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0"/>
  </p:notesMasterIdLst>
  <p:sldIdLst>
    <p:sldId id="256" r:id="rId2"/>
    <p:sldId id="257" r:id="rId3"/>
    <p:sldId id="258" r:id="rId4"/>
    <p:sldId id="278" r:id="rId5"/>
    <p:sldId id="259" r:id="rId6"/>
    <p:sldId id="260" r:id="rId7"/>
    <p:sldId id="261" r:id="rId8"/>
    <p:sldId id="262" r:id="rId9"/>
    <p:sldId id="263" r:id="rId10"/>
    <p:sldId id="264" r:id="rId11"/>
    <p:sldId id="265" r:id="rId12"/>
    <p:sldId id="271" r:id="rId13"/>
    <p:sldId id="272" r:id="rId14"/>
    <p:sldId id="273" r:id="rId15"/>
    <p:sldId id="274" r:id="rId16"/>
    <p:sldId id="275" r:id="rId17"/>
    <p:sldId id="276" r:id="rId18"/>
    <p:sldId id="277" r:id="rId19"/>
    <p:sldId id="270" r:id="rId20"/>
    <p:sldId id="266" r:id="rId21"/>
    <p:sldId id="267" r:id="rId22"/>
    <p:sldId id="268" r:id="rId23"/>
    <p:sldId id="279" r:id="rId24"/>
    <p:sldId id="280" r:id="rId25"/>
    <p:sldId id="281" r:id="rId26"/>
    <p:sldId id="282" r:id="rId27"/>
    <p:sldId id="283" r:id="rId28"/>
    <p:sldId id="416" r:id="rId29"/>
    <p:sldId id="284" r:id="rId30"/>
    <p:sldId id="285" r:id="rId31"/>
    <p:sldId id="417" r:id="rId32"/>
    <p:sldId id="286" r:id="rId33"/>
    <p:sldId id="287" r:id="rId34"/>
    <p:sldId id="288" r:id="rId35"/>
    <p:sldId id="289" r:id="rId36"/>
    <p:sldId id="291" r:id="rId37"/>
    <p:sldId id="290"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14" r:id="rId73"/>
    <p:sldId id="315" r:id="rId74"/>
    <p:sldId id="316" r:id="rId75"/>
    <p:sldId id="325" r:id="rId76"/>
    <p:sldId id="317" r:id="rId77"/>
    <p:sldId id="318" r:id="rId78"/>
    <p:sldId id="326" r:id="rId79"/>
    <p:sldId id="330" r:id="rId80"/>
    <p:sldId id="319" r:id="rId81"/>
    <p:sldId id="320" r:id="rId82"/>
    <p:sldId id="329" r:id="rId83"/>
    <p:sldId id="321" r:id="rId84"/>
    <p:sldId id="322" r:id="rId85"/>
    <p:sldId id="323" r:id="rId86"/>
    <p:sldId id="324" r:id="rId87"/>
    <p:sldId id="327" r:id="rId88"/>
    <p:sldId id="328" r:id="rId89"/>
    <p:sldId id="332" r:id="rId90"/>
    <p:sldId id="333" r:id="rId91"/>
    <p:sldId id="334" r:id="rId92"/>
    <p:sldId id="335" r:id="rId93"/>
    <p:sldId id="336" r:id="rId94"/>
    <p:sldId id="338" r:id="rId95"/>
    <p:sldId id="339" r:id="rId96"/>
    <p:sldId id="337" r:id="rId97"/>
    <p:sldId id="340" r:id="rId98"/>
    <p:sldId id="341" r:id="rId99"/>
    <p:sldId id="349" r:id="rId100"/>
    <p:sldId id="347" r:id="rId101"/>
    <p:sldId id="348" r:id="rId102"/>
    <p:sldId id="344" r:id="rId103"/>
    <p:sldId id="345" r:id="rId104"/>
    <p:sldId id="342" r:id="rId105"/>
    <p:sldId id="418" r:id="rId106"/>
    <p:sldId id="346" r:id="rId107"/>
    <p:sldId id="350" r:id="rId108"/>
    <p:sldId id="419" r:id="rId109"/>
    <p:sldId id="351" r:id="rId110"/>
    <p:sldId id="358" r:id="rId111"/>
    <p:sldId id="420" r:id="rId112"/>
    <p:sldId id="359" r:id="rId113"/>
    <p:sldId id="352" r:id="rId114"/>
    <p:sldId id="372" r:id="rId115"/>
    <p:sldId id="373" r:id="rId116"/>
    <p:sldId id="374" r:id="rId117"/>
    <p:sldId id="476" r:id="rId118"/>
    <p:sldId id="376" r:id="rId119"/>
    <p:sldId id="377" r:id="rId120"/>
    <p:sldId id="379" r:id="rId121"/>
    <p:sldId id="475" r:id="rId122"/>
    <p:sldId id="380" r:id="rId123"/>
    <p:sldId id="381" r:id="rId124"/>
    <p:sldId id="386" r:id="rId125"/>
    <p:sldId id="387" r:id="rId126"/>
    <p:sldId id="388" r:id="rId127"/>
    <p:sldId id="382" r:id="rId128"/>
    <p:sldId id="383" r:id="rId129"/>
    <p:sldId id="384" r:id="rId130"/>
    <p:sldId id="385" r:id="rId131"/>
    <p:sldId id="389" r:id="rId132"/>
    <p:sldId id="400" r:id="rId133"/>
    <p:sldId id="401" r:id="rId134"/>
    <p:sldId id="390" r:id="rId135"/>
    <p:sldId id="477" r:id="rId136"/>
    <p:sldId id="478" r:id="rId137"/>
    <p:sldId id="479" r:id="rId138"/>
    <p:sldId id="480" r:id="rId139"/>
    <p:sldId id="391" r:id="rId140"/>
    <p:sldId id="481" r:id="rId141"/>
    <p:sldId id="482" r:id="rId142"/>
    <p:sldId id="483" r:id="rId143"/>
    <p:sldId id="484" r:id="rId144"/>
    <p:sldId id="485" r:id="rId145"/>
    <p:sldId id="486" r:id="rId146"/>
    <p:sldId id="487" r:id="rId147"/>
    <p:sldId id="488" r:id="rId148"/>
    <p:sldId id="399" r:id="rId149"/>
    <p:sldId id="402" r:id="rId150"/>
    <p:sldId id="403" r:id="rId151"/>
    <p:sldId id="404" r:id="rId152"/>
    <p:sldId id="405" r:id="rId153"/>
    <p:sldId id="406" r:id="rId154"/>
    <p:sldId id="407" r:id="rId155"/>
    <p:sldId id="408" r:id="rId156"/>
    <p:sldId id="410" r:id="rId157"/>
    <p:sldId id="411" r:id="rId158"/>
    <p:sldId id="412" r:id="rId159"/>
    <p:sldId id="413" r:id="rId160"/>
    <p:sldId id="414" r:id="rId161"/>
    <p:sldId id="415" r:id="rId162"/>
    <p:sldId id="421" r:id="rId163"/>
    <p:sldId id="437"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68" r:id="rId177"/>
    <p:sldId id="469" r:id="rId178"/>
    <p:sldId id="470" r:id="rId179"/>
    <p:sldId id="434" r:id="rId180"/>
    <p:sldId id="471" r:id="rId181"/>
    <p:sldId id="472" r:id="rId182"/>
    <p:sldId id="473" r:id="rId183"/>
    <p:sldId id="435" r:id="rId184"/>
    <p:sldId id="438" r:id="rId185"/>
    <p:sldId id="451" r:id="rId186"/>
    <p:sldId id="450" r:id="rId187"/>
    <p:sldId id="446" r:id="rId188"/>
    <p:sldId id="447" r:id="rId189"/>
    <p:sldId id="448" r:id="rId190"/>
    <p:sldId id="449" r:id="rId191"/>
    <p:sldId id="440" r:id="rId192"/>
    <p:sldId id="444" r:id="rId193"/>
    <p:sldId id="441" r:id="rId194"/>
    <p:sldId id="489" r:id="rId195"/>
    <p:sldId id="490" r:id="rId196"/>
    <p:sldId id="491" r:id="rId197"/>
    <p:sldId id="492" r:id="rId198"/>
    <p:sldId id="493" r:id="rId199"/>
    <p:sldId id="497" r:id="rId200"/>
    <p:sldId id="494" r:id="rId201"/>
    <p:sldId id="499" r:id="rId202"/>
    <p:sldId id="452" r:id="rId203"/>
    <p:sldId id="453" r:id="rId204"/>
    <p:sldId id="454" r:id="rId205"/>
    <p:sldId id="455" r:id="rId206"/>
    <p:sldId id="456" r:id="rId207"/>
    <p:sldId id="457" r:id="rId208"/>
    <p:sldId id="458" r:id="rId209"/>
    <p:sldId id="459" r:id="rId210"/>
    <p:sldId id="460" r:id="rId211"/>
    <p:sldId id="502" r:id="rId212"/>
    <p:sldId id="463" r:id="rId213"/>
    <p:sldId id="464" r:id="rId214"/>
    <p:sldId id="465" r:id="rId215"/>
    <p:sldId id="466" r:id="rId216"/>
    <p:sldId id="467" r:id="rId217"/>
    <p:sldId id="503" r:id="rId218"/>
    <p:sldId id="504" r:id="rId219"/>
    <p:sldId id="505" r:id="rId220"/>
    <p:sldId id="508" r:id="rId221"/>
    <p:sldId id="509" r:id="rId222"/>
    <p:sldId id="510" r:id="rId223"/>
    <p:sldId id="511" r:id="rId224"/>
    <p:sldId id="512" r:id="rId225"/>
    <p:sldId id="513" r:id="rId226"/>
    <p:sldId id="514" r:id="rId227"/>
    <p:sldId id="515" r:id="rId228"/>
    <p:sldId id="507" r:id="rId229"/>
    <p:sldId id="516" r:id="rId230"/>
    <p:sldId id="506" r:id="rId231"/>
    <p:sldId id="517" r:id="rId232"/>
    <p:sldId id="518" r:id="rId233"/>
    <p:sldId id="519" r:id="rId234"/>
    <p:sldId id="523" r:id="rId235"/>
    <p:sldId id="522" r:id="rId236"/>
    <p:sldId id="521" r:id="rId237"/>
    <p:sldId id="524" r:id="rId238"/>
    <p:sldId id="520" r:id="rId239"/>
    <p:sldId id="525" r:id="rId240"/>
    <p:sldId id="526" r:id="rId241"/>
    <p:sldId id="527" r:id="rId242"/>
    <p:sldId id="532" r:id="rId243"/>
    <p:sldId id="533" r:id="rId244"/>
    <p:sldId id="534" r:id="rId245"/>
    <p:sldId id="536" r:id="rId246"/>
    <p:sldId id="529" r:id="rId247"/>
    <p:sldId id="530" r:id="rId248"/>
    <p:sldId id="531" r:id="rId249"/>
    <p:sldId id="537" r:id="rId250"/>
    <p:sldId id="535" r:id="rId251"/>
    <p:sldId id="538" r:id="rId252"/>
    <p:sldId id="539" r:id="rId253"/>
    <p:sldId id="540" r:id="rId254"/>
    <p:sldId id="541" r:id="rId255"/>
    <p:sldId id="542" r:id="rId256"/>
    <p:sldId id="543" r:id="rId257"/>
    <p:sldId id="544" r:id="rId258"/>
    <p:sldId id="545" r:id="rId259"/>
    <p:sldId id="546" r:id="rId260"/>
    <p:sldId id="547" r:id="rId261"/>
    <p:sldId id="548" r:id="rId262"/>
    <p:sldId id="549" r:id="rId263"/>
    <p:sldId id="550" r:id="rId264"/>
    <p:sldId id="551" r:id="rId265"/>
    <p:sldId id="552" r:id="rId266"/>
    <p:sldId id="553" r:id="rId267"/>
    <p:sldId id="554" r:id="rId268"/>
    <p:sldId id="555" r:id="rId269"/>
    <p:sldId id="556" r:id="rId270"/>
    <p:sldId id="557" r:id="rId271"/>
    <p:sldId id="558" r:id="rId272"/>
    <p:sldId id="559" r:id="rId273"/>
    <p:sldId id="560" r:id="rId274"/>
    <p:sldId id="561" r:id="rId275"/>
    <p:sldId id="562" r:id="rId276"/>
    <p:sldId id="563" r:id="rId277"/>
    <p:sldId id="564" r:id="rId278"/>
    <p:sldId id="565" r:id="rId2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notesMaster" Target="notesMasters/notesMaster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presProps" Target="pres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viewProps" Target="view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theme" Target="theme/theme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13E24-58CC-4A5C-8198-FE5E9B9AC25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DC9FE45-8034-4ED9-AADC-F82D4928BB0E}">
      <dgm:prSet phldrT="[Text]"/>
      <dgm:spPr/>
      <dgm:t>
        <a:bodyPr/>
        <a:lstStyle/>
        <a:p>
          <a:r>
            <a:rPr lang="en-US" dirty="0" smtClean="0"/>
            <a:t>Goals of psychology</a:t>
          </a:r>
          <a:endParaRPr lang="en-US" dirty="0"/>
        </a:p>
      </dgm:t>
    </dgm:pt>
    <dgm:pt modelId="{A24CCDD5-3AD3-4218-8981-492FADC33F7A}" type="parTrans" cxnId="{5D6E3740-D9BC-4C40-8520-FB6ECC26EE42}">
      <dgm:prSet/>
      <dgm:spPr/>
      <dgm:t>
        <a:bodyPr/>
        <a:lstStyle/>
        <a:p>
          <a:endParaRPr lang="en-US"/>
        </a:p>
      </dgm:t>
    </dgm:pt>
    <dgm:pt modelId="{58775CFA-E675-4668-91BE-C75505018E7E}" type="sibTrans" cxnId="{5D6E3740-D9BC-4C40-8520-FB6ECC26EE42}">
      <dgm:prSet/>
      <dgm:spPr/>
      <dgm:t>
        <a:bodyPr/>
        <a:lstStyle/>
        <a:p>
          <a:endParaRPr lang="en-US"/>
        </a:p>
      </dgm:t>
    </dgm:pt>
    <dgm:pt modelId="{612C6149-9F57-4001-BF00-FD39AEEBD2E8}">
      <dgm:prSet phldrT="[Text]"/>
      <dgm:spPr/>
      <dgm:t>
        <a:bodyPr/>
        <a:lstStyle/>
        <a:p>
          <a:r>
            <a:rPr lang="en-US" dirty="0" smtClean="0"/>
            <a:t>observe</a:t>
          </a:r>
          <a:endParaRPr lang="en-US" dirty="0"/>
        </a:p>
      </dgm:t>
    </dgm:pt>
    <dgm:pt modelId="{490FE679-EF78-44FD-920D-7F2E683EBFDE}" type="parTrans" cxnId="{597D3237-E4CF-40F7-8642-0BC123A3D030}">
      <dgm:prSet/>
      <dgm:spPr/>
      <dgm:t>
        <a:bodyPr/>
        <a:lstStyle/>
        <a:p>
          <a:endParaRPr lang="en-US"/>
        </a:p>
      </dgm:t>
    </dgm:pt>
    <dgm:pt modelId="{216936C0-229A-40E1-A4B2-C0CC782A7071}" type="sibTrans" cxnId="{597D3237-E4CF-40F7-8642-0BC123A3D030}">
      <dgm:prSet/>
      <dgm:spPr/>
      <dgm:t>
        <a:bodyPr/>
        <a:lstStyle/>
        <a:p>
          <a:endParaRPr lang="en-US"/>
        </a:p>
      </dgm:t>
    </dgm:pt>
    <dgm:pt modelId="{B1428A90-897D-4AE2-829B-1FEAA66AD34D}">
      <dgm:prSet phldrT="[Text]"/>
      <dgm:spPr/>
      <dgm:t>
        <a:bodyPr/>
        <a:lstStyle/>
        <a:p>
          <a:r>
            <a:rPr lang="en-US" dirty="0" smtClean="0"/>
            <a:t>describe</a:t>
          </a:r>
          <a:endParaRPr lang="en-US" dirty="0"/>
        </a:p>
      </dgm:t>
    </dgm:pt>
    <dgm:pt modelId="{B39F2D1B-9698-4F5C-8D5F-4EFDF1A476C6}" type="parTrans" cxnId="{92EC38DC-F737-4D47-9C70-4A01CA106064}">
      <dgm:prSet/>
      <dgm:spPr/>
      <dgm:t>
        <a:bodyPr/>
        <a:lstStyle/>
        <a:p>
          <a:endParaRPr lang="en-US"/>
        </a:p>
      </dgm:t>
    </dgm:pt>
    <dgm:pt modelId="{74C0D104-19BE-40BD-BCD2-90B010CCB35B}" type="sibTrans" cxnId="{92EC38DC-F737-4D47-9C70-4A01CA106064}">
      <dgm:prSet/>
      <dgm:spPr/>
      <dgm:t>
        <a:bodyPr/>
        <a:lstStyle/>
        <a:p>
          <a:endParaRPr lang="en-US"/>
        </a:p>
      </dgm:t>
    </dgm:pt>
    <dgm:pt modelId="{30021A36-73E3-4D76-A370-D3DA84A8E9CC}">
      <dgm:prSet phldrT="[Text]"/>
      <dgm:spPr/>
      <dgm:t>
        <a:bodyPr/>
        <a:lstStyle/>
        <a:p>
          <a:r>
            <a:rPr lang="en-US" dirty="0" smtClean="0"/>
            <a:t>explain</a:t>
          </a:r>
          <a:endParaRPr lang="en-US" dirty="0"/>
        </a:p>
      </dgm:t>
    </dgm:pt>
    <dgm:pt modelId="{0D0BF70D-EF9D-4279-9CBB-AB704EAF7EC7}" type="parTrans" cxnId="{1CBD33B7-CD67-4617-BC84-9B5D63EB92AC}">
      <dgm:prSet/>
      <dgm:spPr/>
      <dgm:t>
        <a:bodyPr/>
        <a:lstStyle/>
        <a:p>
          <a:endParaRPr lang="en-US"/>
        </a:p>
      </dgm:t>
    </dgm:pt>
    <dgm:pt modelId="{CADC26F7-6FFF-4C31-B1DB-BE3C73587D27}" type="sibTrans" cxnId="{1CBD33B7-CD67-4617-BC84-9B5D63EB92AC}">
      <dgm:prSet/>
      <dgm:spPr/>
      <dgm:t>
        <a:bodyPr/>
        <a:lstStyle/>
        <a:p>
          <a:endParaRPr lang="en-US"/>
        </a:p>
      </dgm:t>
    </dgm:pt>
    <dgm:pt modelId="{9D7975E2-EA86-423D-90FC-7ECDE460919C}">
      <dgm:prSet phldrT="[Text]"/>
      <dgm:spPr/>
      <dgm:t>
        <a:bodyPr/>
        <a:lstStyle/>
        <a:p>
          <a:r>
            <a:rPr lang="en-US" dirty="0" smtClean="0"/>
            <a:t>predict</a:t>
          </a:r>
          <a:endParaRPr lang="en-US" dirty="0"/>
        </a:p>
      </dgm:t>
    </dgm:pt>
    <dgm:pt modelId="{0FE5E8CE-0DC1-40C8-83AD-E07FCA8AF765}" type="parTrans" cxnId="{10B90383-3E18-4E37-8AD7-2DC67E8E182D}">
      <dgm:prSet/>
      <dgm:spPr/>
      <dgm:t>
        <a:bodyPr/>
        <a:lstStyle/>
        <a:p>
          <a:endParaRPr lang="en-US"/>
        </a:p>
      </dgm:t>
    </dgm:pt>
    <dgm:pt modelId="{63AF3F34-2FA1-4A8F-AF1A-7E73B7604C0C}" type="sibTrans" cxnId="{10B90383-3E18-4E37-8AD7-2DC67E8E182D}">
      <dgm:prSet/>
      <dgm:spPr/>
      <dgm:t>
        <a:bodyPr/>
        <a:lstStyle/>
        <a:p>
          <a:endParaRPr lang="en-US"/>
        </a:p>
      </dgm:t>
    </dgm:pt>
    <dgm:pt modelId="{6E8E202D-C786-41F5-8738-3F9CD1E336F0}">
      <dgm:prSet/>
      <dgm:spPr/>
      <dgm:t>
        <a:bodyPr/>
        <a:lstStyle/>
        <a:p>
          <a:r>
            <a:rPr lang="en-US" dirty="0" smtClean="0"/>
            <a:t>control</a:t>
          </a:r>
          <a:endParaRPr lang="en-US" dirty="0"/>
        </a:p>
      </dgm:t>
    </dgm:pt>
    <dgm:pt modelId="{69816EED-E02D-48C8-8B41-7D1EA0E16281}" type="parTrans" cxnId="{526ED271-4426-41AF-940A-4F2E90F109B8}">
      <dgm:prSet/>
      <dgm:spPr/>
      <dgm:t>
        <a:bodyPr/>
        <a:lstStyle/>
        <a:p>
          <a:endParaRPr lang="en-US"/>
        </a:p>
      </dgm:t>
    </dgm:pt>
    <dgm:pt modelId="{6090AA16-2A9B-4048-931F-63142C3FC060}" type="sibTrans" cxnId="{526ED271-4426-41AF-940A-4F2E90F109B8}">
      <dgm:prSet/>
      <dgm:spPr/>
      <dgm:t>
        <a:bodyPr/>
        <a:lstStyle/>
        <a:p>
          <a:endParaRPr lang="en-US"/>
        </a:p>
      </dgm:t>
    </dgm:pt>
    <dgm:pt modelId="{68C86AF1-DA11-4710-A83C-24C7261B56B4}" type="pres">
      <dgm:prSet presAssocID="{F7013E24-58CC-4A5C-8198-FE5E9B9AC25B}" presName="cycle" presStyleCnt="0">
        <dgm:presLayoutVars>
          <dgm:chMax val="1"/>
          <dgm:dir/>
          <dgm:animLvl val="ctr"/>
          <dgm:resizeHandles val="exact"/>
        </dgm:presLayoutVars>
      </dgm:prSet>
      <dgm:spPr/>
      <dgm:t>
        <a:bodyPr/>
        <a:lstStyle/>
        <a:p>
          <a:endParaRPr lang="en-US"/>
        </a:p>
      </dgm:t>
    </dgm:pt>
    <dgm:pt modelId="{E864FA99-BC1B-4099-BD0F-F40E30C8CEFC}" type="pres">
      <dgm:prSet presAssocID="{BDC9FE45-8034-4ED9-AADC-F82D4928BB0E}" presName="centerShape" presStyleLbl="node0" presStyleIdx="0" presStyleCnt="1"/>
      <dgm:spPr/>
      <dgm:t>
        <a:bodyPr/>
        <a:lstStyle/>
        <a:p>
          <a:endParaRPr lang="en-US"/>
        </a:p>
      </dgm:t>
    </dgm:pt>
    <dgm:pt modelId="{C1235A9B-BFA2-48C2-A295-367FBA12E995}" type="pres">
      <dgm:prSet presAssocID="{490FE679-EF78-44FD-920D-7F2E683EBFDE}" presName="Name9" presStyleLbl="parChTrans1D2" presStyleIdx="0" presStyleCnt="5"/>
      <dgm:spPr/>
      <dgm:t>
        <a:bodyPr/>
        <a:lstStyle/>
        <a:p>
          <a:endParaRPr lang="en-US"/>
        </a:p>
      </dgm:t>
    </dgm:pt>
    <dgm:pt modelId="{DD26F72A-C649-41BA-9C73-29022DC27FE5}" type="pres">
      <dgm:prSet presAssocID="{490FE679-EF78-44FD-920D-7F2E683EBFDE}" presName="connTx" presStyleLbl="parChTrans1D2" presStyleIdx="0" presStyleCnt="5"/>
      <dgm:spPr/>
      <dgm:t>
        <a:bodyPr/>
        <a:lstStyle/>
        <a:p>
          <a:endParaRPr lang="en-US"/>
        </a:p>
      </dgm:t>
    </dgm:pt>
    <dgm:pt modelId="{F843DBA5-2D05-4A62-817A-977CD9979A95}" type="pres">
      <dgm:prSet presAssocID="{612C6149-9F57-4001-BF00-FD39AEEBD2E8}" presName="node" presStyleLbl="node1" presStyleIdx="0" presStyleCnt="5">
        <dgm:presLayoutVars>
          <dgm:bulletEnabled val="1"/>
        </dgm:presLayoutVars>
      </dgm:prSet>
      <dgm:spPr/>
      <dgm:t>
        <a:bodyPr/>
        <a:lstStyle/>
        <a:p>
          <a:endParaRPr lang="en-US"/>
        </a:p>
      </dgm:t>
    </dgm:pt>
    <dgm:pt modelId="{11709B71-109A-45E5-98CB-39F80F1C08B7}" type="pres">
      <dgm:prSet presAssocID="{B39F2D1B-9698-4F5C-8D5F-4EFDF1A476C6}" presName="Name9" presStyleLbl="parChTrans1D2" presStyleIdx="1" presStyleCnt="5"/>
      <dgm:spPr/>
      <dgm:t>
        <a:bodyPr/>
        <a:lstStyle/>
        <a:p>
          <a:endParaRPr lang="en-US"/>
        </a:p>
      </dgm:t>
    </dgm:pt>
    <dgm:pt modelId="{791B811E-D5AC-4530-B6AD-9385CF6B293C}" type="pres">
      <dgm:prSet presAssocID="{B39F2D1B-9698-4F5C-8D5F-4EFDF1A476C6}" presName="connTx" presStyleLbl="parChTrans1D2" presStyleIdx="1" presStyleCnt="5"/>
      <dgm:spPr/>
      <dgm:t>
        <a:bodyPr/>
        <a:lstStyle/>
        <a:p>
          <a:endParaRPr lang="en-US"/>
        </a:p>
      </dgm:t>
    </dgm:pt>
    <dgm:pt modelId="{89FD8D50-5524-4120-A3A1-4266578EDF8E}" type="pres">
      <dgm:prSet presAssocID="{B1428A90-897D-4AE2-829B-1FEAA66AD34D}" presName="node" presStyleLbl="node1" presStyleIdx="1" presStyleCnt="5" custRadScaleRad="174475" custRadScaleInc="20054">
        <dgm:presLayoutVars>
          <dgm:bulletEnabled val="1"/>
        </dgm:presLayoutVars>
      </dgm:prSet>
      <dgm:spPr/>
      <dgm:t>
        <a:bodyPr/>
        <a:lstStyle/>
        <a:p>
          <a:endParaRPr lang="en-US"/>
        </a:p>
      </dgm:t>
    </dgm:pt>
    <dgm:pt modelId="{C6A9A9AE-C391-4CD2-9720-C431EF913841}" type="pres">
      <dgm:prSet presAssocID="{0D0BF70D-EF9D-4279-9CBB-AB704EAF7EC7}" presName="Name9" presStyleLbl="parChTrans1D2" presStyleIdx="2" presStyleCnt="5"/>
      <dgm:spPr/>
      <dgm:t>
        <a:bodyPr/>
        <a:lstStyle/>
        <a:p>
          <a:endParaRPr lang="en-US"/>
        </a:p>
      </dgm:t>
    </dgm:pt>
    <dgm:pt modelId="{783DCD5A-B849-4F11-90C5-3E5722B05826}" type="pres">
      <dgm:prSet presAssocID="{0D0BF70D-EF9D-4279-9CBB-AB704EAF7EC7}" presName="connTx" presStyleLbl="parChTrans1D2" presStyleIdx="2" presStyleCnt="5"/>
      <dgm:spPr/>
      <dgm:t>
        <a:bodyPr/>
        <a:lstStyle/>
        <a:p>
          <a:endParaRPr lang="en-US"/>
        </a:p>
      </dgm:t>
    </dgm:pt>
    <dgm:pt modelId="{F60E5281-E732-495B-9F0E-B096CFB6BC5A}" type="pres">
      <dgm:prSet presAssocID="{30021A36-73E3-4D76-A370-D3DA84A8E9CC}" presName="node" presStyleLbl="node1" presStyleIdx="2" presStyleCnt="5" custRadScaleRad="120582" custRadScaleInc="-22799">
        <dgm:presLayoutVars>
          <dgm:bulletEnabled val="1"/>
        </dgm:presLayoutVars>
      </dgm:prSet>
      <dgm:spPr/>
      <dgm:t>
        <a:bodyPr/>
        <a:lstStyle/>
        <a:p>
          <a:endParaRPr lang="en-US"/>
        </a:p>
      </dgm:t>
    </dgm:pt>
    <dgm:pt modelId="{4EB50A80-F19F-4AFD-91F1-CB17C4DE8EE7}" type="pres">
      <dgm:prSet presAssocID="{0FE5E8CE-0DC1-40C8-83AD-E07FCA8AF765}" presName="Name9" presStyleLbl="parChTrans1D2" presStyleIdx="3" presStyleCnt="5"/>
      <dgm:spPr/>
      <dgm:t>
        <a:bodyPr/>
        <a:lstStyle/>
        <a:p>
          <a:endParaRPr lang="en-US"/>
        </a:p>
      </dgm:t>
    </dgm:pt>
    <dgm:pt modelId="{A46BA74F-F74F-4BE6-918D-A47E839C5535}" type="pres">
      <dgm:prSet presAssocID="{0FE5E8CE-0DC1-40C8-83AD-E07FCA8AF765}" presName="connTx" presStyleLbl="parChTrans1D2" presStyleIdx="3" presStyleCnt="5"/>
      <dgm:spPr/>
      <dgm:t>
        <a:bodyPr/>
        <a:lstStyle/>
        <a:p>
          <a:endParaRPr lang="en-US"/>
        </a:p>
      </dgm:t>
    </dgm:pt>
    <dgm:pt modelId="{0DDDC021-24B8-468B-8CDC-7399F4EBE692}" type="pres">
      <dgm:prSet presAssocID="{9D7975E2-EA86-423D-90FC-7ECDE460919C}" presName="node" presStyleLbl="node1" presStyleIdx="3" presStyleCnt="5">
        <dgm:presLayoutVars>
          <dgm:bulletEnabled val="1"/>
        </dgm:presLayoutVars>
      </dgm:prSet>
      <dgm:spPr/>
      <dgm:t>
        <a:bodyPr/>
        <a:lstStyle/>
        <a:p>
          <a:endParaRPr lang="en-US"/>
        </a:p>
      </dgm:t>
    </dgm:pt>
    <dgm:pt modelId="{90F2F3D7-A347-406B-91FB-D5A6F126E637}" type="pres">
      <dgm:prSet presAssocID="{69816EED-E02D-48C8-8B41-7D1EA0E16281}" presName="Name9" presStyleLbl="parChTrans1D2" presStyleIdx="4" presStyleCnt="5"/>
      <dgm:spPr/>
      <dgm:t>
        <a:bodyPr/>
        <a:lstStyle/>
        <a:p>
          <a:endParaRPr lang="en-US"/>
        </a:p>
      </dgm:t>
    </dgm:pt>
    <dgm:pt modelId="{85E3719B-EE10-4D9D-85BD-A694F83D19B7}" type="pres">
      <dgm:prSet presAssocID="{69816EED-E02D-48C8-8B41-7D1EA0E16281}" presName="connTx" presStyleLbl="parChTrans1D2" presStyleIdx="4" presStyleCnt="5"/>
      <dgm:spPr/>
      <dgm:t>
        <a:bodyPr/>
        <a:lstStyle/>
        <a:p>
          <a:endParaRPr lang="en-US"/>
        </a:p>
      </dgm:t>
    </dgm:pt>
    <dgm:pt modelId="{EF786A10-E512-481D-BD69-4FED5031B425}" type="pres">
      <dgm:prSet presAssocID="{6E8E202D-C786-41F5-8738-3F9CD1E336F0}" presName="node" presStyleLbl="node1" presStyleIdx="4" presStyleCnt="5" custRadScaleRad="146794" custRadScaleInc="-9890">
        <dgm:presLayoutVars>
          <dgm:bulletEnabled val="1"/>
        </dgm:presLayoutVars>
      </dgm:prSet>
      <dgm:spPr/>
      <dgm:t>
        <a:bodyPr/>
        <a:lstStyle/>
        <a:p>
          <a:endParaRPr lang="en-US"/>
        </a:p>
      </dgm:t>
    </dgm:pt>
  </dgm:ptLst>
  <dgm:cxnLst>
    <dgm:cxn modelId="{554344E8-BBB3-45D8-81E0-85FC87934A23}" type="presOf" srcId="{0D0BF70D-EF9D-4279-9CBB-AB704EAF7EC7}" destId="{C6A9A9AE-C391-4CD2-9720-C431EF913841}" srcOrd="0" destOrd="0" presId="urn:microsoft.com/office/officeart/2005/8/layout/radial1"/>
    <dgm:cxn modelId="{92EC38DC-F737-4D47-9C70-4A01CA106064}" srcId="{BDC9FE45-8034-4ED9-AADC-F82D4928BB0E}" destId="{B1428A90-897D-4AE2-829B-1FEAA66AD34D}" srcOrd="1" destOrd="0" parTransId="{B39F2D1B-9698-4F5C-8D5F-4EFDF1A476C6}" sibTransId="{74C0D104-19BE-40BD-BCD2-90B010CCB35B}"/>
    <dgm:cxn modelId="{42FF89F1-F414-4F6A-86EC-D5B09399F34A}" type="presOf" srcId="{30021A36-73E3-4D76-A370-D3DA84A8E9CC}" destId="{F60E5281-E732-495B-9F0E-B096CFB6BC5A}" srcOrd="0" destOrd="0" presId="urn:microsoft.com/office/officeart/2005/8/layout/radial1"/>
    <dgm:cxn modelId="{FB1B9775-489B-43F9-8B9D-A7C566F903E1}" type="presOf" srcId="{B1428A90-897D-4AE2-829B-1FEAA66AD34D}" destId="{89FD8D50-5524-4120-A3A1-4266578EDF8E}" srcOrd="0" destOrd="0" presId="urn:microsoft.com/office/officeart/2005/8/layout/radial1"/>
    <dgm:cxn modelId="{597D3237-E4CF-40F7-8642-0BC123A3D030}" srcId="{BDC9FE45-8034-4ED9-AADC-F82D4928BB0E}" destId="{612C6149-9F57-4001-BF00-FD39AEEBD2E8}" srcOrd="0" destOrd="0" parTransId="{490FE679-EF78-44FD-920D-7F2E683EBFDE}" sibTransId="{216936C0-229A-40E1-A4B2-C0CC782A7071}"/>
    <dgm:cxn modelId="{1CBD33B7-CD67-4617-BC84-9B5D63EB92AC}" srcId="{BDC9FE45-8034-4ED9-AADC-F82D4928BB0E}" destId="{30021A36-73E3-4D76-A370-D3DA84A8E9CC}" srcOrd="2" destOrd="0" parTransId="{0D0BF70D-EF9D-4279-9CBB-AB704EAF7EC7}" sibTransId="{CADC26F7-6FFF-4C31-B1DB-BE3C73587D27}"/>
    <dgm:cxn modelId="{56583C3D-A871-43CB-8810-ADFC4C135651}" type="presOf" srcId="{490FE679-EF78-44FD-920D-7F2E683EBFDE}" destId="{C1235A9B-BFA2-48C2-A295-367FBA12E995}" srcOrd="0" destOrd="0" presId="urn:microsoft.com/office/officeart/2005/8/layout/radial1"/>
    <dgm:cxn modelId="{65F0A4CC-5421-4D01-B3C0-B3BD97C8FC14}" type="presOf" srcId="{B39F2D1B-9698-4F5C-8D5F-4EFDF1A476C6}" destId="{11709B71-109A-45E5-98CB-39F80F1C08B7}" srcOrd="0" destOrd="0" presId="urn:microsoft.com/office/officeart/2005/8/layout/radial1"/>
    <dgm:cxn modelId="{618763E3-4F43-403E-8992-C3B4F05A2DE2}" type="presOf" srcId="{490FE679-EF78-44FD-920D-7F2E683EBFDE}" destId="{DD26F72A-C649-41BA-9C73-29022DC27FE5}" srcOrd="1" destOrd="0" presId="urn:microsoft.com/office/officeart/2005/8/layout/radial1"/>
    <dgm:cxn modelId="{0B53C801-AD63-4A85-A9A3-016D85E11815}" type="presOf" srcId="{B39F2D1B-9698-4F5C-8D5F-4EFDF1A476C6}" destId="{791B811E-D5AC-4530-B6AD-9385CF6B293C}" srcOrd="1" destOrd="0" presId="urn:microsoft.com/office/officeart/2005/8/layout/radial1"/>
    <dgm:cxn modelId="{10B90383-3E18-4E37-8AD7-2DC67E8E182D}" srcId="{BDC9FE45-8034-4ED9-AADC-F82D4928BB0E}" destId="{9D7975E2-EA86-423D-90FC-7ECDE460919C}" srcOrd="3" destOrd="0" parTransId="{0FE5E8CE-0DC1-40C8-83AD-E07FCA8AF765}" sibTransId="{63AF3F34-2FA1-4A8F-AF1A-7E73B7604C0C}"/>
    <dgm:cxn modelId="{526ED271-4426-41AF-940A-4F2E90F109B8}" srcId="{BDC9FE45-8034-4ED9-AADC-F82D4928BB0E}" destId="{6E8E202D-C786-41F5-8738-3F9CD1E336F0}" srcOrd="4" destOrd="0" parTransId="{69816EED-E02D-48C8-8B41-7D1EA0E16281}" sibTransId="{6090AA16-2A9B-4048-931F-63142C3FC060}"/>
    <dgm:cxn modelId="{54CC7C19-7F88-4CEC-B5BA-B0274567632B}" type="presOf" srcId="{0FE5E8CE-0DC1-40C8-83AD-E07FCA8AF765}" destId="{A46BA74F-F74F-4BE6-918D-A47E839C5535}" srcOrd="1" destOrd="0" presId="urn:microsoft.com/office/officeart/2005/8/layout/radial1"/>
    <dgm:cxn modelId="{5D6E3740-D9BC-4C40-8520-FB6ECC26EE42}" srcId="{F7013E24-58CC-4A5C-8198-FE5E9B9AC25B}" destId="{BDC9FE45-8034-4ED9-AADC-F82D4928BB0E}" srcOrd="0" destOrd="0" parTransId="{A24CCDD5-3AD3-4218-8981-492FADC33F7A}" sibTransId="{58775CFA-E675-4668-91BE-C75505018E7E}"/>
    <dgm:cxn modelId="{FBCDCB4A-E538-4D98-9134-EC09E1AF5977}" type="presOf" srcId="{69816EED-E02D-48C8-8B41-7D1EA0E16281}" destId="{85E3719B-EE10-4D9D-85BD-A694F83D19B7}" srcOrd="1" destOrd="0" presId="urn:microsoft.com/office/officeart/2005/8/layout/radial1"/>
    <dgm:cxn modelId="{8CAD4983-9FFA-41D8-ACDE-12CB6361810B}" type="presOf" srcId="{0D0BF70D-EF9D-4279-9CBB-AB704EAF7EC7}" destId="{783DCD5A-B849-4F11-90C5-3E5722B05826}" srcOrd="1" destOrd="0" presId="urn:microsoft.com/office/officeart/2005/8/layout/radial1"/>
    <dgm:cxn modelId="{4D8830E0-4E30-4667-8B14-D463BCC82B77}" type="presOf" srcId="{6E8E202D-C786-41F5-8738-3F9CD1E336F0}" destId="{EF786A10-E512-481D-BD69-4FED5031B425}" srcOrd="0" destOrd="0" presId="urn:microsoft.com/office/officeart/2005/8/layout/radial1"/>
    <dgm:cxn modelId="{64C43099-AF1C-4594-B1F5-1EB03E804107}" type="presOf" srcId="{BDC9FE45-8034-4ED9-AADC-F82D4928BB0E}" destId="{E864FA99-BC1B-4099-BD0F-F40E30C8CEFC}" srcOrd="0" destOrd="0" presId="urn:microsoft.com/office/officeart/2005/8/layout/radial1"/>
    <dgm:cxn modelId="{37E6CD23-51A3-4EA8-84DC-D9B04C901BB2}" type="presOf" srcId="{0FE5E8CE-0DC1-40C8-83AD-E07FCA8AF765}" destId="{4EB50A80-F19F-4AFD-91F1-CB17C4DE8EE7}" srcOrd="0" destOrd="0" presId="urn:microsoft.com/office/officeart/2005/8/layout/radial1"/>
    <dgm:cxn modelId="{586D2D7B-D997-4D6B-A264-A7B7FC0CE9CD}" type="presOf" srcId="{69816EED-E02D-48C8-8B41-7D1EA0E16281}" destId="{90F2F3D7-A347-406B-91FB-D5A6F126E637}" srcOrd="0" destOrd="0" presId="urn:microsoft.com/office/officeart/2005/8/layout/radial1"/>
    <dgm:cxn modelId="{B50F9DAA-B0E8-4873-9F80-D1755F7574B7}" type="presOf" srcId="{F7013E24-58CC-4A5C-8198-FE5E9B9AC25B}" destId="{68C86AF1-DA11-4710-A83C-24C7261B56B4}" srcOrd="0" destOrd="0" presId="urn:microsoft.com/office/officeart/2005/8/layout/radial1"/>
    <dgm:cxn modelId="{70FE84C2-E484-4A65-867E-D822CD4FD9B3}" type="presOf" srcId="{612C6149-9F57-4001-BF00-FD39AEEBD2E8}" destId="{F843DBA5-2D05-4A62-817A-977CD9979A95}" srcOrd="0" destOrd="0" presId="urn:microsoft.com/office/officeart/2005/8/layout/radial1"/>
    <dgm:cxn modelId="{9DACB682-A2D9-49EF-B691-09EE538E2A2F}" type="presOf" srcId="{9D7975E2-EA86-423D-90FC-7ECDE460919C}" destId="{0DDDC021-24B8-468B-8CDC-7399F4EBE692}" srcOrd="0" destOrd="0" presId="urn:microsoft.com/office/officeart/2005/8/layout/radial1"/>
    <dgm:cxn modelId="{CEFDBDB2-455D-4A62-8C5A-0A44693FA416}" type="presParOf" srcId="{68C86AF1-DA11-4710-A83C-24C7261B56B4}" destId="{E864FA99-BC1B-4099-BD0F-F40E30C8CEFC}" srcOrd="0" destOrd="0" presId="urn:microsoft.com/office/officeart/2005/8/layout/radial1"/>
    <dgm:cxn modelId="{B802A64D-79A6-49EC-AB48-1C975B556E23}" type="presParOf" srcId="{68C86AF1-DA11-4710-A83C-24C7261B56B4}" destId="{C1235A9B-BFA2-48C2-A295-367FBA12E995}" srcOrd="1" destOrd="0" presId="urn:microsoft.com/office/officeart/2005/8/layout/radial1"/>
    <dgm:cxn modelId="{7178EE23-06CC-4E23-A16F-CA5C238B34D0}" type="presParOf" srcId="{C1235A9B-BFA2-48C2-A295-367FBA12E995}" destId="{DD26F72A-C649-41BA-9C73-29022DC27FE5}" srcOrd="0" destOrd="0" presId="urn:microsoft.com/office/officeart/2005/8/layout/radial1"/>
    <dgm:cxn modelId="{EF01B49B-2AF8-474A-88A7-47AB2800737A}" type="presParOf" srcId="{68C86AF1-DA11-4710-A83C-24C7261B56B4}" destId="{F843DBA5-2D05-4A62-817A-977CD9979A95}" srcOrd="2" destOrd="0" presId="urn:microsoft.com/office/officeart/2005/8/layout/radial1"/>
    <dgm:cxn modelId="{86937E2A-8972-4A3E-9369-5D7C371F0373}" type="presParOf" srcId="{68C86AF1-DA11-4710-A83C-24C7261B56B4}" destId="{11709B71-109A-45E5-98CB-39F80F1C08B7}" srcOrd="3" destOrd="0" presId="urn:microsoft.com/office/officeart/2005/8/layout/radial1"/>
    <dgm:cxn modelId="{C61AC27E-F9AD-47C1-8D66-6ADDB64B403F}" type="presParOf" srcId="{11709B71-109A-45E5-98CB-39F80F1C08B7}" destId="{791B811E-D5AC-4530-B6AD-9385CF6B293C}" srcOrd="0" destOrd="0" presId="urn:microsoft.com/office/officeart/2005/8/layout/radial1"/>
    <dgm:cxn modelId="{4616962D-B095-4965-8A8F-CC2A6C7F5D11}" type="presParOf" srcId="{68C86AF1-DA11-4710-A83C-24C7261B56B4}" destId="{89FD8D50-5524-4120-A3A1-4266578EDF8E}" srcOrd="4" destOrd="0" presId="urn:microsoft.com/office/officeart/2005/8/layout/radial1"/>
    <dgm:cxn modelId="{BABC9682-67BE-4612-B64A-41B466B98070}" type="presParOf" srcId="{68C86AF1-DA11-4710-A83C-24C7261B56B4}" destId="{C6A9A9AE-C391-4CD2-9720-C431EF913841}" srcOrd="5" destOrd="0" presId="urn:microsoft.com/office/officeart/2005/8/layout/radial1"/>
    <dgm:cxn modelId="{C59E96F9-D162-4EA8-8006-53CDB2E55F92}" type="presParOf" srcId="{C6A9A9AE-C391-4CD2-9720-C431EF913841}" destId="{783DCD5A-B849-4F11-90C5-3E5722B05826}" srcOrd="0" destOrd="0" presId="urn:microsoft.com/office/officeart/2005/8/layout/radial1"/>
    <dgm:cxn modelId="{04A0D6C9-BAE9-498F-885F-024970591FD1}" type="presParOf" srcId="{68C86AF1-DA11-4710-A83C-24C7261B56B4}" destId="{F60E5281-E732-495B-9F0E-B096CFB6BC5A}" srcOrd="6" destOrd="0" presId="urn:microsoft.com/office/officeart/2005/8/layout/radial1"/>
    <dgm:cxn modelId="{1470CD9A-F4BD-4EBB-B103-B3422705A689}" type="presParOf" srcId="{68C86AF1-DA11-4710-A83C-24C7261B56B4}" destId="{4EB50A80-F19F-4AFD-91F1-CB17C4DE8EE7}" srcOrd="7" destOrd="0" presId="urn:microsoft.com/office/officeart/2005/8/layout/radial1"/>
    <dgm:cxn modelId="{EF19B027-C70F-44CB-9118-6BC212B31C47}" type="presParOf" srcId="{4EB50A80-F19F-4AFD-91F1-CB17C4DE8EE7}" destId="{A46BA74F-F74F-4BE6-918D-A47E839C5535}" srcOrd="0" destOrd="0" presId="urn:microsoft.com/office/officeart/2005/8/layout/radial1"/>
    <dgm:cxn modelId="{2D5C8A46-3C76-4E00-81AF-144F670A8679}" type="presParOf" srcId="{68C86AF1-DA11-4710-A83C-24C7261B56B4}" destId="{0DDDC021-24B8-468B-8CDC-7399F4EBE692}" srcOrd="8" destOrd="0" presId="urn:microsoft.com/office/officeart/2005/8/layout/radial1"/>
    <dgm:cxn modelId="{E28689F4-BF7C-4176-8568-889C0446D446}" type="presParOf" srcId="{68C86AF1-DA11-4710-A83C-24C7261B56B4}" destId="{90F2F3D7-A347-406B-91FB-D5A6F126E637}" srcOrd="9" destOrd="0" presId="urn:microsoft.com/office/officeart/2005/8/layout/radial1"/>
    <dgm:cxn modelId="{0178357C-C5E7-446F-818B-CD13275574C6}" type="presParOf" srcId="{90F2F3D7-A347-406B-91FB-D5A6F126E637}" destId="{85E3719B-EE10-4D9D-85BD-A694F83D19B7}" srcOrd="0" destOrd="0" presId="urn:microsoft.com/office/officeart/2005/8/layout/radial1"/>
    <dgm:cxn modelId="{64D40832-A9B7-4CAC-AF1E-6A4B58E0F6D6}" type="presParOf" srcId="{68C86AF1-DA11-4710-A83C-24C7261B56B4}" destId="{EF786A10-E512-481D-BD69-4FED5031B42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4FA99-BC1B-4099-BD0F-F40E30C8CEFC}">
      <dsp:nvSpPr>
        <dsp:cNvPr id="0" name=""/>
        <dsp:cNvSpPr/>
      </dsp:nvSpPr>
      <dsp:spPr>
        <a:xfrm>
          <a:off x="3571428" y="2010554"/>
          <a:ext cx="1543942" cy="154394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Goals of psychology</a:t>
          </a:r>
          <a:endParaRPr lang="en-US" sz="1700" kern="1200" dirty="0"/>
        </a:p>
      </dsp:txBody>
      <dsp:txXfrm>
        <a:off x="3797533" y="2236659"/>
        <a:ext cx="1091732" cy="1091732"/>
      </dsp:txXfrm>
    </dsp:sp>
    <dsp:sp modelId="{C1235A9B-BFA2-48C2-A295-367FBA12E995}">
      <dsp:nvSpPr>
        <dsp:cNvPr id="0" name=""/>
        <dsp:cNvSpPr/>
      </dsp:nvSpPr>
      <dsp:spPr>
        <a:xfrm rot="16200000">
          <a:off x="4111480" y="1762638"/>
          <a:ext cx="463839" cy="31992"/>
        </a:xfrm>
        <a:custGeom>
          <a:avLst/>
          <a:gdLst/>
          <a:ahLst/>
          <a:cxnLst/>
          <a:rect l="0" t="0" r="0" b="0"/>
          <a:pathLst>
            <a:path>
              <a:moveTo>
                <a:pt x="0" y="15996"/>
              </a:moveTo>
              <a:lnTo>
                <a:pt x="463839" y="1599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31804" y="1767039"/>
        <a:ext cx="23191" cy="23191"/>
      </dsp:txXfrm>
    </dsp:sp>
    <dsp:sp modelId="{F843DBA5-2D05-4A62-817A-977CD9979A95}">
      <dsp:nvSpPr>
        <dsp:cNvPr id="0" name=""/>
        <dsp:cNvSpPr/>
      </dsp:nvSpPr>
      <dsp:spPr>
        <a:xfrm>
          <a:off x="3571428" y="2772"/>
          <a:ext cx="1543942" cy="154394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observe</a:t>
          </a:r>
          <a:endParaRPr lang="en-US" sz="2200" kern="1200" dirty="0"/>
        </a:p>
      </dsp:txBody>
      <dsp:txXfrm>
        <a:off x="3797533" y="228877"/>
        <a:ext cx="1091732" cy="1091732"/>
      </dsp:txXfrm>
    </dsp:sp>
    <dsp:sp modelId="{11709B71-109A-45E5-98CB-39F80F1C08B7}">
      <dsp:nvSpPr>
        <dsp:cNvPr id="0" name=""/>
        <dsp:cNvSpPr/>
      </dsp:nvSpPr>
      <dsp:spPr>
        <a:xfrm rot="20953166">
          <a:off x="5084458" y="2438908"/>
          <a:ext cx="1959135" cy="31992"/>
        </a:xfrm>
        <a:custGeom>
          <a:avLst/>
          <a:gdLst/>
          <a:ahLst/>
          <a:cxnLst/>
          <a:rect l="0" t="0" r="0" b="0"/>
          <a:pathLst>
            <a:path>
              <a:moveTo>
                <a:pt x="0" y="15996"/>
              </a:moveTo>
              <a:lnTo>
                <a:pt x="1959135" y="1599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015047" y="2405925"/>
        <a:ext cx="97956" cy="97956"/>
      </dsp:txXfrm>
    </dsp:sp>
    <dsp:sp modelId="{89FD8D50-5524-4120-A3A1-4266578EDF8E}">
      <dsp:nvSpPr>
        <dsp:cNvPr id="0" name=""/>
        <dsp:cNvSpPr/>
      </dsp:nvSpPr>
      <dsp:spPr>
        <a:xfrm>
          <a:off x="7012680" y="1355310"/>
          <a:ext cx="1543942" cy="154394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describe</a:t>
          </a:r>
          <a:endParaRPr lang="en-US" sz="2200" kern="1200" dirty="0"/>
        </a:p>
      </dsp:txBody>
      <dsp:txXfrm>
        <a:off x="7238785" y="1581415"/>
        <a:ext cx="1091732" cy="1091732"/>
      </dsp:txXfrm>
    </dsp:sp>
    <dsp:sp modelId="{C6A9A9AE-C391-4CD2-9720-C431EF913841}">
      <dsp:nvSpPr>
        <dsp:cNvPr id="0" name=""/>
        <dsp:cNvSpPr/>
      </dsp:nvSpPr>
      <dsp:spPr>
        <a:xfrm rot="2636770">
          <a:off x="4787119" y="3580081"/>
          <a:ext cx="800644" cy="31992"/>
        </a:xfrm>
        <a:custGeom>
          <a:avLst/>
          <a:gdLst/>
          <a:ahLst/>
          <a:cxnLst/>
          <a:rect l="0" t="0" r="0" b="0"/>
          <a:pathLst>
            <a:path>
              <a:moveTo>
                <a:pt x="0" y="15996"/>
              </a:moveTo>
              <a:lnTo>
                <a:pt x="800644" y="1599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67426" y="3576061"/>
        <a:ext cx="40032" cy="40032"/>
      </dsp:txXfrm>
    </dsp:sp>
    <dsp:sp modelId="{F60E5281-E732-495B-9F0E-B096CFB6BC5A}">
      <dsp:nvSpPr>
        <dsp:cNvPr id="0" name=""/>
        <dsp:cNvSpPr/>
      </dsp:nvSpPr>
      <dsp:spPr>
        <a:xfrm>
          <a:off x="5259513" y="3637657"/>
          <a:ext cx="1543942" cy="154394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explain</a:t>
          </a:r>
          <a:endParaRPr lang="en-US" sz="2200" kern="1200" dirty="0"/>
        </a:p>
      </dsp:txBody>
      <dsp:txXfrm>
        <a:off x="5485618" y="3863762"/>
        <a:ext cx="1091732" cy="1091732"/>
      </dsp:txXfrm>
    </dsp:sp>
    <dsp:sp modelId="{4EB50A80-F19F-4AFD-91F1-CB17C4DE8EE7}">
      <dsp:nvSpPr>
        <dsp:cNvPr id="0" name=""/>
        <dsp:cNvSpPr/>
      </dsp:nvSpPr>
      <dsp:spPr>
        <a:xfrm rot="7560000">
          <a:off x="3521407" y="3578695"/>
          <a:ext cx="463839" cy="31992"/>
        </a:xfrm>
        <a:custGeom>
          <a:avLst/>
          <a:gdLst/>
          <a:ahLst/>
          <a:cxnLst/>
          <a:rect l="0" t="0" r="0" b="0"/>
          <a:pathLst>
            <a:path>
              <a:moveTo>
                <a:pt x="0" y="15996"/>
              </a:moveTo>
              <a:lnTo>
                <a:pt x="463839" y="1599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41731" y="3583095"/>
        <a:ext cx="23191" cy="23191"/>
      </dsp:txXfrm>
    </dsp:sp>
    <dsp:sp modelId="{0DDDC021-24B8-468B-8CDC-7399F4EBE692}">
      <dsp:nvSpPr>
        <dsp:cNvPr id="0" name=""/>
        <dsp:cNvSpPr/>
      </dsp:nvSpPr>
      <dsp:spPr>
        <a:xfrm>
          <a:off x="2391283" y="3634884"/>
          <a:ext cx="1543942" cy="154394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predict</a:t>
          </a:r>
          <a:endParaRPr lang="en-US" sz="2200" kern="1200" dirty="0"/>
        </a:p>
      </dsp:txBody>
      <dsp:txXfrm>
        <a:off x="2617388" y="3860989"/>
        <a:ext cx="1091732" cy="1091732"/>
      </dsp:txXfrm>
    </dsp:sp>
    <dsp:sp modelId="{90F2F3D7-A347-406B-91FB-D5A6F126E637}">
      <dsp:nvSpPr>
        <dsp:cNvPr id="0" name=""/>
        <dsp:cNvSpPr/>
      </dsp:nvSpPr>
      <dsp:spPr>
        <a:xfrm rot="11666376">
          <a:off x="2214618" y="2399061"/>
          <a:ext cx="1403360" cy="31992"/>
        </a:xfrm>
        <a:custGeom>
          <a:avLst/>
          <a:gdLst/>
          <a:ahLst/>
          <a:cxnLst/>
          <a:rect l="0" t="0" r="0" b="0"/>
          <a:pathLst>
            <a:path>
              <a:moveTo>
                <a:pt x="0" y="15996"/>
              </a:moveTo>
              <a:lnTo>
                <a:pt x="1403360" y="1599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1215" y="2379973"/>
        <a:ext cx="70168" cy="70168"/>
      </dsp:txXfrm>
    </dsp:sp>
    <dsp:sp modelId="{EF786A10-E512-481D-BD69-4FED5031B425}">
      <dsp:nvSpPr>
        <dsp:cNvPr id="0" name=""/>
        <dsp:cNvSpPr/>
      </dsp:nvSpPr>
      <dsp:spPr>
        <a:xfrm>
          <a:off x="717226" y="1275617"/>
          <a:ext cx="1543942" cy="154394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control</a:t>
          </a:r>
          <a:endParaRPr lang="en-US" sz="2200" kern="1200" dirty="0"/>
        </a:p>
      </dsp:txBody>
      <dsp:txXfrm>
        <a:off x="943331" y="1501722"/>
        <a:ext cx="1091732" cy="109173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98053-4C70-4678-AB9E-F9A9498C2073}" type="datetimeFigureOut">
              <a:rPr lang="en-US" smtClean="0"/>
              <a:pPr/>
              <a:t>4/30/2019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C59A6-BDEA-400A-9A0C-5F191A6B59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C59A6-BDEA-400A-9A0C-5F191A6B5914}" type="slidenum">
              <a:rPr lang="en-US" smtClean="0"/>
              <a:pPr/>
              <a:t>230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C59A6-BDEA-400A-9A0C-5F191A6B5914}" type="slidenum">
              <a:rPr lang="en-US" smtClean="0"/>
              <a:pPr/>
              <a:t>259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220991-1C53-405C-A7A9-126530CF8A6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20991-1C53-405C-A7A9-126530CF8A6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8220991-1C53-405C-A7A9-126530CF8A6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8220991-1C53-405C-A7A9-126530CF8A6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220991-1C53-405C-A7A9-126530CF8A6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62E64EB-5569-44C1-AAAD-FFA92D63ABA9}" type="datetimeFigureOut">
              <a:rPr lang="en-US" smtClean="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220991-1C53-405C-A7A9-126530CF8A6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8220991-1C53-405C-A7A9-126530CF8A6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8220991-1C53-405C-A7A9-126530CF8A6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8220991-1C53-405C-A7A9-126530CF8A6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8220991-1C53-405C-A7A9-126530CF8A6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62E64EB-5569-44C1-AAAD-FFA92D63ABA9}" type="datetimeFigureOut">
              <a:rPr lang="en-US" smtClean="0"/>
              <a:pPr/>
              <a:t>4/30/2019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8220991-1C53-405C-A7A9-126530CF8A6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62E64EB-5569-44C1-AAAD-FFA92D63ABA9}" type="datetimeFigureOut">
              <a:rPr lang="en-US" smtClean="0"/>
              <a:pPr/>
              <a:t>4/30/2019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62E64EB-5569-44C1-AAAD-FFA92D63ABA9}" type="datetimeFigureOut">
              <a:rPr lang="en-US" smtClean="0"/>
              <a:pPr/>
              <a:t>4/30/2019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8220991-1C53-405C-A7A9-126530CF8A6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usinessballs.com/images/maslow_hierarchy.htm"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oundless.com/psychology/textbooks/boundless-psychology-textbook/personality-16/psychodynamic-perspectives-on-personality-77/freudian-psychoanalytic-theory-of-personality-304-12839/images/conflict-within-the-mind/"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229600" cy="6095999"/>
          </a:xfrm>
        </p:spPr>
        <p:txBody>
          <a:bodyPr>
            <a:normAutofit/>
          </a:bodyPr>
          <a:lstStyle/>
          <a:p>
            <a:r>
              <a:rPr lang="en-US" dirty="0" smtClean="0"/>
              <a:t>PSYCHOLOGY 2019</a:t>
            </a:r>
            <a:br>
              <a:rPr lang="en-US" dirty="0" smtClean="0"/>
            </a:br>
            <a:r>
              <a:rPr lang="en-US" dirty="0" smtClean="0"/>
              <a:t>BY</a:t>
            </a:r>
            <a:br>
              <a:rPr lang="en-US" dirty="0" smtClean="0"/>
            </a:br>
            <a:r>
              <a:rPr lang="en-US" dirty="0" smtClean="0"/>
              <a:t>MRS MARGARET JACOB</a:t>
            </a:r>
            <a:br>
              <a:rPr lang="en-US" dirty="0" smtClean="0"/>
            </a:br>
            <a:r>
              <a:rPr lang="en-US" dirty="0" smtClean="0"/>
              <a:t>DPT OF MLS.</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Scope of  psychology</a:t>
            </a:r>
            <a:endParaRPr lang="en-US" dirty="0"/>
          </a:p>
        </p:txBody>
      </p:sp>
      <p:sp>
        <p:nvSpPr>
          <p:cNvPr id="3" name="Content Placeholder 2"/>
          <p:cNvSpPr>
            <a:spLocks noGrp="1"/>
          </p:cNvSpPr>
          <p:nvPr>
            <p:ph sz="quarter" idx="1"/>
          </p:nvPr>
        </p:nvSpPr>
        <p:spPr>
          <a:xfrm>
            <a:off x="457200" y="838200"/>
            <a:ext cx="8686800" cy="5791200"/>
          </a:xfrm>
        </p:spPr>
        <p:txBody>
          <a:bodyPr>
            <a:normAutofit lnSpcReduction="10000"/>
          </a:bodyPr>
          <a:lstStyle/>
          <a:p>
            <a:r>
              <a:rPr lang="en-US" dirty="0" smtClean="0"/>
              <a:t>Psychology studies different subject matters and its scope is diverse. It is related with other disciplines.  </a:t>
            </a:r>
          </a:p>
          <a:p>
            <a:pPr marL="514350" indent="-514350">
              <a:buAutoNum type="arabicPeriod"/>
            </a:pPr>
            <a:r>
              <a:rPr lang="en-US" dirty="0" smtClean="0"/>
              <a:t>Psychology and politics </a:t>
            </a:r>
          </a:p>
          <a:p>
            <a:pPr marL="514350" indent="-514350"/>
            <a:r>
              <a:rPr lang="en-US" dirty="0" smtClean="0"/>
              <a:t>Many political problems consist psychological problem. </a:t>
            </a:r>
          </a:p>
          <a:p>
            <a:pPr marL="514350" indent="-514350"/>
            <a:r>
              <a:rPr lang="en-US" dirty="0" smtClean="0"/>
              <a:t>The political battle can be effectively carried on at all, in so far as it can be supported by a scientific psychology.  </a:t>
            </a:r>
          </a:p>
          <a:p>
            <a:pPr>
              <a:buNone/>
            </a:pPr>
            <a:r>
              <a:rPr lang="en-US" dirty="0" smtClean="0"/>
              <a:t>2. Psychology and Economics </a:t>
            </a:r>
          </a:p>
          <a:p>
            <a:r>
              <a:rPr lang="en-US" dirty="0" smtClean="0"/>
              <a:t> The solution and clarification of an economic problem such as poverty, for example, requires the full understanding of the psychological needs of the human being: which is an essential concept in the theory of personality.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marL="365760" indent="-256032" fontAlgn="auto">
              <a:spcAft>
                <a:spcPts val="0"/>
              </a:spcAft>
              <a:buFont typeface="Wingdings 3"/>
              <a:buChar char=""/>
              <a:defRPr/>
            </a:pPr>
            <a:r>
              <a:rPr lang="en-US" b="1" dirty="0" smtClean="0"/>
              <a:t>The first four needs </a:t>
            </a:r>
            <a:r>
              <a:rPr lang="en-US" dirty="0" smtClean="0"/>
              <a:t>(physiological; safety and security; belongingness and love; and esteem) are often referred to as </a:t>
            </a:r>
            <a:r>
              <a:rPr lang="en-US" b="1" dirty="0" smtClean="0"/>
              <a:t>deficiency needs</a:t>
            </a:r>
            <a:r>
              <a:rPr lang="en-US" dirty="0" smtClean="0"/>
              <a:t> because they motivate people to act only when they are unmet to some degree. </a:t>
            </a:r>
          </a:p>
          <a:p>
            <a:pPr marL="365760" indent="-256032" fontAlgn="auto">
              <a:spcAft>
                <a:spcPts val="0"/>
              </a:spcAft>
              <a:buFont typeface="Wingdings 3"/>
              <a:buChar char=""/>
              <a:defRPr/>
            </a:pPr>
            <a:r>
              <a:rPr lang="en-US" dirty="0" smtClean="0"/>
              <a:t>Self-actualization, by contrast, is often called a </a:t>
            </a:r>
            <a:r>
              <a:rPr lang="en-US" b="1" dirty="0" smtClean="0"/>
              <a:t>growth need</a:t>
            </a:r>
            <a:r>
              <a:rPr lang="en-US" dirty="0" smtClean="0"/>
              <a:t> because people constantly strive to satisfy it. </a:t>
            </a:r>
          </a:p>
          <a:p>
            <a:pPr marL="365760" indent="-256032" fontAlgn="auto">
              <a:spcAft>
                <a:spcPts val="0"/>
              </a:spcAft>
              <a:buFont typeface="Wingdings 3"/>
              <a:buChar char=""/>
              <a:defRPr/>
            </a:pPr>
            <a:r>
              <a:rPr lang="en-US" dirty="0" smtClean="0"/>
              <a:t>Basically, </a:t>
            </a:r>
            <a:r>
              <a:rPr lang="en-US" b="1" dirty="0" smtClean="0"/>
              <a:t>self-actualization</a:t>
            </a:r>
            <a:r>
              <a:rPr lang="en-US" dirty="0" smtClean="0"/>
              <a:t> refers to the need for self-fulfillment -- the need to develop all of one's potential talents and capabilities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3" pitchFamily="18" charset="2"/>
              <a:buNone/>
            </a:pPr>
            <a:r>
              <a:rPr lang="en-US" dirty="0" smtClean="0"/>
              <a:t>Specific examples of these types are given below, in both the work and home context. </a:t>
            </a:r>
          </a:p>
          <a:p>
            <a:pPr>
              <a:buFont typeface="Wingdings 3" pitchFamily="18" charset="2"/>
              <a:buNone/>
            </a:pPr>
            <a:r>
              <a:rPr lang="en-US" b="1" dirty="0" smtClean="0"/>
              <a:t>self-actualization</a:t>
            </a:r>
            <a:endParaRPr lang="en-US" dirty="0" smtClean="0"/>
          </a:p>
          <a:p>
            <a:r>
              <a:rPr lang="en-US" dirty="0" smtClean="0"/>
              <a:t>education, religion, hobbies, personal growth</a:t>
            </a:r>
          </a:p>
          <a:p>
            <a:r>
              <a:rPr lang="en-US" dirty="0" smtClean="0"/>
              <a:t>training, advancement, growth, creativity</a:t>
            </a:r>
          </a:p>
          <a:p>
            <a:pPr>
              <a:buFont typeface="Wingdings 3" pitchFamily="18" charset="2"/>
              <a:buNone/>
            </a:pPr>
            <a:r>
              <a:rPr lang="en-US" b="1" dirty="0" smtClean="0"/>
              <a:t>esteem</a:t>
            </a:r>
            <a:endParaRPr lang="en-US" dirty="0" smtClean="0"/>
          </a:p>
          <a:p>
            <a:r>
              <a:rPr lang="en-US" dirty="0" smtClean="0"/>
              <a:t>approval of family, friends, community</a:t>
            </a:r>
          </a:p>
          <a:p>
            <a:r>
              <a:rPr lang="en-US" dirty="0" smtClean="0"/>
              <a:t>recognition, high status, responsibilities</a:t>
            </a:r>
          </a:p>
          <a:p>
            <a:pPr>
              <a:buFont typeface="Wingdings 3" pitchFamily="18" charset="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lstStyle/>
          <a:p>
            <a:r>
              <a:rPr lang="en-US" dirty="0" smtClean="0"/>
              <a:t>cont</a:t>
            </a:r>
            <a:endParaRPr lang="en-US" dirty="0"/>
          </a:p>
        </p:txBody>
      </p:sp>
      <p:sp>
        <p:nvSpPr>
          <p:cNvPr id="3" name="Content Placeholder 2"/>
          <p:cNvSpPr>
            <a:spLocks noGrp="1"/>
          </p:cNvSpPr>
          <p:nvPr>
            <p:ph sz="quarter" idx="1"/>
          </p:nvPr>
        </p:nvSpPr>
        <p:spPr>
          <a:xfrm>
            <a:off x="301752" y="1295400"/>
            <a:ext cx="8503920" cy="4803648"/>
          </a:xfrm>
        </p:spPr>
        <p:txBody>
          <a:bodyPr>
            <a:normAutofit/>
          </a:bodyPr>
          <a:lstStyle/>
          <a:p>
            <a:r>
              <a:rPr lang="en-US" dirty="0" smtClean="0"/>
              <a:t>Maslow originally felt that self-actualization needs would automatically be activated as soon as esteem needs were met, but he changed his mind when he encountered individuals whose behavior did not fit this pattern.</a:t>
            </a:r>
          </a:p>
          <a:p>
            <a:r>
              <a:rPr lang="en-US" dirty="0" smtClean="0"/>
              <a:t> He concluded that individuals whose self-actualization needs became activated held in high regard such values as truth, goodness, beauty, justice, autonomy, and humor (</a:t>
            </a:r>
            <a:r>
              <a:rPr lang="en-US" dirty="0" err="1" smtClean="0"/>
              <a:t>Feist</a:t>
            </a:r>
            <a:r>
              <a:rPr lang="en-US" dirty="0" smtClean="0"/>
              <a:t>, 1990).</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self </a:t>
            </a:r>
            <a:r>
              <a:rPr lang="en-GB" dirty="0" err="1" smtClean="0"/>
              <a:t>actualizers</a:t>
            </a:r>
            <a:endParaRPr lang="en-US" dirty="0"/>
          </a:p>
        </p:txBody>
      </p:sp>
      <p:sp>
        <p:nvSpPr>
          <p:cNvPr id="3" name="Content Placeholder 2"/>
          <p:cNvSpPr>
            <a:spLocks noGrp="1"/>
          </p:cNvSpPr>
          <p:nvPr>
            <p:ph sz="quarter" idx="1"/>
          </p:nvPr>
        </p:nvSpPr>
        <p:spPr/>
        <p:txBody>
          <a:bodyPr>
            <a:normAutofit/>
          </a:bodyPr>
          <a:lstStyle/>
          <a:p>
            <a:r>
              <a:rPr lang="en-GB" dirty="0" smtClean="0"/>
              <a:t>Accept themselves others and nature</a:t>
            </a:r>
          </a:p>
          <a:p>
            <a:r>
              <a:rPr lang="en-GB" dirty="0" smtClean="0"/>
              <a:t>Like simple things</a:t>
            </a:r>
          </a:p>
          <a:p>
            <a:r>
              <a:rPr lang="en-GB" dirty="0" smtClean="0"/>
              <a:t>Problem centred</a:t>
            </a:r>
          </a:p>
          <a:p>
            <a:r>
              <a:rPr lang="en-GB" dirty="0" smtClean="0"/>
              <a:t>Like privacy and detachment</a:t>
            </a:r>
          </a:p>
          <a:p>
            <a:r>
              <a:rPr lang="en-GB" dirty="0" smtClean="0"/>
              <a:t>Have profound interpersonal relationship</a:t>
            </a:r>
          </a:p>
          <a:p>
            <a:endParaRPr lang="en-GB" dirty="0" smtClean="0"/>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a:bodyPr>
          <a:lstStyle/>
          <a:p>
            <a:r>
              <a:rPr lang="en-US" dirty="0" smtClean="0"/>
              <a:t>He elaborates on this basic principle by proposing a five-level hierarchy of needs. </a:t>
            </a:r>
          </a:p>
          <a:p>
            <a:r>
              <a:rPr lang="en-US" dirty="0" smtClean="0"/>
              <a:t>Physiological needs are at the bottom of the hierarchy, followed in ascending order by safety and security, belongingness and love, esteem, and self-actualization needs. </a:t>
            </a:r>
          </a:p>
          <a:p>
            <a:r>
              <a:rPr lang="en-US" dirty="0" smtClean="0"/>
              <a:t>This order reflects differences in the relative strength of each need.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The lower a need is in the hierarchy, the greater is its strength because when a lower-level need is activated (as in the case of extreme hunger or fear for one's physical safety), people will stop trying to satisfy a higher-level need (such as esteem or self-actualization) and focus on satisfying the currently active lower-level need (Maslow, 1987).</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762000"/>
          </a:xfrm>
        </p:spPr>
        <p:txBody>
          <a:bodyPr/>
          <a:lstStyle/>
          <a:p>
            <a:endParaRPr lang="en-US" dirty="0"/>
          </a:p>
        </p:txBody>
      </p:sp>
      <p:pic>
        <p:nvPicPr>
          <p:cNvPr id="4" name="Picture 2" descr="C:\Users\user\Desktop\MANSLOW NEEDS\Abraham Maslow's Hierarchy of Needs and diagrams of Maslow's motivational theory - pyramid diagrams of Maslow's theory_files\maslow_hierarchy_sm.gif">
            <a:hlinkClick r:id="rId2"/>
          </p:cNvPr>
          <p:cNvPicPr>
            <a:picLocks noGrp="1" noChangeAspect="1" noChangeArrowheads="1"/>
          </p:cNvPicPr>
          <p:nvPr>
            <p:ph sz="quarter" idx="1"/>
          </p:nvPr>
        </p:nvPicPr>
        <p:blipFill>
          <a:blip r:embed="rId3"/>
          <a:srcRect/>
          <a:stretch>
            <a:fillRect/>
          </a:stretch>
        </p:blipFill>
        <p:spPr>
          <a:xfrm>
            <a:off x="228600" y="1527175"/>
            <a:ext cx="8763000" cy="4572000"/>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762000"/>
          </a:xfrm>
        </p:spPr>
        <p:txBody>
          <a:bodyPr/>
          <a:lstStyle/>
          <a:p>
            <a:r>
              <a:rPr lang="en-US" b="1" dirty="0" smtClean="0"/>
              <a:t>Social cognitive theory</a:t>
            </a:r>
            <a:endParaRPr lang="en-US" dirty="0"/>
          </a:p>
        </p:txBody>
      </p:sp>
      <p:sp>
        <p:nvSpPr>
          <p:cNvPr id="3" name="Content Placeholder 2"/>
          <p:cNvSpPr>
            <a:spLocks noGrp="1"/>
          </p:cNvSpPr>
          <p:nvPr>
            <p:ph sz="quarter" idx="1"/>
          </p:nvPr>
        </p:nvSpPr>
        <p:spPr>
          <a:xfrm>
            <a:off x="301752" y="1527048"/>
            <a:ext cx="8689848" cy="4949952"/>
          </a:xfrm>
        </p:spPr>
        <p:txBody>
          <a:bodyPr>
            <a:normAutofit/>
          </a:bodyPr>
          <a:lstStyle/>
          <a:p>
            <a:pPr marL="514350" indent="-514350">
              <a:buAutoNum type="arabicPeriod"/>
            </a:pPr>
            <a:r>
              <a:rPr lang="en-US" b="1" dirty="0" smtClean="0"/>
              <a:t>Social and personality development in infancy (birth –1 ½ years) </a:t>
            </a:r>
          </a:p>
          <a:p>
            <a:pPr marL="514350" indent="-514350">
              <a:buNone/>
            </a:pPr>
            <a:r>
              <a:rPr lang="en-US" dirty="0" smtClean="0"/>
              <a:t>♦ Consistently meeting the physical and social needs of the newborn baby (when cold, wet, hungry, affection) is very important for healthy social and personality development. </a:t>
            </a:r>
          </a:p>
          <a:p>
            <a:pPr marL="514350" indent="-514350">
              <a:buNone/>
            </a:pPr>
            <a:r>
              <a:rPr lang="en-US" dirty="0" smtClean="0"/>
              <a:t>♦ Positive interaction and attachment with caregivers develops trust and self-confidence. </a:t>
            </a:r>
          </a:p>
          <a:p>
            <a:pPr marL="514350" indent="-514350">
              <a:buNone/>
            </a:pPr>
            <a:r>
              <a:rPr lang="en-US" dirty="0" smtClean="0"/>
              <a:t>♦ Eye to eye interaction between an infant and care givers (mother, father or any other adult person) is important for emotional development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20000"/>
          </a:bodyPr>
          <a:lstStyle/>
          <a:p>
            <a:pPr marL="514350" indent="-514350">
              <a:buNone/>
            </a:pPr>
            <a:r>
              <a:rPr lang="en-US" b="1" dirty="0" smtClean="0"/>
              <a:t>2. Social and personality development in childhood</a:t>
            </a:r>
            <a:r>
              <a:rPr lang="en-US" dirty="0" smtClean="0"/>
              <a:t> </a:t>
            </a:r>
          </a:p>
          <a:p>
            <a:pPr marL="514350" indent="-514350">
              <a:buNone/>
            </a:pPr>
            <a:r>
              <a:rPr lang="en-US" dirty="0" smtClean="0"/>
              <a:t>♦ From 1 ½- 3 years </a:t>
            </a:r>
          </a:p>
          <a:p>
            <a:pPr marL="514350" indent="-514350">
              <a:buNone/>
            </a:pPr>
            <a:r>
              <a:rPr lang="en-US" dirty="0" smtClean="0"/>
              <a:t>▪ It is time to explore the environment. </a:t>
            </a:r>
          </a:p>
          <a:p>
            <a:pPr marL="514350" indent="-514350">
              <a:buNone/>
            </a:pPr>
            <a:r>
              <a:rPr lang="en-US" dirty="0" smtClean="0"/>
              <a:t>▪ If children are restricted and controlled they are unable to develop self-control. </a:t>
            </a:r>
          </a:p>
          <a:p>
            <a:pPr marL="514350" indent="-514350">
              <a:buNone/>
            </a:pPr>
            <a:r>
              <a:rPr lang="en-US" dirty="0" smtClean="0"/>
              <a:t>▪ Too little control may result in an over demanding behavior </a:t>
            </a:r>
          </a:p>
          <a:p>
            <a:pPr marL="514350" indent="-514350">
              <a:buNone/>
            </a:pPr>
            <a:r>
              <a:rPr lang="en-US" dirty="0" smtClean="0"/>
              <a:t>♦ From 3- 6 years</a:t>
            </a:r>
          </a:p>
          <a:p>
            <a:pPr marL="514350" indent="-514350">
              <a:buNone/>
            </a:pPr>
            <a:r>
              <a:rPr lang="en-US" dirty="0" smtClean="0"/>
              <a:t> ▪ Children start to plan and set goals, act independently. </a:t>
            </a:r>
          </a:p>
          <a:p>
            <a:pPr>
              <a:buNone/>
            </a:pPr>
            <a:endParaRPr lang="en-US" dirty="0" smtClean="0"/>
          </a:p>
          <a:p>
            <a:r>
              <a:rPr lang="en-US" dirty="0" smtClean="0"/>
              <a:t>Adults should react positively to the Child's attempts.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b="1" dirty="0" smtClean="0"/>
              <a:t>How can the child be protected from failure and other unwanted consequences in his activity?</a:t>
            </a:r>
          </a:p>
          <a:p>
            <a:pPr marL="571500" indent="-571500">
              <a:buFont typeface="+mj-lt"/>
              <a:buAutoNum type="romanLcPeriod"/>
            </a:pPr>
            <a:r>
              <a:rPr lang="en-US" b="1" dirty="0" smtClean="0"/>
              <a:t> </a:t>
            </a:r>
            <a:r>
              <a:rPr lang="en-US" dirty="0" smtClean="0"/>
              <a:t> By easing autonomy (not to be authoritative) </a:t>
            </a:r>
          </a:p>
          <a:p>
            <a:pPr marL="571500" indent="-571500">
              <a:buFont typeface="+mj-lt"/>
              <a:buAutoNum type="romanLcPeriod"/>
            </a:pPr>
            <a:r>
              <a:rPr lang="en-US" dirty="0" smtClean="0"/>
              <a:t>Permitting children to participate in decision- making at home. </a:t>
            </a:r>
          </a:p>
          <a:p>
            <a:pPr marL="571500" indent="-571500">
              <a:buFont typeface="+mj-lt"/>
              <a:buAutoNum type="romanLcPeriod"/>
            </a:pPr>
            <a:r>
              <a:rPr lang="en-US" dirty="0" smtClean="0"/>
              <a:t>Encouraging children not to give up their plans.</a:t>
            </a:r>
          </a:p>
          <a:p>
            <a:pPr marL="571500" indent="-571500">
              <a:buNone/>
            </a:pPr>
            <a:r>
              <a:rPr lang="en-US" dirty="0" smtClean="0"/>
              <a:t> ♦ From 6-12 years </a:t>
            </a:r>
          </a:p>
          <a:p>
            <a:pPr marL="571500" indent="-571500">
              <a:buNone/>
            </a:pPr>
            <a:r>
              <a:rPr lang="en-US" dirty="0" smtClean="0"/>
              <a:t>• The child shows competency in all areas. </a:t>
            </a:r>
          </a:p>
          <a:p>
            <a:pPr marL="571500" indent="-571500">
              <a:buNone/>
            </a:pPr>
            <a:r>
              <a:rPr lang="en-US" dirty="0" smtClean="0"/>
              <a:t>• Social interaction widens (influence of peer groups is great) </a:t>
            </a:r>
          </a:p>
          <a:p>
            <a:pPr marL="571500" indent="-571500">
              <a:buNone/>
            </a:pPr>
            <a:r>
              <a:rPr lang="en-US" dirty="0" smtClean="0"/>
              <a:t>• Academic skills develop. </a:t>
            </a:r>
          </a:p>
          <a:p>
            <a:pPr marL="571500" indent="-571500">
              <a:buNone/>
            </a:pPr>
            <a:r>
              <a:rPr lang="en-US" dirty="0" smtClean="0"/>
              <a:t>• Enters into the wider culture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838200"/>
            <a:ext cx="8686800" cy="6019800"/>
          </a:xfrm>
        </p:spPr>
        <p:txBody>
          <a:bodyPr>
            <a:normAutofit/>
          </a:bodyPr>
          <a:lstStyle/>
          <a:p>
            <a:pPr>
              <a:buNone/>
            </a:pPr>
            <a:r>
              <a:rPr lang="en-US" dirty="0" smtClean="0"/>
              <a:t>3. Psychology and Health </a:t>
            </a:r>
          </a:p>
          <a:p>
            <a:r>
              <a:rPr lang="en-US" dirty="0" smtClean="0"/>
              <a:t>The relationship is well articulated in so many health related books. It is also clearly stated in the WHO’s preamble as follows: </a:t>
            </a:r>
          </a:p>
          <a:p>
            <a:r>
              <a:rPr lang="en-US" dirty="0" smtClean="0"/>
              <a:t> “Health is a state of complete physical, mental and social well-being, and not merely the absence of disease or infirmity.” The scope of psychology changed through time.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marL="571500" indent="-571500">
              <a:buNone/>
            </a:pPr>
            <a:r>
              <a:rPr lang="en-US" b="1" dirty="0" smtClean="0"/>
              <a:t>3. Social and personality development in adolescent (13-19 years) </a:t>
            </a:r>
          </a:p>
          <a:p>
            <a:pPr>
              <a:buNone/>
            </a:pPr>
            <a:r>
              <a:rPr lang="en-US" dirty="0" smtClean="0"/>
              <a:t>   ♦ The adolescent raises the identity question (who am I?) </a:t>
            </a:r>
          </a:p>
          <a:p>
            <a:pPr>
              <a:buNone/>
            </a:pPr>
            <a:r>
              <a:rPr lang="en-US" dirty="0" smtClean="0"/>
              <a:t>♦  Pressure due to:</a:t>
            </a:r>
          </a:p>
          <a:p>
            <a:pPr>
              <a:buNone/>
            </a:pPr>
            <a:r>
              <a:rPr lang="en-US" dirty="0" smtClean="0"/>
              <a:t> • Physical change (primary and secondary sex characters develop) </a:t>
            </a:r>
          </a:p>
          <a:p>
            <a:pPr>
              <a:buNone/>
            </a:pPr>
            <a:r>
              <a:rPr lang="en-US" dirty="0" smtClean="0"/>
              <a:t>• Societal expectation changes (they consider themselves as adults, yet they are dependent on their parents)</a:t>
            </a:r>
          </a:p>
          <a:p>
            <a:pPr>
              <a:buNone/>
            </a:pPr>
            <a:r>
              <a:rPr lang="en-US" dirty="0" smtClean="0"/>
              <a:t> ♦ To avoid confusion appropriate role model formation is important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a:buNone/>
            </a:pPr>
            <a:r>
              <a:rPr lang="en-US" b="1" dirty="0" smtClean="0"/>
              <a:t>4. Social and personality development in adult hood. </a:t>
            </a:r>
          </a:p>
          <a:p>
            <a:pPr>
              <a:buNone/>
            </a:pPr>
            <a:r>
              <a:rPr lang="en-US" dirty="0" smtClean="0"/>
              <a:t>♦Formation of close relationship with others.</a:t>
            </a:r>
          </a:p>
          <a:p>
            <a:pPr>
              <a:buNone/>
            </a:pPr>
            <a:r>
              <a:rPr lang="en-US" dirty="0" smtClean="0"/>
              <a:t> ♦Relationship could be on physical, intellectual or emotional level. Example: marriage, becoming member of professional associations.</a:t>
            </a:r>
          </a:p>
          <a:p>
            <a:pPr>
              <a:buNone/>
            </a:pPr>
            <a:r>
              <a:rPr lang="en-US" dirty="0" smtClean="0"/>
              <a:t> ♦ Contribution to the family, community and his country becomes great during this period</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behavior and </a:t>
            </a:r>
            <a:r>
              <a:rPr lang="en-US" dirty="0" err="1" smtClean="0"/>
              <a:t>interractions</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21352"/>
          </a:xfrm>
        </p:spPr>
        <p:txBody>
          <a:bodyPr>
            <a:normAutofit fontScale="77500" lnSpcReduction="20000"/>
          </a:bodyPr>
          <a:lstStyle/>
          <a:p>
            <a:pPr marL="571500" indent="-571500">
              <a:buNone/>
            </a:pPr>
            <a:r>
              <a:rPr lang="en-US" b="1" dirty="0" smtClean="0"/>
              <a:t>3. Social and personality development in adolescent (13-19 years) </a:t>
            </a:r>
          </a:p>
          <a:p>
            <a:pPr>
              <a:buNone/>
            </a:pPr>
            <a:r>
              <a:rPr lang="en-US" dirty="0" smtClean="0"/>
              <a:t>   ♦ The adolescent raises the identity question (who am I?) </a:t>
            </a:r>
          </a:p>
          <a:p>
            <a:pPr>
              <a:buNone/>
            </a:pPr>
            <a:r>
              <a:rPr lang="en-US" dirty="0" smtClean="0"/>
              <a:t>♦  Pressure due to:</a:t>
            </a:r>
          </a:p>
          <a:p>
            <a:pPr>
              <a:buNone/>
            </a:pPr>
            <a:r>
              <a:rPr lang="en-US" dirty="0" smtClean="0"/>
              <a:t> • Physical change (primary and secondary sex characters develop) </a:t>
            </a:r>
          </a:p>
          <a:p>
            <a:pPr>
              <a:buNone/>
            </a:pPr>
            <a:r>
              <a:rPr lang="en-US" dirty="0" smtClean="0"/>
              <a:t>• Societal expectation changes (they consider themselves as adults, yet they are dependent on their parents)</a:t>
            </a:r>
          </a:p>
          <a:p>
            <a:pPr>
              <a:buNone/>
            </a:pPr>
            <a:r>
              <a:rPr lang="en-US" dirty="0" smtClean="0"/>
              <a:t> ♦ To avoid confusion appropriate role model formation is important</a:t>
            </a:r>
          </a:p>
          <a:p>
            <a:pPr>
              <a:buNone/>
            </a:pPr>
            <a:r>
              <a:rPr lang="en-US" b="1" dirty="0" smtClean="0"/>
              <a:t>4. Social and personality development in adult hood. </a:t>
            </a:r>
          </a:p>
          <a:p>
            <a:pPr>
              <a:buNone/>
            </a:pPr>
            <a:r>
              <a:rPr lang="en-US" dirty="0" smtClean="0"/>
              <a:t>♦Formation of close relationship with others.</a:t>
            </a:r>
          </a:p>
          <a:p>
            <a:pPr>
              <a:buNone/>
            </a:pPr>
            <a:r>
              <a:rPr lang="en-US" dirty="0" smtClean="0"/>
              <a:t> ♦Relationship could be on physical, intellectual or emotional level. Example: marriage, becoming member of professional associations.</a:t>
            </a:r>
          </a:p>
          <a:p>
            <a:pPr>
              <a:buNone/>
            </a:pPr>
            <a:r>
              <a:rPr lang="en-US" dirty="0" smtClean="0"/>
              <a:t> ♦ Contribution to the family, community and his country becomes great during this period. </a:t>
            </a:r>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buNone/>
            </a:pPr>
            <a:r>
              <a:rPr lang="en-US" dirty="0" smtClean="0"/>
              <a:t>Definition-</a:t>
            </a:r>
          </a:p>
          <a:p>
            <a:r>
              <a:rPr lang="en-US" dirty="0" smtClean="0"/>
              <a:t> Learning is a relatively permanent change in behavior as a result of practice and experience. </a:t>
            </a:r>
          </a:p>
          <a:p>
            <a:r>
              <a:rPr lang="en-US" dirty="0" smtClean="0"/>
              <a:t>The above definition contains the following components  One has to distinguish between performance due to maturation and changes brought about by experience; </a:t>
            </a:r>
          </a:p>
          <a:p>
            <a:r>
              <a:rPr lang="en-US" dirty="0" smtClean="0"/>
              <a:t>One has to distinguish between short-term changes in behavior due to fatigue,; tension, stimulants and changes that are due to actual learning.  </a:t>
            </a:r>
          </a:p>
          <a:p>
            <a:r>
              <a:rPr lang="en-US" dirty="0" smtClean="0"/>
              <a:t>The changes in behavior could be for worse or better;  Learning is not directly observed but manifested in the changed activities of the individual</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Modes of learning</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In learning a new thing, we follow different ways. There are three main ways of learning.</a:t>
            </a:r>
          </a:p>
          <a:p>
            <a:pPr marL="514350" indent="-514350">
              <a:buAutoNum type="arabicPeriod"/>
            </a:pPr>
            <a:r>
              <a:rPr lang="en-US" dirty="0" smtClean="0"/>
              <a:t>Learning by trial and error </a:t>
            </a:r>
          </a:p>
          <a:p>
            <a:pPr marL="514350" indent="-514350"/>
            <a:r>
              <a:rPr lang="en-US" dirty="0" smtClean="0"/>
              <a:t> It is a random attempt to learn a new problem.  Some of these attempts may result in success but others may not.  </a:t>
            </a:r>
          </a:p>
          <a:p>
            <a:pPr marL="514350" indent="-514350"/>
            <a:r>
              <a:rPr lang="en-US" dirty="0" smtClean="0"/>
              <a:t>The right response to a situation is arrived at by chance, by constant trial and by making repeated errors.  </a:t>
            </a:r>
          </a:p>
          <a:p>
            <a:pPr marL="514350" indent="-514350"/>
            <a:r>
              <a:rPr lang="en-US" dirty="0" smtClean="0"/>
              <a:t>It is very common mode of learning in animals.  Trial and error learning is slow, wasteful and unintelligent</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Learning by conditioning</a:t>
            </a:r>
            <a:endParaRPr lang="en-US" b="1" dirty="0"/>
          </a:p>
        </p:txBody>
      </p:sp>
      <p:sp>
        <p:nvSpPr>
          <p:cNvPr id="3" name="Content Placeholder 2"/>
          <p:cNvSpPr>
            <a:spLocks noGrp="1"/>
          </p:cNvSpPr>
          <p:nvPr>
            <p:ph sz="quarter" idx="1"/>
          </p:nvPr>
        </p:nvSpPr>
        <p:spPr/>
        <p:txBody>
          <a:bodyPr/>
          <a:lstStyle/>
          <a:p>
            <a:r>
              <a:rPr lang="en-US" dirty="0" smtClean="0"/>
              <a:t> It is the simplest form of learning. </a:t>
            </a:r>
          </a:p>
          <a:p>
            <a:r>
              <a:rPr lang="en-US" dirty="0" smtClean="0"/>
              <a:t> It is a process in which a response or action due to some original stimulus becomes transferred to another stimulus which occurs at the same time or shortly after the original stimulus</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t>
            </a:r>
            <a:r>
              <a:rPr lang="en-US" b="1" dirty="0" smtClean="0"/>
              <a:t>  Learning by observation and insight</a:t>
            </a:r>
            <a:r>
              <a:rPr lang="en-US" dirty="0" smtClean="0"/>
              <a:t> </a:t>
            </a:r>
            <a:endParaRPr lang="en-US" dirty="0"/>
          </a:p>
        </p:txBody>
      </p:sp>
      <p:sp>
        <p:nvSpPr>
          <p:cNvPr id="3" name="Content Placeholder 2"/>
          <p:cNvSpPr>
            <a:spLocks noGrp="1"/>
          </p:cNvSpPr>
          <p:nvPr>
            <p:ph sz="quarter" idx="1"/>
          </p:nvPr>
        </p:nvSpPr>
        <p:spPr>
          <a:xfrm>
            <a:off x="301752" y="1527048"/>
            <a:ext cx="8503920" cy="4797552"/>
          </a:xfrm>
        </p:spPr>
        <p:txBody>
          <a:bodyPr/>
          <a:lstStyle/>
          <a:p>
            <a:r>
              <a:rPr lang="en-US" dirty="0" smtClean="0"/>
              <a:t> It involves mental exploration and understanding of what is being learned. </a:t>
            </a:r>
          </a:p>
          <a:p>
            <a:r>
              <a:rPr lang="en-US" dirty="0" smtClean="0"/>
              <a:t> It requires the ability to find out relationships.  </a:t>
            </a:r>
          </a:p>
          <a:p>
            <a:r>
              <a:rPr lang="en-US" dirty="0" smtClean="0"/>
              <a:t>The learner uses his past experiences and his ability to generate new ideas.</a:t>
            </a:r>
          </a:p>
          <a:p>
            <a:pPr>
              <a:buNone/>
            </a:pP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for effective learning</a:t>
            </a:r>
            <a:endParaRPr lang="en-US" b="1" dirty="0"/>
          </a:p>
        </p:txBody>
      </p:sp>
      <p:sp>
        <p:nvSpPr>
          <p:cNvPr id="3" name="Content Placeholder 2"/>
          <p:cNvSpPr>
            <a:spLocks noGrp="1"/>
          </p:cNvSpPr>
          <p:nvPr>
            <p:ph sz="quarter" idx="1"/>
          </p:nvPr>
        </p:nvSpPr>
        <p:spPr/>
        <p:txBody>
          <a:bodyPr>
            <a:normAutofit fontScale="92500"/>
          </a:bodyPr>
          <a:lstStyle/>
          <a:p>
            <a:pPr marL="514350" indent="-514350">
              <a:buAutoNum type="arabicPeriod"/>
            </a:pPr>
            <a:r>
              <a:rPr lang="en-US" dirty="0" smtClean="0"/>
              <a:t>Motivation  </a:t>
            </a:r>
          </a:p>
          <a:p>
            <a:pPr marL="514350" indent="-514350"/>
            <a:r>
              <a:rPr lang="en-US" dirty="0" smtClean="0"/>
              <a:t>The stronger and clearer the motives in learning a course in health sciences, the greater are the effort and interest shown by the learner in learning the course. </a:t>
            </a:r>
          </a:p>
          <a:p>
            <a:r>
              <a:rPr lang="en-US" dirty="0" smtClean="0"/>
              <a:t> When the motives of learning are high, the learner becomes enthusiastic. </a:t>
            </a:r>
          </a:p>
          <a:p>
            <a:pPr>
              <a:buNone/>
            </a:pPr>
            <a:r>
              <a:rPr lang="en-US" dirty="0" smtClean="0"/>
              <a:t>2. Intelligence </a:t>
            </a:r>
          </a:p>
          <a:p>
            <a:r>
              <a:rPr lang="en-US" dirty="0" smtClean="0"/>
              <a:t> It enables us to understand things </a:t>
            </a:r>
          </a:p>
          <a:p>
            <a:r>
              <a:rPr lang="en-US" dirty="0" smtClean="0"/>
              <a:t>It enables us to see the relationships between things  </a:t>
            </a:r>
          </a:p>
          <a:p>
            <a:r>
              <a:rPr lang="en-US" dirty="0" smtClean="0"/>
              <a:t>It enables us to reason and judge correctly and critically. </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normAutofit/>
          </a:bodyPr>
          <a:lstStyle/>
          <a:p>
            <a:pPr>
              <a:buNone/>
            </a:pPr>
            <a:r>
              <a:rPr lang="en-US" dirty="0" smtClean="0"/>
              <a:t>3. Maturation  </a:t>
            </a:r>
          </a:p>
          <a:p>
            <a:r>
              <a:rPr lang="en-US" dirty="0" err="1" smtClean="0"/>
              <a:t>Neuro</a:t>
            </a:r>
            <a:r>
              <a:rPr lang="en-US" dirty="0" smtClean="0"/>
              <a:t>-muscular coordination is important for learning a given task.  </a:t>
            </a:r>
          </a:p>
          <a:p>
            <a:r>
              <a:rPr lang="en-US" dirty="0" smtClean="0"/>
              <a:t>Example- The child has to be physically mature before he is able to walk or run.</a:t>
            </a:r>
          </a:p>
          <a:p>
            <a:pPr>
              <a:buNone/>
            </a:pPr>
            <a:r>
              <a:rPr lang="en-US" dirty="0" smtClean="0"/>
              <a:t>4.  Physical condition of the learner </a:t>
            </a:r>
          </a:p>
          <a:p>
            <a:r>
              <a:rPr lang="en-US" dirty="0" smtClean="0"/>
              <a:t>The learner should be in a good health status. Example- Sensory defects, malnutrition, toxic conditions of the body, loss of sleep and fatigue hinder effective learning.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914400"/>
            <a:ext cx="8686800" cy="5943600"/>
          </a:xfrm>
        </p:spPr>
        <p:txBody>
          <a:bodyPr>
            <a:normAutofit fontScale="92500"/>
          </a:bodyPr>
          <a:lstStyle/>
          <a:p>
            <a:r>
              <a:rPr lang="en-US" dirty="0" smtClean="0"/>
              <a:t>Its expansion has brought changes both in subject matter and methodology.</a:t>
            </a:r>
          </a:p>
          <a:p>
            <a:r>
              <a:rPr lang="en-US" dirty="0" smtClean="0"/>
              <a:t> Among the most important issues and questions that are addressed by psychology at different historical periods are:  </a:t>
            </a:r>
          </a:p>
          <a:p>
            <a:r>
              <a:rPr lang="en-US" dirty="0" smtClean="0"/>
              <a:t> Nature (heredity) versus Nurture (environment); </a:t>
            </a:r>
          </a:p>
          <a:p>
            <a:r>
              <a:rPr lang="en-US" dirty="0" smtClean="0"/>
              <a:t> Conscious versus unconscious determination of behavior; </a:t>
            </a:r>
          </a:p>
          <a:p>
            <a:r>
              <a:rPr lang="en-US" dirty="0" smtClean="0"/>
              <a:t>Observable behavior versus internal mental processes;  </a:t>
            </a:r>
          </a:p>
          <a:p>
            <a:r>
              <a:rPr lang="en-US" dirty="0" smtClean="0"/>
              <a:t>Freedom of choice versus determination;  Individual difference versus universal principles. </a:t>
            </a:r>
          </a:p>
          <a:p>
            <a:r>
              <a:rPr lang="en-US" dirty="0" smtClean="0"/>
              <a:t>Though there is a problem in clearly defining the scope and elaborating the methodology, psychology is attractive, important and tantalizing. </a:t>
            </a:r>
          </a:p>
          <a:p>
            <a:endParaRPr lang="en-US" dirty="0" smtClean="0"/>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5. </a:t>
            </a:r>
            <a:r>
              <a:rPr lang="en-US" dirty="0" err="1" smtClean="0"/>
              <a:t>Abiliy</a:t>
            </a:r>
            <a:r>
              <a:rPr lang="en-US" dirty="0" smtClean="0"/>
              <a:t> to   Associate things   </a:t>
            </a:r>
          </a:p>
          <a:p>
            <a:r>
              <a:rPr lang="en-US" dirty="0" smtClean="0"/>
              <a:t>Example- All related facts and understandings from a previously learned course should be brought to new learning.    </a:t>
            </a:r>
          </a:p>
          <a:p>
            <a:r>
              <a:rPr lang="en-US" dirty="0" smtClean="0"/>
              <a:t> While learning a nursing procedure a student nurse could see its connection with anatomy, chemistry, and psychology. </a:t>
            </a:r>
          </a:p>
          <a:p>
            <a:pPr>
              <a:buNone/>
            </a:pPr>
            <a:r>
              <a:rPr lang="en-US" dirty="0" smtClean="0"/>
              <a:t>6. Length of the working period  Learning periods should neither be too short nor too long.  </a:t>
            </a:r>
          </a:p>
          <a:p>
            <a:r>
              <a:rPr lang="en-US" dirty="0" smtClean="0"/>
              <a:t>Long learning time sets fatigue and reduce effectiveness in learning. </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lstStyle/>
          <a:p>
            <a:pPr>
              <a:buNone/>
            </a:pPr>
            <a:r>
              <a:rPr lang="en-US" dirty="0" smtClean="0"/>
              <a:t>7.Good working conditions         </a:t>
            </a:r>
          </a:p>
          <a:p>
            <a:r>
              <a:rPr lang="en-US" dirty="0" smtClean="0"/>
              <a:t>   Example- Fresh air, light, comfortable surrounding, moderate temperature, absence of distractions like noise, aid in learning efficiently. </a:t>
            </a:r>
          </a:p>
          <a:p>
            <a:pPr>
              <a:buNone/>
            </a:pPr>
            <a:r>
              <a:rPr lang="en-US" dirty="0" smtClean="0"/>
              <a:t>8. Mental health of the learner Example- Worries, fears, feelings of loneliness and inferiority hinders learning. Self-respect, self-reliance, and self-confidence are necessary for effective learning.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learning</a:t>
            </a:r>
            <a:endParaRPr lang="en-US" dirty="0"/>
          </a:p>
        </p:txBody>
      </p:sp>
      <p:sp>
        <p:nvSpPr>
          <p:cNvPr id="3" name="Content Placeholder 2"/>
          <p:cNvSpPr>
            <a:spLocks noGrp="1"/>
          </p:cNvSpPr>
          <p:nvPr>
            <p:ph sz="quarter" idx="1"/>
          </p:nvPr>
        </p:nvSpPr>
        <p:spPr/>
        <p:txBody>
          <a:bodyPr/>
          <a:lstStyle/>
          <a:p>
            <a:r>
              <a:rPr lang="en-US" dirty="0" smtClean="0"/>
              <a:t>There are four major theories of learning. These are: 1. Behaviorist learning theory; </a:t>
            </a:r>
          </a:p>
          <a:p>
            <a:pPr>
              <a:buNone/>
            </a:pPr>
            <a:r>
              <a:rPr lang="en-US" dirty="0" smtClean="0"/>
              <a:t>2. Cognitive learning theory; </a:t>
            </a:r>
          </a:p>
          <a:p>
            <a:pPr>
              <a:buNone/>
            </a:pPr>
            <a:r>
              <a:rPr lang="en-US" dirty="0" smtClean="0"/>
              <a:t>3. Social cognitive learning theory;</a:t>
            </a:r>
          </a:p>
          <a:p>
            <a:pPr>
              <a:buNone/>
            </a:pPr>
            <a:r>
              <a:rPr lang="en-US" dirty="0" smtClean="0"/>
              <a:t> 4. Psychodynamic learning theory;</a:t>
            </a:r>
          </a:p>
          <a:p>
            <a:pPr>
              <a:buNone/>
            </a:pPr>
            <a:r>
              <a:rPr lang="en-US" dirty="0" smtClean="0"/>
              <a:t> 5. Humanistic learning theory. </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Theories of learning</a:t>
            </a:r>
            <a:endParaRPr lang="en-US" b="1" dirty="0"/>
          </a:p>
        </p:txBody>
      </p:sp>
      <p:sp>
        <p:nvSpPr>
          <p:cNvPr id="3" name="Content Placeholder 2"/>
          <p:cNvSpPr>
            <a:spLocks noGrp="1"/>
          </p:cNvSpPr>
          <p:nvPr>
            <p:ph sz="quarter" idx="1"/>
          </p:nvPr>
        </p:nvSpPr>
        <p:spPr>
          <a:xfrm>
            <a:off x="301752" y="1527048"/>
            <a:ext cx="8503920" cy="4873752"/>
          </a:xfrm>
        </p:spPr>
        <p:txBody>
          <a:bodyPr>
            <a:normAutofit/>
          </a:bodyPr>
          <a:lstStyle/>
          <a:p>
            <a:pPr>
              <a:buNone/>
              <a:defRPr/>
            </a:pPr>
            <a:r>
              <a:rPr lang="en-US" b="1" dirty="0" smtClean="0"/>
              <a:t>Behaviorist learning theories</a:t>
            </a:r>
          </a:p>
          <a:p>
            <a:pPr>
              <a:buFont typeface="Arial" pitchFamily="34" charset="0"/>
              <a:buChar char="•"/>
              <a:defRPr/>
            </a:pPr>
            <a:r>
              <a:rPr lang="en-US" dirty="0" smtClean="0"/>
              <a:t>Behaviorism is a worldview that operates on a principle of “stimulus-response.” </a:t>
            </a:r>
          </a:p>
          <a:p>
            <a:pPr>
              <a:buFont typeface="Arial" pitchFamily="34" charset="0"/>
              <a:buChar char="•"/>
              <a:defRPr/>
            </a:pPr>
            <a:r>
              <a:rPr lang="en-US" dirty="0" smtClean="0"/>
              <a:t>All behavior caused by external stimuli (operant conditioning). </a:t>
            </a:r>
          </a:p>
          <a:p>
            <a:pPr>
              <a:buFont typeface="Arial" pitchFamily="34" charset="0"/>
              <a:buChar char="•"/>
              <a:defRPr/>
            </a:pPr>
            <a:r>
              <a:rPr lang="en-US" dirty="0" smtClean="0"/>
              <a:t>All behavior can be explained without the need to consider internal mental states or consciousness.</a:t>
            </a:r>
          </a:p>
          <a:p>
            <a:pPr>
              <a:buFont typeface="Arial" pitchFamily="34" charset="0"/>
              <a:buChar char="•"/>
              <a:defRPr/>
            </a:pPr>
            <a:r>
              <a:rPr lang="en-US" dirty="0" smtClean="0"/>
              <a:t>Contributors: John B. Watson, Ivan Pavlov, B.F. Skinner, E. L. Thorndike (connectionism), </a:t>
            </a:r>
            <a:r>
              <a:rPr lang="en-US" dirty="0" err="1" smtClean="0"/>
              <a:t>Bandura</a:t>
            </a:r>
            <a:r>
              <a:rPr lang="en-US" dirty="0" smtClean="0"/>
              <a:t>, </a:t>
            </a:r>
            <a:r>
              <a:rPr lang="en-US" dirty="0" err="1" smtClean="0"/>
              <a:t>Tolman</a:t>
            </a:r>
            <a:r>
              <a:rPr lang="en-US" dirty="0" smtClean="0"/>
              <a:t> (moving toward </a:t>
            </a:r>
            <a:r>
              <a:rPr lang="en-US" dirty="0" err="1" smtClean="0"/>
              <a:t>cognitivism</a:t>
            </a:r>
            <a:r>
              <a:rPr lang="en-US" dirty="0" smtClean="0"/>
              <a:t>)</a:t>
            </a:r>
          </a:p>
          <a:p>
            <a:pPr lvl="0"/>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a:buFont typeface="Arial" pitchFamily="34" charset="0"/>
              <a:buChar char="•"/>
              <a:defRPr/>
            </a:pPr>
            <a:r>
              <a:rPr lang="en-US" dirty="0" smtClean="0"/>
              <a:t>Behaviorism is a worldview that assumes a learner is essentially passive, responding to environmental stimuli. </a:t>
            </a:r>
          </a:p>
          <a:p>
            <a:pPr>
              <a:buFont typeface="Arial" pitchFamily="34" charset="0"/>
              <a:buChar char="•"/>
              <a:defRPr/>
            </a:pPr>
            <a:r>
              <a:rPr lang="en-US" dirty="0" smtClean="0"/>
              <a:t>The learner starts off as a clean slate (i.e. </a:t>
            </a:r>
            <a:r>
              <a:rPr lang="en-US" i="1" dirty="0" smtClean="0"/>
              <a:t>tabula rasa</a:t>
            </a:r>
            <a:r>
              <a:rPr lang="en-US" dirty="0" smtClean="0"/>
              <a:t>) and behavior is shaped through positive reinforcement or negative reinforcement. </a:t>
            </a:r>
          </a:p>
          <a:p>
            <a:pPr>
              <a:buFont typeface="Arial" pitchFamily="34" charset="0"/>
              <a:buChar char="•"/>
              <a:defRPr/>
            </a:pPr>
            <a:r>
              <a:rPr lang="en-US" dirty="0" smtClean="0"/>
              <a:t>Both positive reinforcement and negative reinforcement increase the probability that the antecedent behavior will happen again</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Arial" pitchFamily="34" charset="0"/>
              <a:buChar char="•"/>
              <a:defRPr/>
            </a:pPr>
            <a:r>
              <a:rPr lang="en-US" dirty="0" smtClean="0"/>
              <a:t>In contrast, </a:t>
            </a:r>
            <a:r>
              <a:rPr lang="en-US" b="1" i="1" dirty="0" smtClean="0"/>
              <a:t>punishment</a:t>
            </a:r>
            <a:r>
              <a:rPr lang="en-US" dirty="0" smtClean="0"/>
              <a:t> (both positive and negative) decreases the likelihood that the antecedent behavior will happen again. </a:t>
            </a:r>
          </a:p>
          <a:p>
            <a:pPr>
              <a:buFont typeface="Arial" pitchFamily="34" charset="0"/>
              <a:buChar char="•"/>
              <a:defRPr/>
            </a:pPr>
            <a:r>
              <a:rPr lang="en-US" b="1" dirty="0" smtClean="0"/>
              <a:t>Positive</a:t>
            </a:r>
            <a:r>
              <a:rPr lang="en-US" dirty="0" smtClean="0"/>
              <a:t> indicates the application of a stimulus; </a:t>
            </a:r>
          </a:p>
          <a:p>
            <a:pPr>
              <a:buFont typeface="Arial" pitchFamily="34" charset="0"/>
              <a:buChar char="•"/>
              <a:defRPr/>
            </a:pPr>
            <a:r>
              <a:rPr lang="en-US" b="1" dirty="0" smtClean="0"/>
              <a:t>Negative</a:t>
            </a:r>
            <a:r>
              <a:rPr lang="en-US" dirty="0" smtClean="0"/>
              <a:t> indicates the withholding of a stimulus. </a:t>
            </a:r>
          </a:p>
          <a:p>
            <a:pPr>
              <a:buFont typeface="Arial" pitchFamily="34" charset="0"/>
              <a:buChar char="•"/>
              <a:defRPr/>
            </a:pPr>
            <a:r>
              <a:rPr lang="en-US" dirty="0" smtClean="0"/>
              <a:t>Lots of (early) behaviorist work was done with animals (e.g. Pavlov’s dogs) and generalized to humans.</a:t>
            </a:r>
          </a:p>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a:buNone/>
            </a:pPr>
            <a:r>
              <a:rPr lang="en-US" dirty="0" smtClean="0"/>
              <a:t>e.g. of behavioral theorists are BF Skinner who suggested that learning will occur and behavioral will be shaped in the direction that teacher wants if the behavior is rewarded.</a:t>
            </a:r>
          </a:p>
          <a:p>
            <a:r>
              <a:rPr lang="en-US" dirty="0" smtClean="0"/>
              <a:t>To maintain that kind of learning behavior, reinforcements or rewards are necessary</a:t>
            </a:r>
            <a:endParaRPr lang="en-GB" dirty="0" smtClean="0"/>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lstStyle/>
          <a:p>
            <a:r>
              <a:rPr lang="en-US" dirty="0" smtClean="0"/>
              <a:t>The two basic models of learning in behaviorism are:- </a:t>
            </a:r>
          </a:p>
          <a:p>
            <a:pPr marL="514350" indent="-514350">
              <a:buAutoNum type="alphaLcPeriod"/>
            </a:pPr>
            <a:r>
              <a:rPr lang="en-US" dirty="0" smtClean="0"/>
              <a:t>classical conditioning model </a:t>
            </a:r>
          </a:p>
          <a:p>
            <a:pPr marL="514350" indent="-514350">
              <a:buAutoNum type="alphaLcPeriod"/>
            </a:pPr>
            <a:r>
              <a:rPr lang="en-US" dirty="0" smtClean="0"/>
              <a:t> operant (instrumental) conditioning models.</a:t>
            </a:r>
          </a:p>
          <a:p>
            <a:pPr marL="514350" indent="-514350"/>
            <a:r>
              <a:rPr lang="en-US" dirty="0" smtClean="0"/>
              <a:t>Both models of learning take place when a stimulus becomes associated with another stimulus or with particular consequences.</a:t>
            </a:r>
          </a:p>
          <a:p>
            <a:pPr marL="514350" indent="-514350"/>
            <a:r>
              <a:rPr lang="en-US" dirty="0" smtClean="0"/>
              <a:t> For example: a baby learns to associate the sight of a feeding bottle with a milk.</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Classical conditioning model of learning</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The theory of classical conditioning aims to account for the way in which reflex behavior may become associated with a new stimulus that does not naturally activate that behavior. </a:t>
            </a:r>
          </a:p>
          <a:p>
            <a:r>
              <a:rPr lang="en-US" dirty="0" smtClean="0"/>
              <a:t> It emphasizes the importance of stimulus conditions and the associations formed in the learning process. </a:t>
            </a:r>
          </a:p>
          <a:p>
            <a:r>
              <a:rPr lang="en-US" dirty="0" smtClean="0"/>
              <a:t>According to this model of learning, a neutral stimulus (NS), a stimulus that has no particular value or meaning to the learner is paired with a naturally occurring unconditioned or unlearned stimulus (UCS) and unconditioned response (UCR).</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r>
              <a:rPr lang="en-US" dirty="0" smtClean="0"/>
              <a:t>After a few such pairings, the neutral stimulus alone, elicits the same response.  </a:t>
            </a:r>
          </a:p>
          <a:p>
            <a:r>
              <a:rPr lang="en-US" dirty="0" smtClean="0"/>
              <a:t>Pavlov (1927), the Russian physiologist, was studying the salivary reflex in dogs. </a:t>
            </a:r>
          </a:p>
          <a:p>
            <a:r>
              <a:rPr lang="en-US" dirty="0" smtClean="0"/>
              <a:t>When he observed that the dogs salivated not only at the sight and smell of food, a natural response, but also at the sight of the food container alone.  </a:t>
            </a:r>
          </a:p>
          <a:p>
            <a:r>
              <a:rPr lang="en-US" dirty="0" smtClean="0"/>
              <a:t>Through a series of experiments, he demonstrated that dogs could be conditioned to salivate to other unnatural stimuli such as a buzzer being sounded slightly before the presentation of food.</a:t>
            </a:r>
          </a:p>
          <a:p>
            <a:r>
              <a:rPr lang="en-US" dirty="0" smtClean="0"/>
              <a:t> Such a pairing caused an association to be formed between the buzzer and the food subsequently between the buzzer and the salivation response.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Goals of Psychology</a:t>
            </a:r>
            <a:endParaRPr lang="en-US" dirty="0"/>
          </a:p>
        </p:txBody>
      </p:sp>
      <p:sp>
        <p:nvSpPr>
          <p:cNvPr id="3" name="Content Placeholder 2"/>
          <p:cNvSpPr>
            <a:spLocks noGrp="1"/>
          </p:cNvSpPr>
          <p:nvPr>
            <p:ph sz="quarter" idx="1"/>
          </p:nvPr>
        </p:nvSpPr>
        <p:spPr>
          <a:xfrm>
            <a:off x="457200" y="990600"/>
            <a:ext cx="8686800" cy="5638800"/>
          </a:xfrm>
        </p:spPr>
        <p:txBody>
          <a:bodyPr>
            <a:normAutofit/>
          </a:bodyPr>
          <a:lstStyle/>
          <a:p>
            <a:r>
              <a:rPr lang="en-US" b="1" dirty="0" smtClean="0"/>
              <a:t>Describe</a:t>
            </a:r>
            <a:r>
              <a:rPr lang="en-US" dirty="0" smtClean="0"/>
              <a:t> – what is the nature of this </a:t>
            </a:r>
            <a:r>
              <a:rPr lang="en-US" dirty="0" err="1" smtClean="0"/>
              <a:t>behaviour</a:t>
            </a:r>
            <a:r>
              <a:rPr lang="en-US" dirty="0" smtClean="0"/>
              <a:t>?</a:t>
            </a:r>
          </a:p>
          <a:p>
            <a:r>
              <a:rPr lang="en-US" dirty="0" smtClean="0"/>
              <a:t> The first goal is to observe behavior and describe, often in as much detail as possible, what was observed as objectively as possible. </a:t>
            </a:r>
          </a:p>
          <a:p>
            <a:r>
              <a:rPr lang="en-US" dirty="0" smtClean="0"/>
              <a:t>Through describing the behavior of humans and other animals, we are  able to understand it and gain a better perspective on what is considered normal and abnormal</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lstStyle/>
          <a:p>
            <a:r>
              <a:rPr lang="en-GB" dirty="0" smtClean="0"/>
              <a:t>Through a series of experiments, he demonstrated that dogs could be conditioned to salivate to other unnatural stimuli such as a buzzer being sounded slightly before the presentation of food. </a:t>
            </a:r>
          </a:p>
          <a:p>
            <a:r>
              <a:rPr lang="en-GB" dirty="0" smtClean="0"/>
              <a:t>Such a pairing caused an association to be formed between the buzzer and the food subsequently between the buzzer and the salivation response. Figure one illustrates the process of classical conditioning and the terminology associated with it. </a:t>
            </a:r>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a:srcRect/>
          <a:stretch>
            <a:fillRect/>
          </a:stretch>
        </p:blipFill>
        <p:spPr>
          <a:xfrm>
            <a:off x="304800" y="1219200"/>
            <a:ext cx="8504238" cy="5105399"/>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buClr>
                <a:schemeClr val="accent3"/>
              </a:buClr>
              <a:defRPr/>
            </a:pPr>
            <a:r>
              <a:rPr lang="en-US" dirty="0" smtClean="0"/>
              <a:t>Because the  response is now conditioned to a new stimulus, it becomes a conditioned response</a:t>
            </a:r>
          </a:p>
          <a:p>
            <a:pPr algn="just">
              <a:buClr>
                <a:schemeClr val="accent3"/>
              </a:buClr>
              <a:defRPr/>
            </a:pPr>
            <a:r>
              <a:rPr lang="en-US" dirty="0" smtClean="0"/>
              <a:t>There are 3 common phenomena in classical conditioning, they are generalization, discrimination, and extinction</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685800"/>
          </a:xfrm>
        </p:spPr>
        <p:txBody>
          <a:bodyPr/>
          <a:lstStyle/>
          <a:p>
            <a:r>
              <a:rPr lang="en-US" dirty="0" smtClean="0"/>
              <a:t>cont</a:t>
            </a:r>
            <a:endParaRPr lang="en-US" dirty="0"/>
          </a:p>
        </p:txBody>
      </p:sp>
      <p:pic>
        <p:nvPicPr>
          <p:cNvPr id="4" name="Picture 2"/>
          <p:cNvPicPr>
            <a:picLocks noGrp="1" noChangeAspect="1" noChangeArrowheads="1"/>
          </p:cNvPicPr>
          <p:nvPr>
            <p:ph sz="quarter" idx="1"/>
          </p:nvPr>
        </p:nvPicPr>
        <p:blipFill>
          <a:blip r:embed="rId2"/>
          <a:srcRect/>
          <a:stretch>
            <a:fillRect/>
          </a:stretch>
        </p:blipFill>
        <p:spPr>
          <a:xfrm>
            <a:off x="426244" y="1527175"/>
            <a:ext cx="8255000" cy="4572000"/>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operant conditioning,</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85000" lnSpcReduction="20000"/>
          </a:bodyPr>
          <a:lstStyle/>
          <a:p>
            <a:r>
              <a:rPr lang="en-US" dirty="0" smtClean="0"/>
              <a:t>Definition-It describes learning as strengthening or weakening voluntary response, depending on its positive or negative consequences.</a:t>
            </a:r>
          </a:p>
          <a:p>
            <a:r>
              <a:rPr lang="en-US" dirty="0" smtClean="0"/>
              <a:t> It is a deliberate form of learning in which the organism actively attempts to change its environment to produce a desirable outcome. </a:t>
            </a:r>
          </a:p>
          <a:p>
            <a:r>
              <a:rPr lang="en-US" dirty="0" smtClean="0"/>
              <a:t>The model focuses on the behavior of the organism and the reinforcement that occurs after the response. </a:t>
            </a:r>
          </a:p>
          <a:p>
            <a:r>
              <a:rPr lang="en-US" dirty="0" smtClean="0"/>
              <a:t>B.F. Skinner has largely developed and popularized the model.</a:t>
            </a:r>
          </a:p>
          <a:p>
            <a:r>
              <a:rPr lang="en-US" dirty="0" smtClean="0"/>
              <a:t> Example-1. Working industriously can bring about a raise in salary or bonus. </a:t>
            </a:r>
          </a:p>
          <a:p>
            <a:r>
              <a:rPr lang="en-US" dirty="0" smtClean="0"/>
              <a:t>Example-2.  Studying hard in college results in good academic grades. </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762000"/>
          </a:xfrm>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Example-3.   A patient moans and groans as he attempts to get up and walk for the first time after an operation. </a:t>
            </a:r>
          </a:p>
          <a:p>
            <a:r>
              <a:rPr lang="en-US" dirty="0" smtClean="0"/>
              <a:t>Praise and encouragement for his efforts will improve the chances that he will continue struggling toward independence. </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Basic steps followed by Skinner in operant conditioning</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marL="514350" indent="-514350">
              <a:buAutoNum type="arabicPeriod"/>
            </a:pPr>
            <a:r>
              <a:rPr lang="en-US" dirty="0" smtClean="0"/>
              <a:t>A hungry animal (a cat, a rat, a pigeon) is placed in a laboratory setting (example- Skinner box)  </a:t>
            </a:r>
          </a:p>
          <a:p>
            <a:pPr marL="514350" indent="-514350">
              <a:buNone/>
            </a:pPr>
            <a:r>
              <a:rPr lang="en-US" dirty="0" smtClean="0"/>
              <a:t>2. The animal will wander in the box, exploring its environment in a random way. </a:t>
            </a:r>
          </a:p>
          <a:p>
            <a:pPr marL="514350" indent="-514350">
              <a:buNone/>
            </a:pPr>
            <a:r>
              <a:rPr lang="en-US" dirty="0" smtClean="0"/>
              <a:t>3. The animal will press a lever by chance, which enables it to receive food from the food container. </a:t>
            </a:r>
          </a:p>
          <a:p>
            <a:pPr marL="514350" indent="-514350">
              <a:buNone/>
            </a:pPr>
            <a:r>
              <a:rPr lang="en-US" dirty="0" smtClean="0"/>
              <a:t>4. The first time the response occurred, the animal will not learn the connection between lever pressing and the stimulus (food)</a:t>
            </a:r>
          </a:p>
          <a:p>
            <a:pPr marL="514350" indent="-514350">
              <a:buNone/>
            </a:pPr>
            <a:r>
              <a:rPr lang="en-US" dirty="0" smtClean="0"/>
              <a:t> 5. As the frequency of lever pressing increases, the animal learns that the receipt of food is dependent on lever pressing behavior. </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features in operant conditioning</a:t>
            </a:r>
            <a:endParaRPr lang="en-US" dirty="0"/>
          </a:p>
        </p:txBody>
      </p:sp>
      <p:sp>
        <p:nvSpPr>
          <p:cNvPr id="3" name="Content Placeholder 2"/>
          <p:cNvSpPr>
            <a:spLocks noGrp="1"/>
          </p:cNvSpPr>
          <p:nvPr>
            <p:ph sz="quarter" idx="1"/>
          </p:nvPr>
        </p:nvSpPr>
        <p:spPr>
          <a:xfrm>
            <a:off x="301752" y="1527048"/>
            <a:ext cx="8503920" cy="4949952"/>
          </a:xfrm>
        </p:spPr>
        <p:txBody>
          <a:bodyPr/>
          <a:lstStyle/>
          <a:p>
            <a:pPr marL="514350" indent="-514350">
              <a:buAutoNum type="alphaLcPeriod"/>
            </a:pPr>
            <a:r>
              <a:rPr lang="en-US" b="1" dirty="0" smtClean="0"/>
              <a:t>Shaping:  </a:t>
            </a:r>
            <a:r>
              <a:rPr lang="en-US" dirty="0" smtClean="0"/>
              <a:t>It is the process of teaching behavior by rewarding closer and closer approximation of the desired behavior. </a:t>
            </a:r>
          </a:p>
          <a:p>
            <a:pPr marL="514350" indent="-514350"/>
            <a:r>
              <a:rPr lang="en-US" dirty="0" smtClean="0"/>
              <a:t>In shaping, the behavior that is similar to the expected behavior is reinforced first. </a:t>
            </a:r>
          </a:p>
          <a:p>
            <a:pPr marL="514350" indent="-514350"/>
            <a:r>
              <a:rPr lang="en-US" dirty="0" smtClean="0"/>
              <a:t>Therefore, we use reinforcement selectively to convert simple behaviors into more complex patterns of responding. </a:t>
            </a:r>
          </a:p>
          <a:p>
            <a:pPr marL="514350" indent="-514350"/>
            <a:r>
              <a:rPr lang="en-US" dirty="0" smtClean="0"/>
              <a:t>The process is sometimes called </a:t>
            </a:r>
            <a:r>
              <a:rPr lang="en-US" b="1" dirty="0" smtClean="0"/>
              <a:t>successive approximation</a:t>
            </a:r>
            <a:endParaRPr lang="en-US" b="1"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b="1"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b="1" dirty="0" smtClean="0"/>
              <a:t>b. Chaining</a:t>
            </a:r>
            <a:r>
              <a:rPr lang="en-US" dirty="0" smtClean="0"/>
              <a:t>: It refers to the linking together of a behavior. </a:t>
            </a:r>
          </a:p>
          <a:p>
            <a:r>
              <a:rPr lang="en-US" dirty="0" smtClean="0"/>
              <a:t>The initial response in the chain provides a set of cues which becomes associated with and thus elicits the next succeeding response and so forth so that the full sequence is chained off. </a:t>
            </a:r>
          </a:p>
          <a:p>
            <a:pPr>
              <a:buNone/>
            </a:pPr>
            <a:r>
              <a:rPr lang="en-US" b="1" dirty="0" smtClean="0"/>
              <a:t>c</a:t>
            </a:r>
            <a:r>
              <a:rPr lang="en-US" dirty="0" smtClean="0"/>
              <a:t>. </a:t>
            </a:r>
            <a:r>
              <a:rPr lang="en-US" b="1" dirty="0" smtClean="0"/>
              <a:t>Stimulus discrimination</a:t>
            </a:r>
            <a:r>
              <a:rPr lang="en-US" dirty="0" smtClean="0"/>
              <a:t>: A behavior is reinforced in the presence of a specific stimulus but not in its absence.</a:t>
            </a:r>
          </a:p>
          <a:p>
            <a:pPr>
              <a:buFont typeface="Arial" pitchFamily="34" charset="0"/>
              <a:buChar char="•"/>
            </a:pPr>
            <a:r>
              <a:rPr lang="en-US" dirty="0" smtClean="0"/>
              <a:t>A discriminative stimulus signals the likelihood that reinforcement will follow a response. </a:t>
            </a:r>
          </a:p>
          <a:p>
            <a:pPr>
              <a:buFont typeface="Arial" pitchFamily="34" charset="0"/>
              <a:buChar char="•"/>
            </a:pPr>
            <a:r>
              <a:rPr lang="en-US" dirty="0" smtClean="0"/>
              <a:t>Example: we borrow a certain material from our friend after we recognize that our friend is in a good mood.</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842248" cy="4873752"/>
          </a:xfrm>
        </p:spPr>
        <p:txBody>
          <a:bodyPr/>
          <a:lstStyle/>
          <a:p>
            <a:pPr>
              <a:buFont typeface="Arial" pitchFamily="34" charset="0"/>
              <a:buChar char="•"/>
              <a:defRPr/>
            </a:pPr>
            <a:r>
              <a:rPr lang="en-US" dirty="0" smtClean="0"/>
              <a:t>This was a random, unintentional interaction with their environment, leading to a rewarding consequence. </a:t>
            </a:r>
          </a:p>
          <a:p>
            <a:pPr>
              <a:buFont typeface="Arial" pitchFamily="34" charset="0"/>
              <a:buChar char="•"/>
              <a:defRPr/>
            </a:pPr>
            <a:r>
              <a:rPr lang="en-US" dirty="0" smtClean="0"/>
              <a:t>In each subsequent trial, the cat became more and more efficient at activating the latch – until eventually it was activated with little or no hesitation. </a:t>
            </a:r>
          </a:p>
          <a:p>
            <a:pPr>
              <a:buFont typeface="Arial" pitchFamily="34" charset="0"/>
              <a:buChar char="•"/>
              <a:defRPr/>
            </a:pPr>
            <a:r>
              <a:rPr lang="en-US" dirty="0" smtClean="0"/>
              <a:t>Thorndike described this as </a:t>
            </a:r>
            <a:r>
              <a:rPr lang="en-US" b="1" i="1" dirty="0" smtClean="0"/>
              <a:t>“learning by trial and accidental success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914400"/>
            <a:ext cx="8458200" cy="5638800"/>
          </a:xfrm>
        </p:spPr>
        <p:txBody>
          <a:bodyPr/>
          <a:lstStyle/>
          <a:p>
            <a:r>
              <a:rPr lang="en-US" b="1" dirty="0" smtClean="0"/>
              <a:t>Explain </a:t>
            </a:r>
            <a:r>
              <a:rPr lang="en-US" dirty="0" smtClean="0"/>
              <a:t>–why does it occur? </a:t>
            </a:r>
          </a:p>
          <a:p>
            <a:pPr>
              <a:buNone/>
            </a:pPr>
            <a:r>
              <a:rPr lang="en-US" dirty="0" smtClean="0"/>
              <a:t> While  descriptions  come  from  observable data,  psychologists  must  go  beyond what  is obvious  and explain  their  observations.  In other  words, why did  the  subject  do what he or she did? </a:t>
            </a:r>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buNone/>
            </a:pPr>
            <a:r>
              <a:rPr lang="en-US" b="1" dirty="0" smtClean="0"/>
              <a:t>d. Stimulus generalizations</a:t>
            </a:r>
            <a:r>
              <a:rPr lang="en-US" dirty="0" smtClean="0"/>
              <a:t>: It is a condition in which an organism learns a response to one stimulus and then applies it to other stimuli. </a:t>
            </a:r>
          </a:p>
          <a:p>
            <a:r>
              <a:rPr lang="en-US" dirty="0" smtClean="0"/>
              <a:t>Example: if a nurse has learned that being polite to the physician produces recognition, it is likely to show similar behavioral pattern to other medical staffs in the ward. </a:t>
            </a:r>
          </a:p>
          <a:p>
            <a:pPr>
              <a:buNone/>
            </a:pPr>
            <a:r>
              <a:rPr lang="en-US" b="1" dirty="0" smtClean="0"/>
              <a:t> e, Extinction: </a:t>
            </a:r>
            <a:r>
              <a:rPr lang="en-US" dirty="0" smtClean="0"/>
              <a:t>If reinforcement is discontinued, extinction of the operant response will occur. </a:t>
            </a:r>
          </a:p>
          <a:p>
            <a:r>
              <a:rPr lang="en-US" dirty="0" smtClean="0"/>
              <a:t>Compared to classical conditioning, in operant conditioning extinction takes place after longer period of time</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85000" lnSpcReduction="10000"/>
          </a:bodyPr>
          <a:lstStyle/>
          <a:p>
            <a:pPr>
              <a:buNone/>
            </a:pPr>
            <a:r>
              <a:rPr lang="en-US" b="1" dirty="0" smtClean="0"/>
              <a:t>f. Reinforcement: </a:t>
            </a:r>
            <a:r>
              <a:rPr lang="en-US" dirty="0" smtClean="0"/>
              <a:t>It is the process whereby a </a:t>
            </a:r>
            <a:r>
              <a:rPr lang="en-US" dirty="0" err="1" smtClean="0"/>
              <a:t>reinforcer</a:t>
            </a:r>
            <a:r>
              <a:rPr lang="en-US" dirty="0" smtClean="0"/>
              <a:t> increases the likely hood of a response. </a:t>
            </a:r>
          </a:p>
          <a:p>
            <a:r>
              <a:rPr lang="en-US" dirty="0" smtClean="0"/>
              <a:t>The whole process that led the experimental animal to press the lever is called reinforcement.</a:t>
            </a:r>
          </a:p>
          <a:p>
            <a:r>
              <a:rPr lang="en-US" dirty="0" smtClean="0"/>
              <a:t> The food that increases the probability of lever pressing is called </a:t>
            </a:r>
            <a:r>
              <a:rPr lang="en-US" dirty="0" err="1" smtClean="0"/>
              <a:t>reinforcer</a:t>
            </a:r>
            <a:r>
              <a:rPr lang="en-US" dirty="0" smtClean="0"/>
              <a:t>.  </a:t>
            </a:r>
          </a:p>
          <a:p>
            <a:r>
              <a:rPr lang="en-US" dirty="0" smtClean="0"/>
              <a:t>Skinner identified two kinds of rein forcers </a:t>
            </a:r>
          </a:p>
          <a:p>
            <a:pPr marL="514350" indent="-514350">
              <a:buAutoNum type="arabicPeriod"/>
            </a:pPr>
            <a:r>
              <a:rPr lang="en-US" b="1" dirty="0" smtClean="0"/>
              <a:t>A primary rein forcer </a:t>
            </a:r>
            <a:r>
              <a:rPr lang="en-US" dirty="0" smtClean="0"/>
              <a:t>satisfies some biological need. It is not based on past experience or learning.       Example- Food, Water, Cessation of pain </a:t>
            </a:r>
          </a:p>
          <a:p>
            <a:pPr marL="514350" indent="-514350">
              <a:buNone/>
            </a:pPr>
            <a:r>
              <a:rPr lang="en-US" dirty="0" smtClean="0"/>
              <a:t>2</a:t>
            </a:r>
            <a:r>
              <a:rPr lang="en-US" b="1" dirty="0" smtClean="0"/>
              <a:t>. A secondary rein forcer </a:t>
            </a:r>
            <a:r>
              <a:rPr lang="en-US" dirty="0" smtClean="0"/>
              <a:t>is a stimulus that becomes a </a:t>
            </a:r>
            <a:r>
              <a:rPr lang="en-US" dirty="0" err="1" smtClean="0"/>
              <a:t>reinforcer</a:t>
            </a:r>
            <a:r>
              <a:rPr lang="en-US" dirty="0" smtClean="0"/>
              <a:t> because of its association with a primary rein forcer. Example- Money; money enables us to buy basic necessities and luxuries which have survival importance.</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r>
              <a:rPr lang="en-US" dirty="0" smtClean="0"/>
              <a:t>Rein forcers can also be labeled in terms of reward. </a:t>
            </a:r>
          </a:p>
          <a:p>
            <a:pPr marL="514350" indent="-514350">
              <a:buAutoNum type="arabicPeriod"/>
            </a:pPr>
            <a:r>
              <a:rPr lang="en-US" b="1" dirty="0" smtClean="0"/>
              <a:t>Positive </a:t>
            </a:r>
            <a:r>
              <a:rPr lang="en-US" b="1" dirty="0" err="1" smtClean="0"/>
              <a:t>reinforcer</a:t>
            </a:r>
            <a:r>
              <a:rPr lang="en-US" b="1" dirty="0" smtClean="0"/>
              <a:t>: </a:t>
            </a:r>
            <a:r>
              <a:rPr lang="en-US" dirty="0" smtClean="0"/>
              <a:t>it is a stimulus when added to the environment brings about an increase to the preceding response. </a:t>
            </a:r>
          </a:p>
          <a:p>
            <a:pPr marL="514350" indent="-514350"/>
            <a:r>
              <a:rPr lang="en-US" dirty="0" smtClean="0"/>
              <a:t>It is an application of a pleasant stimulus following an organism’s response. </a:t>
            </a:r>
          </a:p>
          <a:p>
            <a:pPr marL="514350" indent="-514350">
              <a:buNone/>
            </a:pPr>
            <a:r>
              <a:rPr lang="en-US" dirty="0" smtClean="0"/>
              <a:t>2.  </a:t>
            </a:r>
            <a:r>
              <a:rPr lang="en-US" b="1" dirty="0" smtClean="0"/>
              <a:t>Negative </a:t>
            </a:r>
            <a:r>
              <a:rPr lang="en-US" b="1" dirty="0" err="1" smtClean="0"/>
              <a:t>reinforcer</a:t>
            </a:r>
            <a:r>
              <a:rPr lang="en-US" dirty="0" smtClean="0"/>
              <a:t>: it is a stimulus that removes something unpleasant from the environment, leading to an </a:t>
            </a:r>
          </a:p>
          <a:p>
            <a:r>
              <a:rPr lang="en-US" dirty="0" smtClean="0"/>
              <a:t>increase in the probability that a preceding response will occur again in the future.</a:t>
            </a:r>
          </a:p>
          <a:p>
            <a:r>
              <a:rPr lang="en-US" dirty="0" smtClean="0"/>
              <a:t> Example- lowering the volume of the radio when you study prevents attention distraction</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Negative </a:t>
            </a:r>
            <a:r>
              <a:rPr lang="en-US" b="1" dirty="0" err="1" smtClean="0"/>
              <a:t>reinforcers</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Negative </a:t>
            </a:r>
            <a:r>
              <a:rPr lang="en-US" dirty="0" err="1" smtClean="0"/>
              <a:t>reinforcers</a:t>
            </a:r>
            <a:r>
              <a:rPr lang="en-US" dirty="0" smtClean="0"/>
              <a:t> work in two forms </a:t>
            </a:r>
          </a:p>
          <a:p>
            <a:pPr>
              <a:buNone/>
            </a:pPr>
            <a:r>
              <a:rPr lang="en-US" dirty="0" smtClean="0"/>
              <a:t>a. Escape conditioning: the learner makes a response to bring about an end to an aversive situation. Example-1.  A college student takes a day to escape from a workload. Example-</a:t>
            </a:r>
          </a:p>
          <a:p>
            <a:pPr>
              <a:buNone/>
            </a:pPr>
            <a:r>
              <a:rPr lang="en-US" dirty="0" smtClean="0"/>
              <a:t>2.  Suppose an instructor chastises a young student nurse. She says something humorous, and her instructor stops criticizing and laughs. Because the use of humor has allowed the student to escape an unpleasant situation, she will employ humor again to alleviate a stressful encounter.</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5026152"/>
          </a:xfrm>
        </p:spPr>
        <p:txBody>
          <a:bodyPr/>
          <a:lstStyle/>
          <a:p>
            <a:pPr marL="514350" indent="-514350">
              <a:buAutoNum type="alphaLcPeriod" startAt="2"/>
            </a:pPr>
            <a:r>
              <a:rPr lang="en-US" b="1" dirty="0" smtClean="0"/>
              <a:t>Avoidance conditioning</a:t>
            </a:r>
            <a:r>
              <a:rPr lang="en-US" dirty="0" smtClean="0"/>
              <a:t>: when the learner responds to a signal that marks the coming (onset) of unpleasant event with the aim of avoiding the evasion. Example:. The pretension of some people to look ill in order to escape from doing something that they do not want to do.  </a:t>
            </a:r>
          </a:p>
          <a:p>
            <a:pPr marL="514350" indent="-514350"/>
            <a:r>
              <a:rPr lang="en-US" dirty="0" smtClean="0"/>
              <a:t>If a person becomes truly ill when fearful events are anticipated, sickness is the behavior that has been increased through negative reinforcement</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Punishment:</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92500"/>
          </a:bodyPr>
          <a:lstStyle/>
          <a:p>
            <a:r>
              <a:rPr lang="en-US" dirty="0" smtClean="0"/>
              <a:t>Punishment refers to unpleasant stimulus that decreases the probability of the occurrence of a preceding behavior. </a:t>
            </a:r>
          </a:p>
          <a:p>
            <a:r>
              <a:rPr lang="en-US" dirty="0" smtClean="0"/>
              <a:t>It weakens the response and makes it less likely to recur.</a:t>
            </a:r>
          </a:p>
          <a:p>
            <a:r>
              <a:rPr lang="en-US" dirty="0" smtClean="0"/>
              <a:t>Skinner believed that just as reinforcement (positive and negative) can be used to strengthen a response and makes it less likely to happen again. </a:t>
            </a:r>
          </a:p>
          <a:p>
            <a:r>
              <a:rPr lang="en-US" dirty="0" smtClean="0"/>
              <a:t>However, he suggested that punishment is not a suitable technique for controlling behavior. </a:t>
            </a:r>
          </a:p>
          <a:p>
            <a:r>
              <a:rPr lang="en-US" dirty="0" smtClean="0"/>
              <a:t>Studies with rats showed that punishment appeared only to diminish lever-pressing behavior for a short time, but did not weaken it in the long term.</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a:t>
            </a:r>
            <a:r>
              <a:rPr lang="en-US" b="1" dirty="0" smtClean="0"/>
              <a:t>The pros of punishment </a:t>
            </a:r>
            <a:r>
              <a:rPr lang="en-US" dirty="0" smtClean="0"/>
              <a:t> </a:t>
            </a:r>
          </a:p>
          <a:p>
            <a:r>
              <a:rPr lang="en-US" dirty="0" smtClean="0"/>
              <a:t>It often is the quickest way to change behavior.  </a:t>
            </a:r>
          </a:p>
          <a:p>
            <a:r>
              <a:rPr lang="en-US" dirty="0" smtClean="0"/>
              <a:t>Special instances like the behavior of autistic children can be suppressed temporarily until to buy time to use positive reinforcement techniques. </a:t>
            </a:r>
          </a:p>
          <a:p>
            <a:r>
              <a:rPr lang="en-US" b="1" dirty="0" smtClean="0"/>
              <a:t>The cons of punishment </a:t>
            </a:r>
            <a:r>
              <a:rPr lang="en-US" smtClean="0"/>
              <a:t> </a:t>
            </a:r>
            <a:endParaRPr lang="en-US" dirty="0" smtClean="0"/>
          </a:p>
          <a:p>
            <a:r>
              <a:rPr lang="en-US" dirty="0" smtClean="0"/>
              <a:t>t is ineffective if the punishment is not delivered shortly after the individual exhibits the unwanted behavior.  </a:t>
            </a:r>
          </a:p>
          <a:p>
            <a:r>
              <a:rPr lang="en-US" dirty="0" smtClean="0"/>
              <a:t>It is ineffective if the punishment is delivered out of the setting in which the unwanted behavior is exhibited.  </a:t>
            </a:r>
          </a:p>
          <a:p>
            <a:r>
              <a:rPr lang="en-US" dirty="0" smtClean="0"/>
              <a:t>One of the important rules of operant conditioning is to punish the behavior, not the person.  </a:t>
            </a:r>
          </a:p>
          <a:p>
            <a:r>
              <a:rPr lang="en-US" dirty="0" smtClean="0"/>
              <a:t>Punishment should not be prolonged.</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97552"/>
          </a:xfrm>
        </p:spPr>
        <p:txBody>
          <a:bodyPr/>
          <a:lstStyle/>
          <a:p>
            <a:r>
              <a:rPr lang="en-US" dirty="0" smtClean="0"/>
              <a:t>Example- Bringing up old grievances or complaining about misbehavior at every opportunity is not acceptable. </a:t>
            </a:r>
          </a:p>
          <a:p>
            <a:r>
              <a:rPr lang="en-US" dirty="0" smtClean="0"/>
              <a:t>It may convey to the recipient the idea that physical aggression is desirable.</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a:srcRect/>
          <a:stretch>
            <a:fillRect/>
          </a:stretch>
        </p:blipFill>
        <p:spPr>
          <a:xfrm>
            <a:off x="152400" y="1527175"/>
            <a:ext cx="8839200" cy="4572000"/>
          </a:xfr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sz="2800" dirty="0" smtClean="0"/>
              <a:t>This process is called modeling or  observational learning.</a:t>
            </a:r>
            <a:endParaRPr lang="de-DE" sz="2800" dirty="0" smtClean="0"/>
          </a:p>
          <a:p>
            <a:r>
              <a:rPr lang="en-US" sz="2800" dirty="0" smtClean="0"/>
              <a:t>Most of the principles of the social learning theory were developed by </a:t>
            </a:r>
            <a:r>
              <a:rPr lang="en-US" sz="2800" dirty="0" err="1" smtClean="0"/>
              <a:t>Bandura</a:t>
            </a:r>
            <a:r>
              <a:rPr lang="en-US" sz="2800" dirty="0" smtClean="0"/>
              <a:t> (</a:t>
            </a:r>
            <a:r>
              <a:rPr lang="en-US" sz="2800" dirty="0" err="1" smtClean="0"/>
              <a:t>Papalia</a:t>
            </a:r>
            <a:r>
              <a:rPr lang="en-US" sz="2800" dirty="0" smtClean="0"/>
              <a:t>, Olds &amp; Feldman, 2007)</a:t>
            </a:r>
          </a:p>
          <a:p>
            <a:r>
              <a:rPr lang="en-US" sz="2800" dirty="0" smtClean="0"/>
              <a:t>Social learning theory believes that students learn by  observing or watching and imitating other people. </a:t>
            </a:r>
          </a:p>
          <a:p>
            <a:r>
              <a:rPr lang="en-US" sz="2800" dirty="0" smtClean="0"/>
              <a:t>This process is called modeling or observational learning</a:t>
            </a:r>
            <a:r>
              <a:rPr lang="en-US" sz="2800" dirty="0" smtClean="0">
                <a:solidFill>
                  <a:srgbClr val="FF0000"/>
                </a:solidFill>
              </a:rPr>
              <a:t>.</a:t>
            </a:r>
            <a:r>
              <a:rPr lang="en-US" sz="2800" dirty="0" smtClean="0"/>
              <a:t> Social learning theory extends behaviorism. </a:t>
            </a:r>
          </a:p>
          <a:p>
            <a:endParaRPr lang="en-US" dirty="0"/>
          </a:p>
        </p:txBody>
      </p:sp>
      <p:sp>
        <p:nvSpPr>
          <p:cNvPr id="4" name="Title 2"/>
          <p:cNvSpPr>
            <a:spLocks noGrp="1"/>
          </p:cNvSpPr>
          <p:nvPr>
            <p:ph type="title"/>
          </p:nvPr>
        </p:nvSpPr>
        <p:spPr/>
        <p:txBody>
          <a:bodyPr>
            <a:normAutofit fontScale="90000"/>
          </a:bodyPr>
          <a:lstStyle/>
          <a:p>
            <a:pPr algn="ctr"/>
            <a:r>
              <a:rPr lang="en-US" sz="4400" dirty="0" smtClean="0">
                <a:solidFill>
                  <a:schemeClr val="tx1"/>
                </a:solidFill>
              </a:rPr>
              <a:t/>
            </a:r>
            <a:br>
              <a:rPr lang="en-US" sz="4400" dirty="0" smtClean="0">
                <a:solidFill>
                  <a:schemeClr val="tx1"/>
                </a:solidFill>
              </a:rPr>
            </a:br>
            <a:r>
              <a:rPr lang="en-US" sz="4400" b="1" dirty="0" smtClean="0">
                <a:solidFill>
                  <a:schemeClr val="tx1"/>
                </a:solidFill>
              </a:rPr>
              <a:t>2. Social Learning  Theories </a:t>
            </a:r>
            <a:r>
              <a:rPr lang="en-US" sz="4400" dirty="0" smtClean="0">
                <a:solidFill>
                  <a:schemeClr val="tx1"/>
                </a:solidFill>
              </a:rPr>
              <a:t/>
            </a:r>
            <a:br>
              <a:rPr lang="en-US" sz="4400"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990600"/>
            <a:ext cx="8534400" cy="5562600"/>
          </a:xfrm>
        </p:spPr>
        <p:txBody>
          <a:bodyPr>
            <a:normAutofit/>
          </a:bodyPr>
          <a:lstStyle/>
          <a:p>
            <a:pPr>
              <a:buNone/>
            </a:pPr>
            <a:r>
              <a:rPr lang="en-US" b="1" dirty="0" smtClean="0"/>
              <a:t>Predict </a:t>
            </a:r>
            <a:r>
              <a:rPr lang="en-US" dirty="0" smtClean="0"/>
              <a:t>–</a:t>
            </a:r>
          </a:p>
          <a:p>
            <a:r>
              <a:rPr lang="en-US" dirty="0" smtClean="0"/>
              <a:t>Another primary goal of psychology is to make predictions. </a:t>
            </a:r>
          </a:p>
          <a:p>
            <a:r>
              <a:rPr lang="en-US" dirty="0" smtClean="0"/>
              <a:t>Once  we  know  what  happens,  and  why  it  happens,  we  can  begin  to  speculate what will  happen in  the  future. There’s  an  old saying,  which  very  often holds  true:  "the best predictor of future behavior is past behavior."</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sz="2800" dirty="0" smtClean="0"/>
              <a:t>The social learning theory focuses on how people learn by observing and imitating others</a:t>
            </a:r>
          </a:p>
          <a:p>
            <a:pPr algn="just"/>
            <a:r>
              <a:rPr lang="de-DE" sz="2800" dirty="0" smtClean="0">
                <a:solidFill>
                  <a:srgbClr val="FF0000"/>
                </a:solidFill>
              </a:rPr>
              <a:t>Application</a:t>
            </a:r>
          </a:p>
          <a:p>
            <a:pPr algn="just"/>
            <a:r>
              <a:rPr lang="en-US" sz="2800" dirty="0" smtClean="0"/>
              <a:t>Use high-achieving and successful peers as  models.</a:t>
            </a:r>
          </a:p>
          <a:p>
            <a:pPr algn="just"/>
            <a:r>
              <a:rPr lang="en-US" sz="2800" dirty="0" smtClean="0"/>
              <a:t>Model positive behaviors himself.</a:t>
            </a:r>
          </a:p>
          <a:p>
            <a:pPr algn="just"/>
            <a:r>
              <a:rPr lang="en-US" sz="2800" dirty="0" smtClean="0"/>
              <a:t>Use vicarious reinforcement, that is, make sure people see that positive behaviors will lead to positive consequences.</a:t>
            </a:r>
          </a:p>
          <a:p>
            <a:pPr algn="just"/>
            <a:r>
              <a:rPr lang="en-US" sz="2800" dirty="0" smtClean="0"/>
              <a:t>Demonstrate and teach good behaviors</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Humanistic theories </a:t>
            </a:r>
            <a:endParaRPr lang="en-US" b="1" dirty="0"/>
          </a:p>
        </p:txBody>
      </p:sp>
      <p:sp>
        <p:nvSpPr>
          <p:cNvPr id="3" name="Content Placeholder 2"/>
          <p:cNvSpPr>
            <a:spLocks noGrp="1"/>
          </p:cNvSpPr>
          <p:nvPr>
            <p:ph sz="quarter" idx="1"/>
          </p:nvPr>
        </p:nvSpPr>
        <p:spPr/>
        <p:txBody>
          <a:bodyPr/>
          <a:lstStyle/>
          <a:p>
            <a:r>
              <a:rPr lang="en-US" dirty="0" smtClean="0"/>
              <a:t>Abraham Maslow (1921–1970) was an American psychologist who studied the needs or motivations of the individual</a:t>
            </a:r>
          </a:p>
          <a:p>
            <a:r>
              <a:rPr lang="en-US" dirty="0" smtClean="0"/>
              <a:t>Humanism focuses on a person’s positive qualities, his or her capacity to change (human potential), and the promotion of self-esteem. </a:t>
            </a:r>
          </a:p>
          <a:p>
            <a:pPr algn="just"/>
            <a:r>
              <a:rPr lang="en-US" dirty="0" smtClean="0"/>
              <a:t>Humanists do consider the </a:t>
            </a:r>
            <a:r>
              <a:rPr lang="en-US" b="1" dirty="0" smtClean="0"/>
              <a:t>person’s past experiences, but they direct more attention toward the present and future.</a:t>
            </a:r>
          </a:p>
          <a:p>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Abraham Maslow (1954) formulated the hierarchy of needs, in which he used a pyramid to arrange and illustrate the basic drives or needs that motivate people.</a:t>
            </a:r>
          </a:p>
          <a:p>
            <a:r>
              <a:rPr lang="en-US" b="1" dirty="0" smtClean="0"/>
              <a:t>The most basic needs</a:t>
            </a:r>
            <a:r>
              <a:rPr lang="en-US" dirty="0" smtClean="0"/>
              <a:t>—the physiological needs of food, water, sleep, shelter, sexual expression, and freedom from pain—must be met first</a:t>
            </a:r>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Maslow hypothesized that the basic needs at the bottom of the pyramid would dominate the person’s behavior until those needs were met, at which time the next level of needs would become dominant. </a:t>
            </a:r>
          </a:p>
          <a:p>
            <a:r>
              <a:rPr lang="en-US" dirty="0" smtClean="0"/>
              <a:t>For example, if needs for food and shelter are not met, they become the overriding concern in life: the hungry person risks danger and social ostracism to find food.</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Maslow used the term </a:t>
            </a:r>
            <a:r>
              <a:rPr lang="en-US" b="1" dirty="0" smtClean="0"/>
              <a:t>self-actualization to describe a </a:t>
            </a:r>
            <a:r>
              <a:rPr lang="en-US" dirty="0" smtClean="0"/>
              <a:t>person who has achieved all the needs of the hierarchy and has developed his or her fullest potential in life. </a:t>
            </a:r>
          </a:p>
          <a:p>
            <a:pPr algn="just"/>
            <a:r>
              <a:rPr lang="en-US" dirty="0" smtClean="0"/>
              <a:t>Few people ever become fully self-actualized.</a:t>
            </a:r>
          </a:p>
          <a:p>
            <a:pPr algn="just"/>
            <a:r>
              <a:rPr lang="en-US" dirty="0" smtClean="0"/>
              <a:t>Maslow’s theory explains individual differences in terms of a person’s motivation, which is not necessarily stable throughout life</a:t>
            </a:r>
            <a:endParaRPr lang="en-GB" dirty="0" smtClean="0"/>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Traumatic life circumstances or compromised health can cause a person to regress to a lower level of motivation.</a:t>
            </a:r>
          </a:p>
          <a:p>
            <a:r>
              <a:rPr lang="en-US" dirty="0" smtClean="0"/>
              <a:t> For example, if a 35-year-old woman who is functioning at the “love and belonging” level discovers she has cancer, she may regress to the “safety” level to undergo treatment for the cancer and preserve her own health.</a:t>
            </a:r>
          </a:p>
          <a:p>
            <a:r>
              <a:rPr lang="en-US" dirty="0" smtClean="0"/>
              <a:t> This theory helps </a:t>
            </a:r>
            <a:r>
              <a:rPr lang="en-US" dirty="0" err="1" smtClean="0"/>
              <a:t>healthworkers</a:t>
            </a:r>
            <a:r>
              <a:rPr lang="en-US" dirty="0" smtClean="0"/>
              <a:t> understand how clients’ motivations and behaviors change during life crises</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Cognitive learning theories</a:t>
            </a:r>
            <a:endParaRPr lang="en-US" dirty="0"/>
          </a:p>
        </p:txBody>
      </p:sp>
      <p:sp>
        <p:nvSpPr>
          <p:cNvPr id="3" name="Content Placeholder 2"/>
          <p:cNvSpPr>
            <a:spLocks noGrp="1"/>
          </p:cNvSpPr>
          <p:nvPr>
            <p:ph sz="quarter" idx="1"/>
          </p:nvPr>
        </p:nvSpPr>
        <p:spPr/>
        <p:txBody>
          <a:bodyPr/>
          <a:lstStyle/>
          <a:p>
            <a:r>
              <a:rPr lang="en-GB" dirty="0" smtClean="0"/>
              <a:t>The theory stresses on the importance of what goes on inside the learner. Accordingly, the key to learning and changing in behaviour is the individual’s cognition (perception, thought, memory, and ways of processing and structuring information). </a:t>
            </a:r>
          </a:p>
          <a:p>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GB" sz="2800" dirty="0" smtClean="0">
                <a:latin typeface="Times New Roman" pitchFamily="18" charset="0"/>
                <a:cs typeface="Times New Roman" pitchFamily="18" charset="0"/>
              </a:rPr>
              <a:t>Cognitive learning theories </a:t>
            </a:r>
            <a:r>
              <a:rPr lang="en-US" sz="2800" dirty="0" smtClean="0">
                <a:latin typeface="Times New Roman" pitchFamily="18" charset="0"/>
                <a:cs typeface="Times New Roman" pitchFamily="18" charset="0"/>
              </a:rPr>
              <a:t>originated from a group of scholars who studied the ways in which knowledge is acquired, stored, correlated and retrieved. </a:t>
            </a:r>
          </a:p>
          <a:p>
            <a:r>
              <a:rPr lang="en-US" sz="2800" dirty="0" smtClean="0">
                <a:latin typeface="Times New Roman" pitchFamily="18" charset="0"/>
                <a:cs typeface="Times New Roman" pitchFamily="18" charset="0"/>
              </a:rPr>
              <a:t>Cognitive theorists believe that knowing is a mental process that results in one being aware of a situation or project. </a:t>
            </a:r>
          </a:p>
          <a:p>
            <a:r>
              <a:rPr lang="en-US" sz="2800" dirty="0" smtClean="0">
                <a:latin typeface="Times New Roman" pitchFamily="18" charset="0"/>
                <a:cs typeface="Times New Roman" pitchFamily="18" charset="0"/>
              </a:rPr>
              <a:t>German Psychologist (1900’s); J. Gestalt postulated that patterns or configurations emphasize perceptions, interpreting, learning in terms of perception, principles of organization and belief that people respond to whole situations rather than parts. </a:t>
            </a:r>
          </a:p>
          <a:p>
            <a:r>
              <a:rPr lang="en-US" sz="2800" dirty="0" smtClean="0">
                <a:latin typeface="Times New Roman" pitchFamily="18" charset="0"/>
                <a:cs typeface="Times New Roman" pitchFamily="18" charset="0"/>
              </a:rPr>
              <a:t>Other cognitive learning theorists are S. Bloom, D. P. </a:t>
            </a:r>
            <a:r>
              <a:rPr lang="en-US" sz="2800" dirty="0" err="1" smtClean="0">
                <a:latin typeface="Times New Roman" pitchFamily="18" charset="0"/>
                <a:cs typeface="Times New Roman" pitchFamily="18" charset="0"/>
              </a:rPr>
              <a:t>Ausubel</a:t>
            </a:r>
            <a:r>
              <a:rPr lang="en-US" sz="2800" dirty="0" smtClean="0">
                <a:latin typeface="Times New Roman" pitchFamily="18" charset="0"/>
                <a:cs typeface="Times New Roman" pitchFamily="18" charset="0"/>
              </a:rPr>
              <a:t> and J. Bruner.</a:t>
            </a:r>
          </a:p>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domains of learning</a:t>
            </a:r>
            <a:endParaRPr lang="en-US" dirty="0"/>
          </a:p>
        </p:txBody>
      </p:sp>
      <p:sp>
        <p:nvSpPr>
          <p:cNvPr id="3" name="Content Placeholder 2"/>
          <p:cNvSpPr>
            <a:spLocks noGrp="1"/>
          </p:cNvSpPr>
          <p:nvPr>
            <p:ph sz="quarter" idx="1"/>
          </p:nvPr>
        </p:nvSpPr>
        <p:spPr/>
        <p:txBody>
          <a:bodyPr>
            <a:normAutofit fontScale="85000" lnSpcReduction="20000"/>
          </a:bodyPr>
          <a:lstStyle/>
          <a:p>
            <a:pPr>
              <a:buFont typeface="Arial" charset="0"/>
              <a:buNone/>
              <a:defRPr/>
            </a:pPr>
            <a:r>
              <a:rPr lang="en-US" sz="2800" b="1" dirty="0" smtClean="0">
                <a:latin typeface="Times New Roman" pitchFamily="18" charset="0"/>
                <a:cs typeface="Times New Roman" pitchFamily="18" charset="0"/>
              </a:rPr>
              <a:t>Benjamin, S. Bloom;</a:t>
            </a:r>
            <a:r>
              <a:rPr lang="en-US" sz="2800" dirty="0" smtClean="0">
                <a:latin typeface="Times New Roman" pitchFamily="18" charset="0"/>
                <a:cs typeface="Times New Roman" pitchFamily="18" charset="0"/>
              </a:rPr>
              <a:t> proposed the following three domains of learning:-</a:t>
            </a:r>
          </a:p>
          <a:p>
            <a:pPr>
              <a:buFont typeface="Arial" charset="0"/>
              <a:buNone/>
              <a:defRPr/>
            </a:pPr>
            <a:r>
              <a:rPr lang="en-US" sz="2800" dirty="0" smtClean="0">
                <a:latin typeface="Times New Roman" pitchFamily="18" charset="0"/>
                <a:cs typeface="Times New Roman" pitchFamily="18" charset="0"/>
              </a:rPr>
              <a:t>1. </a:t>
            </a:r>
            <a:r>
              <a:rPr lang="en-US" sz="2800" b="1" dirty="0" smtClean="0">
                <a:latin typeface="Times New Roman" pitchFamily="18" charset="0"/>
                <a:cs typeface="Times New Roman" pitchFamily="18" charset="0"/>
              </a:rPr>
              <a:t>Affective domain- </a:t>
            </a:r>
            <a:r>
              <a:rPr lang="en-US" sz="2800" dirty="0" smtClean="0">
                <a:latin typeface="Times New Roman" pitchFamily="18" charset="0"/>
                <a:cs typeface="Times New Roman" pitchFamily="18" charset="0"/>
              </a:rPr>
              <a:t>which is concerned with attitudes </a:t>
            </a:r>
          </a:p>
          <a:p>
            <a:pPr>
              <a:buFont typeface="Arial" charset="0"/>
              <a:buNone/>
              <a:defRPr/>
            </a:pPr>
            <a:r>
              <a:rPr lang="en-US" sz="2800" dirty="0" smtClean="0">
                <a:latin typeface="Times New Roman" pitchFamily="18" charset="0"/>
                <a:cs typeface="Times New Roman" pitchFamily="18" charset="0"/>
              </a:rPr>
              <a:t>2. </a:t>
            </a:r>
            <a:r>
              <a:rPr lang="en-US" sz="2800" b="1" dirty="0" smtClean="0">
                <a:latin typeface="Times New Roman" pitchFamily="18" charset="0"/>
                <a:cs typeface="Times New Roman" pitchFamily="18" charset="0"/>
              </a:rPr>
              <a:t>Cognitive domain- </a:t>
            </a:r>
            <a:r>
              <a:rPr lang="en-US" sz="2800" dirty="0" smtClean="0">
                <a:latin typeface="Times New Roman" pitchFamily="18" charset="0"/>
                <a:cs typeface="Times New Roman" pitchFamily="18" charset="0"/>
              </a:rPr>
              <a:t> which is concerned with knowledge</a:t>
            </a:r>
          </a:p>
          <a:p>
            <a:pPr>
              <a:buFont typeface="Arial" charset="0"/>
              <a:buNone/>
              <a:defRPr/>
            </a:pPr>
            <a:r>
              <a:rPr lang="en-US" sz="2800" dirty="0" smtClean="0">
                <a:latin typeface="Times New Roman" pitchFamily="18" charset="0"/>
                <a:cs typeface="Times New Roman" pitchFamily="18" charset="0"/>
              </a:rPr>
              <a:t>3. </a:t>
            </a:r>
            <a:r>
              <a:rPr lang="en-US" sz="2800" b="1" dirty="0" smtClean="0">
                <a:latin typeface="Times New Roman" pitchFamily="18" charset="0"/>
                <a:cs typeface="Times New Roman" pitchFamily="18" charset="0"/>
              </a:rPr>
              <a:t>Psychomotor</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domain</a:t>
            </a:r>
            <a:r>
              <a:rPr lang="en-US" sz="2800" dirty="0" smtClean="0">
                <a:latin typeface="Times New Roman" pitchFamily="18" charset="0"/>
                <a:cs typeface="Times New Roman" pitchFamily="18" charset="0"/>
              </a:rPr>
              <a:t>- which is concerned with muscular and mental activities</a:t>
            </a:r>
          </a:p>
          <a:p>
            <a:pPr>
              <a:buFont typeface="Arial" charset="0"/>
              <a:buChar char="•"/>
              <a:defRPr/>
            </a:pPr>
            <a:r>
              <a:rPr lang="en-US" sz="2800" dirty="0" smtClean="0">
                <a:latin typeface="Times New Roman" pitchFamily="18" charset="0"/>
                <a:cs typeface="Times New Roman" pitchFamily="18" charset="0"/>
              </a:rPr>
              <a:t>According to bloom, there are levels of learning that a learner must go through starting from the basic existing knowledge to the highest level possible i.e. from simple to complex. </a:t>
            </a:r>
          </a:p>
          <a:p>
            <a:pPr>
              <a:buFont typeface="Arial" charset="0"/>
              <a:buChar char="•"/>
              <a:defRPr/>
            </a:pPr>
            <a:r>
              <a:rPr lang="en-US" sz="2800" dirty="0" smtClean="0">
                <a:latin typeface="Times New Roman" pitchFamily="18" charset="0"/>
                <a:cs typeface="Times New Roman" pitchFamily="18" charset="0"/>
              </a:rPr>
              <a:t>The teacher should cater for the relevant levels of the learner.</a:t>
            </a:r>
          </a:p>
          <a:p>
            <a:pPr>
              <a:buFont typeface="Arial" charset="0"/>
              <a:buChar char="•"/>
              <a:defRPr/>
            </a:pPr>
            <a:r>
              <a:rPr lang="en-US" sz="2800" dirty="0" smtClean="0">
                <a:latin typeface="Times New Roman" pitchFamily="18" charset="0"/>
                <a:cs typeface="Times New Roman" pitchFamily="18" charset="0"/>
              </a:rPr>
              <a:t>Learning skills involve a certain amount of knowledge and appropriate attitudes for the proper performance.</a:t>
            </a:r>
          </a:p>
          <a:p>
            <a:pPr>
              <a:buFont typeface="Arial" charset="0"/>
              <a:buNone/>
              <a:defRPr/>
            </a:pPr>
            <a:r>
              <a:rPr lang="en-US" sz="2800"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21352"/>
          </a:xfrm>
        </p:spPr>
        <p:txBody>
          <a:bodyPr>
            <a:normAutofit fontScale="92500" lnSpcReduction="20000"/>
          </a:bodyPr>
          <a:lstStyle/>
          <a:p>
            <a:pPr marL="596646" indent="-514350">
              <a:buFont typeface="Arial" charset="0"/>
              <a:buAutoNum type="alphaLcPeriod" startAt="2"/>
              <a:defRPr/>
            </a:pPr>
            <a:r>
              <a:rPr lang="en-US" sz="2800" b="1" dirty="0" smtClean="0">
                <a:latin typeface="Times New Roman" pitchFamily="18" charset="0"/>
                <a:cs typeface="Times New Roman" pitchFamily="18" charset="0"/>
              </a:rPr>
              <a:t>D. P. </a:t>
            </a:r>
            <a:r>
              <a:rPr lang="en-US" sz="2800" b="1" dirty="0" err="1" smtClean="0">
                <a:latin typeface="Times New Roman" pitchFamily="18" charset="0"/>
                <a:cs typeface="Times New Roman" pitchFamily="18" charset="0"/>
              </a:rPr>
              <a:t>Ausubel</a:t>
            </a:r>
            <a:r>
              <a:rPr lang="en-US" sz="2800" dirty="0" smtClean="0">
                <a:latin typeface="Times New Roman" pitchFamily="18" charset="0"/>
                <a:cs typeface="Times New Roman" pitchFamily="18" charset="0"/>
              </a:rPr>
              <a:t>; emphasized learning should start from known to unknown or simple to complex. </a:t>
            </a:r>
          </a:p>
          <a:p>
            <a:pPr marL="596646" indent="-514350">
              <a:buFont typeface="Arial" charset="0"/>
              <a:buNone/>
              <a:defRPr/>
            </a:pPr>
            <a:r>
              <a:rPr lang="en-US" sz="2800" dirty="0" smtClean="0">
                <a:latin typeface="Times New Roman" pitchFamily="18" charset="0"/>
                <a:cs typeface="Times New Roman" pitchFamily="18" charset="0"/>
              </a:rPr>
              <a:t>        That new information fits into existing knowledge like a key fits into a lock. Take an example of preparing porridge versus preparing ‘</a:t>
            </a:r>
            <a:r>
              <a:rPr lang="en-US" sz="2800" dirty="0" err="1" smtClean="0">
                <a:latin typeface="Times New Roman" pitchFamily="18" charset="0"/>
                <a:cs typeface="Times New Roman" pitchFamily="18" charset="0"/>
              </a:rPr>
              <a:t>ugali</a:t>
            </a:r>
            <a:r>
              <a:rPr lang="en-US" sz="2800" dirty="0" smtClean="0">
                <a:latin typeface="Times New Roman" pitchFamily="18" charset="0"/>
                <a:cs typeface="Times New Roman" pitchFamily="18" charset="0"/>
              </a:rPr>
              <a:t>’. Translate this knowledge into a clinical procedure giving several examples.</a:t>
            </a:r>
          </a:p>
          <a:p>
            <a:pPr>
              <a:buFont typeface="Arial" charset="0"/>
              <a:buNone/>
              <a:defRPr/>
            </a:pP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596646" indent="-514350">
              <a:buFont typeface="Arial" charset="0"/>
              <a:buAutoNum type="alphaLcPeriod" startAt="3"/>
              <a:defRPr/>
            </a:pPr>
            <a:r>
              <a:rPr lang="en-US" sz="2800" b="1" dirty="0" smtClean="0">
                <a:latin typeface="Times New Roman" pitchFamily="18" charset="0"/>
                <a:cs typeface="Times New Roman" pitchFamily="18" charset="0"/>
              </a:rPr>
              <a:t>Bruner;</a:t>
            </a:r>
            <a:r>
              <a:rPr lang="en-US" sz="2800" dirty="0" smtClean="0">
                <a:latin typeface="Times New Roman" pitchFamily="18" charset="0"/>
                <a:cs typeface="Times New Roman" pitchFamily="18" charset="0"/>
              </a:rPr>
              <a:t> recommended discovery learning where he proposed that the teacher provide problems for the learners to work out the answers on their own. </a:t>
            </a:r>
          </a:p>
          <a:p>
            <a:pPr marL="596646" indent="-514350">
              <a:buFont typeface="Arial" charset="0"/>
              <a:buNone/>
              <a:defRPr/>
            </a:pPr>
            <a:r>
              <a:rPr lang="en-US"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teacher also reminds the learner that in problem solving, there are many ways to approach a situation.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914400"/>
            <a:ext cx="8686800" cy="5715000"/>
          </a:xfrm>
        </p:spPr>
        <p:txBody>
          <a:bodyPr>
            <a:normAutofit/>
          </a:bodyPr>
          <a:lstStyle/>
          <a:p>
            <a:r>
              <a:rPr lang="en-US" b="1" dirty="0" smtClean="0"/>
              <a:t>Control</a:t>
            </a:r>
            <a:r>
              <a:rPr lang="en-US" dirty="0" smtClean="0"/>
              <a:t> –The fourth goal of psychology is to control, modify or change the existing behavior. Influencing behavior in a helpful manner.</a:t>
            </a:r>
          </a:p>
          <a:p>
            <a:r>
              <a:rPr lang="en-US" dirty="0" smtClean="0"/>
              <a:t>Once we know what happens, why it happens and what is likely to happen in the future, we can expect control over it. </a:t>
            </a:r>
          </a:p>
          <a:p>
            <a:r>
              <a:rPr lang="en-US" dirty="0" smtClean="0"/>
              <a:t>In other words, if we know you choose abusive partners because  your  father  </a:t>
            </a:r>
            <a:r>
              <a:rPr lang="en-US" dirty="0" err="1" smtClean="0"/>
              <a:t>wasabusive</a:t>
            </a:r>
            <a:r>
              <a:rPr lang="en-US" dirty="0" smtClean="0"/>
              <a:t>, we  can  assume  you  will  choose  another  abusive  partner, and can therefore intervene to change this negative behavior.</a:t>
            </a:r>
          </a:p>
          <a:p>
            <a:endParaRPr lang="en-US" dirty="0" smtClean="0"/>
          </a:p>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Arial" pitchFamily="34" charset="0"/>
              <a:buNone/>
            </a:pPr>
            <a:r>
              <a:rPr lang="en-US" sz="2000" b="1" dirty="0" smtClean="0">
                <a:latin typeface="Times New Roman" pitchFamily="18" charset="0"/>
                <a:cs typeface="Times New Roman" pitchFamily="18" charset="0"/>
              </a:rPr>
              <a:t>d. </a:t>
            </a:r>
            <a:r>
              <a:rPr lang="en-US" sz="2400" b="1" dirty="0" smtClean="0">
                <a:latin typeface="Times New Roman" pitchFamily="18" charset="0"/>
                <a:cs typeface="Times New Roman" pitchFamily="18" charset="0"/>
              </a:rPr>
              <a:t>Piaget; c</a:t>
            </a:r>
            <a:r>
              <a:rPr lang="en-US" sz="2400" dirty="0" smtClean="0">
                <a:latin typeface="Times New Roman" pitchFamily="18" charset="0"/>
                <a:cs typeface="Times New Roman" pitchFamily="18" charset="0"/>
              </a:rPr>
              <a:t>ognitive constructivism is based on the work of Swiss developmental psychologist Jean Piaget whose theory has two major parts:  "ages and stages“. </a:t>
            </a:r>
          </a:p>
          <a:p>
            <a:pPr>
              <a:buFont typeface="Arial" pitchFamily="34" charset="0"/>
              <a:buNone/>
            </a:pPr>
            <a:r>
              <a:rPr lang="en-US" sz="2400" dirty="0" smtClean="0">
                <a:latin typeface="Times New Roman" pitchFamily="18" charset="0"/>
                <a:cs typeface="Times New Roman" pitchFamily="18" charset="0"/>
              </a:rPr>
              <a:t>    Component that predicts what children can and cannot understand at different ages, and theory of development that describes how children develop cognitive abilities. </a:t>
            </a:r>
          </a:p>
          <a:p>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GB" dirty="0" smtClean="0"/>
              <a:t>Learning involves: </a:t>
            </a:r>
          </a:p>
          <a:p>
            <a:r>
              <a:rPr lang="en-GB" dirty="0" smtClean="0"/>
              <a:t> </a:t>
            </a:r>
            <a:r>
              <a:rPr lang="en-GB" b="1" dirty="0" smtClean="0"/>
              <a:t>Perceiving information</a:t>
            </a:r>
            <a:r>
              <a:rPr lang="en-GB" dirty="0" smtClean="0"/>
              <a:t>; </a:t>
            </a:r>
          </a:p>
          <a:p>
            <a:r>
              <a:rPr lang="en-GB" dirty="0" smtClean="0"/>
              <a:t> </a:t>
            </a:r>
            <a:r>
              <a:rPr lang="en-GB" b="1" dirty="0" smtClean="0"/>
              <a:t>Interpreting the information </a:t>
            </a:r>
            <a:r>
              <a:rPr lang="en-GB" dirty="0" smtClean="0"/>
              <a:t>based on what is already known;  </a:t>
            </a:r>
          </a:p>
          <a:p>
            <a:r>
              <a:rPr lang="en-GB" b="1" smtClean="0"/>
              <a:t>Reorganizing information </a:t>
            </a:r>
            <a:r>
              <a:rPr lang="en-GB" smtClean="0"/>
              <a:t>into new insights or understanding</a:t>
            </a:r>
          </a:p>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a:bodyPr>
          <a:lstStyle/>
          <a:p>
            <a:r>
              <a:rPr lang="en-US" dirty="0" smtClean="0"/>
              <a:t>Motivation: It is the factor that directs and energizes the behavior of humans and other organisms. </a:t>
            </a:r>
          </a:p>
          <a:p>
            <a:r>
              <a:rPr lang="en-US" dirty="0" smtClean="0"/>
              <a:t>The study of motivation answers the following questions. </a:t>
            </a:r>
          </a:p>
          <a:p>
            <a:pPr marL="514350" indent="-514350">
              <a:buAutoNum type="arabicPeriod"/>
            </a:pPr>
            <a:r>
              <a:rPr lang="en-US" dirty="0" smtClean="0"/>
              <a:t>Why do people behave as they do? </a:t>
            </a:r>
          </a:p>
          <a:p>
            <a:pPr marL="514350" indent="-514350">
              <a:buAutoNum type="arabicPeriod"/>
            </a:pPr>
            <a:r>
              <a:rPr lang="en-US" dirty="0" smtClean="0"/>
              <a:t> Why does behavior take one form and not another? .</a:t>
            </a:r>
          </a:p>
          <a:p>
            <a:pPr marL="514350" indent="-514350">
              <a:buAutoNum type="arabicPeriod"/>
            </a:pPr>
            <a:r>
              <a:rPr lang="en-US" dirty="0" smtClean="0"/>
              <a:t> What makes people behave differently or similarly? </a:t>
            </a:r>
          </a:p>
          <a:p>
            <a:pPr marL="514350" indent="-514350">
              <a:buAutoNum type="arabicPeriod"/>
            </a:pPr>
            <a:r>
              <a:rPr lang="en-US" dirty="0" smtClean="0"/>
              <a:t>  How can we motivate people to behave in particular ways, such as eating certain foods, quitting smoking, or engaging in safer sex practices? </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Overall, the basic perspective on motivation looks something like this:</a:t>
            </a:r>
            <a:endParaRPr lang="en-US" dirty="0"/>
          </a:p>
        </p:txBody>
      </p:sp>
      <p:pic>
        <p:nvPicPr>
          <p:cNvPr id="4" name="Content Placeholder 3" descr="http://www.analytictech.com/mb021/images/motiva1.gif"/>
          <p:cNvPicPr>
            <a:picLocks noGrp="1"/>
          </p:cNvPicPr>
          <p:nvPr>
            <p:ph sz="quarter" idx="1"/>
          </p:nvPr>
        </p:nvPicPr>
        <p:blipFill>
          <a:blip r:embed="rId2"/>
          <a:srcRect/>
          <a:stretch>
            <a:fillRect/>
          </a:stretch>
        </p:blipFill>
        <p:spPr>
          <a:xfrm>
            <a:off x="228600" y="1447800"/>
            <a:ext cx="8686800" cy="4876800"/>
          </a:xfrm>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Theories of motivation</a:t>
            </a:r>
            <a:endParaRPr lang="en-US" b="1" dirty="0"/>
          </a:p>
        </p:txBody>
      </p:sp>
      <p:sp>
        <p:nvSpPr>
          <p:cNvPr id="3" name="Content Placeholder 2"/>
          <p:cNvSpPr>
            <a:spLocks noGrp="1"/>
          </p:cNvSpPr>
          <p:nvPr>
            <p:ph sz="quarter" idx="1"/>
          </p:nvPr>
        </p:nvSpPr>
        <p:spPr/>
        <p:txBody>
          <a:bodyPr/>
          <a:lstStyle/>
          <a:p>
            <a:pPr marL="514350" indent="-514350">
              <a:buAutoNum type="arabicPeriod"/>
            </a:pPr>
            <a:r>
              <a:rPr lang="en-US" dirty="0" smtClean="0"/>
              <a:t>The instinct approaches to motivation </a:t>
            </a:r>
          </a:p>
          <a:p>
            <a:pPr marL="514350" indent="-514350"/>
            <a:r>
              <a:rPr lang="en-US" dirty="0" smtClean="0"/>
              <a:t>This theory states that motivation is the result of an inborn, biologically determined pattern of behavior.</a:t>
            </a:r>
          </a:p>
          <a:p>
            <a:pPr marL="514350" indent="-514350"/>
            <a:r>
              <a:rPr lang="en-US" dirty="0" smtClean="0"/>
              <a:t> According to this approach, people and animals are born with programmed sets of behavior essential to their survival. </a:t>
            </a:r>
          </a:p>
          <a:p>
            <a:pPr marL="514350" indent="-514350">
              <a:buNone/>
            </a:pPr>
            <a:r>
              <a:rPr lang="en-US" dirty="0" smtClean="0"/>
              <a:t>Example: </a:t>
            </a:r>
          </a:p>
          <a:p>
            <a:pPr marL="514350" indent="-514350">
              <a:buNone/>
            </a:pPr>
            <a:r>
              <a:rPr lang="en-US" dirty="0" smtClean="0"/>
              <a:t>Sex------------- instinct </a:t>
            </a:r>
            <a:r>
              <a:rPr lang="en-US" smtClean="0"/>
              <a:t>for reproduction. </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Comments on instinct approach ;</a:t>
            </a:r>
          </a:p>
          <a:p>
            <a:r>
              <a:rPr lang="en-US" dirty="0" smtClean="0"/>
              <a:t> There is a problem of clearly identifying the primary instincts because of their variety and complexities. </a:t>
            </a:r>
          </a:p>
          <a:p>
            <a:r>
              <a:rPr lang="en-US" dirty="0" smtClean="0"/>
              <a:t>Much of human behavior is learned not instinctual</a:t>
            </a:r>
          </a:p>
          <a:p>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1" dirty="0" smtClean="0"/>
              <a:t>. Drive reduction approach to motivation (DRT)</a:t>
            </a:r>
            <a:endParaRPr lang="en-US" b="1" dirty="0"/>
          </a:p>
        </p:txBody>
      </p:sp>
      <p:sp>
        <p:nvSpPr>
          <p:cNvPr id="3" name="Content Placeholder 2"/>
          <p:cNvSpPr>
            <a:spLocks noGrp="1"/>
          </p:cNvSpPr>
          <p:nvPr>
            <p:ph sz="quarter" idx="1"/>
          </p:nvPr>
        </p:nvSpPr>
        <p:spPr/>
        <p:txBody>
          <a:bodyPr/>
          <a:lstStyle/>
          <a:p>
            <a:r>
              <a:rPr lang="en-US" dirty="0" smtClean="0"/>
              <a:t> This theory suggests that when people lack some basic biological requirements such as water and food, a drive to obtain these requirements is produced.</a:t>
            </a:r>
          </a:p>
          <a:p>
            <a:r>
              <a:rPr lang="en-US" dirty="0" smtClean="0"/>
              <a:t>  A drive is tension, arousal that pushes behavior in order to fulfill some need. </a:t>
            </a:r>
          </a:p>
          <a:p>
            <a:r>
              <a:rPr lang="en-US" dirty="0" smtClean="0"/>
              <a:t>Primary drives are related to biological needs of the body. Example: hunger, thirst, sleepiness, and sex.</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smtClean="0"/>
              <a:t> Secondary drives are related to prior experience and learning without the fulfillment of any biological needs.</a:t>
            </a:r>
          </a:p>
          <a:p>
            <a:r>
              <a:rPr lang="en-US" dirty="0" smtClean="0"/>
              <a:t>Example: Motivation for academic achievement </a:t>
            </a:r>
          </a:p>
          <a:p>
            <a:r>
              <a:rPr lang="en-US" dirty="0" smtClean="0"/>
              <a:t>An organism tries to maintain an internal biological balance, which is called homeostasis. </a:t>
            </a:r>
          </a:p>
          <a:p>
            <a:r>
              <a:rPr lang="en-US" dirty="0" smtClean="0"/>
              <a:t>Example: except sexual behavior, most of the basic needs of life are to maintain balance. </a:t>
            </a:r>
          </a:p>
          <a:p>
            <a:r>
              <a:rPr lang="en-US" dirty="0" smtClean="0"/>
              <a:t>Comment on drive reduction approach:</a:t>
            </a:r>
          </a:p>
          <a:p>
            <a:r>
              <a:rPr lang="en-US" dirty="0" smtClean="0"/>
              <a:t> We show some kind of behavior simply for curiosity. </a:t>
            </a:r>
          </a:p>
          <a:p>
            <a:r>
              <a:rPr lang="en-US" dirty="0" smtClean="0"/>
              <a:t>The behavior may not be related to biological balance. Example: Many of us spend the whole day in solving puzzles, which are not directly related to the satisfaction of biological drives.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Arousal approaches to motivation</a:t>
            </a:r>
            <a:endParaRPr lang="en-US" b="1" dirty="0"/>
          </a:p>
        </p:txBody>
      </p:sp>
      <p:sp>
        <p:nvSpPr>
          <p:cNvPr id="3" name="Content Placeholder 2"/>
          <p:cNvSpPr>
            <a:spLocks noGrp="1"/>
          </p:cNvSpPr>
          <p:nvPr>
            <p:ph sz="quarter" idx="1"/>
          </p:nvPr>
        </p:nvSpPr>
        <p:spPr/>
        <p:txBody>
          <a:bodyPr/>
          <a:lstStyle/>
          <a:p>
            <a:r>
              <a:rPr lang="en-US" dirty="0" smtClean="0"/>
              <a:t>According to this approach, each of us tries to maintain a certain level of stimulation and anxiety.  In DRT---if the arousal is too high, we try to reduce them  In arousal approaches ---if the level of stimulation and activity are too low, we will try to increase them by seeking stimulation</a:t>
            </a:r>
          </a:p>
          <a:p>
            <a:r>
              <a:rPr lang="en-US" dirty="0" smtClean="0"/>
              <a:t>People differ in their optimal level of arousal.</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Incentive approaches to motivation</a:t>
            </a:r>
            <a:endParaRPr lang="en-US" b="1"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 This approach attempts to explain motivation in terms of the nature of the external stimuli; </a:t>
            </a:r>
          </a:p>
          <a:p>
            <a:pPr>
              <a:buNone/>
            </a:pPr>
            <a:r>
              <a:rPr lang="en-US" b="1" dirty="0" smtClean="0"/>
              <a:t>incentives that direct and energize behavior</a:t>
            </a:r>
            <a:r>
              <a:rPr lang="en-US" dirty="0" smtClean="0"/>
              <a:t>.</a:t>
            </a:r>
          </a:p>
          <a:p>
            <a:r>
              <a:rPr lang="en-US" dirty="0" smtClean="0"/>
              <a:t>According to this view, properties of external stimuli are major causes for a person’s motivation. </a:t>
            </a:r>
          </a:p>
          <a:p>
            <a:r>
              <a:rPr lang="en-US" dirty="0" smtClean="0"/>
              <a:t>Example: after eating our meal, we choose to eat a sweet cake. </a:t>
            </a:r>
          </a:p>
          <a:p>
            <a:r>
              <a:rPr lang="en-US" dirty="0" smtClean="0"/>
              <a:t>Such behavior is motivated by the desert itself but not to satisfy internal drives. </a:t>
            </a:r>
          </a:p>
          <a:p>
            <a:r>
              <a:rPr lang="en-US" b="1" dirty="0" smtClean="0"/>
              <a:t>Comment on incentive approach</a:t>
            </a:r>
            <a:r>
              <a:rPr lang="en-US" dirty="0" smtClean="0"/>
              <a:t>:  Drives (push factor) and incentives (pull factor) work together in motivating behavior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dirty="0" smtClean="0"/>
              <a:t>cont</a:t>
            </a:r>
            <a:endParaRPr lang="en-US" dirty="0"/>
          </a:p>
        </p:txBody>
      </p:sp>
      <p:sp>
        <p:nvSpPr>
          <p:cNvPr id="3" name="Content Placeholder 2"/>
          <p:cNvSpPr>
            <a:spLocks noGrp="1"/>
          </p:cNvSpPr>
          <p:nvPr>
            <p:ph sz="quarter" idx="1"/>
          </p:nvPr>
        </p:nvSpPr>
        <p:spPr>
          <a:xfrm>
            <a:off x="457200" y="838200"/>
            <a:ext cx="8686800" cy="5867400"/>
          </a:xfrm>
        </p:spPr>
        <p:txBody>
          <a:bodyPr/>
          <a:lstStyle/>
          <a:p>
            <a:pPr>
              <a:buNone/>
            </a:pPr>
            <a:r>
              <a:rPr lang="en-US" b="1" dirty="0" err="1" smtClean="0"/>
              <a:t>NB:Improve</a:t>
            </a:r>
            <a:r>
              <a:rPr lang="en-US" b="1" dirty="0" smtClean="0"/>
              <a:t> </a:t>
            </a:r>
            <a:r>
              <a:rPr lang="en-US" dirty="0" smtClean="0"/>
              <a:t>–</a:t>
            </a:r>
          </a:p>
          <a:p>
            <a:r>
              <a:rPr lang="en-US" dirty="0" smtClean="0"/>
              <a:t>Not only do psychologists attempt to control behavior, they want to do so in a positive manner, they want  to  improve a  person’s  life,  not make it worse. </a:t>
            </a:r>
          </a:p>
          <a:p>
            <a:r>
              <a:rPr lang="en-US" dirty="0" smtClean="0"/>
              <a:t> This  is  not always the case, but it should always be the intention.</a:t>
            </a:r>
          </a:p>
          <a:p>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approaches to motivation</a:t>
            </a:r>
            <a:endParaRPr lang="en-US" dirty="0"/>
          </a:p>
        </p:txBody>
      </p:sp>
      <p:sp>
        <p:nvSpPr>
          <p:cNvPr id="3" name="Content Placeholder 2"/>
          <p:cNvSpPr>
            <a:spLocks noGrp="1"/>
          </p:cNvSpPr>
          <p:nvPr>
            <p:ph sz="quarter" idx="1"/>
          </p:nvPr>
        </p:nvSpPr>
        <p:spPr/>
        <p:txBody>
          <a:bodyPr/>
          <a:lstStyle/>
          <a:p>
            <a:r>
              <a:rPr lang="en-US" dirty="0" smtClean="0"/>
              <a:t>This approach focuses on the role of our thought, expectations, and understanding of the world. Example: </a:t>
            </a:r>
          </a:p>
          <a:p>
            <a:r>
              <a:rPr lang="en-US" dirty="0" smtClean="0"/>
              <a:t>The degree to which we are motivated to study hard depends upon our expectations for good grades and the value we place on getting good grades.</a:t>
            </a:r>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Cognitive approaches to motivation</a:t>
            </a:r>
            <a:endParaRPr lang="en-US" dirty="0"/>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r>
              <a:rPr lang="en-US" dirty="0" smtClean="0"/>
              <a:t>This approach focuses on the role of our thought, expectations, and understanding of the world.</a:t>
            </a:r>
          </a:p>
          <a:p>
            <a:r>
              <a:rPr lang="en-US" dirty="0" smtClean="0"/>
              <a:t>Example: The degree to which we are motivated to study hard depends upon our expectations for good grades and the value we place on getting good grades. </a:t>
            </a:r>
          </a:p>
          <a:p>
            <a:r>
              <a:rPr lang="en-US" dirty="0" smtClean="0"/>
              <a:t>If both expectations and value are high, we will be motivated to study hard; but if either one is low, our motivation to study will be relatively lower. </a:t>
            </a:r>
          </a:p>
          <a:p>
            <a:r>
              <a:rPr lang="en-US" dirty="0" smtClean="0"/>
              <a:t>In line with this approach, there are two forms of motivations.</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842248" cy="4873752"/>
          </a:xfrm>
        </p:spPr>
        <p:txBody>
          <a:bodyPr>
            <a:normAutofit fontScale="92500" lnSpcReduction="20000"/>
          </a:bodyPr>
          <a:lstStyle/>
          <a:p>
            <a:pPr marL="514350" indent="-514350">
              <a:buAutoNum type="alphaLcPeriod"/>
            </a:pPr>
            <a:r>
              <a:rPr lang="en-US" b="1" dirty="0" smtClean="0"/>
              <a:t>Intrinsic motivation: </a:t>
            </a:r>
          </a:p>
          <a:p>
            <a:pPr marL="514350" indent="-514350"/>
            <a:r>
              <a:rPr lang="en-US" dirty="0" smtClean="0"/>
              <a:t>It is motivation by which people participate in an activity for their own enjoyment, not for the reward it will bring.      </a:t>
            </a:r>
          </a:p>
          <a:p>
            <a:pPr marL="514350" indent="-514350"/>
            <a:r>
              <a:rPr lang="en-US" dirty="0" smtClean="0"/>
              <a:t> It enables to work hard, produce higher quality work and be perseverant.</a:t>
            </a:r>
          </a:p>
          <a:p>
            <a:pPr marL="514350" indent="-514350"/>
            <a:r>
              <a:rPr lang="en-US" dirty="0" smtClean="0"/>
              <a:t>  Some psychologists argue that providing rewards for desirable behavior may cause intrinsic motivation to decline.</a:t>
            </a:r>
          </a:p>
          <a:p>
            <a:pPr marL="514350" indent="-514350">
              <a:buNone/>
            </a:pPr>
            <a:r>
              <a:rPr lang="en-US" dirty="0" smtClean="0"/>
              <a:t> b. Extrinsic motivation:</a:t>
            </a:r>
          </a:p>
          <a:p>
            <a:pPr marL="514350" indent="-514350"/>
            <a:r>
              <a:rPr lang="en-US" dirty="0" smtClean="0"/>
              <a:t> It causes us to do something for a tangible reward. </a:t>
            </a:r>
          </a:p>
          <a:p>
            <a:pPr marL="514350" indent="-514350"/>
            <a:r>
              <a:rPr lang="en-US" dirty="0" smtClean="0"/>
              <a:t>Offering children monetary rewards for scoring good results at school, or  Reminding children on the importance of learning would bring desirable behavioral change.</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Maslow’s motivational theory</a:t>
            </a:r>
            <a:endParaRPr lang="en-US" b="1" dirty="0"/>
          </a:p>
        </p:txBody>
      </p:sp>
      <p:sp>
        <p:nvSpPr>
          <p:cNvPr id="3" name="Content Placeholder 2"/>
          <p:cNvSpPr>
            <a:spLocks noGrp="1"/>
          </p:cNvSpPr>
          <p:nvPr>
            <p:ph sz="quarter" idx="1"/>
          </p:nvPr>
        </p:nvSpPr>
        <p:spPr>
          <a:xfrm>
            <a:off x="301752" y="1527048"/>
            <a:ext cx="8503920" cy="4873752"/>
          </a:xfrm>
        </p:spPr>
        <p:txBody>
          <a:bodyPr/>
          <a:lstStyle/>
          <a:p>
            <a:r>
              <a:rPr lang="en-US" dirty="0" smtClean="0"/>
              <a:t>Basic assumptions of the theory  Different motivational needs are arranged in a hierarchy in a pyramidal shape. </a:t>
            </a:r>
          </a:p>
          <a:p>
            <a:r>
              <a:rPr lang="en-US" dirty="0" smtClean="0"/>
              <a:t> The more basic needs are at the bottom and the higher level needs are at the top. </a:t>
            </a:r>
          </a:p>
          <a:p>
            <a:r>
              <a:rPr lang="en-US" dirty="0" smtClean="0"/>
              <a:t> Before higher ordered needs are satisfied in the hierarchy, the primary needs must be satisfied.</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Abraham Maslow’s hierarchy of needs</a:t>
            </a:r>
            <a:endParaRPr lang="en-US" b="1" dirty="0"/>
          </a:p>
        </p:txBody>
      </p:sp>
      <p:pic>
        <p:nvPicPr>
          <p:cNvPr id="4" name="mntl-sc-block-image_2-0-1" descr="Maslow's hierarchy of needs"/>
          <p:cNvPicPr>
            <a:picLocks noGrp="1"/>
          </p:cNvPicPr>
          <p:nvPr>
            <p:ph sz="quarter" idx="1"/>
          </p:nvPr>
        </p:nvPicPr>
        <p:blipFill>
          <a:blip r:embed="rId2"/>
          <a:srcRect/>
          <a:stretch>
            <a:fillRect/>
          </a:stretch>
        </p:blipFill>
        <p:spPr bwMode="auto">
          <a:xfrm>
            <a:off x="0" y="1527174"/>
            <a:ext cx="9144000" cy="5102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fontScale="90000"/>
          </a:bodyPr>
          <a:lstStyle/>
          <a:p>
            <a:r>
              <a:rPr lang="en-US" b="1" dirty="0" smtClean="0"/>
              <a:t>Deficiency Needs vs. Growth Needs </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Maslow believed that these needs are similar to instincts and play a major role in motivating behavior. </a:t>
            </a:r>
          </a:p>
          <a:p>
            <a:r>
              <a:rPr lang="en-US" dirty="0" smtClean="0"/>
              <a:t>Physiological, security, social, and esteem needs are deficiency needs, which arise due to deprivation. </a:t>
            </a:r>
          </a:p>
          <a:p>
            <a:r>
              <a:rPr lang="en-US" dirty="0" smtClean="0"/>
              <a:t>Satisfying these lower-level needs is important in order to avoid unpleasant feelings or consequences.</a:t>
            </a:r>
          </a:p>
          <a:p>
            <a:r>
              <a:rPr lang="en-US" dirty="0" smtClean="0"/>
              <a:t>Maslow termed the highest level of the pyramid as growth needs. These needs don't stem from a lack of something, but rather from a desire to grow as a person.</a:t>
            </a:r>
          </a:p>
          <a:p>
            <a:r>
              <a:rPr lang="en-US" dirty="0" smtClean="0"/>
              <a:t>While the theory is generally portrayed as a fairly rigid hierarchy, Maslow noted that the order in which these needs are fulfilled does not always follow this standard progression.</a:t>
            </a:r>
          </a:p>
          <a:p>
            <a:r>
              <a:rPr lang="en-US" dirty="0" smtClean="0"/>
              <a:t> For example, he noted that for some individuals, the need for self-esteem is more important than the need for love. </a:t>
            </a:r>
          </a:p>
          <a:p>
            <a:r>
              <a:rPr lang="en-US" dirty="0" smtClean="0"/>
              <a:t>For others, the need for creative fulfillment may supersede even the most basic needs.</a:t>
            </a:r>
          </a:p>
          <a:p>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Physiological Needs </a:t>
            </a:r>
            <a:br>
              <a:rPr lang="en-US" b="1" dirty="0" smtClean="0"/>
            </a:br>
            <a:endParaRPr lang="en-US" b="1" dirty="0"/>
          </a:p>
        </p:txBody>
      </p:sp>
      <p:sp>
        <p:nvSpPr>
          <p:cNvPr id="3" name="Content Placeholder 2"/>
          <p:cNvSpPr>
            <a:spLocks noGrp="1"/>
          </p:cNvSpPr>
          <p:nvPr>
            <p:ph sz="quarter" idx="1"/>
          </p:nvPr>
        </p:nvSpPr>
        <p:spPr>
          <a:xfrm>
            <a:off x="301752" y="1527048"/>
            <a:ext cx="8503920" cy="4949952"/>
          </a:xfrm>
        </p:spPr>
        <p:txBody>
          <a:bodyPr>
            <a:normAutofit fontScale="92500" lnSpcReduction="20000"/>
          </a:bodyPr>
          <a:lstStyle/>
          <a:p>
            <a:r>
              <a:rPr lang="en-US" dirty="0" smtClean="0"/>
              <a:t>The basic physiological needs are probably fairly apparent—these include the things that are vital to our survival. Some examples of the physiological needs include:</a:t>
            </a:r>
          </a:p>
          <a:p>
            <a:pPr lvl="0"/>
            <a:r>
              <a:rPr lang="en-US" dirty="0" smtClean="0"/>
              <a:t>Food</a:t>
            </a:r>
          </a:p>
          <a:p>
            <a:pPr lvl="0"/>
            <a:r>
              <a:rPr lang="en-US" dirty="0" smtClean="0"/>
              <a:t>Water</a:t>
            </a:r>
          </a:p>
          <a:p>
            <a:pPr lvl="0"/>
            <a:r>
              <a:rPr lang="en-US" dirty="0" smtClean="0"/>
              <a:t>Breathing</a:t>
            </a:r>
          </a:p>
          <a:p>
            <a:pPr lvl="0"/>
            <a:r>
              <a:rPr lang="en-US" dirty="0" smtClean="0"/>
              <a:t>Homeostasis</a:t>
            </a:r>
          </a:p>
          <a:p>
            <a:r>
              <a:rPr lang="en-US" dirty="0" smtClean="0"/>
              <a:t>In addition to the basic requirements of nutrition, air and temperature regulation, the physiological needs also include such things as shelter and clothing. </a:t>
            </a:r>
          </a:p>
          <a:p>
            <a:r>
              <a:rPr lang="en-US" dirty="0" smtClean="0"/>
              <a:t>Maslow also included sexual reproduction in this level of the hierarchy of needs since it is essential to the survival and propagation of the species.</a:t>
            </a:r>
          </a:p>
          <a:p>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Security and Safety Needs </a:t>
            </a:r>
            <a:r>
              <a:rPr lang="en-US" dirty="0" smtClean="0"/>
              <a:t/>
            </a:r>
            <a:br>
              <a:rPr lang="en-US" dirty="0" smtClean="0"/>
            </a:br>
            <a:endParaRPr lang="en-US" dirty="0"/>
          </a:p>
        </p:txBody>
      </p:sp>
      <p:sp>
        <p:nvSpPr>
          <p:cNvPr id="3" name="Content Placeholder 2"/>
          <p:cNvSpPr>
            <a:spLocks noGrp="1"/>
          </p:cNvSpPr>
          <p:nvPr>
            <p:ph sz="quarter" idx="1"/>
          </p:nvPr>
        </p:nvSpPr>
        <p:spPr>
          <a:xfrm>
            <a:off x="301752" y="1527048"/>
            <a:ext cx="8503920" cy="4797552"/>
          </a:xfrm>
        </p:spPr>
        <p:txBody>
          <a:bodyPr>
            <a:normAutofit fontScale="77500" lnSpcReduction="20000"/>
          </a:bodyPr>
          <a:lstStyle/>
          <a:p>
            <a:r>
              <a:rPr lang="en-US" dirty="0" smtClean="0"/>
              <a:t>As we move up to the second level of Maslow’s hierarchy of needs, the requirements start to become a bit more complex. </a:t>
            </a:r>
          </a:p>
          <a:p>
            <a:r>
              <a:rPr lang="en-US" dirty="0" smtClean="0"/>
              <a:t>At this level, the needs for security and safety become primary. People want control and order in their lives, so this need for safety and security contributes largely to behaviors at this level.</a:t>
            </a:r>
          </a:p>
          <a:p>
            <a:pPr>
              <a:buNone/>
            </a:pPr>
            <a:r>
              <a:rPr lang="en-US" b="1" dirty="0" smtClean="0"/>
              <a:t>Some of the basic security and safety needs include:</a:t>
            </a:r>
          </a:p>
          <a:p>
            <a:pPr lvl="0"/>
            <a:r>
              <a:rPr lang="en-US" dirty="0" smtClean="0"/>
              <a:t>Financial security</a:t>
            </a:r>
          </a:p>
          <a:p>
            <a:pPr lvl="0"/>
            <a:r>
              <a:rPr lang="en-US" dirty="0" smtClean="0"/>
              <a:t>Heath and wellness</a:t>
            </a:r>
          </a:p>
          <a:p>
            <a:pPr lvl="0"/>
            <a:r>
              <a:rPr lang="en-US" dirty="0" smtClean="0"/>
              <a:t>Safety against accidents and injury</a:t>
            </a:r>
          </a:p>
          <a:p>
            <a:r>
              <a:rPr lang="en-US" dirty="0" smtClean="0"/>
              <a:t>Finding a job, obtaining health insurance and health care, contributing money to a savings account, and moving into a safer neighborhood are all examples of actions motivated by the security and safety needs.</a:t>
            </a:r>
          </a:p>
          <a:p>
            <a:r>
              <a:rPr lang="en-US" dirty="0" smtClean="0"/>
              <a:t>Together, the safety and physiological levels of the hierarchy make up what is often referred to as the basic needs.</a:t>
            </a:r>
          </a:p>
          <a:p>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Needs </a:t>
            </a:r>
            <a:r>
              <a:rPr lang="en-US" dirty="0" smtClean="0"/>
              <a:t/>
            </a:r>
            <a:br>
              <a:rPr lang="en-US" dirty="0" smtClean="0"/>
            </a:br>
            <a:endParaRPr lang="en-US" dirty="0"/>
          </a:p>
        </p:txBody>
      </p:sp>
      <p:sp>
        <p:nvSpPr>
          <p:cNvPr id="3" name="Content Placeholder 2"/>
          <p:cNvSpPr>
            <a:spLocks noGrp="1"/>
          </p:cNvSpPr>
          <p:nvPr>
            <p:ph sz="quarter" idx="1"/>
          </p:nvPr>
        </p:nvSpPr>
        <p:spPr>
          <a:xfrm>
            <a:off x="301752" y="1527048"/>
            <a:ext cx="8503920" cy="4949952"/>
          </a:xfrm>
        </p:spPr>
        <p:txBody>
          <a:bodyPr>
            <a:normAutofit fontScale="70000" lnSpcReduction="20000"/>
          </a:bodyPr>
          <a:lstStyle/>
          <a:p>
            <a:r>
              <a:rPr lang="en-US" dirty="0" smtClean="0"/>
              <a:t>The social needs in Maslow’s hierarchy include such things as love, acceptance, and belonging. </a:t>
            </a:r>
          </a:p>
          <a:p>
            <a:r>
              <a:rPr lang="en-US" dirty="0" smtClean="0"/>
              <a:t>At this level, the need for emotional relationships drives human behavior. Some of the things that satisfy this need include:</a:t>
            </a:r>
          </a:p>
          <a:p>
            <a:pPr lvl="0"/>
            <a:r>
              <a:rPr lang="en-US" dirty="0" smtClean="0"/>
              <a:t>Friendships</a:t>
            </a:r>
          </a:p>
          <a:p>
            <a:pPr lvl="0"/>
            <a:r>
              <a:rPr lang="en-US" dirty="0" smtClean="0"/>
              <a:t>Romantic attachments</a:t>
            </a:r>
          </a:p>
          <a:p>
            <a:pPr lvl="0"/>
            <a:r>
              <a:rPr lang="en-US" dirty="0" smtClean="0"/>
              <a:t>Family</a:t>
            </a:r>
          </a:p>
          <a:p>
            <a:pPr lvl="0"/>
            <a:r>
              <a:rPr lang="en-US" dirty="0" smtClean="0"/>
              <a:t>Social groups</a:t>
            </a:r>
          </a:p>
          <a:p>
            <a:pPr lvl="0"/>
            <a:r>
              <a:rPr lang="en-US" dirty="0" smtClean="0"/>
              <a:t>Community groups</a:t>
            </a:r>
          </a:p>
          <a:p>
            <a:pPr lvl="0"/>
            <a:r>
              <a:rPr lang="en-US" dirty="0" smtClean="0"/>
              <a:t>Churches and religious organizations</a:t>
            </a:r>
          </a:p>
          <a:p>
            <a:r>
              <a:rPr lang="en-US" dirty="0" smtClean="0"/>
              <a:t>In order to avoid problems such as loneliness, depression, and anxiety, it is important for people to feel loved and accepted by other people. </a:t>
            </a:r>
          </a:p>
          <a:p>
            <a:r>
              <a:rPr lang="en-US" dirty="0" smtClean="0"/>
              <a:t>Personal relationships with friends, family, and lovers play an important role, as does involvement in other groups that might include religious groups, sports teams, book clubs, and other group activities.</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The concept of self- actualization is applicable not only to few well-known individuals.</a:t>
            </a:r>
          </a:p>
          <a:p>
            <a:r>
              <a:rPr lang="en-US" dirty="0" smtClean="0"/>
              <a:t> In its broader sense it can happen to:  A parent with excellent nurturing skills;  A teacher that maximizes students’ opportunities for success;  </a:t>
            </a:r>
          </a:p>
          <a:p>
            <a:r>
              <a:rPr lang="en-US" dirty="0" smtClean="0"/>
              <a:t>A health professional who works hard to alleviate health problems of the country.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summary</a:t>
            </a:r>
            <a:endParaRPr lang="en-US" dirty="0"/>
          </a:p>
        </p:txBody>
      </p:sp>
      <p:graphicFrame>
        <p:nvGraphicFramePr>
          <p:cNvPr id="5" name="Content Placeholder 4"/>
          <p:cNvGraphicFramePr>
            <a:graphicFrameLocks noGrp="1"/>
          </p:cNvGraphicFramePr>
          <p:nvPr>
            <p:ph sz="quarter" idx="1"/>
          </p:nvPr>
        </p:nvGraphicFramePr>
        <p:xfrm>
          <a:off x="457200" y="12954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Esteem Needs </a:t>
            </a:r>
            <a:r>
              <a:rPr lang="en-US" dirty="0" smtClean="0"/>
              <a:t/>
            </a:r>
            <a:br>
              <a:rPr lang="en-US" dirty="0" smtClean="0"/>
            </a:b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At the fourth level in Maslow’s hierarchy is the need for appreciation and respect. </a:t>
            </a:r>
          </a:p>
          <a:p>
            <a:r>
              <a:rPr lang="en-US" dirty="0" smtClean="0"/>
              <a:t>When the needs at the bottom three levels have been satisfied, the esteem needs begin to play a more prominent role in motivating behavior.</a:t>
            </a:r>
          </a:p>
          <a:p>
            <a:r>
              <a:rPr lang="en-US" dirty="0" smtClean="0"/>
              <a:t>At this point, it becomes increasingly important to gain the respect and appreciation of others. </a:t>
            </a:r>
          </a:p>
          <a:p>
            <a:r>
              <a:rPr lang="en-US" dirty="0" smtClean="0"/>
              <a:t>People have a need to accomplish things and then have their efforts recognized.</a:t>
            </a:r>
          </a:p>
          <a:p>
            <a:r>
              <a:rPr lang="en-US" dirty="0" smtClean="0"/>
              <a:t>In addition to the need for feelings of accomplishment and prestige, the esteem needs include such things as self-esteem and personal worth.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026152"/>
          </a:xfrm>
        </p:spPr>
        <p:txBody>
          <a:bodyPr>
            <a:normAutofit fontScale="92500" lnSpcReduction="10000"/>
          </a:bodyPr>
          <a:lstStyle/>
          <a:p>
            <a:r>
              <a:rPr lang="en-US" dirty="0" smtClean="0"/>
              <a:t>People need to sense that they are valued and by others and feel that they are making a contribution to the world. </a:t>
            </a:r>
          </a:p>
          <a:p>
            <a:r>
              <a:rPr lang="en-US" dirty="0" smtClean="0"/>
              <a:t>Participation in professional activities, academic accomplishments, athletic or team participation, and personal hobbies can all play a role in fulfilling the esteem needs.</a:t>
            </a:r>
          </a:p>
          <a:p>
            <a:r>
              <a:rPr lang="en-US" dirty="0" smtClean="0"/>
              <a:t>People who are able to satisfy the esteem needs by achieving good self-esteem and the recognition of others tend to feel confident in their abilities. </a:t>
            </a:r>
          </a:p>
          <a:p>
            <a:r>
              <a:rPr lang="en-US" dirty="0" smtClean="0"/>
              <a:t>Those who lack self-esteem and the respect of others can develop feelings of inferiority.</a:t>
            </a:r>
          </a:p>
          <a:p>
            <a:r>
              <a:rPr lang="en-US" dirty="0" smtClean="0"/>
              <a:t>Together, the esteem and social levels make up what is known as the psychological needs of the hierarchy.</a:t>
            </a:r>
          </a:p>
          <a:p>
            <a:endParaRPr lang="en-US" dirty="0" smtClean="0"/>
          </a:p>
          <a:p>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Self-Actualization Needs </a:t>
            </a:r>
            <a:r>
              <a:rPr lang="en-US" dirty="0" smtClean="0"/>
              <a:t/>
            </a:r>
            <a:br>
              <a:rPr lang="en-US" dirty="0" smtClean="0"/>
            </a:b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smtClean="0"/>
              <a:t>At the very peak of Maslow’s hierarchy are the self-actualization needs. "What a man can be, he must be," Maslow explained, referring to the need people have to achieve their full potential as human beings.</a:t>
            </a:r>
          </a:p>
          <a:p>
            <a:r>
              <a:rPr lang="en-US" dirty="0" smtClean="0"/>
              <a:t>According to Maslow’s definition of self-actualization:</a:t>
            </a:r>
          </a:p>
          <a:p>
            <a:r>
              <a:rPr lang="en-US" dirty="0" smtClean="0"/>
              <a:t>"It may be loosely described as the full use and exploitation of talents, capabilities, potentialities, etc. Such people seem to be fulfilling themselves and to be doing the best that they are capable of doing... </a:t>
            </a:r>
          </a:p>
          <a:p>
            <a:r>
              <a:rPr lang="en-US" dirty="0" smtClean="0"/>
              <a:t>They are people who have developed or are developing to the full stature of which they capable."</a:t>
            </a:r>
          </a:p>
          <a:p>
            <a:r>
              <a:rPr lang="en-US" dirty="0" smtClean="0"/>
              <a:t>Self-actualizing people are self-aware, concerned with personal growth, less concerned with the opinions of others, and interested fulfilling their potential.</a:t>
            </a:r>
          </a:p>
          <a:p>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 Achievement motivation theory</a:t>
            </a:r>
            <a:endParaRPr lang="en-US" b="1" dirty="0"/>
          </a:p>
        </p:txBody>
      </p:sp>
      <p:sp>
        <p:nvSpPr>
          <p:cNvPr id="3" name="Content Placeholder 2"/>
          <p:cNvSpPr>
            <a:spLocks noGrp="1"/>
          </p:cNvSpPr>
          <p:nvPr>
            <p:ph sz="quarter" idx="1"/>
          </p:nvPr>
        </p:nvSpPr>
        <p:spPr/>
        <p:txBody>
          <a:bodyPr>
            <a:normAutofit fontScale="85000" lnSpcReduction="10000"/>
          </a:bodyPr>
          <a:lstStyle/>
          <a:p>
            <a:r>
              <a:rPr lang="en-US" dirty="0" smtClean="0"/>
              <a:t> It is a stable, learned characteristic in which satisfaction is obtained by striving for and attaining a level of excellence.  </a:t>
            </a:r>
          </a:p>
          <a:p>
            <a:r>
              <a:rPr lang="en-US" dirty="0" smtClean="0"/>
              <a:t>People with high achievement motivation tend to compete against some standards and prove themselves successful.  </a:t>
            </a:r>
          </a:p>
          <a:p>
            <a:r>
              <a:rPr lang="en-US" dirty="0" smtClean="0"/>
              <a:t>They tend to choose tasks that are of intermediate difficulty. </a:t>
            </a:r>
          </a:p>
          <a:p>
            <a:r>
              <a:rPr lang="en-US" dirty="0" smtClean="0"/>
              <a:t> People with low achievement motivation tend to be motivated primarily by a desire to avoid failure. </a:t>
            </a:r>
          </a:p>
          <a:p>
            <a:r>
              <a:rPr lang="en-US" dirty="0" smtClean="0"/>
              <a:t>As a result they choose easy tasks.  The outcome of high achievement motivation is generally positive. </a:t>
            </a:r>
          </a:p>
          <a:p>
            <a:r>
              <a:rPr lang="en-US" dirty="0" smtClean="0"/>
              <a:t>Research shows that high achievement motivation is associated with future economic and occupational success. </a:t>
            </a:r>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Theory x-y (McGregor)</a:t>
            </a:r>
            <a:endParaRPr lang="en-US" b="1" dirty="0"/>
          </a:p>
        </p:txBody>
      </p:sp>
      <p:sp>
        <p:nvSpPr>
          <p:cNvPr id="3" name="Content Placeholder 2"/>
          <p:cNvSpPr>
            <a:spLocks noGrp="1"/>
          </p:cNvSpPr>
          <p:nvPr>
            <p:ph sz="quarter" idx="1"/>
          </p:nvPr>
        </p:nvSpPr>
        <p:spPr/>
        <p:txBody>
          <a:bodyPr/>
          <a:lstStyle/>
          <a:p>
            <a:r>
              <a:rPr lang="en-GB" dirty="0" smtClean="0"/>
              <a:t>Theory x  and theory y  represents two sets of assumptions about human nature and human behaviour that are relevant to the need of motivation</a:t>
            </a:r>
          </a:p>
          <a:p>
            <a:r>
              <a:rPr lang="en-GB" dirty="0" smtClean="0"/>
              <a:t>Theory x represents a negative view  of human nature where as theory y denotes a positive view of human nature</a:t>
            </a:r>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GB" dirty="0" smtClean="0"/>
              <a:t>And he is not interested  in achievement</a:t>
            </a:r>
          </a:p>
          <a:p>
            <a:r>
              <a:rPr lang="en-GB" dirty="0" smtClean="0"/>
              <a:t>Most people have little aptitude for creativity in solving organizational problems.</a:t>
            </a:r>
          </a:p>
          <a:p>
            <a:r>
              <a:rPr lang="en-GB" dirty="0" smtClean="0"/>
              <a:t>Motivation occurs only at the physiological and security levels of </a:t>
            </a:r>
            <a:r>
              <a:rPr lang="en-GB" dirty="0" err="1" smtClean="0"/>
              <a:t>maslows</a:t>
            </a:r>
            <a:r>
              <a:rPr lang="en-GB" dirty="0" smtClean="0"/>
              <a:t> needs </a:t>
            </a:r>
            <a:r>
              <a:rPr lang="en-GB" dirty="0" err="1" smtClean="0"/>
              <a:t>hierachy</a:t>
            </a:r>
            <a:endParaRPr lang="en-GB" dirty="0" smtClean="0"/>
          </a:p>
          <a:p>
            <a:r>
              <a:rPr lang="en-GB" dirty="0" smtClean="0"/>
              <a:t>Most people are self centred .</a:t>
            </a:r>
          </a:p>
          <a:p>
            <a:r>
              <a:rPr lang="en-GB" dirty="0" smtClean="0"/>
              <a:t> As they must be closely controlled and often coerced to achieve organizational objectives</a:t>
            </a:r>
          </a:p>
          <a:p>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Conclusion on the different approaches to motivation </a:t>
            </a:r>
            <a:r>
              <a:rPr lang="en-US" dirty="0" smtClean="0"/>
              <a:t> </a:t>
            </a:r>
          </a:p>
          <a:p>
            <a:r>
              <a:rPr lang="en-US" dirty="0" smtClean="0"/>
              <a:t>The different approaches are complementary rather than contradictory.  </a:t>
            </a:r>
          </a:p>
          <a:p>
            <a:r>
              <a:rPr lang="en-US" dirty="0" smtClean="0"/>
              <a:t>It is useful to employ different approaches simultaneously in order to understand and explain the motivational aspects of </a:t>
            </a:r>
            <a:r>
              <a:rPr lang="en-US" dirty="0" err="1" smtClean="0"/>
              <a:t>beha</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Stress and Health</a:t>
            </a:r>
            <a:endParaRPr lang="en-US" dirty="0"/>
          </a:p>
        </p:txBody>
      </p:sp>
      <p:sp>
        <p:nvSpPr>
          <p:cNvPr id="3" name="Content Placeholder 2"/>
          <p:cNvSpPr>
            <a:spLocks noGrp="1"/>
          </p:cNvSpPr>
          <p:nvPr>
            <p:ph sz="quarter" idx="1"/>
          </p:nvPr>
        </p:nvSpPr>
        <p:spPr/>
        <p:txBody>
          <a:bodyPr/>
          <a:lstStyle/>
          <a:p>
            <a:pPr>
              <a:buFont typeface="Arial" pitchFamily="34" charset="0"/>
              <a:buChar char="•"/>
              <a:defRPr/>
            </a:pPr>
            <a:r>
              <a:rPr lang="en-US" dirty="0" smtClean="0">
                <a:latin typeface="Times New Roman" pitchFamily="18" charset="0"/>
                <a:cs typeface="Times New Roman" pitchFamily="18" charset="0"/>
              </a:rPr>
              <a:t>Stress refers to experiencing events that are perceived as endangering one’s physical or psychological well-being. </a:t>
            </a:r>
          </a:p>
          <a:p>
            <a:pPr>
              <a:buFont typeface="Arial" pitchFamily="34" charset="0"/>
              <a:buChar char="•"/>
              <a:defRPr/>
            </a:pPr>
            <a:r>
              <a:rPr lang="en-US" dirty="0" smtClean="0">
                <a:latin typeface="Times New Roman" pitchFamily="18" charset="0"/>
                <a:cs typeface="Times New Roman" pitchFamily="18" charset="0"/>
              </a:rPr>
              <a:t>These events are usually referred to as </a:t>
            </a:r>
            <a:r>
              <a:rPr lang="en-US" b="1" dirty="0" smtClean="0">
                <a:latin typeface="Times New Roman" pitchFamily="18" charset="0"/>
                <a:cs typeface="Times New Roman" pitchFamily="18" charset="0"/>
              </a:rPr>
              <a:t>stressors</a:t>
            </a:r>
            <a:r>
              <a:rPr lang="en-US" dirty="0" smtClean="0">
                <a:latin typeface="Times New Roman" pitchFamily="18" charset="0"/>
                <a:cs typeface="Times New Roman" pitchFamily="18" charset="0"/>
              </a:rPr>
              <a:t>, and people’s reactions to them are referred to as </a:t>
            </a:r>
            <a:r>
              <a:rPr lang="en-US" b="1" dirty="0" smtClean="0">
                <a:latin typeface="Times New Roman" pitchFamily="18" charset="0"/>
                <a:cs typeface="Times New Roman" pitchFamily="18" charset="0"/>
              </a:rPr>
              <a:t>responses.</a:t>
            </a:r>
            <a:r>
              <a:rPr lang="en-US" dirty="0" smtClean="0">
                <a:latin typeface="Times New Roman" pitchFamily="18" charset="0"/>
                <a:cs typeface="Times New Roman" pitchFamily="18" charset="0"/>
              </a:rPr>
              <a:t> </a:t>
            </a:r>
          </a:p>
          <a:p>
            <a:pPr>
              <a:buFont typeface="Arial" pitchFamily="34" charset="0"/>
              <a:buChar char="•"/>
              <a:defRPr/>
            </a:pPr>
            <a:r>
              <a:rPr lang="en-US" dirty="0" smtClean="0">
                <a:latin typeface="Times New Roman" pitchFamily="18" charset="0"/>
                <a:cs typeface="Times New Roman" pitchFamily="18" charset="0"/>
              </a:rPr>
              <a:t>Traumatic events are events outside the normal range of people’s experience that are highly distressing. </a:t>
            </a:r>
          </a:p>
          <a:p>
            <a:pPr>
              <a:buFont typeface="Arial" pitchFamily="34" charset="0"/>
              <a:buChar char="•"/>
              <a:defRPr/>
            </a:pPr>
            <a:r>
              <a:rPr lang="en-US" dirty="0" smtClean="0">
                <a:latin typeface="Times New Roman" pitchFamily="18" charset="0"/>
                <a:cs typeface="Times New Roman" pitchFamily="18" charset="0"/>
              </a:rPr>
              <a:t>Trauma such as rape can lead to a wide range of emotional and physical problems.</a:t>
            </a:r>
          </a:p>
          <a:p>
            <a:pPr>
              <a:buNone/>
              <a:defRPr/>
            </a:pPr>
            <a:r>
              <a:rPr lang="en-US"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3" name="Content Placeholder 2"/>
          <p:cNvSpPr>
            <a:spLocks noGrp="1"/>
          </p:cNvSpPr>
          <p:nvPr>
            <p:ph sz="quarter" idx="1"/>
          </p:nvPr>
        </p:nvSpPr>
        <p:spPr>
          <a:xfrm>
            <a:off x="301752" y="1527048"/>
            <a:ext cx="8503920" cy="4721352"/>
          </a:xfrm>
        </p:spPr>
        <p:txBody>
          <a:bodyPr/>
          <a:lstStyle/>
          <a:p>
            <a:r>
              <a:rPr lang="en-US" dirty="0" smtClean="0">
                <a:latin typeface="Times New Roman" pitchFamily="18" charset="0"/>
                <a:cs typeface="Times New Roman" pitchFamily="18" charset="0"/>
              </a:rPr>
              <a:t>Health is defined as the </a:t>
            </a:r>
            <a:r>
              <a:rPr lang="en-US" b="1" dirty="0" smtClean="0">
                <a:latin typeface="Times New Roman" pitchFamily="18" charset="0"/>
                <a:cs typeface="Times New Roman" pitchFamily="18" charset="0"/>
              </a:rPr>
              <a:t>physical</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mental,</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psychological</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spiritual</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social wellbeing </a:t>
            </a:r>
            <a:r>
              <a:rPr lang="en-US" dirty="0" smtClean="0">
                <a:latin typeface="Times New Roman" pitchFamily="18" charset="0"/>
                <a:cs typeface="Times New Roman" pitchFamily="18" charset="0"/>
              </a:rPr>
              <a:t>and not necessarily the </a:t>
            </a:r>
            <a:r>
              <a:rPr lang="en-US" b="1" dirty="0" smtClean="0">
                <a:latin typeface="Times New Roman" pitchFamily="18" charset="0"/>
                <a:cs typeface="Times New Roman" pitchFamily="18" charset="0"/>
              </a:rPr>
              <a:t>absence</a:t>
            </a:r>
            <a:r>
              <a:rPr lang="en-US" dirty="0" smtClean="0">
                <a:latin typeface="Times New Roman" pitchFamily="18" charset="0"/>
                <a:cs typeface="Times New Roman" pitchFamily="18" charset="0"/>
              </a:rPr>
              <a:t> of disease or infirmity (WHO), similarly health can also be described from social scientific approach as the ability of one to perform his/her expected role and functions in the event that he/she is not, then he/she is in the state of dysfunction, or sickness</a:t>
            </a:r>
            <a:endParaRPr lang="en-GB" dirty="0"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 of stress</a:t>
            </a:r>
            <a:endParaRPr lang="en-US" dirty="0"/>
          </a:p>
        </p:txBody>
      </p:sp>
      <p:sp>
        <p:nvSpPr>
          <p:cNvPr id="3" name="Content Placeholder 2"/>
          <p:cNvSpPr>
            <a:spLocks noGrp="1"/>
          </p:cNvSpPr>
          <p:nvPr>
            <p:ph sz="quarter" idx="1"/>
          </p:nvPr>
        </p:nvSpPr>
        <p:spPr/>
        <p:txBody>
          <a:bodyPr/>
          <a:lstStyle/>
          <a:p>
            <a:r>
              <a:rPr lang="en-US" dirty="0" smtClean="0"/>
              <a:t>Death</a:t>
            </a:r>
          </a:p>
          <a:p>
            <a:r>
              <a:rPr lang="en-US" dirty="0" smtClean="0"/>
              <a:t>Loss of employment</a:t>
            </a:r>
          </a:p>
          <a:p>
            <a:r>
              <a:rPr lang="en-US" dirty="0" smtClean="0"/>
              <a:t>Sickness</a:t>
            </a:r>
          </a:p>
          <a:p>
            <a:r>
              <a:rPr lang="en-US" dirty="0" smtClean="0"/>
              <a:t>Change in school</a:t>
            </a:r>
          </a:p>
          <a:p>
            <a:r>
              <a:rPr lang="en-US" dirty="0" smtClean="0"/>
              <a:t>Change in financial states</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GB" b="1" dirty="0" smtClean="0"/>
              <a:t>significance of psychology in nursing</a:t>
            </a:r>
            <a:endParaRPr lang="en-US" b="1" dirty="0"/>
          </a:p>
        </p:txBody>
      </p:sp>
      <p:sp>
        <p:nvSpPr>
          <p:cNvPr id="3" name="Content Placeholder 2"/>
          <p:cNvSpPr>
            <a:spLocks noGrp="1"/>
          </p:cNvSpPr>
          <p:nvPr>
            <p:ph sz="quarter" idx="1"/>
          </p:nvPr>
        </p:nvSpPr>
        <p:spPr>
          <a:xfrm>
            <a:off x="457200" y="838200"/>
            <a:ext cx="8686800" cy="5638800"/>
          </a:xfrm>
        </p:spPr>
        <p:txBody>
          <a:bodyPr/>
          <a:lstStyle/>
          <a:p>
            <a:pPr>
              <a:buNone/>
            </a:pPr>
            <a:endParaRPr lang="en-US" dirty="0" smtClean="0"/>
          </a:p>
          <a:p>
            <a:pPr lvl="0"/>
            <a:r>
              <a:rPr lang="en-GB" dirty="0" smtClean="0"/>
              <a:t>Helps in establishing patient-nurse relationship</a:t>
            </a:r>
            <a:endParaRPr lang="en-US" dirty="0" smtClean="0"/>
          </a:p>
          <a:p>
            <a:pPr lvl="0"/>
            <a:r>
              <a:rPr lang="en-GB" dirty="0" smtClean="0"/>
              <a:t>Enhances therapeutic relations with patients</a:t>
            </a:r>
            <a:endParaRPr lang="en-US" dirty="0" smtClean="0"/>
          </a:p>
          <a:p>
            <a:pPr lvl="0"/>
            <a:r>
              <a:rPr lang="en-GB" dirty="0" smtClean="0"/>
              <a:t>Facilitates relationship among health care professionals</a:t>
            </a:r>
            <a:endParaRPr lang="en-US" dirty="0" smtClean="0"/>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Stressful situations</a:t>
            </a:r>
            <a:endParaRPr lang="en-US" dirty="0"/>
          </a:p>
        </p:txBody>
      </p:sp>
      <p:sp>
        <p:nvSpPr>
          <p:cNvPr id="3" name="Content Placeholder 2"/>
          <p:cNvSpPr>
            <a:spLocks noGrp="1"/>
          </p:cNvSpPr>
          <p:nvPr>
            <p:ph sz="quarter" idx="1"/>
          </p:nvPr>
        </p:nvSpPr>
        <p:spPr/>
        <p:txBody>
          <a:bodyPr/>
          <a:lstStyle/>
          <a:p>
            <a:r>
              <a:rPr lang="en-US" dirty="0" smtClean="0"/>
              <a:t>One in which harm or loss has occurred</a:t>
            </a:r>
          </a:p>
          <a:p>
            <a:r>
              <a:rPr lang="en-US" dirty="0" smtClean="0"/>
              <a:t>   One that is threatening, in that harm or loss is anticipated, and </a:t>
            </a:r>
          </a:p>
          <a:p>
            <a:r>
              <a:rPr lang="en-US" dirty="0" smtClean="0"/>
              <a:t>   One that is challenging, in that some opportunity or gain is anticipated.</a:t>
            </a:r>
          </a:p>
          <a:p>
            <a:pPr>
              <a:buNone/>
            </a:pPr>
            <a:r>
              <a:rPr lang="en-US" dirty="0" smtClean="0"/>
              <a:t> </a:t>
            </a:r>
            <a:endParaRPr lang="en-GB" dirty="0" smtClean="0"/>
          </a:p>
          <a:p>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smtClean="0"/>
              <a:t>characteristics of a mentally healthy individual</a:t>
            </a:r>
          </a:p>
          <a:p>
            <a:pPr marL="514350" indent="-514350">
              <a:buAutoNum type="arabicPeriod"/>
            </a:pPr>
            <a:r>
              <a:rPr lang="en-US" dirty="0" smtClean="0"/>
              <a:t>A mentally healthy individual can realistically assess weaknesses and strengths.</a:t>
            </a:r>
          </a:p>
          <a:p>
            <a:pPr marL="514350" indent="-514350">
              <a:buNone/>
            </a:pPr>
            <a:r>
              <a:rPr lang="en-US" dirty="0" smtClean="0"/>
              <a:t> 2. His self-esteem is high. He has a sense of personal worth. </a:t>
            </a:r>
          </a:p>
          <a:p>
            <a:pPr marL="514350" indent="-514350">
              <a:buNone/>
            </a:pPr>
            <a:r>
              <a:rPr lang="en-US" dirty="0" smtClean="0"/>
              <a:t>3. A mentally healthy person feels that he is wanted and loved by others and can give affection to others. </a:t>
            </a:r>
          </a:p>
          <a:p>
            <a:pPr marL="514350" indent="-514350">
              <a:buNone/>
            </a:pPr>
            <a:r>
              <a:rPr lang="en-US" dirty="0" smtClean="0"/>
              <a:t>4. A mentally healthy person has the capacity to face reality rationally and objectively. </a:t>
            </a:r>
          </a:p>
          <a:p>
            <a:pPr marL="514350" indent="-514350">
              <a:buNone/>
            </a:pPr>
            <a:r>
              <a:rPr lang="en-US" dirty="0" smtClean="0"/>
              <a:t>5. A mentally healthy person is able to regulate his emotions and expresses them in a socially desirable manner</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STRESORS</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b="1" dirty="0" smtClean="0"/>
              <a:t>1. Cataclysmic events :</a:t>
            </a:r>
            <a:r>
              <a:rPr lang="en-US" dirty="0" smtClean="0"/>
              <a:t> These are strong stressors that occur suddenly affecting many people at once.                   Example: Natural disaster </a:t>
            </a:r>
          </a:p>
          <a:p>
            <a:pPr>
              <a:buNone/>
            </a:pPr>
            <a:r>
              <a:rPr lang="en-US" b="1" dirty="0" smtClean="0"/>
              <a:t>2. Post traumatic stress disorder (PTSD) </a:t>
            </a:r>
            <a:r>
              <a:rPr lang="en-US" dirty="0" smtClean="0"/>
              <a:t> -It is a phenomenon in which victims of major catastrophes re-experience the original stress event and associated feelings in vivid flashbacks or dreams. Example: sexually raped individuals usually experience posttraumatic stress disorder.  </a:t>
            </a:r>
          </a:p>
          <a:p>
            <a:pPr>
              <a:buNone/>
            </a:pPr>
            <a:r>
              <a:rPr lang="en-US" b="1" dirty="0" smtClean="0"/>
              <a:t>3. Personal stressors </a:t>
            </a:r>
            <a:r>
              <a:rPr lang="en-US" dirty="0" smtClean="0"/>
              <a:t>- These are major life events such as the death of a family member. They have immediate negative consequences, which generally fade with time.  Holmes and </a:t>
            </a:r>
            <a:r>
              <a:rPr lang="en-US" dirty="0" err="1" smtClean="0"/>
              <a:t>Rahe</a:t>
            </a:r>
            <a:r>
              <a:rPr lang="en-US" dirty="0" smtClean="0"/>
              <a:t> conducted research and identified stimuli that place a strain on a person’s physical or psychological capacity to adjust</a:t>
            </a:r>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Prevention of disease through a healthy life style, for example, educating people about weight control, smoking cessation, nutrition and exercise can optimize prevention, curing and </a:t>
            </a:r>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STESS</a:t>
            </a:r>
            <a:endParaRPr lang="en-US" dirty="0"/>
          </a:p>
        </p:txBody>
      </p:sp>
      <p:sp>
        <p:nvSpPr>
          <p:cNvPr id="3" name="Content Placeholder 2"/>
          <p:cNvSpPr>
            <a:spLocks noGrp="1"/>
          </p:cNvSpPr>
          <p:nvPr>
            <p:ph sz="quarter" idx="1"/>
          </p:nvPr>
        </p:nvSpPr>
        <p:spPr/>
        <p:txBody>
          <a:bodyPr/>
          <a:lstStyle/>
          <a:p>
            <a:r>
              <a:rPr lang="en-US" dirty="0" smtClean="0"/>
              <a:t>Stress factors broadly fall into four types or categories:</a:t>
            </a:r>
          </a:p>
          <a:p>
            <a:r>
              <a:rPr lang="en-US" dirty="0" smtClean="0"/>
              <a:t> physical stress</a:t>
            </a:r>
          </a:p>
          <a:p>
            <a:r>
              <a:rPr lang="en-US" dirty="0" smtClean="0"/>
              <a:t> psychological stress</a:t>
            </a:r>
          </a:p>
          <a:p>
            <a:r>
              <a:rPr lang="en-US" dirty="0" smtClean="0"/>
              <a:t> psychosocial stress</a:t>
            </a:r>
          </a:p>
          <a:p>
            <a:r>
              <a:rPr lang="en-US" dirty="0" smtClean="0"/>
              <a:t> psycho spiritual stress.</a:t>
            </a:r>
          </a:p>
          <a:p>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stress: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trauma (injury, infection, surgery), intense physical labor/over-exertion, environmental pollution (pesticides, herbicides, toxins, heavy metals, inadequate light, radiation, noise, electromagnetic fields), illness (viral, bacterial, or fungal agents), fatigue, inadequate oxygen supply, hypoglycemia I(low blood sugar), hormonal and/or biochemical imbalances, dietary stress (nutritional deficiencies, food allergies and sensitivities, unhealthy eating habits), dehydration, substance abuse, dental challenges, and musculoskeletal misalignments/imbalances.</a:t>
            </a:r>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Psychological stress:</a:t>
            </a:r>
            <a:endParaRPr lang="en-US" dirty="0"/>
          </a:p>
        </p:txBody>
      </p:sp>
      <p:sp>
        <p:nvSpPr>
          <p:cNvPr id="3" name="Content Placeholder 2"/>
          <p:cNvSpPr>
            <a:spLocks noGrp="1"/>
          </p:cNvSpPr>
          <p:nvPr>
            <p:ph sz="quarter" idx="1"/>
          </p:nvPr>
        </p:nvSpPr>
        <p:spPr/>
        <p:txBody>
          <a:bodyPr/>
          <a:lstStyle/>
          <a:p>
            <a:r>
              <a:rPr lang="en-US" dirty="0" smtClean="0"/>
              <a:t>emotional stress </a:t>
            </a:r>
          </a:p>
          <a:p>
            <a:r>
              <a:rPr lang="en-US" dirty="0" smtClean="0"/>
              <a:t>(resentments, fears, frustration, sadness, anger, grief/bereavement), cognitive </a:t>
            </a:r>
            <a:r>
              <a:rPr lang="en-US" dirty="0" err="1" smtClean="0"/>
              <a:t>stres</a:t>
            </a:r>
            <a:r>
              <a:rPr lang="en-US" dirty="0" smtClean="0"/>
              <a:t> (information overload, accelerated sense of time, worry, guilt, shame, jealousy, resistance, attachments, self-criticism, self-loathing, unworkable perfectionism, anxiety, panic attacks, not feeling like yourself, not feeling like things are real, and a sense of being out of control/not being in control), and perceptual stress (beliefs, roles, stories, attitudes, world view).</a:t>
            </a:r>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Psychosocial stress</a:t>
            </a:r>
            <a:endParaRPr lang="en-US" dirty="0"/>
          </a:p>
        </p:txBody>
      </p:sp>
      <p:sp>
        <p:nvSpPr>
          <p:cNvPr id="3" name="Content Placeholder 2"/>
          <p:cNvSpPr>
            <a:spLocks noGrp="1"/>
          </p:cNvSpPr>
          <p:nvPr>
            <p:ph sz="quarter" idx="1"/>
          </p:nvPr>
        </p:nvSpPr>
        <p:spPr/>
        <p:txBody>
          <a:bodyPr/>
          <a:lstStyle/>
          <a:p>
            <a:r>
              <a:rPr lang="en-US" dirty="0" smtClean="0"/>
              <a:t> relationship/marriage difficulties (partner, siblings, children, family, employer, co-workers, employer),</a:t>
            </a:r>
          </a:p>
          <a:p>
            <a:r>
              <a:rPr lang="en-US" dirty="0" smtClean="0"/>
              <a:t>lack of social support, lack of resources for adequate survival, loss of employment/investments/savings, loss of loved ones, bankruptcy, home foreclosure, and isolation</a:t>
            </a:r>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Psycho-spiritual stress:</a:t>
            </a:r>
            <a:endParaRPr lang="en-US" dirty="0"/>
          </a:p>
        </p:txBody>
      </p:sp>
      <p:sp>
        <p:nvSpPr>
          <p:cNvPr id="3" name="Content Placeholder 2"/>
          <p:cNvSpPr>
            <a:spLocks noGrp="1"/>
          </p:cNvSpPr>
          <p:nvPr>
            <p:ph sz="quarter" idx="1"/>
          </p:nvPr>
        </p:nvSpPr>
        <p:spPr/>
        <p:txBody>
          <a:bodyPr/>
          <a:lstStyle/>
          <a:p>
            <a:r>
              <a:rPr lang="en-US" dirty="0" smtClean="0"/>
              <a:t>A crisis of values, meaning, and purpose; joyless striving (instead of productive, satisfying, meaningful and fulfilling work; and a misalignment within one’s core spiritual beliefs.</a:t>
            </a:r>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of areas of the body that are affected by stress"/>
          <p:cNvPicPr>
            <a:picLocks noGrp="1"/>
          </p:cNvPicPr>
          <p:nvPr>
            <p:ph sz="quarter" idx="1"/>
          </p:nvPr>
        </p:nvPicPr>
        <p:blipFill>
          <a:blip r:embed="rId2"/>
          <a:srcRect/>
          <a:stretch>
            <a:fillRect/>
          </a:stretch>
        </p:blipFill>
        <p:spPr bwMode="auto">
          <a:xfrm>
            <a:off x="228600" y="228600"/>
            <a:ext cx="8686799" cy="6172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457200" y="1600200"/>
            <a:ext cx="8229600" cy="5257800"/>
          </a:xfrm>
        </p:spPr>
        <p:txBody>
          <a:bodyPr/>
          <a:lstStyle/>
          <a:p>
            <a:r>
              <a:rPr lang="en-US" dirty="0" smtClean="0"/>
              <a:t> Psychology originated from two Greek words i.e.,   Psyche __________ soul   </a:t>
            </a:r>
          </a:p>
          <a:p>
            <a:r>
              <a:rPr lang="en-US" dirty="0" smtClean="0"/>
              <a:t>Logos __________ study </a:t>
            </a:r>
          </a:p>
          <a:p>
            <a:r>
              <a:rPr lang="en-US" dirty="0" smtClean="0"/>
              <a:t>Psychology broke away from philosophy and physiology and emerged as a separate discipline some 100 years ago. </a:t>
            </a:r>
          </a:p>
          <a:p>
            <a:r>
              <a:rPr lang="en-US" dirty="0" smtClean="0"/>
              <a:t>Psychology is the science of human and animal behavior.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Branches of psychology</a:t>
            </a:r>
            <a:endParaRPr lang="en-US" dirty="0"/>
          </a:p>
        </p:txBody>
      </p:sp>
      <p:sp>
        <p:nvSpPr>
          <p:cNvPr id="3" name="Content Placeholder 2"/>
          <p:cNvSpPr>
            <a:spLocks noGrp="1"/>
          </p:cNvSpPr>
          <p:nvPr>
            <p:ph sz="quarter" idx="1"/>
          </p:nvPr>
        </p:nvSpPr>
        <p:spPr>
          <a:xfrm>
            <a:off x="457200" y="1600200"/>
            <a:ext cx="8229600" cy="4876800"/>
          </a:xfrm>
        </p:spPr>
        <p:txBody>
          <a:bodyPr/>
          <a:lstStyle/>
          <a:p>
            <a:pPr marL="514350" indent="-514350">
              <a:buAutoNum type="arabicPeriod"/>
            </a:pPr>
            <a:r>
              <a:rPr lang="en-US" b="1" dirty="0" smtClean="0"/>
              <a:t>Educational psychology  </a:t>
            </a:r>
            <a:r>
              <a:rPr lang="en-US" dirty="0" smtClean="0"/>
              <a:t>- It is about Ways and methods of educating people. </a:t>
            </a:r>
          </a:p>
          <a:p>
            <a:pPr marL="514350" indent="-514350">
              <a:buNone/>
            </a:pPr>
            <a:r>
              <a:rPr lang="en-US" dirty="0" smtClean="0"/>
              <a:t>2. </a:t>
            </a:r>
            <a:r>
              <a:rPr lang="en-US" b="1" dirty="0" smtClean="0"/>
              <a:t>Developmental psychology </a:t>
            </a:r>
            <a:r>
              <a:rPr lang="en-US" dirty="0" smtClean="0"/>
              <a:t>- Deals with aspects of human development over the entire span   of life.  Span of life covers from conception to death. </a:t>
            </a:r>
          </a:p>
          <a:p>
            <a:pPr marL="514350" indent="-514350">
              <a:buNone/>
            </a:pPr>
            <a:r>
              <a:rPr lang="en-US" dirty="0" smtClean="0"/>
              <a:t>♦ Aspects of human development are the following:   ▪ Physical ▪ Mental ▪ Social </a:t>
            </a: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steps to prevent stress in your life</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lvl="0"/>
            <a:r>
              <a:rPr lang="en-US" dirty="0" smtClean="0"/>
              <a:t>Set realistic goals and limits for yourself.</a:t>
            </a:r>
          </a:p>
          <a:p>
            <a:pPr lvl="0"/>
            <a:r>
              <a:rPr lang="en-US" dirty="0" smtClean="0"/>
              <a:t>Put things into perspective and try not to get upset about insignificant or relatively unimportant matters.</a:t>
            </a:r>
          </a:p>
          <a:p>
            <a:pPr lvl="0"/>
            <a:r>
              <a:rPr lang="en-US" dirty="0" smtClean="0"/>
              <a:t>Take stress-management, time-management, or anger-management classes.</a:t>
            </a:r>
          </a:p>
          <a:p>
            <a:pPr lvl="0"/>
            <a:r>
              <a:rPr lang="en-US" dirty="0" smtClean="0"/>
              <a:t>Find activities that you enjoy and set aside time to participate in them on a regular basis.</a:t>
            </a:r>
          </a:p>
          <a:p>
            <a:pPr lvl="0"/>
            <a:r>
              <a:rPr lang="en-US" dirty="0" smtClean="0"/>
              <a:t>Participate in regular physical exercise.</a:t>
            </a:r>
          </a:p>
          <a:p>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lvl="0"/>
            <a:r>
              <a:rPr lang="en-US" dirty="0" smtClean="0"/>
              <a:t>Consume a healthy diet.</a:t>
            </a:r>
          </a:p>
          <a:p>
            <a:pPr lvl="0"/>
            <a:r>
              <a:rPr lang="en-US" dirty="0" smtClean="0"/>
              <a:t>Avoid or reducing alcohol and caffeine intake.</a:t>
            </a:r>
          </a:p>
          <a:p>
            <a:pPr lvl="0"/>
            <a:r>
              <a:rPr lang="en-US" dirty="0" smtClean="0"/>
              <a:t>Maintain a positive outlook.</a:t>
            </a:r>
          </a:p>
          <a:p>
            <a:pPr lvl="0"/>
            <a:r>
              <a:rPr lang="en-US" dirty="0" smtClean="0"/>
              <a:t>Set goals and break them into easily achievable tasks.</a:t>
            </a:r>
          </a:p>
          <a:p>
            <a:pPr lvl="0"/>
            <a:r>
              <a:rPr lang="en-US" dirty="0" smtClean="0"/>
              <a:t>Reward yourself for the good things that you do each day</a:t>
            </a:r>
          </a:p>
          <a:p>
            <a:pPr lvl="0">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coping process and coping strategies </a:t>
            </a:r>
            <a:endParaRPr lang="en-US" b="1" dirty="0"/>
          </a:p>
        </p:txBody>
      </p:sp>
      <p:sp>
        <p:nvSpPr>
          <p:cNvPr id="3" name="Content Placeholder 2"/>
          <p:cNvSpPr>
            <a:spLocks noGrp="1"/>
          </p:cNvSpPr>
          <p:nvPr>
            <p:ph sz="quarter" idx="1"/>
          </p:nvPr>
        </p:nvSpPr>
        <p:spPr/>
        <p:txBody>
          <a:bodyPr>
            <a:normAutofit/>
          </a:bodyPr>
          <a:lstStyle/>
          <a:p>
            <a:r>
              <a:rPr lang="en-US" dirty="0" smtClean="0"/>
              <a:t>Coping refers to the way the mind responds to events that are challenging or threatening. </a:t>
            </a:r>
          </a:p>
          <a:p>
            <a:r>
              <a:rPr lang="en-US" dirty="0" smtClean="0"/>
              <a:t>It is important to be aware that an occurrence perceived as threatening by one person may be a challenge to another; and be perceived by a third person as normal. </a:t>
            </a:r>
          </a:p>
          <a:p>
            <a:r>
              <a:rPr lang="en-US" dirty="0" smtClean="0"/>
              <a:t>Effective coping is the ability to manage internal or environmental stressors. </a:t>
            </a:r>
          </a:p>
          <a:p>
            <a:r>
              <a:rPr lang="en-US" dirty="0" smtClean="0"/>
              <a:t>Adequate physical, psychological, behavioral, or cognitive resources aid effective coping.. </a:t>
            </a:r>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coping strategies</a:t>
            </a:r>
            <a:endParaRPr lang="en-US" b="1"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pPr marL="514350" indent="-514350">
              <a:buAutoNum type="arabicPeriod"/>
            </a:pPr>
            <a:r>
              <a:rPr lang="en-US" b="1" dirty="0" smtClean="0"/>
              <a:t>Emotional focused coping </a:t>
            </a:r>
            <a:r>
              <a:rPr lang="en-US" dirty="0" smtClean="0"/>
              <a:t> -It is a coping style in which a person experiencing stress attempts to relieve it by changing his or her internal reactions to environmental stressors.  </a:t>
            </a:r>
          </a:p>
          <a:p>
            <a:pPr marL="514350" indent="-514350"/>
            <a:r>
              <a:rPr lang="en-US" dirty="0" smtClean="0"/>
              <a:t>     Example: talking to oneself to reduce worry.        Having lunch with friend and talking about the stress.              </a:t>
            </a:r>
          </a:p>
          <a:p>
            <a:pPr marL="514350" indent="-514350"/>
            <a:r>
              <a:rPr lang="en-US" dirty="0" smtClean="0"/>
              <a:t> Using food or drink to reduce tension. NB. These thoughts or actions do not change the external event. </a:t>
            </a:r>
          </a:p>
          <a:p>
            <a:pPr marL="514350" indent="-514350"/>
            <a:r>
              <a:rPr lang="en-US" dirty="0" smtClean="0"/>
              <a:t>They change the internal emotional reaction to the event. </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Problem focused coping</a:t>
            </a:r>
            <a:r>
              <a:rPr lang="en-US" dirty="0" smtClean="0"/>
              <a:t>.</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85000" lnSpcReduction="20000"/>
          </a:bodyPr>
          <a:lstStyle/>
          <a:p>
            <a:pPr marL="514350" indent="-514350">
              <a:buNone/>
            </a:pPr>
            <a:r>
              <a:rPr lang="en-US" dirty="0" smtClean="0"/>
              <a:t> </a:t>
            </a:r>
          </a:p>
          <a:p>
            <a:pPr marL="514350" indent="-514350"/>
            <a:r>
              <a:rPr lang="en-US" dirty="0" smtClean="0"/>
              <a:t>It is a coping style in which a person experiencing stress seeks to change the external event that is causing the internal stress reaction.       </a:t>
            </a:r>
          </a:p>
          <a:p>
            <a:pPr marL="514350" indent="-514350"/>
            <a:r>
              <a:rPr lang="en-US" dirty="0" smtClean="0"/>
              <a:t>    Example: making an appointment with a teacher when a student is having difficulty with a course.  Sitting down with a family member to attempt to resolve a problem when there is stress occurring within the family.  </a:t>
            </a:r>
          </a:p>
          <a:p>
            <a:pPr marL="514350" indent="-514350"/>
            <a:r>
              <a:rPr lang="en-US" dirty="0" smtClean="0"/>
              <a:t>Studying with another student before an exam.</a:t>
            </a:r>
          </a:p>
          <a:p>
            <a:pPr marL="514350" indent="-514350"/>
            <a:r>
              <a:rPr lang="en-US" dirty="0" smtClean="0"/>
              <a:t> Coping responses are not the same for all people. Coping is the result of the interplay between:  Perception of stressful events  </a:t>
            </a:r>
          </a:p>
          <a:p>
            <a:pPr marL="514350" indent="-514350"/>
            <a:r>
              <a:rPr lang="en-US" dirty="0" smtClean="0"/>
              <a:t>The psychological meaning attributed to them and  The physiological response associated with that meaning. </a:t>
            </a:r>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Appraisal focused coping</a:t>
            </a:r>
            <a:endParaRPr lang="en-US" b="1"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The mind is monitoring external and internal events that cause distress. </a:t>
            </a:r>
          </a:p>
          <a:p>
            <a:r>
              <a:rPr lang="en-US" dirty="0" smtClean="0"/>
              <a:t>It is engaged in active conscious problem solving about the distress. </a:t>
            </a:r>
          </a:p>
          <a:p>
            <a:r>
              <a:rPr lang="en-US" dirty="0" smtClean="0"/>
              <a:t>When the solutions work, we call it coping devices. The mind also modifies the steps that make up the coping process. </a:t>
            </a:r>
          </a:p>
          <a:p>
            <a:r>
              <a:rPr lang="en-US" dirty="0" smtClean="0"/>
              <a:t>The mind constantly monitors the environment in order to provide safety. This monitoring process is called appraisal. </a:t>
            </a:r>
          </a:p>
          <a:p>
            <a:r>
              <a:rPr lang="en-US" dirty="0" smtClean="0"/>
              <a:t>The three steps in process appraisal are: </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pPr marL="514350" indent="-514350">
              <a:buAutoNum type="alphaLcPeriod"/>
            </a:pPr>
            <a:r>
              <a:rPr lang="en-US" b="1" dirty="0" smtClean="0"/>
              <a:t>Primary appraisal  -</a:t>
            </a:r>
            <a:r>
              <a:rPr lang="en-US" dirty="0" smtClean="0"/>
              <a:t>The event is unimportant and can be ignored.  The event is good and contains no threat.  The event is potentially or already threatening causing harm to self-esteem, relationship, and physical health. </a:t>
            </a:r>
          </a:p>
          <a:p>
            <a:pPr marL="514350" indent="-514350">
              <a:buAutoNum type="alphaLcPeriod"/>
            </a:pPr>
            <a:r>
              <a:rPr lang="en-US" b="1" dirty="0" smtClean="0"/>
              <a:t> Secondary appraisal </a:t>
            </a:r>
            <a:r>
              <a:rPr lang="en-US" dirty="0" smtClean="0"/>
              <a:t> -The mind decides whether it is all right or in trouble.   The mind considers the events as problem, and then it uses defense mechanism.  The individual asks himself “what can I do to help myself”</a:t>
            </a:r>
          </a:p>
          <a:p>
            <a:pPr marL="514350" indent="-514350">
              <a:buAutoNum type="alphaLcPeriod"/>
            </a:pPr>
            <a:r>
              <a:rPr lang="en-US" b="1" dirty="0" smtClean="0"/>
              <a:t>Reappraisal </a:t>
            </a:r>
            <a:r>
              <a:rPr lang="en-US" dirty="0" smtClean="0"/>
              <a:t>- The mind is continually evaluating the outcome of its coping efforts.  The mind develops new strategies.</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Defense Mechanisms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pPr>
              <a:buNone/>
            </a:pPr>
            <a:r>
              <a:rPr lang="en-US" dirty="0" smtClean="0"/>
              <a:t>. These are mental strategies we use when we do not wish to face reality.        Examples: avoidance, denial, repression </a:t>
            </a:r>
          </a:p>
          <a:p>
            <a:pPr marL="514350" indent="-514350">
              <a:buAutoNum type="arabicPeriod" startAt="5"/>
            </a:pPr>
            <a:r>
              <a:rPr lang="en-US" b="1" dirty="0" smtClean="0"/>
              <a:t>Mal- adaptive coping methods      </a:t>
            </a:r>
            <a:r>
              <a:rPr lang="en-US" dirty="0" smtClean="0"/>
              <a:t>Example: taking drugs, heavy alcohol, and other stimulants to cover the problem for only a limited time </a:t>
            </a:r>
          </a:p>
          <a:p>
            <a:pPr marL="514350" indent="-514350">
              <a:buAutoNum type="arabicPeriod" startAt="5"/>
            </a:pPr>
            <a:r>
              <a:rPr lang="en-US" b="1" dirty="0" smtClean="0"/>
              <a:t>Time management: </a:t>
            </a:r>
            <a:r>
              <a:rPr lang="en-US" dirty="0" smtClean="0"/>
              <a:t>It includes wise usage of time, planning, and prioritizing of activities</a:t>
            </a:r>
          </a:p>
          <a:p>
            <a:pPr marL="514350" indent="-514350">
              <a:buNone/>
            </a:pPr>
            <a:r>
              <a:rPr lang="en-US" dirty="0" smtClean="0"/>
              <a:t> 7</a:t>
            </a:r>
            <a:r>
              <a:rPr lang="en-US" b="1" dirty="0" smtClean="0"/>
              <a:t>. Assertiveness: </a:t>
            </a:r>
            <a:r>
              <a:rPr lang="en-US" dirty="0" smtClean="0"/>
              <a:t>It is to say no when there is imposition. </a:t>
            </a:r>
          </a:p>
          <a:p>
            <a:pPr marL="514350" indent="-514350"/>
            <a:r>
              <a:rPr lang="en-US" dirty="0" smtClean="0"/>
              <a:t>It is a means of developing self-esteem.  </a:t>
            </a:r>
          </a:p>
          <a:p>
            <a:pPr marL="514350" indent="-514350">
              <a:buNone/>
            </a:pPr>
            <a:r>
              <a:rPr lang="en-US" b="1" dirty="0" smtClean="0"/>
              <a:t>8. Relaxation technique</a:t>
            </a:r>
            <a:r>
              <a:rPr lang="en-US" dirty="0" smtClean="0"/>
              <a:t>: included are focused attention, physical exercise and appropriate diet</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 adaptive syndrome (GAS)</a:t>
            </a:r>
            <a:endParaRPr lang="en-US" dirty="0"/>
          </a:p>
        </p:txBody>
      </p:sp>
      <p:sp>
        <p:nvSpPr>
          <p:cNvPr id="3" name="Content Placeholder 2"/>
          <p:cNvSpPr>
            <a:spLocks noGrp="1"/>
          </p:cNvSpPr>
          <p:nvPr>
            <p:ph sz="quarter" idx="1"/>
          </p:nvPr>
        </p:nvSpPr>
        <p:spPr/>
        <p:txBody>
          <a:bodyPr/>
          <a:lstStyle/>
          <a:p>
            <a:r>
              <a:rPr lang="en-US" dirty="0" smtClean="0"/>
              <a:t>When coping efforts are not successful and defense mechanisms are not able to reduce the effects of stress, the result is a subjective feeling of anxiety and concurrent physiological symptoms created by the stressors. </a:t>
            </a:r>
          </a:p>
          <a:p>
            <a:r>
              <a:rPr lang="en-US" dirty="0" smtClean="0"/>
              <a:t>Hans </a:t>
            </a:r>
            <a:r>
              <a:rPr lang="en-US" dirty="0" err="1" smtClean="0"/>
              <a:t>Sely</a:t>
            </a:r>
            <a:r>
              <a:rPr lang="en-US" dirty="0" smtClean="0"/>
              <a:t>, known as the father of stress research describes the physiological response to stress in a concept called the general adaptive syndrome (GAS). The GAS includes the following three stages.</a:t>
            </a:r>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21352"/>
          </a:xfrm>
        </p:spPr>
        <p:txBody>
          <a:bodyPr>
            <a:normAutofit fontScale="92500" lnSpcReduction="10000"/>
          </a:bodyPr>
          <a:lstStyle/>
          <a:p>
            <a:pPr>
              <a:buNone/>
            </a:pPr>
            <a:r>
              <a:rPr lang="en-US" b="1" dirty="0" smtClean="0"/>
              <a:t>1. The alarm reaction</a:t>
            </a:r>
            <a:r>
              <a:rPr lang="en-US" dirty="0" smtClean="0"/>
              <a:t>: The body responds to a stressor with a strong defensive response stimulated by hormones from the adrenal cortex. If the stressor is not withdrawn, the body moves to the next step. </a:t>
            </a:r>
          </a:p>
          <a:p>
            <a:pPr marL="514350" indent="-514350">
              <a:buAutoNum type="arabicPeriod" startAt="2"/>
            </a:pPr>
            <a:r>
              <a:rPr lang="en-US" b="1" dirty="0" smtClean="0"/>
              <a:t>The stage of resistance</a:t>
            </a:r>
            <a:r>
              <a:rPr lang="en-US" dirty="0" smtClean="0"/>
              <a:t>: The body maintains resistance to the stressor until it disappears. If the stressor does not disappear the body moves to the next stage. </a:t>
            </a:r>
          </a:p>
          <a:p>
            <a:pPr marL="514350" indent="-514350">
              <a:buNone/>
            </a:pPr>
            <a:r>
              <a:rPr lang="en-US" b="1" dirty="0" smtClean="0"/>
              <a:t>3. The stage of exhaustion</a:t>
            </a:r>
            <a:r>
              <a:rPr lang="en-US" dirty="0" smtClean="0"/>
              <a:t>: The effects of the continuing stressor cause the body’s resistance ability to fail. Ultimately, without intervention, it may lead to death.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8686800" cy="4953000"/>
          </a:xfrm>
        </p:spPr>
        <p:txBody>
          <a:bodyPr>
            <a:normAutofit/>
          </a:bodyPr>
          <a:lstStyle/>
          <a:p>
            <a:r>
              <a:rPr lang="en-US" b="1" dirty="0" smtClean="0"/>
              <a:t>3 Social psychology </a:t>
            </a:r>
          </a:p>
          <a:p>
            <a:r>
              <a:rPr lang="en-US" dirty="0" smtClean="0"/>
              <a:t>It is the study of how people’s thoughts, feelings and actions are affected by others</a:t>
            </a:r>
          </a:p>
          <a:p>
            <a:r>
              <a:rPr lang="en-US" dirty="0" smtClean="0"/>
              <a:t>  Social psychologists study aggressive behaviors (example: violence, rape, alcoholism in the    community) </a:t>
            </a:r>
          </a:p>
          <a:p>
            <a:r>
              <a:rPr lang="en-US" dirty="0" smtClean="0"/>
              <a:t>Social psychologists study conflict between groups, communities, and ethnic groups and methods of solving it.</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responses to stress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b="1" dirty="0" smtClean="0"/>
              <a:t>Cognitive:</a:t>
            </a:r>
            <a:r>
              <a:rPr lang="en-US" dirty="0" smtClean="0"/>
              <a:t> Anxious thoughts, fearful anticipation, poor concentration, difficulty with memory.</a:t>
            </a:r>
          </a:p>
          <a:p>
            <a:pPr marL="514350" indent="-514350"/>
            <a:r>
              <a:rPr lang="en-US" b="1" dirty="0" smtClean="0"/>
              <a:t>Emotional:</a:t>
            </a:r>
            <a:r>
              <a:rPr lang="en-US" dirty="0" smtClean="0"/>
              <a:t> Feelings of tension, irritability, restlessness, worries, inability to relax,  Anxiety,  Depression </a:t>
            </a:r>
          </a:p>
          <a:p>
            <a:pPr marL="514350" indent="-514350"/>
            <a:r>
              <a:rPr lang="en-US" dirty="0" smtClean="0"/>
              <a:t> Feelings of worthlessness</a:t>
            </a:r>
          </a:p>
          <a:p>
            <a:pPr marL="514350" indent="-514350"/>
            <a:r>
              <a:rPr lang="en-US" dirty="0" smtClean="0"/>
              <a:t>Self criticism  </a:t>
            </a:r>
          </a:p>
          <a:p>
            <a:pPr marL="514350" indent="-514350"/>
            <a:r>
              <a:rPr lang="en-US" dirty="0" smtClean="0"/>
              <a:t>Jealousy</a:t>
            </a:r>
          </a:p>
          <a:p>
            <a:pPr marL="514350" indent="-514350"/>
            <a:r>
              <a:rPr lang="en-US" dirty="0" smtClean="0"/>
              <a:t> suspiciousness,</a:t>
            </a:r>
          </a:p>
          <a:p>
            <a:pPr marL="514350" indent="-514350"/>
            <a:r>
              <a:rPr lang="en-US" dirty="0" smtClean="0"/>
              <a:t>angry outbursts  </a:t>
            </a:r>
          </a:p>
          <a:p>
            <a:pPr marL="514350" indent="-514350"/>
            <a:r>
              <a:rPr lang="en-US" dirty="0" smtClean="0"/>
              <a:t>Spiritual response  </a:t>
            </a:r>
          </a:p>
          <a:p>
            <a:pPr marL="514350" indent="-514350"/>
            <a:r>
              <a:rPr lang="en-US" dirty="0" smtClean="0"/>
              <a:t>Decreased interest  </a:t>
            </a:r>
          </a:p>
          <a:p>
            <a:pPr marL="514350" indent="-514350"/>
            <a:r>
              <a:rPr lang="en-US" dirty="0" smtClean="0"/>
              <a:t>Decreased hope  </a:t>
            </a:r>
          </a:p>
          <a:p>
            <a:pPr marL="514350" indent="-514350"/>
            <a:r>
              <a:rPr lang="en-US" dirty="0" smtClean="0"/>
              <a:t>Decreased connectedness with others/isolation  </a:t>
            </a:r>
          </a:p>
          <a:p>
            <a:pPr>
              <a:buNone/>
            </a:pPr>
            <a:r>
              <a:rPr lang="en-US" dirty="0" smtClean="0"/>
              <a:t>.</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77500" lnSpcReduction="20000"/>
          </a:bodyPr>
          <a:lstStyle/>
          <a:p>
            <a:pPr>
              <a:buNone/>
            </a:pPr>
            <a:endParaRPr lang="en-US" dirty="0" smtClean="0"/>
          </a:p>
          <a:p>
            <a:r>
              <a:rPr lang="en-US" b="1" dirty="0" smtClean="0"/>
              <a:t>Behavioral:</a:t>
            </a:r>
            <a:r>
              <a:rPr lang="en-US" dirty="0" smtClean="0"/>
              <a:t> Avoidance of tasks; sleep problems; difficulty in completing work assignments; fidgeting; tremors; strained face; clenching fists; crying; changes in drinking, eating, or smoking behavior</a:t>
            </a:r>
          </a:p>
          <a:p>
            <a:endParaRPr lang="en-US" b="1" dirty="0" smtClean="0"/>
          </a:p>
          <a:p>
            <a:r>
              <a:rPr lang="en-US" b="1" dirty="0" smtClean="0"/>
              <a:t>Physiological:</a:t>
            </a:r>
            <a:r>
              <a:rPr lang="en-US" dirty="0" smtClean="0"/>
              <a:t> Stiff or tense muscles, grinding teeth, sweating, tension headaches, faint feelings, choking feeling, difficulty in swallowing, stomachache, nausea, vomiting, loosening of bowels, constipation, frequency and urgency of urination, loss of interest in sex, tiredness, shakiness or tremors, weight loss or gain, awareness of heart beat.</a:t>
            </a:r>
          </a:p>
          <a:p>
            <a:r>
              <a:rPr lang="en-US" b="1" dirty="0" smtClean="0"/>
              <a:t>Social:</a:t>
            </a:r>
            <a:r>
              <a:rPr lang="en-US" dirty="0" smtClean="0"/>
              <a:t> Some people in stressful times tend to seek out others to be with. Other people withdraw under stress. Also, the quality of relationships can change when a person is under stress.</a:t>
            </a:r>
          </a:p>
          <a:p>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DEVELOPMENT</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pPr>
              <a:buNone/>
            </a:pPr>
            <a:r>
              <a:rPr lang="en-US" dirty="0" smtClean="0"/>
              <a:t>Definition of terms</a:t>
            </a:r>
          </a:p>
          <a:p>
            <a:pPr>
              <a:buNone/>
            </a:pPr>
            <a:r>
              <a:rPr lang="en-US" b="1" dirty="0" smtClean="0"/>
              <a:t>Development</a:t>
            </a:r>
            <a:r>
              <a:rPr lang="en-US" dirty="0" smtClean="0"/>
              <a:t>- It is the sequence of changes over the full life span of an organism. It is an irreversible sequence of stages that regularly follow one upon the other. </a:t>
            </a:r>
          </a:p>
          <a:p>
            <a:pPr>
              <a:buNone/>
            </a:pPr>
            <a:r>
              <a:rPr lang="en-US" dirty="0" smtClean="0"/>
              <a:t>Example: The motor development during infancy. Raise head (2m), hand-eye coordination (4--7m), sitting erect (7m), crawling (10m), walking (1yr) </a:t>
            </a:r>
          </a:p>
          <a:p>
            <a:pPr>
              <a:buNone/>
            </a:pPr>
            <a:endParaRPr lang="en-US" dirty="0" smtClean="0"/>
          </a:p>
          <a:p>
            <a:r>
              <a:rPr lang="en-US" dirty="0" smtClean="0"/>
              <a:t> Development is a progressive change leading to higher levels of differentiation and organization.  </a:t>
            </a:r>
          </a:p>
          <a:p>
            <a:r>
              <a:rPr lang="en-US" dirty="0" smtClean="0"/>
              <a:t>It is an increase in effectiveness of function, maturity, sophistication, richness and complexity</a:t>
            </a:r>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Growth- :It is a gradual and progressive increase in size such as height and weight of an individual or its parts.  It is an increase in effectiveness or competence of a function.</a:t>
            </a:r>
          </a:p>
          <a:p>
            <a:r>
              <a:rPr lang="en-US" dirty="0" smtClean="0"/>
              <a:t>  Growth is differentiation and refinement of parts and/or functions. </a:t>
            </a:r>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Maturation</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smtClean="0"/>
              <a:t>It is the developmental process leading toward the goal of maturity. </a:t>
            </a:r>
          </a:p>
          <a:p>
            <a:r>
              <a:rPr lang="en-US" dirty="0" smtClean="0"/>
              <a:t>It refers to innately determined sequence of growth or bodily changes that are relatively independent of environmental events. </a:t>
            </a:r>
          </a:p>
          <a:p>
            <a:r>
              <a:rPr lang="en-US" dirty="0" smtClean="0"/>
              <a:t>Maturation is genetically programmed, naturally occurring changes over time. Natural capacities common to human races such as sitting, crawling, walking, etc are the results of maturation.</a:t>
            </a:r>
          </a:p>
          <a:p>
            <a:r>
              <a:rPr lang="en-US" dirty="0" smtClean="0"/>
              <a:t> The origin of the word is from the Latin word meaning ripeness.</a:t>
            </a:r>
          </a:p>
          <a:p>
            <a:r>
              <a:rPr lang="en-US" dirty="0" smtClean="0"/>
              <a:t>  It is mostly used with prefix . Example: sexual maturity, intellectual maturity, emotional maturity</a:t>
            </a: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Heredity (nature) Vs environment (nurture) issue in developmental psychology</a:t>
            </a:r>
            <a:endParaRPr lang="en-US" dirty="0"/>
          </a:p>
        </p:txBody>
      </p:sp>
      <p:sp>
        <p:nvSpPr>
          <p:cNvPr id="3" name="Content Placeholder 2"/>
          <p:cNvSpPr>
            <a:spLocks noGrp="1"/>
          </p:cNvSpPr>
          <p:nvPr>
            <p:ph sz="quarter" idx="1"/>
          </p:nvPr>
        </p:nvSpPr>
        <p:spPr/>
        <p:txBody>
          <a:bodyPr>
            <a:normAutofit/>
          </a:bodyPr>
          <a:lstStyle/>
          <a:p>
            <a:r>
              <a:rPr lang="en-US" dirty="0" smtClean="0"/>
              <a:t>The transition from infancy to adulthood is an orderly sequence common to all normal members of the human species. </a:t>
            </a:r>
          </a:p>
          <a:p>
            <a:r>
              <a:rPr lang="en-US" dirty="0" smtClean="0"/>
              <a:t>It is governed by the combined action of heredity and environment.</a:t>
            </a:r>
          </a:p>
          <a:p>
            <a:r>
              <a:rPr lang="en-US" dirty="0" smtClean="0"/>
              <a:t>The nature-nurture issue in developmental psychology is a fundamental issue. </a:t>
            </a:r>
          </a:p>
          <a:p>
            <a:r>
              <a:rPr lang="en-US" dirty="0" smtClean="0"/>
              <a:t>It has philosophical roots.</a:t>
            </a:r>
          </a:p>
          <a:p>
            <a:r>
              <a:rPr lang="en-US" dirty="0" smtClean="0"/>
              <a:t> The English philosopher John Locke said that the newborn baby is a Tabular Rasa (blank slate).</a:t>
            </a:r>
          </a:p>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613648" cy="4797552"/>
          </a:xfrm>
        </p:spPr>
        <p:txBody>
          <a:bodyPr>
            <a:normAutofit lnSpcReduction="10000"/>
          </a:bodyPr>
          <a:lstStyle/>
          <a:p>
            <a:r>
              <a:rPr lang="en-US" dirty="0" smtClean="0"/>
              <a:t>The French philosopher Jean Jacques Roseau considered genetic factors as most influential. </a:t>
            </a:r>
          </a:p>
          <a:p>
            <a:r>
              <a:rPr lang="en-US" dirty="0" smtClean="0"/>
              <a:t>The question nowadays has changed from which influences behavior to how and to what extent environment and heredity affect development.</a:t>
            </a:r>
          </a:p>
          <a:p>
            <a:r>
              <a:rPr lang="en-US" dirty="0" smtClean="0"/>
              <a:t> Because no one grows up without being influenced by heredity and environment.</a:t>
            </a:r>
          </a:p>
          <a:p>
            <a:r>
              <a:rPr lang="en-US" dirty="0" smtClean="0"/>
              <a:t> Developmental psychologists take an </a:t>
            </a:r>
            <a:r>
              <a:rPr lang="en-US" dirty="0" err="1" smtClean="0"/>
              <a:t>interactionist</a:t>
            </a:r>
            <a:r>
              <a:rPr lang="en-US" dirty="0" smtClean="0"/>
              <a:t> position.</a:t>
            </a:r>
          </a:p>
          <a:p>
            <a:r>
              <a:rPr lang="en-US" dirty="0" smtClean="0"/>
              <a:t> They consider the combined influence of heredity and environment.</a:t>
            </a:r>
          </a:p>
          <a:p>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developmental process</a:t>
            </a:r>
            <a:endParaRPr lang="en-US" b="1" dirty="0"/>
          </a:p>
        </p:txBody>
      </p:sp>
      <p:sp>
        <p:nvSpPr>
          <p:cNvPr id="3" name="Content Placeholder 2"/>
          <p:cNvSpPr>
            <a:spLocks noGrp="1"/>
          </p:cNvSpPr>
          <p:nvPr>
            <p:ph sz="quarter" idx="1"/>
          </p:nvPr>
        </p:nvSpPr>
        <p:spPr>
          <a:xfrm>
            <a:off x="301752" y="1527048"/>
            <a:ext cx="8503920" cy="5330952"/>
          </a:xfrm>
        </p:spPr>
        <p:txBody>
          <a:bodyPr>
            <a:normAutofit fontScale="77500" lnSpcReduction="20000"/>
          </a:bodyPr>
          <a:lstStyle/>
          <a:p>
            <a:pPr lvl="0">
              <a:buNone/>
            </a:pPr>
            <a:r>
              <a:rPr lang="en-US" b="1" dirty="0" smtClean="0"/>
              <a:t>1. Continuity</a:t>
            </a:r>
            <a:endParaRPr lang="en-US" dirty="0" smtClean="0"/>
          </a:p>
          <a:p>
            <a:r>
              <a:rPr lang="en-US" dirty="0" smtClean="0"/>
              <a:t>One’s life is a never ending process, life starts with conception and ends with death. </a:t>
            </a:r>
          </a:p>
          <a:p>
            <a:r>
              <a:rPr lang="en-US" dirty="0" smtClean="0"/>
              <a:t>The changes however small and gradual continue to take place in all dimensions of one’s personality.</a:t>
            </a:r>
          </a:p>
          <a:p>
            <a:pPr>
              <a:buNone/>
            </a:pPr>
            <a:r>
              <a:rPr lang="en-US" dirty="0" smtClean="0"/>
              <a:t>	</a:t>
            </a:r>
          </a:p>
          <a:p>
            <a:pPr lvl="0">
              <a:buNone/>
            </a:pPr>
            <a:r>
              <a:rPr lang="en-US" b="1" dirty="0" smtClean="0"/>
              <a:t>2. Lack of uniformity in the development rate</a:t>
            </a:r>
            <a:endParaRPr lang="en-US" dirty="0" smtClean="0"/>
          </a:p>
          <a:p>
            <a:r>
              <a:rPr lang="en-US" dirty="0" smtClean="0"/>
              <a:t>Development, though continuous, does not exhibit steadiness and uniformity in terms of the rate of development in various dimensions of personality or in the developmental periods and stages of life.</a:t>
            </a:r>
          </a:p>
          <a:p>
            <a:pPr>
              <a:buNone/>
            </a:pPr>
            <a:r>
              <a:rPr lang="en-US" dirty="0" smtClean="0"/>
              <a:t> </a:t>
            </a:r>
          </a:p>
          <a:p>
            <a:pPr lvl="0">
              <a:buNone/>
            </a:pPr>
            <a:r>
              <a:rPr lang="en-US" b="1" dirty="0" smtClean="0"/>
              <a:t>3. Individual difference </a:t>
            </a:r>
            <a:endParaRPr lang="en-US" dirty="0" smtClean="0"/>
          </a:p>
          <a:p>
            <a:r>
              <a:rPr lang="en-US" dirty="0" smtClean="0"/>
              <a:t>Every organism is a distinct creation in itself, therefore the development which it undergoes in terms of the rate and outcome in various dimensions is quite unique and specific.</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70000" lnSpcReduction="20000"/>
          </a:bodyPr>
          <a:lstStyle/>
          <a:p>
            <a:pPr lvl="0">
              <a:buNone/>
            </a:pPr>
            <a:r>
              <a:rPr lang="en-US" b="1" dirty="0" smtClean="0"/>
              <a:t>4. Uniformity of pattern</a:t>
            </a:r>
            <a:endParaRPr lang="en-US" dirty="0" smtClean="0"/>
          </a:p>
          <a:p>
            <a:r>
              <a:rPr lang="en-US" dirty="0" smtClean="0"/>
              <a:t>Although there seems to be a clear lack of uniformity in terms of rate of development and also there are distinct individual differences with regard to the processes and outcome of the various </a:t>
            </a:r>
          </a:p>
          <a:p>
            <a:r>
              <a:rPr lang="en-US" dirty="0" smtClean="0"/>
              <a:t>stages of development, yet it follows a definite pattern which is uniform and universal with respect to the members of the same species.</a:t>
            </a:r>
          </a:p>
          <a:p>
            <a:pPr>
              <a:buNone/>
            </a:pPr>
            <a:r>
              <a:rPr lang="en-US" dirty="0" smtClean="0"/>
              <a:t> </a:t>
            </a:r>
          </a:p>
          <a:p>
            <a:pPr lvl="0">
              <a:buNone/>
            </a:pPr>
            <a:r>
              <a:rPr lang="en-US" b="1" dirty="0" smtClean="0"/>
              <a:t>5. Proceeding from general to specific response</a:t>
            </a:r>
            <a:endParaRPr lang="en-US" dirty="0" smtClean="0"/>
          </a:p>
          <a:p>
            <a:r>
              <a:rPr lang="en-US" dirty="0" smtClean="0"/>
              <a:t>While developing in relation to any aspect of personality, the child first picks up or exhibits general responses and learns to show specific and goal-directed responses afterwards.</a:t>
            </a:r>
          </a:p>
          <a:p>
            <a:pPr>
              <a:buNone/>
            </a:pPr>
            <a:r>
              <a:rPr lang="en-US" b="1" dirty="0" smtClean="0"/>
              <a:t> </a:t>
            </a:r>
            <a:endParaRPr lang="en-US" dirty="0" smtClean="0"/>
          </a:p>
          <a:p>
            <a:pPr lvl="0">
              <a:buNone/>
            </a:pPr>
            <a:r>
              <a:rPr lang="en-US" b="1" dirty="0" smtClean="0"/>
              <a:t>6. Integration</a:t>
            </a:r>
            <a:endParaRPr lang="en-US" dirty="0" smtClean="0"/>
          </a:p>
          <a:p>
            <a:r>
              <a:rPr lang="en-US" dirty="0" smtClean="0"/>
              <a:t>By observing the principle of proceeding from the general to the specific or from the whole to the parts, it does not mean that only the specific responses are aimed for the ultimate consequences of one’s development, rather its sort of integration that is ultimately desired.</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0">
              <a:buNone/>
            </a:pPr>
            <a:r>
              <a:rPr lang="en-US" b="1" dirty="0" smtClean="0"/>
              <a:t>7. Interrelation</a:t>
            </a:r>
            <a:endParaRPr lang="en-US" dirty="0" smtClean="0"/>
          </a:p>
          <a:p>
            <a:r>
              <a:rPr lang="en-US" dirty="0" smtClean="0"/>
              <a:t>The various aspects or dimensions of one’s growth and development are interrelated.</a:t>
            </a:r>
          </a:p>
          <a:p>
            <a:pPr>
              <a:buNone/>
            </a:pPr>
            <a:r>
              <a:rPr lang="en-US" b="1" dirty="0" smtClean="0"/>
              <a:t> </a:t>
            </a:r>
            <a:endParaRPr lang="en-US" dirty="0" smtClean="0"/>
          </a:p>
          <a:p>
            <a:pPr lvl="0">
              <a:buNone/>
            </a:pPr>
            <a:r>
              <a:rPr lang="en-US" b="1" dirty="0" smtClean="0"/>
              <a:t>8. Interaction</a:t>
            </a:r>
            <a:endParaRPr lang="en-US" dirty="0" smtClean="0"/>
          </a:p>
          <a:p>
            <a:r>
              <a:rPr lang="en-US" dirty="0" smtClean="0"/>
              <a:t>The process of development involves active interaction between the forces within the individual and the forces belonging to his environment.</a:t>
            </a:r>
          </a:p>
          <a:p>
            <a:pPr>
              <a:buNone/>
            </a:pPr>
            <a:r>
              <a:rPr lang="en-US" dirty="0" smtClean="0"/>
              <a:t>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762000"/>
            <a:ext cx="8686800" cy="5791200"/>
          </a:xfrm>
        </p:spPr>
        <p:txBody>
          <a:bodyPr>
            <a:normAutofit fontScale="92500"/>
          </a:bodyPr>
          <a:lstStyle/>
          <a:p>
            <a:pPr>
              <a:buNone/>
            </a:pPr>
            <a:r>
              <a:rPr lang="en-US" dirty="0" smtClean="0"/>
              <a:t>4 </a:t>
            </a:r>
            <a:r>
              <a:rPr lang="en-US" b="1" dirty="0" smtClean="0"/>
              <a:t>Behavioral psychology </a:t>
            </a:r>
            <a:endParaRPr lang="en-US" b="1" dirty="0"/>
          </a:p>
          <a:p>
            <a:r>
              <a:rPr lang="en-US" dirty="0" smtClean="0"/>
              <a:t>It is about the role of environment in developing behavior </a:t>
            </a:r>
          </a:p>
          <a:p>
            <a:r>
              <a:rPr lang="en-US" dirty="0" smtClean="0"/>
              <a:t>It is about ways of learning new knowledge and skills </a:t>
            </a:r>
          </a:p>
          <a:p>
            <a:pPr>
              <a:buNone/>
            </a:pPr>
            <a:r>
              <a:rPr lang="en-US" b="1" dirty="0" smtClean="0"/>
              <a:t>5 Clinical psychology </a:t>
            </a:r>
          </a:p>
          <a:p>
            <a:r>
              <a:rPr lang="en-US" dirty="0" smtClean="0"/>
              <a:t>It is about Psychological disorders and their treatment. </a:t>
            </a:r>
          </a:p>
          <a:p>
            <a:r>
              <a:rPr lang="en-US" dirty="0" smtClean="0"/>
              <a:t> It is about how to change the environment to prevent the prevalence of psychological disorders. </a:t>
            </a:r>
          </a:p>
          <a:p>
            <a:pPr>
              <a:buNone/>
            </a:pPr>
            <a:r>
              <a:rPr lang="en-US" dirty="0" smtClean="0"/>
              <a:t>6 </a:t>
            </a:r>
            <a:r>
              <a:rPr lang="en-US" b="1" dirty="0" smtClean="0"/>
              <a:t>Health psychology </a:t>
            </a:r>
            <a:endParaRPr lang="en-US" b="1" dirty="0"/>
          </a:p>
          <a:p>
            <a:r>
              <a:rPr lang="en-US" dirty="0" smtClean="0"/>
              <a:t> Emphasizes the preventive aspect of health than the curative aspect </a:t>
            </a:r>
          </a:p>
          <a:p>
            <a:r>
              <a:rPr lang="en-US" dirty="0" smtClean="0"/>
              <a:t>Health is not merely the absence of illness. Health is a state of physical, mental and social well-being </a:t>
            </a: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a:t>
            </a:r>
            <a:r>
              <a:rPr lang="en-US" b="1" dirty="0" smtClean="0"/>
              <a:t>Development proceeds from general to specific responses</a:t>
            </a:r>
            <a:endParaRPr lang="en-US" b="1" dirty="0"/>
          </a:p>
        </p:txBody>
      </p:sp>
      <p:sp>
        <p:nvSpPr>
          <p:cNvPr id="3" name="Content Placeholder 2"/>
          <p:cNvSpPr>
            <a:spLocks noGrp="1"/>
          </p:cNvSpPr>
          <p:nvPr>
            <p:ph sz="quarter" idx="1"/>
          </p:nvPr>
        </p:nvSpPr>
        <p:spPr>
          <a:xfrm>
            <a:off x="381000" y="1524000"/>
            <a:ext cx="8503920" cy="4953000"/>
          </a:xfrm>
        </p:spPr>
        <p:txBody>
          <a:bodyPr>
            <a:normAutofit fontScale="92500" lnSpcReduction="10000"/>
          </a:bodyPr>
          <a:lstStyle/>
          <a:p>
            <a:r>
              <a:rPr lang="en-US" dirty="0" smtClean="0"/>
              <a:t>In all phases of child development, general activity proceeds specific activity , the responses are of a general sort before they become specific.,</a:t>
            </a:r>
          </a:p>
          <a:p>
            <a:pPr>
              <a:buNone/>
            </a:pPr>
            <a:r>
              <a:rPr lang="en-US" b="1" dirty="0" smtClean="0"/>
              <a:t>10. Developmental is predictable</a:t>
            </a:r>
          </a:p>
          <a:p>
            <a:r>
              <a:rPr lang="en-US" dirty="0" smtClean="0"/>
              <a:t>With the help of the rate of growth and development of a child it is possible for us to predict the range within  which his nature of development us going to fall.</a:t>
            </a:r>
          </a:p>
          <a:p>
            <a:pPr>
              <a:buNone/>
            </a:pPr>
            <a:r>
              <a:rPr lang="en-US" b="1" dirty="0" smtClean="0"/>
              <a:t>11. Principle of development direction</a:t>
            </a:r>
          </a:p>
          <a:p>
            <a:r>
              <a:rPr lang="en-US" dirty="0" smtClean="0"/>
              <a:t>By </a:t>
            </a:r>
            <a:r>
              <a:rPr lang="en-US" dirty="0" err="1" smtClean="0"/>
              <a:t>cephalo</a:t>
            </a:r>
            <a:r>
              <a:rPr lang="en-US" dirty="0" smtClean="0"/>
              <a:t>-caudal development  proceeds in the direction of longitudinal axis (head to foot). First the child gains control over his head and arm and then his legs so that he can stand</a:t>
            </a:r>
          </a:p>
          <a:p>
            <a:pPr>
              <a:buNone/>
            </a:pP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b="1" dirty="0" smtClean="0"/>
              <a:t>12.Growth and development proceeds in orderly sequence </a:t>
            </a:r>
            <a:endParaRPr lang="en-US" b="1" dirty="0"/>
          </a:p>
        </p:txBody>
      </p:sp>
      <p:sp>
        <p:nvSpPr>
          <p:cNvPr id="3" name="Content Placeholder 2"/>
          <p:cNvSpPr>
            <a:spLocks noGrp="1"/>
          </p:cNvSpPr>
          <p:nvPr>
            <p:ph sz="quarter" idx="1"/>
          </p:nvPr>
        </p:nvSpPr>
        <p:spPr/>
        <p:txBody>
          <a:bodyPr/>
          <a:lstStyle/>
          <a:p>
            <a:r>
              <a:rPr lang="en-US" dirty="0" smtClean="0"/>
              <a:t>Growth in height occurs in only one sequence . From smaller to longer. Development also proceeds in a predictable order.</a:t>
            </a:r>
          </a:p>
          <a:p>
            <a:pPr lvl="0">
              <a:buNone/>
            </a:pPr>
            <a:r>
              <a:rPr lang="en-US" b="1" dirty="0" smtClean="0"/>
              <a:t>13. Spiral versus linear advancement</a:t>
            </a:r>
            <a:endParaRPr lang="en-US" dirty="0" smtClean="0"/>
          </a:p>
          <a:p>
            <a:r>
              <a:rPr lang="en-US" dirty="0" smtClean="0"/>
              <a:t>The path followed in development by the child is not straight and linear and development at any stage never takes place with a constant or steady pace.</a:t>
            </a:r>
          </a:p>
          <a:p>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FACTORS INFLUENCING GROWTH AND DEVELOPMENT</a:t>
            </a:r>
            <a:endParaRPr lang="en-US" b="1" dirty="0"/>
          </a:p>
        </p:txBody>
      </p:sp>
      <p:sp>
        <p:nvSpPr>
          <p:cNvPr id="3" name="Content Placeholder 2"/>
          <p:cNvSpPr>
            <a:spLocks noGrp="1"/>
          </p:cNvSpPr>
          <p:nvPr>
            <p:ph sz="quarter" idx="1"/>
          </p:nvPr>
        </p:nvSpPr>
        <p:spPr/>
        <p:txBody>
          <a:bodyPr/>
          <a:lstStyle/>
          <a:p>
            <a:pPr marL="514350" indent="-514350">
              <a:buAutoNum type="arabicPeriod"/>
            </a:pPr>
            <a:r>
              <a:rPr lang="en-US" dirty="0" smtClean="0"/>
              <a:t>Genetic factors </a:t>
            </a:r>
          </a:p>
          <a:p>
            <a:pPr marL="514350" indent="-514350">
              <a:buAutoNum type="arabicPeriod"/>
            </a:pPr>
            <a:r>
              <a:rPr lang="en-US" dirty="0" smtClean="0"/>
              <a:t>Nutritional factors</a:t>
            </a:r>
          </a:p>
          <a:p>
            <a:pPr marL="514350" indent="-514350">
              <a:buAutoNum type="arabicPeriod"/>
            </a:pPr>
            <a:r>
              <a:rPr lang="en-US" dirty="0" smtClean="0"/>
              <a:t>Environmental factors</a:t>
            </a:r>
          </a:p>
          <a:p>
            <a:pPr marL="514350" indent="-514350">
              <a:buNone/>
            </a:pPr>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FACTORS</a:t>
            </a:r>
            <a:endParaRPr lang="en-US" dirty="0"/>
          </a:p>
        </p:txBody>
      </p:sp>
      <p:sp>
        <p:nvSpPr>
          <p:cNvPr id="3" name="Content Placeholder 2"/>
          <p:cNvSpPr>
            <a:spLocks noGrp="1"/>
          </p:cNvSpPr>
          <p:nvPr>
            <p:ph sz="quarter" idx="1"/>
          </p:nvPr>
        </p:nvSpPr>
        <p:spPr>
          <a:xfrm>
            <a:off x="301752" y="1527048"/>
            <a:ext cx="8842248" cy="4873752"/>
          </a:xfrm>
        </p:spPr>
        <p:txBody>
          <a:bodyPr>
            <a:normAutofit fontScale="92500" lnSpcReduction="10000"/>
          </a:bodyPr>
          <a:lstStyle/>
          <a:p>
            <a:r>
              <a:rPr lang="en-US" dirty="0" smtClean="0"/>
              <a:t>These factors include</a:t>
            </a:r>
          </a:p>
          <a:p>
            <a:pPr marL="514350" indent="-514350">
              <a:buAutoNum type="alphaLcPeriod"/>
            </a:pPr>
            <a:r>
              <a:rPr lang="en-US" b="1" dirty="0" smtClean="0"/>
              <a:t>Hereditary</a:t>
            </a:r>
          </a:p>
          <a:p>
            <a:pPr marL="514350" indent="-514350"/>
            <a:r>
              <a:rPr lang="en-US" dirty="0" smtClean="0"/>
              <a:t>The hereditary of man and woman </a:t>
            </a:r>
            <a:r>
              <a:rPr lang="en-US" dirty="0" err="1" smtClean="0"/>
              <a:t>determnes</a:t>
            </a:r>
            <a:r>
              <a:rPr lang="en-US" dirty="0" smtClean="0"/>
              <a:t> their children. Hereditary determines the size and shape of the body , hence family member bear resemblance . The characteristics are transmitted through genes which are responsible for family illness.</a:t>
            </a:r>
          </a:p>
          <a:p>
            <a:pPr marL="514350" indent="-514350">
              <a:buNone/>
            </a:pPr>
            <a:r>
              <a:rPr lang="en-US" b="1" dirty="0" smtClean="0"/>
              <a:t>b. Sex</a:t>
            </a:r>
          </a:p>
          <a:p>
            <a:pPr marL="514350" indent="-514350"/>
            <a:r>
              <a:rPr lang="en-US" dirty="0" smtClean="0"/>
              <a:t>Sex is determined at conception . After birth the male infant is both longer and heavier than female. Boys maintain this superiority until about 11 years of age. Girls mature earlier , reach the period of accelerated growth earlier than boys and are taller than boys on the average</a:t>
            </a:r>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 race</a:t>
            </a:r>
            <a:endParaRPr lang="en-US" b="1" dirty="0"/>
          </a:p>
        </p:txBody>
      </p:sp>
      <p:sp>
        <p:nvSpPr>
          <p:cNvPr id="3" name="Content Placeholder 2"/>
          <p:cNvSpPr>
            <a:spLocks noGrp="1"/>
          </p:cNvSpPr>
          <p:nvPr>
            <p:ph sz="quarter" idx="1"/>
          </p:nvPr>
        </p:nvSpPr>
        <p:spPr/>
        <p:txBody>
          <a:bodyPr/>
          <a:lstStyle/>
          <a:p>
            <a:r>
              <a:rPr lang="en-US" dirty="0" smtClean="0"/>
              <a:t>Distinguishing characteristics called racial or sub racial developed in prehistoric humans. Similar physical characteristics are seen in people belonging to the same race.</a:t>
            </a:r>
          </a:p>
          <a:p>
            <a:r>
              <a:rPr lang="en-US" dirty="0" smtClean="0"/>
              <a:t> in terms of height, tallness  and shortness are examples which exist among all races  and sub races. Intermarriages have produced mixed racial types.</a:t>
            </a: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FACORS</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b="1" dirty="0" smtClean="0"/>
              <a:t>Poor nutrition</a:t>
            </a:r>
          </a:p>
          <a:p>
            <a:pPr marL="514350" indent="-514350"/>
            <a:r>
              <a:rPr lang="en-US" dirty="0" smtClean="0"/>
              <a:t>Nutrition plays a vital role in susceptibility to diseases . </a:t>
            </a:r>
          </a:p>
          <a:p>
            <a:pPr marL="514350" indent="-514350"/>
            <a:r>
              <a:rPr lang="en-US" dirty="0" smtClean="0"/>
              <a:t>Poor nutrition limits the body's ability to resist infection</a:t>
            </a:r>
          </a:p>
          <a:p>
            <a:pPr marL="514350" indent="-514350"/>
            <a:r>
              <a:rPr lang="en-US" dirty="0" smtClean="0"/>
              <a:t>Poor nutrition also plays a vital role in the development o chronic illnesses</a:t>
            </a:r>
          </a:p>
          <a:p>
            <a:pPr marL="514350" indent="-514350"/>
            <a:r>
              <a:rPr lang="en-US" dirty="0" smtClean="0"/>
              <a:t>Growth and development suffering from protein-energy malnutrition anemic and vitamin deficiency states are retarded </a:t>
            </a:r>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a:buNone/>
            </a:pPr>
            <a:r>
              <a:rPr lang="en-US" dirty="0" smtClean="0"/>
              <a:t>b. Maternal nutrition</a:t>
            </a:r>
          </a:p>
          <a:p>
            <a:r>
              <a:rPr lang="en-US" dirty="0" smtClean="0"/>
              <a:t>Intrauterine growth retardation and consequently small size of fetus occur due to nutritional deficiency in mothers, infection and drugs used during pregnancy</a:t>
            </a:r>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ENVIRONMENTAL FACTORS</a:t>
            </a:r>
            <a:endParaRPr lang="en-US" b="1" dirty="0"/>
          </a:p>
        </p:txBody>
      </p:sp>
      <p:sp>
        <p:nvSpPr>
          <p:cNvPr id="3" name="Content Placeholder 2"/>
          <p:cNvSpPr>
            <a:spLocks noGrp="1"/>
          </p:cNvSpPr>
          <p:nvPr>
            <p:ph sz="quarter" idx="1"/>
          </p:nvPr>
        </p:nvSpPr>
        <p:spPr>
          <a:xfrm>
            <a:off x="301752" y="1527048"/>
            <a:ext cx="8503920" cy="5178552"/>
          </a:xfrm>
        </p:spPr>
        <p:txBody>
          <a:bodyPr>
            <a:normAutofit fontScale="92500" lnSpcReduction="20000"/>
          </a:bodyPr>
          <a:lstStyle/>
          <a:p>
            <a:pPr marL="514350" indent="-514350">
              <a:buAutoNum type="alphaLcPeriod"/>
            </a:pPr>
            <a:r>
              <a:rPr lang="en-US" b="1" dirty="0" smtClean="0"/>
              <a:t>Physical environment</a:t>
            </a:r>
          </a:p>
          <a:p>
            <a:pPr marL="514350" indent="-514350"/>
            <a:r>
              <a:rPr lang="en-US" dirty="0" smtClean="0"/>
              <a:t>Environmental forces act upon the individual.</a:t>
            </a:r>
          </a:p>
          <a:p>
            <a:pPr marL="514350" indent="-514350"/>
            <a:r>
              <a:rPr lang="en-US" dirty="0" smtClean="0"/>
              <a:t>It is the exploding force of an individual potentially to different forces . The physical environment include food , temperature , climate resources etc</a:t>
            </a:r>
          </a:p>
          <a:p>
            <a:pPr marL="514350" indent="-514350">
              <a:buNone/>
            </a:pPr>
            <a:r>
              <a:rPr lang="en-US" b="1" dirty="0" smtClean="0"/>
              <a:t>b. Mental environment</a:t>
            </a:r>
          </a:p>
          <a:p>
            <a:pPr marL="514350" indent="-514350"/>
            <a:r>
              <a:rPr lang="en-US" dirty="0" smtClean="0"/>
              <a:t>it includes the intellectual atmosphere of the school, home . libraries , recreation rooms labs etc.</a:t>
            </a:r>
          </a:p>
          <a:p>
            <a:pPr marL="514350" indent="-514350">
              <a:buNone/>
            </a:pPr>
            <a:r>
              <a:rPr lang="en-US" b="1" dirty="0" smtClean="0"/>
              <a:t>c. Social environment</a:t>
            </a:r>
          </a:p>
          <a:p>
            <a:pPr marL="514350" indent="-514350"/>
            <a:r>
              <a:rPr lang="en-US" dirty="0" smtClean="0"/>
              <a:t>It includes social association the child gets from the beginning . It also includes cultural atmosphere of the society </a:t>
            </a:r>
            <a:r>
              <a:rPr lang="en-US" dirty="0" err="1" smtClean="0"/>
              <a:t>eg</a:t>
            </a:r>
            <a:r>
              <a:rPr lang="en-US" dirty="0" smtClean="0"/>
              <a:t> religion, folklore, literature. Art, music, etc. the rich the environment, the better the scope for developing an individual into healthy human being</a:t>
            </a:r>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pPr>
              <a:buNone/>
            </a:pPr>
            <a:r>
              <a:rPr lang="en-US" b="1" dirty="0" smtClean="0"/>
              <a:t>d. socio-economic level</a:t>
            </a:r>
          </a:p>
          <a:p>
            <a:r>
              <a:rPr lang="en-US" dirty="0" smtClean="0"/>
              <a:t>A child born into the family of low socio economic means may not receive adequate health supervision.</a:t>
            </a:r>
          </a:p>
          <a:p>
            <a:r>
              <a:rPr lang="en-US" dirty="0" smtClean="0"/>
              <a:t>Could leave a child without immunization against measles or other childhood illnesses and thus vulnerable to disease that could cause permanent neurologic damage.</a:t>
            </a:r>
          </a:p>
          <a:p>
            <a:pPr>
              <a:buNone/>
            </a:pPr>
            <a:r>
              <a:rPr lang="en-US" b="1" dirty="0" smtClean="0"/>
              <a:t>e. Cultural influence</a:t>
            </a:r>
          </a:p>
          <a:p>
            <a:r>
              <a:rPr lang="en-US" dirty="0" smtClean="0"/>
              <a:t>Groups of human beings create their own cultures whereas each individual is influenced or shaped by culture of which he or she is part.. The effects of a  particular culture on child begin before birth because of the manner in which culture views and treat the members of the pregnant women's family</a:t>
            </a:r>
          </a:p>
          <a:p>
            <a:endParaRPr lang="en-US" b="1"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5330952"/>
          </a:xfrm>
        </p:spPr>
        <p:txBody>
          <a:bodyPr/>
          <a:lstStyle/>
          <a:p>
            <a:pPr>
              <a:buNone/>
            </a:pPr>
            <a:r>
              <a:rPr lang="en-US" b="1" dirty="0" smtClean="0"/>
              <a:t>f. Internal influences</a:t>
            </a:r>
          </a:p>
          <a:p>
            <a:r>
              <a:rPr lang="en-US" dirty="0" smtClean="0"/>
              <a:t>Three is evidence that all the hormones in the body affect growth in some manner.</a:t>
            </a:r>
          </a:p>
          <a:p>
            <a:r>
              <a:rPr lang="en-US" dirty="0" smtClean="0"/>
              <a:t>Deficiency of growth hormone retards growth while overproduction results in gigantism</a:t>
            </a:r>
          </a:p>
          <a:p>
            <a:pPr>
              <a:buNone/>
            </a:pPr>
            <a:r>
              <a:rPr lang="en-US" b="1" dirty="0" smtClean="0"/>
              <a:t>g. Characteristics of parents</a:t>
            </a:r>
          </a:p>
          <a:p>
            <a:r>
              <a:rPr lang="en-US" dirty="0" smtClean="0"/>
              <a:t>Parents with high intelligence quotient are more likely to have children with higher level  of inherent intelligence.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Major perspectives in the historical development of psychology </a:t>
            </a:r>
            <a:endParaRPr lang="en-US" b="1" dirty="0"/>
          </a:p>
        </p:txBody>
      </p:sp>
      <p:sp>
        <p:nvSpPr>
          <p:cNvPr id="3" name="Content Placeholder 2"/>
          <p:cNvSpPr>
            <a:spLocks noGrp="1"/>
          </p:cNvSpPr>
          <p:nvPr>
            <p:ph sz="quarter" idx="1"/>
          </p:nvPr>
        </p:nvSpPr>
        <p:spPr>
          <a:xfrm>
            <a:off x="457200" y="1600200"/>
            <a:ext cx="8229600" cy="5257800"/>
          </a:xfrm>
        </p:spPr>
        <p:txBody>
          <a:bodyPr/>
          <a:lstStyle/>
          <a:p>
            <a:r>
              <a:rPr lang="en-US" dirty="0" smtClean="0"/>
              <a:t>Psychology broke away from philosophy and physiology and emerged as a separate discipline over 100 years ago. </a:t>
            </a:r>
          </a:p>
          <a:p>
            <a:r>
              <a:rPr lang="en-US" dirty="0" smtClean="0"/>
              <a:t>In the last century, this young and fertile discipline went through a series of changes and expansions in both subject matter and research methods. </a:t>
            </a: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growth and development</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85000" lnSpcReduction="20000"/>
          </a:bodyPr>
          <a:lstStyle/>
          <a:p>
            <a:pPr marL="514350" indent="-514350">
              <a:buAutoNum type="arabicPeriod"/>
            </a:pPr>
            <a:r>
              <a:rPr lang="en-US" b="1" dirty="0" smtClean="0"/>
              <a:t>Individual differences</a:t>
            </a:r>
          </a:p>
          <a:p>
            <a:pPr marL="514350" indent="-514350"/>
            <a:r>
              <a:rPr lang="en-US" dirty="0" smtClean="0"/>
              <a:t>Each child has an individual rate of growth but the pattern of growth shows less variability. </a:t>
            </a:r>
            <a:r>
              <a:rPr lang="en-US" dirty="0" err="1" smtClean="0"/>
              <a:t>Eg</a:t>
            </a:r>
            <a:r>
              <a:rPr lang="en-US" dirty="0" smtClean="0"/>
              <a:t> an infant will be able to sit before standing alone. As noted the age at which an individual child achieves these skills may occur at any point over a range f time.</a:t>
            </a:r>
          </a:p>
          <a:p>
            <a:pPr marL="514350" indent="-514350">
              <a:buNone/>
            </a:pPr>
            <a:r>
              <a:rPr lang="en-US" dirty="0" smtClean="0"/>
              <a:t>2. </a:t>
            </a:r>
            <a:r>
              <a:rPr lang="en-US" b="1" dirty="0" smtClean="0"/>
              <a:t>Readiness for certain task (critical period)</a:t>
            </a:r>
          </a:p>
          <a:p>
            <a:pPr marL="514350" indent="-514350"/>
            <a:r>
              <a:rPr lang="en-US" dirty="0" smtClean="0"/>
              <a:t>This is the period during which certain behaviors are learned.</a:t>
            </a:r>
          </a:p>
          <a:p>
            <a:pPr marL="514350" indent="-514350">
              <a:buNone/>
            </a:pPr>
            <a:r>
              <a:rPr lang="en-US" b="1" dirty="0" smtClean="0"/>
              <a:t>3. Rate of development</a:t>
            </a:r>
          </a:p>
          <a:p>
            <a:pPr marL="514350" indent="-514350"/>
            <a:r>
              <a:rPr lang="en-US" dirty="0" smtClean="0"/>
              <a:t>During the period of growth and development of the body , growth is sometimes rapid and at other times slow.</a:t>
            </a:r>
          </a:p>
          <a:p>
            <a:pPr marL="514350" indent="-514350"/>
            <a:r>
              <a:rPr lang="en-US" dirty="0" smtClean="0"/>
              <a:t> Rapid growth occurs during gestation and during infancy and slow down during the school  days.</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a:buNone/>
            </a:pPr>
            <a:r>
              <a:rPr lang="en-US" b="1" dirty="0" smtClean="0"/>
              <a:t>4. Sequence of growth and development</a:t>
            </a:r>
          </a:p>
          <a:p>
            <a:r>
              <a:rPr lang="en-US" dirty="0" smtClean="0"/>
              <a:t>Growth and development follows a certain sequence.</a:t>
            </a:r>
          </a:p>
          <a:p>
            <a:pPr>
              <a:buNone/>
            </a:pPr>
            <a:r>
              <a:rPr lang="en-US" b="1" dirty="0" smtClean="0"/>
              <a:t>5. Interrelatedness of growth and development</a:t>
            </a:r>
          </a:p>
          <a:p>
            <a:r>
              <a:rPr lang="en-US" dirty="0" smtClean="0"/>
              <a:t>Although growth and development is physical, mental, social, emotional, sexual and spiritual proceed at different rates, they are also interrelated in the majority of children that the results a progressive development of the whole child, from infancy to adult. </a:t>
            </a:r>
          </a:p>
          <a:p>
            <a:endParaRPr lang="en-US" dirty="0" smtClean="0"/>
          </a:p>
          <a:p>
            <a:pPr algn="r">
              <a:buNone/>
            </a:pPr>
            <a:endParaRPr lang="en-US"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STAGES</a:t>
            </a:r>
            <a:endParaRPr lang="en-US" dirty="0"/>
          </a:p>
        </p:txBody>
      </p:sp>
      <p:sp>
        <p:nvSpPr>
          <p:cNvPr id="3" name="Content Placeholder 2"/>
          <p:cNvSpPr>
            <a:spLocks noGrp="1"/>
          </p:cNvSpPr>
          <p:nvPr>
            <p:ph sz="quarter" idx="1"/>
          </p:nvPr>
        </p:nvSpPr>
        <p:spPr>
          <a:xfrm>
            <a:off x="301752" y="1527048"/>
            <a:ext cx="8503920" cy="4797552"/>
          </a:xfrm>
        </p:spPr>
        <p:txBody>
          <a:bodyPr/>
          <a:lstStyle/>
          <a:p>
            <a:pPr marL="514350" indent="-514350">
              <a:buAutoNum type="arabicPeriod"/>
            </a:pPr>
            <a:r>
              <a:rPr lang="en-US" dirty="0" smtClean="0"/>
              <a:t>PRENATAL DEVELOPMENT</a:t>
            </a:r>
          </a:p>
          <a:p>
            <a:pPr marL="514350" indent="-514350"/>
            <a:r>
              <a:rPr lang="en-US" dirty="0" smtClean="0"/>
              <a:t>Prenatal refers to the period before birth.</a:t>
            </a:r>
          </a:p>
          <a:p>
            <a:pPr marL="514350" indent="-514350"/>
            <a:r>
              <a:rPr lang="en-US" dirty="0" smtClean="0"/>
              <a:t>It begins from the time of conception and ends when the baby is born.</a:t>
            </a:r>
          </a:p>
          <a:p>
            <a:pPr marL="514350" indent="-514350"/>
            <a:r>
              <a:rPr lang="en-US" dirty="0" smtClean="0"/>
              <a:t>Prenatal period is the earliest and the most important stage because the foundations for future development are laid during this stage.</a:t>
            </a:r>
          </a:p>
          <a:p>
            <a:pPr marL="514350" indent="-514350"/>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life</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smtClean="0"/>
              <a:t>Prenatal development is divided into the following basic periods. </a:t>
            </a:r>
          </a:p>
          <a:p>
            <a:pPr marL="514350" indent="-514350">
              <a:buAutoNum type="arabicPeriod"/>
            </a:pPr>
            <a:r>
              <a:rPr lang="en-US" b="1" dirty="0" smtClean="0"/>
              <a:t>The germinal period </a:t>
            </a:r>
            <a:r>
              <a:rPr lang="en-US" dirty="0" smtClean="0"/>
              <a:t></a:t>
            </a:r>
          </a:p>
          <a:p>
            <a:pPr marL="514350" indent="-514350"/>
            <a:r>
              <a:rPr lang="en-US" dirty="0" smtClean="0"/>
              <a:t>After fertilization, the egg begins the process of cell division.  </a:t>
            </a:r>
          </a:p>
          <a:p>
            <a:pPr marL="514350" indent="-514350"/>
            <a:r>
              <a:rPr lang="en-US" dirty="0" smtClean="0"/>
              <a:t>At </a:t>
            </a:r>
            <a:r>
              <a:rPr lang="en-US" dirty="0" smtClean="0"/>
              <a:t>first the multiplying cells are all identical. Nerve, muscle, bone, and blood cells can't be distinguished from one another.  </a:t>
            </a:r>
          </a:p>
          <a:p>
            <a:pPr marL="514350" indent="-514350"/>
            <a:r>
              <a:rPr lang="en-US" dirty="0" smtClean="0"/>
              <a:t>By the end of the first two weeks, the cells have begun to differentiate into three layers that will form the various tissues and organs. </a:t>
            </a:r>
          </a:p>
          <a:p>
            <a:pPr marL="514350" indent="-514350"/>
            <a:r>
              <a:rPr lang="en-US" dirty="0" smtClean="0"/>
              <a:t>Each layer produces different body systems. </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outer layer is called ectoderm which will develop as the outer layer of the skin, the hair and the nails, parts of teeth, skin glands, sensory cells and nervous system.</a:t>
            </a:r>
          </a:p>
          <a:p>
            <a:r>
              <a:rPr lang="en-US" dirty="0" smtClean="0"/>
              <a:t>The middle layer is called mesoderm from which will develop as the inner skin layers, the muscles, skeleton and the circulatory and excretory organs</a:t>
            </a:r>
          </a:p>
          <a:p>
            <a:r>
              <a:rPr lang="en-US" dirty="0" smtClean="0"/>
              <a:t>The inner layer is called endoderm from which will develop lining of  the entire gastro intestinal  tract, trachea, bronchi, lungs, liver, pancreas, salivary gland thyroid gland and thymus.</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b="1" dirty="0" smtClean="0"/>
              <a:t>2. The embryonic period </a:t>
            </a:r>
          </a:p>
          <a:p>
            <a:r>
              <a:rPr lang="en-US" dirty="0" smtClean="0"/>
              <a:t> Four weeks after conception, the embryo is one-fifth of an inch and 10,000 times larger than the original fertilized egg.  </a:t>
            </a:r>
          </a:p>
          <a:p>
            <a:r>
              <a:rPr lang="en-US" dirty="0" smtClean="0"/>
              <a:t>It has developed a spinal cord and a two-lobe.   Many of the major organs have formed, as well as indentation in the head region that will eventually become jaws, eyes and ears. </a:t>
            </a:r>
          </a:p>
          <a:p>
            <a:pPr>
              <a:buNone/>
            </a:pPr>
            <a:endParaRPr lang="en-US" dirty="0" smtClean="0"/>
          </a:p>
          <a:p>
            <a:r>
              <a:rPr lang="en-US" dirty="0" smtClean="0"/>
              <a:t> Six weeks, the embryo responds reflexively, moving its upper trunk and neck when the mouth area is stroked with a fine hair. </a:t>
            </a:r>
          </a:p>
          <a:p>
            <a:r>
              <a:rPr lang="en-US" dirty="0" smtClean="0"/>
              <a:t> About the eighth week, the embryo is almost an inch. </a:t>
            </a:r>
          </a:p>
          <a:p>
            <a:endParaRPr lang="en-US"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b="1" dirty="0" smtClean="0"/>
              <a:t>3. The fetal period </a:t>
            </a:r>
          </a:p>
          <a:p>
            <a:r>
              <a:rPr lang="en-US" dirty="0" smtClean="0"/>
              <a:t>Until</a:t>
            </a:r>
            <a:r>
              <a:rPr lang="en-US" b="1" dirty="0" smtClean="0"/>
              <a:t> </a:t>
            </a:r>
            <a:r>
              <a:rPr lang="en-US" dirty="0" smtClean="0"/>
              <a:t>birth, the developing organism is known as a fetus.  </a:t>
            </a:r>
          </a:p>
          <a:p>
            <a:r>
              <a:rPr lang="en-US" dirty="0" smtClean="0"/>
              <a:t>Nine weeks, it bends its fingers and curls or straightens its toes in response to touches on the palm of the hand or the sole of the foot. </a:t>
            </a:r>
          </a:p>
          <a:p>
            <a:r>
              <a:rPr lang="en-US" dirty="0" smtClean="0"/>
              <a:t> Diffuse responses narrow, so that when the mouth is touched only reflexes above the mouth moves instead of the entire upper body.  </a:t>
            </a:r>
          </a:p>
          <a:p>
            <a:r>
              <a:rPr lang="en-US" dirty="0" smtClean="0"/>
              <a:t>Sixteen weeks is 6 inches long, hair may appear on the head and facial features approximate their finished appearance. </a:t>
            </a:r>
          </a:p>
          <a:p>
            <a:pPr>
              <a:buNone/>
            </a:pPr>
            <a:endParaRPr lang="en-US" dirty="0" smtClean="0"/>
          </a:p>
          <a:p>
            <a:r>
              <a:rPr lang="en-US" dirty="0" smtClean="0"/>
              <a:t></a:t>
            </a:r>
            <a:endParaRPr lang="en-US"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sz="quarter" idx="1"/>
          </p:nvPr>
        </p:nvSpPr>
        <p:spPr/>
        <p:txBody>
          <a:bodyPr>
            <a:normAutofit/>
          </a:bodyPr>
          <a:lstStyle/>
          <a:p>
            <a:r>
              <a:rPr lang="en-US" dirty="0" smtClean="0"/>
              <a:t>Major internal organs have attained their typical shape, although they couldn't keep the fetus alive outside the uterus.  </a:t>
            </a:r>
          </a:p>
          <a:p>
            <a:r>
              <a:rPr lang="en-US" dirty="0" smtClean="0"/>
              <a:t>Cortex has grown back over the lower parts of the brain.  16-20 weeks, all 100 billion neurons have developed.</a:t>
            </a:r>
          </a:p>
          <a:p>
            <a:r>
              <a:rPr lang="en-US" dirty="0" smtClean="0"/>
              <a:t>  The mother can feel movement during this time. </a:t>
            </a:r>
            <a:r>
              <a:rPr lang="en-US" dirty="0" smtClean="0"/>
              <a:t></a:t>
            </a:r>
          </a:p>
          <a:p>
            <a:r>
              <a:rPr lang="en-US" dirty="0" smtClean="0"/>
              <a:t> </a:t>
            </a:r>
            <a:r>
              <a:rPr lang="en-US" dirty="0" smtClean="0"/>
              <a:t>By twenty-three weeks, the fetus has become quite active, sleeping and waking.</a:t>
            </a:r>
          </a:p>
          <a:p>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Studies of prematurely delivered fetuses have shown that by twenty-four weeks a fetus can cry, open and close eyes, and look up, down and sideways.</a:t>
            </a:r>
          </a:p>
          <a:p>
            <a:r>
              <a:rPr lang="en-US" dirty="0" smtClean="0"/>
              <a:t> It also developed a grasping reflex and it may even hiccup.   </a:t>
            </a:r>
          </a:p>
          <a:p>
            <a:r>
              <a:rPr lang="en-US" dirty="0" smtClean="0"/>
              <a:t>During the final weeks in the uterus, fat forms over the entire body. </a:t>
            </a:r>
          </a:p>
          <a:p>
            <a:r>
              <a:rPr lang="en-US" dirty="0" smtClean="0"/>
              <a:t>Its function is smoothing out the wrinkled skin.   </a:t>
            </a:r>
          </a:p>
          <a:p>
            <a:r>
              <a:rPr lang="en-US" dirty="0" smtClean="0"/>
              <a:t>Usually the fetus gains about half pound weight every week during the last eight or nine weeks, so that at birth the average baby is about twenty inches long and weighs a little more than seven pounds. </a:t>
            </a:r>
          </a:p>
          <a:p>
            <a:endParaRPr lang="en-US"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Post-natal Development (after birth</a:t>
            </a:r>
            <a:endParaRPr lang="en-US" dirty="0"/>
          </a:p>
        </p:txBody>
      </p:sp>
      <p:sp>
        <p:nvSpPr>
          <p:cNvPr id="3" name="Content Placeholder 2"/>
          <p:cNvSpPr>
            <a:spLocks noGrp="1"/>
          </p:cNvSpPr>
          <p:nvPr>
            <p:ph sz="quarter" idx="1"/>
          </p:nvPr>
        </p:nvSpPr>
        <p:spPr>
          <a:xfrm>
            <a:off x="301752" y="1527048"/>
            <a:ext cx="8689848" cy="4949952"/>
          </a:xfrm>
        </p:spPr>
        <p:txBody>
          <a:bodyPr>
            <a:normAutofit fontScale="85000" lnSpcReduction="10000"/>
          </a:bodyPr>
          <a:lstStyle/>
          <a:p>
            <a:pPr>
              <a:buNone/>
            </a:pPr>
            <a:r>
              <a:rPr lang="en-US" b="1" dirty="0" smtClean="0"/>
              <a:t> The new born </a:t>
            </a:r>
          </a:p>
          <a:p>
            <a:r>
              <a:rPr lang="en-US" dirty="0" smtClean="0"/>
              <a:t>Human babies are born with good motor coordination and highly acute sensory capabilities. </a:t>
            </a:r>
          </a:p>
          <a:p>
            <a:r>
              <a:rPr lang="en-US" dirty="0" smtClean="0"/>
              <a:t>They are born completely helpless, totally dependent on their parents. </a:t>
            </a:r>
          </a:p>
          <a:p>
            <a:r>
              <a:rPr lang="en-US" dirty="0" smtClean="0"/>
              <a:t>Though human infants are the most helpless and immature when they come to this world, their sensory development is mature and well integrated even before birth. </a:t>
            </a:r>
          </a:p>
          <a:p>
            <a:r>
              <a:rPr lang="en-US" dirty="0" smtClean="0"/>
              <a:t>Human infants may not be able to direct their course of movement in their environment at birth. </a:t>
            </a:r>
          </a:p>
          <a:p>
            <a:r>
              <a:rPr lang="en-US" dirty="0" smtClean="0"/>
              <a:t>But they can perceive and be influenced by that environment from the moment of birth.</a:t>
            </a:r>
          </a:p>
          <a:p>
            <a:r>
              <a:rPr lang="en-US" dirty="0" smtClean="0"/>
              <a:t> Different kinds of reflexes and motor activities help newborn babies to survive after birth.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perspectives of psychology</a:t>
            </a:r>
            <a:endParaRPr lang="en-US" b="1" dirty="0"/>
          </a:p>
        </p:txBody>
      </p:sp>
      <p:sp>
        <p:nvSpPr>
          <p:cNvPr id="3" name="Content Placeholder 2"/>
          <p:cNvSpPr>
            <a:spLocks noGrp="1"/>
          </p:cNvSpPr>
          <p:nvPr>
            <p:ph sz="quarter" idx="1"/>
          </p:nvPr>
        </p:nvSpPr>
        <p:spPr>
          <a:xfrm>
            <a:off x="457200" y="1600200"/>
            <a:ext cx="8229600" cy="5105400"/>
          </a:xfrm>
        </p:spPr>
        <p:txBody>
          <a:bodyPr>
            <a:normAutofit fontScale="92500" lnSpcReduction="20000"/>
          </a:bodyPr>
          <a:lstStyle/>
          <a:p>
            <a:pPr marL="514350" indent="-514350">
              <a:buAutoNum type="arabicPeriod"/>
            </a:pPr>
            <a:r>
              <a:rPr lang="en-US" b="1" dirty="0" smtClean="0"/>
              <a:t>Structuralism </a:t>
            </a:r>
            <a:r>
              <a:rPr lang="en-US" dirty="0" smtClean="0"/>
              <a:t> -Formal research in psychology began at the university of Leipzig Germany where Wilhelm Wundt founded the first psychological laboratory in 1879. </a:t>
            </a:r>
          </a:p>
          <a:p>
            <a:pPr marL="514350" indent="-514350"/>
            <a:r>
              <a:rPr lang="en-US" dirty="0" smtClean="0"/>
              <a:t> Wundt is considered as the first psychologist and father of experimental psychology. </a:t>
            </a:r>
          </a:p>
          <a:p>
            <a:pPr marL="514350" indent="-514350"/>
            <a:r>
              <a:rPr lang="en-US" dirty="0" smtClean="0"/>
              <a:t> He limited the subject matter of psychology to the study of conscious experience. </a:t>
            </a:r>
          </a:p>
          <a:p>
            <a:pPr marL="514350" indent="-514350"/>
            <a:r>
              <a:rPr lang="en-US" dirty="0" smtClean="0"/>
              <a:t>The elements of conscious experience were considered to be of two kinds. </a:t>
            </a:r>
          </a:p>
          <a:p>
            <a:pPr marL="514350" indent="-514350"/>
            <a:r>
              <a:rPr lang="en-US" dirty="0" smtClean="0"/>
              <a:t>These are:                </a:t>
            </a:r>
          </a:p>
          <a:p>
            <a:pPr marL="514350" indent="-514350">
              <a:buAutoNum type="alphaLcPeriod"/>
            </a:pPr>
            <a:r>
              <a:rPr lang="en-US" b="1" dirty="0" smtClean="0"/>
              <a:t>Sensations: </a:t>
            </a:r>
            <a:r>
              <a:rPr lang="en-US" dirty="0" smtClean="0"/>
              <a:t>sights, sounds, tastes, smells and touch, which arise from stimulation of the sense organs; </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Motor skills and reflexes</a:t>
            </a:r>
            <a:endParaRPr lang="en-US" b="1" dirty="0"/>
          </a:p>
        </p:txBody>
      </p:sp>
      <p:sp>
        <p:nvSpPr>
          <p:cNvPr id="3" name="Content Placeholder 2"/>
          <p:cNvSpPr>
            <a:spLocks noGrp="1"/>
          </p:cNvSpPr>
          <p:nvPr>
            <p:ph sz="quarter" idx="1"/>
          </p:nvPr>
        </p:nvSpPr>
        <p:spPr/>
        <p:txBody>
          <a:bodyPr>
            <a:normAutofit lnSpcReduction="10000"/>
          </a:bodyPr>
          <a:lstStyle/>
          <a:p>
            <a:r>
              <a:rPr lang="en-US" b="1" dirty="0" err="1" smtClean="0"/>
              <a:t>Pupillary</a:t>
            </a:r>
            <a:r>
              <a:rPr lang="en-US" b="1" dirty="0" smtClean="0"/>
              <a:t> reflex- </a:t>
            </a:r>
            <a:r>
              <a:rPr lang="en-US" dirty="0" smtClean="0"/>
              <a:t>it may elicited by shining a strong light such as a flash light on the eye</a:t>
            </a:r>
          </a:p>
          <a:p>
            <a:r>
              <a:rPr lang="en-US" b="1" dirty="0" smtClean="0"/>
              <a:t>Rooting reflex- </a:t>
            </a:r>
            <a:r>
              <a:rPr lang="en-US" dirty="0" smtClean="0"/>
              <a:t>if new bourns cheek is brushed or stroked near the corner of the mouth, the child will turn the head in that direction. This reflex disappears at about 6</a:t>
            </a:r>
            <a:r>
              <a:rPr lang="en-US" baseline="30000" dirty="0" smtClean="0"/>
              <a:t>th</a:t>
            </a:r>
            <a:r>
              <a:rPr lang="en-US" dirty="0" smtClean="0"/>
              <a:t> week of life.</a:t>
            </a:r>
          </a:p>
          <a:p>
            <a:r>
              <a:rPr lang="en-US" b="1" dirty="0" err="1" smtClean="0"/>
              <a:t>Glabellar</a:t>
            </a:r>
            <a:r>
              <a:rPr lang="en-US" b="1" dirty="0" smtClean="0"/>
              <a:t> reflex- </a:t>
            </a:r>
            <a:r>
              <a:rPr lang="en-US" dirty="0" smtClean="0"/>
              <a:t>it is elicited by striking the tip of the finger in space between eye brow the baby blinks</a:t>
            </a:r>
          </a:p>
          <a:p>
            <a:r>
              <a:rPr lang="en-US" b="1" dirty="0" smtClean="0"/>
              <a:t>Sucking reflex- </a:t>
            </a:r>
            <a:r>
              <a:rPr lang="en-US" dirty="0" smtClean="0"/>
              <a:t>when a new </a:t>
            </a:r>
            <a:r>
              <a:rPr lang="en-US" dirty="0" err="1" smtClean="0"/>
              <a:t>borns</a:t>
            </a:r>
            <a:r>
              <a:rPr lang="en-US" dirty="0" smtClean="0"/>
              <a:t> lips, the baby makes a sucking motion. The sucking reflex begins to diminish at about six months of age.</a:t>
            </a:r>
            <a:endParaRPr lang="en-US"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21352"/>
          </a:xfrm>
        </p:spPr>
        <p:txBody>
          <a:bodyPr>
            <a:normAutofit fontScale="92500" lnSpcReduction="10000"/>
          </a:bodyPr>
          <a:lstStyle/>
          <a:p>
            <a:r>
              <a:rPr lang="en-US" b="1" dirty="0" smtClean="0"/>
              <a:t>Swallowing reflex- </a:t>
            </a:r>
            <a:r>
              <a:rPr lang="en-US" dirty="0" smtClean="0"/>
              <a:t>the swallowing reflex in the newborn is the same as in the adult. Food  that reaches the posterior portion of the tongue is automatically swallowed</a:t>
            </a:r>
          </a:p>
          <a:p>
            <a:r>
              <a:rPr lang="en-US" b="1" dirty="0" smtClean="0"/>
              <a:t>Extrusion reflex- </a:t>
            </a:r>
            <a:r>
              <a:rPr lang="en-US" dirty="0" smtClean="0"/>
              <a:t>a new born will extrude any substance that is placed on anterior part of the tongue. This protective reflex prevents the swallowing of incredible substance disappearing at about 4 months</a:t>
            </a:r>
          </a:p>
          <a:p>
            <a:r>
              <a:rPr lang="en-US" b="1" dirty="0" smtClean="0"/>
              <a:t>Palmer grasp reflex- </a:t>
            </a:r>
            <a:r>
              <a:rPr lang="en-US" dirty="0" smtClean="0"/>
              <a:t>new born will grasp any object placed on their palm by closing their fingers in it. It is a primitive reflex apparently from a time new born cling to their mother  for safety. The reflex disappears at about age 6weeks to 3 months.</a:t>
            </a:r>
          </a:p>
          <a:p>
            <a:endParaRPr lang="en-US" b="1"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b="1" dirty="0" smtClean="0"/>
              <a:t>Step(walk) in place reflex- </a:t>
            </a:r>
            <a:r>
              <a:rPr lang="en-US" dirty="0" smtClean="0"/>
              <a:t>newborn who are held in vertical position with their feet touching a hard surface will take a new alternating steps. This reflex disappears by 3 months of age</a:t>
            </a:r>
          </a:p>
          <a:p>
            <a:r>
              <a:rPr lang="en-US" b="1" dirty="0" smtClean="0"/>
              <a:t>Placing reflex</a:t>
            </a:r>
            <a:r>
              <a:rPr lang="en-US" dirty="0" smtClean="0"/>
              <a:t>- it is similar to step in place reflex except its elicited by touching the anterior surface of newborns leg against the age of a table.</a:t>
            </a:r>
          </a:p>
          <a:p>
            <a:r>
              <a:rPr lang="en-US" b="1" dirty="0" smtClean="0"/>
              <a:t>Plantar grasp reflex</a:t>
            </a:r>
            <a:r>
              <a:rPr lang="en-US" dirty="0" smtClean="0"/>
              <a:t>- When an object touches the sole of a newborns foot at the base of the toes, the toes grasp in the same manner as the finger do. The reflex disappears in about 8-9months of age on preparation for walking</a:t>
            </a:r>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b="1" dirty="0" smtClean="0"/>
              <a:t>Tonic neck reflex</a:t>
            </a:r>
            <a:r>
              <a:rPr lang="en-US" dirty="0" smtClean="0"/>
              <a:t>-</a:t>
            </a:r>
            <a:r>
              <a:rPr lang="en-US" b="1" dirty="0" smtClean="0"/>
              <a:t> </a:t>
            </a:r>
            <a:r>
              <a:rPr lang="en-US" dirty="0" smtClean="0"/>
              <a:t>when newborns lies on their backs, their  hands usually turn to one side or the other. The arm and the leg on the side to which the hand turns extend and the opposite arm and leg contract. This called a boxer or fencing reflex because the newborns position stimulates that of someone preparing to box or fence</a:t>
            </a:r>
          </a:p>
          <a:p>
            <a:r>
              <a:rPr lang="en-US" b="1" dirty="0" smtClean="0"/>
              <a:t>Moro reflex</a:t>
            </a:r>
            <a:r>
              <a:rPr lang="en-US" dirty="0" smtClean="0"/>
              <a:t>- elicit by placing the infant in supine position, holding the neck and the head under the palm of the right hand by lifting the child from the surface to 30 degrees angle and dropping the head back on the other hand. child shoes armband legs extends and abducts , fingers fanning open, thumb and fore finger shows “c “ position.</a:t>
            </a:r>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Babinski reflex</a:t>
            </a:r>
            <a:r>
              <a:rPr lang="en-US" dirty="0" smtClean="0"/>
              <a:t>- when the side of the sole of the foot is stroke in an inverted J curve from the heel upward , the baby fans the toes. this reflex remains for 3 months.</a:t>
            </a:r>
          </a:p>
          <a:p>
            <a:r>
              <a:rPr lang="en-US" b="1" dirty="0" smtClean="0"/>
              <a:t>Magnet reflex</a:t>
            </a:r>
            <a:r>
              <a:rPr lang="en-US" dirty="0" smtClean="0"/>
              <a:t>-</a:t>
            </a:r>
            <a:r>
              <a:rPr lang="en-US" b="1" dirty="0" smtClean="0"/>
              <a:t> </a:t>
            </a:r>
            <a:r>
              <a:rPr lang="en-US" dirty="0" smtClean="0"/>
              <a:t>if pressure is applied on the soles of the feet of newborn  laying in a supine position  he pushes back against the pressure . This is a test of the spinal cord integrity.  </a:t>
            </a:r>
          </a:p>
          <a:p>
            <a:r>
              <a:rPr lang="en-US" b="1" dirty="0" smtClean="0"/>
              <a:t>Landau reflex</a:t>
            </a:r>
            <a:r>
              <a:rPr lang="en-US" dirty="0" smtClean="0"/>
              <a:t>- </a:t>
            </a:r>
          </a:p>
          <a:p>
            <a:r>
              <a:rPr lang="en-US" b="1" dirty="0" smtClean="0"/>
              <a:t>Deep tendon reflex</a:t>
            </a:r>
          </a:p>
          <a:p>
            <a:r>
              <a:rPr lang="en-US" b="1" dirty="0" smtClean="0"/>
              <a:t>Crossed extension reflex</a:t>
            </a:r>
          </a:p>
          <a:p>
            <a:r>
              <a:rPr lang="en-US" b="1" dirty="0" smtClean="0"/>
              <a:t>Trunk </a:t>
            </a:r>
            <a:r>
              <a:rPr lang="en-US" b="1" dirty="0" err="1" smtClean="0"/>
              <a:t>incurvation</a:t>
            </a:r>
            <a:r>
              <a:rPr lang="en-US" b="1" dirty="0" smtClean="0"/>
              <a:t> reflex                                                                                                              </a:t>
            </a:r>
            <a:endParaRPr lang="en-US" b="1"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 Swimming reflex-</a:t>
            </a:r>
            <a:r>
              <a:rPr lang="en-US" dirty="0" smtClean="0"/>
              <a:t>a</a:t>
            </a:r>
            <a:r>
              <a:rPr lang="en-US" b="1" dirty="0" smtClean="0"/>
              <a:t> </a:t>
            </a:r>
            <a:r>
              <a:rPr lang="en-US" dirty="0" smtClean="0"/>
              <a:t>baby only a few weeks old moves both arms and legs in a coordinated pattern when placed in a pool of water.  </a:t>
            </a:r>
          </a:p>
          <a:p>
            <a:r>
              <a:rPr lang="en-US" dirty="0" smtClean="0"/>
              <a:t> It soon disappears and reappears at the beginning of the second year. This again disappears and children are taught the skill of swimming at age six. Why do the reflexes appear and disappear in a different form? </a:t>
            </a:r>
            <a:endParaRPr lang="en-US"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Childhood</a:t>
            </a:r>
            <a:endParaRPr lang="en-US" b="1"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In line with biological development, children progress from immature stages of mental development to complex stages of mental development. </a:t>
            </a:r>
          </a:p>
          <a:p>
            <a:r>
              <a:rPr lang="en-US" dirty="0" smtClean="0"/>
              <a:t>This developmental aspect is called cognitive development</a:t>
            </a:r>
          </a:p>
          <a:p>
            <a:r>
              <a:rPr lang="en-US" dirty="0" smtClean="0"/>
              <a:t>Cognitive development is the process by which a child’s understanding of the environment changes as a function of age and experience.  </a:t>
            </a:r>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Swiss psychologist Jean Piaget (1970) suggested that children throughout the world pass through a series of four stages in their cognitive development. During the initial stage of childhood is the sensory motor stage (birth to two years). </a:t>
            </a:r>
          </a:p>
          <a:p>
            <a:r>
              <a:rPr lang="en-US" dirty="0" smtClean="0"/>
              <a:t>This stage is characterized by:  The child has little capacity in representing objects that are not directly in front of him using images, language or symbols.  For the child at this stage, objects and people do not exist when they are out of sight. </a:t>
            </a:r>
          </a:p>
          <a:p>
            <a:r>
              <a:rPr lang="en-US" dirty="0" smtClean="0"/>
              <a:t>It means children lack what Piaget called object permanence</a:t>
            </a:r>
            <a:endParaRPr lang="en-US"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Late Childhood</a:t>
            </a:r>
            <a:endParaRPr lang="en-US"/>
          </a:p>
        </p:txBody>
      </p:sp>
      <p:sp>
        <p:nvSpPr>
          <p:cNvPr id="3" name="Content Placeholder 2"/>
          <p:cNvSpPr>
            <a:spLocks noGrp="1"/>
          </p:cNvSpPr>
          <p:nvPr>
            <p:ph sz="quarter" idx="1"/>
          </p:nvPr>
        </p:nvSpPr>
        <p:spPr>
          <a:xfrm>
            <a:off x="301752" y="1527048"/>
            <a:ext cx="8503920" cy="4873752"/>
          </a:xfrm>
        </p:spPr>
        <p:txBody>
          <a:bodyPr/>
          <a:lstStyle/>
          <a:p>
            <a:r>
              <a:rPr lang="en-US" dirty="0" smtClean="0"/>
              <a:t>At about the time children begin school, they enter the stage of concrete operational stage (7 to 12 years) This stage of cognitive development is marked by mastery of the principle of conservation.  </a:t>
            </a:r>
          </a:p>
          <a:p>
            <a:r>
              <a:rPr lang="en-US" dirty="0" smtClean="0"/>
              <a:t>They can think logically though their thought process is limited to the concrete.  </a:t>
            </a:r>
          </a:p>
          <a:p>
            <a:r>
              <a:rPr lang="en-US" dirty="0" smtClean="0"/>
              <a:t>They can understand simple transformation, like for example, reversing a ball of clay into a sausage shape and back to a ball shape.</a:t>
            </a:r>
            <a:endParaRPr lang="en-US"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8229600" cy="5105400"/>
          </a:xfrm>
        </p:spPr>
        <p:txBody>
          <a:bodyPr>
            <a:normAutofit lnSpcReduction="10000"/>
          </a:bodyPr>
          <a:lstStyle/>
          <a:p>
            <a:pPr marL="514350" indent="-514350">
              <a:buNone/>
            </a:pPr>
            <a:r>
              <a:rPr lang="en-US" b="1" dirty="0" smtClean="0"/>
              <a:t>b.  Feelings</a:t>
            </a:r>
            <a:r>
              <a:rPr lang="en-US" dirty="0" smtClean="0"/>
              <a:t>: love, fear, joy, and so on  He believed that all conscious experiences are merely intricate combinations of elemental sensations i.e. sensory knowledge is the building block of our intellect. </a:t>
            </a:r>
          </a:p>
          <a:p>
            <a:pPr marL="514350" indent="-514350"/>
            <a:r>
              <a:rPr lang="en-US" dirty="0" smtClean="0"/>
              <a:t>Sensations combine to become conscious experiences as basic elements are composed to form complex substances in chemistry.</a:t>
            </a:r>
          </a:p>
          <a:p>
            <a:pPr marL="514350" indent="-514350"/>
            <a:r>
              <a:rPr lang="en-US" dirty="0" smtClean="0"/>
              <a:t> For example, an experience such as meeting and recognizing an old friend in the street was thought to be composed of many independent sensations, feelings and images,  which were drawn together and synthesized by the mind. </a:t>
            </a:r>
          </a:p>
          <a:p>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There is an increase in competence in academic, social and psychomotor skills. </a:t>
            </a:r>
          </a:p>
          <a:p>
            <a:pPr>
              <a:buNone/>
            </a:pPr>
            <a:endParaRPr lang="en-US" dirty="0" smtClean="0"/>
          </a:p>
          <a:p>
            <a:r>
              <a:rPr lang="en-US" dirty="0" smtClean="0"/>
              <a:t> Children enter into the wider culture and learn basic social skills and start to appreciate societal values.  </a:t>
            </a:r>
          </a:p>
          <a:p>
            <a:r>
              <a:rPr lang="en-US" dirty="0" smtClean="0"/>
              <a:t>Peer influence is dominant at this stage. </a:t>
            </a:r>
          </a:p>
          <a:p>
            <a:r>
              <a:rPr lang="en-US" dirty="0" smtClean="0"/>
              <a:t>To avoid feelings of failure and inadequacy, parents and school administration need to create a supportive environment</a:t>
            </a:r>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r>
              <a:rPr lang="en-US" dirty="0" smtClean="0"/>
              <a:t>.  Although peer influence contributes a lot, child-rearing practices also shape social competence.</a:t>
            </a:r>
          </a:p>
          <a:p>
            <a:r>
              <a:rPr lang="en-US" dirty="0" smtClean="0"/>
              <a:t>Despite cultural differences, in general parental style can be categorized into three broad categories.</a:t>
            </a:r>
          </a:p>
          <a:p>
            <a:r>
              <a:rPr lang="en-US" dirty="0" smtClean="0"/>
              <a:t> These are authoritarian leadership style, permissive leadership style and authoritative leadership style.</a:t>
            </a:r>
          </a:p>
          <a:p>
            <a:r>
              <a:rPr lang="en-US" dirty="0" smtClean="0"/>
              <a:t>Children whose parents are authoritarian are likely to be unsociable. </a:t>
            </a:r>
          </a:p>
          <a:p>
            <a:r>
              <a:rPr lang="en-US" dirty="0" smtClean="0"/>
              <a:t>Children whose parents are permissive are likely to be immature and moody.</a:t>
            </a:r>
          </a:p>
          <a:p>
            <a:r>
              <a:rPr lang="en-US" dirty="0" smtClean="0"/>
              <a:t> Children whose parents are authoritative are likely to have good social skills. </a:t>
            </a:r>
          </a:p>
          <a:p>
            <a:endParaRPr lang="en-US"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Adolescence </a:t>
            </a:r>
            <a:endParaRPr lang="en-US" dirty="0"/>
          </a:p>
        </p:txBody>
      </p:sp>
      <p:sp>
        <p:nvSpPr>
          <p:cNvPr id="3" name="Content Placeholder 2"/>
          <p:cNvSpPr>
            <a:spLocks noGrp="1"/>
          </p:cNvSpPr>
          <p:nvPr>
            <p:ph sz="quarter" idx="1"/>
          </p:nvPr>
        </p:nvSpPr>
        <p:spPr/>
        <p:txBody>
          <a:bodyPr/>
          <a:lstStyle/>
          <a:p>
            <a:r>
              <a:rPr lang="en-US" dirty="0" smtClean="0"/>
              <a:t>: Adolescence is the development stage between childhood and adult hood during which many physical, cognitive, and social changes take place. Most dramatic biological changes occur during this stage.</a:t>
            </a:r>
          </a:p>
          <a:p>
            <a:r>
              <a:rPr lang="en-US" dirty="0" smtClean="0"/>
              <a:t> Major physical and sexual changes and their corresponding average range of ages for both sexes are shown below. </a:t>
            </a:r>
            <a:endParaRPr lang="en-US"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sz="quarter" idx="1"/>
          </p:nvPr>
        </p:nvGraphicFramePr>
        <p:xfrm>
          <a:off x="301625" y="1527175"/>
          <a:ext cx="8504240" cy="2667000"/>
        </p:xfrm>
        <a:graphic>
          <a:graphicData uri="http://schemas.openxmlformats.org/drawingml/2006/table">
            <a:tbl>
              <a:tblPr firstRow="1" bandRow="1">
                <a:tableStyleId>{5C22544A-7EE6-4342-B048-85BDC9FD1C3A}</a:tableStyleId>
              </a:tblPr>
              <a:tblGrid>
                <a:gridCol w="2126060">
                  <a:extLst>
                    <a:ext uri="{9D8B030D-6E8A-4147-A177-3AD203B41FA5}">
                      <a16:colId xmlns:a16="http://schemas.microsoft.com/office/drawing/2014/main" val="20000"/>
                    </a:ext>
                  </a:extLst>
                </a:gridCol>
                <a:gridCol w="2126060">
                  <a:extLst>
                    <a:ext uri="{9D8B030D-6E8A-4147-A177-3AD203B41FA5}">
                      <a16:colId xmlns:a16="http://schemas.microsoft.com/office/drawing/2014/main" val="20001"/>
                    </a:ext>
                  </a:extLst>
                </a:gridCol>
                <a:gridCol w="2126060">
                  <a:extLst>
                    <a:ext uri="{9D8B030D-6E8A-4147-A177-3AD203B41FA5}">
                      <a16:colId xmlns:a16="http://schemas.microsoft.com/office/drawing/2014/main" val="20002"/>
                    </a:ext>
                  </a:extLst>
                </a:gridCol>
                <a:gridCol w="2126060">
                  <a:extLst>
                    <a:ext uri="{9D8B030D-6E8A-4147-A177-3AD203B41FA5}">
                      <a16:colId xmlns:a16="http://schemas.microsoft.com/office/drawing/2014/main" val="20003"/>
                    </a:ext>
                  </a:extLst>
                </a:gridCol>
              </a:tblGrid>
              <a:tr h="370840">
                <a:tc>
                  <a:txBody>
                    <a:bodyPr/>
                    <a:lstStyle/>
                    <a:p>
                      <a:r>
                        <a:rPr lang="en-US" dirty="0" smtClean="0"/>
                        <a:t>Male-sexual changes </a:t>
                      </a:r>
                      <a:endParaRPr lang="en-US" dirty="0"/>
                    </a:p>
                  </a:txBody>
                  <a:tcPr/>
                </a:tc>
                <a:tc>
                  <a:txBody>
                    <a:bodyPr/>
                    <a:lstStyle/>
                    <a:p>
                      <a:r>
                        <a:rPr lang="en-US" dirty="0" smtClean="0"/>
                        <a:t>changes </a:t>
                      </a:r>
                    </a:p>
                    <a:p>
                      <a:r>
                        <a:rPr lang="en-US" dirty="0" smtClean="0"/>
                        <a:t>Average range of age </a:t>
                      </a:r>
                      <a:endParaRPr lang="en-US" dirty="0"/>
                    </a:p>
                  </a:txBody>
                  <a:tcPr/>
                </a:tc>
                <a:tc>
                  <a:txBody>
                    <a:bodyPr/>
                    <a:lstStyle/>
                    <a:p>
                      <a:r>
                        <a:rPr lang="en-US" dirty="0" smtClean="0"/>
                        <a:t>Major-sexual changes</a:t>
                      </a:r>
                      <a:endParaRPr lang="en-US" dirty="0"/>
                    </a:p>
                  </a:txBody>
                  <a:tcPr/>
                </a:tc>
                <a:tc>
                  <a:txBody>
                    <a:bodyPr/>
                    <a:lstStyle/>
                    <a:p>
                      <a:endParaRPr lang="en-US" dirty="0" smtClean="0"/>
                    </a:p>
                    <a:p>
                      <a:r>
                        <a:rPr lang="en-US" dirty="0" smtClean="0"/>
                        <a:t>Average range of age </a:t>
                      </a:r>
                      <a:endParaRPr lang="en-US" dirty="0"/>
                    </a:p>
                  </a:txBody>
                  <a:tcPr/>
                </a:tc>
                <a:extLst>
                  <a:ext uri="{0D108BD9-81ED-4DB2-BD59-A6C34878D82A}">
                    <a16:rowId xmlns:a16="http://schemas.microsoft.com/office/drawing/2014/main" val="10000"/>
                  </a:ext>
                </a:extLst>
              </a:tr>
              <a:tr h="370840">
                <a:tc>
                  <a:txBody>
                    <a:bodyPr/>
                    <a:lstStyle/>
                    <a:p>
                      <a:r>
                        <a:rPr lang="en-US" dirty="0" err="1" smtClean="0"/>
                        <a:t>Heig</a:t>
                      </a:r>
                      <a:r>
                        <a:rPr lang="en-US" dirty="0" smtClean="0"/>
                        <a:t> spurt</a:t>
                      </a:r>
                      <a:endParaRPr lang="en-US" dirty="0"/>
                    </a:p>
                  </a:txBody>
                  <a:tcPr/>
                </a:tc>
                <a:tc>
                  <a:txBody>
                    <a:bodyPr/>
                    <a:lstStyle/>
                    <a:p>
                      <a:r>
                        <a:rPr lang="en-US" dirty="0" smtClean="0"/>
                        <a:t>12-16</a:t>
                      </a:r>
                      <a:endParaRPr lang="en-US" dirty="0"/>
                    </a:p>
                  </a:txBody>
                  <a:tcPr/>
                </a:tc>
                <a:tc>
                  <a:txBody>
                    <a:bodyPr/>
                    <a:lstStyle/>
                    <a:p>
                      <a:r>
                        <a:rPr lang="en-US" dirty="0" smtClean="0"/>
                        <a:t>Height spurt</a:t>
                      </a:r>
                      <a:endParaRPr lang="en-US" dirty="0"/>
                    </a:p>
                  </a:txBody>
                  <a:tcPr/>
                </a:tc>
                <a:tc>
                  <a:txBody>
                    <a:bodyPr/>
                    <a:lstStyle/>
                    <a:p>
                      <a:r>
                        <a:rPr lang="en-US" dirty="0" smtClean="0"/>
                        <a:t>11-14</a:t>
                      </a:r>
                      <a:endParaRPr lang="en-US" dirty="0"/>
                    </a:p>
                  </a:txBody>
                  <a:tcPr/>
                </a:tc>
                <a:extLst>
                  <a:ext uri="{0D108BD9-81ED-4DB2-BD59-A6C34878D82A}">
                    <a16:rowId xmlns:a16="http://schemas.microsoft.com/office/drawing/2014/main" val="10001"/>
                  </a:ext>
                </a:extLst>
              </a:tr>
              <a:tr h="370840">
                <a:tc>
                  <a:txBody>
                    <a:bodyPr/>
                    <a:lstStyle/>
                    <a:p>
                      <a:r>
                        <a:rPr lang="en-US" dirty="0" smtClean="0"/>
                        <a:t>Penis growth</a:t>
                      </a:r>
                      <a:endParaRPr lang="en-US" dirty="0"/>
                    </a:p>
                  </a:txBody>
                  <a:tcPr/>
                </a:tc>
                <a:tc>
                  <a:txBody>
                    <a:bodyPr/>
                    <a:lstStyle/>
                    <a:p>
                      <a:r>
                        <a:rPr lang="en-US" dirty="0" smtClean="0"/>
                        <a:t>13-15</a:t>
                      </a:r>
                      <a:endParaRPr lang="en-US" dirty="0"/>
                    </a:p>
                  </a:txBody>
                  <a:tcPr/>
                </a:tc>
                <a:tc>
                  <a:txBody>
                    <a:bodyPr/>
                    <a:lstStyle/>
                    <a:p>
                      <a:r>
                        <a:rPr lang="en-US" dirty="0" smtClean="0"/>
                        <a:t>Onset of menarche </a:t>
                      </a:r>
                      <a:endParaRPr lang="en-US" dirty="0"/>
                    </a:p>
                  </a:txBody>
                  <a:tcPr/>
                </a:tc>
                <a:tc>
                  <a:txBody>
                    <a:bodyPr/>
                    <a:lstStyle/>
                    <a:p>
                      <a:r>
                        <a:rPr lang="en-US" dirty="0" smtClean="0"/>
                        <a:t>11.5-13.5</a:t>
                      </a:r>
                      <a:endParaRPr lang="en-US" dirty="0"/>
                    </a:p>
                  </a:txBody>
                  <a:tcPr/>
                </a:tc>
                <a:extLst>
                  <a:ext uri="{0D108BD9-81ED-4DB2-BD59-A6C34878D82A}">
                    <a16:rowId xmlns:a16="http://schemas.microsoft.com/office/drawing/2014/main" val="10002"/>
                  </a:ext>
                </a:extLst>
              </a:tr>
              <a:tr h="370840">
                <a:tc>
                  <a:txBody>
                    <a:bodyPr/>
                    <a:lstStyle/>
                    <a:p>
                      <a:r>
                        <a:rPr lang="en-US" dirty="0" smtClean="0"/>
                        <a:t>First ejaculation </a:t>
                      </a:r>
                      <a:endParaRPr lang="en-US" dirty="0"/>
                    </a:p>
                  </a:txBody>
                  <a:tcPr/>
                </a:tc>
                <a:tc>
                  <a:txBody>
                    <a:bodyPr/>
                    <a:lstStyle/>
                    <a:p>
                      <a:r>
                        <a:rPr lang="en-US" dirty="0" smtClean="0"/>
                        <a:t>12-16</a:t>
                      </a:r>
                      <a:endParaRPr lang="en-US" dirty="0"/>
                    </a:p>
                  </a:txBody>
                  <a:tcPr/>
                </a:tc>
                <a:tc>
                  <a:txBody>
                    <a:bodyPr/>
                    <a:lstStyle/>
                    <a:p>
                      <a:r>
                        <a:rPr lang="en-US" dirty="0" smtClean="0"/>
                        <a:t>Breast development </a:t>
                      </a:r>
                      <a:endParaRPr lang="en-US" dirty="0"/>
                    </a:p>
                  </a:txBody>
                  <a:tcPr/>
                </a:tc>
                <a:tc>
                  <a:txBody>
                    <a:bodyPr/>
                    <a:lstStyle/>
                    <a:p>
                      <a:r>
                        <a:rPr lang="en-US" dirty="0" smtClean="0"/>
                        <a:t>11.5- 13.5</a:t>
                      </a:r>
                      <a:endParaRPr lang="en-US" dirty="0"/>
                    </a:p>
                  </a:txBody>
                  <a:tcPr/>
                </a:tc>
                <a:extLst>
                  <a:ext uri="{0D108BD9-81ED-4DB2-BD59-A6C34878D82A}">
                    <a16:rowId xmlns:a16="http://schemas.microsoft.com/office/drawing/2014/main" val="10003"/>
                  </a:ext>
                </a:extLst>
              </a:tr>
              <a:tr h="370840">
                <a:tc>
                  <a:txBody>
                    <a:bodyPr/>
                    <a:lstStyle/>
                    <a:p>
                      <a:r>
                        <a:rPr lang="en-US" dirty="0" smtClean="0"/>
                        <a:t>Pubic hair</a:t>
                      </a:r>
                      <a:endParaRPr lang="en-US" dirty="0"/>
                    </a:p>
                  </a:txBody>
                  <a:tcPr/>
                </a:tc>
                <a:tc>
                  <a:txBody>
                    <a:bodyPr/>
                    <a:lstStyle/>
                    <a:p>
                      <a:r>
                        <a:rPr lang="en-US" dirty="0" smtClean="0"/>
                        <a:t>12-18</a:t>
                      </a:r>
                      <a:endParaRPr lang="en-US" dirty="0"/>
                    </a:p>
                  </a:txBody>
                  <a:tcPr/>
                </a:tc>
                <a:tc>
                  <a:txBody>
                    <a:bodyPr/>
                    <a:lstStyle/>
                    <a:p>
                      <a:r>
                        <a:rPr lang="en-US" dirty="0" smtClean="0"/>
                        <a:t>Pubic hair</a:t>
                      </a:r>
                      <a:endParaRPr lang="en-US" dirty="0"/>
                    </a:p>
                  </a:txBody>
                  <a:tcPr/>
                </a:tc>
                <a:tc>
                  <a:txBody>
                    <a:bodyPr/>
                    <a:lstStyle/>
                    <a:p>
                      <a:r>
                        <a:rPr lang="en-US" dirty="0" smtClean="0"/>
                        <a:t>11-14</a:t>
                      </a: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Puberty</a:t>
            </a:r>
            <a:endParaRPr lang="en-US" b="1" dirty="0"/>
          </a:p>
        </p:txBody>
      </p:sp>
      <p:sp>
        <p:nvSpPr>
          <p:cNvPr id="3" name="Content Placeholder 2"/>
          <p:cNvSpPr>
            <a:spLocks noGrp="1"/>
          </p:cNvSpPr>
          <p:nvPr>
            <p:ph sz="quarter" idx="1"/>
          </p:nvPr>
        </p:nvSpPr>
        <p:spPr/>
        <p:txBody>
          <a:bodyPr>
            <a:normAutofit fontScale="85000" lnSpcReduction="10000"/>
          </a:bodyPr>
          <a:lstStyle/>
          <a:p>
            <a:r>
              <a:rPr lang="en-US" dirty="0" smtClean="0"/>
              <a:t>It is the period during which maturation of the sexual organs occur. For girls  11 or 12 years For boys  13 or 14 years However, there are wide cultural variations depending on quality of nutrition and access to health services. </a:t>
            </a:r>
          </a:p>
          <a:p>
            <a:r>
              <a:rPr lang="en-US" dirty="0" smtClean="0"/>
              <a:t>Early maturation has an advantage and disadvantage for both sexes. </a:t>
            </a:r>
          </a:p>
          <a:p>
            <a:r>
              <a:rPr lang="en-US" dirty="0" smtClean="0"/>
              <a:t>Early maturing boys may do better in athletics and are generally more popular with peers. </a:t>
            </a:r>
          </a:p>
          <a:p>
            <a:r>
              <a:rPr lang="en-US" dirty="0" smtClean="0"/>
              <a:t>This enhances self-concept. </a:t>
            </a:r>
          </a:p>
          <a:p>
            <a:r>
              <a:rPr lang="en-US" dirty="0" smtClean="0"/>
              <a:t>Early maturation in girls may expose them to untimely sexual practices and sexually transmitted diseases. </a:t>
            </a:r>
          </a:p>
          <a:p>
            <a:r>
              <a:rPr lang="en-US" dirty="0" smtClean="0"/>
              <a:t>impact of early and late maturation is related to the specific reactions and attitudes of the society. </a:t>
            </a:r>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smtClean="0"/>
              <a:t>Adolescence is the first phase of life in which individuals begin to think carefully about themselves, their role in life, and their plans.  </a:t>
            </a:r>
          </a:p>
          <a:p>
            <a:r>
              <a:rPr lang="en-US" dirty="0" smtClean="0"/>
              <a:t>Unlike the younger children, adolescents are often concerned with the meaning of their past and the direction of their future. </a:t>
            </a:r>
          </a:p>
          <a:p>
            <a:r>
              <a:rPr lang="en-US" dirty="0" smtClean="0"/>
              <a:t>The psycho- social development stage during adolescence is named as the identity versus confusion stage. </a:t>
            </a:r>
          </a:p>
          <a:p>
            <a:r>
              <a:rPr lang="en-US" dirty="0" smtClean="0"/>
              <a:t>During this stage:  The adolescence raises the identity question (who am I?)  External pressures are due to:   * Physical change * Societal expectation changes (they consider themselves as adults, yet they are economically dependent on their parents)</a:t>
            </a:r>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There is decline in reliance on adults for information with a shift toward using the peer group as source of social judgment. </a:t>
            </a:r>
          </a:p>
          <a:p>
            <a:r>
              <a:rPr lang="en-US" dirty="0" smtClean="0"/>
              <a:t>To avoid role confusion appropriate role model formation is important</a:t>
            </a:r>
            <a:endParaRPr lang="en-US"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Adulthood</a:t>
            </a:r>
            <a:endParaRPr lang="en-US" dirty="0"/>
          </a:p>
        </p:txBody>
      </p:sp>
      <p:sp>
        <p:nvSpPr>
          <p:cNvPr id="3" name="Content Placeholder 2"/>
          <p:cNvSpPr>
            <a:spLocks noGrp="1"/>
          </p:cNvSpPr>
          <p:nvPr>
            <p:ph sz="quarter" idx="1"/>
          </p:nvPr>
        </p:nvSpPr>
        <p:spPr>
          <a:xfrm>
            <a:off x="301752" y="1527048"/>
            <a:ext cx="8503920" cy="5102352"/>
          </a:xfrm>
        </p:spPr>
        <p:txBody>
          <a:bodyPr>
            <a:normAutofit fontScale="85000" lnSpcReduction="10000"/>
          </a:bodyPr>
          <a:lstStyle/>
          <a:p>
            <a:r>
              <a:rPr lang="en-US" dirty="0" smtClean="0"/>
              <a:t> It includes the years from 20-60 but usually 20- 40.  Physical changes during this period are less apparent and occur more gradually than the preceding stages.</a:t>
            </a:r>
          </a:p>
          <a:p>
            <a:r>
              <a:rPr lang="en-US" dirty="0" smtClean="0"/>
              <a:t>  Although physical strength and status of health are great at early adulthood period, gradually they decrease. The body begins to operate less efficiently and immune system decreases.  </a:t>
            </a:r>
          </a:p>
          <a:p>
            <a:r>
              <a:rPr lang="en-US" dirty="0" smtClean="0"/>
              <a:t>At about late forties and early fifties, women stop menstruating (Menopause) Menopause was once considered as having strong association with psychological symptoms including depression and memory loss. </a:t>
            </a:r>
          </a:p>
          <a:p>
            <a:r>
              <a:rPr lang="en-US" dirty="0" smtClean="0"/>
              <a:t>However, recent investigations show that a society’s attitude and women’s’ perceived reactions to menopause are important variables than the physiological changes of menopause. </a:t>
            </a:r>
            <a:endParaRPr lang="en-US"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An increase in IQ is observed at this stage. </a:t>
            </a:r>
          </a:p>
          <a:p>
            <a:r>
              <a:rPr lang="en-US" dirty="0" smtClean="0"/>
              <a:t> They perform better on any learning or memory task. </a:t>
            </a:r>
          </a:p>
          <a:p>
            <a:r>
              <a:rPr lang="en-US" dirty="0" smtClean="0"/>
              <a:t>They find it easy to accept new ideas and they can readily shift their strategies for solving different problems.</a:t>
            </a:r>
            <a:endParaRPr lang="en-US"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Typical life goals and concerns during adult stage</a:t>
            </a:r>
            <a:endParaRPr lang="en-US" b="1" dirty="0"/>
          </a:p>
        </p:txBody>
      </p:sp>
      <p:graphicFrame>
        <p:nvGraphicFramePr>
          <p:cNvPr id="4" name="Content Placeholder 3"/>
          <p:cNvGraphicFramePr>
            <a:graphicFrameLocks noGrp="1"/>
          </p:cNvGraphicFramePr>
          <p:nvPr>
            <p:ph sz="quarter" idx="1"/>
          </p:nvPr>
        </p:nvGraphicFramePr>
        <p:xfrm>
          <a:off x="301625" y="1527175"/>
          <a:ext cx="8504238" cy="4677945"/>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20000"/>
                    </a:ext>
                  </a:extLst>
                </a:gridCol>
                <a:gridCol w="2834746">
                  <a:extLst>
                    <a:ext uri="{9D8B030D-6E8A-4147-A177-3AD203B41FA5}">
                      <a16:colId xmlns:a16="http://schemas.microsoft.com/office/drawing/2014/main" val="20001"/>
                    </a:ext>
                  </a:extLst>
                </a:gridCol>
                <a:gridCol w="2834746">
                  <a:extLst>
                    <a:ext uri="{9D8B030D-6E8A-4147-A177-3AD203B41FA5}">
                      <a16:colId xmlns:a16="http://schemas.microsoft.com/office/drawing/2014/main" val="20002"/>
                    </a:ext>
                  </a:extLst>
                </a:gridCol>
              </a:tblGrid>
              <a:tr h="850212">
                <a:tc>
                  <a:txBody>
                    <a:bodyPr/>
                    <a:lstStyle/>
                    <a:p>
                      <a:r>
                        <a:rPr lang="en-US" dirty="0" smtClean="0"/>
                        <a:t>Stages in adult hood </a:t>
                      </a:r>
                    </a:p>
                    <a:p>
                      <a:r>
                        <a:rPr lang="en-US" dirty="0" smtClean="0"/>
                        <a:t>Typical concerns related to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 goals are   related to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 concerns related to </a:t>
                      </a:r>
                    </a:p>
                    <a:p>
                      <a:endParaRPr lang="en-US" dirty="0"/>
                    </a:p>
                  </a:txBody>
                  <a:tcPr/>
                </a:tc>
                <a:extLst>
                  <a:ext uri="{0D108BD9-81ED-4DB2-BD59-A6C34878D82A}">
                    <a16:rowId xmlns:a16="http://schemas.microsoft.com/office/drawing/2014/main" val="10000"/>
                  </a:ext>
                </a:extLst>
              </a:tr>
              <a:tr h="523823">
                <a:tc>
                  <a:txBody>
                    <a:bodyPr/>
                    <a:lstStyle/>
                    <a:p>
                      <a:r>
                        <a:rPr lang="en-US" dirty="0" smtClean="0"/>
                        <a:t>Young adult (17- 45</a:t>
                      </a:r>
                      <a:endParaRPr lang="en-US" dirty="0"/>
                    </a:p>
                  </a:txBody>
                  <a:tcPr/>
                </a:tc>
                <a:tc>
                  <a:txBody>
                    <a:bodyPr/>
                    <a:lstStyle/>
                    <a:p>
                      <a:r>
                        <a:rPr lang="en-US" dirty="0" smtClean="0"/>
                        <a:t>Education and family </a:t>
                      </a:r>
                      <a:endParaRPr lang="en-US" dirty="0"/>
                    </a:p>
                  </a:txBody>
                  <a:tcPr/>
                </a:tc>
                <a:tc>
                  <a:txBody>
                    <a:bodyPr/>
                    <a:lstStyle/>
                    <a:p>
                      <a:r>
                        <a:rPr lang="en-US" dirty="0" smtClean="0"/>
                        <a:t>Relationship and friends</a:t>
                      </a:r>
                      <a:endParaRPr lang="en-US" dirty="0"/>
                    </a:p>
                  </a:txBody>
                  <a:tcPr/>
                </a:tc>
                <a:extLst>
                  <a:ext uri="{0D108BD9-81ED-4DB2-BD59-A6C34878D82A}">
                    <a16:rowId xmlns:a16="http://schemas.microsoft.com/office/drawing/2014/main" val="10001"/>
                  </a:ext>
                </a:extLst>
              </a:tr>
              <a:tr h="595148">
                <a:tc>
                  <a:txBody>
                    <a:bodyPr/>
                    <a:lstStyle/>
                    <a:p>
                      <a:r>
                        <a:rPr lang="en-US" dirty="0" smtClean="0"/>
                        <a:t>Middle ages (40- 65) </a:t>
                      </a:r>
                      <a:endParaRPr lang="en-US" dirty="0"/>
                    </a:p>
                  </a:txBody>
                  <a:tcPr/>
                </a:tc>
                <a:tc>
                  <a:txBody>
                    <a:bodyPr/>
                    <a:lstStyle/>
                    <a:p>
                      <a:r>
                        <a:rPr lang="en-US" dirty="0" smtClean="0"/>
                        <a:t>Children’s lives and personal property </a:t>
                      </a:r>
                      <a:endParaRPr lang="en-US" dirty="0"/>
                    </a:p>
                  </a:txBody>
                  <a:tcPr/>
                </a:tc>
                <a:tc>
                  <a:txBody>
                    <a:bodyPr/>
                    <a:lstStyle/>
                    <a:p>
                      <a:r>
                        <a:rPr lang="en-US" dirty="0" smtClean="0"/>
                        <a:t>Occupational worries</a:t>
                      </a:r>
                      <a:endParaRPr lang="en-US" dirty="0"/>
                    </a:p>
                  </a:txBody>
                  <a:tcPr/>
                </a:tc>
                <a:extLst>
                  <a:ext uri="{0D108BD9-81ED-4DB2-BD59-A6C34878D82A}">
                    <a16:rowId xmlns:a16="http://schemas.microsoft.com/office/drawing/2014/main" val="10002"/>
                  </a:ext>
                </a:extLst>
              </a:tr>
              <a:tr h="2599642">
                <a:tc>
                  <a:txBody>
                    <a:bodyPr/>
                    <a:lstStyle/>
                    <a:p>
                      <a:r>
                        <a:rPr lang="en-US" dirty="0" smtClean="0"/>
                        <a:t>Elderly (60 on wards)</a:t>
                      </a:r>
                      <a:endParaRPr lang="en-US" dirty="0"/>
                    </a:p>
                  </a:txBody>
                  <a:tcPr/>
                </a:tc>
                <a:tc>
                  <a:txBody>
                    <a:bodyPr/>
                    <a:lstStyle/>
                    <a:p>
                      <a:r>
                        <a:rPr lang="en-US" dirty="0" smtClean="0"/>
                        <a:t>Good health, retirement, leisure, community </a:t>
                      </a:r>
                      <a:endParaRPr lang="en-US" dirty="0"/>
                    </a:p>
                  </a:txBody>
                  <a:tcPr/>
                </a:tc>
                <a:tc>
                  <a:txBody>
                    <a:bodyPr/>
                    <a:lstStyle/>
                    <a:p>
                      <a:r>
                        <a:rPr lang="en-US" dirty="0" smtClean="0"/>
                        <a:t>Health fears</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cont</a:t>
            </a:r>
            <a:endParaRPr lang="en-US" dirty="0"/>
          </a:p>
        </p:txBody>
      </p:sp>
      <p:sp>
        <p:nvSpPr>
          <p:cNvPr id="3" name="Content Placeholder 2"/>
          <p:cNvSpPr>
            <a:spLocks noGrp="1"/>
          </p:cNvSpPr>
          <p:nvPr>
            <p:ph sz="quarter" idx="1"/>
          </p:nvPr>
        </p:nvSpPr>
        <p:spPr>
          <a:xfrm>
            <a:off x="457200" y="838200"/>
            <a:ext cx="8686800" cy="5562600"/>
          </a:xfrm>
        </p:spPr>
        <p:txBody>
          <a:bodyPr>
            <a:normAutofit/>
          </a:bodyPr>
          <a:lstStyle/>
          <a:p>
            <a:r>
              <a:rPr lang="en-US" dirty="0" smtClean="0"/>
              <a:t>Its method of study was introspection. </a:t>
            </a:r>
          </a:p>
          <a:p>
            <a:r>
              <a:rPr lang="en-US" dirty="0" smtClean="0"/>
              <a:t> In introspection people are taught, trained to observe and report the 'content' or 'elements' of awareness in a particular situation. </a:t>
            </a:r>
          </a:p>
          <a:p>
            <a:r>
              <a:rPr lang="en-US" dirty="0" smtClean="0"/>
              <a:t>For example; people are presented with stimulus such as a sentence on a card and asked to describe in their own words their own experiences. </a:t>
            </a:r>
          </a:p>
          <a:p>
            <a:r>
              <a:rPr lang="en-US" dirty="0" smtClean="0"/>
              <a:t> Introspection is detailed description and how people perceive things in the world. </a:t>
            </a: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Old age</a:t>
            </a:r>
            <a:endParaRPr lang="en-US" b="1" dirty="0"/>
          </a:p>
        </p:txBody>
      </p:sp>
      <p:sp>
        <p:nvSpPr>
          <p:cNvPr id="3" name="Content Placeholder 2"/>
          <p:cNvSpPr>
            <a:spLocks noGrp="1"/>
          </p:cNvSpPr>
          <p:nvPr>
            <p:ph sz="quarter" idx="1"/>
          </p:nvPr>
        </p:nvSpPr>
        <p:spPr/>
        <p:txBody>
          <a:bodyPr>
            <a:normAutofit/>
          </a:bodyPr>
          <a:lstStyle/>
          <a:p>
            <a:r>
              <a:rPr lang="en-US" dirty="0" smtClean="0"/>
              <a:t>Physical changes brought about by the aging process include skin wrinkling and folding, slight loss of height due to decrease in the size of disks between vertebrates in the spines. Sensory activities i.e. Vision, hearing, smell and taste decrease. </a:t>
            </a:r>
          </a:p>
          <a:p>
            <a:r>
              <a:rPr lang="en-US" dirty="0" smtClean="0"/>
              <a:t>The major theoretical explanations or reasons for physical decline are: </a:t>
            </a:r>
            <a:endParaRPr lang="en-US"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Genetic programming theories of aging </a:t>
            </a:r>
          </a:p>
          <a:p>
            <a:pPr>
              <a:buNone/>
            </a:pPr>
            <a:r>
              <a:rPr lang="en-US" dirty="0" smtClean="0"/>
              <a:t> 1. The theory suggests that there is built in time limit to the reproduction of human cells.  </a:t>
            </a:r>
          </a:p>
          <a:p>
            <a:r>
              <a:rPr lang="en-US" dirty="0" smtClean="0"/>
              <a:t>Some cells are genetically programmed and become harmful and self destructive to the internal biology of the body.       </a:t>
            </a:r>
          </a:p>
          <a:p>
            <a:pPr>
              <a:buNone/>
            </a:pPr>
            <a:r>
              <a:rPr lang="en-US" dirty="0" smtClean="0"/>
              <a:t> 2. Wear and tear theories of aging  The theory suggests that as time goes on functioning of the body stop working efficiently. </a:t>
            </a:r>
          </a:p>
          <a:p>
            <a:r>
              <a:rPr lang="en-US" dirty="0" smtClean="0"/>
              <a:t> Waste-by- products eventually accumulate and in effect creates problem on cells reproduction.</a:t>
            </a:r>
            <a:endParaRPr lang="en-US" dirty="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b="1" dirty="0"/>
          </a:p>
        </p:txBody>
      </p:sp>
      <p:sp>
        <p:nvSpPr>
          <p:cNvPr id="3" name="Content Placeholder 2"/>
          <p:cNvSpPr>
            <a:spLocks noGrp="1"/>
          </p:cNvSpPr>
          <p:nvPr>
            <p:ph sz="quarter" idx="1"/>
          </p:nvPr>
        </p:nvSpPr>
        <p:spPr/>
        <p:txBody>
          <a:bodyPr/>
          <a:lstStyle/>
          <a:p>
            <a:r>
              <a:rPr lang="en-US" dirty="0" smtClean="0"/>
              <a:t>The disengagement theory of aging sees aging as a gradual withdrawal from the world on physical, psychological and social skills. </a:t>
            </a:r>
          </a:p>
          <a:p>
            <a:r>
              <a:rPr lang="en-US" dirty="0" smtClean="0"/>
              <a:t>  Physically   less physical activity </a:t>
            </a:r>
          </a:p>
          <a:p>
            <a:r>
              <a:rPr lang="en-US" dirty="0" smtClean="0"/>
              <a:t>  Psychologically   focus shifts from others to                                                             the self Socially    less interaction and                                                   participation in the society</a:t>
            </a:r>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98448"/>
          </a:xfrm>
        </p:spPr>
        <p:txBody>
          <a:bodyPr>
            <a:normAutofit fontScale="90000"/>
          </a:bodyPr>
          <a:lstStyle/>
          <a:p>
            <a:r>
              <a:rPr lang="en-US" dirty="0" smtClean="0"/>
              <a:t>APPLCATION OF THEORIES OF PERSONALITY IN GROWTH AND DEVELOPMENT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Cognitive development: (Early childhood)</a:t>
            </a:r>
          </a:p>
          <a:p>
            <a:r>
              <a:rPr lang="en-US" dirty="0" smtClean="0"/>
              <a:t>Definition: Cognitive development is the process by which a child’s understanding of the environment changes as a function of age and experience.  </a:t>
            </a:r>
          </a:p>
          <a:p>
            <a:r>
              <a:rPr lang="en-US" dirty="0" smtClean="0"/>
              <a:t>The Swiss psychologist Jean Piaget (1970) suggested that children throughout the world pass through a series of four stages in their cognitive development. </a:t>
            </a:r>
          </a:p>
          <a:p>
            <a:r>
              <a:rPr lang="en-US" dirty="0" smtClean="0"/>
              <a:t>During the initial stage of childhood is the sensory motor stage (birth to two years). </a:t>
            </a:r>
          </a:p>
          <a:p>
            <a:r>
              <a:rPr lang="en-US" dirty="0" smtClean="0"/>
              <a:t>This stage is characterized by:  The child has little capacity in representing objects that are not directly in front of him using images, language or symbols. </a:t>
            </a:r>
            <a:endParaRPr lang="en-US" dirty="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 For the child at this stage, objects and people do not exist when they are out of sight.</a:t>
            </a:r>
          </a:p>
          <a:p>
            <a:r>
              <a:rPr lang="en-US" dirty="0" smtClean="0"/>
              <a:t> It means children lack what Piaget called object permanence. Example: Hide a play object under the blanket when the child is playing and observe his reaction.  </a:t>
            </a:r>
          </a:p>
          <a:p>
            <a:r>
              <a:rPr lang="en-US" dirty="0" smtClean="0"/>
              <a:t>Children discover that symbols can stand for objects and words. </a:t>
            </a:r>
          </a:p>
          <a:p>
            <a:r>
              <a:rPr lang="en-US" dirty="0" smtClean="0"/>
              <a:t>They rapidly acquire language. </a:t>
            </a:r>
          </a:p>
          <a:p>
            <a:r>
              <a:rPr lang="en-US" dirty="0" smtClean="0"/>
              <a:t>As a result the ability to communicate expands. </a:t>
            </a:r>
          </a:p>
          <a:p>
            <a:r>
              <a:rPr lang="en-US" dirty="0" smtClean="0"/>
              <a:t>They begin to acquire many cognitive skills. </a:t>
            </a:r>
          </a:p>
          <a:p>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 According to Piaget the period from 2 to 7 years of age is the </a:t>
            </a:r>
            <a:r>
              <a:rPr lang="en-US" b="1" dirty="0" smtClean="0"/>
              <a:t>preoperational stage</a:t>
            </a:r>
            <a:r>
              <a:rPr lang="en-US" dirty="0" smtClean="0"/>
              <a:t>. </a:t>
            </a:r>
          </a:p>
          <a:p>
            <a:r>
              <a:rPr lang="en-US" dirty="0" smtClean="0"/>
              <a:t>It is characterized by:  The use of language.  By the use of language children at this stage are able to represent objects, people, events and feelings that are not directly in front of them.  </a:t>
            </a:r>
          </a:p>
          <a:p>
            <a:r>
              <a:rPr lang="en-US" dirty="0" smtClean="0"/>
              <a:t>They pretend in plays like, for example, they push a chair across the floor symbolizing it for a car.  </a:t>
            </a:r>
          </a:p>
          <a:p>
            <a:r>
              <a:rPr lang="en-US" dirty="0" smtClean="0"/>
              <a:t>  The concept of a number appears as early as the third year of life. </a:t>
            </a:r>
          </a:p>
          <a:p>
            <a:r>
              <a:rPr lang="en-US" dirty="0" smtClean="0"/>
              <a:t>They can count a group of small number of objects in many ways, starting with a different object each time. </a:t>
            </a:r>
          </a:p>
          <a:p>
            <a:endParaRPr lang="en-US"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 Social development during early childhood begins as a result of a positive emotional bond between a child and a particular caregiver. </a:t>
            </a:r>
          </a:p>
          <a:p>
            <a:r>
              <a:rPr lang="en-US" dirty="0" smtClean="0"/>
              <a:t>It is called attachment. Strong attachment is due to the responsiveness of the caregivers to the signal babies provide such as cries, smiles, reaching and clinging. </a:t>
            </a:r>
          </a:p>
          <a:p>
            <a:r>
              <a:rPr lang="en-US" dirty="0" smtClean="0"/>
              <a:t>In trying to understand social development, it is important to consider how society and culture present challenges to the child’s development. </a:t>
            </a:r>
          </a:p>
          <a:p>
            <a:r>
              <a:rPr lang="en-US" dirty="0" smtClean="0"/>
              <a:t>In line with this idea, the psychologist Eric Erickson developed the theory of psycho- social development</a:t>
            </a:r>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613648" cy="4873752"/>
          </a:xfrm>
        </p:spPr>
        <p:txBody>
          <a:bodyPr>
            <a:normAutofit fontScale="92500" lnSpcReduction="10000"/>
          </a:bodyPr>
          <a:lstStyle/>
          <a:p>
            <a:r>
              <a:rPr lang="en-US" dirty="0" smtClean="0"/>
              <a:t>. The first stage of psychosocial development is trust versus mistrust stage (birth to 11/2 years). </a:t>
            </a:r>
          </a:p>
          <a:p>
            <a:r>
              <a:rPr lang="en-US" dirty="0" smtClean="0"/>
              <a:t> At this stage Infants develop feelings of trust if their physical requirements and psychological needs for attachment are consistently satisfied. </a:t>
            </a:r>
          </a:p>
          <a:p>
            <a:r>
              <a:rPr lang="en-US" dirty="0" smtClean="0"/>
              <a:t>Inconsistent care and unpleasant interactions with others can lead to the development of mistrust.</a:t>
            </a:r>
          </a:p>
          <a:p>
            <a:r>
              <a:rPr lang="en-US" dirty="0" smtClean="0"/>
              <a:t> The second stage in social development is the autonomy versus shame and doubt stage (11/2 to 3 years). </a:t>
            </a:r>
          </a:p>
          <a:p>
            <a:r>
              <a:rPr lang="en-US" dirty="0" smtClean="0"/>
              <a:t>In this stage:  Independence and autonomy develop when there is freedom of environmental exploration  Overly restriction and protection by adults may enhance shame, self-doubt and unhappiness.</a:t>
            </a:r>
            <a:endParaRPr lang="en-US"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Childhood</a:t>
            </a:r>
            <a:endParaRPr lang="en-US" dirty="0"/>
          </a:p>
        </p:txBody>
      </p:sp>
      <p:sp>
        <p:nvSpPr>
          <p:cNvPr id="3" name="Content Placeholder 2"/>
          <p:cNvSpPr>
            <a:spLocks noGrp="1"/>
          </p:cNvSpPr>
          <p:nvPr>
            <p:ph sz="quarter" idx="1"/>
          </p:nvPr>
        </p:nvSpPr>
        <p:spPr/>
        <p:txBody>
          <a:bodyPr/>
          <a:lstStyle/>
          <a:p>
            <a:r>
              <a:rPr lang="en-US" dirty="0" smtClean="0"/>
              <a:t>At about the time children begin school, they enter the stage of concrete operational stage (7 to 12 years)</a:t>
            </a:r>
          </a:p>
          <a:p>
            <a:r>
              <a:rPr lang="en-US" dirty="0" smtClean="0"/>
              <a:t>This stage of cognitive development is marked by mastery of the principle of conservation. </a:t>
            </a:r>
          </a:p>
          <a:p>
            <a:r>
              <a:rPr lang="en-US" dirty="0" smtClean="0"/>
              <a:t> They can think logically though their thought process is limited to the concrete. </a:t>
            </a:r>
          </a:p>
          <a:p>
            <a:r>
              <a:rPr lang="en-US" dirty="0" smtClean="0"/>
              <a:t> They can understand simple transformation, like for example, reversing a ball of clay into a sausage shape and back to a ball shape.</a:t>
            </a:r>
            <a:endParaRPr lang="en-US"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Roughly during the middle childhood period, children enter into the </a:t>
            </a:r>
            <a:r>
              <a:rPr lang="en-US" b="1" dirty="0" smtClean="0"/>
              <a:t>initiative versus guilt stage </a:t>
            </a:r>
            <a:r>
              <a:rPr lang="en-US" dirty="0" smtClean="0"/>
              <a:t>of psychosocial development (ages 3 to 6 years). </a:t>
            </a:r>
          </a:p>
          <a:p>
            <a:r>
              <a:rPr lang="en-US" dirty="0" smtClean="0"/>
              <a:t>At this stage:    The challenge is between the child’s desire to initiate activities independently and the guilt that may result from unexpected consequences from such activities.    </a:t>
            </a:r>
          </a:p>
          <a:p>
            <a:r>
              <a:rPr lang="en-US" dirty="0" smtClean="0"/>
              <a:t> Parents are expected to react positively to the Child’s attempts so that the child could solve the contradiction at this stage.     </a:t>
            </a:r>
          </a:p>
          <a:p>
            <a:r>
              <a:rPr lang="en-US" dirty="0" smtClean="0"/>
              <a:t>Helping children to plan activities within their limits and encouraging them not to give up their plans is essential for positive psychosocial development.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2. Functionalism </a:t>
            </a:r>
            <a:endParaRPr lang="en-US" b="1" dirty="0"/>
          </a:p>
        </p:txBody>
      </p:sp>
      <p:sp>
        <p:nvSpPr>
          <p:cNvPr id="3" name="Content Placeholder 2"/>
          <p:cNvSpPr>
            <a:spLocks noGrp="1"/>
          </p:cNvSpPr>
          <p:nvPr>
            <p:ph sz="quarter" idx="1"/>
          </p:nvPr>
        </p:nvSpPr>
        <p:spPr>
          <a:xfrm>
            <a:off x="457200" y="1066800"/>
            <a:ext cx="8686800" cy="5562600"/>
          </a:xfrm>
        </p:spPr>
        <p:txBody>
          <a:bodyPr>
            <a:normAutofit/>
          </a:bodyPr>
          <a:lstStyle/>
          <a:p>
            <a:r>
              <a:rPr lang="en-US" dirty="0" smtClean="0"/>
              <a:t> The American psychologist William James pioneered functionalism. </a:t>
            </a:r>
          </a:p>
          <a:p>
            <a:r>
              <a:rPr lang="en-US" dirty="0" smtClean="0"/>
              <a:t> Functionalism was strongly influenced by biology. </a:t>
            </a:r>
          </a:p>
          <a:p>
            <a:r>
              <a:rPr lang="en-US" dirty="0" smtClean="0"/>
              <a:t>The work and ideas of Charles Darwin had a great impact on the emergence of functional psychology. </a:t>
            </a:r>
          </a:p>
          <a:p>
            <a:r>
              <a:rPr lang="en-US" dirty="0" smtClean="0"/>
              <a:t>According to Darwin’s theory of evolution, living organisms change and develop over time through a process of natural selection. </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Late childhood is the stage of industry versus inferiority stage (ages 6 to 12 years). </a:t>
            </a:r>
          </a:p>
          <a:p>
            <a:r>
              <a:rPr lang="en-US" dirty="0" smtClean="0"/>
              <a:t>During this stage:  There is an increase in competence in academic, social and psychomotor skills.</a:t>
            </a:r>
          </a:p>
          <a:p>
            <a:r>
              <a:rPr lang="en-US" dirty="0" smtClean="0"/>
              <a:t>Children enter into the wider culture and learn basic social skills and start to appreciate societal values.  Peer influence is dominant at this stage. </a:t>
            </a:r>
          </a:p>
          <a:p>
            <a:r>
              <a:rPr lang="en-US" dirty="0" smtClean="0"/>
              <a:t> To avoid feelings of failure and inadequacy, parents and school administration need to create a supportive environment</a:t>
            </a:r>
            <a:endParaRPr lang="en-US" dirty="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Although peer influence contributes a lot, child-rearing practices also shape social competence.</a:t>
            </a:r>
          </a:p>
          <a:p>
            <a:r>
              <a:rPr lang="en-US" dirty="0" smtClean="0"/>
              <a:t>Despite cultural differences, in general parental style can be categorized into three broad categories. </a:t>
            </a:r>
          </a:p>
          <a:p>
            <a:r>
              <a:rPr lang="en-US" dirty="0" smtClean="0"/>
              <a:t>These are authoritarian leadership style, permissive leadership style and authoritative leadership style.</a:t>
            </a:r>
          </a:p>
          <a:p>
            <a:r>
              <a:rPr lang="en-US" dirty="0" smtClean="0"/>
              <a:t>Children whose parents are authoritarian are likely to be unsociable.</a:t>
            </a:r>
          </a:p>
          <a:p>
            <a:r>
              <a:rPr lang="en-US" dirty="0" smtClean="0"/>
              <a:t> Children whose parents are permissive are likely to be immature and moody.</a:t>
            </a:r>
          </a:p>
          <a:p>
            <a:r>
              <a:rPr lang="en-US" dirty="0" smtClean="0"/>
              <a:t> Children whose parents are authoritative are likely to have good social skills.  </a:t>
            </a:r>
            <a:endParaRPr lang="en-US" dirty="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Adolescence</a:t>
            </a:r>
            <a:endParaRPr lang="en-US" dirty="0"/>
          </a:p>
        </p:txBody>
      </p:sp>
      <p:sp>
        <p:nvSpPr>
          <p:cNvPr id="3" name="Content Placeholder 2"/>
          <p:cNvSpPr>
            <a:spLocks noGrp="1"/>
          </p:cNvSpPr>
          <p:nvPr>
            <p:ph sz="quarter" idx="1"/>
          </p:nvPr>
        </p:nvSpPr>
        <p:spPr/>
        <p:txBody>
          <a:bodyPr>
            <a:normAutofit/>
          </a:bodyPr>
          <a:lstStyle/>
          <a:p>
            <a:r>
              <a:rPr lang="en-US" dirty="0" smtClean="0"/>
              <a:t>Adolescence is the development stage between childhood and adult hood during which many physical, cognitive, and social changes take place. Most dramatic biological changes occur during this stage</a:t>
            </a:r>
          </a:p>
          <a:p>
            <a:r>
              <a:rPr lang="en-US" dirty="0" smtClean="0"/>
              <a:t>The psycho- social development stage during adolescence is named as the identity versus confusion stage. </a:t>
            </a:r>
          </a:p>
          <a:p>
            <a:endParaRPr lang="en-US"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During this stage:  The adolescence raises the identity question (who am I?)  External pressures are due to:   * Physical change * Societal expectation changes (they consider themselves as adults, yet they are economically dependent on their parents) There is decline in reliance on adults for information with a shift toward using the peer group as source of social judgment. </a:t>
            </a:r>
          </a:p>
          <a:p>
            <a:r>
              <a:rPr lang="en-US" dirty="0" smtClean="0"/>
              <a:t>To avoid role confusion appropriate role model formation is important.</a:t>
            </a:r>
            <a:endParaRPr lang="en-US"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Adulthood</a:t>
            </a:r>
            <a:endParaRPr lang="en-US" dirty="0"/>
          </a:p>
        </p:txBody>
      </p:sp>
      <p:sp>
        <p:nvSpPr>
          <p:cNvPr id="3" name="Content Placeholder 2"/>
          <p:cNvSpPr>
            <a:spLocks noGrp="1"/>
          </p:cNvSpPr>
          <p:nvPr>
            <p:ph sz="quarter" idx="1"/>
          </p:nvPr>
        </p:nvSpPr>
        <p:spPr/>
        <p:txBody>
          <a:bodyPr>
            <a:normAutofit fontScale="92500"/>
          </a:bodyPr>
          <a:lstStyle/>
          <a:p>
            <a:r>
              <a:rPr lang="en-US" dirty="0" smtClean="0"/>
              <a:t>According to Erickson the stage of social development during early adult hood is termed as intimacy versus isolation stage. Young adults feel a need for intimacy in their life. After establishing a stable identity, a person is prepared to share meaningful love or deep friendship with others. By intimacy we mean an ability to care about others and to share experiences with them. One research showed that 75% of college -age men and women ranked a good marriage and family life as important adult goals. Failure to establish intimacy with others leads to a deep sense of isolation (feeling alone and uncared for in life).  </a:t>
            </a:r>
            <a:endParaRPr lang="en-US"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Once two people have established some degree of intimacy, their interest begins to expand beyond just the two of them. </a:t>
            </a:r>
          </a:p>
          <a:p>
            <a:r>
              <a:rPr lang="en-US" dirty="0" smtClean="0"/>
              <a:t>They become concerned with rising the next generation. They enter the stage of </a:t>
            </a:r>
            <a:r>
              <a:rPr lang="en-US" dirty="0" err="1" smtClean="0"/>
              <a:t>generativity</a:t>
            </a:r>
            <a:r>
              <a:rPr lang="en-US" dirty="0" smtClean="0"/>
              <a:t> versus stagnation. </a:t>
            </a:r>
            <a:r>
              <a:rPr lang="en-US" dirty="0" err="1" smtClean="0"/>
              <a:t>Generativity</a:t>
            </a:r>
            <a:r>
              <a:rPr lang="en-US" dirty="0" smtClean="0"/>
              <a:t> refers to the creation and care for children. Parents must do more than giving birth to children. They must adequately care for and guide children for future life. </a:t>
            </a:r>
          </a:p>
          <a:p>
            <a:r>
              <a:rPr lang="en-US" dirty="0" smtClean="0"/>
              <a:t>But people can achieve a sense of </a:t>
            </a:r>
            <a:r>
              <a:rPr lang="en-US" dirty="0" err="1" smtClean="0"/>
              <a:t>generativity</a:t>
            </a:r>
            <a:r>
              <a:rPr lang="en-US" dirty="0" smtClean="0"/>
              <a:t> without having children of their own. </a:t>
            </a:r>
          </a:p>
          <a:p>
            <a:r>
              <a:rPr lang="en-US" dirty="0" smtClean="0"/>
              <a:t>Nuns and priests, for example, can still guide and care for the next generation by working with other people’s children or helping to create a better world for them</a:t>
            </a:r>
          </a:p>
          <a:p>
            <a:endParaRPr lang="en-US" dirty="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When </a:t>
            </a:r>
            <a:r>
              <a:rPr lang="en-US" dirty="0" err="1" smtClean="0"/>
              <a:t>generativity</a:t>
            </a:r>
            <a:r>
              <a:rPr lang="en-US" dirty="0" smtClean="0"/>
              <a:t> is lacking, the result is stagnation and impoverishment of the personality. In such case people often become too exclusively involved in their interest and neglect the responsibility of caring for others.  </a:t>
            </a:r>
          </a:p>
          <a:p>
            <a:endParaRPr lang="en-US" dirty="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age </a:t>
            </a:r>
            <a:endParaRPr lang="en-US" dirty="0"/>
          </a:p>
        </p:txBody>
      </p:sp>
      <p:sp>
        <p:nvSpPr>
          <p:cNvPr id="3" name="Content Placeholder 2"/>
          <p:cNvSpPr>
            <a:spLocks noGrp="1"/>
          </p:cNvSpPr>
          <p:nvPr>
            <p:ph sz="quarter" idx="1"/>
          </p:nvPr>
        </p:nvSpPr>
        <p:spPr/>
        <p:txBody>
          <a:bodyPr>
            <a:normAutofit/>
          </a:bodyPr>
          <a:lstStyle/>
          <a:p>
            <a:r>
              <a:rPr lang="en-US" dirty="0" smtClean="0"/>
              <a:t>The elderly must make physical and social adjustments. These adjustments are more of inner struggles. Older people look back and review their lives. </a:t>
            </a:r>
          </a:p>
          <a:p>
            <a:r>
              <a:rPr lang="en-US" dirty="0" smtClean="0"/>
              <a:t>According to Erickson they enter the stage of ego integrity versus despair stage. </a:t>
            </a:r>
            <a:endParaRPr lang="en-US" smtClean="0"/>
          </a:p>
          <a:p>
            <a:r>
              <a:rPr lang="en-US" smtClean="0"/>
              <a:t>Ego </a:t>
            </a:r>
            <a:r>
              <a:rPr lang="en-US" dirty="0" smtClean="0"/>
              <a:t>integrity is the acceptance and satisfaction of ones past life. </a:t>
            </a:r>
          </a:p>
          <a:p>
            <a:r>
              <a:rPr lang="en-US" dirty="0" smtClean="0"/>
              <a:t>The person who has lived richly and responsibly develops a sense of integrity. </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This allows the person to face aging and death with dignity. </a:t>
            </a:r>
          </a:p>
          <a:p>
            <a:r>
              <a:rPr lang="en-US" dirty="0" smtClean="0"/>
              <a:t>Despair comes due to the feeling that life was not what it should have been. </a:t>
            </a:r>
          </a:p>
          <a:p>
            <a:r>
              <a:rPr lang="en-US" dirty="0" smtClean="0"/>
              <a:t>If previous life events are reviewed with regret, the elderly person experiences despair (heartache and remorse). </a:t>
            </a:r>
          </a:p>
          <a:p>
            <a:r>
              <a:rPr lang="en-US" dirty="0" smtClean="0"/>
              <a:t>The person feels like a failure and knows it is too late to reverse what has been done. </a:t>
            </a:r>
          </a:p>
          <a:p>
            <a:r>
              <a:rPr lang="en-US" dirty="0" smtClean="0"/>
              <a:t>Aging and the threat of death then become source of fear and depression.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Organisms whose characteristics were best suited to their environment survived and reproduced. </a:t>
            </a:r>
          </a:p>
          <a:p>
            <a:r>
              <a:rPr lang="en-US" dirty="0" smtClean="0"/>
              <a:t>While organisms whose characteristics were less adaptable died out. </a:t>
            </a:r>
          </a:p>
          <a:p>
            <a:r>
              <a:rPr lang="en-US" dirty="0" smtClean="0"/>
              <a:t>Survivors would transmit to the next generation those characteristics that enabled them to survive.  </a:t>
            </a:r>
          </a:p>
          <a:p>
            <a:r>
              <a:rPr lang="en-US" dirty="0" smtClean="0"/>
              <a:t>William James was greatly influenced by Darwin. </a:t>
            </a:r>
          </a:p>
          <a:p>
            <a:r>
              <a:rPr lang="en-US" dirty="0" smtClean="0"/>
              <a:t>James held that the function of consciousness was to enable humans to behave in ways that would act survival through adaptation to the environment.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Gestalt psychology</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 The leading proponents of the Gestalt view were the German psychologists Max Wertheimer, Kurt Kafka and Wolfgang Kohler.    Instead of considering separate parts that make up thinking, Gestalt psychologists concentrated on the ‘whole’. </a:t>
            </a:r>
          </a:p>
          <a:p>
            <a:r>
              <a:rPr lang="en-US" dirty="0" smtClean="0"/>
              <a:t>Their slogan is ‘the whole is greater than the sum of its parts’. Gestalt means shape, form or configuration.  </a:t>
            </a:r>
          </a:p>
          <a:p>
            <a:r>
              <a:rPr lang="en-US" dirty="0" smtClean="0"/>
              <a:t>  Their belief was that the whole is different from the sum of its parts. In order to understand our environment we have to perceive it in its totality not in its individuality.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Why psychology is a science?</a:t>
            </a:r>
            <a:endParaRPr lang="en-US" dirty="0"/>
          </a:p>
        </p:txBody>
      </p:sp>
      <p:sp>
        <p:nvSpPr>
          <p:cNvPr id="3" name="Content Placeholder 2"/>
          <p:cNvSpPr>
            <a:spLocks noGrp="1"/>
          </p:cNvSpPr>
          <p:nvPr>
            <p:ph sz="quarter" idx="1"/>
          </p:nvPr>
        </p:nvSpPr>
        <p:spPr>
          <a:xfrm>
            <a:off x="457200" y="1524000"/>
            <a:ext cx="8686800" cy="5334000"/>
          </a:xfrm>
        </p:spPr>
        <p:txBody>
          <a:bodyPr>
            <a:normAutofit lnSpcReduction="10000"/>
          </a:bodyPr>
          <a:lstStyle/>
          <a:p>
            <a:pPr lvl="0"/>
            <a:r>
              <a:rPr lang="en-GB" dirty="0" smtClean="0">
                <a:latin typeface="Times New Roman" pitchFamily="18" charset="0"/>
                <a:cs typeface="Times New Roman" pitchFamily="18" charset="0"/>
              </a:rPr>
              <a:t>Psychology posses a body of facts which can be supported through universal laws and principles.</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emphasizes the search for truth</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does not believe in hearsay, stereotypes or superstition.</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believes in cause and effect relationships</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adopts the method of objective investigations, systemic and controlled observation and a scientific approach</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also stands for the generalization, verifiability and modification of the observed results or deduced phenomena</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Helps in predicting future developments , and</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It’s able to turn its theory into practice through application</a:t>
            </a:r>
            <a:endParaRPr lang="en-US"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1295400"/>
            <a:ext cx="8534400" cy="5562600"/>
          </a:xfrm>
        </p:spPr>
        <p:txBody>
          <a:bodyPr>
            <a:normAutofit/>
          </a:bodyPr>
          <a:lstStyle/>
          <a:p>
            <a:r>
              <a:rPr lang="en-US" dirty="0" smtClean="0"/>
              <a:t>Max </a:t>
            </a:r>
            <a:r>
              <a:rPr lang="en-US" dirty="0" err="1" smtClean="0"/>
              <a:t>werthiemer</a:t>
            </a:r>
            <a:r>
              <a:rPr lang="en-US" dirty="0" smtClean="0"/>
              <a:t> said that ‘it is a mistake to analyze psychological events into pieces, or elements, as the </a:t>
            </a:r>
            <a:r>
              <a:rPr lang="en-US" dirty="0" err="1" smtClean="0"/>
              <a:t>strtucturalists</a:t>
            </a:r>
            <a:r>
              <a:rPr lang="en-US" dirty="0" smtClean="0"/>
              <a:t> did.’ </a:t>
            </a:r>
          </a:p>
          <a:p>
            <a:r>
              <a:rPr lang="en-US" dirty="0" smtClean="0"/>
              <a:t>Further research by the Gestalt psychologists led to the development of a set of principles of perceptual organization. </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Such organizations arose through the brains innate ability to structure and organize the </a:t>
            </a:r>
          </a:p>
          <a:p>
            <a:r>
              <a:rPr lang="en-US" dirty="0" smtClean="0"/>
              <a:t>perceptual field into meaningful patterns rather than perceiving the separate elements. </a:t>
            </a:r>
          </a:p>
          <a:p>
            <a:r>
              <a:rPr lang="en-US" dirty="0" smtClean="0"/>
              <a:t>For some of the main Gestalt principles of organization, see the chapter ‘sensation and perception.’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Psychoanalysis </a:t>
            </a:r>
            <a:endParaRPr lang="en-US" b="1" dirty="0"/>
          </a:p>
        </p:txBody>
      </p:sp>
      <p:sp>
        <p:nvSpPr>
          <p:cNvPr id="3" name="Content Placeholder 2"/>
          <p:cNvSpPr>
            <a:spLocks noGrp="1"/>
          </p:cNvSpPr>
          <p:nvPr>
            <p:ph sz="quarter" idx="1"/>
          </p:nvPr>
        </p:nvSpPr>
        <p:spPr>
          <a:xfrm>
            <a:off x="457200" y="914400"/>
            <a:ext cx="8686800" cy="5943600"/>
          </a:xfrm>
        </p:spPr>
        <p:txBody>
          <a:bodyPr>
            <a:normAutofit fontScale="92500" lnSpcReduction="20000"/>
          </a:bodyPr>
          <a:lstStyle/>
          <a:p>
            <a:r>
              <a:rPr lang="en-US" dirty="0" smtClean="0"/>
              <a:t>The Viennese neurologist and psychologist Sigmund Freud (1856-1939) pioneered the psychoanalytic perspective.  </a:t>
            </a:r>
          </a:p>
          <a:p>
            <a:r>
              <a:rPr lang="en-US" dirty="0" smtClean="0"/>
              <a:t>Freud said that conscious experiences are only the tip of the Iceberg.</a:t>
            </a:r>
          </a:p>
          <a:p>
            <a:r>
              <a:rPr lang="en-US" dirty="0" smtClean="0"/>
              <a:t> Beneath the conscious experience is Primitive biological urges that seek expression but which are in conflict with the norms and morality of the society.   </a:t>
            </a:r>
          </a:p>
          <a:p>
            <a:r>
              <a:rPr lang="en-US" dirty="0" smtClean="0"/>
              <a:t>These unconscious motivations and conflicts have powerful influences on our conscious thoughts and actions. </a:t>
            </a:r>
          </a:p>
          <a:p>
            <a:r>
              <a:rPr lang="en-US" dirty="0" smtClean="0"/>
              <a:t>Therefore they are responsible for much of human behavior including physiological problems. </a:t>
            </a:r>
          </a:p>
          <a:p>
            <a:r>
              <a:rPr lang="en-US" dirty="0" smtClean="0"/>
              <a:t>According to Freud, all behavior whether normal or abnormal is influenced by the unconscious mind. </a:t>
            </a:r>
          </a:p>
          <a:p>
            <a:r>
              <a:rPr lang="en-US" dirty="0" smtClean="0"/>
              <a:t>This belief is called psychic determinism. </a:t>
            </a:r>
          </a:p>
          <a:p>
            <a:r>
              <a:rPr lang="en-US" dirty="0" smtClean="0"/>
              <a:t> They cannot be directly studied through introspection.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t>Freud methods of studying unconscious mind</a:t>
            </a:r>
            <a:endParaRPr lang="en-US" b="1" dirty="0"/>
          </a:p>
        </p:txBody>
      </p:sp>
      <p:sp>
        <p:nvSpPr>
          <p:cNvPr id="3" name="Content Placeholder 2"/>
          <p:cNvSpPr>
            <a:spLocks noGrp="1"/>
          </p:cNvSpPr>
          <p:nvPr>
            <p:ph sz="quarter" idx="1"/>
          </p:nvPr>
        </p:nvSpPr>
        <p:spPr>
          <a:xfrm>
            <a:off x="457200" y="1066800"/>
            <a:ext cx="8229600" cy="5638800"/>
          </a:xfrm>
        </p:spPr>
        <p:txBody>
          <a:bodyPr>
            <a:normAutofit/>
          </a:bodyPr>
          <a:lstStyle/>
          <a:p>
            <a:r>
              <a:rPr lang="en-US" dirty="0" smtClean="0"/>
              <a:t>According to Freud the methods of studying the unconscious mind are: </a:t>
            </a:r>
          </a:p>
          <a:p>
            <a:pPr marL="514350" indent="-514350">
              <a:buAutoNum type="alphaLcPeriod"/>
            </a:pPr>
            <a:r>
              <a:rPr lang="en-US" b="1" dirty="0" smtClean="0"/>
              <a:t>Free association  </a:t>
            </a:r>
          </a:p>
          <a:p>
            <a:pPr marL="514350" indent="-514350"/>
            <a:r>
              <a:rPr lang="en-US" dirty="0" smtClean="0"/>
              <a:t>In this method the psychoanalyst gives the client a word and asks to reply with the first word that comes to mind be it nonsense or irrelevant. </a:t>
            </a:r>
          </a:p>
          <a:p>
            <a:pPr marL="514350" indent="-514350"/>
            <a:r>
              <a:rPr lang="en-US" dirty="0" smtClean="0"/>
              <a:t>The psychoanalyst makes associations and meanings between ideas, words, and thought. </a:t>
            </a:r>
          </a:p>
          <a:p>
            <a:pPr marL="514350" indent="-514350"/>
            <a:r>
              <a:rPr lang="en-US" dirty="0" smtClean="0"/>
              <a:t> It is a projective technique to explore the client’s unconscious thoughts.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b.</a:t>
            </a:r>
            <a:r>
              <a:rPr lang="en-US" b="1" dirty="0" smtClean="0"/>
              <a:t> Dream</a:t>
            </a:r>
            <a:endParaRPr lang="en-US" dirty="0"/>
          </a:p>
        </p:txBody>
      </p:sp>
      <p:sp>
        <p:nvSpPr>
          <p:cNvPr id="3" name="Content Placeholder 2"/>
          <p:cNvSpPr>
            <a:spLocks noGrp="1"/>
          </p:cNvSpPr>
          <p:nvPr>
            <p:ph sz="quarter" idx="1"/>
          </p:nvPr>
        </p:nvSpPr>
        <p:spPr>
          <a:xfrm>
            <a:off x="457200" y="762000"/>
            <a:ext cx="8458200" cy="5715000"/>
          </a:xfrm>
        </p:spPr>
        <p:txBody>
          <a:bodyPr>
            <a:normAutofit/>
          </a:bodyPr>
          <a:lstStyle/>
          <a:p>
            <a:pPr marL="514350" indent="-514350">
              <a:buNone/>
            </a:pPr>
            <a:r>
              <a:rPr lang="en-US" dirty="0" smtClean="0"/>
              <a:t>   </a:t>
            </a:r>
          </a:p>
          <a:p>
            <a:pPr marL="514350" indent="-514350"/>
            <a:r>
              <a:rPr lang="en-US" dirty="0" smtClean="0"/>
              <a:t>The contents of dreams are analyzed for underlying or hidden motivations.   </a:t>
            </a:r>
          </a:p>
          <a:p>
            <a:pPr marL="514350" indent="-514350"/>
            <a:r>
              <a:rPr lang="en-US" dirty="0" smtClean="0"/>
              <a:t>Dreams are viewed as indication of what a person is truly feeling within the conscious mind. </a:t>
            </a:r>
          </a:p>
          <a:p>
            <a:pPr marL="514350" indent="-514350"/>
            <a:r>
              <a:rPr lang="en-US" dirty="0" smtClean="0"/>
              <a:t>Freud said dreams are ‘the royal road to the understanding of the unconscious.’ </a:t>
            </a:r>
          </a:p>
          <a:p>
            <a:pPr marL="514350" indent="-514350"/>
            <a:r>
              <a:rPr lang="en-US" dirty="0" smtClean="0"/>
              <a:t>Remember the old proverb, which says. " Pigs dream about corn and geese dream about maize."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Behaviorism</a:t>
            </a:r>
            <a:r>
              <a:rPr lang="en-US" dirty="0" smtClean="0"/>
              <a:t>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John Watson (1878-1958) revolutionized psychology by changing the subject matter of psychology from the study of conscious experience to the study of behavior.  </a:t>
            </a:r>
          </a:p>
          <a:p>
            <a:r>
              <a:rPr lang="en-US" dirty="0" smtClean="0"/>
              <a:t>Watson believed that the study of psychology should be about observable behavior and its aim should be to describe, predict, understand and control behavior.  </a:t>
            </a:r>
          </a:p>
          <a:p>
            <a:r>
              <a:rPr lang="en-US" dirty="0" smtClean="0"/>
              <a:t>He contended that psychologists should never use the terms consciousness, mental states, introspection, imagery and the like. </a:t>
            </a:r>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914400"/>
            <a:ext cx="8534400" cy="5638800"/>
          </a:xfrm>
        </p:spPr>
        <p:txBody>
          <a:bodyPr>
            <a:normAutofit/>
          </a:bodyPr>
          <a:lstStyle/>
          <a:p>
            <a:r>
              <a:rPr lang="en-US" dirty="0" smtClean="0"/>
              <a:t> Followers of behaviorism did not reject the existence of mind and consciousness. </a:t>
            </a:r>
          </a:p>
          <a:p>
            <a:r>
              <a:rPr lang="en-US" dirty="0" smtClean="0"/>
              <a:t>Rather, they viewed these concepts as impossible to observe and contributing little to a scientific approach to psychology. </a:t>
            </a:r>
          </a:p>
          <a:p>
            <a:r>
              <a:rPr lang="en-US" dirty="0" smtClean="0"/>
              <a:t>Watson’s focus on the study of observable behavior enabled to formulate clear hypotheses, which could be tested by experimentation.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dirty="0" smtClean="0"/>
              <a:t>cont</a:t>
            </a:r>
            <a:endParaRPr lang="en-US" dirty="0"/>
          </a:p>
        </p:txBody>
      </p:sp>
      <p:sp>
        <p:nvSpPr>
          <p:cNvPr id="3" name="Content Placeholder 2"/>
          <p:cNvSpPr>
            <a:spLocks noGrp="1"/>
          </p:cNvSpPr>
          <p:nvPr>
            <p:ph sz="quarter" idx="1"/>
          </p:nvPr>
        </p:nvSpPr>
        <p:spPr>
          <a:xfrm>
            <a:off x="457200" y="609600"/>
            <a:ext cx="8229600" cy="5943600"/>
          </a:xfrm>
        </p:spPr>
        <p:txBody>
          <a:bodyPr>
            <a:normAutofit/>
          </a:bodyPr>
          <a:lstStyle/>
          <a:p>
            <a:r>
              <a:rPr lang="en-US" dirty="0" smtClean="0"/>
              <a:t>Watson’s view of learning relied to a great extent on Pavlov’s account of classical conditioning. Accordingly, it is possible to break down and analyze a certain behavior into stimulus-response units.  </a:t>
            </a:r>
          </a:p>
          <a:p>
            <a:r>
              <a:rPr lang="en-US" dirty="0" smtClean="0"/>
              <a:t>Much of the behaviorists’ research into learning was carried out on animals, rather than humans; partly because animals were easy to obtain and greater control could be exercised over their environment, and partly because they accepted the idea that humans and animals are related both physiologically and behaviorally.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8458200" cy="5257800"/>
          </a:xfrm>
        </p:spPr>
        <p:txBody>
          <a:bodyPr/>
          <a:lstStyle/>
          <a:p>
            <a:r>
              <a:rPr lang="en-US" dirty="0" smtClean="0"/>
              <a:t> The work of John Watson contributed much to the use of more objective and systematic</a:t>
            </a:r>
          </a:p>
          <a:p>
            <a:r>
              <a:rPr lang="en-US" dirty="0" smtClean="0"/>
              <a:t>methods to the study of human behavior.</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perspectives</a:t>
            </a:r>
            <a:endParaRPr lang="en-US" b="1" dirty="0"/>
          </a:p>
        </p:txBody>
      </p:sp>
      <p:sp>
        <p:nvSpPr>
          <p:cNvPr id="3" name="Content Placeholder 2"/>
          <p:cNvSpPr>
            <a:spLocks noGrp="1"/>
          </p:cNvSpPr>
          <p:nvPr>
            <p:ph sz="quarter" idx="1"/>
          </p:nvPr>
        </p:nvSpPr>
        <p:spPr/>
        <p:txBody>
          <a:bodyPr>
            <a:normAutofit fontScale="92500" lnSpcReduction="20000"/>
          </a:bodyPr>
          <a:lstStyle/>
          <a:p>
            <a:pPr marL="514350" indent="-514350">
              <a:buAutoNum type="arabicPeriod"/>
            </a:pPr>
            <a:r>
              <a:rPr lang="en-US" b="1" dirty="0" smtClean="0"/>
              <a:t>The biological perspective </a:t>
            </a:r>
          </a:p>
          <a:p>
            <a:pPr marL="514350" indent="-514350"/>
            <a:r>
              <a:rPr lang="en-US" dirty="0" smtClean="0"/>
              <a:t>It states that behavior has a biological basis. </a:t>
            </a:r>
          </a:p>
          <a:p>
            <a:pPr marL="514350" indent="-514350"/>
            <a:r>
              <a:rPr lang="en-US" dirty="0" smtClean="0"/>
              <a:t>The behavior of both people and animals should be considered in terms of biological functioning.</a:t>
            </a:r>
          </a:p>
          <a:p>
            <a:pPr marL="514350" indent="-514350">
              <a:buNone/>
            </a:pPr>
            <a:r>
              <a:rPr lang="en-US" b="1" dirty="0" smtClean="0"/>
              <a:t>2. The cognitive perspective </a:t>
            </a:r>
            <a:r>
              <a:rPr lang="en-US" dirty="0" smtClean="0"/>
              <a:t> </a:t>
            </a:r>
          </a:p>
          <a:p>
            <a:pPr marL="514350" indent="-514350"/>
            <a:r>
              <a:rPr lang="en-US" dirty="0" smtClean="0"/>
              <a:t>It focuses on the process that helps people to know, understand, and think about the world.  </a:t>
            </a:r>
          </a:p>
          <a:p>
            <a:pPr marL="514350" indent="-514350"/>
            <a:r>
              <a:rPr lang="en-US" dirty="0" smtClean="0"/>
              <a:t>This perspective explains how information in the memory is processed at different stages and how our thinking about the world influences our behavior.           Example: Can a medical student watch television and study at the same time?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cont</a:t>
            </a:r>
            <a:endParaRPr lang="en-US" dirty="0"/>
          </a:p>
        </p:txBody>
      </p:sp>
      <p:sp>
        <p:nvSpPr>
          <p:cNvPr id="3" name="Content Placeholder 2"/>
          <p:cNvSpPr>
            <a:spLocks noGrp="1"/>
          </p:cNvSpPr>
          <p:nvPr>
            <p:ph sz="quarter" idx="1"/>
          </p:nvPr>
        </p:nvSpPr>
        <p:spPr>
          <a:xfrm>
            <a:off x="457200" y="1371600"/>
            <a:ext cx="8534400" cy="5334000"/>
          </a:xfrm>
        </p:spPr>
        <p:txBody>
          <a:bodyPr>
            <a:normAutofit fontScale="92500"/>
          </a:bodyPr>
          <a:lstStyle/>
          <a:p>
            <a:pPr lvl="0"/>
            <a:r>
              <a:rPr lang="en-GB" dirty="0" smtClean="0">
                <a:latin typeface="Times New Roman" pitchFamily="18" charset="0"/>
                <a:cs typeface="Times New Roman" pitchFamily="18" charset="0"/>
              </a:rPr>
              <a:t>Psychology posses a body of facts which can be supported through universal laws and principles.</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emphasizes the search for truth</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does not believe in hearsay, stereotypes or superstition.</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believes in cause and effect relationships</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adopts the method of objective investigations, systemic and controlled observation and a scientific approach</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 also stands for the generalization, verifiability and modification of the observed results or deduced phenomena</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Helps in predicting future developments , and</a:t>
            </a:r>
            <a:endParaRPr lang="en-US" dirty="0" smtClean="0">
              <a:latin typeface="Times New Roman" pitchFamily="18" charset="0"/>
              <a:cs typeface="Times New Roman" pitchFamily="18" charset="0"/>
            </a:endParaRPr>
          </a:p>
          <a:p>
            <a:pPr lvl="0"/>
            <a:r>
              <a:rPr lang="en-GB" dirty="0" smtClean="0">
                <a:latin typeface="Times New Roman" pitchFamily="18" charset="0"/>
                <a:cs typeface="Times New Roman" pitchFamily="18" charset="0"/>
              </a:rPr>
              <a:t>It’s able to turn its theory into practice through application</a:t>
            </a:r>
            <a:endParaRPr lang="en-US"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The behavioral perspective</a:t>
            </a:r>
            <a:endParaRPr lang="en-US" b="1" dirty="0"/>
          </a:p>
        </p:txBody>
      </p:sp>
      <p:sp>
        <p:nvSpPr>
          <p:cNvPr id="3" name="Content Placeholder 2"/>
          <p:cNvSpPr>
            <a:spLocks noGrp="1"/>
          </p:cNvSpPr>
          <p:nvPr>
            <p:ph sz="quarter" idx="1"/>
          </p:nvPr>
        </p:nvSpPr>
        <p:spPr/>
        <p:txBody>
          <a:bodyPr>
            <a:normAutofit/>
          </a:bodyPr>
          <a:lstStyle/>
          <a:p>
            <a:r>
              <a:rPr lang="en-US" dirty="0" smtClean="0"/>
              <a:t> The 1904 Nobel Prize winner, the Russian physiologist and psychologist, Ivan Pavlov opened a new way of thinking for psychological investigations. </a:t>
            </a:r>
          </a:p>
          <a:p>
            <a:r>
              <a:rPr lang="en-US" dirty="0" smtClean="0"/>
              <a:t>His experiment on dogs enabled psychologists to explain certain behavior and certain differences among individuals as the result of learning. </a:t>
            </a:r>
          </a:p>
          <a:p>
            <a:r>
              <a:rPr lang="en-US" dirty="0" smtClean="0"/>
              <a:t>Following the works of Pavlov, Thorn dike and Watson behaviorism got strength. Through time, its principles and methods of study became an integral part of psychology.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By the middle of the twentieth century, it was widely accepted that psychology was about the study of behavior rather than conscious experience. </a:t>
            </a:r>
          </a:p>
          <a:p>
            <a:r>
              <a:rPr lang="en-US" dirty="0" smtClean="0"/>
              <a:t> The American psychologist </a:t>
            </a:r>
            <a:r>
              <a:rPr lang="en-US" dirty="0" err="1" smtClean="0"/>
              <a:t>B.F.Skinner</a:t>
            </a:r>
            <a:r>
              <a:rPr lang="en-US" dirty="0" smtClean="0"/>
              <a:t> refined and popularized behaviorism. </a:t>
            </a:r>
          </a:p>
          <a:p>
            <a:r>
              <a:rPr lang="en-US" dirty="0" smtClean="0"/>
              <a:t>He showed that the consequences of behavior provide the basic mechanism for predicting and shaping future behavior.   </a:t>
            </a:r>
          </a:p>
          <a:p>
            <a:r>
              <a:rPr lang="en-US" dirty="0" smtClean="0"/>
              <a:t>Contribution: Skinner’s theory inspired certain techniques of toilet training how to loose weight, quit smoking and learn new skills. </a:t>
            </a:r>
          </a:p>
          <a:p>
            <a:r>
              <a:rPr lang="en-US" dirty="0" smtClean="0"/>
              <a:t>His theory helped to develop techniques for the treatment of various psychological disorders, the resolution of sexual problems and even the halting of drug addiction.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The humanistic perspective</a:t>
            </a:r>
            <a:endParaRPr lang="en-US" dirty="0"/>
          </a:p>
        </p:txBody>
      </p:sp>
      <p:sp>
        <p:nvSpPr>
          <p:cNvPr id="3" name="Content Placeholder 2"/>
          <p:cNvSpPr>
            <a:spLocks noGrp="1"/>
          </p:cNvSpPr>
          <p:nvPr>
            <p:ph sz="quarter" idx="1"/>
          </p:nvPr>
        </p:nvSpPr>
        <p:spPr/>
        <p:txBody>
          <a:bodyPr>
            <a:normAutofit/>
          </a:bodyPr>
          <a:lstStyle/>
          <a:p>
            <a:r>
              <a:rPr lang="en-US" dirty="0" smtClean="0"/>
              <a:t> It is a psychological approach that suggests that people are in control of their lives  </a:t>
            </a:r>
          </a:p>
          <a:p>
            <a:r>
              <a:rPr lang="en-US" dirty="0" smtClean="0"/>
              <a:t>This perspective assumes that people are naturally endowed with the capacity to make decisions about their lives and to control their behavior. </a:t>
            </a:r>
          </a:p>
          <a:p>
            <a:r>
              <a:rPr lang="en-US" dirty="0" smtClean="0"/>
              <a:t> Humanistic psychologists claim that everyone has the capacity to develop to higher levels of maturity and realize his/her full potential if given the opportunity.</a:t>
            </a:r>
          </a:p>
          <a:p>
            <a:r>
              <a:rPr lang="en-US" dirty="0" smtClean="0"/>
              <a: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a:bodyPr>
          <a:lstStyle/>
          <a:p>
            <a:r>
              <a:rPr lang="en-US" dirty="0" smtClean="0"/>
              <a:t>The human being has free will to make decisions about his/her own life, rather than depending on societal standards. </a:t>
            </a:r>
          </a:p>
          <a:p>
            <a:r>
              <a:rPr lang="en-US" dirty="0" smtClean="0"/>
              <a:t>For example, if a person chooses to lead an average life, it cannot be considered as worse compared to a person who has higher aspirations</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PERSONALITY</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Personality is the total quality of an individual’s behavior as it is shown in his habits of thinking, in his attitudes, interests, his manner of acting and his personal philosophy of life. </a:t>
            </a:r>
          </a:p>
          <a:p>
            <a:r>
              <a:rPr lang="en-US" dirty="0" smtClean="0"/>
              <a:t>It is the totality of his being. It includes his physical, mental, emotional and temperamental makeup and how it shows itself in behavior. </a:t>
            </a:r>
          </a:p>
          <a:p>
            <a:r>
              <a:rPr lang="en-US" dirty="0" smtClean="0"/>
              <a:t> These various components of personality do not stand apart from each other. They are interconnected and as a result of this integration gave rise to a characteristic behavior pattern or quality called personality.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21352"/>
          </a:xfrm>
        </p:spPr>
        <p:txBody>
          <a:bodyPr>
            <a:normAutofit fontScale="92500" lnSpcReduction="10000"/>
          </a:bodyPr>
          <a:lstStyle/>
          <a:p>
            <a:r>
              <a:rPr lang="en-US" dirty="0" smtClean="0"/>
              <a:t>There are three basic factors, which have to be considered in describing personality. </a:t>
            </a:r>
          </a:p>
          <a:p>
            <a:r>
              <a:rPr lang="en-US" dirty="0" smtClean="0"/>
              <a:t>These are: </a:t>
            </a:r>
          </a:p>
          <a:p>
            <a:pPr marL="514350" indent="-514350">
              <a:buAutoNum type="arabicPeriod"/>
            </a:pPr>
            <a:r>
              <a:rPr lang="en-US" dirty="0" smtClean="0"/>
              <a:t>The internal aspects: these are feelings, the physiological systems, glands and inherently determined physical features.</a:t>
            </a:r>
          </a:p>
          <a:p>
            <a:pPr marL="514350" indent="-514350">
              <a:buNone/>
            </a:pPr>
            <a:r>
              <a:rPr lang="en-US" dirty="0" smtClean="0"/>
              <a:t> 2. The social situation: they include the influence of the family and other groups to which one belongs, the influence of customs, traditions and culture. </a:t>
            </a:r>
          </a:p>
          <a:p>
            <a:pPr marL="514350" indent="-514350">
              <a:buNone/>
            </a:pPr>
            <a:r>
              <a:rPr lang="en-US" dirty="0" smtClean="0"/>
              <a:t>3. The reactions or behavior; they are results from the interaction of the individual and the stimuli from the environment.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Personality is a dynamic growing thing. </a:t>
            </a:r>
          </a:p>
          <a:p>
            <a:r>
              <a:rPr lang="en-US" dirty="0" smtClean="0"/>
              <a:t>It grows in a social setup, through social experiences and continual adjustment to the environment. T</a:t>
            </a:r>
          </a:p>
          <a:p>
            <a:r>
              <a:rPr lang="en-US" dirty="0" smtClean="0"/>
              <a:t>here are three main factors that contribute to differences in personality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causing differences in personality</a:t>
            </a:r>
            <a:endParaRPr lang="en-US" dirty="0"/>
          </a:p>
        </p:txBody>
      </p:sp>
      <p:sp>
        <p:nvSpPr>
          <p:cNvPr id="3" name="Content Placeholder 2"/>
          <p:cNvSpPr>
            <a:spLocks noGrp="1"/>
          </p:cNvSpPr>
          <p:nvPr>
            <p:ph sz="quarter" idx="1"/>
          </p:nvPr>
        </p:nvSpPr>
        <p:spPr/>
        <p:txBody>
          <a:bodyPr>
            <a:normAutofit fontScale="92500" lnSpcReduction="20000"/>
          </a:bodyPr>
          <a:lstStyle/>
          <a:p>
            <a:pPr marL="514350" indent="-514350">
              <a:buAutoNum type="arabicPeriod"/>
            </a:pPr>
            <a:r>
              <a:rPr lang="en-US" dirty="0" smtClean="0"/>
              <a:t>The physiological factors. These include: </a:t>
            </a:r>
          </a:p>
          <a:p>
            <a:pPr marL="514350" indent="-514350"/>
            <a:r>
              <a:rPr lang="en-US" dirty="0" smtClean="0"/>
              <a:t> The physique of the individual (his size, strength, looks); </a:t>
            </a:r>
          </a:p>
          <a:p>
            <a:pPr marL="514350" indent="-514350"/>
            <a:r>
              <a:rPr lang="en-US" dirty="0" smtClean="0"/>
              <a:t> Physical appearances and deficiencies and how other people react to these characteristics; </a:t>
            </a:r>
          </a:p>
          <a:p>
            <a:pPr marL="514350" indent="-514350"/>
            <a:r>
              <a:rPr lang="en-US" dirty="0" smtClean="0"/>
              <a:t>Endocrine glands production of hormones;  Example: excess insulin secretion may make the individual fatigued or anxious. </a:t>
            </a:r>
          </a:p>
          <a:p>
            <a:pPr marL="514350" indent="-514350"/>
            <a:r>
              <a:rPr lang="en-US" dirty="0" smtClean="0"/>
              <a:t>Hypothyroidism may cause sluggishness, inertia or dullness, slowness or stupidity. </a:t>
            </a:r>
          </a:p>
          <a:p>
            <a:pPr marL="514350" indent="-514350"/>
            <a:r>
              <a:rPr lang="en-US" dirty="0" smtClean="0"/>
              <a:t>Hyperthyroidism may cause nervous tension, excitement and over activity.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2. The environmental or social factors  Reactions of other people and reactions to other people; Example:</a:t>
            </a:r>
          </a:p>
          <a:p>
            <a:r>
              <a:rPr lang="en-US" dirty="0" smtClean="0"/>
              <a:t>relationships in the home and the family, the influence of school </a:t>
            </a:r>
          </a:p>
          <a:p>
            <a:r>
              <a:rPr lang="en-US" dirty="0" smtClean="0"/>
              <a:t> An atmosphere of peace, love, mutual understanding at home develops self- confidence and security;  </a:t>
            </a:r>
          </a:p>
          <a:p>
            <a:r>
              <a:rPr lang="en-US" dirty="0" smtClean="0"/>
              <a:t>Repressive home atmosphere will result in rebellious or dependence as personality traits;  </a:t>
            </a:r>
          </a:p>
          <a:p>
            <a:r>
              <a:rPr lang="en-US" dirty="0" smtClean="0"/>
              <a:t>Personality of the teacher, richness of the curriculum, the presence or absence of co curricula activities, methods of teaching affect the child’s personality.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3. Mental or psychological factors include   Motives, interests, activities, will and character, intellectual capacities, reasoning, attention, perception and imagination.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r>
              <a:rPr lang="en-US" dirty="0" smtClean="0"/>
              <a:t>What is behavior?</a:t>
            </a:r>
          </a:p>
          <a:p>
            <a:r>
              <a:rPr lang="en-US" dirty="0" smtClean="0"/>
              <a:t> Behavior In its broader sense includes all types of human activities. </a:t>
            </a:r>
          </a:p>
          <a:p>
            <a:r>
              <a:rPr lang="en-US" dirty="0" smtClean="0"/>
              <a:t>Behavior is both mental and bodily.  </a:t>
            </a:r>
          </a:p>
          <a:p>
            <a:r>
              <a:rPr lang="en-US" dirty="0" smtClean="0"/>
              <a:t>Mental behaviors are thinking, reasoning, imagination and other mental experiences or processes.</a:t>
            </a:r>
          </a:p>
          <a:p>
            <a:r>
              <a:rPr lang="en-US" dirty="0" smtClean="0"/>
              <a:t>  Bodily behavior refers to the movements and actions of the body in response to a situation.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Theories of personality development</a:t>
            </a:r>
            <a:endParaRPr lang="en-US" b="1" dirty="0"/>
          </a:p>
        </p:txBody>
      </p:sp>
      <p:sp>
        <p:nvSpPr>
          <p:cNvPr id="3" name="Content Placeholder 2"/>
          <p:cNvSpPr>
            <a:spLocks noGrp="1"/>
          </p:cNvSpPr>
          <p:nvPr>
            <p:ph sz="quarter" idx="1"/>
          </p:nvPr>
        </p:nvSpPr>
        <p:spPr/>
        <p:txBody>
          <a:bodyPr/>
          <a:lstStyle/>
          <a:p>
            <a:r>
              <a:rPr lang="en-US" dirty="0" smtClean="0"/>
              <a:t>When we study the field of personality psychology, in general, four areas are observed. </a:t>
            </a:r>
          </a:p>
          <a:p>
            <a:r>
              <a:rPr lang="en-US" dirty="0" smtClean="0"/>
              <a:t>These are theory, structure, development and dynamics. </a:t>
            </a:r>
          </a:p>
          <a:p>
            <a:r>
              <a:rPr lang="en-US" dirty="0" smtClean="0"/>
              <a:t>Theory- It is a body of knowledge, which psychologists use to explain complex concepts in the study of personality. </a:t>
            </a:r>
          </a:p>
          <a:p>
            <a:r>
              <a:rPr lang="en-US" dirty="0" smtClean="0"/>
              <a:t>Psychologists consider a number of approaches to the study of personality.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a. Structure - It is anatomy of personality with basic dispositions and interrelationships of different elements of personality. </a:t>
            </a:r>
          </a:p>
          <a:p>
            <a:r>
              <a:rPr lang="en-US" dirty="0" smtClean="0"/>
              <a:t>These personality structures are enduring and stable aspects of personality.  </a:t>
            </a:r>
          </a:p>
          <a:p>
            <a:pPr>
              <a:buNone/>
            </a:pPr>
            <a:r>
              <a:rPr lang="en-US" dirty="0" smtClean="0"/>
              <a:t>b. Development-  Individuals’ are different from each other even at birth, in physical appearance or temperament. </a:t>
            </a:r>
          </a:p>
          <a:p>
            <a:r>
              <a:rPr lang="en-US" dirty="0" smtClean="0"/>
              <a:t>The differences become more complex with increasing age and interaction with the environment. </a:t>
            </a:r>
          </a:p>
          <a:p>
            <a:pPr>
              <a:buNone/>
            </a:pPr>
            <a:r>
              <a:rPr lang="en-US" dirty="0" smtClean="0"/>
              <a:t>c. Dynamics - The dynamic aspect of personality is concerned with the meaning and function of behavior. </a:t>
            </a:r>
          </a:p>
          <a:p>
            <a:r>
              <a:rPr lang="en-US" dirty="0" smtClean="0"/>
              <a:t>It looks for the purpose or the objective of an act, why the individual behaves the way he/ she does.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 theory</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a:bodyPr>
          <a:lstStyle/>
          <a:p>
            <a:r>
              <a:rPr lang="en-US" dirty="0" smtClean="0"/>
              <a:t>It is general and best-known theory of personality. </a:t>
            </a:r>
          </a:p>
          <a:p>
            <a:r>
              <a:rPr lang="en-US" dirty="0" smtClean="0"/>
              <a:t>The greatest figure in psychoanalytic theory is Sigmund Freud (1856-1939). </a:t>
            </a:r>
          </a:p>
          <a:p>
            <a:r>
              <a:rPr lang="en-US" dirty="0" smtClean="0"/>
              <a:t> All psychoanalytic theories have two themes in common.</a:t>
            </a:r>
          </a:p>
          <a:p>
            <a:pPr marL="514350" indent="-514350">
              <a:buAutoNum type="alphaLcPeriod"/>
            </a:pPr>
            <a:r>
              <a:rPr lang="en-US" dirty="0" smtClean="0"/>
              <a:t>They are concerned with powerful but largely unconscious motivations believed to exist in every human being</a:t>
            </a:r>
          </a:p>
          <a:p>
            <a:pPr marL="514350" indent="-514350">
              <a:buAutoNum type="alphaLcPeriod"/>
            </a:pPr>
            <a:r>
              <a:rPr lang="en-US" dirty="0" smtClean="0"/>
              <a:t>  Human personality is governed by conflict between opposing forces i.e.; anxiety over unacceptable motives and defense mechanisms that develop to prevent anxiety from becoming too great.</a:t>
            </a:r>
          </a:p>
          <a:p>
            <a:pP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personality</a:t>
            </a:r>
            <a:endParaRPr lang="en-US" dirty="0"/>
          </a:p>
        </p:txBody>
      </p:sp>
      <p:pic>
        <p:nvPicPr>
          <p:cNvPr id="4" name="Content Placeholder 3" descr="https://figures.boundless-cdn.com/31486/large/convert-crop-0-0-648-294.jpe">
            <a:hlinkClick r:id="rId2"/>
          </p:cNvPr>
          <p:cNvPicPr>
            <a:picLocks noGrp="1"/>
          </p:cNvPicPr>
          <p:nvPr>
            <p:ph sz="quarter" idx="1"/>
          </p:nvPr>
        </p:nvPicPr>
        <p:blipFill>
          <a:blip r:embed="rId3"/>
          <a:srcRect/>
          <a:stretch>
            <a:fillRect/>
          </a:stretch>
        </p:blipFill>
        <p:spPr bwMode="auto">
          <a:xfrm>
            <a:off x="228600" y="1371600"/>
            <a:ext cx="8610600" cy="495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The Id</a:t>
            </a:r>
            <a:endParaRPr lang="en-US" b="1" dirty="0"/>
          </a:p>
        </p:txBody>
      </p:sp>
      <p:sp>
        <p:nvSpPr>
          <p:cNvPr id="3" name="Content Placeholder 2"/>
          <p:cNvSpPr>
            <a:spLocks noGrp="1"/>
          </p:cNvSpPr>
          <p:nvPr>
            <p:ph sz="quarter" idx="1"/>
          </p:nvPr>
        </p:nvSpPr>
        <p:spPr>
          <a:xfrm>
            <a:off x="301752" y="1527048"/>
            <a:ext cx="8503920" cy="4797552"/>
          </a:xfrm>
        </p:spPr>
        <p:txBody>
          <a:bodyPr>
            <a:normAutofit fontScale="70000" lnSpcReduction="20000"/>
          </a:bodyPr>
          <a:lstStyle/>
          <a:p>
            <a:r>
              <a:rPr lang="en-US" dirty="0" smtClean="0"/>
              <a:t> It is the reservoir of psychic energy.</a:t>
            </a:r>
          </a:p>
          <a:p>
            <a:r>
              <a:rPr lang="en-US" dirty="0" smtClean="0"/>
              <a:t>  It is the storehouse of biological drives that arise from our needs for food, water, warmth, sexual gratification and avoidance of pain etc.  </a:t>
            </a:r>
          </a:p>
          <a:p>
            <a:r>
              <a:rPr lang="en-US" dirty="0" smtClean="0"/>
              <a:t>It is inborn.  It is governed by the pleasure principle the principle of hedonism. </a:t>
            </a:r>
          </a:p>
          <a:p>
            <a:r>
              <a:rPr lang="en-US" dirty="0" smtClean="0"/>
              <a:t> The id has no link to objective reality  It looks for immediate discharge of tension arising from biological drives, without regard for logic or reason, reality or morality.</a:t>
            </a:r>
          </a:p>
          <a:p>
            <a:r>
              <a:rPr lang="en-US" dirty="0" smtClean="0"/>
              <a:t>  The id is like a demanding, selfish child. It looks only its own pleasure. </a:t>
            </a:r>
          </a:p>
          <a:p>
            <a:r>
              <a:rPr lang="en-US" dirty="0" smtClean="0"/>
              <a:t> The id has no way of determining which meanness of doing things (strategy) is safe and which are dangerous.</a:t>
            </a:r>
          </a:p>
          <a:p>
            <a:r>
              <a:rPr lang="en-US" dirty="0" smtClean="0"/>
              <a:t> Goal setting is not realistic. </a:t>
            </a:r>
          </a:p>
          <a:p>
            <a:r>
              <a:rPr lang="en-US" dirty="0" smtClean="0"/>
              <a:t> In the absence of external goal satisfaction, internal mental acts (Example: dream about accomplishment, achievement desire, daydream of attacking some one in order to gratify aggressive needs) are used to fulfill wishes.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The Ego</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smtClean="0"/>
              <a:t> It begins to develop soon after birth, but does not become apparent until the age of about six months.  </a:t>
            </a:r>
          </a:p>
          <a:p>
            <a:r>
              <a:rPr lang="en-US" dirty="0" smtClean="0"/>
              <a:t>It serves as a mediator between the id impulse and reality.  Unlike the id, the ego is conscious.  </a:t>
            </a:r>
          </a:p>
          <a:p>
            <a:r>
              <a:rPr lang="en-US" dirty="0" smtClean="0"/>
              <a:t>It operates according to the reality principle. </a:t>
            </a:r>
          </a:p>
          <a:p>
            <a:r>
              <a:rPr lang="en-US" dirty="0" smtClean="0"/>
              <a:t>Satisfaction of biological needs is not given up; but reality is taken into account to satisfy these biological needs.  </a:t>
            </a:r>
          </a:p>
          <a:p>
            <a:r>
              <a:rPr lang="en-US" dirty="0" smtClean="0"/>
              <a:t>Takes into consideration past experiences  To obtain the most pleasure, it looks for the best time with the least pain or damage to the self.  </a:t>
            </a:r>
          </a:p>
          <a:p>
            <a:r>
              <a:rPr lang="en-US" dirty="0" smtClean="0"/>
              <a:t>The ego cannot totally reject the id impulse. </a:t>
            </a:r>
          </a:p>
          <a:p>
            <a:r>
              <a:rPr lang="en-US" dirty="0" smtClean="0"/>
              <a:t>Rather like a patient parent, it attempts to control, divert and protect the id.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ego is partially conscious (preconscious): because it also uses temporary ways of resolving the contradiction between the biological drives and the reality.</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The Superego</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It represents the ideals and moral standards of society as passed to the child by his or her parents in the process of socialization. </a:t>
            </a:r>
          </a:p>
          <a:p>
            <a:r>
              <a:rPr lang="en-US" dirty="0" smtClean="0"/>
              <a:t>Through the socialization process the child learns the entire dos and don’ts.  Like the id, the superego is not attentive to reality, nor does it differentiate between desires and actions. </a:t>
            </a:r>
          </a:p>
          <a:p>
            <a:r>
              <a:rPr lang="en-US" dirty="0" smtClean="0"/>
              <a:t> It constantly commands that sexual and other biological urges should be stopped and pleasure is postponed according to the ideals and morality of society.  </a:t>
            </a:r>
          </a:p>
          <a:p>
            <a:r>
              <a:rPr lang="en-US" dirty="0" smtClean="0"/>
              <a:t>The super ego has two main functions based on reinforcement processes.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These are:  </a:t>
            </a:r>
          </a:p>
          <a:p>
            <a:pPr>
              <a:buNone/>
            </a:pPr>
            <a:r>
              <a:rPr lang="en-US" dirty="0" smtClean="0"/>
              <a:t>a. For good behavior  - The super ego rewards       Consequence        - feeling of pride and self-esteem</a:t>
            </a:r>
          </a:p>
          <a:p>
            <a:pPr>
              <a:buNone/>
            </a:pPr>
            <a:r>
              <a:rPr lang="en-US" dirty="0" smtClean="0"/>
              <a:t>b. For bad behavior  - The super ego uses punishment       Consequence        - feeling of guilt and inferiority. </a:t>
            </a:r>
          </a:p>
          <a:p>
            <a:r>
              <a:rPr lang="en-US" dirty="0" smtClean="0"/>
              <a:t>According to Freud the superego is harsh and punitive taskmaster.</a:t>
            </a:r>
          </a:p>
          <a:p>
            <a:r>
              <a:rPr lang="en-US" dirty="0" smtClean="0"/>
              <a:t> It wants the person to be perfect. </a:t>
            </a:r>
          </a:p>
          <a:p>
            <a:r>
              <a:rPr lang="en-US" dirty="0" smtClean="0"/>
              <a:t> It doesn't take into account individual capabilities and circumstances in the environment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219200"/>
          </a:xfrm>
        </p:spPr>
        <p:txBody>
          <a:bodyPr>
            <a:normAutofit/>
          </a:bodyPr>
          <a:lstStyle/>
          <a:p>
            <a:r>
              <a:rPr lang="en-US" b="1" dirty="0" smtClean="0"/>
              <a:t>Integration of the three personality structures </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Ego  executive agency (highest) structure in a person  mediates to satisfy the constant demands of id     but bound by the constraints of reality and moderate the ideals of superego.  The following hypothetical example illustrates how the three personality structures operate in real life situation. </a:t>
            </a:r>
          </a:p>
          <a:p>
            <a:r>
              <a:rPr lang="en-US" dirty="0" smtClean="0"/>
              <a:t> A six-year-old child </a:t>
            </a:r>
            <a:r>
              <a:rPr lang="en-US" dirty="0" err="1" smtClean="0"/>
              <a:t>Bereket</a:t>
            </a:r>
            <a:r>
              <a:rPr lang="en-US" dirty="0" smtClean="0"/>
              <a:t> spots his favorite candy in a supermarket. The id shouts - "I want it now! Take it!" The super ego - "Thou shall not steal." The ego - "I could ask my father </a:t>
            </a:r>
            <a:r>
              <a:rPr lang="en-US" dirty="0" err="1" smtClean="0"/>
              <a:t>Girma</a:t>
            </a:r>
            <a:r>
              <a:rPr lang="en-US" dirty="0" smtClean="0"/>
              <a:t> to buy it for me, but he might say no."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8686800" cy="5105400"/>
          </a:xfrm>
        </p:spPr>
        <p:txBody>
          <a:bodyPr>
            <a:normAutofit fontScale="85000" lnSpcReduction="20000"/>
          </a:bodyPr>
          <a:lstStyle/>
          <a:p>
            <a:r>
              <a:rPr lang="en-US" dirty="0" smtClean="0"/>
              <a:t>Behavior is the reaction of an individual to a particular environment. </a:t>
            </a:r>
          </a:p>
          <a:p>
            <a:r>
              <a:rPr lang="en-US" dirty="0" smtClean="0"/>
              <a:t>The environment exerts influence on individuals. </a:t>
            </a:r>
          </a:p>
          <a:p>
            <a:r>
              <a:rPr lang="en-US" dirty="0" smtClean="0"/>
              <a:t>That influence is called stimulus. </a:t>
            </a:r>
          </a:p>
          <a:p>
            <a:r>
              <a:rPr lang="en-US" dirty="0" smtClean="0"/>
              <a:t>The stimulus in turn arouses an activity from the individual and this is called the response. </a:t>
            </a:r>
          </a:p>
          <a:p>
            <a:r>
              <a:rPr lang="en-US" dirty="0" smtClean="0"/>
              <a:t>A man may be admitted to a hospital for a surgical operation (stimulus) </a:t>
            </a:r>
          </a:p>
          <a:p>
            <a:r>
              <a:rPr lang="en-US" dirty="0" smtClean="0"/>
              <a:t>The man feels frightened and worries because he is uncertain what may happen next (response) </a:t>
            </a:r>
          </a:p>
          <a:p>
            <a:r>
              <a:rPr lang="en-US" dirty="0" smtClean="0"/>
              <a:t>This stimulus response combination constitutes the behavior of an individual. </a:t>
            </a:r>
          </a:p>
          <a:p>
            <a:r>
              <a:rPr lang="en-US" dirty="0" smtClean="0"/>
              <a:t>The human behavior consists of physical responses, feelings, emotions and tensions, and all intellectual responses, perceiving, thinking, recalling, and reasoning.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Anxiety and defense mechanisms</a:t>
            </a:r>
            <a:endParaRPr lang="en-US" b="1" dirty="0"/>
          </a:p>
        </p:txBody>
      </p:sp>
      <p:sp>
        <p:nvSpPr>
          <p:cNvPr id="3" name="Content Placeholder 2"/>
          <p:cNvSpPr>
            <a:spLocks noGrp="1"/>
          </p:cNvSpPr>
          <p:nvPr>
            <p:ph sz="quarter" idx="1"/>
          </p:nvPr>
        </p:nvSpPr>
        <p:spPr/>
        <p:txBody>
          <a:bodyPr>
            <a:normAutofit/>
          </a:bodyPr>
          <a:lstStyle/>
          <a:p>
            <a:r>
              <a:rPr lang="en-US" dirty="0" smtClean="0"/>
              <a:t>How does the ego then try to reconcile, moderate the opposing goals of the id and the superego? When the ego loses its energy to resolve the divergent demands of the id, anxiety is signaled.  </a:t>
            </a:r>
          </a:p>
          <a:p>
            <a:r>
              <a:rPr lang="en-US" dirty="0" smtClean="0"/>
              <a:t>Anxiety is a feeling of apprehension or tension that hinders our daily functioning. Anxiety arises when:  </a:t>
            </a:r>
          </a:p>
          <a:p>
            <a:r>
              <a:rPr lang="en-US" dirty="0" smtClean="0"/>
              <a:t>Ego realizes that expression of an id impulse will lead to some kind of harm to the personality.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 The superego is making an impossible demand to the satisfaction of the biological needs. </a:t>
            </a:r>
          </a:p>
          <a:p>
            <a:r>
              <a:rPr lang="en-US" dirty="0" smtClean="0"/>
              <a:t>Anxiety as an alarm signal tells ego that something must be done to resolve the conflict and to protect the personality from danger. </a:t>
            </a:r>
          </a:p>
          <a:p>
            <a:r>
              <a:rPr lang="en-US" dirty="0" smtClean="0"/>
              <a:t>The ego, therefore, uses defense mechanism, a mental strategy to block the harmful forces while at the same time reducing anxiety. It protects the individual from overwhelming anxiety, punishment of the superego and other unpleasant experiences. </a:t>
            </a:r>
          </a:p>
          <a:p>
            <a:r>
              <a:rPr lang="en-US" dirty="0" smtClean="0"/>
              <a:t>There are varieties of defense mechanisms. The most common defense mechanisms are described below</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Compensation</a:t>
            </a:r>
            <a:endParaRPr lang="en-US" b="1" dirty="0"/>
          </a:p>
        </p:txBody>
      </p:sp>
      <p:sp>
        <p:nvSpPr>
          <p:cNvPr id="3" name="Content Placeholder 2"/>
          <p:cNvSpPr>
            <a:spLocks noGrp="1"/>
          </p:cNvSpPr>
          <p:nvPr>
            <p:ph sz="quarter" idx="1"/>
          </p:nvPr>
        </p:nvSpPr>
        <p:spPr>
          <a:xfrm>
            <a:off x="301752" y="1527048"/>
            <a:ext cx="8842248" cy="4873752"/>
          </a:xfrm>
        </p:spPr>
        <p:txBody>
          <a:bodyPr/>
          <a:lstStyle/>
          <a:p>
            <a:r>
              <a:rPr lang="en-US" dirty="0" smtClean="0"/>
              <a:t> When the individual tries to overcome a failure or deficiency in one area through achieving </a:t>
            </a:r>
          </a:p>
          <a:p>
            <a:r>
              <a:rPr lang="en-US" dirty="0" smtClean="0"/>
              <a:t>recognition in another area, the adjustment is called compensation.  </a:t>
            </a:r>
          </a:p>
          <a:p>
            <a:r>
              <a:rPr lang="en-US" dirty="0" smtClean="0"/>
              <a:t>This enables the individual to enhance his self- esteem.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Rationalization</a:t>
            </a:r>
            <a:endParaRPr lang="en-US" b="1" dirty="0"/>
          </a:p>
        </p:txBody>
      </p:sp>
      <p:sp>
        <p:nvSpPr>
          <p:cNvPr id="3" name="Content Placeholder 2"/>
          <p:cNvSpPr>
            <a:spLocks noGrp="1"/>
          </p:cNvSpPr>
          <p:nvPr>
            <p:ph sz="quarter" idx="1"/>
          </p:nvPr>
        </p:nvSpPr>
        <p:spPr/>
        <p:txBody>
          <a:bodyPr/>
          <a:lstStyle/>
          <a:p>
            <a:r>
              <a:rPr lang="en-US" dirty="0" smtClean="0"/>
              <a:t> The individual who has been frustrated or who cannot solve the problem successfully feels discomforted and restless. </a:t>
            </a:r>
          </a:p>
          <a:p>
            <a:r>
              <a:rPr lang="en-US" dirty="0" smtClean="0"/>
              <a:t>To lessen his feelings of anxiety, he gives reasons other than true reasons.           Example- A student who cannot do well academically, often satisfies himself by saying “It is not rewarding to work hard in this college”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Projection </a:t>
            </a:r>
            <a:r>
              <a:rPr lang="en-US" dirty="0" smtClean="0"/>
              <a:t></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When a person attributes his shortcomings, moral defects to others as a means of lessening a sense of guilt or inadequacy it is called projection.  </a:t>
            </a:r>
          </a:p>
          <a:p>
            <a:r>
              <a:rPr lang="en-US" dirty="0" smtClean="0"/>
              <a:t>Projection is deflection of the attention of others from our own shortcomings.       Example- A student nurse who has cheated in an examination may satisfy herself by saying that others also have cheated.</a:t>
            </a:r>
          </a:p>
          <a:p>
            <a:r>
              <a:rPr lang="en-US" dirty="0" smtClean="0"/>
              <a:t>  A medical student who is criticized for poor work on the wards by his/her professor may retaliate by finding many weaknesses in his/ her profession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Displacement</a:t>
            </a:r>
            <a:endParaRPr lang="en-US" b="1" dirty="0"/>
          </a:p>
        </p:txBody>
      </p:sp>
      <p:sp>
        <p:nvSpPr>
          <p:cNvPr id="3" name="Content Placeholder 2"/>
          <p:cNvSpPr>
            <a:spLocks noGrp="1"/>
          </p:cNvSpPr>
          <p:nvPr>
            <p:ph sz="quarter" idx="1"/>
          </p:nvPr>
        </p:nvSpPr>
        <p:spPr/>
        <p:txBody>
          <a:bodyPr/>
          <a:lstStyle/>
          <a:p>
            <a:r>
              <a:rPr lang="en-US" dirty="0" smtClean="0"/>
              <a:t> It is a specific form of projection          </a:t>
            </a:r>
          </a:p>
          <a:p>
            <a:r>
              <a:rPr lang="en-US" dirty="0" smtClean="0"/>
              <a:t>  Example- The ward sister has scolded a student nurse for showing carelessness on duty.</a:t>
            </a:r>
          </a:p>
          <a:p>
            <a:r>
              <a:rPr lang="en-US" dirty="0" smtClean="0"/>
              <a:t> The student nurse instead of showing her anger towards the ward sister, the student nurse may show aggressive feelings on a patient.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Identification</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 It is an adjustment mechanism, which enables a person to achieve satisfaction from the success of other people, groups or organization.  </a:t>
            </a:r>
          </a:p>
          <a:p>
            <a:r>
              <a:rPr lang="en-US" dirty="0" smtClean="0"/>
              <a:t> Example- Boys identify themselves with their fathers, and girls with their mothers. </a:t>
            </a:r>
          </a:p>
          <a:p>
            <a:r>
              <a:rPr lang="en-US" dirty="0" smtClean="0"/>
              <a:t>Students identify themselves with their favorite teachers. A businessman who has not yet achieved success in business may identify himself with a well-known businessman. </a:t>
            </a:r>
          </a:p>
          <a:p>
            <a:r>
              <a:rPr lang="en-US" dirty="0" smtClean="0"/>
              <a:t>If we assume the attitudes or behavior characteristics of another person with whom we identify, again and again the danger is that we may thereby, lose our own identity</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Substitution</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 It is an adjustment mechanism in which original goals or others substitute desires.</a:t>
            </a:r>
          </a:p>
          <a:p>
            <a:r>
              <a:rPr lang="en-US" dirty="0" smtClean="0"/>
              <a:t>The original goals are difficult to achieve and an attempt at achieving them may end in failure.  </a:t>
            </a:r>
          </a:p>
          <a:p>
            <a:r>
              <a:rPr lang="en-US" dirty="0" smtClean="0"/>
              <a:t>The individual tries to lessen the effects of failure by selecting a new goal or a new situation, which is easier to attain.</a:t>
            </a:r>
          </a:p>
          <a:p>
            <a:r>
              <a:rPr lang="en-US" dirty="0" smtClean="0"/>
              <a:t>  Example- A student who has not been accepted for admission by a medical school may satisfy herself/himself by becoming a nurse.</a:t>
            </a:r>
          </a:p>
          <a:p>
            <a:r>
              <a:rPr lang="en-US" dirty="0" smtClean="0"/>
              <a:t> A student who cannot go to the medical college for lack of money takes evening courses in x- ray technology.</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 Sublimation</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 It is a form of substitution in which our unacceptable desires or activities are redirected into social desirable channels.</a:t>
            </a:r>
          </a:p>
          <a:p>
            <a:r>
              <a:rPr lang="en-US" dirty="0" smtClean="0"/>
              <a:t>  We cannot give direct expression to our sexual, or aggressive impulses due to many social restrictions, laws and regulations.  </a:t>
            </a:r>
          </a:p>
          <a:p>
            <a:r>
              <a:rPr lang="en-US" dirty="0" smtClean="0"/>
              <a:t>These impulses have to be repressed and the energy associated with them may produce maladjustment. Example- An unmarried woman interested in children may give expression to her repressed maternal need by engaging herself in orphanage work or in any child welfare institution.</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Unsatisfied sexual needs may be redirected in useful artistic and literary works.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762000"/>
            <a:ext cx="8686800" cy="6096000"/>
          </a:xfrm>
        </p:spPr>
        <p:txBody>
          <a:bodyPr>
            <a:normAutofit/>
          </a:bodyPr>
          <a:lstStyle/>
          <a:p>
            <a:r>
              <a:rPr lang="en-US" dirty="0" smtClean="0"/>
              <a:t> Psychology as a science studies how behavior grows and develops from infancy to old age and also studies behavioral differences between people. </a:t>
            </a:r>
          </a:p>
          <a:p>
            <a:r>
              <a:rPr lang="en-US" dirty="0" smtClean="0"/>
              <a:t>In general there are four major facts proposed in relation to the nature of behavior. </a:t>
            </a:r>
          </a:p>
          <a:p>
            <a:r>
              <a:rPr lang="en-US" dirty="0" smtClean="0"/>
              <a:t>These are: </a:t>
            </a:r>
          </a:p>
          <a:p>
            <a:r>
              <a:rPr lang="en-US" dirty="0" smtClean="0"/>
              <a:t> Behavior has a bodily basis  </a:t>
            </a:r>
          </a:p>
          <a:p>
            <a:r>
              <a:rPr lang="en-US" dirty="0" smtClean="0"/>
              <a:t>Behavior is dynamic </a:t>
            </a:r>
          </a:p>
          <a:p>
            <a:r>
              <a:rPr lang="en-US" dirty="0" smtClean="0"/>
              <a:t> Behavior varies from person to person  </a:t>
            </a:r>
          </a:p>
          <a:p>
            <a:r>
              <a:rPr lang="en-US" dirty="0" smtClean="0"/>
              <a:t>Behavior is social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Negativism</a:t>
            </a:r>
            <a:endParaRPr lang="en-US" b="1" dirty="0"/>
          </a:p>
        </p:txBody>
      </p:sp>
      <p:sp>
        <p:nvSpPr>
          <p:cNvPr id="3" name="Content Placeholder 2"/>
          <p:cNvSpPr>
            <a:spLocks noGrp="1"/>
          </p:cNvSpPr>
          <p:nvPr>
            <p:ph sz="quarter" idx="1"/>
          </p:nvPr>
        </p:nvSpPr>
        <p:spPr>
          <a:xfrm>
            <a:off x="301752" y="1527048"/>
            <a:ext cx="8503920" cy="4797552"/>
          </a:xfrm>
        </p:spPr>
        <p:txBody>
          <a:bodyPr>
            <a:normAutofit/>
          </a:bodyPr>
          <a:lstStyle/>
          <a:p>
            <a:endParaRPr lang="en-US" dirty="0" smtClean="0"/>
          </a:p>
          <a:p>
            <a:r>
              <a:rPr lang="en-US" dirty="0" smtClean="0"/>
              <a:t> Some individuals react to frustrating situation by becoming negative.  </a:t>
            </a:r>
          </a:p>
          <a:p>
            <a:r>
              <a:rPr lang="en-US" dirty="0" smtClean="0"/>
              <a:t>They refuse to attack the problem.  </a:t>
            </a:r>
          </a:p>
          <a:p>
            <a:r>
              <a:rPr lang="en-US" dirty="0" smtClean="0"/>
              <a:t>They become uncooperative and do the opposite of what should be done. </a:t>
            </a:r>
          </a:p>
          <a:p>
            <a:r>
              <a:rPr lang="en-US" dirty="0" smtClean="0"/>
              <a:t>Example- patients, who have developed negativism, will not cooperate in the treatment planned for them.</a:t>
            </a:r>
          </a:p>
          <a:p>
            <a:r>
              <a:rPr lang="en-US" dirty="0" smtClean="0"/>
              <a:t>Children who are treated unfairly and discriminately are likely to develop disobedience, </a:t>
            </a:r>
            <a:r>
              <a:rPr lang="en-US" dirty="0" err="1" smtClean="0"/>
              <a:t>tepertantrum</a:t>
            </a: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9. Sympathies</a:t>
            </a:r>
            <a:endParaRPr lang="en-US" b="1" dirty="0"/>
          </a:p>
        </p:txBody>
      </p:sp>
      <p:sp>
        <p:nvSpPr>
          <p:cNvPr id="3" name="Content Placeholder 2"/>
          <p:cNvSpPr>
            <a:spLocks noGrp="1"/>
          </p:cNvSpPr>
          <p:nvPr>
            <p:ph sz="quarter" idx="1"/>
          </p:nvPr>
        </p:nvSpPr>
        <p:spPr/>
        <p:txBody>
          <a:bodyPr/>
          <a:lstStyle/>
          <a:p>
            <a:r>
              <a:rPr lang="en-US" dirty="0" smtClean="0"/>
              <a:t> The individual avoids the necessity of solving his problems by obtaining the sympathy of others.  </a:t>
            </a:r>
          </a:p>
          <a:p>
            <a:r>
              <a:rPr lang="en-US" dirty="0" smtClean="0"/>
              <a:t>The individual tries to get attention and concern of others.</a:t>
            </a:r>
          </a:p>
          <a:p>
            <a:r>
              <a:rPr lang="en-US" dirty="0" smtClean="0"/>
              <a:t> Example- a student nurse is not doing well in her/his studies. </a:t>
            </a:r>
          </a:p>
          <a:p>
            <a:r>
              <a:rPr lang="en-US" dirty="0" smtClean="0"/>
              <a:t>Instead of finding out the cause realistically and making effort to improve herself, she/he may evoke by telling others how difficult things are for her, how her family is in great trouble</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Psychosexual stages and how personality develops</a:t>
            </a:r>
            <a:endParaRPr lang="en-US" b="1" dirty="0"/>
          </a:p>
        </p:txBody>
      </p:sp>
      <p:sp>
        <p:nvSpPr>
          <p:cNvPr id="3" name="Content Placeholder 2"/>
          <p:cNvSpPr>
            <a:spLocks noGrp="1"/>
          </p:cNvSpPr>
          <p:nvPr>
            <p:ph sz="quarter" idx="1"/>
          </p:nvPr>
        </p:nvSpPr>
        <p:spPr>
          <a:xfrm>
            <a:off x="301752" y="1527048"/>
            <a:ext cx="8613648" cy="4797552"/>
          </a:xfrm>
        </p:spPr>
        <p:txBody>
          <a:bodyPr>
            <a:normAutofit fontScale="77500" lnSpcReduction="20000"/>
          </a:bodyPr>
          <a:lstStyle/>
          <a:p>
            <a:r>
              <a:rPr lang="en-US" dirty="0" smtClean="0"/>
              <a:t>Sexual impulses undergo five developmental stages. </a:t>
            </a:r>
          </a:p>
          <a:p>
            <a:pPr>
              <a:buNone/>
            </a:pPr>
            <a:r>
              <a:rPr lang="en-US" dirty="0" smtClean="0"/>
              <a:t>These are;- </a:t>
            </a:r>
          </a:p>
          <a:p>
            <a:pPr marL="514350" indent="-514350">
              <a:buAutoNum type="alphaLcPeriod"/>
            </a:pPr>
            <a:r>
              <a:rPr lang="en-US" dirty="0" smtClean="0"/>
              <a:t>oral</a:t>
            </a:r>
          </a:p>
          <a:p>
            <a:pPr marL="514350" indent="-514350">
              <a:buAutoNum type="alphaLcPeriod"/>
            </a:pPr>
            <a:r>
              <a:rPr lang="en-US" dirty="0" smtClean="0"/>
              <a:t>anal</a:t>
            </a:r>
          </a:p>
          <a:p>
            <a:pPr marL="514350" indent="-514350">
              <a:buAutoNum type="alphaLcPeriod"/>
            </a:pPr>
            <a:r>
              <a:rPr lang="en-US" dirty="0" smtClean="0"/>
              <a:t>phallic</a:t>
            </a:r>
          </a:p>
          <a:p>
            <a:pPr marL="514350" indent="-514350">
              <a:buAutoNum type="alphaLcPeriod"/>
            </a:pPr>
            <a:r>
              <a:rPr lang="en-US" dirty="0" smtClean="0"/>
              <a:t> latency </a:t>
            </a:r>
          </a:p>
          <a:p>
            <a:pPr marL="514350" indent="-514350">
              <a:buAutoNum type="alphaLcPeriod"/>
            </a:pPr>
            <a:r>
              <a:rPr lang="en-US" dirty="0" smtClean="0"/>
              <a:t> genital. </a:t>
            </a:r>
          </a:p>
          <a:p>
            <a:r>
              <a:rPr lang="en-US" dirty="0" smtClean="0"/>
              <a:t>At each stage in a child's life, the drive for pleasure centers around a particular area of the body i.e. mouth, anus, and finally the genitals. </a:t>
            </a:r>
          </a:p>
          <a:p>
            <a:r>
              <a:rPr lang="en-US" dirty="0" smtClean="0"/>
              <a:t>Freud believed that adult personality is shaped by the way in which the conflicts between early id urges and the requirements imposed by society, like for example in weaning, toilet training, prohibitions against masturbation are resolved at each of the psychosexual stages.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b="1" dirty="0"/>
          </a:p>
        </p:txBody>
      </p:sp>
      <p:sp>
        <p:nvSpPr>
          <p:cNvPr id="3" name="Content Placeholder 2"/>
          <p:cNvSpPr>
            <a:spLocks noGrp="1"/>
          </p:cNvSpPr>
          <p:nvPr>
            <p:ph sz="quarter" idx="1"/>
          </p:nvPr>
        </p:nvSpPr>
        <p:spPr>
          <a:xfrm>
            <a:off x="301752" y="1527048"/>
            <a:ext cx="8613648" cy="4721352"/>
          </a:xfrm>
        </p:spPr>
        <p:txBody>
          <a:bodyPr>
            <a:normAutofit lnSpcReduction="10000"/>
          </a:bodyPr>
          <a:lstStyle/>
          <a:p>
            <a:r>
              <a:rPr lang="en-US" dirty="0" smtClean="0"/>
              <a:t>Adult emotional problems can be traced to specific disturbances during the four stages of psychosexual stages of development. </a:t>
            </a:r>
          </a:p>
          <a:p>
            <a:r>
              <a:rPr lang="en-US" dirty="0" smtClean="0"/>
              <a:t>When the individual is not able to resolve the conflicting demands of the id impulses and the restrictions of superego, development will be tied up at a certain stage. </a:t>
            </a:r>
          </a:p>
          <a:p>
            <a:r>
              <a:rPr lang="en-US" dirty="0" smtClean="0"/>
              <a:t>It is called Fixation.</a:t>
            </a:r>
          </a:p>
          <a:p>
            <a:r>
              <a:rPr lang="en-US" dirty="0" smtClean="0"/>
              <a:t> The greater the fixation at a certain stage, the lesser mental energy the person has for mature social and emotional relationships with his environment.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The oral stage</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smtClean="0"/>
              <a:t> Sexual pleasure focuses on the mouth. </a:t>
            </a:r>
          </a:p>
          <a:p>
            <a:r>
              <a:rPr lang="en-US" dirty="0" smtClean="0"/>
              <a:t> Sucking is an important activity at this stage not only to obtain food to satisfy hunger, but also a source of intense pleasure for the child. </a:t>
            </a:r>
          </a:p>
          <a:p>
            <a:r>
              <a:rPr lang="en-US" dirty="0" smtClean="0"/>
              <a:t>This is why babies suck, lick, bite, and chew anything they can get.   </a:t>
            </a:r>
          </a:p>
          <a:p>
            <a:r>
              <a:rPr lang="en-US" dirty="0" smtClean="0"/>
              <a:t>Fixation at the oral stage can occur for the following reasons. </a:t>
            </a:r>
          </a:p>
          <a:p>
            <a:pPr>
              <a:buNone/>
            </a:pPr>
            <a:r>
              <a:rPr lang="en-US" dirty="0" smtClean="0"/>
              <a:t>a. When babies repeatedly experience anxiety over whether food will be given or not given. </a:t>
            </a:r>
          </a:p>
          <a:p>
            <a:pPr>
              <a:buNone/>
            </a:pPr>
            <a:r>
              <a:rPr lang="en-US" dirty="0" smtClean="0"/>
              <a:t>b. When they come to learn that they are totally dependent on others.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Consequences</a:t>
            </a:r>
            <a:endParaRPr lang="en-US" dirty="0"/>
          </a:p>
        </p:txBody>
      </p:sp>
      <p:sp>
        <p:nvSpPr>
          <p:cNvPr id="3" name="Content Placeholder 2"/>
          <p:cNvSpPr>
            <a:spLocks noGrp="1"/>
          </p:cNvSpPr>
          <p:nvPr>
            <p:ph sz="quarter" idx="1"/>
          </p:nvPr>
        </p:nvSpPr>
        <p:spPr>
          <a:xfrm>
            <a:off x="301752" y="1527048"/>
            <a:ext cx="8613648" cy="4797552"/>
          </a:xfrm>
        </p:spPr>
        <p:txBody>
          <a:bodyPr/>
          <a:lstStyle/>
          <a:p>
            <a:pPr>
              <a:buNone/>
            </a:pPr>
            <a:r>
              <a:rPr lang="en-US" dirty="0" smtClean="0"/>
              <a:t> </a:t>
            </a:r>
          </a:p>
          <a:p>
            <a:r>
              <a:rPr lang="en-US" dirty="0" smtClean="0"/>
              <a:t>Passive, over dependent, un enterprising adult. </a:t>
            </a:r>
          </a:p>
          <a:p>
            <a:r>
              <a:rPr lang="en-US" dirty="0" smtClean="0"/>
              <a:t> A child who experienced strong oral fixation, due to the birth of a sibling may revert to thumb sucking and exaggerated dependency. It is a form of regression. </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stage</a:t>
            </a:r>
            <a:endParaRPr lang="en-US" dirty="0"/>
          </a:p>
        </p:txBody>
      </p:sp>
      <p:pic>
        <p:nvPicPr>
          <p:cNvPr id="4" name="Content Placeholder 3" descr="the-oral-stage.jpg - Image: Jomphong / freedigitalphotos.net"/>
          <p:cNvPicPr>
            <a:picLocks noGrp="1"/>
          </p:cNvPicPr>
          <p:nvPr>
            <p:ph sz="quarter" idx="1"/>
          </p:nvPr>
        </p:nvPicPr>
        <p:blipFill>
          <a:blip r:embed="rId2"/>
          <a:srcRect/>
          <a:stretch>
            <a:fillRect/>
          </a:stretch>
        </p:blipFill>
        <p:spPr bwMode="auto">
          <a:xfrm>
            <a:off x="304800" y="1527174"/>
            <a:ext cx="8534400"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The anal stage</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It occurs during the second year of life, when children begin to develop voluntary control over bowel movements.</a:t>
            </a:r>
          </a:p>
          <a:p>
            <a:r>
              <a:rPr lang="en-US" dirty="0" smtClean="0"/>
              <a:t>  Holding in and expelling feces gives great sensual pleasure to the child.</a:t>
            </a:r>
          </a:p>
          <a:p>
            <a:r>
              <a:rPr lang="en-US" dirty="0" smtClean="0"/>
              <a:t>The demands of toilet training by parents are imposed at this stage.  </a:t>
            </a:r>
          </a:p>
          <a:p>
            <a:r>
              <a:rPr lang="en-US" dirty="0" smtClean="0"/>
              <a:t>Toilet training, according to Freud, is a crucial event because it is the first big conflict between the child's id impulses and society's rules. </a:t>
            </a:r>
          </a:p>
          <a:p>
            <a:pPr>
              <a:buNone/>
            </a:pPr>
            <a:r>
              <a:rPr lang="en-US" dirty="0" smtClean="0"/>
              <a: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a:buNone/>
            </a:pPr>
            <a:r>
              <a:rPr lang="en-US" b="1" dirty="0" smtClean="0"/>
              <a:t>Fixation</a:t>
            </a:r>
            <a:r>
              <a:rPr lang="en-US" dirty="0" smtClean="0"/>
              <a:t> at this stage can occur due to strict and punitive toilet training. </a:t>
            </a:r>
          </a:p>
          <a:p>
            <a:pPr>
              <a:buNone/>
            </a:pPr>
            <a:r>
              <a:rPr lang="en-US" b="1" dirty="0" smtClean="0"/>
              <a:t>Consequences</a:t>
            </a:r>
            <a:r>
              <a:rPr lang="en-US" dirty="0" smtClean="0"/>
              <a:t> - The child may resist completely the urge to defecate in a free and enjoyable manner.</a:t>
            </a:r>
          </a:p>
          <a:p>
            <a:r>
              <a:rPr lang="en-US" dirty="0" smtClean="0"/>
              <a:t>  May result in extreme orderliness during adulthood.  </a:t>
            </a:r>
          </a:p>
          <a:p>
            <a:r>
              <a:rPr lang="en-US" dirty="0" smtClean="0"/>
              <a:t>May result in excessive neatness during adulthood</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tty-training.jpg - Image: David Brauchli / Getty Images"/>
          <p:cNvPicPr>
            <a:picLocks noGrp="1"/>
          </p:cNvPicPr>
          <p:nvPr>
            <p:ph sz="quarter" idx="1"/>
          </p:nvPr>
        </p:nvPicPr>
        <p:blipFill>
          <a:blip r:embed="rId2"/>
          <a:srcRect/>
          <a:stretch>
            <a:fillRect/>
          </a:stretch>
        </p:blipFill>
        <p:spPr bwMode="auto">
          <a:xfrm>
            <a:off x="228600" y="1527174"/>
            <a:ext cx="8915400" cy="502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psychology</a:t>
            </a:r>
            <a:endParaRPr lang="en-US" dirty="0"/>
          </a:p>
        </p:txBody>
      </p:sp>
      <p:sp>
        <p:nvSpPr>
          <p:cNvPr id="3" name="Content Placeholder 2"/>
          <p:cNvSpPr>
            <a:spLocks noGrp="1"/>
          </p:cNvSpPr>
          <p:nvPr>
            <p:ph sz="quarter" idx="1"/>
          </p:nvPr>
        </p:nvSpPr>
        <p:spPr>
          <a:xfrm>
            <a:off x="304800" y="1600200"/>
            <a:ext cx="8839200" cy="5257800"/>
          </a:xfrm>
        </p:spPr>
        <p:txBody>
          <a:bodyPr>
            <a:normAutofit fontScale="92500" lnSpcReduction="10000"/>
          </a:bodyPr>
          <a:lstStyle/>
          <a:p>
            <a:pPr marL="514350" indent="-514350">
              <a:buNone/>
            </a:pPr>
            <a:r>
              <a:rPr lang="en-US" dirty="0" smtClean="0"/>
              <a:t>1. It helps to understand oneself.</a:t>
            </a:r>
          </a:p>
          <a:p>
            <a:pPr marL="514350" indent="-514350"/>
            <a:r>
              <a:rPr lang="en-US" dirty="0" smtClean="0"/>
              <a:t>  Helps to make rational decisions on becoming a health professional;</a:t>
            </a:r>
          </a:p>
          <a:p>
            <a:pPr marL="514350" indent="-514350"/>
            <a:r>
              <a:rPr lang="en-US" dirty="0" smtClean="0"/>
              <a:t>  To fulfill the need for economic self- sufficiency;</a:t>
            </a:r>
          </a:p>
          <a:p>
            <a:pPr marL="514350" indent="-514350"/>
            <a:r>
              <a:rPr lang="en-US" dirty="0" smtClean="0"/>
              <a:t>  Helps to assess ones own abilities and limitations; </a:t>
            </a:r>
          </a:p>
          <a:p>
            <a:pPr marL="514350" indent="-514350"/>
            <a:r>
              <a:rPr lang="en-US" dirty="0" smtClean="0"/>
              <a:t> Enables to control situations in the college and attain goal through self-discipline. </a:t>
            </a:r>
          </a:p>
          <a:p>
            <a:pPr marL="514350" indent="-514350">
              <a:buNone/>
            </a:pPr>
            <a:r>
              <a:rPr lang="en-US" dirty="0" smtClean="0"/>
              <a:t>2. It assists in understanding other people. </a:t>
            </a:r>
          </a:p>
          <a:p>
            <a:pPr marL="514350" indent="-514350"/>
            <a:r>
              <a:rPr lang="en-US" dirty="0" smtClean="0"/>
              <a:t> The health professional works with patients, families, other nurses, doctors and administrative staffs. </a:t>
            </a:r>
          </a:p>
          <a:p>
            <a:pPr marL="514350" indent="-514350"/>
            <a:r>
              <a:rPr lang="en-US" dirty="0" smtClean="0"/>
              <a:t> Equipped with the knowledge of psychology, the health professional will achieve greater success in interpersonal relationships.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The phallic stage</a:t>
            </a:r>
            <a:endParaRPr lang="en-US" b="1" dirty="0"/>
          </a:p>
        </p:txBody>
      </p:sp>
      <p:sp>
        <p:nvSpPr>
          <p:cNvPr id="3" name="Content Placeholder 2"/>
          <p:cNvSpPr>
            <a:spLocks noGrp="1"/>
          </p:cNvSpPr>
          <p:nvPr>
            <p:ph sz="quarter" idx="1"/>
          </p:nvPr>
        </p:nvSpPr>
        <p:spPr/>
        <p:txBody>
          <a:bodyPr/>
          <a:lstStyle/>
          <a:p>
            <a:r>
              <a:rPr lang="en-US" dirty="0" smtClean="0"/>
              <a:t>It covers the years from about three to five or six years.  </a:t>
            </a:r>
          </a:p>
          <a:p>
            <a:r>
              <a:rPr lang="en-US" dirty="0" smtClean="0"/>
              <a:t>Pleasure focuses on masturbation (self-manipulation) of the genitals. </a:t>
            </a:r>
          </a:p>
          <a:p>
            <a:r>
              <a:rPr lang="en-US" dirty="0" smtClean="0"/>
              <a:t> It is the period when the Oedipal and Electra conflicts occurs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concept of Oedipal and </a:t>
            </a:r>
            <a:r>
              <a:rPr lang="en-US" b="1" dirty="0" err="1" smtClean="0"/>
              <a:t>electra</a:t>
            </a:r>
            <a:r>
              <a:rPr lang="en-US" b="1" dirty="0" smtClean="0"/>
              <a:t> complex</a:t>
            </a:r>
            <a:endParaRPr lang="en-US" b="1" dirty="0"/>
          </a:p>
        </p:txBody>
      </p:sp>
      <p:sp>
        <p:nvSpPr>
          <p:cNvPr id="3" name="Content Placeholder 2"/>
          <p:cNvSpPr>
            <a:spLocks noGrp="1"/>
          </p:cNvSpPr>
          <p:nvPr>
            <p:ph sz="quarter" idx="1"/>
          </p:nvPr>
        </p:nvSpPr>
        <p:spPr/>
        <p:txBody>
          <a:bodyPr/>
          <a:lstStyle/>
          <a:p>
            <a:r>
              <a:rPr lang="en-US" dirty="0" smtClean="0"/>
              <a:t>At five or six, sexual behavior is directed to mother. </a:t>
            </a:r>
          </a:p>
          <a:p>
            <a:r>
              <a:rPr lang="en-US" dirty="0" smtClean="0"/>
              <a:t>The child sees his father as rival. </a:t>
            </a:r>
          </a:p>
          <a:p>
            <a:r>
              <a:rPr lang="en-US" dirty="0" smtClean="0"/>
              <a:t>This is the rise of Oedipal conflict. But the boy fears to retaliate his father.</a:t>
            </a:r>
          </a:p>
          <a:p>
            <a:r>
              <a:rPr lang="en-US" dirty="0" smtClean="0"/>
              <a:t>Freud called this castration anxiety. </a:t>
            </a:r>
          </a:p>
          <a:p>
            <a:r>
              <a:rPr lang="en-US" dirty="0" smtClean="0"/>
              <a:t>Castration anxiety is the earliest form of subsequent anxieties. </a:t>
            </a:r>
          </a:p>
          <a:p>
            <a:r>
              <a:rPr lang="en-US" dirty="0" smtClean="0"/>
              <a:t>In girls it is called Electra complex.</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Young boy with his mother - Erin Lester / Cultura Exclusive / Getty Images"/>
          <p:cNvPicPr>
            <a:picLocks noGrp="1"/>
          </p:cNvPicPr>
          <p:nvPr>
            <p:ph sz="quarter" idx="1"/>
          </p:nvPr>
        </p:nvPicPr>
        <p:blipFill>
          <a:blip r:embed="rId2"/>
          <a:srcRect/>
          <a:stretch>
            <a:fillRect/>
          </a:stretch>
        </p:blipFill>
        <p:spPr bwMode="auto">
          <a:xfrm>
            <a:off x="228600" y="1219200"/>
            <a:ext cx="86868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r>
              <a:rPr lang="en-US" dirty="0" smtClean="0"/>
              <a:t>The girl being jealous of her mother maintains relationship with her father. </a:t>
            </a:r>
          </a:p>
          <a:p>
            <a:r>
              <a:rPr lang="en-US" dirty="0" smtClean="0"/>
              <a:t>But ultimately both boys and girls identify with parents of opposite sex with her mother. </a:t>
            </a:r>
          </a:p>
          <a:p>
            <a:pPr>
              <a:buNone/>
            </a:pPr>
            <a:r>
              <a:rPr lang="en-US" b="1" dirty="0" smtClean="0"/>
              <a:t>Resolution of the Oedipal conflict </a:t>
            </a:r>
            <a:r>
              <a:rPr lang="en-US" dirty="0" smtClean="0"/>
              <a:t> </a:t>
            </a:r>
          </a:p>
          <a:p>
            <a:r>
              <a:rPr lang="en-US" dirty="0" smtClean="0"/>
              <a:t>The boy or the girl recognizes that he or she can never biologically possess the characteristics of the opposite sex parent.  </a:t>
            </a:r>
          </a:p>
          <a:p>
            <a:r>
              <a:rPr lang="en-US" dirty="0" smtClean="0"/>
              <a:t>By means of identification the boy or the girl tries to adopt the attitudes, behaviors, and moral values of the same-sex parent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The Latency stage</a:t>
            </a:r>
            <a:endParaRPr lang="en-US" b="1" dirty="0"/>
          </a:p>
        </p:txBody>
      </p:sp>
      <p:sp>
        <p:nvSpPr>
          <p:cNvPr id="3" name="Content Placeholder 2"/>
          <p:cNvSpPr>
            <a:spLocks noGrp="1"/>
          </p:cNvSpPr>
          <p:nvPr>
            <p:ph sz="quarter" idx="1"/>
          </p:nvPr>
        </p:nvSpPr>
        <p:spPr/>
        <p:txBody>
          <a:bodyPr/>
          <a:lstStyle/>
          <a:p>
            <a:r>
              <a:rPr lang="en-US" dirty="0" smtClean="0"/>
              <a:t>The resolution of the Oedipal complex brings about a latency period lasting from about age six to eleven. </a:t>
            </a:r>
          </a:p>
          <a:p>
            <a:r>
              <a:rPr lang="en-US" dirty="0" smtClean="0"/>
              <a:t>During this stage the sexual and aggressive drives, which produced crises at earlier periods, are temporarily dormant. </a:t>
            </a:r>
          </a:p>
          <a:p>
            <a:r>
              <a:rPr lang="en-US" dirty="0" smtClean="0"/>
              <a:t>There is no sexual zone for this state.  </a:t>
            </a:r>
          </a:p>
          <a:p>
            <a:r>
              <a:rPr lang="en-US" dirty="0" smtClean="0"/>
              <a:t>This doesn’t mean that the child’s life at this time is entirely conflict-free. For example, the birth of a sibling may rouse intense jealousy.</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The genital stage</a:t>
            </a:r>
            <a:endParaRPr lang="en-US" b="1" dirty="0"/>
          </a:p>
        </p:txBody>
      </p:sp>
      <p:sp>
        <p:nvSpPr>
          <p:cNvPr id="3" name="Content Placeholder 2"/>
          <p:cNvSpPr>
            <a:spLocks noGrp="1"/>
          </p:cNvSpPr>
          <p:nvPr>
            <p:ph sz="quarter" idx="1"/>
          </p:nvPr>
        </p:nvSpPr>
        <p:spPr/>
        <p:txBody>
          <a:bodyPr/>
          <a:lstStyle/>
          <a:p>
            <a:r>
              <a:rPr lang="en-US" dirty="0" smtClean="0"/>
              <a:t>The stability of the latency period, however, does not last long. As Erickson says, ‘It is only a lull before the storm of puberty’. At puberty sexual energy becomes high. </a:t>
            </a:r>
          </a:p>
          <a:p>
            <a:r>
              <a:rPr lang="en-US" dirty="0" smtClean="0"/>
              <a:t>Once again, Oedipal feelings threaten to break into consciousness, and now the young person is big enough to carry them out in reality.</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Freud said that from puberty onward the individual’s great task is freeing himself from the parents. </a:t>
            </a:r>
          </a:p>
          <a:p>
            <a:r>
              <a:rPr lang="en-US" dirty="0" smtClean="0"/>
              <a:t>For the son, this means releasing his tie to the mother and finding a woman of his own.</a:t>
            </a:r>
          </a:p>
          <a:p>
            <a:r>
              <a:rPr lang="en-US" dirty="0" smtClean="0"/>
              <a:t> The boy must also resolve his rivalry with his father and free himself of his father’s domination of him. </a:t>
            </a:r>
          </a:p>
          <a:p>
            <a:r>
              <a:rPr lang="en-US" dirty="0" smtClean="0"/>
              <a:t>For the daughter, the tasks are the same; she too must separate from the parents and establish a life of her own. Freud noted, however, that independence never comes easily.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Over the years we have built strong dependence upon our parents, and it is painful to separate ourselves emotionally from them. </a:t>
            </a:r>
          </a:p>
          <a:p>
            <a:r>
              <a:rPr lang="en-US" dirty="0" smtClean="0"/>
              <a:t>Successful resolution of the Oedipal complex may result in: </a:t>
            </a:r>
          </a:p>
          <a:p>
            <a:pPr marL="514350" indent="-514350">
              <a:buAutoNum type="alphaLcPeriod"/>
            </a:pPr>
            <a:r>
              <a:rPr lang="en-US" dirty="0" smtClean="0"/>
              <a:t>The formation of deep and mature love relationships with the opposite sex.  </a:t>
            </a:r>
          </a:p>
          <a:p>
            <a:pPr marL="514350" indent="-514350">
              <a:buAutoNum type="alphaLcPeriod"/>
            </a:pPr>
            <a:r>
              <a:rPr lang="en-US" dirty="0" smtClean="0"/>
              <a:t>Enabling the personality to assumes a place in the world as a fully independent matured adult.</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ddle school kids on school bus - Hero Images / Getty Images"/>
          <p:cNvPicPr>
            <a:picLocks noGrp="1"/>
          </p:cNvPicPr>
          <p:nvPr>
            <p:ph sz="quarter" idx="1"/>
          </p:nvPr>
        </p:nvPicPr>
        <p:blipFill>
          <a:blip r:embed="rId2"/>
          <a:srcRect/>
          <a:stretch>
            <a:fillRect/>
          </a:stretch>
        </p:blipFill>
        <p:spPr bwMode="auto">
          <a:xfrm>
            <a:off x="685800" y="1219200"/>
            <a:ext cx="8153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Eric Erickson developed the theory of psycho- social development.</a:t>
            </a:r>
            <a:endParaRPr lang="en-US" b="1" dirty="0"/>
          </a:p>
        </p:txBody>
      </p:sp>
      <p:sp>
        <p:nvSpPr>
          <p:cNvPr id="3" name="Content Placeholder 2"/>
          <p:cNvSpPr>
            <a:spLocks noGrp="1"/>
          </p:cNvSpPr>
          <p:nvPr>
            <p:ph sz="quarter" idx="1"/>
          </p:nvPr>
        </p:nvSpPr>
        <p:spPr/>
        <p:txBody>
          <a:bodyPr/>
          <a:lstStyle/>
          <a:p>
            <a:pPr>
              <a:buNone/>
            </a:pPr>
            <a:r>
              <a:rPr lang="en-US" b="1" dirty="0" smtClean="0"/>
              <a:t>1. trust versus mistrust stage (birth to 11/2 years).  </a:t>
            </a:r>
          </a:p>
          <a:p>
            <a:r>
              <a:rPr lang="en-US" dirty="0" smtClean="0"/>
              <a:t>At this stage Infants develop feelings of trust if their physical requirements and psychological needs for attachment are consistently satisfied.</a:t>
            </a:r>
          </a:p>
          <a:p>
            <a:r>
              <a:rPr lang="en-US" dirty="0" smtClean="0"/>
              <a:t> Inconsistent care and unpleasant interactions with others can lead to the development of mistrust.</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cont</a:t>
            </a:r>
            <a:endParaRPr lang="en-US" dirty="0"/>
          </a:p>
        </p:txBody>
      </p:sp>
      <p:sp>
        <p:nvSpPr>
          <p:cNvPr id="3" name="Content Placeholder 2"/>
          <p:cNvSpPr>
            <a:spLocks noGrp="1"/>
          </p:cNvSpPr>
          <p:nvPr>
            <p:ph sz="quarter" idx="1"/>
          </p:nvPr>
        </p:nvSpPr>
        <p:spPr>
          <a:xfrm>
            <a:off x="457200" y="685800"/>
            <a:ext cx="8534400" cy="6172200"/>
          </a:xfrm>
        </p:spPr>
        <p:txBody>
          <a:bodyPr>
            <a:normAutofit/>
          </a:bodyPr>
          <a:lstStyle/>
          <a:p>
            <a:pPr marL="514350" indent="-514350"/>
            <a:r>
              <a:rPr lang="en-US" dirty="0" smtClean="0"/>
              <a:t> Psychology helps the health professional to learn why others differ from him/her in their preferences, customs and beliefs or cultural patterns. </a:t>
            </a:r>
          </a:p>
          <a:p>
            <a:pPr marL="514350" indent="-514350">
              <a:buNone/>
            </a:pPr>
            <a:r>
              <a:rPr lang="en-US" dirty="0" smtClean="0"/>
              <a:t>3. It enlightens to appreciate the necessity of changing the environment and how to bring it about. </a:t>
            </a:r>
          </a:p>
          <a:p>
            <a:pPr marL="514350" indent="-514350"/>
            <a:r>
              <a:rPr lang="en-US" dirty="0" smtClean="0"/>
              <a:t> By changing the environment, the health professional can bring about change in the patient’s life. Example: introducing eyeglasses and hearing devices into the environment can help people with visual or auditory impairments. </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2. autonomy versus shame and doubt stage (11/2 to 3 years)</a:t>
            </a:r>
          </a:p>
          <a:p>
            <a:r>
              <a:rPr lang="en-US" dirty="0" smtClean="0"/>
              <a:t>In this stage Independence and autonomy develop when there is freedom of environmental exploration  Overly restriction and protection by adults may enhance shame, self-doubt and unhappiness.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r>
              <a:rPr lang="en-US" b="1" dirty="0" smtClean="0"/>
              <a:t>3. the initiative versus guilt stage of psychosocial development (ages 3 to 6 years).</a:t>
            </a:r>
          </a:p>
          <a:p>
            <a:r>
              <a:rPr lang="en-US" dirty="0" smtClean="0"/>
              <a:t> At this stage the challenge is between the child’s desire to initiate activities independently and the guilt that may result from unexpected consequences from such activities.   </a:t>
            </a:r>
          </a:p>
          <a:p>
            <a:r>
              <a:rPr lang="en-US" dirty="0" smtClean="0"/>
              <a:t>  Parents are expected to react positively to the Child’s attempts so that the child could solve the contradiction at this stage.     </a:t>
            </a:r>
          </a:p>
          <a:p>
            <a:r>
              <a:rPr lang="en-US" dirty="0" smtClean="0"/>
              <a:t>Helping children to plan activities within their limits and encouraging them not to give up their plans is essential for positive psychosocial development</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industry versus inferiority stage (ages 6 to 12 years)</a:t>
            </a:r>
            <a:endParaRPr lang="en-US" b="1" dirty="0"/>
          </a:p>
        </p:txBody>
      </p:sp>
      <p:sp>
        <p:nvSpPr>
          <p:cNvPr id="3" name="Content Placeholder 2"/>
          <p:cNvSpPr>
            <a:spLocks noGrp="1"/>
          </p:cNvSpPr>
          <p:nvPr>
            <p:ph sz="quarter" idx="1"/>
          </p:nvPr>
        </p:nvSpPr>
        <p:spPr>
          <a:xfrm>
            <a:off x="301752" y="1527048"/>
            <a:ext cx="8842248" cy="4797552"/>
          </a:xfrm>
        </p:spPr>
        <p:txBody>
          <a:bodyPr/>
          <a:lstStyle/>
          <a:p>
            <a:r>
              <a:rPr lang="en-US" dirty="0" smtClean="0"/>
              <a:t>There is an increase in competence in academic, social and psychomotor skills. </a:t>
            </a:r>
          </a:p>
          <a:p>
            <a:pPr>
              <a:buNone/>
            </a:pPr>
            <a:endParaRPr lang="en-US" dirty="0" smtClean="0"/>
          </a:p>
          <a:p>
            <a:r>
              <a:rPr lang="en-US" dirty="0" smtClean="0"/>
              <a:t> Children enter into the wider culture and learn basic social skills and start to appreciate societal values.  Peer influence is dominant at this stage.  </a:t>
            </a:r>
          </a:p>
          <a:p>
            <a:r>
              <a:rPr lang="en-US" dirty="0" smtClean="0"/>
              <a:t>To avoid feelings of failure and inadequacy, parents and school administration need to create a supportive environment.</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intimacy versus isolation stage</a:t>
            </a:r>
            <a:endParaRPr lang="en-US" b="1"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smtClean="0"/>
              <a:t>The psycho- social development stage during adolescence is named as the identity versus confusion stage. </a:t>
            </a:r>
          </a:p>
          <a:p>
            <a:r>
              <a:rPr lang="en-US" dirty="0" smtClean="0"/>
              <a:t>During this stage:  The adolescence raises the identity question (who am I?)  External pressures are due to:   * Physical change * Societal expectation changes (they consider themselves as adults, yet they are economically dependent on their parents) </a:t>
            </a:r>
          </a:p>
          <a:p>
            <a:r>
              <a:rPr lang="en-US" dirty="0" smtClean="0"/>
              <a:t>There is decline in reliance on adults for information with a shift toward using the peer group as source of social judgment.</a:t>
            </a:r>
          </a:p>
          <a:p>
            <a:r>
              <a:rPr lang="en-US" dirty="0" smtClean="0"/>
              <a:t> To avoid role confusion appropriate role model formation is important.</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Intimacy versus isolation stage</a:t>
            </a:r>
            <a:endParaRPr lang="en-US" dirty="0"/>
          </a:p>
        </p:txBody>
      </p:sp>
      <p:sp>
        <p:nvSpPr>
          <p:cNvPr id="3" name="Content Placeholder 2"/>
          <p:cNvSpPr>
            <a:spLocks noGrp="1"/>
          </p:cNvSpPr>
          <p:nvPr>
            <p:ph sz="quarter" idx="1"/>
          </p:nvPr>
        </p:nvSpPr>
        <p:spPr>
          <a:xfrm>
            <a:off x="301752" y="1527048"/>
            <a:ext cx="8503920" cy="4949952"/>
          </a:xfrm>
        </p:spPr>
        <p:txBody>
          <a:bodyPr>
            <a:normAutofit/>
          </a:bodyPr>
          <a:lstStyle/>
          <a:p>
            <a:r>
              <a:rPr lang="en-US" dirty="0" smtClean="0"/>
              <a:t>According to Erickson the stage of social development during early adult hood is termed as intimacy versus isolation stage. </a:t>
            </a:r>
          </a:p>
          <a:p>
            <a:r>
              <a:rPr lang="en-US" dirty="0" smtClean="0"/>
              <a:t>Young adults feel a need for intimacy in their life. </a:t>
            </a:r>
          </a:p>
          <a:p>
            <a:r>
              <a:rPr lang="en-US" dirty="0" smtClean="0"/>
              <a:t>After establishing a stable identity, a person is prepared to share meaningful love or deep friendship with others. </a:t>
            </a:r>
          </a:p>
          <a:p>
            <a:r>
              <a:rPr lang="en-US" dirty="0" smtClean="0"/>
              <a:t>By intimacy we mean an ability to care about others and to share experiences with them.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One research showed that 75% of college -age men and women ranked a good marriage and family life as important adult goals.</a:t>
            </a:r>
          </a:p>
          <a:p>
            <a:r>
              <a:rPr lang="en-US" dirty="0" smtClean="0"/>
              <a:t>Failure to establish intimacy with others leads to a deep sense of isolation (feeling alone and uncared for in life). </a:t>
            </a:r>
          </a:p>
          <a:p>
            <a:r>
              <a:rPr lang="en-US" dirty="0" smtClean="0"/>
              <a:t> Once two people have established some degree of intimacy, their interest begins to expand beyond just the two of them. They become concerned with raising the next generation</a:t>
            </a: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 </a:t>
            </a:r>
            <a:r>
              <a:rPr lang="en-US" b="1" dirty="0" err="1" smtClean="0"/>
              <a:t>Generativity</a:t>
            </a:r>
            <a:r>
              <a:rPr lang="en-US" b="1" dirty="0" smtClean="0"/>
              <a:t> versus stagnation</a:t>
            </a:r>
            <a:endParaRPr lang="en-US" dirty="0"/>
          </a:p>
        </p:txBody>
      </p:sp>
      <p:sp>
        <p:nvSpPr>
          <p:cNvPr id="3" name="Content Placeholder 2"/>
          <p:cNvSpPr>
            <a:spLocks noGrp="1"/>
          </p:cNvSpPr>
          <p:nvPr>
            <p:ph sz="quarter" idx="1"/>
          </p:nvPr>
        </p:nvSpPr>
        <p:spPr/>
        <p:txBody>
          <a:bodyPr>
            <a:normAutofit/>
          </a:bodyPr>
          <a:lstStyle/>
          <a:p>
            <a:r>
              <a:rPr lang="en-US" dirty="0" err="1" smtClean="0"/>
              <a:t>Generativity</a:t>
            </a:r>
            <a:r>
              <a:rPr lang="en-US" dirty="0" smtClean="0"/>
              <a:t> refers to the creation and care for children.</a:t>
            </a:r>
          </a:p>
          <a:p>
            <a:r>
              <a:rPr lang="en-US" dirty="0" smtClean="0"/>
              <a:t> Parents must do more than giving birth to children. </a:t>
            </a:r>
          </a:p>
          <a:p>
            <a:r>
              <a:rPr lang="en-US" dirty="0" smtClean="0"/>
              <a:t>They must adequately care for and guide children for future life. </a:t>
            </a:r>
          </a:p>
          <a:p>
            <a:r>
              <a:rPr lang="en-US" dirty="0" smtClean="0"/>
              <a:t>But people can achieve a sense of </a:t>
            </a:r>
            <a:r>
              <a:rPr lang="en-US" dirty="0" err="1" smtClean="0"/>
              <a:t>generativity</a:t>
            </a:r>
            <a:r>
              <a:rPr lang="en-US" dirty="0" smtClean="0"/>
              <a:t> without having children of their own. </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b="1" dirty="0"/>
          </a:p>
        </p:txBody>
      </p:sp>
      <p:sp>
        <p:nvSpPr>
          <p:cNvPr id="3" name="Content Placeholder 2"/>
          <p:cNvSpPr>
            <a:spLocks noGrp="1"/>
          </p:cNvSpPr>
          <p:nvPr>
            <p:ph sz="quarter" idx="1"/>
          </p:nvPr>
        </p:nvSpPr>
        <p:spPr/>
        <p:txBody>
          <a:bodyPr/>
          <a:lstStyle/>
          <a:p>
            <a:r>
              <a:rPr lang="en-US" dirty="0" smtClean="0"/>
              <a:t>Nuns and priests, for example, can still guide and care for the next generation by working with other people’s children or helping to create a better world for them. </a:t>
            </a:r>
          </a:p>
          <a:p>
            <a:r>
              <a:rPr lang="en-US" dirty="0" smtClean="0"/>
              <a:t>When </a:t>
            </a:r>
            <a:r>
              <a:rPr lang="en-US" dirty="0" err="1" smtClean="0"/>
              <a:t>generativity</a:t>
            </a:r>
            <a:r>
              <a:rPr lang="en-US" dirty="0" smtClean="0"/>
              <a:t> is lacking, the result is stagnation and impoverishment of the personality. </a:t>
            </a:r>
          </a:p>
          <a:p>
            <a:r>
              <a:rPr lang="en-US" dirty="0" smtClean="0"/>
              <a:t>In such case people often become too exclusively involved in their interest and neglect the responsibility of caring for others.</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Humanistic theory of motivation</a:t>
            </a:r>
            <a:endParaRPr lang="en-US" dirty="0"/>
          </a:p>
        </p:txBody>
      </p:sp>
      <p:sp>
        <p:nvSpPr>
          <p:cNvPr id="3" name="Content Placeholder 2"/>
          <p:cNvSpPr>
            <a:spLocks noGrp="1"/>
          </p:cNvSpPr>
          <p:nvPr>
            <p:ph sz="quarter" idx="1"/>
          </p:nvPr>
        </p:nvSpPr>
        <p:spPr>
          <a:xfrm>
            <a:off x="301752" y="1527048"/>
            <a:ext cx="8842248" cy="4873752"/>
          </a:xfrm>
        </p:spPr>
        <p:txBody>
          <a:bodyPr>
            <a:normAutofit/>
          </a:bodyPr>
          <a:lstStyle/>
          <a:p>
            <a:r>
              <a:rPr lang="en-US" altLang="en-US" dirty="0" smtClean="0"/>
              <a:t>Humanistic theory is based upon the idea that everyone has the potential to make a contribution to society and be a good and likeable person – if their needs are fulfilled. </a:t>
            </a:r>
          </a:p>
          <a:p>
            <a:r>
              <a:rPr lang="en-US" altLang="en-US" dirty="0" smtClean="0"/>
              <a:t>Abraham Maslow and Carl Rogers led the humanistic theory movement and it was Maslow who developed the “pyramid of needs”.</a:t>
            </a:r>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21352"/>
          </a:xfrm>
        </p:spPr>
        <p:txBody>
          <a:bodyPr/>
          <a:lstStyle/>
          <a:p>
            <a:r>
              <a:rPr lang="en-US" dirty="0" smtClean="0"/>
              <a:t>Each individual has a unique potential</a:t>
            </a:r>
          </a:p>
          <a:p>
            <a:pPr>
              <a:buNone/>
            </a:pPr>
            <a:r>
              <a:rPr lang="en-US" dirty="0" smtClean="0"/>
              <a:t>   ♦ Self esteem (having positive or negative regard for oneself) is important in shaping ones personality. </a:t>
            </a:r>
          </a:p>
          <a:p>
            <a:r>
              <a:rPr lang="en-US" dirty="0" smtClean="0"/>
              <a:t>Over estimating and under estimating ones own capabilities may result in social and psychological problems like superiority and inferiority complexes. </a:t>
            </a:r>
          </a:p>
          <a:p>
            <a:pPr>
              <a:buNone/>
            </a:pPr>
            <a:r>
              <a:rPr lang="en-US" dirty="0" smtClean="0"/>
              <a:t>  ♦ Individual needs (need for recognition) have an effect on ones personality</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3934</TotalTime>
  <Words>20058</Words>
  <Application>Microsoft Office PowerPoint</Application>
  <PresentationFormat>On-screen Show (4:3)</PresentationFormat>
  <Paragraphs>1382</Paragraphs>
  <Slides>278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278</vt:i4>
      </vt:variant>
    </vt:vector>
  </HeadingPairs>
  <TitlesOfParts>
    <vt:vector size="286" baseType="lpstr">
      <vt:lpstr>Arial</vt:lpstr>
      <vt:lpstr>Calibri</vt:lpstr>
      <vt:lpstr>Georgia</vt:lpstr>
      <vt:lpstr>Times New Roman</vt:lpstr>
      <vt:lpstr>Wingdings</vt:lpstr>
      <vt:lpstr>Wingdings 2</vt:lpstr>
      <vt:lpstr>Wingdings 3</vt:lpstr>
      <vt:lpstr>Civic</vt:lpstr>
      <vt:lpstr>PSYCHOLOGY 2019 BY MRS MARGARET JACOB DPT OF MLS. </vt:lpstr>
      <vt:lpstr>INTRODUCTION</vt:lpstr>
      <vt:lpstr>Why psychology is a science?</vt:lpstr>
      <vt:lpstr>cont</vt:lpstr>
      <vt:lpstr>cont</vt:lpstr>
      <vt:lpstr>cont</vt:lpstr>
      <vt:lpstr>cont</vt:lpstr>
      <vt:lpstr>Importance of psychology</vt:lpstr>
      <vt:lpstr>cont</vt:lpstr>
      <vt:lpstr>Scope of  psychology</vt:lpstr>
      <vt:lpstr>cont</vt:lpstr>
      <vt:lpstr>cont</vt:lpstr>
      <vt:lpstr>Goals of Psychology</vt:lpstr>
      <vt:lpstr>cont</vt:lpstr>
      <vt:lpstr>cont</vt:lpstr>
      <vt:lpstr>cont</vt:lpstr>
      <vt:lpstr>cont</vt:lpstr>
      <vt:lpstr>summary</vt:lpstr>
      <vt:lpstr>significance of psychology in nursing</vt:lpstr>
      <vt:lpstr> Branches of psychology</vt:lpstr>
      <vt:lpstr>cont</vt:lpstr>
      <vt:lpstr>cont</vt:lpstr>
      <vt:lpstr> Major perspectives in the historical development of psychology </vt:lpstr>
      <vt:lpstr>Early perspectives of psychology</vt:lpstr>
      <vt:lpstr>cont</vt:lpstr>
      <vt:lpstr>cont</vt:lpstr>
      <vt:lpstr>2. Functionalism </vt:lpstr>
      <vt:lpstr>cont</vt:lpstr>
      <vt:lpstr>Gestalt psychology</vt:lpstr>
      <vt:lpstr>cont</vt:lpstr>
      <vt:lpstr>cont</vt:lpstr>
      <vt:lpstr>Psychoanalysis </vt:lpstr>
      <vt:lpstr>Freud methods of studying unconscious mind</vt:lpstr>
      <vt:lpstr>b. Dream</vt:lpstr>
      <vt:lpstr>Behaviorism </vt:lpstr>
      <vt:lpstr>cont</vt:lpstr>
      <vt:lpstr>cont</vt:lpstr>
      <vt:lpstr>cont</vt:lpstr>
      <vt:lpstr>Recent perspectives</vt:lpstr>
      <vt:lpstr>3. The behavioral perspective</vt:lpstr>
      <vt:lpstr>CONT</vt:lpstr>
      <vt:lpstr>4. The humanistic perspective</vt:lpstr>
      <vt:lpstr>CONT`</vt:lpstr>
      <vt:lpstr>PERSONALITY</vt:lpstr>
      <vt:lpstr>CONT</vt:lpstr>
      <vt:lpstr>CONT</vt:lpstr>
      <vt:lpstr>Factors causing differences in personality</vt:lpstr>
      <vt:lpstr>cont</vt:lpstr>
      <vt:lpstr>PowerPoint Presentation</vt:lpstr>
      <vt:lpstr>Theories of personality development</vt:lpstr>
      <vt:lpstr>PowerPoint Presentation</vt:lpstr>
      <vt:lpstr>Psychoanalytic theory</vt:lpstr>
      <vt:lpstr>Components of personality</vt:lpstr>
      <vt:lpstr>1. The Id</vt:lpstr>
      <vt:lpstr>2. The Ego</vt:lpstr>
      <vt:lpstr>PowerPoint Presentation</vt:lpstr>
      <vt:lpstr>3. The Superego</vt:lpstr>
      <vt:lpstr>cont</vt:lpstr>
      <vt:lpstr>Integration of the three personality structures </vt:lpstr>
      <vt:lpstr>Anxiety and defense mechanisms</vt:lpstr>
      <vt:lpstr>cont</vt:lpstr>
      <vt:lpstr>1. Compensation</vt:lpstr>
      <vt:lpstr>2. Rationalization</vt:lpstr>
      <vt:lpstr>3. Projection </vt:lpstr>
      <vt:lpstr>4. Displacement</vt:lpstr>
      <vt:lpstr>5. Identification</vt:lpstr>
      <vt:lpstr>6. Substitution</vt:lpstr>
      <vt:lpstr>7. Sublimation</vt:lpstr>
      <vt:lpstr>PowerPoint Presentation</vt:lpstr>
      <vt:lpstr>8. Negativism</vt:lpstr>
      <vt:lpstr>9. Sympathies</vt:lpstr>
      <vt:lpstr>Psychosexual stages and how personality develops</vt:lpstr>
      <vt:lpstr>cont</vt:lpstr>
      <vt:lpstr>1. The oral stage</vt:lpstr>
      <vt:lpstr>Consequences</vt:lpstr>
      <vt:lpstr>Oral stage</vt:lpstr>
      <vt:lpstr>2. The anal stage</vt:lpstr>
      <vt:lpstr>cont</vt:lpstr>
      <vt:lpstr>PowerPoint Presentation</vt:lpstr>
      <vt:lpstr>3. The phallic stage</vt:lpstr>
      <vt:lpstr>The concept of Oedipal and electra complex</vt:lpstr>
      <vt:lpstr>PowerPoint Presentation</vt:lpstr>
      <vt:lpstr>cont</vt:lpstr>
      <vt:lpstr>4. The Latency stage</vt:lpstr>
      <vt:lpstr>5. The genital stage</vt:lpstr>
      <vt:lpstr>cont</vt:lpstr>
      <vt:lpstr>cont</vt:lpstr>
      <vt:lpstr>PowerPoint Presentation</vt:lpstr>
      <vt:lpstr>Eric Erickson developed the theory of psycho- social development.</vt:lpstr>
      <vt:lpstr>PowerPoint Presentation</vt:lpstr>
      <vt:lpstr>PowerPoint Presentation</vt:lpstr>
      <vt:lpstr>4. industry versus inferiority stage (ages 6 to 12 years)</vt:lpstr>
      <vt:lpstr>5. intimacy versus isolation stage</vt:lpstr>
      <vt:lpstr>Intimacy versus isolation stage</vt:lpstr>
      <vt:lpstr>cont</vt:lpstr>
      <vt:lpstr>g. Generativity versus stagnation</vt:lpstr>
      <vt:lpstr>cont</vt:lpstr>
      <vt:lpstr>The Humanistic theory of motivation</vt:lpstr>
      <vt:lpstr>PowerPoint Presentation</vt:lpstr>
      <vt:lpstr>PowerPoint Presentation</vt:lpstr>
      <vt:lpstr>PowerPoint Presentation</vt:lpstr>
      <vt:lpstr>cont</vt:lpstr>
      <vt:lpstr>Characteristics of self actualizers</vt:lpstr>
      <vt:lpstr>CONT</vt:lpstr>
      <vt:lpstr>cont</vt:lpstr>
      <vt:lpstr>PowerPoint Presentation</vt:lpstr>
      <vt:lpstr>Social cognitive theory</vt:lpstr>
      <vt:lpstr>cont</vt:lpstr>
      <vt:lpstr>cont</vt:lpstr>
      <vt:lpstr>PowerPoint Presentation</vt:lpstr>
      <vt:lpstr>cont</vt:lpstr>
      <vt:lpstr>Human behavior and interractions</vt:lpstr>
      <vt:lpstr>CONT</vt:lpstr>
      <vt:lpstr>LEARNING</vt:lpstr>
      <vt:lpstr>Modes of learning</vt:lpstr>
      <vt:lpstr>2. Learning by conditioning</vt:lpstr>
      <vt:lpstr>3.  Learning by observation and insight </vt:lpstr>
      <vt:lpstr>Factors for effective learning</vt:lpstr>
      <vt:lpstr>PowerPoint Presentation</vt:lpstr>
      <vt:lpstr>PowerPoint Presentation</vt:lpstr>
      <vt:lpstr>PowerPoint Presentation</vt:lpstr>
      <vt:lpstr>Theories of learning</vt:lpstr>
      <vt:lpstr>Theories of learning</vt:lpstr>
      <vt:lpstr>cont</vt:lpstr>
      <vt:lpstr>PowerPoint Presentation</vt:lpstr>
      <vt:lpstr>cont</vt:lpstr>
      <vt:lpstr>PowerPoint Presentation</vt:lpstr>
      <vt:lpstr>Classical conditioning model of learning</vt:lpstr>
      <vt:lpstr>cont</vt:lpstr>
      <vt:lpstr>EXAMPLE</vt:lpstr>
      <vt:lpstr>PowerPoint Presentation</vt:lpstr>
      <vt:lpstr>PowerPoint Presentation</vt:lpstr>
      <vt:lpstr>cont</vt:lpstr>
      <vt:lpstr>operant conditioning,</vt:lpstr>
      <vt:lpstr>cont</vt:lpstr>
      <vt:lpstr>Basic steps followed by Skinner in operant conditioning</vt:lpstr>
      <vt:lpstr>Basic features in operant conditioning</vt:lpstr>
      <vt:lpstr>cont</vt:lpstr>
      <vt:lpstr>PowerPoint Presentation</vt:lpstr>
      <vt:lpstr>cont</vt:lpstr>
      <vt:lpstr>cont</vt:lpstr>
      <vt:lpstr>cont</vt:lpstr>
      <vt:lpstr>Negative reinforcers</vt:lpstr>
      <vt:lpstr>cont</vt:lpstr>
      <vt:lpstr>Punishment:</vt:lpstr>
      <vt:lpstr>PowerPoint Presentation</vt:lpstr>
      <vt:lpstr>cont</vt:lpstr>
      <vt:lpstr>PowerPoint Presentation</vt:lpstr>
      <vt:lpstr> 2. Social Learning  Theories  </vt:lpstr>
      <vt:lpstr>PowerPoint Presentation</vt:lpstr>
      <vt:lpstr>3. Humanistic theories </vt:lpstr>
      <vt:lpstr>PowerPoint Presentation</vt:lpstr>
      <vt:lpstr>PowerPoint Presentation</vt:lpstr>
      <vt:lpstr>PowerPoint Presentation</vt:lpstr>
      <vt:lpstr>cont</vt:lpstr>
      <vt:lpstr>Cognitive learning theories</vt:lpstr>
      <vt:lpstr>PowerPoint Presentation</vt:lpstr>
      <vt:lpstr>The three domains of learning</vt:lpstr>
      <vt:lpstr>PowerPoint Presentation</vt:lpstr>
      <vt:lpstr>PowerPoint Presentation</vt:lpstr>
      <vt:lpstr>PowerPoint Presentation</vt:lpstr>
      <vt:lpstr>MOTIVATION</vt:lpstr>
      <vt:lpstr>Overall, the basic perspective on motivation looks something like this:</vt:lpstr>
      <vt:lpstr>Theories of motivation</vt:lpstr>
      <vt:lpstr>cont</vt:lpstr>
      <vt:lpstr>2. Drive reduction approach to motivation (DRT)</vt:lpstr>
      <vt:lpstr>PowerPoint Presentation</vt:lpstr>
      <vt:lpstr>3. Arousal approaches to motivation</vt:lpstr>
      <vt:lpstr>4. Incentive approaches to motivation</vt:lpstr>
      <vt:lpstr>Cognitive approaches to motivation</vt:lpstr>
      <vt:lpstr>5. Cognitive approaches to motivation</vt:lpstr>
      <vt:lpstr>PowerPoint Presentation</vt:lpstr>
      <vt:lpstr>6. Maslow’s motivational theory</vt:lpstr>
      <vt:lpstr>Abraham Maslow’s hierarchy of needs</vt:lpstr>
      <vt:lpstr>Deficiency Needs vs. Growth Needs  </vt:lpstr>
      <vt:lpstr>Physiological Needs  </vt:lpstr>
      <vt:lpstr>Security and Safety Needs  </vt:lpstr>
      <vt:lpstr>Social Needs  </vt:lpstr>
      <vt:lpstr>cont</vt:lpstr>
      <vt:lpstr>Esteem Needs  </vt:lpstr>
      <vt:lpstr>PowerPoint Presentation</vt:lpstr>
      <vt:lpstr>Self-Actualization Needs  </vt:lpstr>
      <vt:lpstr>7. Achievement motivation theory</vt:lpstr>
      <vt:lpstr>Theory x-y (McGregor)</vt:lpstr>
      <vt:lpstr>cont</vt:lpstr>
      <vt:lpstr>PowerPoint Presentation</vt:lpstr>
      <vt:lpstr>Stress and Health</vt:lpstr>
      <vt:lpstr>Health</vt:lpstr>
      <vt:lpstr>Sources of stress</vt:lpstr>
      <vt:lpstr>Stressful situations</vt:lpstr>
      <vt:lpstr>PowerPoint Presentation</vt:lpstr>
      <vt:lpstr>TYPES OF STRESORS</vt:lpstr>
      <vt:lpstr>cont</vt:lpstr>
      <vt:lpstr>TYPES OF STESS</vt:lpstr>
      <vt:lpstr>Physical stress:</vt:lpstr>
      <vt:lpstr>Psychological stress:</vt:lpstr>
      <vt:lpstr>Psychosocial stress</vt:lpstr>
      <vt:lpstr>Psycho-spiritual stress:</vt:lpstr>
      <vt:lpstr>PowerPoint Presentation</vt:lpstr>
      <vt:lpstr>steps to prevent stress in your life </vt:lpstr>
      <vt:lpstr>cont</vt:lpstr>
      <vt:lpstr>The coping process and coping strategies </vt:lpstr>
      <vt:lpstr>coping strategies</vt:lpstr>
      <vt:lpstr>2. Problem focused coping.</vt:lpstr>
      <vt:lpstr>3. Appraisal focused coping</vt:lpstr>
      <vt:lpstr>PowerPoint Presentation</vt:lpstr>
      <vt:lpstr>4. Defense Mechanisms</vt:lpstr>
      <vt:lpstr>The general adaptive syndrome (GAS)</vt:lpstr>
      <vt:lpstr>PowerPoint Presentation</vt:lpstr>
      <vt:lpstr>General responses to stress</vt:lpstr>
      <vt:lpstr>cont</vt:lpstr>
      <vt:lpstr>GROWTH AND DEVELOPMENT</vt:lpstr>
      <vt:lpstr>cont</vt:lpstr>
      <vt:lpstr>Maturation</vt:lpstr>
      <vt:lpstr>Heredity (nature) Vs environment (nurture) issue in developmental psychology</vt:lpstr>
      <vt:lpstr>cont</vt:lpstr>
      <vt:lpstr>Principles of developmental process</vt:lpstr>
      <vt:lpstr>cont</vt:lpstr>
      <vt:lpstr>PowerPoint Presentation</vt:lpstr>
      <vt:lpstr>9. Development proceeds from general to specific responses</vt:lpstr>
      <vt:lpstr>12.Growth and development proceeds in orderly sequence </vt:lpstr>
      <vt:lpstr>FACTORS INFLUENCING GROWTH AND DEVELOPMENT</vt:lpstr>
      <vt:lpstr>GENETIC FACTORS</vt:lpstr>
      <vt:lpstr>c. race</vt:lpstr>
      <vt:lpstr>NUTRITIONAL FACORS</vt:lpstr>
      <vt:lpstr>cont</vt:lpstr>
      <vt:lpstr>ENVIRONMENTAL FACTORS</vt:lpstr>
      <vt:lpstr>cont</vt:lpstr>
      <vt:lpstr>cont</vt:lpstr>
      <vt:lpstr>Characteristics of growth and development</vt:lpstr>
      <vt:lpstr>cont</vt:lpstr>
      <vt:lpstr>DEVELOPMENTAL STAGES</vt:lpstr>
      <vt:lpstr>Prenatal life</vt:lpstr>
      <vt:lpstr>cont</vt:lpstr>
      <vt:lpstr>cont</vt:lpstr>
      <vt:lpstr>cont</vt:lpstr>
      <vt:lpstr>cont</vt:lpstr>
      <vt:lpstr>PowerPoint Presentation</vt:lpstr>
      <vt:lpstr> Post-natal Development (after birth</vt:lpstr>
      <vt:lpstr>Motor skills and reflexes</vt:lpstr>
      <vt:lpstr>cont</vt:lpstr>
      <vt:lpstr>PowerPoint Presentation</vt:lpstr>
      <vt:lpstr>PowerPoint Presentation</vt:lpstr>
      <vt:lpstr>cont</vt:lpstr>
      <vt:lpstr>PowerPoint Presentation</vt:lpstr>
      <vt:lpstr>Early Childhood</vt:lpstr>
      <vt:lpstr>cont</vt:lpstr>
      <vt:lpstr>Late Childhood</vt:lpstr>
      <vt:lpstr>PowerPoint Presentation</vt:lpstr>
      <vt:lpstr>PowerPoint Presentation</vt:lpstr>
      <vt:lpstr>cont</vt:lpstr>
      <vt:lpstr> Adolescence </vt:lpstr>
      <vt:lpstr>PowerPoint Presentation</vt:lpstr>
      <vt:lpstr>Puberty</vt:lpstr>
      <vt:lpstr>PowerPoint Presentation</vt:lpstr>
      <vt:lpstr>PowerPoint Presentation</vt:lpstr>
      <vt:lpstr>Adulthood</vt:lpstr>
      <vt:lpstr>PowerPoint Presentation</vt:lpstr>
      <vt:lpstr>Typical life goals and concerns during adult stage</vt:lpstr>
      <vt:lpstr>Old age</vt:lpstr>
      <vt:lpstr>PowerPoint Presentation</vt:lpstr>
      <vt:lpstr>cont</vt:lpstr>
      <vt:lpstr>APPLCATION OF THEORIES OF PERSONALITY IN GROWTH AND DEVELOPMENT</vt:lpstr>
      <vt:lpstr>PowerPoint Presentation</vt:lpstr>
      <vt:lpstr>PowerPoint Presentation</vt:lpstr>
      <vt:lpstr>PowerPoint Presentation</vt:lpstr>
      <vt:lpstr>CONT</vt:lpstr>
      <vt:lpstr>Late Childhood</vt:lpstr>
      <vt:lpstr>CONT</vt:lpstr>
      <vt:lpstr>PowerPoint Presentation</vt:lpstr>
      <vt:lpstr>PowerPoint Presentation</vt:lpstr>
      <vt:lpstr>Adolescence</vt:lpstr>
      <vt:lpstr>CONT</vt:lpstr>
      <vt:lpstr>Adulthood</vt:lpstr>
      <vt:lpstr>CONT</vt:lpstr>
      <vt:lpstr>CONT</vt:lpstr>
      <vt:lpstr>Old age </vt:lpstr>
      <vt:lpstr>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2019 BY MRS MARGARET JACOB DPT OF MLS.</dc:title>
  <dc:creator>lecturer</dc:creator>
  <cp:lastModifiedBy>lecturer</cp:lastModifiedBy>
  <cp:revision>334</cp:revision>
  <dcterms:created xsi:type="dcterms:W3CDTF">2019-03-21T06:36:36Z</dcterms:created>
  <dcterms:modified xsi:type="dcterms:W3CDTF">2019-04-30T13:48:31Z</dcterms:modified>
</cp:coreProperties>
</file>