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6" r:id="rId4"/>
    <p:sldMasterId id="2147483701" r:id="rId5"/>
    <p:sldMasterId id="2147483713" r:id="rId6"/>
    <p:sldMasterId id="2147483732" r:id="rId7"/>
    <p:sldMasterId id="2147483750" r:id="rId8"/>
    <p:sldMasterId id="2147483762" r:id="rId9"/>
    <p:sldMasterId id="2147483776" r:id="rId10"/>
    <p:sldMasterId id="2147483788" r:id="rId11"/>
  </p:sldMasterIdLst>
  <p:notesMasterIdLst>
    <p:notesMasterId r:id="rId272"/>
  </p:notesMasterIdLst>
  <p:sldIdLst>
    <p:sldId id="256" r:id="rId12"/>
    <p:sldId id="258" r:id="rId13"/>
    <p:sldId id="261" r:id="rId14"/>
    <p:sldId id="262" r:id="rId15"/>
    <p:sldId id="259" r:id="rId16"/>
    <p:sldId id="257" r:id="rId17"/>
    <p:sldId id="266" r:id="rId18"/>
    <p:sldId id="403" r:id="rId19"/>
    <p:sldId id="267" r:id="rId20"/>
    <p:sldId id="268" r:id="rId21"/>
    <p:sldId id="269" r:id="rId22"/>
    <p:sldId id="270" r:id="rId23"/>
    <p:sldId id="271" r:id="rId24"/>
    <p:sldId id="272" r:id="rId25"/>
    <p:sldId id="273" r:id="rId26"/>
    <p:sldId id="274" r:id="rId27"/>
    <p:sldId id="275" r:id="rId28"/>
    <p:sldId id="404" r:id="rId29"/>
    <p:sldId id="405" r:id="rId30"/>
    <p:sldId id="43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418" r:id="rId44"/>
    <p:sldId id="436"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419" r:id="rId63"/>
    <p:sldId id="420" r:id="rId64"/>
    <p:sldId id="422" r:id="rId65"/>
    <p:sldId id="423" r:id="rId66"/>
    <p:sldId id="430" r:id="rId67"/>
    <p:sldId id="424" r:id="rId68"/>
    <p:sldId id="431" r:id="rId69"/>
    <p:sldId id="425" r:id="rId70"/>
    <p:sldId id="432" r:id="rId71"/>
    <p:sldId id="426" r:id="rId72"/>
    <p:sldId id="427" r:id="rId73"/>
    <p:sldId id="433" r:id="rId74"/>
    <p:sldId id="434" r:id="rId75"/>
    <p:sldId id="428" r:id="rId76"/>
    <p:sldId id="429" r:id="rId77"/>
    <p:sldId id="301" r:id="rId78"/>
    <p:sldId id="302" r:id="rId79"/>
    <p:sldId id="303" r:id="rId80"/>
    <p:sldId id="304" r:id="rId81"/>
    <p:sldId id="305" r:id="rId82"/>
    <p:sldId id="306" r:id="rId83"/>
    <p:sldId id="307" r:id="rId84"/>
    <p:sldId id="308" r:id="rId85"/>
    <p:sldId id="309" r:id="rId86"/>
    <p:sldId id="310" r:id="rId87"/>
    <p:sldId id="311" r:id="rId88"/>
    <p:sldId id="312" r:id="rId89"/>
    <p:sldId id="313" r:id="rId90"/>
    <p:sldId id="314" r:id="rId91"/>
    <p:sldId id="315" r:id="rId92"/>
    <p:sldId id="316" r:id="rId93"/>
    <p:sldId id="317" r:id="rId94"/>
    <p:sldId id="318" r:id="rId95"/>
    <p:sldId id="319" r:id="rId96"/>
    <p:sldId id="320" r:id="rId97"/>
    <p:sldId id="321" r:id="rId98"/>
    <p:sldId id="322" r:id="rId99"/>
    <p:sldId id="323" r:id="rId100"/>
    <p:sldId id="324" r:id="rId101"/>
    <p:sldId id="325" r:id="rId102"/>
    <p:sldId id="326" r:id="rId103"/>
    <p:sldId id="327" r:id="rId104"/>
    <p:sldId id="328" r:id="rId105"/>
    <p:sldId id="329" r:id="rId106"/>
    <p:sldId id="330" r:id="rId107"/>
    <p:sldId id="331" r:id="rId108"/>
    <p:sldId id="332" r:id="rId109"/>
    <p:sldId id="333" r:id="rId110"/>
    <p:sldId id="334" r:id="rId111"/>
    <p:sldId id="335" r:id="rId112"/>
    <p:sldId id="437" r:id="rId113"/>
    <p:sldId id="336" r:id="rId114"/>
    <p:sldId id="337" r:id="rId115"/>
    <p:sldId id="338" r:id="rId116"/>
    <p:sldId id="339" r:id="rId117"/>
    <p:sldId id="438" r:id="rId118"/>
    <p:sldId id="439" r:id="rId119"/>
    <p:sldId id="440" r:id="rId120"/>
    <p:sldId id="340" r:id="rId121"/>
    <p:sldId id="341" r:id="rId122"/>
    <p:sldId id="342" r:id="rId123"/>
    <p:sldId id="343" r:id="rId124"/>
    <p:sldId id="344" r:id="rId125"/>
    <p:sldId id="345" r:id="rId126"/>
    <p:sldId id="346" r:id="rId127"/>
    <p:sldId id="347" r:id="rId128"/>
    <p:sldId id="494" r:id="rId129"/>
    <p:sldId id="495" r:id="rId130"/>
    <p:sldId id="496" r:id="rId131"/>
    <p:sldId id="497" r:id="rId132"/>
    <p:sldId id="498" r:id="rId133"/>
    <p:sldId id="499" r:id="rId134"/>
    <p:sldId id="500" r:id="rId135"/>
    <p:sldId id="501" r:id="rId136"/>
    <p:sldId id="356" r:id="rId137"/>
    <p:sldId id="357" r:id="rId138"/>
    <p:sldId id="358" r:id="rId139"/>
    <p:sldId id="359" r:id="rId140"/>
    <p:sldId id="360" r:id="rId141"/>
    <p:sldId id="361" r:id="rId142"/>
    <p:sldId id="362" r:id="rId143"/>
    <p:sldId id="363" r:id="rId144"/>
    <p:sldId id="364" r:id="rId145"/>
    <p:sldId id="365" r:id="rId146"/>
    <p:sldId id="366" r:id="rId147"/>
    <p:sldId id="367" r:id="rId148"/>
    <p:sldId id="441" r:id="rId149"/>
    <p:sldId id="442" r:id="rId150"/>
    <p:sldId id="515" r:id="rId151"/>
    <p:sldId id="516" r:id="rId152"/>
    <p:sldId id="443" r:id="rId153"/>
    <p:sldId id="444" r:id="rId154"/>
    <p:sldId id="517" r:id="rId155"/>
    <p:sldId id="445" r:id="rId156"/>
    <p:sldId id="518" r:id="rId157"/>
    <p:sldId id="519" r:id="rId158"/>
    <p:sldId id="446" r:id="rId159"/>
    <p:sldId id="447" r:id="rId160"/>
    <p:sldId id="448" r:id="rId161"/>
    <p:sldId id="368" r:id="rId162"/>
    <p:sldId id="369" r:id="rId163"/>
    <p:sldId id="370" r:id="rId164"/>
    <p:sldId id="371" r:id="rId165"/>
    <p:sldId id="520" r:id="rId166"/>
    <p:sldId id="521" r:id="rId167"/>
    <p:sldId id="522" r:id="rId168"/>
    <p:sldId id="523" r:id="rId169"/>
    <p:sldId id="524" r:id="rId170"/>
    <p:sldId id="525" r:id="rId171"/>
    <p:sldId id="526" r:id="rId172"/>
    <p:sldId id="527" r:id="rId173"/>
    <p:sldId id="449" r:id="rId174"/>
    <p:sldId id="377" r:id="rId175"/>
    <p:sldId id="378" r:id="rId176"/>
    <p:sldId id="379" r:id="rId177"/>
    <p:sldId id="380" r:id="rId178"/>
    <p:sldId id="381" r:id="rId179"/>
    <p:sldId id="382" r:id="rId180"/>
    <p:sldId id="383" r:id="rId181"/>
    <p:sldId id="384" r:id="rId182"/>
    <p:sldId id="385" r:id="rId183"/>
    <p:sldId id="386" r:id="rId184"/>
    <p:sldId id="387" r:id="rId185"/>
    <p:sldId id="388" r:id="rId186"/>
    <p:sldId id="389" r:id="rId187"/>
    <p:sldId id="390" r:id="rId188"/>
    <p:sldId id="391" r:id="rId189"/>
    <p:sldId id="392" r:id="rId190"/>
    <p:sldId id="502" r:id="rId191"/>
    <p:sldId id="394" r:id="rId192"/>
    <p:sldId id="395" r:id="rId193"/>
    <p:sldId id="396" r:id="rId194"/>
    <p:sldId id="397" r:id="rId195"/>
    <p:sldId id="398" r:id="rId196"/>
    <p:sldId id="399" r:id="rId197"/>
    <p:sldId id="400" r:id="rId198"/>
    <p:sldId id="450" r:id="rId199"/>
    <p:sldId id="452" r:id="rId200"/>
    <p:sldId id="453" r:id="rId201"/>
    <p:sldId id="454" r:id="rId202"/>
    <p:sldId id="455" r:id="rId203"/>
    <p:sldId id="456" r:id="rId204"/>
    <p:sldId id="457" r:id="rId205"/>
    <p:sldId id="458" r:id="rId206"/>
    <p:sldId id="459" r:id="rId207"/>
    <p:sldId id="460" r:id="rId208"/>
    <p:sldId id="461" r:id="rId209"/>
    <p:sldId id="462" r:id="rId210"/>
    <p:sldId id="463" r:id="rId211"/>
    <p:sldId id="464" r:id="rId212"/>
    <p:sldId id="465" r:id="rId213"/>
    <p:sldId id="466" r:id="rId214"/>
    <p:sldId id="467" r:id="rId215"/>
    <p:sldId id="468" r:id="rId216"/>
    <p:sldId id="469" r:id="rId217"/>
    <p:sldId id="470" r:id="rId218"/>
    <p:sldId id="471" r:id="rId219"/>
    <p:sldId id="472" r:id="rId220"/>
    <p:sldId id="473" r:id="rId221"/>
    <p:sldId id="474" r:id="rId222"/>
    <p:sldId id="475" r:id="rId223"/>
    <p:sldId id="476" r:id="rId224"/>
    <p:sldId id="477" r:id="rId225"/>
    <p:sldId id="478" r:id="rId226"/>
    <p:sldId id="479" r:id="rId227"/>
    <p:sldId id="480" r:id="rId228"/>
    <p:sldId id="481" r:id="rId229"/>
    <p:sldId id="482" r:id="rId230"/>
    <p:sldId id="483" r:id="rId231"/>
    <p:sldId id="487" r:id="rId232"/>
    <p:sldId id="488" r:id="rId233"/>
    <p:sldId id="490" r:id="rId234"/>
    <p:sldId id="492" r:id="rId235"/>
    <p:sldId id="493" r:id="rId236"/>
    <p:sldId id="528" r:id="rId237"/>
    <p:sldId id="529" r:id="rId238"/>
    <p:sldId id="530" r:id="rId239"/>
    <p:sldId id="531" r:id="rId240"/>
    <p:sldId id="264" r:id="rId241"/>
    <p:sldId id="265" r:id="rId242"/>
    <p:sldId id="532" r:id="rId243"/>
    <p:sldId id="276" r:id="rId244"/>
    <p:sldId id="533" r:id="rId245"/>
    <p:sldId id="534" r:id="rId246"/>
    <p:sldId id="535" r:id="rId247"/>
    <p:sldId id="536" r:id="rId248"/>
    <p:sldId id="260" r:id="rId249"/>
    <p:sldId id="537" r:id="rId250"/>
    <p:sldId id="263" r:id="rId251"/>
    <p:sldId id="538" r:id="rId252"/>
    <p:sldId id="539" r:id="rId253"/>
    <p:sldId id="540" r:id="rId254"/>
    <p:sldId id="541" r:id="rId255"/>
    <p:sldId id="542" r:id="rId256"/>
    <p:sldId id="543" r:id="rId257"/>
    <p:sldId id="277" r:id="rId258"/>
    <p:sldId id="278" r:id="rId259"/>
    <p:sldId id="279" r:id="rId260"/>
    <p:sldId id="506" r:id="rId261"/>
    <p:sldId id="511" r:id="rId262"/>
    <p:sldId id="507" r:id="rId263"/>
    <p:sldId id="508" r:id="rId264"/>
    <p:sldId id="512" r:id="rId265"/>
    <p:sldId id="513" r:id="rId266"/>
    <p:sldId id="509" r:id="rId267"/>
    <p:sldId id="514" r:id="rId268"/>
    <p:sldId id="510" r:id="rId269"/>
    <p:sldId id="451" r:id="rId270"/>
    <p:sldId id="402" r:id="rId2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33" autoAdjust="0"/>
  </p:normalViewPr>
  <p:slideViewPr>
    <p:cSldViewPr snapToGrid="0">
      <p:cViewPr varScale="1">
        <p:scale>
          <a:sx n="91" d="100"/>
          <a:sy n="91" d="100"/>
        </p:scale>
        <p:origin x="5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6.xml"/><Relationship Id="rId21" Type="http://schemas.openxmlformats.org/officeDocument/2006/relationships/slide" Target="slides/slide10.xml"/><Relationship Id="rId63" Type="http://schemas.openxmlformats.org/officeDocument/2006/relationships/slide" Target="slides/slide52.xml"/><Relationship Id="rId159" Type="http://schemas.openxmlformats.org/officeDocument/2006/relationships/slide" Target="slides/slide148.xml"/><Relationship Id="rId170" Type="http://schemas.openxmlformats.org/officeDocument/2006/relationships/slide" Target="slides/slide159.xml"/><Relationship Id="rId226" Type="http://schemas.openxmlformats.org/officeDocument/2006/relationships/slide" Target="slides/slide215.xml"/><Relationship Id="rId268" Type="http://schemas.openxmlformats.org/officeDocument/2006/relationships/slide" Target="slides/slide257.xml"/><Relationship Id="rId32" Type="http://schemas.openxmlformats.org/officeDocument/2006/relationships/slide" Target="slides/slide21.xml"/><Relationship Id="rId74" Type="http://schemas.openxmlformats.org/officeDocument/2006/relationships/slide" Target="slides/slide63.xml"/><Relationship Id="rId128" Type="http://schemas.openxmlformats.org/officeDocument/2006/relationships/slide" Target="slides/slide117.xml"/><Relationship Id="rId5" Type="http://schemas.openxmlformats.org/officeDocument/2006/relationships/slideMaster" Target="slideMasters/slideMaster5.xml"/><Relationship Id="rId95" Type="http://schemas.openxmlformats.org/officeDocument/2006/relationships/slide" Target="slides/slide84.xml"/><Relationship Id="rId160" Type="http://schemas.openxmlformats.org/officeDocument/2006/relationships/slide" Target="slides/slide149.xml"/><Relationship Id="rId181" Type="http://schemas.openxmlformats.org/officeDocument/2006/relationships/slide" Target="slides/slide170.xml"/><Relationship Id="rId216" Type="http://schemas.openxmlformats.org/officeDocument/2006/relationships/slide" Target="slides/slide205.xml"/><Relationship Id="rId237" Type="http://schemas.openxmlformats.org/officeDocument/2006/relationships/slide" Target="slides/slide226.xml"/><Relationship Id="rId258" Type="http://schemas.openxmlformats.org/officeDocument/2006/relationships/slide" Target="slides/slide247.xml"/><Relationship Id="rId22" Type="http://schemas.openxmlformats.org/officeDocument/2006/relationships/slide" Target="slides/slide11.xml"/><Relationship Id="rId43" Type="http://schemas.openxmlformats.org/officeDocument/2006/relationships/slide" Target="slides/slide32.xml"/><Relationship Id="rId64" Type="http://schemas.openxmlformats.org/officeDocument/2006/relationships/slide" Target="slides/slide53.xml"/><Relationship Id="rId118" Type="http://schemas.openxmlformats.org/officeDocument/2006/relationships/slide" Target="slides/slide107.xml"/><Relationship Id="rId139" Type="http://schemas.openxmlformats.org/officeDocument/2006/relationships/slide" Target="slides/slide128.xml"/><Relationship Id="rId85" Type="http://schemas.openxmlformats.org/officeDocument/2006/relationships/slide" Target="slides/slide74.xml"/><Relationship Id="rId150" Type="http://schemas.openxmlformats.org/officeDocument/2006/relationships/slide" Target="slides/slide139.xml"/><Relationship Id="rId171" Type="http://schemas.openxmlformats.org/officeDocument/2006/relationships/slide" Target="slides/slide160.xml"/><Relationship Id="rId192" Type="http://schemas.openxmlformats.org/officeDocument/2006/relationships/slide" Target="slides/slide181.xml"/><Relationship Id="rId206" Type="http://schemas.openxmlformats.org/officeDocument/2006/relationships/slide" Target="slides/slide195.xml"/><Relationship Id="rId227" Type="http://schemas.openxmlformats.org/officeDocument/2006/relationships/slide" Target="slides/slide216.xml"/><Relationship Id="rId248" Type="http://schemas.openxmlformats.org/officeDocument/2006/relationships/slide" Target="slides/slide237.xml"/><Relationship Id="rId269" Type="http://schemas.openxmlformats.org/officeDocument/2006/relationships/slide" Target="slides/slide258.xml"/><Relationship Id="rId12" Type="http://schemas.openxmlformats.org/officeDocument/2006/relationships/slide" Target="slides/slide1.xml"/><Relationship Id="rId33" Type="http://schemas.openxmlformats.org/officeDocument/2006/relationships/slide" Target="slides/slide22.xml"/><Relationship Id="rId108" Type="http://schemas.openxmlformats.org/officeDocument/2006/relationships/slide" Target="slides/slide97.xml"/><Relationship Id="rId129" Type="http://schemas.openxmlformats.org/officeDocument/2006/relationships/slide" Target="slides/slide118.xml"/><Relationship Id="rId54" Type="http://schemas.openxmlformats.org/officeDocument/2006/relationships/slide" Target="slides/slide43.xml"/><Relationship Id="rId75" Type="http://schemas.openxmlformats.org/officeDocument/2006/relationships/slide" Target="slides/slide64.xml"/><Relationship Id="rId96" Type="http://schemas.openxmlformats.org/officeDocument/2006/relationships/slide" Target="slides/slide85.xml"/><Relationship Id="rId140" Type="http://schemas.openxmlformats.org/officeDocument/2006/relationships/slide" Target="slides/slide129.xml"/><Relationship Id="rId161" Type="http://schemas.openxmlformats.org/officeDocument/2006/relationships/slide" Target="slides/slide150.xml"/><Relationship Id="rId182" Type="http://schemas.openxmlformats.org/officeDocument/2006/relationships/slide" Target="slides/slide171.xml"/><Relationship Id="rId217" Type="http://schemas.openxmlformats.org/officeDocument/2006/relationships/slide" Target="slides/slide206.xml"/><Relationship Id="rId6" Type="http://schemas.openxmlformats.org/officeDocument/2006/relationships/slideMaster" Target="slideMasters/slideMaster6.xml"/><Relationship Id="rId238" Type="http://schemas.openxmlformats.org/officeDocument/2006/relationships/slide" Target="slides/slide227.xml"/><Relationship Id="rId259" Type="http://schemas.openxmlformats.org/officeDocument/2006/relationships/slide" Target="slides/slide248.xml"/><Relationship Id="rId23" Type="http://schemas.openxmlformats.org/officeDocument/2006/relationships/slide" Target="slides/slide12.xml"/><Relationship Id="rId119" Type="http://schemas.openxmlformats.org/officeDocument/2006/relationships/slide" Target="slides/slide108.xml"/><Relationship Id="rId270" Type="http://schemas.openxmlformats.org/officeDocument/2006/relationships/slide" Target="slides/slide259.xml"/><Relationship Id="rId44" Type="http://schemas.openxmlformats.org/officeDocument/2006/relationships/slide" Target="slides/slide33.xml"/><Relationship Id="rId65" Type="http://schemas.openxmlformats.org/officeDocument/2006/relationships/slide" Target="slides/slide54.xml"/><Relationship Id="rId86" Type="http://schemas.openxmlformats.org/officeDocument/2006/relationships/slide" Target="slides/slide75.xml"/><Relationship Id="rId130" Type="http://schemas.openxmlformats.org/officeDocument/2006/relationships/slide" Target="slides/slide119.xml"/><Relationship Id="rId151" Type="http://schemas.openxmlformats.org/officeDocument/2006/relationships/slide" Target="slides/slide140.xml"/><Relationship Id="rId172" Type="http://schemas.openxmlformats.org/officeDocument/2006/relationships/slide" Target="slides/slide161.xml"/><Relationship Id="rId193" Type="http://schemas.openxmlformats.org/officeDocument/2006/relationships/slide" Target="slides/slide182.xml"/><Relationship Id="rId207" Type="http://schemas.openxmlformats.org/officeDocument/2006/relationships/slide" Target="slides/slide196.xml"/><Relationship Id="rId228" Type="http://schemas.openxmlformats.org/officeDocument/2006/relationships/slide" Target="slides/slide217.xml"/><Relationship Id="rId249" Type="http://schemas.openxmlformats.org/officeDocument/2006/relationships/slide" Target="slides/slide238.xml"/><Relationship Id="rId13" Type="http://schemas.openxmlformats.org/officeDocument/2006/relationships/slide" Target="slides/slide2.xml"/><Relationship Id="rId109" Type="http://schemas.openxmlformats.org/officeDocument/2006/relationships/slide" Target="slides/slide98.xml"/><Relationship Id="rId260" Type="http://schemas.openxmlformats.org/officeDocument/2006/relationships/slide" Target="slides/slide249.xml"/><Relationship Id="rId34" Type="http://schemas.openxmlformats.org/officeDocument/2006/relationships/slide" Target="slides/slide23.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20" Type="http://schemas.openxmlformats.org/officeDocument/2006/relationships/slide" Target="slides/slide109.xml"/><Relationship Id="rId141" Type="http://schemas.openxmlformats.org/officeDocument/2006/relationships/slide" Target="slides/slide130.xml"/><Relationship Id="rId7" Type="http://schemas.openxmlformats.org/officeDocument/2006/relationships/slideMaster" Target="slideMasters/slideMaster7.xml"/><Relationship Id="rId162" Type="http://schemas.openxmlformats.org/officeDocument/2006/relationships/slide" Target="slides/slide151.xml"/><Relationship Id="rId183" Type="http://schemas.openxmlformats.org/officeDocument/2006/relationships/slide" Target="slides/slide172.xml"/><Relationship Id="rId218" Type="http://schemas.openxmlformats.org/officeDocument/2006/relationships/slide" Target="slides/slide207.xml"/><Relationship Id="rId239" Type="http://schemas.openxmlformats.org/officeDocument/2006/relationships/slide" Target="slides/slide228.xml"/><Relationship Id="rId250" Type="http://schemas.openxmlformats.org/officeDocument/2006/relationships/slide" Target="slides/slide239.xml"/><Relationship Id="rId271" Type="http://schemas.openxmlformats.org/officeDocument/2006/relationships/slide" Target="slides/slide260.xml"/><Relationship Id="rId24" Type="http://schemas.openxmlformats.org/officeDocument/2006/relationships/slide" Target="slides/slide13.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31" Type="http://schemas.openxmlformats.org/officeDocument/2006/relationships/slide" Target="slides/slide120.xml"/><Relationship Id="rId152" Type="http://schemas.openxmlformats.org/officeDocument/2006/relationships/slide" Target="slides/slide141.xml"/><Relationship Id="rId173" Type="http://schemas.openxmlformats.org/officeDocument/2006/relationships/slide" Target="slides/slide162.xml"/><Relationship Id="rId194" Type="http://schemas.openxmlformats.org/officeDocument/2006/relationships/slide" Target="slides/slide183.xml"/><Relationship Id="rId208" Type="http://schemas.openxmlformats.org/officeDocument/2006/relationships/slide" Target="slides/slide197.xml"/><Relationship Id="rId229" Type="http://schemas.openxmlformats.org/officeDocument/2006/relationships/slide" Target="slides/slide218.xml"/><Relationship Id="rId240" Type="http://schemas.openxmlformats.org/officeDocument/2006/relationships/slide" Target="slides/slide229.xml"/><Relationship Id="rId261" Type="http://schemas.openxmlformats.org/officeDocument/2006/relationships/slide" Target="slides/slide250.xml"/><Relationship Id="rId14" Type="http://schemas.openxmlformats.org/officeDocument/2006/relationships/slide" Target="slides/slide3.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8" Type="http://schemas.openxmlformats.org/officeDocument/2006/relationships/slideMaster" Target="slideMasters/slideMaster8.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163" Type="http://schemas.openxmlformats.org/officeDocument/2006/relationships/slide" Target="slides/slide152.xml"/><Relationship Id="rId184" Type="http://schemas.openxmlformats.org/officeDocument/2006/relationships/slide" Target="slides/slide173.xml"/><Relationship Id="rId219" Type="http://schemas.openxmlformats.org/officeDocument/2006/relationships/slide" Target="slides/slide208.xml"/><Relationship Id="rId230" Type="http://schemas.openxmlformats.org/officeDocument/2006/relationships/slide" Target="slides/slide219.xml"/><Relationship Id="rId251" Type="http://schemas.openxmlformats.org/officeDocument/2006/relationships/slide" Target="slides/slide240.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272" Type="http://schemas.openxmlformats.org/officeDocument/2006/relationships/notesMaster" Target="notesMasters/notesMaster1.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3" Type="http://schemas.openxmlformats.org/officeDocument/2006/relationships/slide" Target="slides/slide142.xml"/><Relationship Id="rId174" Type="http://schemas.openxmlformats.org/officeDocument/2006/relationships/slide" Target="slides/slide163.xml"/><Relationship Id="rId195" Type="http://schemas.openxmlformats.org/officeDocument/2006/relationships/slide" Target="slides/slide184.xml"/><Relationship Id="rId209" Type="http://schemas.openxmlformats.org/officeDocument/2006/relationships/slide" Target="slides/slide198.xml"/><Relationship Id="rId220" Type="http://schemas.openxmlformats.org/officeDocument/2006/relationships/slide" Target="slides/slide209.xml"/><Relationship Id="rId241" Type="http://schemas.openxmlformats.org/officeDocument/2006/relationships/slide" Target="slides/slide230.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262" Type="http://schemas.openxmlformats.org/officeDocument/2006/relationships/slide" Target="slides/slide251.xml"/><Relationship Id="rId78" Type="http://schemas.openxmlformats.org/officeDocument/2006/relationships/slide" Target="slides/slide67.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43" Type="http://schemas.openxmlformats.org/officeDocument/2006/relationships/slide" Target="slides/slide132.xml"/><Relationship Id="rId164" Type="http://schemas.openxmlformats.org/officeDocument/2006/relationships/slide" Target="slides/slide153.xml"/><Relationship Id="rId185" Type="http://schemas.openxmlformats.org/officeDocument/2006/relationships/slide" Target="slides/slide174.xml"/><Relationship Id="rId9" Type="http://schemas.openxmlformats.org/officeDocument/2006/relationships/slideMaster" Target="slideMasters/slideMaster9.xml"/><Relationship Id="rId210" Type="http://schemas.openxmlformats.org/officeDocument/2006/relationships/slide" Target="slides/slide199.xml"/><Relationship Id="rId26" Type="http://schemas.openxmlformats.org/officeDocument/2006/relationships/slide" Target="slides/slide15.xml"/><Relationship Id="rId231" Type="http://schemas.openxmlformats.org/officeDocument/2006/relationships/slide" Target="slides/slide220.xml"/><Relationship Id="rId252" Type="http://schemas.openxmlformats.org/officeDocument/2006/relationships/slide" Target="slides/slide241.xml"/><Relationship Id="rId273" Type="http://schemas.openxmlformats.org/officeDocument/2006/relationships/presProps" Target="presProps.xml"/><Relationship Id="rId47" Type="http://schemas.openxmlformats.org/officeDocument/2006/relationships/slide" Target="slides/slide36.xml"/><Relationship Id="rId68" Type="http://schemas.openxmlformats.org/officeDocument/2006/relationships/slide" Target="slides/slide57.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54" Type="http://schemas.openxmlformats.org/officeDocument/2006/relationships/slide" Target="slides/slide143.xml"/><Relationship Id="rId175" Type="http://schemas.openxmlformats.org/officeDocument/2006/relationships/slide" Target="slides/slide164.xml"/><Relationship Id="rId196" Type="http://schemas.openxmlformats.org/officeDocument/2006/relationships/slide" Target="slides/slide185.xml"/><Relationship Id="rId200" Type="http://schemas.openxmlformats.org/officeDocument/2006/relationships/slide" Target="slides/slide189.xml"/><Relationship Id="rId16" Type="http://schemas.openxmlformats.org/officeDocument/2006/relationships/slide" Target="slides/slide5.xml"/><Relationship Id="rId221" Type="http://schemas.openxmlformats.org/officeDocument/2006/relationships/slide" Target="slides/slide210.xml"/><Relationship Id="rId242" Type="http://schemas.openxmlformats.org/officeDocument/2006/relationships/slide" Target="slides/slide231.xml"/><Relationship Id="rId263" Type="http://schemas.openxmlformats.org/officeDocument/2006/relationships/slide" Target="slides/slide252.xml"/><Relationship Id="rId37" Type="http://schemas.openxmlformats.org/officeDocument/2006/relationships/slide" Target="slides/slide26.xml"/><Relationship Id="rId58" Type="http://schemas.openxmlformats.org/officeDocument/2006/relationships/slide" Target="slides/slide47.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44" Type="http://schemas.openxmlformats.org/officeDocument/2006/relationships/slide" Target="slides/slide133.xml"/><Relationship Id="rId90" Type="http://schemas.openxmlformats.org/officeDocument/2006/relationships/slide" Target="slides/slide79.xml"/><Relationship Id="rId165" Type="http://schemas.openxmlformats.org/officeDocument/2006/relationships/slide" Target="slides/slide154.xml"/><Relationship Id="rId186" Type="http://schemas.openxmlformats.org/officeDocument/2006/relationships/slide" Target="slides/slide175.xml"/><Relationship Id="rId211" Type="http://schemas.openxmlformats.org/officeDocument/2006/relationships/slide" Target="slides/slide200.xml"/><Relationship Id="rId232" Type="http://schemas.openxmlformats.org/officeDocument/2006/relationships/slide" Target="slides/slide221.xml"/><Relationship Id="rId253" Type="http://schemas.openxmlformats.org/officeDocument/2006/relationships/slide" Target="slides/slide242.xml"/><Relationship Id="rId274" Type="http://schemas.openxmlformats.org/officeDocument/2006/relationships/viewProps" Target="viewProps.xml"/><Relationship Id="rId27" Type="http://schemas.openxmlformats.org/officeDocument/2006/relationships/slide" Target="slides/slide16.xml"/><Relationship Id="rId48" Type="http://schemas.openxmlformats.org/officeDocument/2006/relationships/slide" Target="slides/slide37.xml"/><Relationship Id="rId69" Type="http://schemas.openxmlformats.org/officeDocument/2006/relationships/slide" Target="slides/slide58.xml"/><Relationship Id="rId113" Type="http://schemas.openxmlformats.org/officeDocument/2006/relationships/slide" Target="slides/slide102.xml"/><Relationship Id="rId134" Type="http://schemas.openxmlformats.org/officeDocument/2006/relationships/slide" Target="slides/slide123.xml"/><Relationship Id="rId80" Type="http://schemas.openxmlformats.org/officeDocument/2006/relationships/slide" Target="slides/slide69.xml"/><Relationship Id="rId155" Type="http://schemas.openxmlformats.org/officeDocument/2006/relationships/slide" Target="slides/slide144.xml"/><Relationship Id="rId176" Type="http://schemas.openxmlformats.org/officeDocument/2006/relationships/slide" Target="slides/slide165.xml"/><Relationship Id="rId197" Type="http://schemas.openxmlformats.org/officeDocument/2006/relationships/slide" Target="slides/slide186.xml"/><Relationship Id="rId201" Type="http://schemas.openxmlformats.org/officeDocument/2006/relationships/slide" Target="slides/slide190.xml"/><Relationship Id="rId222" Type="http://schemas.openxmlformats.org/officeDocument/2006/relationships/slide" Target="slides/slide211.xml"/><Relationship Id="rId243" Type="http://schemas.openxmlformats.org/officeDocument/2006/relationships/slide" Target="slides/slide232.xml"/><Relationship Id="rId264" Type="http://schemas.openxmlformats.org/officeDocument/2006/relationships/slide" Target="slides/slide253.xml"/><Relationship Id="rId17" Type="http://schemas.openxmlformats.org/officeDocument/2006/relationships/slide" Target="slides/slide6.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24" Type="http://schemas.openxmlformats.org/officeDocument/2006/relationships/slide" Target="slides/slide113.xml"/><Relationship Id="rId70" Type="http://schemas.openxmlformats.org/officeDocument/2006/relationships/slide" Target="slides/slide59.xml"/><Relationship Id="rId91" Type="http://schemas.openxmlformats.org/officeDocument/2006/relationships/slide" Target="slides/slide80.xml"/><Relationship Id="rId145" Type="http://schemas.openxmlformats.org/officeDocument/2006/relationships/slide" Target="slides/slide134.xml"/><Relationship Id="rId166" Type="http://schemas.openxmlformats.org/officeDocument/2006/relationships/slide" Target="slides/slide155.xml"/><Relationship Id="rId187" Type="http://schemas.openxmlformats.org/officeDocument/2006/relationships/slide" Target="slides/slide176.xml"/><Relationship Id="rId1" Type="http://schemas.openxmlformats.org/officeDocument/2006/relationships/slideMaster" Target="slideMasters/slideMaster1.xml"/><Relationship Id="rId212" Type="http://schemas.openxmlformats.org/officeDocument/2006/relationships/slide" Target="slides/slide201.xml"/><Relationship Id="rId233" Type="http://schemas.openxmlformats.org/officeDocument/2006/relationships/slide" Target="slides/slide222.xml"/><Relationship Id="rId254" Type="http://schemas.openxmlformats.org/officeDocument/2006/relationships/slide" Target="slides/slide243.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275" Type="http://schemas.openxmlformats.org/officeDocument/2006/relationships/theme" Target="theme/theme1.xml"/><Relationship Id="rId60" Type="http://schemas.openxmlformats.org/officeDocument/2006/relationships/slide" Target="slides/slide49.xml"/><Relationship Id="rId81" Type="http://schemas.openxmlformats.org/officeDocument/2006/relationships/slide" Target="slides/slide70.xml"/><Relationship Id="rId135" Type="http://schemas.openxmlformats.org/officeDocument/2006/relationships/slide" Target="slides/slide124.xml"/><Relationship Id="rId156" Type="http://schemas.openxmlformats.org/officeDocument/2006/relationships/slide" Target="slides/slide145.xml"/><Relationship Id="rId177" Type="http://schemas.openxmlformats.org/officeDocument/2006/relationships/slide" Target="slides/slide166.xml"/><Relationship Id="rId198" Type="http://schemas.openxmlformats.org/officeDocument/2006/relationships/slide" Target="slides/slide187.xml"/><Relationship Id="rId202" Type="http://schemas.openxmlformats.org/officeDocument/2006/relationships/slide" Target="slides/slide191.xml"/><Relationship Id="rId223" Type="http://schemas.openxmlformats.org/officeDocument/2006/relationships/slide" Target="slides/slide212.xml"/><Relationship Id="rId244" Type="http://schemas.openxmlformats.org/officeDocument/2006/relationships/slide" Target="slides/slide233.xml"/><Relationship Id="rId18" Type="http://schemas.openxmlformats.org/officeDocument/2006/relationships/slide" Target="slides/slide7.xml"/><Relationship Id="rId39" Type="http://schemas.openxmlformats.org/officeDocument/2006/relationships/slide" Target="slides/slide28.xml"/><Relationship Id="rId265" Type="http://schemas.openxmlformats.org/officeDocument/2006/relationships/slide" Target="slides/slide254.xml"/><Relationship Id="rId50" Type="http://schemas.openxmlformats.org/officeDocument/2006/relationships/slide" Target="slides/slide39.xml"/><Relationship Id="rId104" Type="http://schemas.openxmlformats.org/officeDocument/2006/relationships/slide" Target="slides/slide93.xml"/><Relationship Id="rId125" Type="http://schemas.openxmlformats.org/officeDocument/2006/relationships/slide" Target="slides/slide114.xml"/><Relationship Id="rId146" Type="http://schemas.openxmlformats.org/officeDocument/2006/relationships/slide" Target="slides/slide135.xml"/><Relationship Id="rId167" Type="http://schemas.openxmlformats.org/officeDocument/2006/relationships/slide" Target="slides/slide156.xml"/><Relationship Id="rId188" Type="http://schemas.openxmlformats.org/officeDocument/2006/relationships/slide" Target="slides/slide177.xml"/><Relationship Id="rId71" Type="http://schemas.openxmlformats.org/officeDocument/2006/relationships/slide" Target="slides/slide60.xml"/><Relationship Id="rId92" Type="http://schemas.openxmlformats.org/officeDocument/2006/relationships/slide" Target="slides/slide81.xml"/><Relationship Id="rId213" Type="http://schemas.openxmlformats.org/officeDocument/2006/relationships/slide" Target="slides/slide202.xml"/><Relationship Id="rId234" Type="http://schemas.openxmlformats.org/officeDocument/2006/relationships/slide" Target="slides/slide223.xml"/><Relationship Id="rId2" Type="http://schemas.openxmlformats.org/officeDocument/2006/relationships/slideMaster" Target="slideMasters/slideMaster2.xml"/><Relationship Id="rId29" Type="http://schemas.openxmlformats.org/officeDocument/2006/relationships/slide" Target="slides/slide18.xml"/><Relationship Id="rId255" Type="http://schemas.openxmlformats.org/officeDocument/2006/relationships/slide" Target="slides/slide244.xml"/><Relationship Id="rId276" Type="http://schemas.openxmlformats.org/officeDocument/2006/relationships/tableStyles" Target="tableStyles.xml"/><Relationship Id="rId40" Type="http://schemas.openxmlformats.org/officeDocument/2006/relationships/slide" Target="slides/slide29.xml"/><Relationship Id="rId115" Type="http://schemas.openxmlformats.org/officeDocument/2006/relationships/slide" Target="slides/slide104.xml"/><Relationship Id="rId136" Type="http://schemas.openxmlformats.org/officeDocument/2006/relationships/slide" Target="slides/slide125.xml"/><Relationship Id="rId157" Type="http://schemas.openxmlformats.org/officeDocument/2006/relationships/slide" Target="slides/slide146.xml"/><Relationship Id="rId178" Type="http://schemas.openxmlformats.org/officeDocument/2006/relationships/slide" Target="slides/slide167.xml"/><Relationship Id="rId61" Type="http://schemas.openxmlformats.org/officeDocument/2006/relationships/slide" Target="slides/slide50.xml"/><Relationship Id="rId82" Type="http://schemas.openxmlformats.org/officeDocument/2006/relationships/slide" Target="slides/slide71.xml"/><Relationship Id="rId199" Type="http://schemas.openxmlformats.org/officeDocument/2006/relationships/slide" Target="slides/slide188.xml"/><Relationship Id="rId203" Type="http://schemas.openxmlformats.org/officeDocument/2006/relationships/slide" Target="slides/slide192.xml"/><Relationship Id="rId19" Type="http://schemas.openxmlformats.org/officeDocument/2006/relationships/slide" Target="slides/slide8.xml"/><Relationship Id="rId224" Type="http://schemas.openxmlformats.org/officeDocument/2006/relationships/slide" Target="slides/slide213.xml"/><Relationship Id="rId245" Type="http://schemas.openxmlformats.org/officeDocument/2006/relationships/slide" Target="slides/slide234.xml"/><Relationship Id="rId266" Type="http://schemas.openxmlformats.org/officeDocument/2006/relationships/slide" Target="slides/slide255.xml"/><Relationship Id="rId30" Type="http://schemas.openxmlformats.org/officeDocument/2006/relationships/slide" Target="slides/slide1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168" Type="http://schemas.openxmlformats.org/officeDocument/2006/relationships/slide" Target="slides/slide157.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189" Type="http://schemas.openxmlformats.org/officeDocument/2006/relationships/slide" Target="slides/slide178.xml"/><Relationship Id="rId3" Type="http://schemas.openxmlformats.org/officeDocument/2006/relationships/slideMaster" Target="slideMasters/slideMaster3.xml"/><Relationship Id="rId214" Type="http://schemas.openxmlformats.org/officeDocument/2006/relationships/slide" Target="slides/slide203.xml"/><Relationship Id="rId235" Type="http://schemas.openxmlformats.org/officeDocument/2006/relationships/slide" Target="slides/slide224.xml"/><Relationship Id="rId256" Type="http://schemas.openxmlformats.org/officeDocument/2006/relationships/slide" Target="slides/slide245.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slide" Target="slides/slide147.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179" Type="http://schemas.openxmlformats.org/officeDocument/2006/relationships/slide" Target="slides/slide168.xml"/><Relationship Id="rId190" Type="http://schemas.openxmlformats.org/officeDocument/2006/relationships/slide" Target="slides/slide179.xml"/><Relationship Id="rId204" Type="http://schemas.openxmlformats.org/officeDocument/2006/relationships/slide" Target="slides/slide193.xml"/><Relationship Id="rId225" Type="http://schemas.openxmlformats.org/officeDocument/2006/relationships/slide" Target="slides/slide214.xml"/><Relationship Id="rId246" Type="http://schemas.openxmlformats.org/officeDocument/2006/relationships/slide" Target="slides/slide235.xml"/><Relationship Id="rId267" Type="http://schemas.openxmlformats.org/officeDocument/2006/relationships/slide" Target="slides/slide256.xml"/><Relationship Id="rId106" Type="http://schemas.openxmlformats.org/officeDocument/2006/relationships/slide" Target="slides/slide95.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94" Type="http://schemas.openxmlformats.org/officeDocument/2006/relationships/slide" Target="slides/slide83.xml"/><Relationship Id="rId148" Type="http://schemas.openxmlformats.org/officeDocument/2006/relationships/slide" Target="slides/slide137.xml"/><Relationship Id="rId169" Type="http://schemas.openxmlformats.org/officeDocument/2006/relationships/slide" Target="slides/slide158.xml"/><Relationship Id="rId4" Type="http://schemas.openxmlformats.org/officeDocument/2006/relationships/slideMaster" Target="slideMasters/slideMaster4.xml"/><Relationship Id="rId180" Type="http://schemas.openxmlformats.org/officeDocument/2006/relationships/slide" Target="slides/slide169.xml"/><Relationship Id="rId215" Type="http://schemas.openxmlformats.org/officeDocument/2006/relationships/slide" Target="slides/slide204.xml"/><Relationship Id="rId236" Type="http://schemas.openxmlformats.org/officeDocument/2006/relationships/slide" Target="slides/slide225.xml"/><Relationship Id="rId257" Type="http://schemas.openxmlformats.org/officeDocument/2006/relationships/slide" Target="slides/slide246.xml"/><Relationship Id="rId42" Type="http://schemas.openxmlformats.org/officeDocument/2006/relationships/slide" Target="slides/slide31.xml"/><Relationship Id="rId84" Type="http://schemas.openxmlformats.org/officeDocument/2006/relationships/slide" Target="slides/slide73.xml"/><Relationship Id="rId138" Type="http://schemas.openxmlformats.org/officeDocument/2006/relationships/slide" Target="slides/slide127.xml"/><Relationship Id="rId191" Type="http://schemas.openxmlformats.org/officeDocument/2006/relationships/slide" Target="slides/slide180.xml"/><Relationship Id="rId205" Type="http://schemas.openxmlformats.org/officeDocument/2006/relationships/slide" Target="slides/slide194.xml"/><Relationship Id="rId247" Type="http://schemas.openxmlformats.org/officeDocument/2006/relationships/slide" Target="slides/slide236.xml"/><Relationship Id="rId107" Type="http://schemas.openxmlformats.org/officeDocument/2006/relationships/slide" Target="slides/slide96.xml"/><Relationship Id="rId11" Type="http://schemas.openxmlformats.org/officeDocument/2006/relationships/slideMaster" Target="slideMasters/slideMaster11.xml"/><Relationship Id="rId53" Type="http://schemas.openxmlformats.org/officeDocument/2006/relationships/slide" Target="slides/slide42.xml"/><Relationship Id="rId149" Type="http://schemas.openxmlformats.org/officeDocument/2006/relationships/slide" Target="slides/slide1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7B28C-4E02-47CE-B157-B052376D1928}"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FF49D-BA7D-46DA-811E-108E90351D2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Candidates to brainstorm their</a:t>
            </a:r>
            <a:r>
              <a:rPr lang="en-US" baseline="0" dirty="0"/>
              <a:t> definition/description of psychology</a:t>
            </a:r>
            <a:endParaRPr lang="en-US" dirty="0"/>
          </a:p>
        </p:txBody>
      </p:sp>
      <p:sp>
        <p:nvSpPr>
          <p:cNvPr id="4" name="Slide Number Placeholder 3"/>
          <p:cNvSpPr>
            <a:spLocks noGrp="1"/>
          </p:cNvSpPr>
          <p:nvPr>
            <p:ph type="sldNum" sz="quarter" idx="10"/>
          </p:nvPr>
        </p:nvSpPr>
        <p:spPr/>
        <p:txBody>
          <a:bodyPr/>
          <a:lstStyle/>
          <a:p>
            <a:fld id="{AB2FF49D-BA7D-46DA-811E-108E90351D2B}" type="slidenum">
              <a:rPr lang="en-US" smtClean="0"/>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3230A-CABE-4D07-AA12-273BAAF0D078}" type="slidenum">
              <a:rPr lang="en-US" smtClean="0"/>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Unsympathetic= unfeeling/uncaring/cold</a:t>
            </a:r>
          </a:p>
        </p:txBody>
      </p:sp>
      <p:sp>
        <p:nvSpPr>
          <p:cNvPr id="4" name="Slide Number Placeholder 3"/>
          <p:cNvSpPr>
            <a:spLocks noGrp="1"/>
          </p:cNvSpPr>
          <p:nvPr>
            <p:ph type="sldNum" sz="quarter" idx="10"/>
          </p:nvPr>
        </p:nvSpPr>
        <p:spPr/>
        <p:txBody>
          <a:bodyPr/>
          <a:lstStyle/>
          <a:p>
            <a:fld id="{AB2FF49D-BA7D-46DA-811E-108E90351D2B}" type="slidenum">
              <a:rPr lang="en-US" smtClean="0"/>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738717-B7F8-4FF5-A949-8DBBFA4D2D62}" type="slidenum">
              <a:rPr lang="en-US" smtClean="0"/>
              <a:t>201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Since the </a:t>
            </a:r>
            <a:r>
              <a:rPr lang="en-US" b="0" i="0" dirty="0" err="1">
                <a:solidFill>
                  <a:srgbClr val="202122"/>
                </a:solidFill>
                <a:effectLst/>
                <a:latin typeface="Arial" panose="020B0604020202020204" pitchFamily="34" charset="0"/>
              </a:rPr>
              <a:t>1960s</a:t>
            </a:r>
            <a:r>
              <a:rPr lang="en-US" b="0" i="0" dirty="0">
                <a:solidFill>
                  <a:srgbClr val="202122"/>
                </a:solidFill>
                <a:effectLst/>
                <a:latin typeface="Arial" panose="020B0604020202020204" pitchFamily="34" charset="0"/>
              </a:rPr>
              <a:t> Chomsky has maintained that syntactic knowledge is at least partially inborn</a:t>
            </a:r>
            <a:endParaRPr lang="en-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384998-23D0-459E-BC20-BEB1B974C099}"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239</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1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6AE01ED-D3ED-4A1C-8C36-484CF749B989}" type="datetimeFigureOut">
              <a:rPr lang="en-US" smtClean="0"/>
              <a:t>12/9/2020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7CBBB2-0F7F-48A5-8680-1CD978D22C3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AE01ED-D3ED-4A1C-8C36-484CF749B989}"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BBB2-0F7F-48A5-8680-1CD978D22C3E}" type="slidenum">
              <a:rPr lang="en-US" smtClean="0"/>
              <a:t>‹#›</a:t>
            </a:fld>
            <a:endParaRPr lang="en-US"/>
          </a:p>
        </p:txBody>
      </p:sp>
    </p:spTree>
  </p:cSld>
  <p:clrMapOvr>
    <a:masterClrMapping/>
  </p:clrMapOvr>
  <p:transition spd="med">
    <p:pull/>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9"/>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1A2C5B1-632D-4A91-80EA-0A9403BBA6B0}" type="datetime3">
              <a:rPr lang="en-US" smtClean="0"/>
              <a:t>9 December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C0CA699-6114-4180-AFF4-06CC1F898E29}" type="datetime3">
              <a:rPr lang="en-US" smtClean="0"/>
              <a:t>9 December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ECB98-44F4-4676-9D54-894513CF3A5A}" type="datetime3">
              <a:rPr lang="en-US" smtClean="0"/>
              <a:t>9 December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93EB583-F661-4524-A7A6-6F3401C9CE62}"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8"/>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7AF937F-43EA-4638-8935-5F9DF0A38094}"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1" y="6356352"/>
            <a:ext cx="812800" cy="365125"/>
          </a:xfrm>
        </p:spPr>
        <p:txBody>
          <a:bodyPr/>
          <a:lstStyle/>
          <a:p>
            <a:fld id="{2CA597F8-4C7B-4C0C-BD20-F8889DC49BC1}" type="slidenum">
              <a:rPr lang="en-US" smtClean="0"/>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p:nvPr/>
        </p:nvSpPr>
        <p:spPr bwMode="auto">
          <a:xfrm flipV="1">
            <a:off x="-12699"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p:nvPr/>
        </p:nvSpPr>
        <p:spPr bwMode="auto">
          <a:xfrm flipV="1">
            <a:off x="5842000" y="6219827"/>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7AAD80-5404-4419-BA18-89769ED21499}"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FF6BCF-5A8F-49C7-BE35-90D2A0729AE9}"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srcRect/>
          <a:stretch>
            <a:fill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2"/>
            <a:ext cx="8240299"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rotWithShape="1">
          <a:blip r:embed="rId3" cstate="email"/>
          <a:srcRect/>
          <a:stretch>
            <a:fillRect/>
          </a:stretch>
        </p:blipFill>
        <p:spPr>
          <a:xfrm>
            <a:off x="1"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srcRect/>
          <a:stretch>
            <a:fillRect/>
          </a:stretch>
        </p:blipFill>
        <p:spPr>
          <a:xfrm>
            <a:off x="58058" y="0"/>
            <a:ext cx="12133943" cy="6879771"/>
          </a:xfrm>
          <a:prstGeom prst="rect">
            <a:avLst/>
          </a:prstGeom>
        </p:spPr>
      </p:pic>
      <p:pic>
        <p:nvPicPr>
          <p:cNvPr id="8" name="Picture 7"/>
          <p:cNvPicPr>
            <a:picLocks noChangeAspect="1"/>
          </p:cNvPicPr>
          <p:nvPr/>
        </p:nvPicPr>
        <p:blipFill rotWithShape="1">
          <a:blip r:embed="rId3" cstate="email"/>
          <a:srcRect/>
          <a:stretch>
            <a:fill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1" y="3048000"/>
            <a:ext cx="57912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D3FBC2ED-E3AD-4477-BCCD-B7253B8A7C95}"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800"/>
            </a:lvl1pPr>
          </a:lstStyle>
          <a:p>
            <a:r>
              <a:rPr lang="en-US" dirty="0"/>
              <a:t>Company Logo</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BE169-394A-4AA2-93E0-C2CDE5A4E4D1}"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AE01ED-D3ED-4A1C-8C36-484CF749B989}"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BBB2-0F7F-48A5-8680-1CD978D22C3E}" type="slidenum">
              <a:rPr lang="en-US" smtClean="0"/>
              <a:t>‹#›</a:t>
            </a:fld>
            <a:endParaRPr lang="en-US"/>
          </a:p>
        </p:txBody>
      </p:sp>
    </p:spTree>
  </p:cSld>
  <p:clrMapOvr>
    <a:masterClrMapping/>
  </p:clrMapOvr>
  <p:transition spd="med">
    <p:pull/>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9A746A-F034-4228-B76D-93FF552AF51E}"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981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981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501F6-C8FC-4D0D-A278-6025871EF3C7}" type="datetime3">
              <a:rPr lang="en-US" smtClean="0"/>
              <a:t>9 December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715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47536-4B69-424D-A8AC-4EBBABA21538}"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FA832-D051-48C6-9786-F8456818F8AF}"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3916A1-A6B0-40C5-8D29-1B2B7A2CC389}"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274640"/>
            <a:ext cx="7823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A24CD-28D9-4C67-A06F-25AFBA440C34}"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355600"/>
            <a:ext cx="10926233" cy="1143000"/>
          </a:xfrm>
        </p:spPr>
        <p:txBody>
          <a:bodyPr/>
          <a:lstStyle/>
          <a:p>
            <a:r>
              <a:rPr lang="en-US"/>
              <a:t>Click to edit Master title style</a:t>
            </a:r>
          </a:p>
        </p:txBody>
      </p:sp>
      <p:sp>
        <p:nvSpPr>
          <p:cNvPr id="3" name="Content Placeholder 2"/>
          <p:cNvSpPr>
            <a:spLocks noGrp="1"/>
          </p:cNvSpPr>
          <p:nvPr>
            <p:ph sz="half" idx="1"/>
          </p:nvPr>
        </p:nvSpPr>
        <p:spPr>
          <a:xfrm>
            <a:off x="897467" y="1497015"/>
            <a:ext cx="5300133"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583681" y="1497015"/>
            <a:ext cx="530352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1016000" y="6356352"/>
            <a:ext cx="2844800" cy="365125"/>
          </a:xfrm>
        </p:spPr>
        <p:txBody>
          <a:bodyPr/>
          <a:lstStyle/>
          <a:p>
            <a:fld id="{40BA7361-72B2-4B2F-AF2C-C6842476EB9B}" type="datetime3">
              <a:rPr lang="en-US" smtClean="0"/>
              <a:t>9 December 2020</a:t>
            </a:fld>
            <a:endParaRPr lang="en-US" dirty="0"/>
          </a:p>
        </p:txBody>
      </p:sp>
      <p:sp>
        <p:nvSpPr>
          <p:cNvPr id="6" name="Footer Placeholder 4"/>
          <p:cNvSpPr>
            <a:spLocks noGrp="1"/>
          </p:cNvSpPr>
          <p:nvPr>
            <p:ph type="ftr" sz="quarter" idx="11"/>
          </p:nvPr>
        </p:nvSpPr>
        <p:spPr>
          <a:xfrm>
            <a:off x="4470400" y="6356352"/>
            <a:ext cx="3860800" cy="365125"/>
          </a:xfrm>
        </p:spPr>
        <p:txBody>
          <a:bodyPr/>
          <a:lstStyle/>
          <a:p>
            <a:endParaRPr lang="en-US" dirty="0"/>
          </a:p>
        </p:txBody>
      </p:sp>
      <p:sp>
        <p:nvSpPr>
          <p:cNvPr id="7"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1B566-C5A3-4313-83D9-A707EC2A48E9}" type="datetime3">
              <a:rPr lang="en-US" smtClean="0"/>
              <a:t>9 December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7D0A5-F133-40B9-B4FE-4E1A66F9FDF3}" type="datetime3">
              <a:rPr lang="en-US" smtClean="0"/>
              <a:t>9 December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srcRect/>
          <a:stretch>
            <a:fill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2"/>
            <a:ext cx="2844800" cy="365125"/>
          </a:xfrm>
        </p:spPr>
        <p:txBody>
          <a:bodyPr/>
          <a:lstStyle/>
          <a:p>
            <a:fld id="{8739BC35-85B5-4A3A-9FE0-0218C81345D4}" type="datetime3">
              <a:rPr lang="en-US" smtClean="0"/>
              <a:t>9 December 2020</a:t>
            </a:fld>
            <a:endParaRPr lang="en-US" dirty="0"/>
          </a:p>
        </p:txBody>
      </p:sp>
      <p:sp>
        <p:nvSpPr>
          <p:cNvPr id="4" name="Footer Placeholder 4"/>
          <p:cNvSpPr>
            <a:spLocks noGrp="1"/>
          </p:cNvSpPr>
          <p:nvPr>
            <p:ph type="ftr" sz="quarter" idx="11"/>
          </p:nvPr>
        </p:nvSpPr>
        <p:spPr>
          <a:xfrm>
            <a:off x="4470400" y="6356352"/>
            <a:ext cx="3860800" cy="365125"/>
          </a:xfrm>
        </p:spPr>
        <p:txBody>
          <a:bodyPr/>
          <a:lstStyle/>
          <a:p>
            <a:endParaRPr lang="en-US" dirty="0"/>
          </a:p>
        </p:txBody>
      </p:sp>
      <p:sp>
        <p:nvSpPr>
          <p:cNvPr id="5"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2"/>
          <p:cNvGrpSpPr/>
          <p:nvPr/>
        </p:nvGrpSpPr>
        <p:grpSpPr bwMode="auto">
          <a:xfrm>
            <a:off x="5067300" y="1789115"/>
            <a:ext cx="7120467"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ln>
            <a:effectLst/>
          </p:spPr>
          <p:txBody>
            <a:bodyPr/>
            <a:lstStyle/>
            <a:p>
              <a:pPr>
                <a:defRPr/>
              </a:pPr>
              <a:endParaRPr lang="en-US" sz="1800" dirty="0"/>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14" name="Freeform 12"/>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15" name="Freeform 13"/>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16" name="Freeform 14"/>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ln>
          </p:spPr>
          <p:txBody>
            <a:bodyPr/>
            <a:lstStyle/>
            <a:p>
              <a:pPr>
                <a:defRPr/>
              </a:pPr>
              <a:endParaRPr lang="en-US" sz="1800" dirty="0"/>
            </a:p>
          </p:txBody>
        </p:sp>
        <p:sp>
          <p:nvSpPr>
            <p:cNvPr id="17" name="Freeform 15"/>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ln>
          </p:spPr>
          <p:txBody>
            <a:bodyPr/>
            <a:lstStyle/>
            <a:p>
              <a:pPr>
                <a:defRPr/>
              </a:pPr>
              <a:endParaRPr lang="en-US" sz="1800" dirty="0"/>
            </a:p>
          </p:txBody>
        </p:sp>
        <p:sp>
          <p:nvSpPr>
            <p:cNvPr id="18" name="Freeform 16"/>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1" name="Freeform 19"/>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5" name="Freeform 23"/>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ln>
          </p:spPr>
          <p:txBody>
            <a:bodyPr/>
            <a:lstStyle/>
            <a:p>
              <a:pPr>
                <a:defRPr/>
              </a:pPr>
              <a:endParaRPr lang="en-US" sz="1800" dirty="0"/>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ln>
            <a:effectLst/>
          </p:spPr>
          <p:txBody>
            <a:bodyPr/>
            <a:lstStyle/>
            <a:p>
              <a:pPr>
                <a:defRPr/>
              </a:pPr>
              <a:endParaRPr lang="en-US" sz="1800" dirty="0"/>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ln>
            <a:effectLst/>
          </p:spPr>
          <p:txBody>
            <a:bodyPr/>
            <a:lstStyle/>
            <a:p>
              <a:pPr>
                <a:defRPr/>
              </a:pPr>
              <a:endParaRPr lang="en-US" sz="1800" dirty="0"/>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ln>
            <a:effectLst/>
          </p:spPr>
          <p:txBody>
            <a:bodyPr/>
            <a:lstStyle/>
            <a:p>
              <a:pPr>
                <a:defRPr/>
              </a:pPr>
              <a:endParaRPr lang="en-US" sz="1800" dirty="0"/>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ln>
            <a:effectLst/>
          </p:spPr>
          <p:txBody>
            <a:bodyPr/>
            <a:lstStyle/>
            <a:p>
              <a:pPr>
                <a:defRPr/>
              </a:pPr>
              <a:endParaRPr lang="en-US" sz="1800" dirty="0"/>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ln>
            <a:effectLst/>
          </p:spPr>
          <p:txBody>
            <a:bodyPr/>
            <a:lstStyle/>
            <a:p>
              <a:pPr>
                <a:defRPr/>
              </a:pPr>
              <a:endParaRPr lang="en-US" sz="1800" dirty="0"/>
            </a:p>
          </p:txBody>
        </p:sp>
        <p:sp>
          <p:nvSpPr>
            <p:cNvPr id="37" name="Freeform 35"/>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ln>
          </p:spPr>
          <p:txBody>
            <a:bodyPr/>
            <a:lstStyle/>
            <a:p>
              <a:pPr>
                <a:defRPr/>
              </a:pPr>
              <a:endParaRPr lang="en-US" sz="1800" dirty="0"/>
            </a:p>
          </p:txBody>
        </p:sp>
        <p:sp>
          <p:nvSpPr>
            <p:cNvPr id="38" name="Freeform 36"/>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ln>
          </p:spPr>
          <p:txBody>
            <a:bodyPr/>
            <a:lstStyle/>
            <a:p>
              <a:pPr>
                <a:defRPr/>
              </a:pPr>
              <a:endParaRPr lang="en-US" sz="1800" dirty="0"/>
            </a:p>
          </p:txBody>
        </p:sp>
      </p:grpSp>
      <p:sp>
        <p:nvSpPr>
          <p:cNvPr id="27687" name="Rectangle 39"/>
          <p:cNvSpPr>
            <a:spLocks noGrp="1" noChangeArrowheads="1"/>
          </p:cNvSpPr>
          <p:nvPr>
            <p:ph type="subTitle" idx="1"/>
          </p:nvPr>
        </p:nvSpPr>
        <p:spPr>
          <a:xfrm>
            <a:off x="1828801" y="3886200"/>
            <a:ext cx="8534400" cy="1752600"/>
          </a:xfrm>
        </p:spPr>
        <p:txBody>
          <a:bodyPr/>
          <a:lstStyle>
            <a:lvl1pPr marL="0" indent="0" algn="ctr">
              <a:buFont typeface="Wingdings" panose="05000000000000000000" pitchFamily="2" charset="2"/>
              <a:buNone/>
              <a:defRPr/>
            </a:lvl1pPr>
          </a:lstStyle>
          <a:p>
            <a:r>
              <a:rPr lang="en-US"/>
              <a:t>Click to edit Master subtitle style</a:t>
            </a:r>
          </a:p>
        </p:txBody>
      </p:sp>
      <p:sp>
        <p:nvSpPr>
          <p:cNvPr id="27688" name="Rectangle 40"/>
          <p:cNvSpPr>
            <a:spLocks noGrp="1" noChangeArrowheads="1"/>
          </p:cNvSpPr>
          <p:nvPr>
            <p:ph type="ctrTitle"/>
          </p:nvPr>
        </p:nvSpPr>
        <p:spPr>
          <a:xfrm>
            <a:off x="914401" y="1768477"/>
            <a:ext cx="103632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smtClean="0"/>
            </a:lvl1pPr>
          </a:lstStyle>
          <a:p>
            <a:fld id="{5FF145D1-95A6-431E-AC68-9100B0CC38B0}" type="datetime3">
              <a:rPr lang="en-US" smtClean="0"/>
              <a:t>9 December 2020</a:t>
            </a:fld>
            <a:endParaRPr lang="en-US" dirty="0"/>
          </a:p>
        </p:txBody>
      </p:sp>
      <p:sp>
        <p:nvSpPr>
          <p:cNvPr id="40" name="Rectangle 38"/>
          <p:cNvSpPr>
            <a:spLocks noGrp="1" noChangeArrowheads="1"/>
          </p:cNvSpPr>
          <p:nvPr>
            <p:ph type="ftr" sz="quarter" idx="11"/>
          </p:nvPr>
        </p:nvSpPr>
        <p:spPr/>
        <p:txBody>
          <a:bodyPr/>
          <a:lstStyle>
            <a:lvl1pPr>
              <a:defRPr smtClean="0"/>
            </a:lvl1pPr>
          </a:lstStyle>
          <a:p>
            <a:endParaRPr lang="en-US" dirty="0"/>
          </a:p>
        </p:txBody>
      </p:sp>
      <p:sp>
        <p:nvSpPr>
          <p:cNvPr id="41" name="Rectangle 41"/>
          <p:cNvSpPr>
            <a:spLocks noGrp="1" noChangeArrowheads="1"/>
          </p:cNvSpPr>
          <p:nvPr>
            <p:ph type="sldNum" sz="quarter" idx="12"/>
          </p:nvPr>
        </p:nvSpPr>
        <p:spPr/>
        <p:txBody>
          <a:bodyPr/>
          <a:lstStyle>
            <a:lvl1pPr>
              <a:defRPr smtClean="0"/>
            </a:lvl1p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4775201" y="685800"/>
            <a:ext cx="7414684"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4099" name="Rectangle 3"/>
          <p:cNvSpPr>
            <a:spLocks noGrp="1" noChangeArrowheads="1"/>
          </p:cNvSpPr>
          <p:nvPr>
            <p:ph type="subTitle" sz="quarter" idx="1"/>
          </p:nvPr>
        </p:nvSpPr>
        <p:spPr>
          <a:xfrm>
            <a:off x="6908801" y="4038600"/>
            <a:ext cx="5281084" cy="1752600"/>
          </a:xfrm>
          <a:ln w="9525"/>
        </p:spPr>
        <p:txBody>
          <a:bodyPr lIns="92075" tIns="46038" rIns="92075" bIns="46038" anchor="ctr"/>
          <a:lstStyle>
            <a:lvl1pPr marL="0" indent="0" algn="ctr">
              <a:buFont typeface="Wingdings" panose="05000000000000000000" pitchFamily="2"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914400" y="6248400"/>
            <a:ext cx="2540000" cy="457200"/>
          </a:xfrm>
        </p:spPr>
        <p:txBody>
          <a:bodyPr/>
          <a:lstStyle>
            <a:lvl1pPr>
              <a:defRPr>
                <a:solidFill>
                  <a:srgbClr val="EAEAEA"/>
                </a:solidFill>
              </a:defRPr>
            </a:lvl1pPr>
          </a:lstStyle>
          <a:p>
            <a:fld id="{C10EACEC-D449-469F-92BA-273003A2A02C}" type="datetime1">
              <a:rPr lang="en-US" smtClean="0"/>
              <a:t>12/9/2020</a:t>
            </a:fld>
            <a:endParaRPr lang="en-US" dirty="0"/>
          </a:p>
        </p:txBody>
      </p:sp>
      <p:sp>
        <p:nvSpPr>
          <p:cNvPr id="5" name="Rectangle 5"/>
          <p:cNvSpPr>
            <a:spLocks noGrp="1" noChangeArrowheads="1"/>
          </p:cNvSpPr>
          <p:nvPr>
            <p:ph type="ftr" sz="quarter" idx="11"/>
          </p:nvPr>
        </p:nvSpPr>
        <p:spPr>
          <a:xfrm>
            <a:off x="4165601" y="6248400"/>
            <a:ext cx="3860800" cy="457200"/>
          </a:xfrm>
        </p:spPr>
        <p:txBody>
          <a:bodyPr/>
          <a:lstStyle>
            <a:lvl1pPr>
              <a:defRPr>
                <a:solidFill>
                  <a:srgbClr val="EAEAEA"/>
                </a:solidFill>
              </a:defRPr>
            </a:lvl1pPr>
          </a:lstStyle>
          <a:p>
            <a:endParaRPr lang="en-US" dirty="0"/>
          </a:p>
        </p:txBody>
      </p:sp>
      <p:sp>
        <p:nvSpPr>
          <p:cNvPr id="6" name="Rectangle 6"/>
          <p:cNvSpPr>
            <a:spLocks noGrp="1" noChangeArrowheads="1"/>
          </p:cNvSpPr>
          <p:nvPr>
            <p:ph type="sldNum" sz="quarter" idx="12"/>
          </p:nvPr>
        </p:nvSpPr>
        <p:spPr>
          <a:xfrm>
            <a:off x="8737600" y="6248400"/>
            <a:ext cx="2540000" cy="457200"/>
          </a:xfrm>
        </p:spPr>
        <p:txBody>
          <a:bodyPr/>
          <a:lstStyle>
            <a:lvl1pPr>
              <a:defRPr>
                <a:solidFill>
                  <a:srgbClr val="EAEAEA"/>
                </a:solidFill>
              </a:defRPr>
            </a:lvl1pPr>
          </a:lstStyle>
          <a:p>
            <a:fld id="{4398566B-0D00-4087-9124-BE3A6B87F876}" type="slidenum">
              <a:rPr lang="en-US" smtClean="0"/>
              <a:t>‹#›</a:t>
            </a:fld>
            <a:endParaRPr lang="en-US" dirty="0"/>
          </a:p>
        </p:txBody>
      </p:sp>
    </p:spTree>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p:txBody>
          <a:bodyPr/>
          <a:lstStyle>
            <a:lvl1pPr>
              <a:defRPr/>
            </a:lvl1pPr>
          </a:lstStyle>
          <a:p>
            <a:fld id="{04410CA7-350E-4B15-AFFD-D59F282243D1}" type="datetime1">
              <a:rPr lang="en-US" smtClean="0"/>
              <a:t>12/9/2020</a:t>
            </a:fld>
            <a:endParaRPr lang="en-US" dirty="0"/>
          </a:p>
        </p:txBody>
      </p:sp>
      <p:sp>
        <p:nvSpPr>
          <p:cNvPr id="5" name="Rectangle 4"/>
          <p:cNvSpPr>
            <a:spLocks noGrp="1" noChangeArrowheads="1"/>
          </p:cNvSpPr>
          <p:nvPr>
            <p:ph type="ftr" sz="quarter" idx="11"/>
          </p:nvPr>
        </p:nvSpPr>
        <p:spPr/>
        <p:txBody>
          <a:bodyPr/>
          <a:lstStyle>
            <a:lvl1pPr>
              <a:defRPr/>
            </a:lvl1pPr>
          </a:lstStyle>
          <a:p>
            <a:endParaRPr lang="en-US" dirty="0"/>
          </a:p>
        </p:txBody>
      </p:sp>
      <p:sp>
        <p:nvSpPr>
          <p:cNvPr id="6" name="Rectangle 5"/>
          <p:cNvSpPr>
            <a:spLocks noGrp="1" noChangeArrowheads="1"/>
          </p:cNvSpPr>
          <p:nvPr>
            <p:ph type="sldNum" sz="quarter" idx="12"/>
          </p:nvPr>
        </p:nvSpPr>
        <p:spPr/>
        <p:txBody>
          <a:bodyPr/>
          <a:lstStyle>
            <a:lvl1pPr>
              <a:defRPr/>
            </a:lvl1pPr>
          </a:lstStyle>
          <a:p>
            <a:fld id="{4398566B-0D00-4087-9124-BE3A6B87F876}" type="slidenum">
              <a:rPr lang="en-US" smtClean="0"/>
              <a:t>‹#›</a:t>
            </a:fld>
            <a:endParaRPr lang="en-US" dirty="0"/>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p:txBody>
          <a:bodyPr/>
          <a:lstStyle>
            <a:lvl1pPr>
              <a:defRPr/>
            </a:lvl1pPr>
          </a:lstStyle>
          <a:p>
            <a:fld id="{7FFBDC34-478F-4D6A-AA94-E51C2493AD4E}" type="datetime1">
              <a:rPr lang="en-US" smtClean="0"/>
              <a:t>12/9/2020</a:t>
            </a:fld>
            <a:endParaRPr lang="en-US" dirty="0"/>
          </a:p>
        </p:txBody>
      </p:sp>
      <p:sp>
        <p:nvSpPr>
          <p:cNvPr id="5" name="Rectangle 4"/>
          <p:cNvSpPr>
            <a:spLocks noGrp="1" noChangeArrowheads="1"/>
          </p:cNvSpPr>
          <p:nvPr>
            <p:ph type="ftr" sz="quarter" idx="11"/>
          </p:nvPr>
        </p:nvSpPr>
        <p:spPr/>
        <p:txBody>
          <a:bodyPr/>
          <a:lstStyle>
            <a:lvl1pPr>
              <a:defRPr/>
            </a:lvl1pPr>
          </a:lstStyle>
          <a:p>
            <a:endParaRPr lang="en-US" dirty="0"/>
          </a:p>
        </p:txBody>
      </p:sp>
      <p:sp>
        <p:nvSpPr>
          <p:cNvPr id="6" name="Rectangle 5"/>
          <p:cNvSpPr>
            <a:spLocks noGrp="1" noChangeArrowheads="1"/>
          </p:cNvSpPr>
          <p:nvPr>
            <p:ph type="sldNum" sz="quarter" idx="12"/>
          </p:nvPr>
        </p:nvSpPr>
        <p:spPr/>
        <p:txBody>
          <a:bodyPr/>
          <a:lstStyle>
            <a:lvl1pPr>
              <a:defRPr/>
            </a:lvl1pPr>
          </a:lstStyle>
          <a:p>
            <a:fld id="{4398566B-0D00-4087-9124-BE3A6B87F876}" type="slidenum">
              <a:rPr lang="en-US" smtClean="0"/>
              <a:t>‹#›</a:t>
            </a:fld>
            <a:endParaRPr lang="en-US" dirty="0"/>
          </a:p>
        </p:txBody>
      </p:sp>
    </p:spTree>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1"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10401" y="19812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p:txBody>
          <a:bodyPr/>
          <a:lstStyle>
            <a:lvl1pPr>
              <a:defRPr/>
            </a:lvl1pPr>
          </a:lstStyle>
          <a:p>
            <a:fld id="{F29D669F-8C4C-43F6-9A1F-014D731D4282}" type="datetime1">
              <a:rPr lang="en-US" smtClean="0"/>
              <a:t>12/9/2020</a:t>
            </a:fld>
            <a:endParaRPr lang="en-US" dirty="0"/>
          </a:p>
        </p:txBody>
      </p:sp>
      <p:sp>
        <p:nvSpPr>
          <p:cNvPr id="6" name="Rectangle 4"/>
          <p:cNvSpPr>
            <a:spLocks noGrp="1" noChangeArrowheads="1"/>
          </p:cNvSpPr>
          <p:nvPr>
            <p:ph type="ftr" sz="quarter" idx="11"/>
          </p:nvPr>
        </p:nvSpPr>
        <p:spPr/>
        <p:txBody>
          <a:bodyPr/>
          <a:lstStyle>
            <a:lvl1pPr>
              <a:defRPr/>
            </a:lvl1pPr>
          </a:lstStyle>
          <a:p>
            <a:endParaRPr lang="en-US" dirty="0"/>
          </a:p>
        </p:txBody>
      </p:sp>
      <p:sp>
        <p:nvSpPr>
          <p:cNvPr id="7" name="Rectangle 5"/>
          <p:cNvSpPr>
            <a:spLocks noGrp="1" noChangeArrowheads="1"/>
          </p:cNvSpPr>
          <p:nvPr>
            <p:ph type="sldNum" sz="quarter" idx="12"/>
          </p:nvPr>
        </p:nvSpPr>
        <p:spPr/>
        <p:txBody>
          <a:bodyPr/>
          <a:lstStyle>
            <a:lvl1pPr>
              <a:defRPr/>
            </a:lvl1pPr>
          </a:lstStyle>
          <a:p>
            <a:fld id="{4398566B-0D00-4087-9124-BE3A6B87F876}" type="slidenum">
              <a:rPr lang="en-US" smtClean="0"/>
              <a:t>‹#›</a:t>
            </a:fld>
            <a:endParaRPr lang="en-US" dirty="0"/>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p:txBody>
          <a:bodyPr/>
          <a:lstStyle>
            <a:lvl1pPr>
              <a:defRPr/>
            </a:lvl1pPr>
          </a:lstStyle>
          <a:p>
            <a:fld id="{BEF5EF6E-423C-4506-9060-7B10EB29C0C2}" type="datetime1">
              <a:rPr lang="en-US" smtClean="0"/>
              <a:t>12/9/2020</a:t>
            </a:fld>
            <a:endParaRPr lang="en-US" dirty="0"/>
          </a:p>
        </p:txBody>
      </p:sp>
      <p:sp>
        <p:nvSpPr>
          <p:cNvPr id="8" name="Rectangle 4"/>
          <p:cNvSpPr>
            <a:spLocks noGrp="1" noChangeArrowheads="1"/>
          </p:cNvSpPr>
          <p:nvPr>
            <p:ph type="ftr" sz="quarter" idx="11"/>
          </p:nvPr>
        </p:nvSpPr>
        <p:spPr/>
        <p:txBody>
          <a:bodyPr/>
          <a:lstStyle>
            <a:lvl1pPr>
              <a:defRPr/>
            </a:lvl1pPr>
          </a:lstStyle>
          <a:p>
            <a:endParaRPr lang="en-US" dirty="0"/>
          </a:p>
        </p:txBody>
      </p:sp>
      <p:sp>
        <p:nvSpPr>
          <p:cNvPr id="9" name="Rectangle 5"/>
          <p:cNvSpPr>
            <a:spLocks noGrp="1" noChangeArrowheads="1"/>
          </p:cNvSpPr>
          <p:nvPr>
            <p:ph type="sldNum" sz="quarter" idx="12"/>
          </p:nvPr>
        </p:nvSpPr>
        <p:spPr/>
        <p:txBody>
          <a:bodyPr/>
          <a:lstStyle>
            <a:lvl1pPr>
              <a:defRPr/>
            </a:lvl1pPr>
          </a:lstStyle>
          <a:p>
            <a:fld id="{4398566B-0D00-4087-9124-BE3A6B87F876}" type="slidenum">
              <a:rPr lang="en-US" smtClean="0"/>
              <a:t>‹#›</a:t>
            </a:fld>
            <a:endParaRPr lang="en-US" dirty="0"/>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p:txBody>
          <a:bodyPr/>
          <a:lstStyle>
            <a:lvl1pPr>
              <a:defRPr/>
            </a:lvl1pPr>
          </a:lstStyle>
          <a:p>
            <a:fld id="{6E46FED3-3BD0-49BE-8B47-91B1B8346D92}" type="datetime1">
              <a:rPr lang="en-US" smtClean="0"/>
              <a:t>12/9/2020</a:t>
            </a:fld>
            <a:endParaRPr lang="en-US" dirty="0"/>
          </a:p>
        </p:txBody>
      </p:sp>
      <p:sp>
        <p:nvSpPr>
          <p:cNvPr id="4" name="Rectangle 4"/>
          <p:cNvSpPr>
            <a:spLocks noGrp="1" noChangeArrowheads="1"/>
          </p:cNvSpPr>
          <p:nvPr>
            <p:ph type="ftr" sz="quarter" idx="11"/>
          </p:nvPr>
        </p:nvSpPr>
        <p:spPr/>
        <p:txBody>
          <a:bodyPr/>
          <a:lstStyle>
            <a:lvl1pPr>
              <a:defRPr/>
            </a:lvl1pPr>
          </a:lstStyle>
          <a:p>
            <a:endParaRPr lang="en-US" dirty="0"/>
          </a:p>
        </p:txBody>
      </p:sp>
      <p:sp>
        <p:nvSpPr>
          <p:cNvPr id="5" name="Rectangle 5"/>
          <p:cNvSpPr>
            <a:spLocks noGrp="1" noChangeArrowheads="1"/>
          </p:cNvSpPr>
          <p:nvPr>
            <p:ph type="sldNum" sz="quarter" idx="12"/>
          </p:nvPr>
        </p:nvSpPr>
        <p:spPr/>
        <p:txBody>
          <a:bodyPr/>
          <a:lstStyle>
            <a:lvl1pPr>
              <a:defRPr/>
            </a:lvl1pPr>
          </a:lstStyle>
          <a:p>
            <a:fld id="{4398566B-0D00-4087-9124-BE3A6B87F876}" type="slidenum">
              <a:rPr lang="en-US" smtClean="0"/>
              <a:t>‹#›</a:t>
            </a:fld>
            <a:endParaRPr lang="en-US" dirty="0"/>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lvl1pPr>
          </a:lstStyle>
          <a:p>
            <a:fld id="{77C3CF67-E7B1-47F9-B788-13043DBF86DE}" type="datetime1">
              <a:rPr lang="en-US" smtClean="0"/>
              <a:t>12/9/2020</a:t>
            </a:fld>
            <a:endParaRPr lang="en-US" dirty="0"/>
          </a:p>
        </p:txBody>
      </p:sp>
      <p:sp>
        <p:nvSpPr>
          <p:cNvPr id="3" name="Rectangle 4"/>
          <p:cNvSpPr>
            <a:spLocks noGrp="1" noChangeArrowheads="1"/>
          </p:cNvSpPr>
          <p:nvPr>
            <p:ph type="ftr" sz="quarter" idx="11"/>
          </p:nvPr>
        </p:nvSpPr>
        <p:spPr/>
        <p:txBody>
          <a:bodyPr/>
          <a:lstStyle>
            <a:lvl1pPr>
              <a:defRPr/>
            </a:lvl1pPr>
          </a:lstStyle>
          <a:p>
            <a:endParaRPr lang="en-US" dirty="0"/>
          </a:p>
        </p:txBody>
      </p:sp>
      <p:sp>
        <p:nvSpPr>
          <p:cNvPr id="4" name="Rectangle 5"/>
          <p:cNvSpPr>
            <a:spLocks noGrp="1" noChangeArrowheads="1"/>
          </p:cNvSpPr>
          <p:nvPr>
            <p:ph type="sldNum" sz="quarter" idx="12"/>
          </p:nvPr>
        </p:nvSpPr>
        <p:spPr/>
        <p:txBody>
          <a:bodyPr/>
          <a:lstStyle>
            <a:lvl1pPr>
              <a:defRPr/>
            </a:lvl1pPr>
          </a:lstStyle>
          <a:p>
            <a:fld id="{4398566B-0D00-4087-9124-BE3A6B87F876}" type="slidenum">
              <a:rPr lang="en-US" smtClean="0"/>
              <a:t>‹#›</a:t>
            </a:fld>
            <a:endParaRPr lang="en-US" dirty="0"/>
          </a:p>
        </p:txBody>
      </p:sp>
    </p:spTree>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p:txBody>
          <a:bodyPr/>
          <a:lstStyle>
            <a:lvl1pPr>
              <a:defRPr/>
            </a:lvl1pPr>
          </a:lstStyle>
          <a:p>
            <a:fld id="{7A747551-75CE-416D-817F-F22F4943E88B}" type="datetime1">
              <a:rPr lang="en-US" smtClean="0"/>
              <a:t>12/9/2020</a:t>
            </a:fld>
            <a:endParaRPr lang="en-US" dirty="0"/>
          </a:p>
        </p:txBody>
      </p:sp>
      <p:sp>
        <p:nvSpPr>
          <p:cNvPr id="6" name="Rectangle 4"/>
          <p:cNvSpPr>
            <a:spLocks noGrp="1" noChangeArrowheads="1"/>
          </p:cNvSpPr>
          <p:nvPr>
            <p:ph type="ftr" sz="quarter" idx="11"/>
          </p:nvPr>
        </p:nvSpPr>
        <p:spPr/>
        <p:txBody>
          <a:bodyPr/>
          <a:lstStyle>
            <a:lvl1pPr>
              <a:defRPr/>
            </a:lvl1pPr>
          </a:lstStyle>
          <a:p>
            <a:endParaRPr lang="en-US" dirty="0"/>
          </a:p>
        </p:txBody>
      </p:sp>
      <p:sp>
        <p:nvSpPr>
          <p:cNvPr id="7" name="Rectangle 5"/>
          <p:cNvSpPr>
            <a:spLocks noGrp="1" noChangeArrowheads="1"/>
          </p:cNvSpPr>
          <p:nvPr>
            <p:ph type="sldNum" sz="quarter" idx="12"/>
          </p:nvPr>
        </p:nvSpPr>
        <p:spPr/>
        <p:txBody>
          <a:bodyPr/>
          <a:lstStyle>
            <a:lvl1pPr>
              <a:defRPr/>
            </a:lvl1pPr>
          </a:lstStyle>
          <a:p>
            <a:fld id="{4398566B-0D00-4087-9124-BE3A6B87F876}" type="slidenum">
              <a:rPr lang="en-US" smtClean="0"/>
              <a:t>‹#›</a:t>
            </a:fld>
            <a:endParaRPr lang="en-US" dirty="0"/>
          </a:p>
        </p:txBody>
      </p:sp>
    </p:spTree>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p:txBody>
          <a:bodyPr/>
          <a:lstStyle>
            <a:lvl1pPr>
              <a:defRPr/>
            </a:lvl1pPr>
          </a:lstStyle>
          <a:p>
            <a:fld id="{BDB61883-102C-47B0-972D-3F2686DD9470}" type="datetime1">
              <a:rPr lang="en-US" smtClean="0"/>
              <a:t>12/9/2020</a:t>
            </a:fld>
            <a:endParaRPr lang="en-US" dirty="0"/>
          </a:p>
        </p:txBody>
      </p:sp>
      <p:sp>
        <p:nvSpPr>
          <p:cNvPr id="6" name="Rectangle 4"/>
          <p:cNvSpPr>
            <a:spLocks noGrp="1" noChangeArrowheads="1"/>
          </p:cNvSpPr>
          <p:nvPr>
            <p:ph type="ftr" sz="quarter" idx="11"/>
          </p:nvPr>
        </p:nvSpPr>
        <p:spPr/>
        <p:txBody>
          <a:bodyPr/>
          <a:lstStyle>
            <a:lvl1pPr>
              <a:defRPr/>
            </a:lvl1pPr>
          </a:lstStyle>
          <a:p>
            <a:endParaRPr lang="en-US" dirty="0"/>
          </a:p>
        </p:txBody>
      </p:sp>
      <p:sp>
        <p:nvSpPr>
          <p:cNvPr id="7" name="Rectangle 5"/>
          <p:cNvSpPr>
            <a:spLocks noGrp="1" noChangeArrowheads="1"/>
          </p:cNvSpPr>
          <p:nvPr>
            <p:ph type="sldNum" sz="quarter" idx="12"/>
          </p:nvPr>
        </p:nvSpPr>
        <p:spPr/>
        <p:txBody>
          <a:bodyPr/>
          <a:lstStyle>
            <a:lvl1pPr>
              <a:defRPr/>
            </a:lvl1pPr>
          </a:lstStyle>
          <a:p>
            <a:fld id="{4398566B-0D00-4087-9124-BE3A6B87F876}" type="slidenum">
              <a:rPr lang="en-US" smtClean="0"/>
              <a:t>‹#›</a:t>
            </a:fld>
            <a:endParaRPr lang="en-US" dirty="0"/>
          </a:p>
        </p:txBody>
      </p:sp>
    </p:spTree>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p:txBody>
          <a:bodyPr/>
          <a:lstStyle>
            <a:lvl1pPr>
              <a:defRPr/>
            </a:lvl1pPr>
          </a:lstStyle>
          <a:p>
            <a:fld id="{21E947A5-FB46-482B-A076-3436B98D40FA}" type="datetime1">
              <a:rPr lang="en-US" smtClean="0"/>
              <a:t>12/9/2020</a:t>
            </a:fld>
            <a:endParaRPr lang="en-US" dirty="0"/>
          </a:p>
        </p:txBody>
      </p:sp>
      <p:sp>
        <p:nvSpPr>
          <p:cNvPr id="5" name="Rectangle 4"/>
          <p:cNvSpPr>
            <a:spLocks noGrp="1" noChangeArrowheads="1"/>
          </p:cNvSpPr>
          <p:nvPr>
            <p:ph type="ftr" sz="quarter" idx="11"/>
          </p:nvPr>
        </p:nvSpPr>
        <p:spPr/>
        <p:txBody>
          <a:bodyPr/>
          <a:lstStyle>
            <a:lvl1pPr>
              <a:defRPr/>
            </a:lvl1pPr>
          </a:lstStyle>
          <a:p>
            <a:endParaRPr lang="en-US" dirty="0"/>
          </a:p>
        </p:txBody>
      </p:sp>
      <p:sp>
        <p:nvSpPr>
          <p:cNvPr id="6" name="Rectangle 5"/>
          <p:cNvSpPr>
            <a:spLocks noGrp="1" noChangeArrowheads="1"/>
          </p:cNvSpPr>
          <p:nvPr>
            <p:ph type="sldNum" sz="quarter" idx="12"/>
          </p:nvPr>
        </p:nvSpPr>
        <p:spPr/>
        <p:txBody>
          <a:bodyPr/>
          <a:lstStyle>
            <a:lvl1pPr>
              <a:defRPr/>
            </a:lvl1pPr>
          </a:lstStyle>
          <a:p>
            <a:fld id="{4398566B-0D00-4087-9124-BE3A6B87F876}" type="slidenum">
              <a:rPr lang="en-US" smtClean="0"/>
              <a:t>‹#›</a:t>
            </a:fld>
            <a:endParaRPr lang="en-US"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fld id="{BBAC1117-B8DA-45BA-9080-B25D75228DB0}" type="datetime3">
              <a:rPr lang="en-US" smtClean="0"/>
              <a:t>9 December 2020</a:t>
            </a:fld>
            <a:endParaRPr lang="en-US" dirty="0"/>
          </a:p>
        </p:txBody>
      </p:sp>
      <p:sp>
        <p:nvSpPr>
          <p:cNvPr id="5" name="Rectangle 40"/>
          <p:cNvSpPr>
            <a:spLocks noGrp="1" noChangeArrowheads="1"/>
          </p:cNvSpPr>
          <p:nvPr>
            <p:ph type="ftr" sz="quarter" idx="11"/>
          </p:nvPr>
        </p:nvSpPr>
        <p:spPr/>
        <p:txBody>
          <a:bodyPr/>
          <a:lstStyle>
            <a:lvl1pPr>
              <a:defRPr/>
            </a:lvl1pPr>
          </a:lstStyle>
          <a:p>
            <a:endParaRPr lang="en-US" dirty="0"/>
          </a:p>
        </p:txBody>
      </p:sp>
      <p:sp>
        <p:nvSpPr>
          <p:cNvPr id="6" name="Rectangle 41"/>
          <p:cNvSpPr>
            <a:spLocks noGrp="1" noChangeArrowheads="1"/>
          </p:cNvSpPr>
          <p:nvPr>
            <p:ph type="sldNum" sz="quarter" idx="12"/>
          </p:nvPr>
        </p:nvSpPr>
        <p:spPr/>
        <p:txBody>
          <a:bodyPr/>
          <a:lstStyle>
            <a:lvl1pPr>
              <a:defRPr/>
            </a:lvl1p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533400"/>
            <a:ext cx="2540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533400"/>
            <a:ext cx="7416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p:txBody>
          <a:bodyPr/>
          <a:lstStyle>
            <a:lvl1pPr>
              <a:defRPr/>
            </a:lvl1pPr>
          </a:lstStyle>
          <a:p>
            <a:fld id="{19D79C15-14C9-4C78-934E-A19199A57D7E}" type="datetime1">
              <a:rPr lang="en-US" smtClean="0"/>
              <a:t>12/9/2020</a:t>
            </a:fld>
            <a:endParaRPr lang="en-US" dirty="0"/>
          </a:p>
        </p:txBody>
      </p:sp>
      <p:sp>
        <p:nvSpPr>
          <p:cNvPr id="5" name="Rectangle 4"/>
          <p:cNvSpPr>
            <a:spLocks noGrp="1" noChangeArrowheads="1"/>
          </p:cNvSpPr>
          <p:nvPr>
            <p:ph type="ftr" sz="quarter" idx="11"/>
          </p:nvPr>
        </p:nvSpPr>
        <p:spPr/>
        <p:txBody>
          <a:bodyPr/>
          <a:lstStyle>
            <a:lvl1pPr>
              <a:defRPr/>
            </a:lvl1pPr>
          </a:lstStyle>
          <a:p>
            <a:endParaRPr lang="en-US" dirty="0"/>
          </a:p>
        </p:txBody>
      </p:sp>
      <p:sp>
        <p:nvSpPr>
          <p:cNvPr id="6" name="Rectangle 5"/>
          <p:cNvSpPr>
            <a:spLocks noGrp="1" noChangeArrowheads="1"/>
          </p:cNvSpPr>
          <p:nvPr>
            <p:ph type="sldNum" sz="quarter" idx="12"/>
          </p:nvPr>
        </p:nvSpPr>
        <p:spPr/>
        <p:txBody>
          <a:bodyPr/>
          <a:lstStyle>
            <a:lvl1pPr>
              <a:defRPr/>
            </a:lvl1pPr>
          </a:lstStyle>
          <a:p>
            <a:fld id="{4398566B-0D00-4087-9124-BE3A6B87F876}" type="slidenum">
              <a:rPr lang="en-US" smtClean="0"/>
              <a:t>‹#›</a:t>
            </a:fld>
            <a:endParaRPr lang="en-US" dirty="0"/>
          </a:p>
        </p:txBody>
      </p:sp>
    </p:spTree>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7C0223-E00C-4131-B273-63BA7534BF0E}"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E0577-1532-4D88-8F93-F472E4BE615A}" type="slidenum">
              <a:rPr lang="en-US" smtClean="0"/>
              <a:pPr/>
              <a:t>‹#›</a:t>
            </a:fld>
            <a:endParaRPr lang="en-US"/>
          </a:p>
        </p:txBody>
      </p:sp>
    </p:spTree>
    <p:extLst>
      <p:ext uri="{BB962C8B-B14F-4D97-AF65-F5344CB8AC3E}">
        <p14:creationId xmlns:p14="http://schemas.microsoft.com/office/powerpoint/2010/main" val="37342833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C0223-E00C-4131-B273-63BA7534BF0E}"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E0577-1532-4D88-8F93-F472E4BE615A}" type="slidenum">
              <a:rPr lang="en-US" smtClean="0"/>
              <a:pPr/>
              <a:t>‹#›</a:t>
            </a:fld>
            <a:endParaRPr lang="en-US"/>
          </a:p>
        </p:txBody>
      </p:sp>
    </p:spTree>
    <p:extLst>
      <p:ext uri="{BB962C8B-B14F-4D97-AF65-F5344CB8AC3E}">
        <p14:creationId xmlns:p14="http://schemas.microsoft.com/office/powerpoint/2010/main" val="23151100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7C0223-E00C-4131-B273-63BA7534BF0E}"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E0577-1532-4D88-8F93-F472E4BE615A}" type="slidenum">
              <a:rPr lang="en-US" smtClean="0"/>
              <a:pPr/>
              <a:t>‹#›</a:t>
            </a:fld>
            <a:endParaRPr lang="en-US"/>
          </a:p>
        </p:txBody>
      </p:sp>
    </p:spTree>
    <p:extLst>
      <p:ext uri="{BB962C8B-B14F-4D97-AF65-F5344CB8AC3E}">
        <p14:creationId xmlns:p14="http://schemas.microsoft.com/office/powerpoint/2010/main" val="26858567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7C0223-E00C-4131-B273-63BA7534BF0E}"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E0577-1532-4D88-8F93-F472E4BE615A}" type="slidenum">
              <a:rPr lang="en-US" smtClean="0"/>
              <a:pPr/>
              <a:t>‹#›</a:t>
            </a:fld>
            <a:endParaRPr lang="en-US"/>
          </a:p>
        </p:txBody>
      </p:sp>
    </p:spTree>
    <p:extLst>
      <p:ext uri="{BB962C8B-B14F-4D97-AF65-F5344CB8AC3E}">
        <p14:creationId xmlns:p14="http://schemas.microsoft.com/office/powerpoint/2010/main" val="6527306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7C0223-E00C-4131-B273-63BA7534BF0E}" type="datetimeFigureOut">
              <a:rPr lang="en-US" smtClean="0"/>
              <a:pPr/>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0E0577-1532-4D88-8F93-F472E4BE615A}" type="slidenum">
              <a:rPr lang="en-US" smtClean="0"/>
              <a:pPr/>
              <a:t>‹#›</a:t>
            </a:fld>
            <a:endParaRPr lang="en-US"/>
          </a:p>
        </p:txBody>
      </p:sp>
    </p:spTree>
    <p:extLst>
      <p:ext uri="{BB962C8B-B14F-4D97-AF65-F5344CB8AC3E}">
        <p14:creationId xmlns:p14="http://schemas.microsoft.com/office/powerpoint/2010/main" val="8744532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7C0223-E00C-4131-B273-63BA7534BF0E}"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0E0577-1532-4D88-8F93-F472E4BE615A}" type="slidenum">
              <a:rPr lang="en-US" smtClean="0"/>
              <a:pPr/>
              <a:t>‹#›</a:t>
            </a:fld>
            <a:endParaRPr lang="en-US"/>
          </a:p>
        </p:txBody>
      </p:sp>
    </p:spTree>
    <p:extLst>
      <p:ext uri="{BB962C8B-B14F-4D97-AF65-F5344CB8AC3E}">
        <p14:creationId xmlns:p14="http://schemas.microsoft.com/office/powerpoint/2010/main" val="42605513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C0223-E00C-4131-B273-63BA7534BF0E}" type="datetimeFigureOut">
              <a:rPr lang="en-US" smtClean="0"/>
              <a:pPr/>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0E0577-1532-4D88-8F93-F472E4BE615A}" type="slidenum">
              <a:rPr lang="en-US" smtClean="0"/>
              <a:pPr/>
              <a:t>‹#›</a:t>
            </a:fld>
            <a:endParaRPr lang="en-US"/>
          </a:p>
        </p:txBody>
      </p:sp>
    </p:spTree>
    <p:extLst>
      <p:ext uri="{BB962C8B-B14F-4D97-AF65-F5344CB8AC3E}">
        <p14:creationId xmlns:p14="http://schemas.microsoft.com/office/powerpoint/2010/main" val="38099421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7C0223-E00C-4131-B273-63BA7534BF0E}"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E0577-1532-4D88-8F93-F472E4BE615A}" type="slidenum">
              <a:rPr lang="en-US" smtClean="0"/>
              <a:pPr/>
              <a:t>‹#›</a:t>
            </a:fld>
            <a:endParaRPr lang="en-US"/>
          </a:p>
        </p:txBody>
      </p:sp>
    </p:spTree>
    <p:extLst>
      <p:ext uri="{BB962C8B-B14F-4D97-AF65-F5344CB8AC3E}">
        <p14:creationId xmlns:p14="http://schemas.microsoft.com/office/powerpoint/2010/main" val="37733619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7C0223-E00C-4131-B273-63BA7534BF0E}"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E0577-1532-4D88-8F93-F472E4BE615A}" type="slidenum">
              <a:rPr lang="en-US" smtClean="0"/>
              <a:pPr/>
              <a:t>‹#›</a:t>
            </a:fld>
            <a:endParaRPr lang="en-US"/>
          </a:p>
        </p:txBody>
      </p:sp>
    </p:spTree>
    <p:extLst>
      <p:ext uri="{BB962C8B-B14F-4D97-AF65-F5344CB8AC3E}">
        <p14:creationId xmlns:p14="http://schemas.microsoft.com/office/powerpoint/2010/main" val="3149992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p:txBody>
          <a:bodyPr/>
          <a:lstStyle>
            <a:lvl1pPr>
              <a:defRPr/>
            </a:lvl1pPr>
          </a:lstStyle>
          <a:p>
            <a:fld id="{FD513EDA-51C0-4893-9CD5-E19269A348C9}" type="datetime3">
              <a:rPr lang="en-US" smtClean="0"/>
              <a:t>9 December 2020</a:t>
            </a:fld>
            <a:endParaRPr lang="en-US" dirty="0"/>
          </a:p>
        </p:txBody>
      </p:sp>
      <p:sp>
        <p:nvSpPr>
          <p:cNvPr id="5" name="Rectangle 40"/>
          <p:cNvSpPr>
            <a:spLocks noGrp="1" noChangeArrowheads="1"/>
          </p:cNvSpPr>
          <p:nvPr>
            <p:ph type="ftr" sz="quarter" idx="11"/>
          </p:nvPr>
        </p:nvSpPr>
        <p:spPr/>
        <p:txBody>
          <a:bodyPr/>
          <a:lstStyle>
            <a:lvl1pPr>
              <a:defRPr/>
            </a:lvl1pPr>
          </a:lstStyle>
          <a:p>
            <a:endParaRPr lang="en-US" dirty="0"/>
          </a:p>
        </p:txBody>
      </p:sp>
      <p:sp>
        <p:nvSpPr>
          <p:cNvPr id="6" name="Rectangle 41"/>
          <p:cNvSpPr>
            <a:spLocks noGrp="1" noChangeArrowheads="1"/>
          </p:cNvSpPr>
          <p:nvPr>
            <p:ph type="sldNum" sz="quarter" idx="12"/>
          </p:nvPr>
        </p:nvSpPr>
        <p:spPr/>
        <p:txBody>
          <a:bodyPr/>
          <a:lstStyle>
            <a:lvl1pPr>
              <a:defRPr/>
            </a:lvl1p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C0223-E00C-4131-B273-63BA7534BF0E}"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E0577-1532-4D88-8F93-F472E4BE615A}" type="slidenum">
              <a:rPr lang="en-US" smtClean="0"/>
              <a:pPr/>
              <a:t>‹#›</a:t>
            </a:fld>
            <a:endParaRPr lang="en-US"/>
          </a:p>
        </p:txBody>
      </p:sp>
    </p:spTree>
    <p:extLst>
      <p:ext uri="{BB962C8B-B14F-4D97-AF65-F5344CB8AC3E}">
        <p14:creationId xmlns:p14="http://schemas.microsoft.com/office/powerpoint/2010/main" val="36542387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C0223-E00C-4131-B273-63BA7534BF0E}"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E0577-1532-4D88-8F93-F472E4BE615A}" type="slidenum">
              <a:rPr lang="en-US" smtClean="0"/>
              <a:pPr/>
              <a:t>‹#›</a:t>
            </a:fld>
            <a:endParaRPr lang="en-US"/>
          </a:p>
        </p:txBody>
      </p:sp>
    </p:spTree>
    <p:extLst>
      <p:ext uri="{BB962C8B-B14F-4D97-AF65-F5344CB8AC3E}">
        <p14:creationId xmlns:p14="http://schemas.microsoft.com/office/powerpoint/2010/main" val="82077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fld id="{ABB8E411-7D6F-49CD-B245-92B01098F680}" type="datetime3">
              <a:rPr lang="en-US" smtClean="0"/>
              <a:t>9 December 2020</a:t>
            </a:fld>
            <a:endParaRPr lang="en-US" dirty="0"/>
          </a:p>
        </p:txBody>
      </p:sp>
      <p:sp>
        <p:nvSpPr>
          <p:cNvPr id="6" name="Rectangle 40"/>
          <p:cNvSpPr>
            <a:spLocks noGrp="1" noChangeArrowheads="1"/>
          </p:cNvSpPr>
          <p:nvPr>
            <p:ph type="ftr" sz="quarter" idx="11"/>
          </p:nvPr>
        </p:nvSpPr>
        <p:spPr/>
        <p:txBody>
          <a:bodyPr/>
          <a:lstStyle>
            <a:lvl1pPr>
              <a:defRPr/>
            </a:lvl1pPr>
          </a:lstStyle>
          <a:p>
            <a:endParaRPr lang="en-US" dirty="0"/>
          </a:p>
        </p:txBody>
      </p:sp>
      <p:sp>
        <p:nvSpPr>
          <p:cNvPr id="7" name="Rectangle 41"/>
          <p:cNvSpPr>
            <a:spLocks noGrp="1" noChangeArrowheads="1"/>
          </p:cNvSpPr>
          <p:nvPr>
            <p:ph type="sldNum" sz="quarter" idx="12"/>
          </p:nvPr>
        </p:nvSpPr>
        <p:spPr/>
        <p:txBody>
          <a:bodyPr/>
          <a:lstStyle>
            <a:lvl1pPr>
              <a:defRPr/>
            </a:lvl1p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p:txBody>
          <a:bodyPr/>
          <a:lstStyle>
            <a:lvl1pPr>
              <a:defRPr/>
            </a:lvl1pPr>
          </a:lstStyle>
          <a:p>
            <a:fld id="{1EC782D0-2EF7-4AA9-99EE-4BDDD7EC162D}" type="datetime3">
              <a:rPr lang="en-US" smtClean="0"/>
              <a:t>9 December 2020</a:t>
            </a:fld>
            <a:endParaRPr lang="en-US" dirty="0"/>
          </a:p>
        </p:txBody>
      </p:sp>
      <p:sp>
        <p:nvSpPr>
          <p:cNvPr id="8" name="Rectangle 40"/>
          <p:cNvSpPr>
            <a:spLocks noGrp="1" noChangeArrowheads="1"/>
          </p:cNvSpPr>
          <p:nvPr>
            <p:ph type="ftr" sz="quarter" idx="11"/>
          </p:nvPr>
        </p:nvSpPr>
        <p:spPr/>
        <p:txBody>
          <a:bodyPr/>
          <a:lstStyle>
            <a:lvl1pPr>
              <a:defRPr/>
            </a:lvl1pPr>
          </a:lstStyle>
          <a:p>
            <a:endParaRPr lang="en-US" dirty="0"/>
          </a:p>
        </p:txBody>
      </p:sp>
      <p:sp>
        <p:nvSpPr>
          <p:cNvPr id="9" name="Rectangle 41"/>
          <p:cNvSpPr>
            <a:spLocks noGrp="1" noChangeArrowheads="1"/>
          </p:cNvSpPr>
          <p:nvPr>
            <p:ph type="sldNum" sz="quarter" idx="12"/>
          </p:nvPr>
        </p:nvSpPr>
        <p:spPr/>
        <p:txBody>
          <a:bodyPr/>
          <a:lstStyle>
            <a:lvl1pPr>
              <a:defRPr/>
            </a:lvl1p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p:txBody>
          <a:bodyPr/>
          <a:lstStyle>
            <a:lvl1pPr>
              <a:defRPr/>
            </a:lvl1pPr>
          </a:lstStyle>
          <a:p>
            <a:fld id="{D62BF2E8-D8DB-4170-8530-26CD4401F446}" type="datetime3">
              <a:rPr lang="en-US" smtClean="0"/>
              <a:t>9 December 2020</a:t>
            </a:fld>
            <a:endParaRPr lang="en-US" dirty="0"/>
          </a:p>
        </p:txBody>
      </p:sp>
      <p:sp>
        <p:nvSpPr>
          <p:cNvPr id="4" name="Rectangle 40"/>
          <p:cNvSpPr>
            <a:spLocks noGrp="1" noChangeArrowheads="1"/>
          </p:cNvSpPr>
          <p:nvPr>
            <p:ph type="ftr" sz="quarter" idx="11"/>
          </p:nvPr>
        </p:nvSpPr>
        <p:spPr/>
        <p:txBody>
          <a:bodyPr/>
          <a:lstStyle>
            <a:lvl1pPr>
              <a:defRPr/>
            </a:lvl1pPr>
          </a:lstStyle>
          <a:p>
            <a:endParaRPr lang="en-US" dirty="0"/>
          </a:p>
        </p:txBody>
      </p:sp>
      <p:sp>
        <p:nvSpPr>
          <p:cNvPr id="5" name="Rectangle 41"/>
          <p:cNvSpPr>
            <a:spLocks noGrp="1" noChangeArrowheads="1"/>
          </p:cNvSpPr>
          <p:nvPr>
            <p:ph type="sldNum" sz="quarter" idx="12"/>
          </p:nvPr>
        </p:nvSpPr>
        <p:spPr/>
        <p:txBody>
          <a:bodyPr/>
          <a:lstStyle>
            <a:lvl1pPr>
              <a:defRPr/>
            </a:lvl1p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a:defRPr/>
            </a:lvl1pPr>
          </a:lstStyle>
          <a:p>
            <a:fld id="{556011D8-F0C9-4D6B-9C4B-862693FB8408}" type="datetime3">
              <a:rPr lang="en-US" smtClean="0"/>
              <a:t>9 December 2020</a:t>
            </a:fld>
            <a:endParaRPr lang="en-US" dirty="0"/>
          </a:p>
        </p:txBody>
      </p:sp>
      <p:sp>
        <p:nvSpPr>
          <p:cNvPr id="3" name="Rectangle 40"/>
          <p:cNvSpPr>
            <a:spLocks noGrp="1" noChangeArrowheads="1"/>
          </p:cNvSpPr>
          <p:nvPr>
            <p:ph type="ftr" sz="quarter" idx="11"/>
          </p:nvPr>
        </p:nvSpPr>
        <p:spPr/>
        <p:txBody>
          <a:bodyPr/>
          <a:lstStyle>
            <a:lvl1pPr>
              <a:defRPr/>
            </a:lvl1pPr>
          </a:lstStyle>
          <a:p>
            <a:endParaRPr lang="en-US" dirty="0"/>
          </a:p>
        </p:txBody>
      </p:sp>
      <p:sp>
        <p:nvSpPr>
          <p:cNvPr id="4" name="Rectangle 41"/>
          <p:cNvSpPr>
            <a:spLocks noGrp="1" noChangeArrowheads="1"/>
          </p:cNvSpPr>
          <p:nvPr>
            <p:ph type="sldNum" sz="quarter" idx="12"/>
          </p:nvPr>
        </p:nvSpPr>
        <p:spPr/>
        <p:txBody>
          <a:bodyPr/>
          <a:lstStyle>
            <a:lvl1pPr>
              <a:defRPr/>
            </a:lvl1p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fld id="{F4F39E2C-2916-47A2-A9AA-89D11E38D636}" type="datetime3">
              <a:rPr lang="en-US" smtClean="0"/>
              <a:t>9 December 2020</a:t>
            </a:fld>
            <a:endParaRPr lang="en-US" dirty="0"/>
          </a:p>
        </p:txBody>
      </p:sp>
      <p:sp>
        <p:nvSpPr>
          <p:cNvPr id="6" name="Rectangle 40"/>
          <p:cNvSpPr>
            <a:spLocks noGrp="1" noChangeArrowheads="1"/>
          </p:cNvSpPr>
          <p:nvPr>
            <p:ph type="ftr" sz="quarter" idx="11"/>
          </p:nvPr>
        </p:nvSpPr>
        <p:spPr/>
        <p:txBody>
          <a:bodyPr/>
          <a:lstStyle>
            <a:lvl1pPr>
              <a:defRPr/>
            </a:lvl1pPr>
          </a:lstStyle>
          <a:p>
            <a:endParaRPr lang="en-US" dirty="0"/>
          </a:p>
        </p:txBody>
      </p:sp>
      <p:sp>
        <p:nvSpPr>
          <p:cNvPr id="7" name="Rectangle 41"/>
          <p:cNvSpPr>
            <a:spLocks noGrp="1" noChangeArrowheads="1"/>
          </p:cNvSpPr>
          <p:nvPr>
            <p:ph type="sldNum" sz="quarter" idx="12"/>
          </p:nvPr>
        </p:nvSpPr>
        <p:spPr/>
        <p:txBody>
          <a:bodyPr/>
          <a:lstStyle>
            <a:lvl1pPr>
              <a:defRPr/>
            </a:lvl1p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AE01ED-D3ED-4A1C-8C36-484CF749B989}"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BBB2-0F7F-48A5-8680-1CD978D22C3E}" type="slidenum">
              <a:rPr lang="en-US" smtClean="0"/>
              <a:t>‹#›</a:t>
            </a:fld>
            <a:endParaRPr lang="en-US"/>
          </a:p>
        </p:txBody>
      </p:sp>
    </p:spTree>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fld id="{7DF2D7C1-C974-4663-B3F0-8585D9F9570E}" type="datetime3">
              <a:rPr lang="en-US" smtClean="0"/>
              <a:t>9 December 2020</a:t>
            </a:fld>
            <a:endParaRPr lang="en-US" dirty="0"/>
          </a:p>
        </p:txBody>
      </p:sp>
      <p:sp>
        <p:nvSpPr>
          <p:cNvPr id="6" name="Rectangle 40"/>
          <p:cNvSpPr>
            <a:spLocks noGrp="1" noChangeArrowheads="1"/>
          </p:cNvSpPr>
          <p:nvPr>
            <p:ph type="ftr" sz="quarter" idx="11"/>
          </p:nvPr>
        </p:nvSpPr>
        <p:spPr/>
        <p:txBody>
          <a:bodyPr/>
          <a:lstStyle>
            <a:lvl1pPr>
              <a:defRPr/>
            </a:lvl1pPr>
          </a:lstStyle>
          <a:p>
            <a:endParaRPr lang="en-US" dirty="0"/>
          </a:p>
        </p:txBody>
      </p:sp>
      <p:sp>
        <p:nvSpPr>
          <p:cNvPr id="7" name="Rectangle 41"/>
          <p:cNvSpPr>
            <a:spLocks noGrp="1" noChangeArrowheads="1"/>
          </p:cNvSpPr>
          <p:nvPr>
            <p:ph type="sldNum" sz="quarter" idx="12"/>
          </p:nvPr>
        </p:nvSpPr>
        <p:spPr/>
        <p:txBody>
          <a:bodyPr/>
          <a:lstStyle>
            <a:lvl1pPr>
              <a:defRPr/>
            </a:lvl1p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fld id="{A144AFA5-8E26-45F5-84DE-C541308E6E09}" type="datetime3">
              <a:rPr lang="en-US" smtClean="0"/>
              <a:t>9 December 2020</a:t>
            </a:fld>
            <a:endParaRPr lang="en-US" dirty="0"/>
          </a:p>
        </p:txBody>
      </p:sp>
      <p:sp>
        <p:nvSpPr>
          <p:cNvPr id="5" name="Rectangle 40"/>
          <p:cNvSpPr>
            <a:spLocks noGrp="1" noChangeArrowheads="1"/>
          </p:cNvSpPr>
          <p:nvPr>
            <p:ph type="ftr" sz="quarter" idx="11"/>
          </p:nvPr>
        </p:nvSpPr>
        <p:spPr/>
        <p:txBody>
          <a:bodyPr/>
          <a:lstStyle>
            <a:lvl1pPr>
              <a:defRPr/>
            </a:lvl1pPr>
          </a:lstStyle>
          <a:p>
            <a:endParaRPr lang="en-US" dirty="0"/>
          </a:p>
        </p:txBody>
      </p:sp>
      <p:sp>
        <p:nvSpPr>
          <p:cNvPr id="6" name="Rectangle 41"/>
          <p:cNvSpPr>
            <a:spLocks noGrp="1" noChangeArrowheads="1"/>
          </p:cNvSpPr>
          <p:nvPr>
            <p:ph type="sldNum" sz="quarter" idx="12"/>
          </p:nvPr>
        </p:nvSpPr>
        <p:spPr/>
        <p:txBody>
          <a:bodyPr/>
          <a:lstStyle>
            <a:lvl1pPr>
              <a:defRPr/>
            </a:lvl1p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fld id="{E41A53B1-1B8B-41F3-9A1E-7EF877E95E92}" type="datetime3">
              <a:rPr lang="en-US" smtClean="0"/>
              <a:t>9 December 2020</a:t>
            </a:fld>
            <a:endParaRPr lang="en-US" dirty="0"/>
          </a:p>
        </p:txBody>
      </p:sp>
      <p:sp>
        <p:nvSpPr>
          <p:cNvPr id="5" name="Rectangle 40"/>
          <p:cNvSpPr>
            <a:spLocks noGrp="1" noChangeArrowheads="1"/>
          </p:cNvSpPr>
          <p:nvPr>
            <p:ph type="ftr" sz="quarter" idx="11"/>
          </p:nvPr>
        </p:nvSpPr>
        <p:spPr/>
        <p:txBody>
          <a:bodyPr/>
          <a:lstStyle>
            <a:lvl1pPr>
              <a:defRPr/>
            </a:lvl1pPr>
          </a:lstStyle>
          <a:p>
            <a:endParaRPr lang="en-US" dirty="0"/>
          </a:p>
        </p:txBody>
      </p:sp>
      <p:sp>
        <p:nvSpPr>
          <p:cNvPr id="6" name="Rectangle 41"/>
          <p:cNvSpPr>
            <a:spLocks noGrp="1" noChangeArrowheads="1"/>
          </p:cNvSpPr>
          <p:nvPr>
            <p:ph type="sldNum" sz="quarter" idx="12"/>
          </p:nvPr>
        </p:nvSpPr>
        <p:spPr/>
        <p:txBody>
          <a:bodyPr/>
          <a:lstStyle>
            <a:lvl1pPr>
              <a:defRPr/>
            </a:lvl1p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srcRect/>
          <a:stretch>
            <a:fill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2"/>
            <a:ext cx="8240299"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rotWithShape="1">
          <a:blip r:embed="rId3" cstate="email"/>
          <a:srcRect/>
          <a:stretch>
            <a:fillRect/>
          </a:stretch>
        </p:blipFill>
        <p:spPr>
          <a:xfrm>
            <a:off x="1"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srcRect/>
          <a:stretch>
            <a:fillRect/>
          </a:stretch>
        </p:blipFill>
        <p:spPr>
          <a:xfrm>
            <a:off x="58058" y="0"/>
            <a:ext cx="12133943" cy="6879771"/>
          </a:xfrm>
          <a:prstGeom prst="rect">
            <a:avLst/>
          </a:prstGeom>
        </p:spPr>
      </p:pic>
      <p:pic>
        <p:nvPicPr>
          <p:cNvPr id="8" name="Picture 7"/>
          <p:cNvPicPr>
            <a:picLocks noChangeAspect="1"/>
          </p:cNvPicPr>
          <p:nvPr/>
        </p:nvPicPr>
        <p:blipFill rotWithShape="1">
          <a:blip r:embed="rId3" cstate="email"/>
          <a:srcRect/>
          <a:stretch>
            <a:fill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1" y="3048000"/>
            <a:ext cx="57912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56C56ABB-7BEA-4C5D-8A97-26B50E73A186}"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800"/>
            </a:lvl1pPr>
          </a:lstStyle>
          <a:p>
            <a:r>
              <a:rPr lang="en-US" dirty="0"/>
              <a:t>Company Logo</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0F4CC-D38E-42AE-855A-6B8B4F4D59CC}"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77CDCE-6217-4D74-8698-740F143FFACE}"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981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981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971F5-6CFB-423C-9453-D805471ECA3C}" type="datetime3">
              <a:rPr lang="en-US" smtClean="0"/>
              <a:t>9 December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715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C16C22-6294-4CE3-8730-40297DC8CFF3}"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0D2B71-2CC8-443A-92B0-7289608E1BBF}"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7"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7"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6AE01ED-D3ED-4A1C-8C36-484CF749B989}"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BBB2-0F7F-48A5-8680-1CD978D22C3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5735D-7909-48D4-A15F-110E9D7161FE}"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274640"/>
            <a:ext cx="7823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A9A0E-537D-4777-9493-99B847A2F854}"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355600"/>
            <a:ext cx="10926233" cy="1143000"/>
          </a:xfrm>
        </p:spPr>
        <p:txBody>
          <a:bodyPr/>
          <a:lstStyle/>
          <a:p>
            <a:r>
              <a:rPr lang="en-US"/>
              <a:t>Click to edit Master title style</a:t>
            </a:r>
          </a:p>
        </p:txBody>
      </p:sp>
      <p:sp>
        <p:nvSpPr>
          <p:cNvPr id="3" name="Content Placeholder 2"/>
          <p:cNvSpPr>
            <a:spLocks noGrp="1"/>
          </p:cNvSpPr>
          <p:nvPr>
            <p:ph sz="half" idx="1"/>
          </p:nvPr>
        </p:nvSpPr>
        <p:spPr>
          <a:xfrm>
            <a:off x="897467" y="1497015"/>
            <a:ext cx="5300133"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583681" y="1497015"/>
            <a:ext cx="530352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1016000" y="6356352"/>
            <a:ext cx="2844800" cy="365125"/>
          </a:xfrm>
        </p:spPr>
        <p:txBody>
          <a:bodyPr/>
          <a:lstStyle/>
          <a:p>
            <a:fld id="{7789DCCB-36FF-41D8-91CF-C05ECB9A182F}" type="datetime3">
              <a:rPr lang="en-US" smtClean="0"/>
              <a:t>9 December 2020</a:t>
            </a:fld>
            <a:endParaRPr lang="en-US" dirty="0"/>
          </a:p>
        </p:txBody>
      </p:sp>
      <p:sp>
        <p:nvSpPr>
          <p:cNvPr id="6" name="Footer Placeholder 4"/>
          <p:cNvSpPr>
            <a:spLocks noGrp="1"/>
          </p:cNvSpPr>
          <p:nvPr>
            <p:ph type="ftr" sz="quarter" idx="11"/>
          </p:nvPr>
        </p:nvSpPr>
        <p:spPr>
          <a:xfrm>
            <a:off x="4470400" y="6356352"/>
            <a:ext cx="3860800" cy="365125"/>
          </a:xfrm>
        </p:spPr>
        <p:txBody>
          <a:bodyPr/>
          <a:lstStyle/>
          <a:p>
            <a:endParaRPr lang="en-US" dirty="0"/>
          </a:p>
        </p:txBody>
      </p:sp>
      <p:sp>
        <p:nvSpPr>
          <p:cNvPr id="7"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784FF0-B0BD-4408-B334-92085A2BD7B0}" type="datetime3">
              <a:rPr lang="en-US" smtClean="0"/>
              <a:t>9 December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C5EF9-4B16-4BA1-A456-446799DA987E}" type="datetime3">
              <a:rPr lang="en-US" smtClean="0"/>
              <a:t>9 December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srcRect/>
          <a:stretch>
            <a:fill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2"/>
            <a:ext cx="2844800" cy="365125"/>
          </a:xfrm>
        </p:spPr>
        <p:txBody>
          <a:bodyPr/>
          <a:lstStyle/>
          <a:p>
            <a:fld id="{ED937CE9-7B3C-4046-9400-CFC277BAC6CA}" type="datetime3">
              <a:rPr lang="en-US" smtClean="0"/>
              <a:t>9 December 2020</a:t>
            </a:fld>
            <a:endParaRPr lang="en-US" dirty="0"/>
          </a:p>
        </p:txBody>
      </p:sp>
      <p:sp>
        <p:nvSpPr>
          <p:cNvPr id="4" name="Footer Placeholder 4"/>
          <p:cNvSpPr>
            <a:spLocks noGrp="1"/>
          </p:cNvSpPr>
          <p:nvPr>
            <p:ph type="ftr" sz="quarter" idx="11"/>
          </p:nvPr>
        </p:nvSpPr>
        <p:spPr>
          <a:xfrm>
            <a:off x="4470400" y="6356352"/>
            <a:ext cx="3860800" cy="365125"/>
          </a:xfrm>
        </p:spPr>
        <p:txBody>
          <a:bodyPr/>
          <a:lstStyle/>
          <a:p>
            <a:endParaRPr lang="en-US" dirty="0"/>
          </a:p>
        </p:txBody>
      </p:sp>
      <p:sp>
        <p:nvSpPr>
          <p:cNvPr id="5"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srcRect/>
          <a:stretch>
            <a:fill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2"/>
            <a:ext cx="8240299"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rotWithShape="1">
          <a:blip r:embed="rId3" cstate="email"/>
          <a:srcRect/>
          <a:stretch>
            <a:fillRect/>
          </a:stretch>
        </p:blipFill>
        <p:spPr>
          <a:xfrm>
            <a:off x="1"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srcRect/>
          <a:stretch>
            <a:fillRect/>
          </a:stretch>
        </p:blipFill>
        <p:spPr>
          <a:xfrm>
            <a:off x="58058" y="0"/>
            <a:ext cx="12133943" cy="6879771"/>
          </a:xfrm>
          <a:prstGeom prst="rect">
            <a:avLst/>
          </a:prstGeom>
        </p:spPr>
      </p:pic>
      <p:pic>
        <p:nvPicPr>
          <p:cNvPr id="8" name="Picture 7"/>
          <p:cNvPicPr>
            <a:picLocks noChangeAspect="1"/>
          </p:cNvPicPr>
          <p:nvPr/>
        </p:nvPicPr>
        <p:blipFill rotWithShape="1">
          <a:blip r:embed="rId3" cstate="email"/>
          <a:srcRect/>
          <a:stretch>
            <a:fillRect/>
          </a:stretch>
        </p:blipFill>
        <p:spPr>
          <a:xfrm rot="5400000">
            <a:off x="4684632" y="-4705653"/>
            <a:ext cx="2819400" cy="12230708"/>
          </a:xfrm>
          <a:prstGeom prst="rect">
            <a:avLst/>
          </a:prstGeom>
        </p:spPr>
      </p:pic>
      <p:sp>
        <p:nvSpPr>
          <p:cNvPr id="2" name="Title 1"/>
          <p:cNvSpPr>
            <a:spLocks noGrp="1"/>
          </p:cNvSpPr>
          <p:nvPr>
            <p:ph type="title" hasCustomPrompt="1"/>
          </p:nvPr>
        </p:nvSpPr>
        <p:spPr>
          <a:xfrm>
            <a:off x="6096001" y="3048000"/>
            <a:ext cx="57912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D3FBC2ED-E3AD-4477-BCCD-B7253B8A7C95}"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800"/>
            </a:lvl1pPr>
          </a:lstStyle>
          <a:p>
            <a:r>
              <a:rPr lang="en-US" dirty="0"/>
              <a:t>Company Logo</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BE169-394A-4AA2-93E0-C2CDE5A4E4D1}"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9A746A-F034-4228-B76D-93FF552AF51E}"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6AE01ED-D3ED-4A1C-8C36-484CF749B989}"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BBB2-0F7F-48A5-8680-1CD978D22C3E}" type="slidenum">
              <a:rPr lang="en-US" smtClean="0"/>
              <a:t>‹#›</a:t>
            </a:fld>
            <a:endParaRPr lang="en-US"/>
          </a:p>
        </p:txBody>
      </p:sp>
    </p:spTree>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981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981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501F6-C8FC-4D0D-A278-6025871EF3C7}" type="datetime3">
              <a:rPr lang="en-US" smtClean="0"/>
              <a:t>9 December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715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47536-4B69-424D-A8AC-4EBBABA21538}"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FA832-D051-48C6-9786-F8456818F8AF}"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3916A1-A6B0-40C5-8D29-1B2B7A2CC389}"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274640"/>
            <a:ext cx="7823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A24CD-28D9-4C67-A06F-25AFBA440C34}"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355600"/>
            <a:ext cx="10926233" cy="1143000"/>
          </a:xfrm>
        </p:spPr>
        <p:txBody>
          <a:bodyPr/>
          <a:lstStyle/>
          <a:p>
            <a:r>
              <a:rPr lang="en-US"/>
              <a:t>Click to edit Master title style</a:t>
            </a:r>
          </a:p>
        </p:txBody>
      </p:sp>
      <p:sp>
        <p:nvSpPr>
          <p:cNvPr id="3" name="Content Placeholder 2"/>
          <p:cNvSpPr>
            <a:spLocks noGrp="1"/>
          </p:cNvSpPr>
          <p:nvPr>
            <p:ph sz="half" idx="1"/>
          </p:nvPr>
        </p:nvSpPr>
        <p:spPr>
          <a:xfrm>
            <a:off x="897467" y="1497015"/>
            <a:ext cx="5300133"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583681" y="1497015"/>
            <a:ext cx="530352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1016000" y="6356352"/>
            <a:ext cx="2844800" cy="365125"/>
          </a:xfrm>
        </p:spPr>
        <p:txBody>
          <a:bodyPr/>
          <a:lstStyle/>
          <a:p>
            <a:fld id="{40BA7361-72B2-4B2F-AF2C-C6842476EB9B}" type="datetime3">
              <a:rPr lang="en-US" smtClean="0"/>
              <a:t>9 December 2020</a:t>
            </a:fld>
            <a:endParaRPr lang="en-US" dirty="0"/>
          </a:p>
        </p:txBody>
      </p:sp>
      <p:sp>
        <p:nvSpPr>
          <p:cNvPr id="6" name="Footer Placeholder 4"/>
          <p:cNvSpPr>
            <a:spLocks noGrp="1"/>
          </p:cNvSpPr>
          <p:nvPr>
            <p:ph type="ftr" sz="quarter" idx="11"/>
          </p:nvPr>
        </p:nvSpPr>
        <p:spPr>
          <a:xfrm>
            <a:off x="4470400" y="6356352"/>
            <a:ext cx="3860800" cy="365125"/>
          </a:xfrm>
        </p:spPr>
        <p:txBody>
          <a:bodyPr/>
          <a:lstStyle/>
          <a:p>
            <a:endParaRPr lang="en-US" dirty="0"/>
          </a:p>
        </p:txBody>
      </p:sp>
      <p:sp>
        <p:nvSpPr>
          <p:cNvPr id="7"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1B566-C5A3-4313-83D9-A707EC2A48E9}" type="datetime3">
              <a:rPr lang="en-US" smtClean="0"/>
              <a:t>9 December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7D0A5-F133-40B9-B4FE-4E1A66F9FDF3}" type="datetime3">
              <a:rPr lang="en-US" smtClean="0"/>
              <a:t>9 December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srcRect/>
          <a:stretch>
            <a:fill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2"/>
            <a:ext cx="2844800" cy="365125"/>
          </a:xfrm>
        </p:spPr>
        <p:txBody>
          <a:bodyPr/>
          <a:lstStyle/>
          <a:p>
            <a:fld id="{8739BC35-85B5-4A3A-9FE0-0218C81345D4}" type="datetime3">
              <a:rPr lang="en-US" smtClean="0"/>
              <a:t>9 December 2020</a:t>
            </a:fld>
            <a:endParaRPr lang="en-US" dirty="0"/>
          </a:p>
        </p:txBody>
      </p:sp>
      <p:sp>
        <p:nvSpPr>
          <p:cNvPr id="4" name="Footer Placeholder 4"/>
          <p:cNvSpPr>
            <a:spLocks noGrp="1"/>
          </p:cNvSpPr>
          <p:nvPr>
            <p:ph type="ftr" sz="quarter" idx="11"/>
          </p:nvPr>
        </p:nvSpPr>
        <p:spPr>
          <a:xfrm>
            <a:off x="4470400" y="6356352"/>
            <a:ext cx="3860800" cy="365125"/>
          </a:xfrm>
        </p:spPr>
        <p:txBody>
          <a:bodyPr/>
          <a:lstStyle/>
          <a:p>
            <a:endParaRPr lang="en-US" dirty="0"/>
          </a:p>
        </p:txBody>
      </p:sp>
      <p:sp>
        <p:nvSpPr>
          <p:cNvPr id="5" name="Slide Number Placeholder 5"/>
          <p:cNvSpPr>
            <a:spLocks noGrp="1"/>
          </p:cNvSpPr>
          <p:nvPr>
            <p:ph type="sldNum" sz="quarter" idx="12"/>
          </p:nvPr>
        </p:nvSpPr>
        <p:spPr>
          <a:xfrm>
            <a:off x="8940800" y="6356352"/>
            <a:ext cx="2844800" cy="365125"/>
          </a:xfrm>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048583" name="Title 1"/>
          <p:cNvSpPr>
            <a:spLocks noGrp="1"/>
          </p:cNvSpPr>
          <p:nvPr>
            <p:ph type="ctrTitle"/>
          </p:nvPr>
        </p:nvSpPr>
        <p:spPr>
          <a:xfrm>
            <a:off x="914400" y="2130426"/>
            <a:ext cx="10363200" cy="1470025"/>
          </a:xfrm>
        </p:spPr>
        <p:txBody>
          <a:bodyPr/>
          <a:lstStyle/>
          <a:p>
            <a:r>
              <a:rPr lang="en-US"/>
              <a:t>Click to edit Master title style</a:t>
            </a:r>
          </a:p>
        </p:txBody>
      </p:sp>
      <p:sp>
        <p:nvSpPr>
          <p:cNvPr id="1048584"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73075" indent="0" algn="ctr">
              <a:buNone/>
              <a:defRPr>
                <a:solidFill>
                  <a:schemeClr val="tx1">
                    <a:tint val="75000"/>
                  </a:schemeClr>
                </a:solidFill>
              </a:defRPr>
            </a:lvl2pPr>
            <a:lvl3pPr marL="945515" indent="0" algn="ctr">
              <a:buNone/>
              <a:defRPr>
                <a:solidFill>
                  <a:schemeClr val="tx1">
                    <a:tint val="75000"/>
                  </a:schemeClr>
                </a:solidFill>
              </a:defRPr>
            </a:lvl3pPr>
            <a:lvl4pPr marL="1418590" indent="0" algn="ctr">
              <a:buNone/>
              <a:defRPr>
                <a:solidFill>
                  <a:schemeClr val="tx1">
                    <a:tint val="75000"/>
                  </a:schemeClr>
                </a:solidFill>
              </a:defRPr>
            </a:lvl4pPr>
            <a:lvl5pPr marL="1891665" indent="0" algn="ctr">
              <a:buNone/>
              <a:defRPr>
                <a:solidFill>
                  <a:schemeClr val="tx1">
                    <a:tint val="75000"/>
                  </a:schemeClr>
                </a:solidFill>
              </a:defRPr>
            </a:lvl5pPr>
            <a:lvl6pPr marL="2364105" indent="0" algn="ctr">
              <a:buNone/>
              <a:defRPr>
                <a:solidFill>
                  <a:schemeClr val="tx1">
                    <a:tint val="75000"/>
                  </a:schemeClr>
                </a:solidFill>
              </a:defRPr>
            </a:lvl6pPr>
            <a:lvl7pPr marL="2837180" indent="0" algn="ctr">
              <a:buNone/>
              <a:defRPr>
                <a:solidFill>
                  <a:schemeClr val="tx1">
                    <a:tint val="75000"/>
                  </a:schemeClr>
                </a:solidFill>
              </a:defRPr>
            </a:lvl7pPr>
            <a:lvl8pPr marL="3309620" indent="0" algn="ctr">
              <a:buNone/>
              <a:defRPr>
                <a:solidFill>
                  <a:schemeClr val="tx1">
                    <a:tint val="75000"/>
                  </a:schemeClr>
                </a:solidFill>
              </a:defRPr>
            </a:lvl8pPr>
            <a:lvl9pPr marL="3782695" indent="0" algn="ctr">
              <a:buNone/>
              <a:defRPr>
                <a:solidFill>
                  <a:schemeClr val="tx1">
                    <a:tint val="75000"/>
                  </a:schemeClr>
                </a:solidFill>
              </a:defRPr>
            </a:lvl9pPr>
          </a:lstStyle>
          <a:p>
            <a:r>
              <a:rPr lang="en-US"/>
              <a:t>Click to edit Master subtitle style</a:t>
            </a:r>
          </a:p>
        </p:txBody>
      </p:sp>
      <p:sp>
        <p:nvSpPr>
          <p:cNvPr id="1048578" name="Date Placeholder 1048577"/>
          <p:cNvSpPr>
            <a:spLocks noGrp="1"/>
          </p:cNvSpPr>
          <p:nvPr>
            <p:ph type="dt" sz="half" idx="2"/>
          </p:nvPr>
        </p:nvSpPr>
        <p:spPr>
          <a:xfrm>
            <a:off x="610233" y="6357038"/>
            <a:ext cx="2844739"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5" b="0" i="0" u="none" baseline="0">
                <a:solidFill>
                  <a:schemeClr val="dk1"/>
                </a:solidFill>
                <a:latin typeface="Calibri" panose="020F0502020204030204" pitchFamily="34" charset="0"/>
                <a:sym typeface="Arial" panose="020B0604020202020204" pitchFamily="34" charset="0"/>
              </a:defRPr>
            </a:lvl1pPr>
            <a:lvl2pPr marL="472440" indent="0" algn="l" rtl="0" eaLnBrk="1" fontAlgn="base" latinLnBrk="1" hangingPunct="1">
              <a:lnSpc>
                <a:spcPct val="100000"/>
              </a:lnSpc>
              <a:spcBef>
                <a:spcPct val="0"/>
              </a:spcBef>
              <a:spcAft>
                <a:spcPct val="0"/>
              </a:spcAft>
              <a:buFontTx/>
              <a:buNone/>
              <a:defRPr sz="1905" b="0" i="0" u="none" baseline="0">
                <a:solidFill>
                  <a:schemeClr val="dk1"/>
                </a:solidFill>
                <a:latin typeface="Calibri" panose="020F0502020204030204" pitchFamily="34" charset="0"/>
                <a:sym typeface="Arial" panose="020B0604020202020204" pitchFamily="34" charset="0"/>
              </a:defRPr>
            </a:lvl2pPr>
            <a:lvl3pPr marL="944245" indent="0" algn="l" rtl="0" eaLnBrk="1" fontAlgn="base" latinLnBrk="1" hangingPunct="1">
              <a:lnSpc>
                <a:spcPct val="100000"/>
              </a:lnSpc>
              <a:spcBef>
                <a:spcPct val="0"/>
              </a:spcBef>
              <a:spcAft>
                <a:spcPct val="0"/>
              </a:spcAft>
              <a:buFontTx/>
              <a:buNone/>
              <a:defRPr sz="1905" b="0" i="0" u="none" baseline="0">
                <a:solidFill>
                  <a:schemeClr val="dk1"/>
                </a:solidFill>
                <a:latin typeface="Calibri" panose="020F0502020204030204" pitchFamily="34" charset="0"/>
                <a:sym typeface="Arial" panose="020B0604020202020204" pitchFamily="34" charset="0"/>
              </a:defRPr>
            </a:lvl3pPr>
            <a:lvl4pPr marL="1417955" indent="0" algn="l" rtl="0" eaLnBrk="1" fontAlgn="base" latinLnBrk="1" hangingPunct="1">
              <a:lnSpc>
                <a:spcPct val="100000"/>
              </a:lnSpc>
              <a:spcBef>
                <a:spcPct val="0"/>
              </a:spcBef>
              <a:spcAft>
                <a:spcPct val="0"/>
              </a:spcAft>
              <a:buFontTx/>
              <a:buNone/>
              <a:defRPr sz="1905" b="0" i="0" u="none" baseline="0">
                <a:solidFill>
                  <a:schemeClr val="dk1"/>
                </a:solidFill>
                <a:latin typeface="Calibri" panose="020F0502020204030204" pitchFamily="34" charset="0"/>
                <a:sym typeface="Arial" panose="020B0604020202020204" pitchFamily="34" charset="0"/>
              </a:defRPr>
            </a:lvl4pPr>
            <a:lvl5pPr marL="1890395" indent="0" algn="l" rtl="0" eaLnBrk="1" fontAlgn="base" latinLnBrk="1" hangingPunct="1">
              <a:lnSpc>
                <a:spcPct val="100000"/>
              </a:lnSpc>
              <a:spcBef>
                <a:spcPct val="0"/>
              </a:spcBef>
              <a:spcAft>
                <a:spcPct val="0"/>
              </a:spcAft>
              <a:buFontTx/>
              <a:buNone/>
              <a:defRPr sz="1905" b="0" i="0" u="none" baseline="0">
                <a:solidFill>
                  <a:schemeClr val="dk1"/>
                </a:solidFill>
                <a:latin typeface="Calibri" panose="020F0502020204030204" pitchFamily="34" charset="0"/>
                <a:sym typeface="Arial" panose="020B0604020202020204" pitchFamily="34" charset="0"/>
              </a:defRPr>
            </a:lvl5pPr>
          </a:lstStyle>
          <a:p>
            <a:fld id="{E6AE01ED-D3ED-4A1C-8C36-484CF749B989}" type="datetimeFigureOut">
              <a:rPr lang="en-US" smtClean="0"/>
              <a:t>12/9/2020</a:t>
            </a:fld>
            <a:endParaRPr lang="en-US"/>
          </a:p>
        </p:txBody>
      </p:sp>
      <p:sp>
        <p:nvSpPr>
          <p:cNvPr id="1048580" name="Slide Number Placeholder 1048579"/>
          <p:cNvSpPr>
            <a:spLocks noGrp="1"/>
          </p:cNvSpPr>
          <p:nvPr>
            <p:ph type="sldNum" sz="quarter" idx="4"/>
          </p:nvPr>
        </p:nvSpPr>
        <p:spPr>
          <a:xfrm>
            <a:off x="8737026" y="6357038"/>
            <a:ext cx="2844739"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5" b="0" i="0" u="none" baseline="0">
                <a:solidFill>
                  <a:schemeClr val="dk1"/>
                </a:solidFill>
                <a:latin typeface="Calibri" panose="020F0502020204030204" pitchFamily="34" charset="0"/>
                <a:sym typeface="Arial" panose="020B0604020202020204" pitchFamily="34" charset="0"/>
              </a:defRPr>
            </a:lvl1pPr>
            <a:lvl2pPr marL="472440" indent="0" algn="l" rtl="0" eaLnBrk="1" fontAlgn="base" latinLnBrk="1" hangingPunct="1">
              <a:lnSpc>
                <a:spcPct val="100000"/>
              </a:lnSpc>
              <a:spcBef>
                <a:spcPct val="0"/>
              </a:spcBef>
              <a:spcAft>
                <a:spcPct val="0"/>
              </a:spcAft>
              <a:buFontTx/>
              <a:buNone/>
              <a:defRPr sz="1905" b="0" i="0" u="none" baseline="0">
                <a:solidFill>
                  <a:schemeClr val="dk1"/>
                </a:solidFill>
                <a:latin typeface="Calibri" panose="020F0502020204030204" pitchFamily="34" charset="0"/>
                <a:sym typeface="Arial" panose="020B0604020202020204" pitchFamily="34" charset="0"/>
              </a:defRPr>
            </a:lvl2pPr>
            <a:lvl3pPr marL="944245" indent="0" algn="l" rtl="0" eaLnBrk="1" fontAlgn="base" latinLnBrk="1" hangingPunct="1">
              <a:lnSpc>
                <a:spcPct val="100000"/>
              </a:lnSpc>
              <a:spcBef>
                <a:spcPct val="0"/>
              </a:spcBef>
              <a:spcAft>
                <a:spcPct val="0"/>
              </a:spcAft>
              <a:buFontTx/>
              <a:buNone/>
              <a:defRPr sz="1905" b="0" i="0" u="none" baseline="0">
                <a:solidFill>
                  <a:schemeClr val="dk1"/>
                </a:solidFill>
                <a:latin typeface="Calibri" panose="020F0502020204030204" pitchFamily="34" charset="0"/>
                <a:sym typeface="Arial" panose="020B0604020202020204" pitchFamily="34" charset="0"/>
              </a:defRPr>
            </a:lvl3pPr>
            <a:lvl4pPr marL="1417955" indent="0" algn="l" rtl="0" eaLnBrk="1" fontAlgn="base" latinLnBrk="1" hangingPunct="1">
              <a:lnSpc>
                <a:spcPct val="100000"/>
              </a:lnSpc>
              <a:spcBef>
                <a:spcPct val="0"/>
              </a:spcBef>
              <a:spcAft>
                <a:spcPct val="0"/>
              </a:spcAft>
              <a:buFontTx/>
              <a:buNone/>
              <a:defRPr sz="1905" b="0" i="0" u="none" baseline="0">
                <a:solidFill>
                  <a:schemeClr val="dk1"/>
                </a:solidFill>
                <a:latin typeface="Calibri" panose="020F0502020204030204" pitchFamily="34" charset="0"/>
                <a:sym typeface="Arial" panose="020B0604020202020204" pitchFamily="34" charset="0"/>
              </a:defRPr>
            </a:lvl4pPr>
            <a:lvl5pPr marL="1890395" indent="0" algn="l" rtl="0" eaLnBrk="1" fontAlgn="base" latinLnBrk="1" hangingPunct="1">
              <a:lnSpc>
                <a:spcPct val="100000"/>
              </a:lnSpc>
              <a:spcBef>
                <a:spcPct val="0"/>
              </a:spcBef>
              <a:spcAft>
                <a:spcPct val="0"/>
              </a:spcAft>
              <a:buFontTx/>
              <a:buNone/>
              <a:defRPr sz="1905" b="0" i="0" u="none" baseline="0">
                <a:solidFill>
                  <a:schemeClr val="dk1"/>
                </a:solidFill>
                <a:latin typeface="Calibri" panose="020F0502020204030204" pitchFamily="34" charset="0"/>
                <a:sym typeface="Arial" panose="020B0604020202020204" pitchFamily="34" charset="0"/>
              </a:defRPr>
            </a:lvl5pPr>
          </a:lstStyle>
          <a:p>
            <a:fld id="{597CBBB2-0F7F-48A5-8680-1CD978D22C3E}" type="slidenum">
              <a:rPr lang="en-US" smtClean="0"/>
              <a:t>‹#›</a:t>
            </a:fld>
            <a:endParaRPr lang="en-US"/>
          </a:p>
        </p:txBody>
      </p:sp>
      <p:sp>
        <p:nvSpPr>
          <p:cNvPr id="1048579" name="Footer Placeholder 1048578"/>
          <p:cNvSpPr>
            <a:spLocks noGrp="1"/>
          </p:cNvSpPr>
          <p:nvPr>
            <p:ph type="ftr" sz="quarter" idx="3"/>
          </p:nvPr>
        </p:nvSpPr>
        <p:spPr>
          <a:xfrm>
            <a:off x="4164801" y="6357038"/>
            <a:ext cx="3862399" cy="364205"/>
          </a:xfrm>
          <a:prstGeom prst="rect">
            <a:avLst/>
          </a:prstGeom>
          <a:noFill/>
          <a:ln>
            <a:noFill/>
          </a:ln>
        </p:spPr>
        <p:txBody>
          <a:bodyPr vert="horz" lIns="104287" tIns="52144" rIns="104287" bIns="52144" anchor="ctr"/>
          <a:lstStyle>
            <a:lvl1pPr marL="0" indent="0" algn="l" rtl="0" eaLnBrk="1" fontAlgn="base" latinLnBrk="1" hangingPunct="1">
              <a:lnSpc>
                <a:spcPct val="100000"/>
              </a:lnSpc>
              <a:spcBef>
                <a:spcPct val="0"/>
              </a:spcBef>
              <a:spcAft>
                <a:spcPct val="0"/>
              </a:spcAft>
              <a:buFontTx/>
              <a:buNone/>
              <a:defRPr sz="1905" b="0" i="0" u="none" baseline="0">
                <a:solidFill>
                  <a:schemeClr val="dk1"/>
                </a:solidFill>
                <a:latin typeface="Calibri" panose="020F0502020204030204" pitchFamily="34" charset="0"/>
                <a:sym typeface="Arial" panose="020B0604020202020204" pitchFamily="34" charset="0"/>
              </a:defRPr>
            </a:lvl1pPr>
            <a:lvl2pPr marL="472440" indent="0" algn="l" rtl="0" eaLnBrk="1" fontAlgn="base" latinLnBrk="1" hangingPunct="1">
              <a:lnSpc>
                <a:spcPct val="100000"/>
              </a:lnSpc>
              <a:spcBef>
                <a:spcPct val="0"/>
              </a:spcBef>
              <a:spcAft>
                <a:spcPct val="0"/>
              </a:spcAft>
              <a:buFontTx/>
              <a:buNone/>
              <a:defRPr sz="1905" b="0" i="0" u="none" baseline="0">
                <a:solidFill>
                  <a:schemeClr val="dk1"/>
                </a:solidFill>
                <a:latin typeface="Calibri" panose="020F0502020204030204" pitchFamily="34" charset="0"/>
                <a:sym typeface="Arial" panose="020B0604020202020204" pitchFamily="34" charset="0"/>
              </a:defRPr>
            </a:lvl2pPr>
            <a:lvl3pPr marL="944245" indent="0" algn="l" rtl="0" eaLnBrk="1" fontAlgn="base" latinLnBrk="1" hangingPunct="1">
              <a:lnSpc>
                <a:spcPct val="100000"/>
              </a:lnSpc>
              <a:spcBef>
                <a:spcPct val="0"/>
              </a:spcBef>
              <a:spcAft>
                <a:spcPct val="0"/>
              </a:spcAft>
              <a:buFontTx/>
              <a:buNone/>
              <a:defRPr sz="1905" b="0" i="0" u="none" baseline="0">
                <a:solidFill>
                  <a:schemeClr val="dk1"/>
                </a:solidFill>
                <a:latin typeface="Calibri" panose="020F0502020204030204" pitchFamily="34" charset="0"/>
                <a:sym typeface="Arial" panose="020B0604020202020204" pitchFamily="34" charset="0"/>
              </a:defRPr>
            </a:lvl3pPr>
            <a:lvl4pPr marL="1417955" indent="0" algn="l" rtl="0" eaLnBrk="1" fontAlgn="base" latinLnBrk="1" hangingPunct="1">
              <a:lnSpc>
                <a:spcPct val="100000"/>
              </a:lnSpc>
              <a:spcBef>
                <a:spcPct val="0"/>
              </a:spcBef>
              <a:spcAft>
                <a:spcPct val="0"/>
              </a:spcAft>
              <a:buFontTx/>
              <a:buNone/>
              <a:defRPr sz="1905" b="0" i="0" u="none" baseline="0">
                <a:solidFill>
                  <a:schemeClr val="dk1"/>
                </a:solidFill>
                <a:latin typeface="Calibri" panose="020F0502020204030204" pitchFamily="34" charset="0"/>
                <a:sym typeface="Arial" panose="020B0604020202020204" pitchFamily="34" charset="0"/>
              </a:defRPr>
            </a:lvl4pPr>
            <a:lvl5pPr marL="1890395" indent="0" algn="l" rtl="0" eaLnBrk="1" fontAlgn="base" latinLnBrk="1" hangingPunct="1">
              <a:lnSpc>
                <a:spcPct val="100000"/>
              </a:lnSpc>
              <a:spcBef>
                <a:spcPct val="0"/>
              </a:spcBef>
              <a:spcAft>
                <a:spcPct val="0"/>
              </a:spcAft>
              <a:buFontTx/>
              <a:buNone/>
              <a:defRPr sz="1905" b="0" i="0" u="none" baseline="0">
                <a:solidFill>
                  <a:schemeClr val="dk1"/>
                </a:solidFill>
                <a:latin typeface="Calibri" panose="020F0502020204030204" pitchFamily="34" charset="0"/>
                <a:sym typeface="Arial" panose="020B0604020202020204" pitchFamily="34" charset="0"/>
              </a:defRPr>
            </a:lvl5pPr>
          </a:lstStyle>
          <a:p>
            <a:endParaRPr lang="en-US"/>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9"/>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6AE01ED-D3ED-4A1C-8C36-484CF749B989}"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CBBB2-0F7F-48A5-8680-1CD978D22C3E}" type="slidenum">
              <a:rPr lang="en-US" smtClean="0"/>
              <a:t>‹#›</a:t>
            </a:fld>
            <a:endParaRPr lang="en-US"/>
          </a:p>
        </p:txBody>
      </p:sp>
    </p:spTree>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Date Placeholder 6"/>
          <p:cNvSpPr>
            <a:spLocks noGrp="1"/>
          </p:cNvSpPr>
          <p:nvPr>
            <p:ph type="dt" sz="half" idx="10"/>
          </p:nvPr>
        </p:nvSpPr>
        <p:spPr/>
        <p:txBody>
          <a:bodyPr/>
          <a:lstStyle/>
          <a:p>
            <a:fld id="{68C50CBF-6851-4E9C-9131-FBF83AE15F11}" type="datetime3">
              <a:rPr lang="en-US" smtClean="0"/>
              <a:t>9 December 2020</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CA597F8-4C7B-4C0C-BD20-F8889DC49BC1}" type="slidenum">
              <a:rPr lang="en-US" smtClean="0"/>
              <a:t>‹#›</a:t>
            </a:fld>
            <a:endParaRPr lang="en-US" dirty="0"/>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0" y="1345016"/>
            <a:ext cx="85345"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0B3BAF-0C34-45FC-869B-30B2CE519072}"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4"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3221D4A-8962-4BA8-A736-AB9598B0D4FC}"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
        <p:nvSpPr>
          <p:cNvPr id="10" name="Rectangle 9"/>
          <p:cNvSpPr/>
          <p:nvPr/>
        </p:nvSpPr>
        <p:spPr bwMode="invGray">
          <a:xfrm>
            <a:off x="3048001"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1" y="2745870"/>
            <a:ext cx="85345"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cSld>
  <p:clrMapOvr>
    <a:masterClrMapping/>
  </p:clrMapOvr>
  <p:transition spd="med">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5" y="1524000"/>
            <a:ext cx="48768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F4E789-5FCA-447B-A833-3E59A2327ED4}"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5160336"/>
            <a:ext cx="10972800" cy="1143000"/>
          </a:xfrm>
        </p:spPr>
        <p:txBody>
          <a:bodyPr anchor="ctr"/>
          <a:lstStyle>
            <a:lvl1pPr algn="ctr">
              <a:defRPr sz="4500" b="1" cap="none" baseline="0"/>
            </a:lvl1pPr>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3258418-D1E5-46B8-9068-61286527E839}" type="datetime3">
              <a:rPr lang="en-US" smtClean="0"/>
              <a:t>9 December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A9521861-9C1C-4B4E-86D8-BED21A027F15}" type="datetime3">
              <a:rPr lang="en-US" smtClean="0"/>
              <a:t>9 December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B599C6D2-6CF5-492F-824A-5A6E98965627}" type="datetime3">
              <a:rPr lang="en-US" smtClean="0"/>
              <a:t>9 December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2"/>
            <a:ext cx="108712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8C7B-A48D-414E-A656-E88A774AF535}"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lstStyle>
          <a:p>
            <a:r>
              <a:rPr kumimoji="0" lang="en-US"/>
              <a:t>Click to edit Master title style</a:t>
            </a:r>
          </a:p>
        </p:txBody>
      </p:sp>
      <p:sp>
        <p:nvSpPr>
          <p:cNvPr id="5" name="Date Placeholder 4"/>
          <p:cNvSpPr>
            <a:spLocks noGrp="1"/>
          </p:cNvSpPr>
          <p:nvPr>
            <p:ph type="dt" sz="half" idx="10"/>
          </p:nvPr>
        </p:nvSpPr>
        <p:spPr/>
        <p:txBody>
          <a:bodyPr/>
          <a:lstStyle/>
          <a:p>
            <a:fld id="{D4D0175A-9256-44D1-8A20-5C32904303BF}"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
        <p:nvSpPr>
          <p:cNvPr id="8" name="Rectangle 7"/>
          <p:cNvSpPr/>
          <p:nvPr/>
        </p:nvSpPr>
        <p:spPr>
          <a:xfrm>
            <a:off x="1015999" y="1066800"/>
            <a:ext cx="6096001"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210" algn="l" rtl="0" eaLnBrk="1" latinLnBrk="0" hangingPunct="1">
              <a:lnSpc>
                <a:spcPts val="3000"/>
              </a:lnSpc>
              <a:spcBef>
                <a:spcPts val="600"/>
              </a:spcBef>
              <a:buClr>
                <a:schemeClr val="accent1"/>
              </a:buClr>
              <a:buSzPct val="80000"/>
              <a:buFont typeface="Wingdings 2" panose="05020102010507070707"/>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1" y="1143005"/>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1"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6AF9CF-9C5B-43A4-843A-2D38B9AC2C00}"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6AE01ED-D3ED-4A1C-8C36-484CF749B989}"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CBBB2-0F7F-48A5-8680-1CD978D22C3E}" type="slidenum">
              <a:rPr lang="en-US" smtClean="0"/>
              <a:t>‹#›</a:t>
            </a:fld>
            <a:endParaRPr lang="en-US"/>
          </a:p>
        </p:txBody>
      </p:sp>
    </p:spTree>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1"/>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2"/>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0E306C-49ED-42D8-B2B6-B6D58B11BE14}"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8" cy="3329581"/>
          </a:xfrm>
        </p:spPr>
        <p:txBody>
          <a:bodyPr anchor="b"/>
          <a:lstStyle>
            <a:lvl1pPr>
              <a:defRPr sz="659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18465" indent="0" algn="ctr">
              <a:buNone/>
              <a:defRPr>
                <a:solidFill>
                  <a:schemeClr val="tx1">
                    <a:tint val="75000"/>
                  </a:schemeClr>
                </a:solidFill>
              </a:defRPr>
            </a:lvl2pPr>
            <a:lvl3pPr marL="836930" indent="0" algn="ctr">
              <a:buNone/>
              <a:defRPr>
                <a:solidFill>
                  <a:schemeClr val="tx1">
                    <a:tint val="75000"/>
                  </a:schemeClr>
                </a:solidFill>
              </a:defRPr>
            </a:lvl3pPr>
            <a:lvl4pPr marL="1254760" indent="0" algn="ctr">
              <a:buNone/>
              <a:defRPr>
                <a:solidFill>
                  <a:schemeClr val="tx1">
                    <a:tint val="75000"/>
                  </a:schemeClr>
                </a:solidFill>
              </a:defRPr>
            </a:lvl4pPr>
            <a:lvl5pPr marL="1673225" indent="0" algn="ctr">
              <a:buNone/>
              <a:defRPr>
                <a:solidFill>
                  <a:schemeClr val="tx1">
                    <a:tint val="75000"/>
                  </a:schemeClr>
                </a:solidFill>
              </a:defRPr>
            </a:lvl5pPr>
            <a:lvl6pPr marL="2091690" indent="0" algn="ctr">
              <a:buNone/>
              <a:defRPr>
                <a:solidFill>
                  <a:schemeClr val="tx1">
                    <a:tint val="75000"/>
                  </a:schemeClr>
                </a:solidFill>
              </a:defRPr>
            </a:lvl6pPr>
            <a:lvl7pPr marL="2510155" indent="0" algn="ctr">
              <a:buNone/>
              <a:defRPr>
                <a:solidFill>
                  <a:schemeClr val="tx1">
                    <a:tint val="75000"/>
                  </a:schemeClr>
                </a:solidFill>
              </a:defRPr>
            </a:lvl7pPr>
            <a:lvl8pPr marL="2928620" indent="0" algn="ctr">
              <a:buNone/>
              <a:defRPr>
                <a:solidFill>
                  <a:schemeClr val="tx1">
                    <a:tint val="75000"/>
                  </a:schemeClr>
                </a:solidFill>
              </a:defRPr>
            </a:lvl8pPr>
            <a:lvl9pPr marL="334645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7BAB84-2936-4268-9681-EC1BEDE7C548}"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2038765-EEA1-4152-8195-1D908FAF44EA}"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366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1830" cap="all">
                <a:solidFill>
                  <a:schemeClr val="bg2">
                    <a:lumMod val="40000"/>
                    <a:lumOff val="60000"/>
                  </a:schemeClr>
                </a:solidFill>
              </a:defRPr>
            </a:lvl1pPr>
            <a:lvl2pPr marL="418465" indent="0">
              <a:buNone/>
              <a:defRPr sz="1645">
                <a:solidFill>
                  <a:schemeClr val="tx1">
                    <a:tint val="75000"/>
                  </a:schemeClr>
                </a:solidFill>
              </a:defRPr>
            </a:lvl2pPr>
            <a:lvl3pPr marL="836930" indent="0">
              <a:buNone/>
              <a:defRPr sz="1465">
                <a:solidFill>
                  <a:schemeClr val="tx1">
                    <a:tint val="75000"/>
                  </a:schemeClr>
                </a:solidFill>
              </a:defRPr>
            </a:lvl3pPr>
            <a:lvl4pPr marL="1254760" indent="0">
              <a:buNone/>
              <a:defRPr sz="1280">
                <a:solidFill>
                  <a:schemeClr val="tx1">
                    <a:tint val="75000"/>
                  </a:schemeClr>
                </a:solidFill>
              </a:defRPr>
            </a:lvl4pPr>
            <a:lvl5pPr marL="1673225" indent="0">
              <a:buNone/>
              <a:defRPr sz="1280">
                <a:solidFill>
                  <a:schemeClr val="tx1">
                    <a:tint val="75000"/>
                  </a:schemeClr>
                </a:solidFill>
              </a:defRPr>
            </a:lvl5pPr>
            <a:lvl6pPr marL="2091690" indent="0">
              <a:buNone/>
              <a:defRPr sz="1280">
                <a:solidFill>
                  <a:schemeClr val="tx1">
                    <a:tint val="75000"/>
                  </a:schemeClr>
                </a:solidFill>
              </a:defRPr>
            </a:lvl6pPr>
            <a:lvl7pPr marL="2510155" indent="0">
              <a:buNone/>
              <a:defRPr sz="1280">
                <a:solidFill>
                  <a:schemeClr val="tx1">
                    <a:tint val="75000"/>
                  </a:schemeClr>
                </a:solidFill>
              </a:defRPr>
            </a:lvl7pPr>
            <a:lvl8pPr marL="2928620" indent="0">
              <a:buNone/>
              <a:defRPr sz="1280">
                <a:solidFill>
                  <a:schemeClr val="tx1">
                    <a:tint val="75000"/>
                  </a:schemeClr>
                </a:solidFill>
              </a:defRPr>
            </a:lvl8pPr>
            <a:lvl9pPr marL="334645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2D8A0F-751C-4973-87A4-B28925173487}"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7"/>
            <a:ext cx="4396339" cy="4195763"/>
          </a:xfrm>
        </p:spPr>
        <p:txBody>
          <a:bodyPr>
            <a:normAutofit/>
          </a:bodyPr>
          <a:lstStyle>
            <a:lvl1pPr>
              <a:defRPr sz="1645"/>
            </a:lvl1pPr>
            <a:lvl2pPr>
              <a:defRPr sz="1465"/>
            </a:lvl2pPr>
            <a:lvl3pPr>
              <a:defRPr sz="128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3"/>
            <a:ext cx="4396341" cy="4200245"/>
          </a:xfrm>
        </p:spPr>
        <p:txBody>
          <a:bodyPr>
            <a:normAutofit/>
          </a:bodyPr>
          <a:lstStyle>
            <a:lvl1pPr>
              <a:defRPr sz="1645"/>
            </a:lvl1pPr>
            <a:lvl2pPr>
              <a:defRPr sz="1465"/>
            </a:lvl2pPr>
            <a:lvl3pPr>
              <a:defRPr sz="128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97B9C5-5A15-4E97-9102-78EA6EF4EFFD}"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4" y="1905000"/>
            <a:ext cx="4396338" cy="576262"/>
          </a:xfrm>
        </p:spPr>
        <p:txBody>
          <a:bodyPr anchor="b">
            <a:noAutofit/>
          </a:bodyPr>
          <a:lstStyle>
            <a:lvl1pPr marL="0" indent="0">
              <a:buNone/>
              <a:defRPr sz="2195" b="0">
                <a:solidFill>
                  <a:schemeClr val="bg2">
                    <a:lumMod val="40000"/>
                    <a:lumOff val="60000"/>
                  </a:schemeClr>
                </a:solidFill>
              </a:defRPr>
            </a:lvl1pPr>
            <a:lvl2pPr marL="418465" indent="0">
              <a:buNone/>
              <a:defRPr sz="1830" b="1"/>
            </a:lvl2pPr>
            <a:lvl3pPr marL="836930" indent="0">
              <a:buNone/>
              <a:defRPr sz="1645" b="1"/>
            </a:lvl3pPr>
            <a:lvl4pPr marL="1254760" indent="0">
              <a:buNone/>
              <a:defRPr sz="1465" b="1"/>
            </a:lvl4pPr>
            <a:lvl5pPr marL="1673225" indent="0">
              <a:buNone/>
              <a:defRPr sz="1465" b="1"/>
            </a:lvl5pPr>
            <a:lvl6pPr marL="2091690" indent="0">
              <a:buNone/>
              <a:defRPr sz="1465" b="1"/>
            </a:lvl6pPr>
            <a:lvl7pPr marL="2510155" indent="0">
              <a:buNone/>
              <a:defRPr sz="1465" b="1"/>
            </a:lvl7pPr>
            <a:lvl8pPr marL="2928620" indent="0">
              <a:buNone/>
              <a:defRPr sz="1465" b="1"/>
            </a:lvl8pPr>
            <a:lvl9pPr marL="3346450" indent="0">
              <a:buNone/>
              <a:defRPr sz="1465"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645"/>
            </a:lvl1pPr>
            <a:lvl2pPr>
              <a:defRPr sz="1465"/>
            </a:lvl2pPr>
            <a:lvl3pPr>
              <a:defRPr sz="128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195" b="0">
                <a:solidFill>
                  <a:schemeClr val="bg2">
                    <a:lumMod val="40000"/>
                    <a:lumOff val="60000"/>
                  </a:schemeClr>
                </a:solidFill>
              </a:defRPr>
            </a:lvl1pPr>
            <a:lvl2pPr marL="418465" indent="0">
              <a:buNone/>
              <a:defRPr sz="1830" b="1"/>
            </a:lvl2pPr>
            <a:lvl3pPr marL="836930" indent="0">
              <a:buNone/>
              <a:defRPr sz="1645" b="1"/>
            </a:lvl3pPr>
            <a:lvl4pPr marL="1254760" indent="0">
              <a:buNone/>
              <a:defRPr sz="1465" b="1"/>
            </a:lvl4pPr>
            <a:lvl5pPr marL="1673225" indent="0">
              <a:buNone/>
              <a:defRPr sz="1465" b="1"/>
            </a:lvl5pPr>
            <a:lvl6pPr marL="2091690" indent="0">
              <a:buNone/>
              <a:defRPr sz="1465" b="1"/>
            </a:lvl6pPr>
            <a:lvl7pPr marL="2510155" indent="0">
              <a:buNone/>
              <a:defRPr sz="1465" b="1"/>
            </a:lvl7pPr>
            <a:lvl8pPr marL="2928620" indent="0">
              <a:buNone/>
              <a:defRPr sz="1465" b="1"/>
            </a:lvl8pPr>
            <a:lvl9pPr marL="3346450" indent="0">
              <a:buNone/>
              <a:defRPr sz="1465"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645"/>
            </a:lvl1pPr>
            <a:lvl2pPr>
              <a:defRPr sz="1465"/>
            </a:lvl2pPr>
            <a:lvl3pPr>
              <a:defRPr sz="128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A2C5B1-632D-4A91-80EA-0A9403BBA6B0}" type="datetime3">
              <a:rPr lang="en-US" smtClean="0"/>
              <a:t>9 December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C0CA699-6114-4180-AFF4-06CC1F898E29}" type="datetime3">
              <a:rPr lang="en-US" smtClean="0"/>
              <a:t>9 December 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4ECB98-44F4-4676-9D54-894513CF3A5A}" type="datetime3">
              <a:rPr lang="en-US" smtClean="0"/>
              <a:t>9 December 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195" b="0"/>
            </a:lvl1pPr>
          </a:lstStyle>
          <a:p>
            <a:r>
              <a:rPr lang="en-US"/>
              <a:t>Click to edit Master title style</a:t>
            </a:r>
            <a:endParaRPr lang="en-US" dirty="0"/>
          </a:p>
        </p:txBody>
      </p:sp>
      <p:sp>
        <p:nvSpPr>
          <p:cNvPr id="3" name="Content Placeholder 2"/>
          <p:cNvSpPr>
            <a:spLocks noGrp="1"/>
          </p:cNvSpPr>
          <p:nvPr>
            <p:ph idx="1"/>
          </p:nvPr>
        </p:nvSpPr>
        <p:spPr>
          <a:xfrm>
            <a:off x="4784617" y="1447800"/>
            <a:ext cx="5195997" cy="4572000"/>
          </a:xfrm>
        </p:spPr>
        <p:txBody>
          <a:bodyPr anchor="ctr">
            <a:normAutofit/>
          </a:bodyPr>
          <a:lstStyle>
            <a:lvl1pPr>
              <a:defRPr sz="1830"/>
            </a:lvl1pPr>
            <a:lvl2pPr>
              <a:defRPr sz="1645"/>
            </a:lvl2pPr>
            <a:lvl3pPr>
              <a:defRPr sz="1465"/>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2"/>
            <a:ext cx="3401063" cy="2895599"/>
          </a:xfrm>
        </p:spPr>
        <p:txBody>
          <a:bodyPr/>
          <a:lstStyle>
            <a:lvl1pPr marL="0" indent="0">
              <a:buNone/>
              <a:defRPr sz="1280"/>
            </a:lvl1pPr>
            <a:lvl2pPr marL="418465" indent="0">
              <a:buNone/>
              <a:defRPr sz="1100"/>
            </a:lvl2pPr>
            <a:lvl3pPr marL="836930" indent="0">
              <a:buNone/>
              <a:defRPr sz="915"/>
            </a:lvl3pPr>
            <a:lvl4pPr marL="1254760" indent="0">
              <a:buNone/>
              <a:defRPr sz="825"/>
            </a:lvl4pPr>
            <a:lvl5pPr marL="1673225" indent="0">
              <a:buNone/>
              <a:defRPr sz="825"/>
            </a:lvl5pPr>
            <a:lvl6pPr marL="2091690" indent="0">
              <a:buNone/>
              <a:defRPr sz="825"/>
            </a:lvl6pPr>
            <a:lvl7pPr marL="2510155" indent="0">
              <a:buNone/>
              <a:defRPr sz="825"/>
            </a:lvl7pPr>
            <a:lvl8pPr marL="2928620" indent="0">
              <a:buNone/>
              <a:defRPr sz="825"/>
            </a:lvl8pPr>
            <a:lvl9pPr marL="3346450" indent="0">
              <a:buNone/>
              <a:defRPr sz="825"/>
            </a:lvl9pPr>
          </a:lstStyle>
          <a:p>
            <a:pPr lvl="0"/>
            <a:r>
              <a:rPr lang="en-US"/>
              <a:t>Click to edit Master text styles</a:t>
            </a:r>
          </a:p>
        </p:txBody>
      </p:sp>
      <p:sp>
        <p:nvSpPr>
          <p:cNvPr id="7" name="Date Placeholder 4"/>
          <p:cNvSpPr>
            <a:spLocks noGrp="1"/>
          </p:cNvSpPr>
          <p:nvPr>
            <p:ph type="dt" sz="half" idx="10"/>
          </p:nvPr>
        </p:nvSpPr>
        <p:spPr/>
        <p:txBody>
          <a:bodyPr/>
          <a:lstStyle/>
          <a:p>
            <a:fld id="{D93EB583-F661-4524-A7A6-6F3401C9CE62}" type="datetime3">
              <a:rPr lang="en-US" smtClean="0"/>
              <a:t>9 December 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8" y="1854192"/>
            <a:ext cx="5092906" cy="1574808"/>
          </a:xfrm>
        </p:spPr>
        <p:txBody>
          <a:bodyPr anchor="b">
            <a:normAutofit/>
          </a:bodyPr>
          <a:lstStyle>
            <a:lvl1pPr algn="l">
              <a:defRPr sz="3295"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5"/>
            </a:lvl1pPr>
            <a:lvl2pPr marL="418465" indent="0">
              <a:buNone/>
              <a:defRPr sz="1465"/>
            </a:lvl2pPr>
            <a:lvl3pPr marL="836930" indent="0">
              <a:buNone/>
              <a:defRPr sz="1465"/>
            </a:lvl3pPr>
            <a:lvl4pPr marL="1254760" indent="0">
              <a:buNone/>
              <a:defRPr sz="1465"/>
            </a:lvl4pPr>
            <a:lvl5pPr marL="1673225" indent="0">
              <a:buNone/>
              <a:defRPr sz="1465"/>
            </a:lvl5pPr>
            <a:lvl6pPr marL="2091690" indent="0">
              <a:buNone/>
              <a:defRPr sz="1465"/>
            </a:lvl6pPr>
            <a:lvl7pPr marL="2510155" indent="0">
              <a:buNone/>
              <a:defRPr sz="1465"/>
            </a:lvl7pPr>
            <a:lvl8pPr marL="2928620" indent="0">
              <a:buNone/>
              <a:defRPr sz="1465"/>
            </a:lvl8pPr>
            <a:lvl9pPr marL="3346450" indent="0">
              <a:buNone/>
              <a:defRPr sz="1465"/>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280"/>
            </a:lvl1pPr>
            <a:lvl2pPr marL="418465" indent="0">
              <a:buNone/>
              <a:defRPr sz="1100"/>
            </a:lvl2pPr>
            <a:lvl3pPr marL="836930" indent="0">
              <a:buNone/>
              <a:defRPr sz="915"/>
            </a:lvl3pPr>
            <a:lvl4pPr marL="1254760" indent="0">
              <a:buNone/>
              <a:defRPr sz="825"/>
            </a:lvl4pPr>
            <a:lvl5pPr marL="1673225" indent="0">
              <a:buNone/>
              <a:defRPr sz="825"/>
            </a:lvl5pPr>
            <a:lvl6pPr marL="2091690" indent="0">
              <a:buNone/>
              <a:defRPr sz="825"/>
            </a:lvl6pPr>
            <a:lvl7pPr marL="2510155" indent="0">
              <a:buNone/>
              <a:defRPr sz="825"/>
            </a:lvl7pPr>
            <a:lvl8pPr marL="2928620" indent="0">
              <a:buNone/>
              <a:defRPr sz="825"/>
            </a:lvl8pPr>
            <a:lvl9pPr marL="334645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F7AF937F-43EA-4638-8935-5F9DF0A38094}"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E01ED-D3ED-4A1C-8C36-484CF749B989}"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CBBB2-0F7F-48A5-8680-1CD978D22C3E}" type="slidenum">
              <a:rPr lang="en-US" smtClean="0"/>
              <a:t>‹#›</a:t>
            </a:fld>
            <a:endParaRPr lang="en-US"/>
          </a:p>
        </p:txBody>
      </p:sp>
    </p:spTree>
  </p:cSld>
  <p:clrMapOvr>
    <a:masterClrMapping/>
  </p:clrMapOvr>
  <p:transition spd="med">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195"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5"/>
            </a:lvl1pPr>
            <a:lvl2pPr marL="418465" indent="0">
              <a:buNone/>
              <a:defRPr sz="1465"/>
            </a:lvl2pPr>
            <a:lvl3pPr marL="836930" indent="0">
              <a:buNone/>
              <a:defRPr sz="1465"/>
            </a:lvl3pPr>
            <a:lvl4pPr marL="1254760" indent="0">
              <a:buNone/>
              <a:defRPr sz="1465"/>
            </a:lvl4pPr>
            <a:lvl5pPr marL="1673225" indent="0">
              <a:buNone/>
              <a:defRPr sz="1465"/>
            </a:lvl5pPr>
            <a:lvl6pPr marL="2091690" indent="0">
              <a:buNone/>
              <a:defRPr sz="1465"/>
            </a:lvl6pPr>
            <a:lvl7pPr marL="2510155" indent="0">
              <a:buNone/>
              <a:defRPr sz="1465"/>
            </a:lvl7pPr>
            <a:lvl8pPr marL="2928620" indent="0">
              <a:buNone/>
              <a:defRPr sz="1465"/>
            </a:lvl8pPr>
            <a:lvl9pPr marL="3346450" indent="0">
              <a:buNone/>
              <a:defRPr sz="1465"/>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100"/>
            </a:lvl1pPr>
            <a:lvl2pPr marL="418465" indent="0">
              <a:buNone/>
              <a:defRPr sz="1100"/>
            </a:lvl2pPr>
            <a:lvl3pPr marL="836930" indent="0">
              <a:buNone/>
              <a:defRPr sz="915"/>
            </a:lvl3pPr>
            <a:lvl4pPr marL="1254760" indent="0">
              <a:buNone/>
              <a:defRPr sz="825"/>
            </a:lvl4pPr>
            <a:lvl5pPr marL="1673225" indent="0">
              <a:buNone/>
              <a:defRPr sz="825"/>
            </a:lvl5pPr>
            <a:lvl6pPr marL="2091690" indent="0">
              <a:buNone/>
              <a:defRPr sz="825"/>
            </a:lvl6pPr>
            <a:lvl7pPr marL="2510155" indent="0">
              <a:buNone/>
              <a:defRPr sz="825"/>
            </a:lvl7pPr>
            <a:lvl8pPr marL="2928620" indent="0">
              <a:buNone/>
              <a:defRPr sz="825"/>
            </a:lvl8pPr>
            <a:lvl9pPr marL="334645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0C3BBFDD-BC86-492E-9E5C-A19C5FF44CD7}"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60" cy="1981200"/>
          </a:xfrm>
        </p:spPr>
        <p:txBody>
          <a:bodyPr/>
          <a:lstStyle>
            <a:lvl1pPr>
              <a:defRPr sz="439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60" cy="2362200"/>
          </a:xfrm>
        </p:spPr>
        <p:txBody>
          <a:bodyPr anchor="ctr">
            <a:normAutofit/>
          </a:bodyPr>
          <a:lstStyle>
            <a:lvl1pPr marL="0" indent="0">
              <a:buNone/>
              <a:defRPr sz="1645"/>
            </a:lvl1pPr>
            <a:lvl2pPr marL="418465" indent="0">
              <a:buNone/>
              <a:defRPr sz="1100"/>
            </a:lvl2pPr>
            <a:lvl3pPr marL="836930" indent="0">
              <a:buNone/>
              <a:defRPr sz="915"/>
            </a:lvl3pPr>
            <a:lvl4pPr marL="1254760" indent="0">
              <a:buNone/>
              <a:defRPr sz="825"/>
            </a:lvl4pPr>
            <a:lvl5pPr marL="1673225" indent="0">
              <a:buNone/>
              <a:defRPr sz="825"/>
            </a:lvl5pPr>
            <a:lvl6pPr marL="2091690" indent="0">
              <a:buNone/>
              <a:defRPr sz="825"/>
            </a:lvl6pPr>
            <a:lvl7pPr marL="2510155" indent="0">
              <a:buNone/>
              <a:defRPr sz="825"/>
            </a:lvl7pPr>
            <a:lvl8pPr marL="2928620" indent="0">
              <a:buNone/>
              <a:defRPr sz="825"/>
            </a:lvl8pPr>
            <a:lvl9pPr marL="3346450" indent="0">
              <a:buNone/>
              <a:defRPr sz="825"/>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3" y="1447800"/>
            <a:ext cx="7999315" cy="2323374"/>
          </a:xfrm>
        </p:spPr>
        <p:txBody>
          <a:bodyPr/>
          <a:lstStyle>
            <a:lvl1pPr>
              <a:defRPr sz="439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280" b="0" i="0" kern="1200" cap="small" dirty="0">
                <a:solidFill>
                  <a:schemeClr val="bg2">
                    <a:lumMod val="40000"/>
                    <a:lumOff val="60000"/>
                  </a:schemeClr>
                </a:solidFill>
                <a:latin typeface="+mj-lt"/>
                <a:ea typeface="+mj-ea"/>
                <a:cs typeface="+mj-cs"/>
              </a:defRPr>
            </a:lvl1pPr>
            <a:lvl2pPr marL="418465" indent="0">
              <a:buNone/>
              <a:defRPr sz="1100"/>
            </a:lvl2pPr>
            <a:lvl3pPr marL="836930" indent="0">
              <a:buNone/>
              <a:defRPr sz="915"/>
            </a:lvl3pPr>
            <a:lvl4pPr marL="1254760" indent="0">
              <a:buNone/>
              <a:defRPr sz="825"/>
            </a:lvl4pPr>
            <a:lvl5pPr marL="1673225" indent="0">
              <a:buNone/>
              <a:defRPr sz="825"/>
            </a:lvl5pPr>
            <a:lvl6pPr marL="2091690" indent="0">
              <a:buNone/>
              <a:defRPr sz="825"/>
            </a:lvl6pPr>
            <a:lvl7pPr marL="2510155" indent="0">
              <a:buNone/>
              <a:defRPr sz="825"/>
            </a:lvl7pPr>
            <a:lvl8pPr marL="2928620" indent="0">
              <a:buNone/>
              <a:defRPr sz="825"/>
            </a:lvl8pPr>
            <a:lvl9pPr marL="3346450" indent="0">
              <a:buNone/>
              <a:defRPr sz="825"/>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60" cy="1676400"/>
          </a:xfrm>
        </p:spPr>
        <p:txBody>
          <a:bodyPr anchor="ctr">
            <a:normAutofit/>
          </a:bodyPr>
          <a:lstStyle>
            <a:lvl1pPr marL="0" indent="0">
              <a:buNone/>
              <a:defRPr sz="1645"/>
            </a:lvl1pPr>
            <a:lvl2pPr marL="418465" indent="0">
              <a:buNone/>
              <a:defRPr sz="1100"/>
            </a:lvl2pPr>
            <a:lvl3pPr marL="836930" indent="0">
              <a:buNone/>
              <a:defRPr sz="915"/>
            </a:lvl3pPr>
            <a:lvl4pPr marL="1254760" indent="0">
              <a:buNone/>
              <a:defRPr sz="825"/>
            </a:lvl4pPr>
            <a:lvl5pPr marL="1673225" indent="0">
              <a:buNone/>
              <a:defRPr sz="825"/>
            </a:lvl5pPr>
            <a:lvl6pPr marL="2091690" indent="0">
              <a:buNone/>
              <a:defRPr sz="825"/>
            </a:lvl6pPr>
            <a:lvl7pPr marL="2510155" indent="0">
              <a:buNone/>
              <a:defRPr sz="825"/>
            </a:lvl7pPr>
            <a:lvl8pPr marL="2928620" indent="0">
              <a:buNone/>
              <a:defRPr sz="825"/>
            </a:lvl8pPr>
            <a:lvl9pPr marL="3346450" indent="0">
              <a:buNone/>
              <a:defRPr sz="825"/>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
        <p:nvSpPr>
          <p:cNvPr id="12" name="TextBox 11"/>
          <p:cNvSpPr txBox="1"/>
          <p:nvPr/>
        </p:nvSpPr>
        <p:spPr>
          <a:xfrm>
            <a:off x="898295" y="971253"/>
            <a:ext cx="801912" cy="181017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11165" dirty="0"/>
              <a:t>“</a:t>
            </a:r>
          </a:p>
        </p:txBody>
      </p:sp>
      <p:sp>
        <p:nvSpPr>
          <p:cNvPr id="15" name="TextBox 14"/>
          <p:cNvSpPr txBox="1"/>
          <p:nvPr/>
        </p:nvSpPr>
        <p:spPr>
          <a:xfrm>
            <a:off x="9330491" y="2613787"/>
            <a:ext cx="801912" cy="1810176"/>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11165" dirty="0"/>
              <a:t>”</a:t>
            </a:r>
          </a:p>
        </p:txBody>
      </p:sp>
    </p:spTree>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366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60" cy="860400"/>
          </a:xfrm>
        </p:spPr>
        <p:txBody>
          <a:bodyPr anchor="t"/>
          <a:lstStyle>
            <a:lvl1pPr marL="0" indent="0" algn="l">
              <a:buNone/>
              <a:defRPr sz="1830" cap="none">
                <a:solidFill>
                  <a:schemeClr val="bg2">
                    <a:lumMod val="40000"/>
                    <a:lumOff val="60000"/>
                  </a:schemeClr>
                </a:solidFill>
              </a:defRPr>
            </a:lvl1pPr>
            <a:lvl2pPr marL="418465" indent="0">
              <a:buNone/>
              <a:defRPr sz="1645">
                <a:solidFill>
                  <a:schemeClr val="tx1">
                    <a:tint val="75000"/>
                  </a:schemeClr>
                </a:solidFill>
              </a:defRPr>
            </a:lvl2pPr>
            <a:lvl3pPr marL="836930" indent="0">
              <a:buNone/>
              <a:defRPr sz="1465">
                <a:solidFill>
                  <a:schemeClr val="tx1">
                    <a:tint val="75000"/>
                  </a:schemeClr>
                </a:solidFill>
              </a:defRPr>
            </a:lvl3pPr>
            <a:lvl4pPr marL="1254760" indent="0">
              <a:buNone/>
              <a:defRPr sz="1280">
                <a:solidFill>
                  <a:schemeClr val="tx1">
                    <a:tint val="75000"/>
                  </a:schemeClr>
                </a:solidFill>
              </a:defRPr>
            </a:lvl4pPr>
            <a:lvl5pPr marL="1673225" indent="0">
              <a:buNone/>
              <a:defRPr sz="1280">
                <a:solidFill>
                  <a:schemeClr val="tx1">
                    <a:tint val="75000"/>
                  </a:schemeClr>
                </a:solidFill>
              </a:defRPr>
            </a:lvl5pPr>
            <a:lvl6pPr marL="2091690" indent="0">
              <a:buNone/>
              <a:defRPr sz="1280">
                <a:solidFill>
                  <a:schemeClr val="tx1">
                    <a:tint val="75000"/>
                  </a:schemeClr>
                </a:solidFill>
              </a:defRPr>
            </a:lvl6pPr>
            <a:lvl7pPr marL="2510155" indent="0">
              <a:buNone/>
              <a:defRPr sz="1280">
                <a:solidFill>
                  <a:schemeClr val="tx1">
                    <a:tint val="75000"/>
                  </a:schemeClr>
                </a:solidFill>
              </a:defRPr>
            </a:lvl7pPr>
            <a:lvl8pPr marL="2928620" indent="0">
              <a:buNone/>
              <a:defRPr sz="1280">
                <a:solidFill>
                  <a:schemeClr val="tx1">
                    <a:tint val="75000"/>
                  </a:schemeClr>
                </a:solidFill>
              </a:defRPr>
            </a:lvl8pPr>
            <a:lvl9pPr marL="334645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45"/>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195" b="0">
                <a:solidFill>
                  <a:schemeClr val="bg2">
                    <a:lumMod val="40000"/>
                    <a:lumOff val="60000"/>
                  </a:schemeClr>
                </a:solidFill>
              </a:defRPr>
            </a:lvl1pPr>
            <a:lvl2pPr marL="418465" indent="0">
              <a:buNone/>
              <a:defRPr sz="1830" b="1"/>
            </a:lvl2pPr>
            <a:lvl3pPr marL="836930" indent="0">
              <a:buNone/>
              <a:defRPr sz="1645" b="1"/>
            </a:lvl3pPr>
            <a:lvl4pPr marL="1254760" indent="0">
              <a:buNone/>
              <a:defRPr sz="1465" b="1"/>
            </a:lvl4pPr>
            <a:lvl5pPr marL="1673225" indent="0">
              <a:buNone/>
              <a:defRPr sz="1465" b="1"/>
            </a:lvl5pPr>
            <a:lvl6pPr marL="2091690" indent="0">
              <a:buNone/>
              <a:defRPr sz="1465" b="1"/>
            </a:lvl6pPr>
            <a:lvl7pPr marL="2510155" indent="0">
              <a:buNone/>
              <a:defRPr sz="1465" b="1"/>
            </a:lvl7pPr>
            <a:lvl8pPr marL="2928620" indent="0">
              <a:buNone/>
              <a:defRPr sz="1465" b="1"/>
            </a:lvl8pPr>
            <a:lvl9pPr marL="3346450" indent="0">
              <a:buNone/>
              <a:defRPr sz="1465" b="1"/>
            </a:lvl9pPr>
          </a:lstStyle>
          <a:p>
            <a:pPr lvl="0"/>
            <a:r>
              <a:rPr lang="en-US"/>
              <a:t>Click to edit Master text styles</a:t>
            </a:r>
          </a:p>
        </p:txBody>
      </p:sp>
      <p:sp>
        <p:nvSpPr>
          <p:cNvPr id="16" name="Text Placeholder 3"/>
          <p:cNvSpPr>
            <a:spLocks noGrp="1"/>
          </p:cNvSpPr>
          <p:nvPr>
            <p:ph type="body" sz="half" idx="15"/>
          </p:nvPr>
        </p:nvSpPr>
        <p:spPr>
          <a:xfrm>
            <a:off x="652464" y="2667000"/>
            <a:ext cx="2927350" cy="3589338"/>
          </a:xfrm>
        </p:spPr>
        <p:txBody>
          <a:bodyPr anchor="t">
            <a:normAutofit/>
          </a:bodyPr>
          <a:lstStyle>
            <a:lvl1pPr marL="0" indent="0">
              <a:buNone/>
              <a:defRPr sz="1280"/>
            </a:lvl1pPr>
            <a:lvl2pPr marL="418465" indent="0">
              <a:buNone/>
              <a:defRPr sz="1100"/>
            </a:lvl2pPr>
            <a:lvl3pPr marL="836930" indent="0">
              <a:buNone/>
              <a:defRPr sz="915"/>
            </a:lvl3pPr>
            <a:lvl4pPr marL="1254760" indent="0">
              <a:buNone/>
              <a:defRPr sz="825"/>
            </a:lvl4pPr>
            <a:lvl5pPr marL="1673225" indent="0">
              <a:buNone/>
              <a:defRPr sz="825"/>
            </a:lvl5pPr>
            <a:lvl6pPr marL="2091690" indent="0">
              <a:buNone/>
              <a:defRPr sz="825"/>
            </a:lvl6pPr>
            <a:lvl7pPr marL="2510155" indent="0">
              <a:buNone/>
              <a:defRPr sz="825"/>
            </a:lvl7pPr>
            <a:lvl8pPr marL="2928620" indent="0">
              <a:buNone/>
              <a:defRPr sz="825"/>
            </a:lvl8pPr>
            <a:lvl9pPr marL="3346450" indent="0">
              <a:buNone/>
              <a:defRPr sz="825"/>
            </a:lvl9pPr>
          </a:lstStyle>
          <a:p>
            <a:pPr lvl="0"/>
            <a:r>
              <a:rPr lang="en-US"/>
              <a:t>Click to edit Master text styles</a:t>
            </a:r>
          </a:p>
        </p:txBody>
      </p:sp>
      <p:sp>
        <p:nvSpPr>
          <p:cNvPr id="5" name="Text Placeholder 4"/>
          <p:cNvSpPr>
            <a:spLocks noGrp="1"/>
          </p:cNvSpPr>
          <p:nvPr>
            <p:ph type="body" sz="quarter" idx="3"/>
          </p:nvPr>
        </p:nvSpPr>
        <p:spPr>
          <a:xfrm>
            <a:off x="3883660" y="1981200"/>
            <a:ext cx="2936241" cy="576262"/>
          </a:xfrm>
        </p:spPr>
        <p:txBody>
          <a:bodyPr anchor="b">
            <a:noAutofit/>
          </a:bodyPr>
          <a:lstStyle>
            <a:lvl1pPr marL="0" indent="0">
              <a:buNone/>
              <a:defRPr sz="2195" b="0">
                <a:solidFill>
                  <a:schemeClr val="bg2">
                    <a:lumMod val="40000"/>
                    <a:lumOff val="60000"/>
                  </a:schemeClr>
                </a:solidFill>
              </a:defRPr>
            </a:lvl1pPr>
            <a:lvl2pPr marL="418465" indent="0">
              <a:buNone/>
              <a:defRPr sz="1830" b="1"/>
            </a:lvl2pPr>
            <a:lvl3pPr marL="836930" indent="0">
              <a:buNone/>
              <a:defRPr sz="1645" b="1"/>
            </a:lvl3pPr>
            <a:lvl4pPr marL="1254760" indent="0">
              <a:buNone/>
              <a:defRPr sz="1465" b="1"/>
            </a:lvl4pPr>
            <a:lvl5pPr marL="1673225" indent="0">
              <a:buNone/>
              <a:defRPr sz="1465" b="1"/>
            </a:lvl5pPr>
            <a:lvl6pPr marL="2091690" indent="0">
              <a:buNone/>
              <a:defRPr sz="1465" b="1"/>
            </a:lvl6pPr>
            <a:lvl7pPr marL="2510155" indent="0">
              <a:buNone/>
              <a:defRPr sz="1465" b="1"/>
            </a:lvl7pPr>
            <a:lvl8pPr marL="2928620" indent="0">
              <a:buNone/>
              <a:defRPr sz="1465" b="1"/>
            </a:lvl8pPr>
            <a:lvl9pPr marL="3346450" indent="0">
              <a:buNone/>
              <a:defRPr sz="1465"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280"/>
            </a:lvl1pPr>
            <a:lvl2pPr marL="418465" indent="0">
              <a:buNone/>
              <a:defRPr sz="1100"/>
            </a:lvl2pPr>
            <a:lvl3pPr marL="836930" indent="0">
              <a:buNone/>
              <a:defRPr sz="915"/>
            </a:lvl3pPr>
            <a:lvl4pPr marL="1254760" indent="0">
              <a:buNone/>
              <a:defRPr sz="825"/>
            </a:lvl4pPr>
            <a:lvl5pPr marL="1673225" indent="0">
              <a:buNone/>
              <a:defRPr sz="825"/>
            </a:lvl5pPr>
            <a:lvl6pPr marL="2091690" indent="0">
              <a:buNone/>
              <a:defRPr sz="825"/>
            </a:lvl6pPr>
            <a:lvl7pPr marL="2510155" indent="0">
              <a:buNone/>
              <a:defRPr sz="825"/>
            </a:lvl7pPr>
            <a:lvl8pPr marL="2928620" indent="0">
              <a:buNone/>
              <a:defRPr sz="825"/>
            </a:lvl8pPr>
            <a:lvl9pPr marL="3346450" indent="0">
              <a:buNone/>
              <a:defRPr sz="825"/>
            </a:lvl9pPr>
          </a:lstStyle>
          <a:p>
            <a:pPr lvl="0"/>
            <a:r>
              <a:rPr lang="en-US"/>
              <a:t>Click to edit Master text styles</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195" b="0">
                <a:solidFill>
                  <a:schemeClr val="bg2">
                    <a:lumMod val="40000"/>
                    <a:lumOff val="60000"/>
                  </a:schemeClr>
                </a:solidFill>
              </a:defRPr>
            </a:lvl1pPr>
            <a:lvl2pPr marL="418465" indent="0">
              <a:buNone/>
              <a:defRPr sz="1830" b="1"/>
            </a:lvl2pPr>
            <a:lvl3pPr marL="836930" indent="0">
              <a:buNone/>
              <a:defRPr sz="1645" b="1"/>
            </a:lvl3pPr>
            <a:lvl4pPr marL="1254760" indent="0">
              <a:buNone/>
              <a:defRPr sz="1465" b="1"/>
            </a:lvl4pPr>
            <a:lvl5pPr marL="1673225" indent="0">
              <a:buNone/>
              <a:defRPr sz="1465" b="1"/>
            </a:lvl5pPr>
            <a:lvl6pPr marL="2091690" indent="0">
              <a:buNone/>
              <a:defRPr sz="1465" b="1"/>
            </a:lvl6pPr>
            <a:lvl7pPr marL="2510155" indent="0">
              <a:buNone/>
              <a:defRPr sz="1465" b="1"/>
            </a:lvl7pPr>
            <a:lvl8pPr marL="2928620" indent="0">
              <a:buNone/>
              <a:defRPr sz="1465" b="1"/>
            </a:lvl8pPr>
            <a:lvl9pPr marL="3346450" indent="0">
              <a:buNone/>
              <a:defRPr sz="1465" b="1"/>
            </a:lvl9pPr>
          </a:lstStyle>
          <a:p>
            <a:pPr lvl="0"/>
            <a:r>
              <a:rPr lang="en-US"/>
              <a:t>Click to edit Master text styles</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280"/>
            </a:lvl1pPr>
            <a:lvl2pPr marL="418465" indent="0">
              <a:buNone/>
              <a:defRPr sz="1100"/>
            </a:lvl2pPr>
            <a:lvl3pPr marL="836930" indent="0">
              <a:buNone/>
              <a:defRPr sz="915"/>
            </a:lvl3pPr>
            <a:lvl4pPr marL="1254760" indent="0">
              <a:buNone/>
              <a:defRPr sz="825"/>
            </a:lvl4pPr>
            <a:lvl5pPr marL="1673225" indent="0">
              <a:buNone/>
              <a:defRPr sz="825"/>
            </a:lvl5pPr>
            <a:lvl6pPr marL="2091690" indent="0">
              <a:buNone/>
              <a:defRPr sz="825"/>
            </a:lvl6pPr>
            <a:lvl7pPr marL="2510155" indent="0">
              <a:buNone/>
              <a:defRPr sz="825"/>
            </a:lvl7pPr>
            <a:lvl8pPr marL="2928620" indent="0">
              <a:buNone/>
              <a:defRPr sz="825"/>
            </a:lvl8pPr>
            <a:lvl9pPr marL="3346450" indent="0">
              <a:buNone/>
              <a:defRPr sz="825"/>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3BBFDD-BC86-492E-9E5C-A19C5FF44CD7}" type="datetime3">
              <a:rPr lang="en-US" smtClean="0"/>
              <a:t>9 December 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45"/>
            </a:lvl1pPr>
          </a:lstStyle>
          <a:p>
            <a:r>
              <a:rPr lang="en-US"/>
              <a:t>Click to edit Master title style</a:t>
            </a:r>
            <a:endParaRPr lang="en-US" dirty="0"/>
          </a:p>
        </p:txBody>
      </p:sp>
      <p:sp>
        <p:nvSpPr>
          <p:cNvPr id="3" name="Text Placeholder 2"/>
          <p:cNvSpPr>
            <a:spLocks noGrp="1"/>
          </p:cNvSpPr>
          <p:nvPr>
            <p:ph type="body" idx="1"/>
          </p:nvPr>
        </p:nvSpPr>
        <p:spPr>
          <a:xfrm>
            <a:off x="652464" y="4250949"/>
            <a:ext cx="2940050" cy="576262"/>
          </a:xfrm>
        </p:spPr>
        <p:txBody>
          <a:bodyPr anchor="b">
            <a:noAutofit/>
          </a:bodyPr>
          <a:lstStyle>
            <a:lvl1pPr marL="0" indent="0">
              <a:buNone/>
              <a:defRPr sz="2195" b="0">
                <a:solidFill>
                  <a:schemeClr val="bg2">
                    <a:lumMod val="40000"/>
                    <a:lumOff val="60000"/>
                  </a:schemeClr>
                </a:solidFill>
              </a:defRPr>
            </a:lvl1pPr>
            <a:lvl2pPr marL="418465" indent="0">
              <a:buNone/>
              <a:defRPr sz="1830" b="1"/>
            </a:lvl2pPr>
            <a:lvl3pPr marL="836930" indent="0">
              <a:buNone/>
              <a:defRPr sz="1645" b="1"/>
            </a:lvl3pPr>
            <a:lvl4pPr marL="1254760" indent="0">
              <a:buNone/>
              <a:defRPr sz="1465" b="1"/>
            </a:lvl4pPr>
            <a:lvl5pPr marL="1673225" indent="0">
              <a:buNone/>
              <a:defRPr sz="1465" b="1"/>
            </a:lvl5pPr>
            <a:lvl6pPr marL="2091690" indent="0">
              <a:buNone/>
              <a:defRPr sz="1465" b="1"/>
            </a:lvl6pPr>
            <a:lvl7pPr marL="2510155" indent="0">
              <a:buNone/>
              <a:defRPr sz="1465" b="1"/>
            </a:lvl7pPr>
            <a:lvl8pPr marL="2928620" indent="0">
              <a:buNone/>
              <a:defRPr sz="1465" b="1"/>
            </a:lvl8pPr>
            <a:lvl9pPr marL="3346450" indent="0">
              <a:buNone/>
              <a:defRPr sz="1465" b="1"/>
            </a:lvl9pPr>
          </a:lstStyle>
          <a:p>
            <a:pPr lvl="0"/>
            <a:r>
              <a:rPr lang="en-US"/>
              <a:t>Click to edit Master text styles</a:t>
            </a:r>
          </a:p>
        </p:txBody>
      </p:sp>
      <p:sp>
        <p:nvSpPr>
          <p:cNvPr id="29" name="Picture Placeholder 2"/>
          <p:cNvSpPr>
            <a:spLocks noGrp="1" noChangeAspect="1"/>
          </p:cNvSpPr>
          <p:nvPr>
            <p:ph type="pic" idx="15"/>
          </p:nvPr>
        </p:nvSpPr>
        <p:spPr>
          <a:xfrm>
            <a:off x="652464"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5"/>
            </a:lvl1pPr>
            <a:lvl2pPr marL="418465" indent="0">
              <a:buNone/>
              <a:defRPr sz="1465"/>
            </a:lvl2pPr>
            <a:lvl3pPr marL="836930" indent="0">
              <a:buNone/>
              <a:defRPr sz="1465"/>
            </a:lvl3pPr>
            <a:lvl4pPr marL="1254760" indent="0">
              <a:buNone/>
              <a:defRPr sz="1465"/>
            </a:lvl4pPr>
            <a:lvl5pPr marL="1673225" indent="0">
              <a:buNone/>
              <a:defRPr sz="1465"/>
            </a:lvl5pPr>
            <a:lvl6pPr marL="2091690" indent="0">
              <a:buNone/>
              <a:defRPr sz="1465"/>
            </a:lvl6pPr>
            <a:lvl7pPr marL="2510155" indent="0">
              <a:buNone/>
              <a:defRPr sz="1465"/>
            </a:lvl7pPr>
            <a:lvl8pPr marL="2928620" indent="0">
              <a:buNone/>
              <a:defRPr sz="1465"/>
            </a:lvl8pPr>
            <a:lvl9pPr marL="3346450" indent="0">
              <a:buNone/>
              <a:defRPr sz="1465"/>
            </a:lvl9pPr>
          </a:lstStyle>
          <a:p>
            <a:r>
              <a:rPr lang="en-US"/>
              <a:t>Click icon to add picture</a:t>
            </a:r>
            <a:endParaRPr lang="en-US" dirty="0"/>
          </a:p>
        </p:txBody>
      </p:sp>
      <p:sp>
        <p:nvSpPr>
          <p:cNvPr id="22" name="Text Placeholder 3"/>
          <p:cNvSpPr>
            <a:spLocks noGrp="1"/>
          </p:cNvSpPr>
          <p:nvPr>
            <p:ph type="body" sz="half" idx="18"/>
          </p:nvPr>
        </p:nvSpPr>
        <p:spPr>
          <a:xfrm>
            <a:off x="652464" y="4827213"/>
            <a:ext cx="2940050" cy="659189"/>
          </a:xfrm>
        </p:spPr>
        <p:txBody>
          <a:bodyPr anchor="t">
            <a:normAutofit/>
          </a:bodyPr>
          <a:lstStyle>
            <a:lvl1pPr marL="0" indent="0">
              <a:buNone/>
              <a:defRPr sz="1280"/>
            </a:lvl1pPr>
            <a:lvl2pPr marL="418465" indent="0">
              <a:buNone/>
              <a:defRPr sz="1100"/>
            </a:lvl2pPr>
            <a:lvl3pPr marL="836930" indent="0">
              <a:buNone/>
              <a:defRPr sz="915"/>
            </a:lvl3pPr>
            <a:lvl4pPr marL="1254760" indent="0">
              <a:buNone/>
              <a:defRPr sz="825"/>
            </a:lvl4pPr>
            <a:lvl5pPr marL="1673225" indent="0">
              <a:buNone/>
              <a:defRPr sz="825"/>
            </a:lvl5pPr>
            <a:lvl6pPr marL="2091690" indent="0">
              <a:buNone/>
              <a:defRPr sz="825"/>
            </a:lvl6pPr>
            <a:lvl7pPr marL="2510155" indent="0">
              <a:buNone/>
              <a:defRPr sz="825"/>
            </a:lvl7pPr>
            <a:lvl8pPr marL="2928620" indent="0">
              <a:buNone/>
              <a:defRPr sz="825"/>
            </a:lvl8pPr>
            <a:lvl9pPr marL="3346450" indent="0">
              <a:buNone/>
              <a:defRPr sz="825"/>
            </a:lvl9pPr>
          </a:lstStyle>
          <a:p>
            <a:pPr lvl="0"/>
            <a:r>
              <a:rPr lang="en-US"/>
              <a:t>Click to edit Master text styles</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195" b="0">
                <a:solidFill>
                  <a:schemeClr val="bg2">
                    <a:lumMod val="40000"/>
                    <a:lumOff val="60000"/>
                  </a:schemeClr>
                </a:solidFill>
              </a:defRPr>
            </a:lvl1pPr>
            <a:lvl2pPr marL="418465" indent="0">
              <a:buNone/>
              <a:defRPr sz="1830" b="1"/>
            </a:lvl2pPr>
            <a:lvl3pPr marL="836930" indent="0">
              <a:buNone/>
              <a:defRPr sz="1645" b="1"/>
            </a:lvl3pPr>
            <a:lvl4pPr marL="1254760" indent="0">
              <a:buNone/>
              <a:defRPr sz="1465" b="1"/>
            </a:lvl4pPr>
            <a:lvl5pPr marL="1673225" indent="0">
              <a:buNone/>
              <a:defRPr sz="1465" b="1"/>
            </a:lvl5pPr>
            <a:lvl6pPr marL="2091690" indent="0">
              <a:buNone/>
              <a:defRPr sz="1465" b="1"/>
            </a:lvl6pPr>
            <a:lvl7pPr marL="2510155" indent="0">
              <a:buNone/>
              <a:defRPr sz="1465" b="1"/>
            </a:lvl7pPr>
            <a:lvl8pPr marL="2928620" indent="0">
              <a:buNone/>
              <a:defRPr sz="1465" b="1"/>
            </a:lvl8pPr>
            <a:lvl9pPr marL="3346450" indent="0">
              <a:buNone/>
              <a:defRPr sz="1465" b="1"/>
            </a:lvl9pPr>
          </a:lstStyle>
          <a:p>
            <a:pPr lvl="0"/>
            <a:r>
              <a:rPr lang="en-US"/>
              <a:t>Click to edit Master text styles</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5"/>
            </a:lvl1pPr>
            <a:lvl2pPr marL="418465" indent="0">
              <a:buNone/>
              <a:defRPr sz="1465"/>
            </a:lvl2pPr>
            <a:lvl3pPr marL="836930" indent="0">
              <a:buNone/>
              <a:defRPr sz="1465"/>
            </a:lvl3pPr>
            <a:lvl4pPr marL="1254760" indent="0">
              <a:buNone/>
              <a:defRPr sz="1465"/>
            </a:lvl4pPr>
            <a:lvl5pPr marL="1673225" indent="0">
              <a:buNone/>
              <a:defRPr sz="1465"/>
            </a:lvl5pPr>
            <a:lvl6pPr marL="2091690" indent="0">
              <a:buNone/>
              <a:defRPr sz="1465"/>
            </a:lvl6pPr>
            <a:lvl7pPr marL="2510155" indent="0">
              <a:buNone/>
              <a:defRPr sz="1465"/>
            </a:lvl7pPr>
            <a:lvl8pPr marL="2928620" indent="0">
              <a:buNone/>
              <a:defRPr sz="1465"/>
            </a:lvl8pPr>
            <a:lvl9pPr marL="3346450" indent="0">
              <a:buNone/>
              <a:defRPr sz="1465"/>
            </a:lvl9pPr>
          </a:lstStyle>
          <a:p>
            <a:r>
              <a:rPr lang="en-US"/>
              <a:t>Click icon to add picture</a:t>
            </a:r>
            <a:endParaRPr lang="en-US" dirty="0"/>
          </a:p>
        </p:txBody>
      </p:sp>
      <p:sp>
        <p:nvSpPr>
          <p:cNvPr id="23" name="Text Placeholder 3"/>
          <p:cNvSpPr>
            <a:spLocks noGrp="1"/>
          </p:cNvSpPr>
          <p:nvPr>
            <p:ph type="body" sz="half" idx="19"/>
          </p:nvPr>
        </p:nvSpPr>
        <p:spPr>
          <a:xfrm>
            <a:off x="3888022" y="4827212"/>
            <a:ext cx="2934406" cy="659189"/>
          </a:xfrm>
        </p:spPr>
        <p:txBody>
          <a:bodyPr anchor="t">
            <a:normAutofit/>
          </a:bodyPr>
          <a:lstStyle>
            <a:lvl1pPr marL="0" indent="0">
              <a:buNone/>
              <a:defRPr sz="1280"/>
            </a:lvl1pPr>
            <a:lvl2pPr marL="418465" indent="0">
              <a:buNone/>
              <a:defRPr sz="1100"/>
            </a:lvl2pPr>
            <a:lvl3pPr marL="836930" indent="0">
              <a:buNone/>
              <a:defRPr sz="915"/>
            </a:lvl3pPr>
            <a:lvl4pPr marL="1254760" indent="0">
              <a:buNone/>
              <a:defRPr sz="825"/>
            </a:lvl4pPr>
            <a:lvl5pPr marL="1673225" indent="0">
              <a:buNone/>
              <a:defRPr sz="825"/>
            </a:lvl5pPr>
            <a:lvl6pPr marL="2091690" indent="0">
              <a:buNone/>
              <a:defRPr sz="825"/>
            </a:lvl6pPr>
            <a:lvl7pPr marL="2510155" indent="0">
              <a:buNone/>
              <a:defRPr sz="825"/>
            </a:lvl7pPr>
            <a:lvl8pPr marL="2928620" indent="0">
              <a:buNone/>
              <a:defRPr sz="825"/>
            </a:lvl8pPr>
            <a:lvl9pPr marL="3346450" indent="0">
              <a:buNone/>
              <a:defRPr sz="825"/>
            </a:lvl9pPr>
          </a:lstStyle>
          <a:p>
            <a:pPr lvl="0"/>
            <a:r>
              <a:rPr lang="en-US"/>
              <a:t>Click to edit Master text styles</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195" b="0">
                <a:solidFill>
                  <a:schemeClr val="bg2">
                    <a:lumMod val="40000"/>
                    <a:lumOff val="60000"/>
                  </a:schemeClr>
                </a:solidFill>
              </a:defRPr>
            </a:lvl1pPr>
            <a:lvl2pPr marL="418465" indent="0">
              <a:buNone/>
              <a:defRPr sz="1830" b="1"/>
            </a:lvl2pPr>
            <a:lvl3pPr marL="836930" indent="0">
              <a:buNone/>
              <a:defRPr sz="1645" b="1"/>
            </a:lvl3pPr>
            <a:lvl4pPr marL="1254760" indent="0">
              <a:buNone/>
              <a:defRPr sz="1465" b="1"/>
            </a:lvl4pPr>
            <a:lvl5pPr marL="1673225" indent="0">
              <a:buNone/>
              <a:defRPr sz="1465" b="1"/>
            </a:lvl5pPr>
            <a:lvl6pPr marL="2091690" indent="0">
              <a:buNone/>
              <a:defRPr sz="1465" b="1"/>
            </a:lvl6pPr>
            <a:lvl7pPr marL="2510155" indent="0">
              <a:buNone/>
              <a:defRPr sz="1465" b="1"/>
            </a:lvl7pPr>
            <a:lvl8pPr marL="2928620" indent="0">
              <a:buNone/>
              <a:defRPr sz="1465" b="1"/>
            </a:lvl8pPr>
            <a:lvl9pPr marL="3346450" indent="0">
              <a:buNone/>
              <a:defRPr sz="1465" b="1"/>
            </a:lvl9pPr>
          </a:lstStyle>
          <a:p>
            <a:pPr lvl="0"/>
            <a:r>
              <a:rPr lang="en-US"/>
              <a:t>Click to edit Master text styles</a:t>
            </a:r>
          </a:p>
        </p:txBody>
      </p:sp>
      <p:sp>
        <p:nvSpPr>
          <p:cNvPr id="31" name="Picture Placeholder 2"/>
          <p:cNvSpPr>
            <a:spLocks noGrp="1" noChangeAspect="1"/>
          </p:cNvSpPr>
          <p:nvPr>
            <p:ph type="pic" idx="22"/>
          </p:nvPr>
        </p:nvSpPr>
        <p:spPr>
          <a:xfrm>
            <a:off x="7124700"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65"/>
            </a:lvl1pPr>
            <a:lvl2pPr marL="418465" indent="0">
              <a:buNone/>
              <a:defRPr sz="1465"/>
            </a:lvl2pPr>
            <a:lvl3pPr marL="836930" indent="0">
              <a:buNone/>
              <a:defRPr sz="1465"/>
            </a:lvl3pPr>
            <a:lvl4pPr marL="1254760" indent="0">
              <a:buNone/>
              <a:defRPr sz="1465"/>
            </a:lvl4pPr>
            <a:lvl5pPr marL="1673225" indent="0">
              <a:buNone/>
              <a:defRPr sz="1465"/>
            </a:lvl5pPr>
            <a:lvl6pPr marL="2091690" indent="0">
              <a:buNone/>
              <a:defRPr sz="1465"/>
            </a:lvl6pPr>
            <a:lvl7pPr marL="2510155" indent="0">
              <a:buNone/>
              <a:defRPr sz="1465"/>
            </a:lvl7pPr>
            <a:lvl8pPr marL="2928620" indent="0">
              <a:buNone/>
              <a:defRPr sz="1465"/>
            </a:lvl8pPr>
            <a:lvl9pPr marL="3346450" indent="0">
              <a:buNone/>
              <a:defRPr sz="1465"/>
            </a:lvl9pPr>
          </a:lstStyle>
          <a:p>
            <a:r>
              <a:rPr lang="en-US"/>
              <a:t>Click icon to add picture</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280"/>
            </a:lvl1pPr>
            <a:lvl2pPr marL="418465" indent="0">
              <a:buNone/>
              <a:defRPr sz="1100"/>
            </a:lvl2pPr>
            <a:lvl3pPr marL="836930" indent="0">
              <a:buNone/>
              <a:defRPr sz="915"/>
            </a:lvl3pPr>
            <a:lvl4pPr marL="1254760" indent="0">
              <a:buNone/>
              <a:defRPr sz="825"/>
            </a:lvl4pPr>
            <a:lvl5pPr marL="1673225" indent="0">
              <a:buNone/>
              <a:defRPr sz="825"/>
            </a:lvl5pPr>
            <a:lvl6pPr marL="2091690" indent="0">
              <a:buNone/>
              <a:defRPr sz="825"/>
            </a:lvl6pPr>
            <a:lvl7pPr marL="2510155" indent="0">
              <a:buNone/>
              <a:defRPr sz="825"/>
            </a:lvl7pPr>
            <a:lvl8pPr marL="2928620" indent="0">
              <a:buNone/>
              <a:defRPr sz="825"/>
            </a:lvl8pPr>
            <a:lvl9pPr marL="3346450" indent="0">
              <a:buNone/>
              <a:defRPr sz="825"/>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3BBFDD-BC86-492E-9E5C-A19C5FF44CD7}" type="datetime3">
              <a:rPr lang="en-US" smtClean="0"/>
              <a:t>9 December 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AAD80-5404-4419-BA18-89769ED21499}"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F6BCF-5A8F-49C7-BE35-90D2A0729AE9}"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54400" y="2286002"/>
            <a:ext cx="8240299"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1"/>
            <a:ext cx="8001000" cy="2971801"/>
          </a:xfrm>
        </p:spPr>
        <p:txBody>
          <a:bodyPr anchor="b">
            <a:normAutofit/>
          </a:bodyPr>
          <a:lstStyle>
            <a:lvl1pPr algn="l">
              <a:defRPr sz="439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9"/>
            <a:ext cx="6400800" cy="1947333"/>
          </a:xfrm>
        </p:spPr>
        <p:txBody>
          <a:bodyPr anchor="t">
            <a:normAutofit/>
          </a:bodyPr>
          <a:lstStyle>
            <a:lvl1pPr marL="0" indent="0" algn="l">
              <a:buNone/>
              <a:defRPr sz="1920">
                <a:solidFill>
                  <a:schemeClr val="bg2">
                    <a:lumMod val="75000"/>
                  </a:schemeClr>
                </a:solidFill>
              </a:defRPr>
            </a:lvl1pPr>
            <a:lvl2pPr marL="418465" indent="0" algn="ctr">
              <a:buNone/>
              <a:defRPr>
                <a:solidFill>
                  <a:schemeClr val="tx1">
                    <a:tint val="75000"/>
                  </a:schemeClr>
                </a:solidFill>
              </a:defRPr>
            </a:lvl2pPr>
            <a:lvl3pPr marL="836930" indent="0" algn="ctr">
              <a:buNone/>
              <a:defRPr>
                <a:solidFill>
                  <a:schemeClr val="tx1">
                    <a:tint val="75000"/>
                  </a:schemeClr>
                </a:solidFill>
              </a:defRPr>
            </a:lvl3pPr>
            <a:lvl4pPr marL="1254760" indent="0" algn="ctr">
              <a:buNone/>
              <a:defRPr>
                <a:solidFill>
                  <a:schemeClr val="tx1">
                    <a:tint val="75000"/>
                  </a:schemeClr>
                </a:solidFill>
              </a:defRPr>
            </a:lvl4pPr>
            <a:lvl5pPr marL="1673225" indent="0" algn="ctr">
              <a:buNone/>
              <a:defRPr>
                <a:solidFill>
                  <a:schemeClr val="tx1">
                    <a:tint val="75000"/>
                  </a:schemeClr>
                </a:solidFill>
              </a:defRPr>
            </a:lvl5pPr>
            <a:lvl6pPr marL="2091690" indent="0" algn="ctr">
              <a:buNone/>
              <a:defRPr>
                <a:solidFill>
                  <a:schemeClr val="tx1">
                    <a:tint val="75000"/>
                  </a:schemeClr>
                </a:solidFill>
              </a:defRPr>
            </a:lvl6pPr>
            <a:lvl7pPr marL="2510155" indent="0" algn="ctr">
              <a:buNone/>
              <a:defRPr>
                <a:solidFill>
                  <a:schemeClr val="tx1">
                    <a:tint val="75000"/>
                  </a:schemeClr>
                </a:solidFill>
              </a:defRPr>
            </a:lvl7pPr>
            <a:lvl8pPr marL="2928620" indent="0" algn="ctr">
              <a:buNone/>
              <a:defRPr>
                <a:solidFill>
                  <a:schemeClr val="tx1">
                    <a:tint val="75000"/>
                  </a:schemeClr>
                </a:solidFill>
              </a:defRPr>
            </a:lvl8pPr>
            <a:lvl9pPr marL="334645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7BAB84-2936-4268-9681-EC1BEDE7C548}"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cxnSp>
        <p:nvCxnSpPr>
          <p:cNvPr id="16" name="Straight Connector 15"/>
          <p:cNvCxnSpPr/>
          <p:nvPr/>
        </p:nvCxnSpPr>
        <p:spPr>
          <a:xfrm flipH="1">
            <a:off x="8228013"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1" y="91547"/>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8" y="32280"/>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7" y="609603"/>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6AE01ED-D3ED-4A1C-8C36-484CF749B989}"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BBB2-0F7F-48A5-8680-1CD978D22C3E}" type="slidenum">
              <a:rPr lang="en-US" smtClean="0"/>
              <a:t>‹#›</a:t>
            </a:fld>
            <a:endParaRPr lang="en-US"/>
          </a:p>
        </p:txBody>
      </p:sp>
    </p:spTree>
  </p:cSld>
  <p:clrMapOvr>
    <a:masterClrMapping/>
  </p:clrMapOvr>
  <p:transition spd="med">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38765-EEA1-4152-8195-1D908FAF44EA}"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2" y="2006600"/>
            <a:ext cx="8534401" cy="2281600"/>
          </a:xfrm>
        </p:spPr>
        <p:txBody>
          <a:bodyPr anchor="b">
            <a:normAutofit/>
          </a:bodyPr>
          <a:lstStyle>
            <a:lvl1pPr algn="l">
              <a:defRPr sz="3295"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645">
                <a:solidFill>
                  <a:schemeClr val="bg2">
                    <a:lumMod val="75000"/>
                  </a:schemeClr>
                </a:solidFill>
              </a:defRPr>
            </a:lvl1pPr>
            <a:lvl2pPr marL="418465" indent="0">
              <a:buNone/>
              <a:defRPr sz="1645">
                <a:solidFill>
                  <a:schemeClr val="tx1">
                    <a:tint val="75000"/>
                  </a:schemeClr>
                </a:solidFill>
              </a:defRPr>
            </a:lvl2pPr>
            <a:lvl3pPr marL="836930" indent="0">
              <a:buNone/>
              <a:defRPr sz="1465">
                <a:solidFill>
                  <a:schemeClr val="tx1">
                    <a:tint val="75000"/>
                  </a:schemeClr>
                </a:solidFill>
              </a:defRPr>
            </a:lvl3pPr>
            <a:lvl4pPr marL="1254760" indent="0">
              <a:buNone/>
              <a:defRPr sz="1280">
                <a:solidFill>
                  <a:schemeClr val="tx1">
                    <a:tint val="75000"/>
                  </a:schemeClr>
                </a:solidFill>
              </a:defRPr>
            </a:lvl4pPr>
            <a:lvl5pPr marL="1673225" indent="0">
              <a:buNone/>
              <a:defRPr sz="1280">
                <a:solidFill>
                  <a:schemeClr val="tx1">
                    <a:tint val="75000"/>
                  </a:schemeClr>
                </a:solidFill>
              </a:defRPr>
            </a:lvl5pPr>
            <a:lvl6pPr marL="2091690" indent="0">
              <a:buNone/>
              <a:defRPr sz="1280">
                <a:solidFill>
                  <a:schemeClr val="tx1">
                    <a:tint val="75000"/>
                  </a:schemeClr>
                </a:solidFill>
              </a:defRPr>
            </a:lvl6pPr>
            <a:lvl7pPr marL="2510155" indent="0">
              <a:buNone/>
              <a:defRPr sz="1280">
                <a:solidFill>
                  <a:schemeClr val="tx1">
                    <a:tint val="75000"/>
                  </a:schemeClr>
                </a:solidFill>
              </a:defRPr>
            </a:lvl7pPr>
            <a:lvl8pPr marL="2928620" indent="0">
              <a:buNone/>
              <a:defRPr sz="1280">
                <a:solidFill>
                  <a:schemeClr val="tx1">
                    <a:tint val="75000"/>
                  </a:schemeClr>
                </a:solidFill>
              </a:defRPr>
            </a:lvl8pPr>
            <a:lvl9pPr marL="334645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2D8A0F-751C-4973-87A4-B28925173487}"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2" y="685802"/>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97B9C5-5A15-4E97-9102-78EA6EF4EFFD}"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560" b="0">
                <a:solidFill>
                  <a:schemeClr val="tx1"/>
                </a:solidFill>
              </a:defRPr>
            </a:lvl1pPr>
            <a:lvl2pPr marL="418465" indent="0">
              <a:buNone/>
              <a:defRPr sz="1830" b="1"/>
            </a:lvl2pPr>
            <a:lvl3pPr marL="836930" indent="0">
              <a:buNone/>
              <a:defRPr sz="1645" b="1"/>
            </a:lvl3pPr>
            <a:lvl4pPr marL="1254760" indent="0">
              <a:buNone/>
              <a:defRPr sz="1465" b="1"/>
            </a:lvl4pPr>
            <a:lvl5pPr marL="1673225" indent="0">
              <a:buNone/>
              <a:defRPr sz="1465" b="1"/>
            </a:lvl5pPr>
            <a:lvl6pPr marL="2091690" indent="0">
              <a:buNone/>
              <a:defRPr sz="1465" b="1"/>
            </a:lvl6pPr>
            <a:lvl7pPr marL="2510155" indent="0">
              <a:buNone/>
              <a:defRPr sz="1465" b="1"/>
            </a:lvl7pPr>
            <a:lvl8pPr marL="2928620" indent="0">
              <a:buNone/>
              <a:defRPr sz="1465" b="1"/>
            </a:lvl8pPr>
            <a:lvl9pPr marL="3346450" indent="0">
              <a:buNone/>
              <a:defRPr sz="1465" b="1"/>
            </a:lvl9pPr>
          </a:lstStyle>
          <a:p>
            <a:pPr lvl="0"/>
            <a:r>
              <a:rPr lang="en-US"/>
              <a:t>Click to edit Master text styles</a:t>
            </a:r>
          </a:p>
        </p:txBody>
      </p:sp>
      <p:sp>
        <p:nvSpPr>
          <p:cNvPr id="4" name="Content Placeholder 3"/>
          <p:cNvSpPr>
            <a:spLocks noGrp="1"/>
          </p:cNvSpPr>
          <p:nvPr>
            <p:ph sz="half" idx="2"/>
          </p:nvPr>
        </p:nvSpPr>
        <p:spPr>
          <a:xfrm>
            <a:off x="684212"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5" y="685800"/>
            <a:ext cx="4665134" cy="576262"/>
          </a:xfrm>
        </p:spPr>
        <p:txBody>
          <a:bodyPr anchor="b">
            <a:noAutofit/>
          </a:bodyPr>
          <a:lstStyle>
            <a:lvl1pPr marL="0" indent="0">
              <a:buNone/>
              <a:defRPr sz="2560" b="0">
                <a:solidFill>
                  <a:schemeClr val="tx1"/>
                </a:solidFill>
              </a:defRPr>
            </a:lvl1pPr>
            <a:lvl2pPr marL="418465" indent="0">
              <a:buNone/>
              <a:defRPr sz="1830" b="1"/>
            </a:lvl2pPr>
            <a:lvl3pPr marL="836930" indent="0">
              <a:buNone/>
              <a:defRPr sz="1645" b="1"/>
            </a:lvl3pPr>
            <a:lvl4pPr marL="1254760" indent="0">
              <a:buNone/>
              <a:defRPr sz="1465" b="1"/>
            </a:lvl4pPr>
            <a:lvl5pPr marL="1673225" indent="0">
              <a:buNone/>
              <a:defRPr sz="1465" b="1"/>
            </a:lvl5pPr>
            <a:lvl6pPr marL="2091690" indent="0">
              <a:buNone/>
              <a:defRPr sz="1465" b="1"/>
            </a:lvl6pPr>
            <a:lvl7pPr marL="2510155" indent="0">
              <a:buNone/>
              <a:defRPr sz="1465" b="1"/>
            </a:lvl7pPr>
            <a:lvl8pPr marL="2928620" indent="0">
              <a:buNone/>
              <a:defRPr sz="1465" b="1"/>
            </a:lvl8pPr>
            <a:lvl9pPr marL="3346450" indent="0">
              <a:buNone/>
              <a:defRPr sz="1465" b="1"/>
            </a:lvl9pPr>
          </a:lstStyle>
          <a:p>
            <a:pPr lvl="0"/>
            <a:r>
              <a:rPr lang="en-US"/>
              <a:t>Click to edit Master text styles</a:t>
            </a:r>
          </a:p>
        </p:txBody>
      </p:sp>
      <p:sp>
        <p:nvSpPr>
          <p:cNvPr id="6" name="Content Placeholder 5"/>
          <p:cNvSpPr>
            <a:spLocks noGrp="1"/>
          </p:cNvSpPr>
          <p:nvPr>
            <p:ph sz="quarter" idx="4"/>
          </p:nvPr>
        </p:nvSpPr>
        <p:spPr>
          <a:xfrm>
            <a:off x="5806546"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A2C5B1-632D-4A91-80EA-0A9403BBA6B0}" type="datetime3">
              <a:rPr lang="en-US" smtClean="0"/>
              <a:t>9 December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0CA699-6114-4180-AFF4-06CC1F898E29}" type="datetime3">
              <a:rPr lang="en-US" smtClean="0"/>
              <a:t>9 December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ECB98-44F4-4676-9D54-894513CF3A5A}" type="datetime3">
              <a:rPr lang="en-US" smtClean="0"/>
              <a:t>9 December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3" y="685800"/>
            <a:ext cx="3657600" cy="1371600"/>
          </a:xfrm>
        </p:spPr>
        <p:txBody>
          <a:bodyPr anchor="b">
            <a:normAutofit/>
          </a:bodyPr>
          <a:lstStyle>
            <a:lvl1pPr algn="l">
              <a:defRPr sz="2195" b="0"/>
            </a:lvl1pPr>
          </a:lstStyle>
          <a:p>
            <a:r>
              <a:rPr lang="en-US"/>
              <a:t>Click to edit Master title style</a:t>
            </a:r>
            <a:endParaRPr lang="en-US" dirty="0"/>
          </a:p>
        </p:txBody>
      </p:sp>
      <p:sp>
        <p:nvSpPr>
          <p:cNvPr id="3" name="Content Placeholder 2"/>
          <p:cNvSpPr>
            <a:spLocks noGrp="1"/>
          </p:cNvSpPr>
          <p:nvPr>
            <p:ph idx="1"/>
          </p:nvPr>
        </p:nvSpPr>
        <p:spPr>
          <a:xfrm>
            <a:off x="684213"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3" y="2209801"/>
            <a:ext cx="3657600" cy="2091267"/>
          </a:xfrm>
        </p:spPr>
        <p:txBody>
          <a:bodyPr anchor="t">
            <a:normAutofit/>
          </a:bodyPr>
          <a:lstStyle>
            <a:lvl1pPr marL="0" indent="0">
              <a:buNone/>
              <a:defRPr sz="1465"/>
            </a:lvl1pPr>
            <a:lvl2pPr marL="418465" indent="0">
              <a:buNone/>
              <a:defRPr sz="1100"/>
            </a:lvl2pPr>
            <a:lvl3pPr marL="836930" indent="0">
              <a:buNone/>
              <a:defRPr sz="915"/>
            </a:lvl3pPr>
            <a:lvl4pPr marL="1254760" indent="0">
              <a:buNone/>
              <a:defRPr sz="825"/>
            </a:lvl4pPr>
            <a:lvl5pPr marL="1673225" indent="0">
              <a:buNone/>
              <a:defRPr sz="825"/>
            </a:lvl5pPr>
            <a:lvl6pPr marL="2091690" indent="0">
              <a:buNone/>
              <a:defRPr sz="825"/>
            </a:lvl6pPr>
            <a:lvl7pPr marL="2510155" indent="0">
              <a:buNone/>
              <a:defRPr sz="825"/>
            </a:lvl7pPr>
            <a:lvl8pPr marL="2928620" indent="0">
              <a:buNone/>
              <a:defRPr sz="825"/>
            </a:lvl8pPr>
            <a:lvl9pPr marL="334645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D93EB583-F661-4524-A7A6-6F3401C9CE62}"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799" cy="1143000"/>
          </a:xfrm>
        </p:spPr>
        <p:txBody>
          <a:bodyPr anchor="b">
            <a:normAutofit/>
          </a:bodyPr>
          <a:lstStyle>
            <a:lvl1pPr algn="l">
              <a:defRPr sz="256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465"/>
            </a:lvl1pPr>
            <a:lvl2pPr marL="418465" indent="0">
              <a:buNone/>
              <a:defRPr sz="1465"/>
            </a:lvl2pPr>
            <a:lvl3pPr marL="836930" indent="0">
              <a:buNone/>
              <a:defRPr sz="1465"/>
            </a:lvl3pPr>
            <a:lvl4pPr marL="1254760" indent="0">
              <a:buNone/>
              <a:defRPr sz="1465"/>
            </a:lvl4pPr>
            <a:lvl5pPr marL="1673225" indent="0">
              <a:buNone/>
              <a:defRPr sz="1465"/>
            </a:lvl5pPr>
            <a:lvl6pPr marL="2091690" indent="0">
              <a:buNone/>
              <a:defRPr sz="1465"/>
            </a:lvl6pPr>
            <a:lvl7pPr marL="2510155" indent="0">
              <a:buNone/>
              <a:defRPr sz="1465"/>
            </a:lvl7pPr>
            <a:lvl8pPr marL="2928620" indent="0">
              <a:buNone/>
              <a:defRPr sz="1465"/>
            </a:lvl8pPr>
            <a:lvl9pPr marL="3346450" indent="0">
              <a:buNone/>
              <a:defRPr sz="1465"/>
            </a:lvl9pPr>
          </a:lstStyle>
          <a:p>
            <a:r>
              <a:rPr lang="en-US"/>
              <a:t>Click icon to add picture</a:t>
            </a:r>
            <a:endParaRPr lang="en-US" dirty="0"/>
          </a:p>
        </p:txBody>
      </p:sp>
      <p:sp>
        <p:nvSpPr>
          <p:cNvPr id="4" name="Text Placeholder 3"/>
          <p:cNvSpPr>
            <a:spLocks noGrp="1"/>
          </p:cNvSpPr>
          <p:nvPr>
            <p:ph type="body" sz="half" idx="2"/>
          </p:nvPr>
        </p:nvSpPr>
        <p:spPr>
          <a:xfrm>
            <a:off x="4722813" y="2777067"/>
            <a:ext cx="6021387" cy="2048933"/>
          </a:xfrm>
        </p:spPr>
        <p:txBody>
          <a:bodyPr anchor="t">
            <a:normAutofit/>
          </a:bodyPr>
          <a:lstStyle>
            <a:lvl1pPr marL="0" indent="0">
              <a:buNone/>
              <a:defRPr sz="1645"/>
            </a:lvl1pPr>
            <a:lvl2pPr marL="418465" indent="0">
              <a:buNone/>
              <a:defRPr sz="1100"/>
            </a:lvl2pPr>
            <a:lvl3pPr marL="836930" indent="0">
              <a:buNone/>
              <a:defRPr sz="915"/>
            </a:lvl3pPr>
            <a:lvl4pPr marL="1254760" indent="0">
              <a:buNone/>
              <a:defRPr sz="825"/>
            </a:lvl4pPr>
            <a:lvl5pPr marL="1673225" indent="0">
              <a:buNone/>
              <a:defRPr sz="825"/>
            </a:lvl5pPr>
            <a:lvl6pPr marL="2091690" indent="0">
              <a:buNone/>
              <a:defRPr sz="825"/>
            </a:lvl6pPr>
            <a:lvl7pPr marL="2510155" indent="0">
              <a:buNone/>
              <a:defRPr sz="825"/>
            </a:lvl7pPr>
            <a:lvl8pPr marL="2928620" indent="0">
              <a:buNone/>
              <a:defRPr sz="825"/>
            </a:lvl8pPr>
            <a:lvl9pPr marL="334645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F7AF937F-43EA-4638-8935-5F9DF0A38094}"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465"/>
            </a:lvl1pPr>
            <a:lvl2pPr marL="418465" indent="0">
              <a:buNone/>
              <a:defRPr sz="1465"/>
            </a:lvl2pPr>
            <a:lvl3pPr marL="836930" indent="0">
              <a:buNone/>
              <a:defRPr sz="1465"/>
            </a:lvl3pPr>
            <a:lvl4pPr marL="1254760" indent="0">
              <a:buNone/>
              <a:defRPr sz="1465"/>
            </a:lvl4pPr>
            <a:lvl5pPr marL="1673225" indent="0">
              <a:buNone/>
              <a:defRPr sz="1465"/>
            </a:lvl5pPr>
            <a:lvl6pPr marL="2091690" indent="0">
              <a:buNone/>
              <a:defRPr sz="1465"/>
            </a:lvl6pPr>
            <a:lvl7pPr marL="2510155" indent="0">
              <a:buNone/>
              <a:defRPr sz="1465"/>
            </a:lvl7pPr>
            <a:lvl8pPr marL="2928620" indent="0">
              <a:buNone/>
              <a:defRPr sz="1465"/>
            </a:lvl8pPr>
            <a:lvl9pPr marL="3346450" indent="0">
              <a:buNone/>
              <a:defRPr sz="1465"/>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465"/>
            </a:lvl1pPr>
            <a:lvl2pPr marL="418465" indent="0">
              <a:buFontTx/>
              <a:buNone/>
              <a:defRPr/>
            </a:lvl2pPr>
            <a:lvl3pPr marL="836930" indent="0">
              <a:buFontTx/>
              <a:buNone/>
              <a:defRPr/>
            </a:lvl3pPr>
            <a:lvl4pPr marL="1254760" indent="0">
              <a:buFontTx/>
              <a:buNone/>
              <a:defRPr/>
            </a:lvl4pPr>
            <a:lvl5pPr marL="1673225"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0C3BBFDD-BC86-492E-9E5C-A19C5FF44CD7}" type="datetime3">
              <a:rPr lang="en-US" smtClean="0"/>
              <a:t>9 December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399" cy="2743200"/>
          </a:xfrm>
        </p:spPr>
        <p:txBody>
          <a:bodyPr anchor="ctr">
            <a:normAutofit/>
          </a:bodyPr>
          <a:lstStyle>
            <a:lvl1pPr algn="l">
              <a:defRPr sz="293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1830">
                <a:solidFill>
                  <a:schemeClr val="bg2">
                    <a:lumMod val="75000"/>
                  </a:schemeClr>
                </a:solidFill>
              </a:defRPr>
            </a:lvl1pPr>
            <a:lvl2pPr marL="418465" indent="0">
              <a:buNone/>
              <a:defRPr sz="1645">
                <a:solidFill>
                  <a:schemeClr val="tx1">
                    <a:tint val="75000"/>
                  </a:schemeClr>
                </a:solidFill>
              </a:defRPr>
            </a:lvl2pPr>
            <a:lvl3pPr marL="836930" indent="0">
              <a:buNone/>
              <a:defRPr sz="1465">
                <a:solidFill>
                  <a:schemeClr val="tx1">
                    <a:tint val="75000"/>
                  </a:schemeClr>
                </a:solidFill>
              </a:defRPr>
            </a:lvl3pPr>
            <a:lvl4pPr marL="1254760" indent="0">
              <a:buNone/>
              <a:defRPr sz="1280">
                <a:solidFill>
                  <a:schemeClr val="tx1">
                    <a:tint val="75000"/>
                  </a:schemeClr>
                </a:solidFill>
              </a:defRPr>
            </a:lvl4pPr>
            <a:lvl5pPr marL="1673225" indent="0">
              <a:buNone/>
              <a:defRPr sz="1280">
                <a:solidFill>
                  <a:schemeClr val="tx1">
                    <a:tint val="75000"/>
                  </a:schemeClr>
                </a:solidFill>
              </a:defRPr>
            </a:lvl5pPr>
            <a:lvl6pPr marL="2091690" indent="0">
              <a:buNone/>
              <a:defRPr sz="1280">
                <a:solidFill>
                  <a:schemeClr val="tx1">
                    <a:tint val="75000"/>
                  </a:schemeClr>
                </a:solidFill>
              </a:defRPr>
            </a:lvl6pPr>
            <a:lvl7pPr marL="2510155" indent="0">
              <a:buNone/>
              <a:defRPr sz="1280">
                <a:solidFill>
                  <a:schemeClr val="tx1">
                    <a:tint val="75000"/>
                  </a:schemeClr>
                </a:solidFill>
              </a:defRPr>
            </a:lvl7pPr>
            <a:lvl8pPr marL="2928620" indent="0">
              <a:buNone/>
              <a:defRPr sz="1280">
                <a:solidFill>
                  <a:schemeClr val="tx1">
                    <a:tint val="75000"/>
                  </a:schemeClr>
                </a:solidFill>
              </a:defRPr>
            </a:lvl8pPr>
            <a:lvl9pPr marL="334645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8"/>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6AE01ED-D3ED-4A1C-8C36-484CF749B989}"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1" y="6356352"/>
            <a:ext cx="812800" cy="365125"/>
          </a:xfrm>
        </p:spPr>
        <p:txBody>
          <a:bodyPr/>
          <a:lstStyle/>
          <a:p>
            <a:fld id="{597CBBB2-0F7F-48A5-8680-1CD978D22C3E}"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p:nvPr/>
        </p:nvSpPr>
        <p:spPr bwMode="auto">
          <a:xfrm flipV="1">
            <a:off x="-12699"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p:nvPr/>
        </p:nvSpPr>
        <p:spPr bwMode="auto">
          <a:xfrm flipV="1">
            <a:off x="5842000" y="6219827"/>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cSld>
  <p:clrMapOvr>
    <a:masterClrMapping/>
  </p:clrMapOvr>
  <p:transition spd="med">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85800"/>
            <a:ext cx="9144001" cy="2743200"/>
          </a:xfrm>
        </p:spPr>
        <p:txBody>
          <a:bodyPr anchor="ctr">
            <a:normAutofit/>
          </a:bodyPr>
          <a:lstStyle>
            <a:lvl1pPr algn="l">
              <a:defRPr sz="293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18465" indent="0">
              <a:buFontTx/>
              <a:buNone/>
              <a:defRPr/>
            </a:lvl2pPr>
            <a:lvl3pPr marL="836930" indent="0">
              <a:buFontTx/>
              <a:buNone/>
              <a:defRPr/>
            </a:lvl3pPr>
            <a:lvl4pPr marL="1254760" indent="0">
              <a:buFontTx/>
              <a:buNone/>
              <a:defRPr/>
            </a:lvl4pPr>
            <a:lvl5pPr marL="1673225"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9"/>
            <a:ext cx="8534400" cy="1684865"/>
          </a:xfrm>
        </p:spPr>
        <p:txBody>
          <a:bodyPr anchor="ctr">
            <a:normAutofit/>
          </a:bodyPr>
          <a:lstStyle>
            <a:lvl1pPr marL="0" indent="0" algn="l">
              <a:buNone/>
              <a:defRPr sz="1830">
                <a:solidFill>
                  <a:schemeClr val="bg2">
                    <a:lumMod val="75000"/>
                  </a:schemeClr>
                </a:solidFill>
              </a:defRPr>
            </a:lvl1pPr>
            <a:lvl2pPr marL="418465" indent="0">
              <a:buNone/>
              <a:defRPr sz="1645">
                <a:solidFill>
                  <a:schemeClr val="tx1">
                    <a:tint val="75000"/>
                  </a:schemeClr>
                </a:solidFill>
              </a:defRPr>
            </a:lvl2pPr>
            <a:lvl3pPr marL="836930" indent="0">
              <a:buNone/>
              <a:defRPr sz="1465">
                <a:solidFill>
                  <a:schemeClr val="tx1">
                    <a:tint val="75000"/>
                  </a:schemeClr>
                </a:solidFill>
              </a:defRPr>
            </a:lvl3pPr>
            <a:lvl4pPr marL="1254760" indent="0">
              <a:buNone/>
              <a:defRPr sz="1280">
                <a:solidFill>
                  <a:schemeClr val="tx1">
                    <a:tint val="75000"/>
                  </a:schemeClr>
                </a:solidFill>
              </a:defRPr>
            </a:lvl4pPr>
            <a:lvl5pPr marL="1673225" indent="0">
              <a:buNone/>
              <a:defRPr sz="1280">
                <a:solidFill>
                  <a:schemeClr val="tx1">
                    <a:tint val="75000"/>
                  </a:schemeClr>
                </a:solidFill>
              </a:defRPr>
            </a:lvl5pPr>
            <a:lvl6pPr marL="2091690" indent="0">
              <a:buNone/>
              <a:defRPr sz="1280">
                <a:solidFill>
                  <a:schemeClr val="tx1">
                    <a:tint val="75000"/>
                  </a:schemeClr>
                </a:solidFill>
              </a:defRPr>
            </a:lvl6pPr>
            <a:lvl7pPr marL="2510155" indent="0">
              <a:buNone/>
              <a:defRPr sz="1280">
                <a:solidFill>
                  <a:schemeClr val="tx1">
                    <a:tint val="75000"/>
                  </a:schemeClr>
                </a:solidFill>
              </a:defRPr>
            </a:lvl7pPr>
            <a:lvl8pPr marL="2928620" indent="0">
              <a:buNone/>
              <a:defRPr sz="1280">
                <a:solidFill>
                  <a:schemeClr val="tx1">
                    <a:tint val="75000"/>
                  </a:schemeClr>
                </a:solidFill>
              </a:defRPr>
            </a:lvl8pPr>
            <a:lvl9pPr marL="334645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83665" tIns="41833" rIns="83665" bIns="41833" rtlCol="0" anchor="ctr">
            <a:noAutofit/>
          </a:bodyPr>
          <a:lstStyle/>
          <a:p>
            <a:pPr lvl="0"/>
            <a:r>
              <a:rPr lang="en-US" sz="732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83665" tIns="41833" rIns="83665" bIns="41833" rtlCol="0" anchor="ctr">
            <a:noAutofit/>
          </a:bodyPr>
          <a:lstStyle/>
          <a:p>
            <a:pPr lvl="0" algn="r"/>
            <a:r>
              <a:rPr lang="en-US" sz="7320" dirty="0">
                <a:solidFill>
                  <a:schemeClr val="tx1"/>
                </a:solidFill>
                <a:effectLst/>
              </a:rPr>
              <a:t>”</a:t>
            </a:r>
          </a:p>
        </p:txBody>
      </p:sp>
    </p:spTree>
  </p:cSld>
  <p:clrMapOvr>
    <a:masterClrMapping/>
  </p:clrMapOvr>
  <p:transition spd="med">
    <p:pull/>
  </p:transition>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293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1830">
                <a:solidFill>
                  <a:schemeClr val="bg2">
                    <a:lumMod val="75000"/>
                  </a:schemeClr>
                </a:solidFill>
              </a:defRPr>
            </a:lvl1pPr>
            <a:lvl2pPr marL="418465" indent="0">
              <a:buNone/>
              <a:defRPr sz="1645">
                <a:solidFill>
                  <a:schemeClr val="tx1">
                    <a:tint val="75000"/>
                  </a:schemeClr>
                </a:solidFill>
              </a:defRPr>
            </a:lvl2pPr>
            <a:lvl3pPr marL="836930" indent="0">
              <a:buNone/>
              <a:defRPr sz="1465">
                <a:solidFill>
                  <a:schemeClr val="tx1">
                    <a:tint val="75000"/>
                  </a:schemeClr>
                </a:solidFill>
              </a:defRPr>
            </a:lvl3pPr>
            <a:lvl4pPr marL="1254760" indent="0">
              <a:buNone/>
              <a:defRPr sz="1280">
                <a:solidFill>
                  <a:schemeClr val="tx1">
                    <a:tint val="75000"/>
                  </a:schemeClr>
                </a:solidFill>
              </a:defRPr>
            </a:lvl4pPr>
            <a:lvl5pPr marL="1673225" indent="0">
              <a:buNone/>
              <a:defRPr sz="1280">
                <a:solidFill>
                  <a:schemeClr val="tx1">
                    <a:tint val="75000"/>
                  </a:schemeClr>
                </a:solidFill>
              </a:defRPr>
            </a:lvl5pPr>
            <a:lvl6pPr marL="2091690" indent="0">
              <a:buNone/>
              <a:defRPr sz="1280">
                <a:solidFill>
                  <a:schemeClr val="tx1">
                    <a:tint val="75000"/>
                  </a:schemeClr>
                </a:solidFill>
              </a:defRPr>
            </a:lvl6pPr>
            <a:lvl7pPr marL="2510155" indent="0">
              <a:buNone/>
              <a:defRPr sz="1280">
                <a:solidFill>
                  <a:schemeClr val="tx1">
                    <a:tint val="75000"/>
                  </a:schemeClr>
                </a:solidFill>
              </a:defRPr>
            </a:lvl7pPr>
            <a:lvl8pPr marL="2928620" indent="0">
              <a:buNone/>
              <a:defRPr sz="1280">
                <a:solidFill>
                  <a:schemeClr val="tx1">
                    <a:tint val="75000"/>
                  </a:schemeClr>
                </a:solidFill>
              </a:defRPr>
            </a:lvl8pPr>
            <a:lvl9pPr marL="334645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293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3" y="3928534"/>
            <a:ext cx="8534401" cy="1049866"/>
          </a:xfrm>
        </p:spPr>
        <p:txBody>
          <a:bodyPr vert="horz" lIns="91440" tIns="45720" rIns="91440" bIns="45720" rtlCol="0" anchor="b">
            <a:normAutofit/>
          </a:bodyPr>
          <a:lstStyle>
            <a:lvl1pPr>
              <a:buNone/>
              <a:defRPr lang="en-US" sz="2195"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2" y="4978400"/>
            <a:ext cx="8534401" cy="1016000"/>
          </a:xfrm>
        </p:spPr>
        <p:txBody>
          <a:bodyPr anchor="t">
            <a:normAutofit/>
          </a:bodyPr>
          <a:lstStyle>
            <a:lvl1pPr marL="0" indent="0" algn="l">
              <a:buNone/>
              <a:defRPr sz="1645">
                <a:solidFill>
                  <a:schemeClr val="bg2">
                    <a:lumMod val="75000"/>
                  </a:schemeClr>
                </a:solidFill>
              </a:defRPr>
            </a:lvl1pPr>
            <a:lvl2pPr marL="418465" indent="0">
              <a:buNone/>
              <a:defRPr sz="1645">
                <a:solidFill>
                  <a:schemeClr val="tx1">
                    <a:tint val="75000"/>
                  </a:schemeClr>
                </a:solidFill>
              </a:defRPr>
            </a:lvl2pPr>
            <a:lvl3pPr marL="836930" indent="0">
              <a:buNone/>
              <a:defRPr sz="1465">
                <a:solidFill>
                  <a:schemeClr val="tx1">
                    <a:tint val="75000"/>
                  </a:schemeClr>
                </a:solidFill>
              </a:defRPr>
            </a:lvl3pPr>
            <a:lvl4pPr marL="1254760" indent="0">
              <a:buNone/>
              <a:defRPr sz="1280">
                <a:solidFill>
                  <a:schemeClr val="tx1">
                    <a:tint val="75000"/>
                  </a:schemeClr>
                </a:solidFill>
              </a:defRPr>
            </a:lvl4pPr>
            <a:lvl5pPr marL="1673225" indent="0">
              <a:buNone/>
              <a:defRPr sz="1280">
                <a:solidFill>
                  <a:schemeClr val="tx1">
                    <a:tint val="75000"/>
                  </a:schemeClr>
                </a:solidFill>
              </a:defRPr>
            </a:lvl5pPr>
            <a:lvl6pPr marL="2091690" indent="0">
              <a:buNone/>
              <a:defRPr sz="1280">
                <a:solidFill>
                  <a:schemeClr val="tx1">
                    <a:tint val="75000"/>
                  </a:schemeClr>
                </a:solidFill>
              </a:defRPr>
            </a:lvl6pPr>
            <a:lvl7pPr marL="2510155" indent="0">
              <a:buNone/>
              <a:defRPr sz="1280">
                <a:solidFill>
                  <a:schemeClr val="tx1">
                    <a:tint val="75000"/>
                  </a:schemeClr>
                </a:solidFill>
              </a:defRPr>
            </a:lvl7pPr>
            <a:lvl8pPr marL="2928620" indent="0">
              <a:buNone/>
              <a:defRPr sz="1280">
                <a:solidFill>
                  <a:schemeClr val="tx1">
                    <a:tint val="75000"/>
                  </a:schemeClr>
                </a:solidFill>
              </a:defRPr>
            </a:lvl8pPr>
            <a:lvl9pPr marL="334645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83665" tIns="41833" rIns="83665" bIns="41833" rtlCol="0" anchor="ctr">
            <a:noAutofit/>
          </a:bodyPr>
          <a:lstStyle/>
          <a:p>
            <a:pPr lvl="0"/>
            <a:r>
              <a:rPr lang="en-US" sz="732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83665" tIns="41833" rIns="83665" bIns="41833" rtlCol="0" anchor="ctr">
            <a:noAutofit/>
          </a:bodyPr>
          <a:lstStyle/>
          <a:p>
            <a:pPr lvl="0" algn="r"/>
            <a:r>
              <a:rPr lang="en-US" sz="7320" dirty="0">
                <a:solidFill>
                  <a:schemeClr val="tx1"/>
                </a:solidFill>
                <a:effectLst/>
              </a:rPr>
              <a:t>”</a:t>
            </a:r>
          </a:p>
        </p:txBody>
      </p:sp>
    </p:spTree>
  </p:cSld>
  <p:clrMapOvr>
    <a:masterClrMapping/>
  </p:clrMapOvr>
  <p:transition spd="med">
    <p:pull/>
  </p:transition>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399"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195"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2" y="4766734"/>
            <a:ext cx="8534401" cy="1227667"/>
          </a:xfrm>
        </p:spPr>
        <p:txBody>
          <a:bodyPr anchor="t">
            <a:normAutofit/>
          </a:bodyPr>
          <a:lstStyle>
            <a:lvl1pPr marL="0" indent="0" algn="l">
              <a:buNone/>
              <a:defRPr sz="1645">
                <a:solidFill>
                  <a:schemeClr val="bg2">
                    <a:lumMod val="75000"/>
                  </a:schemeClr>
                </a:solidFill>
              </a:defRPr>
            </a:lvl1pPr>
            <a:lvl2pPr marL="418465" indent="0">
              <a:buNone/>
              <a:defRPr sz="1645">
                <a:solidFill>
                  <a:schemeClr val="tx1">
                    <a:tint val="75000"/>
                  </a:schemeClr>
                </a:solidFill>
              </a:defRPr>
            </a:lvl2pPr>
            <a:lvl3pPr marL="836930" indent="0">
              <a:buNone/>
              <a:defRPr sz="1465">
                <a:solidFill>
                  <a:schemeClr val="tx1">
                    <a:tint val="75000"/>
                  </a:schemeClr>
                </a:solidFill>
              </a:defRPr>
            </a:lvl3pPr>
            <a:lvl4pPr marL="1254760" indent="0">
              <a:buNone/>
              <a:defRPr sz="1280">
                <a:solidFill>
                  <a:schemeClr val="tx1">
                    <a:tint val="75000"/>
                  </a:schemeClr>
                </a:solidFill>
              </a:defRPr>
            </a:lvl4pPr>
            <a:lvl5pPr marL="1673225" indent="0">
              <a:buNone/>
              <a:defRPr sz="1280">
                <a:solidFill>
                  <a:schemeClr val="tx1">
                    <a:tint val="75000"/>
                  </a:schemeClr>
                </a:solidFill>
              </a:defRPr>
            </a:lvl5pPr>
            <a:lvl6pPr marL="2091690" indent="0">
              <a:buNone/>
              <a:defRPr sz="1280">
                <a:solidFill>
                  <a:schemeClr val="tx1">
                    <a:tint val="75000"/>
                  </a:schemeClr>
                </a:solidFill>
              </a:defRPr>
            </a:lvl6pPr>
            <a:lvl7pPr marL="2510155" indent="0">
              <a:buNone/>
              <a:defRPr sz="1280">
                <a:solidFill>
                  <a:schemeClr val="tx1">
                    <a:tint val="75000"/>
                  </a:schemeClr>
                </a:solidFill>
              </a:defRPr>
            </a:lvl7pPr>
            <a:lvl8pPr marL="2928620" indent="0">
              <a:buNone/>
              <a:defRPr sz="1280">
                <a:solidFill>
                  <a:schemeClr val="tx1">
                    <a:tint val="75000"/>
                  </a:schemeClr>
                </a:solidFill>
              </a:defRPr>
            </a:lvl8pPr>
            <a:lvl9pPr marL="334645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BBFDD-BC86-492E-9E5C-A19C5FF44CD7}"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AAD80-5404-4419-BA18-89769ED21499}"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1"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1"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F6BCF-5A8F-49C7-BE35-90D2A0729AE9}"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C7BAB84-2936-4268-9681-EC1BEDE7C548}" type="datetime3">
              <a:rPr lang="en-US" smtClean="0"/>
              <a:t>9 December 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CA597F8-4C7B-4C0C-BD20-F8889DC49BC1}"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038765-EEA1-4152-8195-1D908FAF44EA}"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7"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7"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E2D8A0F-751C-4973-87A4-B28925173487}" type="datetime3">
              <a:rPr lang="en-US" smtClean="0"/>
              <a:t>9 December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A597F8-4C7B-4C0C-BD20-F8889DC49BC1}"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797B9C5-5A15-4E97-9102-78EA6EF4EFFD}" type="datetime3">
              <a:rPr lang="en-US" smtClean="0"/>
              <a:t>9 December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A597F8-4C7B-4C0C-BD20-F8889DC49BC1}" type="slidenum">
              <a:rPr lang="en-US" smtClean="0"/>
              <a:t>‹#›</a:t>
            </a:fld>
            <a:endParaRPr lang="en-US" dirty="0"/>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image" Target="../media/image13.jpeg"/><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0.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1.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3.png"/><Relationship Id="rId2" Type="http://schemas.openxmlformats.org/officeDocument/2006/relationships/slideLayout" Target="../slideLayouts/slideLayout37.xml"/><Relationship Id="rId16" Type="http://schemas.openxmlformats.org/officeDocument/2006/relationships/image" Target="../media/image2.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image" Target="../media/image10.pn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image" Target="../media/image9.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image" Target="../media/image12.png"/><Relationship Id="rId10" Type="http://schemas.openxmlformats.org/officeDocument/2006/relationships/slideLayout" Target="../slideLayouts/slideLayout70.xml"/><Relationship Id="rId19" Type="http://schemas.openxmlformats.org/officeDocument/2006/relationships/theme" Target="../theme/theme6.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6" Type="http://schemas.openxmlformats.org/officeDocument/2006/relationships/image" Target="../media/image3.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2.jpeg"/><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12699"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1"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1"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2"/>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AE01ED-D3ED-4A1C-8C36-484CF749B989}" type="datetimeFigureOut">
              <a:rPr lang="en-US" smtClean="0"/>
              <a:t>12/9/2020</a:t>
            </a:fld>
            <a:endParaRPr lang="en-US"/>
          </a:p>
        </p:txBody>
      </p:sp>
      <p:sp>
        <p:nvSpPr>
          <p:cNvPr id="22" name="Footer Placeholder 21"/>
          <p:cNvSpPr>
            <a:spLocks noGrp="1"/>
          </p:cNvSpPr>
          <p:nvPr>
            <p:ph type="ftr" sz="quarter" idx="3"/>
          </p:nvPr>
        </p:nvSpPr>
        <p:spPr>
          <a:xfrm>
            <a:off x="3556000" y="6356352"/>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2"/>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7CBBB2-0F7F-48A5-8680-1CD978D22C3E}" type="slidenum">
              <a:rPr lang="en-US" smtClean="0"/>
              <a:t>‹#›</a:t>
            </a:fld>
            <a:endParaRPr lang="en-US"/>
          </a:p>
        </p:txBody>
      </p:sp>
      <p:grpSp>
        <p:nvGrpSpPr>
          <p:cNvPr id="2" name="Group 1"/>
          <p:cNvGrpSpPr/>
          <p:nvPr/>
        </p:nvGrpSpPr>
        <p:grpSpPr>
          <a:xfrm>
            <a:off x="-25356" y="202408"/>
            <a:ext cx="12240730" cy="649224"/>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533400"/>
            <a:ext cx="10058400" cy="1143000"/>
          </a:xfrm>
          <a:prstGeom prst="rect">
            <a:avLst/>
          </a:prstGeom>
          <a:noFill/>
          <a:ln w="9525">
            <a:noFill/>
            <a:miter lim="800000"/>
          </a:ln>
        </p:spPr>
        <p:txBody>
          <a:bodyPr vert="horz" wrap="square" lIns="92075" tIns="46038" rIns="92075" bIns="46038" numCol="1" anchor="ctr" anchorCtr="0" compatLnSpc="1"/>
          <a:lstStyle/>
          <a:p>
            <a:pPr lvl="0"/>
            <a:r>
              <a:rPr lang="en-US"/>
              <a:t>Click to edit Master title style</a:t>
            </a:r>
          </a:p>
        </p:txBody>
      </p:sp>
      <p:sp>
        <p:nvSpPr>
          <p:cNvPr id="3075" name="Rectangle 3"/>
          <p:cNvSpPr>
            <a:spLocks noGrp="1" noChangeArrowheads="1"/>
          </p:cNvSpPr>
          <p:nvPr>
            <p:ph type="dt" sz="half" idx="2"/>
          </p:nvPr>
        </p:nvSpPr>
        <p:spPr bwMode="auto">
          <a:xfrm>
            <a:off x="1828800" y="6248400"/>
            <a:ext cx="22352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spcBef>
                <a:spcPct val="50000"/>
              </a:spcBef>
              <a:defRPr sz="1400"/>
            </a:lvl1pPr>
          </a:lstStyle>
          <a:p>
            <a:fld id="{6504B832-B369-4CB1-8BE3-34D05C4CB119}" type="datetime1">
              <a:rPr lang="en-US" smtClean="0"/>
              <a:t>12/9/2020</a:t>
            </a:fld>
            <a:endParaRPr lang="en-US" dirty="0"/>
          </a:p>
        </p:txBody>
      </p:sp>
      <p:sp>
        <p:nvSpPr>
          <p:cNvPr id="3076" name="Rectangle 4"/>
          <p:cNvSpPr>
            <a:spLocks noGrp="1" noChangeArrowheads="1"/>
          </p:cNvSpPr>
          <p:nvPr>
            <p:ph type="ftr" sz="quarter" idx="3"/>
          </p:nvPr>
        </p:nvSpPr>
        <p:spPr bwMode="auto">
          <a:xfrm>
            <a:off x="4572000" y="6248400"/>
            <a:ext cx="4572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lgn="ctr">
              <a:spcBef>
                <a:spcPct val="50000"/>
              </a:spcBef>
              <a:defRPr sz="1400"/>
            </a:lvl1pPr>
          </a:lstStyle>
          <a:p>
            <a:endParaRPr lang="en-US" dirty="0"/>
          </a:p>
        </p:txBody>
      </p:sp>
      <p:sp>
        <p:nvSpPr>
          <p:cNvPr id="3077" name="Rectangle 5"/>
          <p:cNvSpPr>
            <a:spLocks noGrp="1" noChangeArrowheads="1"/>
          </p:cNvSpPr>
          <p:nvPr>
            <p:ph type="sldNum" sz="quarter" idx="4"/>
          </p:nvPr>
        </p:nvSpPr>
        <p:spPr bwMode="auto">
          <a:xfrm>
            <a:off x="9652000" y="62484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lstStyle>
            <a:lvl1pPr algn="r">
              <a:spcBef>
                <a:spcPct val="50000"/>
              </a:spcBef>
              <a:defRPr sz="1400"/>
            </a:lvl1pPr>
          </a:lstStyle>
          <a:p>
            <a:fld id="{4398566B-0D00-4087-9124-BE3A6B87F876}" type="slidenum">
              <a:rPr lang="en-US" smtClean="0"/>
              <a:t>‹#›</a:t>
            </a:fld>
            <a:endParaRPr lang="en-US" dirty="0"/>
          </a:p>
        </p:txBody>
      </p:sp>
      <p:pic>
        <p:nvPicPr>
          <p:cNvPr id="1030" name="Picture 6" descr="strtegic1"/>
          <p:cNvPicPr>
            <a:picLocks noChangeAspect="1" noChangeArrowheads="1"/>
          </p:cNvPicPr>
          <p:nvPr/>
        </p:nvPicPr>
        <p:blipFill>
          <a:blip r:embed="rId13" cstate="print"/>
          <a:srcRect/>
          <a:stretch>
            <a:fillRect/>
          </a:stretch>
        </p:blipFill>
        <p:spPr bwMode="auto">
          <a:xfrm>
            <a:off x="0" y="0"/>
            <a:ext cx="1625600" cy="6858000"/>
          </a:xfrm>
          <a:prstGeom prst="rect">
            <a:avLst/>
          </a:prstGeom>
          <a:noFill/>
          <a:ln w="9525">
            <a:noFill/>
            <a:miter lim="800000"/>
            <a:headEnd/>
            <a:tailEnd/>
          </a:ln>
        </p:spPr>
      </p:pic>
      <p:sp>
        <p:nvSpPr>
          <p:cNvPr id="1031" name="Rectangle 7"/>
          <p:cNvSpPr>
            <a:spLocks noGrp="1" noChangeArrowheads="1"/>
          </p:cNvSpPr>
          <p:nvPr>
            <p:ph type="body" idx="1"/>
          </p:nvPr>
        </p:nvSpPr>
        <p:spPr bwMode="auto">
          <a:xfrm>
            <a:off x="1828801" y="1981200"/>
            <a:ext cx="10160000" cy="4114800"/>
          </a:xfrm>
          <a:prstGeom prst="rect">
            <a:avLst/>
          </a:prstGeom>
          <a:noFill/>
          <a:ln w="12700" cap="sq">
            <a:noFill/>
            <a:miter lim="800000"/>
            <a:headEnd type="none" w="sm" len="sm"/>
            <a:tailEnd type="none" w="sm" len="sm"/>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fade">
                                      <p:cBhvr>
                                        <p:cTn id="10"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31" grpId="0"/>
    </p:bld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lr>
          <a:schemeClr val="tx2"/>
        </a:buClr>
        <a:buFont typeface="Wingdings" panose="05000000000000000000" pitchFamily="2" charset="2"/>
        <a:buChar char="w"/>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9500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C0223-E00C-4131-B273-63BA7534BF0E}" type="datetimeFigureOut">
              <a:rPr lang="en-US" smtClean="0"/>
              <a:pPr/>
              <a:t>12/9/2020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E0577-1532-4D88-8F93-F472E4BE615A}" type="slidenum">
              <a:rPr lang="en-US" smtClean="0"/>
              <a:pPr/>
              <a:t>‹#›</a:t>
            </a:fld>
            <a:endParaRPr lang="en-US"/>
          </a:p>
        </p:txBody>
      </p:sp>
    </p:spTree>
    <p:extLst>
      <p:ext uri="{BB962C8B-B14F-4D97-AF65-F5344CB8AC3E}">
        <p14:creationId xmlns:p14="http://schemas.microsoft.com/office/powerpoint/2010/main" val="249997029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p:nvPr/>
        </p:nvGrpSpPr>
        <p:grpSpPr bwMode="auto">
          <a:xfrm>
            <a:off x="5067300" y="1789115"/>
            <a:ext cx="7120467" cy="5056187"/>
            <a:chOff x="2394" y="1127"/>
            <a:chExt cx="3364" cy="3185"/>
          </a:xfrm>
        </p:grpSpPr>
        <p:sp>
          <p:nvSpPr>
            <p:cNvPr id="26627"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26628"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ln>
            <a:effectLst/>
          </p:spPr>
          <p:txBody>
            <a:bodyPr/>
            <a:lstStyle/>
            <a:p>
              <a:pPr>
                <a:defRPr/>
              </a:pPr>
              <a:endParaRPr lang="en-US" sz="1800" dirty="0"/>
            </a:p>
          </p:txBody>
        </p:sp>
        <p:sp>
          <p:nvSpPr>
            <p:cNvPr id="26629"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26630"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6631"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26632"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26633"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26634"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26635"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26636" name="Freeform 12"/>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6637" name="Freeform 13"/>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6638" name="Freeform 14"/>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ln>
          </p:spPr>
          <p:txBody>
            <a:bodyPr/>
            <a:lstStyle/>
            <a:p>
              <a:pPr>
                <a:defRPr/>
              </a:pPr>
              <a:endParaRPr lang="en-US" sz="1800" dirty="0"/>
            </a:p>
          </p:txBody>
        </p:sp>
        <p:sp>
          <p:nvSpPr>
            <p:cNvPr id="26639" name="Freeform 15"/>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ln>
          </p:spPr>
          <p:txBody>
            <a:bodyPr/>
            <a:lstStyle/>
            <a:p>
              <a:pPr>
                <a:defRPr/>
              </a:pPr>
              <a:endParaRPr lang="en-US" sz="1800" dirty="0"/>
            </a:p>
          </p:txBody>
        </p:sp>
        <p:sp>
          <p:nvSpPr>
            <p:cNvPr id="26640" name="Freeform 16"/>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6641"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6642"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6643" name="Freeform 19"/>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6644"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6645"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6646"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6647" name="Freeform 23"/>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ln>
          </p:spPr>
          <p:txBody>
            <a:bodyPr/>
            <a:lstStyle/>
            <a:p>
              <a:pPr>
                <a:defRPr/>
              </a:pPr>
              <a:endParaRPr lang="en-US" sz="1800" dirty="0"/>
            </a:p>
          </p:txBody>
        </p:sp>
        <p:sp>
          <p:nvSpPr>
            <p:cNvPr id="26648"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6649"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6650"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6651"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ln>
            <a:effectLst/>
          </p:spPr>
          <p:txBody>
            <a:bodyPr/>
            <a:lstStyle/>
            <a:p>
              <a:pPr>
                <a:defRPr/>
              </a:pPr>
              <a:endParaRPr lang="en-US" sz="1800" dirty="0"/>
            </a:p>
          </p:txBody>
        </p:sp>
        <p:sp>
          <p:nvSpPr>
            <p:cNvPr id="26652"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ln>
            <a:effectLst/>
          </p:spPr>
          <p:txBody>
            <a:bodyPr/>
            <a:lstStyle/>
            <a:p>
              <a:pPr>
                <a:defRPr/>
              </a:pPr>
              <a:endParaRPr lang="en-US" sz="1800" dirty="0"/>
            </a:p>
          </p:txBody>
        </p:sp>
        <p:sp>
          <p:nvSpPr>
            <p:cNvPr id="26653"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ln>
            <a:effectLst/>
          </p:spPr>
          <p:txBody>
            <a:bodyPr/>
            <a:lstStyle/>
            <a:p>
              <a:pPr>
                <a:defRPr/>
              </a:pPr>
              <a:endParaRPr lang="en-US" sz="1800" dirty="0"/>
            </a:p>
          </p:txBody>
        </p:sp>
        <p:sp>
          <p:nvSpPr>
            <p:cNvPr id="26654"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6655"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en-US" sz="1800" dirty="0"/>
            </a:p>
          </p:txBody>
        </p:sp>
        <p:sp>
          <p:nvSpPr>
            <p:cNvPr id="26656"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ln>
            <a:effectLst/>
          </p:spPr>
          <p:txBody>
            <a:bodyPr/>
            <a:lstStyle/>
            <a:p>
              <a:pPr>
                <a:defRPr/>
              </a:pPr>
              <a:endParaRPr lang="en-US" sz="1800" dirty="0"/>
            </a:p>
          </p:txBody>
        </p:sp>
        <p:sp>
          <p:nvSpPr>
            <p:cNvPr id="26657"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en-US" sz="1800" dirty="0"/>
            </a:p>
          </p:txBody>
        </p:sp>
        <p:sp>
          <p:nvSpPr>
            <p:cNvPr id="26658"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ln>
            <a:effectLst/>
          </p:spPr>
          <p:txBody>
            <a:bodyPr/>
            <a:lstStyle/>
            <a:p>
              <a:pPr>
                <a:defRPr/>
              </a:pPr>
              <a:endParaRPr lang="en-US" sz="1800" dirty="0"/>
            </a:p>
          </p:txBody>
        </p:sp>
        <p:sp>
          <p:nvSpPr>
            <p:cNvPr id="26659" name="Freeform 35"/>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ln>
          </p:spPr>
          <p:txBody>
            <a:bodyPr/>
            <a:lstStyle/>
            <a:p>
              <a:pPr>
                <a:defRPr/>
              </a:pPr>
              <a:endParaRPr lang="en-US" sz="1800" dirty="0"/>
            </a:p>
          </p:txBody>
        </p:sp>
        <p:sp>
          <p:nvSpPr>
            <p:cNvPr id="26660" name="Freeform 36"/>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ln>
          </p:spPr>
          <p:txBody>
            <a:bodyPr/>
            <a:lstStyle/>
            <a:p>
              <a:pPr>
                <a:defRPr/>
              </a:pPr>
              <a:endParaRPr lang="en-US" sz="1800" dirty="0"/>
            </a:p>
          </p:txBody>
        </p:sp>
      </p:grpSp>
      <p:sp>
        <p:nvSpPr>
          <p:cNvPr id="26661" name="Rectangle 37"/>
          <p:cNvSpPr>
            <a:spLocks noGrp="1" noChangeArrowheads="1"/>
          </p:cNvSpPr>
          <p:nvPr>
            <p:ph type="title"/>
          </p:nvPr>
        </p:nvSpPr>
        <p:spPr bwMode="auto">
          <a:xfrm>
            <a:off x="609601" y="277813"/>
            <a:ext cx="10972800" cy="1143000"/>
          </a:xfrm>
          <a:prstGeom prst="rect">
            <a:avLst/>
          </a:prstGeom>
          <a:noFill/>
          <a:ln w="9525">
            <a:noFill/>
            <a:miter lim="800000"/>
          </a:ln>
          <a:effectLst/>
        </p:spPr>
        <p:txBody>
          <a:bodyPr vert="horz" wrap="square" lIns="91440" tIns="45720" rIns="91440" bIns="45720" numCol="1" anchor="ctr" anchorCtr="0" compatLnSpc="1"/>
          <a:lstStyle/>
          <a:p>
            <a:pPr lvl="0"/>
            <a:r>
              <a:rPr lang="en-US"/>
              <a:t>Click to edit Master title style</a:t>
            </a:r>
          </a:p>
        </p:txBody>
      </p:sp>
      <p:sp>
        <p:nvSpPr>
          <p:cNvPr id="26662" name="Rectangle 38"/>
          <p:cNvSpPr>
            <a:spLocks noGrp="1" noChangeArrowheads="1"/>
          </p:cNvSpPr>
          <p:nvPr>
            <p:ph type="body" idx="1"/>
          </p:nvPr>
        </p:nvSpPr>
        <p:spPr bwMode="auto">
          <a:xfrm>
            <a:off x="609601" y="1600202"/>
            <a:ext cx="10972800" cy="4530725"/>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63" name="Rectangle 39"/>
          <p:cNvSpPr>
            <a:spLocks noGrp="1" noChangeArrowheads="1"/>
          </p:cNvSpPr>
          <p:nvPr>
            <p:ph type="dt" sz="half" idx="2"/>
          </p:nvPr>
        </p:nvSpPr>
        <p:spPr bwMode="auto">
          <a:xfrm>
            <a:off x="609600" y="6278563"/>
            <a:ext cx="2844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smtClean="0"/>
            </a:lvl1pPr>
          </a:lstStyle>
          <a:p>
            <a:fld id="{AA7DF0D8-CA75-425C-86F4-B7432D6B35BC}" type="datetime3">
              <a:rPr lang="en-US" smtClean="0"/>
              <a:t>9 December 2020</a:t>
            </a:fld>
            <a:endParaRPr lang="en-US" dirty="0"/>
          </a:p>
        </p:txBody>
      </p:sp>
      <p:sp>
        <p:nvSpPr>
          <p:cNvPr id="26664" name="Rectangle 40"/>
          <p:cNvSpPr>
            <a:spLocks noGrp="1" noChangeArrowheads="1"/>
          </p:cNvSpPr>
          <p:nvPr>
            <p:ph type="ftr" sz="quarter" idx="3"/>
          </p:nvPr>
        </p:nvSpPr>
        <p:spPr bwMode="auto">
          <a:xfrm>
            <a:off x="4165601" y="6278563"/>
            <a:ext cx="3860800" cy="457200"/>
          </a:xfrm>
          <a:prstGeom prst="rect">
            <a:avLst/>
          </a:prstGeom>
          <a:noFill/>
          <a:ln w="9525">
            <a:noFill/>
            <a:miter lim="800000"/>
          </a:ln>
          <a:effectLst/>
        </p:spPr>
        <p:txBody>
          <a:bodyPr vert="horz" wrap="square" lIns="91440" tIns="45720" rIns="91440" bIns="45720" numCol="1" anchor="b" anchorCtr="0" compatLnSpc="1"/>
          <a:lstStyle>
            <a:lvl1pPr algn="ctr" eaLnBrk="1" hangingPunct="1">
              <a:defRPr sz="1200" smtClean="0"/>
            </a:lvl1pPr>
          </a:lstStyle>
          <a:p>
            <a:endParaRPr lang="en-US" dirty="0"/>
          </a:p>
        </p:txBody>
      </p:sp>
      <p:sp>
        <p:nvSpPr>
          <p:cNvPr id="26665" name="Rectangle 41"/>
          <p:cNvSpPr>
            <a:spLocks noGrp="1" noChangeArrowheads="1"/>
          </p:cNvSpPr>
          <p:nvPr>
            <p:ph type="sldNum" sz="quarter" idx="4"/>
          </p:nvPr>
        </p:nvSpPr>
        <p:spPr bwMode="auto">
          <a:xfrm>
            <a:off x="8737600" y="6278563"/>
            <a:ext cx="2844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smtClean="0"/>
            </a:lvl1pPr>
          </a:lstStyle>
          <a:p>
            <a:fld id="{2CA597F8-4C7B-4C0C-BD20-F8889DC49BC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61"/>
                                        </p:tgtEl>
                                        <p:attrNameLst>
                                          <p:attrName>style.visibility</p:attrName>
                                        </p:attrNameLst>
                                      </p:cBhvr>
                                      <p:to>
                                        <p:strVal val="visible"/>
                                      </p:to>
                                    </p:set>
                                    <p:animEffect transition="in" filter="fade">
                                      <p:cBhvr>
                                        <p:cTn id="7" dur="2000"/>
                                        <p:tgtEl>
                                          <p:spTgt spid="266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62"/>
                                        </p:tgtEl>
                                        <p:attrNameLst>
                                          <p:attrName>style.visibility</p:attrName>
                                        </p:attrNameLst>
                                      </p:cBhvr>
                                      <p:to>
                                        <p:strVal val="visible"/>
                                      </p:to>
                                    </p:set>
                                    <p:animEffect transition="in" filter="fade">
                                      <p:cBhvr>
                                        <p:cTn id="10" dur="2000"/>
                                        <p:tgtEl>
                                          <p:spTgt spid="2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1" grpId="0"/>
      <p:bldP spid="26662" grpId="0">
        <p:tmplLst>
          <p:tmpl>
            <p:tnLst>
              <p:par>
                <p:cTn presetID="10" presetClass="entr" presetSubtype="0" fill="hold" nodeType="withEffect">
                  <p:stCondLst>
                    <p:cond delay="0"/>
                  </p:stCondLst>
                  <p:childTnLst>
                    <p:set>
                      <p:cBhvr>
                        <p:cTn dur="1" fill="hold">
                          <p:stCondLst>
                            <p:cond delay="0"/>
                          </p:stCondLst>
                        </p:cTn>
                        <p:tgtEl>
                          <p:spTgt spid="26662"/>
                        </p:tgtEl>
                        <p:attrNameLst>
                          <p:attrName>style.visibility</p:attrName>
                        </p:attrNameLst>
                      </p:cBhvr>
                      <p:to>
                        <p:strVal val="visible"/>
                      </p:to>
                    </p:set>
                    <p:animEffect transition="in" filter="fade">
                      <p:cBhvr>
                        <p:cTn dur="2000"/>
                        <p:tgtEl>
                          <p:spTgt spid="26662"/>
                        </p:tgtEl>
                      </p:cBhvr>
                    </p:animEffect>
                  </p:childTnLst>
                </p:cTn>
              </p:par>
            </p:tnLst>
          </p:tmpl>
        </p:tmplLst>
      </p:bldP>
    </p:bldLst>
  </p:timing>
  <p:hf sldNum="0"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srcRect/>
          <a:stretch>
            <a:fill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16000" y="1600202"/>
            <a:ext cx="1076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60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C9FA3-12A2-45B3-B752-B41C1D1B4A78}" type="datetime3">
              <a:rPr lang="en-US" smtClean="0"/>
              <a:t>9 December 2020</a:t>
            </a:fld>
            <a:endParaRPr lang="en-US" dirty="0"/>
          </a:p>
        </p:txBody>
      </p:sp>
      <p:sp>
        <p:nvSpPr>
          <p:cNvPr id="5" name="Footer Placeholder 4"/>
          <p:cNvSpPr>
            <a:spLocks noGrp="1"/>
          </p:cNvSpPr>
          <p:nvPr>
            <p:ph type="ftr" sz="quarter" idx="3"/>
          </p:nvPr>
        </p:nvSpPr>
        <p:spPr>
          <a:xfrm>
            <a:off x="44704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9408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597F8-4C7B-4C0C-BD20-F8889DC49BC1}" type="slidenum">
              <a:rPr lang="en-US" smtClean="0"/>
              <a:t>‹#›</a:t>
            </a:fld>
            <a:endParaRPr lang="en-US" dirty="0"/>
          </a:p>
        </p:txBody>
      </p:sp>
      <p:pic>
        <p:nvPicPr>
          <p:cNvPr id="8" name="Picture 7"/>
          <p:cNvPicPr>
            <a:picLocks noChangeAspect="1"/>
          </p:cNvPicPr>
          <p:nvPr/>
        </p:nvPicPr>
        <p:blipFill rotWithShape="1">
          <a:blip r:embed="rId16" cstate="email"/>
          <a:srcRect/>
          <a:stretch>
            <a:fillRect/>
          </a:stretch>
        </p:blipFill>
        <p:spPr>
          <a:xfrm>
            <a:off x="-203199" y="-109183"/>
            <a:ext cx="1091609" cy="708318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pull/>
  </p:transition>
  <p:hf sldNum="0"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srcRect/>
          <a:stretch>
            <a:fill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16000" y="1600202"/>
            <a:ext cx="1076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60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FB829-DF5D-4244-832A-15231DC5D28C}" type="datetime3">
              <a:rPr lang="en-US" smtClean="0"/>
              <a:t>9 December 2020</a:t>
            </a:fld>
            <a:endParaRPr lang="en-US" dirty="0"/>
          </a:p>
        </p:txBody>
      </p:sp>
      <p:sp>
        <p:nvSpPr>
          <p:cNvPr id="5" name="Footer Placeholder 4"/>
          <p:cNvSpPr>
            <a:spLocks noGrp="1"/>
          </p:cNvSpPr>
          <p:nvPr>
            <p:ph type="ftr" sz="quarter" idx="3"/>
          </p:nvPr>
        </p:nvSpPr>
        <p:spPr>
          <a:xfrm>
            <a:off x="44704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9408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597F8-4C7B-4C0C-BD20-F8889DC49BC1}" type="slidenum">
              <a:rPr lang="en-US" smtClean="0"/>
              <a:t>‹#›</a:t>
            </a:fld>
            <a:endParaRPr lang="en-US" dirty="0"/>
          </a:p>
        </p:txBody>
      </p:sp>
      <p:pic>
        <p:nvPicPr>
          <p:cNvPr id="8" name="Picture 7"/>
          <p:cNvPicPr>
            <a:picLocks noChangeAspect="1"/>
          </p:cNvPicPr>
          <p:nvPr/>
        </p:nvPicPr>
        <p:blipFill rotWithShape="1">
          <a:blip r:embed="rId17" cstate="email"/>
          <a:srcRect/>
          <a:stretch>
            <a:fillRect/>
          </a:stretch>
        </p:blipFill>
        <p:spPr>
          <a:xfrm>
            <a:off x="-203199" y="-109183"/>
            <a:ext cx="1091609" cy="7083189"/>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ransition spd="med">
    <p:pull/>
  </p:transition>
  <p:hf sldNum="0"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060"/>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1087901" y="-815922"/>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8" y="21104"/>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E29CD8E4-E808-43E2-8819-1CE48FD99B9C}" type="datetime3">
              <a:rPr lang="en-US" smtClean="0"/>
              <a:t>9 December 2020</a:t>
            </a:fld>
            <a:endParaRPr lang="en-US" dirty="0"/>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dirty="0"/>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2CA597F8-4C7B-4C0C-BD20-F8889DC49BC1}" type="slidenum">
              <a:rPr lang="en-US" smtClean="0"/>
              <a:t>‹#›</a:t>
            </a:fld>
            <a:endParaRPr lang="en-US" dirty="0"/>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spd="med">
    <p:pull/>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210" algn="l" rtl="0" eaLnBrk="1" latinLnBrk="0" hangingPunct="1">
        <a:lnSpc>
          <a:spcPct val="100000"/>
        </a:lnSpc>
        <a:spcBef>
          <a:spcPts val="600"/>
        </a:spcBef>
        <a:buClr>
          <a:schemeClr val="accent1"/>
        </a:buClr>
        <a:buSzPct val="80000"/>
        <a:buFont typeface="Wingdings 2" panose="05020102010507070707"/>
        <a:buChar char=""/>
        <a:defRPr kumimoji="0" sz="3200" kern="1200">
          <a:solidFill>
            <a:schemeClr val="tx1"/>
          </a:solidFill>
          <a:latin typeface="+mn-lt"/>
          <a:ea typeface="+mn-ea"/>
          <a:cs typeface="+mn-cs"/>
        </a:defRPr>
      </a:lvl1pPr>
      <a:lvl2pPr marL="640080" indent="-237490" algn="l" rtl="0" eaLnBrk="1" latinLnBrk="0" hangingPunct="1">
        <a:lnSpc>
          <a:spcPct val="100000"/>
        </a:lnSpc>
        <a:spcBef>
          <a:spcPts val="550"/>
        </a:spcBef>
        <a:buClr>
          <a:schemeClr val="accent1"/>
        </a:buClr>
        <a:buFont typeface="Verdana" panose="020B0604030504040204"/>
        <a:buChar char="◦"/>
        <a:defRPr kumimoji="0" sz="2800" kern="1200">
          <a:solidFill>
            <a:schemeClr val="tx1"/>
          </a:solidFill>
          <a:latin typeface="+mn-lt"/>
          <a:ea typeface="+mn-ea"/>
          <a:cs typeface="+mn-cs"/>
        </a:defRPr>
      </a:lvl2pPr>
      <a:lvl3pPr marL="887095" indent="-228600" algn="l" rtl="0" eaLnBrk="1" latinLnBrk="0" hangingPunct="1">
        <a:lnSpc>
          <a:spcPct val="100000"/>
        </a:lnSpc>
        <a:spcBef>
          <a:spcPct val="20000"/>
        </a:spcBef>
        <a:buClr>
          <a:schemeClr val="accent2"/>
        </a:buClr>
        <a:buFont typeface="Wingdings 2" panose="05020102010507070707"/>
        <a:buChar char=""/>
        <a:defRPr kumimoji="0" sz="2400" kern="1200">
          <a:solidFill>
            <a:schemeClr val="tx1"/>
          </a:solidFill>
          <a:latin typeface="+mn-lt"/>
          <a:ea typeface="+mn-ea"/>
          <a:cs typeface="+mn-cs"/>
        </a:defRPr>
      </a:lvl3pPr>
      <a:lvl4pPr marL="1097280" indent="-173990" algn="l" rtl="0" eaLnBrk="1" latinLnBrk="0" hangingPunct="1">
        <a:lnSpc>
          <a:spcPct val="100000"/>
        </a:lnSpc>
        <a:spcBef>
          <a:spcPct val="20000"/>
        </a:spcBef>
        <a:buClr>
          <a:schemeClr val="accent3"/>
        </a:buClr>
        <a:buFont typeface="Wingdings 2" panose="05020102010507070707"/>
        <a:buChar char=""/>
        <a:defRPr kumimoji="0" sz="2000" kern="1200">
          <a:solidFill>
            <a:schemeClr val="tx1"/>
          </a:solidFill>
          <a:latin typeface="+mn-lt"/>
          <a:ea typeface="+mn-ea"/>
          <a:cs typeface="+mn-cs"/>
        </a:defRPr>
      </a:lvl4pPr>
      <a:lvl5pPr marL="1298575" indent="-182880" algn="l" rtl="0" eaLnBrk="1" latinLnBrk="0" hangingPunct="1">
        <a:lnSpc>
          <a:spcPct val="100000"/>
        </a:lnSpc>
        <a:spcBef>
          <a:spcPct val="20000"/>
        </a:spcBef>
        <a:buClr>
          <a:schemeClr val="accent4"/>
        </a:buClr>
        <a:buFont typeface="Wingdings 2" panose="05020102010507070707"/>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a:fillRect/>
          </a:stretch>
        </p:blipFill>
        <p:spPr>
          <a:xfrm>
            <a:off x="1" y="2669687"/>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a:fillRect/>
          </a:stretch>
        </p:blipFill>
        <p:spPr>
          <a:xfrm>
            <a:off x="0"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a:fillRect/>
          </a:stretch>
        </p:blipFill>
        <p:spPr>
          <a:xfrm>
            <a:off x="7999413" y="2"/>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a:fillRect/>
          </a:stretch>
        </p:blipFill>
        <p:spPr>
          <a:xfrm>
            <a:off x="8605878" y="6096000"/>
            <a:ext cx="993734" cy="762000"/>
          </a:xfrm>
          <a:prstGeom prst="rect">
            <a:avLst/>
          </a:prstGeom>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40" y="1790701"/>
            <a:ext cx="990599" cy="304799"/>
          </a:xfrm>
          <a:prstGeom prst="rect">
            <a:avLst/>
          </a:prstGeom>
        </p:spPr>
        <p:txBody>
          <a:bodyPr vert="horz" lIns="91440" tIns="45720" rIns="91440" bIns="45720" rtlCol="0" anchor="t"/>
          <a:lstStyle>
            <a:lvl1pPr algn="l">
              <a:defRPr sz="1005" b="0" i="0">
                <a:solidFill>
                  <a:schemeClr val="tx1">
                    <a:tint val="75000"/>
                    <a:alpha val="60000"/>
                  </a:schemeClr>
                </a:solidFill>
              </a:defRPr>
            </a:lvl1pPr>
          </a:lstStyle>
          <a:p>
            <a:fld id="{0C3BBFDD-BC86-492E-9E5C-A19C5FF44CD7}" type="datetime3">
              <a:rPr lang="en-US" smtClean="0"/>
              <a:t>9 December 2020</a:t>
            </a:fld>
            <a:endParaRPr lang="en-US" dirty="0"/>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00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1" y="295731"/>
            <a:ext cx="838199" cy="767687"/>
          </a:xfrm>
          <a:prstGeom prst="rect">
            <a:avLst/>
          </a:prstGeom>
        </p:spPr>
        <p:txBody>
          <a:bodyPr vert="horz" lIns="91440" tIns="45720" rIns="91440" bIns="45720" rtlCol="0" anchor="b"/>
          <a:lstStyle>
            <a:lvl1pPr algn="ctr">
              <a:defRPr sz="2560" b="0" i="0">
                <a:solidFill>
                  <a:schemeClr val="tx1">
                    <a:tint val="75000"/>
                  </a:schemeClr>
                </a:solidFill>
              </a:defRPr>
            </a:lvl1pPr>
          </a:lstStyle>
          <a:p>
            <a:fld id="{2CA597F8-4C7B-4C0C-BD20-F8889DC49BC1}"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p:hf sldNum="0" hdr="0" ftr="0" dt="0"/>
  <p:txStyles>
    <p:titleStyle>
      <a:lvl1pPr algn="l" defTabSz="418465" rtl="0" eaLnBrk="1" latinLnBrk="0" hangingPunct="1">
        <a:spcBef>
          <a:spcPct val="0"/>
        </a:spcBef>
        <a:buNone/>
        <a:defRPr sz="3845"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3690" indent="-313690" algn="l" defTabSz="418465" rtl="0" eaLnBrk="1" latinLnBrk="0" hangingPunct="1">
        <a:spcBef>
          <a:spcPts val="915"/>
        </a:spcBef>
        <a:spcAft>
          <a:spcPts val="0"/>
        </a:spcAft>
        <a:buClr>
          <a:schemeClr val="bg2">
            <a:lumMod val="40000"/>
            <a:lumOff val="60000"/>
          </a:schemeClr>
        </a:buClr>
        <a:buSzPct val="80000"/>
        <a:buFont typeface="Wingdings 3" panose="05040102010807070707" charset="2"/>
        <a:buChar char=""/>
        <a:defRPr sz="1830" b="0" i="0" kern="1200">
          <a:solidFill>
            <a:schemeClr val="tx1"/>
          </a:solidFill>
          <a:latin typeface="+mj-lt"/>
          <a:ea typeface="+mj-ea"/>
          <a:cs typeface="+mj-cs"/>
        </a:defRPr>
      </a:lvl1pPr>
      <a:lvl2pPr marL="680085" indent="-261620" algn="l" defTabSz="418465" rtl="0" eaLnBrk="1" latinLnBrk="0" hangingPunct="1">
        <a:spcBef>
          <a:spcPts val="915"/>
        </a:spcBef>
        <a:spcAft>
          <a:spcPts val="0"/>
        </a:spcAft>
        <a:buClr>
          <a:schemeClr val="bg2">
            <a:lumMod val="40000"/>
            <a:lumOff val="60000"/>
          </a:schemeClr>
        </a:buClr>
        <a:buSzPct val="80000"/>
        <a:buFont typeface="Wingdings 3" panose="05040102010807070707" charset="2"/>
        <a:buChar char=""/>
        <a:defRPr sz="1645" b="0" i="0" kern="1200">
          <a:solidFill>
            <a:schemeClr val="tx1"/>
          </a:solidFill>
          <a:latin typeface="+mj-lt"/>
          <a:ea typeface="+mj-ea"/>
          <a:cs typeface="+mj-cs"/>
        </a:defRPr>
      </a:lvl2pPr>
      <a:lvl3pPr marL="1045845" indent="-208915" algn="l" defTabSz="418465" rtl="0" eaLnBrk="1" latinLnBrk="0" hangingPunct="1">
        <a:spcBef>
          <a:spcPts val="915"/>
        </a:spcBef>
        <a:spcAft>
          <a:spcPts val="0"/>
        </a:spcAft>
        <a:buClr>
          <a:schemeClr val="bg2">
            <a:lumMod val="40000"/>
            <a:lumOff val="60000"/>
          </a:schemeClr>
        </a:buClr>
        <a:buSzPct val="80000"/>
        <a:buFont typeface="Wingdings 3" panose="05040102010807070707" charset="2"/>
        <a:buChar char=""/>
        <a:defRPr sz="1465" b="0" i="0" kern="1200">
          <a:solidFill>
            <a:schemeClr val="tx1"/>
          </a:solidFill>
          <a:latin typeface="+mj-lt"/>
          <a:ea typeface="+mj-ea"/>
          <a:cs typeface="+mj-cs"/>
        </a:defRPr>
      </a:lvl3pPr>
      <a:lvl4pPr marL="1464310" indent="-208915" algn="l" defTabSz="418465" rtl="0" eaLnBrk="1" latinLnBrk="0" hangingPunct="1">
        <a:spcBef>
          <a:spcPts val="915"/>
        </a:spcBef>
        <a:spcAft>
          <a:spcPts val="0"/>
        </a:spcAft>
        <a:buClr>
          <a:schemeClr val="bg2">
            <a:lumMod val="40000"/>
            <a:lumOff val="60000"/>
          </a:schemeClr>
        </a:buClr>
        <a:buSzPct val="80000"/>
        <a:buFont typeface="Wingdings 3" panose="05040102010807070707" charset="2"/>
        <a:buChar char=""/>
        <a:defRPr sz="1280" b="0" i="0" kern="1200">
          <a:solidFill>
            <a:schemeClr val="tx1"/>
          </a:solidFill>
          <a:latin typeface="+mj-lt"/>
          <a:ea typeface="+mj-ea"/>
          <a:cs typeface="+mj-cs"/>
        </a:defRPr>
      </a:lvl4pPr>
      <a:lvl5pPr marL="1882775" indent="-208915" algn="l" defTabSz="418465" rtl="0" eaLnBrk="1" latinLnBrk="0" hangingPunct="1">
        <a:spcBef>
          <a:spcPts val="915"/>
        </a:spcBef>
        <a:spcAft>
          <a:spcPts val="0"/>
        </a:spcAft>
        <a:buClr>
          <a:schemeClr val="bg2">
            <a:lumMod val="40000"/>
            <a:lumOff val="60000"/>
          </a:schemeClr>
        </a:buClr>
        <a:buSzPct val="80000"/>
        <a:buFont typeface="Wingdings 3" panose="05040102010807070707" charset="2"/>
        <a:buChar char=""/>
        <a:defRPr sz="1280" b="0" i="0" kern="1200">
          <a:solidFill>
            <a:schemeClr val="tx1"/>
          </a:solidFill>
          <a:latin typeface="+mj-lt"/>
          <a:ea typeface="+mj-ea"/>
          <a:cs typeface="+mj-cs"/>
        </a:defRPr>
      </a:lvl5pPr>
      <a:lvl6pPr marL="2292985" indent="-208915" algn="l" defTabSz="418465" rtl="0" eaLnBrk="1" latinLnBrk="0" hangingPunct="1">
        <a:spcBef>
          <a:spcPts val="915"/>
        </a:spcBef>
        <a:spcAft>
          <a:spcPts val="0"/>
        </a:spcAft>
        <a:buClr>
          <a:schemeClr val="bg2">
            <a:lumMod val="40000"/>
            <a:lumOff val="60000"/>
          </a:schemeClr>
        </a:buClr>
        <a:buSzPct val="80000"/>
        <a:buFont typeface="Wingdings 3" panose="05040102010807070707" charset="2"/>
        <a:buChar char=""/>
        <a:defRPr sz="1280" b="0" i="0" kern="1200">
          <a:solidFill>
            <a:schemeClr val="tx1"/>
          </a:solidFill>
          <a:latin typeface="+mj-lt"/>
          <a:ea typeface="+mj-ea"/>
          <a:cs typeface="+mj-cs"/>
        </a:defRPr>
      </a:lvl6pPr>
      <a:lvl7pPr marL="2719070" indent="-208915" algn="l" defTabSz="418465" rtl="0" eaLnBrk="1" latinLnBrk="0" hangingPunct="1">
        <a:spcBef>
          <a:spcPts val="915"/>
        </a:spcBef>
        <a:spcAft>
          <a:spcPts val="0"/>
        </a:spcAft>
        <a:buClr>
          <a:schemeClr val="bg2">
            <a:lumMod val="40000"/>
            <a:lumOff val="60000"/>
          </a:schemeClr>
        </a:buClr>
        <a:buSzPct val="80000"/>
        <a:buFont typeface="Wingdings 3" panose="05040102010807070707" charset="2"/>
        <a:buChar char=""/>
        <a:defRPr sz="1280" b="0" i="0" kern="1200">
          <a:solidFill>
            <a:schemeClr val="tx1"/>
          </a:solidFill>
          <a:latin typeface="+mj-lt"/>
          <a:ea typeface="+mj-ea"/>
          <a:cs typeface="+mj-cs"/>
        </a:defRPr>
      </a:lvl7pPr>
      <a:lvl8pPr marL="3137535" indent="-208915" algn="l" defTabSz="418465" rtl="0" eaLnBrk="1" latinLnBrk="0" hangingPunct="1">
        <a:spcBef>
          <a:spcPts val="915"/>
        </a:spcBef>
        <a:spcAft>
          <a:spcPts val="0"/>
        </a:spcAft>
        <a:buClr>
          <a:schemeClr val="bg2">
            <a:lumMod val="40000"/>
            <a:lumOff val="60000"/>
          </a:schemeClr>
        </a:buClr>
        <a:buSzPct val="80000"/>
        <a:buFont typeface="Wingdings 3" panose="05040102010807070707" charset="2"/>
        <a:buChar char=""/>
        <a:defRPr sz="1280" b="0" i="0" kern="1200">
          <a:solidFill>
            <a:schemeClr val="tx1"/>
          </a:solidFill>
          <a:latin typeface="+mj-lt"/>
          <a:ea typeface="+mj-ea"/>
          <a:cs typeface="+mj-cs"/>
        </a:defRPr>
      </a:lvl8pPr>
      <a:lvl9pPr marL="3556000" indent="-208915" algn="l" defTabSz="418465" rtl="0" eaLnBrk="1" latinLnBrk="0" hangingPunct="1">
        <a:spcBef>
          <a:spcPts val="915"/>
        </a:spcBef>
        <a:spcAft>
          <a:spcPts val="0"/>
        </a:spcAft>
        <a:buClr>
          <a:schemeClr val="bg2">
            <a:lumMod val="40000"/>
            <a:lumOff val="60000"/>
          </a:schemeClr>
        </a:buClr>
        <a:buSzPct val="80000"/>
        <a:buFont typeface="Wingdings 3" panose="05040102010807070707" charset="2"/>
        <a:buChar char=""/>
        <a:defRPr sz="1280" b="0" i="0" kern="1200">
          <a:solidFill>
            <a:schemeClr val="tx1"/>
          </a:solidFill>
          <a:latin typeface="+mj-lt"/>
          <a:ea typeface="+mj-ea"/>
          <a:cs typeface="+mj-cs"/>
        </a:defRPr>
      </a:lvl9pPr>
    </p:bodyStyle>
    <p:otherStyle>
      <a:defPPr>
        <a:defRPr lang="en-US"/>
      </a:defPPr>
      <a:lvl1pPr marL="0" algn="l" defTabSz="418465" rtl="0" eaLnBrk="1" latinLnBrk="0" hangingPunct="1">
        <a:defRPr sz="1645" kern="1200">
          <a:solidFill>
            <a:schemeClr val="tx1"/>
          </a:solidFill>
          <a:latin typeface="+mn-lt"/>
          <a:ea typeface="+mn-ea"/>
          <a:cs typeface="+mn-cs"/>
        </a:defRPr>
      </a:lvl1pPr>
      <a:lvl2pPr marL="418465" algn="l" defTabSz="418465" rtl="0" eaLnBrk="1" latinLnBrk="0" hangingPunct="1">
        <a:defRPr sz="1645" kern="1200">
          <a:solidFill>
            <a:schemeClr val="tx1"/>
          </a:solidFill>
          <a:latin typeface="+mn-lt"/>
          <a:ea typeface="+mn-ea"/>
          <a:cs typeface="+mn-cs"/>
        </a:defRPr>
      </a:lvl2pPr>
      <a:lvl3pPr marL="836930" algn="l" defTabSz="418465" rtl="0" eaLnBrk="1" latinLnBrk="0" hangingPunct="1">
        <a:defRPr sz="1645" kern="1200">
          <a:solidFill>
            <a:schemeClr val="tx1"/>
          </a:solidFill>
          <a:latin typeface="+mn-lt"/>
          <a:ea typeface="+mn-ea"/>
          <a:cs typeface="+mn-cs"/>
        </a:defRPr>
      </a:lvl3pPr>
      <a:lvl4pPr marL="1254760" algn="l" defTabSz="418465" rtl="0" eaLnBrk="1" latinLnBrk="0" hangingPunct="1">
        <a:defRPr sz="1645" kern="1200">
          <a:solidFill>
            <a:schemeClr val="tx1"/>
          </a:solidFill>
          <a:latin typeface="+mn-lt"/>
          <a:ea typeface="+mn-ea"/>
          <a:cs typeface="+mn-cs"/>
        </a:defRPr>
      </a:lvl4pPr>
      <a:lvl5pPr marL="1673225" algn="l" defTabSz="418465" rtl="0" eaLnBrk="1" latinLnBrk="0" hangingPunct="1">
        <a:defRPr sz="1645" kern="1200">
          <a:solidFill>
            <a:schemeClr val="tx1"/>
          </a:solidFill>
          <a:latin typeface="+mn-lt"/>
          <a:ea typeface="+mn-ea"/>
          <a:cs typeface="+mn-cs"/>
        </a:defRPr>
      </a:lvl5pPr>
      <a:lvl6pPr marL="2091690" algn="l" defTabSz="418465" rtl="0" eaLnBrk="1" latinLnBrk="0" hangingPunct="1">
        <a:defRPr sz="1645" kern="1200">
          <a:solidFill>
            <a:schemeClr val="tx1"/>
          </a:solidFill>
          <a:latin typeface="+mn-lt"/>
          <a:ea typeface="+mn-ea"/>
          <a:cs typeface="+mn-cs"/>
        </a:defRPr>
      </a:lvl6pPr>
      <a:lvl7pPr marL="2510155" algn="l" defTabSz="418465" rtl="0" eaLnBrk="1" latinLnBrk="0" hangingPunct="1">
        <a:defRPr sz="1645" kern="1200">
          <a:solidFill>
            <a:schemeClr val="tx1"/>
          </a:solidFill>
          <a:latin typeface="+mn-lt"/>
          <a:ea typeface="+mn-ea"/>
          <a:cs typeface="+mn-cs"/>
        </a:defRPr>
      </a:lvl7pPr>
      <a:lvl8pPr marL="2928620" algn="l" defTabSz="418465" rtl="0" eaLnBrk="1" latinLnBrk="0" hangingPunct="1">
        <a:defRPr sz="1645" kern="1200">
          <a:solidFill>
            <a:schemeClr val="tx1"/>
          </a:solidFill>
          <a:latin typeface="+mn-lt"/>
          <a:ea typeface="+mn-ea"/>
          <a:cs typeface="+mn-cs"/>
        </a:defRPr>
      </a:lvl8pPr>
      <a:lvl9pPr marL="3346450" algn="l" defTabSz="418465" rtl="0" eaLnBrk="1" latinLnBrk="0" hangingPunct="1">
        <a:defRPr sz="164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5"/>
            <a:ext cx="2981859"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4"/>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2"/>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3" y="6172202"/>
            <a:ext cx="1600200" cy="365125"/>
          </a:xfrm>
          <a:prstGeom prst="rect">
            <a:avLst/>
          </a:prstGeom>
        </p:spPr>
        <p:txBody>
          <a:bodyPr vert="horz" lIns="91440" tIns="45720" rIns="91440" bIns="45720" rtlCol="0" anchor="t"/>
          <a:lstStyle>
            <a:lvl1pPr algn="r">
              <a:defRPr sz="915" b="0" i="0">
                <a:solidFill>
                  <a:schemeClr val="bg2">
                    <a:lumMod val="50000"/>
                  </a:schemeClr>
                </a:solidFill>
                <a:effectLst/>
                <a:latin typeface="+mn-lt"/>
              </a:defRPr>
            </a:lvl1pPr>
          </a:lstStyle>
          <a:p>
            <a:fld id="{0C3BBFDD-BC86-492E-9E5C-A19C5FF44CD7}" type="datetime3">
              <a:rPr lang="en-US" smtClean="0"/>
              <a:t>9 December 2020</a:t>
            </a:fld>
            <a:endParaRPr lang="en-US" dirty="0"/>
          </a:p>
        </p:txBody>
      </p:sp>
      <p:sp>
        <p:nvSpPr>
          <p:cNvPr id="5" name="Footer Placeholder 4"/>
          <p:cNvSpPr>
            <a:spLocks noGrp="1"/>
          </p:cNvSpPr>
          <p:nvPr>
            <p:ph type="ftr" sz="quarter" idx="3"/>
          </p:nvPr>
        </p:nvSpPr>
        <p:spPr>
          <a:xfrm>
            <a:off x="684212" y="6172202"/>
            <a:ext cx="7543800" cy="365125"/>
          </a:xfrm>
          <a:prstGeom prst="rect">
            <a:avLst/>
          </a:prstGeom>
        </p:spPr>
        <p:txBody>
          <a:bodyPr vert="horz" lIns="91440" tIns="45720" rIns="91440" bIns="45720" rtlCol="0" anchor="t"/>
          <a:lstStyle>
            <a:lvl1pPr algn="l">
              <a:defRPr sz="915"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1" y="5578477"/>
            <a:ext cx="1142244" cy="669925"/>
          </a:xfrm>
          <a:prstGeom prst="rect">
            <a:avLst/>
          </a:prstGeom>
        </p:spPr>
        <p:txBody>
          <a:bodyPr vert="horz" lIns="91440" tIns="45720" rIns="91440" bIns="45720" rtlCol="0" anchor="b"/>
          <a:lstStyle>
            <a:lvl1pPr algn="r">
              <a:defRPr sz="2930" b="0" i="0">
                <a:solidFill>
                  <a:schemeClr val="bg2">
                    <a:lumMod val="50000"/>
                  </a:schemeClr>
                </a:solidFill>
                <a:effectLst/>
                <a:latin typeface="+mn-lt"/>
              </a:defRPr>
            </a:lvl1pPr>
          </a:lstStyle>
          <a:p>
            <a:fld id="{2CA597F8-4C7B-4C0C-BD20-F8889DC49BC1}"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ransition spd="med">
    <p:pull/>
  </p:transition>
  <p:hf sldNum="0" hdr="0" ftr="0" dt="0"/>
  <p:txStyles>
    <p:titleStyle>
      <a:lvl1pPr algn="l" defTabSz="418465" rtl="0" eaLnBrk="1" latinLnBrk="0" hangingPunct="1">
        <a:spcBef>
          <a:spcPct val="0"/>
        </a:spcBef>
        <a:buNone/>
        <a:defRPr sz="3295"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1620" indent="-261620" algn="l" defTabSz="418465" rtl="0" eaLnBrk="1" latinLnBrk="0" hangingPunct="1">
        <a:spcBef>
          <a:spcPct val="20000"/>
        </a:spcBef>
        <a:spcAft>
          <a:spcPts val="550"/>
        </a:spcAft>
        <a:buClr>
          <a:schemeClr val="tx1"/>
        </a:buClr>
        <a:buSzPct val="80000"/>
        <a:buFont typeface="Wingdings 3" panose="05040102010807070707" charset="2"/>
        <a:buChar char=""/>
        <a:defRPr sz="1830" kern="1200" cap="none">
          <a:solidFill>
            <a:schemeClr val="bg2">
              <a:lumMod val="75000"/>
            </a:schemeClr>
          </a:solidFill>
          <a:effectLst/>
          <a:latin typeface="+mn-lt"/>
          <a:ea typeface="+mn-ea"/>
          <a:cs typeface="+mn-cs"/>
        </a:defRPr>
      </a:lvl1pPr>
      <a:lvl2pPr marL="680085" indent="-261620" algn="l" defTabSz="418465" rtl="0" eaLnBrk="1" latinLnBrk="0" hangingPunct="1">
        <a:spcBef>
          <a:spcPct val="20000"/>
        </a:spcBef>
        <a:spcAft>
          <a:spcPts val="550"/>
        </a:spcAft>
        <a:buClr>
          <a:schemeClr val="tx1"/>
        </a:buClr>
        <a:buSzPct val="80000"/>
        <a:buFont typeface="Wingdings 3" panose="05040102010807070707" charset="2"/>
        <a:buChar char=""/>
        <a:defRPr sz="1645" kern="1200" cap="none">
          <a:solidFill>
            <a:schemeClr val="bg2">
              <a:lumMod val="75000"/>
            </a:schemeClr>
          </a:solidFill>
          <a:effectLst/>
          <a:latin typeface="+mn-lt"/>
          <a:ea typeface="+mn-ea"/>
          <a:cs typeface="+mn-cs"/>
        </a:defRPr>
      </a:lvl2pPr>
      <a:lvl3pPr marL="1097915" indent="-261620" algn="l" defTabSz="418465" rtl="0" eaLnBrk="1" latinLnBrk="0" hangingPunct="1">
        <a:spcBef>
          <a:spcPct val="20000"/>
        </a:spcBef>
        <a:spcAft>
          <a:spcPts val="550"/>
        </a:spcAft>
        <a:buClr>
          <a:schemeClr val="tx1"/>
        </a:buClr>
        <a:buSzPct val="80000"/>
        <a:buFont typeface="Wingdings 3" panose="05040102010807070707" charset="2"/>
        <a:buChar char=""/>
        <a:defRPr sz="1465" kern="1200" cap="none">
          <a:solidFill>
            <a:schemeClr val="bg2">
              <a:lumMod val="75000"/>
            </a:schemeClr>
          </a:solidFill>
          <a:effectLst/>
          <a:latin typeface="+mn-lt"/>
          <a:ea typeface="+mn-ea"/>
          <a:cs typeface="+mn-cs"/>
        </a:defRPr>
      </a:lvl3pPr>
      <a:lvl4pPr marL="1411605" indent="-156845" algn="l" defTabSz="418465" rtl="0" eaLnBrk="1" latinLnBrk="0" hangingPunct="1">
        <a:spcBef>
          <a:spcPct val="20000"/>
        </a:spcBef>
        <a:spcAft>
          <a:spcPts val="550"/>
        </a:spcAft>
        <a:buClr>
          <a:schemeClr val="tx1"/>
        </a:buClr>
        <a:buSzPct val="80000"/>
        <a:buFont typeface="Wingdings 3" panose="05040102010807070707" charset="2"/>
        <a:buChar char=""/>
        <a:defRPr sz="1280" kern="1200" cap="none">
          <a:solidFill>
            <a:schemeClr val="bg2">
              <a:lumMod val="75000"/>
            </a:schemeClr>
          </a:solidFill>
          <a:effectLst/>
          <a:latin typeface="+mn-lt"/>
          <a:ea typeface="+mn-ea"/>
          <a:cs typeface="+mn-cs"/>
        </a:defRPr>
      </a:lvl4pPr>
      <a:lvl5pPr marL="1830070" indent="-156845" algn="l" defTabSz="418465" rtl="0" eaLnBrk="1" latinLnBrk="0" hangingPunct="1">
        <a:spcBef>
          <a:spcPct val="20000"/>
        </a:spcBef>
        <a:spcAft>
          <a:spcPts val="550"/>
        </a:spcAft>
        <a:buClr>
          <a:schemeClr val="tx1"/>
        </a:buClr>
        <a:buSzPct val="80000"/>
        <a:buFont typeface="Wingdings 3" panose="05040102010807070707" charset="2"/>
        <a:buChar char=""/>
        <a:defRPr sz="1280" kern="1200" cap="none">
          <a:solidFill>
            <a:schemeClr val="bg2">
              <a:lumMod val="75000"/>
            </a:schemeClr>
          </a:solidFill>
          <a:effectLst/>
          <a:latin typeface="+mn-lt"/>
          <a:ea typeface="+mn-ea"/>
          <a:cs typeface="+mn-cs"/>
        </a:defRPr>
      </a:lvl5pPr>
      <a:lvl6pPr marL="2300605" indent="-208915" algn="l" defTabSz="418465" rtl="0" eaLnBrk="1" latinLnBrk="0" hangingPunct="1">
        <a:spcBef>
          <a:spcPct val="20000"/>
        </a:spcBef>
        <a:spcAft>
          <a:spcPts val="550"/>
        </a:spcAft>
        <a:buClr>
          <a:schemeClr val="tx1"/>
        </a:buClr>
        <a:buSzPct val="80000"/>
        <a:buFont typeface="Wingdings 3" panose="05040102010807070707" charset="2"/>
        <a:buChar char=""/>
        <a:defRPr sz="1280" kern="1200" cap="none">
          <a:solidFill>
            <a:schemeClr val="bg2">
              <a:lumMod val="75000"/>
            </a:schemeClr>
          </a:solidFill>
          <a:effectLst/>
          <a:latin typeface="+mn-lt"/>
          <a:ea typeface="+mn-ea"/>
          <a:cs typeface="+mn-cs"/>
        </a:defRPr>
      </a:lvl6pPr>
      <a:lvl7pPr marL="2719070" indent="-208915" algn="l" defTabSz="418465" rtl="0" eaLnBrk="1" latinLnBrk="0" hangingPunct="1">
        <a:spcBef>
          <a:spcPct val="20000"/>
        </a:spcBef>
        <a:spcAft>
          <a:spcPts val="550"/>
        </a:spcAft>
        <a:buClr>
          <a:schemeClr val="tx1"/>
        </a:buClr>
        <a:buSzPct val="80000"/>
        <a:buFont typeface="Wingdings 3" panose="05040102010807070707" charset="2"/>
        <a:buChar char=""/>
        <a:defRPr sz="1280" kern="1200" cap="none">
          <a:solidFill>
            <a:schemeClr val="bg2">
              <a:lumMod val="75000"/>
            </a:schemeClr>
          </a:solidFill>
          <a:effectLst/>
          <a:latin typeface="+mn-lt"/>
          <a:ea typeface="+mn-ea"/>
          <a:cs typeface="+mn-cs"/>
        </a:defRPr>
      </a:lvl7pPr>
      <a:lvl8pPr marL="3137535" indent="-208915" algn="l" defTabSz="418465" rtl="0" eaLnBrk="1" latinLnBrk="0" hangingPunct="1">
        <a:spcBef>
          <a:spcPct val="20000"/>
        </a:spcBef>
        <a:spcAft>
          <a:spcPts val="550"/>
        </a:spcAft>
        <a:buClr>
          <a:schemeClr val="tx1"/>
        </a:buClr>
        <a:buSzPct val="80000"/>
        <a:buFont typeface="Wingdings 3" panose="05040102010807070707" charset="2"/>
        <a:buChar char=""/>
        <a:defRPr sz="1280" kern="1200" cap="none">
          <a:solidFill>
            <a:schemeClr val="bg2">
              <a:lumMod val="75000"/>
            </a:schemeClr>
          </a:solidFill>
          <a:effectLst/>
          <a:latin typeface="+mn-lt"/>
          <a:ea typeface="+mn-ea"/>
          <a:cs typeface="+mn-cs"/>
        </a:defRPr>
      </a:lvl8pPr>
      <a:lvl9pPr marL="3556000" indent="-208915" algn="l" defTabSz="418465" rtl="0" eaLnBrk="1" latinLnBrk="0" hangingPunct="1">
        <a:spcBef>
          <a:spcPct val="20000"/>
        </a:spcBef>
        <a:spcAft>
          <a:spcPts val="550"/>
        </a:spcAft>
        <a:buClr>
          <a:schemeClr val="tx1"/>
        </a:buClr>
        <a:buSzPct val="80000"/>
        <a:buFont typeface="Wingdings 3" panose="05040102010807070707" charset="2"/>
        <a:buChar char=""/>
        <a:defRPr sz="1280" kern="1200" cap="none">
          <a:solidFill>
            <a:schemeClr val="bg2">
              <a:lumMod val="75000"/>
            </a:schemeClr>
          </a:solidFill>
          <a:effectLst/>
          <a:latin typeface="+mn-lt"/>
          <a:ea typeface="+mn-ea"/>
          <a:cs typeface="+mn-cs"/>
        </a:defRPr>
      </a:lvl9pPr>
    </p:bodyStyle>
    <p:otherStyle>
      <a:defPPr>
        <a:defRPr lang="en-US"/>
      </a:defPPr>
      <a:lvl1pPr marL="0" algn="l" defTabSz="418465" rtl="0" eaLnBrk="1" latinLnBrk="0" hangingPunct="1">
        <a:defRPr sz="1645" kern="1200">
          <a:solidFill>
            <a:schemeClr val="tx1"/>
          </a:solidFill>
          <a:latin typeface="+mn-lt"/>
          <a:ea typeface="+mn-ea"/>
          <a:cs typeface="+mn-cs"/>
        </a:defRPr>
      </a:lvl1pPr>
      <a:lvl2pPr marL="418465" algn="l" defTabSz="418465" rtl="0" eaLnBrk="1" latinLnBrk="0" hangingPunct="1">
        <a:defRPr sz="1645" kern="1200">
          <a:solidFill>
            <a:schemeClr val="tx1"/>
          </a:solidFill>
          <a:latin typeface="+mn-lt"/>
          <a:ea typeface="+mn-ea"/>
          <a:cs typeface="+mn-cs"/>
        </a:defRPr>
      </a:lvl2pPr>
      <a:lvl3pPr marL="836930" algn="l" defTabSz="418465" rtl="0" eaLnBrk="1" latinLnBrk="0" hangingPunct="1">
        <a:defRPr sz="1645" kern="1200">
          <a:solidFill>
            <a:schemeClr val="tx1"/>
          </a:solidFill>
          <a:latin typeface="+mn-lt"/>
          <a:ea typeface="+mn-ea"/>
          <a:cs typeface="+mn-cs"/>
        </a:defRPr>
      </a:lvl3pPr>
      <a:lvl4pPr marL="1254760" algn="l" defTabSz="418465" rtl="0" eaLnBrk="1" latinLnBrk="0" hangingPunct="1">
        <a:defRPr sz="1645" kern="1200">
          <a:solidFill>
            <a:schemeClr val="tx1"/>
          </a:solidFill>
          <a:latin typeface="+mn-lt"/>
          <a:ea typeface="+mn-ea"/>
          <a:cs typeface="+mn-cs"/>
        </a:defRPr>
      </a:lvl4pPr>
      <a:lvl5pPr marL="1673225" algn="l" defTabSz="418465" rtl="0" eaLnBrk="1" latinLnBrk="0" hangingPunct="1">
        <a:defRPr sz="1645" kern="1200">
          <a:solidFill>
            <a:schemeClr val="tx1"/>
          </a:solidFill>
          <a:latin typeface="+mn-lt"/>
          <a:ea typeface="+mn-ea"/>
          <a:cs typeface="+mn-cs"/>
        </a:defRPr>
      </a:lvl5pPr>
      <a:lvl6pPr marL="2091690" algn="l" defTabSz="418465" rtl="0" eaLnBrk="1" latinLnBrk="0" hangingPunct="1">
        <a:defRPr sz="1645" kern="1200">
          <a:solidFill>
            <a:schemeClr val="tx1"/>
          </a:solidFill>
          <a:latin typeface="+mn-lt"/>
          <a:ea typeface="+mn-ea"/>
          <a:cs typeface="+mn-cs"/>
        </a:defRPr>
      </a:lvl6pPr>
      <a:lvl7pPr marL="2510155" algn="l" defTabSz="418465" rtl="0" eaLnBrk="1" latinLnBrk="0" hangingPunct="1">
        <a:defRPr sz="1645" kern="1200">
          <a:solidFill>
            <a:schemeClr val="tx1"/>
          </a:solidFill>
          <a:latin typeface="+mn-lt"/>
          <a:ea typeface="+mn-ea"/>
          <a:cs typeface="+mn-cs"/>
        </a:defRPr>
      </a:lvl7pPr>
      <a:lvl8pPr marL="2928620" algn="l" defTabSz="418465" rtl="0" eaLnBrk="1" latinLnBrk="0" hangingPunct="1">
        <a:defRPr sz="1645" kern="1200">
          <a:solidFill>
            <a:schemeClr val="tx1"/>
          </a:solidFill>
          <a:latin typeface="+mn-lt"/>
          <a:ea typeface="+mn-ea"/>
          <a:cs typeface="+mn-cs"/>
        </a:defRPr>
      </a:lvl8pPr>
      <a:lvl9pPr marL="3346450" algn="l" defTabSz="418465" rtl="0" eaLnBrk="1" latinLnBrk="0" hangingPunct="1">
        <a:defRPr sz="164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12699"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1"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1"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2"/>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AE01ED-D3ED-4A1C-8C36-484CF749B989}" type="datetimeFigureOut">
              <a:rPr lang="en-US" smtClean="0"/>
              <a:t>12/9/2020</a:t>
            </a:fld>
            <a:endParaRPr lang="en-US"/>
          </a:p>
        </p:txBody>
      </p:sp>
      <p:sp>
        <p:nvSpPr>
          <p:cNvPr id="22" name="Footer Placeholder 21"/>
          <p:cNvSpPr>
            <a:spLocks noGrp="1"/>
          </p:cNvSpPr>
          <p:nvPr>
            <p:ph type="ftr" sz="quarter" idx="3"/>
          </p:nvPr>
        </p:nvSpPr>
        <p:spPr>
          <a:xfrm>
            <a:off x="3556000" y="6356352"/>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2"/>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7CBBB2-0F7F-48A5-8680-1CD978D22C3E}" type="slidenum">
              <a:rPr lang="en-US" smtClean="0"/>
              <a:t>‹#›</a:t>
            </a:fld>
            <a:endParaRPr lang="en-US"/>
          </a:p>
        </p:txBody>
      </p:sp>
      <p:grpSp>
        <p:nvGrpSpPr>
          <p:cNvPr id="2" name="Group 1"/>
          <p:cNvGrpSpPr/>
          <p:nvPr/>
        </p:nvGrpSpPr>
        <p:grpSpPr>
          <a:xfrm>
            <a:off x="-25356" y="202408"/>
            <a:ext cx="12240730" cy="649224"/>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spd="med">
    <p:pull/>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srcRect/>
          <a:stretch>
            <a:fill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16000" y="1600202"/>
            <a:ext cx="1076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60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FB829-DF5D-4244-832A-15231DC5D28C}" type="datetime3">
              <a:rPr lang="en-US" smtClean="0"/>
              <a:t>9 December 2020</a:t>
            </a:fld>
            <a:endParaRPr lang="en-US" dirty="0"/>
          </a:p>
        </p:txBody>
      </p:sp>
      <p:sp>
        <p:nvSpPr>
          <p:cNvPr id="5" name="Footer Placeholder 4"/>
          <p:cNvSpPr>
            <a:spLocks noGrp="1"/>
          </p:cNvSpPr>
          <p:nvPr>
            <p:ph type="ftr" sz="quarter" idx="3"/>
          </p:nvPr>
        </p:nvSpPr>
        <p:spPr>
          <a:xfrm>
            <a:off x="44704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9408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597F8-4C7B-4C0C-BD20-F8889DC49BC1}" type="slidenum">
              <a:rPr lang="en-US" smtClean="0"/>
              <a:t>‹#›</a:t>
            </a:fld>
            <a:endParaRPr lang="en-US" dirty="0"/>
          </a:p>
        </p:txBody>
      </p:sp>
      <p:pic>
        <p:nvPicPr>
          <p:cNvPr id="8" name="Picture 7"/>
          <p:cNvPicPr>
            <a:picLocks noChangeAspect="1"/>
          </p:cNvPicPr>
          <p:nvPr/>
        </p:nvPicPr>
        <p:blipFill rotWithShape="1">
          <a:blip r:embed="rId16" cstate="email"/>
          <a:srcRect/>
          <a:stretch>
            <a:fillRect/>
          </a:stretch>
        </p:blipFill>
        <p:spPr>
          <a:xfrm>
            <a:off x="-203199" y="-109183"/>
            <a:ext cx="1091609" cy="7083189"/>
          </a:xfrm>
          <a:prstGeom prst="rect">
            <a:avLst/>
          </a:prstGeom>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ransition spd="med">
    <p:pull/>
  </p:transition>
  <p:hf sldNum="0"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1.xml"/></Relationships>
</file>

<file path=ppt/slides/_rels/slide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1.xml"/></Relationships>
</file>

<file path=ppt/slides/_rels/slide10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1.xml"/></Relationships>
</file>

<file path=ppt/slides/_rels/slide10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1.xml"/></Relationships>
</file>

<file path=ppt/slides/_rels/slide10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10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1.xml"/></Relationships>
</file>

<file path=ppt/slides/_rels/slide1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1.xml"/></Relationships>
</file>

<file path=ppt/slides/_rels/slide1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1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1.xml"/></Relationships>
</file>

<file path=ppt/slides/_rels/slide1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1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1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1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0.xml"/></Relationships>
</file>

<file path=ppt/slides/_rels/slide18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19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9.xml"/></Relationships>
</file>

<file path=ppt/slides/_rels/slide20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20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0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2.xml"/></Relationships>
</file>

<file path=ppt/slides/_rels/slide2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2.xml"/></Relationships>
</file>

<file path=ppt/slides/_rels/slide2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1.xml"/></Relationships>
</file>

<file path=ppt/slides/_rels/slide2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1.xml"/></Relationships>
</file>

<file path=ppt/slides/_rels/slide2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6.xml"/></Relationships>
</file>

<file path=ppt/slides/_rels/slide9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1.xml"/></Relationships>
</file>

<file path=ppt/slides/_rels/slide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4313" y="1583637"/>
            <a:ext cx="8240299" cy="1470025"/>
          </a:xfrm>
        </p:spPr>
        <p:txBody>
          <a:bodyPr>
            <a:normAutofit fontScale="90000"/>
          </a:bodyPr>
          <a:lstStyle/>
          <a:p>
            <a:r>
              <a:rPr lang="en-US" sz="8800" b="1" dirty="0">
                <a:solidFill>
                  <a:srgbClr val="FF0000"/>
                </a:solidFill>
                <a:latin typeface="Copperplate Gothic Bold" panose="020E0705020206020404" pitchFamily="34" charset="0"/>
              </a:rPr>
              <a:t>PSYCHOLOGY </a:t>
            </a:r>
          </a:p>
        </p:txBody>
      </p:sp>
      <p:sp>
        <p:nvSpPr>
          <p:cNvPr id="4" name="Cloud 3"/>
          <p:cNvSpPr/>
          <p:nvPr/>
        </p:nvSpPr>
        <p:spPr>
          <a:xfrm>
            <a:off x="5692951" y="5031257"/>
            <a:ext cx="4407489" cy="1524000"/>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Bradley Hand ITC" panose="03070402050302030203" pitchFamily="66" charset="0"/>
              </a:rPr>
              <a:t>By</a:t>
            </a:r>
          </a:p>
          <a:p>
            <a:pPr algn="ctr"/>
            <a:r>
              <a:rPr lang="en-US" sz="3200" b="1" dirty="0">
                <a:latin typeface="Bradley Hand ITC" panose="03070402050302030203" pitchFamily="66" charset="0"/>
              </a:rPr>
              <a:t>Martha Kairu</a:t>
            </a: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57" y="109330"/>
            <a:ext cx="7772400" cy="1143000"/>
          </a:xfrm>
        </p:spPr>
        <p:txBody>
          <a:bodyPr/>
          <a:lstStyle/>
          <a:p>
            <a:pPr algn="l"/>
            <a:r>
              <a:rPr lang="en-US" sz="3600" b="1" i="1" dirty="0">
                <a:solidFill>
                  <a:srgbClr val="002060"/>
                </a:solidFill>
              </a:rPr>
              <a:t>Cont’d…</a:t>
            </a:r>
          </a:p>
        </p:txBody>
      </p:sp>
      <p:sp>
        <p:nvSpPr>
          <p:cNvPr id="3" name="Content Placeholder 2"/>
          <p:cNvSpPr>
            <a:spLocks noGrp="1"/>
          </p:cNvSpPr>
          <p:nvPr>
            <p:ph idx="1"/>
          </p:nvPr>
        </p:nvSpPr>
        <p:spPr>
          <a:xfrm>
            <a:off x="1487556" y="921026"/>
            <a:ext cx="10134600" cy="4389120"/>
          </a:xfrm>
        </p:spPr>
        <p:txBody>
          <a:bodyPr>
            <a:noAutofit/>
          </a:bodyPr>
          <a:lstStyle/>
          <a:p>
            <a:pPr algn="just">
              <a:buFont typeface="Wingdings" panose="05000000000000000000" pitchFamily="2" charset="2"/>
              <a:buChar char="§"/>
            </a:pPr>
            <a:r>
              <a:rPr lang="en-US" sz="3200" b="1" dirty="0"/>
              <a:t>ATTITUDE</a:t>
            </a:r>
            <a:endParaRPr lang="en-US" sz="3200" dirty="0"/>
          </a:p>
          <a:p>
            <a:pPr algn="just">
              <a:buNone/>
            </a:pPr>
            <a:r>
              <a:rPr lang="en-US" sz="3200" dirty="0"/>
              <a:t>	A tendency to respond positively or negatively to either a person, object or situation (an organism’s response to stimuli).</a:t>
            </a:r>
            <a:r>
              <a:rPr lang="en-US" sz="3200" b="1" dirty="0"/>
              <a:t> </a:t>
            </a:r>
          </a:p>
          <a:p>
            <a:pPr algn="just">
              <a:buNone/>
            </a:pPr>
            <a:endParaRPr lang="en-US" sz="2400" b="1" dirty="0"/>
          </a:p>
          <a:p>
            <a:pPr algn="just">
              <a:buFont typeface="Wingdings" panose="05000000000000000000" pitchFamily="2" charset="2"/>
              <a:buChar char="§"/>
            </a:pPr>
            <a:r>
              <a:rPr lang="en-US" sz="3200" b="1" dirty="0"/>
              <a:t>INTELLIGENCE</a:t>
            </a:r>
            <a:endParaRPr lang="en-US" sz="3200" dirty="0"/>
          </a:p>
          <a:p>
            <a:pPr lvl="0" algn="just">
              <a:buNone/>
            </a:pPr>
            <a:r>
              <a:rPr lang="en-US" sz="3200" dirty="0"/>
              <a:t>	The ability to learn abstracts, which include learning of vocabularies, numbers, concepts, reasoning, making  judgment and problem solving skills.</a:t>
            </a:r>
          </a:p>
          <a:p>
            <a:pPr lvl="0" algn="just"/>
            <a:endParaRPr lang="en-US" sz="3600" dirty="0"/>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10</a:t>
            </a:fld>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324679"/>
            <a:ext cx="7772400" cy="1143000"/>
          </a:xfrm>
        </p:spPr>
        <p:txBody>
          <a:bodyPr>
            <a:normAutofit/>
          </a:bodyPr>
          <a:lstStyle/>
          <a:p>
            <a:pPr algn="l"/>
            <a:r>
              <a:rPr lang="en-US" sz="6000" b="1" dirty="0">
                <a:solidFill>
                  <a:srgbClr val="FF0000"/>
                </a:solidFill>
                <a:latin typeface="Arial Black" panose="020B0A04020102020204" pitchFamily="34" charset="0"/>
              </a:rPr>
              <a:t>Learning Theories</a:t>
            </a:r>
          </a:p>
        </p:txBody>
      </p:sp>
      <p:sp>
        <p:nvSpPr>
          <p:cNvPr id="3" name="Content Placeholder 2"/>
          <p:cNvSpPr>
            <a:spLocks noGrp="1"/>
          </p:cNvSpPr>
          <p:nvPr>
            <p:ph idx="1"/>
          </p:nvPr>
        </p:nvSpPr>
        <p:spPr>
          <a:xfrm>
            <a:off x="629479" y="1838739"/>
            <a:ext cx="11191460" cy="4114800"/>
          </a:xfrm>
        </p:spPr>
        <p:txBody>
          <a:bodyPr>
            <a:normAutofit/>
          </a:bodyPr>
          <a:lstStyle/>
          <a:p>
            <a:pPr algn="just">
              <a:buFont typeface="Wingdings" panose="05000000000000000000" pitchFamily="2" charset="2"/>
              <a:buChar char="Ø"/>
            </a:pPr>
            <a:r>
              <a:rPr lang="en-US" sz="3600" dirty="0"/>
              <a:t>Classical Conditioning by Ivan Pavlov</a:t>
            </a:r>
          </a:p>
          <a:p>
            <a:pPr algn="just">
              <a:buFont typeface="Wingdings" panose="05000000000000000000" pitchFamily="2" charset="2"/>
              <a:buChar char="Ø"/>
            </a:pPr>
            <a:r>
              <a:rPr lang="en-US" sz="3600" dirty="0"/>
              <a:t>Operant Conditioning by B.F. Skinner</a:t>
            </a:r>
          </a:p>
          <a:p>
            <a:pPr algn="just">
              <a:buFont typeface="Wingdings" panose="05000000000000000000" pitchFamily="2" charset="2"/>
              <a:buChar char="Ø"/>
            </a:pPr>
            <a:r>
              <a:rPr lang="en-US" sz="3600" dirty="0"/>
              <a:t>Cognitive Learning by Jean Piaget</a:t>
            </a:r>
          </a:p>
          <a:p>
            <a:pPr algn="just">
              <a:buFont typeface="Wingdings" panose="05000000000000000000" pitchFamily="2" charset="2"/>
              <a:buChar char="Ø"/>
            </a:pPr>
            <a:r>
              <a:rPr lang="en-US" sz="3600" dirty="0"/>
              <a:t>Social Learning by Albert Bandura</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100</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881809" y="0"/>
            <a:ext cx="7649818" cy="980661"/>
          </a:xfrm>
        </p:spPr>
        <p:txBody>
          <a:bodyPr>
            <a:normAutofit/>
          </a:bodyPr>
          <a:lstStyle/>
          <a:p>
            <a:pPr algn="ctr"/>
            <a:r>
              <a:rPr lang="en-US" sz="6000" b="1" dirty="0">
                <a:solidFill>
                  <a:srgbClr val="FF0000"/>
                </a:solidFill>
                <a:latin typeface="Berlin Sans FB Demi" panose="020E0802020502020306" pitchFamily="34" charset="0"/>
              </a:rPr>
              <a:t>Classical Conditioning</a:t>
            </a:r>
            <a:endParaRPr lang="en-US" sz="6000" dirty="0">
              <a:solidFill>
                <a:srgbClr val="FF0000"/>
              </a:solidFill>
              <a:latin typeface="Berlin Sans FB Demi" panose="020E0802020502020306" pitchFamily="34" charset="0"/>
            </a:endParaRP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101</a:t>
            </a:fld>
            <a:endParaRPr lang="en-US"/>
          </a:p>
        </p:txBody>
      </p:sp>
      <p:sp>
        <p:nvSpPr>
          <p:cNvPr id="4" name="TextBox 3"/>
          <p:cNvSpPr txBox="1"/>
          <p:nvPr/>
        </p:nvSpPr>
        <p:spPr>
          <a:xfrm>
            <a:off x="225288" y="980661"/>
            <a:ext cx="11595652" cy="8032968"/>
          </a:xfrm>
          <a:prstGeom prst="rect">
            <a:avLst/>
          </a:prstGeom>
          <a:noFill/>
        </p:spPr>
        <p:txBody>
          <a:bodyPr wrap="square" rtlCol="0">
            <a:spAutoFit/>
          </a:bodyPr>
          <a:lstStyle/>
          <a:p>
            <a:pPr marL="457200" lvl="0" indent="-457200" algn="just">
              <a:buFont typeface="Wingdings" panose="05000000000000000000" pitchFamily="2" charset="2"/>
              <a:buChar char="v"/>
            </a:pPr>
            <a:r>
              <a:rPr lang="en-US" sz="3200" dirty="0"/>
              <a:t>By </a:t>
            </a:r>
            <a:r>
              <a:rPr lang="en-US" sz="3200" b="1" dirty="0"/>
              <a:t>Ivan Pavlov</a:t>
            </a:r>
            <a:r>
              <a:rPr lang="en-US" sz="3200" dirty="0"/>
              <a:t>,(1849-1936). Was a Russian Physiologist  who experimented on dogs.</a:t>
            </a:r>
          </a:p>
          <a:p>
            <a:pPr marL="457200" lvl="0" indent="-457200" algn="just">
              <a:buFont typeface="Wingdings" panose="05000000000000000000" pitchFamily="2" charset="2"/>
              <a:buChar char="v"/>
            </a:pPr>
            <a:r>
              <a:rPr lang="en-US" sz="3200" dirty="0"/>
              <a:t>Pavlov demonstrated that </a:t>
            </a:r>
            <a:r>
              <a:rPr lang="en-US" sz="3200" b="1" dirty="0"/>
              <a:t>dogs</a:t>
            </a:r>
            <a:r>
              <a:rPr lang="en-US" sz="3200" dirty="0"/>
              <a:t> could be conditioned to salivate in response to new stimulus, such as ringing bell or light, if this had been paired or presented together with food several times. </a:t>
            </a:r>
          </a:p>
          <a:p>
            <a:pPr marL="457200" lvl="0" indent="-457200" algn="just">
              <a:buFont typeface="Wingdings" panose="05000000000000000000" pitchFamily="2" charset="2"/>
              <a:buChar char="v"/>
            </a:pPr>
            <a:r>
              <a:rPr lang="en-US" sz="3200" dirty="0"/>
              <a:t>The food is the </a:t>
            </a:r>
            <a:r>
              <a:rPr lang="en-US" sz="3200" b="1" dirty="0"/>
              <a:t>unconditioned stimulus </a:t>
            </a:r>
            <a:r>
              <a:rPr lang="en-US" sz="3200" dirty="0"/>
              <a:t>(US) &amp; the bell is the </a:t>
            </a:r>
            <a:r>
              <a:rPr lang="en-US" sz="3200" b="1" dirty="0"/>
              <a:t>conditioned stimulus </a:t>
            </a:r>
            <a:r>
              <a:rPr lang="en-US" sz="3200" dirty="0"/>
              <a:t>(CS). Salivation is the </a:t>
            </a:r>
            <a:r>
              <a:rPr lang="en-US" sz="3200" b="1" dirty="0"/>
              <a:t>conditioned response </a:t>
            </a:r>
            <a:r>
              <a:rPr lang="en-US" sz="3200" dirty="0"/>
              <a:t>(CR). </a:t>
            </a:r>
          </a:p>
          <a:p>
            <a:pPr marL="457200" lvl="0" indent="-457200" algn="just">
              <a:buFont typeface="Wingdings" panose="05000000000000000000" pitchFamily="2" charset="2"/>
              <a:buChar char="v"/>
            </a:pPr>
            <a:r>
              <a:rPr lang="en-US" sz="3200" dirty="0"/>
              <a:t>Bell + food led to salivation; Salivation on eating and smell of food; Later, salivation after ringing the bell without food, after several episodes where the bell preceded the food.</a:t>
            </a:r>
            <a:r>
              <a:rPr lang="en-US" sz="3200" b="1" dirty="0"/>
              <a:t> 	</a:t>
            </a:r>
          </a:p>
          <a:p>
            <a:pPr algn="just">
              <a:buNone/>
            </a:pPr>
            <a:r>
              <a:rPr lang="en-US" sz="3600" b="1" dirty="0">
                <a:solidFill>
                  <a:schemeClr val="accent1"/>
                </a:solidFill>
              </a:rPr>
              <a:t>De-conditioning:</a:t>
            </a:r>
          </a:p>
          <a:p>
            <a:pPr marL="457200" lvl="0" indent="-457200" algn="just">
              <a:buFont typeface="Wingdings" panose="05000000000000000000" pitchFamily="2" charset="2"/>
              <a:buChar char="v"/>
            </a:pPr>
            <a:r>
              <a:rPr lang="en-US" sz="3200" dirty="0"/>
              <a:t>Ringing of bell followed with electric shock or pain will dissociate bell with food.</a:t>
            </a:r>
          </a:p>
          <a:p>
            <a:pPr lvl="0" algn="just"/>
            <a:endParaRPr lang="en-US"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4" descr="behavioral psych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677" y="2266122"/>
            <a:ext cx="6467061" cy="433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696278" y="0"/>
            <a:ext cx="7765774" cy="809389"/>
          </a:xfrm>
        </p:spPr>
        <p:txBody>
          <a:bodyPr>
            <a:noAutofit/>
          </a:bodyPr>
          <a:lstStyle/>
          <a:p>
            <a:pPr algn="ctr"/>
            <a:r>
              <a:rPr lang="en-US" sz="4800" b="1" dirty="0">
                <a:solidFill>
                  <a:srgbClr val="FF0000"/>
                </a:solidFill>
                <a:latin typeface="Arial Black" panose="020B0A04020102020204" pitchFamily="34" charset="0"/>
              </a:rPr>
              <a:t>Operant conditioning </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103</a:t>
            </a:fld>
            <a:endParaRPr lang="en-US"/>
          </a:p>
        </p:txBody>
      </p:sp>
      <p:sp>
        <p:nvSpPr>
          <p:cNvPr id="4" name="TextBox 3"/>
          <p:cNvSpPr txBox="1"/>
          <p:nvPr/>
        </p:nvSpPr>
        <p:spPr>
          <a:xfrm>
            <a:off x="198783" y="980661"/>
            <a:ext cx="11754678" cy="4247317"/>
          </a:xfrm>
          <a:prstGeom prst="rect">
            <a:avLst/>
          </a:prstGeom>
          <a:noFill/>
        </p:spPr>
        <p:txBody>
          <a:bodyPr wrap="square" rtlCol="0">
            <a:spAutoFit/>
          </a:bodyPr>
          <a:lstStyle/>
          <a:p>
            <a:pPr marL="457200" indent="-457200" algn="just">
              <a:buFont typeface="Arial" panose="020B0604020202020204" pitchFamily="34" charset="0"/>
              <a:buChar char="•"/>
            </a:pPr>
            <a:r>
              <a:rPr lang="en-US" sz="3000" dirty="0"/>
              <a:t>B.F. Skinner studied the relationship between behaviour and their consequences. </a:t>
            </a:r>
          </a:p>
          <a:p>
            <a:pPr marL="457200" indent="-457200" algn="just">
              <a:buFont typeface="Arial" panose="020B0604020202020204" pitchFamily="34" charset="0"/>
              <a:buChar char="•"/>
            </a:pPr>
            <a:r>
              <a:rPr lang="en-US" sz="3000" dirty="0"/>
              <a:t>Animals and people learn to operate on the environment to produce desired consequences.</a:t>
            </a:r>
          </a:p>
          <a:p>
            <a:pPr marL="457200" indent="-457200" algn="just">
              <a:buFont typeface="Arial" panose="020B0604020202020204" pitchFamily="34" charset="0"/>
              <a:buChar char="•"/>
            </a:pPr>
            <a:r>
              <a:rPr lang="en-US" sz="3000" dirty="0"/>
              <a:t>Learning in this case is under the control of the individual, who operates or influences the environment, hence the term operant conditioning</a:t>
            </a:r>
          </a:p>
          <a:p>
            <a:pPr marL="457200" indent="-457200" algn="just">
              <a:buFont typeface="Arial" panose="020B0604020202020204" pitchFamily="34" charset="0"/>
              <a:buChar char="•"/>
            </a:pPr>
            <a:r>
              <a:rPr lang="en-US" sz="3000" dirty="0"/>
              <a:t>There is a reward or a punishment for behaviour, hence learning occurs.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905000" y="0"/>
            <a:ext cx="7808843" cy="901148"/>
          </a:xfrm>
        </p:spPr>
        <p:txBody>
          <a:bodyPr>
            <a:normAutofit fontScale="90000"/>
          </a:bodyPr>
          <a:lstStyle/>
          <a:p>
            <a:pPr algn="ctr"/>
            <a:r>
              <a:rPr lang="en-US" sz="6000" b="1" dirty="0">
                <a:solidFill>
                  <a:srgbClr val="FF0000"/>
                </a:solidFill>
                <a:latin typeface="Arial Black" panose="020B0A04020102020204" pitchFamily="34" charset="0"/>
              </a:rPr>
              <a:t>Cognitive learning</a:t>
            </a:r>
            <a:endParaRPr lang="en-US" sz="6000" dirty="0">
              <a:solidFill>
                <a:srgbClr val="FF0000"/>
              </a:solidFill>
              <a:latin typeface="Arial Black" panose="020B0A04020102020204" pitchFamily="34" charset="0"/>
            </a:endParaRP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104</a:t>
            </a:fld>
            <a:endParaRPr lang="en-US"/>
          </a:p>
        </p:txBody>
      </p:sp>
      <p:sp>
        <p:nvSpPr>
          <p:cNvPr id="4" name="TextBox 3"/>
          <p:cNvSpPr txBox="1"/>
          <p:nvPr/>
        </p:nvSpPr>
        <p:spPr>
          <a:xfrm>
            <a:off x="145775" y="1149626"/>
            <a:ext cx="11728174" cy="4247317"/>
          </a:xfrm>
          <a:prstGeom prst="rect">
            <a:avLst/>
          </a:prstGeom>
          <a:noFill/>
        </p:spPr>
        <p:txBody>
          <a:bodyPr wrap="square" rtlCol="0">
            <a:spAutoFit/>
          </a:bodyPr>
          <a:lstStyle/>
          <a:p>
            <a:pPr marL="457200" indent="-457200" algn="just">
              <a:buFont typeface="Wingdings" panose="05000000000000000000" pitchFamily="2" charset="2"/>
              <a:buChar char="q"/>
            </a:pPr>
            <a:r>
              <a:rPr lang="en-US" sz="3000" dirty="0"/>
              <a:t>According to Jean Piaget, learning can occur without reinforcement of overt actions, a process he called </a:t>
            </a:r>
            <a:r>
              <a:rPr lang="en-US" sz="3000" b="1" i="1" dirty="0"/>
              <a:t>latent learning</a:t>
            </a:r>
            <a:r>
              <a:rPr lang="en-US" sz="3000" dirty="0"/>
              <a:t>. </a:t>
            </a:r>
          </a:p>
          <a:p>
            <a:pPr marL="457200" indent="-457200" algn="just">
              <a:buFont typeface="Wingdings" panose="05000000000000000000" pitchFamily="2" charset="2"/>
              <a:buChar char="q"/>
            </a:pPr>
            <a:r>
              <a:rPr lang="en-US" sz="3000" dirty="0"/>
              <a:t>The proponents of this theory argue that human being is not a passive organism, but is capable of processing information and comprehending the relationship between cause and effect. The processed information is stored and may be retrieved later when required. </a:t>
            </a:r>
          </a:p>
          <a:p>
            <a:pPr marL="457200" indent="-457200" algn="just">
              <a:buFont typeface="Wingdings" panose="05000000000000000000" pitchFamily="2" charset="2"/>
              <a:buChar char="q"/>
            </a:pPr>
            <a:r>
              <a:rPr lang="en-US" sz="3000" dirty="0"/>
              <a:t>One actively constructs knowledge through negotiation and social interaction with the immediate environment.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020957" y="-168965"/>
            <a:ext cx="7772400" cy="1143000"/>
          </a:xfrm>
        </p:spPr>
        <p:txBody>
          <a:bodyPr>
            <a:normAutofit/>
          </a:bodyPr>
          <a:lstStyle/>
          <a:p>
            <a:pPr algn="ctr"/>
            <a:r>
              <a:rPr lang="en-US" sz="4800" b="1" dirty="0">
                <a:solidFill>
                  <a:srgbClr val="FF0000"/>
                </a:solidFill>
                <a:latin typeface="Arial Black" panose="020B0A04020102020204" pitchFamily="34" charset="0"/>
              </a:rPr>
              <a:t>Social Learning Theory</a:t>
            </a:r>
          </a:p>
        </p:txBody>
      </p:sp>
      <p:sp>
        <p:nvSpPr>
          <p:cNvPr id="6" name="Content Placeholder 5"/>
          <p:cNvSpPr>
            <a:spLocks noGrp="1"/>
          </p:cNvSpPr>
          <p:nvPr>
            <p:ph idx="1"/>
          </p:nvPr>
        </p:nvSpPr>
        <p:spPr>
          <a:xfrm>
            <a:off x="291548" y="1205948"/>
            <a:ext cx="11542643" cy="5118653"/>
          </a:xfrm>
        </p:spPr>
        <p:txBody>
          <a:bodyPr>
            <a:normAutofit/>
          </a:bodyPr>
          <a:lstStyle/>
          <a:p>
            <a:pPr algn="just"/>
            <a:r>
              <a:rPr lang="en-US" sz="3200" dirty="0"/>
              <a:t>Albert Bandura. </a:t>
            </a:r>
          </a:p>
          <a:p>
            <a:pPr algn="just"/>
            <a:r>
              <a:rPr lang="en-US" sz="3200" dirty="0"/>
              <a:t>Considers how individuals learn through observing the behavior of others. i.e. most human behavior is learnt observationally through modeling.</a:t>
            </a:r>
          </a:p>
          <a:p>
            <a:pPr algn="just"/>
            <a:r>
              <a:rPr lang="en-US" sz="3200" dirty="0"/>
              <a:t>This theory proposes that people learn by imitating the behavior of other people. Other terms used are role modelling and identification. </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105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616765" y="1139687"/>
            <a:ext cx="8060635" cy="1908313"/>
          </a:xfrm>
        </p:spPr>
        <p:txBody>
          <a:bodyPr>
            <a:normAutofit/>
          </a:bodyPr>
          <a:lstStyle/>
          <a:p>
            <a:pPr algn="ctr"/>
            <a:r>
              <a:rPr lang="en-US" sz="9600" b="1" i="0" dirty="0">
                <a:solidFill>
                  <a:srgbClr val="0070C0"/>
                </a:solidFill>
                <a:effectLst>
                  <a:outerShdw blurRad="38100" dist="38100" dir="2700000" algn="tl">
                    <a:srgbClr val="000000">
                      <a:alpha val="43137"/>
                    </a:srgbClr>
                  </a:outerShdw>
                </a:effectLst>
                <a:latin typeface="Arial Black" panose="020B0A04020102020204" pitchFamily="34" charset="0"/>
              </a:rPr>
              <a:t>MEMORY</a:t>
            </a:r>
            <a:endParaRPr lang="en-US" sz="9600" dirty="0">
              <a:solidFill>
                <a:srgbClr val="0070C0"/>
              </a:solidFill>
              <a:effectLst>
                <a:outerShdw blurRad="38100" dist="38100" dir="2700000" algn="tl">
                  <a:srgbClr val="000000">
                    <a:alpha val="43137"/>
                  </a:srgbClr>
                </a:outerShdw>
              </a:effectLst>
              <a:latin typeface="Arial Black" panose="020B0A04020102020204" pitchFamily="34" charset="0"/>
            </a:endParaRPr>
          </a:p>
        </p:txBody>
      </p:sp>
      <p:sp>
        <p:nvSpPr>
          <p:cNvPr id="6" name="Subtitle 5"/>
          <p:cNvSpPr>
            <a:spLocks noGrp="1"/>
          </p:cNvSpPr>
          <p:nvPr>
            <p:ph type="subTitle" idx="1"/>
          </p:nvPr>
        </p:nvSpPr>
        <p:spPr>
          <a:xfrm>
            <a:off x="2057400" y="3429000"/>
            <a:ext cx="7315200" cy="1752600"/>
          </a:xfrm>
        </p:spPr>
        <p:txBody>
          <a:bodyPr/>
          <a:lstStyle/>
          <a:p>
            <a:r>
              <a:rPr lang="en-US" b="1" dirty="0">
                <a:solidFill>
                  <a:srgbClr val="FF0000"/>
                </a:solidFill>
              </a:rPr>
              <a:t>The process by which information acquired is encoded, stored and retrieved when needed.</a:t>
            </a:r>
          </a:p>
        </p:txBody>
      </p:sp>
      <p:sp>
        <p:nvSpPr>
          <p:cNvPr id="4" name="Slide Number Placeholder 3"/>
          <p:cNvSpPr>
            <a:spLocks noGrp="1"/>
          </p:cNvSpPr>
          <p:nvPr>
            <p:ph type="sldNum" sz="quarter" idx="12"/>
          </p:nvPr>
        </p:nvSpPr>
        <p:spPr/>
        <p:txBody>
          <a:bodyPr/>
          <a:lstStyle/>
          <a:p>
            <a:fld id="{ACE4364B-589A-413E-BE35-0E230ADB5FAC}" type="slidenum">
              <a:rPr lang="en-US" smtClean="0"/>
              <a:t>106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313" y="993913"/>
            <a:ext cx="11198088" cy="5330687"/>
          </a:xfrm>
        </p:spPr>
        <p:txBody>
          <a:bodyPr>
            <a:normAutofit/>
          </a:bodyPr>
          <a:lstStyle/>
          <a:p>
            <a:pPr algn="just"/>
            <a:r>
              <a:rPr lang="en-US" sz="3200" dirty="0"/>
              <a:t>Memory refers to those processes involved in the acquisition of information, its subsequent retrieval and use.</a:t>
            </a:r>
          </a:p>
          <a:p>
            <a:pPr algn="just"/>
            <a:r>
              <a:rPr lang="en-US" sz="3200" dirty="0"/>
              <a:t>Memory process can be divided into three main components:</a:t>
            </a:r>
          </a:p>
          <a:p>
            <a:pPr lvl="1" algn="just"/>
            <a:r>
              <a:rPr lang="en-US" sz="3000" b="1" dirty="0">
                <a:solidFill>
                  <a:srgbClr val="FF0000"/>
                </a:solidFill>
              </a:rPr>
              <a:t>Registration</a:t>
            </a:r>
          </a:p>
          <a:p>
            <a:pPr lvl="1" algn="just"/>
            <a:r>
              <a:rPr lang="en-US" sz="3000" b="1" dirty="0">
                <a:solidFill>
                  <a:srgbClr val="FF0000"/>
                </a:solidFill>
              </a:rPr>
              <a:t>Retention</a:t>
            </a:r>
          </a:p>
          <a:p>
            <a:pPr lvl="1" algn="just"/>
            <a:r>
              <a:rPr lang="en-US" sz="3000" b="1" dirty="0">
                <a:solidFill>
                  <a:srgbClr val="FF0000"/>
                </a:solidFill>
              </a:rPr>
              <a:t>Recall and recognition </a:t>
            </a:r>
          </a:p>
        </p:txBody>
      </p:sp>
    </p:spTree>
  </p:cSld>
  <p:clrMapOvr>
    <a:masterClrMapping/>
  </p:clrMapOvr>
  <p:transition spd="med">
    <p:pull/>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63" y="0"/>
            <a:ext cx="10972800" cy="1143000"/>
          </a:xfrm>
        </p:spPr>
        <p:txBody>
          <a:bodyPr/>
          <a:lstStyle/>
          <a:p>
            <a:pPr algn="ctr"/>
            <a:r>
              <a:rPr lang="en-US" dirty="0"/>
              <a:t>Memory ct’</a:t>
            </a:r>
          </a:p>
        </p:txBody>
      </p:sp>
      <p:sp>
        <p:nvSpPr>
          <p:cNvPr id="3" name="Content Placeholder 2"/>
          <p:cNvSpPr>
            <a:spLocks noGrp="1"/>
          </p:cNvSpPr>
          <p:nvPr>
            <p:ph idx="1"/>
          </p:nvPr>
        </p:nvSpPr>
        <p:spPr>
          <a:xfrm>
            <a:off x="278296" y="1298713"/>
            <a:ext cx="11304105" cy="5025887"/>
          </a:xfrm>
        </p:spPr>
        <p:txBody>
          <a:bodyPr>
            <a:normAutofit/>
          </a:bodyPr>
          <a:lstStyle/>
          <a:p>
            <a:pPr algn="just"/>
            <a:r>
              <a:rPr lang="en-US" sz="3200" dirty="0"/>
              <a:t>Memory plays an important part in learning. Learning implies  retaining of facts. If nothing is stored from previous experience, then no learning can take place</a:t>
            </a:r>
          </a:p>
          <a:p>
            <a:pPr algn="just"/>
            <a:r>
              <a:rPr lang="en-US" sz="3200" dirty="0"/>
              <a:t>Thinking and reasoning are also done with remembered facts</a:t>
            </a:r>
          </a:p>
        </p:txBody>
      </p:sp>
    </p:spTree>
  </p:cSld>
  <p:clrMapOvr>
    <a:masterClrMapping/>
  </p:clrMapOvr>
  <p:transition spd="med">
    <p:pull/>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54" y="134245"/>
            <a:ext cx="10972800" cy="1143000"/>
          </a:xfrm>
        </p:spPr>
        <p:txBody>
          <a:bodyPr>
            <a:normAutofit/>
          </a:bodyPr>
          <a:lstStyle/>
          <a:p>
            <a:pPr algn="ctr"/>
            <a:r>
              <a:rPr lang="en-US" sz="6000" dirty="0">
                <a:solidFill>
                  <a:srgbClr val="FF0000"/>
                </a:solidFill>
                <a:latin typeface="Arial Rounded MT Bold" panose="020F0704030504030204" pitchFamily="34" charset="0"/>
              </a:rPr>
              <a:t>Types of memory </a:t>
            </a:r>
          </a:p>
        </p:txBody>
      </p:sp>
      <p:sp>
        <p:nvSpPr>
          <p:cNvPr id="3" name="Content Placeholder 2"/>
          <p:cNvSpPr>
            <a:spLocks noGrp="1"/>
          </p:cNvSpPr>
          <p:nvPr>
            <p:ph idx="1"/>
          </p:nvPr>
        </p:nvSpPr>
        <p:spPr>
          <a:xfrm>
            <a:off x="384312" y="1277245"/>
            <a:ext cx="11357113" cy="5047355"/>
          </a:xfrm>
        </p:spPr>
        <p:txBody>
          <a:bodyPr>
            <a:normAutofit/>
          </a:bodyPr>
          <a:lstStyle/>
          <a:p>
            <a:pPr algn="just"/>
            <a:r>
              <a:rPr lang="en-US" sz="3200" dirty="0"/>
              <a:t>The following are types of memory:</a:t>
            </a:r>
          </a:p>
          <a:p>
            <a:pPr lvl="1" algn="just"/>
            <a:r>
              <a:rPr lang="en-US" sz="3000" dirty="0"/>
              <a:t>Immediate or short-term memory: for events that have occurred within the past 30 seconds</a:t>
            </a:r>
          </a:p>
          <a:p>
            <a:pPr lvl="1" algn="just"/>
            <a:r>
              <a:rPr lang="en-US" sz="3000" dirty="0"/>
              <a:t>Recent memory: for events over the past few hours or days</a:t>
            </a:r>
          </a:p>
          <a:p>
            <a:pPr lvl="1" algn="just"/>
            <a:r>
              <a:rPr lang="en-US" sz="3000" dirty="0"/>
              <a:t>Recent past memory: this refers to information retained over the pest few months.</a:t>
            </a:r>
          </a:p>
          <a:p>
            <a:pPr lvl="1" algn="just"/>
            <a:r>
              <a:rPr lang="en-US" sz="3000" dirty="0"/>
              <a:t>Remote memory: refers to the ability to remember events that have occurred in the distant past. </a:t>
            </a:r>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8904"/>
            <a:ext cx="7772400" cy="1143000"/>
          </a:xfrm>
        </p:spPr>
        <p:txBody>
          <a:bodyPr/>
          <a:lstStyle/>
          <a:p>
            <a:r>
              <a:rPr lang="en-US" sz="4800" b="1" i="0" dirty="0">
                <a:latin typeface="Arial Black" panose="020B0A04020102020204" pitchFamily="34" charset="0"/>
              </a:rPr>
              <a:t>Historical Background</a:t>
            </a:r>
          </a:p>
        </p:txBody>
      </p:sp>
      <p:sp>
        <p:nvSpPr>
          <p:cNvPr id="3" name="Content Placeholder 2"/>
          <p:cNvSpPr>
            <a:spLocks noGrp="1"/>
          </p:cNvSpPr>
          <p:nvPr>
            <p:ph idx="1"/>
          </p:nvPr>
        </p:nvSpPr>
        <p:spPr>
          <a:xfrm>
            <a:off x="1272209" y="1335156"/>
            <a:ext cx="10734261" cy="5002696"/>
          </a:xfrm>
        </p:spPr>
        <p:txBody>
          <a:bodyPr/>
          <a:lstStyle/>
          <a:p>
            <a:pPr>
              <a:buNone/>
            </a:pPr>
            <a:r>
              <a:rPr lang="en-US" sz="3200" dirty="0"/>
              <a:t>The development of psychology can broadly be traced into four periods:</a:t>
            </a:r>
          </a:p>
          <a:p>
            <a:pPr>
              <a:buNone/>
            </a:pPr>
            <a:endParaRPr lang="en-US" sz="3200" dirty="0"/>
          </a:p>
          <a:p>
            <a:pPr lvl="1">
              <a:buClr>
                <a:srgbClr val="7030A0"/>
              </a:buClr>
              <a:buSzPct val="100000"/>
              <a:buFont typeface="Arial" panose="020B0604020202020204" pitchFamily="34" charset="0"/>
              <a:buChar char="•"/>
            </a:pPr>
            <a:r>
              <a:rPr lang="en-US" sz="3200" dirty="0"/>
              <a:t>Ancient Greek period, </a:t>
            </a:r>
          </a:p>
          <a:p>
            <a:pPr lvl="1">
              <a:buClr>
                <a:srgbClr val="7030A0"/>
              </a:buClr>
              <a:buSzPct val="100000"/>
              <a:buFont typeface="Arial" panose="020B0604020202020204" pitchFamily="34" charset="0"/>
              <a:buChar char="•"/>
            </a:pPr>
            <a:r>
              <a:rPr lang="en-US" sz="3200" dirty="0"/>
              <a:t>Pre-modern period, </a:t>
            </a:r>
          </a:p>
          <a:p>
            <a:pPr lvl="1">
              <a:buClr>
                <a:srgbClr val="7030A0"/>
              </a:buClr>
              <a:buSzPct val="100000"/>
              <a:buFont typeface="Arial" panose="020B0604020202020204" pitchFamily="34" charset="0"/>
              <a:buChar char="•"/>
            </a:pPr>
            <a:r>
              <a:rPr lang="en-US" sz="3200" dirty="0"/>
              <a:t>Modern period and </a:t>
            </a:r>
          </a:p>
          <a:p>
            <a:pPr lvl="1">
              <a:buClr>
                <a:srgbClr val="7030A0"/>
              </a:buClr>
              <a:buSzPct val="100000"/>
              <a:buFont typeface="Arial" panose="020B0604020202020204" pitchFamily="34" charset="0"/>
              <a:buChar char="•"/>
            </a:pPr>
            <a:r>
              <a:rPr lang="en-US" sz="3200" dirty="0"/>
              <a:t>Current status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11</a:t>
            </a:fld>
            <a:endParaRPr lang="en-US"/>
          </a:p>
        </p:txBody>
      </p:sp>
    </p:spTree>
  </p:cSld>
  <p:clrMapOvr>
    <a:masterClrMapping/>
  </p:clrMapOvr>
  <p:transition spd="med">
    <p:pull/>
  </p:transition>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55374" y="0"/>
            <a:ext cx="8922026" cy="1143000"/>
          </a:xfrm>
        </p:spPr>
        <p:txBody>
          <a:bodyPr>
            <a:normAutofit/>
          </a:bodyPr>
          <a:lstStyle/>
          <a:p>
            <a:pPr algn="ctr"/>
            <a:r>
              <a:rPr lang="en-US" b="1" i="0" dirty="0">
                <a:solidFill>
                  <a:schemeClr val="tx1"/>
                </a:solidFill>
                <a:latin typeface="Arial Black" panose="020B0A04020102020204" pitchFamily="34" charset="0"/>
              </a:rPr>
              <a:t>Information Processing</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110</a:t>
            </a:fld>
            <a:endParaRPr lang="en-US"/>
          </a:p>
        </p:txBody>
      </p:sp>
      <p:sp>
        <p:nvSpPr>
          <p:cNvPr id="4" name="Rectangle 3"/>
          <p:cNvSpPr/>
          <p:nvPr/>
        </p:nvSpPr>
        <p:spPr>
          <a:xfrm>
            <a:off x="397565" y="1378226"/>
            <a:ext cx="11516139" cy="4524315"/>
          </a:xfrm>
          <a:prstGeom prst="rect">
            <a:avLst/>
          </a:prstGeom>
        </p:spPr>
        <p:txBody>
          <a:bodyPr wrap="square">
            <a:spAutoFit/>
          </a:bodyPr>
          <a:lstStyle/>
          <a:p>
            <a:pPr marL="457200" indent="-457200" algn="just">
              <a:buFont typeface="Arial" panose="020B0604020202020204" pitchFamily="34" charset="0"/>
              <a:buChar char="•"/>
            </a:pPr>
            <a:r>
              <a:rPr lang="en-US" sz="3200" b="1" i="1" dirty="0"/>
              <a:t>Encoding</a:t>
            </a:r>
            <a:r>
              <a:rPr lang="en-US" sz="3200" dirty="0"/>
              <a:t> allows information from the outside world to be sensed in the form of chemical and physical stimuli. </a:t>
            </a:r>
          </a:p>
          <a:p>
            <a:pPr marL="457200" indent="-457200" algn="just">
              <a:buFont typeface="Arial" panose="020B0604020202020204" pitchFamily="34" charset="0"/>
              <a:buChar char="•"/>
            </a:pPr>
            <a:r>
              <a:rPr lang="en-US" sz="3200" b="1" i="1" dirty="0"/>
              <a:t>Storage</a:t>
            </a:r>
            <a:r>
              <a:rPr lang="en-US" sz="3200" dirty="0"/>
              <a:t> involves information maintenance over short periods of time. </a:t>
            </a:r>
          </a:p>
          <a:p>
            <a:pPr marL="457200" indent="-457200" algn="just">
              <a:buFont typeface="Arial" panose="020B0604020202020204" pitchFamily="34" charset="0"/>
              <a:buChar char="•"/>
            </a:pPr>
            <a:r>
              <a:rPr lang="en-US" sz="3200" b="1" dirty="0"/>
              <a:t>Retrieval</a:t>
            </a:r>
            <a:r>
              <a:rPr lang="en-US" sz="3200" dirty="0"/>
              <a:t>: Stored information must be located and returned to the consciousness.  </a:t>
            </a:r>
          </a:p>
          <a:p>
            <a:pPr algn="just"/>
            <a:endParaRPr lang="en-US" sz="3200" dirty="0"/>
          </a:p>
          <a:p>
            <a:pPr algn="just"/>
            <a:r>
              <a:rPr lang="en-US" sz="3200" dirty="0"/>
              <a:t>- Memory enables people to recall the </a:t>
            </a:r>
            <a:r>
              <a:rPr lang="en-US" sz="3200" i="1" dirty="0"/>
              <a:t>who, what, when, where, how and why </a:t>
            </a:r>
            <a:r>
              <a:rPr lang="en-US" sz="3200" dirty="0"/>
              <a:t>in everyday life.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20417" y="238539"/>
            <a:ext cx="9965635" cy="742122"/>
          </a:xfrm>
        </p:spPr>
        <p:txBody>
          <a:bodyPr>
            <a:noAutofit/>
          </a:bodyPr>
          <a:lstStyle/>
          <a:p>
            <a:pPr algn="ctr"/>
            <a:r>
              <a:rPr lang="en-US" sz="4800" b="1" dirty="0">
                <a:solidFill>
                  <a:schemeClr val="tx1"/>
                </a:solidFill>
                <a:latin typeface="Arial Rounded MT Bold" panose="020F0704030504030204" pitchFamily="34" charset="0"/>
              </a:rPr>
              <a:t>Factors Influencing Memory Loss</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111</a:t>
            </a:fld>
            <a:endParaRPr lang="en-US"/>
          </a:p>
        </p:txBody>
      </p:sp>
      <p:sp>
        <p:nvSpPr>
          <p:cNvPr id="4" name="Rectangle 3"/>
          <p:cNvSpPr/>
          <p:nvPr/>
        </p:nvSpPr>
        <p:spPr>
          <a:xfrm>
            <a:off x="212035" y="1230970"/>
            <a:ext cx="11873947" cy="3108543"/>
          </a:xfrm>
          <a:prstGeom prst="rect">
            <a:avLst/>
          </a:prstGeom>
        </p:spPr>
        <p:txBody>
          <a:bodyPr wrap="square">
            <a:spAutoFit/>
          </a:bodyPr>
          <a:lstStyle/>
          <a:p>
            <a:pPr algn="just"/>
            <a:r>
              <a:rPr lang="en-US" sz="2800" b="1" dirty="0"/>
              <a:t>Interference</a:t>
            </a:r>
            <a:r>
              <a:rPr lang="en-US" sz="2800" dirty="0"/>
              <a:t> can hamper memorization and retrieval:</a:t>
            </a:r>
          </a:p>
          <a:p>
            <a:pPr algn="just">
              <a:buFont typeface="Wingdings" panose="05000000000000000000" pitchFamily="2" charset="2"/>
              <a:buChar char="q"/>
            </a:pPr>
            <a:r>
              <a:rPr lang="en-US" sz="2800" i="1" dirty="0"/>
              <a:t>Retroactive interference</a:t>
            </a:r>
            <a:r>
              <a:rPr lang="en-US" sz="2800" dirty="0"/>
              <a:t>: when learning </a:t>
            </a:r>
            <a:r>
              <a:rPr lang="en-US" sz="2800" u="sng" dirty="0"/>
              <a:t>new</a:t>
            </a:r>
            <a:r>
              <a:rPr lang="en-US" sz="2800" dirty="0"/>
              <a:t> information makes it harder to recall </a:t>
            </a:r>
            <a:r>
              <a:rPr lang="en-US" sz="2800" u="sng" dirty="0"/>
              <a:t>old</a:t>
            </a:r>
            <a:r>
              <a:rPr lang="en-US" sz="2800" dirty="0"/>
              <a:t> information and </a:t>
            </a:r>
          </a:p>
          <a:p>
            <a:pPr algn="just">
              <a:buFont typeface="Wingdings" panose="05000000000000000000" pitchFamily="2" charset="2"/>
              <a:buChar char="q"/>
            </a:pPr>
            <a:r>
              <a:rPr lang="en-US" sz="2800" i="1" dirty="0"/>
              <a:t>Proactive interference</a:t>
            </a:r>
            <a:r>
              <a:rPr lang="en-US" sz="2800" dirty="0"/>
              <a:t>: where </a:t>
            </a:r>
            <a:r>
              <a:rPr lang="en-US" sz="2800" u="sng" dirty="0"/>
              <a:t>prior</a:t>
            </a:r>
            <a:r>
              <a:rPr lang="en-US" sz="2800" dirty="0"/>
              <a:t> learning disrupts recall of </a:t>
            </a:r>
            <a:r>
              <a:rPr lang="en-US" sz="2800" u="sng" dirty="0"/>
              <a:t>new</a:t>
            </a:r>
            <a:r>
              <a:rPr lang="en-US" sz="2800" dirty="0"/>
              <a:t> information. </a:t>
            </a:r>
          </a:p>
          <a:p>
            <a:pPr algn="just"/>
            <a:r>
              <a:rPr lang="en-US" sz="2800" dirty="0"/>
              <a:t>However, there are situations when old information can facilitate learning of new information (</a:t>
            </a:r>
            <a:r>
              <a:rPr lang="en-US" sz="2800" i="1" dirty="0"/>
              <a:t>positive transfer</a:t>
            </a:r>
            <a:r>
              <a:rPr lang="en-US" sz="2800" dirty="0"/>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09800" y="165652"/>
            <a:ext cx="7772400" cy="609600"/>
          </a:xfrm>
        </p:spPr>
        <p:txBody>
          <a:bodyPr>
            <a:normAutofit fontScale="90000"/>
          </a:bodyPr>
          <a:lstStyle/>
          <a:p>
            <a:pPr algn="l"/>
            <a:r>
              <a:rPr lang="en-US" sz="3800" dirty="0">
                <a:solidFill>
                  <a:schemeClr val="tx1"/>
                </a:solidFill>
              </a:rPr>
              <a:t>Cont’d…</a:t>
            </a:r>
          </a:p>
        </p:txBody>
      </p:sp>
      <p:sp>
        <p:nvSpPr>
          <p:cNvPr id="8" name="Content Placeholder 7"/>
          <p:cNvSpPr>
            <a:spLocks noGrp="1"/>
          </p:cNvSpPr>
          <p:nvPr>
            <p:ph idx="1"/>
          </p:nvPr>
        </p:nvSpPr>
        <p:spPr>
          <a:xfrm>
            <a:off x="397565" y="775252"/>
            <a:ext cx="11012557" cy="5320748"/>
          </a:xfrm>
        </p:spPr>
        <p:txBody>
          <a:bodyPr>
            <a:noAutofit/>
          </a:bodyPr>
          <a:lstStyle/>
          <a:p>
            <a:r>
              <a:rPr lang="en-US" sz="2800" dirty="0"/>
              <a:t>Attention</a:t>
            </a:r>
          </a:p>
          <a:p>
            <a:r>
              <a:rPr lang="en-US" sz="2800" dirty="0"/>
              <a:t>Organization of content</a:t>
            </a:r>
          </a:p>
          <a:p>
            <a:r>
              <a:rPr lang="en-US" sz="2800" dirty="0"/>
              <a:t>Age</a:t>
            </a:r>
          </a:p>
          <a:p>
            <a:r>
              <a:rPr lang="en-US" sz="2800" dirty="0"/>
              <a:t>Health and emotional status</a:t>
            </a:r>
          </a:p>
          <a:p>
            <a:r>
              <a:rPr lang="en-US" sz="2800" dirty="0"/>
              <a:t>Association developed</a:t>
            </a:r>
          </a:p>
          <a:p>
            <a:r>
              <a:rPr lang="en-US" sz="2800" dirty="0"/>
              <a:t>Intelligence</a:t>
            </a:r>
          </a:p>
          <a:p>
            <a:r>
              <a:rPr lang="en-US" sz="2800" dirty="0"/>
              <a:t>Value of content</a:t>
            </a:r>
          </a:p>
          <a:p>
            <a:r>
              <a:rPr lang="en-US" sz="2800" dirty="0"/>
              <a:t>Study and rehearsal skills</a:t>
            </a:r>
          </a:p>
          <a:p>
            <a:r>
              <a:rPr lang="en-US" sz="2800" dirty="0"/>
              <a:t>Environment</a:t>
            </a:r>
          </a:p>
          <a:p>
            <a:r>
              <a:rPr lang="en-US" sz="2800" dirty="0"/>
              <a:t>Level of information processing</a:t>
            </a:r>
          </a:p>
          <a:p>
            <a:r>
              <a:rPr lang="en-US" sz="2800" dirty="0"/>
              <a:t>Methods of learning/teaching</a:t>
            </a:r>
          </a:p>
          <a:p>
            <a:endParaRPr lang="en-US" sz="2800" dirty="0"/>
          </a:p>
          <a:p>
            <a:endParaRPr lang="en-US" sz="2800" dirty="0"/>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112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905000" y="0"/>
            <a:ext cx="7772400" cy="1143000"/>
          </a:xfrm>
        </p:spPr>
        <p:txBody>
          <a:bodyPr/>
          <a:lstStyle/>
          <a:p>
            <a:pPr algn="ctr"/>
            <a:r>
              <a:rPr lang="en-US" i="0" dirty="0">
                <a:solidFill>
                  <a:schemeClr val="tx1"/>
                </a:solidFill>
                <a:latin typeface="Arial Rounded MT Bold" panose="020F0704030504030204" pitchFamily="34" charset="0"/>
              </a:rPr>
              <a:t>Improving the Memory</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113</a:t>
            </a:fld>
            <a:endParaRPr lang="en-US"/>
          </a:p>
        </p:txBody>
      </p:sp>
      <p:sp>
        <p:nvSpPr>
          <p:cNvPr id="4" name="TextBox 3"/>
          <p:cNvSpPr txBox="1"/>
          <p:nvPr/>
        </p:nvSpPr>
        <p:spPr>
          <a:xfrm>
            <a:off x="410817" y="1264005"/>
            <a:ext cx="11251096" cy="5186676"/>
          </a:xfrm>
          <a:prstGeom prst="rect">
            <a:avLst/>
          </a:prstGeom>
          <a:noFill/>
        </p:spPr>
        <p:txBody>
          <a:bodyPr wrap="square" rtlCol="0">
            <a:spAutoFit/>
          </a:bodyPr>
          <a:lstStyle/>
          <a:p>
            <a:pPr algn="just">
              <a:lnSpc>
                <a:spcPct val="150000"/>
              </a:lnSpc>
              <a:buFont typeface="Wingdings" panose="05000000000000000000" pitchFamily="2" charset="2"/>
              <a:buChar char="§"/>
            </a:pPr>
            <a:r>
              <a:rPr lang="en-US" sz="3200" dirty="0"/>
              <a:t>Healthy eating(balanced diet)</a:t>
            </a:r>
          </a:p>
          <a:p>
            <a:pPr algn="just">
              <a:lnSpc>
                <a:spcPct val="150000"/>
              </a:lnSpc>
              <a:buFont typeface="Wingdings" panose="05000000000000000000" pitchFamily="2" charset="2"/>
              <a:buChar char="§"/>
            </a:pPr>
            <a:r>
              <a:rPr lang="en-US" sz="3200" dirty="0"/>
              <a:t>Physical fitness(exercises)</a:t>
            </a:r>
          </a:p>
          <a:p>
            <a:pPr algn="just">
              <a:lnSpc>
                <a:spcPct val="150000"/>
              </a:lnSpc>
              <a:buFont typeface="Wingdings" panose="05000000000000000000" pitchFamily="2" charset="2"/>
              <a:buChar char="§"/>
            </a:pPr>
            <a:r>
              <a:rPr lang="en-US" sz="3200" dirty="0"/>
              <a:t>Stress reduction measures</a:t>
            </a:r>
          </a:p>
          <a:p>
            <a:pPr algn="just">
              <a:lnSpc>
                <a:spcPct val="150000"/>
              </a:lnSpc>
              <a:buFont typeface="Wingdings" panose="05000000000000000000" pitchFamily="2" charset="2"/>
              <a:buChar char="§"/>
            </a:pPr>
            <a:r>
              <a:rPr lang="en-US" sz="3200" dirty="0"/>
              <a:t>Memory exercises improves cognitive function and brain efficiency e.g. brain teasers and verbal memory training techniques</a:t>
            </a:r>
          </a:p>
          <a:p>
            <a:pPr algn="just">
              <a:lnSpc>
                <a:spcPct val="150000"/>
              </a:lnSpc>
              <a:buFont typeface="Wingdings" panose="05000000000000000000" pitchFamily="2" charset="2"/>
              <a:buChar char="§"/>
            </a:pPr>
            <a:r>
              <a:rPr lang="en-US" sz="3200" dirty="0"/>
              <a:t>Adequate sleep.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8495" y="503583"/>
            <a:ext cx="7772400" cy="1066800"/>
          </a:xfrm>
        </p:spPr>
        <p:txBody>
          <a:bodyPr>
            <a:noAutofit/>
          </a:bodyPr>
          <a:lstStyle/>
          <a:p>
            <a:pPr algn="ctr"/>
            <a:r>
              <a:rPr lang="en-US" sz="4400" dirty="0">
                <a:solidFill>
                  <a:schemeClr val="tx1"/>
                </a:solidFill>
                <a:latin typeface="Arial Rounded MT Bold" panose="020F0704030504030204" pitchFamily="34" charset="0"/>
              </a:rPr>
              <a:t>STRUCTURE AND FUNCTIONS OF THE MIND</a:t>
            </a:r>
          </a:p>
        </p:txBody>
      </p:sp>
      <p:sp>
        <p:nvSpPr>
          <p:cNvPr id="3" name="Content Placeholder 2"/>
          <p:cNvSpPr>
            <a:spLocks noGrp="1"/>
          </p:cNvSpPr>
          <p:nvPr>
            <p:ph idx="1"/>
          </p:nvPr>
        </p:nvSpPr>
        <p:spPr>
          <a:xfrm>
            <a:off x="917713" y="1752931"/>
            <a:ext cx="10306878" cy="4389120"/>
          </a:xfrm>
        </p:spPr>
        <p:txBody>
          <a:bodyPr>
            <a:normAutofit/>
          </a:bodyPr>
          <a:lstStyle/>
          <a:p>
            <a:pPr algn="just">
              <a:lnSpc>
                <a:spcPct val="150000"/>
              </a:lnSpc>
            </a:pPr>
            <a:r>
              <a:rPr lang="en-US" sz="3200" b="1" dirty="0"/>
              <a:t>	</a:t>
            </a:r>
            <a:r>
              <a:rPr lang="en-US" sz="3200" dirty="0"/>
              <a:t>Part  of the brain that is responsible for thoughts and feelings. </a:t>
            </a:r>
          </a:p>
          <a:p>
            <a:pPr algn="just">
              <a:lnSpc>
                <a:spcPct val="150000"/>
              </a:lnSpc>
            </a:pPr>
            <a:r>
              <a:rPr lang="en-US" sz="3200" dirty="0"/>
              <a:t>According to Freud, the mind is divided into three levels of existence or consciousness:</a:t>
            </a:r>
          </a:p>
          <a:p>
            <a:pPr lvl="0" algn="just">
              <a:lnSpc>
                <a:spcPct val="150000"/>
              </a:lnSpc>
              <a:buNone/>
            </a:pPr>
            <a:r>
              <a:rPr lang="en-US" sz="3200" b="1" dirty="0"/>
              <a:t>	</a:t>
            </a:r>
            <a:endParaRPr lang="en-US" sz="32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114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114300"/>
            <a:ext cx="10972800" cy="1143000"/>
          </a:xfrm>
        </p:spPr>
        <p:txBody>
          <a:bodyPr/>
          <a:lstStyle/>
          <a:p>
            <a:pPr lvl="0" algn="ctr"/>
            <a:r>
              <a:rPr lang="en-US" dirty="0">
                <a:solidFill>
                  <a:schemeClr val="tx1"/>
                </a:solidFill>
                <a:latin typeface="Arial Rounded MT Bold" panose="020F0704030504030204" pitchFamily="34" charset="0"/>
              </a:rPr>
              <a:t>The Conscious Level</a:t>
            </a:r>
          </a:p>
        </p:txBody>
      </p:sp>
      <p:sp>
        <p:nvSpPr>
          <p:cNvPr id="3" name="Content Placeholder 2"/>
          <p:cNvSpPr>
            <a:spLocks noGrp="1"/>
          </p:cNvSpPr>
          <p:nvPr>
            <p:ph idx="1"/>
          </p:nvPr>
        </p:nvSpPr>
        <p:spPr>
          <a:xfrm>
            <a:off x="609600" y="1441174"/>
            <a:ext cx="10853529" cy="4267200"/>
          </a:xfrm>
        </p:spPr>
        <p:txBody>
          <a:bodyPr>
            <a:normAutofit/>
          </a:bodyPr>
          <a:lstStyle/>
          <a:p>
            <a:pPr algn="just"/>
            <a:r>
              <a:rPr lang="en-US" sz="3200" dirty="0"/>
              <a:t>This is a small part which forms 1/6</a:t>
            </a:r>
            <a:r>
              <a:rPr lang="en-US" sz="3200" baseline="30000" dirty="0"/>
              <a:t>th</a:t>
            </a:r>
            <a:r>
              <a:rPr lang="en-US" sz="3200" dirty="0"/>
              <a:t>  of the total size of the mind, regarded as the sense organ of attention. </a:t>
            </a:r>
          </a:p>
          <a:p>
            <a:pPr algn="just"/>
            <a:r>
              <a:rPr lang="en-US" sz="3200" dirty="0"/>
              <a:t>It functions only when the individual is awake. This first level is responsible for – rational thinking, good judgment, correct perception of the  environment, emotions and establishment of personal relationships.</a:t>
            </a:r>
          </a:p>
          <a:p>
            <a:pPr algn="just"/>
            <a:endParaRPr lang="en-US" sz="32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115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202095"/>
            <a:ext cx="7772400" cy="1143000"/>
          </a:xfrm>
        </p:spPr>
        <p:txBody>
          <a:bodyPr/>
          <a:lstStyle/>
          <a:p>
            <a:pPr algn="ctr"/>
            <a:r>
              <a:rPr lang="en-US" i="0" dirty="0">
                <a:solidFill>
                  <a:schemeClr val="tx1"/>
                </a:solidFill>
                <a:latin typeface="Arial Rounded MT Bold" panose="020F0704030504030204" pitchFamily="34" charset="0"/>
              </a:rPr>
              <a:t>Subconscious Level</a:t>
            </a:r>
            <a:endParaRPr lang="en-US" dirty="0">
              <a:solidFill>
                <a:schemeClr val="tx1"/>
              </a:solidFill>
              <a:latin typeface="Arial Rounded MT Bold" panose="020F0704030504030204" pitchFamily="34" charset="0"/>
            </a:endParaRPr>
          </a:p>
        </p:txBody>
      </p:sp>
      <p:sp>
        <p:nvSpPr>
          <p:cNvPr id="3" name="Content Placeholder 2"/>
          <p:cNvSpPr>
            <a:spLocks noGrp="1"/>
          </p:cNvSpPr>
          <p:nvPr>
            <p:ph idx="1"/>
          </p:nvPr>
        </p:nvSpPr>
        <p:spPr>
          <a:xfrm>
            <a:off x="410817" y="1828800"/>
            <a:ext cx="11145079" cy="4267200"/>
          </a:xfrm>
        </p:spPr>
        <p:txBody>
          <a:bodyPr>
            <a:noAutofit/>
          </a:bodyPr>
          <a:lstStyle/>
          <a:p>
            <a:pPr algn="just"/>
            <a:r>
              <a:rPr lang="en-US" sz="3200" dirty="0"/>
              <a:t>Forms 1/6</a:t>
            </a:r>
            <a:r>
              <a:rPr lang="en-US" sz="3200" baseline="30000" dirty="0"/>
              <a:t>th</a:t>
            </a:r>
            <a:r>
              <a:rPr lang="en-US" sz="3200" dirty="0"/>
              <a:t>  of the total size of the mind. </a:t>
            </a:r>
          </a:p>
          <a:p>
            <a:pPr algn="just"/>
            <a:r>
              <a:rPr lang="en-US" sz="3200" dirty="0"/>
              <a:t>It is accessible to both the conscious and the unconscious levels of the mind.</a:t>
            </a:r>
          </a:p>
          <a:p>
            <a:pPr algn="just"/>
            <a:r>
              <a:rPr lang="en-US" sz="3200" dirty="0"/>
              <a:t>Acts as a </a:t>
            </a:r>
            <a:r>
              <a:rPr lang="en-US" sz="3200" b="1" dirty="0"/>
              <a:t>censor</a:t>
            </a:r>
            <a:r>
              <a:rPr lang="en-US" sz="3200" dirty="0"/>
              <a:t> (filter) of all information stored in the unconscious level reaching the conscious, to </a:t>
            </a:r>
            <a:r>
              <a:rPr lang="en-US" sz="3200" b="1" dirty="0"/>
              <a:t>store</a:t>
            </a:r>
            <a:r>
              <a:rPr lang="en-US" sz="3200" dirty="0"/>
              <a:t> all information and experiences from the conscious mind for memory, and to select which  experiences should be </a:t>
            </a:r>
            <a:r>
              <a:rPr lang="en-US" sz="3200" b="1" dirty="0"/>
              <a:t>repressed</a:t>
            </a:r>
            <a:r>
              <a:rPr lang="en-US" sz="3200" dirty="0"/>
              <a:t> into the unconscious mind (never to be remembered).</a:t>
            </a:r>
          </a:p>
          <a:p>
            <a:pPr algn="just"/>
            <a:endParaRPr lang="en-US" sz="32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116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8313" y="0"/>
            <a:ext cx="8289235" cy="1146313"/>
          </a:xfrm>
        </p:spPr>
        <p:txBody>
          <a:bodyPr>
            <a:normAutofit/>
          </a:bodyPr>
          <a:lstStyle/>
          <a:p>
            <a:pPr algn="ctr"/>
            <a:r>
              <a:rPr lang="en-US" b="1" i="0" dirty="0">
                <a:solidFill>
                  <a:schemeClr val="tx1"/>
                </a:solidFill>
                <a:latin typeface="Arial Rounded MT Bold" panose="020F0704030504030204" pitchFamily="34" charset="0"/>
              </a:rPr>
              <a:t>Unconscious Level </a:t>
            </a:r>
            <a:endParaRPr lang="en-US" b="1" dirty="0">
              <a:solidFill>
                <a:schemeClr val="tx1"/>
              </a:solidFill>
              <a:latin typeface="Arial Rounded MT Bold" panose="020F0704030504030204" pitchFamily="34" charset="0"/>
            </a:endParaRPr>
          </a:p>
        </p:txBody>
      </p:sp>
      <p:sp>
        <p:nvSpPr>
          <p:cNvPr id="3" name="Content Placeholder 2"/>
          <p:cNvSpPr>
            <a:spLocks noGrp="1"/>
          </p:cNvSpPr>
          <p:nvPr>
            <p:ph idx="1"/>
          </p:nvPr>
        </p:nvSpPr>
        <p:spPr>
          <a:xfrm>
            <a:off x="357809" y="1444487"/>
            <a:ext cx="11343861" cy="4880113"/>
          </a:xfrm>
        </p:spPr>
        <p:txBody>
          <a:bodyPr>
            <a:normAutofit/>
          </a:bodyPr>
          <a:lstStyle/>
          <a:p>
            <a:pPr algn="just"/>
            <a:r>
              <a:rPr lang="en-US" sz="3200" dirty="0"/>
              <a:t>Comprises 2/3</a:t>
            </a:r>
            <a:r>
              <a:rPr lang="en-US" sz="3200" baseline="30000" dirty="0"/>
              <a:t>rd</a:t>
            </a:r>
            <a:r>
              <a:rPr lang="en-US" sz="3200" dirty="0"/>
              <a:t> of the entire mind. </a:t>
            </a:r>
          </a:p>
          <a:p>
            <a:pPr algn="just"/>
            <a:r>
              <a:rPr lang="en-US" sz="3200" dirty="0"/>
              <a:t>It contains all repressed ideas, psychological experiences, information and emotions. </a:t>
            </a:r>
          </a:p>
          <a:p>
            <a:pPr algn="just"/>
            <a:r>
              <a:rPr lang="en-US" sz="3200" dirty="0"/>
              <a:t>Information stored at this level of the mind cannot reach the conscious level unless through psychoanalysis. </a:t>
            </a:r>
          </a:p>
          <a:p>
            <a:pPr algn="just"/>
            <a:r>
              <a:rPr lang="en-US" sz="3200" dirty="0"/>
              <a:t>The information from this level can reach the conscious level through – a dream but in a distorted way, slip of the tongue, unexplained behavioral responses, jokes or lapses of memory.</a:t>
            </a:r>
          </a:p>
          <a:p>
            <a:pPr algn="just"/>
            <a:endParaRPr lang="en-US" sz="32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117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44600"/>
            <a:ext cx="10646664" cy="1955800"/>
          </a:xfrm>
        </p:spPr>
        <p:txBody>
          <a:bodyPr>
            <a:normAutofit/>
          </a:bodyPr>
          <a:lstStyle/>
          <a:p>
            <a:pPr algn="ctr"/>
            <a:r>
              <a:rPr lang="en-US" sz="7200" dirty="0">
                <a:solidFill>
                  <a:schemeClr val="tx1">
                    <a:lumMod val="95000"/>
                  </a:schemeClr>
                </a:solidFill>
                <a:latin typeface="Arial Black" panose="020B0A04020102020204" pitchFamily="34" charset="0"/>
              </a:rPr>
              <a:t>MOTIVATION </a:t>
            </a:r>
          </a:p>
        </p:txBody>
      </p:sp>
    </p:spTree>
  </p:cSld>
  <p:clrMapOvr>
    <a:masterClrMapping/>
  </p:clrMapOvr>
  <p:transition spd="med">
    <p:pull/>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10972800" cy="1143000"/>
          </a:xfrm>
        </p:spPr>
        <p:txBody>
          <a:bodyPr/>
          <a:lstStyle/>
          <a:p>
            <a:pPr algn="ctr"/>
            <a:r>
              <a:rPr lang="en-US" b="1" dirty="0"/>
              <a:t>DEFINITION</a:t>
            </a:r>
          </a:p>
        </p:txBody>
      </p:sp>
      <p:sp>
        <p:nvSpPr>
          <p:cNvPr id="3" name="Content Placeholder 2"/>
          <p:cNvSpPr>
            <a:spLocks noGrp="1"/>
          </p:cNvSpPr>
          <p:nvPr>
            <p:ph idx="1"/>
          </p:nvPr>
        </p:nvSpPr>
        <p:spPr>
          <a:xfrm>
            <a:off x="241300" y="1143000"/>
            <a:ext cx="11341101" cy="5181600"/>
          </a:xfrm>
        </p:spPr>
        <p:txBody>
          <a:bodyPr>
            <a:normAutofit/>
          </a:bodyPr>
          <a:lstStyle/>
          <a:p>
            <a:pPr algn="just"/>
            <a:r>
              <a:rPr lang="en-US" sz="3200" b="1" dirty="0"/>
              <a:t>MOTIVE</a:t>
            </a:r>
            <a:r>
              <a:rPr lang="en-US" sz="3200" dirty="0"/>
              <a:t>: Something that has the power to initiate action.  Refers to the underlying factors that energize and direct behavior. </a:t>
            </a:r>
          </a:p>
          <a:p>
            <a:pPr algn="just"/>
            <a:r>
              <a:rPr lang="en-US" sz="3200" b="1" dirty="0"/>
              <a:t>EMOTION</a:t>
            </a:r>
            <a:r>
              <a:rPr lang="en-US" sz="3200" dirty="0"/>
              <a:t>: is the feeling, tone or response to sensory input from the external environment or mental images.</a:t>
            </a:r>
          </a:p>
          <a:p>
            <a:pPr algn="just"/>
            <a:r>
              <a:rPr lang="en-US" sz="3200" b="1" dirty="0"/>
              <a:t>MOODS</a:t>
            </a:r>
            <a:r>
              <a:rPr lang="en-US" sz="3200" dirty="0"/>
              <a:t>: Are states of emotional reaction that ls for only a limited period</a:t>
            </a:r>
          </a:p>
          <a:p>
            <a:pPr algn="just"/>
            <a:r>
              <a:rPr lang="en-US" sz="3200" dirty="0"/>
              <a:t>Temperament: An individual’s habitual way of expressing emotions</a:t>
            </a:r>
          </a:p>
        </p:txBody>
      </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8904"/>
            <a:ext cx="7772400" cy="1143000"/>
          </a:xfrm>
        </p:spPr>
        <p:txBody>
          <a:bodyPr/>
          <a:lstStyle/>
          <a:p>
            <a:r>
              <a:rPr lang="en-US" b="1" i="0" dirty="0">
                <a:effectLst>
                  <a:outerShdw blurRad="38100" dist="38100" dir="2700000" algn="tl">
                    <a:srgbClr val="000000">
                      <a:alpha val="43137"/>
                    </a:srgbClr>
                  </a:outerShdw>
                </a:effectLst>
                <a:latin typeface="Arial Black" panose="020B0A04020102020204" pitchFamily="34" charset="0"/>
              </a:rPr>
              <a:t>Ancient Greek period:</a:t>
            </a:r>
          </a:p>
        </p:txBody>
      </p:sp>
      <p:sp>
        <p:nvSpPr>
          <p:cNvPr id="3" name="Content Placeholder 2"/>
          <p:cNvSpPr>
            <a:spLocks noGrp="1"/>
          </p:cNvSpPr>
          <p:nvPr>
            <p:ph idx="1"/>
          </p:nvPr>
        </p:nvSpPr>
        <p:spPr>
          <a:xfrm>
            <a:off x="1563757" y="1321904"/>
            <a:ext cx="10111407" cy="4575313"/>
          </a:xfrm>
        </p:spPr>
        <p:txBody>
          <a:bodyPr>
            <a:normAutofit/>
          </a:bodyPr>
          <a:lstStyle/>
          <a:p>
            <a:pPr algn="just">
              <a:buNone/>
            </a:pPr>
            <a:r>
              <a:rPr lang="en-US" dirty="0"/>
              <a:t>Some of the key contributors were:</a:t>
            </a:r>
          </a:p>
          <a:p>
            <a:pPr algn="just">
              <a:buFont typeface="Wingdings" panose="05000000000000000000" pitchFamily="2" charset="2"/>
              <a:buChar char="v"/>
            </a:pPr>
            <a:r>
              <a:rPr lang="en-US" i="1" dirty="0">
                <a:solidFill>
                  <a:schemeClr val="tx2"/>
                </a:solidFill>
              </a:rPr>
              <a:t>Socrates</a:t>
            </a:r>
            <a:r>
              <a:rPr lang="en-US" dirty="0"/>
              <a:t> who was interested in studying the reincarnation of soul (embodiment in fresh). </a:t>
            </a:r>
            <a:r>
              <a:rPr lang="en-US" i="1" dirty="0">
                <a:solidFill>
                  <a:srgbClr val="002060"/>
                </a:solidFill>
              </a:rPr>
              <a:t>Soul or mind </a:t>
            </a:r>
            <a:r>
              <a:rPr lang="en-US" dirty="0"/>
              <a:t>was considered as the representation of individuals. </a:t>
            </a:r>
          </a:p>
          <a:p>
            <a:pPr algn="just">
              <a:buFont typeface="Wingdings" panose="05000000000000000000" pitchFamily="2" charset="2"/>
              <a:buChar char="v"/>
            </a:pPr>
            <a:r>
              <a:rPr lang="en-US" i="1" dirty="0">
                <a:solidFill>
                  <a:schemeClr val="tx2"/>
                </a:solidFill>
              </a:rPr>
              <a:t>Plato</a:t>
            </a:r>
            <a:r>
              <a:rPr lang="en-US" dirty="0"/>
              <a:t>,  a bright student of Socrates expanded Socrates concepts in philosophy about</a:t>
            </a:r>
            <a:r>
              <a:rPr lang="en-US" dirty="0">
                <a:solidFill>
                  <a:srgbClr val="FF0000"/>
                </a:solidFill>
              </a:rPr>
              <a:t> </a:t>
            </a:r>
            <a:r>
              <a:rPr lang="en-US" i="1" dirty="0">
                <a:solidFill>
                  <a:srgbClr val="002060"/>
                </a:solidFill>
              </a:rPr>
              <a:t>life and soul</a:t>
            </a:r>
            <a:r>
              <a:rPr lang="en-US" dirty="0"/>
              <a:t>.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12</a:t>
            </a:fld>
            <a:endParaRPr lang="en-US"/>
          </a:p>
        </p:txBody>
      </p:sp>
    </p:spTree>
  </p:cSld>
  <p:clrMapOvr>
    <a:masterClrMapping/>
  </p:clrMapOvr>
  <p:transition spd="med">
    <p:pull/>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1023601" cy="914400"/>
          </a:xfrm>
        </p:spPr>
        <p:txBody>
          <a:bodyPr>
            <a:normAutofit fontScale="90000"/>
          </a:bodyPr>
          <a:lstStyle/>
          <a:p>
            <a:pPr algn="ctr"/>
            <a:r>
              <a:rPr lang="en-US" sz="6000" b="1" dirty="0">
                <a:solidFill>
                  <a:schemeClr val="tx1"/>
                </a:solidFill>
                <a:latin typeface="Arial Black" panose="020B0A04020102020204" pitchFamily="34" charset="0"/>
              </a:rPr>
              <a:t>Theories of motivation </a:t>
            </a:r>
          </a:p>
        </p:txBody>
      </p:sp>
      <p:sp>
        <p:nvSpPr>
          <p:cNvPr id="3" name="Content Placeholder 2"/>
          <p:cNvSpPr>
            <a:spLocks noGrp="1"/>
          </p:cNvSpPr>
          <p:nvPr>
            <p:ph idx="1"/>
          </p:nvPr>
        </p:nvSpPr>
        <p:spPr>
          <a:xfrm>
            <a:off x="317500" y="1059180"/>
            <a:ext cx="11569699" cy="5417820"/>
          </a:xfrm>
        </p:spPr>
        <p:txBody>
          <a:bodyPr>
            <a:normAutofit lnSpcReduction="10000"/>
          </a:bodyPr>
          <a:lstStyle/>
          <a:p>
            <a:pPr marL="0" indent="0" algn="just">
              <a:buNone/>
            </a:pPr>
            <a:r>
              <a:rPr lang="en-US" sz="3200" dirty="0"/>
              <a:t>1. </a:t>
            </a:r>
            <a:r>
              <a:rPr lang="en-US" sz="3600" b="1" dirty="0">
                <a:solidFill>
                  <a:srgbClr val="FF0000"/>
                </a:solidFill>
                <a:latin typeface="Arial Rounded MT Bold" panose="020F0704030504030204" pitchFamily="34" charset="0"/>
              </a:rPr>
              <a:t>Homeostasis &amp; the Drive Theory</a:t>
            </a:r>
            <a:endParaRPr lang="en-US" sz="3200" b="1" dirty="0">
              <a:solidFill>
                <a:srgbClr val="FF0000"/>
              </a:solidFill>
              <a:latin typeface="Arial Rounded MT Bold" panose="020F0704030504030204" pitchFamily="34" charset="0"/>
            </a:endParaRPr>
          </a:p>
          <a:p>
            <a:pPr algn="just"/>
            <a:r>
              <a:rPr lang="en-US" sz="3200" dirty="0"/>
              <a:t>It is essential that the body maintains a constant internal environment for its optimum functioning.</a:t>
            </a:r>
          </a:p>
          <a:p>
            <a:pPr algn="just"/>
            <a:r>
              <a:rPr lang="en-US" sz="3200" dirty="0"/>
              <a:t>Corrective measures are in place to ensure that the body’s temperature, body fluids, and hormones are maintained within a certain range.</a:t>
            </a:r>
          </a:p>
          <a:p>
            <a:pPr algn="just"/>
            <a:r>
              <a:rPr lang="en-US" sz="3200" dirty="0"/>
              <a:t>For instance, when blood glucose levels fall below a certain limit, the organism  feels hungry and will seek food in order to rectify the anomaly. Likewise, when body fluids are depleted, the organism will seek water as the kidneys also try to conserve water.</a:t>
            </a:r>
          </a:p>
        </p:txBody>
      </p:sp>
    </p:spTree>
  </p:cSld>
  <p:clrMapOvr>
    <a:masterClrMapping/>
  </p:clrMapOvr>
  <p:transition spd="med">
    <p:pull/>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972800" cy="1143000"/>
          </a:xfrm>
        </p:spPr>
        <p:txBody>
          <a:bodyPr>
            <a:normAutofit/>
          </a:bodyPr>
          <a:lstStyle/>
          <a:p>
            <a:pPr algn="ctr"/>
            <a:r>
              <a:rPr lang="en-US" sz="5400" b="1" dirty="0">
                <a:solidFill>
                  <a:srgbClr val="FF0000"/>
                </a:solidFill>
                <a:latin typeface="Arial Rounded MT Bold" panose="020F0704030504030204" pitchFamily="34" charset="0"/>
              </a:rPr>
              <a:t>2. Psychoanalytic theories</a:t>
            </a:r>
          </a:p>
        </p:txBody>
      </p:sp>
      <p:sp>
        <p:nvSpPr>
          <p:cNvPr id="3" name="Content Placeholder 2"/>
          <p:cNvSpPr>
            <a:spLocks noGrp="1"/>
          </p:cNvSpPr>
          <p:nvPr>
            <p:ph idx="1"/>
          </p:nvPr>
        </p:nvSpPr>
        <p:spPr>
          <a:xfrm>
            <a:off x="355601" y="1313180"/>
            <a:ext cx="10972800" cy="4389120"/>
          </a:xfrm>
        </p:spPr>
        <p:txBody>
          <a:bodyPr>
            <a:normAutofit/>
          </a:bodyPr>
          <a:lstStyle/>
          <a:p>
            <a:pPr algn="just"/>
            <a:r>
              <a:rPr lang="en-US" sz="3200" dirty="0">
                <a:latin typeface="+mj-lt"/>
              </a:rPr>
              <a:t>Sigmund Freud stated that human behavior is determined by two basic forces: </a:t>
            </a:r>
            <a:r>
              <a:rPr lang="en-US" sz="3200" b="1" dirty="0">
                <a:latin typeface="+mj-lt"/>
              </a:rPr>
              <a:t>the life instincts </a:t>
            </a:r>
            <a:r>
              <a:rPr lang="en-US" sz="3200" dirty="0">
                <a:latin typeface="+mj-lt"/>
              </a:rPr>
              <a:t>(</a:t>
            </a:r>
            <a:r>
              <a:rPr lang="en-US" sz="3200" b="1" i="1" dirty="0" err="1">
                <a:latin typeface="+mj-lt"/>
              </a:rPr>
              <a:t>eros</a:t>
            </a:r>
            <a:r>
              <a:rPr lang="en-US" sz="3200" dirty="0">
                <a:latin typeface="+mj-lt"/>
              </a:rPr>
              <a:t>) &amp; </a:t>
            </a:r>
            <a:r>
              <a:rPr lang="en-US" sz="3200" b="1" dirty="0">
                <a:latin typeface="+mj-lt"/>
              </a:rPr>
              <a:t>the death instincts </a:t>
            </a:r>
            <a:r>
              <a:rPr lang="en-US" sz="3200" dirty="0">
                <a:latin typeface="+mj-lt"/>
              </a:rPr>
              <a:t>(</a:t>
            </a:r>
            <a:r>
              <a:rPr lang="en-US" sz="3200" b="1" i="1" dirty="0">
                <a:latin typeface="+mj-lt"/>
              </a:rPr>
              <a:t>Thanatos</a:t>
            </a:r>
            <a:r>
              <a:rPr lang="en-US" sz="3200" dirty="0">
                <a:latin typeface="+mj-lt"/>
              </a:rPr>
              <a:t>). The former explains the behavior that is directed towards the preservation of life while the latter leads to destruction for example aggressiveness. </a:t>
            </a:r>
          </a:p>
        </p:txBody>
      </p:sp>
    </p:spTree>
  </p:cSld>
  <p:clrMapOvr>
    <a:masterClrMapping/>
  </p:clrMapOvr>
  <p:transition spd="med">
    <p:pull/>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35788"/>
            <a:ext cx="10972800" cy="1143000"/>
          </a:xfrm>
        </p:spPr>
        <p:txBody>
          <a:bodyPr>
            <a:normAutofit/>
          </a:bodyPr>
          <a:lstStyle/>
          <a:p>
            <a:pPr algn="ctr"/>
            <a:r>
              <a:rPr lang="en-US" sz="6000" b="1" dirty="0">
                <a:solidFill>
                  <a:srgbClr val="FF0000"/>
                </a:solidFill>
                <a:latin typeface="Arial Rounded MT Bold" panose="020F0704030504030204" pitchFamily="34" charset="0"/>
              </a:rPr>
              <a:t>3. Behavioural theory </a:t>
            </a:r>
          </a:p>
        </p:txBody>
      </p:sp>
      <p:sp>
        <p:nvSpPr>
          <p:cNvPr id="3" name="Content Placeholder 2"/>
          <p:cNvSpPr>
            <a:spLocks noGrp="1"/>
          </p:cNvSpPr>
          <p:nvPr>
            <p:ph idx="1"/>
          </p:nvPr>
        </p:nvSpPr>
        <p:spPr>
          <a:xfrm>
            <a:off x="406400" y="1587500"/>
            <a:ext cx="11176001" cy="4737100"/>
          </a:xfrm>
        </p:spPr>
        <p:txBody>
          <a:bodyPr>
            <a:normAutofit/>
          </a:bodyPr>
          <a:lstStyle/>
          <a:p>
            <a:pPr algn="just"/>
            <a:r>
              <a:rPr lang="en-US" sz="3600" dirty="0">
                <a:latin typeface="+mj-lt"/>
              </a:rPr>
              <a:t>This theory holds that an organism is likely to engage in a certain type of behavior if it were </a:t>
            </a:r>
            <a:r>
              <a:rPr lang="en-US" sz="3600" b="1" dirty="0">
                <a:latin typeface="+mj-lt"/>
              </a:rPr>
              <a:t>rewarded</a:t>
            </a:r>
            <a:r>
              <a:rPr lang="en-US" sz="3600" dirty="0">
                <a:latin typeface="+mj-lt"/>
              </a:rPr>
              <a:t> following food-seeking </a:t>
            </a:r>
            <a:r>
              <a:rPr lang="en-US" sz="3600" dirty="0" err="1">
                <a:latin typeface="+mj-lt"/>
              </a:rPr>
              <a:t>behaviour</a:t>
            </a:r>
            <a:r>
              <a:rPr lang="en-US" sz="3600" dirty="0">
                <a:latin typeface="+mj-lt"/>
              </a:rPr>
              <a:t>. </a:t>
            </a:r>
          </a:p>
        </p:txBody>
      </p:sp>
    </p:spTree>
  </p:cSld>
  <p:clrMapOvr>
    <a:masterClrMapping/>
  </p:clrMapOvr>
  <p:transition spd="med">
    <p:pull/>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1" y="157988"/>
            <a:ext cx="10972800" cy="1143000"/>
          </a:xfrm>
        </p:spPr>
        <p:txBody>
          <a:bodyPr>
            <a:normAutofit/>
          </a:bodyPr>
          <a:lstStyle/>
          <a:p>
            <a:pPr algn="ctr"/>
            <a:r>
              <a:rPr lang="en-US" sz="6000" b="1" dirty="0">
                <a:solidFill>
                  <a:srgbClr val="FF0000"/>
                </a:solidFill>
                <a:latin typeface="Arial Rounded MT Bold" panose="020F0704030504030204" pitchFamily="34" charset="0"/>
              </a:rPr>
              <a:t>4. Drive reduction theory </a:t>
            </a:r>
          </a:p>
        </p:txBody>
      </p:sp>
      <p:sp>
        <p:nvSpPr>
          <p:cNvPr id="3" name="Content Placeholder 2"/>
          <p:cNvSpPr>
            <a:spLocks noGrp="1"/>
          </p:cNvSpPr>
          <p:nvPr>
            <p:ph idx="1"/>
          </p:nvPr>
        </p:nvSpPr>
        <p:spPr>
          <a:xfrm>
            <a:off x="266700" y="1397000"/>
            <a:ext cx="11315701" cy="4927600"/>
          </a:xfrm>
        </p:spPr>
        <p:txBody>
          <a:bodyPr>
            <a:normAutofit/>
          </a:bodyPr>
          <a:lstStyle/>
          <a:p>
            <a:pPr algn="just"/>
            <a:r>
              <a:rPr lang="en-US" sz="3600" dirty="0"/>
              <a:t>This theory suggests that tension builds up in an organism in response to certain needs. As the goals are achieved, for example obtaining food, tension is reduced and this is accompanied by a pleasurable feeling. </a:t>
            </a:r>
          </a:p>
        </p:txBody>
      </p:sp>
    </p:spTree>
  </p:cSld>
  <p:clrMapOvr>
    <a:masterClrMapping/>
  </p:clrMapOvr>
  <p:transition spd="med">
    <p:pull/>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2" y="323088"/>
            <a:ext cx="10972800" cy="1143000"/>
          </a:xfrm>
        </p:spPr>
        <p:txBody>
          <a:bodyPr>
            <a:normAutofit/>
          </a:bodyPr>
          <a:lstStyle/>
          <a:p>
            <a:pPr algn="ctr"/>
            <a:r>
              <a:rPr lang="en-US" sz="6000" b="1" dirty="0">
                <a:solidFill>
                  <a:srgbClr val="FF0000"/>
                </a:solidFill>
                <a:latin typeface="Arial Rounded MT Bold" panose="020F0704030504030204" pitchFamily="34" charset="0"/>
              </a:rPr>
              <a:t>5. Humanistic theory </a:t>
            </a:r>
          </a:p>
        </p:txBody>
      </p:sp>
      <p:sp>
        <p:nvSpPr>
          <p:cNvPr id="3" name="Content Placeholder 2"/>
          <p:cNvSpPr>
            <a:spLocks noGrp="1"/>
          </p:cNvSpPr>
          <p:nvPr>
            <p:ph idx="1"/>
          </p:nvPr>
        </p:nvSpPr>
        <p:spPr>
          <a:xfrm>
            <a:off x="304800" y="1587500"/>
            <a:ext cx="11277601" cy="4737100"/>
          </a:xfrm>
        </p:spPr>
        <p:txBody>
          <a:bodyPr>
            <a:normAutofit/>
          </a:bodyPr>
          <a:lstStyle/>
          <a:p>
            <a:pPr algn="just"/>
            <a:r>
              <a:rPr lang="en-US" sz="3200" dirty="0"/>
              <a:t>By Abraham Maslow. </a:t>
            </a:r>
          </a:p>
          <a:p>
            <a:pPr algn="just"/>
            <a:r>
              <a:rPr lang="en-US" sz="3200" dirty="0"/>
              <a:t>Maslow reasoned that human motivations are organized in a hierarchy of needs. </a:t>
            </a:r>
          </a:p>
          <a:p>
            <a:pPr algn="just"/>
            <a:r>
              <a:rPr lang="en-US" sz="3200" dirty="0"/>
              <a:t>He stated that the lower needs in the hierarchy must be partly fulfilled before those at the next level can assume importance.  If they are not, then the organism remains preoccupied with them until the needs are met. </a:t>
            </a:r>
          </a:p>
          <a:p>
            <a:pPr algn="just"/>
            <a:endParaRPr lang="en-US" sz="3200" dirty="0"/>
          </a:p>
        </p:txBody>
      </p:sp>
    </p:spTree>
  </p:cSld>
  <p:clrMapOvr>
    <a:masterClrMapping/>
  </p:clrMapOvr>
  <p:transition spd="med">
    <p:pull/>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0"/>
            <a:ext cx="10972800" cy="1143000"/>
          </a:xfrm>
        </p:spPr>
        <p:txBody>
          <a:bodyPr>
            <a:normAutofit/>
          </a:bodyPr>
          <a:lstStyle/>
          <a:p>
            <a:pPr algn="ctr"/>
            <a:r>
              <a:rPr lang="en-US" sz="6000" b="1" dirty="0">
                <a:solidFill>
                  <a:schemeClr val="tx1"/>
                </a:solidFill>
              </a:rPr>
              <a:t>Take away…. </a:t>
            </a:r>
          </a:p>
        </p:txBody>
      </p:sp>
      <p:sp>
        <p:nvSpPr>
          <p:cNvPr id="3" name="Content Placeholder 2"/>
          <p:cNvSpPr>
            <a:spLocks noGrp="1"/>
          </p:cNvSpPr>
          <p:nvPr>
            <p:ph idx="1"/>
          </p:nvPr>
        </p:nvSpPr>
        <p:spPr>
          <a:xfrm>
            <a:off x="330201" y="1440180"/>
            <a:ext cx="10972800" cy="4389120"/>
          </a:xfrm>
        </p:spPr>
        <p:txBody>
          <a:bodyPr>
            <a:normAutofit/>
          </a:bodyPr>
          <a:lstStyle/>
          <a:p>
            <a:pPr algn="just">
              <a:buFont typeface="Wingdings" panose="05000000000000000000" pitchFamily="2" charset="2"/>
              <a:buChar char="v"/>
            </a:pPr>
            <a:r>
              <a:rPr lang="en-US" sz="3600" b="1" dirty="0">
                <a:solidFill>
                  <a:srgbClr val="FF0000"/>
                </a:solidFill>
              </a:rPr>
              <a:t>Discuss the application of the Humanistic Theory in our daily lives. </a:t>
            </a:r>
          </a:p>
          <a:p>
            <a:pPr algn="just">
              <a:buFont typeface="Wingdings" panose="05000000000000000000" pitchFamily="2" charset="2"/>
              <a:buChar char="v"/>
            </a:pPr>
            <a:r>
              <a:rPr lang="en-US" sz="3600" b="1" dirty="0">
                <a:solidFill>
                  <a:srgbClr val="FF0000"/>
                </a:solidFill>
              </a:rPr>
              <a:t>Discuss the application of the motivation theories in our daily lives. </a:t>
            </a:r>
          </a:p>
        </p:txBody>
      </p:sp>
    </p:spTree>
  </p:cSld>
  <p:clrMapOvr>
    <a:masterClrMapping/>
  </p:clrMapOvr>
  <p:transition spd="med">
    <p:pull/>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6209" y="1"/>
            <a:ext cx="7185991" cy="768626"/>
          </a:xfrm>
        </p:spPr>
        <p:txBody>
          <a:bodyPr>
            <a:noAutofit/>
          </a:bodyPr>
          <a:lstStyle/>
          <a:p>
            <a:pPr algn="ctr">
              <a:defRPr/>
            </a:pPr>
            <a:r>
              <a:rPr lang="en-US" sz="5400" b="1" dirty="0">
                <a:solidFill>
                  <a:srgbClr val="FF0000"/>
                </a:solidFill>
                <a:latin typeface="Arial Black" panose="020B0A04020102020204" pitchFamily="34" charset="0"/>
              </a:rPr>
              <a:t>STRESS</a:t>
            </a:r>
            <a:endParaRPr lang="en-US" sz="5400" dirty="0">
              <a:solidFill>
                <a:srgbClr val="FF0000"/>
              </a:solidFill>
              <a:latin typeface="Arial Black" panose="020B0A04020102020204" pitchFamily="34" charset="0"/>
            </a:endParaRPr>
          </a:p>
        </p:txBody>
      </p:sp>
      <p:sp>
        <p:nvSpPr>
          <p:cNvPr id="33795" name="Content Placeholder 2"/>
          <p:cNvSpPr>
            <a:spLocks noGrp="1"/>
          </p:cNvSpPr>
          <p:nvPr>
            <p:ph idx="1"/>
          </p:nvPr>
        </p:nvSpPr>
        <p:spPr>
          <a:xfrm>
            <a:off x="929308" y="722243"/>
            <a:ext cx="10919791" cy="5602357"/>
          </a:xfrm>
        </p:spPr>
        <p:txBody>
          <a:bodyPr>
            <a:normAutofit fontScale="92500" lnSpcReduction="10000"/>
          </a:bodyPr>
          <a:lstStyle/>
          <a:p>
            <a:pPr marL="0" indent="0" algn="just">
              <a:buNone/>
            </a:pPr>
            <a:r>
              <a:rPr lang="en-US" sz="4400" b="1" i="1" dirty="0"/>
              <a:t>Definition </a:t>
            </a:r>
          </a:p>
          <a:p>
            <a:pPr algn="just"/>
            <a:r>
              <a:rPr lang="en-US" b="1" i="1" dirty="0"/>
              <a:t>Stress</a:t>
            </a:r>
            <a:r>
              <a:rPr lang="en-US" dirty="0"/>
              <a:t> is a state of severe physiological and psychological response to harmful or potentially harmful circumstances. </a:t>
            </a:r>
          </a:p>
          <a:p>
            <a:pPr algn="just"/>
            <a:r>
              <a:rPr lang="en-US" dirty="0"/>
              <a:t>It is a state of severe physiological and psychological tension or It can be also defined as a non-specific response of the body to any demand.</a:t>
            </a:r>
          </a:p>
          <a:p>
            <a:pPr algn="just"/>
            <a:r>
              <a:rPr lang="en-US" b="1" i="1" dirty="0"/>
              <a:t>A stressor </a:t>
            </a:r>
            <a:r>
              <a:rPr lang="en-US" dirty="0"/>
              <a:t>is a stimulus which causes stress e.g. bereavement, divorce or a critical event such as robbery or the demand of life</a:t>
            </a:r>
          </a:p>
          <a:p>
            <a:pPr algn="just"/>
            <a:r>
              <a:rPr lang="en-US" dirty="0"/>
              <a:t>One’s responses to stress are influenced by: personality (our strength), the burden/type of stressor, subjective interpretation of the stressors.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BAB0C1F7-4CE6-4401-8830-618F638D962C}" type="slidenum">
              <a:rPr lang="en-US" smtClean="0"/>
              <a:t>126</a:t>
            </a:fld>
            <a:endParaRPr lang="en-US"/>
          </a:p>
        </p:txBody>
      </p:sp>
    </p:spTree>
  </p:cSld>
  <p:clrMapOvr>
    <a:masterClrMapping/>
  </p:clrMapOvr>
  <p:transition spd="med">
    <p:pull/>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05000" y="0"/>
            <a:ext cx="8229600" cy="838200"/>
          </a:xfrm>
        </p:spPr>
        <p:txBody>
          <a:bodyPr>
            <a:normAutofit/>
          </a:bodyPr>
          <a:lstStyle/>
          <a:p>
            <a:pPr algn="ctr"/>
            <a:r>
              <a:rPr lang="en-US" sz="4800" b="1" dirty="0">
                <a:solidFill>
                  <a:srgbClr val="FF0000"/>
                </a:solidFill>
                <a:latin typeface="Arial Black" panose="020B0A04020102020204" pitchFamily="34" charset="0"/>
              </a:rPr>
              <a:t>Causes of stress </a:t>
            </a:r>
          </a:p>
        </p:txBody>
      </p:sp>
      <p:sp>
        <p:nvSpPr>
          <p:cNvPr id="34819" name="Content Placeholder 2"/>
          <p:cNvSpPr>
            <a:spLocks noGrp="1"/>
          </p:cNvSpPr>
          <p:nvPr>
            <p:ph idx="1"/>
          </p:nvPr>
        </p:nvSpPr>
        <p:spPr>
          <a:xfrm>
            <a:off x="808382" y="838199"/>
            <a:ext cx="11052313" cy="5943601"/>
          </a:xfrm>
        </p:spPr>
        <p:txBody>
          <a:bodyPr>
            <a:noAutofit/>
          </a:bodyPr>
          <a:lstStyle/>
          <a:p>
            <a:pPr algn="just">
              <a:buFontTx/>
              <a:buChar char="-"/>
            </a:pPr>
            <a:r>
              <a:rPr lang="en-US" sz="2800" dirty="0"/>
              <a:t>Stressors can be sudden, overwhelming or cumulative. Examples include:</a:t>
            </a:r>
          </a:p>
          <a:p>
            <a:pPr algn="just">
              <a:buFont typeface="Wingdings" panose="05000000000000000000" pitchFamily="2" charset="2"/>
              <a:buChar char="§"/>
            </a:pPr>
            <a:r>
              <a:rPr lang="en-US" sz="2800" dirty="0"/>
              <a:t>Life crises e.g. accidents, death of spouse or divorce.</a:t>
            </a:r>
          </a:p>
          <a:p>
            <a:pPr algn="just">
              <a:buFont typeface="Wingdings" panose="05000000000000000000" pitchFamily="2" charset="2"/>
              <a:buChar char="§"/>
            </a:pPr>
            <a:r>
              <a:rPr lang="en-US" sz="2800" dirty="0"/>
              <a:t>Transitions e.g. divorce, bereavement and retirement.</a:t>
            </a:r>
          </a:p>
          <a:p>
            <a:pPr algn="just">
              <a:buFont typeface="Wingdings" panose="05000000000000000000" pitchFamily="2" charset="2"/>
              <a:buChar char="§"/>
            </a:pPr>
            <a:r>
              <a:rPr lang="en-US" sz="2800" dirty="0"/>
              <a:t>Catastrophes-natural and otherwise e.g. earthquakes and floods. </a:t>
            </a:r>
          </a:p>
          <a:p>
            <a:pPr algn="just">
              <a:buFont typeface="Wingdings" panose="05000000000000000000" pitchFamily="2" charset="2"/>
              <a:buChar char="§"/>
            </a:pPr>
            <a:r>
              <a:rPr lang="en-US" sz="2800" dirty="0"/>
              <a:t>Daily hassles, little things in life that go wrong. </a:t>
            </a:r>
          </a:p>
          <a:p>
            <a:pPr algn="just">
              <a:buFont typeface="Wingdings" panose="05000000000000000000" pitchFamily="2" charset="2"/>
              <a:buChar char="§"/>
            </a:pPr>
            <a:r>
              <a:rPr lang="en-US" sz="2800" dirty="0"/>
              <a:t>Frustration and conflicts. </a:t>
            </a:r>
          </a:p>
          <a:p>
            <a:pPr algn="just">
              <a:buFont typeface="Wingdings" panose="05000000000000000000" pitchFamily="2" charset="2"/>
              <a:buChar char="§"/>
            </a:pPr>
            <a:r>
              <a:rPr lang="en-US" sz="2800" dirty="0"/>
              <a:t>Uncertainty, doubt and inability to predict the future</a:t>
            </a:r>
          </a:p>
          <a:p>
            <a:pPr algn="just"/>
            <a:r>
              <a:rPr lang="en-US" sz="2800" i="1" dirty="0"/>
              <a:t>Physical stress: </a:t>
            </a:r>
            <a:r>
              <a:rPr lang="en-US" sz="2800" dirty="0"/>
              <a:t>Pain, hunger, illness, fatigue, unmet basic needs.</a:t>
            </a:r>
          </a:p>
          <a:p>
            <a:pPr algn="just"/>
            <a:r>
              <a:rPr lang="en-US" sz="2800" i="1" dirty="0"/>
              <a:t>Psychological stress:</a:t>
            </a:r>
            <a:r>
              <a:rPr lang="en-US" sz="2800" b="1" dirty="0"/>
              <a:t> </a:t>
            </a:r>
            <a:r>
              <a:rPr lang="en-US" sz="2800" dirty="0"/>
              <a:t>Anything causing anxiety, tension or fear.</a:t>
            </a:r>
          </a:p>
          <a:p>
            <a:pPr algn="just"/>
            <a:r>
              <a:rPr lang="en-US" sz="2800" i="1" dirty="0"/>
              <a:t>Environmental stress: </a:t>
            </a:r>
            <a:r>
              <a:rPr lang="en-US" sz="2800" dirty="0"/>
              <a:t>Weather, other human beings, pollution, natural and artificial disasters.</a:t>
            </a:r>
          </a:p>
          <a:p>
            <a:pPr algn="just">
              <a:buFont typeface="Wingdings" panose="05000000000000000000" pitchFamily="2" charset="2"/>
              <a:buNone/>
            </a:pPr>
            <a:endParaRPr lang="en-US" sz="28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3F41F692-F5DB-477C-812A-54F684DA6366}" type="slidenum">
              <a:rPr lang="en-US" smtClean="0"/>
              <a:t>127</a:t>
            </a:fld>
            <a:endParaRPr lang="en-US"/>
          </a:p>
        </p:txBody>
      </p:sp>
    </p:spTree>
  </p:cSld>
  <p:clrMapOvr>
    <a:masterClrMapping/>
  </p:clrMapOvr>
  <p:transition spd="med">
    <p:pull/>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981200" y="135353"/>
            <a:ext cx="8229600" cy="712787"/>
          </a:xfrm>
        </p:spPr>
        <p:txBody>
          <a:bodyPr>
            <a:noAutofit/>
          </a:bodyPr>
          <a:lstStyle/>
          <a:p>
            <a:pPr algn="ctr"/>
            <a:r>
              <a:rPr lang="en-US" dirty="0">
                <a:latin typeface="Arial Black" panose="020B0A04020102020204" pitchFamily="34" charset="0"/>
              </a:rPr>
              <a:t>Responses to Stress</a:t>
            </a:r>
          </a:p>
        </p:txBody>
      </p:sp>
      <p:sp>
        <p:nvSpPr>
          <p:cNvPr id="35843" name="Content Placeholder 2"/>
          <p:cNvSpPr>
            <a:spLocks noGrp="1"/>
          </p:cNvSpPr>
          <p:nvPr>
            <p:ph idx="1"/>
          </p:nvPr>
        </p:nvSpPr>
        <p:spPr>
          <a:xfrm>
            <a:off x="914399" y="848141"/>
            <a:ext cx="11052313" cy="5739986"/>
          </a:xfrm>
        </p:spPr>
        <p:txBody>
          <a:bodyPr/>
          <a:lstStyle/>
          <a:p>
            <a:pPr algn="just"/>
            <a:r>
              <a:rPr lang="en-US" sz="3000" dirty="0"/>
              <a:t>Stressors and to some extent stress are normal and at times are necessary for one to achieve certain goals in life. It becomes abnormal if they produce signs and symptoms that become the problem.</a:t>
            </a:r>
          </a:p>
          <a:p>
            <a:pPr algn="just"/>
            <a:endParaRPr lang="en-US" sz="1500" dirty="0"/>
          </a:p>
          <a:p>
            <a:pPr algn="just"/>
            <a:r>
              <a:rPr lang="en-US" sz="3000" dirty="0"/>
              <a:t>Individuals can be helped to cope with or minimize life stressors and still lead a relatively normal lives with health education and support systems.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84A46092-5764-491B-A240-066703453244}" type="slidenum">
              <a:rPr lang="en-US" smtClean="0"/>
              <a:t>128</a:t>
            </a:fld>
            <a:endParaRPr lang="en-US"/>
          </a:p>
        </p:txBody>
      </p:sp>
    </p:spTree>
  </p:cSld>
  <p:clrMapOvr>
    <a:masterClrMapping/>
  </p:clrMapOvr>
  <p:transition spd="med">
    <p:pull/>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123122" y="952363"/>
            <a:ext cx="9703904" cy="4302125"/>
          </a:xfrm>
        </p:spPr>
        <p:txBody>
          <a:bodyPr>
            <a:normAutofit/>
          </a:bodyPr>
          <a:lstStyle/>
          <a:p>
            <a:pPr algn="just"/>
            <a:r>
              <a:rPr lang="en-US" sz="3600" b="1" dirty="0"/>
              <a:t>Physiological responses</a:t>
            </a:r>
            <a:r>
              <a:rPr lang="en-US" sz="3600" dirty="0"/>
              <a:t>: </a:t>
            </a:r>
          </a:p>
          <a:p>
            <a:pPr lvl="1" algn="just"/>
            <a:r>
              <a:rPr lang="en-US" sz="3200" dirty="0"/>
              <a:t>The body prepares itself either to fight or for flight.</a:t>
            </a:r>
          </a:p>
          <a:p>
            <a:pPr lvl="1" algn="just"/>
            <a:r>
              <a:rPr lang="en-US" sz="3200" dirty="0"/>
              <a:t>All the body’s reactions to stress affect health. </a:t>
            </a:r>
          </a:p>
          <a:p>
            <a:pPr lvl="1" algn="just"/>
            <a:r>
              <a:rPr lang="en-US" sz="3200" dirty="0"/>
              <a:t>Prolonged stress may cause high BP, ulcers, heart diseases, autoimmune disorders such as rheumatoid arthritis &amp; allergies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1C9ADE5E-0ABE-4E0B-A2E7-7C214ECFE741}" type="slidenum">
              <a:rPr lang="en-US" smtClean="0"/>
              <a:t>129</a:t>
            </a:fld>
            <a:endParaRPr lang="en-US"/>
          </a:p>
        </p:txBody>
      </p:sp>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953"/>
            <a:ext cx="9829164" cy="1143000"/>
          </a:xfrm>
        </p:spPr>
        <p:txBody>
          <a:bodyPr/>
          <a:lstStyle/>
          <a:p>
            <a:pPr algn="l"/>
            <a:r>
              <a:rPr lang="en-US" sz="3600" b="1" dirty="0"/>
              <a:t>Cont’d…</a:t>
            </a:r>
          </a:p>
        </p:txBody>
      </p:sp>
      <p:sp>
        <p:nvSpPr>
          <p:cNvPr id="3" name="Content Placeholder 2"/>
          <p:cNvSpPr>
            <a:spLocks noGrp="1"/>
          </p:cNvSpPr>
          <p:nvPr>
            <p:ph idx="1"/>
          </p:nvPr>
        </p:nvSpPr>
        <p:spPr>
          <a:xfrm>
            <a:off x="1285461" y="1272209"/>
            <a:ext cx="10628243" cy="4747591"/>
          </a:xfrm>
        </p:spPr>
        <p:txBody>
          <a:bodyPr/>
          <a:lstStyle/>
          <a:p>
            <a:pPr algn="just">
              <a:buFont typeface="Wingdings" panose="05000000000000000000" pitchFamily="2" charset="2"/>
              <a:buChar char="v"/>
            </a:pPr>
            <a:r>
              <a:rPr lang="en-US" sz="3200" i="1" dirty="0">
                <a:solidFill>
                  <a:schemeClr val="tx2"/>
                </a:solidFill>
              </a:rPr>
              <a:t>Aristotle</a:t>
            </a:r>
            <a:r>
              <a:rPr lang="en-US" sz="3200" dirty="0">
                <a:solidFill>
                  <a:schemeClr val="accent1"/>
                </a:solidFill>
              </a:rPr>
              <a:t> </a:t>
            </a:r>
            <a:r>
              <a:rPr lang="en-US" sz="3200" dirty="0"/>
              <a:t>in his book “</a:t>
            </a:r>
            <a:r>
              <a:rPr lang="en-US" sz="3200" i="1" dirty="0" err="1"/>
              <a:t>para</a:t>
            </a:r>
            <a:r>
              <a:rPr lang="en-US" sz="3200" i="1" dirty="0"/>
              <a:t> psyche</a:t>
            </a:r>
            <a:r>
              <a:rPr lang="en-US" sz="3200" dirty="0"/>
              <a:t>” (about the mind or soul) he introduced the basic ideas in psychology today, like law of association. </a:t>
            </a:r>
          </a:p>
          <a:p>
            <a:pPr algn="just">
              <a:buFont typeface="Wingdings" panose="05000000000000000000" pitchFamily="2" charset="2"/>
              <a:buChar char="v"/>
            </a:pPr>
            <a:endParaRPr lang="en-US" sz="1600" dirty="0"/>
          </a:p>
          <a:p>
            <a:pPr algn="just">
              <a:buFont typeface="Wingdings" panose="05000000000000000000" pitchFamily="2" charset="2"/>
              <a:buChar char="v"/>
            </a:pPr>
            <a:r>
              <a:rPr lang="en-US" sz="3200" dirty="0"/>
              <a:t>However, the notion of psychology was primarily related to study of soul or mind at that stage and never on the behavior of the individual. That is why the attention was diverted from the study of soul or mind.</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13</a:t>
            </a:fld>
            <a:endParaRPr lang="en-US"/>
          </a:p>
        </p:txBody>
      </p:sp>
    </p:spTree>
  </p:cSld>
  <p:clrMapOvr>
    <a:masterClrMapping/>
  </p:clrMapOvr>
  <p:transition spd="med">
    <p:pull/>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4644" y="341242"/>
            <a:ext cx="10813774" cy="6218584"/>
          </a:xfrm>
        </p:spPr>
        <p:txBody>
          <a:bodyPr>
            <a:normAutofit lnSpcReduction="10000"/>
          </a:bodyPr>
          <a:lstStyle/>
          <a:p>
            <a:pPr algn="just"/>
            <a:r>
              <a:rPr lang="en-US" b="1" dirty="0"/>
              <a:t>Psychological responses</a:t>
            </a:r>
            <a:r>
              <a:rPr lang="en-US" dirty="0"/>
              <a:t>: </a:t>
            </a:r>
          </a:p>
          <a:p>
            <a:pPr lvl="1" algn="just"/>
            <a:r>
              <a:rPr lang="en-US" sz="3200" dirty="0"/>
              <a:t>The individual may display self-destructive lifestyles  &amp; risk-taking behaviors such as drug abuse, suicidal gestures and self neglect. </a:t>
            </a:r>
          </a:p>
          <a:p>
            <a:pPr lvl="1" algn="just"/>
            <a:r>
              <a:rPr lang="en-US" sz="3200" dirty="0"/>
              <a:t>Aggressiveness due to frustration</a:t>
            </a:r>
          </a:p>
          <a:p>
            <a:pPr lvl="1" algn="just"/>
            <a:r>
              <a:rPr lang="en-US" sz="3200" dirty="0"/>
              <a:t>Anxiety. It may manifest with physical symptoms of autonomic hyperarousal and activity. </a:t>
            </a:r>
          </a:p>
          <a:p>
            <a:pPr lvl="1" algn="just"/>
            <a:r>
              <a:rPr lang="en-US" sz="3200" dirty="0"/>
              <a:t>Depression </a:t>
            </a:r>
          </a:p>
          <a:p>
            <a:pPr lvl="1" algn="just"/>
            <a:r>
              <a:rPr lang="en-US" sz="3200" dirty="0"/>
              <a:t>Inhibited sexual drive</a:t>
            </a:r>
          </a:p>
          <a:p>
            <a:pPr lvl="1" algn="just"/>
            <a:r>
              <a:rPr lang="en-US" sz="3200" dirty="0"/>
              <a:t>Spiritual signs and symptoms of excessive stress may include doubts about one’s faith, loss of self confidence or loss of purpose. </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130</a:t>
            </a:fld>
            <a:endParaRPr lang="en-US"/>
          </a:p>
        </p:txBody>
      </p:sp>
    </p:spTree>
  </p:cSld>
  <p:clrMapOvr>
    <a:masterClrMapping/>
  </p:clrMapOvr>
  <p:transition spd="med">
    <p:pull/>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748" y="149087"/>
            <a:ext cx="7772400" cy="1143000"/>
          </a:xfrm>
        </p:spPr>
        <p:txBody>
          <a:bodyPr>
            <a:noAutofit/>
          </a:bodyPr>
          <a:lstStyle/>
          <a:p>
            <a:pPr algn="ctr"/>
            <a:r>
              <a:rPr lang="en-US" sz="4000" dirty="0">
                <a:latin typeface="Arial Black" panose="020B0A04020102020204" pitchFamily="34" charset="0"/>
              </a:rPr>
              <a:t>Stress in Patients is caused by:</a:t>
            </a:r>
          </a:p>
        </p:txBody>
      </p:sp>
      <p:sp>
        <p:nvSpPr>
          <p:cNvPr id="3" name="Content Placeholder 2"/>
          <p:cNvSpPr>
            <a:spLocks noGrp="1"/>
          </p:cNvSpPr>
          <p:nvPr>
            <p:ph idx="1"/>
          </p:nvPr>
        </p:nvSpPr>
        <p:spPr>
          <a:xfrm>
            <a:off x="834887" y="1408043"/>
            <a:ext cx="11145078" cy="4114800"/>
          </a:xfrm>
        </p:spPr>
        <p:txBody>
          <a:bodyPr>
            <a:normAutofit/>
          </a:bodyPr>
          <a:lstStyle/>
          <a:p>
            <a:pPr>
              <a:buFont typeface="Wingdings" panose="05000000000000000000" pitchFamily="2" charset="2"/>
              <a:buChar char="Ø"/>
            </a:pPr>
            <a:r>
              <a:rPr lang="en-US" dirty="0"/>
              <a:t>Admission to hospital</a:t>
            </a:r>
          </a:p>
          <a:p>
            <a:pPr>
              <a:buFont typeface="Wingdings" panose="05000000000000000000" pitchFamily="2" charset="2"/>
              <a:buChar char="Ø"/>
            </a:pPr>
            <a:r>
              <a:rPr lang="en-US" dirty="0"/>
              <a:t>Operations</a:t>
            </a:r>
          </a:p>
          <a:p>
            <a:pPr>
              <a:buFont typeface="Wingdings" panose="05000000000000000000" pitchFamily="2" charset="2"/>
              <a:buChar char="Ø"/>
            </a:pPr>
            <a:r>
              <a:rPr lang="en-US" dirty="0"/>
              <a:t>Anesthetics</a:t>
            </a:r>
          </a:p>
          <a:p>
            <a:pPr>
              <a:buFont typeface="Wingdings" panose="05000000000000000000" pitchFamily="2" charset="2"/>
              <a:buChar char="Ø"/>
            </a:pPr>
            <a:r>
              <a:rPr lang="en-US" dirty="0"/>
              <a:t>Sharing a ward with strangers</a:t>
            </a:r>
          </a:p>
          <a:p>
            <a:pPr>
              <a:buFont typeface="Wingdings" panose="05000000000000000000" pitchFamily="2" charset="2"/>
              <a:buChar char="Ø"/>
            </a:pPr>
            <a:r>
              <a:rPr lang="en-US" dirty="0"/>
              <a:t>Use of bedpans</a:t>
            </a:r>
          </a:p>
          <a:p>
            <a:pPr>
              <a:buFont typeface="Wingdings" panose="05000000000000000000" pitchFamily="2" charset="2"/>
              <a:buChar char="Ø"/>
            </a:pPr>
            <a:r>
              <a:rPr lang="en-US" dirty="0"/>
              <a:t>Injections and</a:t>
            </a:r>
          </a:p>
          <a:p>
            <a:pPr>
              <a:buFont typeface="Wingdings" panose="05000000000000000000" pitchFamily="2" charset="2"/>
              <a:buChar char="Ø"/>
            </a:pPr>
            <a:r>
              <a:rPr lang="en-US" dirty="0"/>
              <a:t>Being done tests/investigations.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131</a:t>
            </a:fld>
            <a:endParaRPr lang="en-US"/>
          </a:p>
        </p:txBody>
      </p:sp>
    </p:spTree>
  </p:cSld>
  <p:clrMapOvr>
    <a:masterClrMapping/>
  </p:clrMapOvr>
  <p:transition spd="med">
    <p:pull/>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39148"/>
            <a:ext cx="7772400" cy="1143000"/>
          </a:xfrm>
        </p:spPr>
        <p:txBody>
          <a:bodyPr/>
          <a:lstStyle/>
          <a:p>
            <a:pPr algn="ctr"/>
            <a:r>
              <a:rPr lang="en-US" sz="3600" dirty="0">
                <a:latin typeface="Arial Black" panose="020B0A04020102020204" pitchFamily="34" charset="0"/>
              </a:rPr>
              <a:t>Signs and symptoms of stress</a:t>
            </a:r>
          </a:p>
        </p:txBody>
      </p:sp>
      <p:sp>
        <p:nvSpPr>
          <p:cNvPr id="3" name="Content Placeholder 2"/>
          <p:cNvSpPr>
            <a:spLocks noGrp="1"/>
          </p:cNvSpPr>
          <p:nvPr>
            <p:ph idx="1"/>
          </p:nvPr>
        </p:nvSpPr>
        <p:spPr>
          <a:xfrm>
            <a:off x="1020416" y="1537253"/>
            <a:ext cx="10765183" cy="4356524"/>
          </a:xfrm>
        </p:spPr>
        <p:txBody>
          <a:bodyPr>
            <a:normAutofit lnSpcReduction="10000"/>
          </a:bodyPr>
          <a:lstStyle/>
          <a:p>
            <a:pPr algn="just">
              <a:buNone/>
            </a:pPr>
            <a:r>
              <a:rPr lang="en-US" sz="3000" b="1" dirty="0">
                <a:solidFill>
                  <a:schemeClr val="tx2"/>
                </a:solidFill>
              </a:rPr>
              <a:t>On the body</a:t>
            </a:r>
          </a:p>
          <a:p>
            <a:pPr algn="just"/>
            <a:r>
              <a:rPr lang="en-US" sz="3000" dirty="0"/>
              <a:t>Headache</a:t>
            </a:r>
          </a:p>
          <a:p>
            <a:pPr algn="just"/>
            <a:r>
              <a:rPr lang="en-US" sz="3000" dirty="0"/>
              <a:t>Muscle tension or pain</a:t>
            </a:r>
          </a:p>
          <a:p>
            <a:pPr algn="just"/>
            <a:r>
              <a:rPr lang="en-US" sz="3000" dirty="0"/>
              <a:t>Chest pain</a:t>
            </a:r>
          </a:p>
          <a:p>
            <a:pPr algn="just"/>
            <a:r>
              <a:rPr lang="en-US" sz="3000" dirty="0"/>
              <a:t>Fatigue</a:t>
            </a:r>
          </a:p>
          <a:p>
            <a:pPr algn="just"/>
            <a:r>
              <a:rPr lang="en-US" sz="3000" dirty="0"/>
              <a:t>Change in sex drive</a:t>
            </a:r>
          </a:p>
          <a:p>
            <a:pPr algn="just"/>
            <a:r>
              <a:rPr lang="en-US" sz="3000" dirty="0"/>
              <a:t>Stomach upset</a:t>
            </a:r>
          </a:p>
          <a:p>
            <a:pPr algn="just"/>
            <a:r>
              <a:rPr lang="en-US" sz="3000" dirty="0"/>
              <a:t>Sleep problems</a:t>
            </a:r>
          </a:p>
          <a:p>
            <a:pPr algn="just"/>
            <a:endParaRPr lang="en-US" sz="30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132</a:t>
            </a:fld>
            <a:endParaRPr lang="en-US"/>
          </a:p>
        </p:txBody>
      </p:sp>
    </p:spTree>
  </p:cSld>
  <p:clrMapOvr>
    <a:masterClrMapping/>
  </p:clrMapOvr>
  <p:transition spd="med">
    <p:pull/>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5521" y="305463"/>
            <a:ext cx="8077200" cy="4389120"/>
          </a:xfrm>
        </p:spPr>
        <p:txBody>
          <a:bodyPr>
            <a:normAutofit/>
          </a:bodyPr>
          <a:lstStyle/>
          <a:p>
            <a:pPr>
              <a:buNone/>
            </a:pPr>
            <a:r>
              <a:rPr lang="en-US" b="1" dirty="0">
                <a:solidFill>
                  <a:schemeClr val="tx2"/>
                </a:solidFill>
              </a:rPr>
              <a:t>On the mood</a:t>
            </a:r>
          </a:p>
          <a:p>
            <a:r>
              <a:rPr lang="en-US" dirty="0"/>
              <a:t>Anxiety i.e. tension</a:t>
            </a:r>
          </a:p>
          <a:p>
            <a:r>
              <a:rPr lang="en-US" dirty="0"/>
              <a:t>Restlessness</a:t>
            </a:r>
          </a:p>
          <a:p>
            <a:r>
              <a:rPr lang="en-US" dirty="0"/>
              <a:t>Lack of motivation , focus, or concentration</a:t>
            </a:r>
          </a:p>
          <a:p>
            <a:r>
              <a:rPr lang="en-US" dirty="0"/>
              <a:t>Irritability or anger</a:t>
            </a:r>
          </a:p>
          <a:p>
            <a:r>
              <a:rPr lang="en-US" dirty="0"/>
              <a:t>Sadness or depression</a:t>
            </a:r>
          </a:p>
          <a:p>
            <a:r>
              <a:rPr lang="en-US" dirty="0"/>
              <a:t>Frustration</a:t>
            </a:r>
          </a:p>
          <a:p>
            <a:pPr>
              <a:buNone/>
            </a:pPr>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133</a:t>
            </a:fld>
            <a:endParaRPr lang="en-US"/>
          </a:p>
        </p:txBody>
      </p:sp>
    </p:spTree>
  </p:cSld>
  <p:clrMapOvr>
    <a:masterClrMapping/>
  </p:clrMapOvr>
  <p:transition spd="med">
    <p:pull/>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65" y="589247"/>
            <a:ext cx="10769600" cy="4297363"/>
          </a:xfrm>
        </p:spPr>
        <p:txBody>
          <a:bodyPr>
            <a:normAutofit/>
          </a:bodyPr>
          <a:lstStyle/>
          <a:p>
            <a:pPr>
              <a:buNone/>
            </a:pPr>
            <a:r>
              <a:rPr lang="en-US" sz="3600" b="1" dirty="0">
                <a:solidFill>
                  <a:schemeClr val="tx2"/>
                </a:solidFill>
              </a:rPr>
              <a:t>On behaviour</a:t>
            </a:r>
          </a:p>
          <a:p>
            <a:r>
              <a:rPr lang="en-US" sz="3600" dirty="0"/>
              <a:t>Overeating or under eating</a:t>
            </a:r>
          </a:p>
          <a:p>
            <a:r>
              <a:rPr lang="en-US" sz="3600" dirty="0"/>
              <a:t>Anger outbursts</a:t>
            </a:r>
          </a:p>
          <a:p>
            <a:r>
              <a:rPr lang="en-US" sz="3600" dirty="0"/>
              <a:t>Drug or alcohol abuse</a:t>
            </a:r>
          </a:p>
          <a:p>
            <a:r>
              <a:rPr lang="en-US" sz="3600" dirty="0"/>
              <a:t>Tobacco use</a:t>
            </a:r>
          </a:p>
          <a:p>
            <a:r>
              <a:rPr lang="en-US" sz="3600" dirty="0"/>
              <a:t>Social withdrawal</a:t>
            </a:r>
          </a:p>
          <a:p>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134</a:t>
            </a:fld>
            <a:endParaRPr lang="en-US"/>
          </a:p>
        </p:txBody>
      </p:sp>
    </p:spTree>
  </p:cSld>
  <p:clrMapOvr>
    <a:masterClrMapping/>
  </p:clrMapOvr>
  <p:transition spd="med">
    <p:pull/>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20956" y="162339"/>
            <a:ext cx="9587948" cy="838200"/>
          </a:xfrm>
        </p:spPr>
        <p:txBody>
          <a:bodyPr>
            <a:noAutofit/>
          </a:bodyPr>
          <a:lstStyle/>
          <a:p>
            <a:pPr algn="l"/>
            <a:r>
              <a:rPr lang="en-US" dirty="0">
                <a:latin typeface="Arial Black" panose="020B0A04020102020204" pitchFamily="34" charset="0"/>
              </a:rPr>
              <a:t>Stress Coping Mechanisms: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a:defRPr/>
            </a:pPr>
            <a:fld id="{F035E7A9-D5B6-4FCC-B4F5-32064C6BE504}" type="slidenum">
              <a:rPr lang="en-US" smtClean="0"/>
              <a:t>135</a:t>
            </a:fld>
            <a:endParaRPr lang="en-US"/>
          </a:p>
        </p:txBody>
      </p:sp>
      <p:sp>
        <p:nvSpPr>
          <p:cNvPr id="3" name="Content Placeholder 2"/>
          <p:cNvSpPr>
            <a:spLocks noGrp="1"/>
          </p:cNvSpPr>
          <p:nvPr>
            <p:ph idx="4294967295"/>
          </p:nvPr>
        </p:nvSpPr>
        <p:spPr>
          <a:xfrm>
            <a:off x="914399" y="1000539"/>
            <a:ext cx="10919791" cy="4343400"/>
          </a:xfrm>
        </p:spPr>
        <p:txBody>
          <a:bodyPr>
            <a:noAutofit/>
          </a:bodyPr>
          <a:lstStyle/>
          <a:p>
            <a:pPr algn="just">
              <a:buFont typeface="Wingdings" panose="05000000000000000000" pitchFamily="2" charset="2"/>
              <a:buChar char="Ø"/>
              <a:defRPr/>
            </a:pPr>
            <a:r>
              <a:rPr lang="en-US" dirty="0"/>
              <a:t>Confronting the stressor</a:t>
            </a:r>
          </a:p>
          <a:p>
            <a:pPr algn="just">
              <a:buFont typeface="Wingdings" panose="05000000000000000000" pitchFamily="2" charset="2"/>
              <a:buChar char="Ø"/>
              <a:defRPr/>
            </a:pPr>
            <a:r>
              <a:rPr lang="en-US" dirty="0"/>
              <a:t>Avoiding situations that may cause stress</a:t>
            </a:r>
          </a:p>
          <a:p>
            <a:pPr algn="just">
              <a:buFont typeface="Wingdings" panose="05000000000000000000" pitchFamily="2" charset="2"/>
              <a:buChar char="Ø"/>
              <a:defRPr/>
            </a:pPr>
            <a:r>
              <a:rPr lang="en-US" dirty="0"/>
              <a:t>Change your stressors e.g. take a break, switch job</a:t>
            </a:r>
          </a:p>
          <a:p>
            <a:pPr algn="just">
              <a:buFont typeface="Wingdings" panose="05000000000000000000" pitchFamily="2" charset="2"/>
              <a:buChar char="Ø"/>
              <a:defRPr/>
            </a:pPr>
            <a:r>
              <a:rPr lang="en-US" dirty="0"/>
              <a:t>Maintain a reasonable work and personal schedule</a:t>
            </a:r>
          </a:p>
          <a:p>
            <a:pPr algn="just">
              <a:buFont typeface="Wingdings" panose="05000000000000000000" pitchFamily="2" charset="2"/>
              <a:buChar char="Ø"/>
              <a:defRPr/>
            </a:pPr>
            <a:r>
              <a:rPr lang="en-US" dirty="0"/>
              <a:t>Engage in a Physical activity</a:t>
            </a:r>
          </a:p>
          <a:p>
            <a:pPr algn="just">
              <a:buFont typeface="Wingdings" panose="05000000000000000000" pitchFamily="2" charset="2"/>
              <a:buChar char="Ø"/>
              <a:defRPr/>
            </a:pPr>
            <a:r>
              <a:rPr lang="en-US" dirty="0"/>
              <a:t>Meditation, relaxation techniques e.g. slow music</a:t>
            </a:r>
          </a:p>
          <a:p>
            <a:pPr algn="just">
              <a:buFont typeface="Wingdings" panose="05000000000000000000" pitchFamily="2" charset="2"/>
              <a:buChar char="Ø"/>
              <a:defRPr/>
            </a:pPr>
            <a:r>
              <a:rPr lang="en-US" dirty="0"/>
              <a:t>Discussing situations with a spouse / close friend/priest or Praying/going to church</a:t>
            </a:r>
          </a:p>
          <a:p>
            <a:pPr algn="just">
              <a:buFont typeface="Wingdings" panose="05000000000000000000" pitchFamily="2" charset="2"/>
              <a:buChar char="Ø"/>
              <a:defRPr/>
            </a:pPr>
            <a:r>
              <a:rPr lang="en-US" dirty="0"/>
              <a:t>Taking a bath or shower</a:t>
            </a:r>
          </a:p>
          <a:p>
            <a:pPr algn="just">
              <a:buFont typeface="Wingdings" panose="05000000000000000000" pitchFamily="2" charset="2"/>
              <a:buChar char="Ø"/>
              <a:defRPr/>
            </a:pPr>
            <a:r>
              <a:rPr lang="en-US" dirty="0"/>
              <a:t>Laughing or crying</a:t>
            </a:r>
          </a:p>
          <a:p>
            <a:pPr algn="just">
              <a:buFont typeface="Wingdings" panose="05000000000000000000" pitchFamily="2" charset="2"/>
              <a:buChar char="Ø"/>
              <a:defRPr/>
            </a:pPr>
            <a:r>
              <a:rPr lang="en-US" dirty="0"/>
              <a:t>Seeking counseling.</a:t>
            </a:r>
          </a:p>
        </p:txBody>
      </p:sp>
    </p:spTree>
  </p:cSld>
  <p:clrMapOvr>
    <a:masterClrMapping/>
  </p:clrMapOvr>
  <p:transition spd="med">
    <p:pull/>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504" y="0"/>
            <a:ext cx="10769600" cy="1143000"/>
          </a:xfrm>
        </p:spPr>
        <p:txBody>
          <a:bodyPr>
            <a:normAutofit/>
          </a:bodyPr>
          <a:lstStyle/>
          <a:p>
            <a:pPr algn="ctr"/>
            <a:r>
              <a:rPr lang="en-US" sz="5400" b="1" dirty="0">
                <a:latin typeface="Arial Black" panose="020B0A04020102020204" pitchFamily="34" charset="0"/>
              </a:rPr>
              <a:t>ANXIETY</a:t>
            </a:r>
          </a:p>
        </p:txBody>
      </p:sp>
      <p:sp>
        <p:nvSpPr>
          <p:cNvPr id="3" name="Content Placeholder 2"/>
          <p:cNvSpPr>
            <a:spLocks noGrp="1"/>
          </p:cNvSpPr>
          <p:nvPr>
            <p:ph idx="1"/>
          </p:nvPr>
        </p:nvSpPr>
        <p:spPr>
          <a:xfrm>
            <a:off x="1042503" y="1142999"/>
            <a:ext cx="10897705" cy="5337313"/>
          </a:xfrm>
        </p:spPr>
        <p:txBody>
          <a:bodyPr>
            <a:noAutofit/>
          </a:bodyPr>
          <a:lstStyle/>
          <a:p>
            <a:pPr algn="just">
              <a:buNone/>
            </a:pPr>
            <a:r>
              <a:rPr lang="en-US" b="1" dirty="0"/>
              <a:t>	</a:t>
            </a:r>
            <a:r>
              <a:rPr lang="en-US" sz="4000" b="1" dirty="0"/>
              <a:t>Anxiety</a:t>
            </a:r>
            <a:endParaRPr lang="en-US" sz="4000" dirty="0"/>
          </a:p>
          <a:p>
            <a:pPr lvl="0" algn="just"/>
            <a:r>
              <a:rPr lang="en-US" dirty="0"/>
              <a:t>A vague sense of fear, dread, uneasiness</a:t>
            </a:r>
          </a:p>
          <a:p>
            <a:pPr lvl="0" algn="just">
              <a:buNone/>
            </a:pPr>
            <a:r>
              <a:rPr lang="en-US" b="1" dirty="0"/>
              <a:t>	</a:t>
            </a:r>
            <a:r>
              <a:rPr lang="en-US" sz="4000" b="1" dirty="0"/>
              <a:t>Phobia</a:t>
            </a:r>
          </a:p>
          <a:p>
            <a:pPr lvl="0" algn="just"/>
            <a:r>
              <a:rPr lang="en-US" dirty="0"/>
              <a:t>A pathologically strong fear attached to objects or situations which in themselves are harmless.</a:t>
            </a:r>
          </a:p>
          <a:p>
            <a:pPr lvl="0" algn="just"/>
            <a:r>
              <a:rPr lang="en-US" dirty="0"/>
              <a:t>Anxiety may progress to panic and interfere with mental and social functioning(Neurotic breakdown).</a:t>
            </a:r>
          </a:p>
          <a:p>
            <a:pPr algn="just">
              <a:buNone/>
            </a:pPr>
            <a:r>
              <a:rPr lang="en-US" b="1" dirty="0"/>
              <a:t>	</a:t>
            </a:r>
            <a:endParaRPr lang="en-US" dirty="0"/>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136</a:t>
            </a:fld>
            <a:endParaRPr lang="en-US"/>
          </a:p>
        </p:txBody>
      </p:sp>
    </p:spTree>
  </p:cSld>
  <p:clrMapOvr>
    <a:masterClrMapping/>
  </p:clrMapOvr>
  <p:transition spd="med">
    <p:pull/>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443948"/>
            <a:ext cx="10248900" cy="4191000"/>
          </a:xfrm>
        </p:spPr>
        <p:txBody>
          <a:bodyPr>
            <a:normAutofit/>
          </a:bodyPr>
          <a:lstStyle/>
          <a:p>
            <a:pPr algn="just">
              <a:buNone/>
            </a:pPr>
            <a:r>
              <a:rPr lang="en-US" b="1" dirty="0"/>
              <a:t>Degrees of Anxiety</a:t>
            </a:r>
          </a:p>
          <a:p>
            <a:pPr lvl="0" algn="just">
              <a:buNone/>
            </a:pPr>
            <a:r>
              <a:rPr lang="en-US" b="1" dirty="0"/>
              <a:t>	Mild anxiety </a:t>
            </a:r>
            <a:endParaRPr lang="en-US" dirty="0"/>
          </a:p>
          <a:p>
            <a:pPr lvl="0" algn="just"/>
            <a:r>
              <a:rPr lang="en-US" dirty="0"/>
              <a:t>Motivates the person to be more physically and mentally alert.</a:t>
            </a:r>
          </a:p>
          <a:p>
            <a:pPr lvl="0" algn="just">
              <a:buNone/>
            </a:pPr>
            <a:r>
              <a:rPr lang="en-US" dirty="0"/>
              <a:t>	</a:t>
            </a:r>
            <a:r>
              <a:rPr lang="en-US" b="1" dirty="0"/>
              <a:t>Panic states </a:t>
            </a:r>
          </a:p>
          <a:p>
            <a:pPr lvl="0" algn="just"/>
            <a:r>
              <a:rPr lang="en-US" dirty="0"/>
              <a:t>Very high levels of anxiety that incapacitate an individual.</a:t>
            </a:r>
          </a:p>
          <a:p>
            <a:pPr algn="just">
              <a:buNone/>
            </a:pPr>
            <a:r>
              <a:rPr lang="en-US" b="1" dirty="0"/>
              <a:t>	</a:t>
            </a: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137</a:t>
            </a:fld>
            <a:endParaRPr lang="en-US"/>
          </a:p>
        </p:txBody>
      </p:sp>
    </p:spTree>
  </p:cSld>
  <p:clrMapOvr>
    <a:masterClrMapping/>
  </p:clrMapOvr>
  <p:transition spd="med">
    <p:pull/>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22783" y="1053549"/>
            <a:ext cx="9923788" cy="1470025"/>
          </a:xfrm>
        </p:spPr>
        <p:txBody>
          <a:bodyPr>
            <a:noAutofit/>
          </a:bodyPr>
          <a:lstStyle/>
          <a:p>
            <a:pPr algn="ctr"/>
            <a:r>
              <a:rPr lang="en-US" sz="6000" dirty="0">
                <a:solidFill>
                  <a:srgbClr val="FF0000"/>
                </a:solidFill>
                <a:effectLst>
                  <a:outerShdw blurRad="38100" dist="38100" dir="2700000" algn="tl">
                    <a:srgbClr val="000000">
                      <a:alpha val="43137"/>
                    </a:srgbClr>
                  </a:outerShdw>
                </a:effectLst>
                <a:latin typeface="Arial Rounded MT Bold" panose="020F0704030504030204" pitchFamily="34" charset="0"/>
              </a:rPr>
              <a:t>CONFLICT AND ADJUSTMENT</a:t>
            </a:r>
          </a:p>
        </p:txBody>
      </p:sp>
      <p:sp>
        <p:nvSpPr>
          <p:cNvPr id="5" name="Subtitle 4"/>
          <p:cNvSpPr>
            <a:spLocks noGrp="1"/>
          </p:cNvSpPr>
          <p:nvPr>
            <p:ph type="subTitle" idx="1"/>
          </p:nvPr>
        </p:nvSpPr>
        <p:spPr>
          <a:xfrm>
            <a:off x="5283200" y="5549348"/>
            <a:ext cx="6363371" cy="990600"/>
          </a:xfrm>
        </p:spPr>
        <p:txBody>
          <a:bodyPr>
            <a:normAutofit/>
          </a:bodyPr>
          <a:lstStyle/>
          <a:p>
            <a:r>
              <a:rPr lang="en-US" sz="3200" b="1" dirty="0">
                <a:solidFill>
                  <a:srgbClr val="FF0000"/>
                </a:solidFill>
                <a:latin typeface="Harlow Solid Italic" panose="04030604020F02020D02" pitchFamily="82" charset="0"/>
              </a:rPr>
              <a:t>Welcome </a:t>
            </a:r>
          </a:p>
        </p:txBody>
      </p:sp>
    </p:spTree>
  </p:cSld>
  <p:clrMapOvr>
    <a:masterClrMapping/>
  </p:clrMapOvr>
  <p:transition spd="med">
    <p:pull/>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87896" y="477078"/>
            <a:ext cx="10897704" cy="5936973"/>
          </a:xfrm>
        </p:spPr>
        <p:txBody>
          <a:bodyPr>
            <a:normAutofit lnSpcReduction="10000"/>
          </a:bodyPr>
          <a:lstStyle/>
          <a:p>
            <a:pPr marL="0" indent="0" algn="just">
              <a:buNone/>
            </a:pPr>
            <a:r>
              <a:rPr lang="en-US" sz="4000" b="1" dirty="0"/>
              <a:t>Frustration:</a:t>
            </a:r>
          </a:p>
          <a:p>
            <a:pPr algn="just"/>
            <a:r>
              <a:rPr lang="en-US" dirty="0"/>
              <a:t>Is the </a:t>
            </a:r>
            <a:r>
              <a:rPr lang="en-US" u="sng" dirty="0"/>
              <a:t>blocking</a:t>
            </a:r>
            <a:r>
              <a:rPr lang="en-US" dirty="0"/>
              <a:t> of a motive by some kind of obstacle. An obstacle could be like a traffic jam, personal shortcoming, conflicting motives or conflicts.</a:t>
            </a:r>
          </a:p>
          <a:p>
            <a:pPr algn="just"/>
            <a:r>
              <a:rPr lang="en-US" dirty="0"/>
              <a:t>The frustrated individual becomes intolerant and physically aggressive, more prone to misunderstanding while others are more likely to speak hurtful words.</a:t>
            </a:r>
          </a:p>
          <a:p>
            <a:pPr marL="0" indent="0" algn="just">
              <a:buNone/>
            </a:pPr>
            <a:r>
              <a:rPr lang="en-US" sz="3600" b="1" dirty="0"/>
              <a:t>Conflict</a:t>
            </a:r>
          </a:p>
          <a:p>
            <a:pPr algn="just"/>
            <a:r>
              <a:rPr lang="en-US" dirty="0"/>
              <a:t>Is the simultaneous arousal of more </a:t>
            </a:r>
            <a:r>
              <a:rPr lang="en-US" b="1" dirty="0"/>
              <a:t>incompatible motives</a:t>
            </a:r>
            <a:r>
              <a:rPr lang="en-US" dirty="0"/>
              <a:t>, resulting in </a:t>
            </a:r>
            <a:r>
              <a:rPr lang="en-US" b="1" dirty="0"/>
              <a:t>unpleasant emotions</a:t>
            </a:r>
            <a:r>
              <a:rPr lang="en-US" dirty="0"/>
              <a:t>, such as anxiety or anger. It’s a pair of goals that cannot be solved together.  </a:t>
            </a:r>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953"/>
            <a:ext cx="9752964" cy="1143000"/>
          </a:xfrm>
        </p:spPr>
        <p:txBody>
          <a:bodyPr/>
          <a:lstStyle/>
          <a:p>
            <a:r>
              <a:rPr lang="en-US" sz="4800" b="1" i="0" dirty="0">
                <a:effectLst>
                  <a:outerShdw blurRad="38100" dist="38100" dir="2700000" algn="tl">
                    <a:srgbClr val="000000">
                      <a:alpha val="43137"/>
                    </a:srgbClr>
                  </a:outerShdw>
                </a:effectLst>
                <a:latin typeface="Arial Black" panose="020B0A04020102020204" pitchFamily="34" charset="0"/>
              </a:rPr>
              <a:t>Pre-modern Period:</a:t>
            </a:r>
            <a:endParaRPr lang="en-US" sz="4800" b="1" i="0" dirty="0">
              <a:latin typeface="Arial Black" panose="020B0A04020102020204" pitchFamily="34" charset="0"/>
            </a:endParaRPr>
          </a:p>
        </p:txBody>
      </p:sp>
      <p:sp>
        <p:nvSpPr>
          <p:cNvPr id="3" name="Content Placeholder 2"/>
          <p:cNvSpPr>
            <a:spLocks noGrp="1"/>
          </p:cNvSpPr>
          <p:nvPr>
            <p:ph idx="1"/>
          </p:nvPr>
        </p:nvSpPr>
        <p:spPr>
          <a:xfrm>
            <a:off x="1470990" y="1417953"/>
            <a:ext cx="10402957" cy="4399751"/>
          </a:xfrm>
        </p:spPr>
        <p:txBody>
          <a:bodyPr>
            <a:noAutofit/>
          </a:bodyPr>
          <a:lstStyle/>
          <a:p>
            <a:pPr>
              <a:buFont typeface="Wingdings" panose="05000000000000000000" pitchFamily="2" charset="2"/>
              <a:buChar char="v"/>
            </a:pPr>
            <a:r>
              <a:rPr lang="en-US" sz="3000" dirty="0"/>
              <a:t>It was during 1800's that </a:t>
            </a:r>
            <a:r>
              <a:rPr lang="en-US" sz="3000" i="1" dirty="0"/>
              <a:t>Wilhelm Wundt </a:t>
            </a:r>
            <a:r>
              <a:rPr lang="en-US" sz="3000" dirty="0"/>
              <a:t>established first psychology laboratory in Leipzig, Germany. </a:t>
            </a:r>
          </a:p>
          <a:p>
            <a:pPr>
              <a:buFont typeface="Wingdings" panose="05000000000000000000" pitchFamily="2" charset="2"/>
              <a:buChar char="v"/>
            </a:pPr>
            <a:endParaRPr lang="en-US" sz="3000" dirty="0"/>
          </a:p>
          <a:p>
            <a:pPr>
              <a:buFont typeface="Wingdings" panose="05000000000000000000" pitchFamily="2" charset="2"/>
              <a:buChar char="v"/>
            </a:pPr>
            <a:r>
              <a:rPr lang="en-US" sz="3000" dirty="0"/>
              <a:t>He defined psychology as a science of consciousness or conscious experience. He proposed the Theory called </a:t>
            </a:r>
            <a:r>
              <a:rPr lang="en-US" sz="3000" b="1" dirty="0"/>
              <a:t>structuralism</a:t>
            </a:r>
            <a:r>
              <a:rPr lang="en-US" sz="3000" dirty="0"/>
              <a:t>.</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14</a:t>
            </a:fld>
            <a:endParaRPr lang="en-US"/>
          </a:p>
        </p:txBody>
      </p:sp>
    </p:spTree>
  </p:cSld>
  <p:clrMapOvr>
    <a:masterClrMapping/>
  </p:clrMapOvr>
  <p:transition spd="med">
    <p:pull/>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B71B-F7A2-4468-8DD8-1792D2E39A60}"/>
              </a:ext>
            </a:extLst>
          </p:cNvPr>
          <p:cNvSpPr>
            <a:spLocks noGrp="1"/>
          </p:cNvSpPr>
          <p:nvPr>
            <p:ph type="title"/>
          </p:nvPr>
        </p:nvSpPr>
        <p:spPr>
          <a:xfrm>
            <a:off x="882650" y="0"/>
            <a:ext cx="10769600" cy="1143000"/>
          </a:xfrm>
        </p:spPr>
        <p:txBody>
          <a:bodyPr>
            <a:normAutofit/>
          </a:bodyPr>
          <a:lstStyle/>
          <a:p>
            <a:pPr algn="ctr"/>
            <a:r>
              <a:rPr lang="en-US" sz="5400" b="1" dirty="0"/>
              <a:t>Types of conflicts</a:t>
            </a:r>
            <a:endParaRPr lang="en-KE" sz="5400" b="1" dirty="0"/>
          </a:p>
        </p:txBody>
      </p:sp>
      <p:sp>
        <p:nvSpPr>
          <p:cNvPr id="3" name="Content Placeholder 2">
            <a:extLst>
              <a:ext uri="{FF2B5EF4-FFF2-40B4-BE49-F238E27FC236}">
                <a16:creationId xmlns:a16="http://schemas.microsoft.com/office/drawing/2014/main" id="{D2137AC7-D6FF-497B-A177-5A47E95C6B5E}"/>
              </a:ext>
            </a:extLst>
          </p:cNvPr>
          <p:cNvSpPr>
            <a:spLocks noGrp="1"/>
          </p:cNvSpPr>
          <p:nvPr>
            <p:ph idx="1"/>
          </p:nvPr>
        </p:nvSpPr>
        <p:spPr>
          <a:xfrm>
            <a:off x="882650" y="1143000"/>
            <a:ext cx="10795000" cy="5238750"/>
          </a:xfrm>
        </p:spPr>
        <p:txBody>
          <a:bodyPr>
            <a:normAutofit/>
          </a:bodyPr>
          <a:lstStyle/>
          <a:p>
            <a:pPr algn="just"/>
            <a:r>
              <a:rPr lang="en-US" dirty="0"/>
              <a:t>There are three types of conflicts:</a:t>
            </a:r>
          </a:p>
          <a:p>
            <a:pPr lvl="1" algn="just"/>
            <a:r>
              <a:rPr lang="en-US" dirty="0"/>
              <a:t>Intrapersonal conflicts.</a:t>
            </a:r>
          </a:p>
          <a:p>
            <a:pPr lvl="1" algn="just"/>
            <a:r>
              <a:rPr lang="en-US" dirty="0"/>
              <a:t>Interpersonal conflicts.</a:t>
            </a:r>
          </a:p>
          <a:p>
            <a:pPr lvl="1" algn="just"/>
            <a:r>
              <a:rPr lang="en-US" dirty="0"/>
              <a:t>Unconscious conflicts.</a:t>
            </a:r>
          </a:p>
          <a:p>
            <a:pPr algn="just"/>
            <a:r>
              <a:rPr lang="en-US" b="0" i="0" dirty="0">
                <a:solidFill>
                  <a:srgbClr val="000000"/>
                </a:solidFill>
                <a:effectLst/>
                <a:latin typeface="Georgia" panose="02040502050405020303" pitchFamily="18" charset="0"/>
              </a:rPr>
              <a:t>The word conflict has been derived from a Latin word ‘</a:t>
            </a:r>
            <a:r>
              <a:rPr lang="en-US" b="0" i="1" dirty="0">
                <a:solidFill>
                  <a:srgbClr val="000000"/>
                </a:solidFill>
                <a:effectLst/>
                <a:latin typeface="Georgia" panose="02040502050405020303" pitchFamily="18" charset="0"/>
              </a:rPr>
              <a:t>Conflicts</a:t>
            </a:r>
            <a:r>
              <a:rPr lang="en-US" b="0" i="0" dirty="0">
                <a:solidFill>
                  <a:srgbClr val="000000"/>
                </a:solidFill>
                <a:effectLst/>
                <a:latin typeface="Georgia" panose="02040502050405020303" pitchFamily="18" charset="0"/>
              </a:rPr>
              <a:t>’ which means ‘</a:t>
            </a:r>
            <a:r>
              <a:rPr lang="en-US" b="1" i="0" dirty="0">
                <a:solidFill>
                  <a:srgbClr val="000000"/>
                </a:solidFill>
                <a:effectLst/>
                <a:latin typeface="Georgia" panose="02040502050405020303" pitchFamily="18" charset="0"/>
              </a:rPr>
              <a:t>strike two things at the same time’.</a:t>
            </a:r>
          </a:p>
          <a:p>
            <a:pPr algn="just"/>
            <a:r>
              <a:rPr lang="en-US" b="0" i="0" dirty="0">
                <a:solidFill>
                  <a:srgbClr val="000000"/>
                </a:solidFill>
                <a:effectLst/>
                <a:latin typeface="Georgia" panose="02040502050405020303" pitchFamily="18" charset="0"/>
              </a:rPr>
              <a:t>Conflict is an opposition or a tug-of-war between contradictory impulses.</a:t>
            </a:r>
            <a:endParaRPr lang="en-US" b="1" dirty="0"/>
          </a:p>
        </p:txBody>
      </p:sp>
    </p:spTree>
    <p:extLst>
      <p:ext uri="{BB962C8B-B14F-4D97-AF65-F5344CB8AC3E}">
        <p14:creationId xmlns:p14="http://schemas.microsoft.com/office/powerpoint/2010/main" val="46549117"/>
      </p:ext>
    </p:extLst>
  </p:cSld>
  <p:clrMapOvr>
    <a:masterClrMapping/>
  </p:clrMapOvr>
  <p:transition spd="med">
    <p:pull/>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9F43-140F-4B11-B333-446E5B48CB37}"/>
              </a:ext>
            </a:extLst>
          </p:cNvPr>
          <p:cNvSpPr>
            <a:spLocks noGrp="1"/>
          </p:cNvSpPr>
          <p:nvPr>
            <p:ph type="title"/>
          </p:nvPr>
        </p:nvSpPr>
        <p:spPr/>
        <p:txBody>
          <a:bodyPr/>
          <a:lstStyle/>
          <a:p>
            <a:r>
              <a:rPr lang="en-US" dirty="0"/>
              <a:t>1. </a:t>
            </a:r>
            <a:r>
              <a:rPr lang="en-US" b="1" dirty="0"/>
              <a:t>Intrapersonal/ Goal conflicts </a:t>
            </a:r>
            <a:endParaRPr lang="en-KE" b="1" dirty="0"/>
          </a:p>
        </p:txBody>
      </p:sp>
      <p:sp>
        <p:nvSpPr>
          <p:cNvPr id="3" name="Content Placeholder 2">
            <a:extLst>
              <a:ext uri="{FF2B5EF4-FFF2-40B4-BE49-F238E27FC236}">
                <a16:creationId xmlns:a16="http://schemas.microsoft.com/office/drawing/2014/main" id="{C1ABB601-AF10-4730-907C-D2B5E58A2831}"/>
              </a:ext>
            </a:extLst>
          </p:cNvPr>
          <p:cNvSpPr>
            <a:spLocks noGrp="1"/>
          </p:cNvSpPr>
          <p:nvPr>
            <p:ph idx="1"/>
          </p:nvPr>
        </p:nvSpPr>
        <p:spPr>
          <a:xfrm>
            <a:off x="1016000" y="1412632"/>
            <a:ext cx="10769600" cy="5175735"/>
          </a:xfrm>
        </p:spPr>
        <p:txBody>
          <a:bodyPr/>
          <a:lstStyle/>
          <a:p>
            <a:pPr algn="just"/>
            <a:r>
              <a:rPr lang="en-US" dirty="0">
                <a:latin typeface="+mj-lt"/>
              </a:rPr>
              <a:t>These are conflicts caused within the individual. </a:t>
            </a:r>
          </a:p>
          <a:p>
            <a:pPr algn="just"/>
            <a:r>
              <a:rPr lang="en-US" dirty="0">
                <a:latin typeface="+mj-lt"/>
              </a:rPr>
              <a:t>These conflicts </a:t>
            </a:r>
            <a:r>
              <a:rPr lang="en-US" b="0" i="0" dirty="0">
                <a:solidFill>
                  <a:srgbClr val="000000"/>
                </a:solidFill>
                <a:effectLst/>
                <a:latin typeface="+mj-lt"/>
              </a:rPr>
              <a:t>arise as a result of two or more motives or goals to be achieved at a time. Hence, these are called goal conflicts. Lewin has described three types of goal conflicts.</a:t>
            </a:r>
          </a:p>
          <a:p>
            <a:pPr algn="just"/>
            <a:r>
              <a:rPr lang="en-US" dirty="0">
                <a:solidFill>
                  <a:srgbClr val="000000"/>
                </a:solidFill>
                <a:latin typeface="+mj-lt"/>
              </a:rPr>
              <a:t>Examples of interpersonal conflicts are described below:-</a:t>
            </a:r>
            <a:endParaRPr lang="en-KE" dirty="0">
              <a:latin typeface="+mj-lt"/>
            </a:endParaRPr>
          </a:p>
        </p:txBody>
      </p:sp>
    </p:spTree>
    <p:extLst>
      <p:ext uri="{BB962C8B-B14F-4D97-AF65-F5344CB8AC3E}">
        <p14:creationId xmlns:p14="http://schemas.microsoft.com/office/powerpoint/2010/main" val="1501157416"/>
      </p:ext>
    </p:extLst>
  </p:cSld>
  <p:clrMapOvr>
    <a:masterClrMapping/>
  </p:clrMapOvr>
  <p:transition spd="med">
    <p:pull/>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0769600" cy="861391"/>
          </a:xfrm>
        </p:spPr>
        <p:txBody>
          <a:bodyPr>
            <a:normAutofit fontScale="90000"/>
          </a:bodyPr>
          <a:lstStyle/>
          <a:p>
            <a:pPr algn="ctr"/>
            <a:r>
              <a:rPr lang="en-US" sz="6000" b="1" dirty="0">
                <a:solidFill>
                  <a:srgbClr val="FF0000"/>
                </a:solidFill>
              </a:rPr>
              <a:t>Types of conflict </a:t>
            </a:r>
          </a:p>
        </p:txBody>
      </p:sp>
      <p:sp>
        <p:nvSpPr>
          <p:cNvPr id="3" name="Content Placeholder 2"/>
          <p:cNvSpPr>
            <a:spLocks noGrp="1"/>
          </p:cNvSpPr>
          <p:nvPr>
            <p:ph idx="1"/>
          </p:nvPr>
        </p:nvSpPr>
        <p:spPr>
          <a:xfrm>
            <a:off x="628650" y="861391"/>
            <a:ext cx="11391900" cy="5825159"/>
          </a:xfrm>
        </p:spPr>
        <p:txBody>
          <a:bodyPr>
            <a:normAutofit lnSpcReduction="10000"/>
          </a:bodyPr>
          <a:lstStyle/>
          <a:p>
            <a:pPr algn="just">
              <a:buFont typeface="Wingdings" panose="05000000000000000000" pitchFamily="2" charset="2"/>
              <a:buChar char="ü"/>
            </a:pPr>
            <a:r>
              <a:rPr lang="en-US" sz="4000" b="1" dirty="0">
                <a:latin typeface="+mj-lt"/>
              </a:rPr>
              <a:t>Approach-approach conflict</a:t>
            </a:r>
          </a:p>
          <a:p>
            <a:pPr algn="just"/>
            <a:r>
              <a:rPr lang="en-US" b="0" i="0" dirty="0">
                <a:solidFill>
                  <a:srgbClr val="000000"/>
                </a:solidFill>
                <a:effectLst/>
                <a:latin typeface="+mj-lt"/>
              </a:rPr>
              <a:t>In this type of conflict, individual will have two desires with positive valence which are equally powerful.</a:t>
            </a:r>
          </a:p>
          <a:p>
            <a:pPr algn="just"/>
            <a:r>
              <a:rPr lang="en-US" dirty="0">
                <a:latin typeface="+mj-lt"/>
              </a:rPr>
              <a:t>There are two goals, and to attain one means that the other goal must be given up. E.g. a final year student medical student cannot afford to be in night parties and still expectant to excess academically. So, he gives up partying although he misses them a lot.</a:t>
            </a:r>
          </a:p>
          <a:p>
            <a:pPr algn="just"/>
            <a:r>
              <a:rPr lang="en-US" dirty="0">
                <a:solidFill>
                  <a:srgbClr val="000000"/>
                </a:solidFill>
                <a:latin typeface="+mj-lt"/>
              </a:rPr>
              <a:t>Another </a:t>
            </a:r>
            <a:r>
              <a:rPr lang="en-US" b="0" i="0" dirty="0">
                <a:solidFill>
                  <a:srgbClr val="000000"/>
                </a:solidFill>
                <a:effectLst/>
                <a:latin typeface="+mj-lt"/>
              </a:rPr>
              <a:t>example, a person has two attractive job offers and he has to choose any one of them- tension arises. Such conflicts are not so harmful, because after selecting one, the other one automatically subsides or loses its importance to him.</a:t>
            </a:r>
            <a:endParaRPr lang="en-US" dirty="0">
              <a:latin typeface="+mj-lt"/>
            </a:endParaRPr>
          </a:p>
        </p:txBody>
      </p:sp>
    </p:spTree>
  </p:cSld>
  <p:clrMapOvr>
    <a:masterClrMapping/>
  </p:clrMapOvr>
  <p:transition spd="med">
    <p:pull/>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266700"/>
            <a:ext cx="11201400" cy="6305550"/>
          </a:xfrm>
        </p:spPr>
        <p:txBody>
          <a:bodyPr>
            <a:normAutofit fontScale="92500" lnSpcReduction="10000"/>
          </a:bodyPr>
          <a:lstStyle/>
          <a:p>
            <a:pPr algn="just">
              <a:buFont typeface="Wingdings" panose="05000000000000000000" pitchFamily="2" charset="2"/>
              <a:buChar char="ü"/>
            </a:pPr>
            <a:r>
              <a:rPr lang="en-US" sz="4000" b="1" dirty="0">
                <a:latin typeface="+mj-lt"/>
              </a:rPr>
              <a:t>Avoidance-avoidance conflict</a:t>
            </a:r>
          </a:p>
          <a:p>
            <a:pPr algn="just"/>
            <a:r>
              <a:rPr lang="en-US" b="0" i="0" dirty="0">
                <a:solidFill>
                  <a:srgbClr val="000000"/>
                </a:solidFill>
                <a:effectLst/>
                <a:latin typeface="+mj-lt"/>
              </a:rPr>
              <a:t>This conflict involves two goals with negative valence. At times the individual is forced to choose one among two negative goals. In such conflicts, both are unwanted goals, but he cannot keep quiet without opting also.</a:t>
            </a:r>
            <a:endParaRPr lang="en-US" dirty="0">
              <a:latin typeface="+mj-lt"/>
            </a:endParaRPr>
          </a:p>
          <a:p>
            <a:pPr algn="just"/>
            <a:r>
              <a:rPr lang="en-US" dirty="0">
                <a:latin typeface="+mj-lt"/>
              </a:rPr>
              <a:t>Both alternatives are </a:t>
            </a:r>
            <a:r>
              <a:rPr lang="en-US" u="sng" dirty="0">
                <a:latin typeface="+mj-lt"/>
              </a:rPr>
              <a:t>unpleasant</a:t>
            </a:r>
            <a:r>
              <a:rPr lang="en-US" dirty="0">
                <a:latin typeface="+mj-lt"/>
              </a:rPr>
              <a:t> and yet one has to choose either. E.g. a patient has an abdominal </a:t>
            </a:r>
            <a:r>
              <a:rPr lang="en-US" dirty="0" err="1">
                <a:latin typeface="+mj-lt"/>
              </a:rPr>
              <a:t>tumour</a:t>
            </a:r>
            <a:r>
              <a:rPr lang="en-US" dirty="0">
                <a:latin typeface="+mj-lt"/>
              </a:rPr>
              <a:t>, which causes unbearable pain and discomfort. Alternatively, surgery, which has very little success rate is the only available remedy, yet the patient needs to be relieved of the pain. It becomes naturally difficult for the patient to choose either of these two. </a:t>
            </a:r>
          </a:p>
          <a:p>
            <a:pPr algn="just"/>
            <a:r>
              <a:rPr lang="en-US" b="0" i="0" dirty="0">
                <a:solidFill>
                  <a:srgbClr val="000000"/>
                </a:solidFill>
                <a:effectLst/>
                <a:latin typeface="+mj-lt"/>
              </a:rPr>
              <a:t>Another  example, a woman must work at a job which she dislikes very much or else she has to remain unemployed.</a:t>
            </a:r>
            <a:endParaRPr lang="en-US" dirty="0">
              <a:latin typeface="+mj-lt"/>
            </a:endParaRPr>
          </a:p>
        </p:txBody>
      </p:sp>
    </p:spTree>
  </p:cSld>
  <p:clrMapOvr>
    <a:masterClrMapping/>
  </p:clrMapOvr>
  <p:transition spd="med">
    <p:pull/>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0331-D675-4C70-AAC5-8305F134572F}"/>
              </a:ext>
            </a:extLst>
          </p:cNvPr>
          <p:cNvSpPr>
            <a:spLocks noGrp="1"/>
          </p:cNvSpPr>
          <p:nvPr>
            <p:ph type="title"/>
          </p:nvPr>
        </p:nvSpPr>
        <p:spPr>
          <a:xfrm>
            <a:off x="1016000" y="0"/>
            <a:ext cx="10769600" cy="1143000"/>
          </a:xfrm>
        </p:spPr>
        <p:txBody>
          <a:bodyPr/>
          <a:lstStyle/>
          <a:p>
            <a:pPr algn="ctr"/>
            <a:r>
              <a:rPr lang="en-US" b="1" dirty="0"/>
              <a:t>Avoidance-avoidance conflict </a:t>
            </a:r>
            <a:r>
              <a:rPr lang="en-US" b="1" dirty="0" err="1"/>
              <a:t>ct</a:t>
            </a:r>
            <a:r>
              <a:rPr lang="en-US" b="1" dirty="0"/>
              <a:t>’</a:t>
            </a:r>
            <a:endParaRPr lang="en-KE" b="1" dirty="0"/>
          </a:p>
        </p:txBody>
      </p:sp>
      <p:sp>
        <p:nvSpPr>
          <p:cNvPr id="3" name="Content Placeholder 2">
            <a:extLst>
              <a:ext uri="{FF2B5EF4-FFF2-40B4-BE49-F238E27FC236}">
                <a16:creationId xmlns:a16="http://schemas.microsoft.com/office/drawing/2014/main" id="{8FE1E92B-6675-48C2-9A1D-205F93083564}"/>
              </a:ext>
            </a:extLst>
          </p:cNvPr>
          <p:cNvSpPr>
            <a:spLocks noGrp="1"/>
          </p:cNvSpPr>
          <p:nvPr>
            <p:ph idx="1"/>
          </p:nvPr>
        </p:nvSpPr>
        <p:spPr>
          <a:xfrm>
            <a:off x="1016000" y="1143001"/>
            <a:ext cx="10769600" cy="4750776"/>
          </a:xfrm>
        </p:spPr>
        <p:txBody>
          <a:bodyPr>
            <a:normAutofit fontScale="92500" lnSpcReduction="10000"/>
          </a:bodyPr>
          <a:lstStyle/>
          <a:p>
            <a:pPr algn="just"/>
            <a:r>
              <a:rPr lang="en-US" b="0" i="0" dirty="0">
                <a:solidFill>
                  <a:srgbClr val="000000"/>
                </a:solidFill>
                <a:effectLst/>
                <a:latin typeface="Georgia" panose="02040502050405020303" pitchFamily="18" charset="0"/>
              </a:rPr>
              <a:t>Here the individual is caught between two repelling threats, fears or situations. When she cannot choose either of them she may try to escape from the field itself. But the consequences of the escape may also be harmful. For example, a person who cannot convince the mother or the wife may resort to Alcohol consumption which is otherwise dangerous or some people may even commit suicide.</a:t>
            </a:r>
          </a:p>
          <a:p>
            <a:pPr algn="just"/>
            <a:r>
              <a:rPr lang="en-US" b="0" i="0" dirty="0">
                <a:solidFill>
                  <a:srgbClr val="000000"/>
                </a:solidFill>
                <a:effectLst/>
                <a:latin typeface="Georgia" panose="02040502050405020303" pitchFamily="18" charset="0"/>
              </a:rPr>
              <a:t>In the event of such conflicts when there is no way to escape- some people may find a way to reduce their tension by developing ‘amnesia’ or </a:t>
            </a:r>
            <a:r>
              <a:rPr lang="en-US" b="0" i="0" dirty="0" err="1">
                <a:solidFill>
                  <a:srgbClr val="000000"/>
                </a:solidFill>
                <a:effectLst/>
                <a:latin typeface="Georgia" panose="02040502050405020303" pitchFamily="18" charset="0"/>
              </a:rPr>
              <a:t>defence</a:t>
            </a:r>
            <a:r>
              <a:rPr lang="en-US" b="0" i="0" dirty="0">
                <a:solidFill>
                  <a:srgbClr val="000000"/>
                </a:solidFill>
                <a:effectLst/>
                <a:latin typeface="Georgia" panose="02040502050405020303" pitchFamily="18" charset="0"/>
              </a:rPr>
              <a:t> mechanisms like regression or fantasy.</a:t>
            </a:r>
            <a:endParaRPr lang="en-KE" dirty="0"/>
          </a:p>
        </p:txBody>
      </p:sp>
    </p:spTree>
    <p:extLst>
      <p:ext uri="{BB962C8B-B14F-4D97-AF65-F5344CB8AC3E}">
        <p14:creationId xmlns:p14="http://schemas.microsoft.com/office/powerpoint/2010/main" val="2625132186"/>
      </p:ext>
    </p:extLst>
  </p:cSld>
  <p:clrMapOvr>
    <a:masterClrMapping/>
  </p:clrMapOvr>
  <p:transition spd="med">
    <p:pull/>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52400"/>
            <a:ext cx="11087100" cy="6534149"/>
          </a:xfrm>
        </p:spPr>
        <p:txBody>
          <a:bodyPr>
            <a:normAutofit fontScale="92500" lnSpcReduction="20000"/>
          </a:bodyPr>
          <a:lstStyle/>
          <a:p>
            <a:pPr algn="just">
              <a:buFont typeface="Wingdings" panose="05000000000000000000" pitchFamily="2" charset="2"/>
              <a:buChar char="ü"/>
            </a:pPr>
            <a:r>
              <a:rPr lang="en-US" sz="4000" b="1" dirty="0">
                <a:latin typeface="+mj-lt"/>
              </a:rPr>
              <a:t>Approach-avoidance conflict</a:t>
            </a:r>
          </a:p>
          <a:p>
            <a:pPr algn="just"/>
            <a:r>
              <a:rPr lang="en-US" b="0" i="0" dirty="0">
                <a:solidFill>
                  <a:srgbClr val="000000"/>
                </a:solidFill>
                <a:effectLst/>
                <a:latin typeface="+mj-lt"/>
              </a:rPr>
              <a:t>This is also a most complex conflict and very difficult to resolve. Because in this type of conflict a person is both attracted and repelled by the same goal object. Here the goal object will have both positive and negative valences.</a:t>
            </a:r>
          </a:p>
          <a:p>
            <a:pPr algn="just"/>
            <a:r>
              <a:rPr lang="en-US" b="0" i="0" dirty="0">
                <a:solidFill>
                  <a:srgbClr val="000000"/>
                </a:solidFill>
                <a:effectLst/>
                <a:latin typeface="+mj-lt"/>
              </a:rPr>
              <a:t>The positive valence attracts the person, but as he approaches, the negative valence repels him back. Attraction of the goal and inability to approach it leads to frustration and tension.</a:t>
            </a:r>
            <a:endParaRPr lang="en-US" dirty="0">
              <a:latin typeface="+mj-lt"/>
            </a:endParaRPr>
          </a:p>
          <a:p>
            <a:pPr algn="just"/>
            <a:r>
              <a:rPr lang="en-US" dirty="0">
                <a:latin typeface="+mj-lt"/>
              </a:rPr>
              <a:t>This occurs when fulfilling a motive which will have both pleasant and unpleasant consequences. </a:t>
            </a:r>
            <a:r>
              <a:rPr lang="en-US" b="0" i="0" dirty="0">
                <a:solidFill>
                  <a:srgbClr val="000000"/>
                </a:solidFill>
                <a:effectLst/>
                <a:latin typeface="+mj-lt"/>
              </a:rPr>
              <a:t>For example, a person is approaching to accept a job offer, because the salary is attractive- but at the same time he is repelled back as the job is very risky. A man wants to marry to lead a family life, but does not want the responsibilities of family life</a:t>
            </a:r>
            <a:r>
              <a:rPr lang="en-US" dirty="0">
                <a:latin typeface="+mj-lt"/>
              </a:rPr>
              <a:t>. Being married is attractive and socially fulfilling, but it also means added responsibilities and restrictions. </a:t>
            </a:r>
          </a:p>
        </p:txBody>
      </p:sp>
    </p:spTree>
  </p:cSld>
  <p:clrMapOvr>
    <a:masterClrMapping/>
  </p:clrMapOvr>
  <p:transition spd="med">
    <p:pull/>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DD9B-E625-4E4C-9DC3-67050EFDD04B}"/>
              </a:ext>
            </a:extLst>
          </p:cNvPr>
          <p:cNvSpPr>
            <a:spLocks noGrp="1"/>
          </p:cNvSpPr>
          <p:nvPr>
            <p:ph type="title"/>
          </p:nvPr>
        </p:nvSpPr>
        <p:spPr>
          <a:xfrm>
            <a:off x="1016000" y="155332"/>
            <a:ext cx="10769600" cy="1143000"/>
          </a:xfrm>
        </p:spPr>
        <p:txBody>
          <a:bodyPr/>
          <a:lstStyle/>
          <a:p>
            <a:pPr algn="ctr"/>
            <a:r>
              <a:rPr lang="en-US" b="1" dirty="0"/>
              <a:t>2. Interpersonal conflicts </a:t>
            </a:r>
            <a:endParaRPr lang="en-KE" b="1" dirty="0"/>
          </a:p>
        </p:txBody>
      </p:sp>
      <p:sp>
        <p:nvSpPr>
          <p:cNvPr id="3" name="Content Placeholder 2">
            <a:extLst>
              <a:ext uri="{FF2B5EF4-FFF2-40B4-BE49-F238E27FC236}">
                <a16:creationId xmlns:a16="http://schemas.microsoft.com/office/drawing/2014/main" id="{FDCFB987-534C-4CC5-8146-46A7734C83CE}"/>
              </a:ext>
            </a:extLst>
          </p:cNvPr>
          <p:cNvSpPr>
            <a:spLocks noGrp="1"/>
          </p:cNvSpPr>
          <p:nvPr>
            <p:ph idx="1"/>
          </p:nvPr>
        </p:nvSpPr>
        <p:spPr/>
        <p:txBody>
          <a:bodyPr/>
          <a:lstStyle/>
          <a:p>
            <a:pPr algn="just"/>
            <a:r>
              <a:rPr lang="en-US" b="0" i="0" dirty="0">
                <a:solidFill>
                  <a:srgbClr val="000000"/>
                </a:solidFill>
                <a:effectLst/>
                <a:latin typeface="Georgia" panose="02040502050405020303" pitchFamily="18" charset="0"/>
              </a:rPr>
              <a:t>Interpersonal conflict is caused between individuals. This can be resolved through some strategies such as avoiding, smoothing, forcing, confronting and compromising. Assertive behaviour and ‘</a:t>
            </a:r>
            <a:r>
              <a:rPr lang="en-US" b="0" i="1" dirty="0">
                <a:solidFill>
                  <a:srgbClr val="000000"/>
                </a:solidFill>
                <a:effectLst/>
                <a:latin typeface="Georgia" panose="02040502050405020303" pitchFamily="18" charset="0"/>
              </a:rPr>
              <a:t>I am ok’</a:t>
            </a:r>
            <a:r>
              <a:rPr lang="en-US" b="0" i="0" dirty="0">
                <a:solidFill>
                  <a:srgbClr val="000000"/>
                </a:solidFill>
                <a:effectLst/>
                <a:latin typeface="Georgia" panose="02040502050405020303" pitchFamily="18" charset="0"/>
              </a:rPr>
              <a:t>, </a:t>
            </a:r>
            <a:r>
              <a:rPr lang="en-US" b="0" i="1" dirty="0">
                <a:solidFill>
                  <a:srgbClr val="000000"/>
                </a:solidFill>
                <a:effectLst/>
                <a:latin typeface="Georgia" panose="02040502050405020303" pitchFamily="18" charset="0"/>
              </a:rPr>
              <a:t>you are ok</a:t>
            </a:r>
            <a:r>
              <a:rPr lang="en-US" b="0" i="0" dirty="0">
                <a:solidFill>
                  <a:srgbClr val="000000"/>
                </a:solidFill>
                <a:effectLst/>
                <a:latin typeface="Georgia" panose="02040502050405020303" pitchFamily="18" charset="0"/>
              </a:rPr>
              <a:t> interpersonal orientation help to resolve such conflicts easily.</a:t>
            </a:r>
            <a:endParaRPr lang="en-KE" dirty="0"/>
          </a:p>
        </p:txBody>
      </p:sp>
    </p:spTree>
    <p:extLst>
      <p:ext uri="{BB962C8B-B14F-4D97-AF65-F5344CB8AC3E}">
        <p14:creationId xmlns:p14="http://schemas.microsoft.com/office/powerpoint/2010/main" val="242454611"/>
      </p:ext>
    </p:extLst>
  </p:cSld>
  <p:clrMapOvr>
    <a:masterClrMapping/>
  </p:clrMapOvr>
  <p:transition spd="med">
    <p:pull/>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D7C0-7ACF-4F9C-AC9F-C5BB8D98957D}"/>
              </a:ext>
            </a:extLst>
          </p:cNvPr>
          <p:cNvSpPr>
            <a:spLocks noGrp="1"/>
          </p:cNvSpPr>
          <p:nvPr>
            <p:ph type="title"/>
          </p:nvPr>
        </p:nvSpPr>
        <p:spPr>
          <a:xfrm>
            <a:off x="1016000" y="0"/>
            <a:ext cx="10769600" cy="1143000"/>
          </a:xfrm>
        </p:spPr>
        <p:txBody>
          <a:bodyPr/>
          <a:lstStyle/>
          <a:p>
            <a:pPr algn="ctr"/>
            <a:r>
              <a:rPr lang="en-US" b="1" dirty="0"/>
              <a:t>3. Unconscious conflict</a:t>
            </a:r>
            <a:endParaRPr lang="en-KE" b="1" dirty="0"/>
          </a:p>
        </p:txBody>
      </p:sp>
      <p:sp>
        <p:nvSpPr>
          <p:cNvPr id="3" name="Content Placeholder 2">
            <a:extLst>
              <a:ext uri="{FF2B5EF4-FFF2-40B4-BE49-F238E27FC236}">
                <a16:creationId xmlns:a16="http://schemas.microsoft.com/office/drawing/2014/main" id="{18FC4BEA-BA68-4714-8A22-6EC9364DB857}"/>
              </a:ext>
            </a:extLst>
          </p:cNvPr>
          <p:cNvSpPr>
            <a:spLocks noGrp="1"/>
          </p:cNvSpPr>
          <p:nvPr>
            <p:ph idx="1"/>
          </p:nvPr>
        </p:nvSpPr>
        <p:spPr>
          <a:xfrm>
            <a:off x="762000" y="895350"/>
            <a:ext cx="11023600" cy="5657850"/>
          </a:xfrm>
        </p:spPr>
        <p:txBody>
          <a:bodyPr>
            <a:normAutofit fontScale="92500" lnSpcReduction="10000"/>
          </a:bodyPr>
          <a:lstStyle/>
          <a:p>
            <a:pPr algn="just"/>
            <a:r>
              <a:rPr lang="en-US" b="0" i="0" dirty="0">
                <a:solidFill>
                  <a:srgbClr val="000000"/>
                </a:solidFill>
                <a:effectLst/>
                <a:latin typeface="+mj-lt"/>
              </a:rPr>
              <a:t>The mental conflict below the level of conscious awareness is called unconscious conflict. The conflicts in conscious level, when repressed, shifts to unconscious. Here the desires which cannot be satisfied at conscious level are repressed to unconscious level as a mechanism of escaping.</a:t>
            </a:r>
          </a:p>
          <a:p>
            <a:pPr algn="just"/>
            <a:r>
              <a:rPr lang="en-US" b="0" i="0" dirty="0">
                <a:solidFill>
                  <a:srgbClr val="000000"/>
                </a:solidFill>
                <a:effectLst/>
                <a:latin typeface="+mj-lt"/>
              </a:rPr>
              <a:t>Many of our wants raised by Id may not be socially acceptable. Such wants are objected by the Ego and the Super ego. Hence these are repressed to unconscious.</a:t>
            </a:r>
            <a:endParaRPr lang="en-US" dirty="0">
              <a:solidFill>
                <a:srgbClr val="000000"/>
              </a:solidFill>
              <a:latin typeface="+mj-lt"/>
            </a:endParaRPr>
          </a:p>
          <a:p>
            <a:pPr algn="just"/>
            <a:r>
              <a:rPr lang="en-US" dirty="0">
                <a:solidFill>
                  <a:srgbClr val="000000"/>
                </a:solidFill>
                <a:latin typeface="+mj-lt"/>
              </a:rPr>
              <a:t>The repressed desires remain active in the unconscious part of our mind but may appear in the conscious level in form of dreams, slip of the tongue, slip of pen, motivated forgetting etc. sometimes they may appear in the form of peculiar behaviour and mannerisms. </a:t>
            </a:r>
            <a:endParaRPr lang="en-KE" dirty="0">
              <a:latin typeface="+mj-lt"/>
            </a:endParaRPr>
          </a:p>
        </p:txBody>
      </p:sp>
    </p:spTree>
    <p:extLst>
      <p:ext uri="{BB962C8B-B14F-4D97-AF65-F5344CB8AC3E}">
        <p14:creationId xmlns:p14="http://schemas.microsoft.com/office/powerpoint/2010/main" val="3323059242"/>
      </p:ext>
    </p:extLst>
  </p:cSld>
  <p:clrMapOvr>
    <a:masterClrMapping/>
  </p:clrMapOvr>
  <p:transition spd="med">
    <p:pull/>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00" y="0"/>
            <a:ext cx="10769600" cy="887896"/>
          </a:xfrm>
        </p:spPr>
        <p:txBody>
          <a:bodyPr>
            <a:normAutofit/>
          </a:bodyPr>
          <a:lstStyle/>
          <a:p>
            <a:pPr algn="ctr"/>
            <a:r>
              <a:rPr lang="en-US" sz="4800" b="1" dirty="0">
                <a:solidFill>
                  <a:srgbClr val="FF0000"/>
                </a:solidFill>
                <a:latin typeface="Arial Black" panose="020B0A04020102020204" pitchFamily="34" charset="0"/>
              </a:rPr>
              <a:t>Resolution of conflicts </a:t>
            </a:r>
          </a:p>
        </p:txBody>
      </p:sp>
      <p:sp>
        <p:nvSpPr>
          <p:cNvPr id="5" name="Content Placeholder 4"/>
          <p:cNvSpPr>
            <a:spLocks noGrp="1"/>
          </p:cNvSpPr>
          <p:nvPr>
            <p:ph idx="1"/>
          </p:nvPr>
        </p:nvSpPr>
        <p:spPr>
          <a:xfrm>
            <a:off x="874643" y="887896"/>
            <a:ext cx="11118573" cy="5605669"/>
          </a:xfrm>
        </p:spPr>
        <p:txBody>
          <a:bodyPr>
            <a:normAutofit fontScale="92500" lnSpcReduction="20000"/>
          </a:bodyPr>
          <a:lstStyle/>
          <a:p>
            <a:pPr algn="just"/>
            <a:r>
              <a:rPr lang="en-US" b="0" i="0" dirty="0">
                <a:solidFill>
                  <a:srgbClr val="000000"/>
                </a:solidFill>
                <a:effectLst/>
              </a:rPr>
              <a:t>The conflicts may arise from frustrations, competing roles or goals having positive or negative valences. Some conflicts are of great danger to mental health of the individual. Hence, it is necessary to resolve them as quickly as possible. Otherwise, they may be carried on to the unconscious level, resulting in psychological problems and psychosomatic disorders. </a:t>
            </a:r>
          </a:p>
          <a:p>
            <a:pPr algn="just"/>
            <a:r>
              <a:rPr lang="en-US" b="0" i="0" dirty="0">
                <a:solidFill>
                  <a:srgbClr val="000000"/>
                </a:solidFill>
                <a:effectLst/>
              </a:rPr>
              <a:t>Conflicts resolution depends upon the type of conflict. </a:t>
            </a:r>
            <a:endParaRPr lang="en-US" b="1" dirty="0"/>
          </a:p>
          <a:p>
            <a:pPr marL="514350" indent="-514350" algn="just">
              <a:buAutoNum type="arabicPeriod"/>
            </a:pPr>
            <a:r>
              <a:rPr lang="en-US" b="1" dirty="0"/>
              <a:t>PROBLEM FOCUSED:</a:t>
            </a:r>
          </a:p>
          <a:p>
            <a:pPr algn="just"/>
            <a:r>
              <a:rPr lang="en-US" dirty="0"/>
              <a:t>Define the problem</a:t>
            </a:r>
          </a:p>
          <a:p>
            <a:pPr algn="just"/>
            <a:r>
              <a:rPr lang="en-US" dirty="0"/>
              <a:t>Come up with alternatives</a:t>
            </a:r>
          </a:p>
          <a:p>
            <a:pPr algn="just"/>
            <a:r>
              <a:rPr lang="en-US" dirty="0"/>
              <a:t>Weigh the alternatives-cost and benefits</a:t>
            </a:r>
          </a:p>
          <a:p>
            <a:pPr algn="just"/>
            <a:r>
              <a:rPr lang="en-US" dirty="0"/>
              <a:t>Choose among the alternatives</a:t>
            </a:r>
          </a:p>
          <a:p>
            <a:pPr algn="just"/>
            <a:r>
              <a:rPr lang="en-US" dirty="0"/>
              <a:t>Implement the chosen alternatives</a:t>
            </a:r>
          </a:p>
        </p:txBody>
      </p:sp>
    </p:spTree>
  </p:cSld>
  <p:clrMapOvr>
    <a:masterClrMapping/>
  </p:clrMapOvr>
  <p:transition spd="med">
    <p:pull/>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97353"/>
            <a:ext cx="10760765" cy="962821"/>
          </a:xfrm>
        </p:spPr>
        <p:txBody>
          <a:bodyPr/>
          <a:lstStyle/>
          <a:p>
            <a:r>
              <a:rPr lang="en-US" b="1" dirty="0"/>
              <a:t>2. EMOTION FOCUSED:</a:t>
            </a:r>
          </a:p>
        </p:txBody>
      </p:sp>
      <p:sp>
        <p:nvSpPr>
          <p:cNvPr id="3" name="Content Placeholder 2"/>
          <p:cNvSpPr>
            <a:spLocks noGrp="1"/>
          </p:cNvSpPr>
          <p:nvPr>
            <p:ph idx="1"/>
          </p:nvPr>
        </p:nvSpPr>
        <p:spPr>
          <a:xfrm>
            <a:off x="1016000" y="1152939"/>
            <a:ext cx="10769600" cy="4740837"/>
          </a:xfrm>
        </p:spPr>
        <p:txBody>
          <a:bodyPr/>
          <a:lstStyle/>
          <a:p>
            <a:r>
              <a:rPr lang="en-US" dirty="0"/>
              <a:t>These are used when the problem is uncontrollable. They are two types:</a:t>
            </a:r>
          </a:p>
          <a:p>
            <a:pPr marL="0" indent="0">
              <a:buNone/>
            </a:pPr>
            <a:r>
              <a:rPr lang="en-US" dirty="0"/>
              <a:t>A) </a:t>
            </a:r>
            <a:r>
              <a:rPr lang="en-US" b="1" i="1" dirty="0"/>
              <a:t>Behavioural strategies</a:t>
            </a:r>
          </a:p>
          <a:p>
            <a:pPr>
              <a:buFont typeface="Wingdings" panose="05000000000000000000" pitchFamily="2" charset="2"/>
              <a:buChar char="ü"/>
            </a:pPr>
            <a:r>
              <a:rPr lang="en-US" dirty="0"/>
              <a:t>Exercising</a:t>
            </a:r>
          </a:p>
          <a:p>
            <a:pPr>
              <a:buFont typeface="Wingdings" panose="05000000000000000000" pitchFamily="2" charset="2"/>
              <a:buChar char="ü"/>
            </a:pPr>
            <a:r>
              <a:rPr lang="en-US" dirty="0"/>
              <a:t>Using alcohol or other drugs</a:t>
            </a:r>
          </a:p>
          <a:p>
            <a:pPr>
              <a:buFont typeface="Wingdings" panose="05000000000000000000" pitchFamily="2" charset="2"/>
              <a:buChar char="ü"/>
            </a:pPr>
            <a:r>
              <a:rPr lang="en-US" dirty="0"/>
              <a:t>Venting anger</a:t>
            </a:r>
          </a:p>
          <a:p>
            <a:pPr>
              <a:buFont typeface="Wingdings" panose="05000000000000000000" pitchFamily="2" charset="2"/>
              <a:buChar char="ü"/>
            </a:pPr>
            <a:r>
              <a:rPr lang="en-US" dirty="0"/>
              <a:t>Seeking emotional support from friends</a:t>
            </a:r>
          </a:p>
        </p:txBody>
      </p:sp>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38539"/>
            <a:ext cx="7772400" cy="914400"/>
          </a:xfrm>
        </p:spPr>
        <p:txBody>
          <a:bodyPr/>
          <a:lstStyle/>
          <a:p>
            <a:r>
              <a:rPr lang="en-US" sz="5400" b="1" i="0" dirty="0">
                <a:effectLst>
                  <a:outerShdw blurRad="38100" dist="38100" dir="2700000" algn="tl">
                    <a:srgbClr val="000000">
                      <a:alpha val="43137"/>
                    </a:srgbClr>
                  </a:outerShdw>
                </a:effectLst>
                <a:latin typeface="Arial Black" panose="020B0A04020102020204" pitchFamily="34" charset="0"/>
              </a:rPr>
              <a:t>Modern period:</a:t>
            </a:r>
          </a:p>
        </p:txBody>
      </p:sp>
      <p:sp>
        <p:nvSpPr>
          <p:cNvPr id="3" name="Content Placeholder 2"/>
          <p:cNvSpPr>
            <a:spLocks noGrp="1"/>
          </p:cNvSpPr>
          <p:nvPr>
            <p:ph idx="1"/>
          </p:nvPr>
        </p:nvSpPr>
        <p:spPr>
          <a:xfrm>
            <a:off x="1431235" y="1152940"/>
            <a:ext cx="10482469" cy="4890052"/>
          </a:xfrm>
        </p:spPr>
        <p:txBody>
          <a:bodyPr>
            <a:normAutofit/>
          </a:bodyPr>
          <a:lstStyle/>
          <a:p>
            <a:pPr algn="just">
              <a:buFont typeface="Wingdings" panose="05000000000000000000" pitchFamily="2" charset="2"/>
              <a:buChar char="v"/>
            </a:pPr>
            <a:r>
              <a:rPr lang="en-US" sz="3400" dirty="0"/>
              <a:t>Behaviorists (</a:t>
            </a:r>
            <a:r>
              <a:rPr lang="en-US" sz="3400" i="1" dirty="0"/>
              <a:t>J.B </a:t>
            </a:r>
            <a:r>
              <a:rPr lang="en-US" sz="3400" i="1" dirty="0" err="1"/>
              <a:t>Wastson</a:t>
            </a:r>
            <a:r>
              <a:rPr lang="en-US" sz="3400" i="1" dirty="0"/>
              <a:t>, Ivan </a:t>
            </a:r>
            <a:r>
              <a:rPr lang="en-US" sz="3400" i="1" dirty="0" err="1"/>
              <a:t>pavlov</a:t>
            </a:r>
            <a:r>
              <a:rPr lang="en-US" sz="3400" i="1" dirty="0"/>
              <a:t> and B.F. skinner</a:t>
            </a:r>
            <a:r>
              <a:rPr lang="en-US" sz="3400" dirty="0"/>
              <a:t>) proposed that psychology should study the visible behavior which can be objectively felt and seen. Hence they defined psychology as the science of behavior. </a:t>
            </a:r>
          </a:p>
          <a:p>
            <a:pPr algn="just">
              <a:buFont typeface="Wingdings" panose="05000000000000000000" pitchFamily="2" charset="2"/>
              <a:buChar char="v"/>
            </a:pPr>
            <a:r>
              <a:rPr lang="en-US" sz="3400" dirty="0"/>
              <a:t>They however only focused on observable behaviors and ignored the role of mental processes. Also,  they undermined the role of unconscious mind and heredity in behavior.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15</a:t>
            </a:fld>
            <a:endParaRPr lang="en-US"/>
          </a:p>
        </p:txBody>
      </p:sp>
    </p:spTree>
  </p:cSld>
  <p:clrMapOvr>
    <a:masterClrMapping/>
  </p:clrMapOvr>
  <p:transition spd="med">
    <p:pull/>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0417" y="397565"/>
            <a:ext cx="10765183" cy="5496212"/>
          </a:xfrm>
        </p:spPr>
        <p:txBody>
          <a:bodyPr>
            <a:noAutofit/>
          </a:bodyPr>
          <a:lstStyle/>
          <a:p>
            <a:pPr marL="0" indent="0" algn="just">
              <a:buNone/>
            </a:pPr>
            <a:r>
              <a:rPr lang="en-US" dirty="0"/>
              <a:t>b) </a:t>
            </a:r>
            <a:r>
              <a:rPr lang="en-US" sz="3600" b="1" i="1" dirty="0"/>
              <a:t>Cognitive strategies:</a:t>
            </a:r>
          </a:p>
          <a:p>
            <a:pPr algn="just">
              <a:buFont typeface="Wingdings" panose="05000000000000000000" pitchFamily="2" charset="2"/>
              <a:buChar char="ü"/>
            </a:pPr>
            <a:r>
              <a:rPr lang="en-US" dirty="0"/>
              <a:t>Temporarily setting aside thoughts about the problem</a:t>
            </a:r>
          </a:p>
          <a:p>
            <a:pPr algn="just">
              <a:buFont typeface="Wingdings" panose="05000000000000000000" pitchFamily="2" charset="2"/>
              <a:buChar char="ü"/>
            </a:pPr>
            <a:r>
              <a:rPr lang="en-US" dirty="0"/>
              <a:t>Changing the meaning of the situation</a:t>
            </a:r>
          </a:p>
          <a:p>
            <a:pPr algn="just">
              <a:buFont typeface="Wingdings" panose="05000000000000000000" pitchFamily="2" charset="2"/>
              <a:buChar char="ü"/>
            </a:pPr>
            <a:r>
              <a:rPr lang="en-US" dirty="0"/>
              <a:t>Reappraising the situation </a:t>
            </a:r>
          </a:p>
          <a:p>
            <a:pPr marL="0" indent="0" algn="just">
              <a:buNone/>
            </a:pPr>
            <a:r>
              <a:rPr lang="en-US" sz="3600" b="1" i="1" dirty="0"/>
              <a:t>Other coping strategies:</a:t>
            </a:r>
          </a:p>
          <a:p>
            <a:pPr algn="just">
              <a:buFont typeface="Wingdings" panose="05000000000000000000" pitchFamily="2" charset="2"/>
              <a:buChar char="ü"/>
            </a:pPr>
            <a:r>
              <a:rPr lang="en-US" dirty="0"/>
              <a:t>Isolating oneself</a:t>
            </a:r>
          </a:p>
          <a:p>
            <a:pPr algn="just">
              <a:buFont typeface="Wingdings" panose="05000000000000000000" pitchFamily="2" charset="2"/>
              <a:buChar char="ü"/>
            </a:pPr>
            <a:r>
              <a:rPr lang="en-US" dirty="0"/>
              <a:t>Thinking about how badly one feels</a:t>
            </a:r>
          </a:p>
          <a:p>
            <a:pPr algn="just">
              <a:buFont typeface="Wingdings" panose="05000000000000000000" pitchFamily="2" charset="2"/>
              <a:buChar char="ü"/>
            </a:pPr>
            <a:r>
              <a:rPr lang="en-US" dirty="0"/>
              <a:t>Worrying</a:t>
            </a:r>
          </a:p>
          <a:p>
            <a:pPr algn="just">
              <a:buFont typeface="Wingdings" panose="05000000000000000000" pitchFamily="2" charset="2"/>
              <a:buChar char="ü"/>
            </a:pPr>
            <a:r>
              <a:rPr lang="en-US" dirty="0"/>
              <a:t>Repetitively thinking about how bad things are</a:t>
            </a:r>
          </a:p>
          <a:p>
            <a:pPr algn="just">
              <a:buFont typeface="Wingdings" panose="05000000000000000000" pitchFamily="2" charset="2"/>
              <a:buChar char="ü"/>
            </a:pPr>
            <a:r>
              <a:rPr lang="en-US" dirty="0"/>
              <a:t>Engaging in a pleasant activity like going to parties</a:t>
            </a:r>
          </a:p>
        </p:txBody>
      </p:sp>
    </p:spTree>
  </p:cSld>
  <p:clrMapOvr>
    <a:masterClrMapping/>
  </p:clrMapOvr>
  <p:transition spd="med">
    <p:pull/>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887895" y="0"/>
            <a:ext cx="10959547" cy="1139825"/>
          </a:xfrm>
        </p:spPr>
        <p:txBody>
          <a:bodyPr>
            <a:normAutofit/>
          </a:bodyPr>
          <a:lstStyle/>
          <a:p>
            <a:pPr algn="ctr"/>
            <a:r>
              <a:rPr lang="en-US" b="1" dirty="0">
                <a:latin typeface="Arial Black" panose="020B0A04020102020204" pitchFamily="34" charset="0"/>
              </a:rPr>
              <a:t>CRISIS AND CRISIS MANAGEMENT</a:t>
            </a:r>
          </a:p>
        </p:txBody>
      </p:sp>
      <p:sp>
        <p:nvSpPr>
          <p:cNvPr id="38915" name="Content Placeholder 2"/>
          <p:cNvSpPr>
            <a:spLocks noGrp="1"/>
          </p:cNvSpPr>
          <p:nvPr>
            <p:ph idx="1"/>
          </p:nvPr>
        </p:nvSpPr>
        <p:spPr>
          <a:xfrm>
            <a:off x="887894" y="1139825"/>
            <a:ext cx="10707757" cy="5140325"/>
          </a:xfrm>
        </p:spPr>
        <p:txBody>
          <a:bodyPr/>
          <a:lstStyle/>
          <a:p>
            <a:pPr algn="just">
              <a:buFont typeface="Wingdings" panose="05000000000000000000" pitchFamily="2" charset="2"/>
              <a:buNone/>
            </a:pPr>
            <a:r>
              <a:rPr lang="en-US" sz="4000" b="1" dirty="0">
                <a:solidFill>
                  <a:srgbClr val="FF0000"/>
                </a:solidFill>
                <a:latin typeface="+mj-lt"/>
              </a:rPr>
              <a:t>Definition</a:t>
            </a:r>
          </a:p>
          <a:p>
            <a:pPr algn="just"/>
            <a:r>
              <a:rPr lang="en-US" dirty="0">
                <a:latin typeface="+mj-lt"/>
              </a:rPr>
              <a:t>A sudden event in one’s life that disturbs homeostasis, during which usual coping mechanisms cannot resolve the problem.</a:t>
            </a:r>
          </a:p>
          <a:p>
            <a:pPr algn="just"/>
            <a:r>
              <a:rPr lang="en-US" b="0" i="0" dirty="0">
                <a:effectLst/>
                <a:latin typeface="+mj-lt"/>
              </a:rPr>
              <a:t>A </a:t>
            </a:r>
            <a:r>
              <a:rPr lang="en-US" b="1" i="0" dirty="0">
                <a:effectLst/>
                <a:latin typeface="+mj-lt"/>
              </a:rPr>
              <a:t>psychological crisis</a:t>
            </a:r>
            <a:r>
              <a:rPr lang="en-US" b="0" i="0" dirty="0">
                <a:effectLst/>
                <a:latin typeface="+mj-lt"/>
              </a:rPr>
              <a:t> is a life event that an individual perceives as stressful to the extent that normal coping mechanisms are insufficient.</a:t>
            </a:r>
          </a:p>
          <a:p>
            <a:pPr algn="just"/>
            <a:r>
              <a:rPr lang="en-US" dirty="0">
                <a:latin typeface="+mj-lt"/>
              </a:rPr>
              <a:t>Individuals go through many stressful situations and learn to make the necessary adjustments to deal with the problems that they face. </a:t>
            </a:r>
          </a:p>
          <a:p>
            <a:pPr algn="just">
              <a:buFont typeface="Wingdings" panose="05000000000000000000" pitchFamily="2" charset="2"/>
              <a:buNone/>
            </a:pPr>
            <a:endParaRPr lang="en-US" dirty="0">
              <a:solidFill>
                <a:srgbClr val="FF0000"/>
              </a:solidFill>
              <a:latin typeface="+mj-lt"/>
            </a:endParaRP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71DCC9-4874-435E-A5C5-BDA603C9CEA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2"/>
          <p:cNvPicPr>
            <a:picLocks noGrp="1" noChangeAspect="1" noChangeArrowheads="1"/>
          </p:cNvPicPr>
          <p:nvPr>
            <p:ph idx="1"/>
          </p:nvPr>
        </p:nvPicPr>
        <p:blipFill>
          <a:blip r:embed="rId2" cstate="print"/>
          <a:srcRect/>
          <a:stretch>
            <a:fillRect/>
          </a:stretch>
        </p:blipFill>
        <p:spPr>
          <a:xfrm>
            <a:off x="1828800" y="304800"/>
            <a:ext cx="8382000" cy="5791200"/>
          </a:xfrm>
          <a:noFill/>
        </p:spPr>
      </p:pic>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A3737-2197-485A-A597-0AEF8E22159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9940" name="TextBox 5"/>
          <p:cNvSpPr txBox="1">
            <a:spLocks noChangeArrowheads="1"/>
          </p:cNvSpPr>
          <p:nvPr/>
        </p:nvSpPr>
        <p:spPr bwMode="auto">
          <a:xfrm>
            <a:off x="1905000" y="239714"/>
            <a:ext cx="5638800" cy="369887"/>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Balancing stressors</a:t>
            </a:r>
          </a:p>
        </p:txBody>
      </p:sp>
    </p:spTree>
  </p:cSld>
  <p:clrMapOvr>
    <a:masterClrMapping/>
  </p:clrMapOvr>
  <p:transition spd="med">
    <p:pull/>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52600" y="304319"/>
            <a:ext cx="8229600" cy="712787"/>
          </a:xfrm>
        </p:spPr>
        <p:txBody>
          <a:bodyPr>
            <a:noAutofit/>
          </a:bodyPr>
          <a:lstStyle/>
          <a:p>
            <a:pPr algn="ctr"/>
            <a:r>
              <a:rPr lang="en-US" b="1" dirty="0">
                <a:solidFill>
                  <a:srgbClr val="FF0000"/>
                </a:solidFill>
                <a:latin typeface="Arial Black" panose="020B0A04020102020204" pitchFamily="34" charset="0"/>
              </a:rPr>
              <a:t>Characteristics of a Crisis</a:t>
            </a:r>
          </a:p>
        </p:txBody>
      </p:sp>
      <p:sp>
        <p:nvSpPr>
          <p:cNvPr id="40963" name="Content Placeholder 2"/>
          <p:cNvSpPr>
            <a:spLocks noGrp="1"/>
          </p:cNvSpPr>
          <p:nvPr>
            <p:ph idx="1"/>
          </p:nvPr>
        </p:nvSpPr>
        <p:spPr>
          <a:xfrm>
            <a:off x="997225" y="1136374"/>
            <a:ext cx="10677939" cy="4267200"/>
          </a:xfrm>
        </p:spPr>
        <p:txBody>
          <a:bodyPr>
            <a:noAutofit/>
          </a:bodyPr>
          <a:lstStyle/>
          <a:p>
            <a:pPr algn="just"/>
            <a:r>
              <a:rPr lang="en-US" dirty="0"/>
              <a:t>Occurs in all individuals at some point and is not necessarily equated with psychopathology</a:t>
            </a:r>
          </a:p>
          <a:p>
            <a:pPr algn="just"/>
            <a:r>
              <a:rPr lang="en-US" dirty="0"/>
              <a:t>It is precipitated by specific  identifiable events.</a:t>
            </a:r>
          </a:p>
          <a:p>
            <a:pPr algn="just"/>
            <a:r>
              <a:rPr lang="en-US" dirty="0"/>
              <a:t>Crises are personal by nature. </a:t>
            </a:r>
          </a:p>
          <a:p>
            <a:pPr algn="just"/>
            <a:r>
              <a:rPr lang="en-US" dirty="0"/>
              <a:t>Crises are acute, not chronic, and will be resolved in one way or another within a brief period.</a:t>
            </a:r>
          </a:p>
          <a:p>
            <a:pPr algn="just"/>
            <a:r>
              <a:rPr lang="en-US" dirty="0"/>
              <a:t>A crisis situation contains the potential for psychological growth or deterioration.</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D255C-5298-4166-9342-2275B56CC47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828800" y="251792"/>
            <a:ext cx="8229600" cy="685800"/>
          </a:xfrm>
        </p:spPr>
        <p:txBody>
          <a:bodyPr>
            <a:noAutofit/>
          </a:bodyPr>
          <a:lstStyle/>
          <a:p>
            <a:pPr algn="ctr"/>
            <a:r>
              <a:rPr lang="en-US" b="1" dirty="0">
                <a:solidFill>
                  <a:srgbClr val="FF0000"/>
                </a:solidFill>
                <a:latin typeface="Arial Black" panose="020B0A04020102020204" pitchFamily="34" charset="0"/>
              </a:rPr>
              <a:t>Types of Crises</a:t>
            </a:r>
          </a:p>
        </p:txBody>
      </p:sp>
      <p:sp>
        <p:nvSpPr>
          <p:cNvPr id="41987" name="Content Placeholder 2"/>
          <p:cNvSpPr>
            <a:spLocks noGrp="1"/>
          </p:cNvSpPr>
          <p:nvPr>
            <p:ph idx="1"/>
          </p:nvPr>
        </p:nvSpPr>
        <p:spPr>
          <a:xfrm>
            <a:off x="954156" y="1341782"/>
            <a:ext cx="10906539" cy="4343400"/>
          </a:xfrm>
        </p:spPr>
        <p:txBody>
          <a:bodyPr/>
          <a:lstStyle/>
          <a:p>
            <a:pPr algn="just">
              <a:buFont typeface="Wingdings" panose="05000000000000000000" pitchFamily="2" charset="2"/>
              <a:buNone/>
            </a:pPr>
            <a:r>
              <a:rPr lang="en-US" dirty="0"/>
              <a:t>There are two main types of crisis:</a:t>
            </a:r>
          </a:p>
          <a:p>
            <a:pPr algn="just"/>
            <a:r>
              <a:rPr lang="en-US" b="1" dirty="0"/>
              <a:t>Maturational or transitional. </a:t>
            </a:r>
          </a:p>
          <a:p>
            <a:pPr algn="just"/>
            <a:r>
              <a:rPr lang="en-US" b="1" dirty="0"/>
              <a:t>Situational crises. </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C5A65-23CD-4E26-B765-F68B12BCA14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7611-9ED2-422D-8168-BA55EB76255E}"/>
              </a:ext>
            </a:extLst>
          </p:cNvPr>
          <p:cNvSpPr>
            <a:spLocks noGrp="1"/>
          </p:cNvSpPr>
          <p:nvPr>
            <p:ph type="title"/>
          </p:nvPr>
        </p:nvSpPr>
        <p:spPr>
          <a:xfrm>
            <a:off x="1051034" y="0"/>
            <a:ext cx="10734566" cy="810205"/>
          </a:xfrm>
        </p:spPr>
        <p:txBody>
          <a:bodyPr/>
          <a:lstStyle/>
          <a:p>
            <a:pPr algn="ctr"/>
            <a:r>
              <a:rPr lang="en-US" b="1" dirty="0"/>
              <a:t>a) Maturational crisis </a:t>
            </a:r>
            <a:endParaRPr lang="en-KE" b="1" dirty="0"/>
          </a:p>
        </p:txBody>
      </p:sp>
      <p:sp>
        <p:nvSpPr>
          <p:cNvPr id="3" name="Content Placeholder 2">
            <a:extLst>
              <a:ext uri="{FF2B5EF4-FFF2-40B4-BE49-F238E27FC236}">
                <a16:creationId xmlns:a16="http://schemas.microsoft.com/office/drawing/2014/main" id="{F585FDEA-3F58-44CD-892A-340E0F4F8663}"/>
              </a:ext>
            </a:extLst>
          </p:cNvPr>
          <p:cNvSpPr>
            <a:spLocks noGrp="1"/>
          </p:cNvSpPr>
          <p:nvPr>
            <p:ph idx="1"/>
          </p:nvPr>
        </p:nvSpPr>
        <p:spPr>
          <a:xfrm>
            <a:off x="956441" y="810204"/>
            <a:ext cx="10972800" cy="5758761"/>
          </a:xfrm>
        </p:spPr>
        <p:txBody>
          <a:bodyPr>
            <a:normAutofit fontScale="92500"/>
          </a:bodyPr>
          <a:lstStyle/>
          <a:p>
            <a:r>
              <a:rPr lang="en-US" dirty="0"/>
              <a:t>This is part of growing up &amp; occurs as a result of human development from one developmental stage to another.</a:t>
            </a:r>
          </a:p>
          <a:p>
            <a:r>
              <a:rPr lang="en-US" dirty="0"/>
              <a:t>Maturational crisis includes such crucial stages as beginning </a:t>
            </a:r>
            <a:r>
              <a:rPr lang="en-US" dirty="0" err="1"/>
              <a:t>schl</a:t>
            </a:r>
            <a:r>
              <a:rPr lang="en-US" dirty="0"/>
              <a:t>, leaving home, beginning first employment, marriage &amp; retirement.</a:t>
            </a:r>
          </a:p>
          <a:p>
            <a:r>
              <a:rPr lang="en-US" dirty="0"/>
              <a:t>At each stage, one is forced to make adjustments, resolve anxiety &amp; conflicts necessitated by the transition. Successful resolution of maturational crisis normally leads to personal growth, emotional stability &amp; good mental health</a:t>
            </a:r>
          </a:p>
          <a:p>
            <a:r>
              <a:rPr lang="en-US" dirty="0"/>
              <a:t>Unsuccessful resolution may result in unresolved anxiety &amp; internal conflicts which may lead to unstable emotional disposition, depression, maladaptive behaviour or personality disorders. </a:t>
            </a:r>
            <a:endParaRPr lang="en-KE" dirty="0"/>
          </a:p>
        </p:txBody>
      </p:sp>
    </p:spTree>
    <p:extLst>
      <p:ext uri="{BB962C8B-B14F-4D97-AF65-F5344CB8AC3E}">
        <p14:creationId xmlns:p14="http://schemas.microsoft.com/office/powerpoint/2010/main" val="3620220304"/>
      </p:ext>
    </p:extLst>
  </p:cSld>
  <p:clrMapOvr>
    <a:masterClrMapping/>
  </p:clrMapOvr>
  <p:transition spd="med">
    <p:pull/>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484C1-3675-4D4B-94BD-009F89094E5A}"/>
              </a:ext>
            </a:extLst>
          </p:cNvPr>
          <p:cNvSpPr>
            <a:spLocks noGrp="1"/>
          </p:cNvSpPr>
          <p:nvPr>
            <p:ph type="title"/>
          </p:nvPr>
        </p:nvSpPr>
        <p:spPr>
          <a:xfrm>
            <a:off x="1016000" y="0"/>
            <a:ext cx="10769600" cy="588579"/>
          </a:xfrm>
        </p:spPr>
        <p:txBody>
          <a:bodyPr>
            <a:normAutofit fontScale="90000"/>
          </a:bodyPr>
          <a:lstStyle/>
          <a:p>
            <a:pPr algn="ctr"/>
            <a:r>
              <a:rPr lang="en-US" b="1" dirty="0"/>
              <a:t>b) Situational crisis</a:t>
            </a:r>
            <a:endParaRPr lang="en-KE" b="1" dirty="0"/>
          </a:p>
        </p:txBody>
      </p:sp>
      <p:sp>
        <p:nvSpPr>
          <p:cNvPr id="3" name="Content Placeholder 2">
            <a:extLst>
              <a:ext uri="{FF2B5EF4-FFF2-40B4-BE49-F238E27FC236}">
                <a16:creationId xmlns:a16="http://schemas.microsoft.com/office/drawing/2014/main" id="{0CF78CAE-C6CB-4952-9960-0A1A9CCC1676}"/>
              </a:ext>
            </a:extLst>
          </p:cNvPr>
          <p:cNvSpPr>
            <a:spLocks noGrp="1"/>
          </p:cNvSpPr>
          <p:nvPr>
            <p:ph idx="1"/>
          </p:nvPr>
        </p:nvSpPr>
        <p:spPr>
          <a:xfrm>
            <a:off x="756745" y="588579"/>
            <a:ext cx="11288110" cy="6043449"/>
          </a:xfrm>
        </p:spPr>
        <p:txBody>
          <a:bodyPr>
            <a:normAutofit lnSpcReduction="10000"/>
          </a:bodyPr>
          <a:lstStyle/>
          <a:p>
            <a:pPr algn="just"/>
            <a:r>
              <a:rPr lang="en-US" dirty="0"/>
              <a:t>This results from a specific &amp; intense environmental stressor, hazardous event or threat to one’s life. These include:-</a:t>
            </a:r>
          </a:p>
          <a:p>
            <a:pPr marL="514350" indent="-514350" algn="just">
              <a:buFont typeface="+mj-lt"/>
              <a:buAutoNum type="arabicPeriod"/>
            </a:pPr>
            <a:r>
              <a:rPr lang="en-US" b="1" i="1" dirty="0"/>
              <a:t>Suicidal behaviour:</a:t>
            </a:r>
          </a:p>
          <a:p>
            <a:pPr algn="just"/>
            <a:r>
              <a:rPr lang="en-US" dirty="0"/>
              <a:t>Suicide is defined as the human act of self-infliction, self-intentional cessation. Suicidal behaviour is due to the following factors:</a:t>
            </a:r>
          </a:p>
          <a:p>
            <a:pPr lvl="1" algn="just"/>
            <a:r>
              <a:rPr lang="en-US" dirty="0"/>
              <a:t>Biological factors- vulnerability to depression which is the leading cause of suicide.</a:t>
            </a:r>
          </a:p>
          <a:p>
            <a:pPr lvl="1" algn="just"/>
            <a:r>
              <a:rPr lang="en-US" dirty="0"/>
              <a:t>Psychological  factors- hostility, despair, shame, guilt, dependency &amp; helplessness.</a:t>
            </a:r>
          </a:p>
          <a:p>
            <a:pPr lvl="1" algn="just"/>
            <a:r>
              <a:rPr lang="en-US" dirty="0"/>
              <a:t>Interpersonal factors: for example rejection &amp; feelings of inferiority.</a:t>
            </a:r>
          </a:p>
          <a:p>
            <a:pPr lvl="1" algn="just"/>
            <a:r>
              <a:rPr lang="en-US" dirty="0"/>
              <a:t>Family history of suicide: which can cloud the life of a person who may later commit suicide.</a:t>
            </a:r>
            <a:endParaRPr lang="en-KE" dirty="0"/>
          </a:p>
        </p:txBody>
      </p:sp>
    </p:spTree>
    <p:extLst>
      <p:ext uri="{BB962C8B-B14F-4D97-AF65-F5344CB8AC3E}">
        <p14:creationId xmlns:p14="http://schemas.microsoft.com/office/powerpoint/2010/main" val="2591438610"/>
      </p:ext>
    </p:extLst>
  </p:cSld>
  <p:clrMapOvr>
    <a:masterClrMapping/>
  </p:clrMapOvr>
  <p:transition spd="med">
    <p:pull/>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4F39B5-A97D-4594-8BED-6BED8F58A84A}"/>
              </a:ext>
            </a:extLst>
          </p:cNvPr>
          <p:cNvSpPr>
            <a:spLocks noGrp="1"/>
          </p:cNvSpPr>
          <p:nvPr>
            <p:ph idx="1"/>
          </p:nvPr>
        </p:nvSpPr>
        <p:spPr>
          <a:xfrm>
            <a:off x="861848" y="136635"/>
            <a:ext cx="10923752" cy="5757142"/>
          </a:xfrm>
        </p:spPr>
        <p:txBody>
          <a:bodyPr>
            <a:normAutofit fontScale="92500"/>
          </a:bodyPr>
          <a:lstStyle/>
          <a:p>
            <a:pPr marL="0" indent="0" algn="just">
              <a:buNone/>
            </a:pPr>
            <a:r>
              <a:rPr lang="en-US" dirty="0"/>
              <a:t>2. </a:t>
            </a:r>
            <a:r>
              <a:rPr lang="en-US" b="1" dirty="0"/>
              <a:t>Attempted suicide:</a:t>
            </a:r>
          </a:p>
          <a:p>
            <a:pPr algn="just"/>
            <a:r>
              <a:rPr lang="en-US" dirty="0"/>
              <a:t>During suicidal acts, death is not always the objective. Where the goal is to attract attention, the act is called attempted suicide.</a:t>
            </a:r>
          </a:p>
          <a:p>
            <a:pPr algn="just"/>
            <a:r>
              <a:rPr lang="en-US" dirty="0"/>
              <a:t>Attempted suicide should be taken seriously and the survivor assessed for suicide intent. This  helps the assessor predict occurrence of future suicide.</a:t>
            </a:r>
          </a:p>
          <a:p>
            <a:pPr marL="0" indent="0" algn="just">
              <a:buNone/>
            </a:pPr>
            <a:r>
              <a:rPr lang="en-US" dirty="0"/>
              <a:t>3. </a:t>
            </a:r>
            <a:r>
              <a:rPr lang="en-US" b="1" dirty="0"/>
              <a:t>Accidents:</a:t>
            </a:r>
          </a:p>
          <a:p>
            <a:pPr algn="just"/>
            <a:r>
              <a:rPr lang="en-US" dirty="0"/>
              <a:t>Accidents are events that occur unexpectedly. They may cause physical injuries, destruction of property, loss of life &amp; destruction of lifestyles &amp; livelihoods.</a:t>
            </a:r>
          </a:p>
          <a:p>
            <a:pPr marL="0" indent="0" algn="just">
              <a:buNone/>
            </a:pPr>
            <a:r>
              <a:rPr lang="en-US" dirty="0"/>
              <a:t>4; </a:t>
            </a:r>
            <a:r>
              <a:rPr lang="en-US" b="1" dirty="0"/>
              <a:t>Death &amp; Bereavement:</a:t>
            </a:r>
          </a:p>
          <a:p>
            <a:pPr algn="just"/>
            <a:endParaRPr lang="en-KE" dirty="0"/>
          </a:p>
        </p:txBody>
      </p:sp>
    </p:spTree>
    <p:extLst>
      <p:ext uri="{BB962C8B-B14F-4D97-AF65-F5344CB8AC3E}">
        <p14:creationId xmlns:p14="http://schemas.microsoft.com/office/powerpoint/2010/main" val="2778231050"/>
      </p:ext>
    </p:extLst>
  </p:cSld>
  <p:clrMapOvr>
    <a:masterClrMapping/>
  </p:clrMapOvr>
  <p:transition spd="med">
    <p:pull/>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BADB-DF4D-4105-8224-2172E6E9B725}"/>
              </a:ext>
            </a:extLst>
          </p:cNvPr>
          <p:cNvSpPr>
            <a:spLocks noGrp="1"/>
          </p:cNvSpPr>
          <p:nvPr>
            <p:ph type="title"/>
          </p:nvPr>
        </p:nvSpPr>
        <p:spPr>
          <a:xfrm>
            <a:off x="1124606" y="80445"/>
            <a:ext cx="10660993" cy="655279"/>
          </a:xfrm>
        </p:spPr>
        <p:txBody>
          <a:bodyPr>
            <a:normAutofit fontScale="90000"/>
          </a:bodyPr>
          <a:lstStyle/>
          <a:p>
            <a:pPr algn="ctr"/>
            <a:r>
              <a:rPr lang="en-US" b="1" dirty="0"/>
              <a:t>Sources of crises</a:t>
            </a:r>
            <a:endParaRPr lang="en-KE" b="1" dirty="0"/>
          </a:p>
        </p:txBody>
      </p:sp>
      <p:sp>
        <p:nvSpPr>
          <p:cNvPr id="3" name="Content Placeholder 2">
            <a:extLst>
              <a:ext uri="{FF2B5EF4-FFF2-40B4-BE49-F238E27FC236}">
                <a16:creationId xmlns:a16="http://schemas.microsoft.com/office/drawing/2014/main" id="{92DB1919-D7AA-4AB6-822D-282AE56A6C4A}"/>
              </a:ext>
            </a:extLst>
          </p:cNvPr>
          <p:cNvSpPr>
            <a:spLocks noGrp="1"/>
          </p:cNvSpPr>
          <p:nvPr>
            <p:ph idx="1"/>
          </p:nvPr>
        </p:nvSpPr>
        <p:spPr>
          <a:xfrm>
            <a:off x="819807" y="735724"/>
            <a:ext cx="10965792" cy="5896304"/>
          </a:xfrm>
        </p:spPr>
        <p:txBody>
          <a:bodyPr>
            <a:normAutofit fontScale="85000" lnSpcReduction="10000"/>
          </a:bodyPr>
          <a:lstStyle/>
          <a:p>
            <a:pPr algn="just"/>
            <a:r>
              <a:rPr lang="en-US" dirty="0"/>
              <a:t>Loss of a dearly loved person, possession or status.</a:t>
            </a:r>
          </a:p>
          <a:p>
            <a:pPr algn="just"/>
            <a:r>
              <a:rPr lang="en-US" dirty="0"/>
              <a:t>A severely disabling accident e.g. causing paraplegia, amputation or severe disfigurement.</a:t>
            </a:r>
          </a:p>
          <a:p>
            <a:pPr algn="just"/>
            <a:r>
              <a:rPr lang="en-US" dirty="0"/>
              <a:t>Natural or unnatural disasters causing an anticipated change on one’s life circumstances or loss e.g. floods, earthquakes, cyclones or war.</a:t>
            </a:r>
          </a:p>
          <a:p>
            <a:pPr algn="just"/>
            <a:r>
              <a:rPr lang="en-US" dirty="0"/>
              <a:t>Being diagnosed with a potentially fatal disease </a:t>
            </a:r>
            <a:r>
              <a:rPr lang="en-US" dirty="0" err="1"/>
              <a:t>eg</a:t>
            </a:r>
            <a:r>
              <a:rPr lang="en-US" dirty="0"/>
              <a:t> AIDS or inoperable cancer.</a:t>
            </a:r>
          </a:p>
          <a:p>
            <a:pPr algn="just"/>
            <a:r>
              <a:rPr lang="en-US" dirty="0"/>
              <a:t>Being raped.</a:t>
            </a:r>
          </a:p>
          <a:p>
            <a:pPr algn="just"/>
            <a:r>
              <a:rPr lang="en-US" dirty="0"/>
              <a:t>Being arrested for a serios offence.</a:t>
            </a:r>
          </a:p>
          <a:p>
            <a:pPr algn="just"/>
            <a:r>
              <a:rPr lang="en-US" dirty="0"/>
              <a:t>Break-up of a relationship </a:t>
            </a:r>
            <a:r>
              <a:rPr lang="en-US" dirty="0" err="1"/>
              <a:t>eg</a:t>
            </a:r>
            <a:r>
              <a:rPr lang="en-US" dirty="0"/>
              <a:t> divorce or termination of an engagement.</a:t>
            </a:r>
          </a:p>
          <a:p>
            <a:pPr algn="just"/>
            <a:r>
              <a:rPr lang="en-US" dirty="0"/>
              <a:t>Failure of examination.</a:t>
            </a:r>
          </a:p>
          <a:p>
            <a:pPr algn="just"/>
            <a:r>
              <a:rPr lang="en-US" dirty="0"/>
              <a:t>Forced retirement.</a:t>
            </a:r>
          </a:p>
          <a:p>
            <a:pPr algn="just"/>
            <a:r>
              <a:rPr lang="en-US" dirty="0"/>
              <a:t>Separation or threatened separation of a child from its parents.</a:t>
            </a:r>
          </a:p>
        </p:txBody>
      </p:sp>
    </p:spTree>
    <p:extLst>
      <p:ext uri="{BB962C8B-B14F-4D97-AF65-F5344CB8AC3E}">
        <p14:creationId xmlns:p14="http://schemas.microsoft.com/office/powerpoint/2010/main" val="3085681802"/>
      </p:ext>
    </p:extLst>
  </p:cSld>
  <p:clrMapOvr>
    <a:masterClrMapping/>
  </p:clrMapOvr>
  <p:transition spd="med">
    <p:pull/>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134F-C24A-4337-AA55-F440154F6883}"/>
              </a:ext>
            </a:extLst>
          </p:cNvPr>
          <p:cNvSpPr>
            <a:spLocks noGrp="1"/>
          </p:cNvSpPr>
          <p:nvPr>
            <p:ph type="title"/>
          </p:nvPr>
        </p:nvSpPr>
        <p:spPr>
          <a:xfrm>
            <a:off x="1124606" y="0"/>
            <a:ext cx="10660993" cy="735724"/>
          </a:xfrm>
        </p:spPr>
        <p:txBody>
          <a:bodyPr>
            <a:normAutofit fontScale="90000"/>
          </a:bodyPr>
          <a:lstStyle/>
          <a:p>
            <a:pPr algn="ctr"/>
            <a:r>
              <a:rPr lang="en-US" b="1" dirty="0"/>
              <a:t>Clinical behavioural manifestations of a crisis</a:t>
            </a:r>
            <a:endParaRPr lang="en-KE" b="1" dirty="0"/>
          </a:p>
        </p:txBody>
      </p:sp>
      <p:sp>
        <p:nvSpPr>
          <p:cNvPr id="3" name="Content Placeholder 2">
            <a:extLst>
              <a:ext uri="{FF2B5EF4-FFF2-40B4-BE49-F238E27FC236}">
                <a16:creationId xmlns:a16="http://schemas.microsoft.com/office/drawing/2014/main" id="{37F4F82C-ABC0-48E8-8C1F-E951E0330670}"/>
              </a:ext>
            </a:extLst>
          </p:cNvPr>
          <p:cNvSpPr>
            <a:spLocks noGrp="1"/>
          </p:cNvSpPr>
          <p:nvPr>
            <p:ph idx="1"/>
          </p:nvPr>
        </p:nvSpPr>
        <p:spPr>
          <a:xfrm>
            <a:off x="935421" y="662153"/>
            <a:ext cx="10850179" cy="5231624"/>
          </a:xfrm>
        </p:spPr>
        <p:txBody>
          <a:bodyPr/>
          <a:lstStyle/>
          <a:p>
            <a:pPr algn="just"/>
            <a:r>
              <a:rPr lang="en-US" dirty="0"/>
              <a:t>The individual is unable to function in the usual manner</a:t>
            </a:r>
          </a:p>
          <a:p>
            <a:pPr algn="just"/>
            <a:r>
              <a:rPr lang="en-US" dirty="0"/>
              <a:t>The person withdraws from the usual social </a:t>
            </a:r>
            <a:r>
              <a:rPr lang="en-US" dirty="0" err="1"/>
              <a:t>grps</a:t>
            </a:r>
            <a:r>
              <a:rPr lang="en-US" dirty="0"/>
              <a:t> or contacts.</a:t>
            </a:r>
          </a:p>
          <a:p>
            <a:pPr algn="just"/>
            <a:r>
              <a:rPr lang="en-US" dirty="0"/>
              <a:t>The person feels distant or detached from other people</a:t>
            </a:r>
          </a:p>
          <a:p>
            <a:pPr algn="just"/>
            <a:r>
              <a:rPr lang="en-US" dirty="0"/>
              <a:t>The person acts impulsively.</a:t>
            </a:r>
          </a:p>
          <a:p>
            <a:pPr algn="just"/>
            <a:r>
              <a:rPr lang="en-US" dirty="0"/>
              <a:t>The person might refuse or reject help from others</a:t>
            </a:r>
          </a:p>
          <a:p>
            <a:pPr algn="just"/>
            <a:r>
              <a:rPr lang="en-US" dirty="0"/>
              <a:t>The person demands too much attention from others</a:t>
            </a:r>
          </a:p>
          <a:p>
            <a:pPr algn="just"/>
            <a:r>
              <a:rPr lang="en-US" dirty="0"/>
              <a:t>The person might behave as if nothing wrong had happened.</a:t>
            </a:r>
            <a:endParaRPr lang="en-KE" dirty="0"/>
          </a:p>
        </p:txBody>
      </p:sp>
    </p:spTree>
    <p:extLst>
      <p:ext uri="{BB962C8B-B14F-4D97-AF65-F5344CB8AC3E}">
        <p14:creationId xmlns:p14="http://schemas.microsoft.com/office/powerpoint/2010/main" val="348514593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765" y="274953"/>
            <a:ext cx="9964999" cy="1143000"/>
          </a:xfrm>
        </p:spPr>
        <p:txBody>
          <a:bodyPr/>
          <a:lstStyle/>
          <a:p>
            <a:r>
              <a:rPr lang="en-US" sz="4800" b="1" i="0" dirty="0">
                <a:effectLst>
                  <a:outerShdw blurRad="38100" dist="38100" dir="2700000" algn="tl">
                    <a:srgbClr val="000000">
                      <a:alpha val="43137"/>
                    </a:srgbClr>
                  </a:outerShdw>
                </a:effectLst>
                <a:latin typeface="Arial Black" panose="020B0A04020102020204" pitchFamily="34" charset="0"/>
              </a:rPr>
              <a:t>Current Definition:</a:t>
            </a:r>
          </a:p>
        </p:txBody>
      </p:sp>
      <p:sp>
        <p:nvSpPr>
          <p:cNvPr id="3" name="Content Placeholder 2"/>
          <p:cNvSpPr>
            <a:spLocks noGrp="1"/>
          </p:cNvSpPr>
          <p:nvPr>
            <p:ph idx="1"/>
          </p:nvPr>
        </p:nvSpPr>
        <p:spPr>
          <a:xfrm>
            <a:off x="1457739" y="1258958"/>
            <a:ext cx="10389703" cy="4452730"/>
          </a:xfrm>
        </p:spPr>
        <p:txBody>
          <a:bodyPr>
            <a:normAutofit/>
          </a:bodyPr>
          <a:lstStyle/>
          <a:p>
            <a:pPr algn="just"/>
            <a:r>
              <a:rPr lang="en-US" sz="3600" dirty="0"/>
              <a:t>The modern day psychology is defined as the science of behavior and mental or cognitive processes. </a:t>
            </a:r>
          </a:p>
          <a:p>
            <a:pPr algn="just"/>
            <a:endParaRPr lang="en-US" sz="3600" dirty="0"/>
          </a:p>
          <a:p>
            <a:pPr algn="l"/>
            <a:r>
              <a:rPr lang="en-US" sz="3600" dirty="0"/>
              <a:t>This definition comprises these things: psychology is </a:t>
            </a:r>
            <a:r>
              <a:rPr lang="en-US" sz="3600" i="1" dirty="0">
                <a:solidFill>
                  <a:srgbClr val="002060"/>
                </a:solidFill>
              </a:rPr>
              <a:t>science</a:t>
            </a:r>
            <a:r>
              <a:rPr lang="en-US" sz="3600" dirty="0"/>
              <a:t>, it studies </a:t>
            </a:r>
            <a:r>
              <a:rPr lang="en-US" sz="3600" i="1" dirty="0">
                <a:solidFill>
                  <a:srgbClr val="002060"/>
                </a:solidFill>
              </a:rPr>
              <a:t>behavior</a:t>
            </a:r>
            <a:r>
              <a:rPr lang="en-US" sz="3600" dirty="0"/>
              <a:t> and it studies </a:t>
            </a:r>
            <a:r>
              <a:rPr lang="en-US" sz="3600" i="1" dirty="0">
                <a:solidFill>
                  <a:srgbClr val="002060"/>
                </a:solidFill>
              </a:rPr>
              <a:t>mental process.</a:t>
            </a:r>
            <a:br>
              <a:rPr lang="en-US" sz="3600" dirty="0"/>
            </a:br>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16</a:t>
            </a:fld>
            <a:endParaRPr lang="en-US"/>
          </a:p>
        </p:txBody>
      </p:sp>
    </p:spTree>
  </p:cSld>
  <p:clrMapOvr>
    <a:masterClrMapping/>
  </p:clrMapOvr>
  <p:transition spd="med">
    <p:pull/>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61E8-E5DD-44B2-ADC2-3CAB993B95CE}"/>
              </a:ext>
            </a:extLst>
          </p:cNvPr>
          <p:cNvSpPr>
            <a:spLocks noGrp="1"/>
          </p:cNvSpPr>
          <p:nvPr>
            <p:ph type="title"/>
          </p:nvPr>
        </p:nvSpPr>
        <p:spPr>
          <a:xfrm>
            <a:off x="1016000" y="101467"/>
            <a:ext cx="10769600" cy="613236"/>
          </a:xfrm>
        </p:spPr>
        <p:txBody>
          <a:bodyPr>
            <a:noAutofit/>
          </a:bodyPr>
          <a:lstStyle/>
          <a:p>
            <a:pPr algn="ctr"/>
            <a:r>
              <a:rPr lang="en-US" sz="4800" b="1" dirty="0"/>
              <a:t>Coping with crisis</a:t>
            </a:r>
            <a:endParaRPr lang="en-KE" sz="4800" b="1" dirty="0"/>
          </a:p>
        </p:txBody>
      </p:sp>
      <p:sp>
        <p:nvSpPr>
          <p:cNvPr id="3" name="Content Placeholder 2">
            <a:extLst>
              <a:ext uri="{FF2B5EF4-FFF2-40B4-BE49-F238E27FC236}">
                <a16:creationId xmlns:a16="http://schemas.microsoft.com/office/drawing/2014/main" id="{80B52272-8EA4-4A74-A011-0ADF317672B0}"/>
              </a:ext>
            </a:extLst>
          </p:cNvPr>
          <p:cNvSpPr>
            <a:spLocks noGrp="1"/>
          </p:cNvSpPr>
          <p:nvPr>
            <p:ph idx="1"/>
          </p:nvPr>
        </p:nvSpPr>
        <p:spPr>
          <a:xfrm>
            <a:off x="1261240" y="714703"/>
            <a:ext cx="10524359" cy="4866290"/>
          </a:xfrm>
        </p:spPr>
        <p:txBody>
          <a:bodyPr>
            <a:normAutofit/>
          </a:bodyPr>
          <a:lstStyle/>
          <a:p>
            <a:pPr algn="just"/>
            <a:r>
              <a:rPr lang="en-US" sz="3600" dirty="0"/>
              <a:t>There are two types of coping in a crisis:</a:t>
            </a:r>
          </a:p>
          <a:p>
            <a:pPr lvl="1" algn="just"/>
            <a:r>
              <a:rPr lang="en-US" sz="3200" dirty="0"/>
              <a:t>Avoiding the problems = </a:t>
            </a:r>
            <a:r>
              <a:rPr lang="en-US" sz="3200" b="1" dirty="0"/>
              <a:t>defensive coping.</a:t>
            </a:r>
          </a:p>
          <a:p>
            <a:pPr lvl="1" algn="just"/>
            <a:r>
              <a:rPr lang="en-US" sz="3200" dirty="0"/>
              <a:t>Meeting the problem head-on = </a:t>
            </a:r>
            <a:r>
              <a:rPr lang="en-US" sz="3200" b="1" dirty="0"/>
              <a:t>direct coping.</a:t>
            </a:r>
            <a:endParaRPr lang="en-KE" sz="3200" b="1" dirty="0"/>
          </a:p>
        </p:txBody>
      </p:sp>
    </p:spTree>
    <p:extLst>
      <p:ext uri="{BB962C8B-B14F-4D97-AF65-F5344CB8AC3E}">
        <p14:creationId xmlns:p14="http://schemas.microsoft.com/office/powerpoint/2010/main" val="529322280"/>
      </p:ext>
    </p:extLst>
  </p:cSld>
  <p:clrMapOvr>
    <a:masterClrMapping/>
  </p:clrMapOvr>
  <p:transition spd="med">
    <p:pull/>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AC15-1D20-4F3D-8CCA-3D797D386892}"/>
              </a:ext>
            </a:extLst>
          </p:cNvPr>
          <p:cNvSpPr>
            <a:spLocks noGrp="1"/>
          </p:cNvSpPr>
          <p:nvPr>
            <p:ph type="title"/>
          </p:nvPr>
        </p:nvSpPr>
        <p:spPr>
          <a:xfrm>
            <a:off x="1016000" y="0"/>
            <a:ext cx="10769600" cy="735724"/>
          </a:xfrm>
        </p:spPr>
        <p:txBody>
          <a:bodyPr>
            <a:normAutofit fontScale="90000"/>
          </a:bodyPr>
          <a:lstStyle/>
          <a:p>
            <a:pPr algn="ctr"/>
            <a:r>
              <a:rPr lang="en-US" b="1" dirty="0"/>
              <a:t>Defensive coping</a:t>
            </a:r>
            <a:endParaRPr lang="en-KE" b="1" dirty="0"/>
          </a:p>
        </p:txBody>
      </p:sp>
      <p:sp>
        <p:nvSpPr>
          <p:cNvPr id="3" name="Content Placeholder 2">
            <a:extLst>
              <a:ext uri="{FF2B5EF4-FFF2-40B4-BE49-F238E27FC236}">
                <a16:creationId xmlns:a16="http://schemas.microsoft.com/office/drawing/2014/main" id="{3C9B13A9-C2E3-42C3-B17F-FA4A4DAE7C98}"/>
              </a:ext>
            </a:extLst>
          </p:cNvPr>
          <p:cNvSpPr>
            <a:spLocks noGrp="1"/>
          </p:cNvSpPr>
          <p:nvPr>
            <p:ph idx="1"/>
          </p:nvPr>
        </p:nvSpPr>
        <p:spPr>
          <a:xfrm>
            <a:off x="1012497" y="735724"/>
            <a:ext cx="10769600" cy="5864773"/>
          </a:xfrm>
        </p:spPr>
        <p:txBody>
          <a:bodyPr>
            <a:normAutofit lnSpcReduction="10000"/>
          </a:bodyPr>
          <a:lstStyle/>
          <a:p>
            <a:r>
              <a:rPr lang="en-US" dirty="0"/>
              <a:t>In defensive coping, the individual either runs away from the problem and avoids going near the stress-inducing situation, or blocks it our of their mind and denies that the situation is stressful. </a:t>
            </a:r>
          </a:p>
          <a:p>
            <a:r>
              <a:rPr lang="en-US" dirty="0"/>
              <a:t>The individual therefor uses emotion-reducing strategies. These include:-</a:t>
            </a:r>
          </a:p>
          <a:p>
            <a:pPr lvl="1"/>
            <a:r>
              <a:rPr lang="en-US" dirty="0"/>
              <a:t>Ventilation.</a:t>
            </a:r>
          </a:p>
          <a:p>
            <a:pPr lvl="1"/>
            <a:r>
              <a:rPr lang="en-US" dirty="0"/>
              <a:t>Avoidance (refusing to think, avoiding people or reminders).</a:t>
            </a:r>
          </a:p>
          <a:p>
            <a:pPr lvl="1"/>
            <a:r>
              <a:rPr lang="en-US" dirty="0"/>
              <a:t>Positive reappraisal (recognizing that the problem has led to some good e.g. self-betterment).</a:t>
            </a:r>
          </a:p>
          <a:p>
            <a:pPr lvl="1"/>
            <a:r>
              <a:rPr lang="en-US" dirty="0"/>
              <a:t>Accepting or rejecting responsibility (recognizing that one is at least partly responsible for the problem &amp; can deal with it or that one is not responsible and need not react).</a:t>
            </a:r>
            <a:endParaRPr lang="en-KE" dirty="0"/>
          </a:p>
        </p:txBody>
      </p:sp>
    </p:spTree>
    <p:extLst>
      <p:ext uri="{BB962C8B-B14F-4D97-AF65-F5344CB8AC3E}">
        <p14:creationId xmlns:p14="http://schemas.microsoft.com/office/powerpoint/2010/main" val="2966691630"/>
      </p:ext>
    </p:extLst>
  </p:cSld>
  <p:clrMapOvr>
    <a:masterClrMapping/>
  </p:clrMapOvr>
  <p:transition spd="med">
    <p:pull/>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D231-DA1E-4608-B212-0B24348EF3FA}"/>
              </a:ext>
            </a:extLst>
          </p:cNvPr>
          <p:cNvSpPr>
            <a:spLocks noGrp="1"/>
          </p:cNvSpPr>
          <p:nvPr>
            <p:ph type="title"/>
          </p:nvPr>
        </p:nvSpPr>
        <p:spPr>
          <a:xfrm>
            <a:off x="1016000" y="0"/>
            <a:ext cx="10769600" cy="714703"/>
          </a:xfrm>
        </p:spPr>
        <p:txBody>
          <a:bodyPr>
            <a:normAutofit fontScale="90000"/>
          </a:bodyPr>
          <a:lstStyle/>
          <a:p>
            <a:pPr algn="ctr"/>
            <a:r>
              <a:rPr lang="en-US" b="1" dirty="0"/>
              <a:t>Direct coping</a:t>
            </a:r>
            <a:endParaRPr lang="en-KE" b="1" dirty="0"/>
          </a:p>
        </p:txBody>
      </p:sp>
      <p:sp>
        <p:nvSpPr>
          <p:cNvPr id="3" name="Content Placeholder 2">
            <a:extLst>
              <a:ext uri="{FF2B5EF4-FFF2-40B4-BE49-F238E27FC236}">
                <a16:creationId xmlns:a16="http://schemas.microsoft.com/office/drawing/2014/main" id="{7CE8592C-BBC4-4648-99D7-152DF0482C1B}"/>
              </a:ext>
            </a:extLst>
          </p:cNvPr>
          <p:cNvSpPr>
            <a:spLocks noGrp="1"/>
          </p:cNvSpPr>
          <p:nvPr>
            <p:ph idx="1"/>
          </p:nvPr>
        </p:nvSpPr>
        <p:spPr>
          <a:xfrm>
            <a:off x="830317" y="714703"/>
            <a:ext cx="11204027" cy="5990897"/>
          </a:xfrm>
        </p:spPr>
        <p:txBody>
          <a:bodyPr/>
          <a:lstStyle/>
          <a:p>
            <a:r>
              <a:rPr lang="en-US" dirty="0"/>
              <a:t>Here the individual makes an objective analysis of the problem, how it came about and how one is responding</a:t>
            </a:r>
          </a:p>
          <a:p>
            <a:r>
              <a:rPr lang="en-US" dirty="0"/>
              <a:t>Individuals develop clear ideas of what they wish to achieve to solve the problems (goals) and come up with mental road maps or lists of approaches to reach the desired end.</a:t>
            </a:r>
            <a:endParaRPr lang="en-KE" dirty="0"/>
          </a:p>
        </p:txBody>
      </p:sp>
    </p:spTree>
    <p:extLst>
      <p:ext uri="{BB962C8B-B14F-4D97-AF65-F5344CB8AC3E}">
        <p14:creationId xmlns:p14="http://schemas.microsoft.com/office/powerpoint/2010/main" val="3787386627"/>
      </p:ext>
    </p:extLst>
  </p:cSld>
  <p:clrMapOvr>
    <a:masterClrMapping/>
  </p:clrMapOvr>
  <p:transition spd="med">
    <p:pull/>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54469" y="1424610"/>
            <a:ext cx="8240299" cy="1470025"/>
          </a:xfrm>
        </p:spPr>
        <p:txBody>
          <a:bodyPr>
            <a:noAutofit/>
          </a:bodyPr>
          <a:lstStyle/>
          <a:p>
            <a:pPr algn="ctr"/>
            <a:r>
              <a:rPr lang="en-US" sz="5400" dirty="0">
                <a:solidFill>
                  <a:srgbClr val="FF0000"/>
                </a:solidFill>
                <a:latin typeface="Copperplate Gothic Bold" panose="020E0705020206020404" pitchFamily="34" charset="0"/>
              </a:rPr>
              <a:t>MENTAL DEFENSE MECHANISMS</a:t>
            </a:r>
          </a:p>
        </p:txBody>
      </p:sp>
    </p:spTree>
  </p:cSld>
  <p:clrMapOvr>
    <a:masterClrMapping/>
  </p:clrMapOvr>
  <p:transition spd="med">
    <p:pull/>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5"/>
          <p:cNvSpPr>
            <a:spLocks noGrp="1"/>
          </p:cNvSpPr>
          <p:nvPr>
            <p:ph type="title"/>
          </p:nvPr>
        </p:nvSpPr>
        <p:spPr>
          <a:xfrm>
            <a:off x="1974574" y="1"/>
            <a:ext cx="8160026" cy="1046922"/>
          </a:xfrm>
        </p:spPr>
        <p:txBody>
          <a:bodyPr>
            <a:normAutofit fontScale="90000"/>
          </a:bodyPr>
          <a:lstStyle/>
          <a:p>
            <a:pPr algn="ctr"/>
            <a:r>
              <a:rPr lang="en-US" sz="3800" b="1" dirty="0"/>
              <a:t>MENTAL DEFENSE MECHANISMS</a:t>
            </a:r>
            <a:br>
              <a:rPr lang="en-US" sz="3800" b="1" dirty="0"/>
            </a:br>
            <a:r>
              <a:rPr lang="en-US" sz="3800" b="1" dirty="0"/>
              <a:t>Description </a:t>
            </a:r>
            <a:endParaRPr lang="en-US" sz="3800" dirty="0"/>
          </a:p>
        </p:txBody>
      </p:sp>
      <p:sp>
        <p:nvSpPr>
          <p:cNvPr id="48130" name="Content Placeholder 2"/>
          <p:cNvSpPr>
            <a:spLocks noGrp="1"/>
          </p:cNvSpPr>
          <p:nvPr>
            <p:ph idx="1"/>
          </p:nvPr>
        </p:nvSpPr>
        <p:spPr>
          <a:xfrm>
            <a:off x="795130" y="1046923"/>
            <a:ext cx="11092070" cy="5734877"/>
          </a:xfrm>
        </p:spPr>
        <p:txBody>
          <a:bodyPr/>
          <a:lstStyle/>
          <a:p>
            <a:pPr algn="just"/>
            <a:r>
              <a:rPr lang="en-US" dirty="0"/>
              <a:t>Defence mechanisms are the </a:t>
            </a:r>
            <a:r>
              <a:rPr lang="en-US" b="1" dirty="0"/>
              <a:t>unconscious</a:t>
            </a:r>
            <a:r>
              <a:rPr lang="en-US" dirty="0"/>
              <a:t> strategies that people use to separate themselves from unpleasant events, actions or thoughts. They limit awareness so that life-threatening and anxiety cues can be excluded</a:t>
            </a:r>
          </a:p>
          <a:p>
            <a:pPr algn="just"/>
            <a:r>
              <a:rPr lang="en-US" dirty="0"/>
              <a:t>It does not solve the problem or alter the anxiety but changes the way the person thinks about whatever is disturbing him.</a:t>
            </a:r>
          </a:p>
          <a:p>
            <a:pPr algn="just"/>
            <a:r>
              <a:rPr lang="en-US" dirty="0"/>
              <a:t>The idea of defense mechanisms comes from psychoanalytic theory, first proposed by Sigmund Freud thus describing personality as the interaction between three components: </a:t>
            </a:r>
            <a:r>
              <a:rPr lang="en-US" b="1" i="1" dirty="0"/>
              <a:t>id, ego and super ego.</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5DD6A-8128-4DDB-BAB6-9FA807A7EA6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087" y="0"/>
            <a:ext cx="10769600" cy="1143000"/>
          </a:xfrm>
        </p:spPr>
        <p:txBody>
          <a:bodyPr>
            <a:normAutofit/>
          </a:bodyPr>
          <a:lstStyle/>
          <a:p>
            <a:pPr algn="ctr"/>
            <a:r>
              <a:rPr lang="en-US" sz="4800" b="1" dirty="0">
                <a:latin typeface="Arial Rounded MT Bold" panose="020F0704030504030204" pitchFamily="34" charset="0"/>
              </a:rPr>
              <a:t>Common Defense mechanisms </a:t>
            </a:r>
          </a:p>
        </p:txBody>
      </p:sp>
      <p:sp>
        <p:nvSpPr>
          <p:cNvPr id="49154" name="Content Placeholder 2"/>
          <p:cNvSpPr>
            <a:spLocks noGrp="1"/>
          </p:cNvSpPr>
          <p:nvPr>
            <p:ph idx="1"/>
          </p:nvPr>
        </p:nvSpPr>
        <p:spPr>
          <a:xfrm>
            <a:off x="914400" y="1143001"/>
            <a:ext cx="10871200" cy="4750776"/>
          </a:xfrm>
        </p:spPr>
        <p:txBody>
          <a:bodyPr>
            <a:normAutofit/>
          </a:bodyPr>
          <a:lstStyle/>
          <a:p>
            <a:pPr algn="just">
              <a:buFont typeface="Wingdings" panose="05000000000000000000" pitchFamily="2" charset="2"/>
              <a:buChar char="ü"/>
            </a:pPr>
            <a:r>
              <a:rPr lang="en-US" sz="3600" b="1" dirty="0"/>
              <a:t>Denial (Self Deception)</a:t>
            </a:r>
          </a:p>
          <a:p>
            <a:pPr algn="just">
              <a:buFont typeface="Wingdings" panose="05000000000000000000" pitchFamily="2" charset="2"/>
              <a:buNone/>
            </a:pPr>
            <a:endParaRPr lang="en-US" sz="3600" b="1" dirty="0"/>
          </a:p>
          <a:p>
            <a:pPr algn="just"/>
            <a:r>
              <a:rPr lang="en-US" sz="3600" dirty="0"/>
              <a:t>Involuntary and automatic distortion of an obvious aspect of external reality. e.g. An ill person refusing to accept a diagnosis even though a clear explanation was given of which the patient understood</a:t>
            </a:r>
            <a:r>
              <a:rPr lang="en-US" sz="3600" b="1" dirty="0"/>
              <a:t>. </a:t>
            </a:r>
          </a:p>
          <a:p>
            <a:pPr algn="just">
              <a:buFont typeface="Wingdings" panose="05000000000000000000" pitchFamily="2" charset="2"/>
              <a:buNone/>
            </a:pPr>
            <a:endParaRPr lang="en-US" sz="3600" dirty="0"/>
          </a:p>
          <a:p>
            <a:pPr algn="just">
              <a:buFont typeface="Wingdings" panose="05000000000000000000" pitchFamily="2" charset="2"/>
              <a:buNone/>
            </a:pPr>
            <a:endParaRPr lang="en-US" sz="3600" dirty="0"/>
          </a:p>
          <a:p>
            <a:pPr algn="just">
              <a:buFont typeface="Wingdings" panose="05000000000000000000" pitchFamily="2" charset="2"/>
              <a:buNone/>
            </a:pPr>
            <a:endParaRPr lang="en-US" sz="3600" dirty="0"/>
          </a:p>
        </p:txBody>
      </p:sp>
      <p:sp>
        <p:nvSpPr>
          <p:cNvPr id="4" name="Slide Number Placeholder 3"/>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001C2-8CB0-435A-B66B-6A0D67D4E761}"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1162877" y="344557"/>
            <a:ext cx="10618305" cy="5216525"/>
          </a:xfrm>
        </p:spPr>
        <p:txBody>
          <a:bodyPr>
            <a:normAutofit lnSpcReduction="10000"/>
          </a:bodyPr>
          <a:lstStyle/>
          <a:p>
            <a:pPr algn="just">
              <a:buFont typeface="Wingdings" panose="05000000000000000000" pitchFamily="2" charset="2"/>
              <a:buChar char="ü"/>
            </a:pPr>
            <a:r>
              <a:rPr lang="en-US" sz="3600" b="1" dirty="0"/>
              <a:t>Isolation</a:t>
            </a:r>
          </a:p>
          <a:p>
            <a:pPr algn="just"/>
            <a:r>
              <a:rPr lang="en-US" sz="3600" dirty="0"/>
              <a:t>In this </a:t>
            </a:r>
            <a:r>
              <a:rPr lang="en-US" sz="3600" dirty="0" err="1"/>
              <a:t>defence</a:t>
            </a:r>
            <a:r>
              <a:rPr lang="en-US" sz="3600" dirty="0"/>
              <a:t> mechanism, dangerous memories are allowed back into the consciousness, but the associated motives &amp; emotions aren’t recalled.  </a:t>
            </a:r>
          </a:p>
          <a:p>
            <a:pPr algn="just"/>
            <a:r>
              <a:rPr lang="en-US" sz="3600" dirty="0"/>
              <a:t>Separation of memory from emotion...can remember and talk about the trauma but feels no emotion -- the Person talks about the incident as if it is someone else's story.</a:t>
            </a:r>
          </a:p>
          <a:p>
            <a:pPr algn="just"/>
            <a:r>
              <a:rPr lang="en-US" sz="3600" dirty="0"/>
              <a:t>Accomplished by talking ‘third perceptual thinking.’</a:t>
            </a:r>
          </a:p>
          <a:p>
            <a:pPr algn="just"/>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05315B-B440-4C9A-A421-B141C7121D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1013792" y="473766"/>
            <a:ext cx="11005930" cy="4953000"/>
          </a:xfrm>
        </p:spPr>
        <p:txBody>
          <a:bodyPr>
            <a:normAutofit/>
          </a:bodyPr>
          <a:lstStyle/>
          <a:p>
            <a:pPr algn="just">
              <a:buFont typeface="Wingdings" panose="05000000000000000000" pitchFamily="2" charset="2"/>
              <a:buChar char="ü"/>
            </a:pPr>
            <a:r>
              <a:rPr lang="en-US" sz="3600" b="1" dirty="0"/>
              <a:t>Displacement</a:t>
            </a:r>
          </a:p>
          <a:p>
            <a:pPr algn="just"/>
            <a:r>
              <a:rPr lang="en-US" sz="3600" dirty="0"/>
              <a:t>This is the transfer/Shifting of affect or feeling, usually anger or fear, from the source to another source less threatening commonly known as "dumping on" someone e.g. a man reprimanded by the boss may go home and beat the wife, the beaten wife may beat the children.</a:t>
            </a:r>
          </a:p>
          <a:p>
            <a:pPr algn="just"/>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F67C9C-C454-450B-B957-6FF81820E918}"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1040295" y="318053"/>
            <a:ext cx="10608365" cy="5216525"/>
          </a:xfrm>
        </p:spPr>
        <p:txBody>
          <a:bodyPr>
            <a:normAutofit/>
          </a:bodyPr>
          <a:lstStyle/>
          <a:p>
            <a:pPr algn="just">
              <a:buFont typeface="Wingdings" panose="05000000000000000000" pitchFamily="2" charset="2"/>
              <a:buChar char="ü"/>
            </a:pPr>
            <a:r>
              <a:rPr lang="en-US" sz="3600" b="1" dirty="0"/>
              <a:t>Conversion</a:t>
            </a:r>
            <a:r>
              <a:rPr lang="en-US" sz="3600" dirty="0"/>
              <a:t> </a:t>
            </a:r>
          </a:p>
          <a:p>
            <a:pPr algn="just"/>
            <a:r>
              <a:rPr lang="en-US" sz="3600" dirty="0"/>
              <a:t>Mental conflict converted to a physical symptom... e.g., a soldier on being deployed into battle is conflicted about his desire to serve his country but believes it is wrong to kill for any reason develops paralysis, blindness, or deafness with no medical cause. </a:t>
            </a:r>
          </a:p>
          <a:p>
            <a:pPr algn="just"/>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631F18-4F3B-46E1-8E1E-F50B87DA7AFD}"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1053548" y="361123"/>
            <a:ext cx="10714382" cy="5292725"/>
          </a:xfrm>
        </p:spPr>
        <p:txBody>
          <a:bodyPr>
            <a:normAutofit/>
          </a:bodyPr>
          <a:lstStyle/>
          <a:p>
            <a:pPr algn="just">
              <a:buFont typeface="Wingdings" panose="05000000000000000000" pitchFamily="2" charset="2"/>
              <a:buChar char="ü"/>
            </a:pPr>
            <a:r>
              <a:rPr lang="en-US" sz="3600" b="1" dirty="0"/>
              <a:t>Projection</a:t>
            </a:r>
          </a:p>
          <a:p>
            <a:pPr algn="just"/>
            <a:r>
              <a:rPr lang="en-US" sz="3600" dirty="0"/>
              <a:t>During  projection, an individual unconsciously disowns an attitude or attribute of his own and </a:t>
            </a:r>
            <a:r>
              <a:rPr lang="en-US" sz="3600" i="1" dirty="0">
                <a:solidFill>
                  <a:srgbClr val="FF0000"/>
                </a:solidFill>
              </a:rPr>
              <a:t>ascribes it to someone else.</a:t>
            </a:r>
          </a:p>
          <a:p>
            <a:pPr algn="just"/>
            <a:r>
              <a:rPr lang="en-US" sz="3600" dirty="0"/>
              <a:t>Occurs when one`s own undesirable attitudes are attributed to another person or object e.g. A person who slips over an object on the floor and falls, and blames the object rather than his own behavior for the accident; ‘I hate you’ becomes ‘you hate me’.</a:t>
            </a:r>
          </a:p>
          <a:p>
            <a:pPr algn="just"/>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AF727-D455-49A5-909A-ECC702AF3654}"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504" y="274953"/>
            <a:ext cx="10031260" cy="1143000"/>
          </a:xfrm>
        </p:spPr>
        <p:txBody>
          <a:bodyPr>
            <a:normAutofit/>
          </a:bodyPr>
          <a:lstStyle/>
          <a:p>
            <a:r>
              <a:rPr lang="en-US" b="1" i="0" dirty="0">
                <a:latin typeface="Arial Black" panose="020B0A04020102020204" pitchFamily="34" charset="0"/>
              </a:rPr>
              <a:t>Aim of Psychologists</a:t>
            </a:r>
            <a:endParaRPr lang="en-US" i="0" dirty="0">
              <a:latin typeface="Arial Black" panose="020B0A04020102020204" pitchFamily="34" charset="0"/>
            </a:endParaRPr>
          </a:p>
        </p:txBody>
      </p:sp>
      <p:sp>
        <p:nvSpPr>
          <p:cNvPr id="3" name="Content Placeholder 2"/>
          <p:cNvSpPr>
            <a:spLocks noGrp="1"/>
          </p:cNvSpPr>
          <p:nvPr>
            <p:ph idx="1"/>
          </p:nvPr>
        </p:nvSpPr>
        <p:spPr>
          <a:xfrm>
            <a:off x="1905000" y="1659835"/>
            <a:ext cx="9676764" cy="3200400"/>
          </a:xfrm>
        </p:spPr>
        <p:txBody>
          <a:bodyPr/>
          <a:lstStyle/>
          <a:p>
            <a:pPr algn="just"/>
            <a:r>
              <a:rPr lang="en-US" sz="3600" dirty="0"/>
              <a:t>To find out why people act as they do to give us a better understanding (insight) of our own attitudes and reactions.</a:t>
            </a:r>
            <a:r>
              <a:rPr lang="en-US" sz="3600" b="1" dirty="0"/>
              <a:t> </a:t>
            </a:r>
          </a:p>
          <a:p>
            <a:pPr algn="just"/>
            <a:endParaRPr lang="en-US" sz="3600" dirty="0"/>
          </a:p>
          <a:p>
            <a:pPr lvl="0" algn="just"/>
            <a:endParaRPr lang="en-US" sz="3600" dirty="0"/>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17</a:t>
            </a:fld>
            <a:endParaRPr lang="en-US"/>
          </a:p>
        </p:txBody>
      </p:sp>
    </p:spTree>
  </p:cSld>
  <p:clrMapOvr>
    <a:masterClrMapping/>
  </p:clrMapOvr>
  <p:transition spd="med">
    <p:pull/>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1040295" y="374375"/>
            <a:ext cx="10807148" cy="5292725"/>
          </a:xfrm>
        </p:spPr>
        <p:txBody>
          <a:bodyPr>
            <a:normAutofit/>
          </a:bodyPr>
          <a:lstStyle/>
          <a:p>
            <a:pPr algn="just">
              <a:buFont typeface="Wingdings" panose="05000000000000000000" pitchFamily="2" charset="2"/>
              <a:buChar char="ü"/>
            </a:pPr>
            <a:r>
              <a:rPr lang="en-US" sz="3600" b="1" dirty="0"/>
              <a:t>Introjection</a:t>
            </a:r>
          </a:p>
          <a:p>
            <a:pPr algn="just"/>
            <a:r>
              <a:rPr lang="en-US" sz="3600" dirty="0"/>
              <a:t>In this </a:t>
            </a:r>
            <a:r>
              <a:rPr lang="en-US" sz="3600" dirty="0" err="1"/>
              <a:t>defence</a:t>
            </a:r>
            <a:r>
              <a:rPr lang="en-US" sz="3600" dirty="0"/>
              <a:t> mechanism, the victim takes in and ‘swallows’ the values of others. </a:t>
            </a:r>
          </a:p>
          <a:p>
            <a:pPr algn="just"/>
            <a:r>
              <a:rPr lang="en-US" sz="3600" dirty="0"/>
              <a:t>The opposite of projection - subconsciously "takes in" to self an imprint (or recording) of another person including all their attitudes, messages, prejudices, expressions, even the sound of their voice, etc.</a:t>
            </a:r>
          </a:p>
          <a:p>
            <a:pPr algn="just"/>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4B7A75-78D2-4482-9516-078F1065CA5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1028700" y="212035"/>
            <a:ext cx="10739230" cy="4953000"/>
          </a:xfrm>
        </p:spPr>
        <p:txBody>
          <a:bodyPr>
            <a:normAutofit lnSpcReduction="10000"/>
          </a:bodyPr>
          <a:lstStyle/>
          <a:p>
            <a:pPr algn="just">
              <a:buFont typeface="Wingdings" panose="05000000000000000000" pitchFamily="2" charset="2"/>
              <a:buChar char="ü"/>
            </a:pPr>
            <a:r>
              <a:rPr lang="en-US" sz="3600" b="1" dirty="0"/>
              <a:t>Reaction Formation </a:t>
            </a:r>
          </a:p>
          <a:p>
            <a:pPr algn="just"/>
            <a:r>
              <a:rPr lang="en-US" sz="3600" dirty="0"/>
              <a:t>When an individual gives a reason for his behavior which is opposite of its true cause e.g. parents of un-wanted child who spoil the child to reassure themselves that they are good parents.</a:t>
            </a:r>
          </a:p>
          <a:p>
            <a:pPr algn="just"/>
            <a:r>
              <a:rPr lang="en-US" sz="3600" dirty="0"/>
              <a:t>People who use this defense mechanism recognize how they feel, but they choose to behave in the opposite manner of their instincts. </a:t>
            </a:r>
          </a:p>
          <a:p>
            <a:pPr algn="just">
              <a:buFont typeface="Wingdings" panose="05000000000000000000" pitchFamily="2" charset="2"/>
              <a:buNone/>
            </a:pPr>
            <a:r>
              <a:rPr lang="en-US" sz="3600" b="1" dirty="0"/>
              <a:t>	</a:t>
            </a:r>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36578-62BF-486D-BEC7-D7A3F1C0110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1030014" y="265044"/>
            <a:ext cx="10631898" cy="5894018"/>
          </a:xfrm>
        </p:spPr>
        <p:txBody>
          <a:bodyPr>
            <a:normAutofit lnSpcReduction="10000"/>
          </a:bodyPr>
          <a:lstStyle/>
          <a:p>
            <a:pPr algn="just">
              <a:buFont typeface="Wingdings" panose="05000000000000000000" pitchFamily="2" charset="2"/>
              <a:buChar char="ü"/>
            </a:pPr>
            <a:r>
              <a:rPr lang="en-US" sz="3600" b="1" dirty="0"/>
              <a:t>Rationalization</a:t>
            </a:r>
          </a:p>
          <a:p>
            <a:pPr algn="just"/>
            <a:r>
              <a:rPr lang="en-US" sz="3600" b="1" dirty="0"/>
              <a:t>	</a:t>
            </a:r>
            <a:r>
              <a:rPr lang="en-US" sz="3600" dirty="0"/>
              <a:t>The explanation of behavior in acceptable terms that avoid giving the true reasons or avoid criticism i.e. behavior justification. For instance a patient might say he was going to look for his friends to justify his wandering away from home.</a:t>
            </a:r>
          </a:p>
          <a:p>
            <a:pPr algn="just"/>
            <a:r>
              <a:rPr lang="en-US" sz="3600" dirty="0"/>
              <a:t>In rationalization, some attempt to explain undesirable </a:t>
            </a:r>
            <a:r>
              <a:rPr lang="en-US" sz="3600" dirty="0" err="1"/>
              <a:t>behaviours</a:t>
            </a:r>
            <a:r>
              <a:rPr lang="en-US" sz="3600" dirty="0"/>
              <a:t> with their own set of ‘facts’. This allows them to feel </a:t>
            </a:r>
            <a:r>
              <a:rPr lang="en-US" sz="3600" dirty="0" err="1"/>
              <a:t>confortable</a:t>
            </a:r>
            <a:r>
              <a:rPr lang="en-US" sz="3600" dirty="0"/>
              <a:t> with the choice made even though they know on another level that it’s not right. </a:t>
            </a:r>
          </a:p>
          <a:p>
            <a:pPr algn="just"/>
            <a:endParaRPr lang="en-US" sz="40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D1C14-0BB9-43D2-8054-342C7B1F53E5}"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172</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767255" y="321365"/>
            <a:ext cx="11013928" cy="6258112"/>
          </a:xfrm>
        </p:spPr>
        <p:txBody>
          <a:bodyPr>
            <a:normAutofit lnSpcReduction="10000"/>
          </a:bodyPr>
          <a:lstStyle/>
          <a:p>
            <a:pPr algn="just">
              <a:buFont typeface="Wingdings" panose="05000000000000000000" pitchFamily="2" charset="2"/>
              <a:buChar char="ü"/>
            </a:pPr>
            <a:r>
              <a:rPr lang="en-US" sz="3600" b="1" dirty="0"/>
              <a:t>	Sublimation </a:t>
            </a:r>
          </a:p>
          <a:p>
            <a:pPr algn="just"/>
            <a:r>
              <a:rPr lang="en-US" sz="3600" dirty="0"/>
              <a:t>It involves substituting unacceptable suppressed type of behavior for another more acceptable form e.g. a potential murderer becomes a butcher; unfulfilled need to give maternal care may be gratified in the care of the sick.</a:t>
            </a:r>
          </a:p>
          <a:p>
            <a:pPr algn="just"/>
            <a:r>
              <a:rPr lang="en-US" sz="3600" dirty="0"/>
              <a:t>This defense mechanism is considered a </a:t>
            </a:r>
            <a:r>
              <a:rPr lang="en-US" sz="3600" i="1" dirty="0"/>
              <a:t>positive strategy</a:t>
            </a:r>
            <a:r>
              <a:rPr lang="en-US" sz="3600" dirty="0"/>
              <a:t>. For example, a company supervisor who’s temperamental instead of lashing out at his employees chooses to channel his frustration into kickboxing or exercise. You could also funnel feelings into music, art or sports.  </a:t>
            </a:r>
          </a:p>
          <a:p>
            <a:pPr algn="just">
              <a:buFont typeface="Wingdings" panose="05000000000000000000" pitchFamily="2" charset="2"/>
              <a:buNone/>
            </a:pPr>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E99D2-C7B7-4FA2-9787-61B639C3C86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1146313" y="400879"/>
            <a:ext cx="10528852" cy="5292725"/>
          </a:xfrm>
        </p:spPr>
        <p:txBody>
          <a:bodyPr>
            <a:normAutofit/>
          </a:bodyPr>
          <a:lstStyle/>
          <a:p>
            <a:pPr algn="just">
              <a:buFont typeface="Wingdings" panose="05000000000000000000" pitchFamily="2" charset="2"/>
              <a:buChar char="ü"/>
            </a:pPr>
            <a:r>
              <a:rPr lang="en-US" sz="3600" b="1" dirty="0"/>
              <a:t>Suppression</a:t>
            </a:r>
            <a:endParaRPr lang="en-US" sz="3600" dirty="0"/>
          </a:p>
          <a:p>
            <a:pPr algn="just"/>
            <a:r>
              <a:rPr lang="en-US" sz="3600" dirty="0"/>
              <a:t>Painful, frightening, or threatening emotions, memories, impulses or drives that are </a:t>
            </a:r>
            <a:r>
              <a:rPr lang="en-US" sz="3600" b="1" dirty="0"/>
              <a:t>consciously</a:t>
            </a:r>
            <a:r>
              <a:rPr lang="en-US" sz="3600" dirty="0"/>
              <a:t> pushed or "stuffed" inside. </a:t>
            </a:r>
          </a:p>
          <a:p>
            <a:pPr algn="just"/>
            <a:r>
              <a:rPr lang="en-US" sz="3600" dirty="0"/>
              <a:t>It takes a lot of energy to keep material "stuffed"...energy that could be used for more productive living.</a:t>
            </a:r>
          </a:p>
          <a:p>
            <a:pPr algn="just"/>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F7286-238A-45ED-865B-20AFF4D0B7C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767255" y="76200"/>
            <a:ext cx="10987423" cy="5241234"/>
          </a:xfrm>
        </p:spPr>
        <p:txBody>
          <a:bodyPr>
            <a:noAutofit/>
          </a:bodyPr>
          <a:lstStyle/>
          <a:p>
            <a:pPr algn="just">
              <a:buFont typeface="Wingdings" panose="05000000000000000000" pitchFamily="2" charset="2"/>
              <a:buChar char="ü"/>
            </a:pPr>
            <a:r>
              <a:rPr lang="en-US" sz="3600" b="1" dirty="0"/>
              <a:t>Repression</a:t>
            </a:r>
          </a:p>
          <a:p>
            <a:pPr algn="just"/>
            <a:r>
              <a:rPr lang="en-US" sz="3600" dirty="0"/>
              <a:t>Painful, frightening, or threatening emotions, memories, impulses or drives that are </a:t>
            </a:r>
            <a:r>
              <a:rPr lang="en-US" sz="3600" b="1" dirty="0"/>
              <a:t>subconsciously</a:t>
            </a:r>
            <a:r>
              <a:rPr lang="en-US" sz="3600" dirty="0"/>
              <a:t> pushed or "stuffed" deep inside. The individual unconsciously </a:t>
            </a:r>
            <a:r>
              <a:rPr lang="en-US" sz="3600" dirty="0" err="1"/>
              <a:t>choces</a:t>
            </a:r>
            <a:r>
              <a:rPr lang="en-US" sz="3600" dirty="0"/>
              <a:t> to hide the painful memories in hopes of forgetting about them entirely, however, that does not mean that the memories disappear entirely. </a:t>
            </a:r>
          </a:p>
          <a:p>
            <a:pPr algn="just">
              <a:buFont typeface="Wingdings" panose="05000000000000000000" pitchFamily="2" charset="2"/>
              <a:buChar char="ü"/>
            </a:pPr>
            <a:r>
              <a:rPr lang="en-US" sz="3600" b="1" dirty="0"/>
              <a:t>Aggression</a:t>
            </a:r>
          </a:p>
          <a:p>
            <a:pPr algn="just"/>
            <a:r>
              <a:rPr lang="en-US" sz="3600" dirty="0"/>
              <a:t>An attitude of hostility usually resulting from frustration or a feeling of inferiority</a:t>
            </a:r>
          </a:p>
          <a:p>
            <a:pPr algn="just">
              <a:buFont typeface="Wingdings" panose="05000000000000000000" pitchFamily="2" charset="2"/>
              <a:buNone/>
            </a:pPr>
            <a:r>
              <a:rPr lang="en-US" sz="3600" b="1" dirty="0"/>
              <a:t>	</a:t>
            </a:r>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B0B50C-71AF-4248-88CE-291F26D95AD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746234" y="157656"/>
            <a:ext cx="10922305" cy="6400800"/>
          </a:xfrm>
        </p:spPr>
        <p:txBody>
          <a:bodyPr>
            <a:normAutofit lnSpcReduction="10000"/>
          </a:bodyPr>
          <a:lstStyle/>
          <a:p>
            <a:pPr algn="just">
              <a:buFont typeface="Wingdings" panose="05000000000000000000" pitchFamily="2" charset="2"/>
              <a:buChar char="ü"/>
            </a:pPr>
            <a:r>
              <a:rPr lang="en-US" sz="3600" b="1" dirty="0"/>
              <a:t>	Regression</a:t>
            </a:r>
          </a:p>
          <a:p>
            <a:pPr algn="just"/>
            <a:r>
              <a:rPr lang="en-US" sz="3600" b="1" dirty="0"/>
              <a:t> </a:t>
            </a:r>
            <a:r>
              <a:rPr lang="en-US" sz="3600" dirty="0"/>
              <a:t>Is turning back to an earlier method of behaving where there was no threat. </a:t>
            </a:r>
          </a:p>
          <a:p>
            <a:pPr algn="just"/>
            <a:r>
              <a:rPr lang="en-US" sz="3600" dirty="0"/>
              <a:t>Giving up current level of development and going back to a prior level... and older child under stress begins wetting the bed or sucking a thumb after a long period without that behavior.</a:t>
            </a:r>
          </a:p>
          <a:p>
            <a:pPr algn="just"/>
            <a:r>
              <a:rPr lang="en-US" sz="3600" dirty="0"/>
              <a:t>Adults can regress too. Adults who are struggling to cope with events or </a:t>
            </a:r>
            <a:r>
              <a:rPr lang="en-US" sz="3600" dirty="0" err="1"/>
              <a:t>behaviours</a:t>
            </a:r>
            <a:r>
              <a:rPr lang="en-US" sz="3600" dirty="0"/>
              <a:t> may return to sleeping with a </a:t>
            </a:r>
            <a:r>
              <a:rPr lang="en-US" sz="3600" dirty="0" err="1"/>
              <a:t>cherishedstuffed</a:t>
            </a:r>
            <a:r>
              <a:rPr lang="en-US" sz="3600" dirty="0"/>
              <a:t> animal, overeat foods they find comforting, or begin chain smoking or chewing pencils/pens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A51D61-A0C1-4A62-90E0-555FAF950F6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1113182" y="321366"/>
            <a:ext cx="10628244" cy="5292725"/>
          </a:xfrm>
        </p:spPr>
        <p:txBody>
          <a:bodyPr>
            <a:noAutofit/>
          </a:bodyPr>
          <a:lstStyle/>
          <a:p>
            <a:pPr algn="just">
              <a:buFont typeface="Wingdings" panose="05000000000000000000" pitchFamily="2" charset="2"/>
              <a:buChar char="ü"/>
            </a:pPr>
            <a:r>
              <a:rPr lang="en-US" sz="4000" b="1" dirty="0"/>
              <a:t>	Fantasy</a:t>
            </a:r>
          </a:p>
          <a:p>
            <a:pPr algn="just"/>
            <a:r>
              <a:rPr lang="en-US" sz="4000" b="1" dirty="0"/>
              <a:t> </a:t>
            </a:r>
            <a:r>
              <a:rPr lang="en-US" sz="3600" dirty="0"/>
              <a:t>Using imagination to create a picture that exists only in the mind e.g. day dreaming; an ill person may imagine himself well and without the need for health care.</a:t>
            </a:r>
          </a:p>
          <a:p>
            <a:pPr algn="just"/>
            <a:endParaRPr lang="en-US" sz="1100" dirty="0"/>
          </a:p>
          <a:p>
            <a:pPr algn="just"/>
            <a:r>
              <a:rPr lang="en-US" sz="3600" dirty="0"/>
              <a:t>Fantasy thinking, unlike reasoning, occurs without conscious control. One is largely cut off from the outside world and from reality, and indulges in “wishful thinking”.</a:t>
            </a:r>
            <a:r>
              <a:rPr lang="en-US" sz="4000" dirty="0"/>
              <a:t> </a:t>
            </a:r>
          </a:p>
          <a:p>
            <a:pPr algn="just"/>
            <a:endParaRPr lang="en-US" sz="40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33ABA-C794-47EF-8ADC-F08AFE41909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1066799" y="599661"/>
            <a:ext cx="10767391" cy="5292725"/>
          </a:xfrm>
        </p:spPr>
        <p:txBody>
          <a:bodyPr>
            <a:noAutofit/>
          </a:bodyPr>
          <a:lstStyle/>
          <a:p>
            <a:pPr algn="just">
              <a:buFont typeface="Wingdings" panose="05000000000000000000" pitchFamily="2" charset="2"/>
              <a:buChar char="ü"/>
            </a:pPr>
            <a:r>
              <a:rPr lang="en-US" sz="4000" b="1" dirty="0"/>
              <a:t>	Identification</a:t>
            </a:r>
          </a:p>
          <a:p>
            <a:pPr algn="just"/>
            <a:r>
              <a:rPr lang="en-US" sz="4000" dirty="0"/>
              <a:t>People who feel inferior may identify themselves with successful causes, organizations or persons in the hope that they will be perceived as worthwhile.</a:t>
            </a:r>
          </a:p>
          <a:p>
            <a:pPr algn="just"/>
            <a:r>
              <a:rPr lang="en-US" sz="4000" dirty="0"/>
              <a:t>Its utilized as a defense mechanism against anxiety of inferiority.</a:t>
            </a:r>
          </a:p>
          <a:p>
            <a:pPr algn="just">
              <a:buFont typeface="Wingdings" panose="05000000000000000000" pitchFamily="2" charset="2"/>
              <a:buNone/>
            </a:pPr>
            <a:r>
              <a:rPr lang="en-US" sz="4000" b="1" dirty="0"/>
              <a:t>	</a:t>
            </a:r>
            <a:endParaRPr lang="en-US" sz="4000" dirty="0"/>
          </a:p>
          <a:p>
            <a:pPr algn="just"/>
            <a:endParaRPr lang="en-US" sz="40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5ECCF-212E-4E2F-B40D-029A2B8B67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1083365" y="430697"/>
            <a:ext cx="10605052" cy="5368925"/>
          </a:xfrm>
        </p:spPr>
        <p:txBody>
          <a:bodyPr>
            <a:normAutofit/>
          </a:bodyPr>
          <a:lstStyle/>
          <a:p>
            <a:pPr algn="just">
              <a:buFont typeface="Wingdings" panose="05000000000000000000" pitchFamily="2" charset="2"/>
              <a:buChar char="ü"/>
            </a:pPr>
            <a:r>
              <a:rPr lang="en-US" sz="3600" b="1" dirty="0"/>
              <a:t>	Compensation</a:t>
            </a:r>
          </a:p>
          <a:p>
            <a:pPr algn="just"/>
            <a:r>
              <a:rPr lang="en-US" sz="3600" dirty="0"/>
              <a:t>This is where one tries to put up a behavior that makes one more satisfied in areas where one is inadequate e.g. a short man makes most noise; a very ugly girl excels academically; short women wear high-heeled shoes to be taller.</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DAE957-3DD6-4A96-B7EF-7485BF5BDD3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54580" y="1348740"/>
            <a:ext cx="8379999" cy="2521587"/>
          </a:xfrm>
        </p:spPr>
        <p:txBody>
          <a:bodyPr>
            <a:normAutofit/>
          </a:bodyPr>
          <a:lstStyle/>
          <a:p>
            <a:pPr algn="ctr"/>
            <a:r>
              <a:rPr lang="en-US" sz="6600" dirty="0">
                <a:solidFill>
                  <a:srgbClr val="FF0000"/>
                </a:solidFill>
                <a:latin typeface="Arial Black" panose="020B0A04020102020204" pitchFamily="34" charset="0"/>
              </a:rPr>
              <a:t>The Scope Of Psychology </a:t>
            </a:r>
          </a:p>
        </p:txBody>
      </p:sp>
    </p:spTree>
  </p:cSld>
  <p:clrMapOvr>
    <a:masterClrMapping/>
  </p:clrMapOvr>
  <p:transition spd="med">
    <p:pull/>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6300" y="1422400"/>
            <a:ext cx="9944100" cy="1863727"/>
          </a:xfrm>
        </p:spPr>
        <p:txBody>
          <a:bodyPr>
            <a:noAutofit/>
          </a:bodyPr>
          <a:lstStyle/>
          <a:p>
            <a:pPr algn="ctr"/>
            <a:r>
              <a:rPr lang="en-US" sz="6600" dirty="0">
                <a:solidFill>
                  <a:srgbClr val="FF0000"/>
                </a:solidFill>
                <a:latin typeface="Cambria Math" panose="02040503050406030204" pitchFamily="18" charset="0"/>
                <a:ea typeface="Cambria Math" panose="02040503050406030204" pitchFamily="18" charset="0"/>
              </a:rPr>
              <a:t>Psychology related to nursing </a:t>
            </a:r>
          </a:p>
        </p:txBody>
      </p:sp>
    </p:spTree>
  </p:cSld>
  <p:clrMapOvr>
    <a:masterClrMapping/>
  </p:clrMapOvr>
  <p:transition spd="med">
    <p:pull/>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78904"/>
            <a:ext cx="8458200" cy="868017"/>
          </a:xfrm>
        </p:spPr>
        <p:txBody>
          <a:bodyPr>
            <a:noAutofit/>
          </a:bodyPr>
          <a:lstStyle/>
          <a:p>
            <a:pPr algn="ctr"/>
            <a:r>
              <a:rPr lang="en-US" sz="4000" b="1" dirty="0">
                <a:solidFill>
                  <a:srgbClr val="FF0000"/>
                </a:solidFill>
                <a:latin typeface="Arial Black" panose="020B0A04020102020204" pitchFamily="34" charset="0"/>
              </a:rPr>
              <a:t>PATIENT`S REACTION TO HOSPITALIZATION</a:t>
            </a:r>
          </a:p>
        </p:txBody>
      </p:sp>
      <p:sp>
        <p:nvSpPr>
          <p:cNvPr id="3" name="Content Placeholder 2"/>
          <p:cNvSpPr>
            <a:spLocks noGrp="1"/>
          </p:cNvSpPr>
          <p:nvPr>
            <p:ph idx="1"/>
          </p:nvPr>
        </p:nvSpPr>
        <p:spPr>
          <a:xfrm>
            <a:off x="861391" y="1305338"/>
            <a:ext cx="11118574" cy="5214731"/>
          </a:xfrm>
        </p:spPr>
        <p:txBody>
          <a:bodyPr>
            <a:normAutofit/>
          </a:bodyPr>
          <a:lstStyle/>
          <a:p>
            <a:pPr algn="just"/>
            <a:r>
              <a:rPr lang="en-US" dirty="0"/>
              <a:t>Every patient reacts differently to illness and hospitalization due to-;</a:t>
            </a:r>
          </a:p>
          <a:p>
            <a:pPr lvl="0" algn="just">
              <a:buFont typeface="Wingdings" panose="05000000000000000000" pitchFamily="2" charset="2"/>
              <a:buChar char="Ø"/>
            </a:pPr>
            <a:r>
              <a:rPr lang="en-US" dirty="0"/>
              <a:t>Age</a:t>
            </a:r>
          </a:p>
          <a:p>
            <a:pPr lvl="0" algn="just">
              <a:buFont typeface="Wingdings" panose="05000000000000000000" pitchFamily="2" charset="2"/>
              <a:buChar char="Ø"/>
            </a:pPr>
            <a:r>
              <a:rPr lang="en-US" dirty="0"/>
              <a:t>Experience in life</a:t>
            </a:r>
          </a:p>
          <a:p>
            <a:pPr lvl="0" algn="just">
              <a:buFont typeface="Wingdings" panose="05000000000000000000" pitchFamily="2" charset="2"/>
              <a:buChar char="Ø"/>
            </a:pPr>
            <a:r>
              <a:rPr lang="en-US" dirty="0"/>
              <a:t>Nature of illness</a:t>
            </a:r>
          </a:p>
          <a:p>
            <a:pPr lvl="0" algn="just">
              <a:buFont typeface="Wingdings" panose="05000000000000000000" pitchFamily="2" charset="2"/>
              <a:buChar char="Ø"/>
            </a:pPr>
            <a:r>
              <a:rPr lang="en-US" dirty="0"/>
              <a:t>Support given by significant others.</a:t>
            </a:r>
          </a:p>
          <a:p>
            <a:pPr algn="just"/>
            <a:r>
              <a:rPr lang="en-US" dirty="0"/>
              <a:t>The nurse has to assess the patient`s reaction, respond and support him as an individual.</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181</a:t>
            </a:fld>
            <a:endParaRPr lang="en-US"/>
          </a:p>
        </p:txBody>
      </p:sp>
    </p:spTree>
  </p:cSld>
  <p:clrMapOvr>
    <a:masterClrMapping/>
  </p:clrMapOvr>
  <p:transition spd="med">
    <p:pull/>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772400" cy="1143000"/>
          </a:xfrm>
        </p:spPr>
        <p:txBody>
          <a:bodyPr/>
          <a:lstStyle/>
          <a:p>
            <a:pPr algn="l"/>
            <a:r>
              <a:rPr lang="en-US" sz="3600" dirty="0">
                <a:solidFill>
                  <a:srgbClr val="002060"/>
                </a:solidFill>
              </a:rPr>
              <a:t>Cont’d…</a:t>
            </a:r>
          </a:p>
        </p:txBody>
      </p:sp>
      <p:sp>
        <p:nvSpPr>
          <p:cNvPr id="3" name="Content Placeholder 2"/>
          <p:cNvSpPr>
            <a:spLocks noGrp="1"/>
          </p:cNvSpPr>
          <p:nvPr>
            <p:ph idx="1"/>
          </p:nvPr>
        </p:nvSpPr>
        <p:spPr>
          <a:xfrm>
            <a:off x="980660" y="978010"/>
            <a:ext cx="10893287" cy="4389120"/>
          </a:xfrm>
        </p:spPr>
        <p:txBody>
          <a:bodyPr>
            <a:noAutofit/>
          </a:bodyPr>
          <a:lstStyle/>
          <a:p>
            <a:pPr algn="just"/>
            <a:r>
              <a:rPr lang="en-US" sz="3600" b="1" dirty="0"/>
              <a:t>AIMS OF THE NURSE</a:t>
            </a:r>
            <a:endParaRPr lang="en-US" sz="3600" dirty="0"/>
          </a:p>
          <a:p>
            <a:pPr lvl="0" algn="just">
              <a:buFont typeface="Wingdings" panose="05000000000000000000" pitchFamily="2" charset="2"/>
              <a:buChar char="Ø"/>
            </a:pPr>
            <a:r>
              <a:rPr lang="en-US" sz="3600" dirty="0"/>
              <a:t>Understanding the patient</a:t>
            </a:r>
          </a:p>
          <a:p>
            <a:pPr lvl="0" algn="just">
              <a:buFont typeface="Wingdings" panose="05000000000000000000" pitchFamily="2" charset="2"/>
              <a:buChar char="Ø"/>
            </a:pPr>
            <a:r>
              <a:rPr lang="en-US" sz="3600" dirty="0"/>
              <a:t>Accepting the patient as he is</a:t>
            </a:r>
          </a:p>
          <a:p>
            <a:pPr lvl="0" algn="just">
              <a:buFont typeface="Wingdings" panose="05000000000000000000" pitchFamily="2" charset="2"/>
              <a:buChar char="Ø"/>
            </a:pPr>
            <a:r>
              <a:rPr lang="en-US" sz="3600" dirty="0"/>
              <a:t>Assessing the patient to identify the coping mechanisms in terms of the illness and hospitalization</a:t>
            </a:r>
          </a:p>
          <a:p>
            <a:pPr lvl="0" algn="just">
              <a:buFont typeface="Wingdings" panose="05000000000000000000" pitchFamily="2" charset="2"/>
              <a:buChar char="Ø"/>
            </a:pPr>
            <a:r>
              <a:rPr lang="en-US" sz="3600" dirty="0"/>
              <a:t>Assisting the patient to use their resources to cope with the illness and hospitalization</a:t>
            </a:r>
          </a:p>
          <a:p>
            <a:pPr lvl="0" algn="just">
              <a:buFont typeface="Wingdings" panose="05000000000000000000" pitchFamily="2" charset="2"/>
              <a:buChar char="Ø"/>
            </a:pPr>
            <a:r>
              <a:rPr lang="en-US" sz="3600" dirty="0"/>
              <a:t>Establishing Nurse – Patient Relationship</a:t>
            </a:r>
          </a:p>
          <a:p>
            <a:pPr algn="just">
              <a:buFont typeface="Wingdings" panose="05000000000000000000" pitchFamily="2" charset="2"/>
              <a:buChar char="Ø"/>
            </a:pPr>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182</a:t>
            </a:fld>
            <a:endParaRPr lang="en-US"/>
          </a:p>
        </p:txBody>
      </p:sp>
    </p:spTree>
  </p:cSld>
  <p:clrMapOvr>
    <a:masterClrMapping/>
  </p:clrMapOvr>
  <p:transition spd="med">
    <p:pull/>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35834"/>
            <a:ext cx="10261600" cy="1143000"/>
          </a:xfrm>
        </p:spPr>
        <p:txBody>
          <a:bodyPr>
            <a:normAutofit/>
          </a:bodyPr>
          <a:lstStyle/>
          <a:p>
            <a:pPr algn="ctr"/>
            <a:r>
              <a:rPr lang="en-US" sz="4000" b="1" dirty="0">
                <a:solidFill>
                  <a:srgbClr val="FF0000"/>
                </a:solidFill>
                <a:latin typeface="Arial Black" panose="020B0A04020102020204" pitchFamily="34" charset="0"/>
              </a:rPr>
              <a:t>NURSE – PATIENT RELATIONSHIP</a:t>
            </a:r>
          </a:p>
        </p:txBody>
      </p:sp>
      <p:sp>
        <p:nvSpPr>
          <p:cNvPr id="3" name="Content Placeholder 2"/>
          <p:cNvSpPr>
            <a:spLocks noGrp="1"/>
          </p:cNvSpPr>
          <p:nvPr>
            <p:ph idx="1"/>
          </p:nvPr>
        </p:nvSpPr>
        <p:spPr/>
        <p:txBody>
          <a:bodyPr>
            <a:normAutofit/>
          </a:bodyPr>
          <a:lstStyle/>
          <a:p>
            <a:pPr algn="just">
              <a:buNone/>
            </a:pPr>
            <a:r>
              <a:rPr lang="en-US" sz="3600" b="1" dirty="0"/>
              <a:t>	</a:t>
            </a:r>
            <a:endParaRPr lang="en-US" sz="3600" dirty="0"/>
          </a:p>
          <a:p>
            <a:pPr algn="just"/>
            <a:r>
              <a:rPr lang="en-US" sz="3600" dirty="0"/>
              <a:t>Is a relationship established between the nurse and the patient with the aim of identifying patient`s needs / problems and together  work out a solution.</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183</a:t>
            </a:fld>
            <a:endParaRPr lang="en-US"/>
          </a:p>
        </p:txBody>
      </p:sp>
    </p:spTree>
  </p:cSld>
  <p:clrMapOvr>
    <a:masterClrMapping/>
  </p:clrMapOvr>
  <p:transition spd="med">
    <p:pull/>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0769600" cy="1143000"/>
          </a:xfrm>
        </p:spPr>
        <p:txBody>
          <a:bodyPr>
            <a:normAutofit/>
          </a:bodyPr>
          <a:lstStyle/>
          <a:p>
            <a:pPr algn="l"/>
            <a:r>
              <a:rPr lang="en-US" b="1" dirty="0">
                <a:solidFill>
                  <a:srgbClr val="FF0000"/>
                </a:solidFill>
              </a:rPr>
              <a:t>Objectives</a:t>
            </a:r>
            <a:r>
              <a:rPr lang="en-US" sz="5400" b="1" dirty="0">
                <a:solidFill>
                  <a:srgbClr val="FF0000"/>
                </a:solidFill>
              </a:rPr>
              <a:t>:</a:t>
            </a:r>
          </a:p>
        </p:txBody>
      </p:sp>
      <p:sp>
        <p:nvSpPr>
          <p:cNvPr id="3" name="Content Placeholder 2"/>
          <p:cNvSpPr>
            <a:spLocks noGrp="1"/>
          </p:cNvSpPr>
          <p:nvPr>
            <p:ph idx="1"/>
          </p:nvPr>
        </p:nvSpPr>
        <p:spPr>
          <a:xfrm>
            <a:off x="1016000" y="1143000"/>
            <a:ext cx="10769600" cy="4389120"/>
          </a:xfrm>
        </p:spPr>
        <p:txBody>
          <a:bodyPr>
            <a:normAutofit/>
          </a:bodyPr>
          <a:lstStyle/>
          <a:p>
            <a:pPr lvl="0" algn="just"/>
            <a:r>
              <a:rPr lang="en-US" dirty="0"/>
              <a:t>To establish rapport so as to make the patient feel accepted and have free communication of his problems.</a:t>
            </a:r>
          </a:p>
          <a:p>
            <a:pPr lvl="0" algn="just"/>
            <a:r>
              <a:rPr lang="en-US" dirty="0"/>
              <a:t>To  assess the patient`s condition</a:t>
            </a:r>
          </a:p>
          <a:p>
            <a:pPr lvl="0" algn="just"/>
            <a:r>
              <a:rPr lang="en-US" dirty="0"/>
              <a:t>To use the identified problems / needs to formulate a plan of care</a:t>
            </a:r>
          </a:p>
          <a:p>
            <a:pPr lvl="0" algn="just"/>
            <a:r>
              <a:rPr lang="en-US" dirty="0"/>
              <a:t>Together with the patient work out solutions and meet the patient`s needs</a:t>
            </a:r>
          </a:p>
          <a:p>
            <a:pPr lvl="0" algn="just"/>
            <a:r>
              <a:rPr lang="en-US" dirty="0"/>
              <a:t>To help the patient attain independence and self- reliance</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184</a:t>
            </a:fld>
            <a:endParaRPr lang="en-US"/>
          </a:p>
        </p:txBody>
      </p:sp>
    </p:spTree>
  </p:cSld>
  <p:clrMapOvr>
    <a:masterClrMapping/>
  </p:clrMapOvr>
  <p:transition spd="med">
    <p:pull/>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
            <a:ext cx="7772400" cy="1143000"/>
          </a:xfrm>
        </p:spPr>
        <p:txBody>
          <a:bodyPr/>
          <a:lstStyle/>
          <a:p>
            <a:pPr algn="ctr"/>
            <a:r>
              <a:rPr lang="en-US" sz="3600" b="1" dirty="0">
                <a:solidFill>
                  <a:srgbClr val="FF0000"/>
                </a:solidFill>
              </a:rPr>
              <a:t>Phases of Nurse – Patient Relationship</a:t>
            </a:r>
          </a:p>
        </p:txBody>
      </p:sp>
      <p:sp>
        <p:nvSpPr>
          <p:cNvPr id="3" name="Content Placeholder 2"/>
          <p:cNvSpPr>
            <a:spLocks noGrp="1"/>
          </p:cNvSpPr>
          <p:nvPr>
            <p:ph idx="1"/>
          </p:nvPr>
        </p:nvSpPr>
        <p:spPr>
          <a:xfrm>
            <a:off x="1209259" y="940904"/>
            <a:ext cx="10121349" cy="4389120"/>
          </a:xfrm>
        </p:spPr>
        <p:txBody>
          <a:bodyPr>
            <a:noAutofit/>
          </a:bodyPr>
          <a:lstStyle/>
          <a:p>
            <a:pPr lvl="0" algn="just">
              <a:buNone/>
            </a:pPr>
            <a:r>
              <a:rPr lang="en-US" b="1" dirty="0"/>
              <a:t>	Introductory Phase</a:t>
            </a:r>
          </a:p>
          <a:p>
            <a:pPr lvl="0" algn="just"/>
            <a:r>
              <a:rPr lang="en-US" dirty="0"/>
              <a:t>This is the initial contact between the nurse and the patient.</a:t>
            </a:r>
          </a:p>
          <a:p>
            <a:pPr lvl="0" algn="just"/>
            <a:r>
              <a:rPr lang="en-US" dirty="0"/>
              <a:t>Basically they’re strangers i.e. the patient who is in need of help or assistance to solve his problems and the nurse who has professional knowledge and willingness to assist. </a:t>
            </a:r>
          </a:p>
          <a:p>
            <a:pPr lvl="0" algn="just"/>
            <a:r>
              <a:rPr lang="en-US" dirty="0"/>
              <a:t>It is centered on mutual attempts to know each other and work with each other.</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185</a:t>
            </a:fld>
            <a:endParaRPr lang="en-US"/>
          </a:p>
        </p:txBody>
      </p:sp>
    </p:spTree>
  </p:cSld>
  <p:clrMapOvr>
    <a:masterClrMapping/>
  </p:clrMapOvr>
  <p:transition spd="med">
    <p:pull/>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168965"/>
            <a:ext cx="7772400" cy="685800"/>
          </a:xfrm>
        </p:spPr>
        <p:txBody>
          <a:bodyPr>
            <a:noAutofit/>
          </a:bodyPr>
          <a:lstStyle/>
          <a:p>
            <a:pPr algn="ctr"/>
            <a:r>
              <a:rPr lang="en-US" sz="4800" b="1" dirty="0">
                <a:solidFill>
                  <a:srgbClr val="FF0000"/>
                </a:solidFill>
              </a:rPr>
              <a:t>Working Phase</a:t>
            </a:r>
          </a:p>
        </p:txBody>
      </p:sp>
      <p:sp>
        <p:nvSpPr>
          <p:cNvPr id="3" name="Content Placeholder 2"/>
          <p:cNvSpPr>
            <a:spLocks noGrp="1"/>
          </p:cNvSpPr>
          <p:nvPr>
            <p:ph idx="1"/>
          </p:nvPr>
        </p:nvSpPr>
        <p:spPr>
          <a:xfrm>
            <a:off x="1103244" y="854765"/>
            <a:ext cx="10664686" cy="4389120"/>
          </a:xfrm>
        </p:spPr>
        <p:txBody>
          <a:bodyPr>
            <a:noAutofit/>
          </a:bodyPr>
          <a:lstStyle/>
          <a:p>
            <a:pPr lvl="0" algn="just"/>
            <a:r>
              <a:rPr lang="en-US" sz="3600" dirty="0"/>
              <a:t>In this phase the patient is supposed to have accepted and trusted the nurse as a dependable person. </a:t>
            </a:r>
          </a:p>
          <a:p>
            <a:pPr lvl="0" algn="just"/>
            <a:r>
              <a:rPr lang="en-US" sz="3600" dirty="0"/>
              <a:t>It consists of therapeutic  actions that will help the patient towards recovery. </a:t>
            </a:r>
          </a:p>
          <a:p>
            <a:pPr lvl="0" algn="just"/>
            <a:r>
              <a:rPr lang="en-US" sz="3600" dirty="0"/>
              <a:t>The nurse works on the patient`s problems and together with the patient find solutions. It may take a long or short time depending on the patient`s rate of recovery and nature of illness.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186</a:t>
            </a:fld>
            <a:endParaRPr lang="en-US"/>
          </a:p>
        </p:txBody>
      </p:sp>
    </p:spTree>
  </p:cSld>
  <p:clrMapOvr>
    <a:masterClrMapping/>
  </p:clrMapOvr>
  <p:transition spd="med">
    <p:pull/>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696" y="112644"/>
            <a:ext cx="7620000" cy="609600"/>
          </a:xfrm>
        </p:spPr>
        <p:txBody>
          <a:bodyPr>
            <a:noAutofit/>
          </a:bodyPr>
          <a:lstStyle/>
          <a:p>
            <a:pPr algn="ctr"/>
            <a:r>
              <a:rPr lang="en-US" sz="4800" b="1" dirty="0">
                <a:solidFill>
                  <a:srgbClr val="002060"/>
                </a:solidFill>
              </a:rPr>
              <a:t>Termination Phase </a:t>
            </a:r>
          </a:p>
        </p:txBody>
      </p:sp>
      <p:sp>
        <p:nvSpPr>
          <p:cNvPr id="3" name="Content Placeholder 2"/>
          <p:cNvSpPr>
            <a:spLocks noGrp="1"/>
          </p:cNvSpPr>
          <p:nvPr>
            <p:ph idx="1"/>
          </p:nvPr>
        </p:nvSpPr>
        <p:spPr>
          <a:xfrm>
            <a:off x="964096" y="937592"/>
            <a:ext cx="10896600" cy="4572000"/>
          </a:xfrm>
        </p:spPr>
        <p:txBody>
          <a:bodyPr>
            <a:noAutofit/>
          </a:bodyPr>
          <a:lstStyle/>
          <a:p>
            <a:pPr lvl="0" algn="just"/>
            <a:r>
              <a:rPr lang="en-US" dirty="0"/>
              <a:t>The nurse attempts to gradually bring the relationship to an end with the patient`s recovery through helping him develop independence and self reliance towards the management of his own health. </a:t>
            </a:r>
          </a:p>
          <a:p>
            <a:pPr lvl="0" algn="just"/>
            <a:r>
              <a:rPr lang="en-US" dirty="0"/>
              <a:t>It can be traumatic to the patient and the nurse if not well handled due to mutual information they have shared together. Hence the nurse must maintain and practice her ethics and encourage the pt to use their own resources to keep healthy.</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187</a:t>
            </a:fld>
            <a:endParaRPr lang="en-US"/>
          </a:p>
        </p:txBody>
      </p:sp>
    </p:spTree>
  </p:cSld>
  <p:clrMapOvr>
    <a:masterClrMapping/>
  </p:clrMapOvr>
  <p:transition spd="med">
    <p:pull/>
  </p:transition>
</p:sld>
</file>

<file path=ppt/slides/slide18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770380" y="2087098"/>
            <a:ext cx="9875520" cy="1472184"/>
          </a:xfrm>
        </p:spPr>
        <p:txBody>
          <a:bodyPr>
            <a:noAutofit/>
          </a:bodyPr>
          <a:lstStyle/>
          <a:p>
            <a:pPr algn="ctr"/>
            <a:r>
              <a:rPr lang="en-US" sz="6000" b="1" dirty="0">
                <a:solidFill>
                  <a:srgbClr val="FF0000"/>
                </a:solidFill>
                <a:latin typeface="Constantia" panose="02030602050306030303" pitchFamily="18" charset="0"/>
              </a:rPr>
              <a:t>STAGES OF GROWTH &amp; DEVELOPMENT </a:t>
            </a:r>
          </a:p>
        </p:txBody>
      </p:sp>
    </p:spTree>
  </p:cSld>
  <p:clrMapOvr>
    <a:masterClrMapping/>
  </p:clrMapOvr>
  <p:transition spd="med">
    <p:pull/>
  </p:transition>
</p:sld>
</file>

<file path=ppt/slides/slide18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8122" y="0"/>
            <a:ext cx="9997440" cy="1143000"/>
          </a:xfrm>
        </p:spPr>
        <p:txBody>
          <a:bodyPr/>
          <a:lstStyle/>
          <a:p>
            <a:pPr algn="ctr"/>
            <a:r>
              <a:rPr lang="en-US" b="1" dirty="0">
                <a:solidFill>
                  <a:srgbClr val="FF0000"/>
                </a:solidFill>
              </a:rPr>
              <a:t>Objectives</a:t>
            </a:r>
          </a:p>
        </p:txBody>
      </p:sp>
      <p:sp>
        <p:nvSpPr>
          <p:cNvPr id="3" name="Content Placeholder 2"/>
          <p:cNvSpPr>
            <a:spLocks noGrp="1"/>
          </p:cNvSpPr>
          <p:nvPr>
            <p:ph idx="1"/>
          </p:nvPr>
        </p:nvSpPr>
        <p:spPr>
          <a:xfrm>
            <a:off x="1524000" y="1016000"/>
            <a:ext cx="10387584" cy="5232400"/>
          </a:xfrm>
        </p:spPr>
        <p:txBody>
          <a:bodyPr>
            <a:normAutofit/>
          </a:bodyPr>
          <a:lstStyle/>
          <a:p>
            <a:pPr lvl="0" algn="just"/>
            <a:r>
              <a:rPr lang="en-US" dirty="0"/>
              <a:t>To assist the students know:-</a:t>
            </a:r>
          </a:p>
          <a:p>
            <a:pPr marL="724535" indent="-514350" algn="just">
              <a:buFont typeface="+mj-lt"/>
              <a:buAutoNum type="alphaLcPeriod"/>
            </a:pPr>
            <a:r>
              <a:rPr lang="en-US" dirty="0"/>
              <a:t>The normal growth and development so as to detect any deviations early enough and take appropriate action</a:t>
            </a:r>
          </a:p>
          <a:p>
            <a:pPr marL="724535" indent="-514350" algn="just">
              <a:buFont typeface="+mj-lt"/>
              <a:buAutoNum type="alphaLcPeriod"/>
            </a:pPr>
            <a:r>
              <a:rPr lang="en-US" dirty="0"/>
              <a:t>Factors that influence normal growth and development</a:t>
            </a:r>
          </a:p>
          <a:p>
            <a:pPr marL="724535" indent="-514350" algn="just">
              <a:buFont typeface="+mj-lt"/>
              <a:buAutoNum type="alphaLcPeriod"/>
            </a:pPr>
            <a:r>
              <a:rPr lang="en-US" dirty="0"/>
              <a:t>Developmental milestones. </a:t>
            </a:r>
          </a:p>
          <a:p>
            <a:pPr marL="724535" indent="-514350" algn="just">
              <a:buFont typeface="+mj-lt"/>
              <a:buAutoNum type="alphaLcPeriod"/>
            </a:pPr>
            <a:r>
              <a:rPr lang="en-US" dirty="0"/>
              <a:t>Application of theories of personality development in growth and development. </a:t>
            </a:r>
          </a:p>
          <a:p>
            <a:pPr algn="just"/>
            <a:endParaRPr lang="en-US" dirty="0"/>
          </a:p>
        </p:txBody>
      </p:sp>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dirty="0"/>
              <a:t>Scope of Psychology:</a:t>
            </a:r>
            <a:endParaRPr lang="en-US" sz="5400" dirty="0"/>
          </a:p>
        </p:txBody>
      </p:sp>
      <p:sp>
        <p:nvSpPr>
          <p:cNvPr id="5" name="Content Placeholder 4"/>
          <p:cNvSpPr>
            <a:spLocks noGrp="1"/>
          </p:cNvSpPr>
          <p:nvPr>
            <p:ph idx="1"/>
          </p:nvPr>
        </p:nvSpPr>
        <p:spPr>
          <a:xfrm>
            <a:off x="1016000" y="1596413"/>
            <a:ext cx="10769600" cy="5101567"/>
          </a:xfrm>
        </p:spPr>
        <p:txBody>
          <a:bodyPr>
            <a:normAutofit fontScale="92500" lnSpcReduction="20000"/>
          </a:bodyPr>
          <a:lstStyle/>
          <a:p>
            <a:pPr algn="just"/>
            <a:r>
              <a:rPr lang="en-US" dirty="0"/>
              <a:t>The field of psychology can be understood by various subfields of psychology making an attempt in meeting the goals of psychology.</a:t>
            </a:r>
          </a:p>
          <a:p>
            <a:pPr marL="0" indent="0" algn="just" fontAlgn="base">
              <a:buNone/>
            </a:pPr>
            <a:r>
              <a:rPr lang="en-US" b="1" dirty="0"/>
              <a:t>1. </a:t>
            </a:r>
            <a:r>
              <a:rPr lang="en-US" sz="3500" b="1" dirty="0">
                <a:solidFill>
                  <a:srgbClr val="FF0000"/>
                </a:solidFill>
              </a:rPr>
              <a:t>Physiological Psychology:</a:t>
            </a:r>
          </a:p>
          <a:p>
            <a:pPr algn="just" fontAlgn="base"/>
            <a:r>
              <a:rPr lang="en-US" dirty="0"/>
              <a:t>In the most fundamental sense, human beings are biological organisms. </a:t>
            </a:r>
          </a:p>
          <a:p>
            <a:pPr algn="just" fontAlgn="base"/>
            <a:r>
              <a:rPr lang="en-US" dirty="0"/>
              <a:t>Physiological functions and the structure of our body work together to influence our </a:t>
            </a:r>
            <a:r>
              <a:rPr lang="en-US" dirty="0" err="1"/>
              <a:t>behaviour</a:t>
            </a:r>
            <a:r>
              <a:rPr lang="en-US" dirty="0"/>
              <a:t>. </a:t>
            </a:r>
          </a:p>
          <a:p>
            <a:pPr algn="just" fontAlgn="base"/>
            <a:r>
              <a:rPr lang="en-US" dirty="0"/>
              <a:t>Biopsychology is the branch that specializes in the area. Bio-psychologists may examine the ways in which specific sites in the brain which are related to disorders such as Parkinson’s disease or they may try to determine how our sensations are related to our </a:t>
            </a:r>
            <a:r>
              <a:rPr lang="en-US" dirty="0" err="1"/>
              <a:t>behaviour</a:t>
            </a:r>
            <a:r>
              <a:rPr lang="en-US" dirty="0"/>
              <a:t>.</a:t>
            </a:r>
          </a:p>
          <a:p>
            <a:pPr algn="just"/>
            <a:endParaRPr lang="en-US" dirty="0"/>
          </a:p>
        </p:txBody>
      </p:sp>
    </p:spTree>
  </p:cSld>
  <p:clrMapOvr>
    <a:masterClrMapping/>
  </p:clrMapOvr>
  <p:transition spd="med">
    <p:pull/>
  </p:transition>
</p:sld>
</file>

<file path=ppt/slides/slide19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b="1" dirty="0">
                <a:solidFill>
                  <a:srgbClr val="FF0000"/>
                </a:solidFill>
              </a:rPr>
              <a:t>Definitions</a:t>
            </a:r>
            <a:r>
              <a:rPr lang="en-US" dirty="0">
                <a:solidFill>
                  <a:schemeClr val="tx2"/>
                </a:solidFill>
              </a:rPr>
              <a:t> </a:t>
            </a:r>
            <a:br>
              <a:rPr lang="en-US" dirty="0"/>
            </a:br>
            <a:endParaRPr lang="en-US" dirty="0"/>
          </a:p>
        </p:txBody>
      </p:sp>
      <p:sp>
        <p:nvSpPr>
          <p:cNvPr id="3" name="Content Placeholder 2"/>
          <p:cNvSpPr>
            <a:spLocks noGrp="1"/>
          </p:cNvSpPr>
          <p:nvPr>
            <p:ph idx="1"/>
          </p:nvPr>
        </p:nvSpPr>
        <p:spPr>
          <a:xfrm>
            <a:off x="1723644" y="1244600"/>
            <a:ext cx="9997440" cy="4800600"/>
          </a:xfrm>
        </p:spPr>
        <p:txBody>
          <a:bodyPr>
            <a:normAutofit/>
          </a:bodyPr>
          <a:lstStyle/>
          <a:p>
            <a:pPr algn="just"/>
            <a:r>
              <a:rPr lang="en-US" b="1" dirty="0"/>
              <a:t>Growth</a:t>
            </a:r>
            <a:r>
              <a:rPr lang="en-US" dirty="0"/>
              <a:t> is an increase in physical size of the whole body or its parts (i.e. maturity of the body structure) and can be measured in centimeters and in kg.</a:t>
            </a:r>
          </a:p>
          <a:p>
            <a:pPr algn="just"/>
            <a:r>
              <a:rPr lang="en-US" b="1" dirty="0"/>
              <a:t>Development</a:t>
            </a:r>
            <a:r>
              <a:rPr lang="en-US" dirty="0"/>
              <a:t> is the process of gradually acquiring certain skills and feelings as the child grows up, or, increase in complexity of the body`s structure, formation and function, especially of the central nervous system (CNS).</a:t>
            </a:r>
          </a:p>
          <a:p>
            <a:pPr algn="just"/>
            <a:endParaRPr lang="en-US" dirty="0"/>
          </a:p>
        </p:txBody>
      </p:sp>
    </p:spTree>
  </p:cSld>
  <p:clrMapOvr>
    <a:masterClrMapping/>
  </p:clrMapOvr>
  <p:transition spd="med">
    <p:pull/>
  </p:transition>
</p:sld>
</file>

<file path=ppt/slides/slide19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p:txBody>
          <a:bodyPr/>
          <a:lstStyle/>
          <a:p>
            <a:r>
              <a:rPr lang="en-US" b="1" dirty="0"/>
              <a:t>Milestone</a:t>
            </a:r>
          </a:p>
          <a:p>
            <a:pPr marL="82550" indent="0">
              <a:buNone/>
            </a:pPr>
            <a:r>
              <a:rPr lang="en-US" dirty="0"/>
              <a:t>An action or event marking a significant change or stage in development.</a:t>
            </a:r>
          </a:p>
        </p:txBody>
      </p:sp>
    </p:spTree>
  </p:cSld>
  <p:clrMapOvr>
    <a:masterClrMapping/>
  </p:clrMapOvr>
  <p:transition spd="med">
    <p:pull/>
  </p:transition>
</p:sld>
</file>

<file path=ppt/slides/slide19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160338"/>
            <a:ext cx="9997440" cy="1143000"/>
          </a:xfrm>
        </p:spPr>
        <p:txBody>
          <a:bodyPr>
            <a:noAutofit/>
          </a:bodyPr>
          <a:lstStyle/>
          <a:p>
            <a:pPr algn="ctr"/>
            <a:r>
              <a:rPr lang="en-US" sz="4400" b="1" dirty="0">
                <a:solidFill>
                  <a:schemeClr val="tx1"/>
                </a:solidFill>
                <a:latin typeface="Berlin Sans FB Demi" panose="020E0802020502020306" pitchFamily="34" charset="0"/>
              </a:rPr>
              <a:t>Reasons for studying Growth &amp; Development </a:t>
            </a:r>
          </a:p>
        </p:txBody>
      </p:sp>
      <p:sp>
        <p:nvSpPr>
          <p:cNvPr id="3" name="Content Placeholder 2"/>
          <p:cNvSpPr>
            <a:spLocks noGrp="1"/>
          </p:cNvSpPr>
          <p:nvPr>
            <p:ph idx="1"/>
          </p:nvPr>
        </p:nvSpPr>
        <p:spPr>
          <a:xfrm>
            <a:off x="1587500" y="1303338"/>
            <a:ext cx="10324084" cy="5287962"/>
          </a:xfrm>
        </p:spPr>
        <p:txBody>
          <a:bodyPr/>
          <a:lstStyle/>
          <a:p>
            <a:pPr algn="just"/>
            <a:r>
              <a:rPr lang="en-US" dirty="0"/>
              <a:t>Recognize the importance of primary care relationships</a:t>
            </a:r>
          </a:p>
          <a:p>
            <a:pPr algn="just"/>
            <a:r>
              <a:rPr lang="en-US" dirty="0"/>
              <a:t> Recognize the uniqueness of each child</a:t>
            </a:r>
          </a:p>
          <a:p>
            <a:pPr algn="just"/>
            <a:r>
              <a:rPr lang="en-US" dirty="0"/>
              <a:t>Have realistic expectations of young children</a:t>
            </a:r>
          </a:p>
          <a:p>
            <a:pPr algn="just"/>
            <a:r>
              <a:rPr lang="en-US" dirty="0"/>
              <a:t>Provide developmentally appropriate play and learning activities</a:t>
            </a:r>
          </a:p>
          <a:p>
            <a:pPr algn="just"/>
            <a:r>
              <a:rPr lang="en-US" dirty="0"/>
              <a:t>Protect infants and toddlers from hazards</a:t>
            </a:r>
          </a:p>
          <a:p>
            <a:pPr algn="just"/>
            <a:r>
              <a:rPr lang="en-US" dirty="0"/>
              <a:t>Monitor how children are progressing in</a:t>
            </a:r>
          </a:p>
          <a:p>
            <a:pPr algn="just">
              <a:buNone/>
            </a:pPr>
            <a:r>
              <a:rPr lang="en-US" dirty="0"/>
              <a:t>	order to detect delays</a:t>
            </a:r>
          </a:p>
        </p:txBody>
      </p:sp>
    </p:spTree>
  </p:cSld>
  <p:clrMapOvr>
    <a:masterClrMapping/>
  </p:clrMapOvr>
  <p:transition spd="med">
    <p:pull/>
  </p:transition>
</p:sld>
</file>

<file path=ppt/slides/slide19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tx1"/>
                </a:solidFill>
              </a:rPr>
              <a:t>Factors That Influence Growth and Development</a:t>
            </a:r>
            <a:br>
              <a:rPr lang="en-US" b="1" dirty="0">
                <a:solidFill>
                  <a:schemeClr val="tx1"/>
                </a:solidFill>
              </a:rPr>
            </a:br>
            <a:endParaRPr lang="en-US" b="1" dirty="0">
              <a:solidFill>
                <a:schemeClr val="tx1"/>
              </a:solidFill>
            </a:endParaRPr>
          </a:p>
        </p:txBody>
      </p:sp>
      <p:sp>
        <p:nvSpPr>
          <p:cNvPr id="3" name="Content Placeholder 2"/>
          <p:cNvSpPr>
            <a:spLocks noGrp="1"/>
          </p:cNvSpPr>
          <p:nvPr>
            <p:ph idx="1"/>
          </p:nvPr>
        </p:nvSpPr>
        <p:spPr/>
        <p:txBody>
          <a:bodyPr>
            <a:normAutofit/>
          </a:bodyPr>
          <a:lstStyle/>
          <a:p>
            <a:r>
              <a:rPr lang="en-US" b="1" dirty="0"/>
              <a:t>Heredity:</a:t>
            </a:r>
          </a:p>
          <a:p>
            <a:pPr lvl="0">
              <a:buNone/>
            </a:pPr>
            <a:r>
              <a:rPr lang="en-US" dirty="0"/>
              <a:t>	The height, weight and rate of growth are more alike in brothers and sisters than among unrelated people. Congenital abnormal conditions are also transmitted through the genes.</a:t>
            </a:r>
            <a:endParaRPr lang="en-US" b="1" dirty="0"/>
          </a:p>
          <a:p>
            <a:pPr marL="514350" indent="-514350">
              <a:buNone/>
            </a:pPr>
            <a:endParaRPr lang="en-US" i="1" dirty="0"/>
          </a:p>
          <a:p>
            <a:pPr marL="514350" indent="-514350">
              <a:buNone/>
            </a:pPr>
            <a:endParaRPr lang="en-US" i="1" dirty="0"/>
          </a:p>
        </p:txBody>
      </p:sp>
    </p:spTree>
  </p:cSld>
  <p:clrMapOvr>
    <a:masterClrMapping/>
  </p:clrMapOvr>
  <p:transition spd="med">
    <p:pull/>
  </p:transition>
</p:sld>
</file>

<file path=ppt/slides/slide19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p:txBody>
          <a:bodyPr>
            <a:normAutofit/>
          </a:bodyPr>
          <a:lstStyle/>
          <a:p>
            <a:r>
              <a:rPr lang="en-US" b="1" dirty="0"/>
              <a:t>Environment: </a:t>
            </a:r>
          </a:p>
          <a:p>
            <a:pPr marL="514350" indent="-514350">
              <a:buAutoNum type="alphaLcParenR"/>
            </a:pPr>
            <a:r>
              <a:rPr lang="en-US" i="1" dirty="0">
                <a:solidFill>
                  <a:srgbClr val="FF0000"/>
                </a:solidFill>
              </a:rPr>
              <a:t>Before Birth. </a:t>
            </a:r>
          </a:p>
          <a:p>
            <a:r>
              <a:rPr lang="en-US" dirty="0"/>
              <a:t>Malnutrition of the mother, especially deficiency of iron (anemia), calcium or vitamin D.</a:t>
            </a:r>
          </a:p>
          <a:p>
            <a:r>
              <a:rPr lang="en-US" dirty="0"/>
              <a:t> Infections – viral diseases </a:t>
            </a:r>
            <a:r>
              <a:rPr lang="en-US" dirty="0" err="1"/>
              <a:t>e.g</a:t>
            </a:r>
            <a:r>
              <a:rPr lang="en-US" dirty="0"/>
              <a:t> German measles (rubella), chronic malaria , can be the cause of prematurity or small full-term babies.</a:t>
            </a:r>
          </a:p>
          <a:p>
            <a:r>
              <a:rPr lang="en-US" dirty="0"/>
              <a:t> Congenital diseases especially syphilis in the early months of pregnancy. </a:t>
            </a:r>
          </a:p>
        </p:txBody>
      </p:sp>
    </p:spTree>
  </p:cSld>
  <p:clrMapOvr>
    <a:masterClrMapping/>
  </p:clrMapOvr>
  <p:transition spd="med">
    <p:pull/>
  </p:transition>
</p:sld>
</file>

<file path=ppt/slides/slide19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p:txBody>
          <a:bodyPr>
            <a:normAutofit/>
          </a:bodyPr>
          <a:lstStyle/>
          <a:p>
            <a:r>
              <a:rPr lang="en-US" dirty="0"/>
              <a:t>Damage to the fetus caused by exposure to x-rays during the early months of pregnancy.</a:t>
            </a:r>
          </a:p>
          <a:p>
            <a:r>
              <a:rPr lang="en-US" dirty="0"/>
              <a:t>Mechanical injury or an abnormal position in the uterus.</a:t>
            </a:r>
          </a:p>
          <a:p>
            <a:r>
              <a:rPr lang="en-US" dirty="0"/>
              <a:t>Lack of oxygen to the fetus due to poor development of the placenta, drugs, alcohol, smoking etc.</a:t>
            </a:r>
          </a:p>
          <a:p>
            <a:r>
              <a:rPr lang="en-US" dirty="0"/>
              <a:t>Physical disorders that cause mental retardation e.g. Deafness, blindness.</a:t>
            </a:r>
            <a:r>
              <a:rPr lang="en-US" b="1" i="1" dirty="0"/>
              <a:t> </a:t>
            </a:r>
            <a:r>
              <a:rPr lang="en-US" dirty="0"/>
              <a:t>No matter how superior the environment, a baby so affected will be retarded. </a:t>
            </a:r>
          </a:p>
        </p:txBody>
      </p:sp>
    </p:spTree>
  </p:cSld>
  <p:clrMapOvr>
    <a:masterClrMapping/>
  </p:clrMapOvr>
  <p:transition spd="med">
    <p:pull/>
  </p:transition>
</p:sld>
</file>

<file path=ppt/slides/slide19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574800" y="1417638"/>
            <a:ext cx="10336784" cy="4830762"/>
          </a:xfrm>
        </p:spPr>
        <p:txBody>
          <a:bodyPr>
            <a:normAutofit fontScale="92500" lnSpcReduction="10000"/>
          </a:bodyPr>
          <a:lstStyle/>
          <a:p>
            <a:pPr algn="just"/>
            <a:r>
              <a:rPr lang="en-US" b="1" dirty="0">
                <a:solidFill>
                  <a:srgbClr val="FF0000"/>
                </a:solidFill>
              </a:rPr>
              <a:t>During Birth</a:t>
            </a:r>
            <a:r>
              <a:rPr lang="en-US" dirty="0">
                <a:solidFill>
                  <a:srgbClr val="FF0000"/>
                </a:solidFill>
              </a:rPr>
              <a:t>:</a:t>
            </a:r>
          </a:p>
          <a:p>
            <a:pPr algn="just"/>
            <a:r>
              <a:rPr lang="en-US" dirty="0"/>
              <a:t> Complicated births, birth injuries especially the brain due to unskilled midwifery, prolonged labor, instrumental deliveries, breech presentation. </a:t>
            </a:r>
          </a:p>
          <a:p>
            <a:pPr algn="just"/>
            <a:r>
              <a:rPr lang="en-US" b="1" dirty="0">
                <a:solidFill>
                  <a:srgbClr val="FF0000"/>
                </a:solidFill>
              </a:rPr>
              <a:t>Following Birth</a:t>
            </a:r>
            <a:r>
              <a:rPr lang="en-US" dirty="0">
                <a:solidFill>
                  <a:srgbClr val="FF0000"/>
                </a:solidFill>
              </a:rPr>
              <a:t>:</a:t>
            </a:r>
          </a:p>
          <a:p>
            <a:pPr marL="514350" indent="-514350" algn="just">
              <a:buNone/>
            </a:pPr>
            <a:r>
              <a:rPr lang="en-US" dirty="0"/>
              <a:t>a) Nutrition/malnutrition: </a:t>
            </a:r>
            <a:r>
              <a:rPr lang="en-US" b="1" dirty="0"/>
              <a:t>“You are what you eat”.</a:t>
            </a:r>
            <a:r>
              <a:rPr lang="en-US" dirty="0"/>
              <a:t> </a:t>
            </a:r>
          </a:p>
          <a:p>
            <a:pPr marL="514350" indent="-514350" algn="just">
              <a:buNone/>
            </a:pPr>
            <a:r>
              <a:rPr lang="en-US" dirty="0"/>
              <a:t> Malnutrition due to failure of breast-feeding, poverty and ignorance</a:t>
            </a:r>
          </a:p>
          <a:p>
            <a:pPr marL="514350" indent="-514350" algn="just">
              <a:buNone/>
            </a:pPr>
            <a:r>
              <a:rPr lang="en-US" dirty="0"/>
              <a:t>c) Lack of adequate clothing or housing.</a:t>
            </a:r>
          </a:p>
          <a:p>
            <a:pPr marL="514350" indent="-514350" algn="just">
              <a:buNone/>
            </a:pPr>
            <a:r>
              <a:rPr lang="en-US" dirty="0"/>
              <a:t>d) Unfavorable climate conditions e.g. extreme heat or cold. </a:t>
            </a:r>
          </a:p>
        </p:txBody>
      </p:sp>
    </p:spTree>
  </p:cSld>
  <p:clrMapOvr>
    <a:masterClrMapping/>
  </p:clrMapOvr>
  <p:transition spd="med">
    <p:pull/>
  </p:transition>
</p:sld>
</file>

<file path=ppt/slides/slide19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p:txBody>
          <a:bodyPr/>
          <a:lstStyle/>
          <a:p>
            <a:pPr lvl="0"/>
            <a:r>
              <a:rPr lang="en-US" b="1" dirty="0"/>
              <a:t>Behavioral Influences</a:t>
            </a:r>
            <a:endParaRPr lang="en-US" dirty="0"/>
          </a:p>
          <a:p>
            <a:pPr lvl="0"/>
            <a:r>
              <a:rPr lang="en-US" dirty="0"/>
              <a:t>Intellectual stimulation (books, music etc), -Motivation to help in competition, - Interpersonal relationships, - Education, - Presence of a handicap.</a:t>
            </a:r>
          </a:p>
          <a:p>
            <a:endParaRPr lang="en-US" dirty="0"/>
          </a:p>
        </p:txBody>
      </p:sp>
    </p:spTree>
  </p:cSld>
  <p:clrMapOvr>
    <a:masterClrMapping/>
  </p:clrMapOvr>
  <p:transition spd="med">
    <p:pull/>
  </p:transition>
</p:sld>
</file>

<file path=ppt/slides/slide19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51000" y="1257300"/>
            <a:ext cx="10260584" cy="4991100"/>
          </a:xfrm>
        </p:spPr>
        <p:txBody>
          <a:bodyPr>
            <a:normAutofit lnSpcReduction="10000"/>
          </a:bodyPr>
          <a:lstStyle/>
          <a:p>
            <a:pPr algn="just"/>
            <a:r>
              <a:rPr lang="en-US" b="1" dirty="0"/>
              <a:t>Sex</a:t>
            </a:r>
            <a:endParaRPr lang="en-US" dirty="0"/>
          </a:p>
          <a:p>
            <a:pPr algn="just"/>
            <a:r>
              <a:rPr lang="en-US" dirty="0"/>
              <a:t>Sex acts as an important factor of growth and development. There is difference in growth and development of boys and girls. </a:t>
            </a:r>
          </a:p>
          <a:p>
            <a:pPr algn="just"/>
            <a:r>
              <a:rPr lang="en-US" dirty="0"/>
              <a:t>The boys in general, taller, courageous than the girls but Girls show rapid physical growth in adolescence and excel boys. </a:t>
            </a:r>
          </a:p>
          <a:p>
            <a:pPr algn="just"/>
            <a:r>
              <a:rPr lang="en-US" dirty="0"/>
              <a:t>In general the body constitution and structural growth of girls are different from boys. The functions of boys and girls are also different in nature.</a:t>
            </a:r>
          </a:p>
          <a:p>
            <a:pPr algn="just"/>
            <a:endParaRPr lang="en-US" dirty="0"/>
          </a:p>
        </p:txBody>
      </p:sp>
    </p:spTree>
  </p:cSld>
  <p:clrMapOvr>
    <a:masterClrMapping/>
  </p:clrMapOvr>
  <p:transition spd="med">
    <p:pull/>
  </p:transition>
</p:sld>
</file>

<file path=ppt/slides/slide19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12900" y="1417638"/>
            <a:ext cx="10298684" cy="4830762"/>
          </a:xfrm>
        </p:spPr>
        <p:txBody>
          <a:bodyPr>
            <a:normAutofit lnSpcReduction="10000"/>
          </a:bodyPr>
          <a:lstStyle/>
          <a:p>
            <a:pPr algn="just"/>
            <a:r>
              <a:rPr lang="en-US" b="1" dirty="0"/>
              <a:t> Nutrition</a:t>
            </a:r>
            <a:endParaRPr lang="en-US" dirty="0"/>
          </a:p>
          <a:p>
            <a:pPr algn="just"/>
            <a:r>
              <a:rPr lang="en-US" dirty="0"/>
              <a:t>Growth and Development of the child mainly depend on his food habits &amp; nutrition. The malnutrition has adverse effect on the structural and functional development of the child.</a:t>
            </a:r>
          </a:p>
          <a:p>
            <a:pPr algn="just"/>
            <a:r>
              <a:rPr lang="en-US" b="1" dirty="0"/>
              <a:t>Races</a:t>
            </a:r>
            <a:endParaRPr lang="en-US" dirty="0"/>
          </a:p>
          <a:p>
            <a:pPr algn="just"/>
            <a:r>
              <a:rPr lang="en-US" dirty="0"/>
              <a:t>The racial factor has a great influence on height, weight, </a:t>
            </a:r>
            <a:r>
              <a:rPr lang="en-US" dirty="0" err="1"/>
              <a:t>colour</a:t>
            </a:r>
            <a:r>
              <a:rPr lang="en-US" dirty="0"/>
              <a:t>, features and body constitution. A child of white race will be white &amp; tall even hair and eye </a:t>
            </a:r>
            <a:r>
              <a:rPr lang="en-US" dirty="0" err="1"/>
              <a:t>colour</a:t>
            </a:r>
            <a:r>
              <a:rPr lang="en-US" dirty="0"/>
              <a:t>, facial structure are governed by the same race.</a:t>
            </a:r>
          </a:p>
          <a:p>
            <a:pPr algn="just"/>
            <a:endParaRPr lang="en-US" dirty="0"/>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421" y="129179"/>
            <a:ext cx="10243294" cy="1143000"/>
          </a:xfrm>
        </p:spPr>
        <p:txBody>
          <a:bodyPr/>
          <a:lstStyle/>
          <a:p>
            <a:r>
              <a:rPr lang="en-US" sz="5400" b="1" dirty="0">
                <a:solidFill>
                  <a:srgbClr val="FF0000"/>
                </a:solidFill>
                <a:latin typeface="Arial Black" panose="020B0A04020102020204" pitchFamily="34" charset="0"/>
              </a:rPr>
              <a:t>Module outcomes</a:t>
            </a:r>
          </a:p>
        </p:txBody>
      </p:sp>
      <p:sp>
        <p:nvSpPr>
          <p:cNvPr id="3" name="Content Placeholder 2"/>
          <p:cNvSpPr>
            <a:spLocks noGrp="1"/>
          </p:cNvSpPr>
          <p:nvPr>
            <p:ph idx="1"/>
          </p:nvPr>
        </p:nvSpPr>
        <p:spPr>
          <a:xfrm>
            <a:off x="1192697" y="1444488"/>
            <a:ext cx="10614990" cy="4682224"/>
          </a:xfrm>
        </p:spPr>
        <p:txBody>
          <a:bodyPr/>
          <a:lstStyle/>
          <a:p>
            <a:pPr algn="just"/>
            <a:r>
              <a:rPr lang="en-US" dirty="0"/>
              <a:t>By the end of this module, the learner should;</a:t>
            </a:r>
          </a:p>
          <a:p>
            <a:pPr algn="just">
              <a:buFont typeface="Wingdings" panose="05000000000000000000" pitchFamily="2" charset="2"/>
              <a:buChar char="Ø"/>
            </a:pPr>
            <a:r>
              <a:rPr lang="en-US" dirty="0"/>
              <a:t>Apply concepts of psychology in managing clients/patients</a:t>
            </a:r>
          </a:p>
          <a:p>
            <a:pPr algn="just">
              <a:buFont typeface="Wingdings" panose="05000000000000000000" pitchFamily="2" charset="2"/>
              <a:buChar char="Ø"/>
            </a:pPr>
            <a:r>
              <a:rPr lang="en-US" dirty="0"/>
              <a:t>Integrate theories of personality development with provision of nursing care</a:t>
            </a:r>
          </a:p>
          <a:p>
            <a:pPr algn="just">
              <a:buFont typeface="Wingdings" panose="05000000000000000000" pitchFamily="2" charset="2"/>
              <a:buChar char="Ø"/>
            </a:pPr>
            <a:r>
              <a:rPr lang="en-US" dirty="0"/>
              <a:t>Identify and manage patients with deviations in growth &amp; development. </a:t>
            </a:r>
          </a:p>
        </p:txBody>
      </p:sp>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mywebpages.comcast.net/epollak/PSY255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54157" y="715618"/>
            <a:ext cx="4214191" cy="536713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5777949" y="371061"/>
            <a:ext cx="6109252" cy="6281529"/>
          </a:xfrm>
        </p:spPr>
        <p:txBody>
          <a:bodyPr>
            <a:normAutofit/>
          </a:bodyPr>
          <a:lstStyle/>
          <a:p>
            <a:r>
              <a:rPr lang="en-US" sz="3200" dirty="0">
                <a:latin typeface="Arial Rounded MT Bold" panose="020F0704030504030204" pitchFamily="34" charset="0"/>
              </a:rPr>
              <a:t>Biological psychology </a:t>
            </a:r>
            <a:r>
              <a:rPr lang="en-US" altLang="en-US" sz="3200" dirty="0">
                <a:latin typeface="Arial Rounded MT Bold" panose="020F0704030504030204" pitchFamily="34" charset="0"/>
                <a:cs typeface="Times New Roman" panose="02020603050405020304" pitchFamily="18" charset="0"/>
              </a:rPr>
              <a:t>studies how physical and chemical changes in our bodies influence  behaviors for example, how the brain, nervous system and hormones effect on behavior.</a:t>
            </a:r>
            <a:endParaRPr lang="en-US" sz="3200" dirty="0">
              <a:latin typeface="Arial Rounded MT Bold" panose="020F0704030504030204" pitchFamily="34" charset="0"/>
            </a:endParaRPr>
          </a:p>
        </p:txBody>
      </p:sp>
    </p:spTree>
  </p:cSld>
  <p:clrMapOvr>
    <a:masterClrMapping/>
  </p:clrMapOvr>
  <p:transition spd="med">
    <p:pull/>
  </p:transition>
</p:sld>
</file>

<file path=ppt/slides/slide20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00200" y="1417638"/>
            <a:ext cx="10311384" cy="4830762"/>
          </a:xfrm>
        </p:spPr>
        <p:txBody>
          <a:bodyPr/>
          <a:lstStyle/>
          <a:p>
            <a:pPr algn="just"/>
            <a:r>
              <a:rPr lang="en-US" b="1" dirty="0"/>
              <a:t>Exercise</a:t>
            </a:r>
          </a:p>
          <a:p>
            <a:pPr algn="just"/>
            <a:r>
              <a:rPr lang="en-US" dirty="0"/>
              <a:t>The increase in muscular strength is mainly dye to better circulation and oxygen supply. The brain muscles develop by its own activity-play and other activities provide for these growth and development of various muscles. </a:t>
            </a:r>
          </a:p>
        </p:txBody>
      </p:sp>
    </p:spTree>
  </p:cSld>
  <p:clrMapOvr>
    <a:masterClrMapping/>
  </p:clrMapOvr>
  <p:transition spd="med">
    <p:pull/>
  </p:transition>
</p:sld>
</file>

<file path=ppt/slides/slide20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147638"/>
            <a:ext cx="9997440" cy="1143000"/>
          </a:xfrm>
        </p:spPr>
        <p:txBody>
          <a:bodyPr>
            <a:noAutofit/>
          </a:bodyPr>
          <a:lstStyle/>
          <a:p>
            <a:pPr algn="ctr"/>
            <a:r>
              <a:rPr lang="en-US" sz="4400" b="1" dirty="0">
                <a:solidFill>
                  <a:srgbClr val="FF0000"/>
                </a:solidFill>
                <a:latin typeface="Arial Black" panose="020B0A04020102020204" pitchFamily="34" charset="0"/>
              </a:rPr>
              <a:t>Developmental milestones </a:t>
            </a:r>
            <a:br>
              <a:rPr lang="en-US" sz="4400" b="1" dirty="0">
                <a:solidFill>
                  <a:srgbClr val="FF0000"/>
                </a:solidFill>
                <a:latin typeface="Arial Black" panose="020B0A04020102020204" pitchFamily="34" charset="0"/>
              </a:rPr>
            </a:br>
            <a:endParaRPr lang="en-US" sz="4400" b="1"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622044" y="1290638"/>
            <a:ext cx="9997440" cy="4800600"/>
          </a:xfrm>
        </p:spPr>
        <p:txBody>
          <a:bodyPr>
            <a:normAutofit/>
          </a:bodyPr>
          <a:lstStyle/>
          <a:p>
            <a:pPr algn="just">
              <a:buNone/>
            </a:pPr>
            <a:endParaRPr lang="en-US" sz="3600" dirty="0"/>
          </a:p>
          <a:p>
            <a:pPr lvl="0" algn="just">
              <a:buNone/>
            </a:pPr>
            <a:r>
              <a:rPr lang="en-US" sz="3600" b="1" u="sng" dirty="0"/>
              <a:t>Milestones </a:t>
            </a:r>
            <a:r>
              <a:rPr lang="en-US" sz="3600" b="1" dirty="0"/>
              <a:t> (0 – 5 Years)</a:t>
            </a:r>
            <a:endParaRPr lang="en-US" sz="3600" dirty="0"/>
          </a:p>
          <a:p>
            <a:pPr algn="just">
              <a:buNone/>
            </a:pPr>
            <a:r>
              <a:rPr lang="en-US" sz="3600" b="1" dirty="0"/>
              <a:t>	</a:t>
            </a:r>
            <a:r>
              <a:rPr lang="en-US" sz="3600" dirty="0"/>
              <a:t>These are the various skills the child learns in the process of growth and development.</a:t>
            </a:r>
          </a:p>
          <a:p>
            <a:pPr algn="just"/>
            <a:endParaRPr lang="en-US" sz="3600" dirty="0"/>
          </a:p>
        </p:txBody>
      </p:sp>
    </p:spTree>
  </p:cSld>
  <p:clrMapOvr>
    <a:masterClrMapping/>
  </p:clrMapOvr>
  <p:transition spd="med">
    <p:pull/>
  </p:transition>
</p:sld>
</file>

<file path=ppt/slides/slide20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417638"/>
          </a:xfrm>
        </p:spPr>
        <p:txBody>
          <a:bodyPr>
            <a:normAutofit/>
          </a:bodyPr>
          <a:lstStyle/>
          <a:p>
            <a:r>
              <a:rPr lang="en-US" dirty="0">
                <a:solidFill>
                  <a:schemeClr val="tx2"/>
                </a:solidFill>
              </a:rPr>
              <a:t>Cont…</a:t>
            </a:r>
          </a:p>
        </p:txBody>
      </p:sp>
      <p:sp>
        <p:nvSpPr>
          <p:cNvPr id="3" name="Content Placeholder 2"/>
          <p:cNvSpPr>
            <a:spLocks noGrp="1"/>
          </p:cNvSpPr>
          <p:nvPr>
            <p:ph idx="1"/>
          </p:nvPr>
        </p:nvSpPr>
        <p:spPr>
          <a:xfrm>
            <a:off x="1672844" y="1181100"/>
            <a:ext cx="9997440" cy="4800600"/>
          </a:xfrm>
        </p:spPr>
        <p:txBody>
          <a:bodyPr>
            <a:normAutofit/>
          </a:bodyPr>
          <a:lstStyle/>
          <a:p>
            <a:pPr lvl="0" algn="just">
              <a:buNone/>
            </a:pPr>
            <a:r>
              <a:rPr lang="en-US" b="1" dirty="0"/>
              <a:t>		</a:t>
            </a:r>
            <a:r>
              <a:rPr lang="en-US" b="1" u="sng" dirty="0"/>
              <a:t>At 4 – 6 Weeks</a:t>
            </a:r>
            <a:endParaRPr lang="en-US" dirty="0"/>
          </a:p>
          <a:p>
            <a:pPr algn="just"/>
            <a:r>
              <a:rPr lang="en-US" dirty="0"/>
              <a:t>The infant is attentive to a familiar face, which is usually the mother as she is the source of food. </a:t>
            </a:r>
          </a:p>
          <a:p>
            <a:pPr algn="just"/>
            <a:r>
              <a:rPr lang="en-US" dirty="0"/>
              <a:t>The infant can lift his head from time to time when he is supported on his mother`s shoulder. </a:t>
            </a:r>
          </a:p>
          <a:p>
            <a:pPr algn="just"/>
            <a:r>
              <a:rPr lang="en-US" dirty="0"/>
              <a:t>He can also turn his head a little from side to side while lying on a flat surface.</a:t>
            </a:r>
          </a:p>
          <a:p>
            <a:pPr algn="just"/>
            <a:r>
              <a:rPr lang="en-US" dirty="0"/>
              <a:t> He will stare at a window or a light.</a:t>
            </a:r>
          </a:p>
          <a:p>
            <a:pPr algn="just"/>
            <a:endParaRPr lang="en-US" dirty="0"/>
          </a:p>
        </p:txBody>
      </p:sp>
    </p:spTree>
  </p:cSld>
  <p:clrMapOvr>
    <a:masterClrMapping/>
  </p:clrMapOvr>
  <p:transition spd="med">
    <p:pull/>
  </p:transition>
</p:sld>
</file>

<file path=ppt/slides/slide20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34744" y="1193800"/>
            <a:ext cx="9997440" cy="4800600"/>
          </a:xfrm>
        </p:spPr>
        <p:txBody>
          <a:bodyPr>
            <a:normAutofit/>
          </a:bodyPr>
          <a:lstStyle/>
          <a:p>
            <a:pPr algn="just">
              <a:buNone/>
            </a:pPr>
            <a:r>
              <a:rPr lang="en-US" b="1" dirty="0"/>
              <a:t>	</a:t>
            </a:r>
            <a:r>
              <a:rPr lang="en-US" b="1" u="sng" dirty="0"/>
              <a:t>At 8 Weeks</a:t>
            </a:r>
            <a:endParaRPr lang="en-US" dirty="0"/>
          </a:p>
          <a:p>
            <a:pPr algn="just"/>
            <a:r>
              <a:rPr lang="en-US" dirty="0"/>
              <a:t>He can lift his chest a short distance above a flat surface when laid on his abdomen. </a:t>
            </a:r>
          </a:p>
          <a:p>
            <a:pPr algn="just"/>
            <a:r>
              <a:rPr lang="en-US" dirty="0"/>
              <a:t>He kicks his feet or pushes his legs when lying on his mother`s laps or in the bath basin. </a:t>
            </a:r>
          </a:p>
          <a:p>
            <a:pPr algn="just"/>
            <a:r>
              <a:rPr lang="en-US" dirty="0"/>
              <a:t>Socio-personal development is marked by the attention he pays to a speaking voice. </a:t>
            </a:r>
          </a:p>
          <a:p>
            <a:pPr algn="just"/>
            <a:r>
              <a:rPr lang="en-US" dirty="0"/>
              <a:t>His eyes have focused and will follow a moving object. He may smile to a familiar voice. </a:t>
            </a:r>
          </a:p>
          <a:p>
            <a:pPr algn="just"/>
            <a:endParaRPr lang="en-US" dirty="0"/>
          </a:p>
        </p:txBody>
      </p:sp>
    </p:spTree>
  </p:cSld>
  <p:clrMapOvr>
    <a:masterClrMapping/>
  </p:clrMapOvr>
  <p:transition spd="med">
    <p:pull/>
  </p:transition>
</p:sld>
</file>

<file path=ppt/slides/slide20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714500" y="1295400"/>
            <a:ext cx="10197084" cy="4953000"/>
          </a:xfrm>
        </p:spPr>
        <p:txBody>
          <a:bodyPr/>
          <a:lstStyle/>
          <a:p>
            <a:pPr algn="just">
              <a:buNone/>
            </a:pPr>
            <a:r>
              <a:rPr lang="en-US" b="1" dirty="0"/>
              <a:t>	</a:t>
            </a:r>
            <a:r>
              <a:rPr lang="en-US" b="1" u="sng" dirty="0"/>
              <a:t>At 10 – 18 Weeks</a:t>
            </a:r>
            <a:endParaRPr lang="en-US" dirty="0"/>
          </a:p>
          <a:p>
            <a:pPr algn="just"/>
            <a:r>
              <a:rPr lang="en-US" dirty="0"/>
              <a:t>The infant can hold his head up steadily while being supported on his mother`s shoulder, and turns his head freely while looking at people and when lying on his back. He smiles in response to a smiling face and shows pleasure by making sound</a:t>
            </a:r>
            <a:r>
              <a:rPr lang="en-US" b="1" dirty="0"/>
              <a:t>.</a:t>
            </a:r>
            <a:endParaRPr lang="en-US" dirty="0"/>
          </a:p>
          <a:p>
            <a:pPr algn="just"/>
            <a:endParaRPr lang="en-US" dirty="0"/>
          </a:p>
        </p:txBody>
      </p:sp>
    </p:spTree>
  </p:cSld>
  <p:clrMapOvr>
    <a:masterClrMapping/>
  </p:clrMapOvr>
  <p:transition spd="med">
    <p:pull/>
  </p:transition>
</p:sld>
</file>

<file path=ppt/slides/slide20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9400" y="457200"/>
            <a:ext cx="10209784" cy="4940300"/>
          </a:xfrm>
        </p:spPr>
        <p:txBody>
          <a:bodyPr>
            <a:noAutofit/>
          </a:bodyPr>
          <a:lstStyle/>
          <a:p>
            <a:pPr algn="just">
              <a:buNone/>
            </a:pPr>
            <a:r>
              <a:rPr lang="en-US" b="1" dirty="0"/>
              <a:t>	</a:t>
            </a:r>
            <a:r>
              <a:rPr lang="en-US" b="1" u="sng" dirty="0"/>
              <a:t>At 24 Weeks </a:t>
            </a:r>
            <a:endParaRPr lang="en-US" dirty="0"/>
          </a:p>
          <a:p>
            <a:pPr algn="just"/>
            <a:r>
              <a:rPr lang="en-US" dirty="0"/>
              <a:t>The infant has full head control and can sit with slight support.</a:t>
            </a:r>
          </a:p>
          <a:p>
            <a:pPr algn="just"/>
            <a:r>
              <a:rPr lang="en-US" dirty="0"/>
              <a:t> He can roll from side to side in his cot. He will stretch out and grasp brightly colored objects.</a:t>
            </a:r>
          </a:p>
          <a:p>
            <a:pPr algn="just"/>
            <a:r>
              <a:rPr lang="en-US" dirty="0"/>
              <a:t>He may begin to cut his first tooth which is generally one of the lower incisors.</a:t>
            </a:r>
          </a:p>
          <a:p>
            <a:pPr algn="just"/>
            <a:r>
              <a:rPr lang="en-US" dirty="0"/>
              <a:t> He will start to learn about his surrounding by grasping objects with both hands especially bright beads and putting them into his mouth. </a:t>
            </a:r>
            <a:r>
              <a:rPr lang="en-US" b="1" dirty="0"/>
              <a:t>He will have doubled his birth weight at this age.</a:t>
            </a:r>
          </a:p>
          <a:p>
            <a:pPr algn="just">
              <a:buNone/>
            </a:pPr>
            <a:r>
              <a:rPr lang="en-US" b="1" dirty="0"/>
              <a:t>	</a:t>
            </a:r>
            <a:endParaRPr lang="en-US" dirty="0"/>
          </a:p>
        </p:txBody>
      </p:sp>
    </p:spTree>
  </p:cSld>
  <p:clrMapOvr>
    <a:masterClrMapping/>
  </p:clrMapOvr>
  <p:transition spd="med">
    <p:pull/>
  </p:transition>
</p:sld>
</file>

<file path=ppt/slides/slide20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47444" y="1244600"/>
            <a:ext cx="9997440" cy="4800600"/>
          </a:xfrm>
        </p:spPr>
        <p:txBody>
          <a:bodyPr/>
          <a:lstStyle/>
          <a:p>
            <a:pPr algn="just">
              <a:buNone/>
            </a:pPr>
            <a:r>
              <a:rPr lang="en-US" b="1" u="sng" dirty="0"/>
              <a:t>At 9 – 10 Months</a:t>
            </a:r>
            <a:endParaRPr lang="en-US" dirty="0"/>
          </a:p>
          <a:p>
            <a:pPr algn="just"/>
            <a:r>
              <a:rPr lang="en-US" dirty="0"/>
              <a:t>He can sit alone without support and may try to crawl when laid on his abdomen.</a:t>
            </a:r>
          </a:p>
          <a:p>
            <a:pPr algn="just"/>
            <a:r>
              <a:rPr lang="en-US" dirty="0"/>
              <a:t> He will now be able to recognize the difference between strangers and familiar faces, family and friends. </a:t>
            </a:r>
          </a:p>
          <a:p>
            <a:pPr algn="just"/>
            <a:r>
              <a:rPr lang="en-US" dirty="0"/>
              <a:t>He may attempt to pull himself onto his feet by holding furniture. </a:t>
            </a:r>
          </a:p>
          <a:p>
            <a:pPr algn="just"/>
            <a:r>
              <a:rPr lang="en-US" dirty="0"/>
              <a:t>He begins to develop one or two skills like saying goodbye, clapping hands etc.</a:t>
            </a:r>
          </a:p>
          <a:p>
            <a:pPr algn="just"/>
            <a:endParaRPr lang="en-US" dirty="0"/>
          </a:p>
        </p:txBody>
      </p:sp>
    </p:spTree>
  </p:cSld>
  <p:clrMapOvr>
    <a:masterClrMapping/>
  </p:clrMapOvr>
  <p:transition spd="med">
    <p:pull/>
  </p:transition>
</p:sld>
</file>

<file path=ppt/slides/slide20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4744" y="444500"/>
            <a:ext cx="9997440" cy="4800600"/>
          </a:xfrm>
        </p:spPr>
        <p:txBody>
          <a:bodyPr>
            <a:noAutofit/>
          </a:bodyPr>
          <a:lstStyle/>
          <a:p>
            <a:pPr algn="just">
              <a:buNone/>
            </a:pPr>
            <a:r>
              <a:rPr lang="en-US" b="1" dirty="0"/>
              <a:t>	</a:t>
            </a:r>
            <a:r>
              <a:rPr lang="en-US" b="1" u="sng" dirty="0"/>
              <a:t>At 10 – 12 Months</a:t>
            </a:r>
            <a:endParaRPr lang="en-US" dirty="0"/>
          </a:p>
          <a:p>
            <a:pPr algn="just"/>
            <a:r>
              <a:rPr lang="en-US" dirty="0"/>
              <a:t>He can stand without support and walks with some help. </a:t>
            </a:r>
          </a:p>
          <a:p>
            <a:pPr algn="just"/>
            <a:r>
              <a:rPr lang="en-US" dirty="0"/>
              <a:t>He may start to hold a mug without dropping it.</a:t>
            </a:r>
          </a:p>
          <a:p>
            <a:pPr algn="just"/>
            <a:r>
              <a:rPr lang="en-US" dirty="0"/>
              <a:t>His weight will have tripled. </a:t>
            </a:r>
          </a:p>
          <a:p>
            <a:pPr algn="just"/>
            <a:r>
              <a:rPr lang="en-US" dirty="0"/>
              <a:t>He will obey simple orders although his vocabulary is limited to one or two words.</a:t>
            </a:r>
          </a:p>
          <a:p>
            <a:pPr algn="just"/>
            <a:r>
              <a:rPr lang="en-US" dirty="0"/>
              <a:t> He will connect certain sounds with a particular object or situation</a:t>
            </a:r>
            <a:r>
              <a:rPr lang="en-US" b="1" u="sng" dirty="0"/>
              <a:t> </a:t>
            </a:r>
            <a:r>
              <a:rPr lang="en-US" dirty="0"/>
              <a:t>especially the words for food in his mother tongue. </a:t>
            </a:r>
          </a:p>
          <a:p>
            <a:pPr algn="just"/>
            <a:r>
              <a:rPr lang="en-US" dirty="0"/>
              <a:t>He is beginning to acknowledge authority by listening to his mother forbidding him certain actions</a:t>
            </a:r>
          </a:p>
          <a:p>
            <a:pPr algn="just">
              <a:buNone/>
            </a:pPr>
            <a:r>
              <a:rPr lang="en-US" b="1" dirty="0"/>
              <a:t>	</a:t>
            </a:r>
            <a:endParaRPr lang="en-US" dirty="0"/>
          </a:p>
        </p:txBody>
      </p:sp>
    </p:spTree>
  </p:cSld>
  <p:clrMapOvr>
    <a:masterClrMapping/>
  </p:clrMapOvr>
  <p:transition spd="med">
    <p:pull/>
  </p:transition>
</p:sld>
</file>

<file path=ppt/slides/slide20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2100" y="393700"/>
            <a:ext cx="10349484" cy="5854700"/>
          </a:xfrm>
        </p:spPr>
        <p:txBody>
          <a:bodyPr>
            <a:normAutofit/>
          </a:bodyPr>
          <a:lstStyle/>
          <a:p>
            <a:pPr algn="just">
              <a:buNone/>
            </a:pPr>
            <a:r>
              <a:rPr lang="en-US" b="1" u="sng" dirty="0"/>
              <a:t>At 15 Months</a:t>
            </a:r>
            <a:endParaRPr lang="en-US" dirty="0"/>
          </a:p>
          <a:p>
            <a:pPr algn="just"/>
            <a:r>
              <a:rPr lang="en-US" dirty="0"/>
              <a:t>The young child can walk alone and can run around but still rather unsteadily. </a:t>
            </a:r>
          </a:p>
          <a:p>
            <a:pPr algn="just"/>
            <a:r>
              <a:rPr lang="en-US" dirty="0"/>
              <a:t>He can hold a mug and drink from it.</a:t>
            </a:r>
          </a:p>
          <a:p>
            <a:pPr algn="just"/>
            <a:r>
              <a:rPr lang="en-US" dirty="0"/>
              <a:t> He can hold a spoon with increasing skill.</a:t>
            </a:r>
          </a:p>
          <a:p>
            <a:pPr algn="just"/>
            <a:r>
              <a:rPr lang="en-US" dirty="0"/>
              <a:t> His vocabulary may consist of four or more words, and he makes serious attempts to talk but the words may be used in the wrong sequence without making any sense.</a:t>
            </a:r>
          </a:p>
          <a:p>
            <a:pPr algn="just"/>
            <a:r>
              <a:rPr lang="en-US" dirty="0"/>
              <a:t> He should be able to eat all types of soft foods which are commonly eaten in his family</a:t>
            </a:r>
          </a:p>
          <a:p>
            <a:pPr algn="just"/>
            <a:endParaRPr lang="en-US" dirty="0"/>
          </a:p>
          <a:p>
            <a:pPr algn="just"/>
            <a:endParaRPr lang="en-US" dirty="0"/>
          </a:p>
        </p:txBody>
      </p:sp>
    </p:spTree>
  </p:cSld>
  <p:clrMapOvr>
    <a:masterClrMapping/>
  </p:clrMapOvr>
  <p:transition spd="med">
    <p:pull/>
  </p:transition>
</p:sld>
</file>

<file path=ppt/slides/slide20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3200" y="127000"/>
            <a:ext cx="10617200" cy="5918200"/>
          </a:xfrm>
        </p:spPr>
        <p:txBody>
          <a:bodyPr>
            <a:noAutofit/>
          </a:bodyPr>
          <a:lstStyle/>
          <a:p>
            <a:pPr algn="just">
              <a:buNone/>
            </a:pPr>
            <a:r>
              <a:rPr lang="en-US" sz="2400" b="1" dirty="0">
                <a:latin typeface="Calibri" panose="020F0502020204030204" pitchFamily="34" charset="0"/>
                <a:cs typeface="Calibri" panose="020F0502020204030204" pitchFamily="34" charset="0"/>
              </a:rPr>
              <a:t>	</a:t>
            </a:r>
            <a:r>
              <a:rPr lang="en-US" sz="2400" b="1" u="sng" dirty="0">
                <a:latin typeface="Calibri" panose="020F0502020204030204" pitchFamily="34" charset="0"/>
                <a:cs typeface="Calibri" panose="020F0502020204030204" pitchFamily="34" charset="0"/>
              </a:rPr>
              <a:t>At 18 Months</a:t>
            </a:r>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The young child can climb into a chair or up steps. </a:t>
            </a:r>
          </a:p>
          <a:p>
            <a:pPr algn="just"/>
            <a:r>
              <a:rPr lang="en-US" sz="2400" dirty="0">
                <a:latin typeface="Calibri" panose="020F0502020204030204" pitchFamily="34" charset="0"/>
                <a:cs typeface="Calibri" panose="020F0502020204030204" pitchFamily="34" charset="0"/>
              </a:rPr>
              <a:t>He can use a spoon for feeding himself with good muscular coordination.</a:t>
            </a:r>
          </a:p>
          <a:p>
            <a:pPr algn="just"/>
            <a:r>
              <a:rPr lang="en-US" sz="2400" dirty="0">
                <a:latin typeface="Calibri" panose="020F0502020204030204" pitchFamily="34" charset="0"/>
                <a:cs typeface="Calibri" panose="020F0502020204030204" pitchFamily="34" charset="0"/>
              </a:rPr>
              <a:t> He usually has 10 – 12 teeth. </a:t>
            </a:r>
          </a:p>
          <a:p>
            <a:pPr algn="just"/>
            <a:r>
              <a:rPr lang="en-US" sz="2400" dirty="0">
                <a:latin typeface="Calibri" panose="020F0502020204030204" pitchFamily="34" charset="0"/>
                <a:cs typeface="Calibri" panose="020F0502020204030204" pitchFamily="34" charset="0"/>
              </a:rPr>
              <a:t>He has a vocabulary of between 5 – 12 words or more and uses them as though he were forming sentences. </a:t>
            </a:r>
          </a:p>
          <a:p>
            <a:pPr algn="just"/>
            <a:r>
              <a:rPr lang="en-US" sz="2400" dirty="0">
                <a:latin typeface="Calibri" panose="020F0502020204030204" pitchFamily="34" charset="0"/>
                <a:cs typeface="Calibri" panose="020F0502020204030204" pitchFamily="34" charset="0"/>
              </a:rPr>
              <a:t>He can turn the pages of a large book and scribble with a pencil.</a:t>
            </a:r>
          </a:p>
          <a:p>
            <a:pPr algn="just"/>
            <a:r>
              <a:rPr lang="en-US" sz="2400" dirty="0">
                <a:latin typeface="Calibri" panose="020F0502020204030204" pitchFamily="34" charset="0"/>
                <a:cs typeface="Calibri" panose="020F0502020204030204" pitchFamily="34" charset="0"/>
              </a:rPr>
              <a:t>Control of his bowels should have been established if toilet training has been regular.</a:t>
            </a:r>
          </a:p>
          <a:p>
            <a:pPr algn="just"/>
            <a:r>
              <a:rPr lang="en-US" sz="2400" dirty="0">
                <a:latin typeface="Calibri" panose="020F0502020204030204" pitchFamily="34" charset="0"/>
                <a:cs typeface="Calibri" panose="020F0502020204030204" pitchFamily="34" charset="0"/>
              </a:rPr>
              <a:t> He will be able to tell his mother that he wants use his </a:t>
            </a:r>
            <a:r>
              <a:rPr lang="en-US" sz="2400" dirty="0" err="1">
                <a:latin typeface="Calibri" panose="020F0502020204030204" pitchFamily="34" charset="0"/>
                <a:cs typeface="Calibri" panose="020F0502020204030204" pitchFamily="34" charset="0"/>
              </a:rPr>
              <a:t>pottie</a:t>
            </a:r>
            <a:r>
              <a:rPr lang="en-US" sz="2400" dirty="0">
                <a:latin typeface="Calibri" panose="020F0502020204030204" pitchFamily="34" charset="0"/>
                <a:cs typeface="Calibri" panose="020F0502020204030204" pitchFamily="34" charset="0"/>
              </a:rPr>
              <a:t>. </a:t>
            </a:r>
          </a:p>
          <a:p>
            <a:pPr algn="just"/>
            <a:r>
              <a:rPr lang="en-US" sz="2400" dirty="0">
                <a:latin typeface="Calibri" panose="020F0502020204030204" pitchFamily="34" charset="0"/>
                <a:cs typeface="Calibri" panose="020F0502020204030204" pitchFamily="34" charset="0"/>
              </a:rPr>
              <a:t>He will still sleep for 14 – 16 hours in the 24 hours. </a:t>
            </a:r>
          </a:p>
          <a:p>
            <a:pPr algn="just"/>
            <a:r>
              <a:rPr lang="en-US" sz="2400" dirty="0">
                <a:latin typeface="Calibri" panose="020F0502020204030204" pitchFamily="34" charset="0"/>
                <a:cs typeface="Calibri" panose="020F0502020204030204" pitchFamily="34" charset="0"/>
              </a:rPr>
              <a:t>He will point to his nose, hair or eye when these parts are named by his parents. </a:t>
            </a:r>
          </a:p>
          <a:p>
            <a:pPr algn="just"/>
            <a:r>
              <a:rPr lang="en-US" sz="2400" dirty="0">
                <a:latin typeface="Calibri" panose="020F0502020204030204" pitchFamily="34" charset="0"/>
                <a:cs typeface="Calibri" panose="020F0502020204030204" pitchFamily="34" charset="0"/>
              </a:rPr>
              <a:t>He eats everything that his family eats apart from highly spiced or food containing small bones.</a:t>
            </a:r>
          </a:p>
          <a:p>
            <a:pPr algn="just">
              <a:buNone/>
            </a:pPr>
            <a:r>
              <a:rPr lang="en-US" sz="2400" b="1"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440" y="0"/>
            <a:ext cx="10769600" cy="1143000"/>
          </a:xfrm>
        </p:spPr>
        <p:txBody>
          <a:bodyPr>
            <a:normAutofit/>
          </a:bodyPr>
          <a:lstStyle/>
          <a:p>
            <a:pPr algn="ctr"/>
            <a:r>
              <a:rPr lang="en-US" sz="4800" b="1" dirty="0"/>
              <a:t>Scope of psychology </a:t>
            </a:r>
            <a:r>
              <a:rPr lang="en-US" sz="4800" b="1" dirty="0" err="1"/>
              <a:t>ctd</a:t>
            </a:r>
            <a:r>
              <a:rPr lang="en-US" sz="4800" b="1" dirty="0"/>
              <a:t>’</a:t>
            </a:r>
          </a:p>
        </p:txBody>
      </p:sp>
      <p:sp>
        <p:nvSpPr>
          <p:cNvPr id="3" name="Content Placeholder 2"/>
          <p:cNvSpPr>
            <a:spLocks noGrp="1"/>
          </p:cNvSpPr>
          <p:nvPr>
            <p:ph idx="1"/>
          </p:nvPr>
        </p:nvSpPr>
        <p:spPr>
          <a:xfrm>
            <a:off x="980440" y="1143000"/>
            <a:ext cx="10805160" cy="5303519"/>
          </a:xfrm>
        </p:spPr>
        <p:txBody>
          <a:bodyPr/>
          <a:lstStyle/>
          <a:p>
            <a:pPr marL="0" indent="0" algn="just" fontAlgn="base">
              <a:buNone/>
            </a:pPr>
            <a:r>
              <a:rPr lang="en-US" b="1" dirty="0"/>
              <a:t>2. </a:t>
            </a:r>
            <a:r>
              <a:rPr lang="en-US" sz="3600" b="1" dirty="0">
                <a:solidFill>
                  <a:srgbClr val="FF0000"/>
                </a:solidFill>
              </a:rPr>
              <a:t>Developmental Psychology:</a:t>
            </a:r>
          </a:p>
          <a:p>
            <a:pPr algn="just" fontAlgn="base"/>
            <a:r>
              <a:rPr lang="en-US" dirty="0"/>
              <a:t>Here the studies are with respect to how people grow and change throughout their life from prenatal stages, through childhood, adulthood and old age. </a:t>
            </a:r>
          </a:p>
          <a:p>
            <a:pPr algn="just" fontAlgn="base"/>
            <a:r>
              <a:rPr lang="en-US" dirty="0"/>
              <a:t>Developmental psychologists work in a variety of settings like colleges, schools, healthcare </a:t>
            </a:r>
            <a:r>
              <a:rPr lang="en-US" dirty="0" err="1"/>
              <a:t>centres</a:t>
            </a:r>
            <a:r>
              <a:rPr lang="en-US" dirty="0"/>
              <a:t>, business </a:t>
            </a:r>
            <a:r>
              <a:rPr lang="en-US" dirty="0" err="1"/>
              <a:t>centres</a:t>
            </a:r>
            <a:r>
              <a:rPr lang="en-US" dirty="0"/>
              <a:t>, government and non-profit organizations, etc. They are also very much involved in studies of the disturbed children and advising parents about helping such children.</a:t>
            </a:r>
          </a:p>
          <a:p>
            <a:pPr algn="just"/>
            <a:endParaRPr lang="en-US" dirty="0"/>
          </a:p>
        </p:txBody>
      </p:sp>
    </p:spTree>
  </p:cSld>
  <p:clrMapOvr>
    <a:masterClrMapping/>
  </p:clrMapOvr>
  <p:transition spd="med">
    <p:pull/>
  </p:transition>
</p:sld>
</file>

<file path=ppt/slides/slide2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3944" y="469900"/>
            <a:ext cx="9997440" cy="4800600"/>
          </a:xfrm>
        </p:spPr>
        <p:txBody>
          <a:bodyPr>
            <a:noAutofit/>
          </a:bodyPr>
          <a:lstStyle/>
          <a:p>
            <a:pPr algn="just">
              <a:buNone/>
            </a:pPr>
            <a:r>
              <a:rPr lang="en-US" b="1" u="sng" dirty="0"/>
              <a:t>At 24 Months (2 Years)</a:t>
            </a:r>
            <a:endParaRPr lang="en-US" dirty="0"/>
          </a:p>
          <a:p>
            <a:pPr algn="just"/>
            <a:r>
              <a:rPr lang="en-US" dirty="0"/>
              <a:t>His sense of balance has well developed so he has fewer falls while walking around. </a:t>
            </a:r>
          </a:p>
          <a:p>
            <a:pPr algn="just"/>
            <a:r>
              <a:rPr lang="en-US" dirty="0"/>
              <a:t>He feeds himself with a spoon. </a:t>
            </a:r>
          </a:p>
          <a:p>
            <a:pPr algn="just"/>
            <a:r>
              <a:rPr lang="en-US" dirty="0"/>
              <a:t>He may be expected to have dry nights (but individuals differ in response to habit training). </a:t>
            </a:r>
          </a:p>
          <a:p>
            <a:pPr algn="just"/>
            <a:r>
              <a:rPr lang="en-US" dirty="0"/>
              <a:t>He has 16 teeth, uses two or so words in combination and can make simple sentences.</a:t>
            </a:r>
          </a:p>
          <a:p>
            <a:pPr algn="just"/>
            <a:r>
              <a:rPr lang="en-US" dirty="0"/>
              <a:t>He can amuse himself alone and likes playing with water or mud etc.</a:t>
            </a:r>
          </a:p>
          <a:p>
            <a:pPr algn="just"/>
            <a:r>
              <a:rPr lang="en-US" dirty="0"/>
              <a:t> Play begins to be imitation of adult activities</a:t>
            </a:r>
          </a:p>
          <a:p>
            <a:pPr algn="just"/>
            <a:endParaRPr lang="en-US" dirty="0"/>
          </a:p>
        </p:txBody>
      </p:sp>
    </p:spTree>
  </p:cSld>
  <p:clrMapOvr>
    <a:masterClrMapping/>
  </p:clrMapOvr>
  <p:transition spd="med">
    <p:pull/>
  </p:transition>
</p:sld>
</file>

<file path=ppt/slides/slide2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63700" y="1417638"/>
            <a:ext cx="10247884" cy="4830762"/>
          </a:xfrm>
        </p:spPr>
        <p:txBody>
          <a:bodyPr>
            <a:normAutofit fontScale="92500" lnSpcReduction="20000"/>
          </a:bodyPr>
          <a:lstStyle/>
          <a:p>
            <a:pPr algn="just"/>
            <a:r>
              <a:rPr lang="en-US" dirty="0"/>
              <a:t>He wants to help his mother sweep or mop the floor; help with cooking and wants to pull up plants in the </a:t>
            </a:r>
            <a:r>
              <a:rPr lang="en-US" dirty="0" err="1"/>
              <a:t>shamba</a:t>
            </a:r>
            <a:r>
              <a:rPr lang="en-US" dirty="0"/>
              <a:t>. </a:t>
            </a:r>
          </a:p>
          <a:p>
            <a:pPr algn="just"/>
            <a:r>
              <a:rPr lang="en-US" dirty="0"/>
              <a:t>He can now pull off his shirt or dress but finds difficulty in unfastening buttons, tapes or straps on sandals.</a:t>
            </a:r>
          </a:p>
          <a:p>
            <a:pPr algn="just"/>
            <a:r>
              <a:rPr lang="en-US" dirty="0"/>
              <a:t> He should be now four times his birth weight and his height will be about 3 feet. </a:t>
            </a:r>
          </a:p>
          <a:p>
            <a:pPr algn="just"/>
            <a:r>
              <a:rPr lang="en-US" dirty="0"/>
              <a:t>He should have about 16 teeth at this age.</a:t>
            </a:r>
          </a:p>
          <a:p>
            <a:pPr algn="just"/>
            <a:r>
              <a:rPr lang="en-US" dirty="0"/>
              <a:t> He is very curious about his surroundings and will pull down knives or pots from a table, so this is a very dangerous age for accidents in the home.</a:t>
            </a:r>
          </a:p>
          <a:p>
            <a:pPr algn="just">
              <a:buNone/>
            </a:pPr>
            <a:r>
              <a:rPr lang="en-US" b="1" dirty="0"/>
              <a:t>	</a:t>
            </a:r>
            <a:endParaRPr lang="en-US" dirty="0"/>
          </a:p>
        </p:txBody>
      </p:sp>
    </p:spTree>
  </p:cSld>
  <p:clrMapOvr>
    <a:masterClrMapping/>
  </p:clrMapOvr>
  <p:transition spd="med">
    <p:pull/>
  </p:transition>
</p:sld>
</file>

<file path=ppt/slides/slide2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587500" y="1244600"/>
            <a:ext cx="10324084" cy="5003800"/>
          </a:xfrm>
        </p:spPr>
        <p:txBody>
          <a:bodyPr/>
          <a:lstStyle/>
          <a:p>
            <a:pPr algn="just">
              <a:buNone/>
            </a:pPr>
            <a:r>
              <a:rPr lang="en-US" b="1" u="sng" dirty="0"/>
              <a:t>At 30 Months (2 ½ Years) – 20 Teeth    </a:t>
            </a:r>
            <a:endParaRPr lang="en-US" dirty="0"/>
          </a:p>
          <a:p>
            <a:pPr algn="just"/>
            <a:r>
              <a:rPr lang="en-US" dirty="0"/>
              <a:t>The young child goes up and down stairs alone and can help his mother in the house or </a:t>
            </a:r>
            <a:r>
              <a:rPr lang="en-US" dirty="0" err="1"/>
              <a:t>shamba</a:t>
            </a:r>
            <a:r>
              <a:rPr lang="en-US" dirty="0"/>
              <a:t> by carrying out simple jobs. </a:t>
            </a:r>
          </a:p>
          <a:p>
            <a:pPr algn="just"/>
            <a:r>
              <a:rPr lang="en-US" dirty="0"/>
              <a:t>He is developing a strong sense of property, about the ownership of toys and sweets. </a:t>
            </a:r>
          </a:p>
          <a:p>
            <a:pPr algn="just"/>
            <a:r>
              <a:rPr lang="en-US" dirty="0"/>
              <a:t>He likes going with his mother to the market and wants to carry small objects.</a:t>
            </a:r>
          </a:p>
          <a:p>
            <a:pPr algn="just"/>
            <a:endParaRPr lang="en-US" dirty="0"/>
          </a:p>
        </p:txBody>
      </p:sp>
    </p:spTree>
  </p:cSld>
  <p:clrMapOvr>
    <a:masterClrMapping/>
  </p:clrMapOvr>
  <p:transition spd="med">
    <p:pull/>
  </p:transition>
</p:sld>
</file>

<file path=ppt/slides/slide2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12900" y="1282700"/>
            <a:ext cx="10298684" cy="4965700"/>
          </a:xfrm>
        </p:spPr>
        <p:txBody>
          <a:bodyPr>
            <a:normAutofit/>
          </a:bodyPr>
          <a:lstStyle/>
          <a:p>
            <a:pPr algn="just">
              <a:buNone/>
            </a:pPr>
            <a:r>
              <a:rPr lang="en-US" b="1" dirty="0"/>
              <a:t>	</a:t>
            </a:r>
            <a:r>
              <a:rPr lang="en-US" b="1" u="sng" dirty="0"/>
              <a:t>At 3 Years</a:t>
            </a:r>
            <a:endParaRPr lang="en-US" dirty="0"/>
          </a:p>
          <a:p>
            <a:pPr algn="just"/>
            <a:r>
              <a:rPr lang="en-US" dirty="0"/>
              <a:t>  He can dress and un-dress himself and eats his meals without help.</a:t>
            </a:r>
          </a:p>
          <a:p>
            <a:pPr algn="just"/>
            <a:r>
              <a:rPr lang="en-US" dirty="0"/>
              <a:t> He will say his name when asked, goes by himself to the lavatory in the day time and should be dry at night. </a:t>
            </a:r>
          </a:p>
          <a:p>
            <a:pPr algn="just"/>
            <a:r>
              <a:rPr lang="en-US" dirty="0"/>
              <a:t>He will play with small groups of children of his own age. </a:t>
            </a:r>
          </a:p>
          <a:p>
            <a:pPr algn="just"/>
            <a:r>
              <a:rPr lang="en-US" dirty="0"/>
              <a:t> He asks questions like “Where do babies come from?” and has a vocabulary of about 150 words. He is ready for nursery school and can learn another language with ease. </a:t>
            </a:r>
          </a:p>
          <a:p>
            <a:pPr algn="just"/>
            <a:endParaRPr lang="en-US" dirty="0"/>
          </a:p>
          <a:p>
            <a:pPr algn="just"/>
            <a:endParaRPr lang="en-US" dirty="0"/>
          </a:p>
        </p:txBody>
      </p:sp>
    </p:spTree>
  </p:cSld>
  <p:clrMapOvr>
    <a:masterClrMapping/>
  </p:clrMapOvr>
  <p:transition spd="med">
    <p:pull/>
  </p:transition>
</p:sld>
</file>

<file path=ppt/slides/slide2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76400" y="1231900"/>
            <a:ext cx="10235184" cy="5016500"/>
          </a:xfrm>
        </p:spPr>
        <p:txBody>
          <a:bodyPr>
            <a:normAutofit/>
          </a:bodyPr>
          <a:lstStyle/>
          <a:p>
            <a:pPr algn="just">
              <a:buNone/>
            </a:pPr>
            <a:r>
              <a:rPr lang="en-US" b="1" dirty="0"/>
              <a:t>	</a:t>
            </a:r>
            <a:r>
              <a:rPr lang="en-US" b="1" u="sng" dirty="0"/>
              <a:t>At 4 Years </a:t>
            </a:r>
            <a:endParaRPr lang="en-US" dirty="0"/>
          </a:p>
          <a:p>
            <a:pPr algn="just"/>
            <a:r>
              <a:rPr lang="en-US" dirty="0"/>
              <a:t>He can wash his hands and face and also clean his teeth, dress himself and fasten his sandals with help. </a:t>
            </a:r>
          </a:p>
          <a:p>
            <a:pPr algn="just"/>
            <a:r>
              <a:rPr lang="en-US" dirty="0"/>
              <a:t>He can co-ordinate play and work activities, perform simple jobs and go on short journeys by himself. </a:t>
            </a:r>
          </a:p>
          <a:p>
            <a:pPr algn="just"/>
            <a:r>
              <a:rPr lang="en-US" dirty="0"/>
              <a:t>He is beginning to realize that he is a separate person from his family.</a:t>
            </a:r>
          </a:p>
          <a:p>
            <a:pPr algn="just">
              <a:buNone/>
            </a:pPr>
            <a:r>
              <a:rPr lang="en-US" b="1" dirty="0"/>
              <a:t>	</a:t>
            </a:r>
            <a:endParaRPr lang="en-US" dirty="0"/>
          </a:p>
        </p:txBody>
      </p:sp>
    </p:spTree>
  </p:cSld>
  <p:clrMapOvr>
    <a:masterClrMapping/>
  </p:clrMapOvr>
  <p:transition spd="med">
    <p:pull/>
  </p:transition>
</p:sld>
</file>

<file path=ppt/slides/slide2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38300" y="1282700"/>
            <a:ext cx="10273284" cy="4965700"/>
          </a:xfrm>
        </p:spPr>
        <p:txBody>
          <a:bodyPr/>
          <a:lstStyle/>
          <a:p>
            <a:pPr algn="just">
              <a:buNone/>
            </a:pPr>
            <a:r>
              <a:rPr lang="en-US" b="1" u="sng" dirty="0"/>
              <a:t>At 5 Years</a:t>
            </a:r>
            <a:endParaRPr lang="en-US" dirty="0"/>
          </a:p>
          <a:p>
            <a:pPr algn="just"/>
            <a:r>
              <a:rPr lang="en-US" dirty="0"/>
              <a:t>He is beginning to realize the danger of motor cars, strange animals and fire.</a:t>
            </a:r>
          </a:p>
          <a:p>
            <a:pPr algn="just"/>
            <a:r>
              <a:rPr lang="en-US" dirty="0"/>
              <a:t> His imagination is very strong and he will tell fantastic stories as his idea of truth and falsehood is very confused.</a:t>
            </a:r>
          </a:p>
          <a:p>
            <a:pPr algn="just"/>
            <a:endParaRPr lang="en-US" dirty="0"/>
          </a:p>
        </p:txBody>
      </p:sp>
    </p:spTree>
  </p:cSld>
  <p:clrMapOvr>
    <a:masterClrMapping/>
  </p:clrMapOvr>
  <p:transition spd="med">
    <p:pull/>
  </p:transition>
</p:sld>
</file>

<file path=ppt/slides/slide2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549400" y="1193800"/>
            <a:ext cx="10362184" cy="5054600"/>
          </a:xfrm>
        </p:spPr>
        <p:txBody>
          <a:bodyPr>
            <a:normAutofit/>
          </a:bodyPr>
          <a:lstStyle/>
          <a:p>
            <a:pPr lvl="0" algn="just"/>
            <a:r>
              <a:rPr lang="en-US" b="1" u="sng" dirty="0"/>
              <a:t>From 6 Years to 12 years</a:t>
            </a:r>
            <a:endParaRPr lang="en-US" dirty="0"/>
          </a:p>
          <a:p>
            <a:pPr algn="just"/>
            <a:r>
              <a:rPr lang="en-US" b="1" u="sng" dirty="0"/>
              <a:t>At 6 Years</a:t>
            </a:r>
            <a:r>
              <a:rPr lang="en-US" dirty="0"/>
              <a:t> </a:t>
            </a:r>
          </a:p>
          <a:p>
            <a:pPr algn="just"/>
            <a:r>
              <a:rPr lang="en-US" dirty="0"/>
              <a:t>He is quite prepared for</a:t>
            </a:r>
            <a:r>
              <a:rPr lang="en-US" u="sng" dirty="0"/>
              <a:t> </a:t>
            </a:r>
            <a:r>
              <a:rPr lang="en-US" dirty="0"/>
              <a:t>entry into the large world of school and if his home background has been satisfactory and secure, he will enter it with confidence. </a:t>
            </a:r>
          </a:p>
          <a:p>
            <a:pPr algn="just"/>
            <a:r>
              <a:rPr lang="en-US" dirty="0"/>
              <a:t>The formal learning of school will teach him concentration, how to adapt to the larger world outside the home, the ability to make friends and how to be responsible for his own actions.</a:t>
            </a:r>
          </a:p>
          <a:p>
            <a:pPr algn="just"/>
            <a:endParaRPr lang="en-US" dirty="0"/>
          </a:p>
        </p:txBody>
      </p:sp>
    </p:spTree>
  </p:cSld>
  <p:clrMapOvr>
    <a:masterClrMapping/>
  </p:clrMapOvr>
  <p:transition spd="med">
    <p:pull/>
  </p:transition>
</p:sld>
</file>

<file path=ppt/slides/slide2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38300" y="1257300"/>
            <a:ext cx="10273284" cy="4991100"/>
          </a:xfrm>
        </p:spPr>
        <p:txBody>
          <a:bodyPr/>
          <a:lstStyle/>
          <a:p>
            <a:pPr algn="just"/>
            <a:r>
              <a:rPr lang="en-US" b="1" u="sng" dirty="0"/>
              <a:t>6 – 12 Years – The School Child</a:t>
            </a:r>
            <a:endParaRPr lang="en-US" dirty="0"/>
          </a:p>
          <a:p>
            <a:pPr algn="just"/>
            <a:r>
              <a:rPr lang="en-US" dirty="0"/>
              <a:t>This is sometimes called the Latency period as there are no major emotional disturbances once the child has settled at school provided there is no home break -up due to death or separation, and he feels secure. </a:t>
            </a:r>
          </a:p>
          <a:p>
            <a:pPr algn="just"/>
            <a:r>
              <a:rPr lang="en-US" dirty="0"/>
              <a:t>The boy will begin to peer identify with older boys and imitate their behavior. The same principle applies to girls.</a:t>
            </a:r>
          </a:p>
          <a:p>
            <a:pPr algn="just"/>
            <a:r>
              <a:rPr lang="en-US" dirty="0"/>
              <a:t> Second dentition takes place from 6 – 8 years of age.</a:t>
            </a:r>
          </a:p>
          <a:p>
            <a:pPr algn="just"/>
            <a:endParaRPr lang="en-US" dirty="0"/>
          </a:p>
        </p:txBody>
      </p:sp>
    </p:spTree>
  </p:cSld>
  <p:clrMapOvr>
    <a:masterClrMapping/>
  </p:clrMapOvr>
  <p:transition spd="med">
    <p:pull/>
  </p:transition>
</p:sld>
</file>

<file path=ppt/slides/slide2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0"/>
            <a:ext cx="9997440" cy="1143000"/>
          </a:xfrm>
        </p:spPr>
        <p:txBody>
          <a:bodyPr>
            <a:normAutofit fontScale="90000"/>
          </a:bodyPr>
          <a:lstStyle/>
          <a:p>
            <a:pPr algn="ctr"/>
            <a:r>
              <a:rPr lang="en-US" b="1" dirty="0">
                <a:solidFill>
                  <a:srgbClr val="FF0000"/>
                </a:solidFill>
              </a:rPr>
              <a:t>The Adolescent 12 – 18 Years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1765300" y="711200"/>
            <a:ext cx="10146284" cy="5537200"/>
          </a:xfrm>
        </p:spPr>
        <p:txBody>
          <a:bodyPr>
            <a:normAutofit lnSpcReduction="10000"/>
          </a:bodyPr>
          <a:lstStyle/>
          <a:p>
            <a:pPr algn="just"/>
            <a:r>
              <a:rPr lang="en-US" b="1" dirty="0">
                <a:solidFill>
                  <a:srgbClr val="92D050"/>
                </a:solidFill>
              </a:rPr>
              <a:t>Physical Changes</a:t>
            </a:r>
            <a:endParaRPr lang="en-US" dirty="0">
              <a:solidFill>
                <a:srgbClr val="92D050"/>
              </a:solidFill>
            </a:endParaRPr>
          </a:p>
          <a:p>
            <a:pPr algn="just">
              <a:buNone/>
            </a:pPr>
            <a:r>
              <a:rPr lang="en-US" b="1" dirty="0"/>
              <a:t>	Boys</a:t>
            </a:r>
            <a:endParaRPr lang="en-US" dirty="0"/>
          </a:p>
          <a:p>
            <a:pPr algn="just"/>
            <a:r>
              <a:rPr lang="en-US" dirty="0"/>
              <a:t>The adolescent growth spurt occurs between the 13</a:t>
            </a:r>
            <a:r>
              <a:rPr lang="en-US" baseline="30000" dirty="0"/>
              <a:t>th</a:t>
            </a:r>
            <a:r>
              <a:rPr lang="en-US" dirty="0"/>
              <a:t> and 16</a:t>
            </a:r>
            <a:r>
              <a:rPr lang="en-US" baseline="30000" dirty="0"/>
              <a:t>th</a:t>
            </a:r>
            <a:r>
              <a:rPr lang="en-US" dirty="0"/>
              <a:t> year and this is the period of male ascendancy</a:t>
            </a:r>
            <a:r>
              <a:rPr lang="en-US" b="1" dirty="0"/>
              <a:t>. </a:t>
            </a:r>
            <a:r>
              <a:rPr lang="en-US" dirty="0"/>
              <a:t>There is</a:t>
            </a:r>
            <a:r>
              <a:rPr lang="en-US" b="1" dirty="0"/>
              <a:t> </a:t>
            </a:r>
            <a:r>
              <a:rPr lang="en-US" dirty="0"/>
              <a:t>a marked increase</a:t>
            </a:r>
            <a:r>
              <a:rPr lang="en-US" b="1" dirty="0"/>
              <a:t> </a:t>
            </a:r>
            <a:r>
              <a:rPr lang="en-US" dirty="0"/>
              <a:t>in the width of the chest and shoulders. </a:t>
            </a:r>
          </a:p>
          <a:p>
            <a:pPr algn="just"/>
            <a:r>
              <a:rPr lang="en-US" dirty="0"/>
              <a:t>Muscle size increases but fat is lost at adolescence. This accounts for the difference in body shape between males and females . Hair grows over the pubic, </a:t>
            </a:r>
            <a:r>
              <a:rPr lang="en-US" dirty="0" err="1"/>
              <a:t>axillary</a:t>
            </a:r>
            <a:r>
              <a:rPr lang="en-US" dirty="0"/>
              <a:t> areas, the chest and a beard begins to sprout on the chin, the vocal cords lengthen and the voice becomes deep. </a:t>
            </a:r>
          </a:p>
        </p:txBody>
      </p:sp>
    </p:spTree>
  </p:cSld>
  <p:clrMapOvr>
    <a:masterClrMapping/>
  </p:clrMapOvr>
  <p:transition spd="med">
    <p:pull/>
  </p:transition>
</p:sld>
</file>

<file path=ppt/slides/slide2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651000" y="1206500"/>
            <a:ext cx="10260584" cy="5041900"/>
          </a:xfrm>
        </p:spPr>
        <p:txBody>
          <a:bodyPr>
            <a:normAutofit/>
          </a:bodyPr>
          <a:lstStyle/>
          <a:p>
            <a:pPr algn="just"/>
            <a:r>
              <a:rPr lang="en-US" dirty="0"/>
              <a:t>The sexual organs mature and spermatozoa, erection and ejaculation of spermatozoa occur during sleep at night.</a:t>
            </a:r>
          </a:p>
          <a:p>
            <a:pPr algn="just"/>
            <a:r>
              <a:rPr lang="en-US" dirty="0"/>
              <a:t> If the testicles have not descended into the scrotum by the time the boy is 12 years, an operation is necessary to bring them down from the abdominal cavity. </a:t>
            </a:r>
          </a:p>
          <a:p>
            <a:pPr algn="just"/>
            <a:r>
              <a:rPr lang="en-US" dirty="0"/>
              <a:t>Testosterone acts on the body to make boy a man.</a:t>
            </a:r>
          </a:p>
          <a:p>
            <a:pPr algn="just"/>
            <a:r>
              <a:rPr lang="en-US" dirty="0"/>
              <a:t> If the testes remain in the abdominal cavity, they will not develop to produce fertile sperms and therefore the boy cannot produce children.</a:t>
            </a:r>
          </a:p>
          <a:p>
            <a:pPr algn="just"/>
            <a:endParaRPr lang="en-US" dirty="0"/>
          </a:p>
          <a:p>
            <a:pPr algn="just"/>
            <a:endParaRPr lang="en-US" dirty="0"/>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411480"/>
            <a:ext cx="10985500" cy="6217919"/>
          </a:xfrm>
        </p:spPr>
        <p:txBody>
          <a:bodyPr/>
          <a:lstStyle/>
          <a:p>
            <a:pPr marL="0" indent="0" algn="just" fontAlgn="base">
              <a:buNone/>
            </a:pPr>
            <a:r>
              <a:rPr lang="en-US" b="1" dirty="0"/>
              <a:t>3. </a:t>
            </a:r>
            <a:r>
              <a:rPr lang="en-US" sz="3600" b="1" dirty="0">
                <a:solidFill>
                  <a:srgbClr val="FF0000"/>
                </a:solidFill>
              </a:rPr>
              <a:t>Personality Psychology:</a:t>
            </a:r>
          </a:p>
          <a:p>
            <a:pPr algn="just" fontAlgn="base"/>
            <a:r>
              <a:rPr lang="en-US" dirty="0"/>
              <a:t>This branch helps to explain both consistency and change in a person’s </a:t>
            </a:r>
            <a:r>
              <a:rPr lang="en-US" dirty="0" err="1"/>
              <a:t>behaviour</a:t>
            </a:r>
            <a:r>
              <a:rPr lang="en-US" dirty="0"/>
              <a:t> over time, from birth till the end of life through the influence of parents, siblings, playmates, school, society and culture.</a:t>
            </a:r>
          </a:p>
          <a:p>
            <a:pPr algn="just" fontAlgn="base"/>
            <a:r>
              <a:rPr lang="en-US" dirty="0"/>
              <a:t>It also studies the individual traits that differentiate the </a:t>
            </a:r>
            <a:r>
              <a:rPr lang="en-US" dirty="0" err="1"/>
              <a:t>behaviour</a:t>
            </a:r>
            <a:r>
              <a:rPr lang="en-US" dirty="0"/>
              <a:t> of one person from that of another person.</a:t>
            </a:r>
          </a:p>
          <a:p>
            <a:pPr algn="just"/>
            <a:endParaRPr lang="en-US" dirty="0"/>
          </a:p>
        </p:txBody>
      </p:sp>
    </p:spTree>
  </p:cSld>
  <p:clrMapOvr>
    <a:masterClrMapping/>
  </p:clrMapOvr>
  <p:transition spd="med">
    <p:pull/>
  </p:transition>
</p:sld>
</file>

<file path=ppt/slides/slide2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304800"/>
            <a:ext cx="10311384" cy="5943600"/>
          </a:xfrm>
        </p:spPr>
        <p:txBody>
          <a:bodyPr>
            <a:normAutofit fontScale="92500" lnSpcReduction="10000"/>
          </a:bodyPr>
          <a:lstStyle/>
          <a:p>
            <a:pPr algn="just"/>
            <a:r>
              <a:rPr lang="en-US" b="1" dirty="0"/>
              <a:t>Girls</a:t>
            </a:r>
            <a:endParaRPr lang="en-US" dirty="0"/>
          </a:p>
          <a:p>
            <a:pPr algn="just"/>
            <a:r>
              <a:rPr lang="en-US" dirty="0"/>
              <a:t>The adolescent growth spurt occurs between 10 1/2 and 13 years which is followed by menarche (1</a:t>
            </a:r>
            <a:r>
              <a:rPr lang="en-US" baseline="30000" dirty="0"/>
              <a:t>st</a:t>
            </a:r>
            <a:r>
              <a:rPr lang="en-US" dirty="0"/>
              <a:t> menstruation). </a:t>
            </a:r>
          </a:p>
          <a:p>
            <a:pPr algn="just"/>
            <a:r>
              <a:rPr lang="en-US" dirty="0"/>
              <a:t>The physical changes include – growth of hair in the </a:t>
            </a:r>
            <a:r>
              <a:rPr lang="en-US" dirty="0" err="1"/>
              <a:t>axilla</a:t>
            </a:r>
            <a:r>
              <a:rPr lang="en-US" dirty="0"/>
              <a:t> and over the pubic area, subcutaneous fat develops over the limbs, chest and pelvic region.</a:t>
            </a:r>
          </a:p>
          <a:p>
            <a:pPr algn="just"/>
            <a:r>
              <a:rPr lang="en-US" dirty="0"/>
              <a:t> Breasts begin to develop and there is a widening of the hips to produce the typical female figure.</a:t>
            </a:r>
          </a:p>
          <a:p>
            <a:pPr algn="just"/>
            <a:r>
              <a:rPr lang="en-US" dirty="0"/>
              <a:t>Skin changes and pimples appear. </a:t>
            </a:r>
          </a:p>
          <a:p>
            <a:pPr algn="just"/>
            <a:r>
              <a:rPr lang="en-US" dirty="0"/>
              <a:t>Due to glandular changes, </a:t>
            </a:r>
            <a:r>
              <a:rPr lang="en-US" dirty="0" err="1"/>
              <a:t>oestrogen</a:t>
            </a:r>
            <a:r>
              <a:rPr lang="en-US" dirty="0"/>
              <a:t> and progesterone act on the reproductive system causing the monthly cycle of ovulation and menstruation.</a:t>
            </a:r>
          </a:p>
          <a:p>
            <a:pPr algn="just"/>
            <a:endParaRPr lang="en-US" dirty="0"/>
          </a:p>
        </p:txBody>
      </p:sp>
    </p:spTree>
  </p:cSld>
  <p:clrMapOvr>
    <a:masterClrMapping/>
  </p:clrMapOvr>
  <p:transition spd="med">
    <p:pull/>
  </p:transition>
</p:sld>
</file>

<file path=ppt/slides/slide2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7888" y="0"/>
            <a:ext cx="9997440" cy="1143000"/>
          </a:xfrm>
        </p:spPr>
        <p:txBody>
          <a:bodyPr>
            <a:normAutofit fontScale="90000"/>
          </a:bodyPr>
          <a:lstStyle/>
          <a:p>
            <a:pPr algn="ctr"/>
            <a:r>
              <a:rPr lang="en-US" b="1" dirty="0">
                <a:solidFill>
                  <a:srgbClr val="FF0000"/>
                </a:solidFill>
              </a:rPr>
              <a:t>18 – 25 Years – Young Adulthood</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1600200" y="850900"/>
            <a:ext cx="10311384" cy="5397500"/>
          </a:xfrm>
        </p:spPr>
        <p:txBody>
          <a:bodyPr>
            <a:normAutofit/>
          </a:bodyPr>
          <a:lstStyle/>
          <a:p>
            <a:pPr algn="just"/>
            <a:r>
              <a:rPr lang="en-US" b="1" dirty="0"/>
              <a:t>Physical and Psychological Changes</a:t>
            </a:r>
            <a:endParaRPr lang="en-US" dirty="0"/>
          </a:p>
          <a:p>
            <a:pPr algn="just"/>
            <a:r>
              <a:rPr lang="en-US" dirty="0"/>
              <a:t>The period of adolescence has passed and physical growth of long bones ceases. The young adult is very concerned about his physical appearance. Sexual interest will begin to be focused on a definite member of the opposite sex and a choice of a life partner will be made. Both young men and women at this stage will be working hard at schools, colleges or in various forms of training getting ready for independent adult life that lies ahead. </a:t>
            </a:r>
          </a:p>
          <a:p>
            <a:pPr algn="just"/>
            <a:endParaRPr lang="en-US" dirty="0"/>
          </a:p>
        </p:txBody>
      </p:sp>
    </p:spTree>
  </p:cSld>
  <p:clrMapOvr>
    <a:masterClrMapping/>
  </p:clrMapOvr>
  <p:transition spd="med">
    <p:pull/>
  </p:transition>
</p:sld>
</file>

<file path=ppt/slides/slide2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109538"/>
            <a:ext cx="9997440" cy="1143000"/>
          </a:xfrm>
        </p:spPr>
        <p:txBody>
          <a:bodyPr>
            <a:noAutofit/>
          </a:bodyPr>
          <a:lstStyle/>
          <a:p>
            <a:pPr algn="ctr"/>
            <a:r>
              <a:rPr lang="en-US" sz="4000" b="1" dirty="0">
                <a:solidFill>
                  <a:srgbClr val="FF0000"/>
                </a:solidFill>
              </a:rPr>
              <a:t>25 – 40 Years – Maturity </a:t>
            </a:r>
            <a:br>
              <a:rPr lang="en-US" sz="4000" b="1" dirty="0">
                <a:solidFill>
                  <a:srgbClr val="FF0000"/>
                </a:solidFill>
              </a:rPr>
            </a:br>
            <a:endParaRPr lang="en-US" sz="4000" b="1" dirty="0">
              <a:solidFill>
                <a:srgbClr val="FF0000"/>
              </a:solidFill>
            </a:endParaRPr>
          </a:p>
        </p:txBody>
      </p:sp>
      <p:sp>
        <p:nvSpPr>
          <p:cNvPr id="3" name="Content Placeholder 2"/>
          <p:cNvSpPr>
            <a:spLocks noGrp="1"/>
          </p:cNvSpPr>
          <p:nvPr>
            <p:ph idx="1"/>
          </p:nvPr>
        </p:nvSpPr>
        <p:spPr>
          <a:xfrm>
            <a:off x="1473200" y="800100"/>
            <a:ext cx="10438384" cy="5448300"/>
          </a:xfrm>
        </p:spPr>
        <p:txBody>
          <a:bodyPr>
            <a:normAutofit fontScale="85000" lnSpcReduction="20000"/>
          </a:bodyPr>
          <a:lstStyle/>
          <a:p>
            <a:pPr algn="just"/>
            <a:r>
              <a:rPr lang="en-US" dirty="0"/>
              <a:t>This is the stage when men and women have taken on the responsibilities of adult life and accept the responsibility for their own actions. </a:t>
            </a:r>
          </a:p>
          <a:p>
            <a:pPr algn="just"/>
            <a:r>
              <a:rPr lang="en-US" dirty="0"/>
              <a:t>Both men and women at this stage are at the height of their physical powers and usually undertaking their careers whether in business, professions or as employees. Women are going through the physical changes of pregnancy, childbirth and lactating period. </a:t>
            </a:r>
          </a:p>
          <a:p>
            <a:pPr algn="just"/>
            <a:r>
              <a:rPr lang="en-US" dirty="0"/>
              <a:t>This may result in problems both physical and mental. The adult man is expected to provide for his own family and to contribute to the general good of the society in which he lives. Both men and women are learning to adapt to a marriage partner, and the new responsibilities which marriage has brought, especially the care of a family. A man feels proud and satisfied when his wife gives him a child. But sometimes he feels neglected because his wife is preoccupied by the children. </a:t>
            </a:r>
          </a:p>
        </p:txBody>
      </p:sp>
    </p:spTree>
  </p:cSld>
  <p:clrMapOvr>
    <a:masterClrMapping/>
  </p:clrMapOvr>
  <p:transition spd="med">
    <p:pull/>
  </p:transition>
</p:sld>
</file>

<file path=ppt/slides/slide2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122238"/>
            <a:ext cx="9997440" cy="1143000"/>
          </a:xfrm>
        </p:spPr>
        <p:txBody>
          <a:bodyPr>
            <a:noAutofit/>
          </a:bodyPr>
          <a:lstStyle/>
          <a:p>
            <a:pPr algn="ctr"/>
            <a:r>
              <a:rPr lang="en-US" sz="4000" b="1" dirty="0">
                <a:solidFill>
                  <a:srgbClr val="FF0000"/>
                </a:solidFill>
              </a:rPr>
              <a:t>40 – 55 Years – Middle Age</a:t>
            </a:r>
            <a:br>
              <a:rPr lang="en-US" sz="4000" b="1" dirty="0">
                <a:solidFill>
                  <a:srgbClr val="FF0000"/>
                </a:solidFill>
              </a:rPr>
            </a:br>
            <a:endParaRPr lang="en-US" sz="4000" b="1" dirty="0">
              <a:solidFill>
                <a:srgbClr val="FF0000"/>
              </a:solidFill>
            </a:endParaRPr>
          </a:p>
        </p:txBody>
      </p:sp>
      <p:sp>
        <p:nvSpPr>
          <p:cNvPr id="3" name="Content Placeholder 2"/>
          <p:cNvSpPr>
            <a:spLocks noGrp="1"/>
          </p:cNvSpPr>
          <p:nvPr>
            <p:ph idx="1"/>
          </p:nvPr>
        </p:nvSpPr>
        <p:spPr>
          <a:xfrm>
            <a:off x="1346200" y="825500"/>
            <a:ext cx="10565384" cy="5842000"/>
          </a:xfrm>
        </p:spPr>
        <p:txBody>
          <a:bodyPr>
            <a:normAutofit fontScale="85000" lnSpcReduction="10000"/>
          </a:bodyPr>
          <a:lstStyle/>
          <a:p>
            <a:pPr algn="just"/>
            <a:r>
              <a:rPr lang="en-US" b="1" dirty="0"/>
              <a:t>Physical and Psychological Changes</a:t>
            </a:r>
            <a:endParaRPr lang="en-US" dirty="0"/>
          </a:p>
          <a:p>
            <a:pPr algn="just"/>
            <a:r>
              <a:rPr lang="en-US" dirty="0"/>
              <a:t>There is general slowing up of physical activity at this stage of life. </a:t>
            </a:r>
          </a:p>
          <a:p>
            <a:pPr algn="just"/>
            <a:r>
              <a:rPr lang="en-US" dirty="0"/>
              <a:t>In women there are changes associated with the menopause. The men may be depressed by the reduction of their physical strength and fear of competition of younger men. </a:t>
            </a:r>
          </a:p>
          <a:p>
            <a:pPr algn="just"/>
            <a:r>
              <a:rPr lang="en-US" dirty="0"/>
              <a:t>Middle aged people seem to suffer from many physical aches and pains, which may not be very serious, but may be feared as the beginning of a fatal illness. </a:t>
            </a:r>
          </a:p>
          <a:p>
            <a:pPr algn="just"/>
            <a:r>
              <a:rPr lang="en-US" dirty="0"/>
              <a:t>The physical health should be watched carefully, help and advice given for minor complaints, as they can cause great distress and worry. </a:t>
            </a:r>
          </a:p>
          <a:p>
            <a:pPr algn="just"/>
            <a:r>
              <a:rPr lang="en-US" dirty="0"/>
              <a:t>There is often a feeling of discontent at this stage of life especially if the marriage relationship has not been happy. In polygamous societies, this causes jealousy and strong increase of resentment among the older wives.</a:t>
            </a:r>
          </a:p>
          <a:p>
            <a:pPr algn="just"/>
            <a:endParaRPr lang="en-US" dirty="0"/>
          </a:p>
        </p:txBody>
      </p:sp>
    </p:spTree>
  </p:cSld>
  <p:clrMapOvr>
    <a:masterClrMapping/>
  </p:clrMapOvr>
  <p:transition spd="med">
    <p:pull/>
  </p:transition>
</p:sld>
</file>

<file path=ppt/slides/slide2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122238"/>
            <a:ext cx="9997440" cy="1143000"/>
          </a:xfrm>
        </p:spPr>
        <p:txBody>
          <a:bodyPr>
            <a:normAutofit fontScale="90000"/>
          </a:bodyPr>
          <a:lstStyle/>
          <a:p>
            <a:pPr algn="ctr"/>
            <a:r>
              <a:rPr lang="en-US" b="1" dirty="0">
                <a:solidFill>
                  <a:srgbClr val="FF0000"/>
                </a:solidFill>
              </a:rPr>
              <a:t>Old Age – 55 Years Onwards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1397000" y="812800"/>
            <a:ext cx="10514584" cy="5816600"/>
          </a:xfrm>
        </p:spPr>
        <p:txBody>
          <a:bodyPr>
            <a:normAutofit fontScale="92500" lnSpcReduction="20000"/>
          </a:bodyPr>
          <a:lstStyle/>
          <a:p>
            <a:pPr algn="just"/>
            <a:r>
              <a:rPr lang="en-US" b="1" dirty="0"/>
              <a:t>Physical Changes</a:t>
            </a:r>
            <a:endParaRPr lang="en-US" dirty="0"/>
          </a:p>
          <a:p>
            <a:pPr lvl="0" algn="just"/>
            <a:r>
              <a:rPr lang="en-US" dirty="0"/>
              <a:t>Slowing down of physical functions, stiffening of joints, loss of balance and fragile bones.</a:t>
            </a:r>
          </a:p>
          <a:p>
            <a:pPr lvl="0" algn="just"/>
            <a:r>
              <a:rPr lang="en-US" dirty="0"/>
              <a:t>The heart is weaker with slower circulation. The person is easily tired, feels feeble and gets breathless. This results in loss of power to perform heavy work or carry loads.</a:t>
            </a:r>
          </a:p>
          <a:p>
            <a:pPr lvl="0" algn="just"/>
            <a:r>
              <a:rPr lang="en-US" dirty="0"/>
              <a:t>There is failing eyesight, progressing to partial or total blindness.</a:t>
            </a:r>
          </a:p>
          <a:p>
            <a:pPr lvl="0" algn="just"/>
            <a:r>
              <a:rPr lang="en-US" dirty="0"/>
              <a:t>Loss of hearing, which results in difficulties of communication, feelings of isolation and suspicious of other people. There may also be loss of the sense of smell.</a:t>
            </a:r>
          </a:p>
          <a:p>
            <a:pPr lvl="0" algn="just"/>
            <a:r>
              <a:rPr lang="en-US" dirty="0"/>
              <a:t>Bad teeth and poor digestion. This may lead to malnutrition. Old people have poor appetite, therefore need small highly nourishing meals at frequent intervals.</a:t>
            </a:r>
          </a:p>
          <a:p>
            <a:pPr algn="just"/>
            <a:endParaRPr lang="en-US" dirty="0"/>
          </a:p>
        </p:txBody>
      </p:sp>
    </p:spTree>
  </p:cSld>
  <p:clrMapOvr>
    <a:masterClrMapping/>
  </p:clrMapOvr>
  <p:transition spd="med">
    <p:pull/>
  </p:transition>
</p:sld>
</file>

<file path=ppt/slides/slide2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Cont…</a:t>
            </a:r>
          </a:p>
        </p:txBody>
      </p:sp>
      <p:sp>
        <p:nvSpPr>
          <p:cNvPr id="3" name="Content Placeholder 2"/>
          <p:cNvSpPr>
            <a:spLocks noGrp="1"/>
          </p:cNvSpPr>
          <p:nvPr>
            <p:ph idx="1"/>
          </p:nvPr>
        </p:nvSpPr>
        <p:spPr>
          <a:xfrm>
            <a:off x="1482344" y="1219200"/>
            <a:ext cx="10328656" cy="5410200"/>
          </a:xfrm>
        </p:spPr>
        <p:txBody>
          <a:bodyPr>
            <a:normAutofit lnSpcReduction="10000"/>
          </a:bodyPr>
          <a:lstStyle/>
          <a:p>
            <a:pPr algn="just"/>
            <a:r>
              <a:rPr lang="en-US" b="1" dirty="0"/>
              <a:t>Psychological and Emotional Changes</a:t>
            </a:r>
            <a:endParaRPr lang="en-US" dirty="0"/>
          </a:p>
          <a:p>
            <a:pPr algn="just"/>
            <a:r>
              <a:rPr lang="en-US" dirty="0"/>
              <a:t>Old people dislike change and they find it difficult to adjust to new ideas and situations. They dislike changing their surrounding and desire to die in the areas they were born.</a:t>
            </a:r>
          </a:p>
          <a:p>
            <a:pPr algn="just"/>
            <a:r>
              <a:rPr lang="en-US" dirty="0"/>
              <a:t>Old people need to feel wanted, loved and respected. They degenerate in their mental powers, become bad tempered and easily irritated. They are unreliable due to loss of memory and sometimes become hallucinated (vision of people who may have died long ago suddenly appear and talk to them) .This generally worries their families.</a:t>
            </a:r>
          </a:p>
          <a:p>
            <a:pPr algn="just"/>
            <a:r>
              <a:rPr lang="en-US" dirty="0"/>
              <a:t> </a:t>
            </a:r>
          </a:p>
          <a:p>
            <a:pPr algn="just"/>
            <a:endParaRPr lang="en-US" dirty="0"/>
          </a:p>
        </p:txBody>
      </p:sp>
    </p:spTree>
  </p:cSld>
  <p:clrMapOvr>
    <a:masterClrMapping/>
  </p:clrMapOvr>
  <p:transition spd="med">
    <p:pull/>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990601"/>
            <a:ext cx="7772400" cy="1470025"/>
          </a:xfrm>
        </p:spPr>
        <p:txBody>
          <a:bodyPr>
            <a:normAutofit/>
          </a:bodyPr>
          <a:lstStyle/>
          <a:p>
            <a:r>
              <a:rPr lang="en-US" sz="6600" b="1" dirty="0">
                <a:latin typeface="Aharoni" panose="02010803020104030203" pitchFamily="2" charset="-79"/>
                <a:cs typeface="Aharoni" panose="02010803020104030203" pitchFamily="2" charset="-79"/>
              </a:rPr>
              <a:t>PSYCHOLOGY</a:t>
            </a:r>
          </a:p>
        </p:txBody>
      </p:sp>
      <p:sp>
        <p:nvSpPr>
          <p:cNvPr id="3" name="Subtitle 2"/>
          <p:cNvSpPr>
            <a:spLocks noGrp="1"/>
          </p:cNvSpPr>
          <p:nvPr>
            <p:ph type="subTitle" idx="1"/>
          </p:nvPr>
        </p:nvSpPr>
        <p:spPr/>
        <p:txBody>
          <a:bodyPr>
            <a:normAutofit/>
          </a:bodyPr>
          <a:lstStyle/>
          <a:p>
            <a:r>
              <a:rPr lang="en-US" sz="5400" b="1" dirty="0">
                <a:solidFill>
                  <a:srgbClr val="FF0000"/>
                </a:solidFill>
                <a:latin typeface="Baskerville Old Face" panose="02020602080505020303" pitchFamily="18" charset="0"/>
                <a:cs typeface="Andalus" pitchFamily="18" charset="-78"/>
              </a:rPr>
              <a:t>LANGUAGE DEVELOPMENT</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E9151-EB69-457F-8028-E3CAB2599409}"/>
              </a:ext>
            </a:extLst>
          </p:cNvPr>
          <p:cNvSpPr>
            <a:spLocks noGrp="1"/>
          </p:cNvSpPr>
          <p:nvPr>
            <p:ph type="title"/>
          </p:nvPr>
        </p:nvSpPr>
        <p:spPr>
          <a:xfrm>
            <a:off x="1981200" y="0"/>
            <a:ext cx="8222105" cy="914400"/>
          </a:xfrm>
        </p:spPr>
        <p:txBody>
          <a:bodyPr/>
          <a:lstStyle/>
          <a:p>
            <a:r>
              <a:rPr lang="en-US" b="1" dirty="0"/>
              <a:t>Introduction </a:t>
            </a:r>
            <a:endParaRPr lang="en-KE" b="1" dirty="0"/>
          </a:p>
        </p:txBody>
      </p:sp>
      <p:sp>
        <p:nvSpPr>
          <p:cNvPr id="3" name="Content Placeholder 2">
            <a:extLst>
              <a:ext uri="{FF2B5EF4-FFF2-40B4-BE49-F238E27FC236}">
                <a16:creationId xmlns:a16="http://schemas.microsoft.com/office/drawing/2014/main" id="{A3C60F02-D7C3-4EC1-BD92-72A4D6BEEC9C}"/>
              </a:ext>
            </a:extLst>
          </p:cNvPr>
          <p:cNvSpPr>
            <a:spLocks noGrp="1"/>
          </p:cNvSpPr>
          <p:nvPr>
            <p:ph idx="1"/>
          </p:nvPr>
        </p:nvSpPr>
        <p:spPr>
          <a:xfrm>
            <a:off x="399393" y="914401"/>
            <a:ext cx="11351173" cy="5211763"/>
          </a:xfrm>
        </p:spPr>
        <p:txBody>
          <a:bodyPr/>
          <a:lstStyle/>
          <a:p>
            <a:pPr algn="just"/>
            <a:r>
              <a:rPr lang="en-US" dirty="0"/>
              <a:t>Language development is a process starting early in human life, when a person begins to acquire language by learning it as it is spoken and by mimicry. </a:t>
            </a:r>
          </a:p>
          <a:p>
            <a:pPr algn="just"/>
            <a:r>
              <a:rPr lang="en-US" dirty="0"/>
              <a:t>Children’s language development moves from simple to complex. Infants start without language yet by 4 months of age, babies can read lips and discriminate speech sounds. </a:t>
            </a:r>
            <a:endParaRPr lang="en-KE" dirty="0"/>
          </a:p>
        </p:txBody>
      </p:sp>
    </p:spTree>
    <p:extLst>
      <p:ext uri="{BB962C8B-B14F-4D97-AF65-F5344CB8AC3E}">
        <p14:creationId xmlns:p14="http://schemas.microsoft.com/office/powerpoint/2010/main" val="397968552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C0A5863-0113-43D8-9C87-327877158FE2}"/>
              </a:ext>
            </a:extLst>
          </p:cNvPr>
          <p:cNvPicPr>
            <a:picLocks noGrp="1" noChangeAspect="1"/>
          </p:cNvPicPr>
          <p:nvPr>
            <p:ph idx="1"/>
          </p:nvPr>
        </p:nvPicPr>
        <p:blipFill>
          <a:blip r:embed="rId2"/>
          <a:stretch>
            <a:fillRect/>
          </a:stretch>
        </p:blipFill>
        <p:spPr>
          <a:xfrm>
            <a:off x="536028" y="228600"/>
            <a:ext cx="10878206" cy="6477000"/>
          </a:xfrm>
        </p:spPr>
      </p:pic>
    </p:spTree>
    <p:extLst>
      <p:ext uri="{BB962C8B-B14F-4D97-AF65-F5344CB8AC3E}">
        <p14:creationId xmlns:p14="http://schemas.microsoft.com/office/powerpoint/2010/main" val="145116110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60337"/>
            <a:ext cx="8229600" cy="1143000"/>
          </a:xfrm>
        </p:spPr>
        <p:txBody>
          <a:bodyPr/>
          <a:lstStyle/>
          <a:p>
            <a:r>
              <a:rPr lang="en-US" b="1" dirty="0">
                <a:latin typeface="Andalus" pitchFamily="18" charset="-78"/>
                <a:cs typeface="Andalus" pitchFamily="18" charset="-78"/>
              </a:rPr>
              <a:t>DEFINITION OF LANGUAGE</a:t>
            </a:r>
          </a:p>
        </p:txBody>
      </p:sp>
      <p:sp>
        <p:nvSpPr>
          <p:cNvPr id="3" name="Content Placeholder 2"/>
          <p:cNvSpPr>
            <a:spLocks noGrp="1"/>
          </p:cNvSpPr>
          <p:nvPr>
            <p:ph idx="1"/>
          </p:nvPr>
        </p:nvSpPr>
        <p:spPr>
          <a:xfrm>
            <a:off x="357352" y="1371601"/>
            <a:ext cx="11351172" cy="4754563"/>
          </a:xfrm>
        </p:spPr>
        <p:txBody>
          <a:bodyPr>
            <a:normAutofit/>
          </a:bodyPr>
          <a:lstStyle/>
          <a:p>
            <a:pPr algn="just"/>
            <a:r>
              <a:rPr lang="en-US" b="1" dirty="0">
                <a:latin typeface="Andalus" pitchFamily="18" charset="-78"/>
                <a:cs typeface="Andalus" pitchFamily="18" charset="-78"/>
              </a:rPr>
              <a:t>Language</a:t>
            </a:r>
            <a:r>
              <a:rPr lang="en-US" dirty="0">
                <a:latin typeface="Andalus" pitchFamily="18" charset="-78"/>
                <a:cs typeface="Andalus" pitchFamily="18" charset="-78"/>
              </a:rPr>
              <a:t>, a system of conventional spoken, manual (signed), or written symbols by means of which human beings, as members of a social group and participants in its culture, express themselves.</a:t>
            </a:r>
          </a:p>
          <a:p>
            <a:pPr algn="just"/>
            <a:r>
              <a:rPr lang="en-US" dirty="0">
                <a:latin typeface="Andalus" pitchFamily="18" charset="-78"/>
                <a:cs typeface="Andalus" pitchFamily="18" charset="-78"/>
              </a:rPr>
              <a:t>A </a:t>
            </a:r>
            <a:r>
              <a:rPr lang="en-US" b="1" dirty="0">
                <a:latin typeface="Andalus" pitchFamily="18" charset="-78"/>
                <a:cs typeface="Andalus" pitchFamily="18" charset="-78"/>
              </a:rPr>
              <a:t>language</a:t>
            </a:r>
            <a:r>
              <a:rPr lang="en-US" dirty="0">
                <a:latin typeface="Andalus" pitchFamily="18" charset="-78"/>
                <a:cs typeface="Andalus" pitchFamily="18" charset="-78"/>
              </a:rPr>
              <a:t> is a system of communication which consists of a set of sounds and written symbols which are used by the people of a particular country or region for talking or writing.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980" y="480060"/>
            <a:ext cx="10802620" cy="6149339"/>
          </a:xfrm>
        </p:spPr>
        <p:txBody>
          <a:bodyPr>
            <a:normAutofit/>
          </a:bodyPr>
          <a:lstStyle/>
          <a:p>
            <a:pPr marL="0" indent="0" algn="just" fontAlgn="base">
              <a:buNone/>
            </a:pPr>
            <a:r>
              <a:rPr lang="en-US" b="1" dirty="0"/>
              <a:t>4</a:t>
            </a:r>
            <a:r>
              <a:rPr lang="en-US" sz="3600" b="1" dirty="0">
                <a:solidFill>
                  <a:srgbClr val="FF0000"/>
                </a:solidFill>
              </a:rPr>
              <a:t>. Health Psychology:</a:t>
            </a:r>
          </a:p>
          <a:p>
            <a:pPr algn="just" fontAlgn="base"/>
            <a:r>
              <a:rPr lang="en-US" dirty="0"/>
              <a:t>This explores the relations between the psychological factors and physical ailments and disease.</a:t>
            </a:r>
          </a:p>
          <a:p>
            <a:pPr algn="just" fontAlgn="base"/>
            <a:r>
              <a:rPr lang="en-US" dirty="0"/>
              <a:t>Health psychologists focus on health maintenance and promotion of </a:t>
            </a:r>
            <a:r>
              <a:rPr lang="en-US" dirty="0" err="1"/>
              <a:t>behaviour</a:t>
            </a:r>
            <a:r>
              <a:rPr lang="en-US" dirty="0"/>
              <a:t> related to good health such as exercise, health habits and discouraging unhealthy </a:t>
            </a:r>
            <a:r>
              <a:rPr lang="en-US" dirty="0" err="1"/>
              <a:t>behaviours</a:t>
            </a:r>
            <a:r>
              <a:rPr lang="en-US" dirty="0"/>
              <a:t> like smoking, drug abuse and alcoholism.</a:t>
            </a:r>
          </a:p>
          <a:p>
            <a:pPr algn="just" fontAlgn="base"/>
            <a:r>
              <a:rPr lang="en-US" dirty="0"/>
              <a:t>Health psychologists work in healthcare setting and also in colleges and universities where they conduct research. They </a:t>
            </a:r>
            <a:r>
              <a:rPr lang="en-US" dirty="0" err="1"/>
              <a:t>analyse</a:t>
            </a:r>
            <a:r>
              <a:rPr lang="en-US" dirty="0"/>
              <a:t> and attempt to improve the healthcare system and formulate health policies.</a:t>
            </a:r>
          </a:p>
          <a:p>
            <a:pPr algn="just"/>
            <a:endParaRPr lang="en-US" dirty="0"/>
          </a:p>
        </p:txBody>
      </p:sp>
    </p:spTree>
  </p:cSld>
  <p:clrMapOvr>
    <a:masterClrMapping/>
  </p:clrMapOvr>
  <p:transition spd="med">
    <p:pull/>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731837"/>
          </a:xfrm>
        </p:spPr>
        <p:txBody>
          <a:bodyPr>
            <a:normAutofit fontScale="90000"/>
          </a:bodyPr>
          <a:lstStyle/>
          <a:p>
            <a:r>
              <a:rPr lang="en-US" dirty="0">
                <a:latin typeface="Andalus" pitchFamily="18" charset="-78"/>
                <a:cs typeface="Andalus" pitchFamily="18" charset="-78"/>
              </a:rPr>
              <a:t>CONT.</a:t>
            </a:r>
          </a:p>
        </p:txBody>
      </p:sp>
      <p:sp>
        <p:nvSpPr>
          <p:cNvPr id="3" name="Content Placeholder 2"/>
          <p:cNvSpPr>
            <a:spLocks noGrp="1"/>
          </p:cNvSpPr>
          <p:nvPr>
            <p:ph idx="1"/>
          </p:nvPr>
        </p:nvSpPr>
        <p:spPr>
          <a:xfrm>
            <a:off x="367862" y="533400"/>
            <a:ext cx="11508828" cy="6324600"/>
          </a:xfrm>
        </p:spPr>
        <p:txBody>
          <a:bodyPr>
            <a:normAutofit/>
          </a:bodyPr>
          <a:lstStyle/>
          <a:p>
            <a:pPr algn="just"/>
            <a:r>
              <a:rPr lang="en-US" b="1" dirty="0">
                <a:latin typeface="Andalus" pitchFamily="18" charset="-78"/>
                <a:cs typeface="Andalus" pitchFamily="18" charset="-78"/>
              </a:rPr>
              <a:t>The definition of language</a:t>
            </a:r>
            <a:r>
              <a:rPr lang="en-US" dirty="0">
                <a:latin typeface="Andalus" pitchFamily="18" charset="-78"/>
                <a:cs typeface="Andalus" pitchFamily="18" charset="-78"/>
              </a:rPr>
              <a:t> is speech or other forms of communication. </a:t>
            </a:r>
          </a:p>
          <a:p>
            <a:pPr algn="just"/>
            <a:r>
              <a:rPr lang="en-US" dirty="0">
                <a:latin typeface="Andalus" pitchFamily="18" charset="-78"/>
                <a:cs typeface="Andalus" pitchFamily="18" charset="-78"/>
              </a:rPr>
              <a:t>An example of </a:t>
            </a:r>
            <a:r>
              <a:rPr lang="en-US" b="1" dirty="0">
                <a:latin typeface="Andalus" pitchFamily="18" charset="-78"/>
                <a:cs typeface="Andalus" pitchFamily="18" charset="-78"/>
              </a:rPr>
              <a:t>language</a:t>
            </a:r>
            <a:r>
              <a:rPr lang="en-US" dirty="0">
                <a:latin typeface="Andalus" pitchFamily="18" charset="-78"/>
                <a:cs typeface="Andalus" pitchFamily="18" charset="-78"/>
              </a:rPr>
              <a:t> is words spoken.</a:t>
            </a:r>
          </a:p>
          <a:p>
            <a:pPr algn="just"/>
            <a:r>
              <a:rPr lang="en-US" dirty="0">
                <a:latin typeface="Andalus" pitchFamily="18" charset="-78"/>
                <a:cs typeface="Andalus" pitchFamily="18" charset="-78"/>
              </a:rPr>
              <a:t>Another example of </a:t>
            </a:r>
            <a:r>
              <a:rPr lang="en-US" b="1" dirty="0">
                <a:latin typeface="Andalus" pitchFamily="18" charset="-78"/>
                <a:cs typeface="Andalus" pitchFamily="18" charset="-78"/>
              </a:rPr>
              <a:t>language</a:t>
            </a:r>
            <a:r>
              <a:rPr lang="en-US" dirty="0">
                <a:latin typeface="Andalus" pitchFamily="18" charset="-78"/>
                <a:cs typeface="Andalus" pitchFamily="18" charset="-78"/>
              </a:rPr>
              <a:t> is words read in a book. </a:t>
            </a:r>
          </a:p>
          <a:p>
            <a:pPr algn="just"/>
            <a:r>
              <a:rPr lang="en-US" dirty="0">
                <a:latin typeface="Andalus" pitchFamily="18" charset="-78"/>
                <a:cs typeface="Andalus" pitchFamily="18" charset="-78"/>
              </a:rPr>
              <a:t>Another example of </a:t>
            </a:r>
            <a:r>
              <a:rPr lang="en-US" b="1" dirty="0">
                <a:latin typeface="Andalus" pitchFamily="18" charset="-78"/>
                <a:cs typeface="Andalus" pitchFamily="18" charset="-78"/>
              </a:rPr>
              <a:t>language</a:t>
            </a:r>
            <a:r>
              <a:rPr lang="en-US" dirty="0">
                <a:latin typeface="Andalus" pitchFamily="18" charset="-78"/>
                <a:cs typeface="Andalus" pitchFamily="18" charset="-78"/>
              </a:rPr>
              <a:t> is people using their hands to express themselves. ... A system of signs, symbols, gestures, or rules used in communicating.</a:t>
            </a:r>
          </a:p>
          <a:p>
            <a:pPr algn="just"/>
            <a:r>
              <a:rPr lang="en-US" b="1" dirty="0">
                <a:latin typeface="Andalus" pitchFamily="18" charset="-78"/>
                <a:cs typeface="Andalus" pitchFamily="18" charset="-78"/>
              </a:rPr>
              <a:t>Language development </a:t>
            </a:r>
            <a:r>
              <a:rPr lang="en-US" dirty="0">
                <a:latin typeface="Andalus" pitchFamily="18" charset="-78"/>
                <a:cs typeface="Andalus" pitchFamily="18" charset="-78"/>
              </a:rPr>
              <a:t>is therefore the process by which children come to understand and communicate language during early childhood.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b="1" dirty="0">
                <a:latin typeface="Andalus" pitchFamily="18" charset="-78"/>
                <a:cs typeface="Andalus" pitchFamily="18" charset="-78"/>
              </a:rPr>
              <a:t>CHOMSKY DEFINATION OF LANGUAGE</a:t>
            </a:r>
            <a:endParaRPr lang="en-US" dirty="0">
              <a:latin typeface="Andalus" pitchFamily="18" charset="-78"/>
              <a:cs typeface="Andalus" pitchFamily="18" charset="-78"/>
            </a:endParaRPr>
          </a:p>
        </p:txBody>
      </p:sp>
      <p:sp>
        <p:nvSpPr>
          <p:cNvPr id="3" name="Content Placeholder 2"/>
          <p:cNvSpPr>
            <a:spLocks noGrp="1"/>
          </p:cNvSpPr>
          <p:nvPr>
            <p:ph idx="1"/>
          </p:nvPr>
        </p:nvSpPr>
        <p:spPr>
          <a:xfrm>
            <a:off x="357352" y="1600201"/>
            <a:ext cx="11225048" cy="4525963"/>
          </a:xfrm>
        </p:spPr>
        <p:txBody>
          <a:bodyPr/>
          <a:lstStyle/>
          <a:p>
            <a:pPr algn="just"/>
            <a:r>
              <a:rPr lang="en-US" b="1" dirty="0">
                <a:latin typeface="Andalus" pitchFamily="18" charset="-78"/>
                <a:cs typeface="Andalus" pitchFamily="18" charset="-78"/>
              </a:rPr>
              <a:t>Language</a:t>
            </a:r>
            <a:r>
              <a:rPr lang="en-US" dirty="0">
                <a:latin typeface="Andalus" pitchFamily="18" charset="-78"/>
                <a:cs typeface="Andalus" pitchFamily="18" charset="-78"/>
              </a:rPr>
              <a:t> as conceived of by </a:t>
            </a:r>
            <a:r>
              <a:rPr lang="en-US" b="1" dirty="0">
                <a:latin typeface="Andalus" pitchFamily="18" charset="-78"/>
                <a:cs typeface="Andalus" pitchFamily="18" charset="-78"/>
              </a:rPr>
              <a:t>Chomsky</a:t>
            </a:r>
            <a:r>
              <a:rPr lang="en-US" dirty="0">
                <a:latin typeface="Andalus" pitchFamily="18" charset="-78"/>
                <a:cs typeface="Andalus" pitchFamily="18" charset="-78"/>
              </a:rPr>
              <a:t> is “a set (finite or infinite) of sentences, each finite in length and constructed out of a finite set of elements” (</a:t>
            </a:r>
            <a:r>
              <a:rPr lang="en-US" b="1" dirty="0">
                <a:latin typeface="Andalus" pitchFamily="18" charset="-78"/>
                <a:cs typeface="Andalus" pitchFamily="18" charset="-78"/>
              </a:rPr>
              <a:t>Chomsky</a:t>
            </a:r>
            <a:r>
              <a:rPr lang="en-US" dirty="0">
                <a:latin typeface="Andalus" pitchFamily="18" charset="-78"/>
                <a:cs typeface="Andalus" pitchFamily="18" charset="-78"/>
              </a:rPr>
              <a:t> 1957:13). ... Hence, once a particular string of words or a sentence causes a feeling of wrongness in a native speaker, then it can be classified as ungrammatical</a:t>
            </a:r>
            <a:r>
              <a:rPr lang="en-US" dirty="0"/>
              <a:t>.</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7"/>
            <a:ext cx="8229600" cy="1143000"/>
          </a:xfrm>
        </p:spPr>
        <p:txBody>
          <a:bodyPr>
            <a:normAutofit fontScale="90000"/>
          </a:bodyPr>
          <a:lstStyle/>
          <a:p>
            <a:r>
              <a:rPr lang="en-US" b="1" dirty="0">
                <a:latin typeface="Aharoni" panose="02010803020104030203" pitchFamily="2" charset="-79"/>
                <a:cs typeface="Aharoni" panose="02010803020104030203" pitchFamily="2" charset="-79"/>
              </a:rPr>
              <a:t>LANGUAGE AND IT’S IMPORTANCE</a:t>
            </a:r>
          </a:p>
        </p:txBody>
      </p:sp>
      <p:sp>
        <p:nvSpPr>
          <p:cNvPr id="3" name="Content Placeholder 2"/>
          <p:cNvSpPr>
            <a:spLocks noGrp="1"/>
          </p:cNvSpPr>
          <p:nvPr>
            <p:ph idx="1"/>
          </p:nvPr>
        </p:nvSpPr>
        <p:spPr>
          <a:xfrm>
            <a:off x="420414" y="1600201"/>
            <a:ext cx="11161986" cy="4525963"/>
          </a:xfrm>
        </p:spPr>
        <p:txBody>
          <a:bodyPr>
            <a:normAutofit/>
          </a:bodyPr>
          <a:lstStyle/>
          <a:p>
            <a:pPr algn="just"/>
            <a:r>
              <a:rPr lang="en-US" b="1" dirty="0">
                <a:latin typeface="Andalus" pitchFamily="18" charset="-78"/>
                <a:cs typeface="Andalus" pitchFamily="18" charset="-78"/>
              </a:rPr>
              <a:t>Language</a:t>
            </a:r>
            <a:r>
              <a:rPr lang="en-US" dirty="0">
                <a:latin typeface="Andalus" pitchFamily="18" charset="-78"/>
                <a:cs typeface="Andalus" pitchFamily="18" charset="-78"/>
              </a:rPr>
              <a:t> is a vital part of human connection. Although all species have their ways of communicating, humans are the only ones that have mastered cognitive communication . </a:t>
            </a:r>
          </a:p>
          <a:p>
            <a:pPr algn="just"/>
            <a:r>
              <a:rPr lang="en-US" b="1" dirty="0">
                <a:latin typeface="Andalus" pitchFamily="18" charset="-78"/>
                <a:cs typeface="Andalus" pitchFamily="18" charset="-78"/>
              </a:rPr>
              <a:t>Language</a:t>
            </a:r>
            <a:r>
              <a:rPr lang="en-US" dirty="0">
                <a:latin typeface="Andalus" pitchFamily="18" charset="-78"/>
                <a:cs typeface="Andalus" pitchFamily="18" charset="-78"/>
              </a:rPr>
              <a:t> allows us to share our ideas, thoughts, and feelings with others. It has the power to build societies, but also tear them down.</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6D73-3018-4EE9-BF81-5ED592DC4EE3}"/>
              </a:ext>
            </a:extLst>
          </p:cNvPr>
          <p:cNvSpPr>
            <a:spLocks noGrp="1"/>
          </p:cNvSpPr>
          <p:nvPr>
            <p:ph type="title"/>
          </p:nvPr>
        </p:nvSpPr>
        <p:spPr>
          <a:xfrm>
            <a:off x="1981200" y="27300"/>
            <a:ext cx="8229600" cy="963301"/>
          </a:xfrm>
        </p:spPr>
        <p:txBody>
          <a:bodyPr/>
          <a:lstStyle/>
          <a:p>
            <a:r>
              <a:rPr lang="en-US" b="1" dirty="0">
                <a:latin typeface="Aharoni" panose="02010803020104030203" pitchFamily="2" charset="-79"/>
                <a:cs typeface="Aharoni" panose="02010803020104030203" pitchFamily="2" charset="-79"/>
              </a:rPr>
              <a:t>Two main areas of language</a:t>
            </a:r>
            <a:endParaRPr lang="en-KE" b="1"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0E1FAA28-51A1-42CB-8DD9-6CC2E1D86F1F}"/>
              </a:ext>
            </a:extLst>
          </p:cNvPr>
          <p:cNvSpPr>
            <a:spLocks noGrp="1"/>
          </p:cNvSpPr>
          <p:nvPr>
            <p:ph idx="1"/>
          </p:nvPr>
        </p:nvSpPr>
        <p:spPr>
          <a:xfrm>
            <a:off x="493985" y="990601"/>
            <a:ext cx="10993821" cy="4525963"/>
          </a:xfrm>
        </p:spPr>
        <p:txBody>
          <a:bodyPr/>
          <a:lstStyle/>
          <a:p>
            <a:r>
              <a:rPr lang="en-US" b="1" dirty="0"/>
              <a:t>Receptive language </a:t>
            </a:r>
            <a:r>
              <a:rPr lang="en-US" dirty="0"/>
              <a:t>(understanding): </a:t>
            </a:r>
            <a:r>
              <a:rPr lang="en-US" b="1" dirty="0">
                <a:solidFill>
                  <a:srgbClr val="7030A0"/>
                </a:solidFill>
              </a:rPr>
              <a:t>comprehension</a:t>
            </a:r>
            <a:r>
              <a:rPr lang="en-US" dirty="0"/>
              <a:t> of language.</a:t>
            </a:r>
          </a:p>
          <a:p>
            <a:r>
              <a:rPr lang="en-US" b="1" dirty="0"/>
              <a:t>Expressive language </a:t>
            </a:r>
            <a:r>
              <a:rPr lang="en-US" dirty="0"/>
              <a:t>(using language): the use of language thru’ speech, sign or alternative forms of communication </a:t>
            </a:r>
            <a:r>
              <a:rPr lang="en-US" b="1" dirty="0">
                <a:solidFill>
                  <a:srgbClr val="7030A0"/>
                </a:solidFill>
              </a:rPr>
              <a:t>to communicate </a:t>
            </a:r>
            <a:r>
              <a:rPr lang="en-US" sz="2800" b="1" dirty="0">
                <a:solidFill>
                  <a:srgbClr val="7030A0"/>
                </a:solidFill>
                <a:latin typeface="Helvetica Neue"/>
              </a:rPr>
              <a:t>wants, needs, thoughts, and ideas.</a:t>
            </a:r>
          </a:p>
          <a:p>
            <a:endParaRPr lang="en-KE" dirty="0"/>
          </a:p>
        </p:txBody>
      </p:sp>
      <p:pic>
        <p:nvPicPr>
          <p:cNvPr id="5" name="Picture 4">
            <a:extLst>
              <a:ext uri="{FF2B5EF4-FFF2-40B4-BE49-F238E27FC236}">
                <a16:creationId xmlns:a16="http://schemas.microsoft.com/office/drawing/2014/main" id="{89AE4C09-C9D9-42C6-B84D-D6E15E34DF14}"/>
              </a:ext>
            </a:extLst>
          </p:cNvPr>
          <p:cNvPicPr>
            <a:picLocks noChangeAspect="1"/>
          </p:cNvPicPr>
          <p:nvPr/>
        </p:nvPicPr>
        <p:blipFill>
          <a:blip r:embed="rId2"/>
          <a:stretch>
            <a:fillRect/>
          </a:stretch>
        </p:blipFill>
        <p:spPr>
          <a:xfrm>
            <a:off x="2743200" y="3962401"/>
            <a:ext cx="5867400" cy="2868300"/>
          </a:xfrm>
          <a:prstGeom prst="rect">
            <a:avLst/>
          </a:prstGeom>
        </p:spPr>
      </p:pic>
    </p:spTree>
    <p:extLst>
      <p:ext uri="{BB962C8B-B14F-4D97-AF65-F5344CB8AC3E}">
        <p14:creationId xmlns:p14="http://schemas.microsoft.com/office/powerpoint/2010/main" val="244444244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7"/>
            <a:ext cx="8229600" cy="1143000"/>
          </a:xfrm>
        </p:spPr>
        <p:txBody>
          <a:bodyPr/>
          <a:lstStyle/>
          <a:p>
            <a:r>
              <a:rPr lang="en-US" dirty="0">
                <a:latin typeface="Aharoni" panose="02010803020104030203" pitchFamily="2" charset="-79"/>
                <a:cs typeface="Aharoni" panose="02010803020104030203" pitchFamily="2" charset="-79"/>
              </a:rPr>
              <a:t>Types of language</a:t>
            </a:r>
          </a:p>
        </p:txBody>
      </p:sp>
      <p:sp>
        <p:nvSpPr>
          <p:cNvPr id="3" name="Content Placeholder 2"/>
          <p:cNvSpPr>
            <a:spLocks noGrp="1"/>
          </p:cNvSpPr>
          <p:nvPr>
            <p:ph idx="1"/>
          </p:nvPr>
        </p:nvSpPr>
        <p:spPr/>
        <p:txBody>
          <a:bodyPr>
            <a:normAutofit/>
          </a:bodyPr>
          <a:lstStyle/>
          <a:p>
            <a:r>
              <a:rPr lang="en-US" dirty="0">
                <a:latin typeface="Andalus" pitchFamily="18" charset="-78"/>
                <a:cs typeface="Andalus" pitchFamily="18" charset="-78"/>
              </a:rPr>
              <a:t>There are </a:t>
            </a:r>
            <a:r>
              <a:rPr lang="en-US" b="1" dirty="0">
                <a:latin typeface="Andalus" pitchFamily="18" charset="-78"/>
                <a:cs typeface="Andalus" pitchFamily="18" charset="-78"/>
              </a:rPr>
              <a:t>three types of language</a:t>
            </a:r>
            <a:r>
              <a:rPr lang="en-US" dirty="0">
                <a:latin typeface="Andalus" pitchFamily="18" charset="-78"/>
                <a:cs typeface="Andalus" pitchFamily="18" charset="-78"/>
              </a:rPr>
              <a:t> or ways of writing or speaking:</a:t>
            </a:r>
          </a:p>
          <a:p>
            <a:r>
              <a:rPr lang="en-US" dirty="0">
                <a:latin typeface="Andalus" pitchFamily="18" charset="-78"/>
                <a:cs typeface="Andalus" pitchFamily="18" charset="-78"/>
              </a:rPr>
              <a:t> </a:t>
            </a:r>
            <a:r>
              <a:rPr lang="en-US" b="1" dirty="0">
                <a:solidFill>
                  <a:srgbClr val="FF0000"/>
                </a:solidFill>
                <a:latin typeface="Andalus" pitchFamily="18" charset="-78"/>
                <a:cs typeface="Andalus" pitchFamily="18" charset="-78"/>
              </a:rPr>
              <a:t>Slogan</a:t>
            </a:r>
            <a:r>
              <a:rPr lang="en-US" dirty="0">
                <a:latin typeface="Andalus" pitchFamily="18" charset="-78"/>
                <a:cs typeface="Andalus" pitchFamily="18" charset="-78"/>
              </a:rPr>
              <a:t>.</a:t>
            </a:r>
          </a:p>
          <a:p>
            <a:r>
              <a:rPr lang="en-US" dirty="0">
                <a:latin typeface="Andalus" pitchFamily="18" charset="-78"/>
                <a:cs typeface="Andalus" pitchFamily="18" charset="-78"/>
              </a:rPr>
              <a:t> </a:t>
            </a:r>
            <a:r>
              <a:rPr lang="en-US" b="1" dirty="0">
                <a:solidFill>
                  <a:srgbClr val="FF0000"/>
                </a:solidFill>
                <a:latin typeface="Andalus" pitchFamily="18" charset="-78"/>
                <a:cs typeface="Andalus" pitchFamily="18" charset="-78"/>
              </a:rPr>
              <a:t>Factual</a:t>
            </a:r>
            <a:r>
              <a:rPr lang="en-US" dirty="0">
                <a:latin typeface="Andalus" pitchFamily="18" charset="-78"/>
                <a:cs typeface="Andalus" pitchFamily="18" charset="-78"/>
              </a:rPr>
              <a:t>.</a:t>
            </a:r>
          </a:p>
          <a:p>
            <a:r>
              <a:rPr lang="en-US" dirty="0">
                <a:latin typeface="Andalus" pitchFamily="18" charset="-78"/>
                <a:cs typeface="Andalus" pitchFamily="18" charset="-78"/>
              </a:rPr>
              <a:t> and </a:t>
            </a:r>
            <a:r>
              <a:rPr lang="en-US" b="1" dirty="0">
                <a:solidFill>
                  <a:srgbClr val="FF0000"/>
                </a:solidFill>
                <a:latin typeface="Andalus" pitchFamily="18" charset="-78"/>
                <a:cs typeface="Andalus" pitchFamily="18" charset="-78"/>
              </a:rPr>
              <a:t>Thoughtful</a:t>
            </a:r>
            <a:r>
              <a:rPr lang="en-US" dirty="0">
                <a:latin typeface="Andalus" pitchFamily="18" charset="-78"/>
                <a:cs typeface="Andalus" pitchFamily="18" charset="-78"/>
              </a:rPr>
              <a:t>.</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7"/>
            <a:ext cx="8229600" cy="1143000"/>
          </a:xfrm>
        </p:spPr>
        <p:txBody>
          <a:bodyPr/>
          <a:lstStyle/>
          <a:p>
            <a:r>
              <a:rPr lang="en-US" b="1" dirty="0">
                <a:latin typeface="Aharoni" panose="02010803020104030203" pitchFamily="2" charset="-79"/>
                <a:cs typeface="Aharoni" panose="02010803020104030203" pitchFamily="2" charset="-79"/>
              </a:rPr>
              <a:t>Basic features of language</a:t>
            </a:r>
          </a:p>
        </p:txBody>
      </p:sp>
      <p:sp>
        <p:nvSpPr>
          <p:cNvPr id="3" name="Content Placeholder 2"/>
          <p:cNvSpPr>
            <a:spLocks noGrp="1"/>
          </p:cNvSpPr>
          <p:nvPr>
            <p:ph idx="1"/>
          </p:nvPr>
        </p:nvSpPr>
        <p:spPr>
          <a:xfrm>
            <a:off x="315309" y="1303338"/>
            <a:ext cx="11613931" cy="4822827"/>
          </a:xfrm>
        </p:spPr>
        <p:txBody>
          <a:bodyPr>
            <a:normAutofit/>
          </a:bodyPr>
          <a:lstStyle/>
          <a:p>
            <a:pPr algn="just"/>
            <a:r>
              <a:rPr lang="en-US" dirty="0">
                <a:latin typeface="Andalus" pitchFamily="18" charset="-78"/>
                <a:cs typeface="Andalus" pitchFamily="18" charset="-78"/>
              </a:rPr>
              <a:t>The five main components of language are :</a:t>
            </a:r>
            <a:r>
              <a:rPr lang="en-US" b="1" dirty="0">
                <a:latin typeface="Andalus" pitchFamily="18" charset="-78"/>
                <a:cs typeface="Andalus" pitchFamily="18" charset="-78"/>
              </a:rPr>
              <a:t>phonemes </a:t>
            </a:r>
            <a:r>
              <a:rPr lang="en-US" dirty="0">
                <a:latin typeface="Andalus" pitchFamily="18" charset="-78"/>
                <a:cs typeface="Andalus" pitchFamily="18" charset="-78"/>
              </a:rPr>
              <a:t>(unique sounds to create words, the basic building blocks of language </a:t>
            </a:r>
            <a:r>
              <a:rPr lang="en-US" dirty="0" err="1">
                <a:latin typeface="Andalus" pitchFamily="18" charset="-78"/>
                <a:cs typeface="Andalus" pitchFamily="18" charset="-78"/>
              </a:rPr>
              <a:t>eg</a:t>
            </a:r>
            <a:r>
              <a:rPr lang="en-US" dirty="0">
                <a:latin typeface="Andalus" pitchFamily="18" charset="-78"/>
                <a:cs typeface="Andalus" pitchFamily="18" charset="-78"/>
              </a:rPr>
              <a:t> sound of </a:t>
            </a:r>
            <a:r>
              <a:rPr lang="en-US" i="1" dirty="0">
                <a:latin typeface="Andalus" pitchFamily="18" charset="-78"/>
                <a:cs typeface="Andalus" pitchFamily="18" charset="-78"/>
              </a:rPr>
              <a:t>b</a:t>
            </a:r>
            <a:r>
              <a:rPr lang="en-US" dirty="0">
                <a:latin typeface="Andalus" pitchFamily="18" charset="-78"/>
                <a:cs typeface="Andalus" pitchFamily="18" charset="-78"/>
              </a:rPr>
              <a:t> and </a:t>
            </a:r>
            <a:r>
              <a:rPr lang="en-US" i="1" dirty="0">
                <a:latin typeface="Andalus" pitchFamily="18" charset="-78"/>
                <a:cs typeface="Andalus" pitchFamily="18" charset="-78"/>
              </a:rPr>
              <a:t>p</a:t>
            </a:r>
            <a:r>
              <a:rPr lang="en-US" dirty="0">
                <a:latin typeface="Andalus" pitchFamily="18" charset="-78"/>
                <a:cs typeface="Andalus" pitchFamily="18" charset="-78"/>
              </a:rPr>
              <a:t> (‘</a:t>
            </a:r>
            <a:r>
              <a:rPr lang="en-US" i="1" dirty="0" err="1">
                <a:latin typeface="Andalus" pitchFamily="18" charset="-78"/>
                <a:cs typeface="Andalus" pitchFamily="18" charset="-78"/>
              </a:rPr>
              <a:t>buh</a:t>
            </a:r>
            <a:r>
              <a:rPr lang="en-US" dirty="0">
                <a:latin typeface="Andalus" pitchFamily="18" charset="-78"/>
                <a:cs typeface="Andalus" pitchFamily="18" charset="-78"/>
              </a:rPr>
              <a:t> and </a:t>
            </a:r>
            <a:r>
              <a:rPr lang="en-US" i="1" dirty="0">
                <a:latin typeface="Andalus" pitchFamily="18" charset="-78"/>
                <a:cs typeface="Andalus" pitchFamily="18" charset="-78"/>
              </a:rPr>
              <a:t>puh</a:t>
            </a:r>
            <a:r>
              <a:rPr lang="en-US" dirty="0">
                <a:latin typeface="Andalus" pitchFamily="18" charset="-78"/>
                <a:cs typeface="Andalus" pitchFamily="18" charset="-78"/>
              </a:rPr>
              <a:t>’), </a:t>
            </a:r>
            <a:r>
              <a:rPr lang="en-US" b="1" dirty="0">
                <a:latin typeface="Andalus" pitchFamily="18" charset="-78"/>
                <a:cs typeface="Andalus" pitchFamily="18" charset="-78"/>
              </a:rPr>
              <a:t>morphemes</a:t>
            </a:r>
            <a:r>
              <a:rPr lang="en-US" dirty="0">
                <a:latin typeface="Andalus" pitchFamily="18" charset="-78"/>
                <a:cs typeface="Andalus" pitchFamily="18" charset="-78"/>
              </a:rPr>
              <a:t>, </a:t>
            </a:r>
            <a:r>
              <a:rPr lang="en-US" b="1" dirty="0">
                <a:latin typeface="Andalus" pitchFamily="18" charset="-78"/>
                <a:cs typeface="Andalus" pitchFamily="18" charset="-78"/>
              </a:rPr>
              <a:t>lexemes</a:t>
            </a:r>
            <a:r>
              <a:rPr lang="en-US" dirty="0">
                <a:latin typeface="Andalus" pitchFamily="18" charset="-78"/>
                <a:cs typeface="Andalus" pitchFamily="18" charset="-78"/>
              </a:rPr>
              <a:t>, </a:t>
            </a:r>
            <a:r>
              <a:rPr lang="en-US" b="1" dirty="0">
                <a:latin typeface="Andalus" pitchFamily="18" charset="-78"/>
                <a:cs typeface="Andalus" pitchFamily="18" charset="-78"/>
              </a:rPr>
              <a:t>syntax</a:t>
            </a:r>
            <a:r>
              <a:rPr lang="en-US" dirty="0">
                <a:latin typeface="Andalus" pitchFamily="18" charset="-78"/>
                <a:cs typeface="Andalus" pitchFamily="18" charset="-78"/>
              </a:rPr>
              <a:t>, and </a:t>
            </a:r>
            <a:r>
              <a:rPr lang="en-US" b="1" dirty="0">
                <a:latin typeface="Andalus" pitchFamily="18" charset="-78"/>
                <a:cs typeface="Andalus" pitchFamily="18" charset="-78"/>
              </a:rPr>
              <a:t>context</a:t>
            </a:r>
            <a:r>
              <a:rPr lang="en-US" dirty="0">
                <a:latin typeface="Andalus" pitchFamily="18" charset="-78"/>
                <a:cs typeface="Andalus" pitchFamily="18" charset="-78"/>
              </a:rPr>
              <a:t>. </a:t>
            </a:r>
          </a:p>
          <a:p>
            <a:pPr algn="just"/>
            <a:r>
              <a:rPr lang="en-US" dirty="0">
                <a:latin typeface="Andalus" pitchFamily="18" charset="-78"/>
                <a:cs typeface="Andalus" pitchFamily="18" charset="-78"/>
              </a:rPr>
              <a:t>Along with grammar, semantics, and pragmatics, these components work together to create meaningful </a:t>
            </a:r>
            <a:r>
              <a:rPr lang="en-US" b="1" dirty="0">
                <a:latin typeface="Andalus" pitchFamily="18" charset="-78"/>
                <a:cs typeface="Andalus" pitchFamily="18" charset="-78"/>
              </a:rPr>
              <a:t>communication</a:t>
            </a:r>
            <a:r>
              <a:rPr lang="en-US" dirty="0">
                <a:latin typeface="Andalus" pitchFamily="18" charset="-78"/>
                <a:cs typeface="Andalus" pitchFamily="18" charset="-78"/>
              </a:rPr>
              <a:t> among individuals.</a:t>
            </a:r>
          </a:p>
          <a:p>
            <a:pPr algn="just"/>
            <a:r>
              <a:rPr lang="en-US" dirty="0">
                <a:latin typeface="Andalus" pitchFamily="18" charset="-78"/>
                <a:cs typeface="Andalus" pitchFamily="18" charset="-78"/>
              </a:rPr>
              <a:t>Assignment : </a:t>
            </a:r>
            <a:r>
              <a:rPr lang="en-US" b="1" i="1" dirty="0">
                <a:latin typeface="Andalus" pitchFamily="18" charset="-78"/>
                <a:cs typeface="Andalus" pitchFamily="18" charset="-78"/>
              </a:rPr>
              <a:t>find the meaning of these words</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haroni" panose="02010803020104030203" pitchFamily="2" charset="-79"/>
                <a:cs typeface="Aharoni" panose="02010803020104030203" pitchFamily="2" charset="-79"/>
              </a:rPr>
              <a:t>CHOMSKY’S THEORY OF LANGUAGE DEVELOPMENT</a:t>
            </a:r>
          </a:p>
        </p:txBody>
      </p:sp>
      <p:sp>
        <p:nvSpPr>
          <p:cNvPr id="3" name="Content Placeholder 2"/>
          <p:cNvSpPr>
            <a:spLocks noGrp="1"/>
          </p:cNvSpPr>
          <p:nvPr>
            <p:ph sz="half" idx="1"/>
          </p:nvPr>
        </p:nvSpPr>
        <p:spPr>
          <a:xfrm>
            <a:off x="325821" y="1600200"/>
            <a:ext cx="6894786" cy="5105400"/>
          </a:xfrm>
        </p:spPr>
        <p:txBody>
          <a:bodyPr>
            <a:normAutofit/>
          </a:bodyPr>
          <a:lstStyle/>
          <a:p>
            <a:pPr algn="just"/>
            <a:r>
              <a:rPr lang="en-US" b="1" dirty="0">
                <a:latin typeface="Andalus" pitchFamily="18" charset="-78"/>
                <a:cs typeface="Andalus" pitchFamily="18" charset="-78"/>
              </a:rPr>
              <a:t>Chomsky</a:t>
            </a:r>
            <a:r>
              <a:rPr lang="en-US" dirty="0">
                <a:latin typeface="Andalus" pitchFamily="18" charset="-78"/>
                <a:cs typeface="Andalus" pitchFamily="18" charset="-78"/>
              </a:rPr>
              <a:t> based his </a:t>
            </a:r>
            <a:r>
              <a:rPr lang="en-US" b="1" dirty="0">
                <a:latin typeface="Andalus" pitchFamily="18" charset="-78"/>
                <a:cs typeface="Andalus" pitchFamily="18" charset="-78"/>
              </a:rPr>
              <a:t>theory</a:t>
            </a:r>
            <a:r>
              <a:rPr lang="en-US" dirty="0">
                <a:latin typeface="Andalus" pitchFamily="18" charset="-78"/>
                <a:cs typeface="Andalus" pitchFamily="18" charset="-78"/>
              </a:rPr>
              <a:t> on the idea that all languages contain similar structures and rules (a universal grammar), and the fact that children everywhere acquire </a:t>
            </a:r>
            <a:r>
              <a:rPr lang="en-US" b="1" dirty="0">
                <a:latin typeface="Andalus" pitchFamily="18" charset="-78"/>
                <a:cs typeface="Andalus" pitchFamily="18" charset="-78"/>
              </a:rPr>
              <a:t>language</a:t>
            </a:r>
            <a:r>
              <a:rPr lang="en-US" dirty="0">
                <a:latin typeface="Andalus" pitchFamily="18" charset="-78"/>
                <a:cs typeface="Andalus" pitchFamily="18" charset="-78"/>
              </a:rPr>
              <a:t> the same way, and without much effort,  indicating that one is born wired with the basics already present in our brains.</a:t>
            </a:r>
          </a:p>
        </p:txBody>
      </p:sp>
      <p:pic>
        <p:nvPicPr>
          <p:cNvPr id="6" name="Content Placeholder 5">
            <a:extLst>
              <a:ext uri="{FF2B5EF4-FFF2-40B4-BE49-F238E27FC236}">
                <a16:creationId xmlns:a16="http://schemas.microsoft.com/office/drawing/2014/main" id="{1CDED2DF-CA43-4CC3-B8D5-0CCC715E6342}"/>
              </a:ext>
            </a:extLst>
          </p:cNvPr>
          <p:cNvPicPr>
            <a:picLocks noGrp="1" noChangeAspect="1"/>
          </p:cNvPicPr>
          <p:nvPr>
            <p:ph sz="half" idx="2"/>
          </p:nvPr>
        </p:nvPicPr>
        <p:blipFill>
          <a:blip r:embed="rId2"/>
          <a:stretch>
            <a:fillRect/>
          </a:stretch>
        </p:blipFill>
        <p:spPr>
          <a:xfrm>
            <a:off x="7220607" y="1447800"/>
            <a:ext cx="4729656" cy="5257800"/>
          </a:xfrm>
        </p:spPr>
      </p:pic>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2" y="304801"/>
            <a:ext cx="11508828" cy="5821363"/>
          </a:xfrm>
        </p:spPr>
        <p:txBody>
          <a:bodyPr>
            <a:noAutofit/>
          </a:bodyPr>
          <a:lstStyle/>
          <a:p>
            <a:pPr algn="just"/>
            <a:r>
              <a:rPr lang="en-US" dirty="0">
                <a:latin typeface="Andalus" pitchFamily="18" charset="-78"/>
                <a:cs typeface="Andalus" pitchFamily="18" charset="-78"/>
              </a:rPr>
              <a:t>These theories proposed that the mind  of the human infant is endowed with a “format” of a possible grammar (a theory of linguistic data), a method of constructing grammars based on the linguistic data to which the child is exposed, and a device that evaluates the relative simplicity of constructed grammars.</a:t>
            </a:r>
            <a:r>
              <a:rPr lang="en-US" dirty="0"/>
              <a:t> </a:t>
            </a:r>
          </a:p>
          <a:p>
            <a:pPr algn="just"/>
            <a:r>
              <a:rPr lang="en-US" dirty="0">
                <a:latin typeface="Andalus" pitchFamily="18" charset="-78"/>
                <a:cs typeface="Andalus" pitchFamily="18" charset="-78"/>
              </a:rPr>
              <a:t>The child’s mind constructs a number of possible grammars that are consistent with the linguistic data and then selects the grammar with the fewest rules or primitives.</a:t>
            </a:r>
          </a:p>
          <a:p>
            <a:pPr algn="just"/>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a:latin typeface="Andalus" pitchFamily="18" charset="-78"/>
                <a:cs typeface="Andalus" pitchFamily="18" charset="-78"/>
              </a:rPr>
              <a:t>He believes that language is innate and that one is born with the capability of language.</a:t>
            </a:r>
          </a:p>
          <a:p>
            <a:pPr algn="just"/>
            <a:r>
              <a:rPr lang="en-US" dirty="0">
                <a:latin typeface="Andalus" pitchFamily="18" charset="-78"/>
                <a:cs typeface="Andalus" pitchFamily="18" charset="-78"/>
              </a:rPr>
              <a:t>That language acquisition occurs during critical stage of development,</a:t>
            </a:r>
          </a:p>
          <a:p>
            <a:pPr algn="just"/>
            <a:r>
              <a:rPr lang="en-US" b="1" dirty="0">
                <a:latin typeface="Andalus" pitchFamily="18" charset="-78"/>
                <a:cs typeface="Andalus" pitchFamily="18" charset="-78"/>
              </a:rPr>
              <a:t>Language</a:t>
            </a:r>
            <a:r>
              <a:rPr lang="en-US" dirty="0">
                <a:latin typeface="Andalus" pitchFamily="18" charset="-78"/>
                <a:cs typeface="Andalus" pitchFamily="18" charset="-78"/>
              </a:rPr>
              <a:t> rules </a:t>
            </a:r>
            <a:r>
              <a:rPr lang="en-US" b="1" dirty="0">
                <a:latin typeface="Andalus" pitchFamily="18" charset="-78"/>
                <a:cs typeface="Andalus" pitchFamily="18" charset="-78"/>
              </a:rPr>
              <a:t>are</a:t>
            </a:r>
            <a:r>
              <a:rPr lang="en-US" dirty="0">
                <a:latin typeface="Andalus" pitchFamily="18" charset="-78"/>
                <a:cs typeface="Andalus" pitchFamily="18" charset="-78"/>
              </a:rPr>
              <a:t> influenced by experience and learning</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ndalus" pitchFamily="18" charset="-78"/>
                <a:cs typeface="Andalus" pitchFamily="18" charset="-78"/>
              </a:rPr>
              <a:t>Universal grammar</a:t>
            </a:r>
            <a:r>
              <a:rPr lang="en-US" dirty="0">
                <a:latin typeface="Andalus" pitchFamily="18" charset="-78"/>
                <a:cs typeface="Andalus" pitchFamily="18" charset="-78"/>
              </a:rPr>
              <a:t> </a:t>
            </a:r>
          </a:p>
        </p:txBody>
      </p:sp>
      <p:sp>
        <p:nvSpPr>
          <p:cNvPr id="3" name="Content Placeholder 2"/>
          <p:cNvSpPr>
            <a:spLocks noGrp="1"/>
          </p:cNvSpPr>
          <p:nvPr>
            <p:ph idx="1"/>
          </p:nvPr>
        </p:nvSpPr>
        <p:spPr>
          <a:xfrm>
            <a:off x="451945" y="1600201"/>
            <a:ext cx="11130455" cy="4525963"/>
          </a:xfrm>
        </p:spPr>
        <p:txBody>
          <a:bodyPr/>
          <a:lstStyle/>
          <a:p>
            <a:pPr algn="just"/>
            <a:r>
              <a:rPr lang="en-US" b="1" dirty="0">
                <a:latin typeface="Andalus" pitchFamily="18" charset="-78"/>
                <a:cs typeface="Andalus" pitchFamily="18" charset="-78"/>
              </a:rPr>
              <a:t>Universal grammar</a:t>
            </a:r>
            <a:r>
              <a:rPr lang="en-US" dirty="0">
                <a:latin typeface="Andalus" pitchFamily="18" charset="-78"/>
                <a:cs typeface="Andalus" pitchFamily="18" charset="-78"/>
              </a:rPr>
              <a:t> (UG) (noun): a </a:t>
            </a:r>
            <a:r>
              <a:rPr lang="en-US" b="1" dirty="0">
                <a:latin typeface="Andalus" pitchFamily="18" charset="-78"/>
                <a:cs typeface="Andalus" pitchFamily="18" charset="-78"/>
              </a:rPr>
              <a:t>theory</a:t>
            </a:r>
            <a:r>
              <a:rPr lang="en-US" dirty="0">
                <a:latin typeface="Andalus" pitchFamily="18" charset="-78"/>
                <a:cs typeface="Andalus" pitchFamily="18" charset="-78"/>
              </a:rPr>
              <a:t> in linguistics usually credited to </a:t>
            </a:r>
            <a:r>
              <a:rPr lang="en-US" b="1" dirty="0">
                <a:latin typeface="Andalus" pitchFamily="18" charset="-78"/>
                <a:cs typeface="Andalus" pitchFamily="18" charset="-78"/>
              </a:rPr>
              <a:t>Noam Chomsky</a:t>
            </a:r>
            <a:r>
              <a:rPr lang="en-US" dirty="0">
                <a:latin typeface="Andalus" pitchFamily="18" charset="-78"/>
                <a:cs typeface="Andalus" pitchFamily="18" charset="-78"/>
              </a:rPr>
              <a:t> that suggests that the ability to learn </a:t>
            </a:r>
            <a:r>
              <a:rPr lang="en-US" b="1" dirty="0">
                <a:latin typeface="Andalus" pitchFamily="18" charset="-78"/>
                <a:cs typeface="Andalus" pitchFamily="18" charset="-78"/>
              </a:rPr>
              <a:t>grammar</a:t>
            </a:r>
            <a:r>
              <a:rPr lang="en-US" dirty="0">
                <a:latin typeface="Andalus" pitchFamily="18" charset="-78"/>
                <a:cs typeface="Andalus" pitchFamily="18" charset="-78"/>
              </a:rPr>
              <a:t> is built into the human brain from birth regardless of language. In the 1960s, linguists became interested in a new </a:t>
            </a:r>
            <a:r>
              <a:rPr lang="en-US" b="1" dirty="0">
                <a:latin typeface="Andalus" pitchFamily="18" charset="-78"/>
                <a:cs typeface="Andalus" pitchFamily="18" charset="-78"/>
              </a:rPr>
              <a:t>theory</a:t>
            </a:r>
            <a:r>
              <a:rPr lang="en-US" dirty="0"/>
              <a:t> </a:t>
            </a:r>
            <a:r>
              <a:rPr lang="en-US" dirty="0">
                <a:latin typeface="Andalus" pitchFamily="18" charset="-78"/>
                <a:cs typeface="Andalus" pitchFamily="18" charset="-78"/>
              </a:rPr>
              <a:t>about </a:t>
            </a:r>
            <a:r>
              <a:rPr lang="en-US" b="1" dirty="0">
                <a:latin typeface="Andalus" pitchFamily="18" charset="-78"/>
                <a:cs typeface="Andalus" pitchFamily="18" charset="-78"/>
              </a:rPr>
              <a:t>grammar</a:t>
            </a:r>
            <a:r>
              <a:rPr lang="en-US" dirty="0">
                <a:latin typeface="Andalus" pitchFamily="18" charset="-78"/>
                <a:cs typeface="Andalus" pitchFamily="18" charset="-78"/>
              </a:rPr>
              <a:t>, or the laws of language.</a:t>
            </a:r>
          </a:p>
          <a:p>
            <a:pPr algn="just"/>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617220"/>
            <a:ext cx="10769600" cy="5806439"/>
          </a:xfrm>
        </p:spPr>
        <p:txBody>
          <a:bodyPr>
            <a:normAutofit fontScale="92500" lnSpcReduction="20000"/>
          </a:bodyPr>
          <a:lstStyle/>
          <a:p>
            <a:pPr marL="0" indent="0" algn="just" fontAlgn="base">
              <a:buNone/>
            </a:pPr>
            <a:r>
              <a:rPr lang="en-US" sz="4000" b="1" dirty="0">
                <a:solidFill>
                  <a:srgbClr val="FF0000"/>
                </a:solidFill>
              </a:rPr>
              <a:t>5. Clinical Psychology:</a:t>
            </a:r>
          </a:p>
          <a:p>
            <a:pPr algn="just" fontAlgn="base"/>
            <a:r>
              <a:rPr lang="en-US" dirty="0"/>
              <a:t>It deals with the assessment and intervention of abnormal </a:t>
            </a:r>
            <a:r>
              <a:rPr lang="en-US" dirty="0" err="1"/>
              <a:t>behaviour</a:t>
            </a:r>
            <a:r>
              <a:rPr lang="en-US" dirty="0"/>
              <a:t>.</a:t>
            </a:r>
          </a:p>
          <a:p>
            <a:pPr algn="just" fontAlgn="base"/>
            <a:r>
              <a:rPr lang="en-US" dirty="0"/>
              <a:t>As some observe and believe that psychological disorders arise from a person’s unresolved conflicts and unconscious motives, others maintain that some of these patterns are merely learned responses, which can be unlearned with training, still others are contend with the knowledge of thinking that there are biological basis to certain psychological disorders, especially the more serious ones. </a:t>
            </a:r>
          </a:p>
          <a:p>
            <a:pPr algn="just" fontAlgn="base"/>
            <a:r>
              <a:rPr lang="en-US" dirty="0"/>
              <a:t>Clinical psychologists are employed in hospitals, clinics and private practice. They often work closely with other specialists in the field of mental health.</a:t>
            </a:r>
          </a:p>
          <a:p>
            <a:pPr algn="just"/>
            <a:endParaRPr lang="en-US" dirty="0"/>
          </a:p>
        </p:txBody>
      </p:sp>
    </p:spTree>
  </p:cSld>
  <p:clrMapOvr>
    <a:masterClrMapping/>
  </p:clrMapOvr>
  <p:transition spd="med">
    <p:pull/>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itchFamily="18" charset="-78"/>
                <a:cs typeface="Andalus" pitchFamily="18" charset="-78"/>
              </a:rPr>
              <a:t>Cont.</a:t>
            </a:r>
          </a:p>
        </p:txBody>
      </p:sp>
      <p:sp>
        <p:nvSpPr>
          <p:cNvPr id="3" name="Content Placeholder 2"/>
          <p:cNvSpPr>
            <a:spLocks noGrp="1"/>
          </p:cNvSpPr>
          <p:nvPr>
            <p:ph idx="1"/>
          </p:nvPr>
        </p:nvSpPr>
        <p:spPr>
          <a:xfrm>
            <a:off x="304800" y="1417639"/>
            <a:ext cx="11393214" cy="4708525"/>
          </a:xfrm>
        </p:spPr>
        <p:txBody>
          <a:bodyPr/>
          <a:lstStyle/>
          <a:p>
            <a:pPr algn="just"/>
            <a:r>
              <a:rPr lang="en-US" dirty="0">
                <a:latin typeface="Andalus" pitchFamily="18" charset="-78"/>
                <a:cs typeface="Andalus" pitchFamily="18" charset="-78"/>
              </a:rPr>
              <a:t>The </a:t>
            </a:r>
            <a:r>
              <a:rPr lang="en-US" b="1" dirty="0">
                <a:latin typeface="Andalus" pitchFamily="18" charset="-78"/>
                <a:cs typeface="Andalus" pitchFamily="18" charset="-78"/>
              </a:rPr>
              <a:t>Universal Grammar</a:t>
            </a:r>
            <a:r>
              <a:rPr lang="en-US" dirty="0">
                <a:latin typeface="Andalus" pitchFamily="18" charset="-78"/>
                <a:cs typeface="Andalus" pitchFamily="18" charset="-78"/>
              </a:rPr>
              <a:t> (UG) hypothesis—the idea that human languages, as superficially diverse as they are, share some fundamental similarities, and that these are attributable to innate </a:t>
            </a:r>
            <a:r>
              <a:rPr lang="en-US" b="1" dirty="0">
                <a:latin typeface="Andalus" pitchFamily="18" charset="-78"/>
                <a:cs typeface="Andalus" pitchFamily="18" charset="-78"/>
              </a:rPr>
              <a:t>principles</a:t>
            </a:r>
            <a:r>
              <a:rPr lang="en-US" dirty="0">
                <a:latin typeface="Andalus" pitchFamily="18" charset="-78"/>
                <a:cs typeface="Andalus" pitchFamily="18" charset="-78"/>
              </a:rPr>
              <a:t> unique to language: that deep down, there is only one human language.</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itchFamily="18" charset="-78"/>
                <a:cs typeface="Andalus" pitchFamily="18" charset="-78"/>
              </a:rPr>
              <a:t>Cont.</a:t>
            </a:r>
          </a:p>
        </p:txBody>
      </p:sp>
      <p:sp>
        <p:nvSpPr>
          <p:cNvPr id="3" name="Content Placeholder 2"/>
          <p:cNvSpPr>
            <a:spLocks noGrp="1"/>
          </p:cNvSpPr>
          <p:nvPr>
            <p:ph idx="1"/>
          </p:nvPr>
        </p:nvSpPr>
        <p:spPr>
          <a:xfrm>
            <a:off x="462455" y="1600201"/>
            <a:ext cx="11277600" cy="4525963"/>
          </a:xfrm>
        </p:spPr>
        <p:txBody>
          <a:bodyPr/>
          <a:lstStyle/>
          <a:p>
            <a:pPr algn="just"/>
            <a:r>
              <a:rPr lang="en-US" b="1" dirty="0">
                <a:latin typeface="Andalus" pitchFamily="18" charset="-78"/>
                <a:cs typeface="Andalus" pitchFamily="18" charset="-78"/>
              </a:rPr>
              <a:t>Universal grammar</a:t>
            </a:r>
            <a:r>
              <a:rPr lang="en-US" dirty="0">
                <a:latin typeface="Andalus" pitchFamily="18" charset="-78"/>
                <a:cs typeface="Andalus" pitchFamily="18" charset="-78"/>
              </a:rPr>
              <a:t> (UG) is the linguistic term that refers to the fact that all languages, no matter how different they may seem from another, have in common that they can be broken down into nouns and verbs and other grammatical forms.</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2844"/>
            <a:ext cx="8229600" cy="1143000"/>
          </a:xfrm>
        </p:spPr>
        <p:txBody>
          <a:bodyPr>
            <a:normAutofit fontScale="90000"/>
          </a:bodyPr>
          <a:lstStyle/>
          <a:p>
            <a:r>
              <a:rPr lang="en-US" b="1" dirty="0">
                <a:latin typeface="Aharoni" panose="02010803020104030203" pitchFamily="2" charset="-79"/>
                <a:cs typeface="Aharoni" panose="02010803020104030203" pitchFamily="2" charset="-79"/>
              </a:rPr>
              <a:t>Language Acquisition Theory</a:t>
            </a:r>
            <a:br>
              <a:rPr lang="en-US" b="1" dirty="0">
                <a:latin typeface="Aharoni" panose="02010803020104030203" pitchFamily="2" charset="-79"/>
                <a:cs typeface="Aharoni" panose="02010803020104030203" pitchFamily="2" charset="-79"/>
              </a:rPr>
            </a:br>
            <a:endParaRPr lang="en-US"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378372" y="1295401"/>
            <a:ext cx="11204028" cy="4830763"/>
          </a:xfrm>
        </p:spPr>
        <p:txBody>
          <a:bodyPr/>
          <a:lstStyle/>
          <a:p>
            <a:pPr algn="just"/>
            <a:r>
              <a:rPr lang="en-US" dirty="0">
                <a:latin typeface="Andalus" pitchFamily="18" charset="-78"/>
                <a:cs typeface="Andalus" pitchFamily="18" charset="-78"/>
              </a:rPr>
              <a:t>Language rules are complicated and complex. If there is not a Universal Grammar, how do children make sense of it all? When the child begins to listen to his parents, he will unconsciously recognize which kind of a language he is dealing with - and he will set his grammar to the correct one - this is known as 'setting the parameters'. </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875"/>
            <a:ext cx="8229600" cy="715962"/>
          </a:xfrm>
        </p:spPr>
        <p:txBody>
          <a:bodyPr>
            <a:normAutofit fontScale="90000"/>
          </a:bodyPr>
          <a:lstStyle/>
          <a:p>
            <a:r>
              <a:rPr lang="en-US" dirty="0">
                <a:latin typeface="Andalus" pitchFamily="18" charset="-78"/>
                <a:cs typeface="Andalus" pitchFamily="18" charset="-78"/>
              </a:rPr>
              <a:t>Cont.</a:t>
            </a:r>
          </a:p>
        </p:txBody>
      </p:sp>
      <p:sp>
        <p:nvSpPr>
          <p:cNvPr id="3" name="Content Placeholder 2"/>
          <p:cNvSpPr>
            <a:spLocks noGrp="1"/>
          </p:cNvSpPr>
          <p:nvPr>
            <p:ph idx="1"/>
          </p:nvPr>
        </p:nvSpPr>
        <p:spPr>
          <a:xfrm>
            <a:off x="346841" y="838201"/>
            <a:ext cx="11498318" cy="5287963"/>
          </a:xfrm>
        </p:spPr>
        <p:txBody>
          <a:bodyPr>
            <a:normAutofit/>
          </a:bodyPr>
          <a:lstStyle/>
          <a:p>
            <a:pPr algn="just"/>
            <a:r>
              <a:rPr lang="en-US" dirty="0">
                <a:latin typeface="Andalus" pitchFamily="18" charset="-78"/>
                <a:cs typeface="Andalus" pitchFamily="18" charset="-78"/>
              </a:rPr>
              <a:t>It’s as if the child were offered at birth, a certain number of hypotheses, which he or she then matches with what is happening around him. The child knows intuitively that there are some words that behave like verbs, and others like nouns, and that there is a limited set of possibilities for ordering them within a phrase. This is not information that the child is taught directly by adults, but information that is given for the child to decipher. This set of language learning tools, provided at birth, is referred to by Chomsky as the Language Acquisition Device. </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337"/>
            <a:ext cx="8229600" cy="1143000"/>
          </a:xfrm>
        </p:spPr>
        <p:txBody>
          <a:bodyPr/>
          <a:lstStyle/>
          <a:p>
            <a:r>
              <a:rPr lang="en-US" b="1" dirty="0">
                <a:latin typeface="Andalus" pitchFamily="18" charset="-78"/>
                <a:cs typeface="Andalus" pitchFamily="18" charset="-78"/>
              </a:rPr>
              <a:t>summary</a:t>
            </a:r>
          </a:p>
        </p:txBody>
      </p:sp>
      <p:sp>
        <p:nvSpPr>
          <p:cNvPr id="3" name="Content Placeholder 2"/>
          <p:cNvSpPr>
            <a:spLocks noGrp="1"/>
          </p:cNvSpPr>
          <p:nvPr>
            <p:ph idx="1"/>
          </p:nvPr>
        </p:nvSpPr>
        <p:spPr>
          <a:xfrm>
            <a:off x="378372" y="1371601"/>
            <a:ext cx="11035862" cy="4754563"/>
          </a:xfrm>
        </p:spPr>
        <p:txBody>
          <a:bodyPr/>
          <a:lstStyle/>
          <a:p>
            <a:pPr algn="just">
              <a:buNone/>
            </a:pPr>
            <a:r>
              <a:rPr lang="en-US" dirty="0">
                <a:latin typeface="Andalus" pitchFamily="18" charset="-78"/>
                <a:cs typeface="Andalus" pitchFamily="18" charset="-78"/>
              </a:rPr>
              <a:t>Key Concepts of Chomsky's theory:</a:t>
            </a:r>
          </a:p>
          <a:p>
            <a:pPr algn="just"/>
            <a:r>
              <a:rPr lang="en-US" dirty="0">
                <a:latin typeface="Andalus" pitchFamily="18" charset="-78"/>
                <a:cs typeface="Andalus" pitchFamily="18" charset="-78"/>
              </a:rPr>
              <a:t> Some language ability is innate. </a:t>
            </a:r>
          </a:p>
          <a:p>
            <a:pPr algn="just"/>
            <a:r>
              <a:rPr lang="en-US" dirty="0">
                <a:latin typeface="Andalus" pitchFamily="18" charset="-78"/>
                <a:cs typeface="Andalus" pitchFamily="18" charset="-78"/>
              </a:rPr>
              <a:t>A Universal Grammar exists for all languages. </a:t>
            </a:r>
          </a:p>
          <a:p>
            <a:pPr algn="just"/>
            <a:r>
              <a:rPr lang="en-US" dirty="0">
                <a:latin typeface="Andalus" pitchFamily="18" charset="-78"/>
                <a:cs typeface="Andalus" pitchFamily="18" charset="-78"/>
              </a:rPr>
              <a:t>Children are equipped with a Language Acquisition Device.</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fontScale="90000"/>
          </a:bodyPr>
          <a:lstStyle/>
          <a:p>
            <a:r>
              <a:rPr lang="en-US" b="1" dirty="0">
                <a:latin typeface="Aharoni" panose="02010803020104030203" pitchFamily="2" charset="-79"/>
                <a:cs typeface="Aharoni" panose="02010803020104030203" pitchFamily="2" charset="-79"/>
              </a:rPr>
              <a:t>4 STAGES OF LANGUAGE DEVELOPMENT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2454396"/>
              </p:ext>
            </p:extLst>
          </p:nvPr>
        </p:nvGraphicFramePr>
        <p:xfrm>
          <a:off x="693683" y="1600201"/>
          <a:ext cx="10857186" cy="4983161"/>
        </p:xfrm>
        <a:graphic>
          <a:graphicData uri="http://schemas.openxmlformats.org/drawingml/2006/table">
            <a:tbl>
              <a:tblPr firstRow="1" bandRow="1">
                <a:tableStyleId>{5C22544A-7EE6-4342-B048-85BDC9FD1C3A}</a:tableStyleId>
              </a:tblPr>
              <a:tblGrid>
                <a:gridCol w="1407413">
                  <a:extLst>
                    <a:ext uri="{9D8B030D-6E8A-4147-A177-3AD203B41FA5}">
                      <a16:colId xmlns:a16="http://schemas.microsoft.com/office/drawing/2014/main" val="20000"/>
                    </a:ext>
                  </a:extLst>
                </a:gridCol>
                <a:gridCol w="5830711">
                  <a:extLst>
                    <a:ext uri="{9D8B030D-6E8A-4147-A177-3AD203B41FA5}">
                      <a16:colId xmlns:a16="http://schemas.microsoft.com/office/drawing/2014/main" val="20001"/>
                    </a:ext>
                  </a:extLst>
                </a:gridCol>
                <a:gridCol w="3619062">
                  <a:extLst>
                    <a:ext uri="{9D8B030D-6E8A-4147-A177-3AD203B41FA5}">
                      <a16:colId xmlns:a16="http://schemas.microsoft.com/office/drawing/2014/main" val="20002"/>
                    </a:ext>
                  </a:extLst>
                </a:gridCol>
              </a:tblGrid>
              <a:tr h="1209505">
                <a:tc>
                  <a:txBody>
                    <a:bodyPr/>
                    <a:lstStyle/>
                    <a:p>
                      <a:r>
                        <a:rPr lang="en-US" sz="3200" dirty="0"/>
                        <a:t>1</a:t>
                      </a:r>
                    </a:p>
                  </a:txBody>
                  <a:tcPr/>
                </a:tc>
                <a:tc>
                  <a:txBody>
                    <a:bodyPr/>
                    <a:lstStyle/>
                    <a:p>
                      <a:r>
                        <a:rPr lang="en-US" sz="3200" dirty="0"/>
                        <a:t>pre-speech</a:t>
                      </a:r>
                    </a:p>
                  </a:txBody>
                  <a:tcPr/>
                </a:tc>
                <a:tc>
                  <a:txBody>
                    <a:bodyPr/>
                    <a:lstStyle/>
                    <a:p>
                      <a:r>
                        <a:rPr lang="en-US" sz="3200" dirty="0"/>
                        <a:t>0-6months</a:t>
                      </a:r>
                    </a:p>
                  </a:txBody>
                  <a:tcPr/>
                </a:tc>
                <a:extLst>
                  <a:ext uri="{0D108BD9-81ED-4DB2-BD59-A6C34878D82A}">
                    <a16:rowId xmlns:a16="http://schemas.microsoft.com/office/drawing/2014/main" val="10000"/>
                  </a:ext>
                </a:extLst>
              </a:tr>
              <a:tr h="1209505">
                <a:tc>
                  <a:txBody>
                    <a:bodyPr/>
                    <a:lstStyle/>
                    <a:p>
                      <a:r>
                        <a:rPr lang="en-US" sz="3200" dirty="0"/>
                        <a:t>2</a:t>
                      </a:r>
                    </a:p>
                  </a:txBody>
                  <a:tcPr/>
                </a:tc>
                <a:tc>
                  <a:txBody>
                    <a:bodyPr/>
                    <a:lstStyle/>
                    <a:p>
                      <a:r>
                        <a:rPr lang="en-US" sz="3200" dirty="0"/>
                        <a:t>bubbling</a:t>
                      </a:r>
                    </a:p>
                  </a:txBody>
                  <a:tcPr/>
                </a:tc>
                <a:tc>
                  <a:txBody>
                    <a:bodyPr/>
                    <a:lstStyle/>
                    <a:p>
                      <a:r>
                        <a:rPr lang="en-US" sz="3200" dirty="0"/>
                        <a:t>6-8 months</a:t>
                      </a:r>
                    </a:p>
                  </a:txBody>
                  <a:tcPr/>
                </a:tc>
                <a:extLst>
                  <a:ext uri="{0D108BD9-81ED-4DB2-BD59-A6C34878D82A}">
                    <a16:rowId xmlns:a16="http://schemas.microsoft.com/office/drawing/2014/main" val="10001"/>
                  </a:ext>
                </a:extLst>
              </a:tr>
              <a:tr h="1209505">
                <a:tc>
                  <a:txBody>
                    <a:bodyPr/>
                    <a:lstStyle/>
                    <a:p>
                      <a:r>
                        <a:rPr lang="en-US" sz="3200" dirty="0"/>
                        <a:t>3</a:t>
                      </a:r>
                    </a:p>
                  </a:txBody>
                  <a:tcPr/>
                </a:tc>
                <a:tc>
                  <a:txBody>
                    <a:bodyPr/>
                    <a:lstStyle/>
                    <a:p>
                      <a:r>
                        <a:rPr lang="en-US" sz="3200" dirty="0"/>
                        <a:t>One word (holophrastic)</a:t>
                      </a:r>
                    </a:p>
                  </a:txBody>
                  <a:tcPr/>
                </a:tc>
                <a:tc>
                  <a:txBody>
                    <a:bodyPr/>
                    <a:lstStyle/>
                    <a:p>
                      <a:r>
                        <a:rPr lang="en-US" sz="3200" dirty="0"/>
                        <a:t>9-18 months</a:t>
                      </a:r>
                    </a:p>
                  </a:txBody>
                  <a:tcPr/>
                </a:tc>
                <a:extLst>
                  <a:ext uri="{0D108BD9-81ED-4DB2-BD59-A6C34878D82A}">
                    <a16:rowId xmlns:a16="http://schemas.microsoft.com/office/drawing/2014/main" val="10002"/>
                  </a:ext>
                </a:extLst>
              </a:tr>
              <a:tr h="1354646">
                <a:tc>
                  <a:txBody>
                    <a:bodyPr/>
                    <a:lstStyle/>
                    <a:p>
                      <a:r>
                        <a:rPr lang="en-US" sz="3200" dirty="0"/>
                        <a:t>4</a:t>
                      </a:r>
                    </a:p>
                  </a:txBody>
                  <a:tcPr/>
                </a:tc>
                <a:tc>
                  <a:txBody>
                    <a:bodyPr/>
                    <a:lstStyle/>
                    <a:p>
                      <a:r>
                        <a:rPr lang="en-US" sz="3200" dirty="0"/>
                        <a:t>Combining words(telegraphic)</a:t>
                      </a:r>
                    </a:p>
                  </a:txBody>
                  <a:tcPr/>
                </a:tc>
                <a:tc>
                  <a:txBody>
                    <a:bodyPr/>
                    <a:lstStyle/>
                    <a:p>
                      <a:r>
                        <a:rPr lang="en-US" sz="3200" dirty="0"/>
                        <a:t>18-36</a:t>
                      </a:r>
                      <a:r>
                        <a:rPr lang="en-US" sz="3200" baseline="0" dirty="0"/>
                        <a:t> months</a:t>
                      </a:r>
                      <a:endParaRPr lang="en-US" sz="3200"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152"/>
            <a:ext cx="8229600" cy="750849"/>
          </a:xfrm>
        </p:spPr>
        <p:txBody>
          <a:bodyPr>
            <a:normAutofit fontScale="90000"/>
          </a:bodyPr>
          <a:lstStyle/>
          <a:p>
            <a:r>
              <a:rPr lang="en-US" sz="4800" b="1" dirty="0"/>
              <a:t>6 STAGES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3509679"/>
              </p:ext>
            </p:extLst>
          </p:nvPr>
        </p:nvGraphicFramePr>
        <p:xfrm>
          <a:off x="94593" y="609601"/>
          <a:ext cx="11971284" cy="6009976"/>
        </p:xfrm>
        <a:graphic>
          <a:graphicData uri="http://schemas.openxmlformats.org/drawingml/2006/table">
            <a:tbl>
              <a:tblPr firstRow="1" bandRow="1">
                <a:tableStyleId>{5C22544A-7EE6-4342-B048-85BDC9FD1C3A}</a:tableStyleId>
              </a:tblPr>
              <a:tblGrid>
                <a:gridCol w="2216903">
                  <a:extLst>
                    <a:ext uri="{9D8B030D-6E8A-4147-A177-3AD203B41FA5}">
                      <a16:colId xmlns:a16="http://schemas.microsoft.com/office/drawing/2014/main" val="20000"/>
                    </a:ext>
                  </a:extLst>
                </a:gridCol>
                <a:gridCol w="6096489">
                  <a:extLst>
                    <a:ext uri="{9D8B030D-6E8A-4147-A177-3AD203B41FA5}">
                      <a16:colId xmlns:a16="http://schemas.microsoft.com/office/drawing/2014/main" val="20001"/>
                    </a:ext>
                  </a:extLst>
                </a:gridCol>
                <a:gridCol w="3657892">
                  <a:extLst>
                    <a:ext uri="{9D8B030D-6E8A-4147-A177-3AD203B41FA5}">
                      <a16:colId xmlns:a16="http://schemas.microsoft.com/office/drawing/2014/main" val="20002"/>
                    </a:ext>
                  </a:extLst>
                </a:gridCol>
              </a:tblGrid>
              <a:tr h="464411">
                <a:tc>
                  <a:txBody>
                    <a:bodyPr/>
                    <a:lstStyle/>
                    <a:p>
                      <a:r>
                        <a:rPr lang="en-US" sz="2400" dirty="0"/>
                        <a:t>AGE</a:t>
                      </a:r>
                    </a:p>
                  </a:txBody>
                  <a:tcPr/>
                </a:tc>
                <a:tc>
                  <a:txBody>
                    <a:bodyPr/>
                    <a:lstStyle/>
                    <a:p>
                      <a:r>
                        <a:rPr lang="en-US" sz="2400" dirty="0"/>
                        <a:t>ACCOMPLISHMENT</a:t>
                      </a:r>
                    </a:p>
                  </a:txBody>
                  <a:tcPr/>
                </a:tc>
                <a:tc>
                  <a:txBody>
                    <a:bodyPr/>
                    <a:lstStyle/>
                    <a:p>
                      <a:r>
                        <a:rPr lang="en-US" sz="2400" dirty="0"/>
                        <a:t>EXAMPLES</a:t>
                      </a:r>
                    </a:p>
                  </a:txBody>
                  <a:tcPr/>
                </a:tc>
                <a:extLst>
                  <a:ext uri="{0D108BD9-81ED-4DB2-BD59-A6C34878D82A}">
                    <a16:rowId xmlns:a16="http://schemas.microsoft.com/office/drawing/2014/main" val="10000"/>
                  </a:ext>
                </a:extLst>
              </a:tr>
              <a:tr h="603172">
                <a:tc>
                  <a:txBody>
                    <a:bodyPr/>
                    <a:lstStyle/>
                    <a:p>
                      <a:r>
                        <a:rPr lang="en-US" sz="2400" dirty="0"/>
                        <a:t>0-2 Months</a:t>
                      </a:r>
                    </a:p>
                  </a:txBody>
                  <a:tcPr/>
                </a:tc>
                <a:tc>
                  <a:txBody>
                    <a:bodyPr/>
                    <a:lstStyle/>
                    <a:p>
                      <a:r>
                        <a:rPr lang="en-US" sz="2400" b="1" dirty="0"/>
                        <a:t>Crying </a:t>
                      </a:r>
                      <a:r>
                        <a:rPr lang="en-US" sz="2400" dirty="0"/>
                        <a:t>(express of hunger</a:t>
                      </a:r>
                      <a:r>
                        <a:rPr lang="en-US" sz="2400" baseline="0" dirty="0"/>
                        <a:t> and </a:t>
                      </a:r>
                      <a:r>
                        <a:rPr lang="en-US" sz="2400" dirty="0"/>
                        <a:t>discomfort)</a:t>
                      </a:r>
                    </a:p>
                  </a:txBody>
                  <a:tcPr/>
                </a:tc>
                <a:tc>
                  <a:txBody>
                    <a:bodyPr/>
                    <a:lstStyle/>
                    <a:p>
                      <a:r>
                        <a:rPr lang="en-US" sz="2400" dirty="0"/>
                        <a:t>-</a:t>
                      </a:r>
                    </a:p>
                  </a:txBody>
                  <a:tcPr/>
                </a:tc>
                <a:extLst>
                  <a:ext uri="{0D108BD9-81ED-4DB2-BD59-A6C34878D82A}">
                    <a16:rowId xmlns:a16="http://schemas.microsoft.com/office/drawing/2014/main" val="10001"/>
                  </a:ext>
                </a:extLst>
              </a:tr>
              <a:tr h="919033">
                <a:tc>
                  <a:txBody>
                    <a:bodyPr/>
                    <a:lstStyle/>
                    <a:p>
                      <a:r>
                        <a:rPr lang="en-US" sz="2400" dirty="0"/>
                        <a:t>2-4 months</a:t>
                      </a:r>
                    </a:p>
                  </a:txBody>
                  <a:tcPr/>
                </a:tc>
                <a:tc>
                  <a:txBody>
                    <a:bodyPr/>
                    <a:lstStyle/>
                    <a:p>
                      <a:r>
                        <a:rPr lang="en-US" sz="2400" b="1" dirty="0"/>
                        <a:t>Cooing</a:t>
                      </a:r>
                      <a:r>
                        <a:rPr lang="en-US" sz="2400" dirty="0"/>
                        <a:t>( express satisfaction or pleasure) Early vowel-like sounds that babies produce.</a:t>
                      </a:r>
                    </a:p>
                  </a:txBody>
                  <a:tcPr/>
                </a:tc>
                <a:tc>
                  <a:txBody>
                    <a:bodyPr/>
                    <a:lstStyle/>
                    <a:p>
                      <a:r>
                        <a:rPr lang="en-US" sz="2400" dirty="0" err="1"/>
                        <a:t>Aaahhh</a:t>
                      </a:r>
                      <a:r>
                        <a:rPr lang="en-US" sz="2400" dirty="0"/>
                        <a:t>, </a:t>
                      </a:r>
                      <a:r>
                        <a:rPr lang="en-US" sz="2400" dirty="0" err="1"/>
                        <a:t>ooooo</a:t>
                      </a:r>
                      <a:endParaRPr lang="en-US" sz="2400" dirty="0"/>
                    </a:p>
                  </a:txBody>
                  <a:tcPr/>
                </a:tc>
                <a:extLst>
                  <a:ext uri="{0D108BD9-81ED-4DB2-BD59-A6C34878D82A}">
                    <a16:rowId xmlns:a16="http://schemas.microsoft.com/office/drawing/2014/main" val="10002"/>
                  </a:ext>
                </a:extLst>
              </a:tr>
              <a:tr h="1476023">
                <a:tc>
                  <a:txBody>
                    <a:bodyPr/>
                    <a:lstStyle/>
                    <a:p>
                      <a:r>
                        <a:rPr lang="en-US" sz="2400" dirty="0"/>
                        <a:t>4-9 months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Babbling</a:t>
                      </a:r>
                      <a:r>
                        <a:rPr lang="en-US" sz="2400" dirty="0"/>
                        <a:t>, </a:t>
                      </a:r>
                      <a:r>
                        <a:rPr lang="en-US" sz="2400" dirty="0" err="1"/>
                        <a:t>gurging</a:t>
                      </a:r>
                      <a:r>
                        <a:rPr lang="en-US" sz="2400" dirty="0"/>
                        <a:t>, changing to </a:t>
                      </a:r>
                      <a:r>
                        <a:rPr lang="en-US" sz="2400" dirty="0" err="1"/>
                        <a:t>echolallic</a:t>
                      </a:r>
                      <a:r>
                        <a:rPr lang="en-US" sz="2400" dirty="0"/>
                        <a:t> babbling. These are speech-like sounds that consist of vowel-consonant combinations. </a:t>
                      </a:r>
                    </a:p>
                    <a:p>
                      <a:endParaRPr lang="en-US" sz="2400" dirty="0"/>
                    </a:p>
                  </a:txBody>
                  <a:tcPr/>
                </a:tc>
                <a:tc>
                  <a:txBody>
                    <a:bodyPr/>
                    <a:lstStyle/>
                    <a:p>
                      <a:r>
                        <a:rPr lang="en-US" sz="2400" dirty="0" err="1"/>
                        <a:t>Mamamamamama</a:t>
                      </a:r>
                      <a:endParaRPr lang="en-US" sz="2400" dirty="0"/>
                    </a:p>
                    <a:p>
                      <a:r>
                        <a:rPr lang="en-US" sz="2400" dirty="0" err="1"/>
                        <a:t>gagagagagaga</a:t>
                      </a:r>
                      <a:endParaRPr lang="en-US" sz="2400" dirty="0"/>
                    </a:p>
                  </a:txBody>
                  <a:tcPr/>
                </a:tc>
                <a:extLst>
                  <a:ext uri="{0D108BD9-81ED-4DB2-BD59-A6C34878D82A}">
                    <a16:rowId xmlns:a16="http://schemas.microsoft.com/office/drawing/2014/main" val="10003"/>
                  </a:ext>
                </a:extLst>
              </a:tr>
              <a:tr h="801587">
                <a:tc>
                  <a:txBody>
                    <a:bodyPr/>
                    <a:lstStyle/>
                    <a:p>
                      <a:r>
                        <a:rPr lang="en-US" sz="2400" dirty="0"/>
                        <a:t>9-18 months</a:t>
                      </a:r>
                    </a:p>
                  </a:txBody>
                  <a:tcPr/>
                </a:tc>
                <a:tc>
                  <a:txBody>
                    <a:bodyPr/>
                    <a:lstStyle/>
                    <a:p>
                      <a:r>
                        <a:rPr lang="en-US" sz="2400" b="1" dirty="0"/>
                        <a:t>One word utterance- </a:t>
                      </a:r>
                      <a:r>
                        <a:rPr lang="en-US" sz="2400" dirty="0"/>
                        <a:t>refer to people in the baby’s life</a:t>
                      </a:r>
                    </a:p>
                  </a:txBody>
                  <a:tcPr/>
                </a:tc>
                <a:tc>
                  <a:txBody>
                    <a:bodyPr/>
                    <a:lstStyle/>
                    <a:p>
                      <a:r>
                        <a:rPr lang="en-US" sz="2400" dirty="0"/>
                        <a:t>Juice, mama</a:t>
                      </a:r>
                    </a:p>
                  </a:txBody>
                  <a:tcPr/>
                </a:tc>
                <a:extLst>
                  <a:ext uri="{0D108BD9-81ED-4DB2-BD59-A6C34878D82A}">
                    <a16:rowId xmlns:a16="http://schemas.microsoft.com/office/drawing/2014/main" val="10004"/>
                  </a:ext>
                </a:extLst>
              </a:tr>
              <a:tr h="801587">
                <a:tc>
                  <a:txBody>
                    <a:bodyPr/>
                    <a:lstStyle/>
                    <a:p>
                      <a:r>
                        <a:rPr lang="en-US" sz="2400" dirty="0"/>
                        <a:t>18-2 ½ years</a:t>
                      </a:r>
                    </a:p>
                  </a:txBody>
                  <a:tcPr/>
                </a:tc>
                <a:tc>
                  <a:txBody>
                    <a:bodyPr/>
                    <a:lstStyle/>
                    <a:p>
                      <a:r>
                        <a:rPr lang="en-US" sz="2400" dirty="0"/>
                        <a:t>One word utterance- the beginning of syntax expanding to 3-word</a:t>
                      </a:r>
                    </a:p>
                  </a:txBody>
                  <a:tcPr/>
                </a:tc>
                <a:tc>
                  <a:txBody>
                    <a:bodyPr/>
                    <a:lstStyle/>
                    <a:p>
                      <a:r>
                        <a:rPr lang="en-US" sz="2400" dirty="0"/>
                        <a:t>Daddy </a:t>
                      </a:r>
                    </a:p>
                  </a:txBody>
                  <a:tcPr/>
                </a:tc>
                <a:extLst>
                  <a:ext uri="{0D108BD9-81ED-4DB2-BD59-A6C34878D82A}">
                    <a16:rowId xmlns:a16="http://schemas.microsoft.com/office/drawing/2014/main" val="10005"/>
                  </a:ext>
                </a:extLst>
              </a:tr>
              <a:tr h="801587">
                <a:tc>
                  <a:txBody>
                    <a:bodyPr/>
                    <a:lstStyle/>
                    <a:p>
                      <a:r>
                        <a:rPr lang="en-US" sz="2400" dirty="0"/>
                        <a:t>2 ½-41/2</a:t>
                      </a:r>
                      <a:r>
                        <a:rPr lang="en-US" sz="2400" baseline="0" dirty="0"/>
                        <a:t> years</a:t>
                      </a:r>
                      <a:endParaRPr lang="en-US" sz="2400" dirty="0"/>
                    </a:p>
                  </a:txBody>
                  <a:tcPr/>
                </a:tc>
                <a:tc>
                  <a:txBody>
                    <a:bodyPr/>
                    <a:lstStyle/>
                    <a:p>
                      <a:r>
                        <a:rPr lang="en-US" sz="2400" b="1" dirty="0" err="1"/>
                        <a:t>Telegaphic</a:t>
                      </a:r>
                      <a:r>
                        <a:rPr lang="en-US" sz="2400" b="1" dirty="0"/>
                        <a:t> stage </a:t>
                      </a:r>
                      <a:r>
                        <a:rPr lang="en-US" sz="2400" dirty="0"/>
                        <a:t>expand grammar </a:t>
                      </a:r>
                      <a:r>
                        <a:rPr lang="en-US" sz="2400" dirty="0" err="1"/>
                        <a:t>vocaburary</a:t>
                      </a:r>
                      <a:r>
                        <a:rPr lang="en-US" sz="2400" dirty="0"/>
                        <a:t> etc</a:t>
                      </a:r>
                    </a:p>
                  </a:txBody>
                  <a:tcPr/>
                </a:tc>
                <a:tc>
                  <a:txBody>
                    <a:bodyPr/>
                    <a:lstStyle/>
                    <a:p>
                      <a:r>
                        <a:rPr lang="en-US" sz="2400" dirty="0"/>
                        <a:t>Eaten bread</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2AF88E-7ACF-4572-B64D-5113F8ABD182}"/>
              </a:ext>
            </a:extLst>
          </p:cNvPr>
          <p:cNvPicPr>
            <a:picLocks noGrp="1" noChangeAspect="1"/>
          </p:cNvPicPr>
          <p:nvPr>
            <p:ph idx="1"/>
          </p:nvPr>
        </p:nvPicPr>
        <p:blipFill>
          <a:blip r:embed="rId2"/>
          <a:stretch>
            <a:fillRect/>
          </a:stretch>
        </p:blipFill>
        <p:spPr>
          <a:xfrm>
            <a:off x="94593" y="94593"/>
            <a:ext cx="12013324" cy="6611007"/>
          </a:xfrm>
        </p:spPr>
      </p:pic>
    </p:spTree>
    <p:extLst>
      <p:ext uri="{BB962C8B-B14F-4D97-AF65-F5344CB8AC3E}">
        <p14:creationId xmlns:p14="http://schemas.microsoft.com/office/powerpoint/2010/main" val="72491555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35E8BB9-370A-4287-94A5-5B3F6C439A37}"/>
              </a:ext>
            </a:extLst>
          </p:cNvPr>
          <p:cNvPicPr>
            <a:picLocks noGrp="1" noChangeAspect="1"/>
          </p:cNvPicPr>
          <p:nvPr>
            <p:ph idx="1"/>
          </p:nvPr>
        </p:nvPicPr>
        <p:blipFill>
          <a:blip r:embed="rId2"/>
          <a:stretch>
            <a:fillRect/>
          </a:stretch>
        </p:blipFill>
        <p:spPr>
          <a:xfrm>
            <a:off x="178676" y="228600"/>
            <a:ext cx="11897710" cy="6477000"/>
          </a:xfrm>
        </p:spPr>
      </p:pic>
    </p:spTree>
    <p:extLst>
      <p:ext uri="{BB962C8B-B14F-4D97-AF65-F5344CB8AC3E}">
        <p14:creationId xmlns:p14="http://schemas.microsoft.com/office/powerpoint/2010/main" val="91070781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345565-21A2-4B77-A4AA-62CB79F7AE1A}"/>
              </a:ext>
            </a:extLst>
          </p:cNvPr>
          <p:cNvPicPr>
            <a:picLocks noGrp="1" noChangeAspect="1"/>
          </p:cNvPicPr>
          <p:nvPr>
            <p:ph idx="1"/>
          </p:nvPr>
        </p:nvPicPr>
        <p:blipFill>
          <a:blip r:embed="rId2"/>
          <a:stretch>
            <a:fillRect/>
          </a:stretch>
        </p:blipFill>
        <p:spPr>
          <a:xfrm>
            <a:off x="84083" y="152401"/>
            <a:ext cx="12002814" cy="6553199"/>
          </a:xfrm>
        </p:spPr>
      </p:pic>
    </p:spTree>
    <p:extLst>
      <p:ext uri="{BB962C8B-B14F-4D97-AF65-F5344CB8AC3E}">
        <p14:creationId xmlns:p14="http://schemas.microsoft.com/office/powerpoint/2010/main" val="2366366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370115"/>
            <a:ext cx="10769600" cy="6291942"/>
          </a:xfrm>
        </p:spPr>
        <p:txBody>
          <a:bodyPr/>
          <a:lstStyle/>
          <a:p>
            <a:pPr marL="0" indent="0" algn="just" fontAlgn="base">
              <a:buNone/>
            </a:pPr>
            <a:r>
              <a:rPr lang="en-US" sz="3600" b="1" dirty="0">
                <a:solidFill>
                  <a:srgbClr val="FF0000"/>
                </a:solidFill>
              </a:rPr>
              <a:t>6. Counselling Psychology:</a:t>
            </a:r>
          </a:p>
          <a:p>
            <a:pPr algn="just" fontAlgn="base"/>
            <a:r>
              <a:rPr lang="en-US" dirty="0"/>
              <a:t>This focuses primarily on educational, social and career adjustment problems. </a:t>
            </a:r>
          </a:p>
          <a:p>
            <a:pPr algn="just" fontAlgn="base"/>
            <a:r>
              <a:rPr lang="en-US" dirty="0"/>
              <a:t>Counselling psychologists advise students on effective study habits and the kinds of job they might be best suited for, and provide help concerned with mild problems of social nature and strengthen healthy lifestyle, economical and emotional adjustments.</a:t>
            </a:r>
          </a:p>
          <a:p>
            <a:pPr algn="just"/>
            <a:r>
              <a:rPr lang="en-US" dirty="0"/>
              <a:t>They also do marriage and family counselling, provide strategies to improve family relations.</a:t>
            </a:r>
          </a:p>
        </p:txBody>
      </p:sp>
    </p:spTree>
  </p:cSld>
  <p:clrMapOvr>
    <a:masterClrMapping/>
  </p:clrMapOvr>
  <p:transition spd="med">
    <p:pull/>
  </p:transition>
</p:sld>
</file>

<file path=ppt/slides/slide2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5920" y="0"/>
            <a:ext cx="10546080" cy="1408386"/>
          </a:xfrm>
          <a:solidFill>
            <a:schemeClr val="bg2">
              <a:lumMod val="20000"/>
              <a:lumOff val="80000"/>
            </a:schemeClr>
          </a:solidFill>
        </p:spPr>
        <p:txBody>
          <a:bodyPr>
            <a:noAutofit/>
          </a:bodyPr>
          <a:lstStyle/>
          <a:p>
            <a:r>
              <a:rPr lang="en-US" sz="5400" b="1" dirty="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Stages of death by Kubler Ross 1969</a:t>
            </a:r>
          </a:p>
        </p:txBody>
      </p:sp>
      <p:sp>
        <p:nvSpPr>
          <p:cNvPr id="3" name="Content Placeholder 2"/>
          <p:cNvSpPr>
            <a:spLocks noGrp="1"/>
          </p:cNvSpPr>
          <p:nvPr>
            <p:ph idx="1"/>
          </p:nvPr>
        </p:nvSpPr>
        <p:spPr>
          <a:xfrm>
            <a:off x="1645920" y="1334814"/>
            <a:ext cx="10546080" cy="5523186"/>
          </a:xfrm>
        </p:spPr>
        <p:txBody>
          <a:bodyPr>
            <a:normAutofit lnSpcReduction="10000"/>
          </a:bodyPr>
          <a:lstStyle/>
          <a:p>
            <a:pPr algn="just">
              <a:buNone/>
            </a:pPr>
            <a:r>
              <a:rPr lang="en-US" b="1" dirty="0">
                <a:latin typeface="Calibri" panose="020F0502020204030204" pitchFamily="34" charset="0"/>
                <a:cs typeface="Calibri" panose="020F0502020204030204" pitchFamily="34" charset="0"/>
              </a:rPr>
              <a:t>1. Denial and isolation</a:t>
            </a:r>
            <a:r>
              <a:rPr lang="en-US" dirty="0">
                <a:latin typeface="Calibri" panose="020F0502020204030204" pitchFamily="34" charset="0"/>
                <a:cs typeface="Calibri" panose="020F0502020204030204" pitchFamily="34" charset="0"/>
              </a:rPr>
              <a:t>: it is very difficult for any individual to face the fact that death is to be faced soon. The most common reaction is to isolate oneself until defences are achieved.</a:t>
            </a:r>
          </a:p>
          <a:p>
            <a:pPr algn="just"/>
            <a:r>
              <a:rPr lang="en-US" dirty="0">
                <a:latin typeface="Calibri" panose="020F0502020204030204" pitchFamily="34" charset="0"/>
                <a:cs typeface="Calibri" panose="020F0502020204030204" pitchFamily="34" charset="0"/>
              </a:rPr>
              <a:t>Denial permits hope to exist but most patients are ready to accept the fact that they are dying but families continue to express denial.</a:t>
            </a:r>
          </a:p>
          <a:p>
            <a:pPr algn="just"/>
            <a:r>
              <a:rPr lang="en-US" dirty="0">
                <a:latin typeface="Calibri" panose="020F0502020204030204" pitchFamily="34" charset="0"/>
                <a:cs typeface="Calibri" panose="020F0502020204030204" pitchFamily="34" charset="0"/>
              </a:rPr>
              <a:t>Denial delay, communication of concerns with the patient stopping denial and isolation by thinking about unfinished business e.g. personal affairs, finances, arrangement for spouse, children and others.</a:t>
            </a:r>
          </a:p>
          <a:p>
            <a:pPr algn="just"/>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4398566B-0D00-4087-9124-BE3A6B87F876}" type="slidenum">
              <a:rPr lang="en-US">
                <a:solidFill>
                  <a:srgbClr val="000000"/>
                </a:solidFill>
                <a:latin typeface="Times New Roman" panose="02020603050405020304"/>
              </a:rPr>
              <a:t>250</a:t>
            </a:fld>
            <a:endParaRPr lang="en-US" dirty="0">
              <a:solidFill>
                <a:srgbClr val="000000"/>
              </a:solidFill>
              <a:latin typeface="Times New Roman" panose="020206030504050203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0221" y="1226820"/>
            <a:ext cx="10160000" cy="4114800"/>
          </a:xfrm>
        </p:spPr>
        <p:txBody>
          <a:bodyPr/>
          <a:lstStyle/>
          <a:p>
            <a:pPr algn="just"/>
            <a:r>
              <a:rPr lang="en-US" b="1" dirty="0"/>
              <a:t>2. Anger</a:t>
            </a:r>
            <a:r>
              <a:rPr lang="en-US" dirty="0"/>
              <a:t>: the person experiences anger with the person asking the question; why me? The patient is difficult to nurse as nothing seems to please him  or her. The person wants to express their outrage and helplessness. After expressing their anger they move on.</a:t>
            </a:r>
          </a:p>
          <a:p>
            <a:pPr algn="just"/>
            <a:endParaRPr lang="en-US" dirty="0"/>
          </a:p>
        </p:txBody>
      </p:sp>
      <p:sp>
        <p:nvSpPr>
          <p:cNvPr id="4" name="Slide Number Placeholder 3"/>
          <p:cNvSpPr>
            <a:spLocks noGrp="1"/>
          </p:cNvSpPr>
          <p:nvPr>
            <p:ph type="sldNum" sz="quarter" idx="12"/>
          </p:nvPr>
        </p:nvSpPr>
        <p:spPr/>
        <p:txBody>
          <a:bodyPr/>
          <a:lstStyle/>
          <a:p>
            <a:fld id="{4398566B-0D00-4087-9124-BE3A6B87F876}" type="slidenum">
              <a:rPr lang="en-US" smtClean="0"/>
              <a:t>251</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0220" y="304800"/>
            <a:ext cx="10004744" cy="6553200"/>
          </a:xfrm>
        </p:spPr>
        <p:txBody>
          <a:bodyPr>
            <a:normAutofit/>
          </a:bodyPr>
          <a:lstStyle/>
          <a:p>
            <a:pPr algn="just">
              <a:buNone/>
            </a:pPr>
            <a:r>
              <a:rPr lang="en-US" b="1" dirty="0">
                <a:latin typeface="Calibri" panose="020F0502020204030204" pitchFamily="34" charset="0"/>
                <a:cs typeface="Calibri" panose="020F0502020204030204" pitchFamily="34" charset="0"/>
              </a:rPr>
              <a:t>3. Bargaining</a:t>
            </a:r>
            <a:r>
              <a:rPr lang="en-US" dirty="0">
                <a:latin typeface="Calibri" panose="020F0502020204030204" pitchFamily="34" charset="0"/>
                <a:cs typeface="Calibri" panose="020F0502020204030204" pitchFamily="34" charset="0"/>
              </a:rPr>
              <a:t>: third phase of dying when the person attempts to negotiate and trade. It usually involves a deal with God; the physician or the nurse. E.g.  If I can live long enough to attend my son’s wedding I will be ready to die. If possible patients should be granted their request.</a:t>
            </a:r>
          </a:p>
          <a:p>
            <a:pPr algn="just">
              <a:buNone/>
            </a:pPr>
            <a:r>
              <a:rPr lang="en-US" b="1" dirty="0">
                <a:latin typeface="Calibri" panose="020F0502020204030204" pitchFamily="34" charset="0"/>
                <a:cs typeface="Calibri" panose="020F0502020204030204" pitchFamily="34" charset="0"/>
              </a:rPr>
              <a:t>4. Depression</a:t>
            </a:r>
            <a:r>
              <a:rPr lang="en-US" dirty="0">
                <a:latin typeface="Calibri" panose="020F0502020204030204" pitchFamily="34" charset="0"/>
                <a:cs typeface="Calibri" panose="020F0502020204030204" pitchFamily="34" charset="0"/>
              </a:rPr>
              <a:t>: the patient is now aware that death is inevitable. Defense mechanism are no longer effective. Sadness and anguish are felt and expressed.</a:t>
            </a:r>
          </a:p>
          <a:p>
            <a:pPr algn="just"/>
            <a:r>
              <a:rPr lang="en-US" dirty="0">
                <a:latin typeface="Calibri" panose="020F0502020204030204" pitchFamily="34" charset="0"/>
                <a:cs typeface="Calibri" panose="020F0502020204030204" pitchFamily="34" charset="0"/>
              </a:rPr>
              <a:t>The patient may organize to gain support from loved one’s and nurses.</a:t>
            </a:r>
          </a:p>
          <a:p>
            <a:pPr algn="just"/>
            <a:r>
              <a:rPr lang="en-US" dirty="0">
                <a:latin typeface="Calibri" panose="020F0502020204030204" pitchFamily="34" charset="0"/>
                <a:cs typeface="Calibri" panose="020F0502020204030204" pitchFamily="34" charset="0"/>
              </a:rPr>
              <a:t>The resolution leads to final stage. </a:t>
            </a:r>
          </a:p>
        </p:txBody>
      </p:sp>
      <p:sp>
        <p:nvSpPr>
          <p:cNvPr id="4" name="Slide Number Placeholder 3"/>
          <p:cNvSpPr>
            <a:spLocks noGrp="1"/>
          </p:cNvSpPr>
          <p:nvPr>
            <p:ph type="sldNum" sz="quarter" idx="12"/>
          </p:nvPr>
        </p:nvSpPr>
        <p:spPr/>
        <p:txBody>
          <a:bodyPr/>
          <a:lstStyle/>
          <a:p>
            <a:fld id="{4398566B-0D00-4087-9124-BE3A6B87F876}" type="slidenum">
              <a:rPr lang="en-US">
                <a:solidFill>
                  <a:srgbClr val="000000"/>
                </a:solidFill>
                <a:latin typeface="Times New Roman" panose="02020603050405020304"/>
              </a:rPr>
              <a:t>252</a:t>
            </a:fld>
            <a:endParaRPr lang="en-US" dirty="0">
              <a:solidFill>
                <a:srgbClr val="000000"/>
              </a:solidFill>
              <a:latin typeface="Times New Roman" panose="020206030504050203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5920" y="0"/>
            <a:ext cx="10447020" cy="6858000"/>
          </a:xfrm>
        </p:spPr>
        <p:txBody>
          <a:bodyPr>
            <a:normAutofit/>
          </a:bodyPr>
          <a:lstStyle/>
          <a:p>
            <a:pPr>
              <a:buNone/>
            </a:pPr>
            <a:r>
              <a:rPr lang="en-US" b="1" dirty="0">
                <a:latin typeface="Calibri" panose="020F0502020204030204" pitchFamily="34" charset="0"/>
                <a:cs typeface="Calibri" panose="020F0502020204030204" pitchFamily="34" charset="0"/>
              </a:rPr>
              <a:t>5. Acceptance</a:t>
            </a:r>
            <a:r>
              <a:rPr lang="en-US" dirty="0">
                <a:latin typeface="Calibri" panose="020F0502020204030204" pitchFamily="34" charset="0"/>
                <a:cs typeface="Calibri" panose="020F0502020204030204" pitchFamily="34" charset="0"/>
              </a:rPr>
              <a:t>: it’s a time of relative peace. The patient wants to review the past and think about the unknown future. Patient may not talk a lot about but he/she wants other people nearby. With pain relieve the person accepts death and wants to be comforted by having significant others nearby. </a:t>
            </a:r>
          </a:p>
        </p:txBody>
      </p:sp>
      <p:sp>
        <p:nvSpPr>
          <p:cNvPr id="4" name="Slide Number Placeholder 3"/>
          <p:cNvSpPr>
            <a:spLocks noGrp="1"/>
          </p:cNvSpPr>
          <p:nvPr>
            <p:ph type="sldNum" sz="quarter" idx="12"/>
          </p:nvPr>
        </p:nvSpPr>
        <p:spPr/>
        <p:txBody>
          <a:bodyPr/>
          <a:lstStyle/>
          <a:p>
            <a:fld id="{4398566B-0D00-4087-9124-BE3A6B87F876}" type="slidenum">
              <a:rPr lang="en-US">
                <a:solidFill>
                  <a:srgbClr val="000000"/>
                </a:solidFill>
                <a:latin typeface="Times New Roman" panose="02020603050405020304"/>
              </a:rPr>
              <a:t>253</a:t>
            </a:fld>
            <a:endParaRPr lang="en-US" dirty="0">
              <a:solidFill>
                <a:srgbClr val="000000"/>
              </a:solidFill>
              <a:latin typeface="Times New Roman" panose="020206030504050203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8780" y="0"/>
            <a:ext cx="10320021" cy="6096000"/>
          </a:xfrm>
        </p:spPr>
        <p:txBody>
          <a:bodyPr/>
          <a:lstStyle/>
          <a:p>
            <a:pPr algn="ctr">
              <a:buNone/>
            </a:pPr>
            <a:r>
              <a:rPr lang="en-US" sz="4800" b="1" dirty="0">
                <a:latin typeface="Aharoni" panose="02010803020104030203" pitchFamily="2" charset="-79"/>
                <a:cs typeface="Aharoni" panose="02010803020104030203" pitchFamily="2" charset="-79"/>
              </a:rPr>
              <a:t>NURSING INTERVENTION</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To give maximum help to the dying by examining the nurse’s own  feeling about death.</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Patient is an individual and should be treated with respect and dignity regardless of background or condition.</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Social values may affect reaction to the dying person e.g. age, attractiveness, socio-economic status, former accomplishment. These may affect whether the person is cared for or abandoned while dying.</a:t>
            </a:r>
          </a:p>
          <a:p>
            <a:pPr algn="just"/>
            <a:endParaRPr lang="en-US" dirty="0"/>
          </a:p>
        </p:txBody>
      </p:sp>
      <p:sp>
        <p:nvSpPr>
          <p:cNvPr id="4" name="Slide Number Placeholder 3"/>
          <p:cNvSpPr>
            <a:spLocks noGrp="1"/>
          </p:cNvSpPr>
          <p:nvPr>
            <p:ph type="sldNum" sz="quarter" idx="12"/>
          </p:nvPr>
        </p:nvSpPr>
        <p:spPr/>
        <p:txBody>
          <a:bodyPr/>
          <a:lstStyle/>
          <a:p>
            <a:fld id="{4398566B-0D00-4087-9124-BE3A6B87F876}" type="slidenum">
              <a:rPr lang="en-US" smtClean="0"/>
              <a:t>254</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3080" y="445770"/>
            <a:ext cx="10205721" cy="5650230"/>
          </a:xfrm>
        </p:spPr>
        <p:txBody>
          <a:bodyPr/>
          <a:lstStyle/>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Nurses usually become the most important link with life for the dying person.</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The nurse provides physical comfort and emotional support. It is an emotional stress to the nurse assigned to people who are dying and these need to share their feelings and reactions with others to obtain support.</a:t>
            </a:r>
          </a:p>
          <a:p>
            <a:endParaRPr lang="en-US" dirty="0"/>
          </a:p>
        </p:txBody>
      </p:sp>
      <p:sp>
        <p:nvSpPr>
          <p:cNvPr id="4" name="Slide Number Placeholder 3"/>
          <p:cNvSpPr>
            <a:spLocks noGrp="1"/>
          </p:cNvSpPr>
          <p:nvPr>
            <p:ph type="sldNum" sz="quarter" idx="12"/>
          </p:nvPr>
        </p:nvSpPr>
        <p:spPr/>
        <p:txBody>
          <a:bodyPr/>
          <a:lstStyle/>
          <a:p>
            <a:fld id="{4398566B-0D00-4087-9124-BE3A6B87F876}" type="slidenum">
              <a:rPr lang="en-US" smtClean="0"/>
              <a:t>255</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7350" y="0"/>
            <a:ext cx="9540718" cy="685800"/>
          </a:xfrm>
        </p:spPr>
        <p:txBody>
          <a:bodyPr>
            <a:noAutofit/>
          </a:bodyPr>
          <a:lstStyle/>
          <a:p>
            <a:r>
              <a:rPr lang="en-US" sz="4800" b="1" dirty="0">
                <a:solidFill>
                  <a:srgbClr val="FF0000"/>
                </a:solidFill>
                <a:latin typeface="Aharoni" panose="02010803020104030203" pitchFamily="2" charset="-79"/>
                <a:cs typeface="Aharoni" panose="02010803020104030203" pitchFamily="2" charset="-79"/>
              </a:rPr>
              <a:t>Bill of rights for a dying person</a:t>
            </a:r>
          </a:p>
        </p:txBody>
      </p:sp>
      <p:sp>
        <p:nvSpPr>
          <p:cNvPr id="3" name="Content Placeholder 2"/>
          <p:cNvSpPr>
            <a:spLocks noGrp="1"/>
          </p:cNvSpPr>
          <p:nvPr>
            <p:ph idx="1"/>
          </p:nvPr>
        </p:nvSpPr>
        <p:spPr>
          <a:xfrm>
            <a:off x="1760220" y="994410"/>
            <a:ext cx="10004744" cy="5863590"/>
          </a:xfrm>
        </p:spPr>
        <p:txBody>
          <a:bodyPr>
            <a:normAutofit/>
          </a:bodyPr>
          <a:lstStyle/>
          <a:p>
            <a:pPr algn="just">
              <a:buFont typeface="Wingdings" panose="05000000000000000000" pitchFamily="2" charset="2"/>
              <a:buChar char="v"/>
            </a:pPr>
            <a:r>
              <a:rPr lang="en-US" dirty="0"/>
              <a:t>I have a right to be treated as a living human being until I die</a:t>
            </a:r>
          </a:p>
          <a:p>
            <a:pPr algn="just">
              <a:buFont typeface="Wingdings" panose="05000000000000000000" pitchFamily="2" charset="2"/>
              <a:buChar char="v"/>
            </a:pPr>
            <a:r>
              <a:rPr lang="en-US" dirty="0"/>
              <a:t>I have a right to maintain a sense of hopefulness, however changing its focus may be.</a:t>
            </a:r>
          </a:p>
          <a:p>
            <a:pPr algn="just">
              <a:buFont typeface="Wingdings" panose="05000000000000000000" pitchFamily="2" charset="2"/>
              <a:buChar char="v"/>
            </a:pPr>
            <a:r>
              <a:rPr lang="en-US" dirty="0"/>
              <a:t>I have the right to be cared for by those who can maintain a sense of hopefulness, however changing this may be.</a:t>
            </a:r>
          </a:p>
          <a:p>
            <a:pPr algn="just">
              <a:buFont typeface="Wingdings" panose="05000000000000000000" pitchFamily="2" charset="2"/>
              <a:buChar char="v"/>
            </a:pPr>
            <a:r>
              <a:rPr lang="en-US" dirty="0"/>
              <a:t>I have a right to express my feelings and emotions and my approaching death in my own way.</a:t>
            </a:r>
          </a:p>
          <a:p>
            <a:pPr algn="just">
              <a:buFont typeface="Wingdings" panose="05000000000000000000" pitchFamily="2" charset="2"/>
              <a:buChar char="v"/>
            </a:pPr>
            <a:r>
              <a:rPr lang="en-US" dirty="0"/>
              <a:t>I have a right to participate in decision concerning my care.</a:t>
            </a:r>
          </a:p>
          <a:p>
            <a:pPr marL="514350" indent="-514350" algn="just">
              <a:buNone/>
            </a:pPr>
            <a:endParaRPr lang="en-US" dirty="0"/>
          </a:p>
        </p:txBody>
      </p:sp>
      <p:sp>
        <p:nvSpPr>
          <p:cNvPr id="4" name="Slide Number Placeholder 3"/>
          <p:cNvSpPr>
            <a:spLocks noGrp="1"/>
          </p:cNvSpPr>
          <p:nvPr>
            <p:ph type="sldNum" sz="quarter" idx="12"/>
          </p:nvPr>
        </p:nvSpPr>
        <p:spPr/>
        <p:txBody>
          <a:bodyPr/>
          <a:lstStyle/>
          <a:p>
            <a:fld id="{4398566B-0D00-4087-9124-BE3A6B87F876}" type="slidenum">
              <a:rPr lang="en-US">
                <a:solidFill>
                  <a:srgbClr val="000000"/>
                </a:solidFill>
                <a:latin typeface="Times New Roman" panose="02020603050405020304"/>
              </a:rPr>
              <a:t>256</a:t>
            </a:fld>
            <a:endParaRPr lang="en-US" dirty="0">
              <a:solidFill>
                <a:srgbClr val="000000"/>
              </a:solidFill>
              <a:latin typeface="Times New Roman" panose="020206030504050203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070" y="285750"/>
            <a:ext cx="10160001" cy="4335780"/>
          </a:xfrm>
        </p:spPr>
        <p:txBody>
          <a:bodyPr/>
          <a:lstStyle/>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a right to expect continuing medical and nursing attention even though “cure” goals must be changed to comfort goals.</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a right not to die alone.</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a right to be free from pain.</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a right to have my questions answered honestly.</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a right not to be deceived</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a right to help from and for my family in accepting my death.</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the right to die in peace and with dignity</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4398566B-0D00-4087-9124-BE3A6B87F876}" type="slidenum">
              <a:rPr lang="en-US" smtClean="0"/>
              <a:t>257</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7360" y="152400"/>
            <a:ext cx="10027604" cy="6553200"/>
          </a:xfrm>
        </p:spPr>
        <p:txBody>
          <a:bodyPr>
            <a:normAutofit/>
          </a:bodyPr>
          <a:lstStyle/>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the right to retain my individuality and not to be judged by my decision, which may be contrary to the believes of others.</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the right to discuss and enlarge my religious and spiritual experience, regardless of what they mean to others.</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the right to expect that the sanctity of the human body will be respected after death.</a:t>
            </a:r>
          </a:p>
          <a:p>
            <a:pPr algn="just">
              <a:buFont typeface="Wingdings" panose="05000000000000000000" pitchFamily="2" charset="2"/>
              <a:buChar char="v"/>
            </a:pPr>
            <a:r>
              <a:rPr lang="en-US" dirty="0">
                <a:latin typeface="Calibri" panose="020F0502020204030204" pitchFamily="34" charset="0"/>
                <a:cs typeface="Calibri" panose="020F0502020204030204" pitchFamily="34" charset="0"/>
              </a:rPr>
              <a:t>I have the right to be cared for by caring, sensitive and knowledgeable people who will attempt to understand my needs and will be able to gain some satisfaction in helping me face my death.</a:t>
            </a:r>
          </a:p>
        </p:txBody>
      </p:sp>
      <p:sp>
        <p:nvSpPr>
          <p:cNvPr id="4" name="Slide Number Placeholder 3"/>
          <p:cNvSpPr>
            <a:spLocks noGrp="1"/>
          </p:cNvSpPr>
          <p:nvPr>
            <p:ph type="sldNum" sz="quarter" idx="12"/>
          </p:nvPr>
        </p:nvSpPr>
        <p:spPr/>
        <p:txBody>
          <a:bodyPr/>
          <a:lstStyle/>
          <a:p>
            <a:fld id="{4398566B-0D00-4087-9124-BE3A6B87F876}" type="slidenum">
              <a:rPr lang="en-US">
                <a:solidFill>
                  <a:srgbClr val="000000"/>
                </a:solidFill>
                <a:latin typeface="Times New Roman" panose="02020603050405020304"/>
              </a:rPr>
              <a:t>258</a:t>
            </a:fld>
            <a:endParaRPr lang="en-US" dirty="0">
              <a:solidFill>
                <a:srgbClr val="000000"/>
              </a:solidFill>
              <a:latin typeface="Times New Roman" panose="020206030504050203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144" y="0"/>
            <a:ext cx="9997440" cy="1143000"/>
          </a:xfrm>
        </p:spPr>
        <p:txBody>
          <a:bodyPr>
            <a:normAutofit/>
          </a:bodyPr>
          <a:lstStyle/>
          <a:p>
            <a:pPr algn="ctr"/>
            <a:r>
              <a:rPr lang="en-US" sz="4800" b="1" dirty="0">
                <a:solidFill>
                  <a:srgbClr val="FF0000"/>
                </a:solidFill>
              </a:rPr>
              <a:t>Take away assignment</a:t>
            </a:r>
          </a:p>
        </p:txBody>
      </p:sp>
      <p:sp>
        <p:nvSpPr>
          <p:cNvPr id="3" name="Content Placeholder 2"/>
          <p:cNvSpPr>
            <a:spLocks noGrp="1"/>
          </p:cNvSpPr>
          <p:nvPr>
            <p:ph idx="1"/>
          </p:nvPr>
        </p:nvSpPr>
        <p:spPr>
          <a:xfrm>
            <a:off x="1710944" y="1384300"/>
            <a:ext cx="9997440" cy="4800600"/>
          </a:xfrm>
        </p:spPr>
        <p:txBody>
          <a:bodyPr>
            <a:normAutofit/>
          </a:bodyPr>
          <a:lstStyle/>
          <a:p>
            <a:pPr algn="just"/>
            <a:r>
              <a:rPr lang="en-US" sz="3600" dirty="0"/>
              <a:t>Discuss the application of theories of personality development  in growth and development. </a:t>
            </a:r>
          </a:p>
          <a:p>
            <a:pPr algn="just"/>
            <a:r>
              <a:rPr lang="en-US" sz="3600" dirty="0"/>
              <a:t>Discuss the uses of classical conditioning in daily life. </a:t>
            </a:r>
          </a:p>
        </p:txBody>
      </p:sp>
    </p:spTree>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714" y="239487"/>
            <a:ext cx="10805886" cy="6357256"/>
          </a:xfrm>
        </p:spPr>
        <p:txBody>
          <a:bodyPr>
            <a:normAutofit/>
          </a:bodyPr>
          <a:lstStyle/>
          <a:p>
            <a:pPr marL="0" indent="0" algn="just" fontAlgn="base">
              <a:buNone/>
            </a:pPr>
            <a:r>
              <a:rPr lang="en-US" sz="3900" b="1" dirty="0">
                <a:solidFill>
                  <a:srgbClr val="FF0000"/>
                </a:solidFill>
              </a:rPr>
              <a:t>7. Educational Psychology:</a:t>
            </a:r>
          </a:p>
          <a:p>
            <a:pPr algn="just" fontAlgn="base"/>
            <a:r>
              <a:rPr lang="en-US" dirty="0"/>
              <a:t>Educational psychologists are concerned with all the concepts of education. </a:t>
            </a:r>
          </a:p>
          <a:p>
            <a:pPr algn="just" fontAlgn="base"/>
            <a:r>
              <a:rPr lang="en-US" dirty="0"/>
              <a:t>This includes the study of motivation, intelligence, personality, use of rewards and punishments, size of the class, expectations, the personality traits and the effectiveness of the teacher, the student-teacher relationship, the attitudes, etc. </a:t>
            </a:r>
          </a:p>
          <a:p>
            <a:pPr marL="0" indent="0" algn="just">
              <a:buNone/>
            </a:pPr>
            <a:endParaRPr lang="en-US" dirty="0"/>
          </a:p>
        </p:txBody>
      </p:sp>
    </p:spTree>
  </p:cSld>
  <p:clrMapOvr>
    <a:masterClrMapping/>
  </p:clrMapOvr>
  <p:transition spd="med">
    <p:pull/>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9800" y="457200"/>
            <a:ext cx="7772400" cy="1143000"/>
          </a:xfrm>
        </p:spPr>
        <p:txBody>
          <a:bodyPr/>
          <a:lstStyle/>
          <a:p>
            <a:pPr algn="ctr"/>
            <a:r>
              <a:rPr lang="en-US" b="1" i="0" dirty="0">
                <a:solidFill>
                  <a:schemeClr val="accent2"/>
                </a:solidFill>
                <a:latin typeface="Tahoma" panose="020B0604030504040204" charset="0"/>
              </a:rPr>
              <a:t>Any Question???</a:t>
            </a:r>
            <a:endParaRPr lang="en-US" i="0" dirty="0"/>
          </a:p>
        </p:txBody>
      </p:sp>
      <p:pic>
        <p:nvPicPr>
          <p:cNvPr id="1026" name="Picture 2" descr="C:\Users\user\Documents\New folder\analysts_ENTP_mark_twain.png"/>
          <p:cNvPicPr>
            <a:picLocks noGrp="1" noChangeAspect="1" noChangeArrowheads="1"/>
          </p:cNvPicPr>
          <p:nvPr>
            <p:ph idx="4294967295"/>
          </p:nvPr>
        </p:nvPicPr>
        <p:blipFill>
          <a:blip r:embed="rId2" cstate="print"/>
          <a:srcRect/>
          <a:stretch>
            <a:fillRect/>
          </a:stretch>
        </p:blipFill>
        <p:spPr bwMode="auto">
          <a:xfrm>
            <a:off x="4152900" y="1866900"/>
            <a:ext cx="3962400" cy="3746500"/>
          </a:xfrm>
          <a:prstGeom prst="rect">
            <a:avLst/>
          </a:prstGeom>
          <a:noFill/>
        </p:spPr>
      </p:pic>
      <p:sp>
        <p:nvSpPr>
          <p:cNvPr id="7" name="TextBox 6"/>
          <p:cNvSpPr txBox="1"/>
          <p:nvPr/>
        </p:nvSpPr>
        <p:spPr>
          <a:xfrm>
            <a:off x="3187700" y="5903893"/>
            <a:ext cx="4279900" cy="523220"/>
          </a:xfrm>
          <a:prstGeom prst="rect">
            <a:avLst/>
          </a:prstGeom>
          <a:noFill/>
        </p:spPr>
        <p:txBody>
          <a:bodyPr wrap="square" rtlCol="0">
            <a:spAutoFit/>
          </a:bodyPr>
          <a:lstStyle/>
          <a:p>
            <a:pPr algn="ctr"/>
            <a:r>
              <a:rPr lang="en-US" sz="2800" b="1" dirty="0">
                <a:solidFill>
                  <a:schemeClr val="accent1"/>
                </a:solidFill>
                <a:latin typeface="Blackadder ITC" panose="04020505051007020D02" pitchFamily="82" charset="0"/>
              </a:rPr>
              <a:t>Thank You, Be Wise</a:t>
            </a:r>
          </a:p>
        </p:txBody>
      </p:sp>
    </p:spTree>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56" y="283029"/>
            <a:ext cx="10914743" cy="6291942"/>
          </a:xfrm>
        </p:spPr>
        <p:txBody>
          <a:bodyPr/>
          <a:lstStyle/>
          <a:p>
            <a:pPr marL="0" indent="0" algn="just" fontAlgn="base">
              <a:buNone/>
            </a:pPr>
            <a:r>
              <a:rPr lang="en-US" sz="3600" b="1" dirty="0">
                <a:solidFill>
                  <a:srgbClr val="FF0000"/>
                </a:solidFill>
              </a:rPr>
              <a:t>8. Social Psychology:</a:t>
            </a:r>
          </a:p>
          <a:p>
            <a:pPr algn="just" fontAlgn="base"/>
            <a:r>
              <a:rPr lang="en-US" dirty="0"/>
              <a:t>This studies the effect of society on the thoughts, feelings and actions of people. </a:t>
            </a:r>
          </a:p>
          <a:p>
            <a:pPr algn="just" fontAlgn="base"/>
            <a:r>
              <a:rPr lang="en-US" dirty="0"/>
              <a:t>Our </a:t>
            </a:r>
            <a:r>
              <a:rPr lang="en-US" dirty="0" err="1"/>
              <a:t>behaviour</a:t>
            </a:r>
            <a:r>
              <a:rPr lang="en-US" dirty="0"/>
              <a:t> is not only the result of just our personality and predisposition. Social and environmental factors affect the way we think, say and do. Social psychologists conduct experiments to determine the effects of various groups, group pressures and influence on </a:t>
            </a:r>
            <a:r>
              <a:rPr lang="en-US" dirty="0" err="1"/>
              <a:t>behaviour</a:t>
            </a:r>
            <a:r>
              <a:rPr lang="en-US" dirty="0"/>
              <a:t>.</a:t>
            </a:r>
          </a:p>
          <a:p>
            <a:pPr algn="just"/>
            <a:endParaRPr lang="en-US" dirty="0"/>
          </a:p>
        </p:txBody>
      </p:sp>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256" y="283030"/>
            <a:ext cx="10762343" cy="6204856"/>
          </a:xfrm>
        </p:spPr>
        <p:txBody>
          <a:bodyPr>
            <a:normAutofit/>
          </a:bodyPr>
          <a:lstStyle/>
          <a:p>
            <a:pPr marL="0" indent="0" algn="just" fontAlgn="base">
              <a:buNone/>
            </a:pPr>
            <a:r>
              <a:rPr lang="en-US" b="1" dirty="0"/>
              <a:t>9. </a:t>
            </a:r>
            <a:r>
              <a:rPr lang="en-US" sz="3600" b="1" dirty="0">
                <a:solidFill>
                  <a:srgbClr val="FF0000"/>
                </a:solidFill>
              </a:rPr>
              <a:t>Industrial and Organizational Psychology:</a:t>
            </a:r>
          </a:p>
          <a:p>
            <a:pPr algn="just" fontAlgn="base"/>
            <a:r>
              <a:rPr lang="en-US" dirty="0"/>
              <a:t>The private and public organizations apply psychology to management and employee training, supervision of personnel, improve communication within the organization, counselling employees and reduce industrial disputes. Therefore, the physical aspects of employees are given importance to make workers feel healthy.</a:t>
            </a:r>
          </a:p>
          <a:p>
            <a:pPr marL="0" indent="0" algn="just" fontAlgn="base">
              <a:buNone/>
            </a:pPr>
            <a:endParaRPr lang="en-US" dirty="0"/>
          </a:p>
        </p:txBody>
      </p:sp>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028" y="391887"/>
            <a:ext cx="10740571" cy="5501890"/>
          </a:xfrm>
        </p:spPr>
        <p:txBody>
          <a:bodyPr>
            <a:normAutofit/>
          </a:bodyPr>
          <a:lstStyle/>
          <a:p>
            <a:pPr marL="0" indent="0" algn="just" fontAlgn="base">
              <a:buNone/>
            </a:pPr>
            <a:r>
              <a:rPr lang="en-US" sz="4000" b="1" dirty="0">
                <a:solidFill>
                  <a:srgbClr val="FF0000"/>
                </a:solidFill>
              </a:rPr>
              <a:t>10. Experimental Psychology:</a:t>
            </a:r>
          </a:p>
          <a:p>
            <a:pPr algn="just" fontAlgn="base"/>
            <a:r>
              <a:rPr lang="en-US" dirty="0"/>
              <a:t>It is the branch that studies the processes of sensing, perceiving, learning, thinking, etc. by using scientific methods. </a:t>
            </a:r>
          </a:p>
          <a:p>
            <a:pPr algn="just" fontAlgn="base"/>
            <a:r>
              <a:rPr lang="en-US" dirty="0"/>
              <a:t>The outcome of the experimental psychology is cognitive psychology which focuses on studying higher mental processes including thinking, knowing, reasoning, judging and decision-making. </a:t>
            </a:r>
          </a:p>
          <a:p>
            <a:pPr algn="just"/>
            <a:endParaRPr lang="en-US"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9530" y="0"/>
            <a:ext cx="8421757" cy="1020417"/>
          </a:xfrm>
        </p:spPr>
        <p:txBody>
          <a:bodyPr>
            <a:normAutofit/>
          </a:bodyPr>
          <a:lstStyle/>
          <a:p>
            <a:pPr algn="ctr"/>
            <a:r>
              <a:rPr lang="en-US" sz="5400" b="1" i="0" dirty="0">
                <a:solidFill>
                  <a:schemeClr val="tx1"/>
                </a:solidFill>
                <a:latin typeface="Arial Rounded MT Bold" panose="020F0704030504030204" pitchFamily="34" charset="0"/>
              </a:rPr>
              <a:t>Course Outline</a:t>
            </a:r>
          </a:p>
        </p:txBody>
      </p:sp>
      <p:sp>
        <p:nvSpPr>
          <p:cNvPr id="3" name="Content Placeholder 2"/>
          <p:cNvSpPr>
            <a:spLocks noGrp="1"/>
          </p:cNvSpPr>
          <p:nvPr>
            <p:ph idx="1"/>
          </p:nvPr>
        </p:nvSpPr>
        <p:spPr>
          <a:xfrm>
            <a:off x="225287" y="1020416"/>
            <a:ext cx="11701671" cy="5532783"/>
          </a:xfrm>
        </p:spPr>
        <p:txBody>
          <a:bodyPr>
            <a:normAutofit/>
          </a:bodyPr>
          <a:lstStyle/>
          <a:p>
            <a:pPr algn="just"/>
            <a:r>
              <a:rPr lang="en-US" sz="3200" dirty="0"/>
              <a:t>Concepts of psychology</a:t>
            </a:r>
          </a:p>
          <a:p>
            <a:pPr algn="just"/>
            <a:r>
              <a:rPr lang="en-US" sz="3200" dirty="0"/>
              <a:t>Definition of terms </a:t>
            </a:r>
          </a:p>
          <a:p>
            <a:pPr algn="just"/>
            <a:r>
              <a:rPr lang="en-US" sz="3200" dirty="0"/>
              <a:t>Historical Background</a:t>
            </a:r>
          </a:p>
          <a:p>
            <a:pPr algn="just"/>
            <a:r>
              <a:rPr lang="en-US" sz="3200" dirty="0"/>
              <a:t>Scope of psychology </a:t>
            </a:r>
          </a:p>
          <a:p>
            <a:pPr algn="just"/>
            <a:r>
              <a:rPr lang="en-US" sz="3200" dirty="0"/>
              <a:t>Theories of personality development</a:t>
            </a:r>
          </a:p>
          <a:p>
            <a:pPr algn="just"/>
            <a:r>
              <a:rPr lang="en-US" sz="3200" dirty="0"/>
              <a:t>Human behavior and social interactions</a:t>
            </a:r>
          </a:p>
          <a:p>
            <a:pPr algn="just"/>
            <a:r>
              <a:rPr lang="en-US" sz="3200" dirty="0"/>
              <a:t>Learning and memory</a:t>
            </a:r>
          </a:p>
          <a:p>
            <a:pPr algn="just"/>
            <a:r>
              <a:rPr lang="en-US" sz="3200" dirty="0"/>
              <a:t>Classical conditioning</a:t>
            </a:r>
          </a:p>
          <a:p>
            <a:pPr algn="just"/>
            <a:r>
              <a:rPr lang="en-US" sz="3200" dirty="0"/>
              <a:t>Instrumental conditioning</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3</a:t>
            </a:fld>
            <a:endParaRPr lang="en-US"/>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7943" y="587829"/>
            <a:ext cx="10827657" cy="5305947"/>
          </a:xfrm>
        </p:spPr>
        <p:txBody>
          <a:bodyPr>
            <a:normAutofit/>
          </a:bodyPr>
          <a:lstStyle/>
          <a:p>
            <a:pPr marL="0" indent="0" algn="just" fontAlgn="base">
              <a:buNone/>
            </a:pPr>
            <a:r>
              <a:rPr lang="en-US" sz="4000" b="1" dirty="0">
                <a:solidFill>
                  <a:srgbClr val="FF0000"/>
                </a:solidFill>
              </a:rPr>
              <a:t>11. Environmental Psychology:</a:t>
            </a:r>
          </a:p>
          <a:p>
            <a:pPr algn="just" fontAlgn="base"/>
            <a:r>
              <a:rPr lang="en-US" sz="3600" dirty="0"/>
              <a:t>It focuses on the relationships between people and their physical and social surroundings. For example, the density of population and its relationship with crime, the noise pollution and its harmful effects and the influence of overcrowding upon lifestyle, etc.</a:t>
            </a:r>
          </a:p>
          <a:p>
            <a:pPr algn="just"/>
            <a:endParaRPr lang="en-US" sz="3600" dirty="0"/>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028" y="914401"/>
            <a:ext cx="10740571" cy="4979376"/>
          </a:xfrm>
        </p:spPr>
        <p:txBody>
          <a:bodyPr/>
          <a:lstStyle/>
          <a:p>
            <a:pPr marL="0" indent="0" algn="just" fontAlgn="base">
              <a:buNone/>
            </a:pPr>
            <a:r>
              <a:rPr lang="en-US" sz="3600" b="1" dirty="0">
                <a:solidFill>
                  <a:srgbClr val="FF0000"/>
                </a:solidFill>
              </a:rPr>
              <a:t>12. Psychology of Women:</a:t>
            </a:r>
          </a:p>
          <a:p>
            <a:pPr algn="just" fontAlgn="base"/>
            <a:r>
              <a:rPr lang="en-US" dirty="0"/>
              <a:t>This concentrates on psychological factors of women’s </a:t>
            </a:r>
            <a:r>
              <a:rPr lang="en-US" dirty="0" err="1"/>
              <a:t>behaviour</a:t>
            </a:r>
            <a:r>
              <a:rPr lang="en-US" dirty="0"/>
              <a:t> and development. </a:t>
            </a:r>
          </a:p>
          <a:p>
            <a:pPr algn="just" fontAlgn="base"/>
            <a:r>
              <a:rPr lang="en-US" dirty="0"/>
              <a:t>It focuses on a broad range of issues such as discrimination against women, the possibility of structural differences in the brain of men and women, the effect of hormones on </a:t>
            </a:r>
            <a:r>
              <a:rPr lang="en-US" dirty="0" err="1"/>
              <a:t>behaviour</a:t>
            </a:r>
            <a:r>
              <a:rPr lang="en-US" dirty="0"/>
              <a:t>, and the cause of violence against women, fear of success, outsmarting nature of women with respect to men in various accomplishments.</a:t>
            </a:r>
          </a:p>
          <a:p>
            <a:pPr algn="just"/>
            <a:endParaRPr lang="en-US" dirty="0"/>
          </a:p>
        </p:txBody>
      </p:sp>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258" y="326571"/>
            <a:ext cx="10762342" cy="6139543"/>
          </a:xfrm>
        </p:spPr>
        <p:txBody>
          <a:bodyPr>
            <a:normAutofit/>
          </a:bodyPr>
          <a:lstStyle/>
          <a:p>
            <a:pPr marL="0" indent="0" algn="just" fontAlgn="base">
              <a:buNone/>
            </a:pPr>
            <a:r>
              <a:rPr lang="en-US" sz="4000" b="1" dirty="0">
                <a:solidFill>
                  <a:srgbClr val="FF0000"/>
                </a:solidFill>
              </a:rPr>
              <a:t>13. Sports and Exercise Psychology:</a:t>
            </a:r>
          </a:p>
          <a:p>
            <a:pPr algn="just" fontAlgn="base"/>
            <a:r>
              <a:rPr lang="en-US" sz="3600" dirty="0"/>
              <a:t>It studies the role of motivation in sport, social aspects of sport and physiological issues like importance of training on muscle development, the coordination between eye and hand, the muscular coordination in track and field, swimming and gymnastics.</a:t>
            </a:r>
          </a:p>
          <a:p>
            <a:pPr algn="just"/>
            <a:endParaRPr lang="en-US" sz="3600" dirty="0"/>
          </a:p>
        </p:txBody>
      </p:sp>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7943" y="457200"/>
            <a:ext cx="10827657" cy="6095999"/>
          </a:xfrm>
        </p:spPr>
        <p:txBody>
          <a:bodyPr>
            <a:normAutofit/>
          </a:bodyPr>
          <a:lstStyle/>
          <a:p>
            <a:pPr marL="0" indent="0" algn="just" fontAlgn="base">
              <a:buNone/>
            </a:pPr>
            <a:r>
              <a:rPr lang="en-US" sz="4000" b="1" dirty="0">
                <a:solidFill>
                  <a:srgbClr val="FF0000"/>
                </a:solidFill>
              </a:rPr>
              <a:t>14. Cognitive Psychology:</a:t>
            </a:r>
          </a:p>
          <a:p>
            <a:pPr algn="just" fontAlgn="base"/>
            <a:r>
              <a:rPr lang="en-US" dirty="0"/>
              <a:t>It has its roots in the cognitive outlook of the Gestalt principles. It studies thinking, memory, language, development, perception, imagery and other mental processes in order to peep into the higher human mental functions like insight, creativity and problem-solving. </a:t>
            </a:r>
          </a:p>
          <a:p>
            <a:pPr algn="just" fontAlgn="base"/>
            <a:r>
              <a:rPr lang="en-US" dirty="0"/>
              <a:t>The names of psychologists like Edward </a:t>
            </a:r>
            <a:r>
              <a:rPr lang="en-US" dirty="0" err="1"/>
              <a:t>Tolman</a:t>
            </a:r>
            <a:r>
              <a:rPr lang="en-US" dirty="0"/>
              <a:t> and Jean Piaget are associated with the propagation of the ideas of this school of thought.</a:t>
            </a:r>
          </a:p>
          <a:p>
            <a:pPr algn="just"/>
            <a:endParaRPr lang="en-US" dirty="0"/>
          </a:p>
        </p:txBody>
      </p:sp>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56380"/>
            <a:ext cx="10769600" cy="1143000"/>
          </a:xfrm>
        </p:spPr>
        <p:txBody>
          <a:bodyPr>
            <a:normAutofit/>
          </a:bodyPr>
          <a:lstStyle/>
          <a:p>
            <a:r>
              <a:rPr lang="en-US" sz="5400" b="1" dirty="0"/>
              <a:t>Note: </a:t>
            </a:r>
          </a:p>
        </p:txBody>
      </p:sp>
      <p:sp>
        <p:nvSpPr>
          <p:cNvPr id="3" name="Content Placeholder 2"/>
          <p:cNvSpPr>
            <a:spLocks noGrp="1"/>
          </p:cNvSpPr>
          <p:nvPr>
            <p:ph idx="1"/>
          </p:nvPr>
        </p:nvSpPr>
        <p:spPr/>
        <p:txBody>
          <a:bodyPr>
            <a:normAutofit/>
          </a:bodyPr>
          <a:lstStyle/>
          <a:p>
            <a:pPr algn="just"/>
            <a:r>
              <a:rPr lang="en-US" altLang="en-US" sz="4000" b="1" dirty="0">
                <a:cs typeface="Times New Roman" panose="02020603050405020304" pitchFamily="18" charset="0"/>
              </a:rPr>
              <a:t>Psychiatry</a:t>
            </a:r>
            <a:r>
              <a:rPr lang="en-US" altLang="en-US" sz="4000" dirty="0">
                <a:cs typeface="Times New Roman" panose="02020603050405020304" pitchFamily="18" charset="0"/>
              </a:rPr>
              <a:t>- branch of medicine that deals with emotional and behavioral disorders.  </a:t>
            </a:r>
          </a:p>
          <a:p>
            <a:pPr algn="just"/>
            <a:r>
              <a:rPr lang="en-US" altLang="en-US" sz="4000" dirty="0">
                <a:cs typeface="Times New Roman" panose="02020603050405020304" pitchFamily="18" charset="0"/>
              </a:rPr>
              <a:t>A psychiatrist can  prescribe medicine and is considered a medical doctor (M.D.), NOT a  psychologist.</a:t>
            </a:r>
          </a:p>
          <a:p>
            <a:pPr algn="just"/>
            <a:endParaRPr lang="en-US" sz="4000" dirty="0"/>
          </a:p>
        </p:txBody>
      </p:sp>
    </p:spTree>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New folder\index.png"/>
          <p:cNvPicPr>
            <a:picLocks noChangeAspect="1" noChangeArrowheads="1"/>
          </p:cNvPicPr>
          <p:nvPr/>
        </p:nvPicPr>
        <p:blipFill>
          <a:blip r:embed="rId3" cstate="print"/>
          <a:srcRect/>
          <a:stretch>
            <a:fillRect/>
          </a:stretch>
        </p:blipFill>
        <p:spPr bwMode="auto">
          <a:xfrm>
            <a:off x="1086679" y="795130"/>
            <a:ext cx="10243930" cy="3624470"/>
          </a:xfrm>
          <a:prstGeom prst="rect">
            <a:avLst/>
          </a:prstGeom>
          <a:noFill/>
        </p:spPr>
      </p:pic>
    </p:spTree>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644" y="0"/>
            <a:ext cx="7315200" cy="1143000"/>
          </a:xfrm>
        </p:spPr>
        <p:txBody>
          <a:bodyPr>
            <a:normAutofit/>
          </a:bodyPr>
          <a:lstStyle/>
          <a:p>
            <a:pPr algn="ctr"/>
            <a:r>
              <a:rPr lang="en-US" sz="4800" b="1" i="0" dirty="0">
                <a:solidFill>
                  <a:schemeClr val="accent1"/>
                </a:solidFill>
                <a:effectLst>
                  <a:outerShdw blurRad="38100" dist="38100" dir="2700000" algn="tl">
                    <a:srgbClr val="000000">
                      <a:alpha val="43137"/>
                    </a:srgbClr>
                  </a:outerShdw>
                </a:effectLst>
                <a:latin typeface="Copperplate Gothic Bold" panose="020E0705020206020404" pitchFamily="34" charset="0"/>
              </a:rPr>
              <a:t>PERSONALITY</a:t>
            </a:r>
          </a:p>
        </p:txBody>
      </p:sp>
      <p:sp>
        <p:nvSpPr>
          <p:cNvPr id="3" name="Content Placeholder 2"/>
          <p:cNvSpPr>
            <a:spLocks noGrp="1"/>
          </p:cNvSpPr>
          <p:nvPr>
            <p:ph idx="1"/>
          </p:nvPr>
        </p:nvSpPr>
        <p:spPr>
          <a:xfrm>
            <a:off x="901148" y="1007165"/>
            <a:ext cx="11052313" cy="5605670"/>
          </a:xfrm>
        </p:spPr>
        <p:txBody>
          <a:bodyPr/>
          <a:lstStyle/>
          <a:p>
            <a:pPr algn="just"/>
            <a:r>
              <a:rPr lang="en-US" b="1" dirty="0"/>
              <a:t>Definition: </a:t>
            </a:r>
            <a:r>
              <a:rPr lang="en-US" dirty="0"/>
              <a:t> -</a:t>
            </a:r>
          </a:p>
          <a:p>
            <a:pPr algn="just">
              <a:buFont typeface="Wingdings" panose="05000000000000000000" pitchFamily="2" charset="2"/>
              <a:buChar char="ü"/>
            </a:pPr>
            <a:r>
              <a:rPr lang="en-US" dirty="0"/>
              <a:t>The unique characteristics each person develops in the course of his life.</a:t>
            </a:r>
          </a:p>
          <a:p>
            <a:pPr algn="just">
              <a:buFont typeface="Wingdings" panose="05000000000000000000" pitchFamily="2" charset="2"/>
              <a:buChar char="ü"/>
            </a:pPr>
            <a:r>
              <a:rPr lang="en-US" dirty="0"/>
              <a:t>The sum total of a person, his/her psychological and physiological characteristics that make him/her a unique individual. E.g. behavior, conduct, temperament (mental attitude), intellect. </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36</a:t>
            </a:fld>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02704"/>
            <a:ext cx="8839200" cy="972312"/>
          </a:xfrm>
        </p:spPr>
        <p:txBody>
          <a:bodyPr/>
          <a:lstStyle/>
          <a:p>
            <a:pPr algn="l"/>
            <a:r>
              <a:rPr lang="en-US" dirty="0">
                <a:solidFill>
                  <a:srgbClr val="FF0000"/>
                </a:solidFill>
                <a:latin typeface="Arial Rounded MT Bold" panose="020F0704030504030204" pitchFamily="34" charset="0"/>
              </a:rPr>
              <a:t>Why study personality?</a:t>
            </a:r>
          </a:p>
        </p:txBody>
      </p:sp>
      <p:sp>
        <p:nvSpPr>
          <p:cNvPr id="3" name="Content Placeholder 2"/>
          <p:cNvSpPr>
            <a:spLocks noGrp="1"/>
          </p:cNvSpPr>
          <p:nvPr>
            <p:ph idx="1"/>
          </p:nvPr>
        </p:nvSpPr>
        <p:spPr>
          <a:xfrm>
            <a:off x="1033670" y="967409"/>
            <a:ext cx="10840278" cy="5357191"/>
          </a:xfrm>
        </p:spPr>
        <p:txBody>
          <a:bodyPr>
            <a:noAutofit/>
          </a:bodyPr>
          <a:lstStyle/>
          <a:p>
            <a:pPr algn="just"/>
            <a:r>
              <a:rPr lang="en-US" dirty="0"/>
              <a:t>It helps the health workers such as nurses and clinicians to understand themselves, each other and their patients. </a:t>
            </a:r>
          </a:p>
          <a:p>
            <a:pPr lvl="0" algn="just"/>
            <a:r>
              <a:rPr lang="en-US" dirty="0"/>
              <a:t>It determines success and failure in the medical field, ability to make friends and to adapt to different working conditions. </a:t>
            </a:r>
          </a:p>
          <a:p>
            <a:pPr lvl="0" algn="just"/>
            <a:r>
              <a:rPr lang="en-US" dirty="0"/>
              <a:t> It influences the way one copes with pain, illness and crises.</a:t>
            </a:r>
          </a:p>
          <a:p>
            <a:pPr lvl="0" algn="just"/>
            <a:r>
              <a:rPr lang="en-US" dirty="0"/>
              <a:t>It helps the health worker to understand why patients react differently to a similar situation</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37</a:t>
            </a:fld>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229600" cy="1429512"/>
          </a:xfrm>
        </p:spPr>
        <p:txBody>
          <a:bodyPr>
            <a:noAutofit/>
          </a:bodyPr>
          <a:lstStyle/>
          <a:p>
            <a:pPr algn="ctr"/>
            <a:r>
              <a:rPr lang="en-US" sz="5400" b="1" i="0" dirty="0">
                <a:solidFill>
                  <a:srgbClr val="FF0000"/>
                </a:solidFill>
                <a:effectLst>
                  <a:outerShdw blurRad="38100" dist="38100" dir="2700000" algn="tl">
                    <a:srgbClr val="000000">
                      <a:alpha val="43137"/>
                    </a:srgbClr>
                  </a:outerShdw>
                </a:effectLst>
              </a:rPr>
              <a:t>Personality Trait</a:t>
            </a:r>
            <a:br>
              <a:rPr lang="en-US" sz="5400" b="1" i="0" dirty="0">
                <a:solidFill>
                  <a:srgbClr val="FF0000"/>
                </a:solidFill>
                <a:effectLst>
                  <a:outerShdw blurRad="38100" dist="38100" dir="2700000" algn="tl">
                    <a:srgbClr val="000000">
                      <a:alpha val="43137"/>
                    </a:srgbClr>
                  </a:outerShdw>
                </a:effectLst>
              </a:rPr>
            </a:br>
            <a:endParaRPr lang="en-US" sz="5400" b="1" i="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07164" y="1159565"/>
            <a:ext cx="10734261" cy="4406348"/>
          </a:xfrm>
        </p:spPr>
        <p:txBody>
          <a:bodyPr>
            <a:normAutofit/>
          </a:bodyPr>
          <a:lstStyle/>
          <a:p>
            <a:pPr algn="just"/>
            <a:r>
              <a:rPr lang="en-US" dirty="0"/>
              <a:t>A tendency to behave in a consistent manner in various situations.</a:t>
            </a:r>
          </a:p>
          <a:p>
            <a:pPr algn="just"/>
            <a:r>
              <a:rPr lang="en-US" dirty="0"/>
              <a:t>Knowledge that a person possesses a particular trait makes prediction of her behavior possible e.g. patience, honesty, perseverance, bad temper, etc. </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38</a:t>
            </a:fld>
            <a:endParaRPr lang="en-US"/>
          </a:p>
        </p:txBody>
      </p:sp>
    </p:spTree>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905" y="327389"/>
            <a:ext cx="8686800" cy="838200"/>
          </a:xfrm>
        </p:spPr>
        <p:txBody>
          <a:bodyPr>
            <a:noAutofit/>
          </a:bodyPr>
          <a:lstStyle/>
          <a:p>
            <a:pPr algn="ctr"/>
            <a:r>
              <a:rPr lang="en-US" sz="5400" b="1" i="0" dirty="0">
                <a:solidFill>
                  <a:srgbClr val="FF0000"/>
                </a:solidFill>
                <a:effectLst>
                  <a:outerShdw blurRad="38100" dist="38100" dir="2700000" algn="tl">
                    <a:srgbClr val="000000">
                      <a:alpha val="43137"/>
                    </a:srgbClr>
                  </a:outerShdw>
                </a:effectLst>
              </a:rPr>
              <a:t>Factors Influencing Personality</a:t>
            </a:r>
          </a:p>
        </p:txBody>
      </p:sp>
      <p:sp>
        <p:nvSpPr>
          <p:cNvPr id="3" name="Content Placeholder 2"/>
          <p:cNvSpPr>
            <a:spLocks noGrp="1"/>
          </p:cNvSpPr>
          <p:nvPr>
            <p:ph idx="1"/>
          </p:nvPr>
        </p:nvSpPr>
        <p:spPr/>
        <p:txBody>
          <a:bodyPr/>
          <a:lstStyle/>
          <a:p>
            <a:pPr algn="just">
              <a:buNone/>
            </a:pPr>
            <a:r>
              <a:rPr lang="en-US" b="1" dirty="0"/>
              <a:t>	Heredity</a:t>
            </a:r>
            <a:endParaRPr lang="en-US" dirty="0"/>
          </a:p>
          <a:p>
            <a:pPr algn="just"/>
            <a:r>
              <a:rPr lang="en-US" dirty="0"/>
              <a:t>Studies have proved that individuals inherit certain characteristics of personality from their parents, e.g. general appearance, reaction tendencies (alertness, dull etc.) </a:t>
            </a:r>
          </a:p>
          <a:p>
            <a:pPr algn="just">
              <a:buNone/>
            </a:pP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39</a:t>
            </a:fld>
            <a:endParaRPr lang="en-US"/>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0262"/>
            <a:ext cx="10972800" cy="1143000"/>
          </a:xfrm>
        </p:spPr>
        <p:txBody>
          <a:bodyPr/>
          <a:lstStyle/>
          <a:p>
            <a:pPr algn="ctr"/>
            <a:r>
              <a:rPr lang="en-US" dirty="0"/>
              <a:t>Course outline ct’</a:t>
            </a:r>
          </a:p>
        </p:txBody>
      </p:sp>
      <p:sp>
        <p:nvSpPr>
          <p:cNvPr id="3" name="Content Placeholder 2"/>
          <p:cNvSpPr>
            <a:spLocks noGrp="1"/>
          </p:cNvSpPr>
          <p:nvPr>
            <p:ph idx="1"/>
          </p:nvPr>
        </p:nvSpPr>
        <p:spPr>
          <a:xfrm>
            <a:off x="609601" y="1383262"/>
            <a:ext cx="10972800" cy="4941338"/>
          </a:xfrm>
        </p:spPr>
        <p:txBody>
          <a:bodyPr>
            <a:noAutofit/>
          </a:bodyPr>
          <a:lstStyle/>
          <a:p>
            <a:pPr algn="just"/>
            <a:r>
              <a:rPr lang="en-US" sz="2800" dirty="0"/>
              <a:t>Observational cognitive avoidance and learning </a:t>
            </a:r>
          </a:p>
          <a:p>
            <a:pPr algn="just"/>
            <a:r>
              <a:rPr lang="en-US" sz="2800" dirty="0"/>
              <a:t>Motivation </a:t>
            </a:r>
          </a:p>
          <a:p>
            <a:pPr algn="just"/>
            <a:r>
              <a:rPr lang="en-US" sz="2800" dirty="0"/>
              <a:t>Types of personalities</a:t>
            </a:r>
          </a:p>
          <a:p>
            <a:pPr algn="just"/>
            <a:r>
              <a:rPr lang="en-US" sz="2800" dirty="0"/>
              <a:t>Stress and coping</a:t>
            </a:r>
          </a:p>
          <a:p>
            <a:pPr algn="just"/>
            <a:r>
              <a:rPr lang="en-US" sz="2800" dirty="0"/>
              <a:t>Crisis and crisis intervention</a:t>
            </a:r>
          </a:p>
          <a:p>
            <a:pPr algn="just"/>
            <a:r>
              <a:rPr lang="en-US" sz="2800" dirty="0"/>
              <a:t>Mental defense mechanisms</a:t>
            </a:r>
          </a:p>
          <a:p>
            <a:pPr algn="just"/>
            <a:r>
              <a:rPr lang="en-US" sz="2800" dirty="0"/>
              <a:t>Psychology in relation to nursing</a:t>
            </a:r>
          </a:p>
          <a:p>
            <a:pPr algn="just"/>
            <a:r>
              <a:rPr lang="en-US" sz="2800" dirty="0"/>
              <a:t>Stages of growth and development</a:t>
            </a:r>
          </a:p>
          <a:p>
            <a:pPr algn="just"/>
            <a:r>
              <a:rPr lang="en-US" sz="2800" dirty="0"/>
              <a:t>Application of theories of personality development in growth and development</a:t>
            </a:r>
          </a:p>
          <a:p>
            <a:pPr algn="just"/>
            <a:endParaRPr lang="en-US" sz="2800" dirty="0"/>
          </a:p>
        </p:txBody>
      </p:sp>
    </p:spTree>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002060"/>
                </a:solidFill>
              </a:rPr>
              <a:t>Cont’d…</a:t>
            </a:r>
          </a:p>
        </p:txBody>
      </p:sp>
      <p:sp>
        <p:nvSpPr>
          <p:cNvPr id="3" name="Content Placeholder 2"/>
          <p:cNvSpPr>
            <a:spLocks noGrp="1"/>
          </p:cNvSpPr>
          <p:nvPr>
            <p:ph idx="1"/>
          </p:nvPr>
        </p:nvSpPr>
        <p:spPr>
          <a:xfrm>
            <a:off x="1016000" y="1412632"/>
            <a:ext cx="10769600" cy="4419600"/>
          </a:xfrm>
        </p:spPr>
        <p:txBody>
          <a:bodyPr>
            <a:normAutofit/>
          </a:bodyPr>
          <a:lstStyle/>
          <a:p>
            <a:pPr algn="just">
              <a:buNone/>
            </a:pPr>
            <a:r>
              <a:rPr lang="en-US" b="1" dirty="0"/>
              <a:t>	Environment</a:t>
            </a:r>
            <a:endParaRPr lang="en-US" dirty="0"/>
          </a:p>
          <a:p>
            <a:pPr algn="just"/>
            <a:r>
              <a:rPr lang="en-US" dirty="0"/>
              <a:t>Many environmental factors determine the personality of an individual.</a:t>
            </a:r>
          </a:p>
          <a:p>
            <a:pPr lvl="0" algn="just">
              <a:buNone/>
            </a:pPr>
            <a:r>
              <a:rPr lang="en-US" b="1" dirty="0"/>
              <a:t>	Social-cultural factors</a:t>
            </a:r>
          </a:p>
          <a:p>
            <a:pPr algn="just"/>
            <a:r>
              <a:rPr lang="en-US" dirty="0"/>
              <a:t>In most societies the male is supposed to be aggressive, strong, not cry aimlessly and endure a lot of pain and on the other hand girls are expected to be submissive and polite.</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40</a:t>
            </a:fld>
            <a:endParaRPr lang="en-US"/>
          </a:p>
        </p:txBody>
      </p:sp>
    </p:spTree>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002060"/>
                </a:solidFill>
              </a:rPr>
              <a:t>Cont’d…</a:t>
            </a:r>
          </a:p>
        </p:txBody>
      </p:sp>
      <p:sp>
        <p:nvSpPr>
          <p:cNvPr id="3" name="Content Placeholder 2"/>
          <p:cNvSpPr>
            <a:spLocks noGrp="1"/>
          </p:cNvSpPr>
          <p:nvPr>
            <p:ph idx="1"/>
          </p:nvPr>
        </p:nvSpPr>
        <p:spPr>
          <a:xfrm>
            <a:off x="894522" y="1412632"/>
            <a:ext cx="11012556" cy="4419600"/>
          </a:xfrm>
        </p:spPr>
        <p:txBody>
          <a:bodyPr>
            <a:noAutofit/>
          </a:bodyPr>
          <a:lstStyle/>
          <a:p>
            <a:pPr lvl="0" algn="just">
              <a:buNone/>
            </a:pPr>
            <a:r>
              <a:rPr lang="en-US" b="1" dirty="0"/>
              <a:t>	Learning  </a:t>
            </a:r>
            <a:endParaRPr lang="en-US" dirty="0"/>
          </a:p>
          <a:p>
            <a:pPr algn="just"/>
            <a:r>
              <a:rPr lang="en-US" dirty="0"/>
              <a:t>Plays a major role in </a:t>
            </a:r>
            <a:r>
              <a:rPr lang="en-US" dirty="0" err="1"/>
              <a:t>moulding</a:t>
            </a:r>
            <a:r>
              <a:rPr lang="en-US" dirty="0"/>
              <a:t> and influencing one`s personality throughout life, beginning from infancy.</a:t>
            </a:r>
          </a:p>
          <a:p>
            <a:pPr algn="just">
              <a:buNone/>
            </a:pPr>
            <a:endParaRPr lang="en-US" sz="1050" dirty="0"/>
          </a:p>
          <a:p>
            <a:pPr lvl="0" algn="just">
              <a:buNone/>
            </a:pPr>
            <a:r>
              <a:rPr lang="en-US" b="1" dirty="0"/>
              <a:t>	Self perception</a:t>
            </a:r>
            <a:endParaRPr lang="en-US" dirty="0"/>
          </a:p>
          <a:p>
            <a:pPr algn="just"/>
            <a:r>
              <a:rPr lang="en-US" dirty="0"/>
              <a:t>The environment helps the child develop self perception, and the persons he interacts with reinforce that perception e.g. failure in life or successful in life.</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41</a:t>
            </a:fld>
            <a:endParaRPr lang="en-US"/>
          </a:p>
        </p:txBody>
      </p:sp>
    </p:spTree>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188844"/>
            <a:ext cx="8759687" cy="1143000"/>
          </a:xfrm>
        </p:spPr>
        <p:txBody>
          <a:bodyPr>
            <a:normAutofit/>
          </a:bodyPr>
          <a:lstStyle/>
          <a:p>
            <a:pPr algn="l"/>
            <a:r>
              <a:rPr lang="en-US" b="1" i="0" dirty="0">
                <a:latin typeface="Copperplate Gothic Bold" panose="020E0705020206020404" pitchFamily="34" charset="0"/>
              </a:rPr>
              <a:t>TYPES OF PERSONALITY</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848139" y="1331844"/>
            <a:ext cx="11025809" cy="4572000"/>
          </a:xfrm>
        </p:spPr>
        <p:txBody>
          <a:bodyPr>
            <a:normAutofit/>
          </a:bodyPr>
          <a:lstStyle/>
          <a:p>
            <a:pPr algn="just"/>
            <a:r>
              <a:rPr lang="en-US" sz="3600" dirty="0"/>
              <a:t>There are quite a number of types of personality:</a:t>
            </a:r>
          </a:p>
          <a:p>
            <a:pPr lvl="1" algn="just"/>
            <a:r>
              <a:rPr lang="en-US" sz="3200" dirty="0"/>
              <a:t>Plato: body elements such as </a:t>
            </a:r>
            <a:r>
              <a:rPr lang="en-US" sz="3200" i="1" dirty="0"/>
              <a:t>gold(rulers),iron(workers)etc</a:t>
            </a:r>
          </a:p>
          <a:p>
            <a:pPr lvl="1" algn="just"/>
            <a:r>
              <a:rPr lang="en-US" sz="3200" dirty="0"/>
              <a:t>Sheldon: body physique i.e. </a:t>
            </a:r>
            <a:r>
              <a:rPr lang="en-US" sz="3200" i="1" dirty="0"/>
              <a:t>endomorphic, </a:t>
            </a:r>
            <a:r>
              <a:rPr lang="en-US" sz="3200" i="1" dirty="0" err="1"/>
              <a:t>ectomorphic</a:t>
            </a:r>
            <a:r>
              <a:rPr lang="en-US" sz="3200" i="1" dirty="0"/>
              <a:t> etc</a:t>
            </a:r>
          </a:p>
          <a:p>
            <a:pPr lvl="1" algn="just"/>
            <a:r>
              <a:rPr lang="en-US" sz="3200" dirty="0"/>
              <a:t>Hans: relativity to external world </a:t>
            </a:r>
            <a:r>
              <a:rPr lang="en-US" sz="3200" dirty="0" err="1"/>
              <a:t>i.e</a:t>
            </a:r>
            <a:r>
              <a:rPr lang="en-US" sz="3200" dirty="0"/>
              <a:t> </a:t>
            </a:r>
            <a:r>
              <a:rPr lang="en-US" sz="3200" i="1" dirty="0"/>
              <a:t>introversion/extroversion </a:t>
            </a:r>
            <a:r>
              <a:rPr lang="en-US" sz="3200" dirty="0"/>
              <a:t>(broad categories)</a:t>
            </a:r>
          </a:p>
          <a:p>
            <a:pPr lvl="1" algn="just"/>
            <a:r>
              <a:rPr lang="en-US" sz="3200" dirty="0"/>
              <a:t>Hippocrates: body chemistry i.e. </a:t>
            </a:r>
            <a:r>
              <a:rPr lang="en-US" sz="3200" i="1" dirty="0" err="1"/>
              <a:t>sanguines</a:t>
            </a:r>
            <a:r>
              <a:rPr lang="en-US" sz="3200" i="1" dirty="0"/>
              <a:t>, </a:t>
            </a:r>
            <a:r>
              <a:rPr lang="en-US" sz="3200" i="1" dirty="0" err="1"/>
              <a:t>melancholics</a:t>
            </a:r>
            <a:r>
              <a:rPr lang="en-US" sz="3200" i="1" dirty="0"/>
              <a:t> etc</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42</a:t>
            </a:fld>
            <a:endParaRPr lang="en-US"/>
          </a:p>
        </p:txBody>
      </p:sp>
    </p:spTree>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35835"/>
            <a:ext cx="7772400" cy="1143000"/>
          </a:xfrm>
        </p:spPr>
        <p:txBody>
          <a:bodyPr>
            <a:normAutofit/>
          </a:bodyPr>
          <a:lstStyle/>
          <a:p>
            <a:pPr algn="ctr"/>
            <a:r>
              <a:rPr lang="en-US" dirty="0">
                <a:latin typeface="Copperplate Gothic Bold" panose="020E0705020206020404" pitchFamily="34" charset="0"/>
              </a:rPr>
              <a:t>Introverts</a:t>
            </a:r>
          </a:p>
        </p:txBody>
      </p:sp>
      <p:sp>
        <p:nvSpPr>
          <p:cNvPr id="3" name="Content Placeholder 2"/>
          <p:cNvSpPr>
            <a:spLocks noGrp="1"/>
          </p:cNvSpPr>
          <p:nvPr>
            <p:ph idx="1"/>
          </p:nvPr>
        </p:nvSpPr>
        <p:spPr>
          <a:xfrm>
            <a:off x="1086677" y="1278835"/>
            <a:ext cx="10429461" cy="4969565"/>
          </a:xfrm>
        </p:spPr>
        <p:txBody>
          <a:bodyPr>
            <a:normAutofit/>
          </a:bodyPr>
          <a:lstStyle/>
          <a:p>
            <a:pPr algn="just"/>
            <a:r>
              <a:rPr lang="en-US" dirty="0"/>
              <a:t>Are reserved, withdrawn persons who are pre-occupied with their inner feelings and thoughts.</a:t>
            </a:r>
          </a:p>
          <a:p>
            <a:pPr algn="just"/>
            <a:endParaRPr lang="en-US" sz="1600" dirty="0"/>
          </a:p>
          <a:p>
            <a:pPr algn="just"/>
            <a:r>
              <a:rPr lang="en-US" dirty="0"/>
              <a:t>They tend to be </a:t>
            </a:r>
            <a:r>
              <a:rPr lang="en-US" i="1" dirty="0"/>
              <a:t>imaginative, slow in thinking, pessimistic, shy, unfriendly, reserved, conservative, likes solitude, cautious, passive, tender hearted and sympathetic and often retreats after meeting difficulties.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43</a:t>
            </a:fld>
            <a:endParaRPr lang="en-US"/>
          </a:p>
        </p:txBody>
      </p:sp>
    </p:spTree>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772400" cy="1143000"/>
          </a:xfrm>
        </p:spPr>
        <p:txBody>
          <a:bodyPr>
            <a:normAutofit/>
          </a:bodyPr>
          <a:lstStyle/>
          <a:p>
            <a:pPr algn="ctr"/>
            <a:r>
              <a:rPr lang="en-US" sz="6000" b="1" dirty="0">
                <a:solidFill>
                  <a:srgbClr val="FF0000"/>
                </a:solidFill>
              </a:rPr>
              <a:t>Extroverts</a:t>
            </a:r>
          </a:p>
        </p:txBody>
      </p:sp>
      <p:sp>
        <p:nvSpPr>
          <p:cNvPr id="3" name="Content Placeholder 2"/>
          <p:cNvSpPr>
            <a:spLocks noGrp="1"/>
          </p:cNvSpPr>
          <p:nvPr>
            <p:ph idx="1"/>
          </p:nvPr>
        </p:nvSpPr>
        <p:spPr>
          <a:xfrm>
            <a:off x="1143000" y="1371600"/>
            <a:ext cx="10731500" cy="4267200"/>
          </a:xfrm>
        </p:spPr>
        <p:txBody>
          <a:bodyPr>
            <a:normAutofit/>
          </a:bodyPr>
          <a:lstStyle/>
          <a:p>
            <a:pPr algn="just"/>
            <a:r>
              <a:rPr lang="en-US" dirty="0"/>
              <a:t>Are </a:t>
            </a:r>
            <a:r>
              <a:rPr lang="en-US" b="1" dirty="0"/>
              <a:t>outgoing</a:t>
            </a:r>
            <a:r>
              <a:rPr lang="en-US" dirty="0"/>
              <a:t>, active persons who direct their energies and interests towards other people and things.</a:t>
            </a:r>
          </a:p>
          <a:p>
            <a:pPr algn="just"/>
            <a:endParaRPr lang="en-US" sz="1600" dirty="0"/>
          </a:p>
          <a:p>
            <a:pPr algn="just"/>
            <a:r>
              <a:rPr lang="en-US" dirty="0"/>
              <a:t>They tend to be </a:t>
            </a:r>
            <a:r>
              <a:rPr lang="en-US" i="1" dirty="0"/>
              <a:t>sociable, talkative, present oriented, tough minded, unsympathetic, aggressive, friendly, adaptive, makes and sticks to their own laws, optimistic, little fantasy and likes other people’s company.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44</a:t>
            </a:fld>
            <a:endParaRPr lang="en-US"/>
          </a:p>
        </p:txBody>
      </p:sp>
    </p:spTree>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644" y="190500"/>
            <a:ext cx="7772400" cy="1143000"/>
          </a:xfrm>
        </p:spPr>
        <p:txBody>
          <a:bodyPr>
            <a:normAutofit/>
          </a:bodyPr>
          <a:lstStyle/>
          <a:p>
            <a:pPr algn="ctr"/>
            <a:r>
              <a:rPr lang="en-US" sz="5400" b="1" dirty="0" err="1">
                <a:latin typeface="Arial Rounded MT Bold" panose="020F0704030504030204" pitchFamily="34" charset="0"/>
              </a:rPr>
              <a:t>Sanguines</a:t>
            </a:r>
            <a:r>
              <a:rPr lang="en-US" sz="5400" b="1" dirty="0">
                <a:latin typeface="Arial Rounded MT Bold" panose="020F0704030504030204" pitchFamily="34" charset="0"/>
              </a:rPr>
              <a:t> </a:t>
            </a:r>
            <a:r>
              <a:rPr lang="en-US" sz="3600" b="1" dirty="0">
                <a:latin typeface="Arial Rounded MT Bold" panose="020F0704030504030204" pitchFamily="34" charset="0"/>
              </a:rPr>
              <a:t>(“let’s have fun”)</a:t>
            </a:r>
          </a:p>
        </p:txBody>
      </p:sp>
      <p:sp>
        <p:nvSpPr>
          <p:cNvPr id="3" name="Content Placeholder 2"/>
          <p:cNvSpPr>
            <a:spLocks noGrp="1"/>
          </p:cNvSpPr>
          <p:nvPr>
            <p:ph idx="1"/>
          </p:nvPr>
        </p:nvSpPr>
        <p:spPr>
          <a:xfrm>
            <a:off x="901147" y="1543878"/>
            <a:ext cx="10747513" cy="4191000"/>
          </a:xfrm>
        </p:spPr>
        <p:txBody>
          <a:bodyPr>
            <a:noAutofit/>
          </a:bodyPr>
          <a:lstStyle/>
          <a:p>
            <a:pPr algn="just">
              <a:buNone/>
            </a:pPr>
            <a:r>
              <a:rPr lang="en-US" dirty="0"/>
              <a:t>Great front-door person/salesperson</a:t>
            </a:r>
          </a:p>
          <a:p>
            <a:pPr algn="just">
              <a:buFont typeface="Arial" panose="020B0604020202020204" pitchFamily="34" charset="0"/>
              <a:buChar char="•"/>
            </a:pPr>
            <a:r>
              <a:rPr lang="en-US" dirty="0"/>
              <a:t>Enthusiastic and expressive, makes friends easily,</a:t>
            </a:r>
          </a:p>
          <a:p>
            <a:pPr algn="just">
              <a:buFont typeface="Arial" panose="020B0604020202020204" pitchFamily="34" charset="0"/>
              <a:buChar char="•"/>
            </a:pPr>
            <a:r>
              <a:rPr lang="en-US" dirty="0"/>
              <a:t>Creative and fun, volunteers for jobs, talkative, storyteller</a:t>
            </a:r>
          </a:p>
          <a:p>
            <a:pPr algn="just">
              <a:buFont typeface="Arial" panose="020B0604020202020204" pitchFamily="34" charset="0"/>
              <a:buChar char="•"/>
            </a:pPr>
            <a:r>
              <a:rPr lang="en-US" dirty="0"/>
              <a:t>Don’t have much follow-through, talk too much, exaggerates, </a:t>
            </a:r>
          </a:p>
          <a:p>
            <a:pPr algn="just">
              <a:buFont typeface="Arial" panose="020B0604020202020204" pitchFamily="34" charset="0"/>
              <a:buChar char="•"/>
            </a:pPr>
            <a:r>
              <a:rPr lang="en-US" dirty="0"/>
              <a:t>Many fans but few friends, self-centered, disorganized, manipulates through charm</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45</a:t>
            </a:fld>
            <a:endParaRPr lang="en-US"/>
          </a:p>
        </p:txBody>
      </p:sp>
    </p:spTree>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139" y="190500"/>
            <a:ext cx="7772400" cy="1143000"/>
          </a:xfrm>
        </p:spPr>
        <p:txBody>
          <a:bodyPr>
            <a:noAutofit/>
          </a:bodyPr>
          <a:lstStyle/>
          <a:p>
            <a:pPr algn="ctr"/>
            <a:r>
              <a:rPr lang="en-US" sz="5400" b="1" dirty="0">
                <a:latin typeface="Arial Rounded MT Bold" panose="020F0704030504030204" pitchFamily="34" charset="0"/>
              </a:rPr>
              <a:t>Melancholy </a:t>
            </a:r>
            <a:r>
              <a:rPr lang="en-US" sz="3600" b="1" dirty="0">
                <a:latin typeface="Arial Rounded MT Bold" panose="020F0704030504030204" pitchFamily="34" charset="0"/>
              </a:rPr>
              <a:t>(“let’s get organized”)</a:t>
            </a:r>
          </a:p>
        </p:txBody>
      </p:sp>
      <p:sp>
        <p:nvSpPr>
          <p:cNvPr id="3" name="Content Placeholder 2"/>
          <p:cNvSpPr>
            <a:spLocks noGrp="1"/>
          </p:cNvSpPr>
          <p:nvPr>
            <p:ph idx="1"/>
          </p:nvPr>
        </p:nvSpPr>
        <p:spPr>
          <a:xfrm>
            <a:off x="861391" y="1981200"/>
            <a:ext cx="10999305" cy="4191000"/>
          </a:xfrm>
        </p:spPr>
        <p:txBody>
          <a:bodyPr>
            <a:normAutofit/>
          </a:bodyPr>
          <a:lstStyle/>
          <a:p>
            <a:pPr algn="just">
              <a:buFont typeface="Arial" panose="020B0604020202020204" pitchFamily="34" charset="0"/>
              <a:buChar char="•"/>
            </a:pPr>
            <a:r>
              <a:rPr lang="en-US" sz="3600" dirty="0"/>
              <a:t>Analytical, genius prone, plans and organizes, neat and orderly. </a:t>
            </a:r>
          </a:p>
          <a:p>
            <a:pPr algn="just">
              <a:buFont typeface="Arial" panose="020B0604020202020204" pitchFamily="34" charset="0"/>
              <a:buChar char="•"/>
            </a:pPr>
            <a:r>
              <a:rPr lang="en-US" sz="3600" dirty="0"/>
              <a:t>Can be counted on to finish a job, detail-oriented, economical, compassionate, perfectionists, creative.</a:t>
            </a:r>
          </a:p>
          <a:p>
            <a:pPr algn="just">
              <a:buFont typeface="Arial" panose="020B0604020202020204" pitchFamily="34" charset="0"/>
              <a:buChar char="•"/>
            </a:pPr>
            <a:r>
              <a:rPr lang="en-US" sz="3600" dirty="0"/>
              <a:t>Easily depressed, assumes worst in people and situations, low-self image, procrastinate through planning, has unrealistic expectations.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46</a:t>
            </a:fld>
            <a:endParaRPr lang="en-US"/>
          </a:p>
        </p:txBody>
      </p:sp>
    </p:spTree>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644" y="190500"/>
            <a:ext cx="7772400" cy="1143000"/>
          </a:xfrm>
        </p:spPr>
        <p:txBody>
          <a:bodyPr>
            <a:noAutofit/>
          </a:bodyPr>
          <a:lstStyle/>
          <a:p>
            <a:pPr algn="ctr"/>
            <a:r>
              <a:rPr lang="en-US" sz="6000" b="1" dirty="0">
                <a:latin typeface="Arial Rounded MT Bold" panose="020F0704030504030204" pitchFamily="34" charset="0"/>
              </a:rPr>
              <a:t>Choleric </a:t>
            </a:r>
            <a:r>
              <a:rPr lang="en-US" sz="4000" b="1" dirty="0">
                <a:latin typeface="Arial Rounded MT Bold" panose="020F0704030504030204" pitchFamily="34" charset="0"/>
              </a:rPr>
              <a:t>(“let’s get moving”)</a:t>
            </a:r>
          </a:p>
        </p:txBody>
      </p:sp>
      <p:sp>
        <p:nvSpPr>
          <p:cNvPr id="3" name="Content Placeholder 2"/>
          <p:cNvSpPr>
            <a:spLocks noGrp="1"/>
          </p:cNvSpPr>
          <p:nvPr>
            <p:ph idx="1"/>
          </p:nvPr>
        </p:nvSpPr>
        <p:spPr>
          <a:xfrm>
            <a:off x="861391" y="1733550"/>
            <a:ext cx="11092070" cy="4191000"/>
          </a:xfrm>
        </p:spPr>
        <p:txBody>
          <a:bodyPr>
            <a:noAutofit/>
          </a:bodyPr>
          <a:lstStyle/>
          <a:p>
            <a:pPr algn="just">
              <a:buFont typeface="Arial" panose="020B0604020202020204" pitchFamily="34" charset="0"/>
              <a:buChar char="•"/>
            </a:pPr>
            <a:r>
              <a:rPr lang="en-US" sz="3600" dirty="0"/>
              <a:t>Born leader, driven, goal-oriented, strong-willed, can run anything, thrives on opposition.</a:t>
            </a:r>
          </a:p>
          <a:p>
            <a:pPr algn="just">
              <a:buFont typeface="Arial" panose="020B0604020202020204" pitchFamily="34" charset="0"/>
              <a:buChar char="•"/>
            </a:pPr>
            <a:r>
              <a:rPr lang="en-US" sz="3600" dirty="0"/>
              <a:t>Independent, makes split-second decisions, solves problems, is usually right, active.</a:t>
            </a:r>
          </a:p>
          <a:p>
            <a:pPr algn="just">
              <a:buFont typeface="Arial" panose="020B0604020202020204" pitchFamily="34" charset="0"/>
              <a:buChar char="•"/>
            </a:pPr>
            <a:r>
              <a:rPr lang="en-US" sz="3600" dirty="0"/>
              <a:t>Doesn’t see faults, compulsive worker, needs control, </a:t>
            </a:r>
          </a:p>
          <a:p>
            <a:pPr algn="just">
              <a:buFont typeface="Arial" panose="020B0604020202020204" pitchFamily="34" charset="0"/>
              <a:buChar char="•"/>
            </a:pPr>
            <a:r>
              <a:rPr lang="en-US" sz="3600" dirty="0"/>
              <a:t>Can come off bossy/domineering, not so good people skills, unemotional and cold.</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47</a:t>
            </a:fld>
            <a:endParaRPr lang="en-US"/>
          </a:p>
        </p:txBody>
      </p:sp>
    </p:spTree>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209" y="212035"/>
            <a:ext cx="7772400" cy="1143000"/>
          </a:xfrm>
        </p:spPr>
        <p:txBody>
          <a:bodyPr>
            <a:normAutofit/>
          </a:bodyPr>
          <a:lstStyle/>
          <a:p>
            <a:pPr algn="ctr"/>
            <a:r>
              <a:rPr lang="en-US" sz="6000" dirty="0">
                <a:latin typeface="Berlin Sans FB Demi" panose="020E0802020502020306" pitchFamily="34" charset="0"/>
              </a:rPr>
              <a:t>Phlegmatic </a:t>
            </a:r>
            <a:r>
              <a:rPr lang="en-US" sz="4000" dirty="0">
                <a:latin typeface="Berlin Sans FB Demi" panose="020E0802020502020306" pitchFamily="34" charset="0"/>
              </a:rPr>
              <a:t>(“let’s relax”)</a:t>
            </a:r>
          </a:p>
        </p:txBody>
      </p:sp>
      <p:sp>
        <p:nvSpPr>
          <p:cNvPr id="3" name="Content Placeholder 2"/>
          <p:cNvSpPr>
            <a:spLocks noGrp="1"/>
          </p:cNvSpPr>
          <p:nvPr>
            <p:ph idx="1"/>
          </p:nvPr>
        </p:nvSpPr>
        <p:spPr>
          <a:xfrm>
            <a:off x="1315277" y="1593574"/>
            <a:ext cx="10373139" cy="4191000"/>
          </a:xfrm>
        </p:spPr>
        <p:txBody>
          <a:bodyPr>
            <a:noAutofit/>
          </a:bodyPr>
          <a:lstStyle/>
          <a:p>
            <a:pPr algn="just">
              <a:buFont typeface="Arial" panose="020B0604020202020204" pitchFamily="34" charset="0"/>
              <a:buChar char="•"/>
            </a:pPr>
            <a:r>
              <a:rPr lang="en-US" sz="3600" dirty="0"/>
              <a:t>Easy-going, low-key, inoffensive, patient, calm, cool, collected, realistic </a:t>
            </a:r>
          </a:p>
          <a:p>
            <a:pPr algn="just">
              <a:buFont typeface="Arial" panose="020B0604020202020204" pitchFamily="34" charset="0"/>
              <a:buChar char="•"/>
            </a:pPr>
            <a:r>
              <a:rPr lang="en-US" sz="3600" dirty="0"/>
              <a:t>Mediator, good listener, dependable, cheerful.</a:t>
            </a:r>
          </a:p>
          <a:p>
            <a:pPr algn="just">
              <a:buFont typeface="Arial" panose="020B0604020202020204" pitchFamily="34" charset="0"/>
              <a:buChar char="•"/>
            </a:pPr>
            <a:r>
              <a:rPr lang="en-US" sz="3600" dirty="0"/>
              <a:t>Not enthusiastic, dislikes change, procrastinates, can seem lazy, indecisive, emotionally closed.</a:t>
            </a:r>
          </a:p>
          <a:p>
            <a:pPr algn="just">
              <a:buFont typeface="Arial" panose="020B0604020202020204" pitchFamily="34" charset="0"/>
              <a:buChar char="•"/>
            </a:pPr>
            <a:r>
              <a:rPr lang="en-US" sz="3600" dirty="0"/>
              <a:t>Avoids conflict, has a hard time with discipline, pessimistic</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48</a:t>
            </a:fld>
            <a:endParaRPr lang="en-US"/>
          </a:p>
        </p:txBody>
      </p:sp>
    </p:spTree>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678" y="321365"/>
            <a:ext cx="7772400" cy="1143000"/>
          </a:xfrm>
        </p:spPr>
        <p:txBody>
          <a:bodyPr>
            <a:normAutofit/>
          </a:bodyPr>
          <a:lstStyle/>
          <a:p>
            <a:pPr algn="ctr"/>
            <a:r>
              <a:rPr lang="en-US" sz="6000" b="1" dirty="0">
                <a:solidFill>
                  <a:srgbClr val="002060"/>
                </a:solidFill>
              </a:rPr>
              <a:t>Others…</a:t>
            </a:r>
          </a:p>
        </p:txBody>
      </p:sp>
      <p:sp>
        <p:nvSpPr>
          <p:cNvPr id="3" name="Content Placeholder 2"/>
          <p:cNvSpPr>
            <a:spLocks noGrp="1"/>
          </p:cNvSpPr>
          <p:nvPr>
            <p:ph idx="1"/>
          </p:nvPr>
        </p:nvSpPr>
        <p:spPr>
          <a:xfrm>
            <a:off x="927651" y="1828800"/>
            <a:ext cx="11025809" cy="4267200"/>
          </a:xfrm>
        </p:spPr>
        <p:txBody>
          <a:bodyPr>
            <a:noAutofit/>
          </a:bodyPr>
          <a:lstStyle/>
          <a:p>
            <a:pPr lvl="0" algn="just">
              <a:buNone/>
            </a:pPr>
            <a:r>
              <a:rPr lang="en-US" b="1" dirty="0"/>
              <a:t>Obsessive</a:t>
            </a:r>
            <a:r>
              <a:rPr lang="en-US" dirty="0"/>
              <a:t>: perfection, rigid and does not like change.</a:t>
            </a:r>
          </a:p>
          <a:p>
            <a:pPr lvl="0" algn="just">
              <a:buNone/>
            </a:pPr>
            <a:r>
              <a:rPr lang="en-US" b="1" dirty="0"/>
              <a:t>Schizoid: </a:t>
            </a:r>
            <a:r>
              <a:rPr lang="en-US" dirty="0"/>
              <a:t>a loner, withdrawn, emotionally cold.</a:t>
            </a:r>
          </a:p>
          <a:p>
            <a:pPr lvl="0" algn="just">
              <a:buNone/>
            </a:pPr>
            <a:r>
              <a:rPr lang="en-US" b="1" dirty="0" err="1"/>
              <a:t>Cyclothymic</a:t>
            </a:r>
            <a:r>
              <a:rPr lang="en-US" b="1" dirty="0"/>
              <a:t>: </a:t>
            </a:r>
            <a:r>
              <a:rPr lang="en-US" dirty="0"/>
              <a:t>outgoing, very talkative, excited about life. Very warm emotionally</a:t>
            </a:r>
          </a:p>
          <a:p>
            <a:pPr lvl="0" algn="just">
              <a:buNone/>
            </a:pPr>
            <a:r>
              <a:rPr lang="en-US" b="1" dirty="0"/>
              <a:t>Hysterical: </a:t>
            </a:r>
            <a:r>
              <a:rPr lang="en-US" dirty="0"/>
              <a:t>seek a lot of attention, very selfish, dramatic.</a:t>
            </a:r>
          </a:p>
          <a:p>
            <a:pPr lvl="0" algn="just">
              <a:buNone/>
            </a:pPr>
            <a:r>
              <a:rPr lang="en-US" b="1" dirty="0"/>
              <a:t>Paranoid: </a:t>
            </a:r>
            <a:r>
              <a:rPr lang="en-US" dirty="0"/>
              <a:t>suspicious of everyone, difficult to work with, rigid and un-adaptable</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49</a:t>
            </a:fld>
            <a:endParaRPr lang="en-US"/>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1">
              <a:lumMod val="95000"/>
            </a:schemeClr>
          </a:bgClr>
        </a:patt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57808" y="1431236"/>
            <a:ext cx="10694504" cy="1798155"/>
          </a:xfrm>
        </p:spPr>
        <p:txBody>
          <a:bodyPr>
            <a:noAutofit/>
          </a:bodyPr>
          <a:lstStyle/>
          <a:p>
            <a:pPr algn="ctr"/>
            <a:r>
              <a:rPr lang="en-US" sz="7200" b="1" dirty="0">
                <a:solidFill>
                  <a:srgbClr val="FF0000"/>
                </a:solidFill>
                <a:latin typeface="Copperplate Gothic Bold" panose="020E0705020206020404" pitchFamily="34" charset="0"/>
              </a:rPr>
              <a:t>CONCEPTS OF PSYCHOLOGY </a:t>
            </a:r>
          </a:p>
        </p:txBody>
      </p:sp>
      <p:sp>
        <p:nvSpPr>
          <p:cNvPr id="5" name="Subtitle 4"/>
          <p:cNvSpPr>
            <a:spLocks noGrp="1"/>
          </p:cNvSpPr>
          <p:nvPr>
            <p:ph type="subTitle" idx="1"/>
          </p:nvPr>
        </p:nvSpPr>
        <p:spPr>
          <a:xfrm>
            <a:off x="1802296" y="5128590"/>
            <a:ext cx="8534400" cy="841513"/>
          </a:xfrm>
        </p:spPr>
        <p:txBody>
          <a:bodyPr>
            <a:normAutofit fontScale="92500" lnSpcReduction="20000"/>
          </a:bodyPr>
          <a:lstStyle/>
          <a:p>
            <a:r>
              <a:rPr lang="en-US" sz="6000" dirty="0">
                <a:solidFill>
                  <a:schemeClr val="tx1"/>
                </a:solidFill>
                <a:latin typeface="Blackadder ITC" panose="04020505051007020D02" pitchFamily="82" charset="0"/>
              </a:rPr>
              <a:t>Welcome</a:t>
            </a:r>
          </a:p>
        </p:txBody>
      </p:sp>
    </p:spTree>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New folder\d7b76142460ebdf99928f8b88802128d.jpg"/>
          <p:cNvPicPr>
            <a:picLocks noGrp="1" noChangeAspect="1" noChangeArrowheads="1"/>
          </p:cNvPicPr>
          <p:nvPr>
            <p:ph idx="1"/>
          </p:nvPr>
        </p:nvPicPr>
        <p:blipFill>
          <a:blip r:embed="rId2" cstate="print"/>
          <a:srcRect/>
          <a:stretch>
            <a:fillRect/>
          </a:stretch>
        </p:blipFill>
        <p:spPr bwMode="auto">
          <a:xfrm>
            <a:off x="1046922" y="533400"/>
            <a:ext cx="11025808" cy="5791200"/>
          </a:xfrm>
          <a:prstGeom prst="rect">
            <a:avLst/>
          </a:prstGeom>
          <a:noFill/>
        </p:spPr>
      </p:pic>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50</a:t>
            </a:fld>
            <a:endParaRPr lang="en-US"/>
          </a:p>
        </p:txBody>
      </p:sp>
    </p:spTree>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00200" y="1143000"/>
            <a:ext cx="10141226" cy="2673626"/>
          </a:xfrm>
        </p:spPr>
        <p:txBody>
          <a:bodyPr>
            <a:noAutofit/>
          </a:bodyPr>
          <a:lstStyle/>
          <a:p>
            <a:pPr algn="ctr"/>
            <a:r>
              <a:rPr lang="en-US" sz="6000" b="1" i="0" dirty="0">
                <a:solidFill>
                  <a:srgbClr val="FF0000"/>
                </a:solidFill>
                <a:effectLst>
                  <a:outerShdw blurRad="38100" dist="38100" dir="2700000" algn="tl">
                    <a:srgbClr val="000000">
                      <a:alpha val="43137"/>
                    </a:srgbClr>
                  </a:outerShdw>
                </a:effectLst>
                <a:latin typeface="Berlin Sans FB Demi" panose="020E0802020502020306" pitchFamily="34" charset="0"/>
              </a:rPr>
              <a:t>THEORIES OF PERSONALITY DEVELOPMENT</a:t>
            </a:r>
          </a:p>
        </p:txBody>
      </p:sp>
    </p:spTree>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4644" y="937731"/>
            <a:ext cx="10813773" cy="2242791"/>
          </a:xfrm>
        </p:spPr>
        <p:txBody>
          <a:bodyPr>
            <a:noAutofit/>
          </a:bodyPr>
          <a:lstStyle/>
          <a:p>
            <a:pPr algn="ctr"/>
            <a:r>
              <a:rPr lang="en-US" sz="6000" dirty="0">
                <a:solidFill>
                  <a:srgbClr val="FF0000"/>
                </a:solidFill>
                <a:latin typeface="Berlin Sans FB Demi" panose="020E0802020502020306" pitchFamily="34" charset="0"/>
              </a:rPr>
              <a:t>HUMANISTIC THEORY</a:t>
            </a:r>
            <a:br>
              <a:rPr lang="en-US" sz="4800" dirty="0">
                <a:solidFill>
                  <a:srgbClr val="FF0000"/>
                </a:solidFill>
                <a:latin typeface="Berlin Sans FB Demi" panose="020E0802020502020306" pitchFamily="34" charset="0"/>
              </a:rPr>
            </a:br>
            <a:r>
              <a:rPr lang="en-US" sz="4800" dirty="0">
                <a:solidFill>
                  <a:srgbClr val="FF0000"/>
                </a:solidFill>
                <a:latin typeface="Berlin Sans FB Demi" panose="020E0802020502020306" pitchFamily="34" charset="0"/>
              </a:rPr>
              <a:t>MASLOW’S HIEARARCHY OF NEEDS</a:t>
            </a:r>
            <a:br>
              <a:rPr lang="en-US" sz="4800" dirty="0">
                <a:solidFill>
                  <a:srgbClr val="FF0000"/>
                </a:solidFill>
                <a:latin typeface="Berlin Sans FB Demi" panose="020E0802020502020306" pitchFamily="34" charset="0"/>
              </a:rPr>
            </a:br>
            <a:endParaRPr lang="en-US" sz="4800" dirty="0">
              <a:solidFill>
                <a:srgbClr val="FF0000"/>
              </a:solidFill>
              <a:latin typeface="Berlin Sans FB Demi" panose="020E0802020502020306" pitchFamily="34" charset="0"/>
            </a:endParaRPr>
          </a:p>
        </p:txBody>
      </p:sp>
      <p:sp>
        <p:nvSpPr>
          <p:cNvPr id="3" name="Subtitle 2"/>
          <p:cNvSpPr>
            <a:spLocks noGrp="1"/>
          </p:cNvSpPr>
          <p:nvPr>
            <p:ph type="subTitle" idx="1"/>
          </p:nvPr>
        </p:nvSpPr>
        <p:spPr>
          <a:xfrm>
            <a:off x="1828801" y="4615070"/>
            <a:ext cx="8534400" cy="1752600"/>
          </a:xfrm>
        </p:spPr>
        <p:txBody>
          <a:bodyPr>
            <a:normAutofit/>
          </a:bodyPr>
          <a:lstStyle/>
          <a:p>
            <a:r>
              <a:rPr lang="en-US" sz="4400" b="1" dirty="0">
                <a:solidFill>
                  <a:schemeClr val="tx1"/>
                </a:solidFill>
                <a:latin typeface="Baskerville Old Face" panose="02020602080505020303" pitchFamily="18" charset="0"/>
              </a:rPr>
              <a:t>Abraham Maslow</a:t>
            </a:r>
          </a:p>
        </p:txBody>
      </p:sp>
    </p:spTree>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243" y="0"/>
            <a:ext cx="10003271" cy="914400"/>
          </a:xfrm>
        </p:spPr>
        <p:txBody>
          <a:bodyPr>
            <a:normAutofit fontScale="90000"/>
          </a:bodyPr>
          <a:lstStyle/>
          <a:p>
            <a:pPr algn="ctr"/>
            <a:r>
              <a:rPr lang="en-US" sz="6600" b="1" dirty="0">
                <a:solidFill>
                  <a:schemeClr val="tx1"/>
                </a:solidFill>
                <a:latin typeface="Berlin Sans FB Demi" panose="020E0802020502020306" pitchFamily="34" charset="0"/>
              </a:rPr>
              <a:t>Introduction </a:t>
            </a:r>
          </a:p>
        </p:txBody>
      </p:sp>
      <p:sp>
        <p:nvSpPr>
          <p:cNvPr id="3" name="Subtitle 2"/>
          <p:cNvSpPr>
            <a:spLocks noGrp="1"/>
          </p:cNvSpPr>
          <p:nvPr>
            <p:ph sz="half" idx="1"/>
          </p:nvPr>
        </p:nvSpPr>
        <p:spPr>
          <a:xfrm>
            <a:off x="1298713" y="1073426"/>
            <a:ext cx="6347791" cy="5605670"/>
          </a:xfrm>
        </p:spPr>
        <p:txBody>
          <a:bodyPr>
            <a:normAutofit fontScale="92500" lnSpcReduction="20000"/>
          </a:bodyPr>
          <a:lstStyle/>
          <a:p>
            <a:pPr marL="484505" indent="-457200" algn="just">
              <a:buFont typeface="Arial" panose="020B0604020202020204" pitchFamily="34" charset="0"/>
              <a:buChar char="•"/>
            </a:pPr>
            <a:r>
              <a:rPr lang="en-US" sz="3200" b="1" dirty="0">
                <a:solidFill>
                  <a:schemeClr val="tx1"/>
                </a:solidFill>
              </a:rPr>
              <a:t>Maslow's</a:t>
            </a:r>
            <a:r>
              <a:rPr lang="en-US" sz="3200" dirty="0">
                <a:solidFill>
                  <a:schemeClr val="tx1"/>
                </a:solidFill>
              </a:rPr>
              <a:t> hierarchy of needs is a theory in psychology proposed by </a:t>
            </a:r>
            <a:r>
              <a:rPr lang="en-US" sz="3200" b="1" dirty="0">
                <a:solidFill>
                  <a:schemeClr val="tx1"/>
                </a:solidFill>
              </a:rPr>
              <a:t>Abraham Maslow</a:t>
            </a:r>
            <a:r>
              <a:rPr lang="en-US" sz="3200" dirty="0">
                <a:solidFill>
                  <a:schemeClr val="tx1"/>
                </a:solidFill>
              </a:rPr>
              <a:t> in 1943. </a:t>
            </a:r>
          </a:p>
          <a:p>
            <a:pPr marL="484505" indent="-457200" algn="just">
              <a:buFont typeface="Arial" panose="020B0604020202020204" pitchFamily="34" charset="0"/>
              <a:buChar char="•"/>
            </a:pPr>
            <a:r>
              <a:rPr lang="en-US" sz="3200" dirty="0"/>
              <a:t>Maslow's hierarchy of needs is often portrayed in the shape of a </a:t>
            </a:r>
            <a:r>
              <a:rPr lang="en-US" sz="3200" b="1" dirty="0"/>
              <a:t>pyramid</a:t>
            </a:r>
            <a:r>
              <a:rPr lang="en-US" sz="3200" dirty="0"/>
              <a:t> with the largest, most fundamental needs at the bottom and the need for self-actualization and transcendence at the top. In other words, the crux of the theory is that individuals’ most basic needs must be met before they become motivated to achieve higher level needs</a:t>
            </a:r>
            <a:endParaRPr lang="en-US" sz="3200" dirty="0">
              <a:solidFill>
                <a:schemeClr val="tx1"/>
              </a:solidFill>
            </a:endParaRPr>
          </a:p>
        </p:txBody>
      </p:sp>
      <p:pic>
        <p:nvPicPr>
          <p:cNvPr id="5" name="Picture 7" descr="http://www.psp-tao.de/images/maslow.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765774" y="1219200"/>
            <a:ext cx="4320209" cy="5459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791" y="397565"/>
            <a:ext cx="10005392" cy="6155635"/>
          </a:xfrm>
        </p:spPr>
        <p:txBody>
          <a:bodyPr>
            <a:normAutofit/>
          </a:bodyPr>
          <a:lstStyle/>
          <a:p>
            <a:pPr algn="just"/>
            <a:r>
              <a:rPr lang="en-GB" sz="3600" dirty="0"/>
              <a:t>Abraham Maslow arranged human needs into a hierarchy starting from the most basic to less basic needs</a:t>
            </a:r>
          </a:p>
          <a:p>
            <a:pPr algn="just"/>
            <a:r>
              <a:rPr lang="en-GB" sz="3600" dirty="0"/>
              <a:t>He emphasized on two things:</a:t>
            </a:r>
          </a:p>
          <a:p>
            <a:pPr lvl="1" algn="just">
              <a:buFont typeface="Arial" panose="020B0604020202020204" pitchFamily="34" charset="0"/>
              <a:buChar char="◘"/>
            </a:pPr>
            <a:r>
              <a:rPr lang="en-GB" sz="3600" dirty="0"/>
              <a:t>Capacity of human growth/self actualization</a:t>
            </a:r>
          </a:p>
          <a:p>
            <a:pPr lvl="1" algn="just">
              <a:buFont typeface="Arial" panose="020B0604020202020204" pitchFamily="34" charset="0"/>
              <a:buChar char="◘"/>
            </a:pPr>
            <a:r>
              <a:rPr lang="en-GB" sz="3600" dirty="0"/>
              <a:t>Individual’s desire to satisfy variety of needs</a:t>
            </a:r>
          </a:p>
          <a:p>
            <a:pPr algn="just"/>
            <a:r>
              <a:rPr lang="en-GB" sz="3600" dirty="0"/>
              <a:t>He developed a hierarchy of needs known as </a:t>
            </a:r>
            <a:r>
              <a:rPr lang="en-GB" sz="3600" dirty="0">
                <a:solidFill>
                  <a:srgbClr val="FF0000"/>
                </a:solidFill>
              </a:rPr>
              <a:t>Maslow’s hierarchy of needs.</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54</a:t>
            </a:fld>
            <a:endParaRPr lang="en-US"/>
          </a:p>
        </p:txBody>
      </p:sp>
    </p:spTree>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55</a:t>
            </a:fld>
            <a:endParaRPr lang="en-US"/>
          </a:p>
        </p:txBody>
      </p:sp>
      <p:pic>
        <p:nvPicPr>
          <p:cNvPr id="16" name="Picture 4" descr="hierarchy"/>
          <p:cNvPicPr>
            <a:picLocks noChangeAspect="1" noChangeArrowheads="1"/>
          </p:cNvPicPr>
          <p:nvPr/>
        </p:nvPicPr>
        <p:blipFill>
          <a:blip r:embed="rId2" cstate="print"/>
          <a:srcRect/>
          <a:stretch>
            <a:fillRect/>
          </a:stretch>
        </p:blipFill>
        <p:spPr>
          <a:xfrm>
            <a:off x="1444487" y="225286"/>
            <a:ext cx="10628243" cy="6414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pload.wikimedia.org/wikipedia/commons/thumb/3/33/MaslowsHierarchyOfNeeds.svg/300px-MaslowsHierarchyOfNeeds.svg.png"/>
          <p:cNvPicPr/>
          <p:nvPr/>
        </p:nvPicPr>
        <p:blipFill>
          <a:blip r:embed="rId2">
            <a:extLst>
              <a:ext uri="{28A0092B-C50C-407E-A947-70E740481C1C}">
                <a14:useLocalDpi xmlns:a14="http://schemas.microsoft.com/office/drawing/2010/main" val="0"/>
              </a:ext>
            </a:extLst>
          </a:blip>
          <a:srcRect/>
          <a:stretch>
            <a:fillRect/>
          </a:stretch>
        </p:blipFill>
        <p:spPr bwMode="auto">
          <a:xfrm>
            <a:off x="2014331" y="1139687"/>
            <a:ext cx="9382539" cy="5559287"/>
          </a:xfrm>
          <a:prstGeom prst="rect">
            <a:avLst/>
          </a:prstGeom>
          <a:noFill/>
          <a:ln>
            <a:noFill/>
          </a:ln>
        </p:spPr>
      </p:pic>
      <p:sp>
        <p:nvSpPr>
          <p:cNvPr id="3" name="Title 2"/>
          <p:cNvSpPr>
            <a:spLocks noGrp="1"/>
          </p:cNvSpPr>
          <p:nvPr>
            <p:ph type="title"/>
          </p:nvPr>
        </p:nvSpPr>
        <p:spPr/>
        <p:txBody>
          <a:bodyPr>
            <a:normAutofit/>
          </a:bodyPr>
          <a:lstStyle/>
          <a:p>
            <a:pPr algn="ctr"/>
            <a:r>
              <a:rPr lang="en-GB" sz="4400" b="1" dirty="0">
                <a:solidFill>
                  <a:srgbClr val="FF0000"/>
                </a:solidFill>
              </a:rPr>
              <a:t>Maslow’s hierarchy of needs.</a:t>
            </a:r>
            <a:endParaRPr lang="en-US" b="1" dirty="0"/>
          </a:p>
        </p:txBody>
      </p:sp>
    </p:spTree>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430696"/>
            <a:ext cx="7772400" cy="609600"/>
          </a:xfrm>
        </p:spPr>
        <p:txBody>
          <a:bodyPr>
            <a:normAutofit fontScale="90000"/>
          </a:bodyPr>
          <a:lstStyle/>
          <a:p>
            <a:pPr algn="ctr"/>
            <a:r>
              <a:rPr lang="en-US" sz="3600" dirty="0">
                <a:solidFill>
                  <a:srgbClr val="002060"/>
                </a:solidFill>
              </a:rPr>
              <a:t>Cont…</a:t>
            </a:r>
          </a:p>
        </p:txBody>
      </p:sp>
      <p:sp>
        <p:nvSpPr>
          <p:cNvPr id="3" name="Content Placeholder 2"/>
          <p:cNvSpPr>
            <a:spLocks noGrp="1"/>
          </p:cNvSpPr>
          <p:nvPr>
            <p:ph idx="1"/>
          </p:nvPr>
        </p:nvSpPr>
        <p:spPr>
          <a:xfrm>
            <a:off x="1656522" y="1245704"/>
            <a:ext cx="10084904" cy="5078896"/>
          </a:xfrm>
        </p:spPr>
        <p:txBody>
          <a:bodyPr>
            <a:normAutofit/>
          </a:bodyPr>
          <a:lstStyle/>
          <a:p>
            <a:pPr algn="just">
              <a:buNone/>
            </a:pPr>
            <a:r>
              <a:rPr lang="en-US" b="1" dirty="0"/>
              <a:t>	</a:t>
            </a:r>
            <a:r>
              <a:rPr lang="en-US" sz="4000" b="1" dirty="0">
                <a:solidFill>
                  <a:srgbClr val="FF0000"/>
                </a:solidFill>
                <a:latin typeface="Berlin Sans FB Demi" panose="020E0802020502020306" pitchFamily="34" charset="0"/>
              </a:rPr>
              <a:t>Physiological Needs</a:t>
            </a:r>
            <a:endParaRPr lang="en-US" sz="4000" dirty="0">
              <a:solidFill>
                <a:srgbClr val="FF0000"/>
              </a:solidFill>
              <a:latin typeface="Berlin Sans FB Demi" panose="020E0802020502020306" pitchFamily="34" charset="0"/>
            </a:endParaRPr>
          </a:p>
          <a:p>
            <a:pPr algn="just"/>
            <a:r>
              <a:rPr lang="en-US" dirty="0"/>
              <a:t>Physiological needs are considered the main physical requirements for human survival. This means that Physiological needs are universal human needs.</a:t>
            </a:r>
          </a:p>
          <a:p>
            <a:pPr algn="just"/>
            <a:r>
              <a:rPr lang="en-US" dirty="0"/>
              <a:t>These are basic needs for survival – Air, food, water, elimination, sleep, rest, clothing, shelter, avoidance of pain, sex etc.</a:t>
            </a:r>
          </a:p>
          <a:p>
            <a:pPr algn="just">
              <a:buNone/>
            </a:pPr>
            <a:r>
              <a:rPr lang="en-US" b="1" dirty="0"/>
              <a:t>	</a:t>
            </a: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57</a:t>
            </a:fld>
            <a:endParaRPr lang="en-US"/>
          </a:p>
        </p:txBody>
      </p:sp>
    </p:spTree>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1235" y="172279"/>
            <a:ext cx="10480349" cy="6493564"/>
          </a:xfrm>
        </p:spPr>
        <p:txBody>
          <a:bodyPr>
            <a:normAutofit/>
          </a:bodyPr>
          <a:lstStyle/>
          <a:p>
            <a:pPr algn="just">
              <a:buNone/>
            </a:pPr>
            <a:r>
              <a:rPr lang="en-US" sz="4400" b="1" dirty="0">
                <a:solidFill>
                  <a:srgbClr val="FF0000"/>
                </a:solidFill>
                <a:latin typeface="Berlin Sans FB Demi" panose="020E0802020502020306" pitchFamily="34" charset="0"/>
              </a:rPr>
              <a:t>Safety and Security needs </a:t>
            </a:r>
            <a:endParaRPr lang="en-US" sz="4400" dirty="0">
              <a:solidFill>
                <a:srgbClr val="FF0000"/>
              </a:solidFill>
              <a:latin typeface="Berlin Sans FB Demi" panose="020E0802020502020306" pitchFamily="34" charset="0"/>
            </a:endParaRPr>
          </a:p>
          <a:p>
            <a:pPr algn="just"/>
            <a:r>
              <a:rPr lang="en-US" dirty="0"/>
              <a:t>When physiological needs are satisfied, concern for safety and security from harm, both physical and psychological emerges. The normal adult is able to protect himself, is safe and usually does not feel endangered.</a:t>
            </a:r>
          </a:p>
          <a:p>
            <a:pPr algn="just" fontAlgn="base"/>
            <a:r>
              <a:rPr lang="en-US" dirty="0"/>
              <a:t>These include job security, health, and safe environments. </a:t>
            </a:r>
          </a:p>
          <a:p>
            <a:pPr algn="just" fontAlgn="base"/>
            <a:r>
              <a:rPr lang="en-US" dirty="0"/>
              <a:t>Safety and Security needs include:</a:t>
            </a:r>
          </a:p>
          <a:p>
            <a:pPr lvl="1" algn="just" fontAlgn="base">
              <a:buFont typeface="Wingdings" panose="05000000000000000000" pitchFamily="2" charset="2"/>
              <a:buChar char="Ø"/>
            </a:pPr>
            <a:r>
              <a:rPr lang="en-US" b="1" i="1" dirty="0"/>
              <a:t>Personal security</a:t>
            </a:r>
          </a:p>
          <a:p>
            <a:pPr lvl="1" algn="just" fontAlgn="base">
              <a:buFont typeface="Wingdings" panose="05000000000000000000" pitchFamily="2" charset="2"/>
              <a:buChar char="Ø"/>
            </a:pPr>
            <a:r>
              <a:rPr lang="en-US" b="1" i="1" dirty="0"/>
              <a:t>Emotional security</a:t>
            </a:r>
          </a:p>
          <a:p>
            <a:pPr lvl="1" algn="just" fontAlgn="base">
              <a:buFont typeface="Wingdings" panose="05000000000000000000" pitchFamily="2" charset="2"/>
              <a:buChar char="Ø"/>
            </a:pPr>
            <a:r>
              <a:rPr lang="en-US" b="1" i="1" dirty="0"/>
              <a:t>Financial security</a:t>
            </a:r>
          </a:p>
          <a:p>
            <a:pPr lvl="1" algn="just" fontAlgn="base">
              <a:buFont typeface="Wingdings" panose="05000000000000000000" pitchFamily="2" charset="2"/>
              <a:buChar char="Ø"/>
            </a:pPr>
            <a:r>
              <a:rPr lang="en-US" b="1" i="1" dirty="0"/>
              <a:t>Health and well-being</a:t>
            </a:r>
          </a:p>
          <a:p>
            <a:pPr lvl="1" algn="just" fontAlgn="base">
              <a:buFont typeface="Wingdings" panose="05000000000000000000" pitchFamily="2" charset="2"/>
              <a:buChar char="Ø"/>
            </a:pPr>
            <a:r>
              <a:rPr lang="en-US" b="1" i="1" dirty="0"/>
              <a:t>Safety needs against accidents/illness and their adverse impacts</a:t>
            </a:r>
          </a:p>
          <a:p>
            <a:pPr algn="just"/>
            <a:endParaRPr lang="en-US" dirty="0"/>
          </a:p>
          <a:p>
            <a:pPr algn="just"/>
            <a:endParaRPr lang="en-US" dirty="0"/>
          </a:p>
        </p:txBody>
      </p:sp>
    </p:spTree>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435" y="0"/>
            <a:ext cx="9997440" cy="1143000"/>
          </a:xfrm>
        </p:spPr>
        <p:txBody>
          <a:bodyPr/>
          <a:lstStyle/>
          <a:p>
            <a:pPr algn="ctr"/>
            <a:r>
              <a:rPr lang="en-US" sz="3600" dirty="0">
                <a:solidFill>
                  <a:srgbClr val="002060"/>
                </a:solidFill>
              </a:rPr>
              <a:t>Cont…</a:t>
            </a:r>
          </a:p>
        </p:txBody>
      </p:sp>
      <p:sp>
        <p:nvSpPr>
          <p:cNvPr id="3" name="Content Placeholder 2"/>
          <p:cNvSpPr>
            <a:spLocks noGrp="1"/>
          </p:cNvSpPr>
          <p:nvPr>
            <p:ph idx="1"/>
          </p:nvPr>
        </p:nvSpPr>
        <p:spPr>
          <a:xfrm>
            <a:off x="1391479" y="954157"/>
            <a:ext cx="10494396" cy="5671929"/>
          </a:xfrm>
        </p:spPr>
        <p:txBody>
          <a:bodyPr>
            <a:normAutofit/>
          </a:bodyPr>
          <a:lstStyle/>
          <a:p>
            <a:pPr algn="just"/>
            <a:r>
              <a:rPr lang="en-US" b="1" dirty="0"/>
              <a:t>Note: </a:t>
            </a:r>
            <a:r>
              <a:rPr lang="en-US" dirty="0"/>
              <a:t>The patient may be afraid in response to the many different people who enter his room. Diagnostic tests and therapeutic procedures may increase his fear. The nurse should promote the safety of the patient.</a:t>
            </a:r>
          </a:p>
          <a:p>
            <a:pPr algn="just">
              <a:buNone/>
            </a:pPr>
            <a:r>
              <a:rPr lang="en-US" b="1" dirty="0"/>
              <a:t>	</a:t>
            </a: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59</a:t>
            </a:fld>
            <a:endParaRPr lang="en-US"/>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487" y="274953"/>
            <a:ext cx="10137277" cy="1143000"/>
          </a:xfrm>
        </p:spPr>
        <p:txBody>
          <a:bodyPr/>
          <a:lstStyle/>
          <a:p>
            <a:r>
              <a:rPr lang="en-US" sz="5400" b="1" dirty="0">
                <a:latin typeface="Bradley Hand ITC" panose="03070402050302030203" pitchFamily="66" charset="0"/>
              </a:rPr>
              <a:t>What is Psychology?</a:t>
            </a:r>
          </a:p>
        </p:txBody>
      </p:sp>
      <p:pic>
        <p:nvPicPr>
          <p:cNvPr id="1026" name="Picture 2" descr="Image result for psychology image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660546" y="1597025"/>
            <a:ext cx="3480508" cy="4297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7496" y="265043"/>
            <a:ext cx="10414088" cy="6347792"/>
          </a:xfrm>
        </p:spPr>
        <p:txBody>
          <a:bodyPr/>
          <a:lstStyle/>
          <a:p>
            <a:pPr algn="just">
              <a:buNone/>
            </a:pPr>
            <a:r>
              <a:rPr lang="en-US" sz="4400" b="1" dirty="0">
                <a:solidFill>
                  <a:srgbClr val="FF0000"/>
                </a:solidFill>
                <a:latin typeface="Berlin Sans FB Demi" panose="020E0802020502020306" pitchFamily="34" charset="0"/>
              </a:rPr>
              <a:t>Social Belonging and Affection</a:t>
            </a:r>
            <a:endParaRPr lang="en-US" sz="4400" dirty="0">
              <a:solidFill>
                <a:srgbClr val="FF0000"/>
              </a:solidFill>
              <a:latin typeface="Berlin Sans FB Demi" panose="020E0802020502020306" pitchFamily="34" charset="0"/>
            </a:endParaRPr>
          </a:p>
          <a:p>
            <a:pPr algn="just"/>
            <a:r>
              <a:rPr lang="en-US" dirty="0"/>
              <a:t>Every person desires companionship and acceptance from others. Man as a social animal hates isolation. He needs a family and friends who care.</a:t>
            </a:r>
          </a:p>
          <a:p>
            <a:pPr algn="just"/>
            <a:r>
              <a:rPr lang="en-US" dirty="0"/>
              <a:t>According to Maslow, humans need to feel a sense of belonging and acceptance among social groups, regardless of whether these</a:t>
            </a:r>
            <a:r>
              <a:rPr lang="en-US" u="sng" dirty="0"/>
              <a:t> </a:t>
            </a:r>
            <a:r>
              <a:rPr lang="en-US" dirty="0"/>
              <a:t>groups are large or small</a:t>
            </a:r>
          </a:p>
          <a:p>
            <a:pPr fontAlgn="base"/>
            <a:r>
              <a:rPr lang="en-US" dirty="0"/>
              <a:t>Social Belonging needs include:</a:t>
            </a:r>
          </a:p>
          <a:p>
            <a:pPr lvl="1" fontAlgn="base">
              <a:buFont typeface="Wingdings" panose="05000000000000000000" pitchFamily="2" charset="2"/>
              <a:buChar char="Ø"/>
            </a:pPr>
            <a:r>
              <a:rPr lang="en-US" dirty="0"/>
              <a:t>Friendships</a:t>
            </a:r>
          </a:p>
          <a:p>
            <a:pPr lvl="1" fontAlgn="base">
              <a:buFont typeface="Wingdings" panose="05000000000000000000" pitchFamily="2" charset="2"/>
              <a:buChar char="Ø"/>
            </a:pPr>
            <a:r>
              <a:rPr lang="en-US" dirty="0"/>
              <a:t>Intimacy</a:t>
            </a:r>
          </a:p>
          <a:p>
            <a:pPr lvl="1" fontAlgn="base">
              <a:buFont typeface="Wingdings" panose="05000000000000000000" pitchFamily="2" charset="2"/>
              <a:buChar char="Ø"/>
            </a:pPr>
            <a:r>
              <a:rPr lang="en-US" dirty="0"/>
              <a:t>Family</a:t>
            </a:r>
          </a:p>
          <a:p>
            <a:pPr algn="just"/>
            <a:endParaRPr lang="en-US" dirty="0"/>
          </a:p>
          <a:p>
            <a:endParaRPr lang="en-US" dirty="0"/>
          </a:p>
        </p:txBody>
      </p:sp>
    </p:spTree>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1722" y="344557"/>
            <a:ext cx="10508974" cy="6255026"/>
          </a:xfrm>
        </p:spPr>
        <p:txBody>
          <a:bodyPr>
            <a:noAutofit/>
          </a:bodyPr>
          <a:lstStyle/>
          <a:p>
            <a:pPr algn="just">
              <a:buNone/>
            </a:pPr>
            <a:r>
              <a:rPr lang="en-US" b="1" dirty="0"/>
              <a:t>	</a:t>
            </a:r>
            <a:r>
              <a:rPr lang="en-US" sz="4400" b="1" dirty="0">
                <a:solidFill>
                  <a:srgbClr val="FF0000"/>
                </a:solidFill>
                <a:latin typeface="Berlin Sans FB Demi" panose="020E0802020502020306" pitchFamily="34" charset="0"/>
              </a:rPr>
              <a:t>Self Esteem / Respect /Image / Concept</a:t>
            </a:r>
            <a:endParaRPr lang="en-US" dirty="0">
              <a:solidFill>
                <a:srgbClr val="FF0000"/>
              </a:solidFill>
              <a:latin typeface="Berlin Sans FB Demi" panose="020E0802020502020306" pitchFamily="34" charset="0"/>
            </a:endParaRPr>
          </a:p>
          <a:p>
            <a:pPr algn="just"/>
            <a:r>
              <a:rPr lang="en-US" dirty="0"/>
              <a:t>Esteem needs are ego needs or status needs. People develop a concern with getting recognition, status, importance, and respect from others.</a:t>
            </a:r>
          </a:p>
          <a:p>
            <a:pPr algn="just"/>
            <a:r>
              <a:rPr lang="en-US" dirty="0"/>
              <a:t>This is conveyed by the recognition, time, attention and thoughtfulness we give to each other as a unique personality, worthy and dignified. If this need is unmet, one becomes dependent on others, loses confidence and is incompetent.</a:t>
            </a:r>
          </a:p>
          <a:p>
            <a:pPr algn="just"/>
            <a:r>
              <a:rPr lang="en-US" dirty="0"/>
              <a:t>Psychological imbalances such as depression can distract the person from obtaining a higher level of self-esteem.</a:t>
            </a:r>
          </a:p>
          <a:p>
            <a:pPr algn="just">
              <a:buNone/>
            </a:pPr>
            <a:r>
              <a:rPr lang="en-US" b="1" dirty="0"/>
              <a:t>	</a:t>
            </a:r>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61</a:t>
            </a:fld>
            <a:endParaRPr lang="en-US"/>
          </a:p>
        </p:txBody>
      </p:sp>
    </p:spTree>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61" y="503583"/>
            <a:ext cx="10321323" cy="5744817"/>
          </a:xfrm>
        </p:spPr>
        <p:txBody>
          <a:bodyPr>
            <a:normAutofit lnSpcReduction="10000"/>
          </a:bodyPr>
          <a:lstStyle/>
          <a:p>
            <a:pPr algn="just">
              <a:buNone/>
            </a:pPr>
            <a:r>
              <a:rPr lang="en-US" sz="4800" b="1" dirty="0">
                <a:solidFill>
                  <a:srgbClr val="FF0000"/>
                </a:solidFill>
                <a:latin typeface="Berlin Sans FB Demi" panose="020E0802020502020306" pitchFamily="34" charset="0"/>
              </a:rPr>
              <a:t>Self Actualization</a:t>
            </a:r>
            <a:endParaRPr lang="en-US" sz="4800" dirty="0">
              <a:solidFill>
                <a:srgbClr val="FF0000"/>
              </a:solidFill>
              <a:latin typeface="Berlin Sans FB Demi" panose="020E0802020502020306" pitchFamily="34" charset="0"/>
            </a:endParaRPr>
          </a:p>
          <a:p>
            <a:pPr algn="just"/>
            <a:r>
              <a:rPr lang="en-US" dirty="0"/>
              <a:t>Is self fulfillment or attainment of one`s potential. This is a rarely reached level of needs. Many others are either materially or psychologically deprived and are only able to meet the lower level of needs. It calls for creativity, hard work and determination to venture ahead.</a:t>
            </a:r>
          </a:p>
          <a:p>
            <a:pPr algn="just"/>
            <a:r>
              <a:rPr lang="en-US" b="1" i="1" dirty="0"/>
              <a:t>"What a man can be, he must be. "</a:t>
            </a:r>
            <a:r>
              <a:rPr lang="en-US" dirty="0"/>
              <a:t>This quotation forms the basis of the perceived need for self-actualization. </a:t>
            </a:r>
          </a:p>
          <a:p>
            <a:pPr algn="just"/>
            <a:r>
              <a:rPr lang="en-US" dirty="0"/>
              <a:t>Maslow describes this level as the desire to accomplish everything that one can, to become the most that one can be. </a:t>
            </a:r>
          </a:p>
          <a:p>
            <a:pPr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62</a:t>
            </a:fld>
            <a:endParaRPr lang="en-US"/>
          </a:p>
        </p:txBody>
      </p:sp>
    </p:spTree>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59026"/>
            <a:ext cx="9997440" cy="1258612"/>
          </a:xfrm>
        </p:spPr>
        <p:txBody>
          <a:bodyPr/>
          <a:lstStyle/>
          <a:p>
            <a:pPr algn="ctr"/>
            <a:r>
              <a:rPr lang="en-US" dirty="0"/>
              <a:t>Ct,…</a:t>
            </a:r>
          </a:p>
        </p:txBody>
      </p:sp>
      <p:sp>
        <p:nvSpPr>
          <p:cNvPr id="3" name="Content Placeholder 2"/>
          <p:cNvSpPr>
            <a:spLocks noGrp="1"/>
          </p:cNvSpPr>
          <p:nvPr>
            <p:ph idx="1"/>
          </p:nvPr>
        </p:nvSpPr>
        <p:spPr>
          <a:xfrm>
            <a:off x="1550504" y="1298713"/>
            <a:ext cx="10361080" cy="5300870"/>
          </a:xfrm>
        </p:spPr>
        <p:txBody>
          <a:bodyPr/>
          <a:lstStyle/>
          <a:p>
            <a:pPr fontAlgn="base"/>
            <a:r>
              <a:rPr lang="en-US" dirty="0"/>
              <a:t>Self-actualization can include:</a:t>
            </a:r>
          </a:p>
          <a:p>
            <a:pPr fontAlgn="base">
              <a:buFont typeface="Wingdings" panose="05000000000000000000" pitchFamily="2" charset="2"/>
              <a:buChar char="Ø"/>
            </a:pPr>
            <a:r>
              <a:rPr lang="en-US" b="1" i="1" dirty="0"/>
              <a:t>Mate Acquisition</a:t>
            </a:r>
          </a:p>
          <a:p>
            <a:pPr fontAlgn="base">
              <a:buFont typeface="Wingdings" panose="05000000000000000000" pitchFamily="2" charset="2"/>
              <a:buChar char="Ø"/>
            </a:pPr>
            <a:r>
              <a:rPr lang="en-US" b="1" i="1" dirty="0"/>
              <a:t>Parenting</a:t>
            </a:r>
          </a:p>
          <a:p>
            <a:pPr fontAlgn="base">
              <a:buFont typeface="Wingdings" panose="05000000000000000000" pitchFamily="2" charset="2"/>
              <a:buChar char="Ø"/>
            </a:pPr>
            <a:r>
              <a:rPr lang="en-US" b="1" i="1" dirty="0"/>
              <a:t>Utilizing Abilities</a:t>
            </a:r>
          </a:p>
          <a:p>
            <a:pPr fontAlgn="base">
              <a:buFont typeface="Wingdings" panose="05000000000000000000" pitchFamily="2" charset="2"/>
              <a:buChar char="Ø"/>
            </a:pPr>
            <a:r>
              <a:rPr lang="en-US" b="1" i="1" dirty="0"/>
              <a:t>Utilizing Talents</a:t>
            </a:r>
          </a:p>
          <a:p>
            <a:pPr fontAlgn="base">
              <a:buFont typeface="Wingdings" panose="05000000000000000000" pitchFamily="2" charset="2"/>
              <a:buChar char="Ø"/>
            </a:pPr>
            <a:r>
              <a:rPr lang="en-US" b="1" i="1" dirty="0"/>
              <a:t>Pursuing a goal</a:t>
            </a:r>
          </a:p>
          <a:p>
            <a:pPr fontAlgn="base">
              <a:buFont typeface="Wingdings" panose="05000000000000000000" pitchFamily="2" charset="2"/>
              <a:buChar char="Ø"/>
            </a:pPr>
            <a:r>
              <a:rPr lang="en-US" b="1" i="1" dirty="0"/>
              <a:t>Seeking Happiness</a:t>
            </a:r>
          </a:p>
          <a:p>
            <a:endParaRPr lang="en-US" dirty="0"/>
          </a:p>
        </p:txBody>
      </p:sp>
    </p:spTree>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68621"/>
            <a:ext cx="9997440" cy="1143000"/>
          </a:xfrm>
        </p:spPr>
        <p:txBody>
          <a:bodyPr>
            <a:normAutofit/>
          </a:bodyPr>
          <a:lstStyle/>
          <a:p>
            <a:pPr algn="ctr"/>
            <a:r>
              <a:rPr lang="en-US" sz="6600" b="1" dirty="0">
                <a:solidFill>
                  <a:srgbClr val="FF0000"/>
                </a:solidFill>
                <a:effectLst/>
                <a:latin typeface="Berlin Sans FB Demi" panose="020E0802020502020306" pitchFamily="34" charset="0"/>
              </a:rPr>
              <a:t>Transcendence</a:t>
            </a:r>
            <a:endParaRPr lang="en-US" sz="6600" dirty="0">
              <a:solidFill>
                <a:srgbClr val="FF0000"/>
              </a:solidFill>
              <a:latin typeface="Berlin Sans FB Demi" panose="020E0802020502020306" pitchFamily="34" charset="0"/>
            </a:endParaRPr>
          </a:p>
        </p:txBody>
      </p:sp>
      <p:sp>
        <p:nvSpPr>
          <p:cNvPr id="3" name="Content Placeholder 2"/>
          <p:cNvSpPr>
            <a:spLocks noGrp="1"/>
          </p:cNvSpPr>
          <p:nvPr>
            <p:ph idx="1"/>
          </p:nvPr>
        </p:nvSpPr>
        <p:spPr>
          <a:xfrm>
            <a:off x="1470991" y="1311621"/>
            <a:ext cx="10440593" cy="5128936"/>
          </a:xfrm>
        </p:spPr>
        <p:txBody>
          <a:bodyPr/>
          <a:lstStyle/>
          <a:p>
            <a:pPr algn="just"/>
            <a:r>
              <a:rPr lang="en-US" dirty="0"/>
              <a:t>In his later years, Abraham Maslow explored a further dimension of motivation, while criticizing his original vision of self-actualization. </a:t>
            </a:r>
          </a:p>
          <a:p>
            <a:pPr algn="just"/>
            <a:r>
              <a:rPr lang="en-US" dirty="0"/>
              <a:t>By this later theory, one finds the fullest realization in ‘</a:t>
            </a:r>
            <a:r>
              <a:rPr lang="en-US" b="1" i="1" dirty="0"/>
              <a:t>giving oneself to something beyond oneself</a:t>
            </a:r>
            <a:r>
              <a:rPr lang="en-US" dirty="0"/>
              <a:t>.’</a:t>
            </a:r>
          </a:p>
          <a:p>
            <a:pPr algn="just"/>
            <a:r>
              <a:rPr lang="en-US" dirty="0"/>
              <a:t>Transcendence refers to the </a:t>
            </a:r>
            <a:r>
              <a:rPr lang="en-US" b="1" dirty="0"/>
              <a:t>very highest </a:t>
            </a:r>
            <a:r>
              <a:rPr lang="en-US" dirty="0"/>
              <a:t>and most inclusive or holistic levels of human consciousness, behaving and relating. </a:t>
            </a:r>
          </a:p>
        </p:txBody>
      </p:sp>
    </p:spTree>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800" b="1" dirty="0">
                <a:solidFill>
                  <a:schemeClr val="tx1"/>
                </a:solidFill>
                <a:latin typeface="Berlin Sans FB Demi" panose="020E0802020502020306" pitchFamily="34" charset="0"/>
              </a:rPr>
              <a:t>Maslow’s dimensions of motives</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65</a:t>
            </a:fld>
            <a:endParaRPr lang="en-US"/>
          </a:p>
        </p:txBody>
      </p:sp>
      <p:sp>
        <p:nvSpPr>
          <p:cNvPr id="4" name="TextBox 3"/>
          <p:cNvSpPr txBox="1"/>
          <p:nvPr/>
        </p:nvSpPr>
        <p:spPr>
          <a:xfrm>
            <a:off x="1577009" y="1417321"/>
            <a:ext cx="10334575" cy="5016758"/>
          </a:xfrm>
          <a:prstGeom prst="rect">
            <a:avLst/>
          </a:prstGeom>
          <a:noFill/>
        </p:spPr>
        <p:txBody>
          <a:bodyPr wrap="square" rtlCol="0">
            <a:spAutoFit/>
          </a:bodyPr>
          <a:lstStyle/>
          <a:p>
            <a:pPr>
              <a:buFont typeface="Wingdings" panose="05000000000000000000" pitchFamily="2" charset="2"/>
              <a:buChar char="Ø"/>
            </a:pPr>
            <a:r>
              <a:rPr lang="en-US" sz="3200" dirty="0"/>
              <a:t>Physical Dimension of motives</a:t>
            </a:r>
          </a:p>
          <a:p>
            <a:pPr marL="514350" indent="-514350">
              <a:buFont typeface="+mj-lt"/>
              <a:buAutoNum type="romanLcPeriod"/>
            </a:pPr>
            <a:r>
              <a:rPr lang="en-US" sz="3200" dirty="0"/>
              <a:t>The basic physiological needs</a:t>
            </a:r>
          </a:p>
          <a:p>
            <a:pPr marL="514350" indent="-514350">
              <a:buFont typeface="+mj-lt"/>
              <a:buAutoNum type="romanLcPeriod"/>
            </a:pPr>
            <a:r>
              <a:rPr lang="en-US" sz="3200" dirty="0"/>
              <a:t>The safety and security needs</a:t>
            </a:r>
          </a:p>
          <a:p>
            <a:pPr marL="514350" indent="-514350">
              <a:buFont typeface="Wingdings" panose="05000000000000000000" pitchFamily="2" charset="2"/>
              <a:buChar char="Ø"/>
            </a:pPr>
            <a:endParaRPr lang="en-US" sz="3200" dirty="0"/>
          </a:p>
          <a:p>
            <a:pPr marL="514350" indent="-514350">
              <a:buFont typeface="Wingdings" panose="05000000000000000000" pitchFamily="2" charset="2"/>
              <a:buChar char="Ø"/>
            </a:pPr>
            <a:r>
              <a:rPr lang="en-US" sz="3200" dirty="0"/>
              <a:t>Social Dimension of motives</a:t>
            </a:r>
          </a:p>
          <a:p>
            <a:pPr marL="514350" indent="-514350">
              <a:buFont typeface="+mj-lt"/>
              <a:buAutoNum type="romanLcPeriod"/>
            </a:pPr>
            <a:r>
              <a:rPr lang="en-US" sz="3200" dirty="0"/>
              <a:t>Belonging and social activity </a:t>
            </a:r>
          </a:p>
          <a:p>
            <a:pPr marL="514350" indent="-514350">
              <a:buFont typeface="+mj-lt"/>
              <a:buAutoNum type="romanLcPeriod"/>
            </a:pPr>
            <a:r>
              <a:rPr lang="en-US" sz="3200" dirty="0"/>
              <a:t>Esteem and status in the society</a:t>
            </a:r>
          </a:p>
          <a:p>
            <a:pPr marL="514350" indent="-514350">
              <a:buFont typeface="Wingdings" panose="05000000000000000000" pitchFamily="2" charset="2"/>
              <a:buChar char="Ø"/>
            </a:pPr>
            <a:endParaRPr lang="en-US" sz="3200" dirty="0"/>
          </a:p>
          <a:p>
            <a:pPr marL="514350" indent="-514350">
              <a:buFont typeface="Wingdings" panose="05000000000000000000" pitchFamily="2" charset="2"/>
              <a:buChar char="Ø"/>
            </a:pPr>
            <a:r>
              <a:rPr lang="en-US" sz="3200" dirty="0"/>
              <a:t>Psychic Dimension of motives</a:t>
            </a:r>
          </a:p>
          <a:p>
            <a:pPr marL="514350" indent="-514350">
              <a:buFont typeface="+mj-lt"/>
              <a:buAutoNum type="romanLcPeriod"/>
            </a:pPr>
            <a:r>
              <a:rPr lang="en-US" sz="3200" dirty="0"/>
              <a:t>Self actualization and fulfillment(self development).</a:t>
            </a:r>
          </a:p>
        </p:txBody>
      </p:sp>
    </p:spTree>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5400" dirty="0">
                <a:solidFill>
                  <a:schemeClr val="tx1"/>
                </a:solidFill>
                <a:latin typeface="Berlin Sans FB Demi" panose="020E0802020502020306" pitchFamily="34" charset="0"/>
              </a:rPr>
              <a:t>Conflicts of motives</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66</a:t>
            </a:fld>
            <a:endParaRPr lang="en-US"/>
          </a:p>
        </p:txBody>
      </p:sp>
      <p:sp>
        <p:nvSpPr>
          <p:cNvPr id="4" name="Rectangle 3"/>
          <p:cNvSpPr/>
          <p:nvPr/>
        </p:nvSpPr>
        <p:spPr>
          <a:xfrm>
            <a:off x="1789043" y="1524000"/>
            <a:ext cx="9621079" cy="4147739"/>
          </a:xfrm>
          <a:prstGeom prst="rect">
            <a:avLst/>
          </a:prstGeom>
        </p:spPr>
        <p:txBody>
          <a:bodyPr wrap="square">
            <a:spAutoFit/>
          </a:bodyPr>
          <a:lstStyle/>
          <a:p>
            <a:pPr>
              <a:lnSpc>
                <a:spcPct val="150000"/>
              </a:lnSpc>
            </a:pPr>
            <a:r>
              <a:rPr lang="en-US" sz="3600" dirty="0"/>
              <a:t>Motivational conflicts always concern an individual’s conflict within himself:</a:t>
            </a:r>
          </a:p>
          <a:p>
            <a:pPr>
              <a:lnSpc>
                <a:spcPct val="150000"/>
              </a:lnSpc>
              <a:buFont typeface="Wingdings" panose="05000000000000000000" pitchFamily="2" charset="2"/>
              <a:buChar char="ü"/>
            </a:pPr>
            <a:r>
              <a:rPr lang="en-US" sz="3600" dirty="0"/>
              <a:t>Approach-Approach</a:t>
            </a:r>
          </a:p>
          <a:p>
            <a:pPr>
              <a:lnSpc>
                <a:spcPct val="150000"/>
              </a:lnSpc>
              <a:buFont typeface="Wingdings" panose="05000000000000000000" pitchFamily="2" charset="2"/>
              <a:buChar char="ü"/>
            </a:pPr>
            <a:r>
              <a:rPr lang="en-US" sz="3600" dirty="0"/>
              <a:t>Approach-Avoidance</a:t>
            </a:r>
          </a:p>
          <a:p>
            <a:pPr>
              <a:lnSpc>
                <a:spcPct val="150000"/>
              </a:lnSpc>
              <a:buFont typeface="Wingdings" panose="05000000000000000000" pitchFamily="2" charset="2"/>
              <a:buChar char="ü"/>
            </a:pPr>
            <a:r>
              <a:rPr lang="en-US" sz="3600" dirty="0"/>
              <a:t>Avoidance-Avoidance  </a:t>
            </a:r>
          </a:p>
        </p:txBody>
      </p:sp>
    </p:spTree>
  </p:cSld>
  <p:clrMapOvr>
    <a:masterClrMapping/>
  </p:clrMapOvr>
  <p:transition spd="med">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09531" y="821635"/>
            <a:ext cx="9369286" cy="2226365"/>
          </a:xfrm>
        </p:spPr>
        <p:txBody>
          <a:bodyPr>
            <a:normAutofit/>
          </a:bodyPr>
          <a:lstStyle/>
          <a:p>
            <a:pPr algn="ctr"/>
            <a:r>
              <a:rPr lang="en-GB" sz="7200" i="0" dirty="0">
                <a:solidFill>
                  <a:srgbClr val="FF0000"/>
                </a:solidFill>
                <a:effectLst>
                  <a:outerShdw blurRad="38100" dist="38100" dir="2700000" algn="tl">
                    <a:srgbClr val="000000">
                      <a:alpha val="43137"/>
                    </a:srgbClr>
                  </a:outerShdw>
                </a:effectLst>
                <a:latin typeface="Berlin Sans FB Demi" panose="020E0802020502020306" pitchFamily="34" charset="0"/>
              </a:rPr>
              <a:t>Psychosexual Theory</a:t>
            </a:r>
            <a:endParaRPr lang="en-US" sz="7200" dirty="0">
              <a:solidFill>
                <a:srgbClr val="FF0000"/>
              </a:solidFill>
              <a:latin typeface="Berlin Sans FB Demi" panose="020E0802020502020306" pitchFamily="34" charset="0"/>
            </a:endParaRPr>
          </a:p>
        </p:txBody>
      </p:sp>
      <p:sp>
        <p:nvSpPr>
          <p:cNvPr id="8" name="Subtitle 7"/>
          <p:cNvSpPr>
            <a:spLocks noGrp="1"/>
          </p:cNvSpPr>
          <p:nvPr>
            <p:ph type="subTitle" idx="1"/>
          </p:nvPr>
        </p:nvSpPr>
        <p:spPr>
          <a:xfrm>
            <a:off x="2971800" y="4253948"/>
            <a:ext cx="6400800" cy="1752600"/>
          </a:xfrm>
        </p:spPr>
        <p:txBody>
          <a:bodyPr>
            <a:normAutofit/>
          </a:bodyPr>
          <a:lstStyle/>
          <a:p>
            <a:r>
              <a:rPr lang="en-US" sz="5400" b="1" dirty="0">
                <a:solidFill>
                  <a:schemeClr val="tx1"/>
                </a:solidFill>
                <a:latin typeface="Baskerville Old Face" panose="02020602080505020303" pitchFamily="18" charset="0"/>
              </a:rPr>
              <a:t>By Sigmund Freud</a:t>
            </a:r>
          </a:p>
        </p:txBody>
      </p:sp>
      <p:sp>
        <p:nvSpPr>
          <p:cNvPr id="5" name="Slide Number Placeholder 4"/>
          <p:cNvSpPr>
            <a:spLocks noGrp="1"/>
          </p:cNvSpPr>
          <p:nvPr>
            <p:ph type="sldNum" sz="quarter" idx="4"/>
          </p:nvPr>
        </p:nvSpPr>
        <p:spPr/>
        <p:txBody>
          <a:bodyPr/>
          <a:lstStyle/>
          <a:p>
            <a:fld id="{ACE4364B-589A-413E-BE35-0E230ADB5FAC}" type="slidenum">
              <a:rPr lang="en-US" smtClean="0"/>
              <a:t>67</a:t>
            </a:fld>
            <a:endParaRPr lang="en-US"/>
          </a:p>
        </p:txBody>
      </p:sp>
    </p:spTree>
  </p:cSld>
  <p:clrMapOvr>
    <a:masterClrMapping/>
  </p:clrMapOvr>
  <p:transition spd="med">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14400" y="0"/>
            <a:ext cx="10769600" cy="1143000"/>
          </a:xfrm>
        </p:spPr>
        <p:txBody>
          <a:bodyPr>
            <a:normAutofit/>
          </a:bodyPr>
          <a:lstStyle/>
          <a:p>
            <a:pPr algn="ctr" eaLnBrk="1" hangingPunct="1"/>
            <a:r>
              <a:rPr lang="en-GB" sz="6600" b="1" i="0" dirty="0">
                <a:solidFill>
                  <a:srgbClr val="FF0000"/>
                </a:solidFill>
                <a:latin typeface="Baskerville Old Face" panose="02020602080505020303" pitchFamily="18" charset="0"/>
              </a:rPr>
              <a:t>5 Stages of Development</a:t>
            </a:r>
          </a:p>
        </p:txBody>
      </p:sp>
      <p:sp>
        <p:nvSpPr>
          <p:cNvPr id="4099" name="Content Placeholder 2"/>
          <p:cNvSpPr>
            <a:spLocks noGrp="1"/>
          </p:cNvSpPr>
          <p:nvPr>
            <p:ph sz="half" idx="1"/>
          </p:nvPr>
        </p:nvSpPr>
        <p:spPr>
          <a:xfrm>
            <a:off x="742122" y="1417638"/>
            <a:ext cx="6573078" cy="5248205"/>
          </a:xfrm>
        </p:spPr>
        <p:txBody>
          <a:bodyPr>
            <a:normAutofit fontScale="92500"/>
          </a:bodyPr>
          <a:lstStyle/>
          <a:p>
            <a:pPr algn="just" eaLnBrk="1" hangingPunct="1"/>
            <a:r>
              <a:rPr lang="en-US" sz="3600" dirty="0"/>
              <a:t>Freud argued that human beings develop through series of </a:t>
            </a:r>
            <a:r>
              <a:rPr lang="en-US" sz="3600" b="1" dirty="0"/>
              <a:t>five psychosexual stages</a:t>
            </a:r>
            <a:r>
              <a:rPr lang="en-US" sz="3600" dirty="0"/>
              <a:t>. </a:t>
            </a:r>
          </a:p>
          <a:p>
            <a:pPr algn="just" eaLnBrk="1" hangingPunct="1"/>
            <a:r>
              <a:rPr lang="en-US" sz="3600" dirty="0"/>
              <a:t>These stages try to express the sexual energy (libido) and aggressiveness in various forms in each stage. He further argued that deprivation or overindulgence of these energy leads to a scenario he referred to as </a:t>
            </a:r>
            <a:r>
              <a:rPr lang="en-US" sz="3600" b="1" u="sng" dirty="0"/>
              <a:t>fixation</a:t>
            </a:r>
            <a:r>
              <a:rPr lang="en-US" sz="3600" dirty="0"/>
              <a:t>.</a:t>
            </a:r>
            <a:endParaRPr lang="en-GB" sz="3600" dirty="0"/>
          </a:p>
          <a:p>
            <a:pPr algn="just" eaLnBrk="1" hangingPunct="1"/>
            <a:endParaRPr lang="en-GB" sz="3600" dirty="0"/>
          </a:p>
        </p:txBody>
      </p:sp>
      <p:pic>
        <p:nvPicPr>
          <p:cNvPr id="5" name="Picture 7" descr="http://www.culturaenmovimiento.cl/fotos/gregorio/2006/05-08-Sigmund%20Freud/Sigmund%20Freud%20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31508" y="1417638"/>
            <a:ext cx="4514717" cy="52482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12234" y="188844"/>
            <a:ext cx="8723243" cy="1143000"/>
          </a:xfrm>
        </p:spPr>
        <p:txBody>
          <a:bodyPr>
            <a:noAutofit/>
          </a:bodyPr>
          <a:lstStyle/>
          <a:p>
            <a:pPr algn="l"/>
            <a:r>
              <a:rPr lang="en-GB" sz="4800" dirty="0">
                <a:solidFill>
                  <a:srgbClr val="FF0000"/>
                </a:solidFill>
                <a:latin typeface="Berlin Sans FB Demi" panose="020E0802020502020306" pitchFamily="34" charset="0"/>
              </a:rPr>
              <a:t>1. Oral Stage (0 – 18months)</a:t>
            </a:r>
            <a:endParaRPr lang="en-US" sz="4800" dirty="0">
              <a:solidFill>
                <a:srgbClr val="FF0000"/>
              </a:solidFill>
              <a:latin typeface="Berlin Sans FB Demi" panose="020E0802020502020306" pitchFamily="34" charset="0"/>
            </a:endParaRPr>
          </a:p>
        </p:txBody>
      </p:sp>
      <p:sp>
        <p:nvSpPr>
          <p:cNvPr id="4" name="Rectangle 3"/>
          <p:cNvSpPr/>
          <p:nvPr/>
        </p:nvSpPr>
        <p:spPr>
          <a:xfrm>
            <a:off x="1033670" y="1610140"/>
            <a:ext cx="10641495" cy="5078313"/>
          </a:xfrm>
          <a:prstGeom prst="rect">
            <a:avLst/>
          </a:prstGeom>
        </p:spPr>
        <p:txBody>
          <a:bodyPr wrap="square">
            <a:spAutoFit/>
          </a:bodyPr>
          <a:lstStyle/>
          <a:p>
            <a:pPr marL="571500" indent="-571500" algn="just">
              <a:buFont typeface="Wingdings" panose="05000000000000000000" pitchFamily="2" charset="2"/>
              <a:buChar char="q"/>
            </a:pPr>
            <a:r>
              <a:rPr lang="en-US" sz="3600" dirty="0"/>
              <a:t>In this stage, pleasure is achieved through stimulation of the mouth e.g. thumb sucking, suckling etc.</a:t>
            </a:r>
          </a:p>
          <a:p>
            <a:pPr marL="571500" indent="-571500" algn="just">
              <a:buFont typeface="Wingdings" panose="05000000000000000000" pitchFamily="2" charset="2"/>
              <a:buChar char="q"/>
            </a:pPr>
            <a:endParaRPr lang="en-GB" sz="3600" dirty="0"/>
          </a:p>
          <a:p>
            <a:pPr marL="571500" indent="-571500" algn="just">
              <a:buFont typeface="Wingdings" panose="05000000000000000000" pitchFamily="2" charset="2"/>
              <a:buChar char="q"/>
            </a:pPr>
            <a:r>
              <a:rPr lang="en-GB" sz="3600" dirty="0"/>
              <a:t>Primary conflict: weaning. If fixation occurs, the individual would have dependency or aggression. Oral fixation can result in problems in eating, drinking, smoking , pen/nail biting, gum chewing, abusive.</a:t>
            </a: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4817" y="155713"/>
            <a:ext cx="7772400" cy="838200"/>
          </a:xfrm>
        </p:spPr>
        <p:txBody>
          <a:bodyPr>
            <a:noAutofit/>
          </a:bodyPr>
          <a:lstStyle/>
          <a:p>
            <a:pPr algn="ctr"/>
            <a:r>
              <a:rPr lang="en-US" sz="5400" b="1" dirty="0">
                <a:solidFill>
                  <a:schemeClr val="tx1"/>
                </a:solidFill>
                <a:latin typeface="Arial Black" panose="020B0A04020102020204" pitchFamily="34" charset="0"/>
              </a:rPr>
              <a:t>Definition of Terms</a:t>
            </a:r>
            <a:endParaRPr lang="en-US" sz="5400"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304800" y="993913"/>
            <a:ext cx="11569147" cy="5685183"/>
          </a:xfrm>
        </p:spPr>
        <p:txBody>
          <a:bodyPr>
            <a:noAutofit/>
          </a:bodyPr>
          <a:lstStyle/>
          <a:p>
            <a:pPr algn="just">
              <a:buFont typeface="Wingdings" panose="05000000000000000000" pitchFamily="2" charset="2"/>
              <a:buChar char="§"/>
            </a:pPr>
            <a:r>
              <a:rPr lang="en-US" b="1" dirty="0"/>
              <a:t>PSYCHOLOGY</a:t>
            </a:r>
          </a:p>
          <a:p>
            <a:pPr algn="just">
              <a:buNone/>
            </a:pPr>
            <a:r>
              <a:rPr lang="en-US" dirty="0"/>
              <a:t>-The scientific study of human behavior and mental  or cognitive processes. </a:t>
            </a:r>
          </a:p>
          <a:p>
            <a:pPr algn="just">
              <a:buFontTx/>
              <a:buChar char="-"/>
            </a:pPr>
            <a:r>
              <a:rPr lang="en-US" dirty="0"/>
              <a:t>The scientific study of human mind including its structure and functioning, usually observed in behavior.</a:t>
            </a:r>
          </a:p>
          <a:p>
            <a:pPr algn="just">
              <a:buFontTx/>
              <a:buChar char="-"/>
            </a:pPr>
            <a:endParaRPr lang="en-US" sz="1600" dirty="0"/>
          </a:p>
          <a:p>
            <a:pPr algn="just">
              <a:buFont typeface="Wingdings" panose="05000000000000000000" pitchFamily="2" charset="2"/>
              <a:buChar char="§"/>
            </a:pPr>
            <a:r>
              <a:rPr lang="en-US" b="1" dirty="0"/>
              <a:t>BEHAVIOUR</a:t>
            </a:r>
            <a:endParaRPr lang="en-US" dirty="0"/>
          </a:p>
          <a:p>
            <a:pPr lvl="0" algn="just">
              <a:buFontTx/>
              <a:buChar char="-"/>
            </a:pPr>
            <a:r>
              <a:rPr lang="en-US" dirty="0"/>
              <a:t>Any activity of an organism that is capable of being observed in response to its environment.</a:t>
            </a:r>
            <a:r>
              <a:rPr lang="en-US" b="1" dirty="0"/>
              <a:t>	</a:t>
            </a:r>
          </a:p>
          <a:p>
            <a:pPr lvl="0" algn="just">
              <a:buFontTx/>
              <a:buChar char="-"/>
            </a:pPr>
            <a:r>
              <a:rPr lang="en-US" dirty="0" err="1"/>
              <a:t>Behaviour</a:t>
            </a:r>
            <a:r>
              <a:rPr lang="en-US" dirty="0"/>
              <a:t> includes all of our outward or overt actions and reactions, such as verbal and facial expressions and movements.</a:t>
            </a:r>
          </a:p>
          <a:p>
            <a:pPr lvl="0" algn="just"/>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7</a:t>
            </a:fld>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out)">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3061" y="213077"/>
            <a:ext cx="7772400" cy="1143000"/>
          </a:xfrm>
        </p:spPr>
        <p:txBody>
          <a:bodyPr>
            <a:normAutofit/>
          </a:bodyPr>
          <a:lstStyle/>
          <a:p>
            <a:pPr algn="ctr"/>
            <a:r>
              <a:rPr lang="en-GB" sz="5400" b="1" dirty="0">
                <a:solidFill>
                  <a:srgbClr val="FF0000"/>
                </a:solidFill>
                <a:latin typeface="Berlin Sans FB Demi" panose="020E0802020502020306" pitchFamily="34" charset="0"/>
              </a:rPr>
              <a:t>2. Anal Stage(</a:t>
            </a:r>
            <a:r>
              <a:rPr lang="en-US" sz="5400" b="1" dirty="0">
                <a:solidFill>
                  <a:srgbClr val="FF0000"/>
                </a:solidFill>
                <a:latin typeface="Berlin Sans FB Demi" panose="020E0802020502020306" pitchFamily="34" charset="0"/>
              </a:rPr>
              <a:t>1½-3yrs</a:t>
            </a:r>
            <a:r>
              <a:rPr lang="en-GB" sz="5400" b="1" dirty="0">
                <a:solidFill>
                  <a:srgbClr val="FF0000"/>
                </a:solidFill>
                <a:latin typeface="Berlin Sans FB Demi" panose="020E0802020502020306" pitchFamily="34" charset="0"/>
              </a:rPr>
              <a:t> )</a:t>
            </a:r>
            <a:endParaRPr lang="en-US" sz="5400" b="1" dirty="0">
              <a:solidFill>
                <a:srgbClr val="FF0000"/>
              </a:solidFill>
              <a:latin typeface="Berlin Sans FB Demi" panose="020E0802020502020306" pitchFamily="34" charset="0"/>
            </a:endParaRP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70</a:t>
            </a:fld>
            <a:endParaRPr lang="en-US"/>
          </a:p>
        </p:txBody>
      </p:sp>
      <p:sp>
        <p:nvSpPr>
          <p:cNvPr id="4" name="Rectangle 3"/>
          <p:cNvSpPr/>
          <p:nvPr/>
        </p:nvSpPr>
        <p:spPr>
          <a:xfrm>
            <a:off x="834888" y="2164460"/>
            <a:ext cx="10959548" cy="3693319"/>
          </a:xfrm>
          <a:prstGeom prst="rect">
            <a:avLst/>
          </a:prstGeom>
        </p:spPr>
        <p:txBody>
          <a:bodyPr wrap="square">
            <a:spAutoFit/>
          </a:bodyPr>
          <a:lstStyle/>
          <a:p>
            <a:pPr marL="571500" indent="-571500" algn="just">
              <a:buFont typeface="Wingdings" panose="05000000000000000000" pitchFamily="2" charset="2"/>
              <a:buChar char="v"/>
            </a:pPr>
            <a:r>
              <a:rPr lang="en-US" sz="3600" dirty="0"/>
              <a:t>Pleasure is achieved from holding and expelling faeces i.e. </a:t>
            </a:r>
            <a:r>
              <a:rPr lang="en-GB" sz="3600" dirty="0">
                <a:solidFill>
                  <a:schemeClr val="tx2"/>
                </a:solidFill>
              </a:rPr>
              <a:t>bladder and bowel movements. </a:t>
            </a:r>
            <a:r>
              <a:rPr lang="en-US" sz="3600" dirty="0"/>
              <a:t>Conflict occurs regarding toilet training.</a:t>
            </a:r>
          </a:p>
          <a:p>
            <a:pPr marL="285750" indent="-285750" algn="just">
              <a:buFont typeface="Wingdings" panose="05000000000000000000" pitchFamily="2" charset="2"/>
              <a:buChar char="v"/>
            </a:pPr>
            <a:endParaRPr lang="en-GB" dirty="0"/>
          </a:p>
          <a:p>
            <a:pPr marL="571500" indent="-571500" algn="just">
              <a:buFont typeface="Wingdings" panose="05000000000000000000" pitchFamily="2" charset="2"/>
              <a:buChar char="v"/>
            </a:pPr>
            <a:r>
              <a:rPr lang="en-GB" sz="3600" dirty="0"/>
              <a:t>Praise and reward for using the toilet at the appropriate time encourage positive outcomes and help children feel capable and productive.</a:t>
            </a:r>
            <a:endParaRPr lang="en-US" sz="3600" dirty="0"/>
          </a:p>
        </p:txBody>
      </p:sp>
    </p:spTree>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219939"/>
            <a:ext cx="7772400" cy="1143000"/>
          </a:xfrm>
        </p:spPr>
        <p:txBody>
          <a:bodyPr/>
          <a:lstStyle/>
          <a:p>
            <a:pPr algn="ctr"/>
            <a:r>
              <a:rPr lang="en-US" sz="3600" dirty="0">
                <a:solidFill>
                  <a:srgbClr val="002060"/>
                </a:solidFill>
              </a:rPr>
              <a:t>Cont’d…</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71</a:t>
            </a:fld>
            <a:endParaRPr lang="en-US"/>
          </a:p>
        </p:txBody>
      </p:sp>
      <p:sp>
        <p:nvSpPr>
          <p:cNvPr id="4" name="Rectangle 3"/>
          <p:cNvSpPr/>
          <p:nvPr/>
        </p:nvSpPr>
        <p:spPr>
          <a:xfrm>
            <a:off x="848139" y="1722783"/>
            <a:ext cx="10853530" cy="4693593"/>
          </a:xfrm>
          <a:prstGeom prst="rect">
            <a:avLst/>
          </a:prstGeom>
        </p:spPr>
        <p:txBody>
          <a:bodyPr wrap="square">
            <a:spAutoFit/>
          </a:bodyPr>
          <a:lstStyle/>
          <a:p>
            <a:pPr marL="571500" indent="-571500" algn="just">
              <a:buFont typeface="Wingdings" panose="05000000000000000000" pitchFamily="2" charset="2"/>
              <a:buChar char="v"/>
            </a:pPr>
            <a:r>
              <a:rPr lang="en-GB" sz="3600" dirty="0"/>
              <a:t>If punishment, ridicule or shame for accidents is used then it can result in the </a:t>
            </a:r>
            <a:r>
              <a:rPr lang="en-GB" sz="3600" i="1" dirty="0"/>
              <a:t>anal expulsive personality</a:t>
            </a:r>
            <a:r>
              <a:rPr lang="en-GB" sz="3600" dirty="0"/>
              <a:t> (lack of self control, generally messy, stubborn, wasteful or destructive)</a:t>
            </a:r>
          </a:p>
          <a:p>
            <a:pPr marL="171450" indent="-171450" algn="just">
              <a:buFont typeface="Wingdings" panose="05000000000000000000" pitchFamily="2" charset="2"/>
              <a:buChar char="v"/>
            </a:pPr>
            <a:endParaRPr lang="en-GB" sz="1100" dirty="0"/>
          </a:p>
          <a:p>
            <a:pPr marL="571500" indent="-571500" algn="just">
              <a:buFont typeface="Wingdings" panose="05000000000000000000" pitchFamily="2" charset="2"/>
              <a:buChar char="v"/>
            </a:pPr>
            <a:r>
              <a:rPr lang="en-GB" sz="3600" dirty="0"/>
              <a:t>If parents are too strict or begin toilet training too early, </a:t>
            </a:r>
            <a:r>
              <a:rPr lang="en-GB" sz="3600" i="1" dirty="0"/>
              <a:t>anal-retentive personality </a:t>
            </a:r>
            <a:r>
              <a:rPr lang="en-GB" sz="3600" dirty="0"/>
              <a:t>develops in which individual is stringent, orderly, rigid, obsessive and perfectionist. </a:t>
            </a:r>
          </a:p>
        </p:txBody>
      </p:sp>
    </p:spTree>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0896" y="237887"/>
            <a:ext cx="7772400" cy="1143000"/>
          </a:xfrm>
        </p:spPr>
        <p:txBody>
          <a:bodyPr>
            <a:noAutofit/>
          </a:bodyPr>
          <a:lstStyle/>
          <a:p>
            <a:pPr algn="ctr"/>
            <a:r>
              <a:rPr lang="en-GB" sz="4800" dirty="0">
                <a:solidFill>
                  <a:srgbClr val="FF0000"/>
                </a:solidFill>
                <a:latin typeface="Berlin Sans FB Demi" panose="020E0802020502020306" pitchFamily="34" charset="0"/>
              </a:rPr>
              <a:t>3. Phallic Stage (3 – 6yrs)</a:t>
            </a:r>
            <a:endParaRPr lang="en-US" sz="4800" dirty="0">
              <a:solidFill>
                <a:srgbClr val="FF0000"/>
              </a:solidFill>
              <a:latin typeface="Berlin Sans FB Demi" panose="020E0802020502020306" pitchFamily="34" charset="0"/>
            </a:endParaRP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72</a:t>
            </a:fld>
            <a:endParaRPr lang="en-US"/>
          </a:p>
        </p:txBody>
      </p:sp>
      <p:sp>
        <p:nvSpPr>
          <p:cNvPr id="4" name="Rectangle 3"/>
          <p:cNvSpPr/>
          <p:nvPr/>
        </p:nvSpPr>
        <p:spPr>
          <a:xfrm>
            <a:off x="1007165" y="1905000"/>
            <a:ext cx="10641496" cy="3539430"/>
          </a:xfrm>
          <a:prstGeom prst="rect">
            <a:avLst/>
          </a:prstGeom>
        </p:spPr>
        <p:txBody>
          <a:bodyPr wrap="square">
            <a:spAutoFit/>
          </a:bodyPr>
          <a:lstStyle/>
          <a:p>
            <a:pPr marL="457200" indent="-457200" algn="just">
              <a:buFont typeface="Wingdings" panose="05000000000000000000" pitchFamily="2" charset="2"/>
              <a:buChar char="v"/>
            </a:pPr>
            <a:r>
              <a:rPr lang="en-GB" sz="3200" dirty="0"/>
              <a:t>Primary focus is on </a:t>
            </a:r>
            <a:r>
              <a:rPr lang="en-GB" sz="3200" dirty="0">
                <a:solidFill>
                  <a:schemeClr val="tx2"/>
                </a:solidFill>
              </a:rPr>
              <a:t>genitals, hence,</a:t>
            </a:r>
            <a:r>
              <a:rPr lang="en-US" sz="3200" dirty="0"/>
              <a:t> is characterized by sex and gender identification.</a:t>
            </a:r>
            <a:endParaRPr lang="en-GB" sz="3200" dirty="0"/>
          </a:p>
          <a:p>
            <a:pPr marL="457200" indent="-457200" algn="just">
              <a:buFont typeface="Wingdings" panose="05000000000000000000" pitchFamily="2" charset="2"/>
              <a:buChar char="v"/>
            </a:pPr>
            <a:r>
              <a:rPr lang="en-US" sz="3200" i="1" dirty="0"/>
              <a:t>Oedipus complex </a:t>
            </a:r>
            <a:r>
              <a:rPr lang="en-US" sz="3200" dirty="0"/>
              <a:t>for boys and </a:t>
            </a:r>
            <a:r>
              <a:rPr lang="en-US" sz="3200" i="1" dirty="0"/>
              <a:t>Electra complex </a:t>
            </a:r>
            <a:r>
              <a:rPr lang="en-US" sz="3200" dirty="0"/>
              <a:t>for girls. Fear of castration-known as castration anxiety; Girls develop penis envy.</a:t>
            </a:r>
          </a:p>
          <a:p>
            <a:pPr marL="457200" indent="-457200" algn="just">
              <a:buFont typeface="Wingdings" panose="05000000000000000000" pitchFamily="2" charset="2"/>
              <a:buChar char="v"/>
            </a:pPr>
            <a:r>
              <a:rPr lang="en-GB" sz="3200" dirty="0"/>
              <a:t>Fixation: sexual deviances (overindulging or avoidance, weak or confused sexual identity.</a:t>
            </a:r>
            <a:endParaRPr lang="en-US" sz="3200" dirty="0"/>
          </a:p>
        </p:txBody>
      </p:sp>
    </p:spTree>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28191" y="258418"/>
            <a:ext cx="7772400" cy="1143000"/>
          </a:xfrm>
        </p:spPr>
        <p:txBody>
          <a:bodyPr>
            <a:noAutofit/>
          </a:bodyPr>
          <a:lstStyle/>
          <a:p>
            <a:pPr algn="ctr"/>
            <a:r>
              <a:rPr lang="en-GB" sz="4800" dirty="0">
                <a:solidFill>
                  <a:srgbClr val="FF0000"/>
                </a:solidFill>
                <a:latin typeface="Berlin Sans FB Demi" panose="020E0802020502020306" pitchFamily="34" charset="0"/>
              </a:rPr>
              <a:t>4. Latent Stage (6 – 12yrs)</a:t>
            </a:r>
            <a:endParaRPr lang="en-US" sz="4800" dirty="0">
              <a:solidFill>
                <a:srgbClr val="FF0000"/>
              </a:solidFill>
              <a:latin typeface="Berlin Sans FB Demi" panose="020E0802020502020306" pitchFamily="34" charset="0"/>
            </a:endParaRP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73</a:t>
            </a:fld>
            <a:endParaRPr lang="en-US"/>
          </a:p>
        </p:txBody>
      </p:sp>
      <p:sp>
        <p:nvSpPr>
          <p:cNvPr id="4" name="Rectangle 3"/>
          <p:cNvSpPr/>
          <p:nvPr/>
        </p:nvSpPr>
        <p:spPr>
          <a:xfrm>
            <a:off x="1033669" y="1732720"/>
            <a:ext cx="10946295" cy="4524315"/>
          </a:xfrm>
          <a:prstGeom prst="rect">
            <a:avLst/>
          </a:prstGeom>
        </p:spPr>
        <p:txBody>
          <a:bodyPr wrap="square">
            <a:spAutoFit/>
          </a:bodyPr>
          <a:lstStyle/>
          <a:p>
            <a:pPr marL="571500" indent="-571500" algn="just">
              <a:buFont typeface="Wingdings" panose="05000000000000000000" pitchFamily="2" charset="2"/>
              <a:buChar char="v"/>
            </a:pPr>
            <a:r>
              <a:rPr lang="en-US" sz="3600" dirty="0"/>
              <a:t>In this stage, sexual impulses are repressed.</a:t>
            </a:r>
          </a:p>
          <a:p>
            <a:pPr marL="285750" indent="-285750" algn="just">
              <a:buFont typeface="Wingdings" panose="05000000000000000000" pitchFamily="2" charset="2"/>
              <a:buChar char="v"/>
            </a:pPr>
            <a:endParaRPr lang="en-GB" dirty="0"/>
          </a:p>
          <a:p>
            <a:pPr marL="571500" indent="-571500" algn="just">
              <a:buFont typeface="Wingdings" panose="05000000000000000000" pitchFamily="2" charset="2"/>
              <a:buChar char="v"/>
            </a:pPr>
            <a:r>
              <a:rPr lang="en-US" sz="3600" dirty="0"/>
              <a:t>Individuals in this stage develop social friendship and socialism characterized by group formation and fierce group loyalties.</a:t>
            </a:r>
          </a:p>
          <a:p>
            <a:pPr marL="285750" indent="-285750" algn="just">
              <a:buFont typeface="Wingdings" panose="05000000000000000000" pitchFamily="2" charset="2"/>
              <a:buChar char="v"/>
            </a:pPr>
            <a:endParaRPr lang="en-GB" dirty="0"/>
          </a:p>
          <a:p>
            <a:pPr marL="571500" indent="-571500" algn="just">
              <a:buFont typeface="Wingdings" panose="05000000000000000000" pitchFamily="2" charset="2"/>
              <a:buChar char="v"/>
            </a:pPr>
            <a:r>
              <a:rPr lang="en-US" sz="3600" dirty="0"/>
              <a:t>Boys cling together and shun girls and girls despise boys.</a:t>
            </a:r>
            <a:r>
              <a:rPr lang="en-GB" sz="3600" dirty="0"/>
              <a:t> The child identify peers, and is occupied by school work and play.</a:t>
            </a:r>
            <a:endParaRPr lang="en-US" sz="3600" dirty="0"/>
          </a:p>
        </p:txBody>
      </p:sp>
    </p:spTree>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533400"/>
            <a:ext cx="7772400" cy="1143000"/>
          </a:xfrm>
        </p:spPr>
        <p:txBody>
          <a:bodyPr/>
          <a:lstStyle/>
          <a:p>
            <a:pPr algn="l"/>
            <a:r>
              <a:rPr lang="en-US" sz="3600" dirty="0">
                <a:solidFill>
                  <a:srgbClr val="002060"/>
                </a:solidFill>
              </a:rPr>
              <a:t>Cont’d…</a:t>
            </a:r>
            <a:endParaRPr lang="en-US" sz="3600" dirty="0"/>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74</a:t>
            </a:fld>
            <a:endParaRPr lang="en-US"/>
          </a:p>
        </p:txBody>
      </p:sp>
      <p:sp>
        <p:nvSpPr>
          <p:cNvPr id="4" name="TextBox 3"/>
          <p:cNvSpPr txBox="1"/>
          <p:nvPr/>
        </p:nvSpPr>
        <p:spPr>
          <a:xfrm>
            <a:off x="1242391" y="1570382"/>
            <a:ext cx="10565295" cy="4524315"/>
          </a:xfrm>
          <a:prstGeom prst="rect">
            <a:avLst/>
          </a:prstGeom>
          <a:noFill/>
        </p:spPr>
        <p:txBody>
          <a:bodyPr wrap="square" rtlCol="0">
            <a:spAutoFit/>
          </a:bodyPr>
          <a:lstStyle/>
          <a:p>
            <a:pPr marL="457200" indent="-457200" algn="just">
              <a:buFont typeface="Wingdings" panose="05000000000000000000" pitchFamily="2" charset="2"/>
              <a:buChar char="v"/>
            </a:pPr>
            <a:r>
              <a:rPr lang="en-US" sz="3600" dirty="0"/>
              <a:t>The child becomes creative and industrious and will explore his talents and be ready to tackle his problems for solutions.</a:t>
            </a:r>
          </a:p>
          <a:p>
            <a:pPr marL="457200" indent="-457200" algn="just">
              <a:buFont typeface="Wingdings" panose="05000000000000000000" pitchFamily="2" charset="2"/>
              <a:buChar char="v"/>
            </a:pPr>
            <a:endParaRPr lang="en-US" sz="3600" dirty="0"/>
          </a:p>
          <a:p>
            <a:pPr marL="457200" indent="-457200" algn="just">
              <a:buFont typeface="Wingdings" panose="05000000000000000000" pitchFamily="2" charset="2"/>
              <a:buChar char="v"/>
            </a:pPr>
            <a:r>
              <a:rPr lang="en-US" sz="3600" dirty="0"/>
              <a:t>If unsuccessful, because the parents were not supportive and challenging, the child becomes scared and timid and will hate competition, he will not try anything because he knows he is a failure</a:t>
            </a:r>
            <a:r>
              <a:rPr lang="en-US" sz="3000" dirty="0"/>
              <a:t>. </a:t>
            </a:r>
          </a:p>
        </p:txBody>
      </p:sp>
    </p:spTree>
  </p:cSld>
  <p:clrMapOvr>
    <a:masterClrMapping/>
  </p:clrMapOvr>
  <p:transition spd="med">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266700"/>
            <a:ext cx="9395791" cy="1143000"/>
          </a:xfrm>
        </p:spPr>
        <p:txBody>
          <a:bodyPr>
            <a:noAutofit/>
          </a:bodyPr>
          <a:lstStyle/>
          <a:p>
            <a:pPr algn="ctr"/>
            <a:r>
              <a:rPr lang="en-US" sz="5400" b="1" dirty="0">
                <a:solidFill>
                  <a:srgbClr val="FF0000"/>
                </a:solidFill>
                <a:latin typeface="Berlin Sans FB Demi" panose="020E0802020502020306" pitchFamily="34" charset="0"/>
              </a:rPr>
              <a:t>5. Genital Stage(12-18yrs)</a:t>
            </a:r>
            <a:endParaRPr lang="en-US" sz="6600" b="1" dirty="0">
              <a:solidFill>
                <a:srgbClr val="FF0000"/>
              </a:solidFill>
              <a:latin typeface="Berlin Sans FB Demi" panose="020E0802020502020306" pitchFamily="34" charset="0"/>
            </a:endParaRPr>
          </a:p>
        </p:txBody>
      </p:sp>
      <p:sp>
        <p:nvSpPr>
          <p:cNvPr id="3" name="Content Placeholder 2"/>
          <p:cNvSpPr>
            <a:spLocks noGrp="1"/>
          </p:cNvSpPr>
          <p:nvPr>
            <p:ph idx="1"/>
          </p:nvPr>
        </p:nvSpPr>
        <p:spPr>
          <a:xfrm>
            <a:off x="1086678" y="1775791"/>
            <a:ext cx="10614992" cy="4396409"/>
          </a:xfrm>
        </p:spPr>
        <p:txBody>
          <a:bodyPr>
            <a:normAutofit/>
          </a:bodyPr>
          <a:lstStyle/>
          <a:p>
            <a:pPr algn="just"/>
            <a:r>
              <a:rPr lang="en-US" sz="3600" dirty="0"/>
              <a:t>This is the adolescent stage. Gratification is obtained from actual genital stimulation hence there is development of intimate /romantic friendship with the opposite gender.</a:t>
            </a:r>
            <a:endParaRPr lang="en-GB" sz="3600" dirty="0"/>
          </a:p>
          <a:p>
            <a:pPr lvl="0" algn="just"/>
            <a:endParaRPr lang="en-US" sz="3600" dirty="0"/>
          </a:p>
          <a:p>
            <a:pPr lvl="0" algn="just"/>
            <a:r>
              <a:rPr lang="en-US" sz="3600" dirty="0"/>
              <a:t>Identifies with an adult they want to emulate from the previous stages and start behaving like those adults.</a:t>
            </a:r>
          </a:p>
          <a:p>
            <a:pPr lvl="0" algn="just"/>
            <a:endParaRPr lang="en-US" sz="3600" dirty="0"/>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75</a:t>
            </a:fld>
            <a:endParaRPr lang="en-US"/>
          </a:p>
        </p:txBody>
      </p:sp>
    </p:spTree>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583" y="0"/>
            <a:ext cx="7788965" cy="1143000"/>
          </a:xfrm>
        </p:spPr>
        <p:txBody>
          <a:bodyPr/>
          <a:lstStyle/>
          <a:p>
            <a:pPr algn="ctr"/>
            <a:r>
              <a:rPr lang="en-US" sz="3600" dirty="0">
                <a:solidFill>
                  <a:srgbClr val="002060"/>
                </a:solidFill>
              </a:rPr>
              <a:t>Cont’d…</a:t>
            </a:r>
          </a:p>
        </p:txBody>
      </p:sp>
      <p:sp>
        <p:nvSpPr>
          <p:cNvPr id="3" name="Content Placeholder 2"/>
          <p:cNvSpPr>
            <a:spLocks noGrp="1"/>
          </p:cNvSpPr>
          <p:nvPr>
            <p:ph idx="1"/>
          </p:nvPr>
        </p:nvSpPr>
        <p:spPr>
          <a:xfrm>
            <a:off x="954157" y="901148"/>
            <a:ext cx="10853530" cy="5271052"/>
          </a:xfrm>
        </p:spPr>
        <p:txBody>
          <a:bodyPr>
            <a:normAutofit/>
          </a:bodyPr>
          <a:lstStyle/>
          <a:p>
            <a:pPr lvl="0" algn="just"/>
            <a:r>
              <a:rPr lang="en-US" sz="3600" dirty="0"/>
              <a:t>They tend to resent commands, disagree with parents, want independence and behave like mature adults.</a:t>
            </a:r>
          </a:p>
          <a:p>
            <a:pPr lvl="0" algn="just"/>
            <a:endParaRPr lang="en-US" sz="2000" dirty="0"/>
          </a:p>
          <a:p>
            <a:pPr lvl="0" algn="just"/>
            <a:r>
              <a:rPr lang="en-US" sz="3600" dirty="0"/>
              <a:t>Lack of support and understanding leads to rebellion, run away (truancy) from the family, join gangs where they start abusing drugs, present antisocial behavior and will never be what or who they are expected to be i.e. role diffusion.</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76</a:t>
            </a:fld>
            <a:endParaRPr lang="en-US"/>
          </a:p>
        </p:txBody>
      </p:sp>
    </p:spTree>
  </p:cSld>
  <p:clrMapOvr>
    <a:masterClrMapping/>
  </p:clrMapOvr>
  <p:transition spd="med">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noChangeArrowheads="1"/>
          </p:cNvPicPr>
          <p:nvPr>
            <p:ph idx="1"/>
          </p:nvPr>
        </p:nvPicPr>
        <p:blipFill>
          <a:blip r:embed="rId2" cstate="print"/>
          <a:srcRect/>
          <a:stretch>
            <a:fillRect/>
          </a:stretch>
        </p:blipFill>
        <p:spPr bwMode="auto">
          <a:xfrm>
            <a:off x="808383" y="152400"/>
            <a:ext cx="11105321" cy="6553200"/>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77</a:t>
            </a:fld>
            <a:endParaRPr lang="en-US"/>
          </a:p>
        </p:txBody>
      </p:sp>
    </p:spTree>
  </p:cSld>
  <p:clrMapOvr>
    <a:masterClrMapping/>
  </p:clrMapOvr>
  <p:transition spd="med">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399" y="0"/>
            <a:ext cx="9180443" cy="1371600"/>
          </a:xfrm>
        </p:spPr>
        <p:txBody>
          <a:bodyPr>
            <a:noAutofit/>
          </a:bodyPr>
          <a:lstStyle/>
          <a:p>
            <a:pPr algn="ctr"/>
            <a:r>
              <a:rPr lang="en-US" sz="4800" b="1" i="0" dirty="0">
                <a:effectLst>
                  <a:outerShdw blurRad="38100" dist="38100" dir="2700000" algn="tl">
                    <a:srgbClr val="000000">
                      <a:alpha val="43137"/>
                    </a:srgbClr>
                  </a:outerShdw>
                </a:effectLst>
                <a:latin typeface="Arial Rounded MT Bold" panose="020F0704030504030204" pitchFamily="34" charset="0"/>
              </a:rPr>
              <a:t>Structure of Personality</a:t>
            </a:r>
          </a:p>
        </p:txBody>
      </p:sp>
      <p:sp>
        <p:nvSpPr>
          <p:cNvPr id="3" name="Content Placeholder 2"/>
          <p:cNvSpPr>
            <a:spLocks noGrp="1"/>
          </p:cNvSpPr>
          <p:nvPr>
            <p:ph idx="1"/>
          </p:nvPr>
        </p:nvSpPr>
        <p:spPr>
          <a:xfrm>
            <a:off x="901148" y="1371600"/>
            <a:ext cx="10482469" cy="4114800"/>
          </a:xfrm>
        </p:spPr>
        <p:txBody>
          <a:bodyPr/>
          <a:lstStyle/>
          <a:p>
            <a:pPr>
              <a:buFont typeface="Wingdings" panose="05000000000000000000" pitchFamily="2" charset="2"/>
              <a:buChar char="v"/>
            </a:pPr>
            <a:r>
              <a:rPr lang="en-US" dirty="0"/>
              <a:t>	According to Sigmund Freud, personality is composed of 3 (three) major systems:</a:t>
            </a:r>
          </a:p>
          <a:p>
            <a:pPr>
              <a:buNone/>
            </a:pPr>
            <a:endParaRPr lang="en-US" sz="2000" dirty="0"/>
          </a:p>
          <a:p>
            <a:pPr lvl="2"/>
            <a:r>
              <a:rPr lang="en-US" sz="3600" dirty="0">
                <a:solidFill>
                  <a:srgbClr val="FF0000"/>
                </a:solidFill>
              </a:rPr>
              <a:t>The Id</a:t>
            </a:r>
          </a:p>
          <a:p>
            <a:pPr lvl="2"/>
            <a:r>
              <a:rPr lang="en-US" sz="3600" dirty="0">
                <a:solidFill>
                  <a:srgbClr val="FF0000"/>
                </a:solidFill>
              </a:rPr>
              <a:t>The Ego and </a:t>
            </a:r>
          </a:p>
          <a:p>
            <a:pPr lvl="2"/>
            <a:r>
              <a:rPr lang="en-US" sz="3600" dirty="0">
                <a:solidFill>
                  <a:srgbClr val="FF0000"/>
                </a:solidFill>
              </a:rPr>
              <a:t>The Superego</a:t>
            </a:r>
          </a:p>
          <a:p>
            <a:endParaRPr lang="en-US"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78</a:t>
            </a:fld>
            <a:endParaRPr lang="en-US"/>
          </a:p>
        </p:txBody>
      </p:sp>
    </p:spTree>
  </p:cSld>
  <p:clrMapOvr>
    <a:masterClrMapping/>
  </p:clrMapOvr>
  <p:transition spd="med">
    <p:pull/>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461" y="125896"/>
            <a:ext cx="7772400" cy="1143000"/>
          </a:xfrm>
        </p:spPr>
        <p:txBody>
          <a:bodyPr>
            <a:normAutofit/>
          </a:bodyPr>
          <a:lstStyle/>
          <a:p>
            <a:pPr algn="ctr"/>
            <a:r>
              <a:rPr lang="en-US" sz="6600" i="0" dirty="0">
                <a:solidFill>
                  <a:srgbClr val="FF0000"/>
                </a:solidFill>
                <a:latin typeface="Arial Black" panose="020B0A04020102020204" pitchFamily="34" charset="0"/>
              </a:rPr>
              <a:t>The Id</a:t>
            </a:r>
          </a:p>
        </p:txBody>
      </p:sp>
      <p:sp>
        <p:nvSpPr>
          <p:cNvPr id="3" name="Content Placeholder 2"/>
          <p:cNvSpPr>
            <a:spLocks noGrp="1"/>
          </p:cNvSpPr>
          <p:nvPr>
            <p:ph idx="1"/>
          </p:nvPr>
        </p:nvSpPr>
        <p:spPr>
          <a:xfrm>
            <a:off x="927651" y="1268895"/>
            <a:ext cx="10694505" cy="5224669"/>
          </a:xfrm>
        </p:spPr>
        <p:txBody>
          <a:bodyPr>
            <a:normAutofit/>
          </a:bodyPr>
          <a:lstStyle/>
          <a:p>
            <a:pPr algn="just"/>
            <a:r>
              <a:rPr lang="en-US" sz="3600" dirty="0"/>
              <a:t>Forms the original system of personality and is present at birth. It is basically </a:t>
            </a:r>
            <a:r>
              <a:rPr lang="en-US" sz="3600" i="1" dirty="0"/>
              <a:t>unconscious</a:t>
            </a:r>
            <a:r>
              <a:rPr lang="en-US" sz="3600" dirty="0"/>
              <a:t> and has no knowledge of the outside world.</a:t>
            </a:r>
          </a:p>
          <a:p>
            <a:pPr algn="just"/>
            <a:r>
              <a:rPr lang="en-US" sz="3600" dirty="0"/>
              <a:t>The id is the most primitive and is driven by impulses. “</a:t>
            </a:r>
            <a:r>
              <a:rPr lang="en-US" sz="3600" i="1" dirty="0"/>
              <a:t>I want it”</a:t>
            </a:r>
            <a:endParaRPr lang="en-US" sz="3600" dirty="0"/>
          </a:p>
          <a:p>
            <a:pPr algn="just"/>
            <a:r>
              <a:rPr lang="en-US" sz="3600" dirty="0"/>
              <a:t>It demands immediate gratification of the needs because it is not governed by law of reason and logic. </a:t>
            </a:r>
          </a:p>
          <a:p>
            <a:pPr algn="just"/>
            <a:r>
              <a:rPr lang="en-US" sz="3600" dirty="0"/>
              <a:t>Also known as the “pleasure principle”.</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79</a:t>
            </a:fld>
            <a:endParaRPr lang="en-US"/>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4144" y="800100"/>
            <a:ext cx="9997440" cy="5448300"/>
          </a:xfrm>
        </p:spPr>
        <p:txBody>
          <a:bodyPr/>
          <a:lstStyle/>
          <a:p>
            <a:pPr algn="just">
              <a:buFont typeface="Wingdings" panose="05000000000000000000" pitchFamily="2" charset="2"/>
              <a:buChar char="v"/>
            </a:pPr>
            <a:r>
              <a:rPr lang="en-US" dirty="0"/>
              <a:t>MENTAL PROCESSES</a:t>
            </a:r>
          </a:p>
          <a:p>
            <a:pPr algn="just"/>
            <a:r>
              <a:rPr lang="en-US" dirty="0"/>
              <a:t> Refer to all the internal and covert activity of our mind such as thinking, feeling and remembering. </a:t>
            </a:r>
          </a:p>
          <a:p>
            <a:pPr marL="82550" indent="0" algn="just">
              <a:buNone/>
            </a:pPr>
            <a:r>
              <a:rPr lang="en-US" sz="3600" b="1" u="sng" dirty="0"/>
              <a:t>NOTE:</a:t>
            </a:r>
          </a:p>
          <a:p>
            <a:pPr algn="just">
              <a:buFont typeface="Wingdings" panose="05000000000000000000" pitchFamily="2" charset="2"/>
              <a:buChar char="v"/>
            </a:pPr>
            <a:r>
              <a:rPr lang="en-US" dirty="0"/>
              <a:t>The word Psychology has its origin from two Greek words ‘</a:t>
            </a:r>
            <a:r>
              <a:rPr lang="en-US" i="1" dirty="0"/>
              <a:t>Psyche</a:t>
            </a:r>
            <a:r>
              <a:rPr lang="en-US" dirty="0"/>
              <a:t>’ and ‘</a:t>
            </a:r>
            <a:r>
              <a:rPr lang="en-US" i="1" dirty="0"/>
              <a:t>Logos</a:t>
            </a:r>
            <a:r>
              <a:rPr lang="en-US" dirty="0"/>
              <a:t>’, ‘psyche’ means ‘</a:t>
            </a:r>
            <a:r>
              <a:rPr lang="en-US" b="1" dirty="0"/>
              <a:t>soul</a:t>
            </a:r>
            <a:r>
              <a:rPr lang="en-US" dirty="0"/>
              <a:t>’ and ‘logos’ means ‘</a:t>
            </a:r>
            <a:r>
              <a:rPr lang="en-US" b="1" dirty="0"/>
              <a:t>study</a:t>
            </a:r>
            <a:r>
              <a:rPr lang="en-US" dirty="0"/>
              <a:t>’. Thus literally, Psychology means ‘the study of soul’ or ‘science of soul’.</a:t>
            </a:r>
          </a:p>
        </p:txBody>
      </p:sp>
    </p:spTree>
  </p:cSld>
  <p:clrMapOvr>
    <a:masterClrMapping/>
  </p:clrMapOvr>
  <p:transition spd="med">
    <p:pull/>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65653"/>
            <a:ext cx="7772400" cy="1143000"/>
          </a:xfrm>
        </p:spPr>
        <p:txBody>
          <a:bodyPr>
            <a:normAutofit/>
          </a:bodyPr>
          <a:lstStyle/>
          <a:p>
            <a:pPr algn="ctr"/>
            <a:r>
              <a:rPr lang="en-US" sz="5400" i="0" dirty="0">
                <a:solidFill>
                  <a:srgbClr val="FF0000"/>
                </a:solidFill>
                <a:latin typeface="Arial Black" panose="020B0A04020102020204" pitchFamily="34" charset="0"/>
              </a:rPr>
              <a:t>The Ego</a:t>
            </a:r>
          </a:p>
        </p:txBody>
      </p:sp>
      <p:sp>
        <p:nvSpPr>
          <p:cNvPr id="3" name="Content Placeholder 2"/>
          <p:cNvSpPr>
            <a:spLocks noGrp="1"/>
          </p:cNvSpPr>
          <p:nvPr>
            <p:ph idx="1"/>
          </p:nvPr>
        </p:nvSpPr>
        <p:spPr>
          <a:xfrm>
            <a:off x="967409" y="1308653"/>
            <a:ext cx="10654748" cy="3962400"/>
          </a:xfrm>
        </p:spPr>
        <p:txBody>
          <a:bodyPr>
            <a:normAutofit/>
          </a:bodyPr>
          <a:lstStyle/>
          <a:p>
            <a:pPr algn="just"/>
            <a:r>
              <a:rPr lang="en-US" sz="3600" dirty="0"/>
              <a:t>It delays the satisfaction of a need until an appropriate time, place, or object is available. It mediates between the id and the super ego.</a:t>
            </a:r>
          </a:p>
          <a:p>
            <a:pPr algn="just">
              <a:buNone/>
            </a:pPr>
            <a:r>
              <a:rPr lang="en-US" sz="3600" dirty="0"/>
              <a:t> </a:t>
            </a:r>
          </a:p>
          <a:p>
            <a:pPr algn="just"/>
            <a:r>
              <a:rPr lang="en-US" sz="3600" dirty="0"/>
              <a:t>Also called the </a:t>
            </a:r>
            <a:r>
              <a:rPr lang="en-US" sz="3600" i="1" dirty="0"/>
              <a:t>rational self or the “reality principle,”</a:t>
            </a:r>
            <a:endParaRPr lang="en-US" sz="3600" dirty="0"/>
          </a:p>
          <a:p>
            <a:pPr algn="just">
              <a:buNone/>
            </a:pPr>
            <a:r>
              <a:rPr lang="en-US" sz="3600" dirty="0"/>
              <a:t>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80</a:t>
            </a:fld>
            <a:endParaRPr lang="en-US"/>
          </a:p>
        </p:txBody>
      </p:sp>
    </p:spTree>
  </p:cSld>
  <p:clrMapOvr>
    <a:masterClrMapping/>
  </p:clrMapOvr>
  <p:transition spd="med">
    <p:pull/>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162339"/>
            <a:ext cx="7772400" cy="1143000"/>
          </a:xfrm>
        </p:spPr>
        <p:txBody>
          <a:bodyPr/>
          <a:lstStyle/>
          <a:p>
            <a:pPr algn="ctr"/>
            <a:r>
              <a:rPr lang="en-US" sz="3600" dirty="0">
                <a:solidFill>
                  <a:srgbClr val="002060"/>
                </a:solidFill>
              </a:rPr>
              <a:t>Cont’d…</a:t>
            </a:r>
          </a:p>
        </p:txBody>
      </p:sp>
      <p:sp>
        <p:nvSpPr>
          <p:cNvPr id="3" name="Content Placeholder 2"/>
          <p:cNvSpPr>
            <a:spLocks noGrp="1"/>
          </p:cNvSpPr>
          <p:nvPr>
            <p:ph idx="1"/>
          </p:nvPr>
        </p:nvSpPr>
        <p:spPr>
          <a:xfrm>
            <a:off x="967409" y="1305339"/>
            <a:ext cx="10760765" cy="4714461"/>
          </a:xfrm>
        </p:spPr>
        <p:txBody>
          <a:bodyPr>
            <a:normAutofit/>
          </a:bodyPr>
          <a:lstStyle/>
          <a:p>
            <a:pPr algn="just"/>
            <a:r>
              <a:rPr lang="en-US" sz="3600" dirty="0"/>
              <a:t>It develops as from the age of 2 years in the anal stage when the child starts meeting social demands like toilet training,  discipline, holding on without demanding immediate gratification. </a:t>
            </a:r>
          </a:p>
          <a:p>
            <a:pPr algn="just"/>
            <a:endParaRPr lang="en-US" sz="3600" dirty="0"/>
          </a:p>
          <a:p>
            <a:pPr algn="just"/>
            <a:r>
              <a:rPr lang="en-US" sz="3600" dirty="0"/>
              <a:t>It involves logic, thinking, reasoning and finding solutions to problems or in contact with reality.</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81</a:t>
            </a:fld>
            <a:endParaRPr lang="en-US"/>
          </a:p>
        </p:txBody>
      </p:sp>
    </p:spTree>
  </p:cSld>
  <p:clrMapOvr>
    <a:masterClrMapping/>
  </p:clrMapOvr>
  <p:transition spd="med">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339"/>
            <a:ext cx="7772400" cy="1143000"/>
          </a:xfrm>
        </p:spPr>
        <p:txBody>
          <a:bodyPr>
            <a:normAutofit/>
          </a:bodyPr>
          <a:lstStyle/>
          <a:p>
            <a:pPr algn="ctr"/>
            <a:r>
              <a:rPr lang="en-US" sz="6000" i="0" dirty="0">
                <a:solidFill>
                  <a:srgbClr val="FF0000"/>
                </a:solidFill>
                <a:latin typeface="Arial Black" panose="020B0A04020102020204" pitchFamily="34" charset="0"/>
              </a:rPr>
              <a:t>The Superego</a:t>
            </a:r>
            <a:endParaRPr lang="en-US" sz="6000"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1007165" y="1434548"/>
            <a:ext cx="10641496" cy="4114800"/>
          </a:xfrm>
        </p:spPr>
        <p:txBody>
          <a:bodyPr>
            <a:normAutofit/>
          </a:bodyPr>
          <a:lstStyle/>
          <a:p>
            <a:pPr algn="just"/>
            <a:r>
              <a:rPr lang="en-US" sz="4000" dirty="0"/>
              <a:t>This is the last system of personality to develop.</a:t>
            </a:r>
          </a:p>
          <a:p>
            <a:pPr algn="just"/>
            <a:r>
              <a:rPr lang="en-US" sz="4000" dirty="0"/>
              <a:t>It contains values, legal, moral regulations, and social expectations (moral principle)</a:t>
            </a:r>
          </a:p>
          <a:p>
            <a:pPr algn="just"/>
            <a:r>
              <a:rPr lang="en-US" sz="4000" dirty="0"/>
              <a:t> It originates from the child`s assimilation of his parents` standards regarding what is good or bad and sinful.  </a:t>
            </a:r>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82</a:t>
            </a:fld>
            <a:endParaRPr lang="en-US"/>
          </a:p>
        </p:txBody>
      </p:sp>
    </p:spTree>
  </p:cSld>
  <p:clrMapOvr>
    <a:masterClrMapping/>
  </p:clrMapOvr>
  <p:transition spd="med">
    <p:pull/>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42900"/>
            <a:ext cx="7772400" cy="1143000"/>
          </a:xfrm>
        </p:spPr>
        <p:txBody>
          <a:bodyPr/>
          <a:lstStyle/>
          <a:p>
            <a:pPr algn="ctr"/>
            <a:r>
              <a:rPr lang="en-US" sz="3600" dirty="0">
                <a:solidFill>
                  <a:srgbClr val="002060"/>
                </a:solidFill>
              </a:rPr>
              <a:t>Cont’d…</a:t>
            </a:r>
          </a:p>
        </p:txBody>
      </p:sp>
      <p:sp>
        <p:nvSpPr>
          <p:cNvPr id="3" name="Content Placeholder 2"/>
          <p:cNvSpPr>
            <a:spLocks noGrp="1"/>
          </p:cNvSpPr>
          <p:nvPr>
            <p:ph idx="1"/>
          </p:nvPr>
        </p:nvSpPr>
        <p:spPr>
          <a:xfrm>
            <a:off x="1179442" y="1485900"/>
            <a:ext cx="10416209" cy="4038600"/>
          </a:xfrm>
        </p:spPr>
        <p:txBody>
          <a:bodyPr>
            <a:normAutofit/>
          </a:bodyPr>
          <a:lstStyle/>
          <a:p>
            <a:pPr algn="just"/>
            <a:r>
              <a:rPr lang="en-US" sz="3600" dirty="0"/>
              <a:t>It begins with the resolution of the Oedipus/Electra Complex at age 5 – 6 years and is referred to as the Sociological component of the personality.</a:t>
            </a:r>
          </a:p>
          <a:p>
            <a:pPr algn="just"/>
            <a:endParaRPr lang="en-US" sz="3600" dirty="0"/>
          </a:p>
          <a:p>
            <a:pPr algn="just"/>
            <a:r>
              <a:rPr lang="en-US" sz="3600" dirty="0"/>
              <a:t>Its main function is to oppose the id</a:t>
            </a:r>
          </a:p>
          <a:p>
            <a:pPr algn="just"/>
            <a:endParaRPr lang="en-US" sz="36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83</a:t>
            </a:fld>
            <a:endParaRPr lang="en-US"/>
          </a:p>
        </p:txBody>
      </p:sp>
    </p:spTree>
  </p:cSld>
  <p:clrMapOvr>
    <a:masterClrMapping/>
  </p:clrMapOvr>
  <p:transition spd="med">
    <p:pull/>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New folder\tripartite-personality.jpg"/>
          <p:cNvPicPr>
            <a:picLocks noChangeAspect="1" noChangeArrowheads="1"/>
          </p:cNvPicPr>
          <p:nvPr/>
        </p:nvPicPr>
        <p:blipFill>
          <a:blip r:embed="rId2" cstate="print"/>
          <a:srcRect/>
          <a:stretch>
            <a:fillRect/>
          </a:stretch>
        </p:blipFill>
        <p:spPr bwMode="auto">
          <a:xfrm>
            <a:off x="940903" y="76200"/>
            <a:ext cx="11145079" cy="6629400"/>
          </a:xfrm>
          <a:prstGeom prst="rect">
            <a:avLst/>
          </a:prstGeom>
          <a:noFill/>
        </p:spPr>
      </p:pic>
    </p:spTree>
  </p:cSld>
  <p:clrMapOvr>
    <a:masterClrMapping/>
  </p:clrMapOvr>
  <p:transition spd="med">
    <p:pull/>
  </p:transition>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020417" y="958161"/>
            <a:ext cx="10747513" cy="1997073"/>
          </a:xfrm>
        </p:spPr>
        <p:txBody>
          <a:bodyPr>
            <a:normAutofit/>
          </a:bodyPr>
          <a:lstStyle/>
          <a:p>
            <a:pPr algn="ctr"/>
            <a:r>
              <a:rPr lang="en-US" sz="8000" i="0" dirty="0">
                <a:solidFill>
                  <a:srgbClr val="FF0000"/>
                </a:solidFill>
                <a:effectLst>
                  <a:outerShdw blurRad="38100" dist="38100" dir="2700000" algn="tl">
                    <a:srgbClr val="000000">
                      <a:alpha val="43137"/>
                    </a:srgbClr>
                  </a:outerShdw>
                </a:effectLst>
                <a:latin typeface="Berlin Sans FB Demi" panose="020E0802020502020306" pitchFamily="34" charset="0"/>
              </a:rPr>
              <a:t>Psychosocial Theory</a:t>
            </a:r>
            <a:endParaRPr lang="en-US" sz="8000" dirty="0">
              <a:solidFill>
                <a:srgbClr val="FF0000"/>
              </a:solidFill>
              <a:latin typeface="Berlin Sans FB Demi" panose="020E0802020502020306" pitchFamily="34" charset="0"/>
            </a:endParaRPr>
          </a:p>
        </p:txBody>
      </p:sp>
      <p:sp>
        <p:nvSpPr>
          <p:cNvPr id="8" name="Subtitle 7"/>
          <p:cNvSpPr>
            <a:spLocks noGrp="1"/>
          </p:cNvSpPr>
          <p:nvPr>
            <p:ph type="subTitle" idx="1"/>
          </p:nvPr>
        </p:nvSpPr>
        <p:spPr>
          <a:xfrm>
            <a:off x="3134139" y="4280453"/>
            <a:ext cx="6400800" cy="1752600"/>
          </a:xfrm>
        </p:spPr>
        <p:txBody>
          <a:bodyPr>
            <a:normAutofit/>
          </a:bodyPr>
          <a:lstStyle/>
          <a:p>
            <a:r>
              <a:rPr lang="en-US" sz="4400" b="1" dirty="0">
                <a:solidFill>
                  <a:schemeClr val="tx1"/>
                </a:solidFill>
                <a:latin typeface="Berlin Sans FB Demi" panose="020E0802020502020306" pitchFamily="34" charset="0"/>
              </a:rPr>
              <a:t>By Erick Erickson</a:t>
            </a:r>
          </a:p>
        </p:txBody>
      </p:sp>
      <p:sp>
        <p:nvSpPr>
          <p:cNvPr id="5" name="Slide Number Placeholder 4"/>
          <p:cNvSpPr>
            <a:spLocks noGrp="1"/>
          </p:cNvSpPr>
          <p:nvPr>
            <p:ph type="sldNum" sz="quarter" idx="12"/>
          </p:nvPr>
        </p:nvSpPr>
        <p:spPr/>
        <p:txBody>
          <a:bodyPr/>
          <a:lstStyle/>
          <a:p>
            <a:fld id="{ACE4364B-589A-413E-BE35-0E230ADB5FAC}" type="slidenum">
              <a:rPr lang="en-US" smtClean="0"/>
              <a:t>85</a:t>
            </a:fld>
            <a:endParaRPr lang="en-US"/>
          </a:p>
        </p:txBody>
      </p:sp>
    </p:spTree>
  </p:cSld>
  <p:clrMapOvr>
    <a:masterClrMapping/>
  </p:clrMapOvr>
  <p:transition spd="med">
    <p:pull/>
  </p:transition>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86</a:t>
            </a:fld>
            <a:endParaRPr lang="en-US"/>
          </a:p>
        </p:txBody>
      </p:sp>
      <p:sp>
        <p:nvSpPr>
          <p:cNvPr id="4" name="TextBox 3"/>
          <p:cNvSpPr txBox="1"/>
          <p:nvPr/>
        </p:nvSpPr>
        <p:spPr>
          <a:xfrm>
            <a:off x="1216991" y="304800"/>
            <a:ext cx="6187109" cy="6186309"/>
          </a:xfrm>
          <a:prstGeom prst="rect">
            <a:avLst/>
          </a:prstGeom>
          <a:noFill/>
        </p:spPr>
        <p:txBody>
          <a:bodyPr wrap="square" rtlCol="0">
            <a:spAutoFit/>
          </a:bodyPr>
          <a:lstStyle/>
          <a:p>
            <a:pPr marL="571500" indent="-571500" algn="just">
              <a:buFont typeface="Wingdings" panose="05000000000000000000" pitchFamily="2" charset="2"/>
              <a:buChar char="v"/>
            </a:pPr>
            <a:r>
              <a:rPr lang="en-GB" sz="3600" dirty="0"/>
              <a:t>According to Erickson, identity is very personal and develops from our heritage and history. </a:t>
            </a:r>
          </a:p>
          <a:p>
            <a:pPr marL="571500" indent="-571500" algn="just">
              <a:buFont typeface="Wingdings" panose="05000000000000000000" pitchFamily="2" charset="2"/>
              <a:buChar char="v"/>
            </a:pPr>
            <a:r>
              <a:rPr lang="en-GB" sz="3600" dirty="0"/>
              <a:t>Course of development is determined by the interaction of the body, mind and cultural influences.</a:t>
            </a:r>
          </a:p>
          <a:p>
            <a:pPr marL="571500" indent="-571500" algn="just">
              <a:buFont typeface="Wingdings" panose="05000000000000000000" pitchFamily="2" charset="2"/>
              <a:buChar char="v"/>
            </a:pPr>
            <a:r>
              <a:rPr lang="en-GB" sz="3600" dirty="0"/>
              <a:t>The world gets bigger as we go along and failure is cumulative. </a:t>
            </a:r>
            <a:endParaRPr lang="en-US" sz="3600" b="1" u="sng" dirty="0"/>
          </a:p>
        </p:txBody>
      </p:sp>
      <p:pic>
        <p:nvPicPr>
          <p:cNvPr id="1026" name="Picture 2" descr="https://i.pinimg.com/236x/a8/d5/f5/a8d5f5984a9350a96bbb63a8e514ccca--erik-erikson-human-be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0" y="304800"/>
            <a:ext cx="4508500" cy="6299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4633" y="236883"/>
            <a:ext cx="9392479" cy="1143000"/>
          </a:xfrm>
        </p:spPr>
        <p:txBody>
          <a:bodyPr>
            <a:normAutofit/>
          </a:bodyPr>
          <a:lstStyle/>
          <a:p>
            <a:pPr algn="ctr"/>
            <a:r>
              <a:rPr lang="en-US" sz="4800" b="1" i="0" dirty="0">
                <a:solidFill>
                  <a:srgbClr val="FF0000"/>
                </a:solidFill>
                <a:effectLst>
                  <a:outerShdw blurRad="38100" dist="38100" dir="2700000" algn="tl">
                    <a:srgbClr val="000000">
                      <a:alpha val="43137"/>
                    </a:srgbClr>
                  </a:outerShdw>
                </a:effectLst>
                <a:latin typeface="Arial Black" panose="020B0A04020102020204" pitchFamily="34" charset="0"/>
              </a:rPr>
              <a:t>8 Stages of Development </a:t>
            </a:r>
            <a:endParaRPr lang="en-US" sz="4800" b="1" dirty="0">
              <a:solidFill>
                <a:srgbClr val="FF0000"/>
              </a:solidFill>
              <a:latin typeface="Arial Black" panose="020B0A04020102020204" pitchFamily="34" charset="0"/>
            </a:endParaRPr>
          </a:p>
        </p:txBody>
      </p:sp>
      <p:sp>
        <p:nvSpPr>
          <p:cNvPr id="6" name="Content Placeholder 5"/>
          <p:cNvSpPr>
            <a:spLocks noGrp="1"/>
          </p:cNvSpPr>
          <p:nvPr>
            <p:ph idx="1"/>
          </p:nvPr>
        </p:nvSpPr>
        <p:spPr>
          <a:xfrm>
            <a:off x="1431235" y="1683026"/>
            <a:ext cx="8550965" cy="4336774"/>
          </a:xfrm>
        </p:spPr>
        <p:txBody>
          <a:bodyPr>
            <a:noAutofit/>
          </a:bodyPr>
          <a:lstStyle/>
          <a:p>
            <a:pPr algn="just">
              <a:buNone/>
            </a:pPr>
            <a:r>
              <a:rPr lang="en-US" dirty="0"/>
              <a:t>1.Trust versus mistrust</a:t>
            </a:r>
          </a:p>
          <a:p>
            <a:pPr algn="just">
              <a:buNone/>
            </a:pPr>
            <a:r>
              <a:rPr lang="en-US" dirty="0"/>
              <a:t>2.Autonomy versus shame/doubt</a:t>
            </a:r>
          </a:p>
          <a:p>
            <a:pPr algn="just">
              <a:buNone/>
            </a:pPr>
            <a:r>
              <a:rPr lang="en-US" dirty="0"/>
              <a:t>3.Initiative versus guilt</a:t>
            </a:r>
          </a:p>
          <a:p>
            <a:pPr algn="just">
              <a:buNone/>
            </a:pPr>
            <a:r>
              <a:rPr lang="en-US" dirty="0"/>
              <a:t>4.Industry versus inferiority </a:t>
            </a:r>
          </a:p>
          <a:p>
            <a:pPr algn="just">
              <a:buNone/>
            </a:pPr>
            <a:r>
              <a:rPr lang="en-US" dirty="0"/>
              <a:t>5.Identity versus role confusion</a:t>
            </a:r>
          </a:p>
          <a:p>
            <a:pPr algn="just">
              <a:buNone/>
            </a:pPr>
            <a:r>
              <a:rPr lang="en-US" dirty="0"/>
              <a:t>6.Intimacy versus isolation</a:t>
            </a:r>
          </a:p>
          <a:p>
            <a:pPr algn="just">
              <a:buNone/>
            </a:pPr>
            <a:r>
              <a:rPr lang="en-US" dirty="0"/>
              <a:t>7.Generativity versus stagnation</a:t>
            </a:r>
          </a:p>
          <a:p>
            <a:pPr algn="just">
              <a:buNone/>
            </a:pPr>
            <a:r>
              <a:rPr lang="en-US" dirty="0"/>
              <a:t>8.Ego integrity versus despair</a:t>
            </a:r>
          </a:p>
          <a:p>
            <a:pPr algn="just"/>
            <a:endParaRPr lang="en-US"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87</a:t>
            </a:fld>
            <a:endParaRPr lang="en-US"/>
          </a:p>
        </p:txBody>
      </p:sp>
    </p:spTree>
  </p:cSld>
  <p:clrMapOvr>
    <a:masterClrMapping/>
  </p:clrMapOvr>
  <p:transition spd="med">
    <p:pull/>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808383" y="162339"/>
            <a:ext cx="11145078" cy="1143000"/>
          </a:xfrm>
        </p:spPr>
        <p:txBody>
          <a:bodyPr>
            <a:normAutofit/>
          </a:bodyPr>
          <a:lstStyle/>
          <a:p>
            <a:pPr algn="ctr" eaLnBrk="1" hangingPunct="1"/>
            <a:r>
              <a:rPr lang="en-US" dirty="0">
                <a:solidFill>
                  <a:srgbClr val="FF0000"/>
                </a:solidFill>
                <a:latin typeface="Arial Black" panose="020B0A04020102020204" pitchFamily="34" charset="0"/>
              </a:rPr>
              <a:t>Basic Trust Versus Mistrust </a:t>
            </a:r>
          </a:p>
        </p:txBody>
      </p:sp>
      <p:sp>
        <p:nvSpPr>
          <p:cNvPr id="15363" name="Rectangle 3"/>
          <p:cNvSpPr>
            <a:spLocks noGrp="1" noChangeArrowheads="1"/>
          </p:cNvSpPr>
          <p:nvPr>
            <p:ph idx="1"/>
          </p:nvPr>
        </p:nvSpPr>
        <p:spPr>
          <a:xfrm>
            <a:off x="1126435" y="1605169"/>
            <a:ext cx="10442713" cy="4419600"/>
          </a:xfrm>
        </p:spPr>
        <p:txBody>
          <a:bodyPr>
            <a:noAutofit/>
          </a:bodyPr>
          <a:lstStyle/>
          <a:p>
            <a:pPr algn="just" eaLnBrk="1" hangingPunct="1"/>
            <a:r>
              <a:rPr lang="en-US" sz="3600" dirty="0"/>
              <a:t>Occurs in infancy (birth-18 months).</a:t>
            </a:r>
          </a:p>
          <a:p>
            <a:pPr algn="just" eaLnBrk="1" hangingPunct="1"/>
            <a:r>
              <a:rPr lang="en-US" sz="3600" dirty="0"/>
              <a:t>Babies must learn to trust their parents care and affection.</a:t>
            </a:r>
          </a:p>
          <a:p>
            <a:pPr algn="just" eaLnBrk="1" hangingPunct="1"/>
            <a:r>
              <a:rPr lang="en-US" sz="3600" dirty="0"/>
              <a:t>If not done the babies could develop a distrust and view the world as inconsistent and unpredictable.</a:t>
            </a:r>
          </a:p>
          <a:p>
            <a:pPr algn="just"/>
            <a:r>
              <a:rPr lang="en-US" sz="3600" dirty="0"/>
              <a:t>The </a:t>
            </a:r>
            <a:r>
              <a:rPr lang="en-US" sz="3600" dirty="0" err="1"/>
              <a:t>favourable</a:t>
            </a:r>
            <a:r>
              <a:rPr lang="en-US" sz="3600" dirty="0"/>
              <a:t> outcomes are </a:t>
            </a:r>
            <a:r>
              <a:rPr lang="en-US" sz="3600" i="1" dirty="0"/>
              <a:t>hope, trust and optimism.</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88</a:t>
            </a:fld>
            <a:endParaRPr lang="en-US"/>
          </a:p>
        </p:txBody>
      </p:sp>
    </p:spTree>
  </p:cSld>
  <p:clrMapOvr>
    <a:masterClrMapping/>
  </p:clrMapOvr>
  <p:transition spd="med">
    <p:pull/>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1016000" y="243128"/>
            <a:ext cx="10769600" cy="1143000"/>
          </a:xfrm>
        </p:spPr>
        <p:txBody>
          <a:bodyPr>
            <a:normAutofit/>
          </a:bodyPr>
          <a:lstStyle/>
          <a:p>
            <a:pPr algn="ctr" eaLnBrk="1" hangingPunct="1"/>
            <a:r>
              <a:rPr lang="en-US" dirty="0">
                <a:solidFill>
                  <a:srgbClr val="FF0000"/>
                </a:solidFill>
                <a:latin typeface="Arial Black" panose="020B0A04020102020204" pitchFamily="34" charset="0"/>
              </a:rPr>
              <a:t>Autonomy versus shame/doubt</a:t>
            </a:r>
          </a:p>
        </p:txBody>
      </p:sp>
      <p:sp>
        <p:nvSpPr>
          <p:cNvPr id="16387" name="Rectangle 3"/>
          <p:cNvSpPr>
            <a:spLocks noGrp="1" noChangeArrowheads="1"/>
          </p:cNvSpPr>
          <p:nvPr>
            <p:ph idx="1"/>
          </p:nvPr>
        </p:nvSpPr>
        <p:spPr>
          <a:xfrm>
            <a:off x="1016000" y="1569364"/>
            <a:ext cx="10606157" cy="4572000"/>
          </a:xfrm>
        </p:spPr>
        <p:txBody>
          <a:bodyPr>
            <a:noAutofit/>
          </a:bodyPr>
          <a:lstStyle/>
          <a:p>
            <a:pPr algn="just" eaLnBrk="1" hangingPunct="1"/>
            <a:r>
              <a:rPr lang="en-US" sz="3600" dirty="0"/>
              <a:t>In early childhood (18 months-3 yrs). </a:t>
            </a:r>
          </a:p>
          <a:p>
            <a:pPr algn="just" eaLnBrk="1" hangingPunct="1"/>
            <a:r>
              <a:rPr lang="en-US" sz="3600" dirty="0"/>
              <a:t>Child learns to feed themselves and do things on there own.</a:t>
            </a:r>
          </a:p>
          <a:p>
            <a:pPr algn="just" eaLnBrk="1" hangingPunct="1"/>
            <a:r>
              <a:rPr lang="en-US" sz="3600" dirty="0"/>
              <a:t>Or they could start feeling ashamed and doubt their abilities.</a:t>
            </a:r>
          </a:p>
          <a:p>
            <a:pPr algn="just" eaLnBrk="1" hangingPunct="1"/>
            <a:r>
              <a:rPr lang="en-US" sz="3600" dirty="0"/>
              <a:t>Important Event: Toilet Training</a:t>
            </a:r>
          </a:p>
          <a:p>
            <a:pPr algn="just"/>
            <a:r>
              <a:rPr lang="en-US" sz="3600" dirty="0"/>
              <a:t>The child learns to perform physical skills, and develops </a:t>
            </a:r>
            <a:r>
              <a:rPr lang="en-GB" sz="3600" dirty="0">
                <a:solidFill>
                  <a:schemeClr val="tx2"/>
                </a:solidFill>
              </a:rPr>
              <a:t>self-control &amp; courage</a:t>
            </a:r>
            <a:r>
              <a:rPr lang="en-US" sz="3600" dirty="0"/>
              <a:t>.</a:t>
            </a:r>
          </a:p>
          <a:p>
            <a:pPr algn="just" eaLnBrk="1" hangingPunct="1"/>
            <a:endParaRPr lang="en-US" sz="3600" dirty="0"/>
          </a:p>
          <a:p>
            <a:pPr algn="just" eaLnBrk="1" hangingPunct="1"/>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89</a:t>
            </a:fld>
            <a:endParaRPr lang="en-US"/>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583095"/>
            <a:ext cx="8305800" cy="4267200"/>
          </a:xfrm>
        </p:spPr>
        <p:txBody>
          <a:bodyPr>
            <a:normAutofit lnSpcReduction="10000"/>
          </a:bodyPr>
          <a:lstStyle/>
          <a:p>
            <a:pPr algn="just">
              <a:buFont typeface="Wingdings" panose="05000000000000000000" pitchFamily="2" charset="2"/>
              <a:buChar char="§"/>
            </a:pPr>
            <a:r>
              <a:rPr lang="en-US" sz="3200" b="1" dirty="0"/>
              <a:t>EXPERIENCE</a:t>
            </a:r>
          </a:p>
          <a:p>
            <a:pPr lvl="0" algn="just">
              <a:buNone/>
            </a:pPr>
            <a:r>
              <a:rPr lang="en-US" sz="3200" dirty="0"/>
              <a:t>	Mental phenomena  occurring directly to the individual.</a:t>
            </a:r>
          </a:p>
          <a:p>
            <a:pPr lvl="0" algn="just">
              <a:buNone/>
            </a:pPr>
            <a:endParaRPr lang="en-US" sz="3200" dirty="0"/>
          </a:p>
          <a:p>
            <a:pPr lvl="0" algn="just">
              <a:buFont typeface="Wingdings" panose="05000000000000000000" pitchFamily="2" charset="2"/>
              <a:buChar char="§"/>
            </a:pPr>
            <a:r>
              <a:rPr lang="en-US" sz="3200" b="1" dirty="0"/>
              <a:t>CHARACTER</a:t>
            </a:r>
            <a:endParaRPr lang="en-US" sz="3200" dirty="0"/>
          </a:p>
          <a:p>
            <a:pPr lvl="0" algn="just">
              <a:buNone/>
            </a:pPr>
            <a:r>
              <a:rPr lang="en-US" sz="3200" dirty="0"/>
              <a:t>	An evaluation of an individual`s personality against some set standards within the society focusing on morals and ethics.</a:t>
            </a:r>
          </a:p>
          <a:p>
            <a:pPr lvl="0" algn="just">
              <a:buNone/>
            </a:pPr>
            <a:endParaRPr lang="en-US" sz="3200" dirty="0"/>
          </a:p>
          <a:p>
            <a:pPr algn="just"/>
            <a:endParaRPr lang="en-US" sz="3200" dirty="0"/>
          </a:p>
        </p:txBody>
      </p:sp>
      <p:sp>
        <p:nvSpPr>
          <p:cNvPr id="5" name="Slide Number Placeholder 4"/>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9</a:t>
            </a:fld>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out)">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1205948" y="215348"/>
            <a:ext cx="10535478" cy="1143000"/>
          </a:xfrm>
        </p:spPr>
        <p:txBody>
          <a:bodyPr>
            <a:normAutofit/>
          </a:bodyPr>
          <a:lstStyle/>
          <a:p>
            <a:pPr algn="ctr" eaLnBrk="1" hangingPunct="1"/>
            <a:r>
              <a:rPr lang="en-US" dirty="0">
                <a:solidFill>
                  <a:srgbClr val="FF0000"/>
                </a:solidFill>
                <a:latin typeface="Arial Black" panose="020B0A04020102020204" pitchFamily="34" charset="0"/>
              </a:rPr>
              <a:t>Initiative versus guilt</a:t>
            </a:r>
          </a:p>
        </p:txBody>
      </p:sp>
      <p:sp>
        <p:nvSpPr>
          <p:cNvPr id="18435" name="Rectangle 3"/>
          <p:cNvSpPr>
            <a:spLocks noGrp="1" noChangeArrowheads="1"/>
          </p:cNvSpPr>
          <p:nvPr>
            <p:ph idx="1"/>
          </p:nvPr>
        </p:nvSpPr>
        <p:spPr>
          <a:xfrm>
            <a:off x="954156" y="1358348"/>
            <a:ext cx="10787269" cy="4648200"/>
          </a:xfrm>
        </p:spPr>
        <p:txBody>
          <a:bodyPr>
            <a:normAutofit/>
          </a:bodyPr>
          <a:lstStyle/>
          <a:p>
            <a:pPr algn="just" eaLnBrk="1" hangingPunct="1"/>
            <a:r>
              <a:rPr lang="en-US" dirty="0"/>
              <a:t>3 to 5years (late childhood)</a:t>
            </a:r>
          </a:p>
          <a:p>
            <a:pPr algn="just" eaLnBrk="1" hangingPunct="1"/>
            <a:r>
              <a:rPr lang="en-US" dirty="0"/>
              <a:t>Child becomes assertive and takes initiative</a:t>
            </a:r>
          </a:p>
          <a:p>
            <a:pPr algn="just" eaLnBrk="1" hangingPunct="1"/>
            <a:r>
              <a:rPr lang="en-US" dirty="0"/>
              <a:t>Being too forceful may lead to guilt</a:t>
            </a:r>
          </a:p>
          <a:p>
            <a:pPr algn="just" eaLnBrk="1" hangingPunct="1"/>
            <a:r>
              <a:rPr lang="en-US" dirty="0"/>
              <a:t>The child is testing the ability to compete in the outside world. They</a:t>
            </a:r>
            <a:r>
              <a:rPr lang="en-GB" dirty="0"/>
              <a:t> desire to copy the adults around them and take initiative in creating play situations</a:t>
            </a:r>
            <a:endParaRPr lang="en-US" dirty="0"/>
          </a:p>
          <a:p>
            <a:pPr algn="just" eaLnBrk="1" hangingPunct="1"/>
            <a:r>
              <a:rPr lang="en-US" dirty="0"/>
              <a:t>The desirable outcome is sense of </a:t>
            </a:r>
            <a:r>
              <a:rPr lang="en-US" i="1" dirty="0"/>
              <a:t>purpose and initiative</a:t>
            </a:r>
          </a:p>
          <a:p>
            <a:pPr algn="just" eaLnBrk="1" hangingPunct="1"/>
            <a:endParaRPr lang="en-US"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90</a:t>
            </a:fld>
            <a:endParaRPr lang="en-US"/>
          </a:p>
        </p:txBody>
      </p:sp>
    </p:spTree>
  </p:cSld>
  <p:clrMapOvr>
    <a:masterClrMapping/>
  </p:clrMapOvr>
  <p:transition spd="med">
    <p:pull/>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2209800" y="245165"/>
            <a:ext cx="7772400" cy="1143000"/>
          </a:xfrm>
        </p:spPr>
        <p:txBody>
          <a:bodyPr>
            <a:noAutofit/>
          </a:bodyPr>
          <a:lstStyle/>
          <a:p>
            <a:pPr algn="ctr" eaLnBrk="1" hangingPunct="1"/>
            <a:r>
              <a:rPr lang="en-US" b="1" dirty="0">
                <a:solidFill>
                  <a:srgbClr val="FF0000"/>
                </a:solidFill>
                <a:latin typeface="Arial Black" panose="020B0A04020102020204" pitchFamily="34" charset="0"/>
              </a:rPr>
              <a:t>Industry versus inferiority </a:t>
            </a:r>
          </a:p>
        </p:txBody>
      </p:sp>
      <p:sp>
        <p:nvSpPr>
          <p:cNvPr id="19459" name="Rectangle 3"/>
          <p:cNvSpPr>
            <a:spLocks noGrp="1" noChangeArrowheads="1"/>
          </p:cNvSpPr>
          <p:nvPr>
            <p:ph idx="1"/>
          </p:nvPr>
        </p:nvSpPr>
        <p:spPr>
          <a:xfrm>
            <a:off x="1046922" y="1905000"/>
            <a:ext cx="10668000" cy="4267200"/>
          </a:xfrm>
        </p:spPr>
        <p:txBody>
          <a:bodyPr>
            <a:normAutofit/>
          </a:bodyPr>
          <a:lstStyle/>
          <a:p>
            <a:pPr algn="just" eaLnBrk="1" hangingPunct="1"/>
            <a:r>
              <a:rPr lang="en-US" dirty="0"/>
              <a:t>5 to 12 years (School age)</a:t>
            </a:r>
          </a:p>
          <a:p>
            <a:pPr algn="just" eaLnBrk="1" hangingPunct="1"/>
            <a:r>
              <a:rPr lang="en-US" dirty="0"/>
              <a:t>Learn to follow the rules imposed by schools or home or the child can start believing they are inferior to others.</a:t>
            </a:r>
          </a:p>
          <a:p>
            <a:pPr algn="just" eaLnBrk="1" hangingPunct="1"/>
            <a:r>
              <a:rPr lang="en-US" dirty="0"/>
              <a:t>Desired outcome: </a:t>
            </a:r>
            <a:r>
              <a:rPr lang="en-US" i="1" dirty="0"/>
              <a:t>competence</a:t>
            </a:r>
            <a:r>
              <a:rPr lang="en-US" dirty="0"/>
              <a:t>, development of </a:t>
            </a:r>
            <a:r>
              <a:rPr lang="en-US" i="1" dirty="0"/>
              <a:t>intellectual, social and physical skills.</a:t>
            </a:r>
          </a:p>
          <a:p>
            <a:pPr algn="just" eaLnBrk="1" hangingPunct="1"/>
            <a:r>
              <a:rPr lang="en-US" dirty="0"/>
              <a:t>The child must learn new skills or risk inferiority, failure, and incompetence. </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91</a:t>
            </a:fld>
            <a:endParaRPr lang="en-US"/>
          </a:p>
        </p:txBody>
      </p:sp>
    </p:spTree>
  </p:cSld>
  <p:clrMapOvr>
    <a:masterClrMapping/>
  </p:clrMapOvr>
  <p:transition spd="med">
    <p:pull/>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normAutofit/>
          </a:bodyPr>
          <a:lstStyle/>
          <a:p>
            <a:pPr algn="ctr" eaLnBrk="1" hangingPunct="1"/>
            <a:r>
              <a:rPr lang="en-US" dirty="0">
                <a:solidFill>
                  <a:srgbClr val="FF0000"/>
                </a:solidFill>
                <a:latin typeface="Arial Black" panose="020B0A04020102020204" pitchFamily="34" charset="0"/>
              </a:rPr>
              <a:t>Identity versus role confusion</a:t>
            </a:r>
          </a:p>
        </p:txBody>
      </p:sp>
      <p:sp>
        <p:nvSpPr>
          <p:cNvPr id="20483" name="Rectangle 3"/>
          <p:cNvSpPr>
            <a:spLocks noGrp="1" noChangeArrowheads="1"/>
          </p:cNvSpPr>
          <p:nvPr>
            <p:ph idx="1"/>
          </p:nvPr>
        </p:nvSpPr>
        <p:spPr>
          <a:xfrm>
            <a:off x="1016000" y="1412632"/>
            <a:ext cx="11003722" cy="4683368"/>
          </a:xfrm>
        </p:spPr>
        <p:txBody>
          <a:bodyPr>
            <a:normAutofit/>
          </a:bodyPr>
          <a:lstStyle/>
          <a:p>
            <a:pPr eaLnBrk="1" hangingPunct="1"/>
            <a:r>
              <a:rPr lang="en-US" dirty="0"/>
              <a:t>Adolescence (13-18 years of age).</a:t>
            </a:r>
          </a:p>
          <a:p>
            <a:pPr eaLnBrk="1" hangingPunct="1"/>
            <a:r>
              <a:rPr lang="en-US" dirty="0"/>
              <a:t>Acquire a sense of identity or can become confused about ones role in life.</a:t>
            </a:r>
          </a:p>
          <a:p>
            <a:pPr eaLnBrk="1" hangingPunct="1"/>
            <a:r>
              <a:rPr lang="en-US" dirty="0"/>
              <a:t>Questions who you are and if your happy.</a:t>
            </a:r>
          </a:p>
          <a:p>
            <a:pPr eaLnBrk="1" hangingPunct="1"/>
            <a:r>
              <a:rPr lang="en-US" dirty="0"/>
              <a:t>Source of interaction: Peer and groups</a:t>
            </a:r>
          </a:p>
          <a:p>
            <a:pPr eaLnBrk="1" hangingPunct="1"/>
            <a:r>
              <a:rPr lang="en-US" dirty="0"/>
              <a:t>Desirable outcome: identity in occupation, gender roles, politics and religion.</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92</a:t>
            </a:fld>
            <a:endParaRPr lang="en-US"/>
          </a:p>
        </p:txBody>
      </p:sp>
    </p:spTree>
  </p:cSld>
  <p:clrMapOvr>
    <a:masterClrMapping/>
  </p:clrMapOvr>
  <p:transition spd="med">
    <p:pull/>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61052" y="314327"/>
            <a:ext cx="7772400" cy="1143000"/>
          </a:xfrm>
        </p:spPr>
        <p:txBody>
          <a:bodyPr>
            <a:noAutofit/>
          </a:bodyPr>
          <a:lstStyle/>
          <a:p>
            <a:pPr algn="ctr" eaLnBrk="1" hangingPunct="1"/>
            <a:r>
              <a:rPr lang="en-GB" dirty="0">
                <a:solidFill>
                  <a:srgbClr val="FF0000"/>
                </a:solidFill>
                <a:latin typeface="Arial Black" panose="020B0A04020102020204" pitchFamily="34" charset="0"/>
              </a:rPr>
              <a:t>Intimacy versus isolation</a:t>
            </a:r>
          </a:p>
        </p:txBody>
      </p:sp>
      <p:sp>
        <p:nvSpPr>
          <p:cNvPr id="21507" name="Content Placeholder 2"/>
          <p:cNvSpPr>
            <a:spLocks noGrp="1"/>
          </p:cNvSpPr>
          <p:nvPr>
            <p:ph idx="1"/>
          </p:nvPr>
        </p:nvSpPr>
        <p:spPr>
          <a:xfrm>
            <a:off x="993913" y="1685926"/>
            <a:ext cx="10747513" cy="4410075"/>
          </a:xfrm>
        </p:spPr>
        <p:txBody>
          <a:bodyPr>
            <a:normAutofit/>
          </a:bodyPr>
          <a:lstStyle/>
          <a:p>
            <a:pPr algn="just" eaLnBrk="1" hangingPunct="1"/>
            <a:r>
              <a:rPr lang="en-US" dirty="0"/>
              <a:t>Young adulthood (18-40 years of age). </a:t>
            </a:r>
          </a:p>
          <a:p>
            <a:pPr algn="just" eaLnBrk="1" hangingPunct="1"/>
            <a:r>
              <a:rPr lang="en-US" dirty="0"/>
              <a:t>Develop a relationship and joint identity with a partner or can become isolated and stay away from meaningful relationships.</a:t>
            </a:r>
          </a:p>
          <a:p>
            <a:pPr algn="just" eaLnBrk="1" hangingPunct="1"/>
            <a:r>
              <a:rPr lang="en-US" dirty="0"/>
              <a:t>Questions if the person is ready for new relationships, or if there is a fear of rejection.</a:t>
            </a:r>
          </a:p>
          <a:p>
            <a:pPr algn="just" eaLnBrk="1" hangingPunct="1"/>
            <a:r>
              <a:rPr lang="en-US" dirty="0"/>
              <a:t>Desired outcome includes: forming close relationship and career development</a:t>
            </a:r>
          </a:p>
          <a:p>
            <a:pPr algn="just" eaLnBrk="1" hangingPunct="1"/>
            <a:endParaRPr lang="en-GB"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93</a:t>
            </a:fld>
            <a:endParaRPr lang="en-US"/>
          </a:p>
        </p:txBody>
      </p:sp>
    </p:spTree>
  </p:cSld>
  <p:clrMapOvr>
    <a:masterClrMapping/>
  </p:clrMapOvr>
  <p:transition spd="med">
    <p:pull/>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76400" y="149087"/>
            <a:ext cx="9442174" cy="1143000"/>
          </a:xfrm>
        </p:spPr>
        <p:txBody>
          <a:bodyPr>
            <a:normAutofit/>
          </a:bodyPr>
          <a:lstStyle/>
          <a:p>
            <a:pPr algn="ctr" eaLnBrk="1" hangingPunct="1"/>
            <a:r>
              <a:rPr lang="en-US" dirty="0">
                <a:solidFill>
                  <a:srgbClr val="FF0000"/>
                </a:solidFill>
                <a:latin typeface="Arial Black" panose="020B0A04020102020204" pitchFamily="34" charset="0"/>
              </a:rPr>
              <a:t>Generativity vs. Stagnation</a:t>
            </a:r>
            <a:endParaRPr lang="en-GB" dirty="0">
              <a:solidFill>
                <a:srgbClr val="FF0000"/>
              </a:solidFill>
              <a:latin typeface="Arial Black" panose="020B0A04020102020204" pitchFamily="34" charset="0"/>
            </a:endParaRPr>
          </a:p>
        </p:txBody>
      </p:sp>
      <p:sp>
        <p:nvSpPr>
          <p:cNvPr id="22531" name="Content Placeholder 2"/>
          <p:cNvSpPr>
            <a:spLocks noGrp="1"/>
          </p:cNvSpPr>
          <p:nvPr>
            <p:ph idx="1"/>
          </p:nvPr>
        </p:nvSpPr>
        <p:spPr>
          <a:xfrm>
            <a:off x="1086678" y="1292087"/>
            <a:ext cx="10827026" cy="5413513"/>
          </a:xfrm>
        </p:spPr>
        <p:txBody>
          <a:bodyPr>
            <a:normAutofit/>
          </a:bodyPr>
          <a:lstStyle/>
          <a:p>
            <a:pPr algn="just" eaLnBrk="1" hangingPunct="1"/>
            <a:r>
              <a:rPr lang="en-US" sz="3600" dirty="0"/>
              <a:t>Adulthood (40-65 years of age).</a:t>
            </a:r>
          </a:p>
          <a:p>
            <a:pPr algn="just" eaLnBrk="1" hangingPunct="1"/>
            <a:r>
              <a:rPr lang="en-US" sz="3600" dirty="0"/>
              <a:t>Making use of time and having a concern with helping others and guiding the next generation or can become self-centered, and stagnant.</a:t>
            </a:r>
          </a:p>
          <a:p>
            <a:pPr algn="just" eaLnBrk="1" hangingPunct="1"/>
            <a:r>
              <a:rPr lang="en-US" sz="3600" dirty="0"/>
              <a:t>Questions what the person will do with their extra time.</a:t>
            </a:r>
          </a:p>
          <a:p>
            <a:pPr algn="just" eaLnBrk="1" hangingPunct="1"/>
            <a:r>
              <a:rPr lang="en-US" sz="3600" dirty="0"/>
              <a:t>Desired outcome :care and concern for family and society</a:t>
            </a:r>
            <a:r>
              <a:rPr lang="en-GB" sz="3600" dirty="0"/>
              <a:t>.</a:t>
            </a:r>
            <a:endParaRPr lang="en-US" sz="3600"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94</a:t>
            </a:fld>
            <a:endParaRPr lang="en-US"/>
          </a:p>
        </p:txBody>
      </p:sp>
    </p:spTree>
  </p:cSld>
  <p:clrMapOvr>
    <a:masterClrMapping/>
  </p:clrMapOvr>
  <p:transition spd="med">
    <p:pull/>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71599" y="347870"/>
            <a:ext cx="9508435" cy="1143000"/>
          </a:xfrm>
        </p:spPr>
        <p:txBody>
          <a:bodyPr>
            <a:normAutofit/>
          </a:bodyPr>
          <a:lstStyle/>
          <a:p>
            <a:pPr algn="ctr" eaLnBrk="1" hangingPunct="1"/>
            <a:r>
              <a:rPr lang="en-US" sz="4800" dirty="0">
                <a:solidFill>
                  <a:srgbClr val="FF0000"/>
                </a:solidFill>
                <a:latin typeface="Arial Black" panose="020B0A04020102020204" pitchFamily="34" charset="0"/>
              </a:rPr>
              <a:t>Integrity vs. Despair</a:t>
            </a:r>
            <a:endParaRPr lang="en-GB" sz="4800" dirty="0">
              <a:solidFill>
                <a:srgbClr val="FF0000"/>
              </a:solidFill>
              <a:latin typeface="Arial Black" panose="020B0A04020102020204" pitchFamily="34" charset="0"/>
            </a:endParaRPr>
          </a:p>
        </p:txBody>
      </p:sp>
      <p:sp>
        <p:nvSpPr>
          <p:cNvPr id="23555" name="Content Placeholder 2"/>
          <p:cNvSpPr>
            <a:spLocks noGrp="1"/>
          </p:cNvSpPr>
          <p:nvPr>
            <p:ph idx="1"/>
          </p:nvPr>
        </p:nvSpPr>
        <p:spPr>
          <a:xfrm>
            <a:off x="1046922" y="1490870"/>
            <a:ext cx="10601739" cy="4105275"/>
          </a:xfrm>
        </p:spPr>
        <p:txBody>
          <a:bodyPr>
            <a:normAutofit/>
          </a:bodyPr>
          <a:lstStyle/>
          <a:p>
            <a:pPr algn="just" eaLnBrk="1" hangingPunct="1"/>
            <a:r>
              <a:rPr lang="en-US" dirty="0"/>
              <a:t>Late adulthood/old age (60 and above).</a:t>
            </a:r>
          </a:p>
          <a:p>
            <a:pPr algn="just" eaLnBrk="1" hangingPunct="1"/>
            <a:r>
              <a:rPr lang="en-US" dirty="0"/>
              <a:t>Understand and accept the meaning of the life spent or complains about regrets, not having enough time, and not finding a meaning throughout life.</a:t>
            </a:r>
          </a:p>
          <a:p>
            <a:pPr algn="just" eaLnBrk="1" hangingPunct="1"/>
            <a:r>
              <a:rPr lang="en-US" dirty="0"/>
              <a:t>Questions ones overview of their entire life.</a:t>
            </a:r>
          </a:p>
          <a:p>
            <a:pPr algn="just" eaLnBrk="1" hangingPunct="1"/>
            <a:r>
              <a:rPr lang="en-US" dirty="0"/>
              <a:t>Source of interaction: mankind</a:t>
            </a:r>
          </a:p>
          <a:p>
            <a:pPr algn="just" eaLnBrk="1" hangingPunct="1"/>
            <a:r>
              <a:rPr lang="en-US" dirty="0"/>
              <a:t>Expected outcome is satisfaction with life spent.</a:t>
            </a:r>
          </a:p>
          <a:p>
            <a:pPr algn="just" eaLnBrk="1" hangingPunct="1"/>
            <a:endParaRPr lang="en-GB" dirty="0"/>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95</a:t>
            </a:fld>
            <a:endParaRPr lang="en-US"/>
          </a:p>
        </p:txBody>
      </p:sp>
    </p:spTree>
  </p:cSld>
  <p:clrMapOvr>
    <a:masterClrMapping/>
  </p:clrMapOvr>
  <p:transition spd="med">
    <p:pull/>
  </p:transition>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279152" y="1070113"/>
            <a:ext cx="10230043" cy="1143000"/>
          </a:xfrm>
        </p:spPr>
        <p:txBody>
          <a:bodyPr>
            <a:noAutofit/>
          </a:bodyPr>
          <a:lstStyle/>
          <a:p>
            <a:pPr algn="ctr"/>
            <a:r>
              <a:rPr lang="en-US" sz="9600" b="1" i="0" dirty="0">
                <a:solidFill>
                  <a:srgbClr val="FF0000"/>
                </a:solidFill>
                <a:latin typeface="Arial Black" panose="020B0A04020102020204" pitchFamily="34" charset="0"/>
              </a:rPr>
              <a:t>LEARNING</a:t>
            </a:r>
          </a:p>
        </p:txBody>
      </p:sp>
      <p:sp>
        <p:nvSpPr>
          <p:cNvPr id="8" name="Subtitle 7"/>
          <p:cNvSpPr>
            <a:spLocks noGrp="1"/>
          </p:cNvSpPr>
          <p:nvPr>
            <p:ph type="subTitle" idx="1"/>
          </p:nvPr>
        </p:nvSpPr>
        <p:spPr>
          <a:xfrm>
            <a:off x="1073426" y="3276600"/>
            <a:ext cx="10641496" cy="1752600"/>
          </a:xfrm>
        </p:spPr>
        <p:txBody>
          <a:bodyPr>
            <a:normAutofit/>
          </a:bodyPr>
          <a:lstStyle/>
          <a:p>
            <a:pPr marL="571500" indent="-571500" algn="ctr">
              <a:buFont typeface="Wingdings" panose="05000000000000000000" pitchFamily="2" charset="2"/>
              <a:buChar char="ü"/>
            </a:pPr>
            <a:r>
              <a:rPr lang="en-US" sz="3600" dirty="0">
                <a:solidFill>
                  <a:schemeClr val="bg1"/>
                </a:solidFill>
                <a:latin typeface="Arial Rounded MT Bold" panose="020F0704030504030204" pitchFamily="34" charset="0"/>
              </a:rPr>
              <a:t>Relatively permanent change in knowledge or behavior resulting from experience.</a:t>
            </a:r>
          </a:p>
          <a:p>
            <a:pPr algn="ctr"/>
            <a:endParaRPr lang="en-US" sz="3600" dirty="0">
              <a:solidFill>
                <a:schemeClr val="bg1"/>
              </a:solidFill>
              <a:latin typeface="Arial Rounded MT Bold" panose="020F0704030504030204" pitchFamily="34" charset="0"/>
            </a:endParaRPr>
          </a:p>
        </p:txBody>
      </p:sp>
      <p:sp>
        <p:nvSpPr>
          <p:cNvPr id="5" name="Slide Number Placeholder 4"/>
          <p:cNvSpPr>
            <a:spLocks noGrp="1"/>
          </p:cNvSpPr>
          <p:nvPr>
            <p:ph type="sldNum" sz="quarter" idx="12"/>
          </p:nvPr>
        </p:nvSpPr>
        <p:spPr/>
        <p:txBody>
          <a:bodyPr/>
          <a:lstStyle/>
          <a:p>
            <a:fld id="{ACE4364B-589A-413E-BE35-0E230ADB5FAC}" type="slidenum">
              <a:rPr lang="en-US" smtClean="0"/>
              <a:t>96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875183" y="188844"/>
            <a:ext cx="7772400" cy="1143000"/>
          </a:xfrm>
        </p:spPr>
        <p:txBody>
          <a:bodyPr>
            <a:normAutofit/>
          </a:bodyPr>
          <a:lstStyle/>
          <a:p>
            <a:pPr algn="ctr"/>
            <a:r>
              <a:rPr lang="en-US" sz="5400" dirty="0">
                <a:solidFill>
                  <a:schemeClr val="tx1"/>
                </a:solidFill>
                <a:latin typeface="Arial Black" panose="020B0A04020102020204" pitchFamily="34" charset="0"/>
              </a:rPr>
              <a:t>Definitions:</a:t>
            </a:r>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97</a:t>
            </a:fld>
            <a:endParaRPr lang="en-US"/>
          </a:p>
        </p:txBody>
      </p:sp>
      <p:sp>
        <p:nvSpPr>
          <p:cNvPr id="4" name="TextBox 3"/>
          <p:cNvSpPr txBox="1"/>
          <p:nvPr/>
        </p:nvSpPr>
        <p:spPr>
          <a:xfrm>
            <a:off x="622852" y="1656523"/>
            <a:ext cx="10959548" cy="4278094"/>
          </a:xfrm>
          <a:prstGeom prst="rect">
            <a:avLst/>
          </a:prstGeom>
          <a:noFill/>
        </p:spPr>
        <p:txBody>
          <a:bodyPr wrap="square" rtlCol="0">
            <a:spAutoFit/>
          </a:bodyPr>
          <a:lstStyle/>
          <a:p>
            <a:pPr algn="just"/>
            <a:r>
              <a:rPr lang="en-US" sz="4000" b="1" dirty="0">
                <a:latin typeface="Arial Black" panose="020B0A04020102020204" pitchFamily="34" charset="0"/>
              </a:rPr>
              <a:t>Learning </a:t>
            </a:r>
          </a:p>
          <a:p>
            <a:pPr marL="457200" indent="-457200" algn="just">
              <a:buFont typeface="Wingdings" panose="05000000000000000000" pitchFamily="2" charset="2"/>
              <a:buChar char="v"/>
            </a:pPr>
            <a:r>
              <a:rPr lang="en-US" sz="3200" dirty="0"/>
              <a:t>Relatively </a:t>
            </a:r>
            <a:r>
              <a:rPr lang="en-US" sz="3200" b="1" i="1" dirty="0"/>
              <a:t>permanent</a:t>
            </a:r>
            <a:r>
              <a:rPr lang="en-US" sz="3200" dirty="0"/>
              <a:t> change in knowledge or behavior resulting from repeated experiences.</a:t>
            </a:r>
          </a:p>
          <a:p>
            <a:pPr algn="just"/>
            <a:endParaRPr lang="en-US" sz="3200" dirty="0"/>
          </a:p>
          <a:p>
            <a:pPr algn="just"/>
            <a:r>
              <a:rPr lang="en-US" sz="4000" b="1" dirty="0">
                <a:latin typeface="Arial Black" panose="020B0A04020102020204" pitchFamily="34" charset="0"/>
              </a:rPr>
              <a:t>Reflex</a:t>
            </a:r>
          </a:p>
          <a:p>
            <a:pPr marL="457200" indent="-457200" algn="just">
              <a:buFont typeface="Wingdings" panose="05000000000000000000" pitchFamily="2" charset="2"/>
              <a:buChar char="v"/>
            </a:pPr>
            <a:r>
              <a:rPr lang="en-US" sz="3200" dirty="0"/>
              <a:t>Is an inborn, </a:t>
            </a:r>
            <a:r>
              <a:rPr lang="en-US" sz="3200" b="1" i="1" dirty="0"/>
              <a:t>involuntary response </a:t>
            </a:r>
            <a:r>
              <a:rPr lang="en-US" sz="3200" dirty="0"/>
              <a:t>to a specific kind of stimulus, as in limb-withdrawal reflex (withdrawing your hand after touching a hot plate)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78296" y="1070112"/>
            <a:ext cx="11595652" cy="5489713"/>
          </a:xfrm>
        </p:spPr>
        <p:txBody>
          <a:bodyPr>
            <a:normAutofit/>
          </a:bodyPr>
          <a:lstStyle/>
          <a:p>
            <a:pPr algn="just">
              <a:buNone/>
            </a:pPr>
            <a:r>
              <a:rPr lang="en-US" sz="3600" b="1" dirty="0">
                <a:latin typeface="Arial Black" panose="020B0A04020102020204" pitchFamily="34" charset="0"/>
              </a:rPr>
              <a:t>An Instinct</a:t>
            </a:r>
          </a:p>
          <a:p>
            <a:pPr algn="just"/>
            <a:r>
              <a:rPr lang="en-US" sz="3200" dirty="0"/>
              <a:t>An inborn complex behaviour found in members of a species  such as nest building in birds.</a:t>
            </a:r>
          </a:p>
          <a:p>
            <a:pPr algn="just">
              <a:buNone/>
            </a:pPr>
            <a:r>
              <a:rPr lang="en-US" sz="3600" b="1" dirty="0">
                <a:latin typeface="Arial Black" panose="020B0A04020102020204" pitchFamily="34" charset="0"/>
              </a:rPr>
              <a:t>Maturation</a:t>
            </a:r>
          </a:p>
          <a:p>
            <a:pPr algn="just"/>
            <a:r>
              <a:rPr lang="en-US" sz="3200" dirty="0"/>
              <a:t>Is the sequential unfolding of inherited predispositions(such as walking in human infants).</a:t>
            </a:r>
          </a:p>
          <a:p>
            <a:pPr algn="just"/>
            <a:endParaRPr lang="en-US" sz="3200" dirty="0"/>
          </a:p>
        </p:txBody>
      </p:sp>
      <p:sp>
        <p:nvSpPr>
          <p:cNvPr id="3" name="Slide Number Placeholder 2"/>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98</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09600" y="38100"/>
            <a:ext cx="10972800" cy="1143000"/>
          </a:xfrm>
        </p:spPr>
        <p:txBody>
          <a:bodyPr>
            <a:normAutofit/>
          </a:bodyPr>
          <a:lstStyle/>
          <a:p>
            <a:pPr algn="ctr"/>
            <a:r>
              <a:rPr lang="en-US" sz="6000" b="1" i="0" dirty="0">
                <a:solidFill>
                  <a:srgbClr val="FF0000"/>
                </a:solidFill>
                <a:latin typeface="Arial Black" panose="020B0A04020102020204" pitchFamily="34" charset="0"/>
              </a:rPr>
              <a:t>Types of Learning</a:t>
            </a:r>
          </a:p>
        </p:txBody>
      </p:sp>
      <p:sp>
        <p:nvSpPr>
          <p:cNvPr id="6" name="Content Placeholder 5"/>
          <p:cNvSpPr>
            <a:spLocks noGrp="1"/>
          </p:cNvSpPr>
          <p:nvPr>
            <p:ph idx="1"/>
          </p:nvPr>
        </p:nvSpPr>
        <p:spPr>
          <a:xfrm>
            <a:off x="225287" y="1586948"/>
            <a:ext cx="11569148" cy="4999382"/>
          </a:xfrm>
        </p:spPr>
        <p:txBody>
          <a:bodyPr>
            <a:normAutofit/>
          </a:bodyPr>
          <a:lstStyle/>
          <a:p>
            <a:pPr algn="just"/>
            <a:r>
              <a:rPr lang="en-US" sz="3200" b="1" dirty="0"/>
              <a:t>Psychomotor Learning: </a:t>
            </a:r>
            <a:r>
              <a:rPr lang="en-US" sz="3200" dirty="0"/>
              <a:t>acquisition of physical skills, coordination of muscles and body parts.</a:t>
            </a:r>
          </a:p>
          <a:p>
            <a:pPr algn="just"/>
            <a:r>
              <a:rPr lang="en-US" sz="3200" b="1" dirty="0"/>
              <a:t>Cognitive Learning: </a:t>
            </a:r>
            <a:r>
              <a:rPr lang="en-US" sz="3200" dirty="0"/>
              <a:t>ability to think, form ideas and concepts, synthesis, analyze and evaluate issues logically and creatively.</a:t>
            </a:r>
          </a:p>
          <a:p>
            <a:pPr algn="just"/>
            <a:r>
              <a:rPr lang="en-US" sz="3200" b="1" dirty="0"/>
              <a:t>Affective Learning: </a:t>
            </a:r>
            <a:r>
              <a:rPr lang="en-US" sz="3200" dirty="0"/>
              <a:t>involves emotions, values, feelings and attitudes of an individual.</a:t>
            </a:r>
          </a:p>
        </p:txBody>
      </p:sp>
      <p:sp>
        <p:nvSpPr>
          <p:cNvPr id="4" name="Slide Number Placeholder 3"/>
          <p:cNvSpPr>
            <a:spLocks noGrp="1"/>
          </p:cNvSpPr>
          <p:nvPr>
            <p:ph type="sldNum" sz="quarter" idx="12"/>
          </p:nvPr>
        </p:nvSpPr>
        <p:spPr>
          <a:xfrm>
            <a:off x="8077200" y="6324600"/>
            <a:ext cx="1905000" cy="457200"/>
          </a:xfrm>
          <a:prstGeom prst="rect">
            <a:avLst/>
          </a:prstGeom>
        </p:spPr>
        <p:txBody>
          <a:bodyPr/>
          <a:lstStyle/>
          <a:p>
            <a:fld id="{ACE4364B-589A-413E-BE35-0E230ADB5FAC}" type="slidenum">
              <a:rPr lang="en-US" smtClean="0"/>
              <a:t>99</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3">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eme8">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4">
  <a:themeElements>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ahoma" panose="020B060403050404020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ahoma" panose="020B060403050404020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Theme10</Template>
  <TotalTime>17</TotalTime>
  <Words>15323</Words>
  <Application>Microsoft Office PowerPoint</Application>
  <PresentationFormat>Widescreen</PresentationFormat>
  <Paragraphs>1300</Paragraphs>
  <Slides>260</Slides>
  <Notes>5</Notes>
  <HiddenSlides>0</HiddenSlides>
  <MMClips>0</MMClips>
  <ScaleCrop>false</ScaleCrop>
  <HeadingPairs>
    <vt:vector size="6" baseType="variant">
      <vt:variant>
        <vt:lpstr>Fonts Used</vt:lpstr>
      </vt:variant>
      <vt:variant>
        <vt:i4>23</vt:i4>
      </vt:variant>
      <vt:variant>
        <vt:lpstr>Theme</vt:lpstr>
      </vt:variant>
      <vt:variant>
        <vt:i4>11</vt:i4>
      </vt:variant>
      <vt:variant>
        <vt:lpstr>Slide Titles</vt:lpstr>
      </vt:variant>
      <vt:variant>
        <vt:i4>260</vt:i4>
      </vt:variant>
    </vt:vector>
  </HeadingPairs>
  <TitlesOfParts>
    <vt:vector size="294" baseType="lpstr">
      <vt:lpstr>Aharoni</vt:lpstr>
      <vt:lpstr>Andalus</vt:lpstr>
      <vt:lpstr>Arial</vt:lpstr>
      <vt:lpstr>Arial Black</vt:lpstr>
      <vt:lpstr>Arial Rounded MT Bold</vt:lpstr>
      <vt:lpstr>Baskerville Old Face</vt:lpstr>
      <vt:lpstr>Berlin Sans FB Demi</vt:lpstr>
      <vt:lpstr>Blackadder ITC</vt:lpstr>
      <vt:lpstr>Bradley Hand ITC</vt:lpstr>
      <vt:lpstr>Calibri</vt:lpstr>
      <vt:lpstr>Cambria Math</vt:lpstr>
      <vt:lpstr>Century Gothic</vt:lpstr>
      <vt:lpstr>Constantia</vt:lpstr>
      <vt:lpstr>Copperplate Gothic Bold</vt:lpstr>
      <vt:lpstr>Georgia</vt:lpstr>
      <vt:lpstr>Harlow Solid Italic</vt:lpstr>
      <vt:lpstr>Helvetica Neue</vt:lpstr>
      <vt:lpstr>Tahoma</vt:lpstr>
      <vt:lpstr>Times New Roman</vt:lpstr>
      <vt:lpstr>Verdana</vt:lpstr>
      <vt:lpstr>Wingdings</vt:lpstr>
      <vt:lpstr>Wingdings 2</vt:lpstr>
      <vt:lpstr>Wingdings 3</vt:lpstr>
      <vt:lpstr>Theme13</vt:lpstr>
      <vt:lpstr>Theme14</vt:lpstr>
      <vt:lpstr>Theme11</vt:lpstr>
      <vt:lpstr>1_Theme11</vt:lpstr>
      <vt:lpstr>Theme39</vt:lpstr>
      <vt:lpstr>Ion</vt:lpstr>
      <vt:lpstr>Slice</vt:lpstr>
      <vt:lpstr>Theme1</vt:lpstr>
      <vt:lpstr>3_Theme11</vt:lpstr>
      <vt:lpstr>Theme8</vt:lpstr>
      <vt:lpstr>Office Theme</vt:lpstr>
      <vt:lpstr>PSYCHOLOGY </vt:lpstr>
      <vt:lpstr>Module outcomes</vt:lpstr>
      <vt:lpstr>Course Outline</vt:lpstr>
      <vt:lpstr>Course outline ct’</vt:lpstr>
      <vt:lpstr>CONCEPTS OF PSYCHOLOGY </vt:lpstr>
      <vt:lpstr>What is Psychology?</vt:lpstr>
      <vt:lpstr>Definition of Terms</vt:lpstr>
      <vt:lpstr>PowerPoint Presentation</vt:lpstr>
      <vt:lpstr>PowerPoint Presentation</vt:lpstr>
      <vt:lpstr>Cont’d…</vt:lpstr>
      <vt:lpstr>Historical Background</vt:lpstr>
      <vt:lpstr>Ancient Greek period:</vt:lpstr>
      <vt:lpstr>Cont’d…</vt:lpstr>
      <vt:lpstr>Pre-modern Period:</vt:lpstr>
      <vt:lpstr>Modern period:</vt:lpstr>
      <vt:lpstr>Current Definition:</vt:lpstr>
      <vt:lpstr>Aim of Psychologists</vt:lpstr>
      <vt:lpstr>The Scope Of Psychology </vt:lpstr>
      <vt:lpstr>Scope of Psychology:</vt:lpstr>
      <vt:lpstr>PowerPoint Presentation</vt:lpstr>
      <vt:lpstr>Scope of psychology ctd’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 </vt:lpstr>
      <vt:lpstr>PowerPoint Presentation</vt:lpstr>
      <vt:lpstr>PERSONALITY</vt:lpstr>
      <vt:lpstr>Why study personality?</vt:lpstr>
      <vt:lpstr>Personality Trait </vt:lpstr>
      <vt:lpstr>Factors Influencing Personality</vt:lpstr>
      <vt:lpstr>Cont’d…</vt:lpstr>
      <vt:lpstr>Cont’d…</vt:lpstr>
      <vt:lpstr>TYPES OF PERSONALITY</vt:lpstr>
      <vt:lpstr>Introverts</vt:lpstr>
      <vt:lpstr>Extroverts</vt:lpstr>
      <vt:lpstr>Sanguines (“let’s have fun”)</vt:lpstr>
      <vt:lpstr>Melancholy (“let’s get organized”)</vt:lpstr>
      <vt:lpstr>Choleric (“let’s get moving”)</vt:lpstr>
      <vt:lpstr>Phlegmatic (“let’s relax”)</vt:lpstr>
      <vt:lpstr>Others…</vt:lpstr>
      <vt:lpstr>PowerPoint Presentation</vt:lpstr>
      <vt:lpstr>THEORIES OF PERSONALITY DEVELOPMENT</vt:lpstr>
      <vt:lpstr>HUMANISTIC THEORY MASLOW’S HIEARARCHY OF NEEDS </vt:lpstr>
      <vt:lpstr>Introduction </vt:lpstr>
      <vt:lpstr>PowerPoint Presentation</vt:lpstr>
      <vt:lpstr>PowerPoint Presentation</vt:lpstr>
      <vt:lpstr>Maslow’s hierarchy of needs.</vt:lpstr>
      <vt:lpstr>Cont…</vt:lpstr>
      <vt:lpstr>PowerPoint Presentation</vt:lpstr>
      <vt:lpstr>Cont…</vt:lpstr>
      <vt:lpstr>PowerPoint Presentation</vt:lpstr>
      <vt:lpstr>PowerPoint Presentation</vt:lpstr>
      <vt:lpstr>PowerPoint Presentation</vt:lpstr>
      <vt:lpstr>Ct,…</vt:lpstr>
      <vt:lpstr>Transcendence</vt:lpstr>
      <vt:lpstr>Maslow’s dimensions of motives</vt:lpstr>
      <vt:lpstr>Conflicts of motives</vt:lpstr>
      <vt:lpstr>Psychosexual Theory</vt:lpstr>
      <vt:lpstr>5 Stages of Development</vt:lpstr>
      <vt:lpstr>1. Oral Stage (0 – 18months)</vt:lpstr>
      <vt:lpstr>2. Anal Stage(1½-3yrs )</vt:lpstr>
      <vt:lpstr>Cont’d…</vt:lpstr>
      <vt:lpstr>3. Phallic Stage (3 – 6yrs)</vt:lpstr>
      <vt:lpstr>4. Latent Stage (6 – 12yrs)</vt:lpstr>
      <vt:lpstr>Cont’d…</vt:lpstr>
      <vt:lpstr>5. Genital Stage(12-18yrs)</vt:lpstr>
      <vt:lpstr>Cont’d…</vt:lpstr>
      <vt:lpstr>PowerPoint Presentation</vt:lpstr>
      <vt:lpstr>Structure of Personality</vt:lpstr>
      <vt:lpstr>The Id</vt:lpstr>
      <vt:lpstr>The Ego</vt:lpstr>
      <vt:lpstr>Cont’d…</vt:lpstr>
      <vt:lpstr>The Superego</vt:lpstr>
      <vt:lpstr>Cont’d…</vt:lpstr>
      <vt:lpstr>PowerPoint Presentation</vt:lpstr>
      <vt:lpstr>Psychosocial Theory</vt:lpstr>
      <vt:lpstr>PowerPoint Presentation</vt:lpstr>
      <vt:lpstr>8 Stages of Development </vt:lpstr>
      <vt:lpstr>Basic Trust Versus Mistrust </vt:lpstr>
      <vt:lpstr>Autonomy versus shame/doubt</vt:lpstr>
      <vt:lpstr>Initiative versus guilt</vt:lpstr>
      <vt:lpstr>Industry versus inferiority </vt:lpstr>
      <vt:lpstr>Identity versus role confusion</vt:lpstr>
      <vt:lpstr>Intimacy versus isolation</vt:lpstr>
      <vt:lpstr>Generativity vs. Stagnation</vt:lpstr>
      <vt:lpstr>Integrity vs. Despair</vt:lpstr>
      <vt:lpstr>LEARNING</vt:lpstr>
      <vt:lpstr>Definitions:</vt:lpstr>
      <vt:lpstr>PowerPoint Presentation</vt:lpstr>
      <vt:lpstr>Types of Learning</vt:lpstr>
      <vt:lpstr>Learning Theories</vt:lpstr>
      <vt:lpstr>Classical Conditioning</vt:lpstr>
      <vt:lpstr>PowerPoint Presentation</vt:lpstr>
      <vt:lpstr>Operant conditioning </vt:lpstr>
      <vt:lpstr>Cognitive learning</vt:lpstr>
      <vt:lpstr>Social Learning Theory</vt:lpstr>
      <vt:lpstr>MEMORY</vt:lpstr>
      <vt:lpstr>PowerPoint Presentation</vt:lpstr>
      <vt:lpstr>Memory ct’</vt:lpstr>
      <vt:lpstr>Types of memory </vt:lpstr>
      <vt:lpstr>Information Processing</vt:lpstr>
      <vt:lpstr>Factors Influencing Memory Loss</vt:lpstr>
      <vt:lpstr>Cont’d…</vt:lpstr>
      <vt:lpstr>Improving the Memory</vt:lpstr>
      <vt:lpstr>STRUCTURE AND FUNCTIONS OF THE MIND</vt:lpstr>
      <vt:lpstr>The Conscious Level</vt:lpstr>
      <vt:lpstr>Subconscious Level</vt:lpstr>
      <vt:lpstr>Unconscious Level </vt:lpstr>
      <vt:lpstr>MOTIVATION </vt:lpstr>
      <vt:lpstr>DEFINITION</vt:lpstr>
      <vt:lpstr>Theories of motivation </vt:lpstr>
      <vt:lpstr>2. Psychoanalytic theories</vt:lpstr>
      <vt:lpstr>3. Behavioural theory </vt:lpstr>
      <vt:lpstr>4. Drive reduction theory </vt:lpstr>
      <vt:lpstr>5. Humanistic theory </vt:lpstr>
      <vt:lpstr>Take away…. </vt:lpstr>
      <vt:lpstr>STRESS</vt:lpstr>
      <vt:lpstr>Causes of stress </vt:lpstr>
      <vt:lpstr>Responses to Stress</vt:lpstr>
      <vt:lpstr>PowerPoint Presentation</vt:lpstr>
      <vt:lpstr>PowerPoint Presentation</vt:lpstr>
      <vt:lpstr>Stress in Patients is caused by:</vt:lpstr>
      <vt:lpstr>Signs and symptoms of stress</vt:lpstr>
      <vt:lpstr>PowerPoint Presentation</vt:lpstr>
      <vt:lpstr>PowerPoint Presentation</vt:lpstr>
      <vt:lpstr>Stress Coping Mechanisms:</vt:lpstr>
      <vt:lpstr>ANXIETY</vt:lpstr>
      <vt:lpstr>PowerPoint Presentation</vt:lpstr>
      <vt:lpstr>CONFLICT AND ADJUSTMENT</vt:lpstr>
      <vt:lpstr>PowerPoint Presentation</vt:lpstr>
      <vt:lpstr>Types of conflicts</vt:lpstr>
      <vt:lpstr>1. Intrapersonal/ Goal conflicts </vt:lpstr>
      <vt:lpstr>Types of conflict </vt:lpstr>
      <vt:lpstr>PowerPoint Presentation</vt:lpstr>
      <vt:lpstr>Avoidance-avoidance conflict ct’</vt:lpstr>
      <vt:lpstr>PowerPoint Presentation</vt:lpstr>
      <vt:lpstr>2. Interpersonal conflicts </vt:lpstr>
      <vt:lpstr>3. Unconscious conflict</vt:lpstr>
      <vt:lpstr>Resolution of conflicts </vt:lpstr>
      <vt:lpstr>2. EMOTION FOCUSED:</vt:lpstr>
      <vt:lpstr>PowerPoint Presentation</vt:lpstr>
      <vt:lpstr>CRISIS AND CRISIS MANAGEMENT</vt:lpstr>
      <vt:lpstr>PowerPoint Presentation</vt:lpstr>
      <vt:lpstr>Characteristics of a Crisis</vt:lpstr>
      <vt:lpstr>Types of Crises</vt:lpstr>
      <vt:lpstr>a) Maturational crisis </vt:lpstr>
      <vt:lpstr>b) Situational crisis</vt:lpstr>
      <vt:lpstr>PowerPoint Presentation</vt:lpstr>
      <vt:lpstr>Sources of crises</vt:lpstr>
      <vt:lpstr>Clinical behavioural manifestations of a crisis</vt:lpstr>
      <vt:lpstr>Coping with crisis</vt:lpstr>
      <vt:lpstr>Defensive coping</vt:lpstr>
      <vt:lpstr>Direct coping</vt:lpstr>
      <vt:lpstr>MENTAL DEFENSE MECHANISMS</vt:lpstr>
      <vt:lpstr>MENTAL DEFENSE MECHANISMS Description </vt:lpstr>
      <vt:lpstr>Common Defense mechanisms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Psychology related to nursing </vt:lpstr>
      <vt:lpstr>PATIENT`S REACTION TO HOSPITALIZATION</vt:lpstr>
      <vt:lpstr>Cont’d…</vt:lpstr>
      <vt:lpstr>NURSE – PATIENT RELATIONSHIP</vt:lpstr>
      <vt:lpstr>Objectives:</vt:lpstr>
      <vt:lpstr>Phases of Nurse – Patient Relationship</vt:lpstr>
      <vt:lpstr>Working Phase</vt:lpstr>
      <vt:lpstr>Termination Phase </vt:lpstr>
      <vt:lpstr>STAGES OF GROWTH &amp; DEVELOPMENT </vt:lpstr>
      <vt:lpstr>Objectives</vt:lpstr>
      <vt:lpstr>Definitions  </vt:lpstr>
      <vt:lpstr>Cont…</vt:lpstr>
      <vt:lpstr>Reasons for studying Growth &amp; Development </vt:lpstr>
      <vt:lpstr>Factors That Influence Growth and Development </vt:lpstr>
      <vt:lpstr>Cont…</vt:lpstr>
      <vt:lpstr>Cont…</vt:lpstr>
      <vt:lpstr>Cont…</vt:lpstr>
      <vt:lpstr>Cont…</vt:lpstr>
      <vt:lpstr>Cont…</vt:lpstr>
      <vt:lpstr>Cont…</vt:lpstr>
      <vt:lpstr>Cont…</vt:lpstr>
      <vt:lpstr>Developmental milestones  </vt:lpstr>
      <vt:lpstr>Cont…</vt:lpstr>
      <vt:lpstr>Cont…</vt:lpstr>
      <vt:lpstr>Cont…</vt:lpstr>
      <vt:lpstr>PowerPoint Presentation</vt:lpstr>
      <vt:lpstr>Cont…</vt:lpstr>
      <vt:lpstr>PowerPoint Presentation</vt:lpstr>
      <vt:lpstr>PowerPoint Presentation</vt:lpstr>
      <vt:lpstr>PowerPoint Presentation</vt:lpstr>
      <vt:lpstr>PowerPoint Presentation</vt:lpstr>
      <vt:lpstr>Cont…</vt:lpstr>
      <vt:lpstr>Cont…</vt:lpstr>
      <vt:lpstr>Cont…</vt:lpstr>
      <vt:lpstr>Cont…</vt:lpstr>
      <vt:lpstr>Cont…</vt:lpstr>
      <vt:lpstr>Cont…</vt:lpstr>
      <vt:lpstr>Cont…</vt:lpstr>
      <vt:lpstr>The Adolescent 12 – 18 Years </vt:lpstr>
      <vt:lpstr>Cont…</vt:lpstr>
      <vt:lpstr>PowerPoint Presentation</vt:lpstr>
      <vt:lpstr>18 – 25 Years – Young Adulthood </vt:lpstr>
      <vt:lpstr>25 – 40 Years – Maturity  </vt:lpstr>
      <vt:lpstr>40 – 55 Years – Middle Age </vt:lpstr>
      <vt:lpstr>Old Age – 55 Years Onwards </vt:lpstr>
      <vt:lpstr>Cont…</vt:lpstr>
      <vt:lpstr>PSYCHOLOGY</vt:lpstr>
      <vt:lpstr>Introduction </vt:lpstr>
      <vt:lpstr>PowerPoint Presentation</vt:lpstr>
      <vt:lpstr>DEFINITION OF LANGUAGE</vt:lpstr>
      <vt:lpstr>CONT.</vt:lpstr>
      <vt:lpstr> CHOMSKY DEFINATION OF LANGUAGE</vt:lpstr>
      <vt:lpstr>LANGUAGE AND IT’S IMPORTANCE</vt:lpstr>
      <vt:lpstr>Two main areas of language</vt:lpstr>
      <vt:lpstr>Types of language</vt:lpstr>
      <vt:lpstr>Basic features of language</vt:lpstr>
      <vt:lpstr>CHOMSKY’S THEORY OF LANGUAGE DEVELOPMENT</vt:lpstr>
      <vt:lpstr>PowerPoint Presentation</vt:lpstr>
      <vt:lpstr>PowerPoint Presentation</vt:lpstr>
      <vt:lpstr>Universal grammar </vt:lpstr>
      <vt:lpstr>Cont.</vt:lpstr>
      <vt:lpstr>Cont.</vt:lpstr>
      <vt:lpstr>Language Acquisition Theory </vt:lpstr>
      <vt:lpstr>Cont.</vt:lpstr>
      <vt:lpstr>summary</vt:lpstr>
      <vt:lpstr>4 STAGES OF LANGUAGE DEVELOPMENT</vt:lpstr>
      <vt:lpstr>6 STAGES</vt:lpstr>
      <vt:lpstr>PowerPoint Presentation</vt:lpstr>
      <vt:lpstr>PowerPoint Presentation</vt:lpstr>
      <vt:lpstr>PowerPoint Presentation</vt:lpstr>
      <vt:lpstr>Stages of death by Kubler Ross 1969</vt:lpstr>
      <vt:lpstr>PowerPoint Presentation</vt:lpstr>
      <vt:lpstr>PowerPoint Presentation</vt:lpstr>
      <vt:lpstr>PowerPoint Presentation</vt:lpstr>
      <vt:lpstr>PowerPoint Presentation</vt:lpstr>
      <vt:lpstr>PowerPoint Presentation</vt:lpstr>
      <vt:lpstr>Bill of rights for a dying person</vt:lpstr>
      <vt:lpstr>PowerPoint Presentation</vt:lpstr>
      <vt:lpstr>PowerPoint Presentation</vt:lpstr>
      <vt:lpstr>Take away assignment</vt:lpstr>
      <vt:lpstr>Any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Martha Kairu</cp:lastModifiedBy>
  <cp:revision>138</cp:revision>
  <dcterms:created xsi:type="dcterms:W3CDTF">2019-04-01T06:52:00Z</dcterms:created>
  <dcterms:modified xsi:type="dcterms:W3CDTF">2020-12-09T14:18:29Z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