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Slides/notesSlide1.xml" ContentType="application/vnd.openxmlformats-officedocument.presentationml.notes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notesSlides/notesSlide3.xml" ContentType="application/vnd.openxmlformats-officedocument.presentationml.notes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700" r:id="rId1"/>
  </p:sldMasterIdLst>
  <p:notesMasterIdLst>
    <p:notesMasterId r:id="rId2"/>
  </p:notesMasterIdLst>
  <p:sldIdLst>
    <p:sldId id="569" r:id="rId3"/>
    <p:sldId id="570" r:id="rId4"/>
    <p:sldId id="571" r:id="rId5"/>
    <p:sldId id="572" r:id="rId6"/>
    <p:sldId id="573" r:id="rId7"/>
    <p:sldId id="574" r:id="rId8"/>
    <p:sldId id="575" r:id="rId9"/>
    <p:sldId id="576" r:id="rId10"/>
    <p:sldId id="577" r:id="rId11"/>
    <p:sldId id="578" r:id="rId12"/>
    <p:sldId id="579" r:id="rId13"/>
    <p:sldId id="580" r:id="rId14"/>
    <p:sldId id="581" r:id="rId15"/>
    <p:sldId id="582" r:id="rId16"/>
    <p:sldId id="583" r:id="rId17"/>
    <p:sldId id="584" r:id="rId18"/>
    <p:sldId id="585" r:id="rId19"/>
    <p:sldId id="586" r:id="rId20"/>
    <p:sldId id="587" r:id="rId21"/>
    <p:sldId id="588" r:id="rId22"/>
    <p:sldId id="589" r:id="rId23"/>
    <p:sldId id="590" r:id="rId24"/>
    <p:sldId id="591" r:id="rId25"/>
    <p:sldId id="592" r:id="rId26"/>
    <p:sldId id="593" r:id="rId27"/>
    <p:sldId id="594" r:id="rId28"/>
    <p:sldId id="595" r:id="rId29"/>
    <p:sldId id="596" r:id="rId30"/>
    <p:sldId id="597" r:id="rId31"/>
    <p:sldId id="598" r:id="rId32"/>
    <p:sldId id="599" r:id="rId33"/>
    <p:sldId id="600" r:id="rId34"/>
    <p:sldId id="601" r:id="rId35"/>
    <p:sldId id="602" r:id="rId36"/>
    <p:sldId id="603" r:id="rId37"/>
    <p:sldId id="604" r:id="rId38"/>
    <p:sldId id="605" r:id="rId39"/>
    <p:sldId id="606" r:id="rId40"/>
    <p:sldId id="607" r:id="rId41"/>
    <p:sldId id="608" r:id="rId42"/>
    <p:sldId id="609" r:id="rId43"/>
    <p:sldId id="610" r:id="rId44"/>
    <p:sldId id="611" r:id="rId45"/>
    <p:sldId id="612" r:id="rId46"/>
    <p:sldId id="613" r:id="rId47"/>
    <p:sldId id="614" r:id="rId48"/>
    <p:sldId id="615" r:id="rId49"/>
    <p:sldId id="616" r:id="rId50"/>
    <p:sldId id="617" r:id="rId51"/>
    <p:sldId id="618" r:id="rId52"/>
    <p:sldId id="619" r:id="rId53"/>
    <p:sldId id="620" r:id="rId54"/>
    <p:sldId id="621" r:id="rId55"/>
    <p:sldId id="622" r:id="rId56"/>
    <p:sldId id="623" r:id="rId57"/>
    <p:sldId id="624" r:id="rId58"/>
    <p:sldId id="625" r:id="rId59"/>
    <p:sldId id="626" r:id="rId60"/>
    <p:sldId id="627" r:id="rId61"/>
    <p:sldId id="628" r:id="rId62"/>
    <p:sldId id="629" r:id="rId63"/>
    <p:sldId id="630" r:id="rId64"/>
    <p:sldId id="631" r:id="rId65"/>
    <p:sldId id="632" r:id="rId66"/>
    <p:sldId id="633" r:id="rId67"/>
    <p:sldId id="634" r:id="rId68"/>
    <p:sldId id="635" r:id="rId69"/>
    <p:sldId id="636" r:id="rId70"/>
    <p:sldId id="637" r:id="rId71"/>
    <p:sldId id="638" r:id="rId72"/>
    <p:sldId id="639" r:id="rId73"/>
    <p:sldId id="640" r:id="rId74"/>
    <p:sldId id="641" r:id="rId75"/>
    <p:sldId id="642" r:id="rId76"/>
    <p:sldId id="643" r:id="rId77"/>
    <p:sldId id="644" r:id="rId78"/>
    <p:sldId id="645" r:id="rId79"/>
    <p:sldId id="646" r:id="rId80"/>
    <p:sldId id="647" r:id="rId81"/>
    <p:sldId id="648" r:id="rId82"/>
    <p:sldId id="649" r:id="rId83"/>
    <p:sldId id="650" r:id="rId84"/>
    <p:sldId id="651" r:id="rId85"/>
    <p:sldId id="652" r:id="rId86"/>
    <p:sldId id="653" r:id="rId87"/>
    <p:sldId id="654" r:id="rId88"/>
    <p:sldId id="655" r:id="rId89"/>
    <p:sldId id="656" r:id="rId90"/>
    <p:sldId id="657" r:id="rId91"/>
    <p:sldId id="658" r:id="rId92"/>
    <p:sldId id="659" r:id="rId93"/>
    <p:sldId id="660" r:id="rId94"/>
    <p:sldId id="661" r:id="rId95"/>
    <p:sldId id="662" r:id="rId96"/>
    <p:sldId id="663" r:id="rId97"/>
    <p:sldId id="664" r:id="rId98"/>
    <p:sldId id="665" r:id="rId99"/>
    <p:sldId id="666" r:id="rId100"/>
    <p:sldId id="667" r:id="rId101"/>
    <p:sldId id="668" r:id="rId102"/>
    <p:sldId id="669" r:id="rId103"/>
    <p:sldId id="670" r:id="rId104"/>
    <p:sldId id="671" r:id="rId105"/>
    <p:sldId id="672" r:id="rId106"/>
    <p:sldId id="673" r:id="rId107"/>
    <p:sldId id="674" r:id="rId108"/>
    <p:sldId id="675" r:id="rId109"/>
    <p:sldId id="676" r:id="rId110"/>
    <p:sldId id="677" r:id="rId111"/>
    <p:sldId id="678" r:id="rId112"/>
    <p:sldId id="679" r:id="rId113"/>
    <p:sldId id="680" r:id="rId114"/>
    <p:sldId id="681" r:id="rId115"/>
    <p:sldId id="682" r:id="rId116"/>
    <p:sldId id="683" r:id="rId117"/>
    <p:sldId id="684" r:id="rId118"/>
    <p:sldId id="685" r:id="rId119"/>
    <p:sldId id="686" r:id="rId120"/>
    <p:sldId id="687" r:id="rId121"/>
    <p:sldId id="688" r:id="rId122"/>
    <p:sldId id="689" r:id="rId123"/>
    <p:sldId id="690" r:id="rId124"/>
    <p:sldId id="691" r:id="rId125"/>
    <p:sldId id="692" r:id="rId126"/>
    <p:sldId id="693" r:id="rId127"/>
    <p:sldId id="694" r:id="rId128"/>
    <p:sldId id="695" r:id="rId129"/>
    <p:sldId id="696" r:id="rId130"/>
    <p:sldId id="697" r:id="rId131"/>
    <p:sldId id="698" r:id="rId132"/>
    <p:sldId id="699" r:id="rId133"/>
    <p:sldId id="700" r:id="rId134"/>
    <p:sldId id="701" r:id="rId135"/>
    <p:sldId id="702" r:id="rId136"/>
    <p:sldId id="703" r:id="rId137"/>
    <p:sldId id="704" r:id="rId138"/>
    <p:sldId id="705" r:id="rId139"/>
    <p:sldId id="706" r:id="rId140"/>
    <p:sldId id="707" r:id="rId141"/>
    <p:sldId id="708" r:id="rId142"/>
    <p:sldId id="709" r:id="rId143"/>
    <p:sldId id="710" r:id="rId144"/>
    <p:sldId id="711" r:id="rId145"/>
    <p:sldId id="712" r:id="rId146"/>
    <p:sldId id="713" r:id="rId147"/>
    <p:sldId id="714" r:id="rId148"/>
    <p:sldId id="715" r:id="rId149"/>
    <p:sldId id="716" r:id="rId150"/>
    <p:sldId id="717" r:id="rId151"/>
    <p:sldId id="718" r:id="rId152"/>
    <p:sldId id="719" r:id="rId153"/>
    <p:sldId id="720" r:id="rId154"/>
    <p:sldId id="721" r:id="rId155"/>
    <p:sldId id="722" r:id="rId156"/>
    <p:sldId id="723" r:id="rId157"/>
    <p:sldId id="724" r:id="rId158"/>
    <p:sldId id="725" r:id="rId159"/>
    <p:sldId id="726" r:id="rId160"/>
    <p:sldId id="727" r:id="rId161"/>
    <p:sldId id="728" r:id="rId162"/>
    <p:sldId id="729" r:id="rId163"/>
    <p:sldId id="730" r:id="rId164"/>
    <p:sldId id="731" r:id="rId165"/>
    <p:sldId id="732" r:id="rId166"/>
    <p:sldId id="733" r:id="rId167"/>
    <p:sldId id="734" r:id="rId168"/>
    <p:sldId id="735" r:id="rId169"/>
    <p:sldId id="736" r:id="rId170"/>
    <p:sldId id="737" r:id="rId171"/>
    <p:sldId id="738" r:id="rId172"/>
    <p:sldId id="739" r:id="rId173"/>
    <p:sldId id="740" r:id="rId174"/>
    <p:sldId id="741" r:id="rId175"/>
    <p:sldId id="742" r:id="rId176"/>
    <p:sldId id="743" r:id="rId177"/>
    <p:sldId id="744" r:id="rId178"/>
    <p:sldId id="745" r:id="rId179"/>
    <p:sldId id="746" r:id="rId180"/>
    <p:sldId id="747" r:id="rId181"/>
    <p:sldId id="748" r:id="rId182"/>
    <p:sldId id="749" r:id="rId183"/>
    <p:sldId id="750" r:id="rId184"/>
    <p:sldId id="751" r:id="rId185"/>
    <p:sldId id="752" r:id="rId186"/>
    <p:sldId id="753" r:id="rId187"/>
    <p:sldId id="754" r:id="rId188"/>
    <p:sldId id="755" r:id="rId189"/>
    <p:sldId id="756" r:id="rId190"/>
    <p:sldId id="757" r:id="rId191"/>
    <p:sldId id="758" r:id="rId192"/>
    <p:sldId id="759" r:id="rId193"/>
    <p:sldId id="760" r:id="rId194"/>
    <p:sldId id="761" r:id="rId195"/>
    <p:sldId id="762" r:id="rId196"/>
    <p:sldId id="763" r:id="rId197"/>
    <p:sldId id="764" r:id="rId198"/>
    <p:sldId id="765" r:id="rId199"/>
    <p:sldId id="766" r:id="rId200"/>
    <p:sldId id="767" r:id="rId201"/>
    <p:sldId id="768" r:id="rId202"/>
    <p:sldId id="769" r:id="rId203"/>
    <p:sldId id="770" r:id="rId204"/>
    <p:sldId id="771" r:id="rId205"/>
    <p:sldId id="772" r:id="rId206"/>
    <p:sldId id="773" r:id="rId207"/>
    <p:sldId id="774" r:id="rId208"/>
    <p:sldId id="775" r:id="rId209"/>
    <p:sldId id="776" r:id="rId210"/>
    <p:sldId id="777" r:id="rId211"/>
    <p:sldId id="778" r:id="rId212"/>
    <p:sldId id="779" r:id="rId213"/>
    <p:sldId id="780" r:id="rId214"/>
    <p:sldId id="781" r:id="rId215"/>
    <p:sldId id="782" r:id="rId216"/>
    <p:sldId id="783" r:id="rId217"/>
    <p:sldId id="784" r:id="rId218"/>
    <p:sldId id="785" r:id="rId219"/>
    <p:sldId id="786" r:id="rId220"/>
    <p:sldId id="787" r:id="rId221"/>
    <p:sldId id="788" r:id="rId222"/>
    <p:sldId id="789" r:id="rId223"/>
    <p:sldId id="790" r:id="rId224"/>
    <p:sldId id="791" r:id="rId225"/>
    <p:sldId id="792" r:id="rId226"/>
    <p:sldId id="793" r:id="rId227"/>
    <p:sldId id="794" r:id="rId228"/>
    <p:sldId id="795" r:id="rId229"/>
    <p:sldId id="796" r:id="rId230"/>
    <p:sldId id="797" r:id="rId231"/>
    <p:sldId id="798" r:id="rId232"/>
    <p:sldId id="799" r:id="rId233"/>
    <p:sldId id="800" r:id="rId234"/>
    <p:sldId id="801" r:id="rId235"/>
    <p:sldId id="802" r:id="rId236"/>
    <p:sldId id="803" r:id="rId237"/>
    <p:sldId id="804" r:id="rId238"/>
    <p:sldId id="805" r:id="rId239"/>
    <p:sldId id="806" r:id="rId240"/>
    <p:sldId id="807" r:id="rId241"/>
    <p:sldId id="808" r:id="rId242"/>
    <p:sldId id="809" r:id="rId243"/>
    <p:sldId id="810" r:id="rId244"/>
    <p:sldId id="811" r:id="rId245"/>
    <p:sldId id="812" r:id="rId246"/>
    <p:sldId id="813" r:id="rId247"/>
    <p:sldId id="814" r:id="rId248"/>
    <p:sldId id="815" r:id="rId249"/>
    <p:sldId id="816" r:id="rId250"/>
    <p:sldId id="817" r:id="rId251"/>
    <p:sldId id="818" r:id="rId252"/>
  </p:sldIdLst>
  <p:sldSz type="screen16x9"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000" autoAdjust="0"/>
    <p:restoredTop sz="94660"/>
  </p:normalViewPr>
  <p:slideViewPr>
    <p:cSldViewPr snapToGrid="0">
      <p:cViewPr varScale="1">
        <p:scale>
          <a:sx n="51" d="100"/>
          <a:sy n="51" d="100"/>
        </p:scale>
        <p:origin x="-588" y="-96"/>
      </p:cViewPr>
      <p:guideLst>
        <p:guide orient="horz" pos="2160"/>
        <p:guide pos="3840"/>
      </p:guideLst>
    </p:cSldViewPr>
  </p:slideViewPr>
  <p:notesTextViewPr>
    <p:cViewPr>
      <p:scale>
        <a:sx n="1" d="1"/>
        <a:sy n="1" d="1"/>
      </p:scale>
      <p:origin x="0" y="0"/>
    </p:cViewPr>
  </p:notesTextViewPr>
  <p:sorterViewPr>
    <p:cViewPr>
      <p:scale>
        <a:sx n="100" d="100"/>
        <a:sy n="100" d="100"/>
      </p:scale>
      <p:origin x="0" y="92484"/>
    </p:cViewPr>
  </p:sorter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slide" Target="slides/slide194.xml"/><Relationship Id="rId197" Type="http://schemas.openxmlformats.org/officeDocument/2006/relationships/slide" Target="slides/slide195.xml"/><Relationship Id="rId198" Type="http://schemas.openxmlformats.org/officeDocument/2006/relationships/slide" Target="slides/slide196.xml"/><Relationship Id="rId199" Type="http://schemas.openxmlformats.org/officeDocument/2006/relationships/slide" Target="slides/slide197.xml"/><Relationship Id="rId200" Type="http://schemas.openxmlformats.org/officeDocument/2006/relationships/slide" Target="slides/slide198.xml"/><Relationship Id="rId201" Type="http://schemas.openxmlformats.org/officeDocument/2006/relationships/slide" Target="slides/slide199.xml"/><Relationship Id="rId202" Type="http://schemas.openxmlformats.org/officeDocument/2006/relationships/slide" Target="slides/slide200.xml"/><Relationship Id="rId203" Type="http://schemas.openxmlformats.org/officeDocument/2006/relationships/slide" Target="slides/slide201.xml"/><Relationship Id="rId204" Type="http://schemas.openxmlformats.org/officeDocument/2006/relationships/slide" Target="slides/slide202.xml"/><Relationship Id="rId205" Type="http://schemas.openxmlformats.org/officeDocument/2006/relationships/slide" Target="slides/slide203.xml"/><Relationship Id="rId206" Type="http://schemas.openxmlformats.org/officeDocument/2006/relationships/slide" Target="slides/slide204.xml"/><Relationship Id="rId207" Type="http://schemas.openxmlformats.org/officeDocument/2006/relationships/slide" Target="slides/slide205.xml"/><Relationship Id="rId208" Type="http://schemas.openxmlformats.org/officeDocument/2006/relationships/slide" Target="slides/slide206.xml"/><Relationship Id="rId209" Type="http://schemas.openxmlformats.org/officeDocument/2006/relationships/slide" Target="slides/slide207.xml"/><Relationship Id="rId210" Type="http://schemas.openxmlformats.org/officeDocument/2006/relationships/slide" Target="slides/slide208.xml"/><Relationship Id="rId211" Type="http://schemas.openxmlformats.org/officeDocument/2006/relationships/slide" Target="slides/slide209.xml"/><Relationship Id="rId212" Type="http://schemas.openxmlformats.org/officeDocument/2006/relationships/slide" Target="slides/slide210.xml"/><Relationship Id="rId213" Type="http://schemas.openxmlformats.org/officeDocument/2006/relationships/slide" Target="slides/slide211.xml"/><Relationship Id="rId214" Type="http://schemas.openxmlformats.org/officeDocument/2006/relationships/slide" Target="slides/slide212.xml"/><Relationship Id="rId215" Type="http://schemas.openxmlformats.org/officeDocument/2006/relationships/slide" Target="slides/slide213.xml"/><Relationship Id="rId216" Type="http://schemas.openxmlformats.org/officeDocument/2006/relationships/slide" Target="slides/slide214.xml"/><Relationship Id="rId217" Type="http://schemas.openxmlformats.org/officeDocument/2006/relationships/slide" Target="slides/slide215.xml"/><Relationship Id="rId218" Type="http://schemas.openxmlformats.org/officeDocument/2006/relationships/slide" Target="slides/slide216.xml"/><Relationship Id="rId219" Type="http://schemas.openxmlformats.org/officeDocument/2006/relationships/slide" Target="slides/slide217.xml"/><Relationship Id="rId220" Type="http://schemas.openxmlformats.org/officeDocument/2006/relationships/slide" Target="slides/slide218.xml"/><Relationship Id="rId221" Type="http://schemas.openxmlformats.org/officeDocument/2006/relationships/slide" Target="slides/slide219.xml"/><Relationship Id="rId222" Type="http://schemas.openxmlformats.org/officeDocument/2006/relationships/slide" Target="slides/slide220.xml"/><Relationship Id="rId223" Type="http://schemas.openxmlformats.org/officeDocument/2006/relationships/slide" Target="slides/slide221.xml"/><Relationship Id="rId224" Type="http://schemas.openxmlformats.org/officeDocument/2006/relationships/slide" Target="slides/slide222.xml"/><Relationship Id="rId225" Type="http://schemas.openxmlformats.org/officeDocument/2006/relationships/slide" Target="slides/slide223.xml"/><Relationship Id="rId226" Type="http://schemas.openxmlformats.org/officeDocument/2006/relationships/slide" Target="slides/slide224.xml"/><Relationship Id="rId227" Type="http://schemas.openxmlformats.org/officeDocument/2006/relationships/slide" Target="slides/slide225.xml"/><Relationship Id="rId228" Type="http://schemas.openxmlformats.org/officeDocument/2006/relationships/slide" Target="slides/slide226.xml"/><Relationship Id="rId229" Type="http://schemas.openxmlformats.org/officeDocument/2006/relationships/slide" Target="slides/slide227.xml"/><Relationship Id="rId230" Type="http://schemas.openxmlformats.org/officeDocument/2006/relationships/slide" Target="slides/slide228.xml"/><Relationship Id="rId231" Type="http://schemas.openxmlformats.org/officeDocument/2006/relationships/slide" Target="slides/slide229.xml"/><Relationship Id="rId232" Type="http://schemas.openxmlformats.org/officeDocument/2006/relationships/slide" Target="slides/slide230.xml"/><Relationship Id="rId233" Type="http://schemas.openxmlformats.org/officeDocument/2006/relationships/slide" Target="slides/slide231.xml"/><Relationship Id="rId234" Type="http://schemas.openxmlformats.org/officeDocument/2006/relationships/slide" Target="slides/slide232.xml"/><Relationship Id="rId235" Type="http://schemas.openxmlformats.org/officeDocument/2006/relationships/slide" Target="slides/slide233.xml"/><Relationship Id="rId236" Type="http://schemas.openxmlformats.org/officeDocument/2006/relationships/slide" Target="slides/slide234.xml"/><Relationship Id="rId237" Type="http://schemas.openxmlformats.org/officeDocument/2006/relationships/slide" Target="slides/slide235.xml"/><Relationship Id="rId238" Type="http://schemas.openxmlformats.org/officeDocument/2006/relationships/slide" Target="slides/slide236.xml"/><Relationship Id="rId239" Type="http://schemas.openxmlformats.org/officeDocument/2006/relationships/slide" Target="slides/slide237.xml"/><Relationship Id="rId240" Type="http://schemas.openxmlformats.org/officeDocument/2006/relationships/slide" Target="slides/slide238.xml"/><Relationship Id="rId241" Type="http://schemas.openxmlformats.org/officeDocument/2006/relationships/slide" Target="slides/slide239.xml"/><Relationship Id="rId242" Type="http://schemas.openxmlformats.org/officeDocument/2006/relationships/slide" Target="slides/slide240.xml"/><Relationship Id="rId243" Type="http://schemas.openxmlformats.org/officeDocument/2006/relationships/slide" Target="slides/slide241.xml"/><Relationship Id="rId244" Type="http://schemas.openxmlformats.org/officeDocument/2006/relationships/slide" Target="slides/slide242.xml"/><Relationship Id="rId245" Type="http://schemas.openxmlformats.org/officeDocument/2006/relationships/slide" Target="slides/slide243.xml"/><Relationship Id="rId246" Type="http://schemas.openxmlformats.org/officeDocument/2006/relationships/slide" Target="slides/slide244.xml"/><Relationship Id="rId247" Type="http://schemas.openxmlformats.org/officeDocument/2006/relationships/slide" Target="slides/slide245.xml"/><Relationship Id="rId248" Type="http://schemas.openxmlformats.org/officeDocument/2006/relationships/slide" Target="slides/slide246.xml"/><Relationship Id="rId249" Type="http://schemas.openxmlformats.org/officeDocument/2006/relationships/slide" Target="slides/slide247.xml"/><Relationship Id="rId250" Type="http://schemas.openxmlformats.org/officeDocument/2006/relationships/slide" Target="slides/slide248.xml"/><Relationship Id="rId251" Type="http://schemas.openxmlformats.org/officeDocument/2006/relationships/slide" Target="slides/slide249.xml"/><Relationship Id="rId252" Type="http://schemas.openxmlformats.org/officeDocument/2006/relationships/slide" Target="slides/slide250.xml"/><Relationship Id="rId253" Type="http://schemas.openxmlformats.org/officeDocument/2006/relationships/tableStyles" Target="tableStyles.xml"/><Relationship Id="rId254" Type="http://schemas.openxmlformats.org/officeDocument/2006/relationships/presProps" Target="presProps.xml"/><Relationship Id="rId255" Type="http://schemas.openxmlformats.org/officeDocument/2006/relationships/viewProps" Target="viewProps.xml"/><Relationship Id="rId25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539" name=""/>
        <p:cNvGrpSpPr/>
        <p:nvPr/>
      </p:nvGrpSpPr>
      <p:grpSpPr>
        <a:xfrm>
          <a:off x="0" y="0"/>
          <a:ext cx="0" cy="0"/>
          <a:chOff x="0" y="0"/>
          <a:chExt cx="0" cy="0"/>
        </a:xfrm>
      </p:grpSpPr>
      <p:sp>
        <p:nvSpPr>
          <p:cNvPr id="1049192"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9193"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7FEE4384-59FE-413B-B3C7-20421847E30C}" type="datetimeFigureOut">
              <a:rPr lang="en-US" smtClean="0"/>
              <a:t>7/5/2021</a:t>
            </a:fld>
            <a:endParaRPr lang="en-US"/>
          </a:p>
        </p:txBody>
      </p:sp>
      <p:sp>
        <p:nvSpPr>
          <p:cNvPr id="1049194" name="Slide Image Placeholder 3"/>
          <p:cNvSpPr>
            <a:spLocks noChangeAspect="1" noRot="1" noGrp="1"/>
          </p:cNvSpPr>
          <p:nvPr>
            <p:ph type="sldImg" idx="2"/>
          </p:nvPr>
        </p:nvSpPr>
        <p:spPr>
          <a:xfrm>
            <a:off x="381000" y="685800"/>
            <a:ext cx="6096000" cy="3429000"/>
          </a:xfrm>
          <a:prstGeom prst="rect"/>
          <a:noFill/>
          <a:ln w="12700">
            <a:solidFill>
              <a:prstClr val="black"/>
            </a:solidFill>
          </a:ln>
        </p:spPr>
        <p:txBody>
          <a:bodyPr anchor="ctr" bIns="45720" lIns="91440" rIns="91440" rtlCol="0" tIns="45720" vert="horz"/>
          <a:p>
            <a:endParaRPr lang="en-US"/>
          </a:p>
        </p:txBody>
      </p:sp>
      <p:sp>
        <p:nvSpPr>
          <p:cNvPr id="1049195" name="Notes Placeholder 4"/>
          <p:cNvSpPr>
            <a:spLocks noGrp="1"/>
          </p:cNvSpPr>
          <p:nvPr>
            <p:ph type="body" sz="quarter" idx="3"/>
          </p:nvPr>
        </p:nvSpPr>
        <p:spPr>
          <a:xfrm>
            <a:off x="685800" y="4343400"/>
            <a:ext cx="5486400" cy="4114800"/>
          </a:xfrm>
          <a:prstGeom prst="rect"/>
        </p:spPr>
        <p:txBody>
          <a:bodyPr bIns="45720" lIns="91440" rIns="91440" rtlCol="0" tIns="45720" vert="horz"/>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196"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9197"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0D6F8589-7A5F-4C62-BBBE-41230F02F0D8}"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20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10" name=""/>
        <p:cNvGrpSpPr/>
        <p:nvPr/>
      </p:nvGrpSpPr>
      <p:grpSpPr>
        <a:xfrm>
          <a:off x="0" y="0"/>
          <a:ext cx="0" cy="0"/>
          <a:chOff x="0" y="0"/>
          <a:chExt cx="0" cy="0"/>
        </a:xfrm>
      </p:grpSpPr>
      <p:sp>
        <p:nvSpPr>
          <p:cNvPr id="1048665" name="Slide Image Placeholder 1"/>
          <p:cNvSpPr>
            <a:spLocks noChangeAspect="1" noRot="1" noGrp="1"/>
          </p:cNvSpPr>
          <p:nvPr>
            <p:ph type="sldImg"/>
          </p:nvPr>
        </p:nvSpPr>
        <p:spPr>
          <a:xfrm>
            <a:off x="381000" y="685800"/>
            <a:ext cx="6096000" cy="3429000"/>
          </a:xfrm>
        </p:spPr>
      </p:sp>
      <p:sp>
        <p:nvSpPr>
          <p:cNvPr id="1048666" name="Notes Placeholder 2"/>
          <p:cNvSpPr>
            <a:spLocks noGrp="1"/>
          </p:cNvSpPr>
          <p:nvPr>
            <p:ph type="body" idx="1"/>
          </p:nvPr>
        </p:nvSpPr>
        <p:spPr/>
        <p:txBody>
          <a:bodyPr>
            <a:normAutofit/>
          </a:bodyPr>
          <a:p>
            <a:endParaRPr dirty="0" lang="en-US"/>
          </a:p>
        </p:txBody>
      </p:sp>
      <p:sp>
        <p:nvSpPr>
          <p:cNvPr id="1048667" name="Slide Number Placeholder 3"/>
          <p:cNvSpPr>
            <a:spLocks noGrp="1"/>
          </p:cNvSpPr>
          <p:nvPr>
            <p:ph type="sldNum" sz="quarter" idx="10"/>
          </p:nvPr>
        </p:nvSpPr>
        <p:spPr/>
        <p:txBody>
          <a:bodyPr/>
          <a:p>
            <a:fld id="{C843230A-CABE-4D07-AA12-273BAAF0D078}" type="slidenum">
              <a:rPr lang="en-US" smtClean="0"/>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321" name=""/>
        <p:cNvGrpSpPr/>
        <p:nvPr/>
      </p:nvGrpSpPr>
      <p:grpSpPr>
        <a:xfrm>
          <a:off x="0" y="0"/>
          <a:ext cx="0" cy="0"/>
          <a:chOff x="0" y="0"/>
          <a:chExt cx="0" cy="0"/>
        </a:xfrm>
      </p:grpSpPr>
      <p:sp>
        <p:nvSpPr>
          <p:cNvPr id="1048695" name="Slide Image Placeholder 1"/>
          <p:cNvSpPr>
            <a:spLocks noChangeAspect="1" noRot="1" noGrp="1"/>
          </p:cNvSpPr>
          <p:nvPr>
            <p:ph type="sldImg"/>
          </p:nvPr>
        </p:nvSpPr>
        <p:spPr/>
      </p:sp>
      <p:sp>
        <p:nvSpPr>
          <p:cNvPr id="1048696" name="Notes Placeholder 2"/>
          <p:cNvSpPr>
            <a:spLocks noGrp="1"/>
          </p:cNvSpPr>
          <p:nvPr>
            <p:ph type="body" idx="1"/>
          </p:nvPr>
        </p:nvSpPr>
        <p:spPr/>
        <p:txBody>
          <a:bodyPr/>
          <a:p>
            <a:r>
              <a:rPr dirty="0" lang="en-US"/>
              <a:t>Unsympathetic= unfeeling/uncaring/cold</a:t>
            </a:r>
          </a:p>
        </p:txBody>
      </p:sp>
      <p:sp>
        <p:nvSpPr>
          <p:cNvPr id="1048697" name="Slide Number Placeholder 3"/>
          <p:cNvSpPr>
            <a:spLocks noGrp="1"/>
          </p:cNvSpPr>
          <p:nvPr>
            <p:ph type="sldNum" sz="quarter" idx="10"/>
          </p:nvPr>
        </p:nvSpPr>
        <p:spPr/>
        <p:txBody>
          <a:bodyPr/>
          <a:p>
            <a:fld id="{AB2FF49D-BA7D-46DA-811E-108E90351D2B}" type="slidenum">
              <a:rPr lang="en-US" smtClean="0"/>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483" name=""/>
        <p:cNvGrpSpPr/>
        <p:nvPr/>
      </p:nvGrpSpPr>
      <p:grpSpPr>
        <a:xfrm>
          <a:off x="0" y="0"/>
          <a:ext cx="0" cy="0"/>
          <a:chOff x="0" y="0"/>
          <a:chExt cx="0" cy="0"/>
        </a:xfrm>
      </p:grpSpPr>
      <p:sp>
        <p:nvSpPr>
          <p:cNvPr id="1049067" name="Slide Image Placeholder 1"/>
          <p:cNvSpPr>
            <a:spLocks noChangeAspect="1" noRot="1" noGrp="1"/>
          </p:cNvSpPr>
          <p:nvPr>
            <p:ph type="sldImg"/>
          </p:nvPr>
        </p:nvSpPr>
        <p:spPr/>
      </p:sp>
      <p:sp>
        <p:nvSpPr>
          <p:cNvPr id="1049068" name="Notes Placeholder 2"/>
          <p:cNvSpPr>
            <a:spLocks noGrp="1"/>
          </p:cNvSpPr>
          <p:nvPr>
            <p:ph type="body" idx="1"/>
          </p:nvPr>
        </p:nvSpPr>
        <p:spPr/>
        <p:txBody>
          <a:bodyPr>
            <a:normAutofit/>
          </a:bodyPr>
          <a:p>
            <a:endParaRPr dirty="0" lang="en-US"/>
          </a:p>
        </p:txBody>
      </p:sp>
      <p:sp>
        <p:nvSpPr>
          <p:cNvPr id="1049069" name="Slide Number Placeholder 3"/>
          <p:cNvSpPr>
            <a:spLocks noGrp="1"/>
          </p:cNvSpPr>
          <p:nvPr>
            <p:ph type="sldNum" sz="quarter" idx="10"/>
          </p:nvPr>
        </p:nvSpPr>
        <p:spPr/>
        <p:txBody>
          <a:bodyPr/>
          <a:p>
            <a:fld id="{7E738717-B7F8-4FF5-A949-8DBBFA4D2D62}" type="slidenum">
              <a:rPr lang="en-US" smtClean="0"/>
              <a:t>201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8" name=""/>
        <p:cNvGrpSpPr/>
        <p:nvPr/>
      </p:nvGrpSpPr>
      <p:grpSpPr>
        <a:xfrm>
          <a:off x="0" y="0"/>
          <a:ext cx="0" cy="0"/>
          <a:chOff x="0" y="0"/>
          <a:chExt cx="0" cy="0"/>
        </a:xfrm>
      </p:grpSpPr>
      <p:sp>
        <p:nvSpPr>
          <p:cNvPr id="1048581" name="Title 1"/>
          <p:cNvSpPr>
            <a:spLocks noGrp="1"/>
          </p:cNvSpPr>
          <p:nvPr>
            <p:ph type="ctrTitle"/>
          </p:nvPr>
        </p:nvSpPr>
        <p:spPr>
          <a:xfrm>
            <a:off x="914400" y="2130429"/>
            <a:ext cx="10363200" cy="1470025"/>
          </a:xfrm>
        </p:spPr>
        <p:txBody>
          <a:bodyPr/>
          <a:p>
            <a:r>
              <a:rPr lang="en-US" smtClean="0"/>
              <a:t>Click to edit Master title style</a:t>
            </a:r>
            <a:endParaRPr lang="en-US"/>
          </a:p>
        </p:txBody>
      </p:sp>
      <p:sp>
        <p:nvSpPr>
          <p:cNvPr id="1048582" name="Subtitle 2"/>
          <p:cNvSpPr>
            <a:spLocks noGrp="1"/>
          </p:cNvSpPr>
          <p:nvPr>
            <p:ph type="subTitle" idx="1"/>
          </p:nvPr>
        </p:nvSpPr>
        <p:spPr>
          <a:xfrm>
            <a:off x="1828804" y="3886200"/>
            <a:ext cx="8534400" cy="1752600"/>
          </a:xfrm>
        </p:spPr>
        <p:txBody>
          <a:bodyPr/>
          <a:lstStyle>
            <a:lvl1pPr algn="ctr" indent="0" marL="0">
              <a:buNone/>
              <a:defRPr>
                <a:solidFill>
                  <a:schemeClr val="tx1">
                    <a:tint val="75000"/>
                  </a:schemeClr>
                </a:solidFill>
              </a:defRPr>
            </a:lvl1pPr>
            <a:lvl2pPr algn="ctr" indent="0" marL="457032">
              <a:buNone/>
              <a:defRPr>
                <a:solidFill>
                  <a:schemeClr val="tx1">
                    <a:tint val="75000"/>
                  </a:schemeClr>
                </a:solidFill>
              </a:defRPr>
            </a:lvl2pPr>
            <a:lvl3pPr algn="ctr" indent="0" marL="914061">
              <a:buNone/>
              <a:defRPr>
                <a:solidFill>
                  <a:schemeClr val="tx1">
                    <a:tint val="75000"/>
                  </a:schemeClr>
                </a:solidFill>
              </a:defRPr>
            </a:lvl3pPr>
            <a:lvl4pPr algn="ctr" indent="0" marL="1371091">
              <a:buNone/>
              <a:defRPr>
                <a:solidFill>
                  <a:schemeClr val="tx1">
                    <a:tint val="75000"/>
                  </a:schemeClr>
                </a:solidFill>
              </a:defRPr>
            </a:lvl4pPr>
            <a:lvl5pPr algn="ctr" indent="0" marL="1828122">
              <a:buNone/>
              <a:defRPr>
                <a:solidFill>
                  <a:schemeClr val="tx1">
                    <a:tint val="75000"/>
                  </a:schemeClr>
                </a:solidFill>
              </a:defRPr>
            </a:lvl5pPr>
            <a:lvl6pPr algn="ctr" indent="0" marL="2285151">
              <a:buNone/>
              <a:defRPr>
                <a:solidFill>
                  <a:schemeClr val="tx1">
                    <a:tint val="75000"/>
                  </a:schemeClr>
                </a:solidFill>
              </a:defRPr>
            </a:lvl6pPr>
            <a:lvl7pPr algn="ctr" indent="0" marL="2742183">
              <a:buNone/>
              <a:defRPr>
                <a:solidFill>
                  <a:schemeClr val="tx1">
                    <a:tint val="75000"/>
                  </a:schemeClr>
                </a:solidFill>
              </a:defRPr>
            </a:lvl7pPr>
            <a:lvl8pPr algn="ctr" indent="0" marL="3199213">
              <a:buNone/>
              <a:defRPr>
                <a:solidFill>
                  <a:schemeClr val="tx1">
                    <a:tint val="75000"/>
                  </a:schemeClr>
                </a:solidFill>
              </a:defRPr>
            </a:lvl8pPr>
            <a:lvl9pPr algn="ctr" indent="0" marL="3656244">
              <a:buNone/>
              <a:defRPr>
                <a:solidFill>
                  <a:schemeClr val="tx1">
                    <a:tint val="75000"/>
                  </a:schemeClr>
                </a:solidFill>
              </a:defRPr>
            </a:lvl9pPr>
          </a:lstStyle>
          <a:p>
            <a:r>
              <a:rPr lang="en-US" smtClean="0"/>
              <a:t>Click to edit Master subtitle style</a:t>
            </a:r>
            <a:endParaRPr lang="en-US"/>
          </a:p>
        </p:txBody>
      </p:sp>
      <p:sp>
        <p:nvSpPr>
          <p:cNvPr id="1048583" name="Date Placeholder 3"/>
          <p:cNvSpPr>
            <a:spLocks noGrp="1"/>
          </p:cNvSpPr>
          <p:nvPr>
            <p:ph type="dt" sz="half" idx="10"/>
          </p:nvPr>
        </p:nvSpPr>
        <p:spPr/>
        <p:txBody>
          <a:bodyPr/>
          <a:p>
            <a:fld id="{AE188CB4-6C74-4B55-BD85-AD4087231781}" type="datetimeFigureOut">
              <a:rPr lang="en-US" smtClean="0">
                <a:solidFill>
                  <a:prstClr val="black">
                    <a:tint val="75000"/>
                  </a:prstClr>
                </a:solidFill>
              </a:rPr>
              <a:t>7/5/2021</a:t>
            </a:fld>
            <a:endParaRPr lang="en-US">
              <a:solidFill>
                <a:prstClr val="black">
                  <a:tint val="75000"/>
                </a:prstClr>
              </a:solidFill>
            </a:endParaRPr>
          </a:p>
        </p:txBody>
      </p:sp>
      <p:sp>
        <p:nvSpPr>
          <p:cNvPr id="1048584" name="Footer Placeholder 4"/>
          <p:cNvSpPr>
            <a:spLocks noGrp="1"/>
          </p:cNvSpPr>
          <p:nvPr>
            <p:ph type="ftr" sz="quarter" idx="11"/>
          </p:nvPr>
        </p:nvSpPr>
        <p:spPr/>
        <p:txBody>
          <a:bodyPr/>
          <a:p>
            <a:endParaRPr lang="en-US">
              <a:solidFill>
                <a:prstClr val="black">
                  <a:tint val="75000"/>
                </a:prstClr>
              </a:solidFill>
            </a:endParaRPr>
          </a:p>
        </p:txBody>
      </p:sp>
      <p:sp>
        <p:nvSpPr>
          <p:cNvPr id="1048585" name="Slide Number Placeholder 5"/>
          <p:cNvSpPr>
            <a:spLocks noGrp="1"/>
          </p:cNvSpPr>
          <p:nvPr>
            <p:ph type="sldNum" sz="quarter" idx="12"/>
          </p:nvPr>
        </p:nvSpPr>
        <p:spPr/>
        <p:txBody>
          <a:bodyPr/>
          <a:p>
            <a:fld id="{63C7F121-483B-4A7F-B4B2-D6D929DFD85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37" name=""/>
        <p:cNvGrpSpPr/>
        <p:nvPr/>
      </p:nvGrpSpPr>
      <p:grpSpPr>
        <a:xfrm>
          <a:off x="0" y="0"/>
          <a:ext cx="0" cy="0"/>
          <a:chOff x="0" y="0"/>
          <a:chExt cx="0" cy="0"/>
        </a:xfrm>
      </p:grpSpPr>
      <p:sp>
        <p:nvSpPr>
          <p:cNvPr id="1049181" name="Title 1"/>
          <p:cNvSpPr>
            <a:spLocks noGrp="1"/>
          </p:cNvSpPr>
          <p:nvPr>
            <p:ph type="title"/>
          </p:nvPr>
        </p:nvSpPr>
        <p:spPr/>
        <p:txBody>
          <a:bodyPr/>
          <a:p>
            <a:r>
              <a:rPr lang="en-US" smtClean="0"/>
              <a:t>Click to edit Master title style</a:t>
            </a:r>
            <a:endParaRPr lang="en-US"/>
          </a:p>
        </p:txBody>
      </p:sp>
      <p:sp>
        <p:nvSpPr>
          <p:cNvPr id="1049182"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183" name="Date Placeholder 3"/>
          <p:cNvSpPr>
            <a:spLocks noGrp="1"/>
          </p:cNvSpPr>
          <p:nvPr>
            <p:ph type="dt" sz="half" idx="10"/>
          </p:nvPr>
        </p:nvSpPr>
        <p:spPr/>
        <p:txBody>
          <a:bodyPr/>
          <a:p>
            <a:fld id="{AE188CB4-6C74-4B55-BD85-AD4087231781}" type="datetimeFigureOut">
              <a:rPr lang="en-US" smtClean="0">
                <a:solidFill>
                  <a:prstClr val="black">
                    <a:tint val="75000"/>
                  </a:prstClr>
                </a:solidFill>
              </a:rPr>
              <a:t>7/5/2021</a:t>
            </a:fld>
            <a:endParaRPr lang="en-US">
              <a:solidFill>
                <a:prstClr val="black">
                  <a:tint val="75000"/>
                </a:prstClr>
              </a:solidFill>
            </a:endParaRPr>
          </a:p>
        </p:txBody>
      </p:sp>
      <p:sp>
        <p:nvSpPr>
          <p:cNvPr id="1049184" name="Footer Placeholder 4"/>
          <p:cNvSpPr>
            <a:spLocks noGrp="1"/>
          </p:cNvSpPr>
          <p:nvPr>
            <p:ph type="ftr" sz="quarter" idx="11"/>
          </p:nvPr>
        </p:nvSpPr>
        <p:spPr/>
        <p:txBody>
          <a:bodyPr/>
          <a:p>
            <a:endParaRPr lang="en-US">
              <a:solidFill>
                <a:prstClr val="black">
                  <a:tint val="75000"/>
                </a:prstClr>
              </a:solidFill>
            </a:endParaRPr>
          </a:p>
        </p:txBody>
      </p:sp>
      <p:sp>
        <p:nvSpPr>
          <p:cNvPr id="1049185" name="Slide Number Placeholder 5"/>
          <p:cNvSpPr>
            <a:spLocks noGrp="1"/>
          </p:cNvSpPr>
          <p:nvPr>
            <p:ph type="sldNum" sz="quarter" idx="12"/>
          </p:nvPr>
        </p:nvSpPr>
        <p:spPr/>
        <p:txBody>
          <a:bodyPr/>
          <a:p>
            <a:fld id="{63C7F121-483B-4A7F-B4B2-D6D929DFD8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33" name=""/>
        <p:cNvGrpSpPr/>
        <p:nvPr/>
      </p:nvGrpSpPr>
      <p:grpSpPr>
        <a:xfrm>
          <a:off x="0" y="0"/>
          <a:ext cx="0" cy="0"/>
          <a:chOff x="0" y="0"/>
          <a:chExt cx="0" cy="0"/>
        </a:xfrm>
      </p:grpSpPr>
      <p:sp>
        <p:nvSpPr>
          <p:cNvPr id="1049157" name="Vertical Title 1"/>
          <p:cNvSpPr>
            <a:spLocks noGrp="1"/>
          </p:cNvSpPr>
          <p:nvPr>
            <p:ph type="title" orient="vert"/>
          </p:nvPr>
        </p:nvSpPr>
        <p:spPr>
          <a:xfrm>
            <a:off x="10333572" y="303217"/>
            <a:ext cx="3204633" cy="6453187"/>
          </a:xfrm>
        </p:spPr>
        <p:txBody>
          <a:bodyPr vert="eaVert"/>
          <a:p>
            <a:r>
              <a:rPr lang="en-US" smtClean="0"/>
              <a:t>Click to edit Master title style</a:t>
            </a:r>
            <a:endParaRPr lang="en-US"/>
          </a:p>
        </p:txBody>
      </p:sp>
      <p:sp>
        <p:nvSpPr>
          <p:cNvPr id="1049158" name="Vertical Text Placeholder 2"/>
          <p:cNvSpPr>
            <a:spLocks noGrp="1"/>
          </p:cNvSpPr>
          <p:nvPr>
            <p:ph type="body" orient="vert" idx="1"/>
          </p:nvPr>
        </p:nvSpPr>
        <p:spPr>
          <a:xfrm>
            <a:off x="713322" y="303217"/>
            <a:ext cx="9417049" cy="6453187"/>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159" name="Date Placeholder 3"/>
          <p:cNvSpPr>
            <a:spLocks noGrp="1"/>
          </p:cNvSpPr>
          <p:nvPr>
            <p:ph type="dt" sz="half" idx="10"/>
          </p:nvPr>
        </p:nvSpPr>
        <p:spPr/>
        <p:txBody>
          <a:bodyPr/>
          <a:p>
            <a:fld id="{AE188CB4-6C74-4B55-BD85-AD4087231781}" type="datetimeFigureOut">
              <a:rPr lang="en-US" smtClean="0">
                <a:solidFill>
                  <a:prstClr val="black">
                    <a:tint val="75000"/>
                  </a:prstClr>
                </a:solidFill>
              </a:rPr>
              <a:t>7/5/2021</a:t>
            </a:fld>
            <a:endParaRPr lang="en-US">
              <a:solidFill>
                <a:prstClr val="black">
                  <a:tint val="75000"/>
                </a:prstClr>
              </a:solidFill>
            </a:endParaRPr>
          </a:p>
        </p:txBody>
      </p:sp>
      <p:sp>
        <p:nvSpPr>
          <p:cNvPr id="1049160" name="Footer Placeholder 4"/>
          <p:cNvSpPr>
            <a:spLocks noGrp="1"/>
          </p:cNvSpPr>
          <p:nvPr>
            <p:ph type="ftr" sz="quarter" idx="11"/>
          </p:nvPr>
        </p:nvSpPr>
        <p:spPr/>
        <p:txBody>
          <a:bodyPr/>
          <a:p>
            <a:endParaRPr lang="en-US">
              <a:solidFill>
                <a:prstClr val="black">
                  <a:tint val="75000"/>
                </a:prstClr>
              </a:solidFill>
            </a:endParaRPr>
          </a:p>
        </p:txBody>
      </p:sp>
      <p:sp>
        <p:nvSpPr>
          <p:cNvPr id="1049161" name="Slide Number Placeholder 5"/>
          <p:cNvSpPr>
            <a:spLocks noGrp="1"/>
          </p:cNvSpPr>
          <p:nvPr>
            <p:ph type="sldNum" sz="quarter" idx="12"/>
          </p:nvPr>
        </p:nvSpPr>
        <p:spPr/>
        <p:txBody>
          <a:bodyPr/>
          <a:p>
            <a:fld id="{63C7F121-483B-4A7F-B4B2-D6D929DFD85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asic Content">
    <p:spTree>
      <p:nvGrpSpPr>
        <p:cNvPr id="468"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418" name=""/>
        <p:cNvGrpSpPr/>
        <p:nvPr/>
      </p:nvGrpSpPr>
      <p:grpSpPr>
        <a:xfrm>
          <a:off x="0" y="0"/>
          <a:ext cx="0" cy="0"/>
          <a:chOff x="0" y="0"/>
          <a:chExt cx="0" cy="0"/>
        </a:xfrm>
      </p:grpSpPr>
      <p:pic>
        <p:nvPicPr>
          <p:cNvPr id="2097163" name="Picture 5"/>
          <p:cNvPicPr>
            <a:picLocks noChangeAspect="1"/>
          </p:cNvPicPr>
          <p:nvPr/>
        </p:nvPicPr>
        <p:blipFill rotWithShape="1">
          <a:blip xmlns:r="http://schemas.openxmlformats.org/officeDocument/2006/relationships" r:embed="rId1" cstate="email"/>
          <a:srcRect/>
          <a:stretch>
            <a:fillRect/>
          </a:stretch>
        </p:blipFill>
        <p:spPr>
          <a:xfrm>
            <a:off x="58058" y="0"/>
            <a:ext cx="12133943" cy="6879771"/>
          </a:xfrm>
          <a:prstGeom prst="rect"/>
        </p:spPr>
      </p:pic>
      <p:sp>
        <p:nvSpPr>
          <p:cNvPr id="1048933" name="Title 1"/>
          <p:cNvSpPr>
            <a:spLocks noGrp="1"/>
          </p:cNvSpPr>
          <p:nvPr>
            <p:ph type="ctrTitle" hasCustomPrompt="1"/>
          </p:nvPr>
        </p:nvSpPr>
        <p:spPr>
          <a:xfrm>
            <a:off x="3454400" y="2286002"/>
            <a:ext cx="8240299" cy="1470025"/>
          </a:xfrm>
        </p:spPr>
        <p:txBody>
          <a:bodyPr anchor="t"/>
          <a:lstStyle>
            <a:lvl1pPr algn="r">
              <a:defRPr baseline="0" b="1" cap="small">
                <a:solidFill>
                  <a:srgbClr val="003300"/>
                </a:solidFill>
              </a:defRPr>
            </a:lvl1pPr>
          </a:lstStyle>
          <a:p>
            <a:r>
              <a:rPr dirty="0" lang="en-US"/>
              <a:t>Click to edit master title style</a:t>
            </a:r>
          </a:p>
        </p:txBody>
      </p:sp>
      <p:sp>
        <p:nvSpPr>
          <p:cNvPr id="1048934" name="Subtitle 2"/>
          <p:cNvSpPr>
            <a:spLocks noGrp="1"/>
          </p:cNvSpPr>
          <p:nvPr>
            <p:ph type="subTitle" idx="1"/>
          </p:nvPr>
        </p:nvSpPr>
        <p:spPr>
          <a:xfrm>
            <a:off x="5283200" y="4038600"/>
            <a:ext cx="6363371" cy="990600"/>
          </a:xfrm>
        </p:spPr>
        <p:txBody>
          <a:bodyPr>
            <a:normAutofit/>
          </a:bodyPr>
          <a:lstStyle>
            <a:lvl1pPr algn="r" indent="0" marL="0">
              <a:buNone/>
              <a:defRPr b="0" sz="2000">
                <a:solidFill>
                  <a:schemeClr val="tx1"/>
                </a:solidFill>
                <a:latin typeface="Georgia" pitchFamily="18" charset="0"/>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pic>
        <p:nvPicPr>
          <p:cNvPr id="2097164" name="Picture 6"/>
          <p:cNvPicPr>
            <a:picLocks noChangeAspect="1"/>
          </p:cNvPicPr>
          <p:nvPr/>
        </p:nvPicPr>
        <p:blipFill rotWithShape="1">
          <a:blip xmlns:r="http://schemas.openxmlformats.org/officeDocument/2006/relationships" r:embed="rId2" cstate="email"/>
          <a:srcRect/>
          <a:stretch>
            <a:fillRect/>
          </a:stretch>
        </p:blipFill>
        <p:spPr>
          <a:xfrm>
            <a:off x="1" y="1251"/>
            <a:ext cx="4962157" cy="6858000"/>
          </a:xfrm>
          <a:prstGeom prst="rect"/>
        </p:spPr>
      </p:pic>
      <p:sp>
        <p:nvSpPr>
          <p:cNvPr id="1048935" name="Picture Placeholder 9"/>
          <p:cNvSpPr>
            <a:spLocks noGrp="1"/>
          </p:cNvSpPr>
          <p:nvPr>
            <p:ph type="pic" sz="quarter" idx="13" hasCustomPrompt="1"/>
          </p:nvPr>
        </p:nvSpPr>
        <p:spPr>
          <a:xfrm>
            <a:off x="9144000" y="5105400"/>
            <a:ext cx="2438400" cy="990600"/>
          </a:xfrm>
        </p:spPr>
        <p:txBody>
          <a:bodyPr>
            <a:normAutofit/>
          </a:bodyPr>
          <a:lstStyle>
            <a:lvl1pPr algn="ctr" indent="0" marL="0">
              <a:buNone/>
              <a:defRPr baseline="0" sz="2000"/>
            </a:lvl1pPr>
          </a:lstStyle>
          <a:p>
            <a:r>
              <a:rPr dirty="0" lang="en-US"/>
              <a:t>Company Logo</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2" presetSubtype="4">
                                  <p:stCondLst>
                                    <p:cond delay="0"/>
                                  </p:stCondLst>
                                  <p:childTnLst>
                                    <p:set>
                                      <p:cBhvr>
                                        <p:cTn dur="1" fill="hold" id="6">
                                          <p:stCondLst>
                                            <p:cond delay="0"/>
                                          </p:stCondLst>
                                        </p:cTn>
                                        <p:tgtEl>
                                          <p:spTgt spid="2097164"/>
                                        </p:tgtEl>
                                        <p:attrNameLst>
                                          <p:attrName>style.visibility</p:attrName>
                                        </p:attrNameLst>
                                      </p:cBhvr>
                                      <p:to>
                                        <p:strVal val="visible"/>
                                      </p:to>
                                    </p:set>
                                    <p:animEffect transition="in" filter="wipe(down)">
                                      <p:cBhvr>
                                        <p:cTn dur="500" id="7"/>
                                        <p:tgtEl>
                                          <p:spTgt spid="2097164"/>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935"/>
                                        </p:tgtEl>
                                        <p:attrNameLst>
                                          <p:attrName>style.visibility</p:attrName>
                                        </p:attrNameLst>
                                      </p:cBhvr>
                                      <p:to>
                                        <p:strVal val="visible"/>
                                      </p:to>
                                    </p:set>
                                    <p:animEffect transition="in" filter="fade">
                                      <p:cBhvr>
                                        <p:cTn dur="500" id="11"/>
                                        <p:tgtEl>
                                          <p:spTgt spid="1048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35"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436" name=""/>
        <p:cNvGrpSpPr/>
        <p:nvPr/>
      </p:nvGrpSpPr>
      <p:grpSpPr>
        <a:xfrm>
          <a:off x="0" y="0"/>
          <a:ext cx="0" cy="0"/>
          <a:chOff x="0" y="0"/>
          <a:chExt cx="0" cy="0"/>
        </a:xfrm>
      </p:grpSpPr>
      <p:pic>
        <p:nvPicPr>
          <p:cNvPr id="2097166" name="Picture 5"/>
          <p:cNvPicPr>
            <a:picLocks noChangeAspect="1"/>
          </p:cNvPicPr>
          <p:nvPr/>
        </p:nvPicPr>
        <p:blipFill rotWithShape="1">
          <a:blip xmlns:r="http://schemas.openxmlformats.org/officeDocument/2006/relationships" r:embed="rId1" cstate="email"/>
          <a:srcRect/>
          <a:stretch>
            <a:fillRect/>
          </a:stretch>
        </p:blipFill>
        <p:spPr>
          <a:xfrm>
            <a:off x="58058" y="0"/>
            <a:ext cx="12133943" cy="6879771"/>
          </a:xfrm>
          <a:prstGeom prst="rect"/>
        </p:spPr>
      </p:pic>
      <p:sp>
        <p:nvSpPr>
          <p:cNvPr id="1048971" name="Title 1"/>
          <p:cNvSpPr>
            <a:spLocks noGrp="1"/>
          </p:cNvSpPr>
          <p:nvPr>
            <p:ph type="ctrTitle" hasCustomPrompt="1"/>
          </p:nvPr>
        </p:nvSpPr>
        <p:spPr>
          <a:xfrm>
            <a:off x="3454400" y="2286002"/>
            <a:ext cx="8240299" cy="1470025"/>
          </a:xfrm>
        </p:spPr>
        <p:txBody>
          <a:bodyPr anchor="t"/>
          <a:lstStyle>
            <a:lvl1pPr algn="r">
              <a:defRPr baseline="0" b="1" cap="small">
                <a:solidFill>
                  <a:srgbClr val="003300"/>
                </a:solidFill>
              </a:defRPr>
            </a:lvl1pPr>
          </a:lstStyle>
          <a:p>
            <a:r>
              <a:rPr dirty="0" lang="en-US"/>
              <a:t>Click to edit master title style</a:t>
            </a:r>
          </a:p>
        </p:txBody>
      </p:sp>
      <p:sp>
        <p:nvSpPr>
          <p:cNvPr id="1048972" name="Subtitle 2"/>
          <p:cNvSpPr>
            <a:spLocks noGrp="1"/>
          </p:cNvSpPr>
          <p:nvPr>
            <p:ph type="subTitle" idx="1"/>
          </p:nvPr>
        </p:nvSpPr>
        <p:spPr>
          <a:xfrm>
            <a:off x="5283200" y="4038600"/>
            <a:ext cx="6363371" cy="990600"/>
          </a:xfrm>
        </p:spPr>
        <p:txBody>
          <a:bodyPr>
            <a:normAutofit/>
          </a:bodyPr>
          <a:lstStyle>
            <a:lvl1pPr algn="r" indent="0" marL="0">
              <a:buNone/>
              <a:defRPr b="0" sz="2000">
                <a:solidFill>
                  <a:schemeClr val="tx1"/>
                </a:solidFill>
                <a:latin typeface="Georgia" pitchFamily="18" charset="0"/>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pic>
        <p:nvPicPr>
          <p:cNvPr id="2097167" name="Picture 6"/>
          <p:cNvPicPr>
            <a:picLocks noChangeAspect="1"/>
          </p:cNvPicPr>
          <p:nvPr/>
        </p:nvPicPr>
        <p:blipFill rotWithShape="1">
          <a:blip xmlns:r="http://schemas.openxmlformats.org/officeDocument/2006/relationships" r:embed="rId2" cstate="email"/>
          <a:srcRect/>
          <a:stretch>
            <a:fillRect/>
          </a:stretch>
        </p:blipFill>
        <p:spPr>
          <a:xfrm>
            <a:off x="1" y="1251"/>
            <a:ext cx="4962157" cy="6858000"/>
          </a:xfrm>
          <a:prstGeom prst="rect"/>
        </p:spPr>
      </p:pic>
      <p:sp>
        <p:nvSpPr>
          <p:cNvPr id="1048973" name="Picture Placeholder 9"/>
          <p:cNvSpPr>
            <a:spLocks noGrp="1"/>
          </p:cNvSpPr>
          <p:nvPr>
            <p:ph type="pic" sz="quarter" idx="13" hasCustomPrompt="1"/>
          </p:nvPr>
        </p:nvSpPr>
        <p:spPr>
          <a:xfrm>
            <a:off x="9144000" y="5105400"/>
            <a:ext cx="2438400" cy="990600"/>
          </a:xfrm>
        </p:spPr>
        <p:txBody>
          <a:bodyPr>
            <a:normAutofit/>
          </a:bodyPr>
          <a:lstStyle>
            <a:lvl1pPr algn="ctr" indent="0" marL="0">
              <a:buNone/>
              <a:defRPr baseline="0" sz="2000"/>
            </a:lvl1pPr>
          </a:lstStyle>
          <a:p>
            <a:r>
              <a:rPr dirty="0" lang="en-US"/>
              <a:t>Company Logo</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2" presetSubtype="4">
                                  <p:stCondLst>
                                    <p:cond delay="0"/>
                                  </p:stCondLst>
                                  <p:childTnLst>
                                    <p:set>
                                      <p:cBhvr>
                                        <p:cTn dur="1" fill="hold" id="6">
                                          <p:stCondLst>
                                            <p:cond delay="0"/>
                                          </p:stCondLst>
                                        </p:cTn>
                                        <p:tgtEl>
                                          <p:spTgt spid="2097167"/>
                                        </p:tgtEl>
                                        <p:attrNameLst>
                                          <p:attrName>style.visibility</p:attrName>
                                        </p:attrNameLst>
                                      </p:cBhvr>
                                      <p:to>
                                        <p:strVal val="visible"/>
                                      </p:to>
                                    </p:set>
                                    <p:animEffect transition="in" filter="wipe(down)">
                                      <p:cBhvr>
                                        <p:cTn dur="500" id="7"/>
                                        <p:tgtEl>
                                          <p:spTgt spid="2097167"/>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973"/>
                                        </p:tgtEl>
                                        <p:attrNameLst>
                                          <p:attrName>style.visibility</p:attrName>
                                        </p:attrNameLst>
                                      </p:cBhvr>
                                      <p:to>
                                        <p:strVal val="visible"/>
                                      </p:to>
                                    </p:set>
                                    <p:animEffect transition="in" filter="fade">
                                      <p:cBhvr>
                                        <p:cTn dur="500" id="11"/>
                                        <p:tgtEl>
                                          <p:spTgt spid="1048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454" name=""/>
        <p:cNvGrpSpPr/>
        <p:nvPr/>
      </p:nvGrpSpPr>
      <p:grpSpPr>
        <a:xfrm>
          <a:off x="0" y="0"/>
          <a:ext cx="0" cy="0"/>
          <a:chOff x="0" y="0"/>
          <a:chExt cx="0" cy="0"/>
        </a:xfrm>
      </p:grpSpPr>
      <p:pic>
        <p:nvPicPr>
          <p:cNvPr id="2097168" name="Picture 5"/>
          <p:cNvPicPr>
            <a:picLocks noChangeAspect="1"/>
          </p:cNvPicPr>
          <p:nvPr/>
        </p:nvPicPr>
        <p:blipFill rotWithShape="1">
          <a:blip xmlns:r="http://schemas.openxmlformats.org/officeDocument/2006/relationships" r:embed="rId1" cstate="email"/>
          <a:srcRect/>
          <a:stretch>
            <a:fillRect/>
          </a:stretch>
        </p:blipFill>
        <p:spPr>
          <a:xfrm>
            <a:off x="58058" y="0"/>
            <a:ext cx="12133943" cy="6879771"/>
          </a:xfrm>
          <a:prstGeom prst="rect"/>
        </p:spPr>
      </p:pic>
      <p:sp>
        <p:nvSpPr>
          <p:cNvPr id="1049009" name="Title 1"/>
          <p:cNvSpPr>
            <a:spLocks noGrp="1"/>
          </p:cNvSpPr>
          <p:nvPr>
            <p:ph type="ctrTitle" hasCustomPrompt="1"/>
          </p:nvPr>
        </p:nvSpPr>
        <p:spPr>
          <a:xfrm>
            <a:off x="3454400" y="2286002"/>
            <a:ext cx="8240299" cy="1470025"/>
          </a:xfrm>
        </p:spPr>
        <p:txBody>
          <a:bodyPr anchor="t"/>
          <a:lstStyle>
            <a:lvl1pPr algn="r">
              <a:defRPr baseline="0" b="1" cap="small">
                <a:solidFill>
                  <a:srgbClr val="003300"/>
                </a:solidFill>
              </a:defRPr>
            </a:lvl1pPr>
          </a:lstStyle>
          <a:p>
            <a:r>
              <a:rPr dirty="0" lang="en-US"/>
              <a:t>Click to edit master title style</a:t>
            </a:r>
          </a:p>
        </p:txBody>
      </p:sp>
      <p:sp>
        <p:nvSpPr>
          <p:cNvPr id="1049010" name="Subtitle 2"/>
          <p:cNvSpPr>
            <a:spLocks noGrp="1"/>
          </p:cNvSpPr>
          <p:nvPr>
            <p:ph type="subTitle" idx="1"/>
          </p:nvPr>
        </p:nvSpPr>
        <p:spPr>
          <a:xfrm>
            <a:off x="5283200" y="4038600"/>
            <a:ext cx="6363371" cy="990600"/>
          </a:xfrm>
        </p:spPr>
        <p:txBody>
          <a:bodyPr>
            <a:normAutofit/>
          </a:bodyPr>
          <a:lstStyle>
            <a:lvl1pPr algn="r" indent="0" marL="0">
              <a:buNone/>
              <a:defRPr b="0" sz="2000">
                <a:solidFill>
                  <a:schemeClr val="tx1"/>
                </a:solidFill>
                <a:latin typeface="Georgia" pitchFamily="18" charset="0"/>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pic>
        <p:nvPicPr>
          <p:cNvPr id="2097169" name="Picture 6"/>
          <p:cNvPicPr>
            <a:picLocks noChangeAspect="1"/>
          </p:cNvPicPr>
          <p:nvPr/>
        </p:nvPicPr>
        <p:blipFill rotWithShape="1">
          <a:blip xmlns:r="http://schemas.openxmlformats.org/officeDocument/2006/relationships" r:embed="rId2" cstate="email"/>
          <a:srcRect/>
          <a:stretch>
            <a:fillRect/>
          </a:stretch>
        </p:blipFill>
        <p:spPr>
          <a:xfrm>
            <a:off x="1" y="1251"/>
            <a:ext cx="4962157" cy="6858000"/>
          </a:xfrm>
          <a:prstGeom prst="rect"/>
        </p:spPr>
      </p:pic>
      <p:sp>
        <p:nvSpPr>
          <p:cNvPr id="1049011" name="Picture Placeholder 9"/>
          <p:cNvSpPr>
            <a:spLocks noGrp="1"/>
          </p:cNvSpPr>
          <p:nvPr>
            <p:ph type="pic" sz="quarter" idx="13" hasCustomPrompt="1"/>
          </p:nvPr>
        </p:nvSpPr>
        <p:spPr>
          <a:xfrm>
            <a:off x="9144000" y="5105400"/>
            <a:ext cx="2438400" cy="990600"/>
          </a:xfrm>
        </p:spPr>
        <p:txBody>
          <a:bodyPr>
            <a:normAutofit/>
          </a:bodyPr>
          <a:lstStyle>
            <a:lvl1pPr algn="ctr" indent="0" marL="0">
              <a:buNone/>
              <a:defRPr baseline="0" sz="2000"/>
            </a:lvl1pPr>
          </a:lstStyle>
          <a:p>
            <a:r>
              <a:rPr dirty="0" lang="en-US"/>
              <a:t>Company Logo</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2" presetSubtype="4">
                                  <p:stCondLst>
                                    <p:cond delay="0"/>
                                  </p:stCondLst>
                                  <p:childTnLst>
                                    <p:set>
                                      <p:cBhvr>
                                        <p:cTn dur="1" fill="hold" id="6">
                                          <p:stCondLst>
                                            <p:cond delay="0"/>
                                          </p:stCondLst>
                                        </p:cTn>
                                        <p:tgtEl>
                                          <p:spTgt spid="2097169"/>
                                        </p:tgtEl>
                                        <p:attrNameLst>
                                          <p:attrName>style.visibility</p:attrName>
                                        </p:attrNameLst>
                                      </p:cBhvr>
                                      <p:to>
                                        <p:strVal val="visible"/>
                                      </p:to>
                                    </p:set>
                                    <p:animEffect transition="in" filter="wipe(down)">
                                      <p:cBhvr>
                                        <p:cTn dur="500" id="7"/>
                                        <p:tgtEl>
                                          <p:spTgt spid="2097169"/>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9011"/>
                                        </p:tgtEl>
                                        <p:attrNameLst>
                                          <p:attrName>style.visibility</p:attrName>
                                        </p:attrNameLst>
                                      </p:cBhvr>
                                      <p:to>
                                        <p:strVal val="visible"/>
                                      </p:to>
                                    </p:set>
                                    <p:animEffect transition="in" filter="fade">
                                      <p:cBhvr>
                                        <p:cTn dur="500" id="11"/>
                                        <p:tgtEl>
                                          <p:spTgt spid="104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11"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72" name=""/>
        <p:cNvGrpSpPr/>
        <p:nvPr/>
      </p:nvGrpSpPr>
      <p:grpSpPr>
        <a:xfrm>
          <a:off x="0" y="0"/>
          <a:ext cx="0" cy="0"/>
          <a:chOff x="0" y="0"/>
          <a:chExt cx="0" cy="0"/>
        </a:xfrm>
      </p:grpSpPr>
      <p:sp>
        <p:nvSpPr>
          <p:cNvPr id="1048592" name="Title 1"/>
          <p:cNvSpPr>
            <a:spLocks noGrp="1"/>
          </p:cNvSpPr>
          <p:nvPr>
            <p:ph type="title"/>
          </p:nvPr>
        </p:nvSpPr>
        <p:spPr/>
        <p:txBody>
          <a:bodyPr/>
          <a:p>
            <a:r>
              <a:rPr lang="en-US" smtClean="0"/>
              <a:t>Click to edit Master title style</a:t>
            </a:r>
            <a:endParaRPr lang="en-US"/>
          </a:p>
        </p:txBody>
      </p:sp>
      <p:sp>
        <p:nvSpPr>
          <p:cNvPr id="1048593"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4" name="Date Placeholder 3"/>
          <p:cNvSpPr>
            <a:spLocks noGrp="1"/>
          </p:cNvSpPr>
          <p:nvPr>
            <p:ph type="dt" sz="half" idx="10"/>
          </p:nvPr>
        </p:nvSpPr>
        <p:spPr/>
        <p:txBody>
          <a:bodyPr/>
          <a:p>
            <a:fld id="{AE188CB4-6C74-4B55-BD85-AD4087231781}" type="datetimeFigureOut">
              <a:rPr lang="en-US" smtClean="0">
                <a:solidFill>
                  <a:prstClr val="black">
                    <a:tint val="75000"/>
                  </a:prstClr>
                </a:solidFill>
              </a:rPr>
              <a:t>7/5/2021</a:t>
            </a:fld>
            <a:endParaRPr lang="en-US">
              <a:solidFill>
                <a:prstClr val="black">
                  <a:tint val="75000"/>
                </a:prstClr>
              </a:solidFill>
            </a:endParaRPr>
          </a:p>
        </p:txBody>
      </p:sp>
      <p:sp>
        <p:nvSpPr>
          <p:cNvPr id="1048595" name="Footer Placeholder 4"/>
          <p:cNvSpPr>
            <a:spLocks noGrp="1"/>
          </p:cNvSpPr>
          <p:nvPr>
            <p:ph type="ftr" sz="quarter" idx="11"/>
          </p:nvPr>
        </p:nvSpPr>
        <p:spPr/>
        <p:txBody>
          <a:bodyPr/>
          <a:p>
            <a:endParaRPr lang="en-US">
              <a:solidFill>
                <a:prstClr val="black">
                  <a:tint val="75000"/>
                </a:prstClr>
              </a:solidFill>
            </a:endParaRPr>
          </a:p>
        </p:txBody>
      </p:sp>
      <p:sp>
        <p:nvSpPr>
          <p:cNvPr id="1048596" name="Slide Number Placeholder 5"/>
          <p:cNvSpPr>
            <a:spLocks noGrp="1"/>
          </p:cNvSpPr>
          <p:nvPr>
            <p:ph type="sldNum" sz="quarter" idx="12"/>
          </p:nvPr>
        </p:nvSpPr>
        <p:spPr/>
        <p:txBody>
          <a:bodyPr/>
          <a:p>
            <a:fld id="{63C7F121-483B-4A7F-B4B2-D6D929DFD8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535" name=""/>
        <p:cNvGrpSpPr/>
        <p:nvPr/>
      </p:nvGrpSpPr>
      <p:grpSpPr>
        <a:xfrm>
          <a:off x="0" y="0"/>
          <a:ext cx="0" cy="0"/>
          <a:chOff x="0" y="0"/>
          <a:chExt cx="0" cy="0"/>
        </a:xfrm>
      </p:grpSpPr>
      <p:sp>
        <p:nvSpPr>
          <p:cNvPr id="1049168" name="Title 1"/>
          <p:cNvSpPr>
            <a:spLocks noGrp="1"/>
          </p:cNvSpPr>
          <p:nvPr>
            <p:ph type="title"/>
          </p:nvPr>
        </p:nvSpPr>
        <p:spPr>
          <a:xfrm>
            <a:off x="963084" y="4406902"/>
            <a:ext cx="10363200" cy="1362075"/>
          </a:xfrm>
        </p:spPr>
        <p:txBody>
          <a:bodyPr anchor="t"/>
          <a:lstStyle>
            <a:lvl1pPr algn="l">
              <a:defRPr b="1" cap="all" sz="4000"/>
            </a:lvl1pPr>
          </a:lstStyle>
          <a:p>
            <a:r>
              <a:rPr lang="en-US" smtClean="0"/>
              <a:t>Click to edit Master title style</a:t>
            </a:r>
            <a:endParaRPr lang="en-US"/>
          </a:p>
        </p:txBody>
      </p:sp>
      <p:sp>
        <p:nvSpPr>
          <p:cNvPr id="1049169" name="Text Placeholder 2"/>
          <p:cNvSpPr>
            <a:spLocks noGrp="1"/>
          </p:cNvSpPr>
          <p:nvPr>
            <p:ph type="body" idx="1"/>
          </p:nvPr>
        </p:nvSpPr>
        <p:spPr>
          <a:xfrm>
            <a:off x="963084" y="2906717"/>
            <a:ext cx="10363200" cy="1500187"/>
          </a:xfrm>
        </p:spPr>
        <p:txBody>
          <a:bodyPr anchor="b"/>
          <a:lstStyle>
            <a:lvl1pPr indent="0" marL="0">
              <a:buNone/>
              <a:defRPr sz="2000">
                <a:solidFill>
                  <a:schemeClr val="tx1">
                    <a:tint val="75000"/>
                  </a:schemeClr>
                </a:solidFill>
              </a:defRPr>
            </a:lvl1pPr>
            <a:lvl2pPr indent="0" marL="457032">
              <a:buNone/>
              <a:defRPr sz="1800">
                <a:solidFill>
                  <a:schemeClr val="tx1">
                    <a:tint val="75000"/>
                  </a:schemeClr>
                </a:solidFill>
              </a:defRPr>
            </a:lvl2pPr>
            <a:lvl3pPr indent="0" marL="914061">
              <a:buNone/>
              <a:defRPr sz="1600">
                <a:solidFill>
                  <a:schemeClr val="tx1">
                    <a:tint val="75000"/>
                  </a:schemeClr>
                </a:solidFill>
              </a:defRPr>
            </a:lvl3pPr>
            <a:lvl4pPr indent="0" marL="1371091">
              <a:buNone/>
              <a:defRPr sz="1400">
                <a:solidFill>
                  <a:schemeClr val="tx1">
                    <a:tint val="75000"/>
                  </a:schemeClr>
                </a:solidFill>
              </a:defRPr>
            </a:lvl4pPr>
            <a:lvl5pPr indent="0" marL="1828122">
              <a:buNone/>
              <a:defRPr sz="1400">
                <a:solidFill>
                  <a:schemeClr val="tx1">
                    <a:tint val="75000"/>
                  </a:schemeClr>
                </a:solidFill>
              </a:defRPr>
            </a:lvl5pPr>
            <a:lvl6pPr indent="0" marL="2285151">
              <a:buNone/>
              <a:defRPr sz="1400">
                <a:solidFill>
                  <a:schemeClr val="tx1">
                    <a:tint val="75000"/>
                  </a:schemeClr>
                </a:solidFill>
              </a:defRPr>
            </a:lvl6pPr>
            <a:lvl7pPr indent="0" marL="2742183">
              <a:buNone/>
              <a:defRPr sz="1400">
                <a:solidFill>
                  <a:schemeClr val="tx1">
                    <a:tint val="75000"/>
                  </a:schemeClr>
                </a:solidFill>
              </a:defRPr>
            </a:lvl7pPr>
            <a:lvl8pPr indent="0" marL="3199213">
              <a:buNone/>
              <a:defRPr sz="1400">
                <a:solidFill>
                  <a:schemeClr val="tx1">
                    <a:tint val="75000"/>
                  </a:schemeClr>
                </a:solidFill>
              </a:defRPr>
            </a:lvl8pPr>
            <a:lvl9pPr indent="0" marL="3656244">
              <a:buNone/>
              <a:defRPr sz="1400">
                <a:solidFill>
                  <a:schemeClr val="tx1">
                    <a:tint val="75000"/>
                  </a:schemeClr>
                </a:solidFill>
              </a:defRPr>
            </a:lvl9pPr>
          </a:lstStyle>
          <a:p>
            <a:pPr lvl="0"/>
            <a:r>
              <a:rPr lang="en-US" smtClean="0"/>
              <a:t>Click to edit Master text styles</a:t>
            </a:r>
          </a:p>
        </p:txBody>
      </p:sp>
      <p:sp>
        <p:nvSpPr>
          <p:cNvPr id="1049170" name="Date Placeholder 3"/>
          <p:cNvSpPr>
            <a:spLocks noGrp="1"/>
          </p:cNvSpPr>
          <p:nvPr>
            <p:ph type="dt" sz="half" idx="10"/>
          </p:nvPr>
        </p:nvSpPr>
        <p:spPr/>
        <p:txBody>
          <a:bodyPr/>
          <a:p>
            <a:fld id="{AE188CB4-6C74-4B55-BD85-AD4087231781}" type="datetimeFigureOut">
              <a:rPr lang="en-US" smtClean="0">
                <a:solidFill>
                  <a:prstClr val="black">
                    <a:tint val="75000"/>
                  </a:prstClr>
                </a:solidFill>
              </a:rPr>
              <a:t>7/5/2021</a:t>
            </a:fld>
            <a:endParaRPr lang="en-US">
              <a:solidFill>
                <a:prstClr val="black">
                  <a:tint val="75000"/>
                </a:prstClr>
              </a:solidFill>
            </a:endParaRPr>
          </a:p>
        </p:txBody>
      </p:sp>
      <p:sp>
        <p:nvSpPr>
          <p:cNvPr id="1049171" name="Footer Placeholder 4"/>
          <p:cNvSpPr>
            <a:spLocks noGrp="1"/>
          </p:cNvSpPr>
          <p:nvPr>
            <p:ph type="ftr" sz="quarter" idx="11"/>
          </p:nvPr>
        </p:nvSpPr>
        <p:spPr/>
        <p:txBody>
          <a:bodyPr/>
          <a:p>
            <a:endParaRPr lang="en-US">
              <a:solidFill>
                <a:prstClr val="black">
                  <a:tint val="75000"/>
                </a:prstClr>
              </a:solidFill>
            </a:endParaRPr>
          </a:p>
        </p:txBody>
      </p:sp>
      <p:sp>
        <p:nvSpPr>
          <p:cNvPr id="1049172" name="Slide Number Placeholder 5"/>
          <p:cNvSpPr>
            <a:spLocks noGrp="1"/>
          </p:cNvSpPr>
          <p:nvPr>
            <p:ph type="sldNum" sz="quarter" idx="12"/>
          </p:nvPr>
        </p:nvSpPr>
        <p:spPr/>
        <p:txBody>
          <a:bodyPr/>
          <a:p>
            <a:fld id="{63C7F121-483B-4A7F-B4B2-D6D929DFD85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291" name=""/>
        <p:cNvGrpSpPr/>
        <p:nvPr/>
      </p:nvGrpSpPr>
      <p:grpSpPr>
        <a:xfrm>
          <a:off x="0" y="0"/>
          <a:ext cx="0" cy="0"/>
          <a:chOff x="0" y="0"/>
          <a:chExt cx="0" cy="0"/>
        </a:xfrm>
      </p:grpSpPr>
      <p:sp>
        <p:nvSpPr>
          <p:cNvPr id="1048640" name="Title 1"/>
          <p:cNvSpPr>
            <a:spLocks noGrp="1"/>
          </p:cNvSpPr>
          <p:nvPr>
            <p:ph type="title"/>
          </p:nvPr>
        </p:nvSpPr>
        <p:spPr/>
        <p:txBody>
          <a:bodyPr/>
          <a:p>
            <a:r>
              <a:rPr lang="en-US" smtClean="0"/>
              <a:t>Click to edit Master title style</a:t>
            </a:r>
            <a:endParaRPr lang="en-US"/>
          </a:p>
        </p:txBody>
      </p:sp>
      <p:sp>
        <p:nvSpPr>
          <p:cNvPr id="1048641" name="Content Placeholder 2"/>
          <p:cNvSpPr>
            <a:spLocks noGrp="1"/>
          </p:cNvSpPr>
          <p:nvPr>
            <p:ph sz="half" idx="1"/>
          </p:nvPr>
        </p:nvSpPr>
        <p:spPr>
          <a:xfrm>
            <a:off x="713322" y="1765300"/>
            <a:ext cx="6309783"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2" name="Content Placeholder 3"/>
          <p:cNvSpPr>
            <a:spLocks noGrp="1"/>
          </p:cNvSpPr>
          <p:nvPr>
            <p:ph sz="half" idx="2"/>
          </p:nvPr>
        </p:nvSpPr>
        <p:spPr>
          <a:xfrm>
            <a:off x="7226305" y="1765300"/>
            <a:ext cx="6311900"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3" name="Date Placeholder 3"/>
          <p:cNvSpPr>
            <a:spLocks noGrp="1"/>
          </p:cNvSpPr>
          <p:nvPr>
            <p:ph type="dt" sz="half" idx="10"/>
          </p:nvPr>
        </p:nvSpPr>
        <p:spPr/>
        <p:txBody>
          <a:bodyPr/>
          <a:p>
            <a:fld id="{AE188CB4-6C74-4B55-BD85-AD4087231781}" type="datetimeFigureOut">
              <a:rPr lang="en-US" smtClean="0">
                <a:solidFill>
                  <a:prstClr val="black">
                    <a:tint val="75000"/>
                  </a:prstClr>
                </a:solidFill>
              </a:rPr>
              <a:t>7/5/2021</a:t>
            </a:fld>
            <a:endParaRPr lang="en-US">
              <a:solidFill>
                <a:prstClr val="black">
                  <a:tint val="75000"/>
                </a:prstClr>
              </a:solidFill>
            </a:endParaRPr>
          </a:p>
        </p:txBody>
      </p:sp>
      <p:sp>
        <p:nvSpPr>
          <p:cNvPr id="1048644" name="Footer Placeholder 4"/>
          <p:cNvSpPr>
            <a:spLocks noGrp="1"/>
          </p:cNvSpPr>
          <p:nvPr>
            <p:ph type="ftr" sz="quarter" idx="11"/>
          </p:nvPr>
        </p:nvSpPr>
        <p:spPr/>
        <p:txBody>
          <a:bodyPr/>
          <a:p>
            <a:endParaRPr lang="en-US">
              <a:solidFill>
                <a:prstClr val="black">
                  <a:tint val="75000"/>
                </a:prstClr>
              </a:solidFill>
            </a:endParaRPr>
          </a:p>
        </p:txBody>
      </p:sp>
      <p:sp>
        <p:nvSpPr>
          <p:cNvPr id="1048645" name="Slide Number Placeholder 5"/>
          <p:cNvSpPr>
            <a:spLocks noGrp="1"/>
          </p:cNvSpPr>
          <p:nvPr>
            <p:ph type="sldNum" sz="quarter" idx="12"/>
          </p:nvPr>
        </p:nvSpPr>
        <p:spPr/>
        <p:txBody>
          <a:bodyPr/>
          <a:p>
            <a:fld id="{63C7F121-483B-4A7F-B4B2-D6D929DFD85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36" name=""/>
        <p:cNvGrpSpPr/>
        <p:nvPr/>
      </p:nvGrpSpPr>
      <p:grpSpPr>
        <a:xfrm>
          <a:off x="0" y="0"/>
          <a:ext cx="0" cy="0"/>
          <a:chOff x="0" y="0"/>
          <a:chExt cx="0" cy="0"/>
        </a:xfrm>
      </p:grpSpPr>
      <p:sp>
        <p:nvSpPr>
          <p:cNvPr id="1049173" name="Title 1"/>
          <p:cNvSpPr>
            <a:spLocks noGrp="1"/>
          </p:cNvSpPr>
          <p:nvPr>
            <p:ph type="title"/>
          </p:nvPr>
        </p:nvSpPr>
        <p:spPr>
          <a:xfrm>
            <a:off x="609600" y="274641"/>
            <a:ext cx="10972800" cy="1143000"/>
          </a:xfrm>
        </p:spPr>
        <p:txBody>
          <a:bodyPr/>
          <a:p>
            <a:r>
              <a:rPr lang="en-US" smtClean="0"/>
              <a:t>Click to edit Master title style</a:t>
            </a:r>
            <a:endParaRPr lang="en-US"/>
          </a:p>
        </p:txBody>
      </p:sp>
      <p:sp>
        <p:nvSpPr>
          <p:cNvPr id="1049174" name="Text Placeholder 2"/>
          <p:cNvSpPr>
            <a:spLocks noGrp="1"/>
          </p:cNvSpPr>
          <p:nvPr>
            <p:ph type="body" idx="1"/>
          </p:nvPr>
        </p:nvSpPr>
        <p:spPr>
          <a:xfrm>
            <a:off x="609600" y="1535116"/>
            <a:ext cx="5386917" cy="639762"/>
          </a:xfrm>
        </p:spPr>
        <p:txBody>
          <a:bodyPr anchor="b"/>
          <a:lstStyle>
            <a:lvl1pPr indent="0" marL="0">
              <a:buNone/>
              <a:defRPr b="1" sz="2400"/>
            </a:lvl1pPr>
            <a:lvl2pPr indent="0" marL="457032">
              <a:buNone/>
              <a:defRPr b="1" sz="2000"/>
            </a:lvl2pPr>
            <a:lvl3pPr indent="0" marL="914061">
              <a:buNone/>
              <a:defRPr b="1" sz="1800"/>
            </a:lvl3pPr>
            <a:lvl4pPr indent="0" marL="1371091">
              <a:buNone/>
              <a:defRPr b="1" sz="1600"/>
            </a:lvl4pPr>
            <a:lvl5pPr indent="0" marL="1828122">
              <a:buNone/>
              <a:defRPr b="1" sz="1600"/>
            </a:lvl5pPr>
            <a:lvl6pPr indent="0" marL="2285151">
              <a:buNone/>
              <a:defRPr b="1" sz="1600"/>
            </a:lvl6pPr>
            <a:lvl7pPr indent="0" marL="2742183">
              <a:buNone/>
              <a:defRPr b="1" sz="1600"/>
            </a:lvl7pPr>
            <a:lvl8pPr indent="0" marL="3199213">
              <a:buNone/>
              <a:defRPr b="1" sz="1600"/>
            </a:lvl8pPr>
            <a:lvl9pPr indent="0" marL="3656244">
              <a:buNone/>
              <a:defRPr b="1" sz="1600"/>
            </a:lvl9pPr>
          </a:lstStyle>
          <a:p>
            <a:pPr lvl="0"/>
            <a:r>
              <a:rPr lang="en-US" smtClean="0"/>
              <a:t>Click to edit Master text styles</a:t>
            </a:r>
          </a:p>
        </p:txBody>
      </p:sp>
      <p:sp>
        <p:nvSpPr>
          <p:cNvPr id="1049175" name="Content Placeholder 3"/>
          <p:cNvSpPr>
            <a:spLocks noGrp="1"/>
          </p:cNvSpPr>
          <p:nvPr>
            <p:ph sz="half" idx="2"/>
          </p:nvPr>
        </p:nvSpPr>
        <p:spPr>
          <a:xfrm>
            <a:off x="609600" y="2174878"/>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176" name="Text Placeholder 4"/>
          <p:cNvSpPr>
            <a:spLocks noGrp="1"/>
          </p:cNvSpPr>
          <p:nvPr>
            <p:ph type="body" sz="quarter" idx="3"/>
          </p:nvPr>
        </p:nvSpPr>
        <p:spPr>
          <a:xfrm>
            <a:off x="6193368" y="1535116"/>
            <a:ext cx="5389033" cy="639762"/>
          </a:xfrm>
        </p:spPr>
        <p:txBody>
          <a:bodyPr anchor="b"/>
          <a:lstStyle>
            <a:lvl1pPr indent="0" marL="0">
              <a:buNone/>
              <a:defRPr b="1" sz="2400"/>
            </a:lvl1pPr>
            <a:lvl2pPr indent="0" marL="457032">
              <a:buNone/>
              <a:defRPr b="1" sz="2000"/>
            </a:lvl2pPr>
            <a:lvl3pPr indent="0" marL="914061">
              <a:buNone/>
              <a:defRPr b="1" sz="1800"/>
            </a:lvl3pPr>
            <a:lvl4pPr indent="0" marL="1371091">
              <a:buNone/>
              <a:defRPr b="1" sz="1600"/>
            </a:lvl4pPr>
            <a:lvl5pPr indent="0" marL="1828122">
              <a:buNone/>
              <a:defRPr b="1" sz="1600"/>
            </a:lvl5pPr>
            <a:lvl6pPr indent="0" marL="2285151">
              <a:buNone/>
              <a:defRPr b="1" sz="1600"/>
            </a:lvl6pPr>
            <a:lvl7pPr indent="0" marL="2742183">
              <a:buNone/>
              <a:defRPr b="1" sz="1600"/>
            </a:lvl7pPr>
            <a:lvl8pPr indent="0" marL="3199213">
              <a:buNone/>
              <a:defRPr b="1" sz="1600"/>
            </a:lvl8pPr>
            <a:lvl9pPr indent="0" marL="3656244">
              <a:buNone/>
              <a:defRPr b="1" sz="1600"/>
            </a:lvl9pPr>
          </a:lstStyle>
          <a:p>
            <a:pPr lvl="0"/>
            <a:r>
              <a:rPr lang="en-US" smtClean="0"/>
              <a:t>Click to edit Master text styles</a:t>
            </a:r>
          </a:p>
        </p:txBody>
      </p:sp>
      <p:sp>
        <p:nvSpPr>
          <p:cNvPr id="1049177" name="Content Placeholder 5"/>
          <p:cNvSpPr>
            <a:spLocks noGrp="1"/>
          </p:cNvSpPr>
          <p:nvPr>
            <p:ph sz="quarter" idx="4"/>
          </p:nvPr>
        </p:nvSpPr>
        <p:spPr>
          <a:xfrm>
            <a:off x="6193368" y="2174878"/>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178" name="Date Placeholder 3"/>
          <p:cNvSpPr>
            <a:spLocks noGrp="1"/>
          </p:cNvSpPr>
          <p:nvPr>
            <p:ph type="dt" sz="half" idx="10"/>
          </p:nvPr>
        </p:nvSpPr>
        <p:spPr/>
        <p:txBody>
          <a:bodyPr/>
          <a:p>
            <a:fld id="{AE188CB4-6C74-4B55-BD85-AD4087231781}" type="datetimeFigureOut">
              <a:rPr lang="en-US" smtClean="0">
                <a:solidFill>
                  <a:prstClr val="black">
                    <a:tint val="75000"/>
                  </a:prstClr>
                </a:solidFill>
              </a:rPr>
              <a:t>7/5/2021</a:t>
            </a:fld>
            <a:endParaRPr lang="en-US">
              <a:solidFill>
                <a:prstClr val="black">
                  <a:tint val="75000"/>
                </a:prstClr>
              </a:solidFill>
            </a:endParaRPr>
          </a:p>
        </p:txBody>
      </p:sp>
      <p:sp>
        <p:nvSpPr>
          <p:cNvPr id="1049179" name="Footer Placeholder 4"/>
          <p:cNvSpPr>
            <a:spLocks noGrp="1"/>
          </p:cNvSpPr>
          <p:nvPr>
            <p:ph type="ftr" sz="quarter" idx="11"/>
          </p:nvPr>
        </p:nvSpPr>
        <p:spPr/>
        <p:txBody>
          <a:bodyPr/>
          <a:p>
            <a:endParaRPr lang="en-US">
              <a:solidFill>
                <a:prstClr val="black">
                  <a:tint val="75000"/>
                </a:prstClr>
              </a:solidFill>
            </a:endParaRPr>
          </a:p>
        </p:txBody>
      </p:sp>
      <p:sp>
        <p:nvSpPr>
          <p:cNvPr id="1049180" name="Slide Number Placeholder 5"/>
          <p:cNvSpPr>
            <a:spLocks noGrp="1"/>
          </p:cNvSpPr>
          <p:nvPr>
            <p:ph type="sldNum" sz="quarter" idx="12"/>
          </p:nvPr>
        </p:nvSpPr>
        <p:spPr/>
        <p:txBody>
          <a:bodyPr/>
          <a:p>
            <a:fld id="{63C7F121-483B-4A7F-B4B2-D6D929DFD85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342" name=""/>
        <p:cNvGrpSpPr/>
        <p:nvPr/>
      </p:nvGrpSpPr>
      <p:grpSpPr>
        <a:xfrm>
          <a:off x="0" y="0"/>
          <a:ext cx="0" cy="0"/>
          <a:chOff x="0" y="0"/>
          <a:chExt cx="0" cy="0"/>
        </a:xfrm>
      </p:grpSpPr>
      <p:sp>
        <p:nvSpPr>
          <p:cNvPr id="1048739" name="Title 1"/>
          <p:cNvSpPr>
            <a:spLocks noGrp="1"/>
          </p:cNvSpPr>
          <p:nvPr>
            <p:ph type="title"/>
          </p:nvPr>
        </p:nvSpPr>
        <p:spPr/>
        <p:txBody>
          <a:bodyPr/>
          <a:p>
            <a:r>
              <a:rPr lang="en-US" smtClean="0"/>
              <a:t>Click to edit Master title style</a:t>
            </a:r>
            <a:endParaRPr lang="en-US"/>
          </a:p>
        </p:txBody>
      </p:sp>
      <p:sp>
        <p:nvSpPr>
          <p:cNvPr id="1048740" name="Date Placeholder 3"/>
          <p:cNvSpPr>
            <a:spLocks noGrp="1"/>
          </p:cNvSpPr>
          <p:nvPr>
            <p:ph type="dt" sz="half" idx="10"/>
          </p:nvPr>
        </p:nvSpPr>
        <p:spPr/>
        <p:txBody>
          <a:bodyPr/>
          <a:p>
            <a:fld id="{AE188CB4-6C74-4B55-BD85-AD4087231781}" type="datetimeFigureOut">
              <a:rPr lang="en-US" smtClean="0">
                <a:solidFill>
                  <a:prstClr val="black">
                    <a:tint val="75000"/>
                  </a:prstClr>
                </a:solidFill>
              </a:rPr>
              <a:t>7/5/2021</a:t>
            </a:fld>
            <a:endParaRPr lang="en-US">
              <a:solidFill>
                <a:prstClr val="black">
                  <a:tint val="75000"/>
                </a:prstClr>
              </a:solidFill>
            </a:endParaRPr>
          </a:p>
        </p:txBody>
      </p:sp>
      <p:sp>
        <p:nvSpPr>
          <p:cNvPr id="1048741" name="Footer Placeholder 4"/>
          <p:cNvSpPr>
            <a:spLocks noGrp="1"/>
          </p:cNvSpPr>
          <p:nvPr>
            <p:ph type="ftr" sz="quarter" idx="11"/>
          </p:nvPr>
        </p:nvSpPr>
        <p:spPr/>
        <p:txBody>
          <a:bodyPr/>
          <a:p>
            <a:endParaRPr lang="en-US">
              <a:solidFill>
                <a:prstClr val="black">
                  <a:tint val="75000"/>
                </a:prstClr>
              </a:solidFill>
            </a:endParaRPr>
          </a:p>
        </p:txBody>
      </p:sp>
      <p:sp>
        <p:nvSpPr>
          <p:cNvPr id="1048742" name="Slide Number Placeholder 5"/>
          <p:cNvSpPr>
            <a:spLocks noGrp="1"/>
          </p:cNvSpPr>
          <p:nvPr>
            <p:ph type="sldNum" sz="quarter" idx="12"/>
          </p:nvPr>
        </p:nvSpPr>
        <p:spPr/>
        <p:txBody>
          <a:bodyPr/>
          <a:p>
            <a:fld id="{63C7F121-483B-4A7F-B4B2-D6D929DFD85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70" name=""/>
        <p:cNvGrpSpPr/>
        <p:nvPr/>
      </p:nvGrpSpPr>
      <p:grpSpPr>
        <a:xfrm>
          <a:off x="0" y="0"/>
          <a:ext cx="0" cy="0"/>
          <a:chOff x="0" y="0"/>
          <a:chExt cx="0" cy="0"/>
        </a:xfrm>
      </p:grpSpPr>
      <p:sp>
        <p:nvSpPr>
          <p:cNvPr id="1048588" name="Date Placeholder 3"/>
          <p:cNvSpPr>
            <a:spLocks noGrp="1"/>
          </p:cNvSpPr>
          <p:nvPr>
            <p:ph type="dt" sz="half" idx="10"/>
          </p:nvPr>
        </p:nvSpPr>
        <p:spPr/>
        <p:txBody>
          <a:bodyPr/>
          <a:p>
            <a:fld id="{AE188CB4-6C74-4B55-BD85-AD4087231781}" type="datetimeFigureOut">
              <a:rPr lang="en-US" smtClean="0">
                <a:solidFill>
                  <a:prstClr val="black">
                    <a:tint val="75000"/>
                  </a:prstClr>
                </a:solidFill>
              </a:rPr>
              <a:t>7/5/2021</a:t>
            </a:fld>
            <a:endParaRPr lang="en-US">
              <a:solidFill>
                <a:prstClr val="black">
                  <a:tint val="75000"/>
                </a:prstClr>
              </a:solidFill>
            </a:endParaRPr>
          </a:p>
        </p:txBody>
      </p:sp>
      <p:sp>
        <p:nvSpPr>
          <p:cNvPr id="1048589" name="Footer Placeholder 4"/>
          <p:cNvSpPr>
            <a:spLocks noGrp="1"/>
          </p:cNvSpPr>
          <p:nvPr>
            <p:ph type="ftr" sz="quarter" idx="11"/>
          </p:nvPr>
        </p:nvSpPr>
        <p:spPr/>
        <p:txBody>
          <a:bodyPr/>
          <a:p>
            <a:endParaRPr lang="en-US">
              <a:solidFill>
                <a:prstClr val="black">
                  <a:tint val="75000"/>
                </a:prstClr>
              </a:solidFill>
            </a:endParaRPr>
          </a:p>
        </p:txBody>
      </p:sp>
      <p:sp>
        <p:nvSpPr>
          <p:cNvPr id="1048590" name="Slide Number Placeholder 5"/>
          <p:cNvSpPr>
            <a:spLocks noGrp="1"/>
          </p:cNvSpPr>
          <p:nvPr>
            <p:ph type="sldNum" sz="quarter" idx="12"/>
          </p:nvPr>
        </p:nvSpPr>
        <p:spPr/>
        <p:txBody>
          <a:bodyPr/>
          <a:p>
            <a:fld id="{63C7F121-483B-4A7F-B4B2-D6D929DFD8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538" name=""/>
        <p:cNvGrpSpPr/>
        <p:nvPr/>
      </p:nvGrpSpPr>
      <p:grpSpPr>
        <a:xfrm>
          <a:off x="0" y="0"/>
          <a:ext cx="0" cy="0"/>
          <a:chOff x="0" y="0"/>
          <a:chExt cx="0" cy="0"/>
        </a:xfrm>
      </p:grpSpPr>
      <p:sp>
        <p:nvSpPr>
          <p:cNvPr id="1049186" name="Title 1"/>
          <p:cNvSpPr>
            <a:spLocks noGrp="1"/>
          </p:cNvSpPr>
          <p:nvPr>
            <p:ph type="title"/>
          </p:nvPr>
        </p:nvSpPr>
        <p:spPr>
          <a:xfrm>
            <a:off x="609605" y="273050"/>
            <a:ext cx="4011084" cy="1162050"/>
          </a:xfrm>
        </p:spPr>
        <p:txBody>
          <a:bodyPr anchor="b"/>
          <a:lstStyle>
            <a:lvl1pPr algn="l">
              <a:defRPr b="1" sz="2000"/>
            </a:lvl1pPr>
          </a:lstStyle>
          <a:p>
            <a:r>
              <a:rPr lang="en-US" smtClean="0"/>
              <a:t>Click to edit Master title style</a:t>
            </a:r>
            <a:endParaRPr lang="en-US"/>
          </a:p>
        </p:txBody>
      </p:sp>
      <p:sp>
        <p:nvSpPr>
          <p:cNvPr id="1049187"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188" name="Text Placeholder 3"/>
          <p:cNvSpPr>
            <a:spLocks noGrp="1"/>
          </p:cNvSpPr>
          <p:nvPr>
            <p:ph type="body" sz="half" idx="2"/>
          </p:nvPr>
        </p:nvSpPr>
        <p:spPr>
          <a:xfrm>
            <a:off x="609605" y="1435102"/>
            <a:ext cx="4011084" cy="4691063"/>
          </a:xfrm>
        </p:spPr>
        <p:txBody>
          <a:bodyPr/>
          <a:lstStyle>
            <a:lvl1pPr indent="0" marL="0">
              <a:buNone/>
              <a:defRPr sz="1400"/>
            </a:lvl1pPr>
            <a:lvl2pPr indent="0" marL="457032">
              <a:buNone/>
              <a:defRPr sz="1200"/>
            </a:lvl2pPr>
            <a:lvl3pPr indent="0" marL="914061">
              <a:buNone/>
              <a:defRPr sz="1000"/>
            </a:lvl3pPr>
            <a:lvl4pPr indent="0" marL="1371091">
              <a:buNone/>
              <a:defRPr sz="900"/>
            </a:lvl4pPr>
            <a:lvl5pPr indent="0" marL="1828122">
              <a:buNone/>
              <a:defRPr sz="900"/>
            </a:lvl5pPr>
            <a:lvl6pPr indent="0" marL="2285151">
              <a:buNone/>
              <a:defRPr sz="900"/>
            </a:lvl6pPr>
            <a:lvl7pPr indent="0" marL="2742183">
              <a:buNone/>
              <a:defRPr sz="900"/>
            </a:lvl7pPr>
            <a:lvl8pPr indent="0" marL="3199213">
              <a:buNone/>
              <a:defRPr sz="900"/>
            </a:lvl8pPr>
            <a:lvl9pPr indent="0" marL="3656244">
              <a:buNone/>
              <a:defRPr sz="900"/>
            </a:lvl9pPr>
          </a:lstStyle>
          <a:p>
            <a:pPr lvl="0"/>
            <a:r>
              <a:rPr lang="en-US" smtClean="0"/>
              <a:t>Click to edit Master text styles</a:t>
            </a:r>
          </a:p>
        </p:txBody>
      </p:sp>
      <p:sp>
        <p:nvSpPr>
          <p:cNvPr id="1049189" name="Date Placeholder 3"/>
          <p:cNvSpPr>
            <a:spLocks noGrp="1"/>
          </p:cNvSpPr>
          <p:nvPr>
            <p:ph type="dt" sz="half" idx="10"/>
          </p:nvPr>
        </p:nvSpPr>
        <p:spPr/>
        <p:txBody>
          <a:bodyPr/>
          <a:p>
            <a:fld id="{AE188CB4-6C74-4B55-BD85-AD4087231781}" type="datetimeFigureOut">
              <a:rPr lang="en-US" smtClean="0">
                <a:solidFill>
                  <a:prstClr val="black">
                    <a:tint val="75000"/>
                  </a:prstClr>
                </a:solidFill>
              </a:rPr>
              <a:t>7/5/2021</a:t>
            </a:fld>
            <a:endParaRPr lang="en-US">
              <a:solidFill>
                <a:prstClr val="black">
                  <a:tint val="75000"/>
                </a:prstClr>
              </a:solidFill>
            </a:endParaRPr>
          </a:p>
        </p:txBody>
      </p:sp>
      <p:sp>
        <p:nvSpPr>
          <p:cNvPr id="1049190" name="Footer Placeholder 4"/>
          <p:cNvSpPr>
            <a:spLocks noGrp="1"/>
          </p:cNvSpPr>
          <p:nvPr>
            <p:ph type="ftr" sz="quarter" idx="11"/>
          </p:nvPr>
        </p:nvSpPr>
        <p:spPr/>
        <p:txBody>
          <a:bodyPr/>
          <a:p>
            <a:endParaRPr lang="en-US">
              <a:solidFill>
                <a:prstClr val="black">
                  <a:tint val="75000"/>
                </a:prstClr>
              </a:solidFill>
            </a:endParaRPr>
          </a:p>
        </p:txBody>
      </p:sp>
      <p:sp>
        <p:nvSpPr>
          <p:cNvPr id="1049191" name="Slide Number Placeholder 5"/>
          <p:cNvSpPr>
            <a:spLocks noGrp="1"/>
          </p:cNvSpPr>
          <p:nvPr>
            <p:ph type="sldNum" sz="quarter" idx="12"/>
          </p:nvPr>
        </p:nvSpPr>
        <p:spPr/>
        <p:txBody>
          <a:bodyPr/>
          <a:p>
            <a:fld id="{63C7F121-483B-4A7F-B4B2-D6D929DFD85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534" name=""/>
        <p:cNvGrpSpPr/>
        <p:nvPr/>
      </p:nvGrpSpPr>
      <p:grpSpPr>
        <a:xfrm>
          <a:off x="0" y="0"/>
          <a:ext cx="0" cy="0"/>
          <a:chOff x="0" y="0"/>
          <a:chExt cx="0" cy="0"/>
        </a:xfrm>
      </p:grpSpPr>
      <p:sp>
        <p:nvSpPr>
          <p:cNvPr id="1049162" name="Title 1"/>
          <p:cNvSpPr>
            <a:spLocks noGrp="1"/>
          </p:cNvSpPr>
          <p:nvPr>
            <p:ph type="title"/>
          </p:nvPr>
        </p:nvSpPr>
        <p:spPr>
          <a:xfrm>
            <a:off x="2389719" y="4800600"/>
            <a:ext cx="7315200" cy="566738"/>
          </a:xfrm>
        </p:spPr>
        <p:txBody>
          <a:bodyPr anchor="b"/>
          <a:lstStyle>
            <a:lvl1pPr algn="l">
              <a:defRPr b="1" sz="2000"/>
            </a:lvl1pPr>
          </a:lstStyle>
          <a:p>
            <a:r>
              <a:rPr lang="en-US" smtClean="0"/>
              <a:t>Click to edit Master title style</a:t>
            </a:r>
            <a:endParaRPr lang="en-US"/>
          </a:p>
        </p:txBody>
      </p:sp>
      <p:sp>
        <p:nvSpPr>
          <p:cNvPr id="1049163" name="Picture Placeholder 2"/>
          <p:cNvSpPr>
            <a:spLocks noGrp="1"/>
          </p:cNvSpPr>
          <p:nvPr>
            <p:ph type="pic" idx="1"/>
          </p:nvPr>
        </p:nvSpPr>
        <p:spPr>
          <a:xfrm>
            <a:off x="2389719" y="612775"/>
            <a:ext cx="7315200" cy="4114800"/>
          </a:xfrm>
        </p:spPr>
        <p:txBody>
          <a:bodyPr rtlCol="0">
            <a:normAutofit/>
          </a:bodyPr>
          <a:lstStyle>
            <a:lvl1pPr indent="0" marL="0">
              <a:buNone/>
              <a:defRPr sz="3200"/>
            </a:lvl1pPr>
            <a:lvl2pPr indent="0" marL="457032">
              <a:buNone/>
              <a:defRPr sz="2800"/>
            </a:lvl2pPr>
            <a:lvl3pPr indent="0" marL="914061">
              <a:buNone/>
              <a:defRPr sz="2400"/>
            </a:lvl3pPr>
            <a:lvl4pPr indent="0" marL="1371091">
              <a:buNone/>
              <a:defRPr sz="2000"/>
            </a:lvl4pPr>
            <a:lvl5pPr indent="0" marL="1828122">
              <a:buNone/>
              <a:defRPr sz="2000"/>
            </a:lvl5pPr>
            <a:lvl6pPr indent="0" marL="2285151">
              <a:buNone/>
              <a:defRPr sz="2000"/>
            </a:lvl6pPr>
            <a:lvl7pPr indent="0" marL="2742183">
              <a:buNone/>
              <a:defRPr sz="2000"/>
            </a:lvl7pPr>
            <a:lvl8pPr indent="0" marL="3199213">
              <a:buNone/>
              <a:defRPr sz="2000"/>
            </a:lvl8pPr>
            <a:lvl9pPr indent="0" marL="3656244">
              <a:buNone/>
              <a:defRPr sz="2000"/>
            </a:lvl9pPr>
          </a:lstStyle>
          <a:p>
            <a:pPr lvl="0"/>
            <a:r>
              <a:rPr lang="en-US" noProof="0" smtClean="0"/>
              <a:t>Click icon to add picture</a:t>
            </a:r>
            <a:endParaRPr lang="en-US" noProof="0"/>
          </a:p>
        </p:txBody>
      </p:sp>
      <p:sp>
        <p:nvSpPr>
          <p:cNvPr id="1049164" name="Text Placeholder 3"/>
          <p:cNvSpPr>
            <a:spLocks noGrp="1"/>
          </p:cNvSpPr>
          <p:nvPr>
            <p:ph type="body" sz="half" idx="2"/>
          </p:nvPr>
        </p:nvSpPr>
        <p:spPr>
          <a:xfrm>
            <a:off x="2389719" y="5367338"/>
            <a:ext cx="7315200" cy="804862"/>
          </a:xfrm>
        </p:spPr>
        <p:txBody>
          <a:bodyPr/>
          <a:lstStyle>
            <a:lvl1pPr indent="0" marL="0">
              <a:buNone/>
              <a:defRPr sz="1400"/>
            </a:lvl1pPr>
            <a:lvl2pPr indent="0" marL="457032">
              <a:buNone/>
              <a:defRPr sz="1200"/>
            </a:lvl2pPr>
            <a:lvl3pPr indent="0" marL="914061">
              <a:buNone/>
              <a:defRPr sz="1000"/>
            </a:lvl3pPr>
            <a:lvl4pPr indent="0" marL="1371091">
              <a:buNone/>
              <a:defRPr sz="900"/>
            </a:lvl4pPr>
            <a:lvl5pPr indent="0" marL="1828122">
              <a:buNone/>
              <a:defRPr sz="900"/>
            </a:lvl5pPr>
            <a:lvl6pPr indent="0" marL="2285151">
              <a:buNone/>
              <a:defRPr sz="900"/>
            </a:lvl6pPr>
            <a:lvl7pPr indent="0" marL="2742183">
              <a:buNone/>
              <a:defRPr sz="900"/>
            </a:lvl7pPr>
            <a:lvl8pPr indent="0" marL="3199213">
              <a:buNone/>
              <a:defRPr sz="900"/>
            </a:lvl8pPr>
            <a:lvl9pPr indent="0" marL="3656244">
              <a:buNone/>
              <a:defRPr sz="900"/>
            </a:lvl9pPr>
          </a:lstStyle>
          <a:p>
            <a:pPr lvl="0"/>
            <a:r>
              <a:rPr lang="en-US" smtClean="0"/>
              <a:t>Click to edit Master text styles</a:t>
            </a:r>
          </a:p>
        </p:txBody>
      </p:sp>
      <p:sp>
        <p:nvSpPr>
          <p:cNvPr id="1049165" name="Date Placeholder 3"/>
          <p:cNvSpPr>
            <a:spLocks noGrp="1"/>
          </p:cNvSpPr>
          <p:nvPr>
            <p:ph type="dt" sz="half" idx="10"/>
          </p:nvPr>
        </p:nvSpPr>
        <p:spPr/>
        <p:txBody>
          <a:bodyPr/>
          <a:p>
            <a:fld id="{AE188CB4-6C74-4B55-BD85-AD4087231781}" type="datetimeFigureOut">
              <a:rPr lang="en-US" smtClean="0">
                <a:solidFill>
                  <a:prstClr val="black">
                    <a:tint val="75000"/>
                  </a:prstClr>
                </a:solidFill>
              </a:rPr>
              <a:t>7/5/2021</a:t>
            </a:fld>
            <a:endParaRPr lang="en-US">
              <a:solidFill>
                <a:prstClr val="black">
                  <a:tint val="75000"/>
                </a:prstClr>
              </a:solidFill>
            </a:endParaRPr>
          </a:p>
        </p:txBody>
      </p:sp>
      <p:sp>
        <p:nvSpPr>
          <p:cNvPr id="1049166" name="Footer Placeholder 4"/>
          <p:cNvSpPr>
            <a:spLocks noGrp="1"/>
          </p:cNvSpPr>
          <p:nvPr>
            <p:ph type="ftr" sz="quarter" idx="11"/>
          </p:nvPr>
        </p:nvSpPr>
        <p:spPr/>
        <p:txBody>
          <a:bodyPr/>
          <a:p>
            <a:endParaRPr lang="en-US">
              <a:solidFill>
                <a:prstClr val="black">
                  <a:tint val="75000"/>
                </a:prstClr>
              </a:solidFill>
            </a:endParaRPr>
          </a:p>
        </p:txBody>
      </p:sp>
      <p:sp>
        <p:nvSpPr>
          <p:cNvPr id="1049167" name="Slide Number Placeholder 5"/>
          <p:cNvSpPr>
            <a:spLocks noGrp="1"/>
          </p:cNvSpPr>
          <p:nvPr>
            <p:ph type="sldNum" sz="quarter" idx="12"/>
          </p:nvPr>
        </p:nvSpPr>
        <p:spPr/>
        <p:txBody>
          <a:bodyPr/>
          <a:p>
            <a:fld id="{63C7F121-483B-4A7F-B4B2-D6D929DFD85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image" Target="../media/image3.jpeg"/><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dpi="0">
          <a:blip xmlns:r="http://schemas.openxmlformats.org/officeDocument/2006/relationships" r:embed="rId16" cstate="print"/>
          <a:srcRect/>
          <a:stretch>
            <a:fillRect/>
          </a:stretch>
        </a:blipFill>
      </p:bgPr>
    </p:bg>
    <p:spTree>
      <p:nvGrpSpPr>
        <p:cNvPr id="12" name=""/>
        <p:cNvGrpSpPr/>
        <p:nvPr/>
      </p:nvGrpSpPr>
      <p:grpSpPr>
        <a:xfrm>
          <a:off x="0" y="0"/>
          <a:ext cx="0" cy="0"/>
          <a:chOff x="0" y="0"/>
          <a:chExt cx="0" cy="0"/>
        </a:xfrm>
      </p:grpSpPr>
      <p:sp>
        <p:nvSpPr>
          <p:cNvPr id="1048576" name="Title Placeholder 1"/>
          <p:cNvSpPr>
            <a:spLocks noGrp="1"/>
          </p:cNvSpPr>
          <p:nvPr>
            <p:ph type="title"/>
          </p:nvPr>
        </p:nvSpPr>
        <p:spPr bwMode="auto">
          <a:xfrm>
            <a:off x="610238" y="274954"/>
            <a:ext cx="10971532" cy="1143000"/>
          </a:xfrm>
          <a:prstGeom prst="rect"/>
          <a:noFill/>
          <a:ln>
            <a:noFill/>
          </a:ln>
        </p:spPr>
        <p:txBody>
          <a:bodyPr anchor="ctr" anchorCtr="0" bIns="45703" compatLnSpc="1" lIns="91406" numCol="1" rIns="91406" tIns="45703" vert="horz" wrap="square">
            <a:prstTxWarp prst="textNoShape"/>
          </a:bodyPr>
          <a:p>
            <a:pPr lvl="0"/>
            <a:r>
              <a:rPr altLang="en-US" lang="en-US" smtClean="0"/>
              <a:t>Click to edit Master title style</a:t>
            </a:r>
            <a:endParaRPr altLang="en-US" lang="en-US"/>
          </a:p>
        </p:txBody>
      </p:sp>
      <p:sp>
        <p:nvSpPr>
          <p:cNvPr id="1048577" name="Text Placeholder 2"/>
          <p:cNvSpPr>
            <a:spLocks noGrp="1"/>
          </p:cNvSpPr>
          <p:nvPr>
            <p:ph type="body" idx="1"/>
          </p:nvPr>
        </p:nvSpPr>
        <p:spPr bwMode="auto">
          <a:xfrm>
            <a:off x="610238" y="1600779"/>
            <a:ext cx="10971532" cy="4525935"/>
          </a:xfrm>
          <a:prstGeom prst="rect"/>
          <a:noFill/>
          <a:ln>
            <a:noFill/>
          </a:ln>
        </p:spPr>
        <p:txBody>
          <a:bodyPr anchor="t" anchorCtr="0" bIns="45703" compatLnSpc="1" lIns="91406" numCol="1" rIns="91406" tIns="45703" vert="horz" wrap="square">
            <a:prstTxWarp prst="textNoShape"/>
          </a:bodyPr>
          <a:p>
            <a:pPr lvl="0"/>
            <a:r>
              <a:rPr altLang="en-US" lang="en-US" smtClean="0"/>
              <a:t>Click to edit Master text styles</a:t>
            </a:r>
          </a:p>
          <a:p>
            <a:pPr lvl="1"/>
            <a:r>
              <a:rPr altLang="en-US" lang="en-US" smtClean="0"/>
              <a:t>Second level</a:t>
            </a:r>
          </a:p>
          <a:p>
            <a:pPr lvl="2"/>
            <a:r>
              <a:rPr altLang="en-US" lang="en-US" smtClean="0"/>
              <a:t>Third level</a:t>
            </a:r>
          </a:p>
          <a:p>
            <a:pPr lvl="3"/>
            <a:r>
              <a:rPr altLang="en-US" lang="en-US" smtClean="0"/>
              <a:t>Fourth level</a:t>
            </a:r>
          </a:p>
          <a:p>
            <a:pPr lvl="4"/>
            <a:r>
              <a:rPr altLang="en-US" lang="en-US" smtClean="0"/>
              <a:t>Fifth level</a:t>
            </a:r>
            <a:endParaRPr altLang="en-US" lang="en-US"/>
          </a:p>
        </p:txBody>
      </p:sp>
      <p:sp>
        <p:nvSpPr>
          <p:cNvPr id="1048578" name="Date Placeholder 3"/>
          <p:cNvSpPr>
            <a:spLocks noGrp="1"/>
          </p:cNvSpPr>
          <p:nvPr>
            <p:ph type="dt" sz="half" idx="2"/>
          </p:nvPr>
        </p:nvSpPr>
        <p:spPr>
          <a:xfrm>
            <a:off x="610234" y="6357038"/>
            <a:ext cx="2844739" cy="364206"/>
          </a:xfrm>
          <a:prstGeom prst="rect"/>
        </p:spPr>
        <p:txBody>
          <a:bodyPr anchor="ctr" bIns="45703" lIns="91406" rIns="91406" rtlCol="0" tIns="45703" vert="horz"/>
          <a:lstStyle>
            <a:lvl1pPr algn="l" defTabSz="914061" eaLnBrk="1" fontAlgn="auto" hangingPunct="1">
              <a:spcBef>
                <a:spcPts val="0"/>
              </a:spcBef>
              <a:spcAft>
                <a:spcPts val="0"/>
              </a:spcAft>
              <a:defRPr sz="1200">
                <a:solidFill>
                  <a:schemeClr val="tx1">
                    <a:tint val="75000"/>
                  </a:schemeClr>
                </a:solidFill>
                <a:latin typeface="+mn-lt"/>
                <a:cs typeface="+mn-cs"/>
              </a:defRPr>
            </a:lvl1pPr>
          </a:lstStyle>
          <a:p>
            <a:fld id="{AE188CB4-6C74-4B55-BD85-AD4087231781}" type="datetimeFigureOut">
              <a:rPr lang="en-US" smtClean="0">
                <a:solidFill>
                  <a:prstClr val="black">
                    <a:tint val="75000"/>
                  </a:prstClr>
                </a:solidFill>
              </a:rPr>
              <a:t>7/5/2021</a:t>
            </a:fld>
            <a:endParaRPr lang="en-US">
              <a:solidFill>
                <a:prstClr val="black">
                  <a:tint val="75000"/>
                </a:prstClr>
              </a:solidFill>
            </a:endParaRPr>
          </a:p>
        </p:txBody>
      </p:sp>
      <p:sp>
        <p:nvSpPr>
          <p:cNvPr id="1048579" name="Footer Placeholder 4"/>
          <p:cNvSpPr>
            <a:spLocks noGrp="1"/>
          </p:cNvSpPr>
          <p:nvPr>
            <p:ph type="ftr" sz="quarter" idx="3"/>
          </p:nvPr>
        </p:nvSpPr>
        <p:spPr>
          <a:xfrm>
            <a:off x="4164800" y="6357038"/>
            <a:ext cx="3862400" cy="364206"/>
          </a:xfrm>
          <a:prstGeom prst="rect"/>
        </p:spPr>
        <p:txBody>
          <a:bodyPr anchor="ctr" bIns="45703" lIns="91406" rIns="91406" rtlCol="0" tIns="45703" vert="horz"/>
          <a:lstStyle>
            <a:lvl1pPr algn="ctr" defTabSz="914061" eaLnBrk="1" fontAlgn="auto" hangingPunct="1">
              <a:spcBef>
                <a:spcPts val="0"/>
              </a:spcBef>
              <a:spcAft>
                <a:spcPts val="0"/>
              </a:spcAft>
              <a:defRPr sz="1200">
                <a:solidFill>
                  <a:schemeClr val="tx1">
                    <a:tint val="75000"/>
                  </a:schemeClr>
                </a:solidFill>
                <a:latin typeface="+mn-lt"/>
                <a:cs typeface="+mn-cs"/>
              </a:defRPr>
            </a:lvl1pPr>
          </a:lstStyle>
          <a:p>
            <a:endParaRPr lang="en-US">
              <a:solidFill>
                <a:prstClr val="black">
                  <a:tint val="75000"/>
                </a:prstClr>
              </a:solidFill>
            </a:endParaRPr>
          </a:p>
        </p:txBody>
      </p:sp>
      <p:sp>
        <p:nvSpPr>
          <p:cNvPr id="1048580" name="Slide Number Placeholder 5"/>
          <p:cNvSpPr>
            <a:spLocks noGrp="1"/>
          </p:cNvSpPr>
          <p:nvPr>
            <p:ph type="sldNum" sz="quarter" idx="4"/>
          </p:nvPr>
        </p:nvSpPr>
        <p:spPr>
          <a:xfrm>
            <a:off x="8737027" y="6357038"/>
            <a:ext cx="2844739" cy="364206"/>
          </a:xfrm>
          <a:prstGeom prst="rect"/>
        </p:spPr>
        <p:txBody>
          <a:bodyPr anchor="ctr" anchorCtr="0" bIns="45703" compatLnSpc="1" lIns="91406" numCol="1" rIns="91406" tIns="45703" vert="horz" wrap="square">
            <a:prstTxWarp prst="textNoShape"/>
          </a:bodyPr>
          <a:lstStyle>
            <a:lvl1pPr algn="r" eaLnBrk="1" hangingPunct="1">
              <a:defRPr sz="1200">
                <a:solidFill>
                  <a:srgbClr val="898989"/>
                </a:solidFill>
                <a:latin typeface="Calibri" pitchFamily="34" charset="0"/>
              </a:defRPr>
            </a:lvl1pPr>
          </a:lstStyle>
          <a:p>
            <a:fld id="{63C7F121-483B-4A7F-B4B2-D6D929DFD857}"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xStyles>
    <p:titleStyle>
      <a:lvl1pPr algn="ctr" defTabSz="912769" eaLnBrk="1" fontAlgn="base" hangingPunct="1" rtl="0">
        <a:spcBef>
          <a:spcPct val="0"/>
        </a:spcBef>
        <a:spcAft>
          <a:spcPct val="0"/>
        </a:spcAft>
        <a:defRPr sz="4400" kern="1200">
          <a:solidFill>
            <a:schemeClr val="tx1"/>
          </a:solidFill>
          <a:latin typeface="+mj-lt"/>
          <a:ea typeface="+mj-ea"/>
          <a:cs typeface="+mj-cs"/>
        </a:defRPr>
      </a:lvl1pPr>
      <a:lvl2pPr algn="ctr" defTabSz="912769" eaLnBrk="1" fontAlgn="base" hangingPunct="1" rtl="0">
        <a:spcBef>
          <a:spcPct val="0"/>
        </a:spcBef>
        <a:spcAft>
          <a:spcPct val="0"/>
        </a:spcAft>
        <a:defRPr sz="4400">
          <a:solidFill>
            <a:schemeClr val="tx1"/>
          </a:solidFill>
          <a:latin typeface="Calibri" pitchFamily="34" charset="0"/>
        </a:defRPr>
      </a:lvl2pPr>
      <a:lvl3pPr algn="ctr" defTabSz="912769" eaLnBrk="1" fontAlgn="base" hangingPunct="1" rtl="0">
        <a:spcBef>
          <a:spcPct val="0"/>
        </a:spcBef>
        <a:spcAft>
          <a:spcPct val="0"/>
        </a:spcAft>
        <a:defRPr sz="4400">
          <a:solidFill>
            <a:schemeClr val="tx1"/>
          </a:solidFill>
          <a:latin typeface="Calibri" pitchFamily="34" charset="0"/>
        </a:defRPr>
      </a:lvl3pPr>
      <a:lvl4pPr algn="ctr" defTabSz="912769" eaLnBrk="1" fontAlgn="base" hangingPunct="1" rtl="0">
        <a:spcBef>
          <a:spcPct val="0"/>
        </a:spcBef>
        <a:spcAft>
          <a:spcPct val="0"/>
        </a:spcAft>
        <a:defRPr sz="4400">
          <a:solidFill>
            <a:schemeClr val="tx1"/>
          </a:solidFill>
          <a:latin typeface="Calibri" pitchFamily="34" charset="0"/>
        </a:defRPr>
      </a:lvl4pPr>
      <a:lvl5pPr algn="ctr" defTabSz="912769" eaLnBrk="1" fontAlgn="base" hangingPunct="1" rtl="0">
        <a:spcBef>
          <a:spcPct val="0"/>
        </a:spcBef>
        <a:spcAft>
          <a:spcPct val="0"/>
        </a:spcAft>
        <a:defRPr sz="4400">
          <a:solidFill>
            <a:schemeClr val="tx1"/>
          </a:solidFill>
          <a:latin typeface="Calibri" pitchFamily="34" charset="0"/>
        </a:defRPr>
      </a:lvl5pPr>
      <a:lvl6pPr algn="ctr" defTabSz="912769" eaLnBrk="1" fontAlgn="base" hangingPunct="1" marL="400727" rtl="0">
        <a:spcBef>
          <a:spcPct val="0"/>
        </a:spcBef>
        <a:spcAft>
          <a:spcPct val="0"/>
        </a:spcAft>
        <a:defRPr sz="4400">
          <a:solidFill>
            <a:schemeClr val="tx1"/>
          </a:solidFill>
          <a:latin typeface="Calibri" pitchFamily="34" charset="0"/>
        </a:defRPr>
      </a:lvl6pPr>
      <a:lvl7pPr algn="ctr" defTabSz="912769" eaLnBrk="1" fontAlgn="base" hangingPunct="1" marL="801455" rtl="0">
        <a:spcBef>
          <a:spcPct val="0"/>
        </a:spcBef>
        <a:spcAft>
          <a:spcPct val="0"/>
        </a:spcAft>
        <a:defRPr sz="4400">
          <a:solidFill>
            <a:schemeClr val="tx1"/>
          </a:solidFill>
          <a:latin typeface="Calibri" pitchFamily="34" charset="0"/>
        </a:defRPr>
      </a:lvl7pPr>
      <a:lvl8pPr algn="ctr" defTabSz="912769" eaLnBrk="1" fontAlgn="base" hangingPunct="1" marL="1202185" rtl="0">
        <a:spcBef>
          <a:spcPct val="0"/>
        </a:spcBef>
        <a:spcAft>
          <a:spcPct val="0"/>
        </a:spcAft>
        <a:defRPr sz="4400">
          <a:solidFill>
            <a:schemeClr val="tx1"/>
          </a:solidFill>
          <a:latin typeface="Calibri" pitchFamily="34" charset="0"/>
        </a:defRPr>
      </a:lvl8pPr>
      <a:lvl9pPr algn="ctr" defTabSz="912769" eaLnBrk="1" fontAlgn="base" hangingPunct="1" marL="1602913" rtl="0">
        <a:spcBef>
          <a:spcPct val="0"/>
        </a:spcBef>
        <a:spcAft>
          <a:spcPct val="0"/>
        </a:spcAft>
        <a:defRPr sz="4400">
          <a:solidFill>
            <a:schemeClr val="tx1"/>
          </a:solidFill>
          <a:latin typeface="Calibri" pitchFamily="34" charset="0"/>
        </a:defRPr>
      </a:lvl9pPr>
    </p:titleStyle>
    <p:bodyStyle>
      <a:lvl1pPr algn="l" defTabSz="912769" eaLnBrk="1" fontAlgn="base" hangingPunct="1" indent="-342287" marL="342287" rtl="0">
        <a:spcBef>
          <a:spcPct val="20000"/>
        </a:spcBef>
        <a:spcAft>
          <a:spcPct val="0"/>
        </a:spcAft>
        <a:buFont typeface="Arial" pitchFamily="34" charset="0"/>
        <a:buChar char="•"/>
        <a:defRPr sz="3200" kern="1200">
          <a:solidFill>
            <a:schemeClr val="tx1"/>
          </a:solidFill>
          <a:latin typeface="+mn-lt"/>
          <a:ea typeface="+mn-ea"/>
          <a:cs typeface="+mn-cs"/>
        </a:defRPr>
      </a:lvl1pPr>
      <a:lvl2pPr algn="l" defTabSz="912769" eaLnBrk="1" fontAlgn="base" hangingPunct="1" indent="-285240" marL="741625" rtl="0">
        <a:spcBef>
          <a:spcPct val="20000"/>
        </a:spcBef>
        <a:spcAft>
          <a:spcPct val="0"/>
        </a:spcAft>
        <a:buFont typeface="Arial" pitchFamily="34" charset="0"/>
        <a:buChar char="–"/>
        <a:defRPr sz="2800" kern="1200">
          <a:solidFill>
            <a:schemeClr val="tx1"/>
          </a:solidFill>
          <a:latin typeface="+mn-lt"/>
          <a:ea typeface="+mn-ea"/>
          <a:cs typeface="+mn-cs"/>
        </a:defRPr>
      </a:lvl2pPr>
      <a:lvl3pPr algn="l" defTabSz="912769" eaLnBrk="1" fontAlgn="base" hangingPunct="1" indent="-228193" marL="1142352" rtl="0">
        <a:spcBef>
          <a:spcPct val="20000"/>
        </a:spcBef>
        <a:spcAft>
          <a:spcPct val="0"/>
        </a:spcAft>
        <a:buFont typeface="Arial" pitchFamily="34" charset="0"/>
        <a:buChar char="•"/>
        <a:defRPr sz="2400" kern="1200">
          <a:solidFill>
            <a:schemeClr val="tx1"/>
          </a:solidFill>
          <a:latin typeface="+mn-lt"/>
          <a:ea typeface="+mn-ea"/>
          <a:cs typeface="+mn-cs"/>
        </a:defRPr>
      </a:lvl3pPr>
      <a:lvl4pPr algn="l" defTabSz="912769" eaLnBrk="1" fontAlgn="base" hangingPunct="1" indent="-228193" marL="1598739" rtl="0">
        <a:spcBef>
          <a:spcPct val="20000"/>
        </a:spcBef>
        <a:spcAft>
          <a:spcPct val="0"/>
        </a:spcAft>
        <a:buFont typeface="Arial" pitchFamily="34" charset="0"/>
        <a:buChar char="–"/>
        <a:defRPr sz="2000" kern="1200">
          <a:solidFill>
            <a:schemeClr val="tx1"/>
          </a:solidFill>
          <a:latin typeface="+mn-lt"/>
          <a:ea typeface="+mn-ea"/>
          <a:cs typeface="+mn-cs"/>
        </a:defRPr>
      </a:lvl4pPr>
      <a:lvl5pPr algn="l" defTabSz="912769" eaLnBrk="1" fontAlgn="base" hangingPunct="1" indent="-228193" marL="2056515" rtl="0">
        <a:spcBef>
          <a:spcPct val="20000"/>
        </a:spcBef>
        <a:spcAft>
          <a:spcPct val="0"/>
        </a:spcAft>
        <a:buFont typeface="Arial" pitchFamily="34" charset="0"/>
        <a:buChar char="»"/>
        <a:defRPr sz="2000" kern="1200">
          <a:solidFill>
            <a:schemeClr val="tx1"/>
          </a:solidFill>
          <a:latin typeface="+mn-lt"/>
          <a:ea typeface="+mn-ea"/>
          <a:cs typeface="+mn-cs"/>
        </a:defRPr>
      </a:lvl5pPr>
      <a:lvl6pPr algn="l" defTabSz="914061" eaLnBrk="1" hangingPunct="1" indent="-228514" latinLnBrk="0" marL="2513667" rtl="0">
        <a:spcBef>
          <a:spcPct val="20000"/>
        </a:spcBef>
        <a:buFont typeface="Arial" pitchFamily="34" charset="0"/>
        <a:buChar char="•"/>
        <a:defRPr sz="2000" kern="1200">
          <a:solidFill>
            <a:schemeClr val="tx1"/>
          </a:solidFill>
          <a:latin typeface="+mn-lt"/>
          <a:ea typeface="+mn-ea"/>
          <a:cs typeface="+mn-cs"/>
        </a:defRPr>
      </a:lvl6pPr>
      <a:lvl7pPr algn="l" defTabSz="914061" eaLnBrk="1" hangingPunct="1" indent="-228514" latinLnBrk="0" marL="2970698" rtl="0">
        <a:spcBef>
          <a:spcPct val="20000"/>
        </a:spcBef>
        <a:buFont typeface="Arial" pitchFamily="34" charset="0"/>
        <a:buChar char="•"/>
        <a:defRPr sz="2000" kern="1200">
          <a:solidFill>
            <a:schemeClr val="tx1"/>
          </a:solidFill>
          <a:latin typeface="+mn-lt"/>
          <a:ea typeface="+mn-ea"/>
          <a:cs typeface="+mn-cs"/>
        </a:defRPr>
      </a:lvl7pPr>
      <a:lvl8pPr algn="l" defTabSz="914061" eaLnBrk="1" hangingPunct="1" indent="-228514" latinLnBrk="0" marL="3427728" rtl="0">
        <a:spcBef>
          <a:spcPct val="20000"/>
        </a:spcBef>
        <a:buFont typeface="Arial" pitchFamily="34" charset="0"/>
        <a:buChar char="•"/>
        <a:defRPr sz="2000" kern="1200">
          <a:solidFill>
            <a:schemeClr val="tx1"/>
          </a:solidFill>
          <a:latin typeface="+mn-lt"/>
          <a:ea typeface="+mn-ea"/>
          <a:cs typeface="+mn-cs"/>
        </a:defRPr>
      </a:lvl8pPr>
      <a:lvl9pPr algn="l" defTabSz="914061" eaLnBrk="1" hangingPunct="1" indent="-228514" latinLnBrk="0" marL="3884759"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061" eaLnBrk="1" hangingPunct="1" latinLnBrk="0" marL="0" rtl="0">
        <a:defRPr sz="1800" kern="1200">
          <a:solidFill>
            <a:schemeClr val="tx1"/>
          </a:solidFill>
          <a:latin typeface="+mn-lt"/>
          <a:ea typeface="+mn-ea"/>
          <a:cs typeface="+mn-cs"/>
        </a:defRPr>
      </a:lvl1pPr>
      <a:lvl2pPr algn="l" defTabSz="914061" eaLnBrk="1" hangingPunct="1" latinLnBrk="0" marL="457032" rtl="0">
        <a:defRPr sz="1800" kern="1200">
          <a:solidFill>
            <a:schemeClr val="tx1"/>
          </a:solidFill>
          <a:latin typeface="+mn-lt"/>
          <a:ea typeface="+mn-ea"/>
          <a:cs typeface="+mn-cs"/>
        </a:defRPr>
      </a:lvl2pPr>
      <a:lvl3pPr algn="l" defTabSz="914061" eaLnBrk="1" hangingPunct="1" latinLnBrk="0" marL="914061" rtl="0">
        <a:defRPr sz="1800" kern="1200">
          <a:solidFill>
            <a:schemeClr val="tx1"/>
          </a:solidFill>
          <a:latin typeface="+mn-lt"/>
          <a:ea typeface="+mn-ea"/>
          <a:cs typeface="+mn-cs"/>
        </a:defRPr>
      </a:lvl3pPr>
      <a:lvl4pPr algn="l" defTabSz="914061" eaLnBrk="1" hangingPunct="1" latinLnBrk="0" marL="1371091" rtl="0">
        <a:defRPr sz="1800" kern="1200">
          <a:solidFill>
            <a:schemeClr val="tx1"/>
          </a:solidFill>
          <a:latin typeface="+mn-lt"/>
          <a:ea typeface="+mn-ea"/>
          <a:cs typeface="+mn-cs"/>
        </a:defRPr>
      </a:lvl4pPr>
      <a:lvl5pPr algn="l" defTabSz="914061" eaLnBrk="1" hangingPunct="1" latinLnBrk="0" marL="1828122" rtl="0">
        <a:defRPr sz="1800" kern="1200">
          <a:solidFill>
            <a:schemeClr val="tx1"/>
          </a:solidFill>
          <a:latin typeface="+mn-lt"/>
          <a:ea typeface="+mn-ea"/>
          <a:cs typeface="+mn-cs"/>
        </a:defRPr>
      </a:lvl5pPr>
      <a:lvl6pPr algn="l" defTabSz="914061" eaLnBrk="1" hangingPunct="1" latinLnBrk="0" marL="2285151" rtl="0">
        <a:defRPr sz="1800" kern="1200">
          <a:solidFill>
            <a:schemeClr val="tx1"/>
          </a:solidFill>
          <a:latin typeface="+mn-lt"/>
          <a:ea typeface="+mn-ea"/>
          <a:cs typeface="+mn-cs"/>
        </a:defRPr>
      </a:lvl6pPr>
      <a:lvl7pPr algn="l" defTabSz="914061" eaLnBrk="1" hangingPunct="1" latinLnBrk="0" marL="2742183" rtl="0">
        <a:defRPr sz="1800" kern="1200">
          <a:solidFill>
            <a:schemeClr val="tx1"/>
          </a:solidFill>
          <a:latin typeface="+mn-lt"/>
          <a:ea typeface="+mn-ea"/>
          <a:cs typeface="+mn-cs"/>
        </a:defRPr>
      </a:lvl7pPr>
      <a:lvl8pPr algn="l" defTabSz="914061" eaLnBrk="1" hangingPunct="1" latinLnBrk="0" marL="3199213" rtl="0">
        <a:defRPr sz="1800" kern="1200">
          <a:solidFill>
            <a:schemeClr val="tx1"/>
          </a:solidFill>
          <a:latin typeface="+mn-lt"/>
          <a:ea typeface="+mn-ea"/>
          <a:cs typeface="+mn-cs"/>
        </a:defRPr>
      </a:lvl8pPr>
      <a:lvl9pPr algn="l" defTabSz="914061" eaLnBrk="1" hangingPunct="1" latinLnBrk="0" marL="3656244"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586" name="Title 1"/>
          <p:cNvSpPr>
            <a:spLocks noGrp="1"/>
          </p:cNvSpPr>
          <p:nvPr>
            <p:ph type="ctrTitle"/>
          </p:nvPr>
        </p:nvSpPr>
        <p:spPr/>
        <p:txBody>
          <a:bodyPr/>
          <a:p>
            <a:r>
              <a:rPr dirty="0" lang="en-US" smtClean="0"/>
              <a:t>INTRODUCTION TO PSYCHOLOGY</a:t>
            </a:r>
            <a:endParaRPr dirty="0" lang="en-US"/>
          </a:p>
        </p:txBody>
      </p:sp>
      <p:sp>
        <p:nvSpPr>
          <p:cNvPr id="1048587" name="Subtitle 2"/>
          <p:cNvSpPr>
            <a:spLocks noGrp="1"/>
          </p:cNvSpPr>
          <p:nvPr>
            <p:ph type="subTitle" idx="1"/>
          </p:nvPr>
        </p:nvSpPr>
        <p:spPr/>
        <p:txBody>
          <a:bodyPr/>
          <a:p>
            <a:r>
              <a:rPr b="1" dirty="0" lang="en-US" smtClean="0">
                <a:solidFill>
                  <a:srgbClr val="FF0000"/>
                </a:solidFill>
              </a:rPr>
              <a:t>SEMESTER I</a:t>
            </a:r>
            <a:r>
              <a:rPr dirty="0" lang="en-US" smtClean="0"/>
              <a:t>.</a:t>
            </a:r>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sp>
        <p:nvSpPr>
          <p:cNvPr id="1048611" name="Title 1"/>
          <p:cNvSpPr>
            <a:spLocks noGrp="1"/>
          </p:cNvSpPr>
          <p:nvPr>
            <p:ph type="title"/>
          </p:nvPr>
        </p:nvSpPr>
        <p:spPr>
          <a:xfrm>
            <a:off x="610238" y="274954"/>
            <a:ext cx="10971532" cy="484900"/>
          </a:xfrm>
        </p:spPr>
        <p:txBody>
          <a:bodyPr/>
          <a:p>
            <a:r>
              <a:rPr dirty="0" lang="en-US" err="1" smtClean="0"/>
              <a:t>ct</a:t>
            </a:r>
            <a:endParaRPr dirty="0" lang="en-US"/>
          </a:p>
        </p:txBody>
      </p:sp>
      <p:sp>
        <p:nvSpPr>
          <p:cNvPr id="1048612" name="Content Placeholder 2"/>
          <p:cNvSpPr>
            <a:spLocks noGrp="1"/>
          </p:cNvSpPr>
          <p:nvPr>
            <p:ph idx="1"/>
          </p:nvPr>
        </p:nvSpPr>
        <p:spPr>
          <a:xfrm>
            <a:off x="1403796" y="759855"/>
            <a:ext cx="10177973" cy="5366860"/>
          </a:xfrm>
        </p:spPr>
        <p:txBody>
          <a:bodyPr/>
          <a:p>
            <a:pPr indent="-320040" marL="320040">
              <a:buClr>
                <a:schemeClr val="accent3"/>
              </a:buClr>
              <a:buNone/>
            </a:pPr>
            <a:r>
              <a:rPr b="1" dirty="0" lang="en-US">
                <a:latin typeface="Times New Roman" panose="02020603050405020304" pitchFamily="18" charset="0"/>
                <a:cs typeface="Times New Roman" panose="02020603050405020304" pitchFamily="18" charset="0"/>
              </a:rPr>
              <a:t>Value</a:t>
            </a:r>
            <a:r>
              <a:rPr b="1" dirty="0" lang="en-US">
                <a:solidFill>
                  <a:srgbClr val="FF0000"/>
                </a:solidFill>
                <a:latin typeface="Times New Roman" panose="02020603050405020304" pitchFamily="18" charset="0"/>
                <a:cs typeface="Times New Roman" panose="02020603050405020304" pitchFamily="18" charset="0"/>
              </a:rPr>
              <a:t>  </a:t>
            </a:r>
            <a:r>
              <a:rPr dirty="0" lang="en-US">
                <a:latin typeface="Times New Roman" panose="02020603050405020304" pitchFamily="18" charset="0"/>
                <a:cs typeface="Times New Roman" panose="02020603050405020304" pitchFamily="18" charset="0"/>
              </a:rPr>
              <a:t> – it’s the personal believe about the worth of a given idea or behavior.</a:t>
            </a:r>
          </a:p>
          <a:p>
            <a:pPr indent="-320040" marL="320040">
              <a:buClr>
                <a:schemeClr val="accent3"/>
              </a:buClr>
              <a:buNone/>
            </a:pPr>
            <a:r>
              <a:rPr b="1" dirty="0" lang="en-US">
                <a:latin typeface="Times New Roman" panose="02020603050405020304" pitchFamily="18" charset="0"/>
                <a:cs typeface="Times New Roman" panose="02020603050405020304" pitchFamily="18" charset="0"/>
              </a:rPr>
              <a:t>Belief </a:t>
            </a:r>
            <a:r>
              <a:rPr b="1" dirty="0" lang="en-US">
                <a:solidFill>
                  <a:srgbClr val="FF0000"/>
                </a:solidFill>
                <a:latin typeface="Times New Roman" panose="02020603050405020304" pitchFamily="18" charset="0"/>
                <a:cs typeface="Times New Roman" panose="02020603050405020304" pitchFamily="18" charset="0"/>
              </a:rPr>
              <a:t>  </a:t>
            </a:r>
            <a:r>
              <a:rPr dirty="0" lang="en-US">
                <a:latin typeface="Times New Roman" panose="02020603050405020304" pitchFamily="18" charset="0"/>
                <a:cs typeface="Times New Roman" panose="02020603050405020304" pitchFamily="18" charset="0"/>
              </a:rPr>
              <a:t>– its is an idea, set of attitudes or opinions held with a personal conviction or confidence based on faith or facts.</a:t>
            </a:r>
          </a:p>
          <a:p>
            <a:pPr indent="-320040" marL="320040">
              <a:buClr>
                <a:schemeClr val="accent3"/>
              </a:buClr>
              <a:buNone/>
            </a:pPr>
            <a:r>
              <a:rPr b="1" dirty="0" lang="en-US">
                <a:latin typeface="Times New Roman" panose="02020603050405020304" pitchFamily="18" charset="0"/>
                <a:cs typeface="Times New Roman" panose="02020603050405020304" pitchFamily="18" charset="0"/>
              </a:rPr>
              <a:t>Prejudice</a:t>
            </a:r>
            <a:r>
              <a:rPr b="1" dirty="0" lang="en-US">
                <a:solidFill>
                  <a:srgbClr val="FF0000"/>
                </a:solidFill>
                <a:latin typeface="Times New Roman" panose="02020603050405020304" pitchFamily="18" charset="0"/>
                <a:cs typeface="Times New Roman" panose="02020603050405020304" pitchFamily="18" charset="0"/>
              </a:rPr>
              <a:t>  </a:t>
            </a:r>
            <a:r>
              <a:rPr dirty="0" lang="en-US">
                <a:latin typeface="Times New Roman" panose="02020603050405020304" pitchFamily="18" charset="0"/>
                <a:cs typeface="Times New Roman" panose="02020603050405020304" pitchFamily="18" charset="0"/>
              </a:rPr>
              <a:t>- unfair opinion formed without adequate knowledge or </a:t>
            </a:r>
            <a:r>
              <a:rPr dirty="0" lang="en-US" smtClean="0">
                <a:latin typeface="Times New Roman" panose="02020603050405020304" pitchFamily="18" charset="0"/>
                <a:cs typeface="Times New Roman" panose="02020603050405020304" pitchFamily="18" charset="0"/>
              </a:rPr>
              <a:t>experience</a:t>
            </a:r>
          </a:p>
          <a:p>
            <a:pPr indent="-320040" marL="320040">
              <a:buClr>
                <a:schemeClr val="accent3"/>
              </a:buClr>
              <a:buNone/>
            </a:pPr>
            <a:endParaRPr dirty="0" lang="en-US">
              <a:latin typeface="Times New Roman" panose="02020603050405020304" pitchFamily="18" charset="0"/>
              <a:cs typeface="Times New Roman" panose="02020603050405020304" pitchFamily="18" charset="0"/>
            </a:endParaRPr>
          </a:p>
        </p:txBody>
      </p:sp>
    </p:spTree>
  </p:cSld>
  <p:clrMapOvr>
    <a:masterClrMapping/>
  </p:clrMapOvr>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376" name=""/>
        <p:cNvGrpSpPr/>
        <p:nvPr/>
      </p:nvGrpSpPr>
      <p:grpSpPr>
        <a:xfrm>
          <a:off x="0" y="0"/>
          <a:ext cx="0" cy="0"/>
          <a:chOff x="0" y="0"/>
          <a:chExt cx="0" cy="0"/>
        </a:xfrm>
      </p:grpSpPr>
      <p:sp>
        <p:nvSpPr>
          <p:cNvPr id="1048834" name="Content Placeholder 4"/>
          <p:cNvSpPr>
            <a:spLocks noGrp="1"/>
          </p:cNvSpPr>
          <p:nvPr>
            <p:ph idx="1"/>
          </p:nvPr>
        </p:nvSpPr>
        <p:spPr>
          <a:xfrm>
            <a:off x="278296" y="1070112"/>
            <a:ext cx="11595652" cy="5489713"/>
          </a:xfrm>
        </p:spPr>
        <p:txBody>
          <a:bodyPr>
            <a:normAutofit/>
          </a:bodyPr>
          <a:p>
            <a:pPr algn="just">
              <a:buNone/>
            </a:pPr>
            <a:r>
              <a:rPr b="1" dirty="0" sz="3600" lang="en-US">
                <a:latin typeface="Arial Black" panose="020B0A04020102020204" pitchFamily="34" charset="0"/>
              </a:rPr>
              <a:t>An Instinct</a:t>
            </a:r>
          </a:p>
          <a:p>
            <a:pPr algn="just"/>
            <a:r>
              <a:rPr dirty="0" sz="3200" lang="en-US"/>
              <a:t>An inborn complex behaviour found in members of a species  such as nest building in birds.</a:t>
            </a:r>
          </a:p>
          <a:p>
            <a:pPr algn="just">
              <a:buNone/>
            </a:pPr>
            <a:r>
              <a:rPr b="1" dirty="0" sz="3600" lang="en-US">
                <a:latin typeface="Arial Black" panose="020B0A04020102020204" pitchFamily="34" charset="0"/>
              </a:rPr>
              <a:t>Maturation</a:t>
            </a:r>
          </a:p>
          <a:p>
            <a:pPr algn="just"/>
            <a:r>
              <a:rPr dirty="0" sz="3200" lang="en-US"/>
              <a:t>Is the sequential unfolding of inherited predispositions(such as walking in human infants).</a:t>
            </a:r>
          </a:p>
          <a:p>
            <a:pPr algn="just"/>
            <a:endParaRPr dirty="0" sz="3200" lang="en-US"/>
          </a:p>
        </p:txBody>
      </p:sp>
      <p:sp>
        <p:nvSpPr>
          <p:cNvPr id="1048835" name="Slide Number Placeholder 2"/>
          <p:cNvSpPr>
            <a:spLocks noGrp="1"/>
          </p:cNvSpPr>
          <p:nvPr>
            <p:ph type="sldNum" sz="quarter" idx="12"/>
          </p:nvPr>
        </p:nvSpPr>
        <p:spPr>
          <a:xfrm>
            <a:off x="8077200" y="6324600"/>
            <a:ext cx="1905000" cy="457200"/>
          </a:xfrm>
          <a:prstGeom prst="rect"/>
        </p:spPr>
        <p:txBody>
          <a:bodyPr/>
          <a:p>
            <a:fld id="{ACE4364B-589A-413E-BE35-0E230ADB5FAC}" type="slidenum">
              <a:rPr lang="en-US" smtClean="0"/>
              <a:t>100</a:t>
            </a:fld>
            <a:endParaRPr lang="en-US"/>
          </a:p>
        </p:txBody>
      </p:sp>
    </p:spTree>
  </p:cSld>
  <p:clrMapOvr>
    <a:masterClrMapping/>
  </p:clrMapOvr>
  <p:transition spd="slow">
    <p:fade/>
  </p:transition>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377" name=""/>
        <p:cNvGrpSpPr/>
        <p:nvPr/>
      </p:nvGrpSpPr>
      <p:grpSpPr>
        <a:xfrm>
          <a:off x="0" y="0"/>
          <a:ext cx="0" cy="0"/>
          <a:chOff x="0" y="0"/>
          <a:chExt cx="0" cy="0"/>
        </a:xfrm>
      </p:grpSpPr>
      <p:sp>
        <p:nvSpPr>
          <p:cNvPr id="1048836" name="Title 4"/>
          <p:cNvSpPr>
            <a:spLocks noGrp="1"/>
          </p:cNvSpPr>
          <p:nvPr>
            <p:ph type="title"/>
          </p:nvPr>
        </p:nvSpPr>
        <p:spPr>
          <a:xfrm>
            <a:off x="609600" y="38100"/>
            <a:ext cx="10972800" cy="1143000"/>
          </a:xfrm>
        </p:spPr>
        <p:txBody>
          <a:bodyPr>
            <a:normAutofit/>
          </a:bodyPr>
          <a:p>
            <a:pPr algn="ctr"/>
            <a:r>
              <a:rPr b="1" dirty="0" sz="6000" i="0" lang="en-US">
                <a:solidFill>
                  <a:srgbClr val="FF0000"/>
                </a:solidFill>
                <a:latin typeface="Arial Black" panose="020B0A04020102020204" pitchFamily="34" charset="0"/>
              </a:rPr>
              <a:t>Types of Learning</a:t>
            </a:r>
          </a:p>
        </p:txBody>
      </p:sp>
      <p:sp>
        <p:nvSpPr>
          <p:cNvPr id="1048837" name="Content Placeholder 5"/>
          <p:cNvSpPr>
            <a:spLocks noGrp="1"/>
          </p:cNvSpPr>
          <p:nvPr>
            <p:ph idx="1"/>
          </p:nvPr>
        </p:nvSpPr>
        <p:spPr>
          <a:xfrm>
            <a:off x="225287" y="1586948"/>
            <a:ext cx="11569148" cy="4999382"/>
          </a:xfrm>
        </p:spPr>
        <p:txBody>
          <a:bodyPr>
            <a:normAutofit/>
          </a:bodyPr>
          <a:p>
            <a:pPr algn="just"/>
            <a:r>
              <a:rPr b="1" dirty="0" sz="3200" lang="en-US"/>
              <a:t>Psychomotor Learning: </a:t>
            </a:r>
            <a:r>
              <a:rPr dirty="0" sz="3200" lang="en-US"/>
              <a:t>acquisition of physical skills, coordination of muscles and body parts.</a:t>
            </a:r>
          </a:p>
          <a:p>
            <a:pPr algn="just"/>
            <a:r>
              <a:rPr b="1" dirty="0" sz="3200" lang="en-US"/>
              <a:t>Cognitive Learning: </a:t>
            </a:r>
            <a:r>
              <a:rPr dirty="0" sz="3200" lang="en-US"/>
              <a:t>ability to think, form ideas and concepts, synthesis, analyze and evaluate issues logically and creatively.</a:t>
            </a:r>
          </a:p>
          <a:p>
            <a:pPr algn="just"/>
            <a:r>
              <a:rPr b="1" dirty="0" sz="3200" lang="en-US"/>
              <a:t>Affective Learning: </a:t>
            </a:r>
            <a:r>
              <a:rPr dirty="0" sz="3200" lang="en-US"/>
              <a:t>involves emotions, values, feelings and attitudes of an individual.</a:t>
            </a:r>
          </a:p>
        </p:txBody>
      </p:sp>
      <p:sp>
        <p:nvSpPr>
          <p:cNvPr id="1048838" name="Slide Number Placeholder 3"/>
          <p:cNvSpPr>
            <a:spLocks noGrp="1"/>
          </p:cNvSpPr>
          <p:nvPr>
            <p:ph type="sldNum" sz="quarter" idx="12"/>
          </p:nvPr>
        </p:nvSpPr>
        <p:spPr>
          <a:xfrm>
            <a:off x="8077200" y="6324600"/>
            <a:ext cx="1905000" cy="457200"/>
          </a:xfrm>
          <a:prstGeom prst="rect"/>
        </p:spPr>
        <p:txBody>
          <a:bodyPr/>
          <a:p>
            <a:fld id="{ACE4364B-589A-413E-BE35-0E230ADB5FAC}" type="slidenum">
              <a:rPr lang="en-US" smtClean="0"/>
              <a:t>101</a:t>
            </a:fld>
            <a:endParaRPr lang="en-US"/>
          </a:p>
        </p:txBody>
      </p:sp>
    </p:spTree>
  </p:cSld>
  <p:clrMapOvr>
    <a:masterClrMapping/>
  </p:clrMapOvr>
  <p:transition spd="slow">
    <p:fade/>
  </p:transition>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378" name=""/>
        <p:cNvGrpSpPr/>
        <p:nvPr/>
      </p:nvGrpSpPr>
      <p:grpSpPr>
        <a:xfrm>
          <a:off x="0" y="0"/>
          <a:ext cx="0" cy="0"/>
          <a:chOff x="0" y="0"/>
          <a:chExt cx="0" cy="0"/>
        </a:xfrm>
      </p:grpSpPr>
      <p:sp>
        <p:nvSpPr>
          <p:cNvPr id="1048839" name="Title 1"/>
          <p:cNvSpPr>
            <a:spLocks noGrp="1"/>
          </p:cNvSpPr>
          <p:nvPr>
            <p:ph type="title"/>
          </p:nvPr>
        </p:nvSpPr>
        <p:spPr>
          <a:xfrm>
            <a:off x="2057400" y="324679"/>
            <a:ext cx="7772400" cy="1143000"/>
          </a:xfrm>
        </p:spPr>
        <p:txBody>
          <a:bodyPr>
            <a:normAutofit fontScale="90000"/>
          </a:bodyPr>
          <a:p>
            <a:pPr algn="l"/>
            <a:r>
              <a:rPr b="1" dirty="0" sz="6000" lang="en-US">
                <a:solidFill>
                  <a:srgbClr val="FF0000"/>
                </a:solidFill>
                <a:latin typeface="Arial Black" panose="020B0A04020102020204" pitchFamily="34" charset="0"/>
              </a:rPr>
              <a:t>Learning Theories</a:t>
            </a:r>
          </a:p>
        </p:txBody>
      </p:sp>
      <p:sp>
        <p:nvSpPr>
          <p:cNvPr id="1048840" name="Content Placeholder 2"/>
          <p:cNvSpPr>
            <a:spLocks noGrp="1"/>
          </p:cNvSpPr>
          <p:nvPr>
            <p:ph idx="1"/>
          </p:nvPr>
        </p:nvSpPr>
        <p:spPr>
          <a:xfrm>
            <a:off x="629479" y="1838739"/>
            <a:ext cx="11191460" cy="4114800"/>
          </a:xfrm>
        </p:spPr>
        <p:txBody>
          <a:bodyPr>
            <a:normAutofit/>
          </a:bodyPr>
          <a:p>
            <a:pPr algn="just">
              <a:buFont typeface="Wingdings" panose="05000000000000000000" pitchFamily="2" charset="2"/>
              <a:buChar char="Ø"/>
            </a:pPr>
            <a:r>
              <a:rPr dirty="0" sz="3600" lang="en-US"/>
              <a:t>Classical Conditioning by Ivan Pavlov</a:t>
            </a:r>
          </a:p>
          <a:p>
            <a:pPr algn="just">
              <a:buFont typeface="Wingdings" panose="05000000000000000000" pitchFamily="2" charset="2"/>
              <a:buChar char="Ø"/>
            </a:pPr>
            <a:r>
              <a:rPr dirty="0" sz="3600" lang="en-US"/>
              <a:t>Operant Conditioning by B.F. Skinner</a:t>
            </a:r>
          </a:p>
          <a:p>
            <a:pPr algn="just">
              <a:buFont typeface="Wingdings" panose="05000000000000000000" pitchFamily="2" charset="2"/>
              <a:buChar char="Ø"/>
            </a:pPr>
            <a:r>
              <a:rPr dirty="0" sz="3600" lang="en-US"/>
              <a:t>Cognitive Learning by Jean Piaget</a:t>
            </a:r>
          </a:p>
          <a:p>
            <a:pPr algn="just">
              <a:buFont typeface="Wingdings" panose="05000000000000000000" pitchFamily="2" charset="2"/>
              <a:buChar char="Ø"/>
            </a:pPr>
            <a:r>
              <a:rPr dirty="0" sz="3600" lang="en-US"/>
              <a:t>Social Learning by Albert Bandura</a:t>
            </a:r>
          </a:p>
          <a:p>
            <a:pPr algn="just"/>
            <a:endParaRPr dirty="0" sz="3600" lang="en-US"/>
          </a:p>
        </p:txBody>
      </p:sp>
      <p:sp>
        <p:nvSpPr>
          <p:cNvPr id="1048841"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102</a:t>
            </a:fld>
            <a:endParaRPr lang="en-US"/>
          </a:p>
        </p:txBody>
      </p:sp>
    </p:spTree>
  </p:cSld>
  <p:clrMapOvr>
    <a:masterClrMapping/>
  </p:clrMapOvr>
  <p:transition spd="slow">
    <p:fade/>
  </p:transition>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379" name=""/>
        <p:cNvGrpSpPr/>
        <p:nvPr/>
      </p:nvGrpSpPr>
      <p:grpSpPr>
        <a:xfrm>
          <a:off x="0" y="0"/>
          <a:ext cx="0" cy="0"/>
          <a:chOff x="0" y="0"/>
          <a:chExt cx="0" cy="0"/>
        </a:xfrm>
      </p:grpSpPr>
      <p:sp>
        <p:nvSpPr>
          <p:cNvPr id="1048842" name="Title 4"/>
          <p:cNvSpPr>
            <a:spLocks noGrp="1"/>
          </p:cNvSpPr>
          <p:nvPr>
            <p:ph type="title"/>
          </p:nvPr>
        </p:nvSpPr>
        <p:spPr>
          <a:xfrm>
            <a:off x="1881809" y="0"/>
            <a:ext cx="7649818" cy="980661"/>
          </a:xfrm>
        </p:spPr>
        <p:txBody>
          <a:bodyPr>
            <a:normAutofit fontScale="90000"/>
          </a:bodyPr>
          <a:p>
            <a:pPr algn="ctr"/>
            <a:r>
              <a:rPr b="1" dirty="0" sz="6000" lang="en-US">
                <a:solidFill>
                  <a:srgbClr val="FF0000"/>
                </a:solidFill>
                <a:latin typeface="Berlin Sans FB Demi" panose="020E0802020502020306" pitchFamily="34" charset="0"/>
              </a:rPr>
              <a:t>Classical Conditioning</a:t>
            </a:r>
            <a:endParaRPr dirty="0" sz="6000" lang="en-US">
              <a:solidFill>
                <a:srgbClr val="FF0000"/>
              </a:solidFill>
              <a:latin typeface="Berlin Sans FB Demi" panose="020E0802020502020306" pitchFamily="34" charset="0"/>
            </a:endParaRPr>
          </a:p>
        </p:txBody>
      </p:sp>
      <p:sp>
        <p:nvSpPr>
          <p:cNvPr id="1048843" name="Slide Number Placeholder 2"/>
          <p:cNvSpPr>
            <a:spLocks noGrp="1"/>
          </p:cNvSpPr>
          <p:nvPr>
            <p:ph type="sldNum" sz="quarter" idx="12"/>
          </p:nvPr>
        </p:nvSpPr>
        <p:spPr>
          <a:xfrm>
            <a:off x="8077200" y="6324600"/>
            <a:ext cx="1905000" cy="457200"/>
          </a:xfrm>
          <a:prstGeom prst="rect"/>
        </p:spPr>
        <p:txBody>
          <a:bodyPr/>
          <a:p>
            <a:fld id="{ACE4364B-589A-413E-BE35-0E230ADB5FAC}" type="slidenum">
              <a:rPr lang="en-US" smtClean="0"/>
              <a:t>103</a:t>
            </a:fld>
            <a:endParaRPr lang="en-US"/>
          </a:p>
        </p:txBody>
      </p:sp>
      <p:sp>
        <p:nvSpPr>
          <p:cNvPr id="1048844" name="TextBox 3"/>
          <p:cNvSpPr txBox="1"/>
          <p:nvPr/>
        </p:nvSpPr>
        <p:spPr>
          <a:xfrm>
            <a:off x="225288" y="783771"/>
            <a:ext cx="11595652" cy="6186309"/>
          </a:xfrm>
          <a:prstGeom prst="rect"/>
          <a:noFill/>
        </p:spPr>
        <p:txBody>
          <a:bodyPr rtlCol="0" wrap="square">
            <a:spAutoFit/>
          </a:bodyPr>
          <a:p>
            <a:pPr algn="just" indent="-457200" lvl="0" marL="457200">
              <a:buFont typeface="Wingdings" panose="05000000000000000000" pitchFamily="2" charset="2"/>
              <a:buChar char="v"/>
            </a:pPr>
            <a:r>
              <a:rPr dirty="0" sz="2800" lang="en-US"/>
              <a:t>By </a:t>
            </a:r>
            <a:r>
              <a:rPr b="1" dirty="0" sz="2800" lang="en-US"/>
              <a:t>Ivan Pavlov</a:t>
            </a:r>
            <a:r>
              <a:rPr dirty="0" sz="2800" lang="en-US"/>
              <a:t>,(1849-1936). Was a Russian Physiologist  who experimented on dogs.</a:t>
            </a:r>
          </a:p>
          <a:p>
            <a:pPr algn="just" indent="-457200" lvl="0" marL="457200">
              <a:buFont typeface="Wingdings" panose="05000000000000000000" pitchFamily="2" charset="2"/>
              <a:buChar char="v"/>
            </a:pPr>
            <a:r>
              <a:rPr dirty="0" sz="2800" lang="en-US"/>
              <a:t>Pavlov demonstrated that </a:t>
            </a:r>
            <a:r>
              <a:rPr b="1" dirty="0" sz="2800" lang="en-US"/>
              <a:t>dogs</a:t>
            </a:r>
            <a:r>
              <a:rPr dirty="0" sz="2800" lang="en-US"/>
              <a:t> could be conditioned to salivate in response to new stimulus, such as ringing bell or light, if this had been paired or presented together with food several times. </a:t>
            </a:r>
          </a:p>
          <a:p>
            <a:pPr algn="just" indent="-457200" lvl="0" marL="457200">
              <a:buFont typeface="Wingdings" panose="05000000000000000000" pitchFamily="2" charset="2"/>
              <a:buChar char="v"/>
            </a:pPr>
            <a:r>
              <a:rPr dirty="0" sz="2800" lang="en-US"/>
              <a:t>The food is the </a:t>
            </a:r>
            <a:r>
              <a:rPr b="1" dirty="0" sz="2800" lang="en-US"/>
              <a:t>unconditioned stimulus </a:t>
            </a:r>
            <a:r>
              <a:rPr dirty="0" sz="2800" lang="en-US"/>
              <a:t>(US) &amp; the bell is the </a:t>
            </a:r>
            <a:r>
              <a:rPr b="1" dirty="0" sz="2800" lang="en-US"/>
              <a:t>conditioned stimulus </a:t>
            </a:r>
            <a:r>
              <a:rPr dirty="0" sz="2800" lang="en-US"/>
              <a:t>(CS). Salivation is the </a:t>
            </a:r>
            <a:r>
              <a:rPr b="1" dirty="0" sz="2800" lang="en-US"/>
              <a:t>conditioned response </a:t>
            </a:r>
            <a:r>
              <a:rPr dirty="0" sz="2800" lang="en-US"/>
              <a:t>(CR). </a:t>
            </a:r>
          </a:p>
          <a:p>
            <a:pPr algn="just" indent="-457200" lvl="0" marL="457200">
              <a:buFont typeface="Wingdings" panose="05000000000000000000" pitchFamily="2" charset="2"/>
              <a:buChar char="v"/>
            </a:pPr>
            <a:r>
              <a:rPr dirty="0" sz="2800" lang="en-US"/>
              <a:t>Bell + food led to salivation; Salivation on eating and smell of food; Later, salivation after ringing the bell without food, after several episodes where the bell preceded the food.</a:t>
            </a:r>
            <a:r>
              <a:rPr b="1" dirty="0" sz="2800" lang="en-US"/>
              <a:t> 	</a:t>
            </a:r>
          </a:p>
          <a:p>
            <a:pPr algn="just">
              <a:buNone/>
            </a:pPr>
            <a:r>
              <a:rPr b="1" dirty="0" sz="2800" lang="en-US">
                <a:solidFill>
                  <a:schemeClr val="accent1"/>
                </a:solidFill>
              </a:rPr>
              <a:t>De-conditioning:</a:t>
            </a:r>
          </a:p>
          <a:p>
            <a:pPr algn="just" indent="-457200" lvl="0" marL="457200">
              <a:buFont typeface="Wingdings" panose="05000000000000000000" pitchFamily="2" charset="2"/>
              <a:buChar char="v"/>
            </a:pPr>
            <a:r>
              <a:rPr dirty="0" sz="2800" lang="en-US"/>
              <a:t>Ringing of bell followed with electric shock or pain will dissociate bell with food.</a:t>
            </a:r>
          </a:p>
          <a:p>
            <a:pPr algn="just" lvl="0"/>
            <a:endParaRPr dirty="0" sz="3200" lang="en-US"/>
          </a:p>
        </p:txBody>
      </p:sp>
    </p:spTree>
  </p:cSld>
  <p:clrMapOvr>
    <a:masterClrMapping/>
  </p:clrMapOvr>
  <p:transition spd="slow">
    <p:fade/>
  </p:transition>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380" name=""/>
        <p:cNvGrpSpPr/>
        <p:nvPr/>
      </p:nvGrpSpPr>
      <p:grpSpPr>
        <a:xfrm>
          <a:off x="0" y="0"/>
          <a:ext cx="0" cy="0"/>
          <a:chOff x="0" y="0"/>
          <a:chExt cx="0" cy="0"/>
        </a:xfrm>
      </p:grpSpPr>
      <p:pic>
        <p:nvPicPr>
          <p:cNvPr id="2097162" name="Picture 4" descr="behavioral psychology"/>
          <p:cNvPicPr>
            <a:picLocks noChangeAspect="1" noChangeArrowheads="1"/>
          </p:cNvPicPr>
          <p:nvPr/>
        </p:nvPicPr>
        <p:blipFill>
          <a:blip xmlns:r="http://schemas.openxmlformats.org/officeDocument/2006/relationships" r:embed="rId1" cstate="print"/>
          <a:srcRect/>
          <a:stretch>
            <a:fillRect/>
          </a:stretch>
        </p:blipFill>
        <p:spPr bwMode="auto">
          <a:xfrm>
            <a:off x="2610677" y="362677"/>
            <a:ext cx="6467061" cy="4333461"/>
          </a:xfrm>
          <a:prstGeom prst="rect"/>
          <a:noFill/>
          <a:ln>
            <a:noFill/>
          </a:ln>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381" name=""/>
        <p:cNvGrpSpPr/>
        <p:nvPr/>
      </p:nvGrpSpPr>
      <p:grpSpPr>
        <a:xfrm>
          <a:off x="0" y="0"/>
          <a:ext cx="0" cy="0"/>
          <a:chOff x="0" y="0"/>
          <a:chExt cx="0" cy="0"/>
        </a:xfrm>
      </p:grpSpPr>
      <p:sp>
        <p:nvSpPr>
          <p:cNvPr id="1048845" name="Title 4"/>
          <p:cNvSpPr>
            <a:spLocks noGrp="1"/>
          </p:cNvSpPr>
          <p:nvPr>
            <p:ph type="title"/>
          </p:nvPr>
        </p:nvSpPr>
        <p:spPr>
          <a:xfrm>
            <a:off x="1696278" y="0"/>
            <a:ext cx="7765774" cy="809389"/>
          </a:xfrm>
        </p:spPr>
        <p:txBody>
          <a:bodyPr>
            <a:noAutofit/>
          </a:bodyPr>
          <a:p>
            <a:pPr algn="ctr"/>
            <a:r>
              <a:rPr b="1" dirty="0" sz="4800" lang="en-US">
                <a:solidFill>
                  <a:srgbClr val="FF0000"/>
                </a:solidFill>
                <a:latin typeface="Arial Black" panose="020B0A04020102020204" pitchFamily="34" charset="0"/>
              </a:rPr>
              <a:t>Operant conditioning </a:t>
            </a:r>
          </a:p>
        </p:txBody>
      </p:sp>
      <p:sp>
        <p:nvSpPr>
          <p:cNvPr id="1048846" name="Slide Number Placeholder 2"/>
          <p:cNvSpPr>
            <a:spLocks noGrp="1"/>
          </p:cNvSpPr>
          <p:nvPr>
            <p:ph type="sldNum" sz="quarter" idx="12"/>
          </p:nvPr>
        </p:nvSpPr>
        <p:spPr>
          <a:xfrm>
            <a:off x="8077200" y="6324600"/>
            <a:ext cx="1905000" cy="457200"/>
          </a:xfrm>
          <a:prstGeom prst="rect"/>
        </p:spPr>
        <p:txBody>
          <a:bodyPr/>
          <a:p>
            <a:fld id="{ACE4364B-589A-413E-BE35-0E230ADB5FAC}" type="slidenum">
              <a:rPr lang="en-US" smtClean="0"/>
              <a:t>105</a:t>
            </a:fld>
            <a:endParaRPr lang="en-US"/>
          </a:p>
        </p:txBody>
      </p:sp>
      <p:sp>
        <p:nvSpPr>
          <p:cNvPr id="1048847" name="TextBox 3"/>
          <p:cNvSpPr txBox="1"/>
          <p:nvPr/>
        </p:nvSpPr>
        <p:spPr>
          <a:xfrm>
            <a:off x="198783" y="980661"/>
            <a:ext cx="11754678" cy="4247317"/>
          </a:xfrm>
          <a:prstGeom prst="rect"/>
          <a:noFill/>
        </p:spPr>
        <p:txBody>
          <a:bodyPr rtlCol="0" wrap="square">
            <a:spAutoFit/>
          </a:bodyPr>
          <a:p>
            <a:pPr algn="just" indent="-457200" marL="457200">
              <a:buFont typeface="Arial" panose="020B0604020202020204" pitchFamily="34" charset="0"/>
              <a:buChar char="•"/>
            </a:pPr>
            <a:r>
              <a:rPr dirty="0" sz="3000" lang="en-US"/>
              <a:t>B.F. Skinner studied the relationship between behaviour and their consequences. </a:t>
            </a:r>
          </a:p>
          <a:p>
            <a:pPr algn="just" indent="-457200" marL="457200">
              <a:buFont typeface="Arial" panose="020B0604020202020204" pitchFamily="34" charset="0"/>
              <a:buChar char="•"/>
            </a:pPr>
            <a:r>
              <a:rPr dirty="0" sz="3000" lang="en-US"/>
              <a:t>Animals and people learn to operate on the environment to produce desired consequences.</a:t>
            </a:r>
          </a:p>
          <a:p>
            <a:pPr algn="just" indent="-457200" marL="457200">
              <a:buFont typeface="Arial" panose="020B0604020202020204" pitchFamily="34" charset="0"/>
              <a:buChar char="•"/>
            </a:pPr>
            <a:r>
              <a:rPr dirty="0" sz="3000" lang="en-US"/>
              <a:t>Learning in this case is under the control of the individual, who operates or influences the environment, hence the term operant conditioning</a:t>
            </a:r>
          </a:p>
          <a:p>
            <a:pPr algn="just" indent="-457200" marL="457200">
              <a:buFont typeface="Arial" panose="020B0604020202020204" pitchFamily="34" charset="0"/>
              <a:buChar char="•"/>
            </a:pPr>
            <a:r>
              <a:rPr dirty="0" sz="3000" lang="en-US"/>
              <a:t>There is a reward or a punishment for behaviour, hence learning occurs.</a:t>
            </a:r>
          </a:p>
        </p:txBody>
      </p:sp>
    </p:spTree>
  </p:cSld>
  <p:clrMapOvr>
    <a:masterClrMapping/>
  </p:clrMapOvr>
  <p:transition spd="slow">
    <p:fade/>
  </p:transition>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382" name=""/>
        <p:cNvGrpSpPr/>
        <p:nvPr/>
      </p:nvGrpSpPr>
      <p:grpSpPr>
        <a:xfrm>
          <a:off x="0" y="0"/>
          <a:ext cx="0" cy="0"/>
          <a:chOff x="0" y="0"/>
          <a:chExt cx="0" cy="0"/>
        </a:xfrm>
      </p:grpSpPr>
      <p:sp>
        <p:nvSpPr>
          <p:cNvPr id="1048848" name="Title 4"/>
          <p:cNvSpPr>
            <a:spLocks noGrp="1"/>
          </p:cNvSpPr>
          <p:nvPr>
            <p:ph type="title"/>
          </p:nvPr>
        </p:nvSpPr>
        <p:spPr>
          <a:xfrm>
            <a:off x="1905000" y="0"/>
            <a:ext cx="7808843" cy="901148"/>
          </a:xfrm>
        </p:spPr>
        <p:txBody>
          <a:bodyPr>
            <a:normAutofit fontScale="90000"/>
          </a:bodyPr>
          <a:p>
            <a:pPr algn="ctr"/>
            <a:r>
              <a:rPr b="1" dirty="0" sz="6000" lang="en-US">
                <a:solidFill>
                  <a:srgbClr val="FF0000"/>
                </a:solidFill>
                <a:latin typeface="Arial Black" panose="020B0A04020102020204" pitchFamily="34" charset="0"/>
              </a:rPr>
              <a:t>Cognitive learning</a:t>
            </a:r>
            <a:endParaRPr dirty="0" sz="6000" lang="en-US">
              <a:solidFill>
                <a:srgbClr val="FF0000"/>
              </a:solidFill>
              <a:latin typeface="Arial Black" panose="020B0A04020102020204" pitchFamily="34" charset="0"/>
            </a:endParaRPr>
          </a:p>
        </p:txBody>
      </p:sp>
      <p:sp>
        <p:nvSpPr>
          <p:cNvPr id="1048849" name="Slide Number Placeholder 2"/>
          <p:cNvSpPr>
            <a:spLocks noGrp="1"/>
          </p:cNvSpPr>
          <p:nvPr>
            <p:ph type="sldNum" sz="quarter" idx="12"/>
          </p:nvPr>
        </p:nvSpPr>
        <p:spPr>
          <a:xfrm>
            <a:off x="8077200" y="6324600"/>
            <a:ext cx="1905000" cy="457200"/>
          </a:xfrm>
          <a:prstGeom prst="rect"/>
        </p:spPr>
        <p:txBody>
          <a:bodyPr/>
          <a:p>
            <a:fld id="{ACE4364B-589A-413E-BE35-0E230ADB5FAC}" type="slidenum">
              <a:rPr lang="en-US" smtClean="0"/>
              <a:t>106</a:t>
            </a:fld>
            <a:endParaRPr lang="en-US"/>
          </a:p>
        </p:txBody>
      </p:sp>
      <p:sp>
        <p:nvSpPr>
          <p:cNvPr id="1048850" name="TextBox 3"/>
          <p:cNvSpPr txBox="1"/>
          <p:nvPr/>
        </p:nvSpPr>
        <p:spPr>
          <a:xfrm>
            <a:off x="145775" y="1149626"/>
            <a:ext cx="11728174" cy="4247317"/>
          </a:xfrm>
          <a:prstGeom prst="rect"/>
          <a:noFill/>
        </p:spPr>
        <p:txBody>
          <a:bodyPr rtlCol="0" wrap="square">
            <a:spAutoFit/>
          </a:bodyPr>
          <a:p>
            <a:pPr algn="just" indent="-457200" marL="457200">
              <a:buFont typeface="Wingdings" panose="05000000000000000000" pitchFamily="2" charset="2"/>
              <a:buChar char="q"/>
            </a:pPr>
            <a:r>
              <a:rPr dirty="0" sz="3000" lang="en-US"/>
              <a:t>According to Jean Piaget, learning can occur without reinforcement of overt actions, a process he called </a:t>
            </a:r>
            <a:r>
              <a:rPr b="1" dirty="0" sz="3000" i="1" lang="en-US"/>
              <a:t>latent learning</a:t>
            </a:r>
            <a:r>
              <a:rPr dirty="0" sz="3000" lang="en-US"/>
              <a:t>. </a:t>
            </a:r>
          </a:p>
          <a:p>
            <a:pPr algn="just" indent="-457200" marL="457200">
              <a:buFont typeface="Wingdings" panose="05000000000000000000" pitchFamily="2" charset="2"/>
              <a:buChar char="q"/>
            </a:pPr>
            <a:r>
              <a:rPr dirty="0" sz="3000" lang="en-US"/>
              <a:t>The proponents of this theory argue that human being is not a passive organism, but is capable of processing information and comprehending the relationship between cause and effect. The processed information is stored and may be retrieved later when required. </a:t>
            </a:r>
          </a:p>
          <a:p>
            <a:pPr algn="just" indent="-457200" marL="457200">
              <a:buFont typeface="Wingdings" panose="05000000000000000000" pitchFamily="2" charset="2"/>
              <a:buChar char="q"/>
            </a:pPr>
            <a:r>
              <a:rPr dirty="0" sz="3000" lang="en-US"/>
              <a:t>One actively constructs knowledge through negotiation and social interaction with the immediate environment. </a:t>
            </a:r>
          </a:p>
        </p:txBody>
      </p:sp>
    </p:spTree>
  </p:cSld>
  <p:clrMapOvr>
    <a:masterClrMapping/>
  </p:clrMapOvr>
  <p:transition spd="slow">
    <p:fade/>
  </p:transition>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383" name=""/>
        <p:cNvGrpSpPr/>
        <p:nvPr/>
      </p:nvGrpSpPr>
      <p:grpSpPr>
        <a:xfrm>
          <a:off x="0" y="0"/>
          <a:ext cx="0" cy="0"/>
          <a:chOff x="0" y="0"/>
          <a:chExt cx="0" cy="0"/>
        </a:xfrm>
      </p:grpSpPr>
      <p:sp>
        <p:nvSpPr>
          <p:cNvPr id="1048851" name="Title 4"/>
          <p:cNvSpPr>
            <a:spLocks noGrp="1"/>
          </p:cNvSpPr>
          <p:nvPr>
            <p:ph type="title"/>
          </p:nvPr>
        </p:nvSpPr>
        <p:spPr>
          <a:xfrm>
            <a:off x="2020957" y="-168965"/>
            <a:ext cx="7772400" cy="1143000"/>
          </a:xfrm>
        </p:spPr>
        <p:txBody>
          <a:bodyPr>
            <a:normAutofit fontScale="90000"/>
          </a:bodyPr>
          <a:p>
            <a:pPr algn="ctr"/>
            <a:r>
              <a:rPr b="1" dirty="0" sz="4800" lang="en-US">
                <a:solidFill>
                  <a:srgbClr val="FF0000"/>
                </a:solidFill>
                <a:latin typeface="Arial Black" panose="020B0A04020102020204" pitchFamily="34" charset="0"/>
              </a:rPr>
              <a:t>Social Learning Theory</a:t>
            </a:r>
          </a:p>
        </p:txBody>
      </p:sp>
      <p:sp>
        <p:nvSpPr>
          <p:cNvPr id="1048852" name="Content Placeholder 5"/>
          <p:cNvSpPr>
            <a:spLocks noGrp="1"/>
          </p:cNvSpPr>
          <p:nvPr>
            <p:ph idx="1"/>
          </p:nvPr>
        </p:nvSpPr>
        <p:spPr>
          <a:xfrm>
            <a:off x="291548" y="1205948"/>
            <a:ext cx="11542643" cy="5118653"/>
          </a:xfrm>
        </p:spPr>
        <p:txBody>
          <a:bodyPr>
            <a:normAutofit/>
          </a:bodyPr>
          <a:p>
            <a:pPr algn="just"/>
            <a:r>
              <a:rPr dirty="0" sz="3200" lang="en-US"/>
              <a:t>Albert Bandura. </a:t>
            </a:r>
          </a:p>
          <a:p>
            <a:pPr algn="just"/>
            <a:r>
              <a:rPr dirty="0" sz="3200" lang="en-US"/>
              <a:t>Considers how individuals learn through observing the behavior of others. i.e. most human behavior is learnt observationally through modeling.</a:t>
            </a:r>
          </a:p>
          <a:p>
            <a:pPr algn="just"/>
            <a:r>
              <a:rPr dirty="0" sz="3200" lang="en-US"/>
              <a:t>This theory proposes that people learn by imitating the behavior of other people. Other terms used are role modelling and identification. </a:t>
            </a:r>
          </a:p>
        </p:txBody>
      </p:sp>
      <p:sp>
        <p:nvSpPr>
          <p:cNvPr id="1048853" name="Slide Number Placeholder 3"/>
          <p:cNvSpPr>
            <a:spLocks noGrp="1"/>
          </p:cNvSpPr>
          <p:nvPr>
            <p:ph type="sldNum" sz="quarter" idx="12"/>
          </p:nvPr>
        </p:nvSpPr>
        <p:spPr>
          <a:xfrm>
            <a:off x="8077200" y="6324600"/>
            <a:ext cx="1905000" cy="457200"/>
          </a:xfrm>
          <a:prstGeom prst="rect"/>
        </p:spPr>
        <p:txBody>
          <a:bodyPr/>
          <a:p>
            <a:fld id="{ACE4364B-589A-413E-BE35-0E230ADB5FAC}" type="slidenum">
              <a:rPr lang="en-US" smtClean="0"/>
              <a:t>107</a:t>
            </a:fld>
            <a:endParaRPr lang="en-US"/>
          </a:p>
        </p:txBody>
      </p:sp>
    </p:spTree>
  </p:cSld>
  <p:clrMapOvr>
    <a:masterClrMapping/>
  </p:clrMapOvr>
  <p:transition spd="slow">
    <p:fade/>
  </p:transition>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384" name=""/>
        <p:cNvGrpSpPr/>
        <p:nvPr/>
      </p:nvGrpSpPr>
      <p:grpSpPr>
        <a:xfrm>
          <a:off x="0" y="0"/>
          <a:ext cx="0" cy="0"/>
          <a:chOff x="0" y="0"/>
          <a:chExt cx="0" cy="0"/>
        </a:xfrm>
      </p:grpSpPr>
      <p:sp>
        <p:nvSpPr>
          <p:cNvPr id="1048854" name="Title 4"/>
          <p:cNvSpPr>
            <a:spLocks noGrp="1"/>
          </p:cNvSpPr>
          <p:nvPr>
            <p:ph type="ctrTitle"/>
          </p:nvPr>
        </p:nvSpPr>
        <p:spPr>
          <a:xfrm>
            <a:off x="1616765" y="1139687"/>
            <a:ext cx="8060635" cy="1908313"/>
          </a:xfrm>
        </p:spPr>
        <p:txBody>
          <a:bodyPr>
            <a:normAutofit/>
          </a:bodyPr>
          <a:p>
            <a:pPr algn="ctr"/>
            <a:r>
              <a:rPr b="1" dirty="0" sz="9600" i="0" lang="en-US">
                <a:solidFill>
                  <a:srgbClr val="0070C0"/>
                </a:solidFill>
                <a:effectLst>
                  <a:outerShdw algn="tl" blurRad="38100" dir="2700000" dist="38100">
                    <a:srgbClr val="000000">
                      <a:alpha val="43137"/>
                    </a:srgbClr>
                  </a:outerShdw>
                </a:effectLst>
                <a:latin typeface="Arial Black" panose="020B0A04020102020204" pitchFamily="34" charset="0"/>
              </a:rPr>
              <a:t>MEMORY</a:t>
            </a:r>
            <a:endParaRPr dirty="0" sz="9600" lang="en-US">
              <a:solidFill>
                <a:srgbClr val="0070C0"/>
              </a:solidFill>
              <a:effectLst>
                <a:outerShdw algn="tl" blurRad="38100" dir="2700000" dist="38100">
                  <a:srgbClr val="000000">
                    <a:alpha val="43137"/>
                  </a:srgbClr>
                </a:outerShdw>
              </a:effectLst>
              <a:latin typeface="Arial Black" panose="020B0A04020102020204" pitchFamily="34" charset="0"/>
            </a:endParaRPr>
          </a:p>
        </p:txBody>
      </p:sp>
      <p:sp>
        <p:nvSpPr>
          <p:cNvPr id="1048855" name="Subtitle 5"/>
          <p:cNvSpPr>
            <a:spLocks noGrp="1"/>
          </p:cNvSpPr>
          <p:nvPr>
            <p:ph type="subTitle" idx="1"/>
          </p:nvPr>
        </p:nvSpPr>
        <p:spPr>
          <a:xfrm>
            <a:off x="2057400" y="3429000"/>
            <a:ext cx="7315200" cy="1752600"/>
          </a:xfrm>
        </p:spPr>
        <p:txBody>
          <a:bodyPr/>
          <a:p>
            <a:r>
              <a:rPr b="1" dirty="0" lang="en-US">
                <a:solidFill>
                  <a:srgbClr val="FF0000"/>
                </a:solidFill>
              </a:rPr>
              <a:t>The process by which information acquired is encoded, stored and retrieved when needed.</a:t>
            </a:r>
          </a:p>
        </p:txBody>
      </p:sp>
      <p:sp>
        <p:nvSpPr>
          <p:cNvPr id="1048856" name="Slide Number Placeholder 3"/>
          <p:cNvSpPr>
            <a:spLocks noGrp="1"/>
          </p:cNvSpPr>
          <p:nvPr>
            <p:ph type="sldNum" sz="quarter" idx="12"/>
          </p:nvPr>
        </p:nvSpPr>
        <p:spPr/>
        <p:txBody>
          <a:bodyPr/>
          <a:p>
            <a:fld id="{ACE4364B-589A-413E-BE35-0E230ADB5FAC}" type="slidenum">
              <a:rPr lang="en-US" smtClean="0"/>
              <a:t>108</a:t>
            </a:fld>
            <a:endParaRPr lang="en-US"/>
          </a:p>
        </p:txBody>
      </p:sp>
    </p:spTree>
  </p:cSld>
  <p:clrMapOvr>
    <a:masterClrMapping/>
  </p:clrMapOvr>
  <p:transition spd="slow">
    <p:fade/>
  </p:transition>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385" name=""/>
        <p:cNvGrpSpPr/>
        <p:nvPr/>
      </p:nvGrpSpPr>
      <p:grpSpPr>
        <a:xfrm>
          <a:off x="0" y="0"/>
          <a:ext cx="0" cy="0"/>
          <a:chOff x="0" y="0"/>
          <a:chExt cx="0" cy="0"/>
        </a:xfrm>
      </p:grpSpPr>
      <p:sp>
        <p:nvSpPr>
          <p:cNvPr id="1048857" name="Content Placeholder 2"/>
          <p:cNvSpPr>
            <a:spLocks noGrp="1"/>
          </p:cNvSpPr>
          <p:nvPr>
            <p:ph idx="1"/>
          </p:nvPr>
        </p:nvSpPr>
        <p:spPr>
          <a:xfrm>
            <a:off x="384313" y="993913"/>
            <a:ext cx="11198088" cy="5330687"/>
          </a:xfrm>
        </p:spPr>
        <p:txBody>
          <a:bodyPr>
            <a:normAutofit/>
          </a:bodyPr>
          <a:p>
            <a:pPr algn="just"/>
            <a:r>
              <a:rPr dirty="0" sz="3200" lang="en-US"/>
              <a:t>Memory refers to those processes involved in the acquisition of information, its subsequent retrieval and use.</a:t>
            </a:r>
          </a:p>
          <a:p>
            <a:pPr algn="just"/>
            <a:r>
              <a:rPr dirty="0" sz="3200" lang="en-US"/>
              <a:t>Memory process can be divided into three main components:</a:t>
            </a:r>
          </a:p>
          <a:p>
            <a:pPr algn="just" lvl="1"/>
            <a:r>
              <a:rPr b="1" dirty="0" sz="3000" lang="en-US">
                <a:solidFill>
                  <a:srgbClr val="FF0000"/>
                </a:solidFill>
              </a:rPr>
              <a:t>Registration</a:t>
            </a:r>
          </a:p>
          <a:p>
            <a:pPr algn="just" lvl="1"/>
            <a:r>
              <a:rPr b="1" dirty="0" sz="3000" lang="en-US">
                <a:solidFill>
                  <a:srgbClr val="FF0000"/>
                </a:solidFill>
              </a:rPr>
              <a:t>Retention</a:t>
            </a:r>
          </a:p>
          <a:p>
            <a:pPr algn="just" lvl="1"/>
            <a:r>
              <a:rPr b="1" dirty="0" sz="3000" lang="en-US">
                <a:solidFill>
                  <a:srgbClr val="FF0000"/>
                </a:solidFill>
              </a:rPr>
              <a:t>Recall and recognition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81" name=""/>
        <p:cNvGrpSpPr/>
        <p:nvPr/>
      </p:nvGrpSpPr>
      <p:grpSpPr>
        <a:xfrm>
          <a:off x="0" y="0"/>
          <a:ext cx="0" cy="0"/>
          <a:chOff x="0" y="0"/>
          <a:chExt cx="0" cy="0"/>
        </a:xfrm>
      </p:grpSpPr>
      <p:sp>
        <p:nvSpPr>
          <p:cNvPr id="1048613" name="Title 1"/>
          <p:cNvSpPr>
            <a:spLocks noGrp="1"/>
          </p:cNvSpPr>
          <p:nvPr>
            <p:ph type="title"/>
          </p:nvPr>
        </p:nvSpPr>
        <p:spPr>
          <a:xfrm>
            <a:off x="1465242" y="539826"/>
            <a:ext cx="10116527" cy="878127"/>
          </a:xfrm>
        </p:spPr>
        <p:txBody>
          <a:bodyPr/>
          <a:p>
            <a:r>
              <a:rPr b="1" dirty="0" lang="en-GB"/>
              <a:t>Importance of studying psychology as a nurse</a:t>
            </a:r>
            <a:r>
              <a:rPr b="1" dirty="0" lang="en-US"/>
              <a:t/>
            </a:r>
            <a:br>
              <a:rPr b="1" dirty="0" lang="en-US"/>
            </a:br>
            <a:endParaRPr dirty="0" lang="en-US"/>
          </a:p>
        </p:txBody>
      </p:sp>
      <p:sp>
        <p:nvSpPr>
          <p:cNvPr id="1048614" name="Content Placeholder 2"/>
          <p:cNvSpPr>
            <a:spLocks noGrp="1"/>
          </p:cNvSpPr>
          <p:nvPr>
            <p:ph idx="1"/>
          </p:nvPr>
        </p:nvSpPr>
        <p:spPr>
          <a:xfrm>
            <a:off x="1311006" y="1255923"/>
            <a:ext cx="10270763" cy="4870791"/>
          </a:xfrm>
        </p:spPr>
        <p:txBody>
          <a:bodyPr/>
          <a:p>
            <a:pPr lvl="0"/>
            <a:r>
              <a:rPr dirty="0" lang="en-US" smtClean="0"/>
              <a:t>Psychology </a:t>
            </a:r>
            <a:r>
              <a:rPr dirty="0" lang="en-US"/>
              <a:t>helps us gain self-understanding by primarily studying who and what we are, why we are like that, why we act and think like that and how we can improve ourselves.</a:t>
            </a:r>
          </a:p>
          <a:p>
            <a:pPr lvl="0"/>
            <a:r>
              <a:rPr dirty="0" lang="en-US"/>
              <a:t>Helps us to better understand and determine how the mind and body of an individual works and help us make better decisions in our interaction with people. </a:t>
            </a:r>
          </a:p>
        </p:txBody>
      </p:sp>
    </p:spTree>
  </p:cSld>
  <p:clrMapOvr>
    <a:masterClrMapping/>
  </p:clrMapOvr>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386" name=""/>
        <p:cNvGrpSpPr/>
        <p:nvPr/>
      </p:nvGrpSpPr>
      <p:grpSpPr>
        <a:xfrm>
          <a:off x="0" y="0"/>
          <a:ext cx="0" cy="0"/>
          <a:chOff x="0" y="0"/>
          <a:chExt cx="0" cy="0"/>
        </a:xfrm>
      </p:grpSpPr>
      <p:sp>
        <p:nvSpPr>
          <p:cNvPr id="1048858" name="Title 1"/>
          <p:cNvSpPr>
            <a:spLocks noGrp="1"/>
          </p:cNvSpPr>
          <p:nvPr>
            <p:ph type="title"/>
          </p:nvPr>
        </p:nvSpPr>
        <p:spPr>
          <a:xfrm>
            <a:off x="675863" y="0"/>
            <a:ext cx="10972800" cy="1143000"/>
          </a:xfrm>
        </p:spPr>
        <p:txBody>
          <a:bodyPr/>
          <a:p>
            <a:pPr algn="ctr"/>
            <a:r>
              <a:rPr dirty="0" lang="en-US"/>
              <a:t>Memory ct’</a:t>
            </a:r>
          </a:p>
        </p:txBody>
      </p:sp>
      <p:sp>
        <p:nvSpPr>
          <p:cNvPr id="1048859" name="Content Placeholder 2"/>
          <p:cNvSpPr>
            <a:spLocks noGrp="1"/>
          </p:cNvSpPr>
          <p:nvPr>
            <p:ph idx="1"/>
          </p:nvPr>
        </p:nvSpPr>
        <p:spPr>
          <a:xfrm>
            <a:off x="278296" y="1298713"/>
            <a:ext cx="11304105" cy="5025887"/>
          </a:xfrm>
        </p:spPr>
        <p:txBody>
          <a:bodyPr>
            <a:normAutofit/>
          </a:bodyPr>
          <a:p>
            <a:pPr algn="just"/>
            <a:r>
              <a:rPr dirty="0" sz="3200" lang="en-US"/>
              <a:t>Memory plays an important part in learning. Learning implies  retaining of facts. If nothing is stored from previous experience, then no learning can take place</a:t>
            </a:r>
          </a:p>
          <a:p>
            <a:pPr algn="just"/>
            <a:r>
              <a:rPr dirty="0" sz="3200" lang="en-US"/>
              <a:t>Thinking and reasoning are also done with remembered facts</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387" name=""/>
        <p:cNvGrpSpPr/>
        <p:nvPr/>
      </p:nvGrpSpPr>
      <p:grpSpPr>
        <a:xfrm>
          <a:off x="0" y="0"/>
          <a:ext cx="0" cy="0"/>
          <a:chOff x="0" y="0"/>
          <a:chExt cx="0" cy="0"/>
        </a:xfrm>
      </p:grpSpPr>
      <p:sp>
        <p:nvSpPr>
          <p:cNvPr id="1048860" name="Title 1"/>
          <p:cNvSpPr>
            <a:spLocks noGrp="1"/>
          </p:cNvSpPr>
          <p:nvPr>
            <p:ph type="title"/>
          </p:nvPr>
        </p:nvSpPr>
        <p:spPr>
          <a:xfrm>
            <a:off x="622854" y="134245"/>
            <a:ext cx="10972800" cy="1143000"/>
          </a:xfrm>
        </p:spPr>
        <p:txBody>
          <a:bodyPr>
            <a:normAutofit/>
          </a:bodyPr>
          <a:p>
            <a:pPr algn="ctr"/>
            <a:r>
              <a:rPr dirty="0" sz="6000" lang="en-US">
                <a:solidFill>
                  <a:srgbClr val="FF0000"/>
                </a:solidFill>
                <a:latin typeface="Arial Rounded MT Bold" panose="020F0704030504030204" pitchFamily="34" charset="0"/>
              </a:rPr>
              <a:t>Types of memory </a:t>
            </a:r>
          </a:p>
        </p:txBody>
      </p:sp>
      <p:sp>
        <p:nvSpPr>
          <p:cNvPr id="1048861" name="Content Placeholder 2"/>
          <p:cNvSpPr>
            <a:spLocks noGrp="1"/>
          </p:cNvSpPr>
          <p:nvPr>
            <p:ph idx="1"/>
          </p:nvPr>
        </p:nvSpPr>
        <p:spPr>
          <a:xfrm>
            <a:off x="384312" y="1277245"/>
            <a:ext cx="11357113" cy="5047355"/>
          </a:xfrm>
        </p:spPr>
        <p:txBody>
          <a:bodyPr>
            <a:normAutofit/>
          </a:bodyPr>
          <a:p>
            <a:pPr algn="just"/>
            <a:r>
              <a:rPr dirty="0" sz="3200" lang="en-US"/>
              <a:t>The following are types of memory:</a:t>
            </a:r>
          </a:p>
          <a:p>
            <a:pPr algn="just" lvl="1"/>
            <a:r>
              <a:rPr dirty="0" sz="3000" lang="en-US"/>
              <a:t>Immediate or short-term memory: for events that have occurred within the past 30 seconds</a:t>
            </a:r>
          </a:p>
          <a:p>
            <a:pPr algn="just" lvl="1"/>
            <a:r>
              <a:rPr dirty="0" sz="3000" lang="en-US"/>
              <a:t>Recent memory: for events over the past few hours or days</a:t>
            </a:r>
          </a:p>
          <a:p>
            <a:pPr algn="just" lvl="1"/>
            <a:r>
              <a:rPr dirty="0" sz="3000" lang="en-US"/>
              <a:t>Recent past memory: this refers to information retained over the pest few months.</a:t>
            </a:r>
          </a:p>
          <a:p>
            <a:pPr algn="just" lvl="1"/>
            <a:r>
              <a:rPr dirty="0" sz="3000" lang="en-US"/>
              <a:t>Remote memory: refers to the ability to remember events that have occurred in the distant past.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388" name=""/>
        <p:cNvGrpSpPr/>
        <p:nvPr/>
      </p:nvGrpSpPr>
      <p:grpSpPr>
        <a:xfrm>
          <a:off x="0" y="0"/>
          <a:ext cx="0" cy="0"/>
          <a:chOff x="0" y="0"/>
          <a:chExt cx="0" cy="0"/>
        </a:xfrm>
      </p:grpSpPr>
      <p:sp>
        <p:nvSpPr>
          <p:cNvPr id="1048862" name="Title 4"/>
          <p:cNvSpPr>
            <a:spLocks noGrp="1"/>
          </p:cNvSpPr>
          <p:nvPr>
            <p:ph type="title"/>
          </p:nvPr>
        </p:nvSpPr>
        <p:spPr>
          <a:xfrm>
            <a:off x="755374" y="0"/>
            <a:ext cx="8922026" cy="1143000"/>
          </a:xfrm>
        </p:spPr>
        <p:txBody>
          <a:bodyPr>
            <a:normAutofit/>
          </a:bodyPr>
          <a:p>
            <a:pPr algn="ctr"/>
            <a:r>
              <a:rPr b="1" dirty="0" i="0" lang="en-US">
                <a:solidFill>
                  <a:schemeClr val="tx1"/>
                </a:solidFill>
                <a:latin typeface="Arial Black" panose="020B0A04020102020204" pitchFamily="34" charset="0"/>
              </a:rPr>
              <a:t>Information Processing</a:t>
            </a:r>
          </a:p>
        </p:txBody>
      </p:sp>
      <p:sp>
        <p:nvSpPr>
          <p:cNvPr id="1048863" name="Slide Number Placeholder 2"/>
          <p:cNvSpPr>
            <a:spLocks noGrp="1"/>
          </p:cNvSpPr>
          <p:nvPr>
            <p:ph type="sldNum" sz="quarter" idx="12"/>
          </p:nvPr>
        </p:nvSpPr>
        <p:spPr>
          <a:xfrm>
            <a:off x="8077200" y="6324600"/>
            <a:ext cx="1905000" cy="457200"/>
          </a:xfrm>
          <a:prstGeom prst="rect"/>
        </p:spPr>
        <p:txBody>
          <a:bodyPr/>
          <a:p>
            <a:fld id="{ACE4364B-589A-413E-BE35-0E230ADB5FAC}" type="slidenum">
              <a:rPr lang="en-US" smtClean="0"/>
              <a:t>112</a:t>
            </a:fld>
            <a:endParaRPr lang="en-US"/>
          </a:p>
        </p:txBody>
      </p:sp>
      <p:sp>
        <p:nvSpPr>
          <p:cNvPr id="1048864" name="Rectangle 3"/>
          <p:cNvSpPr/>
          <p:nvPr/>
        </p:nvSpPr>
        <p:spPr>
          <a:xfrm>
            <a:off x="397565" y="1378226"/>
            <a:ext cx="11516139" cy="4524315"/>
          </a:xfrm>
          <a:prstGeom prst="rect"/>
        </p:spPr>
        <p:txBody>
          <a:bodyPr wrap="square">
            <a:spAutoFit/>
          </a:bodyPr>
          <a:p>
            <a:pPr algn="just" indent="-457200" marL="457200">
              <a:buFont typeface="Arial" panose="020B0604020202020204" pitchFamily="34" charset="0"/>
              <a:buChar char="•"/>
            </a:pPr>
            <a:r>
              <a:rPr b="1" dirty="0" sz="3200" i="1" lang="en-US"/>
              <a:t>Encoding</a:t>
            </a:r>
            <a:r>
              <a:rPr dirty="0" sz="3200" lang="en-US"/>
              <a:t> allows information from the outside world to be sensed in the form of chemical and physical stimuli. </a:t>
            </a:r>
          </a:p>
          <a:p>
            <a:pPr algn="just" indent="-457200" marL="457200">
              <a:buFont typeface="Arial" panose="020B0604020202020204" pitchFamily="34" charset="0"/>
              <a:buChar char="•"/>
            </a:pPr>
            <a:r>
              <a:rPr b="1" dirty="0" sz="3200" i="1" lang="en-US"/>
              <a:t>Storage</a:t>
            </a:r>
            <a:r>
              <a:rPr dirty="0" sz="3200" lang="en-US"/>
              <a:t> involves information maintenance over short periods of time. </a:t>
            </a:r>
          </a:p>
          <a:p>
            <a:pPr algn="just" indent="-457200" marL="457200">
              <a:buFont typeface="Arial" panose="020B0604020202020204" pitchFamily="34" charset="0"/>
              <a:buChar char="•"/>
            </a:pPr>
            <a:r>
              <a:rPr b="1" dirty="0" sz="3200" lang="en-US"/>
              <a:t>Retrieval</a:t>
            </a:r>
            <a:r>
              <a:rPr dirty="0" sz="3200" lang="en-US"/>
              <a:t>: Stored information must be located and returned to the consciousness.  </a:t>
            </a:r>
          </a:p>
          <a:p>
            <a:pPr algn="just"/>
            <a:endParaRPr dirty="0" sz="3200" lang="en-US"/>
          </a:p>
          <a:p>
            <a:pPr algn="just"/>
            <a:r>
              <a:rPr dirty="0" sz="3200" lang="en-US"/>
              <a:t>- Memory enables people to recall the </a:t>
            </a:r>
            <a:r>
              <a:rPr dirty="0" sz="3200" i="1" lang="en-US"/>
              <a:t>who, what, when, where, how and why </a:t>
            </a:r>
            <a:r>
              <a:rPr dirty="0" sz="3200" lang="en-US"/>
              <a:t>in everyday life.</a:t>
            </a:r>
          </a:p>
        </p:txBody>
      </p:sp>
    </p:spTree>
  </p:cSld>
  <p:clrMapOvr>
    <a:masterClrMapping/>
  </p:clrMapOvr>
  <p:transition spd="slow">
    <p:fade/>
  </p:transition>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389" name=""/>
        <p:cNvGrpSpPr/>
        <p:nvPr/>
      </p:nvGrpSpPr>
      <p:grpSpPr>
        <a:xfrm>
          <a:off x="0" y="0"/>
          <a:ext cx="0" cy="0"/>
          <a:chOff x="0" y="0"/>
          <a:chExt cx="0" cy="0"/>
        </a:xfrm>
      </p:grpSpPr>
      <p:sp>
        <p:nvSpPr>
          <p:cNvPr id="1048865" name="Title 4"/>
          <p:cNvSpPr>
            <a:spLocks noGrp="1"/>
          </p:cNvSpPr>
          <p:nvPr>
            <p:ph type="title"/>
          </p:nvPr>
        </p:nvSpPr>
        <p:spPr>
          <a:xfrm>
            <a:off x="1020417" y="238539"/>
            <a:ext cx="9965635" cy="742122"/>
          </a:xfrm>
        </p:spPr>
        <p:txBody>
          <a:bodyPr>
            <a:noAutofit/>
          </a:bodyPr>
          <a:p>
            <a:pPr algn="ctr"/>
            <a:r>
              <a:rPr b="1" dirty="0" sz="4800" lang="en-US">
                <a:solidFill>
                  <a:schemeClr val="tx1"/>
                </a:solidFill>
                <a:latin typeface="Arial Rounded MT Bold" panose="020F0704030504030204" pitchFamily="34" charset="0"/>
              </a:rPr>
              <a:t>Factors Influencing Memory Loss</a:t>
            </a:r>
          </a:p>
        </p:txBody>
      </p:sp>
      <p:sp>
        <p:nvSpPr>
          <p:cNvPr id="1048866" name="Slide Number Placeholder 2"/>
          <p:cNvSpPr>
            <a:spLocks noGrp="1"/>
          </p:cNvSpPr>
          <p:nvPr>
            <p:ph type="sldNum" sz="quarter" idx="12"/>
          </p:nvPr>
        </p:nvSpPr>
        <p:spPr>
          <a:xfrm>
            <a:off x="8077200" y="6324600"/>
            <a:ext cx="1905000" cy="457200"/>
          </a:xfrm>
          <a:prstGeom prst="rect"/>
        </p:spPr>
        <p:txBody>
          <a:bodyPr/>
          <a:p>
            <a:fld id="{ACE4364B-589A-413E-BE35-0E230ADB5FAC}" type="slidenum">
              <a:rPr lang="en-US" smtClean="0"/>
              <a:t>113</a:t>
            </a:fld>
            <a:endParaRPr lang="en-US"/>
          </a:p>
        </p:txBody>
      </p:sp>
      <p:sp>
        <p:nvSpPr>
          <p:cNvPr id="1048867" name="Rectangle 3"/>
          <p:cNvSpPr/>
          <p:nvPr/>
        </p:nvSpPr>
        <p:spPr>
          <a:xfrm>
            <a:off x="212035" y="1230970"/>
            <a:ext cx="11873947" cy="3108543"/>
          </a:xfrm>
          <a:prstGeom prst="rect"/>
        </p:spPr>
        <p:txBody>
          <a:bodyPr wrap="square">
            <a:spAutoFit/>
          </a:bodyPr>
          <a:p>
            <a:pPr algn="just"/>
            <a:r>
              <a:rPr b="1" dirty="0" sz="2800" lang="en-US"/>
              <a:t>Interference</a:t>
            </a:r>
            <a:r>
              <a:rPr dirty="0" sz="2800" lang="en-US"/>
              <a:t> can hamper memorization and retrieval:</a:t>
            </a:r>
          </a:p>
          <a:p>
            <a:pPr algn="just">
              <a:buFont typeface="Wingdings" pitchFamily="2" charset="2"/>
              <a:buChar char="q"/>
            </a:pPr>
            <a:r>
              <a:rPr dirty="0" sz="2800" i="1" lang="en-US"/>
              <a:t>Retroactive interference</a:t>
            </a:r>
            <a:r>
              <a:rPr dirty="0" sz="2800" lang="en-US"/>
              <a:t>: when learning </a:t>
            </a:r>
            <a:r>
              <a:rPr dirty="0" sz="2800" lang="en-US" u="sng"/>
              <a:t>new</a:t>
            </a:r>
            <a:r>
              <a:rPr dirty="0" sz="2800" lang="en-US"/>
              <a:t> information makes it harder to recall </a:t>
            </a:r>
            <a:r>
              <a:rPr dirty="0" sz="2800" lang="en-US" u="sng"/>
              <a:t>old</a:t>
            </a:r>
            <a:r>
              <a:rPr dirty="0" sz="2800" lang="en-US"/>
              <a:t> information and </a:t>
            </a:r>
          </a:p>
          <a:p>
            <a:pPr algn="just">
              <a:buFont typeface="Wingdings" pitchFamily="2" charset="2"/>
              <a:buChar char="q"/>
            </a:pPr>
            <a:r>
              <a:rPr dirty="0" sz="2800" i="1" lang="en-US"/>
              <a:t>Proactive interference</a:t>
            </a:r>
            <a:r>
              <a:rPr dirty="0" sz="2800" lang="en-US"/>
              <a:t>: where </a:t>
            </a:r>
            <a:r>
              <a:rPr dirty="0" sz="2800" lang="en-US" u="sng"/>
              <a:t>prior</a:t>
            </a:r>
            <a:r>
              <a:rPr dirty="0" sz="2800" lang="en-US"/>
              <a:t> learning disrupts recall of </a:t>
            </a:r>
            <a:r>
              <a:rPr dirty="0" sz="2800" lang="en-US" u="sng"/>
              <a:t>new</a:t>
            </a:r>
            <a:r>
              <a:rPr dirty="0" sz="2800" lang="en-US"/>
              <a:t> information. </a:t>
            </a:r>
          </a:p>
          <a:p>
            <a:pPr algn="just"/>
            <a:r>
              <a:rPr dirty="0" sz="2800" lang="en-US"/>
              <a:t>However, there are situations when old information can facilitate learning of new information (</a:t>
            </a:r>
            <a:r>
              <a:rPr dirty="0" sz="2800" i="1" lang="en-US"/>
              <a:t>positive transfer</a:t>
            </a:r>
            <a:r>
              <a:rPr dirty="0" sz="2800" lang="en-US"/>
              <a:t>)</a:t>
            </a:r>
          </a:p>
        </p:txBody>
      </p:sp>
    </p:spTree>
  </p:cSld>
  <p:clrMapOvr>
    <a:masterClrMapping/>
  </p:clrMapOvr>
  <p:transition spd="slow">
    <p:fade/>
  </p:transition>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390" name=""/>
        <p:cNvGrpSpPr/>
        <p:nvPr/>
      </p:nvGrpSpPr>
      <p:grpSpPr>
        <a:xfrm>
          <a:off x="0" y="0"/>
          <a:ext cx="0" cy="0"/>
          <a:chOff x="0" y="0"/>
          <a:chExt cx="0" cy="0"/>
        </a:xfrm>
      </p:grpSpPr>
      <p:sp>
        <p:nvSpPr>
          <p:cNvPr id="1048868" name="Slide Number Placeholder 2"/>
          <p:cNvSpPr>
            <a:spLocks noGrp="1"/>
          </p:cNvSpPr>
          <p:nvPr>
            <p:ph type="sldNum" sz="quarter" idx="12"/>
          </p:nvPr>
        </p:nvSpPr>
        <p:spPr>
          <a:prstGeom prst="rect"/>
        </p:spPr>
        <p:txBody>
          <a:bodyPr/>
          <a:p>
            <a:fld id="{ACE4364B-589A-413E-BE35-0E230ADB5FAC}" type="slidenum">
              <a:rPr lang="en-US" smtClean="0"/>
              <a:t>114</a:t>
            </a:fld>
            <a:endParaRPr lang="en-US"/>
          </a:p>
        </p:txBody>
      </p:sp>
      <p:sp>
        <p:nvSpPr>
          <p:cNvPr id="1048869" name="Content Placeholder 7"/>
          <p:cNvSpPr>
            <a:spLocks noGrp="1"/>
          </p:cNvSpPr>
          <p:nvPr>
            <p:ph idx="4294967295"/>
          </p:nvPr>
        </p:nvSpPr>
        <p:spPr>
          <a:xfrm>
            <a:off x="1967948" y="238539"/>
            <a:ext cx="9044540" cy="5466936"/>
          </a:xfrm>
        </p:spPr>
        <p:txBody>
          <a:bodyPr>
            <a:noAutofit/>
          </a:bodyPr>
          <a:p>
            <a:r>
              <a:rPr dirty="0" sz="2800" lang="en-US"/>
              <a:t>Attention</a:t>
            </a:r>
          </a:p>
          <a:p>
            <a:r>
              <a:rPr dirty="0" sz="2800" lang="en-US"/>
              <a:t>Organization of content</a:t>
            </a:r>
          </a:p>
          <a:p>
            <a:r>
              <a:rPr dirty="0" sz="2800" lang="en-US"/>
              <a:t>Age</a:t>
            </a:r>
          </a:p>
          <a:p>
            <a:r>
              <a:rPr dirty="0" sz="2800" lang="en-US"/>
              <a:t>Health and emotional status</a:t>
            </a:r>
          </a:p>
          <a:p>
            <a:r>
              <a:rPr dirty="0" sz="2800" lang="en-US"/>
              <a:t>Association developed</a:t>
            </a:r>
          </a:p>
          <a:p>
            <a:r>
              <a:rPr dirty="0" sz="2800" lang="en-US"/>
              <a:t>Intelligence</a:t>
            </a:r>
          </a:p>
          <a:p>
            <a:r>
              <a:rPr dirty="0" sz="2800" lang="en-US"/>
              <a:t>Value of content</a:t>
            </a:r>
          </a:p>
          <a:p>
            <a:r>
              <a:rPr dirty="0" sz="2800" lang="en-US"/>
              <a:t>Study and rehearsal skills</a:t>
            </a:r>
          </a:p>
          <a:p>
            <a:r>
              <a:rPr dirty="0" sz="2800" lang="en-US"/>
              <a:t>Environment</a:t>
            </a:r>
          </a:p>
          <a:p>
            <a:r>
              <a:rPr dirty="0" sz="2800" lang="en-US"/>
              <a:t>Level of information processing</a:t>
            </a:r>
          </a:p>
          <a:p>
            <a:r>
              <a:rPr dirty="0" sz="2800" lang="en-US"/>
              <a:t>Methods of learning/teaching</a:t>
            </a:r>
          </a:p>
          <a:p>
            <a:endParaRPr dirty="0" sz="2800" lang="en-US"/>
          </a:p>
          <a:p>
            <a:endParaRPr dirty="0" sz="2800" lang="en-US"/>
          </a:p>
        </p:txBody>
      </p:sp>
    </p:spTree>
  </p:cSld>
  <p:clrMapOvr>
    <a:masterClrMapping/>
  </p:clrMapOvr>
  <p:transition spd="slow">
    <p:fade/>
  </p:transition>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391" name=""/>
        <p:cNvGrpSpPr/>
        <p:nvPr/>
      </p:nvGrpSpPr>
      <p:grpSpPr>
        <a:xfrm>
          <a:off x="0" y="0"/>
          <a:ext cx="0" cy="0"/>
          <a:chOff x="0" y="0"/>
          <a:chExt cx="0" cy="0"/>
        </a:xfrm>
      </p:grpSpPr>
      <p:sp>
        <p:nvSpPr>
          <p:cNvPr id="1048870" name="Title 4"/>
          <p:cNvSpPr>
            <a:spLocks noGrp="1"/>
          </p:cNvSpPr>
          <p:nvPr>
            <p:ph type="title"/>
          </p:nvPr>
        </p:nvSpPr>
        <p:spPr>
          <a:xfrm>
            <a:off x="1905000" y="0"/>
            <a:ext cx="7772400" cy="1143000"/>
          </a:xfrm>
        </p:spPr>
        <p:txBody>
          <a:bodyPr/>
          <a:p>
            <a:pPr algn="ctr"/>
            <a:r>
              <a:rPr dirty="0" i="0" lang="en-US">
                <a:solidFill>
                  <a:schemeClr val="tx1"/>
                </a:solidFill>
                <a:latin typeface="Arial Rounded MT Bold" panose="020F0704030504030204" pitchFamily="34" charset="0"/>
              </a:rPr>
              <a:t>Improving the Memory</a:t>
            </a:r>
          </a:p>
        </p:txBody>
      </p:sp>
      <p:sp>
        <p:nvSpPr>
          <p:cNvPr id="1048871" name="Slide Number Placeholder 2"/>
          <p:cNvSpPr>
            <a:spLocks noGrp="1"/>
          </p:cNvSpPr>
          <p:nvPr>
            <p:ph type="sldNum" sz="quarter" idx="12"/>
          </p:nvPr>
        </p:nvSpPr>
        <p:spPr>
          <a:xfrm>
            <a:off x="8077200" y="6324600"/>
            <a:ext cx="1905000" cy="457200"/>
          </a:xfrm>
          <a:prstGeom prst="rect"/>
        </p:spPr>
        <p:txBody>
          <a:bodyPr/>
          <a:p>
            <a:fld id="{ACE4364B-589A-413E-BE35-0E230ADB5FAC}" type="slidenum">
              <a:rPr lang="en-US" smtClean="0"/>
              <a:t>115</a:t>
            </a:fld>
            <a:endParaRPr lang="en-US"/>
          </a:p>
        </p:txBody>
      </p:sp>
      <p:sp>
        <p:nvSpPr>
          <p:cNvPr id="1048872" name="TextBox 3"/>
          <p:cNvSpPr txBox="1"/>
          <p:nvPr/>
        </p:nvSpPr>
        <p:spPr>
          <a:xfrm>
            <a:off x="1411357" y="854766"/>
            <a:ext cx="10250555" cy="5262979"/>
          </a:xfrm>
          <a:prstGeom prst="rect"/>
          <a:noFill/>
        </p:spPr>
        <p:txBody>
          <a:bodyPr rtlCol="0" wrap="square">
            <a:spAutoFit/>
          </a:bodyPr>
          <a:p>
            <a:pPr algn="just">
              <a:lnSpc>
                <a:spcPct val="150000"/>
              </a:lnSpc>
              <a:buFont typeface="Wingdings" pitchFamily="2" charset="2"/>
              <a:buChar char="§"/>
            </a:pPr>
            <a:r>
              <a:rPr dirty="0" sz="3200" lang="en-US"/>
              <a:t>Healthy eating(balanced diet)</a:t>
            </a:r>
          </a:p>
          <a:p>
            <a:pPr algn="just">
              <a:lnSpc>
                <a:spcPct val="150000"/>
              </a:lnSpc>
              <a:buFont typeface="Wingdings" pitchFamily="2" charset="2"/>
              <a:buChar char="§"/>
            </a:pPr>
            <a:r>
              <a:rPr dirty="0" sz="3200" lang="en-US"/>
              <a:t>Physical fitness(exercises)</a:t>
            </a:r>
          </a:p>
          <a:p>
            <a:pPr algn="just">
              <a:lnSpc>
                <a:spcPct val="150000"/>
              </a:lnSpc>
              <a:buFont typeface="Wingdings" pitchFamily="2" charset="2"/>
              <a:buChar char="§"/>
            </a:pPr>
            <a:r>
              <a:rPr dirty="0" sz="3200" lang="en-US"/>
              <a:t>Stress reduction measures</a:t>
            </a:r>
          </a:p>
          <a:p>
            <a:pPr algn="just">
              <a:lnSpc>
                <a:spcPct val="150000"/>
              </a:lnSpc>
              <a:buFont typeface="Wingdings" pitchFamily="2" charset="2"/>
              <a:buChar char="§"/>
            </a:pPr>
            <a:r>
              <a:rPr dirty="0" sz="3200" lang="en-US"/>
              <a:t>Memory exercises improves cognitive function and brain efficiency e.g. brain teasers and verbal memory training techniques</a:t>
            </a:r>
          </a:p>
          <a:p>
            <a:pPr algn="just">
              <a:lnSpc>
                <a:spcPct val="150000"/>
              </a:lnSpc>
              <a:buFont typeface="Wingdings" pitchFamily="2" charset="2"/>
              <a:buChar char="§"/>
            </a:pPr>
            <a:r>
              <a:rPr dirty="0" sz="3200" lang="en-US"/>
              <a:t>Adequate sleep.  </a:t>
            </a:r>
          </a:p>
        </p:txBody>
      </p:sp>
    </p:spTree>
  </p:cSld>
  <p:clrMapOvr>
    <a:masterClrMapping/>
  </p:clrMapOvr>
  <p:transition spd="slow">
    <p:fade/>
  </p:transition>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392" name=""/>
        <p:cNvGrpSpPr/>
        <p:nvPr/>
      </p:nvGrpSpPr>
      <p:grpSpPr>
        <a:xfrm>
          <a:off x="0" y="0"/>
          <a:ext cx="0" cy="0"/>
          <a:chOff x="0" y="0"/>
          <a:chExt cx="0" cy="0"/>
        </a:xfrm>
      </p:grpSpPr>
      <p:sp>
        <p:nvSpPr>
          <p:cNvPr id="1048873" name="Title 1"/>
          <p:cNvSpPr>
            <a:spLocks noGrp="1"/>
          </p:cNvSpPr>
          <p:nvPr>
            <p:ph type="title"/>
          </p:nvPr>
        </p:nvSpPr>
        <p:spPr>
          <a:xfrm>
            <a:off x="1878495" y="503583"/>
            <a:ext cx="7772400" cy="1066800"/>
          </a:xfrm>
        </p:spPr>
        <p:txBody>
          <a:bodyPr>
            <a:noAutofit/>
          </a:bodyPr>
          <a:p>
            <a:pPr algn="ctr"/>
            <a:r>
              <a:rPr dirty="0" sz="4400" lang="en-US">
                <a:solidFill>
                  <a:schemeClr val="tx1"/>
                </a:solidFill>
                <a:latin typeface="Arial Rounded MT Bold" panose="020F0704030504030204" pitchFamily="34" charset="0"/>
              </a:rPr>
              <a:t>STRUCTURE AND FUNCTIONS OF THE MIND</a:t>
            </a:r>
          </a:p>
        </p:txBody>
      </p:sp>
      <p:sp>
        <p:nvSpPr>
          <p:cNvPr id="1048874" name="Content Placeholder 2"/>
          <p:cNvSpPr>
            <a:spLocks noGrp="1"/>
          </p:cNvSpPr>
          <p:nvPr>
            <p:ph idx="1"/>
          </p:nvPr>
        </p:nvSpPr>
        <p:spPr>
          <a:xfrm>
            <a:off x="917713" y="1752931"/>
            <a:ext cx="10306878" cy="4389120"/>
          </a:xfrm>
        </p:spPr>
        <p:txBody>
          <a:bodyPr>
            <a:normAutofit/>
          </a:bodyPr>
          <a:p>
            <a:pPr algn="just">
              <a:lnSpc>
                <a:spcPct val="150000"/>
              </a:lnSpc>
            </a:pPr>
            <a:r>
              <a:rPr b="1" dirty="0" sz="3200" lang="en-US"/>
              <a:t>	</a:t>
            </a:r>
            <a:r>
              <a:rPr dirty="0" sz="3200" lang="en-US"/>
              <a:t>Part  of the brain that is responsible for thoughts and feelings. </a:t>
            </a:r>
          </a:p>
          <a:p>
            <a:pPr algn="just">
              <a:lnSpc>
                <a:spcPct val="150000"/>
              </a:lnSpc>
            </a:pPr>
            <a:r>
              <a:rPr dirty="0" sz="3200" lang="en-US"/>
              <a:t>According to Freud, the mind is divided into three levels of existence or consciousness:</a:t>
            </a:r>
          </a:p>
          <a:p>
            <a:pPr algn="just" lvl="0">
              <a:lnSpc>
                <a:spcPct val="150000"/>
              </a:lnSpc>
              <a:buNone/>
            </a:pPr>
            <a:r>
              <a:rPr b="1" dirty="0" sz="3200" lang="en-US"/>
              <a:t>	</a:t>
            </a:r>
            <a:endParaRPr dirty="0" sz="3200" lang="en-US"/>
          </a:p>
        </p:txBody>
      </p:sp>
      <p:sp>
        <p:nvSpPr>
          <p:cNvPr id="1048875"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116</a:t>
            </a:fld>
            <a:endParaRPr lang="en-US"/>
          </a:p>
        </p:txBody>
      </p:sp>
    </p:spTree>
  </p:cSld>
  <p:clrMapOvr>
    <a:masterClrMapping/>
  </p:clrMapOvr>
  <p:transition spd="slow">
    <p:fade/>
  </p:transition>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393" name=""/>
        <p:cNvGrpSpPr/>
        <p:nvPr/>
      </p:nvGrpSpPr>
      <p:grpSpPr>
        <a:xfrm>
          <a:off x="0" y="0"/>
          <a:ext cx="0" cy="0"/>
          <a:chOff x="0" y="0"/>
          <a:chExt cx="0" cy="0"/>
        </a:xfrm>
      </p:grpSpPr>
      <p:sp>
        <p:nvSpPr>
          <p:cNvPr id="1048876" name="Title 1"/>
          <p:cNvSpPr>
            <a:spLocks noGrp="1"/>
          </p:cNvSpPr>
          <p:nvPr>
            <p:ph type="title"/>
          </p:nvPr>
        </p:nvSpPr>
        <p:spPr>
          <a:xfrm>
            <a:off x="609601" y="114300"/>
            <a:ext cx="10972800" cy="1143000"/>
          </a:xfrm>
        </p:spPr>
        <p:txBody>
          <a:bodyPr/>
          <a:p>
            <a:pPr algn="ctr" lvl="0"/>
            <a:r>
              <a:rPr dirty="0" lang="en-US">
                <a:solidFill>
                  <a:schemeClr val="tx1"/>
                </a:solidFill>
                <a:latin typeface="Arial Rounded MT Bold" panose="020F0704030504030204" pitchFamily="34" charset="0"/>
              </a:rPr>
              <a:t>The Conscious Level</a:t>
            </a:r>
          </a:p>
        </p:txBody>
      </p:sp>
      <p:sp>
        <p:nvSpPr>
          <p:cNvPr id="1048877" name="Content Placeholder 2"/>
          <p:cNvSpPr>
            <a:spLocks noGrp="1"/>
          </p:cNvSpPr>
          <p:nvPr>
            <p:ph idx="1"/>
          </p:nvPr>
        </p:nvSpPr>
        <p:spPr>
          <a:xfrm>
            <a:off x="609600" y="1441174"/>
            <a:ext cx="10853529" cy="4267200"/>
          </a:xfrm>
        </p:spPr>
        <p:txBody>
          <a:bodyPr>
            <a:normAutofit/>
          </a:bodyPr>
          <a:p>
            <a:pPr algn="just"/>
            <a:r>
              <a:rPr dirty="0" sz="3200" lang="en-US"/>
              <a:t>This is a small part which forms 1/6</a:t>
            </a:r>
            <a:r>
              <a:rPr baseline="30000" dirty="0" sz="3200" lang="en-US"/>
              <a:t>th</a:t>
            </a:r>
            <a:r>
              <a:rPr dirty="0" sz="3200" lang="en-US"/>
              <a:t>  of the total size of the mind, regarded as the sense organ of attention. </a:t>
            </a:r>
          </a:p>
          <a:p>
            <a:pPr algn="just"/>
            <a:r>
              <a:rPr dirty="0" sz="3200" lang="en-US"/>
              <a:t>It functions only when the individual is awake. This first level is responsible for – rational thinking, good judgment, correct perception of the  environment, emotions and establishment of personal relationships.</a:t>
            </a:r>
          </a:p>
          <a:p>
            <a:pPr algn="just"/>
            <a:endParaRPr dirty="0" sz="3200" lang="en-US"/>
          </a:p>
        </p:txBody>
      </p:sp>
      <p:sp>
        <p:nvSpPr>
          <p:cNvPr id="1048878"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117</a:t>
            </a:fld>
            <a:endParaRPr lang="en-US"/>
          </a:p>
        </p:txBody>
      </p:sp>
    </p:spTree>
  </p:cSld>
  <p:clrMapOvr>
    <a:masterClrMapping/>
  </p:clrMapOvr>
  <p:transition spd="slow">
    <p:fade/>
  </p:transition>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394" name=""/>
        <p:cNvGrpSpPr/>
        <p:nvPr/>
      </p:nvGrpSpPr>
      <p:grpSpPr>
        <a:xfrm>
          <a:off x="0" y="0"/>
          <a:ext cx="0" cy="0"/>
          <a:chOff x="0" y="0"/>
          <a:chExt cx="0" cy="0"/>
        </a:xfrm>
      </p:grpSpPr>
      <p:sp>
        <p:nvSpPr>
          <p:cNvPr id="1048879" name="Title 1"/>
          <p:cNvSpPr>
            <a:spLocks noGrp="1"/>
          </p:cNvSpPr>
          <p:nvPr>
            <p:ph type="title"/>
          </p:nvPr>
        </p:nvSpPr>
        <p:spPr>
          <a:xfrm>
            <a:off x="2057400" y="202095"/>
            <a:ext cx="7772400" cy="1143000"/>
          </a:xfrm>
        </p:spPr>
        <p:txBody>
          <a:bodyPr/>
          <a:p>
            <a:pPr algn="ctr"/>
            <a:r>
              <a:rPr dirty="0" i="0" lang="en-US">
                <a:solidFill>
                  <a:schemeClr val="tx1"/>
                </a:solidFill>
                <a:latin typeface="Arial Rounded MT Bold" panose="020F0704030504030204" pitchFamily="34" charset="0"/>
              </a:rPr>
              <a:t>Subconscious Level</a:t>
            </a:r>
            <a:endParaRPr dirty="0" lang="en-US">
              <a:solidFill>
                <a:schemeClr val="tx1"/>
              </a:solidFill>
              <a:latin typeface="Arial Rounded MT Bold" panose="020F0704030504030204" pitchFamily="34" charset="0"/>
            </a:endParaRPr>
          </a:p>
        </p:txBody>
      </p:sp>
      <p:sp>
        <p:nvSpPr>
          <p:cNvPr id="1048880" name="Content Placeholder 2"/>
          <p:cNvSpPr>
            <a:spLocks noGrp="1"/>
          </p:cNvSpPr>
          <p:nvPr>
            <p:ph idx="1"/>
          </p:nvPr>
        </p:nvSpPr>
        <p:spPr>
          <a:xfrm>
            <a:off x="410817" y="1828800"/>
            <a:ext cx="11145079" cy="4267200"/>
          </a:xfrm>
        </p:spPr>
        <p:txBody>
          <a:bodyPr>
            <a:noAutofit/>
          </a:bodyPr>
          <a:p>
            <a:pPr algn="just"/>
            <a:r>
              <a:rPr dirty="0" sz="3200" lang="en-US"/>
              <a:t>Forms 1/6</a:t>
            </a:r>
            <a:r>
              <a:rPr baseline="30000" dirty="0" sz="3200" lang="en-US"/>
              <a:t>th</a:t>
            </a:r>
            <a:r>
              <a:rPr dirty="0" sz="3200" lang="en-US"/>
              <a:t>  of the total size of the mind. </a:t>
            </a:r>
          </a:p>
          <a:p>
            <a:pPr algn="just"/>
            <a:r>
              <a:rPr dirty="0" sz="3200" lang="en-US"/>
              <a:t>It is accessible to both the conscious and the unconscious levels of the mind.</a:t>
            </a:r>
          </a:p>
          <a:p>
            <a:pPr algn="just"/>
            <a:r>
              <a:rPr dirty="0" sz="3200" lang="en-US"/>
              <a:t>Acts as a </a:t>
            </a:r>
            <a:r>
              <a:rPr b="1" dirty="0" sz="3200" lang="en-US"/>
              <a:t>censor</a:t>
            </a:r>
            <a:r>
              <a:rPr dirty="0" sz="3200" lang="en-US"/>
              <a:t> (filter) of all information stored in the unconscious level reaching the conscious, to </a:t>
            </a:r>
            <a:r>
              <a:rPr b="1" dirty="0" sz="3200" lang="en-US"/>
              <a:t>store</a:t>
            </a:r>
            <a:r>
              <a:rPr dirty="0" sz="3200" lang="en-US"/>
              <a:t> all information and experiences from the conscious mind for memory, and to select which  experiences should be </a:t>
            </a:r>
            <a:r>
              <a:rPr b="1" dirty="0" sz="3200" lang="en-US"/>
              <a:t>repressed</a:t>
            </a:r>
            <a:r>
              <a:rPr dirty="0" sz="3200" lang="en-US"/>
              <a:t> into the unconscious mind (never to be remembered).</a:t>
            </a:r>
          </a:p>
          <a:p>
            <a:pPr algn="just"/>
            <a:endParaRPr dirty="0" sz="3200" lang="en-US"/>
          </a:p>
        </p:txBody>
      </p:sp>
      <p:sp>
        <p:nvSpPr>
          <p:cNvPr id="1048881"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118</a:t>
            </a:fld>
            <a:endParaRPr lang="en-US"/>
          </a:p>
        </p:txBody>
      </p:sp>
    </p:spTree>
  </p:cSld>
  <p:clrMapOvr>
    <a:masterClrMapping/>
  </p:clrMapOvr>
  <p:transition spd="slow">
    <p:fade/>
  </p:transition>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395" name=""/>
        <p:cNvGrpSpPr/>
        <p:nvPr/>
      </p:nvGrpSpPr>
      <p:grpSpPr>
        <a:xfrm>
          <a:off x="0" y="0"/>
          <a:ext cx="0" cy="0"/>
          <a:chOff x="0" y="0"/>
          <a:chExt cx="0" cy="0"/>
        </a:xfrm>
      </p:grpSpPr>
      <p:sp>
        <p:nvSpPr>
          <p:cNvPr id="1048882" name="Title 1"/>
          <p:cNvSpPr>
            <a:spLocks noGrp="1"/>
          </p:cNvSpPr>
          <p:nvPr>
            <p:ph type="title"/>
          </p:nvPr>
        </p:nvSpPr>
        <p:spPr>
          <a:xfrm>
            <a:off x="1908313" y="0"/>
            <a:ext cx="8289235" cy="1146313"/>
          </a:xfrm>
        </p:spPr>
        <p:txBody>
          <a:bodyPr>
            <a:normAutofit/>
          </a:bodyPr>
          <a:p>
            <a:pPr algn="ctr"/>
            <a:r>
              <a:rPr b="1" dirty="0" i="0" lang="en-US">
                <a:solidFill>
                  <a:schemeClr val="tx1"/>
                </a:solidFill>
                <a:latin typeface="Arial Rounded MT Bold" panose="020F0704030504030204" pitchFamily="34" charset="0"/>
              </a:rPr>
              <a:t>Unconscious Level </a:t>
            </a:r>
            <a:endParaRPr b="1" dirty="0" lang="en-US">
              <a:solidFill>
                <a:schemeClr val="tx1"/>
              </a:solidFill>
              <a:latin typeface="Arial Rounded MT Bold" panose="020F0704030504030204" pitchFamily="34" charset="0"/>
            </a:endParaRPr>
          </a:p>
        </p:txBody>
      </p:sp>
      <p:sp>
        <p:nvSpPr>
          <p:cNvPr id="1048883" name="Content Placeholder 2"/>
          <p:cNvSpPr>
            <a:spLocks noGrp="1"/>
          </p:cNvSpPr>
          <p:nvPr>
            <p:ph idx="1"/>
          </p:nvPr>
        </p:nvSpPr>
        <p:spPr>
          <a:xfrm>
            <a:off x="357809" y="1444487"/>
            <a:ext cx="11343861" cy="4880113"/>
          </a:xfrm>
        </p:spPr>
        <p:txBody>
          <a:bodyPr>
            <a:normAutofit/>
          </a:bodyPr>
          <a:p>
            <a:pPr algn="just"/>
            <a:r>
              <a:rPr dirty="0" sz="3200" lang="en-US"/>
              <a:t>Comprises 2/3</a:t>
            </a:r>
            <a:r>
              <a:rPr baseline="30000" dirty="0" sz="3200" lang="en-US"/>
              <a:t>rd</a:t>
            </a:r>
            <a:r>
              <a:rPr dirty="0" sz="3200" lang="en-US"/>
              <a:t> of the entire mind. </a:t>
            </a:r>
          </a:p>
          <a:p>
            <a:pPr algn="just"/>
            <a:r>
              <a:rPr dirty="0" sz="3200" lang="en-US"/>
              <a:t>It contains all repressed ideas, psychological experiences, information and emotions. </a:t>
            </a:r>
          </a:p>
          <a:p>
            <a:pPr algn="just"/>
            <a:r>
              <a:rPr dirty="0" sz="3200" lang="en-US"/>
              <a:t>Information stored at this level of the mind cannot reach the conscious level unless through psychoanalysis. </a:t>
            </a:r>
          </a:p>
          <a:p>
            <a:pPr algn="just"/>
            <a:r>
              <a:rPr dirty="0" sz="3200" lang="en-US"/>
              <a:t>The information from this level can reach the conscious level through – a dream but in a distorted way, slip of the tongue, unexplained behavioral responses, jokes or lapses of memory.</a:t>
            </a:r>
          </a:p>
          <a:p>
            <a:pPr algn="just"/>
            <a:endParaRPr dirty="0" sz="3200" lang="en-US"/>
          </a:p>
        </p:txBody>
      </p:sp>
      <p:sp>
        <p:nvSpPr>
          <p:cNvPr id="1048884"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119</a:t>
            </a:fld>
            <a:endParaRPr lang="en-US"/>
          </a:p>
        </p:txBody>
      </p:sp>
    </p:spTree>
  </p:cSld>
  <p:clrMapOvr>
    <a:masterClrMapping/>
  </p:clrMapOvr>
  <p:transition spd="slow">
    <p:fade/>
  </p:transition>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82" name=""/>
        <p:cNvGrpSpPr/>
        <p:nvPr/>
      </p:nvGrpSpPr>
      <p:grpSpPr>
        <a:xfrm>
          <a:off x="0" y="0"/>
          <a:ext cx="0" cy="0"/>
          <a:chOff x="0" y="0"/>
          <a:chExt cx="0" cy="0"/>
        </a:xfrm>
      </p:grpSpPr>
      <p:sp>
        <p:nvSpPr>
          <p:cNvPr id="1048615" name="Title 1"/>
          <p:cNvSpPr>
            <a:spLocks noGrp="1"/>
          </p:cNvSpPr>
          <p:nvPr>
            <p:ph type="title"/>
          </p:nvPr>
        </p:nvSpPr>
        <p:spPr>
          <a:xfrm>
            <a:off x="610238" y="1"/>
            <a:ext cx="10971532" cy="738130"/>
          </a:xfrm>
        </p:spPr>
        <p:txBody>
          <a:bodyPr/>
          <a:p>
            <a:r>
              <a:rPr dirty="0" lang="en-US" smtClean="0"/>
              <a:t>CT</a:t>
            </a:r>
            <a:endParaRPr dirty="0" lang="en-US"/>
          </a:p>
        </p:txBody>
      </p:sp>
      <p:sp>
        <p:nvSpPr>
          <p:cNvPr id="1048616" name="Content Placeholder 2"/>
          <p:cNvSpPr>
            <a:spLocks noGrp="1"/>
          </p:cNvSpPr>
          <p:nvPr>
            <p:ph idx="1"/>
          </p:nvPr>
        </p:nvSpPr>
        <p:spPr>
          <a:xfrm>
            <a:off x="1222872" y="1178805"/>
            <a:ext cx="10358898" cy="4947909"/>
          </a:xfrm>
        </p:spPr>
        <p:txBody>
          <a:bodyPr/>
          <a:p>
            <a:pPr lvl="0"/>
            <a:r>
              <a:rPr dirty="0" lang="en-US"/>
              <a:t>It can help us avoid issues that can lead to stress and to manage it when it occurs </a:t>
            </a:r>
          </a:p>
          <a:p>
            <a:pPr lvl="0"/>
            <a:r>
              <a:rPr dirty="0" lang="en-US"/>
              <a:t>It helps us to perceive things positively, and in the way we handle things in life, the way we face challenges and problems that occur at an unexpected time and of course the way we take decisions in everyday life.</a:t>
            </a:r>
          </a:p>
          <a:p>
            <a:pPr lvl="0"/>
            <a:r>
              <a:rPr dirty="0" lang="en-US"/>
              <a:t>It helps us understand human </a:t>
            </a:r>
            <a:r>
              <a:rPr dirty="0" lang="en-US" smtClean="0"/>
              <a:t>behavior </a:t>
            </a:r>
            <a:r>
              <a:rPr dirty="0" lang="en-US"/>
              <a:t>and therefore relate well with colleagues and our clients </a:t>
            </a:r>
          </a:p>
          <a:p>
            <a:endParaRPr dirty="0" lang="en-US"/>
          </a:p>
        </p:txBody>
      </p:sp>
    </p:spTree>
  </p:cSld>
  <p:clrMapOvr>
    <a:masterClrMapping/>
  </p:clrMapOvr>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396" name=""/>
        <p:cNvGrpSpPr/>
        <p:nvPr/>
      </p:nvGrpSpPr>
      <p:grpSpPr>
        <a:xfrm>
          <a:off x="0" y="0"/>
          <a:ext cx="0" cy="0"/>
          <a:chOff x="0" y="0"/>
          <a:chExt cx="0" cy="0"/>
        </a:xfrm>
      </p:grpSpPr>
      <p:sp>
        <p:nvSpPr>
          <p:cNvPr id="1048885" name="Title 3"/>
          <p:cNvSpPr>
            <a:spLocks noGrp="1"/>
          </p:cNvSpPr>
          <p:nvPr>
            <p:ph type="ctrTitle"/>
          </p:nvPr>
        </p:nvSpPr>
        <p:spPr>
          <a:xfrm>
            <a:off x="533400" y="1244600"/>
            <a:ext cx="10646664" cy="1955800"/>
          </a:xfrm>
        </p:spPr>
        <p:txBody>
          <a:bodyPr>
            <a:normAutofit/>
          </a:bodyPr>
          <a:p>
            <a:pPr algn="ctr"/>
            <a:r>
              <a:rPr dirty="0" sz="7200" lang="en-US">
                <a:solidFill>
                  <a:schemeClr val="tx1">
                    <a:lumMod val="95000"/>
                  </a:schemeClr>
                </a:solidFill>
                <a:latin typeface="Arial Black" panose="020B0A04020102020204" pitchFamily="34" charset="0"/>
              </a:rPr>
              <a:t>MOTIVATION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397" name=""/>
        <p:cNvGrpSpPr/>
        <p:nvPr/>
      </p:nvGrpSpPr>
      <p:grpSpPr>
        <a:xfrm>
          <a:off x="0" y="0"/>
          <a:ext cx="0" cy="0"/>
          <a:chOff x="0" y="0"/>
          <a:chExt cx="0" cy="0"/>
        </a:xfrm>
      </p:grpSpPr>
      <p:sp>
        <p:nvSpPr>
          <p:cNvPr id="1048886" name="Title 1"/>
          <p:cNvSpPr>
            <a:spLocks noGrp="1"/>
          </p:cNvSpPr>
          <p:nvPr>
            <p:ph type="title"/>
          </p:nvPr>
        </p:nvSpPr>
        <p:spPr>
          <a:xfrm>
            <a:off x="762001" y="0"/>
            <a:ext cx="10972800" cy="1143000"/>
          </a:xfrm>
        </p:spPr>
        <p:txBody>
          <a:bodyPr/>
          <a:p>
            <a:pPr algn="ctr"/>
            <a:r>
              <a:rPr b="1" dirty="0" lang="en-US"/>
              <a:t>DEFINITION</a:t>
            </a:r>
          </a:p>
        </p:txBody>
      </p:sp>
      <p:sp>
        <p:nvSpPr>
          <p:cNvPr id="1048887" name="Content Placeholder 2"/>
          <p:cNvSpPr>
            <a:spLocks noGrp="1"/>
          </p:cNvSpPr>
          <p:nvPr>
            <p:ph idx="1"/>
          </p:nvPr>
        </p:nvSpPr>
        <p:spPr>
          <a:xfrm>
            <a:off x="241300" y="1143000"/>
            <a:ext cx="11341101" cy="5181600"/>
          </a:xfrm>
        </p:spPr>
        <p:txBody>
          <a:bodyPr>
            <a:normAutofit/>
          </a:bodyPr>
          <a:p>
            <a:pPr algn="just"/>
            <a:r>
              <a:rPr b="1" dirty="0" sz="3200" lang="en-US"/>
              <a:t>MOTIVE</a:t>
            </a:r>
            <a:r>
              <a:rPr dirty="0" sz="3200" lang="en-US"/>
              <a:t>: Something that has the power to initiate action.  Refers to the underlying factors that energize and direct behavior. </a:t>
            </a:r>
          </a:p>
          <a:p>
            <a:pPr algn="just"/>
            <a:r>
              <a:rPr b="1" dirty="0" sz="3200" lang="en-US"/>
              <a:t>EMOTION</a:t>
            </a:r>
            <a:r>
              <a:rPr dirty="0" sz="3200" lang="en-US"/>
              <a:t>: is the feeling, tone or response to sensory input from the external environment or mental images.</a:t>
            </a:r>
          </a:p>
          <a:p>
            <a:pPr algn="just"/>
            <a:r>
              <a:rPr b="1" dirty="0" sz="3200" lang="en-US"/>
              <a:t>MOODS</a:t>
            </a:r>
            <a:r>
              <a:rPr dirty="0" sz="3200" lang="en-US"/>
              <a:t>: Are states of emotional reaction that ls for only a limited period</a:t>
            </a:r>
          </a:p>
          <a:p>
            <a:pPr algn="just"/>
            <a:r>
              <a:rPr dirty="0" sz="3200" lang="en-US"/>
              <a:t>Temperament: An individual’s habitual way of expressing emotions</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398" name=""/>
        <p:cNvGrpSpPr/>
        <p:nvPr/>
      </p:nvGrpSpPr>
      <p:grpSpPr>
        <a:xfrm>
          <a:off x="0" y="0"/>
          <a:ext cx="0" cy="0"/>
          <a:chOff x="0" y="0"/>
          <a:chExt cx="0" cy="0"/>
        </a:xfrm>
      </p:grpSpPr>
      <p:sp>
        <p:nvSpPr>
          <p:cNvPr id="1048888" name="Title 1"/>
          <p:cNvSpPr>
            <a:spLocks noGrp="1"/>
          </p:cNvSpPr>
          <p:nvPr>
            <p:ph type="title"/>
          </p:nvPr>
        </p:nvSpPr>
        <p:spPr>
          <a:xfrm>
            <a:off x="609601" y="0"/>
            <a:ext cx="11023601" cy="914400"/>
          </a:xfrm>
        </p:spPr>
        <p:txBody>
          <a:bodyPr>
            <a:normAutofit fontScale="90000"/>
          </a:bodyPr>
          <a:p>
            <a:pPr algn="ctr"/>
            <a:r>
              <a:rPr b="1" dirty="0" sz="6000" lang="en-US">
                <a:solidFill>
                  <a:schemeClr val="tx1"/>
                </a:solidFill>
                <a:latin typeface="Arial Black" panose="020B0A04020102020204" pitchFamily="34" charset="0"/>
              </a:rPr>
              <a:t>Theories of motivation </a:t>
            </a:r>
          </a:p>
        </p:txBody>
      </p:sp>
      <p:sp>
        <p:nvSpPr>
          <p:cNvPr id="1048889" name="Content Placeholder 2"/>
          <p:cNvSpPr>
            <a:spLocks noGrp="1"/>
          </p:cNvSpPr>
          <p:nvPr>
            <p:ph idx="1"/>
          </p:nvPr>
        </p:nvSpPr>
        <p:spPr>
          <a:xfrm>
            <a:off x="934278" y="695739"/>
            <a:ext cx="10952921" cy="5781261"/>
          </a:xfrm>
        </p:spPr>
        <p:txBody>
          <a:bodyPr>
            <a:normAutofit lnSpcReduction="10000"/>
          </a:bodyPr>
          <a:p>
            <a:pPr algn="just" indent="0" marL="0">
              <a:buNone/>
            </a:pPr>
            <a:r>
              <a:rPr dirty="0" sz="3200" lang="en-US"/>
              <a:t>1. </a:t>
            </a:r>
            <a:r>
              <a:rPr b="1" dirty="0" sz="3600" lang="en-US">
                <a:solidFill>
                  <a:srgbClr val="FF0000"/>
                </a:solidFill>
                <a:latin typeface="Arial Rounded MT Bold" panose="020F0704030504030204" pitchFamily="34" charset="0"/>
              </a:rPr>
              <a:t>Homeostasis &amp; the Drive Theory</a:t>
            </a:r>
            <a:endParaRPr b="1" dirty="0" sz="3200" lang="en-US">
              <a:solidFill>
                <a:srgbClr val="FF0000"/>
              </a:solidFill>
              <a:latin typeface="Arial Rounded MT Bold" panose="020F0704030504030204" pitchFamily="34" charset="0"/>
            </a:endParaRPr>
          </a:p>
          <a:p>
            <a:pPr algn="just"/>
            <a:r>
              <a:rPr dirty="0" sz="3200" lang="en-US"/>
              <a:t>It is essential that the body maintains a constant internal environment for its optimum functioning.</a:t>
            </a:r>
          </a:p>
          <a:p>
            <a:pPr algn="just"/>
            <a:r>
              <a:rPr dirty="0" sz="3200" lang="en-US"/>
              <a:t>Corrective measures are in place to ensure that the body’s temperature, body fluids, and hormones are maintained within a certain range.</a:t>
            </a:r>
          </a:p>
          <a:p>
            <a:pPr algn="just"/>
            <a:r>
              <a:rPr dirty="0" sz="3200" lang="en-US"/>
              <a:t>For instance, when blood glucose levels fall below a certain limit, the organism  feels hungry and will seek food in order to rectify the anomaly. Likewise, when body fluids are depleted, the organism will seek water as the kidneys also try to conserve water.</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399" name=""/>
        <p:cNvGrpSpPr/>
        <p:nvPr/>
      </p:nvGrpSpPr>
      <p:grpSpPr>
        <a:xfrm>
          <a:off x="0" y="0"/>
          <a:ext cx="0" cy="0"/>
          <a:chOff x="0" y="0"/>
          <a:chExt cx="0" cy="0"/>
        </a:xfrm>
      </p:grpSpPr>
      <p:sp>
        <p:nvSpPr>
          <p:cNvPr id="1048890" name="Title 1"/>
          <p:cNvSpPr>
            <a:spLocks noGrp="1"/>
          </p:cNvSpPr>
          <p:nvPr>
            <p:ph type="title"/>
          </p:nvPr>
        </p:nvSpPr>
        <p:spPr>
          <a:xfrm>
            <a:off x="609601" y="0"/>
            <a:ext cx="10972800" cy="1143000"/>
          </a:xfrm>
        </p:spPr>
        <p:txBody>
          <a:bodyPr>
            <a:normAutofit/>
          </a:bodyPr>
          <a:p>
            <a:pPr algn="ctr"/>
            <a:r>
              <a:rPr b="1" dirty="0" sz="5400" lang="en-US">
                <a:solidFill>
                  <a:srgbClr val="FF0000"/>
                </a:solidFill>
                <a:latin typeface="Arial Rounded MT Bold" panose="020F0704030504030204" pitchFamily="34" charset="0"/>
              </a:rPr>
              <a:t>2. Psychoanalytic theories</a:t>
            </a:r>
          </a:p>
        </p:txBody>
      </p:sp>
      <p:sp>
        <p:nvSpPr>
          <p:cNvPr id="1048891" name="Content Placeholder 2"/>
          <p:cNvSpPr>
            <a:spLocks noGrp="1"/>
          </p:cNvSpPr>
          <p:nvPr>
            <p:ph idx="1"/>
          </p:nvPr>
        </p:nvSpPr>
        <p:spPr>
          <a:xfrm>
            <a:off x="355601" y="1313180"/>
            <a:ext cx="10972800" cy="4389120"/>
          </a:xfrm>
        </p:spPr>
        <p:txBody>
          <a:bodyPr>
            <a:normAutofit/>
          </a:bodyPr>
          <a:p>
            <a:pPr algn="just"/>
            <a:r>
              <a:rPr dirty="0" sz="3200" lang="en-US">
                <a:latin typeface="+mj-lt"/>
              </a:rPr>
              <a:t>Sigmund Freud stated that human behavior is determined by two basic forces: </a:t>
            </a:r>
            <a:r>
              <a:rPr b="1" dirty="0" sz="3200" lang="en-US">
                <a:latin typeface="+mj-lt"/>
              </a:rPr>
              <a:t>the life instincts </a:t>
            </a:r>
            <a:r>
              <a:rPr dirty="0" sz="3200" lang="en-US">
                <a:latin typeface="+mj-lt"/>
              </a:rPr>
              <a:t>(</a:t>
            </a:r>
            <a:r>
              <a:rPr b="1" dirty="0" sz="3200" i="1" lang="en-US" err="1">
                <a:latin typeface="+mj-lt"/>
              </a:rPr>
              <a:t>eros</a:t>
            </a:r>
            <a:r>
              <a:rPr dirty="0" sz="3200" lang="en-US">
                <a:latin typeface="+mj-lt"/>
              </a:rPr>
              <a:t>) &amp; </a:t>
            </a:r>
            <a:r>
              <a:rPr b="1" dirty="0" sz="3200" lang="en-US">
                <a:latin typeface="+mj-lt"/>
              </a:rPr>
              <a:t>the death instincts </a:t>
            </a:r>
            <a:r>
              <a:rPr dirty="0" sz="3200" lang="en-US">
                <a:latin typeface="+mj-lt"/>
              </a:rPr>
              <a:t>(</a:t>
            </a:r>
            <a:r>
              <a:rPr b="1" dirty="0" sz="3200" i="1" lang="en-US">
                <a:latin typeface="+mj-lt"/>
              </a:rPr>
              <a:t>Thanatos</a:t>
            </a:r>
            <a:r>
              <a:rPr dirty="0" sz="3200" lang="en-US">
                <a:latin typeface="+mj-lt"/>
              </a:rPr>
              <a:t>). The former explains the behavior that is directed towards the preservation of life while the latter leads to destruction for example aggressiveness.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400" name=""/>
        <p:cNvGrpSpPr/>
        <p:nvPr/>
      </p:nvGrpSpPr>
      <p:grpSpPr>
        <a:xfrm>
          <a:off x="0" y="0"/>
          <a:ext cx="0" cy="0"/>
          <a:chOff x="0" y="0"/>
          <a:chExt cx="0" cy="0"/>
        </a:xfrm>
      </p:grpSpPr>
      <p:sp>
        <p:nvSpPr>
          <p:cNvPr id="1048892" name="Title 1"/>
          <p:cNvSpPr>
            <a:spLocks noGrp="1"/>
          </p:cNvSpPr>
          <p:nvPr>
            <p:ph type="title"/>
          </p:nvPr>
        </p:nvSpPr>
        <p:spPr>
          <a:xfrm>
            <a:off x="609601" y="335788"/>
            <a:ext cx="10972800" cy="1143000"/>
          </a:xfrm>
        </p:spPr>
        <p:txBody>
          <a:bodyPr>
            <a:normAutofit/>
          </a:bodyPr>
          <a:p>
            <a:pPr algn="ctr"/>
            <a:r>
              <a:rPr b="1" dirty="0" sz="6000" lang="en-US">
                <a:solidFill>
                  <a:srgbClr val="FF0000"/>
                </a:solidFill>
                <a:latin typeface="Arial Rounded MT Bold" panose="020F0704030504030204" pitchFamily="34" charset="0"/>
              </a:rPr>
              <a:t>3. Behavioural theory </a:t>
            </a:r>
          </a:p>
        </p:txBody>
      </p:sp>
      <p:sp>
        <p:nvSpPr>
          <p:cNvPr id="1048893" name="Content Placeholder 2"/>
          <p:cNvSpPr>
            <a:spLocks noGrp="1"/>
          </p:cNvSpPr>
          <p:nvPr>
            <p:ph idx="1"/>
          </p:nvPr>
        </p:nvSpPr>
        <p:spPr>
          <a:xfrm>
            <a:off x="406400" y="1587500"/>
            <a:ext cx="11176001" cy="4737100"/>
          </a:xfrm>
        </p:spPr>
        <p:txBody>
          <a:bodyPr>
            <a:normAutofit/>
          </a:bodyPr>
          <a:p>
            <a:pPr algn="just"/>
            <a:r>
              <a:rPr dirty="0" sz="3600" lang="en-US">
                <a:latin typeface="+mj-lt"/>
              </a:rPr>
              <a:t>This theory holds that an organism is likely to engage in a certain type of behavior if it were </a:t>
            </a:r>
            <a:r>
              <a:rPr b="1" dirty="0" sz="3600" lang="en-US">
                <a:latin typeface="+mj-lt"/>
              </a:rPr>
              <a:t>rewarded</a:t>
            </a:r>
            <a:r>
              <a:rPr dirty="0" sz="3600" lang="en-US">
                <a:latin typeface="+mj-lt"/>
              </a:rPr>
              <a:t> following food-seeking </a:t>
            </a:r>
            <a:r>
              <a:rPr dirty="0" sz="3600" lang="en-US" err="1">
                <a:latin typeface="+mj-lt"/>
              </a:rPr>
              <a:t>behaviour</a:t>
            </a:r>
            <a:r>
              <a:rPr dirty="0" sz="3600" lang="en-US">
                <a:latin typeface="+mj-lt"/>
              </a:rPr>
              <a:t>.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401" name=""/>
        <p:cNvGrpSpPr/>
        <p:nvPr/>
      </p:nvGrpSpPr>
      <p:grpSpPr>
        <a:xfrm>
          <a:off x="0" y="0"/>
          <a:ext cx="0" cy="0"/>
          <a:chOff x="0" y="0"/>
          <a:chExt cx="0" cy="0"/>
        </a:xfrm>
      </p:grpSpPr>
      <p:sp>
        <p:nvSpPr>
          <p:cNvPr id="1048894" name="Title 1"/>
          <p:cNvSpPr>
            <a:spLocks noGrp="1"/>
          </p:cNvSpPr>
          <p:nvPr>
            <p:ph type="title"/>
          </p:nvPr>
        </p:nvSpPr>
        <p:spPr>
          <a:xfrm>
            <a:off x="749301" y="157988"/>
            <a:ext cx="10972800" cy="1143000"/>
          </a:xfrm>
        </p:spPr>
        <p:txBody>
          <a:bodyPr>
            <a:normAutofit/>
          </a:bodyPr>
          <a:p>
            <a:pPr algn="ctr"/>
            <a:r>
              <a:rPr b="1" dirty="0" sz="6000" lang="en-US">
                <a:solidFill>
                  <a:srgbClr val="FF0000"/>
                </a:solidFill>
                <a:latin typeface="Arial Rounded MT Bold" panose="020F0704030504030204" pitchFamily="34" charset="0"/>
              </a:rPr>
              <a:t>4. Drive reduction theory </a:t>
            </a:r>
          </a:p>
        </p:txBody>
      </p:sp>
      <p:sp>
        <p:nvSpPr>
          <p:cNvPr id="1048895" name="Content Placeholder 2"/>
          <p:cNvSpPr>
            <a:spLocks noGrp="1"/>
          </p:cNvSpPr>
          <p:nvPr>
            <p:ph idx="1"/>
          </p:nvPr>
        </p:nvSpPr>
        <p:spPr>
          <a:xfrm>
            <a:off x="266700" y="1397000"/>
            <a:ext cx="11315701" cy="4927600"/>
          </a:xfrm>
        </p:spPr>
        <p:txBody>
          <a:bodyPr>
            <a:normAutofit/>
          </a:bodyPr>
          <a:p>
            <a:pPr algn="just"/>
            <a:r>
              <a:rPr dirty="0" sz="3600" lang="en-US"/>
              <a:t>This theory suggests that tension builds up in an organism in response to certain needs. As the goals are achieved, for example obtaining food, tension is reduced and this is accompanied by a pleasurable feeling.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402" name=""/>
        <p:cNvGrpSpPr/>
        <p:nvPr/>
      </p:nvGrpSpPr>
      <p:grpSpPr>
        <a:xfrm>
          <a:off x="0" y="0"/>
          <a:ext cx="0" cy="0"/>
          <a:chOff x="0" y="0"/>
          <a:chExt cx="0" cy="0"/>
        </a:xfrm>
      </p:grpSpPr>
      <p:sp>
        <p:nvSpPr>
          <p:cNvPr id="1048896" name="Title 1"/>
          <p:cNvSpPr>
            <a:spLocks noGrp="1"/>
          </p:cNvSpPr>
          <p:nvPr>
            <p:ph type="title"/>
          </p:nvPr>
        </p:nvSpPr>
        <p:spPr>
          <a:xfrm>
            <a:off x="584202" y="323088"/>
            <a:ext cx="10972800" cy="1143000"/>
          </a:xfrm>
        </p:spPr>
        <p:txBody>
          <a:bodyPr>
            <a:normAutofit/>
          </a:bodyPr>
          <a:p>
            <a:pPr algn="ctr"/>
            <a:r>
              <a:rPr b="1" dirty="0" sz="6000" lang="en-US">
                <a:solidFill>
                  <a:srgbClr val="FF0000"/>
                </a:solidFill>
                <a:latin typeface="Arial Rounded MT Bold" panose="020F0704030504030204" pitchFamily="34" charset="0"/>
              </a:rPr>
              <a:t>5. Humanistic theory </a:t>
            </a:r>
          </a:p>
        </p:txBody>
      </p:sp>
      <p:sp>
        <p:nvSpPr>
          <p:cNvPr id="1048897" name="Content Placeholder 2"/>
          <p:cNvSpPr>
            <a:spLocks noGrp="1"/>
          </p:cNvSpPr>
          <p:nvPr>
            <p:ph idx="1"/>
          </p:nvPr>
        </p:nvSpPr>
        <p:spPr>
          <a:xfrm>
            <a:off x="304800" y="1587500"/>
            <a:ext cx="11277601" cy="4737100"/>
          </a:xfrm>
        </p:spPr>
        <p:txBody>
          <a:bodyPr>
            <a:normAutofit/>
          </a:bodyPr>
          <a:p>
            <a:pPr algn="just"/>
            <a:r>
              <a:rPr dirty="0" sz="3200" lang="en-US"/>
              <a:t>By Abraham Maslow. </a:t>
            </a:r>
          </a:p>
          <a:p>
            <a:pPr algn="just"/>
            <a:r>
              <a:rPr dirty="0" sz="3200" lang="en-US"/>
              <a:t>Maslow reasoned that human motivations are organized in a hierarchy of needs. </a:t>
            </a:r>
          </a:p>
          <a:p>
            <a:pPr algn="just"/>
            <a:r>
              <a:rPr dirty="0" sz="3200" lang="en-US"/>
              <a:t>He stated that the lower needs in the hierarchy must be partly fulfilled before those at the next level can assume importance.  If they are not, then the organism remains preoccupied with them until the needs are met. </a:t>
            </a:r>
          </a:p>
          <a:p>
            <a:pPr algn="just"/>
            <a:endParaRPr dirty="0" sz="320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403" name=""/>
        <p:cNvGrpSpPr/>
        <p:nvPr/>
      </p:nvGrpSpPr>
      <p:grpSpPr>
        <a:xfrm>
          <a:off x="0" y="0"/>
          <a:ext cx="0" cy="0"/>
          <a:chOff x="0" y="0"/>
          <a:chExt cx="0" cy="0"/>
        </a:xfrm>
      </p:grpSpPr>
      <p:sp>
        <p:nvSpPr>
          <p:cNvPr id="1048898" name="Title 1"/>
          <p:cNvSpPr>
            <a:spLocks noGrp="1"/>
          </p:cNvSpPr>
          <p:nvPr>
            <p:ph type="title"/>
          </p:nvPr>
        </p:nvSpPr>
        <p:spPr>
          <a:xfrm>
            <a:off x="584201" y="0"/>
            <a:ext cx="10972800" cy="1143000"/>
          </a:xfrm>
        </p:spPr>
        <p:txBody>
          <a:bodyPr>
            <a:normAutofit/>
          </a:bodyPr>
          <a:p>
            <a:pPr algn="ctr"/>
            <a:r>
              <a:rPr b="1" dirty="0" sz="6000" lang="en-US">
                <a:solidFill>
                  <a:schemeClr val="tx1"/>
                </a:solidFill>
              </a:rPr>
              <a:t>Take away…. </a:t>
            </a:r>
          </a:p>
        </p:txBody>
      </p:sp>
      <p:sp>
        <p:nvSpPr>
          <p:cNvPr id="1048899" name="Content Placeholder 2"/>
          <p:cNvSpPr>
            <a:spLocks noGrp="1"/>
          </p:cNvSpPr>
          <p:nvPr>
            <p:ph idx="1"/>
          </p:nvPr>
        </p:nvSpPr>
        <p:spPr>
          <a:xfrm>
            <a:off x="330201" y="1440180"/>
            <a:ext cx="10972800" cy="4389120"/>
          </a:xfrm>
        </p:spPr>
        <p:txBody>
          <a:bodyPr>
            <a:normAutofit/>
          </a:bodyPr>
          <a:p>
            <a:pPr algn="just">
              <a:buFont typeface="Wingdings" panose="05000000000000000000" pitchFamily="2" charset="2"/>
              <a:buChar char="v"/>
            </a:pPr>
            <a:r>
              <a:rPr b="1" dirty="0" sz="3600" lang="en-US">
                <a:solidFill>
                  <a:srgbClr val="FF0000"/>
                </a:solidFill>
              </a:rPr>
              <a:t>Discuss the application of the Humanistic Theory in our daily lives. </a:t>
            </a:r>
          </a:p>
          <a:p>
            <a:pPr algn="just">
              <a:buFont typeface="Wingdings" panose="05000000000000000000" pitchFamily="2" charset="2"/>
              <a:buChar char="v"/>
            </a:pPr>
            <a:r>
              <a:rPr b="1" dirty="0" sz="3600" lang="en-US">
                <a:solidFill>
                  <a:srgbClr val="FF0000"/>
                </a:solidFill>
              </a:rPr>
              <a:t>Discuss the application of the motivation theories in our daily lives.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404" name=""/>
        <p:cNvGrpSpPr/>
        <p:nvPr/>
      </p:nvGrpSpPr>
      <p:grpSpPr>
        <a:xfrm>
          <a:off x="0" y="0"/>
          <a:ext cx="0" cy="0"/>
          <a:chOff x="0" y="0"/>
          <a:chExt cx="0" cy="0"/>
        </a:xfrm>
      </p:grpSpPr>
      <p:sp>
        <p:nvSpPr>
          <p:cNvPr id="1048900" name="Title 1"/>
          <p:cNvSpPr>
            <a:spLocks noGrp="1"/>
          </p:cNvSpPr>
          <p:nvPr>
            <p:ph type="title"/>
          </p:nvPr>
        </p:nvSpPr>
        <p:spPr>
          <a:xfrm>
            <a:off x="2796209" y="1"/>
            <a:ext cx="7185991" cy="768626"/>
          </a:xfrm>
        </p:spPr>
        <p:txBody>
          <a:bodyPr>
            <a:noAutofit/>
          </a:bodyPr>
          <a:p>
            <a:pPr algn="ctr"/>
            <a:r>
              <a:rPr b="1" dirty="0" sz="5400" lang="en-US">
                <a:solidFill>
                  <a:srgbClr val="FF0000"/>
                </a:solidFill>
                <a:latin typeface="Arial Black" panose="020B0A04020102020204" pitchFamily="34" charset="0"/>
              </a:rPr>
              <a:t>STRESS</a:t>
            </a:r>
            <a:endParaRPr dirty="0" sz="5400" lang="en-US">
              <a:solidFill>
                <a:srgbClr val="FF0000"/>
              </a:solidFill>
              <a:latin typeface="Arial Black" panose="020B0A04020102020204" pitchFamily="34" charset="0"/>
            </a:endParaRPr>
          </a:p>
        </p:txBody>
      </p:sp>
      <p:sp>
        <p:nvSpPr>
          <p:cNvPr id="1048901" name="Content Placeholder 2"/>
          <p:cNvSpPr>
            <a:spLocks noGrp="1"/>
          </p:cNvSpPr>
          <p:nvPr>
            <p:ph idx="1"/>
          </p:nvPr>
        </p:nvSpPr>
        <p:spPr>
          <a:xfrm>
            <a:off x="929308" y="722243"/>
            <a:ext cx="10919791" cy="5602357"/>
          </a:xfrm>
        </p:spPr>
        <p:txBody>
          <a:bodyPr>
            <a:normAutofit fontScale="92500" lnSpcReduction="10000"/>
          </a:bodyPr>
          <a:p>
            <a:pPr algn="just" indent="0" marL="0">
              <a:buNone/>
            </a:pPr>
            <a:r>
              <a:rPr b="1" dirty="0" sz="4400" i="1" lang="en-US"/>
              <a:t>Definition </a:t>
            </a:r>
          </a:p>
          <a:p>
            <a:pPr algn="just"/>
            <a:r>
              <a:rPr b="1" dirty="0" i="1" lang="en-US"/>
              <a:t>Stress</a:t>
            </a:r>
            <a:r>
              <a:rPr dirty="0" lang="en-US"/>
              <a:t> is a state of severe physiological and psychological response to harmful or potentially harmful circumstances. </a:t>
            </a:r>
          </a:p>
          <a:p>
            <a:pPr algn="just"/>
            <a:r>
              <a:rPr dirty="0" lang="en-US"/>
              <a:t>It is a state of severe physiological and psychological tension or It can be also defined as a non-specific response of the body to any demand.</a:t>
            </a:r>
          </a:p>
          <a:p>
            <a:pPr algn="just"/>
            <a:r>
              <a:rPr b="1" dirty="0" i="1" lang="en-US"/>
              <a:t>A stressor </a:t>
            </a:r>
            <a:r>
              <a:rPr dirty="0" lang="en-US"/>
              <a:t>is a stimulus which causes stress e.g. bereavement, divorce or a critical event such as robbery or the demand of life</a:t>
            </a:r>
          </a:p>
          <a:p>
            <a:pPr algn="just"/>
            <a:r>
              <a:rPr dirty="0" lang="en-US"/>
              <a:t>One’s responses to stress are influenced by: personality (our strength), the burden/type of stressor, subjective interpretation of the stressors. </a:t>
            </a:r>
          </a:p>
        </p:txBody>
      </p:sp>
      <p:sp>
        <p:nvSpPr>
          <p:cNvPr id="1048902" name="Slide Number Placeholder 4"/>
          <p:cNvSpPr>
            <a:spLocks noGrp="1"/>
          </p:cNvSpPr>
          <p:nvPr>
            <p:ph type="sldNum" sz="quarter" idx="12"/>
          </p:nvPr>
        </p:nvSpPr>
        <p:spPr>
          <a:xfrm>
            <a:off x="8077200" y="6324600"/>
            <a:ext cx="1905000" cy="457200"/>
          </a:xfrm>
          <a:prstGeom prst="rect"/>
        </p:spPr>
        <p:txBody>
          <a:bodyPr/>
          <a:p>
            <a:fld id="{BAB0C1F7-4CE6-4401-8830-618F638D962C}" type="slidenum">
              <a:rPr lang="en-US" smtClean="0"/>
              <a:t>128</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405" name=""/>
        <p:cNvGrpSpPr/>
        <p:nvPr/>
      </p:nvGrpSpPr>
      <p:grpSpPr>
        <a:xfrm>
          <a:off x="0" y="0"/>
          <a:ext cx="0" cy="0"/>
          <a:chOff x="0" y="0"/>
          <a:chExt cx="0" cy="0"/>
        </a:xfrm>
      </p:grpSpPr>
      <p:sp>
        <p:nvSpPr>
          <p:cNvPr id="1048903" name="Title 1"/>
          <p:cNvSpPr>
            <a:spLocks noGrp="1"/>
          </p:cNvSpPr>
          <p:nvPr>
            <p:ph type="title"/>
          </p:nvPr>
        </p:nvSpPr>
        <p:spPr>
          <a:xfrm>
            <a:off x="1905000" y="0"/>
            <a:ext cx="8229600" cy="838200"/>
          </a:xfrm>
        </p:spPr>
        <p:txBody>
          <a:bodyPr>
            <a:normAutofit/>
          </a:bodyPr>
          <a:p>
            <a:pPr algn="ctr"/>
            <a:r>
              <a:rPr b="1" dirty="0" sz="4800" lang="en-US">
                <a:solidFill>
                  <a:srgbClr val="FF0000"/>
                </a:solidFill>
                <a:latin typeface="Arial Black" panose="020B0A04020102020204" pitchFamily="34" charset="0"/>
              </a:rPr>
              <a:t>Causes of stress </a:t>
            </a:r>
          </a:p>
        </p:txBody>
      </p:sp>
      <p:sp>
        <p:nvSpPr>
          <p:cNvPr id="1048904" name="Content Placeholder 2"/>
          <p:cNvSpPr>
            <a:spLocks noGrp="1"/>
          </p:cNvSpPr>
          <p:nvPr>
            <p:ph idx="1"/>
          </p:nvPr>
        </p:nvSpPr>
        <p:spPr>
          <a:xfrm>
            <a:off x="1231641" y="933061"/>
            <a:ext cx="10629054" cy="5848739"/>
          </a:xfrm>
        </p:spPr>
        <p:txBody>
          <a:bodyPr>
            <a:noAutofit/>
          </a:bodyPr>
          <a:p>
            <a:pPr algn="just" indent="0">
              <a:lnSpc>
                <a:spcPts val="3360"/>
              </a:lnSpc>
              <a:buFontTx/>
              <a:buChar char="-"/>
            </a:pPr>
            <a:r>
              <a:rPr dirty="0" sz="3600" lang="en-US"/>
              <a:t>Stressors can be sudden, overwhelming or cumulative. Examples include:</a:t>
            </a:r>
          </a:p>
          <a:p>
            <a:pPr algn="just" indent="0">
              <a:lnSpc>
                <a:spcPts val="3360"/>
              </a:lnSpc>
              <a:buFont typeface="Wingdings" panose="05000000000000000000" pitchFamily="2" charset="2"/>
              <a:buChar char="§"/>
            </a:pPr>
            <a:r>
              <a:rPr dirty="0" sz="3600" lang="en-US"/>
              <a:t>Life crises e.g. accidents, death of spouse or divorce.</a:t>
            </a:r>
          </a:p>
          <a:p>
            <a:pPr algn="just" indent="0">
              <a:lnSpc>
                <a:spcPts val="3360"/>
              </a:lnSpc>
              <a:buFont typeface="Wingdings" panose="05000000000000000000" pitchFamily="2" charset="2"/>
              <a:buChar char="§"/>
            </a:pPr>
            <a:r>
              <a:rPr dirty="0" sz="3600" lang="en-US"/>
              <a:t>Transitions e.g. divorce, bereavement and retirement.</a:t>
            </a:r>
          </a:p>
          <a:p>
            <a:pPr algn="just" indent="0">
              <a:lnSpc>
                <a:spcPts val="3360"/>
              </a:lnSpc>
              <a:buFont typeface="Wingdings" panose="05000000000000000000" pitchFamily="2" charset="2"/>
              <a:buChar char="§"/>
            </a:pPr>
            <a:r>
              <a:rPr dirty="0" sz="3600" lang="en-US" smtClean="0"/>
              <a:t>Catastrophes-natural </a:t>
            </a:r>
            <a:r>
              <a:rPr dirty="0" sz="3600" lang="en-US"/>
              <a:t>and otherwise e.g. earthquakes and floods. </a:t>
            </a:r>
          </a:p>
          <a:p>
            <a:pPr algn="just" indent="0">
              <a:lnSpc>
                <a:spcPts val="3360"/>
              </a:lnSpc>
              <a:buFont typeface="Wingdings" panose="05000000000000000000" pitchFamily="2" charset="2"/>
              <a:buChar char="§"/>
            </a:pPr>
            <a:r>
              <a:rPr dirty="0" sz="3600" lang="en-US"/>
              <a:t>Daily hassles, little things in life that go wrong. </a:t>
            </a:r>
          </a:p>
          <a:p>
            <a:pPr algn="just" indent="0">
              <a:lnSpc>
                <a:spcPts val="3360"/>
              </a:lnSpc>
              <a:buFont typeface="Wingdings" panose="05000000000000000000" pitchFamily="2" charset="2"/>
              <a:buChar char="§"/>
            </a:pPr>
            <a:r>
              <a:rPr dirty="0" sz="3600" lang="en-US"/>
              <a:t>Frustration and conflicts. </a:t>
            </a:r>
          </a:p>
          <a:p>
            <a:pPr algn="just">
              <a:buFont typeface="Wingdings" pitchFamily="2" charset="2"/>
              <a:buNone/>
            </a:pPr>
            <a:endParaRPr dirty="0" sz="2800" lang="en-US"/>
          </a:p>
        </p:txBody>
      </p:sp>
      <p:sp>
        <p:nvSpPr>
          <p:cNvPr id="1048905" name="Slide Number Placeholder 4"/>
          <p:cNvSpPr>
            <a:spLocks noGrp="1"/>
          </p:cNvSpPr>
          <p:nvPr>
            <p:ph type="sldNum" sz="quarter" idx="12"/>
          </p:nvPr>
        </p:nvSpPr>
        <p:spPr>
          <a:xfrm>
            <a:off x="8077200" y="6324600"/>
            <a:ext cx="1905000" cy="457200"/>
          </a:xfrm>
          <a:prstGeom prst="rect"/>
        </p:spPr>
        <p:txBody>
          <a:bodyPr/>
          <a:p>
            <a:fld id="{3F41F692-F5DB-477C-812A-54F684DA6366}" type="slidenum">
              <a:rPr lang="en-US" smtClean="0"/>
              <a:t>129</a:t>
            </a:fld>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sp>
        <p:nvSpPr>
          <p:cNvPr id="1048617" name="Title 1"/>
          <p:cNvSpPr>
            <a:spLocks noGrp="1"/>
          </p:cNvSpPr>
          <p:nvPr>
            <p:ph type="title"/>
          </p:nvPr>
        </p:nvSpPr>
        <p:spPr>
          <a:xfrm>
            <a:off x="1981200" y="178904"/>
            <a:ext cx="7772400" cy="1143000"/>
          </a:xfrm>
        </p:spPr>
        <p:txBody>
          <a:bodyPr/>
          <a:p>
            <a:r>
              <a:rPr b="1" dirty="0" sz="4800" i="0" lang="en-US">
                <a:latin typeface="Arial Black" panose="020B0A04020102020204" pitchFamily="34" charset="0"/>
              </a:rPr>
              <a:t>Historical Background</a:t>
            </a:r>
          </a:p>
        </p:txBody>
      </p:sp>
      <p:sp>
        <p:nvSpPr>
          <p:cNvPr id="1048618" name="Content Placeholder 2"/>
          <p:cNvSpPr>
            <a:spLocks noGrp="1"/>
          </p:cNvSpPr>
          <p:nvPr>
            <p:ph idx="1"/>
          </p:nvPr>
        </p:nvSpPr>
        <p:spPr>
          <a:xfrm>
            <a:off x="1272209" y="1335156"/>
            <a:ext cx="10734261" cy="5002696"/>
          </a:xfrm>
        </p:spPr>
        <p:txBody>
          <a:bodyPr/>
          <a:p>
            <a:pPr>
              <a:buNone/>
            </a:pPr>
            <a:r>
              <a:rPr dirty="0" sz="3200" lang="en-US"/>
              <a:t>The development of psychology can broadly be traced into four periods:</a:t>
            </a:r>
          </a:p>
          <a:p>
            <a:pPr>
              <a:buNone/>
            </a:pPr>
            <a:endParaRPr dirty="0" sz="3200" lang="en-US"/>
          </a:p>
          <a:p>
            <a:pPr lvl="1">
              <a:buClr>
                <a:srgbClr val="7030A0"/>
              </a:buClr>
              <a:buSzPct val="100000"/>
              <a:buFont typeface="Arial" pitchFamily="34" charset="0"/>
              <a:buChar char="•"/>
            </a:pPr>
            <a:r>
              <a:rPr dirty="0" sz="3200" lang="en-US"/>
              <a:t>Ancient Greek period, </a:t>
            </a:r>
          </a:p>
          <a:p>
            <a:pPr lvl="1">
              <a:buClr>
                <a:srgbClr val="7030A0"/>
              </a:buClr>
              <a:buSzPct val="100000"/>
              <a:buFont typeface="Arial" pitchFamily="34" charset="0"/>
              <a:buChar char="•"/>
            </a:pPr>
            <a:r>
              <a:rPr dirty="0" sz="3200" lang="en-US"/>
              <a:t>Pre-modern period, </a:t>
            </a:r>
          </a:p>
          <a:p>
            <a:pPr lvl="1">
              <a:buClr>
                <a:srgbClr val="7030A0"/>
              </a:buClr>
              <a:buSzPct val="100000"/>
              <a:buFont typeface="Arial" pitchFamily="34" charset="0"/>
              <a:buChar char="•"/>
            </a:pPr>
            <a:r>
              <a:rPr dirty="0" sz="3200" lang="en-US"/>
              <a:t>Modern period and </a:t>
            </a:r>
          </a:p>
          <a:p>
            <a:pPr lvl="1">
              <a:buClr>
                <a:srgbClr val="7030A0"/>
              </a:buClr>
              <a:buSzPct val="100000"/>
              <a:buFont typeface="Arial" pitchFamily="34" charset="0"/>
              <a:buChar char="•"/>
            </a:pPr>
            <a:r>
              <a:rPr dirty="0" sz="3200" lang="en-US"/>
              <a:t>Current status</a:t>
            </a:r>
          </a:p>
        </p:txBody>
      </p:sp>
      <p:sp>
        <p:nvSpPr>
          <p:cNvPr id="1048619"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13</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406" name=""/>
        <p:cNvGrpSpPr/>
        <p:nvPr/>
      </p:nvGrpSpPr>
      <p:grpSpPr>
        <a:xfrm>
          <a:off x="0" y="0"/>
          <a:ext cx="0" cy="0"/>
          <a:chOff x="0" y="0"/>
          <a:chExt cx="0" cy="0"/>
        </a:xfrm>
      </p:grpSpPr>
      <p:sp>
        <p:nvSpPr>
          <p:cNvPr id="1048906" name="Content Placeholder 2"/>
          <p:cNvSpPr>
            <a:spLocks noGrp="1"/>
          </p:cNvSpPr>
          <p:nvPr>
            <p:ph idx="4294967295"/>
          </p:nvPr>
        </p:nvSpPr>
        <p:spPr>
          <a:xfrm>
            <a:off x="1343608" y="970384"/>
            <a:ext cx="9629192" cy="5155779"/>
          </a:xfrm>
        </p:spPr>
        <p:txBody>
          <a:bodyPr/>
          <a:p>
            <a:pPr algn="just" indent="0">
              <a:lnSpc>
                <a:spcPts val="3360"/>
              </a:lnSpc>
              <a:buFont typeface="Wingdings" panose="05000000000000000000" pitchFamily="2" charset="2"/>
              <a:buChar char="§"/>
            </a:pPr>
            <a:r>
              <a:rPr dirty="0" sz="3600" lang="en-US" smtClean="0"/>
              <a:t>Uncertainty, doubt and inability to predict the future</a:t>
            </a:r>
          </a:p>
          <a:p>
            <a:pPr algn="just" indent="0">
              <a:lnSpc>
                <a:spcPts val="3360"/>
              </a:lnSpc>
            </a:pPr>
            <a:r>
              <a:rPr dirty="0" sz="3600" i="1" lang="en-US" smtClean="0"/>
              <a:t>Physical stress: </a:t>
            </a:r>
            <a:r>
              <a:rPr dirty="0" sz="3600" lang="en-US" smtClean="0"/>
              <a:t>Pain, hunger, illness, fatigue, unmet basic needs.</a:t>
            </a:r>
          </a:p>
          <a:p>
            <a:pPr algn="just" indent="0">
              <a:lnSpc>
                <a:spcPts val="3360"/>
              </a:lnSpc>
            </a:pPr>
            <a:r>
              <a:rPr dirty="0" sz="3600" i="1" lang="en-US" smtClean="0"/>
              <a:t>Psychological stress:</a:t>
            </a:r>
            <a:r>
              <a:rPr b="1" dirty="0" sz="3600" lang="en-US" smtClean="0"/>
              <a:t> </a:t>
            </a:r>
            <a:r>
              <a:rPr dirty="0" sz="3600" lang="en-US" smtClean="0"/>
              <a:t>Anything causing anxiety, tension or fear.</a:t>
            </a:r>
          </a:p>
          <a:p>
            <a:pPr algn="just" indent="0">
              <a:lnSpc>
                <a:spcPts val="3360"/>
              </a:lnSpc>
            </a:pPr>
            <a:r>
              <a:rPr dirty="0" sz="3600" i="1" lang="en-US" smtClean="0"/>
              <a:t>Environmental stress: </a:t>
            </a:r>
            <a:r>
              <a:rPr dirty="0" sz="3600" lang="en-US" smtClean="0"/>
              <a:t>Weather, other human beings, pollution, natural and artificial disasters.</a:t>
            </a:r>
          </a:p>
          <a:p>
            <a:endParaRPr dirty="0" lang="en-US"/>
          </a:p>
        </p:txBody>
      </p:sp>
    </p:spTree>
  </p:cSld>
  <p:clrMapOvr>
    <a:masterClrMapping/>
  </p:clrMapOvr>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407" name=""/>
        <p:cNvGrpSpPr/>
        <p:nvPr/>
      </p:nvGrpSpPr>
      <p:grpSpPr>
        <a:xfrm>
          <a:off x="0" y="0"/>
          <a:ext cx="0" cy="0"/>
          <a:chOff x="0" y="0"/>
          <a:chExt cx="0" cy="0"/>
        </a:xfrm>
      </p:grpSpPr>
      <p:sp>
        <p:nvSpPr>
          <p:cNvPr id="1048907" name="Title 1"/>
          <p:cNvSpPr>
            <a:spLocks noGrp="1"/>
          </p:cNvSpPr>
          <p:nvPr>
            <p:ph type="title"/>
          </p:nvPr>
        </p:nvSpPr>
        <p:spPr>
          <a:xfrm>
            <a:off x="1981200" y="135353"/>
            <a:ext cx="8229600" cy="712787"/>
          </a:xfrm>
        </p:spPr>
        <p:txBody>
          <a:bodyPr>
            <a:noAutofit/>
          </a:bodyPr>
          <a:p>
            <a:pPr algn="ctr"/>
            <a:r>
              <a:rPr dirty="0" lang="en-US">
                <a:latin typeface="Arial Black" panose="020B0A04020102020204" pitchFamily="34" charset="0"/>
              </a:rPr>
              <a:t>Responses to Stress</a:t>
            </a:r>
          </a:p>
        </p:txBody>
      </p:sp>
      <p:sp>
        <p:nvSpPr>
          <p:cNvPr id="1048908" name="Content Placeholder 2"/>
          <p:cNvSpPr>
            <a:spLocks noGrp="1"/>
          </p:cNvSpPr>
          <p:nvPr>
            <p:ph idx="1"/>
          </p:nvPr>
        </p:nvSpPr>
        <p:spPr>
          <a:xfrm>
            <a:off x="914399" y="848141"/>
            <a:ext cx="11052313" cy="5739986"/>
          </a:xfrm>
        </p:spPr>
        <p:txBody>
          <a:bodyPr/>
          <a:p>
            <a:pPr algn="just"/>
            <a:r>
              <a:rPr dirty="0" sz="3000" lang="en-US"/>
              <a:t>Stressors and to some extent stress are normal and at times are necessary for one to achieve certain goals in life. It becomes abnormal if they produce signs and symptoms that become the problem.</a:t>
            </a:r>
          </a:p>
          <a:p>
            <a:pPr algn="just"/>
            <a:endParaRPr dirty="0" sz="1500" lang="en-US"/>
          </a:p>
          <a:p>
            <a:pPr algn="just"/>
            <a:r>
              <a:rPr dirty="0" sz="3000" lang="en-US"/>
              <a:t>Individuals can be helped to cope with or minimize life stressors and still lead a relatively normal lives with health education and support systems.</a:t>
            </a:r>
          </a:p>
        </p:txBody>
      </p:sp>
      <p:sp>
        <p:nvSpPr>
          <p:cNvPr id="1048909" name="Slide Number Placeholder 4"/>
          <p:cNvSpPr>
            <a:spLocks noGrp="1"/>
          </p:cNvSpPr>
          <p:nvPr>
            <p:ph type="sldNum" sz="quarter" idx="12"/>
          </p:nvPr>
        </p:nvSpPr>
        <p:spPr>
          <a:xfrm>
            <a:off x="8077200" y="6324600"/>
            <a:ext cx="1905000" cy="457200"/>
          </a:xfrm>
          <a:prstGeom prst="rect"/>
        </p:spPr>
        <p:txBody>
          <a:bodyPr/>
          <a:p>
            <a:fld id="{84A46092-5764-491B-A240-066703453244}" type="slidenum">
              <a:rPr lang="en-US" smtClean="0"/>
              <a:t>131</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408" name=""/>
        <p:cNvGrpSpPr/>
        <p:nvPr/>
      </p:nvGrpSpPr>
      <p:grpSpPr>
        <a:xfrm>
          <a:off x="0" y="0"/>
          <a:ext cx="0" cy="0"/>
          <a:chOff x="0" y="0"/>
          <a:chExt cx="0" cy="0"/>
        </a:xfrm>
      </p:grpSpPr>
      <p:sp>
        <p:nvSpPr>
          <p:cNvPr id="1048910" name="Content Placeholder 2"/>
          <p:cNvSpPr>
            <a:spLocks noGrp="1"/>
          </p:cNvSpPr>
          <p:nvPr>
            <p:ph idx="1"/>
          </p:nvPr>
        </p:nvSpPr>
        <p:spPr>
          <a:xfrm>
            <a:off x="1123122" y="952363"/>
            <a:ext cx="9703904" cy="4302125"/>
          </a:xfrm>
        </p:spPr>
        <p:txBody>
          <a:bodyPr>
            <a:normAutofit/>
          </a:bodyPr>
          <a:p>
            <a:pPr algn="just"/>
            <a:r>
              <a:rPr b="1" dirty="0" sz="3600" lang="en-US"/>
              <a:t>Physiological responses</a:t>
            </a:r>
            <a:r>
              <a:rPr dirty="0" sz="3600" lang="en-US"/>
              <a:t>: </a:t>
            </a:r>
          </a:p>
          <a:p>
            <a:pPr algn="just" lvl="1"/>
            <a:r>
              <a:rPr dirty="0" sz="3200" lang="en-US"/>
              <a:t>The body prepares itself either to fight or for flight.</a:t>
            </a:r>
          </a:p>
          <a:p>
            <a:pPr algn="just" lvl="1"/>
            <a:r>
              <a:rPr dirty="0" sz="3200" lang="en-US"/>
              <a:t>All the body’s reactions to stress affect health. </a:t>
            </a:r>
          </a:p>
          <a:p>
            <a:pPr algn="just" lvl="1"/>
            <a:r>
              <a:rPr dirty="0" sz="3200" lang="en-US"/>
              <a:t>Prolonged stress may cause high BP, ulcers, heart diseases, autoimmune disorders such as rheumatoid arthritis &amp; allergies </a:t>
            </a:r>
          </a:p>
        </p:txBody>
      </p:sp>
      <p:sp>
        <p:nvSpPr>
          <p:cNvPr id="1048911" name="Slide Number Placeholder 4"/>
          <p:cNvSpPr>
            <a:spLocks noGrp="1"/>
          </p:cNvSpPr>
          <p:nvPr>
            <p:ph type="sldNum" sz="quarter" idx="12"/>
          </p:nvPr>
        </p:nvSpPr>
        <p:spPr>
          <a:xfrm>
            <a:off x="8077200" y="6324600"/>
            <a:ext cx="1905000" cy="457200"/>
          </a:xfrm>
          <a:prstGeom prst="rect"/>
        </p:spPr>
        <p:txBody>
          <a:bodyPr/>
          <a:p>
            <a:fld id="{1C9ADE5E-0ABE-4E0B-A2E7-7C214ECFE741}" type="slidenum">
              <a:rPr lang="en-US" smtClean="0"/>
              <a:t>132</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409" name=""/>
        <p:cNvGrpSpPr/>
        <p:nvPr/>
      </p:nvGrpSpPr>
      <p:grpSpPr>
        <a:xfrm>
          <a:off x="0" y="0"/>
          <a:ext cx="0" cy="0"/>
          <a:chOff x="0" y="0"/>
          <a:chExt cx="0" cy="0"/>
        </a:xfrm>
      </p:grpSpPr>
      <p:sp>
        <p:nvSpPr>
          <p:cNvPr id="1048912" name="Content Placeholder 2"/>
          <p:cNvSpPr>
            <a:spLocks noGrp="1"/>
          </p:cNvSpPr>
          <p:nvPr>
            <p:ph idx="1"/>
          </p:nvPr>
        </p:nvSpPr>
        <p:spPr>
          <a:xfrm>
            <a:off x="874644" y="341242"/>
            <a:ext cx="10813774" cy="6218584"/>
          </a:xfrm>
        </p:spPr>
        <p:txBody>
          <a:bodyPr>
            <a:normAutofit lnSpcReduction="10000"/>
          </a:bodyPr>
          <a:p>
            <a:pPr algn="just"/>
            <a:r>
              <a:rPr b="1" dirty="0" lang="en-US"/>
              <a:t>Psychological responses</a:t>
            </a:r>
            <a:r>
              <a:rPr dirty="0" lang="en-US"/>
              <a:t>: </a:t>
            </a:r>
          </a:p>
          <a:p>
            <a:pPr algn="just" lvl="1"/>
            <a:r>
              <a:rPr dirty="0" sz="3200" lang="en-US"/>
              <a:t>The individual may display self-destructive lifestyles  &amp; risk-taking behaviors such as drug abuse, suicidal gestures and self neglect. </a:t>
            </a:r>
          </a:p>
          <a:p>
            <a:pPr algn="just" lvl="1"/>
            <a:r>
              <a:rPr dirty="0" sz="3200" lang="en-US"/>
              <a:t>Aggressiveness due to frustration</a:t>
            </a:r>
          </a:p>
          <a:p>
            <a:pPr algn="just" lvl="1"/>
            <a:r>
              <a:rPr dirty="0" sz="3200" lang="en-US"/>
              <a:t>Anxiety. It may manifest with physical symptoms of autonomic hyperarousal and activity. </a:t>
            </a:r>
          </a:p>
          <a:p>
            <a:pPr algn="just" lvl="1"/>
            <a:r>
              <a:rPr dirty="0" sz="3200" lang="en-US"/>
              <a:t>Depression </a:t>
            </a:r>
          </a:p>
          <a:p>
            <a:pPr algn="just" lvl="1"/>
            <a:r>
              <a:rPr dirty="0" sz="3200" lang="en-US"/>
              <a:t>Inhibited sexual drive</a:t>
            </a:r>
          </a:p>
          <a:p>
            <a:pPr algn="just" lvl="1"/>
            <a:r>
              <a:rPr dirty="0" sz="3200" lang="en-US"/>
              <a:t>Spiritual signs and symptoms of excessive stress may include doubts about one’s faith, loss of self confidence or loss of purpose. </a:t>
            </a:r>
          </a:p>
          <a:p>
            <a:pPr algn="just"/>
            <a:endParaRPr dirty="0" lang="en-US"/>
          </a:p>
        </p:txBody>
      </p:sp>
      <p:sp>
        <p:nvSpPr>
          <p:cNvPr id="1048913"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133</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410" name=""/>
        <p:cNvGrpSpPr/>
        <p:nvPr/>
      </p:nvGrpSpPr>
      <p:grpSpPr>
        <a:xfrm>
          <a:off x="0" y="0"/>
          <a:ext cx="0" cy="0"/>
          <a:chOff x="0" y="0"/>
          <a:chExt cx="0" cy="0"/>
        </a:xfrm>
      </p:grpSpPr>
      <p:sp>
        <p:nvSpPr>
          <p:cNvPr id="1048914" name="Title 1"/>
          <p:cNvSpPr>
            <a:spLocks noGrp="1"/>
          </p:cNvSpPr>
          <p:nvPr>
            <p:ph type="title"/>
          </p:nvPr>
        </p:nvSpPr>
        <p:spPr>
          <a:xfrm>
            <a:off x="1891748" y="149087"/>
            <a:ext cx="7772400" cy="1143000"/>
          </a:xfrm>
        </p:spPr>
        <p:txBody>
          <a:bodyPr>
            <a:noAutofit/>
          </a:bodyPr>
          <a:p>
            <a:pPr algn="ctr"/>
            <a:r>
              <a:rPr dirty="0" sz="4000" lang="en-US">
                <a:latin typeface="Arial Black" panose="020B0A04020102020204" pitchFamily="34" charset="0"/>
              </a:rPr>
              <a:t>Stress in Patients is caused by:</a:t>
            </a:r>
          </a:p>
        </p:txBody>
      </p:sp>
      <p:sp>
        <p:nvSpPr>
          <p:cNvPr id="1048915" name="Content Placeholder 2"/>
          <p:cNvSpPr>
            <a:spLocks noGrp="1"/>
          </p:cNvSpPr>
          <p:nvPr>
            <p:ph idx="1"/>
          </p:nvPr>
        </p:nvSpPr>
        <p:spPr>
          <a:xfrm>
            <a:off x="834887" y="1408043"/>
            <a:ext cx="11145078" cy="4114800"/>
          </a:xfrm>
        </p:spPr>
        <p:txBody>
          <a:bodyPr>
            <a:normAutofit/>
          </a:bodyPr>
          <a:p>
            <a:pPr>
              <a:buFont typeface="Wingdings" pitchFamily="2" charset="2"/>
              <a:buChar char="Ø"/>
            </a:pPr>
            <a:r>
              <a:rPr dirty="0" lang="en-US"/>
              <a:t>Admission to hospital</a:t>
            </a:r>
          </a:p>
          <a:p>
            <a:pPr>
              <a:buFont typeface="Wingdings" pitchFamily="2" charset="2"/>
              <a:buChar char="Ø"/>
            </a:pPr>
            <a:r>
              <a:rPr dirty="0" lang="en-US"/>
              <a:t>Operations</a:t>
            </a:r>
          </a:p>
          <a:p>
            <a:pPr>
              <a:buFont typeface="Wingdings" pitchFamily="2" charset="2"/>
              <a:buChar char="Ø"/>
            </a:pPr>
            <a:r>
              <a:rPr dirty="0" lang="en-US"/>
              <a:t>Anesthetics</a:t>
            </a:r>
          </a:p>
          <a:p>
            <a:pPr>
              <a:buFont typeface="Wingdings" pitchFamily="2" charset="2"/>
              <a:buChar char="Ø"/>
            </a:pPr>
            <a:r>
              <a:rPr dirty="0" lang="en-US"/>
              <a:t>Sharing a ward with strangers</a:t>
            </a:r>
          </a:p>
          <a:p>
            <a:pPr>
              <a:buFont typeface="Wingdings" pitchFamily="2" charset="2"/>
              <a:buChar char="Ø"/>
            </a:pPr>
            <a:r>
              <a:rPr dirty="0" lang="en-US"/>
              <a:t>Use of bedpans</a:t>
            </a:r>
          </a:p>
          <a:p>
            <a:pPr>
              <a:buFont typeface="Wingdings" pitchFamily="2" charset="2"/>
              <a:buChar char="Ø"/>
            </a:pPr>
            <a:r>
              <a:rPr dirty="0" lang="en-US"/>
              <a:t>Injections and</a:t>
            </a:r>
          </a:p>
          <a:p>
            <a:pPr>
              <a:buFont typeface="Wingdings" pitchFamily="2" charset="2"/>
              <a:buChar char="Ø"/>
            </a:pPr>
            <a:r>
              <a:rPr dirty="0" lang="en-US"/>
              <a:t>Being done tests/investigations.</a:t>
            </a:r>
          </a:p>
        </p:txBody>
      </p:sp>
      <p:sp>
        <p:nvSpPr>
          <p:cNvPr id="1048916"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134</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411" name=""/>
        <p:cNvGrpSpPr/>
        <p:nvPr/>
      </p:nvGrpSpPr>
      <p:grpSpPr>
        <a:xfrm>
          <a:off x="0" y="0"/>
          <a:ext cx="0" cy="0"/>
          <a:chOff x="0" y="0"/>
          <a:chExt cx="0" cy="0"/>
        </a:xfrm>
      </p:grpSpPr>
      <p:sp>
        <p:nvSpPr>
          <p:cNvPr id="1048917" name="Title 1"/>
          <p:cNvSpPr>
            <a:spLocks noGrp="1"/>
          </p:cNvSpPr>
          <p:nvPr>
            <p:ph type="title"/>
          </p:nvPr>
        </p:nvSpPr>
        <p:spPr>
          <a:xfrm>
            <a:off x="2057400" y="139148"/>
            <a:ext cx="7772400" cy="1143000"/>
          </a:xfrm>
        </p:spPr>
        <p:txBody>
          <a:bodyPr/>
          <a:p>
            <a:pPr algn="ctr"/>
            <a:r>
              <a:rPr dirty="0" sz="3600" lang="en-US">
                <a:latin typeface="Arial Black" panose="020B0A04020102020204" pitchFamily="34" charset="0"/>
              </a:rPr>
              <a:t>Signs and symptoms of stress</a:t>
            </a:r>
          </a:p>
        </p:txBody>
      </p:sp>
      <p:sp>
        <p:nvSpPr>
          <p:cNvPr id="1048918" name="Content Placeholder 2"/>
          <p:cNvSpPr>
            <a:spLocks noGrp="1"/>
          </p:cNvSpPr>
          <p:nvPr>
            <p:ph idx="1"/>
          </p:nvPr>
        </p:nvSpPr>
        <p:spPr>
          <a:xfrm>
            <a:off x="1020416" y="1537253"/>
            <a:ext cx="10765183" cy="4356524"/>
          </a:xfrm>
        </p:spPr>
        <p:txBody>
          <a:bodyPr>
            <a:normAutofit lnSpcReduction="10000"/>
          </a:bodyPr>
          <a:p>
            <a:pPr algn="just">
              <a:buNone/>
            </a:pPr>
            <a:r>
              <a:rPr b="1" dirty="0" sz="3000" lang="en-US">
                <a:solidFill>
                  <a:schemeClr val="tx2"/>
                </a:solidFill>
              </a:rPr>
              <a:t>On the body</a:t>
            </a:r>
          </a:p>
          <a:p>
            <a:pPr algn="just"/>
            <a:r>
              <a:rPr dirty="0" sz="3000" lang="en-US"/>
              <a:t>Headache</a:t>
            </a:r>
          </a:p>
          <a:p>
            <a:pPr algn="just"/>
            <a:r>
              <a:rPr dirty="0" sz="3000" lang="en-US"/>
              <a:t>Muscle tension or pain</a:t>
            </a:r>
          </a:p>
          <a:p>
            <a:pPr algn="just"/>
            <a:r>
              <a:rPr dirty="0" sz="3000" lang="en-US"/>
              <a:t>Chest pain</a:t>
            </a:r>
          </a:p>
          <a:p>
            <a:pPr algn="just"/>
            <a:r>
              <a:rPr dirty="0" sz="3000" lang="en-US"/>
              <a:t>Fatigue</a:t>
            </a:r>
          </a:p>
          <a:p>
            <a:pPr algn="just"/>
            <a:r>
              <a:rPr dirty="0" sz="3000" lang="en-US"/>
              <a:t>Change in sex drive</a:t>
            </a:r>
          </a:p>
          <a:p>
            <a:pPr algn="just"/>
            <a:r>
              <a:rPr dirty="0" sz="3000" lang="en-US"/>
              <a:t>Stomach upset</a:t>
            </a:r>
          </a:p>
          <a:p>
            <a:pPr algn="just"/>
            <a:r>
              <a:rPr dirty="0" sz="3000" lang="en-US"/>
              <a:t>Sleep problems</a:t>
            </a:r>
          </a:p>
          <a:p>
            <a:pPr algn="just"/>
            <a:endParaRPr dirty="0" sz="3000" lang="en-US"/>
          </a:p>
        </p:txBody>
      </p:sp>
      <p:sp>
        <p:nvSpPr>
          <p:cNvPr id="1048919"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135</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412" name=""/>
        <p:cNvGrpSpPr/>
        <p:nvPr/>
      </p:nvGrpSpPr>
      <p:grpSpPr>
        <a:xfrm>
          <a:off x="0" y="0"/>
          <a:ext cx="0" cy="0"/>
          <a:chOff x="0" y="0"/>
          <a:chExt cx="0" cy="0"/>
        </a:xfrm>
      </p:grpSpPr>
      <p:sp>
        <p:nvSpPr>
          <p:cNvPr id="1048920" name="Content Placeholder 2"/>
          <p:cNvSpPr>
            <a:spLocks noGrp="1"/>
          </p:cNvSpPr>
          <p:nvPr>
            <p:ph idx="1"/>
          </p:nvPr>
        </p:nvSpPr>
        <p:spPr>
          <a:xfrm>
            <a:off x="1275521" y="305463"/>
            <a:ext cx="8077200" cy="4389120"/>
          </a:xfrm>
        </p:spPr>
        <p:txBody>
          <a:bodyPr>
            <a:normAutofit/>
          </a:bodyPr>
          <a:p>
            <a:pPr>
              <a:buNone/>
            </a:pPr>
            <a:r>
              <a:rPr b="1" dirty="0" lang="en-US">
                <a:solidFill>
                  <a:schemeClr val="tx2"/>
                </a:solidFill>
              </a:rPr>
              <a:t>On the mood</a:t>
            </a:r>
          </a:p>
          <a:p>
            <a:r>
              <a:rPr dirty="0" lang="en-US"/>
              <a:t>Anxiety i.e. tension</a:t>
            </a:r>
          </a:p>
          <a:p>
            <a:r>
              <a:rPr dirty="0" lang="en-US"/>
              <a:t>Restlessness</a:t>
            </a:r>
          </a:p>
          <a:p>
            <a:r>
              <a:rPr dirty="0" lang="en-US"/>
              <a:t>Lack of motivation , focus, or concentration</a:t>
            </a:r>
          </a:p>
          <a:p>
            <a:r>
              <a:rPr dirty="0" lang="en-US"/>
              <a:t>Irritability or anger</a:t>
            </a:r>
          </a:p>
          <a:p>
            <a:r>
              <a:rPr dirty="0" lang="en-US"/>
              <a:t>Sadness or depression</a:t>
            </a:r>
          </a:p>
          <a:p>
            <a:r>
              <a:rPr dirty="0" lang="en-US"/>
              <a:t>Frustration</a:t>
            </a:r>
          </a:p>
          <a:p>
            <a:pPr>
              <a:buNone/>
            </a:pPr>
            <a:endParaRPr dirty="0" sz="3600" lang="en-US"/>
          </a:p>
        </p:txBody>
      </p:sp>
      <p:sp>
        <p:nvSpPr>
          <p:cNvPr id="1048921"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136</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413" name=""/>
        <p:cNvGrpSpPr/>
        <p:nvPr/>
      </p:nvGrpSpPr>
      <p:grpSpPr>
        <a:xfrm>
          <a:off x="0" y="0"/>
          <a:ext cx="0" cy="0"/>
          <a:chOff x="0" y="0"/>
          <a:chExt cx="0" cy="0"/>
        </a:xfrm>
      </p:grpSpPr>
      <p:sp>
        <p:nvSpPr>
          <p:cNvPr id="1048922" name="Content Placeholder 2"/>
          <p:cNvSpPr>
            <a:spLocks noGrp="1"/>
          </p:cNvSpPr>
          <p:nvPr>
            <p:ph idx="1"/>
          </p:nvPr>
        </p:nvSpPr>
        <p:spPr>
          <a:xfrm>
            <a:off x="1108765" y="589247"/>
            <a:ext cx="10769600" cy="4297363"/>
          </a:xfrm>
        </p:spPr>
        <p:txBody>
          <a:bodyPr>
            <a:normAutofit/>
          </a:bodyPr>
          <a:p>
            <a:pPr>
              <a:buNone/>
            </a:pPr>
            <a:r>
              <a:rPr b="1" dirty="0" sz="3600" lang="en-US">
                <a:solidFill>
                  <a:schemeClr val="tx2"/>
                </a:solidFill>
              </a:rPr>
              <a:t>On behaviour</a:t>
            </a:r>
          </a:p>
          <a:p>
            <a:r>
              <a:rPr dirty="0" sz="3600" lang="en-US"/>
              <a:t>Overeating or under eating</a:t>
            </a:r>
          </a:p>
          <a:p>
            <a:r>
              <a:rPr dirty="0" sz="3600" lang="en-US"/>
              <a:t>Anger outbursts</a:t>
            </a:r>
          </a:p>
          <a:p>
            <a:r>
              <a:rPr dirty="0" sz="3600" lang="en-US"/>
              <a:t>Drug or alcohol abuse</a:t>
            </a:r>
          </a:p>
          <a:p>
            <a:r>
              <a:rPr dirty="0" sz="3600" lang="en-US"/>
              <a:t>Tobacco use</a:t>
            </a:r>
          </a:p>
          <a:p>
            <a:r>
              <a:rPr dirty="0" sz="3600" lang="en-US"/>
              <a:t>Social withdrawal</a:t>
            </a:r>
          </a:p>
          <a:p>
            <a:endParaRPr dirty="0" sz="3600" lang="en-US"/>
          </a:p>
        </p:txBody>
      </p:sp>
      <p:sp>
        <p:nvSpPr>
          <p:cNvPr id="1048923"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137</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414" name=""/>
        <p:cNvGrpSpPr/>
        <p:nvPr/>
      </p:nvGrpSpPr>
      <p:grpSpPr>
        <a:xfrm>
          <a:off x="0" y="0"/>
          <a:ext cx="0" cy="0"/>
          <a:chOff x="0" y="0"/>
          <a:chExt cx="0" cy="0"/>
        </a:xfrm>
      </p:grpSpPr>
      <p:sp>
        <p:nvSpPr>
          <p:cNvPr id="1048924" name="Title 3"/>
          <p:cNvSpPr>
            <a:spLocks noGrp="1"/>
          </p:cNvSpPr>
          <p:nvPr>
            <p:ph type="title"/>
          </p:nvPr>
        </p:nvSpPr>
        <p:spPr>
          <a:xfrm>
            <a:off x="2020956" y="162339"/>
            <a:ext cx="9587948" cy="838200"/>
          </a:xfrm>
        </p:spPr>
        <p:txBody>
          <a:bodyPr>
            <a:noAutofit/>
          </a:bodyPr>
          <a:p>
            <a:pPr algn="l"/>
            <a:r>
              <a:rPr dirty="0" lang="en-US">
                <a:latin typeface="Arial Black" panose="020B0A04020102020204" pitchFamily="34" charset="0"/>
              </a:rPr>
              <a:t>Stress Coping Mechanisms:</a:t>
            </a:r>
          </a:p>
        </p:txBody>
      </p:sp>
      <p:sp>
        <p:nvSpPr>
          <p:cNvPr id="1048925" name="Slide Number Placeholder 4"/>
          <p:cNvSpPr>
            <a:spLocks noGrp="1"/>
          </p:cNvSpPr>
          <p:nvPr>
            <p:ph type="sldNum" sz="quarter" idx="12"/>
          </p:nvPr>
        </p:nvSpPr>
        <p:spPr>
          <a:xfrm>
            <a:off x="8077200" y="6324600"/>
            <a:ext cx="1905000" cy="457200"/>
          </a:xfrm>
          <a:prstGeom prst="rect"/>
        </p:spPr>
        <p:txBody>
          <a:bodyPr/>
          <a:p>
            <a:fld id="{F035E7A9-D5B6-4FCC-B4F5-32064C6BE504}" type="slidenum">
              <a:rPr lang="en-US" smtClean="0"/>
              <a:t>138</a:t>
            </a:fld>
            <a:endParaRPr lang="en-US"/>
          </a:p>
        </p:txBody>
      </p:sp>
      <p:sp>
        <p:nvSpPr>
          <p:cNvPr id="1048926" name="Content Placeholder 2"/>
          <p:cNvSpPr>
            <a:spLocks noGrp="1"/>
          </p:cNvSpPr>
          <p:nvPr>
            <p:ph idx="4294967295"/>
          </p:nvPr>
        </p:nvSpPr>
        <p:spPr>
          <a:xfrm>
            <a:off x="914399" y="1000539"/>
            <a:ext cx="10919791" cy="4343400"/>
          </a:xfrm>
        </p:spPr>
        <p:txBody>
          <a:bodyPr>
            <a:noAutofit/>
          </a:bodyPr>
          <a:p>
            <a:pPr algn="just">
              <a:buFont typeface="Wingdings" pitchFamily="2" charset="2"/>
              <a:buChar char="Ø"/>
            </a:pPr>
            <a:r>
              <a:rPr dirty="0" lang="en-US"/>
              <a:t>Confronting the stressor</a:t>
            </a:r>
          </a:p>
          <a:p>
            <a:pPr algn="just">
              <a:buFont typeface="Wingdings" pitchFamily="2" charset="2"/>
              <a:buChar char="Ø"/>
            </a:pPr>
            <a:r>
              <a:rPr dirty="0" lang="en-US"/>
              <a:t>Avoiding situations that may cause stress</a:t>
            </a:r>
          </a:p>
          <a:p>
            <a:pPr algn="just">
              <a:buFont typeface="Wingdings" pitchFamily="2" charset="2"/>
              <a:buChar char="Ø"/>
            </a:pPr>
            <a:r>
              <a:rPr dirty="0" lang="en-US"/>
              <a:t>Change your stressors e.g. take a break, switch job</a:t>
            </a:r>
          </a:p>
          <a:p>
            <a:pPr algn="just">
              <a:buFont typeface="Wingdings" pitchFamily="2" charset="2"/>
              <a:buChar char="Ø"/>
            </a:pPr>
            <a:r>
              <a:rPr dirty="0" lang="en-US"/>
              <a:t>Maintain a reasonable work and personal schedule</a:t>
            </a:r>
          </a:p>
          <a:p>
            <a:pPr algn="just">
              <a:buFont typeface="Wingdings" pitchFamily="2" charset="2"/>
              <a:buChar char="Ø"/>
            </a:pPr>
            <a:r>
              <a:rPr dirty="0" lang="en-US"/>
              <a:t>Engage in a Physical activity</a:t>
            </a:r>
          </a:p>
          <a:p>
            <a:pPr algn="just">
              <a:buFont typeface="Wingdings" pitchFamily="2" charset="2"/>
              <a:buChar char="Ø"/>
            </a:pPr>
            <a:r>
              <a:rPr dirty="0" lang="en-US"/>
              <a:t>Meditation, relaxation techniques e.g. slow </a:t>
            </a:r>
            <a:r>
              <a:rPr dirty="0" lang="en-US" smtClean="0"/>
              <a:t>music</a:t>
            </a:r>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415" name=""/>
        <p:cNvGrpSpPr/>
        <p:nvPr/>
      </p:nvGrpSpPr>
      <p:grpSpPr>
        <a:xfrm>
          <a:off x="0" y="0"/>
          <a:ext cx="0" cy="0"/>
          <a:chOff x="0" y="0"/>
          <a:chExt cx="0" cy="0"/>
        </a:xfrm>
      </p:grpSpPr>
      <p:sp>
        <p:nvSpPr>
          <p:cNvPr id="1048927" name="Content Placeholder 3"/>
          <p:cNvSpPr>
            <a:spLocks noGrp="1"/>
          </p:cNvSpPr>
          <p:nvPr>
            <p:ph idx="4294967295"/>
          </p:nvPr>
        </p:nvSpPr>
        <p:spPr>
          <a:xfrm>
            <a:off x="2382838" y="1600200"/>
            <a:ext cx="9809162" cy="4525963"/>
          </a:xfrm>
        </p:spPr>
        <p:txBody>
          <a:bodyPr/>
          <a:p>
            <a:pPr algn="just">
              <a:buFont typeface="Wingdings" pitchFamily="2" charset="2"/>
              <a:buChar char="Ø"/>
            </a:pPr>
            <a:r>
              <a:rPr dirty="0" lang="en-US" smtClean="0"/>
              <a:t>Discussing situations with a spouse / close friend/priest or Praying/going to church</a:t>
            </a:r>
          </a:p>
          <a:p>
            <a:pPr algn="just">
              <a:buFont typeface="Wingdings" pitchFamily="2" charset="2"/>
              <a:buChar char="Ø"/>
            </a:pPr>
            <a:r>
              <a:rPr dirty="0" lang="en-US" smtClean="0"/>
              <a:t>Taking a bath or shower</a:t>
            </a:r>
          </a:p>
          <a:p>
            <a:pPr algn="just">
              <a:buFont typeface="Wingdings" pitchFamily="2" charset="2"/>
              <a:buChar char="Ø"/>
            </a:pPr>
            <a:r>
              <a:rPr dirty="0" lang="en-US" smtClean="0"/>
              <a:t>Laughing or crying</a:t>
            </a:r>
          </a:p>
          <a:p>
            <a:pPr algn="just">
              <a:buFont typeface="Wingdings" pitchFamily="2" charset="2"/>
              <a:buChar char="Ø"/>
            </a:pPr>
            <a:r>
              <a:rPr dirty="0" lang="en-US" smtClean="0"/>
              <a:t>Seeking counseling.</a:t>
            </a:r>
          </a:p>
          <a:p>
            <a:endParaRPr dirty="0" lang="en-US"/>
          </a:p>
        </p:txBody>
      </p:sp>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sp>
        <p:nvSpPr>
          <p:cNvPr id="1048620" name="Title 1"/>
          <p:cNvSpPr>
            <a:spLocks noGrp="1"/>
          </p:cNvSpPr>
          <p:nvPr>
            <p:ph type="title"/>
          </p:nvPr>
        </p:nvSpPr>
        <p:spPr>
          <a:xfrm>
            <a:off x="1981200" y="178904"/>
            <a:ext cx="7772400" cy="1143000"/>
          </a:xfrm>
        </p:spPr>
        <p:txBody>
          <a:bodyPr/>
          <a:p>
            <a:r>
              <a:rPr b="1" dirty="0" i="0" lang="en-US">
                <a:effectLst>
                  <a:outerShdw algn="tl" blurRad="38100" dir="2700000" dist="38100">
                    <a:srgbClr val="000000">
                      <a:alpha val="43137"/>
                    </a:srgbClr>
                  </a:outerShdw>
                </a:effectLst>
                <a:latin typeface="Arial Black" panose="020B0A04020102020204" pitchFamily="34" charset="0"/>
              </a:rPr>
              <a:t>Ancient Greek period:</a:t>
            </a:r>
          </a:p>
        </p:txBody>
      </p:sp>
      <p:sp>
        <p:nvSpPr>
          <p:cNvPr id="1048621" name="Content Placeholder 2"/>
          <p:cNvSpPr>
            <a:spLocks noGrp="1"/>
          </p:cNvSpPr>
          <p:nvPr>
            <p:ph idx="1"/>
          </p:nvPr>
        </p:nvSpPr>
        <p:spPr>
          <a:xfrm>
            <a:off x="1563757" y="1321904"/>
            <a:ext cx="10111407" cy="4575313"/>
          </a:xfrm>
        </p:spPr>
        <p:txBody>
          <a:bodyPr>
            <a:normAutofit/>
          </a:bodyPr>
          <a:p>
            <a:pPr algn="just">
              <a:buNone/>
            </a:pPr>
            <a:r>
              <a:rPr dirty="0" lang="en-US"/>
              <a:t>Some of the key contributors were:</a:t>
            </a:r>
          </a:p>
          <a:p>
            <a:pPr algn="just">
              <a:buFont typeface="Wingdings" panose="05000000000000000000" pitchFamily="2" charset="2"/>
              <a:buChar char="v"/>
            </a:pPr>
            <a:r>
              <a:rPr dirty="0" i="1" lang="en-US">
                <a:solidFill>
                  <a:schemeClr val="tx2"/>
                </a:solidFill>
              </a:rPr>
              <a:t>Socrates</a:t>
            </a:r>
            <a:r>
              <a:rPr dirty="0" lang="en-US"/>
              <a:t> who was interested in studying the reincarnation of soul (embodiment in fresh). </a:t>
            </a:r>
            <a:r>
              <a:rPr dirty="0" i="1" lang="en-US">
                <a:solidFill>
                  <a:srgbClr val="002060"/>
                </a:solidFill>
              </a:rPr>
              <a:t>Soul or mind </a:t>
            </a:r>
            <a:r>
              <a:rPr dirty="0" lang="en-US"/>
              <a:t>was considered as the representation of individuals. </a:t>
            </a:r>
          </a:p>
          <a:p>
            <a:pPr algn="just">
              <a:buFont typeface="Wingdings" panose="05000000000000000000" pitchFamily="2" charset="2"/>
              <a:buChar char="v"/>
            </a:pPr>
            <a:r>
              <a:rPr dirty="0" i="1" lang="en-US">
                <a:solidFill>
                  <a:schemeClr val="tx2"/>
                </a:solidFill>
              </a:rPr>
              <a:t>Plato</a:t>
            </a:r>
            <a:r>
              <a:rPr dirty="0" lang="en-US"/>
              <a:t>,  a bright student of Socrates expanded Socrates concepts in philosophy about</a:t>
            </a:r>
            <a:r>
              <a:rPr dirty="0" lang="en-US">
                <a:solidFill>
                  <a:srgbClr val="FF0000"/>
                </a:solidFill>
              </a:rPr>
              <a:t> </a:t>
            </a:r>
            <a:r>
              <a:rPr dirty="0" i="1" lang="en-US">
                <a:solidFill>
                  <a:srgbClr val="002060"/>
                </a:solidFill>
              </a:rPr>
              <a:t>life and soul</a:t>
            </a:r>
            <a:r>
              <a:rPr dirty="0" lang="en-US"/>
              <a:t>. </a:t>
            </a:r>
          </a:p>
        </p:txBody>
      </p:sp>
      <p:sp>
        <p:nvSpPr>
          <p:cNvPr id="1048622"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14</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416" name=""/>
        <p:cNvGrpSpPr/>
        <p:nvPr/>
      </p:nvGrpSpPr>
      <p:grpSpPr>
        <a:xfrm>
          <a:off x="0" y="0"/>
          <a:ext cx="0" cy="0"/>
          <a:chOff x="0" y="0"/>
          <a:chExt cx="0" cy="0"/>
        </a:xfrm>
      </p:grpSpPr>
      <p:sp>
        <p:nvSpPr>
          <p:cNvPr id="1048928" name="Title 1"/>
          <p:cNvSpPr>
            <a:spLocks noGrp="1"/>
          </p:cNvSpPr>
          <p:nvPr>
            <p:ph type="title"/>
          </p:nvPr>
        </p:nvSpPr>
        <p:spPr>
          <a:xfrm>
            <a:off x="1042504" y="0"/>
            <a:ext cx="10769600" cy="1143000"/>
          </a:xfrm>
        </p:spPr>
        <p:txBody>
          <a:bodyPr>
            <a:normAutofit/>
          </a:bodyPr>
          <a:p>
            <a:pPr algn="ctr"/>
            <a:r>
              <a:rPr b="1" dirty="0" sz="5400" lang="en-US">
                <a:latin typeface="Arial Black" panose="020B0A04020102020204" pitchFamily="34" charset="0"/>
              </a:rPr>
              <a:t>ANXIETY</a:t>
            </a:r>
          </a:p>
        </p:txBody>
      </p:sp>
      <p:sp>
        <p:nvSpPr>
          <p:cNvPr id="1048929" name="Content Placeholder 2"/>
          <p:cNvSpPr>
            <a:spLocks noGrp="1"/>
          </p:cNvSpPr>
          <p:nvPr>
            <p:ph idx="1"/>
          </p:nvPr>
        </p:nvSpPr>
        <p:spPr>
          <a:xfrm>
            <a:off x="1042503" y="1142999"/>
            <a:ext cx="10897705" cy="5337313"/>
          </a:xfrm>
        </p:spPr>
        <p:txBody>
          <a:bodyPr>
            <a:noAutofit/>
          </a:bodyPr>
          <a:p>
            <a:pPr algn="just">
              <a:buNone/>
            </a:pPr>
            <a:r>
              <a:rPr b="1" dirty="0" lang="en-US"/>
              <a:t>	</a:t>
            </a:r>
            <a:r>
              <a:rPr b="1" dirty="0" sz="4000" lang="en-US"/>
              <a:t>Anxiety</a:t>
            </a:r>
            <a:endParaRPr dirty="0" sz="4000" lang="en-US"/>
          </a:p>
          <a:p>
            <a:pPr algn="just" lvl="0"/>
            <a:r>
              <a:rPr dirty="0" lang="en-US"/>
              <a:t>A vague sense of fear, dread, uneasiness</a:t>
            </a:r>
          </a:p>
          <a:p>
            <a:pPr algn="just" lvl="0">
              <a:buNone/>
            </a:pPr>
            <a:r>
              <a:rPr b="1" dirty="0" lang="en-US"/>
              <a:t>	</a:t>
            </a:r>
            <a:r>
              <a:rPr b="1" dirty="0" sz="4000" lang="en-US"/>
              <a:t>Phobia</a:t>
            </a:r>
          </a:p>
          <a:p>
            <a:pPr algn="just" lvl="0"/>
            <a:r>
              <a:rPr dirty="0" lang="en-US"/>
              <a:t>A pathologically strong fear attached to objects or situations which in themselves are harmless.</a:t>
            </a:r>
          </a:p>
          <a:p>
            <a:pPr algn="just" lvl="0"/>
            <a:r>
              <a:rPr dirty="0" lang="en-US"/>
              <a:t>Anxiety may progress to panic and interfere with mental and social functioning(Neurotic breakdown).</a:t>
            </a:r>
          </a:p>
          <a:p>
            <a:pPr algn="just">
              <a:buNone/>
            </a:pPr>
            <a:r>
              <a:rPr b="1" dirty="0" lang="en-US"/>
              <a:t>	</a:t>
            </a:r>
            <a:endParaRPr dirty="0" lang="en-US"/>
          </a:p>
          <a:p>
            <a:pPr algn="just"/>
            <a:endParaRPr dirty="0" lang="en-US"/>
          </a:p>
        </p:txBody>
      </p:sp>
      <p:sp>
        <p:nvSpPr>
          <p:cNvPr id="1048930"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140</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417" name=""/>
        <p:cNvGrpSpPr/>
        <p:nvPr/>
      </p:nvGrpSpPr>
      <p:grpSpPr>
        <a:xfrm>
          <a:off x="0" y="0"/>
          <a:ext cx="0" cy="0"/>
          <a:chOff x="0" y="0"/>
          <a:chExt cx="0" cy="0"/>
        </a:xfrm>
      </p:grpSpPr>
      <p:sp>
        <p:nvSpPr>
          <p:cNvPr id="1048931" name="Content Placeholder 2"/>
          <p:cNvSpPr>
            <a:spLocks noGrp="1"/>
          </p:cNvSpPr>
          <p:nvPr>
            <p:ph idx="1"/>
          </p:nvPr>
        </p:nvSpPr>
        <p:spPr>
          <a:xfrm>
            <a:off x="1028700" y="443948"/>
            <a:ext cx="10248900" cy="4191000"/>
          </a:xfrm>
        </p:spPr>
        <p:txBody>
          <a:bodyPr>
            <a:normAutofit/>
          </a:bodyPr>
          <a:p>
            <a:pPr algn="just">
              <a:buNone/>
            </a:pPr>
            <a:r>
              <a:rPr b="1" dirty="0" lang="en-US"/>
              <a:t>Degrees of Anxiety</a:t>
            </a:r>
          </a:p>
          <a:p>
            <a:pPr algn="just" lvl="0">
              <a:buNone/>
            </a:pPr>
            <a:r>
              <a:rPr b="1" dirty="0" lang="en-US"/>
              <a:t>	Mild anxiety </a:t>
            </a:r>
            <a:endParaRPr dirty="0" lang="en-US"/>
          </a:p>
          <a:p>
            <a:pPr algn="just" lvl="0"/>
            <a:r>
              <a:rPr dirty="0" lang="en-US"/>
              <a:t>Motivates the person to be more physically and mentally alert.</a:t>
            </a:r>
          </a:p>
          <a:p>
            <a:pPr algn="just" lvl="0">
              <a:buNone/>
            </a:pPr>
            <a:r>
              <a:rPr dirty="0" lang="en-US"/>
              <a:t>	</a:t>
            </a:r>
            <a:r>
              <a:rPr b="1" dirty="0" lang="en-US"/>
              <a:t>Panic states </a:t>
            </a:r>
          </a:p>
          <a:p>
            <a:pPr algn="just" lvl="0"/>
            <a:r>
              <a:rPr dirty="0" lang="en-US"/>
              <a:t>Very high levels of anxiety that incapacitate an individual.</a:t>
            </a:r>
          </a:p>
          <a:p>
            <a:pPr algn="just">
              <a:buNone/>
            </a:pPr>
            <a:r>
              <a:rPr b="1" dirty="0" lang="en-US"/>
              <a:t>	</a:t>
            </a:r>
            <a:endParaRPr dirty="0" lang="en-US"/>
          </a:p>
        </p:txBody>
      </p:sp>
      <p:sp>
        <p:nvSpPr>
          <p:cNvPr id="1048932"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141</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419" name=""/>
        <p:cNvGrpSpPr/>
        <p:nvPr/>
      </p:nvGrpSpPr>
      <p:grpSpPr>
        <a:xfrm>
          <a:off x="0" y="0"/>
          <a:ext cx="0" cy="0"/>
          <a:chOff x="0" y="0"/>
          <a:chExt cx="0" cy="0"/>
        </a:xfrm>
      </p:grpSpPr>
      <p:sp>
        <p:nvSpPr>
          <p:cNvPr id="1048936" name="Title 3"/>
          <p:cNvSpPr>
            <a:spLocks noGrp="1"/>
          </p:cNvSpPr>
          <p:nvPr>
            <p:ph type="ctrTitle"/>
          </p:nvPr>
        </p:nvSpPr>
        <p:spPr>
          <a:xfrm>
            <a:off x="1722783" y="1053549"/>
            <a:ext cx="9923788" cy="1470025"/>
          </a:xfrm>
        </p:spPr>
        <p:txBody>
          <a:bodyPr>
            <a:noAutofit/>
          </a:bodyPr>
          <a:p>
            <a:pPr algn="ctr"/>
            <a:r>
              <a:rPr dirty="0" sz="6000" lang="en-US">
                <a:solidFill>
                  <a:srgbClr val="FF0000"/>
                </a:solidFill>
                <a:effectLst>
                  <a:outerShdw algn="tl" blurRad="38100" dir="2700000" dist="38100">
                    <a:srgbClr val="000000">
                      <a:alpha val="43137"/>
                    </a:srgbClr>
                  </a:outerShdw>
                </a:effectLst>
                <a:latin typeface="Arial Rounded MT Bold" panose="020F0704030504030204" pitchFamily="34" charset="0"/>
              </a:rPr>
              <a:t>CONFLICT AND ADJUSTMENT</a:t>
            </a:r>
          </a:p>
        </p:txBody>
      </p:sp>
      <p:sp>
        <p:nvSpPr>
          <p:cNvPr id="1048937" name="Subtitle 4"/>
          <p:cNvSpPr>
            <a:spLocks noGrp="1"/>
          </p:cNvSpPr>
          <p:nvPr>
            <p:ph type="subTitle" idx="1"/>
          </p:nvPr>
        </p:nvSpPr>
        <p:spPr>
          <a:xfrm>
            <a:off x="5283200" y="5549348"/>
            <a:ext cx="6363371" cy="990600"/>
          </a:xfrm>
        </p:spPr>
        <p:txBody>
          <a:bodyPr>
            <a:normAutofit/>
          </a:bodyPr>
          <a:p>
            <a:r>
              <a:rPr b="1" dirty="0" sz="3200" lang="en-US">
                <a:solidFill>
                  <a:srgbClr val="FF0000"/>
                </a:solidFill>
                <a:latin typeface="Harlow Solid Italic" panose="04030604020F02020D02" pitchFamily="82" charset="0"/>
              </a:rPr>
              <a:t>Welcome </a:t>
            </a:r>
          </a:p>
        </p:txBody>
      </p:sp>
    </p:spTree>
  </p:cSld>
  <p:clrMapOvr>
    <a:masterClrMapping/>
  </p:clrMapOvr>
  <p:transition spd="med">
    <p:pull/>
  </p:transition>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420" name=""/>
        <p:cNvGrpSpPr/>
        <p:nvPr/>
      </p:nvGrpSpPr>
      <p:grpSpPr>
        <a:xfrm>
          <a:off x="0" y="0"/>
          <a:ext cx="0" cy="0"/>
          <a:chOff x="0" y="0"/>
          <a:chExt cx="0" cy="0"/>
        </a:xfrm>
      </p:grpSpPr>
      <p:sp>
        <p:nvSpPr>
          <p:cNvPr id="1048938" name="Content Placeholder 4"/>
          <p:cNvSpPr>
            <a:spLocks noGrp="1"/>
          </p:cNvSpPr>
          <p:nvPr>
            <p:ph idx="1"/>
          </p:nvPr>
        </p:nvSpPr>
        <p:spPr>
          <a:xfrm>
            <a:off x="1175656" y="477078"/>
            <a:ext cx="10609943" cy="5936973"/>
          </a:xfrm>
        </p:spPr>
        <p:txBody>
          <a:bodyPr>
            <a:normAutofit lnSpcReduction="10000"/>
          </a:bodyPr>
          <a:p>
            <a:pPr algn="just" indent="0" marL="0">
              <a:buNone/>
            </a:pPr>
            <a:r>
              <a:rPr b="1" dirty="0" sz="4000" lang="en-US"/>
              <a:t>Frustration:</a:t>
            </a:r>
          </a:p>
          <a:p>
            <a:pPr algn="just"/>
            <a:r>
              <a:rPr dirty="0" lang="en-US"/>
              <a:t>Is the </a:t>
            </a:r>
            <a:r>
              <a:rPr dirty="0" lang="en-US" u="sng"/>
              <a:t>blocking</a:t>
            </a:r>
            <a:r>
              <a:rPr dirty="0" lang="en-US"/>
              <a:t> of a motive by some kind of obstacle. An obstacle could be like a traffic jam, personal shortcoming, conflicting motives or conflicts.</a:t>
            </a:r>
          </a:p>
          <a:p>
            <a:pPr algn="just"/>
            <a:r>
              <a:rPr dirty="0" lang="en-US"/>
              <a:t>The frustrated individual becomes intolerant and physically aggressive, more prone to misunderstanding while others are more likely to speak hurtful words.</a:t>
            </a:r>
          </a:p>
          <a:p>
            <a:pPr algn="just" indent="0" marL="0">
              <a:buNone/>
            </a:pPr>
            <a:r>
              <a:rPr b="1" dirty="0" sz="3600" lang="en-US"/>
              <a:t>Conflict</a:t>
            </a:r>
          </a:p>
          <a:p>
            <a:pPr algn="just"/>
            <a:r>
              <a:rPr dirty="0" lang="en-US"/>
              <a:t>Is the simultaneous arousal of more incompatible motives, resulting in unpleasant emotions, such as anxiety or anger. It’s a pair of goals that cannot be attained.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421" name=""/>
        <p:cNvGrpSpPr/>
        <p:nvPr/>
      </p:nvGrpSpPr>
      <p:grpSpPr>
        <a:xfrm>
          <a:off x="0" y="0"/>
          <a:ext cx="0" cy="0"/>
          <a:chOff x="0" y="0"/>
          <a:chExt cx="0" cy="0"/>
        </a:xfrm>
      </p:grpSpPr>
      <p:sp>
        <p:nvSpPr>
          <p:cNvPr id="1048939" name="Title 1"/>
          <p:cNvSpPr>
            <a:spLocks noGrp="1"/>
          </p:cNvSpPr>
          <p:nvPr>
            <p:ph type="title"/>
          </p:nvPr>
        </p:nvSpPr>
        <p:spPr>
          <a:xfrm>
            <a:off x="1016000" y="0"/>
            <a:ext cx="10769600" cy="861391"/>
          </a:xfrm>
        </p:spPr>
        <p:txBody>
          <a:bodyPr>
            <a:normAutofit fontScale="90000"/>
          </a:bodyPr>
          <a:p>
            <a:pPr algn="ctr"/>
            <a:r>
              <a:rPr b="1" dirty="0" sz="6000" lang="en-US">
                <a:solidFill>
                  <a:srgbClr val="FF0000"/>
                </a:solidFill>
              </a:rPr>
              <a:t>Types of conflict </a:t>
            </a:r>
          </a:p>
        </p:txBody>
      </p:sp>
      <p:sp>
        <p:nvSpPr>
          <p:cNvPr id="1048940" name="Content Placeholder 2"/>
          <p:cNvSpPr>
            <a:spLocks noGrp="1"/>
          </p:cNvSpPr>
          <p:nvPr>
            <p:ph idx="1"/>
          </p:nvPr>
        </p:nvSpPr>
        <p:spPr>
          <a:xfrm>
            <a:off x="870226" y="861391"/>
            <a:ext cx="10769600" cy="4297363"/>
          </a:xfrm>
        </p:spPr>
        <p:txBody>
          <a:bodyPr/>
          <a:p>
            <a:pPr algn="just">
              <a:buFont typeface="Wingdings" panose="05000000000000000000" pitchFamily="2" charset="2"/>
              <a:buChar char="ü"/>
            </a:pPr>
            <a:r>
              <a:rPr b="1" dirty="0" sz="4000" lang="en-US"/>
              <a:t>Approach-approach conflict</a:t>
            </a:r>
          </a:p>
          <a:p>
            <a:pPr algn="just" indent="0" marL="0">
              <a:buNone/>
            </a:pPr>
            <a:r>
              <a:rPr dirty="0" lang="en-US"/>
              <a:t>There are two goals, and to attain one means that the other goal must be given up. E.g. a final year student medical student cannot afford to be in night parties and still expectant to excess academically. So, he gives up partying although he misses them a lot.</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422" name=""/>
        <p:cNvGrpSpPr/>
        <p:nvPr/>
      </p:nvGrpSpPr>
      <p:grpSpPr>
        <a:xfrm>
          <a:off x="0" y="0"/>
          <a:ext cx="0" cy="0"/>
          <a:chOff x="0" y="0"/>
          <a:chExt cx="0" cy="0"/>
        </a:xfrm>
      </p:grpSpPr>
      <p:sp>
        <p:nvSpPr>
          <p:cNvPr id="1048941" name="Content Placeholder 2"/>
          <p:cNvSpPr>
            <a:spLocks noGrp="1"/>
          </p:cNvSpPr>
          <p:nvPr>
            <p:ph idx="1"/>
          </p:nvPr>
        </p:nvSpPr>
        <p:spPr>
          <a:xfrm>
            <a:off x="1060174" y="596349"/>
            <a:ext cx="10725426" cy="5297428"/>
          </a:xfrm>
        </p:spPr>
        <p:txBody>
          <a:bodyPr/>
          <a:p>
            <a:pPr algn="just">
              <a:buFont typeface="Wingdings" panose="05000000000000000000" pitchFamily="2" charset="2"/>
              <a:buChar char="ü"/>
            </a:pPr>
            <a:r>
              <a:rPr b="1" dirty="0" sz="4000" lang="en-US"/>
              <a:t>Avoidance-avoidance conflict</a:t>
            </a:r>
          </a:p>
          <a:p>
            <a:pPr algn="just" indent="0" marL="0">
              <a:buNone/>
            </a:pPr>
            <a:r>
              <a:rPr dirty="0" lang="en-US"/>
              <a:t>Both alternatives are </a:t>
            </a:r>
            <a:r>
              <a:rPr dirty="0" lang="en-US" u="sng"/>
              <a:t>unpleasant</a:t>
            </a:r>
            <a:r>
              <a:rPr dirty="0" lang="en-US"/>
              <a:t> and yet one has to choose either. E.g. a patient has an abdominal </a:t>
            </a:r>
            <a:r>
              <a:rPr dirty="0" lang="en-US" err="1"/>
              <a:t>tumour</a:t>
            </a:r>
            <a:r>
              <a:rPr dirty="0" lang="en-US"/>
              <a:t>, which causes unbearable pain and discomfort. Alternatively, surgery, which has very little success rate is the only available remedy, yet the patient needs to be relieved of the pain. It becomes naturally difficult for the patient to choose either of these two.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423" name=""/>
        <p:cNvGrpSpPr/>
        <p:nvPr/>
      </p:nvGrpSpPr>
      <p:grpSpPr>
        <a:xfrm>
          <a:off x="0" y="0"/>
          <a:ext cx="0" cy="0"/>
          <a:chOff x="0" y="0"/>
          <a:chExt cx="0" cy="0"/>
        </a:xfrm>
      </p:grpSpPr>
      <p:sp>
        <p:nvSpPr>
          <p:cNvPr id="1048942" name="Content Placeholder 2"/>
          <p:cNvSpPr>
            <a:spLocks noGrp="1"/>
          </p:cNvSpPr>
          <p:nvPr>
            <p:ph idx="1"/>
          </p:nvPr>
        </p:nvSpPr>
        <p:spPr>
          <a:xfrm>
            <a:off x="887896" y="662609"/>
            <a:ext cx="10897704" cy="5231167"/>
          </a:xfrm>
        </p:spPr>
        <p:txBody>
          <a:bodyPr/>
          <a:p>
            <a:pPr algn="just">
              <a:buFont typeface="Wingdings" panose="05000000000000000000" pitchFamily="2" charset="2"/>
              <a:buChar char="ü"/>
            </a:pPr>
            <a:r>
              <a:rPr b="1" dirty="0" sz="4000" lang="en-US"/>
              <a:t>Approach-avoidance conflict</a:t>
            </a:r>
          </a:p>
          <a:p>
            <a:pPr algn="just" indent="0" marL="0">
              <a:buNone/>
            </a:pPr>
            <a:r>
              <a:rPr dirty="0" lang="en-US"/>
              <a:t>This occurs when fulfilling a motive which will have both pleasant and unpleasant consequences. E.g. a young male doctor is torn between getting married or not. Being married is attractive and socially fulfilling, but it also means added responsibilities and restrictions.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424" name=""/>
        <p:cNvGrpSpPr/>
        <p:nvPr/>
      </p:nvGrpSpPr>
      <p:grpSpPr>
        <a:xfrm>
          <a:off x="0" y="0"/>
          <a:ext cx="0" cy="0"/>
          <a:chOff x="0" y="0"/>
          <a:chExt cx="0" cy="0"/>
        </a:xfrm>
      </p:grpSpPr>
      <p:sp>
        <p:nvSpPr>
          <p:cNvPr id="1048943" name="Title 3"/>
          <p:cNvSpPr>
            <a:spLocks noGrp="1"/>
          </p:cNvSpPr>
          <p:nvPr>
            <p:ph type="title"/>
          </p:nvPr>
        </p:nvSpPr>
        <p:spPr>
          <a:xfrm>
            <a:off x="1016000" y="0"/>
            <a:ext cx="10769600" cy="887896"/>
          </a:xfrm>
        </p:spPr>
        <p:txBody>
          <a:bodyPr>
            <a:normAutofit/>
          </a:bodyPr>
          <a:p>
            <a:pPr algn="ctr"/>
            <a:r>
              <a:rPr b="1" dirty="0" sz="4800" lang="en-US">
                <a:solidFill>
                  <a:srgbClr val="FF0000"/>
                </a:solidFill>
                <a:latin typeface="Arial Black" panose="020B0A04020102020204" pitchFamily="34" charset="0"/>
              </a:rPr>
              <a:t>Coping strategies </a:t>
            </a:r>
          </a:p>
        </p:txBody>
      </p:sp>
      <p:sp>
        <p:nvSpPr>
          <p:cNvPr id="1048944" name="Content Placeholder 4"/>
          <p:cNvSpPr>
            <a:spLocks noGrp="1"/>
          </p:cNvSpPr>
          <p:nvPr>
            <p:ph idx="1"/>
          </p:nvPr>
        </p:nvSpPr>
        <p:spPr>
          <a:xfrm>
            <a:off x="1492898" y="887896"/>
            <a:ext cx="10500318" cy="5605669"/>
          </a:xfrm>
        </p:spPr>
        <p:txBody>
          <a:bodyPr/>
          <a:p>
            <a:pPr algn="just" indent="-514350" marL="514350">
              <a:buAutoNum type="arabicPeriod"/>
            </a:pPr>
            <a:r>
              <a:rPr b="1" dirty="0" lang="en-US"/>
              <a:t>PROBLEM FOCUSED:</a:t>
            </a:r>
          </a:p>
          <a:p>
            <a:pPr algn="just"/>
            <a:r>
              <a:rPr dirty="0" lang="en-US"/>
              <a:t>Define the problem</a:t>
            </a:r>
          </a:p>
          <a:p>
            <a:pPr algn="just"/>
            <a:r>
              <a:rPr dirty="0" lang="en-US"/>
              <a:t>Come up with alternatives</a:t>
            </a:r>
          </a:p>
          <a:p>
            <a:pPr algn="just"/>
            <a:r>
              <a:rPr dirty="0" lang="en-US"/>
              <a:t>Weigh the alternatives-cost and benefits</a:t>
            </a:r>
          </a:p>
          <a:p>
            <a:pPr algn="just"/>
            <a:r>
              <a:rPr dirty="0" lang="en-US"/>
              <a:t>Choose among the alternatives</a:t>
            </a:r>
          </a:p>
          <a:p>
            <a:pPr algn="just"/>
            <a:r>
              <a:rPr dirty="0" lang="en-US"/>
              <a:t>Implement the chosen alternatives</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425" name=""/>
        <p:cNvGrpSpPr/>
        <p:nvPr/>
      </p:nvGrpSpPr>
      <p:grpSpPr>
        <a:xfrm>
          <a:off x="0" y="0"/>
          <a:ext cx="0" cy="0"/>
          <a:chOff x="0" y="0"/>
          <a:chExt cx="0" cy="0"/>
        </a:xfrm>
      </p:grpSpPr>
      <p:sp>
        <p:nvSpPr>
          <p:cNvPr id="1048945" name="Title 1"/>
          <p:cNvSpPr>
            <a:spLocks noGrp="1"/>
          </p:cNvSpPr>
          <p:nvPr>
            <p:ph type="title"/>
          </p:nvPr>
        </p:nvSpPr>
        <p:spPr>
          <a:xfrm>
            <a:off x="1016000" y="97353"/>
            <a:ext cx="10760765" cy="962821"/>
          </a:xfrm>
        </p:spPr>
        <p:txBody>
          <a:bodyPr/>
          <a:p>
            <a:r>
              <a:rPr b="1" dirty="0" lang="en-US"/>
              <a:t>2. EMOTION FOCUSED:</a:t>
            </a:r>
          </a:p>
        </p:txBody>
      </p:sp>
      <p:sp>
        <p:nvSpPr>
          <p:cNvPr id="1048946" name="Content Placeholder 2"/>
          <p:cNvSpPr>
            <a:spLocks noGrp="1"/>
          </p:cNvSpPr>
          <p:nvPr>
            <p:ph idx="1"/>
          </p:nvPr>
        </p:nvSpPr>
        <p:spPr>
          <a:xfrm>
            <a:off x="1016000" y="1152939"/>
            <a:ext cx="10769600" cy="4740837"/>
          </a:xfrm>
        </p:spPr>
        <p:txBody>
          <a:bodyPr/>
          <a:p>
            <a:r>
              <a:rPr dirty="0" lang="en-US"/>
              <a:t>These are used when the problem is uncontrollable. They are two types:</a:t>
            </a:r>
          </a:p>
          <a:p>
            <a:pPr indent="0" marL="0">
              <a:buNone/>
            </a:pPr>
            <a:r>
              <a:rPr dirty="0" lang="en-US"/>
              <a:t>A) </a:t>
            </a:r>
            <a:r>
              <a:rPr b="1" dirty="0" i="1" lang="en-US"/>
              <a:t>Behavioural strategies</a:t>
            </a:r>
          </a:p>
          <a:p>
            <a:pPr>
              <a:buFont typeface="Wingdings" panose="05000000000000000000" pitchFamily="2" charset="2"/>
              <a:buChar char="ü"/>
            </a:pPr>
            <a:r>
              <a:rPr dirty="0" lang="en-US"/>
              <a:t>Exercising</a:t>
            </a:r>
          </a:p>
          <a:p>
            <a:pPr>
              <a:buFont typeface="Wingdings" panose="05000000000000000000" pitchFamily="2" charset="2"/>
              <a:buChar char="ü"/>
            </a:pPr>
            <a:r>
              <a:rPr dirty="0" lang="en-US"/>
              <a:t>Using alcohol or other drugs</a:t>
            </a:r>
          </a:p>
          <a:p>
            <a:pPr>
              <a:buFont typeface="Wingdings" panose="05000000000000000000" pitchFamily="2" charset="2"/>
              <a:buChar char="ü"/>
            </a:pPr>
            <a:r>
              <a:rPr dirty="0" lang="en-US"/>
              <a:t>Venting anger</a:t>
            </a:r>
          </a:p>
          <a:p>
            <a:pPr>
              <a:buFont typeface="Wingdings" panose="05000000000000000000" pitchFamily="2" charset="2"/>
              <a:buChar char="ü"/>
            </a:pPr>
            <a:r>
              <a:rPr dirty="0" lang="en-US"/>
              <a:t>Seeking emotional support from friends</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426" name=""/>
        <p:cNvGrpSpPr/>
        <p:nvPr/>
      </p:nvGrpSpPr>
      <p:grpSpPr>
        <a:xfrm>
          <a:off x="0" y="0"/>
          <a:ext cx="0" cy="0"/>
          <a:chOff x="0" y="0"/>
          <a:chExt cx="0" cy="0"/>
        </a:xfrm>
      </p:grpSpPr>
      <p:sp>
        <p:nvSpPr>
          <p:cNvPr id="1048947" name="Content Placeholder 2"/>
          <p:cNvSpPr>
            <a:spLocks noGrp="1"/>
          </p:cNvSpPr>
          <p:nvPr>
            <p:ph idx="1"/>
          </p:nvPr>
        </p:nvSpPr>
        <p:spPr>
          <a:xfrm>
            <a:off x="1020417" y="0"/>
            <a:ext cx="10765183" cy="5893777"/>
          </a:xfrm>
        </p:spPr>
        <p:txBody>
          <a:bodyPr>
            <a:noAutofit/>
          </a:bodyPr>
          <a:p>
            <a:pPr algn="just" indent="0" marL="0">
              <a:buNone/>
            </a:pPr>
            <a:r>
              <a:rPr dirty="0" lang="en-US"/>
              <a:t>b) </a:t>
            </a:r>
            <a:r>
              <a:rPr b="1" dirty="0" sz="3600" i="1" lang="en-US"/>
              <a:t>Cognitive strategies:</a:t>
            </a:r>
          </a:p>
          <a:p>
            <a:pPr algn="just">
              <a:buFont typeface="Wingdings" panose="05000000000000000000" pitchFamily="2" charset="2"/>
              <a:buChar char="ü"/>
            </a:pPr>
            <a:r>
              <a:rPr dirty="0" lang="en-US"/>
              <a:t>Temporarily setting aside thoughts about the problem</a:t>
            </a:r>
          </a:p>
          <a:p>
            <a:pPr algn="just">
              <a:buFont typeface="Wingdings" panose="05000000000000000000" pitchFamily="2" charset="2"/>
              <a:buChar char="ü"/>
            </a:pPr>
            <a:r>
              <a:rPr dirty="0" lang="en-US"/>
              <a:t>Changing the meaning of the situation</a:t>
            </a:r>
          </a:p>
          <a:p>
            <a:pPr algn="just">
              <a:buFont typeface="Wingdings" panose="05000000000000000000" pitchFamily="2" charset="2"/>
              <a:buChar char="ü"/>
            </a:pPr>
            <a:r>
              <a:rPr dirty="0" lang="en-US"/>
              <a:t>Reappraising the situation </a:t>
            </a:r>
          </a:p>
          <a:p>
            <a:pPr algn="just" indent="0" marL="0">
              <a:buNone/>
            </a:pPr>
            <a:r>
              <a:rPr b="1" dirty="0" sz="3600" i="1" lang="en-US"/>
              <a:t>Other coping strategies:</a:t>
            </a:r>
          </a:p>
          <a:p>
            <a:pPr algn="just">
              <a:buFont typeface="Wingdings" panose="05000000000000000000" pitchFamily="2" charset="2"/>
              <a:buChar char="ü"/>
            </a:pPr>
            <a:r>
              <a:rPr dirty="0" lang="en-US"/>
              <a:t>Isolating oneself</a:t>
            </a:r>
          </a:p>
          <a:p>
            <a:pPr algn="just">
              <a:buFont typeface="Wingdings" panose="05000000000000000000" pitchFamily="2" charset="2"/>
              <a:buChar char="ü"/>
            </a:pPr>
            <a:r>
              <a:rPr dirty="0" lang="en-US"/>
              <a:t>Thinking about how badly one feels</a:t>
            </a:r>
          </a:p>
          <a:p>
            <a:pPr algn="just">
              <a:buFont typeface="Wingdings" panose="05000000000000000000" pitchFamily="2" charset="2"/>
              <a:buChar char="ü"/>
            </a:pPr>
            <a:r>
              <a:rPr dirty="0" lang="en-US"/>
              <a:t>Worrying</a:t>
            </a:r>
          </a:p>
          <a:p>
            <a:pPr algn="just">
              <a:buFont typeface="Wingdings" panose="05000000000000000000" pitchFamily="2" charset="2"/>
              <a:buChar char="ü"/>
            </a:pPr>
            <a:r>
              <a:rPr dirty="0" lang="en-US"/>
              <a:t>Repetitively thinking about how bad things are</a:t>
            </a:r>
          </a:p>
          <a:p>
            <a:pPr algn="just">
              <a:buFont typeface="Wingdings" panose="05000000000000000000" pitchFamily="2" charset="2"/>
              <a:buChar char="ü"/>
            </a:pPr>
            <a:r>
              <a:rPr dirty="0" lang="en-US"/>
              <a:t>Engaging in a pleasant activity like going to parties</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85" name=""/>
        <p:cNvGrpSpPr/>
        <p:nvPr/>
      </p:nvGrpSpPr>
      <p:grpSpPr>
        <a:xfrm>
          <a:off x="0" y="0"/>
          <a:ext cx="0" cy="0"/>
          <a:chOff x="0" y="0"/>
          <a:chExt cx="0" cy="0"/>
        </a:xfrm>
      </p:grpSpPr>
      <p:sp>
        <p:nvSpPr>
          <p:cNvPr id="1048623" name="Title 1"/>
          <p:cNvSpPr>
            <a:spLocks noGrp="1"/>
          </p:cNvSpPr>
          <p:nvPr>
            <p:ph type="title"/>
          </p:nvPr>
        </p:nvSpPr>
        <p:spPr>
          <a:xfrm>
            <a:off x="1752600" y="274953"/>
            <a:ext cx="9829164" cy="1143000"/>
          </a:xfrm>
        </p:spPr>
        <p:txBody>
          <a:bodyPr/>
          <a:p>
            <a:pPr algn="l"/>
            <a:r>
              <a:rPr b="1" dirty="0" sz="3600" lang="en-US"/>
              <a:t>Cont’d…</a:t>
            </a:r>
          </a:p>
        </p:txBody>
      </p:sp>
      <p:sp>
        <p:nvSpPr>
          <p:cNvPr id="1048624" name="Content Placeholder 2"/>
          <p:cNvSpPr>
            <a:spLocks noGrp="1"/>
          </p:cNvSpPr>
          <p:nvPr>
            <p:ph idx="1"/>
          </p:nvPr>
        </p:nvSpPr>
        <p:spPr>
          <a:xfrm>
            <a:off x="1285461" y="1272209"/>
            <a:ext cx="10628243" cy="4747591"/>
          </a:xfrm>
        </p:spPr>
        <p:txBody>
          <a:bodyPr/>
          <a:p>
            <a:pPr algn="just">
              <a:buFont typeface="Wingdings" panose="05000000000000000000" pitchFamily="2" charset="2"/>
              <a:buChar char="v"/>
            </a:pPr>
            <a:r>
              <a:rPr dirty="0" sz="3200" i="1" lang="en-US">
                <a:solidFill>
                  <a:schemeClr val="tx2"/>
                </a:solidFill>
              </a:rPr>
              <a:t>Aristotle</a:t>
            </a:r>
            <a:r>
              <a:rPr dirty="0" sz="3200" lang="en-US">
                <a:solidFill>
                  <a:schemeClr val="accent1"/>
                </a:solidFill>
              </a:rPr>
              <a:t> </a:t>
            </a:r>
            <a:r>
              <a:rPr dirty="0" sz="3200" lang="en-US"/>
              <a:t>in his book “</a:t>
            </a:r>
            <a:r>
              <a:rPr dirty="0" sz="3200" i="1" lang="en-US" err="1"/>
              <a:t>para</a:t>
            </a:r>
            <a:r>
              <a:rPr dirty="0" sz="3200" i="1" lang="en-US"/>
              <a:t> psyche</a:t>
            </a:r>
            <a:r>
              <a:rPr dirty="0" sz="3200" lang="en-US"/>
              <a:t>” (about the mind or soul) he introduced the basic ideas in psychology today, like law of association. </a:t>
            </a:r>
          </a:p>
          <a:p>
            <a:pPr algn="just">
              <a:buFont typeface="Wingdings" panose="05000000000000000000" pitchFamily="2" charset="2"/>
              <a:buChar char="v"/>
            </a:pPr>
            <a:endParaRPr dirty="0" sz="1600" lang="en-US"/>
          </a:p>
          <a:p>
            <a:pPr algn="just">
              <a:buFont typeface="Wingdings" panose="05000000000000000000" pitchFamily="2" charset="2"/>
              <a:buChar char="v"/>
            </a:pPr>
            <a:r>
              <a:rPr dirty="0" sz="3200" lang="en-US"/>
              <a:t>However, the notion of psychology was primarily related to study of soul or mind at that stage and never on the behavior of the individual. That is why the attention was diverted from the study of soul or mind.</a:t>
            </a:r>
          </a:p>
        </p:txBody>
      </p:sp>
      <p:sp>
        <p:nvSpPr>
          <p:cNvPr id="1048625"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15</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427" name=""/>
        <p:cNvGrpSpPr/>
        <p:nvPr/>
      </p:nvGrpSpPr>
      <p:grpSpPr>
        <a:xfrm>
          <a:off x="0" y="0"/>
          <a:ext cx="0" cy="0"/>
          <a:chOff x="0" y="0"/>
          <a:chExt cx="0" cy="0"/>
        </a:xfrm>
      </p:grpSpPr>
      <p:sp>
        <p:nvSpPr>
          <p:cNvPr id="1048948" name="Title 1"/>
          <p:cNvSpPr>
            <a:spLocks noGrp="1"/>
          </p:cNvSpPr>
          <p:nvPr>
            <p:ph type="title"/>
          </p:nvPr>
        </p:nvSpPr>
        <p:spPr>
          <a:xfrm>
            <a:off x="887895" y="0"/>
            <a:ext cx="10959547" cy="1139825"/>
          </a:xfrm>
        </p:spPr>
        <p:txBody>
          <a:bodyPr>
            <a:normAutofit/>
          </a:bodyPr>
          <a:p>
            <a:pPr algn="ctr"/>
            <a:r>
              <a:rPr b="1" dirty="0" lang="en-US">
                <a:latin typeface="Arial Black" panose="020B0A04020102020204" pitchFamily="34" charset="0"/>
              </a:rPr>
              <a:t>CRISIS AND CRISIS MANAGEMENT</a:t>
            </a:r>
          </a:p>
        </p:txBody>
      </p:sp>
      <p:sp>
        <p:nvSpPr>
          <p:cNvPr id="1048949" name="Content Placeholder 2"/>
          <p:cNvSpPr>
            <a:spLocks noGrp="1"/>
          </p:cNvSpPr>
          <p:nvPr>
            <p:ph idx="1"/>
          </p:nvPr>
        </p:nvSpPr>
        <p:spPr>
          <a:xfrm>
            <a:off x="887894" y="1139825"/>
            <a:ext cx="10707757" cy="5140325"/>
          </a:xfrm>
        </p:spPr>
        <p:txBody>
          <a:bodyPr/>
          <a:p>
            <a:pPr algn="just">
              <a:buFont typeface="Wingdings" pitchFamily="2" charset="2"/>
              <a:buNone/>
            </a:pPr>
            <a:r>
              <a:rPr b="1" dirty="0" sz="4000" lang="en-US">
                <a:solidFill>
                  <a:srgbClr val="FF0000"/>
                </a:solidFill>
              </a:rPr>
              <a:t>Definition</a:t>
            </a:r>
          </a:p>
          <a:p>
            <a:pPr algn="just"/>
            <a:r>
              <a:rPr dirty="0" lang="en-US"/>
              <a:t>A sudden event in one’s life that disturbs homeostasis, during which usual coping mechanisms cannot resolve the problem.</a:t>
            </a:r>
          </a:p>
          <a:p>
            <a:pPr algn="just">
              <a:buFont typeface="Wingdings" pitchFamily="2" charset="2"/>
              <a:buNone/>
            </a:pPr>
            <a:endParaRPr dirty="0" lang="en-US">
              <a:solidFill>
                <a:srgbClr val="FF0000"/>
              </a:solidFill>
            </a:endParaRPr>
          </a:p>
        </p:txBody>
      </p:sp>
      <p:sp>
        <p:nvSpPr>
          <p:cNvPr id="1048950" name="Slide Number Placeholder 4"/>
          <p:cNvSpPr>
            <a:spLocks noGrp="1"/>
          </p:cNvSpPr>
          <p:nvPr>
            <p:ph type="sldNum" sz="quarter" idx="12"/>
          </p:nvPr>
        </p:nvSpPr>
        <p:spPr>
          <a:xfrm>
            <a:off x="8077200" y="6324600"/>
            <a:ext cx="1905000" cy="457200"/>
          </a:xfrm>
          <a:prstGeom prst="rect"/>
        </p:spPr>
        <p:txBody>
          <a:bodyPr/>
          <a:p>
            <a:fld id="{8371DCC9-4874-435E-A5C5-BDA603C9CEA8}" type="slidenum">
              <a:rPr lang="en-US" smtClean="0"/>
              <a:t>150</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428" name=""/>
        <p:cNvGrpSpPr/>
        <p:nvPr/>
      </p:nvGrpSpPr>
      <p:grpSpPr>
        <a:xfrm>
          <a:off x="0" y="0"/>
          <a:ext cx="0" cy="0"/>
          <a:chOff x="0" y="0"/>
          <a:chExt cx="0" cy="0"/>
        </a:xfrm>
      </p:grpSpPr>
      <p:pic>
        <p:nvPicPr>
          <p:cNvPr id="2097165" name="Picture 2"/>
          <p:cNvPicPr>
            <a:picLocks noChangeAspect="1" noGrp="1" noChangeArrowheads="1"/>
          </p:cNvPicPr>
          <p:nvPr>
            <p:ph idx="1"/>
          </p:nvPr>
        </p:nvPicPr>
        <p:blipFill>
          <a:blip xmlns:r="http://schemas.openxmlformats.org/officeDocument/2006/relationships" r:embed="rId1" cstate="print"/>
          <a:srcRect/>
          <a:stretch>
            <a:fillRect/>
          </a:stretch>
        </p:blipFill>
        <p:spPr>
          <a:xfrm>
            <a:off x="1828800" y="304800"/>
            <a:ext cx="8382000" cy="5791200"/>
          </a:xfrm>
          <a:noFill/>
        </p:spPr>
      </p:pic>
      <p:sp>
        <p:nvSpPr>
          <p:cNvPr id="1048951" name="Slide Number Placeholder 3"/>
          <p:cNvSpPr>
            <a:spLocks noGrp="1"/>
          </p:cNvSpPr>
          <p:nvPr>
            <p:ph type="sldNum" sz="quarter" idx="12"/>
          </p:nvPr>
        </p:nvSpPr>
        <p:spPr>
          <a:xfrm>
            <a:off x="8077200" y="6324600"/>
            <a:ext cx="1905000" cy="457200"/>
          </a:xfrm>
          <a:prstGeom prst="rect"/>
        </p:spPr>
        <p:txBody>
          <a:bodyPr/>
          <a:p>
            <a:fld id="{727A3737-2197-485A-A597-0AEF8E221590}" type="slidenum">
              <a:rPr altLang="en-US" lang="en-US" smtClean="0"/>
              <a:t>151</a:t>
            </a:fld>
            <a:endParaRPr altLang="en-US" dirty="0" lang="en-US"/>
          </a:p>
        </p:txBody>
      </p:sp>
      <p:sp>
        <p:nvSpPr>
          <p:cNvPr id="1048952" name="TextBox 5"/>
          <p:cNvSpPr txBox="1">
            <a:spLocks noChangeArrowheads="1"/>
          </p:cNvSpPr>
          <p:nvPr/>
        </p:nvSpPr>
        <p:spPr bwMode="auto">
          <a:xfrm>
            <a:off x="1905000" y="239714"/>
            <a:ext cx="5638800" cy="369887"/>
          </a:xfrm>
          <a:prstGeom prst="rect"/>
          <a:noFill/>
          <a:ln w="9525">
            <a:noFill/>
            <a:miter lim="800000"/>
            <a:headEnd/>
            <a:tailEnd/>
          </a:ln>
        </p:spPr>
        <p:txBody>
          <a:bodyPr>
            <a:spAutoFit/>
          </a:bodyPr>
          <a:p>
            <a:r>
              <a:rPr b="1" lang="en-US"/>
              <a:t>Balancing stressors</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429" name=""/>
        <p:cNvGrpSpPr/>
        <p:nvPr/>
      </p:nvGrpSpPr>
      <p:grpSpPr>
        <a:xfrm>
          <a:off x="0" y="0"/>
          <a:ext cx="0" cy="0"/>
          <a:chOff x="0" y="0"/>
          <a:chExt cx="0" cy="0"/>
        </a:xfrm>
      </p:grpSpPr>
      <p:sp>
        <p:nvSpPr>
          <p:cNvPr id="1048953" name="Title 1"/>
          <p:cNvSpPr>
            <a:spLocks noGrp="1"/>
          </p:cNvSpPr>
          <p:nvPr>
            <p:ph type="title"/>
          </p:nvPr>
        </p:nvSpPr>
        <p:spPr>
          <a:xfrm>
            <a:off x="1752600" y="304319"/>
            <a:ext cx="8229600" cy="712787"/>
          </a:xfrm>
        </p:spPr>
        <p:txBody>
          <a:bodyPr>
            <a:noAutofit/>
          </a:bodyPr>
          <a:p>
            <a:pPr algn="ctr"/>
            <a:r>
              <a:rPr b="1" dirty="0" lang="en-US">
                <a:solidFill>
                  <a:srgbClr val="FF0000"/>
                </a:solidFill>
                <a:latin typeface="Arial Black" panose="020B0A04020102020204" pitchFamily="34" charset="0"/>
              </a:rPr>
              <a:t>Characteristics of a Crisis</a:t>
            </a:r>
          </a:p>
        </p:txBody>
      </p:sp>
      <p:sp>
        <p:nvSpPr>
          <p:cNvPr id="1048954" name="Content Placeholder 2"/>
          <p:cNvSpPr>
            <a:spLocks noGrp="1"/>
          </p:cNvSpPr>
          <p:nvPr>
            <p:ph idx="1"/>
          </p:nvPr>
        </p:nvSpPr>
        <p:spPr>
          <a:xfrm>
            <a:off x="997225" y="1136374"/>
            <a:ext cx="10677939" cy="4267200"/>
          </a:xfrm>
        </p:spPr>
        <p:txBody>
          <a:bodyPr>
            <a:noAutofit/>
          </a:bodyPr>
          <a:p>
            <a:pPr algn="just"/>
            <a:r>
              <a:rPr dirty="0" lang="en-US"/>
              <a:t>Occurs in all individuals at some point and is not necessarily equated with psychopathology</a:t>
            </a:r>
          </a:p>
          <a:p>
            <a:pPr algn="just"/>
            <a:r>
              <a:rPr dirty="0" lang="en-US"/>
              <a:t>It is precipitated by specific  identifiable events.</a:t>
            </a:r>
          </a:p>
          <a:p>
            <a:pPr algn="just"/>
            <a:r>
              <a:rPr dirty="0" lang="en-US"/>
              <a:t>Crises are personal by nature. </a:t>
            </a:r>
          </a:p>
          <a:p>
            <a:pPr algn="just"/>
            <a:r>
              <a:rPr dirty="0" lang="en-US"/>
              <a:t>Crises are acute, not chronic, and will be resolved in one way or another within a brief period.</a:t>
            </a:r>
          </a:p>
          <a:p>
            <a:pPr algn="just"/>
            <a:r>
              <a:rPr dirty="0" lang="en-US"/>
              <a:t>A crisis situation contains the potential for psychological growth or deterioration.</a:t>
            </a:r>
          </a:p>
        </p:txBody>
      </p:sp>
      <p:sp>
        <p:nvSpPr>
          <p:cNvPr id="1048955" name="Slide Number Placeholder 3"/>
          <p:cNvSpPr>
            <a:spLocks noGrp="1"/>
          </p:cNvSpPr>
          <p:nvPr>
            <p:ph type="sldNum" sz="quarter" idx="12"/>
          </p:nvPr>
        </p:nvSpPr>
        <p:spPr>
          <a:xfrm>
            <a:off x="8077200" y="6324600"/>
            <a:ext cx="1905000" cy="457200"/>
          </a:xfrm>
          <a:prstGeom prst="rect"/>
        </p:spPr>
        <p:txBody>
          <a:bodyPr/>
          <a:p>
            <a:fld id="{F83D255C-5298-4166-9342-2275B56CC477}" type="slidenum">
              <a:rPr altLang="en-US" lang="en-US" smtClean="0"/>
              <a:t>152</a:t>
            </a:fld>
            <a:endParaRPr altLang="en-US"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430" name=""/>
        <p:cNvGrpSpPr/>
        <p:nvPr/>
      </p:nvGrpSpPr>
      <p:grpSpPr>
        <a:xfrm>
          <a:off x="0" y="0"/>
          <a:ext cx="0" cy="0"/>
          <a:chOff x="0" y="0"/>
          <a:chExt cx="0" cy="0"/>
        </a:xfrm>
      </p:grpSpPr>
      <p:sp>
        <p:nvSpPr>
          <p:cNvPr id="1048956" name="Title 1"/>
          <p:cNvSpPr>
            <a:spLocks noGrp="1"/>
          </p:cNvSpPr>
          <p:nvPr>
            <p:ph type="title"/>
          </p:nvPr>
        </p:nvSpPr>
        <p:spPr>
          <a:xfrm>
            <a:off x="1828800" y="251792"/>
            <a:ext cx="8229600" cy="685800"/>
          </a:xfrm>
        </p:spPr>
        <p:txBody>
          <a:bodyPr>
            <a:noAutofit/>
          </a:bodyPr>
          <a:p>
            <a:pPr algn="ctr"/>
            <a:r>
              <a:rPr b="1" dirty="0" lang="en-US">
                <a:solidFill>
                  <a:srgbClr val="FF0000"/>
                </a:solidFill>
                <a:latin typeface="Arial Black" panose="020B0A04020102020204" pitchFamily="34" charset="0"/>
              </a:rPr>
              <a:t>Types of Crises</a:t>
            </a:r>
          </a:p>
        </p:txBody>
      </p:sp>
      <p:sp>
        <p:nvSpPr>
          <p:cNvPr id="1048957" name="Content Placeholder 2"/>
          <p:cNvSpPr>
            <a:spLocks noGrp="1"/>
          </p:cNvSpPr>
          <p:nvPr>
            <p:ph idx="1"/>
          </p:nvPr>
        </p:nvSpPr>
        <p:spPr>
          <a:xfrm>
            <a:off x="954156" y="1341782"/>
            <a:ext cx="10906539" cy="4343400"/>
          </a:xfrm>
        </p:spPr>
        <p:txBody>
          <a:bodyPr/>
          <a:p>
            <a:pPr algn="just">
              <a:buFont typeface="Arial" charset="0"/>
              <a:buChar char="•"/>
            </a:pPr>
            <a:r>
              <a:rPr dirty="0" lang="en-US"/>
              <a:t>Maturational/Developmental crisis </a:t>
            </a:r>
          </a:p>
          <a:p>
            <a:pPr algn="just">
              <a:buFont typeface="Arial" charset="0"/>
              <a:buChar char="•"/>
            </a:pPr>
            <a:r>
              <a:rPr dirty="0" lang="en-US"/>
              <a:t>Situational/dispositional crisis </a:t>
            </a:r>
          </a:p>
          <a:p>
            <a:pPr algn="just">
              <a:buFont typeface="Arial" charset="0"/>
              <a:buChar char="•"/>
            </a:pPr>
            <a:r>
              <a:rPr dirty="0" lang="en-US"/>
              <a:t>Social or adventitious(accidental) crisis</a:t>
            </a:r>
          </a:p>
          <a:p>
            <a:pPr algn="just">
              <a:buFont typeface="Arial" charset="0"/>
              <a:buChar char="•"/>
            </a:pPr>
            <a:r>
              <a:rPr dirty="0" lang="en-US"/>
              <a:t>Crises of anticipated life transitions</a:t>
            </a:r>
          </a:p>
          <a:p>
            <a:pPr algn="just">
              <a:buFont typeface="Arial" charset="0"/>
              <a:buChar char="•"/>
            </a:pPr>
            <a:r>
              <a:rPr dirty="0" lang="en-US"/>
              <a:t>Crises reflecting psychopathology</a:t>
            </a:r>
          </a:p>
          <a:p>
            <a:pPr algn="just">
              <a:buFont typeface="Arial" charset="0"/>
              <a:buChar char="•"/>
            </a:pPr>
            <a:r>
              <a:rPr dirty="0" lang="en-US"/>
              <a:t>Psychiatric emergencies </a:t>
            </a:r>
          </a:p>
          <a:p>
            <a:pPr algn="just">
              <a:buFont typeface="Wingdings" pitchFamily="2" charset="2"/>
              <a:buNone/>
            </a:pPr>
            <a:endParaRPr dirty="0" lang="en-US"/>
          </a:p>
        </p:txBody>
      </p:sp>
      <p:sp>
        <p:nvSpPr>
          <p:cNvPr id="1048958" name="Slide Number Placeholder 4"/>
          <p:cNvSpPr>
            <a:spLocks noGrp="1"/>
          </p:cNvSpPr>
          <p:nvPr>
            <p:ph type="sldNum" sz="quarter" idx="12"/>
          </p:nvPr>
        </p:nvSpPr>
        <p:spPr>
          <a:xfrm>
            <a:off x="8077200" y="6324600"/>
            <a:ext cx="1905000" cy="457200"/>
          </a:xfrm>
          <a:prstGeom prst="rect"/>
        </p:spPr>
        <p:txBody>
          <a:bodyPr/>
          <a:p>
            <a:fld id="{441C5A65-23CD-4E26-B765-F68B12BCA14F}" type="slidenum">
              <a:rPr lang="en-US" smtClean="0"/>
              <a:t>153</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431" name=""/>
        <p:cNvGrpSpPr/>
        <p:nvPr/>
      </p:nvGrpSpPr>
      <p:grpSpPr>
        <a:xfrm>
          <a:off x="0" y="0"/>
          <a:ext cx="0" cy="0"/>
          <a:chOff x="0" y="0"/>
          <a:chExt cx="0" cy="0"/>
        </a:xfrm>
      </p:grpSpPr>
      <p:sp>
        <p:nvSpPr>
          <p:cNvPr id="1048959" name="Title 1"/>
          <p:cNvSpPr>
            <a:spLocks noGrp="1"/>
          </p:cNvSpPr>
          <p:nvPr>
            <p:ph type="title"/>
          </p:nvPr>
        </p:nvSpPr>
        <p:spPr>
          <a:xfrm>
            <a:off x="1016000" y="137110"/>
            <a:ext cx="10769600" cy="1143000"/>
          </a:xfrm>
        </p:spPr>
        <p:txBody>
          <a:bodyPr>
            <a:normAutofit/>
          </a:bodyPr>
          <a:p>
            <a:pPr algn="ctr"/>
            <a:r>
              <a:rPr b="1" dirty="0" sz="5400" lang="en-US">
                <a:solidFill>
                  <a:srgbClr val="FF0000"/>
                </a:solidFill>
              </a:rPr>
              <a:t>Crisis Intervention</a:t>
            </a:r>
            <a:endParaRPr dirty="0" sz="5400" lang="en-US">
              <a:solidFill>
                <a:srgbClr val="FF0000"/>
              </a:solidFill>
            </a:endParaRPr>
          </a:p>
        </p:txBody>
      </p:sp>
      <p:sp>
        <p:nvSpPr>
          <p:cNvPr id="1048960" name="Content Placeholder 2"/>
          <p:cNvSpPr>
            <a:spLocks noGrp="1"/>
          </p:cNvSpPr>
          <p:nvPr>
            <p:ph idx="1"/>
          </p:nvPr>
        </p:nvSpPr>
        <p:spPr/>
        <p:txBody>
          <a:bodyPr>
            <a:normAutofit/>
          </a:bodyPr>
          <a:p>
            <a:pPr algn="just">
              <a:buFont typeface="Wingdings" pitchFamily="2" charset="2"/>
              <a:buNone/>
            </a:pPr>
            <a:r>
              <a:rPr b="1" dirty="0" sz="3600" lang="en-US"/>
              <a:t>	Aims</a:t>
            </a:r>
            <a:r>
              <a:rPr dirty="0" sz="3600" lang="en-US"/>
              <a:t> </a:t>
            </a:r>
          </a:p>
          <a:p>
            <a:pPr algn="just"/>
            <a:r>
              <a:rPr dirty="0" sz="3600" lang="en-US"/>
              <a:t>To restore person to pre- crisis level of functioning and order; method resembles the phases of nursing process </a:t>
            </a:r>
          </a:p>
          <a:p>
            <a:pPr algn="just">
              <a:buFont typeface="Wingdings" pitchFamily="2" charset="2"/>
              <a:buNone/>
            </a:pPr>
            <a:endParaRPr dirty="0" sz="3600" lang="en-US"/>
          </a:p>
          <a:p>
            <a:pPr algn="just"/>
            <a:endParaRPr dirty="0" sz="3600" lang="en-US"/>
          </a:p>
        </p:txBody>
      </p:sp>
      <p:sp>
        <p:nvSpPr>
          <p:cNvPr id="1048961" name="Slide Number Placeholder 4"/>
          <p:cNvSpPr>
            <a:spLocks noGrp="1"/>
          </p:cNvSpPr>
          <p:nvPr>
            <p:ph type="sldNum" sz="quarter" idx="12"/>
          </p:nvPr>
        </p:nvSpPr>
        <p:spPr>
          <a:xfrm>
            <a:off x="8077200" y="6324600"/>
            <a:ext cx="1905000" cy="457200"/>
          </a:xfrm>
          <a:prstGeom prst="rect"/>
        </p:spPr>
        <p:txBody>
          <a:bodyPr/>
          <a:p>
            <a:fld id="{6F5AE378-788B-4666-B064-CD46AC24A043}" type="slidenum">
              <a:rPr lang="en-US" smtClean="0"/>
              <a:t>154</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432" name=""/>
        <p:cNvGrpSpPr/>
        <p:nvPr/>
      </p:nvGrpSpPr>
      <p:grpSpPr>
        <a:xfrm>
          <a:off x="0" y="0"/>
          <a:ext cx="0" cy="0"/>
          <a:chOff x="0" y="0"/>
          <a:chExt cx="0" cy="0"/>
        </a:xfrm>
      </p:grpSpPr>
      <p:sp>
        <p:nvSpPr>
          <p:cNvPr id="1048962" name="Title 1"/>
          <p:cNvSpPr>
            <a:spLocks noGrp="1"/>
          </p:cNvSpPr>
          <p:nvPr>
            <p:ph type="title"/>
          </p:nvPr>
        </p:nvSpPr>
        <p:spPr/>
        <p:txBody>
          <a:bodyPr>
            <a:normAutofit/>
          </a:bodyPr>
          <a:p>
            <a:pPr algn="l"/>
            <a:r>
              <a:rPr b="1" dirty="0" sz="5400" lang="en-US">
                <a:solidFill>
                  <a:srgbClr val="002060"/>
                </a:solidFill>
              </a:rPr>
              <a:t>Phases of crisis intervention</a:t>
            </a:r>
          </a:p>
        </p:txBody>
      </p:sp>
      <p:sp>
        <p:nvSpPr>
          <p:cNvPr id="1048963" name="Content Placeholder 2"/>
          <p:cNvSpPr>
            <a:spLocks noGrp="1"/>
          </p:cNvSpPr>
          <p:nvPr>
            <p:ph idx="1"/>
          </p:nvPr>
        </p:nvSpPr>
        <p:spPr>
          <a:xfrm>
            <a:off x="1235764" y="1412632"/>
            <a:ext cx="10200861" cy="4343400"/>
          </a:xfrm>
        </p:spPr>
        <p:txBody>
          <a:bodyPr>
            <a:normAutofit/>
          </a:bodyPr>
          <a:p>
            <a:r>
              <a:rPr b="1" dirty="0" sz="3600" lang="en-US"/>
              <a:t>Assessment </a:t>
            </a:r>
          </a:p>
          <a:p>
            <a:pPr>
              <a:buFont typeface="Wingdings" pitchFamily="2" charset="2"/>
              <a:buNone/>
            </a:pPr>
            <a:r>
              <a:rPr dirty="0" sz="3600" lang="en-US"/>
              <a:t>	-identify precipitating event</a:t>
            </a:r>
            <a:br>
              <a:rPr dirty="0" sz="3600" lang="en-US"/>
            </a:br>
            <a:r>
              <a:rPr dirty="0" sz="3600" lang="en-US"/>
              <a:t>-assess patient's perception of event</a:t>
            </a:r>
            <a:br>
              <a:rPr dirty="0" sz="3600" lang="en-US"/>
            </a:br>
            <a:r>
              <a:rPr dirty="0" sz="3600" lang="en-US"/>
              <a:t>-assess available coping skills and resources</a:t>
            </a:r>
            <a:br>
              <a:rPr dirty="0" sz="3600" lang="en-US"/>
            </a:br>
            <a:r>
              <a:rPr dirty="0" sz="3600" lang="en-US"/>
              <a:t>-assess patient's level of anxiety as well as suicidal or homicidal potential </a:t>
            </a:r>
          </a:p>
          <a:p>
            <a:endParaRPr dirty="0" sz="3600" lang="en-US"/>
          </a:p>
        </p:txBody>
      </p:sp>
      <p:sp>
        <p:nvSpPr>
          <p:cNvPr id="1048964" name="Slide Number Placeholder 4"/>
          <p:cNvSpPr>
            <a:spLocks noGrp="1"/>
          </p:cNvSpPr>
          <p:nvPr>
            <p:ph type="sldNum" sz="quarter" idx="12"/>
          </p:nvPr>
        </p:nvSpPr>
        <p:spPr>
          <a:xfrm>
            <a:off x="8077200" y="6324600"/>
            <a:ext cx="1905000" cy="457200"/>
          </a:xfrm>
          <a:prstGeom prst="rect"/>
        </p:spPr>
        <p:txBody>
          <a:bodyPr/>
          <a:p>
            <a:fld id="{EE07BF09-F276-4EA8-821A-7CA9054275EF}" type="slidenum">
              <a:rPr lang="en-US" smtClean="0"/>
              <a:t>155</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433" name=""/>
        <p:cNvGrpSpPr/>
        <p:nvPr/>
      </p:nvGrpSpPr>
      <p:grpSpPr>
        <a:xfrm>
          <a:off x="0" y="0"/>
          <a:ext cx="0" cy="0"/>
          <a:chOff x="0" y="0"/>
          <a:chExt cx="0" cy="0"/>
        </a:xfrm>
      </p:grpSpPr>
      <p:sp>
        <p:nvSpPr>
          <p:cNvPr id="1048965" name="Content Placeholder 2"/>
          <p:cNvSpPr>
            <a:spLocks noGrp="1"/>
          </p:cNvSpPr>
          <p:nvPr>
            <p:ph idx="1"/>
          </p:nvPr>
        </p:nvSpPr>
        <p:spPr>
          <a:xfrm>
            <a:off x="1302026" y="487018"/>
            <a:ext cx="9803296" cy="4191000"/>
          </a:xfrm>
        </p:spPr>
        <p:txBody>
          <a:bodyPr>
            <a:normAutofit/>
          </a:bodyPr>
          <a:p>
            <a:r>
              <a:rPr b="1" dirty="0" sz="3600" lang="en-US"/>
              <a:t>Analysis and planning </a:t>
            </a:r>
          </a:p>
          <a:p>
            <a:pPr>
              <a:buFont typeface="Wingdings" pitchFamily="2" charset="2"/>
              <a:buNone/>
            </a:pPr>
            <a:r>
              <a:rPr dirty="0" sz="3600" lang="en-US"/>
              <a:t>	- organize assessment data</a:t>
            </a:r>
            <a:br>
              <a:rPr dirty="0" sz="3600" lang="en-US"/>
            </a:br>
            <a:r>
              <a:rPr dirty="0" sz="3600" lang="en-US"/>
              <a:t>- analyze the data, i.e. identify facts, formulate alternatives</a:t>
            </a:r>
            <a:br>
              <a:rPr dirty="0" sz="3600" lang="en-US"/>
            </a:br>
            <a:r>
              <a:rPr dirty="0" sz="3600" lang="en-US"/>
              <a:t>- explore options to resolve the problem i.e. advantages and disadvantages of each option</a:t>
            </a:r>
            <a:br>
              <a:rPr dirty="0" sz="3600" lang="en-US"/>
            </a:br>
            <a:r>
              <a:rPr dirty="0" sz="3600" lang="en-US"/>
              <a:t>- decide on the best steps to achieve the solution </a:t>
            </a:r>
          </a:p>
          <a:p>
            <a:endParaRPr dirty="0" sz="3600" lang="en-US"/>
          </a:p>
        </p:txBody>
      </p:sp>
      <p:sp>
        <p:nvSpPr>
          <p:cNvPr id="1048966" name="Slide Number Placeholder 4"/>
          <p:cNvSpPr>
            <a:spLocks noGrp="1"/>
          </p:cNvSpPr>
          <p:nvPr>
            <p:ph type="sldNum" sz="quarter" idx="12"/>
          </p:nvPr>
        </p:nvSpPr>
        <p:spPr>
          <a:xfrm>
            <a:off x="8077200" y="6324600"/>
            <a:ext cx="1905000" cy="457200"/>
          </a:xfrm>
          <a:prstGeom prst="rect"/>
        </p:spPr>
        <p:txBody>
          <a:bodyPr/>
          <a:p>
            <a:fld id="{AE468BE5-FC68-4BFB-94BC-B7F263FA24E2}" type="slidenum">
              <a:rPr lang="en-US" smtClean="0"/>
              <a:t>156</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434" name=""/>
        <p:cNvGrpSpPr/>
        <p:nvPr/>
      </p:nvGrpSpPr>
      <p:grpSpPr>
        <a:xfrm>
          <a:off x="0" y="0"/>
          <a:ext cx="0" cy="0"/>
          <a:chOff x="0" y="0"/>
          <a:chExt cx="0" cy="0"/>
        </a:xfrm>
      </p:grpSpPr>
      <p:sp>
        <p:nvSpPr>
          <p:cNvPr id="1048967" name="Content Placeholder 2"/>
          <p:cNvSpPr>
            <a:spLocks noGrp="1"/>
          </p:cNvSpPr>
          <p:nvPr>
            <p:ph idx="1"/>
          </p:nvPr>
        </p:nvSpPr>
        <p:spPr>
          <a:xfrm>
            <a:off x="1123121" y="513522"/>
            <a:ext cx="10499035" cy="4876800"/>
          </a:xfrm>
        </p:spPr>
        <p:txBody>
          <a:bodyPr>
            <a:noAutofit/>
          </a:bodyPr>
          <a:p>
            <a:pPr algn="just">
              <a:buFont typeface="Wingdings" pitchFamily="2" charset="2"/>
              <a:buNone/>
            </a:pPr>
            <a:r>
              <a:rPr b="1" dirty="0" lang="en-US"/>
              <a:t>Implementation </a:t>
            </a:r>
          </a:p>
          <a:p>
            <a:pPr algn="just"/>
            <a:r>
              <a:rPr dirty="0" lang="en-US"/>
              <a:t>change the patient's physical situation by; </a:t>
            </a:r>
          </a:p>
          <a:p>
            <a:pPr algn="just">
              <a:buFont typeface="Wingdings" pitchFamily="2" charset="2"/>
              <a:buChar char="Ø"/>
            </a:pPr>
            <a:r>
              <a:rPr dirty="0" lang="en-US"/>
              <a:t>Providing emotional support and shelter.</a:t>
            </a:r>
          </a:p>
          <a:p>
            <a:pPr algn="just">
              <a:buFont typeface="Wingdings" pitchFamily="2" charset="2"/>
              <a:buChar char="Ø"/>
            </a:pPr>
            <a:r>
              <a:rPr dirty="0" lang="en-US"/>
              <a:t>Clarify any misconceptions. </a:t>
            </a:r>
          </a:p>
          <a:p>
            <a:pPr algn="just">
              <a:buFont typeface="Wingdings" pitchFamily="2" charset="2"/>
              <a:buChar char="Ø"/>
            </a:pPr>
            <a:r>
              <a:rPr dirty="0" lang="en-US"/>
              <a:t>Secure economic and social resources by referring patient to appropriate support groups.</a:t>
            </a:r>
          </a:p>
          <a:p>
            <a:pPr algn="just">
              <a:buFont typeface="Wingdings" pitchFamily="2" charset="2"/>
              <a:buChar char="Ø"/>
            </a:pPr>
            <a:r>
              <a:rPr dirty="0" lang="en-US"/>
              <a:t>Help patient develop and test possible solutions</a:t>
            </a:r>
          </a:p>
          <a:p>
            <a:pPr algn="just">
              <a:buFont typeface="Wingdings" pitchFamily="2" charset="2"/>
              <a:buChar char="Ø"/>
            </a:pPr>
            <a:r>
              <a:rPr dirty="0" lang="en-US"/>
              <a:t>Acknowledge multiple feelings the patient has about the crisis to help patient sort out and express fears and expectations</a:t>
            </a:r>
          </a:p>
        </p:txBody>
      </p:sp>
      <p:sp>
        <p:nvSpPr>
          <p:cNvPr id="1048968" name="Slide Number Placeholder 4"/>
          <p:cNvSpPr>
            <a:spLocks noGrp="1"/>
          </p:cNvSpPr>
          <p:nvPr>
            <p:ph type="sldNum" sz="quarter" idx="12"/>
          </p:nvPr>
        </p:nvSpPr>
        <p:spPr>
          <a:xfrm>
            <a:off x="8077200" y="6324600"/>
            <a:ext cx="1905000" cy="457200"/>
          </a:xfrm>
          <a:prstGeom prst="rect"/>
        </p:spPr>
        <p:txBody>
          <a:bodyPr/>
          <a:p>
            <a:fld id="{455EC851-C9E5-447E-8A4B-1604BBB79E47}" type="slidenum">
              <a:rPr lang="en-US" smtClean="0"/>
              <a:t>157</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435" name=""/>
        <p:cNvGrpSpPr/>
        <p:nvPr/>
      </p:nvGrpSpPr>
      <p:grpSpPr>
        <a:xfrm>
          <a:off x="0" y="0"/>
          <a:ext cx="0" cy="0"/>
          <a:chOff x="0" y="0"/>
          <a:chExt cx="0" cy="0"/>
        </a:xfrm>
      </p:grpSpPr>
      <p:sp>
        <p:nvSpPr>
          <p:cNvPr id="1048969" name="Content Placeholder 2"/>
          <p:cNvSpPr>
            <a:spLocks noGrp="1"/>
          </p:cNvSpPr>
          <p:nvPr>
            <p:ph idx="1"/>
          </p:nvPr>
        </p:nvSpPr>
        <p:spPr>
          <a:xfrm>
            <a:off x="980660" y="434008"/>
            <a:ext cx="10774017" cy="4343400"/>
          </a:xfrm>
        </p:spPr>
        <p:txBody>
          <a:bodyPr>
            <a:normAutofit/>
          </a:bodyPr>
          <a:p>
            <a:r>
              <a:rPr b="1" dirty="0" sz="3600" lang="en-US"/>
              <a:t>Evaluation </a:t>
            </a:r>
          </a:p>
          <a:p>
            <a:pPr>
              <a:buFont typeface="Wingdings" pitchFamily="2" charset="2"/>
              <a:buNone/>
            </a:pPr>
            <a:r>
              <a:rPr dirty="0" sz="3600" lang="en-US"/>
              <a:t>	- determine effectiveness of implementations by observing behavioral outcomes and comparing them with goals.</a:t>
            </a:r>
            <a:br>
              <a:rPr dirty="0" sz="3600" lang="en-US"/>
            </a:br>
            <a:r>
              <a:rPr dirty="0" sz="3600" lang="en-US"/>
              <a:t>- refer patient for additional help if outcomes differ from the planned ones.</a:t>
            </a:r>
          </a:p>
          <a:p>
            <a:endParaRPr dirty="0" sz="3600" lang="en-US"/>
          </a:p>
        </p:txBody>
      </p:sp>
      <p:sp>
        <p:nvSpPr>
          <p:cNvPr id="1048970" name="Slide Number Placeholder 4"/>
          <p:cNvSpPr>
            <a:spLocks noGrp="1"/>
          </p:cNvSpPr>
          <p:nvPr>
            <p:ph type="sldNum" sz="quarter" idx="12"/>
          </p:nvPr>
        </p:nvSpPr>
        <p:spPr>
          <a:xfrm>
            <a:off x="8077200" y="6324600"/>
            <a:ext cx="1905000" cy="457200"/>
          </a:xfrm>
          <a:prstGeom prst="rect"/>
        </p:spPr>
        <p:txBody>
          <a:bodyPr/>
          <a:p>
            <a:fld id="{8D3C2228-1B2B-47AA-A934-39E87CCD885F}" type="slidenum">
              <a:rPr lang="en-US" smtClean="0"/>
              <a:t>158</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437" name=""/>
        <p:cNvGrpSpPr/>
        <p:nvPr/>
      </p:nvGrpSpPr>
      <p:grpSpPr>
        <a:xfrm>
          <a:off x="0" y="0"/>
          <a:ext cx="0" cy="0"/>
          <a:chOff x="0" y="0"/>
          <a:chExt cx="0" cy="0"/>
        </a:xfrm>
      </p:grpSpPr>
      <p:sp>
        <p:nvSpPr>
          <p:cNvPr id="1048974" name="Title 3"/>
          <p:cNvSpPr>
            <a:spLocks noGrp="1"/>
          </p:cNvSpPr>
          <p:nvPr>
            <p:ph type="ctrTitle"/>
          </p:nvPr>
        </p:nvSpPr>
        <p:spPr>
          <a:xfrm>
            <a:off x="2354469" y="1424610"/>
            <a:ext cx="8240299" cy="1470025"/>
          </a:xfrm>
        </p:spPr>
        <p:txBody>
          <a:bodyPr>
            <a:noAutofit/>
          </a:bodyPr>
          <a:p>
            <a:pPr algn="ctr"/>
            <a:r>
              <a:rPr dirty="0" sz="5400" lang="en-US">
                <a:solidFill>
                  <a:srgbClr val="FF0000"/>
                </a:solidFill>
                <a:latin typeface="Copperplate Gothic Bold" panose="020E0705020206020404" pitchFamily="34" charset="0"/>
              </a:rPr>
              <a:t>MENTAL DEFENSE MECHANISMS</a:t>
            </a:r>
          </a:p>
        </p:txBody>
      </p:sp>
    </p:spTree>
  </p:cSld>
  <p:clrMapOvr>
    <a:masterClrMapping/>
  </p:clrMapOvr>
  <p:transition spd="med">
    <p:pull/>
  </p:transition>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86" name=""/>
        <p:cNvGrpSpPr/>
        <p:nvPr/>
      </p:nvGrpSpPr>
      <p:grpSpPr>
        <a:xfrm>
          <a:off x="0" y="0"/>
          <a:ext cx="0" cy="0"/>
          <a:chOff x="0" y="0"/>
          <a:chExt cx="0" cy="0"/>
        </a:xfrm>
      </p:grpSpPr>
      <p:sp>
        <p:nvSpPr>
          <p:cNvPr id="1048626" name="Title 1"/>
          <p:cNvSpPr>
            <a:spLocks noGrp="1"/>
          </p:cNvSpPr>
          <p:nvPr>
            <p:ph type="title"/>
          </p:nvPr>
        </p:nvSpPr>
        <p:spPr>
          <a:xfrm>
            <a:off x="1828800" y="274953"/>
            <a:ext cx="9752964" cy="1143000"/>
          </a:xfrm>
        </p:spPr>
        <p:txBody>
          <a:bodyPr/>
          <a:p>
            <a:r>
              <a:rPr b="1" dirty="0" sz="4800" i="0" lang="en-US">
                <a:effectLst>
                  <a:outerShdw algn="tl" blurRad="38100" dir="2700000" dist="38100">
                    <a:srgbClr val="000000">
                      <a:alpha val="43137"/>
                    </a:srgbClr>
                  </a:outerShdw>
                </a:effectLst>
                <a:latin typeface="Arial Black" panose="020B0A04020102020204" pitchFamily="34" charset="0"/>
              </a:rPr>
              <a:t>Pre-modern Period:</a:t>
            </a:r>
            <a:endParaRPr b="1" dirty="0" sz="4800" i="0" lang="en-US">
              <a:latin typeface="Arial Black" panose="020B0A04020102020204" pitchFamily="34" charset="0"/>
            </a:endParaRPr>
          </a:p>
        </p:txBody>
      </p:sp>
      <p:sp>
        <p:nvSpPr>
          <p:cNvPr id="1048627" name="Content Placeholder 2"/>
          <p:cNvSpPr>
            <a:spLocks noGrp="1"/>
          </p:cNvSpPr>
          <p:nvPr>
            <p:ph idx="1"/>
          </p:nvPr>
        </p:nvSpPr>
        <p:spPr>
          <a:xfrm>
            <a:off x="1470990" y="1417953"/>
            <a:ext cx="10402957" cy="4399751"/>
          </a:xfrm>
        </p:spPr>
        <p:txBody>
          <a:bodyPr>
            <a:noAutofit/>
          </a:bodyPr>
          <a:p>
            <a:pPr>
              <a:buFont typeface="Wingdings" panose="05000000000000000000" pitchFamily="2" charset="2"/>
              <a:buChar char="v"/>
            </a:pPr>
            <a:r>
              <a:rPr dirty="0" sz="3000" lang="en-US"/>
              <a:t>It was during 1800's that </a:t>
            </a:r>
            <a:r>
              <a:rPr dirty="0" sz="3000" i="1" lang="en-US"/>
              <a:t>Wilhelm Wundt </a:t>
            </a:r>
            <a:r>
              <a:rPr dirty="0" sz="3000" lang="en-US"/>
              <a:t>established first psychology laboratory in Leipzig, Germany. </a:t>
            </a:r>
          </a:p>
          <a:p>
            <a:pPr>
              <a:buFont typeface="Wingdings" panose="05000000000000000000" pitchFamily="2" charset="2"/>
              <a:buChar char="v"/>
            </a:pPr>
            <a:endParaRPr dirty="0" sz="3000" lang="en-US"/>
          </a:p>
          <a:p>
            <a:pPr>
              <a:buFont typeface="Wingdings" panose="05000000000000000000" pitchFamily="2" charset="2"/>
              <a:buChar char="v"/>
            </a:pPr>
            <a:r>
              <a:rPr dirty="0" sz="3000" lang="en-US"/>
              <a:t>He defined psychology as a science of consciousness or conscious experience. He proposed the Theory called </a:t>
            </a:r>
            <a:r>
              <a:rPr b="1" dirty="0" sz="3000" lang="en-US"/>
              <a:t>structuralism</a:t>
            </a:r>
            <a:r>
              <a:rPr dirty="0" sz="3000" lang="en-US"/>
              <a:t>.</a:t>
            </a:r>
          </a:p>
        </p:txBody>
      </p:sp>
      <p:sp>
        <p:nvSpPr>
          <p:cNvPr id="1048628"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16</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438" name=""/>
        <p:cNvGrpSpPr/>
        <p:nvPr/>
      </p:nvGrpSpPr>
      <p:grpSpPr>
        <a:xfrm>
          <a:off x="0" y="0"/>
          <a:ext cx="0" cy="0"/>
          <a:chOff x="0" y="0"/>
          <a:chExt cx="0" cy="0"/>
        </a:xfrm>
      </p:grpSpPr>
      <p:sp>
        <p:nvSpPr>
          <p:cNvPr id="1048975" name="Title 5"/>
          <p:cNvSpPr>
            <a:spLocks noGrp="1"/>
          </p:cNvSpPr>
          <p:nvPr>
            <p:ph type="title"/>
          </p:nvPr>
        </p:nvSpPr>
        <p:spPr>
          <a:xfrm>
            <a:off x="1974574" y="1"/>
            <a:ext cx="8160026" cy="1046922"/>
          </a:xfrm>
        </p:spPr>
        <p:txBody>
          <a:bodyPr>
            <a:normAutofit fontScale="90000"/>
          </a:bodyPr>
          <a:p>
            <a:pPr algn="ctr"/>
            <a:r>
              <a:rPr b="1" dirty="0" sz="3800" lang="en-US"/>
              <a:t>MENTAL DEFENSE MECHANISMS</a:t>
            </a:r>
            <a:br>
              <a:rPr b="1" dirty="0" sz="3800" lang="en-US"/>
            </a:br>
            <a:r>
              <a:rPr b="1" dirty="0" sz="3800" lang="en-US"/>
              <a:t>Description </a:t>
            </a:r>
            <a:endParaRPr dirty="0" sz="3800" lang="en-US"/>
          </a:p>
        </p:txBody>
      </p:sp>
      <p:sp>
        <p:nvSpPr>
          <p:cNvPr id="1048976" name="Content Placeholder 2"/>
          <p:cNvSpPr>
            <a:spLocks noGrp="1"/>
          </p:cNvSpPr>
          <p:nvPr>
            <p:ph idx="1"/>
          </p:nvPr>
        </p:nvSpPr>
        <p:spPr>
          <a:xfrm>
            <a:off x="795130" y="1046923"/>
            <a:ext cx="11092070" cy="5734877"/>
          </a:xfrm>
        </p:spPr>
        <p:txBody>
          <a:bodyPr/>
          <a:p>
            <a:pPr algn="just"/>
            <a:r>
              <a:rPr dirty="0" lang="en-US"/>
              <a:t>Defence mechanisms are the </a:t>
            </a:r>
            <a:r>
              <a:rPr b="1" dirty="0" lang="en-US"/>
              <a:t>unconscious</a:t>
            </a:r>
            <a:r>
              <a:rPr dirty="0" lang="en-US"/>
              <a:t> strategies that people use to deal with negative emotions. They limit awareness so that life-threatening and anxiety cues can be excluded</a:t>
            </a:r>
          </a:p>
          <a:p>
            <a:pPr algn="just"/>
            <a:endParaRPr dirty="0" sz="1500" lang="en-US"/>
          </a:p>
          <a:p>
            <a:pPr algn="just"/>
            <a:r>
              <a:rPr dirty="0" lang="en-US"/>
              <a:t>It does not solve the problem or alter the anxiety but changes the way the person thinks about whatever is disturbing him.</a:t>
            </a:r>
          </a:p>
          <a:p>
            <a:pPr algn="just"/>
            <a:endParaRPr dirty="0" lang="en-US"/>
          </a:p>
        </p:txBody>
      </p:sp>
      <p:sp>
        <p:nvSpPr>
          <p:cNvPr id="1048977" name="Slide Number Placeholder 4"/>
          <p:cNvSpPr>
            <a:spLocks noGrp="1"/>
          </p:cNvSpPr>
          <p:nvPr>
            <p:ph type="sldNum" sz="quarter" idx="12"/>
          </p:nvPr>
        </p:nvSpPr>
        <p:spPr>
          <a:xfrm>
            <a:off x="8077200" y="6324600"/>
            <a:ext cx="1905000" cy="457200"/>
          </a:xfrm>
          <a:prstGeom prst="rect"/>
        </p:spPr>
        <p:txBody>
          <a:bodyPr/>
          <a:p>
            <a:fld id="{36D5DD6A-8128-4DDB-BAB6-9FA807A7EA61}" type="slidenum">
              <a:rPr lang="en-US" smtClean="0"/>
              <a:t>160</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439" name=""/>
        <p:cNvGrpSpPr/>
        <p:nvPr/>
      </p:nvGrpSpPr>
      <p:grpSpPr>
        <a:xfrm>
          <a:off x="0" y="0"/>
          <a:ext cx="0" cy="0"/>
          <a:chOff x="0" y="0"/>
          <a:chExt cx="0" cy="0"/>
        </a:xfrm>
      </p:grpSpPr>
      <p:sp>
        <p:nvSpPr>
          <p:cNvPr id="1048978" name="Title 1"/>
          <p:cNvSpPr>
            <a:spLocks noGrp="1"/>
          </p:cNvSpPr>
          <p:nvPr>
            <p:ph type="title"/>
          </p:nvPr>
        </p:nvSpPr>
        <p:spPr>
          <a:xfrm>
            <a:off x="1038087" y="0"/>
            <a:ext cx="10769600" cy="1143000"/>
          </a:xfrm>
        </p:spPr>
        <p:txBody>
          <a:bodyPr>
            <a:normAutofit/>
          </a:bodyPr>
          <a:p>
            <a:pPr algn="ctr"/>
            <a:r>
              <a:rPr b="1" dirty="0" sz="4800" lang="en-US">
                <a:latin typeface="Arial Rounded MT Bold" panose="020F0704030504030204" pitchFamily="34" charset="0"/>
              </a:rPr>
              <a:t>Common Defence mechanisms </a:t>
            </a:r>
          </a:p>
        </p:txBody>
      </p:sp>
      <p:sp>
        <p:nvSpPr>
          <p:cNvPr id="1048979" name="Content Placeholder 2"/>
          <p:cNvSpPr>
            <a:spLocks noGrp="1"/>
          </p:cNvSpPr>
          <p:nvPr>
            <p:ph idx="1"/>
          </p:nvPr>
        </p:nvSpPr>
        <p:spPr>
          <a:xfrm>
            <a:off x="914400" y="1143001"/>
            <a:ext cx="10871200" cy="4750776"/>
          </a:xfrm>
        </p:spPr>
        <p:txBody>
          <a:bodyPr>
            <a:normAutofit/>
          </a:bodyPr>
          <a:p>
            <a:pPr algn="just">
              <a:buFont typeface="Wingdings" panose="05000000000000000000" pitchFamily="2" charset="2"/>
              <a:buChar char="ü"/>
            </a:pPr>
            <a:r>
              <a:rPr b="1" dirty="0" sz="3600" lang="en-US"/>
              <a:t>Denial (Self Deception)</a:t>
            </a:r>
          </a:p>
          <a:p>
            <a:pPr algn="just">
              <a:buFont typeface="Wingdings" pitchFamily="2" charset="2"/>
              <a:buNone/>
            </a:pPr>
            <a:endParaRPr b="1" dirty="0" sz="3600" lang="en-US"/>
          </a:p>
          <a:p>
            <a:pPr algn="just"/>
            <a:r>
              <a:rPr dirty="0" sz="3600" lang="en-US"/>
              <a:t>Involuntary and automatic distortion of an obvious aspect of external reality. e.g. An ill person refusing to accept a diagnosis even though a clear explanation was given of which the patient understood</a:t>
            </a:r>
            <a:r>
              <a:rPr b="1" dirty="0" sz="3600" lang="en-US"/>
              <a:t>. </a:t>
            </a:r>
          </a:p>
          <a:p>
            <a:pPr algn="just">
              <a:buFont typeface="Wingdings" pitchFamily="2" charset="2"/>
              <a:buNone/>
            </a:pPr>
            <a:endParaRPr dirty="0" sz="3600" lang="en-US"/>
          </a:p>
          <a:p>
            <a:pPr algn="just">
              <a:buFont typeface="Wingdings" pitchFamily="2" charset="2"/>
              <a:buNone/>
            </a:pPr>
            <a:endParaRPr dirty="0" sz="3600" lang="en-US"/>
          </a:p>
          <a:p>
            <a:pPr algn="just">
              <a:buFont typeface="Wingdings" pitchFamily="2" charset="2"/>
              <a:buNone/>
            </a:pPr>
            <a:endParaRPr dirty="0" sz="3600" lang="en-US"/>
          </a:p>
        </p:txBody>
      </p:sp>
      <p:sp>
        <p:nvSpPr>
          <p:cNvPr id="1048980" name="Slide Number Placeholder 3"/>
          <p:cNvSpPr>
            <a:spLocks noGrp="1"/>
          </p:cNvSpPr>
          <p:nvPr>
            <p:ph type="sldNum" sz="quarter" idx="12"/>
          </p:nvPr>
        </p:nvSpPr>
        <p:spPr>
          <a:prstGeom prst="rect"/>
        </p:spPr>
        <p:txBody>
          <a:bodyPr/>
          <a:p>
            <a:fld id="{2DA001C2-8CB0-435A-B66B-6A0D67D4E761}" type="slidenum">
              <a:rPr altLang="en-US" lang="en-US" smtClean="0"/>
              <a:t>161</a:t>
            </a:fld>
            <a:endParaRPr altLang="en-US"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440" name=""/>
        <p:cNvGrpSpPr/>
        <p:nvPr/>
      </p:nvGrpSpPr>
      <p:grpSpPr>
        <a:xfrm>
          <a:off x="0" y="0"/>
          <a:ext cx="0" cy="0"/>
          <a:chOff x="0" y="0"/>
          <a:chExt cx="0" cy="0"/>
        </a:xfrm>
      </p:grpSpPr>
      <p:sp>
        <p:nvSpPr>
          <p:cNvPr id="1048981" name="Content Placeholder 2"/>
          <p:cNvSpPr>
            <a:spLocks noGrp="1"/>
          </p:cNvSpPr>
          <p:nvPr>
            <p:ph idx="1"/>
          </p:nvPr>
        </p:nvSpPr>
        <p:spPr>
          <a:xfrm>
            <a:off x="1162877" y="344557"/>
            <a:ext cx="10618305" cy="5216525"/>
          </a:xfrm>
        </p:spPr>
        <p:txBody>
          <a:bodyPr>
            <a:normAutofit lnSpcReduction="10000"/>
          </a:bodyPr>
          <a:p>
            <a:pPr algn="just">
              <a:buFont typeface="Wingdings" panose="05000000000000000000" pitchFamily="2" charset="2"/>
              <a:buChar char="ü"/>
            </a:pPr>
            <a:r>
              <a:rPr b="1" dirty="0" sz="3600" lang="en-US"/>
              <a:t>Isolation</a:t>
            </a:r>
          </a:p>
          <a:p>
            <a:pPr algn="just"/>
            <a:r>
              <a:rPr dirty="0" sz="3600" lang="en-US"/>
              <a:t>In this </a:t>
            </a:r>
            <a:r>
              <a:rPr dirty="0" sz="3600" lang="en-US" smtClean="0"/>
              <a:t>defense </a:t>
            </a:r>
            <a:r>
              <a:rPr dirty="0" sz="3600" lang="en-US"/>
              <a:t>mechanism, dangerous memories are allowed back into the consciousness, but the associated motives &amp; emotions aren’t recalled.  </a:t>
            </a:r>
          </a:p>
          <a:p>
            <a:pPr algn="just"/>
            <a:r>
              <a:rPr dirty="0" sz="3600" lang="en-US"/>
              <a:t>Separation of memory from emotion...can remember and talk about the trauma but feels no emotion -- the Person talks about the incident as if it is someone else's story.</a:t>
            </a:r>
          </a:p>
          <a:p>
            <a:pPr algn="just"/>
            <a:r>
              <a:rPr dirty="0" sz="3600" lang="en-US"/>
              <a:t>Accomplished by talking ‘third perceptual thinking.’</a:t>
            </a:r>
          </a:p>
          <a:p>
            <a:pPr algn="just"/>
            <a:endParaRPr dirty="0" sz="3600" lang="en-US"/>
          </a:p>
        </p:txBody>
      </p:sp>
      <p:sp>
        <p:nvSpPr>
          <p:cNvPr id="1048982" name="Slide Number Placeholder 3"/>
          <p:cNvSpPr>
            <a:spLocks noGrp="1"/>
          </p:cNvSpPr>
          <p:nvPr>
            <p:ph type="sldNum" sz="quarter" idx="12"/>
          </p:nvPr>
        </p:nvSpPr>
        <p:spPr>
          <a:xfrm>
            <a:off x="8077200" y="6324600"/>
            <a:ext cx="1905000" cy="457200"/>
          </a:xfrm>
          <a:prstGeom prst="rect"/>
        </p:spPr>
        <p:txBody>
          <a:bodyPr/>
          <a:p>
            <a:fld id="{EA05315B-B440-4C9A-A421-B141C7121D29}" type="slidenum">
              <a:rPr altLang="en-US" lang="en-US" smtClean="0"/>
              <a:t>162</a:t>
            </a:fld>
            <a:endParaRPr altLang="en-US"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441" name=""/>
        <p:cNvGrpSpPr/>
        <p:nvPr/>
      </p:nvGrpSpPr>
      <p:grpSpPr>
        <a:xfrm>
          <a:off x="0" y="0"/>
          <a:ext cx="0" cy="0"/>
          <a:chOff x="0" y="0"/>
          <a:chExt cx="0" cy="0"/>
        </a:xfrm>
      </p:grpSpPr>
      <p:sp>
        <p:nvSpPr>
          <p:cNvPr id="1048983" name="Content Placeholder 2"/>
          <p:cNvSpPr>
            <a:spLocks noGrp="1"/>
          </p:cNvSpPr>
          <p:nvPr>
            <p:ph idx="1"/>
          </p:nvPr>
        </p:nvSpPr>
        <p:spPr>
          <a:xfrm>
            <a:off x="1013792" y="473766"/>
            <a:ext cx="11005930" cy="4953000"/>
          </a:xfrm>
        </p:spPr>
        <p:txBody>
          <a:bodyPr>
            <a:normAutofit/>
          </a:bodyPr>
          <a:p>
            <a:pPr algn="just">
              <a:buFont typeface="Wingdings" panose="05000000000000000000" pitchFamily="2" charset="2"/>
              <a:buChar char="ü"/>
            </a:pPr>
            <a:r>
              <a:rPr b="1" dirty="0" sz="3600" lang="en-US"/>
              <a:t>Displacement</a:t>
            </a:r>
          </a:p>
          <a:p>
            <a:pPr algn="just"/>
            <a:r>
              <a:rPr dirty="0" sz="3600" lang="en-US"/>
              <a:t>This is the transfer/Shifting of affect or feeling, usually anger or fear, from the source to another source less threatening commonly known as "dumping on" someone e.g. a man reprimanded by the boss may go home and beat the wife, the beaten wife may beat the children.</a:t>
            </a:r>
          </a:p>
          <a:p>
            <a:pPr algn="just"/>
            <a:endParaRPr dirty="0" sz="3600" lang="en-US"/>
          </a:p>
        </p:txBody>
      </p:sp>
      <p:sp>
        <p:nvSpPr>
          <p:cNvPr id="1048984" name="Slide Number Placeholder 3"/>
          <p:cNvSpPr>
            <a:spLocks noGrp="1"/>
          </p:cNvSpPr>
          <p:nvPr>
            <p:ph type="sldNum" sz="quarter" idx="12"/>
          </p:nvPr>
        </p:nvSpPr>
        <p:spPr>
          <a:xfrm>
            <a:off x="8077200" y="6324600"/>
            <a:ext cx="1905000" cy="457200"/>
          </a:xfrm>
          <a:prstGeom prst="rect"/>
        </p:spPr>
        <p:txBody>
          <a:bodyPr/>
          <a:p>
            <a:fld id="{9CF67C9C-C454-450B-B957-6FF81820E918}" type="slidenum">
              <a:rPr altLang="en-US" lang="en-US" smtClean="0"/>
              <a:t>163</a:t>
            </a:fld>
            <a:endParaRPr altLang="en-US"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442" name=""/>
        <p:cNvGrpSpPr/>
        <p:nvPr/>
      </p:nvGrpSpPr>
      <p:grpSpPr>
        <a:xfrm>
          <a:off x="0" y="0"/>
          <a:ext cx="0" cy="0"/>
          <a:chOff x="0" y="0"/>
          <a:chExt cx="0" cy="0"/>
        </a:xfrm>
      </p:grpSpPr>
      <p:sp>
        <p:nvSpPr>
          <p:cNvPr id="1048985" name="Content Placeholder 2"/>
          <p:cNvSpPr>
            <a:spLocks noGrp="1"/>
          </p:cNvSpPr>
          <p:nvPr>
            <p:ph idx="1"/>
          </p:nvPr>
        </p:nvSpPr>
        <p:spPr>
          <a:xfrm>
            <a:off x="1040295" y="318053"/>
            <a:ext cx="10608365" cy="5216525"/>
          </a:xfrm>
        </p:spPr>
        <p:txBody>
          <a:bodyPr>
            <a:normAutofit/>
          </a:bodyPr>
          <a:p>
            <a:pPr algn="just">
              <a:buFont typeface="Wingdings" panose="05000000000000000000" pitchFamily="2" charset="2"/>
              <a:buChar char="ü"/>
            </a:pPr>
            <a:r>
              <a:rPr b="1" dirty="0" sz="3600" lang="en-US"/>
              <a:t>Conversion</a:t>
            </a:r>
            <a:r>
              <a:rPr dirty="0" sz="3600" lang="en-US"/>
              <a:t> </a:t>
            </a:r>
          </a:p>
          <a:p>
            <a:pPr algn="just"/>
            <a:r>
              <a:rPr dirty="0" sz="3600" lang="en-US"/>
              <a:t>Mental conflict converted to a physical symptom... e.g., a soldier on being deployed into battle is conflicted about his desire to serve his country but believes it is wrong to kill for any reason develops paralysis, blindness, or deafness with no medical cause. </a:t>
            </a:r>
          </a:p>
          <a:p>
            <a:pPr algn="just"/>
            <a:endParaRPr dirty="0" sz="3600" lang="en-US"/>
          </a:p>
        </p:txBody>
      </p:sp>
      <p:sp>
        <p:nvSpPr>
          <p:cNvPr id="1048986" name="Slide Number Placeholder 3"/>
          <p:cNvSpPr>
            <a:spLocks noGrp="1"/>
          </p:cNvSpPr>
          <p:nvPr>
            <p:ph type="sldNum" sz="quarter" idx="12"/>
          </p:nvPr>
        </p:nvSpPr>
        <p:spPr>
          <a:xfrm>
            <a:off x="8077200" y="6324600"/>
            <a:ext cx="1905000" cy="457200"/>
          </a:xfrm>
          <a:prstGeom prst="rect"/>
        </p:spPr>
        <p:txBody>
          <a:bodyPr/>
          <a:p>
            <a:fld id="{9A631F18-4F3B-46E1-8E1E-F50B87DA7AFD}" type="slidenum">
              <a:rPr altLang="en-US" lang="en-US" smtClean="0"/>
              <a:t>164</a:t>
            </a:fld>
            <a:endParaRPr altLang="en-US"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443" name=""/>
        <p:cNvGrpSpPr/>
        <p:nvPr/>
      </p:nvGrpSpPr>
      <p:grpSpPr>
        <a:xfrm>
          <a:off x="0" y="0"/>
          <a:ext cx="0" cy="0"/>
          <a:chOff x="0" y="0"/>
          <a:chExt cx="0" cy="0"/>
        </a:xfrm>
      </p:grpSpPr>
      <p:sp>
        <p:nvSpPr>
          <p:cNvPr id="1048987" name="Content Placeholder 2"/>
          <p:cNvSpPr>
            <a:spLocks noGrp="1"/>
          </p:cNvSpPr>
          <p:nvPr>
            <p:ph idx="1"/>
          </p:nvPr>
        </p:nvSpPr>
        <p:spPr>
          <a:xfrm>
            <a:off x="1053548" y="361123"/>
            <a:ext cx="10714382" cy="5292725"/>
          </a:xfrm>
        </p:spPr>
        <p:txBody>
          <a:bodyPr>
            <a:normAutofit/>
          </a:bodyPr>
          <a:p>
            <a:pPr algn="just">
              <a:buFont typeface="Wingdings" panose="05000000000000000000" pitchFamily="2" charset="2"/>
              <a:buChar char="ü"/>
            </a:pPr>
            <a:r>
              <a:rPr b="1" dirty="0" sz="3600" lang="en-US"/>
              <a:t>Projection</a:t>
            </a:r>
          </a:p>
          <a:p>
            <a:pPr algn="just"/>
            <a:r>
              <a:rPr dirty="0" sz="3600" lang="en-US"/>
              <a:t>During  projection, an individual unconsciously disowns an attitude or attribute of his own and ascribes it to someone else.</a:t>
            </a:r>
          </a:p>
          <a:p>
            <a:pPr algn="just"/>
            <a:r>
              <a:rPr dirty="0" sz="3600" lang="en-US"/>
              <a:t>Occurs when one`s own undesirable attitudes are attributed to another person or object e.g. A person who slips over an object on the floor and falls, and blames the object rather than his own behavior for the accident; ‘I hate you’ becomes ‘you hate me’.</a:t>
            </a:r>
          </a:p>
          <a:p>
            <a:pPr algn="just"/>
            <a:endParaRPr dirty="0" sz="3600" lang="en-US"/>
          </a:p>
        </p:txBody>
      </p:sp>
      <p:sp>
        <p:nvSpPr>
          <p:cNvPr id="1048988" name="Slide Number Placeholder 3"/>
          <p:cNvSpPr>
            <a:spLocks noGrp="1"/>
          </p:cNvSpPr>
          <p:nvPr>
            <p:ph type="sldNum" sz="quarter" idx="12"/>
          </p:nvPr>
        </p:nvSpPr>
        <p:spPr>
          <a:xfrm>
            <a:off x="8077200" y="6324600"/>
            <a:ext cx="1905000" cy="457200"/>
          </a:xfrm>
          <a:prstGeom prst="rect"/>
        </p:spPr>
        <p:txBody>
          <a:bodyPr/>
          <a:p>
            <a:fld id="{0EFAF727-D455-49A5-909A-ECC702AF3654}" type="slidenum">
              <a:rPr altLang="en-US" lang="en-US" smtClean="0"/>
              <a:t>165</a:t>
            </a:fld>
            <a:endParaRPr altLang="en-US"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444" name=""/>
        <p:cNvGrpSpPr/>
        <p:nvPr/>
      </p:nvGrpSpPr>
      <p:grpSpPr>
        <a:xfrm>
          <a:off x="0" y="0"/>
          <a:ext cx="0" cy="0"/>
          <a:chOff x="0" y="0"/>
          <a:chExt cx="0" cy="0"/>
        </a:xfrm>
      </p:grpSpPr>
      <p:sp>
        <p:nvSpPr>
          <p:cNvPr id="1048989" name="Content Placeholder 2"/>
          <p:cNvSpPr>
            <a:spLocks noGrp="1"/>
          </p:cNvSpPr>
          <p:nvPr>
            <p:ph idx="1"/>
          </p:nvPr>
        </p:nvSpPr>
        <p:spPr>
          <a:xfrm>
            <a:off x="1040295" y="374375"/>
            <a:ext cx="10807148" cy="5292725"/>
          </a:xfrm>
        </p:spPr>
        <p:txBody>
          <a:bodyPr>
            <a:normAutofit/>
          </a:bodyPr>
          <a:p>
            <a:pPr algn="just">
              <a:buFont typeface="Wingdings" panose="05000000000000000000" pitchFamily="2" charset="2"/>
              <a:buChar char="ü"/>
            </a:pPr>
            <a:r>
              <a:rPr b="1" dirty="0" sz="3600" lang="en-US"/>
              <a:t>Introjection</a:t>
            </a:r>
          </a:p>
          <a:p>
            <a:pPr algn="just"/>
            <a:r>
              <a:rPr dirty="0" sz="3600" lang="en-US"/>
              <a:t>In this </a:t>
            </a:r>
            <a:r>
              <a:rPr dirty="0" sz="3600" lang="en-US" smtClean="0"/>
              <a:t>defense </a:t>
            </a:r>
            <a:r>
              <a:rPr dirty="0" sz="3600" lang="en-US"/>
              <a:t>mechanism, the victim takes in and ‘swallows’ the values of others. </a:t>
            </a:r>
          </a:p>
          <a:p>
            <a:pPr algn="just"/>
            <a:r>
              <a:rPr dirty="0" sz="3600" lang="en-US"/>
              <a:t>The opposite of projection - subconsciously "takes in" to self an imprint (or recording) of another person including all their attitudes, messages, prejudices, expressions, even the sound of their voice, etc.</a:t>
            </a:r>
          </a:p>
          <a:p>
            <a:pPr algn="just"/>
            <a:endParaRPr dirty="0" sz="3600" lang="en-US"/>
          </a:p>
        </p:txBody>
      </p:sp>
      <p:sp>
        <p:nvSpPr>
          <p:cNvPr id="1048990" name="Slide Number Placeholder 3"/>
          <p:cNvSpPr>
            <a:spLocks noGrp="1"/>
          </p:cNvSpPr>
          <p:nvPr>
            <p:ph type="sldNum" sz="quarter" idx="12"/>
          </p:nvPr>
        </p:nvSpPr>
        <p:spPr>
          <a:xfrm>
            <a:off x="8077200" y="6324600"/>
            <a:ext cx="1905000" cy="457200"/>
          </a:xfrm>
          <a:prstGeom prst="rect"/>
        </p:spPr>
        <p:txBody>
          <a:bodyPr/>
          <a:p>
            <a:fld id="{654B7A75-78D2-4482-9516-078F1065CA5B}" type="slidenum">
              <a:rPr altLang="en-US" lang="en-US" smtClean="0"/>
              <a:t>166</a:t>
            </a:fld>
            <a:endParaRPr altLang="en-US"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445" name=""/>
        <p:cNvGrpSpPr/>
        <p:nvPr/>
      </p:nvGrpSpPr>
      <p:grpSpPr>
        <a:xfrm>
          <a:off x="0" y="0"/>
          <a:ext cx="0" cy="0"/>
          <a:chOff x="0" y="0"/>
          <a:chExt cx="0" cy="0"/>
        </a:xfrm>
      </p:grpSpPr>
      <p:sp>
        <p:nvSpPr>
          <p:cNvPr id="1048991" name="Content Placeholder 2"/>
          <p:cNvSpPr>
            <a:spLocks noGrp="1"/>
          </p:cNvSpPr>
          <p:nvPr>
            <p:ph idx="1"/>
          </p:nvPr>
        </p:nvSpPr>
        <p:spPr>
          <a:xfrm>
            <a:off x="1028700" y="212035"/>
            <a:ext cx="10739230" cy="4953000"/>
          </a:xfrm>
        </p:spPr>
        <p:txBody>
          <a:bodyPr>
            <a:normAutofit/>
          </a:bodyPr>
          <a:p>
            <a:pPr algn="just">
              <a:buFont typeface="Wingdings" panose="05000000000000000000" pitchFamily="2" charset="2"/>
              <a:buChar char="ü"/>
            </a:pPr>
            <a:r>
              <a:rPr b="1" dirty="0" sz="3600" lang="en-US"/>
              <a:t>Reaction Formation </a:t>
            </a:r>
          </a:p>
          <a:p>
            <a:pPr algn="just"/>
            <a:r>
              <a:rPr dirty="0" sz="3600" lang="en-US"/>
              <a:t>When an individual gives a reason for his behavior which is opposite of its true cause e.g. parents of un-wanted child who spoil the child to reassure themselves that they are good parents.</a:t>
            </a:r>
          </a:p>
          <a:p>
            <a:pPr algn="just">
              <a:buFont typeface="Wingdings" pitchFamily="2" charset="2"/>
              <a:buNone/>
            </a:pPr>
            <a:r>
              <a:rPr b="1" dirty="0" sz="3600" lang="en-US"/>
              <a:t>	</a:t>
            </a:r>
            <a:endParaRPr dirty="0" sz="3600" lang="en-US"/>
          </a:p>
        </p:txBody>
      </p:sp>
      <p:sp>
        <p:nvSpPr>
          <p:cNvPr id="1048992" name="Slide Number Placeholder 4"/>
          <p:cNvSpPr>
            <a:spLocks noGrp="1"/>
          </p:cNvSpPr>
          <p:nvPr>
            <p:ph type="sldNum" sz="quarter" idx="12"/>
          </p:nvPr>
        </p:nvSpPr>
        <p:spPr>
          <a:xfrm>
            <a:off x="8077200" y="6324600"/>
            <a:ext cx="1905000" cy="457200"/>
          </a:xfrm>
          <a:prstGeom prst="rect"/>
        </p:spPr>
        <p:txBody>
          <a:bodyPr/>
          <a:p>
            <a:fld id="{09936578-62BF-486D-BEC7-D7A3F1C01104}" type="slidenum">
              <a:rPr lang="en-US" smtClean="0"/>
              <a:t>167</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446" name=""/>
        <p:cNvGrpSpPr/>
        <p:nvPr/>
      </p:nvGrpSpPr>
      <p:grpSpPr>
        <a:xfrm>
          <a:off x="0" y="0"/>
          <a:ext cx="0" cy="0"/>
          <a:chOff x="0" y="0"/>
          <a:chExt cx="0" cy="0"/>
        </a:xfrm>
      </p:grpSpPr>
      <p:sp>
        <p:nvSpPr>
          <p:cNvPr id="1048993" name="Content Placeholder 2"/>
          <p:cNvSpPr>
            <a:spLocks noGrp="1"/>
          </p:cNvSpPr>
          <p:nvPr>
            <p:ph idx="1"/>
          </p:nvPr>
        </p:nvSpPr>
        <p:spPr>
          <a:xfrm>
            <a:off x="1013791" y="265044"/>
            <a:ext cx="10648121" cy="4530725"/>
          </a:xfrm>
        </p:spPr>
        <p:txBody>
          <a:bodyPr>
            <a:normAutofit/>
          </a:bodyPr>
          <a:p>
            <a:pPr algn="just">
              <a:buFont typeface="Wingdings" panose="05000000000000000000" pitchFamily="2" charset="2"/>
              <a:buChar char="ü"/>
            </a:pPr>
            <a:r>
              <a:rPr b="1" dirty="0" sz="3600" lang="en-US"/>
              <a:t>Rationalization</a:t>
            </a:r>
          </a:p>
          <a:p>
            <a:pPr algn="just">
              <a:buFont typeface="Wingdings" pitchFamily="2" charset="2"/>
              <a:buNone/>
            </a:pPr>
            <a:r>
              <a:rPr b="1" dirty="0" sz="3600" lang="en-US"/>
              <a:t>	</a:t>
            </a:r>
            <a:r>
              <a:rPr dirty="0" sz="3600" lang="en-US"/>
              <a:t>The explanation of behavior in acceptable terms that avoid giving the true reasons or avoid </a:t>
            </a:r>
            <a:r>
              <a:rPr dirty="0" sz="3600" lang="en-US" smtClean="0"/>
              <a:t>criticism </a:t>
            </a:r>
            <a:r>
              <a:rPr dirty="0" sz="3600" lang="en-US"/>
              <a:t>i.e. behavior justification. For instance a patient might say he was going to look for his friends to justify his wandering away from home.</a:t>
            </a:r>
          </a:p>
          <a:p>
            <a:pPr algn="just"/>
            <a:endParaRPr dirty="0" sz="4000" lang="en-US"/>
          </a:p>
        </p:txBody>
      </p:sp>
      <p:sp>
        <p:nvSpPr>
          <p:cNvPr id="1048994" name="Slide Number Placeholder 3"/>
          <p:cNvSpPr>
            <a:spLocks noGrp="1"/>
          </p:cNvSpPr>
          <p:nvPr>
            <p:ph type="sldNum" sz="quarter" idx="12"/>
          </p:nvPr>
        </p:nvSpPr>
        <p:spPr>
          <a:xfrm>
            <a:off x="8077200" y="6324600"/>
            <a:ext cx="1905000" cy="457200"/>
          </a:xfrm>
          <a:prstGeom prst="rect"/>
        </p:spPr>
        <p:txBody>
          <a:bodyPr/>
          <a:p>
            <a:fld id="{01CD1C14-0BB9-43D2-8054-342C7B1F53E5}" type="slidenum">
              <a:rPr altLang="en-US" lang="en-US" smtClean="0"/>
              <a:t>168</a:t>
            </a:fld>
            <a:endParaRPr altLang="en-US"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447" name=""/>
        <p:cNvGrpSpPr/>
        <p:nvPr/>
      </p:nvGrpSpPr>
      <p:grpSpPr>
        <a:xfrm>
          <a:off x="0" y="0"/>
          <a:ext cx="0" cy="0"/>
          <a:chOff x="0" y="0"/>
          <a:chExt cx="0" cy="0"/>
        </a:xfrm>
      </p:grpSpPr>
      <p:sp>
        <p:nvSpPr>
          <p:cNvPr id="1048995" name="Content Placeholder 2"/>
          <p:cNvSpPr>
            <a:spLocks noGrp="1"/>
          </p:cNvSpPr>
          <p:nvPr>
            <p:ph idx="1"/>
          </p:nvPr>
        </p:nvSpPr>
        <p:spPr>
          <a:xfrm>
            <a:off x="1109869" y="321365"/>
            <a:ext cx="10671314" cy="5486400"/>
          </a:xfrm>
        </p:spPr>
        <p:txBody>
          <a:bodyPr>
            <a:normAutofit/>
          </a:bodyPr>
          <a:p>
            <a:pPr algn="just">
              <a:buFont typeface="Wingdings" panose="05000000000000000000" pitchFamily="2" charset="2"/>
              <a:buChar char="ü"/>
            </a:pPr>
            <a:r>
              <a:rPr b="1" dirty="0" sz="3600" lang="en-US"/>
              <a:t>	Sublimation </a:t>
            </a:r>
          </a:p>
          <a:p>
            <a:pPr algn="just"/>
            <a:r>
              <a:rPr dirty="0" sz="3600" lang="en-US"/>
              <a:t>It involves substituting unacceptable suppressed type of behavior for another more acceptable form e.g. a potential murderer becomes a butcher; unfulfilled need to give maternal care may be gratified in the care of the sick.</a:t>
            </a:r>
          </a:p>
          <a:p>
            <a:pPr algn="just">
              <a:buFont typeface="Wingdings" pitchFamily="2" charset="2"/>
              <a:buNone/>
            </a:pPr>
            <a:endParaRPr dirty="0" sz="3600" lang="en-US"/>
          </a:p>
        </p:txBody>
      </p:sp>
      <p:sp>
        <p:nvSpPr>
          <p:cNvPr id="1048996" name="Slide Number Placeholder 4"/>
          <p:cNvSpPr>
            <a:spLocks noGrp="1"/>
          </p:cNvSpPr>
          <p:nvPr>
            <p:ph type="sldNum" sz="quarter" idx="12"/>
          </p:nvPr>
        </p:nvSpPr>
        <p:spPr>
          <a:xfrm>
            <a:off x="8077200" y="6324600"/>
            <a:ext cx="1905000" cy="457200"/>
          </a:xfrm>
          <a:prstGeom prst="rect"/>
        </p:spPr>
        <p:txBody>
          <a:bodyPr/>
          <a:p>
            <a:fld id="{EBEE99D2-C7B7-4FA2-9787-61B639C3C867}" type="slidenum">
              <a:rPr lang="en-US" smtClean="0"/>
              <a:t>169</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87" name=""/>
        <p:cNvGrpSpPr/>
        <p:nvPr/>
      </p:nvGrpSpPr>
      <p:grpSpPr>
        <a:xfrm>
          <a:off x="0" y="0"/>
          <a:ext cx="0" cy="0"/>
          <a:chOff x="0" y="0"/>
          <a:chExt cx="0" cy="0"/>
        </a:xfrm>
      </p:grpSpPr>
      <p:sp>
        <p:nvSpPr>
          <p:cNvPr id="1048629" name="Title 1"/>
          <p:cNvSpPr>
            <a:spLocks noGrp="1"/>
          </p:cNvSpPr>
          <p:nvPr>
            <p:ph type="title"/>
          </p:nvPr>
        </p:nvSpPr>
        <p:spPr>
          <a:xfrm>
            <a:off x="2209800" y="238539"/>
            <a:ext cx="7772400" cy="914400"/>
          </a:xfrm>
        </p:spPr>
        <p:txBody>
          <a:bodyPr/>
          <a:p>
            <a:r>
              <a:rPr b="1" dirty="0" sz="5400" i="0" lang="en-US">
                <a:effectLst>
                  <a:outerShdw algn="tl" blurRad="38100" dir="2700000" dist="38100">
                    <a:srgbClr val="000000">
                      <a:alpha val="43137"/>
                    </a:srgbClr>
                  </a:outerShdw>
                </a:effectLst>
                <a:latin typeface="Arial Black" panose="020B0A04020102020204" pitchFamily="34" charset="0"/>
              </a:rPr>
              <a:t>Modern period:</a:t>
            </a:r>
          </a:p>
        </p:txBody>
      </p:sp>
      <p:sp>
        <p:nvSpPr>
          <p:cNvPr id="1048630" name="Content Placeholder 2"/>
          <p:cNvSpPr>
            <a:spLocks noGrp="1"/>
          </p:cNvSpPr>
          <p:nvPr>
            <p:ph idx="1"/>
          </p:nvPr>
        </p:nvSpPr>
        <p:spPr>
          <a:xfrm>
            <a:off x="1431235" y="1152940"/>
            <a:ext cx="10482469" cy="4890052"/>
          </a:xfrm>
        </p:spPr>
        <p:txBody>
          <a:bodyPr>
            <a:normAutofit/>
          </a:bodyPr>
          <a:p>
            <a:pPr algn="just">
              <a:buFont typeface="Wingdings" panose="05000000000000000000" pitchFamily="2" charset="2"/>
              <a:buChar char="v"/>
            </a:pPr>
            <a:r>
              <a:rPr dirty="0" sz="3400" lang="en-US"/>
              <a:t>Behaviorists (</a:t>
            </a:r>
            <a:r>
              <a:rPr dirty="0" sz="3400" i="1" lang="en-US"/>
              <a:t>J.B </a:t>
            </a:r>
            <a:r>
              <a:rPr dirty="0" sz="3400" i="1" lang="en-US" err="1"/>
              <a:t>Wastson</a:t>
            </a:r>
            <a:r>
              <a:rPr dirty="0" sz="3400" i="1" lang="en-US"/>
              <a:t>, Ivan </a:t>
            </a:r>
            <a:r>
              <a:rPr dirty="0" sz="3400" i="1" lang="en-US" err="1"/>
              <a:t>pavlov</a:t>
            </a:r>
            <a:r>
              <a:rPr dirty="0" sz="3400" i="1" lang="en-US"/>
              <a:t> and B.F. skinner</a:t>
            </a:r>
            <a:r>
              <a:rPr dirty="0" sz="3400" lang="en-US"/>
              <a:t>) proposed that psychology should study the visible behavior which can be objectively felt and seen. Hence they defined psychology as the science of behavior. </a:t>
            </a:r>
          </a:p>
          <a:p>
            <a:pPr algn="just">
              <a:buFont typeface="Wingdings" panose="05000000000000000000" pitchFamily="2" charset="2"/>
              <a:buChar char="v"/>
            </a:pPr>
            <a:r>
              <a:rPr dirty="0" sz="3400" lang="en-US"/>
              <a:t>They however only focused on observable behaviors and ignored the role of mental processes. Also,  they undermined the role of unconscious mind and heredity in behavior. </a:t>
            </a:r>
          </a:p>
        </p:txBody>
      </p:sp>
      <p:sp>
        <p:nvSpPr>
          <p:cNvPr id="1048631"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17</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448" name=""/>
        <p:cNvGrpSpPr/>
        <p:nvPr/>
      </p:nvGrpSpPr>
      <p:grpSpPr>
        <a:xfrm>
          <a:off x="0" y="0"/>
          <a:ext cx="0" cy="0"/>
          <a:chOff x="0" y="0"/>
          <a:chExt cx="0" cy="0"/>
        </a:xfrm>
      </p:grpSpPr>
      <p:sp>
        <p:nvSpPr>
          <p:cNvPr id="1048997" name="Content Placeholder 2"/>
          <p:cNvSpPr>
            <a:spLocks noGrp="1"/>
          </p:cNvSpPr>
          <p:nvPr>
            <p:ph idx="1"/>
          </p:nvPr>
        </p:nvSpPr>
        <p:spPr>
          <a:xfrm>
            <a:off x="1146313" y="400879"/>
            <a:ext cx="10528852" cy="5292725"/>
          </a:xfrm>
        </p:spPr>
        <p:txBody>
          <a:bodyPr>
            <a:normAutofit/>
          </a:bodyPr>
          <a:p>
            <a:pPr algn="just">
              <a:buFont typeface="Wingdings" panose="05000000000000000000" pitchFamily="2" charset="2"/>
              <a:buChar char="ü"/>
            </a:pPr>
            <a:r>
              <a:rPr b="1" dirty="0" sz="3600" lang="en-US"/>
              <a:t>Suppression</a:t>
            </a:r>
            <a:endParaRPr dirty="0" sz="3600" lang="en-US"/>
          </a:p>
          <a:p>
            <a:pPr algn="just"/>
            <a:r>
              <a:rPr dirty="0" sz="3600" lang="en-US"/>
              <a:t>Painful, frightening, or threatening emotions, memories, impulses or drives that are </a:t>
            </a:r>
            <a:r>
              <a:rPr b="1" dirty="0" sz="3600" lang="en-US"/>
              <a:t>consciously</a:t>
            </a:r>
            <a:r>
              <a:rPr dirty="0" sz="3600" lang="en-US"/>
              <a:t> pushed or "stuffed" inside. </a:t>
            </a:r>
          </a:p>
          <a:p>
            <a:pPr algn="just"/>
            <a:r>
              <a:rPr dirty="0" sz="3600" lang="en-US"/>
              <a:t>It takes a lot of energy to keep material "stuffed"...energy that could be used for more productive living.</a:t>
            </a:r>
          </a:p>
          <a:p>
            <a:pPr algn="just"/>
            <a:endParaRPr dirty="0" sz="3600" lang="en-US"/>
          </a:p>
        </p:txBody>
      </p:sp>
      <p:sp>
        <p:nvSpPr>
          <p:cNvPr id="1048998" name="Slide Number Placeholder 3"/>
          <p:cNvSpPr>
            <a:spLocks noGrp="1"/>
          </p:cNvSpPr>
          <p:nvPr>
            <p:ph type="sldNum" sz="quarter" idx="12"/>
          </p:nvPr>
        </p:nvSpPr>
        <p:spPr>
          <a:xfrm>
            <a:off x="8077200" y="6324600"/>
            <a:ext cx="1905000" cy="457200"/>
          </a:xfrm>
          <a:prstGeom prst="rect"/>
        </p:spPr>
        <p:txBody>
          <a:bodyPr/>
          <a:p>
            <a:fld id="{475F7286-238A-45ED-865B-20AFF4D0B7C7}" type="slidenum">
              <a:rPr altLang="en-US" lang="en-US" smtClean="0"/>
              <a:t>170</a:t>
            </a:fld>
            <a:endParaRPr altLang="en-US"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449" name=""/>
        <p:cNvGrpSpPr/>
        <p:nvPr/>
      </p:nvGrpSpPr>
      <p:grpSpPr>
        <a:xfrm>
          <a:off x="0" y="0"/>
          <a:ext cx="0" cy="0"/>
          <a:chOff x="0" y="0"/>
          <a:chExt cx="0" cy="0"/>
        </a:xfrm>
      </p:grpSpPr>
      <p:sp>
        <p:nvSpPr>
          <p:cNvPr id="1048999" name="Content Placeholder 2"/>
          <p:cNvSpPr>
            <a:spLocks noGrp="1"/>
          </p:cNvSpPr>
          <p:nvPr>
            <p:ph idx="1"/>
          </p:nvPr>
        </p:nvSpPr>
        <p:spPr>
          <a:xfrm>
            <a:off x="1136374" y="288234"/>
            <a:ext cx="10618304" cy="5029200"/>
          </a:xfrm>
        </p:spPr>
        <p:txBody>
          <a:bodyPr>
            <a:noAutofit/>
          </a:bodyPr>
          <a:p>
            <a:pPr algn="just">
              <a:buFont typeface="Wingdings" panose="05000000000000000000" pitchFamily="2" charset="2"/>
              <a:buChar char="ü"/>
            </a:pPr>
            <a:r>
              <a:rPr b="1" dirty="0" sz="3600" lang="en-US"/>
              <a:t>Repression</a:t>
            </a:r>
          </a:p>
          <a:p>
            <a:pPr algn="just"/>
            <a:r>
              <a:rPr dirty="0" sz="3600" lang="en-US"/>
              <a:t>Painful, frightening, or threatening emotions, memories, impulses or drives that are </a:t>
            </a:r>
            <a:r>
              <a:rPr b="1" dirty="0" sz="3600" lang="en-US"/>
              <a:t>subconsciously</a:t>
            </a:r>
            <a:r>
              <a:rPr dirty="0" sz="3600" lang="en-US"/>
              <a:t> pushed or "stuffed" deep inside. </a:t>
            </a:r>
          </a:p>
          <a:p>
            <a:pPr algn="just"/>
            <a:endParaRPr dirty="0" sz="3600" lang="en-US"/>
          </a:p>
          <a:p>
            <a:pPr algn="just">
              <a:buFont typeface="Wingdings" panose="05000000000000000000" pitchFamily="2" charset="2"/>
              <a:buChar char="ü"/>
            </a:pPr>
            <a:r>
              <a:rPr b="1" dirty="0" sz="3600" lang="en-US"/>
              <a:t>Aggression</a:t>
            </a:r>
          </a:p>
          <a:p>
            <a:pPr algn="just"/>
            <a:r>
              <a:rPr dirty="0" sz="3600" lang="en-US"/>
              <a:t>An attitude of hostility usually resulting from frustration or a feeling of inferiority</a:t>
            </a:r>
          </a:p>
          <a:p>
            <a:pPr algn="just">
              <a:buFont typeface="Wingdings" pitchFamily="2" charset="2"/>
              <a:buNone/>
            </a:pPr>
            <a:r>
              <a:rPr b="1" dirty="0" sz="3600" lang="en-US"/>
              <a:t>	</a:t>
            </a:r>
            <a:endParaRPr dirty="0" sz="3600" lang="en-US"/>
          </a:p>
        </p:txBody>
      </p:sp>
      <p:sp>
        <p:nvSpPr>
          <p:cNvPr id="1049000" name="Slide Number Placeholder 4"/>
          <p:cNvSpPr>
            <a:spLocks noGrp="1"/>
          </p:cNvSpPr>
          <p:nvPr>
            <p:ph type="sldNum" sz="quarter" idx="12"/>
          </p:nvPr>
        </p:nvSpPr>
        <p:spPr>
          <a:xfrm>
            <a:off x="8077200" y="6324600"/>
            <a:ext cx="1905000" cy="457200"/>
          </a:xfrm>
          <a:prstGeom prst="rect"/>
        </p:spPr>
        <p:txBody>
          <a:bodyPr/>
          <a:p>
            <a:fld id="{C6B0B50C-71AF-4248-88CE-291F26D95ADA}" type="slidenum">
              <a:rPr lang="en-US" smtClean="0"/>
              <a:t>171</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450" name=""/>
        <p:cNvGrpSpPr/>
        <p:nvPr/>
      </p:nvGrpSpPr>
      <p:grpSpPr>
        <a:xfrm>
          <a:off x="0" y="0"/>
          <a:ext cx="0" cy="0"/>
          <a:chOff x="0" y="0"/>
          <a:chExt cx="0" cy="0"/>
        </a:xfrm>
      </p:grpSpPr>
      <p:sp>
        <p:nvSpPr>
          <p:cNvPr id="1049001" name="Content Placeholder 2"/>
          <p:cNvSpPr>
            <a:spLocks noGrp="1"/>
          </p:cNvSpPr>
          <p:nvPr>
            <p:ph idx="1"/>
          </p:nvPr>
        </p:nvSpPr>
        <p:spPr>
          <a:xfrm>
            <a:off x="1099930" y="700571"/>
            <a:ext cx="10568609" cy="5216525"/>
          </a:xfrm>
        </p:spPr>
        <p:txBody>
          <a:bodyPr>
            <a:normAutofit/>
          </a:bodyPr>
          <a:p>
            <a:pPr algn="just">
              <a:buFont typeface="Wingdings" panose="05000000000000000000" pitchFamily="2" charset="2"/>
              <a:buChar char="ü"/>
            </a:pPr>
            <a:r>
              <a:rPr b="1" dirty="0" sz="3600" lang="en-US"/>
              <a:t>	Regression</a:t>
            </a:r>
          </a:p>
          <a:p>
            <a:pPr algn="just">
              <a:buFont typeface="Wingdings" pitchFamily="2" charset="2"/>
              <a:buNone/>
            </a:pPr>
            <a:endParaRPr b="1" dirty="0" sz="2000" lang="en-US"/>
          </a:p>
          <a:p>
            <a:pPr algn="just"/>
            <a:r>
              <a:rPr b="1" dirty="0" sz="3600" lang="en-US"/>
              <a:t> </a:t>
            </a:r>
            <a:r>
              <a:rPr dirty="0" sz="3600" lang="en-US"/>
              <a:t>Is turning back to an earlier method of behaving where there was no threat. </a:t>
            </a:r>
          </a:p>
          <a:p>
            <a:pPr algn="just"/>
            <a:r>
              <a:rPr dirty="0" sz="3600" lang="en-US"/>
              <a:t>Giving up current level of development and going back to a prior level... and older child under stress begins wetting the bed or sucking a thumb after a long period without that behavior.</a:t>
            </a:r>
          </a:p>
        </p:txBody>
      </p:sp>
      <p:sp>
        <p:nvSpPr>
          <p:cNvPr id="1049002" name="Slide Number Placeholder 4"/>
          <p:cNvSpPr>
            <a:spLocks noGrp="1"/>
          </p:cNvSpPr>
          <p:nvPr>
            <p:ph type="sldNum" sz="quarter" idx="12"/>
          </p:nvPr>
        </p:nvSpPr>
        <p:spPr>
          <a:xfrm>
            <a:off x="8077200" y="6324600"/>
            <a:ext cx="1905000" cy="457200"/>
          </a:xfrm>
          <a:prstGeom prst="rect"/>
        </p:spPr>
        <p:txBody>
          <a:bodyPr/>
          <a:p>
            <a:fld id="{8AA51D61-A0C1-4A62-90E0-555FAF950F67}" type="slidenum">
              <a:rPr lang="en-US" smtClean="0"/>
              <a:t>172</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451" name=""/>
        <p:cNvGrpSpPr/>
        <p:nvPr/>
      </p:nvGrpSpPr>
      <p:grpSpPr>
        <a:xfrm>
          <a:off x="0" y="0"/>
          <a:ext cx="0" cy="0"/>
          <a:chOff x="0" y="0"/>
          <a:chExt cx="0" cy="0"/>
        </a:xfrm>
      </p:grpSpPr>
      <p:sp>
        <p:nvSpPr>
          <p:cNvPr id="1049003" name="Content Placeholder 2"/>
          <p:cNvSpPr>
            <a:spLocks noGrp="1"/>
          </p:cNvSpPr>
          <p:nvPr>
            <p:ph idx="1"/>
          </p:nvPr>
        </p:nvSpPr>
        <p:spPr>
          <a:xfrm>
            <a:off x="1113182" y="321366"/>
            <a:ext cx="10628244" cy="5292725"/>
          </a:xfrm>
        </p:spPr>
        <p:txBody>
          <a:bodyPr>
            <a:noAutofit/>
          </a:bodyPr>
          <a:p>
            <a:pPr algn="just">
              <a:buFont typeface="Wingdings" panose="05000000000000000000" pitchFamily="2" charset="2"/>
              <a:buChar char="ü"/>
            </a:pPr>
            <a:r>
              <a:rPr b="1" dirty="0" sz="4000" lang="en-US"/>
              <a:t>	Fantasy</a:t>
            </a:r>
          </a:p>
          <a:p>
            <a:pPr algn="just"/>
            <a:r>
              <a:rPr b="1" dirty="0" sz="4000" lang="en-US"/>
              <a:t> </a:t>
            </a:r>
            <a:r>
              <a:rPr dirty="0" sz="3600" lang="en-US"/>
              <a:t>Using imagination to create a picture that exists only in the mind e.g. day dreaming; an ill person may imagine himself well and without the need for health care.</a:t>
            </a:r>
          </a:p>
          <a:p>
            <a:pPr algn="just"/>
            <a:endParaRPr dirty="0" sz="1100" lang="en-US"/>
          </a:p>
          <a:p>
            <a:pPr algn="just"/>
            <a:r>
              <a:rPr dirty="0" sz="3600" lang="en-US"/>
              <a:t>Fantasy thinking, unlike reasoning, occurs without conscious control. One is largely cut off from the outside world and from reality, and indulges in “wishful thinking”.</a:t>
            </a:r>
            <a:r>
              <a:rPr dirty="0" sz="4000" lang="en-US"/>
              <a:t> </a:t>
            </a:r>
          </a:p>
          <a:p>
            <a:pPr algn="just"/>
            <a:endParaRPr dirty="0" sz="4000" lang="en-US"/>
          </a:p>
        </p:txBody>
      </p:sp>
      <p:sp>
        <p:nvSpPr>
          <p:cNvPr id="1049004" name="Slide Number Placeholder 4"/>
          <p:cNvSpPr>
            <a:spLocks noGrp="1"/>
          </p:cNvSpPr>
          <p:nvPr>
            <p:ph type="sldNum" sz="quarter" idx="12"/>
          </p:nvPr>
        </p:nvSpPr>
        <p:spPr>
          <a:xfrm>
            <a:off x="8077200" y="6324600"/>
            <a:ext cx="1905000" cy="457200"/>
          </a:xfrm>
          <a:prstGeom prst="rect"/>
        </p:spPr>
        <p:txBody>
          <a:bodyPr/>
          <a:p>
            <a:fld id="{BEB33ABA-C794-47EF-8ADC-F08AFE419098}" type="slidenum">
              <a:rPr lang="en-US" smtClean="0"/>
              <a:t>173</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452" name=""/>
        <p:cNvGrpSpPr/>
        <p:nvPr/>
      </p:nvGrpSpPr>
      <p:grpSpPr>
        <a:xfrm>
          <a:off x="0" y="0"/>
          <a:ext cx="0" cy="0"/>
          <a:chOff x="0" y="0"/>
          <a:chExt cx="0" cy="0"/>
        </a:xfrm>
      </p:grpSpPr>
      <p:sp>
        <p:nvSpPr>
          <p:cNvPr id="1049005" name="Content Placeholder 2"/>
          <p:cNvSpPr>
            <a:spLocks noGrp="1"/>
          </p:cNvSpPr>
          <p:nvPr>
            <p:ph idx="1"/>
          </p:nvPr>
        </p:nvSpPr>
        <p:spPr>
          <a:xfrm>
            <a:off x="1066799" y="599661"/>
            <a:ext cx="10767391" cy="5292725"/>
          </a:xfrm>
        </p:spPr>
        <p:txBody>
          <a:bodyPr>
            <a:noAutofit/>
          </a:bodyPr>
          <a:p>
            <a:pPr algn="just">
              <a:buFont typeface="Wingdings" panose="05000000000000000000" pitchFamily="2" charset="2"/>
              <a:buChar char="ü"/>
            </a:pPr>
            <a:r>
              <a:rPr b="1" dirty="0" sz="4000" lang="en-US"/>
              <a:t>	Identification</a:t>
            </a:r>
          </a:p>
          <a:p>
            <a:pPr algn="just"/>
            <a:r>
              <a:rPr dirty="0" sz="4000" lang="en-US"/>
              <a:t>People who feel inferior may identify themselves with successful causes, organizations or persons in the hope that they will be perceived as worthwhile.</a:t>
            </a:r>
          </a:p>
          <a:p>
            <a:pPr algn="just"/>
            <a:r>
              <a:rPr dirty="0" sz="4000" lang="en-US"/>
              <a:t>Its utilized as a defense mechanism against anxiety of inferiority.</a:t>
            </a:r>
          </a:p>
          <a:p>
            <a:pPr algn="just">
              <a:buFont typeface="Wingdings" pitchFamily="2" charset="2"/>
              <a:buNone/>
            </a:pPr>
            <a:r>
              <a:rPr b="1" dirty="0" sz="4000" lang="en-US"/>
              <a:t>	</a:t>
            </a:r>
            <a:endParaRPr dirty="0" sz="4000" lang="en-US"/>
          </a:p>
          <a:p>
            <a:pPr algn="just"/>
            <a:endParaRPr dirty="0" sz="4000" lang="en-US"/>
          </a:p>
        </p:txBody>
      </p:sp>
      <p:sp>
        <p:nvSpPr>
          <p:cNvPr id="1049006" name="Slide Number Placeholder 4"/>
          <p:cNvSpPr>
            <a:spLocks noGrp="1"/>
          </p:cNvSpPr>
          <p:nvPr>
            <p:ph type="sldNum" sz="quarter" idx="12"/>
          </p:nvPr>
        </p:nvSpPr>
        <p:spPr>
          <a:xfrm>
            <a:off x="8077200" y="6324600"/>
            <a:ext cx="1905000" cy="457200"/>
          </a:xfrm>
          <a:prstGeom prst="rect"/>
        </p:spPr>
        <p:txBody>
          <a:bodyPr/>
          <a:p>
            <a:fld id="{AB05ECCF-212E-4E2F-B40D-029A2B8B677B}" type="slidenum">
              <a:rPr lang="en-US" smtClean="0"/>
              <a:t>174</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453" name=""/>
        <p:cNvGrpSpPr/>
        <p:nvPr/>
      </p:nvGrpSpPr>
      <p:grpSpPr>
        <a:xfrm>
          <a:off x="0" y="0"/>
          <a:ext cx="0" cy="0"/>
          <a:chOff x="0" y="0"/>
          <a:chExt cx="0" cy="0"/>
        </a:xfrm>
      </p:grpSpPr>
      <p:sp>
        <p:nvSpPr>
          <p:cNvPr id="1049007" name="Content Placeholder 2"/>
          <p:cNvSpPr>
            <a:spLocks noGrp="1"/>
          </p:cNvSpPr>
          <p:nvPr>
            <p:ph idx="1"/>
          </p:nvPr>
        </p:nvSpPr>
        <p:spPr>
          <a:xfrm>
            <a:off x="1083365" y="430697"/>
            <a:ext cx="10605052" cy="5368925"/>
          </a:xfrm>
        </p:spPr>
        <p:txBody>
          <a:bodyPr>
            <a:normAutofit/>
          </a:bodyPr>
          <a:p>
            <a:pPr algn="just">
              <a:buFont typeface="Wingdings" panose="05000000000000000000" pitchFamily="2" charset="2"/>
              <a:buChar char="ü"/>
            </a:pPr>
            <a:r>
              <a:rPr b="1" dirty="0" sz="3600" lang="en-US"/>
              <a:t>	Compensation</a:t>
            </a:r>
          </a:p>
          <a:p>
            <a:pPr algn="just"/>
            <a:r>
              <a:rPr dirty="0" sz="3600" lang="en-US"/>
              <a:t>This is where one tries to put up a behavior that makes one more satisfied in areas where one is inadequate e.g. a short man makes most noise; a very ugly girl excels academically; short women wear high-heeled shoes to be taller.</a:t>
            </a:r>
          </a:p>
          <a:p>
            <a:pPr algn="just"/>
            <a:endParaRPr dirty="0" sz="3600" lang="en-US"/>
          </a:p>
        </p:txBody>
      </p:sp>
      <p:sp>
        <p:nvSpPr>
          <p:cNvPr id="1049008" name="Slide Number Placeholder 4"/>
          <p:cNvSpPr>
            <a:spLocks noGrp="1"/>
          </p:cNvSpPr>
          <p:nvPr>
            <p:ph type="sldNum" sz="quarter" idx="12"/>
          </p:nvPr>
        </p:nvSpPr>
        <p:spPr>
          <a:xfrm>
            <a:off x="8077200" y="6324600"/>
            <a:ext cx="1905000" cy="457200"/>
          </a:xfrm>
          <a:prstGeom prst="rect"/>
        </p:spPr>
        <p:txBody>
          <a:bodyPr/>
          <a:p>
            <a:fld id="{3EDAE957-3DD6-4A96-B7EF-7485BF5BDD33}" type="slidenum">
              <a:rPr lang="en-US" smtClean="0"/>
              <a:t>175</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455" name=""/>
        <p:cNvGrpSpPr/>
        <p:nvPr/>
      </p:nvGrpSpPr>
      <p:grpSpPr>
        <a:xfrm>
          <a:off x="0" y="0"/>
          <a:ext cx="0" cy="0"/>
          <a:chOff x="0" y="0"/>
          <a:chExt cx="0" cy="0"/>
        </a:xfrm>
      </p:grpSpPr>
      <p:sp>
        <p:nvSpPr>
          <p:cNvPr id="1049012" name="Title 3"/>
          <p:cNvSpPr>
            <a:spLocks noGrp="1"/>
          </p:cNvSpPr>
          <p:nvPr>
            <p:ph type="ctrTitle"/>
          </p:nvPr>
        </p:nvSpPr>
        <p:spPr>
          <a:xfrm>
            <a:off x="2146300" y="1422400"/>
            <a:ext cx="9944100" cy="1863727"/>
          </a:xfrm>
        </p:spPr>
        <p:txBody>
          <a:bodyPr>
            <a:noAutofit/>
          </a:bodyPr>
          <a:p>
            <a:pPr algn="ctr"/>
            <a:r>
              <a:rPr dirty="0" sz="6600" lang="en-US">
                <a:solidFill>
                  <a:srgbClr val="FF0000"/>
                </a:solidFill>
                <a:latin typeface="Cambria Math" panose="02040503050406030204" pitchFamily="18" charset="0"/>
                <a:ea typeface="Cambria Math" panose="02040503050406030204" pitchFamily="18" charset="0"/>
              </a:rPr>
              <a:t>Psychology related to nursing </a:t>
            </a:r>
          </a:p>
        </p:txBody>
      </p:sp>
    </p:spTree>
  </p:cSld>
  <p:clrMapOvr>
    <a:masterClrMapping/>
  </p:clrMapOvr>
  <p:transition spd="med">
    <p:pull/>
  </p:transition>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456" name=""/>
        <p:cNvGrpSpPr/>
        <p:nvPr/>
      </p:nvGrpSpPr>
      <p:grpSpPr>
        <a:xfrm>
          <a:off x="0" y="0"/>
          <a:ext cx="0" cy="0"/>
          <a:chOff x="0" y="0"/>
          <a:chExt cx="0" cy="0"/>
        </a:xfrm>
      </p:grpSpPr>
      <p:sp>
        <p:nvSpPr>
          <p:cNvPr id="1049013" name="Title 1"/>
          <p:cNvSpPr>
            <a:spLocks noGrp="1"/>
          </p:cNvSpPr>
          <p:nvPr>
            <p:ph type="title"/>
          </p:nvPr>
        </p:nvSpPr>
        <p:spPr>
          <a:xfrm>
            <a:off x="1828800" y="178904"/>
            <a:ext cx="8458200" cy="868017"/>
          </a:xfrm>
        </p:spPr>
        <p:txBody>
          <a:bodyPr>
            <a:noAutofit/>
          </a:bodyPr>
          <a:p>
            <a:pPr algn="ctr"/>
            <a:r>
              <a:rPr b="1" dirty="0" sz="4000" lang="en-US">
                <a:solidFill>
                  <a:srgbClr val="FF0000"/>
                </a:solidFill>
                <a:latin typeface="Arial Black" panose="020B0A04020102020204" pitchFamily="34" charset="0"/>
              </a:rPr>
              <a:t>PATIENT`S REACTION TO HOSPITALIZATION</a:t>
            </a:r>
          </a:p>
        </p:txBody>
      </p:sp>
      <p:sp>
        <p:nvSpPr>
          <p:cNvPr id="1049014" name="Content Placeholder 2"/>
          <p:cNvSpPr>
            <a:spLocks noGrp="1"/>
          </p:cNvSpPr>
          <p:nvPr>
            <p:ph idx="1"/>
          </p:nvPr>
        </p:nvSpPr>
        <p:spPr>
          <a:xfrm>
            <a:off x="861391" y="1305338"/>
            <a:ext cx="11118574" cy="5214731"/>
          </a:xfrm>
        </p:spPr>
        <p:txBody>
          <a:bodyPr>
            <a:normAutofit/>
          </a:bodyPr>
          <a:p>
            <a:pPr algn="just"/>
            <a:r>
              <a:rPr dirty="0" lang="en-US"/>
              <a:t>Every patient reacts differently to illness and hospitalization due to-;</a:t>
            </a:r>
          </a:p>
          <a:p>
            <a:pPr algn="just" lvl="0">
              <a:buFont typeface="Wingdings" pitchFamily="2" charset="2"/>
              <a:buChar char="Ø"/>
            </a:pPr>
            <a:r>
              <a:rPr dirty="0" lang="en-US"/>
              <a:t>Age</a:t>
            </a:r>
          </a:p>
          <a:p>
            <a:pPr algn="just" lvl="0">
              <a:buFont typeface="Wingdings" pitchFamily="2" charset="2"/>
              <a:buChar char="Ø"/>
            </a:pPr>
            <a:r>
              <a:rPr dirty="0" lang="en-US"/>
              <a:t>Experience in life</a:t>
            </a:r>
          </a:p>
          <a:p>
            <a:pPr algn="just" lvl="0">
              <a:buFont typeface="Wingdings" pitchFamily="2" charset="2"/>
              <a:buChar char="Ø"/>
            </a:pPr>
            <a:r>
              <a:rPr dirty="0" lang="en-US"/>
              <a:t>Nature of illness</a:t>
            </a:r>
          </a:p>
          <a:p>
            <a:pPr algn="just" lvl="0">
              <a:buFont typeface="Wingdings" pitchFamily="2" charset="2"/>
              <a:buChar char="Ø"/>
            </a:pPr>
            <a:r>
              <a:rPr dirty="0" lang="en-US"/>
              <a:t>Support given by significant others.</a:t>
            </a:r>
          </a:p>
          <a:p>
            <a:pPr algn="just"/>
            <a:r>
              <a:rPr dirty="0" lang="en-US"/>
              <a:t>The nurse has to assess the patient`s reaction, respond and support him as an individual.</a:t>
            </a:r>
          </a:p>
          <a:p>
            <a:pPr algn="just"/>
            <a:endParaRPr dirty="0" lang="en-US"/>
          </a:p>
        </p:txBody>
      </p:sp>
      <p:sp>
        <p:nvSpPr>
          <p:cNvPr id="1049015"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177</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457" name=""/>
        <p:cNvGrpSpPr/>
        <p:nvPr/>
      </p:nvGrpSpPr>
      <p:grpSpPr>
        <a:xfrm>
          <a:off x="0" y="0"/>
          <a:ext cx="0" cy="0"/>
          <a:chOff x="0" y="0"/>
          <a:chExt cx="0" cy="0"/>
        </a:xfrm>
      </p:grpSpPr>
      <p:sp>
        <p:nvSpPr>
          <p:cNvPr id="1049016" name="Title 1"/>
          <p:cNvSpPr>
            <a:spLocks noGrp="1"/>
          </p:cNvSpPr>
          <p:nvPr>
            <p:ph type="title"/>
          </p:nvPr>
        </p:nvSpPr>
        <p:spPr>
          <a:xfrm>
            <a:off x="1828800" y="0"/>
            <a:ext cx="7772400" cy="1143000"/>
          </a:xfrm>
        </p:spPr>
        <p:txBody>
          <a:bodyPr/>
          <a:p>
            <a:pPr algn="l"/>
            <a:r>
              <a:rPr dirty="0" sz="3600" lang="en-US">
                <a:solidFill>
                  <a:srgbClr val="002060"/>
                </a:solidFill>
              </a:rPr>
              <a:t>Cont’d…</a:t>
            </a:r>
          </a:p>
        </p:txBody>
      </p:sp>
      <p:sp>
        <p:nvSpPr>
          <p:cNvPr id="1049017" name="Content Placeholder 2"/>
          <p:cNvSpPr>
            <a:spLocks noGrp="1"/>
          </p:cNvSpPr>
          <p:nvPr>
            <p:ph idx="1"/>
          </p:nvPr>
        </p:nvSpPr>
        <p:spPr>
          <a:xfrm>
            <a:off x="980660" y="978010"/>
            <a:ext cx="10893287" cy="4389120"/>
          </a:xfrm>
        </p:spPr>
        <p:txBody>
          <a:bodyPr>
            <a:noAutofit/>
          </a:bodyPr>
          <a:p>
            <a:pPr algn="just"/>
            <a:r>
              <a:rPr b="1" dirty="0" sz="3600" lang="en-US"/>
              <a:t>AIMS OF THE NURSE</a:t>
            </a:r>
            <a:endParaRPr dirty="0" sz="3600" lang="en-US"/>
          </a:p>
          <a:p>
            <a:pPr algn="just" lvl="0">
              <a:buFont typeface="Wingdings" pitchFamily="2" charset="2"/>
              <a:buChar char="Ø"/>
            </a:pPr>
            <a:r>
              <a:rPr dirty="0" sz="3600" lang="en-US"/>
              <a:t>Understanding the patient</a:t>
            </a:r>
          </a:p>
          <a:p>
            <a:pPr algn="just" lvl="0">
              <a:buFont typeface="Wingdings" pitchFamily="2" charset="2"/>
              <a:buChar char="Ø"/>
            </a:pPr>
            <a:r>
              <a:rPr dirty="0" sz="3600" lang="en-US"/>
              <a:t>Accepting the patient as he is</a:t>
            </a:r>
          </a:p>
          <a:p>
            <a:pPr algn="just" lvl="0">
              <a:buFont typeface="Wingdings" pitchFamily="2" charset="2"/>
              <a:buChar char="Ø"/>
            </a:pPr>
            <a:r>
              <a:rPr dirty="0" sz="3600" lang="en-US"/>
              <a:t>Assessing the patient to identify the coping mechanisms in terms of the illness and hospitalization</a:t>
            </a:r>
          </a:p>
          <a:p>
            <a:pPr algn="just" lvl="0">
              <a:buFont typeface="Wingdings" pitchFamily="2" charset="2"/>
              <a:buChar char="Ø"/>
            </a:pPr>
            <a:r>
              <a:rPr dirty="0" sz="3600" lang="en-US"/>
              <a:t>Assisting the patient to use their resources to cope with the illness and hospitalization</a:t>
            </a:r>
          </a:p>
          <a:p>
            <a:pPr algn="just" lvl="0">
              <a:buFont typeface="Wingdings" pitchFamily="2" charset="2"/>
              <a:buChar char="Ø"/>
            </a:pPr>
            <a:r>
              <a:rPr dirty="0" sz="3600" lang="en-US"/>
              <a:t>Establishing Nurse – Patient Relationship</a:t>
            </a:r>
          </a:p>
          <a:p>
            <a:pPr algn="just">
              <a:buFont typeface="Wingdings" pitchFamily="2" charset="2"/>
              <a:buChar char="Ø"/>
            </a:pPr>
            <a:endParaRPr dirty="0" sz="3600" lang="en-US"/>
          </a:p>
        </p:txBody>
      </p:sp>
      <p:sp>
        <p:nvSpPr>
          <p:cNvPr id="1049018"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178</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458" name=""/>
        <p:cNvGrpSpPr/>
        <p:nvPr/>
      </p:nvGrpSpPr>
      <p:grpSpPr>
        <a:xfrm>
          <a:off x="0" y="0"/>
          <a:ext cx="0" cy="0"/>
          <a:chOff x="0" y="0"/>
          <a:chExt cx="0" cy="0"/>
        </a:xfrm>
      </p:grpSpPr>
      <p:sp>
        <p:nvSpPr>
          <p:cNvPr id="1049019" name="Title 1"/>
          <p:cNvSpPr>
            <a:spLocks noGrp="1"/>
          </p:cNvSpPr>
          <p:nvPr>
            <p:ph type="title"/>
          </p:nvPr>
        </p:nvSpPr>
        <p:spPr>
          <a:xfrm>
            <a:off x="1016000" y="135834"/>
            <a:ext cx="10261600" cy="1143000"/>
          </a:xfrm>
        </p:spPr>
        <p:txBody>
          <a:bodyPr>
            <a:normAutofit/>
          </a:bodyPr>
          <a:p>
            <a:pPr algn="ctr"/>
            <a:r>
              <a:rPr b="1" dirty="0" sz="4000" lang="en-US">
                <a:solidFill>
                  <a:srgbClr val="FF0000"/>
                </a:solidFill>
                <a:latin typeface="Arial Black" panose="020B0A04020102020204" pitchFamily="34" charset="0"/>
              </a:rPr>
              <a:t>NURSE – PATIENT RELATIONSHIP</a:t>
            </a:r>
          </a:p>
        </p:txBody>
      </p:sp>
      <p:sp>
        <p:nvSpPr>
          <p:cNvPr id="1049020" name="Content Placeholder 2"/>
          <p:cNvSpPr>
            <a:spLocks noGrp="1"/>
          </p:cNvSpPr>
          <p:nvPr>
            <p:ph idx="1"/>
          </p:nvPr>
        </p:nvSpPr>
        <p:spPr/>
        <p:txBody>
          <a:bodyPr>
            <a:normAutofit/>
          </a:bodyPr>
          <a:p>
            <a:pPr algn="just">
              <a:buNone/>
            </a:pPr>
            <a:r>
              <a:rPr b="1" dirty="0" sz="3600" lang="en-US"/>
              <a:t>	</a:t>
            </a:r>
            <a:endParaRPr dirty="0" sz="3600" lang="en-US"/>
          </a:p>
          <a:p>
            <a:pPr algn="just"/>
            <a:r>
              <a:rPr dirty="0" sz="3600" lang="en-US"/>
              <a:t>Is a relationship established between the nurse and the patient with the aim of identifying patient`s needs / problems and together  work out a solution.</a:t>
            </a:r>
          </a:p>
          <a:p>
            <a:pPr algn="just"/>
            <a:endParaRPr dirty="0" sz="3600" lang="en-US"/>
          </a:p>
        </p:txBody>
      </p:sp>
      <p:sp>
        <p:nvSpPr>
          <p:cNvPr id="1049021"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179</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88" name=""/>
        <p:cNvGrpSpPr/>
        <p:nvPr/>
      </p:nvGrpSpPr>
      <p:grpSpPr>
        <a:xfrm>
          <a:off x="0" y="0"/>
          <a:ext cx="0" cy="0"/>
          <a:chOff x="0" y="0"/>
          <a:chExt cx="0" cy="0"/>
        </a:xfrm>
      </p:grpSpPr>
      <p:sp>
        <p:nvSpPr>
          <p:cNvPr id="1048632" name="Title 1"/>
          <p:cNvSpPr>
            <a:spLocks noGrp="1"/>
          </p:cNvSpPr>
          <p:nvPr>
            <p:ph type="title"/>
          </p:nvPr>
        </p:nvSpPr>
        <p:spPr>
          <a:xfrm>
            <a:off x="1616765" y="274953"/>
            <a:ext cx="9964999" cy="1143000"/>
          </a:xfrm>
        </p:spPr>
        <p:txBody>
          <a:bodyPr/>
          <a:p>
            <a:r>
              <a:rPr b="1" dirty="0" sz="4800" i="0" lang="en-US">
                <a:effectLst>
                  <a:outerShdw algn="tl" blurRad="38100" dir="2700000" dist="38100">
                    <a:srgbClr val="000000">
                      <a:alpha val="43137"/>
                    </a:srgbClr>
                  </a:outerShdw>
                </a:effectLst>
                <a:latin typeface="Arial Black" panose="020B0A04020102020204" pitchFamily="34" charset="0"/>
              </a:rPr>
              <a:t>Current Definition:</a:t>
            </a:r>
          </a:p>
        </p:txBody>
      </p:sp>
      <p:sp>
        <p:nvSpPr>
          <p:cNvPr id="1048633" name="Content Placeholder 2"/>
          <p:cNvSpPr>
            <a:spLocks noGrp="1"/>
          </p:cNvSpPr>
          <p:nvPr>
            <p:ph idx="1"/>
          </p:nvPr>
        </p:nvSpPr>
        <p:spPr>
          <a:xfrm>
            <a:off x="1457739" y="1258958"/>
            <a:ext cx="10389703" cy="4452730"/>
          </a:xfrm>
        </p:spPr>
        <p:txBody>
          <a:bodyPr>
            <a:normAutofit/>
          </a:bodyPr>
          <a:p>
            <a:pPr algn="just"/>
            <a:r>
              <a:rPr dirty="0" sz="3600" lang="en-US"/>
              <a:t>The modern day psychology is defined as the science of behavior and mental or cognitive processes. </a:t>
            </a:r>
          </a:p>
          <a:p>
            <a:pPr algn="just"/>
            <a:endParaRPr dirty="0" sz="3600" lang="en-US"/>
          </a:p>
          <a:p>
            <a:pPr algn="just"/>
            <a:r>
              <a:rPr dirty="0" sz="3600" lang="en-US"/>
              <a:t>This definition comprises these things: psychology is </a:t>
            </a:r>
            <a:r>
              <a:rPr dirty="0" sz="3600" i="1" lang="en-US">
                <a:solidFill>
                  <a:srgbClr val="002060"/>
                </a:solidFill>
              </a:rPr>
              <a:t>science</a:t>
            </a:r>
            <a:r>
              <a:rPr dirty="0" sz="3600" lang="en-US"/>
              <a:t>, it studies </a:t>
            </a:r>
            <a:r>
              <a:rPr dirty="0" sz="3600" i="1" lang="en-US">
                <a:solidFill>
                  <a:srgbClr val="002060"/>
                </a:solidFill>
              </a:rPr>
              <a:t>behavior</a:t>
            </a:r>
            <a:r>
              <a:rPr dirty="0" sz="3600" lang="en-US"/>
              <a:t> and it studies </a:t>
            </a:r>
            <a:r>
              <a:rPr dirty="0" sz="3600" i="1" lang="en-US">
                <a:solidFill>
                  <a:srgbClr val="002060"/>
                </a:solidFill>
              </a:rPr>
              <a:t>mental process.</a:t>
            </a:r>
            <a:r>
              <a:rPr dirty="0" sz="3600" lang="en-US"/>
              <a:t/>
            </a:r>
            <a:br>
              <a:rPr dirty="0" sz="3600" lang="en-US"/>
            </a:br>
            <a:endParaRPr dirty="0" sz="3600" lang="en-US"/>
          </a:p>
        </p:txBody>
      </p:sp>
      <p:sp>
        <p:nvSpPr>
          <p:cNvPr id="1048634"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18</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459" name=""/>
        <p:cNvGrpSpPr/>
        <p:nvPr/>
      </p:nvGrpSpPr>
      <p:grpSpPr>
        <a:xfrm>
          <a:off x="0" y="0"/>
          <a:ext cx="0" cy="0"/>
          <a:chOff x="0" y="0"/>
          <a:chExt cx="0" cy="0"/>
        </a:xfrm>
      </p:grpSpPr>
      <p:sp>
        <p:nvSpPr>
          <p:cNvPr id="1049022" name="Title 1"/>
          <p:cNvSpPr>
            <a:spLocks noGrp="1"/>
          </p:cNvSpPr>
          <p:nvPr>
            <p:ph type="title"/>
          </p:nvPr>
        </p:nvSpPr>
        <p:spPr>
          <a:xfrm>
            <a:off x="1016000" y="0"/>
            <a:ext cx="10769600" cy="1143000"/>
          </a:xfrm>
        </p:spPr>
        <p:txBody>
          <a:bodyPr>
            <a:normAutofit/>
          </a:bodyPr>
          <a:p>
            <a:pPr algn="l"/>
            <a:r>
              <a:rPr b="1" dirty="0" lang="en-US">
                <a:solidFill>
                  <a:srgbClr val="FF0000"/>
                </a:solidFill>
              </a:rPr>
              <a:t>Objectives</a:t>
            </a:r>
            <a:r>
              <a:rPr b="1" dirty="0" sz="5400" lang="en-US">
                <a:solidFill>
                  <a:srgbClr val="FF0000"/>
                </a:solidFill>
              </a:rPr>
              <a:t>:</a:t>
            </a:r>
          </a:p>
        </p:txBody>
      </p:sp>
      <p:sp>
        <p:nvSpPr>
          <p:cNvPr id="1049023" name="Content Placeholder 2"/>
          <p:cNvSpPr>
            <a:spLocks noGrp="1"/>
          </p:cNvSpPr>
          <p:nvPr>
            <p:ph idx="1"/>
          </p:nvPr>
        </p:nvSpPr>
        <p:spPr>
          <a:xfrm>
            <a:off x="1016000" y="1143000"/>
            <a:ext cx="10769600" cy="4389120"/>
          </a:xfrm>
        </p:spPr>
        <p:txBody>
          <a:bodyPr>
            <a:normAutofit/>
          </a:bodyPr>
          <a:p>
            <a:pPr algn="just" lvl="0"/>
            <a:r>
              <a:rPr dirty="0" lang="en-US"/>
              <a:t>To establish rapport so as to make the patient feel accepted and have free communication of his problems.</a:t>
            </a:r>
          </a:p>
          <a:p>
            <a:pPr algn="just" lvl="0"/>
            <a:r>
              <a:rPr dirty="0" lang="en-US"/>
              <a:t>To  assess the patient`s condition</a:t>
            </a:r>
          </a:p>
          <a:p>
            <a:pPr algn="just" lvl="0"/>
            <a:r>
              <a:rPr dirty="0" lang="en-US"/>
              <a:t>To use the identified problems / needs to formulate a plan of care</a:t>
            </a:r>
          </a:p>
          <a:p>
            <a:pPr algn="just" lvl="0"/>
            <a:r>
              <a:rPr dirty="0" lang="en-US"/>
              <a:t>Together with the patient work out solutions and meet the patient`s needs</a:t>
            </a:r>
          </a:p>
          <a:p>
            <a:pPr algn="just" lvl="0"/>
            <a:r>
              <a:rPr dirty="0" lang="en-US"/>
              <a:t>To help the patient attain independence and self- reliance</a:t>
            </a:r>
          </a:p>
          <a:p>
            <a:pPr algn="just"/>
            <a:endParaRPr dirty="0" lang="en-US"/>
          </a:p>
        </p:txBody>
      </p:sp>
      <p:sp>
        <p:nvSpPr>
          <p:cNvPr id="1049024"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180</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460" name=""/>
        <p:cNvGrpSpPr/>
        <p:nvPr/>
      </p:nvGrpSpPr>
      <p:grpSpPr>
        <a:xfrm>
          <a:off x="0" y="0"/>
          <a:ext cx="0" cy="0"/>
          <a:chOff x="0" y="0"/>
          <a:chExt cx="0" cy="0"/>
        </a:xfrm>
      </p:grpSpPr>
      <p:sp>
        <p:nvSpPr>
          <p:cNvPr id="1049025" name="Title 1"/>
          <p:cNvSpPr>
            <a:spLocks noGrp="1"/>
          </p:cNvSpPr>
          <p:nvPr>
            <p:ph type="title"/>
          </p:nvPr>
        </p:nvSpPr>
        <p:spPr>
          <a:xfrm>
            <a:off x="1752600" y="60960"/>
            <a:ext cx="7772400" cy="1143000"/>
          </a:xfrm>
        </p:spPr>
        <p:txBody>
          <a:bodyPr/>
          <a:p>
            <a:pPr algn="ctr"/>
            <a:r>
              <a:rPr b="1" dirty="0" sz="3600" lang="en-US">
                <a:solidFill>
                  <a:srgbClr val="FF0000"/>
                </a:solidFill>
              </a:rPr>
              <a:t>Phases of Nurse – Patient Relationship</a:t>
            </a:r>
          </a:p>
        </p:txBody>
      </p:sp>
      <p:sp>
        <p:nvSpPr>
          <p:cNvPr id="1049026" name="Content Placeholder 2"/>
          <p:cNvSpPr>
            <a:spLocks noGrp="1"/>
          </p:cNvSpPr>
          <p:nvPr>
            <p:ph idx="1"/>
          </p:nvPr>
        </p:nvSpPr>
        <p:spPr>
          <a:xfrm>
            <a:off x="1209259" y="940904"/>
            <a:ext cx="10121349" cy="4389120"/>
          </a:xfrm>
        </p:spPr>
        <p:txBody>
          <a:bodyPr>
            <a:noAutofit/>
          </a:bodyPr>
          <a:p>
            <a:pPr algn="just" lvl="0">
              <a:buNone/>
            </a:pPr>
            <a:r>
              <a:rPr b="1" dirty="0" lang="en-US"/>
              <a:t>	Introductory Phase</a:t>
            </a:r>
          </a:p>
          <a:p>
            <a:pPr algn="just" lvl="0"/>
            <a:r>
              <a:rPr dirty="0" lang="en-US"/>
              <a:t>This is the initial contact between the nurse and the patient.</a:t>
            </a:r>
          </a:p>
          <a:p>
            <a:pPr algn="just" lvl="0"/>
            <a:r>
              <a:rPr dirty="0" lang="en-US"/>
              <a:t>Basically they’re strangers i.e. the patient who is in need of help or assistance to solve his problems and the nurse who has professional knowledge and willingness to assist. </a:t>
            </a:r>
          </a:p>
          <a:p>
            <a:pPr algn="just" lvl="0"/>
            <a:r>
              <a:rPr dirty="0" lang="en-US"/>
              <a:t>It is centered on mutual attempts to know each other and work with each other.</a:t>
            </a:r>
          </a:p>
        </p:txBody>
      </p:sp>
      <p:sp>
        <p:nvSpPr>
          <p:cNvPr id="1049027"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181</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461" name=""/>
        <p:cNvGrpSpPr/>
        <p:nvPr/>
      </p:nvGrpSpPr>
      <p:grpSpPr>
        <a:xfrm>
          <a:off x="0" y="0"/>
          <a:ext cx="0" cy="0"/>
          <a:chOff x="0" y="0"/>
          <a:chExt cx="0" cy="0"/>
        </a:xfrm>
      </p:grpSpPr>
      <p:sp>
        <p:nvSpPr>
          <p:cNvPr id="1049028" name="Title 1"/>
          <p:cNvSpPr>
            <a:spLocks noGrp="1"/>
          </p:cNvSpPr>
          <p:nvPr>
            <p:ph type="title"/>
          </p:nvPr>
        </p:nvSpPr>
        <p:spPr>
          <a:xfrm>
            <a:off x="2019300" y="168965"/>
            <a:ext cx="7772400" cy="685800"/>
          </a:xfrm>
        </p:spPr>
        <p:txBody>
          <a:bodyPr>
            <a:noAutofit/>
          </a:bodyPr>
          <a:p>
            <a:pPr algn="ctr"/>
            <a:r>
              <a:rPr b="1" dirty="0" sz="4800" lang="en-US">
                <a:solidFill>
                  <a:srgbClr val="FF0000"/>
                </a:solidFill>
              </a:rPr>
              <a:t>Working Phase</a:t>
            </a:r>
          </a:p>
        </p:txBody>
      </p:sp>
      <p:sp>
        <p:nvSpPr>
          <p:cNvPr id="1049029" name="Content Placeholder 2"/>
          <p:cNvSpPr>
            <a:spLocks noGrp="1"/>
          </p:cNvSpPr>
          <p:nvPr>
            <p:ph idx="1"/>
          </p:nvPr>
        </p:nvSpPr>
        <p:spPr>
          <a:xfrm>
            <a:off x="1103244" y="854765"/>
            <a:ext cx="10664686" cy="4389120"/>
          </a:xfrm>
        </p:spPr>
        <p:txBody>
          <a:bodyPr>
            <a:noAutofit/>
          </a:bodyPr>
          <a:p>
            <a:pPr algn="just" lvl="0"/>
            <a:r>
              <a:rPr dirty="0" sz="3600" lang="en-US"/>
              <a:t>In this phase the patient is supposed to have accepted and trusted the nurse as a dependable person. </a:t>
            </a:r>
          </a:p>
          <a:p>
            <a:pPr algn="just" lvl="0"/>
            <a:r>
              <a:rPr dirty="0" sz="3600" lang="en-US"/>
              <a:t>It consists of therapeutic  actions that will help the patient towards recovery. </a:t>
            </a:r>
          </a:p>
          <a:p>
            <a:pPr algn="just" lvl="0"/>
            <a:r>
              <a:rPr dirty="0" sz="3600" lang="en-US"/>
              <a:t>The nurse works on the patient`s problems and together with the patient find solutions. It may take a long or short time depending on the patient`s rate of recovery and nature of illness.</a:t>
            </a:r>
          </a:p>
        </p:txBody>
      </p:sp>
      <p:sp>
        <p:nvSpPr>
          <p:cNvPr id="1049030"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182</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462" name=""/>
        <p:cNvGrpSpPr/>
        <p:nvPr/>
      </p:nvGrpSpPr>
      <p:grpSpPr>
        <a:xfrm>
          <a:off x="0" y="0"/>
          <a:ext cx="0" cy="0"/>
          <a:chOff x="0" y="0"/>
          <a:chExt cx="0" cy="0"/>
        </a:xfrm>
      </p:grpSpPr>
      <p:sp>
        <p:nvSpPr>
          <p:cNvPr id="1049031" name="Title 1"/>
          <p:cNvSpPr>
            <a:spLocks noGrp="1"/>
          </p:cNvSpPr>
          <p:nvPr>
            <p:ph type="title"/>
          </p:nvPr>
        </p:nvSpPr>
        <p:spPr>
          <a:xfrm>
            <a:off x="1954696" y="112644"/>
            <a:ext cx="7620000" cy="609600"/>
          </a:xfrm>
        </p:spPr>
        <p:txBody>
          <a:bodyPr>
            <a:noAutofit/>
          </a:bodyPr>
          <a:p>
            <a:pPr algn="ctr"/>
            <a:r>
              <a:rPr b="1" dirty="0" sz="4800" lang="en-US">
                <a:solidFill>
                  <a:srgbClr val="002060"/>
                </a:solidFill>
              </a:rPr>
              <a:t>Termination Phase </a:t>
            </a:r>
          </a:p>
        </p:txBody>
      </p:sp>
      <p:sp>
        <p:nvSpPr>
          <p:cNvPr id="1049032" name="Content Placeholder 2"/>
          <p:cNvSpPr>
            <a:spLocks noGrp="1"/>
          </p:cNvSpPr>
          <p:nvPr>
            <p:ph idx="1"/>
          </p:nvPr>
        </p:nvSpPr>
        <p:spPr>
          <a:xfrm>
            <a:off x="964096" y="937592"/>
            <a:ext cx="10896600" cy="4572000"/>
          </a:xfrm>
        </p:spPr>
        <p:txBody>
          <a:bodyPr>
            <a:noAutofit/>
          </a:bodyPr>
          <a:p>
            <a:pPr algn="just" lvl="0"/>
            <a:r>
              <a:rPr dirty="0" lang="en-US"/>
              <a:t>The nurse attempts to gradually bring the relationship to an end with the patient`s recovery through helping him develop independence and self reliance towards the management of his own health. </a:t>
            </a:r>
          </a:p>
          <a:p>
            <a:pPr algn="just" lvl="0"/>
            <a:r>
              <a:rPr dirty="0" lang="en-US"/>
              <a:t>It can be traumatic to the patient and the nurse if not well handled due to mutual information they have shared together. Hence the nurse must maintain and practice her ethics and encourage the pt to use their own resources to keep healthy.</a:t>
            </a:r>
          </a:p>
        </p:txBody>
      </p:sp>
      <p:sp>
        <p:nvSpPr>
          <p:cNvPr id="1049033"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183</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463" name=""/>
        <p:cNvGrpSpPr/>
        <p:nvPr/>
      </p:nvGrpSpPr>
      <p:grpSpPr>
        <a:xfrm>
          <a:off x="0" y="0"/>
          <a:ext cx="0" cy="0"/>
          <a:chOff x="0" y="0"/>
          <a:chExt cx="0" cy="0"/>
        </a:xfrm>
      </p:grpSpPr>
      <p:sp>
        <p:nvSpPr>
          <p:cNvPr id="1049034" name="Title 3"/>
          <p:cNvSpPr>
            <a:spLocks noGrp="1"/>
          </p:cNvSpPr>
          <p:nvPr>
            <p:ph type="ctrTitle"/>
          </p:nvPr>
        </p:nvSpPr>
        <p:spPr>
          <a:xfrm>
            <a:off x="1770380" y="2087098"/>
            <a:ext cx="9875520" cy="1472184"/>
          </a:xfrm>
        </p:spPr>
        <p:txBody>
          <a:bodyPr>
            <a:noAutofit/>
          </a:bodyPr>
          <a:p>
            <a:pPr algn="ctr"/>
            <a:r>
              <a:rPr b="1" dirty="0" sz="6000" lang="en-US">
                <a:solidFill>
                  <a:srgbClr val="FF0000"/>
                </a:solidFill>
                <a:latin typeface="Constantia" panose="02030602050306030303" pitchFamily="18" charset="0"/>
              </a:rPr>
              <a:t>STAGES OF GROWTH &amp; DEVELOPMENT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464" name=""/>
        <p:cNvGrpSpPr/>
        <p:nvPr/>
      </p:nvGrpSpPr>
      <p:grpSpPr>
        <a:xfrm>
          <a:off x="0" y="0"/>
          <a:ext cx="0" cy="0"/>
          <a:chOff x="0" y="0"/>
          <a:chExt cx="0" cy="0"/>
        </a:xfrm>
      </p:grpSpPr>
      <p:sp>
        <p:nvSpPr>
          <p:cNvPr id="1049035" name="Title 1"/>
          <p:cNvSpPr>
            <a:spLocks noGrp="1"/>
          </p:cNvSpPr>
          <p:nvPr>
            <p:ph type="title"/>
          </p:nvPr>
        </p:nvSpPr>
        <p:spPr>
          <a:xfrm>
            <a:off x="1738122" y="0"/>
            <a:ext cx="9997440" cy="1143000"/>
          </a:xfrm>
        </p:spPr>
        <p:txBody>
          <a:bodyPr/>
          <a:p>
            <a:pPr algn="ctr"/>
            <a:r>
              <a:rPr b="1" dirty="0" lang="en-US">
                <a:solidFill>
                  <a:srgbClr val="FF0000"/>
                </a:solidFill>
              </a:rPr>
              <a:t>Objectives</a:t>
            </a:r>
          </a:p>
        </p:txBody>
      </p:sp>
      <p:sp>
        <p:nvSpPr>
          <p:cNvPr id="1049036" name="Content Placeholder 2"/>
          <p:cNvSpPr>
            <a:spLocks noGrp="1"/>
          </p:cNvSpPr>
          <p:nvPr>
            <p:ph idx="1"/>
          </p:nvPr>
        </p:nvSpPr>
        <p:spPr>
          <a:xfrm>
            <a:off x="1524000" y="1016000"/>
            <a:ext cx="10387584" cy="5232400"/>
          </a:xfrm>
        </p:spPr>
        <p:txBody>
          <a:bodyPr>
            <a:normAutofit/>
          </a:bodyPr>
          <a:p>
            <a:pPr algn="just" lvl="0"/>
            <a:r>
              <a:rPr dirty="0" lang="en-US"/>
              <a:t>To assist the students know:-</a:t>
            </a:r>
          </a:p>
          <a:p>
            <a:pPr algn="just" indent="-514350" marL="724662">
              <a:buFont typeface="+mj-lt"/>
              <a:buAutoNum type="alphaLcPeriod"/>
            </a:pPr>
            <a:r>
              <a:rPr dirty="0" lang="en-US"/>
              <a:t>The normal growth and development so as to detect any deviations early enough and take appropriate action</a:t>
            </a:r>
          </a:p>
          <a:p>
            <a:pPr algn="just" indent="-514350" marL="724662">
              <a:buFont typeface="+mj-lt"/>
              <a:buAutoNum type="alphaLcPeriod"/>
            </a:pPr>
            <a:r>
              <a:rPr dirty="0" lang="en-US"/>
              <a:t>Factors that influence normal growth and development</a:t>
            </a:r>
          </a:p>
          <a:p>
            <a:pPr algn="just" indent="-514350" marL="724662">
              <a:buFont typeface="+mj-lt"/>
              <a:buAutoNum type="alphaLcPeriod"/>
            </a:pPr>
            <a:r>
              <a:rPr dirty="0" lang="en-US"/>
              <a:t>Developmental milestones. </a:t>
            </a:r>
          </a:p>
          <a:p>
            <a:pPr algn="just" indent="-514350" marL="724662">
              <a:buFont typeface="+mj-lt"/>
              <a:buAutoNum type="alphaLcPeriod"/>
            </a:pPr>
            <a:r>
              <a:rPr dirty="0" lang="en-US"/>
              <a:t>Application of theories of personality development in growth and development. </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465" name=""/>
        <p:cNvGrpSpPr/>
        <p:nvPr/>
      </p:nvGrpSpPr>
      <p:grpSpPr>
        <a:xfrm>
          <a:off x="0" y="0"/>
          <a:ext cx="0" cy="0"/>
          <a:chOff x="0" y="0"/>
          <a:chExt cx="0" cy="0"/>
        </a:xfrm>
      </p:grpSpPr>
      <p:sp>
        <p:nvSpPr>
          <p:cNvPr id="1049037" name="Title 1"/>
          <p:cNvSpPr>
            <a:spLocks noGrp="1"/>
          </p:cNvSpPr>
          <p:nvPr>
            <p:ph type="title"/>
          </p:nvPr>
        </p:nvSpPr>
        <p:spPr>
          <a:xfrm>
            <a:off x="610238" y="88135"/>
            <a:ext cx="10971532" cy="848299"/>
          </a:xfrm>
        </p:spPr>
        <p:txBody>
          <a:bodyPr>
            <a:normAutofit fontScale="90000"/>
          </a:bodyPr>
          <a:p>
            <a:pPr algn="just"/>
            <a:r>
              <a:rPr b="1" dirty="0" lang="en-US">
                <a:solidFill>
                  <a:srgbClr val="FF0000"/>
                </a:solidFill>
              </a:rPr>
              <a:t>Definitions</a:t>
            </a:r>
            <a:r>
              <a:rPr dirty="0" lang="en-US">
                <a:solidFill>
                  <a:schemeClr val="tx2"/>
                </a:solidFill>
              </a:rPr>
              <a:t> </a:t>
            </a:r>
            <a:r>
              <a:rPr dirty="0" lang="en-US"/>
              <a:t/>
            </a:r>
            <a:br>
              <a:rPr dirty="0" lang="en-US"/>
            </a:br>
            <a:endParaRPr dirty="0" lang="en-US"/>
          </a:p>
        </p:txBody>
      </p:sp>
      <p:sp>
        <p:nvSpPr>
          <p:cNvPr id="1049038" name="Content Placeholder 2"/>
          <p:cNvSpPr>
            <a:spLocks noGrp="1"/>
          </p:cNvSpPr>
          <p:nvPr>
            <p:ph idx="1"/>
          </p:nvPr>
        </p:nvSpPr>
        <p:spPr>
          <a:xfrm>
            <a:off x="991518" y="517793"/>
            <a:ext cx="10729566" cy="5527407"/>
          </a:xfrm>
        </p:spPr>
        <p:txBody>
          <a:bodyPr>
            <a:normAutofit lnSpcReduction="10000"/>
          </a:bodyPr>
          <a:p>
            <a:pPr algn="just"/>
            <a:r>
              <a:rPr b="1" dirty="0" lang="en-US" smtClean="0"/>
              <a:t>Growth</a:t>
            </a:r>
            <a:r>
              <a:rPr dirty="0" lang="en-US" smtClean="0"/>
              <a:t> is an increase in physical size of the whole body or its parts (i.e. maturity of the body structure) </a:t>
            </a:r>
          </a:p>
          <a:p>
            <a:pPr algn="just"/>
            <a:r>
              <a:rPr dirty="0" lang="en-US" smtClean="0"/>
              <a:t> The </a:t>
            </a:r>
            <a:r>
              <a:rPr dirty="0" lang="en-US"/>
              <a:t>changes are both in height and size.</a:t>
            </a:r>
          </a:p>
          <a:p>
            <a:pPr indent="-342900" lvl="2">
              <a:buFont typeface="Wingdings" pitchFamily="2" charset="2"/>
              <a:buChar char="Ø"/>
            </a:pPr>
            <a:r>
              <a:rPr dirty="0" sz="3200" lang="en-US"/>
              <a:t>Growth occurs by multiplication of cells and an increase in intracellular substance.</a:t>
            </a:r>
          </a:p>
          <a:p>
            <a:pPr indent="-342900" lvl="2">
              <a:buFont typeface="Wingdings" pitchFamily="2" charset="2"/>
              <a:buChar char="Ø"/>
            </a:pPr>
            <a:r>
              <a:rPr dirty="0" sz="3200" lang="en-US" smtClean="0"/>
              <a:t>Growth </a:t>
            </a:r>
            <a:r>
              <a:rPr dirty="0" sz="3200" lang="en-US"/>
              <a:t>is quantitative changes of the body which can be measured in inches /cm and pounds/</a:t>
            </a:r>
            <a:r>
              <a:rPr dirty="0" sz="3200" lang="en-US" err="1"/>
              <a:t>kgs</a:t>
            </a:r>
            <a:r>
              <a:rPr dirty="0" sz="3200" lang="en-US"/>
              <a:t>.</a:t>
            </a:r>
          </a:p>
          <a:p>
            <a:pPr indent="-342900" lvl="2">
              <a:buFont typeface="Wingdings" pitchFamily="2" charset="2"/>
              <a:buChar char="Ø"/>
            </a:pPr>
            <a:r>
              <a:rPr dirty="0" sz="3200" lang="en-US"/>
              <a:t>Its progressive  and measurable </a:t>
            </a:r>
            <a:r>
              <a:rPr dirty="0" sz="3200" lang="en-US" smtClean="0"/>
              <a:t>phenomenon</a:t>
            </a:r>
          </a:p>
          <a:p>
            <a:pPr indent="-342900" lvl="2">
              <a:buFont typeface="Wingdings" pitchFamily="2" charset="2"/>
              <a:buChar char="Ø"/>
            </a:pPr>
            <a:r>
              <a:rPr dirty="0" sz="3200" lang="en-US">
                <a:solidFill>
                  <a:prstClr val="black"/>
                </a:solidFill>
              </a:rPr>
              <a:t>Its  influenced by various factors, which will be covered later</a:t>
            </a:r>
            <a:r>
              <a:rPr dirty="0" sz="3800" lang="en-US" smtClean="0">
                <a:solidFill>
                  <a:prstClr val="black"/>
                </a:solidFill>
              </a:rPr>
              <a:t>.</a:t>
            </a:r>
            <a:endParaRPr dirty="0" sz="3800" lang="en-US">
              <a:solidFill>
                <a:prstClr val="black"/>
              </a:solidFill>
            </a:endParaRPr>
          </a:p>
          <a:p>
            <a:pPr indent="-342900" lvl="2">
              <a:buFont typeface="Wingdings" pitchFamily="2" charset="2"/>
              <a:buChar char="Ø"/>
            </a:pPr>
            <a:endParaRPr dirty="0" sz="3800" lang="en-US"/>
          </a:p>
          <a:p>
            <a:pPr algn="just"/>
            <a:endParaRPr dirty="0" lang="en-US" smtClean="0"/>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466" name=""/>
        <p:cNvGrpSpPr/>
        <p:nvPr/>
      </p:nvGrpSpPr>
      <p:grpSpPr>
        <a:xfrm>
          <a:off x="0" y="0"/>
          <a:ext cx="0" cy="0"/>
          <a:chOff x="0" y="0"/>
          <a:chExt cx="0" cy="0"/>
        </a:xfrm>
      </p:grpSpPr>
      <p:sp>
        <p:nvSpPr>
          <p:cNvPr id="1049039" name="Title 1"/>
          <p:cNvSpPr>
            <a:spLocks noGrp="1"/>
          </p:cNvSpPr>
          <p:nvPr>
            <p:ph type="title"/>
          </p:nvPr>
        </p:nvSpPr>
        <p:spPr>
          <a:xfrm>
            <a:off x="610238" y="1"/>
            <a:ext cx="10971532" cy="638977"/>
          </a:xfrm>
        </p:spPr>
        <p:txBody>
          <a:bodyPr/>
          <a:p>
            <a:r>
              <a:rPr b="1" dirty="0" sz="3600" lang="en-US"/>
              <a:t>Development</a:t>
            </a:r>
            <a:endParaRPr dirty="0" sz="3600" lang="en-US"/>
          </a:p>
        </p:txBody>
      </p:sp>
      <p:sp>
        <p:nvSpPr>
          <p:cNvPr id="1049040" name="Content Placeholder 2"/>
          <p:cNvSpPr>
            <a:spLocks noGrp="1"/>
          </p:cNvSpPr>
          <p:nvPr>
            <p:ph idx="1"/>
          </p:nvPr>
        </p:nvSpPr>
        <p:spPr>
          <a:xfrm>
            <a:off x="1211855" y="473724"/>
            <a:ext cx="10587210" cy="5651653"/>
          </a:xfrm>
        </p:spPr>
        <p:txBody>
          <a:bodyPr/>
          <a:p>
            <a:pPr indent="-342287" lvl="1" marL="342287">
              <a:buFont typeface="Arial" pitchFamily="34" charset="0"/>
              <a:buChar char="•"/>
            </a:pPr>
            <a:r>
              <a:rPr b="1" dirty="0" lang="en-US" smtClean="0"/>
              <a:t>Development</a:t>
            </a:r>
            <a:r>
              <a:rPr dirty="0" lang="en-US"/>
              <a:t> </a:t>
            </a:r>
            <a:r>
              <a:rPr dirty="0" lang="en-US" smtClean="0"/>
              <a:t>is the </a:t>
            </a:r>
            <a:r>
              <a:rPr dirty="0" lang="en-US"/>
              <a:t>process of gradually acquiring certain skills and feelings as the child grows up, or, increase in complexity of the body`s </a:t>
            </a:r>
            <a:r>
              <a:rPr dirty="0" lang="en-US" smtClean="0"/>
              <a:t>structure, </a:t>
            </a:r>
            <a:r>
              <a:rPr dirty="0" lang="en-US"/>
              <a:t>formation and function, especially of the central nervous system (CNS</a:t>
            </a:r>
            <a:r>
              <a:rPr dirty="0" lang="en-US" smtClean="0"/>
              <a:t>).</a:t>
            </a:r>
          </a:p>
          <a:p>
            <a:pPr indent="-457200" lvl="1" marL="457200">
              <a:buFont typeface="Wingdings" pitchFamily="2" charset="2"/>
              <a:buChar char="ü"/>
            </a:pPr>
            <a:r>
              <a:rPr dirty="0" lang="en-US" smtClean="0"/>
              <a:t>it </a:t>
            </a:r>
            <a:r>
              <a:rPr dirty="0" lang="en-US"/>
              <a:t>involves a qualitative change in this case from a lower to a more advanced stage of complexity. It includes psychological emotional and social </a:t>
            </a:r>
            <a:r>
              <a:rPr dirty="0" lang="en-US" smtClean="0"/>
              <a:t>changes.</a:t>
            </a:r>
          </a:p>
          <a:p>
            <a:pPr indent="-457200" lvl="1" marL="457200">
              <a:buFont typeface="Wingdings" pitchFamily="2" charset="2"/>
              <a:buChar char="ü"/>
            </a:pPr>
            <a:r>
              <a:rPr dirty="0" lang="en-US" smtClean="0"/>
              <a:t>Development </a:t>
            </a:r>
            <a:r>
              <a:rPr dirty="0" lang="en-US"/>
              <a:t>is qualitative aspect of maturation and difficult to </a:t>
            </a:r>
            <a:r>
              <a:rPr dirty="0" lang="en-US" smtClean="0"/>
              <a:t>measure</a:t>
            </a:r>
          </a:p>
          <a:p>
            <a:pPr indent="-457200" lvl="1" marL="457200">
              <a:buFont typeface="Wingdings" pitchFamily="2" charset="2"/>
              <a:buChar char="ü"/>
            </a:pPr>
            <a:r>
              <a:rPr dirty="0" lang="en-US"/>
              <a:t>Development continues throughout the individual's life </a:t>
            </a:r>
            <a:r>
              <a:rPr dirty="0" lang="en-US" smtClean="0"/>
              <a:t>span</a:t>
            </a:r>
          </a:p>
          <a:p>
            <a:pPr indent="-457200" lvl="1" marL="457200">
              <a:buFont typeface="Wingdings" pitchFamily="2" charset="2"/>
              <a:buChar char="ü"/>
            </a:pPr>
            <a:r>
              <a:rPr dirty="0" lang="en-US" smtClean="0">
                <a:solidFill>
                  <a:srgbClr val="FF0000"/>
                </a:solidFill>
              </a:rPr>
              <a:t>N/B   </a:t>
            </a:r>
            <a:r>
              <a:rPr dirty="0" sz="2000" lang="en-US" smtClean="0">
                <a:solidFill>
                  <a:srgbClr val="FF0000"/>
                </a:solidFill>
              </a:rPr>
              <a:t>maturation </a:t>
            </a:r>
            <a:r>
              <a:rPr dirty="0" sz="2000" lang="en-US">
                <a:solidFill>
                  <a:srgbClr val="FF0000"/>
                </a:solidFill>
              </a:rPr>
              <a:t>an increase in competence and change in behavior and ability to function at a higher level depending upon the genetic inheritance</a:t>
            </a:r>
          </a:p>
          <a:p>
            <a:pPr indent="-457200" lvl="1" marL="457200">
              <a:buFont typeface="Wingdings" pitchFamily="2" charset="2"/>
              <a:buChar char="ü"/>
            </a:pPr>
            <a:endParaRPr dirty="0" lang="en-US"/>
          </a:p>
          <a:p>
            <a:endParaRPr dirty="0" lang="en-US"/>
          </a:p>
          <a:p>
            <a:endParaRPr dirty="0" lang="en-US"/>
          </a:p>
        </p:txBody>
      </p:sp>
    </p:spTree>
  </p:cSld>
  <p:clrMapOvr>
    <a:masterClrMapping/>
  </p:clrMapOvr>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467" name=""/>
        <p:cNvGrpSpPr/>
        <p:nvPr/>
      </p:nvGrpSpPr>
      <p:grpSpPr>
        <a:xfrm>
          <a:off x="0" y="0"/>
          <a:ext cx="0" cy="0"/>
          <a:chOff x="0" y="0"/>
          <a:chExt cx="0" cy="0"/>
        </a:xfrm>
      </p:grpSpPr>
      <p:sp>
        <p:nvSpPr>
          <p:cNvPr id="1049041" name="Title 3"/>
          <p:cNvSpPr>
            <a:spLocks noGrp="1"/>
          </p:cNvSpPr>
          <p:nvPr>
            <p:ph type="title"/>
          </p:nvPr>
        </p:nvSpPr>
        <p:spPr/>
        <p:txBody>
          <a:bodyPr/>
          <a:p>
            <a:r>
              <a:rPr dirty="0" lang="en-US" smtClean="0">
                <a:solidFill>
                  <a:srgbClr val="FF0000"/>
                </a:solidFill>
              </a:rPr>
              <a:t>Characteristics of growth and development</a:t>
            </a:r>
            <a:endParaRPr dirty="0" lang="en-US"/>
          </a:p>
        </p:txBody>
      </p:sp>
      <p:sp>
        <p:nvSpPr>
          <p:cNvPr id="1049042" name="Content Placeholder 2"/>
          <p:cNvSpPr>
            <a:spLocks noGrp="1"/>
          </p:cNvSpPr>
          <p:nvPr>
            <p:ph idx="1"/>
          </p:nvPr>
        </p:nvSpPr>
        <p:spPr>
          <a:ln>
            <a:solidFill>
              <a:schemeClr val="accent2"/>
            </a:solidFill>
          </a:ln>
        </p:spPr>
        <p:txBody>
          <a:bodyPr>
            <a:normAutofit/>
          </a:bodyPr>
          <a:p>
            <a:r>
              <a:rPr dirty="0" lang="en-US" smtClean="0"/>
              <a:t>Its proceeds by stages and its sequence is predictable.</a:t>
            </a:r>
          </a:p>
          <a:p>
            <a:r>
              <a:rPr dirty="0" lang="en-US" smtClean="0"/>
              <a:t>There is coordination b/w increase in size and maturation.</a:t>
            </a:r>
          </a:p>
          <a:p>
            <a:r>
              <a:rPr dirty="0" lang="en-US" smtClean="0"/>
              <a:t> Growth and development is continuous  and orderly process with individual difference and is unique to each child</a:t>
            </a:r>
            <a:r>
              <a:rPr dirty="0" lang="en-US"/>
              <a:t>.</a:t>
            </a:r>
            <a:endParaRPr dirty="0" lang="en-US" smtClean="0"/>
          </a:p>
        </p:txBody>
      </p:sp>
    </p:spTree>
  </p:cSld>
  <p:clrMapOvr>
    <a:masterClrMapping/>
  </p:clrMapOvr>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469" name=""/>
        <p:cNvGrpSpPr/>
        <p:nvPr/>
      </p:nvGrpSpPr>
      <p:grpSpPr>
        <a:xfrm>
          <a:off x="0" y="0"/>
          <a:ext cx="0" cy="0"/>
          <a:chOff x="0" y="0"/>
          <a:chExt cx="0" cy="0"/>
        </a:xfrm>
      </p:grpSpPr>
      <p:sp>
        <p:nvSpPr>
          <p:cNvPr id="1049043" name="Content Placeholder 2"/>
          <p:cNvSpPr>
            <a:spLocks noGrp="1"/>
          </p:cNvSpPr>
          <p:nvPr>
            <p:ph idx="4294967295"/>
          </p:nvPr>
        </p:nvSpPr>
        <p:spPr>
          <a:xfrm>
            <a:off x="0" y="1600200"/>
            <a:ext cx="10972800" cy="4525963"/>
          </a:xfrm>
          <a:ln>
            <a:solidFill>
              <a:schemeClr val="accent2"/>
            </a:solidFill>
          </a:ln>
        </p:spPr>
        <p:txBody>
          <a:bodyPr/>
          <a:p>
            <a:r>
              <a:rPr dirty="0" lang="en-US" smtClean="0"/>
              <a:t>Growth is an orderly process, occurring in systematic fashion.</a:t>
            </a:r>
          </a:p>
          <a:p>
            <a:r>
              <a:rPr dirty="0" lang="en-US" smtClean="0"/>
              <a:t>Rates and patterns of growth are specific to certain parts of the body.</a:t>
            </a:r>
          </a:p>
          <a:p>
            <a:r>
              <a:rPr dirty="0" lang="en-US" smtClean="0"/>
              <a:t>Wide individual differences exist in growth rates.</a:t>
            </a:r>
          </a:p>
          <a:p>
            <a:r>
              <a:rPr dirty="0" lang="en-US" smtClean="0"/>
              <a:t>Growth and development are influenced by multiple factors</a:t>
            </a:r>
            <a:endParaRPr dirty="0" lang="en-US"/>
          </a:p>
        </p:txBody>
      </p:sp>
    </p:spTree>
  </p:cSld>
  <p:clrMapOvr>
    <a:masterClrMapping/>
  </p:clrMapOvr>
  <p:transition>
    <p:fade/>
  </p:transition>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89" name=""/>
        <p:cNvGrpSpPr/>
        <p:nvPr/>
      </p:nvGrpSpPr>
      <p:grpSpPr>
        <a:xfrm>
          <a:off x="0" y="0"/>
          <a:ext cx="0" cy="0"/>
          <a:chOff x="0" y="0"/>
          <a:chExt cx="0" cy="0"/>
        </a:xfrm>
      </p:grpSpPr>
      <p:sp>
        <p:nvSpPr>
          <p:cNvPr id="1048635" name="Title 1"/>
          <p:cNvSpPr>
            <a:spLocks noGrp="1"/>
          </p:cNvSpPr>
          <p:nvPr>
            <p:ph type="title"/>
          </p:nvPr>
        </p:nvSpPr>
        <p:spPr>
          <a:xfrm>
            <a:off x="1550504" y="274953"/>
            <a:ext cx="10031260" cy="1143000"/>
          </a:xfrm>
        </p:spPr>
        <p:txBody>
          <a:bodyPr>
            <a:normAutofit/>
          </a:bodyPr>
          <a:p>
            <a:r>
              <a:rPr b="1" dirty="0" i="0" lang="en-US">
                <a:latin typeface="Arial Black" panose="020B0A04020102020204" pitchFamily="34" charset="0"/>
              </a:rPr>
              <a:t>Aim of Psychologists</a:t>
            </a:r>
            <a:endParaRPr dirty="0" i="0" lang="en-US">
              <a:latin typeface="Arial Black" panose="020B0A04020102020204" pitchFamily="34" charset="0"/>
            </a:endParaRPr>
          </a:p>
        </p:txBody>
      </p:sp>
      <p:sp>
        <p:nvSpPr>
          <p:cNvPr id="1048636" name="Content Placeholder 2"/>
          <p:cNvSpPr>
            <a:spLocks noGrp="1"/>
          </p:cNvSpPr>
          <p:nvPr>
            <p:ph idx="1"/>
          </p:nvPr>
        </p:nvSpPr>
        <p:spPr>
          <a:xfrm>
            <a:off x="1905000" y="1659835"/>
            <a:ext cx="9676764" cy="3200400"/>
          </a:xfrm>
        </p:spPr>
        <p:txBody>
          <a:bodyPr/>
          <a:p>
            <a:pPr algn="just"/>
            <a:r>
              <a:rPr dirty="0" sz="3600" lang="en-US"/>
              <a:t>To find out why people act as they do to give us a better understanding (insight) of our own attitudes and reactions.</a:t>
            </a:r>
            <a:r>
              <a:rPr b="1" dirty="0" sz="3600" lang="en-US"/>
              <a:t> </a:t>
            </a:r>
          </a:p>
          <a:p>
            <a:pPr algn="just"/>
            <a:endParaRPr dirty="0" sz="3600" lang="en-US"/>
          </a:p>
          <a:p>
            <a:pPr algn="just" lvl="0"/>
            <a:endParaRPr dirty="0" sz="3600" lang="en-US"/>
          </a:p>
          <a:p>
            <a:pPr algn="just"/>
            <a:endParaRPr dirty="0" sz="3600" lang="en-US"/>
          </a:p>
        </p:txBody>
      </p:sp>
      <p:sp>
        <p:nvSpPr>
          <p:cNvPr id="1048637"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19</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470" name=""/>
        <p:cNvGrpSpPr/>
        <p:nvPr/>
      </p:nvGrpSpPr>
      <p:grpSpPr>
        <a:xfrm>
          <a:off x="0" y="0"/>
          <a:ext cx="0" cy="0"/>
          <a:chOff x="0" y="0"/>
          <a:chExt cx="0" cy="0"/>
        </a:xfrm>
      </p:grpSpPr>
      <p:sp>
        <p:nvSpPr>
          <p:cNvPr id="1049044" name="Content Placeholder 2"/>
          <p:cNvSpPr>
            <a:spLocks noGrp="1"/>
          </p:cNvSpPr>
          <p:nvPr>
            <p:ph idx="4294967295"/>
          </p:nvPr>
        </p:nvSpPr>
        <p:spPr>
          <a:xfrm>
            <a:off x="0" y="1524000"/>
            <a:ext cx="10972800" cy="4525963"/>
          </a:xfrm>
          <a:ln>
            <a:solidFill>
              <a:schemeClr val="accent2"/>
            </a:solidFill>
          </a:ln>
        </p:spPr>
        <p:txBody>
          <a:bodyPr/>
          <a:p>
            <a:pPr>
              <a:lnSpc>
                <a:spcPct val="90000"/>
              </a:lnSpc>
            </a:pPr>
            <a:r>
              <a:rPr dirty="0" lang="en-US" smtClean="0"/>
              <a:t>Development proceeds from the simple to the complex and from the general to the specific.</a:t>
            </a:r>
          </a:p>
          <a:p>
            <a:pPr>
              <a:lnSpc>
                <a:spcPct val="90000"/>
              </a:lnSpc>
            </a:pPr>
            <a:r>
              <a:rPr dirty="0" lang="en-US" smtClean="0"/>
              <a:t>Development occurs in a cephalocaudal and a proximodistal progression.</a:t>
            </a:r>
          </a:p>
          <a:p>
            <a:pPr>
              <a:lnSpc>
                <a:spcPct val="90000"/>
              </a:lnSpc>
            </a:pPr>
            <a:r>
              <a:rPr dirty="0" lang="en-US" smtClean="0"/>
              <a:t>There are critical periods for growth and development.</a:t>
            </a:r>
          </a:p>
          <a:p>
            <a:pPr>
              <a:lnSpc>
                <a:spcPct val="90000"/>
              </a:lnSpc>
            </a:pPr>
            <a:r>
              <a:rPr dirty="0" lang="en-US" smtClean="0"/>
              <a:t>Rates in development vary.</a:t>
            </a:r>
          </a:p>
          <a:p>
            <a:pPr>
              <a:lnSpc>
                <a:spcPct val="90000"/>
              </a:lnSpc>
            </a:pPr>
            <a:r>
              <a:rPr dirty="0" lang="en-US" smtClean="0"/>
              <a:t>Development continues throughout the individual's life span</a:t>
            </a:r>
            <a:endParaRPr dirty="0" lang="en-US"/>
          </a:p>
        </p:txBody>
      </p:sp>
    </p:spTree>
  </p:cSld>
  <p:clrMapOvr>
    <a:masterClrMapping/>
  </p:clrMapOvr>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471" name=""/>
        <p:cNvGrpSpPr/>
        <p:nvPr/>
      </p:nvGrpSpPr>
      <p:grpSpPr>
        <a:xfrm>
          <a:off x="0" y="0"/>
          <a:ext cx="0" cy="0"/>
          <a:chOff x="0" y="0"/>
          <a:chExt cx="0" cy="0"/>
        </a:xfrm>
      </p:grpSpPr>
      <p:sp>
        <p:nvSpPr>
          <p:cNvPr id="1049045" name="Title 1"/>
          <p:cNvSpPr>
            <a:spLocks noGrp="1"/>
          </p:cNvSpPr>
          <p:nvPr>
            <p:ph type="title"/>
          </p:nvPr>
        </p:nvSpPr>
        <p:spPr/>
        <p:txBody>
          <a:bodyPr/>
          <a:p>
            <a:r>
              <a:rPr dirty="0" lang="en-US">
                <a:solidFill>
                  <a:schemeClr val="tx2"/>
                </a:solidFill>
              </a:rPr>
              <a:t>Cont…</a:t>
            </a:r>
          </a:p>
        </p:txBody>
      </p:sp>
      <p:sp>
        <p:nvSpPr>
          <p:cNvPr id="1049046" name="Content Placeholder 2"/>
          <p:cNvSpPr>
            <a:spLocks noGrp="1"/>
          </p:cNvSpPr>
          <p:nvPr>
            <p:ph idx="1"/>
          </p:nvPr>
        </p:nvSpPr>
        <p:spPr/>
        <p:txBody>
          <a:bodyPr/>
          <a:p>
            <a:r>
              <a:rPr b="1" dirty="0" lang="en-US"/>
              <a:t>Milestone</a:t>
            </a:r>
          </a:p>
          <a:p>
            <a:pPr indent="0" marL="82296">
              <a:buNone/>
            </a:pPr>
            <a:r>
              <a:rPr dirty="0" lang="en-US"/>
              <a:t>An action or event marking a significant change or stage in development</a:t>
            </a:r>
            <a:r>
              <a:rPr dirty="0" lang="en-US" smtClean="0"/>
              <a:t>.</a:t>
            </a:r>
            <a:r>
              <a:rPr b="1" dirty="0" i="1" lang="en-US">
                <a:solidFill>
                  <a:srgbClr val="E79317"/>
                </a:solidFill>
                <a:latin typeface="Arial"/>
                <a:cs typeface="Arial"/>
              </a:rPr>
              <a:t> </a:t>
            </a:r>
            <a:endParaRPr b="1" dirty="0" i="1" lang="en-US" smtClean="0">
              <a:solidFill>
                <a:srgbClr val="E79317"/>
              </a:solidFill>
              <a:latin typeface="Arial"/>
              <a:cs typeface="Arial"/>
            </a:endParaRPr>
          </a:p>
          <a:p>
            <a:pPr indent="0" marL="82296">
              <a:buNone/>
            </a:pPr>
            <a:r>
              <a:rPr b="1" dirty="0" i="1" lang="en-US" smtClean="0">
                <a:solidFill>
                  <a:srgbClr val="E79317"/>
                </a:solidFill>
                <a:latin typeface="Arial"/>
                <a:cs typeface="Arial"/>
              </a:rPr>
              <a:t>Developmental </a:t>
            </a:r>
            <a:r>
              <a:rPr b="1" dirty="0" i="1" lang="en-US" spc="-5">
                <a:solidFill>
                  <a:srgbClr val="E79317"/>
                </a:solidFill>
                <a:latin typeface="Arial"/>
                <a:cs typeface="Arial"/>
              </a:rPr>
              <a:t>milestones </a:t>
            </a:r>
            <a:r>
              <a:rPr b="1" dirty="0" lang="en-US">
                <a:solidFill>
                  <a:srgbClr val="E79317"/>
                </a:solidFill>
                <a:latin typeface="Arial"/>
                <a:cs typeface="Arial"/>
              </a:rPr>
              <a:t>are a set </a:t>
            </a:r>
            <a:r>
              <a:rPr b="1" dirty="0" lang="en-US" spc="-5">
                <a:solidFill>
                  <a:srgbClr val="E79317"/>
                </a:solidFill>
                <a:latin typeface="Arial"/>
                <a:cs typeface="Arial"/>
              </a:rPr>
              <a:t>of  functional </a:t>
            </a:r>
            <a:r>
              <a:rPr b="1" dirty="0" lang="en-US">
                <a:solidFill>
                  <a:srgbClr val="E79317"/>
                </a:solidFill>
                <a:latin typeface="Arial"/>
                <a:cs typeface="Arial"/>
              </a:rPr>
              <a:t>skills </a:t>
            </a:r>
            <a:r>
              <a:rPr b="1" dirty="0" lang="en-US" spc="-5">
                <a:solidFill>
                  <a:srgbClr val="E79317"/>
                </a:solidFill>
                <a:latin typeface="Arial"/>
                <a:cs typeface="Arial"/>
              </a:rPr>
              <a:t>or </a:t>
            </a:r>
            <a:r>
              <a:rPr b="1" dirty="0" lang="en-US">
                <a:solidFill>
                  <a:srgbClr val="E79317"/>
                </a:solidFill>
                <a:latin typeface="Arial"/>
                <a:cs typeface="Arial"/>
              </a:rPr>
              <a:t>age-specific tasks</a:t>
            </a:r>
            <a:r>
              <a:rPr b="1" dirty="0" lang="en-US" spc="675">
                <a:solidFill>
                  <a:srgbClr val="E79317"/>
                </a:solidFill>
                <a:latin typeface="Arial"/>
                <a:cs typeface="Arial"/>
              </a:rPr>
              <a:t> </a:t>
            </a:r>
            <a:r>
              <a:rPr b="1" dirty="0" lang="en-US">
                <a:solidFill>
                  <a:srgbClr val="E79317"/>
                </a:solidFill>
                <a:latin typeface="Arial"/>
                <a:cs typeface="Arial"/>
              </a:rPr>
              <a:t>that  most children can do at a certain age  </a:t>
            </a:r>
            <a:r>
              <a:rPr b="1" dirty="0" lang="en-US" smtClean="0">
                <a:solidFill>
                  <a:srgbClr val="E79317"/>
                </a:solidFill>
                <a:latin typeface="Arial"/>
                <a:cs typeface="Arial"/>
              </a:rPr>
              <a:t>range</a:t>
            </a:r>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472" name=""/>
        <p:cNvGrpSpPr/>
        <p:nvPr/>
      </p:nvGrpSpPr>
      <p:grpSpPr>
        <a:xfrm>
          <a:off x="0" y="0"/>
          <a:ext cx="0" cy="0"/>
          <a:chOff x="0" y="0"/>
          <a:chExt cx="0" cy="0"/>
        </a:xfrm>
      </p:grpSpPr>
      <p:sp>
        <p:nvSpPr>
          <p:cNvPr id="1049047" name="Title 1"/>
          <p:cNvSpPr>
            <a:spLocks noGrp="1"/>
          </p:cNvSpPr>
          <p:nvPr>
            <p:ph type="title"/>
          </p:nvPr>
        </p:nvSpPr>
        <p:spPr>
          <a:xfrm>
            <a:off x="1914144" y="160338"/>
            <a:ext cx="9997440" cy="1143000"/>
          </a:xfrm>
        </p:spPr>
        <p:txBody>
          <a:bodyPr>
            <a:noAutofit/>
          </a:bodyPr>
          <a:p>
            <a:pPr algn="ctr"/>
            <a:r>
              <a:rPr b="1" dirty="0" sz="4400" lang="en-US">
                <a:solidFill>
                  <a:schemeClr val="tx1"/>
                </a:solidFill>
                <a:latin typeface="Berlin Sans FB Demi" panose="020E0802020502020306" pitchFamily="34" charset="0"/>
              </a:rPr>
              <a:t>Reasons for studying Growth &amp; Development </a:t>
            </a:r>
          </a:p>
        </p:txBody>
      </p:sp>
      <p:sp>
        <p:nvSpPr>
          <p:cNvPr id="1049048" name="Content Placeholder 2"/>
          <p:cNvSpPr>
            <a:spLocks noGrp="1"/>
          </p:cNvSpPr>
          <p:nvPr>
            <p:ph idx="1"/>
          </p:nvPr>
        </p:nvSpPr>
        <p:spPr>
          <a:xfrm>
            <a:off x="1587500" y="683046"/>
            <a:ext cx="10324084" cy="5908253"/>
          </a:xfrm>
        </p:spPr>
        <p:txBody>
          <a:bodyPr/>
          <a:p>
            <a:pPr algn="just" indent="0" marL="0">
              <a:buNone/>
            </a:pPr>
            <a:endParaRPr dirty="0" lang="en-US"/>
          </a:p>
          <a:p>
            <a:pPr algn="just"/>
            <a:r>
              <a:rPr dirty="0" lang="en-US"/>
              <a:t> Recognize the uniqueness of each child</a:t>
            </a:r>
          </a:p>
          <a:p>
            <a:pPr algn="just"/>
            <a:r>
              <a:rPr dirty="0" lang="en-US"/>
              <a:t>Have realistic expectations of young children</a:t>
            </a:r>
          </a:p>
          <a:p>
            <a:pPr algn="just"/>
            <a:r>
              <a:rPr dirty="0" lang="en-US"/>
              <a:t>Provide developmentally appropriate play and learning activities</a:t>
            </a:r>
          </a:p>
          <a:p>
            <a:pPr algn="just"/>
            <a:r>
              <a:rPr dirty="0" lang="en-US"/>
              <a:t>Protect infants and toddlers from hazards</a:t>
            </a:r>
          </a:p>
          <a:p>
            <a:pPr algn="just"/>
            <a:r>
              <a:rPr dirty="0" lang="en-US"/>
              <a:t>Monitor how children are progressing in</a:t>
            </a:r>
          </a:p>
          <a:p>
            <a:pPr algn="just">
              <a:buNone/>
            </a:pPr>
            <a:r>
              <a:rPr dirty="0" lang="en-US"/>
              <a:t>	order to detect delays</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473" name=""/>
        <p:cNvGrpSpPr/>
        <p:nvPr/>
      </p:nvGrpSpPr>
      <p:grpSpPr>
        <a:xfrm>
          <a:off x="0" y="0"/>
          <a:ext cx="0" cy="0"/>
          <a:chOff x="0" y="0"/>
          <a:chExt cx="0" cy="0"/>
        </a:xfrm>
      </p:grpSpPr>
      <p:sp>
        <p:nvSpPr>
          <p:cNvPr id="1049049" name="Title 1"/>
          <p:cNvSpPr>
            <a:spLocks noGrp="1"/>
          </p:cNvSpPr>
          <p:nvPr>
            <p:ph type="title"/>
          </p:nvPr>
        </p:nvSpPr>
        <p:spPr/>
        <p:txBody>
          <a:bodyPr>
            <a:normAutofit fontScale="90000"/>
          </a:bodyPr>
          <a:p>
            <a:pPr algn="ctr"/>
            <a:r>
              <a:rPr b="1" dirty="0" lang="en-US">
                <a:solidFill>
                  <a:schemeClr val="tx1"/>
                </a:solidFill>
              </a:rPr>
              <a:t>Factors That Influence Growth and Development</a:t>
            </a:r>
            <a:br>
              <a:rPr b="1" dirty="0" lang="en-US">
                <a:solidFill>
                  <a:schemeClr val="tx1"/>
                </a:solidFill>
              </a:rPr>
            </a:br>
            <a:endParaRPr b="1" dirty="0" lang="en-US">
              <a:solidFill>
                <a:schemeClr val="tx1"/>
              </a:solidFill>
            </a:endParaRPr>
          </a:p>
        </p:txBody>
      </p:sp>
      <p:sp>
        <p:nvSpPr>
          <p:cNvPr id="1049050" name="Content Placeholder 2"/>
          <p:cNvSpPr>
            <a:spLocks noGrp="1"/>
          </p:cNvSpPr>
          <p:nvPr>
            <p:ph idx="1"/>
          </p:nvPr>
        </p:nvSpPr>
        <p:spPr/>
        <p:txBody>
          <a:bodyPr>
            <a:normAutofit/>
          </a:bodyPr>
          <a:p>
            <a:r>
              <a:rPr b="1" dirty="0" lang="en-US"/>
              <a:t>Heredity:</a:t>
            </a:r>
          </a:p>
          <a:p>
            <a:pPr lvl="0">
              <a:buNone/>
            </a:pPr>
            <a:r>
              <a:rPr dirty="0" lang="en-US"/>
              <a:t>	The height, weight and rate of growth are more alike in brothers and sisters than among unrelated people</a:t>
            </a:r>
            <a:r>
              <a:rPr dirty="0" lang="en-US" smtClean="0"/>
              <a:t>.</a:t>
            </a:r>
          </a:p>
          <a:p>
            <a:pPr lvl="0">
              <a:buNone/>
            </a:pPr>
            <a:r>
              <a:rPr dirty="0" lang="en-US" smtClean="0"/>
              <a:t> </a:t>
            </a:r>
            <a:r>
              <a:rPr dirty="0" lang="en-US"/>
              <a:t>Congenital abnormal conditions are also transmitted through the genes.</a:t>
            </a:r>
            <a:endParaRPr b="1" dirty="0" lang="en-US"/>
          </a:p>
          <a:p>
            <a:pPr indent="-514350" marL="514350">
              <a:buNone/>
            </a:pPr>
            <a:endParaRPr dirty="0" i="1" lang="en-US"/>
          </a:p>
          <a:p>
            <a:pPr indent="-514350" marL="514350">
              <a:buNone/>
            </a:pPr>
            <a:endParaRPr dirty="0" i="1"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474" name=""/>
        <p:cNvGrpSpPr/>
        <p:nvPr/>
      </p:nvGrpSpPr>
      <p:grpSpPr>
        <a:xfrm>
          <a:off x="0" y="0"/>
          <a:ext cx="0" cy="0"/>
          <a:chOff x="0" y="0"/>
          <a:chExt cx="0" cy="0"/>
        </a:xfrm>
      </p:grpSpPr>
      <p:sp>
        <p:nvSpPr>
          <p:cNvPr id="1049051" name="Title 1"/>
          <p:cNvSpPr>
            <a:spLocks noGrp="1"/>
          </p:cNvSpPr>
          <p:nvPr>
            <p:ph type="title"/>
          </p:nvPr>
        </p:nvSpPr>
        <p:spPr/>
        <p:txBody>
          <a:bodyPr/>
          <a:p>
            <a:r>
              <a:rPr dirty="0" lang="en-US">
                <a:solidFill>
                  <a:schemeClr val="tx2"/>
                </a:solidFill>
              </a:rPr>
              <a:t>Cont…</a:t>
            </a:r>
          </a:p>
        </p:txBody>
      </p:sp>
      <p:sp>
        <p:nvSpPr>
          <p:cNvPr id="1049052" name="Content Placeholder 2"/>
          <p:cNvSpPr>
            <a:spLocks noGrp="1"/>
          </p:cNvSpPr>
          <p:nvPr>
            <p:ph idx="1"/>
          </p:nvPr>
        </p:nvSpPr>
        <p:spPr/>
        <p:txBody>
          <a:bodyPr>
            <a:normAutofit lnSpcReduction="10000"/>
          </a:bodyPr>
          <a:p>
            <a:r>
              <a:rPr b="1" dirty="0" lang="en-US"/>
              <a:t>Environment: </a:t>
            </a:r>
          </a:p>
          <a:p>
            <a:pPr indent="-514350" marL="514350">
              <a:buAutoNum type="alphaLcParenR"/>
            </a:pPr>
            <a:r>
              <a:rPr dirty="0" i="1" lang="en-US">
                <a:solidFill>
                  <a:srgbClr val="FF0000"/>
                </a:solidFill>
              </a:rPr>
              <a:t>Before Birth. </a:t>
            </a:r>
          </a:p>
          <a:p>
            <a:r>
              <a:rPr dirty="0" lang="en-US"/>
              <a:t>Malnutrition of the mother, especially deficiency of iron (anemia), calcium or vitamin D.</a:t>
            </a:r>
          </a:p>
          <a:p>
            <a:r>
              <a:rPr dirty="0" lang="en-US"/>
              <a:t> Infections – viral diseases </a:t>
            </a:r>
            <a:r>
              <a:rPr dirty="0" lang="en-US" err="1"/>
              <a:t>e.g</a:t>
            </a:r>
            <a:r>
              <a:rPr dirty="0" lang="en-US"/>
              <a:t> German measles (rubella), chronic malaria , can be the cause of prematurity or small full-term babies.</a:t>
            </a:r>
          </a:p>
          <a:p>
            <a:r>
              <a:rPr dirty="0" lang="en-US"/>
              <a:t> Congenital diseases especially syphilis in the early months of pregnancy.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475" name=""/>
        <p:cNvGrpSpPr/>
        <p:nvPr/>
      </p:nvGrpSpPr>
      <p:grpSpPr>
        <a:xfrm>
          <a:off x="0" y="0"/>
          <a:ext cx="0" cy="0"/>
          <a:chOff x="0" y="0"/>
          <a:chExt cx="0" cy="0"/>
        </a:xfrm>
      </p:grpSpPr>
      <p:sp>
        <p:nvSpPr>
          <p:cNvPr id="1049053" name="Title 1"/>
          <p:cNvSpPr>
            <a:spLocks noGrp="1"/>
          </p:cNvSpPr>
          <p:nvPr>
            <p:ph type="title"/>
          </p:nvPr>
        </p:nvSpPr>
        <p:spPr/>
        <p:txBody>
          <a:bodyPr/>
          <a:p>
            <a:r>
              <a:rPr dirty="0" lang="en-US">
                <a:solidFill>
                  <a:schemeClr val="tx2"/>
                </a:solidFill>
              </a:rPr>
              <a:t>Cont…</a:t>
            </a:r>
          </a:p>
        </p:txBody>
      </p:sp>
      <p:sp>
        <p:nvSpPr>
          <p:cNvPr id="1049054" name="Content Placeholder 2"/>
          <p:cNvSpPr>
            <a:spLocks noGrp="1"/>
          </p:cNvSpPr>
          <p:nvPr>
            <p:ph idx="1"/>
          </p:nvPr>
        </p:nvSpPr>
        <p:spPr/>
        <p:txBody>
          <a:bodyPr>
            <a:normAutofit/>
          </a:bodyPr>
          <a:p>
            <a:r>
              <a:rPr dirty="0" lang="en-US"/>
              <a:t>Damage to the fetus caused by exposure to x-rays during the early months of pregnancy.</a:t>
            </a:r>
          </a:p>
          <a:p>
            <a:r>
              <a:rPr dirty="0" lang="en-US"/>
              <a:t>Mechanical injury or an abnormal position in the uterus.</a:t>
            </a:r>
          </a:p>
          <a:p>
            <a:r>
              <a:rPr dirty="0" lang="en-US"/>
              <a:t>Lack of oxygen to the fetus due to poor development of the placenta, drugs, alcohol, smoking etc.</a:t>
            </a:r>
          </a:p>
          <a:p>
            <a:r>
              <a:rPr dirty="0" lang="en-US"/>
              <a:t>Physical disorders that cause mental retardation e.g. Deafness, blindness.</a:t>
            </a:r>
            <a:r>
              <a:rPr b="1" dirty="0" i="1" lang="en-US"/>
              <a:t> </a:t>
            </a:r>
            <a:r>
              <a:rPr dirty="0" lang="en-US"/>
              <a:t>No matter how superior the environment, a baby so affected will be retarded.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476" name=""/>
        <p:cNvGrpSpPr/>
        <p:nvPr/>
      </p:nvGrpSpPr>
      <p:grpSpPr>
        <a:xfrm>
          <a:off x="0" y="0"/>
          <a:ext cx="0" cy="0"/>
          <a:chOff x="0" y="0"/>
          <a:chExt cx="0" cy="0"/>
        </a:xfrm>
      </p:grpSpPr>
      <p:sp>
        <p:nvSpPr>
          <p:cNvPr id="1049055" name="Title 1"/>
          <p:cNvSpPr>
            <a:spLocks noGrp="1"/>
          </p:cNvSpPr>
          <p:nvPr>
            <p:ph type="title"/>
          </p:nvPr>
        </p:nvSpPr>
        <p:spPr/>
        <p:txBody>
          <a:bodyPr/>
          <a:p>
            <a:r>
              <a:rPr dirty="0" lang="en-US">
                <a:solidFill>
                  <a:schemeClr val="tx2"/>
                </a:solidFill>
              </a:rPr>
              <a:t>Cont…</a:t>
            </a:r>
          </a:p>
        </p:txBody>
      </p:sp>
      <p:sp>
        <p:nvSpPr>
          <p:cNvPr id="1049056" name="Content Placeholder 2"/>
          <p:cNvSpPr>
            <a:spLocks noGrp="1"/>
          </p:cNvSpPr>
          <p:nvPr>
            <p:ph idx="1"/>
          </p:nvPr>
        </p:nvSpPr>
        <p:spPr>
          <a:xfrm>
            <a:off x="1574800" y="1417638"/>
            <a:ext cx="10336784" cy="4830762"/>
          </a:xfrm>
        </p:spPr>
        <p:txBody>
          <a:bodyPr>
            <a:normAutofit fontScale="92500" lnSpcReduction="10000"/>
          </a:bodyPr>
          <a:p>
            <a:pPr algn="just"/>
            <a:r>
              <a:rPr b="1" dirty="0" lang="en-US">
                <a:solidFill>
                  <a:srgbClr val="FF0000"/>
                </a:solidFill>
              </a:rPr>
              <a:t>During Birth</a:t>
            </a:r>
            <a:r>
              <a:rPr dirty="0" lang="en-US">
                <a:solidFill>
                  <a:srgbClr val="FF0000"/>
                </a:solidFill>
              </a:rPr>
              <a:t>:</a:t>
            </a:r>
          </a:p>
          <a:p>
            <a:pPr algn="just"/>
            <a:r>
              <a:rPr dirty="0" lang="en-US"/>
              <a:t> Complicated births, birth injuries especially the brain due to unskilled midwifery, prolonged labor, instrumental deliveries, breech presentation. </a:t>
            </a:r>
          </a:p>
          <a:p>
            <a:pPr algn="just"/>
            <a:r>
              <a:rPr b="1" dirty="0" lang="en-US">
                <a:solidFill>
                  <a:srgbClr val="FF0000"/>
                </a:solidFill>
              </a:rPr>
              <a:t>Following Birth</a:t>
            </a:r>
            <a:r>
              <a:rPr dirty="0" lang="en-US">
                <a:solidFill>
                  <a:srgbClr val="FF0000"/>
                </a:solidFill>
              </a:rPr>
              <a:t>:</a:t>
            </a:r>
          </a:p>
          <a:p>
            <a:pPr algn="just" indent="-514350" marL="514350">
              <a:buNone/>
            </a:pPr>
            <a:r>
              <a:rPr dirty="0" lang="en-US"/>
              <a:t>a) Nutrition/malnutrition: </a:t>
            </a:r>
            <a:r>
              <a:rPr b="1" dirty="0" lang="en-US"/>
              <a:t>“You are what you eat”.</a:t>
            </a:r>
            <a:r>
              <a:rPr dirty="0" lang="en-US"/>
              <a:t> </a:t>
            </a:r>
          </a:p>
          <a:p>
            <a:pPr algn="just" indent="-514350" marL="514350">
              <a:buNone/>
            </a:pPr>
            <a:r>
              <a:rPr dirty="0" lang="en-US"/>
              <a:t> Malnutrition due to failure of breast-feeding, poverty and ignorance</a:t>
            </a:r>
          </a:p>
          <a:p>
            <a:pPr algn="just" indent="-514350" marL="514350">
              <a:buNone/>
            </a:pPr>
            <a:r>
              <a:rPr dirty="0" lang="en-US"/>
              <a:t>c) Lack of adequate clothing or housing.</a:t>
            </a:r>
          </a:p>
          <a:p>
            <a:pPr algn="just" indent="-514350" marL="514350">
              <a:buNone/>
            </a:pPr>
            <a:r>
              <a:rPr dirty="0" lang="en-US"/>
              <a:t>d) Unfavorable climate conditions e.g. extreme heat or cold.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477" name=""/>
        <p:cNvGrpSpPr/>
        <p:nvPr/>
      </p:nvGrpSpPr>
      <p:grpSpPr>
        <a:xfrm>
          <a:off x="0" y="0"/>
          <a:ext cx="0" cy="0"/>
          <a:chOff x="0" y="0"/>
          <a:chExt cx="0" cy="0"/>
        </a:xfrm>
      </p:grpSpPr>
      <p:sp>
        <p:nvSpPr>
          <p:cNvPr id="1049057" name="Title 1"/>
          <p:cNvSpPr>
            <a:spLocks noGrp="1"/>
          </p:cNvSpPr>
          <p:nvPr>
            <p:ph type="title"/>
          </p:nvPr>
        </p:nvSpPr>
        <p:spPr/>
        <p:txBody>
          <a:bodyPr/>
          <a:p>
            <a:r>
              <a:rPr dirty="0" lang="en-US">
                <a:solidFill>
                  <a:schemeClr val="tx2"/>
                </a:solidFill>
              </a:rPr>
              <a:t>Cont…</a:t>
            </a:r>
          </a:p>
        </p:txBody>
      </p:sp>
      <p:sp>
        <p:nvSpPr>
          <p:cNvPr id="1049058" name="Content Placeholder 2"/>
          <p:cNvSpPr>
            <a:spLocks noGrp="1"/>
          </p:cNvSpPr>
          <p:nvPr>
            <p:ph idx="1"/>
          </p:nvPr>
        </p:nvSpPr>
        <p:spPr/>
        <p:txBody>
          <a:bodyPr/>
          <a:p>
            <a:pPr lvl="0"/>
            <a:r>
              <a:rPr b="1" dirty="0" lang="en-US"/>
              <a:t>Behavioral Influences</a:t>
            </a:r>
            <a:endParaRPr dirty="0" lang="en-US"/>
          </a:p>
          <a:p>
            <a:pPr lvl="0"/>
            <a:r>
              <a:rPr dirty="0" lang="en-US"/>
              <a:t>Intellectual stimulation (books, music etc), -Motivation to help in competition, - Interpersonal relationships, - Education, - Presence of a handicap.</a:t>
            </a:r>
          </a:p>
          <a:p>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478" name=""/>
        <p:cNvGrpSpPr/>
        <p:nvPr/>
      </p:nvGrpSpPr>
      <p:grpSpPr>
        <a:xfrm>
          <a:off x="0" y="0"/>
          <a:ext cx="0" cy="0"/>
          <a:chOff x="0" y="0"/>
          <a:chExt cx="0" cy="0"/>
        </a:xfrm>
      </p:grpSpPr>
      <p:sp>
        <p:nvSpPr>
          <p:cNvPr id="1049059" name="Title 1"/>
          <p:cNvSpPr>
            <a:spLocks noGrp="1"/>
          </p:cNvSpPr>
          <p:nvPr>
            <p:ph type="title"/>
          </p:nvPr>
        </p:nvSpPr>
        <p:spPr/>
        <p:txBody>
          <a:bodyPr/>
          <a:p>
            <a:r>
              <a:rPr dirty="0" lang="en-US">
                <a:solidFill>
                  <a:schemeClr val="tx2"/>
                </a:solidFill>
              </a:rPr>
              <a:t>Cont…</a:t>
            </a:r>
          </a:p>
        </p:txBody>
      </p:sp>
      <p:sp>
        <p:nvSpPr>
          <p:cNvPr id="1049060" name="Content Placeholder 2"/>
          <p:cNvSpPr>
            <a:spLocks noGrp="1"/>
          </p:cNvSpPr>
          <p:nvPr>
            <p:ph idx="1"/>
          </p:nvPr>
        </p:nvSpPr>
        <p:spPr>
          <a:xfrm>
            <a:off x="1651000" y="1257300"/>
            <a:ext cx="10260584" cy="4991100"/>
          </a:xfrm>
        </p:spPr>
        <p:txBody>
          <a:bodyPr>
            <a:normAutofit lnSpcReduction="10000"/>
          </a:bodyPr>
          <a:p>
            <a:pPr algn="just"/>
            <a:r>
              <a:rPr b="1" dirty="0" lang="en-US"/>
              <a:t>Sex</a:t>
            </a:r>
            <a:endParaRPr dirty="0" lang="en-US"/>
          </a:p>
          <a:p>
            <a:pPr algn="just"/>
            <a:r>
              <a:rPr dirty="0" lang="en-US"/>
              <a:t>Sex acts as an important factor of growth and development. There is difference in growth and development of boys and girls. </a:t>
            </a:r>
          </a:p>
          <a:p>
            <a:pPr algn="just"/>
            <a:r>
              <a:rPr dirty="0" lang="en-US"/>
              <a:t>The boys in general, taller, courageous than the girls but Girls show rapid physical growth in adolescence and excel boys. </a:t>
            </a:r>
          </a:p>
          <a:p>
            <a:pPr algn="just"/>
            <a:r>
              <a:rPr dirty="0" lang="en-US"/>
              <a:t>In general the body constitution and structural growth of girls are different from boys. The functions of boys and girls are also different in nature.</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479" name=""/>
        <p:cNvGrpSpPr/>
        <p:nvPr/>
      </p:nvGrpSpPr>
      <p:grpSpPr>
        <a:xfrm>
          <a:off x="0" y="0"/>
          <a:ext cx="0" cy="0"/>
          <a:chOff x="0" y="0"/>
          <a:chExt cx="0" cy="0"/>
        </a:xfrm>
      </p:grpSpPr>
      <p:sp>
        <p:nvSpPr>
          <p:cNvPr id="1049061" name="Title 1"/>
          <p:cNvSpPr>
            <a:spLocks noGrp="1"/>
          </p:cNvSpPr>
          <p:nvPr>
            <p:ph type="title"/>
          </p:nvPr>
        </p:nvSpPr>
        <p:spPr/>
        <p:txBody>
          <a:bodyPr/>
          <a:p>
            <a:r>
              <a:rPr dirty="0" lang="en-US">
                <a:solidFill>
                  <a:schemeClr val="tx2"/>
                </a:solidFill>
              </a:rPr>
              <a:t>Cont…</a:t>
            </a:r>
          </a:p>
        </p:txBody>
      </p:sp>
      <p:sp>
        <p:nvSpPr>
          <p:cNvPr id="1049062" name="Content Placeholder 2"/>
          <p:cNvSpPr>
            <a:spLocks noGrp="1"/>
          </p:cNvSpPr>
          <p:nvPr>
            <p:ph idx="1"/>
          </p:nvPr>
        </p:nvSpPr>
        <p:spPr>
          <a:xfrm>
            <a:off x="1612900" y="1417638"/>
            <a:ext cx="10298684" cy="4830762"/>
          </a:xfrm>
        </p:spPr>
        <p:txBody>
          <a:bodyPr>
            <a:normAutofit lnSpcReduction="10000"/>
          </a:bodyPr>
          <a:p>
            <a:pPr algn="just"/>
            <a:r>
              <a:rPr b="1" dirty="0" lang="en-US"/>
              <a:t> Nutrition</a:t>
            </a:r>
            <a:endParaRPr dirty="0" lang="en-US"/>
          </a:p>
          <a:p>
            <a:pPr algn="just"/>
            <a:r>
              <a:rPr dirty="0" lang="en-US"/>
              <a:t>Growth and Development of the child mainly depend on his food habits &amp; nutrition. The malnutrition has adverse effect on the structural and functional development of the child.</a:t>
            </a:r>
          </a:p>
          <a:p>
            <a:pPr algn="just"/>
            <a:r>
              <a:rPr b="1" dirty="0" lang="en-US"/>
              <a:t>Races</a:t>
            </a:r>
            <a:endParaRPr dirty="0" lang="en-US"/>
          </a:p>
          <a:p>
            <a:pPr algn="just"/>
            <a:r>
              <a:rPr dirty="0" lang="en-US"/>
              <a:t>The racial factor has a great influence on height, weight, </a:t>
            </a:r>
            <a:r>
              <a:rPr dirty="0" lang="en-US" err="1"/>
              <a:t>colour</a:t>
            </a:r>
            <a:r>
              <a:rPr dirty="0" lang="en-US"/>
              <a:t>, features and body constitution. A child of white race will be white &amp; tall even hair and eye </a:t>
            </a:r>
            <a:r>
              <a:rPr dirty="0" lang="en-US" err="1"/>
              <a:t>colour</a:t>
            </a:r>
            <a:r>
              <a:rPr dirty="0" lang="en-US"/>
              <a:t>, facial structure are governed by the same race.</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8591" name="Content Placeholder 2"/>
          <p:cNvSpPr>
            <a:spLocks noGrp="1"/>
          </p:cNvSpPr>
          <p:nvPr>
            <p:ph idx="4294967295"/>
          </p:nvPr>
        </p:nvSpPr>
        <p:spPr>
          <a:xfrm>
            <a:off x="3228392" y="1600200"/>
            <a:ext cx="7744408" cy="4525963"/>
          </a:xfrm>
        </p:spPr>
        <p:txBody>
          <a:bodyPr/>
          <a:p>
            <a:r>
              <a:rPr b="1" dirty="0" lang="en-US" smtClean="0"/>
              <a:t>COURSE </a:t>
            </a:r>
            <a:r>
              <a:rPr b="1" dirty="0" lang="en-US"/>
              <a:t>CODE: </a:t>
            </a:r>
            <a:r>
              <a:rPr dirty="0" lang="en-US"/>
              <a:t>PSY1102</a:t>
            </a:r>
          </a:p>
        </p:txBody>
      </p:sp>
    </p:spTree>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90" name=""/>
        <p:cNvGrpSpPr/>
        <p:nvPr/>
      </p:nvGrpSpPr>
      <p:grpSpPr>
        <a:xfrm>
          <a:off x="0" y="0"/>
          <a:ext cx="0" cy="0"/>
          <a:chOff x="0" y="0"/>
          <a:chExt cx="0" cy="0"/>
        </a:xfrm>
      </p:grpSpPr>
      <p:sp>
        <p:nvSpPr>
          <p:cNvPr id="1048638" name="Title 3"/>
          <p:cNvSpPr>
            <a:spLocks noGrp="1"/>
          </p:cNvSpPr>
          <p:nvPr>
            <p:ph type="title"/>
          </p:nvPr>
        </p:nvSpPr>
        <p:spPr/>
        <p:txBody>
          <a:bodyPr>
            <a:normAutofit/>
          </a:bodyPr>
          <a:p>
            <a:pPr algn="ctr"/>
            <a:r>
              <a:rPr b="1" dirty="0" sz="5400" lang="en-US"/>
              <a:t>Scope of Psychology:</a:t>
            </a:r>
            <a:endParaRPr dirty="0" sz="5400" lang="en-US"/>
          </a:p>
        </p:txBody>
      </p:sp>
      <p:sp>
        <p:nvSpPr>
          <p:cNvPr id="1048639" name="Content Placeholder 4"/>
          <p:cNvSpPr>
            <a:spLocks noGrp="1"/>
          </p:cNvSpPr>
          <p:nvPr>
            <p:ph idx="1"/>
          </p:nvPr>
        </p:nvSpPr>
        <p:spPr>
          <a:xfrm>
            <a:off x="1016000" y="1596413"/>
            <a:ext cx="10769600" cy="5101567"/>
          </a:xfrm>
        </p:spPr>
        <p:txBody>
          <a:bodyPr>
            <a:normAutofit fontScale="93750" lnSpcReduction="20000"/>
          </a:bodyPr>
          <a:p>
            <a:pPr algn="just"/>
            <a:r>
              <a:rPr dirty="0" lang="en-US"/>
              <a:t>The field of psychology can be understood by various subfields of psychology making an attempt in meeting the goals of psychology.</a:t>
            </a:r>
          </a:p>
          <a:p>
            <a:pPr algn="just" fontAlgn="base" indent="0" marL="0">
              <a:buNone/>
            </a:pPr>
            <a:r>
              <a:rPr b="1" dirty="0" lang="en-US"/>
              <a:t>1. </a:t>
            </a:r>
            <a:r>
              <a:rPr b="1" dirty="0" sz="3500" lang="en-US">
                <a:solidFill>
                  <a:srgbClr val="FF0000"/>
                </a:solidFill>
              </a:rPr>
              <a:t>Physiological Psychology:</a:t>
            </a:r>
          </a:p>
          <a:p>
            <a:pPr algn="just" fontAlgn="base"/>
            <a:r>
              <a:rPr dirty="0" lang="en-US"/>
              <a:t>In the most fundamental sense, human beings are biological organisms. </a:t>
            </a:r>
          </a:p>
          <a:p>
            <a:pPr algn="just" fontAlgn="base"/>
            <a:r>
              <a:rPr dirty="0" lang="en-US"/>
              <a:t>Physiological functions and the structure of our body work together to influence our </a:t>
            </a:r>
            <a:r>
              <a:rPr dirty="0" lang="en-US" err="1"/>
              <a:t>behaviour</a:t>
            </a:r>
            <a:r>
              <a:rPr dirty="0" lang="en-US"/>
              <a:t>. </a:t>
            </a:r>
          </a:p>
          <a:p>
            <a:pPr algn="just" fontAlgn="base"/>
            <a:r>
              <a:rPr dirty="0" lang="en-US"/>
              <a:t>Biopsychology is the branch that specializes in the area. Bio-psychologists may examine the ways in which specific sites in the brain which are related to disorders such as Parkinson’s disease or they may try to determine how our sensations are related to our </a:t>
            </a:r>
            <a:r>
              <a:rPr dirty="0" lang="en-US" err="1"/>
              <a:t>behaviour</a:t>
            </a:r>
            <a:r>
              <a:rPr dirty="0" lang="en-US"/>
              <a:t>.</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480" name=""/>
        <p:cNvGrpSpPr/>
        <p:nvPr/>
      </p:nvGrpSpPr>
      <p:grpSpPr>
        <a:xfrm>
          <a:off x="0" y="0"/>
          <a:ext cx="0" cy="0"/>
          <a:chOff x="0" y="0"/>
          <a:chExt cx="0" cy="0"/>
        </a:xfrm>
      </p:grpSpPr>
      <p:sp>
        <p:nvSpPr>
          <p:cNvPr id="1049063" name="Title 1"/>
          <p:cNvSpPr>
            <a:spLocks noGrp="1"/>
          </p:cNvSpPr>
          <p:nvPr>
            <p:ph type="title"/>
          </p:nvPr>
        </p:nvSpPr>
        <p:spPr/>
        <p:txBody>
          <a:bodyPr/>
          <a:p>
            <a:r>
              <a:rPr dirty="0" lang="en-US">
                <a:solidFill>
                  <a:schemeClr val="tx2"/>
                </a:solidFill>
              </a:rPr>
              <a:t>Cont…</a:t>
            </a:r>
          </a:p>
        </p:txBody>
      </p:sp>
      <p:sp>
        <p:nvSpPr>
          <p:cNvPr id="1049064" name="Content Placeholder 2"/>
          <p:cNvSpPr>
            <a:spLocks noGrp="1"/>
          </p:cNvSpPr>
          <p:nvPr>
            <p:ph idx="1"/>
          </p:nvPr>
        </p:nvSpPr>
        <p:spPr>
          <a:xfrm>
            <a:off x="1600200" y="1417638"/>
            <a:ext cx="10311384" cy="4830762"/>
          </a:xfrm>
        </p:spPr>
        <p:txBody>
          <a:bodyPr/>
          <a:p>
            <a:pPr algn="just"/>
            <a:r>
              <a:rPr b="1" dirty="0" lang="en-US"/>
              <a:t>Exercise</a:t>
            </a:r>
          </a:p>
          <a:p>
            <a:pPr algn="just"/>
            <a:r>
              <a:rPr dirty="0" lang="en-US"/>
              <a:t>The increase in muscular strength is mainly dye to better circulation and oxygen supply. The brain muscles develop by its own activity-play and other activities provide for these growth and development of various muscles.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481" name=""/>
        <p:cNvGrpSpPr/>
        <p:nvPr/>
      </p:nvGrpSpPr>
      <p:grpSpPr>
        <a:xfrm>
          <a:off x="0" y="0"/>
          <a:ext cx="0" cy="0"/>
          <a:chOff x="0" y="0"/>
          <a:chExt cx="0" cy="0"/>
        </a:xfrm>
      </p:grpSpPr>
      <p:sp>
        <p:nvSpPr>
          <p:cNvPr id="1049065" name="Title 1"/>
          <p:cNvSpPr>
            <a:spLocks noGrp="1"/>
          </p:cNvSpPr>
          <p:nvPr>
            <p:ph type="title"/>
          </p:nvPr>
        </p:nvSpPr>
        <p:spPr>
          <a:xfrm>
            <a:off x="1914144" y="147638"/>
            <a:ext cx="9997440" cy="1143000"/>
          </a:xfrm>
        </p:spPr>
        <p:txBody>
          <a:bodyPr>
            <a:noAutofit/>
          </a:bodyPr>
          <a:p>
            <a:pPr algn="ctr"/>
            <a:r>
              <a:rPr b="1" dirty="0" sz="4400" lang="en-US">
                <a:solidFill>
                  <a:srgbClr val="FF0000"/>
                </a:solidFill>
                <a:latin typeface="Arial Black" panose="020B0A04020102020204" pitchFamily="34" charset="0"/>
              </a:rPr>
              <a:t>Developmental milestones </a:t>
            </a:r>
            <a:br>
              <a:rPr b="1" dirty="0" sz="4400" lang="en-US">
                <a:solidFill>
                  <a:srgbClr val="FF0000"/>
                </a:solidFill>
                <a:latin typeface="Arial Black" panose="020B0A04020102020204" pitchFamily="34" charset="0"/>
              </a:rPr>
            </a:br>
            <a:endParaRPr b="1" dirty="0" sz="4400" lang="en-US">
              <a:solidFill>
                <a:srgbClr val="FF0000"/>
              </a:solidFill>
              <a:latin typeface="Arial Black" panose="020B0A04020102020204" pitchFamily="34" charset="0"/>
            </a:endParaRPr>
          </a:p>
        </p:txBody>
      </p:sp>
      <p:sp>
        <p:nvSpPr>
          <p:cNvPr id="1049066" name="Content Placeholder 2"/>
          <p:cNvSpPr>
            <a:spLocks noGrp="1"/>
          </p:cNvSpPr>
          <p:nvPr>
            <p:ph idx="1"/>
          </p:nvPr>
        </p:nvSpPr>
        <p:spPr>
          <a:xfrm>
            <a:off x="1622044" y="1290638"/>
            <a:ext cx="9997440" cy="4800600"/>
          </a:xfrm>
        </p:spPr>
        <p:txBody>
          <a:bodyPr>
            <a:normAutofit/>
          </a:bodyPr>
          <a:p>
            <a:pPr algn="just">
              <a:buNone/>
            </a:pPr>
            <a:endParaRPr dirty="0" sz="3600" lang="en-US"/>
          </a:p>
          <a:p>
            <a:pPr algn="just" lvl="0">
              <a:buNone/>
            </a:pPr>
            <a:r>
              <a:rPr b="1" dirty="0" sz="3600" lang="en-US" u="sng"/>
              <a:t>Milestones </a:t>
            </a:r>
            <a:r>
              <a:rPr b="1" dirty="0" sz="3600" lang="en-US"/>
              <a:t> (0 – 5 Years)</a:t>
            </a:r>
            <a:endParaRPr dirty="0" sz="3600" lang="en-US"/>
          </a:p>
          <a:p>
            <a:pPr algn="just">
              <a:buNone/>
            </a:pPr>
            <a:r>
              <a:rPr b="1" dirty="0" sz="3600" lang="en-US"/>
              <a:t>	</a:t>
            </a:r>
            <a:r>
              <a:rPr dirty="0" sz="3600" lang="en-US"/>
              <a:t>These are the various skills the child learns in the process of growth and development.</a:t>
            </a:r>
          </a:p>
          <a:p>
            <a:pPr algn="just"/>
            <a:endParaRPr dirty="0" sz="360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484" name=""/>
        <p:cNvGrpSpPr/>
        <p:nvPr/>
      </p:nvGrpSpPr>
      <p:grpSpPr>
        <a:xfrm>
          <a:off x="0" y="0"/>
          <a:ext cx="0" cy="0"/>
          <a:chOff x="0" y="0"/>
          <a:chExt cx="0" cy="0"/>
        </a:xfrm>
      </p:grpSpPr>
      <p:sp>
        <p:nvSpPr>
          <p:cNvPr id="1049070" name="Title 1"/>
          <p:cNvSpPr>
            <a:spLocks noGrp="1"/>
          </p:cNvSpPr>
          <p:nvPr>
            <p:ph type="title"/>
          </p:nvPr>
        </p:nvSpPr>
        <p:spPr>
          <a:xfrm>
            <a:off x="1981200" y="0"/>
            <a:ext cx="8229600" cy="1417638"/>
          </a:xfrm>
        </p:spPr>
        <p:txBody>
          <a:bodyPr>
            <a:normAutofit/>
          </a:bodyPr>
          <a:p>
            <a:r>
              <a:rPr dirty="0" lang="en-US">
                <a:solidFill>
                  <a:schemeClr val="tx2"/>
                </a:solidFill>
              </a:rPr>
              <a:t>Cont…</a:t>
            </a:r>
          </a:p>
        </p:txBody>
      </p:sp>
      <p:sp>
        <p:nvSpPr>
          <p:cNvPr id="1049071" name="Content Placeholder 2"/>
          <p:cNvSpPr>
            <a:spLocks noGrp="1"/>
          </p:cNvSpPr>
          <p:nvPr>
            <p:ph idx="1"/>
          </p:nvPr>
        </p:nvSpPr>
        <p:spPr>
          <a:xfrm>
            <a:off x="1672844" y="1181100"/>
            <a:ext cx="9997440" cy="4800600"/>
          </a:xfrm>
        </p:spPr>
        <p:txBody>
          <a:bodyPr>
            <a:normAutofit/>
          </a:bodyPr>
          <a:p>
            <a:pPr algn="just" lvl="0">
              <a:buNone/>
            </a:pPr>
            <a:r>
              <a:rPr b="1" dirty="0" lang="en-US"/>
              <a:t>		</a:t>
            </a:r>
            <a:r>
              <a:rPr b="1" dirty="0" lang="en-US" u="sng"/>
              <a:t>At 4 – 6 Weeks</a:t>
            </a:r>
            <a:endParaRPr dirty="0" lang="en-US"/>
          </a:p>
          <a:p>
            <a:pPr algn="just"/>
            <a:r>
              <a:rPr dirty="0" lang="en-US"/>
              <a:t>The infant is attentive to a familiar face, which is usually the mother as she is the source of food. </a:t>
            </a:r>
          </a:p>
          <a:p>
            <a:pPr algn="just"/>
            <a:r>
              <a:rPr dirty="0" lang="en-US"/>
              <a:t>The infant can lift his head from time to time when he is supported on his mother`s shoulder. </a:t>
            </a:r>
          </a:p>
          <a:p>
            <a:pPr algn="just"/>
            <a:r>
              <a:rPr dirty="0" lang="en-US"/>
              <a:t>He can also turn his head a little from side to side while lying on a flat surface.</a:t>
            </a:r>
          </a:p>
          <a:p>
            <a:pPr algn="just"/>
            <a:r>
              <a:rPr dirty="0" lang="en-US"/>
              <a:t> He will stare at a window or a light.</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485" name=""/>
        <p:cNvGrpSpPr/>
        <p:nvPr/>
      </p:nvGrpSpPr>
      <p:grpSpPr>
        <a:xfrm>
          <a:off x="0" y="0"/>
          <a:ext cx="0" cy="0"/>
          <a:chOff x="0" y="0"/>
          <a:chExt cx="0" cy="0"/>
        </a:xfrm>
      </p:grpSpPr>
      <p:sp>
        <p:nvSpPr>
          <p:cNvPr id="1049072" name="Title 1"/>
          <p:cNvSpPr>
            <a:spLocks noGrp="1"/>
          </p:cNvSpPr>
          <p:nvPr>
            <p:ph type="title"/>
          </p:nvPr>
        </p:nvSpPr>
        <p:spPr/>
        <p:txBody>
          <a:bodyPr/>
          <a:p>
            <a:r>
              <a:rPr dirty="0" lang="en-US">
                <a:solidFill>
                  <a:schemeClr val="tx2"/>
                </a:solidFill>
              </a:rPr>
              <a:t>Cont…</a:t>
            </a:r>
          </a:p>
        </p:txBody>
      </p:sp>
      <p:sp>
        <p:nvSpPr>
          <p:cNvPr id="1049073" name="Content Placeholder 2"/>
          <p:cNvSpPr>
            <a:spLocks noGrp="1"/>
          </p:cNvSpPr>
          <p:nvPr>
            <p:ph idx="1"/>
          </p:nvPr>
        </p:nvSpPr>
        <p:spPr>
          <a:xfrm>
            <a:off x="1634744" y="1193800"/>
            <a:ext cx="9997440" cy="4800600"/>
          </a:xfrm>
        </p:spPr>
        <p:txBody>
          <a:bodyPr>
            <a:normAutofit lnSpcReduction="10000"/>
          </a:bodyPr>
          <a:p>
            <a:pPr algn="just">
              <a:buNone/>
            </a:pPr>
            <a:r>
              <a:rPr b="1" dirty="0" lang="en-US"/>
              <a:t>	</a:t>
            </a:r>
            <a:r>
              <a:rPr b="1" dirty="0" lang="en-US" u="sng"/>
              <a:t>At 8 Weeks</a:t>
            </a:r>
            <a:endParaRPr dirty="0" lang="en-US"/>
          </a:p>
          <a:p>
            <a:pPr algn="just"/>
            <a:r>
              <a:rPr dirty="0" lang="en-US"/>
              <a:t>He can lift his chest a short distance above a flat surface when laid on his abdomen. </a:t>
            </a:r>
          </a:p>
          <a:p>
            <a:pPr algn="just"/>
            <a:r>
              <a:rPr dirty="0" lang="en-US"/>
              <a:t>He kicks his feet or pushes his legs when lying on his mother`s laps or in the bath basin. </a:t>
            </a:r>
          </a:p>
          <a:p>
            <a:pPr algn="just"/>
            <a:r>
              <a:rPr dirty="0" lang="en-US"/>
              <a:t>Socio-personal development is marked by the attention he pays to a speaking voice. </a:t>
            </a:r>
          </a:p>
          <a:p>
            <a:pPr algn="just"/>
            <a:r>
              <a:rPr dirty="0" lang="en-US"/>
              <a:t>His eyes have focused and will follow a moving object. He may smile to a familiar voice. </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486" name=""/>
        <p:cNvGrpSpPr/>
        <p:nvPr/>
      </p:nvGrpSpPr>
      <p:grpSpPr>
        <a:xfrm>
          <a:off x="0" y="0"/>
          <a:ext cx="0" cy="0"/>
          <a:chOff x="0" y="0"/>
          <a:chExt cx="0" cy="0"/>
        </a:xfrm>
      </p:grpSpPr>
      <p:sp>
        <p:nvSpPr>
          <p:cNvPr id="1049074" name="Title 1"/>
          <p:cNvSpPr>
            <a:spLocks noGrp="1"/>
          </p:cNvSpPr>
          <p:nvPr>
            <p:ph type="title"/>
          </p:nvPr>
        </p:nvSpPr>
        <p:spPr/>
        <p:txBody>
          <a:bodyPr/>
          <a:p>
            <a:r>
              <a:rPr dirty="0" lang="en-US">
                <a:solidFill>
                  <a:schemeClr val="tx2"/>
                </a:solidFill>
              </a:rPr>
              <a:t>Cont…</a:t>
            </a:r>
          </a:p>
        </p:txBody>
      </p:sp>
      <p:sp>
        <p:nvSpPr>
          <p:cNvPr id="1049075" name="Content Placeholder 2"/>
          <p:cNvSpPr>
            <a:spLocks noGrp="1"/>
          </p:cNvSpPr>
          <p:nvPr>
            <p:ph idx="1"/>
          </p:nvPr>
        </p:nvSpPr>
        <p:spPr>
          <a:xfrm>
            <a:off x="1714500" y="1295400"/>
            <a:ext cx="10197084" cy="4953000"/>
          </a:xfrm>
        </p:spPr>
        <p:txBody>
          <a:bodyPr/>
          <a:p>
            <a:pPr algn="just">
              <a:buNone/>
            </a:pPr>
            <a:r>
              <a:rPr b="1" dirty="0" lang="en-US"/>
              <a:t>	</a:t>
            </a:r>
            <a:r>
              <a:rPr b="1" dirty="0" lang="en-US" u="sng"/>
              <a:t>At 10 – 18 Weeks</a:t>
            </a:r>
            <a:endParaRPr dirty="0" lang="en-US"/>
          </a:p>
          <a:p>
            <a:pPr algn="just"/>
            <a:r>
              <a:rPr dirty="0" lang="en-US"/>
              <a:t>The infant can hold his head up steadily while being supported on his mother`s shoulder, and turns his head freely while looking at people and when lying on his back. He smiles in response to a smiling face and shows pleasure by making sound</a:t>
            </a:r>
            <a:r>
              <a:rPr b="1" dirty="0" lang="en-US"/>
              <a:t>.</a:t>
            </a:r>
            <a:endParaRPr dirty="0" lang="en-US"/>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487" name=""/>
        <p:cNvGrpSpPr/>
        <p:nvPr/>
      </p:nvGrpSpPr>
      <p:grpSpPr>
        <a:xfrm>
          <a:off x="0" y="0"/>
          <a:ext cx="0" cy="0"/>
          <a:chOff x="0" y="0"/>
          <a:chExt cx="0" cy="0"/>
        </a:xfrm>
      </p:grpSpPr>
      <p:sp>
        <p:nvSpPr>
          <p:cNvPr id="1049076" name="Content Placeholder 2"/>
          <p:cNvSpPr>
            <a:spLocks noGrp="1"/>
          </p:cNvSpPr>
          <p:nvPr>
            <p:ph idx="1"/>
          </p:nvPr>
        </p:nvSpPr>
        <p:spPr>
          <a:xfrm>
            <a:off x="1549400" y="457200"/>
            <a:ext cx="10209784" cy="4940300"/>
          </a:xfrm>
        </p:spPr>
        <p:txBody>
          <a:bodyPr>
            <a:noAutofit/>
          </a:bodyPr>
          <a:p>
            <a:pPr algn="just">
              <a:buNone/>
            </a:pPr>
            <a:r>
              <a:rPr b="1" dirty="0" lang="en-US"/>
              <a:t>	</a:t>
            </a:r>
            <a:r>
              <a:rPr b="1" dirty="0" lang="en-US" u="sng"/>
              <a:t>At 24 Weeks </a:t>
            </a:r>
            <a:endParaRPr dirty="0" lang="en-US"/>
          </a:p>
          <a:p>
            <a:pPr algn="just"/>
            <a:r>
              <a:rPr dirty="0" lang="en-US"/>
              <a:t>The infant has full head control and can sit with slight support.</a:t>
            </a:r>
          </a:p>
          <a:p>
            <a:pPr algn="just"/>
            <a:r>
              <a:rPr dirty="0" lang="en-US"/>
              <a:t> He can roll from side to side in his cot. He will stretch out and grasp brightly colored objects.</a:t>
            </a:r>
          </a:p>
          <a:p>
            <a:pPr algn="just"/>
            <a:r>
              <a:rPr dirty="0" lang="en-US"/>
              <a:t>He may begin to cut his first tooth which is generally one of the lower incisors.</a:t>
            </a:r>
          </a:p>
          <a:p>
            <a:pPr algn="just"/>
            <a:r>
              <a:rPr dirty="0" lang="en-US"/>
              <a:t> He will start to learn about his surrounding by grasping objects with both hands especially bright beads and putting them into his mouth. </a:t>
            </a:r>
            <a:r>
              <a:rPr b="1" dirty="0" lang="en-US"/>
              <a:t>He will have doubled his birth weight at this age.</a:t>
            </a:r>
          </a:p>
          <a:p>
            <a:pPr algn="just">
              <a:buNone/>
            </a:pPr>
            <a:r>
              <a:rPr b="1" dirty="0" lang="en-US"/>
              <a:t>	</a:t>
            </a:r>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488" name=""/>
        <p:cNvGrpSpPr/>
        <p:nvPr/>
      </p:nvGrpSpPr>
      <p:grpSpPr>
        <a:xfrm>
          <a:off x="0" y="0"/>
          <a:ext cx="0" cy="0"/>
          <a:chOff x="0" y="0"/>
          <a:chExt cx="0" cy="0"/>
        </a:xfrm>
      </p:grpSpPr>
      <p:sp>
        <p:nvSpPr>
          <p:cNvPr id="1049077" name="Title 1"/>
          <p:cNvSpPr>
            <a:spLocks noGrp="1"/>
          </p:cNvSpPr>
          <p:nvPr>
            <p:ph type="title"/>
          </p:nvPr>
        </p:nvSpPr>
        <p:spPr/>
        <p:txBody>
          <a:bodyPr/>
          <a:p>
            <a:r>
              <a:rPr dirty="0" lang="en-US">
                <a:solidFill>
                  <a:schemeClr val="tx2"/>
                </a:solidFill>
              </a:rPr>
              <a:t>Cont…</a:t>
            </a:r>
          </a:p>
        </p:txBody>
      </p:sp>
      <p:sp>
        <p:nvSpPr>
          <p:cNvPr id="1049078" name="Content Placeholder 2"/>
          <p:cNvSpPr>
            <a:spLocks noGrp="1"/>
          </p:cNvSpPr>
          <p:nvPr>
            <p:ph idx="1"/>
          </p:nvPr>
        </p:nvSpPr>
        <p:spPr>
          <a:xfrm>
            <a:off x="1647444" y="1244600"/>
            <a:ext cx="9997440" cy="4800600"/>
          </a:xfrm>
        </p:spPr>
        <p:txBody>
          <a:bodyPr/>
          <a:p>
            <a:pPr algn="just">
              <a:buNone/>
            </a:pPr>
            <a:r>
              <a:rPr b="1" dirty="0" lang="en-US" u="sng"/>
              <a:t>At 9 – 10 Months</a:t>
            </a:r>
            <a:endParaRPr dirty="0" lang="en-US"/>
          </a:p>
          <a:p>
            <a:pPr algn="just"/>
            <a:r>
              <a:rPr dirty="0" lang="en-US"/>
              <a:t>He can sit alone without support and may try to crawl when laid on his abdomen.</a:t>
            </a:r>
          </a:p>
          <a:p>
            <a:pPr algn="just"/>
            <a:r>
              <a:rPr dirty="0" lang="en-US"/>
              <a:t> He will now be able to recognize the difference between strangers and familiar faces, family and friends. </a:t>
            </a:r>
          </a:p>
          <a:p>
            <a:pPr algn="just"/>
            <a:r>
              <a:rPr dirty="0" lang="en-US"/>
              <a:t>He may attempt to pull himself onto his feet by holding furniture. </a:t>
            </a:r>
          </a:p>
          <a:p>
            <a:pPr algn="just"/>
            <a:r>
              <a:rPr dirty="0" lang="en-US"/>
              <a:t>He begins to develop one or two skills like saying goodbye, clapping hands etc.</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489" name=""/>
        <p:cNvGrpSpPr/>
        <p:nvPr/>
      </p:nvGrpSpPr>
      <p:grpSpPr>
        <a:xfrm>
          <a:off x="0" y="0"/>
          <a:ext cx="0" cy="0"/>
          <a:chOff x="0" y="0"/>
          <a:chExt cx="0" cy="0"/>
        </a:xfrm>
      </p:grpSpPr>
      <p:sp>
        <p:nvSpPr>
          <p:cNvPr id="1049079" name="Content Placeholder 2"/>
          <p:cNvSpPr>
            <a:spLocks noGrp="1"/>
          </p:cNvSpPr>
          <p:nvPr>
            <p:ph idx="1"/>
          </p:nvPr>
        </p:nvSpPr>
        <p:spPr>
          <a:xfrm>
            <a:off x="1634744" y="0"/>
            <a:ext cx="9997440" cy="5245100"/>
          </a:xfrm>
        </p:spPr>
        <p:txBody>
          <a:bodyPr>
            <a:noAutofit/>
          </a:bodyPr>
          <a:p>
            <a:pPr algn="just">
              <a:buNone/>
            </a:pPr>
            <a:r>
              <a:rPr b="1" dirty="0" lang="en-US"/>
              <a:t>	</a:t>
            </a:r>
            <a:r>
              <a:rPr b="1" dirty="0" lang="en-US" u="sng"/>
              <a:t>At 10 – 12 Months</a:t>
            </a:r>
            <a:endParaRPr dirty="0" lang="en-US"/>
          </a:p>
          <a:p>
            <a:pPr algn="just"/>
            <a:r>
              <a:rPr dirty="0" lang="en-US"/>
              <a:t>He can stand without support and walks with some help. </a:t>
            </a:r>
          </a:p>
          <a:p>
            <a:pPr algn="just"/>
            <a:r>
              <a:rPr dirty="0" lang="en-US"/>
              <a:t>He may start to hold a mug without dropping it.</a:t>
            </a:r>
          </a:p>
          <a:p>
            <a:pPr algn="just"/>
            <a:r>
              <a:rPr dirty="0" lang="en-US"/>
              <a:t>His weight will have tripled. </a:t>
            </a:r>
          </a:p>
          <a:p>
            <a:pPr algn="just"/>
            <a:r>
              <a:rPr dirty="0" lang="en-US"/>
              <a:t>He will obey simple orders although his vocabulary is limited to one or two words.</a:t>
            </a:r>
          </a:p>
          <a:p>
            <a:pPr algn="just"/>
            <a:r>
              <a:rPr dirty="0" lang="en-US"/>
              <a:t> He will connect certain sounds with a particular object or situation</a:t>
            </a:r>
            <a:r>
              <a:rPr b="1" dirty="0" lang="en-US" u="sng"/>
              <a:t> </a:t>
            </a:r>
            <a:r>
              <a:rPr dirty="0" lang="en-US"/>
              <a:t>especially the words for food in his mother tongue. </a:t>
            </a:r>
          </a:p>
          <a:p>
            <a:pPr algn="just"/>
            <a:r>
              <a:rPr dirty="0" lang="en-US"/>
              <a:t>He is beginning to acknowledge authority by listening to his mother forbidding him certain actions</a:t>
            </a:r>
          </a:p>
          <a:p>
            <a:pPr algn="just">
              <a:buNone/>
            </a:pPr>
            <a:r>
              <a:rPr b="1" dirty="0" lang="en-US"/>
              <a:t>	</a:t>
            </a:r>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490" name=""/>
        <p:cNvGrpSpPr/>
        <p:nvPr/>
      </p:nvGrpSpPr>
      <p:grpSpPr>
        <a:xfrm>
          <a:off x="0" y="0"/>
          <a:ext cx="0" cy="0"/>
          <a:chOff x="0" y="0"/>
          <a:chExt cx="0" cy="0"/>
        </a:xfrm>
      </p:grpSpPr>
      <p:sp>
        <p:nvSpPr>
          <p:cNvPr id="1049080" name="Content Placeholder 2"/>
          <p:cNvSpPr>
            <a:spLocks noGrp="1"/>
          </p:cNvSpPr>
          <p:nvPr>
            <p:ph idx="1"/>
          </p:nvPr>
        </p:nvSpPr>
        <p:spPr>
          <a:xfrm>
            <a:off x="1562100" y="393700"/>
            <a:ext cx="10349484" cy="5854700"/>
          </a:xfrm>
        </p:spPr>
        <p:txBody>
          <a:bodyPr>
            <a:normAutofit/>
          </a:bodyPr>
          <a:p>
            <a:pPr algn="just">
              <a:buNone/>
            </a:pPr>
            <a:r>
              <a:rPr b="1" dirty="0" lang="en-US" u="sng"/>
              <a:t>At 15 Months</a:t>
            </a:r>
            <a:endParaRPr dirty="0" lang="en-US"/>
          </a:p>
          <a:p>
            <a:pPr algn="just"/>
            <a:r>
              <a:rPr dirty="0" lang="en-US"/>
              <a:t>The young child can walk alone and can run around but still rather unsteadily. </a:t>
            </a:r>
          </a:p>
          <a:p>
            <a:pPr algn="just"/>
            <a:r>
              <a:rPr dirty="0" lang="en-US"/>
              <a:t>He can hold a mug and drink from it.</a:t>
            </a:r>
          </a:p>
          <a:p>
            <a:pPr algn="just"/>
            <a:r>
              <a:rPr dirty="0" lang="en-US"/>
              <a:t> He can hold a spoon with increasing skill.</a:t>
            </a:r>
          </a:p>
          <a:p>
            <a:pPr algn="just"/>
            <a:r>
              <a:rPr dirty="0" lang="en-US"/>
              <a:t> His vocabulary may consist of four or more words, and he makes serious attempts to talk but the words may be used in the wrong sequence without making any sense.</a:t>
            </a:r>
          </a:p>
          <a:p>
            <a:pPr algn="just"/>
            <a:r>
              <a:rPr dirty="0" lang="en-US"/>
              <a:t> He should be able to eat all types of soft foods which are commonly eaten in his family</a:t>
            </a:r>
          </a:p>
          <a:p>
            <a:pPr algn="just"/>
            <a:endParaRPr dirty="0" lang="en-US"/>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491" name=""/>
        <p:cNvGrpSpPr/>
        <p:nvPr/>
      </p:nvGrpSpPr>
      <p:grpSpPr>
        <a:xfrm>
          <a:off x="0" y="0"/>
          <a:ext cx="0" cy="0"/>
          <a:chOff x="0" y="0"/>
          <a:chExt cx="0" cy="0"/>
        </a:xfrm>
      </p:grpSpPr>
      <p:sp>
        <p:nvSpPr>
          <p:cNvPr id="1049081" name="Content Placeholder 2"/>
          <p:cNvSpPr>
            <a:spLocks noGrp="1"/>
          </p:cNvSpPr>
          <p:nvPr>
            <p:ph idx="1"/>
          </p:nvPr>
        </p:nvSpPr>
        <p:spPr>
          <a:xfrm>
            <a:off x="1473200" y="127000"/>
            <a:ext cx="10617200" cy="5918200"/>
          </a:xfrm>
        </p:spPr>
        <p:txBody>
          <a:bodyPr>
            <a:noAutofit/>
          </a:bodyPr>
          <a:p>
            <a:pPr algn="just">
              <a:buNone/>
            </a:pPr>
            <a:r>
              <a:rPr b="1" dirty="0" sz="2400" lang="en-US">
                <a:latin typeface="Calibri" panose="020F0502020204030204" pitchFamily="34" charset="0"/>
                <a:cs typeface="Calibri" panose="020F0502020204030204" pitchFamily="34" charset="0"/>
              </a:rPr>
              <a:t>	</a:t>
            </a:r>
            <a:r>
              <a:rPr b="1" dirty="0" sz="2400" lang="en-US" u="sng">
                <a:latin typeface="Calibri" panose="020F0502020204030204" pitchFamily="34" charset="0"/>
                <a:cs typeface="Calibri" panose="020F0502020204030204" pitchFamily="34" charset="0"/>
              </a:rPr>
              <a:t>At 18 Months</a:t>
            </a:r>
            <a:endParaRPr dirty="0" sz="2400" lang="en-US">
              <a:latin typeface="Calibri" panose="020F0502020204030204" pitchFamily="34" charset="0"/>
              <a:cs typeface="Calibri" panose="020F0502020204030204" pitchFamily="34" charset="0"/>
            </a:endParaRPr>
          </a:p>
          <a:p>
            <a:pPr algn="just"/>
            <a:r>
              <a:rPr dirty="0" sz="2400" lang="en-US">
                <a:latin typeface="Calibri" panose="020F0502020204030204" pitchFamily="34" charset="0"/>
                <a:cs typeface="Calibri" panose="020F0502020204030204" pitchFamily="34" charset="0"/>
              </a:rPr>
              <a:t>The young child can climb into a chair or up steps. </a:t>
            </a:r>
          </a:p>
          <a:p>
            <a:pPr algn="just"/>
            <a:r>
              <a:rPr dirty="0" sz="2400" lang="en-US">
                <a:latin typeface="Calibri" panose="020F0502020204030204" pitchFamily="34" charset="0"/>
                <a:cs typeface="Calibri" panose="020F0502020204030204" pitchFamily="34" charset="0"/>
              </a:rPr>
              <a:t>He can use a spoon for feeding himself with good muscular coordination.</a:t>
            </a:r>
          </a:p>
          <a:p>
            <a:pPr algn="just"/>
            <a:r>
              <a:rPr dirty="0" sz="2400" lang="en-US">
                <a:latin typeface="Calibri" panose="020F0502020204030204" pitchFamily="34" charset="0"/>
                <a:cs typeface="Calibri" panose="020F0502020204030204" pitchFamily="34" charset="0"/>
              </a:rPr>
              <a:t> He usually has 10 – 12 teeth. </a:t>
            </a:r>
          </a:p>
          <a:p>
            <a:pPr algn="just"/>
            <a:r>
              <a:rPr dirty="0" sz="2400" lang="en-US">
                <a:latin typeface="Calibri" panose="020F0502020204030204" pitchFamily="34" charset="0"/>
                <a:cs typeface="Calibri" panose="020F0502020204030204" pitchFamily="34" charset="0"/>
              </a:rPr>
              <a:t>He has a vocabulary of between 5 – 12 words or more and uses them as though he were forming sentences. </a:t>
            </a:r>
          </a:p>
          <a:p>
            <a:pPr algn="just"/>
            <a:r>
              <a:rPr dirty="0" sz="2400" lang="en-US">
                <a:latin typeface="Calibri" panose="020F0502020204030204" pitchFamily="34" charset="0"/>
                <a:cs typeface="Calibri" panose="020F0502020204030204" pitchFamily="34" charset="0"/>
              </a:rPr>
              <a:t>He can turn the pages of a large book and scribble with a pencil.</a:t>
            </a:r>
          </a:p>
          <a:p>
            <a:pPr algn="just"/>
            <a:r>
              <a:rPr dirty="0" sz="2400" lang="en-US">
                <a:latin typeface="Calibri" panose="020F0502020204030204" pitchFamily="34" charset="0"/>
                <a:cs typeface="Calibri" panose="020F0502020204030204" pitchFamily="34" charset="0"/>
              </a:rPr>
              <a:t>Control of his bowels should have been established if toilet training has been regular.</a:t>
            </a:r>
          </a:p>
          <a:p>
            <a:pPr algn="just"/>
            <a:r>
              <a:rPr dirty="0" sz="2400" lang="en-US">
                <a:latin typeface="Calibri" panose="020F0502020204030204" pitchFamily="34" charset="0"/>
                <a:cs typeface="Calibri" panose="020F0502020204030204" pitchFamily="34" charset="0"/>
              </a:rPr>
              <a:t> He will be able to tell his mother that he wants use his </a:t>
            </a:r>
            <a:r>
              <a:rPr dirty="0" sz="2400" lang="en-US" err="1">
                <a:latin typeface="Calibri" panose="020F0502020204030204" pitchFamily="34" charset="0"/>
                <a:cs typeface="Calibri" panose="020F0502020204030204" pitchFamily="34" charset="0"/>
              </a:rPr>
              <a:t>pottie</a:t>
            </a:r>
            <a:r>
              <a:rPr dirty="0" sz="2400" lang="en-US">
                <a:latin typeface="Calibri" panose="020F0502020204030204" pitchFamily="34" charset="0"/>
                <a:cs typeface="Calibri" panose="020F0502020204030204" pitchFamily="34" charset="0"/>
              </a:rPr>
              <a:t>. </a:t>
            </a:r>
          </a:p>
          <a:p>
            <a:pPr algn="just"/>
            <a:r>
              <a:rPr dirty="0" sz="2400" lang="en-US">
                <a:latin typeface="Calibri" panose="020F0502020204030204" pitchFamily="34" charset="0"/>
                <a:cs typeface="Calibri" panose="020F0502020204030204" pitchFamily="34" charset="0"/>
              </a:rPr>
              <a:t>He will still sleep for 14 – 16 hours in the 24 hours. </a:t>
            </a:r>
          </a:p>
          <a:p>
            <a:pPr algn="just"/>
            <a:r>
              <a:rPr dirty="0" sz="2400" lang="en-US">
                <a:latin typeface="Calibri" panose="020F0502020204030204" pitchFamily="34" charset="0"/>
                <a:cs typeface="Calibri" panose="020F0502020204030204" pitchFamily="34" charset="0"/>
              </a:rPr>
              <a:t>He will point to his nose, hair or eye when these parts are named by his parents. </a:t>
            </a:r>
          </a:p>
          <a:p>
            <a:pPr algn="just"/>
            <a:r>
              <a:rPr dirty="0" sz="2400" lang="en-US">
                <a:latin typeface="Calibri" panose="020F0502020204030204" pitchFamily="34" charset="0"/>
                <a:cs typeface="Calibri" panose="020F0502020204030204" pitchFamily="34" charset="0"/>
              </a:rPr>
              <a:t>He eats everything that his family eats apart from highly spiced or food containing small bones.</a:t>
            </a:r>
          </a:p>
          <a:p>
            <a:pPr algn="just">
              <a:buNone/>
            </a:pPr>
            <a:r>
              <a:rPr b="1" dirty="0" sz="2400" lang="en-US">
                <a:latin typeface="Calibri" panose="020F0502020204030204" pitchFamily="34" charset="0"/>
                <a:cs typeface="Calibri" panose="020F0502020204030204" pitchFamily="34" charset="0"/>
              </a:rPr>
              <a:t>	</a:t>
            </a:r>
            <a:endParaRPr dirty="0" sz="2400" lang="en-US">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92" name=""/>
        <p:cNvGrpSpPr/>
        <p:nvPr/>
      </p:nvGrpSpPr>
      <p:grpSpPr>
        <a:xfrm>
          <a:off x="0" y="0"/>
          <a:ext cx="0" cy="0"/>
          <a:chOff x="0" y="0"/>
          <a:chExt cx="0" cy="0"/>
        </a:xfrm>
      </p:grpSpPr>
      <p:pic>
        <p:nvPicPr>
          <p:cNvPr id="2097152" name="Picture 5" descr="http://mywebpages.comcast.net/epollak/PSY2551.jpg"/>
          <p:cNvPicPr>
            <a:picLocks noChangeAspect="1" noGrp="1" noChangeArrowheads="1"/>
          </p:cNvPicPr>
          <p:nvPr>
            <p:ph sz="half" idx="1"/>
          </p:nvPr>
        </p:nvPicPr>
        <p:blipFill>
          <a:blip xmlns:r="http://schemas.openxmlformats.org/officeDocument/2006/relationships" r:embed="rId1" cstate="print"/>
          <a:stretch>
            <a:fillRect/>
          </a:stretch>
        </p:blipFill>
        <p:spPr bwMode="auto">
          <a:xfrm>
            <a:off x="954157" y="715618"/>
            <a:ext cx="4214191" cy="5367130"/>
          </a:xfrm>
          <a:prstGeom prst="rect"/>
          <a:noFill/>
        </p:spPr>
      </p:pic>
      <p:sp>
        <p:nvSpPr>
          <p:cNvPr id="1048646" name="Content Placeholder 5"/>
          <p:cNvSpPr>
            <a:spLocks noGrp="1"/>
          </p:cNvSpPr>
          <p:nvPr>
            <p:ph sz="half" idx="2"/>
          </p:nvPr>
        </p:nvSpPr>
        <p:spPr>
          <a:xfrm>
            <a:off x="5777949" y="371061"/>
            <a:ext cx="6109252" cy="6281529"/>
          </a:xfrm>
        </p:spPr>
        <p:txBody>
          <a:bodyPr>
            <a:normAutofit/>
          </a:bodyPr>
          <a:p>
            <a:r>
              <a:rPr dirty="0" sz="3200" lang="en-US">
                <a:latin typeface="Arial Rounded MT Bold" panose="020F0704030504030204" pitchFamily="34" charset="0"/>
              </a:rPr>
              <a:t>Biological psychology </a:t>
            </a:r>
            <a:r>
              <a:rPr altLang="en-US" dirty="0" sz="3200" lang="en-US">
                <a:latin typeface="Arial Rounded MT Bold" panose="020F0704030504030204" pitchFamily="34" charset="0"/>
                <a:cs typeface="Times New Roman" panose="02020603050405020304" pitchFamily="18" charset="0"/>
              </a:rPr>
              <a:t>studies how physical and chemical changes in our bodies influence  behaviors for example, how the brain, nervous system and hormones effect on behavior.</a:t>
            </a:r>
            <a:endParaRPr dirty="0" sz="3200" lang="en-US">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492" name=""/>
        <p:cNvGrpSpPr/>
        <p:nvPr/>
      </p:nvGrpSpPr>
      <p:grpSpPr>
        <a:xfrm>
          <a:off x="0" y="0"/>
          <a:ext cx="0" cy="0"/>
          <a:chOff x="0" y="0"/>
          <a:chExt cx="0" cy="0"/>
        </a:xfrm>
      </p:grpSpPr>
      <p:sp>
        <p:nvSpPr>
          <p:cNvPr id="1049082" name="Content Placeholder 2"/>
          <p:cNvSpPr>
            <a:spLocks noGrp="1"/>
          </p:cNvSpPr>
          <p:nvPr>
            <p:ph idx="1"/>
          </p:nvPr>
        </p:nvSpPr>
        <p:spPr>
          <a:xfrm>
            <a:off x="1583944" y="0"/>
            <a:ext cx="9997440" cy="5270500"/>
          </a:xfrm>
        </p:spPr>
        <p:txBody>
          <a:bodyPr>
            <a:noAutofit/>
          </a:bodyPr>
          <a:p>
            <a:pPr algn="just">
              <a:buNone/>
            </a:pPr>
            <a:r>
              <a:rPr b="1" dirty="0" lang="en-US" u="sng"/>
              <a:t>At 24 Months (2 Years)</a:t>
            </a:r>
            <a:endParaRPr dirty="0" lang="en-US"/>
          </a:p>
          <a:p>
            <a:pPr algn="just"/>
            <a:r>
              <a:rPr dirty="0" lang="en-US"/>
              <a:t>His sense of balance has well developed so he has fewer falls while walking around. </a:t>
            </a:r>
          </a:p>
          <a:p>
            <a:pPr algn="just"/>
            <a:r>
              <a:rPr dirty="0" lang="en-US"/>
              <a:t>He feeds himself with a spoon. </a:t>
            </a:r>
          </a:p>
          <a:p>
            <a:pPr algn="just"/>
            <a:r>
              <a:rPr dirty="0" lang="en-US"/>
              <a:t>He may be expected to have dry nights (but individuals differ in response to habit training). </a:t>
            </a:r>
          </a:p>
          <a:p>
            <a:pPr algn="just"/>
            <a:r>
              <a:rPr dirty="0" lang="en-US"/>
              <a:t>He has 16 teeth, uses two or so words in combination and can make simple sentences.</a:t>
            </a:r>
          </a:p>
          <a:p>
            <a:pPr algn="just"/>
            <a:r>
              <a:rPr dirty="0" lang="en-US"/>
              <a:t>He can amuse himself alone and likes playing with water or mud etc.</a:t>
            </a:r>
          </a:p>
          <a:p>
            <a:pPr algn="just"/>
            <a:r>
              <a:rPr dirty="0" lang="en-US"/>
              <a:t> Play begins to be imitation of adult activities</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493" name=""/>
        <p:cNvGrpSpPr/>
        <p:nvPr/>
      </p:nvGrpSpPr>
      <p:grpSpPr>
        <a:xfrm>
          <a:off x="0" y="0"/>
          <a:ext cx="0" cy="0"/>
          <a:chOff x="0" y="0"/>
          <a:chExt cx="0" cy="0"/>
        </a:xfrm>
      </p:grpSpPr>
      <p:sp>
        <p:nvSpPr>
          <p:cNvPr id="1049083" name="Title 1"/>
          <p:cNvSpPr>
            <a:spLocks noGrp="1"/>
          </p:cNvSpPr>
          <p:nvPr>
            <p:ph type="title"/>
          </p:nvPr>
        </p:nvSpPr>
        <p:spPr/>
        <p:txBody>
          <a:bodyPr/>
          <a:p>
            <a:r>
              <a:rPr dirty="0" lang="en-US">
                <a:solidFill>
                  <a:schemeClr val="tx2"/>
                </a:solidFill>
              </a:rPr>
              <a:t>Cont…</a:t>
            </a:r>
          </a:p>
        </p:txBody>
      </p:sp>
      <p:sp>
        <p:nvSpPr>
          <p:cNvPr id="1049084" name="Content Placeholder 2"/>
          <p:cNvSpPr>
            <a:spLocks noGrp="1"/>
          </p:cNvSpPr>
          <p:nvPr>
            <p:ph idx="1"/>
          </p:nvPr>
        </p:nvSpPr>
        <p:spPr>
          <a:xfrm>
            <a:off x="1663700" y="1417638"/>
            <a:ext cx="10247884" cy="4830762"/>
          </a:xfrm>
        </p:spPr>
        <p:txBody>
          <a:bodyPr>
            <a:normAutofit fontScale="92500" lnSpcReduction="20000"/>
          </a:bodyPr>
          <a:p>
            <a:pPr algn="just"/>
            <a:r>
              <a:rPr dirty="0" lang="en-US"/>
              <a:t>He wants to help his mother sweep or mop the floor; help with cooking and wants to pull up plants in the </a:t>
            </a:r>
            <a:r>
              <a:rPr dirty="0" lang="en-US" err="1"/>
              <a:t>shamba</a:t>
            </a:r>
            <a:r>
              <a:rPr dirty="0" lang="en-US"/>
              <a:t>. </a:t>
            </a:r>
          </a:p>
          <a:p>
            <a:pPr algn="just"/>
            <a:r>
              <a:rPr dirty="0" lang="en-US"/>
              <a:t>He can now pull off his shirt or dress but finds difficulty in unfastening buttons, tapes or straps on sandals.</a:t>
            </a:r>
          </a:p>
          <a:p>
            <a:pPr algn="just"/>
            <a:r>
              <a:rPr dirty="0" lang="en-US"/>
              <a:t> He should be now four times his birth weight and his height will be about 3 feet. </a:t>
            </a:r>
          </a:p>
          <a:p>
            <a:pPr algn="just"/>
            <a:r>
              <a:rPr dirty="0" lang="en-US"/>
              <a:t>He should have about 16 teeth at this age.</a:t>
            </a:r>
          </a:p>
          <a:p>
            <a:pPr algn="just"/>
            <a:r>
              <a:rPr dirty="0" lang="en-US"/>
              <a:t> He is very curious about his surroundings and will pull down knives or pots from a table, so this is a very dangerous age for accidents in the home.</a:t>
            </a:r>
          </a:p>
          <a:p>
            <a:pPr algn="just">
              <a:buNone/>
            </a:pPr>
            <a:r>
              <a:rPr b="1" dirty="0" lang="en-US"/>
              <a:t>	</a:t>
            </a:r>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494" name=""/>
        <p:cNvGrpSpPr/>
        <p:nvPr/>
      </p:nvGrpSpPr>
      <p:grpSpPr>
        <a:xfrm>
          <a:off x="0" y="0"/>
          <a:ext cx="0" cy="0"/>
          <a:chOff x="0" y="0"/>
          <a:chExt cx="0" cy="0"/>
        </a:xfrm>
      </p:grpSpPr>
      <p:sp>
        <p:nvSpPr>
          <p:cNvPr id="1049085" name="Title 1"/>
          <p:cNvSpPr>
            <a:spLocks noGrp="1"/>
          </p:cNvSpPr>
          <p:nvPr>
            <p:ph type="title"/>
          </p:nvPr>
        </p:nvSpPr>
        <p:spPr/>
        <p:txBody>
          <a:bodyPr/>
          <a:p>
            <a:r>
              <a:rPr dirty="0" lang="en-US">
                <a:solidFill>
                  <a:schemeClr val="tx2"/>
                </a:solidFill>
              </a:rPr>
              <a:t>Cont…</a:t>
            </a:r>
          </a:p>
        </p:txBody>
      </p:sp>
      <p:sp>
        <p:nvSpPr>
          <p:cNvPr id="1049086" name="Content Placeholder 2"/>
          <p:cNvSpPr>
            <a:spLocks noGrp="1"/>
          </p:cNvSpPr>
          <p:nvPr>
            <p:ph idx="1"/>
          </p:nvPr>
        </p:nvSpPr>
        <p:spPr>
          <a:xfrm>
            <a:off x="1587500" y="1244600"/>
            <a:ext cx="10324084" cy="5003800"/>
          </a:xfrm>
        </p:spPr>
        <p:txBody>
          <a:bodyPr/>
          <a:p>
            <a:pPr algn="just">
              <a:buNone/>
            </a:pPr>
            <a:r>
              <a:rPr b="1" dirty="0" lang="en-US" u="sng"/>
              <a:t>At 30 Months (2 ½ Years) – 20 Teeth    </a:t>
            </a:r>
            <a:endParaRPr dirty="0" lang="en-US"/>
          </a:p>
          <a:p>
            <a:pPr algn="just"/>
            <a:r>
              <a:rPr dirty="0" lang="en-US"/>
              <a:t>The young child goes up and down stairs alone and can help his mother in the house or </a:t>
            </a:r>
            <a:r>
              <a:rPr dirty="0" lang="en-US" err="1"/>
              <a:t>shamba</a:t>
            </a:r>
            <a:r>
              <a:rPr dirty="0" lang="en-US"/>
              <a:t> by carrying out simple jobs. </a:t>
            </a:r>
          </a:p>
          <a:p>
            <a:pPr algn="just"/>
            <a:r>
              <a:rPr dirty="0" lang="en-US"/>
              <a:t>He is developing a strong sense of property, about the ownership of toys and sweets. </a:t>
            </a:r>
          </a:p>
          <a:p>
            <a:pPr algn="just"/>
            <a:r>
              <a:rPr dirty="0" lang="en-US"/>
              <a:t>He likes going with his mother to the market and wants to carry small objects.</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495" name=""/>
        <p:cNvGrpSpPr/>
        <p:nvPr/>
      </p:nvGrpSpPr>
      <p:grpSpPr>
        <a:xfrm>
          <a:off x="0" y="0"/>
          <a:ext cx="0" cy="0"/>
          <a:chOff x="0" y="0"/>
          <a:chExt cx="0" cy="0"/>
        </a:xfrm>
      </p:grpSpPr>
      <p:sp>
        <p:nvSpPr>
          <p:cNvPr id="1049087" name="Title 1"/>
          <p:cNvSpPr>
            <a:spLocks noGrp="1"/>
          </p:cNvSpPr>
          <p:nvPr>
            <p:ph type="title"/>
          </p:nvPr>
        </p:nvSpPr>
        <p:spPr/>
        <p:txBody>
          <a:bodyPr/>
          <a:p>
            <a:r>
              <a:rPr dirty="0" lang="en-US">
                <a:solidFill>
                  <a:schemeClr val="tx2"/>
                </a:solidFill>
              </a:rPr>
              <a:t>Cont…</a:t>
            </a:r>
          </a:p>
        </p:txBody>
      </p:sp>
      <p:sp>
        <p:nvSpPr>
          <p:cNvPr id="1049088" name="Content Placeholder 2"/>
          <p:cNvSpPr>
            <a:spLocks noGrp="1"/>
          </p:cNvSpPr>
          <p:nvPr>
            <p:ph idx="1"/>
          </p:nvPr>
        </p:nvSpPr>
        <p:spPr>
          <a:xfrm>
            <a:off x="1612900" y="1282700"/>
            <a:ext cx="10298684" cy="4965700"/>
          </a:xfrm>
        </p:spPr>
        <p:txBody>
          <a:bodyPr>
            <a:normAutofit/>
          </a:bodyPr>
          <a:p>
            <a:pPr algn="just">
              <a:buNone/>
            </a:pPr>
            <a:r>
              <a:rPr b="1" dirty="0" lang="en-US"/>
              <a:t>	</a:t>
            </a:r>
            <a:r>
              <a:rPr b="1" dirty="0" lang="en-US" u="sng"/>
              <a:t>At 3 Years</a:t>
            </a:r>
            <a:endParaRPr dirty="0" lang="en-US"/>
          </a:p>
          <a:p>
            <a:pPr algn="just"/>
            <a:r>
              <a:rPr dirty="0" lang="en-US"/>
              <a:t>  He can dress and un-dress himself and eats his meals without help.</a:t>
            </a:r>
          </a:p>
          <a:p>
            <a:pPr algn="just"/>
            <a:r>
              <a:rPr dirty="0" lang="en-US"/>
              <a:t> He will say his name when asked, goes by himself to the lavatory in the day time and should be dry at night. </a:t>
            </a:r>
          </a:p>
          <a:p>
            <a:pPr algn="just"/>
            <a:r>
              <a:rPr dirty="0" lang="en-US"/>
              <a:t>He will play with small groups of children of his own age. </a:t>
            </a:r>
          </a:p>
          <a:p>
            <a:pPr algn="just"/>
            <a:r>
              <a:rPr dirty="0" lang="en-US"/>
              <a:t> He asks questions like “Where do babies come from?” and has a vocabulary of about 150 words. He is ready for nursery school and can learn another language with ease. </a:t>
            </a:r>
          </a:p>
          <a:p>
            <a:pPr algn="just"/>
            <a:endParaRPr dirty="0" lang="en-US"/>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496" name=""/>
        <p:cNvGrpSpPr/>
        <p:nvPr/>
      </p:nvGrpSpPr>
      <p:grpSpPr>
        <a:xfrm>
          <a:off x="0" y="0"/>
          <a:ext cx="0" cy="0"/>
          <a:chOff x="0" y="0"/>
          <a:chExt cx="0" cy="0"/>
        </a:xfrm>
      </p:grpSpPr>
      <p:sp>
        <p:nvSpPr>
          <p:cNvPr id="1049089" name="Title 1"/>
          <p:cNvSpPr>
            <a:spLocks noGrp="1"/>
          </p:cNvSpPr>
          <p:nvPr>
            <p:ph type="title"/>
          </p:nvPr>
        </p:nvSpPr>
        <p:spPr/>
        <p:txBody>
          <a:bodyPr/>
          <a:p>
            <a:r>
              <a:rPr dirty="0" lang="en-US">
                <a:solidFill>
                  <a:schemeClr val="tx2"/>
                </a:solidFill>
              </a:rPr>
              <a:t>Cont…</a:t>
            </a:r>
          </a:p>
        </p:txBody>
      </p:sp>
      <p:sp>
        <p:nvSpPr>
          <p:cNvPr id="1049090" name="Content Placeholder 2"/>
          <p:cNvSpPr>
            <a:spLocks noGrp="1"/>
          </p:cNvSpPr>
          <p:nvPr>
            <p:ph idx="1"/>
          </p:nvPr>
        </p:nvSpPr>
        <p:spPr>
          <a:xfrm>
            <a:off x="1676400" y="1231900"/>
            <a:ext cx="10235184" cy="5016500"/>
          </a:xfrm>
        </p:spPr>
        <p:txBody>
          <a:bodyPr>
            <a:normAutofit/>
          </a:bodyPr>
          <a:p>
            <a:pPr algn="just">
              <a:buNone/>
            </a:pPr>
            <a:r>
              <a:rPr b="1" dirty="0" lang="en-US"/>
              <a:t>	</a:t>
            </a:r>
            <a:r>
              <a:rPr b="1" dirty="0" lang="en-US" u="sng"/>
              <a:t>At 4 Years </a:t>
            </a:r>
            <a:endParaRPr dirty="0" lang="en-US"/>
          </a:p>
          <a:p>
            <a:pPr algn="just"/>
            <a:r>
              <a:rPr dirty="0" lang="en-US"/>
              <a:t>He can wash his hands and face and also clean his teeth, dress himself and fasten his sandals with help. </a:t>
            </a:r>
          </a:p>
          <a:p>
            <a:pPr algn="just"/>
            <a:r>
              <a:rPr dirty="0" lang="en-US"/>
              <a:t>He can co-ordinate play and work activities, perform simple jobs and go on short journeys by himself. </a:t>
            </a:r>
          </a:p>
          <a:p>
            <a:pPr algn="just"/>
            <a:r>
              <a:rPr dirty="0" lang="en-US"/>
              <a:t>He is beginning to realize that he is a separate person from his family.</a:t>
            </a:r>
          </a:p>
          <a:p>
            <a:pPr algn="just">
              <a:buNone/>
            </a:pPr>
            <a:r>
              <a:rPr b="1" dirty="0" lang="en-US"/>
              <a:t>	</a:t>
            </a:r>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497" name=""/>
        <p:cNvGrpSpPr/>
        <p:nvPr/>
      </p:nvGrpSpPr>
      <p:grpSpPr>
        <a:xfrm>
          <a:off x="0" y="0"/>
          <a:ext cx="0" cy="0"/>
          <a:chOff x="0" y="0"/>
          <a:chExt cx="0" cy="0"/>
        </a:xfrm>
      </p:grpSpPr>
      <p:sp>
        <p:nvSpPr>
          <p:cNvPr id="1049091" name="Title 1"/>
          <p:cNvSpPr>
            <a:spLocks noGrp="1"/>
          </p:cNvSpPr>
          <p:nvPr>
            <p:ph type="title"/>
          </p:nvPr>
        </p:nvSpPr>
        <p:spPr/>
        <p:txBody>
          <a:bodyPr/>
          <a:p>
            <a:r>
              <a:rPr dirty="0" lang="en-US">
                <a:solidFill>
                  <a:schemeClr val="tx2"/>
                </a:solidFill>
              </a:rPr>
              <a:t>Cont…</a:t>
            </a:r>
          </a:p>
        </p:txBody>
      </p:sp>
      <p:sp>
        <p:nvSpPr>
          <p:cNvPr id="1049092" name="Content Placeholder 2"/>
          <p:cNvSpPr>
            <a:spLocks noGrp="1"/>
          </p:cNvSpPr>
          <p:nvPr>
            <p:ph idx="1"/>
          </p:nvPr>
        </p:nvSpPr>
        <p:spPr>
          <a:xfrm>
            <a:off x="1638300" y="1282700"/>
            <a:ext cx="10273284" cy="4965700"/>
          </a:xfrm>
        </p:spPr>
        <p:txBody>
          <a:bodyPr/>
          <a:p>
            <a:pPr algn="just">
              <a:buNone/>
            </a:pPr>
            <a:r>
              <a:rPr b="1" dirty="0" lang="en-US" u="sng"/>
              <a:t>At 5 Years</a:t>
            </a:r>
            <a:endParaRPr dirty="0" lang="en-US"/>
          </a:p>
          <a:p>
            <a:pPr algn="just"/>
            <a:r>
              <a:rPr dirty="0" lang="en-US"/>
              <a:t>He is beginning to realize the danger of motor cars, strange animals and fire.</a:t>
            </a:r>
          </a:p>
          <a:p>
            <a:pPr algn="just"/>
            <a:r>
              <a:rPr dirty="0" lang="en-US"/>
              <a:t> His imagination is very strong and he will tell fantastic stories as his idea of truth and falsehood is very confused.</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498" name=""/>
        <p:cNvGrpSpPr/>
        <p:nvPr/>
      </p:nvGrpSpPr>
      <p:grpSpPr>
        <a:xfrm>
          <a:off x="0" y="0"/>
          <a:ext cx="0" cy="0"/>
          <a:chOff x="0" y="0"/>
          <a:chExt cx="0" cy="0"/>
        </a:xfrm>
      </p:grpSpPr>
      <p:sp>
        <p:nvSpPr>
          <p:cNvPr id="1049093" name="Title 1"/>
          <p:cNvSpPr>
            <a:spLocks noGrp="1"/>
          </p:cNvSpPr>
          <p:nvPr>
            <p:ph type="title"/>
          </p:nvPr>
        </p:nvSpPr>
        <p:spPr/>
        <p:txBody>
          <a:bodyPr/>
          <a:p>
            <a:r>
              <a:rPr dirty="0" lang="en-US">
                <a:solidFill>
                  <a:schemeClr val="tx2"/>
                </a:solidFill>
              </a:rPr>
              <a:t>Cont…</a:t>
            </a:r>
          </a:p>
        </p:txBody>
      </p:sp>
      <p:sp>
        <p:nvSpPr>
          <p:cNvPr id="1049094" name="Content Placeholder 2"/>
          <p:cNvSpPr>
            <a:spLocks noGrp="1"/>
          </p:cNvSpPr>
          <p:nvPr>
            <p:ph idx="1"/>
          </p:nvPr>
        </p:nvSpPr>
        <p:spPr>
          <a:xfrm>
            <a:off x="1549400" y="1193800"/>
            <a:ext cx="10362184" cy="5054600"/>
          </a:xfrm>
        </p:spPr>
        <p:txBody>
          <a:bodyPr>
            <a:normAutofit/>
          </a:bodyPr>
          <a:p>
            <a:pPr algn="just" lvl="0"/>
            <a:r>
              <a:rPr b="1" dirty="0" lang="en-US" u="sng"/>
              <a:t>From 6 Years to 12 years</a:t>
            </a:r>
            <a:endParaRPr dirty="0" lang="en-US"/>
          </a:p>
          <a:p>
            <a:pPr algn="just"/>
            <a:r>
              <a:rPr b="1" dirty="0" lang="en-US" u="sng"/>
              <a:t>At 6 Years</a:t>
            </a:r>
            <a:r>
              <a:rPr dirty="0" lang="en-US"/>
              <a:t> </a:t>
            </a:r>
          </a:p>
          <a:p>
            <a:pPr algn="just"/>
            <a:r>
              <a:rPr dirty="0" lang="en-US"/>
              <a:t>He is quite prepared for</a:t>
            </a:r>
            <a:r>
              <a:rPr dirty="0" lang="en-US" u="sng"/>
              <a:t> </a:t>
            </a:r>
            <a:r>
              <a:rPr dirty="0" lang="en-US"/>
              <a:t>entry into the large world of school and if his home background has been satisfactory and secure, he will enter it with confidence. </a:t>
            </a:r>
          </a:p>
          <a:p>
            <a:pPr algn="just"/>
            <a:r>
              <a:rPr dirty="0" lang="en-US"/>
              <a:t>The formal learning of school will teach him concentration, how to adapt to the larger world outside the home, the ability to make friends and how to be responsible for his own actions.</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499" name=""/>
        <p:cNvGrpSpPr/>
        <p:nvPr/>
      </p:nvGrpSpPr>
      <p:grpSpPr>
        <a:xfrm>
          <a:off x="0" y="0"/>
          <a:ext cx="0" cy="0"/>
          <a:chOff x="0" y="0"/>
          <a:chExt cx="0" cy="0"/>
        </a:xfrm>
      </p:grpSpPr>
      <p:sp>
        <p:nvSpPr>
          <p:cNvPr id="1049095" name="Title 1"/>
          <p:cNvSpPr>
            <a:spLocks noGrp="1"/>
          </p:cNvSpPr>
          <p:nvPr>
            <p:ph type="title"/>
          </p:nvPr>
        </p:nvSpPr>
        <p:spPr/>
        <p:txBody>
          <a:bodyPr/>
          <a:p>
            <a:r>
              <a:rPr dirty="0" lang="en-US">
                <a:solidFill>
                  <a:schemeClr val="tx2"/>
                </a:solidFill>
              </a:rPr>
              <a:t>Cont…</a:t>
            </a:r>
          </a:p>
        </p:txBody>
      </p:sp>
      <p:sp>
        <p:nvSpPr>
          <p:cNvPr id="1049096" name="Content Placeholder 2"/>
          <p:cNvSpPr>
            <a:spLocks noGrp="1"/>
          </p:cNvSpPr>
          <p:nvPr>
            <p:ph idx="1"/>
          </p:nvPr>
        </p:nvSpPr>
        <p:spPr>
          <a:xfrm>
            <a:off x="1638300" y="1257300"/>
            <a:ext cx="10273284" cy="4991100"/>
          </a:xfrm>
        </p:spPr>
        <p:txBody>
          <a:bodyPr/>
          <a:p>
            <a:pPr algn="just"/>
            <a:r>
              <a:rPr b="1" dirty="0" lang="en-US" u="sng"/>
              <a:t>6 – 12 Years – The School Child</a:t>
            </a:r>
            <a:endParaRPr dirty="0" lang="en-US"/>
          </a:p>
          <a:p>
            <a:pPr algn="just"/>
            <a:r>
              <a:rPr dirty="0" lang="en-US"/>
              <a:t>This is sometimes called the Latency period as there are no major emotional disturbances once the child has settled at school provided there is no home break -up due to death or separation, and he feels secure. </a:t>
            </a:r>
          </a:p>
          <a:p>
            <a:pPr algn="just"/>
            <a:r>
              <a:rPr dirty="0" lang="en-US"/>
              <a:t>The boy will begin to peer identify with older boys and imitate their behavior. The same principle applies to girls.</a:t>
            </a:r>
          </a:p>
          <a:p>
            <a:pPr algn="just"/>
            <a:r>
              <a:rPr dirty="0" lang="en-US"/>
              <a:t> Second dentition takes place from 6 – 8 years of age.</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500" name=""/>
        <p:cNvGrpSpPr/>
        <p:nvPr/>
      </p:nvGrpSpPr>
      <p:grpSpPr>
        <a:xfrm>
          <a:off x="0" y="0"/>
          <a:ext cx="0" cy="0"/>
          <a:chOff x="0" y="0"/>
          <a:chExt cx="0" cy="0"/>
        </a:xfrm>
      </p:grpSpPr>
      <p:sp>
        <p:nvSpPr>
          <p:cNvPr id="1049097" name="Title 1"/>
          <p:cNvSpPr>
            <a:spLocks noGrp="1"/>
          </p:cNvSpPr>
          <p:nvPr>
            <p:ph type="title"/>
          </p:nvPr>
        </p:nvSpPr>
        <p:spPr>
          <a:xfrm>
            <a:off x="1914144" y="0"/>
            <a:ext cx="9997440" cy="1143000"/>
          </a:xfrm>
        </p:spPr>
        <p:txBody>
          <a:bodyPr>
            <a:normAutofit fontScale="90000"/>
          </a:bodyPr>
          <a:p>
            <a:pPr algn="ctr"/>
            <a:r>
              <a:rPr b="1" dirty="0" lang="en-US">
                <a:solidFill>
                  <a:srgbClr val="FF0000"/>
                </a:solidFill>
              </a:rPr>
              <a:t>The Adolescent 12 – 18 Years</a:t>
            </a:r>
            <a:br>
              <a:rPr b="1" dirty="0" lang="en-US">
                <a:solidFill>
                  <a:srgbClr val="FF0000"/>
                </a:solidFill>
              </a:rPr>
            </a:br>
            <a:endParaRPr b="1" dirty="0" lang="en-US">
              <a:solidFill>
                <a:srgbClr val="FF0000"/>
              </a:solidFill>
            </a:endParaRPr>
          </a:p>
        </p:txBody>
      </p:sp>
      <p:sp>
        <p:nvSpPr>
          <p:cNvPr id="1049098" name="Content Placeholder 2"/>
          <p:cNvSpPr>
            <a:spLocks noGrp="1"/>
          </p:cNvSpPr>
          <p:nvPr>
            <p:ph idx="1"/>
          </p:nvPr>
        </p:nvSpPr>
        <p:spPr>
          <a:xfrm>
            <a:off x="1765300" y="711200"/>
            <a:ext cx="10146284" cy="5537200"/>
          </a:xfrm>
        </p:spPr>
        <p:txBody>
          <a:bodyPr>
            <a:normAutofit lnSpcReduction="10000"/>
          </a:bodyPr>
          <a:p>
            <a:pPr algn="just"/>
            <a:r>
              <a:rPr b="1" dirty="0" lang="en-US">
                <a:solidFill>
                  <a:srgbClr val="92D050"/>
                </a:solidFill>
              </a:rPr>
              <a:t>Physical Changes</a:t>
            </a:r>
            <a:endParaRPr dirty="0" lang="en-US">
              <a:solidFill>
                <a:srgbClr val="92D050"/>
              </a:solidFill>
            </a:endParaRPr>
          </a:p>
          <a:p>
            <a:pPr algn="just">
              <a:buNone/>
            </a:pPr>
            <a:r>
              <a:rPr b="1" dirty="0" lang="en-US"/>
              <a:t>	Boys</a:t>
            </a:r>
            <a:endParaRPr dirty="0" lang="en-US"/>
          </a:p>
          <a:p>
            <a:pPr algn="just"/>
            <a:r>
              <a:rPr dirty="0" lang="en-US"/>
              <a:t>The adolescent growth spurt occurs between the 13</a:t>
            </a:r>
            <a:r>
              <a:rPr baseline="30000" dirty="0" lang="en-US"/>
              <a:t>th</a:t>
            </a:r>
            <a:r>
              <a:rPr dirty="0" lang="en-US"/>
              <a:t> and 16</a:t>
            </a:r>
            <a:r>
              <a:rPr baseline="30000" dirty="0" lang="en-US"/>
              <a:t>th</a:t>
            </a:r>
            <a:r>
              <a:rPr dirty="0" lang="en-US"/>
              <a:t> year and this is the period of male ascendancy</a:t>
            </a:r>
            <a:r>
              <a:rPr b="1" dirty="0" lang="en-US"/>
              <a:t>. </a:t>
            </a:r>
            <a:r>
              <a:rPr dirty="0" lang="en-US"/>
              <a:t>There is</a:t>
            </a:r>
            <a:r>
              <a:rPr b="1" dirty="0" lang="en-US"/>
              <a:t> </a:t>
            </a:r>
            <a:r>
              <a:rPr dirty="0" lang="en-US"/>
              <a:t>a marked increase</a:t>
            </a:r>
            <a:r>
              <a:rPr b="1" dirty="0" lang="en-US"/>
              <a:t> </a:t>
            </a:r>
            <a:r>
              <a:rPr dirty="0" lang="en-US"/>
              <a:t>in the width of the chest and shoulders. </a:t>
            </a:r>
          </a:p>
          <a:p>
            <a:pPr algn="just"/>
            <a:r>
              <a:rPr dirty="0" lang="en-US"/>
              <a:t>Muscle size increases but fat is lost at adolescence. This accounts for the difference in body shape between males and females . Hair grows over the pubic, </a:t>
            </a:r>
            <a:r>
              <a:rPr dirty="0" lang="en-US" err="1"/>
              <a:t>axillary</a:t>
            </a:r>
            <a:r>
              <a:rPr dirty="0" lang="en-US"/>
              <a:t> areas, the chest and a beard begins to sprout on the chin, the vocal cords lengthen and the voice becomes deep.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501" name=""/>
        <p:cNvGrpSpPr/>
        <p:nvPr/>
      </p:nvGrpSpPr>
      <p:grpSpPr>
        <a:xfrm>
          <a:off x="0" y="0"/>
          <a:ext cx="0" cy="0"/>
          <a:chOff x="0" y="0"/>
          <a:chExt cx="0" cy="0"/>
        </a:xfrm>
      </p:grpSpPr>
      <p:sp>
        <p:nvSpPr>
          <p:cNvPr id="1049099" name="Title 1"/>
          <p:cNvSpPr>
            <a:spLocks noGrp="1"/>
          </p:cNvSpPr>
          <p:nvPr>
            <p:ph type="title"/>
          </p:nvPr>
        </p:nvSpPr>
        <p:spPr/>
        <p:txBody>
          <a:bodyPr/>
          <a:p>
            <a:r>
              <a:rPr dirty="0" lang="en-US">
                <a:solidFill>
                  <a:schemeClr val="tx2"/>
                </a:solidFill>
              </a:rPr>
              <a:t>Cont…</a:t>
            </a:r>
          </a:p>
        </p:txBody>
      </p:sp>
      <p:sp>
        <p:nvSpPr>
          <p:cNvPr id="1049100" name="Content Placeholder 2"/>
          <p:cNvSpPr>
            <a:spLocks noGrp="1"/>
          </p:cNvSpPr>
          <p:nvPr>
            <p:ph idx="1"/>
          </p:nvPr>
        </p:nvSpPr>
        <p:spPr>
          <a:xfrm>
            <a:off x="1651000" y="1206500"/>
            <a:ext cx="10260584" cy="5041900"/>
          </a:xfrm>
        </p:spPr>
        <p:txBody>
          <a:bodyPr>
            <a:normAutofit/>
          </a:bodyPr>
          <a:p>
            <a:pPr algn="just"/>
            <a:r>
              <a:rPr dirty="0" lang="en-US"/>
              <a:t>The sexual organs mature and spermatozoa, erection and ejaculation of spermatozoa occur during sleep at night.</a:t>
            </a:r>
          </a:p>
          <a:p>
            <a:pPr algn="just"/>
            <a:r>
              <a:rPr dirty="0" lang="en-US"/>
              <a:t> If the testicles have not descended into the scrotum by the time the boy is 12 years, an operation is necessary to bring them down from the abdominal cavity. </a:t>
            </a:r>
          </a:p>
          <a:p>
            <a:pPr algn="just"/>
            <a:r>
              <a:rPr dirty="0" lang="en-US"/>
              <a:t>Testosterone acts on the body to make boy a man.</a:t>
            </a:r>
          </a:p>
          <a:p>
            <a:pPr algn="just"/>
            <a:r>
              <a:rPr dirty="0" lang="en-US"/>
              <a:t> If the testes remain in the abdominal cavity, they will not develop to produce fertile sperms and therefore the boy cannot produce children.</a:t>
            </a:r>
          </a:p>
          <a:p>
            <a:pPr algn="just"/>
            <a:endParaRPr dirty="0" lang="en-US"/>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93" name=""/>
        <p:cNvGrpSpPr/>
        <p:nvPr/>
      </p:nvGrpSpPr>
      <p:grpSpPr>
        <a:xfrm>
          <a:off x="0" y="0"/>
          <a:ext cx="0" cy="0"/>
          <a:chOff x="0" y="0"/>
          <a:chExt cx="0" cy="0"/>
        </a:xfrm>
      </p:grpSpPr>
      <p:sp>
        <p:nvSpPr>
          <p:cNvPr id="1048647" name="Title 1"/>
          <p:cNvSpPr>
            <a:spLocks noGrp="1"/>
          </p:cNvSpPr>
          <p:nvPr>
            <p:ph type="title"/>
          </p:nvPr>
        </p:nvSpPr>
        <p:spPr>
          <a:xfrm>
            <a:off x="980440" y="0"/>
            <a:ext cx="10769600" cy="1143000"/>
          </a:xfrm>
        </p:spPr>
        <p:txBody>
          <a:bodyPr>
            <a:normAutofit/>
          </a:bodyPr>
          <a:p>
            <a:pPr algn="ctr"/>
            <a:r>
              <a:rPr b="1" dirty="0" sz="4800" lang="en-US"/>
              <a:t>Scope of psychology </a:t>
            </a:r>
            <a:r>
              <a:rPr b="1" dirty="0" sz="4800" lang="en-US" err="1"/>
              <a:t>ctd</a:t>
            </a:r>
            <a:r>
              <a:rPr b="1" dirty="0" sz="4800" lang="en-US"/>
              <a:t>’</a:t>
            </a:r>
          </a:p>
        </p:txBody>
      </p:sp>
      <p:sp>
        <p:nvSpPr>
          <p:cNvPr id="1048648" name="Content Placeholder 2"/>
          <p:cNvSpPr>
            <a:spLocks noGrp="1"/>
          </p:cNvSpPr>
          <p:nvPr>
            <p:ph idx="1"/>
          </p:nvPr>
        </p:nvSpPr>
        <p:spPr>
          <a:xfrm>
            <a:off x="1442434" y="1143000"/>
            <a:ext cx="10343166" cy="5303519"/>
          </a:xfrm>
        </p:spPr>
        <p:txBody>
          <a:bodyPr/>
          <a:p>
            <a:pPr algn="just" fontAlgn="base" indent="0" marL="0">
              <a:buNone/>
            </a:pPr>
            <a:r>
              <a:rPr b="1" dirty="0" lang="en-US"/>
              <a:t>2. </a:t>
            </a:r>
            <a:r>
              <a:rPr b="1" dirty="0" sz="3600" lang="en-US">
                <a:solidFill>
                  <a:srgbClr val="FF0000"/>
                </a:solidFill>
              </a:rPr>
              <a:t>Developmental Psychology:</a:t>
            </a:r>
          </a:p>
          <a:p>
            <a:pPr algn="just" fontAlgn="base"/>
            <a:r>
              <a:rPr dirty="0" lang="en-US"/>
              <a:t>Here the studies are with respect to how people grow and change throughout their life from prenatal stages, through childhood, adulthood and old age. </a:t>
            </a:r>
          </a:p>
          <a:p>
            <a:pPr algn="just" fontAlgn="base"/>
            <a:r>
              <a:rPr dirty="0" lang="en-US"/>
              <a:t>Developmental psychologists work in a variety of settings like colleges, schools, healthcare </a:t>
            </a:r>
            <a:r>
              <a:rPr dirty="0" lang="en-US" err="1"/>
              <a:t>centres</a:t>
            </a:r>
            <a:r>
              <a:rPr dirty="0" lang="en-US"/>
              <a:t>, business </a:t>
            </a:r>
            <a:r>
              <a:rPr dirty="0" lang="en-US" err="1"/>
              <a:t>centres</a:t>
            </a:r>
            <a:r>
              <a:rPr dirty="0" lang="en-US"/>
              <a:t>, government and non-profit organizations, etc. They are also very much involved in studies of the disturbed children and advising parents about helping such children.</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502" name=""/>
        <p:cNvGrpSpPr/>
        <p:nvPr/>
      </p:nvGrpSpPr>
      <p:grpSpPr>
        <a:xfrm>
          <a:off x="0" y="0"/>
          <a:ext cx="0" cy="0"/>
          <a:chOff x="0" y="0"/>
          <a:chExt cx="0" cy="0"/>
        </a:xfrm>
      </p:grpSpPr>
      <p:sp>
        <p:nvSpPr>
          <p:cNvPr id="1049101" name="Content Placeholder 2"/>
          <p:cNvSpPr>
            <a:spLocks noGrp="1"/>
          </p:cNvSpPr>
          <p:nvPr>
            <p:ph idx="1"/>
          </p:nvPr>
        </p:nvSpPr>
        <p:spPr>
          <a:xfrm>
            <a:off x="1600200" y="304800"/>
            <a:ext cx="10311384" cy="5943600"/>
          </a:xfrm>
        </p:spPr>
        <p:txBody>
          <a:bodyPr>
            <a:normAutofit fontScale="92500" lnSpcReduction="10000"/>
          </a:bodyPr>
          <a:p>
            <a:pPr algn="just"/>
            <a:r>
              <a:rPr b="1" dirty="0" lang="en-US"/>
              <a:t>Girls</a:t>
            </a:r>
            <a:endParaRPr dirty="0" lang="en-US"/>
          </a:p>
          <a:p>
            <a:pPr algn="just"/>
            <a:r>
              <a:rPr dirty="0" lang="en-US"/>
              <a:t>The adolescent growth spurt occurs between 10 1/2 and 13 years which is followed by menarche (1</a:t>
            </a:r>
            <a:r>
              <a:rPr baseline="30000" dirty="0" lang="en-US"/>
              <a:t>st</a:t>
            </a:r>
            <a:r>
              <a:rPr dirty="0" lang="en-US"/>
              <a:t> menstruation). </a:t>
            </a:r>
          </a:p>
          <a:p>
            <a:pPr algn="just"/>
            <a:r>
              <a:rPr dirty="0" lang="en-US"/>
              <a:t>The physical changes include – growth of hair in the </a:t>
            </a:r>
            <a:r>
              <a:rPr dirty="0" lang="en-US" err="1"/>
              <a:t>axilla</a:t>
            </a:r>
            <a:r>
              <a:rPr dirty="0" lang="en-US"/>
              <a:t> and over the pubic area, subcutaneous fat develops over the limbs, chest and pelvic region.</a:t>
            </a:r>
          </a:p>
          <a:p>
            <a:pPr algn="just"/>
            <a:r>
              <a:rPr dirty="0" lang="en-US"/>
              <a:t> Breasts begin to develop and there is a widening of the hips to produce the typical female figure.</a:t>
            </a:r>
          </a:p>
          <a:p>
            <a:pPr algn="just"/>
            <a:r>
              <a:rPr dirty="0" lang="en-US"/>
              <a:t>Skin changes and pimples appear. </a:t>
            </a:r>
          </a:p>
          <a:p>
            <a:pPr algn="just"/>
            <a:r>
              <a:rPr dirty="0" lang="en-US"/>
              <a:t>Due to glandular changes, </a:t>
            </a:r>
            <a:r>
              <a:rPr dirty="0" lang="en-US" err="1"/>
              <a:t>oestrogen</a:t>
            </a:r>
            <a:r>
              <a:rPr dirty="0" lang="en-US"/>
              <a:t> and progesterone act on the reproductive system causing the monthly cycle of ovulation and menstruation.</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503" name=""/>
        <p:cNvGrpSpPr/>
        <p:nvPr/>
      </p:nvGrpSpPr>
      <p:grpSpPr>
        <a:xfrm>
          <a:off x="0" y="0"/>
          <a:ext cx="0" cy="0"/>
          <a:chOff x="0" y="0"/>
          <a:chExt cx="0" cy="0"/>
        </a:xfrm>
      </p:grpSpPr>
      <p:sp>
        <p:nvSpPr>
          <p:cNvPr id="1049102" name="Title 1"/>
          <p:cNvSpPr>
            <a:spLocks noGrp="1"/>
          </p:cNvSpPr>
          <p:nvPr>
            <p:ph type="title"/>
          </p:nvPr>
        </p:nvSpPr>
        <p:spPr>
          <a:xfrm>
            <a:off x="1897888" y="0"/>
            <a:ext cx="9997440" cy="1143000"/>
          </a:xfrm>
        </p:spPr>
        <p:txBody>
          <a:bodyPr>
            <a:normAutofit fontScale="90000"/>
          </a:bodyPr>
          <a:p>
            <a:pPr algn="ctr"/>
            <a:r>
              <a:rPr b="1" dirty="0" lang="en-US">
                <a:solidFill>
                  <a:srgbClr val="FF0000"/>
                </a:solidFill>
              </a:rPr>
              <a:t>18 – 25 Years – Young Adulthood</a:t>
            </a:r>
            <a:br>
              <a:rPr b="1" dirty="0" lang="en-US">
                <a:solidFill>
                  <a:srgbClr val="FF0000"/>
                </a:solidFill>
              </a:rPr>
            </a:br>
            <a:endParaRPr b="1" dirty="0" lang="en-US">
              <a:solidFill>
                <a:srgbClr val="FF0000"/>
              </a:solidFill>
            </a:endParaRPr>
          </a:p>
        </p:txBody>
      </p:sp>
      <p:sp>
        <p:nvSpPr>
          <p:cNvPr id="1049103" name="Content Placeholder 2"/>
          <p:cNvSpPr>
            <a:spLocks noGrp="1"/>
          </p:cNvSpPr>
          <p:nvPr>
            <p:ph idx="1"/>
          </p:nvPr>
        </p:nvSpPr>
        <p:spPr>
          <a:xfrm>
            <a:off x="1600200" y="850900"/>
            <a:ext cx="10311384" cy="5397500"/>
          </a:xfrm>
        </p:spPr>
        <p:txBody>
          <a:bodyPr>
            <a:normAutofit/>
          </a:bodyPr>
          <a:p>
            <a:pPr algn="just"/>
            <a:r>
              <a:rPr b="1" dirty="0" lang="en-US"/>
              <a:t>Physical and Psychological Changes</a:t>
            </a:r>
            <a:endParaRPr dirty="0" lang="en-US"/>
          </a:p>
          <a:p>
            <a:pPr algn="just"/>
            <a:r>
              <a:rPr dirty="0" lang="en-US"/>
              <a:t>The period of adolescence has passed and physical growth of long bones ceases. The young adult is very concerned about his physical appearance. Sexual interest will begin to be focused on a definite member of the opposite sex and a choice of a life partner will be made. Both young men and women at this stage will be working hard at schools, colleges or in various forms of training getting ready for independent adult life that lies ahead. </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504" name=""/>
        <p:cNvGrpSpPr/>
        <p:nvPr/>
      </p:nvGrpSpPr>
      <p:grpSpPr>
        <a:xfrm>
          <a:off x="0" y="0"/>
          <a:ext cx="0" cy="0"/>
          <a:chOff x="0" y="0"/>
          <a:chExt cx="0" cy="0"/>
        </a:xfrm>
      </p:grpSpPr>
      <p:sp>
        <p:nvSpPr>
          <p:cNvPr id="1049104" name="Title 1"/>
          <p:cNvSpPr>
            <a:spLocks noGrp="1"/>
          </p:cNvSpPr>
          <p:nvPr>
            <p:ph type="title"/>
          </p:nvPr>
        </p:nvSpPr>
        <p:spPr>
          <a:xfrm>
            <a:off x="1914144" y="109538"/>
            <a:ext cx="9997440" cy="1143000"/>
          </a:xfrm>
        </p:spPr>
        <p:txBody>
          <a:bodyPr>
            <a:noAutofit/>
          </a:bodyPr>
          <a:p>
            <a:pPr algn="ctr"/>
            <a:r>
              <a:rPr b="1" dirty="0" sz="4000" lang="en-US">
                <a:solidFill>
                  <a:srgbClr val="FF0000"/>
                </a:solidFill>
              </a:rPr>
              <a:t>25 – 40 Years – Maturity </a:t>
            </a:r>
            <a:br>
              <a:rPr b="1" dirty="0" sz="4000" lang="en-US">
                <a:solidFill>
                  <a:srgbClr val="FF0000"/>
                </a:solidFill>
              </a:rPr>
            </a:br>
            <a:endParaRPr b="1" dirty="0" sz="4000" lang="en-US">
              <a:solidFill>
                <a:srgbClr val="FF0000"/>
              </a:solidFill>
            </a:endParaRPr>
          </a:p>
        </p:txBody>
      </p:sp>
      <p:sp>
        <p:nvSpPr>
          <p:cNvPr id="1049105" name="Content Placeholder 2"/>
          <p:cNvSpPr>
            <a:spLocks noGrp="1"/>
          </p:cNvSpPr>
          <p:nvPr>
            <p:ph idx="1"/>
          </p:nvPr>
        </p:nvSpPr>
        <p:spPr>
          <a:xfrm>
            <a:off x="1473200" y="800100"/>
            <a:ext cx="10438384" cy="5448300"/>
          </a:xfrm>
        </p:spPr>
        <p:txBody>
          <a:bodyPr>
            <a:normAutofit fontScale="85000" lnSpcReduction="10000"/>
          </a:bodyPr>
          <a:p>
            <a:pPr algn="just"/>
            <a:r>
              <a:rPr dirty="0" lang="en-US"/>
              <a:t>This is the stage when men and women have taken on the responsibilities of adult life and accept the responsibility for their own actions. </a:t>
            </a:r>
          </a:p>
          <a:p>
            <a:pPr algn="just"/>
            <a:r>
              <a:rPr dirty="0" lang="en-US"/>
              <a:t>Both men and women at this stage are at the height of their physical powers and usually undertaking their careers whether in business, professions or as employees. Women are going through the physical changes of pregnancy, childbirth and lactating period. </a:t>
            </a:r>
          </a:p>
          <a:p>
            <a:pPr algn="just"/>
            <a:r>
              <a:rPr dirty="0" lang="en-US"/>
              <a:t>This may result in problems both physical and mental. The adult man is expected to provide for his own family and to contribute to the general good of the society in which he lives. Both men and women are learning to adapt to a marriage partner, and the new responsibilities which marriage has brought, especially the care of a family. A man feels proud and satisfied when his wife gives him a child. But sometimes he feels neglected because his wife is preoccupied by the children.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505" name=""/>
        <p:cNvGrpSpPr/>
        <p:nvPr/>
      </p:nvGrpSpPr>
      <p:grpSpPr>
        <a:xfrm>
          <a:off x="0" y="0"/>
          <a:ext cx="0" cy="0"/>
          <a:chOff x="0" y="0"/>
          <a:chExt cx="0" cy="0"/>
        </a:xfrm>
      </p:grpSpPr>
      <p:sp>
        <p:nvSpPr>
          <p:cNvPr id="1049106" name="Title 1"/>
          <p:cNvSpPr>
            <a:spLocks noGrp="1"/>
          </p:cNvSpPr>
          <p:nvPr>
            <p:ph type="title"/>
          </p:nvPr>
        </p:nvSpPr>
        <p:spPr>
          <a:xfrm>
            <a:off x="1914144" y="122238"/>
            <a:ext cx="9997440" cy="1143000"/>
          </a:xfrm>
        </p:spPr>
        <p:txBody>
          <a:bodyPr>
            <a:noAutofit/>
          </a:bodyPr>
          <a:p>
            <a:pPr algn="ctr"/>
            <a:r>
              <a:rPr b="1" dirty="0" sz="4000" lang="en-US">
                <a:solidFill>
                  <a:srgbClr val="FF0000"/>
                </a:solidFill>
              </a:rPr>
              <a:t>40 – 55 Years – Middle Age</a:t>
            </a:r>
            <a:br>
              <a:rPr b="1" dirty="0" sz="4000" lang="en-US">
                <a:solidFill>
                  <a:srgbClr val="FF0000"/>
                </a:solidFill>
              </a:rPr>
            </a:br>
            <a:endParaRPr b="1" dirty="0" sz="4000" lang="en-US">
              <a:solidFill>
                <a:srgbClr val="FF0000"/>
              </a:solidFill>
            </a:endParaRPr>
          </a:p>
        </p:txBody>
      </p:sp>
      <p:sp>
        <p:nvSpPr>
          <p:cNvPr id="1049107" name="Content Placeholder 2"/>
          <p:cNvSpPr>
            <a:spLocks noGrp="1"/>
          </p:cNvSpPr>
          <p:nvPr>
            <p:ph idx="1"/>
          </p:nvPr>
        </p:nvSpPr>
        <p:spPr>
          <a:xfrm>
            <a:off x="1346200" y="825500"/>
            <a:ext cx="10565384" cy="5842000"/>
          </a:xfrm>
        </p:spPr>
        <p:txBody>
          <a:bodyPr>
            <a:normAutofit fontScale="85000" lnSpcReduction="10000"/>
          </a:bodyPr>
          <a:p>
            <a:pPr algn="just"/>
            <a:r>
              <a:rPr b="1" dirty="0" lang="en-US"/>
              <a:t>Physical and Psychological Changes</a:t>
            </a:r>
            <a:endParaRPr dirty="0" lang="en-US"/>
          </a:p>
          <a:p>
            <a:pPr algn="just"/>
            <a:r>
              <a:rPr dirty="0" lang="en-US"/>
              <a:t>There is general slowing up of physical activity at this stage of life. </a:t>
            </a:r>
          </a:p>
          <a:p>
            <a:pPr algn="just"/>
            <a:r>
              <a:rPr dirty="0" lang="en-US"/>
              <a:t>In women there are changes associated with the menopause. The men may be depressed by the reduction of their physical strength and fear of competition of younger men. </a:t>
            </a:r>
          </a:p>
          <a:p>
            <a:pPr algn="just"/>
            <a:r>
              <a:rPr dirty="0" lang="en-US"/>
              <a:t>Middle aged people seem to suffer from many physical aches and pains, which may not be very serious, but may be feared as the beginning of a fatal illness. </a:t>
            </a:r>
          </a:p>
          <a:p>
            <a:pPr algn="just"/>
            <a:r>
              <a:rPr dirty="0" lang="en-US"/>
              <a:t>The physical health should be watched carefully, help and advice given for minor complaints, as they can cause great distress and worry. </a:t>
            </a:r>
          </a:p>
          <a:p>
            <a:pPr algn="just"/>
            <a:r>
              <a:rPr dirty="0" lang="en-US"/>
              <a:t>There is often a feeling of discontent at this stage of life especially if the marriage relationship has not been happy. In polygamous societies, this causes jealousy and strong increase of resentment among the older wives.</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506" name=""/>
        <p:cNvGrpSpPr/>
        <p:nvPr/>
      </p:nvGrpSpPr>
      <p:grpSpPr>
        <a:xfrm>
          <a:off x="0" y="0"/>
          <a:ext cx="0" cy="0"/>
          <a:chOff x="0" y="0"/>
          <a:chExt cx="0" cy="0"/>
        </a:xfrm>
      </p:grpSpPr>
      <p:sp>
        <p:nvSpPr>
          <p:cNvPr id="1049108" name="Title 1"/>
          <p:cNvSpPr>
            <a:spLocks noGrp="1"/>
          </p:cNvSpPr>
          <p:nvPr>
            <p:ph type="title"/>
          </p:nvPr>
        </p:nvSpPr>
        <p:spPr>
          <a:xfrm>
            <a:off x="1914144" y="122238"/>
            <a:ext cx="9997440" cy="1143000"/>
          </a:xfrm>
        </p:spPr>
        <p:txBody>
          <a:bodyPr>
            <a:normAutofit fontScale="90000"/>
          </a:bodyPr>
          <a:p>
            <a:pPr algn="ctr"/>
            <a:r>
              <a:rPr b="1" dirty="0" lang="en-US">
                <a:solidFill>
                  <a:srgbClr val="FF0000"/>
                </a:solidFill>
              </a:rPr>
              <a:t>Old Age – 55 Years Onwards</a:t>
            </a:r>
            <a:br>
              <a:rPr b="1" dirty="0" lang="en-US">
                <a:solidFill>
                  <a:srgbClr val="FF0000"/>
                </a:solidFill>
              </a:rPr>
            </a:br>
            <a:endParaRPr b="1" dirty="0" lang="en-US">
              <a:solidFill>
                <a:srgbClr val="FF0000"/>
              </a:solidFill>
            </a:endParaRPr>
          </a:p>
        </p:txBody>
      </p:sp>
      <p:sp>
        <p:nvSpPr>
          <p:cNvPr id="1049109" name="Content Placeholder 2"/>
          <p:cNvSpPr>
            <a:spLocks noGrp="1"/>
          </p:cNvSpPr>
          <p:nvPr>
            <p:ph idx="1"/>
          </p:nvPr>
        </p:nvSpPr>
        <p:spPr>
          <a:xfrm>
            <a:off x="1397000" y="812800"/>
            <a:ext cx="10514584" cy="5816600"/>
          </a:xfrm>
        </p:spPr>
        <p:txBody>
          <a:bodyPr>
            <a:normAutofit fontScale="92500" lnSpcReduction="20000"/>
          </a:bodyPr>
          <a:p>
            <a:pPr algn="just"/>
            <a:r>
              <a:rPr b="1" dirty="0" lang="en-US"/>
              <a:t>Physical Changes</a:t>
            </a:r>
            <a:endParaRPr dirty="0" lang="en-US"/>
          </a:p>
          <a:p>
            <a:pPr algn="just" lvl="0"/>
            <a:r>
              <a:rPr dirty="0" lang="en-US"/>
              <a:t>Slowing down of physical functions, stiffening of joints, loss of balance and fragile bones.</a:t>
            </a:r>
          </a:p>
          <a:p>
            <a:pPr algn="just" lvl="0"/>
            <a:r>
              <a:rPr dirty="0" lang="en-US"/>
              <a:t>The heart is weaker with slower circulation. The person is easily tired, feels feeble and gets breathless. This results in loss of power to perform heavy work or carry loads.</a:t>
            </a:r>
          </a:p>
          <a:p>
            <a:pPr algn="just" lvl="0"/>
            <a:r>
              <a:rPr dirty="0" lang="en-US"/>
              <a:t>There is failing eyesight, progressing to partial or total blindness.</a:t>
            </a:r>
          </a:p>
          <a:p>
            <a:pPr algn="just" lvl="0"/>
            <a:r>
              <a:rPr dirty="0" lang="en-US"/>
              <a:t>Loss of hearing, which results in difficulties of communication, feelings of isolation and suspicious of other people. There may also be loss of the sense of smell.</a:t>
            </a:r>
          </a:p>
          <a:p>
            <a:pPr algn="just" lvl="0"/>
            <a:r>
              <a:rPr dirty="0" lang="en-US"/>
              <a:t>Bad teeth and poor digestion. This may lead to malnutrition. Old people have poor appetite, therefore need small highly nourishing meals at frequent intervals.</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507" name=""/>
        <p:cNvGrpSpPr/>
        <p:nvPr/>
      </p:nvGrpSpPr>
      <p:grpSpPr>
        <a:xfrm>
          <a:off x="0" y="0"/>
          <a:ext cx="0" cy="0"/>
          <a:chOff x="0" y="0"/>
          <a:chExt cx="0" cy="0"/>
        </a:xfrm>
      </p:grpSpPr>
      <p:sp>
        <p:nvSpPr>
          <p:cNvPr id="1049110" name="Title 1"/>
          <p:cNvSpPr>
            <a:spLocks noGrp="1"/>
          </p:cNvSpPr>
          <p:nvPr>
            <p:ph type="title"/>
          </p:nvPr>
        </p:nvSpPr>
        <p:spPr/>
        <p:txBody>
          <a:bodyPr/>
          <a:p>
            <a:r>
              <a:rPr dirty="0" lang="en-US">
                <a:solidFill>
                  <a:schemeClr val="tx2"/>
                </a:solidFill>
              </a:rPr>
              <a:t>Cont…</a:t>
            </a:r>
          </a:p>
        </p:txBody>
      </p:sp>
      <p:sp>
        <p:nvSpPr>
          <p:cNvPr id="1049111" name="Content Placeholder 2"/>
          <p:cNvSpPr>
            <a:spLocks noGrp="1"/>
          </p:cNvSpPr>
          <p:nvPr>
            <p:ph idx="1"/>
          </p:nvPr>
        </p:nvSpPr>
        <p:spPr>
          <a:xfrm>
            <a:off x="1482344" y="1219200"/>
            <a:ext cx="10328656" cy="5410200"/>
          </a:xfrm>
        </p:spPr>
        <p:txBody>
          <a:bodyPr>
            <a:normAutofit lnSpcReduction="10000"/>
          </a:bodyPr>
          <a:p>
            <a:pPr algn="just"/>
            <a:r>
              <a:rPr b="1" dirty="0" lang="en-US"/>
              <a:t>Psychological and Emotional Changes</a:t>
            </a:r>
            <a:endParaRPr dirty="0" lang="en-US"/>
          </a:p>
          <a:p>
            <a:pPr algn="just"/>
            <a:r>
              <a:rPr dirty="0" lang="en-US"/>
              <a:t>Old people dislike change and they find it difficult to adjust to new ideas and situations. They dislike changing their surrounding and desire to die in the areas they were born.</a:t>
            </a:r>
          </a:p>
          <a:p>
            <a:pPr algn="just"/>
            <a:r>
              <a:rPr dirty="0" lang="en-US"/>
              <a:t>Old people need to feel wanted, loved and respected. They degenerate in their mental powers, become bad tempered and easily irritated. They are unreliable due to loss of memory and sometimes become hallucinated (vision of people who may have died long ago suddenly appear and talk to them) .This generally worries their families.</a:t>
            </a:r>
          </a:p>
          <a:p>
            <a:pPr algn="just"/>
            <a:r>
              <a:rPr dirty="0" lang="en-US"/>
              <a:t> </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508" name=""/>
        <p:cNvGrpSpPr/>
        <p:nvPr/>
      </p:nvGrpSpPr>
      <p:grpSpPr>
        <a:xfrm>
          <a:off x="0" y="0"/>
          <a:ext cx="0" cy="0"/>
          <a:chOff x="0" y="0"/>
          <a:chExt cx="0" cy="0"/>
        </a:xfrm>
      </p:grpSpPr>
      <p:sp>
        <p:nvSpPr>
          <p:cNvPr id="1049112" name="Title 3"/>
          <p:cNvSpPr>
            <a:spLocks noGrp="1"/>
          </p:cNvSpPr>
          <p:nvPr>
            <p:ph type="title"/>
          </p:nvPr>
        </p:nvSpPr>
        <p:spPr/>
        <p:txBody>
          <a:bodyPr/>
          <a:p>
            <a:r>
              <a:rPr dirty="0" lang="en-US" smtClean="0"/>
              <a:t>ATTACHMENT THEORIES</a:t>
            </a:r>
            <a:endParaRPr dirty="0" lang="en-US"/>
          </a:p>
        </p:txBody>
      </p:sp>
    </p:spTree>
  </p:cSld>
  <p:clrMapOvr>
    <a:masterClrMapping/>
  </p:clrMapOvr>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509" name=""/>
        <p:cNvGrpSpPr/>
        <p:nvPr/>
      </p:nvGrpSpPr>
      <p:grpSpPr>
        <a:xfrm>
          <a:off x="0" y="0"/>
          <a:ext cx="0" cy="0"/>
          <a:chOff x="0" y="0"/>
          <a:chExt cx="0" cy="0"/>
        </a:xfrm>
      </p:grpSpPr>
      <p:sp>
        <p:nvSpPr>
          <p:cNvPr id="1049113" name="Content Placeholder 3"/>
          <p:cNvSpPr>
            <a:spLocks noGrp="1"/>
          </p:cNvSpPr>
          <p:nvPr>
            <p:ph idx="4294967295"/>
          </p:nvPr>
        </p:nvSpPr>
        <p:spPr>
          <a:xfrm>
            <a:off x="1791478" y="429208"/>
            <a:ext cx="10039738" cy="5696955"/>
          </a:xfrm>
        </p:spPr>
        <p:txBody>
          <a:bodyPr/>
          <a:p>
            <a:r>
              <a:rPr dirty="0" lang="en-US" smtClean="0"/>
              <a:t>British psychologist John </a:t>
            </a:r>
            <a:r>
              <a:rPr dirty="0" lang="en-US" err="1" smtClean="0"/>
              <a:t>Bowlby</a:t>
            </a:r>
            <a:r>
              <a:rPr dirty="0" lang="en-US" smtClean="0"/>
              <a:t> was the first attachment theorist, describing attachment as a "lasting psychological connectedness between human beings."</a:t>
            </a:r>
            <a:r>
              <a:rPr baseline="30000" dirty="0" lang="en-US" smtClean="0"/>
              <a:t>1</a:t>
            </a:r>
          </a:p>
          <a:p>
            <a:r>
              <a:rPr dirty="0" lang="en-US" smtClean="0"/>
              <a:t>﻿ </a:t>
            </a:r>
            <a:r>
              <a:rPr dirty="0" lang="en-US" err="1" smtClean="0"/>
              <a:t>Bowlby</a:t>
            </a:r>
            <a:r>
              <a:rPr dirty="0" lang="en-US" smtClean="0"/>
              <a:t> was interested in understanding the separation anxiety and distress that children experience when separated from their primary caregivers.</a:t>
            </a:r>
          </a:p>
          <a:p>
            <a:r>
              <a:rPr dirty="0" lang="en-US" smtClean="0"/>
              <a:t>Attachment theory is focused on the relationships and bonds between people, particularly long-term relationships, including those between a parent and child and between romantic partners.</a:t>
            </a:r>
            <a:endParaRPr dirty="0" lang="en-US"/>
          </a:p>
        </p:txBody>
      </p:sp>
    </p:spTree>
  </p:cSld>
  <p:clrMapOvr>
    <a:masterClrMapping/>
  </p:clrMapOvr>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510" name=""/>
        <p:cNvGrpSpPr/>
        <p:nvPr/>
      </p:nvGrpSpPr>
      <p:grpSpPr>
        <a:xfrm>
          <a:off x="0" y="0"/>
          <a:ext cx="0" cy="0"/>
          <a:chOff x="0" y="0"/>
          <a:chExt cx="0" cy="0"/>
        </a:xfrm>
      </p:grpSpPr>
      <p:sp>
        <p:nvSpPr>
          <p:cNvPr id="1049114" name="Content Placeholder 2"/>
          <p:cNvSpPr>
            <a:spLocks noGrp="1"/>
          </p:cNvSpPr>
          <p:nvPr>
            <p:ph idx="4294967295"/>
          </p:nvPr>
        </p:nvSpPr>
        <p:spPr>
          <a:xfrm>
            <a:off x="1692276" y="466532"/>
            <a:ext cx="10026974" cy="5659632"/>
          </a:xfrm>
        </p:spPr>
        <p:txBody>
          <a:bodyPr/>
          <a:p>
            <a:r>
              <a:rPr dirty="0" lang="en-US" smtClean="0"/>
              <a:t>Behaviorists suggest that it was food that led to forming this attachment behavior, but </a:t>
            </a:r>
            <a:r>
              <a:rPr dirty="0" lang="en-US" err="1" smtClean="0"/>
              <a:t>Bowlby</a:t>
            </a:r>
            <a:r>
              <a:rPr dirty="0" lang="en-US" smtClean="0"/>
              <a:t> and others demonstrated that nurturance and responsiveness were the primary determinants of attachment.</a:t>
            </a:r>
          </a:p>
          <a:p>
            <a:r>
              <a:rPr dirty="0" lang="en-US" smtClean="0"/>
              <a:t>The central theme of attachment theory is that primary caregivers who are available and responsive to an infant's needs allow the child to develop a sense of security</a:t>
            </a:r>
          </a:p>
          <a:p>
            <a:r>
              <a:rPr dirty="0" lang="en-US" smtClean="0"/>
              <a:t>The infant knows that the caregiver is dependable, which creates a secure base for the child to then explore the world.</a:t>
            </a:r>
            <a:endParaRPr dirty="0" lang="en-US"/>
          </a:p>
        </p:txBody>
      </p:sp>
    </p:spTree>
  </p:cSld>
  <p:clrMapOvr>
    <a:masterClrMapping/>
  </p:clrMapOvr>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511" name=""/>
        <p:cNvGrpSpPr/>
        <p:nvPr/>
      </p:nvGrpSpPr>
      <p:grpSpPr>
        <a:xfrm>
          <a:off x="0" y="0"/>
          <a:ext cx="0" cy="0"/>
          <a:chOff x="0" y="0"/>
          <a:chExt cx="0" cy="0"/>
        </a:xfrm>
      </p:grpSpPr>
      <p:sp>
        <p:nvSpPr>
          <p:cNvPr id="1049115" name="Content Placeholder 2"/>
          <p:cNvSpPr>
            <a:spLocks noGrp="1"/>
          </p:cNvSpPr>
          <p:nvPr>
            <p:ph idx="4294967295"/>
          </p:nvPr>
        </p:nvSpPr>
        <p:spPr>
          <a:xfrm>
            <a:off x="933060" y="839756"/>
            <a:ext cx="10039739" cy="5286408"/>
          </a:xfrm>
        </p:spPr>
        <p:txBody>
          <a:bodyPr/>
          <a:p>
            <a:r>
              <a:rPr dirty="0" lang="en-US" err="1" smtClean="0"/>
              <a:t>Bowlby</a:t>
            </a:r>
            <a:r>
              <a:rPr dirty="0" lang="en-US" smtClean="0"/>
              <a:t> believed that the earliest bonds formed by children with their caregivers have a tremendous impact that continues throughout life. He suggested that attachment also serves to keep the infant close to the mother, thus improving the child's chances of survival.</a:t>
            </a:r>
          </a:p>
          <a:p>
            <a:r>
              <a:rPr dirty="0" lang="en-US" smtClean="0"/>
              <a:t> Children who maintained proximity to an attachment figure were more likely to receive comfort and protection, and therefore more likely to survive to adulthood</a:t>
            </a:r>
          </a:p>
        </p:txBody>
      </p:sp>
    </p:spTree>
  </p:cSld>
  <p:clrMapOvr>
    <a:masterClrMapping/>
  </p:clrMapOvr>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94" name=""/>
        <p:cNvGrpSpPr/>
        <p:nvPr/>
      </p:nvGrpSpPr>
      <p:grpSpPr>
        <a:xfrm>
          <a:off x="0" y="0"/>
          <a:ext cx="0" cy="0"/>
          <a:chOff x="0" y="0"/>
          <a:chExt cx="0" cy="0"/>
        </a:xfrm>
      </p:grpSpPr>
      <p:sp>
        <p:nvSpPr>
          <p:cNvPr id="1048649" name="Content Placeholder 2"/>
          <p:cNvSpPr>
            <a:spLocks noGrp="1"/>
          </p:cNvSpPr>
          <p:nvPr>
            <p:ph idx="1"/>
          </p:nvPr>
        </p:nvSpPr>
        <p:spPr>
          <a:xfrm>
            <a:off x="1506828" y="411480"/>
            <a:ext cx="10278772" cy="6217919"/>
          </a:xfrm>
        </p:spPr>
        <p:txBody>
          <a:bodyPr/>
          <a:p>
            <a:pPr algn="just" fontAlgn="base" indent="0" marL="0">
              <a:buNone/>
            </a:pPr>
            <a:r>
              <a:rPr b="1" dirty="0" lang="en-US"/>
              <a:t>3. </a:t>
            </a:r>
            <a:r>
              <a:rPr b="1" dirty="0" sz="3600" lang="en-US">
                <a:solidFill>
                  <a:srgbClr val="FF0000"/>
                </a:solidFill>
              </a:rPr>
              <a:t>Personality Psychology:</a:t>
            </a:r>
          </a:p>
          <a:p>
            <a:pPr algn="just" fontAlgn="base"/>
            <a:r>
              <a:rPr dirty="0" lang="en-US"/>
              <a:t>This branch helps to explain both consistency and change in a person’s </a:t>
            </a:r>
            <a:r>
              <a:rPr dirty="0" lang="en-US" err="1"/>
              <a:t>behaviour</a:t>
            </a:r>
            <a:r>
              <a:rPr dirty="0" lang="en-US"/>
              <a:t> over time, from birth till the end of life through the influence of parents, siblings, playmates, school, society and culture.</a:t>
            </a:r>
          </a:p>
          <a:p>
            <a:pPr algn="just" fontAlgn="base"/>
            <a:r>
              <a:rPr dirty="0" lang="en-US"/>
              <a:t>It also studies the individual traits that differentiate the </a:t>
            </a:r>
            <a:r>
              <a:rPr dirty="0" lang="en-US" err="1"/>
              <a:t>behaviour</a:t>
            </a:r>
            <a:r>
              <a:rPr dirty="0" lang="en-US"/>
              <a:t> of one person from that of another person.</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512" name=""/>
        <p:cNvGrpSpPr/>
        <p:nvPr/>
      </p:nvGrpSpPr>
      <p:grpSpPr>
        <a:xfrm>
          <a:off x="0" y="0"/>
          <a:ext cx="0" cy="0"/>
          <a:chOff x="0" y="0"/>
          <a:chExt cx="0" cy="0"/>
        </a:xfrm>
      </p:grpSpPr>
      <p:sp>
        <p:nvSpPr>
          <p:cNvPr id="1049116" name="Content Placeholder 2"/>
          <p:cNvSpPr>
            <a:spLocks noGrp="1"/>
          </p:cNvSpPr>
          <p:nvPr>
            <p:ph idx="4294967295"/>
          </p:nvPr>
        </p:nvSpPr>
        <p:spPr>
          <a:xfrm>
            <a:off x="1156995" y="615820"/>
            <a:ext cx="10375641" cy="5510343"/>
          </a:xfrm>
        </p:spPr>
        <p:txBody>
          <a:bodyPr/>
          <a:p>
            <a:r>
              <a:rPr dirty="0" lang="en-US" smtClean="0"/>
              <a:t>n her 1970s research, psychologist Mary Ainsworth expanded greatly upon </a:t>
            </a:r>
            <a:r>
              <a:rPr dirty="0" lang="en-US" err="1" smtClean="0"/>
              <a:t>Bowlby's</a:t>
            </a:r>
            <a:r>
              <a:rPr dirty="0" lang="en-US" smtClean="0"/>
              <a:t> original work. She did an experiment of leaving children aged 12-18mnths alone briefly and later reunited them with their mothers. </a:t>
            </a:r>
          </a:p>
          <a:p>
            <a:r>
              <a:rPr dirty="0" lang="en-US" smtClean="0"/>
              <a:t>Based on the responses the researchers observed, Ainsworth described three major styles of attachment: secure attachment, ambivalent-insecure attachment, and avoidant-insecure attachment. Later, researchers Main and Solomon (1986) added a fourth attachment style called disorganized-insecure attachment based on their own research</a:t>
            </a:r>
            <a:endParaRPr dirty="0" lang="en-US"/>
          </a:p>
        </p:txBody>
      </p:sp>
    </p:spTree>
  </p:cSld>
  <p:clrMapOvr>
    <a:masterClrMapping/>
  </p:clrMapOvr>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513" name=""/>
        <p:cNvGrpSpPr/>
        <p:nvPr/>
      </p:nvGrpSpPr>
      <p:grpSpPr>
        <a:xfrm>
          <a:off x="0" y="0"/>
          <a:ext cx="0" cy="0"/>
          <a:chOff x="0" y="0"/>
          <a:chExt cx="0" cy="0"/>
        </a:xfrm>
      </p:grpSpPr>
      <p:sp>
        <p:nvSpPr>
          <p:cNvPr id="1049117" name="Title 1"/>
          <p:cNvSpPr>
            <a:spLocks noGrp="1"/>
          </p:cNvSpPr>
          <p:nvPr>
            <p:ph type="title"/>
          </p:nvPr>
        </p:nvSpPr>
        <p:spPr/>
        <p:txBody>
          <a:bodyPr/>
          <a:p>
            <a:r>
              <a:rPr dirty="0" lang="en-US" smtClean="0"/>
              <a:t>Stages of attachment</a:t>
            </a:r>
            <a:endParaRPr dirty="0" lang="en-US"/>
          </a:p>
        </p:txBody>
      </p:sp>
      <p:sp>
        <p:nvSpPr>
          <p:cNvPr id="1049118" name="Content Placeholder 2"/>
          <p:cNvSpPr>
            <a:spLocks noGrp="1"/>
          </p:cNvSpPr>
          <p:nvPr>
            <p:ph idx="1"/>
          </p:nvPr>
        </p:nvSpPr>
        <p:spPr/>
        <p:txBody>
          <a:bodyPr/>
          <a:p>
            <a:pPr algn="ctr">
              <a:buNone/>
            </a:pPr>
            <a:r>
              <a:rPr b="1" dirty="0" lang="en-US" smtClean="0">
                <a:solidFill>
                  <a:schemeClr val="accent2"/>
                </a:solidFill>
              </a:rPr>
              <a:t>Pre-Attachment Stage</a:t>
            </a:r>
          </a:p>
          <a:p>
            <a:r>
              <a:rPr dirty="0" lang="en-US" smtClean="0"/>
              <a:t>From birth to 3 months, infants do not show any particular attachment to a specific caregiver. The infant's signals, such as crying and fussing, naturally attract the attention of the caregiver and the baby's positive responses encourage the caregiver to remain close.</a:t>
            </a:r>
          </a:p>
          <a:p>
            <a:endParaRPr dirty="0" lang="en-US"/>
          </a:p>
        </p:txBody>
      </p:sp>
    </p:spTree>
  </p:cSld>
  <p:clrMapOvr>
    <a:masterClrMapping/>
  </p:clrMapOvr>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514" name=""/>
        <p:cNvGrpSpPr/>
        <p:nvPr/>
      </p:nvGrpSpPr>
      <p:grpSpPr>
        <a:xfrm>
          <a:off x="0" y="0"/>
          <a:ext cx="0" cy="0"/>
          <a:chOff x="0" y="0"/>
          <a:chExt cx="0" cy="0"/>
        </a:xfrm>
      </p:grpSpPr>
      <p:sp>
        <p:nvSpPr>
          <p:cNvPr id="1049119" name="Content Placeholder 2"/>
          <p:cNvSpPr>
            <a:spLocks noGrp="1"/>
          </p:cNvSpPr>
          <p:nvPr>
            <p:ph idx="4294967295"/>
          </p:nvPr>
        </p:nvSpPr>
        <p:spPr>
          <a:xfrm>
            <a:off x="1418252" y="503854"/>
            <a:ext cx="9554547" cy="5622310"/>
          </a:xfrm>
        </p:spPr>
        <p:txBody>
          <a:bodyPr/>
          <a:p>
            <a:pPr>
              <a:buNone/>
            </a:pPr>
            <a:r>
              <a:rPr b="1" dirty="0" lang="en-US" smtClean="0">
                <a:solidFill>
                  <a:schemeClr val="accent2"/>
                </a:solidFill>
              </a:rPr>
              <a:t>Indiscriminate Attachment</a:t>
            </a:r>
          </a:p>
          <a:p>
            <a:r>
              <a:rPr dirty="0" lang="en-US" smtClean="0"/>
              <a:t>Between 6 weeks of age to 7 months, infants begin to show preferences for primary and secondary caregivers. Infants develop trust that the caregiver will respond to their needs. While they still accept care from others, infants start distinguishing between familiar and unfamiliar people, responding more positively to the primary caregiver.</a:t>
            </a:r>
          </a:p>
          <a:p>
            <a:endParaRPr dirty="0" lang="en-US"/>
          </a:p>
        </p:txBody>
      </p:sp>
    </p:spTree>
  </p:cSld>
  <p:clrMapOvr>
    <a:masterClrMapping/>
  </p:clrMapOvr>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515" name=""/>
        <p:cNvGrpSpPr/>
        <p:nvPr/>
      </p:nvGrpSpPr>
      <p:grpSpPr>
        <a:xfrm>
          <a:off x="0" y="0"/>
          <a:ext cx="0" cy="0"/>
          <a:chOff x="0" y="0"/>
          <a:chExt cx="0" cy="0"/>
        </a:xfrm>
      </p:grpSpPr>
      <p:sp>
        <p:nvSpPr>
          <p:cNvPr id="1049120" name="Title 1"/>
          <p:cNvSpPr>
            <a:spLocks noGrp="1"/>
          </p:cNvSpPr>
          <p:nvPr>
            <p:ph type="title"/>
          </p:nvPr>
        </p:nvSpPr>
        <p:spPr/>
        <p:txBody>
          <a:bodyPr/>
          <a:p>
            <a:r>
              <a:rPr b="1" dirty="0" lang="en-US" smtClean="0">
                <a:solidFill>
                  <a:schemeClr val="accent2"/>
                </a:solidFill>
              </a:rPr>
              <a:t>Discriminate Attachment</a:t>
            </a:r>
            <a:r>
              <a:rPr dirty="0" lang="en-US" smtClean="0"/>
              <a:t/>
            </a:r>
            <a:br>
              <a:rPr dirty="0" lang="en-US" smtClean="0"/>
            </a:br>
            <a:endParaRPr dirty="0" lang="en-US"/>
          </a:p>
        </p:txBody>
      </p:sp>
      <p:sp>
        <p:nvSpPr>
          <p:cNvPr id="1049121" name="Content Placeholder 2"/>
          <p:cNvSpPr>
            <a:spLocks noGrp="1"/>
          </p:cNvSpPr>
          <p:nvPr>
            <p:ph idx="1"/>
          </p:nvPr>
        </p:nvSpPr>
        <p:spPr>
          <a:xfrm>
            <a:off x="1231640" y="1600779"/>
            <a:ext cx="10350129" cy="4525935"/>
          </a:xfrm>
        </p:spPr>
        <p:txBody>
          <a:bodyPr/>
          <a:p>
            <a:r>
              <a:rPr dirty="0" lang="en-US" smtClean="0"/>
              <a:t>At this point, from about 7 to 11 months of age, infants show a strong attachment and preference for one specific individual. They will protest when separated from the primary attachment figure (separation anxiety), and begin to display anxiety around strangers (stranger anxiety).</a:t>
            </a:r>
            <a:endParaRPr dirty="0" lang="en-US"/>
          </a:p>
        </p:txBody>
      </p:sp>
    </p:spTree>
  </p:cSld>
  <p:clrMapOvr>
    <a:masterClrMapping/>
  </p:clrMapOvr>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516" name=""/>
        <p:cNvGrpSpPr/>
        <p:nvPr/>
      </p:nvGrpSpPr>
      <p:grpSpPr>
        <a:xfrm>
          <a:off x="0" y="0"/>
          <a:ext cx="0" cy="0"/>
          <a:chOff x="0" y="0"/>
          <a:chExt cx="0" cy="0"/>
        </a:xfrm>
      </p:grpSpPr>
      <p:sp>
        <p:nvSpPr>
          <p:cNvPr id="1049122" name="Title 1"/>
          <p:cNvSpPr>
            <a:spLocks noGrp="1"/>
          </p:cNvSpPr>
          <p:nvPr>
            <p:ph type="title"/>
          </p:nvPr>
        </p:nvSpPr>
        <p:spPr/>
        <p:txBody>
          <a:bodyPr/>
          <a:p>
            <a:r>
              <a:rPr b="1" dirty="0" lang="en-US" smtClean="0">
                <a:solidFill>
                  <a:schemeClr val="accent2"/>
                </a:solidFill>
              </a:rPr>
              <a:t>Multiple Attachments</a:t>
            </a:r>
            <a:r>
              <a:rPr dirty="0" lang="en-US" smtClean="0"/>
              <a:t/>
            </a:r>
            <a:br>
              <a:rPr dirty="0" lang="en-US" smtClean="0"/>
            </a:br>
            <a:endParaRPr dirty="0" lang="en-US"/>
          </a:p>
        </p:txBody>
      </p:sp>
      <p:sp>
        <p:nvSpPr>
          <p:cNvPr id="1049123" name="Content Placeholder 2"/>
          <p:cNvSpPr>
            <a:spLocks noGrp="1"/>
          </p:cNvSpPr>
          <p:nvPr>
            <p:ph idx="1"/>
          </p:nvPr>
        </p:nvSpPr>
        <p:spPr/>
        <p:txBody>
          <a:bodyPr/>
          <a:p>
            <a:r>
              <a:rPr dirty="0" lang="en-US" smtClean="0"/>
              <a:t>After approximately 9 months of age, children begin to form strong emotional bonds with other caregivers beyond the primary attachment figure. This often includes the father, older siblings, and grandparents.</a:t>
            </a:r>
            <a:endParaRPr dirty="0" lang="en-US"/>
          </a:p>
        </p:txBody>
      </p:sp>
    </p:spTree>
  </p:cSld>
  <p:clrMapOvr>
    <a:masterClrMapping/>
  </p:clrMapOvr>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517" name=""/>
        <p:cNvGrpSpPr/>
        <p:nvPr/>
      </p:nvGrpSpPr>
      <p:grpSpPr>
        <a:xfrm>
          <a:off x="0" y="0"/>
          <a:ext cx="0" cy="0"/>
          <a:chOff x="0" y="0"/>
          <a:chExt cx="0" cy="0"/>
        </a:xfrm>
      </p:grpSpPr>
      <p:sp>
        <p:nvSpPr>
          <p:cNvPr id="1049124" name="Title 1"/>
          <p:cNvSpPr>
            <a:spLocks noGrp="1"/>
          </p:cNvSpPr>
          <p:nvPr>
            <p:ph type="title"/>
          </p:nvPr>
        </p:nvSpPr>
        <p:spPr/>
        <p:txBody>
          <a:bodyPr/>
          <a:p>
            <a:r>
              <a:rPr dirty="0" lang="en-US" smtClean="0"/>
              <a:t>Factors That Influence Attachment</a:t>
            </a:r>
            <a:br>
              <a:rPr dirty="0" lang="en-US" smtClean="0"/>
            </a:br>
            <a:endParaRPr dirty="0" lang="en-US"/>
          </a:p>
        </p:txBody>
      </p:sp>
      <p:sp>
        <p:nvSpPr>
          <p:cNvPr id="1049125" name="Content Placeholder 2"/>
          <p:cNvSpPr>
            <a:spLocks noGrp="1"/>
          </p:cNvSpPr>
          <p:nvPr>
            <p:ph idx="1"/>
          </p:nvPr>
        </p:nvSpPr>
        <p:spPr>
          <a:xfrm>
            <a:off x="1119672" y="1600779"/>
            <a:ext cx="10462097" cy="4525935"/>
          </a:xfrm>
        </p:spPr>
        <p:txBody>
          <a:bodyPr/>
          <a:p>
            <a:r>
              <a:rPr b="1" dirty="0" lang="en-US" smtClean="0"/>
              <a:t>Opportunity for attachment</a:t>
            </a:r>
            <a:r>
              <a:rPr dirty="0" lang="en-US" smtClean="0"/>
              <a:t>: Children who do not have a primary care figure, such as those raised in orphanages, may fail to develop the sense of trust needed to form an attachment.</a:t>
            </a:r>
          </a:p>
          <a:p>
            <a:r>
              <a:rPr b="1" dirty="0" lang="en-US" smtClean="0"/>
              <a:t>Quality </a:t>
            </a:r>
            <a:r>
              <a:rPr b="1" dirty="0" lang="en-US" err="1" smtClean="0"/>
              <a:t>caregiving</a:t>
            </a:r>
            <a:r>
              <a:rPr dirty="0" lang="en-US" smtClean="0"/>
              <a:t>: When caregivers respond quickly and consistently, children learn that they can depend on the people who are responsible for their care, which is the essential foundation for attachment. This is a vital factor.</a:t>
            </a:r>
          </a:p>
          <a:p>
            <a:endParaRPr dirty="0" lang="en-US" smtClean="0"/>
          </a:p>
          <a:p>
            <a:endParaRPr dirty="0" lang="en-US"/>
          </a:p>
        </p:txBody>
      </p:sp>
    </p:spTree>
  </p:cSld>
  <p:clrMapOvr>
    <a:masterClrMapping/>
  </p:clrMapOvr>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518" name=""/>
        <p:cNvGrpSpPr/>
        <p:nvPr/>
      </p:nvGrpSpPr>
      <p:grpSpPr>
        <a:xfrm>
          <a:off x="0" y="0"/>
          <a:ext cx="0" cy="0"/>
          <a:chOff x="0" y="0"/>
          <a:chExt cx="0" cy="0"/>
        </a:xfrm>
      </p:grpSpPr>
      <p:sp>
        <p:nvSpPr>
          <p:cNvPr id="1049126" name="Title 1"/>
          <p:cNvSpPr>
            <a:spLocks noGrp="1"/>
          </p:cNvSpPr>
          <p:nvPr>
            <p:ph type="title"/>
          </p:nvPr>
        </p:nvSpPr>
        <p:spPr>
          <a:xfrm>
            <a:off x="610238" y="274954"/>
            <a:ext cx="10971532" cy="882042"/>
          </a:xfrm>
        </p:spPr>
        <p:txBody>
          <a:bodyPr/>
          <a:p>
            <a:r>
              <a:rPr dirty="0" lang="en-US" smtClean="0"/>
              <a:t>Styles/Types of attachment</a:t>
            </a:r>
            <a:endParaRPr dirty="0" lang="en-US"/>
          </a:p>
        </p:txBody>
      </p:sp>
      <p:sp>
        <p:nvSpPr>
          <p:cNvPr id="1049127" name="Content Placeholder 2"/>
          <p:cNvSpPr>
            <a:spLocks noGrp="1"/>
          </p:cNvSpPr>
          <p:nvPr>
            <p:ph idx="1"/>
          </p:nvPr>
        </p:nvSpPr>
        <p:spPr>
          <a:xfrm>
            <a:off x="821094" y="970385"/>
            <a:ext cx="10760676" cy="5156330"/>
          </a:xfrm>
        </p:spPr>
        <p:txBody>
          <a:bodyPr/>
          <a:p>
            <a:r>
              <a:rPr b="1" dirty="0" lang="en-US" smtClean="0"/>
              <a:t>Ambivalent attachment</a:t>
            </a:r>
            <a:r>
              <a:rPr dirty="0" lang="en-US" smtClean="0"/>
              <a:t>: Become very distressed when a parent leaves. As a result of poor parental availability, these children cannot depend on their primary caregiver to be there when they need them.</a:t>
            </a:r>
          </a:p>
          <a:p>
            <a:r>
              <a:rPr b="1" dirty="0" lang="en-US" smtClean="0"/>
              <a:t>Avoidant attachment</a:t>
            </a:r>
            <a:r>
              <a:rPr dirty="0" lang="en-US" smtClean="0"/>
              <a:t>:</a:t>
            </a:r>
            <a:r>
              <a:rPr b="1" dirty="0" lang="en-US" smtClean="0"/>
              <a:t> </a:t>
            </a:r>
            <a:r>
              <a:rPr dirty="0" lang="en-US" smtClean="0"/>
              <a:t>Children with an avoidant attachment tend to avoid parents or caregivers, showing no preference between a caregiver and a complete stranger. This attachment style might be a result of abusive or neglectful caregivers. Children who are punished for relying on a caregiver will learn to avoid seeking help in the future.</a:t>
            </a:r>
          </a:p>
          <a:p>
            <a:endParaRPr dirty="0" lang="en-US"/>
          </a:p>
        </p:txBody>
      </p:sp>
    </p:spTree>
  </p:cSld>
  <p:clrMapOvr>
    <a:masterClrMapping/>
  </p:clrMapOvr>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519" name=""/>
        <p:cNvGrpSpPr/>
        <p:nvPr/>
      </p:nvGrpSpPr>
      <p:grpSpPr>
        <a:xfrm>
          <a:off x="0" y="0"/>
          <a:ext cx="0" cy="0"/>
          <a:chOff x="0" y="0"/>
          <a:chExt cx="0" cy="0"/>
        </a:xfrm>
      </p:grpSpPr>
      <p:sp>
        <p:nvSpPr>
          <p:cNvPr id="1049128" name="Title 1"/>
          <p:cNvSpPr>
            <a:spLocks noGrp="1"/>
          </p:cNvSpPr>
          <p:nvPr>
            <p:ph type="title"/>
          </p:nvPr>
        </p:nvSpPr>
        <p:spPr>
          <a:xfrm>
            <a:off x="610238" y="0"/>
            <a:ext cx="10971532" cy="597159"/>
          </a:xfrm>
        </p:spPr>
        <p:txBody>
          <a:bodyPr/>
          <a:p>
            <a:r>
              <a:rPr b="1" dirty="0" lang="en-US" smtClean="0"/>
              <a:t>Disorganized attachment</a:t>
            </a:r>
            <a:r>
              <a:rPr dirty="0" lang="en-US" smtClean="0"/>
              <a:t>:</a:t>
            </a:r>
            <a:endParaRPr dirty="0" lang="en-US"/>
          </a:p>
        </p:txBody>
      </p:sp>
      <p:sp>
        <p:nvSpPr>
          <p:cNvPr id="1049129" name="Content Placeholder 2"/>
          <p:cNvSpPr>
            <a:spLocks noGrp="1"/>
          </p:cNvSpPr>
          <p:nvPr>
            <p:ph idx="1"/>
          </p:nvPr>
        </p:nvSpPr>
        <p:spPr>
          <a:xfrm>
            <a:off x="1082350" y="559837"/>
            <a:ext cx="10499419" cy="5566877"/>
          </a:xfrm>
        </p:spPr>
        <p:txBody>
          <a:bodyPr/>
          <a:p>
            <a:r>
              <a:rPr dirty="0" lang="en-US" smtClean="0"/>
              <a:t>These children display a confusing mix of behavior, seeming disoriented, dazed, or confused. They may avoid or resist the parent. Lack of a clear attachment pattern is likely linked to inconsistent caregiver behavior. In such cases, parents may serve as both a source of comfort and fear, leading to disorganized behavior.</a:t>
            </a:r>
          </a:p>
          <a:p>
            <a:r>
              <a:rPr b="1" dirty="0" lang="en-US" smtClean="0"/>
              <a:t>Secure attachment</a:t>
            </a:r>
            <a:r>
              <a:rPr dirty="0" lang="en-US" smtClean="0"/>
              <a:t>: Show distress when separated and joy when reunited. May be upset, but feel assured that the caregiver will return. When frightened, securely attached children are comfortable seeking reassurance from caregivers.</a:t>
            </a:r>
          </a:p>
          <a:p>
            <a:endParaRPr dirty="0" lang="en-US" smtClean="0"/>
          </a:p>
          <a:p>
            <a:endParaRPr dirty="0" lang="en-US"/>
          </a:p>
        </p:txBody>
      </p:sp>
    </p:spTree>
  </p:cSld>
  <p:clrMapOvr>
    <a:masterClrMapping/>
  </p:clrMapOvr>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520" name=""/>
        <p:cNvGrpSpPr/>
        <p:nvPr/>
      </p:nvGrpSpPr>
      <p:grpSpPr>
        <a:xfrm>
          <a:off x="0" y="0"/>
          <a:ext cx="0" cy="0"/>
          <a:chOff x="0" y="0"/>
          <a:chExt cx="0" cy="0"/>
        </a:xfrm>
      </p:grpSpPr>
      <p:sp>
        <p:nvSpPr>
          <p:cNvPr id="1049130" name="Title 1"/>
          <p:cNvSpPr>
            <a:spLocks noGrp="1"/>
          </p:cNvSpPr>
          <p:nvPr>
            <p:ph type="title"/>
          </p:nvPr>
        </p:nvSpPr>
        <p:spPr>
          <a:xfrm>
            <a:off x="610238" y="274954"/>
            <a:ext cx="10971532" cy="658107"/>
          </a:xfrm>
        </p:spPr>
        <p:txBody>
          <a:bodyPr/>
          <a:p>
            <a:r>
              <a:rPr dirty="0" lang="en-US" smtClean="0"/>
              <a:t>Effects of attachment</a:t>
            </a:r>
            <a:endParaRPr dirty="0" lang="en-US"/>
          </a:p>
        </p:txBody>
      </p:sp>
      <p:sp>
        <p:nvSpPr>
          <p:cNvPr id="1049131" name="Content Placeholder 2"/>
          <p:cNvSpPr>
            <a:spLocks noGrp="1"/>
          </p:cNvSpPr>
          <p:nvPr>
            <p:ph idx="1"/>
          </p:nvPr>
        </p:nvSpPr>
        <p:spPr>
          <a:xfrm>
            <a:off x="610238" y="1045029"/>
            <a:ext cx="11581762" cy="5081685"/>
          </a:xfrm>
        </p:spPr>
        <p:txBody>
          <a:bodyPr/>
          <a:p>
            <a:r>
              <a:rPr dirty="0" lang="en-US" smtClean="0"/>
              <a:t>Research suggests that failure to form secure attachments early in life can have a negative impact on behavior in later childhood and throughout life.</a:t>
            </a:r>
          </a:p>
          <a:p>
            <a:r>
              <a:rPr dirty="0" lang="en-US" smtClean="0"/>
              <a:t>Children diagnosed with oppositional defiant disorder (ODD), conduct disorder(CD), or post-traumatic stress disorder (PTSD) frequently display attachment problems, possibly due to early abuse, neglect, or trauma. Clinicians suggest that children adopted after the age of 6 months have a higher risk of attachment problems.</a:t>
            </a:r>
            <a:endParaRPr dirty="0" lang="en-US"/>
          </a:p>
        </p:txBody>
      </p:sp>
    </p:spTree>
  </p:cSld>
  <p:clrMapOvr>
    <a:masterClrMapping/>
  </p:clrMapOvr>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521" name=""/>
        <p:cNvGrpSpPr/>
        <p:nvPr/>
      </p:nvGrpSpPr>
      <p:grpSpPr>
        <a:xfrm>
          <a:off x="0" y="0"/>
          <a:ext cx="0" cy="0"/>
          <a:chOff x="0" y="0"/>
          <a:chExt cx="0" cy="0"/>
        </a:xfrm>
      </p:grpSpPr>
      <p:sp>
        <p:nvSpPr>
          <p:cNvPr id="1049132" name="Content Placeholder 2"/>
          <p:cNvSpPr>
            <a:spLocks noGrp="1"/>
          </p:cNvSpPr>
          <p:nvPr>
            <p:ph idx="4294967295"/>
          </p:nvPr>
        </p:nvSpPr>
        <p:spPr>
          <a:xfrm>
            <a:off x="1194318" y="354564"/>
            <a:ext cx="9778482" cy="5771600"/>
          </a:xfrm>
        </p:spPr>
        <p:txBody>
          <a:bodyPr/>
          <a:p>
            <a:r>
              <a:rPr dirty="0" lang="en-US" smtClean="0"/>
              <a:t>Those who are securely attached in childhood tend to have good self-esteem, strong romantic relationships, and the ability to self-disclose to others.</a:t>
            </a:r>
          </a:p>
          <a:p>
            <a:r>
              <a:rPr dirty="0" lang="en-US" smtClean="0"/>
              <a:t>Children who are securely attached as infants tend to develop stronger self-esteem and better self-reliance as they grow older. These children also tend to be more independent, perform better in school, have successful social relationships, and experience less depression and anxiety.</a:t>
            </a:r>
            <a:endParaRPr dirty="0" lang="en-US"/>
          </a:p>
        </p:txBody>
      </p:sp>
    </p:spTree>
  </p:cSld>
  <p:clrMapOvr>
    <a:masterClrMapping/>
  </p:clrMapOvr>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95" name=""/>
        <p:cNvGrpSpPr/>
        <p:nvPr/>
      </p:nvGrpSpPr>
      <p:grpSpPr>
        <a:xfrm>
          <a:off x="0" y="0"/>
          <a:ext cx="0" cy="0"/>
          <a:chOff x="0" y="0"/>
          <a:chExt cx="0" cy="0"/>
        </a:xfrm>
      </p:grpSpPr>
      <p:sp>
        <p:nvSpPr>
          <p:cNvPr id="1048650" name="Content Placeholder 2"/>
          <p:cNvSpPr>
            <a:spLocks noGrp="1"/>
          </p:cNvSpPr>
          <p:nvPr>
            <p:ph idx="1"/>
          </p:nvPr>
        </p:nvSpPr>
        <p:spPr>
          <a:xfrm>
            <a:off x="1558344" y="103032"/>
            <a:ext cx="10534918" cy="6526368"/>
          </a:xfrm>
        </p:spPr>
        <p:txBody>
          <a:bodyPr>
            <a:normAutofit/>
          </a:bodyPr>
          <a:p>
            <a:pPr algn="just" fontAlgn="base" indent="0" marL="0">
              <a:buNone/>
            </a:pPr>
            <a:r>
              <a:rPr b="1" dirty="0" lang="en-US"/>
              <a:t>4</a:t>
            </a:r>
            <a:r>
              <a:rPr b="1" dirty="0" sz="3600" lang="en-US">
                <a:solidFill>
                  <a:srgbClr val="FF0000"/>
                </a:solidFill>
              </a:rPr>
              <a:t>. Health Psychology:</a:t>
            </a:r>
          </a:p>
          <a:p>
            <a:pPr algn="just" fontAlgn="base"/>
            <a:r>
              <a:rPr dirty="0" lang="en-US"/>
              <a:t>This explores the relations between the psychological factors and physical ailments and disease.</a:t>
            </a:r>
          </a:p>
          <a:p>
            <a:pPr algn="just" fontAlgn="base"/>
            <a:r>
              <a:rPr dirty="0" lang="en-US"/>
              <a:t>Health psychologists focus on health maintenance and promotion of </a:t>
            </a:r>
            <a:r>
              <a:rPr dirty="0" lang="en-US" err="1"/>
              <a:t>behaviour</a:t>
            </a:r>
            <a:r>
              <a:rPr dirty="0" lang="en-US"/>
              <a:t> related to good health such as exercise, health habits and discouraging unhealthy </a:t>
            </a:r>
            <a:r>
              <a:rPr dirty="0" lang="en-US" err="1"/>
              <a:t>behaviours</a:t>
            </a:r>
            <a:r>
              <a:rPr dirty="0" lang="en-US"/>
              <a:t> like smoking, drug abuse and alcoholism.</a:t>
            </a:r>
          </a:p>
          <a:p>
            <a:pPr algn="just" fontAlgn="base"/>
            <a:r>
              <a:rPr dirty="0" lang="en-US"/>
              <a:t>Health psychologists work in healthcare setting and also in colleges and universities where they conduct research. They </a:t>
            </a:r>
            <a:r>
              <a:rPr dirty="0" lang="en-US" err="1"/>
              <a:t>analyse</a:t>
            </a:r>
            <a:r>
              <a:rPr dirty="0" lang="en-US"/>
              <a:t> and attempt to improve the healthcare system and formulate health policies.</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522" name=""/>
        <p:cNvGrpSpPr/>
        <p:nvPr/>
      </p:nvGrpSpPr>
      <p:grpSpPr>
        <a:xfrm>
          <a:off x="0" y="0"/>
          <a:ext cx="0" cy="0"/>
          <a:chOff x="0" y="0"/>
          <a:chExt cx="0" cy="0"/>
        </a:xfrm>
      </p:grpSpPr>
      <p:sp>
        <p:nvSpPr>
          <p:cNvPr id="1049133" name="Title 1"/>
          <p:cNvSpPr>
            <a:spLocks noGrp="1"/>
          </p:cNvSpPr>
          <p:nvPr>
            <p:ph type="title"/>
          </p:nvPr>
        </p:nvSpPr>
        <p:spPr>
          <a:xfrm>
            <a:off x="1645920" y="0"/>
            <a:ext cx="10546080" cy="1408386"/>
          </a:xfrm>
          <a:solidFill>
            <a:schemeClr val="bg2">
              <a:lumMod val="20000"/>
              <a:lumOff val="80000"/>
            </a:schemeClr>
          </a:solidFill>
        </p:spPr>
        <p:txBody>
          <a:bodyPr>
            <a:noAutofit/>
          </a:bodyPr>
          <a:p>
            <a:r>
              <a:rPr b="1" dirty="0" sz="5400" lang="en-US">
                <a:solidFill>
                  <a:srgbClr val="FF0000"/>
                </a:solidFill>
                <a:effectLst>
                  <a:outerShdw algn="tl" blurRad="38100" dir="2700000" dist="38100">
                    <a:srgbClr val="000000">
                      <a:alpha val="43137"/>
                    </a:srgbClr>
                  </a:outerShdw>
                </a:effectLst>
                <a:latin typeface="Aharoni" panose="02010803020104030203" pitchFamily="2" charset="-79"/>
                <a:cs typeface="Aharoni" panose="02010803020104030203" pitchFamily="2" charset="-79"/>
              </a:rPr>
              <a:t>Stages of death by Kubler Ross 1969</a:t>
            </a:r>
          </a:p>
        </p:txBody>
      </p:sp>
      <p:sp>
        <p:nvSpPr>
          <p:cNvPr id="1049134" name="Content Placeholder 2"/>
          <p:cNvSpPr>
            <a:spLocks noGrp="1"/>
          </p:cNvSpPr>
          <p:nvPr>
            <p:ph idx="1"/>
          </p:nvPr>
        </p:nvSpPr>
        <p:spPr>
          <a:xfrm>
            <a:off x="1645920" y="1334814"/>
            <a:ext cx="10546080" cy="5523186"/>
          </a:xfrm>
        </p:spPr>
        <p:txBody>
          <a:bodyPr>
            <a:normAutofit lnSpcReduction="10000"/>
          </a:bodyPr>
          <a:p>
            <a:pPr algn="just">
              <a:buNone/>
            </a:pPr>
            <a:r>
              <a:rPr b="1" dirty="0" lang="en-US">
                <a:latin typeface="Calibri" panose="020F0502020204030204" pitchFamily="34" charset="0"/>
                <a:cs typeface="Calibri" panose="020F0502020204030204" pitchFamily="34" charset="0"/>
              </a:rPr>
              <a:t>1. Denial and isolation</a:t>
            </a:r>
            <a:r>
              <a:rPr dirty="0" lang="en-US">
                <a:latin typeface="Calibri" panose="020F0502020204030204" pitchFamily="34" charset="0"/>
                <a:cs typeface="Calibri" panose="020F0502020204030204" pitchFamily="34" charset="0"/>
              </a:rPr>
              <a:t>: it is very difficult for any individual to face the fact that death is to be faced soon. The most common reaction is to isolate oneself until defences are achieved.</a:t>
            </a:r>
          </a:p>
          <a:p>
            <a:pPr algn="just"/>
            <a:r>
              <a:rPr dirty="0" lang="en-US">
                <a:latin typeface="Calibri" panose="020F0502020204030204" pitchFamily="34" charset="0"/>
                <a:cs typeface="Calibri" panose="020F0502020204030204" pitchFamily="34" charset="0"/>
              </a:rPr>
              <a:t>Denial permits hope to exist but most patients are ready to accept the fact that they are dying but families continue to express denial.</a:t>
            </a:r>
          </a:p>
          <a:p>
            <a:pPr algn="just"/>
            <a:r>
              <a:rPr dirty="0" lang="en-US">
                <a:latin typeface="Calibri" panose="020F0502020204030204" pitchFamily="34" charset="0"/>
                <a:cs typeface="Calibri" panose="020F0502020204030204" pitchFamily="34" charset="0"/>
              </a:rPr>
              <a:t>Denial delay, communication of concerns with the patient stopping denial and isolation by thinking about unfinished business e.g. personal affairs, finances, arrangement for spouse, children and others.</a:t>
            </a:r>
          </a:p>
          <a:p>
            <a:pPr algn="just"/>
            <a:endParaRPr dirty="0" lang="en-US">
              <a:latin typeface="Calibri" panose="020F0502020204030204" pitchFamily="34" charset="0"/>
              <a:cs typeface="Calibri" panose="020F0502020204030204" pitchFamily="34" charset="0"/>
            </a:endParaRPr>
          </a:p>
        </p:txBody>
      </p:sp>
      <p:sp>
        <p:nvSpPr>
          <p:cNvPr id="1049135" name="Slide Number Placeholder 3"/>
          <p:cNvSpPr>
            <a:spLocks noGrp="1"/>
          </p:cNvSpPr>
          <p:nvPr>
            <p:ph type="sldNum" sz="quarter" idx="12"/>
          </p:nvPr>
        </p:nvSpPr>
        <p:spPr/>
        <p:txBody>
          <a:bodyPr/>
          <a:p>
            <a:fld id="{4398566B-0D00-4087-9124-BE3A6B87F876}" type="slidenum">
              <a:rPr lang="en-US">
                <a:solidFill>
                  <a:srgbClr val="000000"/>
                </a:solidFill>
                <a:latin typeface="Times New Roman"/>
              </a:rPr>
              <a:t>240</a:t>
            </a:fld>
            <a:endParaRPr dirty="0" lang="en-US">
              <a:solidFill>
                <a:srgbClr val="000000"/>
              </a:solidFill>
              <a:latin typeface="Times New Roman"/>
            </a:endParaRPr>
          </a:p>
        </p:txBody>
      </p:sp>
    </p:spTree>
  </p:cSld>
  <p:clrMapOvr>
    <a:masterClrMapping/>
  </p:clrMapOvr>
  <p:transition spd="slow">
    <p:fade/>
  </p:transition>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523" name=""/>
        <p:cNvGrpSpPr/>
        <p:nvPr/>
      </p:nvGrpSpPr>
      <p:grpSpPr>
        <a:xfrm>
          <a:off x="0" y="0"/>
          <a:ext cx="0" cy="0"/>
          <a:chOff x="0" y="0"/>
          <a:chExt cx="0" cy="0"/>
        </a:xfrm>
      </p:grpSpPr>
      <p:sp>
        <p:nvSpPr>
          <p:cNvPr id="1049136" name="Content Placeholder 2"/>
          <p:cNvSpPr>
            <a:spLocks noGrp="1"/>
          </p:cNvSpPr>
          <p:nvPr>
            <p:ph idx="1"/>
          </p:nvPr>
        </p:nvSpPr>
        <p:spPr>
          <a:xfrm>
            <a:off x="1760221" y="1226820"/>
            <a:ext cx="10160000" cy="4114800"/>
          </a:xfrm>
        </p:spPr>
        <p:txBody>
          <a:bodyPr/>
          <a:p>
            <a:pPr algn="just"/>
            <a:r>
              <a:rPr b="1" dirty="0" lang="en-US"/>
              <a:t>2. Anger</a:t>
            </a:r>
            <a:r>
              <a:rPr dirty="0" lang="en-US"/>
              <a:t>: the person experiences anger with the person asking the question; why me? The patient is difficult to nurse as nothing seems to please him  or her. The person wants to express their outrage and helplessness. After expressing their anger they move on.</a:t>
            </a:r>
          </a:p>
          <a:p>
            <a:pPr algn="just"/>
            <a:endParaRPr dirty="0" lang="x-none"/>
          </a:p>
        </p:txBody>
      </p:sp>
      <p:sp>
        <p:nvSpPr>
          <p:cNvPr id="1049137" name="Slide Number Placeholder 3"/>
          <p:cNvSpPr>
            <a:spLocks noGrp="1"/>
          </p:cNvSpPr>
          <p:nvPr>
            <p:ph type="sldNum" sz="quarter" idx="12"/>
          </p:nvPr>
        </p:nvSpPr>
        <p:spPr/>
        <p:txBody>
          <a:bodyPr/>
          <a:p>
            <a:fld id="{4398566B-0D00-4087-9124-BE3A6B87F876}" type="slidenum">
              <a:rPr lang="en-US" smtClean="0"/>
              <a:t>241</a:t>
            </a:fld>
            <a:endParaRPr dirty="0" lang="en-US"/>
          </a:p>
        </p:txBody>
      </p:sp>
    </p:spTree>
  </p:cSld>
  <p:clrMapOvr>
    <a:masterClrMapping/>
  </p:clrMapOvr>
  <p:transition spd="slow">
    <p:fade/>
  </p:transition>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524" name=""/>
        <p:cNvGrpSpPr/>
        <p:nvPr/>
      </p:nvGrpSpPr>
      <p:grpSpPr>
        <a:xfrm>
          <a:off x="0" y="0"/>
          <a:ext cx="0" cy="0"/>
          <a:chOff x="0" y="0"/>
          <a:chExt cx="0" cy="0"/>
        </a:xfrm>
      </p:grpSpPr>
      <p:sp>
        <p:nvSpPr>
          <p:cNvPr id="1049138" name="Content Placeholder 2"/>
          <p:cNvSpPr>
            <a:spLocks noGrp="1"/>
          </p:cNvSpPr>
          <p:nvPr>
            <p:ph idx="1"/>
          </p:nvPr>
        </p:nvSpPr>
        <p:spPr>
          <a:xfrm>
            <a:off x="1760220" y="304800"/>
            <a:ext cx="10004744" cy="6553200"/>
          </a:xfrm>
        </p:spPr>
        <p:txBody>
          <a:bodyPr>
            <a:normAutofit/>
          </a:bodyPr>
          <a:p>
            <a:pPr algn="just">
              <a:buNone/>
            </a:pPr>
            <a:r>
              <a:rPr b="1" dirty="0" lang="en-US">
                <a:latin typeface="Calibri" panose="020F0502020204030204" pitchFamily="34" charset="0"/>
                <a:cs typeface="Calibri" panose="020F0502020204030204" pitchFamily="34" charset="0"/>
              </a:rPr>
              <a:t>3. Bargaining</a:t>
            </a:r>
            <a:r>
              <a:rPr dirty="0" lang="en-US">
                <a:latin typeface="Calibri" panose="020F0502020204030204" pitchFamily="34" charset="0"/>
                <a:cs typeface="Calibri" panose="020F0502020204030204" pitchFamily="34" charset="0"/>
              </a:rPr>
              <a:t>: third phase of dying when the person attempts to negotiate and trade. It usually involves a deal with God; the physician or the nurse. E.g.  If I can live long enough to attend my son’s wedding I will be ready to die. If possible patients should be granted their request.</a:t>
            </a:r>
          </a:p>
          <a:p>
            <a:pPr algn="just">
              <a:buNone/>
            </a:pPr>
            <a:r>
              <a:rPr b="1" dirty="0" lang="en-US">
                <a:latin typeface="Calibri" panose="020F0502020204030204" pitchFamily="34" charset="0"/>
                <a:cs typeface="Calibri" panose="020F0502020204030204" pitchFamily="34" charset="0"/>
              </a:rPr>
              <a:t>4. Depression</a:t>
            </a:r>
            <a:r>
              <a:rPr dirty="0" lang="en-US">
                <a:latin typeface="Calibri" panose="020F0502020204030204" pitchFamily="34" charset="0"/>
                <a:cs typeface="Calibri" panose="020F0502020204030204" pitchFamily="34" charset="0"/>
              </a:rPr>
              <a:t>: the patient is now aware that death is inevitable. Defense mechanism are no longer effective. Sadness and anguish are felt and expressed.</a:t>
            </a:r>
          </a:p>
          <a:p>
            <a:pPr algn="just"/>
            <a:r>
              <a:rPr dirty="0" lang="en-US">
                <a:latin typeface="Calibri" panose="020F0502020204030204" pitchFamily="34" charset="0"/>
                <a:cs typeface="Calibri" panose="020F0502020204030204" pitchFamily="34" charset="0"/>
              </a:rPr>
              <a:t>The patient may organize to gain support from loved one’s and nurses.</a:t>
            </a:r>
          </a:p>
          <a:p>
            <a:pPr algn="just"/>
            <a:r>
              <a:rPr dirty="0" lang="en-US">
                <a:latin typeface="Calibri" panose="020F0502020204030204" pitchFamily="34" charset="0"/>
                <a:cs typeface="Calibri" panose="020F0502020204030204" pitchFamily="34" charset="0"/>
              </a:rPr>
              <a:t>The resolution leads to final stage. </a:t>
            </a:r>
          </a:p>
        </p:txBody>
      </p:sp>
      <p:sp>
        <p:nvSpPr>
          <p:cNvPr id="1049139" name="Slide Number Placeholder 3"/>
          <p:cNvSpPr>
            <a:spLocks noGrp="1"/>
          </p:cNvSpPr>
          <p:nvPr>
            <p:ph type="sldNum" sz="quarter" idx="12"/>
          </p:nvPr>
        </p:nvSpPr>
        <p:spPr/>
        <p:txBody>
          <a:bodyPr/>
          <a:p>
            <a:fld id="{4398566B-0D00-4087-9124-BE3A6B87F876}" type="slidenum">
              <a:rPr lang="en-US">
                <a:solidFill>
                  <a:srgbClr val="000000"/>
                </a:solidFill>
                <a:latin typeface="Times New Roman"/>
              </a:rPr>
              <a:t>242</a:t>
            </a:fld>
            <a:endParaRPr dirty="0" lang="en-US">
              <a:solidFill>
                <a:srgbClr val="000000"/>
              </a:solidFill>
              <a:latin typeface="Times New Roman"/>
            </a:endParaRPr>
          </a:p>
        </p:txBody>
      </p:sp>
    </p:spTree>
  </p:cSld>
  <p:clrMapOvr>
    <a:masterClrMapping/>
  </p:clrMapOvr>
  <p:transition spd="slow">
    <p:fade/>
  </p:transition>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525" name=""/>
        <p:cNvGrpSpPr/>
        <p:nvPr/>
      </p:nvGrpSpPr>
      <p:grpSpPr>
        <a:xfrm>
          <a:off x="0" y="0"/>
          <a:ext cx="0" cy="0"/>
          <a:chOff x="0" y="0"/>
          <a:chExt cx="0" cy="0"/>
        </a:xfrm>
      </p:grpSpPr>
      <p:sp>
        <p:nvSpPr>
          <p:cNvPr id="1049140" name="Content Placeholder 2"/>
          <p:cNvSpPr>
            <a:spLocks noGrp="1"/>
          </p:cNvSpPr>
          <p:nvPr>
            <p:ph idx="1"/>
          </p:nvPr>
        </p:nvSpPr>
        <p:spPr>
          <a:xfrm>
            <a:off x="1645920" y="0"/>
            <a:ext cx="10447020" cy="6858000"/>
          </a:xfrm>
        </p:spPr>
        <p:txBody>
          <a:bodyPr>
            <a:normAutofit/>
          </a:bodyPr>
          <a:p>
            <a:pPr>
              <a:buNone/>
            </a:pPr>
            <a:r>
              <a:rPr b="1" dirty="0" lang="en-US">
                <a:latin typeface="Calibri" panose="020F0502020204030204" pitchFamily="34" charset="0"/>
                <a:cs typeface="Calibri" panose="020F0502020204030204" pitchFamily="34" charset="0"/>
              </a:rPr>
              <a:t>5. Acceptance</a:t>
            </a:r>
            <a:r>
              <a:rPr dirty="0" lang="en-US">
                <a:latin typeface="Calibri" panose="020F0502020204030204" pitchFamily="34" charset="0"/>
                <a:cs typeface="Calibri" panose="020F0502020204030204" pitchFamily="34" charset="0"/>
              </a:rPr>
              <a:t>: it’s a time of relative peace. The patient wants to review the past and think about the unknown future. Patient may not talk a lot about but he/she wants other people nearby. With pain relieve the person accepts death and wants to be comforted by having significant others nearby. </a:t>
            </a:r>
          </a:p>
        </p:txBody>
      </p:sp>
      <p:sp>
        <p:nvSpPr>
          <p:cNvPr id="1049141" name="Slide Number Placeholder 3"/>
          <p:cNvSpPr>
            <a:spLocks noGrp="1"/>
          </p:cNvSpPr>
          <p:nvPr>
            <p:ph type="sldNum" sz="quarter" idx="12"/>
          </p:nvPr>
        </p:nvSpPr>
        <p:spPr/>
        <p:txBody>
          <a:bodyPr/>
          <a:p>
            <a:fld id="{4398566B-0D00-4087-9124-BE3A6B87F876}" type="slidenum">
              <a:rPr lang="en-US">
                <a:solidFill>
                  <a:srgbClr val="000000"/>
                </a:solidFill>
                <a:latin typeface="Times New Roman"/>
              </a:rPr>
              <a:t>243</a:t>
            </a:fld>
            <a:endParaRPr dirty="0" lang="en-US">
              <a:solidFill>
                <a:srgbClr val="000000"/>
              </a:solidFill>
              <a:latin typeface="Times New Roman"/>
            </a:endParaRPr>
          </a:p>
        </p:txBody>
      </p:sp>
    </p:spTree>
  </p:cSld>
  <p:clrMapOvr>
    <a:masterClrMapping/>
  </p:clrMapOvr>
  <p:transition spd="slow">
    <p:fade/>
  </p:transition>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526" name=""/>
        <p:cNvGrpSpPr/>
        <p:nvPr/>
      </p:nvGrpSpPr>
      <p:grpSpPr>
        <a:xfrm>
          <a:off x="0" y="0"/>
          <a:ext cx="0" cy="0"/>
          <a:chOff x="0" y="0"/>
          <a:chExt cx="0" cy="0"/>
        </a:xfrm>
      </p:grpSpPr>
      <p:sp>
        <p:nvSpPr>
          <p:cNvPr id="1049142" name="Content Placeholder 2"/>
          <p:cNvSpPr>
            <a:spLocks noGrp="1"/>
          </p:cNvSpPr>
          <p:nvPr>
            <p:ph idx="1"/>
          </p:nvPr>
        </p:nvSpPr>
        <p:spPr>
          <a:xfrm>
            <a:off x="1668780" y="0"/>
            <a:ext cx="10320021" cy="6096000"/>
          </a:xfrm>
        </p:spPr>
        <p:txBody>
          <a:bodyPr/>
          <a:p>
            <a:pPr algn="ctr">
              <a:buNone/>
            </a:pPr>
            <a:r>
              <a:rPr b="1" dirty="0" sz="4800" lang="en-US">
                <a:latin typeface="Aharoni" panose="02010803020104030203" pitchFamily="2" charset="-79"/>
                <a:cs typeface="Aharoni" panose="02010803020104030203" pitchFamily="2" charset="-79"/>
              </a:rPr>
              <a:t>NURSING INTERVENTION</a:t>
            </a:r>
          </a:p>
          <a:p>
            <a:pPr algn="just">
              <a:buFont typeface="Wingdings" panose="05000000000000000000" pitchFamily="2" charset="2"/>
              <a:buChar char="v"/>
            </a:pPr>
            <a:r>
              <a:rPr dirty="0" lang="en-US">
                <a:latin typeface="Calibri" panose="020F0502020204030204" pitchFamily="34" charset="0"/>
                <a:cs typeface="Calibri" panose="020F0502020204030204" pitchFamily="34" charset="0"/>
              </a:rPr>
              <a:t>To give maximum help to the dying by examining the nurse’s own  feeling about death.</a:t>
            </a:r>
          </a:p>
          <a:p>
            <a:pPr algn="just">
              <a:buFont typeface="Wingdings" panose="05000000000000000000" pitchFamily="2" charset="2"/>
              <a:buChar char="v"/>
            </a:pPr>
            <a:r>
              <a:rPr dirty="0" lang="en-US">
                <a:latin typeface="Calibri" panose="020F0502020204030204" pitchFamily="34" charset="0"/>
                <a:cs typeface="Calibri" panose="020F0502020204030204" pitchFamily="34" charset="0"/>
              </a:rPr>
              <a:t>Patient is an individual and should be treated with respect and dignity regardless of background or condition.</a:t>
            </a:r>
          </a:p>
          <a:p>
            <a:pPr algn="just">
              <a:buFont typeface="Wingdings" panose="05000000000000000000" pitchFamily="2" charset="2"/>
              <a:buChar char="v"/>
            </a:pPr>
            <a:r>
              <a:rPr dirty="0" lang="en-US">
                <a:latin typeface="Calibri" panose="020F0502020204030204" pitchFamily="34" charset="0"/>
                <a:cs typeface="Calibri" panose="020F0502020204030204" pitchFamily="34" charset="0"/>
              </a:rPr>
              <a:t>Social values may affect reaction to the dying person e.g. age, attractiveness, socio-economic status, former accomplishment. These may affect whether the person is cared for or abandoned while dying.</a:t>
            </a:r>
          </a:p>
          <a:p>
            <a:pPr algn="just"/>
            <a:endParaRPr dirty="0" lang="x-none"/>
          </a:p>
        </p:txBody>
      </p:sp>
      <p:sp>
        <p:nvSpPr>
          <p:cNvPr id="1049143" name="Slide Number Placeholder 3"/>
          <p:cNvSpPr>
            <a:spLocks noGrp="1"/>
          </p:cNvSpPr>
          <p:nvPr>
            <p:ph type="sldNum" sz="quarter" idx="12"/>
          </p:nvPr>
        </p:nvSpPr>
        <p:spPr/>
        <p:txBody>
          <a:bodyPr/>
          <a:p>
            <a:fld id="{4398566B-0D00-4087-9124-BE3A6B87F876}" type="slidenum">
              <a:rPr lang="en-US" smtClean="0"/>
              <a:t>244</a:t>
            </a:fld>
            <a:endParaRPr dirty="0" lang="en-US"/>
          </a:p>
        </p:txBody>
      </p:sp>
    </p:spTree>
  </p:cSld>
  <p:clrMapOvr>
    <a:masterClrMapping/>
  </p:clrMapOvr>
  <p:transition spd="slow">
    <p:fade/>
  </p:transition>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527" name=""/>
        <p:cNvGrpSpPr/>
        <p:nvPr/>
      </p:nvGrpSpPr>
      <p:grpSpPr>
        <a:xfrm>
          <a:off x="0" y="0"/>
          <a:ext cx="0" cy="0"/>
          <a:chOff x="0" y="0"/>
          <a:chExt cx="0" cy="0"/>
        </a:xfrm>
      </p:grpSpPr>
      <p:sp>
        <p:nvSpPr>
          <p:cNvPr id="1049144" name="Content Placeholder 2"/>
          <p:cNvSpPr>
            <a:spLocks noGrp="1"/>
          </p:cNvSpPr>
          <p:nvPr>
            <p:ph idx="1"/>
          </p:nvPr>
        </p:nvSpPr>
        <p:spPr>
          <a:xfrm>
            <a:off x="1783080" y="445770"/>
            <a:ext cx="10205721" cy="5650230"/>
          </a:xfrm>
        </p:spPr>
        <p:txBody>
          <a:bodyPr/>
          <a:p>
            <a:pPr algn="just">
              <a:buFont typeface="Wingdings" panose="05000000000000000000" pitchFamily="2" charset="2"/>
              <a:buChar char="v"/>
            </a:pPr>
            <a:r>
              <a:rPr dirty="0" lang="en-US">
                <a:latin typeface="Calibri" panose="020F0502020204030204" pitchFamily="34" charset="0"/>
                <a:cs typeface="Calibri" panose="020F0502020204030204" pitchFamily="34" charset="0"/>
              </a:rPr>
              <a:t>Nurses usually become the most important link with life for the dying person.</a:t>
            </a:r>
          </a:p>
          <a:p>
            <a:pPr algn="just">
              <a:buFont typeface="Wingdings" panose="05000000000000000000" pitchFamily="2" charset="2"/>
              <a:buChar char="v"/>
            </a:pPr>
            <a:r>
              <a:rPr dirty="0" lang="en-US">
                <a:latin typeface="Calibri" panose="020F0502020204030204" pitchFamily="34" charset="0"/>
                <a:cs typeface="Calibri" panose="020F0502020204030204" pitchFamily="34" charset="0"/>
              </a:rPr>
              <a:t>The nurse provides physical comfort and emotional support. It is an emotional stress to the nurse assigned to people who are dying and these need to share their feelings and reactions with others to obtain support.</a:t>
            </a:r>
          </a:p>
          <a:p>
            <a:endParaRPr dirty="0" lang="x-none"/>
          </a:p>
        </p:txBody>
      </p:sp>
      <p:sp>
        <p:nvSpPr>
          <p:cNvPr id="1049145" name="Slide Number Placeholder 3"/>
          <p:cNvSpPr>
            <a:spLocks noGrp="1"/>
          </p:cNvSpPr>
          <p:nvPr>
            <p:ph type="sldNum" sz="quarter" idx="12"/>
          </p:nvPr>
        </p:nvSpPr>
        <p:spPr/>
        <p:txBody>
          <a:bodyPr/>
          <a:p>
            <a:fld id="{4398566B-0D00-4087-9124-BE3A6B87F876}" type="slidenum">
              <a:rPr lang="en-US" smtClean="0"/>
              <a:t>245</a:t>
            </a:fld>
            <a:endParaRPr dirty="0" lang="en-US"/>
          </a:p>
        </p:txBody>
      </p:sp>
    </p:spTree>
  </p:cSld>
  <p:clrMapOvr>
    <a:masterClrMapping/>
  </p:clrMapOvr>
  <p:transition spd="slow">
    <p:fade/>
  </p:transition>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528" name=""/>
        <p:cNvGrpSpPr/>
        <p:nvPr/>
      </p:nvGrpSpPr>
      <p:grpSpPr>
        <a:xfrm>
          <a:off x="0" y="0"/>
          <a:ext cx="0" cy="0"/>
          <a:chOff x="0" y="0"/>
          <a:chExt cx="0" cy="0"/>
        </a:xfrm>
      </p:grpSpPr>
      <p:sp>
        <p:nvSpPr>
          <p:cNvPr id="1049146" name="Title 1"/>
          <p:cNvSpPr>
            <a:spLocks noGrp="1"/>
          </p:cNvSpPr>
          <p:nvPr>
            <p:ph type="title"/>
          </p:nvPr>
        </p:nvSpPr>
        <p:spPr>
          <a:xfrm>
            <a:off x="1657350" y="0"/>
            <a:ext cx="9540718" cy="685800"/>
          </a:xfrm>
        </p:spPr>
        <p:txBody>
          <a:bodyPr>
            <a:noAutofit/>
          </a:bodyPr>
          <a:p>
            <a:r>
              <a:rPr b="1" dirty="0" sz="4800" lang="en-US">
                <a:solidFill>
                  <a:srgbClr val="FF0000"/>
                </a:solidFill>
                <a:latin typeface="Aharoni" panose="02010803020104030203" pitchFamily="2" charset="-79"/>
                <a:cs typeface="Aharoni" panose="02010803020104030203" pitchFamily="2" charset="-79"/>
              </a:rPr>
              <a:t>Bill of rights for a dying person</a:t>
            </a:r>
          </a:p>
        </p:txBody>
      </p:sp>
      <p:sp>
        <p:nvSpPr>
          <p:cNvPr id="1049147" name="Content Placeholder 2"/>
          <p:cNvSpPr>
            <a:spLocks noGrp="1"/>
          </p:cNvSpPr>
          <p:nvPr>
            <p:ph idx="1"/>
          </p:nvPr>
        </p:nvSpPr>
        <p:spPr>
          <a:xfrm>
            <a:off x="1760220" y="994410"/>
            <a:ext cx="10004744" cy="5863590"/>
          </a:xfrm>
        </p:spPr>
        <p:txBody>
          <a:bodyPr>
            <a:normAutofit/>
          </a:bodyPr>
          <a:p>
            <a:pPr algn="just">
              <a:buFont typeface="Wingdings" panose="05000000000000000000" pitchFamily="2" charset="2"/>
              <a:buChar char="v"/>
            </a:pPr>
            <a:r>
              <a:rPr dirty="0" lang="en-US"/>
              <a:t>I have a right to be treated as a living human being until I die</a:t>
            </a:r>
          </a:p>
          <a:p>
            <a:pPr algn="just">
              <a:buFont typeface="Wingdings" panose="05000000000000000000" pitchFamily="2" charset="2"/>
              <a:buChar char="v"/>
            </a:pPr>
            <a:r>
              <a:rPr dirty="0" lang="en-US"/>
              <a:t>I have a right to maintain a sense of hopefulness, however changing its focus may be.</a:t>
            </a:r>
          </a:p>
          <a:p>
            <a:pPr algn="just">
              <a:buFont typeface="Wingdings" panose="05000000000000000000" pitchFamily="2" charset="2"/>
              <a:buChar char="v"/>
            </a:pPr>
            <a:r>
              <a:rPr dirty="0" lang="en-US"/>
              <a:t>I have the right to be cared for by those who can maintain a sense of hopefulness, however changing this may be.</a:t>
            </a:r>
          </a:p>
          <a:p>
            <a:pPr algn="just">
              <a:buFont typeface="Wingdings" panose="05000000000000000000" pitchFamily="2" charset="2"/>
              <a:buChar char="v"/>
            </a:pPr>
            <a:r>
              <a:rPr dirty="0" lang="en-US"/>
              <a:t>I have a right to express my feelings and emotions and my approaching death in my own way.</a:t>
            </a:r>
          </a:p>
          <a:p>
            <a:pPr algn="just">
              <a:buFont typeface="Wingdings" panose="05000000000000000000" pitchFamily="2" charset="2"/>
              <a:buChar char="v"/>
            </a:pPr>
            <a:r>
              <a:rPr dirty="0" lang="en-US"/>
              <a:t>I have a right to participate in decision concerning my care.</a:t>
            </a:r>
          </a:p>
          <a:p>
            <a:pPr algn="just" indent="-514350" marL="514350">
              <a:buNone/>
            </a:pPr>
            <a:endParaRPr dirty="0" lang="en-US"/>
          </a:p>
        </p:txBody>
      </p:sp>
      <p:sp>
        <p:nvSpPr>
          <p:cNvPr id="1049148" name="Slide Number Placeholder 3"/>
          <p:cNvSpPr>
            <a:spLocks noGrp="1"/>
          </p:cNvSpPr>
          <p:nvPr>
            <p:ph type="sldNum" sz="quarter" idx="12"/>
          </p:nvPr>
        </p:nvSpPr>
        <p:spPr/>
        <p:txBody>
          <a:bodyPr/>
          <a:p>
            <a:fld id="{4398566B-0D00-4087-9124-BE3A6B87F876}" type="slidenum">
              <a:rPr lang="en-US">
                <a:solidFill>
                  <a:srgbClr val="000000"/>
                </a:solidFill>
                <a:latin typeface="Times New Roman"/>
              </a:rPr>
              <a:t>246</a:t>
            </a:fld>
            <a:endParaRPr dirty="0" lang="en-US">
              <a:solidFill>
                <a:srgbClr val="000000"/>
              </a:solidFill>
              <a:latin typeface="Times New Roman"/>
            </a:endParaRPr>
          </a:p>
        </p:txBody>
      </p:sp>
    </p:spTree>
  </p:cSld>
  <p:clrMapOvr>
    <a:masterClrMapping/>
  </p:clrMapOvr>
  <p:transition spd="slow">
    <p:fade/>
  </p:transition>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529" name=""/>
        <p:cNvGrpSpPr/>
        <p:nvPr/>
      </p:nvGrpSpPr>
      <p:grpSpPr>
        <a:xfrm>
          <a:off x="0" y="0"/>
          <a:ext cx="0" cy="0"/>
          <a:chOff x="0" y="0"/>
          <a:chExt cx="0" cy="0"/>
        </a:xfrm>
      </p:grpSpPr>
      <p:sp>
        <p:nvSpPr>
          <p:cNvPr id="1049149" name="Content Placeholder 2"/>
          <p:cNvSpPr>
            <a:spLocks noGrp="1"/>
          </p:cNvSpPr>
          <p:nvPr>
            <p:ph idx="1"/>
          </p:nvPr>
        </p:nvSpPr>
        <p:spPr>
          <a:xfrm>
            <a:off x="1703070" y="285750"/>
            <a:ext cx="10160001" cy="4335780"/>
          </a:xfrm>
        </p:spPr>
        <p:txBody>
          <a:bodyPr/>
          <a:p>
            <a:pPr algn="just">
              <a:buFont typeface="Wingdings" panose="05000000000000000000" pitchFamily="2" charset="2"/>
              <a:buChar char="v"/>
            </a:pPr>
            <a:r>
              <a:rPr dirty="0" lang="en-US">
                <a:latin typeface="Calibri" panose="020F0502020204030204" pitchFamily="34" charset="0"/>
                <a:cs typeface="Calibri" panose="020F0502020204030204" pitchFamily="34" charset="0"/>
              </a:rPr>
              <a:t>I have a right to expect continuing medical and nursing attention even though “cure” goals must be changed to comfort goals.</a:t>
            </a:r>
          </a:p>
          <a:p>
            <a:pPr algn="just">
              <a:buFont typeface="Wingdings" panose="05000000000000000000" pitchFamily="2" charset="2"/>
              <a:buChar char="v"/>
            </a:pPr>
            <a:r>
              <a:rPr dirty="0" lang="en-US">
                <a:latin typeface="Calibri" panose="020F0502020204030204" pitchFamily="34" charset="0"/>
                <a:cs typeface="Calibri" panose="020F0502020204030204" pitchFamily="34" charset="0"/>
              </a:rPr>
              <a:t>I have a right not to die alone.</a:t>
            </a:r>
          </a:p>
          <a:p>
            <a:pPr algn="just">
              <a:buFont typeface="Wingdings" panose="05000000000000000000" pitchFamily="2" charset="2"/>
              <a:buChar char="v"/>
            </a:pPr>
            <a:r>
              <a:rPr dirty="0" lang="en-US">
                <a:latin typeface="Calibri" panose="020F0502020204030204" pitchFamily="34" charset="0"/>
                <a:cs typeface="Calibri" panose="020F0502020204030204" pitchFamily="34" charset="0"/>
              </a:rPr>
              <a:t>I have a right to be free from pain.</a:t>
            </a:r>
          </a:p>
          <a:p>
            <a:pPr algn="just">
              <a:buFont typeface="Wingdings" panose="05000000000000000000" pitchFamily="2" charset="2"/>
              <a:buChar char="v"/>
            </a:pPr>
            <a:r>
              <a:rPr dirty="0" lang="en-US">
                <a:latin typeface="Calibri" panose="020F0502020204030204" pitchFamily="34" charset="0"/>
                <a:cs typeface="Calibri" panose="020F0502020204030204" pitchFamily="34" charset="0"/>
              </a:rPr>
              <a:t>I have a right to have my questions answered honestly.</a:t>
            </a:r>
          </a:p>
          <a:p>
            <a:pPr algn="just">
              <a:buFont typeface="Wingdings" panose="05000000000000000000" pitchFamily="2" charset="2"/>
              <a:buChar char="v"/>
            </a:pPr>
            <a:r>
              <a:rPr dirty="0" lang="en-US">
                <a:latin typeface="Calibri" panose="020F0502020204030204" pitchFamily="34" charset="0"/>
                <a:cs typeface="Calibri" panose="020F0502020204030204" pitchFamily="34" charset="0"/>
              </a:rPr>
              <a:t>I have a right not to be deceived</a:t>
            </a:r>
          </a:p>
          <a:p>
            <a:pPr algn="just">
              <a:buFont typeface="Wingdings" panose="05000000000000000000" pitchFamily="2" charset="2"/>
              <a:buChar char="v"/>
            </a:pPr>
            <a:r>
              <a:rPr dirty="0" lang="en-US">
                <a:latin typeface="Calibri" panose="020F0502020204030204" pitchFamily="34" charset="0"/>
                <a:cs typeface="Calibri" panose="020F0502020204030204" pitchFamily="34" charset="0"/>
              </a:rPr>
              <a:t>I have a right to help from and for my family in accepting my death.</a:t>
            </a:r>
          </a:p>
          <a:p>
            <a:pPr algn="just">
              <a:buFont typeface="Wingdings" panose="05000000000000000000" pitchFamily="2" charset="2"/>
              <a:buChar char="v"/>
            </a:pPr>
            <a:r>
              <a:rPr dirty="0" lang="en-US">
                <a:latin typeface="Calibri" panose="020F0502020204030204" pitchFamily="34" charset="0"/>
                <a:cs typeface="Calibri" panose="020F0502020204030204" pitchFamily="34" charset="0"/>
              </a:rPr>
              <a:t>I have the right to die in peace and with dignity</a:t>
            </a:r>
          </a:p>
          <a:p>
            <a:endParaRPr dirty="0" lang="x-none">
              <a:latin typeface="Calibri" panose="020F0502020204030204" pitchFamily="34" charset="0"/>
              <a:cs typeface="Calibri" panose="020F0502020204030204" pitchFamily="34" charset="0"/>
            </a:endParaRPr>
          </a:p>
        </p:txBody>
      </p:sp>
      <p:sp>
        <p:nvSpPr>
          <p:cNvPr id="1049150" name="Slide Number Placeholder 3"/>
          <p:cNvSpPr>
            <a:spLocks noGrp="1"/>
          </p:cNvSpPr>
          <p:nvPr>
            <p:ph type="sldNum" sz="quarter" idx="12"/>
          </p:nvPr>
        </p:nvSpPr>
        <p:spPr/>
        <p:txBody>
          <a:bodyPr/>
          <a:p>
            <a:fld id="{4398566B-0D00-4087-9124-BE3A6B87F876}" type="slidenum">
              <a:rPr lang="en-US" smtClean="0"/>
              <a:t>247</a:t>
            </a:fld>
            <a:endParaRPr dirty="0" lang="en-US"/>
          </a:p>
        </p:txBody>
      </p:sp>
    </p:spTree>
  </p:cSld>
  <p:clrMapOvr>
    <a:masterClrMapping/>
  </p:clrMapOvr>
  <p:transition spd="slow">
    <p:fade/>
  </p:transition>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530" name=""/>
        <p:cNvGrpSpPr/>
        <p:nvPr/>
      </p:nvGrpSpPr>
      <p:grpSpPr>
        <a:xfrm>
          <a:off x="0" y="0"/>
          <a:ext cx="0" cy="0"/>
          <a:chOff x="0" y="0"/>
          <a:chExt cx="0" cy="0"/>
        </a:xfrm>
      </p:grpSpPr>
      <p:sp>
        <p:nvSpPr>
          <p:cNvPr id="1049151" name="Content Placeholder 2"/>
          <p:cNvSpPr>
            <a:spLocks noGrp="1"/>
          </p:cNvSpPr>
          <p:nvPr>
            <p:ph idx="1"/>
          </p:nvPr>
        </p:nvSpPr>
        <p:spPr>
          <a:xfrm>
            <a:off x="1737360" y="152400"/>
            <a:ext cx="10027604" cy="6553200"/>
          </a:xfrm>
        </p:spPr>
        <p:txBody>
          <a:bodyPr>
            <a:normAutofit/>
          </a:bodyPr>
          <a:p>
            <a:pPr algn="just">
              <a:buFont typeface="Wingdings" panose="05000000000000000000" pitchFamily="2" charset="2"/>
              <a:buChar char="v"/>
            </a:pPr>
            <a:r>
              <a:rPr dirty="0" lang="en-US">
                <a:latin typeface="Calibri" panose="020F0502020204030204" pitchFamily="34" charset="0"/>
                <a:cs typeface="Calibri" panose="020F0502020204030204" pitchFamily="34" charset="0"/>
              </a:rPr>
              <a:t>I have the right to retain my individuality and not to be judged by my decision, which may be contrary to the believes of others.</a:t>
            </a:r>
          </a:p>
          <a:p>
            <a:pPr algn="just">
              <a:buFont typeface="Wingdings" panose="05000000000000000000" pitchFamily="2" charset="2"/>
              <a:buChar char="v"/>
            </a:pPr>
            <a:r>
              <a:rPr dirty="0" lang="en-US">
                <a:latin typeface="Calibri" panose="020F0502020204030204" pitchFamily="34" charset="0"/>
                <a:cs typeface="Calibri" panose="020F0502020204030204" pitchFamily="34" charset="0"/>
              </a:rPr>
              <a:t>I have the right to discuss and enlarge my religious and spiritual experience, regardless of what they mean to others.</a:t>
            </a:r>
          </a:p>
          <a:p>
            <a:pPr algn="just">
              <a:buFont typeface="Wingdings" panose="05000000000000000000" pitchFamily="2" charset="2"/>
              <a:buChar char="v"/>
            </a:pPr>
            <a:r>
              <a:rPr dirty="0" lang="en-US">
                <a:latin typeface="Calibri" panose="020F0502020204030204" pitchFamily="34" charset="0"/>
                <a:cs typeface="Calibri" panose="020F0502020204030204" pitchFamily="34" charset="0"/>
              </a:rPr>
              <a:t>I have the right to expect that the sanctity of the human body will be respected after death.</a:t>
            </a:r>
          </a:p>
          <a:p>
            <a:pPr algn="just">
              <a:buFont typeface="Wingdings" panose="05000000000000000000" pitchFamily="2" charset="2"/>
              <a:buChar char="v"/>
            </a:pPr>
            <a:r>
              <a:rPr dirty="0" lang="en-US">
                <a:latin typeface="Calibri" panose="020F0502020204030204" pitchFamily="34" charset="0"/>
                <a:cs typeface="Calibri" panose="020F0502020204030204" pitchFamily="34" charset="0"/>
              </a:rPr>
              <a:t>I have the right to be cared for by caring, sensitive and knowledgeable people who will attempt to understand my needs and will be able to gain some satisfaction in helping me face my death.</a:t>
            </a:r>
          </a:p>
        </p:txBody>
      </p:sp>
      <p:sp>
        <p:nvSpPr>
          <p:cNvPr id="1049152" name="Slide Number Placeholder 3"/>
          <p:cNvSpPr>
            <a:spLocks noGrp="1"/>
          </p:cNvSpPr>
          <p:nvPr>
            <p:ph type="sldNum" sz="quarter" idx="12"/>
          </p:nvPr>
        </p:nvSpPr>
        <p:spPr/>
        <p:txBody>
          <a:bodyPr/>
          <a:p>
            <a:fld id="{4398566B-0D00-4087-9124-BE3A6B87F876}" type="slidenum">
              <a:rPr lang="en-US">
                <a:solidFill>
                  <a:srgbClr val="000000"/>
                </a:solidFill>
                <a:latin typeface="Times New Roman"/>
              </a:rPr>
              <a:t>248</a:t>
            </a:fld>
            <a:endParaRPr dirty="0" lang="en-US">
              <a:solidFill>
                <a:srgbClr val="000000"/>
              </a:solidFill>
              <a:latin typeface="Times New Roman"/>
            </a:endParaRPr>
          </a:p>
        </p:txBody>
      </p:sp>
    </p:spTree>
  </p:cSld>
  <p:clrMapOvr>
    <a:masterClrMapping/>
  </p:clrMapOvr>
  <p:transition spd="slow">
    <p:fade/>
  </p:transition>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531" name=""/>
        <p:cNvGrpSpPr/>
        <p:nvPr/>
      </p:nvGrpSpPr>
      <p:grpSpPr>
        <a:xfrm>
          <a:off x="0" y="0"/>
          <a:ext cx="0" cy="0"/>
          <a:chOff x="0" y="0"/>
          <a:chExt cx="0" cy="0"/>
        </a:xfrm>
      </p:grpSpPr>
      <p:sp>
        <p:nvSpPr>
          <p:cNvPr id="1049153" name="Title 1"/>
          <p:cNvSpPr>
            <a:spLocks noGrp="1"/>
          </p:cNvSpPr>
          <p:nvPr>
            <p:ph type="title"/>
          </p:nvPr>
        </p:nvSpPr>
        <p:spPr>
          <a:xfrm>
            <a:off x="1914144" y="0"/>
            <a:ext cx="9997440" cy="1143000"/>
          </a:xfrm>
        </p:spPr>
        <p:txBody>
          <a:bodyPr>
            <a:normAutofit/>
          </a:bodyPr>
          <a:p>
            <a:pPr algn="ctr"/>
            <a:r>
              <a:rPr b="1" dirty="0" sz="4800" lang="en-US">
                <a:solidFill>
                  <a:srgbClr val="FF0000"/>
                </a:solidFill>
              </a:rPr>
              <a:t>Take away assignment</a:t>
            </a:r>
          </a:p>
        </p:txBody>
      </p:sp>
      <p:sp>
        <p:nvSpPr>
          <p:cNvPr id="1049154" name="Content Placeholder 2"/>
          <p:cNvSpPr>
            <a:spLocks noGrp="1"/>
          </p:cNvSpPr>
          <p:nvPr>
            <p:ph idx="1"/>
          </p:nvPr>
        </p:nvSpPr>
        <p:spPr>
          <a:xfrm>
            <a:off x="1710944" y="1384300"/>
            <a:ext cx="9997440" cy="4800600"/>
          </a:xfrm>
        </p:spPr>
        <p:txBody>
          <a:bodyPr>
            <a:normAutofit/>
          </a:bodyPr>
          <a:p>
            <a:pPr algn="just"/>
            <a:r>
              <a:rPr dirty="0" sz="3600" lang="en-US"/>
              <a:t>Discuss the application of theories of personality development  in growth and development. </a:t>
            </a:r>
          </a:p>
          <a:p>
            <a:pPr algn="just"/>
            <a:r>
              <a:rPr dirty="0" sz="3600" lang="en-US"/>
              <a:t>Discuss the uses of classical conditioning in daily life.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96" name=""/>
        <p:cNvGrpSpPr/>
        <p:nvPr/>
      </p:nvGrpSpPr>
      <p:grpSpPr>
        <a:xfrm>
          <a:off x="0" y="0"/>
          <a:ext cx="0" cy="0"/>
          <a:chOff x="0" y="0"/>
          <a:chExt cx="0" cy="0"/>
        </a:xfrm>
      </p:grpSpPr>
      <p:sp>
        <p:nvSpPr>
          <p:cNvPr id="1048651" name="Content Placeholder 2"/>
          <p:cNvSpPr>
            <a:spLocks noGrp="1"/>
          </p:cNvSpPr>
          <p:nvPr>
            <p:ph idx="1"/>
          </p:nvPr>
        </p:nvSpPr>
        <p:spPr>
          <a:xfrm>
            <a:off x="1231641" y="114944"/>
            <a:ext cx="10960359" cy="5806439"/>
          </a:xfrm>
        </p:spPr>
        <p:txBody>
          <a:bodyPr>
            <a:normAutofit fontScale="96875" lnSpcReduction="20000"/>
          </a:bodyPr>
          <a:p>
            <a:pPr algn="just" fontAlgn="base" indent="0" marL="0">
              <a:buNone/>
            </a:pPr>
            <a:r>
              <a:rPr b="1" dirty="0" sz="4000" lang="en-US">
                <a:solidFill>
                  <a:srgbClr val="FF0000"/>
                </a:solidFill>
              </a:rPr>
              <a:t>5. Clinical Psychology:</a:t>
            </a:r>
          </a:p>
          <a:p>
            <a:pPr algn="just" fontAlgn="base"/>
            <a:r>
              <a:rPr dirty="0" lang="en-US"/>
              <a:t>It deals with the assessment and intervention of abnormal </a:t>
            </a:r>
            <a:r>
              <a:rPr dirty="0" lang="en-US" err="1"/>
              <a:t>behaviour</a:t>
            </a:r>
            <a:r>
              <a:rPr dirty="0" lang="en-US"/>
              <a:t>.</a:t>
            </a:r>
          </a:p>
          <a:p>
            <a:pPr algn="just" fontAlgn="base"/>
            <a:r>
              <a:rPr dirty="0" lang="en-US"/>
              <a:t>As some observe and believe that psychological disorders arise from a person’s unresolved conflicts and unconscious motives, others maintain that some of these patterns are merely learned responses, which can be unlearned with training, still others are contend with the knowledge of thinking that there are biological basis to certain psychological disorders, especially the more serious ones. </a:t>
            </a:r>
          </a:p>
          <a:p>
            <a:pPr algn="just" fontAlgn="base"/>
            <a:r>
              <a:rPr dirty="0" lang="en-US"/>
              <a:t>Clinical psychologists are employed in hospitals, clinics and private practice. They often work closely with other specialists in the field of mental health.</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532" name=""/>
        <p:cNvGrpSpPr/>
        <p:nvPr/>
      </p:nvGrpSpPr>
      <p:grpSpPr>
        <a:xfrm>
          <a:off x="0" y="0"/>
          <a:ext cx="0" cy="0"/>
          <a:chOff x="0" y="0"/>
          <a:chExt cx="0" cy="0"/>
        </a:xfrm>
      </p:grpSpPr>
      <p:sp>
        <p:nvSpPr>
          <p:cNvPr id="1049155" name="Title 5"/>
          <p:cNvSpPr>
            <a:spLocks noGrp="1"/>
          </p:cNvSpPr>
          <p:nvPr>
            <p:ph type="title"/>
          </p:nvPr>
        </p:nvSpPr>
        <p:spPr>
          <a:xfrm>
            <a:off x="2209800" y="457200"/>
            <a:ext cx="7772400" cy="1143000"/>
          </a:xfrm>
        </p:spPr>
        <p:txBody>
          <a:bodyPr/>
          <a:p>
            <a:pPr algn="ctr"/>
            <a:r>
              <a:rPr b="1" dirty="0" i="0" lang="en-US">
                <a:solidFill>
                  <a:schemeClr val="accent2"/>
                </a:solidFill>
                <a:latin typeface="Tahoma" pitchFamily="34" charset="0"/>
              </a:rPr>
              <a:t>Any Question???</a:t>
            </a:r>
            <a:endParaRPr dirty="0" i="0" lang="en-US"/>
          </a:p>
        </p:txBody>
      </p:sp>
      <p:pic>
        <p:nvPicPr>
          <p:cNvPr id="2097170" name="Picture 2" descr="C:\Users\user\Documents\New folder\analysts_ENTP_mark_twain.png"/>
          <p:cNvPicPr>
            <a:picLocks noChangeAspect="1" noGrp="1" noChangeArrowheads="1"/>
          </p:cNvPicPr>
          <p:nvPr>
            <p:ph idx="4294967295"/>
          </p:nvPr>
        </p:nvPicPr>
        <p:blipFill>
          <a:blip xmlns:r="http://schemas.openxmlformats.org/officeDocument/2006/relationships" r:embed="rId1" cstate="print"/>
          <a:srcRect/>
          <a:stretch>
            <a:fillRect/>
          </a:stretch>
        </p:blipFill>
        <p:spPr bwMode="auto">
          <a:xfrm>
            <a:off x="4152900" y="1866900"/>
            <a:ext cx="3962400" cy="3746500"/>
          </a:xfrm>
          <a:prstGeom prst="rect"/>
          <a:noFill/>
        </p:spPr>
      </p:pic>
      <p:sp>
        <p:nvSpPr>
          <p:cNvPr id="1049156" name="TextBox 6"/>
          <p:cNvSpPr txBox="1"/>
          <p:nvPr/>
        </p:nvSpPr>
        <p:spPr>
          <a:xfrm>
            <a:off x="3187700" y="5903893"/>
            <a:ext cx="4279900" cy="523220"/>
          </a:xfrm>
          <a:prstGeom prst="rect"/>
          <a:noFill/>
        </p:spPr>
        <p:txBody>
          <a:bodyPr rtlCol="0" wrap="square">
            <a:spAutoFit/>
          </a:bodyPr>
          <a:p>
            <a:pPr algn="ctr"/>
            <a:r>
              <a:rPr b="1" dirty="0" sz="2800" lang="en-US">
                <a:solidFill>
                  <a:schemeClr val="accent1"/>
                </a:solidFill>
                <a:latin typeface="Blackadder ITC" panose="04020505051007020D02" pitchFamily="82" charset="0"/>
              </a:rPr>
              <a:t>Thank You, Be Wise</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97" name=""/>
        <p:cNvGrpSpPr/>
        <p:nvPr/>
      </p:nvGrpSpPr>
      <p:grpSpPr>
        <a:xfrm>
          <a:off x="0" y="0"/>
          <a:ext cx="0" cy="0"/>
          <a:chOff x="0" y="0"/>
          <a:chExt cx="0" cy="0"/>
        </a:xfrm>
      </p:grpSpPr>
      <p:sp>
        <p:nvSpPr>
          <p:cNvPr id="1048652" name="Content Placeholder 2"/>
          <p:cNvSpPr>
            <a:spLocks noGrp="1"/>
          </p:cNvSpPr>
          <p:nvPr>
            <p:ph idx="1"/>
          </p:nvPr>
        </p:nvSpPr>
        <p:spPr>
          <a:xfrm>
            <a:off x="1016000" y="370115"/>
            <a:ext cx="10769600" cy="6291942"/>
          </a:xfrm>
        </p:spPr>
        <p:txBody>
          <a:bodyPr/>
          <a:p>
            <a:pPr algn="just" fontAlgn="base" indent="0" marL="0">
              <a:buNone/>
            </a:pPr>
            <a:r>
              <a:rPr b="1" dirty="0" sz="3600" lang="en-US">
                <a:solidFill>
                  <a:srgbClr val="FF0000"/>
                </a:solidFill>
              </a:rPr>
              <a:t>6. Counselling Psychology:</a:t>
            </a:r>
          </a:p>
          <a:p>
            <a:pPr algn="just" fontAlgn="base"/>
            <a:r>
              <a:rPr dirty="0" lang="en-US"/>
              <a:t>This focuses primarily on educational, social and career adjustment problems. </a:t>
            </a:r>
          </a:p>
          <a:p>
            <a:pPr algn="just" fontAlgn="base"/>
            <a:r>
              <a:rPr dirty="0" lang="en-US"/>
              <a:t>Counselling psychologists advise students on effective study habits and the kinds of job they might be best suited for, and provide help concerned with mild problems of social nature and strengthen healthy lifestyle, economical and emotional adjustments.</a:t>
            </a:r>
          </a:p>
          <a:p>
            <a:pPr algn="just"/>
            <a:r>
              <a:rPr dirty="0" lang="en-US"/>
              <a:t>They also do marriage and family counselling, provide strategies to improve family relations.</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98" name=""/>
        <p:cNvGrpSpPr/>
        <p:nvPr/>
      </p:nvGrpSpPr>
      <p:grpSpPr>
        <a:xfrm>
          <a:off x="0" y="0"/>
          <a:ext cx="0" cy="0"/>
          <a:chOff x="0" y="0"/>
          <a:chExt cx="0" cy="0"/>
        </a:xfrm>
      </p:grpSpPr>
      <p:sp>
        <p:nvSpPr>
          <p:cNvPr id="1048653" name="Content Placeholder 2"/>
          <p:cNvSpPr>
            <a:spLocks noGrp="1"/>
          </p:cNvSpPr>
          <p:nvPr>
            <p:ph idx="1"/>
          </p:nvPr>
        </p:nvSpPr>
        <p:spPr>
          <a:xfrm>
            <a:off x="979714" y="239487"/>
            <a:ext cx="10805886" cy="6357256"/>
          </a:xfrm>
        </p:spPr>
        <p:txBody>
          <a:bodyPr>
            <a:normAutofit/>
          </a:bodyPr>
          <a:p>
            <a:pPr algn="just" fontAlgn="base" indent="0" marL="0">
              <a:buNone/>
            </a:pPr>
            <a:r>
              <a:rPr b="1" dirty="0" sz="3900" lang="en-US">
                <a:solidFill>
                  <a:srgbClr val="FF0000"/>
                </a:solidFill>
              </a:rPr>
              <a:t>7. Educational Psychology:</a:t>
            </a:r>
          </a:p>
          <a:p>
            <a:pPr algn="just" fontAlgn="base"/>
            <a:r>
              <a:rPr dirty="0" lang="en-US"/>
              <a:t>Educational psychologists are concerned with all the concepts of education. </a:t>
            </a:r>
          </a:p>
          <a:p>
            <a:pPr algn="just" fontAlgn="base"/>
            <a:r>
              <a:rPr dirty="0" lang="en-US"/>
              <a:t>This includes the study of motivation, intelligence, personality, use of rewards and punishments, size of the class, expectations, the personality traits and the effectiveness of the teacher, the student-teacher relationship, the attitudes, etc. </a:t>
            </a:r>
          </a:p>
          <a:p>
            <a:pPr algn="just" indent="0" marL="0">
              <a:buNone/>
            </a:pPr>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99" name=""/>
        <p:cNvGrpSpPr/>
        <p:nvPr/>
      </p:nvGrpSpPr>
      <p:grpSpPr>
        <a:xfrm>
          <a:off x="0" y="0"/>
          <a:ext cx="0" cy="0"/>
          <a:chOff x="0" y="0"/>
          <a:chExt cx="0" cy="0"/>
        </a:xfrm>
      </p:grpSpPr>
      <p:sp>
        <p:nvSpPr>
          <p:cNvPr id="1048654" name="Content Placeholder 2"/>
          <p:cNvSpPr>
            <a:spLocks noGrp="1"/>
          </p:cNvSpPr>
          <p:nvPr>
            <p:ph idx="1"/>
          </p:nvPr>
        </p:nvSpPr>
        <p:spPr>
          <a:xfrm>
            <a:off x="870856" y="283029"/>
            <a:ext cx="10914743" cy="6291942"/>
          </a:xfrm>
        </p:spPr>
        <p:txBody>
          <a:bodyPr/>
          <a:p>
            <a:pPr algn="just" fontAlgn="base" indent="0" marL="0">
              <a:buNone/>
            </a:pPr>
            <a:r>
              <a:rPr b="1" dirty="0" sz="3600" lang="en-US">
                <a:solidFill>
                  <a:srgbClr val="FF0000"/>
                </a:solidFill>
              </a:rPr>
              <a:t>8. Social Psychology:</a:t>
            </a:r>
          </a:p>
          <a:p>
            <a:pPr algn="just" fontAlgn="base"/>
            <a:r>
              <a:rPr dirty="0" lang="en-US"/>
              <a:t>This studies the effect of society on the thoughts, feelings and actions of people. </a:t>
            </a:r>
          </a:p>
          <a:p>
            <a:pPr algn="just" fontAlgn="base"/>
            <a:r>
              <a:rPr dirty="0" lang="en-US"/>
              <a:t>Our </a:t>
            </a:r>
            <a:r>
              <a:rPr dirty="0" lang="en-US" err="1"/>
              <a:t>behaviour</a:t>
            </a:r>
            <a:r>
              <a:rPr dirty="0" lang="en-US"/>
              <a:t> is not only the result of just our personality and predisposition. Social and environmental factors affect the way we think, say and do. Social psychologists conduct experiments to determine the effects of various groups, group pressures and influence on </a:t>
            </a:r>
            <a:r>
              <a:rPr dirty="0" lang="en-US" err="1"/>
              <a:t>behaviour</a:t>
            </a:r>
            <a:r>
              <a:rPr dirty="0" lang="en-US"/>
              <a:t>.</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300" name=""/>
        <p:cNvGrpSpPr/>
        <p:nvPr/>
      </p:nvGrpSpPr>
      <p:grpSpPr>
        <a:xfrm>
          <a:off x="0" y="0"/>
          <a:ext cx="0" cy="0"/>
          <a:chOff x="0" y="0"/>
          <a:chExt cx="0" cy="0"/>
        </a:xfrm>
      </p:grpSpPr>
      <p:sp>
        <p:nvSpPr>
          <p:cNvPr id="1048655" name="Content Placeholder 2"/>
          <p:cNvSpPr>
            <a:spLocks noGrp="1"/>
          </p:cNvSpPr>
          <p:nvPr>
            <p:ph idx="1"/>
          </p:nvPr>
        </p:nvSpPr>
        <p:spPr>
          <a:xfrm>
            <a:off x="1023256" y="283030"/>
            <a:ext cx="10762343" cy="6204856"/>
          </a:xfrm>
        </p:spPr>
        <p:txBody>
          <a:bodyPr>
            <a:normAutofit/>
          </a:bodyPr>
          <a:p>
            <a:pPr algn="just" fontAlgn="base" indent="0" marL="0">
              <a:buNone/>
            </a:pPr>
            <a:r>
              <a:rPr b="1" dirty="0" lang="en-US"/>
              <a:t>9. </a:t>
            </a:r>
            <a:r>
              <a:rPr b="1" dirty="0" sz="3600" lang="en-US">
                <a:solidFill>
                  <a:srgbClr val="FF0000"/>
                </a:solidFill>
              </a:rPr>
              <a:t>Industrial and Organizational Psychology:</a:t>
            </a:r>
          </a:p>
          <a:p>
            <a:pPr algn="just" fontAlgn="base"/>
            <a:r>
              <a:rPr dirty="0" lang="en-US"/>
              <a:t>The private and public organizations apply psychology to management and employee training, supervision of personnel, improve communication within the organization, counselling employees and reduce industrial disputes. Therefore, the physical aspects of employees are given importance to make workers feel healthy.</a:t>
            </a:r>
          </a:p>
          <a:p>
            <a:pPr algn="just" fontAlgn="base" indent="0" marL="0">
              <a:buNone/>
            </a:pPr>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73" name=""/>
        <p:cNvGrpSpPr/>
        <p:nvPr/>
      </p:nvGrpSpPr>
      <p:grpSpPr>
        <a:xfrm>
          <a:off x="0" y="0"/>
          <a:ext cx="0" cy="0"/>
          <a:chOff x="0" y="0"/>
          <a:chExt cx="0" cy="0"/>
        </a:xfrm>
      </p:grpSpPr>
      <p:sp>
        <p:nvSpPr>
          <p:cNvPr id="1048597" name="Title 1"/>
          <p:cNvSpPr>
            <a:spLocks noGrp="1"/>
          </p:cNvSpPr>
          <p:nvPr>
            <p:ph type="title"/>
          </p:nvPr>
        </p:nvSpPr>
        <p:spPr>
          <a:xfrm>
            <a:off x="610238" y="0"/>
            <a:ext cx="10971532" cy="373487"/>
          </a:xfrm>
        </p:spPr>
        <p:txBody>
          <a:bodyPr/>
          <a:p>
            <a:r>
              <a:rPr b="1" dirty="0" lang="en-US" smtClean="0">
                <a:solidFill>
                  <a:srgbClr val="FF0000"/>
                </a:solidFill>
              </a:rPr>
              <a:t>OBJECTIVES</a:t>
            </a:r>
            <a:r>
              <a:rPr dirty="0" lang="en-US" smtClean="0"/>
              <a:t>.</a:t>
            </a:r>
            <a:endParaRPr dirty="0" lang="en-US"/>
          </a:p>
        </p:txBody>
      </p:sp>
      <p:sp>
        <p:nvSpPr>
          <p:cNvPr id="1048598" name="Content Placeholder 2"/>
          <p:cNvSpPr>
            <a:spLocks noGrp="1"/>
          </p:cNvSpPr>
          <p:nvPr>
            <p:ph idx="1"/>
          </p:nvPr>
        </p:nvSpPr>
        <p:spPr>
          <a:xfrm>
            <a:off x="1365161" y="515156"/>
            <a:ext cx="10296262" cy="5434883"/>
          </a:xfrm>
        </p:spPr>
        <p:txBody>
          <a:bodyPr/>
          <a:p>
            <a:r>
              <a:rPr b="1" dirty="0" sz="2800" lang="en-US" u="sng"/>
              <a:t>BROAD OBJECTIVE:</a:t>
            </a:r>
            <a:endParaRPr dirty="0" sz="2800" lang="en-US"/>
          </a:p>
          <a:p>
            <a:pPr lvl="0"/>
            <a:r>
              <a:rPr dirty="0" sz="2800" lang="en-US"/>
              <a:t>To enable the learner apply concepts of psychology in assisting patients/clients to promote health and prevent illnesses.</a:t>
            </a:r>
          </a:p>
          <a:p>
            <a:r>
              <a:rPr b="1" dirty="0" sz="2800" lang="en-US" u="sng"/>
              <a:t>SPECIFIC OBJECTIVES:</a:t>
            </a:r>
            <a:endParaRPr dirty="0" sz="2800" lang="en-US"/>
          </a:p>
          <a:p>
            <a:r>
              <a:rPr dirty="0" sz="2800" lang="en-US"/>
              <a:t>By the end of this course, the learner should be able to:</a:t>
            </a:r>
          </a:p>
          <a:p>
            <a:pPr lvl="0"/>
            <a:r>
              <a:rPr dirty="0" sz="2800" lang="en-US"/>
              <a:t>Apply concepts of psychology in managing clients /patients.</a:t>
            </a:r>
          </a:p>
          <a:p>
            <a:pPr lvl="0"/>
            <a:r>
              <a:rPr dirty="0" sz="2800" lang="en-US"/>
              <a:t>Integrate theories of personality development with </a:t>
            </a:r>
            <a:r>
              <a:rPr dirty="0" sz="2800" lang="en-US" smtClean="0"/>
              <a:t>provision</a:t>
            </a:r>
          </a:p>
          <a:p>
            <a:pPr indent="0" lvl="0" marL="0">
              <a:buNone/>
            </a:pPr>
            <a:r>
              <a:rPr dirty="0" sz="2800" lang="en-US" smtClean="0"/>
              <a:t> </a:t>
            </a:r>
            <a:r>
              <a:rPr dirty="0" sz="2800" lang="en-US"/>
              <a:t>of nursing care.</a:t>
            </a:r>
          </a:p>
          <a:p>
            <a:r>
              <a:rPr dirty="0" sz="2800" lang="en-US"/>
              <a:t>Identify and manage patients with deviations in growth and </a:t>
            </a:r>
            <a:r>
              <a:rPr dirty="0" lang="en-US"/>
              <a:t>development</a:t>
            </a:r>
          </a:p>
        </p:txBody>
      </p:sp>
    </p:spTree>
  </p:cSld>
  <p:clrMapOvr>
    <a:masterClrMapping/>
  </p:clrMapOvr>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301" name=""/>
        <p:cNvGrpSpPr/>
        <p:nvPr/>
      </p:nvGrpSpPr>
      <p:grpSpPr>
        <a:xfrm>
          <a:off x="0" y="0"/>
          <a:ext cx="0" cy="0"/>
          <a:chOff x="0" y="0"/>
          <a:chExt cx="0" cy="0"/>
        </a:xfrm>
      </p:grpSpPr>
      <p:sp>
        <p:nvSpPr>
          <p:cNvPr id="1048656" name="Content Placeholder 2"/>
          <p:cNvSpPr>
            <a:spLocks noGrp="1"/>
          </p:cNvSpPr>
          <p:nvPr>
            <p:ph idx="1"/>
          </p:nvPr>
        </p:nvSpPr>
        <p:spPr>
          <a:xfrm>
            <a:off x="1045028" y="391887"/>
            <a:ext cx="10740571" cy="5501890"/>
          </a:xfrm>
        </p:spPr>
        <p:txBody>
          <a:bodyPr>
            <a:normAutofit/>
          </a:bodyPr>
          <a:p>
            <a:pPr algn="just" fontAlgn="base" indent="0" marL="0">
              <a:buNone/>
            </a:pPr>
            <a:r>
              <a:rPr b="1" dirty="0" sz="4000" lang="en-US">
                <a:solidFill>
                  <a:srgbClr val="FF0000"/>
                </a:solidFill>
              </a:rPr>
              <a:t>10. Experimental Psychology:</a:t>
            </a:r>
          </a:p>
          <a:p>
            <a:pPr algn="just" fontAlgn="base"/>
            <a:r>
              <a:rPr dirty="0" lang="en-US"/>
              <a:t>It is the branch that studies the processes of sensing, perceiving, learning, thinking, etc. by using scientific methods. </a:t>
            </a:r>
          </a:p>
          <a:p>
            <a:pPr algn="just" fontAlgn="base"/>
            <a:r>
              <a:rPr dirty="0" lang="en-US"/>
              <a:t>The outcome of the experimental psychology is cognitive psychology which focuses on studying higher mental processes including thinking, knowing, reasoning, judging and decision-making. </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302" name=""/>
        <p:cNvGrpSpPr/>
        <p:nvPr/>
      </p:nvGrpSpPr>
      <p:grpSpPr>
        <a:xfrm>
          <a:off x="0" y="0"/>
          <a:ext cx="0" cy="0"/>
          <a:chOff x="0" y="0"/>
          <a:chExt cx="0" cy="0"/>
        </a:xfrm>
      </p:grpSpPr>
      <p:sp>
        <p:nvSpPr>
          <p:cNvPr id="1048657" name="Content Placeholder 2"/>
          <p:cNvSpPr>
            <a:spLocks noGrp="1"/>
          </p:cNvSpPr>
          <p:nvPr>
            <p:ph idx="1"/>
          </p:nvPr>
        </p:nvSpPr>
        <p:spPr>
          <a:xfrm>
            <a:off x="957943" y="587829"/>
            <a:ext cx="10827657" cy="5305947"/>
          </a:xfrm>
        </p:spPr>
        <p:txBody>
          <a:bodyPr>
            <a:normAutofit/>
          </a:bodyPr>
          <a:p>
            <a:pPr algn="just" fontAlgn="base" indent="0" marL="0">
              <a:buNone/>
            </a:pPr>
            <a:r>
              <a:rPr b="1" dirty="0" sz="4000" lang="en-US">
                <a:solidFill>
                  <a:srgbClr val="FF0000"/>
                </a:solidFill>
              </a:rPr>
              <a:t>11. Environmental Psychology:</a:t>
            </a:r>
          </a:p>
          <a:p>
            <a:pPr algn="just" fontAlgn="base"/>
            <a:r>
              <a:rPr dirty="0" sz="3600" lang="en-US"/>
              <a:t>It focuses on the relationships between people and their physical and social surroundings. For example, the density of population and its relationship with crime, the noise pollution and its harmful effects and the influence of overcrowding upon lifestyle, etc.</a:t>
            </a:r>
          </a:p>
          <a:p>
            <a:pPr algn="just"/>
            <a:endParaRPr dirty="0" sz="360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303" name=""/>
        <p:cNvGrpSpPr/>
        <p:nvPr/>
      </p:nvGrpSpPr>
      <p:grpSpPr>
        <a:xfrm>
          <a:off x="0" y="0"/>
          <a:ext cx="0" cy="0"/>
          <a:chOff x="0" y="0"/>
          <a:chExt cx="0" cy="0"/>
        </a:xfrm>
      </p:grpSpPr>
      <p:sp>
        <p:nvSpPr>
          <p:cNvPr id="1048658" name="Content Placeholder 2"/>
          <p:cNvSpPr>
            <a:spLocks noGrp="1"/>
          </p:cNvSpPr>
          <p:nvPr>
            <p:ph idx="1"/>
          </p:nvPr>
        </p:nvSpPr>
        <p:spPr>
          <a:xfrm>
            <a:off x="1045028" y="914401"/>
            <a:ext cx="10740571" cy="4979376"/>
          </a:xfrm>
        </p:spPr>
        <p:txBody>
          <a:bodyPr/>
          <a:p>
            <a:pPr algn="just" fontAlgn="base" indent="0" marL="0">
              <a:buNone/>
            </a:pPr>
            <a:r>
              <a:rPr b="1" dirty="0" sz="3600" lang="en-US">
                <a:solidFill>
                  <a:srgbClr val="FF0000"/>
                </a:solidFill>
              </a:rPr>
              <a:t>12. Psychology of Women:</a:t>
            </a:r>
          </a:p>
          <a:p>
            <a:pPr algn="just" fontAlgn="base"/>
            <a:r>
              <a:rPr dirty="0" lang="en-US"/>
              <a:t>This concentrates on psychological factors of women’s </a:t>
            </a:r>
            <a:r>
              <a:rPr dirty="0" lang="en-US" err="1"/>
              <a:t>behaviour</a:t>
            </a:r>
            <a:r>
              <a:rPr dirty="0" lang="en-US"/>
              <a:t> and development. </a:t>
            </a:r>
          </a:p>
          <a:p>
            <a:pPr algn="just" fontAlgn="base"/>
            <a:r>
              <a:rPr dirty="0" lang="en-US"/>
              <a:t>It focuses on a broad range of issues such as discrimination against women, the possibility of structural differences in the brain of men and women, the effect of hormones on </a:t>
            </a:r>
            <a:r>
              <a:rPr dirty="0" lang="en-US" err="1"/>
              <a:t>behaviour</a:t>
            </a:r>
            <a:r>
              <a:rPr dirty="0" lang="en-US"/>
              <a:t>, and the cause of violence against women, fear of success, outsmarting nature of women with respect to men in various accomplishments.</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8659" name="Content Placeholder 2"/>
          <p:cNvSpPr>
            <a:spLocks noGrp="1"/>
          </p:cNvSpPr>
          <p:nvPr>
            <p:ph idx="1"/>
          </p:nvPr>
        </p:nvSpPr>
        <p:spPr>
          <a:xfrm>
            <a:off x="1648496" y="133386"/>
            <a:ext cx="10137104" cy="6139543"/>
          </a:xfrm>
        </p:spPr>
        <p:txBody>
          <a:bodyPr>
            <a:normAutofit/>
          </a:bodyPr>
          <a:p>
            <a:pPr algn="just" fontAlgn="base" indent="0" marL="0">
              <a:buNone/>
            </a:pPr>
            <a:r>
              <a:rPr b="1" dirty="0" sz="4000" lang="en-US">
                <a:solidFill>
                  <a:srgbClr val="FF0000"/>
                </a:solidFill>
              </a:rPr>
              <a:t>13. Sports and Exercise Psychology:</a:t>
            </a:r>
          </a:p>
          <a:p>
            <a:pPr algn="just" fontAlgn="base"/>
            <a:r>
              <a:rPr dirty="0" sz="3600" lang="en-US"/>
              <a:t>It studies the role of motivation in sport, social aspects of sport and physiological issues like importance of training on muscle development, the coordination between eye and hand, the muscular coordination in track and field, swimming and gymnastics.</a:t>
            </a:r>
          </a:p>
          <a:p>
            <a:pPr algn="just"/>
            <a:endParaRPr dirty="0" sz="360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305" name=""/>
        <p:cNvGrpSpPr/>
        <p:nvPr/>
      </p:nvGrpSpPr>
      <p:grpSpPr>
        <a:xfrm>
          <a:off x="0" y="0"/>
          <a:ext cx="0" cy="0"/>
          <a:chOff x="0" y="0"/>
          <a:chExt cx="0" cy="0"/>
        </a:xfrm>
      </p:grpSpPr>
      <p:sp>
        <p:nvSpPr>
          <p:cNvPr id="1048660" name="Content Placeholder 2"/>
          <p:cNvSpPr>
            <a:spLocks noGrp="1"/>
          </p:cNvSpPr>
          <p:nvPr>
            <p:ph idx="1"/>
          </p:nvPr>
        </p:nvSpPr>
        <p:spPr>
          <a:xfrm>
            <a:off x="1519707" y="115910"/>
            <a:ext cx="10265893" cy="6437289"/>
          </a:xfrm>
        </p:spPr>
        <p:txBody>
          <a:bodyPr>
            <a:normAutofit/>
          </a:bodyPr>
          <a:p>
            <a:pPr algn="just" fontAlgn="base" indent="0" marL="0">
              <a:buNone/>
            </a:pPr>
            <a:r>
              <a:rPr b="1" dirty="0" sz="4000" lang="en-US">
                <a:solidFill>
                  <a:srgbClr val="FF0000"/>
                </a:solidFill>
              </a:rPr>
              <a:t>14. Cognitive Psychology:</a:t>
            </a:r>
          </a:p>
          <a:p>
            <a:pPr algn="just" fontAlgn="base"/>
            <a:r>
              <a:rPr dirty="0" lang="en-US"/>
              <a:t>It has its roots in the cognitive outlook of the Gestalt principles. It studies thinking, memory, language, development, perception, imagery and other mental processes in order to peep into the higher human mental functions like insight, creativity and problem-solving. </a:t>
            </a:r>
          </a:p>
          <a:p>
            <a:pPr algn="just" fontAlgn="base"/>
            <a:r>
              <a:rPr dirty="0" lang="en-US"/>
              <a:t>The names of psychologists like Edward </a:t>
            </a:r>
            <a:r>
              <a:rPr dirty="0" lang="en-US" err="1"/>
              <a:t>Tolman</a:t>
            </a:r>
            <a:r>
              <a:rPr dirty="0" lang="en-US"/>
              <a:t> and Jean Piaget are associated with the propagation of the ideas of this school of thought.</a:t>
            </a:r>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306" name=""/>
        <p:cNvGrpSpPr/>
        <p:nvPr/>
      </p:nvGrpSpPr>
      <p:grpSpPr>
        <a:xfrm>
          <a:off x="0" y="0"/>
          <a:ext cx="0" cy="0"/>
          <a:chOff x="0" y="0"/>
          <a:chExt cx="0" cy="0"/>
        </a:xfrm>
      </p:grpSpPr>
      <p:sp>
        <p:nvSpPr>
          <p:cNvPr id="1048661" name="Title 1"/>
          <p:cNvSpPr>
            <a:spLocks noGrp="1"/>
          </p:cNvSpPr>
          <p:nvPr>
            <p:ph type="title"/>
          </p:nvPr>
        </p:nvSpPr>
        <p:spPr>
          <a:xfrm>
            <a:off x="1016000" y="256380"/>
            <a:ext cx="10769600" cy="1143000"/>
          </a:xfrm>
        </p:spPr>
        <p:txBody>
          <a:bodyPr>
            <a:normAutofit/>
          </a:bodyPr>
          <a:p>
            <a:r>
              <a:rPr b="1" dirty="0" sz="5400" lang="en-US"/>
              <a:t>Note: </a:t>
            </a:r>
          </a:p>
        </p:txBody>
      </p:sp>
      <p:sp>
        <p:nvSpPr>
          <p:cNvPr id="1048662" name="Content Placeholder 2"/>
          <p:cNvSpPr>
            <a:spLocks noGrp="1"/>
          </p:cNvSpPr>
          <p:nvPr>
            <p:ph idx="1"/>
          </p:nvPr>
        </p:nvSpPr>
        <p:spPr/>
        <p:txBody>
          <a:bodyPr>
            <a:normAutofit/>
          </a:bodyPr>
          <a:p>
            <a:pPr algn="just"/>
            <a:r>
              <a:rPr altLang="en-US" b="1" dirty="0" sz="4000" lang="en-US">
                <a:cs typeface="Times New Roman" panose="02020603050405020304" pitchFamily="18" charset="0"/>
              </a:rPr>
              <a:t>Psychiatry</a:t>
            </a:r>
            <a:r>
              <a:rPr altLang="en-US" dirty="0" sz="4000" lang="en-US">
                <a:cs typeface="Times New Roman" panose="02020603050405020304" pitchFamily="18" charset="0"/>
              </a:rPr>
              <a:t>- branch of medicine that deals with emotional and behavioral disorders.  </a:t>
            </a:r>
          </a:p>
          <a:p>
            <a:pPr algn="just"/>
            <a:r>
              <a:rPr altLang="en-US" dirty="0" sz="4000" lang="en-US">
                <a:cs typeface="Times New Roman" panose="02020603050405020304" pitchFamily="18" charset="0"/>
              </a:rPr>
              <a:t>A psychiatrist can  prescribe medicine and is considered a medical doctor (M.D.), NOT a  psychologist.</a:t>
            </a:r>
          </a:p>
          <a:p>
            <a:pPr algn="just"/>
            <a:endParaRPr dirty="0" sz="400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307" name=""/>
        <p:cNvGrpSpPr/>
        <p:nvPr/>
      </p:nvGrpSpPr>
      <p:grpSpPr>
        <a:xfrm>
          <a:off x="0" y="0"/>
          <a:ext cx="0" cy="0"/>
          <a:chOff x="0" y="0"/>
          <a:chExt cx="0" cy="0"/>
        </a:xfrm>
      </p:grpSpPr>
      <p:sp>
        <p:nvSpPr>
          <p:cNvPr id="1048663" name="Title 1"/>
          <p:cNvSpPr>
            <a:spLocks noGrp="1"/>
          </p:cNvSpPr>
          <p:nvPr>
            <p:ph type="title"/>
          </p:nvPr>
        </p:nvSpPr>
        <p:spPr/>
        <p:txBody>
          <a:bodyPr/>
          <a:p>
            <a:r>
              <a:rPr dirty="0" lang="en-US" smtClean="0"/>
              <a:t>ASSIGNMENT.</a:t>
            </a:r>
            <a:endParaRPr dirty="0" lang="en-US"/>
          </a:p>
        </p:txBody>
      </p:sp>
      <p:sp>
        <p:nvSpPr>
          <p:cNvPr id="1048664" name="Content Placeholder 2"/>
          <p:cNvSpPr>
            <a:spLocks noGrp="1"/>
          </p:cNvSpPr>
          <p:nvPr>
            <p:ph idx="1"/>
          </p:nvPr>
        </p:nvSpPr>
        <p:spPr/>
        <p:txBody>
          <a:bodyPr/>
          <a:p>
            <a:pPr indent="-514350" marL="514350">
              <a:buFont typeface="+mj-lt"/>
              <a:buAutoNum type="arabicPeriod"/>
            </a:pPr>
            <a:r>
              <a:rPr dirty="0" lang="en-US" smtClean="0"/>
              <a:t>REVIEW  THE ANATOMY AND PHYSIOLOGY OF THE NERVOUS SYSTEM.</a:t>
            </a:r>
          </a:p>
          <a:p>
            <a:pPr indent="-514350" marL="514350">
              <a:buFont typeface="+mj-lt"/>
              <a:buAutoNum type="arabicPeriod"/>
            </a:pPr>
            <a:r>
              <a:rPr dirty="0" lang="en-US" smtClean="0"/>
              <a:t>THANKS.</a:t>
            </a:r>
            <a:endParaRPr dirty="0" lang="en-US"/>
          </a:p>
        </p:txBody>
      </p:sp>
    </p:spTree>
  </p:cSld>
  <p:clrMapOvr>
    <a:masterClrMapping/>
  </p:clrMapOvr>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308" name=""/>
        <p:cNvGrpSpPr/>
        <p:nvPr/>
      </p:nvGrpSpPr>
      <p:grpSpPr>
        <a:xfrm>
          <a:off x="0" y="0"/>
          <a:ext cx="0" cy="0"/>
          <a:chOff x="0" y="0"/>
          <a:chExt cx="0" cy="0"/>
        </a:xfrm>
      </p:grpSpPr>
      <p:pic>
        <p:nvPicPr>
          <p:cNvPr id="2097153" name="Picture 2" descr="C:\Users\user\Documents\New folder\index.png"/>
          <p:cNvPicPr>
            <a:picLocks noChangeAspect="1" noChangeArrowheads="1"/>
          </p:cNvPicPr>
          <p:nvPr/>
        </p:nvPicPr>
        <p:blipFill>
          <a:blip xmlns:r="http://schemas.openxmlformats.org/officeDocument/2006/relationships" r:embed="rId1" cstate="print"/>
          <a:srcRect/>
          <a:stretch>
            <a:fillRect/>
          </a:stretch>
        </p:blipFill>
        <p:spPr bwMode="auto">
          <a:xfrm>
            <a:off x="1086679" y="795130"/>
            <a:ext cx="10243930" cy="3624470"/>
          </a:xfrm>
          <a:prstGeom prst="rect"/>
          <a:noFill/>
        </p:spPr>
      </p:pic>
    </p:spTree>
  </p:cSld>
  <p:clrMapOvr>
    <a:masterClrMapping/>
  </p:clrMapOvr>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311" name=""/>
        <p:cNvGrpSpPr/>
        <p:nvPr/>
      </p:nvGrpSpPr>
      <p:grpSpPr>
        <a:xfrm>
          <a:off x="0" y="0"/>
          <a:ext cx="0" cy="0"/>
          <a:chOff x="0" y="0"/>
          <a:chExt cx="0" cy="0"/>
        </a:xfrm>
      </p:grpSpPr>
      <p:sp>
        <p:nvSpPr>
          <p:cNvPr id="1048668" name="Title 1"/>
          <p:cNvSpPr>
            <a:spLocks noGrp="1"/>
          </p:cNvSpPr>
          <p:nvPr>
            <p:ph type="title"/>
          </p:nvPr>
        </p:nvSpPr>
        <p:spPr>
          <a:xfrm>
            <a:off x="2017644" y="0"/>
            <a:ext cx="7315200" cy="1143000"/>
          </a:xfrm>
        </p:spPr>
        <p:txBody>
          <a:bodyPr>
            <a:normAutofit/>
          </a:bodyPr>
          <a:p>
            <a:pPr algn="ctr"/>
            <a:r>
              <a:rPr b="1" dirty="0" sz="4800" i="0" lang="en-US">
                <a:solidFill>
                  <a:schemeClr val="accent1"/>
                </a:solidFill>
                <a:effectLst>
                  <a:outerShdw algn="tl" blurRad="38100" dir="2700000" dist="38100">
                    <a:srgbClr val="000000">
                      <a:alpha val="43137"/>
                    </a:srgbClr>
                  </a:outerShdw>
                </a:effectLst>
                <a:latin typeface="Copperplate Gothic Bold" panose="020E0705020206020404" pitchFamily="34" charset="0"/>
              </a:rPr>
              <a:t>PERSONALITY</a:t>
            </a:r>
          </a:p>
        </p:txBody>
      </p:sp>
      <p:sp>
        <p:nvSpPr>
          <p:cNvPr id="1048669" name="Content Placeholder 2"/>
          <p:cNvSpPr>
            <a:spLocks noGrp="1"/>
          </p:cNvSpPr>
          <p:nvPr>
            <p:ph idx="1"/>
          </p:nvPr>
        </p:nvSpPr>
        <p:spPr>
          <a:xfrm>
            <a:off x="901148" y="1007165"/>
            <a:ext cx="11052313" cy="5605670"/>
          </a:xfrm>
        </p:spPr>
        <p:txBody>
          <a:bodyPr/>
          <a:p>
            <a:pPr algn="just"/>
            <a:r>
              <a:rPr b="1" dirty="0" lang="en-US"/>
              <a:t>Definition: </a:t>
            </a:r>
            <a:r>
              <a:rPr dirty="0" lang="en-US"/>
              <a:t> -</a:t>
            </a:r>
          </a:p>
          <a:p>
            <a:pPr algn="just">
              <a:buFont typeface="Wingdings" panose="05000000000000000000" pitchFamily="2" charset="2"/>
              <a:buChar char="ü"/>
            </a:pPr>
            <a:r>
              <a:rPr dirty="0" lang="en-US"/>
              <a:t>The unique characteristics each person develops in the course of his life.</a:t>
            </a:r>
          </a:p>
          <a:p>
            <a:pPr algn="just">
              <a:buFont typeface="Wingdings" panose="05000000000000000000" pitchFamily="2" charset="2"/>
              <a:buChar char="ü"/>
            </a:pPr>
            <a:r>
              <a:rPr dirty="0" lang="en-US"/>
              <a:t>The sum total of a person, his/her psychological and physiological characteristics that make him/her a unique individual. E.g. behavior, conduct, temperament (mental attitude), intellect. </a:t>
            </a:r>
          </a:p>
          <a:p>
            <a:pPr algn="just"/>
            <a:endParaRPr dirty="0" lang="en-US"/>
          </a:p>
        </p:txBody>
      </p:sp>
      <p:sp>
        <p:nvSpPr>
          <p:cNvPr id="1048670"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38</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5" presetSubtype="0">
                                  <p:stCondLst>
                                    <p:cond delay="0"/>
                                  </p:stCondLst>
                                  <p:iterate type="lt">
                                    <p:tmPct val="10000"/>
                                  </p:iterate>
                                  <p:childTnLst>
                                    <p:set>
                                      <p:cBhvr>
                                        <p:cTn dur="1" fill="hold" id="6">
                                          <p:stCondLst>
                                            <p:cond delay="0"/>
                                          </p:stCondLst>
                                        </p:cTn>
                                        <p:tgtEl>
                                          <p:spTgt spid="1048669">
                                            <p:txEl>
                                              <p:pRg st="1" end="1"/>
                                            </p:txEl>
                                          </p:spTgt>
                                        </p:tgtEl>
                                        <p:attrNameLst>
                                          <p:attrName>style.visibility</p:attrName>
                                        </p:attrNameLst>
                                      </p:cBhvr>
                                      <p:to>
                                        <p:strVal val="visible"/>
                                      </p:to>
                                    </p:set>
                                    <p:animEffect transition="in" filter="fade">
                                      <p:cBhvr>
                                        <p:cTn dur="1000" id="7"/>
                                        <p:tgtEl>
                                          <p:spTgt spid="1048669">
                                            <p:txEl>
                                              <p:pRg st="1" end="1"/>
                                            </p:txEl>
                                          </p:spTgt>
                                        </p:tgtEl>
                                      </p:cBhvr>
                                    </p:animEffect>
                                    <p:anim calcmode="lin" valueType="num">
                                      <p:cBhvr>
                                        <p:cTn dur="1000" fill="hold" id="8"/>
                                        <p:tgtEl>
                                          <p:spTgt spid="1048669">
                                            <p:txEl>
                                              <p:pRg st="1" end="1"/>
                                            </p:txEl>
                                          </p:spTgt>
                                        </p:tgtEl>
                                        <p:attrNameLst>
                                          <p:attrName>ppt_w</p:attrName>
                                        </p:attrNameLst>
                                      </p:cBhvr>
                                      <p:tavLst>
                                        <p:tav fmla="#ppt_w*sin(2.5*pi*$)" tm="0">
                                          <p:val>
                                            <p:fltVal val="0.0"/>
                                          </p:val>
                                        </p:tav>
                                        <p:tav tm="100000">
                                          <p:val>
                                            <p:fltVal val="1.0"/>
                                          </p:val>
                                        </p:tav>
                                      </p:tavLst>
                                    </p:anim>
                                    <p:anim calcmode="lin" valueType="num">
                                      <p:cBhvr>
                                        <p:cTn dur="1000" fill="hold" id="9"/>
                                        <p:tgtEl>
                                          <p:spTgt spid="104866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45" presetSubtype="0">
                                  <p:stCondLst>
                                    <p:cond delay="0"/>
                                  </p:stCondLst>
                                  <p:iterate type="lt">
                                    <p:tmPct val="10000"/>
                                  </p:iterate>
                                  <p:childTnLst>
                                    <p:set>
                                      <p:cBhvr>
                                        <p:cTn dur="1" fill="hold" id="13">
                                          <p:stCondLst>
                                            <p:cond delay="0"/>
                                          </p:stCondLst>
                                        </p:cTn>
                                        <p:tgtEl>
                                          <p:spTgt spid="1048669">
                                            <p:txEl>
                                              <p:pRg st="2" end="2"/>
                                            </p:txEl>
                                          </p:spTgt>
                                        </p:tgtEl>
                                        <p:attrNameLst>
                                          <p:attrName>style.visibility</p:attrName>
                                        </p:attrNameLst>
                                      </p:cBhvr>
                                      <p:to>
                                        <p:strVal val="visible"/>
                                      </p:to>
                                    </p:set>
                                    <p:animEffect transition="in" filter="fade">
                                      <p:cBhvr>
                                        <p:cTn dur="1000" id="14"/>
                                        <p:tgtEl>
                                          <p:spTgt spid="1048669">
                                            <p:txEl>
                                              <p:pRg st="2" end="2"/>
                                            </p:txEl>
                                          </p:spTgt>
                                        </p:tgtEl>
                                      </p:cBhvr>
                                    </p:animEffect>
                                    <p:anim calcmode="lin" valueType="num">
                                      <p:cBhvr>
                                        <p:cTn dur="1000" fill="hold" id="15"/>
                                        <p:tgtEl>
                                          <p:spTgt spid="1048669">
                                            <p:txEl>
                                              <p:pRg st="2" end="2"/>
                                            </p:txEl>
                                          </p:spTgt>
                                        </p:tgtEl>
                                        <p:attrNameLst>
                                          <p:attrName>ppt_w</p:attrName>
                                        </p:attrNameLst>
                                      </p:cBhvr>
                                      <p:tavLst>
                                        <p:tav fmla="#ppt_w*sin(2.5*pi*$)" tm="0">
                                          <p:val>
                                            <p:fltVal val="0.0"/>
                                          </p:val>
                                        </p:tav>
                                        <p:tav tm="100000">
                                          <p:val>
                                            <p:fltVal val="1.0"/>
                                          </p:val>
                                        </p:tav>
                                      </p:tavLst>
                                    </p:anim>
                                    <p:anim calcmode="lin" valueType="num">
                                      <p:cBhvr>
                                        <p:cTn dur="1000" fill="hold" id="16"/>
                                        <p:tgtEl>
                                          <p:spTgt spid="104866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312" name=""/>
        <p:cNvGrpSpPr/>
        <p:nvPr/>
      </p:nvGrpSpPr>
      <p:grpSpPr>
        <a:xfrm>
          <a:off x="0" y="0"/>
          <a:ext cx="0" cy="0"/>
          <a:chOff x="0" y="0"/>
          <a:chExt cx="0" cy="0"/>
        </a:xfrm>
      </p:grpSpPr>
      <p:sp>
        <p:nvSpPr>
          <p:cNvPr id="1048671" name="Title 1"/>
          <p:cNvSpPr>
            <a:spLocks noGrp="1"/>
          </p:cNvSpPr>
          <p:nvPr>
            <p:ph type="title"/>
          </p:nvPr>
        </p:nvSpPr>
        <p:spPr>
          <a:xfrm>
            <a:off x="1905000" y="102704"/>
            <a:ext cx="8839200" cy="972312"/>
          </a:xfrm>
        </p:spPr>
        <p:txBody>
          <a:bodyPr/>
          <a:p>
            <a:pPr algn="l"/>
            <a:r>
              <a:rPr dirty="0" lang="en-US">
                <a:solidFill>
                  <a:srgbClr val="FF0000"/>
                </a:solidFill>
                <a:latin typeface="Arial Rounded MT Bold" panose="020F0704030504030204" pitchFamily="34" charset="0"/>
              </a:rPr>
              <a:t>Why study personality?</a:t>
            </a:r>
          </a:p>
        </p:txBody>
      </p:sp>
      <p:sp>
        <p:nvSpPr>
          <p:cNvPr id="1048672" name="Content Placeholder 2"/>
          <p:cNvSpPr>
            <a:spLocks noGrp="1"/>
          </p:cNvSpPr>
          <p:nvPr>
            <p:ph idx="1"/>
          </p:nvPr>
        </p:nvSpPr>
        <p:spPr>
          <a:xfrm>
            <a:off x="1033670" y="967409"/>
            <a:ext cx="10840278" cy="5357191"/>
          </a:xfrm>
        </p:spPr>
        <p:txBody>
          <a:bodyPr>
            <a:noAutofit/>
          </a:bodyPr>
          <a:p>
            <a:pPr algn="just"/>
            <a:r>
              <a:rPr dirty="0" lang="en-US"/>
              <a:t>It helps the health workers such as nurses and clinicians to understand themselves, each other and their patients. </a:t>
            </a:r>
          </a:p>
          <a:p>
            <a:pPr algn="just" lvl="0"/>
            <a:r>
              <a:rPr dirty="0" lang="en-US"/>
              <a:t>It determines success and failure in the medical field, ability to make friends and to adapt to different working conditions. </a:t>
            </a:r>
          </a:p>
          <a:p>
            <a:pPr algn="just" lvl="0"/>
            <a:r>
              <a:rPr dirty="0" lang="en-US"/>
              <a:t> It influences the way one copes with pain, illness and crises.</a:t>
            </a:r>
          </a:p>
          <a:p>
            <a:pPr algn="just" lvl="0"/>
            <a:r>
              <a:rPr dirty="0" lang="en-US"/>
              <a:t>It helps the health worker to understand why patients react differently to a similar situation</a:t>
            </a:r>
          </a:p>
          <a:p>
            <a:pPr algn="just"/>
            <a:endParaRPr dirty="0" lang="en-US"/>
          </a:p>
        </p:txBody>
      </p:sp>
      <p:sp>
        <p:nvSpPr>
          <p:cNvPr id="1048673"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39</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45" presetSubtype="0">
                                  <p:stCondLst>
                                    <p:cond delay="0"/>
                                  </p:stCondLst>
                                  <p:iterate type="lt">
                                    <p:tmPct val="10000"/>
                                  </p:iterate>
                                  <p:childTnLst>
                                    <p:set>
                                      <p:cBhvr>
                                        <p:cTn dur="1" fill="hold" id="6">
                                          <p:stCondLst>
                                            <p:cond delay="0"/>
                                          </p:stCondLst>
                                        </p:cTn>
                                        <p:tgtEl>
                                          <p:spTgt spid="1048672">
                                            <p:txEl>
                                              <p:pRg st="1" end="1"/>
                                            </p:txEl>
                                          </p:spTgt>
                                        </p:tgtEl>
                                        <p:attrNameLst>
                                          <p:attrName>style.visibility</p:attrName>
                                        </p:attrNameLst>
                                      </p:cBhvr>
                                      <p:to>
                                        <p:strVal val="visible"/>
                                      </p:to>
                                    </p:set>
                                    <p:animEffect transition="in" filter="fade">
                                      <p:cBhvr>
                                        <p:cTn dur="500" id="7"/>
                                        <p:tgtEl>
                                          <p:spTgt spid="1048672">
                                            <p:txEl>
                                              <p:pRg st="1" end="1"/>
                                            </p:txEl>
                                          </p:spTgt>
                                        </p:tgtEl>
                                      </p:cBhvr>
                                    </p:animEffect>
                                    <p:anim calcmode="lin" valueType="num">
                                      <p:cBhvr>
                                        <p:cTn dur="500" fill="hold" id="8"/>
                                        <p:tgtEl>
                                          <p:spTgt spid="1048672">
                                            <p:txEl>
                                              <p:pRg st="1" end="1"/>
                                            </p:txEl>
                                          </p:spTgt>
                                        </p:tgtEl>
                                        <p:attrNameLst>
                                          <p:attrName>ppt_w</p:attrName>
                                        </p:attrNameLst>
                                      </p:cBhvr>
                                      <p:tavLst>
                                        <p:tav fmla="#ppt_w*sin(2.5*pi*$)" tm="0">
                                          <p:val>
                                            <p:fltVal val="0.0"/>
                                          </p:val>
                                        </p:tav>
                                        <p:tav tm="100000">
                                          <p:val>
                                            <p:fltVal val="1.0"/>
                                          </p:val>
                                        </p:tav>
                                      </p:tavLst>
                                    </p:anim>
                                    <p:anim calcmode="lin" valueType="num">
                                      <p:cBhvr>
                                        <p:cTn dur="500" fill="hold" id="9"/>
                                        <p:tgtEl>
                                          <p:spTgt spid="1048672">
                                            <p:txEl>
                                              <p:pRg st="1" end="1"/>
                                            </p:txEl>
                                          </p:spTgt>
                                        </p:tgtEl>
                                        <p:attrNameLst>
                                          <p:attrName>ppt_h</p:attrName>
                                        </p:attrNameLst>
                                      </p:cBhvr>
                                      <p:tavLst>
                                        <p:tav tm="0">
                                          <p:val>
                                            <p:strVal val="#ppt_h"/>
                                          </p:val>
                                        </p:tav>
                                        <p:tav tm="100000">
                                          <p:val>
                                            <p:strVal val="#ppt_h"/>
                                          </p:val>
                                        </p:tav>
                                      </p:tavLst>
                                    </p:anim>
                                  </p:childTnLst>
                                </p:cTn>
                              </p:par>
                              <p:par>
                                <p:cTn fill="hold" id="10" nodeType="withEffect" presetClass="entr" presetID="45" presetSubtype="0">
                                  <p:stCondLst>
                                    <p:cond delay="0"/>
                                  </p:stCondLst>
                                  <p:iterate type="lt">
                                    <p:tmPct val="10000"/>
                                  </p:iterate>
                                  <p:childTnLst>
                                    <p:set>
                                      <p:cBhvr>
                                        <p:cTn dur="1" fill="hold" id="11">
                                          <p:stCondLst>
                                            <p:cond delay="0"/>
                                          </p:stCondLst>
                                        </p:cTn>
                                        <p:tgtEl>
                                          <p:spTgt spid="1048672">
                                            <p:txEl>
                                              <p:pRg st="2" end="2"/>
                                            </p:txEl>
                                          </p:spTgt>
                                        </p:tgtEl>
                                        <p:attrNameLst>
                                          <p:attrName>style.visibility</p:attrName>
                                        </p:attrNameLst>
                                      </p:cBhvr>
                                      <p:to>
                                        <p:strVal val="visible"/>
                                      </p:to>
                                    </p:set>
                                    <p:animEffect transition="in" filter="fade">
                                      <p:cBhvr>
                                        <p:cTn dur="500" id="12"/>
                                        <p:tgtEl>
                                          <p:spTgt spid="1048672">
                                            <p:txEl>
                                              <p:pRg st="2" end="2"/>
                                            </p:txEl>
                                          </p:spTgt>
                                        </p:tgtEl>
                                      </p:cBhvr>
                                    </p:animEffect>
                                    <p:anim calcmode="lin" valueType="num">
                                      <p:cBhvr>
                                        <p:cTn dur="500" fill="hold" id="13"/>
                                        <p:tgtEl>
                                          <p:spTgt spid="1048672">
                                            <p:txEl>
                                              <p:pRg st="2" end="2"/>
                                            </p:txEl>
                                          </p:spTgt>
                                        </p:tgtEl>
                                        <p:attrNameLst>
                                          <p:attrName>ppt_w</p:attrName>
                                        </p:attrNameLst>
                                      </p:cBhvr>
                                      <p:tavLst>
                                        <p:tav fmla="#ppt_w*sin(2.5*pi*$)" tm="0">
                                          <p:val>
                                            <p:fltVal val="0.0"/>
                                          </p:val>
                                        </p:tav>
                                        <p:tav tm="100000">
                                          <p:val>
                                            <p:fltVal val="1.0"/>
                                          </p:val>
                                        </p:tav>
                                      </p:tavLst>
                                    </p:anim>
                                    <p:anim calcmode="lin" valueType="num">
                                      <p:cBhvr>
                                        <p:cTn dur="500" fill="hold" id="14"/>
                                        <p:tgtEl>
                                          <p:spTgt spid="1048672">
                                            <p:txEl>
                                              <p:pRg st="2" end="2"/>
                                            </p:txEl>
                                          </p:spTgt>
                                        </p:tgtEl>
                                        <p:attrNameLst>
                                          <p:attrName>ppt_h</p:attrName>
                                        </p:attrNameLst>
                                      </p:cBhvr>
                                      <p:tavLst>
                                        <p:tav tm="0">
                                          <p:val>
                                            <p:strVal val="#ppt_h"/>
                                          </p:val>
                                        </p:tav>
                                        <p:tav tm="100000">
                                          <p:val>
                                            <p:strVal val="#ppt_h"/>
                                          </p:val>
                                        </p:tav>
                                      </p:tavLst>
                                    </p:anim>
                                  </p:childTnLst>
                                </p:cTn>
                              </p:par>
                              <p:par>
                                <p:cTn fill="hold" id="15" nodeType="withEffect" presetClass="entr" presetID="45" presetSubtype="0">
                                  <p:stCondLst>
                                    <p:cond delay="0"/>
                                  </p:stCondLst>
                                  <p:iterate type="lt">
                                    <p:tmPct val="10000"/>
                                  </p:iterate>
                                  <p:childTnLst>
                                    <p:set>
                                      <p:cBhvr>
                                        <p:cTn dur="1" fill="hold" id="16">
                                          <p:stCondLst>
                                            <p:cond delay="0"/>
                                          </p:stCondLst>
                                        </p:cTn>
                                        <p:tgtEl>
                                          <p:spTgt spid="1048672">
                                            <p:txEl>
                                              <p:pRg st="3" end="3"/>
                                            </p:txEl>
                                          </p:spTgt>
                                        </p:tgtEl>
                                        <p:attrNameLst>
                                          <p:attrName>style.visibility</p:attrName>
                                        </p:attrNameLst>
                                      </p:cBhvr>
                                      <p:to>
                                        <p:strVal val="visible"/>
                                      </p:to>
                                    </p:set>
                                    <p:animEffect transition="in" filter="fade">
                                      <p:cBhvr>
                                        <p:cTn dur="500" id="17"/>
                                        <p:tgtEl>
                                          <p:spTgt spid="1048672">
                                            <p:txEl>
                                              <p:pRg st="3" end="3"/>
                                            </p:txEl>
                                          </p:spTgt>
                                        </p:tgtEl>
                                      </p:cBhvr>
                                    </p:animEffect>
                                    <p:anim calcmode="lin" valueType="num">
                                      <p:cBhvr>
                                        <p:cTn dur="500" fill="hold" id="18"/>
                                        <p:tgtEl>
                                          <p:spTgt spid="1048672">
                                            <p:txEl>
                                              <p:pRg st="3" end="3"/>
                                            </p:txEl>
                                          </p:spTgt>
                                        </p:tgtEl>
                                        <p:attrNameLst>
                                          <p:attrName>ppt_w</p:attrName>
                                        </p:attrNameLst>
                                      </p:cBhvr>
                                      <p:tavLst>
                                        <p:tav fmla="#ppt_w*sin(2.5*pi*$)" tm="0">
                                          <p:val>
                                            <p:fltVal val="0.0"/>
                                          </p:val>
                                        </p:tav>
                                        <p:tav tm="100000">
                                          <p:val>
                                            <p:fltVal val="1.0"/>
                                          </p:val>
                                        </p:tav>
                                      </p:tavLst>
                                    </p:anim>
                                    <p:anim calcmode="lin" valueType="num">
                                      <p:cBhvr>
                                        <p:cTn dur="500" fill="hold" id="19"/>
                                        <p:tgtEl>
                                          <p:spTgt spid="104867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0" cy="0"/>
          <a:chOff x="0" y="0"/>
          <a:chExt cx="0" cy="0"/>
        </a:xfrm>
      </p:grpSpPr>
      <p:sp>
        <p:nvSpPr>
          <p:cNvPr id="1048599" name="Title 1"/>
          <p:cNvSpPr>
            <a:spLocks noGrp="1"/>
          </p:cNvSpPr>
          <p:nvPr>
            <p:ph type="title"/>
          </p:nvPr>
        </p:nvSpPr>
        <p:spPr/>
        <p:txBody>
          <a:bodyPr/>
          <a:p>
            <a:r>
              <a:rPr b="1" dirty="0" lang="en-US" u="sng"/>
              <a:t>MODULE UNITS&amp; HOURS</a:t>
            </a:r>
            <a:r>
              <a:rPr dirty="0" lang="en-US"/>
              <a:t/>
            </a:r>
            <a:br>
              <a:rPr dirty="0" lang="en-US"/>
            </a:br>
            <a:endParaRPr dirty="0" lang="en-US"/>
          </a:p>
        </p:txBody>
      </p:sp>
      <p:sp>
        <p:nvSpPr>
          <p:cNvPr id="1048600" name="Content Placeholder 2"/>
          <p:cNvSpPr>
            <a:spLocks noGrp="1"/>
          </p:cNvSpPr>
          <p:nvPr>
            <p:ph idx="1"/>
          </p:nvPr>
        </p:nvSpPr>
        <p:spPr/>
        <p:txBody>
          <a:bodyPr/>
          <a:p>
            <a:pPr lvl="0"/>
            <a:r>
              <a:rPr dirty="0" lang="en-US" smtClean="0"/>
              <a:t>Concepts  </a:t>
            </a:r>
            <a:r>
              <a:rPr dirty="0" lang="en-US"/>
              <a:t>of </a:t>
            </a:r>
            <a:r>
              <a:rPr dirty="0" lang="en-US" smtClean="0"/>
              <a:t>psychology-2hrs</a:t>
            </a:r>
            <a:endParaRPr dirty="0" lang="en-US"/>
          </a:p>
          <a:p>
            <a:pPr lvl="0"/>
            <a:r>
              <a:rPr dirty="0" lang="en-US"/>
              <a:t>Theories of personality </a:t>
            </a:r>
            <a:r>
              <a:rPr dirty="0" lang="en-US" smtClean="0"/>
              <a:t>development-2hrs</a:t>
            </a:r>
          </a:p>
          <a:p>
            <a:pPr lvl="0"/>
            <a:r>
              <a:rPr dirty="0" lang="en-US" smtClean="0"/>
              <a:t>Learning theories-2hrs</a:t>
            </a:r>
          </a:p>
          <a:p>
            <a:pPr lvl="0"/>
            <a:r>
              <a:rPr dirty="0" lang="en-US" smtClean="0"/>
              <a:t>Motivation-2hrs</a:t>
            </a:r>
          </a:p>
          <a:p>
            <a:pPr lvl="0"/>
            <a:r>
              <a:rPr dirty="0" lang="en-US" smtClean="0"/>
              <a:t>Theories of personality development-4hrs</a:t>
            </a:r>
            <a:endParaRPr dirty="0" lang="en-US"/>
          </a:p>
          <a:p>
            <a:pPr lvl="0"/>
            <a:r>
              <a:rPr dirty="0" lang="en-US"/>
              <a:t>Stages of growth and </a:t>
            </a:r>
            <a:r>
              <a:rPr dirty="0" lang="en-US" smtClean="0"/>
              <a:t>development-4hrs</a:t>
            </a:r>
            <a:endParaRPr dirty="0" lang="en-US"/>
          </a:p>
          <a:p>
            <a:endParaRPr dirty="0" lang="en-US"/>
          </a:p>
        </p:txBody>
      </p:sp>
    </p:spTree>
  </p:cSld>
  <p:clrMapOvr>
    <a:masterClrMapping/>
  </p:clrMapOvr>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313" name=""/>
        <p:cNvGrpSpPr/>
        <p:nvPr/>
      </p:nvGrpSpPr>
      <p:grpSpPr>
        <a:xfrm>
          <a:off x="0" y="0"/>
          <a:ext cx="0" cy="0"/>
          <a:chOff x="0" y="0"/>
          <a:chExt cx="0" cy="0"/>
        </a:xfrm>
      </p:grpSpPr>
      <p:sp>
        <p:nvSpPr>
          <p:cNvPr id="1048674" name="Title 1"/>
          <p:cNvSpPr>
            <a:spLocks noGrp="1"/>
          </p:cNvSpPr>
          <p:nvPr>
            <p:ph type="title"/>
          </p:nvPr>
        </p:nvSpPr>
        <p:spPr>
          <a:xfrm>
            <a:off x="1905000" y="304800"/>
            <a:ext cx="8229600" cy="1429512"/>
          </a:xfrm>
        </p:spPr>
        <p:txBody>
          <a:bodyPr>
            <a:noAutofit/>
          </a:bodyPr>
          <a:p>
            <a:pPr algn="ctr"/>
            <a:r>
              <a:rPr b="1" dirty="0" sz="5400" i="0" lang="en-US">
                <a:solidFill>
                  <a:srgbClr val="FF0000"/>
                </a:solidFill>
                <a:effectLst>
                  <a:outerShdw algn="tl" blurRad="38100" dir="2700000" dist="38100">
                    <a:srgbClr val="000000">
                      <a:alpha val="43137"/>
                    </a:srgbClr>
                  </a:outerShdw>
                </a:effectLst>
              </a:rPr>
              <a:t>Personality Trait</a:t>
            </a:r>
            <a:br>
              <a:rPr b="1" dirty="0" sz="5400" i="0" lang="en-US">
                <a:solidFill>
                  <a:srgbClr val="FF0000"/>
                </a:solidFill>
                <a:effectLst>
                  <a:outerShdw algn="tl" blurRad="38100" dir="2700000" dist="38100">
                    <a:srgbClr val="000000">
                      <a:alpha val="43137"/>
                    </a:srgbClr>
                  </a:outerShdw>
                </a:effectLst>
              </a:rPr>
            </a:br>
            <a:endParaRPr b="1" dirty="0" sz="5400" i="0" lang="en-US">
              <a:solidFill>
                <a:srgbClr val="FF0000"/>
              </a:solidFill>
              <a:effectLst>
                <a:outerShdw algn="tl" blurRad="38100" dir="2700000" dist="38100">
                  <a:srgbClr val="000000">
                    <a:alpha val="43137"/>
                  </a:srgbClr>
                </a:outerShdw>
              </a:effectLst>
            </a:endParaRPr>
          </a:p>
        </p:txBody>
      </p:sp>
      <p:sp>
        <p:nvSpPr>
          <p:cNvPr id="1048675" name="Content Placeholder 2"/>
          <p:cNvSpPr>
            <a:spLocks noGrp="1"/>
          </p:cNvSpPr>
          <p:nvPr>
            <p:ph idx="1"/>
          </p:nvPr>
        </p:nvSpPr>
        <p:spPr>
          <a:xfrm>
            <a:off x="1007164" y="1159565"/>
            <a:ext cx="10734261" cy="4406348"/>
          </a:xfrm>
        </p:spPr>
        <p:txBody>
          <a:bodyPr>
            <a:normAutofit/>
          </a:bodyPr>
          <a:p>
            <a:pPr algn="just"/>
            <a:r>
              <a:rPr dirty="0" lang="en-US"/>
              <a:t>A tendency to behave in a consistent manner in various situations.</a:t>
            </a:r>
          </a:p>
          <a:p>
            <a:pPr algn="just"/>
            <a:r>
              <a:rPr dirty="0" lang="en-US"/>
              <a:t>Knowledge that a person possesses a particular trait makes prediction of her behavior possible e.g. patience, honesty, perseverance, bad temper, etc. </a:t>
            </a:r>
          </a:p>
          <a:p>
            <a:pPr algn="just"/>
            <a:endParaRPr dirty="0" lang="en-US"/>
          </a:p>
        </p:txBody>
      </p:sp>
      <p:sp>
        <p:nvSpPr>
          <p:cNvPr id="1048676"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40</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314" name=""/>
        <p:cNvGrpSpPr/>
        <p:nvPr/>
      </p:nvGrpSpPr>
      <p:grpSpPr>
        <a:xfrm>
          <a:off x="0" y="0"/>
          <a:ext cx="0" cy="0"/>
          <a:chOff x="0" y="0"/>
          <a:chExt cx="0" cy="0"/>
        </a:xfrm>
      </p:grpSpPr>
      <p:sp>
        <p:nvSpPr>
          <p:cNvPr id="1048677" name="Title 1"/>
          <p:cNvSpPr>
            <a:spLocks noGrp="1"/>
          </p:cNvSpPr>
          <p:nvPr>
            <p:ph type="title"/>
          </p:nvPr>
        </p:nvSpPr>
        <p:spPr>
          <a:xfrm>
            <a:off x="1702905" y="327389"/>
            <a:ext cx="8686800" cy="838200"/>
          </a:xfrm>
        </p:spPr>
        <p:txBody>
          <a:bodyPr>
            <a:noAutofit/>
          </a:bodyPr>
          <a:p>
            <a:pPr algn="ctr"/>
            <a:r>
              <a:rPr b="1" dirty="0" sz="5400" i="0" lang="en-US">
                <a:solidFill>
                  <a:srgbClr val="FF0000"/>
                </a:solidFill>
                <a:effectLst>
                  <a:outerShdw algn="tl" blurRad="38100" dir="2700000" dist="38100">
                    <a:srgbClr val="000000">
                      <a:alpha val="43137"/>
                    </a:srgbClr>
                  </a:outerShdw>
                </a:effectLst>
              </a:rPr>
              <a:t>Factors Influencing Personality</a:t>
            </a:r>
          </a:p>
        </p:txBody>
      </p:sp>
      <p:sp>
        <p:nvSpPr>
          <p:cNvPr id="1048678" name="Content Placeholder 2"/>
          <p:cNvSpPr>
            <a:spLocks noGrp="1"/>
          </p:cNvSpPr>
          <p:nvPr>
            <p:ph idx="1"/>
          </p:nvPr>
        </p:nvSpPr>
        <p:spPr/>
        <p:txBody>
          <a:bodyPr/>
          <a:p>
            <a:pPr algn="just">
              <a:buNone/>
            </a:pPr>
            <a:r>
              <a:rPr b="1" dirty="0" lang="en-US"/>
              <a:t>	Heredity</a:t>
            </a:r>
            <a:endParaRPr dirty="0" lang="en-US"/>
          </a:p>
          <a:p>
            <a:pPr algn="just"/>
            <a:r>
              <a:rPr dirty="0" lang="en-US"/>
              <a:t>Studies have proved that individuals inherit certain characteristics of personality from their parents, e.g. general appearance, reaction tendencies (alertness, dull etc.) </a:t>
            </a:r>
          </a:p>
          <a:p>
            <a:pPr algn="just">
              <a:buNone/>
            </a:pPr>
            <a:endParaRPr dirty="0" lang="en-US"/>
          </a:p>
        </p:txBody>
      </p:sp>
      <p:sp>
        <p:nvSpPr>
          <p:cNvPr id="1048679"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41</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315" name=""/>
        <p:cNvGrpSpPr/>
        <p:nvPr/>
      </p:nvGrpSpPr>
      <p:grpSpPr>
        <a:xfrm>
          <a:off x="0" y="0"/>
          <a:ext cx="0" cy="0"/>
          <a:chOff x="0" y="0"/>
          <a:chExt cx="0" cy="0"/>
        </a:xfrm>
      </p:grpSpPr>
      <p:sp>
        <p:nvSpPr>
          <p:cNvPr id="1048680" name="Title 1"/>
          <p:cNvSpPr>
            <a:spLocks noGrp="1"/>
          </p:cNvSpPr>
          <p:nvPr>
            <p:ph type="title"/>
          </p:nvPr>
        </p:nvSpPr>
        <p:spPr/>
        <p:txBody>
          <a:bodyPr/>
          <a:p>
            <a:pPr algn="l"/>
            <a:r>
              <a:rPr dirty="0" sz="3600" lang="en-US">
                <a:solidFill>
                  <a:srgbClr val="002060"/>
                </a:solidFill>
              </a:rPr>
              <a:t>Cont’d…</a:t>
            </a:r>
          </a:p>
        </p:txBody>
      </p:sp>
      <p:sp>
        <p:nvSpPr>
          <p:cNvPr id="1048681" name="Content Placeholder 2"/>
          <p:cNvSpPr>
            <a:spLocks noGrp="1"/>
          </p:cNvSpPr>
          <p:nvPr>
            <p:ph idx="1"/>
          </p:nvPr>
        </p:nvSpPr>
        <p:spPr>
          <a:xfrm>
            <a:off x="1729648" y="980501"/>
            <a:ext cx="10055952" cy="4851731"/>
          </a:xfrm>
        </p:spPr>
        <p:txBody>
          <a:bodyPr>
            <a:normAutofit/>
          </a:bodyPr>
          <a:p>
            <a:pPr algn="just">
              <a:buNone/>
            </a:pPr>
            <a:r>
              <a:rPr b="1" dirty="0" lang="en-US"/>
              <a:t>	Environment</a:t>
            </a:r>
            <a:endParaRPr dirty="0" lang="en-US"/>
          </a:p>
          <a:p>
            <a:pPr algn="just"/>
            <a:r>
              <a:rPr dirty="0" lang="en-US"/>
              <a:t>Many environmental factors determine the personality of an individual.</a:t>
            </a:r>
          </a:p>
          <a:p>
            <a:pPr algn="just" lvl="0">
              <a:buNone/>
            </a:pPr>
            <a:r>
              <a:rPr b="1" dirty="0" lang="en-US"/>
              <a:t>	Social-cultural factors</a:t>
            </a:r>
          </a:p>
          <a:p>
            <a:pPr algn="just"/>
            <a:r>
              <a:rPr dirty="0" lang="en-US"/>
              <a:t>In most societies the male is supposed to be aggressive, strong, not cry aimlessly and endure a lot of pain and on the other hand girls are expected to be submissive and polite.</a:t>
            </a:r>
          </a:p>
        </p:txBody>
      </p:sp>
      <p:sp>
        <p:nvSpPr>
          <p:cNvPr id="1048682"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42</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316" name=""/>
        <p:cNvGrpSpPr/>
        <p:nvPr/>
      </p:nvGrpSpPr>
      <p:grpSpPr>
        <a:xfrm>
          <a:off x="0" y="0"/>
          <a:ext cx="0" cy="0"/>
          <a:chOff x="0" y="0"/>
          <a:chExt cx="0" cy="0"/>
        </a:xfrm>
      </p:grpSpPr>
      <p:sp>
        <p:nvSpPr>
          <p:cNvPr id="1048683" name="Title 1"/>
          <p:cNvSpPr>
            <a:spLocks noGrp="1"/>
          </p:cNvSpPr>
          <p:nvPr>
            <p:ph type="title"/>
          </p:nvPr>
        </p:nvSpPr>
        <p:spPr/>
        <p:txBody>
          <a:bodyPr/>
          <a:p>
            <a:pPr algn="l"/>
            <a:r>
              <a:rPr dirty="0" sz="3600" lang="en-US">
                <a:solidFill>
                  <a:srgbClr val="002060"/>
                </a:solidFill>
              </a:rPr>
              <a:t>Cont’d…</a:t>
            </a:r>
          </a:p>
        </p:txBody>
      </p:sp>
      <p:sp>
        <p:nvSpPr>
          <p:cNvPr id="1048684" name="Content Placeholder 2"/>
          <p:cNvSpPr>
            <a:spLocks noGrp="1"/>
          </p:cNvSpPr>
          <p:nvPr>
            <p:ph idx="1"/>
          </p:nvPr>
        </p:nvSpPr>
        <p:spPr>
          <a:xfrm>
            <a:off x="1344058" y="1423649"/>
            <a:ext cx="10563020" cy="4419600"/>
          </a:xfrm>
        </p:spPr>
        <p:txBody>
          <a:bodyPr>
            <a:noAutofit/>
          </a:bodyPr>
          <a:p>
            <a:pPr algn="just" lvl="0">
              <a:buNone/>
            </a:pPr>
            <a:r>
              <a:rPr b="1" dirty="0" lang="en-US"/>
              <a:t>	Learning  </a:t>
            </a:r>
            <a:endParaRPr dirty="0" lang="en-US"/>
          </a:p>
          <a:p>
            <a:pPr algn="just"/>
            <a:r>
              <a:rPr dirty="0" lang="en-US"/>
              <a:t>Plays a major role in </a:t>
            </a:r>
            <a:r>
              <a:rPr dirty="0" lang="en-US" err="1"/>
              <a:t>moulding</a:t>
            </a:r>
            <a:r>
              <a:rPr dirty="0" lang="en-US"/>
              <a:t> and influencing one`s personality throughout life, beginning from infancy.</a:t>
            </a:r>
          </a:p>
          <a:p>
            <a:pPr algn="just">
              <a:buNone/>
            </a:pPr>
            <a:endParaRPr dirty="0" sz="1050" lang="en-US"/>
          </a:p>
          <a:p>
            <a:pPr algn="just" lvl="0">
              <a:buNone/>
            </a:pPr>
            <a:r>
              <a:rPr b="1" dirty="0" lang="en-US"/>
              <a:t>	Self perception</a:t>
            </a:r>
            <a:endParaRPr dirty="0" lang="en-US"/>
          </a:p>
          <a:p>
            <a:pPr algn="just"/>
            <a:r>
              <a:rPr dirty="0" lang="en-US"/>
              <a:t>The environment helps the child develop self perception, and the persons he interacts with reinforce that perception e.g. failure in life or successful in life.</a:t>
            </a:r>
          </a:p>
          <a:p>
            <a:pPr algn="just"/>
            <a:endParaRPr dirty="0" lang="en-US"/>
          </a:p>
        </p:txBody>
      </p:sp>
      <p:sp>
        <p:nvSpPr>
          <p:cNvPr id="1048685"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43</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317" name=""/>
        <p:cNvGrpSpPr/>
        <p:nvPr/>
      </p:nvGrpSpPr>
      <p:grpSpPr>
        <a:xfrm>
          <a:off x="0" y="0"/>
          <a:ext cx="0" cy="0"/>
          <a:chOff x="0" y="0"/>
          <a:chExt cx="0" cy="0"/>
        </a:xfrm>
      </p:grpSpPr>
      <p:sp>
        <p:nvSpPr>
          <p:cNvPr id="1048686" name="Title 1"/>
          <p:cNvSpPr>
            <a:spLocks noGrp="1"/>
          </p:cNvSpPr>
          <p:nvPr>
            <p:ph type="title"/>
          </p:nvPr>
        </p:nvSpPr>
        <p:spPr>
          <a:xfrm>
            <a:off x="2133599" y="188844"/>
            <a:ext cx="8759687" cy="1143000"/>
          </a:xfrm>
        </p:spPr>
        <p:txBody>
          <a:bodyPr>
            <a:normAutofit/>
          </a:bodyPr>
          <a:p>
            <a:pPr algn="l"/>
            <a:r>
              <a:rPr b="1" dirty="0" i="0" lang="en-US">
                <a:latin typeface="Copperplate Gothic Bold" panose="020E0705020206020404" pitchFamily="34" charset="0"/>
              </a:rPr>
              <a:t>TYPES OF PERSONALITY</a:t>
            </a:r>
            <a:endParaRPr dirty="0" lang="en-US">
              <a:latin typeface="Copperplate Gothic Bold" panose="020E0705020206020404" pitchFamily="34" charset="0"/>
            </a:endParaRPr>
          </a:p>
        </p:txBody>
      </p:sp>
      <p:sp>
        <p:nvSpPr>
          <p:cNvPr id="1048687" name="Content Placeholder 2"/>
          <p:cNvSpPr>
            <a:spLocks noGrp="1"/>
          </p:cNvSpPr>
          <p:nvPr>
            <p:ph idx="1"/>
          </p:nvPr>
        </p:nvSpPr>
        <p:spPr>
          <a:xfrm>
            <a:off x="848139" y="1331844"/>
            <a:ext cx="11025809" cy="4572000"/>
          </a:xfrm>
        </p:spPr>
        <p:txBody>
          <a:bodyPr>
            <a:normAutofit fontScale="96875" lnSpcReduction="20000"/>
          </a:bodyPr>
          <a:p>
            <a:pPr algn="just"/>
            <a:r>
              <a:rPr dirty="0" sz="3600" lang="en-US"/>
              <a:t>There are quite a number of types of personality:</a:t>
            </a:r>
          </a:p>
          <a:p>
            <a:pPr algn="just" lvl="1"/>
            <a:r>
              <a:rPr dirty="0" sz="3200" lang="en-US"/>
              <a:t>Plato: body elements such as </a:t>
            </a:r>
            <a:r>
              <a:rPr dirty="0" sz="3200" i="1" lang="en-US"/>
              <a:t>gold(rulers),iron(workers)etc</a:t>
            </a:r>
          </a:p>
          <a:p>
            <a:pPr algn="just" lvl="1"/>
            <a:r>
              <a:rPr dirty="0" sz="3200" lang="en-US"/>
              <a:t>Sheldon: body physique i.e. </a:t>
            </a:r>
            <a:r>
              <a:rPr dirty="0" sz="3200" i="1" lang="en-US"/>
              <a:t>endomorphic, </a:t>
            </a:r>
            <a:r>
              <a:rPr dirty="0" sz="3200" i="1" lang="en-US" err="1"/>
              <a:t>ectomorphic</a:t>
            </a:r>
            <a:r>
              <a:rPr dirty="0" sz="3200" i="1" lang="en-US"/>
              <a:t> etc</a:t>
            </a:r>
          </a:p>
          <a:p>
            <a:pPr algn="just" lvl="1"/>
            <a:r>
              <a:rPr dirty="0" sz="3200" lang="en-US"/>
              <a:t>Hans: relativity to external world </a:t>
            </a:r>
            <a:r>
              <a:rPr dirty="0" sz="3200" lang="en-US" err="1"/>
              <a:t>i.e</a:t>
            </a:r>
            <a:r>
              <a:rPr dirty="0" sz="3200" lang="en-US"/>
              <a:t> </a:t>
            </a:r>
            <a:r>
              <a:rPr dirty="0" sz="3200" i="1" lang="en-US"/>
              <a:t>introversion/extroversion </a:t>
            </a:r>
            <a:r>
              <a:rPr dirty="0" sz="3200" lang="en-US"/>
              <a:t>(broad categories)</a:t>
            </a:r>
          </a:p>
          <a:p>
            <a:pPr algn="just" lvl="1"/>
            <a:r>
              <a:rPr dirty="0" sz="3200" lang="en-US"/>
              <a:t>Hippocrates: body chemistry i.e. </a:t>
            </a:r>
            <a:r>
              <a:rPr dirty="0" sz="3200" i="1" lang="en-US" err="1"/>
              <a:t>sanguines</a:t>
            </a:r>
            <a:r>
              <a:rPr dirty="0" sz="3200" i="1" lang="en-US"/>
              <a:t>, </a:t>
            </a:r>
            <a:r>
              <a:rPr dirty="0" sz="3200" i="1" lang="en-US" err="1"/>
              <a:t>melancholics</a:t>
            </a:r>
            <a:r>
              <a:rPr dirty="0" sz="3200" i="1" lang="en-US"/>
              <a:t> etc</a:t>
            </a:r>
          </a:p>
          <a:p>
            <a:pPr algn="just"/>
            <a:endParaRPr dirty="0" sz="3600" lang="en-US"/>
          </a:p>
        </p:txBody>
      </p:sp>
      <p:sp>
        <p:nvSpPr>
          <p:cNvPr id="1048688"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44</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318" name=""/>
        <p:cNvGrpSpPr/>
        <p:nvPr/>
      </p:nvGrpSpPr>
      <p:grpSpPr>
        <a:xfrm>
          <a:off x="0" y="0"/>
          <a:ext cx="0" cy="0"/>
          <a:chOff x="0" y="0"/>
          <a:chExt cx="0" cy="0"/>
        </a:xfrm>
      </p:grpSpPr>
      <p:sp>
        <p:nvSpPr>
          <p:cNvPr id="1048689" name="Title 1"/>
          <p:cNvSpPr>
            <a:spLocks noGrp="1"/>
          </p:cNvSpPr>
          <p:nvPr>
            <p:ph type="title"/>
          </p:nvPr>
        </p:nvSpPr>
        <p:spPr>
          <a:xfrm>
            <a:off x="1905000" y="135835"/>
            <a:ext cx="7772400" cy="1143000"/>
          </a:xfrm>
        </p:spPr>
        <p:txBody>
          <a:bodyPr>
            <a:normAutofit/>
          </a:bodyPr>
          <a:p>
            <a:pPr algn="ctr"/>
            <a:r>
              <a:rPr dirty="0" lang="en-US">
                <a:latin typeface="Copperplate Gothic Bold" panose="020E0705020206020404" pitchFamily="34" charset="0"/>
              </a:rPr>
              <a:t>Introverts</a:t>
            </a:r>
          </a:p>
        </p:txBody>
      </p:sp>
      <p:sp>
        <p:nvSpPr>
          <p:cNvPr id="1048690" name="Content Placeholder 2"/>
          <p:cNvSpPr>
            <a:spLocks noGrp="1"/>
          </p:cNvSpPr>
          <p:nvPr>
            <p:ph idx="1"/>
          </p:nvPr>
        </p:nvSpPr>
        <p:spPr>
          <a:xfrm>
            <a:off x="1086677" y="1278835"/>
            <a:ext cx="10429461" cy="4969565"/>
          </a:xfrm>
        </p:spPr>
        <p:txBody>
          <a:bodyPr>
            <a:normAutofit/>
          </a:bodyPr>
          <a:p>
            <a:pPr algn="just"/>
            <a:r>
              <a:rPr dirty="0" lang="en-US"/>
              <a:t>Are reserved, withdrawn persons who are pre-occupied with their inner feelings and thoughts.</a:t>
            </a:r>
          </a:p>
          <a:p>
            <a:pPr algn="just"/>
            <a:endParaRPr dirty="0" sz="1600" lang="en-US"/>
          </a:p>
          <a:p>
            <a:pPr algn="just"/>
            <a:r>
              <a:rPr dirty="0" lang="en-US"/>
              <a:t>They tend to be </a:t>
            </a:r>
            <a:r>
              <a:rPr dirty="0" i="1" lang="en-US"/>
              <a:t>imaginative, slow in thinking, pessimistic, shy, unfriendly, reserved, conservative, likes solitude, cautious, passive, tender hearted and sympathetic and often retreats after meeting difficulties.</a:t>
            </a:r>
          </a:p>
        </p:txBody>
      </p:sp>
      <p:sp>
        <p:nvSpPr>
          <p:cNvPr id="1048691"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45</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319" name=""/>
        <p:cNvGrpSpPr/>
        <p:nvPr/>
      </p:nvGrpSpPr>
      <p:grpSpPr>
        <a:xfrm>
          <a:off x="0" y="0"/>
          <a:ext cx="0" cy="0"/>
          <a:chOff x="0" y="0"/>
          <a:chExt cx="0" cy="0"/>
        </a:xfrm>
      </p:grpSpPr>
      <p:sp>
        <p:nvSpPr>
          <p:cNvPr id="1048692" name="Title 1"/>
          <p:cNvSpPr>
            <a:spLocks noGrp="1"/>
          </p:cNvSpPr>
          <p:nvPr>
            <p:ph type="title"/>
          </p:nvPr>
        </p:nvSpPr>
        <p:spPr>
          <a:xfrm>
            <a:off x="1905000" y="228600"/>
            <a:ext cx="7772400" cy="1143000"/>
          </a:xfrm>
        </p:spPr>
        <p:txBody>
          <a:bodyPr>
            <a:normAutofit/>
          </a:bodyPr>
          <a:p>
            <a:pPr algn="ctr"/>
            <a:r>
              <a:rPr b="1" dirty="0" sz="6000" lang="en-US">
                <a:solidFill>
                  <a:srgbClr val="FF0000"/>
                </a:solidFill>
              </a:rPr>
              <a:t>Extroverts</a:t>
            </a:r>
          </a:p>
        </p:txBody>
      </p:sp>
      <p:sp>
        <p:nvSpPr>
          <p:cNvPr id="1048693" name="Content Placeholder 2"/>
          <p:cNvSpPr>
            <a:spLocks noGrp="1"/>
          </p:cNvSpPr>
          <p:nvPr>
            <p:ph idx="1"/>
          </p:nvPr>
        </p:nvSpPr>
        <p:spPr>
          <a:xfrm>
            <a:off x="1143000" y="1371600"/>
            <a:ext cx="10731500" cy="4267200"/>
          </a:xfrm>
        </p:spPr>
        <p:txBody>
          <a:bodyPr>
            <a:normAutofit/>
          </a:bodyPr>
          <a:p>
            <a:pPr algn="just"/>
            <a:r>
              <a:rPr dirty="0" lang="en-US"/>
              <a:t>Are outgoing, active persons who direct their energies and interests towards other people and things.</a:t>
            </a:r>
          </a:p>
          <a:p>
            <a:pPr algn="just"/>
            <a:endParaRPr dirty="0" sz="1600" lang="en-US"/>
          </a:p>
          <a:p>
            <a:pPr algn="just"/>
            <a:r>
              <a:rPr dirty="0" lang="en-US"/>
              <a:t>They tend to be </a:t>
            </a:r>
            <a:r>
              <a:rPr dirty="0" i="1" lang="en-US"/>
              <a:t>sociable, talkative, present oriented, tough minded, unsympathetic, aggressive, friendly, adaptive, makes and sticks to their own laws, optimistic, little fantasy and likes other people’s company. </a:t>
            </a:r>
          </a:p>
        </p:txBody>
      </p:sp>
      <p:sp>
        <p:nvSpPr>
          <p:cNvPr id="1048694"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46</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322" name=""/>
        <p:cNvGrpSpPr/>
        <p:nvPr/>
      </p:nvGrpSpPr>
      <p:grpSpPr>
        <a:xfrm>
          <a:off x="0" y="0"/>
          <a:ext cx="0" cy="0"/>
          <a:chOff x="0" y="0"/>
          <a:chExt cx="0" cy="0"/>
        </a:xfrm>
      </p:grpSpPr>
      <p:sp>
        <p:nvSpPr>
          <p:cNvPr id="1048698" name="Title 1"/>
          <p:cNvSpPr>
            <a:spLocks noGrp="1"/>
          </p:cNvSpPr>
          <p:nvPr>
            <p:ph type="title"/>
          </p:nvPr>
        </p:nvSpPr>
        <p:spPr>
          <a:xfrm>
            <a:off x="2017644" y="190500"/>
            <a:ext cx="7772400" cy="1143000"/>
          </a:xfrm>
        </p:spPr>
        <p:txBody>
          <a:bodyPr>
            <a:normAutofit/>
          </a:bodyPr>
          <a:p>
            <a:pPr algn="ctr"/>
            <a:r>
              <a:rPr b="1" dirty="0" sz="5400" lang="en-US" err="1">
                <a:latin typeface="Arial Rounded MT Bold" panose="020F0704030504030204" pitchFamily="34" charset="0"/>
              </a:rPr>
              <a:t>Sanguines</a:t>
            </a:r>
            <a:r>
              <a:rPr b="1" dirty="0" sz="5400" lang="en-US">
                <a:latin typeface="Arial Rounded MT Bold" panose="020F0704030504030204" pitchFamily="34" charset="0"/>
              </a:rPr>
              <a:t> </a:t>
            </a:r>
            <a:r>
              <a:rPr b="1" dirty="0" sz="3600" lang="en-US">
                <a:latin typeface="Arial Rounded MT Bold" panose="020F0704030504030204" pitchFamily="34" charset="0"/>
              </a:rPr>
              <a:t>(“let’s have fun”)</a:t>
            </a:r>
          </a:p>
        </p:txBody>
      </p:sp>
      <p:sp>
        <p:nvSpPr>
          <p:cNvPr id="1048699" name="Content Placeholder 2"/>
          <p:cNvSpPr>
            <a:spLocks noGrp="1"/>
          </p:cNvSpPr>
          <p:nvPr>
            <p:ph idx="1"/>
          </p:nvPr>
        </p:nvSpPr>
        <p:spPr>
          <a:xfrm>
            <a:off x="901147" y="1543878"/>
            <a:ext cx="10747513" cy="4191000"/>
          </a:xfrm>
        </p:spPr>
        <p:txBody>
          <a:bodyPr>
            <a:noAutofit/>
          </a:bodyPr>
          <a:p>
            <a:pPr algn="just">
              <a:buNone/>
            </a:pPr>
            <a:r>
              <a:rPr dirty="0" lang="en-US"/>
              <a:t>Great front-door person/salesperson</a:t>
            </a:r>
          </a:p>
          <a:p>
            <a:pPr algn="just">
              <a:buFont typeface="Arial" pitchFamily="34" charset="0"/>
              <a:buChar char="•"/>
            </a:pPr>
            <a:r>
              <a:rPr dirty="0" lang="en-US"/>
              <a:t>Enthusiastic and expressive, makes friends easily,</a:t>
            </a:r>
          </a:p>
          <a:p>
            <a:pPr algn="just">
              <a:buFont typeface="Arial" pitchFamily="34" charset="0"/>
              <a:buChar char="•"/>
            </a:pPr>
            <a:r>
              <a:rPr dirty="0" lang="en-US"/>
              <a:t>Creative and fun, volunteers for jobs, talkative, storyteller</a:t>
            </a:r>
          </a:p>
          <a:p>
            <a:pPr algn="just">
              <a:buFont typeface="Arial" pitchFamily="34" charset="0"/>
              <a:buChar char="•"/>
            </a:pPr>
            <a:r>
              <a:rPr dirty="0" lang="en-US"/>
              <a:t>Don’t have much follow-through, talk too much, exaggerates, </a:t>
            </a:r>
          </a:p>
          <a:p>
            <a:pPr algn="just">
              <a:buFont typeface="Arial" pitchFamily="34" charset="0"/>
              <a:buChar char="•"/>
            </a:pPr>
            <a:r>
              <a:rPr dirty="0" lang="en-US"/>
              <a:t>Many fans but few friends, self-centered, disorganized, manipulates through charm</a:t>
            </a:r>
          </a:p>
        </p:txBody>
      </p:sp>
      <p:sp>
        <p:nvSpPr>
          <p:cNvPr id="1048700"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47</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323" name=""/>
        <p:cNvGrpSpPr/>
        <p:nvPr/>
      </p:nvGrpSpPr>
      <p:grpSpPr>
        <a:xfrm>
          <a:off x="0" y="0"/>
          <a:ext cx="0" cy="0"/>
          <a:chOff x="0" y="0"/>
          <a:chExt cx="0" cy="0"/>
        </a:xfrm>
      </p:grpSpPr>
      <p:sp>
        <p:nvSpPr>
          <p:cNvPr id="1048701" name="Title 1"/>
          <p:cNvSpPr>
            <a:spLocks noGrp="1"/>
          </p:cNvSpPr>
          <p:nvPr>
            <p:ph type="title"/>
          </p:nvPr>
        </p:nvSpPr>
        <p:spPr>
          <a:xfrm>
            <a:off x="1991139" y="190500"/>
            <a:ext cx="7772400" cy="1143000"/>
          </a:xfrm>
        </p:spPr>
        <p:txBody>
          <a:bodyPr>
            <a:noAutofit/>
          </a:bodyPr>
          <a:p>
            <a:pPr algn="ctr"/>
            <a:r>
              <a:rPr b="1" dirty="0" sz="5400" lang="en-US">
                <a:latin typeface="Arial Rounded MT Bold" panose="020F0704030504030204" pitchFamily="34" charset="0"/>
              </a:rPr>
              <a:t>Melancholy </a:t>
            </a:r>
            <a:r>
              <a:rPr b="1" dirty="0" sz="3600" lang="en-US">
                <a:latin typeface="Arial Rounded MT Bold" panose="020F0704030504030204" pitchFamily="34" charset="0"/>
              </a:rPr>
              <a:t>(“let’s get organized”)</a:t>
            </a:r>
          </a:p>
        </p:txBody>
      </p:sp>
      <p:sp>
        <p:nvSpPr>
          <p:cNvPr id="1048702" name="Content Placeholder 2"/>
          <p:cNvSpPr>
            <a:spLocks noGrp="1"/>
          </p:cNvSpPr>
          <p:nvPr>
            <p:ph idx="1"/>
          </p:nvPr>
        </p:nvSpPr>
        <p:spPr>
          <a:xfrm>
            <a:off x="861391" y="1981200"/>
            <a:ext cx="10999305" cy="4191000"/>
          </a:xfrm>
        </p:spPr>
        <p:txBody>
          <a:bodyPr>
            <a:normAutofit fontScale="97222" lnSpcReduction="20000"/>
          </a:bodyPr>
          <a:p>
            <a:pPr algn="just">
              <a:buFont typeface="Arial" pitchFamily="34" charset="0"/>
              <a:buChar char="•"/>
            </a:pPr>
            <a:r>
              <a:rPr dirty="0" sz="3600" lang="en-US"/>
              <a:t>Analytical, genius prone, plans and organizes, neat and orderly. </a:t>
            </a:r>
          </a:p>
          <a:p>
            <a:pPr algn="just">
              <a:buFont typeface="Arial" pitchFamily="34" charset="0"/>
              <a:buChar char="•"/>
            </a:pPr>
            <a:r>
              <a:rPr dirty="0" sz="3600" lang="en-US"/>
              <a:t>Can be counted on to finish a job, detail-oriented, economical, compassionate, perfectionists, creative.</a:t>
            </a:r>
          </a:p>
          <a:p>
            <a:pPr algn="just">
              <a:buFont typeface="Arial" pitchFamily="34" charset="0"/>
              <a:buChar char="•"/>
            </a:pPr>
            <a:r>
              <a:rPr dirty="0" sz="3600" lang="en-US"/>
              <a:t>Easily depressed, assumes worst in people and situations, low-self image, procrastinate through planning, has unrealistic expectations.</a:t>
            </a:r>
          </a:p>
        </p:txBody>
      </p:sp>
      <p:sp>
        <p:nvSpPr>
          <p:cNvPr id="1048703"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48</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324" name=""/>
        <p:cNvGrpSpPr/>
        <p:nvPr/>
      </p:nvGrpSpPr>
      <p:grpSpPr>
        <a:xfrm>
          <a:off x="0" y="0"/>
          <a:ext cx="0" cy="0"/>
          <a:chOff x="0" y="0"/>
          <a:chExt cx="0" cy="0"/>
        </a:xfrm>
      </p:grpSpPr>
      <p:sp>
        <p:nvSpPr>
          <p:cNvPr id="1048704" name="Title 1"/>
          <p:cNvSpPr>
            <a:spLocks noGrp="1"/>
          </p:cNvSpPr>
          <p:nvPr>
            <p:ph type="title"/>
          </p:nvPr>
        </p:nvSpPr>
        <p:spPr>
          <a:xfrm>
            <a:off x="2017644" y="190500"/>
            <a:ext cx="7772400" cy="1143000"/>
          </a:xfrm>
        </p:spPr>
        <p:txBody>
          <a:bodyPr>
            <a:noAutofit/>
          </a:bodyPr>
          <a:p>
            <a:pPr algn="ctr"/>
            <a:r>
              <a:rPr b="1" dirty="0" sz="6000" lang="en-US">
                <a:latin typeface="Arial Rounded MT Bold" panose="020F0704030504030204" pitchFamily="34" charset="0"/>
              </a:rPr>
              <a:t>Choleric </a:t>
            </a:r>
            <a:r>
              <a:rPr b="1" dirty="0" sz="4000" lang="en-US">
                <a:latin typeface="Arial Rounded MT Bold" panose="020F0704030504030204" pitchFamily="34" charset="0"/>
              </a:rPr>
              <a:t>(“let’s get moving”)</a:t>
            </a:r>
          </a:p>
        </p:txBody>
      </p:sp>
      <p:sp>
        <p:nvSpPr>
          <p:cNvPr id="1048705" name="Content Placeholder 2"/>
          <p:cNvSpPr>
            <a:spLocks noGrp="1"/>
          </p:cNvSpPr>
          <p:nvPr>
            <p:ph idx="1"/>
          </p:nvPr>
        </p:nvSpPr>
        <p:spPr>
          <a:xfrm>
            <a:off x="861391" y="1733550"/>
            <a:ext cx="11092070" cy="4191000"/>
          </a:xfrm>
        </p:spPr>
        <p:txBody>
          <a:bodyPr>
            <a:noAutofit/>
          </a:bodyPr>
          <a:p>
            <a:pPr algn="just">
              <a:buFont typeface="Arial" pitchFamily="34" charset="0"/>
              <a:buChar char="•"/>
            </a:pPr>
            <a:r>
              <a:rPr dirty="0" sz="3600" lang="en-US"/>
              <a:t>Born leader, driven, goal-oriented, strong-willed, can run anything, thrives on opposition.</a:t>
            </a:r>
          </a:p>
          <a:p>
            <a:pPr algn="just">
              <a:buFont typeface="Arial" pitchFamily="34" charset="0"/>
              <a:buChar char="•"/>
            </a:pPr>
            <a:r>
              <a:rPr dirty="0" sz="3600" lang="en-US"/>
              <a:t>Independent, makes split-second decisions, solves problems, is usually right, active.</a:t>
            </a:r>
          </a:p>
          <a:p>
            <a:pPr algn="just">
              <a:buFont typeface="Arial" pitchFamily="34" charset="0"/>
              <a:buChar char="•"/>
            </a:pPr>
            <a:r>
              <a:rPr dirty="0" sz="3600" lang="en-US"/>
              <a:t>Doesn’t see faults, compulsive worker, needs control, </a:t>
            </a:r>
          </a:p>
          <a:p>
            <a:pPr algn="just">
              <a:buFont typeface="Arial" pitchFamily="34" charset="0"/>
              <a:buChar char="•"/>
            </a:pPr>
            <a:r>
              <a:rPr dirty="0" sz="3600" lang="en-US"/>
              <a:t>Can come off bossy/domineering, not so good people skills, unemotional and cold.</a:t>
            </a:r>
          </a:p>
        </p:txBody>
      </p:sp>
      <p:sp>
        <p:nvSpPr>
          <p:cNvPr id="1048706"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49</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sp>
        <p:nvSpPr>
          <p:cNvPr id="1048601" name="Title 1"/>
          <p:cNvSpPr>
            <a:spLocks noGrp="1"/>
          </p:cNvSpPr>
          <p:nvPr>
            <p:ph type="title"/>
          </p:nvPr>
        </p:nvSpPr>
        <p:spPr/>
        <p:txBody>
          <a:bodyPr/>
          <a:p>
            <a:r>
              <a:rPr b="1" dirty="0" lang="en-US" u="sng"/>
              <a:t>COURSE CONTENT</a:t>
            </a:r>
            <a:r>
              <a:rPr dirty="0" lang="en-US"/>
              <a:t/>
            </a:r>
            <a:br>
              <a:rPr dirty="0" lang="en-US"/>
            </a:br>
            <a:endParaRPr dirty="0" lang="en-US"/>
          </a:p>
        </p:txBody>
      </p:sp>
      <p:sp>
        <p:nvSpPr>
          <p:cNvPr id="1048602" name="Content Placeholder 2"/>
          <p:cNvSpPr>
            <a:spLocks noGrp="1"/>
          </p:cNvSpPr>
          <p:nvPr>
            <p:ph idx="1"/>
          </p:nvPr>
        </p:nvSpPr>
        <p:spPr>
          <a:xfrm>
            <a:off x="1596980" y="1600779"/>
            <a:ext cx="9984790" cy="4525935"/>
          </a:xfrm>
        </p:spPr>
        <p:txBody>
          <a:bodyPr/>
          <a:p>
            <a:r>
              <a:rPr b="1" dirty="0" lang="en-US" u="sng" smtClean="0"/>
              <a:t>CONCEPTS </a:t>
            </a:r>
            <a:r>
              <a:rPr b="1" dirty="0" lang="en-US" u="sng"/>
              <a:t>OF PSYCHOLOGY</a:t>
            </a:r>
            <a:endParaRPr dirty="0" lang="en-US"/>
          </a:p>
          <a:p>
            <a:pPr lvl="0"/>
            <a:r>
              <a:rPr dirty="0" lang="en-US"/>
              <a:t>Definitions.</a:t>
            </a:r>
          </a:p>
          <a:p>
            <a:pPr lvl="0"/>
            <a:r>
              <a:rPr dirty="0" lang="en-US"/>
              <a:t>Historical background.</a:t>
            </a:r>
          </a:p>
          <a:p>
            <a:r>
              <a:rPr dirty="0" lang="en-US"/>
              <a:t>Scope of psychology</a:t>
            </a:r>
          </a:p>
        </p:txBody>
      </p:sp>
    </p:spTree>
  </p:cSld>
  <p:clrMapOvr>
    <a:masterClrMapping/>
  </p:clrMapOvr>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325" name=""/>
        <p:cNvGrpSpPr/>
        <p:nvPr/>
      </p:nvGrpSpPr>
      <p:grpSpPr>
        <a:xfrm>
          <a:off x="0" y="0"/>
          <a:ext cx="0" cy="0"/>
          <a:chOff x="0" y="0"/>
          <a:chExt cx="0" cy="0"/>
        </a:xfrm>
      </p:grpSpPr>
      <p:sp>
        <p:nvSpPr>
          <p:cNvPr id="1048707" name="Title 1"/>
          <p:cNvSpPr>
            <a:spLocks noGrp="1"/>
          </p:cNvSpPr>
          <p:nvPr>
            <p:ph type="title"/>
          </p:nvPr>
        </p:nvSpPr>
        <p:spPr>
          <a:xfrm>
            <a:off x="2034209" y="212035"/>
            <a:ext cx="7772400" cy="1143000"/>
          </a:xfrm>
        </p:spPr>
        <p:txBody>
          <a:bodyPr>
            <a:normAutofit/>
          </a:bodyPr>
          <a:p>
            <a:pPr algn="ctr"/>
            <a:r>
              <a:rPr dirty="0" sz="6000" lang="en-US">
                <a:latin typeface="Berlin Sans FB Demi" panose="020E0802020502020306" pitchFamily="34" charset="0"/>
              </a:rPr>
              <a:t>Phlegmatic </a:t>
            </a:r>
            <a:r>
              <a:rPr dirty="0" sz="4000" lang="en-US">
                <a:latin typeface="Berlin Sans FB Demi" panose="020E0802020502020306" pitchFamily="34" charset="0"/>
              </a:rPr>
              <a:t>(“let’s relax”)</a:t>
            </a:r>
          </a:p>
        </p:txBody>
      </p:sp>
      <p:sp>
        <p:nvSpPr>
          <p:cNvPr id="1048708" name="Content Placeholder 2"/>
          <p:cNvSpPr>
            <a:spLocks noGrp="1"/>
          </p:cNvSpPr>
          <p:nvPr>
            <p:ph idx="1"/>
          </p:nvPr>
        </p:nvSpPr>
        <p:spPr>
          <a:xfrm>
            <a:off x="1315277" y="1593574"/>
            <a:ext cx="10373139" cy="4191000"/>
          </a:xfrm>
        </p:spPr>
        <p:txBody>
          <a:bodyPr>
            <a:noAutofit/>
          </a:bodyPr>
          <a:p>
            <a:pPr algn="just">
              <a:buFont typeface="Arial" pitchFamily="34" charset="0"/>
              <a:buChar char="•"/>
            </a:pPr>
            <a:r>
              <a:rPr dirty="0" sz="3600" lang="en-US"/>
              <a:t>Easy-going, low-key, inoffensive, patient, calm, cool, collected, realistic </a:t>
            </a:r>
          </a:p>
          <a:p>
            <a:pPr algn="just">
              <a:buFont typeface="Arial" pitchFamily="34" charset="0"/>
              <a:buChar char="•"/>
            </a:pPr>
            <a:r>
              <a:rPr dirty="0" sz="3600" lang="en-US"/>
              <a:t>Mediator, good listener, dependable, cheerful.</a:t>
            </a:r>
          </a:p>
          <a:p>
            <a:pPr algn="just">
              <a:buFont typeface="Arial" pitchFamily="34" charset="0"/>
              <a:buChar char="•"/>
            </a:pPr>
            <a:r>
              <a:rPr dirty="0" sz="3600" lang="en-US"/>
              <a:t>Not enthusiastic, dislikes change, procrastinates, can seem lazy, indecisive, emotionally closed.</a:t>
            </a:r>
          </a:p>
          <a:p>
            <a:pPr algn="just">
              <a:buFont typeface="Arial" pitchFamily="34" charset="0"/>
              <a:buChar char="•"/>
            </a:pPr>
            <a:r>
              <a:rPr dirty="0" sz="3600" lang="en-US"/>
              <a:t>Avoids conflict, has a hard time with discipline, pessimistic</a:t>
            </a:r>
          </a:p>
        </p:txBody>
      </p:sp>
      <p:sp>
        <p:nvSpPr>
          <p:cNvPr id="1048709"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50</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326" name=""/>
        <p:cNvGrpSpPr/>
        <p:nvPr/>
      </p:nvGrpSpPr>
      <p:grpSpPr>
        <a:xfrm>
          <a:off x="0" y="0"/>
          <a:ext cx="0" cy="0"/>
          <a:chOff x="0" y="0"/>
          <a:chExt cx="0" cy="0"/>
        </a:xfrm>
      </p:grpSpPr>
      <p:sp>
        <p:nvSpPr>
          <p:cNvPr id="1048710" name="Title 1"/>
          <p:cNvSpPr>
            <a:spLocks noGrp="1"/>
          </p:cNvSpPr>
          <p:nvPr>
            <p:ph type="title"/>
          </p:nvPr>
        </p:nvSpPr>
        <p:spPr>
          <a:xfrm>
            <a:off x="1848678" y="321365"/>
            <a:ext cx="7772400" cy="1143000"/>
          </a:xfrm>
        </p:spPr>
        <p:txBody>
          <a:bodyPr>
            <a:normAutofit/>
          </a:bodyPr>
          <a:p>
            <a:pPr algn="ctr"/>
            <a:r>
              <a:rPr b="1" dirty="0" sz="6000" lang="en-US">
                <a:solidFill>
                  <a:srgbClr val="002060"/>
                </a:solidFill>
              </a:rPr>
              <a:t>Others…</a:t>
            </a:r>
          </a:p>
        </p:txBody>
      </p:sp>
      <p:sp>
        <p:nvSpPr>
          <p:cNvPr id="1048711" name="Content Placeholder 2"/>
          <p:cNvSpPr>
            <a:spLocks noGrp="1"/>
          </p:cNvSpPr>
          <p:nvPr>
            <p:ph idx="1"/>
          </p:nvPr>
        </p:nvSpPr>
        <p:spPr>
          <a:xfrm>
            <a:off x="927651" y="1828800"/>
            <a:ext cx="11025809" cy="4267200"/>
          </a:xfrm>
        </p:spPr>
        <p:txBody>
          <a:bodyPr>
            <a:noAutofit/>
          </a:bodyPr>
          <a:p>
            <a:pPr algn="just" lvl="0">
              <a:buNone/>
            </a:pPr>
            <a:r>
              <a:rPr b="1" dirty="0" lang="en-US"/>
              <a:t>Obsessive</a:t>
            </a:r>
            <a:r>
              <a:rPr dirty="0" lang="en-US"/>
              <a:t>: perfection, rigid and does not like change.</a:t>
            </a:r>
          </a:p>
          <a:p>
            <a:pPr algn="just" lvl="0">
              <a:buNone/>
            </a:pPr>
            <a:r>
              <a:rPr b="1" dirty="0" lang="en-US"/>
              <a:t>Schizoid: </a:t>
            </a:r>
            <a:r>
              <a:rPr dirty="0" lang="en-US"/>
              <a:t>a loner, withdrawn, emotionally cold.</a:t>
            </a:r>
          </a:p>
          <a:p>
            <a:pPr algn="just" lvl="0">
              <a:buNone/>
            </a:pPr>
            <a:r>
              <a:rPr b="1" dirty="0" lang="en-US" err="1"/>
              <a:t>Cyclothymic</a:t>
            </a:r>
            <a:r>
              <a:rPr b="1" dirty="0" lang="en-US"/>
              <a:t>: </a:t>
            </a:r>
            <a:r>
              <a:rPr dirty="0" lang="en-US"/>
              <a:t>outgoing, very talkative, excited about life. Very warm emotionally</a:t>
            </a:r>
          </a:p>
          <a:p>
            <a:pPr algn="just" lvl="0">
              <a:buNone/>
            </a:pPr>
            <a:r>
              <a:rPr b="1" dirty="0" lang="en-US"/>
              <a:t>Hysterical: </a:t>
            </a:r>
            <a:r>
              <a:rPr dirty="0" lang="en-US"/>
              <a:t>seek a lot of attention, very selfish, dramatic.</a:t>
            </a:r>
          </a:p>
          <a:p>
            <a:pPr algn="just" lvl="0">
              <a:buNone/>
            </a:pPr>
            <a:r>
              <a:rPr b="1" dirty="0" lang="en-US"/>
              <a:t>Paranoid: </a:t>
            </a:r>
            <a:r>
              <a:rPr dirty="0" lang="en-US"/>
              <a:t>suspicious of everyone, difficult to work with, rigid and un-adaptable</a:t>
            </a:r>
          </a:p>
          <a:p>
            <a:pPr algn="just"/>
            <a:endParaRPr dirty="0" lang="en-US"/>
          </a:p>
        </p:txBody>
      </p:sp>
      <p:sp>
        <p:nvSpPr>
          <p:cNvPr id="1048712"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51</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327" name=""/>
        <p:cNvGrpSpPr/>
        <p:nvPr/>
      </p:nvGrpSpPr>
      <p:grpSpPr>
        <a:xfrm>
          <a:off x="0" y="0"/>
          <a:ext cx="0" cy="0"/>
          <a:chOff x="0" y="0"/>
          <a:chExt cx="0" cy="0"/>
        </a:xfrm>
      </p:grpSpPr>
      <p:pic>
        <p:nvPicPr>
          <p:cNvPr id="2097154" name="Picture 2" descr="C:\Users\user\Documents\New folder\d7b76142460ebdf99928f8b88802128d.jpg"/>
          <p:cNvPicPr>
            <a:picLocks noChangeAspect="1" noGrp="1" noChangeArrowheads="1"/>
          </p:cNvPicPr>
          <p:nvPr>
            <p:ph idx="1"/>
          </p:nvPr>
        </p:nvPicPr>
        <p:blipFill>
          <a:blip xmlns:r="http://schemas.openxmlformats.org/officeDocument/2006/relationships" r:embed="rId1" cstate="print"/>
          <a:srcRect/>
          <a:stretch>
            <a:fillRect/>
          </a:stretch>
        </p:blipFill>
        <p:spPr bwMode="auto">
          <a:xfrm>
            <a:off x="1046922" y="533400"/>
            <a:ext cx="11025808" cy="5791200"/>
          </a:xfrm>
          <a:prstGeom prst="rect"/>
          <a:noFill/>
        </p:spPr>
      </p:pic>
      <p:sp>
        <p:nvSpPr>
          <p:cNvPr id="1048713"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52</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328" name=""/>
        <p:cNvGrpSpPr/>
        <p:nvPr/>
      </p:nvGrpSpPr>
      <p:grpSpPr>
        <a:xfrm>
          <a:off x="0" y="0"/>
          <a:ext cx="0" cy="0"/>
          <a:chOff x="0" y="0"/>
          <a:chExt cx="0" cy="0"/>
        </a:xfrm>
      </p:grpSpPr>
      <p:sp>
        <p:nvSpPr>
          <p:cNvPr id="1048714" name="Title 5"/>
          <p:cNvSpPr>
            <a:spLocks noGrp="1"/>
          </p:cNvSpPr>
          <p:nvPr>
            <p:ph type="ctrTitle"/>
          </p:nvPr>
        </p:nvSpPr>
        <p:spPr>
          <a:xfrm>
            <a:off x="1600200" y="1143000"/>
            <a:ext cx="10141226" cy="2673626"/>
          </a:xfrm>
        </p:spPr>
        <p:txBody>
          <a:bodyPr>
            <a:noAutofit/>
          </a:bodyPr>
          <a:p>
            <a:pPr algn="ctr"/>
            <a:r>
              <a:rPr b="1" dirty="0" sz="6000" i="0" lang="en-US">
                <a:solidFill>
                  <a:srgbClr val="FF0000"/>
                </a:solidFill>
                <a:effectLst>
                  <a:outerShdw algn="tl" blurRad="38100" dir="2700000" dist="38100">
                    <a:srgbClr val="000000">
                      <a:alpha val="43137"/>
                    </a:srgbClr>
                  </a:outerShdw>
                </a:effectLst>
                <a:latin typeface="Berlin Sans FB Demi" panose="020E0802020502020306" pitchFamily="34" charset="0"/>
              </a:rPr>
              <a:t>THEORIES OF PERSONALITY DEVELOPMENT</a:t>
            </a:r>
          </a:p>
        </p:txBody>
      </p:sp>
    </p:spTree>
  </p:cSld>
  <p:clrMapOvr>
    <a:masterClrMapping/>
  </p:clrMapOvr>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329" name=""/>
        <p:cNvGrpSpPr/>
        <p:nvPr/>
      </p:nvGrpSpPr>
      <p:grpSpPr>
        <a:xfrm>
          <a:off x="0" y="0"/>
          <a:ext cx="0" cy="0"/>
          <a:chOff x="0" y="0"/>
          <a:chExt cx="0" cy="0"/>
        </a:xfrm>
      </p:grpSpPr>
      <p:sp>
        <p:nvSpPr>
          <p:cNvPr id="1048715" name="Title 1"/>
          <p:cNvSpPr>
            <a:spLocks noGrp="1"/>
          </p:cNvSpPr>
          <p:nvPr>
            <p:ph type="ctrTitle"/>
          </p:nvPr>
        </p:nvSpPr>
        <p:spPr>
          <a:xfrm>
            <a:off x="874644" y="937731"/>
            <a:ext cx="10813773" cy="2242791"/>
          </a:xfrm>
        </p:spPr>
        <p:txBody>
          <a:bodyPr>
            <a:noAutofit/>
          </a:bodyPr>
          <a:p>
            <a:pPr algn="ctr"/>
            <a:r>
              <a:rPr dirty="0" sz="6000" lang="en-US">
                <a:solidFill>
                  <a:srgbClr val="FF0000"/>
                </a:solidFill>
                <a:latin typeface="Berlin Sans FB Demi" panose="020E0802020502020306" pitchFamily="34" charset="0"/>
              </a:rPr>
              <a:t>HUMANISTIC THEORY</a:t>
            </a:r>
            <a:r>
              <a:rPr dirty="0" sz="4800" lang="en-US">
                <a:solidFill>
                  <a:srgbClr val="FF0000"/>
                </a:solidFill>
                <a:latin typeface="Berlin Sans FB Demi" panose="020E0802020502020306" pitchFamily="34" charset="0"/>
              </a:rPr>
              <a:t/>
            </a:r>
            <a:br>
              <a:rPr dirty="0" sz="4800" lang="en-US">
                <a:solidFill>
                  <a:srgbClr val="FF0000"/>
                </a:solidFill>
                <a:latin typeface="Berlin Sans FB Demi" panose="020E0802020502020306" pitchFamily="34" charset="0"/>
              </a:rPr>
            </a:br>
            <a:r>
              <a:rPr dirty="0" sz="4800" lang="en-US">
                <a:solidFill>
                  <a:srgbClr val="FF0000"/>
                </a:solidFill>
                <a:latin typeface="Berlin Sans FB Demi" panose="020E0802020502020306" pitchFamily="34" charset="0"/>
              </a:rPr>
              <a:t>MASLOW’S HIEARARCHY OF NEEDS</a:t>
            </a:r>
            <a:br>
              <a:rPr dirty="0" sz="4800" lang="en-US">
                <a:solidFill>
                  <a:srgbClr val="FF0000"/>
                </a:solidFill>
                <a:latin typeface="Berlin Sans FB Demi" panose="020E0802020502020306" pitchFamily="34" charset="0"/>
              </a:rPr>
            </a:br>
            <a:endParaRPr dirty="0" sz="4800" lang="en-US">
              <a:solidFill>
                <a:srgbClr val="FF0000"/>
              </a:solidFill>
              <a:latin typeface="Berlin Sans FB Demi" panose="020E0802020502020306" pitchFamily="34" charset="0"/>
            </a:endParaRPr>
          </a:p>
        </p:txBody>
      </p:sp>
      <p:sp>
        <p:nvSpPr>
          <p:cNvPr id="1048716" name="Subtitle 2"/>
          <p:cNvSpPr>
            <a:spLocks noGrp="1"/>
          </p:cNvSpPr>
          <p:nvPr>
            <p:ph type="subTitle" idx="1"/>
          </p:nvPr>
        </p:nvSpPr>
        <p:spPr>
          <a:xfrm>
            <a:off x="1828801" y="4615070"/>
            <a:ext cx="8534400" cy="1752600"/>
          </a:xfrm>
        </p:spPr>
        <p:txBody>
          <a:bodyPr>
            <a:normAutofit/>
          </a:bodyPr>
          <a:p>
            <a:r>
              <a:rPr b="1" dirty="0" sz="4400" lang="en-US">
                <a:solidFill>
                  <a:schemeClr val="tx1"/>
                </a:solidFill>
                <a:latin typeface="Baskerville Old Face" panose="02020602080505020303" pitchFamily="18" charset="0"/>
              </a:rPr>
              <a:t>Abraham Maslow</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330" name=""/>
        <p:cNvGrpSpPr/>
        <p:nvPr/>
      </p:nvGrpSpPr>
      <p:grpSpPr>
        <a:xfrm>
          <a:off x="0" y="0"/>
          <a:ext cx="0" cy="0"/>
          <a:chOff x="0" y="0"/>
          <a:chExt cx="0" cy="0"/>
        </a:xfrm>
      </p:grpSpPr>
      <p:sp>
        <p:nvSpPr>
          <p:cNvPr id="1048717" name="Title 1"/>
          <p:cNvSpPr>
            <a:spLocks noGrp="1"/>
          </p:cNvSpPr>
          <p:nvPr>
            <p:ph type="title"/>
          </p:nvPr>
        </p:nvSpPr>
        <p:spPr>
          <a:xfrm>
            <a:off x="1484243" y="0"/>
            <a:ext cx="10003271" cy="914400"/>
          </a:xfrm>
        </p:spPr>
        <p:txBody>
          <a:bodyPr>
            <a:normAutofit fontScale="90000"/>
          </a:bodyPr>
          <a:p>
            <a:pPr algn="ctr"/>
            <a:r>
              <a:rPr b="1" dirty="0" sz="6600" lang="en-US">
                <a:solidFill>
                  <a:schemeClr val="tx1"/>
                </a:solidFill>
                <a:latin typeface="Berlin Sans FB Demi" panose="020E0802020502020306" pitchFamily="34" charset="0"/>
              </a:rPr>
              <a:t>Introduction </a:t>
            </a:r>
          </a:p>
        </p:txBody>
      </p:sp>
      <p:sp>
        <p:nvSpPr>
          <p:cNvPr id="1048718" name="Subtitle 2"/>
          <p:cNvSpPr>
            <a:spLocks noGrp="1"/>
          </p:cNvSpPr>
          <p:nvPr>
            <p:ph sz="half" idx="1"/>
          </p:nvPr>
        </p:nvSpPr>
        <p:spPr>
          <a:xfrm>
            <a:off x="1298713" y="1073426"/>
            <a:ext cx="6347791" cy="5605670"/>
          </a:xfrm>
        </p:spPr>
        <p:txBody>
          <a:bodyPr>
            <a:normAutofit fontScale="93750" lnSpcReduction="20000"/>
          </a:bodyPr>
          <a:p>
            <a:pPr algn="just" indent="-457200" marL="484632">
              <a:buFont typeface="Arial" panose="020B0604020202020204" pitchFamily="34" charset="0"/>
              <a:buChar char="•"/>
            </a:pPr>
            <a:r>
              <a:rPr b="1" dirty="0" sz="3200" lang="en-US">
                <a:solidFill>
                  <a:schemeClr val="tx1"/>
                </a:solidFill>
              </a:rPr>
              <a:t>Maslow's</a:t>
            </a:r>
            <a:r>
              <a:rPr dirty="0" sz="3200" lang="en-US">
                <a:solidFill>
                  <a:schemeClr val="tx1"/>
                </a:solidFill>
              </a:rPr>
              <a:t> hierarchy of needs is a theory in psychology proposed by </a:t>
            </a:r>
            <a:r>
              <a:rPr b="1" dirty="0" sz="3200" lang="en-US">
                <a:solidFill>
                  <a:schemeClr val="tx1"/>
                </a:solidFill>
              </a:rPr>
              <a:t>Abraham Maslow</a:t>
            </a:r>
            <a:r>
              <a:rPr dirty="0" sz="3200" lang="en-US">
                <a:solidFill>
                  <a:schemeClr val="tx1"/>
                </a:solidFill>
              </a:rPr>
              <a:t> in 1943. </a:t>
            </a:r>
          </a:p>
          <a:p>
            <a:pPr algn="just" indent="-457200" marL="484632">
              <a:buFont typeface="Arial" panose="020B0604020202020204" pitchFamily="34" charset="0"/>
              <a:buChar char="•"/>
            </a:pPr>
            <a:r>
              <a:rPr dirty="0" sz="3200" lang="en-US"/>
              <a:t>Maslow's hierarchy of needs is often portrayed in the shape of a </a:t>
            </a:r>
            <a:r>
              <a:rPr b="1" dirty="0" sz="3200" lang="en-US"/>
              <a:t>pyramid</a:t>
            </a:r>
            <a:r>
              <a:rPr dirty="0" sz="3200" lang="en-US"/>
              <a:t> with the largest, most fundamental needs at the bottom and the need for self-actualization and transcendence at the top. In other words, the crux of the theory is that individuals’ most basic needs must be met before they become motivated to achieve higher level needs</a:t>
            </a:r>
            <a:endParaRPr dirty="0" sz="3200" lang="en-US">
              <a:solidFill>
                <a:schemeClr val="tx1"/>
              </a:solidFill>
            </a:endParaRPr>
          </a:p>
        </p:txBody>
      </p:sp>
      <p:pic>
        <p:nvPicPr>
          <p:cNvPr id="2097155" name="Picture 7" descr="http://www.psp-tao.de/images/maslow.jpg"/>
          <p:cNvPicPr>
            <a:picLocks noChangeAspect="1" noGrp="1" noChangeArrowheads="1"/>
          </p:cNvPicPr>
          <p:nvPr>
            <p:ph sz="half" idx="2"/>
          </p:nvPr>
        </p:nvPicPr>
        <p:blipFill>
          <a:blip xmlns:r="http://schemas.openxmlformats.org/officeDocument/2006/relationships" r:embed="rId1" cstate="print"/>
          <a:srcRect/>
          <a:stretch>
            <a:fillRect/>
          </a:stretch>
        </p:blipFill>
        <p:spPr>
          <a:xfrm>
            <a:off x="7765774" y="1219200"/>
            <a:ext cx="4320209" cy="5459896"/>
          </a:xfrm>
          <a:noFill/>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331" name=""/>
        <p:cNvGrpSpPr/>
        <p:nvPr/>
      </p:nvGrpSpPr>
      <p:grpSpPr>
        <a:xfrm>
          <a:off x="0" y="0"/>
          <a:ext cx="0" cy="0"/>
          <a:chOff x="0" y="0"/>
          <a:chExt cx="0" cy="0"/>
        </a:xfrm>
      </p:grpSpPr>
      <p:sp>
        <p:nvSpPr>
          <p:cNvPr id="1048719" name="Content Placeholder 2"/>
          <p:cNvSpPr>
            <a:spLocks noGrp="1"/>
          </p:cNvSpPr>
          <p:nvPr>
            <p:ph idx="1"/>
          </p:nvPr>
        </p:nvSpPr>
        <p:spPr>
          <a:xfrm>
            <a:off x="1775791" y="397565"/>
            <a:ext cx="10005392" cy="6155635"/>
          </a:xfrm>
        </p:spPr>
        <p:txBody>
          <a:bodyPr>
            <a:normAutofit/>
          </a:bodyPr>
          <a:p>
            <a:pPr algn="just"/>
            <a:r>
              <a:rPr dirty="0" sz="3600" lang="en-GB"/>
              <a:t>Abraham Maslow arranged human needs into a hierarchy starting from the most basic to less basic needs</a:t>
            </a:r>
          </a:p>
          <a:p>
            <a:pPr algn="just"/>
            <a:r>
              <a:rPr dirty="0" sz="3600" lang="en-GB"/>
              <a:t>He emphasized on two things:</a:t>
            </a:r>
          </a:p>
          <a:p>
            <a:pPr algn="just" lvl="1">
              <a:buFont typeface="Arial" charset="0"/>
              <a:buChar char="◘"/>
            </a:pPr>
            <a:r>
              <a:rPr dirty="0" sz="3600" lang="en-GB"/>
              <a:t>Capacity of human growth/self actualization</a:t>
            </a:r>
          </a:p>
          <a:p>
            <a:pPr algn="just" lvl="1">
              <a:buFont typeface="Arial" charset="0"/>
              <a:buChar char="◘"/>
            </a:pPr>
            <a:r>
              <a:rPr dirty="0" sz="3600" lang="en-GB"/>
              <a:t>Individual’s desire to satisfy variety of needs</a:t>
            </a:r>
          </a:p>
          <a:p>
            <a:pPr algn="just"/>
            <a:r>
              <a:rPr dirty="0" sz="3600" lang="en-GB"/>
              <a:t>He developed a hierarchy of needs known as </a:t>
            </a:r>
            <a:r>
              <a:rPr dirty="0" sz="3600" lang="en-GB">
                <a:solidFill>
                  <a:srgbClr val="FF0000"/>
                </a:solidFill>
              </a:rPr>
              <a:t>Maslow’s hierarchy of needs.</a:t>
            </a:r>
          </a:p>
        </p:txBody>
      </p:sp>
      <p:sp>
        <p:nvSpPr>
          <p:cNvPr id="1048720"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56</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sp>
        <p:nvSpPr>
          <p:cNvPr id="1048721" name="Slide Number Placeholder 14"/>
          <p:cNvSpPr>
            <a:spLocks noGrp="1"/>
          </p:cNvSpPr>
          <p:nvPr>
            <p:ph type="sldNum" sz="quarter" idx="12"/>
          </p:nvPr>
        </p:nvSpPr>
        <p:spPr>
          <a:xfrm>
            <a:off x="8077200" y="6324600"/>
            <a:ext cx="1905000" cy="457200"/>
          </a:xfrm>
          <a:prstGeom prst="rect"/>
        </p:spPr>
        <p:txBody>
          <a:bodyPr/>
          <a:p>
            <a:fld id="{ACE4364B-589A-413E-BE35-0E230ADB5FAC}" type="slidenum">
              <a:rPr lang="en-US" smtClean="0"/>
              <a:t>57</a:t>
            </a:fld>
            <a:endParaRPr lang="en-US"/>
          </a:p>
        </p:txBody>
      </p:sp>
      <p:pic>
        <p:nvPicPr>
          <p:cNvPr id="2097156" name="Picture 4" descr="hierarchy"/>
          <p:cNvPicPr>
            <a:picLocks noChangeAspect="1" noChangeArrowheads="1"/>
          </p:cNvPicPr>
          <p:nvPr/>
        </p:nvPicPr>
        <p:blipFill>
          <a:blip xmlns:r="http://schemas.openxmlformats.org/officeDocument/2006/relationships" r:embed="rId1" cstate="print"/>
          <a:srcRect/>
          <a:stretch>
            <a:fillRect/>
          </a:stretch>
        </p:blipFill>
        <p:spPr>
          <a:xfrm>
            <a:off x="1444487" y="225286"/>
            <a:ext cx="10628243" cy="6414053"/>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56"/>
                                        </p:tgtEl>
                                        <p:attrNameLst>
                                          <p:attrName>style.visibility</p:attrName>
                                        </p:attrNameLst>
                                      </p:cBhvr>
                                      <p:to>
                                        <p:strVal val="visible"/>
                                      </p:to>
                                    </p:set>
                                    <p:anim calcmode="lin" valueType="num">
                                      <p:cBhvr additive="base">
                                        <p:cTn dur="500" fill="hold" id="7"/>
                                        <p:tgtEl>
                                          <p:spTgt spid="2097156"/>
                                        </p:tgtEl>
                                        <p:attrNameLst>
                                          <p:attrName>ppt_x</p:attrName>
                                        </p:attrNameLst>
                                      </p:cBhvr>
                                      <p:tavLst>
                                        <p:tav tm="0">
                                          <p:val>
                                            <p:strVal val="#ppt_x"/>
                                          </p:val>
                                        </p:tav>
                                        <p:tav tm="100000">
                                          <p:val>
                                            <p:strVal val="#ppt_x"/>
                                          </p:val>
                                        </p:tav>
                                      </p:tavLst>
                                    </p:anim>
                                    <p:anim calcmode="lin" valueType="num">
                                      <p:cBhvr additive="base">
                                        <p:cTn dur="500" fill="hold" id="8"/>
                                        <p:tgtEl>
                                          <p:spTgt spid="2097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333" name=""/>
        <p:cNvGrpSpPr/>
        <p:nvPr/>
      </p:nvGrpSpPr>
      <p:grpSpPr>
        <a:xfrm>
          <a:off x="0" y="0"/>
          <a:ext cx="0" cy="0"/>
          <a:chOff x="0" y="0"/>
          <a:chExt cx="0" cy="0"/>
        </a:xfrm>
      </p:grpSpPr>
      <p:pic>
        <p:nvPicPr>
          <p:cNvPr id="2097157" name="Picture 1" descr="https://upload.wikimedia.org/wikipedia/commons/thumb/3/33/MaslowsHierarchyOfNeeds.svg/300px-MaslowsHierarchyOfNeeds.svg.png"/>
          <p:cNvPicPr>
            <a:picLocks/>
          </p:cNvPicPr>
          <p:nvPr/>
        </p:nvPicPr>
        <p:blipFill>
          <a:blip xmlns:r="http://schemas.openxmlformats.org/officeDocument/2006/relationships" r:embed="rId1" cstate="print"/>
          <a:srcRect/>
          <a:stretch>
            <a:fillRect/>
          </a:stretch>
        </p:blipFill>
        <p:spPr bwMode="auto">
          <a:xfrm>
            <a:off x="2014331" y="1139687"/>
            <a:ext cx="9382539" cy="5559287"/>
          </a:xfrm>
          <a:prstGeom prst="rect"/>
          <a:noFill/>
          <a:ln>
            <a:noFill/>
          </a:ln>
        </p:spPr>
      </p:pic>
      <p:sp>
        <p:nvSpPr>
          <p:cNvPr id="1048722" name="Title 2"/>
          <p:cNvSpPr>
            <a:spLocks noGrp="1"/>
          </p:cNvSpPr>
          <p:nvPr>
            <p:ph type="title"/>
          </p:nvPr>
        </p:nvSpPr>
        <p:spPr/>
        <p:txBody>
          <a:bodyPr>
            <a:normAutofit/>
          </a:bodyPr>
          <a:p>
            <a:pPr algn="ctr"/>
            <a:r>
              <a:rPr b="1" dirty="0" sz="4400" lang="en-GB">
                <a:solidFill>
                  <a:srgbClr val="FF0000"/>
                </a:solidFill>
              </a:rPr>
              <a:t>Maslow’s hierarchy of needs.</a:t>
            </a:r>
            <a:endParaRPr b="1"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334" name=""/>
        <p:cNvGrpSpPr/>
        <p:nvPr/>
      </p:nvGrpSpPr>
      <p:grpSpPr>
        <a:xfrm>
          <a:off x="0" y="0"/>
          <a:ext cx="0" cy="0"/>
          <a:chOff x="0" y="0"/>
          <a:chExt cx="0" cy="0"/>
        </a:xfrm>
      </p:grpSpPr>
      <p:sp>
        <p:nvSpPr>
          <p:cNvPr id="1048723" name="Title 1"/>
          <p:cNvSpPr>
            <a:spLocks noGrp="1"/>
          </p:cNvSpPr>
          <p:nvPr>
            <p:ph type="title"/>
          </p:nvPr>
        </p:nvSpPr>
        <p:spPr>
          <a:xfrm>
            <a:off x="2019300" y="430696"/>
            <a:ext cx="7772400" cy="609600"/>
          </a:xfrm>
        </p:spPr>
        <p:txBody>
          <a:bodyPr>
            <a:normAutofit/>
          </a:bodyPr>
          <a:p>
            <a:pPr algn="ctr"/>
            <a:r>
              <a:rPr dirty="0" sz="3600" lang="en-US">
                <a:solidFill>
                  <a:srgbClr val="002060"/>
                </a:solidFill>
              </a:rPr>
              <a:t>Cont…</a:t>
            </a:r>
          </a:p>
        </p:txBody>
      </p:sp>
      <p:sp>
        <p:nvSpPr>
          <p:cNvPr id="1048724" name="Content Placeholder 2"/>
          <p:cNvSpPr>
            <a:spLocks noGrp="1"/>
          </p:cNvSpPr>
          <p:nvPr>
            <p:ph idx="1"/>
          </p:nvPr>
        </p:nvSpPr>
        <p:spPr>
          <a:xfrm>
            <a:off x="1656522" y="1245704"/>
            <a:ext cx="10084904" cy="5078896"/>
          </a:xfrm>
        </p:spPr>
        <p:txBody>
          <a:bodyPr>
            <a:normAutofit/>
          </a:bodyPr>
          <a:p>
            <a:pPr algn="just">
              <a:buNone/>
            </a:pPr>
            <a:r>
              <a:rPr b="1" dirty="0" lang="en-US"/>
              <a:t>	</a:t>
            </a:r>
            <a:r>
              <a:rPr b="1" dirty="0" sz="4000" lang="en-US">
                <a:solidFill>
                  <a:srgbClr val="FF0000"/>
                </a:solidFill>
                <a:latin typeface="Berlin Sans FB Demi" panose="020E0802020502020306" pitchFamily="34" charset="0"/>
              </a:rPr>
              <a:t>Physiological Needs</a:t>
            </a:r>
            <a:endParaRPr dirty="0" sz="4000" lang="en-US">
              <a:solidFill>
                <a:srgbClr val="FF0000"/>
              </a:solidFill>
              <a:latin typeface="Berlin Sans FB Demi" panose="020E0802020502020306" pitchFamily="34" charset="0"/>
            </a:endParaRPr>
          </a:p>
          <a:p>
            <a:pPr algn="just"/>
            <a:r>
              <a:rPr dirty="0" lang="en-US"/>
              <a:t>Physiological needs are considered the main physical requirements for human survival. This means that Physiological needs are universal human needs.</a:t>
            </a:r>
          </a:p>
          <a:p>
            <a:pPr algn="just"/>
            <a:r>
              <a:rPr dirty="0" lang="en-US"/>
              <a:t>These are basic needs for survival – Air, food, water, elimination, sleep, rest, clothing, shelter, avoidance of pain, sex etc.</a:t>
            </a:r>
          </a:p>
          <a:p>
            <a:pPr algn="just">
              <a:buNone/>
            </a:pPr>
            <a:r>
              <a:rPr b="1" dirty="0" lang="en-US"/>
              <a:t>	</a:t>
            </a:r>
            <a:endParaRPr dirty="0" lang="en-US"/>
          </a:p>
        </p:txBody>
      </p:sp>
      <p:sp>
        <p:nvSpPr>
          <p:cNvPr id="1048725"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59</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sp>
        <p:nvSpPr>
          <p:cNvPr id="1048603" name="Title 1"/>
          <p:cNvSpPr>
            <a:spLocks noGrp="1"/>
          </p:cNvSpPr>
          <p:nvPr>
            <p:ph type="title"/>
          </p:nvPr>
        </p:nvSpPr>
        <p:spPr/>
        <p:txBody>
          <a:bodyPr/>
          <a:p>
            <a:pPr lvl="0"/>
            <a:r>
              <a:rPr dirty="0" lang="en-US" smtClean="0"/>
              <a:t>Definitions of terms used in psychology.</a:t>
            </a:r>
            <a:r>
              <a:rPr dirty="0" lang="en-US"/>
              <a:t/>
            </a:r>
            <a:br>
              <a:rPr dirty="0" lang="en-US"/>
            </a:br>
            <a:endParaRPr dirty="0" lang="en-US"/>
          </a:p>
        </p:txBody>
      </p:sp>
      <p:sp>
        <p:nvSpPr>
          <p:cNvPr id="1048604" name="Content Placeholder 2"/>
          <p:cNvSpPr>
            <a:spLocks noGrp="1"/>
          </p:cNvSpPr>
          <p:nvPr>
            <p:ph idx="1"/>
          </p:nvPr>
        </p:nvSpPr>
        <p:spPr>
          <a:xfrm>
            <a:off x="1300766" y="965915"/>
            <a:ext cx="10281004" cy="4984125"/>
          </a:xfrm>
        </p:spPr>
        <p:txBody>
          <a:bodyPr/>
          <a:p>
            <a:r>
              <a:rPr b="1" dirty="0" lang="en-US">
                <a:latin typeface="Times New Roman" panose="02020603050405020304" pitchFamily="18" charset="0"/>
                <a:cs typeface="Times New Roman" panose="02020603050405020304" pitchFamily="18" charset="0"/>
              </a:rPr>
              <a:t>Psychology</a:t>
            </a:r>
            <a:r>
              <a:rPr dirty="0" lang="en-US">
                <a:latin typeface="Times New Roman" panose="02020603050405020304" pitchFamily="18" charset="0"/>
                <a:cs typeface="Times New Roman" panose="02020603050405020304" pitchFamily="18" charset="0"/>
              </a:rPr>
              <a:t> -A </a:t>
            </a:r>
            <a:r>
              <a:rPr dirty="0" lang="en-US" smtClean="0">
                <a:latin typeface="Times New Roman" panose="02020603050405020304" pitchFamily="18" charset="0"/>
                <a:cs typeface="Times New Roman" panose="02020603050405020304" pitchFamily="18" charset="0"/>
              </a:rPr>
              <a:t>scientific study of human </a:t>
            </a:r>
            <a:r>
              <a:rPr dirty="0" lang="en-US">
                <a:latin typeface="Times New Roman" panose="02020603050405020304" pitchFamily="18" charset="0"/>
                <a:cs typeface="Times New Roman" panose="02020603050405020304" pitchFamily="18" charset="0"/>
              </a:rPr>
              <a:t>behavior and </a:t>
            </a:r>
            <a:r>
              <a:rPr dirty="0" lang="en-US" smtClean="0">
                <a:latin typeface="Times New Roman" panose="02020603050405020304" pitchFamily="18" charset="0"/>
                <a:cs typeface="Times New Roman" panose="02020603050405020304" pitchFamily="18" charset="0"/>
              </a:rPr>
              <a:t>mental or cognitive </a:t>
            </a:r>
            <a:r>
              <a:rPr dirty="0" lang="en-US">
                <a:latin typeface="Times New Roman" panose="02020603050405020304" pitchFamily="18" charset="0"/>
                <a:cs typeface="Times New Roman" panose="02020603050405020304" pitchFamily="18" charset="0"/>
              </a:rPr>
              <a:t>process</a:t>
            </a:r>
            <a:r>
              <a:rPr dirty="0" lang="en-US" smtClean="0">
                <a:latin typeface="Times New Roman" panose="02020603050405020304" pitchFamily="18" charset="0"/>
                <a:cs typeface="Times New Roman" panose="02020603050405020304" pitchFamily="18" charset="0"/>
              </a:rPr>
              <a:t>.</a:t>
            </a:r>
            <a:r>
              <a:rPr dirty="0" lang="en-US"/>
              <a:t> </a:t>
            </a:r>
            <a:endParaRPr dirty="0" lang="en-US" smtClean="0"/>
          </a:p>
          <a:p>
            <a:r>
              <a:rPr dirty="0" lang="en-US" smtClean="0"/>
              <a:t>it </a:t>
            </a:r>
            <a:r>
              <a:rPr dirty="0" lang="en-US"/>
              <a:t>came from the Greek words,</a:t>
            </a:r>
          </a:p>
          <a:p>
            <a:r>
              <a:rPr dirty="0" i="1" lang="en-US"/>
              <a:t>Psyche which means “soul” or “mind”, and </a:t>
            </a:r>
          </a:p>
          <a:p>
            <a:r>
              <a:rPr dirty="0" i="1" lang="en-US"/>
              <a:t>Logos </a:t>
            </a:r>
            <a:r>
              <a:rPr dirty="0" lang="en-US"/>
              <a:t>which means “the study of</a:t>
            </a:r>
            <a:r>
              <a:rPr dirty="0" lang="en-US" smtClean="0"/>
              <a:t>.”</a:t>
            </a:r>
          </a:p>
          <a:p>
            <a:r>
              <a:rPr b="1" dirty="0" lang="en-US" smtClean="0">
                <a:latin typeface="Times New Roman" panose="02020603050405020304" pitchFamily="18" charset="0"/>
                <a:cs typeface="Times New Roman" panose="02020603050405020304" pitchFamily="18" charset="0"/>
              </a:rPr>
              <a:t>Mental </a:t>
            </a:r>
            <a:r>
              <a:rPr b="1" dirty="0" lang="en-US">
                <a:latin typeface="Times New Roman" panose="02020603050405020304" pitchFamily="18" charset="0"/>
                <a:cs typeface="Times New Roman" panose="02020603050405020304" pitchFamily="18" charset="0"/>
              </a:rPr>
              <a:t>process- </a:t>
            </a:r>
            <a:r>
              <a:rPr dirty="0" lang="en-US">
                <a:latin typeface="Times New Roman" panose="02020603050405020304" pitchFamily="18" charset="0"/>
                <a:cs typeface="Times New Roman" panose="02020603050405020304" pitchFamily="18" charset="0"/>
              </a:rPr>
              <a:t>Refers to thoughts, emotions, feeling in an individual that others can not directly observe.</a:t>
            </a:r>
          </a:p>
          <a:p>
            <a:r>
              <a:rPr b="1" dirty="0" lang="en-US">
                <a:latin typeface="Times New Roman" panose="02020603050405020304" pitchFamily="18" charset="0"/>
                <a:cs typeface="Times New Roman" panose="02020603050405020304" pitchFamily="18" charset="0"/>
              </a:rPr>
              <a:t>Behavior </a:t>
            </a:r>
            <a:r>
              <a:rPr dirty="0" lang="en-US">
                <a:latin typeface="Times New Roman" panose="02020603050405020304" pitchFamily="18" charset="0"/>
                <a:cs typeface="Times New Roman" panose="02020603050405020304" pitchFamily="18" charset="0"/>
              </a:rPr>
              <a:t>- Actions of the individual that can be observed by other people</a:t>
            </a:r>
            <a:endParaRPr dirty="0" lang="en-US"/>
          </a:p>
        </p:txBody>
      </p:sp>
    </p:spTree>
  </p:cSld>
  <p:clrMapOvr>
    <a:masterClrMapping/>
  </p:clrMapOvr>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335" name=""/>
        <p:cNvGrpSpPr/>
        <p:nvPr/>
      </p:nvGrpSpPr>
      <p:grpSpPr>
        <a:xfrm>
          <a:off x="0" y="0"/>
          <a:ext cx="0" cy="0"/>
          <a:chOff x="0" y="0"/>
          <a:chExt cx="0" cy="0"/>
        </a:xfrm>
      </p:grpSpPr>
      <p:sp>
        <p:nvSpPr>
          <p:cNvPr id="1048726" name="Content Placeholder 2"/>
          <p:cNvSpPr>
            <a:spLocks noGrp="1"/>
          </p:cNvSpPr>
          <p:nvPr>
            <p:ph idx="1"/>
          </p:nvPr>
        </p:nvSpPr>
        <p:spPr>
          <a:xfrm>
            <a:off x="1431235" y="172279"/>
            <a:ext cx="10480349" cy="6493564"/>
          </a:xfrm>
        </p:spPr>
        <p:txBody>
          <a:bodyPr>
            <a:normAutofit fontScale="96429" lnSpcReduction="10000"/>
          </a:bodyPr>
          <a:p>
            <a:pPr algn="just">
              <a:buNone/>
            </a:pPr>
            <a:r>
              <a:rPr b="1" dirty="0" sz="4400" lang="en-US">
                <a:solidFill>
                  <a:srgbClr val="FF0000"/>
                </a:solidFill>
                <a:latin typeface="Berlin Sans FB Demi" panose="020E0802020502020306" pitchFamily="34" charset="0"/>
              </a:rPr>
              <a:t>Safety and Security needs </a:t>
            </a:r>
            <a:endParaRPr dirty="0" sz="4400" lang="en-US">
              <a:solidFill>
                <a:srgbClr val="FF0000"/>
              </a:solidFill>
              <a:latin typeface="Berlin Sans FB Demi" panose="020E0802020502020306" pitchFamily="34" charset="0"/>
            </a:endParaRPr>
          </a:p>
          <a:p>
            <a:pPr algn="just"/>
            <a:r>
              <a:rPr dirty="0" lang="en-US"/>
              <a:t>When physiological needs are satisfied, concern for safety and security from harm, both physical and psychological emerges. The normal adult is able to protect himself, is safe and usually does not feel endangered.</a:t>
            </a:r>
          </a:p>
          <a:p>
            <a:pPr algn="just" fontAlgn="base"/>
            <a:r>
              <a:rPr dirty="0" lang="en-US"/>
              <a:t>These include job security, health, and safe environments. </a:t>
            </a:r>
          </a:p>
          <a:p>
            <a:pPr algn="just" fontAlgn="base"/>
            <a:r>
              <a:rPr dirty="0" lang="en-US"/>
              <a:t>Safety and Security needs include:</a:t>
            </a:r>
          </a:p>
          <a:p>
            <a:pPr algn="just" fontAlgn="base" lvl="1">
              <a:buFont typeface="Wingdings" panose="05000000000000000000" pitchFamily="2" charset="2"/>
              <a:buChar char="Ø"/>
            </a:pPr>
            <a:r>
              <a:rPr b="1" dirty="0" i="1" lang="en-US"/>
              <a:t>Personal security</a:t>
            </a:r>
          </a:p>
          <a:p>
            <a:pPr algn="just" fontAlgn="base" lvl="1">
              <a:buFont typeface="Wingdings" panose="05000000000000000000" pitchFamily="2" charset="2"/>
              <a:buChar char="Ø"/>
            </a:pPr>
            <a:r>
              <a:rPr b="1" dirty="0" i="1" lang="en-US"/>
              <a:t>Emotional security</a:t>
            </a:r>
          </a:p>
          <a:p>
            <a:pPr algn="just" fontAlgn="base" lvl="1">
              <a:buFont typeface="Wingdings" panose="05000000000000000000" pitchFamily="2" charset="2"/>
              <a:buChar char="Ø"/>
            </a:pPr>
            <a:r>
              <a:rPr b="1" dirty="0" i="1" lang="en-US"/>
              <a:t>Financial security</a:t>
            </a:r>
          </a:p>
          <a:p>
            <a:pPr algn="just" fontAlgn="base" lvl="1">
              <a:buFont typeface="Wingdings" panose="05000000000000000000" pitchFamily="2" charset="2"/>
              <a:buChar char="Ø"/>
            </a:pPr>
            <a:r>
              <a:rPr b="1" dirty="0" i="1" lang="en-US"/>
              <a:t>Health and well-being</a:t>
            </a:r>
          </a:p>
          <a:p>
            <a:pPr algn="just" fontAlgn="base" lvl="1">
              <a:buFont typeface="Wingdings" panose="05000000000000000000" pitchFamily="2" charset="2"/>
              <a:buChar char="Ø"/>
            </a:pPr>
            <a:r>
              <a:rPr b="1" dirty="0" i="1" lang="en-US"/>
              <a:t>Safety needs against accidents/illness and their adverse impacts</a:t>
            </a:r>
          </a:p>
          <a:p>
            <a:pPr algn="just"/>
            <a:endParaRPr dirty="0" lang="en-US"/>
          </a:p>
          <a:p>
            <a:pPr algn="just"/>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336" name=""/>
        <p:cNvGrpSpPr/>
        <p:nvPr/>
      </p:nvGrpSpPr>
      <p:grpSpPr>
        <a:xfrm>
          <a:off x="0" y="0"/>
          <a:ext cx="0" cy="0"/>
          <a:chOff x="0" y="0"/>
          <a:chExt cx="0" cy="0"/>
        </a:xfrm>
      </p:grpSpPr>
      <p:sp>
        <p:nvSpPr>
          <p:cNvPr id="1048727" name="Title 1"/>
          <p:cNvSpPr>
            <a:spLocks noGrp="1"/>
          </p:cNvSpPr>
          <p:nvPr>
            <p:ph type="title"/>
          </p:nvPr>
        </p:nvSpPr>
        <p:spPr>
          <a:xfrm>
            <a:off x="1888435" y="0"/>
            <a:ext cx="9997440" cy="1143000"/>
          </a:xfrm>
        </p:spPr>
        <p:txBody>
          <a:bodyPr/>
          <a:p>
            <a:pPr algn="ctr"/>
            <a:r>
              <a:rPr dirty="0" sz="3600" lang="en-US">
                <a:solidFill>
                  <a:srgbClr val="002060"/>
                </a:solidFill>
              </a:rPr>
              <a:t>Cont…</a:t>
            </a:r>
          </a:p>
        </p:txBody>
      </p:sp>
      <p:sp>
        <p:nvSpPr>
          <p:cNvPr id="1048728" name="Content Placeholder 2"/>
          <p:cNvSpPr>
            <a:spLocks noGrp="1"/>
          </p:cNvSpPr>
          <p:nvPr>
            <p:ph idx="1"/>
          </p:nvPr>
        </p:nvSpPr>
        <p:spPr>
          <a:xfrm>
            <a:off x="1391479" y="954157"/>
            <a:ext cx="10494396" cy="5671929"/>
          </a:xfrm>
        </p:spPr>
        <p:txBody>
          <a:bodyPr>
            <a:normAutofit/>
          </a:bodyPr>
          <a:p>
            <a:pPr algn="just"/>
            <a:r>
              <a:rPr b="1" dirty="0" lang="en-US"/>
              <a:t>Note: </a:t>
            </a:r>
            <a:r>
              <a:rPr dirty="0" lang="en-US"/>
              <a:t>The patient may be afraid in response to the many different people who enter his room. Diagnostic tests and therapeutic procedures may increase his fear. The nurse should promote the safety of the patient.</a:t>
            </a:r>
          </a:p>
          <a:p>
            <a:pPr algn="just">
              <a:buNone/>
            </a:pPr>
            <a:r>
              <a:rPr b="1" dirty="0" lang="en-US"/>
              <a:t>	</a:t>
            </a:r>
            <a:endParaRPr dirty="0" lang="en-US"/>
          </a:p>
        </p:txBody>
      </p:sp>
      <p:sp>
        <p:nvSpPr>
          <p:cNvPr id="1048729"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61</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337" name=""/>
        <p:cNvGrpSpPr/>
        <p:nvPr/>
      </p:nvGrpSpPr>
      <p:grpSpPr>
        <a:xfrm>
          <a:off x="0" y="0"/>
          <a:ext cx="0" cy="0"/>
          <a:chOff x="0" y="0"/>
          <a:chExt cx="0" cy="0"/>
        </a:xfrm>
      </p:grpSpPr>
      <p:sp>
        <p:nvSpPr>
          <p:cNvPr id="1048730" name="Content Placeholder 2"/>
          <p:cNvSpPr>
            <a:spLocks noGrp="1"/>
          </p:cNvSpPr>
          <p:nvPr>
            <p:ph idx="1"/>
          </p:nvPr>
        </p:nvSpPr>
        <p:spPr>
          <a:xfrm>
            <a:off x="1497496" y="265043"/>
            <a:ext cx="10414088" cy="6347792"/>
          </a:xfrm>
        </p:spPr>
        <p:txBody>
          <a:bodyPr/>
          <a:p>
            <a:pPr algn="just">
              <a:buNone/>
            </a:pPr>
            <a:r>
              <a:rPr b="1" dirty="0" sz="4400" lang="en-US">
                <a:solidFill>
                  <a:srgbClr val="FF0000"/>
                </a:solidFill>
                <a:latin typeface="Berlin Sans FB Demi" panose="020E0802020502020306" pitchFamily="34" charset="0"/>
              </a:rPr>
              <a:t>Social Belonging and Affection</a:t>
            </a:r>
            <a:endParaRPr dirty="0" sz="4400" lang="en-US">
              <a:solidFill>
                <a:srgbClr val="FF0000"/>
              </a:solidFill>
              <a:latin typeface="Berlin Sans FB Demi" panose="020E0802020502020306" pitchFamily="34" charset="0"/>
            </a:endParaRPr>
          </a:p>
          <a:p>
            <a:pPr algn="just"/>
            <a:r>
              <a:rPr dirty="0" lang="en-US"/>
              <a:t>Every person desires companionship and acceptance from others. Man as a social animal hates isolation. He needs a family and friends who care.</a:t>
            </a:r>
          </a:p>
          <a:p>
            <a:pPr algn="just"/>
            <a:r>
              <a:rPr dirty="0" lang="en-US"/>
              <a:t>According to Maslow, humans need to feel a sense of belonging and acceptance among social groups, regardless of whether these</a:t>
            </a:r>
            <a:r>
              <a:rPr dirty="0" lang="en-US" u="sng"/>
              <a:t> </a:t>
            </a:r>
            <a:r>
              <a:rPr dirty="0" lang="en-US"/>
              <a:t>groups are large or small</a:t>
            </a:r>
          </a:p>
          <a:p>
            <a:pPr fontAlgn="base"/>
            <a:r>
              <a:rPr dirty="0" lang="en-US"/>
              <a:t>Social Belonging needs include:</a:t>
            </a:r>
          </a:p>
          <a:p>
            <a:pPr fontAlgn="base" lvl="1">
              <a:buFont typeface="Wingdings" panose="05000000000000000000" pitchFamily="2" charset="2"/>
              <a:buChar char="Ø"/>
            </a:pPr>
            <a:r>
              <a:rPr dirty="0" lang="en-US"/>
              <a:t>Friendships</a:t>
            </a:r>
          </a:p>
          <a:p>
            <a:pPr fontAlgn="base" lvl="1">
              <a:buFont typeface="Wingdings" panose="05000000000000000000" pitchFamily="2" charset="2"/>
              <a:buChar char="Ø"/>
            </a:pPr>
            <a:r>
              <a:rPr dirty="0" lang="en-US"/>
              <a:t>Intimacy</a:t>
            </a:r>
          </a:p>
          <a:p>
            <a:pPr fontAlgn="base" lvl="1">
              <a:buFont typeface="Wingdings" panose="05000000000000000000" pitchFamily="2" charset="2"/>
              <a:buChar char="Ø"/>
            </a:pPr>
            <a:r>
              <a:rPr dirty="0" lang="en-US"/>
              <a:t>Family</a:t>
            </a:r>
          </a:p>
          <a:p>
            <a:pPr algn="just"/>
            <a:endParaRPr dirty="0" lang="en-US"/>
          </a:p>
          <a:p>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338" name=""/>
        <p:cNvGrpSpPr/>
        <p:nvPr/>
      </p:nvGrpSpPr>
      <p:grpSpPr>
        <a:xfrm>
          <a:off x="0" y="0"/>
          <a:ext cx="0" cy="0"/>
          <a:chOff x="0" y="0"/>
          <a:chExt cx="0" cy="0"/>
        </a:xfrm>
      </p:grpSpPr>
      <p:sp>
        <p:nvSpPr>
          <p:cNvPr id="1048731" name="Content Placeholder 2"/>
          <p:cNvSpPr>
            <a:spLocks noGrp="1"/>
          </p:cNvSpPr>
          <p:nvPr>
            <p:ph idx="1"/>
          </p:nvPr>
        </p:nvSpPr>
        <p:spPr>
          <a:xfrm>
            <a:off x="1351722" y="344557"/>
            <a:ext cx="10508974" cy="6255026"/>
          </a:xfrm>
        </p:spPr>
        <p:txBody>
          <a:bodyPr>
            <a:noAutofit/>
          </a:bodyPr>
          <a:p>
            <a:pPr algn="just">
              <a:buNone/>
            </a:pPr>
            <a:r>
              <a:rPr b="1" dirty="0" lang="en-US"/>
              <a:t>	</a:t>
            </a:r>
            <a:r>
              <a:rPr b="1" dirty="0" sz="4400" lang="en-US">
                <a:solidFill>
                  <a:srgbClr val="FF0000"/>
                </a:solidFill>
                <a:latin typeface="Berlin Sans FB Demi" panose="020E0802020502020306" pitchFamily="34" charset="0"/>
              </a:rPr>
              <a:t>Self Esteem / Respect /Image / Concept</a:t>
            </a:r>
            <a:endParaRPr dirty="0" lang="en-US">
              <a:solidFill>
                <a:srgbClr val="FF0000"/>
              </a:solidFill>
              <a:latin typeface="Berlin Sans FB Demi" panose="020E0802020502020306" pitchFamily="34" charset="0"/>
            </a:endParaRPr>
          </a:p>
          <a:p>
            <a:pPr algn="just"/>
            <a:r>
              <a:rPr dirty="0" lang="en-US"/>
              <a:t>Esteem needs are ego needs or status needs. People develop a concern with getting recognition, status, importance, and respect from others.</a:t>
            </a:r>
          </a:p>
          <a:p>
            <a:pPr algn="just"/>
            <a:r>
              <a:rPr dirty="0" lang="en-US"/>
              <a:t>This is conveyed by the recognition, time, attention and thoughtfulness we give to each other as a unique personality, worthy and dignified. If this need is unmet, one becomes dependent on others, loses confidence and is incompetent.</a:t>
            </a:r>
          </a:p>
          <a:p>
            <a:pPr algn="just"/>
            <a:r>
              <a:rPr dirty="0" lang="en-US"/>
              <a:t>Psychological imbalances such as depression can distract the person from obtaining a higher level of self-esteem.</a:t>
            </a:r>
          </a:p>
          <a:p>
            <a:pPr algn="just">
              <a:buNone/>
            </a:pPr>
            <a:r>
              <a:rPr b="1" dirty="0" lang="en-US"/>
              <a:t>	</a:t>
            </a:r>
            <a:endParaRPr dirty="0" lang="en-US"/>
          </a:p>
        </p:txBody>
      </p:sp>
      <p:sp>
        <p:nvSpPr>
          <p:cNvPr id="1048732"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63</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339" name=""/>
        <p:cNvGrpSpPr/>
        <p:nvPr/>
      </p:nvGrpSpPr>
      <p:grpSpPr>
        <a:xfrm>
          <a:off x="0" y="0"/>
          <a:ext cx="0" cy="0"/>
          <a:chOff x="0" y="0"/>
          <a:chExt cx="0" cy="0"/>
        </a:xfrm>
      </p:grpSpPr>
      <p:sp>
        <p:nvSpPr>
          <p:cNvPr id="1048733" name="Content Placeholder 2"/>
          <p:cNvSpPr>
            <a:spLocks noGrp="1"/>
          </p:cNvSpPr>
          <p:nvPr>
            <p:ph idx="1"/>
          </p:nvPr>
        </p:nvSpPr>
        <p:spPr>
          <a:xfrm>
            <a:off x="1590261" y="503583"/>
            <a:ext cx="10321323" cy="5744817"/>
          </a:xfrm>
        </p:spPr>
        <p:txBody>
          <a:bodyPr>
            <a:normAutofit fontScale="96875" lnSpcReduction="10000"/>
          </a:bodyPr>
          <a:p>
            <a:pPr algn="just">
              <a:buNone/>
            </a:pPr>
            <a:r>
              <a:rPr b="1" dirty="0" sz="4800" lang="en-US">
                <a:solidFill>
                  <a:srgbClr val="FF0000"/>
                </a:solidFill>
                <a:latin typeface="Berlin Sans FB Demi" panose="020E0802020502020306" pitchFamily="34" charset="0"/>
              </a:rPr>
              <a:t>Self Actualization</a:t>
            </a:r>
            <a:endParaRPr dirty="0" sz="4800" lang="en-US">
              <a:solidFill>
                <a:srgbClr val="FF0000"/>
              </a:solidFill>
              <a:latin typeface="Berlin Sans FB Demi" panose="020E0802020502020306" pitchFamily="34" charset="0"/>
            </a:endParaRPr>
          </a:p>
          <a:p>
            <a:pPr algn="just"/>
            <a:r>
              <a:rPr dirty="0" lang="en-US"/>
              <a:t>Is self fulfillment or attainment of one`s potential. This is a rarely reached level of needs. Many others are either materially or psychologically deprived and are only able to meet the lower level of needs. It calls for creativity, hard work and determination to venture ahead.</a:t>
            </a:r>
          </a:p>
          <a:p>
            <a:pPr algn="just"/>
            <a:r>
              <a:rPr b="1" dirty="0" i="1" lang="en-US"/>
              <a:t>"What a man can be, he must be. "</a:t>
            </a:r>
            <a:r>
              <a:rPr dirty="0" lang="en-US"/>
              <a:t>This quotation forms the basis of the perceived need for self-actualization. </a:t>
            </a:r>
          </a:p>
          <a:p>
            <a:pPr algn="just"/>
            <a:r>
              <a:rPr dirty="0" lang="en-US"/>
              <a:t>Maslow describes this level as the desire to accomplish everything that one can, to become the most that one can be. </a:t>
            </a:r>
          </a:p>
          <a:p>
            <a:pPr algn="just"/>
            <a:endParaRPr dirty="0" lang="en-US"/>
          </a:p>
        </p:txBody>
      </p:sp>
      <p:sp>
        <p:nvSpPr>
          <p:cNvPr id="1048734"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64</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340" name=""/>
        <p:cNvGrpSpPr/>
        <p:nvPr/>
      </p:nvGrpSpPr>
      <p:grpSpPr>
        <a:xfrm>
          <a:off x="0" y="0"/>
          <a:ext cx="0" cy="0"/>
          <a:chOff x="0" y="0"/>
          <a:chExt cx="0" cy="0"/>
        </a:xfrm>
      </p:grpSpPr>
      <p:sp>
        <p:nvSpPr>
          <p:cNvPr id="1048735" name="Title 1"/>
          <p:cNvSpPr>
            <a:spLocks noGrp="1"/>
          </p:cNvSpPr>
          <p:nvPr>
            <p:ph type="title"/>
          </p:nvPr>
        </p:nvSpPr>
        <p:spPr>
          <a:xfrm>
            <a:off x="1914144" y="159026"/>
            <a:ext cx="9997440" cy="1258612"/>
          </a:xfrm>
        </p:spPr>
        <p:txBody>
          <a:bodyPr/>
          <a:p>
            <a:pPr algn="ctr"/>
            <a:r>
              <a:rPr dirty="0" lang="en-US"/>
              <a:t>Ct,…</a:t>
            </a:r>
          </a:p>
        </p:txBody>
      </p:sp>
      <p:sp>
        <p:nvSpPr>
          <p:cNvPr id="1048736" name="Content Placeholder 2"/>
          <p:cNvSpPr>
            <a:spLocks noGrp="1"/>
          </p:cNvSpPr>
          <p:nvPr>
            <p:ph idx="1"/>
          </p:nvPr>
        </p:nvSpPr>
        <p:spPr>
          <a:xfrm>
            <a:off x="1550504" y="1298713"/>
            <a:ext cx="10361080" cy="5300870"/>
          </a:xfrm>
        </p:spPr>
        <p:txBody>
          <a:bodyPr/>
          <a:p>
            <a:pPr fontAlgn="base"/>
            <a:r>
              <a:rPr dirty="0" lang="en-US"/>
              <a:t>Self-actualization can include:</a:t>
            </a:r>
          </a:p>
          <a:p>
            <a:pPr fontAlgn="base">
              <a:buFont typeface="Wingdings" panose="05000000000000000000" pitchFamily="2" charset="2"/>
              <a:buChar char="Ø"/>
            </a:pPr>
            <a:r>
              <a:rPr b="1" dirty="0" i="1" lang="en-US"/>
              <a:t>Mate Acquisition</a:t>
            </a:r>
          </a:p>
          <a:p>
            <a:pPr fontAlgn="base">
              <a:buFont typeface="Wingdings" panose="05000000000000000000" pitchFamily="2" charset="2"/>
              <a:buChar char="Ø"/>
            </a:pPr>
            <a:r>
              <a:rPr b="1" dirty="0" i="1" lang="en-US"/>
              <a:t>Parenting</a:t>
            </a:r>
          </a:p>
          <a:p>
            <a:pPr fontAlgn="base">
              <a:buFont typeface="Wingdings" panose="05000000000000000000" pitchFamily="2" charset="2"/>
              <a:buChar char="Ø"/>
            </a:pPr>
            <a:r>
              <a:rPr b="1" dirty="0" i="1" lang="en-US"/>
              <a:t>Utilizing Abilities</a:t>
            </a:r>
          </a:p>
          <a:p>
            <a:pPr fontAlgn="base">
              <a:buFont typeface="Wingdings" panose="05000000000000000000" pitchFamily="2" charset="2"/>
              <a:buChar char="Ø"/>
            </a:pPr>
            <a:r>
              <a:rPr b="1" dirty="0" i="1" lang="en-US"/>
              <a:t>Utilizing Talents</a:t>
            </a:r>
          </a:p>
          <a:p>
            <a:pPr fontAlgn="base">
              <a:buFont typeface="Wingdings" panose="05000000000000000000" pitchFamily="2" charset="2"/>
              <a:buChar char="Ø"/>
            </a:pPr>
            <a:r>
              <a:rPr b="1" dirty="0" i="1" lang="en-US"/>
              <a:t>Pursuing a goal</a:t>
            </a:r>
          </a:p>
          <a:p>
            <a:pPr fontAlgn="base">
              <a:buFont typeface="Wingdings" panose="05000000000000000000" pitchFamily="2" charset="2"/>
              <a:buChar char="Ø"/>
            </a:pPr>
            <a:r>
              <a:rPr b="1" dirty="0" i="1" lang="en-US"/>
              <a:t>Seeking Happiness</a:t>
            </a:r>
          </a:p>
          <a:p>
            <a:endParaRPr dirty="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341" name=""/>
        <p:cNvGrpSpPr/>
        <p:nvPr/>
      </p:nvGrpSpPr>
      <p:grpSpPr>
        <a:xfrm>
          <a:off x="0" y="0"/>
          <a:ext cx="0" cy="0"/>
          <a:chOff x="0" y="0"/>
          <a:chExt cx="0" cy="0"/>
        </a:xfrm>
      </p:grpSpPr>
      <p:sp>
        <p:nvSpPr>
          <p:cNvPr id="1048737" name="Title 1"/>
          <p:cNvSpPr>
            <a:spLocks noGrp="1"/>
          </p:cNvSpPr>
          <p:nvPr>
            <p:ph type="title"/>
          </p:nvPr>
        </p:nvSpPr>
        <p:spPr>
          <a:xfrm>
            <a:off x="1914144" y="168621"/>
            <a:ext cx="9997440" cy="1143000"/>
          </a:xfrm>
        </p:spPr>
        <p:txBody>
          <a:bodyPr>
            <a:normAutofit/>
          </a:bodyPr>
          <a:p>
            <a:pPr algn="ctr"/>
            <a:r>
              <a:rPr b="1" dirty="0" sz="6600" lang="en-US">
                <a:solidFill>
                  <a:srgbClr val="FF0000"/>
                </a:solidFill>
                <a:effectLst/>
                <a:latin typeface="Berlin Sans FB Demi" panose="020E0802020502020306" pitchFamily="34" charset="0"/>
              </a:rPr>
              <a:t>Transcendence</a:t>
            </a:r>
            <a:endParaRPr dirty="0" sz="6600" lang="en-US">
              <a:solidFill>
                <a:srgbClr val="FF0000"/>
              </a:solidFill>
              <a:latin typeface="Berlin Sans FB Demi" panose="020E0802020502020306" pitchFamily="34" charset="0"/>
            </a:endParaRPr>
          </a:p>
        </p:txBody>
      </p:sp>
      <p:sp>
        <p:nvSpPr>
          <p:cNvPr id="1048738" name="Content Placeholder 2"/>
          <p:cNvSpPr>
            <a:spLocks noGrp="1"/>
          </p:cNvSpPr>
          <p:nvPr>
            <p:ph idx="1"/>
          </p:nvPr>
        </p:nvSpPr>
        <p:spPr>
          <a:xfrm>
            <a:off x="1470991" y="1311621"/>
            <a:ext cx="10440593" cy="5128936"/>
          </a:xfrm>
        </p:spPr>
        <p:txBody>
          <a:bodyPr/>
          <a:p>
            <a:pPr algn="just"/>
            <a:r>
              <a:rPr dirty="0" lang="en-US"/>
              <a:t>In his later years, Abraham Maslow explored a further dimension of motivation, while criticizing his original vision of self-actualization. </a:t>
            </a:r>
          </a:p>
          <a:p>
            <a:pPr algn="just"/>
            <a:r>
              <a:rPr dirty="0" lang="en-US"/>
              <a:t>By this later theory, one finds the fullest realization in ‘</a:t>
            </a:r>
            <a:r>
              <a:rPr b="1" dirty="0" i="1" lang="en-US"/>
              <a:t>giving oneself to something beyond oneself</a:t>
            </a:r>
            <a:r>
              <a:rPr dirty="0" lang="en-US"/>
              <a:t>.’</a:t>
            </a:r>
          </a:p>
          <a:p>
            <a:pPr algn="just"/>
            <a:r>
              <a:rPr dirty="0" lang="en-US"/>
              <a:t>Transcendence refers to the </a:t>
            </a:r>
            <a:r>
              <a:rPr b="1" dirty="0" lang="en-US"/>
              <a:t>very highest </a:t>
            </a:r>
            <a:r>
              <a:rPr dirty="0" lang="en-US"/>
              <a:t>and most inclusive or holistic levels of human consciousness, behaving and relating.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343" name=""/>
        <p:cNvGrpSpPr/>
        <p:nvPr/>
      </p:nvGrpSpPr>
      <p:grpSpPr>
        <a:xfrm>
          <a:off x="0" y="0"/>
          <a:ext cx="0" cy="0"/>
          <a:chOff x="0" y="0"/>
          <a:chExt cx="0" cy="0"/>
        </a:xfrm>
      </p:grpSpPr>
      <p:sp>
        <p:nvSpPr>
          <p:cNvPr id="1048743" name="Title 4"/>
          <p:cNvSpPr>
            <a:spLocks noGrp="1"/>
          </p:cNvSpPr>
          <p:nvPr>
            <p:ph type="title"/>
          </p:nvPr>
        </p:nvSpPr>
        <p:spPr/>
        <p:txBody>
          <a:bodyPr>
            <a:normAutofit/>
          </a:bodyPr>
          <a:p>
            <a:pPr algn="ctr"/>
            <a:r>
              <a:rPr b="1" dirty="0" sz="4800" lang="en-US">
                <a:solidFill>
                  <a:schemeClr val="tx1"/>
                </a:solidFill>
                <a:latin typeface="Berlin Sans FB Demi" panose="020E0802020502020306" pitchFamily="34" charset="0"/>
              </a:rPr>
              <a:t>Maslow’s dimensions of motives</a:t>
            </a:r>
          </a:p>
        </p:txBody>
      </p:sp>
      <p:sp>
        <p:nvSpPr>
          <p:cNvPr id="1048744" name="Slide Number Placeholder 2"/>
          <p:cNvSpPr>
            <a:spLocks noGrp="1"/>
          </p:cNvSpPr>
          <p:nvPr>
            <p:ph type="sldNum" sz="quarter" idx="12"/>
          </p:nvPr>
        </p:nvSpPr>
        <p:spPr>
          <a:xfrm>
            <a:off x="8077200" y="6324600"/>
            <a:ext cx="1905000" cy="457200"/>
          </a:xfrm>
          <a:prstGeom prst="rect"/>
        </p:spPr>
        <p:txBody>
          <a:bodyPr/>
          <a:p>
            <a:fld id="{ACE4364B-589A-413E-BE35-0E230ADB5FAC}" type="slidenum">
              <a:rPr lang="en-US" smtClean="0"/>
              <a:t>67</a:t>
            </a:fld>
            <a:endParaRPr lang="en-US"/>
          </a:p>
        </p:txBody>
      </p:sp>
      <p:sp>
        <p:nvSpPr>
          <p:cNvPr id="1048745" name="TextBox 3"/>
          <p:cNvSpPr txBox="1"/>
          <p:nvPr/>
        </p:nvSpPr>
        <p:spPr>
          <a:xfrm>
            <a:off x="1577009" y="1417321"/>
            <a:ext cx="10334575" cy="3990836"/>
          </a:xfrm>
          <a:prstGeom prst="rect"/>
          <a:noFill/>
        </p:spPr>
        <p:txBody>
          <a:bodyPr rtlCol="0" wrap="square">
            <a:spAutoFit/>
          </a:bodyPr>
          <a:p>
            <a:pPr>
              <a:lnSpc>
                <a:spcPts val="3840"/>
              </a:lnSpc>
              <a:buFont typeface="Wingdings" pitchFamily="2" charset="2"/>
              <a:buChar char="Ø"/>
            </a:pPr>
            <a:r>
              <a:rPr dirty="0" sz="3200" lang="en-US"/>
              <a:t>Physical Dimension of motives</a:t>
            </a:r>
          </a:p>
          <a:p>
            <a:pPr indent="-514350" marL="514350">
              <a:lnSpc>
                <a:spcPts val="3840"/>
              </a:lnSpc>
              <a:buFont typeface="+mj-lt"/>
              <a:buAutoNum type="romanLcPeriod"/>
            </a:pPr>
            <a:r>
              <a:rPr dirty="0" sz="3200" lang="en-US"/>
              <a:t>The basic physiological needs</a:t>
            </a:r>
          </a:p>
          <a:p>
            <a:pPr indent="-514350" marL="514350">
              <a:lnSpc>
                <a:spcPts val="3840"/>
              </a:lnSpc>
              <a:buFont typeface="+mj-lt"/>
              <a:buAutoNum type="romanLcPeriod"/>
            </a:pPr>
            <a:r>
              <a:rPr dirty="0" sz="3200" lang="en-US"/>
              <a:t>The safety and security </a:t>
            </a:r>
            <a:r>
              <a:rPr dirty="0" sz="3200" lang="en-US" smtClean="0"/>
              <a:t>needs</a:t>
            </a:r>
            <a:endParaRPr dirty="0" sz="3200" lang="en-US"/>
          </a:p>
          <a:p>
            <a:pPr indent="-514350" marL="514350">
              <a:lnSpc>
                <a:spcPts val="3840"/>
              </a:lnSpc>
              <a:buFont typeface="Wingdings" pitchFamily="2" charset="2"/>
              <a:buChar char="Ø"/>
            </a:pPr>
            <a:r>
              <a:rPr dirty="0" sz="3200" lang="en-US"/>
              <a:t>Social Dimension of motives</a:t>
            </a:r>
          </a:p>
          <a:p>
            <a:pPr indent="-514350" marL="514350">
              <a:lnSpc>
                <a:spcPts val="3840"/>
              </a:lnSpc>
              <a:buFont typeface="+mj-lt"/>
              <a:buAutoNum type="romanLcPeriod"/>
            </a:pPr>
            <a:r>
              <a:rPr dirty="0" sz="3200" lang="en-US"/>
              <a:t>Belonging and social activity </a:t>
            </a:r>
          </a:p>
          <a:p>
            <a:pPr indent="-514350" marL="514350">
              <a:lnSpc>
                <a:spcPts val="3840"/>
              </a:lnSpc>
              <a:buFont typeface="+mj-lt"/>
              <a:buAutoNum type="romanLcPeriod"/>
            </a:pPr>
            <a:r>
              <a:rPr dirty="0" sz="3200" lang="en-US"/>
              <a:t>Esteem and status in the </a:t>
            </a:r>
            <a:r>
              <a:rPr dirty="0" sz="3200" lang="en-US" smtClean="0"/>
              <a:t>society</a:t>
            </a:r>
            <a:endParaRPr dirty="0" sz="3200" lang="en-US"/>
          </a:p>
          <a:p>
            <a:pPr indent="-514350" marL="514350">
              <a:lnSpc>
                <a:spcPts val="3840"/>
              </a:lnSpc>
              <a:buFont typeface="Wingdings" pitchFamily="2" charset="2"/>
              <a:buChar char="Ø"/>
            </a:pPr>
            <a:r>
              <a:rPr dirty="0" sz="3200" lang="en-US"/>
              <a:t>Psychic Dimension of motives</a:t>
            </a:r>
          </a:p>
          <a:p>
            <a:pPr indent="-514350" marL="514350">
              <a:lnSpc>
                <a:spcPts val="3840"/>
              </a:lnSpc>
              <a:buFont typeface="+mj-lt"/>
              <a:buAutoNum type="romanLcPeriod"/>
            </a:pPr>
            <a:r>
              <a:rPr dirty="0" sz="3200" lang="en-US"/>
              <a:t>Self actualization and fulfillment(self development).</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344" name=""/>
        <p:cNvGrpSpPr/>
        <p:nvPr/>
      </p:nvGrpSpPr>
      <p:grpSpPr>
        <a:xfrm>
          <a:off x="0" y="0"/>
          <a:ext cx="0" cy="0"/>
          <a:chOff x="0" y="0"/>
          <a:chExt cx="0" cy="0"/>
        </a:xfrm>
      </p:grpSpPr>
      <p:sp>
        <p:nvSpPr>
          <p:cNvPr id="1048746" name="Title 4"/>
          <p:cNvSpPr>
            <a:spLocks noGrp="1"/>
          </p:cNvSpPr>
          <p:nvPr>
            <p:ph type="title"/>
          </p:nvPr>
        </p:nvSpPr>
        <p:spPr>
          <a:xfrm>
            <a:off x="610238" y="0"/>
            <a:ext cx="10971532" cy="597159"/>
          </a:xfrm>
        </p:spPr>
        <p:txBody>
          <a:bodyPr>
            <a:normAutofit fontScale="90000"/>
          </a:bodyPr>
          <a:p>
            <a:pPr algn="ctr"/>
            <a:r>
              <a:rPr dirty="0" sz="5400" lang="en-US">
                <a:solidFill>
                  <a:schemeClr val="tx1"/>
                </a:solidFill>
                <a:latin typeface="Berlin Sans FB Demi" panose="020E0802020502020306" pitchFamily="34" charset="0"/>
              </a:rPr>
              <a:t>Conflicts of motives</a:t>
            </a:r>
          </a:p>
        </p:txBody>
      </p:sp>
      <p:sp>
        <p:nvSpPr>
          <p:cNvPr id="1048747" name="Slide Number Placeholder 2"/>
          <p:cNvSpPr>
            <a:spLocks noGrp="1"/>
          </p:cNvSpPr>
          <p:nvPr>
            <p:ph type="sldNum" sz="quarter" idx="12"/>
          </p:nvPr>
        </p:nvSpPr>
        <p:spPr>
          <a:xfrm>
            <a:off x="8077200" y="6324600"/>
            <a:ext cx="1905000" cy="457200"/>
          </a:xfrm>
          <a:prstGeom prst="rect"/>
        </p:spPr>
        <p:txBody>
          <a:bodyPr/>
          <a:p>
            <a:fld id="{ACE4364B-589A-413E-BE35-0E230ADB5FAC}" type="slidenum">
              <a:rPr lang="en-US" smtClean="0"/>
              <a:t>68</a:t>
            </a:fld>
            <a:endParaRPr lang="en-US"/>
          </a:p>
        </p:txBody>
      </p:sp>
      <p:sp>
        <p:nvSpPr>
          <p:cNvPr id="1048748" name="Rectangle 3"/>
          <p:cNvSpPr/>
          <p:nvPr/>
        </p:nvSpPr>
        <p:spPr>
          <a:xfrm>
            <a:off x="1026367" y="821093"/>
            <a:ext cx="10879494" cy="3503523"/>
          </a:xfrm>
          <a:prstGeom prst="rect"/>
        </p:spPr>
        <p:txBody>
          <a:bodyPr wrap="square">
            <a:spAutoFit/>
          </a:bodyPr>
          <a:p>
            <a:pPr>
              <a:lnSpc>
                <a:spcPts val="3840"/>
              </a:lnSpc>
            </a:pPr>
            <a:r>
              <a:rPr dirty="0" sz="3200" lang="en-US" smtClean="0"/>
              <a:t>Maslow concluded that psychologically robust people may have motivational </a:t>
            </a:r>
            <a:r>
              <a:rPr dirty="0" sz="3200" lang="en-US"/>
              <a:t>conflicts </a:t>
            </a:r>
            <a:r>
              <a:rPr dirty="0" sz="3200" lang="en-US" smtClean="0"/>
              <a:t>within:</a:t>
            </a:r>
            <a:endParaRPr dirty="0" sz="3200" lang="en-US"/>
          </a:p>
          <a:p>
            <a:pPr>
              <a:lnSpc>
                <a:spcPts val="3840"/>
              </a:lnSpc>
              <a:buFont typeface="Wingdings" pitchFamily="2" charset="2"/>
              <a:buChar char="ü"/>
            </a:pPr>
            <a:r>
              <a:rPr dirty="0" sz="3200" lang="en-US" smtClean="0"/>
              <a:t>Approach-Approach: two attractive choices </a:t>
            </a:r>
            <a:r>
              <a:rPr dirty="0" sz="3200" lang="en-US" err="1" smtClean="0"/>
              <a:t>e.g</a:t>
            </a:r>
            <a:r>
              <a:rPr dirty="0" sz="3200" lang="en-US" smtClean="0"/>
              <a:t> courses</a:t>
            </a:r>
            <a:endParaRPr dirty="0" sz="3200" lang="en-US"/>
          </a:p>
          <a:p>
            <a:pPr>
              <a:lnSpc>
                <a:spcPts val="3840"/>
              </a:lnSpc>
              <a:buFont typeface="Wingdings" pitchFamily="2" charset="2"/>
              <a:buChar char="ü"/>
            </a:pPr>
            <a:r>
              <a:rPr dirty="0" sz="3200" lang="en-US" smtClean="0"/>
              <a:t>Approach-Avoidance: two negatives </a:t>
            </a:r>
            <a:r>
              <a:rPr dirty="0" sz="3200" lang="en-US" err="1" smtClean="0"/>
              <a:t>e.g</a:t>
            </a:r>
            <a:r>
              <a:rPr dirty="0" sz="3200" lang="en-US" smtClean="0"/>
              <a:t> do homework or be caned. Difficult to resolve</a:t>
            </a:r>
            <a:endParaRPr dirty="0" sz="3200" lang="en-US"/>
          </a:p>
          <a:p>
            <a:pPr>
              <a:lnSpc>
                <a:spcPts val="3840"/>
              </a:lnSpc>
              <a:buFont typeface="Wingdings" pitchFamily="2" charset="2"/>
              <a:buChar char="ü"/>
            </a:pPr>
            <a:r>
              <a:rPr dirty="0" sz="3200" lang="en-US"/>
              <a:t>Avoidance-Avoidance </a:t>
            </a:r>
            <a:r>
              <a:rPr dirty="0" sz="3200" lang="en-US" smtClean="0"/>
              <a:t>: attractive choice with undesirable effects</a:t>
            </a:r>
            <a:endParaRPr dirty="0" sz="320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345" name=""/>
        <p:cNvGrpSpPr/>
        <p:nvPr/>
      </p:nvGrpSpPr>
      <p:grpSpPr>
        <a:xfrm>
          <a:off x="0" y="0"/>
          <a:ext cx="0" cy="0"/>
          <a:chOff x="0" y="0"/>
          <a:chExt cx="0" cy="0"/>
        </a:xfrm>
      </p:grpSpPr>
      <p:sp>
        <p:nvSpPr>
          <p:cNvPr id="1048749" name="Title 5"/>
          <p:cNvSpPr>
            <a:spLocks noGrp="1"/>
          </p:cNvSpPr>
          <p:nvPr>
            <p:ph type="ctrTitle"/>
          </p:nvPr>
        </p:nvSpPr>
        <p:spPr>
          <a:xfrm>
            <a:off x="1709531" y="821635"/>
            <a:ext cx="9369286" cy="2226365"/>
          </a:xfrm>
        </p:spPr>
        <p:txBody>
          <a:bodyPr>
            <a:normAutofit/>
          </a:bodyPr>
          <a:p>
            <a:pPr algn="ctr"/>
            <a:r>
              <a:rPr dirty="0" sz="7200" i="0" lang="en-GB">
                <a:solidFill>
                  <a:srgbClr val="FF0000"/>
                </a:solidFill>
                <a:effectLst>
                  <a:outerShdw algn="tl" blurRad="38100" dir="2700000" dist="38100">
                    <a:srgbClr val="000000">
                      <a:alpha val="43137"/>
                    </a:srgbClr>
                  </a:outerShdw>
                </a:effectLst>
                <a:latin typeface="Berlin Sans FB Demi" panose="020E0802020502020306" pitchFamily="34" charset="0"/>
              </a:rPr>
              <a:t>Psychosexual Theory</a:t>
            </a:r>
            <a:endParaRPr dirty="0" sz="7200" lang="en-US">
              <a:solidFill>
                <a:srgbClr val="FF0000"/>
              </a:solidFill>
              <a:latin typeface="Berlin Sans FB Demi" panose="020E0802020502020306" pitchFamily="34" charset="0"/>
            </a:endParaRPr>
          </a:p>
        </p:txBody>
      </p:sp>
      <p:sp>
        <p:nvSpPr>
          <p:cNvPr id="1048750" name="Subtitle 7"/>
          <p:cNvSpPr>
            <a:spLocks noGrp="1"/>
          </p:cNvSpPr>
          <p:nvPr>
            <p:ph type="subTitle" idx="1"/>
          </p:nvPr>
        </p:nvSpPr>
        <p:spPr>
          <a:xfrm>
            <a:off x="2971800" y="4253948"/>
            <a:ext cx="6400800" cy="1752600"/>
          </a:xfrm>
        </p:spPr>
        <p:txBody>
          <a:bodyPr>
            <a:normAutofit/>
          </a:bodyPr>
          <a:p>
            <a:r>
              <a:rPr b="1" dirty="0" sz="5400" lang="en-US">
                <a:solidFill>
                  <a:schemeClr val="tx1"/>
                </a:solidFill>
                <a:latin typeface="Baskerville Old Face" panose="02020602080505020303" pitchFamily="18" charset="0"/>
              </a:rPr>
              <a:t>By Sigmund Freud</a:t>
            </a:r>
          </a:p>
        </p:txBody>
      </p:sp>
      <p:sp>
        <p:nvSpPr>
          <p:cNvPr id="1048751" name="Slide Number Placeholder 4"/>
          <p:cNvSpPr>
            <a:spLocks noGrp="1"/>
          </p:cNvSpPr>
          <p:nvPr>
            <p:ph type="sldNum" sz="quarter" idx="4294967295"/>
          </p:nvPr>
        </p:nvSpPr>
        <p:spPr>
          <a:xfrm>
            <a:off x="8737026" y="6357038"/>
            <a:ext cx="2844739" cy="364205"/>
          </a:xfrm>
          <a:prstGeom prst="rect"/>
        </p:spPr>
        <p:txBody>
          <a:bodyPr/>
          <a:p>
            <a:fld id="{ACE4364B-589A-413E-BE35-0E230ADB5FAC}" type="slidenum">
              <a:rPr lang="en-US" smtClean="0"/>
              <a:t>69</a:t>
            </a:fld>
            <a:endParaRPr lang="en-US"/>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1048605" name="Title 1"/>
          <p:cNvSpPr>
            <a:spLocks noGrp="1"/>
          </p:cNvSpPr>
          <p:nvPr>
            <p:ph type="title"/>
          </p:nvPr>
        </p:nvSpPr>
        <p:spPr>
          <a:xfrm>
            <a:off x="610238" y="274954"/>
            <a:ext cx="10971532" cy="510657"/>
          </a:xfrm>
        </p:spPr>
        <p:txBody>
          <a:bodyPr/>
          <a:p>
            <a:r>
              <a:rPr dirty="0" lang="en-US" err="1" smtClean="0"/>
              <a:t>ct</a:t>
            </a:r>
            <a:endParaRPr dirty="0" lang="en-US"/>
          </a:p>
        </p:txBody>
      </p:sp>
      <p:sp>
        <p:nvSpPr>
          <p:cNvPr id="1048606" name="Content Placeholder 2"/>
          <p:cNvSpPr>
            <a:spLocks noGrp="1"/>
          </p:cNvSpPr>
          <p:nvPr>
            <p:ph idx="1"/>
          </p:nvPr>
        </p:nvSpPr>
        <p:spPr>
          <a:xfrm>
            <a:off x="1086757" y="785611"/>
            <a:ext cx="10971532" cy="5048519"/>
          </a:xfrm>
        </p:spPr>
        <p:txBody>
          <a:bodyPr/>
          <a:p>
            <a:r>
              <a:rPr b="1" dirty="0" lang="en-US">
                <a:latin typeface="Times New Roman" panose="02020603050405020304" pitchFamily="18" charset="0"/>
                <a:cs typeface="Times New Roman" panose="02020603050405020304" pitchFamily="18" charset="0"/>
              </a:rPr>
              <a:t>Behaviorism</a:t>
            </a:r>
            <a:r>
              <a:rPr dirty="0" lang="en-US">
                <a:latin typeface="Times New Roman" panose="02020603050405020304" pitchFamily="18" charset="0"/>
                <a:cs typeface="Times New Roman" panose="02020603050405020304" pitchFamily="18" charset="0"/>
              </a:rPr>
              <a:t> -A school of psychology that emphasis the process of learning and measuring behavior.</a:t>
            </a:r>
          </a:p>
          <a:p>
            <a:r>
              <a:rPr b="1" dirty="0" lang="en-US">
                <a:latin typeface="Times New Roman" panose="02020603050405020304" pitchFamily="18" charset="0"/>
                <a:cs typeface="Times New Roman" panose="02020603050405020304" pitchFamily="18" charset="0"/>
              </a:rPr>
              <a:t>Perception</a:t>
            </a:r>
            <a:r>
              <a:rPr dirty="0" lang="en-US">
                <a:latin typeface="Times New Roman" panose="02020603050405020304" pitchFamily="18" charset="0"/>
                <a:cs typeface="Times New Roman" panose="02020603050405020304" pitchFamily="18" charset="0"/>
              </a:rPr>
              <a:t>- Process of organizing, interpreting  information  received  from outside </a:t>
            </a:r>
            <a:r>
              <a:rPr dirty="0" lang="en-US" smtClean="0">
                <a:latin typeface="Times New Roman" panose="02020603050405020304" pitchFamily="18" charset="0"/>
                <a:cs typeface="Times New Roman" panose="02020603050405020304" pitchFamily="18" charset="0"/>
              </a:rPr>
              <a:t>world.</a:t>
            </a:r>
          </a:p>
          <a:p>
            <a:r>
              <a:rPr b="1" dirty="0" lang="en-US">
                <a:latin typeface="Times New Roman" panose="02020603050405020304" pitchFamily="18" charset="0"/>
                <a:cs typeface="Times New Roman" panose="02020603050405020304" pitchFamily="18" charset="0"/>
              </a:rPr>
              <a:t>Conscious mind </a:t>
            </a:r>
            <a:r>
              <a:rPr dirty="0" lang="en-US">
                <a:latin typeface="Times New Roman" panose="02020603050405020304" pitchFamily="18" charset="0"/>
                <a:cs typeface="Times New Roman" panose="02020603050405020304" pitchFamily="18" charset="0"/>
              </a:rPr>
              <a:t>- Refers to mental activities  which an individual is aware.</a:t>
            </a:r>
          </a:p>
          <a:p>
            <a:r>
              <a:rPr b="1" dirty="0" lang="en-US">
                <a:latin typeface="Times New Roman" panose="02020603050405020304" pitchFamily="18" charset="0"/>
                <a:cs typeface="Times New Roman" panose="02020603050405020304" pitchFamily="18" charset="0"/>
              </a:rPr>
              <a:t>Unconscious mind </a:t>
            </a:r>
            <a:r>
              <a:rPr dirty="0" lang="en-US">
                <a:latin typeface="Times New Roman" panose="02020603050405020304" pitchFamily="18" charset="0"/>
                <a:cs typeface="Times New Roman" panose="02020603050405020304" pitchFamily="18" charset="0"/>
              </a:rPr>
              <a:t>–  are all mental  activities of which a individual  is unaware. </a:t>
            </a:r>
          </a:p>
          <a:p>
            <a:r>
              <a:rPr b="1" dirty="0" lang="en-US">
                <a:latin typeface="Times New Roman" panose="02020603050405020304" pitchFamily="18" charset="0"/>
                <a:cs typeface="Times New Roman" panose="02020603050405020304" pitchFamily="18" charset="0"/>
              </a:rPr>
              <a:t>Trait</a:t>
            </a:r>
            <a:r>
              <a:rPr dirty="0" lang="en-US">
                <a:latin typeface="Times New Roman" panose="02020603050405020304" pitchFamily="18" charset="0"/>
                <a:cs typeface="Times New Roman" panose="02020603050405020304" pitchFamily="18" charset="0"/>
              </a:rPr>
              <a:t>  - An inborn characteristic  such as kindness</a:t>
            </a:r>
            <a:r>
              <a:rPr dirty="0" lang="en-US" smtClean="0">
                <a:latin typeface="Times New Roman" panose="02020603050405020304" pitchFamily="18" charset="0"/>
                <a:cs typeface="Times New Roman" panose="02020603050405020304" pitchFamily="18" charset="0"/>
              </a:rPr>
              <a:t>.</a:t>
            </a:r>
            <a:endParaRPr dirty="0" lang="en-US">
              <a:latin typeface="Times New Roman" panose="02020603050405020304" pitchFamily="18" charset="0"/>
              <a:cs typeface="Times New Roman" panose="02020603050405020304" pitchFamily="18" charset="0"/>
            </a:endParaRPr>
          </a:p>
        </p:txBody>
      </p:sp>
    </p:spTree>
  </p:cSld>
  <p:clrMapOvr>
    <a:masterClrMapping/>
  </p:clrMapOvr>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346" name=""/>
        <p:cNvGrpSpPr/>
        <p:nvPr/>
      </p:nvGrpSpPr>
      <p:grpSpPr>
        <a:xfrm>
          <a:off x="0" y="0"/>
          <a:ext cx="0" cy="0"/>
          <a:chOff x="0" y="0"/>
          <a:chExt cx="0" cy="0"/>
        </a:xfrm>
      </p:grpSpPr>
      <p:sp>
        <p:nvSpPr>
          <p:cNvPr id="1048752" name="Title 1"/>
          <p:cNvSpPr>
            <a:spLocks noGrp="1"/>
          </p:cNvSpPr>
          <p:nvPr>
            <p:ph type="title"/>
          </p:nvPr>
        </p:nvSpPr>
        <p:spPr>
          <a:xfrm>
            <a:off x="914400" y="0"/>
            <a:ext cx="10769600" cy="1143000"/>
          </a:xfrm>
        </p:spPr>
        <p:txBody>
          <a:bodyPr>
            <a:normAutofit/>
          </a:bodyPr>
          <a:p>
            <a:pPr algn="ctr" eaLnBrk="1" hangingPunct="1"/>
            <a:r>
              <a:rPr b="1" dirty="0" sz="6600" i="0" lang="en-GB">
                <a:solidFill>
                  <a:srgbClr val="FF0000"/>
                </a:solidFill>
                <a:latin typeface="Baskerville Old Face" panose="02020602080505020303" pitchFamily="18" charset="0"/>
              </a:rPr>
              <a:t>5 Stages of Development</a:t>
            </a:r>
          </a:p>
        </p:txBody>
      </p:sp>
      <p:sp>
        <p:nvSpPr>
          <p:cNvPr id="1048753" name="Content Placeholder 2"/>
          <p:cNvSpPr>
            <a:spLocks noGrp="1"/>
          </p:cNvSpPr>
          <p:nvPr>
            <p:ph sz="half" idx="1"/>
          </p:nvPr>
        </p:nvSpPr>
        <p:spPr>
          <a:xfrm>
            <a:off x="742122" y="1417638"/>
            <a:ext cx="6573078" cy="5248205"/>
          </a:xfrm>
        </p:spPr>
        <p:txBody>
          <a:bodyPr>
            <a:normAutofit fontScale="92500"/>
          </a:bodyPr>
          <a:p>
            <a:pPr algn="just" eaLnBrk="1" hangingPunct="1"/>
            <a:r>
              <a:rPr dirty="0" sz="3600" lang="en-US"/>
              <a:t>Freud argued that human beings develop through series of </a:t>
            </a:r>
            <a:r>
              <a:rPr b="1" dirty="0" sz="3600" lang="en-US"/>
              <a:t>five psychosexual stages</a:t>
            </a:r>
            <a:r>
              <a:rPr dirty="0" sz="3600" lang="en-US"/>
              <a:t>. </a:t>
            </a:r>
          </a:p>
          <a:p>
            <a:pPr algn="just" eaLnBrk="1" hangingPunct="1"/>
            <a:r>
              <a:rPr dirty="0" sz="3600" lang="en-US"/>
              <a:t>These stages try to express the sexual energy (libido) and aggressiveness in various forms in each stage. He further argued that deprivation or overindulgence of these energy leads to a scenario he referred to as </a:t>
            </a:r>
            <a:r>
              <a:rPr b="1" dirty="0" sz="3600" lang="en-US" u="sng"/>
              <a:t>fixation</a:t>
            </a:r>
            <a:r>
              <a:rPr dirty="0" sz="3600" lang="en-US"/>
              <a:t>.</a:t>
            </a:r>
            <a:endParaRPr dirty="0" sz="3600" lang="en-GB"/>
          </a:p>
          <a:p>
            <a:pPr algn="just" eaLnBrk="1" hangingPunct="1"/>
            <a:endParaRPr dirty="0" sz="3600" lang="en-GB"/>
          </a:p>
        </p:txBody>
      </p:sp>
      <p:pic>
        <p:nvPicPr>
          <p:cNvPr id="2097158" name="Picture 7" descr="http://www.culturaenmovimiento.cl/fotos/gregorio/2006/05-08-Sigmund%20Freud/Sigmund%20Freud%202.jpg"/>
          <p:cNvPicPr>
            <a:picLocks noChangeAspect="1" noGrp="1" noChangeArrowheads="1"/>
          </p:cNvPicPr>
          <p:nvPr>
            <p:ph sz="half" idx="2"/>
          </p:nvPr>
        </p:nvPicPr>
        <p:blipFill>
          <a:blip xmlns:r="http://schemas.openxmlformats.org/officeDocument/2006/relationships" r:embed="rId1" cstate="print"/>
          <a:srcRect/>
          <a:stretch>
            <a:fillRect/>
          </a:stretch>
        </p:blipFill>
        <p:spPr>
          <a:xfrm>
            <a:off x="7531508" y="1417638"/>
            <a:ext cx="4514717" cy="5248205"/>
          </a:xfrm>
          <a:noFill/>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347" name=""/>
        <p:cNvGrpSpPr/>
        <p:nvPr/>
      </p:nvGrpSpPr>
      <p:grpSpPr>
        <a:xfrm>
          <a:off x="0" y="0"/>
          <a:ext cx="0" cy="0"/>
          <a:chOff x="0" y="0"/>
          <a:chExt cx="0" cy="0"/>
        </a:xfrm>
      </p:grpSpPr>
      <p:sp>
        <p:nvSpPr>
          <p:cNvPr id="1048754" name="Title 4"/>
          <p:cNvSpPr>
            <a:spLocks noGrp="1"/>
          </p:cNvSpPr>
          <p:nvPr>
            <p:ph type="title"/>
          </p:nvPr>
        </p:nvSpPr>
        <p:spPr>
          <a:xfrm>
            <a:off x="1812234" y="188844"/>
            <a:ext cx="8723243" cy="1143000"/>
          </a:xfrm>
        </p:spPr>
        <p:txBody>
          <a:bodyPr>
            <a:noAutofit/>
          </a:bodyPr>
          <a:p>
            <a:pPr algn="l"/>
            <a:r>
              <a:rPr dirty="0" sz="4800" lang="en-GB">
                <a:solidFill>
                  <a:srgbClr val="FF0000"/>
                </a:solidFill>
                <a:latin typeface="Berlin Sans FB Demi" panose="020E0802020502020306" pitchFamily="34" charset="0"/>
              </a:rPr>
              <a:t>1. Oral Stage (0 – 18months)</a:t>
            </a:r>
            <a:endParaRPr dirty="0" sz="4800" lang="en-US">
              <a:solidFill>
                <a:srgbClr val="FF0000"/>
              </a:solidFill>
              <a:latin typeface="Berlin Sans FB Demi" panose="020E0802020502020306" pitchFamily="34" charset="0"/>
            </a:endParaRPr>
          </a:p>
        </p:txBody>
      </p:sp>
      <p:sp>
        <p:nvSpPr>
          <p:cNvPr id="1048755" name="Rectangle 3"/>
          <p:cNvSpPr/>
          <p:nvPr/>
        </p:nvSpPr>
        <p:spPr>
          <a:xfrm>
            <a:off x="1033670" y="1610140"/>
            <a:ext cx="10641495" cy="5078313"/>
          </a:xfrm>
          <a:prstGeom prst="rect"/>
        </p:spPr>
        <p:txBody>
          <a:bodyPr wrap="square">
            <a:spAutoFit/>
          </a:bodyPr>
          <a:p>
            <a:pPr algn="just" indent="-571500" marL="571500">
              <a:buFont typeface="Wingdings" panose="05000000000000000000" pitchFamily="2" charset="2"/>
              <a:buChar char="q"/>
            </a:pPr>
            <a:r>
              <a:rPr dirty="0" sz="3600" lang="en-US"/>
              <a:t>In this stage, pleasure is achieved through stimulation of the mouth e.g. thumb sucking, suckling etc.</a:t>
            </a:r>
          </a:p>
          <a:p>
            <a:pPr algn="just" indent="-571500" marL="571500">
              <a:buFont typeface="Wingdings" panose="05000000000000000000" pitchFamily="2" charset="2"/>
              <a:buChar char="q"/>
            </a:pPr>
            <a:endParaRPr dirty="0" sz="3600" lang="en-GB"/>
          </a:p>
          <a:p>
            <a:pPr algn="just" indent="-571500" marL="571500">
              <a:buFont typeface="Wingdings" panose="05000000000000000000" pitchFamily="2" charset="2"/>
              <a:buChar char="q"/>
            </a:pPr>
            <a:r>
              <a:rPr dirty="0" sz="3600" lang="en-GB"/>
              <a:t>Primary conflict: weaning. If fixation occurs, the individual would have dependency or aggression. Oral fixation can result in problems in eating, drinking, smoking , pen/nail biting, gum chewing, abusive.</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348" name=""/>
        <p:cNvGrpSpPr/>
        <p:nvPr/>
      </p:nvGrpSpPr>
      <p:grpSpPr>
        <a:xfrm>
          <a:off x="0" y="0"/>
          <a:ext cx="0" cy="0"/>
          <a:chOff x="0" y="0"/>
          <a:chExt cx="0" cy="0"/>
        </a:xfrm>
      </p:grpSpPr>
      <p:sp>
        <p:nvSpPr>
          <p:cNvPr id="1048756" name="Title 4"/>
          <p:cNvSpPr>
            <a:spLocks noGrp="1"/>
          </p:cNvSpPr>
          <p:nvPr>
            <p:ph type="title"/>
          </p:nvPr>
        </p:nvSpPr>
        <p:spPr>
          <a:xfrm>
            <a:off x="1133061" y="213077"/>
            <a:ext cx="7772400" cy="1143000"/>
          </a:xfrm>
        </p:spPr>
        <p:txBody>
          <a:bodyPr>
            <a:normAutofit/>
          </a:bodyPr>
          <a:p>
            <a:pPr algn="ctr"/>
            <a:r>
              <a:rPr b="1" dirty="0" sz="5400" lang="en-GB">
                <a:solidFill>
                  <a:srgbClr val="FF0000"/>
                </a:solidFill>
                <a:latin typeface="Berlin Sans FB Demi" panose="020E0802020502020306" pitchFamily="34" charset="0"/>
              </a:rPr>
              <a:t>2. Anal Stage(</a:t>
            </a:r>
            <a:r>
              <a:rPr b="1" dirty="0" sz="5400" lang="en-US">
                <a:solidFill>
                  <a:srgbClr val="FF0000"/>
                </a:solidFill>
                <a:latin typeface="Berlin Sans FB Demi" panose="020E0802020502020306" pitchFamily="34" charset="0"/>
              </a:rPr>
              <a:t>1½-3yrs</a:t>
            </a:r>
            <a:r>
              <a:rPr b="1" dirty="0" sz="5400" lang="en-GB">
                <a:solidFill>
                  <a:srgbClr val="FF0000"/>
                </a:solidFill>
                <a:latin typeface="Berlin Sans FB Demi" panose="020E0802020502020306" pitchFamily="34" charset="0"/>
              </a:rPr>
              <a:t> )</a:t>
            </a:r>
            <a:endParaRPr b="1" dirty="0" sz="5400" lang="en-US">
              <a:solidFill>
                <a:srgbClr val="FF0000"/>
              </a:solidFill>
              <a:latin typeface="Berlin Sans FB Demi" panose="020E0802020502020306" pitchFamily="34" charset="0"/>
            </a:endParaRPr>
          </a:p>
        </p:txBody>
      </p:sp>
      <p:sp>
        <p:nvSpPr>
          <p:cNvPr id="1048757" name="Slide Number Placeholder 2"/>
          <p:cNvSpPr>
            <a:spLocks noGrp="1"/>
          </p:cNvSpPr>
          <p:nvPr>
            <p:ph type="sldNum" sz="quarter" idx="12"/>
          </p:nvPr>
        </p:nvSpPr>
        <p:spPr>
          <a:xfrm>
            <a:off x="8077200" y="6324600"/>
            <a:ext cx="1905000" cy="457200"/>
          </a:xfrm>
          <a:prstGeom prst="rect"/>
        </p:spPr>
        <p:txBody>
          <a:bodyPr/>
          <a:p>
            <a:fld id="{ACE4364B-589A-413E-BE35-0E230ADB5FAC}" type="slidenum">
              <a:rPr lang="en-US" smtClean="0"/>
              <a:t>72</a:t>
            </a:fld>
            <a:endParaRPr lang="en-US"/>
          </a:p>
        </p:txBody>
      </p:sp>
      <p:sp>
        <p:nvSpPr>
          <p:cNvPr id="1048758" name="Rectangle 3"/>
          <p:cNvSpPr/>
          <p:nvPr/>
        </p:nvSpPr>
        <p:spPr>
          <a:xfrm>
            <a:off x="834888" y="2164460"/>
            <a:ext cx="10959548" cy="3693319"/>
          </a:xfrm>
          <a:prstGeom prst="rect"/>
        </p:spPr>
        <p:txBody>
          <a:bodyPr wrap="square">
            <a:spAutoFit/>
          </a:bodyPr>
          <a:p>
            <a:pPr algn="just" indent="-571500" marL="571500">
              <a:buFont typeface="Wingdings" panose="05000000000000000000" pitchFamily="2" charset="2"/>
              <a:buChar char="v"/>
            </a:pPr>
            <a:r>
              <a:rPr dirty="0" sz="3600" lang="en-US"/>
              <a:t>Pleasure is achieved from holding and expelling faeces i.e. </a:t>
            </a:r>
            <a:r>
              <a:rPr dirty="0" sz="3600" lang="en-GB">
                <a:solidFill>
                  <a:schemeClr val="tx2"/>
                </a:solidFill>
              </a:rPr>
              <a:t>bladder and bowel movements. </a:t>
            </a:r>
            <a:r>
              <a:rPr dirty="0" sz="3600" lang="en-US"/>
              <a:t>Conflict occurs regarding toilet training.</a:t>
            </a:r>
          </a:p>
          <a:p>
            <a:pPr algn="just" indent="-285750" marL="285750">
              <a:buFont typeface="Wingdings" panose="05000000000000000000" pitchFamily="2" charset="2"/>
              <a:buChar char="v"/>
            </a:pPr>
            <a:endParaRPr dirty="0" lang="en-GB"/>
          </a:p>
          <a:p>
            <a:pPr algn="just" indent="-571500" marL="571500">
              <a:buFont typeface="Wingdings" panose="05000000000000000000" pitchFamily="2" charset="2"/>
              <a:buChar char="v"/>
            </a:pPr>
            <a:r>
              <a:rPr dirty="0" sz="3600" lang="en-GB"/>
              <a:t>Praise and reward for using the toilet at the appropriate time encourage positive outcomes and help children feel capable and productive.</a:t>
            </a:r>
            <a:endParaRPr dirty="0" sz="360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349" name=""/>
        <p:cNvGrpSpPr/>
        <p:nvPr/>
      </p:nvGrpSpPr>
      <p:grpSpPr>
        <a:xfrm>
          <a:off x="0" y="0"/>
          <a:ext cx="0" cy="0"/>
          <a:chOff x="0" y="0"/>
          <a:chExt cx="0" cy="0"/>
        </a:xfrm>
      </p:grpSpPr>
      <p:sp>
        <p:nvSpPr>
          <p:cNvPr id="1048759" name="Title 4"/>
          <p:cNvSpPr>
            <a:spLocks noGrp="1"/>
          </p:cNvSpPr>
          <p:nvPr>
            <p:ph type="title"/>
          </p:nvPr>
        </p:nvSpPr>
        <p:spPr>
          <a:xfrm>
            <a:off x="1828800" y="219939"/>
            <a:ext cx="7772400" cy="1143000"/>
          </a:xfrm>
        </p:spPr>
        <p:txBody>
          <a:bodyPr/>
          <a:p>
            <a:pPr algn="ctr"/>
            <a:r>
              <a:rPr dirty="0" sz="3600" lang="en-US">
                <a:solidFill>
                  <a:srgbClr val="002060"/>
                </a:solidFill>
              </a:rPr>
              <a:t>Cont’d…</a:t>
            </a:r>
          </a:p>
        </p:txBody>
      </p:sp>
      <p:sp>
        <p:nvSpPr>
          <p:cNvPr id="1048760" name="Slide Number Placeholder 2"/>
          <p:cNvSpPr>
            <a:spLocks noGrp="1"/>
          </p:cNvSpPr>
          <p:nvPr>
            <p:ph type="sldNum" sz="quarter" idx="12"/>
          </p:nvPr>
        </p:nvSpPr>
        <p:spPr>
          <a:xfrm>
            <a:off x="8077200" y="6324600"/>
            <a:ext cx="1905000" cy="457200"/>
          </a:xfrm>
          <a:prstGeom prst="rect"/>
        </p:spPr>
        <p:txBody>
          <a:bodyPr/>
          <a:p>
            <a:fld id="{ACE4364B-589A-413E-BE35-0E230ADB5FAC}" type="slidenum">
              <a:rPr lang="en-US" smtClean="0"/>
              <a:t>73</a:t>
            </a:fld>
            <a:endParaRPr lang="en-US"/>
          </a:p>
        </p:txBody>
      </p:sp>
      <p:sp>
        <p:nvSpPr>
          <p:cNvPr id="1048761" name="Rectangle 3"/>
          <p:cNvSpPr/>
          <p:nvPr/>
        </p:nvSpPr>
        <p:spPr>
          <a:xfrm>
            <a:off x="848139" y="1722783"/>
            <a:ext cx="10853530" cy="4693593"/>
          </a:xfrm>
          <a:prstGeom prst="rect"/>
        </p:spPr>
        <p:txBody>
          <a:bodyPr wrap="square">
            <a:spAutoFit/>
          </a:bodyPr>
          <a:p>
            <a:pPr algn="just" indent="-571500" marL="571500">
              <a:buFont typeface="Wingdings" panose="05000000000000000000" pitchFamily="2" charset="2"/>
              <a:buChar char="v"/>
            </a:pPr>
            <a:r>
              <a:rPr dirty="0" sz="3600" lang="en-GB"/>
              <a:t>If punishment, ridicule or shame for accidents is used then it can result in the </a:t>
            </a:r>
            <a:r>
              <a:rPr dirty="0" sz="3600" i="1" lang="en-GB"/>
              <a:t>anal expulsive personality</a:t>
            </a:r>
            <a:r>
              <a:rPr dirty="0" sz="3600" lang="en-GB"/>
              <a:t> (lack of self control, generally messy, stubborn, wasteful or destructive)</a:t>
            </a:r>
          </a:p>
          <a:p>
            <a:pPr algn="just" indent="-171450" marL="171450">
              <a:buFont typeface="Wingdings" panose="05000000000000000000" pitchFamily="2" charset="2"/>
              <a:buChar char="v"/>
            </a:pPr>
            <a:endParaRPr dirty="0" sz="1100" lang="en-GB"/>
          </a:p>
          <a:p>
            <a:pPr algn="just" indent="-571500" marL="571500">
              <a:buFont typeface="Wingdings" panose="05000000000000000000" pitchFamily="2" charset="2"/>
              <a:buChar char="v"/>
            </a:pPr>
            <a:r>
              <a:rPr dirty="0" sz="3600" lang="en-GB"/>
              <a:t>If parents are too strict or begin toilet training too early, </a:t>
            </a:r>
            <a:r>
              <a:rPr dirty="0" sz="3600" i="1" lang="en-GB"/>
              <a:t>anal-retentive personality </a:t>
            </a:r>
            <a:r>
              <a:rPr dirty="0" sz="3600" lang="en-GB"/>
              <a:t>develops in which individual is stringent, orderly, rigid, obsessive and perfectionist.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350" name=""/>
        <p:cNvGrpSpPr/>
        <p:nvPr/>
      </p:nvGrpSpPr>
      <p:grpSpPr>
        <a:xfrm>
          <a:off x="0" y="0"/>
          <a:ext cx="0" cy="0"/>
          <a:chOff x="0" y="0"/>
          <a:chExt cx="0" cy="0"/>
        </a:xfrm>
      </p:grpSpPr>
      <p:sp>
        <p:nvSpPr>
          <p:cNvPr id="1048762" name="Title 4"/>
          <p:cNvSpPr>
            <a:spLocks noGrp="1"/>
          </p:cNvSpPr>
          <p:nvPr>
            <p:ph type="title"/>
          </p:nvPr>
        </p:nvSpPr>
        <p:spPr>
          <a:xfrm>
            <a:off x="2030896" y="237887"/>
            <a:ext cx="7772400" cy="1143000"/>
          </a:xfrm>
        </p:spPr>
        <p:txBody>
          <a:bodyPr>
            <a:noAutofit/>
          </a:bodyPr>
          <a:p>
            <a:pPr algn="ctr"/>
            <a:r>
              <a:rPr dirty="0" sz="4800" lang="en-GB">
                <a:solidFill>
                  <a:srgbClr val="FF0000"/>
                </a:solidFill>
                <a:latin typeface="Berlin Sans FB Demi" panose="020E0802020502020306" pitchFamily="34" charset="0"/>
              </a:rPr>
              <a:t>3. Phallic Stage (3 – 6yrs)</a:t>
            </a:r>
            <a:endParaRPr dirty="0" sz="4800" lang="en-US">
              <a:solidFill>
                <a:srgbClr val="FF0000"/>
              </a:solidFill>
              <a:latin typeface="Berlin Sans FB Demi" panose="020E0802020502020306" pitchFamily="34" charset="0"/>
            </a:endParaRPr>
          </a:p>
        </p:txBody>
      </p:sp>
      <p:sp>
        <p:nvSpPr>
          <p:cNvPr id="1048763" name="Slide Number Placeholder 2"/>
          <p:cNvSpPr>
            <a:spLocks noGrp="1"/>
          </p:cNvSpPr>
          <p:nvPr>
            <p:ph type="sldNum" sz="quarter" idx="12"/>
          </p:nvPr>
        </p:nvSpPr>
        <p:spPr>
          <a:xfrm>
            <a:off x="8077200" y="6324600"/>
            <a:ext cx="1905000" cy="457200"/>
          </a:xfrm>
          <a:prstGeom prst="rect"/>
        </p:spPr>
        <p:txBody>
          <a:bodyPr/>
          <a:p>
            <a:fld id="{ACE4364B-589A-413E-BE35-0E230ADB5FAC}" type="slidenum">
              <a:rPr lang="en-US" smtClean="0"/>
              <a:t>74</a:t>
            </a:fld>
            <a:endParaRPr lang="en-US"/>
          </a:p>
        </p:txBody>
      </p:sp>
      <p:sp>
        <p:nvSpPr>
          <p:cNvPr id="1048764" name="Rectangle 3"/>
          <p:cNvSpPr/>
          <p:nvPr/>
        </p:nvSpPr>
        <p:spPr>
          <a:xfrm>
            <a:off x="1007165" y="1905000"/>
            <a:ext cx="10641496" cy="3539430"/>
          </a:xfrm>
          <a:prstGeom prst="rect"/>
        </p:spPr>
        <p:txBody>
          <a:bodyPr wrap="square">
            <a:spAutoFit/>
          </a:bodyPr>
          <a:p>
            <a:pPr algn="just" indent="-457200" marL="457200">
              <a:buFont typeface="Wingdings" panose="05000000000000000000" pitchFamily="2" charset="2"/>
              <a:buChar char="v"/>
            </a:pPr>
            <a:r>
              <a:rPr dirty="0" sz="3200" lang="en-GB"/>
              <a:t>Primary focus is on </a:t>
            </a:r>
            <a:r>
              <a:rPr dirty="0" sz="3200" lang="en-GB">
                <a:solidFill>
                  <a:schemeClr val="tx2"/>
                </a:solidFill>
              </a:rPr>
              <a:t>genitals, hence,</a:t>
            </a:r>
            <a:r>
              <a:rPr dirty="0" sz="3200" lang="en-US"/>
              <a:t> is characterized by sex and gender identification.</a:t>
            </a:r>
            <a:endParaRPr dirty="0" sz="3200" lang="en-GB"/>
          </a:p>
          <a:p>
            <a:pPr algn="just" indent="-457200" marL="457200">
              <a:buFont typeface="Wingdings" panose="05000000000000000000" pitchFamily="2" charset="2"/>
              <a:buChar char="v"/>
            </a:pPr>
            <a:r>
              <a:rPr dirty="0" sz="3200" i="1" lang="en-US"/>
              <a:t>Oedipus complex </a:t>
            </a:r>
            <a:r>
              <a:rPr dirty="0" sz="3200" lang="en-US"/>
              <a:t>for boys and </a:t>
            </a:r>
            <a:r>
              <a:rPr dirty="0" sz="3200" i="1" lang="en-US"/>
              <a:t>Electra complex </a:t>
            </a:r>
            <a:r>
              <a:rPr dirty="0" sz="3200" lang="en-US"/>
              <a:t>for girls. Fear of castration-known as castration anxiety; Girls develop penis envy.</a:t>
            </a:r>
          </a:p>
          <a:p>
            <a:pPr algn="just" indent="-457200" marL="457200">
              <a:buFont typeface="Wingdings" panose="05000000000000000000" pitchFamily="2" charset="2"/>
              <a:buChar char="v"/>
            </a:pPr>
            <a:r>
              <a:rPr dirty="0" sz="3200" lang="en-GB"/>
              <a:t>Fixation: sexual deviances (overindulging or avoidance, weak or confused sexual identity.</a:t>
            </a:r>
            <a:endParaRPr dirty="0" sz="320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351" name=""/>
        <p:cNvGrpSpPr/>
        <p:nvPr/>
      </p:nvGrpSpPr>
      <p:grpSpPr>
        <a:xfrm>
          <a:off x="0" y="0"/>
          <a:ext cx="0" cy="0"/>
          <a:chOff x="0" y="0"/>
          <a:chExt cx="0" cy="0"/>
        </a:xfrm>
      </p:grpSpPr>
      <p:sp>
        <p:nvSpPr>
          <p:cNvPr id="1048765" name="Title 4"/>
          <p:cNvSpPr>
            <a:spLocks noGrp="1"/>
          </p:cNvSpPr>
          <p:nvPr>
            <p:ph type="title"/>
          </p:nvPr>
        </p:nvSpPr>
        <p:spPr>
          <a:xfrm>
            <a:off x="1928191" y="258418"/>
            <a:ext cx="7772400" cy="1143000"/>
          </a:xfrm>
        </p:spPr>
        <p:txBody>
          <a:bodyPr>
            <a:noAutofit/>
          </a:bodyPr>
          <a:p>
            <a:pPr algn="ctr"/>
            <a:r>
              <a:rPr dirty="0" sz="4800" lang="en-GB">
                <a:solidFill>
                  <a:srgbClr val="FF0000"/>
                </a:solidFill>
                <a:latin typeface="Berlin Sans FB Demi" panose="020E0802020502020306" pitchFamily="34" charset="0"/>
              </a:rPr>
              <a:t>4. Latent Stage (6 – 12yrs)</a:t>
            </a:r>
            <a:endParaRPr dirty="0" sz="4800" lang="en-US">
              <a:solidFill>
                <a:srgbClr val="FF0000"/>
              </a:solidFill>
              <a:latin typeface="Berlin Sans FB Demi" panose="020E0802020502020306" pitchFamily="34" charset="0"/>
            </a:endParaRPr>
          </a:p>
        </p:txBody>
      </p:sp>
      <p:sp>
        <p:nvSpPr>
          <p:cNvPr id="1048766" name="Slide Number Placeholder 2"/>
          <p:cNvSpPr>
            <a:spLocks noGrp="1"/>
          </p:cNvSpPr>
          <p:nvPr>
            <p:ph type="sldNum" sz="quarter" idx="12"/>
          </p:nvPr>
        </p:nvSpPr>
        <p:spPr>
          <a:xfrm>
            <a:off x="8077200" y="6324600"/>
            <a:ext cx="1905000" cy="457200"/>
          </a:xfrm>
          <a:prstGeom prst="rect"/>
        </p:spPr>
        <p:txBody>
          <a:bodyPr/>
          <a:p>
            <a:fld id="{ACE4364B-589A-413E-BE35-0E230ADB5FAC}" type="slidenum">
              <a:rPr lang="en-US" smtClean="0"/>
              <a:t>75</a:t>
            </a:fld>
            <a:endParaRPr lang="en-US"/>
          </a:p>
        </p:txBody>
      </p:sp>
      <p:sp>
        <p:nvSpPr>
          <p:cNvPr id="1048767" name="Rectangle 3"/>
          <p:cNvSpPr/>
          <p:nvPr/>
        </p:nvSpPr>
        <p:spPr>
          <a:xfrm>
            <a:off x="1033669" y="1732720"/>
            <a:ext cx="10946295" cy="4524315"/>
          </a:xfrm>
          <a:prstGeom prst="rect"/>
        </p:spPr>
        <p:txBody>
          <a:bodyPr wrap="square">
            <a:spAutoFit/>
          </a:bodyPr>
          <a:p>
            <a:pPr algn="just" indent="-571500" marL="571500">
              <a:buFont typeface="Wingdings" panose="05000000000000000000" pitchFamily="2" charset="2"/>
              <a:buChar char="v"/>
            </a:pPr>
            <a:r>
              <a:rPr dirty="0" sz="3600" lang="en-US"/>
              <a:t>In this stage, sexual impulses are repressed.</a:t>
            </a:r>
          </a:p>
          <a:p>
            <a:pPr algn="just" indent="-285750" marL="285750">
              <a:buFont typeface="Wingdings" panose="05000000000000000000" pitchFamily="2" charset="2"/>
              <a:buChar char="v"/>
            </a:pPr>
            <a:endParaRPr dirty="0" lang="en-GB"/>
          </a:p>
          <a:p>
            <a:pPr algn="just" indent="-571500" marL="571500">
              <a:buFont typeface="Wingdings" panose="05000000000000000000" pitchFamily="2" charset="2"/>
              <a:buChar char="v"/>
            </a:pPr>
            <a:r>
              <a:rPr dirty="0" sz="3600" lang="en-US"/>
              <a:t>Individuals in this stage develop social friendship and socialism characterized by group formation and fierce group loyalties.</a:t>
            </a:r>
          </a:p>
          <a:p>
            <a:pPr algn="just" indent="-285750" marL="285750">
              <a:buFont typeface="Wingdings" panose="05000000000000000000" pitchFamily="2" charset="2"/>
              <a:buChar char="v"/>
            </a:pPr>
            <a:endParaRPr dirty="0" lang="en-GB"/>
          </a:p>
          <a:p>
            <a:pPr algn="just" indent="-571500" marL="571500">
              <a:buFont typeface="Wingdings" panose="05000000000000000000" pitchFamily="2" charset="2"/>
              <a:buChar char="v"/>
            </a:pPr>
            <a:r>
              <a:rPr dirty="0" sz="3600" lang="en-US"/>
              <a:t>Boys cling together and shun girls and girls despise boys.</a:t>
            </a:r>
            <a:r>
              <a:rPr dirty="0" sz="3600" lang="en-GB"/>
              <a:t> The child identify peers, and is occupied by school work and play.</a:t>
            </a:r>
            <a:endParaRPr dirty="0" sz="360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352" name=""/>
        <p:cNvGrpSpPr/>
        <p:nvPr/>
      </p:nvGrpSpPr>
      <p:grpSpPr>
        <a:xfrm>
          <a:off x="0" y="0"/>
          <a:ext cx="0" cy="0"/>
          <a:chOff x="0" y="0"/>
          <a:chExt cx="0" cy="0"/>
        </a:xfrm>
      </p:grpSpPr>
      <p:sp>
        <p:nvSpPr>
          <p:cNvPr id="1048768" name="Title 4"/>
          <p:cNvSpPr>
            <a:spLocks noGrp="1"/>
          </p:cNvSpPr>
          <p:nvPr>
            <p:ph type="title"/>
          </p:nvPr>
        </p:nvSpPr>
        <p:spPr>
          <a:xfrm>
            <a:off x="2057400" y="533400"/>
            <a:ext cx="7772400" cy="1143000"/>
          </a:xfrm>
        </p:spPr>
        <p:txBody>
          <a:bodyPr/>
          <a:p>
            <a:pPr algn="l"/>
            <a:r>
              <a:rPr dirty="0" sz="3600" lang="en-US">
                <a:solidFill>
                  <a:srgbClr val="002060"/>
                </a:solidFill>
              </a:rPr>
              <a:t>Cont’d…</a:t>
            </a:r>
            <a:endParaRPr dirty="0" sz="3600" lang="en-US"/>
          </a:p>
        </p:txBody>
      </p:sp>
      <p:sp>
        <p:nvSpPr>
          <p:cNvPr id="1048769" name="Slide Number Placeholder 2"/>
          <p:cNvSpPr>
            <a:spLocks noGrp="1"/>
          </p:cNvSpPr>
          <p:nvPr>
            <p:ph type="sldNum" sz="quarter" idx="12"/>
          </p:nvPr>
        </p:nvSpPr>
        <p:spPr>
          <a:xfrm>
            <a:off x="8077200" y="6324600"/>
            <a:ext cx="1905000" cy="457200"/>
          </a:xfrm>
          <a:prstGeom prst="rect"/>
        </p:spPr>
        <p:txBody>
          <a:bodyPr/>
          <a:p>
            <a:fld id="{ACE4364B-589A-413E-BE35-0E230ADB5FAC}" type="slidenum">
              <a:rPr lang="en-US" smtClean="0"/>
              <a:t>76</a:t>
            </a:fld>
            <a:endParaRPr lang="en-US"/>
          </a:p>
        </p:txBody>
      </p:sp>
      <p:sp>
        <p:nvSpPr>
          <p:cNvPr id="1048770" name="TextBox 3"/>
          <p:cNvSpPr txBox="1"/>
          <p:nvPr/>
        </p:nvSpPr>
        <p:spPr>
          <a:xfrm>
            <a:off x="1242391" y="1570382"/>
            <a:ext cx="10565295" cy="4524315"/>
          </a:xfrm>
          <a:prstGeom prst="rect"/>
          <a:noFill/>
        </p:spPr>
        <p:txBody>
          <a:bodyPr rtlCol="0" wrap="square">
            <a:spAutoFit/>
          </a:bodyPr>
          <a:p>
            <a:pPr algn="just" indent="-457200" marL="457200">
              <a:buFont typeface="Wingdings" panose="05000000000000000000" pitchFamily="2" charset="2"/>
              <a:buChar char="v"/>
            </a:pPr>
            <a:r>
              <a:rPr dirty="0" sz="3600" lang="en-US"/>
              <a:t>The child becomes creative and industrious and will explore his talents and be ready to tackle his problems for solutions.</a:t>
            </a:r>
          </a:p>
          <a:p>
            <a:pPr algn="just" indent="-457200" marL="457200">
              <a:buFont typeface="Wingdings" panose="05000000000000000000" pitchFamily="2" charset="2"/>
              <a:buChar char="v"/>
            </a:pPr>
            <a:endParaRPr dirty="0" sz="3600" lang="en-US"/>
          </a:p>
          <a:p>
            <a:pPr algn="just" indent="-457200" marL="457200">
              <a:buFont typeface="Wingdings" panose="05000000000000000000" pitchFamily="2" charset="2"/>
              <a:buChar char="v"/>
            </a:pPr>
            <a:r>
              <a:rPr dirty="0" sz="3600" lang="en-US"/>
              <a:t>If unsuccessful, because the parents were not supportive and challenging, the child becomes scared and timid and will hate competition, he will not try anything because he knows he is a failure</a:t>
            </a:r>
            <a:r>
              <a:rPr dirty="0" sz="3000" lang="en-US"/>
              <a:t>.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353" name=""/>
        <p:cNvGrpSpPr/>
        <p:nvPr/>
      </p:nvGrpSpPr>
      <p:grpSpPr>
        <a:xfrm>
          <a:off x="0" y="0"/>
          <a:ext cx="0" cy="0"/>
          <a:chOff x="0" y="0"/>
          <a:chExt cx="0" cy="0"/>
        </a:xfrm>
      </p:grpSpPr>
      <p:sp>
        <p:nvSpPr>
          <p:cNvPr id="1048771" name="Title 1"/>
          <p:cNvSpPr>
            <a:spLocks noGrp="1"/>
          </p:cNvSpPr>
          <p:nvPr>
            <p:ph type="title"/>
          </p:nvPr>
        </p:nvSpPr>
        <p:spPr>
          <a:xfrm>
            <a:off x="1828799" y="266700"/>
            <a:ext cx="9395791" cy="1143000"/>
          </a:xfrm>
        </p:spPr>
        <p:txBody>
          <a:bodyPr>
            <a:noAutofit/>
          </a:bodyPr>
          <a:p>
            <a:pPr algn="ctr"/>
            <a:r>
              <a:rPr b="1" dirty="0" sz="5400" lang="en-US">
                <a:solidFill>
                  <a:srgbClr val="FF0000"/>
                </a:solidFill>
                <a:latin typeface="Berlin Sans FB Demi" panose="020E0802020502020306" pitchFamily="34" charset="0"/>
              </a:rPr>
              <a:t>5. Genital Stage(12-18yrs)</a:t>
            </a:r>
            <a:endParaRPr b="1" dirty="0" sz="6600" lang="en-US">
              <a:solidFill>
                <a:srgbClr val="FF0000"/>
              </a:solidFill>
              <a:latin typeface="Berlin Sans FB Demi" panose="020E0802020502020306" pitchFamily="34" charset="0"/>
            </a:endParaRPr>
          </a:p>
        </p:txBody>
      </p:sp>
      <p:sp>
        <p:nvSpPr>
          <p:cNvPr id="1048772" name="Content Placeholder 2"/>
          <p:cNvSpPr>
            <a:spLocks noGrp="1"/>
          </p:cNvSpPr>
          <p:nvPr>
            <p:ph idx="1"/>
          </p:nvPr>
        </p:nvSpPr>
        <p:spPr>
          <a:xfrm>
            <a:off x="1086678" y="1775791"/>
            <a:ext cx="10614992" cy="4396409"/>
          </a:xfrm>
        </p:spPr>
        <p:txBody>
          <a:bodyPr>
            <a:normAutofit/>
          </a:bodyPr>
          <a:p>
            <a:pPr algn="just"/>
            <a:r>
              <a:rPr dirty="0" sz="3600" lang="en-US"/>
              <a:t>This is the adolescent stage. Gratification is obtained from actual genital stimulation hence there is development of intimate /romantic friendship with the opposite gender.</a:t>
            </a:r>
            <a:endParaRPr dirty="0" sz="3600" lang="en-GB"/>
          </a:p>
          <a:p>
            <a:pPr algn="just" lvl="0"/>
            <a:endParaRPr dirty="0" sz="3600" lang="en-US"/>
          </a:p>
          <a:p>
            <a:pPr algn="just" lvl="0"/>
            <a:r>
              <a:rPr dirty="0" sz="3600" lang="en-US"/>
              <a:t>Identifies with an adult they want to emulate from the previous stages and start behaving like those adults.</a:t>
            </a:r>
          </a:p>
          <a:p>
            <a:pPr algn="just" lvl="0"/>
            <a:endParaRPr dirty="0" sz="3600" lang="en-US"/>
          </a:p>
          <a:p>
            <a:pPr algn="just"/>
            <a:endParaRPr dirty="0" sz="3600" lang="en-US"/>
          </a:p>
        </p:txBody>
      </p:sp>
      <p:sp>
        <p:nvSpPr>
          <p:cNvPr id="1048773"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77</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354" name=""/>
        <p:cNvGrpSpPr/>
        <p:nvPr/>
      </p:nvGrpSpPr>
      <p:grpSpPr>
        <a:xfrm>
          <a:off x="0" y="0"/>
          <a:ext cx="0" cy="0"/>
          <a:chOff x="0" y="0"/>
          <a:chExt cx="0" cy="0"/>
        </a:xfrm>
      </p:grpSpPr>
      <p:sp>
        <p:nvSpPr>
          <p:cNvPr id="1048774" name="Title 1"/>
          <p:cNvSpPr>
            <a:spLocks noGrp="1"/>
          </p:cNvSpPr>
          <p:nvPr>
            <p:ph type="title"/>
          </p:nvPr>
        </p:nvSpPr>
        <p:spPr>
          <a:xfrm>
            <a:off x="2027583" y="0"/>
            <a:ext cx="7788965" cy="1143000"/>
          </a:xfrm>
        </p:spPr>
        <p:txBody>
          <a:bodyPr/>
          <a:p>
            <a:pPr algn="ctr"/>
            <a:r>
              <a:rPr dirty="0" sz="3600" lang="en-US">
                <a:solidFill>
                  <a:srgbClr val="002060"/>
                </a:solidFill>
              </a:rPr>
              <a:t>Cont’d…</a:t>
            </a:r>
          </a:p>
        </p:txBody>
      </p:sp>
      <p:sp>
        <p:nvSpPr>
          <p:cNvPr id="1048775" name="Content Placeholder 2"/>
          <p:cNvSpPr>
            <a:spLocks noGrp="1"/>
          </p:cNvSpPr>
          <p:nvPr>
            <p:ph idx="1"/>
          </p:nvPr>
        </p:nvSpPr>
        <p:spPr>
          <a:xfrm>
            <a:off x="954157" y="901148"/>
            <a:ext cx="10853530" cy="5271052"/>
          </a:xfrm>
        </p:spPr>
        <p:txBody>
          <a:bodyPr>
            <a:normAutofit/>
          </a:bodyPr>
          <a:p>
            <a:pPr algn="just" lvl="0"/>
            <a:r>
              <a:rPr dirty="0" sz="3600" lang="en-US"/>
              <a:t>They tend to resent commands, disagree with parents, want independence and behave like mature adults.</a:t>
            </a:r>
          </a:p>
          <a:p>
            <a:pPr algn="just" lvl="0"/>
            <a:endParaRPr dirty="0" sz="2000" lang="en-US"/>
          </a:p>
          <a:p>
            <a:pPr algn="just" lvl="0"/>
            <a:r>
              <a:rPr dirty="0" sz="3600" lang="en-US"/>
              <a:t>Lack of support and understanding leads to rebellion, run away (truancy) from the family, join gangs where they start abusing drugs, present antisocial behavior and will never be what or who they are expected to be i.e. role diffusion.</a:t>
            </a:r>
          </a:p>
        </p:txBody>
      </p:sp>
      <p:sp>
        <p:nvSpPr>
          <p:cNvPr id="1048776"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78</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355" name=""/>
        <p:cNvGrpSpPr/>
        <p:nvPr/>
      </p:nvGrpSpPr>
      <p:grpSpPr>
        <a:xfrm>
          <a:off x="0" y="0"/>
          <a:ext cx="0" cy="0"/>
          <a:chOff x="0" y="0"/>
          <a:chExt cx="0" cy="0"/>
        </a:xfrm>
      </p:grpSpPr>
      <p:pic>
        <p:nvPicPr>
          <p:cNvPr id="2097159" name="Content Placeholder 5"/>
          <p:cNvPicPr>
            <a:picLocks noChangeAspect="1" noGrp="1" noChangeArrowheads="1"/>
          </p:cNvPicPr>
          <p:nvPr>
            <p:ph idx="1"/>
          </p:nvPr>
        </p:nvPicPr>
        <p:blipFill>
          <a:blip xmlns:r="http://schemas.openxmlformats.org/officeDocument/2006/relationships" r:embed="rId1" cstate="print"/>
          <a:srcRect/>
          <a:stretch>
            <a:fillRect/>
          </a:stretch>
        </p:blipFill>
        <p:spPr bwMode="auto">
          <a:xfrm>
            <a:off x="808383" y="152400"/>
            <a:ext cx="11105321" cy="6553200"/>
          </a:xfrm>
          <a:prstGeom prst="rect"/>
          <a:noFill/>
          <a:ln w="9525">
            <a:noFill/>
            <a:miter lim="800000"/>
            <a:headEnd/>
            <a:tailEnd/>
          </a:ln>
          <a:effectLst/>
        </p:spPr>
      </p:pic>
      <p:sp>
        <p:nvSpPr>
          <p:cNvPr id="1048777"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79</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78" name=""/>
        <p:cNvGrpSpPr/>
        <p:nvPr/>
      </p:nvGrpSpPr>
      <p:grpSpPr>
        <a:xfrm>
          <a:off x="0" y="0"/>
          <a:ext cx="0" cy="0"/>
          <a:chOff x="0" y="0"/>
          <a:chExt cx="0" cy="0"/>
        </a:xfrm>
      </p:grpSpPr>
      <p:sp>
        <p:nvSpPr>
          <p:cNvPr id="1048607" name="Title 1"/>
          <p:cNvSpPr>
            <a:spLocks noGrp="1"/>
          </p:cNvSpPr>
          <p:nvPr>
            <p:ph type="title"/>
          </p:nvPr>
        </p:nvSpPr>
        <p:spPr>
          <a:xfrm>
            <a:off x="610238" y="274954"/>
            <a:ext cx="10971532" cy="484900"/>
          </a:xfrm>
        </p:spPr>
        <p:txBody>
          <a:bodyPr/>
          <a:p>
            <a:r>
              <a:rPr dirty="0" lang="en-US" err="1" smtClean="0"/>
              <a:t>ct</a:t>
            </a:r>
            <a:endParaRPr dirty="0" lang="en-US"/>
          </a:p>
        </p:txBody>
      </p:sp>
      <p:sp>
        <p:nvSpPr>
          <p:cNvPr id="1048608" name="Content Placeholder 2"/>
          <p:cNvSpPr>
            <a:spLocks noGrp="1"/>
          </p:cNvSpPr>
          <p:nvPr>
            <p:ph idx="1"/>
          </p:nvPr>
        </p:nvSpPr>
        <p:spPr>
          <a:xfrm>
            <a:off x="1378038" y="759855"/>
            <a:ext cx="10637951" cy="5366860"/>
          </a:xfrm>
        </p:spPr>
        <p:txBody>
          <a:bodyPr/>
          <a:p>
            <a:r>
              <a:rPr b="1" dirty="0" lang="en-US">
                <a:latin typeface="Times New Roman" panose="02020603050405020304" pitchFamily="18" charset="0"/>
                <a:cs typeface="Times New Roman" panose="02020603050405020304" pitchFamily="18" charset="0"/>
              </a:rPr>
              <a:t>Motive</a:t>
            </a:r>
            <a:r>
              <a:rPr dirty="0" lang="en-US">
                <a:latin typeface="Times New Roman" panose="02020603050405020304" pitchFamily="18" charset="0"/>
                <a:cs typeface="Times New Roman" panose="02020603050405020304" pitchFamily="18" charset="0"/>
              </a:rPr>
              <a:t> – </a:t>
            </a:r>
            <a:r>
              <a:rPr dirty="0" lang="en-US" smtClean="0"/>
              <a:t>internal drive that causes us to act or behave in order to reach a </a:t>
            </a:r>
            <a:r>
              <a:rPr dirty="0" lang="en-US" err="1" smtClean="0"/>
              <a:t>a</a:t>
            </a:r>
            <a:r>
              <a:rPr dirty="0" lang="en-US" smtClean="0"/>
              <a:t> goal or desired endpoint. </a:t>
            </a:r>
            <a:endParaRPr dirty="0" lang="en-US">
              <a:latin typeface="Times New Roman" panose="02020603050405020304" pitchFamily="18" charset="0"/>
              <a:cs typeface="Times New Roman" panose="02020603050405020304" pitchFamily="18" charset="0"/>
            </a:endParaRPr>
          </a:p>
          <a:p>
            <a:r>
              <a:rPr b="1" dirty="0" lang="en-US">
                <a:latin typeface="Times New Roman" panose="02020603050405020304" pitchFamily="18" charset="0"/>
                <a:cs typeface="Times New Roman" panose="02020603050405020304" pitchFamily="18" charset="0"/>
              </a:rPr>
              <a:t>Cognition</a:t>
            </a:r>
            <a:r>
              <a:rPr dirty="0" lang="en-US">
                <a:latin typeface="Times New Roman" panose="02020603050405020304" pitchFamily="18" charset="0"/>
                <a:cs typeface="Times New Roman" panose="02020603050405020304" pitchFamily="18" charset="0"/>
              </a:rPr>
              <a:t>- It is intellectual knowledge process mainly dealing with perceiving, thinking and </a:t>
            </a:r>
            <a:r>
              <a:rPr dirty="0" lang="en-US" smtClean="0">
                <a:latin typeface="Times New Roman" panose="02020603050405020304" pitchFamily="18" charset="0"/>
                <a:cs typeface="Times New Roman" panose="02020603050405020304" pitchFamily="18" charset="0"/>
              </a:rPr>
              <a:t>deciding</a:t>
            </a:r>
          </a:p>
          <a:p>
            <a:r>
              <a:rPr b="1" dirty="0" lang="en-US">
                <a:latin typeface="Times New Roman" panose="02020603050405020304" pitchFamily="18" charset="0"/>
                <a:cs typeface="Times New Roman" panose="02020603050405020304" pitchFamily="18" charset="0"/>
              </a:rPr>
              <a:t>Intelligence; </a:t>
            </a:r>
            <a:r>
              <a:rPr dirty="0" lang="en-US">
                <a:latin typeface="Times New Roman" panose="02020603050405020304" pitchFamily="18" charset="0"/>
                <a:cs typeface="Times New Roman" panose="02020603050405020304" pitchFamily="18" charset="0"/>
              </a:rPr>
              <a:t>It is cognitive ability of an individual to learn from experience  to reason well and to cope with demands of daily living.</a:t>
            </a:r>
          </a:p>
          <a:p>
            <a:r>
              <a:rPr b="1" dirty="0" lang="en-US">
                <a:latin typeface="Times New Roman" panose="02020603050405020304" pitchFamily="18" charset="0"/>
                <a:cs typeface="Times New Roman" panose="02020603050405020304" pitchFamily="18" charset="0"/>
              </a:rPr>
              <a:t>Emotions</a:t>
            </a:r>
            <a:r>
              <a:rPr dirty="0" lang="en-US">
                <a:latin typeface="Times New Roman" panose="02020603050405020304" pitchFamily="18" charset="0"/>
                <a:cs typeface="Times New Roman" panose="02020603050405020304" pitchFamily="18" charset="0"/>
              </a:rPr>
              <a:t>; It is either negative or positive feeling generally in reaction to stimulus that are accompanied by psychological arousal and related behavior</a:t>
            </a:r>
            <a:endParaRPr dirty="0" lang="en-US"/>
          </a:p>
          <a:p>
            <a:endParaRPr dirty="0" lang="en-US"/>
          </a:p>
        </p:txBody>
      </p:sp>
    </p:spTree>
  </p:cSld>
  <p:clrMapOvr>
    <a:masterClrMapping/>
  </p:clrMapOvr>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356" name=""/>
        <p:cNvGrpSpPr/>
        <p:nvPr/>
      </p:nvGrpSpPr>
      <p:grpSpPr>
        <a:xfrm>
          <a:off x="0" y="0"/>
          <a:ext cx="0" cy="0"/>
          <a:chOff x="0" y="0"/>
          <a:chExt cx="0" cy="0"/>
        </a:xfrm>
      </p:grpSpPr>
      <p:sp>
        <p:nvSpPr>
          <p:cNvPr id="1048778" name="Title 1"/>
          <p:cNvSpPr>
            <a:spLocks noGrp="1"/>
          </p:cNvSpPr>
          <p:nvPr>
            <p:ph type="title"/>
          </p:nvPr>
        </p:nvSpPr>
        <p:spPr>
          <a:xfrm>
            <a:off x="2057399" y="0"/>
            <a:ext cx="9180443" cy="1371600"/>
          </a:xfrm>
        </p:spPr>
        <p:txBody>
          <a:bodyPr>
            <a:noAutofit/>
          </a:bodyPr>
          <a:p>
            <a:pPr algn="ctr"/>
            <a:r>
              <a:rPr b="1" dirty="0" sz="4800" i="0" lang="en-US">
                <a:effectLst>
                  <a:outerShdw algn="tl" blurRad="38100" dir="2700000" dist="38100">
                    <a:srgbClr val="000000">
                      <a:alpha val="43137"/>
                    </a:srgbClr>
                  </a:outerShdw>
                </a:effectLst>
                <a:latin typeface="Arial Rounded MT Bold" panose="020F0704030504030204" pitchFamily="34" charset="0"/>
              </a:rPr>
              <a:t>Structure of Personality</a:t>
            </a:r>
          </a:p>
        </p:txBody>
      </p:sp>
      <p:sp>
        <p:nvSpPr>
          <p:cNvPr id="1048779" name="Content Placeholder 2"/>
          <p:cNvSpPr>
            <a:spLocks noGrp="1"/>
          </p:cNvSpPr>
          <p:nvPr>
            <p:ph idx="1"/>
          </p:nvPr>
        </p:nvSpPr>
        <p:spPr>
          <a:xfrm>
            <a:off x="901148" y="1371600"/>
            <a:ext cx="10482469" cy="4114800"/>
          </a:xfrm>
        </p:spPr>
        <p:txBody>
          <a:bodyPr/>
          <a:p>
            <a:pPr>
              <a:buFont typeface="Wingdings" panose="05000000000000000000" pitchFamily="2" charset="2"/>
              <a:buChar char="v"/>
            </a:pPr>
            <a:r>
              <a:rPr dirty="0" lang="en-US"/>
              <a:t>	According to Sigmund Freud, personality is composed of 3 (three) major systems:</a:t>
            </a:r>
          </a:p>
          <a:p>
            <a:pPr>
              <a:buNone/>
            </a:pPr>
            <a:endParaRPr dirty="0" sz="2000" lang="en-US"/>
          </a:p>
          <a:p>
            <a:pPr lvl="2"/>
            <a:r>
              <a:rPr dirty="0" sz="3600" lang="en-US">
                <a:solidFill>
                  <a:srgbClr val="FF0000"/>
                </a:solidFill>
              </a:rPr>
              <a:t>The Id</a:t>
            </a:r>
          </a:p>
          <a:p>
            <a:pPr lvl="2"/>
            <a:r>
              <a:rPr dirty="0" sz="3600" lang="en-US">
                <a:solidFill>
                  <a:srgbClr val="FF0000"/>
                </a:solidFill>
              </a:rPr>
              <a:t>The Ego and </a:t>
            </a:r>
          </a:p>
          <a:p>
            <a:pPr lvl="2"/>
            <a:r>
              <a:rPr dirty="0" sz="3600" lang="en-US">
                <a:solidFill>
                  <a:srgbClr val="FF0000"/>
                </a:solidFill>
              </a:rPr>
              <a:t>The Superego</a:t>
            </a:r>
          </a:p>
          <a:p>
            <a:endParaRPr dirty="0" lang="en-US"/>
          </a:p>
        </p:txBody>
      </p:sp>
      <p:sp>
        <p:nvSpPr>
          <p:cNvPr id="1048780"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80</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357" name=""/>
        <p:cNvGrpSpPr/>
        <p:nvPr/>
      </p:nvGrpSpPr>
      <p:grpSpPr>
        <a:xfrm>
          <a:off x="0" y="0"/>
          <a:ext cx="0" cy="0"/>
          <a:chOff x="0" y="0"/>
          <a:chExt cx="0" cy="0"/>
        </a:xfrm>
      </p:grpSpPr>
      <p:sp>
        <p:nvSpPr>
          <p:cNvPr id="1048781" name="Title 1"/>
          <p:cNvSpPr>
            <a:spLocks noGrp="1"/>
          </p:cNvSpPr>
          <p:nvPr>
            <p:ph type="title"/>
          </p:nvPr>
        </p:nvSpPr>
        <p:spPr>
          <a:xfrm>
            <a:off x="1666461" y="125896"/>
            <a:ext cx="7772400" cy="1143000"/>
          </a:xfrm>
        </p:spPr>
        <p:txBody>
          <a:bodyPr>
            <a:normAutofit/>
          </a:bodyPr>
          <a:p>
            <a:pPr algn="ctr"/>
            <a:r>
              <a:rPr dirty="0" sz="6600" i="0" lang="en-US">
                <a:solidFill>
                  <a:srgbClr val="FF0000"/>
                </a:solidFill>
                <a:latin typeface="Arial Black" panose="020B0A04020102020204" pitchFamily="34" charset="0"/>
              </a:rPr>
              <a:t>The Id</a:t>
            </a:r>
          </a:p>
        </p:txBody>
      </p:sp>
      <p:sp>
        <p:nvSpPr>
          <p:cNvPr id="1048782" name="Content Placeholder 2"/>
          <p:cNvSpPr>
            <a:spLocks noGrp="1"/>
          </p:cNvSpPr>
          <p:nvPr>
            <p:ph idx="1"/>
          </p:nvPr>
        </p:nvSpPr>
        <p:spPr>
          <a:xfrm>
            <a:off x="927651" y="1268895"/>
            <a:ext cx="10694505" cy="5224669"/>
          </a:xfrm>
        </p:spPr>
        <p:txBody>
          <a:bodyPr>
            <a:normAutofit/>
          </a:bodyPr>
          <a:p>
            <a:pPr algn="just"/>
            <a:r>
              <a:rPr dirty="0" sz="3600" lang="en-US"/>
              <a:t>Forms the original system of personality and is present at birth. It is basically </a:t>
            </a:r>
            <a:r>
              <a:rPr dirty="0" sz="3600" i="1" lang="en-US"/>
              <a:t>unconscious</a:t>
            </a:r>
            <a:r>
              <a:rPr dirty="0" sz="3600" lang="en-US"/>
              <a:t> and has no knowledge of the outside world.</a:t>
            </a:r>
          </a:p>
          <a:p>
            <a:pPr algn="just"/>
            <a:r>
              <a:rPr dirty="0" sz="3600" lang="en-US"/>
              <a:t>The id is the most primitive and is driven by impulses. “</a:t>
            </a:r>
            <a:r>
              <a:rPr dirty="0" sz="3600" i="1" lang="en-US"/>
              <a:t>I want it”</a:t>
            </a:r>
            <a:endParaRPr dirty="0" sz="3600" lang="en-US"/>
          </a:p>
          <a:p>
            <a:pPr algn="just"/>
            <a:r>
              <a:rPr dirty="0" sz="3600" lang="en-US"/>
              <a:t>It demands immediate gratification of the needs because it is not governed by law of reason and logic. </a:t>
            </a:r>
          </a:p>
          <a:p>
            <a:pPr algn="just"/>
            <a:r>
              <a:rPr dirty="0" sz="3600" lang="en-US"/>
              <a:t>Also known as the “pleasure principle”.</a:t>
            </a:r>
          </a:p>
        </p:txBody>
      </p:sp>
      <p:sp>
        <p:nvSpPr>
          <p:cNvPr id="1048783"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81</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358" name=""/>
        <p:cNvGrpSpPr/>
        <p:nvPr/>
      </p:nvGrpSpPr>
      <p:grpSpPr>
        <a:xfrm>
          <a:off x="0" y="0"/>
          <a:ext cx="0" cy="0"/>
          <a:chOff x="0" y="0"/>
          <a:chExt cx="0" cy="0"/>
        </a:xfrm>
      </p:grpSpPr>
      <p:sp>
        <p:nvSpPr>
          <p:cNvPr id="1048784" name="Title 1"/>
          <p:cNvSpPr>
            <a:spLocks noGrp="1"/>
          </p:cNvSpPr>
          <p:nvPr>
            <p:ph type="title"/>
          </p:nvPr>
        </p:nvSpPr>
        <p:spPr>
          <a:xfrm>
            <a:off x="1905000" y="165653"/>
            <a:ext cx="7772400" cy="1143000"/>
          </a:xfrm>
        </p:spPr>
        <p:txBody>
          <a:bodyPr>
            <a:normAutofit/>
          </a:bodyPr>
          <a:p>
            <a:pPr algn="ctr"/>
            <a:r>
              <a:rPr dirty="0" sz="5400" i="0" lang="en-US">
                <a:solidFill>
                  <a:srgbClr val="FF0000"/>
                </a:solidFill>
                <a:latin typeface="Arial Black" panose="020B0A04020102020204" pitchFamily="34" charset="0"/>
              </a:rPr>
              <a:t>The Ego</a:t>
            </a:r>
          </a:p>
        </p:txBody>
      </p:sp>
      <p:sp>
        <p:nvSpPr>
          <p:cNvPr id="1048785" name="Content Placeholder 2"/>
          <p:cNvSpPr>
            <a:spLocks noGrp="1"/>
          </p:cNvSpPr>
          <p:nvPr>
            <p:ph idx="1"/>
          </p:nvPr>
        </p:nvSpPr>
        <p:spPr>
          <a:xfrm>
            <a:off x="967409" y="1308653"/>
            <a:ext cx="10654748" cy="3962400"/>
          </a:xfrm>
        </p:spPr>
        <p:txBody>
          <a:bodyPr>
            <a:normAutofit/>
          </a:bodyPr>
          <a:p>
            <a:pPr algn="just"/>
            <a:r>
              <a:rPr dirty="0" sz="3600" lang="en-US"/>
              <a:t>It delays the satisfaction of a need until an appropriate time, place, or object is available. It mediates between the id and the super ego.</a:t>
            </a:r>
          </a:p>
          <a:p>
            <a:pPr algn="just">
              <a:buNone/>
            </a:pPr>
            <a:r>
              <a:rPr dirty="0" sz="3600" lang="en-US"/>
              <a:t> </a:t>
            </a:r>
          </a:p>
          <a:p>
            <a:pPr algn="just"/>
            <a:r>
              <a:rPr dirty="0" sz="3600" lang="en-US"/>
              <a:t>Also called the </a:t>
            </a:r>
            <a:r>
              <a:rPr dirty="0" sz="3600" i="1" lang="en-US"/>
              <a:t>rational self or the “reality principle,”</a:t>
            </a:r>
            <a:endParaRPr dirty="0" sz="3600" lang="en-US"/>
          </a:p>
          <a:p>
            <a:pPr algn="just">
              <a:buNone/>
            </a:pPr>
            <a:r>
              <a:rPr dirty="0" sz="3600" lang="en-US"/>
              <a:t> </a:t>
            </a:r>
          </a:p>
        </p:txBody>
      </p:sp>
      <p:sp>
        <p:nvSpPr>
          <p:cNvPr id="1048786"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82</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359" name=""/>
        <p:cNvGrpSpPr/>
        <p:nvPr/>
      </p:nvGrpSpPr>
      <p:grpSpPr>
        <a:xfrm>
          <a:off x="0" y="0"/>
          <a:ext cx="0" cy="0"/>
          <a:chOff x="0" y="0"/>
          <a:chExt cx="0" cy="0"/>
        </a:xfrm>
      </p:grpSpPr>
      <p:sp>
        <p:nvSpPr>
          <p:cNvPr id="1048787" name="Title 1"/>
          <p:cNvSpPr>
            <a:spLocks noGrp="1"/>
          </p:cNvSpPr>
          <p:nvPr>
            <p:ph type="title"/>
          </p:nvPr>
        </p:nvSpPr>
        <p:spPr>
          <a:xfrm>
            <a:off x="2095500" y="162339"/>
            <a:ext cx="7772400" cy="1143000"/>
          </a:xfrm>
        </p:spPr>
        <p:txBody>
          <a:bodyPr/>
          <a:p>
            <a:pPr algn="ctr"/>
            <a:r>
              <a:rPr dirty="0" sz="3600" lang="en-US">
                <a:solidFill>
                  <a:srgbClr val="002060"/>
                </a:solidFill>
              </a:rPr>
              <a:t>Cont’d…</a:t>
            </a:r>
          </a:p>
        </p:txBody>
      </p:sp>
      <p:sp>
        <p:nvSpPr>
          <p:cNvPr id="1048788" name="Content Placeholder 2"/>
          <p:cNvSpPr>
            <a:spLocks noGrp="1"/>
          </p:cNvSpPr>
          <p:nvPr>
            <p:ph idx="1"/>
          </p:nvPr>
        </p:nvSpPr>
        <p:spPr>
          <a:xfrm>
            <a:off x="967409" y="1305339"/>
            <a:ext cx="10760765" cy="4714461"/>
          </a:xfrm>
        </p:spPr>
        <p:txBody>
          <a:bodyPr>
            <a:normAutofit/>
          </a:bodyPr>
          <a:p>
            <a:pPr algn="just"/>
            <a:r>
              <a:rPr dirty="0" sz="3600" lang="en-US"/>
              <a:t>It develops as from the age of 2 years in the anal stage when the child starts meeting social demands like toilet training,  discipline, holding on without demanding immediate gratification. </a:t>
            </a:r>
          </a:p>
          <a:p>
            <a:pPr algn="just"/>
            <a:endParaRPr dirty="0" sz="3600" lang="en-US"/>
          </a:p>
          <a:p>
            <a:pPr algn="just"/>
            <a:r>
              <a:rPr dirty="0" sz="3600" lang="en-US"/>
              <a:t>It involves logic, thinking, reasoning and finding solutions to problems or in contact with reality.</a:t>
            </a:r>
          </a:p>
          <a:p>
            <a:pPr algn="just"/>
            <a:endParaRPr dirty="0" sz="3600" lang="en-US"/>
          </a:p>
        </p:txBody>
      </p:sp>
      <p:sp>
        <p:nvSpPr>
          <p:cNvPr id="1048789"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83</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360" name=""/>
        <p:cNvGrpSpPr/>
        <p:nvPr/>
      </p:nvGrpSpPr>
      <p:grpSpPr>
        <a:xfrm>
          <a:off x="0" y="0"/>
          <a:ext cx="0" cy="0"/>
          <a:chOff x="0" y="0"/>
          <a:chExt cx="0" cy="0"/>
        </a:xfrm>
      </p:grpSpPr>
      <p:sp>
        <p:nvSpPr>
          <p:cNvPr id="1048790" name="Title 1"/>
          <p:cNvSpPr>
            <a:spLocks noGrp="1"/>
          </p:cNvSpPr>
          <p:nvPr>
            <p:ph type="title"/>
          </p:nvPr>
        </p:nvSpPr>
        <p:spPr>
          <a:xfrm>
            <a:off x="1981200" y="162339"/>
            <a:ext cx="7772400" cy="1143000"/>
          </a:xfrm>
        </p:spPr>
        <p:txBody>
          <a:bodyPr>
            <a:normAutofit/>
          </a:bodyPr>
          <a:p>
            <a:pPr algn="ctr"/>
            <a:r>
              <a:rPr dirty="0" sz="6000" i="0" lang="en-US">
                <a:solidFill>
                  <a:srgbClr val="FF0000"/>
                </a:solidFill>
                <a:latin typeface="Arial Black" panose="020B0A04020102020204" pitchFamily="34" charset="0"/>
              </a:rPr>
              <a:t>The Superego</a:t>
            </a:r>
            <a:endParaRPr dirty="0" sz="6000" lang="en-US">
              <a:solidFill>
                <a:srgbClr val="FF0000"/>
              </a:solidFill>
              <a:latin typeface="Arial Black" panose="020B0A04020102020204" pitchFamily="34" charset="0"/>
            </a:endParaRPr>
          </a:p>
        </p:txBody>
      </p:sp>
      <p:sp>
        <p:nvSpPr>
          <p:cNvPr id="1048791" name="Content Placeholder 2"/>
          <p:cNvSpPr>
            <a:spLocks noGrp="1"/>
          </p:cNvSpPr>
          <p:nvPr>
            <p:ph idx="1"/>
          </p:nvPr>
        </p:nvSpPr>
        <p:spPr>
          <a:xfrm>
            <a:off x="1007165" y="1434548"/>
            <a:ext cx="10641496" cy="4114800"/>
          </a:xfrm>
        </p:spPr>
        <p:txBody>
          <a:bodyPr>
            <a:normAutofit/>
          </a:bodyPr>
          <a:p>
            <a:pPr algn="just"/>
            <a:r>
              <a:rPr dirty="0" sz="4000" lang="en-US"/>
              <a:t>This is the last system of personality to develop.</a:t>
            </a:r>
          </a:p>
          <a:p>
            <a:pPr algn="just"/>
            <a:r>
              <a:rPr dirty="0" sz="4000" lang="en-US"/>
              <a:t>It contains values, legal, moral regulations, and social expectations (moral principle)</a:t>
            </a:r>
          </a:p>
          <a:p>
            <a:pPr algn="just"/>
            <a:r>
              <a:rPr dirty="0" sz="4000" lang="en-US"/>
              <a:t> It originates from the child`s assimilation of his parents` standards regarding what is good or bad and sinful.  </a:t>
            </a:r>
          </a:p>
        </p:txBody>
      </p:sp>
      <p:sp>
        <p:nvSpPr>
          <p:cNvPr id="1048792"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84</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361" name=""/>
        <p:cNvGrpSpPr/>
        <p:nvPr/>
      </p:nvGrpSpPr>
      <p:grpSpPr>
        <a:xfrm>
          <a:off x="0" y="0"/>
          <a:ext cx="0" cy="0"/>
          <a:chOff x="0" y="0"/>
          <a:chExt cx="0" cy="0"/>
        </a:xfrm>
      </p:grpSpPr>
      <p:sp>
        <p:nvSpPr>
          <p:cNvPr id="1048793" name="Title 1"/>
          <p:cNvSpPr>
            <a:spLocks noGrp="1"/>
          </p:cNvSpPr>
          <p:nvPr>
            <p:ph type="title"/>
          </p:nvPr>
        </p:nvSpPr>
        <p:spPr>
          <a:xfrm>
            <a:off x="1905000" y="342900"/>
            <a:ext cx="7772400" cy="1143000"/>
          </a:xfrm>
        </p:spPr>
        <p:txBody>
          <a:bodyPr/>
          <a:p>
            <a:pPr algn="ctr"/>
            <a:r>
              <a:rPr dirty="0" sz="3600" lang="en-US">
                <a:solidFill>
                  <a:srgbClr val="002060"/>
                </a:solidFill>
              </a:rPr>
              <a:t>Cont’d…</a:t>
            </a:r>
          </a:p>
        </p:txBody>
      </p:sp>
      <p:sp>
        <p:nvSpPr>
          <p:cNvPr id="1048794" name="Content Placeholder 2"/>
          <p:cNvSpPr>
            <a:spLocks noGrp="1"/>
          </p:cNvSpPr>
          <p:nvPr>
            <p:ph idx="1"/>
          </p:nvPr>
        </p:nvSpPr>
        <p:spPr>
          <a:xfrm>
            <a:off x="1179442" y="1485900"/>
            <a:ext cx="10416209" cy="4038600"/>
          </a:xfrm>
        </p:spPr>
        <p:txBody>
          <a:bodyPr>
            <a:normAutofit/>
          </a:bodyPr>
          <a:p>
            <a:pPr algn="just"/>
            <a:r>
              <a:rPr dirty="0" sz="3600" lang="en-US"/>
              <a:t>It begins with the resolution of the Oedipus/Electra Complex at age 5 – 6 years and is referred to as the Sociological component of the personality.</a:t>
            </a:r>
          </a:p>
          <a:p>
            <a:pPr algn="just"/>
            <a:endParaRPr dirty="0" sz="3600" lang="en-US"/>
          </a:p>
          <a:p>
            <a:pPr algn="just"/>
            <a:r>
              <a:rPr dirty="0" sz="3600" lang="en-US"/>
              <a:t>Its main function is to oppose the id</a:t>
            </a:r>
          </a:p>
          <a:p>
            <a:pPr algn="just"/>
            <a:endParaRPr dirty="0" sz="3600" lang="en-US"/>
          </a:p>
        </p:txBody>
      </p:sp>
      <p:sp>
        <p:nvSpPr>
          <p:cNvPr id="1048795" name="Slide Number Placeholder 4"/>
          <p:cNvSpPr>
            <a:spLocks noGrp="1"/>
          </p:cNvSpPr>
          <p:nvPr>
            <p:ph type="sldNum" sz="quarter" idx="12"/>
          </p:nvPr>
        </p:nvSpPr>
        <p:spPr>
          <a:xfrm>
            <a:off x="8077200" y="6324600"/>
            <a:ext cx="1905000" cy="457200"/>
          </a:xfrm>
          <a:prstGeom prst="rect"/>
        </p:spPr>
        <p:txBody>
          <a:bodyPr/>
          <a:p>
            <a:fld id="{ACE4364B-589A-413E-BE35-0E230ADB5FAC}" type="slidenum">
              <a:rPr lang="en-US" smtClean="0"/>
              <a:t>85</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362" name=""/>
        <p:cNvGrpSpPr/>
        <p:nvPr/>
      </p:nvGrpSpPr>
      <p:grpSpPr>
        <a:xfrm>
          <a:off x="0" y="0"/>
          <a:ext cx="0" cy="0"/>
          <a:chOff x="0" y="0"/>
          <a:chExt cx="0" cy="0"/>
        </a:xfrm>
      </p:grpSpPr>
      <p:pic>
        <p:nvPicPr>
          <p:cNvPr id="2097160" name="Picture 2" descr="C:\Users\user\Documents\New folder\tripartite-personality.jpg"/>
          <p:cNvPicPr>
            <a:picLocks noChangeAspect="1" noChangeArrowheads="1"/>
          </p:cNvPicPr>
          <p:nvPr/>
        </p:nvPicPr>
        <p:blipFill>
          <a:blip xmlns:r="http://schemas.openxmlformats.org/officeDocument/2006/relationships" r:embed="rId1" cstate="print"/>
          <a:srcRect/>
          <a:stretch>
            <a:fillRect/>
          </a:stretch>
        </p:blipFill>
        <p:spPr bwMode="auto">
          <a:xfrm>
            <a:off x="940903" y="76200"/>
            <a:ext cx="11145079" cy="6629400"/>
          </a:xfrm>
          <a:prstGeom prst="rect"/>
          <a:noFill/>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363" name=""/>
        <p:cNvGrpSpPr/>
        <p:nvPr/>
      </p:nvGrpSpPr>
      <p:grpSpPr>
        <a:xfrm>
          <a:off x="0" y="0"/>
          <a:ext cx="0" cy="0"/>
          <a:chOff x="0" y="0"/>
          <a:chExt cx="0" cy="0"/>
        </a:xfrm>
      </p:grpSpPr>
      <p:sp>
        <p:nvSpPr>
          <p:cNvPr id="1048796" name="Title 5"/>
          <p:cNvSpPr>
            <a:spLocks noGrp="1"/>
          </p:cNvSpPr>
          <p:nvPr>
            <p:ph type="ctrTitle"/>
          </p:nvPr>
        </p:nvSpPr>
        <p:spPr>
          <a:xfrm>
            <a:off x="1020417" y="958161"/>
            <a:ext cx="10747513" cy="1997073"/>
          </a:xfrm>
        </p:spPr>
        <p:txBody>
          <a:bodyPr>
            <a:normAutofit/>
          </a:bodyPr>
          <a:p>
            <a:pPr algn="ctr"/>
            <a:r>
              <a:rPr dirty="0" sz="8000" i="0" lang="en-US">
                <a:solidFill>
                  <a:srgbClr val="FF0000"/>
                </a:solidFill>
                <a:effectLst>
                  <a:outerShdw algn="tl" blurRad="38100" dir="2700000" dist="38100">
                    <a:srgbClr val="000000">
                      <a:alpha val="43137"/>
                    </a:srgbClr>
                  </a:outerShdw>
                </a:effectLst>
                <a:latin typeface="Berlin Sans FB Demi" panose="020E0802020502020306" pitchFamily="34" charset="0"/>
              </a:rPr>
              <a:t>Psychosocial Theory</a:t>
            </a:r>
            <a:endParaRPr dirty="0" sz="8000" lang="en-US">
              <a:solidFill>
                <a:srgbClr val="FF0000"/>
              </a:solidFill>
              <a:latin typeface="Berlin Sans FB Demi" panose="020E0802020502020306" pitchFamily="34" charset="0"/>
            </a:endParaRPr>
          </a:p>
        </p:txBody>
      </p:sp>
      <p:sp>
        <p:nvSpPr>
          <p:cNvPr id="1048797" name="Subtitle 7"/>
          <p:cNvSpPr>
            <a:spLocks noGrp="1"/>
          </p:cNvSpPr>
          <p:nvPr>
            <p:ph type="subTitle" idx="1"/>
          </p:nvPr>
        </p:nvSpPr>
        <p:spPr>
          <a:xfrm>
            <a:off x="3134139" y="4280453"/>
            <a:ext cx="6400800" cy="1752600"/>
          </a:xfrm>
        </p:spPr>
        <p:txBody>
          <a:bodyPr>
            <a:normAutofit/>
          </a:bodyPr>
          <a:p>
            <a:r>
              <a:rPr b="1" dirty="0" sz="4400" lang="en-US">
                <a:solidFill>
                  <a:schemeClr val="tx1"/>
                </a:solidFill>
                <a:latin typeface="Berlin Sans FB Demi" panose="020E0802020502020306" pitchFamily="34" charset="0"/>
              </a:rPr>
              <a:t>By Erick Erickson</a:t>
            </a:r>
          </a:p>
        </p:txBody>
      </p:sp>
      <p:sp>
        <p:nvSpPr>
          <p:cNvPr id="1048798" name="Slide Number Placeholder 4"/>
          <p:cNvSpPr>
            <a:spLocks noGrp="1"/>
          </p:cNvSpPr>
          <p:nvPr>
            <p:ph type="sldNum" sz="quarter" idx="12"/>
          </p:nvPr>
        </p:nvSpPr>
        <p:spPr/>
        <p:txBody>
          <a:bodyPr/>
          <a:p>
            <a:fld id="{ACE4364B-589A-413E-BE35-0E230ADB5FAC}" type="slidenum">
              <a:rPr lang="en-US" smtClean="0"/>
              <a:t>87</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364" name=""/>
        <p:cNvGrpSpPr/>
        <p:nvPr/>
      </p:nvGrpSpPr>
      <p:grpSpPr>
        <a:xfrm>
          <a:off x="0" y="0"/>
          <a:ext cx="0" cy="0"/>
          <a:chOff x="0" y="0"/>
          <a:chExt cx="0" cy="0"/>
        </a:xfrm>
      </p:grpSpPr>
      <p:sp>
        <p:nvSpPr>
          <p:cNvPr id="1048799" name="Slide Number Placeholder 2"/>
          <p:cNvSpPr>
            <a:spLocks noGrp="1"/>
          </p:cNvSpPr>
          <p:nvPr>
            <p:ph type="sldNum" sz="quarter" idx="12"/>
          </p:nvPr>
        </p:nvSpPr>
        <p:spPr>
          <a:xfrm>
            <a:off x="8077200" y="6324600"/>
            <a:ext cx="1905000" cy="457200"/>
          </a:xfrm>
          <a:prstGeom prst="rect"/>
        </p:spPr>
        <p:txBody>
          <a:bodyPr/>
          <a:p>
            <a:fld id="{ACE4364B-589A-413E-BE35-0E230ADB5FAC}" type="slidenum">
              <a:rPr lang="en-US" smtClean="0"/>
              <a:t>88</a:t>
            </a:fld>
            <a:endParaRPr lang="en-US"/>
          </a:p>
        </p:txBody>
      </p:sp>
      <p:sp>
        <p:nvSpPr>
          <p:cNvPr id="1048800" name="TextBox 3"/>
          <p:cNvSpPr txBox="1"/>
          <p:nvPr/>
        </p:nvSpPr>
        <p:spPr>
          <a:xfrm>
            <a:off x="1216991" y="304800"/>
            <a:ext cx="6187109" cy="6186309"/>
          </a:xfrm>
          <a:prstGeom prst="rect"/>
          <a:noFill/>
        </p:spPr>
        <p:txBody>
          <a:bodyPr rtlCol="0" wrap="square">
            <a:spAutoFit/>
          </a:bodyPr>
          <a:p>
            <a:pPr algn="just" indent="-571500" marL="571500">
              <a:buFont typeface="Wingdings" panose="05000000000000000000" pitchFamily="2" charset="2"/>
              <a:buChar char="v"/>
            </a:pPr>
            <a:r>
              <a:rPr dirty="0" sz="3600" lang="en-GB"/>
              <a:t>According to Erickson, identity is very personal and develops from our heritage and history. </a:t>
            </a:r>
          </a:p>
          <a:p>
            <a:pPr algn="just" indent="-571500" marL="571500">
              <a:buFont typeface="Wingdings" panose="05000000000000000000" pitchFamily="2" charset="2"/>
              <a:buChar char="v"/>
            </a:pPr>
            <a:r>
              <a:rPr dirty="0" sz="3600" lang="en-GB"/>
              <a:t>Course of development is determined by the interaction of the body, mind and cultural influences.</a:t>
            </a:r>
          </a:p>
          <a:p>
            <a:pPr algn="just" indent="-571500" marL="571500">
              <a:buFont typeface="Wingdings" panose="05000000000000000000" pitchFamily="2" charset="2"/>
              <a:buChar char="v"/>
            </a:pPr>
            <a:r>
              <a:rPr dirty="0" sz="3600" lang="en-GB"/>
              <a:t>The world gets bigger as we go along and failure is cumulative. </a:t>
            </a:r>
            <a:endParaRPr b="1" dirty="0" sz="3600" lang="en-US" u="sng"/>
          </a:p>
        </p:txBody>
      </p:sp>
      <p:pic>
        <p:nvPicPr>
          <p:cNvPr id="2097161" name="Picture 2" descr="https://i.pinimg.com/236x/a8/d5/f5/a8d5f5984a9350a96bbb63a8e514ccca--erik-erikson-human-being.jpg"/>
          <p:cNvPicPr>
            <a:picLocks noChangeAspect="1" noChangeArrowheads="1"/>
          </p:cNvPicPr>
          <p:nvPr/>
        </p:nvPicPr>
        <p:blipFill>
          <a:blip xmlns:r="http://schemas.openxmlformats.org/officeDocument/2006/relationships" r:embed="rId1" cstate="print"/>
          <a:srcRect/>
          <a:stretch>
            <a:fillRect/>
          </a:stretch>
        </p:blipFill>
        <p:spPr bwMode="auto">
          <a:xfrm>
            <a:off x="7518400" y="304800"/>
            <a:ext cx="4508500" cy="6299199"/>
          </a:xfrm>
          <a:prstGeom prst="rect"/>
          <a:noFill/>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365" name=""/>
        <p:cNvGrpSpPr/>
        <p:nvPr/>
      </p:nvGrpSpPr>
      <p:grpSpPr>
        <a:xfrm>
          <a:off x="0" y="0"/>
          <a:ext cx="0" cy="0"/>
          <a:chOff x="0" y="0"/>
          <a:chExt cx="0" cy="0"/>
        </a:xfrm>
      </p:grpSpPr>
      <p:sp>
        <p:nvSpPr>
          <p:cNvPr id="1048801" name="Title 4"/>
          <p:cNvSpPr>
            <a:spLocks noGrp="1"/>
          </p:cNvSpPr>
          <p:nvPr>
            <p:ph type="title"/>
          </p:nvPr>
        </p:nvSpPr>
        <p:spPr>
          <a:xfrm>
            <a:off x="1964633" y="236883"/>
            <a:ext cx="9392479" cy="1143000"/>
          </a:xfrm>
        </p:spPr>
        <p:txBody>
          <a:bodyPr>
            <a:normAutofit/>
          </a:bodyPr>
          <a:p>
            <a:pPr algn="ctr"/>
            <a:r>
              <a:rPr b="1" dirty="0" sz="4800" i="0" lang="en-US">
                <a:solidFill>
                  <a:srgbClr val="FF0000"/>
                </a:solidFill>
                <a:effectLst>
                  <a:outerShdw algn="tl" blurRad="38100" dir="2700000" dist="38100">
                    <a:srgbClr val="000000">
                      <a:alpha val="43137"/>
                    </a:srgbClr>
                  </a:outerShdw>
                </a:effectLst>
                <a:latin typeface="Arial Black" panose="020B0A04020102020204" pitchFamily="34" charset="0"/>
              </a:rPr>
              <a:t>8 Stages of Development </a:t>
            </a:r>
            <a:endParaRPr b="1" dirty="0" sz="4800" lang="en-US">
              <a:solidFill>
                <a:srgbClr val="FF0000"/>
              </a:solidFill>
              <a:latin typeface="Arial Black" panose="020B0A04020102020204" pitchFamily="34" charset="0"/>
            </a:endParaRPr>
          </a:p>
        </p:txBody>
      </p:sp>
      <p:sp>
        <p:nvSpPr>
          <p:cNvPr id="1048802" name="Content Placeholder 5"/>
          <p:cNvSpPr>
            <a:spLocks noGrp="1"/>
          </p:cNvSpPr>
          <p:nvPr>
            <p:ph idx="1"/>
          </p:nvPr>
        </p:nvSpPr>
        <p:spPr>
          <a:xfrm>
            <a:off x="1431235" y="1683026"/>
            <a:ext cx="8550965" cy="4336774"/>
          </a:xfrm>
        </p:spPr>
        <p:txBody>
          <a:bodyPr>
            <a:noAutofit/>
          </a:bodyPr>
          <a:p>
            <a:pPr algn="just">
              <a:buNone/>
            </a:pPr>
            <a:r>
              <a:rPr dirty="0" lang="en-US"/>
              <a:t>1.Trust versus mistrust</a:t>
            </a:r>
          </a:p>
          <a:p>
            <a:pPr algn="just">
              <a:buNone/>
            </a:pPr>
            <a:r>
              <a:rPr dirty="0" lang="en-US"/>
              <a:t>2.Autonomy versus shame/doubt</a:t>
            </a:r>
          </a:p>
          <a:p>
            <a:pPr algn="just">
              <a:buNone/>
            </a:pPr>
            <a:r>
              <a:rPr dirty="0" lang="en-US"/>
              <a:t>3.Initiative versus guilt</a:t>
            </a:r>
          </a:p>
          <a:p>
            <a:pPr algn="just">
              <a:buNone/>
            </a:pPr>
            <a:r>
              <a:rPr dirty="0" lang="en-US"/>
              <a:t>4.Industry versus inferiority </a:t>
            </a:r>
          </a:p>
          <a:p>
            <a:pPr algn="just">
              <a:buNone/>
            </a:pPr>
            <a:r>
              <a:rPr dirty="0" lang="en-US"/>
              <a:t>5.Identity versus role confusion</a:t>
            </a:r>
          </a:p>
          <a:p>
            <a:pPr algn="just">
              <a:buNone/>
            </a:pPr>
            <a:r>
              <a:rPr dirty="0" lang="en-US"/>
              <a:t>6.Intimacy versus isolation</a:t>
            </a:r>
          </a:p>
          <a:p>
            <a:pPr algn="just">
              <a:buNone/>
            </a:pPr>
            <a:r>
              <a:rPr dirty="0" lang="en-US"/>
              <a:t>7.Generativity versus stagnation</a:t>
            </a:r>
          </a:p>
          <a:p>
            <a:pPr algn="just">
              <a:buNone/>
            </a:pPr>
            <a:r>
              <a:rPr dirty="0" lang="en-US"/>
              <a:t>8.Ego integrity versus despair</a:t>
            </a:r>
          </a:p>
          <a:p>
            <a:pPr algn="just"/>
            <a:endParaRPr dirty="0" lang="en-US"/>
          </a:p>
        </p:txBody>
      </p:sp>
      <p:sp>
        <p:nvSpPr>
          <p:cNvPr id="1048803" name="Slide Number Placeholder 3"/>
          <p:cNvSpPr>
            <a:spLocks noGrp="1"/>
          </p:cNvSpPr>
          <p:nvPr>
            <p:ph type="sldNum" sz="quarter" idx="12"/>
          </p:nvPr>
        </p:nvSpPr>
        <p:spPr>
          <a:xfrm>
            <a:off x="8077200" y="6324600"/>
            <a:ext cx="1905000" cy="457200"/>
          </a:xfrm>
          <a:prstGeom prst="rect"/>
        </p:spPr>
        <p:txBody>
          <a:bodyPr/>
          <a:p>
            <a:fld id="{ACE4364B-589A-413E-BE35-0E230ADB5FAC}" type="slidenum">
              <a:rPr lang="en-US" smtClean="0"/>
              <a:t>89</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79" name=""/>
        <p:cNvGrpSpPr/>
        <p:nvPr/>
      </p:nvGrpSpPr>
      <p:grpSpPr>
        <a:xfrm>
          <a:off x="0" y="0"/>
          <a:ext cx="0" cy="0"/>
          <a:chOff x="0" y="0"/>
          <a:chExt cx="0" cy="0"/>
        </a:xfrm>
      </p:grpSpPr>
      <p:sp>
        <p:nvSpPr>
          <p:cNvPr id="1048609" name="Title 1"/>
          <p:cNvSpPr>
            <a:spLocks noGrp="1"/>
          </p:cNvSpPr>
          <p:nvPr>
            <p:ph type="title"/>
          </p:nvPr>
        </p:nvSpPr>
        <p:spPr>
          <a:xfrm>
            <a:off x="610238" y="274954"/>
            <a:ext cx="10971532" cy="497778"/>
          </a:xfrm>
        </p:spPr>
        <p:txBody>
          <a:bodyPr/>
          <a:p>
            <a:r>
              <a:rPr dirty="0" lang="en-US" err="1" smtClean="0"/>
              <a:t>ct</a:t>
            </a:r>
            <a:endParaRPr dirty="0" lang="en-US"/>
          </a:p>
        </p:txBody>
      </p:sp>
      <p:sp>
        <p:nvSpPr>
          <p:cNvPr id="1048610" name="Content Placeholder 2"/>
          <p:cNvSpPr>
            <a:spLocks noGrp="1"/>
          </p:cNvSpPr>
          <p:nvPr>
            <p:ph idx="1"/>
          </p:nvPr>
        </p:nvSpPr>
        <p:spPr>
          <a:xfrm>
            <a:off x="1107582" y="862885"/>
            <a:ext cx="10474187" cy="5263829"/>
          </a:xfrm>
        </p:spPr>
        <p:txBody>
          <a:bodyPr/>
          <a:p>
            <a:pPr indent="-320040" marL="320040">
              <a:buClr>
                <a:schemeClr val="accent3"/>
              </a:buClr>
              <a:buNone/>
            </a:pPr>
            <a:r>
              <a:rPr b="1" dirty="0" lang="en-US">
                <a:latin typeface="Times New Roman" panose="02020603050405020304" pitchFamily="18" charset="0"/>
                <a:cs typeface="Times New Roman" panose="02020603050405020304" pitchFamily="18" charset="0"/>
              </a:rPr>
              <a:t>Personality</a:t>
            </a:r>
            <a:r>
              <a:rPr dirty="0" lang="en-US">
                <a:latin typeface="Times New Roman" panose="02020603050405020304" pitchFamily="18" charset="0"/>
                <a:cs typeface="Times New Roman" panose="02020603050405020304" pitchFamily="18" charset="0"/>
              </a:rPr>
              <a:t> – it refers to mental characteristics that </a:t>
            </a:r>
          </a:p>
          <a:p>
            <a:pPr indent="-320040" marL="320040">
              <a:buClr>
                <a:schemeClr val="accent3"/>
              </a:buClr>
              <a:buNone/>
            </a:pPr>
            <a:r>
              <a:rPr dirty="0" lang="en-US">
                <a:latin typeface="Times New Roman" panose="02020603050405020304" pitchFamily="18" charset="0"/>
                <a:cs typeface="Times New Roman" panose="02020603050405020304" pitchFamily="18" charset="0"/>
              </a:rPr>
              <a:t>determine the behavior of a person</a:t>
            </a:r>
          </a:p>
          <a:p>
            <a:pPr indent="-320040" marL="320040">
              <a:buClr>
                <a:schemeClr val="accent3"/>
              </a:buClr>
              <a:buNone/>
            </a:pPr>
            <a:r>
              <a:rPr b="1" dirty="0" lang="en-US">
                <a:latin typeface="Times New Roman" panose="02020603050405020304" pitchFamily="18" charset="0"/>
                <a:cs typeface="Times New Roman" panose="02020603050405020304" pitchFamily="18" charset="0"/>
              </a:rPr>
              <a:t>Attitude </a:t>
            </a:r>
            <a:r>
              <a:rPr b="1" dirty="0" lang="en-US">
                <a:solidFill>
                  <a:srgbClr val="FF0000"/>
                </a:solidFill>
                <a:latin typeface="Times New Roman" panose="02020603050405020304" pitchFamily="18" charset="0"/>
                <a:cs typeface="Times New Roman" panose="02020603050405020304" pitchFamily="18" charset="0"/>
              </a:rPr>
              <a:t>   </a:t>
            </a:r>
            <a:r>
              <a:rPr dirty="0" lang="en-US">
                <a:latin typeface="Times New Roman" panose="02020603050405020304" pitchFamily="18" charset="0"/>
                <a:cs typeface="Times New Roman" panose="02020603050405020304" pitchFamily="18" charset="0"/>
              </a:rPr>
              <a:t> – it’s the way that an individual thinks, feel or behave. It can be positive or negative.</a:t>
            </a:r>
          </a:p>
          <a:p>
            <a:pPr indent="-320040" marL="320040">
              <a:buClr>
                <a:schemeClr val="accent3"/>
              </a:buClr>
              <a:buNone/>
            </a:pPr>
            <a:r>
              <a:rPr b="1" dirty="0" lang="en-US">
                <a:latin typeface="Times New Roman" panose="02020603050405020304" pitchFamily="18" charset="0"/>
                <a:cs typeface="Times New Roman" panose="02020603050405020304" pitchFamily="18" charset="0"/>
              </a:rPr>
              <a:t>Motivation</a:t>
            </a:r>
            <a:r>
              <a:rPr dirty="0" lang="en-US">
                <a:latin typeface="Times New Roman" panose="02020603050405020304" pitchFamily="18" charset="0"/>
                <a:cs typeface="Times New Roman" panose="02020603050405020304" pitchFamily="18" charset="0"/>
              </a:rPr>
              <a:t> – it is the force propelling a person into activity.</a:t>
            </a:r>
          </a:p>
          <a:p>
            <a:pPr indent="-320040" marL="320040">
              <a:buClr>
                <a:schemeClr val="accent3"/>
              </a:buClr>
              <a:buNone/>
            </a:pPr>
            <a:r>
              <a:rPr b="1" dirty="0" lang="en-US">
                <a:latin typeface="Times New Roman" panose="02020603050405020304" pitchFamily="18" charset="0"/>
                <a:cs typeface="Times New Roman" panose="02020603050405020304" pitchFamily="18" charset="0"/>
              </a:rPr>
              <a:t>Instincts/Drives</a:t>
            </a:r>
            <a:r>
              <a:rPr dirty="0" lang="en-US">
                <a:latin typeface="Times New Roman" panose="02020603050405020304" pitchFamily="18" charset="0"/>
                <a:cs typeface="Times New Roman" panose="02020603050405020304" pitchFamily="18" charset="0"/>
              </a:rPr>
              <a:t>- basic force in personality and behavior</a:t>
            </a:r>
            <a:endParaRPr dirty="0" lang="en-US"/>
          </a:p>
        </p:txBody>
      </p:sp>
    </p:spTree>
  </p:cSld>
  <p:clrMapOvr>
    <a:masterClrMapping/>
  </p:clrMapOvr>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366" name=""/>
        <p:cNvGrpSpPr/>
        <p:nvPr/>
      </p:nvGrpSpPr>
      <p:grpSpPr>
        <a:xfrm>
          <a:off x="0" y="0"/>
          <a:ext cx="0" cy="0"/>
          <a:chOff x="0" y="0"/>
          <a:chExt cx="0" cy="0"/>
        </a:xfrm>
      </p:grpSpPr>
      <p:sp>
        <p:nvSpPr>
          <p:cNvPr id="1048804" name="AutoShape 2"/>
          <p:cNvSpPr>
            <a:spLocks noGrp="1" noChangeArrowheads="1"/>
          </p:cNvSpPr>
          <p:nvPr>
            <p:ph type="title"/>
          </p:nvPr>
        </p:nvSpPr>
        <p:spPr>
          <a:xfrm>
            <a:off x="808383" y="162339"/>
            <a:ext cx="11145078" cy="1143000"/>
          </a:xfrm>
        </p:spPr>
        <p:txBody>
          <a:bodyPr>
            <a:normAutofit/>
          </a:bodyPr>
          <a:p>
            <a:pPr algn="ctr" eaLnBrk="1" hangingPunct="1"/>
            <a:r>
              <a:rPr dirty="0" lang="en-US">
                <a:solidFill>
                  <a:srgbClr val="FF0000"/>
                </a:solidFill>
                <a:latin typeface="Arial Black" panose="020B0A04020102020204" pitchFamily="34" charset="0"/>
              </a:rPr>
              <a:t>Basic Trust Versus Mistrust </a:t>
            </a:r>
          </a:p>
        </p:txBody>
      </p:sp>
      <p:sp>
        <p:nvSpPr>
          <p:cNvPr id="1048805" name="Rectangle 3"/>
          <p:cNvSpPr>
            <a:spLocks noGrp="1" noChangeArrowheads="1"/>
          </p:cNvSpPr>
          <p:nvPr>
            <p:ph idx="1"/>
          </p:nvPr>
        </p:nvSpPr>
        <p:spPr>
          <a:xfrm>
            <a:off x="1126435" y="1605169"/>
            <a:ext cx="10442713" cy="4419600"/>
          </a:xfrm>
        </p:spPr>
        <p:txBody>
          <a:bodyPr>
            <a:noAutofit/>
          </a:bodyPr>
          <a:p>
            <a:pPr algn="just" eaLnBrk="1" hangingPunct="1"/>
            <a:r>
              <a:rPr dirty="0" sz="3600" lang="en-US"/>
              <a:t>Occurs in infancy (birth-18 months).</a:t>
            </a:r>
          </a:p>
          <a:p>
            <a:pPr algn="just" eaLnBrk="1" hangingPunct="1"/>
            <a:r>
              <a:rPr dirty="0" sz="3600" lang="en-US"/>
              <a:t>Babies must learn to trust their parents care and affection.</a:t>
            </a:r>
          </a:p>
          <a:p>
            <a:pPr algn="just" eaLnBrk="1" hangingPunct="1"/>
            <a:r>
              <a:rPr dirty="0" sz="3600" lang="en-US"/>
              <a:t>If not done the babies could develop a distrust and view the world as inconsistent and unpredictable.</a:t>
            </a:r>
          </a:p>
          <a:p>
            <a:pPr algn="just"/>
            <a:r>
              <a:rPr dirty="0" sz="3600" lang="en-US"/>
              <a:t>The </a:t>
            </a:r>
            <a:r>
              <a:rPr dirty="0" sz="3600" lang="en-US" err="1"/>
              <a:t>favourable</a:t>
            </a:r>
            <a:r>
              <a:rPr dirty="0" sz="3600" lang="en-US"/>
              <a:t> outcomes are </a:t>
            </a:r>
            <a:r>
              <a:rPr dirty="0" sz="3600" i="1" lang="en-US"/>
              <a:t>hope, trust and optimism.</a:t>
            </a:r>
          </a:p>
        </p:txBody>
      </p:sp>
      <p:sp>
        <p:nvSpPr>
          <p:cNvPr id="1048806" name="Slide Number Placeholder 3"/>
          <p:cNvSpPr>
            <a:spLocks noGrp="1"/>
          </p:cNvSpPr>
          <p:nvPr>
            <p:ph type="sldNum" sz="quarter" idx="12"/>
          </p:nvPr>
        </p:nvSpPr>
        <p:spPr>
          <a:xfrm>
            <a:off x="8077200" y="6324600"/>
            <a:ext cx="1905000" cy="457200"/>
          </a:xfrm>
          <a:prstGeom prst="rect"/>
        </p:spPr>
        <p:txBody>
          <a:bodyPr/>
          <a:p>
            <a:fld id="{ACE4364B-589A-413E-BE35-0E230ADB5FAC}" type="slidenum">
              <a:rPr lang="en-US" smtClean="0"/>
              <a:t>90</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367" name=""/>
        <p:cNvGrpSpPr/>
        <p:nvPr/>
      </p:nvGrpSpPr>
      <p:grpSpPr>
        <a:xfrm>
          <a:off x="0" y="0"/>
          <a:ext cx="0" cy="0"/>
          <a:chOff x="0" y="0"/>
          <a:chExt cx="0" cy="0"/>
        </a:xfrm>
      </p:grpSpPr>
      <p:sp>
        <p:nvSpPr>
          <p:cNvPr id="1048807" name="AutoShape 2"/>
          <p:cNvSpPr>
            <a:spLocks noGrp="1" noChangeArrowheads="1"/>
          </p:cNvSpPr>
          <p:nvPr>
            <p:ph type="title"/>
          </p:nvPr>
        </p:nvSpPr>
        <p:spPr>
          <a:xfrm>
            <a:off x="1016000" y="243128"/>
            <a:ext cx="10769600" cy="1143000"/>
          </a:xfrm>
        </p:spPr>
        <p:txBody>
          <a:bodyPr>
            <a:normAutofit/>
          </a:bodyPr>
          <a:p>
            <a:pPr algn="ctr" eaLnBrk="1" hangingPunct="1"/>
            <a:r>
              <a:rPr dirty="0" lang="en-US">
                <a:solidFill>
                  <a:srgbClr val="FF0000"/>
                </a:solidFill>
                <a:latin typeface="Arial Black" panose="020B0A04020102020204" pitchFamily="34" charset="0"/>
              </a:rPr>
              <a:t>Autonomy versus shame/doubt</a:t>
            </a:r>
          </a:p>
        </p:txBody>
      </p:sp>
      <p:sp>
        <p:nvSpPr>
          <p:cNvPr id="1048808" name="Rectangle 3"/>
          <p:cNvSpPr>
            <a:spLocks noGrp="1" noChangeArrowheads="1"/>
          </p:cNvSpPr>
          <p:nvPr>
            <p:ph idx="1"/>
          </p:nvPr>
        </p:nvSpPr>
        <p:spPr>
          <a:xfrm>
            <a:off x="933062" y="1063690"/>
            <a:ext cx="10689096" cy="4478694"/>
          </a:xfrm>
        </p:spPr>
        <p:txBody>
          <a:bodyPr>
            <a:noAutofit/>
          </a:bodyPr>
          <a:p>
            <a:pPr algn="just" eaLnBrk="1" hangingPunct="1"/>
            <a:r>
              <a:rPr dirty="0" sz="3600" lang="en-US"/>
              <a:t>In early childhood (18 months-3 yrs). </a:t>
            </a:r>
          </a:p>
          <a:p>
            <a:pPr algn="just" eaLnBrk="1" hangingPunct="1"/>
            <a:r>
              <a:rPr dirty="0" sz="3600" lang="en-US"/>
              <a:t>Child learns to feed themselves and do things on there own.</a:t>
            </a:r>
          </a:p>
          <a:p>
            <a:pPr algn="just" eaLnBrk="1" hangingPunct="1"/>
            <a:r>
              <a:rPr dirty="0" sz="3600" lang="en-US"/>
              <a:t>Or they could start feeling ashamed and doubt their abilities.</a:t>
            </a:r>
          </a:p>
          <a:p>
            <a:pPr algn="just" eaLnBrk="1" hangingPunct="1"/>
            <a:r>
              <a:rPr dirty="0" sz="3600" lang="en-US"/>
              <a:t>Important Event: Toilet Training</a:t>
            </a:r>
          </a:p>
          <a:p>
            <a:pPr algn="just"/>
            <a:r>
              <a:rPr dirty="0" sz="3600" lang="en-US"/>
              <a:t>The child learns to perform physical skills, and develops </a:t>
            </a:r>
            <a:r>
              <a:rPr dirty="0" sz="3600" lang="en-GB"/>
              <a:t>self-control &amp; courage</a:t>
            </a:r>
            <a:r>
              <a:rPr dirty="0" sz="3600" lang="en-US"/>
              <a:t>.</a:t>
            </a:r>
          </a:p>
          <a:p>
            <a:pPr algn="just" eaLnBrk="1" hangingPunct="1"/>
            <a:endParaRPr dirty="0" sz="3600" lang="en-US"/>
          </a:p>
          <a:p>
            <a:pPr algn="just" eaLnBrk="1" hangingPunct="1"/>
            <a:endParaRPr dirty="0" sz="3600" lang="en-US"/>
          </a:p>
        </p:txBody>
      </p:sp>
      <p:sp>
        <p:nvSpPr>
          <p:cNvPr id="1048809" name="Slide Number Placeholder 3"/>
          <p:cNvSpPr>
            <a:spLocks noGrp="1"/>
          </p:cNvSpPr>
          <p:nvPr>
            <p:ph type="sldNum" sz="quarter" idx="12"/>
          </p:nvPr>
        </p:nvSpPr>
        <p:spPr>
          <a:xfrm>
            <a:off x="8077200" y="6324600"/>
            <a:ext cx="1905000" cy="457200"/>
          </a:xfrm>
          <a:prstGeom prst="rect"/>
        </p:spPr>
        <p:txBody>
          <a:bodyPr/>
          <a:p>
            <a:fld id="{ACE4364B-589A-413E-BE35-0E230ADB5FAC}" type="slidenum">
              <a:rPr lang="en-US" smtClean="0"/>
              <a:t>91</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368" name=""/>
        <p:cNvGrpSpPr/>
        <p:nvPr/>
      </p:nvGrpSpPr>
      <p:grpSpPr>
        <a:xfrm>
          <a:off x="0" y="0"/>
          <a:ext cx="0" cy="0"/>
          <a:chOff x="0" y="0"/>
          <a:chExt cx="0" cy="0"/>
        </a:xfrm>
      </p:grpSpPr>
      <p:sp>
        <p:nvSpPr>
          <p:cNvPr id="1048810" name="AutoShape 2"/>
          <p:cNvSpPr>
            <a:spLocks noGrp="1" noChangeArrowheads="1"/>
          </p:cNvSpPr>
          <p:nvPr>
            <p:ph type="title"/>
          </p:nvPr>
        </p:nvSpPr>
        <p:spPr>
          <a:xfrm>
            <a:off x="1205948" y="215348"/>
            <a:ext cx="10535478" cy="1143000"/>
          </a:xfrm>
        </p:spPr>
        <p:txBody>
          <a:bodyPr>
            <a:normAutofit/>
          </a:bodyPr>
          <a:p>
            <a:pPr algn="ctr" eaLnBrk="1" hangingPunct="1"/>
            <a:r>
              <a:rPr dirty="0" lang="en-US">
                <a:solidFill>
                  <a:srgbClr val="FF0000"/>
                </a:solidFill>
                <a:latin typeface="Arial Black" panose="020B0A04020102020204" pitchFamily="34" charset="0"/>
              </a:rPr>
              <a:t>Initiative versus guilt</a:t>
            </a:r>
          </a:p>
        </p:txBody>
      </p:sp>
      <p:sp>
        <p:nvSpPr>
          <p:cNvPr id="1048811" name="Rectangle 3"/>
          <p:cNvSpPr>
            <a:spLocks noGrp="1" noChangeArrowheads="1"/>
          </p:cNvSpPr>
          <p:nvPr>
            <p:ph idx="1"/>
          </p:nvPr>
        </p:nvSpPr>
        <p:spPr>
          <a:xfrm>
            <a:off x="954156" y="1358348"/>
            <a:ext cx="10787269" cy="4648200"/>
          </a:xfrm>
        </p:spPr>
        <p:txBody>
          <a:bodyPr>
            <a:normAutofit/>
          </a:bodyPr>
          <a:p>
            <a:pPr algn="just" eaLnBrk="1" hangingPunct="1"/>
            <a:r>
              <a:rPr dirty="0" lang="en-US"/>
              <a:t>3 to 5years (late childhood)</a:t>
            </a:r>
          </a:p>
          <a:p>
            <a:pPr algn="just" eaLnBrk="1" hangingPunct="1"/>
            <a:r>
              <a:rPr dirty="0" lang="en-US"/>
              <a:t>Child becomes assertive and takes initiative</a:t>
            </a:r>
          </a:p>
          <a:p>
            <a:pPr algn="just" eaLnBrk="1" hangingPunct="1"/>
            <a:r>
              <a:rPr dirty="0" lang="en-US"/>
              <a:t>Being too forceful may lead to guilt</a:t>
            </a:r>
          </a:p>
          <a:p>
            <a:pPr algn="just" eaLnBrk="1" hangingPunct="1"/>
            <a:r>
              <a:rPr dirty="0" lang="en-US"/>
              <a:t>The child is testing the ability to compete in the outside world. They</a:t>
            </a:r>
            <a:r>
              <a:rPr dirty="0" lang="en-GB"/>
              <a:t> desire to copy the adults around them and take initiative in creating play situations</a:t>
            </a:r>
            <a:endParaRPr dirty="0" lang="en-US"/>
          </a:p>
          <a:p>
            <a:pPr algn="just" eaLnBrk="1" hangingPunct="1"/>
            <a:r>
              <a:rPr dirty="0" lang="en-US"/>
              <a:t>The desirable outcome is sense of </a:t>
            </a:r>
            <a:r>
              <a:rPr dirty="0" i="1" lang="en-US"/>
              <a:t>purpose and initiative</a:t>
            </a:r>
          </a:p>
          <a:p>
            <a:pPr algn="just" eaLnBrk="1" hangingPunct="1"/>
            <a:endParaRPr dirty="0" lang="en-US"/>
          </a:p>
        </p:txBody>
      </p:sp>
      <p:sp>
        <p:nvSpPr>
          <p:cNvPr id="1048812" name="Slide Number Placeholder 3"/>
          <p:cNvSpPr>
            <a:spLocks noGrp="1"/>
          </p:cNvSpPr>
          <p:nvPr>
            <p:ph type="sldNum" sz="quarter" idx="12"/>
          </p:nvPr>
        </p:nvSpPr>
        <p:spPr>
          <a:xfrm>
            <a:off x="8077200" y="6324600"/>
            <a:ext cx="1905000" cy="457200"/>
          </a:xfrm>
          <a:prstGeom prst="rect"/>
        </p:spPr>
        <p:txBody>
          <a:bodyPr/>
          <a:p>
            <a:fld id="{ACE4364B-589A-413E-BE35-0E230ADB5FAC}" type="slidenum">
              <a:rPr lang="en-US" smtClean="0"/>
              <a:t>92</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369" name=""/>
        <p:cNvGrpSpPr/>
        <p:nvPr/>
      </p:nvGrpSpPr>
      <p:grpSpPr>
        <a:xfrm>
          <a:off x="0" y="0"/>
          <a:ext cx="0" cy="0"/>
          <a:chOff x="0" y="0"/>
          <a:chExt cx="0" cy="0"/>
        </a:xfrm>
      </p:grpSpPr>
      <p:sp>
        <p:nvSpPr>
          <p:cNvPr id="1048813" name="AutoShape 2"/>
          <p:cNvSpPr>
            <a:spLocks noGrp="1" noChangeArrowheads="1"/>
          </p:cNvSpPr>
          <p:nvPr>
            <p:ph type="title"/>
          </p:nvPr>
        </p:nvSpPr>
        <p:spPr>
          <a:xfrm>
            <a:off x="2209800" y="245165"/>
            <a:ext cx="7772400" cy="1143000"/>
          </a:xfrm>
        </p:spPr>
        <p:txBody>
          <a:bodyPr>
            <a:noAutofit/>
          </a:bodyPr>
          <a:p>
            <a:pPr algn="ctr" eaLnBrk="1" hangingPunct="1"/>
            <a:r>
              <a:rPr b="1" dirty="0" lang="en-US">
                <a:solidFill>
                  <a:srgbClr val="FF0000"/>
                </a:solidFill>
                <a:latin typeface="Arial Black" panose="020B0A04020102020204" pitchFamily="34" charset="0"/>
              </a:rPr>
              <a:t>Industry versus inferiority </a:t>
            </a:r>
          </a:p>
        </p:txBody>
      </p:sp>
      <p:sp>
        <p:nvSpPr>
          <p:cNvPr id="1048814" name="Rectangle 3"/>
          <p:cNvSpPr>
            <a:spLocks noGrp="1" noChangeArrowheads="1"/>
          </p:cNvSpPr>
          <p:nvPr>
            <p:ph idx="1"/>
          </p:nvPr>
        </p:nvSpPr>
        <p:spPr>
          <a:xfrm>
            <a:off x="1046922" y="1905000"/>
            <a:ext cx="10668000" cy="4267200"/>
          </a:xfrm>
        </p:spPr>
        <p:txBody>
          <a:bodyPr>
            <a:normAutofit/>
          </a:bodyPr>
          <a:p>
            <a:pPr algn="just" eaLnBrk="1" hangingPunct="1"/>
            <a:r>
              <a:rPr dirty="0" lang="en-US"/>
              <a:t>5 to 12 years (School age)</a:t>
            </a:r>
          </a:p>
          <a:p>
            <a:pPr algn="just" eaLnBrk="1" hangingPunct="1"/>
            <a:r>
              <a:rPr dirty="0" lang="en-US"/>
              <a:t>Learn to follow the rules imposed by schools or home or the child can start believing they are inferior to others.</a:t>
            </a:r>
          </a:p>
          <a:p>
            <a:pPr algn="just" eaLnBrk="1" hangingPunct="1"/>
            <a:r>
              <a:rPr dirty="0" lang="en-US"/>
              <a:t>Desired outcome: </a:t>
            </a:r>
            <a:r>
              <a:rPr dirty="0" i="1" lang="en-US"/>
              <a:t>competence</a:t>
            </a:r>
            <a:r>
              <a:rPr dirty="0" lang="en-US"/>
              <a:t>, development of </a:t>
            </a:r>
            <a:r>
              <a:rPr dirty="0" i="1" lang="en-US"/>
              <a:t>intellectual, social and physical skills.</a:t>
            </a:r>
          </a:p>
          <a:p>
            <a:pPr algn="just" eaLnBrk="1" hangingPunct="1"/>
            <a:r>
              <a:rPr dirty="0" lang="en-US"/>
              <a:t>The child must learn new skills or risk inferiority, failure, and incompetence. </a:t>
            </a:r>
          </a:p>
        </p:txBody>
      </p:sp>
      <p:sp>
        <p:nvSpPr>
          <p:cNvPr id="1048815" name="Slide Number Placeholder 3"/>
          <p:cNvSpPr>
            <a:spLocks noGrp="1"/>
          </p:cNvSpPr>
          <p:nvPr>
            <p:ph type="sldNum" sz="quarter" idx="12"/>
          </p:nvPr>
        </p:nvSpPr>
        <p:spPr>
          <a:xfrm>
            <a:off x="8077200" y="6324600"/>
            <a:ext cx="1905000" cy="457200"/>
          </a:xfrm>
          <a:prstGeom prst="rect"/>
        </p:spPr>
        <p:txBody>
          <a:bodyPr/>
          <a:p>
            <a:fld id="{ACE4364B-589A-413E-BE35-0E230ADB5FAC}" type="slidenum">
              <a:rPr lang="en-US" smtClean="0"/>
              <a:t>93</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370" name=""/>
        <p:cNvGrpSpPr/>
        <p:nvPr/>
      </p:nvGrpSpPr>
      <p:grpSpPr>
        <a:xfrm>
          <a:off x="0" y="0"/>
          <a:ext cx="0" cy="0"/>
          <a:chOff x="0" y="0"/>
          <a:chExt cx="0" cy="0"/>
        </a:xfrm>
      </p:grpSpPr>
      <p:sp>
        <p:nvSpPr>
          <p:cNvPr id="1048816" name="AutoShape 2"/>
          <p:cNvSpPr>
            <a:spLocks noGrp="1" noChangeArrowheads="1"/>
          </p:cNvSpPr>
          <p:nvPr>
            <p:ph type="title"/>
          </p:nvPr>
        </p:nvSpPr>
        <p:spPr/>
        <p:txBody>
          <a:bodyPr>
            <a:normAutofit/>
          </a:bodyPr>
          <a:p>
            <a:pPr algn="ctr" eaLnBrk="1" hangingPunct="1"/>
            <a:r>
              <a:rPr dirty="0" lang="en-US">
                <a:solidFill>
                  <a:srgbClr val="FF0000"/>
                </a:solidFill>
                <a:latin typeface="Arial Black" panose="020B0A04020102020204" pitchFamily="34" charset="0"/>
              </a:rPr>
              <a:t>Identity versus role confusion</a:t>
            </a:r>
          </a:p>
        </p:txBody>
      </p:sp>
      <p:sp>
        <p:nvSpPr>
          <p:cNvPr id="1048817" name="Rectangle 3"/>
          <p:cNvSpPr>
            <a:spLocks noGrp="1" noChangeArrowheads="1"/>
          </p:cNvSpPr>
          <p:nvPr>
            <p:ph idx="1"/>
          </p:nvPr>
        </p:nvSpPr>
        <p:spPr>
          <a:xfrm>
            <a:off x="1016000" y="1412632"/>
            <a:ext cx="11003722" cy="4683368"/>
          </a:xfrm>
        </p:spPr>
        <p:txBody>
          <a:bodyPr>
            <a:normAutofit/>
          </a:bodyPr>
          <a:p>
            <a:pPr eaLnBrk="1" hangingPunct="1"/>
            <a:r>
              <a:rPr dirty="0" lang="en-US"/>
              <a:t>Adolescence (13-18 years of age).</a:t>
            </a:r>
          </a:p>
          <a:p>
            <a:pPr eaLnBrk="1" hangingPunct="1"/>
            <a:r>
              <a:rPr dirty="0" lang="en-US"/>
              <a:t>Acquire a sense of identity or can become confused about ones role in life.</a:t>
            </a:r>
          </a:p>
          <a:p>
            <a:pPr eaLnBrk="1" hangingPunct="1"/>
            <a:r>
              <a:rPr dirty="0" lang="en-US"/>
              <a:t>Questions who you are and if your happy.</a:t>
            </a:r>
          </a:p>
          <a:p>
            <a:pPr eaLnBrk="1" hangingPunct="1"/>
            <a:r>
              <a:rPr dirty="0" lang="en-US"/>
              <a:t>Source of interaction: Peer and groups</a:t>
            </a:r>
          </a:p>
          <a:p>
            <a:pPr eaLnBrk="1" hangingPunct="1"/>
            <a:r>
              <a:rPr dirty="0" lang="en-US"/>
              <a:t>Desirable outcome: identity in occupation, gender roles, politics and religion.</a:t>
            </a:r>
          </a:p>
        </p:txBody>
      </p:sp>
      <p:sp>
        <p:nvSpPr>
          <p:cNvPr id="1048818" name="Slide Number Placeholder 3"/>
          <p:cNvSpPr>
            <a:spLocks noGrp="1"/>
          </p:cNvSpPr>
          <p:nvPr>
            <p:ph type="sldNum" sz="quarter" idx="12"/>
          </p:nvPr>
        </p:nvSpPr>
        <p:spPr>
          <a:xfrm>
            <a:off x="8077200" y="6324600"/>
            <a:ext cx="1905000" cy="457200"/>
          </a:xfrm>
          <a:prstGeom prst="rect"/>
        </p:spPr>
        <p:txBody>
          <a:bodyPr/>
          <a:p>
            <a:fld id="{ACE4364B-589A-413E-BE35-0E230ADB5FAC}" type="slidenum">
              <a:rPr lang="en-US" smtClean="0"/>
              <a:t>94</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371" name=""/>
        <p:cNvGrpSpPr/>
        <p:nvPr/>
      </p:nvGrpSpPr>
      <p:grpSpPr>
        <a:xfrm>
          <a:off x="0" y="0"/>
          <a:ext cx="0" cy="0"/>
          <a:chOff x="0" y="0"/>
          <a:chExt cx="0" cy="0"/>
        </a:xfrm>
      </p:grpSpPr>
      <p:sp>
        <p:nvSpPr>
          <p:cNvPr id="1048819" name="Title 1"/>
          <p:cNvSpPr>
            <a:spLocks noGrp="1"/>
          </p:cNvSpPr>
          <p:nvPr>
            <p:ph type="title"/>
          </p:nvPr>
        </p:nvSpPr>
        <p:spPr>
          <a:xfrm>
            <a:off x="1461052" y="314327"/>
            <a:ext cx="7772400" cy="1143000"/>
          </a:xfrm>
        </p:spPr>
        <p:txBody>
          <a:bodyPr>
            <a:noAutofit/>
          </a:bodyPr>
          <a:p>
            <a:pPr algn="ctr" eaLnBrk="1" hangingPunct="1"/>
            <a:r>
              <a:rPr dirty="0" lang="en-GB">
                <a:solidFill>
                  <a:srgbClr val="FF0000"/>
                </a:solidFill>
                <a:latin typeface="Arial Black" panose="020B0A04020102020204" pitchFamily="34" charset="0"/>
              </a:rPr>
              <a:t>Intimacy versus isolation</a:t>
            </a:r>
          </a:p>
        </p:txBody>
      </p:sp>
      <p:sp>
        <p:nvSpPr>
          <p:cNvPr id="1048820" name="Content Placeholder 2"/>
          <p:cNvSpPr>
            <a:spLocks noGrp="1"/>
          </p:cNvSpPr>
          <p:nvPr>
            <p:ph idx="1"/>
          </p:nvPr>
        </p:nvSpPr>
        <p:spPr>
          <a:xfrm>
            <a:off x="993913" y="1685926"/>
            <a:ext cx="10747513" cy="4410075"/>
          </a:xfrm>
        </p:spPr>
        <p:txBody>
          <a:bodyPr>
            <a:normAutofit/>
          </a:bodyPr>
          <a:p>
            <a:pPr algn="just" eaLnBrk="1" hangingPunct="1"/>
            <a:r>
              <a:rPr dirty="0" lang="en-US"/>
              <a:t>Young adulthood (18-40 years of age). </a:t>
            </a:r>
          </a:p>
          <a:p>
            <a:pPr algn="just" eaLnBrk="1" hangingPunct="1"/>
            <a:r>
              <a:rPr dirty="0" lang="en-US"/>
              <a:t>Develop a relationship and joint identity with a partner or can become isolated and stay away from meaningful relationships.</a:t>
            </a:r>
          </a:p>
          <a:p>
            <a:pPr algn="just" eaLnBrk="1" hangingPunct="1"/>
            <a:r>
              <a:rPr dirty="0" lang="en-US"/>
              <a:t>Questions if the person is ready for new relationships, or if there is a fear of rejection.</a:t>
            </a:r>
          </a:p>
          <a:p>
            <a:pPr algn="just" eaLnBrk="1" hangingPunct="1"/>
            <a:r>
              <a:rPr dirty="0" lang="en-US"/>
              <a:t>Desired outcome includes: forming close relationship and career development</a:t>
            </a:r>
          </a:p>
          <a:p>
            <a:pPr algn="just" eaLnBrk="1" hangingPunct="1"/>
            <a:endParaRPr dirty="0" lang="en-GB"/>
          </a:p>
        </p:txBody>
      </p:sp>
      <p:sp>
        <p:nvSpPr>
          <p:cNvPr id="1048821" name="Slide Number Placeholder 3"/>
          <p:cNvSpPr>
            <a:spLocks noGrp="1"/>
          </p:cNvSpPr>
          <p:nvPr>
            <p:ph type="sldNum" sz="quarter" idx="12"/>
          </p:nvPr>
        </p:nvSpPr>
        <p:spPr>
          <a:xfrm>
            <a:off x="8077200" y="6324600"/>
            <a:ext cx="1905000" cy="457200"/>
          </a:xfrm>
          <a:prstGeom prst="rect"/>
        </p:spPr>
        <p:txBody>
          <a:bodyPr/>
          <a:p>
            <a:fld id="{ACE4364B-589A-413E-BE35-0E230ADB5FAC}" type="slidenum">
              <a:rPr lang="en-US" smtClean="0"/>
              <a:t>95</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372" name=""/>
        <p:cNvGrpSpPr/>
        <p:nvPr/>
      </p:nvGrpSpPr>
      <p:grpSpPr>
        <a:xfrm>
          <a:off x="0" y="0"/>
          <a:ext cx="0" cy="0"/>
          <a:chOff x="0" y="0"/>
          <a:chExt cx="0" cy="0"/>
        </a:xfrm>
      </p:grpSpPr>
      <p:sp>
        <p:nvSpPr>
          <p:cNvPr id="1048822" name="Title 1"/>
          <p:cNvSpPr>
            <a:spLocks noGrp="1"/>
          </p:cNvSpPr>
          <p:nvPr>
            <p:ph type="title"/>
          </p:nvPr>
        </p:nvSpPr>
        <p:spPr>
          <a:xfrm>
            <a:off x="1676400" y="149087"/>
            <a:ext cx="9442174" cy="1143000"/>
          </a:xfrm>
        </p:spPr>
        <p:txBody>
          <a:bodyPr>
            <a:normAutofit/>
          </a:bodyPr>
          <a:p>
            <a:pPr algn="ctr" eaLnBrk="1" hangingPunct="1"/>
            <a:r>
              <a:rPr dirty="0" lang="en-US">
                <a:solidFill>
                  <a:srgbClr val="FF0000"/>
                </a:solidFill>
                <a:latin typeface="Arial Black" panose="020B0A04020102020204" pitchFamily="34" charset="0"/>
              </a:rPr>
              <a:t>Generativity vs. Stagnation</a:t>
            </a:r>
            <a:endParaRPr dirty="0" lang="en-GB">
              <a:solidFill>
                <a:srgbClr val="FF0000"/>
              </a:solidFill>
              <a:latin typeface="Arial Black" panose="020B0A04020102020204" pitchFamily="34" charset="0"/>
            </a:endParaRPr>
          </a:p>
        </p:txBody>
      </p:sp>
      <p:sp>
        <p:nvSpPr>
          <p:cNvPr id="1048823" name="Content Placeholder 2"/>
          <p:cNvSpPr>
            <a:spLocks noGrp="1"/>
          </p:cNvSpPr>
          <p:nvPr>
            <p:ph idx="1"/>
          </p:nvPr>
        </p:nvSpPr>
        <p:spPr>
          <a:xfrm>
            <a:off x="1086678" y="1292087"/>
            <a:ext cx="10827026" cy="5413513"/>
          </a:xfrm>
        </p:spPr>
        <p:txBody>
          <a:bodyPr>
            <a:normAutofit/>
          </a:bodyPr>
          <a:p>
            <a:pPr algn="just" eaLnBrk="1" hangingPunct="1"/>
            <a:r>
              <a:rPr dirty="0" sz="3600" lang="en-US"/>
              <a:t>Adulthood (40-65 years of age).</a:t>
            </a:r>
          </a:p>
          <a:p>
            <a:pPr algn="just" eaLnBrk="1" hangingPunct="1"/>
            <a:r>
              <a:rPr dirty="0" sz="3600" lang="en-US"/>
              <a:t>Making use of time and having a concern with helping others and guiding the next generation or can become self-centered, and stagnant.</a:t>
            </a:r>
          </a:p>
          <a:p>
            <a:pPr algn="just" eaLnBrk="1" hangingPunct="1"/>
            <a:r>
              <a:rPr dirty="0" sz="3600" lang="en-US"/>
              <a:t>Questions what the person will do with their extra time.</a:t>
            </a:r>
          </a:p>
          <a:p>
            <a:pPr algn="just" eaLnBrk="1" hangingPunct="1"/>
            <a:r>
              <a:rPr dirty="0" sz="3600" lang="en-US"/>
              <a:t>Desired outcome :care and concern for family and society</a:t>
            </a:r>
            <a:r>
              <a:rPr dirty="0" sz="3600" lang="en-GB"/>
              <a:t>.</a:t>
            </a:r>
            <a:endParaRPr dirty="0" sz="3600" lang="en-US"/>
          </a:p>
        </p:txBody>
      </p:sp>
      <p:sp>
        <p:nvSpPr>
          <p:cNvPr id="1048824" name="Slide Number Placeholder 3"/>
          <p:cNvSpPr>
            <a:spLocks noGrp="1"/>
          </p:cNvSpPr>
          <p:nvPr>
            <p:ph type="sldNum" sz="quarter" idx="12"/>
          </p:nvPr>
        </p:nvSpPr>
        <p:spPr>
          <a:xfrm>
            <a:off x="8077200" y="6324600"/>
            <a:ext cx="1905000" cy="457200"/>
          </a:xfrm>
          <a:prstGeom prst="rect"/>
        </p:spPr>
        <p:txBody>
          <a:bodyPr/>
          <a:p>
            <a:fld id="{ACE4364B-589A-413E-BE35-0E230ADB5FAC}" type="slidenum">
              <a:rPr lang="en-US" smtClean="0"/>
              <a:t>96</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373" name=""/>
        <p:cNvGrpSpPr/>
        <p:nvPr/>
      </p:nvGrpSpPr>
      <p:grpSpPr>
        <a:xfrm>
          <a:off x="0" y="0"/>
          <a:ext cx="0" cy="0"/>
          <a:chOff x="0" y="0"/>
          <a:chExt cx="0" cy="0"/>
        </a:xfrm>
      </p:grpSpPr>
      <p:sp>
        <p:nvSpPr>
          <p:cNvPr id="1048825" name="Title 1"/>
          <p:cNvSpPr>
            <a:spLocks noGrp="1"/>
          </p:cNvSpPr>
          <p:nvPr>
            <p:ph type="title"/>
          </p:nvPr>
        </p:nvSpPr>
        <p:spPr>
          <a:xfrm>
            <a:off x="1371599" y="347870"/>
            <a:ext cx="9508435" cy="1143000"/>
          </a:xfrm>
        </p:spPr>
        <p:txBody>
          <a:bodyPr>
            <a:normAutofit/>
          </a:bodyPr>
          <a:p>
            <a:pPr algn="ctr" eaLnBrk="1" hangingPunct="1"/>
            <a:r>
              <a:rPr dirty="0" sz="4800" lang="en-US">
                <a:solidFill>
                  <a:srgbClr val="FF0000"/>
                </a:solidFill>
                <a:latin typeface="Arial Black" panose="020B0A04020102020204" pitchFamily="34" charset="0"/>
              </a:rPr>
              <a:t>Integrity vs. Despair</a:t>
            </a:r>
            <a:endParaRPr dirty="0" sz="4800" lang="en-GB">
              <a:solidFill>
                <a:srgbClr val="FF0000"/>
              </a:solidFill>
              <a:latin typeface="Arial Black" panose="020B0A04020102020204" pitchFamily="34" charset="0"/>
            </a:endParaRPr>
          </a:p>
        </p:txBody>
      </p:sp>
      <p:sp>
        <p:nvSpPr>
          <p:cNvPr id="1048826" name="Content Placeholder 2"/>
          <p:cNvSpPr>
            <a:spLocks noGrp="1"/>
          </p:cNvSpPr>
          <p:nvPr>
            <p:ph idx="1"/>
          </p:nvPr>
        </p:nvSpPr>
        <p:spPr>
          <a:xfrm>
            <a:off x="1046922" y="1490870"/>
            <a:ext cx="10601739" cy="4105275"/>
          </a:xfrm>
        </p:spPr>
        <p:txBody>
          <a:bodyPr>
            <a:normAutofit/>
          </a:bodyPr>
          <a:p>
            <a:pPr algn="just" eaLnBrk="1" hangingPunct="1"/>
            <a:r>
              <a:rPr dirty="0" lang="en-US"/>
              <a:t>Late adulthood/old age (60 and above).</a:t>
            </a:r>
          </a:p>
          <a:p>
            <a:pPr algn="just" eaLnBrk="1" hangingPunct="1"/>
            <a:r>
              <a:rPr dirty="0" lang="en-US"/>
              <a:t>Understand and accept the meaning of the life spent or complains about regrets, not having enough time, and not finding a meaning throughout life.</a:t>
            </a:r>
          </a:p>
          <a:p>
            <a:pPr algn="just" eaLnBrk="1" hangingPunct="1"/>
            <a:r>
              <a:rPr dirty="0" lang="en-US"/>
              <a:t>Questions ones overview of their entire life.</a:t>
            </a:r>
          </a:p>
          <a:p>
            <a:pPr algn="just" eaLnBrk="1" hangingPunct="1"/>
            <a:r>
              <a:rPr dirty="0" lang="en-US"/>
              <a:t>Source of interaction: mankind</a:t>
            </a:r>
          </a:p>
          <a:p>
            <a:pPr algn="just" eaLnBrk="1" hangingPunct="1"/>
            <a:r>
              <a:rPr dirty="0" lang="en-US"/>
              <a:t>Expected outcome is satisfaction with life spent.</a:t>
            </a:r>
          </a:p>
          <a:p>
            <a:pPr algn="just" eaLnBrk="1" hangingPunct="1"/>
            <a:endParaRPr dirty="0" lang="en-GB"/>
          </a:p>
        </p:txBody>
      </p:sp>
      <p:sp>
        <p:nvSpPr>
          <p:cNvPr id="1048827" name="Slide Number Placeholder 3"/>
          <p:cNvSpPr>
            <a:spLocks noGrp="1"/>
          </p:cNvSpPr>
          <p:nvPr>
            <p:ph type="sldNum" sz="quarter" idx="12"/>
          </p:nvPr>
        </p:nvSpPr>
        <p:spPr>
          <a:xfrm>
            <a:off x="8077200" y="6324600"/>
            <a:ext cx="1905000" cy="457200"/>
          </a:xfrm>
          <a:prstGeom prst="rect"/>
        </p:spPr>
        <p:txBody>
          <a:bodyPr/>
          <a:p>
            <a:fld id="{ACE4364B-589A-413E-BE35-0E230ADB5FAC}" type="slidenum">
              <a:rPr lang="en-US" smtClean="0"/>
              <a:t>97</a:t>
            </a:fld>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374" name=""/>
        <p:cNvGrpSpPr/>
        <p:nvPr/>
      </p:nvGrpSpPr>
      <p:grpSpPr>
        <a:xfrm>
          <a:off x="0" y="0"/>
          <a:ext cx="0" cy="0"/>
          <a:chOff x="0" y="0"/>
          <a:chExt cx="0" cy="0"/>
        </a:xfrm>
      </p:grpSpPr>
      <p:sp>
        <p:nvSpPr>
          <p:cNvPr id="1048828" name="Title 5"/>
          <p:cNvSpPr>
            <a:spLocks noGrp="1"/>
          </p:cNvSpPr>
          <p:nvPr>
            <p:ph type="ctrTitle"/>
          </p:nvPr>
        </p:nvSpPr>
        <p:spPr>
          <a:xfrm>
            <a:off x="1279152" y="1070113"/>
            <a:ext cx="10230043" cy="1143000"/>
          </a:xfrm>
        </p:spPr>
        <p:txBody>
          <a:bodyPr>
            <a:noAutofit/>
          </a:bodyPr>
          <a:p>
            <a:pPr algn="ctr"/>
            <a:r>
              <a:rPr b="1" dirty="0" sz="9600" i="0" lang="en-US">
                <a:solidFill>
                  <a:srgbClr val="FF0000"/>
                </a:solidFill>
                <a:latin typeface="Arial Black" panose="020B0A04020102020204" pitchFamily="34" charset="0"/>
              </a:rPr>
              <a:t>LEARNING</a:t>
            </a:r>
          </a:p>
        </p:txBody>
      </p:sp>
      <p:sp>
        <p:nvSpPr>
          <p:cNvPr id="1048829" name="Subtitle 7"/>
          <p:cNvSpPr>
            <a:spLocks noGrp="1"/>
          </p:cNvSpPr>
          <p:nvPr>
            <p:ph type="subTitle" idx="1"/>
          </p:nvPr>
        </p:nvSpPr>
        <p:spPr>
          <a:xfrm>
            <a:off x="1073426" y="3276600"/>
            <a:ext cx="10641496" cy="1752600"/>
          </a:xfrm>
        </p:spPr>
        <p:txBody>
          <a:bodyPr>
            <a:normAutofit/>
          </a:bodyPr>
          <a:p>
            <a:pPr algn="ctr" indent="-571500" marL="571500">
              <a:buFont typeface="Wingdings" panose="05000000000000000000" pitchFamily="2" charset="2"/>
              <a:buChar char="ü"/>
            </a:pPr>
            <a:r>
              <a:rPr dirty="0" sz="3600" lang="en-US">
                <a:solidFill>
                  <a:schemeClr val="bg1"/>
                </a:solidFill>
                <a:latin typeface="Arial Rounded MT Bold" panose="020F0704030504030204" pitchFamily="34" charset="0"/>
              </a:rPr>
              <a:t>Relatively permanent change in knowledge or behavior resulting from experience.</a:t>
            </a:r>
          </a:p>
          <a:p>
            <a:pPr algn="ctr"/>
            <a:endParaRPr dirty="0" sz="3600" lang="en-US">
              <a:solidFill>
                <a:schemeClr val="bg1"/>
              </a:solidFill>
              <a:latin typeface="Arial Rounded MT Bold" panose="020F0704030504030204" pitchFamily="34" charset="0"/>
            </a:endParaRPr>
          </a:p>
        </p:txBody>
      </p:sp>
      <p:sp>
        <p:nvSpPr>
          <p:cNvPr id="1048830" name="Slide Number Placeholder 4"/>
          <p:cNvSpPr>
            <a:spLocks noGrp="1"/>
          </p:cNvSpPr>
          <p:nvPr>
            <p:ph type="sldNum" sz="quarter" idx="12"/>
          </p:nvPr>
        </p:nvSpPr>
        <p:spPr/>
        <p:txBody>
          <a:bodyPr/>
          <a:p>
            <a:fld id="{ACE4364B-589A-413E-BE35-0E230ADB5FAC}" type="slidenum">
              <a:rPr lang="en-US" smtClean="0"/>
              <a:t>98</a:t>
            </a:fld>
            <a:endParaRPr lang="en-US"/>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5" presetSubtype="0">
                                  <p:stCondLst>
                                    <p:cond delay="0"/>
                                  </p:stCondLst>
                                  <p:iterate type="lt">
                                    <p:tmPct val="10000"/>
                                  </p:iterate>
                                  <p:childTnLst>
                                    <p:set>
                                      <p:cBhvr>
                                        <p:cTn dur="1" fill="hold" id="6">
                                          <p:stCondLst>
                                            <p:cond delay="0"/>
                                          </p:stCondLst>
                                        </p:cTn>
                                        <p:tgtEl>
                                          <p:spTgt spid="1048829">
                                            <p:txEl>
                                              <p:pRg st="0" end="0"/>
                                            </p:txEl>
                                          </p:spTgt>
                                        </p:tgtEl>
                                        <p:attrNameLst>
                                          <p:attrName>style.visibility</p:attrName>
                                        </p:attrNameLst>
                                      </p:cBhvr>
                                      <p:to>
                                        <p:strVal val="visible"/>
                                      </p:to>
                                    </p:set>
                                    <p:animEffect transition="in" filter="fade">
                                      <p:cBhvr>
                                        <p:cTn dur="1000" id="7"/>
                                        <p:tgtEl>
                                          <p:spTgt spid="1048829">
                                            <p:txEl>
                                              <p:pRg st="0" end="0"/>
                                            </p:txEl>
                                          </p:spTgt>
                                        </p:tgtEl>
                                      </p:cBhvr>
                                    </p:animEffect>
                                    <p:anim calcmode="lin" valueType="num">
                                      <p:cBhvr>
                                        <p:cTn dur="1000" fill="hold" id="8"/>
                                        <p:tgtEl>
                                          <p:spTgt spid="1048829">
                                            <p:txEl>
                                              <p:pRg st="0" end="0"/>
                                            </p:txEl>
                                          </p:spTgt>
                                        </p:tgtEl>
                                        <p:attrNameLst>
                                          <p:attrName>ppt_w</p:attrName>
                                        </p:attrNameLst>
                                      </p:cBhvr>
                                      <p:tavLst>
                                        <p:tav fmla="#ppt_w*sin(2.5*pi*$)" tm="0">
                                          <p:val>
                                            <p:fltVal val="0.0"/>
                                          </p:val>
                                        </p:tav>
                                        <p:tav tm="100000">
                                          <p:val>
                                            <p:fltVal val="1.0"/>
                                          </p:val>
                                        </p:tav>
                                      </p:tavLst>
                                    </p:anim>
                                    <p:anim calcmode="lin" valueType="num">
                                      <p:cBhvr>
                                        <p:cTn dur="1000" fill="hold" id="9"/>
                                        <p:tgtEl>
                                          <p:spTgt spid="104882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375" name=""/>
        <p:cNvGrpSpPr/>
        <p:nvPr/>
      </p:nvGrpSpPr>
      <p:grpSpPr>
        <a:xfrm>
          <a:off x="0" y="0"/>
          <a:ext cx="0" cy="0"/>
          <a:chOff x="0" y="0"/>
          <a:chExt cx="0" cy="0"/>
        </a:xfrm>
      </p:grpSpPr>
      <p:sp>
        <p:nvSpPr>
          <p:cNvPr id="1048831" name="Title 4"/>
          <p:cNvSpPr>
            <a:spLocks noGrp="1"/>
          </p:cNvSpPr>
          <p:nvPr>
            <p:ph type="title"/>
          </p:nvPr>
        </p:nvSpPr>
        <p:spPr>
          <a:xfrm>
            <a:off x="1875183" y="188844"/>
            <a:ext cx="7772400" cy="1143000"/>
          </a:xfrm>
        </p:spPr>
        <p:txBody>
          <a:bodyPr>
            <a:normAutofit/>
          </a:bodyPr>
          <a:p>
            <a:pPr algn="ctr"/>
            <a:r>
              <a:rPr dirty="0" sz="5400" lang="en-US">
                <a:solidFill>
                  <a:schemeClr val="tx1"/>
                </a:solidFill>
                <a:latin typeface="Arial Black" panose="020B0A04020102020204" pitchFamily="34" charset="0"/>
              </a:rPr>
              <a:t>Definitions:</a:t>
            </a:r>
          </a:p>
        </p:txBody>
      </p:sp>
      <p:sp>
        <p:nvSpPr>
          <p:cNvPr id="1048832" name="Slide Number Placeholder 2"/>
          <p:cNvSpPr>
            <a:spLocks noGrp="1"/>
          </p:cNvSpPr>
          <p:nvPr>
            <p:ph type="sldNum" sz="quarter" idx="12"/>
          </p:nvPr>
        </p:nvSpPr>
        <p:spPr>
          <a:xfrm>
            <a:off x="8077200" y="6324600"/>
            <a:ext cx="1905000" cy="457200"/>
          </a:xfrm>
          <a:prstGeom prst="rect"/>
        </p:spPr>
        <p:txBody>
          <a:bodyPr/>
          <a:p>
            <a:fld id="{ACE4364B-589A-413E-BE35-0E230ADB5FAC}" type="slidenum">
              <a:rPr lang="en-US" smtClean="0"/>
              <a:t>99</a:t>
            </a:fld>
            <a:endParaRPr lang="en-US"/>
          </a:p>
        </p:txBody>
      </p:sp>
      <p:sp>
        <p:nvSpPr>
          <p:cNvPr id="1048833" name="TextBox 3"/>
          <p:cNvSpPr txBox="1"/>
          <p:nvPr/>
        </p:nvSpPr>
        <p:spPr>
          <a:xfrm>
            <a:off x="622852" y="1656523"/>
            <a:ext cx="10959548" cy="4278094"/>
          </a:xfrm>
          <a:prstGeom prst="rect"/>
          <a:noFill/>
        </p:spPr>
        <p:txBody>
          <a:bodyPr rtlCol="0" wrap="square">
            <a:spAutoFit/>
          </a:bodyPr>
          <a:p>
            <a:pPr algn="just"/>
            <a:r>
              <a:rPr b="1" dirty="0" sz="4000" lang="en-US">
                <a:latin typeface="Arial Black" panose="020B0A04020102020204" pitchFamily="34" charset="0"/>
              </a:rPr>
              <a:t>Learning </a:t>
            </a:r>
          </a:p>
          <a:p>
            <a:pPr algn="just" indent="-457200" marL="457200">
              <a:buFont typeface="Wingdings" panose="05000000000000000000" pitchFamily="2" charset="2"/>
              <a:buChar char="v"/>
            </a:pPr>
            <a:r>
              <a:rPr dirty="0" sz="3200" lang="en-US"/>
              <a:t>Relatively </a:t>
            </a:r>
            <a:r>
              <a:rPr b="1" dirty="0" sz="3200" i="1" lang="en-US"/>
              <a:t>permanent</a:t>
            </a:r>
            <a:r>
              <a:rPr dirty="0" sz="3200" lang="en-US"/>
              <a:t> change in knowledge or behavior resulting from repeated experiences.</a:t>
            </a:r>
          </a:p>
          <a:p>
            <a:pPr algn="just"/>
            <a:endParaRPr dirty="0" sz="3200" lang="en-US"/>
          </a:p>
          <a:p>
            <a:pPr algn="just"/>
            <a:r>
              <a:rPr b="1" dirty="0" sz="4000" lang="en-US">
                <a:latin typeface="Arial Black" panose="020B0A04020102020204" pitchFamily="34" charset="0"/>
              </a:rPr>
              <a:t>Reflex</a:t>
            </a:r>
          </a:p>
          <a:p>
            <a:pPr algn="just" indent="-457200" marL="457200">
              <a:buFont typeface="Wingdings" panose="05000000000000000000" pitchFamily="2" charset="2"/>
              <a:buChar char="v"/>
            </a:pPr>
            <a:r>
              <a:rPr dirty="0" sz="3200" lang="en-US"/>
              <a:t>Is an inborn, </a:t>
            </a:r>
            <a:r>
              <a:rPr b="1" dirty="0" sz="3200" i="1" lang="en-US"/>
              <a:t>involuntary response </a:t>
            </a:r>
            <a:r>
              <a:rPr dirty="0" sz="3200" lang="en-US"/>
              <a:t>to a specific kind of stimulus, as in limb-withdrawal reflex (withdrawing your hand after touching a hot plate)</a:t>
            </a:r>
          </a:p>
        </p:txBody>
      </p:sp>
    </p:spTree>
  </p:cSld>
  <p:clrMapOvr>
    <a:masterClrMapping/>
  </p:clrMapOvr>
  <p:transition spd="slow">
    <p:fade/>
  </p:transition>
  <p:timing/>
</p:sld>
</file>

<file path=ppt/theme/theme1.xml><?xml version="1.0" encoding="utf-8"?>
<a:theme xmlns:a="http://schemas.openxmlformats.org/drawingml/2006/main" name="Theme1">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INTRODUCTION TO PSYCHOLOGY</dc:title>
  <dc:creator>joys</dc:creator>
  <cp:lastModifiedBy>samsung</cp:lastModifiedBy>
  <dcterms:created xsi:type="dcterms:W3CDTF">2020-10-14T11:14:11Z</dcterms:created>
  <dcterms:modified xsi:type="dcterms:W3CDTF">2021-10-02T12:49:45Z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15e4609473364d32bc13fc18b7894083</vt:lpwstr>
  </property>
</Properties>
</file>