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7" r:id="rId3"/>
    <p:sldId id="258" r:id="rId4"/>
    <p:sldId id="261" r:id="rId5"/>
    <p:sldId id="259" r:id="rId6"/>
    <p:sldId id="260"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0" autoAdjust="0"/>
    <p:restoredTop sz="94799" autoAdjust="0"/>
  </p:normalViewPr>
  <p:slideViewPr>
    <p:cSldViewPr snapToGrid="0">
      <p:cViewPr varScale="1">
        <p:scale>
          <a:sx n="62" d="100"/>
          <a:sy n="62" d="100"/>
        </p:scale>
        <p:origin x="48" y="4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9C64F1-E1AB-47C2-BE00-FE7FF4C772C7}" type="datetimeFigureOut">
              <a:rPr lang="en-US" smtClean="0"/>
              <a:t>3/19/2022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0C80C8-C365-477E-BD28-C7211E332885}" type="slidenum">
              <a:rPr lang="en-US" smtClean="0"/>
              <a:t>‹#›</a:t>
            </a:fld>
            <a:endParaRPr lang="en-US"/>
          </a:p>
        </p:txBody>
      </p:sp>
    </p:spTree>
    <p:extLst>
      <p:ext uri="{BB962C8B-B14F-4D97-AF65-F5344CB8AC3E}">
        <p14:creationId xmlns:p14="http://schemas.microsoft.com/office/powerpoint/2010/main" val="277260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IQ test </a:t>
            </a:r>
            <a:r>
              <a:rPr lang="en-US" dirty="0" smtClean="0"/>
              <a:t>is an assessment that measures a range of cognitive abilities and provides a score that is intended to serve as</a:t>
            </a:r>
            <a:r>
              <a:rPr lang="en-US" baseline="0" dirty="0" smtClean="0"/>
              <a:t> a measure of an individual’s intellectual abilities and potential.</a:t>
            </a:r>
          </a:p>
          <a:p>
            <a:r>
              <a:rPr lang="en-US" b="1" baseline="0" dirty="0" smtClean="0"/>
              <a:t>Cognitive abilities </a:t>
            </a:r>
            <a:r>
              <a:rPr lang="en-US" baseline="0" dirty="0" smtClean="0"/>
              <a:t>– a general mental capability involving reasoning, problem solving, planning, abstract thinking, complex idea comprehension and learning from experience.</a:t>
            </a:r>
            <a:endParaRPr lang="en-US" dirty="0"/>
          </a:p>
        </p:txBody>
      </p:sp>
      <p:sp>
        <p:nvSpPr>
          <p:cNvPr id="4" name="Slide Number Placeholder 3"/>
          <p:cNvSpPr>
            <a:spLocks noGrp="1"/>
          </p:cNvSpPr>
          <p:nvPr>
            <p:ph type="sldNum" sz="quarter" idx="10"/>
          </p:nvPr>
        </p:nvSpPr>
        <p:spPr/>
        <p:txBody>
          <a:bodyPr/>
          <a:lstStyle/>
          <a:p>
            <a:fld id="{820C80C8-C365-477E-BD28-C7211E332885}" type="slidenum">
              <a:rPr lang="en-US" smtClean="0"/>
              <a:t>3</a:t>
            </a:fld>
            <a:endParaRPr lang="en-US"/>
          </a:p>
        </p:txBody>
      </p:sp>
    </p:spTree>
    <p:extLst>
      <p:ext uri="{BB962C8B-B14F-4D97-AF65-F5344CB8AC3E}">
        <p14:creationId xmlns:p14="http://schemas.microsoft.com/office/powerpoint/2010/main" val="210619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1.  B.F Skinner</a:t>
            </a:r>
          </a:p>
          <a:p>
            <a:r>
              <a:rPr lang="en-US" b="1" dirty="0" smtClean="0"/>
              <a:t>2.  Sigmund</a:t>
            </a:r>
            <a:r>
              <a:rPr lang="en-US" b="1" baseline="0" dirty="0" smtClean="0"/>
              <a:t> Freed </a:t>
            </a:r>
          </a:p>
          <a:p>
            <a:r>
              <a:rPr lang="en-US" b="1" baseline="0" dirty="0" smtClean="0"/>
              <a:t>3.  Ivan Pavlov</a:t>
            </a:r>
          </a:p>
          <a:p>
            <a:r>
              <a:rPr lang="en-US" b="1" baseline="0" dirty="0" smtClean="0"/>
              <a:t>4.  Wilhelm Wundts</a:t>
            </a:r>
            <a:endParaRPr lang="en-US" b="1" dirty="0"/>
          </a:p>
        </p:txBody>
      </p:sp>
      <p:sp>
        <p:nvSpPr>
          <p:cNvPr id="4" name="Slide Number Placeholder 3"/>
          <p:cNvSpPr>
            <a:spLocks noGrp="1"/>
          </p:cNvSpPr>
          <p:nvPr>
            <p:ph type="sldNum" sz="quarter" idx="10"/>
          </p:nvPr>
        </p:nvSpPr>
        <p:spPr/>
        <p:txBody>
          <a:bodyPr/>
          <a:lstStyle/>
          <a:p>
            <a:fld id="{820C80C8-C365-477E-BD28-C7211E332885}" type="slidenum">
              <a:rPr lang="en-US" smtClean="0"/>
              <a:t>4</a:t>
            </a:fld>
            <a:endParaRPr lang="en-US"/>
          </a:p>
        </p:txBody>
      </p:sp>
    </p:spTree>
    <p:extLst>
      <p:ext uri="{BB962C8B-B14F-4D97-AF65-F5344CB8AC3E}">
        <p14:creationId xmlns:p14="http://schemas.microsoft.com/office/powerpoint/2010/main" val="903633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dirty="0" smtClean="0"/>
              <a:t>Developmental psychology- studies the development,</a:t>
            </a:r>
            <a:r>
              <a:rPr lang="en-US" baseline="0" dirty="0" smtClean="0"/>
              <a:t> physical, emotional, moral emotional and personality development across the life span….Primarily focused on child development</a:t>
            </a:r>
          </a:p>
          <a:p>
            <a:pPr marL="228600" indent="-228600">
              <a:buFont typeface="+mj-lt"/>
              <a:buAutoNum type="arabicPeriod"/>
            </a:pPr>
            <a:r>
              <a:rPr lang="en-US" baseline="0" dirty="0" smtClean="0"/>
              <a:t>Social psyche- deals with interpersonal behavior and the role of social forces in governing behavior. </a:t>
            </a:r>
          </a:p>
          <a:p>
            <a:pPr marL="228600" indent="-228600">
              <a:buFont typeface="+mj-lt"/>
              <a:buAutoNum type="arabicPeriod"/>
            </a:pPr>
            <a:r>
              <a:rPr lang="en-US" baseline="0" dirty="0" smtClean="0"/>
              <a:t>Physiological psyche – examines the influence of genetic factors on behavior. Also deals with the brain, nervous system, endocrine system and bodily chemicals like neurotransmitters in the regulation of behavior</a:t>
            </a:r>
          </a:p>
          <a:p>
            <a:pPr marL="228600" indent="-228600">
              <a:buFont typeface="+mj-lt"/>
              <a:buAutoNum type="arabicPeriod"/>
            </a:pPr>
            <a:r>
              <a:rPr lang="en-US" baseline="0" dirty="0" smtClean="0"/>
              <a:t>Abnormal psyche- also know as psychopathology, studies the model, causes, classification, diagnosis and the treatment of individuals with psychiatric disorders</a:t>
            </a:r>
          </a:p>
          <a:p>
            <a:pPr marL="228600" indent="-228600">
              <a:buFont typeface="+mj-lt"/>
              <a:buAutoNum type="arabicPeriod"/>
            </a:pPr>
            <a:r>
              <a:rPr lang="en-US" baseline="0" dirty="0" smtClean="0"/>
              <a:t>Experimental psyche- restricts themselves chiefly to laboratory research on basic psychological processes including perception, learning memory, thinking, motivation and emotions</a:t>
            </a:r>
          </a:p>
          <a:p>
            <a:pPr marL="228600" indent="-228600">
              <a:buFont typeface="+mj-lt"/>
              <a:buAutoNum type="arabicPeriod"/>
            </a:pPr>
            <a:r>
              <a:rPr lang="en-US" baseline="0" dirty="0" smtClean="0"/>
              <a:t>Psychometrics – concerned with measurements of behavior and capacities usually through the development of psychological tests.</a:t>
            </a:r>
          </a:p>
          <a:p>
            <a:pPr marL="228600" indent="-228600">
              <a:buFont typeface="+mj-lt"/>
              <a:buAutoNum type="arabicPeriod"/>
            </a:pPr>
            <a:r>
              <a:rPr lang="en-US" baseline="0" dirty="0" smtClean="0"/>
              <a:t>Cognitive – focuses on higher mental processes such as memory thinking, reasoning, information processing, language etc.</a:t>
            </a:r>
          </a:p>
          <a:p>
            <a:pPr marL="228600" indent="-228600">
              <a:buFont typeface="+mj-lt"/>
              <a:buAutoNum type="arabicPeriod"/>
            </a:pPr>
            <a:r>
              <a:rPr lang="en-US" baseline="0" dirty="0" smtClean="0"/>
              <a:t>Personality – describes and explains the individuals consistency in behavior which represents their personality. </a:t>
            </a:r>
          </a:p>
          <a:p>
            <a:pPr marL="228600" indent="-228600">
              <a:buFont typeface="+mj-lt"/>
              <a:buAutoNum type="arabicPeriod"/>
            </a:pPr>
            <a:endParaRPr lang="en-US" dirty="0"/>
          </a:p>
        </p:txBody>
      </p:sp>
      <p:sp>
        <p:nvSpPr>
          <p:cNvPr id="4" name="Slide Number Placeholder 3"/>
          <p:cNvSpPr>
            <a:spLocks noGrp="1"/>
          </p:cNvSpPr>
          <p:nvPr>
            <p:ph type="sldNum" sz="quarter" idx="10"/>
          </p:nvPr>
        </p:nvSpPr>
        <p:spPr/>
        <p:txBody>
          <a:bodyPr/>
          <a:lstStyle/>
          <a:p>
            <a:fld id="{820C80C8-C365-477E-BD28-C7211E332885}" type="slidenum">
              <a:rPr lang="en-US" smtClean="0"/>
              <a:t>9</a:t>
            </a:fld>
            <a:endParaRPr lang="en-US"/>
          </a:p>
        </p:txBody>
      </p:sp>
    </p:spTree>
    <p:extLst>
      <p:ext uri="{BB962C8B-B14F-4D97-AF65-F5344CB8AC3E}">
        <p14:creationId xmlns:p14="http://schemas.microsoft.com/office/powerpoint/2010/main" val="89688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arenR"/>
            </a:pPr>
            <a:r>
              <a:rPr lang="en-US" dirty="0" smtClean="0"/>
              <a:t>Clinical psychology – deals</a:t>
            </a:r>
            <a:r>
              <a:rPr lang="en-US" baseline="0" dirty="0" smtClean="0"/>
              <a:t> with the evaluation, diagnosis and treatment of individual psychological disorders</a:t>
            </a:r>
          </a:p>
          <a:p>
            <a:pPr marL="228600" indent="-228600">
              <a:buFont typeface="+mj-lt"/>
              <a:buAutoNum type="arabicParenR"/>
            </a:pPr>
            <a:r>
              <a:rPr lang="en-US" baseline="0" dirty="0" smtClean="0"/>
              <a:t>Counselling – usually works with a somewhat different clients, providing assistance to people struggling with everyday problem of moderate severity</a:t>
            </a:r>
          </a:p>
          <a:p>
            <a:pPr marL="228600" indent="-228600">
              <a:buFont typeface="+mj-lt"/>
              <a:buAutoNum type="arabicParenR"/>
            </a:pPr>
            <a:r>
              <a:rPr lang="en-US" baseline="0" dirty="0" smtClean="0"/>
              <a:t>Organizational – also called organizational behavior, tries to study and solve the different organizational problems existing in schools, </a:t>
            </a:r>
            <a:r>
              <a:rPr lang="en-US" baseline="0" dirty="0" err="1" smtClean="0"/>
              <a:t>hosp</a:t>
            </a:r>
            <a:r>
              <a:rPr lang="en-US" baseline="0" dirty="0" smtClean="0"/>
              <a:t> </a:t>
            </a:r>
            <a:r>
              <a:rPr lang="en-US" baseline="0" dirty="0" err="1" smtClean="0"/>
              <a:t>etc</a:t>
            </a:r>
            <a:endParaRPr lang="en-US" baseline="0" dirty="0" smtClean="0"/>
          </a:p>
          <a:p>
            <a:pPr marL="228600" indent="-228600">
              <a:buFont typeface="+mj-lt"/>
              <a:buAutoNum type="arabicParenR"/>
            </a:pPr>
            <a:r>
              <a:rPr lang="en-US" baseline="0" dirty="0" smtClean="0"/>
              <a:t>Educational – mainly devoted to an understanding of the different aspect of the teaching-learning process</a:t>
            </a:r>
          </a:p>
          <a:p>
            <a:pPr marL="228600" indent="-228600">
              <a:buFont typeface="+mj-lt"/>
              <a:buAutoNum type="arabicParenR"/>
            </a:pPr>
            <a:r>
              <a:rPr lang="en-US" baseline="0" dirty="0" smtClean="0"/>
              <a:t>Health – studies the role of psychological factors in the promotion of health and the prevention of illness</a:t>
            </a:r>
          </a:p>
          <a:p>
            <a:pPr marL="228600" indent="-228600">
              <a:buFont typeface="+mj-lt"/>
              <a:buAutoNum type="arabicParenR"/>
            </a:pPr>
            <a:r>
              <a:rPr lang="en-US" baseline="0" dirty="0" smtClean="0"/>
              <a:t>Environmental – environmental psychologists work in schools, industries…they design work environment and study the effect of crowding, </a:t>
            </a:r>
            <a:r>
              <a:rPr lang="en-US" baseline="0" dirty="0" err="1" smtClean="0"/>
              <a:t>noie</a:t>
            </a:r>
            <a:r>
              <a:rPr lang="en-US" baseline="0" dirty="0" smtClean="0"/>
              <a:t> and air pollution on behavior</a:t>
            </a:r>
          </a:p>
          <a:p>
            <a:pPr marL="228600" indent="-228600">
              <a:buFont typeface="+mj-lt"/>
              <a:buAutoNum type="arabicParenR"/>
            </a:pPr>
            <a:r>
              <a:rPr lang="en-US" baseline="0" dirty="0" smtClean="0"/>
              <a:t>Forensic – applies psychology to the legal system</a:t>
            </a:r>
          </a:p>
          <a:p>
            <a:pPr marL="228600" indent="-228600">
              <a:buFont typeface="+mj-lt"/>
              <a:buAutoNum type="arabicParenR"/>
            </a:pPr>
            <a:r>
              <a:rPr lang="en-US" baseline="0" dirty="0" smtClean="0"/>
              <a:t>Sport &amp; exercise – applies psychology to activities and exercise</a:t>
            </a:r>
          </a:p>
          <a:p>
            <a:pPr marL="228600" indent="-228600">
              <a:buFont typeface="+mj-lt"/>
              <a:buAutoNum type="arabicParenR"/>
            </a:pPr>
            <a:r>
              <a:rPr lang="en-US" baseline="0" dirty="0" smtClean="0"/>
              <a:t>Women psychology – discusses the psychological factors relating to women’s behavior and development. Tries to explain various issues like discrimination against women, structural differences btw men and women, effects of hormones on behavior and so on.</a:t>
            </a:r>
            <a:endParaRPr lang="en-US" dirty="0"/>
          </a:p>
        </p:txBody>
      </p:sp>
      <p:sp>
        <p:nvSpPr>
          <p:cNvPr id="4" name="Slide Number Placeholder 3"/>
          <p:cNvSpPr>
            <a:spLocks noGrp="1"/>
          </p:cNvSpPr>
          <p:nvPr>
            <p:ph type="sldNum" sz="quarter" idx="10"/>
          </p:nvPr>
        </p:nvSpPr>
        <p:spPr/>
        <p:txBody>
          <a:bodyPr/>
          <a:lstStyle/>
          <a:p>
            <a:fld id="{820C80C8-C365-477E-BD28-C7211E332885}" type="slidenum">
              <a:rPr lang="en-US" smtClean="0"/>
              <a:t>10</a:t>
            </a:fld>
            <a:endParaRPr lang="en-US"/>
          </a:p>
        </p:txBody>
      </p:sp>
    </p:spTree>
    <p:extLst>
      <p:ext uri="{BB962C8B-B14F-4D97-AF65-F5344CB8AC3E}">
        <p14:creationId xmlns:p14="http://schemas.microsoft.com/office/powerpoint/2010/main" val="3205348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3/19/2022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3/19/2022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omic Sans MS" panose="030F0702030302020204" pitchFamily="66" charset="0"/>
              </a:rPr>
              <a:t>PSYCHOLOGY</a:t>
            </a:r>
            <a:endParaRPr lang="en-US" dirty="0">
              <a:latin typeface="Comic Sans MS" panose="030F0702030302020204" pitchFamily="66" charset="0"/>
            </a:endParaRPr>
          </a:p>
        </p:txBody>
      </p:sp>
      <p:sp>
        <p:nvSpPr>
          <p:cNvPr id="3" name="Subtitle 2"/>
          <p:cNvSpPr>
            <a:spLocks noGrp="1"/>
          </p:cNvSpPr>
          <p:nvPr>
            <p:ph type="subTitle" idx="1"/>
          </p:nvPr>
        </p:nvSpPr>
        <p:spPr>
          <a:xfrm>
            <a:off x="9711015" y="118578"/>
            <a:ext cx="2353605" cy="563809"/>
          </a:xfrm>
        </p:spPr>
        <p:txBody>
          <a:bodyPr/>
          <a:lstStyle/>
          <a:p>
            <a:r>
              <a:rPr lang="en-US" dirty="0" smtClean="0">
                <a:latin typeface="Comic Sans MS" panose="030F0702030302020204" pitchFamily="66" charset="0"/>
              </a:rPr>
              <a:t>BY: VINCENT</a:t>
            </a:r>
            <a:endParaRPr lang="en-US" dirty="0">
              <a:latin typeface="Comic Sans MS" panose="030F0702030302020204" pitchFamily="66" charset="0"/>
            </a:endParaRPr>
          </a:p>
        </p:txBody>
      </p:sp>
    </p:spTree>
    <p:extLst>
      <p:ext uri="{BB962C8B-B14F-4D97-AF65-F5344CB8AC3E}">
        <p14:creationId xmlns:p14="http://schemas.microsoft.com/office/powerpoint/2010/main" val="18809819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0"/>
            <a:ext cx="10364451" cy="1419367"/>
          </a:xfrm>
        </p:spPr>
        <p:txBody>
          <a:bodyPr/>
          <a:lstStyle/>
          <a:p>
            <a:r>
              <a:rPr lang="en-US" dirty="0" smtClean="0">
                <a:latin typeface="Comic Sans MS" panose="030F0702030302020204" pitchFamily="66" charset="0"/>
              </a:rPr>
              <a:t>Scope of psychology</a:t>
            </a:r>
            <a:br>
              <a:rPr lang="en-US" dirty="0" smtClean="0">
                <a:latin typeface="Comic Sans MS" panose="030F0702030302020204" pitchFamily="66" charset="0"/>
              </a:rPr>
            </a:br>
            <a:r>
              <a:rPr lang="en-US" cap="none" dirty="0" smtClean="0">
                <a:latin typeface="Comic Sans MS" panose="030F0702030302020204" pitchFamily="66" charset="0"/>
              </a:rPr>
              <a:t>Applied psychology.</a:t>
            </a:r>
            <a:endParaRPr lang="en-US" dirty="0">
              <a:latin typeface="Comic Sans MS" panose="030F0702030302020204" pitchFamily="66" charset="0"/>
            </a:endParaRPr>
          </a:p>
        </p:txBody>
      </p:sp>
      <p:sp>
        <p:nvSpPr>
          <p:cNvPr id="3" name="Content Placeholder 2"/>
          <p:cNvSpPr>
            <a:spLocks noGrp="1"/>
          </p:cNvSpPr>
          <p:nvPr>
            <p:ph sz="quarter" idx="13"/>
          </p:nvPr>
        </p:nvSpPr>
        <p:spPr>
          <a:xfrm>
            <a:off x="913774" y="1419367"/>
            <a:ext cx="10363826" cy="5172501"/>
          </a:xfrm>
        </p:spPr>
        <p:txBody>
          <a:bodyPr>
            <a:normAutofit fontScale="92500" lnSpcReduction="20000"/>
          </a:bodyPr>
          <a:lstStyle/>
          <a:p>
            <a:pPr marL="0" indent="0">
              <a:buNone/>
            </a:pPr>
            <a:r>
              <a:rPr lang="en-US" cap="none" smtClean="0">
                <a:latin typeface="Comic Sans MS" panose="030F0702030302020204" pitchFamily="66" charset="0"/>
              </a:rPr>
              <a:t>Applied psychology uses the various fields of basic psychology to improve the quality of life of the human being in various fields like school, industry, hosp, consultancy &amp; community.</a:t>
            </a:r>
            <a:endParaRPr lang="en-US" cap="none" dirty="0" smtClean="0">
              <a:latin typeface="Comic Sans MS" panose="030F0702030302020204" pitchFamily="66" charset="0"/>
            </a:endParaRPr>
          </a:p>
          <a:p>
            <a:pPr marL="0" indent="0">
              <a:buNone/>
            </a:pPr>
            <a:r>
              <a:rPr lang="en-US" cap="none" smtClean="0">
                <a:latin typeface="Comic Sans MS" panose="030F0702030302020204" pitchFamily="66" charset="0"/>
              </a:rPr>
              <a:t>Applied psychology has the following subfields:</a:t>
            </a:r>
            <a:endParaRPr lang="en-US" cap="none" dirty="0" smtClean="0">
              <a:latin typeface="Comic Sans MS" panose="030F0702030302020204" pitchFamily="66" charset="0"/>
            </a:endParaRPr>
          </a:p>
          <a:p>
            <a:pPr marL="457200" indent="-457200">
              <a:buFont typeface="+mj-lt"/>
              <a:buAutoNum type="arabicPeriod"/>
            </a:pPr>
            <a:r>
              <a:rPr lang="en-US" cap="none" dirty="0" smtClean="0">
                <a:latin typeface="Comic Sans MS" panose="030F0702030302020204" pitchFamily="66" charset="0"/>
              </a:rPr>
              <a:t>Clinical psychology</a:t>
            </a:r>
          </a:p>
          <a:p>
            <a:pPr marL="457200" indent="-457200">
              <a:buFont typeface="+mj-lt"/>
              <a:buAutoNum type="arabicPeriod"/>
            </a:pPr>
            <a:r>
              <a:rPr lang="en-US" cap="none" dirty="0" smtClean="0">
                <a:latin typeface="Comic Sans MS" panose="030F0702030302020204" pitchFamily="66" charset="0"/>
              </a:rPr>
              <a:t>Counseling psychology</a:t>
            </a:r>
          </a:p>
          <a:p>
            <a:pPr marL="457200" indent="-457200">
              <a:buFont typeface="+mj-lt"/>
              <a:buAutoNum type="arabicPeriod"/>
            </a:pPr>
            <a:r>
              <a:rPr lang="en-US" cap="none" dirty="0" smtClean="0">
                <a:latin typeface="Comic Sans MS" panose="030F0702030302020204" pitchFamily="66" charset="0"/>
              </a:rPr>
              <a:t>Organization psychology</a:t>
            </a:r>
          </a:p>
          <a:p>
            <a:pPr marL="457200" indent="-457200">
              <a:buFont typeface="+mj-lt"/>
              <a:buAutoNum type="arabicPeriod"/>
            </a:pPr>
            <a:r>
              <a:rPr lang="en-US" cap="none" dirty="0" smtClean="0">
                <a:latin typeface="Comic Sans MS" panose="030F0702030302020204" pitchFamily="66" charset="0"/>
              </a:rPr>
              <a:t>Education psychology</a:t>
            </a:r>
          </a:p>
          <a:p>
            <a:pPr marL="457200" indent="-457200">
              <a:buFont typeface="+mj-lt"/>
              <a:buAutoNum type="arabicPeriod"/>
            </a:pPr>
            <a:r>
              <a:rPr lang="en-US" cap="none" dirty="0" smtClean="0">
                <a:latin typeface="Comic Sans MS" panose="030F0702030302020204" pitchFamily="66" charset="0"/>
              </a:rPr>
              <a:t>Health psychology</a:t>
            </a:r>
          </a:p>
          <a:p>
            <a:pPr marL="457200" indent="-457200">
              <a:buFont typeface="+mj-lt"/>
              <a:buAutoNum type="arabicPeriod"/>
            </a:pPr>
            <a:r>
              <a:rPr lang="en-US" cap="none" dirty="0" smtClean="0">
                <a:latin typeface="Comic Sans MS" panose="030F0702030302020204" pitchFamily="66" charset="0"/>
              </a:rPr>
              <a:t>Environmental psychology</a:t>
            </a:r>
          </a:p>
          <a:p>
            <a:pPr marL="457200" indent="-457200">
              <a:buFont typeface="+mj-lt"/>
              <a:buAutoNum type="arabicPeriod"/>
            </a:pPr>
            <a:r>
              <a:rPr lang="en-US" cap="none" dirty="0" smtClean="0">
                <a:latin typeface="Comic Sans MS" panose="030F0702030302020204" pitchFamily="66" charset="0"/>
              </a:rPr>
              <a:t>Forensic psychology</a:t>
            </a:r>
          </a:p>
          <a:p>
            <a:pPr marL="457200" indent="-457200">
              <a:buFont typeface="+mj-lt"/>
              <a:buAutoNum type="arabicPeriod"/>
            </a:pPr>
            <a:r>
              <a:rPr lang="en-US" cap="none" dirty="0" smtClean="0">
                <a:latin typeface="Comic Sans MS" panose="030F0702030302020204" pitchFamily="66" charset="0"/>
              </a:rPr>
              <a:t>Sport &amp; exercise psychology</a:t>
            </a:r>
          </a:p>
          <a:p>
            <a:pPr marL="457200" indent="-457200">
              <a:buFont typeface="+mj-lt"/>
              <a:buAutoNum type="arabicPeriod"/>
            </a:pPr>
            <a:r>
              <a:rPr lang="en-US" cap="none" dirty="0" smtClean="0">
                <a:latin typeface="Comic Sans MS" panose="030F0702030302020204" pitchFamily="66" charset="0"/>
              </a:rPr>
              <a:t>Psychology of women</a:t>
            </a:r>
          </a:p>
          <a:p>
            <a:pPr marL="457200" indent="-457200">
              <a:buFont typeface="+mj-lt"/>
              <a:buAutoNum type="arabicPeriod"/>
            </a:pPr>
            <a:endParaRPr lang="en-US" cap="none" dirty="0" smtClean="0"/>
          </a:p>
          <a:p>
            <a:pPr marL="0" indent="0">
              <a:buNone/>
            </a:pPr>
            <a:endParaRPr lang="en-US" cap="none" dirty="0"/>
          </a:p>
        </p:txBody>
      </p:sp>
    </p:spTree>
    <p:extLst>
      <p:ext uri="{BB962C8B-B14F-4D97-AF65-F5344CB8AC3E}">
        <p14:creationId xmlns:p14="http://schemas.microsoft.com/office/powerpoint/2010/main" val="41995424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
            <a:ext cx="10364451" cy="1050878"/>
          </a:xfrm>
        </p:spPr>
        <p:txBody>
          <a:bodyPr/>
          <a:lstStyle/>
          <a:p>
            <a:r>
              <a:rPr lang="en-US" smtClean="0">
                <a:latin typeface="Comic Sans MS" panose="030F0702030302020204" pitchFamily="66" charset="0"/>
              </a:rPr>
              <a:t>Relevance to nursing.</a:t>
            </a:r>
            <a:endParaRPr lang="en-US" dirty="0">
              <a:latin typeface="Comic Sans MS" panose="030F0702030302020204" pitchFamily="66" charset="0"/>
            </a:endParaRPr>
          </a:p>
        </p:txBody>
      </p:sp>
      <p:sp>
        <p:nvSpPr>
          <p:cNvPr id="3" name="Content Placeholder 2"/>
          <p:cNvSpPr>
            <a:spLocks noGrp="1"/>
          </p:cNvSpPr>
          <p:nvPr>
            <p:ph sz="quarter" idx="13"/>
          </p:nvPr>
        </p:nvSpPr>
        <p:spPr>
          <a:xfrm>
            <a:off x="913774" y="1050880"/>
            <a:ext cx="10363826" cy="5691114"/>
          </a:xfrm>
        </p:spPr>
        <p:txBody>
          <a:bodyPr>
            <a:normAutofit fontScale="85000" lnSpcReduction="20000"/>
          </a:bodyPr>
          <a:lstStyle/>
          <a:p>
            <a:pPr>
              <a:buFont typeface="Wingdings" panose="05000000000000000000" pitchFamily="2" charset="2"/>
              <a:buChar char="ü"/>
            </a:pPr>
            <a:r>
              <a:rPr lang="en-US" cap="none" smtClean="0">
                <a:latin typeface="Comic Sans MS" panose="030F0702030302020204" pitchFamily="66" charset="0"/>
              </a:rPr>
              <a:t>Physical &amp; mental well being of a patients depends largely on the nurse.</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A nurse should know the science of behavior for better results to deal with people.</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Psychology explains the relationship between the psychological stress and physical disorder.</a:t>
            </a:r>
            <a:endParaRPr lang="en-US" cap="none" dirty="0" smtClean="0">
              <a:latin typeface="Comic Sans MS" panose="030F0702030302020204" pitchFamily="66" charset="0"/>
            </a:endParaRPr>
          </a:p>
          <a:p>
            <a:pPr>
              <a:buFont typeface="Wingdings" panose="05000000000000000000" pitchFamily="2" charset="2"/>
              <a:buChar char="ü"/>
            </a:pPr>
            <a:r>
              <a:rPr lang="en-US" cap="none" dirty="0" smtClean="0">
                <a:latin typeface="Comic Sans MS" panose="030F0702030302020204" pitchFamily="66" charset="0"/>
              </a:rPr>
              <a:t>After detail study of the psychology nurse can apply the principles of psychology in dealing with the </a:t>
            </a:r>
            <a:r>
              <a:rPr lang="en-US" cap="none" dirty="0" err="1" smtClean="0">
                <a:latin typeface="Comic Sans MS" panose="030F0702030302020204" pitchFamily="66" charset="0"/>
              </a:rPr>
              <a:t>pts</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Psychology helps the nurse to accept the individual differences in terms of liking, disliking, emotions, response to stress etc</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Also contributes in many therapeutic measures like- behavior therapy, play therapy, psychoanalysis</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Psychology helps to understand the concept of self awareness, self esteem.</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It describes the coping abilities, defense mechanism used by the patients and their relevance to diseased conditions.</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Helps understand herself</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Help understand otherself</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Helps her to improve situations by helping other</a:t>
            </a:r>
            <a:endParaRPr lang="en-US" cap="none" dirty="0" smtClean="0">
              <a:latin typeface="Comic Sans MS" panose="030F0702030302020204" pitchFamily="66" charset="0"/>
            </a:endParaRPr>
          </a:p>
          <a:p>
            <a:pPr>
              <a:buFont typeface="Wingdings" panose="05000000000000000000" pitchFamily="2" charset="2"/>
              <a:buChar char="ü"/>
            </a:pPr>
            <a:r>
              <a:rPr lang="en-US" cap="none" smtClean="0">
                <a:latin typeface="Comic Sans MS" panose="030F0702030302020204" pitchFamily="66" charset="0"/>
              </a:rPr>
              <a:t>Makes her to understand close relationship between body and spirit.</a:t>
            </a:r>
            <a:endParaRPr lang="en-US" cap="none" dirty="0">
              <a:latin typeface="Comic Sans MS" panose="030F0702030302020204" pitchFamily="66" charset="0"/>
            </a:endParaRPr>
          </a:p>
        </p:txBody>
      </p:sp>
    </p:spTree>
    <p:extLst>
      <p:ext uri="{BB962C8B-B14F-4D97-AF65-F5344CB8AC3E}">
        <p14:creationId xmlns:p14="http://schemas.microsoft.com/office/powerpoint/2010/main" val="3391680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4452" y="161317"/>
            <a:ext cx="10364451" cy="1596177"/>
          </a:xfrm>
        </p:spPr>
        <p:txBody>
          <a:bodyPr/>
          <a:lstStyle/>
          <a:p>
            <a:r>
              <a:rPr lang="en-US" b="1" dirty="0" smtClean="0">
                <a:latin typeface="Comic Sans MS" panose="030F0702030302020204" pitchFamily="66" charset="0"/>
              </a:rPr>
              <a:t>INTRODUCTION.</a:t>
            </a:r>
            <a:br>
              <a:rPr lang="en-US" b="1" dirty="0" smtClean="0">
                <a:latin typeface="Comic Sans MS" panose="030F0702030302020204" pitchFamily="66" charset="0"/>
              </a:rPr>
            </a:br>
            <a:r>
              <a:rPr lang="en-US" b="1" dirty="0" smtClean="0">
                <a:latin typeface="Comic Sans MS" panose="030F0702030302020204" pitchFamily="66" charset="0"/>
              </a:rPr>
              <a:t>Content.</a:t>
            </a:r>
            <a:endParaRPr lang="en-US" b="1" dirty="0">
              <a:latin typeface="Comic Sans MS" panose="030F0702030302020204" pitchFamily="66" charset="0"/>
            </a:endParaRPr>
          </a:p>
        </p:txBody>
      </p:sp>
      <p:sp>
        <p:nvSpPr>
          <p:cNvPr id="3" name="Content Placeholder 2"/>
          <p:cNvSpPr>
            <a:spLocks noGrp="1"/>
          </p:cNvSpPr>
          <p:nvPr>
            <p:ph sz="quarter" idx="13"/>
          </p:nvPr>
        </p:nvSpPr>
        <p:spPr>
          <a:xfrm>
            <a:off x="913774" y="1757494"/>
            <a:ext cx="10363826" cy="4033705"/>
          </a:xfrm>
        </p:spPr>
        <p:txBody>
          <a:bodyPr/>
          <a:lstStyle/>
          <a:p>
            <a:pPr>
              <a:buFont typeface="Wingdings" panose="05000000000000000000" pitchFamily="2" charset="2"/>
              <a:buChar char="Ø"/>
            </a:pPr>
            <a:r>
              <a:rPr lang="en-US" dirty="0" smtClean="0">
                <a:latin typeface="Comic Sans MS" panose="030F0702030302020204" pitchFamily="66" charset="0"/>
              </a:rPr>
              <a:t>H</a:t>
            </a:r>
            <a:r>
              <a:rPr lang="en-US" cap="none" dirty="0" smtClean="0">
                <a:latin typeface="Comic Sans MS" panose="030F0702030302020204" pitchFamily="66" charset="0"/>
              </a:rPr>
              <a:t>istory &amp; origin of psychology.</a:t>
            </a:r>
            <a:endParaRPr lang="en-US" cap="none" dirty="0" smtClean="0">
              <a:latin typeface="Comic Sans MS" panose="030F0702030302020204" pitchFamily="66" charset="0"/>
            </a:endParaRPr>
          </a:p>
          <a:p>
            <a:pPr>
              <a:buFont typeface="Wingdings" panose="05000000000000000000" pitchFamily="2" charset="2"/>
              <a:buChar char="Ø"/>
            </a:pPr>
            <a:r>
              <a:rPr lang="en-US" cap="none" dirty="0" smtClean="0">
                <a:latin typeface="Comic Sans MS" panose="030F0702030302020204" pitchFamily="66" charset="0"/>
              </a:rPr>
              <a:t>Definition &amp; scope of psychology.</a:t>
            </a:r>
          </a:p>
          <a:p>
            <a:pPr>
              <a:buFont typeface="Wingdings" panose="05000000000000000000" pitchFamily="2" charset="2"/>
              <a:buChar char="Ø"/>
            </a:pPr>
            <a:r>
              <a:rPr lang="en-US" cap="none" dirty="0" smtClean="0">
                <a:latin typeface="Comic Sans MS" panose="030F0702030302020204" pitchFamily="66" charset="0"/>
              </a:rPr>
              <a:t>Relevance of psychology to nursing.</a:t>
            </a:r>
          </a:p>
          <a:p>
            <a:pPr>
              <a:buFont typeface="Wingdings" panose="05000000000000000000" pitchFamily="2" charset="2"/>
              <a:buChar char="Ø"/>
            </a:pPr>
            <a:r>
              <a:rPr lang="en-US" cap="none" dirty="0" smtClean="0">
                <a:latin typeface="Comic Sans MS" panose="030F0702030302020204" pitchFamily="66" charset="0"/>
              </a:rPr>
              <a:t>Methods of psychology.</a:t>
            </a:r>
            <a:endParaRPr lang="en-US" dirty="0">
              <a:latin typeface="Comic Sans MS" panose="030F0702030302020204" pitchFamily="66" charset="0"/>
            </a:endParaRPr>
          </a:p>
        </p:txBody>
      </p:sp>
    </p:spTree>
    <p:extLst>
      <p:ext uri="{BB962C8B-B14F-4D97-AF65-F5344CB8AC3E}">
        <p14:creationId xmlns:p14="http://schemas.microsoft.com/office/powerpoint/2010/main" val="3048248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96003"/>
            <a:ext cx="10364451" cy="1596177"/>
          </a:xfrm>
        </p:spPr>
        <p:txBody>
          <a:bodyPr/>
          <a:lstStyle/>
          <a:p>
            <a:r>
              <a:rPr lang="en-US" dirty="0" smtClean="0">
                <a:latin typeface="Comic Sans MS" panose="030F0702030302020204" pitchFamily="66" charset="0"/>
              </a:rPr>
              <a:t>History of psychology</a:t>
            </a:r>
            <a:endParaRPr lang="en-US" dirty="0">
              <a:latin typeface="Comic Sans MS" panose="030F0702030302020204" pitchFamily="66" charset="0"/>
            </a:endParaRPr>
          </a:p>
        </p:txBody>
      </p:sp>
      <p:sp>
        <p:nvSpPr>
          <p:cNvPr id="3" name="Content Placeholder 2"/>
          <p:cNvSpPr>
            <a:spLocks noGrp="1"/>
          </p:cNvSpPr>
          <p:nvPr>
            <p:ph sz="quarter" idx="13"/>
          </p:nvPr>
        </p:nvSpPr>
        <p:spPr>
          <a:xfrm>
            <a:off x="913774" y="1692180"/>
            <a:ext cx="10363826" cy="4484971"/>
          </a:xfrm>
        </p:spPr>
        <p:txBody>
          <a:bodyPr>
            <a:normAutofit fontScale="92500" lnSpcReduction="10000"/>
          </a:bodyPr>
          <a:lstStyle/>
          <a:p>
            <a:pPr marL="0" indent="0">
              <a:buNone/>
            </a:pPr>
            <a:r>
              <a:rPr lang="en-US" dirty="0" smtClean="0">
                <a:latin typeface="Comic Sans MS" panose="030F0702030302020204" pitchFamily="66" charset="0"/>
              </a:rPr>
              <a:t>B</a:t>
            </a:r>
            <a:r>
              <a:rPr lang="en-US" cap="none" dirty="0" smtClean="0">
                <a:latin typeface="Comic Sans MS" panose="030F0702030302020204" pitchFamily="66" charset="0"/>
              </a:rPr>
              <a:t>efore 1870 psychology was not a separate discipline rather it was studied under Philosophy.</a:t>
            </a:r>
            <a:endParaRPr lang="en-US" dirty="0" smtClean="0">
              <a:latin typeface="Comic Sans MS" panose="030F0702030302020204" pitchFamily="66" charset="0"/>
            </a:endParaRPr>
          </a:p>
          <a:p>
            <a:pPr marL="0" indent="0">
              <a:buNone/>
            </a:pPr>
            <a:r>
              <a:rPr lang="en-US" dirty="0" smtClean="0">
                <a:latin typeface="Comic Sans MS" panose="030F0702030302020204" pitchFamily="66" charset="0"/>
              </a:rPr>
              <a:t>S</a:t>
            </a:r>
            <a:r>
              <a:rPr lang="en-US" cap="none" dirty="0" smtClean="0">
                <a:latin typeface="Comic Sans MS" panose="030F0702030302020204" pitchFamily="66" charset="0"/>
              </a:rPr>
              <a:t>ome of the contributors of psychology are;</a:t>
            </a:r>
          </a:p>
          <a:p>
            <a:pPr>
              <a:buFont typeface="Wingdings" panose="05000000000000000000" pitchFamily="2" charset="2"/>
              <a:buChar char="Ø"/>
            </a:pPr>
            <a:r>
              <a:rPr lang="en-US" b="1" cap="none" dirty="0" smtClean="0">
                <a:latin typeface="Comic Sans MS" panose="030F0702030302020204" pitchFamily="66" charset="0"/>
              </a:rPr>
              <a:t>Wilhelm Wundt </a:t>
            </a:r>
            <a:r>
              <a:rPr lang="en-US" cap="none" dirty="0" smtClean="0">
                <a:latin typeface="Comic Sans MS" panose="030F0702030302020204" pitchFamily="66" charset="0"/>
              </a:rPr>
              <a:t>in 1870 opened the 1</a:t>
            </a:r>
            <a:r>
              <a:rPr lang="en-US" cap="none" baseline="30000" dirty="0" smtClean="0">
                <a:latin typeface="Comic Sans MS" panose="030F0702030302020204" pitchFamily="66" charset="0"/>
              </a:rPr>
              <a:t>st</a:t>
            </a:r>
            <a:r>
              <a:rPr lang="en-US" cap="none" dirty="0" smtClean="0">
                <a:latin typeface="Comic Sans MS" panose="030F0702030302020204" pitchFamily="66" charset="0"/>
              </a:rPr>
              <a:t> experimental laboratory in psychology at the University of Leipzigs Germany. He was considered the </a:t>
            </a:r>
            <a:r>
              <a:rPr lang="en-US" cap="none" dirty="0" smtClean="0">
                <a:solidFill>
                  <a:srgbClr val="FF0000"/>
                </a:solidFill>
                <a:latin typeface="Comic Sans MS" panose="030F0702030302020204" pitchFamily="66" charset="0"/>
              </a:rPr>
              <a:t>father of psychology</a:t>
            </a:r>
            <a:r>
              <a:rPr lang="en-US" cap="none" dirty="0" smtClean="0">
                <a:latin typeface="Comic Sans MS" panose="030F0702030302020204" pitchFamily="66" charset="0"/>
              </a:rPr>
              <a:t>.</a:t>
            </a:r>
          </a:p>
          <a:p>
            <a:pPr>
              <a:buFont typeface="Wingdings" panose="05000000000000000000" pitchFamily="2" charset="2"/>
              <a:buChar char="Ø"/>
            </a:pPr>
            <a:r>
              <a:rPr lang="en-US" b="1" cap="none" dirty="0" smtClean="0">
                <a:latin typeface="Comic Sans MS" panose="030F0702030302020204" pitchFamily="66" charset="0"/>
              </a:rPr>
              <a:t>American Psychological Association (APA) </a:t>
            </a:r>
            <a:r>
              <a:rPr lang="en-US" cap="none" dirty="0" smtClean="0">
                <a:latin typeface="Comic Sans MS" panose="030F0702030302020204" pitchFamily="66" charset="0"/>
              </a:rPr>
              <a:t>was est. in 1892 &amp; was founded by </a:t>
            </a:r>
            <a:r>
              <a:rPr lang="en-US" b="1" cap="none" dirty="0" smtClean="0">
                <a:latin typeface="Comic Sans MS" panose="030F0702030302020204" pitchFamily="66" charset="0"/>
              </a:rPr>
              <a:t>G. Stanly Hall.</a:t>
            </a:r>
          </a:p>
          <a:p>
            <a:pPr>
              <a:buFont typeface="Wingdings" panose="05000000000000000000" pitchFamily="2" charset="2"/>
              <a:buChar char="Ø"/>
            </a:pPr>
            <a:r>
              <a:rPr lang="en-US" cap="none" smtClean="0">
                <a:latin typeface="Comic Sans MS" panose="030F0702030302020204" pitchFamily="66" charset="0"/>
              </a:rPr>
              <a:t>In 1896 John Dewey &amp; William James supported the functionalism in Psychology.</a:t>
            </a:r>
            <a:endParaRPr lang="en-US" cap="none" dirty="0" smtClean="0">
              <a:latin typeface="Comic Sans MS" panose="030F0702030302020204" pitchFamily="66" charset="0"/>
            </a:endParaRPr>
          </a:p>
          <a:p>
            <a:pPr>
              <a:buFont typeface="Wingdings" panose="05000000000000000000" pitchFamily="2" charset="2"/>
              <a:buChar char="Ø"/>
            </a:pPr>
            <a:r>
              <a:rPr lang="en-US" cap="none" dirty="0" smtClean="0">
                <a:latin typeface="Comic Sans MS" panose="030F0702030302020204" pitchFamily="66" charset="0"/>
              </a:rPr>
              <a:t>In 1896 </a:t>
            </a:r>
            <a:r>
              <a:rPr lang="en-US" b="1" cap="none" dirty="0" smtClean="0">
                <a:latin typeface="Comic Sans MS" panose="030F0702030302020204" pitchFamily="66" charset="0"/>
              </a:rPr>
              <a:t>Sigmund Freud </a:t>
            </a:r>
            <a:r>
              <a:rPr lang="en-US" cap="none" dirty="0" smtClean="0">
                <a:latin typeface="Comic Sans MS" panose="030F0702030302020204" pitchFamily="66" charset="0"/>
              </a:rPr>
              <a:t>developed the theory of </a:t>
            </a:r>
            <a:r>
              <a:rPr lang="en-US" b="1" cap="none" dirty="0" smtClean="0">
                <a:latin typeface="Comic Sans MS" panose="030F0702030302020204" pitchFamily="66" charset="0"/>
              </a:rPr>
              <a:t>psychoanalysis. </a:t>
            </a:r>
            <a:r>
              <a:rPr lang="en-US" cap="none" dirty="0" smtClean="0">
                <a:latin typeface="Comic Sans MS" panose="030F0702030302020204" pitchFamily="66" charset="0"/>
              </a:rPr>
              <a:t>On the basis of this therapy later on he developed the therapy of free </a:t>
            </a:r>
            <a:r>
              <a:rPr lang="en-US" b="1" cap="none" dirty="0" smtClean="0">
                <a:latin typeface="Comic Sans MS" panose="030F0702030302020204" pitchFamily="66" charset="0"/>
              </a:rPr>
              <a:t>association</a:t>
            </a:r>
            <a:r>
              <a:rPr lang="en-US" cap="none" dirty="0" smtClean="0">
                <a:latin typeface="Comic Sans MS" panose="030F0702030302020204" pitchFamily="66" charset="0"/>
              </a:rPr>
              <a:t> &amp; </a:t>
            </a:r>
            <a:r>
              <a:rPr lang="en-US" b="1" cap="none" dirty="0" smtClean="0">
                <a:latin typeface="Comic Sans MS" panose="030F0702030302020204" pitchFamily="66" charset="0"/>
              </a:rPr>
              <a:t>dream analysis</a:t>
            </a:r>
            <a:r>
              <a:rPr lang="en-US" cap="none" dirty="0" smtClean="0">
                <a:latin typeface="Comic Sans MS" panose="030F0702030302020204" pitchFamily="66" charset="0"/>
              </a:rPr>
              <a:t>.</a:t>
            </a:r>
          </a:p>
          <a:p>
            <a:pPr>
              <a:buFont typeface="Wingdings" panose="05000000000000000000" pitchFamily="2" charset="2"/>
              <a:buChar char="Ø"/>
            </a:pPr>
            <a:r>
              <a:rPr lang="en-US" cap="none" dirty="0" smtClean="0">
                <a:latin typeface="Comic Sans MS" panose="030F0702030302020204" pitchFamily="66" charset="0"/>
              </a:rPr>
              <a:t>In 1905 </a:t>
            </a:r>
            <a:r>
              <a:rPr lang="en-US" b="1" cap="none" dirty="0" smtClean="0">
                <a:latin typeface="Comic Sans MS" panose="030F0702030302020204" pitchFamily="66" charset="0"/>
              </a:rPr>
              <a:t>IQ test </a:t>
            </a:r>
            <a:r>
              <a:rPr lang="en-US" cap="none" dirty="0" smtClean="0">
                <a:latin typeface="Comic Sans MS" panose="030F0702030302020204" pitchFamily="66" charset="0"/>
              </a:rPr>
              <a:t>was developed by Alfred </a:t>
            </a:r>
            <a:r>
              <a:rPr lang="en-US" cap="none" dirty="0" err="1" smtClean="0">
                <a:latin typeface="Comic Sans MS" panose="030F0702030302020204" pitchFamily="66" charset="0"/>
              </a:rPr>
              <a:t>Binet</a:t>
            </a:r>
            <a:r>
              <a:rPr lang="en-US" cap="none" dirty="0" smtClean="0">
                <a:latin typeface="Comic Sans MS" panose="030F0702030302020204" pitchFamily="66" charset="0"/>
              </a:rPr>
              <a:t> &amp; </a:t>
            </a:r>
            <a:r>
              <a:rPr lang="en-US" cap="none" dirty="0" err="1" smtClean="0">
                <a:latin typeface="Comic Sans MS" panose="030F0702030302020204" pitchFamily="66" charset="0"/>
              </a:rPr>
              <a:t>Thiodore</a:t>
            </a:r>
            <a:r>
              <a:rPr lang="en-US" cap="none" dirty="0" smtClean="0">
                <a:latin typeface="Comic Sans MS" panose="030F0702030302020204" pitchFamily="66" charset="0"/>
              </a:rPr>
              <a:t> Simon.</a:t>
            </a:r>
            <a:endParaRPr lang="en-US" dirty="0">
              <a:latin typeface="Comic Sans MS" panose="030F0702030302020204" pitchFamily="66" charset="0"/>
            </a:endParaRPr>
          </a:p>
        </p:txBody>
      </p:sp>
    </p:spTree>
    <p:extLst>
      <p:ext uri="{BB962C8B-B14F-4D97-AF65-F5344CB8AC3E}">
        <p14:creationId xmlns:p14="http://schemas.microsoft.com/office/powerpoint/2010/main" val="15692788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History of psychology</a:t>
            </a:r>
            <a:br>
              <a:rPr lang="en-US" smtClean="0"/>
            </a:br>
            <a:r>
              <a:rPr lang="en-US" smtClean="0"/>
              <a:t>personalities of psychology.</a:t>
            </a:r>
            <a:endParaRPr lang="en-US" dirty="0"/>
          </a:p>
        </p:txBody>
      </p:sp>
      <p:pic>
        <p:nvPicPr>
          <p:cNvPr id="12" name="Content Placeholder 11"/>
          <p:cNvPicPr>
            <a:picLocks noGrp="1" noChangeAspect="1"/>
          </p:cNvPicPr>
          <p:nvPr>
            <p:ph sz="quarter" idx="13"/>
          </p:nvPr>
        </p:nvPicPr>
        <p:blipFill>
          <a:blip r:embed="rId3">
            <a:extLst>
              <a:ext uri="{28A0092B-C50C-407E-A947-70E740481C1C}">
                <a14:useLocalDpi xmlns:a14="http://schemas.microsoft.com/office/drawing/2010/main" val="0"/>
              </a:ext>
            </a:extLst>
          </a:blip>
          <a:stretch>
            <a:fillRect/>
          </a:stretch>
        </p:blipFill>
        <p:spPr>
          <a:xfrm>
            <a:off x="913775" y="2214694"/>
            <a:ext cx="2657475" cy="1724025"/>
          </a:xfr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44995" y="2214694"/>
            <a:ext cx="2466975" cy="184785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85715" y="2214694"/>
            <a:ext cx="2847975" cy="1609725"/>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244995" y="4737298"/>
            <a:ext cx="1838325" cy="1842845"/>
          </a:xfrm>
          <a:prstGeom prst="rect">
            <a:avLst/>
          </a:prstGeom>
        </p:spPr>
      </p:pic>
    </p:spTree>
    <p:extLst>
      <p:ext uri="{BB962C8B-B14F-4D97-AF65-F5344CB8AC3E}">
        <p14:creationId xmlns:p14="http://schemas.microsoft.com/office/powerpoint/2010/main" val="1926526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155379"/>
            <a:ext cx="10364451" cy="1596177"/>
          </a:xfrm>
        </p:spPr>
        <p:txBody>
          <a:bodyPr/>
          <a:lstStyle/>
          <a:p>
            <a:r>
              <a:rPr lang="en-US" dirty="0" smtClean="0">
                <a:latin typeface="Comic Sans MS" panose="030F0702030302020204" pitchFamily="66" charset="0"/>
              </a:rPr>
              <a:t>History of psychology</a:t>
            </a:r>
            <a:r>
              <a:rPr lang="en-US" cap="none" dirty="0" smtClean="0">
                <a:latin typeface="Comic Sans MS" panose="030F0702030302020204" pitchFamily="66" charset="0"/>
              </a:rPr>
              <a:t> </a:t>
            </a:r>
            <a:r>
              <a:rPr lang="en-US" cap="none" dirty="0" err="1" smtClean="0">
                <a:latin typeface="Comic Sans MS" panose="030F0702030302020204" pitchFamily="66" charset="0"/>
              </a:rPr>
              <a:t>cont</a:t>
            </a:r>
            <a:endParaRPr lang="en-US" dirty="0">
              <a:latin typeface="Comic Sans MS" panose="030F0702030302020204" pitchFamily="66" charset="0"/>
            </a:endParaRPr>
          </a:p>
        </p:txBody>
      </p:sp>
      <p:sp>
        <p:nvSpPr>
          <p:cNvPr id="3" name="Content Placeholder 2"/>
          <p:cNvSpPr>
            <a:spLocks noGrp="1"/>
          </p:cNvSpPr>
          <p:nvPr>
            <p:ph sz="quarter" idx="13"/>
          </p:nvPr>
        </p:nvSpPr>
        <p:spPr/>
        <p:txBody>
          <a:bodyPr>
            <a:normAutofit lnSpcReduction="10000"/>
          </a:bodyPr>
          <a:lstStyle/>
          <a:p>
            <a:pPr>
              <a:buFont typeface="Wingdings" panose="05000000000000000000" pitchFamily="2" charset="2"/>
              <a:buChar char="Ø"/>
            </a:pPr>
            <a:r>
              <a:rPr lang="en-US" dirty="0">
                <a:latin typeface="Comic Sans MS" panose="030F0702030302020204" pitchFamily="66" charset="0"/>
              </a:rPr>
              <a:t>I</a:t>
            </a:r>
            <a:r>
              <a:rPr lang="en-US" cap="none" dirty="0">
                <a:latin typeface="Comic Sans MS" panose="030F0702030302020204" pitchFamily="66" charset="0"/>
              </a:rPr>
              <a:t>n 1913 </a:t>
            </a:r>
            <a:r>
              <a:rPr lang="en-US" b="1" cap="none" dirty="0">
                <a:latin typeface="Comic Sans MS" panose="030F0702030302020204" pitchFamily="66" charset="0"/>
              </a:rPr>
              <a:t>John B. Watson </a:t>
            </a:r>
            <a:r>
              <a:rPr lang="en-US" cap="none" dirty="0">
                <a:latin typeface="Comic Sans MS" panose="030F0702030302020204" pitchFamily="66" charset="0"/>
              </a:rPr>
              <a:t>supported the behavioral aspect of psychology.</a:t>
            </a:r>
          </a:p>
          <a:p>
            <a:pPr>
              <a:buFont typeface="Wingdings" panose="05000000000000000000" pitchFamily="2" charset="2"/>
              <a:buChar char="Ø"/>
            </a:pPr>
            <a:r>
              <a:rPr lang="en-US" dirty="0" smtClean="0">
                <a:latin typeface="Comic Sans MS" panose="030F0702030302020204" pitchFamily="66" charset="0"/>
              </a:rPr>
              <a:t>In 1921 S</a:t>
            </a:r>
            <a:r>
              <a:rPr lang="en-US" cap="none" dirty="0" smtClean="0">
                <a:latin typeface="Comic Sans MS" panose="030F0702030302020204" pitchFamily="66" charset="0"/>
              </a:rPr>
              <a:t>wiss Psychiatrist </a:t>
            </a:r>
            <a:r>
              <a:rPr lang="en-US" b="1" cap="none" dirty="0" smtClean="0">
                <a:latin typeface="Comic Sans MS" panose="030F0702030302020204" pitchFamily="66" charset="0"/>
              </a:rPr>
              <a:t>Hermann Rorschach </a:t>
            </a:r>
            <a:r>
              <a:rPr lang="en-US" cap="none" dirty="0" smtClean="0">
                <a:latin typeface="Comic Sans MS" panose="030F0702030302020204" pitchFamily="66" charset="0"/>
              </a:rPr>
              <a:t>devised personality test based on Pt.'s interpretations of Inkblots which is named as </a:t>
            </a:r>
            <a:r>
              <a:rPr lang="en-US" b="1" cap="none" dirty="0" smtClean="0">
                <a:latin typeface="Comic Sans MS" panose="030F0702030302020204" pitchFamily="66" charset="0"/>
              </a:rPr>
              <a:t>Rorschach Ink Blot Test</a:t>
            </a:r>
            <a:r>
              <a:rPr lang="en-US" cap="none" dirty="0" smtClean="0">
                <a:latin typeface="Comic Sans MS" panose="030F0702030302020204" pitchFamily="66" charset="0"/>
              </a:rPr>
              <a:t>.</a:t>
            </a:r>
            <a:endParaRPr lang="en-US" cap="none" dirty="0" smtClean="0">
              <a:latin typeface="Comic Sans MS" panose="030F0702030302020204" pitchFamily="66" charset="0"/>
            </a:endParaRPr>
          </a:p>
          <a:p>
            <a:pPr>
              <a:buFont typeface="Wingdings" panose="05000000000000000000" pitchFamily="2" charset="2"/>
              <a:buChar char="Ø"/>
            </a:pPr>
            <a:r>
              <a:rPr lang="en-US" cap="none" dirty="0" smtClean="0">
                <a:latin typeface="Comic Sans MS" panose="030F0702030302020204" pitchFamily="66" charset="0"/>
              </a:rPr>
              <a:t>In 1921 First Nobel Prize for psychological research was given to Charles Frederick Menninger.</a:t>
            </a:r>
          </a:p>
          <a:p>
            <a:pPr>
              <a:buFont typeface="Wingdings" panose="05000000000000000000" pitchFamily="2" charset="2"/>
              <a:buChar char="Ø"/>
            </a:pPr>
            <a:r>
              <a:rPr lang="en-US" cap="none" dirty="0" smtClean="0">
                <a:latin typeface="Comic Sans MS" panose="030F0702030302020204" pitchFamily="66" charset="0"/>
              </a:rPr>
              <a:t>In 1921 </a:t>
            </a:r>
            <a:r>
              <a:rPr lang="en-US" b="1" i="1" cap="none" dirty="0" smtClean="0">
                <a:latin typeface="Comic Sans MS" panose="030F0702030302020204" pitchFamily="66" charset="0"/>
              </a:rPr>
              <a:t>Ivan Parlor </a:t>
            </a:r>
            <a:r>
              <a:rPr lang="en-US" cap="none" dirty="0" smtClean="0">
                <a:latin typeface="Comic Sans MS" panose="030F0702030302020204" pitchFamily="66" charset="0"/>
              </a:rPr>
              <a:t>developed the theory of </a:t>
            </a:r>
            <a:r>
              <a:rPr lang="en-US" b="1" i="1" cap="none" dirty="0" smtClean="0">
                <a:latin typeface="Comic Sans MS" panose="030F0702030302020204" pitchFamily="66" charset="0"/>
              </a:rPr>
              <a:t>Classical Conditioning</a:t>
            </a:r>
            <a:r>
              <a:rPr lang="en-US" cap="none" dirty="0" smtClean="0">
                <a:solidFill>
                  <a:srgbClr val="FF0000"/>
                </a:solidFill>
                <a:latin typeface="Comic Sans MS" panose="030F0702030302020204" pitchFamily="66" charset="0"/>
              </a:rPr>
              <a:t> </a:t>
            </a:r>
            <a:r>
              <a:rPr lang="en-US" cap="none" dirty="0" smtClean="0">
                <a:latin typeface="Comic Sans MS" panose="030F0702030302020204" pitchFamily="66" charset="0"/>
              </a:rPr>
              <a:t>through the experimental approach.</a:t>
            </a:r>
          </a:p>
          <a:p>
            <a:pPr>
              <a:buFont typeface="Wingdings" panose="05000000000000000000" pitchFamily="2" charset="2"/>
              <a:buChar char="Ø"/>
            </a:pPr>
            <a:r>
              <a:rPr lang="en-US" b="1" i="1" cap="none" dirty="0" smtClean="0">
                <a:latin typeface="Comic Sans MS" panose="030F0702030302020204" pitchFamily="66" charset="0"/>
              </a:rPr>
              <a:t>B.F Skinner </a:t>
            </a:r>
            <a:r>
              <a:rPr lang="en-US" cap="none" dirty="0" smtClean="0">
                <a:latin typeface="Comic Sans MS" panose="030F0702030302020204" pitchFamily="66" charset="0"/>
              </a:rPr>
              <a:t>proposed the theory of </a:t>
            </a:r>
            <a:r>
              <a:rPr lang="en-US" b="1" i="1" cap="none" dirty="0" smtClean="0">
                <a:latin typeface="Comic Sans MS" panose="030F0702030302020204" pitchFamily="66" charset="0"/>
              </a:rPr>
              <a:t>Operant Conditioning</a:t>
            </a:r>
            <a:r>
              <a:rPr lang="en-US" cap="none" dirty="0" smtClean="0">
                <a:latin typeface="Comic Sans MS" panose="030F0702030302020204" pitchFamily="66" charset="0"/>
              </a:rPr>
              <a:t>.</a:t>
            </a:r>
            <a:endParaRPr lang="en-US" dirty="0">
              <a:latin typeface="Comic Sans MS" panose="030F0702030302020204" pitchFamily="66" charset="0"/>
            </a:endParaRPr>
          </a:p>
        </p:txBody>
      </p:sp>
    </p:spTree>
    <p:extLst>
      <p:ext uri="{BB962C8B-B14F-4D97-AF65-F5344CB8AC3E}">
        <p14:creationId xmlns:p14="http://schemas.microsoft.com/office/powerpoint/2010/main" val="3518890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48617"/>
            <a:ext cx="10364451" cy="1007083"/>
          </a:xfrm>
        </p:spPr>
        <p:txBody>
          <a:bodyPr/>
          <a:lstStyle/>
          <a:p>
            <a:r>
              <a:rPr lang="en-US" dirty="0" smtClean="0">
                <a:latin typeface="Comic Sans MS" panose="030F0702030302020204" pitchFamily="66" charset="0"/>
              </a:rPr>
              <a:t>Definition of psychology</a:t>
            </a:r>
            <a:endParaRPr lang="en-US" dirty="0">
              <a:latin typeface="Comic Sans MS" panose="030F0702030302020204" pitchFamily="66" charset="0"/>
            </a:endParaRPr>
          </a:p>
        </p:txBody>
      </p:sp>
      <p:sp>
        <p:nvSpPr>
          <p:cNvPr id="3" name="Content Placeholder 2"/>
          <p:cNvSpPr>
            <a:spLocks noGrp="1"/>
          </p:cNvSpPr>
          <p:nvPr>
            <p:ph sz="quarter" idx="13"/>
          </p:nvPr>
        </p:nvSpPr>
        <p:spPr>
          <a:xfrm>
            <a:off x="913774" y="1155700"/>
            <a:ext cx="10363826" cy="5334000"/>
          </a:xfrm>
        </p:spPr>
        <p:txBody>
          <a:bodyPr/>
          <a:lstStyle/>
          <a:p>
            <a:pPr marL="0" indent="0">
              <a:buNone/>
            </a:pPr>
            <a:r>
              <a:rPr lang="en-US" cap="none" smtClean="0">
                <a:latin typeface="Comic Sans MS" panose="030F0702030302020204" pitchFamily="66" charset="0"/>
              </a:rPr>
              <a:t>The word “Psychology” comes from a Greek word </a:t>
            </a:r>
            <a:r>
              <a:rPr lang="en-US" b="1" cap="none" smtClean="0">
                <a:latin typeface="Comic Sans MS" panose="030F0702030302020204" pitchFamily="66" charset="0"/>
              </a:rPr>
              <a:t>Psyche</a:t>
            </a:r>
            <a:r>
              <a:rPr lang="en-US" cap="none" smtClean="0">
                <a:latin typeface="Comic Sans MS" panose="030F0702030302020204" pitchFamily="66" charset="0"/>
              </a:rPr>
              <a:t> meaning “ breath, spirit, soul” and the Greek work </a:t>
            </a:r>
            <a:r>
              <a:rPr lang="en-US" b="1" cap="none" smtClean="0">
                <a:latin typeface="Comic Sans MS" panose="030F0702030302020204" pitchFamily="66" charset="0"/>
              </a:rPr>
              <a:t>Logia</a:t>
            </a:r>
            <a:r>
              <a:rPr lang="en-US" cap="none" smtClean="0">
                <a:latin typeface="Comic Sans MS" panose="030F0702030302020204" pitchFamily="66" charset="0"/>
              </a:rPr>
              <a:t> meaning the study of something.</a:t>
            </a:r>
            <a:endParaRPr lang="en-US" cap="none" dirty="0" smtClean="0">
              <a:latin typeface="Comic Sans MS" panose="030F0702030302020204" pitchFamily="66" charset="0"/>
            </a:endParaRPr>
          </a:p>
          <a:p>
            <a:pPr marL="0" indent="0">
              <a:buNone/>
            </a:pPr>
            <a:r>
              <a:rPr lang="en-US" cap="none" smtClean="0">
                <a:latin typeface="Comic Sans MS" panose="030F0702030302020204" pitchFamily="66" charset="0"/>
              </a:rPr>
              <a:t>Thus we can conclude that psychology is the study of soul.</a:t>
            </a:r>
            <a:endParaRPr lang="en-US" cap="none" dirty="0" smtClean="0">
              <a:latin typeface="Comic Sans MS" panose="030F0702030302020204" pitchFamily="66" charset="0"/>
            </a:endParaRPr>
          </a:p>
          <a:p>
            <a:pPr marL="0" indent="0">
              <a:buNone/>
            </a:pPr>
            <a:r>
              <a:rPr lang="en-US" cap="none" smtClean="0">
                <a:latin typeface="Comic Sans MS" panose="030F0702030302020204" pitchFamily="66" charset="0"/>
              </a:rPr>
              <a:t>There are a variety of definitions given by a variety of authors which are-</a:t>
            </a:r>
            <a:endParaRPr lang="en-US" cap="none" dirty="0" smtClean="0">
              <a:latin typeface="Comic Sans MS" panose="030F0702030302020204" pitchFamily="66" charset="0"/>
            </a:endParaRPr>
          </a:p>
          <a:p>
            <a:r>
              <a:rPr lang="en-US" cap="none" dirty="0" smtClean="0">
                <a:latin typeface="Comic Sans MS" panose="030F0702030302020204" pitchFamily="66" charset="0"/>
              </a:rPr>
              <a:t>“Study of mind”</a:t>
            </a:r>
          </a:p>
          <a:p>
            <a:r>
              <a:rPr lang="en-US" cap="none" dirty="0" smtClean="0">
                <a:latin typeface="Comic Sans MS" panose="030F0702030302020204" pitchFamily="66" charset="0"/>
              </a:rPr>
              <a:t>“Description and explanation of </a:t>
            </a:r>
            <a:r>
              <a:rPr lang="en-US" cap="none" dirty="0" smtClean="0">
                <a:latin typeface="Comic Sans MS" panose="030F0702030302020204" pitchFamily="66" charset="0"/>
              </a:rPr>
              <a:t>the state </a:t>
            </a:r>
            <a:r>
              <a:rPr lang="en-US" cap="none" dirty="0" smtClean="0">
                <a:latin typeface="Comic Sans MS" panose="030F0702030302020204" pitchFamily="66" charset="0"/>
              </a:rPr>
              <a:t>of consciousness”   William James</a:t>
            </a:r>
          </a:p>
          <a:p>
            <a:r>
              <a:rPr lang="en-US" cap="none" dirty="0" smtClean="0">
                <a:latin typeface="Comic Sans MS" panose="030F0702030302020204" pitchFamily="66" charset="0"/>
              </a:rPr>
              <a:t>“study of consciousness”…………….. Wilhelm Wundt</a:t>
            </a:r>
          </a:p>
          <a:p>
            <a:r>
              <a:rPr lang="en-US" cap="none" dirty="0" smtClean="0">
                <a:latin typeface="Comic Sans MS" panose="030F0702030302020204" pitchFamily="66" charset="0"/>
              </a:rPr>
              <a:t>“Positive </a:t>
            </a:r>
            <a:r>
              <a:rPr lang="en-US" cap="none" dirty="0" smtClean="0">
                <a:latin typeface="Comic Sans MS" panose="030F0702030302020204" pitchFamily="66" charset="0"/>
              </a:rPr>
              <a:t>science of the conduct of the living creature”………..William McDougall</a:t>
            </a:r>
          </a:p>
          <a:p>
            <a:r>
              <a:rPr lang="en-US" cap="none" dirty="0" smtClean="0">
                <a:latin typeface="Comic Sans MS" panose="030F0702030302020204" pitchFamily="66" charset="0"/>
              </a:rPr>
              <a:t>“Psychology </a:t>
            </a:r>
            <a:r>
              <a:rPr lang="en-US" cap="none" dirty="0" smtClean="0">
                <a:latin typeface="Comic Sans MS" panose="030F0702030302020204" pitchFamily="66" charset="0"/>
              </a:rPr>
              <a:t>is the science which aims to give us better understanding and control of the behavior of the organism as a whole”…………………</a:t>
            </a:r>
            <a:r>
              <a:rPr lang="en-US" cap="none" dirty="0">
                <a:latin typeface="Comic Sans MS" panose="030F0702030302020204" pitchFamily="66" charset="0"/>
              </a:rPr>
              <a:t> William McDougall</a:t>
            </a:r>
            <a:endParaRPr lang="en-US" cap="none" dirty="0" smtClean="0">
              <a:latin typeface="Comic Sans MS" panose="030F0702030302020204" pitchFamily="66" charset="0"/>
            </a:endParaRPr>
          </a:p>
          <a:p>
            <a:endParaRPr lang="en-US" cap="none" dirty="0"/>
          </a:p>
        </p:txBody>
      </p:sp>
    </p:spTree>
    <p:extLst>
      <p:ext uri="{BB962C8B-B14F-4D97-AF65-F5344CB8AC3E}">
        <p14:creationId xmlns:p14="http://schemas.microsoft.com/office/powerpoint/2010/main" val="837909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psychology.</a:t>
            </a:r>
            <a:endParaRPr lang="en-US" dirty="0"/>
          </a:p>
        </p:txBody>
      </p:sp>
      <p:sp>
        <p:nvSpPr>
          <p:cNvPr id="3" name="Content Placeholder 2"/>
          <p:cNvSpPr>
            <a:spLocks noGrp="1"/>
          </p:cNvSpPr>
          <p:nvPr>
            <p:ph sz="quarter" idx="13"/>
          </p:nvPr>
        </p:nvSpPr>
        <p:spPr/>
        <p:txBody>
          <a:bodyPr/>
          <a:lstStyle/>
          <a:p>
            <a:pPr marL="0" indent="0">
              <a:buNone/>
            </a:pPr>
            <a:r>
              <a:rPr lang="en-US" cap="none" dirty="0" smtClean="0"/>
              <a:t>Broadly classified </a:t>
            </a:r>
            <a:r>
              <a:rPr lang="en-US" cap="none" dirty="0" smtClean="0"/>
              <a:t>into </a:t>
            </a:r>
            <a:r>
              <a:rPr lang="en-US" cap="none" dirty="0" smtClean="0"/>
              <a:t>2 groups-</a:t>
            </a:r>
          </a:p>
          <a:p>
            <a:pPr>
              <a:buFont typeface="Wingdings" panose="05000000000000000000" pitchFamily="2" charset="2"/>
              <a:buChar char="Ø"/>
            </a:pPr>
            <a:r>
              <a:rPr lang="en-US" cap="none" dirty="0" smtClean="0"/>
              <a:t>Basic psychology</a:t>
            </a:r>
          </a:p>
          <a:p>
            <a:pPr>
              <a:buFont typeface="Wingdings" panose="05000000000000000000" pitchFamily="2" charset="2"/>
              <a:buChar char="Ø"/>
            </a:pPr>
            <a:r>
              <a:rPr lang="en-US" cap="none" dirty="0" smtClean="0"/>
              <a:t>Applied psychology</a:t>
            </a:r>
          </a:p>
          <a:p>
            <a:pPr>
              <a:buFont typeface="Wingdings" panose="05000000000000000000" pitchFamily="2" charset="2"/>
              <a:buChar char="Ø"/>
            </a:pPr>
            <a:endParaRPr lang="en-US" cap="none" dirty="0"/>
          </a:p>
        </p:txBody>
      </p:sp>
    </p:spTree>
    <p:extLst>
      <p:ext uri="{BB962C8B-B14F-4D97-AF65-F5344CB8AC3E}">
        <p14:creationId xmlns:p14="http://schemas.microsoft.com/office/powerpoint/2010/main" val="569773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SCOPE OF PSYCHOLOGY</a:t>
            </a:r>
            <a:br>
              <a:rPr lang="en-US" cap="none" dirty="0" smtClean="0"/>
            </a:br>
            <a:r>
              <a:rPr lang="en-US" cap="none" dirty="0" smtClean="0"/>
              <a:t>Basic psychology</a:t>
            </a:r>
            <a:endParaRPr lang="en-US" cap="none" dirty="0"/>
          </a:p>
        </p:txBody>
      </p:sp>
      <p:sp>
        <p:nvSpPr>
          <p:cNvPr id="3" name="Content Placeholder 2"/>
          <p:cNvSpPr>
            <a:spLocks noGrp="1"/>
          </p:cNvSpPr>
          <p:nvPr>
            <p:ph sz="quarter" idx="13"/>
          </p:nvPr>
        </p:nvSpPr>
        <p:spPr/>
        <p:txBody>
          <a:bodyPr>
            <a:normAutofit fontScale="92500" lnSpcReduction="10000"/>
          </a:bodyPr>
          <a:lstStyle/>
          <a:p>
            <a:pPr marL="0" indent="0">
              <a:buNone/>
            </a:pPr>
            <a:r>
              <a:rPr lang="en-US" cap="none" dirty="0" smtClean="0"/>
              <a:t>It is aimed at contributing to knowledge of behavior.</a:t>
            </a:r>
          </a:p>
          <a:p>
            <a:pPr marL="0" indent="0">
              <a:buNone/>
            </a:pPr>
            <a:r>
              <a:rPr lang="en-US" cap="none" dirty="0"/>
              <a:t>	C</a:t>
            </a:r>
            <a:r>
              <a:rPr lang="en-US" cap="none" dirty="0" smtClean="0"/>
              <a:t>ollege, universities, laboratories and departments are the main employment settings of the 	basic psychology.</a:t>
            </a:r>
          </a:p>
          <a:p>
            <a:pPr marL="0" indent="0">
              <a:buNone/>
            </a:pPr>
            <a:r>
              <a:rPr lang="en-US" cap="none" dirty="0" smtClean="0"/>
              <a:t>Basic psychology has the following subfields-</a:t>
            </a:r>
          </a:p>
          <a:p>
            <a:pPr marL="457200" indent="-457200">
              <a:buFont typeface="+mj-lt"/>
              <a:buAutoNum type="arabicPeriod"/>
            </a:pPr>
            <a:r>
              <a:rPr lang="en-US" cap="none" dirty="0" smtClean="0"/>
              <a:t>Developmental psychology</a:t>
            </a:r>
          </a:p>
          <a:p>
            <a:pPr marL="457200" indent="-457200">
              <a:buFont typeface="+mj-lt"/>
              <a:buAutoNum type="arabicPeriod"/>
            </a:pPr>
            <a:r>
              <a:rPr lang="en-US" cap="none" dirty="0" smtClean="0"/>
              <a:t>Social psychology</a:t>
            </a:r>
          </a:p>
          <a:p>
            <a:pPr marL="457200" indent="-457200">
              <a:buFont typeface="+mj-lt"/>
              <a:buAutoNum type="arabicPeriod"/>
            </a:pPr>
            <a:r>
              <a:rPr lang="en-US" cap="none" dirty="0" smtClean="0"/>
              <a:t>Physiological psychology</a:t>
            </a:r>
          </a:p>
          <a:p>
            <a:pPr marL="457200" indent="-457200">
              <a:buFont typeface="+mj-lt"/>
              <a:buAutoNum type="arabicPeriod"/>
            </a:pPr>
            <a:r>
              <a:rPr lang="en-US" cap="none" dirty="0" smtClean="0"/>
              <a:t>Abnormal psychology</a:t>
            </a:r>
          </a:p>
          <a:p>
            <a:pPr marL="0" indent="0">
              <a:buNone/>
            </a:pPr>
            <a:endParaRPr lang="en-US" cap="none" dirty="0"/>
          </a:p>
        </p:txBody>
      </p:sp>
    </p:spTree>
    <p:extLst>
      <p:ext uri="{BB962C8B-B14F-4D97-AF65-F5344CB8AC3E}">
        <p14:creationId xmlns:p14="http://schemas.microsoft.com/office/powerpoint/2010/main" val="40702298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a:t>SCOPE OF PSYCHOLOGY</a:t>
            </a:r>
            <a:br>
              <a:rPr lang="en-US" cap="none" dirty="0"/>
            </a:br>
            <a:r>
              <a:rPr lang="en-US" cap="none" dirty="0"/>
              <a:t>Basic psychology</a:t>
            </a:r>
            <a:endParaRPr lang="en-US" dirty="0"/>
          </a:p>
        </p:txBody>
      </p:sp>
      <p:sp>
        <p:nvSpPr>
          <p:cNvPr id="3" name="Content Placeholder 2"/>
          <p:cNvSpPr>
            <a:spLocks noGrp="1"/>
          </p:cNvSpPr>
          <p:nvPr>
            <p:ph sz="quarter" idx="13"/>
          </p:nvPr>
        </p:nvSpPr>
        <p:spPr/>
        <p:txBody>
          <a:bodyPr/>
          <a:lstStyle/>
          <a:p>
            <a:pPr marL="0" indent="0">
              <a:buNone/>
            </a:pPr>
            <a:r>
              <a:rPr lang="en-US" cap="none" dirty="0"/>
              <a:t>5</a:t>
            </a:r>
            <a:r>
              <a:rPr lang="en-US" cap="none" dirty="0" smtClean="0"/>
              <a:t>. Experimental psychology</a:t>
            </a:r>
          </a:p>
          <a:p>
            <a:pPr marL="0" indent="0">
              <a:buNone/>
            </a:pPr>
            <a:r>
              <a:rPr lang="en-US" cap="none" dirty="0"/>
              <a:t>6</a:t>
            </a:r>
            <a:r>
              <a:rPr lang="en-US" cap="none" dirty="0" smtClean="0"/>
              <a:t>. </a:t>
            </a:r>
            <a:r>
              <a:rPr lang="en-US" cap="none" dirty="0" smtClean="0"/>
              <a:t>Psychometric</a:t>
            </a:r>
            <a:endParaRPr lang="en-US" cap="none" dirty="0" smtClean="0"/>
          </a:p>
          <a:p>
            <a:pPr marL="0" indent="0">
              <a:buNone/>
            </a:pPr>
            <a:r>
              <a:rPr lang="en-US" cap="none" dirty="0"/>
              <a:t>7</a:t>
            </a:r>
            <a:r>
              <a:rPr lang="en-US" cap="none" dirty="0" smtClean="0"/>
              <a:t>. Cognitive psychology</a:t>
            </a:r>
          </a:p>
          <a:p>
            <a:pPr marL="0" indent="0">
              <a:buNone/>
            </a:pPr>
            <a:r>
              <a:rPr lang="en-US" cap="none" dirty="0" smtClean="0"/>
              <a:t>8. Personality psychology</a:t>
            </a:r>
          </a:p>
          <a:p>
            <a:pPr marL="0" indent="0">
              <a:buNone/>
            </a:pPr>
            <a:endParaRPr lang="en-US" cap="none" dirty="0" smtClean="0"/>
          </a:p>
          <a:p>
            <a:pPr marL="0" indent="0">
              <a:buNone/>
            </a:pPr>
            <a:endParaRPr lang="en-US" cap="none" dirty="0"/>
          </a:p>
          <a:p>
            <a:pPr marL="0" indent="0">
              <a:buNone/>
            </a:pPr>
            <a:endParaRPr lang="en-US" cap="none" dirty="0"/>
          </a:p>
        </p:txBody>
      </p:sp>
    </p:spTree>
    <p:extLst>
      <p:ext uri="{BB962C8B-B14F-4D97-AF65-F5344CB8AC3E}">
        <p14:creationId xmlns:p14="http://schemas.microsoft.com/office/powerpoint/2010/main" val="1298270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Droplet</Template>
  <TotalTime>253</TotalTime>
  <Words>1052</Words>
  <Application>Microsoft Office PowerPoint</Application>
  <PresentationFormat>Widescreen</PresentationFormat>
  <Paragraphs>101</Paragraphs>
  <Slides>11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Comic Sans MS</vt:lpstr>
      <vt:lpstr>Tw Cen MT</vt:lpstr>
      <vt:lpstr>Wingdings</vt:lpstr>
      <vt:lpstr>Droplet</vt:lpstr>
      <vt:lpstr>PSYCHOLOGY</vt:lpstr>
      <vt:lpstr>INTRODUCTION. Content.</vt:lpstr>
      <vt:lpstr>History of psychology</vt:lpstr>
      <vt:lpstr>History of psychology personalities of psychology.</vt:lpstr>
      <vt:lpstr>History of psychology cont</vt:lpstr>
      <vt:lpstr>Definition of psychology</vt:lpstr>
      <vt:lpstr>Scope of psychology.</vt:lpstr>
      <vt:lpstr>SCOPE OF PSYCHOLOGY Basic psychology</vt:lpstr>
      <vt:lpstr>SCOPE OF PSYCHOLOGY Basic psychology</vt:lpstr>
      <vt:lpstr>Scope of psychology Applied psychology.</vt:lpstr>
      <vt:lpstr>Relevance to nursing.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PSYCHOLOGY</dc:title>
  <dc:creator>Vincent Odhiambo</dc:creator>
  <cp:lastModifiedBy>Vincent Odhiambo</cp:lastModifiedBy>
  <cp:revision>25</cp:revision>
  <dcterms:created xsi:type="dcterms:W3CDTF">2022-03-18T19:22:53Z</dcterms:created>
  <dcterms:modified xsi:type="dcterms:W3CDTF">2022-03-19T19:58:45Z</dcterms:modified>
</cp:coreProperties>
</file>