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1" d="100"/>
          <a:sy n="51" d="100"/>
        </p:scale>
        <p:origin x="-102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FC883D-8F81-4CB9-B03E-1FE7772589B8}" type="datetimeFigureOut">
              <a:rPr lang="en-US" smtClean="0"/>
              <a:pPr/>
              <a:t>10/22/2020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49C27-B3FA-4EA4-A44E-8A2B096EC0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Candidates to brainstorm their</a:t>
            </a:r>
            <a:r>
              <a:rPr lang="en-US" baseline="0" dirty="0"/>
              <a:t> definition/description of psychology</a:t>
            </a:r>
            <a:endParaRPr lang="en-US" dirty="0"/>
          </a:p>
        </p:txBody>
      </p:sp>
      <p:sp>
        <p:nvSpPr>
          <p:cNvPr id="4" name="Slide Number Placeholder 3"/>
          <p:cNvSpPr>
            <a:spLocks noGrp="1"/>
          </p:cNvSpPr>
          <p:nvPr>
            <p:ph type="sldNum" sz="quarter" idx="10"/>
          </p:nvPr>
        </p:nvSpPr>
        <p:spPr/>
        <p:txBody>
          <a:bodyPr/>
          <a:lstStyle/>
          <a:p>
            <a:fld id="{AB2FF49D-BA7D-46DA-811E-108E90351D2B}" type="slidenum">
              <a:rPr lang="en-US" smtClean="0"/>
              <a:pPr/>
              <a:t>6</a:t>
            </a:fld>
            <a:endParaRPr lang="en-US"/>
          </a:p>
        </p:txBody>
      </p:sp>
    </p:spTree>
    <p:extLst>
      <p:ext uri="{BB962C8B-B14F-4D97-AF65-F5344CB8AC3E}">
        <p14:creationId xmlns="" xmlns:p14="http://schemas.microsoft.com/office/powerpoint/2010/main" val="3102710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843230A-CABE-4D07-AA12-273BAAF0D078}" type="slidenum">
              <a:rPr lang="en-US" smtClean="0"/>
              <a:pPr/>
              <a:t>35</a:t>
            </a:fld>
            <a:endParaRPr lang="en-US"/>
          </a:p>
        </p:txBody>
      </p:sp>
    </p:spTree>
    <p:extLst>
      <p:ext uri="{BB962C8B-B14F-4D97-AF65-F5344CB8AC3E}">
        <p14:creationId xmlns="" xmlns:p14="http://schemas.microsoft.com/office/powerpoint/2010/main" val="161549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Unsympathetic= unfeeling/uncaring/cold</a:t>
            </a:r>
          </a:p>
        </p:txBody>
      </p:sp>
      <p:sp>
        <p:nvSpPr>
          <p:cNvPr id="4" name="Slide Number Placeholder 3"/>
          <p:cNvSpPr>
            <a:spLocks noGrp="1"/>
          </p:cNvSpPr>
          <p:nvPr>
            <p:ph type="sldNum" sz="quarter" idx="10"/>
          </p:nvPr>
        </p:nvSpPr>
        <p:spPr/>
        <p:txBody>
          <a:bodyPr/>
          <a:lstStyle/>
          <a:p>
            <a:fld id="{AB2FF49D-BA7D-46DA-811E-108E90351D2B}" type="slidenum">
              <a:rPr lang="en-US" smtClean="0"/>
              <a:pPr/>
              <a:t>44</a:t>
            </a:fld>
            <a:endParaRPr lang="en-US"/>
          </a:p>
        </p:txBody>
      </p:sp>
    </p:spTree>
    <p:extLst>
      <p:ext uri="{BB962C8B-B14F-4D97-AF65-F5344CB8AC3E}">
        <p14:creationId xmlns="" xmlns:p14="http://schemas.microsoft.com/office/powerpoint/2010/main" val="121781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43544" y="0"/>
            <a:ext cx="9100457" cy="6879771"/>
          </a:xfrm>
          <a:prstGeom prst="rect">
            <a:avLst/>
          </a:prstGeom>
        </p:spPr>
      </p:pic>
      <p:sp>
        <p:nvSpPr>
          <p:cNvPr id="2" name="Title 1"/>
          <p:cNvSpPr>
            <a:spLocks noGrp="1"/>
          </p:cNvSpPr>
          <p:nvPr>
            <p:ph type="ctrTitle" hasCustomPrompt="1"/>
          </p:nvPr>
        </p:nvSpPr>
        <p:spPr>
          <a:xfrm>
            <a:off x="2590801" y="2286003"/>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1"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 xmlns:p14="http://schemas.microsoft.com/office/powerpoint/2010/main" val="31599677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 xmlns:a14="http://schemas.microsoft.com/office/drawing/2010/main"/>
              </a:ext>
            </a:extLst>
          </a:blip>
          <a:srcRect/>
          <a:stretch/>
        </p:blipFill>
        <p:spPr>
          <a:xfrm>
            <a:off x="43544" y="0"/>
            <a:ext cx="9100457" cy="6879771"/>
          </a:xfrm>
          <a:prstGeom prst="rect">
            <a:avLst/>
          </a:prstGeom>
        </p:spPr>
      </p:pic>
      <p:sp>
        <p:nvSpPr>
          <p:cNvPr id="2" name="Title 1"/>
          <p:cNvSpPr>
            <a:spLocks noGrp="1"/>
          </p:cNvSpPr>
          <p:nvPr>
            <p:ph type="ctrTitle" hasCustomPrompt="1"/>
          </p:nvPr>
        </p:nvSpPr>
        <p:spPr>
          <a:xfrm>
            <a:off x="2590801" y="2286003"/>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1"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1"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extLst>
      <p:ext uri="{BB962C8B-B14F-4D97-AF65-F5344CB8AC3E}">
        <p14:creationId xmlns="" xmlns:p14="http://schemas.microsoft.com/office/powerpoint/2010/main" val="315996776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7EE6A-3360-4185-897E-C23F93F62AE8}" type="datetimeFigureOut">
              <a:rPr lang="en-US" smtClean="0"/>
              <a:pPr/>
              <a:t>10/22/2020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6706BE-71F0-4B1F-AAA2-7CCDE6B5BE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7EE6A-3360-4185-897E-C23F93F62AE8}" type="datetimeFigureOut">
              <a:rPr lang="en-US" smtClean="0"/>
              <a:pPr/>
              <a:t>10/22/2020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706BE-71F0-4B1F-AAA2-7CCDE6B5BE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3235" y="1583638"/>
            <a:ext cx="6180224" cy="1470025"/>
          </a:xfrm>
        </p:spPr>
        <p:txBody>
          <a:bodyPr>
            <a:normAutofit fontScale="90000"/>
          </a:bodyPr>
          <a:lstStyle/>
          <a:p>
            <a:r>
              <a:rPr lang="en-US" sz="8800" b="1" dirty="0">
                <a:solidFill>
                  <a:srgbClr val="FF0000"/>
                </a:solidFill>
                <a:latin typeface="Copperplate Gothic Bold" panose="020E0705020206020404" pitchFamily="34" charset="0"/>
              </a:rPr>
              <a:t>PSYCHOLOGY </a:t>
            </a:r>
          </a:p>
        </p:txBody>
      </p:sp>
      <p:sp>
        <p:nvSpPr>
          <p:cNvPr id="4" name="Cloud 3"/>
          <p:cNvSpPr/>
          <p:nvPr/>
        </p:nvSpPr>
        <p:spPr>
          <a:xfrm>
            <a:off x="4711148" y="5115339"/>
            <a:ext cx="2862470" cy="1524000"/>
          </a:xfrm>
          <a:prstGeom prst="clou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Bradley Hand ITC" panose="03070402050302030203" pitchFamily="66" charset="0"/>
              </a:rPr>
              <a:t>By</a:t>
            </a:r>
          </a:p>
          <a:p>
            <a:pPr algn="ctr"/>
            <a:r>
              <a:rPr lang="en-US" sz="3200" b="1" dirty="0" smtClean="0">
                <a:latin typeface="Bradley Hand ITC" panose="03070402050302030203" pitchFamily="66" charset="0"/>
              </a:rPr>
              <a:t>M. </a:t>
            </a:r>
            <a:r>
              <a:rPr lang="en-US" sz="3200" b="1" dirty="0" err="1" smtClean="0">
                <a:latin typeface="Bradley Hand ITC" panose="03070402050302030203" pitchFamily="66" charset="0"/>
              </a:rPr>
              <a:t>Kirwa</a:t>
            </a:r>
            <a:endParaRPr lang="en-US" sz="3200" b="1" dirty="0">
              <a:latin typeface="Bradley Hand ITC" panose="03070402050302030203" pitchFamily="66" charset="0"/>
            </a:endParaRPr>
          </a:p>
        </p:txBody>
      </p:sp>
    </p:spTree>
    <p:extLst>
      <p:ext uri="{BB962C8B-B14F-4D97-AF65-F5344CB8AC3E}">
        <p14:creationId xmlns="" xmlns:p14="http://schemas.microsoft.com/office/powerpoint/2010/main" val="262161434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568" y="109330"/>
            <a:ext cx="5829300" cy="1143000"/>
          </a:xfrm>
        </p:spPr>
        <p:txBody>
          <a:bodyPr/>
          <a:lstStyle/>
          <a:p>
            <a:pPr algn="l"/>
            <a:r>
              <a:rPr lang="en-US" sz="3600" b="1" i="1" dirty="0">
                <a:solidFill>
                  <a:srgbClr val="002060"/>
                </a:solidFill>
              </a:rPr>
              <a:t>Cont’d…</a:t>
            </a:r>
          </a:p>
        </p:txBody>
      </p:sp>
      <p:sp>
        <p:nvSpPr>
          <p:cNvPr id="3" name="Content Placeholder 2"/>
          <p:cNvSpPr>
            <a:spLocks noGrp="1"/>
          </p:cNvSpPr>
          <p:nvPr>
            <p:ph idx="1"/>
          </p:nvPr>
        </p:nvSpPr>
        <p:spPr>
          <a:xfrm>
            <a:off x="1115667" y="921026"/>
            <a:ext cx="7600950" cy="4389120"/>
          </a:xfrm>
        </p:spPr>
        <p:txBody>
          <a:bodyPr>
            <a:noAutofit/>
          </a:bodyPr>
          <a:lstStyle/>
          <a:p>
            <a:pPr algn="just">
              <a:buFont typeface="Wingdings" pitchFamily="2" charset="2"/>
              <a:buChar char="§"/>
            </a:pPr>
            <a:r>
              <a:rPr lang="en-US" sz="3200" b="1" dirty="0"/>
              <a:t>ATTITUDE</a:t>
            </a:r>
            <a:endParaRPr lang="en-US" sz="3200" dirty="0"/>
          </a:p>
          <a:p>
            <a:pPr algn="just">
              <a:buNone/>
            </a:pPr>
            <a:r>
              <a:rPr lang="en-US" sz="3200" dirty="0"/>
              <a:t>	A tendency to respond positively or negatively to either a person, object or situation (an organism’s response to stimuli).</a:t>
            </a:r>
            <a:r>
              <a:rPr lang="en-US" sz="3200" b="1" dirty="0"/>
              <a:t> </a:t>
            </a:r>
          </a:p>
          <a:p>
            <a:pPr algn="just">
              <a:buNone/>
            </a:pPr>
            <a:endParaRPr lang="en-US" sz="2400" b="1" dirty="0"/>
          </a:p>
          <a:p>
            <a:pPr algn="just">
              <a:buFont typeface="Wingdings" pitchFamily="2" charset="2"/>
              <a:buChar char="§"/>
            </a:pPr>
            <a:r>
              <a:rPr lang="en-US" sz="3200" b="1" dirty="0"/>
              <a:t>INTELLIGENCE</a:t>
            </a:r>
            <a:endParaRPr lang="en-US" sz="3200" dirty="0"/>
          </a:p>
          <a:p>
            <a:pPr lvl="0" algn="just">
              <a:buNone/>
            </a:pPr>
            <a:r>
              <a:rPr lang="en-US" sz="3200" dirty="0"/>
              <a:t>	The ability to learn abstracts, which include learning of vocabularies, numbers, concepts, reasoning, making  judgment and problem solving skills.</a:t>
            </a:r>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10</a:t>
            </a:fld>
            <a:endParaRPr lang="en-US"/>
          </a:p>
        </p:txBody>
      </p:sp>
    </p:spTree>
    <p:extLst>
      <p:ext uri="{BB962C8B-B14F-4D97-AF65-F5344CB8AC3E}">
        <p14:creationId xmlns="" xmlns:p14="http://schemas.microsoft.com/office/powerpoint/2010/main" val="6562374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8904"/>
            <a:ext cx="5829300" cy="1143000"/>
          </a:xfrm>
        </p:spPr>
        <p:txBody>
          <a:bodyPr>
            <a:normAutofit fontScale="90000"/>
          </a:bodyPr>
          <a:lstStyle/>
          <a:p>
            <a:r>
              <a:rPr lang="en-US" sz="4800" b="1" i="0" dirty="0">
                <a:latin typeface="Arial Black" panose="020B0A04020102020204" pitchFamily="34" charset="0"/>
              </a:rPr>
              <a:t>Historical Background</a:t>
            </a:r>
          </a:p>
        </p:txBody>
      </p:sp>
      <p:sp>
        <p:nvSpPr>
          <p:cNvPr id="3" name="Content Placeholder 2"/>
          <p:cNvSpPr>
            <a:spLocks noGrp="1"/>
          </p:cNvSpPr>
          <p:nvPr>
            <p:ph idx="1"/>
          </p:nvPr>
        </p:nvSpPr>
        <p:spPr>
          <a:xfrm>
            <a:off x="954157" y="1335156"/>
            <a:ext cx="8050696" cy="5002696"/>
          </a:xfrm>
        </p:spPr>
        <p:txBody>
          <a:bodyPr/>
          <a:lstStyle/>
          <a:p>
            <a:pPr>
              <a:buNone/>
            </a:pPr>
            <a:r>
              <a:rPr lang="en-US" sz="3200" dirty="0"/>
              <a:t>The development of psychology can broadly be traced into four periods:</a:t>
            </a:r>
          </a:p>
          <a:p>
            <a:pPr>
              <a:buNone/>
            </a:pPr>
            <a:endParaRPr lang="en-US" sz="3200" dirty="0"/>
          </a:p>
          <a:p>
            <a:pPr lvl="1">
              <a:buClr>
                <a:srgbClr val="7030A0"/>
              </a:buClr>
              <a:buSzPct val="100000"/>
              <a:buFont typeface="Arial" pitchFamily="34" charset="0"/>
              <a:buChar char="•"/>
            </a:pPr>
            <a:r>
              <a:rPr lang="en-US" sz="3200" dirty="0"/>
              <a:t>Ancient Greek period, </a:t>
            </a:r>
          </a:p>
          <a:p>
            <a:pPr lvl="1">
              <a:buClr>
                <a:srgbClr val="7030A0"/>
              </a:buClr>
              <a:buSzPct val="100000"/>
              <a:buFont typeface="Arial" pitchFamily="34" charset="0"/>
              <a:buChar char="•"/>
            </a:pPr>
            <a:r>
              <a:rPr lang="en-US" sz="3200" dirty="0"/>
              <a:t>Pre-modern period, </a:t>
            </a:r>
          </a:p>
          <a:p>
            <a:pPr lvl="1">
              <a:buClr>
                <a:srgbClr val="7030A0"/>
              </a:buClr>
              <a:buSzPct val="100000"/>
              <a:buFont typeface="Arial" pitchFamily="34" charset="0"/>
              <a:buChar char="•"/>
            </a:pPr>
            <a:r>
              <a:rPr lang="en-US" sz="3200" dirty="0"/>
              <a:t>Modern period and </a:t>
            </a:r>
          </a:p>
          <a:p>
            <a:pPr lvl="1">
              <a:buClr>
                <a:srgbClr val="7030A0"/>
              </a:buClr>
              <a:buSzPct val="100000"/>
              <a:buFont typeface="Arial" pitchFamily="34" charset="0"/>
              <a:buChar char="•"/>
            </a:pPr>
            <a:r>
              <a:rPr lang="en-US" sz="3200" dirty="0"/>
              <a:t>Current status</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11</a:t>
            </a:fld>
            <a:endParaRPr lang="en-US"/>
          </a:p>
        </p:txBody>
      </p:sp>
    </p:spTree>
    <p:extLst>
      <p:ext uri="{BB962C8B-B14F-4D97-AF65-F5344CB8AC3E}">
        <p14:creationId xmlns="" xmlns:p14="http://schemas.microsoft.com/office/powerpoint/2010/main" val="107432242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78904"/>
            <a:ext cx="5829300" cy="1143000"/>
          </a:xfrm>
        </p:spPr>
        <p:txBody>
          <a:bodyPr>
            <a:normAutofit fontScale="90000"/>
          </a:bodyPr>
          <a:lstStyle/>
          <a:p>
            <a:r>
              <a:rPr lang="en-US" b="1" i="0" dirty="0">
                <a:effectLst>
                  <a:outerShdw blurRad="38100" dist="38100" dir="2700000" algn="tl">
                    <a:srgbClr val="000000">
                      <a:alpha val="43137"/>
                    </a:srgbClr>
                  </a:outerShdw>
                </a:effectLst>
                <a:latin typeface="Arial Black" panose="020B0A04020102020204" pitchFamily="34" charset="0"/>
              </a:rPr>
              <a:t>Ancient Greek period:</a:t>
            </a:r>
          </a:p>
        </p:txBody>
      </p:sp>
      <p:sp>
        <p:nvSpPr>
          <p:cNvPr id="3" name="Content Placeholder 2"/>
          <p:cNvSpPr>
            <a:spLocks noGrp="1"/>
          </p:cNvSpPr>
          <p:nvPr>
            <p:ph idx="1"/>
          </p:nvPr>
        </p:nvSpPr>
        <p:spPr>
          <a:xfrm>
            <a:off x="1172818" y="1321905"/>
            <a:ext cx="7583555" cy="4575313"/>
          </a:xfrm>
        </p:spPr>
        <p:txBody>
          <a:bodyPr>
            <a:normAutofit/>
          </a:bodyPr>
          <a:lstStyle/>
          <a:p>
            <a:pPr algn="just">
              <a:buNone/>
            </a:pPr>
            <a:r>
              <a:rPr lang="en-US" dirty="0"/>
              <a:t>Some of the key contributors were:</a:t>
            </a:r>
          </a:p>
          <a:p>
            <a:pPr algn="just">
              <a:buFont typeface="Wingdings" panose="05000000000000000000" pitchFamily="2" charset="2"/>
              <a:buChar char="v"/>
            </a:pPr>
            <a:r>
              <a:rPr lang="en-US" i="1" dirty="0">
                <a:solidFill>
                  <a:schemeClr val="tx2"/>
                </a:solidFill>
              </a:rPr>
              <a:t>Socrates</a:t>
            </a:r>
            <a:r>
              <a:rPr lang="en-US" dirty="0"/>
              <a:t> who was interested in studying the reincarnation of soul (embodiment in fresh). </a:t>
            </a:r>
            <a:r>
              <a:rPr lang="en-US" i="1" dirty="0">
                <a:solidFill>
                  <a:srgbClr val="002060"/>
                </a:solidFill>
              </a:rPr>
              <a:t>Soul or mind </a:t>
            </a:r>
            <a:r>
              <a:rPr lang="en-US" dirty="0"/>
              <a:t>was considered as the representation of individuals. </a:t>
            </a:r>
          </a:p>
          <a:p>
            <a:pPr algn="just">
              <a:buFont typeface="Wingdings" panose="05000000000000000000" pitchFamily="2" charset="2"/>
              <a:buChar char="v"/>
            </a:pPr>
            <a:r>
              <a:rPr lang="en-US" i="1" dirty="0">
                <a:solidFill>
                  <a:schemeClr val="tx2"/>
                </a:solidFill>
              </a:rPr>
              <a:t>Plato</a:t>
            </a:r>
            <a:r>
              <a:rPr lang="en-US" dirty="0"/>
              <a:t>,  a bright student of Socrates expanded Socrates concepts in philosophy about</a:t>
            </a:r>
            <a:r>
              <a:rPr lang="en-US" dirty="0">
                <a:solidFill>
                  <a:srgbClr val="FF0000"/>
                </a:solidFill>
              </a:rPr>
              <a:t> </a:t>
            </a:r>
            <a:r>
              <a:rPr lang="en-US" i="1" dirty="0">
                <a:solidFill>
                  <a:srgbClr val="002060"/>
                </a:solidFill>
              </a:rPr>
              <a:t>life and soul</a:t>
            </a:r>
            <a:r>
              <a:rPr lang="en-US" dirty="0"/>
              <a:t>. </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12</a:t>
            </a:fld>
            <a:endParaRPr lang="en-US"/>
          </a:p>
        </p:txBody>
      </p:sp>
    </p:spTree>
    <p:extLst>
      <p:ext uri="{BB962C8B-B14F-4D97-AF65-F5344CB8AC3E}">
        <p14:creationId xmlns="" xmlns:p14="http://schemas.microsoft.com/office/powerpoint/2010/main" val="315292543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450" y="274953"/>
            <a:ext cx="7371873" cy="1143000"/>
          </a:xfrm>
        </p:spPr>
        <p:txBody>
          <a:bodyPr/>
          <a:lstStyle/>
          <a:p>
            <a:pPr algn="l"/>
            <a:r>
              <a:rPr lang="en-US" sz="3600" b="1" dirty="0"/>
              <a:t>Cont’d…</a:t>
            </a:r>
          </a:p>
        </p:txBody>
      </p:sp>
      <p:sp>
        <p:nvSpPr>
          <p:cNvPr id="3" name="Content Placeholder 2"/>
          <p:cNvSpPr>
            <a:spLocks noGrp="1"/>
          </p:cNvSpPr>
          <p:nvPr>
            <p:ph idx="1"/>
          </p:nvPr>
        </p:nvSpPr>
        <p:spPr>
          <a:xfrm>
            <a:off x="964096" y="1272210"/>
            <a:ext cx="7971182" cy="4747591"/>
          </a:xfrm>
        </p:spPr>
        <p:txBody>
          <a:bodyPr>
            <a:normAutofit lnSpcReduction="10000"/>
          </a:bodyPr>
          <a:lstStyle/>
          <a:p>
            <a:pPr algn="just">
              <a:buFont typeface="Wingdings" panose="05000000000000000000" pitchFamily="2" charset="2"/>
              <a:buChar char="v"/>
            </a:pPr>
            <a:r>
              <a:rPr lang="en-US" sz="3200" i="1" dirty="0">
                <a:solidFill>
                  <a:schemeClr val="tx2"/>
                </a:solidFill>
              </a:rPr>
              <a:t>Aristotle</a:t>
            </a:r>
            <a:r>
              <a:rPr lang="en-US" sz="3200" dirty="0">
                <a:solidFill>
                  <a:schemeClr val="accent1"/>
                </a:solidFill>
              </a:rPr>
              <a:t> </a:t>
            </a:r>
            <a:r>
              <a:rPr lang="en-US" sz="3200" dirty="0"/>
              <a:t>in his book “</a:t>
            </a:r>
            <a:r>
              <a:rPr lang="en-US" sz="3200" i="1" dirty="0" err="1"/>
              <a:t>para</a:t>
            </a:r>
            <a:r>
              <a:rPr lang="en-US" sz="3200" i="1" dirty="0"/>
              <a:t> psyche</a:t>
            </a:r>
            <a:r>
              <a:rPr lang="en-US" sz="3200" dirty="0"/>
              <a:t>” (about the mind or soul) he introduced the basic ideas in psychology today, like law of association. </a:t>
            </a:r>
          </a:p>
          <a:p>
            <a:pPr algn="just">
              <a:buFont typeface="Wingdings" panose="05000000000000000000" pitchFamily="2" charset="2"/>
              <a:buChar char="v"/>
            </a:pPr>
            <a:endParaRPr lang="en-US" sz="1600" dirty="0"/>
          </a:p>
          <a:p>
            <a:pPr algn="just">
              <a:buFont typeface="Wingdings" panose="05000000000000000000" pitchFamily="2" charset="2"/>
              <a:buChar char="v"/>
            </a:pPr>
            <a:r>
              <a:rPr lang="en-US" sz="3200" dirty="0"/>
              <a:t>However, the notion of psychology was primarily related to study of soul or mind at that stage and never on the behavior of the individual. That is why the attention was diverted from the study of soul or mind.</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13</a:t>
            </a:fld>
            <a:endParaRPr lang="en-US"/>
          </a:p>
        </p:txBody>
      </p:sp>
    </p:spTree>
    <p:extLst>
      <p:ext uri="{BB962C8B-B14F-4D97-AF65-F5344CB8AC3E}">
        <p14:creationId xmlns="" xmlns:p14="http://schemas.microsoft.com/office/powerpoint/2010/main" val="3897333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953"/>
            <a:ext cx="7314723"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Pre-modern Period:</a:t>
            </a:r>
            <a:endParaRPr lang="en-US" sz="4800" b="1" i="0" dirty="0">
              <a:latin typeface="Arial Black" panose="020B0A04020102020204" pitchFamily="34" charset="0"/>
            </a:endParaRPr>
          </a:p>
        </p:txBody>
      </p:sp>
      <p:sp>
        <p:nvSpPr>
          <p:cNvPr id="3" name="Content Placeholder 2"/>
          <p:cNvSpPr>
            <a:spLocks noGrp="1"/>
          </p:cNvSpPr>
          <p:nvPr>
            <p:ph idx="1"/>
          </p:nvPr>
        </p:nvSpPr>
        <p:spPr>
          <a:xfrm>
            <a:off x="1103243" y="1417954"/>
            <a:ext cx="7802218" cy="4399751"/>
          </a:xfrm>
        </p:spPr>
        <p:txBody>
          <a:bodyPr>
            <a:noAutofit/>
          </a:bodyPr>
          <a:lstStyle/>
          <a:p>
            <a:pPr>
              <a:buFont typeface="Wingdings" panose="05000000000000000000" pitchFamily="2" charset="2"/>
              <a:buChar char="v"/>
            </a:pPr>
            <a:r>
              <a:rPr lang="en-US" sz="3000" dirty="0"/>
              <a:t>It was during 1800's that </a:t>
            </a:r>
            <a:r>
              <a:rPr lang="en-US" sz="3000" i="1" dirty="0"/>
              <a:t>Wilhelm Wundt </a:t>
            </a:r>
            <a:r>
              <a:rPr lang="en-US" sz="3000" dirty="0"/>
              <a:t>established first psychology laboratory in Leipzig, Germany. </a:t>
            </a:r>
          </a:p>
          <a:p>
            <a:pPr>
              <a:buFont typeface="Wingdings" panose="05000000000000000000" pitchFamily="2" charset="2"/>
              <a:buChar char="v"/>
            </a:pPr>
            <a:endParaRPr lang="en-US" sz="3000" dirty="0"/>
          </a:p>
          <a:p>
            <a:pPr>
              <a:buFont typeface="Wingdings" panose="05000000000000000000" pitchFamily="2" charset="2"/>
              <a:buChar char="v"/>
            </a:pPr>
            <a:r>
              <a:rPr lang="en-US" sz="3000" dirty="0"/>
              <a:t>He defined psychology as a science of consciousness or conscious experience. He proposed the Theory called </a:t>
            </a:r>
            <a:r>
              <a:rPr lang="en-US" sz="3000" b="1" dirty="0"/>
              <a:t>structuralism</a:t>
            </a:r>
            <a:r>
              <a:rPr lang="en-US" sz="3000" dirty="0"/>
              <a:t>.</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14</a:t>
            </a:fld>
            <a:endParaRPr lang="en-US"/>
          </a:p>
        </p:txBody>
      </p:sp>
    </p:spTree>
    <p:extLst>
      <p:ext uri="{BB962C8B-B14F-4D97-AF65-F5344CB8AC3E}">
        <p14:creationId xmlns="" xmlns:p14="http://schemas.microsoft.com/office/powerpoint/2010/main" val="147996370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38539"/>
            <a:ext cx="5829300" cy="914400"/>
          </a:xfrm>
        </p:spPr>
        <p:txBody>
          <a:bodyPr/>
          <a:lstStyle/>
          <a:p>
            <a:r>
              <a:rPr lang="en-US" sz="5400" b="1" i="0" dirty="0">
                <a:effectLst>
                  <a:outerShdw blurRad="38100" dist="38100" dir="2700000" algn="tl">
                    <a:srgbClr val="000000">
                      <a:alpha val="43137"/>
                    </a:srgbClr>
                  </a:outerShdw>
                </a:effectLst>
                <a:latin typeface="Arial Black" panose="020B0A04020102020204" pitchFamily="34" charset="0"/>
              </a:rPr>
              <a:t>Modern period:</a:t>
            </a:r>
          </a:p>
        </p:txBody>
      </p:sp>
      <p:sp>
        <p:nvSpPr>
          <p:cNvPr id="3" name="Content Placeholder 2"/>
          <p:cNvSpPr>
            <a:spLocks noGrp="1"/>
          </p:cNvSpPr>
          <p:nvPr>
            <p:ph idx="1"/>
          </p:nvPr>
        </p:nvSpPr>
        <p:spPr>
          <a:xfrm>
            <a:off x="1073427" y="1152940"/>
            <a:ext cx="7861852" cy="4890052"/>
          </a:xfrm>
        </p:spPr>
        <p:txBody>
          <a:bodyPr>
            <a:normAutofit fontScale="92500"/>
          </a:bodyPr>
          <a:lstStyle/>
          <a:p>
            <a:pPr algn="just">
              <a:buFont typeface="Wingdings" panose="05000000000000000000" pitchFamily="2" charset="2"/>
              <a:buChar char="v"/>
            </a:pPr>
            <a:r>
              <a:rPr lang="en-US" sz="3400" dirty="0"/>
              <a:t>Behaviorists (</a:t>
            </a:r>
            <a:r>
              <a:rPr lang="en-US" sz="3400" i="1" dirty="0"/>
              <a:t>J.B </a:t>
            </a:r>
            <a:r>
              <a:rPr lang="en-US" sz="3400" i="1" dirty="0" err="1"/>
              <a:t>Wastson</a:t>
            </a:r>
            <a:r>
              <a:rPr lang="en-US" sz="3400" i="1" dirty="0"/>
              <a:t>, Ivan </a:t>
            </a:r>
            <a:r>
              <a:rPr lang="en-US" sz="3400" i="1" dirty="0" err="1"/>
              <a:t>pavlov</a:t>
            </a:r>
            <a:r>
              <a:rPr lang="en-US" sz="3400" i="1" dirty="0"/>
              <a:t> and B.F. skinner</a:t>
            </a:r>
            <a:r>
              <a:rPr lang="en-US" sz="3400" dirty="0"/>
              <a:t>) proposed that psychology should study the visible behavior which can be objectively felt and seen. Hence they defined psychology as the science of behavior. </a:t>
            </a:r>
          </a:p>
          <a:p>
            <a:pPr algn="just">
              <a:buFont typeface="Wingdings" panose="05000000000000000000" pitchFamily="2" charset="2"/>
              <a:buChar char="v"/>
            </a:pPr>
            <a:r>
              <a:rPr lang="en-US" sz="3400" dirty="0"/>
              <a:t>They however only focused on observable behaviors and ignored the role of mental processes. Also,  they undermined the role of unconscious mind and heredity in behavior. </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15</a:t>
            </a:fld>
            <a:endParaRPr lang="en-US"/>
          </a:p>
        </p:txBody>
      </p:sp>
    </p:spTree>
    <p:extLst>
      <p:ext uri="{BB962C8B-B14F-4D97-AF65-F5344CB8AC3E}">
        <p14:creationId xmlns="" xmlns:p14="http://schemas.microsoft.com/office/powerpoint/2010/main" val="19313377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574" y="274953"/>
            <a:ext cx="7473749" cy="1143000"/>
          </a:xfrm>
        </p:spPr>
        <p:txBody>
          <a:bodyPr/>
          <a:lstStyle/>
          <a:p>
            <a:r>
              <a:rPr lang="en-US" sz="4800" b="1" i="0" dirty="0">
                <a:effectLst>
                  <a:outerShdw blurRad="38100" dist="38100" dir="2700000" algn="tl">
                    <a:srgbClr val="000000">
                      <a:alpha val="43137"/>
                    </a:srgbClr>
                  </a:outerShdw>
                </a:effectLst>
                <a:latin typeface="Arial Black" panose="020B0A04020102020204" pitchFamily="34" charset="0"/>
              </a:rPr>
              <a:t>Current Definition:</a:t>
            </a:r>
          </a:p>
        </p:txBody>
      </p:sp>
      <p:sp>
        <p:nvSpPr>
          <p:cNvPr id="3" name="Content Placeholder 2"/>
          <p:cNvSpPr>
            <a:spLocks noGrp="1"/>
          </p:cNvSpPr>
          <p:nvPr>
            <p:ph idx="1"/>
          </p:nvPr>
        </p:nvSpPr>
        <p:spPr>
          <a:xfrm>
            <a:off x="1093305" y="1258958"/>
            <a:ext cx="7792277" cy="4452730"/>
          </a:xfrm>
        </p:spPr>
        <p:txBody>
          <a:bodyPr>
            <a:normAutofit lnSpcReduction="10000"/>
          </a:bodyPr>
          <a:lstStyle/>
          <a:p>
            <a:pPr algn="just"/>
            <a:r>
              <a:rPr lang="en-US" sz="3600" dirty="0"/>
              <a:t>The modern day psychology is defined as the science of behavior and mental or cognitive processes. </a:t>
            </a:r>
          </a:p>
          <a:p>
            <a:pPr algn="just"/>
            <a:endParaRPr lang="en-US" sz="3600" dirty="0"/>
          </a:p>
          <a:p>
            <a:pPr algn="just"/>
            <a:r>
              <a:rPr lang="en-US" sz="3600" dirty="0"/>
              <a:t>This definition comprises these things: psychology is </a:t>
            </a:r>
            <a:r>
              <a:rPr lang="en-US" sz="3600" i="1" dirty="0">
                <a:solidFill>
                  <a:srgbClr val="002060"/>
                </a:solidFill>
              </a:rPr>
              <a:t>science</a:t>
            </a:r>
            <a:r>
              <a:rPr lang="en-US" sz="3600" dirty="0"/>
              <a:t>, it studies </a:t>
            </a:r>
            <a:r>
              <a:rPr lang="en-US" sz="3600" i="1" dirty="0">
                <a:solidFill>
                  <a:srgbClr val="002060"/>
                </a:solidFill>
              </a:rPr>
              <a:t>behavior</a:t>
            </a:r>
            <a:r>
              <a:rPr lang="en-US" sz="3600" dirty="0"/>
              <a:t> and it studies </a:t>
            </a:r>
            <a:r>
              <a:rPr lang="en-US" sz="3600" i="1" dirty="0">
                <a:solidFill>
                  <a:srgbClr val="002060"/>
                </a:solidFill>
              </a:rPr>
              <a:t>mental process.</a:t>
            </a:r>
            <a:r>
              <a:rPr lang="en-US" sz="3600" dirty="0"/>
              <a:t/>
            </a:r>
            <a:br>
              <a:rPr lang="en-US" sz="3600" dirty="0"/>
            </a:br>
            <a:endParaRPr lang="en-US" sz="3600"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16</a:t>
            </a:fld>
            <a:endParaRPr lang="en-US"/>
          </a:p>
        </p:txBody>
      </p:sp>
    </p:spTree>
    <p:extLst>
      <p:ext uri="{BB962C8B-B14F-4D97-AF65-F5344CB8AC3E}">
        <p14:creationId xmlns="" xmlns:p14="http://schemas.microsoft.com/office/powerpoint/2010/main" val="155604607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878" y="274953"/>
            <a:ext cx="7523445" cy="1143000"/>
          </a:xfrm>
        </p:spPr>
        <p:txBody>
          <a:bodyPr>
            <a:normAutofit/>
          </a:bodyPr>
          <a:lstStyle/>
          <a:p>
            <a:r>
              <a:rPr lang="en-US" b="1" i="0" dirty="0">
                <a:latin typeface="Arial Black" panose="020B0A04020102020204" pitchFamily="34" charset="0"/>
              </a:rPr>
              <a:t>Aim of Psychologists</a:t>
            </a:r>
            <a:endParaRPr lang="en-US" i="0" dirty="0">
              <a:latin typeface="Arial Black" panose="020B0A04020102020204" pitchFamily="34" charset="0"/>
            </a:endParaRPr>
          </a:p>
        </p:txBody>
      </p:sp>
      <p:sp>
        <p:nvSpPr>
          <p:cNvPr id="3" name="Content Placeholder 2"/>
          <p:cNvSpPr>
            <a:spLocks noGrp="1"/>
          </p:cNvSpPr>
          <p:nvPr>
            <p:ph idx="1"/>
          </p:nvPr>
        </p:nvSpPr>
        <p:spPr>
          <a:xfrm>
            <a:off x="1428750" y="1659835"/>
            <a:ext cx="7257573" cy="3200400"/>
          </a:xfrm>
        </p:spPr>
        <p:txBody>
          <a:bodyPr/>
          <a:lstStyle/>
          <a:p>
            <a:pPr algn="just"/>
            <a:r>
              <a:rPr lang="en-US" sz="3600" dirty="0"/>
              <a:t>To find out why people act as they do to give us a better understanding (insight) of our own attitudes and reactions.</a:t>
            </a:r>
            <a:r>
              <a:rPr lang="en-US" sz="3600" b="1" dirty="0"/>
              <a:t> </a:t>
            </a:r>
          </a:p>
          <a:p>
            <a:pPr algn="just"/>
            <a:endParaRPr lang="en-US" sz="3600" dirty="0"/>
          </a:p>
          <a:p>
            <a:pPr lvl="0" algn="just"/>
            <a:endParaRPr lang="en-US" sz="3600" dirty="0"/>
          </a:p>
          <a:p>
            <a:pPr algn="just"/>
            <a:endParaRPr lang="en-US" sz="3600"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17</a:t>
            </a:fld>
            <a:endParaRPr lang="en-US"/>
          </a:p>
        </p:txBody>
      </p:sp>
    </p:spTree>
    <p:extLst>
      <p:ext uri="{BB962C8B-B14F-4D97-AF65-F5344CB8AC3E}">
        <p14:creationId xmlns="" xmlns:p14="http://schemas.microsoft.com/office/powerpoint/2010/main" val="284996661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65936" y="1348741"/>
            <a:ext cx="6284999" cy="2521587"/>
          </a:xfrm>
        </p:spPr>
        <p:txBody>
          <a:bodyPr>
            <a:normAutofit/>
          </a:bodyPr>
          <a:lstStyle/>
          <a:p>
            <a:pPr algn="ctr"/>
            <a:r>
              <a:rPr lang="en-US" sz="6600" dirty="0">
                <a:solidFill>
                  <a:srgbClr val="FF0000"/>
                </a:solidFill>
                <a:latin typeface="Arial Black" panose="020B0A04020102020204" pitchFamily="34" charset="0"/>
              </a:rPr>
              <a:t>The Scope Of Psychology </a:t>
            </a:r>
          </a:p>
        </p:txBody>
      </p:sp>
    </p:spTree>
    <p:extLst>
      <p:ext uri="{BB962C8B-B14F-4D97-AF65-F5344CB8AC3E}">
        <p14:creationId xmlns="" xmlns:p14="http://schemas.microsoft.com/office/powerpoint/2010/main" val="111971003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5400" b="1" dirty="0"/>
              <a:t>Scope of Psychology:</a:t>
            </a:r>
            <a:endParaRPr lang="en-US" sz="5400" dirty="0"/>
          </a:p>
        </p:txBody>
      </p:sp>
      <p:sp>
        <p:nvSpPr>
          <p:cNvPr id="5" name="Content Placeholder 4"/>
          <p:cNvSpPr>
            <a:spLocks noGrp="1"/>
          </p:cNvSpPr>
          <p:nvPr>
            <p:ph idx="1"/>
          </p:nvPr>
        </p:nvSpPr>
        <p:spPr>
          <a:xfrm>
            <a:off x="762000" y="1596414"/>
            <a:ext cx="8077200" cy="5101567"/>
          </a:xfrm>
        </p:spPr>
        <p:txBody>
          <a:bodyPr>
            <a:normAutofit fontScale="85000" lnSpcReduction="20000"/>
          </a:bodyPr>
          <a:lstStyle/>
          <a:p>
            <a:pPr algn="just"/>
            <a:r>
              <a:rPr lang="en-US" dirty="0"/>
              <a:t>The field of psychology can be understood by various subfields of psychology making an attempt in meeting the goals of psychology.</a:t>
            </a:r>
          </a:p>
          <a:p>
            <a:pPr marL="0" indent="0" algn="just" fontAlgn="base">
              <a:buNone/>
            </a:pPr>
            <a:r>
              <a:rPr lang="en-US" b="1" dirty="0"/>
              <a:t>1. </a:t>
            </a:r>
            <a:r>
              <a:rPr lang="en-US" sz="3500" b="1" dirty="0">
                <a:solidFill>
                  <a:srgbClr val="FF0000"/>
                </a:solidFill>
              </a:rPr>
              <a:t>Physiological Psychology:</a:t>
            </a:r>
          </a:p>
          <a:p>
            <a:pPr algn="just" fontAlgn="base"/>
            <a:r>
              <a:rPr lang="en-US" dirty="0"/>
              <a:t>In the most fundamental sense, human beings are biological organisms. </a:t>
            </a:r>
          </a:p>
          <a:p>
            <a:pPr algn="just" fontAlgn="base"/>
            <a:r>
              <a:rPr lang="en-US" dirty="0"/>
              <a:t>Physiological functions and the structure of our body work together to influence our </a:t>
            </a:r>
            <a:r>
              <a:rPr lang="en-US" dirty="0" err="1"/>
              <a:t>behaviour</a:t>
            </a:r>
            <a:r>
              <a:rPr lang="en-US" dirty="0"/>
              <a:t>. </a:t>
            </a:r>
          </a:p>
          <a:p>
            <a:pPr algn="just" fontAlgn="base"/>
            <a:r>
              <a:rPr lang="en-US" dirty="0"/>
              <a:t>Biopsychology is the branch that specializes in the area. Bio-psychologists may examine the ways in which specific sites in the brain which are related to disorders such as Parkinson’s disease or they may try to determine how our sensations are related to our </a:t>
            </a:r>
            <a:r>
              <a:rPr lang="en-US" dirty="0" err="1"/>
              <a:t>behaviour</a:t>
            </a:r>
            <a:r>
              <a:rPr lang="en-US" dirty="0"/>
              <a:t>.</a:t>
            </a:r>
          </a:p>
          <a:p>
            <a:pPr algn="just"/>
            <a:endParaRPr lang="en-US" dirty="0"/>
          </a:p>
        </p:txBody>
      </p:sp>
    </p:spTree>
    <p:extLst>
      <p:ext uri="{BB962C8B-B14F-4D97-AF65-F5344CB8AC3E}">
        <p14:creationId xmlns="" xmlns:p14="http://schemas.microsoft.com/office/powerpoint/2010/main" val="29298328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816" y="129179"/>
            <a:ext cx="7682471" cy="1143000"/>
          </a:xfrm>
        </p:spPr>
        <p:txBody>
          <a:bodyPr/>
          <a:lstStyle/>
          <a:p>
            <a:r>
              <a:rPr lang="en-US" sz="5400" b="1" dirty="0">
                <a:solidFill>
                  <a:srgbClr val="FF0000"/>
                </a:solidFill>
                <a:latin typeface="Arial Black" panose="020B0A04020102020204" pitchFamily="34" charset="0"/>
              </a:rPr>
              <a:t>Module outcomes</a:t>
            </a:r>
          </a:p>
        </p:txBody>
      </p:sp>
      <p:sp>
        <p:nvSpPr>
          <p:cNvPr id="3" name="Content Placeholder 2"/>
          <p:cNvSpPr>
            <a:spLocks noGrp="1"/>
          </p:cNvSpPr>
          <p:nvPr>
            <p:ph idx="1"/>
          </p:nvPr>
        </p:nvSpPr>
        <p:spPr>
          <a:xfrm>
            <a:off x="894523" y="1444488"/>
            <a:ext cx="7961243" cy="4682224"/>
          </a:xfrm>
        </p:spPr>
        <p:txBody>
          <a:bodyPr/>
          <a:lstStyle/>
          <a:p>
            <a:pPr algn="just"/>
            <a:r>
              <a:rPr lang="en-US" dirty="0"/>
              <a:t>By the end of this module, the learner should;</a:t>
            </a:r>
          </a:p>
          <a:p>
            <a:pPr algn="just">
              <a:buFont typeface="Wingdings" panose="05000000000000000000" pitchFamily="2" charset="2"/>
              <a:buChar char="Ø"/>
            </a:pPr>
            <a:r>
              <a:rPr lang="en-US" dirty="0"/>
              <a:t>Apply concepts of psychology in managing clients/patients</a:t>
            </a:r>
          </a:p>
          <a:p>
            <a:pPr algn="just">
              <a:buFont typeface="Wingdings" panose="05000000000000000000" pitchFamily="2" charset="2"/>
              <a:buChar char="Ø"/>
            </a:pPr>
            <a:r>
              <a:rPr lang="en-US" dirty="0"/>
              <a:t>Integrate theories of personality development with provision of nursing care</a:t>
            </a:r>
          </a:p>
          <a:p>
            <a:pPr algn="just">
              <a:buFont typeface="Wingdings" panose="05000000000000000000" pitchFamily="2" charset="2"/>
              <a:buChar char="Ø"/>
            </a:pPr>
            <a:r>
              <a:rPr lang="en-US" dirty="0"/>
              <a:t>Identify and manage patients with deviations in growth &amp; development. </a:t>
            </a:r>
          </a:p>
        </p:txBody>
      </p:sp>
    </p:spTree>
    <p:extLst>
      <p:ext uri="{BB962C8B-B14F-4D97-AF65-F5344CB8AC3E}">
        <p14:creationId xmlns="" xmlns:p14="http://schemas.microsoft.com/office/powerpoint/2010/main" val="165809066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mywebpages.comcast.net/epollak/PSY2551.jpg"/>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tretch>
            <a:fillRect/>
          </a:stretch>
        </p:blipFill>
        <p:spPr bwMode="auto">
          <a:xfrm>
            <a:off x="715618" y="715618"/>
            <a:ext cx="3160643" cy="536713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Content Placeholder 5"/>
          <p:cNvSpPr>
            <a:spLocks noGrp="1"/>
          </p:cNvSpPr>
          <p:nvPr>
            <p:ph sz="half" idx="2"/>
          </p:nvPr>
        </p:nvSpPr>
        <p:spPr>
          <a:xfrm>
            <a:off x="4333462" y="371062"/>
            <a:ext cx="4581939" cy="6281529"/>
          </a:xfrm>
        </p:spPr>
        <p:txBody>
          <a:bodyPr>
            <a:normAutofit/>
          </a:bodyPr>
          <a:lstStyle/>
          <a:p>
            <a:r>
              <a:rPr lang="en-US" sz="3200" dirty="0">
                <a:latin typeface="Arial Rounded MT Bold" panose="020F0704030504030204" pitchFamily="34" charset="0"/>
              </a:rPr>
              <a:t>Biological psychology </a:t>
            </a:r>
            <a:r>
              <a:rPr lang="en-US" altLang="en-US" sz="3200" dirty="0">
                <a:latin typeface="Arial Rounded MT Bold" panose="020F0704030504030204" pitchFamily="34" charset="0"/>
                <a:cs typeface="Times New Roman" panose="02020603050405020304" pitchFamily="18" charset="0"/>
              </a:rPr>
              <a:t>studies how physical and chemical changes in our bodies influence  behaviors for example, how the brain, nervous system and hormones effect on behavior.</a:t>
            </a:r>
            <a:endParaRPr lang="en-US" sz="3200" dirty="0">
              <a:latin typeface="Arial Rounded MT Bold" panose="020F0704030504030204" pitchFamily="34" charset="0"/>
            </a:endParaRPr>
          </a:p>
        </p:txBody>
      </p:sp>
    </p:spTree>
    <p:extLst>
      <p:ext uri="{BB962C8B-B14F-4D97-AF65-F5344CB8AC3E}">
        <p14:creationId xmlns="" xmlns:p14="http://schemas.microsoft.com/office/powerpoint/2010/main" val="350800030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330" y="0"/>
            <a:ext cx="8077200" cy="1143000"/>
          </a:xfrm>
        </p:spPr>
        <p:txBody>
          <a:bodyPr>
            <a:normAutofit/>
          </a:bodyPr>
          <a:lstStyle/>
          <a:p>
            <a:pPr algn="ctr"/>
            <a:r>
              <a:rPr lang="en-US" sz="4800" b="1" dirty="0"/>
              <a:t>Scope of psychology </a:t>
            </a:r>
            <a:r>
              <a:rPr lang="en-US" sz="4800" b="1" dirty="0" err="1"/>
              <a:t>ctd</a:t>
            </a:r>
            <a:r>
              <a:rPr lang="en-US" sz="4800" b="1" dirty="0"/>
              <a:t>’</a:t>
            </a:r>
          </a:p>
        </p:txBody>
      </p:sp>
      <p:sp>
        <p:nvSpPr>
          <p:cNvPr id="3" name="Content Placeholder 2"/>
          <p:cNvSpPr>
            <a:spLocks noGrp="1"/>
          </p:cNvSpPr>
          <p:nvPr>
            <p:ph idx="1"/>
          </p:nvPr>
        </p:nvSpPr>
        <p:spPr>
          <a:xfrm>
            <a:off x="735330" y="1143001"/>
            <a:ext cx="8103870" cy="5303519"/>
          </a:xfrm>
        </p:spPr>
        <p:txBody>
          <a:bodyPr>
            <a:normAutofit fontScale="92500" lnSpcReduction="10000"/>
          </a:bodyPr>
          <a:lstStyle/>
          <a:p>
            <a:pPr marL="0" indent="0" algn="just" fontAlgn="base">
              <a:buNone/>
            </a:pPr>
            <a:r>
              <a:rPr lang="en-US" b="1" dirty="0"/>
              <a:t>2. </a:t>
            </a:r>
            <a:r>
              <a:rPr lang="en-US" sz="3600" b="1" dirty="0">
                <a:solidFill>
                  <a:srgbClr val="FF0000"/>
                </a:solidFill>
              </a:rPr>
              <a:t>Developmental Psychology:</a:t>
            </a:r>
          </a:p>
          <a:p>
            <a:pPr algn="just" fontAlgn="base"/>
            <a:r>
              <a:rPr lang="en-US" dirty="0"/>
              <a:t>Here the studies are with respect to how people grow and change throughout their life from prenatal stages, through childhood, adulthood and old age. </a:t>
            </a:r>
          </a:p>
          <a:p>
            <a:pPr algn="just" fontAlgn="base"/>
            <a:r>
              <a:rPr lang="en-US" dirty="0"/>
              <a:t>Developmental psychologists work in a variety of settings like colleges, schools, healthcare </a:t>
            </a:r>
            <a:r>
              <a:rPr lang="en-US" dirty="0" err="1"/>
              <a:t>centres</a:t>
            </a:r>
            <a:r>
              <a:rPr lang="en-US" dirty="0"/>
              <a:t>, business </a:t>
            </a:r>
            <a:r>
              <a:rPr lang="en-US" dirty="0" err="1"/>
              <a:t>centres</a:t>
            </a:r>
            <a:r>
              <a:rPr lang="en-US" dirty="0"/>
              <a:t>, government and non-profit organizations, etc. They are also very much involved in studies of the disturbed children and advising parents about helping such children.</a:t>
            </a:r>
          </a:p>
          <a:p>
            <a:pPr algn="just"/>
            <a:endParaRPr lang="en-US" dirty="0"/>
          </a:p>
        </p:txBody>
      </p:sp>
    </p:spTree>
    <p:extLst>
      <p:ext uri="{BB962C8B-B14F-4D97-AF65-F5344CB8AC3E}">
        <p14:creationId xmlns="" xmlns:p14="http://schemas.microsoft.com/office/powerpoint/2010/main" val="4776806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075" y="411481"/>
            <a:ext cx="8239125" cy="6217919"/>
          </a:xfrm>
        </p:spPr>
        <p:txBody>
          <a:bodyPr/>
          <a:lstStyle/>
          <a:p>
            <a:pPr marL="0" indent="0" algn="just" fontAlgn="base">
              <a:buNone/>
            </a:pPr>
            <a:r>
              <a:rPr lang="en-US" b="1" dirty="0"/>
              <a:t>3. </a:t>
            </a:r>
            <a:r>
              <a:rPr lang="en-US" sz="3600" b="1" dirty="0">
                <a:solidFill>
                  <a:srgbClr val="FF0000"/>
                </a:solidFill>
              </a:rPr>
              <a:t>Personality Psychology:</a:t>
            </a:r>
          </a:p>
          <a:p>
            <a:pPr algn="just" fontAlgn="base"/>
            <a:r>
              <a:rPr lang="en-US" dirty="0"/>
              <a:t>This branch helps to explain both consistency and change in a person’s </a:t>
            </a:r>
            <a:r>
              <a:rPr lang="en-US" dirty="0" err="1"/>
              <a:t>behaviour</a:t>
            </a:r>
            <a:r>
              <a:rPr lang="en-US" dirty="0"/>
              <a:t> over time, from birth till the end of life through the influence of parents, siblings, playmates, school, society and culture.</a:t>
            </a:r>
          </a:p>
          <a:p>
            <a:pPr algn="just" fontAlgn="base"/>
            <a:r>
              <a:rPr lang="en-US" dirty="0"/>
              <a:t>It also studies the individual traits that differentiate the </a:t>
            </a:r>
            <a:r>
              <a:rPr lang="en-US" dirty="0" err="1"/>
              <a:t>behaviour</a:t>
            </a:r>
            <a:r>
              <a:rPr lang="en-US" dirty="0"/>
              <a:t> of one person from that of another person.</a:t>
            </a:r>
          </a:p>
          <a:p>
            <a:pPr algn="just"/>
            <a:endParaRPr lang="en-US" dirty="0"/>
          </a:p>
        </p:txBody>
      </p:sp>
    </p:spTree>
    <p:extLst>
      <p:ext uri="{BB962C8B-B14F-4D97-AF65-F5344CB8AC3E}">
        <p14:creationId xmlns="" xmlns:p14="http://schemas.microsoft.com/office/powerpoint/2010/main" val="29303156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7235" y="480061"/>
            <a:ext cx="8101965" cy="6149339"/>
          </a:xfrm>
        </p:spPr>
        <p:txBody>
          <a:bodyPr>
            <a:normAutofit fontScale="92500" lnSpcReduction="20000"/>
          </a:bodyPr>
          <a:lstStyle/>
          <a:p>
            <a:pPr marL="0" indent="0" algn="just" fontAlgn="base">
              <a:buNone/>
            </a:pPr>
            <a:r>
              <a:rPr lang="en-US" b="1" dirty="0"/>
              <a:t>4</a:t>
            </a:r>
            <a:r>
              <a:rPr lang="en-US" sz="3600" b="1" dirty="0">
                <a:solidFill>
                  <a:srgbClr val="FF0000"/>
                </a:solidFill>
              </a:rPr>
              <a:t>. Health Psychology:</a:t>
            </a:r>
          </a:p>
          <a:p>
            <a:pPr algn="just" fontAlgn="base"/>
            <a:r>
              <a:rPr lang="en-US" dirty="0"/>
              <a:t>This explores the relations between the psychological factors and physical ailments and </a:t>
            </a:r>
            <a:r>
              <a:rPr lang="en-US" dirty="0" smtClean="0"/>
              <a:t>disease [ psychosomatic disorders </a:t>
            </a:r>
            <a:r>
              <a:rPr lang="en-US" dirty="0" err="1" smtClean="0"/>
              <a:t>eg</a:t>
            </a:r>
            <a:r>
              <a:rPr lang="en-US" dirty="0" smtClean="0"/>
              <a:t> hysteria ]</a:t>
            </a:r>
            <a:endParaRPr lang="en-US" dirty="0"/>
          </a:p>
          <a:p>
            <a:pPr algn="just" fontAlgn="base"/>
            <a:r>
              <a:rPr lang="en-US" dirty="0"/>
              <a:t>Health psychologists focus on health maintenance and promotion of </a:t>
            </a:r>
            <a:r>
              <a:rPr lang="en-US" dirty="0" err="1"/>
              <a:t>behaviour</a:t>
            </a:r>
            <a:r>
              <a:rPr lang="en-US" dirty="0"/>
              <a:t> related to good health such as exercise, health habits and discouraging unhealthy </a:t>
            </a:r>
            <a:r>
              <a:rPr lang="en-US" dirty="0" err="1"/>
              <a:t>behaviours</a:t>
            </a:r>
            <a:r>
              <a:rPr lang="en-US" dirty="0"/>
              <a:t> like smoking, drug abuse and alcoholism.</a:t>
            </a:r>
          </a:p>
          <a:p>
            <a:pPr algn="just" fontAlgn="base"/>
            <a:r>
              <a:rPr lang="en-US" dirty="0"/>
              <a:t>Health psychologists work in healthcare setting and also in colleges and universities where they conduct research. They </a:t>
            </a:r>
            <a:r>
              <a:rPr lang="en-US" dirty="0" err="1"/>
              <a:t>analyse</a:t>
            </a:r>
            <a:r>
              <a:rPr lang="en-US" dirty="0"/>
              <a:t> and attempt to improve the healthcare system and formulate health policies.</a:t>
            </a:r>
          </a:p>
          <a:p>
            <a:pPr algn="just"/>
            <a:endParaRPr lang="en-US" dirty="0"/>
          </a:p>
        </p:txBody>
      </p:sp>
    </p:spTree>
    <p:extLst>
      <p:ext uri="{BB962C8B-B14F-4D97-AF65-F5344CB8AC3E}">
        <p14:creationId xmlns="" xmlns:p14="http://schemas.microsoft.com/office/powerpoint/2010/main" val="88351684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17221"/>
            <a:ext cx="8077200" cy="5806439"/>
          </a:xfrm>
        </p:spPr>
        <p:txBody>
          <a:bodyPr>
            <a:normAutofit fontScale="85000" lnSpcReduction="10000"/>
          </a:bodyPr>
          <a:lstStyle/>
          <a:p>
            <a:pPr marL="0" indent="0" algn="just" fontAlgn="base">
              <a:buNone/>
            </a:pPr>
            <a:r>
              <a:rPr lang="en-US" sz="4000" b="1" dirty="0">
                <a:solidFill>
                  <a:srgbClr val="FF0000"/>
                </a:solidFill>
              </a:rPr>
              <a:t>5. Clinical Psychology:</a:t>
            </a:r>
          </a:p>
          <a:p>
            <a:pPr algn="just" fontAlgn="base"/>
            <a:r>
              <a:rPr lang="en-US" dirty="0"/>
              <a:t>It deals with the assessment and intervention of abnormal </a:t>
            </a:r>
            <a:r>
              <a:rPr lang="en-US" dirty="0" err="1" smtClean="0"/>
              <a:t>behaviour.The</a:t>
            </a:r>
            <a:r>
              <a:rPr lang="en-US" dirty="0" smtClean="0"/>
              <a:t> use techniques for therapy</a:t>
            </a:r>
            <a:endParaRPr lang="en-US" dirty="0"/>
          </a:p>
          <a:p>
            <a:pPr algn="just" fontAlgn="base"/>
            <a:r>
              <a:rPr lang="en-US" dirty="0"/>
              <a:t>As some observe and believe that psychological disorders arise from a person’s unresolved conflicts and unconscious motives, others maintain that some of these patterns are merely learned responses, which can be unlearned with training, still others are contend with the knowledge of thinking that there are biological basis to certain psychological disorders, especially the more serious ones. </a:t>
            </a:r>
          </a:p>
          <a:p>
            <a:pPr algn="just" fontAlgn="base"/>
            <a:r>
              <a:rPr lang="en-US" dirty="0"/>
              <a:t>Clinical psychologists are employed in hospitals, clinics and private practice. They often work closely with other specialists in the field of mental health.</a:t>
            </a:r>
          </a:p>
          <a:p>
            <a:pPr algn="just"/>
            <a:endParaRPr lang="en-US" dirty="0"/>
          </a:p>
        </p:txBody>
      </p:sp>
    </p:spTree>
    <p:extLst>
      <p:ext uri="{BB962C8B-B14F-4D97-AF65-F5344CB8AC3E}">
        <p14:creationId xmlns="" xmlns:p14="http://schemas.microsoft.com/office/powerpoint/2010/main" val="13521490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370115"/>
            <a:ext cx="8077200" cy="6291942"/>
          </a:xfrm>
        </p:spPr>
        <p:txBody>
          <a:bodyPr>
            <a:normAutofit lnSpcReduction="10000"/>
          </a:bodyPr>
          <a:lstStyle/>
          <a:p>
            <a:pPr marL="0" indent="0" algn="just" fontAlgn="base">
              <a:buNone/>
            </a:pPr>
            <a:r>
              <a:rPr lang="en-US" sz="3600" b="1" dirty="0">
                <a:solidFill>
                  <a:srgbClr val="FF0000"/>
                </a:solidFill>
              </a:rPr>
              <a:t>6. Counselling Psychology:</a:t>
            </a:r>
          </a:p>
          <a:p>
            <a:pPr algn="just" fontAlgn="base"/>
            <a:r>
              <a:rPr lang="en-US" dirty="0"/>
              <a:t>This focuses primarily on educational, social and career adjustment problems. </a:t>
            </a:r>
          </a:p>
          <a:p>
            <a:pPr algn="just" fontAlgn="base"/>
            <a:r>
              <a:rPr lang="en-US" dirty="0"/>
              <a:t>Counselling psychologists </a:t>
            </a:r>
            <a:r>
              <a:rPr lang="en-US" dirty="0" smtClean="0"/>
              <a:t>educate  </a:t>
            </a:r>
            <a:r>
              <a:rPr lang="en-US" dirty="0"/>
              <a:t>students on effective study habits and the kinds of job they might be best suited </a:t>
            </a:r>
            <a:r>
              <a:rPr lang="en-US" dirty="0" smtClean="0"/>
              <a:t>for [career counseling ], </a:t>
            </a:r>
            <a:r>
              <a:rPr lang="en-US" dirty="0"/>
              <a:t>and provide help concerned with mild problems of social nature and strengthen healthy lifestyle, economical and emotional </a:t>
            </a:r>
            <a:r>
              <a:rPr lang="en-US" dirty="0" smtClean="0"/>
              <a:t>adjustments [ talk  therapy]</a:t>
            </a:r>
            <a:endParaRPr lang="en-US" dirty="0"/>
          </a:p>
          <a:p>
            <a:pPr algn="just"/>
            <a:r>
              <a:rPr lang="en-US" dirty="0"/>
              <a:t>They also do marriage and family counselling, provide strategies to improve family relations.</a:t>
            </a:r>
          </a:p>
        </p:txBody>
      </p:sp>
    </p:spTree>
    <p:extLst>
      <p:ext uri="{BB962C8B-B14F-4D97-AF65-F5344CB8AC3E}">
        <p14:creationId xmlns="" xmlns:p14="http://schemas.microsoft.com/office/powerpoint/2010/main" val="95386526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785" y="239487"/>
            <a:ext cx="8104415" cy="6357256"/>
          </a:xfrm>
        </p:spPr>
        <p:txBody>
          <a:bodyPr>
            <a:normAutofit/>
          </a:bodyPr>
          <a:lstStyle/>
          <a:p>
            <a:pPr marL="0" indent="0" algn="just" fontAlgn="base">
              <a:buNone/>
            </a:pPr>
            <a:r>
              <a:rPr lang="en-US" sz="3900" b="1" dirty="0">
                <a:solidFill>
                  <a:srgbClr val="FF0000"/>
                </a:solidFill>
              </a:rPr>
              <a:t>7. Educational Psychology:</a:t>
            </a:r>
          </a:p>
          <a:p>
            <a:pPr algn="just" fontAlgn="base"/>
            <a:r>
              <a:rPr lang="en-US" dirty="0"/>
              <a:t>Educational psychologists are concerned with all the concepts of education. </a:t>
            </a:r>
          </a:p>
          <a:p>
            <a:pPr algn="just" fontAlgn="base"/>
            <a:r>
              <a:rPr lang="en-US" dirty="0"/>
              <a:t>This includes the study of motivation, intelligence, personality, use of rewards and punishments, size of the class, expectations, the personality traits and the effectiveness of the teacher, the student-teacher relationship, the attitudes, etc. </a:t>
            </a:r>
          </a:p>
          <a:p>
            <a:pPr marL="0" indent="0" algn="just">
              <a:buNone/>
            </a:pPr>
            <a:endParaRPr lang="en-US" dirty="0"/>
          </a:p>
        </p:txBody>
      </p:sp>
    </p:spTree>
    <p:extLst>
      <p:ext uri="{BB962C8B-B14F-4D97-AF65-F5344CB8AC3E}">
        <p14:creationId xmlns="" xmlns:p14="http://schemas.microsoft.com/office/powerpoint/2010/main" val="33072826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143" y="283029"/>
            <a:ext cx="8186057" cy="6291942"/>
          </a:xfrm>
        </p:spPr>
        <p:txBody>
          <a:bodyPr/>
          <a:lstStyle/>
          <a:p>
            <a:pPr marL="0" indent="0" algn="just" fontAlgn="base">
              <a:buNone/>
            </a:pPr>
            <a:r>
              <a:rPr lang="en-US" sz="3600" b="1" dirty="0">
                <a:solidFill>
                  <a:srgbClr val="FF0000"/>
                </a:solidFill>
              </a:rPr>
              <a:t>8. Social Psychology:</a:t>
            </a:r>
          </a:p>
          <a:p>
            <a:pPr algn="just" fontAlgn="base"/>
            <a:r>
              <a:rPr lang="en-US" dirty="0"/>
              <a:t>This studies the effect of society on the thoughts, feelings and actions of people. </a:t>
            </a:r>
          </a:p>
          <a:p>
            <a:pPr algn="just" fontAlgn="base"/>
            <a:r>
              <a:rPr lang="en-US" dirty="0"/>
              <a:t>Our </a:t>
            </a:r>
            <a:r>
              <a:rPr lang="en-US" dirty="0" err="1"/>
              <a:t>behaviour</a:t>
            </a:r>
            <a:r>
              <a:rPr lang="en-US" dirty="0"/>
              <a:t> is not only the result of just our personality and predisposition. Social and environmental factors affect the way we think, say and do. Social psychologists conduct experiments to determine the effects of various groups, group pressures and influence on </a:t>
            </a:r>
            <a:r>
              <a:rPr lang="en-US" dirty="0" err="1"/>
              <a:t>behaviour</a:t>
            </a:r>
            <a:r>
              <a:rPr lang="en-US" dirty="0"/>
              <a:t>.</a:t>
            </a:r>
          </a:p>
          <a:p>
            <a:pPr algn="just"/>
            <a:endParaRPr lang="en-US" dirty="0"/>
          </a:p>
        </p:txBody>
      </p:sp>
    </p:spTree>
    <p:extLst>
      <p:ext uri="{BB962C8B-B14F-4D97-AF65-F5344CB8AC3E}">
        <p14:creationId xmlns="" xmlns:p14="http://schemas.microsoft.com/office/powerpoint/2010/main" val="11600343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43" y="283030"/>
            <a:ext cx="8071757" cy="6204856"/>
          </a:xfrm>
        </p:spPr>
        <p:txBody>
          <a:bodyPr>
            <a:normAutofit/>
          </a:bodyPr>
          <a:lstStyle/>
          <a:p>
            <a:pPr marL="0" indent="0" algn="just" fontAlgn="base">
              <a:buNone/>
            </a:pPr>
            <a:r>
              <a:rPr lang="en-US" b="1" dirty="0"/>
              <a:t>9. </a:t>
            </a:r>
            <a:r>
              <a:rPr lang="en-US" sz="3600" b="1" dirty="0">
                <a:solidFill>
                  <a:srgbClr val="FF0000"/>
                </a:solidFill>
              </a:rPr>
              <a:t>Industrial and Organizational Psychology:</a:t>
            </a:r>
          </a:p>
          <a:p>
            <a:pPr algn="just" fontAlgn="base"/>
            <a:r>
              <a:rPr lang="en-US" dirty="0"/>
              <a:t>The private and public organizations apply psychology to management and employee training, supervision of personnel, improve communication within the organization, counselling employees and reduce industrial disputes. Therefore, the physical aspects of employees are given importance to make workers feel healthy.</a:t>
            </a:r>
          </a:p>
          <a:p>
            <a:pPr marL="0" indent="0" algn="just" fontAlgn="base">
              <a:buNone/>
            </a:pPr>
            <a:endParaRPr lang="en-US" dirty="0"/>
          </a:p>
        </p:txBody>
      </p:sp>
    </p:spTree>
    <p:extLst>
      <p:ext uri="{BB962C8B-B14F-4D97-AF65-F5344CB8AC3E}">
        <p14:creationId xmlns="" xmlns:p14="http://schemas.microsoft.com/office/powerpoint/2010/main" val="384927826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2" y="391887"/>
            <a:ext cx="8055428" cy="5501890"/>
          </a:xfrm>
        </p:spPr>
        <p:txBody>
          <a:bodyPr>
            <a:normAutofit/>
          </a:bodyPr>
          <a:lstStyle/>
          <a:p>
            <a:pPr marL="0" indent="0" algn="just" fontAlgn="base">
              <a:buNone/>
            </a:pPr>
            <a:r>
              <a:rPr lang="en-US" sz="4000" b="1" dirty="0">
                <a:solidFill>
                  <a:srgbClr val="FF0000"/>
                </a:solidFill>
              </a:rPr>
              <a:t>10. Experimental Psychology:</a:t>
            </a:r>
          </a:p>
          <a:p>
            <a:pPr algn="just" fontAlgn="base"/>
            <a:r>
              <a:rPr lang="en-US" dirty="0"/>
              <a:t>It is the branch that studies the processes of sensing, perceiving, learning, thinking, etc. by using scientific methods. </a:t>
            </a:r>
          </a:p>
          <a:p>
            <a:pPr algn="just" fontAlgn="base"/>
            <a:r>
              <a:rPr lang="en-US" dirty="0"/>
              <a:t>The outcome of the experimental psychology is cognitive psychology which focuses on studying higher mental processes including thinking, knowing, reasoning, judging and decision-making. </a:t>
            </a:r>
          </a:p>
          <a:p>
            <a:pPr algn="just"/>
            <a:endParaRPr lang="en-US" dirty="0"/>
          </a:p>
        </p:txBody>
      </p:sp>
    </p:spTree>
    <p:extLst>
      <p:ext uri="{BB962C8B-B14F-4D97-AF65-F5344CB8AC3E}">
        <p14:creationId xmlns="" xmlns:p14="http://schemas.microsoft.com/office/powerpoint/2010/main" val="357039148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2148" y="0"/>
            <a:ext cx="6316318" cy="1020417"/>
          </a:xfrm>
        </p:spPr>
        <p:txBody>
          <a:bodyPr>
            <a:normAutofit/>
          </a:bodyPr>
          <a:lstStyle/>
          <a:p>
            <a:pPr algn="ctr"/>
            <a:r>
              <a:rPr lang="en-US" sz="5400" b="1" i="0" dirty="0">
                <a:solidFill>
                  <a:schemeClr val="tx1"/>
                </a:solidFill>
                <a:latin typeface="Arial Rounded MT Bold" panose="020F0704030504030204" pitchFamily="34" charset="0"/>
              </a:rPr>
              <a:t>Course Outline</a:t>
            </a:r>
          </a:p>
        </p:txBody>
      </p:sp>
      <p:sp>
        <p:nvSpPr>
          <p:cNvPr id="3" name="Content Placeholder 2"/>
          <p:cNvSpPr>
            <a:spLocks noGrp="1"/>
          </p:cNvSpPr>
          <p:nvPr>
            <p:ph idx="1"/>
          </p:nvPr>
        </p:nvSpPr>
        <p:spPr>
          <a:xfrm>
            <a:off x="168966" y="1020417"/>
            <a:ext cx="8776253" cy="5532783"/>
          </a:xfrm>
        </p:spPr>
        <p:txBody>
          <a:bodyPr>
            <a:normAutofit/>
          </a:bodyPr>
          <a:lstStyle/>
          <a:p>
            <a:pPr algn="just"/>
            <a:r>
              <a:rPr lang="en-US" sz="3200" dirty="0"/>
              <a:t>Concepts of psychology</a:t>
            </a:r>
          </a:p>
          <a:p>
            <a:pPr algn="just"/>
            <a:r>
              <a:rPr lang="en-US" sz="3200" dirty="0"/>
              <a:t>Definition of terms </a:t>
            </a:r>
          </a:p>
          <a:p>
            <a:pPr algn="just"/>
            <a:r>
              <a:rPr lang="en-US" sz="3200" dirty="0"/>
              <a:t>Historical Background</a:t>
            </a:r>
          </a:p>
          <a:p>
            <a:pPr algn="just"/>
            <a:r>
              <a:rPr lang="en-US" sz="3200" dirty="0"/>
              <a:t>Scope of psychology </a:t>
            </a:r>
          </a:p>
          <a:p>
            <a:pPr algn="just"/>
            <a:r>
              <a:rPr lang="en-US" sz="3200" dirty="0"/>
              <a:t>Theories of personality development</a:t>
            </a:r>
          </a:p>
          <a:p>
            <a:pPr algn="just"/>
            <a:r>
              <a:rPr lang="en-US" sz="3200" dirty="0"/>
              <a:t>Human behavior and social interactions</a:t>
            </a:r>
          </a:p>
          <a:p>
            <a:pPr algn="just"/>
            <a:r>
              <a:rPr lang="en-US" sz="3200" dirty="0"/>
              <a:t>Learning and </a:t>
            </a:r>
            <a:r>
              <a:rPr lang="en-US" sz="3200" dirty="0" smtClean="0"/>
              <a:t>memory</a:t>
            </a:r>
            <a:endParaRPr lang="en-US" sz="3200" dirty="0"/>
          </a:p>
          <a:p>
            <a:pPr algn="just"/>
            <a:r>
              <a:rPr lang="en-US" sz="3200" dirty="0"/>
              <a:t>Classical conditioning</a:t>
            </a:r>
          </a:p>
          <a:p>
            <a:pPr algn="just"/>
            <a:r>
              <a:rPr lang="en-US" sz="3200" dirty="0"/>
              <a:t>Instrumental conditioning</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3</a:t>
            </a:fld>
            <a:endParaRPr lang="en-US"/>
          </a:p>
        </p:txBody>
      </p:sp>
    </p:spTree>
    <p:extLst>
      <p:ext uri="{BB962C8B-B14F-4D97-AF65-F5344CB8AC3E}">
        <p14:creationId xmlns="" xmlns:p14="http://schemas.microsoft.com/office/powerpoint/2010/main" val="27322715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8" y="587830"/>
            <a:ext cx="8120743" cy="5305947"/>
          </a:xfrm>
        </p:spPr>
        <p:txBody>
          <a:bodyPr>
            <a:normAutofit/>
          </a:bodyPr>
          <a:lstStyle/>
          <a:p>
            <a:pPr marL="0" indent="0" algn="just" fontAlgn="base">
              <a:buNone/>
            </a:pPr>
            <a:r>
              <a:rPr lang="en-US" sz="4000" b="1" dirty="0">
                <a:solidFill>
                  <a:srgbClr val="FF0000"/>
                </a:solidFill>
              </a:rPr>
              <a:t>11. Environmental Psychology:</a:t>
            </a:r>
          </a:p>
          <a:p>
            <a:pPr algn="just" fontAlgn="base"/>
            <a:r>
              <a:rPr lang="en-US" sz="3600" dirty="0"/>
              <a:t>It focuses on the relationships between people and their physical and social surroundings. For example, the density of population and its relationship with crime, the noise pollution and its harmful effects and the influence of overcrowding upon lifestyle, etc.</a:t>
            </a:r>
          </a:p>
          <a:p>
            <a:pPr algn="just"/>
            <a:endParaRPr lang="en-US" sz="3600" dirty="0"/>
          </a:p>
        </p:txBody>
      </p:sp>
    </p:spTree>
    <p:extLst>
      <p:ext uri="{BB962C8B-B14F-4D97-AF65-F5344CB8AC3E}">
        <p14:creationId xmlns="" xmlns:p14="http://schemas.microsoft.com/office/powerpoint/2010/main" val="420635873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3772" y="914401"/>
            <a:ext cx="8055428" cy="4979376"/>
          </a:xfrm>
        </p:spPr>
        <p:txBody>
          <a:bodyPr>
            <a:normAutofit fontScale="92500"/>
          </a:bodyPr>
          <a:lstStyle/>
          <a:p>
            <a:pPr marL="0" indent="0" algn="just" fontAlgn="base">
              <a:buNone/>
            </a:pPr>
            <a:r>
              <a:rPr lang="en-US" sz="3600" b="1" dirty="0">
                <a:solidFill>
                  <a:srgbClr val="FF0000"/>
                </a:solidFill>
              </a:rPr>
              <a:t>12. Psychology of Women:</a:t>
            </a:r>
          </a:p>
          <a:p>
            <a:pPr algn="just" fontAlgn="base"/>
            <a:r>
              <a:rPr lang="en-US" dirty="0"/>
              <a:t>This concentrates on psychological factors of women’s </a:t>
            </a:r>
            <a:r>
              <a:rPr lang="en-US" dirty="0" err="1"/>
              <a:t>behaviour</a:t>
            </a:r>
            <a:r>
              <a:rPr lang="en-US" dirty="0"/>
              <a:t> and development. </a:t>
            </a:r>
          </a:p>
          <a:p>
            <a:pPr algn="just" fontAlgn="base"/>
            <a:r>
              <a:rPr lang="en-US" dirty="0"/>
              <a:t>It focuses on a broad range of issues such as discrimination against women, the possibility of structural differences in the brain of men and women, the effect of hormones on </a:t>
            </a:r>
            <a:r>
              <a:rPr lang="en-US" dirty="0" err="1"/>
              <a:t>behaviour</a:t>
            </a:r>
            <a:r>
              <a:rPr lang="en-US" dirty="0"/>
              <a:t>, and the cause of violence against women, fear of success, outsmarting nature of women with respect to men in various accomplishments.</a:t>
            </a:r>
          </a:p>
          <a:p>
            <a:pPr algn="just"/>
            <a:endParaRPr lang="en-US" dirty="0"/>
          </a:p>
        </p:txBody>
      </p:sp>
    </p:spTree>
    <p:extLst>
      <p:ext uri="{BB962C8B-B14F-4D97-AF65-F5344CB8AC3E}">
        <p14:creationId xmlns="" xmlns:p14="http://schemas.microsoft.com/office/powerpoint/2010/main" val="291893675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43" y="326572"/>
            <a:ext cx="8071757" cy="6139543"/>
          </a:xfrm>
        </p:spPr>
        <p:txBody>
          <a:bodyPr>
            <a:normAutofit/>
          </a:bodyPr>
          <a:lstStyle/>
          <a:p>
            <a:pPr marL="0" indent="0" algn="just" fontAlgn="base">
              <a:buNone/>
            </a:pPr>
            <a:r>
              <a:rPr lang="en-US" sz="4000" b="1" dirty="0">
                <a:solidFill>
                  <a:srgbClr val="FF0000"/>
                </a:solidFill>
              </a:rPr>
              <a:t>13. Sports and Exercise Psychology:</a:t>
            </a:r>
          </a:p>
          <a:p>
            <a:pPr algn="just" fontAlgn="base"/>
            <a:r>
              <a:rPr lang="en-US" sz="3600" dirty="0"/>
              <a:t>It studies the role of motivation in sport, social aspects of sport and physiological issues like importance of training on muscle development, the coordination between eye and hand, the muscular coordination in track and field, swimming and gymnastics.</a:t>
            </a:r>
          </a:p>
          <a:p>
            <a:pPr algn="just"/>
            <a:endParaRPr lang="en-US" sz="3600" dirty="0"/>
          </a:p>
        </p:txBody>
      </p:sp>
    </p:spTree>
    <p:extLst>
      <p:ext uri="{BB962C8B-B14F-4D97-AF65-F5344CB8AC3E}">
        <p14:creationId xmlns="" xmlns:p14="http://schemas.microsoft.com/office/powerpoint/2010/main" val="225477980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8" y="457200"/>
            <a:ext cx="8120743" cy="6095999"/>
          </a:xfrm>
        </p:spPr>
        <p:txBody>
          <a:bodyPr>
            <a:normAutofit lnSpcReduction="10000"/>
          </a:bodyPr>
          <a:lstStyle/>
          <a:p>
            <a:pPr marL="0" indent="0" algn="just" fontAlgn="base">
              <a:buNone/>
            </a:pPr>
            <a:r>
              <a:rPr lang="en-US" sz="4000" b="1" dirty="0">
                <a:solidFill>
                  <a:srgbClr val="FF0000"/>
                </a:solidFill>
              </a:rPr>
              <a:t>14. Cognitive Psychology:</a:t>
            </a:r>
          </a:p>
          <a:p>
            <a:pPr algn="just" fontAlgn="base"/>
            <a:r>
              <a:rPr lang="en-US" dirty="0"/>
              <a:t>It has its roots in the cognitive outlook of the Gestalt principles. It studies thinking, memory, language, development, perception, imagery and other mental processes in order to peep into the higher human mental functions like insight, creativity and problem-solving. </a:t>
            </a:r>
          </a:p>
          <a:p>
            <a:pPr algn="just" fontAlgn="base"/>
            <a:r>
              <a:rPr lang="en-US" dirty="0"/>
              <a:t>The names of psychologists like Edward </a:t>
            </a:r>
            <a:r>
              <a:rPr lang="en-US" dirty="0" err="1"/>
              <a:t>Tolman</a:t>
            </a:r>
            <a:r>
              <a:rPr lang="en-US" dirty="0"/>
              <a:t> and Jean Piaget are associated with the propagation of the ideas of this school of thought.</a:t>
            </a:r>
          </a:p>
          <a:p>
            <a:pPr algn="just"/>
            <a:endParaRPr lang="en-US" dirty="0"/>
          </a:p>
        </p:txBody>
      </p:sp>
    </p:spTree>
    <p:extLst>
      <p:ext uri="{BB962C8B-B14F-4D97-AF65-F5344CB8AC3E}">
        <p14:creationId xmlns="" xmlns:p14="http://schemas.microsoft.com/office/powerpoint/2010/main" val="131068208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6380"/>
            <a:ext cx="8077200" cy="1143000"/>
          </a:xfrm>
        </p:spPr>
        <p:txBody>
          <a:bodyPr>
            <a:normAutofit/>
          </a:bodyPr>
          <a:lstStyle/>
          <a:p>
            <a:r>
              <a:rPr lang="en-US" sz="5400" b="1" dirty="0"/>
              <a:t>Note: </a:t>
            </a:r>
          </a:p>
        </p:txBody>
      </p:sp>
      <p:sp>
        <p:nvSpPr>
          <p:cNvPr id="3" name="Content Placeholder 2"/>
          <p:cNvSpPr>
            <a:spLocks noGrp="1"/>
          </p:cNvSpPr>
          <p:nvPr>
            <p:ph idx="1"/>
          </p:nvPr>
        </p:nvSpPr>
        <p:spPr/>
        <p:txBody>
          <a:bodyPr>
            <a:normAutofit/>
          </a:bodyPr>
          <a:lstStyle/>
          <a:p>
            <a:pPr algn="just"/>
            <a:r>
              <a:rPr lang="en-US" altLang="en-US" sz="4000" b="1" dirty="0">
                <a:cs typeface="Times New Roman" panose="02020603050405020304" pitchFamily="18" charset="0"/>
              </a:rPr>
              <a:t>Psychiatry</a:t>
            </a:r>
            <a:r>
              <a:rPr lang="en-US" altLang="en-US" sz="4000" dirty="0">
                <a:cs typeface="Times New Roman" panose="02020603050405020304" pitchFamily="18" charset="0"/>
              </a:rPr>
              <a:t>- branch of medicine that deals with emotional and behavioral disorders.  </a:t>
            </a:r>
          </a:p>
          <a:p>
            <a:pPr algn="just"/>
            <a:r>
              <a:rPr lang="en-US" altLang="en-US" sz="4000" dirty="0">
                <a:cs typeface="Times New Roman" panose="02020603050405020304" pitchFamily="18" charset="0"/>
              </a:rPr>
              <a:t>A psychiatrist can  prescribe medicine and is considered a medical doctor (M.D.), NOT a  psychologist.</a:t>
            </a:r>
          </a:p>
          <a:p>
            <a:pPr algn="just"/>
            <a:endParaRPr lang="en-US" sz="4000" dirty="0"/>
          </a:p>
        </p:txBody>
      </p:sp>
    </p:spTree>
    <p:extLst>
      <p:ext uri="{BB962C8B-B14F-4D97-AF65-F5344CB8AC3E}">
        <p14:creationId xmlns="" xmlns:p14="http://schemas.microsoft.com/office/powerpoint/2010/main" val="11776840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New folder\index.png"/>
          <p:cNvPicPr>
            <a:picLocks noChangeAspect="1" noChangeArrowheads="1"/>
          </p:cNvPicPr>
          <p:nvPr/>
        </p:nvPicPr>
        <p:blipFill>
          <a:blip r:embed="rId3" cstate="print"/>
          <a:srcRect/>
          <a:stretch>
            <a:fillRect/>
          </a:stretch>
        </p:blipFill>
        <p:spPr bwMode="auto">
          <a:xfrm>
            <a:off x="815009" y="795130"/>
            <a:ext cx="7682948" cy="3624470"/>
          </a:xfrm>
          <a:prstGeom prst="rect">
            <a:avLst/>
          </a:prstGeom>
          <a:noFill/>
        </p:spPr>
      </p:pic>
    </p:spTree>
    <p:extLst>
      <p:ext uri="{BB962C8B-B14F-4D97-AF65-F5344CB8AC3E}">
        <p14:creationId xmlns="" xmlns:p14="http://schemas.microsoft.com/office/powerpoint/2010/main" val="1143629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233" y="0"/>
            <a:ext cx="5486400" cy="1143000"/>
          </a:xfrm>
        </p:spPr>
        <p:txBody>
          <a:bodyPr>
            <a:normAutofit/>
          </a:bodyPr>
          <a:lstStyle/>
          <a:p>
            <a:pPr algn="ctr"/>
            <a:r>
              <a:rPr lang="en-US" sz="4800" b="1" i="0" dirty="0">
                <a:solidFill>
                  <a:schemeClr val="accent1"/>
                </a:solidFill>
                <a:effectLst>
                  <a:outerShdw blurRad="38100" dist="38100" dir="2700000" algn="tl">
                    <a:srgbClr val="000000">
                      <a:alpha val="43137"/>
                    </a:srgbClr>
                  </a:outerShdw>
                </a:effectLst>
                <a:latin typeface="Copperplate Gothic Bold" panose="020E0705020206020404" pitchFamily="34" charset="0"/>
              </a:rPr>
              <a:t>PERSONALITY</a:t>
            </a:r>
          </a:p>
        </p:txBody>
      </p:sp>
      <p:sp>
        <p:nvSpPr>
          <p:cNvPr id="3" name="Content Placeholder 2"/>
          <p:cNvSpPr>
            <a:spLocks noGrp="1"/>
          </p:cNvSpPr>
          <p:nvPr>
            <p:ph idx="1"/>
          </p:nvPr>
        </p:nvSpPr>
        <p:spPr>
          <a:xfrm>
            <a:off x="675861" y="1007165"/>
            <a:ext cx="8289235" cy="5605670"/>
          </a:xfrm>
        </p:spPr>
        <p:txBody>
          <a:bodyPr>
            <a:normAutofit lnSpcReduction="10000"/>
          </a:bodyPr>
          <a:lstStyle/>
          <a:p>
            <a:pPr algn="just"/>
            <a:r>
              <a:rPr lang="en-US" b="1" dirty="0"/>
              <a:t>Definition: </a:t>
            </a:r>
            <a:r>
              <a:rPr lang="en-US" dirty="0"/>
              <a:t> -</a:t>
            </a:r>
          </a:p>
          <a:p>
            <a:pPr algn="just">
              <a:buFont typeface="Wingdings" panose="05000000000000000000" pitchFamily="2" charset="2"/>
              <a:buChar char="ü"/>
            </a:pPr>
            <a:r>
              <a:rPr lang="en-US" dirty="0"/>
              <a:t>The unique characteristics each person develops in the course of his life</a:t>
            </a:r>
            <a:r>
              <a:rPr lang="en-US" dirty="0" smtClean="0"/>
              <a:t>.</a:t>
            </a:r>
          </a:p>
          <a:p>
            <a:pPr algn="just">
              <a:buFont typeface="Wingdings" panose="05000000000000000000" pitchFamily="2" charset="2"/>
              <a:buChar char="ü"/>
            </a:pPr>
            <a:r>
              <a:rPr lang="en-US" dirty="0" smtClean="0"/>
              <a:t>The word PERSONALITY is derived from the Greek  word PERSONA-which means  MASK. The study of masks that people wear.</a:t>
            </a:r>
            <a:endParaRPr lang="en-US" dirty="0"/>
          </a:p>
          <a:p>
            <a:pPr algn="just">
              <a:buFont typeface="Wingdings" panose="05000000000000000000" pitchFamily="2" charset="2"/>
              <a:buChar char="ü"/>
            </a:pPr>
            <a:r>
              <a:rPr lang="en-US" dirty="0"/>
              <a:t>The sum total of a person, his/her psychological and physiological characteristics that make him/her a unique individual. E.g. behavior, conduct, temperament (mental attitude), intellect. </a:t>
            </a:r>
          </a:p>
          <a:p>
            <a:pPr algn="just"/>
            <a:endParaRPr lang="en-US"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36</a:t>
            </a:fld>
            <a:endParaRPr lang="en-US"/>
          </a:p>
        </p:txBody>
      </p:sp>
    </p:spTree>
    <p:extLst>
      <p:ext uri="{BB962C8B-B14F-4D97-AF65-F5344CB8AC3E}">
        <p14:creationId xmlns="" xmlns:p14="http://schemas.microsoft.com/office/powerpoint/2010/main" val="723068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02704"/>
            <a:ext cx="6629400" cy="972312"/>
          </a:xfrm>
        </p:spPr>
        <p:txBody>
          <a:bodyPr/>
          <a:lstStyle/>
          <a:p>
            <a:pPr algn="l"/>
            <a:r>
              <a:rPr lang="en-US" dirty="0">
                <a:solidFill>
                  <a:srgbClr val="FF0000"/>
                </a:solidFill>
                <a:latin typeface="Arial Rounded MT Bold" panose="020F0704030504030204" pitchFamily="34" charset="0"/>
              </a:rPr>
              <a:t>Why study personality?</a:t>
            </a:r>
          </a:p>
        </p:txBody>
      </p:sp>
      <p:sp>
        <p:nvSpPr>
          <p:cNvPr id="3" name="Content Placeholder 2"/>
          <p:cNvSpPr>
            <a:spLocks noGrp="1"/>
          </p:cNvSpPr>
          <p:nvPr>
            <p:ph idx="1"/>
          </p:nvPr>
        </p:nvSpPr>
        <p:spPr>
          <a:xfrm>
            <a:off x="775252" y="967410"/>
            <a:ext cx="8130209" cy="5357191"/>
          </a:xfrm>
        </p:spPr>
        <p:txBody>
          <a:bodyPr>
            <a:noAutofit/>
          </a:bodyPr>
          <a:lstStyle/>
          <a:p>
            <a:pPr algn="just"/>
            <a:r>
              <a:rPr lang="en-US" dirty="0"/>
              <a:t>It helps the health workers such as nurses and clinicians to understand themselves, each other and their patients. </a:t>
            </a:r>
          </a:p>
          <a:p>
            <a:pPr lvl="0" algn="just"/>
            <a:r>
              <a:rPr lang="en-US" dirty="0"/>
              <a:t>It determines success and failure in the medical field, ability to make friends and to adapt to different working conditions. </a:t>
            </a:r>
          </a:p>
          <a:p>
            <a:pPr lvl="0" algn="just"/>
            <a:r>
              <a:rPr lang="en-US" dirty="0"/>
              <a:t> It influences the way one copes with pain, illness and crises.</a:t>
            </a:r>
          </a:p>
          <a:p>
            <a:pPr lvl="0" algn="just"/>
            <a:r>
              <a:rPr lang="en-US" dirty="0"/>
              <a:t>It helps the health worker to understand why patients react differently to a similar situation</a:t>
            </a:r>
          </a:p>
          <a:p>
            <a:pPr algn="just"/>
            <a:endParaRPr lang="en-US"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37</a:t>
            </a:fld>
            <a:endParaRPr lang="en-US"/>
          </a:p>
        </p:txBody>
      </p:sp>
    </p:spTree>
    <p:extLst>
      <p:ext uri="{BB962C8B-B14F-4D97-AF65-F5344CB8AC3E}">
        <p14:creationId xmlns="" xmlns:p14="http://schemas.microsoft.com/office/powerpoint/2010/main" val="3190370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500" fill="hold"/>
                                        <p:tgtEl>
                                          <p:spTgt spid="3">
                                            <p:txEl>
                                              <p:pRg st="1" end="1"/>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anim calcmode="lin" valueType="num">
                                      <p:cBhvr>
                                        <p:cTn id="13" dur="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iterate type="lt">
                                    <p:tmPct val="10000"/>
                                  </p:iterate>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anim calcmode="lin" valueType="num">
                                      <p:cBhvr>
                                        <p:cTn id="18" dur="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19"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304800"/>
            <a:ext cx="6172200" cy="1429512"/>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Personality Trait</a:t>
            </a:r>
            <a:br>
              <a:rPr lang="en-US" sz="5400" b="1" i="0" dirty="0">
                <a:solidFill>
                  <a:srgbClr val="FF0000"/>
                </a:solidFill>
                <a:effectLst>
                  <a:outerShdw blurRad="38100" dist="38100" dir="2700000" algn="tl">
                    <a:srgbClr val="000000">
                      <a:alpha val="43137"/>
                    </a:srgbClr>
                  </a:outerShdw>
                </a:effectLst>
              </a:rPr>
            </a:br>
            <a:endParaRPr lang="en-US" sz="5400" b="1" i="0"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55373" y="1159565"/>
            <a:ext cx="8050696" cy="4406348"/>
          </a:xfrm>
        </p:spPr>
        <p:txBody>
          <a:bodyPr>
            <a:normAutofit/>
          </a:bodyPr>
          <a:lstStyle/>
          <a:p>
            <a:pPr algn="just"/>
            <a:r>
              <a:rPr lang="en-US" dirty="0"/>
              <a:t>A tendency to behave in a consistent manner in various situations.</a:t>
            </a:r>
          </a:p>
          <a:p>
            <a:pPr algn="just"/>
            <a:r>
              <a:rPr lang="en-US" dirty="0"/>
              <a:t>Knowledge that a person possesses a particular trait makes prediction of her behavior possible e.g. patience, honesty, perseverance, bad temper, etc. </a:t>
            </a:r>
          </a:p>
          <a:p>
            <a:pPr algn="just"/>
            <a:endParaRPr lang="en-US"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38</a:t>
            </a:fld>
            <a:endParaRPr lang="en-US"/>
          </a:p>
        </p:txBody>
      </p:sp>
    </p:spTree>
    <p:extLst>
      <p:ext uri="{BB962C8B-B14F-4D97-AF65-F5344CB8AC3E}">
        <p14:creationId xmlns="" xmlns:p14="http://schemas.microsoft.com/office/powerpoint/2010/main" val="39435834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179" y="327389"/>
            <a:ext cx="6515100" cy="838200"/>
          </a:xfrm>
        </p:spPr>
        <p:txBody>
          <a:bodyPr>
            <a:noAutofit/>
          </a:bodyPr>
          <a:lstStyle/>
          <a:p>
            <a:pPr algn="ctr"/>
            <a:r>
              <a:rPr lang="en-US" sz="5400" b="1" i="0" dirty="0">
                <a:solidFill>
                  <a:srgbClr val="FF0000"/>
                </a:solidFill>
                <a:effectLst>
                  <a:outerShdw blurRad="38100" dist="38100" dir="2700000" algn="tl">
                    <a:srgbClr val="000000">
                      <a:alpha val="43137"/>
                    </a:srgbClr>
                  </a:outerShdw>
                </a:effectLst>
              </a:rPr>
              <a:t>Factors Influencing Personality</a:t>
            </a:r>
          </a:p>
        </p:txBody>
      </p:sp>
      <p:sp>
        <p:nvSpPr>
          <p:cNvPr id="3" name="Content Placeholder 2"/>
          <p:cNvSpPr>
            <a:spLocks noGrp="1"/>
          </p:cNvSpPr>
          <p:nvPr>
            <p:ph idx="1"/>
          </p:nvPr>
        </p:nvSpPr>
        <p:spPr/>
        <p:txBody>
          <a:bodyPr/>
          <a:lstStyle/>
          <a:p>
            <a:pPr algn="just">
              <a:buNone/>
            </a:pPr>
            <a:r>
              <a:rPr lang="en-US" b="1" dirty="0"/>
              <a:t>	Heredity</a:t>
            </a:r>
            <a:endParaRPr lang="en-US" dirty="0"/>
          </a:p>
          <a:p>
            <a:pPr algn="just"/>
            <a:r>
              <a:rPr lang="en-US" dirty="0"/>
              <a:t>Studies have proved that individuals inherit certain characteristics of personality from their parents, e.g. general appearance, reaction tendencies (alertness, dull etc.) </a:t>
            </a:r>
          </a:p>
          <a:p>
            <a:pPr algn="just">
              <a:buNone/>
            </a:pPr>
            <a:endParaRPr lang="en-US"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39</a:t>
            </a:fld>
            <a:endParaRPr lang="en-US"/>
          </a:p>
        </p:txBody>
      </p:sp>
    </p:spTree>
    <p:extLst>
      <p:ext uri="{BB962C8B-B14F-4D97-AF65-F5344CB8AC3E}">
        <p14:creationId xmlns="" xmlns:p14="http://schemas.microsoft.com/office/powerpoint/2010/main" val="35544136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40262"/>
            <a:ext cx="8229600" cy="1143000"/>
          </a:xfrm>
        </p:spPr>
        <p:txBody>
          <a:bodyPr/>
          <a:lstStyle/>
          <a:p>
            <a:pPr algn="ctr"/>
            <a:r>
              <a:rPr lang="en-US" dirty="0"/>
              <a:t>Course outline ct’</a:t>
            </a:r>
          </a:p>
        </p:txBody>
      </p:sp>
      <p:sp>
        <p:nvSpPr>
          <p:cNvPr id="3" name="Content Placeholder 2"/>
          <p:cNvSpPr>
            <a:spLocks noGrp="1"/>
          </p:cNvSpPr>
          <p:nvPr>
            <p:ph idx="1"/>
          </p:nvPr>
        </p:nvSpPr>
        <p:spPr>
          <a:xfrm>
            <a:off x="457201" y="1383262"/>
            <a:ext cx="8229600" cy="4941338"/>
          </a:xfrm>
        </p:spPr>
        <p:txBody>
          <a:bodyPr>
            <a:noAutofit/>
          </a:bodyPr>
          <a:lstStyle/>
          <a:p>
            <a:pPr algn="just"/>
            <a:r>
              <a:rPr lang="en-US" sz="2800" dirty="0"/>
              <a:t>Observational cognitive avoidance and learning </a:t>
            </a:r>
          </a:p>
          <a:p>
            <a:pPr algn="just"/>
            <a:r>
              <a:rPr lang="en-US" sz="2800" dirty="0"/>
              <a:t>Motivation </a:t>
            </a:r>
          </a:p>
          <a:p>
            <a:pPr algn="just"/>
            <a:r>
              <a:rPr lang="en-US" sz="2800" dirty="0"/>
              <a:t>Types of personalities</a:t>
            </a:r>
          </a:p>
          <a:p>
            <a:pPr algn="just"/>
            <a:r>
              <a:rPr lang="en-US" sz="2800" dirty="0"/>
              <a:t>Stress and coping</a:t>
            </a:r>
          </a:p>
          <a:p>
            <a:pPr algn="just"/>
            <a:r>
              <a:rPr lang="en-US" sz="2800" dirty="0"/>
              <a:t>Crisis and crisis intervention</a:t>
            </a:r>
          </a:p>
          <a:p>
            <a:pPr algn="just"/>
            <a:r>
              <a:rPr lang="en-US" sz="2800" dirty="0"/>
              <a:t>Mental defense mechanisms</a:t>
            </a:r>
          </a:p>
          <a:p>
            <a:pPr algn="just"/>
            <a:r>
              <a:rPr lang="en-US" sz="2800" dirty="0"/>
              <a:t>Psychology in relation to nursing</a:t>
            </a:r>
          </a:p>
          <a:p>
            <a:pPr algn="just"/>
            <a:r>
              <a:rPr lang="en-US" sz="2800" dirty="0"/>
              <a:t>Stages of growth and development</a:t>
            </a:r>
          </a:p>
          <a:p>
            <a:pPr algn="just"/>
            <a:r>
              <a:rPr lang="en-US" sz="2800" dirty="0"/>
              <a:t>Application of theories of personality development in growth and development</a:t>
            </a:r>
          </a:p>
          <a:p>
            <a:pPr algn="just"/>
            <a:endParaRPr lang="en-US" sz="2800" dirty="0"/>
          </a:p>
        </p:txBody>
      </p:sp>
    </p:spTree>
    <p:extLst>
      <p:ext uri="{BB962C8B-B14F-4D97-AF65-F5344CB8AC3E}">
        <p14:creationId xmlns="" xmlns:p14="http://schemas.microsoft.com/office/powerpoint/2010/main" val="287350662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762000" y="1412632"/>
            <a:ext cx="8077200" cy="4419600"/>
          </a:xfrm>
        </p:spPr>
        <p:txBody>
          <a:bodyPr>
            <a:normAutofit lnSpcReduction="10000"/>
          </a:bodyPr>
          <a:lstStyle/>
          <a:p>
            <a:pPr algn="just">
              <a:buNone/>
            </a:pPr>
            <a:r>
              <a:rPr lang="en-US" b="1" dirty="0"/>
              <a:t>	Environment</a:t>
            </a:r>
            <a:endParaRPr lang="en-US" dirty="0"/>
          </a:p>
          <a:p>
            <a:pPr algn="just"/>
            <a:r>
              <a:rPr lang="en-US" dirty="0"/>
              <a:t>Many environmental factors determine the personality of an individual.</a:t>
            </a:r>
          </a:p>
          <a:p>
            <a:pPr lvl="0" algn="just">
              <a:buNone/>
            </a:pPr>
            <a:r>
              <a:rPr lang="en-US" b="1" dirty="0"/>
              <a:t>	Social-cultural factors</a:t>
            </a:r>
          </a:p>
          <a:p>
            <a:pPr algn="just"/>
            <a:r>
              <a:rPr lang="en-US" dirty="0"/>
              <a:t>In most societies the male is supposed to be aggressive, strong, not cry aimlessly and endure a lot of pain and on the other hand girls are expected to be submissive and polite.</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40</a:t>
            </a:fld>
            <a:endParaRPr lang="en-US"/>
          </a:p>
        </p:txBody>
      </p:sp>
    </p:spTree>
    <p:extLst>
      <p:ext uri="{BB962C8B-B14F-4D97-AF65-F5344CB8AC3E}">
        <p14:creationId xmlns="" xmlns:p14="http://schemas.microsoft.com/office/powerpoint/2010/main" val="27367956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002060"/>
                </a:solidFill>
              </a:rPr>
              <a:t>Cont’d…</a:t>
            </a:r>
          </a:p>
        </p:txBody>
      </p:sp>
      <p:sp>
        <p:nvSpPr>
          <p:cNvPr id="3" name="Content Placeholder 2"/>
          <p:cNvSpPr>
            <a:spLocks noGrp="1"/>
          </p:cNvSpPr>
          <p:nvPr>
            <p:ph idx="1"/>
          </p:nvPr>
        </p:nvSpPr>
        <p:spPr>
          <a:xfrm>
            <a:off x="670892" y="1412632"/>
            <a:ext cx="8259417" cy="4419600"/>
          </a:xfrm>
        </p:spPr>
        <p:txBody>
          <a:bodyPr>
            <a:noAutofit/>
          </a:bodyPr>
          <a:lstStyle/>
          <a:p>
            <a:pPr lvl="0" algn="just">
              <a:buNone/>
            </a:pPr>
            <a:r>
              <a:rPr lang="en-US" b="1" dirty="0"/>
              <a:t>	Learning  </a:t>
            </a:r>
            <a:endParaRPr lang="en-US" dirty="0"/>
          </a:p>
          <a:p>
            <a:pPr algn="just"/>
            <a:r>
              <a:rPr lang="en-US" dirty="0"/>
              <a:t>Plays a major role in </a:t>
            </a:r>
            <a:r>
              <a:rPr lang="en-US" dirty="0" err="1"/>
              <a:t>moulding</a:t>
            </a:r>
            <a:r>
              <a:rPr lang="en-US" dirty="0"/>
              <a:t> and influencing one`s personality throughout life, beginning from infancy.</a:t>
            </a:r>
          </a:p>
          <a:p>
            <a:pPr algn="just">
              <a:buNone/>
            </a:pPr>
            <a:endParaRPr lang="en-US" sz="1050" dirty="0"/>
          </a:p>
          <a:p>
            <a:pPr lvl="0" algn="just">
              <a:buNone/>
            </a:pPr>
            <a:r>
              <a:rPr lang="en-US" b="1" dirty="0"/>
              <a:t>	Self perception</a:t>
            </a:r>
            <a:endParaRPr lang="en-US" dirty="0"/>
          </a:p>
          <a:p>
            <a:pPr algn="just"/>
            <a:r>
              <a:rPr lang="en-US" dirty="0"/>
              <a:t>The environment helps the child develop self perception, and the persons he interacts with reinforce that perception e.g. failure in life or successful in life.</a:t>
            </a:r>
          </a:p>
          <a:p>
            <a:pPr algn="just"/>
            <a:endParaRPr lang="en-US"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41</a:t>
            </a:fld>
            <a:endParaRPr lang="en-US"/>
          </a:p>
        </p:txBody>
      </p:sp>
    </p:spTree>
    <p:extLst>
      <p:ext uri="{BB962C8B-B14F-4D97-AF65-F5344CB8AC3E}">
        <p14:creationId xmlns="" xmlns:p14="http://schemas.microsoft.com/office/powerpoint/2010/main" val="6022669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88844"/>
            <a:ext cx="6569765" cy="1143000"/>
          </a:xfrm>
        </p:spPr>
        <p:txBody>
          <a:bodyPr>
            <a:normAutofit fontScale="90000"/>
          </a:bodyPr>
          <a:lstStyle/>
          <a:p>
            <a:pPr algn="l"/>
            <a:r>
              <a:rPr lang="en-US" b="1" i="0" dirty="0">
                <a:latin typeface="Copperplate Gothic Bold" panose="020E0705020206020404" pitchFamily="34" charset="0"/>
              </a:rPr>
              <a:t>TYPES OF PERSONALITY</a:t>
            </a:r>
            <a:endParaRPr lang="en-US" dirty="0">
              <a:latin typeface="Copperplate Gothic Bold" panose="020E0705020206020404" pitchFamily="34" charset="0"/>
            </a:endParaRPr>
          </a:p>
        </p:txBody>
      </p:sp>
      <p:sp>
        <p:nvSpPr>
          <p:cNvPr id="3" name="Content Placeholder 2"/>
          <p:cNvSpPr>
            <a:spLocks noGrp="1"/>
          </p:cNvSpPr>
          <p:nvPr>
            <p:ph idx="1"/>
          </p:nvPr>
        </p:nvSpPr>
        <p:spPr>
          <a:xfrm>
            <a:off x="636105" y="1331844"/>
            <a:ext cx="8269357" cy="4572000"/>
          </a:xfrm>
        </p:spPr>
        <p:txBody>
          <a:bodyPr>
            <a:noAutofit/>
          </a:bodyPr>
          <a:lstStyle/>
          <a:p>
            <a:pPr algn="just"/>
            <a:r>
              <a:rPr lang="en-US" sz="2000" dirty="0">
                <a:latin typeface="Times New Roman" pitchFamily="18" charset="0"/>
                <a:cs typeface="Times New Roman" pitchFamily="18" charset="0"/>
              </a:rPr>
              <a:t>There are quite a number of types of personality:</a:t>
            </a:r>
          </a:p>
          <a:p>
            <a:pPr lvl="1" algn="just"/>
            <a:r>
              <a:rPr lang="en-US" sz="2000" dirty="0">
                <a:latin typeface="Times New Roman" pitchFamily="18" charset="0"/>
                <a:cs typeface="Times New Roman" pitchFamily="18" charset="0"/>
              </a:rPr>
              <a:t>Plato: body elements such as </a:t>
            </a:r>
            <a:r>
              <a:rPr lang="en-US" sz="2000" i="1" dirty="0">
                <a:latin typeface="Times New Roman" pitchFamily="18" charset="0"/>
                <a:cs typeface="Times New Roman" pitchFamily="18" charset="0"/>
              </a:rPr>
              <a:t>gold(rulers),iron(workers)etc</a:t>
            </a:r>
          </a:p>
          <a:p>
            <a:pPr lvl="1" algn="just"/>
            <a:r>
              <a:rPr lang="en-US" sz="2000" dirty="0">
                <a:latin typeface="Times New Roman" pitchFamily="18" charset="0"/>
                <a:cs typeface="Times New Roman" pitchFamily="18" charset="0"/>
              </a:rPr>
              <a:t>Sheldon: body physique i.e. </a:t>
            </a:r>
            <a:r>
              <a:rPr lang="en-US" sz="2000" i="1" dirty="0" smtClean="0">
                <a:latin typeface="Times New Roman" pitchFamily="18" charset="0"/>
                <a:cs typeface="Times New Roman" pitchFamily="18" charset="0"/>
              </a:rPr>
              <a:t>endomorphic[-soft body, underdeveloped </a:t>
            </a:r>
            <a:r>
              <a:rPr lang="en-US" sz="2000" i="1" dirty="0" err="1" smtClean="0">
                <a:latin typeface="Times New Roman" pitchFamily="18" charset="0"/>
                <a:cs typeface="Times New Roman" pitchFamily="18" charset="0"/>
              </a:rPr>
              <a:t>muscles,round</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shape,and</a:t>
            </a:r>
            <a:r>
              <a:rPr lang="en-US" sz="2000" i="1" dirty="0" smtClean="0">
                <a:latin typeface="Times New Roman" pitchFamily="18" charset="0"/>
                <a:cs typeface="Times New Roman" pitchFamily="18" charset="0"/>
              </a:rPr>
              <a:t> overdeveloped digestive system], </a:t>
            </a:r>
            <a:r>
              <a:rPr lang="en-US" sz="2000" i="1" dirty="0" err="1" smtClean="0">
                <a:latin typeface="Times New Roman" pitchFamily="18" charset="0"/>
                <a:cs typeface="Times New Roman" pitchFamily="18" charset="0"/>
              </a:rPr>
              <a:t>ectomorphic</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thin,flat</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chest,young</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apperance,tall,lightly</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muscled,stooped</a:t>
            </a:r>
            <a:r>
              <a:rPr lang="en-US" sz="2000" i="1" dirty="0" smtClean="0">
                <a:latin typeface="Times New Roman" pitchFamily="18" charset="0"/>
                <a:cs typeface="Times New Roman" pitchFamily="18" charset="0"/>
              </a:rPr>
              <a:t> shoulders and large brain ],</a:t>
            </a:r>
            <a:r>
              <a:rPr lang="en-US" sz="2000" i="1" dirty="0" err="1" smtClean="0">
                <a:latin typeface="Times New Roman" pitchFamily="18" charset="0"/>
                <a:cs typeface="Times New Roman" pitchFamily="18" charset="0"/>
              </a:rPr>
              <a:t>mesomorphic</a:t>
            </a:r>
            <a:r>
              <a:rPr lang="en-US" sz="2000" i="1" dirty="0" smtClean="0">
                <a:latin typeface="Times New Roman" pitchFamily="18" charset="0"/>
                <a:cs typeface="Times New Roman" pitchFamily="18" charset="0"/>
              </a:rPr>
              <a:t> body type-hard muscular </a:t>
            </a:r>
            <a:r>
              <a:rPr lang="en-US" sz="2000" i="1" dirty="0" err="1" smtClean="0">
                <a:latin typeface="Times New Roman" pitchFamily="18" charset="0"/>
                <a:cs typeface="Times New Roman" pitchFamily="18" charset="0"/>
              </a:rPr>
              <a:t>body,mature</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appearance,rectangular</a:t>
            </a:r>
            <a:r>
              <a:rPr lang="en-US" sz="2000" i="1" dirty="0" smtClean="0">
                <a:latin typeface="Times New Roman" pitchFamily="18" charset="0"/>
                <a:cs typeface="Times New Roman" pitchFamily="18" charset="0"/>
              </a:rPr>
              <a:t> </a:t>
            </a:r>
            <a:r>
              <a:rPr lang="en-US" sz="2000" i="1" dirty="0" err="1" smtClean="0">
                <a:latin typeface="Times New Roman" pitchFamily="18" charset="0"/>
                <a:cs typeface="Times New Roman" pitchFamily="18" charset="0"/>
              </a:rPr>
              <a:t>shape,thick</a:t>
            </a:r>
            <a:r>
              <a:rPr lang="en-US" sz="2000" i="1" dirty="0" smtClean="0">
                <a:latin typeface="Times New Roman" pitchFamily="18" charset="0"/>
                <a:cs typeface="Times New Roman" pitchFamily="18" charset="0"/>
              </a:rPr>
              <a:t> skin and upright posture</a:t>
            </a:r>
            <a:endParaRPr lang="en-US" sz="2000" i="1" dirty="0">
              <a:latin typeface="Times New Roman" pitchFamily="18" charset="0"/>
              <a:cs typeface="Times New Roman" pitchFamily="18" charset="0"/>
            </a:endParaRPr>
          </a:p>
          <a:p>
            <a:pPr lvl="1" algn="just"/>
            <a:r>
              <a:rPr lang="en-US" sz="2000" dirty="0">
                <a:latin typeface="Times New Roman" pitchFamily="18" charset="0"/>
                <a:cs typeface="Times New Roman" pitchFamily="18" charset="0"/>
              </a:rPr>
              <a:t>Hans: relativity to external </a:t>
            </a:r>
            <a:r>
              <a:rPr lang="en-US" sz="2000" dirty="0" smtClean="0">
                <a:latin typeface="Times New Roman" pitchFamily="18" charset="0"/>
                <a:cs typeface="Times New Roman" pitchFamily="18" charset="0"/>
              </a:rPr>
              <a:t>world- </a:t>
            </a:r>
            <a:r>
              <a:rPr lang="en-US" sz="2000" dirty="0" err="1">
                <a:latin typeface="Times New Roman" pitchFamily="18" charset="0"/>
                <a:cs typeface="Times New Roman" pitchFamily="18" charset="0"/>
              </a:rPr>
              <a:t>i.e</a:t>
            </a:r>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introversion/extroversion </a:t>
            </a:r>
            <a:r>
              <a:rPr lang="en-US" sz="2000" dirty="0">
                <a:latin typeface="Times New Roman" pitchFamily="18" charset="0"/>
                <a:cs typeface="Times New Roman" pitchFamily="18" charset="0"/>
              </a:rPr>
              <a:t>(broad categories)</a:t>
            </a:r>
          </a:p>
          <a:p>
            <a:pPr lvl="1" algn="just"/>
            <a:r>
              <a:rPr lang="en-US" sz="2000" dirty="0">
                <a:latin typeface="Times New Roman" pitchFamily="18" charset="0"/>
                <a:cs typeface="Times New Roman" pitchFamily="18" charset="0"/>
              </a:rPr>
              <a:t>Hippocrates: body </a:t>
            </a:r>
            <a:r>
              <a:rPr lang="en-US" sz="2000" dirty="0" smtClean="0">
                <a:latin typeface="Times New Roman" pitchFamily="18" charset="0"/>
                <a:cs typeface="Times New Roman" pitchFamily="18" charset="0"/>
              </a:rPr>
              <a:t>chemistry-proposed that abundance of certain  </a:t>
            </a:r>
            <a:r>
              <a:rPr lang="en-US" sz="2000" dirty="0" err="1" smtClean="0">
                <a:latin typeface="Times New Roman" pitchFamily="18" charset="0"/>
                <a:cs typeface="Times New Roman" pitchFamily="18" charset="0"/>
              </a:rPr>
              <a:t>humours</a:t>
            </a:r>
            <a:r>
              <a:rPr lang="en-US" sz="2000" dirty="0" smtClean="0">
                <a:latin typeface="Times New Roman" pitchFamily="18" charset="0"/>
                <a:cs typeface="Times New Roman" pitchFamily="18" charset="0"/>
              </a:rPr>
              <a:t> or fluids in the body affected personality </a:t>
            </a:r>
            <a:r>
              <a:rPr lang="en-US" sz="2000" dirty="0">
                <a:latin typeface="Times New Roman" pitchFamily="18" charset="0"/>
                <a:cs typeface="Times New Roman" pitchFamily="18" charset="0"/>
              </a:rPr>
              <a:t>i.e. </a:t>
            </a:r>
            <a:r>
              <a:rPr lang="en-US" sz="2000" i="1" dirty="0" err="1">
                <a:latin typeface="Times New Roman" pitchFamily="18" charset="0"/>
                <a:cs typeface="Times New Roman" pitchFamily="18" charset="0"/>
              </a:rPr>
              <a:t>sanguines</a:t>
            </a:r>
            <a:r>
              <a:rPr lang="en-US" sz="2000" i="1" dirty="0">
                <a:latin typeface="Times New Roman" pitchFamily="18" charset="0"/>
                <a:cs typeface="Times New Roman" pitchFamily="18" charset="0"/>
              </a:rPr>
              <a:t>, </a:t>
            </a:r>
            <a:r>
              <a:rPr lang="en-US" sz="2000" i="1" dirty="0" err="1">
                <a:latin typeface="Times New Roman" pitchFamily="18" charset="0"/>
                <a:cs typeface="Times New Roman" pitchFamily="18" charset="0"/>
              </a:rPr>
              <a:t>melancholics</a:t>
            </a:r>
            <a:r>
              <a:rPr lang="en-US" sz="2000" i="1" dirty="0">
                <a:latin typeface="Times New Roman" pitchFamily="18" charset="0"/>
                <a:cs typeface="Times New Roman" pitchFamily="18" charset="0"/>
              </a:rPr>
              <a:t> etc</a:t>
            </a:r>
          </a:p>
          <a:p>
            <a:pPr algn="just"/>
            <a:endParaRPr lang="en-US" sz="20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42</a:t>
            </a:fld>
            <a:endParaRPr lang="en-US"/>
          </a:p>
        </p:txBody>
      </p:sp>
    </p:spTree>
    <p:extLst>
      <p:ext uri="{BB962C8B-B14F-4D97-AF65-F5344CB8AC3E}">
        <p14:creationId xmlns="" xmlns:p14="http://schemas.microsoft.com/office/powerpoint/2010/main" val="237259402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35835"/>
            <a:ext cx="5829300" cy="1143000"/>
          </a:xfrm>
        </p:spPr>
        <p:txBody>
          <a:bodyPr>
            <a:normAutofit/>
          </a:bodyPr>
          <a:lstStyle/>
          <a:p>
            <a:pPr algn="ctr"/>
            <a:r>
              <a:rPr lang="en-US" dirty="0">
                <a:latin typeface="Copperplate Gothic Bold" panose="020E0705020206020404" pitchFamily="34" charset="0"/>
              </a:rPr>
              <a:t>Introverts</a:t>
            </a:r>
          </a:p>
        </p:txBody>
      </p:sp>
      <p:sp>
        <p:nvSpPr>
          <p:cNvPr id="3" name="Content Placeholder 2"/>
          <p:cNvSpPr>
            <a:spLocks noGrp="1"/>
          </p:cNvSpPr>
          <p:nvPr>
            <p:ph idx="1"/>
          </p:nvPr>
        </p:nvSpPr>
        <p:spPr>
          <a:xfrm>
            <a:off x="815008" y="1278836"/>
            <a:ext cx="7822096" cy="4969565"/>
          </a:xfrm>
        </p:spPr>
        <p:txBody>
          <a:bodyPr>
            <a:normAutofit/>
          </a:bodyPr>
          <a:lstStyle/>
          <a:p>
            <a:pPr algn="just"/>
            <a:r>
              <a:rPr lang="en-US" dirty="0"/>
              <a:t>Are reserved, withdrawn persons who are pre-occupied with their inner feelings and thoughts.</a:t>
            </a:r>
          </a:p>
          <a:p>
            <a:pPr algn="just"/>
            <a:endParaRPr lang="en-US" sz="1600" dirty="0"/>
          </a:p>
          <a:p>
            <a:pPr algn="just"/>
            <a:r>
              <a:rPr lang="en-US" dirty="0"/>
              <a:t>They tend to be </a:t>
            </a:r>
            <a:r>
              <a:rPr lang="en-US" i="1" dirty="0"/>
              <a:t>imaginative, slow in thinking, pessimistic, shy, unfriendly, reserved, conservative, likes solitude, cautious, passive, tender hearted and sympathetic and often retreats after meeting difficulties.</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43</a:t>
            </a:fld>
            <a:endParaRPr lang="en-US"/>
          </a:p>
        </p:txBody>
      </p:sp>
    </p:spTree>
    <p:extLst>
      <p:ext uri="{BB962C8B-B14F-4D97-AF65-F5344CB8AC3E}">
        <p14:creationId xmlns="" xmlns:p14="http://schemas.microsoft.com/office/powerpoint/2010/main" val="149431535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28600"/>
            <a:ext cx="5829300" cy="1143000"/>
          </a:xfrm>
        </p:spPr>
        <p:txBody>
          <a:bodyPr>
            <a:normAutofit/>
          </a:bodyPr>
          <a:lstStyle/>
          <a:p>
            <a:pPr algn="ctr"/>
            <a:r>
              <a:rPr lang="en-US" sz="6000" b="1" dirty="0">
                <a:solidFill>
                  <a:srgbClr val="FF0000"/>
                </a:solidFill>
              </a:rPr>
              <a:t>Extroverts</a:t>
            </a:r>
          </a:p>
        </p:txBody>
      </p:sp>
      <p:sp>
        <p:nvSpPr>
          <p:cNvPr id="3" name="Content Placeholder 2"/>
          <p:cNvSpPr>
            <a:spLocks noGrp="1"/>
          </p:cNvSpPr>
          <p:nvPr>
            <p:ph idx="1"/>
          </p:nvPr>
        </p:nvSpPr>
        <p:spPr>
          <a:xfrm>
            <a:off x="857250" y="1371600"/>
            <a:ext cx="8048625" cy="4267200"/>
          </a:xfrm>
        </p:spPr>
        <p:txBody>
          <a:bodyPr>
            <a:normAutofit lnSpcReduction="10000"/>
          </a:bodyPr>
          <a:lstStyle/>
          <a:p>
            <a:pPr algn="just"/>
            <a:r>
              <a:rPr lang="en-US" dirty="0"/>
              <a:t>Are outgoing, active persons who direct their energies and interests towards other people and things.</a:t>
            </a:r>
          </a:p>
          <a:p>
            <a:pPr algn="just"/>
            <a:endParaRPr lang="en-US" sz="1600" dirty="0"/>
          </a:p>
          <a:p>
            <a:pPr algn="just"/>
            <a:r>
              <a:rPr lang="en-US" dirty="0"/>
              <a:t>They tend to be </a:t>
            </a:r>
            <a:r>
              <a:rPr lang="en-US" i="1" dirty="0"/>
              <a:t>sociable, talkative, present oriented, tough minded, unsympathetic, aggressive, friendly, adaptive, makes and sticks to their own laws, optimistic, little fantasy and likes other people’s company. </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44</a:t>
            </a:fld>
            <a:endParaRPr lang="en-US"/>
          </a:p>
        </p:txBody>
      </p:sp>
    </p:spTree>
    <p:extLst>
      <p:ext uri="{BB962C8B-B14F-4D97-AF65-F5344CB8AC3E}">
        <p14:creationId xmlns="" xmlns:p14="http://schemas.microsoft.com/office/powerpoint/2010/main" val="30818077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233" y="190500"/>
            <a:ext cx="5829300" cy="1143000"/>
          </a:xfrm>
        </p:spPr>
        <p:txBody>
          <a:bodyPr>
            <a:normAutofit fontScale="90000"/>
          </a:bodyPr>
          <a:lstStyle/>
          <a:p>
            <a:pPr algn="ctr"/>
            <a:r>
              <a:rPr lang="en-US" sz="5400" b="1" dirty="0" err="1" smtClean="0">
                <a:latin typeface="Arial Rounded MT Bold" panose="020F0704030504030204" pitchFamily="34" charset="0"/>
              </a:rPr>
              <a:t>Sanguines</a:t>
            </a:r>
            <a:r>
              <a:rPr lang="en-US" sz="5400" b="1" dirty="0" smtClean="0">
                <a:latin typeface="Arial Rounded MT Bold" panose="020F0704030504030204" pitchFamily="34" charset="0"/>
              </a:rPr>
              <a:t>-excess blood </a:t>
            </a:r>
            <a:r>
              <a:rPr lang="en-US" sz="3600" b="1" dirty="0">
                <a:latin typeface="Arial Rounded MT Bold" panose="020F0704030504030204" pitchFamily="34" charset="0"/>
              </a:rPr>
              <a:t>(“let’s have fun”)</a:t>
            </a:r>
          </a:p>
        </p:txBody>
      </p:sp>
      <p:sp>
        <p:nvSpPr>
          <p:cNvPr id="3" name="Content Placeholder 2"/>
          <p:cNvSpPr>
            <a:spLocks noGrp="1"/>
          </p:cNvSpPr>
          <p:nvPr>
            <p:ph idx="1"/>
          </p:nvPr>
        </p:nvSpPr>
        <p:spPr>
          <a:xfrm>
            <a:off x="675861" y="1543878"/>
            <a:ext cx="8060635" cy="4191000"/>
          </a:xfrm>
        </p:spPr>
        <p:txBody>
          <a:bodyPr>
            <a:noAutofit/>
          </a:bodyPr>
          <a:lstStyle/>
          <a:p>
            <a:pPr algn="just">
              <a:buNone/>
            </a:pPr>
            <a:r>
              <a:rPr lang="en-US" dirty="0"/>
              <a:t>Great front-door person/salesperson</a:t>
            </a:r>
          </a:p>
          <a:p>
            <a:pPr algn="just">
              <a:buFont typeface="Arial" pitchFamily="34" charset="0"/>
              <a:buChar char="•"/>
            </a:pPr>
            <a:r>
              <a:rPr lang="en-US" dirty="0"/>
              <a:t>Enthusiastic and expressive, makes friends easily,</a:t>
            </a:r>
          </a:p>
          <a:p>
            <a:pPr algn="just">
              <a:buFont typeface="Arial" pitchFamily="34" charset="0"/>
              <a:buChar char="•"/>
            </a:pPr>
            <a:r>
              <a:rPr lang="en-US" dirty="0"/>
              <a:t>Creative and fun, volunteers for jobs, talkative, storyteller</a:t>
            </a:r>
          </a:p>
          <a:p>
            <a:pPr algn="just">
              <a:buFont typeface="Arial" pitchFamily="34" charset="0"/>
              <a:buChar char="•"/>
            </a:pPr>
            <a:r>
              <a:rPr lang="en-US" dirty="0"/>
              <a:t>Don’t have much follow-through, talk too much, exaggerates, </a:t>
            </a:r>
          </a:p>
          <a:p>
            <a:pPr algn="just">
              <a:buFont typeface="Arial" pitchFamily="34" charset="0"/>
              <a:buChar char="•"/>
            </a:pPr>
            <a:r>
              <a:rPr lang="en-US" dirty="0"/>
              <a:t>Many fans but few friends, self-centered, disorganized, manipulates through charm</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45</a:t>
            </a:fld>
            <a:endParaRPr lang="en-US"/>
          </a:p>
        </p:txBody>
      </p:sp>
    </p:spTree>
    <p:extLst>
      <p:ext uri="{BB962C8B-B14F-4D97-AF65-F5344CB8AC3E}">
        <p14:creationId xmlns="" xmlns:p14="http://schemas.microsoft.com/office/powerpoint/2010/main" val="416500088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354" y="190500"/>
            <a:ext cx="5829300" cy="1143000"/>
          </a:xfrm>
        </p:spPr>
        <p:txBody>
          <a:bodyPr>
            <a:noAutofit/>
          </a:bodyPr>
          <a:lstStyle/>
          <a:p>
            <a:pPr algn="ctr"/>
            <a:r>
              <a:rPr lang="en-US" sz="5400" b="1" dirty="0" smtClean="0">
                <a:latin typeface="Arial Rounded MT Bold" panose="020F0704030504030204" pitchFamily="34" charset="0"/>
              </a:rPr>
              <a:t>Melancholy-black bile </a:t>
            </a:r>
            <a:r>
              <a:rPr lang="en-US" sz="3600" b="1" dirty="0">
                <a:latin typeface="Arial Rounded MT Bold" panose="020F0704030504030204" pitchFamily="34" charset="0"/>
              </a:rPr>
              <a:t>(“let’s get organized”)</a:t>
            </a:r>
          </a:p>
        </p:txBody>
      </p:sp>
      <p:sp>
        <p:nvSpPr>
          <p:cNvPr id="3" name="Content Placeholder 2"/>
          <p:cNvSpPr>
            <a:spLocks noGrp="1"/>
          </p:cNvSpPr>
          <p:nvPr>
            <p:ph idx="1"/>
          </p:nvPr>
        </p:nvSpPr>
        <p:spPr>
          <a:xfrm>
            <a:off x="646044" y="1981200"/>
            <a:ext cx="8249479" cy="4191000"/>
          </a:xfrm>
        </p:spPr>
        <p:txBody>
          <a:bodyPr>
            <a:normAutofit fontScale="92500" lnSpcReduction="20000"/>
          </a:bodyPr>
          <a:lstStyle/>
          <a:p>
            <a:pPr algn="just">
              <a:buFont typeface="Arial" pitchFamily="34" charset="0"/>
              <a:buChar char="•"/>
            </a:pPr>
            <a:r>
              <a:rPr lang="en-US" sz="3600" dirty="0"/>
              <a:t>Analytical, genius prone, plans and organizes, neat and orderly. </a:t>
            </a:r>
          </a:p>
          <a:p>
            <a:pPr algn="just">
              <a:buFont typeface="Arial" pitchFamily="34" charset="0"/>
              <a:buChar char="•"/>
            </a:pPr>
            <a:r>
              <a:rPr lang="en-US" sz="3600" dirty="0"/>
              <a:t>Can be counted on to finish a job, detail-oriented, economical, compassionate, perfectionists, creative.</a:t>
            </a:r>
          </a:p>
          <a:p>
            <a:pPr algn="just">
              <a:buFont typeface="Arial" pitchFamily="34" charset="0"/>
              <a:buChar char="•"/>
            </a:pPr>
            <a:r>
              <a:rPr lang="en-US" sz="3600" dirty="0"/>
              <a:t>Easily depressed, assumes worst in people and situations, low-self image, procrastinate through planning, has unrealistic expectations.</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46</a:t>
            </a:fld>
            <a:endParaRPr lang="en-US"/>
          </a:p>
        </p:txBody>
      </p:sp>
    </p:spTree>
    <p:extLst>
      <p:ext uri="{BB962C8B-B14F-4D97-AF65-F5344CB8AC3E}">
        <p14:creationId xmlns="" xmlns:p14="http://schemas.microsoft.com/office/powerpoint/2010/main" val="377472414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3233" y="190500"/>
            <a:ext cx="5829300" cy="1143000"/>
          </a:xfrm>
        </p:spPr>
        <p:txBody>
          <a:bodyPr>
            <a:noAutofit/>
          </a:bodyPr>
          <a:lstStyle/>
          <a:p>
            <a:pPr algn="ctr"/>
            <a:r>
              <a:rPr lang="en-US" sz="6000" b="1" dirty="0" smtClean="0">
                <a:latin typeface="Arial Rounded MT Bold" panose="020F0704030504030204" pitchFamily="34" charset="0"/>
              </a:rPr>
              <a:t>Choleric-yellow bile </a:t>
            </a:r>
            <a:r>
              <a:rPr lang="en-US" sz="4000" b="1" dirty="0">
                <a:latin typeface="Arial Rounded MT Bold" panose="020F0704030504030204" pitchFamily="34" charset="0"/>
              </a:rPr>
              <a:t>(“let’s get moving”)</a:t>
            </a:r>
          </a:p>
        </p:txBody>
      </p:sp>
      <p:sp>
        <p:nvSpPr>
          <p:cNvPr id="3" name="Content Placeholder 2"/>
          <p:cNvSpPr>
            <a:spLocks noGrp="1"/>
          </p:cNvSpPr>
          <p:nvPr>
            <p:ph idx="1"/>
          </p:nvPr>
        </p:nvSpPr>
        <p:spPr>
          <a:xfrm>
            <a:off x="646043" y="1733550"/>
            <a:ext cx="8319053" cy="4191000"/>
          </a:xfrm>
        </p:spPr>
        <p:txBody>
          <a:bodyPr>
            <a:noAutofit/>
          </a:bodyPr>
          <a:lstStyle/>
          <a:p>
            <a:pPr algn="just">
              <a:buFont typeface="Arial" pitchFamily="34" charset="0"/>
              <a:buChar char="•"/>
            </a:pPr>
            <a:r>
              <a:rPr lang="en-US" sz="3600" dirty="0"/>
              <a:t>Born leader, driven, goal-oriented, strong-willed, can run anything, thrives on opposition.</a:t>
            </a:r>
          </a:p>
          <a:p>
            <a:pPr algn="just">
              <a:buFont typeface="Arial" pitchFamily="34" charset="0"/>
              <a:buChar char="•"/>
            </a:pPr>
            <a:r>
              <a:rPr lang="en-US" sz="3600" dirty="0"/>
              <a:t>Independent, makes split-second decisions, solves problems, is usually right, active.</a:t>
            </a:r>
          </a:p>
          <a:p>
            <a:pPr algn="just">
              <a:buFont typeface="Arial" pitchFamily="34" charset="0"/>
              <a:buChar char="•"/>
            </a:pPr>
            <a:r>
              <a:rPr lang="en-US" sz="3600" dirty="0"/>
              <a:t>Doesn’t see faults, compulsive worker, needs control, </a:t>
            </a:r>
          </a:p>
          <a:p>
            <a:pPr algn="just">
              <a:buFont typeface="Arial" pitchFamily="34" charset="0"/>
              <a:buChar char="•"/>
            </a:pPr>
            <a:r>
              <a:rPr lang="en-US" sz="3600" dirty="0"/>
              <a:t>Can come off bossy/domineering, not so good people skills, unemotional and cold.</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47</a:t>
            </a:fld>
            <a:endParaRPr lang="en-US"/>
          </a:p>
        </p:txBody>
      </p:sp>
    </p:spTree>
    <p:extLst>
      <p:ext uri="{BB962C8B-B14F-4D97-AF65-F5344CB8AC3E}">
        <p14:creationId xmlns="" xmlns:p14="http://schemas.microsoft.com/office/powerpoint/2010/main" val="346609647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5657" y="212035"/>
            <a:ext cx="5829300" cy="1143000"/>
          </a:xfrm>
        </p:spPr>
        <p:txBody>
          <a:bodyPr>
            <a:normAutofit fontScale="90000"/>
          </a:bodyPr>
          <a:lstStyle/>
          <a:p>
            <a:pPr algn="ctr"/>
            <a:r>
              <a:rPr lang="en-US" sz="6000" dirty="0" smtClean="0">
                <a:latin typeface="Berlin Sans FB Demi" panose="020E0802020502020306" pitchFamily="34" charset="0"/>
              </a:rPr>
              <a:t>Phlegmatic-phlegm[mucus] </a:t>
            </a:r>
            <a:r>
              <a:rPr lang="en-US" sz="4000" dirty="0">
                <a:latin typeface="Berlin Sans FB Demi" panose="020E0802020502020306" pitchFamily="34" charset="0"/>
              </a:rPr>
              <a:t>(“let’s relax”)</a:t>
            </a:r>
          </a:p>
        </p:txBody>
      </p:sp>
      <p:sp>
        <p:nvSpPr>
          <p:cNvPr id="3" name="Content Placeholder 2"/>
          <p:cNvSpPr>
            <a:spLocks noGrp="1"/>
          </p:cNvSpPr>
          <p:nvPr>
            <p:ph idx="1"/>
          </p:nvPr>
        </p:nvSpPr>
        <p:spPr>
          <a:xfrm>
            <a:off x="986458" y="1593574"/>
            <a:ext cx="7779854" cy="4191000"/>
          </a:xfrm>
        </p:spPr>
        <p:txBody>
          <a:bodyPr>
            <a:noAutofit/>
          </a:bodyPr>
          <a:lstStyle/>
          <a:p>
            <a:pPr algn="just">
              <a:buFont typeface="Arial" pitchFamily="34" charset="0"/>
              <a:buChar char="•"/>
            </a:pPr>
            <a:r>
              <a:rPr lang="en-US" sz="3600" dirty="0"/>
              <a:t>Easy-going, low-key, inoffensive, patient, calm, cool, collected, realistic </a:t>
            </a:r>
          </a:p>
          <a:p>
            <a:pPr algn="just">
              <a:buFont typeface="Arial" pitchFamily="34" charset="0"/>
              <a:buChar char="•"/>
            </a:pPr>
            <a:r>
              <a:rPr lang="en-US" sz="3600" dirty="0"/>
              <a:t>Mediator, good listener, dependable, cheerful.</a:t>
            </a:r>
          </a:p>
          <a:p>
            <a:pPr algn="just">
              <a:buFont typeface="Arial" pitchFamily="34" charset="0"/>
              <a:buChar char="•"/>
            </a:pPr>
            <a:r>
              <a:rPr lang="en-US" sz="3600" dirty="0"/>
              <a:t>Not enthusiastic, dislikes change, procrastinates, can seem lazy, indecisive, emotionally closed.</a:t>
            </a:r>
          </a:p>
          <a:p>
            <a:pPr algn="just">
              <a:buFont typeface="Arial" pitchFamily="34" charset="0"/>
              <a:buChar char="•"/>
            </a:pPr>
            <a:r>
              <a:rPr lang="en-US" sz="3600" dirty="0"/>
              <a:t>Avoids conflict, has a hard time with discipline, pessimistic</a:t>
            </a:r>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48</a:t>
            </a:fld>
            <a:endParaRPr lang="en-US"/>
          </a:p>
        </p:txBody>
      </p:sp>
    </p:spTree>
    <p:extLst>
      <p:ext uri="{BB962C8B-B14F-4D97-AF65-F5344CB8AC3E}">
        <p14:creationId xmlns="" xmlns:p14="http://schemas.microsoft.com/office/powerpoint/2010/main" val="308793059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509" y="321365"/>
            <a:ext cx="5829300" cy="1143000"/>
          </a:xfrm>
        </p:spPr>
        <p:txBody>
          <a:bodyPr>
            <a:normAutofit/>
          </a:bodyPr>
          <a:lstStyle/>
          <a:p>
            <a:pPr algn="ctr"/>
            <a:r>
              <a:rPr lang="en-US" sz="6000" b="1" dirty="0">
                <a:solidFill>
                  <a:srgbClr val="002060"/>
                </a:solidFill>
              </a:rPr>
              <a:t>Others…</a:t>
            </a:r>
          </a:p>
        </p:txBody>
      </p:sp>
      <p:sp>
        <p:nvSpPr>
          <p:cNvPr id="3" name="Content Placeholder 2"/>
          <p:cNvSpPr>
            <a:spLocks noGrp="1"/>
          </p:cNvSpPr>
          <p:nvPr>
            <p:ph idx="1"/>
          </p:nvPr>
        </p:nvSpPr>
        <p:spPr>
          <a:xfrm>
            <a:off x="695739" y="1828800"/>
            <a:ext cx="8269357" cy="4267200"/>
          </a:xfrm>
        </p:spPr>
        <p:txBody>
          <a:bodyPr>
            <a:noAutofit/>
          </a:bodyPr>
          <a:lstStyle/>
          <a:p>
            <a:pPr lvl="0" algn="just">
              <a:buNone/>
            </a:pPr>
            <a:r>
              <a:rPr lang="en-US" b="1" dirty="0"/>
              <a:t>Obsessive</a:t>
            </a:r>
            <a:r>
              <a:rPr lang="en-US" dirty="0"/>
              <a:t>: perfection, rigid and does not like change.</a:t>
            </a:r>
          </a:p>
          <a:p>
            <a:pPr lvl="0" algn="just">
              <a:buNone/>
            </a:pPr>
            <a:r>
              <a:rPr lang="en-US" b="1" dirty="0"/>
              <a:t>Schizoid: </a:t>
            </a:r>
            <a:r>
              <a:rPr lang="en-US" dirty="0"/>
              <a:t>a loner, withdrawn, emotionally cold.</a:t>
            </a:r>
          </a:p>
          <a:p>
            <a:pPr lvl="0" algn="just">
              <a:buNone/>
            </a:pPr>
            <a:r>
              <a:rPr lang="en-US" b="1" dirty="0" err="1"/>
              <a:t>Cyclothymic</a:t>
            </a:r>
            <a:r>
              <a:rPr lang="en-US" b="1" dirty="0"/>
              <a:t>: </a:t>
            </a:r>
            <a:r>
              <a:rPr lang="en-US" dirty="0"/>
              <a:t>outgoing, very talkative, excited about life. Very warm emotionally</a:t>
            </a:r>
          </a:p>
          <a:p>
            <a:pPr lvl="0" algn="just">
              <a:buNone/>
            </a:pPr>
            <a:r>
              <a:rPr lang="en-US" b="1" dirty="0"/>
              <a:t>Hysterical: </a:t>
            </a:r>
            <a:r>
              <a:rPr lang="en-US" dirty="0"/>
              <a:t>seek a lot of attention, very selfish, dramatic.</a:t>
            </a:r>
          </a:p>
          <a:p>
            <a:pPr lvl="0" algn="just">
              <a:buNone/>
            </a:pPr>
            <a:r>
              <a:rPr lang="en-US" b="1" dirty="0"/>
              <a:t>Paranoid: </a:t>
            </a:r>
            <a:r>
              <a:rPr lang="en-US" dirty="0"/>
              <a:t>suspicious of everyone, difficult to work with, rigid and un-adaptable</a:t>
            </a:r>
          </a:p>
          <a:p>
            <a:pPr algn="just"/>
            <a:endParaRPr lang="en-US"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49</a:t>
            </a:fld>
            <a:endParaRPr lang="en-US"/>
          </a:p>
        </p:txBody>
      </p:sp>
    </p:spTree>
    <p:extLst>
      <p:ext uri="{BB962C8B-B14F-4D97-AF65-F5344CB8AC3E}">
        <p14:creationId xmlns="" xmlns:p14="http://schemas.microsoft.com/office/powerpoint/2010/main" val="5288030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08000" y="982134"/>
            <a:ext cx="7781234" cy="2247258"/>
          </a:xfrm>
        </p:spPr>
        <p:txBody>
          <a:bodyPr>
            <a:noAutofit/>
          </a:bodyPr>
          <a:lstStyle/>
          <a:p>
            <a:pPr algn="ctr"/>
            <a:r>
              <a:rPr lang="en-US" sz="7200" b="1" dirty="0">
                <a:solidFill>
                  <a:srgbClr val="FF0000"/>
                </a:solidFill>
                <a:latin typeface="Copperplate Gothic Bold" panose="020E0705020206020404" pitchFamily="34" charset="0"/>
              </a:rPr>
              <a:t>CONCEPTS OF PSYCHOLOGY </a:t>
            </a:r>
          </a:p>
        </p:txBody>
      </p:sp>
      <p:sp>
        <p:nvSpPr>
          <p:cNvPr id="5" name="Subtitle 4"/>
          <p:cNvSpPr>
            <a:spLocks noGrp="1"/>
          </p:cNvSpPr>
          <p:nvPr>
            <p:ph type="subTitle" idx="1"/>
          </p:nvPr>
        </p:nvSpPr>
        <p:spPr>
          <a:xfrm>
            <a:off x="1351722" y="5128591"/>
            <a:ext cx="6400800" cy="841513"/>
          </a:xfrm>
        </p:spPr>
        <p:txBody>
          <a:bodyPr>
            <a:normAutofit fontScale="92500" lnSpcReduction="20000"/>
          </a:bodyPr>
          <a:lstStyle/>
          <a:p>
            <a:r>
              <a:rPr lang="en-US" sz="6000" dirty="0">
                <a:solidFill>
                  <a:schemeClr val="tx1"/>
                </a:solidFill>
                <a:latin typeface="Blackadder ITC" panose="04020505051007020D02" pitchFamily="82" charset="0"/>
              </a:rPr>
              <a:t>Welcome</a:t>
            </a:r>
          </a:p>
        </p:txBody>
      </p:sp>
    </p:spTree>
    <p:extLst>
      <p:ext uri="{BB962C8B-B14F-4D97-AF65-F5344CB8AC3E}">
        <p14:creationId xmlns="" xmlns:p14="http://schemas.microsoft.com/office/powerpoint/2010/main" val="83941129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New folder\d7b76142460ebdf99928f8b88802128d.jpg"/>
          <p:cNvPicPr>
            <a:picLocks noGrp="1" noChangeAspect="1" noChangeArrowheads="1"/>
          </p:cNvPicPr>
          <p:nvPr>
            <p:ph idx="1"/>
          </p:nvPr>
        </p:nvPicPr>
        <p:blipFill>
          <a:blip r:embed="rId2" cstate="print"/>
          <a:srcRect/>
          <a:stretch>
            <a:fillRect/>
          </a:stretch>
        </p:blipFill>
        <p:spPr bwMode="auto">
          <a:xfrm>
            <a:off x="785192" y="533400"/>
            <a:ext cx="8269356" cy="5791200"/>
          </a:xfrm>
          <a:prstGeom prst="rect">
            <a:avLst/>
          </a:prstGeom>
          <a:noFill/>
        </p:spPr>
      </p:pic>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50</a:t>
            </a:fld>
            <a:endParaRPr lang="en-US"/>
          </a:p>
        </p:txBody>
      </p:sp>
    </p:spTree>
    <p:extLst>
      <p:ext uri="{BB962C8B-B14F-4D97-AF65-F5344CB8AC3E}">
        <p14:creationId xmlns="" xmlns:p14="http://schemas.microsoft.com/office/powerpoint/2010/main" val="2621055587"/>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SHELDON(1940) BODY DIMENSIONS THEORY</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ENDOMORPHIC BODY TYPE</a:t>
            </a:r>
          </a:p>
          <a:p>
            <a:pPr>
              <a:buFont typeface="Wingdings" pitchFamily="2" charset="2"/>
              <a:buChar char="Ø"/>
            </a:pPr>
            <a:r>
              <a:rPr lang="en-US" dirty="0" smtClean="0"/>
              <a:t>Soft body</a:t>
            </a:r>
          </a:p>
          <a:p>
            <a:pPr>
              <a:buFont typeface="Wingdings" pitchFamily="2" charset="2"/>
              <a:buChar char="Ø"/>
            </a:pPr>
            <a:r>
              <a:rPr lang="en-US" dirty="0" smtClean="0"/>
              <a:t>Underdeveloped muscles</a:t>
            </a:r>
          </a:p>
          <a:p>
            <a:pPr>
              <a:buFont typeface="Wingdings" pitchFamily="2" charset="2"/>
              <a:buChar char="Ø"/>
            </a:pPr>
            <a:r>
              <a:rPr lang="en-US" dirty="0" smtClean="0"/>
              <a:t>Round shaped</a:t>
            </a:r>
          </a:p>
          <a:p>
            <a:pPr>
              <a:buFont typeface="Wingdings" pitchFamily="2" charset="2"/>
              <a:buChar char="Ø"/>
            </a:pPr>
            <a:r>
              <a:rPr lang="en-US" dirty="0" smtClean="0"/>
              <a:t>Over-developed digestive system</a:t>
            </a:r>
          </a:p>
          <a:p>
            <a:pPr>
              <a:buFont typeface="Wingdings" pitchFamily="2" charset="2"/>
              <a:buChar char="Ø"/>
            </a:pPr>
            <a:r>
              <a:rPr lang="en-US" dirty="0" smtClean="0"/>
              <a:t>ASSOCIATED PERSONALITY TRAITS</a:t>
            </a:r>
          </a:p>
          <a:p>
            <a:pPr>
              <a:buFont typeface="Wingdings" pitchFamily="2" charset="2"/>
              <a:buChar char="v"/>
            </a:pPr>
            <a:r>
              <a:rPr lang="en-US" dirty="0" smtClean="0"/>
              <a:t>Love food</a:t>
            </a:r>
          </a:p>
          <a:p>
            <a:pPr>
              <a:buFont typeface="Wingdings" pitchFamily="2" charset="2"/>
              <a:buChar char="v"/>
            </a:pPr>
            <a:r>
              <a:rPr lang="en-US" dirty="0" smtClean="0"/>
              <a:t>Tolerant</a:t>
            </a:r>
          </a:p>
          <a:p>
            <a:pPr>
              <a:buFont typeface="Wingdings" pitchFamily="2" charset="2"/>
              <a:buChar char="v"/>
            </a:pPr>
            <a:r>
              <a:rPr lang="en-US" dirty="0" smtClean="0"/>
              <a:t>Evenness of emotions</a:t>
            </a:r>
          </a:p>
          <a:p>
            <a:pPr>
              <a:buFont typeface="Wingdings" pitchFamily="2" charset="2"/>
              <a:buChar char="v"/>
            </a:pPr>
            <a:r>
              <a:rPr lang="en-US" dirty="0" smtClean="0"/>
              <a:t>Love comfort/relaxed/need for affection</a:t>
            </a:r>
          </a:p>
          <a:p>
            <a:pPr>
              <a:buFont typeface="Wingdings" pitchFamily="2" charset="2"/>
              <a:buChar char="v"/>
            </a:pPr>
            <a:r>
              <a:rPr lang="en-US" dirty="0" smtClean="0"/>
              <a:t>Social/good </a:t>
            </a:r>
            <a:r>
              <a:rPr lang="en-US" dirty="0" err="1" smtClean="0"/>
              <a:t>humoured</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MESOMORPHIC BODY TYPE</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t>Hard,muscular</a:t>
            </a:r>
            <a:r>
              <a:rPr lang="en-US" dirty="0" smtClean="0"/>
              <a:t> body</a:t>
            </a:r>
          </a:p>
          <a:p>
            <a:r>
              <a:rPr lang="en-US" dirty="0" smtClean="0"/>
              <a:t>Overly mature appearance</a:t>
            </a:r>
          </a:p>
          <a:p>
            <a:r>
              <a:rPr lang="en-US" dirty="0" smtClean="0"/>
              <a:t>Rectangular shaped</a:t>
            </a:r>
          </a:p>
          <a:p>
            <a:r>
              <a:rPr lang="en-US" dirty="0" smtClean="0"/>
              <a:t>Thick skin&amp; upright posture</a:t>
            </a:r>
          </a:p>
          <a:p>
            <a:r>
              <a:rPr lang="en-US" dirty="0" smtClean="0"/>
              <a:t>ASSOCIATED PERSONALITY TRAITS</a:t>
            </a:r>
          </a:p>
          <a:p>
            <a:pPr>
              <a:buFont typeface="Wingdings" pitchFamily="2" charset="2"/>
              <a:buChar char="ü"/>
            </a:pPr>
            <a:r>
              <a:rPr lang="en-US" dirty="0" smtClean="0"/>
              <a:t>Adventurous</a:t>
            </a:r>
          </a:p>
          <a:p>
            <a:pPr>
              <a:buFont typeface="Wingdings" pitchFamily="2" charset="2"/>
              <a:buChar char="ü"/>
            </a:pPr>
            <a:r>
              <a:rPr lang="en-US" dirty="0" smtClean="0"/>
              <a:t>Desire for power&amp; </a:t>
            </a:r>
            <a:r>
              <a:rPr lang="en-US" dirty="0" err="1" smtClean="0"/>
              <a:t>dominance,courageous</a:t>
            </a:r>
            <a:endParaRPr lang="en-US" dirty="0" smtClean="0"/>
          </a:p>
          <a:p>
            <a:pPr>
              <a:buFont typeface="Wingdings" pitchFamily="2" charset="2"/>
              <a:buChar char="ü"/>
            </a:pPr>
            <a:r>
              <a:rPr lang="en-US" dirty="0" smtClean="0"/>
              <a:t>Indifference to what others think or want</a:t>
            </a:r>
          </a:p>
          <a:p>
            <a:pPr>
              <a:buFont typeface="Wingdings" pitchFamily="2" charset="2"/>
              <a:buChar char="ü"/>
            </a:pPr>
            <a:r>
              <a:rPr lang="en-US" dirty="0" smtClean="0"/>
              <a:t>Assertive/bold/zest for physical activity</a:t>
            </a:r>
          </a:p>
          <a:p>
            <a:pPr>
              <a:buFont typeface="Wingdings" pitchFamily="2" charset="2"/>
              <a:buChar char="ü"/>
            </a:pPr>
            <a:r>
              <a:rPr lang="en-US" dirty="0" smtClean="0"/>
              <a:t>Competitive/love of risk and chance</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ECTOMORPHIC BODY TYPE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Characteristics</a:t>
            </a:r>
          </a:p>
          <a:p>
            <a:pPr>
              <a:buFont typeface="Wingdings" pitchFamily="2" charset="2"/>
              <a:buChar char="v"/>
            </a:pPr>
            <a:r>
              <a:rPr lang="en-US" dirty="0" smtClean="0"/>
              <a:t>Thin, flat chest</a:t>
            </a:r>
          </a:p>
          <a:p>
            <a:pPr>
              <a:buFont typeface="Wingdings" pitchFamily="2" charset="2"/>
              <a:buChar char="v"/>
            </a:pPr>
            <a:r>
              <a:rPr lang="en-US" dirty="0" smtClean="0"/>
              <a:t>Delicate build</a:t>
            </a:r>
          </a:p>
          <a:p>
            <a:pPr>
              <a:buFont typeface="Wingdings" pitchFamily="2" charset="2"/>
              <a:buChar char="v"/>
            </a:pPr>
            <a:r>
              <a:rPr lang="en-US" dirty="0" smtClean="0"/>
              <a:t>Young appearance</a:t>
            </a:r>
          </a:p>
          <a:p>
            <a:pPr>
              <a:buFont typeface="Wingdings" pitchFamily="2" charset="2"/>
              <a:buChar char="v"/>
            </a:pPr>
            <a:r>
              <a:rPr lang="en-US" dirty="0" smtClean="0"/>
              <a:t>Tall/lightly muscled</a:t>
            </a:r>
          </a:p>
          <a:p>
            <a:pPr>
              <a:buFont typeface="Wingdings" pitchFamily="2" charset="2"/>
              <a:buChar char="v"/>
            </a:pPr>
            <a:r>
              <a:rPr lang="en-US" dirty="0" smtClean="0"/>
              <a:t>Stoop-shouldered</a:t>
            </a:r>
          </a:p>
          <a:p>
            <a:pPr>
              <a:buFont typeface="Wingdings" pitchFamily="2" charset="2"/>
              <a:buChar char="v"/>
            </a:pPr>
            <a:r>
              <a:rPr lang="en-US" dirty="0" smtClean="0"/>
              <a:t>Large brain</a:t>
            </a:r>
          </a:p>
          <a:p>
            <a:pPr>
              <a:buFont typeface="Wingdings" pitchFamily="2" charset="2"/>
              <a:buChar char="v"/>
            </a:pPr>
            <a:r>
              <a:rPr lang="en-US" dirty="0" smtClean="0"/>
              <a:t>ASSOCIATED PERSONALITY TRAITS</a:t>
            </a:r>
          </a:p>
          <a:p>
            <a:pPr>
              <a:buFont typeface="Wingdings" pitchFamily="2" charset="2"/>
              <a:buChar char="v"/>
            </a:pPr>
            <a:r>
              <a:rPr lang="en-US" dirty="0" smtClean="0"/>
              <a:t>Self conscious</a:t>
            </a:r>
          </a:p>
          <a:p>
            <a:pPr>
              <a:buFont typeface="Wingdings" pitchFamily="2" charset="2"/>
              <a:buChar char="v"/>
            </a:pPr>
            <a:r>
              <a:rPr lang="en-US" dirty="0" smtClean="0"/>
              <a:t>Preference for privacy/introverted</a:t>
            </a:r>
          </a:p>
          <a:p>
            <a:pPr>
              <a:buFont typeface="Wingdings" pitchFamily="2" charset="2"/>
              <a:buChar char="v"/>
            </a:pPr>
            <a:r>
              <a:rPr lang="en-US" dirty="0" smtClean="0"/>
              <a:t>Inhibited/socially anxious</a:t>
            </a:r>
          </a:p>
          <a:p>
            <a:pPr>
              <a:buFont typeface="Wingdings" pitchFamily="2" charset="2"/>
              <a:buChar char="v"/>
            </a:pPr>
            <a:r>
              <a:rPr lang="en-US" dirty="0" smtClean="0"/>
              <a:t>Artistic</a:t>
            </a:r>
          </a:p>
          <a:p>
            <a:pPr>
              <a:buFont typeface="Wingdings" pitchFamily="2" charset="2"/>
              <a:buChar char="v"/>
            </a:pPr>
            <a:r>
              <a:rPr lang="en-US" dirty="0" smtClean="0"/>
              <a:t>Mentally intense</a:t>
            </a:r>
          </a:p>
          <a:p>
            <a:pPr>
              <a:buFont typeface="Wingdings" pitchFamily="2" charset="2"/>
              <a:buChar char="v"/>
            </a:pPr>
            <a:r>
              <a:rPr lang="en-US" smtClean="0"/>
              <a:t>Emotionally restrained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366" y="274953"/>
            <a:ext cx="7602958" cy="1143000"/>
          </a:xfrm>
        </p:spPr>
        <p:txBody>
          <a:bodyPr/>
          <a:lstStyle/>
          <a:p>
            <a:r>
              <a:rPr lang="en-US" sz="5400" b="1" dirty="0">
                <a:latin typeface="Bradley Hand ITC" panose="03070402050302030203" pitchFamily="66" charset="0"/>
              </a:rPr>
              <a:t>What is Psychology?</a:t>
            </a:r>
          </a:p>
        </p:txBody>
      </p:sp>
      <p:pic>
        <p:nvPicPr>
          <p:cNvPr id="1026" name="Picture 2" descr="Image result for psychology images"/>
          <p:cNvPicPr>
            <a:picLocks noGrp="1" noChangeAspect="1" noChangeArrowheads="1"/>
          </p:cNvPicPr>
          <p:nvPr>
            <p:ph idx="1"/>
          </p:nvPr>
        </p:nvPicPr>
        <p:blipFill>
          <a:blip r:embed="rId3" cstate="print">
            <a:extLst>
              <a:ext uri="{28A0092B-C50C-407E-A947-70E740481C1C}">
                <a14:useLocalDpi xmlns="" xmlns:a14="http://schemas.microsoft.com/office/drawing/2010/main" val="0"/>
              </a:ext>
            </a:extLst>
          </a:blip>
          <a:stretch>
            <a:fillRect/>
          </a:stretch>
        </p:blipFill>
        <p:spPr bwMode="auto">
          <a:xfrm>
            <a:off x="3495410" y="1597026"/>
            <a:ext cx="2610381" cy="42973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26262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113" y="155713"/>
            <a:ext cx="5829300" cy="838200"/>
          </a:xfrm>
        </p:spPr>
        <p:txBody>
          <a:bodyPr>
            <a:noAutofit/>
          </a:bodyPr>
          <a:lstStyle/>
          <a:p>
            <a:pPr algn="ctr"/>
            <a:r>
              <a:rPr lang="en-US" sz="5400" b="1" dirty="0">
                <a:solidFill>
                  <a:schemeClr val="tx1"/>
                </a:solidFill>
                <a:latin typeface="Arial Black" panose="020B0A04020102020204" pitchFamily="34" charset="0"/>
              </a:rPr>
              <a:t>Definition of Terms</a:t>
            </a:r>
            <a:endParaRPr lang="en-US" sz="5400" dirty="0">
              <a:solidFill>
                <a:schemeClr val="tx1"/>
              </a:solidFill>
              <a:latin typeface="Arial Black" panose="020B0A04020102020204" pitchFamily="34" charset="0"/>
            </a:endParaRPr>
          </a:p>
        </p:txBody>
      </p:sp>
      <p:sp>
        <p:nvSpPr>
          <p:cNvPr id="3" name="Content Placeholder 2"/>
          <p:cNvSpPr>
            <a:spLocks noGrp="1"/>
          </p:cNvSpPr>
          <p:nvPr>
            <p:ph idx="1"/>
          </p:nvPr>
        </p:nvSpPr>
        <p:spPr>
          <a:xfrm>
            <a:off x="228601" y="993914"/>
            <a:ext cx="8676860" cy="5685183"/>
          </a:xfrm>
        </p:spPr>
        <p:txBody>
          <a:bodyPr>
            <a:noAutofit/>
          </a:bodyPr>
          <a:lstStyle/>
          <a:p>
            <a:pPr algn="just">
              <a:buFont typeface="Wingdings" pitchFamily="2" charset="2"/>
              <a:buChar char="§"/>
            </a:pPr>
            <a:r>
              <a:rPr lang="en-US" b="1" dirty="0"/>
              <a:t>PSYCHOLOGY</a:t>
            </a:r>
          </a:p>
          <a:p>
            <a:pPr algn="just">
              <a:buNone/>
            </a:pPr>
            <a:r>
              <a:rPr lang="en-US" dirty="0"/>
              <a:t>-The scientific study of human behavior and mental  or cognitive processes. </a:t>
            </a:r>
          </a:p>
          <a:p>
            <a:pPr algn="just">
              <a:buFontTx/>
              <a:buChar char="-"/>
            </a:pPr>
            <a:r>
              <a:rPr lang="en-US" dirty="0"/>
              <a:t>The scientific study of human mind including its structure and functioning, usually observed in behavior.</a:t>
            </a:r>
          </a:p>
          <a:p>
            <a:pPr algn="just">
              <a:buFontTx/>
              <a:buChar char="-"/>
            </a:pPr>
            <a:endParaRPr lang="en-US" sz="1600" dirty="0"/>
          </a:p>
          <a:p>
            <a:pPr algn="just">
              <a:buFont typeface="Wingdings" pitchFamily="2" charset="2"/>
              <a:buChar char="§"/>
            </a:pPr>
            <a:r>
              <a:rPr lang="en-US" b="1" dirty="0"/>
              <a:t>BEHAVIOUR</a:t>
            </a:r>
            <a:endParaRPr lang="en-US" dirty="0"/>
          </a:p>
          <a:p>
            <a:pPr lvl="0" algn="just">
              <a:buFontTx/>
              <a:buChar char="-"/>
            </a:pPr>
            <a:r>
              <a:rPr lang="en-US" dirty="0"/>
              <a:t>Any activity of an organism that is capable of being observed in response to its environment.</a:t>
            </a:r>
            <a:r>
              <a:rPr lang="en-US" b="1" dirty="0"/>
              <a:t>	</a:t>
            </a:r>
          </a:p>
          <a:p>
            <a:pPr lvl="0" algn="just">
              <a:buFontTx/>
              <a:buChar char="-"/>
            </a:pPr>
            <a:r>
              <a:rPr lang="en-US" dirty="0" err="1"/>
              <a:t>Behaviour</a:t>
            </a:r>
            <a:r>
              <a:rPr lang="en-US" dirty="0"/>
              <a:t> includes all of our outward or overt actions and reactions, such as verbal and facial expressions and movements.</a:t>
            </a:r>
          </a:p>
          <a:p>
            <a:pPr lvl="0" algn="just"/>
            <a:endParaRPr lang="en-US"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7</a:t>
            </a:fld>
            <a:endParaRPr lang="en-US"/>
          </a:p>
        </p:txBody>
      </p:sp>
    </p:spTree>
    <p:extLst>
      <p:ext uri="{BB962C8B-B14F-4D97-AF65-F5344CB8AC3E}">
        <p14:creationId xmlns="" xmlns:p14="http://schemas.microsoft.com/office/powerpoint/2010/main" val="2507756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out)">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800100"/>
            <a:ext cx="7498080" cy="5448300"/>
          </a:xfrm>
        </p:spPr>
        <p:txBody>
          <a:bodyPr/>
          <a:lstStyle/>
          <a:p>
            <a:pPr algn="just">
              <a:buFont typeface="Wingdings" panose="05000000000000000000" pitchFamily="2" charset="2"/>
              <a:buChar char="v"/>
            </a:pPr>
            <a:r>
              <a:rPr lang="en-US" dirty="0"/>
              <a:t>MENTAL PROCESSES</a:t>
            </a:r>
          </a:p>
          <a:p>
            <a:pPr algn="just"/>
            <a:r>
              <a:rPr lang="en-US" dirty="0"/>
              <a:t> Refer to all the internal and covert activity of our mind such as thinking, feeling and remembering. </a:t>
            </a:r>
          </a:p>
          <a:p>
            <a:pPr marL="82296" indent="0" algn="just">
              <a:buNone/>
            </a:pPr>
            <a:r>
              <a:rPr lang="en-US" sz="3600" b="1" u="sng" dirty="0"/>
              <a:t>NOTE:</a:t>
            </a:r>
          </a:p>
          <a:p>
            <a:pPr algn="just">
              <a:buFont typeface="Wingdings" panose="05000000000000000000" pitchFamily="2" charset="2"/>
              <a:buChar char="v"/>
            </a:pPr>
            <a:r>
              <a:rPr lang="en-US" dirty="0"/>
              <a:t>The word Psychology has its origin from two Greek words ‘</a:t>
            </a:r>
            <a:r>
              <a:rPr lang="en-US" i="1" dirty="0"/>
              <a:t>Psyche</a:t>
            </a:r>
            <a:r>
              <a:rPr lang="en-US" dirty="0"/>
              <a:t>’ and ‘</a:t>
            </a:r>
            <a:r>
              <a:rPr lang="en-US" i="1" dirty="0"/>
              <a:t>Logos</a:t>
            </a:r>
            <a:r>
              <a:rPr lang="en-US" dirty="0"/>
              <a:t>’, ‘psyche’ means ‘</a:t>
            </a:r>
            <a:r>
              <a:rPr lang="en-US" b="1" dirty="0"/>
              <a:t>soul</a:t>
            </a:r>
            <a:r>
              <a:rPr lang="en-US" dirty="0"/>
              <a:t>’ and ‘logos’ means ‘</a:t>
            </a:r>
            <a:r>
              <a:rPr lang="en-US" b="1" dirty="0"/>
              <a:t>study</a:t>
            </a:r>
            <a:r>
              <a:rPr lang="en-US" dirty="0"/>
              <a:t>’. Thus literally, Psychology means ‘the study of soul’ or ‘science of soul’.</a:t>
            </a:r>
          </a:p>
        </p:txBody>
      </p:sp>
    </p:spTree>
    <p:extLst>
      <p:ext uri="{BB962C8B-B14F-4D97-AF65-F5344CB8AC3E}">
        <p14:creationId xmlns="" xmlns:p14="http://schemas.microsoft.com/office/powerpoint/2010/main" val="27459864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7300" y="583095"/>
            <a:ext cx="6229350" cy="4267200"/>
          </a:xfrm>
        </p:spPr>
        <p:txBody>
          <a:bodyPr>
            <a:normAutofit fontScale="92500" lnSpcReduction="10000"/>
          </a:bodyPr>
          <a:lstStyle/>
          <a:p>
            <a:pPr algn="just">
              <a:buFont typeface="Wingdings" pitchFamily="2" charset="2"/>
              <a:buChar char="§"/>
            </a:pPr>
            <a:r>
              <a:rPr lang="en-US" sz="3200" b="1" dirty="0"/>
              <a:t>EXPERIENCE</a:t>
            </a:r>
          </a:p>
          <a:p>
            <a:pPr lvl="0" algn="just">
              <a:buNone/>
            </a:pPr>
            <a:r>
              <a:rPr lang="en-US" sz="3200" dirty="0"/>
              <a:t>	Mental phenomena  occurring directly to the individual.</a:t>
            </a:r>
          </a:p>
          <a:p>
            <a:pPr lvl="0" algn="just">
              <a:buNone/>
            </a:pPr>
            <a:endParaRPr lang="en-US" sz="3200" dirty="0"/>
          </a:p>
          <a:p>
            <a:pPr lvl="0" algn="just">
              <a:buFont typeface="Wingdings" pitchFamily="2" charset="2"/>
              <a:buChar char="§"/>
            </a:pPr>
            <a:r>
              <a:rPr lang="en-US" sz="3200" b="1" dirty="0"/>
              <a:t>CHARACTER</a:t>
            </a:r>
            <a:endParaRPr lang="en-US" sz="3200" dirty="0"/>
          </a:p>
          <a:p>
            <a:pPr lvl="0" algn="just">
              <a:buNone/>
            </a:pPr>
            <a:r>
              <a:rPr lang="en-US" sz="3200" dirty="0"/>
              <a:t>	An evaluation of an individual`s personality against some set standards within the society focusing on morals and ethics.</a:t>
            </a:r>
          </a:p>
          <a:p>
            <a:pPr lvl="0" algn="just">
              <a:buNone/>
            </a:pPr>
            <a:endParaRPr lang="en-US" sz="3200" dirty="0"/>
          </a:p>
          <a:p>
            <a:pPr algn="just"/>
            <a:endParaRPr lang="en-US" sz="3200" dirty="0"/>
          </a:p>
        </p:txBody>
      </p:sp>
      <p:sp>
        <p:nvSpPr>
          <p:cNvPr id="5" name="Slide Number Placeholder 4"/>
          <p:cNvSpPr>
            <a:spLocks noGrp="1"/>
          </p:cNvSpPr>
          <p:nvPr>
            <p:ph type="sldNum" sz="quarter" idx="12"/>
          </p:nvPr>
        </p:nvSpPr>
        <p:spPr>
          <a:xfrm>
            <a:off x="6057900" y="6324600"/>
            <a:ext cx="1428750" cy="457200"/>
          </a:xfrm>
          <a:prstGeom prst="rect">
            <a:avLst/>
          </a:prstGeom>
        </p:spPr>
        <p:txBody>
          <a:bodyPr/>
          <a:lstStyle/>
          <a:p>
            <a:fld id="{ACE4364B-589A-413E-BE35-0E230ADB5FAC}" type="slidenum">
              <a:rPr lang="en-US" smtClean="0"/>
              <a:pPr/>
              <a:t>9</a:t>
            </a:fld>
            <a:endParaRPr lang="en-US"/>
          </a:p>
        </p:txBody>
      </p:sp>
    </p:spTree>
    <p:extLst>
      <p:ext uri="{BB962C8B-B14F-4D97-AF65-F5344CB8AC3E}">
        <p14:creationId xmlns="" xmlns:p14="http://schemas.microsoft.com/office/powerpoint/2010/main" val="2932182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ox(out)">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2398</Words>
  <Application>Microsoft Office PowerPoint</Application>
  <PresentationFormat>On-screen Show (4:3)</PresentationFormat>
  <Paragraphs>270</Paragraphs>
  <Slides>53</Slides>
  <Notes>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PSYCHOLOGY </vt:lpstr>
      <vt:lpstr>Module outcomes</vt:lpstr>
      <vt:lpstr>Course Outline</vt:lpstr>
      <vt:lpstr>Course outline ct’</vt:lpstr>
      <vt:lpstr>CONCEPTS OF PSYCHOLOGY </vt:lpstr>
      <vt:lpstr>What is Psychology?</vt:lpstr>
      <vt:lpstr>Definition of Terms</vt:lpstr>
      <vt:lpstr>Slide 8</vt:lpstr>
      <vt:lpstr>Slide 9</vt:lpstr>
      <vt:lpstr>Cont’d…</vt:lpstr>
      <vt:lpstr>Historical Background</vt:lpstr>
      <vt:lpstr>Ancient Greek period:</vt:lpstr>
      <vt:lpstr>Cont’d…</vt:lpstr>
      <vt:lpstr>Pre-modern Period:</vt:lpstr>
      <vt:lpstr>Modern period:</vt:lpstr>
      <vt:lpstr>Current Definition:</vt:lpstr>
      <vt:lpstr>Aim of Psychologists</vt:lpstr>
      <vt:lpstr>The Scope Of Psychology </vt:lpstr>
      <vt:lpstr>Scope of Psychology:</vt:lpstr>
      <vt:lpstr>Slide 20</vt:lpstr>
      <vt:lpstr>Scope of psychology ctd’</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Note: </vt:lpstr>
      <vt:lpstr>Slide 35</vt:lpstr>
      <vt:lpstr>PERSONALITY</vt:lpstr>
      <vt:lpstr>Why study personality?</vt:lpstr>
      <vt:lpstr>Personality Trait </vt:lpstr>
      <vt:lpstr>Factors Influencing Personality</vt:lpstr>
      <vt:lpstr>Cont’d…</vt:lpstr>
      <vt:lpstr>Cont’d…</vt:lpstr>
      <vt:lpstr>TYPES OF PERSONALITY</vt:lpstr>
      <vt:lpstr>Introverts</vt:lpstr>
      <vt:lpstr>Extroverts</vt:lpstr>
      <vt:lpstr>Sanguines-excess blood (“let’s have fun”)</vt:lpstr>
      <vt:lpstr>Melancholy-black bile (“let’s get organized”)</vt:lpstr>
      <vt:lpstr>Choleric-yellow bile (“let’s get moving”)</vt:lpstr>
      <vt:lpstr>Phlegmatic-phlegm[mucus] (“let’s relax”)</vt:lpstr>
      <vt:lpstr>Others…</vt:lpstr>
      <vt:lpstr>Slide 50</vt:lpstr>
      <vt:lpstr>SHELDON(1940) BODY DIMENSIONS THEORY</vt:lpstr>
      <vt:lpstr>MESOMORPHIC BODY TYPE</vt:lpstr>
      <vt:lpstr>ECTOMORPHIC BODY TYPE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dc:title>
  <dc:creator>Windows User</dc:creator>
  <cp:lastModifiedBy>Windows User</cp:lastModifiedBy>
  <cp:revision>24</cp:revision>
  <dcterms:created xsi:type="dcterms:W3CDTF">2020-10-21T10:05:47Z</dcterms:created>
  <dcterms:modified xsi:type="dcterms:W3CDTF">2020-10-22T06:17:35Z</dcterms:modified>
</cp:coreProperties>
</file>