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9.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10" r:id="rId4"/>
    <p:sldMasterId id="2147483724" r:id="rId5"/>
    <p:sldMasterId id="2147483736" r:id="rId6"/>
    <p:sldMasterId id="2147483755" r:id="rId7"/>
    <p:sldMasterId id="2147483774" r:id="rId8"/>
    <p:sldMasterId id="2147483812" r:id="rId9"/>
    <p:sldMasterId id="2147483826" r:id="rId10"/>
  </p:sldMasterIdLst>
  <p:notesMasterIdLst>
    <p:notesMasterId r:id="rId239"/>
  </p:notesMasterIdLst>
  <p:sldIdLst>
    <p:sldId id="256" r:id="rId11"/>
    <p:sldId id="258" r:id="rId12"/>
    <p:sldId id="261" r:id="rId13"/>
    <p:sldId id="262" r:id="rId14"/>
    <p:sldId id="259" r:id="rId15"/>
    <p:sldId id="257" r:id="rId16"/>
    <p:sldId id="266" r:id="rId17"/>
    <p:sldId id="403" r:id="rId18"/>
    <p:sldId id="267" r:id="rId19"/>
    <p:sldId id="268" r:id="rId20"/>
    <p:sldId id="269" r:id="rId21"/>
    <p:sldId id="270" r:id="rId22"/>
    <p:sldId id="271" r:id="rId23"/>
    <p:sldId id="272" r:id="rId24"/>
    <p:sldId id="273" r:id="rId25"/>
    <p:sldId id="274" r:id="rId26"/>
    <p:sldId id="275" r:id="rId27"/>
    <p:sldId id="404" r:id="rId28"/>
    <p:sldId id="405" r:id="rId29"/>
    <p:sldId id="435" r:id="rId30"/>
    <p:sldId id="406" r:id="rId31"/>
    <p:sldId id="407" r:id="rId32"/>
    <p:sldId id="408" r:id="rId33"/>
    <p:sldId id="409" r:id="rId34"/>
    <p:sldId id="410" r:id="rId35"/>
    <p:sldId id="411" r:id="rId36"/>
    <p:sldId id="412" r:id="rId37"/>
    <p:sldId id="413" r:id="rId38"/>
    <p:sldId id="414" r:id="rId39"/>
    <p:sldId id="415" r:id="rId40"/>
    <p:sldId id="416" r:id="rId41"/>
    <p:sldId id="417" r:id="rId42"/>
    <p:sldId id="418" r:id="rId43"/>
    <p:sldId id="436"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419" r:id="rId62"/>
    <p:sldId id="420" r:id="rId63"/>
    <p:sldId id="422" r:id="rId64"/>
    <p:sldId id="423" r:id="rId65"/>
    <p:sldId id="430" r:id="rId66"/>
    <p:sldId id="424" r:id="rId67"/>
    <p:sldId id="431" r:id="rId68"/>
    <p:sldId id="425" r:id="rId69"/>
    <p:sldId id="432" r:id="rId70"/>
    <p:sldId id="426" r:id="rId71"/>
    <p:sldId id="427" r:id="rId72"/>
    <p:sldId id="433" r:id="rId73"/>
    <p:sldId id="434" r:id="rId74"/>
    <p:sldId id="428" r:id="rId75"/>
    <p:sldId id="429" r:id="rId76"/>
    <p:sldId id="301" r:id="rId77"/>
    <p:sldId id="302" r:id="rId78"/>
    <p:sldId id="303" r:id="rId79"/>
    <p:sldId id="304" r:id="rId80"/>
    <p:sldId id="305" r:id="rId81"/>
    <p:sldId id="306" r:id="rId82"/>
    <p:sldId id="307" r:id="rId83"/>
    <p:sldId id="308" r:id="rId84"/>
    <p:sldId id="309" r:id="rId85"/>
    <p:sldId id="310" r:id="rId86"/>
    <p:sldId id="311" r:id="rId87"/>
    <p:sldId id="312" r:id="rId88"/>
    <p:sldId id="313" r:id="rId89"/>
    <p:sldId id="314" r:id="rId90"/>
    <p:sldId id="315" r:id="rId91"/>
    <p:sldId id="316" r:id="rId92"/>
    <p:sldId id="317" r:id="rId93"/>
    <p:sldId id="318" r:id="rId94"/>
    <p:sldId id="319" r:id="rId95"/>
    <p:sldId id="320" r:id="rId96"/>
    <p:sldId id="321" r:id="rId97"/>
    <p:sldId id="322" r:id="rId98"/>
    <p:sldId id="323" r:id="rId99"/>
    <p:sldId id="324" r:id="rId100"/>
    <p:sldId id="325" r:id="rId101"/>
    <p:sldId id="326" r:id="rId102"/>
    <p:sldId id="327" r:id="rId103"/>
    <p:sldId id="328" r:id="rId104"/>
    <p:sldId id="329" r:id="rId105"/>
    <p:sldId id="330" r:id="rId106"/>
    <p:sldId id="331" r:id="rId107"/>
    <p:sldId id="332" r:id="rId108"/>
    <p:sldId id="333" r:id="rId109"/>
    <p:sldId id="334" r:id="rId110"/>
    <p:sldId id="335" r:id="rId111"/>
    <p:sldId id="437" r:id="rId112"/>
    <p:sldId id="336" r:id="rId113"/>
    <p:sldId id="337" r:id="rId114"/>
    <p:sldId id="338" r:id="rId115"/>
    <p:sldId id="339" r:id="rId116"/>
    <p:sldId id="438" r:id="rId117"/>
    <p:sldId id="439" r:id="rId118"/>
    <p:sldId id="440" r:id="rId119"/>
    <p:sldId id="340" r:id="rId120"/>
    <p:sldId id="341" r:id="rId121"/>
    <p:sldId id="342" r:id="rId122"/>
    <p:sldId id="343" r:id="rId123"/>
    <p:sldId id="344" r:id="rId124"/>
    <p:sldId id="345" r:id="rId125"/>
    <p:sldId id="346" r:id="rId126"/>
    <p:sldId id="347" r:id="rId127"/>
    <p:sldId id="494" r:id="rId128"/>
    <p:sldId id="495" r:id="rId129"/>
    <p:sldId id="496" r:id="rId130"/>
    <p:sldId id="497" r:id="rId131"/>
    <p:sldId id="498" r:id="rId132"/>
    <p:sldId id="499" r:id="rId133"/>
    <p:sldId id="500" r:id="rId134"/>
    <p:sldId id="501" r:id="rId135"/>
    <p:sldId id="356" r:id="rId136"/>
    <p:sldId id="357" r:id="rId137"/>
    <p:sldId id="358" r:id="rId138"/>
    <p:sldId id="359" r:id="rId139"/>
    <p:sldId id="360" r:id="rId140"/>
    <p:sldId id="361" r:id="rId141"/>
    <p:sldId id="362" r:id="rId142"/>
    <p:sldId id="363" r:id="rId143"/>
    <p:sldId id="364" r:id="rId144"/>
    <p:sldId id="365" r:id="rId145"/>
    <p:sldId id="366" r:id="rId146"/>
    <p:sldId id="367" r:id="rId147"/>
    <p:sldId id="441" r:id="rId148"/>
    <p:sldId id="442" r:id="rId149"/>
    <p:sldId id="443" r:id="rId150"/>
    <p:sldId id="444" r:id="rId151"/>
    <p:sldId id="445" r:id="rId152"/>
    <p:sldId id="446" r:id="rId153"/>
    <p:sldId id="447" r:id="rId154"/>
    <p:sldId id="448" r:id="rId155"/>
    <p:sldId id="368" r:id="rId156"/>
    <p:sldId id="369" r:id="rId157"/>
    <p:sldId id="370" r:id="rId158"/>
    <p:sldId id="371" r:id="rId159"/>
    <p:sldId id="372" r:id="rId160"/>
    <p:sldId id="373" r:id="rId161"/>
    <p:sldId id="374" r:id="rId162"/>
    <p:sldId id="375" r:id="rId163"/>
    <p:sldId id="376" r:id="rId164"/>
    <p:sldId id="449" r:id="rId165"/>
    <p:sldId id="377" r:id="rId166"/>
    <p:sldId id="378" r:id="rId167"/>
    <p:sldId id="379" r:id="rId168"/>
    <p:sldId id="380" r:id="rId169"/>
    <p:sldId id="381" r:id="rId170"/>
    <p:sldId id="382" r:id="rId171"/>
    <p:sldId id="383" r:id="rId172"/>
    <p:sldId id="384" r:id="rId173"/>
    <p:sldId id="385" r:id="rId174"/>
    <p:sldId id="386" r:id="rId175"/>
    <p:sldId id="387" r:id="rId176"/>
    <p:sldId id="388" r:id="rId177"/>
    <p:sldId id="389" r:id="rId178"/>
    <p:sldId id="390" r:id="rId179"/>
    <p:sldId id="391" r:id="rId180"/>
    <p:sldId id="392" r:id="rId181"/>
    <p:sldId id="502" r:id="rId182"/>
    <p:sldId id="394" r:id="rId183"/>
    <p:sldId id="395" r:id="rId184"/>
    <p:sldId id="396" r:id="rId185"/>
    <p:sldId id="397" r:id="rId186"/>
    <p:sldId id="398" r:id="rId187"/>
    <p:sldId id="399" r:id="rId188"/>
    <p:sldId id="400" r:id="rId189"/>
    <p:sldId id="450" r:id="rId190"/>
    <p:sldId id="452" r:id="rId191"/>
    <p:sldId id="453" r:id="rId192"/>
    <p:sldId id="454" r:id="rId193"/>
    <p:sldId id="455" r:id="rId194"/>
    <p:sldId id="456" r:id="rId195"/>
    <p:sldId id="457" r:id="rId196"/>
    <p:sldId id="458" r:id="rId197"/>
    <p:sldId id="459" r:id="rId198"/>
    <p:sldId id="460" r:id="rId199"/>
    <p:sldId id="461" r:id="rId200"/>
    <p:sldId id="462" r:id="rId201"/>
    <p:sldId id="463" r:id="rId202"/>
    <p:sldId id="464" r:id="rId203"/>
    <p:sldId id="465" r:id="rId204"/>
    <p:sldId id="466" r:id="rId205"/>
    <p:sldId id="467" r:id="rId206"/>
    <p:sldId id="468" r:id="rId207"/>
    <p:sldId id="469" r:id="rId208"/>
    <p:sldId id="470" r:id="rId209"/>
    <p:sldId id="471" r:id="rId210"/>
    <p:sldId id="472" r:id="rId211"/>
    <p:sldId id="473" r:id="rId212"/>
    <p:sldId id="474" r:id="rId213"/>
    <p:sldId id="475" r:id="rId214"/>
    <p:sldId id="476" r:id="rId215"/>
    <p:sldId id="477" r:id="rId216"/>
    <p:sldId id="478" r:id="rId217"/>
    <p:sldId id="479" r:id="rId218"/>
    <p:sldId id="480" r:id="rId219"/>
    <p:sldId id="481" r:id="rId220"/>
    <p:sldId id="482" r:id="rId221"/>
    <p:sldId id="483" r:id="rId222"/>
    <p:sldId id="487" r:id="rId223"/>
    <p:sldId id="488" r:id="rId224"/>
    <p:sldId id="490" r:id="rId225"/>
    <p:sldId id="492" r:id="rId226"/>
    <p:sldId id="493" r:id="rId227"/>
    <p:sldId id="506" r:id="rId228"/>
    <p:sldId id="511" r:id="rId229"/>
    <p:sldId id="507" r:id="rId230"/>
    <p:sldId id="508" r:id="rId231"/>
    <p:sldId id="512" r:id="rId232"/>
    <p:sldId id="513" r:id="rId233"/>
    <p:sldId id="509" r:id="rId234"/>
    <p:sldId id="514" r:id="rId235"/>
    <p:sldId id="510" r:id="rId236"/>
    <p:sldId id="451" r:id="rId237"/>
    <p:sldId id="402" r:id="rId2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33" autoAdjust="0"/>
  </p:normalViewPr>
  <p:slideViewPr>
    <p:cSldViewPr snapToGrid="0">
      <p:cViewPr varScale="1">
        <p:scale>
          <a:sx n="91" d="100"/>
          <a:sy n="91" d="100"/>
        </p:scale>
        <p:origin x="53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59" Type="http://schemas.openxmlformats.org/officeDocument/2006/relationships/slide" Target="slides/slide149.xml"/><Relationship Id="rId170" Type="http://schemas.openxmlformats.org/officeDocument/2006/relationships/slide" Target="slides/slide160.xml"/><Relationship Id="rId191" Type="http://schemas.openxmlformats.org/officeDocument/2006/relationships/slide" Target="slides/slide181.xml"/><Relationship Id="rId205" Type="http://schemas.openxmlformats.org/officeDocument/2006/relationships/slide" Target="slides/slide195.xml"/><Relationship Id="rId226" Type="http://schemas.openxmlformats.org/officeDocument/2006/relationships/slide" Target="slides/slide21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slide" Target="slides/slide118.xml"/><Relationship Id="rId149" Type="http://schemas.openxmlformats.org/officeDocument/2006/relationships/slide" Target="slides/slide139.xml"/><Relationship Id="rId5" Type="http://schemas.openxmlformats.org/officeDocument/2006/relationships/slideMaster" Target="slideMasters/slideMaster5.xml"/><Relationship Id="rId95" Type="http://schemas.openxmlformats.org/officeDocument/2006/relationships/slide" Target="slides/slide85.xml"/><Relationship Id="rId160" Type="http://schemas.openxmlformats.org/officeDocument/2006/relationships/slide" Target="slides/slide150.xml"/><Relationship Id="rId181" Type="http://schemas.openxmlformats.org/officeDocument/2006/relationships/slide" Target="slides/slide171.xml"/><Relationship Id="rId216" Type="http://schemas.openxmlformats.org/officeDocument/2006/relationships/slide" Target="slides/slide206.xml"/><Relationship Id="rId237" Type="http://schemas.openxmlformats.org/officeDocument/2006/relationships/slide" Target="slides/slide227.xml"/><Relationship Id="rId22" Type="http://schemas.openxmlformats.org/officeDocument/2006/relationships/slide" Target="slides/slide12.xml"/><Relationship Id="rId43" Type="http://schemas.openxmlformats.org/officeDocument/2006/relationships/slide" Target="slides/slide33.xml"/><Relationship Id="rId64" Type="http://schemas.openxmlformats.org/officeDocument/2006/relationships/slide" Target="slides/slide54.xml"/><Relationship Id="rId118" Type="http://schemas.openxmlformats.org/officeDocument/2006/relationships/slide" Target="slides/slide108.xml"/><Relationship Id="rId139" Type="http://schemas.openxmlformats.org/officeDocument/2006/relationships/slide" Target="slides/slide129.xml"/><Relationship Id="rId85" Type="http://schemas.openxmlformats.org/officeDocument/2006/relationships/slide" Target="slides/slide75.xml"/><Relationship Id="rId150" Type="http://schemas.openxmlformats.org/officeDocument/2006/relationships/slide" Target="slides/slide140.xml"/><Relationship Id="rId171" Type="http://schemas.openxmlformats.org/officeDocument/2006/relationships/slide" Target="slides/slide161.xml"/><Relationship Id="rId192" Type="http://schemas.openxmlformats.org/officeDocument/2006/relationships/slide" Target="slides/slide182.xml"/><Relationship Id="rId206" Type="http://schemas.openxmlformats.org/officeDocument/2006/relationships/slide" Target="slides/slide196.xml"/><Relationship Id="rId227" Type="http://schemas.openxmlformats.org/officeDocument/2006/relationships/slide" Target="slides/slide217.xml"/><Relationship Id="rId12" Type="http://schemas.openxmlformats.org/officeDocument/2006/relationships/slide" Target="slides/slide2.xml"/><Relationship Id="rId33" Type="http://schemas.openxmlformats.org/officeDocument/2006/relationships/slide" Target="slides/slide23.xml"/><Relationship Id="rId108" Type="http://schemas.openxmlformats.org/officeDocument/2006/relationships/slide" Target="slides/slide98.xml"/><Relationship Id="rId129" Type="http://schemas.openxmlformats.org/officeDocument/2006/relationships/slide" Target="slides/slide119.xml"/><Relationship Id="rId54" Type="http://schemas.openxmlformats.org/officeDocument/2006/relationships/slide" Target="slides/slide44.xml"/><Relationship Id="rId75" Type="http://schemas.openxmlformats.org/officeDocument/2006/relationships/slide" Target="slides/slide65.xml"/><Relationship Id="rId96" Type="http://schemas.openxmlformats.org/officeDocument/2006/relationships/slide" Target="slides/slide86.xml"/><Relationship Id="rId140" Type="http://schemas.openxmlformats.org/officeDocument/2006/relationships/slide" Target="slides/slide130.xml"/><Relationship Id="rId161" Type="http://schemas.openxmlformats.org/officeDocument/2006/relationships/slide" Target="slides/slide151.xml"/><Relationship Id="rId182" Type="http://schemas.openxmlformats.org/officeDocument/2006/relationships/slide" Target="slides/slide172.xml"/><Relationship Id="rId217" Type="http://schemas.openxmlformats.org/officeDocument/2006/relationships/slide" Target="slides/slide207.xml"/><Relationship Id="rId6" Type="http://schemas.openxmlformats.org/officeDocument/2006/relationships/slideMaster" Target="slideMasters/slideMaster6.xml"/><Relationship Id="rId238" Type="http://schemas.openxmlformats.org/officeDocument/2006/relationships/slide" Target="slides/slide228.xml"/><Relationship Id="rId23" Type="http://schemas.openxmlformats.org/officeDocument/2006/relationships/slide" Target="slides/slide13.xml"/><Relationship Id="rId119" Type="http://schemas.openxmlformats.org/officeDocument/2006/relationships/slide" Target="slides/slide109.xml"/><Relationship Id="rId44" Type="http://schemas.openxmlformats.org/officeDocument/2006/relationships/slide" Target="slides/slide34.xml"/><Relationship Id="rId65" Type="http://schemas.openxmlformats.org/officeDocument/2006/relationships/slide" Target="slides/slide55.xml"/><Relationship Id="rId86" Type="http://schemas.openxmlformats.org/officeDocument/2006/relationships/slide" Target="slides/slide76.xml"/><Relationship Id="rId130" Type="http://schemas.openxmlformats.org/officeDocument/2006/relationships/slide" Target="slides/slide120.xml"/><Relationship Id="rId151" Type="http://schemas.openxmlformats.org/officeDocument/2006/relationships/slide" Target="slides/slide141.xml"/><Relationship Id="rId172" Type="http://schemas.openxmlformats.org/officeDocument/2006/relationships/slide" Target="slides/slide162.xml"/><Relationship Id="rId193" Type="http://schemas.openxmlformats.org/officeDocument/2006/relationships/slide" Target="slides/slide183.xml"/><Relationship Id="rId207" Type="http://schemas.openxmlformats.org/officeDocument/2006/relationships/slide" Target="slides/slide197.xml"/><Relationship Id="rId228" Type="http://schemas.openxmlformats.org/officeDocument/2006/relationships/slide" Target="slides/slide218.xml"/><Relationship Id="rId13" Type="http://schemas.openxmlformats.org/officeDocument/2006/relationships/slide" Target="slides/slide3.xml"/><Relationship Id="rId109" Type="http://schemas.openxmlformats.org/officeDocument/2006/relationships/slide" Target="slides/slide99.xml"/><Relationship Id="rId34" Type="http://schemas.openxmlformats.org/officeDocument/2006/relationships/slide" Target="slides/slide24.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20" Type="http://schemas.openxmlformats.org/officeDocument/2006/relationships/slide" Target="slides/slide110.xml"/><Relationship Id="rId141" Type="http://schemas.openxmlformats.org/officeDocument/2006/relationships/slide" Target="slides/slide131.xml"/><Relationship Id="rId7" Type="http://schemas.openxmlformats.org/officeDocument/2006/relationships/slideMaster" Target="slideMasters/slideMaster7.xml"/><Relationship Id="rId162" Type="http://schemas.openxmlformats.org/officeDocument/2006/relationships/slide" Target="slides/slide152.xml"/><Relationship Id="rId183" Type="http://schemas.openxmlformats.org/officeDocument/2006/relationships/slide" Target="slides/slide173.xml"/><Relationship Id="rId218" Type="http://schemas.openxmlformats.org/officeDocument/2006/relationships/slide" Target="slides/slide208.xml"/><Relationship Id="rId239" Type="http://schemas.openxmlformats.org/officeDocument/2006/relationships/notesMaster" Target="notesMasters/notesMaster1.xml"/><Relationship Id="rId24" Type="http://schemas.openxmlformats.org/officeDocument/2006/relationships/slide" Target="slides/slide14.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31" Type="http://schemas.openxmlformats.org/officeDocument/2006/relationships/slide" Target="slides/slide121.xml"/><Relationship Id="rId152" Type="http://schemas.openxmlformats.org/officeDocument/2006/relationships/slide" Target="slides/slide142.xml"/><Relationship Id="rId173" Type="http://schemas.openxmlformats.org/officeDocument/2006/relationships/slide" Target="slides/slide163.xml"/><Relationship Id="rId194" Type="http://schemas.openxmlformats.org/officeDocument/2006/relationships/slide" Target="slides/slide184.xml"/><Relationship Id="rId208" Type="http://schemas.openxmlformats.org/officeDocument/2006/relationships/slide" Target="slides/slide198.xml"/><Relationship Id="rId229" Type="http://schemas.openxmlformats.org/officeDocument/2006/relationships/slide" Target="slides/slide219.xml"/><Relationship Id="rId240" Type="http://schemas.openxmlformats.org/officeDocument/2006/relationships/presProps" Target="presProps.xml"/><Relationship Id="rId14" Type="http://schemas.openxmlformats.org/officeDocument/2006/relationships/slide" Target="slides/slide4.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8" Type="http://schemas.openxmlformats.org/officeDocument/2006/relationships/slideMaster" Target="slideMasters/slideMaster8.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184" Type="http://schemas.openxmlformats.org/officeDocument/2006/relationships/slide" Target="slides/slide174.xml"/><Relationship Id="rId219" Type="http://schemas.openxmlformats.org/officeDocument/2006/relationships/slide" Target="slides/slide209.xml"/><Relationship Id="rId230" Type="http://schemas.openxmlformats.org/officeDocument/2006/relationships/slide" Target="slides/slide220.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74" Type="http://schemas.openxmlformats.org/officeDocument/2006/relationships/slide" Target="slides/slide164.xml"/><Relationship Id="rId195" Type="http://schemas.openxmlformats.org/officeDocument/2006/relationships/slide" Target="slides/slide185.xml"/><Relationship Id="rId209" Type="http://schemas.openxmlformats.org/officeDocument/2006/relationships/slide" Target="slides/slide199.xml"/><Relationship Id="rId220" Type="http://schemas.openxmlformats.org/officeDocument/2006/relationships/slide" Target="slides/slide210.xml"/><Relationship Id="rId241" Type="http://schemas.openxmlformats.org/officeDocument/2006/relationships/viewProps" Target="viewProps.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164" Type="http://schemas.openxmlformats.org/officeDocument/2006/relationships/slide" Target="slides/slide154.xml"/><Relationship Id="rId169" Type="http://schemas.openxmlformats.org/officeDocument/2006/relationships/slide" Target="slides/slide159.xml"/><Relationship Id="rId185" Type="http://schemas.openxmlformats.org/officeDocument/2006/relationships/slide" Target="slides/slide175.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70.xml"/><Relationship Id="rId210" Type="http://schemas.openxmlformats.org/officeDocument/2006/relationships/slide" Target="slides/slide200.xml"/><Relationship Id="rId215" Type="http://schemas.openxmlformats.org/officeDocument/2006/relationships/slide" Target="slides/slide205.xml"/><Relationship Id="rId236" Type="http://schemas.openxmlformats.org/officeDocument/2006/relationships/slide" Target="slides/slide226.xml"/><Relationship Id="rId26" Type="http://schemas.openxmlformats.org/officeDocument/2006/relationships/slide" Target="slides/slide16.xml"/><Relationship Id="rId231" Type="http://schemas.openxmlformats.org/officeDocument/2006/relationships/slide" Target="slides/slide221.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54" Type="http://schemas.openxmlformats.org/officeDocument/2006/relationships/slide" Target="slides/slide144.xml"/><Relationship Id="rId175" Type="http://schemas.openxmlformats.org/officeDocument/2006/relationships/slide" Target="slides/slide165.xml"/><Relationship Id="rId196" Type="http://schemas.openxmlformats.org/officeDocument/2006/relationships/slide" Target="slides/slide186.xml"/><Relationship Id="rId200" Type="http://schemas.openxmlformats.org/officeDocument/2006/relationships/slide" Target="slides/slide190.xml"/><Relationship Id="rId16" Type="http://schemas.openxmlformats.org/officeDocument/2006/relationships/slide" Target="slides/slide6.xml"/><Relationship Id="rId221" Type="http://schemas.openxmlformats.org/officeDocument/2006/relationships/slide" Target="slides/slide211.xml"/><Relationship Id="rId242" Type="http://schemas.openxmlformats.org/officeDocument/2006/relationships/theme" Target="theme/theme1.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slide" Target="slides/slide134.xml"/><Relationship Id="rId90" Type="http://schemas.openxmlformats.org/officeDocument/2006/relationships/slide" Target="slides/slide80.xml"/><Relationship Id="rId165" Type="http://schemas.openxmlformats.org/officeDocument/2006/relationships/slide" Target="slides/slide155.xml"/><Relationship Id="rId186" Type="http://schemas.openxmlformats.org/officeDocument/2006/relationships/slide" Target="slides/slide176.xml"/><Relationship Id="rId211" Type="http://schemas.openxmlformats.org/officeDocument/2006/relationships/slide" Target="slides/slide201.xml"/><Relationship Id="rId232" Type="http://schemas.openxmlformats.org/officeDocument/2006/relationships/slide" Target="slides/slide222.xml"/><Relationship Id="rId27" Type="http://schemas.openxmlformats.org/officeDocument/2006/relationships/slide" Target="slides/slide17.xml"/><Relationship Id="rId48" Type="http://schemas.openxmlformats.org/officeDocument/2006/relationships/slide" Target="slides/slide38.xml"/><Relationship Id="rId69" Type="http://schemas.openxmlformats.org/officeDocument/2006/relationships/slide" Target="slides/slide59.xml"/><Relationship Id="rId113" Type="http://schemas.openxmlformats.org/officeDocument/2006/relationships/slide" Target="slides/slide103.xml"/><Relationship Id="rId134" Type="http://schemas.openxmlformats.org/officeDocument/2006/relationships/slide" Target="slides/slide124.xml"/><Relationship Id="rId80" Type="http://schemas.openxmlformats.org/officeDocument/2006/relationships/slide" Target="slides/slide70.xml"/><Relationship Id="rId155" Type="http://schemas.openxmlformats.org/officeDocument/2006/relationships/slide" Target="slides/slide145.xml"/><Relationship Id="rId176" Type="http://schemas.openxmlformats.org/officeDocument/2006/relationships/slide" Target="slides/slide166.xml"/><Relationship Id="rId197" Type="http://schemas.openxmlformats.org/officeDocument/2006/relationships/slide" Target="slides/slide187.xml"/><Relationship Id="rId201" Type="http://schemas.openxmlformats.org/officeDocument/2006/relationships/slide" Target="slides/slide191.xml"/><Relationship Id="rId222" Type="http://schemas.openxmlformats.org/officeDocument/2006/relationships/slide" Target="slides/slide212.xml"/><Relationship Id="rId243" Type="http://schemas.openxmlformats.org/officeDocument/2006/relationships/tableStyles" Target="tableStyles.xml"/><Relationship Id="rId17" Type="http://schemas.openxmlformats.org/officeDocument/2006/relationships/slide" Target="slides/slide7.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24" Type="http://schemas.openxmlformats.org/officeDocument/2006/relationships/slide" Target="slides/slide114.xml"/><Relationship Id="rId70" Type="http://schemas.openxmlformats.org/officeDocument/2006/relationships/slide" Target="slides/slide60.xml"/><Relationship Id="rId91" Type="http://schemas.openxmlformats.org/officeDocument/2006/relationships/slide" Target="slides/slide81.xml"/><Relationship Id="rId145" Type="http://schemas.openxmlformats.org/officeDocument/2006/relationships/slide" Target="slides/slide135.xml"/><Relationship Id="rId166" Type="http://schemas.openxmlformats.org/officeDocument/2006/relationships/slide" Target="slides/slide156.xml"/><Relationship Id="rId187" Type="http://schemas.openxmlformats.org/officeDocument/2006/relationships/slide" Target="slides/slide177.xml"/><Relationship Id="rId1" Type="http://schemas.openxmlformats.org/officeDocument/2006/relationships/slideMaster" Target="slideMasters/slideMaster1.xml"/><Relationship Id="rId212" Type="http://schemas.openxmlformats.org/officeDocument/2006/relationships/slide" Target="slides/slide202.xml"/><Relationship Id="rId233" Type="http://schemas.openxmlformats.org/officeDocument/2006/relationships/slide" Target="slides/slide22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60" Type="http://schemas.openxmlformats.org/officeDocument/2006/relationships/slide" Target="slides/slide50.xml"/><Relationship Id="rId81" Type="http://schemas.openxmlformats.org/officeDocument/2006/relationships/slide" Target="slides/slide71.xml"/><Relationship Id="rId135" Type="http://schemas.openxmlformats.org/officeDocument/2006/relationships/slide" Target="slides/slide125.xml"/><Relationship Id="rId156" Type="http://schemas.openxmlformats.org/officeDocument/2006/relationships/slide" Target="slides/slide146.xml"/><Relationship Id="rId177" Type="http://schemas.openxmlformats.org/officeDocument/2006/relationships/slide" Target="slides/slide167.xml"/><Relationship Id="rId198" Type="http://schemas.openxmlformats.org/officeDocument/2006/relationships/slide" Target="slides/slide188.xml"/><Relationship Id="rId202" Type="http://schemas.openxmlformats.org/officeDocument/2006/relationships/slide" Target="slides/slide192.xml"/><Relationship Id="rId223" Type="http://schemas.openxmlformats.org/officeDocument/2006/relationships/slide" Target="slides/slide213.xml"/><Relationship Id="rId18" Type="http://schemas.openxmlformats.org/officeDocument/2006/relationships/slide" Target="slides/slide8.xml"/><Relationship Id="rId39" Type="http://schemas.openxmlformats.org/officeDocument/2006/relationships/slide" Target="slides/slide29.xml"/><Relationship Id="rId50" Type="http://schemas.openxmlformats.org/officeDocument/2006/relationships/slide" Target="slides/slide40.xml"/><Relationship Id="rId104" Type="http://schemas.openxmlformats.org/officeDocument/2006/relationships/slide" Target="slides/slide94.xml"/><Relationship Id="rId125" Type="http://schemas.openxmlformats.org/officeDocument/2006/relationships/slide" Target="slides/slide115.xml"/><Relationship Id="rId146" Type="http://schemas.openxmlformats.org/officeDocument/2006/relationships/slide" Target="slides/slide136.xml"/><Relationship Id="rId167" Type="http://schemas.openxmlformats.org/officeDocument/2006/relationships/slide" Target="slides/slide157.xml"/><Relationship Id="rId188" Type="http://schemas.openxmlformats.org/officeDocument/2006/relationships/slide" Target="slides/slide178.xml"/><Relationship Id="rId71" Type="http://schemas.openxmlformats.org/officeDocument/2006/relationships/slide" Target="slides/slide61.xml"/><Relationship Id="rId92" Type="http://schemas.openxmlformats.org/officeDocument/2006/relationships/slide" Target="slides/slide82.xml"/><Relationship Id="rId213" Type="http://schemas.openxmlformats.org/officeDocument/2006/relationships/slide" Target="slides/slide203.xml"/><Relationship Id="rId234" Type="http://schemas.openxmlformats.org/officeDocument/2006/relationships/slide" Target="slides/slide224.xml"/><Relationship Id="rId2" Type="http://schemas.openxmlformats.org/officeDocument/2006/relationships/slideMaster" Target="slideMasters/slideMaster2.xml"/><Relationship Id="rId29" Type="http://schemas.openxmlformats.org/officeDocument/2006/relationships/slide" Target="slides/slide19.xml"/><Relationship Id="rId40" Type="http://schemas.openxmlformats.org/officeDocument/2006/relationships/slide" Target="slides/slide30.xml"/><Relationship Id="rId115" Type="http://schemas.openxmlformats.org/officeDocument/2006/relationships/slide" Target="slides/slide105.xml"/><Relationship Id="rId136" Type="http://schemas.openxmlformats.org/officeDocument/2006/relationships/slide" Target="slides/slide126.xml"/><Relationship Id="rId157" Type="http://schemas.openxmlformats.org/officeDocument/2006/relationships/slide" Target="slides/slide147.xml"/><Relationship Id="rId178" Type="http://schemas.openxmlformats.org/officeDocument/2006/relationships/slide" Target="slides/slide168.xml"/><Relationship Id="rId61" Type="http://schemas.openxmlformats.org/officeDocument/2006/relationships/slide" Target="slides/slide51.xml"/><Relationship Id="rId82" Type="http://schemas.openxmlformats.org/officeDocument/2006/relationships/slide" Target="slides/slide72.xml"/><Relationship Id="rId199" Type="http://schemas.openxmlformats.org/officeDocument/2006/relationships/slide" Target="slides/slide189.xml"/><Relationship Id="rId203" Type="http://schemas.openxmlformats.org/officeDocument/2006/relationships/slide" Target="slides/slide193.xml"/><Relationship Id="rId19" Type="http://schemas.openxmlformats.org/officeDocument/2006/relationships/slide" Target="slides/slide9.xml"/><Relationship Id="rId224" Type="http://schemas.openxmlformats.org/officeDocument/2006/relationships/slide" Target="slides/slide214.xml"/><Relationship Id="rId30" Type="http://schemas.openxmlformats.org/officeDocument/2006/relationships/slide" Target="slides/slide2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slide" Target="slides/slide15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189" Type="http://schemas.openxmlformats.org/officeDocument/2006/relationships/slide" Target="slides/slide179.xml"/><Relationship Id="rId3" Type="http://schemas.openxmlformats.org/officeDocument/2006/relationships/slideMaster" Target="slideMasters/slideMaster3.xml"/><Relationship Id="rId214" Type="http://schemas.openxmlformats.org/officeDocument/2006/relationships/slide" Target="slides/slide204.xml"/><Relationship Id="rId235" Type="http://schemas.openxmlformats.org/officeDocument/2006/relationships/slide" Target="slides/slide225.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179" Type="http://schemas.openxmlformats.org/officeDocument/2006/relationships/slide" Target="slides/slide169.xml"/><Relationship Id="rId190" Type="http://schemas.openxmlformats.org/officeDocument/2006/relationships/slide" Target="slides/slide180.xml"/><Relationship Id="rId204" Type="http://schemas.openxmlformats.org/officeDocument/2006/relationships/slide" Target="slides/slide194.xml"/><Relationship Id="rId225" Type="http://schemas.openxmlformats.org/officeDocument/2006/relationships/slide" Target="slides/slide2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7B28C-4E02-47CE-B157-B052376D1928}" type="datetimeFigureOut">
              <a:rPr lang="en-US" smtClean="0"/>
              <a:t>10/12/2020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2FF49D-BA7D-46DA-811E-108E90351D2B}" type="slidenum">
              <a:rPr lang="en-US" smtClean="0"/>
              <a:t>‹#›</a:t>
            </a:fld>
            <a:endParaRPr lang="en-US"/>
          </a:p>
        </p:txBody>
      </p:sp>
    </p:spTree>
    <p:extLst>
      <p:ext uri="{BB962C8B-B14F-4D97-AF65-F5344CB8AC3E}">
        <p14:creationId xmlns:p14="http://schemas.microsoft.com/office/powerpoint/2010/main" val="630452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Candidates to brainstorm their</a:t>
            </a:r>
            <a:r>
              <a:rPr lang="en-US" baseline="0" dirty="0"/>
              <a:t> definition/description of psychology</a:t>
            </a:r>
            <a:endParaRPr lang="en-US" dirty="0"/>
          </a:p>
        </p:txBody>
      </p:sp>
      <p:sp>
        <p:nvSpPr>
          <p:cNvPr id="4" name="Slide Number Placeholder 3"/>
          <p:cNvSpPr>
            <a:spLocks noGrp="1"/>
          </p:cNvSpPr>
          <p:nvPr>
            <p:ph type="sldNum" sz="quarter" idx="10"/>
          </p:nvPr>
        </p:nvSpPr>
        <p:spPr/>
        <p:txBody>
          <a:bodyPr/>
          <a:lstStyle/>
          <a:p>
            <a:fld id="{AB2FF49D-BA7D-46DA-811E-108E90351D2B}" type="slidenum">
              <a:rPr lang="en-US" smtClean="0"/>
              <a:t>6</a:t>
            </a:fld>
            <a:endParaRPr lang="en-US"/>
          </a:p>
        </p:txBody>
      </p:sp>
    </p:spTree>
    <p:extLst>
      <p:ext uri="{BB962C8B-B14F-4D97-AF65-F5344CB8AC3E}">
        <p14:creationId xmlns:p14="http://schemas.microsoft.com/office/powerpoint/2010/main" val="3102710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3230A-CABE-4D07-AA12-273BAAF0D078}" type="slidenum">
              <a:rPr lang="en-US" smtClean="0"/>
              <a:pPr/>
              <a:t>35</a:t>
            </a:fld>
            <a:endParaRPr lang="en-US"/>
          </a:p>
        </p:txBody>
      </p:sp>
    </p:spTree>
    <p:extLst>
      <p:ext uri="{BB962C8B-B14F-4D97-AF65-F5344CB8AC3E}">
        <p14:creationId xmlns:p14="http://schemas.microsoft.com/office/powerpoint/2010/main" val="1615496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Unsympathetic= unfeeling/uncaring/cold</a:t>
            </a:r>
          </a:p>
        </p:txBody>
      </p:sp>
      <p:sp>
        <p:nvSpPr>
          <p:cNvPr id="4" name="Slide Number Placeholder 3"/>
          <p:cNvSpPr>
            <a:spLocks noGrp="1"/>
          </p:cNvSpPr>
          <p:nvPr>
            <p:ph type="sldNum" sz="quarter" idx="10"/>
          </p:nvPr>
        </p:nvSpPr>
        <p:spPr/>
        <p:txBody>
          <a:bodyPr/>
          <a:lstStyle/>
          <a:p>
            <a:fld id="{AB2FF49D-BA7D-46DA-811E-108E90351D2B}" type="slidenum">
              <a:rPr lang="en-US" smtClean="0"/>
              <a:t>44</a:t>
            </a:fld>
            <a:endParaRPr lang="en-US"/>
          </a:p>
        </p:txBody>
      </p:sp>
    </p:spTree>
    <p:extLst>
      <p:ext uri="{BB962C8B-B14F-4D97-AF65-F5344CB8AC3E}">
        <p14:creationId xmlns:p14="http://schemas.microsoft.com/office/powerpoint/2010/main" val="1217816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738717-B7F8-4FF5-A949-8DBBFA4D2D62}" type="slidenum">
              <a:rPr lang="en-US" smtClean="0"/>
              <a:pPr/>
              <a:t>193</a:t>
            </a:fld>
            <a:endParaRPr lang="en-US"/>
          </a:p>
        </p:txBody>
      </p:sp>
    </p:spTree>
    <p:extLst>
      <p:ext uri="{BB962C8B-B14F-4D97-AF65-F5344CB8AC3E}">
        <p14:creationId xmlns:p14="http://schemas.microsoft.com/office/powerpoint/2010/main" val="1737408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6AE01ED-D3ED-4A1C-8C36-484CF749B989}" type="datetimeFigureOut">
              <a:rPr lang="en-US" smtClean="0"/>
              <a:t>10/12/2020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7CBBB2-0F7F-48A5-8680-1CD978D22C3E}" type="slidenum">
              <a:rPr lang="en-US" smtClean="0"/>
              <a:t>‹#›</a:t>
            </a:fld>
            <a:endParaRPr lang="en-US"/>
          </a:p>
        </p:txBody>
      </p:sp>
    </p:spTree>
    <p:extLst>
      <p:ext uri="{BB962C8B-B14F-4D97-AF65-F5344CB8AC3E}">
        <p14:creationId xmlns:p14="http://schemas.microsoft.com/office/powerpoint/2010/main" val="2451285211"/>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AE01ED-D3ED-4A1C-8C36-484CF749B989}"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BBB2-0F7F-48A5-8680-1CD978D22C3E}" type="slidenum">
              <a:rPr lang="en-US" smtClean="0"/>
              <a:t>‹#›</a:t>
            </a:fld>
            <a:endParaRPr lang="en-US"/>
          </a:p>
        </p:txBody>
      </p:sp>
    </p:spTree>
    <p:extLst>
      <p:ext uri="{BB962C8B-B14F-4D97-AF65-F5344CB8AC3E}">
        <p14:creationId xmlns:p14="http://schemas.microsoft.com/office/powerpoint/2010/main" val="1933648404"/>
      </p:ext>
    </p:extLst>
  </p:cSld>
  <p:clrMapOvr>
    <a:masterClrMapping/>
  </p:clrMapOvr>
  <p:transition spd="med">
    <p:pull/>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9"/>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1A2C5B1-632D-4A91-80EA-0A9403BBA6B0}" type="datetime3">
              <a:rPr lang="en-US" smtClean="0"/>
              <a:t>12 October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936576671"/>
      </p:ext>
    </p:extLst>
  </p:cSld>
  <p:clrMapOvr>
    <a:masterClrMapping/>
  </p:clrMapOvr>
  <p:transition spd="med">
    <p:pull/>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C0CA699-6114-4180-AFF4-06CC1F898E29}" type="datetime3">
              <a:rPr lang="en-US" smtClean="0"/>
              <a:t>12 October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589934154"/>
      </p:ext>
    </p:extLst>
  </p:cSld>
  <p:clrMapOvr>
    <a:masterClrMapping/>
  </p:clrMapOvr>
  <p:transition spd="med">
    <p:pull/>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ECB98-44F4-4676-9D54-894513CF3A5A}" type="datetime3">
              <a:rPr lang="en-US" smtClean="0"/>
              <a:t>12 October 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511588951"/>
      </p:ext>
    </p:extLst>
  </p:cSld>
  <p:clrMapOvr>
    <a:masterClrMapping/>
  </p:clrMapOvr>
  <p:transition spd="med">
    <p:pull/>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93EB583-F661-4524-A7A6-6F3401C9CE62}" type="datetime3">
              <a:rPr lang="en-US" smtClean="0"/>
              <a:t>12 October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4187233434"/>
      </p:ext>
    </p:extLst>
  </p:cSld>
  <p:clrMapOvr>
    <a:masterClrMapping/>
  </p:clrMapOvr>
  <p:transition spd="med">
    <p:pull/>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812800" y="1176998"/>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7AF937F-43EA-4638-8935-5F9DF0A38094}" type="datetime3">
              <a:rPr lang="en-US" smtClean="0"/>
              <a:t>12 October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69601" y="6356352"/>
            <a:ext cx="812800" cy="365125"/>
          </a:xfrm>
        </p:spPr>
        <p:txBody>
          <a:bodyPr/>
          <a:lstStyle/>
          <a:p>
            <a:fld id="{2CA597F8-4C7B-4C0C-BD20-F8889DC49BC1}" type="slidenum">
              <a:rPr lang="en-US" smtClean="0"/>
              <a:pPr/>
              <a:t>‹#›</a:t>
            </a:fld>
            <a:endParaRPr lang="en-US"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699"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1" name="Freeform 10"/>
          <p:cNvSpPr>
            <a:spLocks/>
          </p:cNvSpPr>
          <p:nvPr/>
        </p:nvSpPr>
        <p:spPr bwMode="auto">
          <a:xfrm flipV="1">
            <a:off x="5842000" y="6219827"/>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extLst>
      <p:ext uri="{BB962C8B-B14F-4D97-AF65-F5344CB8AC3E}">
        <p14:creationId xmlns:p14="http://schemas.microsoft.com/office/powerpoint/2010/main" val="3876810424"/>
      </p:ext>
    </p:extLst>
  </p:cSld>
  <p:clrMapOvr>
    <a:masterClrMapping/>
  </p:clrMapOvr>
  <p:transition spd="med">
    <p:pull/>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7AAD80-5404-4419-BA18-89769ED21499}"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644418720"/>
      </p:ext>
    </p:extLst>
  </p:cSld>
  <p:clrMapOvr>
    <a:masterClrMapping/>
  </p:clrMapOvr>
  <p:transition spd="med">
    <p:pull/>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FF6BCF-5A8F-49C7-BE35-90D2A0729AE9}"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793628482"/>
      </p:ext>
    </p:extLst>
  </p:cSld>
  <p:clrMapOvr>
    <a:masterClrMapping/>
  </p:clrMapOvr>
  <p:transition spd="med">
    <p:pull/>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1"/>
          <p:cNvSpPr>
            <a:spLocks noGrp="1"/>
          </p:cNvSpPr>
          <p:nvPr>
            <p:ph type="ctrTitle" hasCustomPrompt="1"/>
          </p:nvPr>
        </p:nvSpPr>
        <p:spPr>
          <a:xfrm>
            <a:off x="3454400" y="2286002"/>
            <a:ext cx="8240299"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5283200" y="4038600"/>
            <a:ext cx="6363371"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251"/>
            <a:ext cx="4962157" cy="6858000"/>
          </a:xfrm>
          <a:prstGeom prst="rect">
            <a:avLst/>
          </a:prstGeom>
        </p:spPr>
      </p:pic>
      <p:sp>
        <p:nvSpPr>
          <p:cNvPr id="10" name="Picture Placeholder 9"/>
          <p:cNvSpPr>
            <a:spLocks noGrp="1"/>
          </p:cNvSpPr>
          <p:nvPr>
            <p:ph type="pic" sz="quarter" idx="13" hasCustomPrompt="1"/>
          </p:nvPr>
        </p:nvSpPr>
        <p:spPr>
          <a:xfrm>
            <a:off x="9144000" y="5105400"/>
            <a:ext cx="2438400" cy="990600"/>
          </a:xfrm>
        </p:spPr>
        <p:txBody>
          <a:bodyPr>
            <a:normAutofit/>
          </a:bodyPr>
          <a:lstStyle>
            <a:lvl1pPr marL="0" indent="0" algn="ctr">
              <a:buNone/>
              <a:defRPr sz="2000" baseline="0"/>
            </a:lvl1pPr>
          </a:lstStyle>
          <a:p>
            <a:r>
              <a:rPr lang="en-US" dirty="0"/>
              <a:t>Company Logo</a:t>
            </a:r>
          </a:p>
        </p:txBody>
      </p:sp>
    </p:spTree>
    <p:extLst>
      <p:ext uri="{BB962C8B-B14F-4D97-AF65-F5344CB8AC3E}">
        <p14:creationId xmlns:p14="http://schemas.microsoft.com/office/powerpoint/2010/main" val="27868631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684632" y="-4705653"/>
            <a:ext cx="2819400" cy="12230708"/>
          </a:xfrm>
          <a:prstGeom prst="rect">
            <a:avLst/>
          </a:prstGeom>
        </p:spPr>
      </p:pic>
      <p:sp>
        <p:nvSpPr>
          <p:cNvPr id="2" name="Title 1"/>
          <p:cNvSpPr>
            <a:spLocks noGrp="1"/>
          </p:cNvSpPr>
          <p:nvPr>
            <p:ph type="title" hasCustomPrompt="1"/>
          </p:nvPr>
        </p:nvSpPr>
        <p:spPr>
          <a:xfrm>
            <a:off x="6096001" y="3048000"/>
            <a:ext cx="57912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D3FBC2ED-E3AD-4477-BCCD-B7253B8A7C95}"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
        <p:nvSpPr>
          <p:cNvPr id="10" name="Picture Placeholder 9"/>
          <p:cNvSpPr>
            <a:spLocks noGrp="1"/>
          </p:cNvSpPr>
          <p:nvPr>
            <p:ph type="pic" sz="quarter" idx="13" hasCustomPrompt="1"/>
          </p:nvPr>
        </p:nvSpPr>
        <p:spPr>
          <a:xfrm>
            <a:off x="9042400" y="5334000"/>
            <a:ext cx="2844800" cy="990600"/>
          </a:xfrm>
        </p:spPr>
        <p:txBody>
          <a:bodyPr>
            <a:normAutofit/>
          </a:bodyPr>
          <a:lstStyle>
            <a:lvl1pPr marL="0" indent="0" algn="ctr">
              <a:buNone/>
              <a:defRPr sz="1800"/>
            </a:lvl1pPr>
          </a:lstStyle>
          <a:p>
            <a:r>
              <a:rPr lang="en-US" dirty="0"/>
              <a:t>Company Logo</a:t>
            </a:r>
          </a:p>
        </p:txBody>
      </p:sp>
    </p:spTree>
    <p:extLst>
      <p:ext uri="{BB962C8B-B14F-4D97-AF65-F5344CB8AC3E}">
        <p14:creationId xmlns:p14="http://schemas.microsoft.com/office/powerpoint/2010/main" val="41049510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269632"/>
            <a:ext cx="107696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1016000" y="1596413"/>
            <a:ext cx="107696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ABE169-394A-4AA2-93E0-C2CDE5A4E4D1}"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209509853"/>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AE01ED-D3ED-4A1C-8C36-484CF749B989}"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BBB2-0F7F-48A5-8680-1CD978D22C3E}" type="slidenum">
              <a:rPr lang="en-US" smtClean="0"/>
              <a:t>‹#›</a:t>
            </a:fld>
            <a:endParaRPr lang="en-US"/>
          </a:p>
        </p:txBody>
      </p:sp>
    </p:spTree>
    <p:extLst>
      <p:ext uri="{BB962C8B-B14F-4D97-AF65-F5344CB8AC3E}">
        <p14:creationId xmlns:p14="http://schemas.microsoft.com/office/powerpoint/2010/main" val="2634174442"/>
      </p:ext>
    </p:extLst>
  </p:cSld>
  <p:clrMapOvr>
    <a:masterClrMapping/>
  </p:clrMapOvr>
  <p:transition spd="med">
    <p:pull/>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9A746A-F034-4228-B76D-93FF552AF51E}" type="datetime3">
              <a:rPr lang="en-US" smtClean="0"/>
              <a:t>12 October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500946868"/>
      </p:ext>
    </p:extLst>
  </p:cSld>
  <p:clrMapOvr>
    <a:masterClrMapping/>
  </p:clrMapOvr>
  <p:transition spd="med">
    <p:pull/>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981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981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A501F6-C8FC-4D0D-A278-6025871EF3C7}" type="datetime3">
              <a:rPr lang="en-US" smtClean="0"/>
              <a:t>12 October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533412719"/>
      </p:ext>
    </p:extLst>
  </p:cSld>
  <p:clrMapOvr>
    <a:masterClrMapping/>
  </p:clrMapOvr>
  <p:transition spd="med">
    <p:pull/>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715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47536-4B69-424D-A8AC-4EBBABA21538}" type="datetime3">
              <a:rPr lang="en-US" smtClean="0"/>
              <a:t>12 October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227211105"/>
      </p:ext>
    </p:extLst>
  </p:cSld>
  <p:clrMapOvr>
    <a:masterClrMapping/>
  </p:clrMapOvr>
  <p:transition spd="med">
    <p:pull/>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FFA832-D051-48C6-9786-F8456818F8AF}" type="datetime3">
              <a:rPr lang="en-US" smtClean="0"/>
              <a:t>12 October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205193313"/>
      </p:ext>
    </p:extLst>
  </p:cSld>
  <p:clrMapOvr>
    <a:masterClrMapping/>
  </p:clrMapOvr>
  <p:transition spd="med">
    <p:pull/>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3916A1-A6B0-40C5-8D29-1B2B7A2CC389}"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252329797"/>
      </p:ext>
    </p:extLst>
  </p:cSld>
  <p:clrMapOvr>
    <a:masterClrMapping/>
  </p:clrMapOvr>
  <p:transition spd="med">
    <p:pull/>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274640"/>
            <a:ext cx="7823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2A24CD-28D9-4C67-A06F-25AFBA440C34}"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129363768"/>
      </p:ext>
    </p:extLst>
  </p:cSld>
  <p:clrMapOvr>
    <a:masterClrMapping/>
  </p:clrMapOvr>
  <p:transition spd="med">
    <p:pull/>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1" y="355600"/>
            <a:ext cx="10926233" cy="1143000"/>
          </a:xfrm>
        </p:spPr>
        <p:txBody>
          <a:bodyPr/>
          <a:lstStyle/>
          <a:p>
            <a:r>
              <a:rPr lang="en-US"/>
              <a:t>Click to edit Master title style</a:t>
            </a:r>
          </a:p>
        </p:txBody>
      </p:sp>
      <p:sp>
        <p:nvSpPr>
          <p:cNvPr id="3" name="Content Placeholder 2"/>
          <p:cNvSpPr>
            <a:spLocks noGrp="1"/>
          </p:cNvSpPr>
          <p:nvPr>
            <p:ph sz="half" idx="1"/>
          </p:nvPr>
        </p:nvSpPr>
        <p:spPr>
          <a:xfrm>
            <a:off x="897467" y="1497015"/>
            <a:ext cx="5300133"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6583681" y="1497015"/>
            <a:ext cx="5303520"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p:cNvSpPr>
            <a:spLocks noGrp="1"/>
          </p:cNvSpPr>
          <p:nvPr>
            <p:ph type="dt" sz="half" idx="10"/>
          </p:nvPr>
        </p:nvSpPr>
        <p:spPr>
          <a:xfrm>
            <a:off x="1016000" y="6356352"/>
            <a:ext cx="2844800" cy="365125"/>
          </a:xfrm>
        </p:spPr>
        <p:txBody>
          <a:bodyPr/>
          <a:lstStyle/>
          <a:p>
            <a:fld id="{40BA7361-72B2-4B2F-AF2C-C6842476EB9B}" type="datetime3">
              <a:rPr lang="en-US" smtClean="0"/>
              <a:t>12 October 2020</a:t>
            </a:fld>
            <a:endParaRPr lang="en-US" dirty="0"/>
          </a:p>
        </p:txBody>
      </p:sp>
      <p:sp>
        <p:nvSpPr>
          <p:cNvPr id="6" name="Footer Placeholder 4"/>
          <p:cNvSpPr>
            <a:spLocks noGrp="1"/>
          </p:cNvSpPr>
          <p:nvPr>
            <p:ph type="ftr" sz="quarter" idx="11"/>
          </p:nvPr>
        </p:nvSpPr>
        <p:spPr>
          <a:xfrm>
            <a:off x="4470400" y="6356352"/>
            <a:ext cx="3860800" cy="365125"/>
          </a:xfrm>
        </p:spPr>
        <p:txBody>
          <a:bodyPr/>
          <a:lstStyle/>
          <a:p>
            <a:endParaRPr lang="en-US" dirty="0"/>
          </a:p>
        </p:txBody>
      </p:sp>
      <p:sp>
        <p:nvSpPr>
          <p:cNvPr id="7"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72127893"/>
      </p:ext>
    </p:extLst>
  </p:cSld>
  <p:clrMapOvr>
    <a:masterClrMapping/>
  </p:clrMapOvr>
  <p:transition spd="med">
    <p:pull/>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21B566-C5A3-4313-83D9-A707EC2A48E9}" type="datetime3">
              <a:rPr lang="en-US" smtClean="0"/>
              <a:t>12 October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189745422"/>
      </p:ext>
    </p:extLst>
  </p:cSld>
  <p:clrMapOvr>
    <a:masterClrMapping/>
  </p:clrMapOvr>
  <p:transition spd="med">
    <p:pull/>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7D0A5-F133-40B9-B4FE-4E1A66F9FDF3}" type="datetime3">
              <a:rPr lang="en-US" smtClean="0"/>
              <a:t>12 October 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404962254"/>
      </p:ext>
    </p:extLst>
  </p:cSld>
  <p:clrMapOvr>
    <a:masterClrMapping/>
  </p:clrMapOvr>
  <p:transition spd="med">
    <p:pull/>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Background Only">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3" name="Date Placeholder 3"/>
          <p:cNvSpPr>
            <a:spLocks noGrp="1"/>
          </p:cNvSpPr>
          <p:nvPr>
            <p:ph type="dt" sz="half" idx="10"/>
          </p:nvPr>
        </p:nvSpPr>
        <p:spPr>
          <a:xfrm>
            <a:off x="1016000" y="6356352"/>
            <a:ext cx="2844800" cy="365125"/>
          </a:xfrm>
        </p:spPr>
        <p:txBody>
          <a:bodyPr/>
          <a:lstStyle/>
          <a:p>
            <a:fld id="{8739BC35-85B5-4A3A-9FE0-0218C81345D4}" type="datetime3">
              <a:rPr lang="en-US" smtClean="0"/>
              <a:t>12 October 2020</a:t>
            </a:fld>
            <a:endParaRPr lang="en-US" dirty="0"/>
          </a:p>
        </p:txBody>
      </p:sp>
      <p:sp>
        <p:nvSpPr>
          <p:cNvPr id="4" name="Footer Placeholder 4"/>
          <p:cNvSpPr>
            <a:spLocks noGrp="1"/>
          </p:cNvSpPr>
          <p:nvPr>
            <p:ph type="ftr" sz="quarter" idx="11"/>
          </p:nvPr>
        </p:nvSpPr>
        <p:spPr>
          <a:xfrm>
            <a:off x="4470400" y="6356352"/>
            <a:ext cx="3860800" cy="365125"/>
          </a:xfrm>
        </p:spPr>
        <p:txBody>
          <a:bodyPr/>
          <a:lstStyle/>
          <a:p>
            <a:endParaRPr lang="en-US" dirty="0"/>
          </a:p>
        </p:txBody>
      </p:sp>
      <p:sp>
        <p:nvSpPr>
          <p:cNvPr id="5"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420021929"/>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5067300" y="1789115"/>
            <a:ext cx="7120467"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dirty="0"/>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sz="1800" dirty="0"/>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dirty="0"/>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dirty="0"/>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sz="1800" dirty="0"/>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dirty="0"/>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sz="1800" dirty="0"/>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sz="1800" dirty="0"/>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dirty="0"/>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sz="1800" dirty="0"/>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dirty="0"/>
            </a:p>
          </p:txBody>
        </p:sp>
      </p:grpSp>
      <p:sp>
        <p:nvSpPr>
          <p:cNvPr id="27687" name="Rectangle 39"/>
          <p:cNvSpPr>
            <a:spLocks noGrp="1" noChangeArrowheads="1"/>
          </p:cNvSpPr>
          <p:nvPr>
            <p:ph type="subTitle" idx="1"/>
          </p:nvPr>
        </p:nvSpPr>
        <p:spPr>
          <a:xfrm>
            <a:off x="1828801"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27688" name="Rectangle 40"/>
          <p:cNvSpPr>
            <a:spLocks noGrp="1" noChangeArrowheads="1"/>
          </p:cNvSpPr>
          <p:nvPr>
            <p:ph type="ctrTitle"/>
          </p:nvPr>
        </p:nvSpPr>
        <p:spPr>
          <a:xfrm>
            <a:off x="914401" y="1768477"/>
            <a:ext cx="103632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smtClean="0"/>
            </a:lvl1pPr>
          </a:lstStyle>
          <a:p>
            <a:fld id="{5FF145D1-95A6-431E-AC68-9100B0CC38B0}" type="datetime3">
              <a:rPr lang="en-US" smtClean="0"/>
              <a:t>12 October 2020</a:t>
            </a:fld>
            <a:endParaRPr lang="en-US" dirty="0"/>
          </a:p>
        </p:txBody>
      </p:sp>
      <p:sp>
        <p:nvSpPr>
          <p:cNvPr id="40" name="Rectangle 38"/>
          <p:cNvSpPr>
            <a:spLocks noGrp="1" noChangeArrowheads="1"/>
          </p:cNvSpPr>
          <p:nvPr>
            <p:ph type="ftr" sz="quarter" idx="11"/>
          </p:nvPr>
        </p:nvSpPr>
        <p:spPr/>
        <p:txBody>
          <a:bodyPr/>
          <a:lstStyle>
            <a:lvl1pPr>
              <a:defRPr smtClean="0"/>
            </a:lvl1pPr>
          </a:lstStyle>
          <a:p>
            <a:endParaRPr lang="en-US" dirty="0"/>
          </a:p>
        </p:txBody>
      </p:sp>
      <p:sp>
        <p:nvSpPr>
          <p:cNvPr id="41" name="Rectangle 41"/>
          <p:cNvSpPr>
            <a:spLocks noGrp="1" noChangeArrowheads="1"/>
          </p:cNvSpPr>
          <p:nvPr>
            <p:ph type="sldNum" sz="quarter" idx="12"/>
          </p:nvPr>
        </p:nvSpPr>
        <p:spPr/>
        <p:txBody>
          <a:bodyPr/>
          <a:lstStyle>
            <a:lvl1pPr>
              <a:defRPr smtClean="0"/>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73694145"/>
      </p:ext>
    </p:extLst>
  </p:cSld>
  <p:clrMapOvr>
    <a:masterClrMapping/>
  </p:clrMapOvr>
  <p:transition spd="med">
    <p:pull/>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sz="quarter"/>
          </p:nvPr>
        </p:nvSpPr>
        <p:spPr>
          <a:xfrm>
            <a:off x="4775201" y="685800"/>
            <a:ext cx="7414684"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4099" name="Rectangle 3"/>
          <p:cNvSpPr>
            <a:spLocks noGrp="1" noChangeArrowheads="1"/>
          </p:cNvSpPr>
          <p:nvPr>
            <p:ph type="subTitle" sz="quarter" idx="1"/>
          </p:nvPr>
        </p:nvSpPr>
        <p:spPr>
          <a:xfrm>
            <a:off x="6908801" y="4038600"/>
            <a:ext cx="5281084" cy="1752600"/>
          </a:xfrm>
          <a:ln w="9525">
            <a:headEnd/>
            <a:tailEnd/>
          </a:ln>
        </p:spPr>
        <p:txBody>
          <a:bodyPr lIns="92075" tIns="46038" rIns="92075" bIns="46038" anchor="ctr"/>
          <a:lstStyle>
            <a:lvl1pPr marL="0" indent="0" algn="ctr">
              <a:buFont typeface="Wingdings" pitchFamily="2"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a:xfrm>
            <a:off x="914400" y="6248400"/>
            <a:ext cx="2540000" cy="457200"/>
          </a:xfrm>
        </p:spPr>
        <p:txBody>
          <a:bodyPr/>
          <a:lstStyle>
            <a:lvl1pPr>
              <a:defRPr>
                <a:solidFill>
                  <a:srgbClr val="EAEAEA"/>
                </a:solidFill>
              </a:defRPr>
            </a:lvl1pPr>
          </a:lstStyle>
          <a:p>
            <a:fld id="{C10EACEC-D449-469F-92BA-273003A2A02C}" type="datetime1">
              <a:rPr lang="en-US" smtClean="0"/>
              <a:pPr/>
              <a:t>10/12/2020</a:t>
            </a:fld>
            <a:endParaRPr lang="en-US" dirty="0"/>
          </a:p>
        </p:txBody>
      </p:sp>
      <p:sp>
        <p:nvSpPr>
          <p:cNvPr id="5" name="Rectangle 5"/>
          <p:cNvSpPr>
            <a:spLocks noGrp="1" noChangeArrowheads="1"/>
          </p:cNvSpPr>
          <p:nvPr>
            <p:ph type="ftr" sz="quarter" idx="11"/>
          </p:nvPr>
        </p:nvSpPr>
        <p:spPr>
          <a:xfrm>
            <a:off x="4165601" y="6248400"/>
            <a:ext cx="3860800" cy="457200"/>
          </a:xfrm>
        </p:spPr>
        <p:txBody>
          <a:bodyPr/>
          <a:lstStyle>
            <a:lvl1pPr>
              <a:defRPr>
                <a:solidFill>
                  <a:srgbClr val="EAEAEA"/>
                </a:solidFill>
              </a:defRPr>
            </a:lvl1pPr>
          </a:lstStyle>
          <a:p>
            <a:endParaRPr lang="en-US" dirty="0"/>
          </a:p>
        </p:txBody>
      </p:sp>
      <p:sp>
        <p:nvSpPr>
          <p:cNvPr id="6" name="Rectangle 6"/>
          <p:cNvSpPr>
            <a:spLocks noGrp="1" noChangeArrowheads="1"/>
          </p:cNvSpPr>
          <p:nvPr>
            <p:ph type="sldNum" sz="quarter" idx="12"/>
          </p:nvPr>
        </p:nvSpPr>
        <p:spPr>
          <a:xfrm>
            <a:off x="8737600" y="6248400"/>
            <a:ext cx="2540000" cy="457200"/>
          </a:xfrm>
        </p:spPr>
        <p:txBody>
          <a:bodyPr/>
          <a:lstStyle>
            <a:lvl1pPr>
              <a:defRPr>
                <a:solidFill>
                  <a:srgbClr val="EAEAEA"/>
                </a:solidFill>
              </a:defRPr>
            </a:lvl1pPr>
          </a:lstStyle>
          <a:p>
            <a:fld id="{4398566B-0D00-4087-9124-BE3A6B87F876}" type="slidenum">
              <a:rPr lang="en-US" smtClean="0"/>
              <a:pPr/>
              <a:t>‹#›</a:t>
            </a:fld>
            <a:endParaRPr lang="en-US" dirty="0"/>
          </a:p>
        </p:txBody>
      </p:sp>
    </p:spTree>
    <p:extLst>
      <p:ext uri="{BB962C8B-B14F-4D97-AF65-F5344CB8AC3E}">
        <p14:creationId xmlns:p14="http://schemas.microsoft.com/office/powerpoint/2010/main" val="1332484847"/>
      </p:ext>
    </p:extLst>
  </p:cSld>
  <p:clrMapOvr>
    <a:masterClrMapping/>
  </p:clrMapOvr>
  <p:transition>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fld id="{04410CA7-350E-4B15-AFFD-D59F282243D1}" type="datetime1">
              <a:rPr lang="en-US" smtClean="0"/>
              <a:pPr/>
              <a:t>10/12/2020</a:t>
            </a:fld>
            <a:endParaRPr lang="en-US" dirty="0"/>
          </a:p>
        </p:txBody>
      </p:sp>
      <p:sp>
        <p:nvSpPr>
          <p:cNvPr id="5" name="Rectangle 4"/>
          <p:cNvSpPr>
            <a:spLocks noGrp="1" noChangeArrowheads="1"/>
          </p:cNvSpPr>
          <p:nvPr>
            <p:ph type="ftr" sz="quarter" idx="11"/>
          </p:nvPr>
        </p:nvSpPr>
        <p:spPr>
          <a:ln/>
        </p:spPr>
        <p:txBody>
          <a:bodyPr/>
          <a:lstStyle>
            <a:lvl1pPr>
              <a:defRPr/>
            </a:lvl1pPr>
          </a:lstStyle>
          <a:p>
            <a:endParaRPr lang="en-US" dirty="0"/>
          </a:p>
        </p:txBody>
      </p:sp>
      <p:sp>
        <p:nvSpPr>
          <p:cNvPr id="6" name="Rectangle 5"/>
          <p:cNvSpPr>
            <a:spLocks noGrp="1" noChangeArrowheads="1"/>
          </p:cNvSpPr>
          <p:nvPr>
            <p:ph type="sldNum" sz="quarter" idx="12"/>
          </p:nvPr>
        </p:nvSpPr>
        <p:spPr>
          <a:ln/>
        </p:spPr>
        <p:txBody>
          <a:bodyPr/>
          <a:lstStyle>
            <a:lvl1pPr>
              <a:defRPr/>
            </a:lvl1pPr>
          </a:lstStyle>
          <a:p>
            <a:fld id="{4398566B-0D00-4087-9124-BE3A6B87F876}" type="slidenum">
              <a:rPr lang="en-US" smtClean="0"/>
              <a:pPr/>
              <a:t>‹#›</a:t>
            </a:fld>
            <a:endParaRPr lang="en-US" dirty="0"/>
          </a:p>
        </p:txBody>
      </p:sp>
    </p:spTree>
    <p:extLst>
      <p:ext uri="{BB962C8B-B14F-4D97-AF65-F5344CB8AC3E}">
        <p14:creationId xmlns:p14="http://schemas.microsoft.com/office/powerpoint/2010/main" val="4190587289"/>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fld id="{7FFBDC34-478F-4D6A-AA94-E51C2493AD4E}" type="datetime1">
              <a:rPr lang="en-US" smtClean="0"/>
              <a:pPr/>
              <a:t>10/12/2020</a:t>
            </a:fld>
            <a:endParaRPr lang="en-US" dirty="0"/>
          </a:p>
        </p:txBody>
      </p:sp>
      <p:sp>
        <p:nvSpPr>
          <p:cNvPr id="5" name="Rectangle 4"/>
          <p:cNvSpPr>
            <a:spLocks noGrp="1" noChangeArrowheads="1"/>
          </p:cNvSpPr>
          <p:nvPr>
            <p:ph type="ftr" sz="quarter" idx="11"/>
          </p:nvPr>
        </p:nvSpPr>
        <p:spPr>
          <a:ln/>
        </p:spPr>
        <p:txBody>
          <a:bodyPr/>
          <a:lstStyle>
            <a:lvl1pPr>
              <a:defRPr/>
            </a:lvl1pPr>
          </a:lstStyle>
          <a:p>
            <a:endParaRPr lang="en-US" dirty="0"/>
          </a:p>
        </p:txBody>
      </p:sp>
      <p:sp>
        <p:nvSpPr>
          <p:cNvPr id="6" name="Rectangle 5"/>
          <p:cNvSpPr>
            <a:spLocks noGrp="1" noChangeArrowheads="1"/>
          </p:cNvSpPr>
          <p:nvPr>
            <p:ph type="sldNum" sz="quarter" idx="12"/>
          </p:nvPr>
        </p:nvSpPr>
        <p:spPr>
          <a:ln/>
        </p:spPr>
        <p:txBody>
          <a:bodyPr/>
          <a:lstStyle>
            <a:lvl1pPr>
              <a:defRPr/>
            </a:lvl1pPr>
          </a:lstStyle>
          <a:p>
            <a:fld id="{4398566B-0D00-4087-9124-BE3A6B87F876}" type="slidenum">
              <a:rPr lang="en-US" smtClean="0"/>
              <a:pPr/>
              <a:t>‹#›</a:t>
            </a:fld>
            <a:endParaRPr lang="en-US" dirty="0"/>
          </a:p>
        </p:txBody>
      </p:sp>
    </p:spTree>
    <p:extLst>
      <p:ext uri="{BB962C8B-B14F-4D97-AF65-F5344CB8AC3E}">
        <p14:creationId xmlns:p14="http://schemas.microsoft.com/office/powerpoint/2010/main" val="2566197087"/>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8801" y="19812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10401" y="19812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fld id="{F29D669F-8C4C-43F6-9A1F-014D731D4282}" type="datetime1">
              <a:rPr lang="en-US" smtClean="0"/>
              <a:pPr/>
              <a:t>10/12/2020</a:t>
            </a:fld>
            <a:endParaRPr lang="en-US" dirty="0"/>
          </a:p>
        </p:txBody>
      </p:sp>
      <p:sp>
        <p:nvSpPr>
          <p:cNvPr id="6" name="Rectangle 4"/>
          <p:cNvSpPr>
            <a:spLocks noGrp="1" noChangeArrowheads="1"/>
          </p:cNvSpPr>
          <p:nvPr>
            <p:ph type="ftr" sz="quarter" idx="11"/>
          </p:nvPr>
        </p:nvSpPr>
        <p:spPr>
          <a:ln/>
        </p:spPr>
        <p:txBody>
          <a:bodyPr/>
          <a:lstStyle>
            <a:lvl1pPr>
              <a:defRPr/>
            </a:lvl1pPr>
          </a:lstStyle>
          <a:p>
            <a:endParaRPr lang="en-US" dirty="0"/>
          </a:p>
        </p:txBody>
      </p:sp>
      <p:sp>
        <p:nvSpPr>
          <p:cNvPr id="7" name="Rectangle 5"/>
          <p:cNvSpPr>
            <a:spLocks noGrp="1" noChangeArrowheads="1"/>
          </p:cNvSpPr>
          <p:nvPr>
            <p:ph type="sldNum" sz="quarter" idx="12"/>
          </p:nvPr>
        </p:nvSpPr>
        <p:spPr>
          <a:ln/>
        </p:spPr>
        <p:txBody>
          <a:bodyPr/>
          <a:lstStyle>
            <a:lvl1pPr>
              <a:defRPr/>
            </a:lvl1pPr>
          </a:lstStyle>
          <a:p>
            <a:fld id="{4398566B-0D00-4087-9124-BE3A6B87F876}" type="slidenum">
              <a:rPr lang="en-US" smtClean="0"/>
              <a:pPr/>
              <a:t>‹#›</a:t>
            </a:fld>
            <a:endParaRPr lang="en-US" dirty="0"/>
          </a:p>
        </p:txBody>
      </p:sp>
    </p:spTree>
    <p:extLst>
      <p:ext uri="{BB962C8B-B14F-4D97-AF65-F5344CB8AC3E}">
        <p14:creationId xmlns:p14="http://schemas.microsoft.com/office/powerpoint/2010/main" val="2061048621"/>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1"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fld id="{BEF5EF6E-423C-4506-9060-7B10EB29C0C2}" type="datetime1">
              <a:rPr lang="en-US" smtClean="0"/>
              <a:pPr/>
              <a:t>10/12/2020</a:t>
            </a:fld>
            <a:endParaRPr lang="en-US" dirty="0"/>
          </a:p>
        </p:txBody>
      </p:sp>
      <p:sp>
        <p:nvSpPr>
          <p:cNvPr id="8" name="Rectangle 4"/>
          <p:cNvSpPr>
            <a:spLocks noGrp="1" noChangeArrowheads="1"/>
          </p:cNvSpPr>
          <p:nvPr>
            <p:ph type="ftr" sz="quarter" idx="11"/>
          </p:nvPr>
        </p:nvSpPr>
        <p:spPr>
          <a:ln/>
        </p:spPr>
        <p:txBody>
          <a:bodyPr/>
          <a:lstStyle>
            <a:lvl1pPr>
              <a:defRPr/>
            </a:lvl1pPr>
          </a:lstStyle>
          <a:p>
            <a:endParaRPr lang="en-US" dirty="0"/>
          </a:p>
        </p:txBody>
      </p:sp>
      <p:sp>
        <p:nvSpPr>
          <p:cNvPr id="9" name="Rectangle 5"/>
          <p:cNvSpPr>
            <a:spLocks noGrp="1" noChangeArrowheads="1"/>
          </p:cNvSpPr>
          <p:nvPr>
            <p:ph type="sldNum" sz="quarter" idx="12"/>
          </p:nvPr>
        </p:nvSpPr>
        <p:spPr>
          <a:ln/>
        </p:spPr>
        <p:txBody>
          <a:bodyPr/>
          <a:lstStyle>
            <a:lvl1pPr>
              <a:defRPr/>
            </a:lvl1pPr>
          </a:lstStyle>
          <a:p>
            <a:fld id="{4398566B-0D00-4087-9124-BE3A6B87F876}" type="slidenum">
              <a:rPr lang="en-US" smtClean="0"/>
              <a:pPr/>
              <a:t>‹#›</a:t>
            </a:fld>
            <a:endParaRPr lang="en-US" dirty="0"/>
          </a:p>
        </p:txBody>
      </p:sp>
    </p:spTree>
    <p:extLst>
      <p:ext uri="{BB962C8B-B14F-4D97-AF65-F5344CB8AC3E}">
        <p14:creationId xmlns:p14="http://schemas.microsoft.com/office/powerpoint/2010/main" val="3886262730"/>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fld id="{6E46FED3-3BD0-49BE-8B47-91B1B8346D92}" type="datetime1">
              <a:rPr lang="en-US" smtClean="0"/>
              <a:pPr/>
              <a:t>10/12/2020</a:t>
            </a:fld>
            <a:endParaRPr lang="en-US" dirty="0"/>
          </a:p>
        </p:txBody>
      </p:sp>
      <p:sp>
        <p:nvSpPr>
          <p:cNvPr id="4" name="Rectangle 4"/>
          <p:cNvSpPr>
            <a:spLocks noGrp="1" noChangeArrowheads="1"/>
          </p:cNvSpPr>
          <p:nvPr>
            <p:ph type="ftr" sz="quarter" idx="11"/>
          </p:nvPr>
        </p:nvSpPr>
        <p:spPr>
          <a:ln/>
        </p:spPr>
        <p:txBody>
          <a:bodyPr/>
          <a:lstStyle>
            <a:lvl1pPr>
              <a:defRPr/>
            </a:lvl1pPr>
          </a:lstStyle>
          <a:p>
            <a:endParaRPr lang="en-US" dirty="0"/>
          </a:p>
        </p:txBody>
      </p:sp>
      <p:sp>
        <p:nvSpPr>
          <p:cNvPr id="5" name="Rectangle 5"/>
          <p:cNvSpPr>
            <a:spLocks noGrp="1" noChangeArrowheads="1"/>
          </p:cNvSpPr>
          <p:nvPr>
            <p:ph type="sldNum" sz="quarter" idx="12"/>
          </p:nvPr>
        </p:nvSpPr>
        <p:spPr>
          <a:ln/>
        </p:spPr>
        <p:txBody>
          <a:bodyPr/>
          <a:lstStyle>
            <a:lvl1pPr>
              <a:defRPr/>
            </a:lvl1pPr>
          </a:lstStyle>
          <a:p>
            <a:fld id="{4398566B-0D00-4087-9124-BE3A6B87F876}" type="slidenum">
              <a:rPr lang="en-US" smtClean="0"/>
              <a:pPr/>
              <a:t>‹#›</a:t>
            </a:fld>
            <a:endParaRPr lang="en-US" dirty="0"/>
          </a:p>
        </p:txBody>
      </p:sp>
    </p:spTree>
    <p:extLst>
      <p:ext uri="{BB962C8B-B14F-4D97-AF65-F5344CB8AC3E}">
        <p14:creationId xmlns:p14="http://schemas.microsoft.com/office/powerpoint/2010/main" val="92065890"/>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fld id="{77C3CF67-E7B1-47F9-B788-13043DBF86DE}" type="datetime1">
              <a:rPr lang="en-US" smtClean="0"/>
              <a:pPr/>
              <a:t>10/12/2020</a:t>
            </a:fld>
            <a:endParaRPr lang="en-US" dirty="0"/>
          </a:p>
        </p:txBody>
      </p:sp>
      <p:sp>
        <p:nvSpPr>
          <p:cNvPr id="3" name="Rectangle 4"/>
          <p:cNvSpPr>
            <a:spLocks noGrp="1" noChangeArrowheads="1"/>
          </p:cNvSpPr>
          <p:nvPr>
            <p:ph type="ftr" sz="quarter" idx="11"/>
          </p:nvPr>
        </p:nvSpPr>
        <p:spPr>
          <a:ln/>
        </p:spPr>
        <p:txBody>
          <a:bodyPr/>
          <a:lstStyle>
            <a:lvl1pPr>
              <a:defRPr/>
            </a:lvl1pPr>
          </a:lstStyle>
          <a:p>
            <a:endParaRPr lang="en-US" dirty="0"/>
          </a:p>
        </p:txBody>
      </p:sp>
      <p:sp>
        <p:nvSpPr>
          <p:cNvPr id="4" name="Rectangle 5"/>
          <p:cNvSpPr>
            <a:spLocks noGrp="1" noChangeArrowheads="1"/>
          </p:cNvSpPr>
          <p:nvPr>
            <p:ph type="sldNum" sz="quarter" idx="12"/>
          </p:nvPr>
        </p:nvSpPr>
        <p:spPr>
          <a:ln/>
        </p:spPr>
        <p:txBody>
          <a:bodyPr/>
          <a:lstStyle>
            <a:lvl1pPr>
              <a:defRPr/>
            </a:lvl1pPr>
          </a:lstStyle>
          <a:p>
            <a:fld id="{4398566B-0D00-4087-9124-BE3A6B87F876}" type="slidenum">
              <a:rPr lang="en-US" smtClean="0"/>
              <a:pPr/>
              <a:t>‹#›</a:t>
            </a:fld>
            <a:endParaRPr lang="en-US" dirty="0"/>
          </a:p>
        </p:txBody>
      </p:sp>
    </p:spTree>
    <p:extLst>
      <p:ext uri="{BB962C8B-B14F-4D97-AF65-F5344CB8AC3E}">
        <p14:creationId xmlns:p14="http://schemas.microsoft.com/office/powerpoint/2010/main" val="3911614152"/>
      </p:ext>
    </p:extLst>
  </p:cSld>
  <p:clrMapOvr>
    <a:masterClrMapping/>
  </p:clrMapOvr>
  <p:transition>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fld id="{7A747551-75CE-416D-817F-F22F4943E88B}" type="datetime1">
              <a:rPr lang="en-US" smtClean="0"/>
              <a:pPr/>
              <a:t>10/12/2020</a:t>
            </a:fld>
            <a:endParaRPr lang="en-US" dirty="0"/>
          </a:p>
        </p:txBody>
      </p:sp>
      <p:sp>
        <p:nvSpPr>
          <p:cNvPr id="6" name="Rectangle 4"/>
          <p:cNvSpPr>
            <a:spLocks noGrp="1" noChangeArrowheads="1"/>
          </p:cNvSpPr>
          <p:nvPr>
            <p:ph type="ftr" sz="quarter" idx="11"/>
          </p:nvPr>
        </p:nvSpPr>
        <p:spPr>
          <a:ln/>
        </p:spPr>
        <p:txBody>
          <a:bodyPr/>
          <a:lstStyle>
            <a:lvl1pPr>
              <a:defRPr/>
            </a:lvl1pPr>
          </a:lstStyle>
          <a:p>
            <a:endParaRPr lang="en-US" dirty="0"/>
          </a:p>
        </p:txBody>
      </p:sp>
      <p:sp>
        <p:nvSpPr>
          <p:cNvPr id="7" name="Rectangle 5"/>
          <p:cNvSpPr>
            <a:spLocks noGrp="1" noChangeArrowheads="1"/>
          </p:cNvSpPr>
          <p:nvPr>
            <p:ph type="sldNum" sz="quarter" idx="12"/>
          </p:nvPr>
        </p:nvSpPr>
        <p:spPr>
          <a:ln/>
        </p:spPr>
        <p:txBody>
          <a:bodyPr/>
          <a:lstStyle>
            <a:lvl1pPr>
              <a:defRPr/>
            </a:lvl1pPr>
          </a:lstStyle>
          <a:p>
            <a:fld id="{4398566B-0D00-4087-9124-BE3A6B87F876}" type="slidenum">
              <a:rPr lang="en-US" smtClean="0"/>
              <a:pPr/>
              <a:t>‹#›</a:t>
            </a:fld>
            <a:endParaRPr lang="en-US" dirty="0"/>
          </a:p>
        </p:txBody>
      </p:sp>
    </p:spTree>
    <p:extLst>
      <p:ext uri="{BB962C8B-B14F-4D97-AF65-F5344CB8AC3E}">
        <p14:creationId xmlns:p14="http://schemas.microsoft.com/office/powerpoint/2010/main" val="3850623405"/>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fld id="{BDB61883-102C-47B0-972D-3F2686DD9470}" type="datetime1">
              <a:rPr lang="en-US" smtClean="0"/>
              <a:pPr/>
              <a:t>10/12/2020</a:t>
            </a:fld>
            <a:endParaRPr lang="en-US" dirty="0"/>
          </a:p>
        </p:txBody>
      </p:sp>
      <p:sp>
        <p:nvSpPr>
          <p:cNvPr id="6" name="Rectangle 4"/>
          <p:cNvSpPr>
            <a:spLocks noGrp="1" noChangeArrowheads="1"/>
          </p:cNvSpPr>
          <p:nvPr>
            <p:ph type="ftr" sz="quarter" idx="11"/>
          </p:nvPr>
        </p:nvSpPr>
        <p:spPr>
          <a:ln/>
        </p:spPr>
        <p:txBody>
          <a:bodyPr/>
          <a:lstStyle>
            <a:lvl1pPr>
              <a:defRPr/>
            </a:lvl1pPr>
          </a:lstStyle>
          <a:p>
            <a:endParaRPr lang="en-US" dirty="0"/>
          </a:p>
        </p:txBody>
      </p:sp>
      <p:sp>
        <p:nvSpPr>
          <p:cNvPr id="7" name="Rectangle 5"/>
          <p:cNvSpPr>
            <a:spLocks noGrp="1" noChangeArrowheads="1"/>
          </p:cNvSpPr>
          <p:nvPr>
            <p:ph type="sldNum" sz="quarter" idx="12"/>
          </p:nvPr>
        </p:nvSpPr>
        <p:spPr>
          <a:ln/>
        </p:spPr>
        <p:txBody>
          <a:bodyPr/>
          <a:lstStyle>
            <a:lvl1pPr>
              <a:defRPr/>
            </a:lvl1pPr>
          </a:lstStyle>
          <a:p>
            <a:fld id="{4398566B-0D00-4087-9124-BE3A6B87F876}" type="slidenum">
              <a:rPr lang="en-US" smtClean="0"/>
              <a:pPr/>
              <a:t>‹#›</a:t>
            </a:fld>
            <a:endParaRPr lang="en-US" dirty="0"/>
          </a:p>
        </p:txBody>
      </p:sp>
    </p:spTree>
    <p:extLst>
      <p:ext uri="{BB962C8B-B14F-4D97-AF65-F5344CB8AC3E}">
        <p14:creationId xmlns:p14="http://schemas.microsoft.com/office/powerpoint/2010/main" val="988126392"/>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fld id="{21E947A5-FB46-482B-A076-3436B98D40FA}" type="datetime1">
              <a:rPr lang="en-US" smtClean="0"/>
              <a:pPr/>
              <a:t>10/12/2020</a:t>
            </a:fld>
            <a:endParaRPr lang="en-US" dirty="0"/>
          </a:p>
        </p:txBody>
      </p:sp>
      <p:sp>
        <p:nvSpPr>
          <p:cNvPr id="5" name="Rectangle 4"/>
          <p:cNvSpPr>
            <a:spLocks noGrp="1" noChangeArrowheads="1"/>
          </p:cNvSpPr>
          <p:nvPr>
            <p:ph type="ftr" sz="quarter" idx="11"/>
          </p:nvPr>
        </p:nvSpPr>
        <p:spPr>
          <a:ln/>
        </p:spPr>
        <p:txBody>
          <a:bodyPr/>
          <a:lstStyle>
            <a:lvl1pPr>
              <a:defRPr/>
            </a:lvl1pPr>
          </a:lstStyle>
          <a:p>
            <a:endParaRPr lang="en-US" dirty="0"/>
          </a:p>
        </p:txBody>
      </p:sp>
      <p:sp>
        <p:nvSpPr>
          <p:cNvPr id="6" name="Rectangle 5"/>
          <p:cNvSpPr>
            <a:spLocks noGrp="1" noChangeArrowheads="1"/>
          </p:cNvSpPr>
          <p:nvPr>
            <p:ph type="sldNum" sz="quarter" idx="12"/>
          </p:nvPr>
        </p:nvSpPr>
        <p:spPr>
          <a:ln/>
        </p:spPr>
        <p:txBody>
          <a:bodyPr/>
          <a:lstStyle>
            <a:lvl1pPr>
              <a:defRPr/>
            </a:lvl1pPr>
          </a:lstStyle>
          <a:p>
            <a:fld id="{4398566B-0D00-4087-9124-BE3A6B87F876}" type="slidenum">
              <a:rPr lang="en-US" smtClean="0"/>
              <a:pPr/>
              <a:t>‹#›</a:t>
            </a:fld>
            <a:endParaRPr lang="en-US" dirty="0"/>
          </a:p>
        </p:txBody>
      </p:sp>
    </p:spTree>
    <p:extLst>
      <p:ext uri="{BB962C8B-B14F-4D97-AF65-F5344CB8AC3E}">
        <p14:creationId xmlns:p14="http://schemas.microsoft.com/office/powerpoint/2010/main" val="28913678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fld id="{BBAC1117-B8DA-45BA-9080-B25D75228DB0}" type="datetime3">
              <a:rPr lang="en-US" smtClean="0"/>
              <a:t>12 October 2020</a:t>
            </a:fld>
            <a:endParaRPr lang="en-US" dirty="0"/>
          </a:p>
        </p:txBody>
      </p:sp>
      <p:sp>
        <p:nvSpPr>
          <p:cNvPr id="5" name="Rectangle 40"/>
          <p:cNvSpPr>
            <a:spLocks noGrp="1" noChangeArrowheads="1"/>
          </p:cNvSpPr>
          <p:nvPr>
            <p:ph type="ftr" sz="quarter" idx="11"/>
          </p:nvPr>
        </p:nvSpPr>
        <p:spPr>
          <a:ln/>
        </p:spPr>
        <p:txBody>
          <a:bodyPr/>
          <a:lstStyle>
            <a:lvl1pPr>
              <a:defRPr/>
            </a:lvl1pPr>
          </a:lstStyle>
          <a:p>
            <a:endParaRPr lang="en-US" dirty="0"/>
          </a:p>
        </p:txBody>
      </p:sp>
      <p:sp>
        <p:nvSpPr>
          <p:cNvPr id="6"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061685990"/>
      </p:ext>
    </p:extLst>
  </p:cSld>
  <p:clrMapOvr>
    <a:masterClrMapping/>
  </p:clrMapOvr>
  <p:transition spd="med">
    <p:pull/>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533400"/>
            <a:ext cx="2540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8800" y="533400"/>
            <a:ext cx="74168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fld id="{19D79C15-14C9-4C78-934E-A19199A57D7E}" type="datetime1">
              <a:rPr lang="en-US" smtClean="0"/>
              <a:pPr/>
              <a:t>10/12/2020</a:t>
            </a:fld>
            <a:endParaRPr lang="en-US" dirty="0"/>
          </a:p>
        </p:txBody>
      </p:sp>
      <p:sp>
        <p:nvSpPr>
          <p:cNvPr id="5" name="Rectangle 4"/>
          <p:cNvSpPr>
            <a:spLocks noGrp="1" noChangeArrowheads="1"/>
          </p:cNvSpPr>
          <p:nvPr>
            <p:ph type="ftr" sz="quarter" idx="11"/>
          </p:nvPr>
        </p:nvSpPr>
        <p:spPr>
          <a:ln/>
        </p:spPr>
        <p:txBody>
          <a:bodyPr/>
          <a:lstStyle>
            <a:lvl1pPr>
              <a:defRPr/>
            </a:lvl1pPr>
          </a:lstStyle>
          <a:p>
            <a:endParaRPr lang="en-US" dirty="0"/>
          </a:p>
        </p:txBody>
      </p:sp>
      <p:sp>
        <p:nvSpPr>
          <p:cNvPr id="6" name="Rectangle 5"/>
          <p:cNvSpPr>
            <a:spLocks noGrp="1" noChangeArrowheads="1"/>
          </p:cNvSpPr>
          <p:nvPr>
            <p:ph type="sldNum" sz="quarter" idx="12"/>
          </p:nvPr>
        </p:nvSpPr>
        <p:spPr>
          <a:ln/>
        </p:spPr>
        <p:txBody>
          <a:bodyPr/>
          <a:lstStyle>
            <a:lvl1pPr>
              <a:defRPr/>
            </a:lvl1pPr>
          </a:lstStyle>
          <a:p>
            <a:fld id="{4398566B-0D00-4087-9124-BE3A6B87F876}" type="slidenum">
              <a:rPr lang="en-US" smtClean="0"/>
              <a:pPr/>
              <a:t>‹#›</a:t>
            </a:fld>
            <a:endParaRPr lang="en-US" dirty="0"/>
          </a:p>
        </p:txBody>
      </p:sp>
    </p:spTree>
    <p:extLst>
      <p:ext uri="{BB962C8B-B14F-4D97-AF65-F5344CB8AC3E}">
        <p14:creationId xmlns:p14="http://schemas.microsoft.com/office/powerpoint/2010/main" val="278353124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fld id="{FD513EDA-51C0-4893-9CD5-E19269A348C9}" type="datetime3">
              <a:rPr lang="en-US" smtClean="0"/>
              <a:t>12 October 2020</a:t>
            </a:fld>
            <a:endParaRPr lang="en-US" dirty="0"/>
          </a:p>
        </p:txBody>
      </p:sp>
      <p:sp>
        <p:nvSpPr>
          <p:cNvPr id="5" name="Rectangle 40"/>
          <p:cNvSpPr>
            <a:spLocks noGrp="1" noChangeArrowheads="1"/>
          </p:cNvSpPr>
          <p:nvPr>
            <p:ph type="ftr" sz="quarter" idx="11"/>
          </p:nvPr>
        </p:nvSpPr>
        <p:spPr>
          <a:ln/>
        </p:spPr>
        <p:txBody>
          <a:bodyPr/>
          <a:lstStyle>
            <a:lvl1pPr>
              <a:defRPr/>
            </a:lvl1pPr>
          </a:lstStyle>
          <a:p>
            <a:endParaRPr lang="en-US" dirty="0"/>
          </a:p>
        </p:txBody>
      </p:sp>
      <p:sp>
        <p:nvSpPr>
          <p:cNvPr id="6"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087980709"/>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fld id="{ABB8E411-7D6F-49CD-B245-92B01098F680}" type="datetime3">
              <a:rPr lang="en-US" smtClean="0"/>
              <a:t>12 October 2020</a:t>
            </a:fld>
            <a:endParaRPr lang="en-US" dirty="0"/>
          </a:p>
        </p:txBody>
      </p:sp>
      <p:sp>
        <p:nvSpPr>
          <p:cNvPr id="6" name="Rectangle 40"/>
          <p:cNvSpPr>
            <a:spLocks noGrp="1" noChangeArrowheads="1"/>
          </p:cNvSpPr>
          <p:nvPr>
            <p:ph type="ftr" sz="quarter" idx="11"/>
          </p:nvPr>
        </p:nvSpPr>
        <p:spPr>
          <a:ln/>
        </p:spPr>
        <p:txBody>
          <a:bodyPr/>
          <a:lstStyle>
            <a:lvl1pPr>
              <a:defRPr/>
            </a:lvl1pPr>
          </a:lstStyle>
          <a:p>
            <a:endParaRPr lang="en-US" dirty="0"/>
          </a:p>
        </p:txBody>
      </p:sp>
      <p:sp>
        <p:nvSpPr>
          <p:cNvPr id="7"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172673187"/>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fld id="{1EC782D0-2EF7-4AA9-99EE-4BDDD7EC162D}" type="datetime3">
              <a:rPr lang="en-US" smtClean="0"/>
              <a:t>12 October 2020</a:t>
            </a:fld>
            <a:endParaRPr lang="en-US" dirty="0"/>
          </a:p>
        </p:txBody>
      </p:sp>
      <p:sp>
        <p:nvSpPr>
          <p:cNvPr id="8" name="Rectangle 40"/>
          <p:cNvSpPr>
            <a:spLocks noGrp="1" noChangeArrowheads="1"/>
          </p:cNvSpPr>
          <p:nvPr>
            <p:ph type="ftr" sz="quarter" idx="11"/>
          </p:nvPr>
        </p:nvSpPr>
        <p:spPr>
          <a:ln/>
        </p:spPr>
        <p:txBody>
          <a:bodyPr/>
          <a:lstStyle>
            <a:lvl1pPr>
              <a:defRPr/>
            </a:lvl1pPr>
          </a:lstStyle>
          <a:p>
            <a:endParaRPr lang="en-US" dirty="0"/>
          </a:p>
        </p:txBody>
      </p:sp>
      <p:sp>
        <p:nvSpPr>
          <p:cNvPr id="9"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888404143"/>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fld id="{D62BF2E8-D8DB-4170-8530-26CD4401F446}" type="datetime3">
              <a:rPr lang="en-US" smtClean="0"/>
              <a:t>12 October 2020</a:t>
            </a:fld>
            <a:endParaRPr lang="en-US" dirty="0"/>
          </a:p>
        </p:txBody>
      </p:sp>
      <p:sp>
        <p:nvSpPr>
          <p:cNvPr id="4" name="Rectangle 40"/>
          <p:cNvSpPr>
            <a:spLocks noGrp="1" noChangeArrowheads="1"/>
          </p:cNvSpPr>
          <p:nvPr>
            <p:ph type="ftr" sz="quarter" idx="11"/>
          </p:nvPr>
        </p:nvSpPr>
        <p:spPr>
          <a:ln/>
        </p:spPr>
        <p:txBody>
          <a:bodyPr/>
          <a:lstStyle>
            <a:lvl1pPr>
              <a:defRPr/>
            </a:lvl1pPr>
          </a:lstStyle>
          <a:p>
            <a:endParaRPr lang="en-US" dirty="0"/>
          </a:p>
        </p:txBody>
      </p:sp>
      <p:sp>
        <p:nvSpPr>
          <p:cNvPr id="5"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832254122"/>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fld id="{556011D8-F0C9-4D6B-9C4B-862693FB8408}" type="datetime3">
              <a:rPr lang="en-US" smtClean="0"/>
              <a:t>12 October 2020</a:t>
            </a:fld>
            <a:endParaRPr lang="en-US" dirty="0"/>
          </a:p>
        </p:txBody>
      </p:sp>
      <p:sp>
        <p:nvSpPr>
          <p:cNvPr id="3" name="Rectangle 40"/>
          <p:cNvSpPr>
            <a:spLocks noGrp="1" noChangeArrowheads="1"/>
          </p:cNvSpPr>
          <p:nvPr>
            <p:ph type="ftr" sz="quarter" idx="11"/>
          </p:nvPr>
        </p:nvSpPr>
        <p:spPr>
          <a:ln/>
        </p:spPr>
        <p:txBody>
          <a:bodyPr/>
          <a:lstStyle>
            <a:lvl1pPr>
              <a:defRPr/>
            </a:lvl1pPr>
          </a:lstStyle>
          <a:p>
            <a:endParaRPr lang="en-US" dirty="0"/>
          </a:p>
        </p:txBody>
      </p:sp>
      <p:sp>
        <p:nvSpPr>
          <p:cNvPr id="4"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305871216"/>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fld id="{F4F39E2C-2916-47A2-A9AA-89D11E38D636}" type="datetime3">
              <a:rPr lang="en-US" smtClean="0"/>
              <a:t>12 October 2020</a:t>
            </a:fld>
            <a:endParaRPr lang="en-US" dirty="0"/>
          </a:p>
        </p:txBody>
      </p:sp>
      <p:sp>
        <p:nvSpPr>
          <p:cNvPr id="6" name="Rectangle 40"/>
          <p:cNvSpPr>
            <a:spLocks noGrp="1" noChangeArrowheads="1"/>
          </p:cNvSpPr>
          <p:nvPr>
            <p:ph type="ftr" sz="quarter" idx="11"/>
          </p:nvPr>
        </p:nvSpPr>
        <p:spPr>
          <a:ln/>
        </p:spPr>
        <p:txBody>
          <a:bodyPr/>
          <a:lstStyle>
            <a:lvl1pPr>
              <a:defRPr/>
            </a:lvl1pPr>
          </a:lstStyle>
          <a:p>
            <a:endParaRPr lang="en-US" dirty="0"/>
          </a:p>
        </p:txBody>
      </p:sp>
      <p:sp>
        <p:nvSpPr>
          <p:cNvPr id="7"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28470718"/>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AE01ED-D3ED-4A1C-8C36-484CF749B989}"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BBB2-0F7F-48A5-8680-1CD978D22C3E}" type="slidenum">
              <a:rPr lang="en-US" smtClean="0"/>
              <a:t>‹#›</a:t>
            </a:fld>
            <a:endParaRPr lang="en-US"/>
          </a:p>
        </p:txBody>
      </p:sp>
    </p:spTree>
    <p:extLst>
      <p:ext uri="{BB962C8B-B14F-4D97-AF65-F5344CB8AC3E}">
        <p14:creationId xmlns:p14="http://schemas.microsoft.com/office/powerpoint/2010/main" val="1036717451"/>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fld id="{7DF2D7C1-C974-4663-B3F0-8585D9F9570E}" type="datetime3">
              <a:rPr lang="en-US" smtClean="0"/>
              <a:t>12 October 2020</a:t>
            </a:fld>
            <a:endParaRPr lang="en-US" dirty="0"/>
          </a:p>
        </p:txBody>
      </p:sp>
      <p:sp>
        <p:nvSpPr>
          <p:cNvPr id="6" name="Rectangle 40"/>
          <p:cNvSpPr>
            <a:spLocks noGrp="1" noChangeArrowheads="1"/>
          </p:cNvSpPr>
          <p:nvPr>
            <p:ph type="ftr" sz="quarter" idx="11"/>
          </p:nvPr>
        </p:nvSpPr>
        <p:spPr>
          <a:ln/>
        </p:spPr>
        <p:txBody>
          <a:bodyPr/>
          <a:lstStyle>
            <a:lvl1pPr>
              <a:defRPr/>
            </a:lvl1pPr>
          </a:lstStyle>
          <a:p>
            <a:endParaRPr lang="en-US" dirty="0"/>
          </a:p>
        </p:txBody>
      </p:sp>
      <p:sp>
        <p:nvSpPr>
          <p:cNvPr id="7"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374414965"/>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fld id="{A144AFA5-8E26-45F5-84DE-C541308E6E09}" type="datetime3">
              <a:rPr lang="en-US" smtClean="0"/>
              <a:t>12 October 2020</a:t>
            </a:fld>
            <a:endParaRPr lang="en-US" dirty="0"/>
          </a:p>
        </p:txBody>
      </p:sp>
      <p:sp>
        <p:nvSpPr>
          <p:cNvPr id="5" name="Rectangle 40"/>
          <p:cNvSpPr>
            <a:spLocks noGrp="1" noChangeArrowheads="1"/>
          </p:cNvSpPr>
          <p:nvPr>
            <p:ph type="ftr" sz="quarter" idx="11"/>
          </p:nvPr>
        </p:nvSpPr>
        <p:spPr>
          <a:ln/>
        </p:spPr>
        <p:txBody>
          <a:bodyPr/>
          <a:lstStyle>
            <a:lvl1pPr>
              <a:defRPr/>
            </a:lvl1pPr>
          </a:lstStyle>
          <a:p>
            <a:endParaRPr lang="en-US" dirty="0"/>
          </a:p>
        </p:txBody>
      </p:sp>
      <p:sp>
        <p:nvSpPr>
          <p:cNvPr id="6"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942274503"/>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fld id="{E41A53B1-1B8B-41F3-9A1E-7EF877E95E92}" type="datetime3">
              <a:rPr lang="en-US" smtClean="0"/>
              <a:t>12 October 2020</a:t>
            </a:fld>
            <a:endParaRPr lang="en-US" dirty="0"/>
          </a:p>
        </p:txBody>
      </p:sp>
      <p:sp>
        <p:nvSpPr>
          <p:cNvPr id="5" name="Rectangle 40"/>
          <p:cNvSpPr>
            <a:spLocks noGrp="1" noChangeArrowheads="1"/>
          </p:cNvSpPr>
          <p:nvPr>
            <p:ph type="ftr" sz="quarter" idx="11"/>
          </p:nvPr>
        </p:nvSpPr>
        <p:spPr>
          <a:ln/>
        </p:spPr>
        <p:txBody>
          <a:bodyPr/>
          <a:lstStyle>
            <a:lvl1pPr>
              <a:defRPr/>
            </a:lvl1pPr>
          </a:lstStyle>
          <a:p>
            <a:endParaRPr lang="en-US" dirty="0"/>
          </a:p>
        </p:txBody>
      </p:sp>
      <p:sp>
        <p:nvSpPr>
          <p:cNvPr id="6" name="Rectangle 41"/>
          <p:cNvSpPr>
            <a:spLocks noGrp="1" noChangeArrowheads="1"/>
          </p:cNvSpPr>
          <p:nvPr>
            <p:ph type="sldNum" sz="quarter" idx="12"/>
          </p:nvPr>
        </p:nvSpPr>
        <p:spPr>
          <a:ln/>
        </p:spPr>
        <p:txBody>
          <a:bodyPr/>
          <a:lstStyle>
            <a:lvl1pPr>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744956906"/>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1"/>
          <p:cNvSpPr>
            <a:spLocks noGrp="1"/>
          </p:cNvSpPr>
          <p:nvPr>
            <p:ph type="ctrTitle" hasCustomPrompt="1"/>
          </p:nvPr>
        </p:nvSpPr>
        <p:spPr>
          <a:xfrm>
            <a:off x="3454400" y="2286002"/>
            <a:ext cx="8240299"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5283200" y="4038600"/>
            <a:ext cx="6363371"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251"/>
            <a:ext cx="4962157" cy="6858000"/>
          </a:xfrm>
          <a:prstGeom prst="rect">
            <a:avLst/>
          </a:prstGeom>
        </p:spPr>
      </p:pic>
      <p:sp>
        <p:nvSpPr>
          <p:cNvPr id="10" name="Picture Placeholder 9"/>
          <p:cNvSpPr>
            <a:spLocks noGrp="1"/>
          </p:cNvSpPr>
          <p:nvPr>
            <p:ph type="pic" sz="quarter" idx="13" hasCustomPrompt="1"/>
          </p:nvPr>
        </p:nvSpPr>
        <p:spPr>
          <a:xfrm>
            <a:off x="9144000" y="5105400"/>
            <a:ext cx="2438400" cy="990600"/>
          </a:xfrm>
        </p:spPr>
        <p:txBody>
          <a:bodyPr>
            <a:normAutofit/>
          </a:bodyPr>
          <a:lstStyle>
            <a:lvl1pPr marL="0" indent="0" algn="ctr">
              <a:buNone/>
              <a:defRPr sz="2000" baseline="0"/>
            </a:lvl1pPr>
          </a:lstStyle>
          <a:p>
            <a:r>
              <a:rPr lang="en-US" dirty="0"/>
              <a:t>Company Logo</a:t>
            </a:r>
          </a:p>
        </p:txBody>
      </p:sp>
    </p:spTree>
    <p:extLst>
      <p:ext uri="{BB962C8B-B14F-4D97-AF65-F5344CB8AC3E}">
        <p14:creationId xmlns:p14="http://schemas.microsoft.com/office/powerpoint/2010/main" val="17979321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684632" y="-4705653"/>
            <a:ext cx="2819400" cy="12230708"/>
          </a:xfrm>
          <a:prstGeom prst="rect">
            <a:avLst/>
          </a:prstGeom>
        </p:spPr>
      </p:pic>
      <p:sp>
        <p:nvSpPr>
          <p:cNvPr id="2" name="Title 1"/>
          <p:cNvSpPr>
            <a:spLocks noGrp="1"/>
          </p:cNvSpPr>
          <p:nvPr>
            <p:ph type="title" hasCustomPrompt="1"/>
          </p:nvPr>
        </p:nvSpPr>
        <p:spPr>
          <a:xfrm>
            <a:off x="6096001" y="3048000"/>
            <a:ext cx="57912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56C56ABB-7BEA-4C5D-8A97-26B50E73A186}"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
        <p:nvSpPr>
          <p:cNvPr id="10" name="Picture Placeholder 9"/>
          <p:cNvSpPr>
            <a:spLocks noGrp="1"/>
          </p:cNvSpPr>
          <p:nvPr>
            <p:ph type="pic" sz="quarter" idx="13" hasCustomPrompt="1"/>
          </p:nvPr>
        </p:nvSpPr>
        <p:spPr>
          <a:xfrm>
            <a:off x="9042400" y="5334000"/>
            <a:ext cx="2844800" cy="990600"/>
          </a:xfrm>
        </p:spPr>
        <p:txBody>
          <a:bodyPr>
            <a:normAutofit/>
          </a:bodyPr>
          <a:lstStyle>
            <a:lvl1pPr marL="0" indent="0" algn="ctr">
              <a:buNone/>
              <a:defRPr sz="1800"/>
            </a:lvl1pPr>
          </a:lstStyle>
          <a:p>
            <a:r>
              <a:rPr lang="en-US" dirty="0"/>
              <a:t>Company Logo</a:t>
            </a:r>
          </a:p>
        </p:txBody>
      </p:sp>
    </p:spTree>
    <p:extLst>
      <p:ext uri="{BB962C8B-B14F-4D97-AF65-F5344CB8AC3E}">
        <p14:creationId xmlns:p14="http://schemas.microsoft.com/office/powerpoint/2010/main" val="2072253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269632"/>
            <a:ext cx="107696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1016000" y="1596413"/>
            <a:ext cx="107696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0F4CC-D38E-42AE-855A-6B8B4F4D59CC}"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914720695"/>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77CDCE-6217-4D74-8698-740F143FFACE}" type="datetime3">
              <a:rPr lang="en-US" smtClean="0"/>
              <a:t>12 October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731162384"/>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981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981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8971F5-6CFB-423C-9453-D805471ECA3C}" type="datetime3">
              <a:rPr lang="en-US" smtClean="0"/>
              <a:t>12 October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970474091"/>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715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C16C22-6294-4CE3-8730-40297DC8CFF3}" type="datetime3">
              <a:rPr lang="en-US" smtClean="0"/>
              <a:t>12 October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468621777"/>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0D2B71-2CC8-443A-92B0-7289608E1BBF}" type="datetime3">
              <a:rPr lang="en-US" smtClean="0"/>
              <a:t>12 October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69032381"/>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7"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7"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6AE01ED-D3ED-4A1C-8C36-484CF749B989}"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BBB2-0F7F-48A5-8680-1CD978D22C3E}" type="slidenum">
              <a:rPr lang="en-US" smtClean="0"/>
              <a:t>‹#›</a:t>
            </a:fld>
            <a:endParaRPr lang="en-US"/>
          </a:p>
        </p:txBody>
      </p:sp>
    </p:spTree>
    <p:extLst>
      <p:ext uri="{BB962C8B-B14F-4D97-AF65-F5344CB8AC3E}">
        <p14:creationId xmlns:p14="http://schemas.microsoft.com/office/powerpoint/2010/main" val="2863826066"/>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B5735D-7909-48D4-A15F-110E9D7161FE}"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516795662"/>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274640"/>
            <a:ext cx="7823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6A9A0E-537D-4777-9493-99B847A2F854}"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862382433"/>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1" y="355600"/>
            <a:ext cx="10926233" cy="1143000"/>
          </a:xfrm>
        </p:spPr>
        <p:txBody>
          <a:bodyPr/>
          <a:lstStyle/>
          <a:p>
            <a:r>
              <a:rPr lang="en-US"/>
              <a:t>Click to edit Master title style</a:t>
            </a:r>
          </a:p>
        </p:txBody>
      </p:sp>
      <p:sp>
        <p:nvSpPr>
          <p:cNvPr id="3" name="Content Placeholder 2"/>
          <p:cNvSpPr>
            <a:spLocks noGrp="1"/>
          </p:cNvSpPr>
          <p:nvPr>
            <p:ph sz="half" idx="1"/>
          </p:nvPr>
        </p:nvSpPr>
        <p:spPr>
          <a:xfrm>
            <a:off x="897467" y="1497015"/>
            <a:ext cx="5300133"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6583681" y="1497015"/>
            <a:ext cx="5303520"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p:cNvSpPr>
            <a:spLocks noGrp="1"/>
          </p:cNvSpPr>
          <p:nvPr>
            <p:ph type="dt" sz="half" idx="10"/>
          </p:nvPr>
        </p:nvSpPr>
        <p:spPr>
          <a:xfrm>
            <a:off x="1016000" y="6356352"/>
            <a:ext cx="2844800" cy="365125"/>
          </a:xfrm>
        </p:spPr>
        <p:txBody>
          <a:bodyPr/>
          <a:lstStyle/>
          <a:p>
            <a:fld id="{7789DCCB-36FF-41D8-91CF-C05ECB9A182F}" type="datetime3">
              <a:rPr lang="en-US" smtClean="0"/>
              <a:t>12 October 2020</a:t>
            </a:fld>
            <a:endParaRPr lang="en-US" dirty="0"/>
          </a:p>
        </p:txBody>
      </p:sp>
      <p:sp>
        <p:nvSpPr>
          <p:cNvPr id="6" name="Footer Placeholder 4"/>
          <p:cNvSpPr>
            <a:spLocks noGrp="1"/>
          </p:cNvSpPr>
          <p:nvPr>
            <p:ph type="ftr" sz="quarter" idx="11"/>
          </p:nvPr>
        </p:nvSpPr>
        <p:spPr>
          <a:xfrm>
            <a:off x="4470400" y="6356352"/>
            <a:ext cx="3860800" cy="365125"/>
          </a:xfrm>
        </p:spPr>
        <p:txBody>
          <a:bodyPr/>
          <a:lstStyle/>
          <a:p>
            <a:endParaRPr lang="en-US" dirty="0"/>
          </a:p>
        </p:txBody>
      </p:sp>
      <p:sp>
        <p:nvSpPr>
          <p:cNvPr id="7"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4041852591"/>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784FF0-B0BD-4408-B334-92085A2BD7B0}" type="datetime3">
              <a:rPr lang="en-US" smtClean="0"/>
              <a:t>12 October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469429902"/>
      </p:ext>
    </p:extLst>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C5EF9-4B16-4BA1-A456-446799DA987E}" type="datetime3">
              <a:rPr lang="en-US" smtClean="0"/>
              <a:t>12 October 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639348047"/>
      </p:ext>
    </p:extLst>
  </p:cSld>
  <p:clrMapOvr>
    <a:masterClrMapping/>
  </p:clrMapOvr>
  <p:transition spd="med">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ackground Only">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3" name="Date Placeholder 3"/>
          <p:cNvSpPr>
            <a:spLocks noGrp="1"/>
          </p:cNvSpPr>
          <p:nvPr>
            <p:ph type="dt" sz="half" idx="10"/>
          </p:nvPr>
        </p:nvSpPr>
        <p:spPr>
          <a:xfrm>
            <a:off x="1016000" y="6356352"/>
            <a:ext cx="2844800" cy="365125"/>
          </a:xfrm>
        </p:spPr>
        <p:txBody>
          <a:bodyPr/>
          <a:lstStyle/>
          <a:p>
            <a:fld id="{ED937CE9-7B3C-4046-9400-CFC277BAC6CA}" type="datetime3">
              <a:rPr lang="en-US" smtClean="0"/>
              <a:t>12 October 2020</a:t>
            </a:fld>
            <a:endParaRPr lang="en-US" dirty="0"/>
          </a:p>
        </p:txBody>
      </p:sp>
      <p:sp>
        <p:nvSpPr>
          <p:cNvPr id="4" name="Footer Placeholder 4"/>
          <p:cNvSpPr>
            <a:spLocks noGrp="1"/>
          </p:cNvSpPr>
          <p:nvPr>
            <p:ph type="ftr" sz="quarter" idx="11"/>
          </p:nvPr>
        </p:nvSpPr>
        <p:spPr>
          <a:xfrm>
            <a:off x="4470400" y="6356352"/>
            <a:ext cx="3860800" cy="365125"/>
          </a:xfrm>
        </p:spPr>
        <p:txBody>
          <a:bodyPr/>
          <a:lstStyle/>
          <a:p>
            <a:endParaRPr lang="en-US" dirty="0"/>
          </a:p>
        </p:txBody>
      </p:sp>
      <p:sp>
        <p:nvSpPr>
          <p:cNvPr id="5"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219449290"/>
      </p:ext>
    </p:extLst>
  </p:cSld>
  <p:clrMapOvr>
    <a:masterClrMapping/>
  </p:clrMapOvr>
  <p:transition spd="med">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1"/>
          <p:cNvSpPr>
            <a:spLocks noGrp="1"/>
          </p:cNvSpPr>
          <p:nvPr>
            <p:ph type="ctrTitle" hasCustomPrompt="1"/>
          </p:nvPr>
        </p:nvSpPr>
        <p:spPr>
          <a:xfrm>
            <a:off x="3454400" y="2286002"/>
            <a:ext cx="8240299"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5283200" y="4038600"/>
            <a:ext cx="6363371"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251"/>
            <a:ext cx="4962157" cy="6858000"/>
          </a:xfrm>
          <a:prstGeom prst="rect">
            <a:avLst/>
          </a:prstGeom>
        </p:spPr>
      </p:pic>
      <p:sp>
        <p:nvSpPr>
          <p:cNvPr id="10" name="Picture Placeholder 9"/>
          <p:cNvSpPr>
            <a:spLocks noGrp="1"/>
          </p:cNvSpPr>
          <p:nvPr>
            <p:ph type="pic" sz="quarter" idx="13" hasCustomPrompt="1"/>
          </p:nvPr>
        </p:nvSpPr>
        <p:spPr>
          <a:xfrm>
            <a:off x="9144000" y="5105400"/>
            <a:ext cx="2438400" cy="990600"/>
          </a:xfrm>
        </p:spPr>
        <p:txBody>
          <a:bodyPr>
            <a:normAutofit/>
          </a:bodyPr>
          <a:lstStyle>
            <a:lvl1pPr marL="0" indent="0" algn="ctr">
              <a:buNone/>
              <a:defRPr sz="2000" baseline="0"/>
            </a:lvl1pPr>
          </a:lstStyle>
          <a:p>
            <a:r>
              <a:rPr lang="en-US" dirty="0"/>
              <a:t>Company Logo</a:t>
            </a:r>
          </a:p>
        </p:txBody>
      </p:sp>
    </p:spTree>
    <p:extLst>
      <p:ext uri="{BB962C8B-B14F-4D97-AF65-F5344CB8AC3E}">
        <p14:creationId xmlns:p14="http://schemas.microsoft.com/office/powerpoint/2010/main" val="31599677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684632" y="-4705653"/>
            <a:ext cx="2819400" cy="12230708"/>
          </a:xfrm>
          <a:prstGeom prst="rect">
            <a:avLst/>
          </a:prstGeom>
        </p:spPr>
      </p:pic>
      <p:sp>
        <p:nvSpPr>
          <p:cNvPr id="2" name="Title 1"/>
          <p:cNvSpPr>
            <a:spLocks noGrp="1"/>
          </p:cNvSpPr>
          <p:nvPr>
            <p:ph type="title" hasCustomPrompt="1"/>
          </p:nvPr>
        </p:nvSpPr>
        <p:spPr>
          <a:xfrm>
            <a:off x="6096001" y="3048000"/>
            <a:ext cx="57912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D3FBC2ED-E3AD-4477-BCCD-B7253B8A7C95}"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
        <p:nvSpPr>
          <p:cNvPr id="10" name="Picture Placeholder 9"/>
          <p:cNvSpPr>
            <a:spLocks noGrp="1"/>
          </p:cNvSpPr>
          <p:nvPr>
            <p:ph type="pic" sz="quarter" idx="13" hasCustomPrompt="1"/>
          </p:nvPr>
        </p:nvSpPr>
        <p:spPr>
          <a:xfrm>
            <a:off x="9042400" y="5334000"/>
            <a:ext cx="2844800" cy="990600"/>
          </a:xfrm>
        </p:spPr>
        <p:txBody>
          <a:bodyPr>
            <a:normAutofit/>
          </a:bodyPr>
          <a:lstStyle>
            <a:lvl1pPr marL="0" indent="0" algn="ctr">
              <a:buNone/>
              <a:defRPr sz="1800"/>
            </a:lvl1pPr>
          </a:lstStyle>
          <a:p>
            <a:r>
              <a:rPr lang="en-US" dirty="0"/>
              <a:t>Company Logo</a:t>
            </a:r>
          </a:p>
        </p:txBody>
      </p:sp>
    </p:spTree>
    <p:extLst>
      <p:ext uri="{BB962C8B-B14F-4D97-AF65-F5344CB8AC3E}">
        <p14:creationId xmlns:p14="http://schemas.microsoft.com/office/powerpoint/2010/main" val="5477901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269632"/>
            <a:ext cx="107696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1016000" y="1596413"/>
            <a:ext cx="107696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ABE169-394A-4AA2-93E0-C2CDE5A4E4D1}"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662504140"/>
      </p:ext>
    </p:extLst>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9A746A-F034-4228-B76D-93FF552AF51E}" type="datetime3">
              <a:rPr lang="en-US" smtClean="0"/>
              <a:t>12 October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92116096"/>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6AE01ED-D3ED-4A1C-8C36-484CF749B989}"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BBB2-0F7F-48A5-8680-1CD978D22C3E}" type="slidenum">
              <a:rPr lang="en-US" smtClean="0"/>
              <a:t>‹#›</a:t>
            </a:fld>
            <a:endParaRPr lang="en-US"/>
          </a:p>
        </p:txBody>
      </p:sp>
    </p:spTree>
    <p:extLst>
      <p:ext uri="{BB962C8B-B14F-4D97-AF65-F5344CB8AC3E}">
        <p14:creationId xmlns:p14="http://schemas.microsoft.com/office/powerpoint/2010/main" val="1263873462"/>
      </p:ext>
    </p:extLst>
  </p:cSld>
  <p:clrMapOvr>
    <a:masterClrMapping/>
  </p:clrMapOvr>
  <p:transition spd="med">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981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981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A501F6-C8FC-4D0D-A278-6025871EF3C7}" type="datetime3">
              <a:rPr lang="en-US" smtClean="0"/>
              <a:t>12 October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4149292473"/>
      </p:ext>
    </p:extLst>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715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47536-4B69-424D-A8AC-4EBBABA21538}" type="datetime3">
              <a:rPr lang="en-US" smtClean="0"/>
              <a:t>12 October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886931907"/>
      </p:ext>
    </p:extLst>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FFA832-D051-48C6-9786-F8456818F8AF}" type="datetime3">
              <a:rPr lang="en-US" smtClean="0"/>
              <a:t>12 October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027671228"/>
      </p:ext>
    </p:extLst>
  </p:cSld>
  <p:clrMapOvr>
    <a:masterClrMapping/>
  </p:clrMapOvr>
  <p:transition spd="med">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3916A1-A6B0-40C5-8D29-1B2B7A2CC389}"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250922207"/>
      </p:ext>
    </p:extLst>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274640"/>
            <a:ext cx="7823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2A24CD-28D9-4C67-A06F-25AFBA440C34}"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655365616"/>
      </p:ext>
    </p:extLst>
  </p:cSld>
  <p:clrMapOvr>
    <a:masterClrMapping/>
  </p:clrMapOvr>
  <p:transition spd="med">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1" y="355600"/>
            <a:ext cx="10926233" cy="1143000"/>
          </a:xfrm>
        </p:spPr>
        <p:txBody>
          <a:bodyPr/>
          <a:lstStyle/>
          <a:p>
            <a:r>
              <a:rPr lang="en-US"/>
              <a:t>Click to edit Master title style</a:t>
            </a:r>
          </a:p>
        </p:txBody>
      </p:sp>
      <p:sp>
        <p:nvSpPr>
          <p:cNvPr id="3" name="Content Placeholder 2"/>
          <p:cNvSpPr>
            <a:spLocks noGrp="1"/>
          </p:cNvSpPr>
          <p:nvPr>
            <p:ph sz="half" idx="1"/>
          </p:nvPr>
        </p:nvSpPr>
        <p:spPr>
          <a:xfrm>
            <a:off x="897467" y="1497015"/>
            <a:ext cx="5300133"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6583681" y="1497015"/>
            <a:ext cx="5303520"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p:cNvSpPr>
            <a:spLocks noGrp="1"/>
          </p:cNvSpPr>
          <p:nvPr>
            <p:ph type="dt" sz="half" idx="10"/>
          </p:nvPr>
        </p:nvSpPr>
        <p:spPr>
          <a:xfrm>
            <a:off x="1016000" y="6356352"/>
            <a:ext cx="2844800" cy="365125"/>
          </a:xfrm>
        </p:spPr>
        <p:txBody>
          <a:bodyPr/>
          <a:lstStyle/>
          <a:p>
            <a:fld id="{40BA7361-72B2-4B2F-AF2C-C6842476EB9B}" type="datetime3">
              <a:rPr lang="en-US" smtClean="0"/>
              <a:t>12 October 2020</a:t>
            </a:fld>
            <a:endParaRPr lang="en-US" dirty="0"/>
          </a:p>
        </p:txBody>
      </p:sp>
      <p:sp>
        <p:nvSpPr>
          <p:cNvPr id="6" name="Footer Placeholder 4"/>
          <p:cNvSpPr>
            <a:spLocks noGrp="1"/>
          </p:cNvSpPr>
          <p:nvPr>
            <p:ph type="ftr" sz="quarter" idx="11"/>
          </p:nvPr>
        </p:nvSpPr>
        <p:spPr>
          <a:xfrm>
            <a:off x="4470400" y="6356352"/>
            <a:ext cx="3860800" cy="365125"/>
          </a:xfrm>
        </p:spPr>
        <p:txBody>
          <a:bodyPr/>
          <a:lstStyle/>
          <a:p>
            <a:endParaRPr lang="en-US" dirty="0"/>
          </a:p>
        </p:txBody>
      </p:sp>
      <p:sp>
        <p:nvSpPr>
          <p:cNvPr id="7"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54249042"/>
      </p:ext>
    </p:extLst>
  </p:cSld>
  <p:clrMapOvr>
    <a:masterClrMapping/>
  </p:clrMapOvr>
  <p:transition spd="med">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21B566-C5A3-4313-83D9-A707EC2A48E9}" type="datetime3">
              <a:rPr lang="en-US" smtClean="0"/>
              <a:t>12 October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636320830"/>
      </p:ext>
    </p:extLst>
  </p:cSld>
  <p:clrMapOvr>
    <a:masterClrMapping/>
  </p:clrMapOvr>
  <p:transition spd="med">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7D0A5-F133-40B9-B4FE-4E1A66F9FDF3}" type="datetime3">
              <a:rPr lang="en-US" smtClean="0"/>
              <a:t>12 October 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501096158"/>
      </p:ext>
    </p:extLst>
  </p:cSld>
  <p:clrMapOvr>
    <a:masterClrMapping/>
  </p:clrMapOvr>
  <p:transition spd="med">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Background Only">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3" name="Date Placeholder 3"/>
          <p:cNvSpPr>
            <a:spLocks noGrp="1"/>
          </p:cNvSpPr>
          <p:nvPr>
            <p:ph type="dt" sz="half" idx="10"/>
          </p:nvPr>
        </p:nvSpPr>
        <p:spPr>
          <a:xfrm>
            <a:off x="1016000" y="6356352"/>
            <a:ext cx="2844800" cy="365125"/>
          </a:xfrm>
        </p:spPr>
        <p:txBody>
          <a:bodyPr/>
          <a:lstStyle/>
          <a:p>
            <a:fld id="{8739BC35-85B5-4A3A-9FE0-0218C81345D4}" type="datetime3">
              <a:rPr lang="en-US" smtClean="0"/>
              <a:t>12 October 2020</a:t>
            </a:fld>
            <a:endParaRPr lang="en-US" dirty="0"/>
          </a:p>
        </p:txBody>
      </p:sp>
      <p:sp>
        <p:nvSpPr>
          <p:cNvPr id="4" name="Footer Placeholder 4"/>
          <p:cNvSpPr>
            <a:spLocks noGrp="1"/>
          </p:cNvSpPr>
          <p:nvPr>
            <p:ph type="ftr" sz="quarter" idx="11"/>
          </p:nvPr>
        </p:nvSpPr>
        <p:spPr>
          <a:xfrm>
            <a:off x="4470400" y="6356352"/>
            <a:ext cx="3860800" cy="365125"/>
          </a:xfrm>
        </p:spPr>
        <p:txBody>
          <a:bodyPr/>
          <a:lstStyle/>
          <a:p>
            <a:endParaRPr lang="en-US" dirty="0"/>
          </a:p>
        </p:txBody>
      </p:sp>
      <p:sp>
        <p:nvSpPr>
          <p:cNvPr id="5"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608260770"/>
      </p:ext>
    </p:extLst>
  </p:cSld>
  <p:clrMapOvr>
    <a:masterClrMapping/>
  </p:clrMapOvr>
  <p:transition spd="med">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048583" name="Title 1"/>
          <p:cNvSpPr>
            <a:spLocks noGrp="1"/>
          </p:cNvSpPr>
          <p:nvPr>
            <p:ph type="ctrTitle"/>
          </p:nvPr>
        </p:nvSpPr>
        <p:spPr>
          <a:xfrm>
            <a:off x="914400" y="2130426"/>
            <a:ext cx="10363200" cy="1470025"/>
          </a:xfrm>
        </p:spPr>
        <p:txBody>
          <a:bodyPr/>
          <a:lstStyle/>
          <a:p>
            <a:r>
              <a:rPr lang="en-US"/>
              <a:t>Click to edit Master title style</a:t>
            </a:r>
          </a:p>
        </p:txBody>
      </p:sp>
      <p:sp>
        <p:nvSpPr>
          <p:cNvPr id="1048584"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72839" indent="0" algn="ctr">
              <a:buNone/>
              <a:defRPr>
                <a:solidFill>
                  <a:schemeClr val="tx1">
                    <a:tint val="75000"/>
                  </a:schemeClr>
                </a:solidFill>
              </a:defRPr>
            </a:lvl2pPr>
            <a:lvl3pPr marL="945677" indent="0" algn="ctr">
              <a:buNone/>
              <a:defRPr>
                <a:solidFill>
                  <a:schemeClr val="tx1">
                    <a:tint val="75000"/>
                  </a:schemeClr>
                </a:solidFill>
              </a:defRPr>
            </a:lvl3pPr>
            <a:lvl4pPr marL="1418516" indent="0" algn="ctr">
              <a:buNone/>
              <a:defRPr>
                <a:solidFill>
                  <a:schemeClr val="tx1">
                    <a:tint val="75000"/>
                  </a:schemeClr>
                </a:solidFill>
              </a:defRPr>
            </a:lvl4pPr>
            <a:lvl5pPr marL="1891354" indent="0" algn="ctr">
              <a:buNone/>
              <a:defRPr>
                <a:solidFill>
                  <a:schemeClr val="tx1">
                    <a:tint val="75000"/>
                  </a:schemeClr>
                </a:solidFill>
              </a:defRPr>
            </a:lvl5pPr>
            <a:lvl6pPr marL="2364194" indent="0" algn="ctr">
              <a:buNone/>
              <a:defRPr>
                <a:solidFill>
                  <a:schemeClr val="tx1">
                    <a:tint val="75000"/>
                  </a:schemeClr>
                </a:solidFill>
              </a:defRPr>
            </a:lvl6pPr>
            <a:lvl7pPr marL="2837033" indent="0" algn="ctr">
              <a:buNone/>
              <a:defRPr>
                <a:solidFill>
                  <a:schemeClr val="tx1">
                    <a:tint val="75000"/>
                  </a:schemeClr>
                </a:solidFill>
              </a:defRPr>
            </a:lvl7pPr>
            <a:lvl8pPr marL="3309871" indent="0" algn="ctr">
              <a:buNone/>
              <a:defRPr>
                <a:solidFill>
                  <a:schemeClr val="tx1">
                    <a:tint val="75000"/>
                  </a:schemeClr>
                </a:solidFill>
              </a:defRPr>
            </a:lvl8pPr>
            <a:lvl9pPr marL="3782710" indent="0" algn="ctr">
              <a:buNone/>
              <a:defRPr>
                <a:solidFill>
                  <a:schemeClr val="tx1">
                    <a:tint val="75000"/>
                  </a:schemeClr>
                </a:solidFill>
              </a:defRPr>
            </a:lvl9pPr>
          </a:lstStyle>
          <a:p>
            <a:r>
              <a:rPr lang="en-US"/>
              <a:t>Click to edit Master subtitle style</a:t>
            </a:r>
          </a:p>
        </p:txBody>
      </p:sp>
      <p:sp>
        <p:nvSpPr>
          <p:cNvPr id="1048578" name="Date Placeholder 1048577"/>
          <p:cNvSpPr>
            <a:spLocks noGrp="1"/>
          </p:cNvSpPr>
          <p:nvPr>
            <p:ph type="dt" sz="half" idx="2"/>
          </p:nvPr>
        </p:nvSpPr>
        <p:spPr>
          <a:xfrm>
            <a:off x="610233" y="6357038"/>
            <a:ext cx="2844739"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fld id="{E6AE01ED-D3ED-4A1C-8C36-484CF749B989}" type="datetimeFigureOut">
              <a:rPr lang="en-US" smtClean="0"/>
              <a:t>10/12/2020</a:t>
            </a:fld>
            <a:endParaRPr lang="en-US"/>
          </a:p>
        </p:txBody>
      </p:sp>
      <p:sp>
        <p:nvSpPr>
          <p:cNvPr id="1048580" name="Slide Number Placeholder 1048579"/>
          <p:cNvSpPr>
            <a:spLocks noGrp="1"/>
          </p:cNvSpPr>
          <p:nvPr>
            <p:ph type="sldNum" sz="quarter" idx="4"/>
          </p:nvPr>
        </p:nvSpPr>
        <p:spPr>
          <a:xfrm>
            <a:off x="8737026" y="6357038"/>
            <a:ext cx="2844739"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fld id="{597CBBB2-0F7F-48A5-8680-1CD978D22C3E}" type="slidenum">
              <a:rPr lang="en-US" smtClean="0"/>
              <a:t>‹#›</a:t>
            </a:fld>
            <a:endParaRPr lang="en-US"/>
          </a:p>
        </p:txBody>
      </p:sp>
      <p:sp>
        <p:nvSpPr>
          <p:cNvPr id="1048579" name="Footer Placeholder 1048578"/>
          <p:cNvSpPr>
            <a:spLocks noGrp="1"/>
          </p:cNvSpPr>
          <p:nvPr>
            <p:ph type="ftr" sz="quarter" idx="3"/>
          </p:nvPr>
        </p:nvSpPr>
        <p:spPr>
          <a:xfrm>
            <a:off x="4164801" y="6357038"/>
            <a:ext cx="3862399"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1pPr>
            <a:lvl2pPr marL="47217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2pPr>
            <a:lvl3pPr marL="94434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3pPr>
            <a:lvl4pPr marL="1417951"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4pPr>
            <a:lvl5pPr marL="1890122" indent="0" algn="l" rtl="0" eaLnBrk="1" fontAlgn="base" latinLnBrk="1" hangingPunct="1">
              <a:lnSpc>
                <a:spcPct val="100000"/>
              </a:lnSpc>
              <a:spcBef>
                <a:spcPct val="0"/>
              </a:spcBef>
              <a:spcAft>
                <a:spcPct val="0"/>
              </a:spcAft>
              <a:buFontTx/>
              <a:buNone/>
              <a:defRPr sz="1904" b="0" i="0" u="none" baseline="0">
                <a:solidFill>
                  <a:schemeClr val="dk1"/>
                </a:solidFill>
                <a:latin typeface="Calibri" pitchFamily="34" charset="0"/>
                <a:sym typeface="Arial" pitchFamily="34" charset="0"/>
              </a:defRPr>
            </a:lvl5pPr>
          </a:lstStyle>
          <a:p>
            <a:endParaRPr lang="en-US"/>
          </a:p>
        </p:txBody>
      </p:sp>
    </p:spTree>
    <p:extLst>
      <p:ext uri="{BB962C8B-B14F-4D97-AF65-F5344CB8AC3E}">
        <p14:creationId xmlns:p14="http://schemas.microsoft.com/office/powerpoint/2010/main" val="2911085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9"/>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6AE01ED-D3ED-4A1C-8C36-484CF749B989}"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7CBBB2-0F7F-48A5-8680-1CD978D22C3E}" type="slidenum">
              <a:rPr lang="en-US" smtClean="0"/>
              <a:t>‹#›</a:t>
            </a:fld>
            <a:endParaRPr lang="en-US"/>
          </a:p>
        </p:txBody>
      </p:sp>
    </p:spTree>
    <p:extLst>
      <p:ext uri="{BB962C8B-B14F-4D97-AF65-F5344CB8AC3E}">
        <p14:creationId xmlns:p14="http://schemas.microsoft.com/office/powerpoint/2010/main" val="1573431961"/>
      </p:ext>
    </p:extLst>
  </p:cSld>
  <p:clrMapOvr>
    <a:masterClrMapping/>
  </p:clrMapOvr>
  <p:transition spd="med">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68C50CBF-6851-4E9C-9131-FBF83AE15F11}" type="datetime3">
              <a:rPr lang="en-US" smtClean="0"/>
              <a:t>12 October 2020</a:t>
            </a:fld>
            <a:endParaRPr lang="en-US" dirty="0"/>
          </a:p>
        </p:txBody>
      </p:sp>
      <p:sp>
        <p:nvSpPr>
          <p:cNvPr id="20" name="Footer Placeholder 19"/>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CA597F8-4C7B-4C0C-BD20-F8889DC49BC1}" type="slidenum">
              <a:rPr lang="en-US" smtClean="0"/>
              <a:pPr/>
              <a:t>‹#›</a:t>
            </a:fld>
            <a:endParaRPr lang="en-US" dirty="0"/>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0" y="1345016"/>
            <a:ext cx="85345"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158517262"/>
      </p:ext>
    </p:extLst>
  </p:cSld>
  <p:clrMapOvr>
    <a:masterClrMapping/>
  </p:clrMapOvr>
  <p:transition spd="med">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C0B3BAF-0C34-45FC-869B-30B2CE519072}"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278428770"/>
      </p:ext>
    </p:extLst>
  </p:cSld>
  <p:clrMapOvr>
    <a:masterClrMapping/>
  </p:clrMapOvr>
  <p:transition spd="med">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4"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3221D4A-8962-4BA8-A736-AB9598B0D4FC}"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
        <p:nvSpPr>
          <p:cNvPr id="10" name="Rectangle 9"/>
          <p:cNvSpPr/>
          <p:nvPr/>
        </p:nvSpPr>
        <p:spPr bwMode="invGray">
          <a:xfrm>
            <a:off x="3048001"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3210751" y="2745870"/>
            <a:ext cx="85345"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2945655670"/>
      </p:ext>
    </p:extLst>
  </p:cSld>
  <p:clrMapOvr>
    <a:masterClrMapping/>
  </p:clrMapOvr>
  <p:transition spd="med">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5"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BF4E789-5FCA-447B-A833-3E59A2327ED4}" type="datetime3">
              <a:rPr lang="en-US" smtClean="0"/>
              <a:t>12 October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018944231"/>
      </p:ext>
    </p:extLst>
  </p:cSld>
  <p:clrMapOvr>
    <a:masterClrMapping/>
  </p:clrMapOvr>
  <p:transition spd="med">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3258418-D1E5-46B8-9068-61286527E839}" type="datetime3">
              <a:rPr lang="en-US" smtClean="0"/>
              <a:t>12 October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4020265158"/>
      </p:ext>
    </p:extLst>
  </p:cSld>
  <p:clrMapOvr>
    <a:masterClrMapping/>
  </p:clrMapOvr>
  <p:transition spd="med">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A9521861-9C1C-4B4E-86D8-BED21A027F15}" type="datetime3">
              <a:rPr lang="en-US" smtClean="0"/>
              <a:t>12 October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061284075"/>
      </p:ext>
    </p:extLst>
  </p:cSld>
  <p:clrMapOvr>
    <a:masterClrMapping/>
  </p:clrMapOvr>
  <p:transition spd="med">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Date Placeholder 1"/>
          <p:cNvSpPr>
            <a:spLocks noGrp="1"/>
          </p:cNvSpPr>
          <p:nvPr>
            <p:ph type="dt" sz="half" idx="10"/>
          </p:nvPr>
        </p:nvSpPr>
        <p:spPr/>
        <p:txBody>
          <a:bodyPr/>
          <a:lstStyle/>
          <a:p>
            <a:fld id="{B599C6D2-6CF5-492F-824A-5A6E98965627}" type="datetime3">
              <a:rPr lang="en-US" smtClean="0"/>
              <a:t>12 October 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A597F8-4C7B-4C0C-BD20-F8889DC49BC1}" type="slidenum">
              <a:rPr lang="en-US" smtClean="0"/>
              <a:pPr/>
              <a:t>‹#›</a:t>
            </a:fld>
            <a:endParaRPr lang="en-US" dirty="0"/>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2905288815"/>
      </p:ext>
    </p:extLst>
  </p:cSld>
  <p:clrMapOvr>
    <a:masterClrMapping/>
  </p:clrMapOvr>
  <p:transition spd="med">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2"/>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538C7B-A48D-414E-A656-E88A774AF535}" type="datetime3">
              <a:rPr lang="en-US" smtClean="0"/>
              <a:t>12 October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496437357"/>
      </p:ext>
    </p:extLst>
  </p:cSld>
  <p:clrMapOvr>
    <a:masterClrMapping/>
  </p:clrMapOvr>
  <p:transition spd="med">
    <p:pul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4D0175A-9256-44D1-8A20-5C32904303BF}" type="datetime3">
              <a:rPr lang="en-US" smtClean="0"/>
              <a:t>12 October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
        <p:nvSpPr>
          <p:cNvPr id="8" name="Rectangle 7"/>
          <p:cNvSpPr/>
          <p:nvPr/>
        </p:nvSpPr>
        <p:spPr>
          <a:xfrm>
            <a:off x="1015999" y="1066800"/>
            <a:ext cx="6096001"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1" y="1143005"/>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Text Placeholder 3"/>
          <p:cNvSpPr>
            <a:spLocks noGrp="1"/>
          </p:cNvSpPr>
          <p:nvPr>
            <p:ph type="body" sz="half" idx="2"/>
          </p:nvPr>
        </p:nvSpPr>
        <p:spPr>
          <a:xfrm>
            <a:off x="1117601"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4138863877"/>
      </p:ext>
    </p:extLst>
  </p:cSld>
  <p:clrMapOvr>
    <a:masterClrMapping/>
  </p:clrMapOvr>
  <p:transition spd="med">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16AF9CF-9C5B-43A4-843A-2D38B9AC2C00}"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71926471"/>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6AE01ED-D3ED-4A1C-8C36-484CF749B989}"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7CBBB2-0F7F-48A5-8680-1CD978D22C3E}" type="slidenum">
              <a:rPr lang="en-US" smtClean="0"/>
              <a:t>‹#›</a:t>
            </a:fld>
            <a:endParaRPr lang="en-US"/>
          </a:p>
        </p:txBody>
      </p:sp>
    </p:spTree>
    <p:extLst>
      <p:ext uri="{BB962C8B-B14F-4D97-AF65-F5344CB8AC3E}">
        <p14:creationId xmlns:p14="http://schemas.microsoft.com/office/powerpoint/2010/main" val="2114021271"/>
      </p:ext>
    </p:extLst>
  </p:cSld>
  <p:clrMapOvr>
    <a:masterClrMapping/>
  </p:clrMapOvr>
  <p:transition spd="med">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1"/>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2"/>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0E306C-49ED-42D8-B2B6-B6D58B11BE14}"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789393753"/>
      </p:ext>
    </p:extLst>
  </p:cSld>
  <p:clrMapOvr>
    <a:masterClrMapping/>
  </p:clrMapOvr>
  <p:transition spd="med">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2"/>
            <a:ext cx="8825658" cy="3329581"/>
          </a:xfrm>
        </p:spPr>
        <p:txBody>
          <a:bodyPr anchor="b"/>
          <a:lstStyle>
            <a:lvl1pPr>
              <a:defRPr sz="6588"/>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18338" indent="0" algn="ctr">
              <a:buNone/>
              <a:defRPr>
                <a:solidFill>
                  <a:schemeClr val="tx1">
                    <a:tint val="75000"/>
                  </a:schemeClr>
                </a:solidFill>
              </a:defRPr>
            </a:lvl2pPr>
            <a:lvl3pPr marL="836676" indent="0" algn="ctr">
              <a:buNone/>
              <a:defRPr>
                <a:solidFill>
                  <a:schemeClr val="tx1">
                    <a:tint val="75000"/>
                  </a:schemeClr>
                </a:solidFill>
              </a:defRPr>
            </a:lvl3pPr>
            <a:lvl4pPr marL="1255014" indent="0" algn="ctr">
              <a:buNone/>
              <a:defRPr>
                <a:solidFill>
                  <a:schemeClr val="tx1">
                    <a:tint val="75000"/>
                  </a:schemeClr>
                </a:solidFill>
              </a:defRPr>
            </a:lvl4pPr>
            <a:lvl5pPr marL="1673352" indent="0" algn="ctr">
              <a:buNone/>
              <a:defRPr>
                <a:solidFill>
                  <a:schemeClr val="tx1">
                    <a:tint val="75000"/>
                  </a:schemeClr>
                </a:solidFill>
              </a:defRPr>
            </a:lvl5pPr>
            <a:lvl6pPr marL="2091690" indent="0" algn="ctr">
              <a:buNone/>
              <a:defRPr>
                <a:solidFill>
                  <a:schemeClr val="tx1">
                    <a:tint val="75000"/>
                  </a:schemeClr>
                </a:solidFill>
              </a:defRPr>
            </a:lvl6pPr>
            <a:lvl7pPr marL="2510028" indent="0" algn="ctr">
              <a:buNone/>
              <a:defRPr>
                <a:solidFill>
                  <a:schemeClr val="tx1">
                    <a:tint val="75000"/>
                  </a:schemeClr>
                </a:solidFill>
              </a:defRPr>
            </a:lvl7pPr>
            <a:lvl8pPr marL="2928366" indent="0" algn="ctr">
              <a:buNone/>
              <a:defRPr>
                <a:solidFill>
                  <a:schemeClr val="tx1">
                    <a:tint val="75000"/>
                  </a:schemeClr>
                </a:solidFill>
              </a:defRPr>
            </a:lvl8pPr>
            <a:lvl9pPr marL="334670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7BAB84-2936-4268-9681-EC1BEDE7C548}"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6707275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2038765-EEA1-4152-8195-1D908FAF44EA}"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4062085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7" y="2861735"/>
            <a:ext cx="8825657" cy="1915647"/>
          </a:xfrm>
        </p:spPr>
        <p:txBody>
          <a:bodyPr anchor="b"/>
          <a:lstStyle>
            <a:lvl1pPr algn="l">
              <a:defRPr sz="366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1830" cap="all">
                <a:solidFill>
                  <a:schemeClr val="bg2">
                    <a:lumMod val="40000"/>
                    <a:lumOff val="60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2D8A0F-751C-4973-87A4-B28925173487}"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5781700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7"/>
            <a:ext cx="4396339" cy="4195763"/>
          </a:xfrm>
        </p:spPr>
        <p:txBody>
          <a:bodyPr>
            <a:normAutofit/>
          </a:bodyPr>
          <a:lstStyle>
            <a:lvl1pPr>
              <a:defRPr sz="1647"/>
            </a:lvl1pPr>
            <a:lvl2pPr>
              <a:defRPr sz="1464"/>
            </a:lvl2pPr>
            <a:lvl3pPr>
              <a:defRPr sz="1281"/>
            </a:lvl3pPr>
            <a:lvl4pPr>
              <a:defRPr sz="1098"/>
            </a:lvl4pPr>
            <a:lvl5pPr>
              <a:defRPr sz="1098"/>
            </a:lvl5pPr>
            <a:lvl6pPr>
              <a:defRPr sz="1098"/>
            </a:lvl6pPr>
            <a:lvl7pPr>
              <a:defRPr sz="1098"/>
            </a:lvl7pPr>
            <a:lvl8pPr>
              <a:defRPr sz="1098"/>
            </a:lvl8pPr>
            <a:lvl9pPr>
              <a:defRPr sz="10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3"/>
            <a:ext cx="4396341" cy="4200245"/>
          </a:xfrm>
        </p:spPr>
        <p:txBody>
          <a:bodyPr>
            <a:normAutofit/>
          </a:bodyPr>
          <a:lstStyle>
            <a:lvl1pPr>
              <a:defRPr sz="1647"/>
            </a:lvl1pPr>
            <a:lvl2pPr>
              <a:defRPr sz="1464"/>
            </a:lvl2pPr>
            <a:lvl3pPr>
              <a:defRPr sz="1281"/>
            </a:lvl3pPr>
            <a:lvl4pPr>
              <a:defRPr sz="1098"/>
            </a:lvl4pPr>
            <a:lvl5pPr>
              <a:defRPr sz="1098"/>
            </a:lvl5pPr>
            <a:lvl6pPr>
              <a:defRPr sz="1098"/>
            </a:lvl6pPr>
            <a:lvl7pPr>
              <a:defRPr sz="1098"/>
            </a:lvl7pPr>
            <a:lvl8pPr>
              <a:defRPr sz="1098"/>
            </a:lvl8pPr>
            <a:lvl9pPr>
              <a:defRPr sz="10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97B9C5-5A15-4E97-9102-78EA6EF4EFFD}" type="datetime3">
              <a:rPr lang="en-US" smtClean="0"/>
              <a:t>12 October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4182220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4" y="1905000"/>
            <a:ext cx="4396338"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647"/>
            </a:lvl1pPr>
            <a:lvl2pPr>
              <a:defRPr sz="1464"/>
            </a:lvl2pPr>
            <a:lvl3pPr>
              <a:defRPr sz="1281"/>
            </a:lvl3pPr>
            <a:lvl4pPr>
              <a:defRPr sz="1098"/>
            </a:lvl4pPr>
            <a:lvl5pPr>
              <a:defRPr sz="1098"/>
            </a:lvl5pPr>
            <a:lvl6pPr>
              <a:defRPr sz="1098"/>
            </a:lvl6pPr>
            <a:lvl7pPr>
              <a:defRPr sz="1098"/>
            </a:lvl7pPr>
            <a:lvl8pPr>
              <a:defRPr sz="1098"/>
            </a:lvl8pPr>
            <a:lvl9pPr>
              <a:defRPr sz="10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647"/>
            </a:lvl1pPr>
            <a:lvl2pPr>
              <a:defRPr sz="1464"/>
            </a:lvl2pPr>
            <a:lvl3pPr>
              <a:defRPr sz="1281"/>
            </a:lvl3pPr>
            <a:lvl4pPr>
              <a:defRPr sz="1098"/>
            </a:lvl4pPr>
            <a:lvl5pPr>
              <a:defRPr sz="1098"/>
            </a:lvl5pPr>
            <a:lvl6pPr>
              <a:defRPr sz="1098"/>
            </a:lvl6pPr>
            <a:lvl7pPr>
              <a:defRPr sz="1098"/>
            </a:lvl7pPr>
            <a:lvl8pPr>
              <a:defRPr sz="1098"/>
            </a:lvl8pPr>
            <a:lvl9pPr>
              <a:defRPr sz="10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A2C5B1-632D-4A91-80EA-0A9403BBA6B0}" type="datetime3">
              <a:rPr lang="en-US" smtClean="0"/>
              <a:t>12 October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0132467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C0CA699-6114-4180-AFF4-06CC1F898E29}" type="datetime3">
              <a:rPr lang="en-US" smtClean="0"/>
              <a:t>12 October 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5358933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64ECB98-44F4-4676-9D54-894513CF3A5A}" type="datetime3">
              <a:rPr lang="en-US" smtClean="0"/>
              <a:t>12 October 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41043367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196" b="0"/>
            </a:lvl1pPr>
          </a:lstStyle>
          <a:p>
            <a:r>
              <a:rPr lang="en-US"/>
              <a:t>Click to edit Master title style</a:t>
            </a:r>
            <a:endParaRPr lang="en-US" dirty="0"/>
          </a:p>
        </p:txBody>
      </p:sp>
      <p:sp>
        <p:nvSpPr>
          <p:cNvPr id="3" name="Content Placeholder 2"/>
          <p:cNvSpPr>
            <a:spLocks noGrp="1"/>
          </p:cNvSpPr>
          <p:nvPr>
            <p:ph idx="1"/>
          </p:nvPr>
        </p:nvSpPr>
        <p:spPr>
          <a:xfrm>
            <a:off x="4784617" y="1447800"/>
            <a:ext cx="5195997" cy="4572000"/>
          </a:xfrm>
        </p:spPr>
        <p:txBody>
          <a:bodyPr anchor="ctr">
            <a:normAutofit/>
          </a:bodyPr>
          <a:lstStyle>
            <a:lvl1pPr>
              <a:defRPr sz="1830"/>
            </a:lvl1pPr>
            <a:lvl2pPr>
              <a:defRPr sz="1647"/>
            </a:lvl2pPr>
            <a:lvl3pPr>
              <a:defRPr sz="1464"/>
            </a:lvl3pPr>
            <a:lvl4pPr>
              <a:defRPr sz="1281"/>
            </a:lvl4pPr>
            <a:lvl5pPr>
              <a:defRPr sz="1281"/>
            </a:lvl5pPr>
            <a:lvl6pPr>
              <a:defRPr sz="1281"/>
            </a:lvl6pPr>
            <a:lvl7pPr>
              <a:defRPr sz="1281"/>
            </a:lvl7pPr>
            <a:lvl8pPr>
              <a:defRPr sz="1281"/>
            </a:lvl8pPr>
            <a:lvl9pPr>
              <a:defRPr sz="12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2"/>
            <a:ext cx="3401063" cy="2895599"/>
          </a:xfrm>
        </p:spPr>
        <p:txBody>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7" name="Date Placeholder 4"/>
          <p:cNvSpPr>
            <a:spLocks noGrp="1"/>
          </p:cNvSpPr>
          <p:nvPr>
            <p:ph type="dt" sz="half" idx="10"/>
          </p:nvPr>
        </p:nvSpPr>
        <p:spPr/>
        <p:txBody>
          <a:bodyPr/>
          <a:lstStyle/>
          <a:p>
            <a:fld id="{D93EB583-F661-4524-A7A6-6F3401C9CE62}" type="datetime3">
              <a:rPr lang="en-US" smtClean="0"/>
              <a:t>12 October 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1617093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8" y="1854192"/>
            <a:ext cx="5092906" cy="1574808"/>
          </a:xfrm>
        </p:spPr>
        <p:txBody>
          <a:bodyPr anchor="b">
            <a:normAutofit/>
          </a:bodyPr>
          <a:lstStyle>
            <a:lvl1pPr algn="l">
              <a:defRPr sz="3294"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5" name="Date Placeholder 4"/>
          <p:cNvSpPr>
            <a:spLocks noGrp="1"/>
          </p:cNvSpPr>
          <p:nvPr>
            <p:ph type="dt" sz="half" idx="10"/>
          </p:nvPr>
        </p:nvSpPr>
        <p:spPr/>
        <p:txBody>
          <a:bodyPr/>
          <a:lstStyle/>
          <a:p>
            <a:fld id="{F7AF937F-43EA-4638-8935-5F9DF0A38094}" type="datetime3">
              <a:rPr lang="en-US" smtClean="0"/>
              <a:t>12 October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0749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E01ED-D3ED-4A1C-8C36-484CF749B989}"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7CBBB2-0F7F-48A5-8680-1CD978D22C3E}" type="slidenum">
              <a:rPr lang="en-US" smtClean="0"/>
              <a:t>‹#›</a:t>
            </a:fld>
            <a:endParaRPr lang="en-US"/>
          </a:p>
        </p:txBody>
      </p:sp>
    </p:spTree>
    <p:extLst>
      <p:ext uri="{BB962C8B-B14F-4D97-AF65-F5344CB8AC3E}">
        <p14:creationId xmlns:p14="http://schemas.microsoft.com/office/powerpoint/2010/main" val="2737159751"/>
      </p:ext>
    </p:extLst>
  </p:cSld>
  <p:clrMapOvr>
    <a:masterClrMapping/>
  </p:clrMapOvr>
  <p:transition spd="med">
    <p:pull/>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7" y="4800587"/>
            <a:ext cx="8825657" cy="566738"/>
          </a:xfrm>
        </p:spPr>
        <p:txBody>
          <a:bodyPr anchor="b">
            <a:normAutofit/>
          </a:bodyPr>
          <a:lstStyle>
            <a:lvl1pPr algn="l">
              <a:defRPr sz="219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098"/>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5" name="Date Placeholder 4"/>
          <p:cNvSpPr>
            <a:spLocks noGrp="1"/>
          </p:cNvSpPr>
          <p:nvPr>
            <p:ph type="dt" sz="half" idx="10"/>
          </p:nvPr>
        </p:nvSpPr>
        <p:spPr/>
        <p:txBody>
          <a:bodyPr/>
          <a:lstStyle/>
          <a:p>
            <a:fld id="{0C3BBFDD-BC86-492E-9E5C-A19C5FF44CD7}" type="datetime3">
              <a:rPr lang="en-US" smtClean="0"/>
              <a:t>12 October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480520438"/>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60" cy="1981200"/>
          </a:xfrm>
        </p:spPr>
        <p:txBody>
          <a:bodyPr/>
          <a:lstStyle>
            <a:lvl1pPr>
              <a:defRPr sz="4392"/>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60" cy="2362200"/>
          </a:xfrm>
        </p:spPr>
        <p:txBody>
          <a:bodyPr anchor="ctr">
            <a:normAutofit/>
          </a:bodyPr>
          <a:lstStyle>
            <a:lvl1pPr marL="0" indent="0">
              <a:buNone/>
              <a:defRPr sz="1647"/>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4" name="Date Placeholder 3"/>
          <p:cNvSpPr>
            <a:spLocks noGrp="1"/>
          </p:cNvSpPr>
          <p:nvPr>
            <p:ph type="dt" sz="half" idx="10"/>
          </p:nvPr>
        </p:nvSpPr>
        <p:spPr/>
        <p:txBody>
          <a:bodyPr/>
          <a:lstStyle/>
          <a:p>
            <a:fld id="{0C3BBFDD-BC86-492E-9E5C-A19C5FF44CD7}"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368577744"/>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3" y="1447800"/>
            <a:ext cx="7999315" cy="2323374"/>
          </a:xfrm>
        </p:spPr>
        <p:txBody>
          <a:bodyPr/>
          <a:lstStyle>
            <a:lvl1pPr>
              <a:defRPr sz="4392"/>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281" b="0" i="0" kern="1200" cap="small" dirty="0">
                <a:solidFill>
                  <a:schemeClr val="bg2">
                    <a:lumMod val="40000"/>
                    <a:lumOff val="60000"/>
                  </a:schemeClr>
                </a:solidFill>
                <a:latin typeface="+mj-lt"/>
                <a:ea typeface="+mj-ea"/>
                <a:cs typeface="+mj-cs"/>
              </a:defRPr>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60" cy="1676400"/>
          </a:xfrm>
        </p:spPr>
        <p:txBody>
          <a:bodyPr anchor="ctr">
            <a:normAutofit/>
          </a:bodyPr>
          <a:lstStyle>
            <a:lvl1pPr marL="0" indent="0">
              <a:buNone/>
              <a:defRPr sz="1647"/>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4" name="Date Placeholder 3"/>
          <p:cNvSpPr>
            <a:spLocks noGrp="1"/>
          </p:cNvSpPr>
          <p:nvPr>
            <p:ph type="dt" sz="half" idx="10"/>
          </p:nvPr>
        </p:nvSpPr>
        <p:spPr/>
        <p:txBody>
          <a:bodyPr/>
          <a:lstStyle/>
          <a:p>
            <a:fld id="{0C3BBFDD-BC86-492E-9E5C-A19C5FF44CD7}"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
        <p:nvSpPr>
          <p:cNvPr id="12" name="TextBox 11"/>
          <p:cNvSpPr txBox="1"/>
          <p:nvPr/>
        </p:nvSpPr>
        <p:spPr>
          <a:xfrm>
            <a:off x="898295" y="971253"/>
            <a:ext cx="801912" cy="1810176"/>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1163" dirty="0"/>
              <a:t>“</a:t>
            </a:r>
          </a:p>
        </p:txBody>
      </p:sp>
      <p:sp>
        <p:nvSpPr>
          <p:cNvPr id="15" name="TextBox 14"/>
          <p:cNvSpPr txBox="1"/>
          <p:nvPr/>
        </p:nvSpPr>
        <p:spPr>
          <a:xfrm>
            <a:off x="9330491" y="2613787"/>
            <a:ext cx="801912" cy="1810176"/>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1163" dirty="0"/>
              <a:t>”</a:t>
            </a:r>
          </a:p>
        </p:txBody>
      </p:sp>
    </p:spTree>
    <p:extLst>
      <p:ext uri="{BB962C8B-B14F-4D97-AF65-F5344CB8AC3E}">
        <p14:creationId xmlns:p14="http://schemas.microsoft.com/office/powerpoint/2010/main" val="2088942703"/>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366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60" cy="860400"/>
          </a:xfrm>
        </p:spPr>
        <p:txBody>
          <a:bodyPr anchor="t"/>
          <a:lstStyle>
            <a:lvl1pPr marL="0" indent="0" algn="l">
              <a:buNone/>
              <a:defRPr sz="1830" cap="none">
                <a:solidFill>
                  <a:schemeClr val="bg2">
                    <a:lumMod val="40000"/>
                    <a:lumOff val="60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3BBFDD-BC86-492E-9E5C-A19C5FF44CD7}"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919313406"/>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43"/>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16" name="Text Placeholder 3"/>
          <p:cNvSpPr>
            <a:spLocks noGrp="1"/>
          </p:cNvSpPr>
          <p:nvPr>
            <p:ph type="body" sz="half" idx="15"/>
          </p:nvPr>
        </p:nvSpPr>
        <p:spPr>
          <a:xfrm>
            <a:off x="652464" y="2667000"/>
            <a:ext cx="2927350" cy="3589338"/>
          </a:xfrm>
        </p:spPr>
        <p:txBody>
          <a:bodyPr anchor="t">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5" name="Text Placeholder 4"/>
          <p:cNvSpPr>
            <a:spLocks noGrp="1"/>
          </p:cNvSpPr>
          <p:nvPr>
            <p:ph type="body" sz="quarter" idx="3"/>
          </p:nvPr>
        </p:nvSpPr>
        <p:spPr>
          <a:xfrm>
            <a:off x="3883660" y="1981200"/>
            <a:ext cx="2936241"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14" name="Text Placeholder 4"/>
          <p:cNvSpPr>
            <a:spLocks noGrp="1"/>
          </p:cNvSpPr>
          <p:nvPr>
            <p:ph type="body" sz="quarter" idx="13"/>
          </p:nvPr>
        </p:nvSpPr>
        <p:spPr>
          <a:xfrm>
            <a:off x="7124701" y="1981200"/>
            <a:ext cx="2932113"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20" name="Text Placeholder 3"/>
          <p:cNvSpPr>
            <a:spLocks noGrp="1"/>
          </p:cNvSpPr>
          <p:nvPr>
            <p:ph type="body" sz="half" idx="17"/>
          </p:nvPr>
        </p:nvSpPr>
        <p:spPr>
          <a:xfrm>
            <a:off x="7124701" y="2667000"/>
            <a:ext cx="2932113" cy="3589338"/>
          </a:xfrm>
        </p:spPr>
        <p:txBody>
          <a:bodyPr anchor="t">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C3BBFDD-BC86-492E-9E5C-A19C5FF44CD7}" type="datetime3">
              <a:rPr lang="en-US" smtClean="0"/>
              <a:t>12 October 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529191600"/>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43"/>
            </a:lvl1pPr>
          </a:lstStyle>
          <a:p>
            <a:r>
              <a:rPr lang="en-US"/>
              <a:t>Click to edit Master title style</a:t>
            </a:r>
            <a:endParaRPr lang="en-US" dirty="0"/>
          </a:p>
        </p:txBody>
      </p:sp>
      <p:sp>
        <p:nvSpPr>
          <p:cNvPr id="3" name="Text Placeholder 2"/>
          <p:cNvSpPr>
            <a:spLocks noGrp="1"/>
          </p:cNvSpPr>
          <p:nvPr>
            <p:ph type="body" idx="1"/>
          </p:nvPr>
        </p:nvSpPr>
        <p:spPr>
          <a:xfrm>
            <a:off x="652464" y="4250949"/>
            <a:ext cx="2940050"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29" name="Picture Placeholder 2"/>
          <p:cNvSpPr>
            <a:spLocks noGrp="1" noChangeAspect="1"/>
          </p:cNvSpPr>
          <p:nvPr>
            <p:ph type="pic" idx="15"/>
          </p:nvPr>
        </p:nvSpPr>
        <p:spPr>
          <a:xfrm>
            <a:off x="652464"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a:t>Click icon to add picture</a:t>
            </a:r>
            <a:endParaRPr lang="en-US" dirty="0"/>
          </a:p>
        </p:txBody>
      </p:sp>
      <p:sp>
        <p:nvSpPr>
          <p:cNvPr id="22" name="Text Placeholder 3"/>
          <p:cNvSpPr>
            <a:spLocks noGrp="1"/>
          </p:cNvSpPr>
          <p:nvPr>
            <p:ph type="body" sz="half" idx="18"/>
          </p:nvPr>
        </p:nvSpPr>
        <p:spPr>
          <a:xfrm>
            <a:off x="652464" y="4827213"/>
            <a:ext cx="2940050" cy="659189"/>
          </a:xfrm>
        </p:spPr>
        <p:txBody>
          <a:bodyPr anchor="t">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5" name="Text Placeholder 4"/>
          <p:cNvSpPr>
            <a:spLocks noGrp="1"/>
          </p:cNvSpPr>
          <p:nvPr>
            <p:ph type="body" sz="quarter" idx="3"/>
          </p:nvPr>
        </p:nvSpPr>
        <p:spPr>
          <a:xfrm>
            <a:off x="3889376" y="4250949"/>
            <a:ext cx="2930525"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a:t>Click icon to add picture</a:t>
            </a:r>
            <a:endParaRPr lang="en-US" dirty="0"/>
          </a:p>
        </p:txBody>
      </p:sp>
      <p:sp>
        <p:nvSpPr>
          <p:cNvPr id="23" name="Text Placeholder 3"/>
          <p:cNvSpPr>
            <a:spLocks noGrp="1"/>
          </p:cNvSpPr>
          <p:nvPr>
            <p:ph type="body" sz="half" idx="19"/>
          </p:nvPr>
        </p:nvSpPr>
        <p:spPr>
          <a:xfrm>
            <a:off x="3888022" y="4827212"/>
            <a:ext cx="2934406" cy="659189"/>
          </a:xfrm>
        </p:spPr>
        <p:txBody>
          <a:bodyPr anchor="t">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14" name="Text Placeholder 4"/>
          <p:cNvSpPr>
            <a:spLocks noGrp="1"/>
          </p:cNvSpPr>
          <p:nvPr>
            <p:ph type="body" sz="quarter" idx="13"/>
          </p:nvPr>
        </p:nvSpPr>
        <p:spPr>
          <a:xfrm>
            <a:off x="7124701" y="4250949"/>
            <a:ext cx="2932113" cy="576262"/>
          </a:xfrm>
        </p:spPr>
        <p:txBody>
          <a:bodyPr anchor="b">
            <a:noAutofit/>
          </a:bodyPr>
          <a:lstStyle>
            <a:lvl1pPr marL="0" indent="0">
              <a:buNone/>
              <a:defRPr sz="2196" b="0">
                <a:solidFill>
                  <a:schemeClr val="bg2">
                    <a:lumMod val="40000"/>
                    <a:lumOff val="60000"/>
                  </a:schemeClr>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31" name="Picture Placeholder 2"/>
          <p:cNvSpPr>
            <a:spLocks noGrp="1" noChangeAspect="1"/>
          </p:cNvSpPr>
          <p:nvPr>
            <p:ph type="pic" idx="22"/>
          </p:nvPr>
        </p:nvSpPr>
        <p:spPr>
          <a:xfrm>
            <a:off x="7124700"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a:t>Click icon to add picture</a:t>
            </a:r>
            <a:endParaRPr lang="en-US" dirty="0"/>
          </a:p>
        </p:txBody>
      </p:sp>
      <p:sp>
        <p:nvSpPr>
          <p:cNvPr id="24" name="Text Placeholder 3"/>
          <p:cNvSpPr>
            <a:spLocks noGrp="1"/>
          </p:cNvSpPr>
          <p:nvPr>
            <p:ph type="body" sz="half" idx="20"/>
          </p:nvPr>
        </p:nvSpPr>
        <p:spPr>
          <a:xfrm>
            <a:off x="7124576" y="4827210"/>
            <a:ext cx="2935997" cy="659189"/>
          </a:xfrm>
        </p:spPr>
        <p:txBody>
          <a:bodyPr anchor="t">
            <a:normAutofit/>
          </a:bodyPr>
          <a:lstStyle>
            <a:lvl1pPr marL="0" indent="0">
              <a:buNone/>
              <a:defRPr sz="1281"/>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C3BBFDD-BC86-492E-9E5C-A19C5FF44CD7}" type="datetime3">
              <a:rPr lang="en-US" smtClean="0"/>
              <a:t>12 October 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019473047"/>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7AAD80-5404-4419-BA18-89769ED21499}"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7677931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5"/>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F6BCF-5A8F-49C7-BE35-90D2A0729AE9}"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41910260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54400" y="2286002"/>
            <a:ext cx="8240299"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5283200" y="4038600"/>
            <a:ext cx="6363371"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Picture Placeholder 9"/>
          <p:cNvSpPr>
            <a:spLocks noGrp="1"/>
          </p:cNvSpPr>
          <p:nvPr>
            <p:ph type="pic" sz="quarter" idx="13" hasCustomPrompt="1"/>
          </p:nvPr>
        </p:nvSpPr>
        <p:spPr>
          <a:xfrm>
            <a:off x="9144000" y="5105400"/>
            <a:ext cx="2438400" cy="990600"/>
          </a:xfrm>
        </p:spPr>
        <p:txBody>
          <a:bodyPr>
            <a:normAutofit/>
          </a:bodyPr>
          <a:lstStyle>
            <a:lvl1pPr marL="0" indent="0" algn="ctr">
              <a:buNone/>
              <a:defRPr sz="2000" baseline="0"/>
            </a:lvl1pPr>
          </a:lstStyle>
          <a:p>
            <a:r>
              <a:rPr lang="en-US" dirty="0"/>
              <a:t>Company Logo</a:t>
            </a:r>
          </a:p>
        </p:txBody>
      </p:sp>
    </p:spTree>
    <p:extLst>
      <p:ext uri="{BB962C8B-B14F-4D97-AF65-F5344CB8AC3E}">
        <p14:creationId xmlns:p14="http://schemas.microsoft.com/office/powerpoint/2010/main" val="41285833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1"/>
            <a:ext cx="8001000" cy="2971801"/>
          </a:xfrm>
        </p:spPr>
        <p:txBody>
          <a:bodyPr anchor="b">
            <a:normAutofit/>
          </a:bodyPr>
          <a:lstStyle>
            <a:lvl1pPr algn="l">
              <a:defRPr sz="4392">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9"/>
            <a:ext cx="6400800" cy="1947333"/>
          </a:xfrm>
        </p:spPr>
        <p:txBody>
          <a:bodyPr anchor="t">
            <a:normAutofit/>
          </a:bodyPr>
          <a:lstStyle>
            <a:lvl1pPr marL="0" indent="0" algn="l">
              <a:buNone/>
              <a:defRPr sz="1922">
                <a:solidFill>
                  <a:schemeClr val="bg2">
                    <a:lumMod val="75000"/>
                  </a:schemeClr>
                </a:solidFill>
              </a:defRPr>
            </a:lvl1pPr>
            <a:lvl2pPr marL="418338" indent="0" algn="ctr">
              <a:buNone/>
              <a:defRPr>
                <a:solidFill>
                  <a:schemeClr val="tx1">
                    <a:tint val="75000"/>
                  </a:schemeClr>
                </a:solidFill>
              </a:defRPr>
            </a:lvl2pPr>
            <a:lvl3pPr marL="836676" indent="0" algn="ctr">
              <a:buNone/>
              <a:defRPr>
                <a:solidFill>
                  <a:schemeClr val="tx1">
                    <a:tint val="75000"/>
                  </a:schemeClr>
                </a:solidFill>
              </a:defRPr>
            </a:lvl3pPr>
            <a:lvl4pPr marL="1255014" indent="0" algn="ctr">
              <a:buNone/>
              <a:defRPr>
                <a:solidFill>
                  <a:schemeClr val="tx1">
                    <a:tint val="75000"/>
                  </a:schemeClr>
                </a:solidFill>
              </a:defRPr>
            </a:lvl4pPr>
            <a:lvl5pPr marL="1673352" indent="0" algn="ctr">
              <a:buNone/>
              <a:defRPr>
                <a:solidFill>
                  <a:schemeClr val="tx1">
                    <a:tint val="75000"/>
                  </a:schemeClr>
                </a:solidFill>
              </a:defRPr>
            </a:lvl5pPr>
            <a:lvl6pPr marL="2091690" indent="0" algn="ctr">
              <a:buNone/>
              <a:defRPr>
                <a:solidFill>
                  <a:schemeClr val="tx1">
                    <a:tint val="75000"/>
                  </a:schemeClr>
                </a:solidFill>
              </a:defRPr>
            </a:lvl6pPr>
            <a:lvl7pPr marL="2510028" indent="0" algn="ctr">
              <a:buNone/>
              <a:defRPr>
                <a:solidFill>
                  <a:schemeClr val="tx1">
                    <a:tint val="75000"/>
                  </a:schemeClr>
                </a:solidFill>
              </a:defRPr>
            </a:lvl7pPr>
            <a:lvl8pPr marL="2928366" indent="0" algn="ctr">
              <a:buNone/>
              <a:defRPr>
                <a:solidFill>
                  <a:schemeClr val="tx1">
                    <a:tint val="75000"/>
                  </a:schemeClr>
                </a:solidFill>
              </a:defRPr>
            </a:lvl8pPr>
            <a:lvl9pPr marL="334670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7BAB84-2936-4268-9681-EC1BEDE7C548}"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cxnSp>
        <p:nvCxnSpPr>
          <p:cNvPr id="16" name="Straight Connector 15"/>
          <p:cNvCxnSpPr/>
          <p:nvPr/>
        </p:nvCxnSpPr>
        <p:spPr>
          <a:xfrm flipH="1">
            <a:off x="8228013"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1" y="91547"/>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8" y="32280"/>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7" y="609603"/>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6682463"/>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6AE01ED-D3ED-4A1C-8C36-484CF749B989}"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BBB2-0F7F-48A5-8680-1CD978D22C3E}" type="slidenum">
              <a:rPr lang="en-US" smtClean="0"/>
              <a:t>‹#›</a:t>
            </a:fld>
            <a:endParaRPr lang="en-US"/>
          </a:p>
        </p:txBody>
      </p:sp>
    </p:spTree>
    <p:extLst>
      <p:ext uri="{BB962C8B-B14F-4D97-AF65-F5344CB8AC3E}">
        <p14:creationId xmlns:p14="http://schemas.microsoft.com/office/powerpoint/2010/main" val="3864852402"/>
      </p:ext>
    </p:extLst>
  </p:cSld>
  <p:clrMapOvr>
    <a:masterClrMapping/>
  </p:clrMapOvr>
  <p:transition spd="med">
    <p:pull/>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38765-EEA1-4152-8195-1D908FAF44EA}"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005708299"/>
      </p:ext>
    </p:extLst>
  </p:cSld>
  <p:clrMapOvr>
    <a:masterClrMapping/>
  </p:clrMapOvr>
  <p:transition spd="med">
    <p:pull/>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2" y="2006600"/>
            <a:ext cx="8534401" cy="2281600"/>
          </a:xfrm>
        </p:spPr>
        <p:txBody>
          <a:bodyPr anchor="b">
            <a:normAutofit/>
          </a:bodyPr>
          <a:lstStyle>
            <a:lvl1pPr algn="l">
              <a:defRPr sz="3294"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647">
                <a:solidFill>
                  <a:schemeClr val="bg2">
                    <a:lumMod val="75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2D8A0F-751C-4973-87A4-B28925173487}"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4123697278"/>
      </p:ext>
    </p:extLst>
  </p:cSld>
  <p:clrMapOvr>
    <a:masterClrMapping/>
  </p:clrMapOvr>
  <p:transition spd="med">
    <p:pull/>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2" y="685802"/>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97B9C5-5A15-4E97-9102-78EA6EF4EFFD}" type="datetime3">
              <a:rPr lang="en-US" smtClean="0"/>
              <a:t>12 October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28363031"/>
      </p:ext>
    </p:extLst>
  </p:cSld>
  <p:clrMapOvr>
    <a:masterClrMapping/>
  </p:clrMapOvr>
  <p:transition spd="med">
    <p:pull/>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562" b="0">
                <a:solidFill>
                  <a:schemeClr val="tx1"/>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4" name="Content Placeholder 3"/>
          <p:cNvSpPr>
            <a:spLocks noGrp="1"/>
          </p:cNvSpPr>
          <p:nvPr>
            <p:ph sz="half" idx="2"/>
          </p:nvPr>
        </p:nvSpPr>
        <p:spPr>
          <a:xfrm>
            <a:off x="684212"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5" y="685800"/>
            <a:ext cx="4665134" cy="576262"/>
          </a:xfrm>
        </p:spPr>
        <p:txBody>
          <a:bodyPr anchor="b">
            <a:noAutofit/>
          </a:bodyPr>
          <a:lstStyle>
            <a:lvl1pPr marL="0" indent="0">
              <a:buNone/>
              <a:defRPr sz="2562" b="0">
                <a:solidFill>
                  <a:schemeClr val="tx1"/>
                </a:solidFill>
              </a:defRPr>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6" name="Content Placeholder 5"/>
          <p:cNvSpPr>
            <a:spLocks noGrp="1"/>
          </p:cNvSpPr>
          <p:nvPr>
            <p:ph sz="quarter" idx="4"/>
          </p:nvPr>
        </p:nvSpPr>
        <p:spPr>
          <a:xfrm>
            <a:off x="5806546"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A2C5B1-632D-4A91-80EA-0A9403BBA6B0}" type="datetime3">
              <a:rPr lang="en-US" smtClean="0"/>
              <a:t>12 October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905894327"/>
      </p:ext>
    </p:extLst>
  </p:cSld>
  <p:clrMapOvr>
    <a:masterClrMapping/>
  </p:clrMapOvr>
  <p:transition spd="med">
    <p:pull/>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0CA699-6114-4180-AFF4-06CC1F898E29}" type="datetime3">
              <a:rPr lang="en-US" smtClean="0"/>
              <a:t>12 October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694434682"/>
      </p:ext>
    </p:extLst>
  </p:cSld>
  <p:clrMapOvr>
    <a:masterClrMapping/>
  </p:clrMapOvr>
  <p:transition spd="med">
    <p:pull/>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ECB98-44F4-4676-9D54-894513CF3A5A}" type="datetime3">
              <a:rPr lang="en-US" smtClean="0"/>
              <a:t>12 October 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482651048"/>
      </p:ext>
    </p:extLst>
  </p:cSld>
  <p:clrMapOvr>
    <a:masterClrMapping/>
  </p:clrMapOvr>
  <p:transition spd="med">
    <p:pull/>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3" y="685800"/>
            <a:ext cx="3657600" cy="1371600"/>
          </a:xfrm>
        </p:spPr>
        <p:txBody>
          <a:bodyPr anchor="b">
            <a:normAutofit/>
          </a:bodyPr>
          <a:lstStyle>
            <a:lvl1pPr algn="l">
              <a:defRPr sz="2196" b="0"/>
            </a:lvl1pPr>
          </a:lstStyle>
          <a:p>
            <a:r>
              <a:rPr lang="en-US"/>
              <a:t>Click to edit Master title style</a:t>
            </a:r>
            <a:endParaRPr lang="en-US" dirty="0"/>
          </a:p>
        </p:txBody>
      </p:sp>
      <p:sp>
        <p:nvSpPr>
          <p:cNvPr id="3" name="Content Placeholder 2"/>
          <p:cNvSpPr>
            <a:spLocks noGrp="1"/>
          </p:cNvSpPr>
          <p:nvPr>
            <p:ph idx="1"/>
          </p:nvPr>
        </p:nvSpPr>
        <p:spPr>
          <a:xfrm>
            <a:off x="684213"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3" y="2209801"/>
            <a:ext cx="3657600" cy="2091267"/>
          </a:xfrm>
        </p:spPr>
        <p:txBody>
          <a:bodyPr anchor="t">
            <a:normAutofit/>
          </a:bodyPr>
          <a:lstStyle>
            <a:lvl1pPr marL="0" indent="0">
              <a:buNone/>
              <a:defRPr sz="1464"/>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5" name="Date Placeholder 4"/>
          <p:cNvSpPr>
            <a:spLocks noGrp="1"/>
          </p:cNvSpPr>
          <p:nvPr>
            <p:ph type="dt" sz="half" idx="10"/>
          </p:nvPr>
        </p:nvSpPr>
        <p:spPr/>
        <p:txBody>
          <a:bodyPr/>
          <a:lstStyle/>
          <a:p>
            <a:fld id="{D93EB583-F661-4524-A7A6-6F3401C9CE62}" type="datetime3">
              <a:rPr lang="en-US" smtClean="0"/>
              <a:t>12 October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486781818"/>
      </p:ext>
    </p:extLst>
  </p:cSld>
  <p:clrMapOvr>
    <a:masterClrMapping/>
  </p:clrMapOvr>
  <p:transition spd="med">
    <p:pull/>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799" cy="1143000"/>
          </a:xfrm>
        </p:spPr>
        <p:txBody>
          <a:bodyPr anchor="b">
            <a:normAutofit/>
          </a:bodyPr>
          <a:lstStyle>
            <a:lvl1pPr algn="l">
              <a:defRPr sz="2562"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a:t>Click icon to add picture</a:t>
            </a:r>
            <a:endParaRPr lang="en-US" dirty="0"/>
          </a:p>
        </p:txBody>
      </p:sp>
      <p:sp>
        <p:nvSpPr>
          <p:cNvPr id="4" name="Text Placeholder 3"/>
          <p:cNvSpPr>
            <a:spLocks noGrp="1"/>
          </p:cNvSpPr>
          <p:nvPr>
            <p:ph type="body" sz="half" idx="2"/>
          </p:nvPr>
        </p:nvSpPr>
        <p:spPr>
          <a:xfrm>
            <a:off x="4722813" y="2777067"/>
            <a:ext cx="6021387" cy="2048933"/>
          </a:xfrm>
        </p:spPr>
        <p:txBody>
          <a:bodyPr anchor="t">
            <a:normAutofit/>
          </a:bodyPr>
          <a:lstStyle>
            <a:lvl1pPr marL="0" indent="0">
              <a:buNone/>
              <a:defRPr sz="1647"/>
            </a:lvl1pPr>
            <a:lvl2pPr marL="418338" indent="0">
              <a:buNone/>
              <a:defRPr sz="1098"/>
            </a:lvl2pPr>
            <a:lvl3pPr marL="836676" indent="0">
              <a:buNone/>
              <a:defRPr sz="915"/>
            </a:lvl3pPr>
            <a:lvl4pPr marL="1255014" indent="0">
              <a:buNone/>
              <a:defRPr sz="824"/>
            </a:lvl4pPr>
            <a:lvl5pPr marL="1673352" indent="0">
              <a:buNone/>
              <a:defRPr sz="824"/>
            </a:lvl5pPr>
            <a:lvl6pPr marL="2091690" indent="0">
              <a:buNone/>
              <a:defRPr sz="824"/>
            </a:lvl6pPr>
            <a:lvl7pPr marL="2510028" indent="0">
              <a:buNone/>
              <a:defRPr sz="824"/>
            </a:lvl7pPr>
            <a:lvl8pPr marL="2928366" indent="0">
              <a:buNone/>
              <a:defRPr sz="824"/>
            </a:lvl8pPr>
            <a:lvl9pPr marL="3346704" indent="0">
              <a:buNone/>
              <a:defRPr sz="824"/>
            </a:lvl9pPr>
          </a:lstStyle>
          <a:p>
            <a:pPr lvl="0"/>
            <a:r>
              <a:rPr lang="en-US"/>
              <a:t>Click to edit Master text styles</a:t>
            </a:r>
          </a:p>
        </p:txBody>
      </p:sp>
      <p:sp>
        <p:nvSpPr>
          <p:cNvPr id="5" name="Date Placeholder 4"/>
          <p:cNvSpPr>
            <a:spLocks noGrp="1"/>
          </p:cNvSpPr>
          <p:nvPr>
            <p:ph type="dt" sz="half" idx="10"/>
          </p:nvPr>
        </p:nvSpPr>
        <p:spPr/>
        <p:txBody>
          <a:bodyPr/>
          <a:lstStyle/>
          <a:p>
            <a:fld id="{F7AF937F-43EA-4638-8935-5F9DF0A38094}" type="datetime3">
              <a:rPr lang="en-US" smtClean="0"/>
              <a:t>12 October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782914118"/>
      </p:ext>
    </p:extLst>
  </p:cSld>
  <p:clrMapOvr>
    <a:masterClrMapping/>
  </p:clrMapOvr>
  <p:transition spd="med">
    <p:pull/>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464"/>
            </a:lvl1pPr>
            <a:lvl2pPr marL="418338" indent="0">
              <a:buNone/>
              <a:defRPr sz="1464"/>
            </a:lvl2pPr>
            <a:lvl3pPr marL="836676" indent="0">
              <a:buNone/>
              <a:defRPr sz="1464"/>
            </a:lvl3pPr>
            <a:lvl4pPr marL="1255014" indent="0">
              <a:buNone/>
              <a:defRPr sz="1464"/>
            </a:lvl4pPr>
            <a:lvl5pPr marL="1673352" indent="0">
              <a:buNone/>
              <a:defRPr sz="1464"/>
            </a:lvl5pPr>
            <a:lvl6pPr marL="2091690" indent="0">
              <a:buNone/>
              <a:defRPr sz="1464"/>
            </a:lvl6pPr>
            <a:lvl7pPr marL="2510028" indent="0">
              <a:buNone/>
              <a:defRPr sz="1464"/>
            </a:lvl7pPr>
            <a:lvl8pPr marL="2928366" indent="0">
              <a:buNone/>
              <a:defRPr sz="1464"/>
            </a:lvl8pPr>
            <a:lvl9pPr marL="3346704" indent="0">
              <a:buNone/>
              <a:defRPr sz="1464"/>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464"/>
            </a:lvl1pPr>
            <a:lvl2pPr marL="418338" indent="0">
              <a:buFontTx/>
              <a:buNone/>
              <a:defRPr/>
            </a:lvl2pPr>
            <a:lvl3pPr marL="836676" indent="0">
              <a:buFontTx/>
              <a:buNone/>
              <a:defRPr/>
            </a:lvl3pPr>
            <a:lvl4pPr marL="1255014" indent="0">
              <a:buFontTx/>
              <a:buNone/>
              <a:defRPr/>
            </a:lvl4pPr>
            <a:lvl5pPr marL="1673352"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0C3BBFDD-BC86-492E-9E5C-A19C5FF44CD7}" type="datetime3">
              <a:rPr lang="en-US" smtClean="0"/>
              <a:t>12 October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310662888"/>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399" cy="2743200"/>
          </a:xfrm>
        </p:spPr>
        <p:txBody>
          <a:bodyPr anchor="ctr">
            <a:normAutofit/>
          </a:bodyPr>
          <a:lstStyle>
            <a:lvl1pPr algn="l">
              <a:defRPr sz="2928"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1830">
                <a:solidFill>
                  <a:schemeClr val="bg2">
                    <a:lumMod val="75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3BBFDD-BC86-492E-9E5C-A19C5FF44CD7}"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99664180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812800" y="1176998"/>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6AE01ED-D3ED-4A1C-8C36-484CF749B989}"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1" y="6356352"/>
            <a:ext cx="812800" cy="365125"/>
          </a:xfrm>
        </p:spPr>
        <p:txBody>
          <a:bodyPr/>
          <a:lstStyle/>
          <a:p>
            <a:fld id="{597CBBB2-0F7F-48A5-8680-1CD978D22C3E}" type="slidenum">
              <a:rPr lang="en-US" smtClean="0"/>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699"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1" name="Freeform 10"/>
          <p:cNvSpPr>
            <a:spLocks/>
          </p:cNvSpPr>
          <p:nvPr/>
        </p:nvSpPr>
        <p:spPr bwMode="auto">
          <a:xfrm flipV="1">
            <a:off x="5842000" y="6219827"/>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extLst>
      <p:ext uri="{BB962C8B-B14F-4D97-AF65-F5344CB8AC3E}">
        <p14:creationId xmlns:p14="http://schemas.microsoft.com/office/powerpoint/2010/main" val="286917299"/>
      </p:ext>
    </p:extLst>
  </p:cSld>
  <p:clrMapOvr>
    <a:masterClrMapping/>
  </p:clrMapOvr>
  <p:transition spd="med">
    <p:pull/>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85800"/>
            <a:ext cx="9144001" cy="2743200"/>
          </a:xfrm>
        </p:spPr>
        <p:txBody>
          <a:bodyPr anchor="ctr">
            <a:normAutofit/>
          </a:bodyPr>
          <a:lstStyle>
            <a:lvl1pPr algn="l">
              <a:defRPr sz="2928"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18338" indent="0">
              <a:buFontTx/>
              <a:buNone/>
              <a:defRPr/>
            </a:lvl2pPr>
            <a:lvl3pPr marL="836676" indent="0">
              <a:buFontTx/>
              <a:buNone/>
              <a:defRPr/>
            </a:lvl3pPr>
            <a:lvl4pPr marL="1255014" indent="0">
              <a:buFontTx/>
              <a:buNone/>
              <a:defRPr/>
            </a:lvl4pPr>
            <a:lvl5pPr marL="1673352"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9"/>
            <a:ext cx="8534400" cy="1684865"/>
          </a:xfrm>
        </p:spPr>
        <p:txBody>
          <a:bodyPr anchor="ctr">
            <a:normAutofit/>
          </a:bodyPr>
          <a:lstStyle>
            <a:lvl1pPr marL="0" indent="0" algn="l">
              <a:buNone/>
              <a:defRPr sz="1830">
                <a:solidFill>
                  <a:schemeClr val="bg2">
                    <a:lumMod val="75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3BBFDD-BC86-492E-9E5C-A19C5FF44CD7}"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83665" tIns="41833" rIns="83665" bIns="41833" rtlCol="0" anchor="ctr">
            <a:noAutofit/>
          </a:bodyPr>
          <a:lstStyle/>
          <a:p>
            <a:pPr lvl="0"/>
            <a:r>
              <a:rPr lang="en-US" sz="732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83665" tIns="41833" rIns="83665" bIns="41833" rtlCol="0" anchor="ctr">
            <a:noAutofit/>
          </a:bodyPr>
          <a:lstStyle/>
          <a:p>
            <a:pPr lvl="0" algn="r"/>
            <a:r>
              <a:rPr lang="en-US" sz="7320" dirty="0">
                <a:solidFill>
                  <a:schemeClr val="tx1"/>
                </a:solidFill>
                <a:effectLst/>
              </a:rPr>
              <a:t>”</a:t>
            </a:r>
          </a:p>
        </p:txBody>
      </p:sp>
    </p:spTree>
    <p:extLst>
      <p:ext uri="{BB962C8B-B14F-4D97-AF65-F5344CB8AC3E}">
        <p14:creationId xmlns:p14="http://schemas.microsoft.com/office/powerpoint/2010/main" val="2430669156"/>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2928"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1830">
                <a:solidFill>
                  <a:schemeClr val="bg2">
                    <a:lumMod val="75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3BBFDD-BC86-492E-9E5C-A19C5FF44CD7}"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564826259"/>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2928"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3" y="3928534"/>
            <a:ext cx="8534401" cy="1049866"/>
          </a:xfrm>
        </p:spPr>
        <p:txBody>
          <a:bodyPr vert="horz" lIns="91440" tIns="45720" rIns="91440" bIns="45720" rtlCol="0" anchor="b">
            <a:normAutofit/>
          </a:bodyPr>
          <a:lstStyle>
            <a:lvl1pPr>
              <a:buNone/>
              <a:defRPr lang="en-US" sz="2196"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2" y="4978400"/>
            <a:ext cx="8534401" cy="1016000"/>
          </a:xfrm>
        </p:spPr>
        <p:txBody>
          <a:bodyPr anchor="t">
            <a:normAutofit/>
          </a:bodyPr>
          <a:lstStyle>
            <a:lvl1pPr marL="0" indent="0" algn="l">
              <a:buNone/>
              <a:defRPr sz="1647">
                <a:solidFill>
                  <a:schemeClr val="bg2">
                    <a:lumMod val="75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3BBFDD-BC86-492E-9E5C-A19C5FF44CD7}"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83665" tIns="41833" rIns="83665" bIns="41833" rtlCol="0" anchor="ctr">
            <a:noAutofit/>
          </a:bodyPr>
          <a:lstStyle/>
          <a:p>
            <a:pPr lvl="0"/>
            <a:r>
              <a:rPr lang="en-US" sz="732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83665" tIns="41833" rIns="83665" bIns="41833" rtlCol="0" anchor="ctr">
            <a:noAutofit/>
          </a:bodyPr>
          <a:lstStyle/>
          <a:p>
            <a:pPr lvl="0" algn="r"/>
            <a:r>
              <a:rPr lang="en-US" sz="7320" dirty="0">
                <a:solidFill>
                  <a:schemeClr val="tx1"/>
                </a:solidFill>
                <a:effectLst/>
              </a:rPr>
              <a:t>”</a:t>
            </a:r>
          </a:p>
        </p:txBody>
      </p:sp>
    </p:spTree>
    <p:extLst>
      <p:ext uri="{BB962C8B-B14F-4D97-AF65-F5344CB8AC3E}">
        <p14:creationId xmlns:p14="http://schemas.microsoft.com/office/powerpoint/2010/main" val="1068509537"/>
      </p:ext>
    </p:extLst>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399"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196"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2" y="4766734"/>
            <a:ext cx="8534401" cy="1227667"/>
          </a:xfrm>
        </p:spPr>
        <p:txBody>
          <a:bodyPr anchor="t">
            <a:normAutofit/>
          </a:bodyPr>
          <a:lstStyle>
            <a:lvl1pPr marL="0" indent="0" algn="l">
              <a:buNone/>
              <a:defRPr sz="1647">
                <a:solidFill>
                  <a:schemeClr val="bg2">
                    <a:lumMod val="75000"/>
                  </a:schemeClr>
                </a:solidFill>
              </a:defRPr>
            </a:lvl1pPr>
            <a:lvl2pPr marL="418338" indent="0">
              <a:buNone/>
              <a:defRPr sz="1647">
                <a:solidFill>
                  <a:schemeClr val="tx1">
                    <a:tint val="75000"/>
                  </a:schemeClr>
                </a:solidFill>
              </a:defRPr>
            </a:lvl2pPr>
            <a:lvl3pPr marL="836676" indent="0">
              <a:buNone/>
              <a:defRPr sz="1464">
                <a:solidFill>
                  <a:schemeClr val="tx1">
                    <a:tint val="75000"/>
                  </a:schemeClr>
                </a:solidFill>
              </a:defRPr>
            </a:lvl3pPr>
            <a:lvl4pPr marL="1255014" indent="0">
              <a:buNone/>
              <a:defRPr sz="1281">
                <a:solidFill>
                  <a:schemeClr val="tx1">
                    <a:tint val="75000"/>
                  </a:schemeClr>
                </a:solidFill>
              </a:defRPr>
            </a:lvl4pPr>
            <a:lvl5pPr marL="1673352" indent="0">
              <a:buNone/>
              <a:defRPr sz="1281">
                <a:solidFill>
                  <a:schemeClr val="tx1">
                    <a:tint val="75000"/>
                  </a:schemeClr>
                </a:solidFill>
              </a:defRPr>
            </a:lvl5pPr>
            <a:lvl6pPr marL="2091690" indent="0">
              <a:buNone/>
              <a:defRPr sz="1281">
                <a:solidFill>
                  <a:schemeClr val="tx1">
                    <a:tint val="75000"/>
                  </a:schemeClr>
                </a:solidFill>
              </a:defRPr>
            </a:lvl6pPr>
            <a:lvl7pPr marL="2510028" indent="0">
              <a:buNone/>
              <a:defRPr sz="1281">
                <a:solidFill>
                  <a:schemeClr val="tx1">
                    <a:tint val="75000"/>
                  </a:schemeClr>
                </a:solidFill>
              </a:defRPr>
            </a:lvl7pPr>
            <a:lvl8pPr marL="2928366" indent="0">
              <a:buNone/>
              <a:defRPr sz="1281">
                <a:solidFill>
                  <a:schemeClr val="tx1">
                    <a:tint val="75000"/>
                  </a:schemeClr>
                </a:solidFill>
              </a:defRPr>
            </a:lvl8pPr>
            <a:lvl9pPr marL="3346704" indent="0">
              <a:buNone/>
              <a:defRPr sz="12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3BBFDD-BC86-492E-9E5C-A19C5FF44CD7}"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218825728"/>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7AAD80-5404-4419-BA18-89769ED21499}"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604461174"/>
      </p:ext>
    </p:extLst>
  </p:cSld>
  <p:clrMapOvr>
    <a:masterClrMapping/>
  </p:clrMapOvr>
  <p:transition spd="med">
    <p:pull/>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1"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1"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F6BCF-5A8F-49C7-BE35-90D2A0729AE9}"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424660293"/>
      </p:ext>
    </p:extLst>
  </p:cSld>
  <p:clrMapOvr>
    <a:masterClrMapping/>
  </p:clrMapOvr>
  <p:transition spd="med">
    <p:pull/>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C7BAB84-2936-4268-9681-EC1BEDE7C548}" type="datetime3">
              <a:rPr lang="en-US" smtClean="0"/>
              <a:t>12 October 2020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737277043"/>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038765-EEA1-4152-8195-1D908FAF44EA}"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1647027502"/>
      </p:ext>
    </p:extLst>
  </p:cSld>
  <p:clrMapOvr>
    <a:masterClrMapping/>
  </p:clrMapOvr>
  <p:transition spd="med">
    <p:pull/>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7"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7"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E2D8A0F-751C-4973-87A4-B28925173487}" type="datetime3">
              <a:rPr lang="en-US" smtClean="0"/>
              <a:t>12 October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343598321"/>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797B9C5-5A15-4E97-9102-78EA6EF4EFFD}" type="datetime3">
              <a:rPr lang="en-US" smtClean="0"/>
              <a:t>12 October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422418232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image" Target="../media/image13.jpeg"/><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0.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3.png"/><Relationship Id="rId2" Type="http://schemas.openxmlformats.org/officeDocument/2006/relationships/slideLayout" Target="../slideLayouts/slideLayout37.xml"/><Relationship Id="rId16" Type="http://schemas.openxmlformats.org/officeDocument/2006/relationships/image" Target="../media/image2.jpe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image" Target="../media/image10.png"/><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image" Target="../media/image9.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image" Target="../media/image12.png"/><Relationship Id="rId10" Type="http://schemas.openxmlformats.org/officeDocument/2006/relationships/slideLayout" Target="../slideLayouts/slideLayout70.xml"/><Relationship Id="rId19" Type="http://schemas.openxmlformats.org/officeDocument/2006/relationships/theme" Target="../theme/theme6.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6" Type="http://schemas.openxmlformats.org/officeDocument/2006/relationships/image" Target="../media/image3.png"/><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image" Target="../media/image2.jpeg"/><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699"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9" name="Title Placeholder 8"/>
          <p:cNvSpPr>
            <a:spLocks noGrp="1"/>
          </p:cNvSpPr>
          <p:nvPr>
            <p:ph type="title"/>
          </p:nvPr>
        </p:nvSpPr>
        <p:spPr>
          <a:xfrm>
            <a:off x="609601"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1"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2"/>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6AE01ED-D3ED-4A1C-8C36-484CF749B989}" type="datetimeFigureOut">
              <a:rPr lang="en-US" smtClean="0"/>
              <a:t>10/12/2020</a:t>
            </a:fld>
            <a:endParaRPr lang="en-US"/>
          </a:p>
        </p:txBody>
      </p:sp>
      <p:sp>
        <p:nvSpPr>
          <p:cNvPr id="22" name="Footer Placeholder 21"/>
          <p:cNvSpPr>
            <a:spLocks noGrp="1"/>
          </p:cNvSpPr>
          <p:nvPr>
            <p:ph type="ftr" sz="quarter" idx="3"/>
          </p:nvPr>
        </p:nvSpPr>
        <p:spPr>
          <a:xfrm>
            <a:off x="3556000" y="6356352"/>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2"/>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7CBBB2-0F7F-48A5-8680-1CD978D22C3E}" type="slidenum">
              <a:rPr lang="en-US" smtClean="0"/>
              <a:t>‹#›</a:t>
            </a:fld>
            <a:endParaRPr lang="en-US"/>
          </a:p>
        </p:txBody>
      </p:sp>
      <p:grpSp>
        <p:nvGrpSpPr>
          <p:cNvPr id="2" name="Group 1"/>
          <p:cNvGrpSpPr/>
          <p:nvPr/>
        </p:nvGrpSpPr>
        <p:grpSpPr>
          <a:xfrm>
            <a:off x="-25356"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Tree>
    <p:extLst>
      <p:ext uri="{BB962C8B-B14F-4D97-AF65-F5344CB8AC3E}">
        <p14:creationId xmlns:p14="http://schemas.microsoft.com/office/powerpoint/2010/main" val="15984587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pull/>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8800" y="533400"/>
            <a:ext cx="10058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dt" sz="half" idx="2"/>
          </p:nvPr>
        </p:nvSpPr>
        <p:spPr bwMode="auto">
          <a:xfrm>
            <a:off x="1828800" y="6248400"/>
            <a:ext cx="22352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vl1pPr>
          </a:lstStyle>
          <a:p>
            <a:fld id="{6504B832-B369-4CB1-8BE3-34D05C4CB119}" type="datetime1">
              <a:rPr lang="en-US" smtClean="0"/>
              <a:pPr/>
              <a:t>10/12/2020</a:t>
            </a:fld>
            <a:endParaRPr lang="en-US" dirty="0"/>
          </a:p>
        </p:txBody>
      </p:sp>
      <p:sp>
        <p:nvSpPr>
          <p:cNvPr id="3076" name="Rectangle 4"/>
          <p:cNvSpPr>
            <a:spLocks noGrp="1" noChangeArrowheads="1"/>
          </p:cNvSpPr>
          <p:nvPr>
            <p:ph type="ftr" sz="quarter" idx="3"/>
          </p:nvPr>
        </p:nvSpPr>
        <p:spPr bwMode="auto">
          <a:xfrm>
            <a:off x="4572000" y="6248400"/>
            <a:ext cx="4572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en-US" dirty="0"/>
          </a:p>
        </p:txBody>
      </p:sp>
      <p:sp>
        <p:nvSpPr>
          <p:cNvPr id="3077" name="Rectangle 5"/>
          <p:cNvSpPr>
            <a:spLocks noGrp="1" noChangeArrowheads="1"/>
          </p:cNvSpPr>
          <p:nvPr>
            <p:ph type="sldNum" sz="quarter" idx="4"/>
          </p:nvPr>
        </p:nvSpPr>
        <p:spPr bwMode="auto">
          <a:xfrm>
            <a:off x="96520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4398566B-0D00-4087-9124-BE3A6B87F876}" type="slidenum">
              <a:rPr lang="en-US" smtClean="0"/>
              <a:pPr/>
              <a:t>‹#›</a:t>
            </a:fld>
            <a:endParaRPr lang="en-US" dirty="0"/>
          </a:p>
        </p:txBody>
      </p:sp>
      <p:pic>
        <p:nvPicPr>
          <p:cNvPr id="1030" name="Picture 6" descr="strtegic1"/>
          <p:cNvPicPr>
            <a:picLocks noChangeAspect="1" noChangeArrowheads="1"/>
          </p:cNvPicPr>
          <p:nvPr/>
        </p:nvPicPr>
        <p:blipFill>
          <a:blip r:embed="rId13" cstate="print"/>
          <a:srcRect/>
          <a:stretch>
            <a:fillRect/>
          </a:stretch>
        </p:blipFill>
        <p:spPr bwMode="auto">
          <a:xfrm>
            <a:off x="0" y="0"/>
            <a:ext cx="1625600" cy="6858000"/>
          </a:xfrm>
          <a:prstGeom prst="rect">
            <a:avLst/>
          </a:prstGeom>
          <a:noFill/>
          <a:ln w="9525">
            <a:noFill/>
            <a:miter lim="800000"/>
            <a:headEnd/>
            <a:tailEnd/>
          </a:ln>
        </p:spPr>
      </p:pic>
      <p:sp>
        <p:nvSpPr>
          <p:cNvPr id="1031" name="Rectangle 7"/>
          <p:cNvSpPr>
            <a:spLocks noGrp="1" noChangeArrowheads="1"/>
          </p:cNvSpPr>
          <p:nvPr>
            <p:ph type="body" idx="1"/>
          </p:nvPr>
        </p:nvSpPr>
        <p:spPr bwMode="auto">
          <a:xfrm>
            <a:off x="1828801" y="1981200"/>
            <a:ext cx="10160000" cy="41148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0359122"/>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1"/>
                                        </p:tgtEl>
                                        <p:attrNameLst>
                                          <p:attrName>style.visibility</p:attrName>
                                        </p:attrNameLst>
                                      </p:cBhvr>
                                      <p:to>
                                        <p:strVal val="visible"/>
                                      </p:to>
                                    </p:set>
                                    <p:animEffect transition="in" filter="fade">
                                      <p:cBhvr>
                                        <p:cTn id="10" dur="2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31" grpId="0"/>
    </p:bld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9500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5067300" y="1789115"/>
            <a:ext cx="7120467" cy="5056187"/>
            <a:chOff x="2394" y="1127"/>
            <a:chExt cx="3364" cy="3185"/>
          </a:xfrm>
        </p:grpSpPr>
        <p:sp>
          <p:nvSpPr>
            <p:cNvPr id="26627"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28"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dirty="0"/>
            </a:p>
          </p:txBody>
        </p:sp>
        <p:sp>
          <p:nvSpPr>
            <p:cNvPr id="26629"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30"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31"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32"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33"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34"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35"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36"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37"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38"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sz="1800" dirty="0"/>
            </a:p>
          </p:txBody>
        </p:sp>
        <p:sp>
          <p:nvSpPr>
            <p:cNvPr id="26639"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dirty="0"/>
            </a:p>
          </p:txBody>
        </p:sp>
        <p:sp>
          <p:nvSpPr>
            <p:cNvPr id="26640"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1"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2"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3"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4"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5"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6"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7"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dirty="0"/>
            </a:p>
          </p:txBody>
        </p:sp>
        <p:sp>
          <p:nvSpPr>
            <p:cNvPr id="26648"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49"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50"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51"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sz="1800" dirty="0"/>
            </a:p>
          </p:txBody>
        </p:sp>
        <p:sp>
          <p:nvSpPr>
            <p:cNvPr id="26652"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dirty="0"/>
            </a:p>
          </p:txBody>
        </p:sp>
        <p:sp>
          <p:nvSpPr>
            <p:cNvPr id="26653"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sz="1800" dirty="0"/>
            </a:p>
          </p:txBody>
        </p:sp>
        <p:sp>
          <p:nvSpPr>
            <p:cNvPr id="26654"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55"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dirty="0"/>
            </a:p>
          </p:txBody>
        </p:sp>
        <p:sp>
          <p:nvSpPr>
            <p:cNvPr id="26656"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sz="1800" dirty="0"/>
            </a:p>
          </p:txBody>
        </p:sp>
        <p:sp>
          <p:nvSpPr>
            <p:cNvPr id="26657"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dirty="0"/>
            </a:p>
          </p:txBody>
        </p:sp>
        <p:sp>
          <p:nvSpPr>
            <p:cNvPr id="26658"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dirty="0"/>
            </a:p>
          </p:txBody>
        </p:sp>
        <p:sp>
          <p:nvSpPr>
            <p:cNvPr id="26659"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sz="1800" dirty="0"/>
            </a:p>
          </p:txBody>
        </p:sp>
        <p:sp>
          <p:nvSpPr>
            <p:cNvPr id="26660"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dirty="0"/>
            </a:p>
          </p:txBody>
        </p:sp>
      </p:grpSp>
      <p:sp>
        <p:nvSpPr>
          <p:cNvPr id="26661" name="Rectangle 37"/>
          <p:cNvSpPr>
            <a:spLocks noGrp="1" noChangeArrowheads="1"/>
          </p:cNvSpPr>
          <p:nvPr>
            <p:ph type="title"/>
          </p:nvPr>
        </p:nvSpPr>
        <p:spPr bwMode="auto">
          <a:xfrm>
            <a:off x="609601"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62" name="Rectangle 38"/>
          <p:cNvSpPr>
            <a:spLocks noGrp="1" noChangeArrowheads="1"/>
          </p:cNvSpPr>
          <p:nvPr>
            <p:ph type="body" idx="1"/>
          </p:nvPr>
        </p:nvSpPr>
        <p:spPr bwMode="auto">
          <a:xfrm>
            <a:off x="609601" y="1600202"/>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63" name="Rectangle 39"/>
          <p:cNvSpPr>
            <a:spLocks noGrp="1" noChangeArrowheads="1"/>
          </p:cNvSpPr>
          <p:nvPr>
            <p:ph type="dt" sz="half" idx="2"/>
          </p:nvPr>
        </p:nvSpPr>
        <p:spPr bwMode="auto">
          <a:xfrm>
            <a:off x="609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fld id="{AA7DF0D8-CA75-425C-86F4-B7432D6B35BC}" type="datetime3">
              <a:rPr lang="en-US" smtClean="0"/>
              <a:t>12 October 2020</a:t>
            </a:fld>
            <a:endParaRPr lang="en-US" dirty="0"/>
          </a:p>
        </p:txBody>
      </p:sp>
      <p:sp>
        <p:nvSpPr>
          <p:cNvPr id="26664" name="Rectangle 40"/>
          <p:cNvSpPr>
            <a:spLocks noGrp="1" noChangeArrowheads="1"/>
          </p:cNvSpPr>
          <p:nvPr>
            <p:ph type="ftr" sz="quarter" idx="3"/>
          </p:nvPr>
        </p:nvSpPr>
        <p:spPr bwMode="auto">
          <a:xfrm>
            <a:off x="4165601" y="6278563"/>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vl1pPr>
          </a:lstStyle>
          <a:p>
            <a:endParaRPr lang="en-US" dirty="0"/>
          </a:p>
        </p:txBody>
      </p:sp>
      <p:sp>
        <p:nvSpPr>
          <p:cNvPr id="26665" name="Rectangle 41"/>
          <p:cNvSpPr>
            <a:spLocks noGrp="1" noChangeArrowheads="1"/>
          </p:cNvSpPr>
          <p:nvPr>
            <p:ph type="sldNum" sz="quarter" idx="4"/>
          </p:nvPr>
        </p:nvSpPr>
        <p:spPr bwMode="auto">
          <a:xfrm>
            <a:off x="8737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27750808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61"/>
                                        </p:tgtEl>
                                        <p:attrNameLst>
                                          <p:attrName>style.visibility</p:attrName>
                                        </p:attrNameLst>
                                      </p:cBhvr>
                                      <p:to>
                                        <p:strVal val="visible"/>
                                      </p:to>
                                    </p:set>
                                    <p:animEffect transition="in" filter="fade">
                                      <p:cBhvr>
                                        <p:cTn id="7" dur="2000"/>
                                        <p:tgtEl>
                                          <p:spTgt spid="266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62"/>
                                        </p:tgtEl>
                                        <p:attrNameLst>
                                          <p:attrName>style.visibility</p:attrName>
                                        </p:attrNameLst>
                                      </p:cBhvr>
                                      <p:to>
                                        <p:strVal val="visible"/>
                                      </p:to>
                                    </p:set>
                                    <p:animEffect transition="in" filter="fade">
                                      <p:cBhvr>
                                        <p:cTn id="10" dur="2000"/>
                                        <p:tgtEl>
                                          <p:spTgt spid="26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61" grpId="0"/>
      <p:bldP spid="26662" grpId="0">
        <p:tmplLst>
          <p:tmpl>
            <p:tnLst>
              <p:par>
                <p:cTn presetID="10" presetClass="entr" presetSubtype="0" fill="hold" nodeType="withEffect">
                  <p:stCondLst>
                    <p:cond delay="0"/>
                  </p:stCondLst>
                  <p:childTnLst>
                    <p:set>
                      <p:cBhvr>
                        <p:cTn dur="1" fill="hold">
                          <p:stCondLst>
                            <p:cond delay="0"/>
                          </p:stCondLst>
                        </p:cTn>
                        <p:tgtEl>
                          <p:spTgt spid="26662"/>
                        </p:tgtEl>
                        <p:attrNameLst>
                          <p:attrName>style.visibility</p:attrName>
                        </p:attrNameLst>
                      </p:cBhvr>
                      <p:to>
                        <p:strVal val="visible"/>
                      </p:to>
                    </p:set>
                    <p:animEffect transition="in" filter="fade">
                      <p:cBhvr>
                        <p:cTn dur="2000"/>
                        <p:tgtEl>
                          <p:spTgt spid="26662"/>
                        </p:tgtEl>
                      </p:cBhvr>
                    </p:animEffect>
                  </p:childTnLst>
                </p:cTn>
              </p:par>
            </p:tnLst>
          </p:tmpl>
        </p:tmplLst>
      </p:bldP>
    </p:bldLst>
  </p:timing>
  <p:hf sldNum="0" hdr="0" ft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1" fontAlgn="base" hangingPunct="1">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1" fontAlgn="base" hangingPunct="1">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Placeholder 1"/>
          <p:cNvSpPr>
            <a:spLocks noGrp="1"/>
          </p:cNvSpPr>
          <p:nvPr>
            <p:ph type="title"/>
          </p:nvPr>
        </p:nvSpPr>
        <p:spPr>
          <a:xfrm>
            <a:off x="1016000" y="274638"/>
            <a:ext cx="1076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16000" y="1600202"/>
            <a:ext cx="1076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60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8C9FA3-12A2-45B3-B752-B41C1D1B4A78}" type="datetime3">
              <a:rPr lang="en-US" smtClean="0"/>
              <a:t>12 October 2020</a:t>
            </a:fld>
            <a:endParaRPr lang="en-US" dirty="0"/>
          </a:p>
        </p:txBody>
      </p:sp>
      <p:sp>
        <p:nvSpPr>
          <p:cNvPr id="5" name="Footer Placeholder 4"/>
          <p:cNvSpPr>
            <a:spLocks noGrp="1"/>
          </p:cNvSpPr>
          <p:nvPr>
            <p:ph type="ftr" sz="quarter" idx="3"/>
          </p:nvPr>
        </p:nvSpPr>
        <p:spPr>
          <a:xfrm>
            <a:off x="44704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9408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597F8-4C7B-4C0C-BD20-F8889DC49BC1}" type="slidenum">
              <a:rPr lang="en-US" smtClean="0"/>
              <a:pPr/>
              <a:t>‹#›</a:t>
            </a:fld>
            <a:endParaRPr lang="en-US" dirty="0"/>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203199" y="-109183"/>
            <a:ext cx="1091609" cy="7083189"/>
          </a:xfrm>
          <a:prstGeom prst="rect">
            <a:avLst/>
          </a:prstGeom>
        </p:spPr>
      </p:pic>
    </p:spTree>
    <p:extLst>
      <p:ext uri="{BB962C8B-B14F-4D97-AF65-F5344CB8AC3E}">
        <p14:creationId xmlns:p14="http://schemas.microsoft.com/office/powerpoint/2010/main" val="18527056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ransition spd="med">
    <p:pull/>
  </p:transition>
  <p:hf sldNum="0"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Placeholder 1"/>
          <p:cNvSpPr>
            <a:spLocks noGrp="1"/>
          </p:cNvSpPr>
          <p:nvPr>
            <p:ph type="title"/>
          </p:nvPr>
        </p:nvSpPr>
        <p:spPr>
          <a:xfrm>
            <a:off x="1016000" y="274638"/>
            <a:ext cx="1076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16000" y="1600202"/>
            <a:ext cx="1076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60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FB829-DF5D-4244-832A-15231DC5D28C}" type="datetime3">
              <a:rPr lang="en-US" smtClean="0"/>
              <a:t>12 October 2020</a:t>
            </a:fld>
            <a:endParaRPr lang="en-US" dirty="0"/>
          </a:p>
        </p:txBody>
      </p:sp>
      <p:sp>
        <p:nvSpPr>
          <p:cNvPr id="5" name="Footer Placeholder 4"/>
          <p:cNvSpPr>
            <a:spLocks noGrp="1"/>
          </p:cNvSpPr>
          <p:nvPr>
            <p:ph type="ftr" sz="quarter" idx="3"/>
          </p:nvPr>
        </p:nvSpPr>
        <p:spPr>
          <a:xfrm>
            <a:off x="44704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9408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597F8-4C7B-4C0C-BD20-F8889DC49BC1}" type="slidenum">
              <a:rPr lang="en-US" smtClean="0"/>
              <a:pPr/>
              <a:t>‹#›</a:t>
            </a:fld>
            <a:endParaRPr lang="en-US" dirty="0"/>
          </a:p>
        </p:txBody>
      </p:sp>
      <p:pic>
        <p:nvPicPr>
          <p:cNvPr id="8" name="Picture 7"/>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203199" y="-109183"/>
            <a:ext cx="1091609" cy="7083189"/>
          </a:xfrm>
          <a:prstGeom prst="rect">
            <a:avLst/>
          </a:prstGeom>
        </p:spPr>
      </p:pic>
    </p:spTree>
    <p:extLst>
      <p:ext uri="{BB962C8B-B14F-4D97-AF65-F5344CB8AC3E}">
        <p14:creationId xmlns:p14="http://schemas.microsoft.com/office/powerpoint/2010/main" val="423187727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73" r:id="rId14"/>
  </p:sldLayoutIdLst>
  <p:transition spd="med">
    <p:pull/>
  </p:transition>
  <p:hf sldNum="0"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060"/>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29CD8E4-E808-43E2-8819-1CE48FD99B9C}" type="datetime3">
              <a:rPr lang="en-US" smtClean="0"/>
              <a:t>12 October 2020</a:t>
            </a:fld>
            <a:endParaRPr lang="en-US" dirty="0"/>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CA597F8-4C7B-4C0C-BD20-F8889DC49BC1}" type="slidenum">
              <a:rPr lang="en-US" smtClean="0"/>
              <a:pPr/>
              <a:t>‹#›</a:t>
            </a:fld>
            <a:endParaRPr lang="en-US" dirty="0"/>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1210151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1" y="2669687"/>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9"/>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3" y="2"/>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2"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20"/>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40" y="1790701"/>
            <a:ext cx="990599" cy="304799"/>
          </a:xfrm>
          <a:prstGeom prst="rect">
            <a:avLst/>
          </a:prstGeom>
        </p:spPr>
        <p:txBody>
          <a:bodyPr vert="horz" lIns="91440" tIns="45720" rIns="91440" bIns="45720" rtlCol="0" anchor="t"/>
          <a:lstStyle>
            <a:lvl1pPr algn="l">
              <a:defRPr sz="1007" b="0" i="0">
                <a:solidFill>
                  <a:schemeClr val="tx1">
                    <a:tint val="75000"/>
                    <a:alpha val="60000"/>
                  </a:schemeClr>
                </a:solidFill>
              </a:defRPr>
            </a:lvl1pPr>
          </a:lstStyle>
          <a:p>
            <a:fld id="{0C3BBFDD-BC86-492E-9E5C-A19C5FF44CD7}" type="datetime3">
              <a:rPr lang="en-US" smtClean="0"/>
              <a:t>12 October 2020</a:t>
            </a:fld>
            <a:endParaRPr lang="en-US" dirty="0"/>
          </a:p>
        </p:txBody>
      </p:sp>
      <p:sp>
        <p:nvSpPr>
          <p:cNvPr id="5" name="Footer Placeholder 4"/>
          <p:cNvSpPr>
            <a:spLocks noGrp="1"/>
          </p:cNvSpPr>
          <p:nvPr>
            <p:ph type="ftr" sz="quarter" idx="3"/>
          </p:nvPr>
        </p:nvSpPr>
        <p:spPr>
          <a:xfrm rot="5400000">
            <a:off x="8951575" y="3225299"/>
            <a:ext cx="3859795" cy="304801"/>
          </a:xfrm>
          <a:prstGeom prst="rect">
            <a:avLst/>
          </a:prstGeom>
        </p:spPr>
        <p:txBody>
          <a:bodyPr vert="horz" lIns="91440" tIns="45720" rIns="91440" bIns="45720" rtlCol="0" anchor="b"/>
          <a:lstStyle>
            <a:lvl1pPr algn="l">
              <a:defRPr sz="1007"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1" y="295731"/>
            <a:ext cx="838199" cy="767687"/>
          </a:xfrm>
          <a:prstGeom prst="rect">
            <a:avLst/>
          </a:prstGeom>
        </p:spPr>
        <p:txBody>
          <a:bodyPr vert="horz" lIns="91440" tIns="45720" rIns="91440" bIns="45720" rtlCol="0" anchor="b"/>
          <a:lstStyle>
            <a:lvl1pPr algn="ctr">
              <a:defRPr sz="2562" b="0" i="0">
                <a:solidFill>
                  <a:schemeClr val="tx1">
                    <a:tint val="75000"/>
                  </a:schemeClr>
                </a:solidFill>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264421791"/>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Lst>
  <p:hf sldNum="0" hdr="0" ftr="0" dt="0"/>
  <p:txStyles>
    <p:titleStyle>
      <a:lvl1pPr algn="l" defTabSz="418338" rtl="0" eaLnBrk="1" latinLnBrk="0" hangingPunct="1">
        <a:spcBef>
          <a:spcPct val="0"/>
        </a:spcBef>
        <a:buNone/>
        <a:defRPr sz="3843"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13754" indent="-313754" algn="l" defTabSz="418338" rtl="0" eaLnBrk="1" latinLnBrk="0" hangingPunct="1">
        <a:spcBef>
          <a:spcPts val="915"/>
        </a:spcBef>
        <a:spcAft>
          <a:spcPts val="0"/>
        </a:spcAft>
        <a:buClr>
          <a:schemeClr val="bg2">
            <a:lumMod val="40000"/>
            <a:lumOff val="60000"/>
          </a:schemeClr>
        </a:buClr>
        <a:buSzPct val="80000"/>
        <a:buFont typeface="Wingdings 3" charset="2"/>
        <a:buChar char=""/>
        <a:defRPr sz="1830" b="0" i="0" kern="1200">
          <a:solidFill>
            <a:schemeClr val="tx1"/>
          </a:solidFill>
          <a:latin typeface="+mj-lt"/>
          <a:ea typeface="+mj-ea"/>
          <a:cs typeface="+mj-cs"/>
        </a:defRPr>
      </a:lvl1pPr>
      <a:lvl2pPr marL="679799" indent="-261461" algn="l" defTabSz="418338" rtl="0" eaLnBrk="1" latinLnBrk="0" hangingPunct="1">
        <a:spcBef>
          <a:spcPts val="915"/>
        </a:spcBef>
        <a:spcAft>
          <a:spcPts val="0"/>
        </a:spcAft>
        <a:buClr>
          <a:schemeClr val="bg2">
            <a:lumMod val="40000"/>
            <a:lumOff val="60000"/>
          </a:schemeClr>
        </a:buClr>
        <a:buSzPct val="80000"/>
        <a:buFont typeface="Wingdings 3" charset="2"/>
        <a:buChar char=""/>
        <a:defRPr sz="1647" b="0" i="0" kern="1200">
          <a:solidFill>
            <a:schemeClr val="tx1"/>
          </a:solidFill>
          <a:latin typeface="+mj-lt"/>
          <a:ea typeface="+mj-ea"/>
          <a:cs typeface="+mj-cs"/>
        </a:defRPr>
      </a:lvl2pPr>
      <a:lvl3pPr marL="1045845"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464" b="0" i="0" kern="1200">
          <a:solidFill>
            <a:schemeClr val="tx1"/>
          </a:solidFill>
          <a:latin typeface="+mj-lt"/>
          <a:ea typeface="+mj-ea"/>
          <a:cs typeface="+mj-cs"/>
        </a:defRPr>
      </a:lvl3pPr>
      <a:lvl4pPr marL="1464183"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281" b="0" i="0" kern="1200">
          <a:solidFill>
            <a:schemeClr val="tx1"/>
          </a:solidFill>
          <a:latin typeface="+mj-lt"/>
          <a:ea typeface="+mj-ea"/>
          <a:cs typeface="+mj-cs"/>
        </a:defRPr>
      </a:lvl4pPr>
      <a:lvl5pPr marL="1882521"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281" b="0" i="0" kern="1200">
          <a:solidFill>
            <a:schemeClr val="tx1"/>
          </a:solidFill>
          <a:latin typeface="+mj-lt"/>
          <a:ea typeface="+mj-ea"/>
          <a:cs typeface="+mj-cs"/>
        </a:defRPr>
      </a:lvl5pPr>
      <a:lvl6pPr marL="2292990"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281" b="0" i="0" kern="1200">
          <a:solidFill>
            <a:schemeClr val="tx1"/>
          </a:solidFill>
          <a:latin typeface="+mj-lt"/>
          <a:ea typeface="+mj-ea"/>
          <a:cs typeface="+mj-cs"/>
        </a:defRPr>
      </a:lvl6pPr>
      <a:lvl7pPr marL="2719197"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281" b="0" i="0" kern="1200">
          <a:solidFill>
            <a:schemeClr val="tx1"/>
          </a:solidFill>
          <a:latin typeface="+mj-lt"/>
          <a:ea typeface="+mj-ea"/>
          <a:cs typeface="+mj-cs"/>
        </a:defRPr>
      </a:lvl7pPr>
      <a:lvl8pPr marL="3137535"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281" b="0" i="0" kern="1200">
          <a:solidFill>
            <a:schemeClr val="tx1"/>
          </a:solidFill>
          <a:latin typeface="+mj-lt"/>
          <a:ea typeface="+mj-ea"/>
          <a:cs typeface="+mj-cs"/>
        </a:defRPr>
      </a:lvl8pPr>
      <a:lvl9pPr marL="3555873" indent="-209169" algn="l" defTabSz="418338" rtl="0" eaLnBrk="1" latinLnBrk="0" hangingPunct="1">
        <a:spcBef>
          <a:spcPts val="915"/>
        </a:spcBef>
        <a:spcAft>
          <a:spcPts val="0"/>
        </a:spcAft>
        <a:buClr>
          <a:schemeClr val="bg2">
            <a:lumMod val="40000"/>
            <a:lumOff val="60000"/>
          </a:schemeClr>
        </a:buClr>
        <a:buSzPct val="80000"/>
        <a:buFont typeface="Wingdings 3" charset="2"/>
        <a:buChar char=""/>
        <a:defRPr sz="1281" b="0" i="0" kern="1200">
          <a:solidFill>
            <a:schemeClr val="tx1"/>
          </a:solidFill>
          <a:latin typeface="+mj-lt"/>
          <a:ea typeface="+mj-ea"/>
          <a:cs typeface="+mj-cs"/>
        </a:defRPr>
      </a:lvl9pPr>
    </p:bodyStyle>
    <p:otherStyle>
      <a:defPPr>
        <a:defRPr lang="en-US"/>
      </a:defPPr>
      <a:lvl1pPr marL="0" algn="l" defTabSz="418338" rtl="0" eaLnBrk="1" latinLnBrk="0" hangingPunct="1">
        <a:defRPr sz="1647" kern="1200">
          <a:solidFill>
            <a:schemeClr val="tx1"/>
          </a:solidFill>
          <a:latin typeface="+mn-lt"/>
          <a:ea typeface="+mn-ea"/>
          <a:cs typeface="+mn-cs"/>
        </a:defRPr>
      </a:lvl1pPr>
      <a:lvl2pPr marL="418338" algn="l" defTabSz="418338" rtl="0" eaLnBrk="1" latinLnBrk="0" hangingPunct="1">
        <a:defRPr sz="1647" kern="1200">
          <a:solidFill>
            <a:schemeClr val="tx1"/>
          </a:solidFill>
          <a:latin typeface="+mn-lt"/>
          <a:ea typeface="+mn-ea"/>
          <a:cs typeface="+mn-cs"/>
        </a:defRPr>
      </a:lvl2pPr>
      <a:lvl3pPr marL="836676" algn="l" defTabSz="418338" rtl="0" eaLnBrk="1" latinLnBrk="0" hangingPunct="1">
        <a:defRPr sz="1647" kern="1200">
          <a:solidFill>
            <a:schemeClr val="tx1"/>
          </a:solidFill>
          <a:latin typeface="+mn-lt"/>
          <a:ea typeface="+mn-ea"/>
          <a:cs typeface="+mn-cs"/>
        </a:defRPr>
      </a:lvl3pPr>
      <a:lvl4pPr marL="1255014" algn="l" defTabSz="418338" rtl="0" eaLnBrk="1" latinLnBrk="0" hangingPunct="1">
        <a:defRPr sz="1647" kern="1200">
          <a:solidFill>
            <a:schemeClr val="tx1"/>
          </a:solidFill>
          <a:latin typeface="+mn-lt"/>
          <a:ea typeface="+mn-ea"/>
          <a:cs typeface="+mn-cs"/>
        </a:defRPr>
      </a:lvl4pPr>
      <a:lvl5pPr marL="1673352" algn="l" defTabSz="418338" rtl="0" eaLnBrk="1" latinLnBrk="0" hangingPunct="1">
        <a:defRPr sz="1647" kern="1200">
          <a:solidFill>
            <a:schemeClr val="tx1"/>
          </a:solidFill>
          <a:latin typeface="+mn-lt"/>
          <a:ea typeface="+mn-ea"/>
          <a:cs typeface="+mn-cs"/>
        </a:defRPr>
      </a:lvl5pPr>
      <a:lvl6pPr marL="2091690" algn="l" defTabSz="418338" rtl="0" eaLnBrk="1" latinLnBrk="0" hangingPunct="1">
        <a:defRPr sz="1647" kern="1200">
          <a:solidFill>
            <a:schemeClr val="tx1"/>
          </a:solidFill>
          <a:latin typeface="+mn-lt"/>
          <a:ea typeface="+mn-ea"/>
          <a:cs typeface="+mn-cs"/>
        </a:defRPr>
      </a:lvl6pPr>
      <a:lvl7pPr marL="2510028" algn="l" defTabSz="418338" rtl="0" eaLnBrk="1" latinLnBrk="0" hangingPunct="1">
        <a:defRPr sz="1647" kern="1200">
          <a:solidFill>
            <a:schemeClr val="tx1"/>
          </a:solidFill>
          <a:latin typeface="+mn-lt"/>
          <a:ea typeface="+mn-ea"/>
          <a:cs typeface="+mn-cs"/>
        </a:defRPr>
      </a:lvl7pPr>
      <a:lvl8pPr marL="2928366" algn="l" defTabSz="418338" rtl="0" eaLnBrk="1" latinLnBrk="0" hangingPunct="1">
        <a:defRPr sz="1647" kern="1200">
          <a:solidFill>
            <a:schemeClr val="tx1"/>
          </a:solidFill>
          <a:latin typeface="+mn-lt"/>
          <a:ea typeface="+mn-ea"/>
          <a:cs typeface="+mn-cs"/>
        </a:defRPr>
      </a:lvl8pPr>
      <a:lvl9pPr marL="3346704" algn="l" defTabSz="418338" rtl="0" eaLnBrk="1" latinLnBrk="0" hangingPunct="1">
        <a:defRPr sz="1647"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5"/>
            <a:ext cx="2981859"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4"/>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2"/>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3" y="6172202"/>
            <a:ext cx="1600200" cy="365125"/>
          </a:xfrm>
          <a:prstGeom prst="rect">
            <a:avLst/>
          </a:prstGeom>
        </p:spPr>
        <p:txBody>
          <a:bodyPr vert="horz" lIns="91440" tIns="45720" rIns="91440" bIns="45720" rtlCol="0" anchor="t"/>
          <a:lstStyle>
            <a:lvl1pPr algn="r">
              <a:defRPr sz="915" b="0" i="0">
                <a:solidFill>
                  <a:schemeClr val="bg2">
                    <a:lumMod val="50000"/>
                  </a:schemeClr>
                </a:solidFill>
                <a:effectLst/>
                <a:latin typeface="+mn-lt"/>
              </a:defRPr>
            </a:lvl1pPr>
          </a:lstStyle>
          <a:p>
            <a:fld id="{0C3BBFDD-BC86-492E-9E5C-A19C5FF44CD7}" type="datetime3">
              <a:rPr lang="en-US" smtClean="0"/>
              <a:t>12 October 2020</a:t>
            </a:fld>
            <a:endParaRPr lang="en-US" dirty="0"/>
          </a:p>
        </p:txBody>
      </p:sp>
      <p:sp>
        <p:nvSpPr>
          <p:cNvPr id="5" name="Footer Placeholder 4"/>
          <p:cNvSpPr>
            <a:spLocks noGrp="1"/>
          </p:cNvSpPr>
          <p:nvPr>
            <p:ph type="ftr" sz="quarter" idx="3"/>
          </p:nvPr>
        </p:nvSpPr>
        <p:spPr>
          <a:xfrm>
            <a:off x="684212" y="6172202"/>
            <a:ext cx="7543800" cy="365125"/>
          </a:xfrm>
          <a:prstGeom prst="rect">
            <a:avLst/>
          </a:prstGeom>
        </p:spPr>
        <p:txBody>
          <a:bodyPr vert="horz" lIns="91440" tIns="45720" rIns="91440" bIns="45720" rtlCol="0" anchor="t"/>
          <a:lstStyle>
            <a:lvl1pPr algn="l">
              <a:defRPr sz="915"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1" y="5578477"/>
            <a:ext cx="1142244" cy="669925"/>
          </a:xfrm>
          <a:prstGeom prst="rect">
            <a:avLst/>
          </a:prstGeom>
        </p:spPr>
        <p:txBody>
          <a:bodyPr vert="horz" lIns="91440" tIns="45720" rIns="91440" bIns="45720" rtlCol="0" anchor="b"/>
          <a:lstStyle>
            <a:lvl1pPr algn="r">
              <a:defRPr sz="2928" b="0" i="0">
                <a:solidFill>
                  <a:schemeClr val="bg2">
                    <a:lumMod val="50000"/>
                  </a:schemeClr>
                </a:solidFill>
                <a:effectLst/>
                <a:latin typeface="+mn-lt"/>
              </a:defRPr>
            </a:lvl1pPr>
          </a:lstStyle>
          <a:p>
            <a:fld id="{2CA597F8-4C7B-4C0C-BD20-F8889DC49BC1}" type="slidenum">
              <a:rPr lang="en-US" smtClean="0"/>
              <a:pPr/>
              <a:t>‹#›</a:t>
            </a:fld>
            <a:endParaRPr lang="en-US" dirty="0"/>
          </a:p>
        </p:txBody>
      </p:sp>
    </p:spTree>
    <p:extLst>
      <p:ext uri="{BB962C8B-B14F-4D97-AF65-F5344CB8AC3E}">
        <p14:creationId xmlns:p14="http://schemas.microsoft.com/office/powerpoint/2010/main" val="3320261139"/>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transition spd="med">
    <p:pull/>
  </p:transition>
  <p:hf sldNum="0" hdr="0" ftr="0" dt="0"/>
  <p:txStyles>
    <p:titleStyle>
      <a:lvl1pPr algn="l" defTabSz="418338" rtl="0" eaLnBrk="1" latinLnBrk="0" hangingPunct="1">
        <a:spcBef>
          <a:spcPct val="0"/>
        </a:spcBef>
        <a:buNone/>
        <a:defRPr sz="3294"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61461" indent="-261461" algn="l" defTabSz="418338" rtl="0" eaLnBrk="1" latinLnBrk="0" hangingPunct="1">
        <a:spcBef>
          <a:spcPct val="20000"/>
        </a:spcBef>
        <a:spcAft>
          <a:spcPts val="549"/>
        </a:spcAft>
        <a:buClr>
          <a:schemeClr val="tx1"/>
        </a:buClr>
        <a:buSzPct val="80000"/>
        <a:buFont typeface="Wingdings 3" panose="05040102010807070707" pitchFamily="18" charset="2"/>
        <a:buChar char=""/>
        <a:defRPr sz="1830" kern="1200" cap="none">
          <a:solidFill>
            <a:schemeClr val="bg2">
              <a:lumMod val="75000"/>
            </a:schemeClr>
          </a:solidFill>
          <a:effectLst/>
          <a:latin typeface="+mn-lt"/>
          <a:ea typeface="+mn-ea"/>
          <a:cs typeface="+mn-cs"/>
        </a:defRPr>
      </a:lvl1pPr>
      <a:lvl2pPr marL="679799" indent="-261461" algn="l" defTabSz="418338" rtl="0" eaLnBrk="1" latinLnBrk="0" hangingPunct="1">
        <a:spcBef>
          <a:spcPct val="20000"/>
        </a:spcBef>
        <a:spcAft>
          <a:spcPts val="549"/>
        </a:spcAft>
        <a:buClr>
          <a:schemeClr val="tx1"/>
        </a:buClr>
        <a:buSzPct val="80000"/>
        <a:buFont typeface="Wingdings 3" panose="05040102010807070707" pitchFamily="18" charset="2"/>
        <a:buChar char=""/>
        <a:defRPr sz="1647" kern="1200" cap="none">
          <a:solidFill>
            <a:schemeClr val="bg2">
              <a:lumMod val="75000"/>
            </a:schemeClr>
          </a:solidFill>
          <a:effectLst/>
          <a:latin typeface="+mn-lt"/>
          <a:ea typeface="+mn-ea"/>
          <a:cs typeface="+mn-cs"/>
        </a:defRPr>
      </a:lvl2pPr>
      <a:lvl3pPr marL="1098137" indent="-261461" algn="l" defTabSz="418338" rtl="0" eaLnBrk="1" latinLnBrk="0" hangingPunct="1">
        <a:spcBef>
          <a:spcPct val="20000"/>
        </a:spcBef>
        <a:spcAft>
          <a:spcPts val="549"/>
        </a:spcAft>
        <a:buClr>
          <a:schemeClr val="tx1"/>
        </a:buClr>
        <a:buSzPct val="80000"/>
        <a:buFont typeface="Wingdings 3" panose="05040102010807070707" pitchFamily="18" charset="2"/>
        <a:buChar char=""/>
        <a:defRPr sz="1464" kern="1200" cap="none">
          <a:solidFill>
            <a:schemeClr val="bg2">
              <a:lumMod val="75000"/>
            </a:schemeClr>
          </a:solidFill>
          <a:effectLst/>
          <a:latin typeface="+mn-lt"/>
          <a:ea typeface="+mn-ea"/>
          <a:cs typeface="+mn-cs"/>
        </a:defRPr>
      </a:lvl3pPr>
      <a:lvl4pPr marL="1411891" indent="-156877" algn="l" defTabSz="418338" rtl="0" eaLnBrk="1" latinLnBrk="0" hangingPunct="1">
        <a:spcBef>
          <a:spcPct val="20000"/>
        </a:spcBef>
        <a:spcAft>
          <a:spcPts val="549"/>
        </a:spcAft>
        <a:buClr>
          <a:schemeClr val="tx1"/>
        </a:buClr>
        <a:buSzPct val="80000"/>
        <a:buFont typeface="Wingdings 3" panose="05040102010807070707" pitchFamily="18" charset="2"/>
        <a:buChar char=""/>
        <a:defRPr sz="1281" kern="1200" cap="none">
          <a:solidFill>
            <a:schemeClr val="bg2">
              <a:lumMod val="75000"/>
            </a:schemeClr>
          </a:solidFill>
          <a:effectLst/>
          <a:latin typeface="+mn-lt"/>
          <a:ea typeface="+mn-ea"/>
          <a:cs typeface="+mn-cs"/>
        </a:defRPr>
      </a:lvl4pPr>
      <a:lvl5pPr marL="1830229" indent="-156877" algn="l" defTabSz="418338" rtl="0" eaLnBrk="1" latinLnBrk="0" hangingPunct="1">
        <a:spcBef>
          <a:spcPct val="20000"/>
        </a:spcBef>
        <a:spcAft>
          <a:spcPts val="549"/>
        </a:spcAft>
        <a:buClr>
          <a:schemeClr val="tx1"/>
        </a:buClr>
        <a:buSzPct val="80000"/>
        <a:buFont typeface="Wingdings 3" panose="05040102010807070707" pitchFamily="18" charset="2"/>
        <a:buChar char=""/>
        <a:defRPr sz="1281" kern="1200" cap="none">
          <a:solidFill>
            <a:schemeClr val="bg2">
              <a:lumMod val="75000"/>
            </a:schemeClr>
          </a:solidFill>
          <a:effectLst/>
          <a:latin typeface="+mn-lt"/>
          <a:ea typeface="+mn-ea"/>
          <a:cs typeface="+mn-cs"/>
        </a:defRPr>
      </a:lvl5pPr>
      <a:lvl6pPr marL="2300859" indent="-209169" algn="l" defTabSz="418338" rtl="0" eaLnBrk="1" latinLnBrk="0" hangingPunct="1">
        <a:spcBef>
          <a:spcPct val="20000"/>
        </a:spcBef>
        <a:spcAft>
          <a:spcPts val="549"/>
        </a:spcAft>
        <a:buClr>
          <a:schemeClr val="tx1"/>
        </a:buClr>
        <a:buSzPct val="80000"/>
        <a:buFont typeface="Wingdings 3" panose="05040102010807070707" pitchFamily="18" charset="2"/>
        <a:buChar char=""/>
        <a:defRPr sz="1281" kern="1200" cap="none">
          <a:solidFill>
            <a:schemeClr val="bg2">
              <a:lumMod val="75000"/>
            </a:schemeClr>
          </a:solidFill>
          <a:effectLst/>
          <a:latin typeface="+mn-lt"/>
          <a:ea typeface="+mn-ea"/>
          <a:cs typeface="+mn-cs"/>
        </a:defRPr>
      </a:lvl6pPr>
      <a:lvl7pPr marL="2719197" indent="-209169" algn="l" defTabSz="418338" rtl="0" eaLnBrk="1" latinLnBrk="0" hangingPunct="1">
        <a:spcBef>
          <a:spcPct val="20000"/>
        </a:spcBef>
        <a:spcAft>
          <a:spcPts val="549"/>
        </a:spcAft>
        <a:buClr>
          <a:schemeClr val="tx1"/>
        </a:buClr>
        <a:buSzPct val="80000"/>
        <a:buFont typeface="Wingdings 3" panose="05040102010807070707" pitchFamily="18" charset="2"/>
        <a:buChar char=""/>
        <a:defRPr sz="1281" kern="1200" cap="none">
          <a:solidFill>
            <a:schemeClr val="bg2">
              <a:lumMod val="75000"/>
            </a:schemeClr>
          </a:solidFill>
          <a:effectLst/>
          <a:latin typeface="+mn-lt"/>
          <a:ea typeface="+mn-ea"/>
          <a:cs typeface="+mn-cs"/>
        </a:defRPr>
      </a:lvl7pPr>
      <a:lvl8pPr marL="3137535" indent="-209169" algn="l" defTabSz="418338" rtl="0" eaLnBrk="1" latinLnBrk="0" hangingPunct="1">
        <a:spcBef>
          <a:spcPct val="20000"/>
        </a:spcBef>
        <a:spcAft>
          <a:spcPts val="549"/>
        </a:spcAft>
        <a:buClr>
          <a:schemeClr val="tx1"/>
        </a:buClr>
        <a:buSzPct val="80000"/>
        <a:buFont typeface="Wingdings 3" panose="05040102010807070707" pitchFamily="18" charset="2"/>
        <a:buChar char=""/>
        <a:defRPr sz="1281" kern="1200" cap="none">
          <a:solidFill>
            <a:schemeClr val="bg2">
              <a:lumMod val="75000"/>
            </a:schemeClr>
          </a:solidFill>
          <a:effectLst/>
          <a:latin typeface="+mn-lt"/>
          <a:ea typeface="+mn-ea"/>
          <a:cs typeface="+mn-cs"/>
        </a:defRPr>
      </a:lvl8pPr>
      <a:lvl9pPr marL="3555873" indent="-209169" algn="l" defTabSz="418338" rtl="0" eaLnBrk="1" latinLnBrk="0" hangingPunct="1">
        <a:spcBef>
          <a:spcPct val="20000"/>
        </a:spcBef>
        <a:spcAft>
          <a:spcPts val="549"/>
        </a:spcAft>
        <a:buClr>
          <a:schemeClr val="tx1"/>
        </a:buClr>
        <a:buSzPct val="80000"/>
        <a:buFont typeface="Wingdings 3" panose="05040102010807070707" pitchFamily="18" charset="2"/>
        <a:buChar char=""/>
        <a:defRPr sz="1281" kern="1200" cap="none">
          <a:solidFill>
            <a:schemeClr val="bg2">
              <a:lumMod val="75000"/>
            </a:schemeClr>
          </a:solidFill>
          <a:effectLst/>
          <a:latin typeface="+mn-lt"/>
          <a:ea typeface="+mn-ea"/>
          <a:cs typeface="+mn-cs"/>
        </a:defRPr>
      </a:lvl9pPr>
    </p:bodyStyle>
    <p:otherStyle>
      <a:defPPr>
        <a:defRPr lang="en-US"/>
      </a:defPPr>
      <a:lvl1pPr marL="0" algn="l" defTabSz="418338" rtl="0" eaLnBrk="1" latinLnBrk="0" hangingPunct="1">
        <a:defRPr sz="1647" kern="1200">
          <a:solidFill>
            <a:schemeClr val="tx1"/>
          </a:solidFill>
          <a:latin typeface="+mn-lt"/>
          <a:ea typeface="+mn-ea"/>
          <a:cs typeface="+mn-cs"/>
        </a:defRPr>
      </a:lvl1pPr>
      <a:lvl2pPr marL="418338" algn="l" defTabSz="418338" rtl="0" eaLnBrk="1" latinLnBrk="0" hangingPunct="1">
        <a:defRPr sz="1647" kern="1200">
          <a:solidFill>
            <a:schemeClr val="tx1"/>
          </a:solidFill>
          <a:latin typeface="+mn-lt"/>
          <a:ea typeface="+mn-ea"/>
          <a:cs typeface="+mn-cs"/>
        </a:defRPr>
      </a:lvl2pPr>
      <a:lvl3pPr marL="836676" algn="l" defTabSz="418338" rtl="0" eaLnBrk="1" latinLnBrk="0" hangingPunct="1">
        <a:defRPr sz="1647" kern="1200">
          <a:solidFill>
            <a:schemeClr val="tx1"/>
          </a:solidFill>
          <a:latin typeface="+mn-lt"/>
          <a:ea typeface="+mn-ea"/>
          <a:cs typeface="+mn-cs"/>
        </a:defRPr>
      </a:lvl3pPr>
      <a:lvl4pPr marL="1255014" algn="l" defTabSz="418338" rtl="0" eaLnBrk="1" latinLnBrk="0" hangingPunct="1">
        <a:defRPr sz="1647" kern="1200">
          <a:solidFill>
            <a:schemeClr val="tx1"/>
          </a:solidFill>
          <a:latin typeface="+mn-lt"/>
          <a:ea typeface="+mn-ea"/>
          <a:cs typeface="+mn-cs"/>
        </a:defRPr>
      </a:lvl4pPr>
      <a:lvl5pPr marL="1673352" algn="l" defTabSz="418338" rtl="0" eaLnBrk="1" latinLnBrk="0" hangingPunct="1">
        <a:defRPr sz="1647" kern="1200">
          <a:solidFill>
            <a:schemeClr val="tx1"/>
          </a:solidFill>
          <a:latin typeface="+mn-lt"/>
          <a:ea typeface="+mn-ea"/>
          <a:cs typeface="+mn-cs"/>
        </a:defRPr>
      </a:lvl5pPr>
      <a:lvl6pPr marL="2091690" algn="l" defTabSz="418338" rtl="0" eaLnBrk="1" latinLnBrk="0" hangingPunct="1">
        <a:defRPr sz="1647" kern="1200">
          <a:solidFill>
            <a:schemeClr val="tx1"/>
          </a:solidFill>
          <a:latin typeface="+mn-lt"/>
          <a:ea typeface="+mn-ea"/>
          <a:cs typeface="+mn-cs"/>
        </a:defRPr>
      </a:lvl6pPr>
      <a:lvl7pPr marL="2510028" algn="l" defTabSz="418338" rtl="0" eaLnBrk="1" latinLnBrk="0" hangingPunct="1">
        <a:defRPr sz="1647" kern="1200">
          <a:solidFill>
            <a:schemeClr val="tx1"/>
          </a:solidFill>
          <a:latin typeface="+mn-lt"/>
          <a:ea typeface="+mn-ea"/>
          <a:cs typeface="+mn-cs"/>
        </a:defRPr>
      </a:lvl7pPr>
      <a:lvl8pPr marL="2928366" algn="l" defTabSz="418338" rtl="0" eaLnBrk="1" latinLnBrk="0" hangingPunct="1">
        <a:defRPr sz="1647" kern="1200">
          <a:solidFill>
            <a:schemeClr val="tx1"/>
          </a:solidFill>
          <a:latin typeface="+mn-lt"/>
          <a:ea typeface="+mn-ea"/>
          <a:cs typeface="+mn-cs"/>
        </a:defRPr>
      </a:lvl8pPr>
      <a:lvl9pPr marL="3346704" algn="l" defTabSz="418338" rtl="0" eaLnBrk="1" latinLnBrk="0" hangingPunct="1">
        <a:defRPr sz="1647"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699"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9" name="Title Placeholder 8"/>
          <p:cNvSpPr>
            <a:spLocks noGrp="1"/>
          </p:cNvSpPr>
          <p:nvPr>
            <p:ph type="title"/>
          </p:nvPr>
        </p:nvSpPr>
        <p:spPr>
          <a:xfrm>
            <a:off x="609601"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1"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2"/>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6AE01ED-D3ED-4A1C-8C36-484CF749B989}" type="datetimeFigureOut">
              <a:rPr lang="en-US" smtClean="0"/>
              <a:t>10/12/2020</a:t>
            </a:fld>
            <a:endParaRPr lang="en-US"/>
          </a:p>
        </p:txBody>
      </p:sp>
      <p:sp>
        <p:nvSpPr>
          <p:cNvPr id="22" name="Footer Placeholder 21"/>
          <p:cNvSpPr>
            <a:spLocks noGrp="1"/>
          </p:cNvSpPr>
          <p:nvPr>
            <p:ph type="ftr" sz="quarter" idx="3"/>
          </p:nvPr>
        </p:nvSpPr>
        <p:spPr>
          <a:xfrm>
            <a:off x="3556000" y="6356352"/>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2"/>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7CBBB2-0F7F-48A5-8680-1CD978D22C3E}" type="slidenum">
              <a:rPr lang="en-US" smtClean="0"/>
              <a:t>‹#›</a:t>
            </a:fld>
            <a:endParaRPr lang="en-US"/>
          </a:p>
        </p:txBody>
      </p:sp>
      <p:grpSp>
        <p:nvGrpSpPr>
          <p:cNvPr id="2" name="Group 1"/>
          <p:cNvGrpSpPr/>
          <p:nvPr/>
        </p:nvGrpSpPr>
        <p:grpSpPr>
          <a:xfrm>
            <a:off x="-25356"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Tree>
    <p:extLst>
      <p:ext uri="{BB962C8B-B14F-4D97-AF65-F5344CB8AC3E}">
        <p14:creationId xmlns:p14="http://schemas.microsoft.com/office/powerpoint/2010/main" val="39222940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spd="med">
    <p:pull/>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Placeholder 1"/>
          <p:cNvSpPr>
            <a:spLocks noGrp="1"/>
          </p:cNvSpPr>
          <p:nvPr>
            <p:ph type="title"/>
          </p:nvPr>
        </p:nvSpPr>
        <p:spPr>
          <a:xfrm>
            <a:off x="1016000" y="274638"/>
            <a:ext cx="1076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16000" y="1600202"/>
            <a:ext cx="1076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60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FB829-DF5D-4244-832A-15231DC5D28C}" type="datetime3">
              <a:rPr lang="en-US" smtClean="0"/>
              <a:t>12 October 2020</a:t>
            </a:fld>
            <a:endParaRPr lang="en-US" dirty="0"/>
          </a:p>
        </p:txBody>
      </p:sp>
      <p:sp>
        <p:nvSpPr>
          <p:cNvPr id="5" name="Footer Placeholder 4"/>
          <p:cNvSpPr>
            <a:spLocks noGrp="1"/>
          </p:cNvSpPr>
          <p:nvPr>
            <p:ph type="ftr" sz="quarter" idx="3"/>
          </p:nvPr>
        </p:nvSpPr>
        <p:spPr>
          <a:xfrm>
            <a:off x="44704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9408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597F8-4C7B-4C0C-BD20-F8889DC49BC1}" type="slidenum">
              <a:rPr lang="en-US" smtClean="0"/>
              <a:pPr/>
              <a:t>‹#›</a:t>
            </a:fld>
            <a:endParaRPr lang="en-US" dirty="0"/>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203199" y="-109183"/>
            <a:ext cx="1091609" cy="7083189"/>
          </a:xfrm>
          <a:prstGeom prst="rect">
            <a:avLst/>
          </a:prstGeom>
        </p:spPr>
      </p:pic>
    </p:spTree>
    <p:extLst>
      <p:ext uri="{BB962C8B-B14F-4D97-AF65-F5344CB8AC3E}">
        <p14:creationId xmlns:p14="http://schemas.microsoft.com/office/powerpoint/2010/main" val="327890929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Lst>
  <p:transition spd="med">
    <p:pull/>
  </p:transition>
  <p:hf sldNum="0"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7.xml"/></Relationships>
</file>

<file path=ppt/slides/_rels/slide10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1.xml"/></Relationships>
</file>

<file path=ppt/slides/_rels/slide10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1.xml"/></Relationships>
</file>

<file path=ppt/slides/_rels/slide10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1.xml"/></Relationships>
</file>

<file path=ppt/slides/_rels/slide10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1.xml"/></Relationships>
</file>

<file path=ppt/slides/_rels/slide10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7.xml"/></Relationships>
</file>

<file path=ppt/slides/_rels/slide10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1.xml"/></Relationships>
</file>

<file path=ppt/slides/_rels/slide1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1.xml"/></Relationships>
</file>

<file path=ppt/slides/_rels/slide1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7.xml"/></Relationships>
</file>

<file path=ppt/slides/_rels/slide1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1.xml"/></Relationships>
</file>

<file path=ppt/slides/_rels/slide1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7.xml"/></Relationships>
</file>

<file path=ppt/slides/_rels/slide1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7.xml"/></Relationships>
</file>

<file path=ppt/slides/_rels/slide1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7.xml"/></Relationships>
</file>

<file path=ppt/slides/_rels/slide1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8.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0.xml"/></Relationships>
</file>

<file path=ppt/slides/_rels/slide18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8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8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8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8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8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8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8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9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9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9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19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9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9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9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9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9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9.xml"/></Relationships>
</file>

<file path=ppt/slides/_rels/slide20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0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0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0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0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0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0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0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0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0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1.xml"/></Relationships>
</file>

<file path=ppt/slides/_rels/slide2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1.xml"/></Relationships>
</file>

<file path=ppt/slides/_rels/slide2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1.xml"/></Relationships>
</file>

<file path=ppt/slides/_rels/slide2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0.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6.xml"/></Relationships>
</file>

<file path=ppt/slides/_rels/slide9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1.xml"/></Relationships>
</file>

<file path=ppt/slides/_rels/slide9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7.xml"/></Relationships>
</file>

<file path=ppt/slides/_rels/slide9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4313" y="1583637"/>
            <a:ext cx="8240299" cy="1470025"/>
          </a:xfrm>
        </p:spPr>
        <p:txBody>
          <a:bodyPr>
            <a:normAutofit fontScale="90000"/>
          </a:bodyPr>
          <a:lstStyle/>
          <a:p>
            <a:r>
              <a:rPr lang="en-US" sz="8800" b="1" dirty="0">
                <a:solidFill>
                  <a:srgbClr val="FF0000"/>
                </a:solidFill>
                <a:latin typeface="Copperplate Gothic Bold" panose="020E0705020206020404" pitchFamily="34" charset="0"/>
              </a:rPr>
              <a:t>PSYCHOLOGY </a:t>
            </a:r>
          </a:p>
        </p:txBody>
      </p:sp>
      <p:sp>
        <p:nvSpPr>
          <p:cNvPr id="4" name="Cloud 3"/>
          <p:cNvSpPr/>
          <p:nvPr/>
        </p:nvSpPr>
        <p:spPr>
          <a:xfrm>
            <a:off x="6281531" y="5115339"/>
            <a:ext cx="3816626" cy="1524000"/>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Bradley Hand ITC" panose="03070402050302030203" pitchFamily="66" charset="0"/>
              </a:rPr>
              <a:t>By</a:t>
            </a:r>
          </a:p>
          <a:p>
            <a:pPr algn="ctr"/>
            <a:r>
              <a:rPr lang="en-US" sz="3200" b="1">
                <a:latin typeface="Bradley Hand ITC" panose="03070402050302030203" pitchFamily="66" charset="0"/>
              </a:rPr>
              <a:t>M.N.Kairu</a:t>
            </a:r>
            <a:endParaRPr lang="en-US" sz="3200" b="1" dirty="0">
              <a:latin typeface="Bradley Hand ITC" panose="03070402050302030203" pitchFamily="66" charset="0"/>
            </a:endParaRPr>
          </a:p>
        </p:txBody>
      </p:sp>
    </p:spTree>
    <p:extLst>
      <p:ext uri="{BB962C8B-B14F-4D97-AF65-F5344CB8AC3E}">
        <p14:creationId xmlns:p14="http://schemas.microsoft.com/office/powerpoint/2010/main" val="2621614341"/>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757" y="109330"/>
            <a:ext cx="7772400" cy="1143000"/>
          </a:xfrm>
        </p:spPr>
        <p:txBody>
          <a:bodyPr/>
          <a:lstStyle/>
          <a:p>
            <a:pPr algn="l"/>
            <a:r>
              <a:rPr lang="en-US" sz="3600" b="1" i="1" dirty="0">
                <a:solidFill>
                  <a:srgbClr val="002060"/>
                </a:solidFill>
              </a:rPr>
              <a:t>Cont’d…</a:t>
            </a:r>
          </a:p>
        </p:txBody>
      </p:sp>
      <p:sp>
        <p:nvSpPr>
          <p:cNvPr id="3" name="Content Placeholder 2"/>
          <p:cNvSpPr>
            <a:spLocks noGrp="1"/>
          </p:cNvSpPr>
          <p:nvPr>
            <p:ph idx="1"/>
          </p:nvPr>
        </p:nvSpPr>
        <p:spPr>
          <a:xfrm>
            <a:off x="1487556" y="921026"/>
            <a:ext cx="10134600" cy="4389120"/>
          </a:xfrm>
        </p:spPr>
        <p:txBody>
          <a:bodyPr>
            <a:noAutofit/>
          </a:bodyPr>
          <a:lstStyle/>
          <a:p>
            <a:pPr algn="just">
              <a:buFont typeface="Wingdings" pitchFamily="2" charset="2"/>
              <a:buChar char="§"/>
            </a:pPr>
            <a:r>
              <a:rPr lang="en-US" sz="3200" b="1" dirty="0"/>
              <a:t>ATTITUDE</a:t>
            </a:r>
            <a:endParaRPr lang="en-US" sz="3200" dirty="0"/>
          </a:p>
          <a:p>
            <a:pPr algn="just">
              <a:buNone/>
            </a:pPr>
            <a:r>
              <a:rPr lang="en-US" sz="3200" dirty="0"/>
              <a:t>	A tendency to respond positively or negatively to either a person, object or situation (an organism’s response to stimuli).</a:t>
            </a:r>
            <a:r>
              <a:rPr lang="en-US" sz="3200" b="1" dirty="0"/>
              <a:t> </a:t>
            </a:r>
          </a:p>
          <a:p>
            <a:pPr algn="just">
              <a:buNone/>
            </a:pPr>
            <a:endParaRPr lang="en-US" sz="2400" b="1" dirty="0"/>
          </a:p>
          <a:p>
            <a:pPr algn="just">
              <a:buFont typeface="Wingdings" pitchFamily="2" charset="2"/>
              <a:buChar char="§"/>
            </a:pPr>
            <a:r>
              <a:rPr lang="en-US" sz="3200" b="1" dirty="0"/>
              <a:t>INTELLIGENCE</a:t>
            </a:r>
            <a:endParaRPr lang="en-US" sz="3200" dirty="0"/>
          </a:p>
          <a:p>
            <a:pPr lvl="0" algn="just">
              <a:buNone/>
            </a:pPr>
            <a:r>
              <a:rPr lang="en-US" sz="3200" dirty="0"/>
              <a:t>	The ability to learn abstracts, which include learning of vocabularies, numbers, concepts, reasoning, making  judgment and problem solving skills.</a:t>
            </a:r>
          </a:p>
          <a:p>
            <a:pPr lvl="0" algn="just"/>
            <a:endParaRPr lang="en-US" sz="3600" dirty="0"/>
          </a:p>
          <a:p>
            <a:pPr algn="just"/>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10</a:t>
            </a:fld>
            <a:endParaRPr lang="en-US"/>
          </a:p>
        </p:txBody>
      </p:sp>
    </p:spTree>
    <p:extLst>
      <p:ext uri="{BB962C8B-B14F-4D97-AF65-F5344CB8AC3E}">
        <p14:creationId xmlns:p14="http://schemas.microsoft.com/office/powerpoint/2010/main" val="6562374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324679"/>
            <a:ext cx="7772400" cy="1143000"/>
          </a:xfrm>
        </p:spPr>
        <p:txBody>
          <a:bodyPr>
            <a:normAutofit/>
          </a:bodyPr>
          <a:lstStyle/>
          <a:p>
            <a:pPr algn="l"/>
            <a:r>
              <a:rPr lang="en-US" sz="6000" b="1" dirty="0">
                <a:solidFill>
                  <a:srgbClr val="FF0000"/>
                </a:solidFill>
                <a:latin typeface="Arial Black" panose="020B0A04020102020204" pitchFamily="34" charset="0"/>
              </a:rPr>
              <a:t>Learning Theories</a:t>
            </a:r>
          </a:p>
        </p:txBody>
      </p:sp>
      <p:sp>
        <p:nvSpPr>
          <p:cNvPr id="3" name="Content Placeholder 2"/>
          <p:cNvSpPr>
            <a:spLocks noGrp="1"/>
          </p:cNvSpPr>
          <p:nvPr>
            <p:ph idx="1"/>
          </p:nvPr>
        </p:nvSpPr>
        <p:spPr>
          <a:xfrm>
            <a:off x="629479" y="1838739"/>
            <a:ext cx="11191460" cy="4114800"/>
          </a:xfrm>
        </p:spPr>
        <p:txBody>
          <a:bodyPr>
            <a:normAutofit/>
          </a:bodyPr>
          <a:lstStyle/>
          <a:p>
            <a:pPr algn="just">
              <a:buFont typeface="Wingdings" panose="05000000000000000000" pitchFamily="2" charset="2"/>
              <a:buChar char="Ø"/>
            </a:pPr>
            <a:r>
              <a:rPr lang="en-US" sz="3600" dirty="0"/>
              <a:t>Classical Conditioning by Ivan Pavlov</a:t>
            </a:r>
          </a:p>
          <a:p>
            <a:pPr algn="just">
              <a:buFont typeface="Wingdings" panose="05000000000000000000" pitchFamily="2" charset="2"/>
              <a:buChar char="Ø"/>
            </a:pPr>
            <a:r>
              <a:rPr lang="en-US" sz="3600" dirty="0"/>
              <a:t>Operant Conditioning by B.F. Skinner</a:t>
            </a:r>
          </a:p>
          <a:p>
            <a:pPr algn="just">
              <a:buFont typeface="Wingdings" panose="05000000000000000000" pitchFamily="2" charset="2"/>
              <a:buChar char="Ø"/>
            </a:pPr>
            <a:r>
              <a:rPr lang="en-US" sz="3600" dirty="0"/>
              <a:t>Cognitive Learning by Jean Piaget</a:t>
            </a:r>
          </a:p>
          <a:p>
            <a:pPr algn="just">
              <a:buFont typeface="Wingdings" panose="05000000000000000000" pitchFamily="2" charset="2"/>
              <a:buChar char="Ø"/>
            </a:pPr>
            <a:r>
              <a:rPr lang="en-US" sz="3600" dirty="0"/>
              <a:t>Social Learning by Albert Bandura</a:t>
            </a:r>
          </a:p>
          <a:p>
            <a:pPr algn="just"/>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100</a:t>
            </a:fld>
            <a:endParaRPr lang="en-US"/>
          </a:p>
        </p:txBody>
      </p:sp>
    </p:spTree>
    <p:extLst>
      <p:ext uri="{BB962C8B-B14F-4D97-AF65-F5344CB8AC3E}">
        <p14:creationId xmlns:p14="http://schemas.microsoft.com/office/powerpoint/2010/main" val="3997852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881809" y="0"/>
            <a:ext cx="7649818" cy="980661"/>
          </a:xfrm>
        </p:spPr>
        <p:txBody>
          <a:bodyPr>
            <a:normAutofit/>
          </a:bodyPr>
          <a:lstStyle/>
          <a:p>
            <a:pPr algn="ctr"/>
            <a:r>
              <a:rPr lang="en-US" sz="6000" b="1" dirty="0">
                <a:solidFill>
                  <a:srgbClr val="FF0000"/>
                </a:solidFill>
                <a:latin typeface="Berlin Sans FB Demi" panose="020E0802020502020306" pitchFamily="34" charset="0"/>
              </a:rPr>
              <a:t>Classical Conditioning</a:t>
            </a:r>
            <a:endParaRPr lang="en-US" sz="6000" dirty="0">
              <a:solidFill>
                <a:srgbClr val="FF0000"/>
              </a:solidFill>
              <a:latin typeface="Berlin Sans FB Demi" panose="020E0802020502020306" pitchFamily="34" charset="0"/>
            </a:endParaRP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101</a:t>
            </a:fld>
            <a:endParaRPr lang="en-US"/>
          </a:p>
        </p:txBody>
      </p:sp>
      <p:sp>
        <p:nvSpPr>
          <p:cNvPr id="4" name="TextBox 3"/>
          <p:cNvSpPr txBox="1"/>
          <p:nvPr/>
        </p:nvSpPr>
        <p:spPr>
          <a:xfrm>
            <a:off x="225288" y="980661"/>
            <a:ext cx="11595652" cy="8032968"/>
          </a:xfrm>
          <a:prstGeom prst="rect">
            <a:avLst/>
          </a:prstGeom>
          <a:noFill/>
        </p:spPr>
        <p:txBody>
          <a:bodyPr wrap="square" rtlCol="0">
            <a:spAutoFit/>
          </a:bodyPr>
          <a:lstStyle/>
          <a:p>
            <a:pPr marL="457200" lvl="0" indent="-457200" algn="just">
              <a:buFont typeface="Wingdings" panose="05000000000000000000" pitchFamily="2" charset="2"/>
              <a:buChar char="v"/>
            </a:pPr>
            <a:r>
              <a:rPr lang="en-US" sz="3200" dirty="0"/>
              <a:t>By </a:t>
            </a:r>
            <a:r>
              <a:rPr lang="en-US" sz="3200" b="1" dirty="0"/>
              <a:t>Ivan Pavlov</a:t>
            </a:r>
            <a:r>
              <a:rPr lang="en-US" sz="3200" dirty="0"/>
              <a:t>,(1849-1936). Was a Russian Physiologist  who experimented on dogs.</a:t>
            </a:r>
          </a:p>
          <a:p>
            <a:pPr marL="457200" lvl="0" indent="-457200" algn="just">
              <a:buFont typeface="Wingdings" panose="05000000000000000000" pitchFamily="2" charset="2"/>
              <a:buChar char="v"/>
            </a:pPr>
            <a:r>
              <a:rPr lang="en-US" sz="3200" dirty="0"/>
              <a:t>Pavlov demonstrated that </a:t>
            </a:r>
            <a:r>
              <a:rPr lang="en-US" sz="3200" b="1" dirty="0"/>
              <a:t>dogs</a:t>
            </a:r>
            <a:r>
              <a:rPr lang="en-US" sz="3200" dirty="0"/>
              <a:t> could be conditioned to salivate in response to new stimulus, such as ringing bell or light, if this had been paired or presented together with food several times. </a:t>
            </a:r>
          </a:p>
          <a:p>
            <a:pPr marL="457200" lvl="0" indent="-457200" algn="just">
              <a:buFont typeface="Wingdings" panose="05000000000000000000" pitchFamily="2" charset="2"/>
              <a:buChar char="v"/>
            </a:pPr>
            <a:r>
              <a:rPr lang="en-US" sz="3200" dirty="0"/>
              <a:t>The food is the </a:t>
            </a:r>
            <a:r>
              <a:rPr lang="en-US" sz="3200" b="1" dirty="0"/>
              <a:t>unconditioned stimulus </a:t>
            </a:r>
            <a:r>
              <a:rPr lang="en-US" sz="3200" dirty="0"/>
              <a:t>(US) &amp; the bell is the </a:t>
            </a:r>
            <a:r>
              <a:rPr lang="en-US" sz="3200" b="1" dirty="0"/>
              <a:t>conditioned stimulus </a:t>
            </a:r>
            <a:r>
              <a:rPr lang="en-US" sz="3200" dirty="0"/>
              <a:t>(CS). Salivation is the </a:t>
            </a:r>
            <a:r>
              <a:rPr lang="en-US" sz="3200" b="1" dirty="0"/>
              <a:t>conditioned response </a:t>
            </a:r>
            <a:r>
              <a:rPr lang="en-US" sz="3200" dirty="0"/>
              <a:t>(CR). </a:t>
            </a:r>
          </a:p>
          <a:p>
            <a:pPr marL="457200" lvl="0" indent="-457200" algn="just">
              <a:buFont typeface="Wingdings" panose="05000000000000000000" pitchFamily="2" charset="2"/>
              <a:buChar char="v"/>
            </a:pPr>
            <a:r>
              <a:rPr lang="en-US" sz="3200" dirty="0"/>
              <a:t>Bell + food led to salivation; Salivation on eating and smell of food; Later, salivation after ringing the bell without food, after several episodes where the bell preceded the food.</a:t>
            </a:r>
            <a:r>
              <a:rPr lang="en-US" sz="3200" b="1" dirty="0"/>
              <a:t> 	</a:t>
            </a:r>
          </a:p>
          <a:p>
            <a:pPr algn="just">
              <a:buNone/>
            </a:pPr>
            <a:r>
              <a:rPr lang="en-US" sz="3600" b="1" dirty="0">
                <a:solidFill>
                  <a:schemeClr val="accent1"/>
                </a:solidFill>
              </a:rPr>
              <a:t>De-conditioning:</a:t>
            </a:r>
          </a:p>
          <a:p>
            <a:pPr marL="457200" lvl="0" indent="-457200" algn="just">
              <a:buFont typeface="Wingdings" panose="05000000000000000000" pitchFamily="2" charset="2"/>
              <a:buChar char="v"/>
            </a:pPr>
            <a:r>
              <a:rPr lang="en-US" sz="3200" dirty="0"/>
              <a:t>Ringing of bell followed with electric shock or pain will dissociate bell with food.</a:t>
            </a:r>
          </a:p>
          <a:p>
            <a:pPr lvl="0" algn="just"/>
            <a:endParaRPr lang="en-US" sz="3200" dirty="0"/>
          </a:p>
        </p:txBody>
      </p:sp>
    </p:spTree>
    <p:extLst>
      <p:ext uri="{BB962C8B-B14F-4D97-AF65-F5344CB8AC3E}">
        <p14:creationId xmlns:p14="http://schemas.microsoft.com/office/powerpoint/2010/main" val="2764736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4" descr="behavioral psych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677" y="2266122"/>
            <a:ext cx="6467061" cy="433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219652"/>
      </p:ext>
    </p:extLst>
  </p:cSld>
  <p:clrMapOvr>
    <a:masterClrMapping/>
  </p:clrMapOvr>
  <p:transition spd="med">
    <p:pull/>
  </p:transition>
</p:sld>
</file>

<file path=ppt/slides/slide10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696278" y="0"/>
            <a:ext cx="7765774" cy="809389"/>
          </a:xfrm>
        </p:spPr>
        <p:txBody>
          <a:bodyPr>
            <a:noAutofit/>
          </a:bodyPr>
          <a:lstStyle/>
          <a:p>
            <a:pPr algn="ctr"/>
            <a:r>
              <a:rPr lang="en-US" sz="4800" b="1" dirty="0">
                <a:solidFill>
                  <a:srgbClr val="FF0000"/>
                </a:solidFill>
                <a:latin typeface="Arial Black" panose="020B0A04020102020204" pitchFamily="34" charset="0"/>
              </a:rPr>
              <a:t>Operant conditioning </a:t>
            </a: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103</a:t>
            </a:fld>
            <a:endParaRPr lang="en-US"/>
          </a:p>
        </p:txBody>
      </p:sp>
      <p:sp>
        <p:nvSpPr>
          <p:cNvPr id="4" name="TextBox 3"/>
          <p:cNvSpPr txBox="1"/>
          <p:nvPr/>
        </p:nvSpPr>
        <p:spPr>
          <a:xfrm>
            <a:off x="198783" y="980661"/>
            <a:ext cx="11754678" cy="4247317"/>
          </a:xfrm>
          <a:prstGeom prst="rect">
            <a:avLst/>
          </a:prstGeom>
          <a:noFill/>
        </p:spPr>
        <p:txBody>
          <a:bodyPr wrap="square" rtlCol="0">
            <a:spAutoFit/>
          </a:bodyPr>
          <a:lstStyle/>
          <a:p>
            <a:pPr marL="457200" indent="-457200" algn="just">
              <a:buFont typeface="Arial" panose="020B0604020202020204" pitchFamily="34" charset="0"/>
              <a:buChar char="•"/>
            </a:pPr>
            <a:r>
              <a:rPr lang="en-US" sz="3000" dirty="0"/>
              <a:t>B.F. Skinner studied the relationship between behaviour and their consequences. </a:t>
            </a:r>
          </a:p>
          <a:p>
            <a:pPr marL="457200" indent="-457200" algn="just">
              <a:buFont typeface="Arial" panose="020B0604020202020204" pitchFamily="34" charset="0"/>
              <a:buChar char="•"/>
            </a:pPr>
            <a:r>
              <a:rPr lang="en-US" sz="3000" dirty="0"/>
              <a:t>Animals and people learn to operate on the environment to produce desired consequences.</a:t>
            </a:r>
          </a:p>
          <a:p>
            <a:pPr marL="457200" indent="-457200" algn="just">
              <a:buFont typeface="Arial" panose="020B0604020202020204" pitchFamily="34" charset="0"/>
              <a:buChar char="•"/>
            </a:pPr>
            <a:r>
              <a:rPr lang="en-US" sz="3000" dirty="0"/>
              <a:t>Learning in this case is under the control of the individual, who operates or influences the environment, hence the term operant conditioning</a:t>
            </a:r>
          </a:p>
          <a:p>
            <a:pPr marL="457200" indent="-457200" algn="just">
              <a:buFont typeface="Arial" panose="020B0604020202020204" pitchFamily="34" charset="0"/>
              <a:buChar char="•"/>
            </a:pPr>
            <a:r>
              <a:rPr lang="en-US" sz="3000" dirty="0"/>
              <a:t>There is a reward or a punishment for behaviour, hence learning occurs.</a:t>
            </a:r>
          </a:p>
        </p:txBody>
      </p:sp>
    </p:spTree>
    <p:extLst>
      <p:ext uri="{BB962C8B-B14F-4D97-AF65-F5344CB8AC3E}">
        <p14:creationId xmlns:p14="http://schemas.microsoft.com/office/powerpoint/2010/main" val="2313440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905000" y="0"/>
            <a:ext cx="7808843" cy="901148"/>
          </a:xfrm>
        </p:spPr>
        <p:txBody>
          <a:bodyPr>
            <a:normAutofit fontScale="90000"/>
          </a:bodyPr>
          <a:lstStyle/>
          <a:p>
            <a:pPr algn="ctr"/>
            <a:r>
              <a:rPr lang="en-US" sz="6000" b="1" dirty="0">
                <a:solidFill>
                  <a:srgbClr val="FF0000"/>
                </a:solidFill>
                <a:latin typeface="Arial Black" panose="020B0A04020102020204" pitchFamily="34" charset="0"/>
              </a:rPr>
              <a:t>Cognitive learning</a:t>
            </a:r>
            <a:endParaRPr lang="en-US" sz="6000" dirty="0">
              <a:solidFill>
                <a:srgbClr val="FF0000"/>
              </a:solidFill>
              <a:latin typeface="Arial Black" panose="020B0A04020102020204" pitchFamily="34" charset="0"/>
            </a:endParaRP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104</a:t>
            </a:fld>
            <a:endParaRPr lang="en-US"/>
          </a:p>
        </p:txBody>
      </p:sp>
      <p:sp>
        <p:nvSpPr>
          <p:cNvPr id="4" name="TextBox 3"/>
          <p:cNvSpPr txBox="1"/>
          <p:nvPr/>
        </p:nvSpPr>
        <p:spPr>
          <a:xfrm>
            <a:off x="145775" y="1149626"/>
            <a:ext cx="11728174" cy="4247317"/>
          </a:xfrm>
          <a:prstGeom prst="rect">
            <a:avLst/>
          </a:prstGeom>
          <a:noFill/>
        </p:spPr>
        <p:txBody>
          <a:bodyPr wrap="square" rtlCol="0">
            <a:spAutoFit/>
          </a:bodyPr>
          <a:lstStyle/>
          <a:p>
            <a:pPr marL="457200" indent="-457200" algn="just">
              <a:buFont typeface="Wingdings" panose="05000000000000000000" pitchFamily="2" charset="2"/>
              <a:buChar char="q"/>
            </a:pPr>
            <a:r>
              <a:rPr lang="en-US" sz="3000" dirty="0"/>
              <a:t>According to Jean Piaget, learning can occur without reinforcement of overt actions, a process he called </a:t>
            </a:r>
            <a:r>
              <a:rPr lang="en-US" sz="3000" b="1" i="1" dirty="0"/>
              <a:t>latent learning</a:t>
            </a:r>
            <a:r>
              <a:rPr lang="en-US" sz="3000" dirty="0"/>
              <a:t>. </a:t>
            </a:r>
          </a:p>
          <a:p>
            <a:pPr marL="457200" indent="-457200" algn="just">
              <a:buFont typeface="Wingdings" panose="05000000000000000000" pitchFamily="2" charset="2"/>
              <a:buChar char="q"/>
            </a:pPr>
            <a:r>
              <a:rPr lang="en-US" sz="3000" dirty="0"/>
              <a:t>The proponents of this theory argue that human being is not a passive organism, but is capable of processing information and comprehending the relationship between cause and effect. The processed information is stored and may be retrieved later when required. </a:t>
            </a:r>
          </a:p>
          <a:p>
            <a:pPr marL="457200" indent="-457200" algn="just">
              <a:buFont typeface="Wingdings" panose="05000000000000000000" pitchFamily="2" charset="2"/>
              <a:buChar char="q"/>
            </a:pPr>
            <a:r>
              <a:rPr lang="en-US" sz="3000" dirty="0"/>
              <a:t>One actively constructs knowledge through negotiation and social interaction with the immediate environment. </a:t>
            </a:r>
          </a:p>
        </p:txBody>
      </p:sp>
    </p:spTree>
    <p:extLst>
      <p:ext uri="{BB962C8B-B14F-4D97-AF65-F5344CB8AC3E}">
        <p14:creationId xmlns:p14="http://schemas.microsoft.com/office/powerpoint/2010/main" val="34132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020957" y="-168965"/>
            <a:ext cx="7772400" cy="1143000"/>
          </a:xfrm>
        </p:spPr>
        <p:txBody>
          <a:bodyPr>
            <a:normAutofit/>
          </a:bodyPr>
          <a:lstStyle/>
          <a:p>
            <a:pPr algn="ctr"/>
            <a:r>
              <a:rPr lang="en-US" sz="4800" b="1" dirty="0">
                <a:solidFill>
                  <a:srgbClr val="FF0000"/>
                </a:solidFill>
                <a:latin typeface="Arial Black" panose="020B0A04020102020204" pitchFamily="34" charset="0"/>
              </a:rPr>
              <a:t>Social Learning Theory</a:t>
            </a:r>
          </a:p>
        </p:txBody>
      </p:sp>
      <p:sp>
        <p:nvSpPr>
          <p:cNvPr id="6" name="Content Placeholder 5"/>
          <p:cNvSpPr>
            <a:spLocks noGrp="1"/>
          </p:cNvSpPr>
          <p:nvPr>
            <p:ph idx="1"/>
          </p:nvPr>
        </p:nvSpPr>
        <p:spPr>
          <a:xfrm>
            <a:off x="291548" y="1205948"/>
            <a:ext cx="11542643" cy="5118653"/>
          </a:xfrm>
        </p:spPr>
        <p:txBody>
          <a:bodyPr>
            <a:normAutofit/>
          </a:bodyPr>
          <a:lstStyle/>
          <a:p>
            <a:pPr algn="just"/>
            <a:r>
              <a:rPr lang="en-US" sz="3200" dirty="0"/>
              <a:t>Albert Bandura. </a:t>
            </a:r>
          </a:p>
          <a:p>
            <a:pPr algn="just"/>
            <a:r>
              <a:rPr lang="en-US" sz="3200" dirty="0"/>
              <a:t>Considers how individuals learn through observing the behavior of others. i.e. most human behavior is learnt observationally through modeling.</a:t>
            </a:r>
          </a:p>
          <a:p>
            <a:pPr algn="just"/>
            <a:r>
              <a:rPr lang="en-US" sz="3200" dirty="0"/>
              <a:t>This theory proposes that people learn by imitating the behavior of other people. Other terms used are role modelling and identification. </a:t>
            </a:r>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105</a:t>
            </a:fld>
            <a:endParaRPr lang="en-US"/>
          </a:p>
        </p:txBody>
      </p:sp>
    </p:spTree>
    <p:extLst>
      <p:ext uri="{BB962C8B-B14F-4D97-AF65-F5344CB8AC3E}">
        <p14:creationId xmlns:p14="http://schemas.microsoft.com/office/powerpoint/2010/main" val="124495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616765" y="1139687"/>
            <a:ext cx="8060635" cy="1908313"/>
          </a:xfrm>
        </p:spPr>
        <p:txBody>
          <a:bodyPr>
            <a:normAutofit/>
          </a:bodyPr>
          <a:lstStyle/>
          <a:p>
            <a:pPr algn="ctr"/>
            <a:r>
              <a:rPr lang="en-US" sz="9600" b="1" i="0" dirty="0">
                <a:solidFill>
                  <a:srgbClr val="0070C0"/>
                </a:solidFill>
                <a:effectLst>
                  <a:outerShdw blurRad="38100" dist="38100" dir="2700000" algn="tl">
                    <a:srgbClr val="000000">
                      <a:alpha val="43137"/>
                    </a:srgbClr>
                  </a:outerShdw>
                </a:effectLst>
                <a:latin typeface="Arial Black" panose="020B0A04020102020204" pitchFamily="34" charset="0"/>
              </a:rPr>
              <a:t>MEMORY</a:t>
            </a:r>
            <a:endParaRPr lang="en-US" sz="9600" dirty="0">
              <a:solidFill>
                <a:srgbClr val="0070C0"/>
              </a:solidFill>
              <a:effectLst>
                <a:outerShdw blurRad="38100" dist="38100" dir="2700000" algn="tl">
                  <a:srgbClr val="000000">
                    <a:alpha val="43137"/>
                  </a:srgbClr>
                </a:outerShdw>
              </a:effectLst>
              <a:latin typeface="Arial Black" panose="020B0A04020102020204" pitchFamily="34" charset="0"/>
            </a:endParaRPr>
          </a:p>
        </p:txBody>
      </p:sp>
      <p:sp>
        <p:nvSpPr>
          <p:cNvPr id="6" name="Subtitle 5"/>
          <p:cNvSpPr>
            <a:spLocks noGrp="1"/>
          </p:cNvSpPr>
          <p:nvPr>
            <p:ph type="subTitle" idx="1"/>
          </p:nvPr>
        </p:nvSpPr>
        <p:spPr>
          <a:xfrm>
            <a:off x="2057400" y="3429000"/>
            <a:ext cx="7315200" cy="1752600"/>
          </a:xfrm>
        </p:spPr>
        <p:txBody>
          <a:bodyPr/>
          <a:lstStyle/>
          <a:p>
            <a:r>
              <a:rPr lang="en-US" b="1" dirty="0">
                <a:solidFill>
                  <a:srgbClr val="FF0000"/>
                </a:solidFill>
              </a:rPr>
              <a:t>The process by which information acquired is encoded, stored and retrieved when needed.</a:t>
            </a:r>
          </a:p>
        </p:txBody>
      </p:sp>
      <p:sp>
        <p:nvSpPr>
          <p:cNvPr id="4" name="Slide Number Placeholder 3"/>
          <p:cNvSpPr>
            <a:spLocks noGrp="1"/>
          </p:cNvSpPr>
          <p:nvPr>
            <p:ph type="sldNum" sz="quarter" idx="12"/>
          </p:nvPr>
        </p:nvSpPr>
        <p:spPr/>
        <p:txBody>
          <a:bodyPr/>
          <a:lstStyle/>
          <a:p>
            <a:fld id="{ACE4364B-589A-413E-BE35-0E230ADB5FAC}" type="slidenum">
              <a:rPr lang="en-US" smtClean="0"/>
              <a:pPr/>
              <a:t>106</a:t>
            </a:fld>
            <a:endParaRPr lang="en-US"/>
          </a:p>
        </p:txBody>
      </p:sp>
    </p:spTree>
    <p:extLst>
      <p:ext uri="{BB962C8B-B14F-4D97-AF65-F5344CB8AC3E}">
        <p14:creationId xmlns:p14="http://schemas.microsoft.com/office/powerpoint/2010/main" val="903412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313" y="993913"/>
            <a:ext cx="11198088" cy="5330687"/>
          </a:xfrm>
        </p:spPr>
        <p:txBody>
          <a:bodyPr>
            <a:normAutofit/>
          </a:bodyPr>
          <a:lstStyle/>
          <a:p>
            <a:pPr algn="just"/>
            <a:r>
              <a:rPr lang="en-US" sz="3200" dirty="0"/>
              <a:t>Memory refers to those processes involved in the acquisition of information, its subsequent retrieval and use.</a:t>
            </a:r>
          </a:p>
          <a:p>
            <a:pPr algn="just"/>
            <a:r>
              <a:rPr lang="en-US" sz="3200" dirty="0"/>
              <a:t>Memory process can be divided into three main components:</a:t>
            </a:r>
          </a:p>
          <a:p>
            <a:pPr lvl="1" algn="just"/>
            <a:r>
              <a:rPr lang="en-US" sz="3000" b="1" dirty="0">
                <a:solidFill>
                  <a:srgbClr val="FF0000"/>
                </a:solidFill>
              </a:rPr>
              <a:t>Registration</a:t>
            </a:r>
          </a:p>
          <a:p>
            <a:pPr lvl="1" algn="just"/>
            <a:r>
              <a:rPr lang="en-US" sz="3000" b="1" dirty="0">
                <a:solidFill>
                  <a:srgbClr val="FF0000"/>
                </a:solidFill>
              </a:rPr>
              <a:t>Retention</a:t>
            </a:r>
          </a:p>
          <a:p>
            <a:pPr lvl="1" algn="just"/>
            <a:r>
              <a:rPr lang="en-US" sz="3000" b="1" dirty="0">
                <a:solidFill>
                  <a:srgbClr val="FF0000"/>
                </a:solidFill>
              </a:rPr>
              <a:t>Recall and recognition </a:t>
            </a:r>
          </a:p>
        </p:txBody>
      </p:sp>
    </p:spTree>
    <p:extLst>
      <p:ext uri="{BB962C8B-B14F-4D97-AF65-F5344CB8AC3E}">
        <p14:creationId xmlns:p14="http://schemas.microsoft.com/office/powerpoint/2010/main" val="3742006329"/>
      </p:ext>
    </p:extLst>
  </p:cSld>
  <p:clrMapOvr>
    <a:masterClrMapping/>
  </p:clrMapOvr>
  <p:transition spd="med">
    <p:pull/>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63" y="0"/>
            <a:ext cx="10972800" cy="1143000"/>
          </a:xfrm>
        </p:spPr>
        <p:txBody>
          <a:bodyPr/>
          <a:lstStyle/>
          <a:p>
            <a:pPr algn="ctr"/>
            <a:r>
              <a:rPr lang="en-US" dirty="0"/>
              <a:t>Memory ct’</a:t>
            </a:r>
          </a:p>
        </p:txBody>
      </p:sp>
      <p:sp>
        <p:nvSpPr>
          <p:cNvPr id="3" name="Content Placeholder 2"/>
          <p:cNvSpPr>
            <a:spLocks noGrp="1"/>
          </p:cNvSpPr>
          <p:nvPr>
            <p:ph idx="1"/>
          </p:nvPr>
        </p:nvSpPr>
        <p:spPr>
          <a:xfrm>
            <a:off x="278296" y="1298713"/>
            <a:ext cx="11304105" cy="5025887"/>
          </a:xfrm>
        </p:spPr>
        <p:txBody>
          <a:bodyPr>
            <a:normAutofit/>
          </a:bodyPr>
          <a:lstStyle/>
          <a:p>
            <a:pPr algn="just"/>
            <a:r>
              <a:rPr lang="en-US" sz="3200" dirty="0"/>
              <a:t>Memory plays an important part in learning. Learning implies  retaining of facts. If nothing is stored from previous experience, then no learning can take place</a:t>
            </a:r>
          </a:p>
          <a:p>
            <a:pPr algn="just"/>
            <a:r>
              <a:rPr lang="en-US" sz="3200" dirty="0"/>
              <a:t>Thinking and reasoning are also done with remembered facts</a:t>
            </a:r>
          </a:p>
        </p:txBody>
      </p:sp>
    </p:spTree>
    <p:extLst>
      <p:ext uri="{BB962C8B-B14F-4D97-AF65-F5344CB8AC3E}">
        <p14:creationId xmlns:p14="http://schemas.microsoft.com/office/powerpoint/2010/main" val="1593513399"/>
      </p:ext>
    </p:extLst>
  </p:cSld>
  <p:clrMapOvr>
    <a:masterClrMapping/>
  </p:clrMapOvr>
  <p:transition spd="med">
    <p:pull/>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854" y="134245"/>
            <a:ext cx="10972800" cy="1143000"/>
          </a:xfrm>
        </p:spPr>
        <p:txBody>
          <a:bodyPr>
            <a:normAutofit/>
          </a:bodyPr>
          <a:lstStyle/>
          <a:p>
            <a:pPr algn="ctr"/>
            <a:r>
              <a:rPr lang="en-US" sz="6000" dirty="0">
                <a:solidFill>
                  <a:srgbClr val="FF0000"/>
                </a:solidFill>
                <a:latin typeface="Arial Rounded MT Bold" panose="020F0704030504030204" pitchFamily="34" charset="0"/>
              </a:rPr>
              <a:t>Types of memory </a:t>
            </a:r>
          </a:p>
        </p:txBody>
      </p:sp>
      <p:sp>
        <p:nvSpPr>
          <p:cNvPr id="3" name="Content Placeholder 2"/>
          <p:cNvSpPr>
            <a:spLocks noGrp="1"/>
          </p:cNvSpPr>
          <p:nvPr>
            <p:ph idx="1"/>
          </p:nvPr>
        </p:nvSpPr>
        <p:spPr>
          <a:xfrm>
            <a:off x="384312" y="1277245"/>
            <a:ext cx="11357113" cy="5047355"/>
          </a:xfrm>
        </p:spPr>
        <p:txBody>
          <a:bodyPr>
            <a:normAutofit/>
          </a:bodyPr>
          <a:lstStyle/>
          <a:p>
            <a:pPr algn="just"/>
            <a:r>
              <a:rPr lang="en-US" sz="3200" dirty="0"/>
              <a:t>The following are types of memory:</a:t>
            </a:r>
          </a:p>
          <a:p>
            <a:pPr lvl="1" algn="just"/>
            <a:r>
              <a:rPr lang="en-US" sz="3000" dirty="0"/>
              <a:t>Immediate or short-term memory: for events that have occurred within the past 30 seconds</a:t>
            </a:r>
          </a:p>
          <a:p>
            <a:pPr lvl="1" algn="just"/>
            <a:r>
              <a:rPr lang="en-US" sz="3000" dirty="0"/>
              <a:t>Recent memory: for events over the past few hours or days</a:t>
            </a:r>
          </a:p>
          <a:p>
            <a:pPr lvl="1" algn="just"/>
            <a:r>
              <a:rPr lang="en-US" sz="3000" dirty="0"/>
              <a:t>Recent past memory: this refers to information retained over the pest few months.</a:t>
            </a:r>
          </a:p>
          <a:p>
            <a:pPr lvl="1" algn="just"/>
            <a:r>
              <a:rPr lang="en-US" sz="3000" dirty="0"/>
              <a:t>Remote memory: refers to the ability to remember events that have occurred in the distant past. </a:t>
            </a:r>
          </a:p>
        </p:txBody>
      </p:sp>
    </p:spTree>
    <p:extLst>
      <p:ext uri="{BB962C8B-B14F-4D97-AF65-F5344CB8AC3E}">
        <p14:creationId xmlns:p14="http://schemas.microsoft.com/office/powerpoint/2010/main" val="894792812"/>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8904"/>
            <a:ext cx="7772400" cy="1143000"/>
          </a:xfrm>
        </p:spPr>
        <p:txBody>
          <a:bodyPr/>
          <a:lstStyle/>
          <a:p>
            <a:r>
              <a:rPr lang="en-US" sz="4800" b="1" i="0" dirty="0">
                <a:latin typeface="Arial Black" panose="020B0A04020102020204" pitchFamily="34" charset="0"/>
              </a:rPr>
              <a:t>Historical Background</a:t>
            </a:r>
          </a:p>
        </p:txBody>
      </p:sp>
      <p:sp>
        <p:nvSpPr>
          <p:cNvPr id="3" name="Content Placeholder 2"/>
          <p:cNvSpPr>
            <a:spLocks noGrp="1"/>
          </p:cNvSpPr>
          <p:nvPr>
            <p:ph idx="1"/>
          </p:nvPr>
        </p:nvSpPr>
        <p:spPr>
          <a:xfrm>
            <a:off x="1272209" y="1335156"/>
            <a:ext cx="10734261" cy="5002696"/>
          </a:xfrm>
        </p:spPr>
        <p:txBody>
          <a:bodyPr/>
          <a:lstStyle/>
          <a:p>
            <a:pPr>
              <a:buNone/>
            </a:pPr>
            <a:r>
              <a:rPr lang="en-US" sz="3200" dirty="0"/>
              <a:t>The development of psychology can broadly be traced into four periods:</a:t>
            </a:r>
          </a:p>
          <a:p>
            <a:pPr>
              <a:buNone/>
            </a:pPr>
            <a:endParaRPr lang="en-US" sz="3200" dirty="0"/>
          </a:p>
          <a:p>
            <a:pPr lvl="1">
              <a:buClr>
                <a:srgbClr val="7030A0"/>
              </a:buClr>
              <a:buSzPct val="100000"/>
              <a:buFont typeface="Arial" pitchFamily="34" charset="0"/>
              <a:buChar char="•"/>
            </a:pPr>
            <a:r>
              <a:rPr lang="en-US" sz="3200" dirty="0"/>
              <a:t>Ancient Greek period, </a:t>
            </a:r>
          </a:p>
          <a:p>
            <a:pPr lvl="1">
              <a:buClr>
                <a:srgbClr val="7030A0"/>
              </a:buClr>
              <a:buSzPct val="100000"/>
              <a:buFont typeface="Arial" pitchFamily="34" charset="0"/>
              <a:buChar char="•"/>
            </a:pPr>
            <a:r>
              <a:rPr lang="en-US" sz="3200" dirty="0"/>
              <a:t>Pre-modern period, </a:t>
            </a:r>
          </a:p>
          <a:p>
            <a:pPr lvl="1">
              <a:buClr>
                <a:srgbClr val="7030A0"/>
              </a:buClr>
              <a:buSzPct val="100000"/>
              <a:buFont typeface="Arial" pitchFamily="34" charset="0"/>
              <a:buChar char="•"/>
            </a:pPr>
            <a:r>
              <a:rPr lang="en-US" sz="3200" dirty="0"/>
              <a:t>Modern period and </a:t>
            </a:r>
          </a:p>
          <a:p>
            <a:pPr lvl="1">
              <a:buClr>
                <a:srgbClr val="7030A0"/>
              </a:buClr>
              <a:buSzPct val="100000"/>
              <a:buFont typeface="Arial" pitchFamily="34" charset="0"/>
              <a:buChar char="•"/>
            </a:pPr>
            <a:r>
              <a:rPr lang="en-US" sz="3200" dirty="0"/>
              <a:t>Current status</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11</a:t>
            </a:fld>
            <a:endParaRPr lang="en-US"/>
          </a:p>
        </p:txBody>
      </p:sp>
    </p:spTree>
    <p:extLst>
      <p:ext uri="{BB962C8B-B14F-4D97-AF65-F5344CB8AC3E}">
        <p14:creationId xmlns:p14="http://schemas.microsoft.com/office/powerpoint/2010/main" val="1074322427"/>
      </p:ext>
    </p:extLst>
  </p:cSld>
  <p:clrMapOvr>
    <a:masterClrMapping/>
  </p:clrMapOvr>
  <p:transition spd="med">
    <p:pull/>
  </p:transition>
</p:sld>
</file>

<file path=ppt/slides/slide1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55374" y="0"/>
            <a:ext cx="8922026" cy="1143000"/>
          </a:xfrm>
        </p:spPr>
        <p:txBody>
          <a:bodyPr>
            <a:normAutofit/>
          </a:bodyPr>
          <a:lstStyle/>
          <a:p>
            <a:pPr algn="ctr"/>
            <a:r>
              <a:rPr lang="en-US" b="1" i="0" dirty="0">
                <a:solidFill>
                  <a:schemeClr val="tx1"/>
                </a:solidFill>
                <a:latin typeface="Arial Black" panose="020B0A04020102020204" pitchFamily="34" charset="0"/>
              </a:rPr>
              <a:t>Information Processing</a:t>
            </a: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110</a:t>
            </a:fld>
            <a:endParaRPr lang="en-US"/>
          </a:p>
        </p:txBody>
      </p:sp>
      <p:sp>
        <p:nvSpPr>
          <p:cNvPr id="4" name="Rectangle 3"/>
          <p:cNvSpPr/>
          <p:nvPr/>
        </p:nvSpPr>
        <p:spPr>
          <a:xfrm>
            <a:off x="397565" y="1378226"/>
            <a:ext cx="11516139" cy="4524315"/>
          </a:xfrm>
          <a:prstGeom prst="rect">
            <a:avLst/>
          </a:prstGeom>
        </p:spPr>
        <p:txBody>
          <a:bodyPr wrap="square">
            <a:spAutoFit/>
          </a:bodyPr>
          <a:lstStyle/>
          <a:p>
            <a:pPr marL="457200" indent="-457200" algn="just">
              <a:buFont typeface="Arial" panose="020B0604020202020204" pitchFamily="34" charset="0"/>
              <a:buChar char="•"/>
            </a:pPr>
            <a:r>
              <a:rPr lang="en-US" sz="3200" b="1" i="1" dirty="0"/>
              <a:t>Encoding</a:t>
            </a:r>
            <a:r>
              <a:rPr lang="en-US" sz="3200" dirty="0"/>
              <a:t> allows information from the outside world to be sensed in the form of chemical and physical stimuli. </a:t>
            </a:r>
          </a:p>
          <a:p>
            <a:pPr marL="457200" indent="-457200" algn="just">
              <a:buFont typeface="Arial" panose="020B0604020202020204" pitchFamily="34" charset="0"/>
              <a:buChar char="•"/>
            </a:pPr>
            <a:r>
              <a:rPr lang="en-US" sz="3200" b="1" i="1" dirty="0"/>
              <a:t>Storage</a:t>
            </a:r>
            <a:r>
              <a:rPr lang="en-US" sz="3200" dirty="0"/>
              <a:t> involves information maintenance over short periods of time. </a:t>
            </a:r>
          </a:p>
          <a:p>
            <a:pPr marL="457200" indent="-457200" algn="just">
              <a:buFont typeface="Arial" panose="020B0604020202020204" pitchFamily="34" charset="0"/>
              <a:buChar char="•"/>
            </a:pPr>
            <a:r>
              <a:rPr lang="en-US" sz="3200" b="1" dirty="0"/>
              <a:t>Retrieval</a:t>
            </a:r>
            <a:r>
              <a:rPr lang="en-US" sz="3200" dirty="0"/>
              <a:t>: Stored information must be located and returned to the consciousness.  </a:t>
            </a:r>
          </a:p>
          <a:p>
            <a:pPr algn="just"/>
            <a:endParaRPr lang="en-US" sz="3200" dirty="0"/>
          </a:p>
          <a:p>
            <a:pPr algn="just"/>
            <a:r>
              <a:rPr lang="en-US" sz="3200" dirty="0"/>
              <a:t>- Memory enables people to recall the </a:t>
            </a:r>
            <a:r>
              <a:rPr lang="en-US" sz="3200" i="1" dirty="0"/>
              <a:t>who, what, when, where, how and why </a:t>
            </a:r>
            <a:r>
              <a:rPr lang="en-US" sz="3200" dirty="0"/>
              <a:t>in everyday life.</a:t>
            </a:r>
          </a:p>
        </p:txBody>
      </p:sp>
    </p:spTree>
    <p:extLst>
      <p:ext uri="{BB962C8B-B14F-4D97-AF65-F5344CB8AC3E}">
        <p14:creationId xmlns:p14="http://schemas.microsoft.com/office/powerpoint/2010/main" val="1010328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020417" y="238539"/>
            <a:ext cx="9965635" cy="742122"/>
          </a:xfrm>
        </p:spPr>
        <p:txBody>
          <a:bodyPr>
            <a:noAutofit/>
          </a:bodyPr>
          <a:lstStyle/>
          <a:p>
            <a:pPr algn="ctr"/>
            <a:r>
              <a:rPr lang="en-US" sz="4800" b="1" dirty="0">
                <a:solidFill>
                  <a:schemeClr val="tx1"/>
                </a:solidFill>
                <a:latin typeface="Arial Rounded MT Bold" panose="020F0704030504030204" pitchFamily="34" charset="0"/>
              </a:rPr>
              <a:t>Factors Influencing Memory Loss</a:t>
            </a: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111</a:t>
            </a:fld>
            <a:endParaRPr lang="en-US"/>
          </a:p>
        </p:txBody>
      </p:sp>
      <p:sp>
        <p:nvSpPr>
          <p:cNvPr id="4" name="Rectangle 3"/>
          <p:cNvSpPr/>
          <p:nvPr/>
        </p:nvSpPr>
        <p:spPr>
          <a:xfrm>
            <a:off x="212035" y="1230970"/>
            <a:ext cx="11873947" cy="3108543"/>
          </a:xfrm>
          <a:prstGeom prst="rect">
            <a:avLst/>
          </a:prstGeom>
        </p:spPr>
        <p:txBody>
          <a:bodyPr wrap="square">
            <a:spAutoFit/>
          </a:bodyPr>
          <a:lstStyle/>
          <a:p>
            <a:pPr algn="just"/>
            <a:r>
              <a:rPr lang="en-US" sz="2800" b="1" dirty="0"/>
              <a:t>Interference</a:t>
            </a:r>
            <a:r>
              <a:rPr lang="en-US" sz="2800" dirty="0"/>
              <a:t> can hamper memorization and retrieval:</a:t>
            </a:r>
          </a:p>
          <a:p>
            <a:pPr algn="just">
              <a:buFont typeface="Wingdings" pitchFamily="2" charset="2"/>
              <a:buChar char="q"/>
            </a:pPr>
            <a:r>
              <a:rPr lang="en-US" sz="2800" i="1" dirty="0"/>
              <a:t>Retroactive interference</a:t>
            </a:r>
            <a:r>
              <a:rPr lang="en-US" sz="2800" dirty="0"/>
              <a:t>: when learning </a:t>
            </a:r>
            <a:r>
              <a:rPr lang="en-US" sz="2800" u="sng" dirty="0"/>
              <a:t>new</a:t>
            </a:r>
            <a:r>
              <a:rPr lang="en-US" sz="2800" dirty="0"/>
              <a:t> information makes it harder to recall </a:t>
            </a:r>
            <a:r>
              <a:rPr lang="en-US" sz="2800" u="sng" dirty="0"/>
              <a:t>old</a:t>
            </a:r>
            <a:r>
              <a:rPr lang="en-US" sz="2800" dirty="0"/>
              <a:t> information and </a:t>
            </a:r>
          </a:p>
          <a:p>
            <a:pPr algn="just">
              <a:buFont typeface="Wingdings" pitchFamily="2" charset="2"/>
              <a:buChar char="q"/>
            </a:pPr>
            <a:r>
              <a:rPr lang="en-US" sz="2800" i="1" dirty="0"/>
              <a:t>Proactive interference</a:t>
            </a:r>
            <a:r>
              <a:rPr lang="en-US" sz="2800" dirty="0"/>
              <a:t>: where </a:t>
            </a:r>
            <a:r>
              <a:rPr lang="en-US" sz="2800" u="sng" dirty="0"/>
              <a:t>prior</a:t>
            </a:r>
            <a:r>
              <a:rPr lang="en-US" sz="2800" dirty="0"/>
              <a:t> learning disrupts recall of </a:t>
            </a:r>
            <a:r>
              <a:rPr lang="en-US" sz="2800" u="sng" dirty="0"/>
              <a:t>new</a:t>
            </a:r>
            <a:r>
              <a:rPr lang="en-US" sz="2800" dirty="0"/>
              <a:t> information. </a:t>
            </a:r>
          </a:p>
          <a:p>
            <a:pPr algn="just"/>
            <a:r>
              <a:rPr lang="en-US" sz="2800" dirty="0"/>
              <a:t>However, there are situations when old information can facilitate learning of new information (</a:t>
            </a:r>
            <a:r>
              <a:rPr lang="en-US" sz="2800" i="1" dirty="0"/>
              <a:t>positive transfer</a:t>
            </a:r>
            <a:r>
              <a:rPr lang="en-US" sz="2800" dirty="0"/>
              <a:t>)</a:t>
            </a:r>
          </a:p>
        </p:txBody>
      </p:sp>
    </p:spTree>
    <p:extLst>
      <p:ext uri="{BB962C8B-B14F-4D97-AF65-F5344CB8AC3E}">
        <p14:creationId xmlns:p14="http://schemas.microsoft.com/office/powerpoint/2010/main" val="3803080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209800" y="165652"/>
            <a:ext cx="7772400" cy="609600"/>
          </a:xfrm>
        </p:spPr>
        <p:txBody>
          <a:bodyPr>
            <a:normAutofit fontScale="90000"/>
          </a:bodyPr>
          <a:lstStyle/>
          <a:p>
            <a:pPr algn="l"/>
            <a:r>
              <a:rPr lang="en-US" sz="3800" dirty="0">
                <a:solidFill>
                  <a:schemeClr val="tx1"/>
                </a:solidFill>
              </a:rPr>
              <a:t>Cont’d…</a:t>
            </a:r>
          </a:p>
        </p:txBody>
      </p:sp>
      <p:sp>
        <p:nvSpPr>
          <p:cNvPr id="8" name="Content Placeholder 7"/>
          <p:cNvSpPr>
            <a:spLocks noGrp="1"/>
          </p:cNvSpPr>
          <p:nvPr>
            <p:ph idx="1"/>
          </p:nvPr>
        </p:nvSpPr>
        <p:spPr>
          <a:xfrm>
            <a:off x="397565" y="775252"/>
            <a:ext cx="11012557" cy="5320748"/>
          </a:xfrm>
        </p:spPr>
        <p:txBody>
          <a:bodyPr>
            <a:noAutofit/>
          </a:bodyPr>
          <a:lstStyle/>
          <a:p>
            <a:r>
              <a:rPr lang="en-US" sz="2800" dirty="0"/>
              <a:t>Attention</a:t>
            </a:r>
          </a:p>
          <a:p>
            <a:r>
              <a:rPr lang="en-US" sz="2800" dirty="0"/>
              <a:t>Organization of content</a:t>
            </a:r>
          </a:p>
          <a:p>
            <a:r>
              <a:rPr lang="en-US" sz="2800" dirty="0"/>
              <a:t>Age</a:t>
            </a:r>
          </a:p>
          <a:p>
            <a:r>
              <a:rPr lang="en-US" sz="2800" dirty="0"/>
              <a:t>Health and emotional status</a:t>
            </a:r>
          </a:p>
          <a:p>
            <a:r>
              <a:rPr lang="en-US" sz="2800" dirty="0"/>
              <a:t>Association developed</a:t>
            </a:r>
          </a:p>
          <a:p>
            <a:r>
              <a:rPr lang="en-US" sz="2800" dirty="0"/>
              <a:t>Intelligence</a:t>
            </a:r>
          </a:p>
          <a:p>
            <a:r>
              <a:rPr lang="en-US" sz="2800" dirty="0"/>
              <a:t>Value of content</a:t>
            </a:r>
          </a:p>
          <a:p>
            <a:r>
              <a:rPr lang="en-US" sz="2800" dirty="0"/>
              <a:t>Study and rehearsal skills</a:t>
            </a:r>
          </a:p>
          <a:p>
            <a:r>
              <a:rPr lang="en-US" sz="2800" dirty="0"/>
              <a:t>Environment</a:t>
            </a:r>
          </a:p>
          <a:p>
            <a:r>
              <a:rPr lang="en-US" sz="2800" dirty="0"/>
              <a:t>Level of information processing</a:t>
            </a:r>
          </a:p>
          <a:p>
            <a:r>
              <a:rPr lang="en-US" sz="2800" dirty="0"/>
              <a:t>Methods of learning/teaching</a:t>
            </a:r>
          </a:p>
          <a:p>
            <a:endParaRPr lang="en-US" sz="2800" dirty="0"/>
          </a:p>
          <a:p>
            <a:endParaRPr lang="en-US" sz="2800" dirty="0"/>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112</a:t>
            </a:fld>
            <a:endParaRPr lang="en-US"/>
          </a:p>
        </p:txBody>
      </p:sp>
    </p:spTree>
    <p:extLst>
      <p:ext uri="{BB962C8B-B14F-4D97-AF65-F5344CB8AC3E}">
        <p14:creationId xmlns:p14="http://schemas.microsoft.com/office/powerpoint/2010/main" val="1075271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905000" y="0"/>
            <a:ext cx="7772400" cy="1143000"/>
          </a:xfrm>
        </p:spPr>
        <p:txBody>
          <a:bodyPr/>
          <a:lstStyle/>
          <a:p>
            <a:pPr algn="ctr"/>
            <a:r>
              <a:rPr lang="en-US" i="0" dirty="0">
                <a:solidFill>
                  <a:schemeClr val="tx1"/>
                </a:solidFill>
                <a:latin typeface="Arial Rounded MT Bold" panose="020F0704030504030204" pitchFamily="34" charset="0"/>
              </a:rPr>
              <a:t>Improving the Memory</a:t>
            </a: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113</a:t>
            </a:fld>
            <a:endParaRPr lang="en-US"/>
          </a:p>
        </p:txBody>
      </p:sp>
      <p:sp>
        <p:nvSpPr>
          <p:cNvPr id="4" name="TextBox 3"/>
          <p:cNvSpPr txBox="1"/>
          <p:nvPr/>
        </p:nvSpPr>
        <p:spPr>
          <a:xfrm>
            <a:off x="410817" y="1264005"/>
            <a:ext cx="11251096" cy="5186676"/>
          </a:xfrm>
          <a:prstGeom prst="rect">
            <a:avLst/>
          </a:prstGeom>
          <a:noFill/>
        </p:spPr>
        <p:txBody>
          <a:bodyPr wrap="square" rtlCol="0">
            <a:spAutoFit/>
          </a:bodyPr>
          <a:lstStyle/>
          <a:p>
            <a:pPr algn="just">
              <a:lnSpc>
                <a:spcPct val="150000"/>
              </a:lnSpc>
              <a:buFont typeface="Wingdings" pitchFamily="2" charset="2"/>
              <a:buChar char="§"/>
            </a:pPr>
            <a:r>
              <a:rPr lang="en-US" sz="3200" dirty="0"/>
              <a:t>Healthy eating(balanced diet)</a:t>
            </a:r>
          </a:p>
          <a:p>
            <a:pPr algn="just">
              <a:lnSpc>
                <a:spcPct val="150000"/>
              </a:lnSpc>
              <a:buFont typeface="Wingdings" pitchFamily="2" charset="2"/>
              <a:buChar char="§"/>
            </a:pPr>
            <a:r>
              <a:rPr lang="en-US" sz="3200" dirty="0"/>
              <a:t>Physical fitness(exercises)</a:t>
            </a:r>
          </a:p>
          <a:p>
            <a:pPr algn="just">
              <a:lnSpc>
                <a:spcPct val="150000"/>
              </a:lnSpc>
              <a:buFont typeface="Wingdings" pitchFamily="2" charset="2"/>
              <a:buChar char="§"/>
            </a:pPr>
            <a:r>
              <a:rPr lang="en-US" sz="3200" dirty="0"/>
              <a:t>Stress reduction measures</a:t>
            </a:r>
          </a:p>
          <a:p>
            <a:pPr algn="just">
              <a:lnSpc>
                <a:spcPct val="150000"/>
              </a:lnSpc>
              <a:buFont typeface="Wingdings" pitchFamily="2" charset="2"/>
              <a:buChar char="§"/>
            </a:pPr>
            <a:r>
              <a:rPr lang="en-US" sz="3200" dirty="0"/>
              <a:t>Memory exercises improves cognitive function and brain efficiency e.g. brain teasers and verbal memory training techniques</a:t>
            </a:r>
          </a:p>
          <a:p>
            <a:pPr algn="just">
              <a:lnSpc>
                <a:spcPct val="150000"/>
              </a:lnSpc>
              <a:buFont typeface="Wingdings" pitchFamily="2" charset="2"/>
              <a:buChar char="§"/>
            </a:pPr>
            <a:r>
              <a:rPr lang="en-US" sz="3200" dirty="0"/>
              <a:t>Adequate sleep.  </a:t>
            </a:r>
          </a:p>
        </p:txBody>
      </p:sp>
    </p:spTree>
    <p:extLst>
      <p:ext uri="{BB962C8B-B14F-4D97-AF65-F5344CB8AC3E}">
        <p14:creationId xmlns:p14="http://schemas.microsoft.com/office/powerpoint/2010/main" val="3948646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8495" y="503583"/>
            <a:ext cx="7772400" cy="1066800"/>
          </a:xfrm>
        </p:spPr>
        <p:txBody>
          <a:bodyPr>
            <a:noAutofit/>
          </a:bodyPr>
          <a:lstStyle/>
          <a:p>
            <a:pPr algn="ctr"/>
            <a:r>
              <a:rPr lang="en-US" sz="4400" dirty="0">
                <a:solidFill>
                  <a:schemeClr val="tx1"/>
                </a:solidFill>
                <a:latin typeface="Arial Rounded MT Bold" panose="020F0704030504030204" pitchFamily="34" charset="0"/>
              </a:rPr>
              <a:t>STRUCTURE AND FUNCTIONS OF THE MIND</a:t>
            </a:r>
          </a:p>
        </p:txBody>
      </p:sp>
      <p:sp>
        <p:nvSpPr>
          <p:cNvPr id="3" name="Content Placeholder 2"/>
          <p:cNvSpPr>
            <a:spLocks noGrp="1"/>
          </p:cNvSpPr>
          <p:nvPr>
            <p:ph idx="1"/>
          </p:nvPr>
        </p:nvSpPr>
        <p:spPr>
          <a:xfrm>
            <a:off x="917713" y="1752931"/>
            <a:ext cx="10306878" cy="4389120"/>
          </a:xfrm>
        </p:spPr>
        <p:txBody>
          <a:bodyPr>
            <a:normAutofit/>
          </a:bodyPr>
          <a:lstStyle/>
          <a:p>
            <a:pPr algn="just">
              <a:lnSpc>
                <a:spcPct val="150000"/>
              </a:lnSpc>
            </a:pPr>
            <a:r>
              <a:rPr lang="en-US" sz="3200" b="1" dirty="0"/>
              <a:t>	</a:t>
            </a:r>
            <a:r>
              <a:rPr lang="en-US" sz="3200" dirty="0"/>
              <a:t>Part  of the brain that is responsible for thoughts and feelings. </a:t>
            </a:r>
          </a:p>
          <a:p>
            <a:pPr algn="just">
              <a:lnSpc>
                <a:spcPct val="150000"/>
              </a:lnSpc>
            </a:pPr>
            <a:r>
              <a:rPr lang="en-US" sz="3200" dirty="0"/>
              <a:t>According to Freud, the mind is divided into three levels of existence or consciousness:</a:t>
            </a:r>
          </a:p>
          <a:p>
            <a:pPr lvl="0" algn="just">
              <a:lnSpc>
                <a:spcPct val="150000"/>
              </a:lnSpc>
              <a:buNone/>
            </a:pPr>
            <a:r>
              <a:rPr lang="en-US" sz="3200" b="1" dirty="0"/>
              <a:t>	</a:t>
            </a:r>
            <a:endParaRPr lang="en-US" sz="32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114</a:t>
            </a:fld>
            <a:endParaRPr lang="en-US"/>
          </a:p>
        </p:txBody>
      </p:sp>
    </p:spTree>
    <p:extLst>
      <p:ext uri="{BB962C8B-B14F-4D97-AF65-F5344CB8AC3E}">
        <p14:creationId xmlns:p14="http://schemas.microsoft.com/office/powerpoint/2010/main" val="1868900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114300"/>
            <a:ext cx="10972800" cy="1143000"/>
          </a:xfrm>
        </p:spPr>
        <p:txBody>
          <a:bodyPr/>
          <a:lstStyle/>
          <a:p>
            <a:pPr lvl="0" algn="ctr"/>
            <a:r>
              <a:rPr lang="en-US" dirty="0">
                <a:solidFill>
                  <a:schemeClr val="tx1"/>
                </a:solidFill>
                <a:latin typeface="Arial Rounded MT Bold" panose="020F0704030504030204" pitchFamily="34" charset="0"/>
              </a:rPr>
              <a:t>The Conscious Level</a:t>
            </a:r>
          </a:p>
        </p:txBody>
      </p:sp>
      <p:sp>
        <p:nvSpPr>
          <p:cNvPr id="3" name="Content Placeholder 2"/>
          <p:cNvSpPr>
            <a:spLocks noGrp="1"/>
          </p:cNvSpPr>
          <p:nvPr>
            <p:ph idx="1"/>
          </p:nvPr>
        </p:nvSpPr>
        <p:spPr>
          <a:xfrm>
            <a:off x="609600" y="1441174"/>
            <a:ext cx="10853529" cy="4267200"/>
          </a:xfrm>
        </p:spPr>
        <p:txBody>
          <a:bodyPr>
            <a:normAutofit/>
          </a:bodyPr>
          <a:lstStyle/>
          <a:p>
            <a:pPr algn="just"/>
            <a:r>
              <a:rPr lang="en-US" sz="3200" dirty="0"/>
              <a:t>This is a small part which forms 1/6</a:t>
            </a:r>
            <a:r>
              <a:rPr lang="en-US" sz="3200" baseline="30000" dirty="0"/>
              <a:t>th</a:t>
            </a:r>
            <a:r>
              <a:rPr lang="en-US" sz="3200" dirty="0"/>
              <a:t>  of the total size of the mind, regarded as the sense organ of attention. </a:t>
            </a:r>
          </a:p>
          <a:p>
            <a:pPr algn="just"/>
            <a:r>
              <a:rPr lang="en-US" sz="3200" dirty="0"/>
              <a:t>It functions only when the individual is awake. This first level is responsible for – rational thinking, good judgment, correct perception of the  environment, emotions and establishment of personal relationships.</a:t>
            </a:r>
          </a:p>
          <a:p>
            <a:pPr algn="just"/>
            <a:endParaRPr lang="en-US" sz="32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115</a:t>
            </a:fld>
            <a:endParaRPr lang="en-US"/>
          </a:p>
        </p:txBody>
      </p:sp>
    </p:spTree>
    <p:extLst>
      <p:ext uri="{BB962C8B-B14F-4D97-AF65-F5344CB8AC3E}">
        <p14:creationId xmlns:p14="http://schemas.microsoft.com/office/powerpoint/2010/main" val="2434756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202095"/>
            <a:ext cx="7772400" cy="1143000"/>
          </a:xfrm>
        </p:spPr>
        <p:txBody>
          <a:bodyPr/>
          <a:lstStyle/>
          <a:p>
            <a:pPr algn="ctr"/>
            <a:r>
              <a:rPr lang="en-US" i="0" dirty="0">
                <a:solidFill>
                  <a:schemeClr val="tx1"/>
                </a:solidFill>
                <a:latin typeface="Arial Rounded MT Bold" panose="020F0704030504030204" pitchFamily="34" charset="0"/>
              </a:rPr>
              <a:t>Subconscious Level</a:t>
            </a:r>
            <a:endParaRPr lang="en-US" dirty="0">
              <a:solidFill>
                <a:schemeClr val="tx1"/>
              </a:solidFill>
              <a:latin typeface="Arial Rounded MT Bold" panose="020F0704030504030204" pitchFamily="34" charset="0"/>
            </a:endParaRPr>
          </a:p>
        </p:txBody>
      </p:sp>
      <p:sp>
        <p:nvSpPr>
          <p:cNvPr id="3" name="Content Placeholder 2"/>
          <p:cNvSpPr>
            <a:spLocks noGrp="1"/>
          </p:cNvSpPr>
          <p:nvPr>
            <p:ph idx="1"/>
          </p:nvPr>
        </p:nvSpPr>
        <p:spPr>
          <a:xfrm>
            <a:off x="410817" y="1828800"/>
            <a:ext cx="11145079" cy="4267200"/>
          </a:xfrm>
        </p:spPr>
        <p:txBody>
          <a:bodyPr>
            <a:noAutofit/>
          </a:bodyPr>
          <a:lstStyle/>
          <a:p>
            <a:pPr algn="just"/>
            <a:r>
              <a:rPr lang="en-US" sz="3200" dirty="0"/>
              <a:t>Forms 1/6</a:t>
            </a:r>
            <a:r>
              <a:rPr lang="en-US" sz="3200" baseline="30000" dirty="0"/>
              <a:t>th</a:t>
            </a:r>
            <a:r>
              <a:rPr lang="en-US" sz="3200" dirty="0"/>
              <a:t>  of the total size of the mind. </a:t>
            </a:r>
          </a:p>
          <a:p>
            <a:pPr algn="just"/>
            <a:r>
              <a:rPr lang="en-US" sz="3200" dirty="0"/>
              <a:t>It is accessible to both the conscious and the unconscious levels of the mind.</a:t>
            </a:r>
          </a:p>
          <a:p>
            <a:pPr algn="just"/>
            <a:r>
              <a:rPr lang="en-US" sz="3200" dirty="0"/>
              <a:t>Acts as a </a:t>
            </a:r>
            <a:r>
              <a:rPr lang="en-US" sz="3200" b="1" dirty="0"/>
              <a:t>censor</a:t>
            </a:r>
            <a:r>
              <a:rPr lang="en-US" sz="3200" dirty="0"/>
              <a:t> (filter) of all information stored in the unconscious level reaching the conscious, to </a:t>
            </a:r>
            <a:r>
              <a:rPr lang="en-US" sz="3200" b="1" dirty="0"/>
              <a:t>store</a:t>
            </a:r>
            <a:r>
              <a:rPr lang="en-US" sz="3200" dirty="0"/>
              <a:t> all information and experiences from the conscious mind for memory, and to select which  experiences should be </a:t>
            </a:r>
            <a:r>
              <a:rPr lang="en-US" sz="3200" b="1" dirty="0"/>
              <a:t>repressed</a:t>
            </a:r>
            <a:r>
              <a:rPr lang="en-US" sz="3200" dirty="0"/>
              <a:t> into the unconscious mind (never to be remembered).</a:t>
            </a:r>
          </a:p>
          <a:p>
            <a:pPr algn="just"/>
            <a:endParaRPr lang="en-US" sz="32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116</a:t>
            </a:fld>
            <a:endParaRPr lang="en-US"/>
          </a:p>
        </p:txBody>
      </p:sp>
    </p:spTree>
    <p:extLst>
      <p:ext uri="{BB962C8B-B14F-4D97-AF65-F5344CB8AC3E}">
        <p14:creationId xmlns:p14="http://schemas.microsoft.com/office/powerpoint/2010/main" val="522019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8313" y="0"/>
            <a:ext cx="8289235" cy="1146313"/>
          </a:xfrm>
        </p:spPr>
        <p:txBody>
          <a:bodyPr>
            <a:normAutofit/>
          </a:bodyPr>
          <a:lstStyle/>
          <a:p>
            <a:pPr algn="ctr"/>
            <a:r>
              <a:rPr lang="en-US" b="1" i="0" dirty="0">
                <a:solidFill>
                  <a:schemeClr val="tx1"/>
                </a:solidFill>
                <a:latin typeface="Arial Rounded MT Bold" panose="020F0704030504030204" pitchFamily="34" charset="0"/>
              </a:rPr>
              <a:t>Unconscious Level </a:t>
            </a:r>
            <a:endParaRPr lang="en-US" b="1" dirty="0">
              <a:solidFill>
                <a:schemeClr val="tx1"/>
              </a:solidFill>
              <a:latin typeface="Arial Rounded MT Bold" panose="020F0704030504030204" pitchFamily="34" charset="0"/>
            </a:endParaRPr>
          </a:p>
        </p:txBody>
      </p:sp>
      <p:sp>
        <p:nvSpPr>
          <p:cNvPr id="3" name="Content Placeholder 2"/>
          <p:cNvSpPr>
            <a:spLocks noGrp="1"/>
          </p:cNvSpPr>
          <p:nvPr>
            <p:ph idx="1"/>
          </p:nvPr>
        </p:nvSpPr>
        <p:spPr>
          <a:xfrm>
            <a:off x="357809" y="1444487"/>
            <a:ext cx="11343861" cy="4880113"/>
          </a:xfrm>
        </p:spPr>
        <p:txBody>
          <a:bodyPr>
            <a:normAutofit/>
          </a:bodyPr>
          <a:lstStyle/>
          <a:p>
            <a:pPr algn="just"/>
            <a:r>
              <a:rPr lang="en-US" sz="3200" dirty="0"/>
              <a:t>Comprises 2/3</a:t>
            </a:r>
            <a:r>
              <a:rPr lang="en-US" sz="3200" baseline="30000" dirty="0"/>
              <a:t>rd</a:t>
            </a:r>
            <a:r>
              <a:rPr lang="en-US" sz="3200" dirty="0"/>
              <a:t> of the entire mind. </a:t>
            </a:r>
          </a:p>
          <a:p>
            <a:pPr algn="just"/>
            <a:r>
              <a:rPr lang="en-US" sz="3200" dirty="0"/>
              <a:t>It contains all repressed ideas, psychological experiences, information and emotions. </a:t>
            </a:r>
          </a:p>
          <a:p>
            <a:pPr algn="just"/>
            <a:r>
              <a:rPr lang="en-US" sz="3200" dirty="0"/>
              <a:t>Information stored at this level of the mind cannot reach the conscious level unless through psychoanalysis. </a:t>
            </a:r>
          </a:p>
          <a:p>
            <a:pPr algn="just"/>
            <a:r>
              <a:rPr lang="en-US" sz="3200" dirty="0"/>
              <a:t>The information from this level can reach the conscious level through – a dream but in a distorted way, slip of the tongue, unexplained behavioral responses, jokes or lapses of memory.</a:t>
            </a:r>
          </a:p>
          <a:p>
            <a:pPr algn="just"/>
            <a:endParaRPr lang="en-US" sz="32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117</a:t>
            </a:fld>
            <a:endParaRPr lang="en-US"/>
          </a:p>
        </p:txBody>
      </p:sp>
    </p:spTree>
    <p:extLst>
      <p:ext uri="{BB962C8B-B14F-4D97-AF65-F5344CB8AC3E}">
        <p14:creationId xmlns:p14="http://schemas.microsoft.com/office/powerpoint/2010/main" val="1645974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244600"/>
            <a:ext cx="10646664" cy="1955800"/>
          </a:xfrm>
        </p:spPr>
        <p:txBody>
          <a:bodyPr>
            <a:normAutofit/>
          </a:bodyPr>
          <a:lstStyle/>
          <a:p>
            <a:pPr algn="ctr"/>
            <a:r>
              <a:rPr lang="en-US" sz="7200" dirty="0">
                <a:solidFill>
                  <a:schemeClr val="tx1">
                    <a:lumMod val="95000"/>
                  </a:schemeClr>
                </a:solidFill>
                <a:latin typeface="Arial Black" panose="020B0A04020102020204" pitchFamily="34" charset="0"/>
              </a:rPr>
              <a:t>MOTIVATION </a:t>
            </a:r>
          </a:p>
        </p:txBody>
      </p:sp>
    </p:spTree>
    <p:extLst>
      <p:ext uri="{BB962C8B-B14F-4D97-AF65-F5344CB8AC3E}">
        <p14:creationId xmlns:p14="http://schemas.microsoft.com/office/powerpoint/2010/main" val="2415289138"/>
      </p:ext>
    </p:extLst>
  </p:cSld>
  <p:clrMapOvr>
    <a:masterClrMapping/>
  </p:clrMapOvr>
  <p:transition spd="med">
    <p:pull/>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0"/>
            <a:ext cx="10972800" cy="1143000"/>
          </a:xfrm>
        </p:spPr>
        <p:txBody>
          <a:bodyPr/>
          <a:lstStyle/>
          <a:p>
            <a:pPr algn="ctr"/>
            <a:r>
              <a:rPr lang="en-US" b="1" dirty="0"/>
              <a:t>DEFINITION</a:t>
            </a:r>
          </a:p>
        </p:txBody>
      </p:sp>
      <p:sp>
        <p:nvSpPr>
          <p:cNvPr id="3" name="Content Placeholder 2"/>
          <p:cNvSpPr>
            <a:spLocks noGrp="1"/>
          </p:cNvSpPr>
          <p:nvPr>
            <p:ph idx="1"/>
          </p:nvPr>
        </p:nvSpPr>
        <p:spPr>
          <a:xfrm>
            <a:off x="241300" y="1143000"/>
            <a:ext cx="11341101" cy="5181600"/>
          </a:xfrm>
        </p:spPr>
        <p:txBody>
          <a:bodyPr>
            <a:normAutofit/>
          </a:bodyPr>
          <a:lstStyle/>
          <a:p>
            <a:pPr algn="just"/>
            <a:r>
              <a:rPr lang="en-US" sz="3200" b="1" dirty="0"/>
              <a:t>MOTIVE</a:t>
            </a:r>
            <a:r>
              <a:rPr lang="en-US" sz="3200" dirty="0"/>
              <a:t>: Something that has the power to initiate action.  Refers to the underlying factors that energize and direct behavior. </a:t>
            </a:r>
          </a:p>
          <a:p>
            <a:pPr algn="just"/>
            <a:r>
              <a:rPr lang="en-US" sz="3200" b="1" dirty="0"/>
              <a:t>EMOTION</a:t>
            </a:r>
            <a:r>
              <a:rPr lang="en-US" sz="3200" dirty="0"/>
              <a:t>: is the feeling, tone or response to sensory input from the external environment or mental images.</a:t>
            </a:r>
          </a:p>
          <a:p>
            <a:pPr algn="just"/>
            <a:r>
              <a:rPr lang="en-US" sz="3200" b="1" dirty="0"/>
              <a:t>MOODS</a:t>
            </a:r>
            <a:r>
              <a:rPr lang="en-US" sz="3200" dirty="0"/>
              <a:t>: Are states of emotional reaction that ls for only a limited period</a:t>
            </a:r>
          </a:p>
          <a:p>
            <a:pPr algn="just"/>
            <a:r>
              <a:rPr lang="en-US" sz="3200" dirty="0"/>
              <a:t>Temperament: An individual’s habitual way of expressing emotions</a:t>
            </a:r>
          </a:p>
        </p:txBody>
      </p:sp>
    </p:spTree>
    <p:extLst>
      <p:ext uri="{BB962C8B-B14F-4D97-AF65-F5344CB8AC3E}">
        <p14:creationId xmlns:p14="http://schemas.microsoft.com/office/powerpoint/2010/main" val="3504012444"/>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8904"/>
            <a:ext cx="7772400" cy="1143000"/>
          </a:xfrm>
        </p:spPr>
        <p:txBody>
          <a:bodyPr/>
          <a:lstStyle/>
          <a:p>
            <a:r>
              <a:rPr lang="en-US" b="1" i="0" dirty="0">
                <a:effectLst>
                  <a:outerShdw blurRad="38100" dist="38100" dir="2700000" algn="tl">
                    <a:srgbClr val="000000">
                      <a:alpha val="43137"/>
                    </a:srgbClr>
                  </a:outerShdw>
                </a:effectLst>
                <a:latin typeface="Arial Black" panose="020B0A04020102020204" pitchFamily="34" charset="0"/>
              </a:rPr>
              <a:t>Ancient Greek period:</a:t>
            </a:r>
          </a:p>
        </p:txBody>
      </p:sp>
      <p:sp>
        <p:nvSpPr>
          <p:cNvPr id="3" name="Content Placeholder 2"/>
          <p:cNvSpPr>
            <a:spLocks noGrp="1"/>
          </p:cNvSpPr>
          <p:nvPr>
            <p:ph idx="1"/>
          </p:nvPr>
        </p:nvSpPr>
        <p:spPr>
          <a:xfrm>
            <a:off x="1563757" y="1321904"/>
            <a:ext cx="10111407" cy="4575313"/>
          </a:xfrm>
        </p:spPr>
        <p:txBody>
          <a:bodyPr>
            <a:normAutofit/>
          </a:bodyPr>
          <a:lstStyle/>
          <a:p>
            <a:pPr algn="just">
              <a:buNone/>
            </a:pPr>
            <a:r>
              <a:rPr lang="en-US" dirty="0"/>
              <a:t>Some of the key contributors were:</a:t>
            </a:r>
          </a:p>
          <a:p>
            <a:pPr algn="just">
              <a:buFont typeface="Wingdings" panose="05000000000000000000" pitchFamily="2" charset="2"/>
              <a:buChar char="v"/>
            </a:pPr>
            <a:r>
              <a:rPr lang="en-US" i="1" dirty="0">
                <a:solidFill>
                  <a:schemeClr val="tx2"/>
                </a:solidFill>
              </a:rPr>
              <a:t>Socrates</a:t>
            </a:r>
            <a:r>
              <a:rPr lang="en-US" dirty="0"/>
              <a:t> who was interested in studying the reincarnation of soul (embodiment in fresh). </a:t>
            </a:r>
            <a:r>
              <a:rPr lang="en-US" i="1" dirty="0">
                <a:solidFill>
                  <a:srgbClr val="002060"/>
                </a:solidFill>
              </a:rPr>
              <a:t>Soul or mind </a:t>
            </a:r>
            <a:r>
              <a:rPr lang="en-US" dirty="0"/>
              <a:t>was considered as the representation of individuals. </a:t>
            </a:r>
          </a:p>
          <a:p>
            <a:pPr algn="just">
              <a:buFont typeface="Wingdings" panose="05000000000000000000" pitchFamily="2" charset="2"/>
              <a:buChar char="v"/>
            </a:pPr>
            <a:r>
              <a:rPr lang="en-US" i="1" dirty="0">
                <a:solidFill>
                  <a:schemeClr val="tx2"/>
                </a:solidFill>
              </a:rPr>
              <a:t>Plato</a:t>
            </a:r>
            <a:r>
              <a:rPr lang="en-US" dirty="0"/>
              <a:t>,  a bright student of Socrates expanded Socrates concepts in philosophy about</a:t>
            </a:r>
            <a:r>
              <a:rPr lang="en-US" dirty="0">
                <a:solidFill>
                  <a:srgbClr val="FF0000"/>
                </a:solidFill>
              </a:rPr>
              <a:t> </a:t>
            </a:r>
            <a:r>
              <a:rPr lang="en-US" i="1" dirty="0">
                <a:solidFill>
                  <a:srgbClr val="002060"/>
                </a:solidFill>
              </a:rPr>
              <a:t>life and soul</a:t>
            </a:r>
            <a:r>
              <a:rPr lang="en-US" dirty="0"/>
              <a:t>. </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12</a:t>
            </a:fld>
            <a:endParaRPr lang="en-US"/>
          </a:p>
        </p:txBody>
      </p:sp>
    </p:spTree>
    <p:extLst>
      <p:ext uri="{BB962C8B-B14F-4D97-AF65-F5344CB8AC3E}">
        <p14:creationId xmlns:p14="http://schemas.microsoft.com/office/powerpoint/2010/main" val="3152925436"/>
      </p:ext>
    </p:extLst>
  </p:cSld>
  <p:clrMapOvr>
    <a:masterClrMapping/>
  </p:clrMapOvr>
  <p:transition spd="med">
    <p:pull/>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0"/>
            <a:ext cx="11023601" cy="914400"/>
          </a:xfrm>
        </p:spPr>
        <p:txBody>
          <a:bodyPr>
            <a:normAutofit fontScale="90000"/>
          </a:bodyPr>
          <a:lstStyle/>
          <a:p>
            <a:pPr algn="ctr"/>
            <a:r>
              <a:rPr lang="en-US" sz="6000" b="1" dirty="0">
                <a:solidFill>
                  <a:schemeClr val="tx1"/>
                </a:solidFill>
                <a:latin typeface="Arial Black" panose="020B0A04020102020204" pitchFamily="34" charset="0"/>
              </a:rPr>
              <a:t>Theories of motivation </a:t>
            </a:r>
          </a:p>
        </p:txBody>
      </p:sp>
      <p:sp>
        <p:nvSpPr>
          <p:cNvPr id="3" name="Content Placeholder 2"/>
          <p:cNvSpPr>
            <a:spLocks noGrp="1"/>
          </p:cNvSpPr>
          <p:nvPr>
            <p:ph idx="1"/>
          </p:nvPr>
        </p:nvSpPr>
        <p:spPr>
          <a:xfrm>
            <a:off x="317500" y="1059180"/>
            <a:ext cx="11569699" cy="5417820"/>
          </a:xfrm>
        </p:spPr>
        <p:txBody>
          <a:bodyPr>
            <a:normAutofit lnSpcReduction="10000"/>
          </a:bodyPr>
          <a:lstStyle/>
          <a:p>
            <a:pPr marL="0" indent="0" algn="just">
              <a:buNone/>
            </a:pPr>
            <a:r>
              <a:rPr lang="en-US" sz="3200" dirty="0"/>
              <a:t>1. </a:t>
            </a:r>
            <a:r>
              <a:rPr lang="en-US" sz="3600" b="1" dirty="0">
                <a:solidFill>
                  <a:srgbClr val="FF0000"/>
                </a:solidFill>
                <a:latin typeface="Arial Rounded MT Bold" panose="020F0704030504030204" pitchFamily="34" charset="0"/>
              </a:rPr>
              <a:t>Homeostasis &amp; the Drive Theory</a:t>
            </a:r>
            <a:endParaRPr lang="en-US" sz="3200" b="1" dirty="0">
              <a:solidFill>
                <a:srgbClr val="FF0000"/>
              </a:solidFill>
              <a:latin typeface="Arial Rounded MT Bold" panose="020F0704030504030204" pitchFamily="34" charset="0"/>
            </a:endParaRPr>
          </a:p>
          <a:p>
            <a:pPr algn="just"/>
            <a:r>
              <a:rPr lang="en-US" sz="3200" dirty="0"/>
              <a:t>It is essential that the body maintains a constant internal environment for its optimum functioning.</a:t>
            </a:r>
          </a:p>
          <a:p>
            <a:pPr algn="just"/>
            <a:r>
              <a:rPr lang="en-US" sz="3200" dirty="0"/>
              <a:t>Corrective measures are in place to ensure that the body’s temperature, body fluids, and hormones are maintained within a certain range.</a:t>
            </a:r>
          </a:p>
          <a:p>
            <a:pPr algn="just"/>
            <a:r>
              <a:rPr lang="en-US" sz="3200" dirty="0"/>
              <a:t>For instance, when blood glucose levels fall below a certain limit, the organism  feels hungry and will seek food in order to rectify the anomaly. Likewise, when body fluids are depleted, the organism will seek water as the kidneys also try to conserve water.</a:t>
            </a:r>
          </a:p>
        </p:txBody>
      </p:sp>
    </p:spTree>
    <p:extLst>
      <p:ext uri="{BB962C8B-B14F-4D97-AF65-F5344CB8AC3E}">
        <p14:creationId xmlns:p14="http://schemas.microsoft.com/office/powerpoint/2010/main" val="3524094465"/>
      </p:ext>
    </p:extLst>
  </p:cSld>
  <p:clrMapOvr>
    <a:masterClrMapping/>
  </p:clrMapOvr>
  <p:transition spd="med">
    <p:pull/>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0"/>
            <a:ext cx="10972800" cy="1143000"/>
          </a:xfrm>
        </p:spPr>
        <p:txBody>
          <a:bodyPr>
            <a:normAutofit/>
          </a:bodyPr>
          <a:lstStyle/>
          <a:p>
            <a:pPr algn="ctr"/>
            <a:r>
              <a:rPr lang="en-US" sz="5400" b="1" dirty="0">
                <a:solidFill>
                  <a:srgbClr val="FF0000"/>
                </a:solidFill>
                <a:latin typeface="Arial Rounded MT Bold" panose="020F0704030504030204" pitchFamily="34" charset="0"/>
              </a:rPr>
              <a:t>2. Psychoanalytic theories</a:t>
            </a:r>
          </a:p>
        </p:txBody>
      </p:sp>
      <p:sp>
        <p:nvSpPr>
          <p:cNvPr id="3" name="Content Placeholder 2"/>
          <p:cNvSpPr>
            <a:spLocks noGrp="1"/>
          </p:cNvSpPr>
          <p:nvPr>
            <p:ph idx="1"/>
          </p:nvPr>
        </p:nvSpPr>
        <p:spPr>
          <a:xfrm>
            <a:off x="355601" y="1313180"/>
            <a:ext cx="10972800" cy="4389120"/>
          </a:xfrm>
        </p:spPr>
        <p:txBody>
          <a:bodyPr>
            <a:normAutofit/>
          </a:bodyPr>
          <a:lstStyle/>
          <a:p>
            <a:pPr algn="just"/>
            <a:r>
              <a:rPr lang="en-US" sz="3200" dirty="0">
                <a:latin typeface="+mj-lt"/>
              </a:rPr>
              <a:t>Sigmund Freud stated that human behavior is determined by two basic forces: </a:t>
            </a:r>
            <a:r>
              <a:rPr lang="en-US" sz="3200" b="1" dirty="0">
                <a:latin typeface="+mj-lt"/>
              </a:rPr>
              <a:t>the life instincts </a:t>
            </a:r>
            <a:r>
              <a:rPr lang="en-US" sz="3200" dirty="0">
                <a:latin typeface="+mj-lt"/>
              </a:rPr>
              <a:t>(</a:t>
            </a:r>
            <a:r>
              <a:rPr lang="en-US" sz="3200" b="1" i="1" dirty="0" err="1">
                <a:latin typeface="+mj-lt"/>
              </a:rPr>
              <a:t>eros</a:t>
            </a:r>
            <a:r>
              <a:rPr lang="en-US" sz="3200" dirty="0">
                <a:latin typeface="+mj-lt"/>
              </a:rPr>
              <a:t>) &amp; </a:t>
            </a:r>
            <a:r>
              <a:rPr lang="en-US" sz="3200" b="1" dirty="0">
                <a:latin typeface="+mj-lt"/>
              </a:rPr>
              <a:t>the death instincts </a:t>
            </a:r>
            <a:r>
              <a:rPr lang="en-US" sz="3200" dirty="0">
                <a:latin typeface="+mj-lt"/>
              </a:rPr>
              <a:t>(</a:t>
            </a:r>
            <a:r>
              <a:rPr lang="en-US" sz="3200" b="1" i="1" dirty="0">
                <a:latin typeface="+mj-lt"/>
              </a:rPr>
              <a:t>Thanatos</a:t>
            </a:r>
            <a:r>
              <a:rPr lang="en-US" sz="3200" dirty="0">
                <a:latin typeface="+mj-lt"/>
              </a:rPr>
              <a:t>). The former explains the behavior that is directed towards the preservation of life while the latter leads to destruction for example aggressiveness. </a:t>
            </a:r>
          </a:p>
        </p:txBody>
      </p:sp>
    </p:spTree>
    <p:extLst>
      <p:ext uri="{BB962C8B-B14F-4D97-AF65-F5344CB8AC3E}">
        <p14:creationId xmlns:p14="http://schemas.microsoft.com/office/powerpoint/2010/main" val="549825229"/>
      </p:ext>
    </p:extLst>
  </p:cSld>
  <p:clrMapOvr>
    <a:masterClrMapping/>
  </p:clrMapOvr>
  <p:transition spd="med">
    <p:pull/>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35788"/>
            <a:ext cx="10972800" cy="1143000"/>
          </a:xfrm>
        </p:spPr>
        <p:txBody>
          <a:bodyPr>
            <a:normAutofit/>
          </a:bodyPr>
          <a:lstStyle/>
          <a:p>
            <a:pPr algn="ctr"/>
            <a:r>
              <a:rPr lang="en-US" sz="6000" b="1" dirty="0">
                <a:solidFill>
                  <a:srgbClr val="FF0000"/>
                </a:solidFill>
                <a:latin typeface="Arial Rounded MT Bold" panose="020F0704030504030204" pitchFamily="34" charset="0"/>
              </a:rPr>
              <a:t>3. Behavioural theory </a:t>
            </a:r>
          </a:p>
        </p:txBody>
      </p:sp>
      <p:sp>
        <p:nvSpPr>
          <p:cNvPr id="3" name="Content Placeholder 2"/>
          <p:cNvSpPr>
            <a:spLocks noGrp="1"/>
          </p:cNvSpPr>
          <p:nvPr>
            <p:ph idx="1"/>
          </p:nvPr>
        </p:nvSpPr>
        <p:spPr>
          <a:xfrm>
            <a:off x="406400" y="1587500"/>
            <a:ext cx="11176001" cy="4737100"/>
          </a:xfrm>
        </p:spPr>
        <p:txBody>
          <a:bodyPr>
            <a:normAutofit/>
          </a:bodyPr>
          <a:lstStyle/>
          <a:p>
            <a:pPr algn="just"/>
            <a:r>
              <a:rPr lang="en-US" sz="3600" dirty="0">
                <a:latin typeface="+mj-lt"/>
              </a:rPr>
              <a:t>This theory holds that an organism is likely to engage in a certain type of behavior if it were </a:t>
            </a:r>
            <a:r>
              <a:rPr lang="en-US" sz="3600" b="1" dirty="0">
                <a:latin typeface="+mj-lt"/>
              </a:rPr>
              <a:t>rewarded</a:t>
            </a:r>
            <a:r>
              <a:rPr lang="en-US" sz="3600" dirty="0">
                <a:latin typeface="+mj-lt"/>
              </a:rPr>
              <a:t> following food-seeking </a:t>
            </a:r>
            <a:r>
              <a:rPr lang="en-US" sz="3600" dirty="0" err="1">
                <a:latin typeface="+mj-lt"/>
              </a:rPr>
              <a:t>behaviour</a:t>
            </a:r>
            <a:r>
              <a:rPr lang="en-US" sz="3600" dirty="0">
                <a:latin typeface="+mj-lt"/>
              </a:rPr>
              <a:t>. </a:t>
            </a:r>
          </a:p>
        </p:txBody>
      </p:sp>
    </p:spTree>
    <p:extLst>
      <p:ext uri="{BB962C8B-B14F-4D97-AF65-F5344CB8AC3E}">
        <p14:creationId xmlns:p14="http://schemas.microsoft.com/office/powerpoint/2010/main" val="1670885608"/>
      </p:ext>
    </p:extLst>
  </p:cSld>
  <p:clrMapOvr>
    <a:masterClrMapping/>
  </p:clrMapOvr>
  <p:transition spd="med">
    <p:pull/>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1" y="157988"/>
            <a:ext cx="10972800" cy="1143000"/>
          </a:xfrm>
        </p:spPr>
        <p:txBody>
          <a:bodyPr>
            <a:normAutofit/>
          </a:bodyPr>
          <a:lstStyle/>
          <a:p>
            <a:pPr algn="ctr"/>
            <a:r>
              <a:rPr lang="en-US" sz="6000" b="1" dirty="0">
                <a:solidFill>
                  <a:srgbClr val="FF0000"/>
                </a:solidFill>
                <a:latin typeface="Arial Rounded MT Bold" panose="020F0704030504030204" pitchFamily="34" charset="0"/>
              </a:rPr>
              <a:t>4. Drive reduction theory </a:t>
            </a:r>
          </a:p>
        </p:txBody>
      </p:sp>
      <p:sp>
        <p:nvSpPr>
          <p:cNvPr id="3" name="Content Placeholder 2"/>
          <p:cNvSpPr>
            <a:spLocks noGrp="1"/>
          </p:cNvSpPr>
          <p:nvPr>
            <p:ph idx="1"/>
          </p:nvPr>
        </p:nvSpPr>
        <p:spPr>
          <a:xfrm>
            <a:off x="266700" y="1397000"/>
            <a:ext cx="11315701" cy="4927600"/>
          </a:xfrm>
        </p:spPr>
        <p:txBody>
          <a:bodyPr>
            <a:normAutofit/>
          </a:bodyPr>
          <a:lstStyle/>
          <a:p>
            <a:pPr algn="just"/>
            <a:r>
              <a:rPr lang="en-US" sz="3600" dirty="0"/>
              <a:t>This theory suggests that tension builds up in an organism in response to certain needs. As the goals are achieved, for example obtaining food, tension is reduced and this is accompanied by a pleasurable feeling. </a:t>
            </a:r>
          </a:p>
        </p:txBody>
      </p:sp>
    </p:spTree>
    <p:extLst>
      <p:ext uri="{BB962C8B-B14F-4D97-AF65-F5344CB8AC3E}">
        <p14:creationId xmlns:p14="http://schemas.microsoft.com/office/powerpoint/2010/main" val="2908413851"/>
      </p:ext>
    </p:extLst>
  </p:cSld>
  <p:clrMapOvr>
    <a:masterClrMapping/>
  </p:clrMapOvr>
  <p:transition spd="med">
    <p:pull/>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2" y="323088"/>
            <a:ext cx="10972800" cy="1143000"/>
          </a:xfrm>
        </p:spPr>
        <p:txBody>
          <a:bodyPr>
            <a:normAutofit/>
          </a:bodyPr>
          <a:lstStyle/>
          <a:p>
            <a:pPr algn="ctr"/>
            <a:r>
              <a:rPr lang="en-US" sz="6000" b="1" dirty="0">
                <a:solidFill>
                  <a:srgbClr val="FF0000"/>
                </a:solidFill>
                <a:latin typeface="Arial Rounded MT Bold" panose="020F0704030504030204" pitchFamily="34" charset="0"/>
              </a:rPr>
              <a:t>5. Humanistic theory </a:t>
            </a:r>
          </a:p>
        </p:txBody>
      </p:sp>
      <p:sp>
        <p:nvSpPr>
          <p:cNvPr id="3" name="Content Placeholder 2"/>
          <p:cNvSpPr>
            <a:spLocks noGrp="1"/>
          </p:cNvSpPr>
          <p:nvPr>
            <p:ph idx="1"/>
          </p:nvPr>
        </p:nvSpPr>
        <p:spPr>
          <a:xfrm>
            <a:off x="304800" y="1587500"/>
            <a:ext cx="11277601" cy="4737100"/>
          </a:xfrm>
        </p:spPr>
        <p:txBody>
          <a:bodyPr>
            <a:normAutofit/>
          </a:bodyPr>
          <a:lstStyle/>
          <a:p>
            <a:pPr algn="just"/>
            <a:r>
              <a:rPr lang="en-US" sz="3200" dirty="0"/>
              <a:t>By Abraham Maslow. </a:t>
            </a:r>
          </a:p>
          <a:p>
            <a:pPr algn="just"/>
            <a:r>
              <a:rPr lang="en-US" sz="3200" dirty="0"/>
              <a:t>Maslow reasoned that human motivations are organized in a hierarchy of needs. </a:t>
            </a:r>
          </a:p>
          <a:p>
            <a:pPr algn="just"/>
            <a:r>
              <a:rPr lang="en-US" sz="3200" dirty="0"/>
              <a:t>He stated that the lower needs in the hierarchy must be partly fulfilled before those at the next level can assume importance.  If they are not, then the organism remains preoccupied with them until the needs are met. </a:t>
            </a:r>
          </a:p>
          <a:p>
            <a:pPr algn="just"/>
            <a:endParaRPr lang="en-US" sz="3200" dirty="0"/>
          </a:p>
        </p:txBody>
      </p:sp>
    </p:spTree>
    <p:extLst>
      <p:ext uri="{BB962C8B-B14F-4D97-AF65-F5344CB8AC3E}">
        <p14:creationId xmlns:p14="http://schemas.microsoft.com/office/powerpoint/2010/main" val="2267766655"/>
      </p:ext>
    </p:extLst>
  </p:cSld>
  <p:clrMapOvr>
    <a:masterClrMapping/>
  </p:clrMapOvr>
  <p:transition spd="med">
    <p:pull/>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0"/>
            <a:ext cx="10972800" cy="1143000"/>
          </a:xfrm>
        </p:spPr>
        <p:txBody>
          <a:bodyPr>
            <a:normAutofit/>
          </a:bodyPr>
          <a:lstStyle/>
          <a:p>
            <a:pPr algn="ctr"/>
            <a:r>
              <a:rPr lang="en-US" sz="6000" b="1" dirty="0">
                <a:solidFill>
                  <a:schemeClr val="tx1"/>
                </a:solidFill>
              </a:rPr>
              <a:t>Take away…. </a:t>
            </a:r>
          </a:p>
        </p:txBody>
      </p:sp>
      <p:sp>
        <p:nvSpPr>
          <p:cNvPr id="3" name="Content Placeholder 2"/>
          <p:cNvSpPr>
            <a:spLocks noGrp="1"/>
          </p:cNvSpPr>
          <p:nvPr>
            <p:ph idx="1"/>
          </p:nvPr>
        </p:nvSpPr>
        <p:spPr>
          <a:xfrm>
            <a:off x="330201" y="1440180"/>
            <a:ext cx="10972800" cy="4389120"/>
          </a:xfrm>
        </p:spPr>
        <p:txBody>
          <a:bodyPr>
            <a:normAutofit/>
          </a:bodyPr>
          <a:lstStyle/>
          <a:p>
            <a:pPr algn="just">
              <a:buFont typeface="Wingdings" panose="05000000000000000000" pitchFamily="2" charset="2"/>
              <a:buChar char="v"/>
            </a:pPr>
            <a:r>
              <a:rPr lang="en-US" sz="3600" b="1" dirty="0">
                <a:solidFill>
                  <a:srgbClr val="FF0000"/>
                </a:solidFill>
              </a:rPr>
              <a:t>Discuss the application of the Humanistic Theory in our daily lives. </a:t>
            </a:r>
          </a:p>
          <a:p>
            <a:pPr algn="just">
              <a:buFont typeface="Wingdings" panose="05000000000000000000" pitchFamily="2" charset="2"/>
              <a:buChar char="v"/>
            </a:pPr>
            <a:r>
              <a:rPr lang="en-US" sz="3600" b="1" dirty="0">
                <a:solidFill>
                  <a:srgbClr val="FF0000"/>
                </a:solidFill>
              </a:rPr>
              <a:t>Discuss the application of the motivation theories in our daily lives. </a:t>
            </a:r>
          </a:p>
        </p:txBody>
      </p:sp>
    </p:spTree>
    <p:extLst>
      <p:ext uri="{BB962C8B-B14F-4D97-AF65-F5344CB8AC3E}">
        <p14:creationId xmlns:p14="http://schemas.microsoft.com/office/powerpoint/2010/main" val="4269496734"/>
      </p:ext>
    </p:extLst>
  </p:cSld>
  <p:clrMapOvr>
    <a:masterClrMapping/>
  </p:clrMapOvr>
  <p:transition spd="med">
    <p:pull/>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6209" y="1"/>
            <a:ext cx="7185991" cy="768626"/>
          </a:xfrm>
        </p:spPr>
        <p:txBody>
          <a:bodyPr>
            <a:noAutofit/>
          </a:bodyPr>
          <a:lstStyle/>
          <a:p>
            <a:pPr algn="ctr">
              <a:defRPr/>
            </a:pPr>
            <a:r>
              <a:rPr lang="en-US" sz="5400" b="1" dirty="0">
                <a:solidFill>
                  <a:srgbClr val="FF0000"/>
                </a:solidFill>
                <a:latin typeface="Arial Black" panose="020B0A04020102020204" pitchFamily="34" charset="0"/>
              </a:rPr>
              <a:t>STRESS</a:t>
            </a:r>
            <a:endParaRPr lang="en-US" sz="5400" dirty="0">
              <a:solidFill>
                <a:srgbClr val="FF0000"/>
              </a:solidFill>
              <a:latin typeface="Arial Black" panose="020B0A04020102020204" pitchFamily="34" charset="0"/>
            </a:endParaRPr>
          </a:p>
        </p:txBody>
      </p:sp>
      <p:sp>
        <p:nvSpPr>
          <p:cNvPr id="33795" name="Content Placeholder 2"/>
          <p:cNvSpPr>
            <a:spLocks noGrp="1"/>
          </p:cNvSpPr>
          <p:nvPr>
            <p:ph idx="1"/>
          </p:nvPr>
        </p:nvSpPr>
        <p:spPr>
          <a:xfrm>
            <a:off x="929308" y="722243"/>
            <a:ext cx="10919791" cy="5602357"/>
          </a:xfrm>
        </p:spPr>
        <p:txBody>
          <a:bodyPr>
            <a:normAutofit fontScale="92500" lnSpcReduction="10000"/>
          </a:bodyPr>
          <a:lstStyle/>
          <a:p>
            <a:pPr marL="0" indent="0" algn="just">
              <a:buNone/>
            </a:pPr>
            <a:r>
              <a:rPr lang="en-US" sz="4400" b="1" i="1" dirty="0"/>
              <a:t>Definition </a:t>
            </a:r>
          </a:p>
          <a:p>
            <a:pPr algn="just"/>
            <a:r>
              <a:rPr lang="en-US" b="1" i="1" dirty="0"/>
              <a:t>Stress</a:t>
            </a:r>
            <a:r>
              <a:rPr lang="en-US" dirty="0"/>
              <a:t> is a state of severe physiological and psychological response to harmful or potentially harmful circumstances. </a:t>
            </a:r>
          </a:p>
          <a:p>
            <a:pPr algn="just"/>
            <a:r>
              <a:rPr lang="en-US" dirty="0"/>
              <a:t>It is a state of severe physiological and psychological tension or It can be also defined as a non-specific response of the body to any demand.</a:t>
            </a:r>
          </a:p>
          <a:p>
            <a:pPr algn="just"/>
            <a:r>
              <a:rPr lang="en-US" b="1" i="1" dirty="0"/>
              <a:t>A stressor </a:t>
            </a:r>
            <a:r>
              <a:rPr lang="en-US" dirty="0"/>
              <a:t>is a stimulus which causes stress e.g. bereavement, divorce or a critical event such as robbery or the demand of life</a:t>
            </a:r>
          </a:p>
          <a:p>
            <a:pPr algn="just"/>
            <a:r>
              <a:rPr lang="en-US" dirty="0"/>
              <a:t>One’s responses to stress are influenced by: personality (our strength), the burden/type of stressor, subjective interpretation of the stressors. </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BAB0C1F7-4CE6-4401-8830-618F638D962C}" type="slidenum">
              <a:rPr lang="en-US" smtClean="0"/>
              <a:pPr>
                <a:defRPr/>
              </a:pPr>
              <a:t>126</a:t>
            </a:fld>
            <a:endParaRPr lang="en-US"/>
          </a:p>
        </p:txBody>
      </p:sp>
    </p:spTree>
    <p:extLst>
      <p:ext uri="{BB962C8B-B14F-4D97-AF65-F5344CB8AC3E}">
        <p14:creationId xmlns:p14="http://schemas.microsoft.com/office/powerpoint/2010/main" val="3423902236"/>
      </p:ext>
    </p:extLst>
  </p:cSld>
  <p:clrMapOvr>
    <a:masterClrMapping/>
  </p:clrMapOvr>
  <p:transition spd="med">
    <p:pull/>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905000" y="0"/>
            <a:ext cx="8229600" cy="838200"/>
          </a:xfrm>
        </p:spPr>
        <p:txBody>
          <a:bodyPr>
            <a:normAutofit/>
          </a:bodyPr>
          <a:lstStyle/>
          <a:p>
            <a:pPr algn="ctr"/>
            <a:r>
              <a:rPr lang="en-US" sz="4800" b="1" dirty="0">
                <a:solidFill>
                  <a:srgbClr val="FF0000"/>
                </a:solidFill>
                <a:latin typeface="Arial Black" panose="020B0A04020102020204" pitchFamily="34" charset="0"/>
              </a:rPr>
              <a:t>Causes of stress </a:t>
            </a:r>
          </a:p>
        </p:txBody>
      </p:sp>
      <p:sp>
        <p:nvSpPr>
          <p:cNvPr id="34819" name="Content Placeholder 2"/>
          <p:cNvSpPr>
            <a:spLocks noGrp="1"/>
          </p:cNvSpPr>
          <p:nvPr>
            <p:ph idx="1"/>
          </p:nvPr>
        </p:nvSpPr>
        <p:spPr>
          <a:xfrm>
            <a:off x="808382" y="838199"/>
            <a:ext cx="11052313" cy="5943601"/>
          </a:xfrm>
        </p:spPr>
        <p:txBody>
          <a:bodyPr>
            <a:noAutofit/>
          </a:bodyPr>
          <a:lstStyle/>
          <a:p>
            <a:pPr algn="just">
              <a:buFontTx/>
              <a:buChar char="-"/>
            </a:pPr>
            <a:r>
              <a:rPr lang="en-US" sz="2800" dirty="0"/>
              <a:t>Stressors can be sudden, overwhelming or cumulative. Examples include:</a:t>
            </a:r>
          </a:p>
          <a:p>
            <a:pPr algn="just">
              <a:buFont typeface="Wingdings" panose="05000000000000000000" pitchFamily="2" charset="2"/>
              <a:buChar char="§"/>
            </a:pPr>
            <a:r>
              <a:rPr lang="en-US" sz="2800" dirty="0"/>
              <a:t>Life crises e.g. accidents, death of spouse or divorce.</a:t>
            </a:r>
          </a:p>
          <a:p>
            <a:pPr algn="just">
              <a:buFont typeface="Wingdings" panose="05000000000000000000" pitchFamily="2" charset="2"/>
              <a:buChar char="§"/>
            </a:pPr>
            <a:r>
              <a:rPr lang="en-US" sz="2800" dirty="0"/>
              <a:t>Transitions e.g. divorce, bereavement and retirement.</a:t>
            </a:r>
          </a:p>
          <a:p>
            <a:pPr algn="just">
              <a:buFont typeface="Wingdings" panose="05000000000000000000" pitchFamily="2" charset="2"/>
              <a:buChar char="§"/>
            </a:pPr>
            <a:r>
              <a:rPr lang="en-US" sz="2800" dirty="0"/>
              <a:t>Catastrophes-natural and otherwise e.g. earthquakes and floods. </a:t>
            </a:r>
          </a:p>
          <a:p>
            <a:pPr algn="just">
              <a:buFont typeface="Wingdings" panose="05000000000000000000" pitchFamily="2" charset="2"/>
              <a:buChar char="§"/>
            </a:pPr>
            <a:r>
              <a:rPr lang="en-US" sz="2800" dirty="0"/>
              <a:t>Daily hassles, little things in life that go wrong. </a:t>
            </a:r>
          </a:p>
          <a:p>
            <a:pPr algn="just">
              <a:buFont typeface="Wingdings" panose="05000000000000000000" pitchFamily="2" charset="2"/>
              <a:buChar char="§"/>
            </a:pPr>
            <a:r>
              <a:rPr lang="en-US" sz="2800" dirty="0"/>
              <a:t>Frustration and conflicts. </a:t>
            </a:r>
          </a:p>
          <a:p>
            <a:pPr algn="just">
              <a:buFont typeface="Wingdings" panose="05000000000000000000" pitchFamily="2" charset="2"/>
              <a:buChar char="§"/>
            </a:pPr>
            <a:r>
              <a:rPr lang="en-US" sz="2800" dirty="0"/>
              <a:t>Uncertainty, doubt and inability to predict the future</a:t>
            </a:r>
          </a:p>
          <a:p>
            <a:pPr algn="just"/>
            <a:r>
              <a:rPr lang="en-US" sz="2800" i="1" dirty="0"/>
              <a:t>Physical stress: </a:t>
            </a:r>
            <a:r>
              <a:rPr lang="en-US" sz="2800" dirty="0"/>
              <a:t>Pain, hunger, illness, fatigue, unmet basic needs.</a:t>
            </a:r>
          </a:p>
          <a:p>
            <a:pPr algn="just"/>
            <a:r>
              <a:rPr lang="en-US" sz="2800" i="1" dirty="0"/>
              <a:t>Psychological stress:</a:t>
            </a:r>
            <a:r>
              <a:rPr lang="en-US" sz="2800" b="1" dirty="0"/>
              <a:t> </a:t>
            </a:r>
            <a:r>
              <a:rPr lang="en-US" sz="2800" dirty="0"/>
              <a:t>Anything causing anxiety, tension or fear.</a:t>
            </a:r>
          </a:p>
          <a:p>
            <a:pPr algn="just"/>
            <a:r>
              <a:rPr lang="en-US" sz="2800" i="1" dirty="0"/>
              <a:t>Environmental stress: </a:t>
            </a:r>
            <a:r>
              <a:rPr lang="en-US" sz="2800" dirty="0"/>
              <a:t>Weather, other human beings, pollution, natural and artificial disasters.</a:t>
            </a:r>
          </a:p>
          <a:p>
            <a:pPr algn="just">
              <a:buFont typeface="Wingdings" pitchFamily="2" charset="2"/>
              <a:buNone/>
            </a:pPr>
            <a:endParaRPr lang="en-US" sz="28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3F41F692-F5DB-477C-812A-54F684DA6366}" type="slidenum">
              <a:rPr lang="en-US" smtClean="0"/>
              <a:pPr>
                <a:defRPr/>
              </a:pPr>
              <a:t>127</a:t>
            </a:fld>
            <a:endParaRPr lang="en-US"/>
          </a:p>
        </p:txBody>
      </p:sp>
    </p:spTree>
    <p:extLst>
      <p:ext uri="{BB962C8B-B14F-4D97-AF65-F5344CB8AC3E}">
        <p14:creationId xmlns:p14="http://schemas.microsoft.com/office/powerpoint/2010/main" val="1794363720"/>
      </p:ext>
    </p:extLst>
  </p:cSld>
  <p:clrMapOvr>
    <a:masterClrMapping/>
  </p:clrMapOvr>
  <p:transition spd="med">
    <p:pull/>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981200" y="135353"/>
            <a:ext cx="8229600" cy="712787"/>
          </a:xfrm>
        </p:spPr>
        <p:txBody>
          <a:bodyPr>
            <a:noAutofit/>
          </a:bodyPr>
          <a:lstStyle/>
          <a:p>
            <a:pPr algn="ctr"/>
            <a:r>
              <a:rPr lang="en-US" dirty="0">
                <a:latin typeface="Arial Black" panose="020B0A04020102020204" pitchFamily="34" charset="0"/>
              </a:rPr>
              <a:t>Responses to Stress</a:t>
            </a:r>
          </a:p>
        </p:txBody>
      </p:sp>
      <p:sp>
        <p:nvSpPr>
          <p:cNvPr id="35843" name="Content Placeholder 2"/>
          <p:cNvSpPr>
            <a:spLocks noGrp="1"/>
          </p:cNvSpPr>
          <p:nvPr>
            <p:ph idx="1"/>
          </p:nvPr>
        </p:nvSpPr>
        <p:spPr>
          <a:xfrm>
            <a:off x="914399" y="848141"/>
            <a:ext cx="11052313" cy="5739986"/>
          </a:xfrm>
        </p:spPr>
        <p:txBody>
          <a:bodyPr/>
          <a:lstStyle/>
          <a:p>
            <a:pPr algn="just"/>
            <a:r>
              <a:rPr lang="en-US" sz="3000" dirty="0"/>
              <a:t>Stressors and to some extent stress are normal and at times are necessary for one to achieve certain goals in life. It becomes abnormal if they produce signs and symptoms that become the problem.</a:t>
            </a:r>
          </a:p>
          <a:p>
            <a:pPr algn="just"/>
            <a:endParaRPr lang="en-US" sz="1500" dirty="0"/>
          </a:p>
          <a:p>
            <a:pPr algn="just"/>
            <a:r>
              <a:rPr lang="en-US" sz="3000" dirty="0"/>
              <a:t>Individuals can be helped to cope with or minimize life stressors and still lead a relatively normal lives with health education and support systems.</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84A46092-5764-491B-A240-066703453244}" type="slidenum">
              <a:rPr lang="en-US" smtClean="0"/>
              <a:pPr>
                <a:defRPr/>
              </a:pPr>
              <a:t>128</a:t>
            </a:fld>
            <a:endParaRPr lang="en-US"/>
          </a:p>
        </p:txBody>
      </p:sp>
    </p:spTree>
    <p:extLst>
      <p:ext uri="{BB962C8B-B14F-4D97-AF65-F5344CB8AC3E}">
        <p14:creationId xmlns:p14="http://schemas.microsoft.com/office/powerpoint/2010/main" val="3239878034"/>
      </p:ext>
    </p:extLst>
  </p:cSld>
  <p:clrMapOvr>
    <a:masterClrMapping/>
  </p:clrMapOvr>
  <p:transition spd="med">
    <p:pull/>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1123122" y="952363"/>
            <a:ext cx="9703904" cy="4302125"/>
          </a:xfrm>
        </p:spPr>
        <p:txBody>
          <a:bodyPr>
            <a:normAutofit/>
          </a:bodyPr>
          <a:lstStyle/>
          <a:p>
            <a:pPr algn="just"/>
            <a:r>
              <a:rPr lang="en-US" sz="3600" b="1" dirty="0"/>
              <a:t>Physiological responses</a:t>
            </a:r>
            <a:r>
              <a:rPr lang="en-US" sz="3600" dirty="0"/>
              <a:t>: </a:t>
            </a:r>
          </a:p>
          <a:p>
            <a:pPr lvl="1" algn="just"/>
            <a:r>
              <a:rPr lang="en-US" sz="3200" dirty="0"/>
              <a:t>The body prepares itself either to fight or for flight.</a:t>
            </a:r>
          </a:p>
          <a:p>
            <a:pPr lvl="1" algn="just"/>
            <a:r>
              <a:rPr lang="en-US" sz="3200" dirty="0"/>
              <a:t>All the body’s reactions to stress affect health. </a:t>
            </a:r>
          </a:p>
          <a:p>
            <a:pPr lvl="1" algn="just"/>
            <a:r>
              <a:rPr lang="en-US" sz="3200" dirty="0"/>
              <a:t>Prolonged stress may cause high BP, ulcers, heart diseases, autoimmune disorders such as rheumatoid arthritis &amp; allergies </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1C9ADE5E-0ABE-4E0B-A2E7-7C214ECFE741}" type="slidenum">
              <a:rPr lang="en-US" smtClean="0"/>
              <a:pPr>
                <a:defRPr/>
              </a:pPr>
              <a:t>129</a:t>
            </a:fld>
            <a:endParaRPr lang="en-US"/>
          </a:p>
        </p:txBody>
      </p:sp>
    </p:spTree>
    <p:extLst>
      <p:ext uri="{BB962C8B-B14F-4D97-AF65-F5344CB8AC3E}">
        <p14:creationId xmlns:p14="http://schemas.microsoft.com/office/powerpoint/2010/main" val="3868867173"/>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953"/>
            <a:ext cx="9829164" cy="1143000"/>
          </a:xfrm>
        </p:spPr>
        <p:txBody>
          <a:bodyPr/>
          <a:lstStyle/>
          <a:p>
            <a:pPr algn="l"/>
            <a:r>
              <a:rPr lang="en-US" sz="3600" b="1" dirty="0"/>
              <a:t>Cont’d…</a:t>
            </a:r>
          </a:p>
        </p:txBody>
      </p:sp>
      <p:sp>
        <p:nvSpPr>
          <p:cNvPr id="3" name="Content Placeholder 2"/>
          <p:cNvSpPr>
            <a:spLocks noGrp="1"/>
          </p:cNvSpPr>
          <p:nvPr>
            <p:ph idx="1"/>
          </p:nvPr>
        </p:nvSpPr>
        <p:spPr>
          <a:xfrm>
            <a:off x="1285461" y="1272209"/>
            <a:ext cx="10628243" cy="4747591"/>
          </a:xfrm>
        </p:spPr>
        <p:txBody>
          <a:bodyPr/>
          <a:lstStyle/>
          <a:p>
            <a:pPr algn="just">
              <a:buFont typeface="Wingdings" panose="05000000000000000000" pitchFamily="2" charset="2"/>
              <a:buChar char="v"/>
            </a:pPr>
            <a:r>
              <a:rPr lang="en-US" sz="3200" i="1" dirty="0">
                <a:solidFill>
                  <a:schemeClr val="tx2"/>
                </a:solidFill>
              </a:rPr>
              <a:t>Aristotle</a:t>
            </a:r>
            <a:r>
              <a:rPr lang="en-US" sz="3200" dirty="0">
                <a:solidFill>
                  <a:schemeClr val="accent1"/>
                </a:solidFill>
              </a:rPr>
              <a:t> </a:t>
            </a:r>
            <a:r>
              <a:rPr lang="en-US" sz="3200" dirty="0"/>
              <a:t>in his book “</a:t>
            </a:r>
            <a:r>
              <a:rPr lang="en-US" sz="3200" i="1" dirty="0" err="1"/>
              <a:t>para</a:t>
            </a:r>
            <a:r>
              <a:rPr lang="en-US" sz="3200" i="1" dirty="0"/>
              <a:t> psyche</a:t>
            </a:r>
            <a:r>
              <a:rPr lang="en-US" sz="3200" dirty="0"/>
              <a:t>” (about the mind or soul) he introduced the basic ideas in psychology today, like law of association. </a:t>
            </a:r>
          </a:p>
          <a:p>
            <a:pPr algn="just">
              <a:buFont typeface="Wingdings" panose="05000000000000000000" pitchFamily="2" charset="2"/>
              <a:buChar char="v"/>
            </a:pPr>
            <a:endParaRPr lang="en-US" sz="1600" dirty="0"/>
          </a:p>
          <a:p>
            <a:pPr algn="just">
              <a:buFont typeface="Wingdings" panose="05000000000000000000" pitchFamily="2" charset="2"/>
              <a:buChar char="v"/>
            </a:pPr>
            <a:r>
              <a:rPr lang="en-US" sz="3200" dirty="0"/>
              <a:t>However, the notion of psychology was primarily related to study of soul or mind at that stage and never on the behavior of the individual. That is why the attention was diverted from the study of soul or mind.</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13</a:t>
            </a:fld>
            <a:endParaRPr lang="en-US"/>
          </a:p>
        </p:txBody>
      </p:sp>
    </p:spTree>
    <p:extLst>
      <p:ext uri="{BB962C8B-B14F-4D97-AF65-F5344CB8AC3E}">
        <p14:creationId xmlns:p14="http://schemas.microsoft.com/office/powerpoint/2010/main" val="389733317"/>
      </p:ext>
    </p:extLst>
  </p:cSld>
  <p:clrMapOvr>
    <a:masterClrMapping/>
  </p:clrMapOvr>
  <p:transition spd="med">
    <p:pull/>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4644" y="341242"/>
            <a:ext cx="10813774" cy="6218584"/>
          </a:xfrm>
        </p:spPr>
        <p:txBody>
          <a:bodyPr>
            <a:normAutofit lnSpcReduction="10000"/>
          </a:bodyPr>
          <a:lstStyle/>
          <a:p>
            <a:pPr algn="just"/>
            <a:r>
              <a:rPr lang="en-US" b="1" dirty="0"/>
              <a:t>Psychological responses</a:t>
            </a:r>
            <a:r>
              <a:rPr lang="en-US" dirty="0"/>
              <a:t>: </a:t>
            </a:r>
          </a:p>
          <a:p>
            <a:pPr lvl="1" algn="just"/>
            <a:r>
              <a:rPr lang="en-US" sz="3200" dirty="0"/>
              <a:t>The individual may display self-destructive lifestyles  &amp; risk-taking behaviors such as drug abuse, suicidal gestures and self neglect. </a:t>
            </a:r>
          </a:p>
          <a:p>
            <a:pPr lvl="1" algn="just"/>
            <a:r>
              <a:rPr lang="en-US" sz="3200" dirty="0"/>
              <a:t>Aggressiveness due to frustration</a:t>
            </a:r>
          </a:p>
          <a:p>
            <a:pPr lvl="1" algn="just"/>
            <a:r>
              <a:rPr lang="en-US" sz="3200" dirty="0"/>
              <a:t>Anxiety. It may manifest with physical symptoms of autonomic hyperarousal and activity. </a:t>
            </a:r>
          </a:p>
          <a:p>
            <a:pPr lvl="1" algn="just"/>
            <a:r>
              <a:rPr lang="en-US" sz="3200" dirty="0"/>
              <a:t>Depression </a:t>
            </a:r>
          </a:p>
          <a:p>
            <a:pPr lvl="1" algn="just"/>
            <a:r>
              <a:rPr lang="en-US" sz="3200" dirty="0"/>
              <a:t>Inhibited sexual drive</a:t>
            </a:r>
          </a:p>
          <a:p>
            <a:pPr lvl="1" algn="just"/>
            <a:r>
              <a:rPr lang="en-US" sz="3200" dirty="0"/>
              <a:t>Spiritual signs and symptoms of excessive stress may include doubts about one’s faith, loss of self confidence or loss of purpose. </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130</a:t>
            </a:fld>
            <a:endParaRPr lang="en-US"/>
          </a:p>
        </p:txBody>
      </p:sp>
    </p:spTree>
    <p:extLst>
      <p:ext uri="{BB962C8B-B14F-4D97-AF65-F5344CB8AC3E}">
        <p14:creationId xmlns:p14="http://schemas.microsoft.com/office/powerpoint/2010/main" val="1922369705"/>
      </p:ext>
    </p:extLst>
  </p:cSld>
  <p:clrMapOvr>
    <a:masterClrMapping/>
  </p:clrMapOvr>
  <p:transition spd="med">
    <p:pull/>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748" y="149087"/>
            <a:ext cx="7772400" cy="1143000"/>
          </a:xfrm>
        </p:spPr>
        <p:txBody>
          <a:bodyPr>
            <a:noAutofit/>
          </a:bodyPr>
          <a:lstStyle/>
          <a:p>
            <a:pPr algn="ctr"/>
            <a:r>
              <a:rPr lang="en-US" sz="4000" dirty="0">
                <a:latin typeface="Arial Black" panose="020B0A04020102020204" pitchFamily="34" charset="0"/>
              </a:rPr>
              <a:t>Stress in Patients is caused by:</a:t>
            </a:r>
          </a:p>
        </p:txBody>
      </p:sp>
      <p:sp>
        <p:nvSpPr>
          <p:cNvPr id="3" name="Content Placeholder 2"/>
          <p:cNvSpPr>
            <a:spLocks noGrp="1"/>
          </p:cNvSpPr>
          <p:nvPr>
            <p:ph idx="1"/>
          </p:nvPr>
        </p:nvSpPr>
        <p:spPr>
          <a:xfrm>
            <a:off x="834887" y="1408043"/>
            <a:ext cx="11145078" cy="4114800"/>
          </a:xfrm>
        </p:spPr>
        <p:txBody>
          <a:bodyPr>
            <a:normAutofit/>
          </a:bodyPr>
          <a:lstStyle/>
          <a:p>
            <a:pPr>
              <a:buFont typeface="Wingdings" pitchFamily="2" charset="2"/>
              <a:buChar char="Ø"/>
            </a:pPr>
            <a:r>
              <a:rPr lang="en-US" dirty="0"/>
              <a:t>Admission to hospital</a:t>
            </a:r>
          </a:p>
          <a:p>
            <a:pPr>
              <a:buFont typeface="Wingdings" pitchFamily="2" charset="2"/>
              <a:buChar char="Ø"/>
            </a:pPr>
            <a:r>
              <a:rPr lang="en-US" dirty="0"/>
              <a:t>Operations</a:t>
            </a:r>
          </a:p>
          <a:p>
            <a:pPr>
              <a:buFont typeface="Wingdings" pitchFamily="2" charset="2"/>
              <a:buChar char="Ø"/>
            </a:pPr>
            <a:r>
              <a:rPr lang="en-US" dirty="0"/>
              <a:t>Anesthetics</a:t>
            </a:r>
          </a:p>
          <a:p>
            <a:pPr>
              <a:buFont typeface="Wingdings" pitchFamily="2" charset="2"/>
              <a:buChar char="Ø"/>
            </a:pPr>
            <a:r>
              <a:rPr lang="en-US" dirty="0"/>
              <a:t>Sharing a ward with strangers</a:t>
            </a:r>
          </a:p>
          <a:p>
            <a:pPr>
              <a:buFont typeface="Wingdings" pitchFamily="2" charset="2"/>
              <a:buChar char="Ø"/>
            </a:pPr>
            <a:r>
              <a:rPr lang="en-US" dirty="0"/>
              <a:t>Use of bedpans</a:t>
            </a:r>
          </a:p>
          <a:p>
            <a:pPr>
              <a:buFont typeface="Wingdings" pitchFamily="2" charset="2"/>
              <a:buChar char="Ø"/>
            </a:pPr>
            <a:r>
              <a:rPr lang="en-US" dirty="0"/>
              <a:t>Injections and</a:t>
            </a:r>
          </a:p>
          <a:p>
            <a:pPr>
              <a:buFont typeface="Wingdings" pitchFamily="2" charset="2"/>
              <a:buChar char="Ø"/>
            </a:pPr>
            <a:r>
              <a:rPr lang="en-US" dirty="0"/>
              <a:t>Being done tests/investigations.</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131</a:t>
            </a:fld>
            <a:endParaRPr lang="en-US"/>
          </a:p>
        </p:txBody>
      </p:sp>
    </p:spTree>
    <p:extLst>
      <p:ext uri="{BB962C8B-B14F-4D97-AF65-F5344CB8AC3E}">
        <p14:creationId xmlns:p14="http://schemas.microsoft.com/office/powerpoint/2010/main" val="934477306"/>
      </p:ext>
    </p:extLst>
  </p:cSld>
  <p:clrMapOvr>
    <a:masterClrMapping/>
  </p:clrMapOvr>
  <p:transition spd="med">
    <p:pull/>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39148"/>
            <a:ext cx="7772400" cy="1143000"/>
          </a:xfrm>
        </p:spPr>
        <p:txBody>
          <a:bodyPr/>
          <a:lstStyle/>
          <a:p>
            <a:pPr algn="ctr"/>
            <a:r>
              <a:rPr lang="en-US" sz="3600" dirty="0">
                <a:latin typeface="Arial Black" panose="020B0A04020102020204" pitchFamily="34" charset="0"/>
              </a:rPr>
              <a:t>Signs and symptoms of stress</a:t>
            </a:r>
          </a:p>
        </p:txBody>
      </p:sp>
      <p:sp>
        <p:nvSpPr>
          <p:cNvPr id="3" name="Content Placeholder 2"/>
          <p:cNvSpPr>
            <a:spLocks noGrp="1"/>
          </p:cNvSpPr>
          <p:nvPr>
            <p:ph idx="1"/>
          </p:nvPr>
        </p:nvSpPr>
        <p:spPr>
          <a:xfrm>
            <a:off x="1020416" y="1537253"/>
            <a:ext cx="10765183" cy="4356524"/>
          </a:xfrm>
        </p:spPr>
        <p:txBody>
          <a:bodyPr>
            <a:normAutofit lnSpcReduction="10000"/>
          </a:bodyPr>
          <a:lstStyle/>
          <a:p>
            <a:pPr algn="just">
              <a:buNone/>
            </a:pPr>
            <a:r>
              <a:rPr lang="en-US" sz="3000" b="1" dirty="0">
                <a:solidFill>
                  <a:schemeClr val="tx2"/>
                </a:solidFill>
              </a:rPr>
              <a:t>On the body</a:t>
            </a:r>
          </a:p>
          <a:p>
            <a:pPr algn="just"/>
            <a:r>
              <a:rPr lang="en-US" sz="3000" dirty="0"/>
              <a:t>Headache</a:t>
            </a:r>
          </a:p>
          <a:p>
            <a:pPr algn="just"/>
            <a:r>
              <a:rPr lang="en-US" sz="3000" dirty="0"/>
              <a:t>Muscle tension or pain</a:t>
            </a:r>
          </a:p>
          <a:p>
            <a:pPr algn="just"/>
            <a:r>
              <a:rPr lang="en-US" sz="3000" dirty="0"/>
              <a:t>Chest pain</a:t>
            </a:r>
          </a:p>
          <a:p>
            <a:pPr algn="just"/>
            <a:r>
              <a:rPr lang="en-US" sz="3000" dirty="0"/>
              <a:t>Fatigue</a:t>
            </a:r>
          </a:p>
          <a:p>
            <a:pPr algn="just"/>
            <a:r>
              <a:rPr lang="en-US" sz="3000" dirty="0"/>
              <a:t>Change in sex drive</a:t>
            </a:r>
          </a:p>
          <a:p>
            <a:pPr algn="just"/>
            <a:r>
              <a:rPr lang="en-US" sz="3000" dirty="0"/>
              <a:t>Stomach upset</a:t>
            </a:r>
          </a:p>
          <a:p>
            <a:pPr algn="just"/>
            <a:r>
              <a:rPr lang="en-US" sz="3000" dirty="0"/>
              <a:t>Sleep problems</a:t>
            </a:r>
          </a:p>
          <a:p>
            <a:pPr algn="just"/>
            <a:endParaRPr lang="en-US" sz="30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132</a:t>
            </a:fld>
            <a:endParaRPr lang="en-US"/>
          </a:p>
        </p:txBody>
      </p:sp>
    </p:spTree>
    <p:extLst>
      <p:ext uri="{BB962C8B-B14F-4D97-AF65-F5344CB8AC3E}">
        <p14:creationId xmlns:p14="http://schemas.microsoft.com/office/powerpoint/2010/main" val="4123561068"/>
      </p:ext>
    </p:extLst>
  </p:cSld>
  <p:clrMapOvr>
    <a:masterClrMapping/>
  </p:clrMapOvr>
  <p:transition spd="med">
    <p:pull/>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5521" y="305463"/>
            <a:ext cx="8077200" cy="4389120"/>
          </a:xfrm>
        </p:spPr>
        <p:txBody>
          <a:bodyPr>
            <a:normAutofit/>
          </a:bodyPr>
          <a:lstStyle/>
          <a:p>
            <a:pPr>
              <a:buNone/>
            </a:pPr>
            <a:r>
              <a:rPr lang="en-US" b="1" dirty="0">
                <a:solidFill>
                  <a:schemeClr val="tx2"/>
                </a:solidFill>
              </a:rPr>
              <a:t>On the mood</a:t>
            </a:r>
          </a:p>
          <a:p>
            <a:r>
              <a:rPr lang="en-US" dirty="0"/>
              <a:t>Anxiety i.e. tension</a:t>
            </a:r>
          </a:p>
          <a:p>
            <a:r>
              <a:rPr lang="en-US" dirty="0"/>
              <a:t>Restlessness</a:t>
            </a:r>
          </a:p>
          <a:p>
            <a:r>
              <a:rPr lang="en-US" dirty="0"/>
              <a:t>Lack of motivation , focus, or concentration</a:t>
            </a:r>
          </a:p>
          <a:p>
            <a:r>
              <a:rPr lang="en-US" dirty="0"/>
              <a:t>Irritability or anger</a:t>
            </a:r>
          </a:p>
          <a:p>
            <a:r>
              <a:rPr lang="en-US" dirty="0"/>
              <a:t>Sadness or depression</a:t>
            </a:r>
          </a:p>
          <a:p>
            <a:r>
              <a:rPr lang="en-US" dirty="0"/>
              <a:t>Frustration</a:t>
            </a:r>
          </a:p>
          <a:p>
            <a:pPr>
              <a:buNone/>
            </a:pPr>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133</a:t>
            </a:fld>
            <a:endParaRPr lang="en-US"/>
          </a:p>
        </p:txBody>
      </p:sp>
    </p:spTree>
    <p:extLst>
      <p:ext uri="{BB962C8B-B14F-4D97-AF65-F5344CB8AC3E}">
        <p14:creationId xmlns:p14="http://schemas.microsoft.com/office/powerpoint/2010/main" val="1732443872"/>
      </p:ext>
    </p:extLst>
  </p:cSld>
  <p:clrMapOvr>
    <a:masterClrMapping/>
  </p:clrMapOvr>
  <p:transition spd="med">
    <p:pull/>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65" y="589247"/>
            <a:ext cx="10769600" cy="4297363"/>
          </a:xfrm>
        </p:spPr>
        <p:txBody>
          <a:bodyPr>
            <a:normAutofit/>
          </a:bodyPr>
          <a:lstStyle/>
          <a:p>
            <a:pPr>
              <a:buNone/>
            </a:pPr>
            <a:r>
              <a:rPr lang="en-US" sz="3600" b="1" dirty="0">
                <a:solidFill>
                  <a:schemeClr val="tx2"/>
                </a:solidFill>
              </a:rPr>
              <a:t>On behaviour</a:t>
            </a:r>
          </a:p>
          <a:p>
            <a:r>
              <a:rPr lang="en-US" sz="3600" dirty="0"/>
              <a:t>Overeating or under eating</a:t>
            </a:r>
          </a:p>
          <a:p>
            <a:r>
              <a:rPr lang="en-US" sz="3600" dirty="0"/>
              <a:t>Anger outbursts</a:t>
            </a:r>
          </a:p>
          <a:p>
            <a:r>
              <a:rPr lang="en-US" sz="3600" dirty="0"/>
              <a:t>Drug or alcohol abuse</a:t>
            </a:r>
          </a:p>
          <a:p>
            <a:r>
              <a:rPr lang="en-US" sz="3600" dirty="0"/>
              <a:t>Tobacco use</a:t>
            </a:r>
          </a:p>
          <a:p>
            <a:r>
              <a:rPr lang="en-US" sz="3600" dirty="0"/>
              <a:t>Social withdrawal</a:t>
            </a:r>
          </a:p>
          <a:p>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134</a:t>
            </a:fld>
            <a:endParaRPr lang="en-US"/>
          </a:p>
        </p:txBody>
      </p:sp>
    </p:spTree>
    <p:extLst>
      <p:ext uri="{BB962C8B-B14F-4D97-AF65-F5344CB8AC3E}">
        <p14:creationId xmlns:p14="http://schemas.microsoft.com/office/powerpoint/2010/main" val="844227562"/>
      </p:ext>
    </p:extLst>
  </p:cSld>
  <p:clrMapOvr>
    <a:masterClrMapping/>
  </p:clrMapOvr>
  <p:transition spd="med">
    <p:pull/>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20956" y="162339"/>
            <a:ext cx="9587948" cy="838200"/>
          </a:xfrm>
        </p:spPr>
        <p:txBody>
          <a:bodyPr>
            <a:noAutofit/>
          </a:bodyPr>
          <a:lstStyle/>
          <a:p>
            <a:pPr algn="l"/>
            <a:r>
              <a:rPr lang="en-US" dirty="0">
                <a:latin typeface="Arial Black" panose="020B0A04020102020204" pitchFamily="34" charset="0"/>
              </a:rPr>
              <a:t>Stress Coping Mechanisms:</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F035E7A9-D5B6-4FCC-B4F5-32064C6BE504}" type="slidenum">
              <a:rPr lang="en-US" smtClean="0"/>
              <a:pPr>
                <a:defRPr/>
              </a:pPr>
              <a:t>135</a:t>
            </a:fld>
            <a:endParaRPr lang="en-US"/>
          </a:p>
        </p:txBody>
      </p:sp>
      <p:sp>
        <p:nvSpPr>
          <p:cNvPr id="3" name="Content Placeholder 2"/>
          <p:cNvSpPr>
            <a:spLocks noGrp="1"/>
          </p:cNvSpPr>
          <p:nvPr>
            <p:ph idx="4294967295"/>
          </p:nvPr>
        </p:nvSpPr>
        <p:spPr>
          <a:xfrm>
            <a:off x="914399" y="1000539"/>
            <a:ext cx="10919791" cy="4343400"/>
          </a:xfrm>
        </p:spPr>
        <p:txBody>
          <a:bodyPr>
            <a:noAutofit/>
          </a:bodyPr>
          <a:lstStyle/>
          <a:p>
            <a:pPr algn="just">
              <a:buFont typeface="Wingdings" pitchFamily="2" charset="2"/>
              <a:buChar char="Ø"/>
              <a:defRPr/>
            </a:pPr>
            <a:r>
              <a:rPr lang="en-US" dirty="0"/>
              <a:t>Confronting the stressor</a:t>
            </a:r>
          </a:p>
          <a:p>
            <a:pPr algn="just">
              <a:buFont typeface="Wingdings" pitchFamily="2" charset="2"/>
              <a:buChar char="Ø"/>
              <a:defRPr/>
            </a:pPr>
            <a:r>
              <a:rPr lang="en-US" dirty="0"/>
              <a:t>Avoiding situations that may cause stress</a:t>
            </a:r>
          </a:p>
          <a:p>
            <a:pPr algn="just">
              <a:buFont typeface="Wingdings" pitchFamily="2" charset="2"/>
              <a:buChar char="Ø"/>
              <a:defRPr/>
            </a:pPr>
            <a:r>
              <a:rPr lang="en-US" dirty="0"/>
              <a:t>Change your stressors e.g. take a break, switch job</a:t>
            </a:r>
          </a:p>
          <a:p>
            <a:pPr algn="just">
              <a:buFont typeface="Wingdings" pitchFamily="2" charset="2"/>
              <a:buChar char="Ø"/>
              <a:defRPr/>
            </a:pPr>
            <a:r>
              <a:rPr lang="en-US" dirty="0"/>
              <a:t>Maintain a reasonable work and personal schedule</a:t>
            </a:r>
          </a:p>
          <a:p>
            <a:pPr algn="just">
              <a:buFont typeface="Wingdings" pitchFamily="2" charset="2"/>
              <a:buChar char="Ø"/>
              <a:defRPr/>
            </a:pPr>
            <a:r>
              <a:rPr lang="en-US" dirty="0"/>
              <a:t>Engage in a Physical activity</a:t>
            </a:r>
          </a:p>
          <a:p>
            <a:pPr algn="just">
              <a:buFont typeface="Wingdings" pitchFamily="2" charset="2"/>
              <a:buChar char="Ø"/>
              <a:defRPr/>
            </a:pPr>
            <a:r>
              <a:rPr lang="en-US" dirty="0"/>
              <a:t>Meditation, relaxation techniques e.g. slow music</a:t>
            </a:r>
          </a:p>
          <a:p>
            <a:pPr algn="just">
              <a:buFont typeface="Wingdings" pitchFamily="2" charset="2"/>
              <a:buChar char="Ø"/>
              <a:defRPr/>
            </a:pPr>
            <a:r>
              <a:rPr lang="en-US" dirty="0"/>
              <a:t>Discussing situations with a spouse / close friend/priest or Praying/going to church</a:t>
            </a:r>
          </a:p>
          <a:p>
            <a:pPr algn="just">
              <a:buFont typeface="Wingdings" pitchFamily="2" charset="2"/>
              <a:buChar char="Ø"/>
              <a:defRPr/>
            </a:pPr>
            <a:r>
              <a:rPr lang="en-US" dirty="0"/>
              <a:t>Taking a bath or shower</a:t>
            </a:r>
          </a:p>
          <a:p>
            <a:pPr algn="just">
              <a:buFont typeface="Wingdings" pitchFamily="2" charset="2"/>
              <a:buChar char="Ø"/>
              <a:defRPr/>
            </a:pPr>
            <a:r>
              <a:rPr lang="en-US" dirty="0"/>
              <a:t>Laughing or crying</a:t>
            </a:r>
          </a:p>
          <a:p>
            <a:pPr algn="just">
              <a:buFont typeface="Wingdings" pitchFamily="2" charset="2"/>
              <a:buChar char="Ø"/>
              <a:defRPr/>
            </a:pPr>
            <a:r>
              <a:rPr lang="en-US" dirty="0"/>
              <a:t>Seeking counseling.</a:t>
            </a:r>
          </a:p>
        </p:txBody>
      </p:sp>
    </p:spTree>
    <p:extLst>
      <p:ext uri="{BB962C8B-B14F-4D97-AF65-F5344CB8AC3E}">
        <p14:creationId xmlns:p14="http://schemas.microsoft.com/office/powerpoint/2010/main" val="3137453501"/>
      </p:ext>
    </p:extLst>
  </p:cSld>
  <p:clrMapOvr>
    <a:masterClrMapping/>
  </p:clrMapOvr>
  <p:transition spd="med">
    <p:pull/>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504" y="0"/>
            <a:ext cx="10769600" cy="1143000"/>
          </a:xfrm>
        </p:spPr>
        <p:txBody>
          <a:bodyPr>
            <a:normAutofit/>
          </a:bodyPr>
          <a:lstStyle/>
          <a:p>
            <a:pPr algn="ctr"/>
            <a:r>
              <a:rPr lang="en-US" sz="5400" b="1" dirty="0">
                <a:latin typeface="Arial Black" panose="020B0A04020102020204" pitchFamily="34" charset="0"/>
              </a:rPr>
              <a:t>ANXIETY</a:t>
            </a:r>
          </a:p>
        </p:txBody>
      </p:sp>
      <p:sp>
        <p:nvSpPr>
          <p:cNvPr id="3" name="Content Placeholder 2"/>
          <p:cNvSpPr>
            <a:spLocks noGrp="1"/>
          </p:cNvSpPr>
          <p:nvPr>
            <p:ph idx="1"/>
          </p:nvPr>
        </p:nvSpPr>
        <p:spPr>
          <a:xfrm>
            <a:off x="1042503" y="1142999"/>
            <a:ext cx="10897705" cy="5337313"/>
          </a:xfrm>
        </p:spPr>
        <p:txBody>
          <a:bodyPr>
            <a:noAutofit/>
          </a:bodyPr>
          <a:lstStyle/>
          <a:p>
            <a:pPr algn="just">
              <a:buNone/>
            </a:pPr>
            <a:r>
              <a:rPr lang="en-US" b="1" dirty="0"/>
              <a:t>	</a:t>
            </a:r>
            <a:r>
              <a:rPr lang="en-US" sz="4000" b="1" dirty="0"/>
              <a:t>Anxiety</a:t>
            </a:r>
            <a:endParaRPr lang="en-US" sz="4000" dirty="0"/>
          </a:p>
          <a:p>
            <a:pPr lvl="0" algn="just"/>
            <a:r>
              <a:rPr lang="en-US" dirty="0"/>
              <a:t>A vague sense of fear, dread, uneasiness</a:t>
            </a:r>
          </a:p>
          <a:p>
            <a:pPr lvl="0" algn="just">
              <a:buNone/>
            </a:pPr>
            <a:r>
              <a:rPr lang="en-US" b="1" dirty="0"/>
              <a:t>	</a:t>
            </a:r>
            <a:r>
              <a:rPr lang="en-US" sz="4000" b="1" dirty="0"/>
              <a:t>Phobia</a:t>
            </a:r>
          </a:p>
          <a:p>
            <a:pPr lvl="0" algn="just"/>
            <a:r>
              <a:rPr lang="en-US" dirty="0"/>
              <a:t>A pathologically strong fear attached to objects or situations which in themselves are harmless.</a:t>
            </a:r>
          </a:p>
          <a:p>
            <a:pPr lvl="0" algn="just"/>
            <a:r>
              <a:rPr lang="en-US" dirty="0"/>
              <a:t>Anxiety may progress to panic and interfere with mental and social functioning(Neurotic breakdown).</a:t>
            </a:r>
          </a:p>
          <a:p>
            <a:pPr algn="just">
              <a:buNone/>
            </a:pPr>
            <a:r>
              <a:rPr lang="en-US" b="1" dirty="0"/>
              <a:t>	</a:t>
            </a:r>
            <a:endParaRPr lang="en-US" dirty="0"/>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136</a:t>
            </a:fld>
            <a:endParaRPr lang="en-US"/>
          </a:p>
        </p:txBody>
      </p:sp>
    </p:spTree>
    <p:extLst>
      <p:ext uri="{BB962C8B-B14F-4D97-AF65-F5344CB8AC3E}">
        <p14:creationId xmlns:p14="http://schemas.microsoft.com/office/powerpoint/2010/main" val="2867646259"/>
      </p:ext>
    </p:extLst>
  </p:cSld>
  <p:clrMapOvr>
    <a:masterClrMapping/>
  </p:clrMapOvr>
  <p:transition spd="med">
    <p:pull/>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443948"/>
            <a:ext cx="10248900" cy="4191000"/>
          </a:xfrm>
        </p:spPr>
        <p:txBody>
          <a:bodyPr>
            <a:normAutofit/>
          </a:bodyPr>
          <a:lstStyle/>
          <a:p>
            <a:pPr algn="just">
              <a:buNone/>
            </a:pPr>
            <a:r>
              <a:rPr lang="en-US" b="1" dirty="0"/>
              <a:t>Degrees of Anxiety</a:t>
            </a:r>
          </a:p>
          <a:p>
            <a:pPr lvl="0" algn="just">
              <a:buNone/>
            </a:pPr>
            <a:r>
              <a:rPr lang="en-US" b="1" dirty="0"/>
              <a:t>	Mild anxiety </a:t>
            </a:r>
            <a:endParaRPr lang="en-US" dirty="0"/>
          </a:p>
          <a:p>
            <a:pPr lvl="0" algn="just"/>
            <a:r>
              <a:rPr lang="en-US" dirty="0"/>
              <a:t>Motivates the person to be more physically and mentally alert.</a:t>
            </a:r>
          </a:p>
          <a:p>
            <a:pPr lvl="0" algn="just">
              <a:buNone/>
            </a:pPr>
            <a:r>
              <a:rPr lang="en-US" dirty="0"/>
              <a:t>	</a:t>
            </a:r>
            <a:r>
              <a:rPr lang="en-US" b="1" dirty="0"/>
              <a:t>Panic states </a:t>
            </a:r>
          </a:p>
          <a:p>
            <a:pPr lvl="0" algn="just"/>
            <a:r>
              <a:rPr lang="en-US" dirty="0"/>
              <a:t>Very high levels of anxiety that incapacitate an individual.</a:t>
            </a:r>
          </a:p>
          <a:p>
            <a:pPr algn="just">
              <a:buNone/>
            </a:pPr>
            <a:r>
              <a:rPr lang="en-US" b="1" dirty="0"/>
              <a:t>	</a:t>
            </a:r>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137</a:t>
            </a:fld>
            <a:endParaRPr lang="en-US"/>
          </a:p>
        </p:txBody>
      </p:sp>
    </p:spTree>
    <p:extLst>
      <p:ext uri="{BB962C8B-B14F-4D97-AF65-F5344CB8AC3E}">
        <p14:creationId xmlns:p14="http://schemas.microsoft.com/office/powerpoint/2010/main" val="3516510415"/>
      </p:ext>
    </p:extLst>
  </p:cSld>
  <p:clrMapOvr>
    <a:masterClrMapping/>
  </p:clrMapOvr>
  <p:transition spd="med">
    <p:pull/>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22783" y="1053549"/>
            <a:ext cx="9923788" cy="1470025"/>
          </a:xfrm>
        </p:spPr>
        <p:txBody>
          <a:bodyPr>
            <a:noAutofit/>
          </a:bodyPr>
          <a:lstStyle/>
          <a:p>
            <a:pPr algn="ctr"/>
            <a:r>
              <a:rPr lang="en-US" sz="6000" dirty="0">
                <a:solidFill>
                  <a:srgbClr val="FF0000"/>
                </a:solidFill>
                <a:effectLst>
                  <a:outerShdw blurRad="38100" dist="38100" dir="2700000" algn="tl">
                    <a:srgbClr val="000000">
                      <a:alpha val="43137"/>
                    </a:srgbClr>
                  </a:outerShdw>
                </a:effectLst>
                <a:latin typeface="Arial Rounded MT Bold" panose="020F0704030504030204" pitchFamily="34" charset="0"/>
              </a:rPr>
              <a:t>CONFLICT AND ADJUSTMENT</a:t>
            </a:r>
          </a:p>
        </p:txBody>
      </p:sp>
      <p:sp>
        <p:nvSpPr>
          <p:cNvPr id="5" name="Subtitle 4"/>
          <p:cNvSpPr>
            <a:spLocks noGrp="1"/>
          </p:cNvSpPr>
          <p:nvPr>
            <p:ph type="subTitle" idx="1"/>
          </p:nvPr>
        </p:nvSpPr>
        <p:spPr>
          <a:xfrm>
            <a:off x="5283200" y="5549348"/>
            <a:ext cx="6363371" cy="990600"/>
          </a:xfrm>
        </p:spPr>
        <p:txBody>
          <a:bodyPr>
            <a:normAutofit/>
          </a:bodyPr>
          <a:lstStyle/>
          <a:p>
            <a:r>
              <a:rPr lang="en-US" sz="3200" b="1" dirty="0">
                <a:solidFill>
                  <a:srgbClr val="FF0000"/>
                </a:solidFill>
                <a:latin typeface="Harlow Solid Italic" panose="04030604020F02020D02" pitchFamily="82" charset="0"/>
              </a:rPr>
              <a:t>Welcome </a:t>
            </a:r>
          </a:p>
        </p:txBody>
      </p:sp>
    </p:spTree>
    <p:extLst>
      <p:ext uri="{BB962C8B-B14F-4D97-AF65-F5344CB8AC3E}">
        <p14:creationId xmlns:p14="http://schemas.microsoft.com/office/powerpoint/2010/main" val="3044124071"/>
      </p:ext>
    </p:extLst>
  </p:cSld>
  <p:clrMapOvr>
    <a:masterClrMapping/>
  </p:clrMapOvr>
  <p:transition spd="med">
    <p:pull/>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87896" y="477078"/>
            <a:ext cx="10897704" cy="5936973"/>
          </a:xfrm>
        </p:spPr>
        <p:txBody>
          <a:bodyPr>
            <a:normAutofit lnSpcReduction="10000"/>
          </a:bodyPr>
          <a:lstStyle/>
          <a:p>
            <a:pPr marL="0" indent="0" algn="just">
              <a:buNone/>
            </a:pPr>
            <a:r>
              <a:rPr lang="en-US" sz="4000" b="1" dirty="0"/>
              <a:t>Frustration:</a:t>
            </a:r>
          </a:p>
          <a:p>
            <a:pPr algn="just"/>
            <a:r>
              <a:rPr lang="en-US" dirty="0"/>
              <a:t>Is the </a:t>
            </a:r>
            <a:r>
              <a:rPr lang="en-US" u="sng" dirty="0"/>
              <a:t>blocking</a:t>
            </a:r>
            <a:r>
              <a:rPr lang="en-US" dirty="0"/>
              <a:t> of a motive by some kind of obstacle. An obstacle could be like a traffic jam, personal shortcoming, conflicting motives or conflicts.</a:t>
            </a:r>
          </a:p>
          <a:p>
            <a:pPr algn="just"/>
            <a:r>
              <a:rPr lang="en-US" dirty="0"/>
              <a:t>The frustrated individual becomes intolerant and physically aggressive, more prone to misunderstanding while others are more likely to speak hurtful words.</a:t>
            </a:r>
          </a:p>
          <a:p>
            <a:pPr marL="0" indent="0" algn="just">
              <a:buNone/>
            </a:pPr>
            <a:r>
              <a:rPr lang="en-US" sz="3600" b="1" dirty="0"/>
              <a:t>Conflict</a:t>
            </a:r>
          </a:p>
          <a:p>
            <a:pPr algn="just"/>
            <a:r>
              <a:rPr lang="en-US" dirty="0"/>
              <a:t>Is the simultaneous arousal of more incompatible motives, resulting in unpleasant emotions, such as anxiety or anger. It’s a pair of goals that cannot be attained. </a:t>
            </a:r>
          </a:p>
        </p:txBody>
      </p:sp>
    </p:spTree>
    <p:extLst>
      <p:ext uri="{BB962C8B-B14F-4D97-AF65-F5344CB8AC3E}">
        <p14:creationId xmlns:p14="http://schemas.microsoft.com/office/powerpoint/2010/main" val="3732246489"/>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953"/>
            <a:ext cx="9752964" cy="1143000"/>
          </a:xfrm>
        </p:spPr>
        <p:txBody>
          <a:bodyPr/>
          <a:lstStyle/>
          <a:p>
            <a:r>
              <a:rPr lang="en-US" sz="4800" b="1" i="0" dirty="0">
                <a:effectLst>
                  <a:outerShdw blurRad="38100" dist="38100" dir="2700000" algn="tl">
                    <a:srgbClr val="000000">
                      <a:alpha val="43137"/>
                    </a:srgbClr>
                  </a:outerShdw>
                </a:effectLst>
                <a:latin typeface="Arial Black" panose="020B0A04020102020204" pitchFamily="34" charset="0"/>
              </a:rPr>
              <a:t>Pre-modern Period:</a:t>
            </a:r>
            <a:endParaRPr lang="en-US" sz="4800" b="1" i="0" dirty="0">
              <a:latin typeface="Arial Black" panose="020B0A04020102020204" pitchFamily="34" charset="0"/>
            </a:endParaRPr>
          </a:p>
        </p:txBody>
      </p:sp>
      <p:sp>
        <p:nvSpPr>
          <p:cNvPr id="3" name="Content Placeholder 2"/>
          <p:cNvSpPr>
            <a:spLocks noGrp="1"/>
          </p:cNvSpPr>
          <p:nvPr>
            <p:ph idx="1"/>
          </p:nvPr>
        </p:nvSpPr>
        <p:spPr>
          <a:xfrm>
            <a:off x="1470990" y="1417953"/>
            <a:ext cx="10402957" cy="4399751"/>
          </a:xfrm>
        </p:spPr>
        <p:txBody>
          <a:bodyPr>
            <a:noAutofit/>
          </a:bodyPr>
          <a:lstStyle/>
          <a:p>
            <a:pPr>
              <a:buFont typeface="Wingdings" panose="05000000000000000000" pitchFamily="2" charset="2"/>
              <a:buChar char="v"/>
            </a:pPr>
            <a:r>
              <a:rPr lang="en-US" sz="3000" dirty="0"/>
              <a:t>It was during 1800's that </a:t>
            </a:r>
            <a:r>
              <a:rPr lang="en-US" sz="3000" i="1" dirty="0"/>
              <a:t>Wilhelm Wundt </a:t>
            </a:r>
            <a:r>
              <a:rPr lang="en-US" sz="3000" dirty="0"/>
              <a:t>established first psychology laboratory in Leipzig, Germany. </a:t>
            </a:r>
          </a:p>
          <a:p>
            <a:pPr>
              <a:buFont typeface="Wingdings" panose="05000000000000000000" pitchFamily="2" charset="2"/>
              <a:buChar char="v"/>
            </a:pPr>
            <a:endParaRPr lang="en-US" sz="3000" dirty="0"/>
          </a:p>
          <a:p>
            <a:pPr>
              <a:buFont typeface="Wingdings" panose="05000000000000000000" pitchFamily="2" charset="2"/>
              <a:buChar char="v"/>
            </a:pPr>
            <a:r>
              <a:rPr lang="en-US" sz="3000" dirty="0"/>
              <a:t>He defined psychology as a science of consciousness or conscious experience. He proposed the Theory called </a:t>
            </a:r>
            <a:r>
              <a:rPr lang="en-US" sz="3000" b="1" dirty="0"/>
              <a:t>structuralism</a:t>
            </a:r>
            <a:r>
              <a:rPr lang="en-US" sz="3000" dirty="0"/>
              <a:t>.</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14</a:t>
            </a:fld>
            <a:endParaRPr lang="en-US"/>
          </a:p>
        </p:txBody>
      </p:sp>
    </p:spTree>
    <p:extLst>
      <p:ext uri="{BB962C8B-B14F-4D97-AF65-F5344CB8AC3E}">
        <p14:creationId xmlns:p14="http://schemas.microsoft.com/office/powerpoint/2010/main" val="1479963707"/>
      </p:ext>
    </p:extLst>
  </p:cSld>
  <p:clrMapOvr>
    <a:masterClrMapping/>
  </p:clrMapOvr>
  <p:transition spd="med">
    <p:pull/>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0"/>
            <a:ext cx="10769600" cy="861391"/>
          </a:xfrm>
        </p:spPr>
        <p:txBody>
          <a:bodyPr>
            <a:normAutofit fontScale="90000"/>
          </a:bodyPr>
          <a:lstStyle/>
          <a:p>
            <a:pPr algn="ctr"/>
            <a:r>
              <a:rPr lang="en-US" sz="6000" b="1" dirty="0">
                <a:solidFill>
                  <a:srgbClr val="FF0000"/>
                </a:solidFill>
              </a:rPr>
              <a:t>Types of conflict </a:t>
            </a:r>
          </a:p>
        </p:txBody>
      </p:sp>
      <p:sp>
        <p:nvSpPr>
          <p:cNvPr id="3" name="Content Placeholder 2"/>
          <p:cNvSpPr>
            <a:spLocks noGrp="1"/>
          </p:cNvSpPr>
          <p:nvPr>
            <p:ph idx="1"/>
          </p:nvPr>
        </p:nvSpPr>
        <p:spPr>
          <a:xfrm>
            <a:off x="870226" y="861391"/>
            <a:ext cx="10769600" cy="4297363"/>
          </a:xfrm>
        </p:spPr>
        <p:txBody>
          <a:bodyPr/>
          <a:lstStyle/>
          <a:p>
            <a:pPr algn="just">
              <a:buFont typeface="Wingdings" panose="05000000000000000000" pitchFamily="2" charset="2"/>
              <a:buChar char="ü"/>
            </a:pPr>
            <a:r>
              <a:rPr lang="en-US" sz="4000" b="1" dirty="0"/>
              <a:t>Approach-approach conflict</a:t>
            </a:r>
          </a:p>
          <a:p>
            <a:pPr marL="0" indent="0" algn="just">
              <a:buNone/>
            </a:pPr>
            <a:r>
              <a:rPr lang="en-US" dirty="0"/>
              <a:t>There are two goals, and to attain one means that the other goal must be given up. E.g. a final year student medical student cannot afford to be in night parties and still expectant to excess academically. So, he gives up partying although he misses them a lot.</a:t>
            </a:r>
          </a:p>
        </p:txBody>
      </p:sp>
    </p:spTree>
    <p:extLst>
      <p:ext uri="{BB962C8B-B14F-4D97-AF65-F5344CB8AC3E}">
        <p14:creationId xmlns:p14="http://schemas.microsoft.com/office/powerpoint/2010/main" val="3852305450"/>
      </p:ext>
    </p:extLst>
  </p:cSld>
  <p:clrMapOvr>
    <a:masterClrMapping/>
  </p:clrMapOvr>
  <p:transition spd="med">
    <p:pull/>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0174" y="596349"/>
            <a:ext cx="10725426" cy="5297428"/>
          </a:xfrm>
        </p:spPr>
        <p:txBody>
          <a:bodyPr/>
          <a:lstStyle/>
          <a:p>
            <a:pPr algn="just">
              <a:buFont typeface="Wingdings" panose="05000000000000000000" pitchFamily="2" charset="2"/>
              <a:buChar char="ü"/>
            </a:pPr>
            <a:r>
              <a:rPr lang="en-US" sz="4000" b="1" dirty="0"/>
              <a:t>Avoidance-avoidance conflict</a:t>
            </a:r>
          </a:p>
          <a:p>
            <a:pPr marL="0" indent="0" algn="just">
              <a:buNone/>
            </a:pPr>
            <a:r>
              <a:rPr lang="en-US" dirty="0"/>
              <a:t>Both alternatives are </a:t>
            </a:r>
            <a:r>
              <a:rPr lang="en-US" u="sng" dirty="0"/>
              <a:t>unpleasant</a:t>
            </a:r>
            <a:r>
              <a:rPr lang="en-US" dirty="0"/>
              <a:t> and yet one has to choose either. E.g. a patient has an abdominal </a:t>
            </a:r>
            <a:r>
              <a:rPr lang="en-US" dirty="0" err="1"/>
              <a:t>tumour</a:t>
            </a:r>
            <a:r>
              <a:rPr lang="en-US" dirty="0"/>
              <a:t>, which causes unbearable pain and discomfort. Alternatively, surgery, which has very little success rate is the only available remedy, yet the patient needs to be relieved of the pain. It becomes naturally difficult for the patient to choose either of these two. </a:t>
            </a:r>
          </a:p>
        </p:txBody>
      </p:sp>
    </p:spTree>
    <p:extLst>
      <p:ext uri="{BB962C8B-B14F-4D97-AF65-F5344CB8AC3E}">
        <p14:creationId xmlns:p14="http://schemas.microsoft.com/office/powerpoint/2010/main" val="1188004016"/>
      </p:ext>
    </p:extLst>
  </p:cSld>
  <p:clrMapOvr>
    <a:masterClrMapping/>
  </p:clrMapOvr>
  <p:transition spd="med">
    <p:pull/>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7896" y="662609"/>
            <a:ext cx="10897704" cy="5231167"/>
          </a:xfrm>
        </p:spPr>
        <p:txBody>
          <a:bodyPr/>
          <a:lstStyle/>
          <a:p>
            <a:pPr algn="just">
              <a:buFont typeface="Wingdings" panose="05000000000000000000" pitchFamily="2" charset="2"/>
              <a:buChar char="ü"/>
            </a:pPr>
            <a:r>
              <a:rPr lang="en-US" sz="4000" b="1" dirty="0"/>
              <a:t>Approach-avoidance conflict</a:t>
            </a:r>
          </a:p>
          <a:p>
            <a:pPr marL="0" indent="0" algn="just">
              <a:buNone/>
            </a:pPr>
            <a:r>
              <a:rPr lang="en-US" dirty="0"/>
              <a:t>This occurs when fulfilling a motive which will have both pleasant and unpleasant consequences. E.g. a young male doctor is torn between getting married or not. Being married is attractive and socially fulfilling, but it also means added responsibilities and restrictions. </a:t>
            </a:r>
          </a:p>
        </p:txBody>
      </p:sp>
    </p:spTree>
    <p:extLst>
      <p:ext uri="{BB962C8B-B14F-4D97-AF65-F5344CB8AC3E}">
        <p14:creationId xmlns:p14="http://schemas.microsoft.com/office/powerpoint/2010/main" val="486794003"/>
      </p:ext>
    </p:extLst>
  </p:cSld>
  <p:clrMapOvr>
    <a:masterClrMapping/>
  </p:clrMapOvr>
  <p:transition spd="med">
    <p:pull/>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6000" y="0"/>
            <a:ext cx="10769600" cy="887896"/>
          </a:xfrm>
        </p:spPr>
        <p:txBody>
          <a:bodyPr>
            <a:normAutofit/>
          </a:bodyPr>
          <a:lstStyle/>
          <a:p>
            <a:pPr algn="ctr"/>
            <a:r>
              <a:rPr lang="en-US" sz="4800" b="1" dirty="0">
                <a:solidFill>
                  <a:srgbClr val="FF0000"/>
                </a:solidFill>
                <a:latin typeface="Arial Black" panose="020B0A04020102020204" pitchFamily="34" charset="0"/>
              </a:rPr>
              <a:t>Coping strategies </a:t>
            </a:r>
          </a:p>
        </p:txBody>
      </p:sp>
      <p:sp>
        <p:nvSpPr>
          <p:cNvPr id="5" name="Content Placeholder 4"/>
          <p:cNvSpPr>
            <a:spLocks noGrp="1"/>
          </p:cNvSpPr>
          <p:nvPr>
            <p:ph idx="1"/>
          </p:nvPr>
        </p:nvSpPr>
        <p:spPr>
          <a:xfrm>
            <a:off x="874643" y="887896"/>
            <a:ext cx="11118573" cy="5605669"/>
          </a:xfrm>
        </p:spPr>
        <p:txBody>
          <a:bodyPr/>
          <a:lstStyle/>
          <a:p>
            <a:pPr marL="514350" indent="-514350" algn="just">
              <a:buAutoNum type="arabicPeriod"/>
            </a:pPr>
            <a:r>
              <a:rPr lang="en-US" b="1" dirty="0"/>
              <a:t>PROBLEM FOCUSED:</a:t>
            </a:r>
          </a:p>
          <a:p>
            <a:pPr algn="just"/>
            <a:r>
              <a:rPr lang="en-US" dirty="0"/>
              <a:t>Define the problem</a:t>
            </a:r>
          </a:p>
          <a:p>
            <a:pPr algn="just"/>
            <a:r>
              <a:rPr lang="en-US" dirty="0"/>
              <a:t>Come up with alternatives</a:t>
            </a:r>
          </a:p>
          <a:p>
            <a:pPr algn="just"/>
            <a:r>
              <a:rPr lang="en-US" dirty="0"/>
              <a:t>Weigh the alternatives-cost and benefits</a:t>
            </a:r>
          </a:p>
          <a:p>
            <a:pPr algn="just"/>
            <a:r>
              <a:rPr lang="en-US" dirty="0"/>
              <a:t>Choose among the alternatives</a:t>
            </a:r>
          </a:p>
          <a:p>
            <a:pPr algn="just"/>
            <a:r>
              <a:rPr lang="en-US" dirty="0"/>
              <a:t>Implement the chosen alternatives</a:t>
            </a:r>
          </a:p>
        </p:txBody>
      </p:sp>
    </p:spTree>
    <p:extLst>
      <p:ext uri="{BB962C8B-B14F-4D97-AF65-F5344CB8AC3E}">
        <p14:creationId xmlns:p14="http://schemas.microsoft.com/office/powerpoint/2010/main" val="3236695817"/>
      </p:ext>
    </p:extLst>
  </p:cSld>
  <p:clrMapOvr>
    <a:masterClrMapping/>
  </p:clrMapOvr>
  <p:transition spd="med">
    <p:pull/>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97353"/>
            <a:ext cx="10760765" cy="962821"/>
          </a:xfrm>
        </p:spPr>
        <p:txBody>
          <a:bodyPr/>
          <a:lstStyle/>
          <a:p>
            <a:r>
              <a:rPr lang="en-US" b="1" dirty="0"/>
              <a:t>2. EMOTION FOCUSED:</a:t>
            </a:r>
          </a:p>
        </p:txBody>
      </p:sp>
      <p:sp>
        <p:nvSpPr>
          <p:cNvPr id="3" name="Content Placeholder 2"/>
          <p:cNvSpPr>
            <a:spLocks noGrp="1"/>
          </p:cNvSpPr>
          <p:nvPr>
            <p:ph idx="1"/>
          </p:nvPr>
        </p:nvSpPr>
        <p:spPr>
          <a:xfrm>
            <a:off x="1016000" y="1152939"/>
            <a:ext cx="10769600" cy="4740837"/>
          </a:xfrm>
        </p:spPr>
        <p:txBody>
          <a:bodyPr/>
          <a:lstStyle/>
          <a:p>
            <a:r>
              <a:rPr lang="en-US" dirty="0"/>
              <a:t>These are used when the problem is uncontrollable. They are two types:</a:t>
            </a:r>
          </a:p>
          <a:p>
            <a:pPr marL="0" indent="0">
              <a:buNone/>
            </a:pPr>
            <a:r>
              <a:rPr lang="en-US" dirty="0"/>
              <a:t>A) </a:t>
            </a:r>
            <a:r>
              <a:rPr lang="en-US" b="1" i="1" dirty="0"/>
              <a:t>Behavioural strategies</a:t>
            </a:r>
          </a:p>
          <a:p>
            <a:pPr>
              <a:buFont typeface="Wingdings" panose="05000000000000000000" pitchFamily="2" charset="2"/>
              <a:buChar char="ü"/>
            </a:pPr>
            <a:r>
              <a:rPr lang="en-US" dirty="0"/>
              <a:t>Exercising</a:t>
            </a:r>
          </a:p>
          <a:p>
            <a:pPr>
              <a:buFont typeface="Wingdings" panose="05000000000000000000" pitchFamily="2" charset="2"/>
              <a:buChar char="ü"/>
            </a:pPr>
            <a:r>
              <a:rPr lang="en-US" dirty="0"/>
              <a:t>Using alcohol or other drugs</a:t>
            </a:r>
          </a:p>
          <a:p>
            <a:pPr>
              <a:buFont typeface="Wingdings" panose="05000000000000000000" pitchFamily="2" charset="2"/>
              <a:buChar char="ü"/>
            </a:pPr>
            <a:r>
              <a:rPr lang="en-US" dirty="0"/>
              <a:t>Venting anger</a:t>
            </a:r>
          </a:p>
          <a:p>
            <a:pPr>
              <a:buFont typeface="Wingdings" panose="05000000000000000000" pitchFamily="2" charset="2"/>
              <a:buChar char="ü"/>
            </a:pPr>
            <a:r>
              <a:rPr lang="en-US" dirty="0"/>
              <a:t>Seeking emotional support from friends</a:t>
            </a:r>
          </a:p>
        </p:txBody>
      </p:sp>
    </p:spTree>
    <p:extLst>
      <p:ext uri="{BB962C8B-B14F-4D97-AF65-F5344CB8AC3E}">
        <p14:creationId xmlns:p14="http://schemas.microsoft.com/office/powerpoint/2010/main" val="2279941115"/>
      </p:ext>
    </p:extLst>
  </p:cSld>
  <p:clrMapOvr>
    <a:masterClrMapping/>
  </p:clrMapOvr>
  <p:transition spd="med">
    <p:pull/>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0417" y="397565"/>
            <a:ext cx="10765183" cy="5496212"/>
          </a:xfrm>
        </p:spPr>
        <p:txBody>
          <a:bodyPr>
            <a:noAutofit/>
          </a:bodyPr>
          <a:lstStyle/>
          <a:p>
            <a:pPr marL="0" indent="0" algn="just">
              <a:buNone/>
            </a:pPr>
            <a:r>
              <a:rPr lang="en-US" dirty="0"/>
              <a:t>b) </a:t>
            </a:r>
            <a:r>
              <a:rPr lang="en-US" sz="3600" b="1" i="1" dirty="0"/>
              <a:t>Cognitive strategies:</a:t>
            </a:r>
          </a:p>
          <a:p>
            <a:pPr algn="just">
              <a:buFont typeface="Wingdings" panose="05000000000000000000" pitchFamily="2" charset="2"/>
              <a:buChar char="ü"/>
            </a:pPr>
            <a:r>
              <a:rPr lang="en-US" dirty="0"/>
              <a:t>Temporarily setting aside thoughts about the problem</a:t>
            </a:r>
          </a:p>
          <a:p>
            <a:pPr algn="just">
              <a:buFont typeface="Wingdings" panose="05000000000000000000" pitchFamily="2" charset="2"/>
              <a:buChar char="ü"/>
            </a:pPr>
            <a:r>
              <a:rPr lang="en-US" dirty="0"/>
              <a:t>Changing the meaning of the situation</a:t>
            </a:r>
          </a:p>
          <a:p>
            <a:pPr algn="just">
              <a:buFont typeface="Wingdings" panose="05000000000000000000" pitchFamily="2" charset="2"/>
              <a:buChar char="ü"/>
            </a:pPr>
            <a:r>
              <a:rPr lang="en-US" dirty="0"/>
              <a:t>Reappraising the situation </a:t>
            </a:r>
          </a:p>
          <a:p>
            <a:pPr marL="0" indent="0" algn="just">
              <a:buNone/>
            </a:pPr>
            <a:r>
              <a:rPr lang="en-US" sz="3600" b="1" i="1" dirty="0"/>
              <a:t>Other coping strategies:</a:t>
            </a:r>
          </a:p>
          <a:p>
            <a:pPr algn="just">
              <a:buFont typeface="Wingdings" panose="05000000000000000000" pitchFamily="2" charset="2"/>
              <a:buChar char="ü"/>
            </a:pPr>
            <a:r>
              <a:rPr lang="en-US" dirty="0"/>
              <a:t>Isolating oneself</a:t>
            </a:r>
          </a:p>
          <a:p>
            <a:pPr algn="just">
              <a:buFont typeface="Wingdings" panose="05000000000000000000" pitchFamily="2" charset="2"/>
              <a:buChar char="ü"/>
            </a:pPr>
            <a:r>
              <a:rPr lang="en-US" dirty="0"/>
              <a:t>Thinking about how badly one feels</a:t>
            </a:r>
          </a:p>
          <a:p>
            <a:pPr algn="just">
              <a:buFont typeface="Wingdings" panose="05000000000000000000" pitchFamily="2" charset="2"/>
              <a:buChar char="ü"/>
            </a:pPr>
            <a:r>
              <a:rPr lang="en-US" dirty="0"/>
              <a:t>Worrying</a:t>
            </a:r>
          </a:p>
          <a:p>
            <a:pPr algn="just">
              <a:buFont typeface="Wingdings" panose="05000000000000000000" pitchFamily="2" charset="2"/>
              <a:buChar char="ü"/>
            </a:pPr>
            <a:r>
              <a:rPr lang="en-US" dirty="0"/>
              <a:t>Repetitively thinking about how bad things are</a:t>
            </a:r>
          </a:p>
          <a:p>
            <a:pPr algn="just">
              <a:buFont typeface="Wingdings" panose="05000000000000000000" pitchFamily="2" charset="2"/>
              <a:buChar char="ü"/>
            </a:pPr>
            <a:r>
              <a:rPr lang="en-US" dirty="0"/>
              <a:t>Engaging in a pleasant activity like going to parties</a:t>
            </a:r>
          </a:p>
        </p:txBody>
      </p:sp>
    </p:spTree>
    <p:extLst>
      <p:ext uri="{BB962C8B-B14F-4D97-AF65-F5344CB8AC3E}">
        <p14:creationId xmlns:p14="http://schemas.microsoft.com/office/powerpoint/2010/main" val="3738776638"/>
      </p:ext>
    </p:extLst>
  </p:cSld>
  <p:clrMapOvr>
    <a:masterClrMapping/>
  </p:clrMapOvr>
  <p:transition spd="med">
    <p:pull/>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887895" y="0"/>
            <a:ext cx="10959547" cy="1139825"/>
          </a:xfrm>
        </p:spPr>
        <p:txBody>
          <a:bodyPr>
            <a:normAutofit/>
          </a:bodyPr>
          <a:lstStyle/>
          <a:p>
            <a:pPr algn="ctr"/>
            <a:r>
              <a:rPr lang="en-US" b="1" dirty="0">
                <a:latin typeface="Arial Black" panose="020B0A04020102020204" pitchFamily="34" charset="0"/>
              </a:rPr>
              <a:t>CRISIS AND CRISIS MANAGEMENT</a:t>
            </a:r>
          </a:p>
        </p:txBody>
      </p:sp>
      <p:sp>
        <p:nvSpPr>
          <p:cNvPr id="38915" name="Content Placeholder 2"/>
          <p:cNvSpPr>
            <a:spLocks noGrp="1"/>
          </p:cNvSpPr>
          <p:nvPr>
            <p:ph idx="1"/>
          </p:nvPr>
        </p:nvSpPr>
        <p:spPr>
          <a:xfrm>
            <a:off x="887894" y="1139825"/>
            <a:ext cx="10707757" cy="5140325"/>
          </a:xfrm>
        </p:spPr>
        <p:txBody>
          <a:bodyPr/>
          <a:lstStyle/>
          <a:p>
            <a:pPr algn="just">
              <a:buFont typeface="Wingdings" pitchFamily="2" charset="2"/>
              <a:buNone/>
            </a:pPr>
            <a:r>
              <a:rPr lang="en-US" sz="4000" b="1" dirty="0">
                <a:solidFill>
                  <a:srgbClr val="FF0000"/>
                </a:solidFill>
              </a:rPr>
              <a:t>Definition</a:t>
            </a:r>
          </a:p>
          <a:p>
            <a:pPr algn="just"/>
            <a:r>
              <a:rPr lang="en-US" dirty="0"/>
              <a:t>A sudden event in one’s life that disturbs homeostasis, during which usual coping mechanisms cannot resolve the problem.</a:t>
            </a:r>
          </a:p>
          <a:p>
            <a:pPr algn="just">
              <a:buFont typeface="Wingdings" pitchFamily="2" charset="2"/>
              <a:buNone/>
            </a:pPr>
            <a:endParaRPr lang="en-US" dirty="0">
              <a:solidFill>
                <a:srgbClr val="FF0000"/>
              </a:solidFill>
            </a:endParaRP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8371DCC9-4874-435E-A5C5-BDA603C9CEA8}" type="slidenum">
              <a:rPr lang="en-US" smtClean="0"/>
              <a:pPr>
                <a:defRPr/>
              </a:pPr>
              <a:t>146</a:t>
            </a:fld>
            <a:endParaRPr lang="en-US"/>
          </a:p>
        </p:txBody>
      </p:sp>
    </p:spTree>
    <p:extLst>
      <p:ext uri="{BB962C8B-B14F-4D97-AF65-F5344CB8AC3E}">
        <p14:creationId xmlns:p14="http://schemas.microsoft.com/office/powerpoint/2010/main" val="3144101948"/>
      </p:ext>
    </p:extLst>
  </p:cSld>
  <p:clrMapOvr>
    <a:masterClrMapping/>
  </p:clrMapOvr>
  <p:transition spd="med">
    <p:pull/>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2"/>
          <p:cNvPicPr>
            <a:picLocks noGrp="1" noChangeAspect="1" noChangeArrowheads="1"/>
          </p:cNvPicPr>
          <p:nvPr>
            <p:ph idx="1"/>
          </p:nvPr>
        </p:nvPicPr>
        <p:blipFill>
          <a:blip r:embed="rId2" cstate="print"/>
          <a:srcRect/>
          <a:stretch>
            <a:fillRect/>
          </a:stretch>
        </p:blipFill>
        <p:spPr>
          <a:xfrm>
            <a:off x="1828800" y="304800"/>
            <a:ext cx="8382000" cy="5791200"/>
          </a:xfrm>
          <a:noFill/>
        </p:spPr>
      </p:pic>
      <p:sp>
        <p:nvSpPr>
          <p:cNvPr id="4" name="Slide Number Placeholder 3"/>
          <p:cNvSpPr>
            <a:spLocks noGrp="1"/>
          </p:cNvSpPr>
          <p:nvPr>
            <p:ph type="sldNum" sz="quarter" idx="12"/>
          </p:nvPr>
        </p:nvSpPr>
        <p:spPr>
          <a:xfrm>
            <a:off x="8077200" y="6324600"/>
            <a:ext cx="1905000" cy="457200"/>
          </a:xfrm>
          <a:prstGeom prst="rect">
            <a:avLst/>
          </a:prstGeom>
        </p:spPr>
        <p:txBody>
          <a:bodyPr/>
          <a:lstStyle/>
          <a:p>
            <a:pPr>
              <a:defRPr/>
            </a:pPr>
            <a:fld id="{727A3737-2197-485A-A597-0AEF8E221590}" type="slidenum">
              <a:rPr lang="en-US" altLang="en-US" smtClean="0"/>
              <a:pPr>
                <a:defRPr/>
              </a:pPr>
              <a:t>147</a:t>
            </a:fld>
            <a:endParaRPr lang="en-US" altLang="en-US" dirty="0"/>
          </a:p>
        </p:txBody>
      </p:sp>
      <p:sp>
        <p:nvSpPr>
          <p:cNvPr id="39940" name="TextBox 5"/>
          <p:cNvSpPr txBox="1">
            <a:spLocks noChangeArrowheads="1"/>
          </p:cNvSpPr>
          <p:nvPr/>
        </p:nvSpPr>
        <p:spPr bwMode="auto">
          <a:xfrm>
            <a:off x="1905000" y="239714"/>
            <a:ext cx="5638800" cy="369887"/>
          </a:xfrm>
          <a:prstGeom prst="rect">
            <a:avLst/>
          </a:prstGeom>
          <a:noFill/>
          <a:ln w="9525">
            <a:noFill/>
            <a:miter lim="800000"/>
            <a:headEnd/>
            <a:tailEnd/>
          </a:ln>
        </p:spPr>
        <p:txBody>
          <a:bodyPr>
            <a:spAutoFit/>
          </a:bodyPr>
          <a:lstStyle/>
          <a:p>
            <a:r>
              <a:rPr lang="en-US" b="1"/>
              <a:t>Balancing stressors</a:t>
            </a:r>
          </a:p>
        </p:txBody>
      </p:sp>
    </p:spTree>
    <p:extLst>
      <p:ext uri="{BB962C8B-B14F-4D97-AF65-F5344CB8AC3E}">
        <p14:creationId xmlns:p14="http://schemas.microsoft.com/office/powerpoint/2010/main" val="3547050971"/>
      </p:ext>
    </p:extLst>
  </p:cSld>
  <p:clrMapOvr>
    <a:masterClrMapping/>
  </p:clrMapOvr>
  <p:transition spd="med">
    <p:pull/>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752600" y="304319"/>
            <a:ext cx="8229600" cy="712787"/>
          </a:xfrm>
        </p:spPr>
        <p:txBody>
          <a:bodyPr>
            <a:noAutofit/>
          </a:bodyPr>
          <a:lstStyle/>
          <a:p>
            <a:pPr algn="ctr"/>
            <a:r>
              <a:rPr lang="en-US" b="1" dirty="0">
                <a:solidFill>
                  <a:srgbClr val="FF0000"/>
                </a:solidFill>
                <a:latin typeface="Arial Black" panose="020B0A04020102020204" pitchFamily="34" charset="0"/>
              </a:rPr>
              <a:t>Characteristics of a Crisis</a:t>
            </a:r>
          </a:p>
        </p:txBody>
      </p:sp>
      <p:sp>
        <p:nvSpPr>
          <p:cNvPr id="40963" name="Content Placeholder 2"/>
          <p:cNvSpPr>
            <a:spLocks noGrp="1"/>
          </p:cNvSpPr>
          <p:nvPr>
            <p:ph idx="1"/>
          </p:nvPr>
        </p:nvSpPr>
        <p:spPr>
          <a:xfrm>
            <a:off x="997225" y="1136374"/>
            <a:ext cx="10677939" cy="4267200"/>
          </a:xfrm>
        </p:spPr>
        <p:txBody>
          <a:bodyPr>
            <a:noAutofit/>
          </a:bodyPr>
          <a:lstStyle/>
          <a:p>
            <a:pPr algn="just"/>
            <a:r>
              <a:rPr lang="en-US" dirty="0"/>
              <a:t>Occurs in all individuals at some point and is not necessarily equated with psychopathology</a:t>
            </a:r>
          </a:p>
          <a:p>
            <a:pPr algn="just"/>
            <a:r>
              <a:rPr lang="en-US" dirty="0"/>
              <a:t>It is precipitated by specific  identifiable events.</a:t>
            </a:r>
          </a:p>
          <a:p>
            <a:pPr algn="just"/>
            <a:r>
              <a:rPr lang="en-US" dirty="0"/>
              <a:t>Crises are personal by nature. </a:t>
            </a:r>
          </a:p>
          <a:p>
            <a:pPr algn="just"/>
            <a:r>
              <a:rPr lang="en-US" dirty="0"/>
              <a:t>Crises are acute, not chronic, and will be resolved in one way or another within a brief period.</a:t>
            </a:r>
          </a:p>
          <a:p>
            <a:pPr algn="just"/>
            <a:r>
              <a:rPr lang="en-US" dirty="0"/>
              <a:t>A crisis situation contains the potential for psychological growth or deterioration.</a:t>
            </a:r>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pPr>
              <a:defRPr/>
            </a:pPr>
            <a:fld id="{F83D255C-5298-4166-9342-2275B56CC477}" type="slidenum">
              <a:rPr lang="en-US" altLang="en-US" smtClean="0"/>
              <a:pPr>
                <a:defRPr/>
              </a:pPr>
              <a:t>148</a:t>
            </a:fld>
            <a:endParaRPr lang="en-US" altLang="en-US"/>
          </a:p>
        </p:txBody>
      </p:sp>
    </p:spTree>
    <p:extLst>
      <p:ext uri="{BB962C8B-B14F-4D97-AF65-F5344CB8AC3E}">
        <p14:creationId xmlns:p14="http://schemas.microsoft.com/office/powerpoint/2010/main" val="3405556642"/>
      </p:ext>
    </p:extLst>
  </p:cSld>
  <p:clrMapOvr>
    <a:masterClrMapping/>
  </p:clrMapOvr>
  <p:transition spd="med">
    <p:pull/>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828800" y="251792"/>
            <a:ext cx="8229600" cy="685800"/>
          </a:xfrm>
        </p:spPr>
        <p:txBody>
          <a:bodyPr>
            <a:noAutofit/>
          </a:bodyPr>
          <a:lstStyle/>
          <a:p>
            <a:pPr algn="ctr"/>
            <a:r>
              <a:rPr lang="en-US" b="1" dirty="0">
                <a:solidFill>
                  <a:srgbClr val="FF0000"/>
                </a:solidFill>
                <a:latin typeface="Arial Black" panose="020B0A04020102020204" pitchFamily="34" charset="0"/>
              </a:rPr>
              <a:t>Types of Crises</a:t>
            </a:r>
          </a:p>
        </p:txBody>
      </p:sp>
      <p:sp>
        <p:nvSpPr>
          <p:cNvPr id="41987" name="Content Placeholder 2"/>
          <p:cNvSpPr>
            <a:spLocks noGrp="1"/>
          </p:cNvSpPr>
          <p:nvPr>
            <p:ph idx="1"/>
          </p:nvPr>
        </p:nvSpPr>
        <p:spPr>
          <a:xfrm>
            <a:off x="954156" y="1341782"/>
            <a:ext cx="10906539" cy="4343400"/>
          </a:xfrm>
        </p:spPr>
        <p:txBody>
          <a:bodyPr/>
          <a:lstStyle/>
          <a:p>
            <a:pPr algn="just">
              <a:buFont typeface="Arial" charset="0"/>
              <a:buChar char="•"/>
            </a:pPr>
            <a:r>
              <a:rPr lang="en-US" dirty="0"/>
              <a:t>Maturational/Developmental crisis </a:t>
            </a:r>
          </a:p>
          <a:p>
            <a:pPr algn="just">
              <a:buFont typeface="Arial" charset="0"/>
              <a:buChar char="•"/>
            </a:pPr>
            <a:r>
              <a:rPr lang="en-US" dirty="0"/>
              <a:t>Situational/dispositional crisis </a:t>
            </a:r>
          </a:p>
          <a:p>
            <a:pPr algn="just">
              <a:buFont typeface="Arial" charset="0"/>
              <a:buChar char="•"/>
            </a:pPr>
            <a:r>
              <a:rPr lang="en-US" dirty="0"/>
              <a:t>Social or adventitious(accidental) crisis</a:t>
            </a:r>
          </a:p>
          <a:p>
            <a:pPr algn="just">
              <a:buFont typeface="Arial" charset="0"/>
              <a:buChar char="•"/>
            </a:pPr>
            <a:r>
              <a:rPr lang="en-US" dirty="0"/>
              <a:t>Crises of anticipated life transitions</a:t>
            </a:r>
          </a:p>
          <a:p>
            <a:pPr algn="just">
              <a:buFont typeface="Arial" charset="0"/>
              <a:buChar char="•"/>
            </a:pPr>
            <a:r>
              <a:rPr lang="en-US" dirty="0"/>
              <a:t>Crises reflecting psychopathology</a:t>
            </a:r>
          </a:p>
          <a:p>
            <a:pPr algn="just">
              <a:buFont typeface="Arial" charset="0"/>
              <a:buChar char="•"/>
            </a:pPr>
            <a:r>
              <a:rPr lang="en-US" dirty="0"/>
              <a:t>Psychiatric emergencies </a:t>
            </a:r>
          </a:p>
          <a:p>
            <a:pPr algn="just">
              <a:buFont typeface="Wingdings" pitchFamily="2" charset="2"/>
              <a:buNone/>
            </a:pPr>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441C5A65-23CD-4E26-B765-F68B12BCA14F}" type="slidenum">
              <a:rPr lang="en-US" smtClean="0"/>
              <a:pPr>
                <a:defRPr/>
              </a:pPr>
              <a:t>149</a:t>
            </a:fld>
            <a:endParaRPr lang="en-US"/>
          </a:p>
        </p:txBody>
      </p:sp>
    </p:spTree>
    <p:extLst>
      <p:ext uri="{BB962C8B-B14F-4D97-AF65-F5344CB8AC3E}">
        <p14:creationId xmlns:p14="http://schemas.microsoft.com/office/powerpoint/2010/main" val="3781031312"/>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38539"/>
            <a:ext cx="7772400" cy="914400"/>
          </a:xfrm>
        </p:spPr>
        <p:txBody>
          <a:bodyPr/>
          <a:lstStyle/>
          <a:p>
            <a:r>
              <a:rPr lang="en-US" sz="5400" b="1" i="0" dirty="0">
                <a:effectLst>
                  <a:outerShdw blurRad="38100" dist="38100" dir="2700000" algn="tl">
                    <a:srgbClr val="000000">
                      <a:alpha val="43137"/>
                    </a:srgbClr>
                  </a:outerShdw>
                </a:effectLst>
                <a:latin typeface="Arial Black" panose="020B0A04020102020204" pitchFamily="34" charset="0"/>
              </a:rPr>
              <a:t>Modern period:</a:t>
            </a:r>
          </a:p>
        </p:txBody>
      </p:sp>
      <p:sp>
        <p:nvSpPr>
          <p:cNvPr id="3" name="Content Placeholder 2"/>
          <p:cNvSpPr>
            <a:spLocks noGrp="1"/>
          </p:cNvSpPr>
          <p:nvPr>
            <p:ph idx="1"/>
          </p:nvPr>
        </p:nvSpPr>
        <p:spPr>
          <a:xfrm>
            <a:off x="1431235" y="1152940"/>
            <a:ext cx="10482469" cy="4890052"/>
          </a:xfrm>
        </p:spPr>
        <p:txBody>
          <a:bodyPr>
            <a:normAutofit/>
          </a:bodyPr>
          <a:lstStyle/>
          <a:p>
            <a:pPr algn="just">
              <a:buFont typeface="Wingdings" panose="05000000000000000000" pitchFamily="2" charset="2"/>
              <a:buChar char="v"/>
            </a:pPr>
            <a:r>
              <a:rPr lang="en-US" sz="3400" dirty="0"/>
              <a:t>Behaviorists (</a:t>
            </a:r>
            <a:r>
              <a:rPr lang="en-US" sz="3400" i="1" dirty="0"/>
              <a:t>J.B </a:t>
            </a:r>
            <a:r>
              <a:rPr lang="en-US" sz="3400" i="1" dirty="0" err="1"/>
              <a:t>Wastson</a:t>
            </a:r>
            <a:r>
              <a:rPr lang="en-US" sz="3400" i="1" dirty="0"/>
              <a:t>, Ivan </a:t>
            </a:r>
            <a:r>
              <a:rPr lang="en-US" sz="3400" i="1" dirty="0" err="1"/>
              <a:t>pavlov</a:t>
            </a:r>
            <a:r>
              <a:rPr lang="en-US" sz="3400" i="1" dirty="0"/>
              <a:t> and B.F. skinner</a:t>
            </a:r>
            <a:r>
              <a:rPr lang="en-US" sz="3400" dirty="0"/>
              <a:t>) proposed that psychology should study the visible behavior which can be objectively felt and seen. Hence they defined psychology as the science of behavior. </a:t>
            </a:r>
          </a:p>
          <a:p>
            <a:pPr algn="just">
              <a:buFont typeface="Wingdings" panose="05000000000000000000" pitchFamily="2" charset="2"/>
              <a:buChar char="v"/>
            </a:pPr>
            <a:r>
              <a:rPr lang="en-US" sz="3400" dirty="0"/>
              <a:t>They however only focused on observable behaviors and ignored the role of mental processes. Also,  they undermined the role of unconscious mind and heredity in behavior. </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15</a:t>
            </a:fld>
            <a:endParaRPr lang="en-US"/>
          </a:p>
        </p:txBody>
      </p:sp>
    </p:spTree>
    <p:extLst>
      <p:ext uri="{BB962C8B-B14F-4D97-AF65-F5344CB8AC3E}">
        <p14:creationId xmlns:p14="http://schemas.microsoft.com/office/powerpoint/2010/main" val="193133770"/>
      </p:ext>
    </p:extLst>
  </p:cSld>
  <p:clrMapOvr>
    <a:masterClrMapping/>
  </p:clrMapOvr>
  <p:transition spd="med">
    <p:pull/>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137110"/>
            <a:ext cx="10769600" cy="1143000"/>
          </a:xfrm>
        </p:spPr>
        <p:txBody>
          <a:bodyPr>
            <a:normAutofit/>
          </a:bodyPr>
          <a:lstStyle/>
          <a:p>
            <a:pPr algn="ctr">
              <a:defRPr/>
            </a:pPr>
            <a:r>
              <a:rPr lang="en-US" sz="5400" b="1" dirty="0">
                <a:solidFill>
                  <a:srgbClr val="FF0000"/>
                </a:solidFill>
              </a:rPr>
              <a:t>Crisis Intervention</a:t>
            </a:r>
            <a:endParaRPr lang="en-US" sz="5400" dirty="0">
              <a:solidFill>
                <a:srgbClr val="FF0000"/>
              </a:solidFill>
            </a:endParaRPr>
          </a:p>
        </p:txBody>
      </p:sp>
      <p:sp>
        <p:nvSpPr>
          <p:cNvPr id="43011" name="Content Placeholder 2"/>
          <p:cNvSpPr>
            <a:spLocks noGrp="1"/>
          </p:cNvSpPr>
          <p:nvPr>
            <p:ph idx="1"/>
          </p:nvPr>
        </p:nvSpPr>
        <p:spPr/>
        <p:txBody>
          <a:bodyPr>
            <a:normAutofit/>
          </a:bodyPr>
          <a:lstStyle/>
          <a:p>
            <a:pPr algn="just">
              <a:buFont typeface="Wingdings" pitchFamily="2" charset="2"/>
              <a:buNone/>
            </a:pPr>
            <a:r>
              <a:rPr lang="en-US" sz="3600" b="1" dirty="0"/>
              <a:t>	Aims</a:t>
            </a:r>
            <a:r>
              <a:rPr lang="en-US" sz="3600" dirty="0"/>
              <a:t> </a:t>
            </a:r>
          </a:p>
          <a:p>
            <a:pPr algn="just"/>
            <a:r>
              <a:rPr lang="en-US" sz="3600" dirty="0"/>
              <a:t>To restore person to pre- crisis level of functioning and order; method resembles the phases of nursing process </a:t>
            </a:r>
          </a:p>
          <a:p>
            <a:pPr algn="just">
              <a:buFont typeface="Wingdings" pitchFamily="2" charset="2"/>
              <a:buNone/>
            </a:pPr>
            <a:endParaRPr lang="en-US" sz="3600" dirty="0"/>
          </a:p>
          <a:p>
            <a:pPr algn="just"/>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6F5AE378-788B-4666-B064-CD46AC24A043}" type="slidenum">
              <a:rPr lang="en-US" smtClean="0"/>
              <a:pPr>
                <a:defRPr/>
              </a:pPr>
              <a:t>150</a:t>
            </a:fld>
            <a:endParaRPr lang="en-US"/>
          </a:p>
        </p:txBody>
      </p:sp>
    </p:spTree>
    <p:extLst>
      <p:ext uri="{BB962C8B-B14F-4D97-AF65-F5344CB8AC3E}">
        <p14:creationId xmlns:p14="http://schemas.microsoft.com/office/powerpoint/2010/main" val="841991999"/>
      </p:ext>
    </p:extLst>
  </p:cSld>
  <p:clrMapOvr>
    <a:masterClrMapping/>
  </p:clrMapOvr>
  <p:transition spd="med">
    <p:pull/>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pPr algn="l"/>
            <a:r>
              <a:rPr lang="en-US" sz="5400" b="1" dirty="0">
                <a:solidFill>
                  <a:srgbClr val="002060"/>
                </a:solidFill>
              </a:rPr>
              <a:t>Phases of crisis intervention</a:t>
            </a:r>
          </a:p>
        </p:txBody>
      </p:sp>
      <p:sp>
        <p:nvSpPr>
          <p:cNvPr id="44035" name="Content Placeholder 2"/>
          <p:cNvSpPr>
            <a:spLocks noGrp="1"/>
          </p:cNvSpPr>
          <p:nvPr>
            <p:ph idx="1"/>
          </p:nvPr>
        </p:nvSpPr>
        <p:spPr>
          <a:xfrm>
            <a:off x="1235764" y="1412632"/>
            <a:ext cx="10200861" cy="4343400"/>
          </a:xfrm>
        </p:spPr>
        <p:txBody>
          <a:bodyPr>
            <a:normAutofit/>
          </a:bodyPr>
          <a:lstStyle/>
          <a:p>
            <a:r>
              <a:rPr lang="en-US" sz="3600" b="1" dirty="0"/>
              <a:t>Assessment </a:t>
            </a:r>
          </a:p>
          <a:p>
            <a:pPr>
              <a:buFont typeface="Wingdings" pitchFamily="2" charset="2"/>
              <a:buNone/>
            </a:pPr>
            <a:r>
              <a:rPr lang="en-US" sz="3600" dirty="0"/>
              <a:t>	-identify precipitating event</a:t>
            </a:r>
            <a:br>
              <a:rPr lang="en-US" sz="3600" dirty="0"/>
            </a:br>
            <a:r>
              <a:rPr lang="en-US" sz="3600" dirty="0"/>
              <a:t>-assess patient's perception of event</a:t>
            </a:r>
            <a:br>
              <a:rPr lang="en-US" sz="3600" dirty="0"/>
            </a:br>
            <a:r>
              <a:rPr lang="en-US" sz="3600" dirty="0"/>
              <a:t>-assess available coping skills and resources</a:t>
            </a:r>
            <a:br>
              <a:rPr lang="en-US" sz="3600" dirty="0"/>
            </a:br>
            <a:r>
              <a:rPr lang="en-US" sz="3600" dirty="0"/>
              <a:t>-assess patient's level of anxiety as well as suicidal or homicidal potential </a:t>
            </a:r>
          </a:p>
          <a:p>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EE07BF09-F276-4EA8-821A-7CA9054275EF}" type="slidenum">
              <a:rPr lang="en-US" smtClean="0"/>
              <a:pPr>
                <a:defRPr/>
              </a:pPr>
              <a:t>151</a:t>
            </a:fld>
            <a:endParaRPr lang="en-US"/>
          </a:p>
        </p:txBody>
      </p:sp>
    </p:spTree>
    <p:extLst>
      <p:ext uri="{BB962C8B-B14F-4D97-AF65-F5344CB8AC3E}">
        <p14:creationId xmlns:p14="http://schemas.microsoft.com/office/powerpoint/2010/main" val="3242457354"/>
      </p:ext>
    </p:extLst>
  </p:cSld>
  <p:clrMapOvr>
    <a:masterClrMapping/>
  </p:clrMapOvr>
  <p:transition spd="med">
    <p:pull/>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1302026" y="487018"/>
            <a:ext cx="9803296" cy="4191000"/>
          </a:xfrm>
        </p:spPr>
        <p:txBody>
          <a:bodyPr>
            <a:normAutofit/>
          </a:bodyPr>
          <a:lstStyle/>
          <a:p>
            <a:r>
              <a:rPr lang="en-US" sz="3600" b="1" dirty="0"/>
              <a:t>Analysis and planning </a:t>
            </a:r>
          </a:p>
          <a:p>
            <a:pPr>
              <a:buFont typeface="Wingdings" pitchFamily="2" charset="2"/>
              <a:buNone/>
            </a:pPr>
            <a:r>
              <a:rPr lang="en-US" sz="3600" dirty="0"/>
              <a:t>	- organize assessment data</a:t>
            </a:r>
            <a:br>
              <a:rPr lang="en-US" sz="3600" dirty="0"/>
            </a:br>
            <a:r>
              <a:rPr lang="en-US" sz="3600" dirty="0"/>
              <a:t>- analyze the data, i.e. identify facts, formulate alternatives</a:t>
            </a:r>
            <a:br>
              <a:rPr lang="en-US" sz="3600" dirty="0"/>
            </a:br>
            <a:r>
              <a:rPr lang="en-US" sz="3600" dirty="0"/>
              <a:t>- explore options to resolve the problem i.e. advantages and disadvantages of each option</a:t>
            </a:r>
            <a:br>
              <a:rPr lang="en-US" sz="3600" dirty="0"/>
            </a:br>
            <a:r>
              <a:rPr lang="en-US" sz="3600" dirty="0"/>
              <a:t>- decide on the best steps to achieve the solution </a:t>
            </a:r>
          </a:p>
          <a:p>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AE468BE5-FC68-4BFB-94BC-B7F263FA24E2}" type="slidenum">
              <a:rPr lang="en-US" smtClean="0"/>
              <a:pPr>
                <a:defRPr/>
              </a:pPr>
              <a:t>152</a:t>
            </a:fld>
            <a:endParaRPr lang="en-US"/>
          </a:p>
        </p:txBody>
      </p:sp>
    </p:spTree>
    <p:extLst>
      <p:ext uri="{BB962C8B-B14F-4D97-AF65-F5344CB8AC3E}">
        <p14:creationId xmlns:p14="http://schemas.microsoft.com/office/powerpoint/2010/main" val="112830437"/>
      </p:ext>
    </p:extLst>
  </p:cSld>
  <p:clrMapOvr>
    <a:masterClrMapping/>
  </p:clrMapOvr>
  <p:transition spd="med">
    <p:pull/>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3121" y="513522"/>
            <a:ext cx="10499035" cy="4876800"/>
          </a:xfrm>
        </p:spPr>
        <p:txBody>
          <a:bodyPr>
            <a:noAutofit/>
          </a:bodyPr>
          <a:lstStyle/>
          <a:p>
            <a:pPr algn="just">
              <a:buFont typeface="Wingdings" pitchFamily="2" charset="2"/>
              <a:buNone/>
              <a:defRPr/>
            </a:pPr>
            <a:r>
              <a:rPr lang="en-US" b="1" dirty="0"/>
              <a:t>Implementation </a:t>
            </a:r>
          </a:p>
          <a:p>
            <a:pPr algn="just">
              <a:defRPr/>
            </a:pPr>
            <a:r>
              <a:rPr lang="en-US" dirty="0"/>
              <a:t>change the patient's physical situation by; </a:t>
            </a:r>
          </a:p>
          <a:p>
            <a:pPr algn="just">
              <a:buFont typeface="Wingdings" pitchFamily="2" charset="2"/>
              <a:buChar char="Ø"/>
              <a:defRPr/>
            </a:pPr>
            <a:r>
              <a:rPr lang="en-US" dirty="0"/>
              <a:t>Providing emotional support and shelter.</a:t>
            </a:r>
          </a:p>
          <a:p>
            <a:pPr algn="just">
              <a:buFont typeface="Wingdings" pitchFamily="2" charset="2"/>
              <a:buChar char="Ø"/>
              <a:defRPr/>
            </a:pPr>
            <a:r>
              <a:rPr lang="en-US" dirty="0"/>
              <a:t>Clarify any misconceptions. </a:t>
            </a:r>
          </a:p>
          <a:p>
            <a:pPr algn="just">
              <a:buFont typeface="Wingdings" pitchFamily="2" charset="2"/>
              <a:buChar char="Ø"/>
              <a:defRPr/>
            </a:pPr>
            <a:r>
              <a:rPr lang="en-US" dirty="0"/>
              <a:t>Secure economic and social resources by referring patient to appropriate support groups.</a:t>
            </a:r>
          </a:p>
          <a:p>
            <a:pPr algn="just">
              <a:buFont typeface="Wingdings" pitchFamily="2" charset="2"/>
              <a:buChar char="Ø"/>
              <a:defRPr/>
            </a:pPr>
            <a:r>
              <a:rPr lang="en-US" dirty="0"/>
              <a:t>Help patient develop and test possible solutions</a:t>
            </a:r>
          </a:p>
          <a:p>
            <a:pPr algn="just">
              <a:buFont typeface="Wingdings" pitchFamily="2" charset="2"/>
              <a:buChar char="Ø"/>
              <a:defRPr/>
            </a:pPr>
            <a:r>
              <a:rPr lang="en-US" dirty="0"/>
              <a:t>Acknowledge multiple feelings the patient has about the crisis to help patient sort out and express fears and expectations</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455EC851-C9E5-447E-8A4B-1604BBB79E47}" type="slidenum">
              <a:rPr lang="en-US" smtClean="0"/>
              <a:pPr>
                <a:defRPr/>
              </a:pPr>
              <a:t>153</a:t>
            </a:fld>
            <a:endParaRPr lang="en-US"/>
          </a:p>
        </p:txBody>
      </p:sp>
    </p:spTree>
    <p:extLst>
      <p:ext uri="{BB962C8B-B14F-4D97-AF65-F5344CB8AC3E}">
        <p14:creationId xmlns:p14="http://schemas.microsoft.com/office/powerpoint/2010/main" val="2825227836"/>
      </p:ext>
    </p:extLst>
  </p:cSld>
  <p:clrMapOvr>
    <a:masterClrMapping/>
  </p:clrMapOvr>
  <p:transition spd="med">
    <p:pull/>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980660" y="434008"/>
            <a:ext cx="10774017" cy="4343400"/>
          </a:xfrm>
        </p:spPr>
        <p:txBody>
          <a:bodyPr>
            <a:normAutofit/>
          </a:bodyPr>
          <a:lstStyle/>
          <a:p>
            <a:r>
              <a:rPr lang="en-US" sz="3600" b="1" dirty="0"/>
              <a:t>Evaluation </a:t>
            </a:r>
          </a:p>
          <a:p>
            <a:pPr>
              <a:buFont typeface="Wingdings" pitchFamily="2" charset="2"/>
              <a:buNone/>
            </a:pPr>
            <a:r>
              <a:rPr lang="en-US" sz="3600" dirty="0"/>
              <a:t>	- determine effectiveness of implementations by observing behavioral outcomes and comparing them with goals.</a:t>
            </a:r>
            <a:br>
              <a:rPr lang="en-US" sz="3600" dirty="0"/>
            </a:br>
            <a:r>
              <a:rPr lang="en-US" sz="3600" dirty="0"/>
              <a:t>- refer patient for additional help if outcomes differ from the planned ones.</a:t>
            </a:r>
          </a:p>
          <a:p>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8D3C2228-1B2B-47AA-A934-39E87CCD885F}" type="slidenum">
              <a:rPr lang="en-US" smtClean="0"/>
              <a:pPr>
                <a:defRPr/>
              </a:pPr>
              <a:t>154</a:t>
            </a:fld>
            <a:endParaRPr lang="en-US"/>
          </a:p>
        </p:txBody>
      </p:sp>
    </p:spTree>
    <p:extLst>
      <p:ext uri="{BB962C8B-B14F-4D97-AF65-F5344CB8AC3E}">
        <p14:creationId xmlns:p14="http://schemas.microsoft.com/office/powerpoint/2010/main" val="1259391371"/>
      </p:ext>
    </p:extLst>
  </p:cSld>
  <p:clrMapOvr>
    <a:masterClrMapping/>
  </p:clrMapOvr>
  <p:transition spd="med">
    <p:pull/>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54469" y="1424610"/>
            <a:ext cx="8240299" cy="1470025"/>
          </a:xfrm>
        </p:spPr>
        <p:txBody>
          <a:bodyPr>
            <a:noAutofit/>
          </a:bodyPr>
          <a:lstStyle/>
          <a:p>
            <a:pPr algn="ctr"/>
            <a:r>
              <a:rPr lang="en-US" sz="5400" dirty="0">
                <a:solidFill>
                  <a:srgbClr val="FF0000"/>
                </a:solidFill>
                <a:latin typeface="Copperplate Gothic Bold" panose="020E0705020206020404" pitchFamily="34" charset="0"/>
              </a:rPr>
              <a:t>MENTAL DEFENSE MECHANISMS</a:t>
            </a:r>
          </a:p>
        </p:txBody>
      </p:sp>
    </p:spTree>
    <p:extLst>
      <p:ext uri="{BB962C8B-B14F-4D97-AF65-F5344CB8AC3E}">
        <p14:creationId xmlns:p14="http://schemas.microsoft.com/office/powerpoint/2010/main" val="3157616573"/>
      </p:ext>
    </p:extLst>
  </p:cSld>
  <p:clrMapOvr>
    <a:masterClrMapping/>
  </p:clrMapOvr>
  <p:transition spd="med">
    <p:pull/>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itle 5"/>
          <p:cNvSpPr>
            <a:spLocks noGrp="1"/>
          </p:cNvSpPr>
          <p:nvPr>
            <p:ph type="title"/>
          </p:nvPr>
        </p:nvSpPr>
        <p:spPr>
          <a:xfrm>
            <a:off x="1974574" y="1"/>
            <a:ext cx="8160026" cy="1046922"/>
          </a:xfrm>
        </p:spPr>
        <p:txBody>
          <a:bodyPr>
            <a:normAutofit fontScale="90000"/>
          </a:bodyPr>
          <a:lstStyle/>
          <a:p>
            <a:pPr algn="ctr"/>
            <a:r>
              <a:rPr lang="en-US" sz="3800" b="1" dirty="0"/>
              <a:t>MENTAL DEFENSE MECHANISMS</a:t>
            </a:r>
            <a:br>
              <a:rPr lang="en-US" sz="3800" b="1" dirty="0"/>
            </a:br>
            <a:r>
              <a:rPr lang="en-US" sz="3800" b="1" dirty="0"/>
              <a:t>Description </a:t>
            </a:r>
            <a:endParaRPr lang="en-US" sz="3800" dirty="0"/>
          </a:p>
        </p:txBody>
      </p:sp>
      <p:sp>
        <p:nvSpPr>
          <p:cNvPr id="48130" name="Content Placeholder 2"/>
          <p:cNvSpPr>
            <a:spLocks noGrp="1"/>
          </p:cNvSpPr>
          <p:nvPr>
            <p:ph idx="1"/>
          </p:nvPr>
        </p:nvSpPr>
        <p:spPr>
          <a:xfrm>
            <a:off x="795130" y="1046923"/>
            <a:ext cx="11092070" cy="5734877"/>
          </a:xfrm>
        </p:spPr>
        <p:txBody>
          <a:bodyPr/>
          <a:lstStyle/>
          <a:p>
            <a:pPr algn="just"/>
            <a:r>
              <a:rPr lang="en-US" dirty="0"/>
              <a:t>Defence mechanisms are the </a:t>
            </a:r>
            <a:r>
              <a:rPr lang="en-US" b="1" dirty="0"/>
              <a:t>unconscious</a:t>
            </a:r>
            <a:r>
              <a:rPr lang="en-US" dirty="0"/>
              <a:t> strategies that people use to deal with negative emotions. They limit awareness so that life-threatening and anxiety cues can be excluded</a:t>
            </a:r>
          </a:p>
          <a:p>
            <a:pPr algn="just"/>
            <a:endParaRPr lang="en-US" sz="1500" dirty="0"/>
          </a:p>
          <a:p>
            <a:pPr algn="just"/>
            <a:r>
              <a:rPr lang="en-US" dirty="0"/>
              <a:t>It does not solve the problem or alter the anxiety but changes the way the person thinks about whatever is disturbing him.</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36D5DD6A-8128-4DDB-BAB6-9FA807A7EA61}" type="slidenum">
              <a:rPr lang="en-US" smtClean="0"/>
              <a:pPr>
                <a:defRPr/>
              </a:pPr>
              <a:t>156</a:t>
            </a:fld>
            <a:endParaRPr lang="en-US"/>
          </a:p>
        </p:txBody>
      </p:sp>
    </p:spTree>
    <p:extLst>
      <p:ext uri="{BB962C8B-B14F-4D97-AF65-F5344CB8AC3E}">
        <p14:creationId xmlns:p14="http://schemas.microsoft.com/office/powerpoint/2010/main" val="3569308674"/>
      </p:ext>
    </p:extLst>
  </p:cSld>
  <p:clrMapOvr>
    <a:masterClrMapping/>
  </p:clrMapOvr>
  <p:transition spd="med">
    <p:pull/>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087" y="0"/>
            <a:ext cx="10769600" cy="1143000"/>
          </a:xfrm>
        </p:spPr>
        <p:txBody>
          <a:bodyPr>
            <a:normAutofit/>
          </a:bodyPr>
          <a:lstStyle/>
          <a:p>
            <a:pPr algn="ctr"/>
            <a:r>
              <a:rPr lang="en-US" sz="4800" b="1" dirty="0">
                <a:latin typeface="Arial Rounded MT Bold" panose="020F0704030504030204" pitchFamily="34" charset="0"/>
              </a:rPr>
              <a:t>Common Defence mechanisms </a:t>
            </a:r>
          </a:p>
        </p:txBody>
      </p:sp>
      <p:sp>
        <p:nvSpPr>
          <p:cNvPr id="49154" name="Content Placeholder 2"/>
          <p:cNvSpPr>
            <a:spLocks noGrp="1"/>
          </p:cNvSpPr>
          <p:nvPr>
            <p:ph idx="1"/>
          </p:nvPr>
        </p:nvSpPr>
        <p:spPr>
          <a:xfrm>
            <a:off x="914400" y="1143001"/>
            <a:ext cx="10871200" cy="4750776"/>
          </a:xfrm>
        </p:spPr>
        <p:txBody>
          <a:bodyPr>
            <a:normAutofit/>
          </a:bodyPr>
          <a:lstStyle/>
          <a:p>
            <a:pPr algn="just">
              <a:buFont typeface="Wingdings" panose="05000000000000000000" pitchFamily="2" charset="2"/>
              <a:buChar char="ü"/>
            </a:pPr>
            <a:r>
              <a:rPr lang="en-US" sz="3600" b="1" dirty="0"/>
              <a:t>Denial (Self Deception)</a:t>
            </a:r>
          </a:p>
          <a:p>
            <a:pPr algn="just">
              <a:buFont typeface="Wingdings" pitchFamily="2" charset="2"/>
              <a:buNone/>
            </a:pPr>
            <a:endParaRPr lang="en-US" sz="3600" b="1" dirty="0"/>
          </a:p>
          <a:p>
            <a:pPr algn="just"/>
            <a:r>
              <a:rPr lang="en-US" sz="3600" dirty="0"/>
              <a:t>Involuntary and automatic distortion of an obvious aspect of external reality. e.g. An ill person refusing to accept a diagnosis even though a clear explanation was given of which the patient understood</a:t>
            </a:r>
            <a:r>
              <a:rPr lang="en-US" sz="3600" b="1" dirty="0"/>
              <a:t>. </a:t>
            </a:r>
          </a:p>
          <a:p>
            <a:pPr algn="just">
              <a:buFont typeface="Wingdings" pitchFamily="2" charset="2"/>
              <a:buNone/>
            </a:pPr>
            <a:endParaRPr lang="en-US" sz="3600" dirty="0"/>
          </a:p>
          <a:p>
            <a:pPr algn="just">
              <a:buFont typeface="Wingdings" pitchFamily="2" charset="2"/>
              <a:buNone/>
            </a:pPr>
            <a:endParaRPr lang="en-US" sz="3600" dirty="0"/>
          </a:p>
          <a:p>
            <a:pPr algn="just">
              <a:buFont typeface="Wingdings" pitchFamily="2" charset="2"/>
              <a:buNone/>
            </a:pPr>
            <a:endParaRPr lang="en-US" sz="3600" dirty="0"/>
          </a:p>
        </p:txBody>
      </p:sp>
      <p:sp>
        <p:nvSpPr>
          <p:cNvPr id="4" name="Slide Number Placeholder 3"/>
          <p:cNvSpPr>
            <a:spLocks noGrp="1"/>
          </p:cNvSpPr>
          <p:nvPr>
            <p:ph type="sldNum" sz="quarter" idx="12"/>
          </p:nvPr>
        </p:nvSpPr>
        <p:spPr>
          <a:prstGeom prst="rect">
            <a:avLst/>
          </a:prstGeom>
        </p:spPr>
        <p:txBody>
          <a:bodyPr/>
          <a:lstStyle/>
          <a:p>
            <a:pPr>
              <a:defRPr/>
            </a:pPr>
            <a:fld id="{2DA001C2-8CB0-435A-B66B-6A0D67D4E761}" type="slidenum">
              <a:rPr lang="en-US" altLang="en-US" smtClean="0"/>
              <a:pPr>
                <a:defRPr/>
              </a:pPr>
              <a:t>157</a:t>
            </a:fld>
            <a:endParaRPr lang="en-US" altLang="en-US"/>
          </a:p>
        </p:txBody>
      </p:sp>
    </p:spTree>
    <p:extLst>
      <p:ext uri="{BB962C8B-B14F-4D97-AF65-F5344CB8AC3E}">
        <p14:creationId xmlns:p14="http://schemas.microsoft.com/office/powerpoint/2010/main" val="1368776101"/>
      </p:ext>
    </p:extLst>
  </p:cSld>
  <p:clrMapOvr>
    <a:masterClrMapping/>
  </p:clrMapOvr>
  <p:transition spd="med">
    <p:pull/>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1162877" y="344557"/>
            <a:ext cx="10618305" cy="5216525"/>
          </a:xfrm>
        </p:spPr>
        <p:txBody>
          <a:bodyPr>
            <a:normAutofit lnSpcReduction="10000"/>
          </a:bodyPr>
          <a:lstStyle/>
          <a:p>
            <a:pPr algn="just">
              <a:buFont typeface="Wingdings" panose="05000000000000000000" pitchFamily="2" charset="2"/>
              <a:buChar char="ü"/>
            </a:pPr>
            <a:r>
              <a:rPr lang="en-US" sz="3600" b="1" dirty="0"/>
              <a:t>Isolation</a:t>
            </a:r>
          </a:p>
          <a:p>
            <a:pPr algn="just"/>
            <a:r>
              <a:rPr lang="en-US" sz="3600" dirty="0"/>
              <a:t>In this </a:t>
            </a:r>
            <a:r>
              <a:rPr lang="en-US" sz="3600" dirty="0" err="1"/>
              <a:t>defence</a:t>
            </a:r>
            <a:r>
              <a:rPr lang="en-US" sz="3600" dirty="0"/>
              <a:t> mechanism, dangerous memories are allowed back into the consciousness, but the associated motives &amp; emotions aren’t recalled.  </a:t>
            </a:r>
          </a:p>
          <a:p>
            <a:pPr algn="just"/>
            <a:r>
              <a:rPr lang="en-US" sz="3600" dirty="0"/>
              <a:t>Separation of memory from emotion...can remember and talk about the trauma but feels no emotion -- the Person talks about the incident as if it is someone else's story.</a:t>
            </a:r>
          </a:p>
          <a:p>
            <a:pPr algn="just"/>
            <a:r>
              <a:rPr lang="en-US" sz="3600" dirty="0"/>
              <a:t>Accomplished by talking ‘third perceptual thinking.’</a:t>
            </a:r>
          </a:p>
          <a:p>
            <a:pPr algn="just"/>
            <a:endParaRPr lang="en-US" sz="3600"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pPr>
              <a:defRPr/>
            </a:pPr>
            <a:fld id="{EA05315B-B440-4C9A-A421-B141C7121D29}" type="slidenum">
              <a:rPr lang="en-US" altLang="en-US" smtClean="0"/>
              <a:pPr>
                <a:defRPr/>
              </a:pPr>
              <a:t>158</a:t>
            </a:fld>
            <a:endParaRPr lang="en-US" altLang="en-US"/>
          </a:p>
        </p:txBody>
      </p:sp>
    </p:spTree>
    <p:extLst>
      <p:ext uri="{BB962C8B-B14F-4D97-AF65-F5344CB8AC3E}">
        <p14:creationId xmlns:p14="http://schemas.microsoft.com/office/powerpoint/2010/main" val="316061894"/>
      </p:ext>
    </p:extLst>
  </p:cSld>
  <p:clrMapOvr>
    <a:masterClrMapping/>
  </p:clrMapOvr>
  <p:transition spd="med">
    <p:pull/>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1013792" y="473766"/>
            <a:ext cx="11005930" cy="4953000"/>
          </a:xfrm>
        </p:spPr>
        <p:txBody>
          <a:bodyPr>
            <a:normAutofit/>
          </a:bodyPr>
          <a:lstStyle/>
          <a:p>
            <a:pPr algn="just">
              <a:buFont typeface="Wingdings" panose="05000000000000000000" pitchFamily="2" charset="2"/>
              <a:buChar char="ü"/>
            </a:pPr>
            <a:r>
              <a:rPr lang="en-US" sz="3600" b="1" dirty="0"/>
              <a:t>Displacement</a:t>
            </a:r>
          </a:p>
          <a:p>
            <a:pPr algn="just"/>
            <a:r>
              <a:rPr lang="en-US" sz="3600" dirty="0"/>
              <a:t>This is the transfer/Shifting of affect or feeling, usually anger or fear, from the source to another source less threatening commonly known as "dumping on" someone e.g. a man reprimanded by the boss may go home and beat the wife, the beaten wife may beat the children.</a:t>
            </a:r>
          </a:p>
          <a:p>
            <a:pPr algn="just"/>
            <a:endParaRPr lang="en-US" sz="3600"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pPr>
              <a:defRPr/>
            </a:pPr>
            <a:fld id="{9CF67C9C-C454-450B-B957-6FF81820E918}" type="slidenum">
              <a:rPr lang="en-US" altLang="en-US" smtClean="0"/>
              <a:pPr>
                <a:defRPr/>
              </a:pPr>
              <a:t>159</a:t>
            </a:fld>
            <a:endParaRPr lang="en-US" altLang="en-US"/>
          </a:p>
        </p:txBody>
      </p:sp>
    </p:spTree>
    <p:extLst>
      <p:ext uri="{BB962C8B-B14F-4D97-AF65-F5344CB8AC3E}">
        <p14:creationId xmlns:p14="http://schemas.microsoft.com/office/powerpoint/2010/main" val="710795654"/>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765" y="274953"/>
            <a:ext cx="9964999" cy="1143000"/>
          </a:xfrm>
        </p:spPr>
        <p:txBody>
          <a:bodyPr/>
          <a:lstStyle/>
          <a:p>
            <a:r>
              <a:rPr lang="en-US" sz="4800" b="1" i="0" dirty="0">
                <a:effectLst>
                  <a:outerShdw blurRad="38100" dist="38100" dir="2700000" algn="tl">
                    <a:srgbClr val="000000">
                      <a:alpha val="43137"/>
                    </a:srgbClr>
                  </a:outerShdw>
                </a:effectLst>
                <a:latin typeface="Arial Black" panose="020B0A04020102020204" pitchFamily="34" charset="0"/>
              </a:rPr>
              <a:t>Current Definition:</a:t>
            </a:r>
          </a:p>
        </p:txBody>
      </p:sp>
      <p:sp>
        <p:nvSpPr>
          <p:cNvPr id="3" name="Content Placeholder 2"/>
          <p:cNvSpPr>
            <a:spLocks noGrp="1"/>
          </p:cNvSpPr>
          <p:nvPr>
            <p:ph idx="1"/>
          </p:nvPr>
        </p:nvSpPr>
        <p:spPr>
          <a:xfrm>
            <a:off x="1457739" y="1258958"/>
            <a:ext cx="10389703" cy="4452730"/>
          </a:xfrm>
        </p:spPr>
        <p:txBody>
          <a:bodyPr>
            <a:normAutofit/>
          </a:bodyPr>
          <a:lstStyle/>
          <a:p>
            <a:pPr algn="just"/>
            <a:r>
              <a:rPr lang="en-US" sz="3600" dirty="0"/>
              <a:t>The modern day psychology is defined as the science of behavior and mental or cognitive processes. </a:t>
            </a:r>
          </a:p>
          <a:p>
            <a:pPr algn="just"/>
            <a:endParaRPr lang="en-US" sz="3600" dirty="0"/>
          </a:p>
          <a:p>
            <a:pPr algn="just"/>
            <a:r>
              <a:rPr lang="en-US" sz="3600" dirty="0"/>
              <a:t>This definition comprises these things: psychology is </a:t>
            </a:r>
            <a:r>
              <a:rPr lang="en-US" sz="3600" i="1" dirty="0">
                <a:solidFill>
                  <a:srgbClr val="002060"/>
                </a:solidFill>
              </a:rPr>
              <a:t>science</a:t>
            </a:r>
            <a:r>
              <a:rPr lang="en-US" sz="3600" dirty="0"/>
              <a:t>, it studies </a:t>
            </a:r>
            <a:r>
              <a:rPr lang="en-US" sz="3600" i="1" dirty="0">
                <a:solidFill>
                  <a:srgbClr val="002060"/>
                </a:solidFill>
              </a:rPr>
              <a:t>behavior</a:t>
            </a:r>
            <a:r>
              <a:rPr lang="en-US" sz="3600" dirty="0"/>
              <a:t> and it studies </a:t>
            </a:r>
            <a:r>
              <a:rPr lang="en-US" sz="3600" i="1" dirty="0">
                <a:solidFill>
                  <a:srgbClr val="002060"/>
                </a:solidFill>
              </a:rPr>
              <a:t>mental process.</a:t>
            </a:r>
            <a:br>
              <a:rPr lang="en-US" sz="3600" dirty="0"/>
            </a:br>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16</a:t>
            </a:fld>
            <a:endParaRPr lang="en-US"/>
          </a:p>
        </p:txBody>
      </p:sp>
    </p:spTree>
    <p:extLst>
      <p:ext uri="{BB962C8B-B14F-4D97-AF65-F5344CB8AC3E}">
        <p14:creationId xmlns:p14="http://schemas.microsoft.com/office/powerpoint/2010/main" val="1556046079"/>
      </p:ext>
    </p:extLst>
  </p:cSld>
  <p:clrMapOvr>
    <a:masterClrMapping/>
  </p:clrMapOvr>
  <p:transition spd="med">
    <p:pull/>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1040295" y="318053"/>
            <a:ext cx="10608365" cy="5216525"/>
          </a:xfrm>
        </p:spPr>
        <p:txBody>
          <a:bodyPr>
            <a:normAutofit/>
          </a:bodyPr>
          <a:lstStyle/>
          <a:p>
            <a:pPr algn="just">
              <a:buFont typeface="Wingdings" panose="05000000000000000000" pitchFamily="2" charset="2"/>
              <a:buChar char="ü"/>
            </a:pPr>
            <a:r>
              <a:rPr lang="en-US" sz="3600" b="1" dirty="0"/>
              <a:t>Conversion</a:t>
            </a:r>
            <a:r>
              <a:rPr lang="en-US" sz="3600" dirty="0"/>
              <a:t> </a:t>
            </a:r>
          </a:p>
          <a:p>
            <a:pPr algn="just"/>
            <a:r>
              <a:rPr lang="en-US" sz="3600" dirty="0"/>
              <a:t>Mental conflict converted to a physical symptom... e.g., a soldier on being deployed into battle is conflicted about his desire to serve his country but believes it is wrong to kill for any reason develops paralysis, blindness, or deafness with no medical cause. </a:t>
            </a:r>
          </a:p>
          <a:p>
            <a:pPr algn="just"/>
            <a:endParaRPr lang="en-US" sz="3600"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pPr>
              <a:defRPr/>
            </a:pPr>
            <a:fld id="{9A631F18-4F3B-46E1-8E1E-F50B87DA7AFD}" type="slidenum">
              <a:rPr lang="en-US" altLang="en-US" smtClean="0"/>
              <a:pPr>
                <a:defRPr/>
              </a:pPr>
              <a:t>160</a:t>
            </a:fld>
            <a:endParaRPr lang="en-US" altLang="en-US"/>
          </a:p>
        </p:txBody>
      </p:sp>
    </p:spTree>
    <p:extLst>
      <p:ext uri="{BB962C8B-B14F-4D97-AF65-F5344CB8AC3E}">
        <p14:creationId xmlns:p14="http://schemas.microsoft.com/office/powerpoint/2010/main" val="1376048765"/>
      </p:ext>
    </p:extLst>
  </p:cSld>
  <p:clrMapOvr>
    <a:masterClrMapping/>
  </p:clrMapOvr>
  <p:transition spd="med">
    <p:pull/>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1053548" y="361123"/>
            <a:ext cx="10714382" cy="5292725"/>
          </a:xfrm>
        </p:spPr>
        <p:txBody>
          <a:bodyPr>
            <a:normAutofit/>
          </a:bodyPr>
          <a:lstStyle/>
          <a:p>
            <a:pPr algn="just">
              <a:buFont typeface="Wingdings" panose="05000000000000000000" pitchFamily="2" charset="2"/>
              <a:buChar char="ü"/>
            </a:pPr>
            <a:r>
              <a:rPr lang="en-US" sz="3600" b="1" dirty="0"/>
              <a:t>Projection</a:t>
            </a:r>
          </a:p>
          <a:p>
            <a:pPr algn="just"/>
            <a:r>
              <a:rPr lang="en-US" sz="3600" dirty="0"/>
              <a:t>During  projection, an individual unconsciously disowns an attitude or attribute of his own and ascribes it to someone else.</a:t>
            </a:r>
          </a:p>
          <a:p>
            <a:pPr algn="just"/>
            <a:r>
              <a:rPr lang="en-US" sz="3600" dirty="0"/>
              <a:t>Occurs when one`s own undesirable attitudes are attributed to another person or object e.g. A person who slips over an object on the floor and falls, and blames the object rather than his own behavior for the accident; ‘I hate you’ becomes ‘you hate me’.</a:t>
            </a:r>
          </a:p>
          <a:p>
            <a:pPr algn="just"/>
            <a:endParaRPr lang="en-US" sz="3600"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pPr>
              <a:defRPr/>
            </a:pPr>
            <a:fld id="{0EFAF727-D455-49A5-909A-ECC702AF3654}" type="slidenum">
              <a:rPr lang="en-US" altLang="en-US" smtClean="0"/>
              <a:pPr>
                <a:defRPr/>
              </a:pPr>
              <a:t>161</a:t>
            </a:fld>
            <a:endParaRPr lang="en-US" altLang="en-US"/>
          </a:p>
        </p:txBody>
      </p:sp>
    </p:spTree>
    <p:extLst>
      <p:ext uri="{BB962C8B-B14F-4D97-AF65-F5344CB8AC3E}">
        <p14:creationId xmlns:p14="http://schemas.microsoft.com/office/powerpoint/2010/main" val="747826741"/>
      </p:ext>
    </p:extLst>
  </p:cSld>
  <p:clrMapOvr>
    <a:masterClrMapping/>
  </p:clrMapOvr>
  <p:transition spd="med">
    <p:pull/>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1040295" y="374375"/>
            <a:ext cx="10807148" cy="5292725"/>
          </a:xfrm>
        </p:spPr>
        <p:txBody>
          <a:bodyPr>
            <a:normAutofit/>
          </a:bodyPr>
          <a:lstStyle/>
          <a:p>
            <a:pPr algn="just">
              <a:buFont typeface="Wingdings" panose="05000000000000000000" pitchFamily="2" charset="2"/>
              <a:buChar char="ü"/>
            </a:pPr>
            <a:r>
              <a:rPr lang="en-US" sz="3600" b="1" dirty="0"/>
              <a:t>Introjection</a:t>
            </a:r>
          </a:p>
          <a:p>
            <a:pPr algn="just"/>
            <a:r>
              <a:rPr lang="en-US" sz="3600" dirty="0"/>
              <a:t>In this </a:t>
            </a:r>
            <a:r>
              <a:rPr lang="en-US" sz="3600" dirty="0" err="1"/>
              <a:t>defence</a:t>
            </a:r>
            <a:r>
              <a:rPr lang="en-US" sz="3600" dirty="0"/>
              <a:t> mechanism, the victim takes in and ‘swallows’ the values of others. </a:t>
            </a:r>
          </a:p>
          <a:p>
            <a:pPr algn="just"/>
            <a:r>
              <a:rPr lang="en-US" sz="3600" dirty="0"/>
              <a:t>The opposite of projection - subconsciously "takes in" to self an imprint (or recording) of another person including all their attitudes, messages, prejudices, expressions, even the sound of their voice, etc.</a:t>
            </a:r>
          </a:p>
          <a:p>
            <a:pPr algn="just"/>
            <a:endParaRPr lang="en-US" sz="3600"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pPr>
              <a:defRPr/>
            </a:pPr>
            <a:fld id="{654B7A75-78D2-4482-9516-078F1065CA5B}" type="slidenum">
              <a:rPr lang="en-US" altLang="en-US" smtClean="0"/>
              <a:pPr>
                <a:defRPr/>
              </a:pPr>
              <a:t>162</a:t>
            </a:fld>
            <a:endParaRPr lang="en-US" altLang="en-US"/>
          </a:p>
        </p:txBody>
      </p:sp>
    </p:spTree>
    <p:extLst>
      <p:ext uri="{BB962C8B-B14F-4D97-AF65-F5344CB8AC3E}">
        <p14:creationId xmlns:p14="http://schemas.microsoft.com/office/powerpoint/2010/main" val="977762810"/>
      </p:ext>
    </p:extLst>
  </p:cSld>
  <p:clrMapOvr>
    <a:masterClrMapping/>
  </p:clrMapOvr>
  <p:transition spd="med">
    <p:pull/>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1028700" y="212035"/>
            <a:ext cx="10739230" cy="4953000"/>
          </a:xfrm>
        </p:spPr>
        <p:txBody>
          <a:bodyPr>
            <a:normAutofit/>
          </a:bodyPr>
          <a:lstStyle/>
          <a:p>
            <a:pPr algn="just">
              <a:buFont typeface="Wingdings" panose="05000000000000000000" pitchFamily="2" charset="2"/>
              <a:buChar char="ü"/>
            </a:pPr>
            <a:r>
              <a:rPr lang="en-US" sz="3600" b="1" dirty="0"/>
              <a:t>Reaction Formation </a:t>
            </a:r>
          </a:p>
          <a:p>
            <a:pPr algn="just"/>
            <a:r>
              <a:rPr lang="en-US" sz="3600" dirty="0"/>
              <a:t>When an individual gives a reason for his behavior which is opposite of its true cause e.g. parents of un-wanted child who spoil the child to reassure themselves that they are good parents.</a:t>
            </a:r>
          </a:p>
          <a:p>
            <a:pPr algn="just">
              <a:buFont typeface="Wingdings" pitchFamily="2" charset="2"/>
              <a:buNone/>
            </a:pPr>
            <a:r>
              <a:rPr lang="en-US" sz="3600" b="1" dirty="0"/>
              <a:t>	</a:t>
            </a:r>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09936578-62BF-486D-BEC7-D7A3F1C01104}" type="slidenum">
              <a:rPr lang="en-US" smtClean="0"/>
              <a:pPr>
                <a:defRPr/>
              </a:pPr>
              <a:t>163</a:t>
            </a:fld>
            <a:endParaRPr lang="en-US"/>
          </a:p>
        </p:txBody>
      </p:sp>
    </p:spTree>
    <p:extLst>
      <p:ext uri="{BB962C8B-B14F-4D97-AF65-F5344CB8AC3E}">
        <p14:creationId xmlns:p14="http://schemas.microsoft.com/office/powerpoint/2010/main" val="2610021948"/>
      </p:ext>
    </p:extLst>
  </p:cSld>
  <p:clrMapOvr>
    <a:masterClrMapping/>
  </p:clrMapOvr>
  <p:transition spd="med">
    <p:pull/>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1013791" y="265044"/>
            <a:ext cx="10648121" cy="4530725"/>
          </a:xfrm>
        </p:spPr>
        <p:txBody>
          <a:bodyPr>
            <a:normAutofit/>
          </a:bodyPr>
          <a:lstStyle/>
          <a:p>
            <a:pPr algn="just">
              <a:buFont typeface="Wingdings" panose="05000000000000000000" pitchFamily="2" charset="2"/>
              <a:buChar char="ü"/>
            </a:pPr>
            <a:r>
              <a:rPr lang="en-US" sz="3600" b="1" dirty="0"/>
              <a:t>Rationalization</a:t>
            </a:r>
          </a:p>
          <a:p>
            <a:pPr algn="just">
              <a:buFont typeface="Wingdings" pitchFamily="2" charset="2"/>
              <a:buNone/>
            </a:pPr>
            <a:r>
              <a:rPr lang="en-US" sz="3600" b="1" dirty="0"/>
              <a:t>	</a:t>
            </a:r>
            <a:r>
              <a:rPr lang="en-US" sz="3600" dirty="0"/>
              <a:t>The explanation of behavior in acceptable terms that avoid giving the true reasons or avoid </a:t>
            </a:r>
            <a:r>
              <a:rPr lang="en-US" sz="3600" dirty="0" err="1"/>
              <a:t>ctiticism</a:t>
            </a:r>
            <a:r>
              <a:rPr lang="en-US" sz="3600" dirty="0"/>
              <a:t> i.e. behavior justification. For instance a patient might say he was going to look for his friends to justify his wandering away from home.</a:t>
            </a:r>
          </a:p>
          <a:p>
            <a:pPr algn="just"/>
            <a:endParaRPr lang="en-US" sz="4000"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pPr>
              <a:defRPr/>
            </a:pPr>
            <a:fld id="{01CD1C14-0BB9-43D2-8054-342C7B1F53E5}" type="slidenum">
              <a:rPr lang="en-US" altLang="en-US" smtClean="0"/>
              <a:pPr>
                <a:defRPr/>
              </a:pPr>
              <a:t>164</a:t>
            </a:fld>
            <a:endParaRPr lang="en-US" altLang="en-US"/>
          </a:p>
        </p:txBody>
      </p:sp>
    </p:spTree>
    <p:extLst>
      <p:ext uri="{BB962C8B-B14F-4D97-AF65-F5344CB8AC3E}">
        <p14:creationId xmlns:p14="http://schemas.microsoft.com/office/powerpoint/2010/main" val="1584929781"/>
      </p:ext>
    </p:extLst>
  </p:cSld>
  <p:clrMapOvr>
    <a:masterClrMapping/>
  </p:clrMapOvr>
  <p:transition spd="med">
    <p:pull/>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1109869" y="321365"/>
            <a:ext cx="10671314" cy="5486400"/>
          </a:xfrm>
        </p:spPr>
        <p:txBody>
          <a:bodyPr>
            <a:normAutofit/>
          </a:bodyPr>
          <a:lstStyle/>
          <a:p>
            <a:pPr algn="just">
              <a:buFont typeface="Wingdings" panose="05000000000000000000" pitchFamily="2" charset="2"/>
              <a:buChar char="ü"/>
            </a:pPr>
            <a:r>
              <a:rPr lang="en-US" sz="3600" b="1" dirty="0"/>
              <a:t>	Sublimation </a:t>
            </a:r>
          </a:p>
          <a:p>
            <a:pPr algn="just"/>
            <a:r>
              <a:rPr lang="en-US" sz="3600" dirty="0"/>
              <a:t>It involves substituting unacceptable suppressed type of behavior for another more acceptable form e.g. a potential murderer becomes a butcher; unfulfilled need to give maternal care may be gratified in the care of the sick.</a:t>
            </a:r>
          </a:p>
          <a:p>
            <a:pPr algn="just">
              <a:buFont typeface="Wingdings" pitchFamily="2" charset="2"/>
              <a:buNone/>
            </a:pPr>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EBEE99D2-C7B7-4FA2-9787-61B639C3C867}" type="slidenum">
              <a:rPr lang="en-US" smtClean="0"/>
              <a:pPr>
                <a:defRPr/>
              </a:pPr>
              <a:t>165</a:t>
            </a:fld>
            <a:endParaRPr lang="en-US"/>
          </a:p>
        </p:txBody>
      </p:sp>
    </p:spTree>
    <p:extLst>
      <p:ext uri="{BB962C8B-B14F-4D97-AF65-F5344CB8AC3E}">
        <p14:creationId xmlns:p14="http://schemas.microsoft.com/office/powerpoint/2010/main" val="1377624217"/>
      </p:ext>
    </p:extLst>
  </p:cSld>
  <p:clrMapOvr>
    <a:masterClrMapping/>
  </p:clrMapOvr>
  <p:transition spd="med">
    <p:pull/>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1146313" y="400879"/>
            <a:ext cx="10528852" cy="5292725"/>
          </a:xfrm>
        </p:spPr>
        <p:txBody>
          <a:bodyPr>
            <a:normAutofit/>
          </a:bodyPr>
          <a:lstStyle/>
          <a:p>
            <a:pPr algn="just">
              <a:buFont typeface="Wingdings" panose="05000000000000000000" pitchFamily="2" charset="2"/>
              <a:buChar char="ü"/>
            </a:pPr>
            <a:r>
              <a:rPr lang="en-US" sz="3600" b="1" dirty="0"/>
              <a:t>Suppression</a:t>
            </a:r>
            <a:endParaRPr lang="en-US" sz="3600" dirty="0"/>
          </a:p>
          <a:p>
            <a:pPr algn="just"/>
            <a:r>
              <a:rPr lang="en-US" sz="3600" dirty="0"/>
              <a:t>Painful, frightening, or threatening emotions, memories, impulses or drives that are </a:t>
            </a:r>
            <a:r>
              <a:rPr lang="en-US" sz="3600" b="1" dirty="0"/>
              <a:t>consciously</a:t>
            </a:r>
            <a:r>
              <a:rPr lang="en-US" sz="3600" dirty="0"/>
              <a:t> pushed or "stuffed" inside. </a:t>
            </a:r>
          </a:p>
          <a:p>
            <a:pPr algn="just"/>
            <a:r>
              <a:rPr lang="en-US" sz="3600" dirty="0"/>
              <a:t>It takes a lot of energy to keep material "stuffed"...energy that could be used for more productive living.</a:t>
            </a:r>
          </a:p>
          <a:p>
            <a:pPr algn="just"/>
            <a:endParaRPr lang="en-US" sz="3600"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pPr>
              <a:defRPr/>
            </a:pPr>
            <a:fld id="{475F7286-238A-45ED-865B-20AFF4D0B7C7}" type="slidenum">
              <a:rPr lang="en-US" altLang="en-US" smtClean="0"/>
              <a:pPr>
                <a:defRPr/>
              </a:pPr>
              <a:t>166</a:t>
            </a:fld>
            <a:endParaRPr lang="en-US" altLang="en-US"/>
          </a:p>
        </p:txBody>
      </p:sp>
    </p:spTree>
    <p:extLst>
      <p:ext uri="{BB962C8B-B14F-4D97-AF65-F5344CB8AC3E}">
        <p14:creationId xmlns:p14="http://schemas.microsoft.com/office/powerpoint/2010/main" val="3439104464"/>
      </p:ext>
    </p:extLst>
  </p:cSld>
  <p:clrMapOvr>
    <a:masterClrMapping/>
  </p:clrMapOvr>
  <p:transition spd="med">
    <p:pull/>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1136374" y="288234"/>
            <a:ext cx="10618304" cy="5029200"/>
          </a:xfrm>
        </p:spPr>
        <p:txBody>
          <a:bodyPr>
            <a:noAutofit/>
          </a:bodyPr>
          <a:lstStyle/>
          <a:p>
            <a:pPr algn="just">
              <a:buFont typeface="Wingdings" panose="05000000000000000000" pitchFamily="2" charset="2"/>
              <a:buChar char="ü"/>
            </a:pPr>
            <a:r>
              <a:rPr lang="en-US" sz="3600" b="1" dirty="0"/>
              <a:t>Repression</a:t>
            </a:r>
          </a:p>
          <a:p>
            <a:pPr algn="just"/>
            <a:r>
              <a:rPr lang="en-US" sz="3600" dirty="0"/>
              <a:t>Painful, frightening, or threatening emotions, memories, impulses or drives that are </a:t>
            </a:r>
            <a:r>
              <a:rPr lang="en-US" sz="3600" b="1" dirty="0"/>
              <a:t>subconsciously</a:t>
            </a:r>
            <a:r>
              <a:rPr lang="en-US" sz="3600" dirty="0"/>
              <a:t> pushed or "stuffed" deep inside. </a:t>
            </a:r>
          </a:p>
          <a:p>
            <a:pPr algn="just"/>
            <a:endParaRPr lang="en-US" sz="3600" dirty="0"/>
          </a:p>
          <a:p>
            <a:pPr algn="just">
              <a:buFont typeface="Wingdings" panose="05000000000000000000" pitchFamily="2" charset="2"/>
              <a:buChar char="ü"/>
            </a:pPr>
            <a:r>
              <a:rPr lang="en-US" sz="3600" b="1" dirty="0"/>
              <a:t>Aggression</a:t>
            </a:r>
          </a:p>
          <a:p>
            <a:pPr algn="just"/>
            <a:r>
              <a:rPr lang="en-US" sz="3600" dirty="0"/>
              <a:t>An attitude of hostility usually resulting from frustration or a feeling of inferiority</a:t>
            </a:r>
          </a:p>
          <a:p>
            <a:pPr algn="just">
              <a:buFont typeface="Wingdings" pitchFamily="2" charset="2"/>
              <a:buNone/>
            </a:pPr>
            <a:r>
              <a:rPr lang="en-US" sz="3600" b="1" dirty="0"/>
              <a:t>	</a:t>
            </a:r>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C6B0B50C-71AF-4248-88CE-291F26D95ADA}" type="slidenum">
              <a:rPr lang="en-US" smtClean="0"/>
              <a:pPr>
                <a:defRPr/>
              </a:pPr>
              <a:t>167</a:t>
            </a:fld>
            <a:endParaRPr lang="en-US"/>
          </a:p>
        </p:txBody>
      </p:sp>
    </p:spTree>
    <p:extLst>
      <p:ext uri="{BB962C8B-B14F-4D97-AF65-F5344CB8AC3E}">
        <p14:creationId xmlns:p14="http://schemas.microsoft.com/office/powerpoint/2010/main" val="238361721"/>
      </p:ext>
    </p:extLst>
  </p:cSld>
  <p:clrMapOvr>
    <a:masterClrMapping/>
  </p:clrMapOvr>
  <p:transition spd="med">
    <p:pull/>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1099930" y="700571"/>
            <a:ext cx="10568609" cy="5216525"/>
          </a:xfrm>
        </p:spPr>
        <p:txBody>
          <a:bodyPr>
            <a:normAutofit/>
          </a:bodyPr>
          <a:lstStyle/>
          <a:p>
            <a:pPr algn="just">
              <a:buFont typeface="Wingdings" panose="05000000000000000000" pitchFamily="2" charset="2"/>
              <a:buChar char="ü"/>
            </a:pPr>
            <a:r>
              <a:rPr lang="en-US" sz="3600" b="1" dirty="0"/>
              <a:t>	Regression</a:t>
            </a:r>
          </a:p>
          <a:p>
            <a:pPr algn="just">
              <a:buFont typeface="Wingdings" pitchFamily="2" charset="2"/>
              <a:buNone/>
            </a:pPr>
            <a:endParaRPr lang="en-US" sz="2000" b="1" dirty="0"/>
          </a:p>
          <a:p>
            <a:pPr algn="just"/>
            <a:r>
              <a:rPr lang="en-US" sz="3600" b="1" dirty="0"/>
              <a:t> </a:t>
            </a:r>
            <a:r>
              <a:rPr lang="en-US" sz="3600" dirty="0"/>
              <a:t>Is turning back to an earlier method of behaving where there was no threat. </a:t>
            </a:r>
          </a:p>
          <a:p>
            <a:pPr algn="just"/>
            <a:r>
              <a:rPr lang="en-US" sz="3600" dirty="0"/>
              <a:t>Giving up current level of development and going back to a prior level... and older child under stress begins wetting the bed or sucking a thumb after a long period without that behavior.</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8AA51D61-A0C1-4A62-90E0-555FAF950F67}" type="slidenum">
              <a:rPr lang="en-US" smtClean="0"/>
              <a:pPr>
                <a:defRPr/>
              </a:pPr>
              <a:t>168</a:t>
            </a:fld>
            <a:endParaRPr lang="en-US"/>
          </a:p>
        </p:txBody>
      </p:sp>
    </p:spTree>
    <p:extLst>
      <p:ext uri="{BB962C8B-B14F-4D97-AF65-F5344CB8AC3E}">
        <p14:creationId xmlns:p14="http://schemas.microsoft.com/office/powerpoint/2010/main" val="2336567564"/>
      </p:ext>
    </p:extLst>
  </p:cSld>
  <p:clrMapOvr>
    <a:masterClrMapping/>
  </p:clrMapOvr>
  <p:transition spd="med">
    <p:pull/>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1113182" y="321366"/>
            <a:ext cx="10628244" cy="5292725"/>
          </a:xfrm>
        </p:spPr>
        <p:txBody>
          <a:bodyPr>
            <a:noAutofit/>
          </a:bodyPr>
          <a:lstStyle/>
          <a:p>
            <a:pPr algn="just">
              <a:buFont typeface="Wingdings" panose="05000000000000000000" pitchFamily="2" charset="2"/>
              <a:buChar char="ü"/>
            </a:pPr>
            <a:r>
              <a:rPr lang="en-US" sz="4000" b="1" dirty="0"/>
              <a:t>	Fantasy</a:t>
            </a:r>
          </a:p>
          <a:p>
            <a:pPr algn="just"/>
            <a:r>
              <a:rPr lang="en-US" sz="4000" b="1" dirty="0"/>
              <a:t> </a:t>
            </a:r>
            <a:r>
              <a:rPr lang="en-US" sz="3600" dirty="0"/>
              <a:t>Using imagination to create a picture that exists only in the mind e.g. day dreaming; an ill person may imagine himself well and without the need for health care.</a:t>
            </a:r>
          </a:p>
          <a:p>
            <a:pPr algn="just"/>
            <a:endParaRPr lang="en-US" sz="1100" dirty="0"/>
          </a:p>
          <a:p>
            <a:pPr algn="just"/>
            <a:r>
              <a:rPr lang="en-US" sz="3600" dirty="0"/>
              <a:t>Fantasy thinking, unlike reasoning, occurs without conscious control. One is largely cut off from the outside world and from reality, and indulges in “wishful thinking”.</a:t>
            </a:r>
            <a:r>
              <a:rPr lang="en-US" sz="4000" dirty="0"/>
              <a:t> </a:t>
            </a:r>
          </a:p>
          <a:p>
            <a:pPr algn="just"/>
            <a:endParaRPr lang="en-US" sz="40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BEB33ABA-C794-47EF-8ADC-F08AFE419098}" type="slidenum">
              <a:rPr lang="en-US" smtClean="0"/>
              <a:pPr>
                <a:defRPr/>
              </a:pPr>
              <a:t>169</a:t>
            </a:fld>
            <a:endParaRPr lang="en-US"/>
          </a:p>
        </p:txBody>
      </p:sp>
    </p:spTree>
    <p:extLst>
      <p:ext uri="{BB962C8B-B14F-4D97-AF65-F5344CB8AC3E}">
        <p14:creationId xmlns:p14="http://schemas.microsoft.com/office/powerpoint/2010/main" val="3729864138"/>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504" y="274953"/>
            <a:ext cx="10031260" cy="1143000"/>
          </a:xfrm>
        </p:spPr>
        <p:txBody>
          <a:bodyPr>
            <a:normAutofit/>
          </a:bodyPr>
          <a:lstStyle/>
          <a:p>
            <a:r>
              <a:rPr lang="en-US" b="1" i="0" dirty="0">
                <a:latin typeface="Arial Black" panose="020B0A04020102020204" pitchFamily="34" charset="0"/>
              </a:rPr>
              <a:t>Aim of Psychologists</a:t>
            </a:r>
            <a:endParaRPr lang="en-US" i="0" dirty="0">
              <a:latin typeface="Arial Black" panose="020B0A04020102020204" pitchFamily="34" charset="0"/>
            </a:endParaRPr>
          </a:p>
        </p:txBody>
      </p:sp>
      <p:sp>
        <p:nvSpPr>
          <p:cNvPr id="3" name="Content Placeholder 2"/>
          <p:cNvSpPr>
            <a:spLocks noGrp="1"/>
          </p:cNvSpPr>
          <p:nvPr>
            <p:ph idx="1"/>
          </p:nvPr>
        </p:nvSpPr>
        <p:spPr>
          <a:xfrm>
            <a:off x="1905000" y="1659835"/>
            <a:ext cx="9676764" cy="3200400"/>
          </a:xfrm>
        </p:spPr>
        <p:txBody>
          <a:bodyPr/>
          <a:lstStyle/>
          <a:p>
            <a:pPr algn="just"/>
            <a:r>
              <a:rPr lang="en-US" sz="3600" dirty="0"/>
              <a:t>To find out why people act as they do to give us a better understanding (insight) of our own attitudes and reactions.</a:t>
            </a:r>
            <a:r>
              <a:rPr lang="en-US" sz="3600" b="1" dirty="0"/>
              <a:t> </a:t>
            </a:r>
          </a:p>
          <a:p>
            <a:pPr algn="just"/>
            <a:endParaRPr lang="en-US" sz="3600" dirty="0"/>
          </a:p>
          <a:p>
            <a:pPr lvl="0" algn="just"/>
            <a:endParaRPr lang="en-US" sz="3600" dirty="0"/>
          </a:p>
          <a:p>
            <a:pPr algn="just"/>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17</a:t>
            </a:fld>
            <a:endParaRPr lang="en-US"/>
          </a:p>
        </p:txBody>
      </p:sp>
    </p:spTree>
    <p:extLst>
      <p:ext uri="{BB962C8B-B14F-4D97-AF65-F5344CB8AC3E}">
        <p14:creationId xmlns:p14="http://schemas.microsoft.com/office/powerpoint/2010/main" val="2849966619"/>
      </p:ext>
    </p:extLst>
  </p:cSld>
  <p:clrMapOvr>
    <a:masterClrMapping/>
  </p:clrMapOvr>
  <p:transition spd="med">
    <p:pull/>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1066799" y="599661"/>
            <a:ext cx="10767391" cy="5292725"/>
          </a:xfrm>
        </p:spPr>
        <p:txBody>
          <a:bodyPr>
            <a:noAutofit/>
          </a:bodyPr>
          <a:lstStyle/>
          <a:p>
            <a:pPr algn="just">
              <a:buFont typeface="Wingdings" panose="05000000000000000000" pitchFamily="2" charset="2"/>
              <a:buChar char="ü"/>
            </a:pPr>
            <a:r>
              <a:rPr lang="en-US" sz="4000" b="1" dirty="0"/>
              <a:t>	Identification</a:t>
            </a:r>
          </a:p>
          <a:p>
            <a:pPr algn="just"/>
            <a:r>
              <a:rPr lang="en-US" sz="4000" dirty="0"/>
              <a:t>People who feel inferior may identify themselves with successful causes, organizations or persons in the hope that they will be perceived as worthwhile.</a:t>
            </a:r>
          </a:p>
          <a:p>
            <a:pPr algn="just"/>
            <a:r>
              <a:rPr lang="en-US" sz="4000" dirty="0"/>
              <a:t>Its utilized as a defense mechanism against anxiety of inferiority.</a:t>
            </a:r>
          </a:p>
          <a:p>
            <a:pPr algn="just">
              <a:buFont typeface="Wingdings" pitchFamily="2" charset="2"/>
              <a:buNone/>
            </a:pPr>
            <a:r>
              <a:rPr lang="en-US" sz="4000" b="1" dirty="0"/>
              <a:t>	</a:t>
            </a:r>
            <a:endParaRPr lang="en-US" sz="4000" dirty="0"/>
          </a:p>
          <a:p>
            <a:pPr algn="just"/>
            <a:endParaRPr lang="en-US" sz="40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AB05ECCF-212E-4E2F-B40D-029A2B8B677B}" type="slidenum">
              <a:rPr lang="en-US" smtClean="0"/>
              <a:pPr>
                <a:defRPr/>
              </a:pPr>
              <a:t>170</a:t>
            </a:fld>
            <a:endParaRPr lang="en-US"/>
          </a:p>
        </p:txBody>
      </p:sp>
    </p:spTree>
    <p:extLst>
      <p:ext uri="{BB962C8B-B14F-4D97-AF65-F5344CB8AC3E}">
        <p14:creationId xmlns:p14="http://schemas.microsoft.com/office/powerpoint/2010/main" val="1710851260"/>
      </p:ext>
    </p:extLst>
  </p:cSld>
  <p:clrMapOvr>
    <a:masterClrMapping/>
  </p:clrMapOvr>
  <p:transition spd="med">
    <p:pull/>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1083365" y="430697"/>
            <a:ext cx="10605052" cy="5368925"/>
          </a:xfrm>
        </p:spPr>
        <p:txBody>
          <a:bodyPr>
            <a:normAutofit/>
          </a:bodyPr>
          <a:lstStyle/>
          <a:p>
            <a:pPr algn="just">
              <a:buFont typeface="Wingdings" panose="05000000000000000000" pitchFamily="2" charset="2"/>
              <a:buChar char="ü"/>
            </a:pPr>
            <a:r>
              <a:rPr lang="en-US" sz="3600" b="1" dirty="0"/>
              <a:t>	Compensation</a:t>
            </a:r>
          </a:p>
          <a:p>
            <a:pPr algn="just"/>
            <a:r>
              <a:rPr lang="en-US" sz="3600" dirty="0"/>
              <a:t>This is where one tries to put up a behavior that makes one more satisfied in areas where one is inadequate e.g. a short man makes most noise; a very ugly girl excels academically; short women wear high-heeled shoes to be taller.</a:t>
            </a:r>
          </a:p>
          <a:p>
            <a:pPr algn="just"/>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3EDAE957-3DD6-4A96-B7EF-7485BF5BDD33}" type="slidenum">
              <a:rPr lang="en-US" smtClean="0"/>
              <a:pPr>
                <a:defRPr/>
              </a:pPr>
              <a:t>171</a:t>
            </a:fld>
            <a:endParaRPr lang="en-US"/>
          </a:p>
        </p:txBody>
      </p:sp>
    </p:spTree>
    <p:extLst>
      <p:ext uri="{BB962C8B-B14F-4D97-AF65-F5344CB8AC3E}">
        <p14:creationId xmlns:p14="http://schemas.microsoft.com/office/powerpoint/2010/main" val="3858920139"/>
      </p:ext>
    </p:extLst>
  </p:cSld>
  <p:clrMapOvr>
    <a:masterClrMapping/>
  </p:clrMapOvr>
  <p:transition spd="med">
    <p:pull/>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46300" y="1422400"/>
            <a:ext cx="9944100" cy="1863727"/>
          </a:xfrm>
        </p:spPr>
        <p:txBody>
          <a:bodyPr>
            <a:noAutofit/>
          </a:bodyPr>
          <a:lstStyle/>
          <a:p>
            <a:pPr algn="ctr"/>
            <a:r>
              <a:rPr lang="en-US" sz="6600" dirty="0">
                <a:solidFill>
                  <a:srgbClr val="FF0000"/>
                </a:solidFill>
                <a:latin typeface="Cambria Math" panose="02040503050406030204" pitchFamily="18" charset="0"/>
                <a:ea typeface="Cambria Math" panose="02040503050406030204" pitchFamily="18" charset="0"/>
              </a:rPr>
              <a:t>Psychology related to nursing </a:t>
            </a:r>
          </a:p>
        </p:txBody>
      </p:sp>
    </p:spTree>
    <p:extLst>
      <p:ext uri="{BB962C8B-B14F-4D97-AF65-F5344CB8AC3E}">
        <p14:creationId xmlns:p14="http://schemas.microsoft.com/office/powerpoint/2010/main" val="529364715"/>
      </p:ext>
    </p:extLst>
  </p:cSld>
  <p:clrMapOvr>
    <a:masterClrMapping/>
  </p:clrMapOvr>
  <p:transition spd="med">
    <p:pull/>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78904"/>
            <a:ext cx="8458200" cy="868017"/>
          </a:xfrm>
        </p:spPr>
        <p:txBody>
          <a:bodyPr>
            <a:noAutofit/>
          </a:bodyPr>
          <a:lstStyle/>
          <a:p>
            <a:pPr algn="ctr"/>
            <a:r>
              <a:rPr lang="en-US" sz="4000" b="1" dirty="0">
                <a:solidFill>
                  <a:srgbClr val="FF0000"/>
                </a:solidFill>
                <a:latin typeface="Arial Black" panose="020B0A04020102020204" pitchFamily="34" charset="0"/>
              </a:rPr>
              <a:t>PATIENT`S REACTION TO HOSPITALIZATION</a:t>
            </a:r>
          </a:p>
        </p:txBody>
      </p:sp>
      <p:sp>
        <p:nvSpPr>
          <p:cNvPr id="3" name="Content Placeholder 2"/>
          <p:cNvSpPr>
            <a:spLocks noGrp="1"/>
          </p:cNvSpPr>
          <p:nvPr>
            <p:ph idx="1"/>
          </p:nvPr>
        </p:nvSpPr>
        <p:spPr>
          <a:xfrm>
            <a:off x="861391" y="1305338"/>
            <a:ext cx="11118574" cy="5214731"/>
          </a:xfrm>
        </p:spPr>
        <p:txBody>
          <a:bodyPr>
            <a:normAutofit/>
          </a:bodyPr>
          <a:lstStyle/>
          <a:p>
            <a:pPr algn="just"/>
            <a:r>
              <a:rPr lang="en-US" dirty="0"/>
              <a:t>Every patient reacts differently to illness and hospitalization due to-;</a:t>
            </a:r>
          </a:p>
          <a:p>
            <a:pPr lvl="0" algn="just">
              <a:buFont typeface="Wingdings" pitchFamily="2" charset="2"/>
              <a:buChar char="Ø"/>
            </a:pPr>
            <a:r>
              <a:rPr lang="en-US" dirty="0"/>
              <a:t>Age</a:t>
            </a:r>
          </a:p>
          <a:p>
            <a:pPr lvl="0" algn="just">
              <a:buFont typeface="Wingdings" pitchFamily="2" charset="2"/>
              <a:buChar char="Ø"/>
            </a:pPr>
            <a:r>
              <a:rPr lang="en-US" dirty="0"/>
              <a:t>Experience in life</a:t>
            </a:r>
          </a:p>
          <a:p>
            <a:pPr lvl="0" algn="just">
              <a:buFont typeface="Wingdings" pitchFamily="2" charset="2"/>
              <a:buChar char="Ø"/>
            </a:pPr>
            <a:r>
              <a:rPr lang="en-US" dirty="0"/>
              <a:t>Nature of illness</a:t>
            </a:r>
          </a:p>
          <a:p>
            <a:pPr lvl="0" algn="just">
              <a:buFont typeface="Wingdings" pitchFamily="2" charset="2"/>
              <a:buChar char="Ø"/>
            </a:pPr>
            <a:r>
              <a:rPr lang="en-US" dirty="0"/>
              <a:t>Support given by significant others.</a:t>
            </a:r>
          </a:p>
          <a:p>
            <a:pPr algn="just"/>
            <a:r>
              <a:rPr lang="en-US" dirty="0"/>
              <a:t>The nurse has to assess the patient`s reaction, respond and support him as an individual.</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173</a:t>
            </a:fld>
            <a:endParaRPr lang="en-US"/>
          </a:p>
        </p:txBody>
      </p:sp>
    </p:spTree>
    <p:extLst>
      <p:ext uri="{BB962C8B-B14F-4D97-AF65-F5344CB8AC3E}">
        <p14:creationId xmlns:p14="http://schemas.microsoft.com/office/powerpoint/2010/main" val="520210338"/>
      </p:ext>
    </p:extLst>
  </p:cSld>
  <p:clrMapOvr>
    <a:masterClrMapping/>
  </p:clrMapOvr>
  <p:transition spd="med">
    <p:pull/>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772400" cy="1143000"/>
          </a:xfrm>
        </p:spPr>
        <p:txBody>
          <a:bodyPr/>
          <a:lstStyle/>
          <a:p>
            <a:pPr algn="l"/>
            <a:r>
              <a:rPr lang="en-US" sz="3600" dirty="0">
                <a:solidFill>
                  <a:srgbClr val="002060"/>
                </a:solidFill>
              </a:rPr>
              <a:t>Cont’d…</a:t>
            </a:r>
          </a:p>
        </p:txBody>
      </p:sp>
      <p:sp>
        <p:nvSpPr>
          <p:cNvPr id="3" name="Content Placeholder 2"/>
          <p:cNvSpPr>
            <a:spLocks noGrp="1"/>
          </p:cNvSpPr>
          <p:nvPr>
            <p:ph idx="1"/>
          </p:nvPr>
        </p:nvSpPr>
        <p:spPr>
          <a:xfrm>
            <a:off x="980660" y="978010"/>
            <a:ext cx="10893287" cy="4389120"/>
          </a:xfrm>
        </p:spPr>
        <p:txBody>
          <a:bodyPr>
            <a:noAutofit/>
          </a:bodyPr>
          <a:lstStyle/>
          <a:p>
            <a:pPr algn="just"/>
            <a:r>
              <a:rPr lang="en-US" sz="3600" b="1" dirty="0"/>
              <a:t>AIMS OF THE NURSE</a:t>
            </a:r>
            <a:endParaRPr lang="en-US" sz="3600" dirty="0"/>
          </a:p>
          <a:p>
            <a:pPr lvl="0" algn="just">
              <a:buFont typeface="Wingdings" pitchFamily="2" charset="2"/>
              <a:buChar char="Ø"/>
            </a:pPr>
            <a:r>
              <a:rPr lang="en-US" sz="3600" dirty="0"/>
              <a:t>Understanding the patient</a:t>
            </a:r>
          </a:p>
          <a:p>
            <a:pPr lvl="0" algn="just">
              <a:buFont typeface="Wingdings" pitchFamily="2" charset="2"/>
              <a:buChar char="Ø"/>
            </a:pPr>
            <a:r>
              <a:rPr lang="en-US" sz="3600" dirty="0"/>
              <a:t>Accepting the patient as he is</a:t>
            </a:r>
          </a:p>
          <a:p>
            <a:pPr lvl="0" algn="just">
              <a:buFont typeface="Wingdings" pitchFamily="2" charset="2"/>
              <a:buChar char="Ø"/>
            </a:pPr>
            <a:r>
              <a:rPr lang="en-US" sz="3600" dirty="0"/>
              <a:t>Assessing the patient to identify the coping mechanisms in terms of the illness and hospitalization</a:t>
            </a:r>
          </a:p>
          <a:p>
            <a:pPr lvl="0" algn="just">
              <a:buFont typeface="Wingdings" pitchFamily="2" charset="2"/>
              <a:buChar char="Ø"/>
            </a:pPr>
            <a:r>
              <a:rPr lang="en-US" sz="3600" dirty="0"/>
              <a:t>Assisting the patient to use their resources to cope with the illness and hospitalization</a:t>
            </a:r>
          </a:p>
          <a:p>
            <a:pPr lvl="0" algn="just">
              <a:buFont typeface="Wingdings" pitchFamily="2" charset="2"/>
              <a:buChar char="Ø"/>
            </a:pPr>
            <a:r>
              <a:rPr lang="en-US" sz="3600" dirty="0"/>
              <a:t>Establishing Nurse – Patient Relationship</a:t>
            </a:r>
          </a:p>
          <a:p>
            <a:pPr algn="just">
              <a:buFont typeface="Wingdings" pitchFamily="2" charset="2"/>
              <a:buChar char="Ø"/>
            </a:pPr>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174</a:t>
            </a:fld>
            <a:endParaRPr lang="en-US"/>
          </a:p>
        </p:txBody>
      </p:sp>
    </p:spTree>
    <p:extLst>
      <p:ext uri="{BB962C8B-B14F-4D97-AF65-F5344CB8AC3E}">
        <p14:creationId xmlns:p14="http://schemas.microsoft.com/office/powerpoint/2010/main" val="910351434"/>
      </p:ext>
    </p:extLst>
  </p:cSld>
  <p:clrMapOvr>
    <a:masterClrMapping/>
  </p:clrMapOvr>
  <p:transition spd="med">
    <p:pull/>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135834"/>
            <a:ext cx="10261600" cy="1143000"/>
          </a:xfrm>
        </p:spPr>
        <p:txBody>
          <a:bodyPr>
            <a:normAutofit/>
          </a:bodyPr>
          <a:lstStyle/>
          <a:p>
            <a:pPr algn="ctr"/>
            <a:r>
              <a:rPr lang="en-US" sz="4000" b="1" dirty="0">
                <a:solidFill>
                  <a:srgbClr val="FF0000"/>
                </a:solidFill>
                <a:latin typeface="Arial Black" panose="020B0A04020102020204" pitchFamily="34" charset="0"/>
              </a:rPr>
              <a:t>NURSE – PATIENT RELATIONSHIP</a:t>
            </a:r>
          </a:p>
        </p:txBody>
      </p:sp>
      <p:sp>
        <p:nvSpPr>
          <p:cNvPr id="3" name="Content Placeholder 2"/>
          <p:cNvSpPr>
            <a:spLocks noGrp="1"/>
          </p:cNvSpPr>
          <p:nvPr>
            <p:ph idx="1"/>
          </p:nvPr>
        </p:nvSpPr>
        <p:spPr/>
        <p:txBody>
          <a:bodyPr>
            <a:normAutofit/>
          </a:bodyPr>
          <a:lstStyle/>
          <a:p>
            <a:pPr algn="just">
              <a:buNone/>
            </a:pPr>
            <a:r>
              <a:rPr lang="en-US" sz="3600" b="1" dirty="0"/>
              <a:t>	</a:t>
            </a:r>
            <a:endParaRPr lang="en-US" sz="3600" dirty="0"/>
          </a:p>
          <a:p>
            <a:pPr algn="just"/>
            <a:r>
              <a:rPr lang="en-US" sz="3600" dirty="0"/>
              <a:t>Is a relationship established between the nurse and the patient with the aim of identifying patient`s needs / problems and together  work out a solution.</a:t>
            </a:r>
          </a:p>
          <a:p>
            <a:pPr algn="just"/>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175</a:t>
            </a:fld>
            <a:endParaRPr lang="en-US"/>
          </a:p>
        </p:txBody>
      </p:sp>
    </p:spTree>
    <p:extLst>
      <p:ext uri="{BB962C8B-B14F-4D97-AF65-F5344CB8AC3E}">
        <p14:creationId xmlns:p14="http://schemas.microsoft.com/office/powerpoint/2010/main" val="2695788407"/>
      </p:ext>
    </p:extLst>
  </p:cSld>
  <p:clrMapOvr>
    <a:masterClrMapping/>
  </p:clrMapOvr>
  <p:transition spd="med">
    <p:pull/>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0"/>
            <a:ext cx="10769600" cy="1143000"/>
          </a:xfrm>
        </p:spPr>
        <p:txBody>
          <a:bodyPr>
            <a:normAutofit/>
          </a:bodyPr>
          <a:lstStyle/>
          <a:p>
            <a:pPr algn="l"/>
            <a:r>
              <a:rPr lang="en-US" b="1" dirty="0">
                <a:solidFill>
                  <a:srgbClr val="FF0000"/>
                </a:solidFill>
              </a:rPr>
              <a:t>Objectives</a:t>
            </a:r>
            <a:r>
              <a:rPr lang="en-US" sz="5400" b="1" dirty="0">
                <a:solidFill>
                  <a:srgbClr val="FF0000"/>
                </a:solidFill>
              </a:rPr>
              <a:t>:</a:t>
            </a:r>
          </a:p>
        </p:txBody>
      </p:sp>
      <p:sp>
        <p:nvSpPr>
          <p:cNvPr id="3" name="Content Placeholder 2"/>
          <p:cNvSpPr>
            <a:spLocks noGrp="1"/>
          </p:cNvSpPr>
          <p:nvPr>
            <p:ph idx="1"/>
          </p:nvPr>
        </p:nvSpPr>
        <p:spPr>
          <a:xfrm>
            <a:off x="1016000" y="1143000"/>
            <a:ext cx="10769600" cy="4389120"/>
          </a:xfrm>
        </p:spPr>
        <p:txBody>
          <a:bodyPr>
            <a:normAutofit/>
          </a:bodyPr>
          <a:lstStyle/>
          <a:p>
            <a:pPr lvl="0" algn="just"/>
            <a:r>
              <a:rPr lang="en-US" dirty="0"/>
              <a:t>To establish rapport so as to make the patient feel accepted and have free communication of his problems.</a:t>
            </a:r>
          </a:p>
          <a:p>
            <a:pPr lvl="0" algn="just"/>
            <a:r>
              <a:rPr lang="en-US" dirty="0"/>
              <a:t>To  assess the patient`s condition</a:t>
            </a:r>
          </a:p>
          <a:p>
            <a:pPr lvl="0" algn="just"/>
            <a:r>
              <a:rPr lang="en-US" dirty="0"/>
              <a:t>To use the identified problems / needs to formulate a plan of care</a:t>
            </a:r>
          </a:p>
          <a:p>
            <a:pPr lvl="0" algn="just"/>
            <a:r>
              <a:rPr lang="en-US" dirty="0"/>
              <a:t>Together with the patient work out solutions and meet the patient`s needs</a:t>
            </a:r>
          </a:p>
          <a:p>
            <a:pPr lvl="0" algn="just"/>
            <a:r>
              <a:rPr lang="en-US" dirty="0"/>
              <a:t>To help the patient attain independence and self- reliance</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176</a:t>
            </a:fld>
            <a:endParaRPr lang="en-US"/>
          </a:p>
        </p:txBody>
      </p:sp>
    </p:spTree>
    <p:extLst>
      <p:ext uri="{BB962C8B-B14F-4D97-AF65-F5344CB8AC3E}">
        <p14:creationId xmlns:p14="http://schemas.microsoft.com/office/powerpoint/2010/main" val="2808503125"/>
      </p:ext>
    </p:extLst>
  </p:cSld>
  <p:clrMapOvr>
    <a:masterClrMapping/>
  </p:clrMapOvr>
  <p:transition spd="med">
    <p:pull/>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
            <a:ext cx="7772400" cy="1143000"/>
          </a:xfrm>
        </p:spPr>
        <p:txBody>
          <a:bodyPr/>
          <a:lstStyle/>
          <a:p>
            <a:pPr algn="ctr"/>
            <a:r>
              <a:rPr lang="en-US" sz="3600" b="1" dirty="0">
                <a:solidFill>
                  <a:srgbClr val="FF0000"/>
                </a:solidFill>
              </a:rPr>
              <a:t>Phases of Nurse – Patient Relationship</a:t>
            </a:r>
          </a:p>
        </p:txBody>
      </p:sp>
      <p:sp>
        <p:nvSpPr>
          <p:cNvPr id="3" name="Content Placeholder 2"/>
          <p:cNvSpPr>
            <a:spLocks noGrp="1"/>
          </p:cNvSpPr>
          <p:nvPr>
            <p:ph idx="1"/>
          </p:nvPr>
        </p:nvSpPr>
        <p:spPr>
          <a:xfrm>
            <a:off x="1209259" y="940904"/>
            <a:ext cx="10121349" cy="4389120"/>
          </a:xfrm>
        </p:spPr>
        <p:txBody>
          <a:bodyPr>
            <a:noAutofit/>
          </a:bodyPr>
          <a:lstStyle/>
          <a:p>
            <a:pPr lvl="0" algn="just">
              <a:buNone/>
            </a:pPr>
            <a:r>
              <a:rPr lang="en-US" b="1" dirty="0"/>
              <a:t>	Introductory Phase</a:t>
            </a:r>
          </a:p>
          <a:p>
            <a:pPr lvl="0" algn="just"/>
            <a:r>
              <a:rPr lang="en-US" dirty="0"/>
              <a:t>This is the initial contact between the nurse and the patient.</a:t>
            </a:r>
          </a:p>
          <a:p>
            <a:pPr lvl="0" algn="just"/>
            <a:r>
              <a:rPr lang="en-US" dirty="0"/>
              <a:t>Basically they’re strangers i.e. the patient who is in need of help or assistance to solve his problems and the nurse who has professional knowledge and willingness to assist. </a:t>
            </a:r>
          </a:p>
          <a:p>
            <a:pPr lvl="0" algn="just"/>
            <a:r>
              <a:rPr lang="en-US" dirty="0"/>
              <a:t>It is centered on mutual attempts to know each other and work with each other.</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177</a:t>
            </a:fld>
            <a:endParaRPr lang="en-US"/>
          </a:p>
        </p:txBody>
      </p:sp>
    </p:spTree>
    <p:extLst>
      <p:ext uri="{BB962C8B-B14F-4D97-AF65-F5344CB8AC3E}">
        <p14:creationId xmlns:p14="http://schemas.microsoft.com/office/powerpoint/2010/main" val="2947405372"/>
      </p:ext>
    </p:extLst>
  </p:cSld>
  <p:clrMapOvr>
    <a:masterClrMapping/>
  </p:clrMapOvr>
  <p:transition spd="med">
    <p:pull/>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168965"/>
            <a:ext cx="7772400" cy="685800"/>
          </a:xfrm>
        </p:spPr>
        <p:txBody>
          <a:bodyPr>
            <a:noAutofit/>
          </a:bodyPr>
          <a:lstStyle/>
          <a:p>
            <a:pPr algn="ctr"/>
            <a:r>
              <a:rPr lang="en-US" sz="4800" b="1" dirty="0">
                <a:solidFill>
                  <a:srgbClr val="FF0000"/>
                </a:solidFill>
              </a:rPr>
              <a:t>Working Phase</a:t>
            </a:r>
          </a:p>
        </p:txBody>
      </p:sp>
      <p:sp>
        <p:nvSpPr>
          <p:cNvPr id="3" name="Content Placeholder 2"/>
          <p:cNvSpPr>
            <a:spLocks noGrp="1"/>
          </p:cNvSpPr>
          <p:nvPr>
            <p:ph idx="1"/>
          </p:nvPr>
        </p:nvSpPr>
        <p:spPr>
          <a:xfrm>
            <a:off x="1103244" y="854765"/>
            <a:ext cx="10664686" cy="4389120"/>
          </a:xfrm>
        </p:spPr>
        <p:txBody>
          <a:bodyPr>
            <a:noAutofit/>
          </a:bodyPr>
          <a:lstStyle/>
          <a:p>
            <a:pPr lvl="0" algn="just"/>
            <a:r>
              <a:rPr lang="en-US" sz="3600" dirty="0"/>
              <a:t>In this phase the patient is supposed to have accepted and trusted the nurse as a dependable person. </a:t>
            </a:r>
          </a:p>
          <a:p>
            <a:pPr lvl="0" algn="just"/>
            <a:r>
              <a:rPr lang="en-US" sz="3600" dirty="0"/>
              <a:t>It consists of therapeutic  actions that will help the patient towards recovery. </a:t>
            </a:r>
          </a:p>
          <a:p>
            <a:pPr lvl="0" algn="just"/>
            <a:r>
              <a:rPr lang="en-US" sz="3600" dirty="0"/>
              <a:t>The nurse works on the patient`s problems and together with the patient find solutions. It may take a long or short time depending on the patient`s rate of recovery and nature of illness.</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178</a:t>
            </a:fld>
            <a:endParaRPr lang="en-US"/>
          </a:p>
        </p:txBody>
      </p:sp>
    </p:spTree>
    <p:extLst>
      <p:ext uri="{BB962C8B-B14F-4D97-AF65-F5344CB8AC3E}">
        <p14:creationId xmlns:p14="http://schemas.microsoft.com/office/powerpoint/2010/main" val="890701770"/>
      </p:ext>
    </p:extLst>
  </p:cSld>
  <p:clrMapOvr>
    <a:masterClrMapping/>
  </p:clrMapOvr>
  <p:transition spd="med">
    <p:pull/>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696" y="112644"/>
            <a:ext cx="7620000" cy="609600"/>
          </a:xfrm>
        </p:spPr>
        <p:txBody>
          <a:bodyPr>
            <a:noAutofit/>
          </a:bodyPr>
          <a:lstStyle/>
          <a:p>
            <a:pPr algn="ctr"/>
            <a:r>
              <a:rPr lang="en-US" sz="4800" b="1" dirty="0">
                <a:solidFill>
                  <a:srgbClr val="002060"/>
                </a:solidFill>
              </a:rPr>
              <a:t>Termination Phase </a:t>
            </a:r>
          </a:p>
        </p:txBody>
      </p:sp>
      <p:sp>
        <p:nvSpPr>
          <p:cNvPr id="3" name="Content Placeholder 2"/>
          <p:cNvSpPr>
            <a:spLocks noGrp="1"/>
          </p:cNvSpPr>
          <p:nvPr>
            <p:ph idx="1"/>
          </p:nvPr>
        </p:nvSpPr>
        <p:spPr>
          <a:xfrm>
            <a:off x="964096" y="937592"/>
            <a:ext cx="10896600" cy="4572000"/>
          </a:xfrm>
        </p:spPr>
        <p:txBody>
          <a:bodyPr>
            <a:noAutofit/>
          </a:bodyPr>
          <a:lstStyle/>
          <a:p>
            <a:pPr lvl="0" algn="just"/>
            <a:r>
              <a:rPr lang="en-US" dirty="0"/>
              <a:t>The nurse attempts to gradually bring the relationship to an end with the patient`s recovery through helping him develop independence and self reliance towards the management of his own health. </a:t>
            </a:r>
          </a:p>
          <a:p>
            <a:pPr lvl="0" algn="just"/>
            <a:r>
              <a:rPr lang="en-US" dirty="0"/>
              <a:t>It can be traumatic to the patient and the nurse if not well handled due to mutual information they have shared together. Hence the nurse must maintain and practice her ethics and encourage the pt to use their own resources to keep healthy.</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179</a:t>
            </a:fld>
            <a:endParaRPr lang="en-US"/>
          </a:p>
        </p:txBody>
      </p:sp>
    </p:spTree>
    <p:extLst>
      <p:ext uri="{BB962C8B-B14F-4D97-AF65-F5344CB8AC3E}">
        <p14:creationId xmlns:p14="http://schemas.microsoft.com/office/powerpoint/2010/main" val="2667099880"/>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54580" y="1348740"/>
            <a:ext cx="8379999" cy="2521587"/>
          </a:xfrm>
        </p:spPr>
        <p:txBody>
          <a:bodyPr>
            <a:normAutofit/>
          </a:bodyPr>
          <a:lstStyle/>
          <a:p>
            <a:pPr algn="ctr"/>
            <a:r>
              <a:rPr lang="en-US" sz="6600" dirty="0">
                <a:solidFill>
                  <a:srgbClr val="FF0000"/>
                </a:solidFill>
                <a:latin typeface="Arial Black" panose="020B0A04020102020204" pitchFamily="34" charset="0"/>
              </a:rPr>
              <a:t>The Scope Of Psychology </a:t>
            </a:r>
          </a:p>
        </p:txBody>
      </p:sp>
    </p:spTree>
    <p:extLst>
      <p:ext uri="{BB962C8B-B14F-4D97-AF65-F5344CB8AC3E}">
        <p14:creationId xmlns:p14="http://schemas.microsoft.com/office/powerpoint/2010/main" val="1119710034"/>
      </p:ext>
    </p:extLst>
  </p:cSld>
  <p:clrMapOvr>
    <a:masterClrMapping/>
  </p:clrMapOvr>
  <p:transition spd="med">
    <p:pull/>
  </p:transition>
</p:sld>
</file>

<file path=ppt/slides/slide18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770380" y="2087098"/>
            <a:ext cx="9875520" cy="1472184"/>
          </a:xfrm>
        </p:spPr>
        <p:txBody>
          <a:bodyPr>
            <a:noAutofit/>
          </a:bodyPr>
          <a:lstStyle/>
          <a:p>
            <a:pPr algn="ctr"/>
            <a:r>
              <a:rPr lang="en-US" sz="6000" b="1" dirty="0">
                <a:solidFill>
                  <a:srgbClr val="FF0000"/>
                </a:solidFill>
                <a:latin typeface="Constantia" panose="02030602050306030303" pitchFamily="18" charset="0"/>
              </a:rPr>
              <a:t>STAGES OF GROWTH &amp; DEVELOPMENT </a:t>
            </a:r>
          </a:p>
        </p:txBody>
      </p:sp>
    </p:spTree>
    <p:extLst>
      <p:ext uri="{BB962C8B-B14F-4D97-AF65-F5344CB8AC3E}">
        <p14:creationId xmlns:p14="http://schemas.microsoft.com/office/powerpoint/2010/main" val="785033026"/>
      </p:ext>
    </p:extLst>
  </p:cSld>
  <p:clrMapOvr>
    <a:masterClrMapping/>
  </p:clrMapOvr>
  <p:transition spd="med">
    <p:pull/>
  </p:transition>
</p:sld>
</file>

<file path=ppt/slides/slide18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8122" y="0"/>
            <a:ext cx="9997440" cy="1143000"/>
          </a:xfrm>
        </p:spPr>
        <p:txBody>
          <a:bodyPr/>
          <a:lstStyle/>
          <a:p>
            <a:pPr algn="ctr"/>
            <a:r>
              <a:rPr lang="en-US" b="1" dirty="0">
                <a:solidFill>
                  <a:srgbClr val="FF0000"/>
                </a:solidFill>
              </a:rPr>
              <a:t>Objectives</a:t>
            </a:r>
          </a:p>
        </p:txBody>
      </p:sp>
      <p:sp>
        <p:nvSpPr>
          <p:cNvPr id="3" name="Content Placeholder 2"/>
          <p:cNvSpPr>
            <a:spLocks noGrp="1"/>
          </p:cNvSpPr>
          <p:nvPr>
            <p:ph idx="1"/>
          </p:nvPr>
        </p:nvSpPr>
        <p:spPr>
          <a:xfrm>
            <a:off x="1524000" y="1016000"/>
            <a:ext cx="10387584" cy="5232400"/>
          </a:xfrm>
        </p:spPr>
        <p:txBody>
          <a:bodyPr>
            <a:normAutofit/>
          </a:bodyPr>
          <a:lstStyle/>
          <a:p>
            <a:pPr lvl="0" algn="just"/>
            <a:r>
              <a:rPr lang="en-US" dirty="0"/>
              <a:t>To assist the students know:-</a:t>
            </a:r>
          </a:p>
          <a:p>
            <a:pPr marL="724662" indent="-514350" algn="just">
              <a:buFont typeface="+mj-lt"/>
              <a:buAutoNum type="alphaLcPeriod"/>
            </a:pPr>
            <a:r>
              <a:rPr lang="en-US" dirty="0"/>
              <a:t>The normal growth and development so as to detect any deviations early enough and take appropriate action</a:t>
            </a:r>
          </a:p>
          <a:p>
            <a:pPr marL="724662" indent="-514350" algn="just">
              <a:buFont typeface="+mj-lt"/>
              <a:buAutoNum type="alphaLcPeriod"/>
            </a:pPr>
            <a:r>
              <a:rPr lang="en-US" dirty="0"/>
              <a:t>Factors that influence normal growth and development</a:t>
            </a:r>
          </a:p>
          <a:p>
            <a:pPr marL="724662" indent="-514350" algn="just">
              <a:buFont typeface="+mj-lt"/>
              <a:buAutoNum type="alphaLcPeriod"/>
            </a:pPr>
            <a:r>
              <a:rPr lang="en-US" dirty="0"/>
              <a:t>Developmental milestones. </a:t>
            </a:r>
          </a:p>
          <a:p>
            <a:pPr marL="724662" indent="-514350" algn="just">
              <a:buFont typeface="+mj-lt"/>
              <a:buAutoNum type="alphaLcPeriod"/>
            </a:pPr>
            <a:r>
              <a:rPr lang="en-US" dirty="0"/>
              <a:t>Application of theories of personality development in growth and development. </a:t>
            </a:r>
          </a:p>
          <a:p>
            <a:pPr algn="just"/>
            <a:endParaRPr lang="en-US" dirty="0"/>
          </a:p>
        </p:txBody>
      </p:sp>
    </p:spTree>
    <p:extLst>
      <p:ext uri="{BB962C8B-B14F-4D97-AF65-F5344CB8AC3E}">
        <p14:creationId xmlns:p14="http://schemas.microsoft.com/office/powerpoint/2010/main" val="3568000081"/>
      </p:ext>
    </p:extLst>
  </p:cSld>
  <p:clrMapOvr>
    <a:masterClrMapping/>
  </p:clrMapOvr>
  <p:transition spd="med">
    <p:pull/>
  </p:transition>
</p:sld>
</file>

<file path=ppt/slides/slide18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b="1" dirty="0">
                <a:solidFill>
                  <a:srgbClr val="FF0000"/>
                </a:solidFill>
              </a:rPr>
              <a:t>Definitions</a:t>
            </a:r>
            <a:r>
              <a:rPr lang="en-US" dirty="0">
                <a:solidFill>
                  <a:schemeClr val="tx2"/>
                </a:solidFill>
              </a:rPr>
              <a:t> </a:t>
            </a:r>
            <a:br>
              <a:rPr lang="en-US" dirty="0"/>
            </a:br>
            <a:endParaRPr lang="en-US" dirty="0"/>
          </a:p>
        </p:txBody>
      </p:sp>
      <p:sp>
        <p:nvSpPr>
          <p:cNvPr id="3" name="Content Placeholder 2"/>
          <p:cNvSpPr>
            <a:spLocks noGrp="1"/>
          </p:cNvSpPr>
          <p:nvPr>
            <p:ph idx="1"/>
          </p:nvPr>
        </p:nvSpPr>
        <p:spPr>
          <a:xfrm>
            <a:off x="1723644" y="1244600"/>
            <a:ext cx="9997440" cy="4800600"/>
          </a:xfrm>
        </p:spPr>
        <p:txBody>
          <a:bodyPr>
            <a:normAutofit/>
          </a:bodyPr>
          <a:lstStyle/>
          <a:p>
            <a:pPr algn="just"/>
            <a:r>
              <a:rPr lang="en-US" b="1" dirty="0"/>
              <a:t>Growth</a:t>
            </a:r>
            <a:r>
              <a:rPr lang="en-US" dirty="0"/>
              <a:t> is an increase in physical size of the whole body or its parts (i.e. maturity of the body structure) and can be measured in centimeters and in kg.</a:t>
            </a:r>
          </a:p>
          <a:p>
            <a:pPr algn="just"/>
            <a:r>
              <a:rPr lang="en-US" b="1" dirty="0"/>
              <a:t>Development</a:t>
            </a:r>
            <a:r>
              <a:rPr lang="en-US" dirty="0"/>
              <a:t> is the process of gradually acquiring certain skills and feelings as the child grows up, or, increase in complexity of the body`s structure, formation and function, especially of the central nervous system (CNS).</a:t>
            </a:r>
          </a:p>
          <a:p>
            <a:pPr algn="just"/>
            <a:endParaRPr lang="en-US" dirty="0"/>
          </a:p>
        </p:txBody>
      </p:sp>
    </p:spTree>
    <p:extLst>
      <p:ext uri="{BB962C8B-B14F-4D97-AF65-F5344CB8AC3E}">
        <p14:creationId xmlns:p14="http://schemas.microsoft.com/office/powerpoint/2010/main" val="398205361"/>
      </p:ext>
    </p:extLst>
  </p:cSld>
  <p:clrMapOvr>
    <a:masterClrMapping/>
  </p:clrMapOvr>
  <p:transition spd="med">
    <p:pull/>
  </p:transition>
</p:sld>
</file>

<file path=ppt/slides/slide18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p:txBody>
          <a:bodyPr/>
          <a:lstStyle/>
          <a:p>
            <a:r>
              <a:rPr lang="en-US" b="1" dirty="0"/>
              <a:t>Milestone</a:t>
            </a:r>
          </a:p>
          <a:p>
            <a:pPr marL="82296" indent="0">
              <a:buNone/>
            </a:pPr>
            <a:r>
              <a:rPr lang="en-US" dirty="0"/>
              <a:t>An action or event marking a significant change or stage in development.</a:t>
            </a:r>
          </a:p>
        </p:txBody>
      </p:sp>
    </p:spTree>
    <p:extLst>
      <p:ext uri="{BB962C8B-B14F-4D97-AF65-F5344CB8AC3E}">
        <p14:creationId xmlns:p14="http://schemas.microsoft.com/office/powerpoint/2010/main" val="1373879652"/>
      </p:ext>
    </p:extLst>
  </p:cSld>
  <p:clrMapOvr>
    <a:masterClrMapping/>
  </p:clrMapOvr>
  <p:transition spd="med">
    <p:pull/>
  </p:transition>
</p:sld>
</file>

<file path=ppt/slides/slide18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4144" y="160338"/>
            <a:ext cx="9997440" cy="1143000"/>
          </a:xfrm>
        </p:spPr>
        <p:txBody>
          <a:bodyPr>
            <a:noAutofit/>
          </a:bodyPr>
          <a:lstStyle/>
          <a:p>
            <a:pPr algn="ctr"/>
            <a:r>
              <a:rPr lang="en-US" sz="4400" b="1" dirty="0">
                <a:solidFill>
                  <a:schemeClr val="tx1"/>
                </a:solidFill>
                <a:latin typeface="Berlin Sans FB Demi" panose="020E0802020502020306" pitchFamily="34" charset="0"/>
              </a:rPr>
              <a:t>Reasons for studying Growth &amp; Development </a:t>
            </a:r>
          </a:p>
        </p:txBody>
      </p:sp>
      <p:sp>
        <p:nvSpPr>
          <p:cNvPr id="3" name="Content Placeholder 2"/>
          <p:cNvSpPr>
            <a:spLocks noGrp="1"/>
          </p:cNvSpPr>
          <p:nvPr>
            <p:ph idx="1"/>
          </p:nvPr>
        </p:nvSpPr>
        <p:spPr>
          <a:xfrm>
            <a:off x="1587500" y="1303338"/>
            <a:ext cx="10324084" cy="5287962"/>
          </a:xfrm>
        </p:spPr>
        <p:txBody>
          <a:bodyPr/>
          <a:lstStyle/>
          <a:p>
            <a:pPr algn="just"/>
            <a:r>
              <a:rPr lang="en-US" dirty="0"/>
              <a:t>Recognize the importance of primary care relationships</a:t>
            </a:r>
          </a:p>
          <a:p>
            <a:pPr algn="just"/>
            <a:r>
              <a:rPr lang="en-US" dirty="0"/>
              <a:t> Recognize the uniqueness of each child</a:t>
            </a:r>
          </a:p>
          <a:p>
            <a:pPr algn="just"/>
            <a:r>
              <a:rPr lang="en-US" dirty="0"/>
              <a:t>Have realistic expectations of young children</a:t>
            </a:r>
          </a:p>
          <a:p>
            <a:pPr algn="just"/>
            <a:r>
              <a:rPr lang="en-US" dirty="0"/>
              <a:t>Provide developmentally appropriate play and learning activities</a:t>
            </a:r>
          </a:p>
          <a:p>
            <a:pPr algn="just"/>
            <a:r>
              <a:rPr lang="en-US" dirty="0"/>
              <a:t>Protect infants and toddlers from hazards</a:t>
            </a:r>
          </a:p>
          <a:p>
            <a:pPr algn="just"/>
            <a:r>
              <a:rPr lang="en-US" dirty="0"/>
              <a:t>Monitor how children are progressing in</a:t>
            </a:r>
          </a:p>
          <a:p>
            <a:pPr algn="just">
              <a:buNone/>
            </a:pPr>
            <a:r>
              <a:rPr lang="en-US" dirty="0"/>
              <a:t>	order to detect delays</a:t>
            </a:r>
          </a:p>
        </p:txBody>
      </p:sp>
    </p:spTree>
    <p:extLst>
      <p:ext uri="{BB962C8B-B14F-4D97-AF65-F5344CB8AC3E}">
        <p14:creationId xmlns:p14="http://schemas.microsoft.com/office/powerpoint/2010/main" val="464643315"/>
      </p:ext>
    </p:extLst>
  </p:cSld>
  <p:clrMapOvr>
    <a:masterClrMapping/>
  </p:clrMapOvr>
  <p:transition spd="med">
    <p:pull/>
  </p:transition>
</p:sld>
</file>

<file path=ppt/slides/slide18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tx1"/>
                </a:solidFill>
              </a:rPr>
              <a:t>Factors That Influence Growth and Development</a:t>
            </a:r>
            <a:br>
              <a:rPr lang="en-US" b="1" dirty="0">
                <a:solidFill>
                  <a:schemeClr val="tx1"/>
                </a:solidFill>
              </a:rPr>
            </a:br>
            <a:endParaRPr lang="en-US" b="1" dirty="0">
              <a:solidFill>
                <a:schemeClr val="tx1"/>
              </a:solidFill>
            </a:endParaRPr>
          </a:p>
        </p:txBody>
      </p:sp>
      <p:sp>
        <p:nvSpPr>
          <p:cNvPr id="3" name="Content Placeholder 2"/>
          <p:cNvSpPr>
            <a:spLocks noGrp="1"/>
          </p:cNvSpPr>
          <p:nvPr>
            <p:ph idx="1"/>
          </p:nvPr>
        </p:nvSpPr>
        <p:spPr/>
        <p:txBody>
          <a:bodyPr>
            <a:normAutofit/>
          </a:bodyPr>
          <a:lstStyle/>
          <a:p>
            <a:r>
              <a:rPr lang="en-US" b="1" dirty="0"/>
              <a:t>Heredity:</a:t>
            </a:r>
          </a:p>
          <a:p>
            <a:pPr lvl="0">
              <a:buNone/>
            </a:pPr>
            <a:r>
              <a:rPr lang="en-US" dirty="0"/>
              <a:t>	The height, weight and rate of growth are more alike in brothers and sisters than among unrelated people. Congenital abnormal conditions are also transmitted through the genes.</a:t>
            </a:r>
            <a:endParaRPr lang="en-US" b="1" dirty="0"/>
          </a:p>
          <a:p>
            <a:pPr marL="514350" indent="-514350">
              <a:buNone/>
            </a:pPr>
            <a:endParaRPr lang="en-US" i="1" dirty="0"/>
          </a:p>
          <a:p>
            <a:pPr marL="514350" indent="-514350">
              <a:buNone/>
            </a:pPr>
            <a:endParaRPr lang="en-US" i="1" dirty="0"/>
          </a:p>
        </p:txBody>
      </p:sp>
    </p:spTree>
    <p:extLst>
      <p:ext uri="{BB962C8B-B14F-4D97-AF65-F5344CB8AC3E}">
        <p14:creationId xmlns:p14="http://schemas.microsoft.com/office/powerpoint/2010/main" val="2123749822"/>
      </p:ext>
    </p:extLst>
  </p:cSld>
  <p:clrMapOvr>
    <a:masterClrMapping/>
  </p:clrMapOvr>
  <p:transition spd="med">
    <p:pull/>
  </p:transition>
</p:sld>
</file>

<file path=ppt/slides/slide18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p:txBody>
          <a:bodyPr>
            <a:normAutofit/>
          </a:bodyPr>
          <a:lstStyle/>
          <a:p>
            <a:r>
              <a:rPr lang="en-US" b="1" dirty="0"/>
              <a:t>Environment: </a:t>
            </a:r>
          </a:p>
          <a:p>
            <a:pPr marL="514350" indent="-514350">
              <a:buAutoNum type="alphaLcParenR"/>
            </a:pPr>
            <a:r>
              <a:rPr lang="en-US" i="1" dirty="0">
                <a:solidFill>
                  <a:srgbClr val="FF0000"/>
                </a:solidFill>
              </a:rPr>
              <a:t>Before Birth. </a:t>
            </a:r>
          </a:p>
          <a:p>
            <a:r>
              <a:rPr lang="en-US" dirty="0"/>
              <a:t>Malnutrition of the mother, especially deficiency of iron (anemia), calcium or vitamin D.</a:t>
            </a:r>
          </a:p>
          <a:p>
            <a:r>
              <a:rPr lang="en-US" dirty="0"/>
              <a:t> Infections – viral diseases </a:t>
            </a:r>
            <a:r>
              <a:rPr lang="en-US" dirty="0" err="1"/>
              <a:t>e.g</a:t>
            </a:r>
            <a:r>
              <a:rPr lang="en-US" dirty="0"/>
              <a:t> German measles (rubella), chronic malaria , can be the cause of prematurity or small full-term babies.</a:t>
            </a:r>
          </a:p>
          <a:p>
            <a:r>
              <a:rPr lang="en-US" dirty="0"/>
              <a:t> Congenital diseases especially syphilis in the early months of pregnancy. </a:t>
            </a:r>
          </a:p>
        </p:txBody>
      </p:sp>
    </p:spTree>
    <p:extLst>
      <p:ext uri="{BB962C8B-B14F-4D97-AF65-F5344CB8AC3E}">
        <p14:creationId xmlns:p14="http://schemas.microsoft.com/office/powerpoint/2010/main" val="2866651699"/>
      </p:ext>
    </p:extLst>
  </p:cSld>
  <p:clrMapOvr>
    <a:masterClrMapping/>
  </p:clrMapOvr>
  <p:transition spd="med">
    <p:pull/>
  </p:transition>
</p:sld>
</file>

<file path=ppt/slides/slide18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p:txBody>
          <a:bodyPr>
            <a:normAutofit/>
          </a:bodyPr>
          <a:lstStyle/>
          <a:p>
            <a:r>
              <a:rPr lang="en-US" dirty="0"/>
              <a:t>Damage to the fetus caused by exposure to x-rays during the early months of pregnancy.</a:t>
            </a:r>
          </a:p>
          <a:p>
            <a:r>
              <a:rPr lang="en-US" dirty="0"/>
              <a:t>Mechanical injury or an abnormal position in the uterus.</a:t>
            </a:r>
          </a:p>
          <a:p>
            <a:r>
              <a:rPr lang="en-US" dirty="0"/>
              <a:t>Lack of oxygen to the fetus due to poor development of the placenta, drugs, alcohol, smoking etc.</a:t>
            </a:r>
          </a:p>
          <a:p>
            <a:r>
              <a:rPr lang="en-US" dirty="0"/>
              <a:t>Physical disorders that cause mental retardation e.g. Deafness, blindness.</a:t>
            </a:r>
            <a:r>
              <a:rPr lang="en-US" b="1" i="1" dirty="0"/>
              <a:t> </a:t>
            </a:r>
            <a:r>
              <a:rPr lang="en-US" dirty="0"/>
              <a:t>No matter how superior the environment, a baby so affected will be retarded. </a:t>
            </a:r>
          </a:p>
        </p:txBody>
      </p:sp>
    </p:spTree>
    <p:extLst>
      <p:ext uri="{BB962C8B-B14F-4D97-AF65-F5344CB8AC3E}">
        <p14:creationId xmlns:p14="http://schemas.microsoft.com/office/powerpoint/2010/main" val="3974638912"/>
      </p:ext>
    </p:extLst>
  </p:cSld>
  <p:clrMapOvr>
    <a:masterClrMapping/>
  </p:clrMapOvr>
  <p:transition spd="med">
    <p:pull/>
  </p:transition>
</p:sld>
</file>

<file path=ppt/slides/slide18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574800" y="1417638"/>
            <a:ext cx="10336784" cy="4830762"/>
          </a:xfrm>
        </p:spPr>
        <p:txBody>
          <a:bodyPr>
            <a:normAutofit fontScale="92500" lnSpcReduction="10000"/>
          </a:bodyPr>
          <a:lstStyle/>
          <a:p>
            <a:pPr algn="just"/>
            <a:r>
              <a:rPr lang="en-US" b="1" dirty="0">
                <a:solidFill>
                  <a:srgbClr val="FF0000"/>
                </a:solidFill>
              </a:rPr>
              <a:t>During Birth</a:t>
            </a:r>
            <a:r>
              <a:rPr lang="en-US" dirty="0">
                <a:solidFill>
                  <a:srgbClr val="FF0000"/>
                </a:solidFill>
              </a:rPr>
              <a:t>:</a:t>
            </a:r>
          </a:p>
          <a:p>
            <a:pPr algn="just"/>
            <a:r>
              <a:rPr lang="en-US" dirty="0"/>
              <a:t> Complicated births, birth injuries especially the brain due to unskilled midwifery, prolonged labor, instrumental deliveries, breech presentation. </a:t>
            </a:r>
          </a:p>
          <a:p>
            <a:pPr algn="just"/>
            <a:r>
              <a:rPr lang="en-US" b="1" dirty="0">
                <a:solidFill>
                  <a:srgbClr val="FF0000"/>
                </a:solidFill>
              </a:rPr>
              <a:t>Following Birth</a:t>
            </a:r>
            <a:r>
              <a:rPr lang="en-US" dirty="0">
                <a:solidFill>
                  <a:srgbClr val="FF0000"/>
                </a:solidFill>
              </a:rPr>
              <a:t>:</a:t>
            </a:r>
          </a:p>
          <a:p>
            <a:pPr marL="514350" indent="-514350" algn="just">
              <a:buNone/>
            </a:pPr>
            <a:r>
              <a:rPr lang="en-US" dirty="0"/>
              <a:t>a) Nutrition/malnutrition: </a:t>
            </a:r>
            <a:r>
              <a:rPr lang="en-US" b="1" dirty="0"/>
              <a:t>“You are what you eat”.</a:t>
            </a:r>
            <a:r>
              <a:rPr lang="en-US" dirty="0"/>
              <a:t> </a:t>
            </a:r>
          </a:p>
          <a:p>
            <a:pPr marL="514350" indent="-514350" algn="just">
              <a:buNone/>
            </a:pPr>
            <a:r>
              <a:rPr lang="en-US" dirty="0"/>
              <a:t> Malnutrition due to failure of breast-feeding, poverty and ignorance</a:t>
            </a:r>
          </a:p>
          <a:p>
            <a:pPr marL="514350" indent="-514350" algn="just">
              <a:buNone/>
            </a:pPr>
            <a:r>
              <a:rPr lang="en-US" dirty="0"/>
              <a:t>c) Lack of adequate clothing or housing.</a:t>
            </a:r>
          </a:p>
          <a:p>
            <a:pPr marL="514350" indent="-514350" algn="just">
              <a:buNone/>
            </a:pPr>
            <a:r>
              <a:rPr lang="en-US" dirty="0"/>
              <a:t>d) Unfavorable climate conditions e.g. extreme heat or cold. </a:t>
            </a:r>
          </a:p>
        </p:txBody>
      </p:sp>
    </p:spTree>
    <p:extLst>
      <p:ext uri="{BB962C8B-B14F-4D97-AF65-F5344CB8AC3E}">
        <p14:creationId xmlns:p14="http://schemas.microsoft.com/office/powerpoint/2010/main" val="3969039629"/>
      </p:ext>
    </p:extLst>
  </p:cSld>
  <p:clrMapOvr>
    <a:masterClrMapping/>
  </p:clrMapOvr>
  <p:transition spd="med">
    <p:pull/>
  </p:transition>
</p:sld>
</file>

<file path=ppt/slides/slide18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p:txBody>
          <a:bodyPr/>
          <a:lstStyle/>
          <a:p>
            <a:pPr lvl="0"/>
            <a:r>
              <a:rPr lang="en-US" b="1" dirty="0"/>
              <a:t>Behavioral Influences</a:t>
            </a:r>
            <a:endParaRPr lang="en-US" dirty="0"/>
          </a:p>
          <a:p>
            <a:pPr lvl="0"/>
            <a:r>
              <a:rPr lang="en-US" dirty="0"/>
              <a:t>Intellectual stimulation (books, music etc), -Motivation to help in competition, - Interpersonal relationships, - Education, - Presence of a handicap.</a:t>
            </a:r>
          </a:p>
          <a:p>
            <a:endParaRPr lang="en-US" dirty="0"/>
          </a:p>
        </p:txBody>
      </p:sp>
    </p:spTree>
    <p:extLst>
      <p:ext uri="{BB962C8B-B14F-4D97-AF65-F5344CB8AC3E}">
        <p14:creationId xmlns:p14="http://schemas.microsoft.com/office/powerpoint/2010/main" val="744095245"/>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b="1" dirty="0"/>
              <a:t>Scope of Psychology:</a:t>
            </a:r>
            <a:endParaRPr lang="en-US" sz="5400" dirty="0"/>
          </a:p>
        </p:txBody>
      </p:sp>
      <p:sp>
        <p:nvSpPr>
          <p:cNvPr id="5" name="Content Placeholder 4"/>
          <p:cNvSpPr>
            <a:spLocks noGrp="1"/>
          </p:cNvSpPr>
          <p:nvPr>
            <p:ph idx="1"/>
          </p:nvPr>
        </p:nvSpPr>
        <p:spPr>
          <a:xfrm>
            <a:off x="1016000" y="1596413"/>
            <a:ext cx="10769600" cy="5101567"/>
          </a:xfrm>
        </p:spPr>
        <p:txBody>
          <a:bodyPr>
            <a:normAutofit fontScale="92500" lnSpcReduction="20000"/>
          </a:bodyPr>
          <a:lstStyle/>
          <a:p>
            <a:pPr algn="just"/>
            <a:r>
              <a:rPr lang="en-US" dirty="0"/>
              <a:t>The field of psychology can be understood by various subfields of psychology making an attempt in meeting the goals of psychology.</a:t>
            </a:r>
          </a:p>
          <a:p>
            <a:pPr marL="0" indent="0" algn="just" fontAlgn="base">
              <a:buNone/>
            </a:pPr>
            <a:r>
              <a:rPr lang="en-US" b="1" dirty="0"/>
              <a:t>1. </a:t>
            </a:r>
            <a:r>
              <a:rPr lang="en-US" sz="3500" b="1" dirty="0">
                <a:solidFill>
                  <a:srgbClr val="FF0000"/>
                </a:solidFill>
              </a:rPr>
              <a:t>Physiological Psychology:</a:t>
            </a:r>
          </a:p>
          <a:p>
            <a:pPr algn="just" fontAlgn="base"/>
            <a:r>
              <a:rPr lang="en-US" dirty="0"/>
              <a:t>In the most fundamental sense, human beings are biological organisms. </a:t>
            </a:r>
          </a:p>
          <a:p>
            <a:pPr algn="just" fontAlgn="base"/>
            <a:r>
              <a:rPr lang="en-US" dirty="0"/>
              <a:t>Physiological functions and the structure of our body work together to influence our </a:t>
            </a:r>
            <a:r>
              <a:rPr lang="en-US" dirty="0" err="1"/>
              <a:t>behaviour</a:t>
            </a:r>
            <a:r>
              <a:rPr lang="en-US" dirty="0"/>
              <a:t>. </a:t>
            </a:r>
          </a:p>
          <a:p>
            <a:pPr algn="just" fontAlgn="base"/>
            <a:r>
              <a:rPr lang="en-US" dirty="0"/>
              <a:t>Biopsychology is the branch that specializes in the area. Bio-psychologists may examine the ways in which specific sites in the brain which are related to disorders such as Parkinson’s disease or they may try to determine how our sensations are related to our </a:t>
            </a:r>
            <a:r>
              <a:rPr lang="en-US" dirty="0" err="1"/>
              <a:t>behaviour</a:t>
            </a:r>
            <a:r>
              <a:rPr lang="en-US" dirty="0"/>
              <a:t>.</a:t>
            </a:r>
          </a:p>
          <a:p>
            <a:pPr algn="just"/>
            <a:endParaRPr lang="en-US" dirty="0"/>
          </a:p>
        </p:txBody>
      </p:sp>
    </p:spTree>
    <p:extLst>
      <p:ext uri="{BB962C8B-B14F-4D97-AF65-F5344CB8AC3E}">
        <p14:creationId xmlns:p14="http://schemas.microsoft.com/office/powerpoint/2010/main" val="2929832823"/>
      </p:ext>
    </p:extLst>
  </p:cSld>
  <p:clrMapOvr>
    <a:masterClrMapping/>
  </p:clrMapOvr>
  <p:transition spd="med">
    <p:pull/>
  </p:transition>
</p:sld>
</file>

<file path=ppt/slides/slide19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651000" y="1257300"/>
            <a:ext cx="10260584" cy="4991100"/>
          </a:xfrm>
        </p:spPr>
        <p:txBody>
          <a:bodyPr>
            <a:normAutofit lnSpcReduction="10000"/>
          </a:bodyPr>
          <a:lstStyle/>
          <a:p>
            <a:pPr algn="just"/>
            <a:r>
              <a:rPr lang="en-US" b="1" dirty="0"/>
              <a:t>Sex</a:t>
            </a:r>
            <a:endParaRPr lang="en-US" dirty="0"/>
          </a:p>
          <a:p>
            <a:pPr algn="just"/>
            <a:r>
              <a:rPr lang="en-US" dirty="0"/>
              <a:t>Sex acts as an important factor of growth and development. There is difference in growth and development of boys and girls. </a:t>
            </a:r>
          </a:p>
          <a:p>
            <a:pPr algn="just"/>
            <a:r>
              <a:rPr lang="en-US" dirty="0"/>
              <a:t>The boys in general, taller, courageous than the girls but Girls show rapid physical growth in adolescence and excel boys. </a:t>
            </a:r>
          </a:p>
          <a:p>
            <a:pPr algn="just"/>
            <a:r>
              <a:rPr lang="en-US" dirty="0"/>
              <a:t>In general the body constitution and structural growth of girls are different from boys. The functions of boys and girls are also different in nature.</a:t>
            </a:r>
          </a:p>
          <a:p>
            <a:pPr algn="just"/>
            <a:endParaRPr lang="en-US" dirty="0"/>
          </a:p>
        </p:txBody>
      </p:sp>
    </p:spTree>
    <p:extLst>
      <p:ext uri="{BB962C8B-B14F-4D97-AF65-F5344CB8AC3E}">
        <p14:creationId xmlns:p14="http://schemas.microsoft.com/office/powerpoint/2010/main" val="1912010948"/>
      </p:ext>
    </p:extLst>
  </p:cSld>
  <p:clrMapOvr>
    <a:masterClrMapping/>
  </p:clrMapOvr>
  <p:transition spd="med">
    <p:pull/>
  </p:transition>
</p:sld>
</file>

<file path=ppt/slides/slide19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612900" y="1417638"/>
            <a:ext cx="10298684" cy="4830762"/>
          </a:xfrm>
        </p:spPr>
        <p:txBody>
          <a:bodyPr>
            <a:normAutofit lnSpcReduction="10000"/>
          </a:bodyPr>
          <a:lstStyle/>
          <a:p>
            <a:pPr algn="just"/>
            <a:r>
              <a:rPr lang="en-US" b="1" dirty="0"/>
              <a:t> Nutrition</a:t>
            </a:r>
            <a:endParaRPr lang="en-US" dirty="0"/>
          </a:p>
          <a:p>
            <a:pPr algn="just"/>
            <a:r>
              <a:rPr lang="en-US" dirty="0"/>
              <a:t>Growth and Development of the child mainly depend on his food habits &amp; nutrition. The malnutrition has adverse effect on the structural and functional development of the child.</a:t>
            </a:r>
          </a:p>
          <a:p>
            <a:pPr algn="just"/>
            <a:r>
              <a:rPr lang="en-US" b="1" dirty="0"/>
              <a:t>Races</a:t>
            </a:r>
            <a:endParaRPr lang="en-US" dirty="0"/>
          </a:p>
          <a:p>
            <a:pPr algn="just"/>
            <a:r>
              <a:rPr lang="en-US" dirty="0"/>
              <a:t>The racial factor has a great influence on height, weight, </a:t>
            </a:r>
            <a:r>
              <a:rPr lang="en-US" dirty="0" err="1"/>
              <a:t>colour</a:t>
            </a:r>
            <a:r>
              <a:rPr lang="en-US" dirty="0"/>
              <a:t>, features and body constitution. A child of white race will be white &amp; tall even hair and eye </a:t>
            </a:r>
            <a:r>
              <a:rPr lang="en-US" dirty="0" err="1"/>
              <a:t>colour</a:t>
            </a:r>
            <a:r>
              <a:rPr lang="en-US" dirty="0"/>
              <a:t>, facial structure are governed by the same race.</a:t>
            </a:r>
          </a:p>
          <a:p>
            <a:pPr algn="just"/>
            <a:endParaRPr lang="en-US" dirty="0"/>
          </a:p>
        </p:txBody>
      </p:sp>
    </p:spTree>
    <p:extLst>
      <p:ext uri="{BB962C8B-B14F-4D97-AF65-F5344CB8AC3E}">
        <p14:creationId xmlns:p14="http://schemas.microsoft.com/office/powerpoint/2010/main" val="1639654236"/>
      </p:ext>
    </p:extLst>
  </p:cSld>
  <p:clrMapOvr>
    <a:masterClrMapping/>
  </p:clrMapOvr>
  <p:transition spd="med">
    <p:pull/>
  </p:transition>
</p:sld>
</file>

<file path=ppt/slides/slide19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600200" y="1417638"/>
            <a:ext cx="10311384" cy="4830762"/>
          </a:xfrm>
        </p:spPr>
        <p:txBody>
          <a:bodyPr/>
          <a:lstStyle/>
          <a:p>
            <a:pPr algn="just"/>
            <a:r>
              <a:rPr lang="en-US" b="1" dirty="0"/>
              <a:t>Exercise</a:t>
            </a:r>
          </a:p>
          <a:p>
            <a:pPr algn="just"/>
            <a:r>
              <a:rPr lang="en-US" dirty="0"/>
              <a:t>The increase in muscular strength is mainly dye to better circulation and oxygen supply. The brain muscles develop by its own activity-play and other activities provide for these growth and development of various muscles. </a:t>
            </a:r>
          </a:p>
        </p:txBody>
      </p:sp>
    </p:spTree>
    <p:extLst>
      <p:ext uri="{BB962C8B-B14F-4D97-AF65-F5344CB8AC3E}">
        <p14:creationId xmlns:p14="http://schemas.microsoft.com/office/powerpoint/2010/main" val="1179528442"/>
      </p:ext>
    </p:extLst>
  </p:cSld>
  <p:clrMapOvr>
    <a:masterClrMapping/>
  </p:clrMapOvr>
  <p:transition spd="med">
    <p:pull/>
  </p:transition>
</p:sld>
</file>

<file path=ppt/slides/slide19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4144" y="147638"/>
            <a:ext cx="9997440" cy="1143000"/>
          </a:xfrm>
        </p:spPr>
        <p:txBody>
          <a:bodyPr>
            <a:noAutofit/>
          </a:bodyPr>
          <a:lstStyle/>
          <a:p>
            <a:pPr algn="ctr"/>
            <a:r>
              <a:rPr lang="en-US" sz="4400" b="1" dirty="0">
                <a:solidFill>
                  <a:srgbClr val="FF0000"/>
                </a:solidFill>
                <a:latin typeface="Arial Black" panose="020B0A04020102020204" pitchFamily="34" charset="0"/>
              </a:rPr>
              <a:t>Developmental milestones </a:t>
            </a:r>
            <a:br>
              <a:rPr lang="en-US" sz="4400" b="1" dirty="0">
                <a:solidFill>
                  <a:srgbClr val="FF0000"/>
                </a:solidFill>
                <a:latin typeface="Arial Black" panose="020B0A04020102020204" pitchFamily="34" charset="0"/>
              </a:rPr>
            </a:br>
            <a:endParaRPr lang="en-US" sz="4400" b="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1622044" y="1290638"/>
            <a:ext cx="9997440" cy="4800600"/>
          </a:xfrm>
        </p:spPr>
        <p:txBody>
          <a:bodyPr>
            <a:normAutofit/>
          </a:bodyPr>
          <a:lstStyle/>
          <a:p>
            <a:pPr algn="just">
              <a:buNone/>
            </a:pPr>
            <a:endParaRPr lang="en-US" sz="3600" dirty="0"/>
          </a:p>
          <a:p>
            <a:pPr lvl="0" algn="just">
              <a:buNone/>
            </a:pPr>
            <a:r>
              <a:rPr lang="en-US" sz="3600" b="1" u="sng" dirty="0"/>
              <a:t>Milestones </a:t>
            </a:r>
            <a:r>
              <a:rPr lang="en-US" sz="3600" b="1" dirty="0"/>
              <a:t> (0 – 5 Years)</a:t>
            </a:r>
            <a:endParaRPr lang="en-US" sz="3600" dirty="0"/>
          </a:p>
          <a:p>
            <a:pPr algn="just">
              <a:buNone/>
            </a:pPr>
            <a:r>
              <a:rPr lang="en-US" sz="3600" b="1" dirty="0"/>
              <a:t>	</a:t>
            </a:r>
            <a:r>
              <a:rPr lang="en-US" sz="3600" dirty="0"/>
              <a:t>These are the various skills the child learns in the process of growth and development.</a:t>
            </a:r>
          </a:p>
          <a:p>
            <a:pPr algn="just"/>
            <a:endParaRPr lang="en-US" sz="3600" dirty="0"/>
          </a:p>
        </p:txBody>
      </p:sp>
    </p:spTree>
    <p:extLst>
      <p:ext uri="{BB962C8B-B14F-4D97-AF65-F5344CB8AC3E}">
        <p14:creationId xmlns:p14="http://schemas.microsoft.com/office/powerpoint/2010/main" val="729304983"/>
      </p:ext>
    </p:extLst>
  </p:cSld>
  <p:clrMapOvr>
    <a:masterClrMapping/>
  </p:clrMapOvr>
  <p:transition spd="med">
    <p:pull/>
  </p:transition>
</p:sld>
</file>

<file path=ppt/slides/slide19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417638"/>
          </a:xfrm>
        </p:spPr>
        <p:txBody>
          <a:bodyPr>
            <a:normAutofit/>
          </a:bodyPr>
          <a:lstStyle/>
          <a:p>
            <a:r>
              <a:rPr lang="en-US" dirty="0">
                <a:solidFill>
                  <a:schemeClr val="tx2"/>
                </a:solidFill>
              </a:rPr>
              <a:t>Cont…</a:t>
            </a:r>
          </a:p>
        </p:txBody>
      </p:sp>
      <p:sp>
        <p:nvSpPr>
          <p:cNvPr id="3" name="Content Placeholder 2"/>
          <p:cNvSpPr>
            <a:spLocks noGrp="1"/>
          </p:cNvSpPr>
          <p:nvPr>
            <p:ph idx="1"/>
          </p:nvPr>
        </p:nvSpPr>
        <p:spPr>
          <a:xfrm>
            <a:off x="1672844" y="1181100"/>
            <a:ext cx="9997440" cy="4800600"/>
          </a:xfrm>
        </p:spPr>
        <p:txBody>
          <a:bodyPr>
            <a:normAutofit/>
          </a:bodyPr>
          <a:lstStyle/>
          <a:p>
            <a:pPr lvl="0" algn="just">
              <a:buNone/>
            </a:pPr>
            <a:r>
              <a:rPr lang="en-US" b="1" dirty="0"/>
              <a:t>		</a:t>
            </a:r>
            <a:r>
              <a:rPr lang="en-US" b="1" u="sng" dirty="0"/>
              <a:t>At 4 – 6 Weeks</a:t>
            </a:r>
            <a:endParaRPr lang="en-US" dirty="0"/>
          </a:p>
          <a:p>
            <a:pPr algn="just"/>
            <a:r>
              <a:rPr lang="en-US" dirty="0"/>
              <a:t>The infant is attentive to a familiar face, which is usually the mother as she is the source of food. </a:t>
            </a:r>
          </a:p>
          <a:p>
            <a:pPr algn="just"/>
            <a:r>
              <a:rPr lang="en-US" dirty="0"/>
              <a:t>The infant can lift his head from time to time when he is supported on his mother`s shoulder. </a:t>
            </a:r>
          </a:p>
          <a:p>
            <a:pPr algn="just"/>
            <a:r>
              <a:rPr lang="en-US" dirty="0"/>
              <a:t>He can also turn his head a little from side to side while lying on a flat surface.</a:t>
            </a:r>
          </a:p>
          <a:p>
            <a:pPr algn="just"/>
            <a:r>
              <a:rPr lang="en-US" dirty="0"/>
              <a:t> He will stare at a window or a light.</a:t>
            </a:r>
          </a:p>
          <a:p>
            <a:pPr algn="just"/>
            <a:endParaRPr lang="en-US" dirty="0"/>
          </a:p>
        </p:txBody>
      </p:sp>
    </p:spTree>
    <p:extLst>
      <p:ext uri="{BB962C8B-B14F-4D97-AF65-F5344CB8AC3E}">
        <p14:creationId xmlns:p14="http://schemas.microsoft.com/office/powerpoint/2010/main" val="2729270627"/>
      </p:ext>
    </p:extLst>
  </p:cSld>
  <p:clrMapOvr>
    <a:masterClrMapping/>
  </p:clrMapOvr>
  <p:transition spd="med">
    <p:pull/>
  </p:transition>
</p:sld>
</file>

<file path=ppt/slides/slide19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634744" y="1193800"/>
            <a:ext cx="9997440" cy="4800600"/>
          </a:xfrm>
        </p:spPr>
        <p:txBody>
          <a:bodyPr>
            <a:normAutofit/>
          </a:bodyPr>
          <a:lstStyle/>
          <a:p>
            <a:pPr algn="just">
              <a:buNone/>
            </a:pPr>
            <a:r>
              <a:rPr lang="en-US" b="1" dirty="0"/>
              <a:t>	</a:t>
            </a:r>
            <a:r>
              <a:rPr lang="en-US" b="1" u="sng" dirty="0"/>
              <a:t>At 8 Weeks</a:t>
            </a:r>
            <a:endParaRPr lang="en-US" dirty="0"/>
          </a:p>
          <a:p>
            <a:pPr algn="just"/>
            <a:r>
              <a:rPr lang="en-US" dirty="0"/>
              <a:t>He can lift his chest a short distance above a flat surface when laid on his abdomen. </a:t>
            </a:r>
          </a:p>
          <a:p>
            <a:pPr algn="just"/>
            <a:r>
              <a:rPr lang="en-US" dirty="0"/>
              <a:t>He kicks his feet or pushes his legs when lying on his mother`s laps or in the bath basin. </a:t>
            </a:r>
          </a:p>
          <a:p>
            <a:pPr algn="just"/>
            <a:r>
              <a:rPr lang="en-US" dirty="0"/>
              <a:t>Socio-personal development is marked by the attention he pays to a speaking voice. </a:t>
            </a:r>
          </a:p>
          <a:p>
            <a:pPr algn="just"/>
            <a:r>
              <a:rPr lang="en-US" dirty="0"/>
              <a:t>His eyes have focused and will follow a moving object. He may smile to a familiar voice. </a:t>
            </a:r>
          </a:p>
          <a:p>
            <a:pPr algn="just"/>
            <a:endParaRPr lang="en-US" dirty="0"/>
          </a:p>
        </p:txBody>
      </p:sp>
    </p:spTree>
    <p:extLst>
      <p:ext uri="{BB962C8B-B14F-4D97-AF65-F5344CB8AC3E}">
        <p14:creationId xmlns:p14="http://schemas.microsoft.com/office/powerpoint/2010/main" val="431953841"/>
      </p:ext>
    </p:extLst>
  </p:cSld>
  <p:clrMapOvr>
    <a:masterClrMapping/>
  </p:clrMapOvr>
  <p:transition spd="med">
    <p:pull/>
  </p:transition>
</p:sld>
</file>

<file path=ppt/slides/slide19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714500" y="1295400"/>
            <a:ext cx="10197084" cy="4953000"/>
          </a:xfrm>
        </p:spPr>
        <p:txBody>
          <a:bodyPr/>
          <a:lstStyle/>
          <a:p>
            <a:pPr algn="just">
              <a:buNone/>
            </a:pPr>
            <a:r>
              <a:rPr lang="en-US" b="1" dirty="0"/>
              <a:t>	</a:t>
            </a:r>
            <a:r>
              <a:rPr lang="en-US" b="1" u="sng" dirty="0"/>
              <a:t>At 10 – 18 Weeks</a:t>
            </a:r>
            <a:endParaRPr lang="en-US" dirty="0"/>
          </a:p>
          <a:p>
            <a:pPr algn="just"/>
            <a:r>
              <a:rPr lang="en-US" dirty="0"/>
              <a:t>The infant can hold his head up steadily while being supported on his mother`s shoulder, and turns his head freely while looking at people and when lying on his back. He smiles in response to a smiling face and shows pleasure by making sound</a:t>
            </a:r>
            <a:r>
              <a:rPr lang="en-US" b="1" dirty="0"/>
              <a:t>.</a:t>
            </a:r>
            <a:endParaRPr lang="en-US" dirty="0"/>
          </a:p>
          <a:p>
            <a:pPr algn="just"/>
            <a:endParaRPr lang="en-US" dirty="0"/>
          </a:p>
        </p:txBody>
      </p:sp>
    </p:spTree>
    <p:extLst>
      <p:ext uri="{BB962C8B-B14F-4D97-AF65-F5344CB8AC3E}">
        <p14:creationId xmlns:p14="http://schemas.microsoft.com/office/powerpoint/2010/main" val="2415410255"/>
      </p:ext>
    </p:extLst>
  </p:cSld>
  <p:clrMapOvr>
    <a:masterClrMapping/>
  </p:clrMapOvr>
  <p:transition spd="med">
    <p:pull/>
  </p:transition>
</p:sld>
</file>

<file path=ppt/slides/slide19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9400" y="457200"/>
            <a:ext cx="10209784" cy="4940300"/>
          </a:xfrm>
        </p:spPr>
        <p:txBody>
          <a:bodyPr>
            <a:noAutofit/>
          </a:bodyPr>
          <a:lstStyle/>
          <a:p>
            <a:pPr algn="just">
              <a:buNone/>
            </a:pPr>
            <a:r>
              <a:rPr lang="en-US" b="1" dirty="0"/>
              <a:t>	</a:t>
            </a:r>
            <a:r>
              <a:rPr lang="en-US" b="1" u="sng" dirty="0"/>
              <a:t>At 24 Weeks </a:t>
            </a:r>
            <a:endParaRPr lang="en-US" dirty="0"/>
          </a:p>
          <a:p>
            <a:pPr algn="just"/>
            <a:r>
              <a:rPr lang="en-US" dirty="0"/>
              <a:t>The infant has full head control and can sit with slight support.</a:t>
            </a:r>
          </a:p>
          <a:p>
            <a:pPr algn="just"/>
            <a:r>
              <a:rPr lang="en-US" dirty="0"/>
              <a:t> He can roll from side to side in his cot. He will stretch out and grasp brightly colored objects.</a:t>
            </a:r>
          </a:p>
          <a:p>
            <a:pPr algn="just"/>
            <a:r>
              <a:rPr lang="en-US" dirty="0"/>
              <a:t>He may begin to cut his first tooth which is generally one of the lower incisors.</a:t>
            </a:r>
          </a:p>
          <a:p>
            <a:pPr algn="just"/>
            <a:r>
              <a:rPr lang="en-US" dirty="0"/>
              <a:t> He will start to learn about his surrounding by grasping objects with both hands especially bright beads and putting them into his mouth. </a:t>
            </a:r>
            <a:r>
              <a:rPr lang="en-US" b="1" dirty="0"/>
              <a:t>He will have doubled his birth weight at this age.</a:t>
            </a:r>
          </a:p>
          <a:p>
            <a:pPr algn="just">
              <a:buNone/>
            </a:pPr>
            <a:r>
              <a:rPr lang="en-US" b="1" dirty="0"/>
              <a:t>	</a:t>
            </a:r>
            <a:endParaRPr lang="en-US" dirty="0"/>
          </a:p>
        </p:txBody>
      </p:sp>
    </p:spTree>
    <p:extLst>
      <p:ext uri="{BB962C8B-B14F-4D97-AF65-F5344CB8AC3E}">
        <p14:creationId xmlns:p14="http://schemas.microsoft.com/office/powerpoint/2010/main" val="1453564313"/>
      </p:ext>
    </p:extLst>
  </p:cSld>
  <p:clrMapOvr>
    <a:masterClrMapping/>
  </p:clrMapOvr>
  <p:transition spd="med">
    <p:pull/>
  </p:transition>
</p:sld>
</file>

<file path=ppt/slides/slide19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647444" y="1244600"/>
            <a:ext cx="9997440" cy="4800600"/>
          </a:xfrm>
        </p:spPr>
        <p:txBody>
          <a:bodyPr/>
          <a:lstStyle/>
          <a:p>
            <a:pPr algn="just">
              <a:buNone/>
            </a:pPr>
            <a:r>
              <a:rPr lang="en-US" b="1" u="sng" dirty="0"/>
              <a:t>At 9 – 10 Months</a:t>
            </a:r>
            <a:endParaRPr lang="en-US" dirty="0"/>
          </a:p>
          <a:p>
            <a:pPr algn="just"/>
            <a:r>
              <a:rPr lang="en-US" dirty="0"/>
              <a:t>He can sit alone without support and may try to crawl when laid on his abdomen.</a:t>
            </a:r>
          </a:p>
          <a:p>
            <a:pPr algn="just"/>
            <a:r>
              <a:rPr lang="en-US" dirty="0"/>
              <a:t> He will now be able to recognize the difference between strangers and familiar faces, family and friends. </a:t>
            </a:r>
          </a:p>
          <a:p>
            <a:pPr algn="just"/>
            <a:r>
              <a:rPr lang="en-US" dirty="0"/>
              <a:t>He may attempt to pull himself onto his feet by holding furniture. </a:t>
            </a:r>
          </a:p>
          <a:p>
            <a:pPr algn="just"/>
            <a:r>
              <a:rPr lang="en-US" dirty="0"/>
              <a:t>He begins to develop one or two skills like saying goodbye, clapping hands etc.</a:t>
            </a:r>
          </a:p>
          <a:p>
            <a:pPr algn="just"/>
            <a:endParaRPr lang="en-US" dirty="0"/>
          </a:p>
        </p:txBody>
      </p:sp>
    </p:spTree>
    <p:extLst>
      <p:ext uri="{BB962C8B-B14F-4D97-AF65-F5344CB8AC3E}">
        <p14:creationId xmlns:p14="http://schemas.microsoft.com/office/powerpoint/2010/main" val="2696916556"/>
      </p:ext>
    </p:extLst>
  </p:cSld>
  <p:clrMapOvr>
    <a:masterClrMapping/>
  </p:clrMapOvr>
  <p:transition spd="med">
    <p:pull/>
  </p:transition>
</p:sld>
</file>

<file path=ppt/slides/slide19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4744" y="444500"/>
            <a:ext cx="9997440" cy="4800600"/>
          </a:xfrm>
        </p:spPr>
        <p:txBody>
          <a:bodyPr>
            <a:noAutofit/>
          </a:bodyPr>
          <a:lstStyle/>
          <a:p>
            <a:pPr algn="just">
              <a:buNone/>
            </a:pPr>
            <a:r>
              <a:rPr lang="en-US" b="1" dirty="0"/>
              <a:t>	</a:t>
            </a:r>
            <a:r>
              <a:rPr lang="en-US" b="1" u="sng" dirty="0"/>
              <a:t>At 10 – 12 Months</a:t>
            </a:r>
            <a:endParaRPr lang="en-US" dirty="0"/>
          </a:p>
          <a:p>
            <a:pPr algn="just"/>
            <a:r>
              <a:rPr lang="en-US" dirty="0"/>
              <a:t>He can stand without support and walks with some help. </a:t>
            </a:r>
          </a:p>
          <a:p>
            <a:pPr algn="just"/>
            <a:r>
              <a:rPr lang="en-US" dirty="0"/>
              <a:t>He may start to hold a mug without dropping it.</a:t>
            </a:r>
          </a:p>
          <a:p>
            <a:pPr algn="just"/>
            <a:r>
              <a:rPr lang="en-US" dirty="0"/>
              <a:t>His weight will have tripled. </a:t>
            </a:r>
          </a:p>
          <a:p>
            <a:pPr algn="just"/>
            <a:r>
              <a:rPr lang="en-US" dirty="0"/>
              <a:t>He will obey simple orders although his vocabulary is limited to one or two words.</a:t>
            </a:r>
          </a:p>
          <a:p>
            <a:pPr algn="just"/>
            <a:r>
              <a:rPr lang="en-US" dirty="0"/>
              <a:t> He will connect certain sounds with a particular object or situation</a:t>
            </a:r>
            <a:r>
              <a:rPr lang="en-US" b="1" u="sng" dirty="0"/>
              <a:t> </a:t>
            </a:r>
            <a:r>
              <a:rPr lang="en-US" dirty="0"/>
              <a:t>especially the words for food in his mother tongue. </a:t>
            </a:r>
          </a:p>
          <a:p>
            <a:pPr algn="just"/>
            <a:r>
              <a:rPr lang="en-US" dirty="0"/>
              <a:t>He is beginning to acknowledge authority by listening to his mother forbidding him certain actions</a:t>
            </a:r>
          </a:p>
          <a:p>
            <a:pPr algn="just">
              <a:buNone/>
            </a:pPr>
            <a:r>
              <a:rPr lang="en-US" b="1" dirty="0"/>
              <a:t>	</a:t>
            </a:r>
            <a:endParaRPr lang="en-US" dirty="0"/>
          </a:p>
        </p:txBody>
      </p:sp>
    </p:spTree>
    <p:extLst>
      <p:ext uri="{BB962C8B-B14F-4D97-AF65-F5344CB8AC3E}">
        <p14:creationId xmlns:p14="http://schemas.microsoft.com/office/powerpoint/2010/main" val="3272823739"/>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421" y="129179"/>
            <a:ext cx="10243294" cy="1143000"/>
          </a:xfrm>
        </p:spPr>
        <p:txBody>
          <a:bodyPr/>
          <a:lstStyle/>
          <a:p>
            <a:r>
              <a:rPr lang="en-US" sz="5400" b="1" dirty="0">
                <a:solidFill>
                  <a:srgbClr val="FF0000"/>
                </a:solidFill>
                <a:latin typeface="Arial Black" panose="020B0A04020102020204" pitchFamily="34" charset="0"/>
              </a:rPr>
              <a:t>Module outcomes</a:t>
            </a:r>
          </a:p>
        </p:txBody>
      </p:sp>
      <p:sp>
        <p:nvSpPr>
          <p:cNvPr id="3" name="Content Placeholder 2"/>
          <p:cNvSpPr>
            <a:spLocks noGrp="1"/>
          </p:cNvSpPr>
          <p:nvPr>
            <p:ph idx="1"/>
          </p:nvPr>
        </p:nvSpPr>
        <p:spPr>
          <a:xfrm>
            <a:off x="1192697" y="1444488"/>
            <a:ext cx="10614990" cy="4682224"/>
          </a:xfrm>
        </p:spPr>
        <p:txBody>
          <a:bodyPr/>
          <a:lstStyle/>
          <a:p>
            <a:pPr algn="just"/>
            <a:r>
              <a:rPr lang="en-US" dirty="0"/>
              <a:t>By the end of this module, the learner should;</a:t>
            </a:r>
          </a:p>
          <a:p>
            <a:pPr algn="just">
              <a:buFont typeface="Wingdings" panose="05000000000000000000" pitchFamily="2" charset="2"/>
              <a:buChar char="Ø"/>
            </a:pPr>
            <a:r>
              <a:rPr lang="en-US" dirty="0"/>
              <a:t>Apply concepts of psychology in managing clients/patients</a:t>
            </a:r>
          </a:p>
          <a:p>
            <a:pPr algn="just">
              <a:buFont typeface="Wingdings" panose="05000000000000000000" pitchFamily="2" charset="2"/>
              <a:buChar char="Ø"/>
            </a:pPr>
            <a:r>
              <a:rPr lang="en-US" dirty="0"/>
              <a:t>Integrate theories of personality development with provision of nursing care</a:t>
            </a:r>
          </a:p>
          <a:p>
            <a:pPr algn="just">
              <a:buFont typeface="Wingdings" panose="05000000000000000000" pitchFamily="2" charset="2"/>
              <a:buChar char="Ø"/>
            </a:pPr>
            <a:r>
              <a:rPr lang="en-US" dirty="0"/>
              <a:t>Identify and manage patients with deviations in growth &amp; development. </a:t>
            </a:r>
          </a:p>
        </p:txBody>
      </p:sp>
    </p:spTree>
    <p:extLst>
      <p:ext uri="{BB962C8B-B14F-4D97-AF65-F5344CB8AC3E}">
        <p14:creationId xmlns:p14="http://schemas.microsoft.com/office/powerpoint/2010/main" val="1658090666"/>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mywebpages.comcast.net/epollak/PSY255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954157" y="715618"/>
            <a:ext cx="4214191" cy="536713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2"/>
          </p:nvPr>
        </p:nvSpPr>
        <p:spPr>
          <a:xfrm>
            <a:off x="5777949" y="371061"/>
            <a:ext cx="6109252" cy="6281529"/>
          </a:xfrm>
        </p:spPr>
        <p:txBody>
          <a:bodyPr>
            <a:normAutofit/>
          </a:bodyPr>
          <a:lstStyle/>
          <a:p>
            <a:r>
              <a:rPr lang="en-US" sz="3200" dirty="0">
                <a:latin typeface="Arial Rounded MT Bold" panose="020F0704030504030204" pitchFamily="34" charset="0"/>
              </a:rPr>
              <a:t>Biological psychology </a:t>
            </a:r>
            <a:r>
              <a:rPr lang="en-US" altLang="en-US" sz="3200" dirty="0">
                <a:latin typeface="Arial Rounded MT Bold" panose="020F0704030504030204" pitchFamily="34" charset="0"/>
                <a:cs typeface="Times New Roman" panose="02020603050405020304" pitchFamily="18" charset="0"/>
              </a:rPr>
              <a:t>studies how physical and chemical changes in our bodies influence  behaviors for example, how the brain, nervous system and hormones effect on behavior.</a:t>
            </a:r>
            <a:endParaRPr lang="en-US" sz="3200" dirty="0">
              <a:latin typeface="Arial Rounded MT Bold" panose="020F0704030504030204" pitchFamily="34" charset="0"/>
            </a:endParaRPr>
          </a:p>
        </p:txBody>
      </p:sp>
    </p:spTree>
    <p:extLst>
      <p:ext uri="{BB962C8B-B14F-4D97-AF65-F5344CB8AC3E}">
        <p14:creationId xmlns:p14="http://schemas.microsoft.com/office/powerpoint/2010/main" val="3508000303"/>
      </p:ext>
    </p:extLst>
  </p:cSld>
  <p:clrMapOvr>
    <a:masterClrMapping/>
  </p:clrMapOvr>
  <p:transition spd="med">
    <p:pull/>
  </p:transition>
</p:sld>
</file>

<file path=ppt/slides/slide20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2100" y="393700"/>
            <a:ext cx="10349484" cy="5854700"/>
          </a:xfrm>
        </p:spPr>
        <p:txBody>
          <a:bodyPr>
            <a:normAutofit/>
          </a:bodyPr>
          <a:lstStyle/>
          <a:p>
            <a:pPr algn="just">
              <a:buNone/>
            </a:pPr>
            <a:r>
              <a:rPr lang="en-US" b="1" u="sng" dirty="0"/>
              <a:t>At 15 Months</a:t>
            </a:r>
            <a:endParaRPr lang="en-US" dirty="0"/>
          </a:p>
          <a:p>
            <a:pPr algn="just"/>
            <a:r>
              <a:rPr lang="en-US" dirty="0"/>
              <a:t>The young child can walk alone and can run around but still rather unsteadily. </a:t>
            </a:r>
          </a:p>
          <a:p>
            <a:pPr algn="just"/>
            <a:r>
              <a:rPr lang="en-US" dirty="0"/>
              <a:t>He can hold a mug and drink from it.</a:t>
            </a:r>
          </a:p>
          <a:p>
            <a:pPr algn="just"/>
            <a:r>
              <a:rPr lang="en-US" dirty="0"/>
              <a:t> He can hold a spoon with increasing skill.</a:t>
            </a:r>
          </a:p>
          <a:p>
            <a:pPr algn="just"/>
            <a:r>
              <a:rPr lang="en-US" dirty="0"/>
              <a:t> His vocabulary may consist of four or more words, and he makes serious attempts to talk but the words may be used in the wrong sequence without making any sense.</a:t>
            </a:r>
          </a:p>
          <a:p>
            <a:pPr algn="just"/>
            <a:r>
              <a:rPr lang="en-US" dirty="0"/>
              <a:t> He should be able to eat all types of soft foods which are commonly eaten in his family</a:t>
            </a:r>
          </a:p>
          <a:p>
            <a:pPr algn="just"/>
            <a:endParaRPr lang="en-US" dirty="0"/>
          </a:p>
          <a:p>
            <a:pPr algn="just"/>
            <a:endParaRPr lang="en-US" dirty="0"/>
          </a:p>
        </p:txBody>
      </p:sp>
    </p:spTree>
    <p:extLst>
      <p:ext uri="{BB962C8B-B14F-4D97-AF65-F5344CB8AC3E}">
        <p14:creationId xmlns:p14="http://schemas.microsoft.com/office/powerpoint/2010/main" val="2547832101"/>
      </p:ext>
    </p:extLst>
  </p:cSld>
  <p:clrMapOvr>
    <a:masterClrMapping/>
  </p:clrMapOvr>
  <p:transition spd="med">
    <p:pull/>
  </p:transition>
</p:sld>
</file>

<file path=ppt/slides/slide20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3200" y="127000"/>
            <a:ext cx="10617200" cy="5918200"/>
          </a:xfrm>
        </p:spPr>
        <p:txBody>
          <a:bodyPr>
            <a:noAutofit/>
          </a:bodyPr>
          <a:lstStyle/>
          <a:p>
            <a:pPr algn="just">
              <a:buNone/>
            </a:pPr>
            <a:r>
              <a:rPr lang="en-US" sz="2400" b="1" dirty="0">
                <a:latin typeface="Calibri" panose="020F0502020204030204" pitchFamily="34" charset="0"/>
                <a:cs typeface="Calibri" panose="020F0502020204030204" pitchFamily="34" charset="0"/>
              </a:rPr>
              <a:t>	</a:t>
            </a:r>
            <a:r>
              <a:rPr lang="en-US" sz="2400" b="1" u="sng" dirty="0">
                <a:latin typeface="Calibri" panose="020F0502020204030204" pitchFamily="34" charset="0"/>
                <a:cs typeface="Calibri" panose="020F0502020204030204" pitchFamily="34" charset="0"/>
              </a:rPr>
              <a:t>At 18 Months</a:t>
            </a:r>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The young child can climb into a chair or up steps. </a:t>
            </a:r>
          </a:p>
          <a:p>
            <a:pPr algn="just"/>
            <a:r>
              <a:rPr lang="en-US" sz="2400" dirty="0">
                <a:latin typeface="Calibri" panose="020F0502020204030204" pitchFamily="34" charset="0"/>
                <a:cs typeface="Calibri" panose="020F0502020204030204" pitchFamily="34" charset="0"/>
              </a:rPr>
              <a:t>He can use a spoon for feeding himself with good muscular coordination.</a:t>
            </a:r>
          </a:p>
          <a:p>
            <a:pPr algn="just"/>
            <a:r>
              <a:rPr lang="en-US" sz="2400" dirty="0">
                <a:latin typeface="Calibri" panose="020F0502020204030204" pitchFamily="34" charset="0"/>
                <a:cs typeface="Calibri" panose="020F0502020204030204" pitchFamily="34" charset="0"/>
              </a:rPr>
              <a:t> He usually has 10 – 12 teeth. </a:t>
            </a:r>
          </a:p>
          <a:p>
            <a:pPr algn="just"/>
            <a:r>
              <a:rPr lang="en-US" sz="2400" dirty="0">
                <a:latin typeface="Calibri" panose="020F0502020204030204" pitchFamily="34" charset="0"/>
                <a:cs typeface="Calibri" panose="020F0502020204030204" pitchFamily="34" charset="0"/>
              </a:rPr>
              <a:t>He has a vocabulary of between 5 – 12 words or more and uses them as though he were forming sentences. </a:t>
            </a:r>
          </a:p>
          <a:p>
            <a:pPr algn="just"/>
            <a:r>
              <a:rPr lang="en-US" sz="2400" dirty="0">
                <a:latin typeface="Calibri" panose="020F0502020204030204" pitchFamily="34" charset="0"/>
                <a:cs typeface="Calibri" panose="020F0502020204030204" pitchFamily="34" charset="0"/>
              </a:rPr>
              <a:t>He can turn the pages of a large book and scribble with a pencil.</a:t>
            </a:r>
          </a:p>
          <a:p>
            <a:pPr algn="just"/>
            <a:r>
              <a:rPr lang="en-US" sz="2400" dirty="0">
                <a:latin typeface="Calibri" panose="020F0502020204030204" pitchFamily="34" charset="0"/>
                <a:cs typeface="Calibri" panose="020F0502020204030204" pitchFamily="34" charset="0"/>
              </a:rPr>
              <a:t>Control of his bowels should have been established if toilet training has been regular.</a:t>
            </a:r>
          </a:p>
          <a:p>
            <a:pPr algn="just"/>
            <a:r>
              <a:rPr lang="en-US" sz="2400" dirty="0">
                <a:latin typeface="Calibri" panose="020F0502020204030204" pitchFamily="34" charset="0"/>
                <a:cs typeface="Calibri" panose="020F0502020204030204" pitchFamily="34" charset="0"/>
              </a:rPr>
              <a:t> He will be able to tell his mother that he wants use his </a:t>
            </a:r>
            <a:r>
              <a:rPr lang="en-US" sz="2400" dirty="0" err="1">
                <a:latin typeface="Calibri" panose="020F0502020204030204" pitchFamily="34" charset="0"/>
                <a:cs typeface="Calibri" panose="020F0502020204030204" pitchFamily="34" charset="0"/>
              </a:rPr>
              <a:t>pottie</a:t>
            </a:r>
            <a:r>
              <a:rPr lang="en-US" sz="2400" dirty="0">
                <a:latin typeface="Calibri" panose="020F0502020204030204" pitchFamily="34" charset="0"/>
                <a:cs typeface="Calibri" panose="020F0502020204030204" pitchFamily="34" charset="0"/>
              </a:rPr>
              <a:t>. </a:t>
            </a:r>
          </a:p>
          <a:p>
            <a:pPr algn="just"/>
            <a:r>
              <a:rPr lang="en-US" sz="2400" dirty="0">
                <a:latin typeface="Calibri" panose="020F0502020204030204" pitchFamily="34" charset="0"/>
                <a:cs typeface="Calibri" panose="020F0502020204030204" pitchFamily="34" charset="0"/>
              </a:rPr>
              <a:t>He will still sleep for 14 – 16 hours in the 24 hours. </a:t>
            </a:r>
          </a:p>
          <a:p>
            <a:pPr algn="just"/>
            <a:r>
              <a:rPr lang="en-US" sz="2400" dirty="0">
                <a:latin typeface="Calibri" panose="020F0502020204030204" pitchFamily="34" charset="0"/>
                <a:cs typeface="Calibri" panose="020F0502020204030204" pitchFamily="34" charset="0"/>
              </a:rPr>
              <a:t>He will point to his nose, hair or eye when these parts are named by his parents. </a:t>
            </a:r>
          </a:p>
          <a:p>
            <a:pPr algn="just"/>
            <a:r>
              <a:rPr lang="en-US" sz="2400" dirty="0">
                <a:latin typeface="Calibri" panose="020F0502020204030204" pitchFamily="34" charset="0"/>
                <a:cs typeface="Calibri" panose="020F0502020204030204" pitchFamily="34" charset="0"/>
              </a:rPr>
              <a:t>He eats everything that his family eats apart from highly spiced or food containing small bones.</a:t>
            </a:r>
          </a:p>
          <a:p>
            <a:pPr algn="just">
              <a:buNone/>
            </a:pPr>
            <a:r>
              <a:rPr lang="en-US" sz="2400" b="1"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6755101"/>
      </p:ext>
    </p:extLst>
  </p:cSld>
  <p:clrMapOvr>
    <a:masterClrMapping/>
  </p:clrMapOvr>
  <p:transition spd="med">
    <p:pull/>
  </p:transition>
</p:sld>
</file>

<file path=ppt/slides/slide20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3944" y="469900"/>
            <a:ext cx="9997440" cy="4800600"/>
          </a:xfrm>
        </p:spPr>
        <p:txBody>
          <a:bodyPr>
            <a:noAutofit/>
          </a:bodyPr>
          <a:lstStyle/>
          <a:p>
            <a:pPr algn="just">
              <a:buNone/>
            </a:pPr>
            <a:r>
              <a:rPr lang="en-US" b="1" u="sng" dirty="0"/>
              <a:t>At 24 Months (2 Years)</a:t>
            </a:r>
            <a:endParaRPr lang="en-US" dirty="0"/>
          </a:p>
          <a:p>
            <a:pPr algn="just"/>
            <a:r>
              <a:rPr lang="en-US" dirty="0"/>
              <a:t>His sense of balance has well developed so he has fewer falls while walking around. </a:t>
            </a:r>
          </a:p>
          <a:p>
            <a:pPr algn="just"/>
            <a:r>
              <a:rPr lang="en-US" dirty="0"/>
              <a:t>He feeds himself with a spoon. </a:t>
            </a:r>
          </a:p>
          <a:p>
            <a:pPr algn="just"/>
            <a:r>
              <a:rPr lang="en-US" dirty="0"/>
              <a:t>He may be expected to have dry nights (but individuals differ in response to habit training). </a:t>
            </a:r>
          </a:p>
          <a:p>
            <a:pPr algn="just"/>
            <a:r>
              <a:rPr lang="en-US" dirty="0"/>
              <a:t>He has 16 teeth, uses two or so words in combination and can make simple sentences.</a:t>
            </a:r>
          </a:p>
          <a:p>
            <a:pPr algn="just"/>
            <a:r>
              <a:rPr lang="en-US" dirty="0"/>
              <a:t>He can amuse himself alone and likes playing with water or mud etc.</a:t>
            </a:r>
          </a:p>
          <a:p>
            <a:pPr algn="just"/>
            <a:r>
              <a:rPr lang="en-US" dirty="0"/>
              <a:t> Play begins to be imitation of adult activities</a:t>
            </a:r>
          </a:p>
          <a:p>
            <a:pPr algn="just"/>
            <a:endParaRPr lang="en-US" dirty="0"/>
          </a:p>
        </p:txBody>
      </p:sp>
    </p:spTree>
    <p:extLst>
      <p:ext uri="{BB962C8B-B14F-4D97-AF65-F5344CB8AC3E}">
        <p14:creationId xmlns:p14="http://schemas.microsoft.com/office/powerpoint/2010/main" val="25045578"/>
      </p:ext>
    </p:extLst>
  </p:cSld>
  <p:clrMapOvr>
    <a:masterClrMapping/>
  </p:clrMapOvr>
  <p:transition spd="med">
    <p:pull/>
  </p:transition>
</p:sld>
</file>

<file path=ppt/slides/slide20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663700" y="1417638"/>
            <a:ext cx="10247884" cy="4830762"/>
          </a:xfrm>
        </p:spPr>
        <p:txBody>
          <a:bodyPr>
            <a:normAutofit fontScale="92500" lnSpcReduction="20000"/>
          </a:bodyPr>
          <a:lstStyle/>
          <a:p>
            <a:pPr algn="just"/>
            <a:r>
              <a:rPr lang="en-US" dirty="0"/>
              <a:t>He wants to help his mother sweep or mop the floor; help with cooking and wants to pull up plants in the </a:t>
            </a:r>
            <a:r>
              <a:rPr lang="en-US" dirty="0" err="1"/>
              <a:t>shamba</a:t>
            </a:r>
            <a:r>
              <a:rPr lang="en-US" dirty="0"/>
              <a:t>. </a:t>
            </a:r>
          </a:p>
          <a:p>
            <a:pPr algn="just"/>
            <a:r>
              <a:rPr lang="en-US" dirty="0"/>
              <a:t>He can now pull off his shirt or dress but finds difficulty in unfastening buttons, tapes or straps on sandals.</a:t>
            </a:r>
          </a:p>
          <a:p>
            <a:pPr algn="just"/>
            <a:r>
              <a:rPr lang="en-US" dirty="0"/>
              <a:t> He should be now four times his birth weight and his height will be about 3 feet. </a:t>
            </a:r>
          </a:p>
          <a:p>
            <a:pPr algn="just"/>
            <a:r>
              <a:rPr lang="en-US" dirty="0"/>
              <a:t>He should have about 16 teeth at this age.</a:t>
            </a:r>
          </a:p>
          <a:p>
            <a:pPr algn="just"/>
            <a:r>
              <a:rPr lang="en-US" dirty="0"/>
              <a:t> He is very curious about his surroundings and will pull down knives or pots from a table, so this is a very dangerous age for accidents in the home.</a:t>
            </a:r>
          </a:p>
          <a:p>
            <a:pPr algn="just">
              <a:buNone/>
            </a:pPr>
            <a:r>
              <a:rPr lang="en-US" b="1" dirty="0"/>
              <a:t>	</a:t>
            </a:r>
            <a:endParaRPr lang="en-US" dirty="0"/>
          </a:p>
        </p:txBody>
      </p:sp>
    </p:spTree>
    <p:extLst>
      <p:ext uri="{BB962C8B-B14F-4D97-AF65-F5344CB8AC3E}">
        <p14:creationId xmlns:p14="http://schemas.microsoft.com/office/powerpoint/2010/main" val="1393065838"/>
      </p:ext>
    </p:extLst>
  </p:cSld>
  <p:clrMapOvr>
    <a:masterClrMapping/>
  </p:clrMapOvr>
  <p:transition spd="med">
    <p:pull/>
  </p:transition>
</p:sld>
</file>

<file path=ppt/slides/slide20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587500" y="1244600"/>
            <a:ext cx="10324084" cy="5003800"/>
          </a:xfrm>
        </p:spPr>
        <p:txBody>
          <a:bodyPr/>
          <a:lstStyle/>
          <a:p>
            <a:pPr algn="just">
              <a:buNone/>
            </a:pPr>
            <a:r>
              <a:rPr lang="en-US" b="1" u="sng" dirty="0"/>
              <a:t>At 30 Months (2 ½ Years) – 20 Teeth    </a:t>
            </a:r>
            <a:endParaRPr lang="en-US" dirty="0"/>
          </a:p>
          <a:p>
            <a:pPr algn="just"/>
            <a:r>
              <a:rPr lang="en-US" dirty="0"/>
              <a:t>The young child goes up and down stairs alone and can help his mother in the house or </a:t>
            </a:r>
            <a:r>
              <a:rPr lang="en-US" dirty="0" err="1"/>
              <a:t>shamba</a:t>
            </a:r>
            <a:r>
              <a:rPr lang="en-US" dirty="0"/>
              <a:t> by carrying out simple jobs. </a:t>
            </a:r>
          </a:p>
          <a:p>
            <a:pPr algn="just"/>
            <a:r>
              <a:rPr lang="en-US" dirty="0"/>
              <a:t>He is developing a strong sense of property, about the ownership of toys and sweets. </a:t>
            </a:r>
          </a:p>
          <a:p>
            <a:pPr algn="just"/>
            <a:r>
              <a:rPr lang="en-US" dirty="0"/>
              <a:t>He likes going with his mother to the market and wants to carry small objects.</a:t>
            </a:r>
          </a:p>
          <a:p>
            <a:pPr algn="just"/>
            <a:endParaRPr lang="en-US" dirty="0"/>
          </a:p>
        </p:txBody>
      </p:sp>
    </p:spTree>
    <p:extLst>
      <p:ext uri="{BB962C8B-B14F-4D97-AF65-F5344CB8AC3E}">
        <p14:creationId xmlns:p14="http://schemas.microsoft.com/office/powerpoint/2010/main" val="1673558583"/>
      </p:ext>
    </p:extLst>
  </p:cSld>
  <p:clrMapOvr>
    <a:masterClrMapping/>
  </p:clrMapOvr>
  <p:transition spd="med">
    <p:pull/>
  </p:transition>
</p:sld>
</file>

<file path=ppt/slides/slide20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612900" y="1282700"/>
            <a:ext cx="10298684" cy="4965700"/>
          </a:xfrm>
        </p:spPr>
        <p:txBody>
          <a:bodyPr>
            <a:normAutofit/>
          </a:bodyPr>
          <a:lstStyle/>
          <a:p>
            <a:pPr algn="just">
              <a:buNone/>
            </a:pPr>
            <a:r>
              <a:rPr lang="en-US" b="1" dirty="0"/>
              <a:t>	</a:t>
            </a:r>
            <a:r>
              <a:rPr lang="en-US" b="1" u="sng" dirty="0"/>
              <a:t>At 3 Years</a:t>
            </a:r>
            <a:endParaRPr lang="en-US" dirty="0"/>
          </a:p>
          <a:p>
            <a:pPr algn="just"/>
            <a:r>
              <a:rPr lang="en-US" dirty="0"/>
              <a:t>  He can dress and un-dress himself and eats his meals without help.</a:t>
            </a:r>
          </a:p>
          <a:p>
            <a:pPr algn="just"/>
            <a:r>
              <a:rPr lang="en-US" dirty="0"/>
              <a:t> He will say his name when asked, goes by himself to the lavatory in the day time and should be dry at night. </a:t>
            </a:r>
          </a:p>
          <a:p>
            <a:pPr algn="just"/>
            <a:r>
              <a:rPr lang="en-US" dirty="0"/>
              <a:t>He will play with small groups of children of his own age. </a:t>
            </a:r>
          </a:p>
          <a:p>
            <a:pPr algn="just"/>
            <a:r>
              <a:rPr lang="en-US" dirty="0"/>
              <a:t> He asks questions like “Where do babies come from?” and has a vocabulary of about 150 words. He is ready for nursery school and can learn another language with ease. </a:t>
            </a:r>
          </a:p>
          <a:p>
            <a:pPr algn="just"/>
            <a:endParaRPr lang="en-US" dirty="0"/>
          </a:p>
          <a:p>
            <a:pPr algn="just"/>
            <a:endParaRPr lang="en-US" dirty="0"/>
          </a:p>
        </p:txBody>
      </p:sp>
    </p:spTree>
    <p:extLst>
      <p:ext uri="{BB962C8B-B14F-4D97-AF65-F5344CB8AC3E}">
        <p14:creationId xmlns:p14="http://schemas.microsoft.com/office/powerpoint/2010/main" val="3182734946"/>
      </p:ext>
    </p:extLst>
  </p:cSld>
  <p:clrMapOvr>
    <a:masterClrMapping/>
  </p:clrMapOvr>
  <p:transition spd="med">
    <p:pull/>
  </p:transition>
</p:sld>
</file>

<file path=ppt/slides/slide20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676400" y="1231900"/>
            <a:ext cx="10235184" cy="5016500"/>
          </a:xfrm>
        </p:spPr>
        <p:txBody>
          <a:bodyPr>
            <a:normAutofit/>
          </a:bodyPr>
          <a:lstStyle/>
          <a:p>
            <a:pPr algn="just">
              <a:buNone/>
            </a:pPr>
            <a:r>
              <a:rPr lang="en-US" b="1" dirty="0"/>
              <a:t>	</a:t>
            </a:r>
            <a:r>
              <a:rPr lang="en-US" b="1" u="sng" dirty="0"/>
              <a:t>At 4 Years </a:t>
            </a:r>
            <a:endParaRPr lang="en-US" dirty="0"/>
          </a:p>
          <a:p>
            <a:pPr algn="just"/>
            <a:r>
              <a:rPr lang="en-US" dirty="0"/>
              <a:t>He can wash his hands and face and also clean his teeth, dress himself and fasten his sandals with help. </a:t>
            </a:r>
          </a:p>
          <a:p>
            <a:pPr algn="just"/>
            <a:r>
              <a:rPr lang="en-US" dirty="0"/>
              <a:t>He can co-ordinate play and work activities, perform simple jobs and go on short journeys by himself. </a:t>
            </a:r>
          </a:p>
          <a:p>
            <a:pPr algn="just"/>
            <a:r>
              <a:rPr lang="en-US" dirty="0"/>
              <a:t>He is beginning to realize that he is a separate person from his family.</a:t>
            </a:r>
          </a:p>
          <a:p>
            <a:pPr algn="just">
              <a:buNone/>
            </a:pPr>
            <a:r>
              <a:rPr lang="en-US" b="1" dirty="0"/>
              <a:t>	</a:t>
            </a:r>
            <a:endParaRPr lang="en-US" dirty="0"/>
          </a:p>
        </p:txBody>
      </p:sp>
    </p:spTree>
    <p:extLst>
      <p:ext uri="{BB962C8B-B14F-4D97-AF65-F5344CB8AC3E}">
        <p14:creationId xmlns:p14="http://schemas.microsoft.com/office/powerpoint/2010/main" val="4073747853"/>
      </p:ext>
    </p:extLst>
  </p:cSld>
  <p:clrMapOvr>
    <a:masterClrMapping/>
  </p:clrMapOvr>
  <p:transition spd="med">
    <p:pull/>
  </p:transition>
</p:sld>
</file>

<file path=ppt/slides/slide20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638300" y="1282700"/>
            <a:ext cx="10273284" cy="4965700"/>
          </a:xfrm>
        </p:spPr>
        <p:txBody>
          <a:bodyPr/>
          <a:lstStyle/>
          <a:p>
            <a:pPr algn="just">
              <a:buNone/>
            </a:pPr>
            <a:r>
              <a:rPr lang="en-US" b="1" u="sng" dirty="0"/>
              <a:t>At 5 Years</a:t>
            </a:r>
            <a:endParaRPr lang="en-US" dirty="0"/>
          </a:p>
          <a:p>
            <a:pPr algn="just"/>
            <a:r>
              <a:rPr lang="en-US" dirty="0"/>
              <a:t>He is beginning to realize the danger of motor cars, strange animals and fire.</a:t>
            </a:r>
          </a:p>
          <a:p>
            <a:pPr algn="just"/>
            <a:r>
              <a:rPr lang="en-US" dirty="0"/>
              <a:t> His imagination is very strong and he will tell fantastic stories as his idea of truth and falsehood is very confused.</a:t>
            </a:r>
          </a:p>
          <a:p>
            <a:pPr algn="just"/>
            <a:endParaRPr lang="en-US" dirty="0"/>
          </a:p>
        </p:txBody>
      </p:sp>
    </p:spTree>
    <p:extLst>
      <p:ext uri="{BB962C8B-B14F-4D97-AF65-F5344CB8AC3E}">
        <p14:creationId xmlns:p14="http://schemas.microsoft.com/office/powerpoint/2010/main" val="1640415538"/>
      </p:ext>
    </p:extLst>
  </p:cSld>
  <p:clrMapOvr>
    <a:masterClrMapping/>
  </p:clrMapOvr>
  <p:transition spd="med">
    <p:pull/>
  </p:transition>
</p:sld>
</file>

<file path=ppt/slides/slide20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549400" y="1193800"/>
            <a:ext cx="10362184" cy="5054600"/>
          </a:xfrm>
        </p:spPr>
        <p:txBody>
          <a:bodyPr>
            <a:normAutofit/>
          </a:bodyPr>
          <a:lstStyle/>
          <a:p>
            <a:pPr lvl="0" algn="just"/>
            <a:r>
              <a:rPr lang="en-US" b="1" u="sng" dirty="0"/>
              <a:t>From 6 Years to 12 years</a:t>
            </a:r>
            <a:endParaRPr lang="en-US" dirty="0"/>
          </a:p>
          <a:p>
            <a:pPr algn="just"/>
            <a:r>
              <a:rPr lang="en-US" b="1" u="sng" dirty="0"/>
              <a:t>At 6 Years</a:t>
            </a:r>
            <a:r>
              <a:rPr lang="en-US" dirty="0"/>
              <a:t> </a:t>
            </a:r>
          </a:p>
          <a:p>
            <a:pPr algn="just"/>
            <a:r>
              <a:rPr lang="en-US" dirty="0"/>
              <a:t>He is quite prepared for</a:t>
            </a:r>
            <a:r>
              <a:rPr lang="en-US" u="sng" dirty="0"/>
              <a:t> </a:t>
            </a:r>
            <a:r>
              <a:rPr lang="en-US" dirty="0"/>
              <a:t>entry into the large world of school and if his home background has been satisfactory and secure, he will enter it with confidence. </a:t>
            </a:r>
          </a:p>
          <a:p>
            <a:pPr algn="just"/>
            <a:r>
              <a:rPr lang="en-US" dirty="0"/>
              <a:t>The formal learning of school will teach him concentration, how to adapt to the larger world outside the home, the ability to make friends and how to be responsible for his own actions.</a:t>
            </a:r>
          </a:p>
          <a:p>
            <a:pPr algn="just"/>
            <a:endParaRPr lang="en-US" dirty="0"/>
          </a:p>
        </p:txBody>
      </p:sp>
    </p:spTree>
    <p:extLst>
      <p:ext uri="{BB962C8B-B14F-4D97-AF65-F5344CB8AC3E}">
        <p14:creationId xmlns:p14="http://schemas.microsoft.com/office/powerpoint/2010/main" val="3682526655"/>
      </p:ext>
    </p:extLst>
  </p:cSld>
  <p:clrMapOvr>
    <a:masterClrMapping/>
  </p:clrMapOvr>
  <p:transition spd="med">
    <p:pull/>
  </p:transition>
</p:sld>
</file>

<file path=ppt/slides/slide20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638300" y="1257300"/>
            <a:ext cx="10273284" cy="4991100"/>
          </a:xfrm>
        </p:spPr>
        <p:txBody>
          <a:bodyPr/>
          <a:lstStyle/>
          <a:p>
            <a:pPr algn="just"/>
            <a:r>
              <a:rPr lang="en-US" b="1" u="sng" dirty="0"/>
              <a:t>6 – 12 Years – The School Child</a:t>
            </a:r>
            <a:endParaRPr lang="en-US" dirty="0"/>
          </a:p>
          <a:p>
            <a:pPr algn="just"/>
            <a:r>
              <a:rPr lang="en-US" dirty="0"/>
              <a:t>This is sometimes called the Latency period as there are no major emotional disturbances once the child has settled at school provided there is no home break -up due to death or separation, and he feels secure. </a:t>
            </a:r>
          </a:p>
          <a:p>
            <a:pPr algn="just"/>
            <a:r>
              <a:rPr lang="en-US" dirty="0"/>
              <a:t>The boy will begin to peer identify with older boys and imitate their behavior. The same principle applies to girls.</a:t>
            </a:r>
          </a:p>
          <a:p>
            <a:pPr algn="just"/>
            <a:r>
              <a:rPr lang="en-US" dirty="0"/>
              <a:t> Second dentition takes place from 6 – 8 years of age.</a:t>
            </a:r>
          </a:p>
          <a:p>
            <a:pPr algn="just"/>
            <a:endParaRPr lang="en-US" dirty="0"/>
          </a:p>
        </p:txBody>
      </p:sp>
    </p:spTree>
    <p:extLst>
      <p:ext uri="{BB962C8B-B14F-4D97-AF65-F5344CB8AC3E}">
        <p14:creationId xmlns:p14="http://schemas.microsoft.com/office/powerpoint/2010/main" val="3596316868"/>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440" y="0"/>
            <a:ext cx="10769600" cy="1143000"/>
          </a:xfrm>
        </p:spPr>
        <p:txBody>
          <a:bodyPr>
            <a:normAutofit/>
          </a:bodyPr>
          <a:lstStyle/>
          <a:p>
            <a:pPr algn="ctr"/>
            <a:r>
              <a:rPr lang="en-US" sz="4800" b="1" dirty="0"/>
              <a:t>Scope of psychology </a:t>
            </a:r>
            <a:r>
              <a:rPr lang="en-US" sz="4800" b="1" dirty="0" err="1"/>
              <a:t>ctd</a:t>
            </a:r>
            <a:r>
              <a:rPr lang="en-US" sz="4800" b="1" dirty="0"/>
              <a:t>’</a:t>
            </a:r>
          </a:p>
        </p:txBody>
      </p:sp>
      <p:sp>
        <p:nvSpPr>
          <p:cNvPr id="3" name="Content Placeholder 2"/>
          <p:cNvSpPr>
            <a:spLocks noGrp="1"/>
          </p:cNvSpPr>
          <p:nvPr>
            <p:ph idx="1"/>
          </p:nvPr>
        </p:nvSpPr>
        <p:spPr>
          <a:xfrm>
            <a:off x="980440" y="1143000"/>
            <a:ext cx="10805160" cy="5303519"/>
          </a:xfrm>
        </p:spPr>
        <p:txBody>
          <a:bodyPr/>
          <a:lstStyle/>
          <a:p>
            <a:pPr marL="0" indent="0" algn="just" fontAlgn="base">
              <a:buNone/>
            </a:pPr>
            <a:r>
              <a:rPr lang="en-US" b="1" dirty="0"/>
              <a:t>2. </a:t>
            </a:r>
            <a:r>
              <a:rPr lang="en-US" sz="3600" b="1" dirty="0">
                <a:solidFill>
                  <a:srgbClr val="FF0000"/>
                </a:solidFill>
              </a:rPr>
              <a:t>Developmental Psychology:</a:t>
            </a:r>
          </a:p>
          <a:p>
            <a:pPr algn="just" fontAlgn="base"/>
            <a:r>
              <a:rPr lang="en-US" dirty="0"/>
              <a:t>Here the studies are with respect to how people grow and change throughout their life from prenatal stages, through childhood, adulthood and old age. </a:t>
            </a:r>
          </a:p>
          <a:p>
            <a:pPr algn="just" fontAlgn="base"/>
            <a:r>
              <a:rPr lang="en-US" dirty="0"/>
              <a:t>Developmental psychologists work in a variety of settings like colleges, schools, healthcare </a:t>
            </a:r>
            <a:r>
              <a:rPr lang="en-US" dirty="0" err="1"/>
              <a:t>centres</a:t>
            </a:r>
            <a:r>
              <a:rPr lang="en-US" dirty="0"/>
              <a:t>, business </a:t>
            </a:r>
            <a:r>
              <a:rPr lang="en-US" dirty="0" err="1"/>
              <a:t>centres</a:t>
            </a:r>
            <a:r>
              <a:rPr lang="en-US" dirty="0"/>
              <a:t>, government and non-profit organizations, etc. They are also very much involved in studies of the disturbed children and advising parents about helping such children.</a:t>
            </a:r>
          </a:p>
          <a:p>
            <a:pPr algn="just"/>
            <a:endParaRPr lang="en-US" dirty="0"/>
          </a:p>
        </p:txBody>
      </p:sp>
    </p:spTree>
    <p:extLst>
      <p:ext uri="{BB962C8B-B14F-4D97-AF65-F5344CB8AC3E}">
        <p14:creationId xmlns:p14="http://schemas.microsoft.com/office/powerpoint/2010/main" val="477680622"/>
      </p:ext>
    </p:extLst>
  </p:cSld>
  <p:clrMapOvr>
    <a:masterClrMapping/>
  </p:clrMapOvr>
  <p:transition spd="med">
    <p:pull/>
  </p:transition>
</p:sld>
</file>

<file path=ppt/slides/slide2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4144" y="0"/>
            <a:ext cx="9997440" cy="1143000"/>
          </a:xfrm>
        </p:spPr>
        <p:txBody>
          <a:bodyPr>
            <a:normAutofit fontScale="90000"/>
          </a:bodyPr>
          <a:lstStyle/>
          <a:p>
            <a:pPr algn="ctr"/>
            <a:r>
              <a:rPr lang="en-US" b="1" dirty="0">
                <a:solidFill>
                  <a:srgbClr val="FF0000"/>
                </a:solidFill>
              </a:rPr>
              <a:t>The Adolescent 12 – 18 Years</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1765300" y="711200"/>
            <a:ext cx="10146284" cy="5537200"/>
          </a:xfrm>
        </p:spPr>
        <p:txBody>
          <a:bodyPr>
            <a:normAutofit lnSpcReduction="10000"/>
          </a:bodyPr>
          <a:lstStyle/>
          <a:p>
            <a:pPr algn="just"/>
            <a:r>
              <a:rPr lang="en-US" b="1" dirty="0">
                <a:solidFill>
                  <a:srgbClr val="92D050"/>
                </a:solidFill>
              </a:rPr>
              <a:t>Physical Changes</a:t>
            </a:r>
            <a:endParaRPr lang="en-US" dirty="0">
              <a:solidFill>
                <a:srgbClr val="92D050"/>
              </a:solidFill>
            </a:endParaRPr>
          </a:p>
          <a:p>
            <a:pPr algn="just">
              <a:buNone/>
            </a:pPr>
            <a:r>
              <a:rPr lang="en-US" b="1" dirty="0"/>
              <a:t>	Boys</a:t>
            </a:r>
            <a:endParaRPr lang="en-US" dirty="0"/>
          </a:p>
          <a:p>
            <a:pPr algn="just"/>
            <a:r>
              <a:rPr lang="en-US" dirty="0"/>
              <a:t>The adolescent growth spurt occurs between the 13</a:t>
            </a:r>
            <a:r>
              <a:rPr lang="en-US" baseline="30000" dirty="0"/>
              <a:t>th</a:t>
            </a:r>
            <a:r>
              <a:rPr lang="en-US" dirty="0"/>
              <a:t> and 16</a:t>
            </a:r>
            <a:r>
              <a:rPr lang="en-US" baseline="30000" dirty="0"/>
              <a:t>th</a:t>
            </a:r>
            <a:r>
              <a:rPr lang="en-US" dirty="0"/>
              <a:t> year and this is the period of male ascendancy</a:t>
            </a:r>
            <a:r>
              <a:rPr lang="en-US" b="1" dirty="0"/>
              <a:t>. </a:t>
            </a:r>
            <a:r>
              <a:rPr lang="en-US" dirty="0"/>
              <a:t>There is</a:t>
            </a:r>
            <a:r>
              <a:rPr lang="en-US" b="1" dirty="0"/>
              <a:t> </a:t>
            </a:r>
            <a:r>
              <a:rPr lang="en-US" dirty="0"/>
              <a:t>a marked increase</a:t>
            </a:r>
            <a:r>
              <a:rPr lang="en-US" b="1" dirty="0"/>
              <a:t> </a:t>
            </a:r>
            <a:r>
              <a:rPr lang="en-US" dirty="0"/>
              <a:t>in the width of the chest and shoulders. </a:t>
            </a:r>
          </a:p>
          <a:p>
            <a:pPr algn="just"/>
            <a:r>
              <a:rPr lang="en-US" dirty="0"/>
              <a:t>Muscle size increases but fat is lost at adolescence. This accounts for the difference in body shape between males and females . Hair grows over the pubic, </a:t>
            </a:r>
            <a:r>
              <a:rPr lang="en-US" dirty="0" err="1"/>
              <a:t>axillary</a:t>
            </a:r>
            <a:r>
              <a:rPr lang="en-US" dirty="0"/>
              <a:t> areas, the chest and a beard begins to sprout on the chin, the vocal cords lengthen and the voice becomes deep. </a:t>
            </a:r>
          </a:p>
        </p:txBody>
      </p:sp>
    </p:spTree>
    <p:extLst>
      <p:ext uri="{BB962C8B-B14F-4D97-AF65-F5344CB8AC3E}">
        <p14:creationId xmlns:p14="http://schemas.microsoft.com/office/powerpoint/2010/main" val="2004045582"/>
      </p:ext>
    </p:extLst>
  </p:cSld>
  <p:clrMapOvr>
    <a:masterClrMapping/>
  </p:clrMapOvr>
  <p:transition spd="med">
    <p:pull/>
  </p:transition>
</p:sld>
</file>

<file path=ppt/slides/slide2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651000" y="1206500"/>
            <a:ext cx="10260584" cy="5041900"/>
          </a:xfrm>
        </p:spPr>
        <p:txBody>
          <a:bodyPr>
            <a:normAutofit/>
          </a:bodyPr>
          <a:lstStyle/>
          <a:p>
            <a:pPr algn="just"/>
            <a:r>
              <a:rPr lang="en-US" dirty="0"/>
              <a:t>The sexual organs mature and spermatozoa, erection and ejaculation of spermatozoa occur during sleep at night.</a:t>
            </a:r>
          </a:p>
          <a:p>
            <a:pPr algn="just"/>
            <a:r>
              <a:rPr lang="en-US" dirty="0"/>
              <a:t> If the testicles have not descended into the scrotum by the time the boy is 12 years, an operation is necessary to bring them down from the abdominal cavity. </a:t>
            </a:r>
          </a:p>
          <a:p>
            <a:pPr algn="just"/>
            <a:r>
              <a:rPr lang="en-US" dirty="0"/>
              <a:t>Testosterone acts on the body to make boy a man.</a:t>
            </a:r>
          </a:p>
          <a:p>
            <a:pPr algn="just"/>
            <a:r>
              <a:rPr lang="en-US" dirty="0"/>
              <a:t> If the testes remain in the abdominal cavity, they will not develop to produce fertile sperms and therefore the boy cannot produce children.</a:t>
            </a:r>
          </a:p>
          <a:p>
            <a:pPr algn="just"/>
            <a:endParaRPr lang="en-US" dirty="0"/>
          </a:p>
          <a:p>
            <a:pPr algn="just"/>
            <a:endParaRPr lang="en-US" dirty="0"/>
          </a:p>
        </p:txBody>
      </p:sp>
    </p:spTree>
    <p:extLst>
      <p:ext uri="{BB962C8B-B14F-4D97-AF65-F5344CB8AC3E}">
        <p14:creationId xmlns:p14="http://schemas.microsoft.com/office/powerpoint/2010/main" val="675856508"/>
      </p:ext>
    </p:extLst>
  </p:cSld>
  <p:clrMapOvr>
    <a:masterClrMapping/>
  </p:clrMapOvr>
  <p:transition spd="med">
    <p:pull/>
  </p:transition>
</p:sld>
</file>

<file path=ppt/slides/slide2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304800"/>
            <a:ext cx="10311384" cy="5943600"/>
          </a:xfrm>
        </p:spPr>
        <p:txBody>
          <a:bodyPr>
            <a:normAutofit fontScale="92500" lnSpcReduction="10000"/>
          </a:bodyPr>
          <a:lstStyle/>
          <a:p>
            <a:pPr algn="just"/>
            <a:r>
              <a:rPr lang="en-US" b="1" dirty="0"/>
              <a:t>Girls</a:t>
            </a:r>
            <a:endParaRPr lang="en-US" dirty="0"/>
          </a:p>
          <a:p>
            <a:pPr algn="just"/>
            <a:r>
              <a:rPr lang="en-US" dirty="0"/>
              <a:t>The adolescent growth spurt occurs between 10 1/2 and 13 years which is followed by menarche (1</a:t>
            </a:r>
            <a:r>
              <a:rPr lang="en-US" baseline="30000" dirty="0"/>
              <a:t>st</a:t>
            </a:r>
            <a:r>
              <a:rPr lang="en-US" dirty="0"/>
              <a:t> menstruation). </a:t>
            </a:r>
          </a:p>
          <a:p>
            <a:pPr algn="just"/>
            <a:r>
              <a:rPr lang="en-US" dirty="0"/>
              <a:t>The physical changes include – growth of hair in the </a:t>
            </a:r>
            <a:r>
              <a:rPr lang="en-US" dirty="0" err="1"/>
              <a:t>axilla</a:t>
            </a:r>
            <a:r>
              <a:rPr lang="en-US" dirty="0"/>
              <a:t> and over the pubic area, subcutaneous fat develops over the limbs, chest and pelvic region.</a:t>
            </a:r>
          </a:p>
          <a:p>
            <a:pPr algn="just"/>
            <a:r>
              <a:rPr lang="en-US" dirty="0"/>
              <a:t> Breasts begin to develop and there is a widening of the hips to produce the typical female figure.</a:t>
            </a:r>
          </a:p>
          <a:p>
            <a:pPr algn="just"/>
            <a:r>
              <a:rPr lang="en-US" dirty="0"/>
              <a:t>Skin changes and pimples appear. </a:t>
            </a:r>
          </a:p>
          <a:p>
            <a:pPr algn="just"/>
            <a:r>
              <a:rPr lang="en-US" dirty="0"/>
              <a:t>Due to glandular changes, </a:t>
            </a:r>
            <a:r>
              <a:rPr lang="en-US" dirty="0" err="1"/>
              <a:t>oestrogen</a:t>
            </a:r>
            <a:r>
              <a:rPr lang="en-US" dirty="0"/>
              <a:t> and progesterone act on the reproductive system causing the monthly cycle of ovulation and menstruation.</a:t>
            </a:r>
          </a:p>
          <a:p>
            <a:pPr algn="just"/>
            <a:endParaRPr lang="en-US" dirty="0"/>
          </a:p>
        </p:txBody>
      </p:sp>
    </p:spTree>
    <p:extLst>
      <p:ext uri="{BB962C8B-B14F-4D97-AF65-F5344CB8AC3E}">
        <p14:creationId xmlns:p14="http://schemas.microsoft.com/office/powerpoint/2010/main" val="632738461"/>
      </p:ext>
    </p:extLst>
  </p:cSld>
  <p:clrMapOvr>
    <a:masterClrMapping/>
  </p:clrMapOvr>
  <p:transition spd="med">
    <p:pull/>
  </p:transition>
</p:sld>
</file>

<file path=ppt/slides/slide2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97888" y="0"/>
            <a:ext cx="9997440" cy="1143000"/>
          </a:xfrm>
        </p:spPr>
        <p:txBody>
          <a:bodyPr>
            <a:normAutofit fontScale="90000"/>
          </a:bodyPr>
          <a:lstStyle/>
          <a:p>
            <a:pPr algn="ctr"/>
            <a:r>
              <a:rPr lang="en-US" b="1" dirty="0">
                <a:solidFill>
                  <a:srgbClr val="FF0000"/>
                </a:solidFill>
              </a:rPr>
              <a:t>18 – 25 Years – Young Adulthood</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1600200" y="850900"/>
            <a:ext cx="10311384" cy="5397500"/>
          </a:xfrm>
        </p:spPr>
        <p:txBody>
          <a:bodyPr>
            <a:normAutofit/>
          </a:bodyPr>
          <a:lstStyle/>
          <a:p>
            <a:pPr algn="just"/>
            <a:r>
              <a:rPr lang="en-US" b="1" dirty="0"/>
              <a:t>Physical and Psychological Changes</a:t>
            </a:r>
            <a:endParaRPr lang="en-US" dirty="0"/>
          </a:p>
          <a:p>
            <a:pPr algn="just"/>
            <a:r>
              <a:rPr lang="en-US" dirty="0"/>
              <a:t>The period of adolescence has passed and physical growth of long bones ceases. The young adult is very concerned about his physical appearance. Sexual interest will begin to be focused on a definite member of the opposite sex and a choice of a life partner will be made. Both young men and women at this stage will be working hard at schools, colleges or in various forms of training getting ready for independent adult life that lies ahead. </a:t>
            </a:r>
          </a:p>
          <a:p>
            <a:pPr algn="just"/>
            <a:endParaRPr lang="en-US" dirty="0"/>
          </a:p>
        </p:txBody>
      </p:sp>
    </p:spTree>
    <p:extLst>
      <p:ext uri="{BB962C8B-B14F-4D97-AF65-F5344CB8AC3E}">
        <p14:creationId xmlns:p14="http://schemas.microsoft.com/office/powerpoint/2010/main" val="323913779"/>
      </p:ext>
    </p:extLst>
  </p:cSld>
  <p:clrMapOvr>
    <a:masterClrMapping/>
  </p:clrMapOvr>
  <p:transition spd="med">
    <p:pull/>
  </p:transition>
</p:sld>
</file>

<file path=ppt/slides/slide2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4144" y="109538"/>
            <a:ext cx="9997440" cy="1143000"/>
          </a:xfrm>
        </p:spPr>
        <p:txBody>
          <a:bodyPr>
            <a:noAutofit/>
          </a:bodyPr>
          <a:lstStyle/>
          <a:p>
            <a:pPr algn="ctr"/>
            <a:r>
              <a:rPr lang="en-US" sz="4000" b="1" dirty="0">
                <a:solidFill>
                  <a:srgbClr val="FF0000"/>
                </a:solidFill>
              </a:rPr>
              <a:t>25 – 40 Years – Maturity </a:t>
            </a:r>
            <a:br>
              <a:rPr lang="en-US" sz="4000" b="1" dirty="0">
                <a:solidFill>
                  <a:srgbClr val="FF0000"/>
                </a:solidFill>
              </a:rPr>
            </a:br>
            <a:endParaRPr lang="en-US" sz="4000" b="1" dirty="0">
              <a:solidFill>
                <a:srgbClr val="FF0000"/>
              </a:solidFill>
            </a:endParaRPr>
          </a:p>
        </p:txBody>
      </p:sp>
      <p:sp>
        <p:nvSpPr>
          <p:cNvPr id="3" name="Content Placeholder 2"/>
          <p:cNvSpPr>
            <a:spLocks noGrp="1"/>
          </p:cNvSpPr>
          <p:nvPr>
            <p:ph idx="1"/>
          </p:nvPr>
        </p:nvSpPr>
        <p:spPr>
          <a:xfrm>
            <a:off x="1473200" y="800100"/>
            <a:ext cx="10438384" cy="5448300"/>
          </a:xfrm>
        </p:spPr>
        <p:txBody>
          <a:bodyPr>
            <a:normAutofit fontScale="85000" lnSpcReduction="20000"/>
          </a:bodyPr>
          <a:lstStyle/>
          <a:p>
            <a:pPr algn="just"/>
            <a:r>
              <a:rPr lang="en-US" dirty="0"/>
              <a:t>This is the stage when men and women have taken on the responsibilities of adult life and accept the responsibility for their own actions. </a:t>
            </a:r>
          </a:p>
          <a:p>
            <a:pPr algn="just"/>
            <a:r>
              <a:rPr lang="en-US" dirty="0"/>
              <a:t>Both men and women at this stage are at the height of their physical powers and usually undertaking their careers whether in business, professions or as employees. Women are going through the physical changes of pregnancy, childbirth and lactating period. </a:t>
            </a:r>
          </a:p>
          <a:p>
            <a:pPr algn="just"/>
            <a:r>
              <a:rPr lang="en-US" dirty="0"/>
              <a:t>This may result in problems both physical and mental. The adult man is expected to provide for his own family and to contribute to the general good of the society in which he lives. Both men and women are learning to adapt to a marriage partner, and the new responsibilities which marriage has brought, especially the care of a family. A man feels proud and satisfied when his wife gives him a child. But sometimes he feels neglected because his wife is preoccupied by the children. </a:t>
            </a:r>
          </a:p>
        </p:txBody>
      </p:sp>
    </p:spTree>
    <p:extLst>
      <p:ext uri="{BB962C8B-B14F-4D97-AF65-F5344CB8AC3E}">
        <p14:creationId xmlns:p14="http://schemas.microsoft.com/office/powerpoint/2010/main" val="256962463"/>
      </p:ext>
    </p:extLst>
  </p:cSld>
  <p:clrMapOvr>
    <a:masterClrMapping/>
  </p:clrMapOvr>
  <p:transition spd="med">
    <p:pull/>
  </p:transition>
</p:sld>
</file>

<file path=ppt/slides/slide2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4144" y="122238"/>
            <a:ext cx="9997440" cy="1143000"/>
          </a:xfrm>
        </p:spPr>
        <p:txBody>
          <a:bodyPr>
            <a:noAutofit/>
          </a:bodyPr>
          <a:lstStyle/>
          <a:p>
            <a:pPr algn="ctr"/>
            <a:r>
              <a:rPr lang="en-US" sz="4000" b="1" dirty="0">
                <a:solidFill>
                  <a:srgbClr val="FF0000"/>
                </a:solidFill>
              </a:rPr>
              <a:t>40 – 55 Years – Middle Age</a:t>
            </a:r>
            <a:br>
              <a:rPr lang="en-US" sz="4000" b="1" dirty="0">
                <a:solidFill>
                  <a:srgbClr val="FF0000"/>
                </a:solidFill>
              </a:rPr>
            </a:br>
            <a:endParaRPr lang="en-US" sz="4000" b="1" dirty="0">
              <a:solidFill>
                <a:srgbClr val="FF0000"/>
              </a:solidFill>
            </a:endParaRPr>
          </a:p>
        </p:txBody>
      </p:sp>
      <p:sp>
        <p:nvSpPr>
          <p:cNvPr id="3" name="Content Placeholder 2"/>
          <p:cNvSpPr>
            <a:spLocks noGrp="1"/>
          </p:cNvSpPr>
          <p:nvPr>
            <p:ph idx="1"/>
          </p:nvPr>
        </p:nvSpPr>
        <p:spPr>
          <a:xfrm>
            <a:off x="1346200" y="825500"/>
            <a:ext cx="10565384" cy="5842000"/>
          </a:xfrm>
        </p:spPr>
        <p:txBody>
          <a:bodyPr>
            <a:normAutofit fontScale="85000" lnSpcReduction="10000"/>
          </a:bodyPr>
          <a:lstStyle/>
          <a:p>
            <a:pPr algn="just"/>
            <a:r>
              <a:rPr lang="en-US" b="1" dirty="0"/>
              <a:t>Physical and Psychological Changes</a:t>
            </a:r>
            <a:endParaRPr lang="en-US" dirty="0"/>
          </a:p>
          <a:p>
            <a:pPr algn="just"/>
            <a:r>
              <a:rPr lang="en-US" dirty="0"/>
              <a:t>There is general slowing up of physical activity at this stage of life. </a:t>
            </a:r>
          </a:p>
          <a:p>
            <a:pPr algn="just"/>
            <a:r>
              <a:rPr lang="en-US" dirty="0"/>
              <a:t>In women there are changes associated with the menopause. The men may be depressed by the reduction of their physical strength and fear of competition of younger men. </a:t>
            </a:r>
          </a:p>
          <a:p>
            <a:pPr algn="just"/>
            <a:r>
              <a:rPr lang="en-US" dirty="0"/>
              <a:t>Middle aged people seem to suffer from many physical aches and pains, which may not be very serious, but may be feared as the beginning of a fatal illness. </a:t>
            </a:r>
          </a:p>
          <a:p>
            <a:pPr algn="just"/>
            <a:r>
              <a:rPr lang="en-US" dirty="0"/>
              <a:t>The physical health should be watched carefully, help and advice given for minor complaints, as they can cause great distress and worry. </a:t>
            </a:r>
          </a:p>
          <a:p>
            <a:pPr algn="just"/>
            <a:r>
              <a:rPr lang="en-US" dirty="0"/>
              <a:t>There is often a feeling of discontent at this stage of life especially if the marriage relationship has not been happy. In polygamous societies, this causes jealousy and strong increase of resentment among the older wives.</a:t>
            </a:r>
          </a:p>
          <a:p>
            <a:pPr algn="just"/>
            <a:endParaRPr lang="en-US" dirty="0"/>
          </a:p>
        </p:txBody>
      </p:sp>
    </p:spTree>
    <p:extLst>
      <p:ext uri="{BB962C8B-B14F-4D97-AF65-F5344CB8AC3E}">
        <p14:creationId xmlns:p14="http://schemas.microsoft.com/office/powerpoint/2010/main" val="3173199338"/>
      </p:ext>
    </p:extLst>
  </p:cSld>
  <p:clrMapOvr>
    <a:masterClrMapping/>
  </p:clrMapOvr>
  <p:transition spd="med">
    <p:pull/>
  </p:transition>
</p:sld>
</file>

<file path=ppt/slides/slide2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4144" y="122238"/>
            <a:ext cx="9997440" cy="1143000"/>
          </a:xfrm>
        </p:spPr>
        <p:txBody>
          <a:bodyPr>
            <a:normAutofit fontScale="90000"/>
          </a:bodyPr>
          <a:lstStyle/>
          <a:p>
            <a:pPr algn="ctr"/>
            <a:r>
              <a:rPr lang="en-US" b="1" dirty="0">
                <a:solidFill>
                  <a:srgbClr val="FF0000"/>
                </a:solidFill>
              </a:rPr>
              <a:t>Old Age – 55 Years Onwards</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1397000" y="812800"/>
            <a:ext cx="10514584" cy="5816600"/>
          </a:xfrm>
        </p:spPr>
        <p:txBody>
          <a:bodyPr>
            <a:normAutofit fontScale="92500" lnSpcReduction="20000"/>
          </a:bodyPr>
          <a:lstStyle/>
          <a:p>
            <a:pPr algn="just"/>
            <a:r>
              <a:rPr lang="en-US" b="1" dirty="0"/>
              <a:t>Physical Changes</a:t>
            </a:r>
            <a:endParaRPr lang="en-US" dirty="0"/>
          </a:p>
          <a:p>
            <a:pPr lvl="0" algn="just"/>
            <a:r>
              <a:rPr lang="en-US" dirty="0"/>
              <a:t>Slowing down of physical functions, stiffening of joints, loss of balance and fragile bones.</a:t>
            </a:r>
          </a:p>
          <a:p>
            <a:pPr lvl="0" algn="just"/>
            <a:r>
              <a:rPr lang="en-US" dirty="0"/>
              <a:t>The heart is weaker with slower circulation. The person is easily tired, feels feeble and gets breathless. This results in loss of power to perform heavy work or carry loads.</a:t>
            </a:r>
          </a:p>
          <a:p>
            <a:pPr lvl="0" algn="just"/>
            <a:r>
              <a:rPr lang="en-US" dirty="0"/>
              <a:t>There is failing eyesight, progressing to partial or total blindness.</a:t>
            </a:r>
          </a:p>
          <a:p>
            <a:pPr lvl="0" algn="just"/>
            <a:r>
              <a:rPr lang="en-US" dirty="0"/>
              <a:t>Loss of hearing, which results in difficulties of communication, feelings of isolation and suspicious of other people. There may also be loss of the sense of smell.</a:t>
            </a:r>
          </a:p>
          <a:p>
            <a:pPr lvl="0" algn="just"/>
            <a:r>
              <a:rPr lang="en-US" dirty="0"/>
              <a:t>Bad teeth and poor digestion. This may lead to malnutrition. Old people have poor appetite, therefore need small highly nourishing meals at frequent intervals.</a:t>
            </a:r>
          </a:p>
          <a:p>
            <a:pPr algn="just"/>
            <a:endParaRPr lang="en-US" dirty="0"/>
          </a:p>
        </p:txBody>
      </p:sp>
    </p:spTree>
    <p:extLst>
      <p:ext uri="{BB962C8B-B14F-4D97-AF65-F5344CB8AC3E}">
        <p14:creationId xmlns:p14="http://schemas.microsoft.com/office/powerpoint/2010/main" val="3446108893"/>
      </p:ext>
    </p:extLst>
  </p:cSld>
  <p:clrMapOvr>
    <a:masterClrMapping/>
  </p:clrMapOvr>
  <p:transition spd="med">
    <p:pull/>
  </p:transition>
</p:sld>
</file>

<file path=ppt/slides/slide2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482344" y="1219200"/>
            <a:ext cx="10328656" cy="5410200"/>
          </a:xfrm>
        </p:spPr>
        <p:txBody>
          <a:bodyPr>
            <a:normAutofit lnSpcReduction="10000"/>
          </a:bodyPr>
          <a:lstStyle/>
          <a:p>
            <a:pPr algn="just"/>
            <a:r>
              <a:rPr lang="en-US" b="1" dirty="0"/>
              <a:t>Psychological and Emotional Changes</a:t>
            </a:r>
            <a:endParaRPr lang="en-US" dirty="0"/>
          </a:p>
          <a:p>
            <a:pPr algn="just"/>
            <a:r>
              <a:rPr lang="en-US" dirty="0"/>
              <a:t>Old people dislike change and they find it difficult to adjust to new ideas and situations. They dislike changing their surrounding and desire to die in the areas they were born.</a:t>
            </a:r>
          </a:p>
          <a:p>
            <a:pPr algn="just"/>
            <a:r>
              <a:rPr lang="en-US" dirty="0"/>
              <a:t>Old people need to feel wanted, loved and respected. They degenerate in their mental powers, become bad tempered and easily irritated. They are unreliable due to loss of memory and sometimes become hallucinated (vision of people who may have died long ago suddenly appear and talk to them) .This generally worries their families.</a:t>
            </a:r>
          </a:p>
          <a:p>
            <a:pPr algn="just"/>
            <a:r>
              <a:rPr lang="en-US" dirty="0"/>
              <a:t> </a:t>
            </a:r>
          </a:p>
          <a:p>
            <a:pPr algn="just"/>
            <a:endParaRPr lang="en-US" dirty="0"/>
          </a:p>
        </p:txBody>
      </p:sp>
    </p:spTree>
    <p:extLst>
      <p:ext uri="{BB962C8B-B14F-4D97-AF65-F5344CB8AC3E}">
        <p14:creationId xmlns:p14="http://schemas.microsoft.com/office/powerpoint/2010/main" val="3207177104"/>
      </p:ext>
    </p:extLst>
  </p:cSld>
  <p:clrMapOvr>
    <a:masterClrMapping/>
  </p:clrMapOvr>
  <p:transition spd="med">
    <p:pull/>
  </p:transition>
</p:sld>
</file>

<file path=ppt/slides/slide2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5920" y="0"/>
            <a:ext cx="10546080" cy="1408386"/>
          </a:xfrm>
          <a:solidFill>
            <a:schemeClr val="bg2">
              <a:lumMod val="20000"/>
              <a:lumOff val="80000"/>
            </a:schemeClr>
          </a:solidFill>
        </p:spPr>
        <p:txBody>
          <a:bodyPr>
            <a:noAutofit/>
          </a:bodyPr>
          <a:lstStyle/>
          <a:p>
            <a:r>
              <a:rPr lang="en-US" sz="5400" b="1" dirty="0">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Stages of death by Kubler Ross 1969</a:t>
            </a:r>
          </a:p>
        </p:txBody>
      </p:sp>
      <p:sp>
        <p:nvSpPr>
          <p:cNvPr id="3" name="Content Placeholder 2"/>
          <p:cNvSpPr>
            <a:spLocks noGrp="1"/>
          </p:cNvSpPr>
          <p:nvPr>
            <p:ph idx="1"/>
          </p:nvPr>
        </p:nvSpPr>
        <p:spPr>
          <a:xfrm>
            <a:off x="1645920" y="1334814"/>
            <a:ext cx="10546080" cy="5523186"/>
          </a:xfrm>
        </p:spPr>
        <p:txBody>
          <a:bodyPr>
            <a:normAutofit lnSpcReduction="10000"/>
          </a:bodyPr>
          <a:lstStyle/>
          <a:p>
            <a:pPr algn="just">
              <a:buNone/>
            </a:pPr>
            <a:r>
              <a:rPr lang="en-US" b="1" dirty="0">
                <a:latin typeface="Calibri" panose="020F0502020204030204" pitchFamily="34" charset="0"/>
                <a:cs typeface="Calibri" panose="020F0502020204030204" pitchFamily="34" charset="0"/>
              </a:rPr>
              <a:t>1. Denial and isolation</a:t>
            </a:r>
            <a:r>
              <a:rPr lang="en-US" dirty="0">
                <a:latin typeface="Calibri" panose="020F0502020204030204" pitchFamily="34" charset="0"/>
                <a:cs typeface="Calibri" panose="020F0502020204030204" pitchFamily="34" charset="0"/>
              </a:rPr>
              <a:t>: it is very difficult for any individual to face the fact that death is to be faced soon. The most common reaction is to isolate oneself until defences are achieved.</a:t>
            </a:r>
          </a:p>
          <a:p>
            <a:pPr algn="just"/>
            <a:r>
              <a:rPr lang="en-US" dirty="0">
                <a:latin typeface="Calibri" panose="020F0502020204030204" pitchFamily="34" charset="0"/>
                <a:cs typeface="Calibri" panose="020F0502020204030204" pitchFamily="34" charset="0"/>
              </a:rPr>
              <a:t>Denial permits hope to exist but most patients are ready to accept the fact that they are dying but families continue to express denial.</a:t>
            </a:r>
          </a:p>
          <a:p>
            <a:pPr algn="just"/>
            <a:r>
              <a:rPr lang="en-US" dirty="0">
                <a:latin typeface="Calibri" panose="020F0502020204030204" pitchFamily="34" charset="0"/>
                <a:cs typeface="Calibri" panose="020F0502020204030204" pitchFamily="34" charset="0"/>
              </a:rPr>
              <a:t>Denial delay, communication of concerns with the patient stopping denial and isolation by thinking about unfinished business e.g. personal affairs, finances, arrangement for spouse, children and others.</a:t>
            </a:r>
          </a:p>
          <a:p>
            <a:pPr algn="just"/>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4398566B-0D00-4087-9124-BE3A6B87F876}" type="slidenum">
              <a:rPr lang="en-US">
                <a:solidFill>
                  <a:srgbClr val="000000"/>
                </a:solidFill>
                <a:latin typeface="Times New Roman"/>
              </a:rPr>
              <a:pPr/>
              <a:t>218</a:t>
            </a:fld>
            <a:endParaRPr lang="en-US" dirty="0">
              <a:solidFill>
                <a:srgbClr val="000000"/>
              </a:solidFill>
              <a:latin typeface="Times New Roman"/>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6DB6E2-93B2-4C8C-B158-6F17A47EE230}"/>
              </a:ext>
            </a:extLst>
          </p:cNvPr>
          <p:cNvSpPr>
            <a:spLocks noGrp="1"/>
          </p:cNvSpPr>
          <p:nvPr>
            <p:ph idx="1"/>
          </p:nvPr>
        </p:nvSpPr>
        <p:spPr>
          <a:xfrm>
            <a:off x="1760221" y="1226820"/>
            <a:ext cx="10160000" cy="4114800"/>
          </a:xfrm>
        </p:spPr>
        <p:txBody>
          <a:bodyPr/>
          <a:lstStyle/>
          <a:p>
            <a:pPr algn="just"/>
            <a:r>
              <a:rPr lang="en-US" b="1" dirty="0"/>
              <a:t>2. Anger</a:t>
            </a:r>
            <a:r>
              <a:rPr lang="en-US" dirty="0"/>
              <a:t>: the person experiences anger with the person asking the question; why me? The patient is difficult to nurse as nothing seems to please him  or her. The person wants to express their outrage and helplessness. After expressing their anger they move on.</a:t>
            </a:r>
          </a:p>
          <a:p>
            <a:pPr algn="just"/>
            <a:endParaRPr lang="en-KE" dirty="0"/>
          </a:p>
        </p:txBody>
      </p:sp>
      <p:sp>
        <p:nvSpPr>
          <p:cNvPr id="4" name="Slide Number Placeholder 3">
            <a:extLst>
              <a:ext uri="{FF2B5EF4-FFF2-40B4-BE49-F238E27FC236}">
                <a16:creationId xmlns:a16="http://schemas.microsoft.com/office/drawing/2014/main" id="{E3C93C44-1AA4-4F34-ADD4-4B979805165A}"/>
              </a:ext>
            </a:extLst>
          </p:cNvPr>
          <p:cNvSpPr>
            <a:spLocks noGrp="1"/>
          </p:cNvSpPr>
          <p:nvPr>
            <p:ph type="sldNum" sz="quarter" idx="12"/>
          </p:nvPr>
        </p:nvSpPr>
        <p:spPr/>
        <p:txBody>
          <a:bodyPr/>
          <a:lstStyle/>
          <a:p>
            <a:fld id="{4398566B-0D00-4087-9124-BE3A6B87F876}" type="slidenum">
              <a:rPr lang="en-US" smtClean="0"/>
              <a:pPr/>
              <a:t>219</a:t>
            </a:fld>
            <a:endParaRPr lang="en-US" dirty="0"/>
          </a:p>
        </p:txBody>
      </p:sp>
    </p:spTree>
    <p:extLst>
      <p:ext uri="{BB962C8B-B14F-4D97-AF65-F5344CB8AC3E}">
        <p14:creationId xmlns:p14="http://schemas.microsoft.com/office/powerpoint/2010/main" val="16048175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411480"/>
            <a:ext cx="10985500" cy="6217919"/>
          </a:xfrm>
        </p:spPr>
        <p:txBody>
          <a:bodyPr/>
          <a:lstStyle/>
          <a:p>
            <a:pPr marL="0" indent="0" algn="just" fontAlgn="base">
              <a:buNone/>
            </a:pPr>
            <a:r>
              <a:rPr lang="en-US" b="1" dirty="0"/>
              <a:t>3. </a:t>
            </a:r>
            <a:r>
              <a:rPr lang="en-US" sz="3600" b="1" dirty="0">
                <a:solidFill>
                  <a:srgbClr val="FF0000"/>
                </a:solidFill>
              </a:rPr>
              <a:t>Personality Psychology:</a:t>
            </a:r>
          </a:p>
          <a:p>
            <a:pPr algn="just" fontAlgn="base"/>
            <a:r>
              <a:rPr lang="en-US" dirty="0"/>
              <a:t>This branch helps to explain both consistency and change in a person’s </a:t>
            </a:r>
            <a:r>
              <a:rPr lang="en-US" dirty="0" err="1"/>
              <a:t>behaviour</a:t>
            </a:r>
            <a:r>
              <a:rPr lang="en-US" dirty="0"/>
              <a:t> over time, from birth till the end of life through the influence of parents, siblings, playmates, school, society and culture.</a:t>
            </a:r>
          </a:p>
          <a:p>
            <a:pPr algn="just" fontAlgn="base"/>
            <a:r>
              <a:rPr lang="en-US" dirty="0"/>
              <a:t>It also studies the individual traits that differentiate the </a:t>
            </a:r>
            <a:r>
              <a:rPr lang="en-US" dirty="0" err="1"/>
              <a:t>behaviour</a:t>
            </a:r>
            <a:r>
              <a:rPr lang="en-US" dirty="0"/>
              <a:t> of one person from that of another person.</a:t>
            </a:r>
          </a:p>
          <a:p>
            <a:pPr algn="just"/>
            <a:endParaRPr lang="en-US" dirty="0"/>
          </a:p>
        </p:txBody>
      </p:sp>
    </p:spTree>
    <p:extLst>
      <p:ext uri="{BB962C8B-B14F-4D97-AF65-F5344CB8AC3E}">
        <p14:creationId xmlns:p14="http://schemas.microsoft.com/office/powerpoint/2010/main" val="2930315672"/>
      </p:ext>
    </p:extLst>
  </p:cSld>
  <p:clrMapOvr>
    <a:masterClrMapping/>
  </p:clrMapOvr>
  <p:transition spd="med">
    <p:pull/>
  </p:transition>
</p:sld>
</file>

<file path=ppt/slides/slide2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0220" y="304800"/>
            <a:ext cx="10004744" cy="6553200"/>
          </a:xfrm>
        </p:spPr>
        <p:txBody>
          <a:bodyPr>
            <a:normAutofit/>
          </a:bodyPr>
          <a:lstStyle/>
          <a:p>
            <a:pPr algn="just">
              <a:buNone/>
            </a:pPr>
            <a:r>
              <a:rPr lang="en-US" b="1" dirty="0">
                <a:latin typeface="Calibri" panose="020F0502020204030204" pitchFamily="34" charset="0"/>
                <a:cs typeface="Calibri" panose="020F0502020204030204" pitchFamily="34" charset="0"/>
              </a:rPr>
              <a:t>3. Bargaining</a:t>
            </a:r>
            <a:r>
              <a:rPr lang="en-US" dirty="0">
                <a:latin typeface="Calibri" panose="020F0502020204030204" pitchFamily="34" charset="0"/>
                <a:cs typeface="Calibri" panose="020F0502020204030204" pitchFamily="34" charset="0"/>
              </a:rPr>
              <a:t>: third phase of dying when the person attempts to negotiate and trade. It usually involves a deal with God; the physician or the nurse. E.g.  If I can live long enough to attend my son’s wedding I will be ready to die. If possible patients should be granted their request.</a:t>
            </a:r>
          </a:p>
          <a:p>
            <a:pPr algn="just">
              <a:buNone/>
            </a:pPr>
            <a:r>
              <a:rPr lang="en-US" b="1" dirty="0">
                <a:latin typeface="Calibri" panose="020F0502020204030204" pitchFamily="34" charset="0"/>
                <a:cs typeface="Calibri" panose="020F0502020204030204" pitchFamily="34" charset="0"/>
              </a:rPr>
              <a:t>4. Depression</a:t>
            </a:r>
            <a:r>
              <a:rPr lang="en-US" dirty="0">
                <a:latin typeface="Calibri" panose="020F0502020204030204" pitchFamily="34" charset="0"/>
                <a:cs typeface="Calibri" panose="020F0502020204030204" pitchFamily="34" charset="0"/>
              </a:rPr>
              <a:t>: the patient is now aware that death is inevitable. Defense mechanism are no longer effective. Sadness and anguish are felt and expressed.</a:t>
            </a:r>
          </a:p>
          <a:p>
            <a:pPr algn="just"/>
            <a:r>
              <a:rPr lang="en-US" dirty="0">
                <a:latin typeface="Calibri" panose="020F0502020204030204" pitchFamily="34" charset="0"/>
                <a:cs typeface="Calibri" panose="020F0502020204030204" pitchFamily="34" charset="0"/>
              </a:rPr>
              <a:t>The patient may organize to gain support from loved one’s and nurses.</a:t>
            </a:r>
          </a:p>
          <a:p>
            <a:pPr algn="just"/>
            <a:r>
              <a:rPr lang="en-US" dirty="0">
                <a:latin typeface="Calibri" panose="020F0502020204030204" pitchFamily="34" charset="0"/>
                <a:cs typeface="Calibri" panose="020F0502020204030204" pitchFamily="34" charset="0"/>
              </a:rPr>
              <a:t>The resolution leads to final stage. </a:t>
            </a:r>
          </a:p>
        </p:txBody>
      </p:sp>
      <p:sp>
        <p:nvSpPr>
          <p:cNvPr id="4" name="Slide Number Placeholder 3"/>
          <p:cNvSpPr>
            <a:spLocks noGrp="1"/>
          </p:cNvSpPr>
          <p:nvPr>
            <p:ph type="sldNum" sz="quarter" idx="12"/>
          </p:nvPr>
        </p:nvSpPr>
        <p:spPr/>
        <p:txBody>
          <a:bodyPr/>
          <a:lstStyle/>
          <a:p>
            <a:fld id="{4398566B-0D00-4087-9124-BE3A6B87F876}" type="slidenum">
              <a:rPr lang="en-US">
                <a:solidFill>
                  <a:srgbClr val="000000"/>
                </a:solidFill>
                <a:latin typeface="Times New Roman"/>
              </a:rPr>
              <a:pPr/>
              <a:t>220</a:t>
            </a:fld>
            <a:endParaRPr lang="en-US" dirty="0">
              <a:solidFill>
                <a:srgbClr val="000000"/>
              </a:solidFill>
              <a:latin typeface="Times New Roman"/>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5920" y="0"/>
            <a:ext cx="10447020" cy="6858000"/>
          </a:xfrm>
        </p:spPr>
        <p:txBody>
          <a:bodyPr>
            <a:normAutofit/>
          </a:bodyPr>
          <a:lstStyle/>
          <a:p>
            <a:pPr>
              <a:buNone/>
            </a:pPr>
            <a:r>
              <a:rPr lang="en-US" b="1" dirty="0">
                <a:latin typeface="Calibri" panose="020F0502020204030204" pitchFamily="34" charset="0"/>
                <a:cs typeface="Calibri" panose="020F0502020204030204" pitchFamily="34" charset="0"/>
              </a:rPr>
              <a:t>5. Acceptance</a:t>
            </a:r>
            <a:r>
              <a:rPr lang="en-US" dirty="0">
                <a:latin typeface="Calibri" panose="020F0502020204030204" pitchFamily="34" charset="0"/>
                <a:cs typeface="Calibri" panose="020F0502020204030204" pitchFamily="34" charset="0"/>
              </a:rPr>
              <a:t>: it’s a time of relative peace. The patient wants to review the past and think about the unknown future. Patient may not talk a lot about but he/she wants other people nearby. With pain relieve the person accepts death and wants to be comforted by having significant others nearby. </a:t>
            </a:r>
          </a:p>
        </p:txBody>
      </p:sp>
      <p:sp>
        <p:nvSpPr>
          <p:cNvPr id="4" name="Slide Number Placeholder 3"/>
          <p:cNvSpPr>
            <a:spLocks noGrp="1"/>
          </p:cNvSpPr>
          <p:nvPr>
            <p:ph type="sldNum" sz="quarter" idx="12"/>
          </p:nvPr>
        </p:nvSpPr>
        <p:spPr/>
        <p:txBody>
          <a:bodyPr/>
          <a:lstStyle/>
          <a:p>
            <a:fld id="{4398566B-0D00-4087-9124-BE3A6B87F876}" type="slidenum">
              <a:rPr lang="en-US">
                <a:solidFill>
                  <a:srgbClr val="000000"/>
                </a:solidFill>
                <a:latin typeface="Times New Roman"/>
              </a:rPr>
              <a:pPr/>
              <a:t>221</a:t>
            </a:fld>
            <a:endParaRPr lang="en-US" dirty="0">
              <a:solidFill>
                <a:srgbClr val="000000"/>
              </a:solidFill>
              <a:latin typeface="Times New Roman"/>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0649E5-EE8E-4071-AC02-9B21907A01A8}"/>
              </a:ext>
            </a:extLst>
          </p:cNvPr>
          <p:cNvSpPr>
            <a:spLocks noGrp="1"/>
          </p:cNvSpPr>
          <p:nvPr>
            <p:ph idx="1"/>
          </p:nvPr>
        </p:nvSpPr>
        <p:spPr>
          <a:xfrm>
            <a:off x="1668780" y="0"/>
            <a:ext cx="10320021" cy="6096000"/>
          </a:xfrm>
        </p:spPr>
        <p:txBody>
          <a:bodyPr/>
          <a:lstStyle/>
          <a:p>
            <a:pPr algn="ctr">
              <a:buNone/>
            </a:pPr>
            <a:r>
              <a:rPr lang="en-US" sz="4800" b="1" dirty="0">
                <a:latin typeface="Aharoni" panose="02010803020104030203" pitchFamily="2" charset="-79"/>
                <a:cs typeface="Aharoni" panose="02010803020104030203" pitchFamily="2" charset="-79"/>
              </a:rPr>
              <a:t>NURSING INTERVENTION</a:t>
            </a:r>
          </a:p>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To give maximum help to the dying by examining the nurse’s own  feeling about death.</a:t>
            </a:r>
          </a:p>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Patient is an individual and should be treated with respect and dignity regardless of background or condition.</a:t>
            </a:r>
          </a:p>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Social values may affect reaction to the dying person e.g. age, attractiveness, socio-economic status, former accomplishment. These may affect whether the person is cared for or abandoned while dying.</a:t>
            </a:r>
          </a:p>
          <a:p>
            <a:pPr algn="just"/>
            <a:endParaRPr lang="en-KE" dirty="0"/>
          </a:p>
        </p:txBody>
      </p:sp>
      <p:sp>
        <p:nvSpPr>
          <p:cNvPr id="4" name="Slide Number Placeholder 3">
            <a:extLst>
              <a:ext uri="{FF2B5EF4-FFF2-40B4-BE49-F238E27FC236}">
                <a16:creationId xmlns:a16="http://schemas.microsoft.com/office/drawing/2014/main" id="{96EA2C6A-5050-4138-8D9D-ABFBDEF28449}"/>
              </a:ext>
            </a:extLst>
          </p:cNvPr>
          <p:cNvSpPr>
            <a:spLocks noGrp="1"/>
          </p:cNvSpPr>
          <p:nvPr>
            <p:ph type="sldNum" sz="quarter" idx="12"/>
          </p:nvPr>
        </p:nvSpPr>
        <p:spPr/>
        <p:txBody>
          <a:bodyPr/>
          <a:lstStyle/>
          <a:p>
            <a:fld id="{4398566B-0D00-4087-9124-BE3A6B87F876}" type="slidenum">
              <a:rPr lang="en-US" smtClean="0"/>
              <a:pPr/>
              <a:t>222</a:t>
            </a:fld>
            <a:endParaRPr lang="en-US" dirty="0"/>
          </a:p>
        </p:txBody>
      </p:sp>
    </p:spTree>
    <p:extLst>
      <p:ext uri="{BB962C8B-B14F-4D97-AF65-F5344CB8AC3E}">
        <p14:creationId xmlns:p14="http://schemas.microsoft.com/office/powerpoint/2010/main" val="24820414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87371-CC70-44EE-8E95-67BED659B87E}"/>
              </a:ext>
            </a:extLst>
          </p:cNvPr>
          <p:cNvSpPr>
            <a:spLocks noGrp="1"/>
          </p:cNvSpPr>
          <p:nvPr>
            <p:ph idx="1"/>
          </p:nvPr>
        </p:nvSpPr>
        <p:spPr>
          <a:xfrm>
            <a:off x="1783080" y="445770"/>
            <a:ext cx="10205721" cy="5650230"/>
          </a:xfrm>
        </p:spPr>
        <p:txBody>
          <a:bodyPr/>
          <a:lstStyle/>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Nurses usually become the most important link with life for the dying person.</a:t>
            </a:r>
          </a:p>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The nurse provides physical comfort and emotional support. It is an emotional stress to the nurse assigned to people who are dying and these need to share their feelings and reactions with others to obtain support.</a:t>
            </a:r>
          </a:p>
          <a:p>
            <a:endParaRPr lang="en-KE" dirty="0"/>
          </a:p>
        </p:txBody>
      </p:sp>
      <p:sp>
        <p:nvSpPr>
          <p:cNvPr id="4" name="Slide Number Placeholder 3">
            <a:extLst>
              <a:ext uri="{FF2B5EF4-FFF2-40B4-BE49-F238E27FC236}">
                <a16:creationId xmlns:a16="http://schemas.microsoft.com/office/drawing/2014/main" id="{D9CE0F24-2927-495A-BBE9-60B733648931}"/>
              </a:ext>
            </a:extLst>
          </p:cNvPr>
          <p:cNvSpPr>
            <a:spLocks noGrp="1"/>
          </p:cNvSpPr>
          <p:nvPr>
            <p:ph type="sldNum" sz="quarter" idx="12"/>
          </p:nvPr>
        </p:nvSpPr>
        <p:spPr/>
        <p:txBody>
          <a:bodyPr/>
          <a:lstStyle/>
          <a:p>
            <a:fld id="{4398566B-0D00-4087-9124-BE3A6B87F876}" type="slidenum">
              <a:rPr lang="en-US" smtClean="0"/>
              <a:pPr/>
              <a:t>223</a:t>
            </a:fld>
            <a:endParaRPr lang="en-US" dirty="0"/>
          </a:p>
        </p:txBody>
      </p:sp>
    </p:spTree>
    <p:extLst>
      <p:ext uri="{BB962C8B-B14F-4D97-AF65-F5344CB8AC3E}">
        <p14:creationId xmlns:p14="http://schemas.microsoft.com/office/powerpoint/2010/main" val="32742833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7350" y="0"/>
            <a:ext cx="9540718" cy="685800"/>
          </a:xfrm>
        </p:spPr>
        <p:txBody>
          <a:bodyPr>
            <a:noAutofit/>
          </a:bodyPr>
          <a:lstStyle/>
          <a:p>
            <a:r>
              <a:rPr lang="en-US" sz="4800" b="1" dirty="0">
                <a:solidFill>
                  <a:srgbClr val="FF0000"/>
                </a:solidFill>
                <a:latin typeface="Aharoni" panose="02010803020104030203" pitchFamily="2" charset="-79"/>
                <a:cs typeface="Aharoni" panose="02010803020104030203" pitchFamily="2" charset="-79"/>
              </a:rPr>
              <a:t>Bill of rights for a dying person</a:t>
            </a:r>
          </a:p>
        </p:txBody>
      </p:sp>
      <p:sp>
        <p:nvSpPr>
          <p:cNvPr id="3" name="Content Placeholder 2"/>
          <p:cNvSpPr>
            <a:spLocks noGrp="1"/>
          </p:cNvSpPr>
          <p:nvPr>
            <p:ph idx="1"/>
          </p:nvPr>
        </p:nvSpPr>
        <p:spPr>
          <a:xfrm>
            <a:off x="1760220" y="994410"/>
            <a:ext cx="10004744" cy="5863590"/>
          </a:xfrm>
        </p:spPr>
        <p:txBody>
          <a:bodyPr>
            <a:normAutofit/>
          </a:bodyPr>
          <a:lstStyle/>
          <a:p>
            <a:pPr algn="just">
              <a:buFont typeface="Wingdings" panose="05000000000000000000" pitchFamily="2" charset="2"/>
              <a:buChar char="v"/>
            </a:pPr>
            <a:r>
              <a:rPr lang="en-US" dirty="0"/>
              <a:t>I have a right to be treated as a living human being until I die</a:t>
            </a:r>
          </a:p>
          <a:p>
            <a:pPr algn="just">
              <a:buFont typeface="Wingdings" panose="05000000000000000000" pitchFamily="2" charset="2"/>
              <a:buChar char="v"/>
            </a:pPr>
            <a:r>
              <a:rPr lang="en-US" dirty="0"/>
              <a:t>I have a right to maintain a sense of hopefulness, however changing its focus may be.</a:t>
            </a:r>
          </a:p>
          <a:p>
            <a:pPr algn="just">
              <a:buFont typeface="Wingdings" panose="05000000000000000000" pitchFamily="2" charset="2"/>
              <a:buChar char="v"/>
            </a:pPr>
            <a:r>
              <a:rPr lang="en-US" dirty="0"/>
              <a:t>I have the right to be cared for by those who can maintain a sense of hopefulness, however changing this may be.</a:t>
            </a:r>
          </a:p>
          <a:p>
            <a:pPr algn="just">
              <a:buFont typeface="Wingdings" panose="05000000000000000000" pitchFamily="2" charset="2"/>
              <a:buChar char="v"/>
            </a:pPr>
            <a:r>
              <a:rPr lang="en-US" dirty="0"/>
              <a:t>I have a right to express my feelings and emotions and my approaching death in my own way.</a:t>
            </a:r>
          </a:p>
          <a:p>
            <a:pPr algn="just">
              <a:buFont typeface="Wingdings" panose="05000000000000000000" pitchFamily="2" charset="2"/>
              <a:buChar char="v"/>
            </a:pPr>
            <a:r>
              <a:rPr lang="en-US" dirty="0"/>
              <a:t>I have a right to participate in decision concerning my care.</a:t>
            </a:r>
          </a:p>
          <a:p>
            <a:pPr marL="514350" indent="-514350" algn="just">
              <a:buNone/>
            </a:pPr>
            <a:endParaRPr lang="en-US" dirty="0"/>
          </a:p>
        </p:txBody>
      </p:sp>
      <p:sp>
        <p:nvSpPr>
          <p:cNvPr id="4" name="Slide Number Placeholder 3"/>
          <p:cNvSpPr>
            <a:spLocks noGrp="1"/>
          </p:cNvSpPr>
          <p:nvPr>
            <p:ph type="sldNum" sz="quarter" idx="12"/>
          </p:nvPr>
        </p:nvSpPr>
        <p:spPr/>
        <p:txBody>
          <a:bodyPr/>
          <a:lstStyle/>
          <a:p>
            <a:fld id="{4398566B-0D00-4087-9124-BE3A6B87F876}" type="slidenum">
              <a:rPr lang="en-US">
                <a:solidFill>
                  <a:srgbClr val="000000"/>
                </a:solidFill>
                <a:latin typeface="Times New Roman"/>
              </a:rPr>
              <a:pPr/>
              <a:t>224</a:t>
            </a:fld>
            <a:endParaRPr lang="en-US" dirty="0">
              <a:solidFill>
                <a:srgbClr val="000000"/>
              </a:solidFill>
              <a:latin typeface="Times New Roman"/>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4DC31C-26D8-49A0-A8D5-63D1CEF7044B}"/>
              </a:ext>
            </a:extLst>
          </p:cNvPr>
          <p:cNvSpPr>
            <a:spLocks noGrp="1"/>
          </p:cNvSpPr>
          <p:nvPr>
            <p:ph idx="1"/>
          </p:nvPr>
        </p:nvSpPr>
        <p:spPr>
          <a:xfrm>
            <a:off x="1703070" y="285750"/>
            <a:ext cx="10160001" cy="4335780"/>
          </a:xfrm>
        </p:spPr>
        <p:txBody>
          <a:bodyPr/>
          <a:lstStyle/>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I have a right to expect continuing medical and nursing attention even though “cure” goals must be changed to comfort goals.</a:t>
            </a:r>
          </a:p>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I have a right not to die alone.</a:t>
            </a:r>
          </a:p>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I have a right to be free from pain.</a:t>
            </a:r>
          </a:p>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I have a right to have my questions answered honestly.</a:t>
            </a:r>
          </a:p>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I have a right not to be deceived</a:t>
            </a:r>
          </a:p>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I have a right to help from and for my family in accepting my death.</a:t>
            </a:r>
          </a:p>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I have the right to die in peace and with dignity</a:t>
            </a:r>
          </a:p>
          <a:p>
            <a:endParaRPr lang="en-KE"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2A87F4A-4290-432A-9790-C78DFECF4796}"/>
              </a:ext>
            </a:extLst>
          </p:cNvPr>
          <p:cNvSpPr>
            <a:spLocks noGrp="1"/>
          </p:cNvSpPr>
          <p:nvPr>
            <p:ph type="sldNum" sz="quarter" idx="12"/>
          </p:nvPr>
        </p:nvSpPr>
        <p:spPr/>
        <p:txBody>
          <a:bodyPr/>
          <a:lstStyle/>
          <a:p>
            <a:fld id="{4398566B-0D00-4087-9124-BE3A6B87F876}" type="slidenum">
              <a:rPr lang="en-US" smtClean="0"/>
              <a:pPr/>
              <a:t>225</a:t>
            </a:fld>
            <a:endParaRPr lang="en-US" dirty="0"/>
          </a:p>
        </p:txBody>
      </p:sp>
    </p:spTree>
    <p:extLst>
      <p:ext uri="{BB962C8B-B14F-4D97-AF65-F5344CB8AC3E}">
        <p14:creationId xmlns:p14="http://schemas.microsoft.com/office/powerpoint/2010/main" val="29125324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7360" y="152400"/>
            <a:ext cx="10027604" cy="6553200"/>
          </a:xfrm>
        </p:spPr>
        <p:txBody>
          <a:bodyPr>
            <a:normAutofit/>
          </a:bodyPr>
          <a:lstStyle/>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I have the right to retain my individuality and not to be judged by my decision, which may be contrary to the believes of others.</a:t>
            </a:r>
          </a:p>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I have the right to discuss and enlarge my religious and spiritual experience, regardless of what they mean to others.</a:t>
            </a:r>
          </a:p>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I have the right to expect that the sanctity of the human body will be respected after death.</a:t>
            </a:r>
          </a:p>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I have the right to be cared for by caring, sensitive and knowledgeable people who will attempt to understand my needs and will be able to gain some satisfaction in helping me face my death.</a:t>
            </a:r>
          </a:p>
        </p:txBody>
      </p:sp>
      <p:sp>
        <p:nvSpPr>
          <p:cNvPr id="4" name="Slide Number Placeholder 3"/>
          <p:cNvSpPr>
            <a:spLocks noGrp="1"/>
          </p:cNvSpPr>
          <p:nvPr>
            <p:ph type="sldNum" sz="quarter" idx="12"/>
          </p:nvPr>
        </p:nvSpPr>
        <p:spPr/>
        <p:txBody>
          <a:bodyPr/>
          <a:lstStyle/>
          <a:p>
            <a:fld id="{4398566B-0D00-4087-9124-BE3A6B87F876}" type="slidenum">
              <a:rPr lang="en-US">
                <a:solidFill>
                  <a:srgbClr val="000000"/>
                </a:solidFill>
                <a:latin typeface="Times New Roman"/>
              </a:rPr>
              <a:pPr/>
              <a:t>226</a:t>
            </a:fld>
            <a:endParaRPr lang="en-US" dirty="0">
              <a:solidFill>
                <a:srgbClr val="000000"/>
              </a:solidFill>
              <a:latin typeface="Times New Roman"/>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4144" y="0"/>
            <a:ext cx="9997440" cy="1143000"/>
          </a:xfrm>
        </p:spPr>
        <p:txBody>
          <a:bodyPr>
            <a:normAutofit/>
          </a:bodyPr>
          <a:lstStyle/>
          <a:p>
            <a:pPr algn="ctr"/>
            <a:r>
              <a:rPr lang="en-US" sz="4800" b="1" dirty="0">
                <a:solidFill>
                  <a:srgbClr val="FF0000"/>
                </a:solidFill>
              </a:rPr>
              <a:t>Take away assignment</a:t>
            </a:r>
          </a:p>
        </p:txBody>
      </p:sp>
      <p:sp>
        <p:nvSpPr>
          <p:cNvPr id="3" name="Content Placeholder 2"/>
          <p:cNvSpPr>
            <a:spLocks noGrp="1"/>
          </p:cNvSpPr>
          <p:nvPr>
            <p:ph idx="1"/>
          </p:nvPr>
        </p:nvSpPr>
        <p:spPr>
          <a:xfrm>
            <a:off x="1710944" y="1384300"/>
            <a:ext cx="9997440" cy="4800600"/>
          </a:xfrm>
        </p:spPr>
        <p:txBody>
          <a:bodyPr>
            <a:normAutofit/>
          </a:bodyPr>
          <a:lstStyle/>
          <a:p>
            <a:pPr algn="just"/>
            <a:r>
              <a:rPr lang="en-US" sz="3600" dirty="0"/>
              <a:t>Discuss the application of theories of personality development  in growth and development. </a:t>
            </a:r>
          </a:p>
          <a:p>
            <a:pPr algn="just"/>
            <a:r>
              <a:rPr lang="en-US" sz="3600" dirty="0"/>
              <a:t>Discuss the uses of classical conditioning in daily life. </a:t>
            </a:r>
          </a:p>
        </p:txBody>
      </p:sp>
    </p:spTree>
    <p:extLst>
      <p:ext uri="{BB962C8B-B14F-4D97-AF65-F5344CB8AC3E}">
        <p14:creationId xmlns:p14="http://schemas.microsoft.com/office/powerpoint/2010/main" val="1037571525"/>
      </p:ext>
    </p:extLst>
  </p:cSld>
  <p:clrMapOvr>
    <a:masterClrMapping/>
  </p:clrMapOvr>
  <p:transition spd="med">
    <p:pull/>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09800" y="457200"/>
            <a:ext cx="7772400" cy="1143000"/>
          </a:xfrm>
        </p:spPr>
        <p:txBody>
          <a:bodyPr/>
          <a:lstStyle/>
          <a:p>
            <a:pPr algn="ctr"/>
            <a:r>
              <a:rPr lang="en-US" b="1" i="0" dirty="0">
                <a:solidFill>
                  <a:schemeClr val="accent2"/>
                </a:solidFill>
                <a:latin typeface="Tahoma" pitchFamily="34" charset="0"/>
              </a:rPr>
              <a:t>Any Question???</a:t>
            </a:r>
            <a:endParaRPr lang="en-US" i="0" dirty="0"/>
          </a:p>
        </p:txBody>
      </p:sp>
      <p:pic>
        <p:nvPicPr>
          <p:cNvPr id="1026" name="Picture 2" descr="C:\Users\user\Documents\New folder\analysts_ENTP_mark_twain.png"/>
          <p:cNvPicPr>
            <a:picLocks noGrp="1" noChangeAspect="1" noChangeArrowheads="1"/>
          </p:cNvPicPr>
          <p:nvPr>
            <p:ph idx="4294967295"/>
          </p:nvPr>
        </p:nvPicPr>
        <p:blipFill>
          <a:blip r:embed="rId2" cstate="print"/>
          <a:srcRect/>
          <a:stretch>
            <a:fillRect/>
          </a:stretch>
        </p:blipFill>
        <p:spPr bwMode="auto">
          <a:xfrm>
            <a:off x="4152900" y="1866900"/>
            <a:ext cx="3962400" cy="3746500"/>
          </a:xfrm>
          <a:prstGeom prst="rect">
            <a:avLst/>
          </a:prstGeom>
          <a:noFill/>
        </p:spPr>
      </p:pic>
      <p:sp>
        <p:nvSpPr>
          <p:cNvPr id="7" name="TextBox 6"/>
          <p:cNvSpPr txBox="1"/>
          <p:nvPr/>
        </p:nvSpPr>
        <p:spPr>
          <a:xfrm>
            <a:off x="3187700" y="5903893"/>
            <a:ext cx="4279900" cy="523220"/>
          </a:xfrm>
          <a:prstGeom prst="rect">
            <a:avLst/>
          </a:prstGeom>
          <a:noFill/>
        </p:spPr>
        <p:txBody>
          <a:bodyPr wrap="square" rtlCol="0">
            <a:spAutoFit/>
          </a:bodyPr>
          <a:lstStyle/>
          <a:p>
            <a:pPr algn="ctr"/>
            <a:r>
              <a:rPr lang="en-US" sz="2800" b="1" dirty="0">
                <a:solidFill>
                  <a:schemeClr val="accent1"/>
                </a:solidFill>
                <a:latin typeface="Blackadder ITC" panose="04020505051007020D02" pitchFamily="82" charset="0"/>
              </a:rPr>
              <a:t>Thank You, Be Wise</a:t>
            </a:r>
          </a:p>
        </p:txBody>
      </p:sp>
    </p:spTree>
    <p:extLst>
      <p:ext uri="{BB962C8B-B14F-4D97-AF65-F5344CB8AC3E}">
        <p14:creationId xmlns:p14="http://schemas.microsoft.com/office/powerpoint/2010/main" val="2754158977"/>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980" y="480060"/>
            <a:ext cx="10802620" cy="6149339"/>
          </a:xfrm>
        </p:spPr>
        <p:txBody>
          <a:bodyPr>
            <a:normAutofit/>
          </a:bodyPr>
          <a:lstStyle/>
          <a:p>
            <a:pPr marL="0" indent="0" algn="just" fontAlgn="base">
              <a:buNone/>
            </a:pPr>
            <a:r>
              <a:rPr lang="en-US" b="1" dirty="0"/>
              <a:t>4</a:t>
            </a:r>
            <a:r>
              <a:rPr lang="en-US" sz="3600" b="1" dirty="0">
                <a:solidFill>
                  <a:srgbClr val="FF0000"/>
                </a:solidFill>
              </a:rPr>
              <a:t>. Health Psychology:</a:t>
            </a:r>
          </a:p>
          <a:p>
            <a:pPr algn="just" fontAlgn="base"/>
            <a:r>
              <a:rPr lang="en-US" dirty="0"/>
              <a:t>This explores the relations between the psychological factors and physical ailments and disease.</a:t>
            </a:r>
          </a:p>
          <a:p>
            <a:pPr algn="just" fontAlgn="base"/>
            <a:r>
              <a:rPr lang="en-US" dirty="0"/>
              <a:t>Health psychologists focus on health maintenance and promotion of </a:t>
            </a:r>
            <a:r>
              <a:rPr lang="en-US" dirty="0" err="1"/>
              <a:t>behaviour</a:t>
            </a:r>
            <a:r>
              <a:rPr lang="en-US" dirty="0"/>
              <a:t> related to good health such as exercise, health habits and discouraging unhealthy </a:t>
            </a:r>
            <a:r>
              <a:rPr lang="en-US" dirty="0" err="1"/>
              <a:t>behaviours</a:t>
            </a:r>
            <a:r>
              <a:rPr lang="en-US" dirty="0"/>
              <a:t> like smoking, drug abuse and alcoholism.</a:t>
            </a:r>
          </a:p>
          <a:p>
            <a:pPr algn="just" fontAlgn="base"/>
            <a:r>
              <a:rPr lang="en-US" dirty="0"/>
              <a:t>Health psychologists work in healthcare setting and also in colleges and universities where they conduct research. They </a:t>
            </a:r>
            <a:r>
              <a:rPr lang="en-US" dirty="0" err="1"/>
              <a:t>analyse</a:t>
            </a:r>
            <a:r>
              <a:rPr lang="en-US" dirty="0"/>
              <a:t> and attempt to improve the healthcare system and formulate health policies.</a:t>
            </a:r>
          </a:p>
          <a:p>
            <a:pPr algn="just"/>
            <a:endParaRPr lang="en-US" dirty="0"/>
          </a:p>
        </p:txBody>
      </p:sp>
    </p:spTree>
    <p:extLst>
      <p:ext uri="{BB962C8B-B14F-4D97-AF65-F5344CB8AC3E}">
        <p14:creationId xmlns:p14="http://schemas.microsoft.com/office/powerpoint/2010/main" val="883516844"/>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617220"/>
            <a:ext cx="10769600" cy="5806439"/>
          </a:xfrm>
        </p:spPr>
        <p:txBody>
          <a:bodyPr>
            <a:normAutofit fontScale="92500" lnSpcReduction="20000"/>
          </a:bodyPr>
          <a:lstStyle/>
          <a:p>
            <a:pPr marL="0" indent="0" algn="just" fontAlgn="base">
              <a:buNone/>
            </a:pPr>
            <a:r>
              <a:rPr lang="en-US" sz="4000" b="1" dirty="0">
                <a:solidFill>
                  <a:srgbClr val="FF0000"/>
                </a:solidFill>
              </a:rPr>
              <a:t>5. Clinical Psychology:</a:t>
            </a:r>
          </a:p>
          <a:p>
            <a:pPr algn="just" fontAlgn="base"/>
            <a:r>
              <a:rPr lang="en-US" dirty="0"/>
              <a:t>It deals with the assessment and intervention of abnormal </a:t>
            </a:r>
            <a:r>
              <a:rPr lang="en-US" dirty="0" err="1"/>
              <a:t>behaviour</a:t>
            </a:r>
            <a:r>
              <a:rPr lang="en-US" dirty="0"/>
              <a:t>.</a:t>
            </a:r>
          </a:p>
          <a:p>
            <a:pPr algn="just" fontAlgn="base"/>
            <a:r>
              <a:rPr lang="en-US" dirty="0"/>
              <a:t>As some observe and believe that psychological disorders arise from a person’s unresolved conflicts and unconscious motives, others maintain that some of these patterns are merely learned responses, which can be unlearned with training, still others are contend with the knowledge of thinking that there are biological basis to certain psychological disorders, especially the more serious ones. </a:t>
            </a:r>
          </a:p>
          <a:p>
            <a:pPr algn="just" fontAlgn="base"/>
            <a:r>
              <a:rPr lang="en-US" dirty="0"/>
              <a:t>Clinical psychologists are employed in hospitals, clinics and private practice. They often work closely with other specialists in the field of mental health.</a:t>
            </a:r>
          </a:p>
          <a:p>
            <a:pPr algn="just"/>
            <a:endParaRPr lang="en-US" dirty="0"/>
          </a:p>
        </p:txBody>
      </p:sp>
    </p:spTree>
    <p:extLst>
      <p:ext uri="{BB962C8B-B14F-4D97-AF65-F5344CB8AC3E}">
        <p14:creationId xmlns:p14="http://schemas.microsoft.com/office/powerpoint/2010/main" val="135214907"/>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370115"/>
            <a:ext cx="10769600" cy="6291942"/>
          </a:xfrm>
        </p:spPr>
        <p:txBody>
          <a:bodyPr/>
          <a:lstStyle/>
          <a:p>
            <a:pPr marL="0" indent="0" algn="just" fontAlgn="base">
              <a:buNone/>
            </a:pPr>
            <a:r>
              <a:rPr lang="en-US" sz="3600" b="1" dirty="0">
                <a:solidFill>
                  <a:srgbClr val="FF0000"/>
                </a:solidFill>
              </a:rPr>
              <a:t>6. Counselling Psychology:</a:t>
            </a:r>
          </a:p>
          <a:p>
            <a:pPr algn="just" fontAlgn="base"/>
            <a:r>
              <a:rPr lang="en-US" dirty="0"/>
              <a:t>This focuses primarily on educational, social and career adjustment problems. </a:t>
            </a:r>
          </a:p>
          <a:p>
            <a:pPr algn="just" fontAlgn="base"/>
            <a:r>
              <a:rPr lang="en-US" dirty="0"/>
              <a:t>Counselling psychologists advise students on effective study habits and the kinds of job they might be best suited for, and provide help concerned with mild problems of social nature and strengthen healthy lifestyle, economical and emotional adjustments.</a:t>
            </a:r>
          </a:p>
          <a:p>
            <a:pPr algn="just"/>
            <a:r>
              <a:rPr lang="en-US" dirty="0"/>
              <a:t>They also do marriage and family counselling, provide strategies to improve family relations.</a:t>
            </a:r>
          </a:p>
        </p:txBody>
      </p:sp>
    </p:spTree>
    <p:extLst>
      <p:ext uri="{BB962C8B-B14F-4D97-AF65-F5344CB8AC3E}">
        <p14:creationId xmlns:p14="http://schemas.microsoft.com/office/powerpoint/2010/main" val="953865260"/>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9714" y="239487"/>
            <a:ext cx="10805886" cy="6357256"/>
          </a:xfrm>
        </p:spPr>
        <p:txBody>
          <a:bodyPr>
            <a:normAutofit/>
          </a:bodyPr>
          <a:lstStyle/>
          <a:p>
            <a:pPr marL="0" indent="0" algn="just" fontAlgn="base">
              <a:buNone/>
            </a:pPr>
            <a:r>
              <a:rPr lang="en-US" sz="3900" b="1" dirty="0">
                <a:solidFill>
                  <a:srgbClr val="FF0000"/>
                </a:solidFill>
              </a:rPr>
              <a:t>7. Educational Psychology:</a:t>
            </a:r>
          </a:p>
          <a:p>
            <a:pPr algn="just" fontAlgn="base"/>
            <a:r>
              <a:rPr lang="en-US" dirty="0"/>
              <a:t>Educational psychologists are concerned with all the concepts of education. </a:t>
            </a:r>
          </a:p>
          <a:p>
            <a:pPr algn="just" fontAlgn="base"/>
            <a:r>
              <a:rPr lang="en-US" dirty="0"/>
              <a:t>This includes the study of motivation, intelligence, personality, use of rewards and punishments, size of the class, expectations, the personality traits and the effectiveness of the teacher, the student-teacher relationship, the attitudes, etc. </a:t>
            </a:r>
          </a:p>
          <a:p>
            <a:pPr marL="0" indent="0" algn="just">
              <a:buNone/>
            </a:pPr>
            <a:endParaRPr lang="en-US" dirty="0"/>
          </a:p>
        </p:txBody>
      </p:sp>
    </p:spTree>
    <p:extLst>
      <p:ext uri="{BB962C8B-B14F-4D97-AF65-F5344CB8AC3E}">
        <p14:creationId xmlns:p14="http://schemas.microsoft.com/office/powerpoint/2010/main" val="3307282667"/>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56" y="283029"/>
            <a:ext cx="10914743" cy="6291942"/>
          </a:xfrm>
        </p:spPr>
        <p:txBody>
          <a:bodyPr/>
          <a:lstStyle/>
          <a:p>
            <a:pPr marL="0" indent="0" algn="just" fontAlgn="base">
              <a:buNone/>
            </a:pPr>
            <a:r>
              <a:rPr lang="en-US" sz="3600" b="1" dirty="0">
                <a:solidFill>
                  <a:srgbClr val="FF0000"/>
                </a:solidFill>
              </a:rPr>
              <a:t>8. Social Psychology:</a:t>
            </a:r>
          </a:p>
          <a:p>
            <a:pPr algn="just" fontAlgn="base"/>
            <a:r>
              <a:rPr lang="en-US" dirty="0"/>
              <a:t>This studies the effect of society on the thoughts, feelings and actions of people. </a:t>
            </a:r>
          </a:p>
          <a:p>
            <a:pPr algn="just" fontAlgn="base"/>
            <a:r>
              <a:rPr lang="en-US" dirty="0"/>
              <a:t>Our </a:t>
            </a:r>
            <a:r>
              <a:rPr lang="en-US" dirty="0" err="1"/>
              <a:t>behaviour</a:t>
            </a:r>
            <a:r>
              <a:rPr lang="en-US" dirty="0"/>
              <a:t> is not only the result of just our personality and predisposition. Social and environmental factors affect the way we think, say and do. Social psychologists conduct experiments to determine the effects of various groups, group pressures and influence on </a:t>
            </a:r>
            <a:r>
              <a:rPr lang="en-US" dirty="0" err="1"/>
              <a:t>behaviour</a:t>
            </a:r>
            <a:r>
              <a:rPr lang="en-US" dirty="0"/>
              <a:t>.</a:t>
            </a:r>
          </a:p>
          <a:p>
            <a:pPr algn="just"/>
            <a:endParaRPr lang="en-US" dirty="0"/>
          </a:p>
        </p:txBody>
      </p:sp>
    </p:spTree>
    <p:extLst>
      <p:ext uri="{BB962C8B-B14F-4D97-AF65-F5344CB8AC3E}">
        <p14:creationId xmlns:p14="http://schemas.microsoft.com/office/powerpoint/2010/main" val="116003431"/>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3256" y="283030"/>
            <a:ext cx="10762343" cy="6204856"/>
          </a:xfrm>
        </p:spPr>
        <p:txBody>
          <a:bodyPr>
            <a:normAutofit/>
          </a:bodyPr>
          <a:lstStyle/>
          <a:p>
            <a:pPr marL="0" indent="0" algn="just" fontAlgn="base">
              <a:buNone/>
            </a:pPr>
            <a:r>
              <a:rPr lang="en-US" b="1" dirty="0"/>
              <a:t>9. </a:t>
            </a:r>
            <a:r>
              <a:rPr lang="en-US" sz="3600" b="1" dirty="0">
                <a:solidFill>
                  <a:srgbClr val="FF0000"/>
                </a:solidFill>
              </a:rPr>
              <a:t>Industrial and Organizational Psychology:</a:t>
            </a:r>
          </a:p>
          <a:p>
            <a:pPr algn="just" fontAlgn="base"/>
            <a:r>
              <a:rPr lang="en-US" dirty="0"/>
              <a:t>The private and public organizations apply psychology to management and employee training, supervision of personnel, improve communication within the organization, counselling employees and reduce industrial disputes. Therefore, the physical aspects of employees are given importance to make workers feel healthy.</a:t>
            </a:r>
          </a:p>
          <a:p>
            <a:pPr marL="0" indent="0" algn="just" fontAlgn="base">
              <a:buNone/>
            </a:pPr>
            <a:endParaRPr lang="en-US" dirty="0"/>
          </a:p>
        </p:txBody>
      </p:sp>
    </p:spTree>
    <p:extLst>
      <p:ext uri="{BB962C8B-B14F-4D97-AF65-F5344CB8AC3E}">
        <p14:creationId xmlns:p14="http://schemas.microsoft.com/office/powerpoint/2010/main" val="3849278261"/>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5028" y="391887"/>
            <a:ext cx="10740571" cy="5501890"/>
          </a:xfrm>
        </p:spPr>
        <p:txBody>
          <a:bodyPr>
            <a:normAutofit/>
          </a:bodyPr>
          <a:lstStyle/>
          <a:p>
            <a:pPr marL="0" indent="0" algn="just" fontAlgn="base">
              <a:buNone/>
            </a:pPr>
            <a:r>
              <a:rPr lang="en-US" sz="4000" b="1" dirty="0">
                <a:solidFill>
                  <a:srgbClr val="FF0000"/>
                </a:solidFill>
              </a:rPr>
              <a:t>10. Experimental Psychology:</a:t>
            </a:r>
          </a:p>
          <a:p>
            <a:pPr algn="just" fontAlgn="base"/>
            <a:r>
              <a:rPr lang="en-US" dirty="0"/>
              <a:t>It is the branch that studies the processes of sensing, perceiving, learning, thinking, etc. by using scientific methods. </a:t>
            </a:r>
          </a:p>
          <a:p>
            <a:pPr algn="just" fontAlgn="base"/>
            <a:r>
              <a:rPr lang="en-US" dirty="0"/>
              <a:t>The outcome of the experimental psychology is cognitive psychology which focuses on studying higher mental processes including thinking, knowing, reasoning, judging and decision-making. </a:t>
            </a:r>
          </a:p>
          <a:p>
            <a:pPr algn="just"/>
            <a:endParaRPr lang="en-US" dirty="0"/>
          </a:p>
        </p:txBody>
      </p:sp>
    </p:spTree>
    <p:extLst>
      <p:ext uri="{BB962C8B-B14F-4D97-AF65-F5344CB8AC3E}">
        <p14:creationId xmlns:p14="http://schemas.microsoft.com/office/powerpoint/2010/main" val="3570391487"/>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9530" y="0"/>
            <a:ext cx="8421757" cy="1020417"/>
          </a:xfrm>
        </p:spPr>
        <p:txBody>
          <a:bodyPr>
            <a:normAutofit/>
          </a:bodyPr>
          <a:lstStyle/>
          <a:p>
            <a:pPr algn="ctr"/>
            <a:r>
              <a:rPr lang="en-US" sz="5400" b="1" i="0" dirty="0">
                <a:solidFill>
                  <a:schemeClr val="tx1"/>
                </a:solidFill>
                <a:latin typeface="Arial Rounded MT Bold" panose="020F0704030504030204" pitchFamily="34" charset="0"/>
              </a:rPr>
              <a:t>Course Outline</a:t>
            </a:r>
          </a:p>
        </p:txBody>
      </p:sp>
      <p:sp>
        <p:nvSpPr>
          <p:cNvPr id="3" name="Content Placeholder 2"/>
          <p:cNvSpPr>
            <a:spLocks noGrp="1"/>
          </p:cNvSpPr>
          <p:nvPr>
            <p:ph idx="1"/>
          </p:nvPr>
        </p:nvSpPr>
        <p:spPr>
          <a:xfrm>
            <a:off x="225287" y="1020416"/>
            <a:ext cx="11701671" cy="5532783"/>
          </a:xfrm>
        </p:spPr>
        <p:txBody>
          <a:bodyPr>
            <a:normAutofit/>
          </a:bodyPr>
          <a:lstStyle/>
          <a:p>
            <a:pPr algn="just"/>
            <a:r>
              <a:rPr lang="en-US" sz="3200" dirty="0"/>
              <a:t>Concepts of psychology</a:t>
            </a:r>
          </a:p>
          <a:p>
            <a:pPr algn="just"/>
            <a:r>
              <a:rPr lang="en-US" sz="3200" dirty="0"/>
              <a:t>Definition of terms </a:t>
            </a:r>
          </a:p>
          <a:p>
            <a:pPr algn="just"/>
            <a:r>
              <a:rPr lang="en-US" sz="3200" dirty="0"/>
              <a:t>Historical Background</a:t>
            </a:r>
          </a:p>
          <a:p>
            <a:pPr algn="just"/>
            <a:r>
              <a:rPr lang="en-US" sz="3200" dirty="0"/>
              <a:t>Scope of psychology </a:t>
            </a:r>
          </a:p>
          <a:p>
            <a:pPr algn="just"/>
            <a:r>
              <a:rPr lang="en-US" sz="3200" dirty="0"/>
              <a:t>Theories of personality development</a:t>
            </a:r>
          </a:p>
          <a:p>
            <a:pPr algn="just"/>
            <a:r>
              <a:rPr lang="en-US" sz="3200" dirty="0"/>
              <a:t>Human behavior and social interactions</a:t>
            </a:r>
          </a:p>
          <a:p>
            <a:pPr algn="just"/>
            <a:r>
              <a:rPr lang="en-US" sz="3200" dirty="0"/>
              <a:t>Learning and memory</a:t>
            </a:r>
          </a:p>
          <a:p>
            <a:pPr algn="just"/>
            <a:r>
              <a:rPr lang="en-US" sz="3200" dirty="0"/>
              <a:t>Classical conditioning</a:t>
            </a:r>
          </a:p>
          <a:p>
            <a:pPr algn="just"/>
            <a:r>
              <a:rPr lang="en-US" sz="3200" dirty="0"/>
              <a:t>Instrumental conditioning</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3</a:t>
            </a:fld>
            <a:endParaRPr lang="en-US"/>
          </a:p>
        </p:txBody>
      </p:sp>
    </p:spTree>
    <p:extLst>
      <p:ext uri="{BB962C8B-B14F-4D97-AF65-F5344CB8AC3E}">
        <p14:creationId xmlns:p14="http://schemas.microsoft.com/office/powerpoint/2010/main" val="2732271532"/>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7943" y="587829"/>
            <a:ext cx="10827657" cy="5305947"/>
          </a:xfrm>
        </p:spPr>
        <p:txBody>
          <a:bodyPr>
            <a:normAutofit/>
          </a:bodyPr>
          <a:lstStyle/>
          <a:p>
            <a:pPr marL="0" indent="0" algn="just" fontAlgn="base">
              <a:buNone/>
            </a:pPr>
            <a:r>
              <a:rPr lang="en-US" sz="4000" b="1" dirty="0">
                <a:solidFill>
                  <a:srgbClr val="FF0000"/>
                </a:solidFill>
              </a:rPr>
              <a:t>11. Environmental Psychology:</a:t>
            </a:r>
          </a:p>
          <a:p>
            <a:pPr algn="just" fontAlgn="base"/>
            <a:r>
              <a:rPr lang="en-US" sz="3600" dirty="0"/>
              <a:t>It focuses on the relationships between people and their physical and social surroundings. For example, the density of population and its relationship with crime, the noise pollution and its harmful effects and the influence of overcrowding upon lifestyle, etc.</a:t>
            </a:r>
          </a:p>
          <a:p>
            <a:pPr algn="just"/>
            <a:endParaRPr lang="en-US" sz="3600" dirty="0"/>
          </a:p>
        </p:txBody>
      </p:sp>
    </p:spTree>
    <p:extLst>
      <p:ext uri="{BB962C8B-B14F-4D97-AF65-F5344CB8AC3E}">
        <p14:creationId xmlns:p14="http://schemas.microsoft.com/office/powerpoint/2010/main" val="4206358733"/>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5028" y="914401"/>
            <a:ext cx="10740571" cy="4979376"/>
          </a:xfrm>
        </p:spPr>
        <p:txBody>
          <a:bodyPr/>
          <a:lstStyle/>
          <a:p>
            <a:pPr marL="0" indent="0" algn="just" fontAlgn="base">
              <a:buNone/>
            </a:pPr>
            <a:r>
              <a:rPr lang="en-US" sz="3600" b="1" dirty="0">
                <a:solidFill>
                  <a:srgbClr val="FF0000"/>
                </a:solidFill>
              </a:rPr>
              <a:t>12. Psychology of Women:</a:t>
            </a:r>
          </a:p>
          <a:p>
            <a:pPr algn="just" fontAlgn="base"/>
            <a:r>
              <a:rPr lang="en-US" dirty="0"/>
              <a:t>This concentrates on psychological factors of women’s </a:t>
            </a:r>
            <a:r>
              <a:rPr lang="en-US" dirty="0" err="1"/>
              <a:t>behaviour</a:t>
            </a:r>
            <a:r>
              <a:rPr lang="en-US" dirty="0"/>
              <a:t> and development. </a:t>
            </a:r>
          </a:p>
          <a:p>
            <a:pPr algn="just" fontAlgn="base"/>
            <a:r>
              <a:rPr lang="en-US" dirty="0"/>
              <a:t>It focuses on a broad range of issues such as discrimination against women, the possibility of structural differences in the brain of men and women, the effect of hormones on </a:t>
            </a:r>
            <a:r>
              <a:rPr lang="en-US" dirty="0" err="1"/>
              <a:t>behaviour</a:t>
            </a:r>
            <a:r>
              <a:rPr lang="en-US" dirty="0"/>
              <a:t>, and the cause of violence against women, fear of success, outsmarting nature of women with respect to men in various accomplishments.</a:t>
            </a:r>
          </a:p>
          <a:p>
            <a:pPr algn="just"/>
            <a:endParaRPr lang="en-US" dirty="0"/>
          </a:p>
        </p:txBody>
      </p:sp>
    </p:spTree>
    <p:extLst>
      <p:ext uri="{BB962C8B-B14F-4D97-AF65-F5344CB8AC3E}">
        <p14:creationId xmlns:p14="http://schemas.microsoft.com/office/powerpoint/2010/main" val="2918936750"/>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3258" y="326571"/>
            <a:ext cx="10762342" cy="6139543"/>
          </a:xfrm>
        </p:spPr>
        <p:txBody>
          <a:bodyPr>
            <a:normAutofit/>
          </a:bodyPr>
          <a:lstStyle/>
          <a:p>
            <a:pPr marL="0" indent="0" algn="just" fontAlgn="base">
              <a:buNone/>
            </a:pPr>
            <a:r>
              <a:rPr lang="en-US" sz="4000" b="1" dirty="0">
                <a:solidFill>
                  <a:srgbClr val="FF0000"/>
                </a:solidFill>
              </a:rPr>
              <a:t>13. Sports and Exercise Psychology:</a:t>
            </a:r>
          </a:p>
          <a:p>
            <a:pPr algn="just" fontAlgn="base"/>
            <a:r>
              <a:rPr lang="en-US" sz="3600" dirty="0"/>
              <a:t>It studies the role of motivation in sport, social aspects of sport and physiological issues like importance of training on muscle development, the coordination between eye and hand, the muscular coordination in track and field, swimming and gymnastics.</a:t>
            </a:r>
          </a:p>
          <a:p>
            <a:pPr algn="just"/>
            <a:endParaRPr lang="en-US" sz="3600" dirty="0"/>
          </a:p>
        </p:txBody>
      </p:sp>
    </p:spTree>
    <p:extLst>
      <p:ext uri="{BB962C8B-B14F-4D97-AF65-F5344CB8AC3E}">
        <p14:creationId xmlns:p14="http://schemas.microsoft.com/office/powerpoint/2010/main" val="2254779804"/>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7943" y="457200"/>
            <a:ext cx="10827657" cy="6095999"/>
          </a:xfrm>
        </p:spPr>
        <p:txBody>
          <a:bodyPr>
            <a:normAutofit/>
          </a:bodyPr>
          <a:lstStyle/>
          <a:p>
            <a:pPr marL="0" indent="0" algn="just" fontAlgn="base">
              <a:buNone/>
            </a:pPr>
            <a:r>
              <a:rPr lang="en-US" sz="4000" b="1" dirty="0">
                <a:solidFill>
                  <a:srgbClr val="FF0000"/>
                </a:solidFill>
              </a:rPr>
              <a:t>14. Cognitive Psychology:</a:t>
            </a:r>
          </a:p>
          <a:p>
            <a:pPr algn="just" fontAlgn="base"/>
            <a:r>
              <a:rPr lang="en-US" dirty="0"/>
              <a:t>It has its roots in the cognitive outlook of the Gestalt principles. It studies thinking, memory, language, development, perception, imagery and other mental processes in order to peep into the higher human mental functions like insight, creativity and problem-solving. </a:t>
            </a:r>
          </a:p>
          <a:p>
            <a:pPr algn="just" fontAlgn="base"/>
            <a:r>
              <a:rPr lang="en-US" dirty="0"/>
              <a:t>The names of psychologists like Edward </a:t>
            </a:r>
            <a:r>
              <a:rPr lang="en-US" dirty="0" err="1"/>
              <a:t>Tolman</a:t>
            </a:r>
            <a:r>
              <a:rPr lang="en-US" dirty="0"/>
              <a:t> and Jean Piaget are associated with the propagation of the ideas of this school of thought.</a:t>
            </a:r>
          </a:p>
          <a:p>
            <a:pPr algn="just"/>
            <a:endParaRPr lang="en-US" dirty="0"/>
          </a:p>
        </p:txBody>
      </p:sp>
    </p:spTree>
    <p:extLst>
      <p:ext uri="{BB962C8B-B14F-4D97-AF65-F5344CB8AC3E}">
        <p14:creationId xmlns:p14="http://schemas.microsoft.com/office/powerpoint/2010/main" val="1310682087"/>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256380"/>
            <a:ext cx="10769600" cy="1143000"/>
          </a:xfrm>
        </p:spPr>
        <p:txBody>
          <a:bodyPr>
            <a:normAutofit/>
          </a:bodyPr>
          <a:lstStyle/>
          <a:p>
            <a:r>
              <a:rPr lang="en-US" sz="5400" b="1" dirty="0"/>
              <a:t>Note: </a:t>
            </a:r>
          </a:p>
        </p:txBody>
      </p:sp>
      <p:sp>
        <p:nvSpPr>
          <p:cNvPr id="3" name="Content Placeholder 2"/>
          <p:cNvSpPr>
            <a:spLocks noGrp="1"/>
          </p:cNvSpPr>
          <p:nvPr>
            <p:ph idx="1"/>
          </p:nvPr>
        </p:nvSpPr>
        <p:spPr/>
        <p:txBody>
          <a:bodyPr>
            <a:normAutofit/>
          </a:bodyPr>
          <a:lstStyle/>
          <a:p>
            <a:pPr algn="just"/>
            <a:r>
              <a:rPr lang="en-US" altLang="en-US" sz="4000" b="1" dirty="0">
                <a:cs typeface="Times New Roman" panose="02020603050405020304" pitchFamily="18" charset="0"/>
              </a:rPr>
              <a:t>Psychiatry</a:t>
            </a:r>
            <a:r>
              <a:rPr lang="en-US" altLang="en-US" sz="4000" dirty="0">
                <a:cs typeface="Times New Roman" panose="02020603050405020304" pitchFamily="18" charset="0"/>
              </a:rPr>
              <a:t>- branch of medicine that deals with emotional and behavioral disorders.  </a:t>
            </a:r>
          </a:p>
          <a:p>
            <a:pPr algn="just"/>
            <a:r>
              <a:rPr lang="en-US" altLang="en-US" sz="4000" dirty="0">
                <a:cs typeface="Times New Roman" panose="02020603050405020304" pitchFamily="18" charset="0"/>
              </a:rPr>
              <a:t>A psychiatrist can  prescribe medicine and is considered a medical doctor (M.D.), NOT a  psychologist.</a:t>
            </a:r>
          </a:p>
          <a:p>
            <a:pPr algn="just"/>
            <a:endParaRPr lang="en-US" sz="4000" dirty="0"/>
          </a:p>
        </p:txBody>
      </p:sp>
    </p:spTree>
    <p:extLst>
      <p:ext uri="{BB962C8B-B14F-4D97-AF65-F5344CB8AC3E}">
        <p14:creationId xmlns:p14="http://schemas.microsoft.com/office/powerpoint/2010/main" val="1177684094"/>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cuments\New folder\index.png"/>
          <p:cNvPicPr>
            <a:picLocks noChangeAspect="1" noChangeArrowheads="1"/>
          </p:cNvPicPr>
          <p:nvPr/>
        </p:nvPicPr>
        <p:blipFill>
          <a:blip r:embed="rId3" cstate="print"/>
          <a:srcRect/>
          <a:stretch>
            <a:fillRect/>
          </a:stretch>
        </p:blipFill>
        <p:spPr bwMode="auto">
          <a:xfrm>
            <a:off x="1086679" y="795130"/>
            <a:ext cx="10243930" cy="3624470"/>
          </a:xfrm>
          <a:prstGeom prst="rect">
            <a:avLst/>
          </a:prstGeom>
          <a:noFill/>
        </p:spPr>
      </p:pic>
    </p:spTree>
    <p:extLst>
      <p:ext uri="{BB962C8B-B14F-4D97-AF65-F5344CB8AC3E}">
        <p14:creationId xmlns:p14="http://schemas.microsoft.com/office/powerpoint/2010/main" val="1143629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644" y="0"/>
            <a:ext cx="7315200" cy="1143000"/>
          </a:xfrm>
        </p:spPr>
        <p:txBody>
          <a:bodyPr>
            <a:normAutofit/>
          </a:bodyPr>
          <a:lstStyle/>
          <a:p>
            <a:pPr algn="ctr"/>
            <a:r>
              <a:rPr lang="en-US" sz="4800" b="1" i="0" dirty="0">
                <a:solidFill>
                  <a:schemeClr val="accent1"/>
                </a:solidFill>
                <a:effectLst>
                  <a:outerShdw blurRad="38100" dist="38100" dir="2700000" algn="tl">
                    <a:srgbClr val="000000">
                      <a:alpha val="43137"/>
                    </a:srgbClr>
                  </a:outerShdw>
                </a:effectLst>
                <a:latin typeface="Copperplate Gothic Bold" panose="020E0705020206020404" pitchFamily="34" charset="0"/>
              </a:rPr>
              <a:t>PERSONALITY</a:t>
            </a:r>
          </a:p>
        </p:txBody>
      </p:sp>
      <p:sp>
        <p:nvSpPr>
          <p:cNvPr id="3" name="Content Placeholder 2"/>
          <p:cNvSpPr>
            <a:spLocks noGrp="1"/>
          </p:cNvSpPr>
          <p:nvPr>
            <p:ph idx="1"/>
          </p:nvPr>
        </p:nvSpPr>
        <p:spPr>
          <a:xfrm>
            <a:off x="901148" y="1007165"/>
            <a:ext cx="11052313" cy="5605670"/>
          </a:xfrm>
        </p:spPr>
        <p:txBody>
          <a:bodyPr/>
          <a:lstStyle/>
          <a:p>
            <a:pPr algn="just"/>
            <a:r>
              <a:rPr lang="en-US" b="1" dirty="0"/>
              <a:t>Definition: </a:t>
            </a:r>
            <a:r>
              <a:rPr lang="en-US" dirty="0"/>
              <a:t> -</a:t>
            </a:r>
          </a:p>
          <a:p>
            <a:pPr algn="just">
              <a:buFont typeface="Wingdings" panose="05000000000000000000" pitchFamily="2" charset="2"/>
              <a:buChar char="ü"/>
            </a:pPr>
            <a:r>
              <a:rPr lang="en-US" dirty="0"/>
              <a:t>The unique characteristics each person develops in the course of his life.</a:t>
            </a:r>
          </a:p>
          <a:p>
            <a:pPr algn="just">
              <a:buFont typeface="Wingdings" panose="05000000000000000000" pitchFamily="2" charset="2"/>
              <a:buChar char="ü"/>
            </a:pPr>
            <a:r>
              <a:rPr lang="en-US" dirty="0"/>
              <a:t>The sum total of a person, his/her psychological and physiological characteristics that make him/her a unique individual. E.g. behavior, conduct, temperament (mental attitude), intellect. </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36</a:t>
            </a:fld>
            <a:endParaRPr lang="en-US"/>
          </a:p>
        </p:txBody>
      </p:sp>
    </p:spTree>
    <p:extLst>
      <p:ext uri="{BB962C8B-B14F-4D97-AF65-F5344CB8AC3E}">
        <p14:creationId xmlns:p14="http://schemas.microsoft.com/office/powerpoint/2010/main" val="7230682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1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02704"/>
            <a:ext cx="8839200" cy="972312"/>
          </a:xfrm>
        </p:spPr>
        <p:txBody>
          <a:bodyPr/>
          <a:lstStyle/>
          <a:p>
            <a:pPr algn="l"/>
            <a:r>
              <a:rPr lang="en-US" dirty="0">
                <a:solidFill>
                  <a:srgbClr val="FF0000"/>
                </a:solidFill>
                <a:latin typeface="Arial Rounded MT Bold" panose="020F0704030504030204" pitchFamily="34" charset="0"/>
              </a:rPr>
              <a:t>Why study personality?</a:t>
            </a:r>
          </a:p>
        </p:txBody>
      </p:sp>
      <p:sp>
        <p:nvSpPr>
          <p:cNvPr id="3" name="Content Placeholder 2"/>
          <p:cNvSpPr>
            <a:spLocks noGrp="1"/>
          </p:cNvSpPr>
          <p:nvPr>
            <p:ph idx="1"/>
          </p:nvPr>
        </p:nvSpPr>
        <p:spPr>
          <a:xfrm>
            <a:off x="1033670" y="967409"/>
            <a:ext cx="10840278" cy="5357191"/>
          </a:xfrm>
        </p:spPr>
        <p:txBody>
          <a:bodyPr>
            <a:noAutofit/>
          </a:bodyPr>
          <a:lstStyle/>
          <a:p>
            <a:pPr algn="just"/>
            <a:r>
              <a:rPr lang="en-US" dirty="0"/>
              <a:t>It helps the health workers such as nurses and clinicians to understand themselves, each other and their patients. </a:t>
            </a:r>
          </a:p>
          <a:p>
            <a:pPr lvl="0" algn="just"/>
            <a:r>
              <a:rPr lang="en-US" dirty="0"/>
              <a:t>It determines success and failure in the medical field, ability to make friends and to adapt to different working conditions. </a:t>
            </a:r>
          </a:p>
          <a:p>
            <a:pPr lvl="0" algn="just"/>
            <a:r>
              <a:rPr lang="en-US" dirty="0"/>
              <a:t> It influences the way one copes with pain, illness and crises.</a:t>
            </a:r>
          </a:p>
          <a:p>
            <a:pPr lvl="0" algn="just"/>
            <a:r>
              <a:rPr lang="en-US" dirty="0"/>
              <a:t>It helps the health worker to understand why patients react differently to a similar situation</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37</a:t>
            </a:fld>
            <a:endParaRPr lang="en-US"/>
          </a:p>
        </p:txBody>
      </p:sp>
    </p:spTree>
    <p:extLst>
      <p:ext uri="{BB962C8B-B14F-4D97-AF65-F5344CB8AC3E}">
        <p14:creationId xmlns:p14="http://schemas.microsoft.com/office/powerpoint/2010/main" val="3190370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500" fill="hold"/>
                                        <p:tgtEl>
                                          <p:spTgt spid="3">
                                            <p:txEl>
                                              <p:pRg st="1" end="1"/>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anim calcmode="lin" valueType="num">
                                      <p:cBhvr>
                                        <p:cTn id="13" dur="5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iterate type="lt">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anim calcmode="lin" valueType="num">
                                      <p:cBhvr>
                                        <p:cTn id="18" dur="5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9"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229600" cy="1429512"/>
          </a:xfrm>
        </p:spPr>
        <p:txBody>
          <a:bodyPr>
            <a:noAutofit/>
          </a:bodyPr>
          <a:lstStyle/>
          <a:p>
            <a:pPr algn="ctr"/>
            <a:r>
              <a:rPr lang="en-US" sz="5400" b="1" i="0" dirty="0">
                <a:solidFill>
                  <a:srgbClr val="FF0000"/>
                </a:solidFill>
                <a:effectLst>
                  <a:outerShdw blurRad="38100" dist="38100" dir="2700000" algn="tl">
                    <a:srgbClr val="000000">
                      <a:alpha val="43137"/>
                    </a:srgbClr>
                  </a:outerShdw>
                </a:effectLst>
              </a:rPr>
              <a:t>Personality Trait</a:t>
            </a:r>
            <a:br>
              <a:rPr lang="en-US" sz="5400" b="1" i="0" dirty="0">
                <a:solidFill>
                  <a:srgbClr val="FF0000"/>
                </a:solidFill>
                <a:effectLst>
                  <a:outerShdw blurRad="38100" dist="38100" dir="2700000" algn="tl">
                    <a:srgbClr val="000000">
                      <a:alpha val="43137"/>
                    </a:srgbClr>
                  </a:outerShdw>
                </a:effectLst>
              </a:rPr>
            </a:br>
            <a:endParaRPr lang="en-US" sz="5400" b="1" i="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07164" y="1159565"/>
            <a:ext cx="10734261" cy="4406348"/>
          </a:xfrm>
        </p:spPr>
        <p:txBody>
          <a:bodyPr>
            <a:normAutofit/>
          </a:bodyPr>
          <a:lstStyle/>
          <a:p>
            <a:pPr algn="just"/>
            <a:r>
              <a:rPr lang="en-US" dirty="0"/>
              <a:t>A tendency to behave in a consistent manner in various situations.</a:t>
            </a:r>
          </a:p>
          <a:p>
            <a:pPr algn="just"/>
            <a:r>
              <a:rPr lang="en-US" dirty="0"/>
              <a:t>Knowledge that a person possesses a particular trait makes prediction of her behavior possible e.g. patience, honesty, perseverance, bad temper, etc. </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38</a:t>
            </a:fld>
            <a:endParaRPr lang="en-US"/>
          </a:p>
        </p:txBody>
      </p:sp>
    </p:spTree>
    <p:extLst>
      <p:ext uri="{BB962C8B-B14F-4D97-AF65-F5344CB8AC3E}">
        <p14:creationId xmlns:p14="http://schemas.microsoft.com/office/powerpoint/2010/main" val="3943583477"/>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905" y="327389"/>
            <a:ext cx="8686800" cy="838200"/>
          </a:xfrm>
        </p:spPr>
        <p:txBody>
          <a:bodyPr>
            <a:noAutofit/>
          </a:bodyPr>
          <a:lstStyle/>
          <a:p>
            <a:pPr algn="ctr"/>
            <a:r>
              <a:rPr lang="en-US" sz="5400" b="1" i="0" dirty="0">
                <a:solidFill>
                  <a:srgbClr val="FF0000"/>
                </a:solidFill>
                <a:effectLst>
                  <a:outerShdw blurRad="38100" dist="38100" dir="2700000" algn="tl">
                    <a:srgbClr val="000000">
                      <a:alpha val="43137"/>
                    </a:srgbClr>
                  </a:outerShdw>
                </a:effectLst>
              </a:rPr>
              <a:t>Factors Influencing Personality</a:t>
            </a:r>
          </a:p>
        </p:txBody>
      </p:sp>
      <p:sp>
        <p:nvSpPr>
          <p:cNvPr id="3" name="Content Placeholder 2"/>
          <p:cNvSpPr>
            <a:spLocks noGrp="1"/>
          </p:cNvSpPr>
          <p:nvPr>
            <p:ph idx="1"/>
          </p:nvPr>
        </p:nvSpPr>
        <p:spPr/>
        <p:txBody>
          <a:bodyPr/>
          <a:lstStyle/>
          <a:p>
            <a:pPr algn="just">
              <a:buNone/>
            </a:pPr>
            <a:r>
              <a:rPr lang="en-US" b="1" dirty="0"/>
              <a:t>	Heredity</a:t>
            </a:r>
            <a:endParaRPr lang="en-US" dirty="0"/>
          </a:p>
          <a:p>
            <a:pPr algn="just"/>
            <a:r>
              <a:rPr lang="en-US" dirty="0"/>
              <a:t>Studies have proved that individuals inherit certain characteristics of personality from their parents, e.g. general appearance, reaction tendencies (alertness, dull etc.) </a:t>
            </a:r>
          </a:p>
          <a:p>
            <a:pPr algn="just">
              <a:buNone/>
            </a:pPr>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39</a:t>
            </a:fld>
            <a:endParaRPr lang="en-US"/>
          </a:p>
        </p:txBody>
      </p:sp>
    </p:spTree>
    <p:extLst>
      <p:ext uri="{BB962C8B-B14F-4D97-AF65-F5344CB8AC3E}">
        <p14:creationId xmlns:p14="http://schemas.microsoft.com/office/powerpoint/2010/main" val="3554413602"/>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40262"/>
            <a:ext cx="10972800" cy="1143000"/>
          </a:xfrm>
        </p:spPr>
        <p:txBody>
          <a:bodyPr/>
          <a:lstStyle/>
          <a:p>
            <a:pPr algn="ctr"/>
            <a:r>
              <a:rPr lang="en-US" dirty="0"/>
              <a:t>Course outline ct’</a:t>
            </a:r>
          </a:p>
        </p:txBody>
      </p:sp>
      <p:sp>
        <p:nvSpPr>
          <p:cNvPr id="3" name="Content Placeholder 2"/>
          <p:cNvSpPr>
            <a:spLocks noGrp="1"/>
          </p:cNvSpPr>
          <p:nvPr>
            <p:ph idx="1"/>
          </p:nvPr>
        </p:nvSpPr>
        <p:spPr>
          <a:xfrm>
            <a:off x="609601" y="1383262"/>
            <a:ext cx="10972800" cy="4941338"/>
          </a:xfrm>
        </p:spPr>
        <p:txBody>
          <a:bodyPr>
            <a:noAutofit/>
          </a:bodyPr>
          <a:lstStyle/>
          <a:p>
            <a:pPr algn="just"/>
            <a:r>
              <a:rPr lang="en-US" sz="2800" dirty="0"/>
              <a:t>Observational cognitive avoidance and learning </a:t>
            </a:r>
          </a:p>
          <a:p>
            <a:pPr algn="just"/>
            <a:r>
              <a:rPr lang="en-US" sz="2800" dirty="0"/>
              <a:t>Motivation </a:t>
            </a:r>
          </a:p>
          <a:p>
            <a:pPr algn="just"/>
            <a:r>
              <a:rPr lang="en-US" sz="2800" dirty="0"/>
              <a:t>Types of personalities</a:t>
            </a:r>
          </a:p>
          <a:p>
            <a:pPr algn="just"/>
            <a:r>
              <a:rPr lang="en-US" sz="2800" dirty="0"/>
              <a:t>Stress and coping</a:t>
            </a:r>
          </a:p>
          <a:p>
            <a:pPr algn="just"/>
            <a:r>
              <a:rPr lang="en-US" sz="2800" dirty="0"/>
              <a:t>Crisis and crisis intervention</a:t>
            </a:r>
          </a:p>
          <a:p>
            <a:pPr algn="just"/>
            <a:r>
              <a:rPr lang="en-US" sz="2800" dirty="0"/>
              <a:t>Mental defense mechanisms</a:t>
            </a:r>
          </a:p>
          <a:p>
            <a:pPr algn="just"/>
            <a:r>
              <a:rPr lang="en-US" sz="2800" dirty="0"/>
              <a:t>Psychology in relation to nursing</a:t>
            </a:r>
          </a:p>
          <a:p>
            <a:pPr algn="just"/>
            <a:r>
              <a:rPr lang="en-US" sz="2800" dirty="0"/>
              <a:t>Stages of growth and development</a:t>
            </a:r>
          </a:p>
          <a:p>
            <a:pPr algn="just"/>
            <a:r>
              <a:rPr lang="en-US" sz="2800" dirty="0"/>
              <a:t>Application of theories of personality development in growth and development</a:t>
            </a:r>
          </a:p>
          <a:p>
            <a:pPr algn="just"/>
            <a:endParaRPr lang="en-US" sz="2800" dirty="0"/>
          </a:p>
        </p:txBody>
      </p:sp>
    </p:spTree>
    <p:extLst>
      <p:ext uri="{BB962C8B-B14F-4D97-AF65-F5344CB8AC3E}">
        <p14:creationId xmlns:p14="http://schemas.microsoft.com/office/powerpoint/2010/main" val="2873506622"/>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solidFill>
                  <a:srgbClr val="002060"/>
                </a:solidFill>
              </a:rPr>
              <a:t>Cont’d…</a:t>
            </a:r>
          </a:p>
        </p:txBody>
      </p:sp>
      <p:sp>
        <p:nvSpPr>
          <p:cNvPr id="3" name="Content Placeholder 2"/>
          <p:cNvSpPr>
            <a:spLocks noGrp="1"/>
          </p:cNvSpPr>
          <p:nvPr>
            <p:ph idx="1"/>
          </p:nvPr>
        </p:nvSpPr>
        <p:spPr>
          <a:xfrm>
            <a:off x="1016000" y="1412632"/>
            <a:ext cx="10769600" cy="4419600"/>
          </a:xfrm>
        </p:spPr>
        <p:txBody>
          <a:bodyPr>
            <a:normAutofit/>
          </a:bodyPr>
          <a:lstStyle/>
          <a:p>
            <a:pPr algn="just">
              <a:buNone/>
            </a:pPr>
            <a:r>
              <a:rPr lang="en-US" b="1" dirty="0"/>
              <a:t>	Environment</a:t>
            </a:r>
            <a:endParaRPr lang="en-US" dirty="0"/>
          </a:p>
          <a:p>
            <a:pPr algn="just"/>
            <a:r>
              <a:rPr lang="en-US" dirty="0"/>
              <a:t>Many environmental factors determine the personality of an individual.</a:t>
            </a:r>
          </a:p>
          <a:p>
            <a:pPr lvl="0" algn="just">
              <a:buNone/>
            </a:pPr>
            <a:r>
              <a:rPr lang="en-US" b="1" dirty="0"/>
              <a:t>	Social-cultural factors</a:t>
            </a:r>
          </a:p>
          <a:p>
            <a:pPr algn="just"/>
            <a:r>
              <a:rPr lang="en-US" dirty="0"/>
              <a:t>In most societies the male is supposed to be aggressive, strong, not cry aimlessly and endure a lot of pain and on the other hand girls are expected to be submissive and polite.</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40</a:t>
            </a:fld>
            <a:endParaRPr lang="en-US"/>
          </a:p>
        </p:txBody>
      </p:sp>
    </p:spTree>
    <p:extLst>
      <p:ext uri="{BB962C8B-B14F-4D97-AF65-F5344CB8AC3E}">
        <p14:creationId xmlns:p14="http://schemas.microsoft.com/office/powerpoint/2010/main" val="2736795663"/>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solidFill>
                  <a:srgbClr val="002060"/>
                </a:solidFill>
              </a:rPr>
              <a:t>Cont’d…</a:t>
            </a:r>
          </a:p>
        </p:txBody>
      </p:sp>
      <p:sp>
        <p:nvSpPr>
          <p:cNvPr id="3" name="Content Placeholder 2"/>
          <p:cNvSpPr>
            <a:spLocks noGrp="1"/>
          </p:cNvSpPr>
          <p:nvPr>
            <p:ph idx="1"/>
          </p:nvPr>
        </p:nvSpPr>
        <p:spPr>
          <a:xfrm>
            <a:off x="894522" y="1412632"/>
            <a:ext cx="11012556" cy="4419600"/>
          </a:xfrm>
        </p:spPr>
        <p:txBody>
          <a:bodyPr>
            <a:noAutofit/>
          </a:bodyPr>
          <a:lstStyle/>
          <a:p>
            <a:pPr lvl="0" algn="just">
              <a:buNone/>
            </a:pPr>
            <a:r>
              <a:rPr lang="en-US" b="1" dirty="0"/>
              <a:t>	Learning  </a:t>
            </a:r>
            <a:endParaRPr lang="en-US" dirty="0"/>
          </a:p>
          <a:p>
            <a:pPr algn="just"/>
            <a:r>
              <a:rPr lang="en-US" dirty="0"/>
              <a:t>Plays a major role in </a:t>
            </a:r>
            <a:r>
              <a:rPr lang="en-US" dirty="0" err="1"/>
              <a:t>moulding</a:t>
            </a:r>
            <a:r>
              <a:rPr lang="en-US" dirty="0"/>
              <a:t> and influencing one`s personality throughout life, beginning from infancy.</a:t>
            </a:r>
          </a:p>
          <a:p>
            <a:pPr algn="just">
              <a:buNone/>
            </a:pPr>
            <a:endParaRPr lang="en-US" sz="1050" dirty="0"/>
          </a:p>
          <a:p>
            <a:pPr lvl="0" algn="just">
              <a:buNone/>
            </a:pPr>
            <a:r>
              <a:rPr lang="en-US" b="1" dirty="0"/>
              <a:t>	Self perception</a:t>
            </a:r>
            <a:endParaRPr lang="en-US" dirty="0"/>
          </a:p>
          <a:p>
            <a:pPr algn="just"/>
            <a:r>
              <a:rPr lang="en-US" dirty="0"/>
              <a:t>The environment helps the child develop self perception, and the persons he interacts with reinforce that perception e.g. failure in life or successful in life.</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41</a:t>
            </a:fld>
            <a:endParaRPr lang="en-US"/>
          </a:p>
        </p:txBody>
      </p:sp>
    </p:spTree>
    <p:extLst>
      <p:ext uri="{BB962C8B-B14F-4D97-AF65-F5344CB8AC3E}">
        <p14:creationId xmlns:p14="http://schemas.microsoft.com/office/powerpoint/2010/main" val="60226697"/>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599" y="188844"/>
            <a:ext cx="8759687" cy="1143000"/>
          </a:xfrm>
        </p:spPr>
        <p:txBody>
          <a:bodyPr>
            <a:normAutofit/>
          </a:bodyPr>
          <a:lstStyle/>
          <a:p>
            <a:pPr algn="l"/>
            <a:r>
              <a:rPr lang="en-US" b="1" i="0" dirty="0">
                <a:latin typeface="Copperplate Gothic Bold" panose="020E0705020206020404" pitchFamily="34" charset="0"/>
              </a:rPr>
              <a:t>TYPES OF PERSONALITY</a:t>
            </a:r>
            <a:endParaRPr lang="en-US" dirty="0">
              <a:latin typeface="Copperplate Gothic Bold" panose="020E0705020206020404" pitchFamily="34" charset="0"/>
            </a:endParaRPr>
          </a:p>
        </p:txBody>
      </p:sp>
      <p:sp>
        <p:nvSpPr>
          <p:cNvPr id="3" name="Content Placeholder 2"/>
          <p:cNvSpPr>
            <a:spLocks noGrp="1"/>
          </p:cNvSpPr>
          <p:nvPr>
            <p:ph idx="1"/>
          </p:nvPr>
        </p:nvSpPr>
        <p:spPr>
          <a:xfrm>
            <a:off x="848139" y="1331844"/>
            <a:ext cx="11025809" cy="4572000"/>
          </a:xfrm>
        </p:spPr>
        <p:txBody>
          <a:bodyPr>
            <a:normAutofit/>
          </a:bodyPr>
          <a:lstStyle/>
          <a:p>
            <a:pPr algn="just"/>
            <a:r>
              <a:rPr lang="en-US" sz="3600" dirty="0"/>
              <a:t>There are quite a number of types of personality:</a:t>
            </a:r>
          </a:p>
          <a:p>
            <a:pPr lvl="1" algn="just"/>
            <a:r>
              <a:rPr lang="en-US" sz="3200" dirty="0"/>
              <a:t>Plato: body elements such as </a:t>
            </a:r>
            <a:r>
              <a:rPr lang="en-US" sz="3200" i="1" dirty="0"/>
              <a:t>gold(rulers),iron(workers)etc</a:t>
            </a:r>
          </a:p>
          <a:p>
            <a:pPr lvl="1" algn="just"/>
            <a:r>
              <a:rPr lang="en-US" sz="3200" dirty="0"/>
              <a:t>Sheldon: body physique i.e. </a:t>
            </a:r>
            <a:r>
              <a:rPr lang="en-US" sz="3200" i="1" dirty="0"/>
              <a:t>endomorphic, </a:t>
            </a:r>
            <a:r>
              <a:rPr lang="en-US" sz="3200" i="1" dirty="0" err="1"/>
              <a:t>ectomorphic</a:t>
            </a:r>
            <a:r>
              <a:rPr lang="en-US" sz="3200" i="1" dirty="0"/>
              <a:t> etc</a:t>
            </a:r>
          </a:p>
          <a:p>
            <a:pPr lvl="1" algn="just"/>
            <a:r>
              <a:rPr lang="en-US" sz="3200" dirty="0"/>
              <a:t>Hans: relativity to external world </a:t>
            </a:r>
            <a:r>
              <a:rPr lang="en-US" sz="3200" dirty="0" err="1"/>
              <a:t>i.e</a:t>
            </a:r>
            <a:r>
              <a:rPr lang="en-US" sz="3200" dirty="0"/>
              <a:t> </a:t>
            </a:r>
            <a:r>
              <a:rPr lang="en-US" sz="3200" i="1" dirty="0"/>
              <a:t>introversion/extroversion </a:t>
            </a:r>
            <a:r>
              <a:rPr lang="en-US" sz="3200" dirty="0"/>
              <a:t>(broad categories)</a:t>
            </a:r>
          </a:p>
          <a:p>
            <a:pPr lvl="1" algn="just"/>
            <a:r>
              <a:rPr lang="en-US" sz="3200" dirty="0"/>
              <a:t>Hippocrates: body chemistry i.e. </a:t>
            </a:r>
            <a:r>
              <a:rPr lang="en-US" sz="3200" i="1" dirty="0" err="1"/>
              <a:t>sanguines</a:t>
            </a:r>
            <a:r>
              <a:rPr lang="en-US" sz="3200" i="1" dirty="0"/>
              <a:t>, </a:t>
            </a:r>
            <a:r>
              <a:rPr lang="en-US" sz="3200" i="1" dirty="0" err="1"/>
              <a:t>melancholics</a:t>
            </a:r>
            <a:r>
              <a:rPr lang="en-US" sz="3200" i="1" dirty="0"/>
              <a:t> etc</a:t>
            </a:r>
          </a:p>
          <a:p>
            <a:pPr algn="just"/>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42</a:t>
            </a:fld>
            <a:endParaRPr lang="en-US"/>
          </a:p>
        </p:txBody>
      </p:sp>
    </p:spTree>
    <p:extLst>
      <p:ext uri="{BB962C8B-B14F-4D97-AF65-F5344CB8AC3E}">
        <p14:creationId xmlns:p14="http://schemas.microsoft.com/office/powerpoint/2010/main" val="2372594023"/>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35835"/>
            <a:ext cx="7772400" cy="1143000"/>
          </a:xfrm>
        </p:spPr>
        <p:txBody>
          <a:bodyPr>
            <a:normAutofit/>
          </a:bodyPr>
          <a:lstStyle/>
          <a:p>
            <a:pPr algn="ctr"/>
            <a:r>
              <a:rPr lang="en-US" dirty="0">
                <a:latin typeface="Copperplate Gothic Bold" panose="020E0705020206020404" pitchFamily="34" charset="0"/>
              </a:rPr>
              <a:t>Introverts</a:t>
            </a:r>
          </a:p>
        </p:txBody>
      </p:sp>
      <p:sp>
        <p:nvSpPr>
          <p:cNvPr id="3" name="Content Placeholder 2"/>
          <p:cNvSpPr>
            <a:spLocks noGrp="1"/>
          </p:cNvSpPr>
          <p:nvPr>
            <p:ph idx="1"/>
          </p:nvPr>
        </p:nvSpPr>
        <p:spPr>
          <a:xfrm>
            <a:off x="1086677" y="1278835"/>
            <a:ext cx="10429461" cy="4969565"/>
          </a:xfrm>
        </p:spPr>
        <p:txBody>
          <a:bodyPr>
            <a:normAutofit/>
          </a:bodyPr>
          <a:lstStyle/>
          <a:p>
            <a:pPr algn="just"/>
            <a:r>
              <a:rPr lang="en-US" dirty="0"/>
              <a:t>Are reserved, withdrawn persons who are pre-occupied with their inner feelings and thoughts.</a:t>
            </a:r>
          </a:p>
          <a:p>
            <a:pPr algn="just"/>
            <a:endParaRPr lang="en-US" sz="1600" dirty="0"/>
          </a:p>
          <a:p>
            <a:pPr algn="just"/>
            <a:r>
              <a:rPr lang="en-US" dirty="0"/>
              <a:t>They tend to be </a:t>
            </a:r>
            <a:r>
              <a:rPr lang="en-US" i="1" dirty="0"/>
              <a:t>imaginative, slow in thinking, pessimistic, shy, unfriendly, reserved, conservative, likes solitude, cautious, passive, tender hearted and sympathetic and often retreats after meeting difficulties.</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43</a:t>
            </a:fld>
            <a:endParaRPr lang="en-US"/>
          </a:p>
        </p:txBody>
      </p:sp>
    </p:spTree>
    <p:extLst>
      <p:ext uri="{BB962C8B-B14F-4D97-AF65-F5344CB8AC3E}">
        <p14:creationId xmlns:p14="http://schemas.microsoft.com/office/powerpoint/2010/main" val="1494315358"/>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772400" cy="1143000"/>
          </a:xfrm>
        </p:spPr>
        <p:txBody>
          <a:bodyPr>
            <a:normAutofit/>
          </a:bodyPr>
          <a:lstStyle/>
          <a:p>
            <a:pPr algn="ctr"/>
            <a:r>
              <a:rPr lang="en-US" sz="6000" b="1" dirty="0">
                <a:solidFill>
                  <a:srgbClr val="FF0000"/>
                </a:solidFill>
              </a:rPr>
              <a:t>Extroverts</a:t>
            </a:r>
          </a:p>
        </p:txBody>
      </p:sp>
      <p:sp>
        <p:nvSpPr>
          <p:cNvPr id="3" name="Content Placeholder 2"/>
          <p:cNvSpPr>
            <a:spLocks noGrp="1"/>
          </p:cNvSpPr>
          <p:nvPr>
            <p:ph idx="1"/>
          </p:nvPr>
        </p:nvSpPr>
        <p:spPr>
          <a:xfrm>
            <a:off x="1143000" y="1371600"/>
            <a:ext cx="10731500" cy="4267200"/>
          </a:xfrm>
        </p:spPr>
        <p:txBody>
          <a:bodyPr>
            <a:normAutofit/>
          </a:bodyPr>
          <a:lstStyle/>
          <a:p>
            <a:pPr algn="just"/>
            <a:r>
              <a:rPr lang="en-US" dirty="0"/>
              <a:t>Are outgoing, active persons who direct their energies and interests towards other people and things.</a:t>
            </a:r>
          </a:p>
          <a:p>
            <a:pPr algn="just"/>
            <a:endParaRPr lang="en-US" sz="1600" dirty="0"/>
          </a:p>
          <a:p>
            <a:pPr algn="just"/>
            <a:r>
              <a:rPr lang="en-US" dirty="0"/>
              <a:t>They tend to be </a:t>
            </a:r>
            <a:r>
              <a:rPr lang="en-US" i="1" dirty="0"/>
              <a:t>sociable, talkative, present oriented, tough minded, unsympathetic, aggressive, friendly, adaptive, makes and sticks to their own laws, optimistic, little fantasy and likes other people’s company. </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44</a:t>
            </a:fld>
            <a:endParaRPr lang="en-US"/>
          </a:p>
        </p:txBody>
      </p:sp>
    </p:spTree>
    <p:extLst>
      <p:ext uri="{BB962C8B-B14F-4D97-AF65-F5344CB8AC3E}">
        <p14:creationId xmlns:p14="http://schemas.microsoft.com/office/powerpoint/2010/main" val="3081807701"/>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644" y="190500"/>
            <a:ext cx="7772400" cy="1143000"/>
          </a:xfrm>
        </p:spPr>
        <p:txBody>
          <a:bodyPr>
            <a:normAutofit/>
          </a:bodyPr>
          <a:lstStyle/>
          <a:p>
            <a:pPr algn="ctr"/>
            <a:r>
              <a:rPr lang="en-US" sz="5400" b="1" dirty="0" err="1">
                <a:latin typeface="Arial Rounded MT Bold" panose="020F0704030504030204" pitchFamily="34" charset="0"/>
              </a:rPr>
              <a:t>Sanguines</a:t>
            </a:r>
            <a:r>
              <a:rPr lang="en-US" sz="5400" b="1" dirty="0">
                <a:latin typeface="Arial Rounded MT Bold" panose="020F0704030504030204" pitchFamily="34" charset="0"/>
              </a:rPr>
              <a:t> </a:t>
            </a:r>
            <a:r>
              <a:rPr lang="en-US" sz="3600" b="1" dirty="0">
                <a:latin typeface="Arial Rounded MT Bold" panose="020F0704030504030204" pitchFamily="34" charset="0"/>
              </a:rPr>
              <a:t>(“let’s have fun”)</a:t>
            </a:r>
          </a:p>
        </p:txBody>
      </p:sp>
      <p:sp>
        <p:nvSpPr>
          <p:cNvPr id="3" name="Content Placeholder 2"/>
          <p:cNvSpPr>
            <a:spLocks noGrp="1"/>
          </p:cNvSpPr>
          <p:nvPr>
            <p:ph idx="1"/>
          </p:nvPr>
        </p:nvSpPr>
        <p:spPr>
          <a:xfrm>
            <a:off x="901147" y="1543878"/>
            <a:ext cx="10747513" cy="4191000"/>
          </a:xfrm>
        </p:spPr>
        <p:txBody>
          <a:bodyPr>
            <a:noAutofit/>
          </a:bodyPr>
          <a:lstStyle/>
          <a:p>
            <a:pPr algn="just">
              <a:buNone/>
            </a:pPr>
            <a:r>
              <a:rPr lang="en-US" dirty="0"/>
              <a:t>Great front-door person/salesperson</a:t>
            </a:r>
          </a:p>
          <a:p>
            <a:pPr algn="just">
              <a:buFont typeface="Arial" pitchFamily="34" charset="0"/>
              <a:buChar char="•"/>
            </a:pPr>
            <a:r>
              <a:rPr lang="en-US" dirty="0"/>
              <a:t>Enthusiastic and expressive, makes friends easily,</a:t>
            </a:r>
          </a:p>
          <a:p>
            <a:pPr algn="just">
              <a:buFont typeface="Arial" pitchFamily="34" charset="0"/>
              <a:buChar char="•"/>
            </a:pPr>
            <a:r>
              <a:rPr lang="en-US" dirty="0"/>
              <a:t>Creative and fun, volunteers for jobs, talkative, storyteller</a:t>
            </a:r>
          </a:p>
          <a:p>
            <a:pPr algn="just">
              <a:buFont typeface="Arial" pitchFamily="34" charset="0"/>
              <a:buChar char="•"/>
            </a:pPr>
            <a:r>
              <a:rPr lang="en-US" dirty="0"/>
              <a:t>Don’t have much follow-through, talk too much, exaggerates, </a:t>
            </a:r>
          </a:p>
          <a:p>
            <a:pPr algn="just">
              <a:buFont typeface="Arial" pitchFamily="34" charset="0"/>
              <a:buChar char="•"/>
            </a:pPr>
            <a:r>
              <a:rPr lang="en-US" dirty="0"/>
              <a:t>Many fans but few friends, self-centered, disorganized, manipulates through charm</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45</a:t>
            </a:fld>
            <a:endParaRPr lang="en-US"/>
          </a:p>
        </p:txBody>
      </p:sp>
    </p:spTree>
    <p:extLst>
      <p:ext uri="{BB962C8B-B14F-4D97-AF65-F5344CB8AC3E}">
        <p14:creationId xmlns:p14="http://schemas.microsoft.com/office/powerpoint/2010/main" val="4165000881"/>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139" y="190500"/>
            <a:ext cx="7772400" cy="1143000"/>
          </a:xfrm>
        </p:spPr>
        <p:txBody>
          <a:bodyPr>
            <a:noAutofit/>
          </a:bodyPr>
          <a:lstStyle/>
          <a:p>
            <a:pPr algn="ctr"/>
            <a:r>
              <a:rPr lang="en-US" sz="5400" b="1" dirty="0">
                <a:latin typeface="Arial Rounded MT Bold" panose="020F0704030504030204" pitchFamily="34" charset="0"/>
              </a:rPr>
              <a:t>Melancholy </a:t>
            </a:r>
            <a:r>
              <a:rPr lang="en-US" sz="3600" b="1" dirty="0">
                <a:latin typeface="Arial Rounded MT Bold" panose="020F0704030504030204" pitchFamily="34" charset="0"/>
              </a:rPr>
              <a:t>(“let’s get organized”)</a:t>
            </a:r>
          </a:p>
        </p:txBody>
      </p:sp>
      <p:sp>
        <p:nvSpPr>
          <p:cNvPr id="3" name="Content Placeholder 2"/>
          <p:cNvSpPr>
            <a:spLocks noGrp="1"/>
          </p:cNvSpPr>
          <p:nvPr>
            <p:ph idx="1"/>
          </p:nvPr>
        </p:nvSpPr>
        <p:spPr>
          <a:xfrm>
            <a:off x="861391" y="1981200"/>
            <a:ext cx="10999305" cy="4191000"/>
          </a:xfrm>
        </p:spPr>
        <p:txBody>
          <a:bodyPr>
            <a:normAutofit/>
          </a:bodyPr>
          <a:lstStyle/>
          <a:p>
            <a:pPr algn="just">
              <a:buFont typeface="Arial" pitchFamily="34" charset="0"/>
              <a:buChar char="•"/>
            </a:pPr>
            <a:r>
              <a:rPr lang="en-US" sz="3600" dirty="0"/>
              <a:t>Analytical, genius prone, plans and organizes, neat and orderly. </a:t>
            </a:r>
          </a:p>
          <a:p>
            <a:pPr algn="just">
              <a:buFont typeface="Arial" pitchFamily="34" charset="0"/>
              <a:buChar char="•"/>
            </a:pPr>
            <a:r>
              <a:rPr lang="en-US" sz="3600" dirty="0"/>
              <a:t>Can be counted on to finish a job, detail-oriented, economical, compassionate, perfectionists, creative.</a:t>
            </a:r>
          </a:p>
          <a:p>
            <a:pPr algn="just">
              <a:buFont typeface="Arial" pitchFamily="34" charset="0"/>
              <a:buChar char="•"/>
            </a:pPr>
            <a:r>
              <a:rPr lang="en-US" sz="3600" dirty="0"/>
              <a:t>Easily depressed, assumes worst in people and situations, low-self image, procrastinate through planning, has unrealistic expectations.</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46</a:t>
            </a:fld>
            <a:endParaRPr lang="en-US"/>
          </a:p>
        </p:txBody>
      </p:sp>
    </p:spTree>
    <p:extLst>
      <p:ext uri="{BB962C8B-B14F-4D97-AF65-F5344CB8AC3E}">
        <p14:creationId xmlns:p14="http://schemas.microsoft.com/office/powerpoint/2010/main" val="3774724142"/>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644" y="190500"/>
            <a:ext cx="7772400" cy="1143000"/>
          </a:xfrm>
        </p:spPr>
        <p:txBody>
          <a:bodyPr>
            <a:noAutofit/>
          </a:bodyPr>
          <a:lstStyle/>
          <a:p>
            <a:pPr algn="ctr"/>
            <a:r>
              <a:rPr lang="en-US" sz="6000" b="1" dirty="0">
                <a:latin typeface="Arial Rounded MT Bold" panose="020F0704030504030204" pitchFamily="34" charset="0"/>
              </a:rPr>
              <a:t>Choleric </a:t>
            </a:r>
            <a:r>
              <a:rPr lang="en-US" sz="4000" b="1" dirty="0">
                <a:latin typeface="Arial Rounded MT Bold" panose="020F0704030504030204" pitchFamily="34" charset="0"/>
              </a:rPr>
              <a:t>(“let’s get moving”)</a:t>
            </a:r>
          </a:p>
        </p:txBody>
      </p:sp>
      <p:sp>
        <p:nvSpPr>
          <p:cNvPr id="3" name="Content Placeholder 2"/>
          <p:cNvSpPr>
            <a:spLocks noGrp="1"/>
          </p:cNvSpPr>
          <p:nvPr>
            <p:ph idx="1"/>
          </p:nvPr>
        </p:nvSpPr>
        <p:spPr>
          <a:xfrm>
            <a:off x="861391" y="1733550"/>
            <a:ext cx="11092070" cy="4191000"/>
          </a:xfrm>
        </p:spPr>
        <p:txBody>
          <a:bodyPr>
            <a:noAutofit/>
          </a:bodyPr>
          <a:lstStyle/>
          <a:p>
            <a:pPr algn="just">
              <a:buFont typeface="Arial" pitchFamily="34" charset="0"/>
              <a:buChar char="•"/>
            </a:pPr>
            <a:r>
              <a:rPr lang="en-US" sz="3600" dirty="0"/>
              <a:t>Born leader, driven, goal-oriented, strong-willed, can run anything, thrives on opposition.</a:t>
            </a:r>
          </a:p>
          <a:p>
            <a:pPr algn="just">
              <a:buFont typeface="Arial" pitchFamily="34" charset="0"/>
              <a:buChar char="•"/>
            </a:pPr>
            <a:r>
              <a:rPr lang="en-US" sz="3600" dirty="0"/>
              <a:t>Independent, makes split-second decisions, solves problems, is usually right, active.</a:t>
            </a:r>
          </a:p>
          <a:p>
            <a:pPr algn="just">
              <a:buFont typeface="Arial" pitchFamily="34" charset="0"/>
              <a:buChar char="•"/>
            </a:pPr>
            <a:r>
              <a:rPr lang="en-US" sz="3600" dirty="0"/>
              <a:t>Doesn’t see faults, compulsive worker, needs control, </a:t>
            </a:r>
          </a:p>
          <a:p>
            <a:pPr algn="just">
              <a:buFont typeface="Arial" pitchFamily="34" charset="0"/>
              <a:buChar char="•"/>
            </a:pPr>
            <a:r>
              <a:rPr lang="en-US" sz="3600" dirty="0"/>
              <a:t>Can come off bossy/domineering, not so good people skills, unemotional and cold.</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47</a:t>
            </a:fld>
            <a:endParaRPr lang="en-US"/>
          </a:p>
        </p:txBody>
      </p:sp>
    </p:spTree>
    <p:extLst>
      <p:ext uri="{BB962C8B-B14F-4D97-AF65-F5344CB8AC3E}">
        <p14:creationId xmlns:p14="http://schemas.microsoft.com/office/powerpoint/2010/main" val="3466096478"/>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4209" y="212035"/>
            <a:ext cx="7772400" cy="1143000"/>
          </a:xfrm>
        </p:spPr>
        <p:txBody>
          <a:bodyPr>
            <a:normAutofit/>
          </a:bodyPr>
          <a:lstStyle/>
          <a:p>
            <a:pPr algn="ctr"/>
            <a:r>
              <a:rPr lang="en-US" sz="6000" dirty="0">
                <a:latin typeface="Berlin Sans FB Demi" panose="020E0802020502020306" pitchFamily="34" charset="0"/>
              </a:rPr>
              <a:t>Phlegmatic </a:t>
            </a:r>
            <a:r>
              <a:rPr lang="en-US" sz="4000" dirty="0">
                <a:latin typeface="Berlin Sans FB Demi" panose="020E0802020502020306" pitchFamily="34" charset="0"/>
              </a:rPr>
              <a:t>(“let’s relax”)</a:t>
            </a:r>
          </a:p>
        </p:txBody>
      </p:sp>
      <p:sp>
        <p:nvSpPr>
          <p:cNvPr id="3" name="Content Placeholder 2"/>
          <p:cNvSpPr>
            <a:spLocks noGrp="1"/>
          </p:cNvSpPr>
          <p:nvPr>
            <p:ph idx="1"/>
          </p:nvPr>
        </p:nvSpPr>
        <p:spPr>
          <a:xfrm>
            <a:off x="1315277" y="1593574"/>
            <a:ext cx="10373139" cy="4191000"/>
          </a:xfrm>
        </p:spPr>
        <p:txBody>
          <a:bodyPr>
            <a:noAutofit/>
          </a:bodyPr>
          <a:lstStyle/>
          <a:p>
            <a:pPr algn="just">
              <a:buFont typeface="Arial" pitchFamily="34" charset="0"/>
              <a:buChar char="•"/>
            </a:pPr>
            <a:r>
              <a:rPr lang="en-US" sz="3600" dirty="0"/>
              <a:t>Easy-going, low-key, inoffensive, patient, calm, cool, collected, realistic </a:t>
            </a:r>
          </a:p>
          <a:p>
            <a:pPr algn="just">
              <a:buFont typeface="Arial" pitchFamily="34" charset="0"/>
              <a:buChar char="•"/>
            </a:pPr>
            <a:r>
              <a:rPr lang="en-US" sz="3600" dirty="0"/>
              <a:t>Mediator, good listener, dependable, cheerful.</a:t>
            </a:r>
          </a:p>
          <a:p>
            <a:pPr algn="just">
              <a:buFont typeface="Arial" pitchFamily="34" charset="0"/>
              <a:buChar char="•"/>
            </a:pPr>
            <a:r>
              <a:rPr lang="en-US" sz="3600" dirty="0"/>
              <a:t>Not enthusiastic, dislikes change, procrastinates, can seem lazy, indecisive, emotionally closed.</a:t>
            </a:r>
          </a:p>
          <a:p>
            <a:pPr algn="just">
              <a:buFont typeface="Arial" pitchFamily="34" charset="0"/>
              <a:buChar char="•"/>
            </a:pPr>
            <a:r>
              <a:rPr lang="en-US" sz="3600" dirty="0"/>
              <a:t>Avoids conflict, has a hard time with discipline, pessimistic</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48</a:t>
            </a:fld>
            <a:endParaRPr lang="en-US"/>
          </a:p>
        </p:txBody>
      </p:sp>
    </p:spTree>
    <p:extLst>
      <p:ext uri="{BB962C8B-B14F-4D97-AF65-F5344CB8AC3E}">
        <p14:creationId xmlns:p14="http://schemas.microsoft.com/office/powerpoint/2010/main" val="3087930598"/>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678" y="321365"/>
            <a:ext cx="7772400" cy="1143000"/>
          </a:xfrm>
        </p:spPr>
        <p:txBody>
          <a:bodyPr>
            <a:normAutofit/>
          </a:bodyPr>
          <a:lstStyle/>
          <a:p>
            <a:pPr algn="ctr"/>
            <a:r>
              <a:rPr lang="en-US" sz="6000" b="1" dirty="0">
                <a:solidFill>
                  <a:srgbClr val="002060"/>
                </a:solidFill>
              </a:rPr>
              <a:t>Others…</a:t>
            </a:r>
          </a:p>
        </p:txBody>
      </p:sp>
      <p:sp>
        <p:nvSpPr>
          <p:cNvPr id="3" name="Content Placeholder 2"/>
          <p:cNvSpPr>
            <a:spLocks noGrp="1"/>
          </p:cNvSpPr>
          <p:nvPr>
            <p:ph idx="1"/>
          </p:nvPr>
        </p:nvSpPr>
        <p:spPr>
          <a:xfrm>
            <a:off x="927651" y="1828800"/>
            <a:ext cx="11025809" cy="4267200"/>
          </a:xfrm>
        </p:spPr>
        <p:txBody>
          <a:bodyPr>
            <a:noAutofit/>
          </a:bodyPr>
          <a:lstStyle/>
          <a:p>
            <a:pPr lvl="0" algn="just">
              <a:buNone/>
            </a:pPr>
            <a:r>
              <a:rPr lang="en-US" b="1" dirty="0"/>
              <a:t>Obsessive</a:t>
            </a:r>
            <a:r>
              <a:rPr lang="en-US" dirty="0"/>
              <a:t>: perfection, rigid and does not like change.</a:t>
            </a:r>
          </a:p>
          <a:p>
            <a:pPr lvl="0" algn="just">
              <a:buNone/>
            </a:pPr>
            <a:r>
              <a:rPr lang="en-US" b="1" dirty="0"/>
              <a:t>Schizoid: </a:t>
            </a:r>
            <a:r>
              <a:rPr lang="en-US" dirty="0"/>
              <a:t>a loner, withdrawn, emotionally cold.</a:t>
            </a:r>
          </a:p>
          <a:p>
            <a:pPr lvl="0" algn="just">
              <a:buNone/>
            </a:pPr>
            <a:r>
              <a:rPr lang="en-US" b="1" dirty="0" err="1"/>
              <a:t>Cyclothymic</a:t>
            </a:r>
            <a:r>
              <a:rPr lang="en-US" b="1" dirty="0"/>
              <a:t>: </a:t>
            </a:r>
            <a:r>
              <a:rPr lang="en-US" dirty="0"/>
              <a:t>outgoing, very talkative, excited about life. Very warm emotionally</a:t>
            </a:r>
          </a:p>
          <a:p>
            <a:pPr lvl="0" algn="just">
              <a:buNone/>
            </a:pPr>
            <a:r>
              <a:rPr lang="en-US" b="1" dirty="0"/>
              <a:t>Hysterical: </a:t>
            </a:r>
            <a:r>
              <a:rPr lang="en-US" dirty="0"/>
              <a:t>seek a lot of attention, very selfish, dramatic.</a:t>
            </a:r>
          </a:p>
          <a:p>
            <a:pPr lvl="0" algn="just">
              <a:buNone/>
            </a:pPr>
            <a:r>
              <a:rPr lang="en-US" b="1" dirty="0"/>
              <a:t>Paranoid: </a:t>
            </a:r>
            <a:r>
              <a:rPr lang="en-US" dirty="0"/>
              <a:t>suspicious of everyone, difficult to work with, rigid and un-adaptable</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49</a:t>
            </a:fld>
            <a:endParaRPr lang="en-US"/>
          </a:p>
        </p:txBody>
      </p:sp>
    </p:spTree>
    <p:extLst>
      <p:ext uri="{BB962C8B-B14F-4D97-AF65-F5344CB8AC3E}">
        <p14:creationId xmlns:p14="http://schemas.microsoft.com/office/powerpoint/2010/main" val="52880308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tx1">
              <a:lumMod val="95000"/>
            </a:schemeClr>
          </a:bgClr>
        </a:patt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57808" y="1431236"/>
            <a:ext cx="10694504" cy="1798155"/>
          </a:xfrm>
        </p:spPr>
        <p:txBody>
          <a:bodyPr>
            <a:noAutofit/>
          </a:bodyPr>
          <a:lstStyle/>
          <a:p>
            <a:pPr algn="ctr"/>
            <a:r>
              <a:rPr lang="en-US" sz="7200" b="1" dirty="0">
                <a:solidFill>
                  <a:srgbClr val="FF0000"/>
                </a:solidFill>
                <a:latin typeface="Copperplate Gothic Bold" panose="020E0705020206020404" pitchFamily="34" charset="0"/>
              </a:rPr>
              <a:t>CONCEPTS OF PSYCHOLOGY </a:t>
            </a:r>
          </a:p>
        </p:txBody>
      </p:sp>
      <p:sp>
        <p:nvSpPr>
          <p:cNvPr id="5" name="Subtitle 4"/>
          <p:cNvSpPr>
            <a:spLocks noGrp="1"/>
          </p:cNvSpPr>
          <p:nvPr>
            <p:ph type="subTitle" idx="1"/>
          </p:nvPr>
        </p:nvSpPr>
        <p:spPr>
          <a:xfrm>
            <a:off x="1802296" y="5128590"/>
            <a:ext cx="8534400" cy="841513"/>
          </a:xfrm>
        </p:spPr>
        <p:txBody>
          <a:bodyPr>
            <a:normAutofit fontScale="92500" lnSpcReduction="20000"/>
          </a:bodyPr>
          <a:lstStyle/>
          <a:p>
            <a:r>
              <a:rPr lang="en-US" sz="6000" dirty="0">
                <a:solidFill>
                  <a:schemeClr val="tx1"/>
                </a:solidFill>
                <a:latin typeface="Blackadder ITC" panose="04020505051007020D02" pitchFamily="82" charset="0"/>
              </a:rPr>
              <a:t>Welcome</a:t>
            </a:r>
          </a:p>
        </p:txBody>
      </p:sp>
    </p:spTree>
    <p:extLst>
      <p:ext uri="{BB962C8B-B14F-4D97-AF65-F5344CB8AC3E}">
        <p14:creationId xmlns:p14="http://schemas.microsoft.com/office/powerpoint/2010/main" val="839411291"/>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cuments\New folder\d7b76142460ebdf99928f8b88802128d.jpg"/>
          <p:cNvPicPr>
            <a:picLocks noGrp="1" noChangeAspect="1" noChangeArrowheads="1"/>
          </p:cNvPicPr>
          <p:nvPr>
            <p:ph idx="1"/>
          </p:nvPr>
        </p:nvPicPr>
        <p:blipFill>
          <a:blip r:embed="rId2" cstate="print"/>
          <a:srcRect/>
          <a:stretch>
            <a:fillRect/>
          </a:stretch>
        </p:blipFill>
        <p:spPr bwMode="auto">
          <a:xfrm>
            <a:off x="1046922" y="533400"/>
            <a:ext cx="11025808" cy="5791200"/>
          </a:xfrm>
          <a:prstGeom prst="rect">
            <a:avLst/>
          </a:prstGeom>
          <a:noFill/>
        </p:spPr>
      </p:pic>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50</a:t>
            </a:fld>
            <a:endParaRPr lang="en-US"/>
          </a:p>
        </p:txBody>
      </p:sp>
    </p:spTree>
    <p:extLst>
      <p:ext uri="{BB962C8B-B14F-4D97-AF65-F5344CB8AC3E}">
        <p14:creationId xmlns:p14="http://schemas.microsoft.com/office/powerpoint/2010/main" val="2621055587"/>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600200" y="1143000"/>
            <a:ext cx="10141226" cy="2673626"/>
          </a:xfrm>
        </p:spPr>
        <p:txBody>
          <a:bodyPr>
            <a:noAutofit/>
          </a:bodyPr>
          <a:lstStyle/>
          <a:p>
            <a:pPr algn="ctr"/>
            <a:r>
              <a:rPr lang="en-US" sz="6000" b="1" i="0" dirty="0">
                <a:solidFill>
                  <a:srgbClr val="FF0000"/>
                </a:solidFill>
                <a:effectLst>
                  <a:outerShdw blurRad="38100" dist="38100" dir="2700000" algn="tl">
                    <a:srgbClr val="000000">
                      <a:alpha val="43137"/>
                    </a:srgbClr>
                  </a:outerShdw>
                </a:effectLst>
                <a:latin typeface="Berlin Sans FB Demi" panose="020E0802020502020306" pitchFamily="34" charset="0"/>
              </a:rPr>
              <a:t>THEORIES OF PERSONALITY DEVELOPMENT</a:t>
            </a:r>
          </a:p>
        </p:txBody>
      </p:sp>
    </p:spTree>
    <p:extLst>
      <p:ext uri="{BB962C8B-B14F-4D97-AF65-F5344CB8AC3E}">
        <p14:creationId xmlns:p14="http://schemas.microsoft.com/office/powerpoint/2010/main" val="11239161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74644" y="937731"/>
            <a:ext cx="10813773" cy="2242791"/>
          </a:xfrm>
        </p:spPr>
        <p:txBody>
          <a:bodyPr>
            <a:noAutofit/>
          </a:bodyPr>
          <a:lstStyle/>
          <a:p>
            <a:pPr algn="ctr"/>
            <a:r>
              <a:rPr lang="en-US" sz="6000" dirty="0">
                <a:solidFill>
                  <a:srgbClr val="FF0000"/>
                </a:solidFill>
                <a:latin typeface="Berlin Sans FB Demi" panose="020E0802020502020306" pitchFamily="34" charset="0"/>
              </a:rPr>
              <a:t>HUMANISTIC THEORY</a:t>
            </a:r>
            <a:br>
              <a:rPr lang="en-US" sz="4800" dirty="0">
                <a:solidFill>
                  <a:srgbClr val="FF0000"/>
                </a:solidFill>
                <a:latin typeface="Berlin Sans FB Demi" panose="020E0802020502020306" pitchFamily="34" charset="0"/>
              </a:rPr>
            </a:br>
            <a:r>
              <a:rPr lang="en-US" sz="4800" dirty="0">
                <a:solidFill>
                  <a:srgbClr val="FF0000"/>
                </a:solidFill>
                <a:latin typeface="Berlin Sans FB Demi" panose="020E0802020502020306" pitchFamily="34" charset="0"/>
              </a:rPr>
              <a:t>MASLOW’S HIEARARCHY OF NEEDS</a:t>
            </a:r>
            <a:br>
              <a:rPr lang="en-US" sz="4800" dirty="0">
                <a:solidFill>
                  <a:srgbClr val="FF0000"/>
                </a:solidFill>
                <a:latin typeface="Berlin Sans FB Demi" panose="020E0802020502020306" pitchFamily="34" charset="0"/>
              </a:rPr>
            </a:br>
            <a:endParaRPr lang="en-US" sz="4800" dirty="0">
              <a:solidFill>
                <a:srgbClr val="FF0000"/>
              </a:solidFill>
              <a:latin typeface="Berlin Sans FB Demi" panose="020E0802020502020306" pitchFamily="34" charset="0"/>
            </a:endParaRPr>
          </a:p>
        </p:txBody>
      </p:sp>
      <p:sp>
        <p:nvSpPr>
          <p:cNvPr id="3" name="Subtitle 2"/>
          <p:cNvSpPr>
            <a:spLocks noGrp="1"/>
          </p:cNvSpPr>
          <p:nvPr>
            <p:ph type="subTitle" idx="1"/>
          </p:nvPr>
        </p:nvSpPr>
        <p:spPr>
          <a:xfrm>
            <a:off x="1828801" y="4615070"/>
            <a:ext cx="8534400" cy="1752600"/>
          </a:xfrm>
        </p:spPr>
        <p:txBody>
          <a:bodyPr>
            <a:normAutofit/>
          </a:bodyPr>
          <a:lstStyle/>
          <a:p>
            <a:r>
              <a:rPr lang="en-US" sz="4400" b="1" dirty="0">
                <a:solidFill>
                  <a:schemeClr val="tx1"/>
                </a:solidFill>
                <a:latin typeface="Baskerville Old Face" panose="02020602080505020303" pitchFamily="18" charset="0"/>
              </a:rPr>
              <a:t>Abraham Maslow</a:t>
            </a:r>
          </a:p>
        </p:txBody>
      </p:sp>
    </p:spTree>
    <p:extLst>
      <p:ext uri="{BB962C8B-B14F-4D97-AF65-F5344CB8AC3E}">
        <p14:creationId xmlns:p14="http://schemas.microsoft.com/office/powerpoint/2010/main" val="4176411400"/>
      </p:ext>
    </p:extLst>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243" y="0"/>
            <a:ext cx="10003271" cy="914400"/>
          </a:xfrm>
        </p:spPr>
        <p:txBody>
          <a:bodyPr>
            <a:normAutofit fontScale="90000"/>
          </a:bodyPr>
          <a:lstStyle/>
          <a:p>
            <a:pPr algn="ctr"/>
            <a:r>
              <a:rPr lang="en-US" sz="6600" b="1" dirty="0">
                <a:solidFill>
                  <a:schemeClr val="tx1"/>
                </a:solidFill>
                <a:latin typeface="Berlin Sans FB Demi" panose="020E0802020502020306" pitchFamily="34" charset="0"/>
              </a:rPr>
              <a:t>Introduction </a:t>
            </a:r>
          </a:p>
        </p:txBody>
      </p:sp>
      <p:sp>
        <p:nvSpPr>
          <p:cNvPr id="3" name="Subtitle 2"/>
          <p:cNvSpPr>
            <a:spLocks noGrp="1"/>
          </p:cNvSpPr>
          <p:nvPr>
            <p:ph sz="half" idx="1"/>
          </p:nvPr>
        </p:nvSpPr>
        <p:spPr>
          <a:xfrm>
            <a:off x="1298713" y="1073426"/>
            <a:ext cx="6347791" cy="5605670"/>
          </a:xfrm>
        </p:spPr>
        <p:txBody>
          <a:bodyPr>
            <a:normAutofit fontScale="92500" lnSpcReduction="20000"/>
          </a:bodyPr>
          <a:lstStyle/>
          <a:p>
            <a:pPr marL="484632" indent="-457200" algn="just">
              <a:buFont typeface="Arial" panose="020B0604020202020204" pitchFamily="34" charset="0"/>
              <a:buChar char="•"/>
            </a:pPr>
            <a:r>
              <a:rPr lang="en-US" sz="3200" b="1" dirty="0">
                <a:solidFill>
                  <a:schemeClr val="tx1"/>
                </a:solidFill>
              </a:rPr>
              <a:t>Maslow's</a:t>
            </a:r>
            <a:r>
              <a:rPr lang="en-US" sz="3200" dirty="0">
                <a:solidFill>
                  <a:schemeClr val="tx1"/>
                </a:solidFill>
              </a:rPr>
              <a:t> hierarchy of needs is a theory in psychology proposed by </a:t>
            </a:r>
            <a:r>
              <a:rPr lang="en-US" sz="3200" b="1" dirty="0">
                <a:solidFill>
                  <a:schemeClr val="tx1"/>
                </a:solidFill>
              </a:rPr>
              <a:t>Abraham Maslow</a:t>
            </a:r>
            <a:r>
              <a:rPr lang="en-US" sz="3200" dirty="0">
                <a:solidFill>
                  <a:schemeClr val="tx1"/>
                </a:solidFill>
              </a:rPr>
              <a:t> in 1943. </a:t>
            </a:r>
          </a:p>
          <a:p>
            <a:pPr marL="484632" indent="-457200" algn="just">
              <a:buFont typeface="Arial" panose="020B0604020202020204" pitchFamily="34" charset="0"/>
              <a:buChar char="•"/>
            </a:pPr>
            <a:r>
              <a:rPr lang="en-US" sz="3200" dirty="0"/>
              <a:t>Maslow's hierarchy of needs is often portrayed in the shape of a </a:t>
            </a:r>
            <a:r>
              <a:rPr lang="en-US" sz="3200" b="1" dirty="0"/>
              <a:t>pyramid</a:t>
            </a:r>
            <a:r>
              <a:rPr lang="en-US" sz="3200" dirty="0"/>
              <a:t> with the largest, most fundamental needs at the bottom and the need for self-actualization and transcendence at the top. In other words, the crux of the theory is that individuals’ most basic needs must be met before they become motivated to achieve higher level needs</a:t>
            </a:r>
            <a:endParaRPr lang="en-US" sz="3200" dirty="0">
              <a:solidFill>
                <a:schemeClr val="tx1"/>
              </a:solidFill>
            </a:endParaRPr>
          </a:p>
        </p:txBody>
      </p:sp>
      <p:pic>
        <p:nvPicPr>
          <p:cNvPr id="5" name="Picture 7" descr="http://www.psp-tao.de/images/maslow.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765774" y="1219200"/>
            <a:ext cx="4320209" cy="54598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74294462"/>
      </p:ext>
    </p:extLst>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791" y="397565"/>
            <a:ext cx="10005392" cy="6155635"/>
          </a:xfrm>
        </p:spPr>
        <p:txBody>
          <a:bodyPr>
            <a:normAutofit/>
          </a:bodyPr>
          <a:lstStyle/>
          <a:p>
            <a:pPr algn="just"/>
            <a:r>
              <a:rPr lang="en-GB" sz="3600" dirty="0"/>
              <a:t>Abraham Maslow arranged human needs into a hierarchy starting from the most basic to less basic needs</a:t>
            </a:r>
          </a:p>
          <a:p>
            <a:pPr algn="just"/>
            <a:r>
              <a:rPr lang="en-GB" sz="3600" dirty="0"/>
              <a:t>He emphasized on two things:</a:t>
            </a:r>
          </a:p>
          <a:p>
            <a:pPr lvl="1" algn="just">
              <a:buFont typeface="Arial" charset="0"/>
              <a:buChar char="◘"/>
            </a:pPr>
            <a:r>
              <a:rPr lang="en-GB" sz="3600" dirty="0"/>
              <a:t>Capacity of human growth/self actualization</a:t>
            </a:r>
          </a:p>
          <a:p>
            <a:pPr lvl="1" algn="just">
              <a:buFont typeface="Arial" charset="0"/>
              <a:buChar char="◘"/>
            </a:pPr>
            <a:r>
              <a:rPr lang="en-GB" sz="3600" dirty="0"/>
              <a:t>Individual’s desire to satisfy variety of needs</a:t>
            </a:r>
          </a:p>
          <a:p>
            <a:pPr algn="just"/>
            <a:r>
              <a:rPr lang="en-GB" sz="3600" dirty="0"/>
              <a:t>He developed a hierarchy of needs known as </a:t>
            </a:r>
            <a:r>
              <a:rPr lang="en-GB" sz="3600" dirty="0">
                <a:solidFill>
                  <a:srgbClr val="FF0000"/>
                </a:solidFill>
              </a:rPr>
              <a:t>Maslow’s hierarchy of needs.</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54</a:t>
            </a:fld>
            <a:endParaRPr lang="en-US"/>
          </a:p>
        </p:txBody>
      </p:sp>
    </p:spTree>
    <p:extLst>
      <p:ext uri="{BB962C8B-B14F-4D97-AF65-F5344CB8AC3E}">
        <p14:creationId xmlns:p14="http://schemas.microsoft.com/office/powerpoint/2010/main" val="3266241234"/>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55</a:t>
            </a:fld>
            <a:endParaRPr lang="en-US"/>
          </a:p>
        </p:txBody>
      </p:sp>
      <p:pic>
        <p:nvPicPr>
          <p:cNvPr id="16" name="Picture 4" descr="hierarchy"/>
          <p:cNvPicPr>
            <a:picLocks noChangeAspect="1" noChangeArrowheads="1"/>
          </p:cNvPicPr>
          <p:nvPr/>
        </p:nvPicPr>
        <p:blipFill>
          <a:blip r:embed="rId2" cstate="print"/>
          <a:srcRect/>
          <a:stretch>
            <a:fillRect/>
          </a:stretch>
        </p:blipFill>
        <p:spPr>
          <a:xfrm>
            <a:off x="1444487" y="225286"/>
            <a:ext cx="10628243" cy="64140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39369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upload.wikimedia.org/wikipedia/commons/thumb/3/33/MaslowsHierarchyOfNeeds.svg/300px-MaslowsHierarchyOfNeeds.svg.png"/>
          <p:cNvPicPr/>
          <p:nvPr/>
        </p:nvPicPr>
        <p:blipFill>
          <a:blip r:embed="rId2">
            <a:extLst>
              <a:ext uri="{28A0092B-C50C-407E-A947-70E740481C1C}">
                <a14:useLocalDpi xmlns:a14="http://schemas.microsoft.com/office/drawing/2010/main" val="0"/>
              </a:ext>
            </a:extLst>
          </a:blip>
          <a:srcRect/>
          <a:stretch>
            <a:fillRect/>
          </a:stretch>
        </p:blipFill>
        <p:spPr bwMode="auto">
          <a:xfrm>
            <a:off x="2014331" y="1139687"/>
            <a:ext cx="9382539" cy="5559287"/>
          </a:xfrm>
          <a:prstGeom prst="rect">
            <a:avLst/>
          </a:prstGeom>
          <a:noFill/>
          <a:ln>
            <a:noFill/>
          </a:ln>
        </p:spPr>
      </p:pic>
      <p:sp>
        <p:nvSpPr>
          <p:cNvPr id="3" name="Title 2"/>
          <p:cNvSpPr>
            <a:spLocks noGrp="1"/>
          </p:cNvSpPr>
          <p:nvPr>
            <p:ph type="title"/>
          </p:nvPr>
        </p:nvSpPr>
        <p:spPr/>
        <p:txBody>
          <a:bodyPr>
            <a:normAutofit/>
          </a:bodyPr>
          <a:lstStyle/>
          <a:p>
            <a:pPr algn="ctr"/>
            <a:r>
              <a:rPr lang="en-GB" sz="4400" b="1" dirty="0">
                <a:solidFill>
                  <a:srgbClr val="FF0000"/>
                </a:solidFill>
              </a:rPr>
              <a:t>Maslow’s hierarchy of needs.</a:t>
            </a:r>
            <a:endParaRPr lang="en-US" b="1" dirty="0"/>
          </a:p>
        </p:txBody>
      </p:sp>
    </p:spTree>
    <p:extLst>
      <p:ext uri="{BB962C8B-B14F-4D97-AF65-F5344CB8AC3E}">
        <p14:creationId xmlns:p14="http://schemas.microsoft.com/office/powerpoint/2010/main" val="2902327888"/>
      </p:ext>
    </p:extLst>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430696"/>
            <a:ext cx="7772400" cy="609600"/>
          </a:xfrm>
        </p:spPr>
        <p:txBody>
          <a:bodyPr>
            <a:normAutofit fontScale="90000"/>
          </a:bodyPr>
          <a:lstStyle/>
          <a:p>
            <a:pPr algn="ctr"/>
            <a:r>
              <a:rPr lang="en-US" sz="3600" dirty="0">
                <a:solidFill>
                  <a:srgbClr val="002060"/>
                </a:solidFill>
              </a:rPr>
              <a:t>Cont…</a:t>
            </a:r>
          </a:p>
        </p:txBody>
      </p:sp>
      <p:sp>
        <p:nvSpPr>
          <p:cNvPr id="3" name="Content Placeholder 2"/>
          <p:cNvSpPr>
            <a:spLocks noGrp="1"/>
          </p:cNvSpPr>
          <p:nvPr>
            <p:ph idx="1"/>
          </p:nvPr>
        </p:nvSpPr>
        <p:spPr>
          <a:xfrm>
            <a:off x="1656522" y="1245704"/>
            <a:ext cx="10084904" cy="5078896"/>
          </a:xfrm>
        </p:spPr>
        <p:txBody>
          <a:bodyPr>
            <a:normAutofit/>
          </a:bodyPr>
          <a:lstStyle/>
          <a:p>
            <a:pPr algn="just">
              <a:buNone/>
            </a:pPr>
            <a:r>
              <a:rPr lang="en-US" b="1" dirty="0"/>
              <a:t>	</a:t>
            </a:r>
            <a:r>
              <a:rPr lang="en-US" sz="4000" b="1" dirty="0">
                <a:solidFill>
                  <a:srgbClr val="FF0000"/>
                </a:solidFill>
                <a:latin typeface="Berlin Sans FB Demi" panose="020E0802020502020306" pitchFamily="34" charset="0"/>
              </a:rPr>
              <a:t>Physiological Needs</a:t>
            </a:r>
            <a:endParaRPr lang="en-US" sz="4000" dirty="0">
              <a:solidFill>
                <a:srgbClr val="FF0000"/>
              </a:solidFill>
              <a:latin typeface="Berlin Sans FB Demi" panose="020E0802020502020306" pitchFamily="34" charset="0"/>
            </a:endParaRPr>
          </a:p>
          <a:p>
            <a:pPr algn="just"/>
            <a:r>
              <a:rPr lang="en-US" dirty="0"/>
              <a:t>Physiological needs are considered the main physical requirements for human survival. This means that Physiological needs are universal human needs.</a:t>
            </a:r>
          </a:p>
          <a:p>
            <a:pPr algn="just"/>
            <a:r>
              <a:rPr lang="en-US" dirty="0"/>
              <a:t>These are basic needs for survival – Air, food, water, elimination, sleep, rest, clothing, shelter, avoidance of pain, sex etc.</a:t>
            </a:r>
          </a:p>
          <a:p>
            <a:pPr algn="just">
              <a:buNone/>
            </a:pPr>
            <a:r>
              <a:rPr lang="en-US" b="1" dirty="0"/>
              <a:t>	</a:t>
            </a:r>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57</a:t>
            </a:fld>
            <a:endParaRPr lang="en-US"/>
          </a:p>
        </p:txBody>
      </p:sp>
    </p:spTree>
    <p:extLst>
      <p:ext uri="{BB962C8B-B14F-4D97-AF65-F5344CB8AC3E}">
        <p14:creationId xmlns:p14="http://schemas.microsoft.com/office/powerpoint/2010/main" val="88152792"/>
      </p:ext>
    </p:extLst>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1235" y="172279"/>
            <a:ext cx="10480349" cy="6493564"/>
          </a:xfrm>
        </p:spPr>
        <p:txBody>
          <a:bodyPr>
            <a:normAutofit/>
          </a:bodyPr>
          <a:lstStyle/>
          <a:p>
            <a:pPr algn="just">
              <a:buNone/>
            </a:pPr>
            <a:r>
              <a:rPr lang="en-US" sz="4400" b="1" dirty="0">
                <a:solidFill>
                  <a:srgbClr val="FF0000"/>
                </a:solidFill>
                <a:latin typeface="Berlin Sans FB Demi" panose="020E0802020502020306" pitchFamily="34" charset="0"/>
              </a:rPr>
              <a:t>Safety and Security needs </a:t>
            </a:r>
            <a:endParaRPr lang="en-US" sz="4400" dirty="0">
              <a:solidFill>
                <a:srgbClr val="FF0000"/>
              </a:solidFill>
              <a:latin typeface="Berlin Sans FB Demi" panose="020E0802020502020306" pitchFamily="34" charset="0"/>
            </a:endParaRPr>
          </a:p>
          <a:p>
            <a:pPr algn="just"/>
            <a:r>
              <a:rPr lang="en-US" dirty="0"/>
              <a:t>When physiological needs are satisfied, concern for safety and security from harm, both physical and psychological emerges. The normal adult is able to protect himself, is safe and usually does not feel endangered.</a:t>
            </a:r>
          </a:p>
          <a:p>
            <a:pPr algn="just" fontAlgn="base"/>
            <a:r>
              <a:rPr lang="en-US" dirty="0"/>
              <a:t>These include job security, health, and safe environments. </a:t>
            </a:r>
          </a:p>
          <a:p>
            <a:pPr algn="just" fontAlgn="base"/>
            <a:r>
              <a:rPr lang="en-US" dirty="0"/>
              <a:t>Safety and Security needs include:</a:t>
            </a:r>
          </a:p>
          <a:p>
            <a:pPr lvl="1" algn="just" fontAlgn="base">
              <a:buFont typeface="Wingdings" panose="05000000000000000000" pitchFamily="2" charset="2"/>
              <a:buChar char="Ø"/>
            </a:pPr>
            <a:r>
              <a:rPr lang="en-US" b="1" i="1" dirty="0"/>
              <a:t>Personal security</a:t>
            </a:r>
          </a:p>
          <a:p>
            <a:pPr lvl="1" algn="just" fontAlgn="base">
              <a:buFont typeface="Wingdings" panose="05000000000000000000" pitchFamily="2" charset="2"/>
              <a:buChar char="Ø"/>
            </a:pPr>
            <a:r>
              <a:rPr lang="en-US" b="1" i="1" dirty="0"/>
              <a:t>Emotional security</a:t>
            </a:r>
          </a:p>
          <a:p>
            <a:pPr lvl="1" algn="just" fontAlgn="base">
              <a:buFont typeface="Wingdings" panose="05000000000000000000" pitchFamily="2" charset="2"/>
              <a:buChar char="Ø"/>
            </a:pPr>
            <a:r>
              <a:rPr lang="en-US" b="1" i="1" dirty="0"/>
              <a:t>Financial security</a:t>
            </a:r>
          </a:p>
          <a:p>
            <a:pPr lvl="1" algn="just" fontAlgn="base">
              <a:buFont typeface="Wingdings" panose="05000000000000000000" pitchFamily="2" charset="2"/>
              <a:buChar char="Ø"/>
            </a:pPr>
            <a:r>
              <a:rPr lang="en-US" b="1" i="1" dirty="0"/>
              <a:t>Health and well-being</a:t>
            </a:r>
          </a:p>
          <a:p>
            <a:pPr lvl="1" algn="just" fontAlgn="base">
              <a:buFont typeface="Wingdings" panose="05000000000000000000" pitchFamily="2" charset="2"/>
              <a:buChar char="Ø"/>
            </a:pPr>
            <a:r>
              <a:rPr lang="en-US" b="1" i="1" dirty="0"/>
              <a:t>Safety needs against accidents/illness and their adverse impacts</a:t>
            </a:r>
          </a:p>
          <a:p>
            <a:pPr algn="just"/>
            <a:endParaRPr lang="en-US" dirty="0"/>
          </a:p>
          <a:p>
            <a:pPr algn="just"/>
            <a:endParaRPr lang="en-US" dirty="0"/>
          </a:p>
        </p:txBody>
      </p:sp>
    </p:spTree>
    <p:extLst>
      <p:ext uri="{BB962C8B-B14F-4D97-AF65-F5344CB8AC3E}">
        <p14:creationId xmlns:p14="http://schemas.microsoft.com/office/powerpoint/2010/main" val="2152795848"/>
      </p:ext>
    </p:extLst>
  </p:cSld>
  <p:clrMapOvr>
    <a:masterClrMapping/>
  </p:clrMapOvr>
  <p:transition spd="med">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435" y="0"/>
            <a:ext cx="9997440" cy="1143000"/>
          </a:xfrm>
        </p:spPr>
        <p:txBody>
          <a:bodyPr/>
          <a:lstStyle/>
          <a:p>
            <a:pPr algn="ctr"/>
            <a:r>
              <a:rPr lang="en-US" sz="3600" dirty="0">
                <a:solidFill>
                  <a:srgbClr val="002060"/>
                </a:solidFill>
              </a:rPr>
              <a:t>Cont…</a:t>
            </a:r>
          </a:p>
        </p:txBody>
      </p:sp>
      <p:sp>
        <p:nvSpPr>
          <p:cNvPr id="3" name="Content Placeholder 2"/>
          <p:cNvSpPr>
            <a:spLocks noGrp="1"/>
          </p:cNvSpPr>
          <p:nvPr>
            <p:ph idx="1"/>
          </p:nvPr>
        </p:nvSpPr>
        <p:spPr>
          <a:xfrm>
            <a:off x="1391479" y="954157"/>
            <a:ext cx="10494396" cy="5671929"/>
          </a:xfrm>
        </p:spPr>
        <p:txBody>
          <a:bodyPr>
            <a:normAutofit/>
          </a:bodyPr>
          <a:lstStyle/>
          <a:p>
            <a:pPr algn="just"/>
            <a:r>
              <a:rPr lang="en-US" b="1" dirty="0"/>
              <a:t>Note: </a:t>
            </a:r>
            <a:r>
              <a:rPr lang="en-US" dirty="0"/>
              <a:t>The patient may be afraid in response to the many different people who enter his room. Diagnostic tests and therapeutic procedures may increase his fear. The nurse should promote the safety of the patient.</a:t>
            </a:r>
          </a:p>
          <a:p>
            <a:pPr algn="just">
              <a:buNone/>
            </a:pPr>
            <a:r>
              <a:rPr lang="en-US" b="1" dirty="0"/>
              <a:t>	</a:t>
            </a:r>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59</a:t>
            </a:fld>
            <a:endParaRPr lang="en-US"/>
          </a:p>
        </p:txBody>
      </p:sp>
    </p:spTree>
    <p:extLst>
      <p:ext uri="{BB962C8B-B14F-4D97-AF65-F5344CB8AC3E}">
        <p14:creationId xmlns:p14="http://schemas.microsoft.com/office/powerpoint/2010/main" val="291770900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487" y="274953"/>
            <a:ext cx="10137277" cy="1143000"/>
          </a:xfrm>
        </p:spPr>
        <p:txBody>
          <a:bodyPr/>
          <a:lstStyle/>
          <a:p>
            <a:r>
              <a:rPr lang="en-US" sz="5400" b="1" dirty="0">
                <a:latin typeface="Bradley Hand ITC" panose="03070402050302030203" pitchFamily="66" charset="0"/>
              </a:rPr>
              <a:t>What is Psychology?</a:t>
            </a:r>
          </a:p>
        </p:txBody>
      </p:sp>
      <p:pic>
        <p:nvPicPr>
          <p:cNvPr id="1026" name="Picture 2" descr="Image result for psychology image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4660546" y="1597025"/>
            <a:ext cx="3480508" cy="429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626201"/>
      </p:ext>
    </p:extLst>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7496" y="265043"/>
            <a:ext cx="10414088" cy="6347792"/>
          </a:xfrm>
        </p:spPr>
        <p:txBody>
          <a:bodyPr/>
          <a:lstStyle/>
          <a:p>
            <a:pPr algn="just">
              <a:buNone/>
            </a:pPr>
            <a:r>
              <a:rPr lang="en-US" sz="4400" b="1" dirty="0">
                <a:solidFill>
                  <a:srgbClr val="FF0000"/>
                </a:solidFill>
                <a:latin typeface="Berlin Sans FB Demi" panose="020E0802020502020306" pitchFamily="34" charset="0"/>
              </a:rPr>
              <a:t>Social Belonging and Affection</a:t>
            </a:r>
            <a:endParaRPr lang="en-US" sz="4400" dirty="0">
              <a:solidFill>
                <a:srgbClr val="FF0000"/>
              </a:solidFill>
              <a:latin typeface="Berlin Sans FB Demi" panose="020E0802020502020306" pitchFamily="34" charset="0"/>
            </a:endParaRPr>
          </a:p>
          <a:p>
            <a:pPr algn="just"/>
            <a:r>
              <a:rPr lang="en-US" dirty="0"/>
              <a:t>Every person desires companionship and acceptance from others. Man as a social animal hates isolation. He needs a family and friends who care.</a:t>
            </a:r>
          </a:p>
          <a:p>
            <a:pPr algn="just"/>
            <a:r>
              <a:rPr lang="en-US" dirty="0"/>
              <a:t>According to Maslow, humans need to feel a sense of belonging and acceptance among social groups, regardless of whether these</a:t>
            </a:r>
            <a:r>
              <a:rPr lang="en-US" u="sng" dirty="0"/>
              <a:t> </a:t>
            </a:r>
            <a:r>
              <a:rPr lang="en-US" dirty="0"/>
              <a:t>groups are large or small</a:t>
            </a:r>
          </a:p>
          <a:p>
            <a:pPr fontAlgn="base"/>
            <a:r>
              <a:rPr lang="en-US" dirty="0"/>
              <a:t>Social Belonging needs include:</a:t>
            </a:r>
          </a:p>
          <a:p>
            <a:pPr lvl="1" fontAlgn="base">
              <a:buFont typeface="Wingdings" panose="05000000000000000000" pitchFamily="2" charset="2"/>
              <a:buChar char="Ø"/>
            </a:pPr>
            <a:r>
              <a:rPr lang="en-US" dirty="0"/>
              <a:t>Friendships</a:t>
            </a:r>
          </a:p>
          <a:p>
            <a:pPr lvl="1" fontAlgn="base">
              <a:buFont typeface="Wingdings" panose="05000000000000000000" pitchFamily="2" charset="2"/>
              <a:buChar char="Ø"/>
            </a:pPr>
            <a:r>
              <a:rPr lang="en-US" dirty="0"/>
              <a:t>Intimacy</a:t>
            </a:r>
          </a:p>
          <a:p>
            <a:pPr lvl="1" fontAlgn="base">
              <a:buFont typeface="Wingdings" panose="05000000000000000000" pitchFamily="2" charset="2"/>
              <a:buChar char="Ø"/>
            </a:pPr>
            <a:r>
              <a:rPr lang="en-US" dirty="0"/>
              <a:t>Family</a:t>
            </a:r>
          </a:p>
          <a:p>
            <a:pPr algn="just"/>
            <a:endParaRPr lang="en-US" dirty="0"/>
          </a:p>
          <a:p>
            <a:endParaRPr lang="en-US" dirty="0"/>
          </a:p>
        </p:txBody>
      </p:sp>
    </p:spTree>
    <p:extLst>
      <p:ext uri="{BB962C8B-B14F-4D97-AF65-F5344CB8AC3E}">
        <p14:creationId xmlns:p14="http://schemas.microsoft.com/office/powerpoint/2010/main" val="1941376030"/>
      </p:ext>
    </p:extLst>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1722" y="344557"/>
            <a:ext cx="10508974" cy="6255026"/>
          </a:xfrm>
        </p:spPr>
        <p:txBody>
          <a:bodyPr>
            <a:noAutofit/>
          </a:bodyPr>
          <a:lstStyle/>
          <a:p>
            <a:pPr algn="just">
              <a:buNone/>
            </a:pPr>
            <a:r>
              <a:rPr lang="en-US" b="1" dirty="0"/>
              <a:t>	</a:t>
            </a:r>
            <a:r>
              <a:rPr lang="en-US" sz="4400" b="1" dirty="0">
                <a:solidFill>
                  <a:srgbClr val="FF0000"/>
                </a:solidFill>
                <a:latin typeface="Berlin Sans FB Demi" panose="020E0802020502020306" pitchFamily="34" charset="0"/>
              </a:rPr>
              <a:t>Self Esteem / Respect /Image / Concept</a:t>
            </a:r>
            <a:endParaRPr lang="en-US" dirty="0">
              <a:solidFill>
                <a:srgbClr val="FF0000"/>
              </a:solidFill>
              <a:latin typeface="Berlin Sans FB Demi" panose="020E0802020502020306" pitchFamily="34" charset="0"/>
            </a:endParaRPr>
          </a:p>
          <a:p>
            <a:pPr algn="just"/>
            <a:r>
              <a:rPr lang="en-US" dirty="0"/>
              <a:t>Esteem needs are ego needs or status needs. People develop a concern with getting recognition, status, importance, and respect from others.</a:t>
            </a:r>
          </a:p>
          <a:p>
            <a:pPr algn="just"/>
            <a:r>
              <a:rPr lang="en-US" dirty="0"/>
              <a:t>This is conveyed by the recognition, time, attention and thoughtfulness we give to each other as a unique personality, worthy and dignified. If this need is unmet, one becomes dependent on others, loses confidence and is incompetent.</a:t>
            </a:r>
          </a:p>
          <a:p>
            <a:pPr algn="just"/>
            <a:r>
              <a:rPr lang="en-US" dirty="0"/>
              <a:t>Psychological imbalances such as depression can distract the person from obtaining a higher level of self-esteem.</a:t>
            </a:r>
          </a:p>
          <a:p>
            <a:pPr algn="just">
              <a:buNone/>
            </a:pPr>
            <a:r>
              <a:rPr lang="en-US" b="1" dirty="0"/>
              <a:t>	</a:t>
            </a:r>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61</a:t>
            </a:fld>
            <a:endParaRPr lang="en-US"/>
          </a:p>
        </p:txBody>
      </p:sp>
    </p:spTree>
    <p:extLst>
      <p:ext uri="{BB962C8B-B14F-4D97-AF65-F5344CB8AC3E}">
        <p14:creationId xmlns:p14="http://schemas.microsoft.com/office/powerpoint/2010/main" val="1739619662"/>
      </p:ext>
    </p:extLst>
  </p:cSld>
  <p:clrMapOvr>
    <a:masterClrMapping/>
  </p:clrMapOvr>
  <p:transition spd="med">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0261" y="503583"/>
            <a:ext cx="10321323" cy="5744817"/>
          </a:xfrm>
        </p:spPr>
        <p:txBody>
          <a:bodyPr>
            <a:normAutofit lnSpcReduction="10000"/>
          </a:bodyPr>
          <a:lstStyle/>
          <a:p>
            <a:pPr algn="just">
              <a:buNone/>
            </a:pPr>
            <a:r>
              <a:rPr lang="en-US" sz="4800" b="1" dirty="0">
                <a:solidFill>
                  <a:srgbClr val="FF0000"/>
                </a:solidFill>
                <a:latin typeface="Berlin Sans FB Demi" panose="020E0802020502020306" pitchFamily="34" charset="0"/>
              </a:rPr>
              <a:t>Self Actualization</a:t>
            </a:r>
            <a:endParaRPr lang="en-US" sz="4800" dirty="0">
              <a:solidFill>
                <a:srgbClr val="FF0000"/>
              </a:solidFill>
              <a:latin typeface="Berlin Sans FB Demi" panose="020E0802020502020306" pitchFamily="34" charset="0"/>
            </a:endParaRPr>
          </a:p>
          <a:p>
            <a:pPr algn="just"/>
            <a:r>
              <a:rPr lang="en-US" dirty="0"/>
              <a:t>Is self fulfillment or attainment of one`s potential. This is a rarely reached level of needs. Many others are either materially or psychologically deprived and are only able to meet the lower level of needs. It calls for creativity, hard work and determination to venture ahead.</a:t>
            </a:r>
          </a:p>
          <a:p>
            <a:pPr algn="just"/>
            <a:r>
              <a:rPr lang="en-US" b="1" i="1" dirty="0"/>
              <a:t>"What a man can be, he must be. "</a:t>
            </a:r>
            <a:r>
              <a:rPr lang="en-US" dirty="0"/>
              <a:t>This quotation forms the basis of the perceived need for self-actualization. </a:t>
            </a:r>
          </a:p>
          <a:p>
            <a:pPr algn="just"/>
            <a:r>
              <a:rPr lang="en-US" dirty="0"/>
              <a:t>Maslow describes this level as the desire to accomplish everything that one can, to become the most that one can be. </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62</a:t>
            </a:fld>
            <a:endParaRPr lang="en-US"/>
          </a:p>
        </p:txBody>
      </p:sp>
    </p:spTree>
    <p:extLst>
      <p:ext uri="{BB962C8B-B14F-4D97-AF65-F5344CB8AC3E}">
        <p14:creationId xmlns:p14="http://schemas.microsoft.com/office/powerpoint/2010/main" val="3113770809"/>
      </p:ext>
    </p:extLst>
  </p:cSld>
  <p:clrMapOvr>
    <a:masterClrMapping/>
  </p:clrMapOvr>
  <p:transition spd="med">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159026"/>
            <a:ext cx="9997440" cy="1258612"/>
          </a:xfrm>
        </p:spPr>
        <p:txBody>
          <a:bodyPr/>
          <a:lstStyle/>
          <a:p>
            <a:pPr algn="ctr"/>
            <a:r>
              <a:rPr lang="en-US" dirty="0"/>
              <a:t>Ct,…</a:t>
            </a:r>
          </a:p>
        </p:txBody>
      </p:sp>
      <p:sp>
        <p:nvSpPr>
          <p:cNvPr id="3" name="Content Placeholder 2"/>
          <p:cNvSpPr>
            <a:spLocks noGrp="1"/>
          </p:cNvSpPr>
          <p:nvPr>
            <p:ph idx="1"/>
          </p:nvPr>
        </p:nvSpPr>
        <p:spPr>
          <a:xfrm>
            <a:off x="1550504" y="1298713"/>
            <a:ext cx="10361080" cy="5300870"/>
          </a:xfrm>
        </p:spPr>
        <p:txBody>
          <a:bodyPr/>
          <a:lstStyle/>
          <a:p>
            <a:pPr fontAlgn="base"/>
            <a:r>
              <a:rPr lang="en-US" dirty="0"/>
              <a:t>Self-actualization can include:</a:t>
            </a:r>
          </a:p>
          <a:p>
            <a:pPr fontAlgn="base">
              <a:buFont typeface="Wingdings" panose="05000000000000000000" pitchFamily="2" charset="2"/>
              <a:buChar char="Ø"/>
            </a:pPr>
            <a:r>
              <a:rPr lang="en-US" b="1" i="1" dirty="0"/>
              <a:t>Mate Acquisition</a:t>
            </a:r>
          </a:p>
          <a:p>
            <a:pPr fontAlgn="base">
              <a:buFont typeface="Wingdings" panose="05000000000000000000" pitchFamily="2" charset="2"/>
              <a:buChar char="Ø"/>
            </a:pPr>
            <a:r>
              <a:rPr lang="en-US" b="1" i="1" dirty="0"/>
              <a:t>Parenting</a:t>
            </a:r>
          </a:p>
          <a:p>
            <a:pPr fontAlgn="base">
              <a:buFont typeface="Wingdings" panose="05000000000000000000" pitchFamily="2" charset="2"/>
              <a:buChar char="Ø"/>
            </a:pPr>
            <a:r>
              <a:rPr lang="en-US" b="1" i="1" dirty="0"/>
              <a:t>Utilizing Abilities</a:t>
            </a:r>
          </a:p>
          <a:p>
            <a:pPr fontAlgn="base">
              <a:buFont typeface="Wingdings" panose="05000000000000000000" pitchFamily="2" charset="2"/>
              <a:buChar char="Ø"/>
            </a:pPr>
            <a:r>
              <a:rPr lang="en-US" b="1" i="1" dirty="0"/>
              <a:t>Utilizing Talents</a:t>
            </a:r>
          </a:p>
          <a:p>
            <a:pPr fontAlgn="base">
              <a:buFont typeface="Wingdings" panose="05000000000000000000" pitchFamily="2" charset="2"/>
              <a:buChar char="Ø"/>
            </a:pPr>
            <a:r>
              <a:rPr lang="en-US" b="1" i="1" dirty="0"/>
              <a:t>Pursuing a goal</a:t>
            </a:r>
          </a:p>
          <a:p>
            <a:pPr fontAlgn="base">
              <a:buFont typeface="Wingdings" panose="05000000000000000000" pitchFamily="2" charset="2"/>
              <a:buChar char="Ø"/>
            </a:pPr>
            <a:r>
              <a:rPr lang="en-US" b="1" i="1" dirty="0"/>
              <a:t>Seeking Happiness</a:t>
            </a:r>
          </a:p>
          <a:p>
            <a:endParaRPr lang="en-US" dirty="0"/>
          </a:p>
        </p:txBody>
      </p:sp>
    </p:spTree>
    <p:extLst>
      <p:ext uri="{BB962C8B-B14F-4D97-AF65-F5344CB8AC3E}">
        <p14:creationId xmlns:p14="http://schemas.microsoft.com/office/powerpoint/2010/main" val="2117429890"/>
      </p:ext>
    </p:extLst>
  </p:cSld>
  <p:clrMapOvr>
    <a:masterClrMapping/>
  </p:clrMapOvr>
  <p:transition spd="med">
    <p:pul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168621"/>
            <a:ext cx="9997440" cy="1143000"/>
          </a:xfrm>
        </p:spPr>
        <p:txBody>
          <a:bodyPr>
            <a:normAutofit/>
          </a:bodyPr>
          <a:lstStyle/>
          <a:p>
            <a:pPr algn="ctr"/>
            <a:r>
              <a:rPr lang="en-US" sz="6600" b="1" dirty="0">
                <a:solidFill>
                  <a:srgbClr val="FF0000"/>
                </a:solidFill>
                <a:effectLst/>
                <a:latin typeface="Berlin Sans FB Demi" panose="020E0802020502020306" pitchFamily="34" charset="0"/>
              </a:rPr>
              <a:t>Transcendence</a:t>
            </a:r>
            <a:endParaRPr lang="en-US" sz="6600" dirty="0">
              <a:solidFill>
                <a:srgbClr val="FF0000"/>
              </a:solidFill>
              <a:latin typeface="Berlin Sans FB Demi" panose="020E0802020502020306" pitchFamily="34" charset="0"/>
            </a:endParaRPr>
          </a:p>
        </p:txBody>
      </p:sp>
      <p:sp>
        <p:nvSpPr>
          <p:cNvPr id="3" name="Content Placeholder 2"/>
          <p:cNvSpPr>
            <a:spLocks noGrp="1"/>
          </p:cNvSpPr>
          <p:nvPr>
            <p:ph idx="1"/>
          </p:nvPr>
        </p:nvSpPr>
        <p:spPr>
          <a:xfrm>
            <a:off x="1470991" y="1311621"/>
            <a:ext cx="10440593" cy="5128936"/>
          </a:xfrm>
        </p:spPr>
        <p:txBody>
          <a:bodyPr/>
          <a:lstStyle/>
          <a:p>
            <a:pPr algn="just"/>
            <a:r>
              <a:rPr lang="en-US" dirty="0"/>
              <a:t>In his later years, Abraham Maslow explored a further dimension of motivation, while criticizing his original vision of self-actualization. </a:t>
            </a:r>
          </a:p>
          <a:p>
            <a:pPr algn="just"/>
            <a:r>
              <a:rPr lang="en-US" dirty="0"/>
              <a:t>By this later theory, one finds the fullest realization in ‘</a:t>
            </a:r>
            <a:r>
              <a:rPr lang="en-US" b="1" i="1" dirty="0"/>
              <a:t>giving oneself to something beyond oneself</a:t>
            </a:r>
            <a:r>
              <a:rPr lang="en-US" dirty="0"/>
              <a:t>.’</a:t>
            </a:r>
          </a:p>
          <a:p>
            <a:pPr algn="just"/>
            <a:r>
              <a:rPr lang="en-US" dirty="0"/>
              <a:t>Transcendence refers to the </a:t>
            </a:r>
            <a:r>
              <a:rPr lang="en-US" b="1" dirty="0"/>
              <a:t>very highest </a:t>
            </a:r>
            <a:r>
              <a:rPr lang="en-US" dirty="0"/>
              <a:t>and most inclusive or holistic levels of human consciousness, behaving and relating. </a:t>
            </a:r>
          </a:p>
        </p:txBody>
      </p:sp>
    </p:spTree>
    <p:extLst>
      <p:ext uri="{BB962C8B-B14F-4D97-AF65-F5344CB8AC3E}">
        <p14:creationId xmlns:p14="http://schemas.microsoft.com/office/powerpoint/2010/main" val="2655443341"/>
      </p:ext>
    </p:extLst>
  </p:cSld>
  <p:clrMapOvr>
    <a:masterClrMapping/>
  </p:clrMapOvr>
  <p:transition spd="med">
    <p:pull/>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800" b="1" dirty="0">
                <a:solidFill>
                  <a:schemeClr val="tx1"/>
                </a:solidFill>
                <a:latin typeface="Berlin Sans FB Demi" panose="020E0802020502020306" pitchFamily="34" charset="0"/>
              </a:rPr>
              <a:t>Maslow’s dimensions of motives</a:t>
            </a: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65</a:t>
            </a:fld>
            <a:endParaRPr lang="en-US"/>
          </a:p>
        </p:txBody>
      </p:sp>
      <p:sp>
        <p:nvSpPr>
          <p:cNvPr id="4" name="TextBox 3"/>
          <p:cNvSpPr txBox="1"/>
          <p:nvPr/>
        </p:nvSpPr>
        <p:spPr>
          <a:xfrm>
            <a:off x="1577009" y="1417321"/>
            <a:ext cx="10334575" cy="5016758"/>
          </a:xfrm>
          <a:prstGeom prst="rect">
            <a:avLst/>
          </a:prstGeom>
          <a:noFill/>
        </p:spPr>
        <p:txBody>
          <a:bodyPr wrap="square" rtlCol="0">
            <a:spAutoFit/>
          </a:bodyPr>
          <a:lstStyle/>
          <a:p>
            <a:pPr>
              <a:buFont typeface="Wingdings" pitchFamily="2" charset="2"/>
              <a:buChar char="Ø"/>
            </a:pPr>
            <a:r>
              <a:rPr lang="en-US" sz="3200" dirty="0"/>
              <a:t>Physical Dimension of motives</a:t>
            </a:r>
          </a:p>
          <a:p>
            <a:pPr marL="514350" indent="-514350">
              <a:buFont typeface="+mj-lt"/>
              <a:buAutoNum type="romanLcPeriod"/>
            </a:pPr>
            <a:r>
              <a:rPr lang="en-US" sz="3200" dirty="0"/>
              <a:t>The basic physiological needs</a:t>
            </a:r>
          </a:p>
          <a:p>
            <a:pPr marL="514350" indent="-514350">
              <a:buFont typeface="+mj-lt"/>
              <a:buAutoNum type="romanLcPeriod"/>
            </a:pPr>
            <a:r>
              <a:rPr lang="en-US" sz="3200" dirty="0"/>
              <a:t>The safety and security needs</a:t>
            </a:r>
          </a:p>
          <a:p>
            <a:pPr marL="514350" indent="-514350">
              <a:buFont typeface="Wingdings" pitchFamily="2" charset="2"/>
              <a:buChar char="Ø"/>
            </a:pPr>
            <a:endParaRPr lang="en-US" sz="3200" dirty="0"/>
          </a:p>
          <a:p>
            <a:pPr marL="514350" indent="-514350">
              <a:buFont typeface="Wingdings" pitchFamily="2" charset="2"/>
              <a:buChar char="Ø"/>
            </a:pPr>
            <a:r>
              <a:rPr lang="en-US" sz="3200" dirty="0"/>
              <a:t>Social Dimension of motives</a:t>
            </a:r>
          </a:p>
          <a:p>
            <a:pPr marL="514350" indent="-514350">
              <a:buFont typeface="+mj-lt"/>
              <a:buAutoNum type="romanLcPeriod"/>
            </a:pPr>
            <a:r>
              <a:rPr lang="en-US" sz="3200" dirty="0"/>
              <a:t>Belonging and social activity </a:t>
            </a:r>
          </a:p>
          <a:p>
            <a:pPr marL="514350" indent="-514350">
              <a:buFont typeface="+mj-lt"/>
              <a:buAutoNum type="romanLcPeriod"/>
            </a:pPr>
            <a:r>
              <a:rPr lang="en-US" sz="3200" dirty="0"/>
              <a:t>Esteem and status in the society</a:t>
            </a:r>
          </a:p>
          <a:p>
            <a:pPr marL="514350" indent="-514350">
              <a:buFont typeface="Wingdings" pitchFamily="2" charset="2"/>
              <a:buChar char="Ø"/>
            </a:pPr>
            <a:endParaRPr lang="en-US" sz="3200" dirty="0"/>
          </a:p>
          <a:p>
            <a:pPr marL="514350" indent="-514350">
              <a:buFont typeface="Wingdings" pitchFamily="2" charset="2"/>
              <a:buChar char="Ø"/>
            </a:pPr>
            <a:r>
              <a:rPr lang="en-US" sz="3200" dirty="0"/>
              <a:t>Psychic Dimension of motives</a:t>
            </a:r>
          </a:p>
          <a:p>
            <a:pPr marL="514350" indent="-514350">
              <a:buFont typeface="+mj-lt"/>
              <a:buAutoNum type="romanLcPeriod"/>
            </a:pPr>
            <a:r>
              <a:rPr lang="en-US" sz="3200" dirty="0"/>
              <a:t>Self actualization and fulfillment(self development).</a:t>
            </a:r>
          </a:p>
        </p:txBody>
      </p:sp>
    </p:spTree>
    <p:extLst>
      <p:ext uri="{BB962C8B-B14F-4D97-AF65-F5344CB8AC3E}">
        <p14:creationId xmlns:p14="http://schemas.microsoft.com/office/powerpoint/2010/main" val="2119600941"/>
      </p:ext>
    </p:extLst>
  </p:cSld>
  <p:clrMapOvr>
    <a:masterClrMapping/>
  </p:clrMapOvr>
  <p:transition spd="med">
    <p:pull/>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5400" dirty="0">
                <a:solidFill>
                  <a:schemeClr val="tx1"/>
                </a:solidFill>
                <a:latin typeface="Berlin Sans FB Demi" panose="020E0802020502020306" pitchFamily="34" charset="0"/>
              </a:rPr>
              <a:t>Conflicts of motives</a:t>
            </a: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66</a:t>
            </a:fld>
            <a:endParaRPr lang="en-US"/>
          </a:p>
        </p:txBody>
      </p:sp>
      <p:sp>
        <p:nvSpPr>
          <p:cNvPr id="4" name="Rectangle 3"/>
          <p:cNvSpPr/>
          <p:nvPr/>
        </p:nvSpPr>
        <p:spPr>
          <a:xfrm>
            <a:off x="1789043" y="1524000"/>
            <a:ext cx="9621079" cy="4147739"/>
          </a:xfrm>
          <a:prstGeom prst="rect">
            <a:avLst/>
          </a:prstGeom>
        </p:spPr>
        <p:txBody>
          <a:bodyPr wrap="square">
            <a:spAutoFit/>
          </a:bodyPr>
          <a:lstStyle/>
          <a:p>
            <a:pPr>
              <a:lnSpc>
                <a:spcPct val="150000"/>
              </a:lnSpc>
            </a:pPr>
            <a:r>
              <a:rPr lang="en-US" sz="3600" dirty="0"/>
              <a:t>Motivational conflicts always concern an individual’s conflict within himself:</a:t>
            </a:r>
          </a:p>
          <a:p>
            <a:pPr>
              <a:lnSpc>
                <a:spcPct val="150000"/>
              </a:lnSpc>
              <a:buFont typeface="Wingdings" pitchFamily="2" charset="2"/>
              <a:buChar char="ü"/>
            </a:pPr>
            <a:r>
              <a:rPr lang="en-US" sz="3600" dirty="0"/>
              <a:t>Approach-Approach</a:t>
            </a:r>
          </a:p>
          <a:p>
            <a:pPr>
              <a:lnSpc>
                <a:spcPct val="150000"/>
              </a:lnSpc>
              <a:buFont typeface="Wingdings" pitchFamily="2" charset="2"/>
              <a:buChar char="ü"/>
            </a:pPr>
            <a:r>
              <a:rPr lang="en-US" sz="3600" dirty="0"/>
              <a:t>Approach-Avoidance</a:t>
            </a:r>
          </a:p>
          <a:p>
            <a:pPr>
              <a:lnSpc>
                <a:spcPct val="150000"/>
              </a:lnSpc>
              <a:buFont typeface="Wingdings" pitchFamily="2" charset="2"/>
              <a:buChar char="ü"/>
            </a:pPr>
            <a:r>
              <a:rPr lang="en-US" sz="3600" dirty="0"/>
              <a:t>Avoidance-Avoidance  </a:t>
            </a:r>
          </a:p>
        </p:txBody>
      </p:sp>
    </p:spTree>
    <p:extLst>
      <p:ext uri="{BB962C8B-B14F-4D97-AF65-F5344CB8AC3E}">
        <p14:creationId xmlns:p14="http://schemas.microsoft.com/office/powerpoint/2010/main" val="851397622"/>
      </p:ext>
    </p:extLst>
  </p:cSld>
  <p:clrMapOvr>
    <a:masterClrMapping/>
  </p:clrMapOvr>
  <p:transition spd="med">
    <p:pull/>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709531" y="821635"/>
            <a:ext cx="9369286" cy="2226365"/>
          </a:xfrm>
        </p:spPr>
        <p:txBody>
          <a:bodyPr>
            <a:normAutofit/>
          </a:bodyPr>
          <a:lstStyle/>
          <a:p>
            <a:pPr algn="ctr"/>
            <a:r>
              <a:rPr lang="en-GB" sz="7200" i="0" dirty="0">
                <a:solidFill>
                  <a:srgbClr val="FF0000"/>
                </a:solidFill>
                <a:effectLst>
                  <a:outerShdw blurRad="38100" dist="38100" dir="2700000" algn="tl">
                    <a:srgbClr val="000000">
                      <a:alpha val="43137"/>
                    </a:srgbClr>
                  </a:outerShdw>
                </a:effectLst>
                <a:latin typeface="Berlin Sans FB Demi" panose="020E0802020502020306" pitchFamily="34" charset="0"/>
              </a:rPr>
              <a:t>Psychosexual Theory</a:t>
            </a:r>
            <a:endParaRPr lang="en-US" sz="7200" dirty="0">
              <a:solidFill>
                <a:srgbClr val="FF0000"/>
              </a:solidFill>
              <a:latin typeface="Berlin Sans FB Demi" panose="020E0802020502020306" pitchFamily="34" charset="0"/>
            </a:endParaRPr>
          </a:p>
        </p:txBody>
      </p:sp>
      <p:sp>
        <p:nvSpPr>
          <p:cNvPr id="8" name="Subtitle 7"/>
          <p:cNvSpPr>
            <a:spLocks noGrp="1"/>
          </p:cNvSpPr>
          <p:nvPr>
            <p:ph type="subTitle" idx="1"/>
          </p:nvPr>
        </p:nvSpPr>
        <p:spPr>
          <a:xfrm>
            <a:off x="2971800" y="4253948"/>
            <a:ext cx="6400800" cy="1752600"/>
          </a:xfrm>
        </p:spPr>
        <p:txBody>
          <a:bodyPr>
            <a:normAutofit/>
          </a:bodyPr>
          <a:lstStyle/>
          <a:p>
            <a:r>
              <a:rPr lang="en-US" sz="5400" b="1" dirty="0">
                <a:solidFill>
                  <a:schemeClr val="tx1"/>
                </a:solidFill>
                <a:latin typeface="Baskerville Old Face" panose="02020602080505020303" pitchFamily="18" charset="0"/>
              </a:rPr>
              <a:t>By Sigmund Freud</a:t>
            </a:r>
          </a:p>
        </p:txBody>
      </p:sp>
      <p:sp>
        <p:nvSpPr>
          <p:cNvPr id="5" name="Slide Number Placeholder 4"/>
          <p:cNvSpPr>
            <a:spLocks noGrp="1"/>
          </p:cNvSpPr>
          <p:nvPr>
            <p:ph type="sldNum" sz="quarter" idx="4"/>
          </p:nvPr>
        </p:nvSpPr>
        <p:spPr/>
        <p:txBody>
          <a:bodyPr/>
          <a:lstStyle/>
          <a:p>
            <a:fld id="{ACE4364B-589A-413E-BE35-0E230ADB5FAC}" type="slidenum">
              <a:rPr lang="en-US" smtClean="0"/>
              <a:pPr/>
              <a:t>67</a:t>
            </a:fld>
            <a:endParaRPr lang="en-US"/>
          </a:p>
        </p:txBody>
      </p:sp>
    </p:spTree>
    <p:extLst>
      <p:ext uri="{BB962C8B-B14F-4D97-AF65-F5344CB8AC3E}">
        <p14:creationId xmlns:p14="http://schemas.microsoft.com/office/powerpoint/2010/main" val="23878722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914400" y="0"/>
            <a:ext cx="10769600" cy="1143000"/>
          </a:xfrm>
        </p:spPr>
        <p:txBody>
          <a:bodyPr>
            <a:normAutofit/>
          </a:bodyPr>
          <a:lstStyle/>
          <a:p>
            <a:pPr algn="ctr" eaLnBrk="1" hangingPunct="1"/>
            <a:r>
              <a:rPr lang="en-GB" sz="6600" b="1" i="0" dirty="0">
                <a:solidFill>
                  <a:srgbClr val="FF0000"/>
                </a:solidFill>
                <a:latin typeface="Baskerville Old Face" panose="02020602080505020303" pitchFamily="18" charset="0"/>
              </a:rPr>
              <a:t>5 Stages of Development</a:t>
            </a:r>
          </a:p>
        </p:txBody>
      </p:sp>
      <p:sp>
        <p:nvSpPr>
          <p:cNvPr id="4099" name="Content Placeholder 2"/>
          <p:cNvSpPr>
            <a:spLocks noGrp="1"/>
          </p:cNvSpPr>
          <p:nvPr>
            <p:ph sz="half" idx="1"/>
          </p:nvPr>
        </p:nvSpPr>
        <p:spPr>
          <a:xfrm>
            <a:off x="742122" y="1417638"/>
            <a:ext cx="6573078" cy="5248205"/>
          </a:xfrm>
        </p:spPr>
        <p:txBody>
          <a:bodyPr>
            <a:normAutofit fontScale="92500"/>
          </a:bodyPr>
          <a:lstStyle/>
          <a:p>
            <a:pPr algn="just" eaLnBrk="1" hangingPunct="1"/>
            <a:r>
              <a:rPr lang="en-US" sz="3600" dirty="0"/>
              <a:t>Freud argued that human beings develop through series of </a:t>
            </a:r>
            <a:r>
              <a:rPr lang="en-US" sz="3600" b="1" dirty="0"/>
              <a:t>five psychosexual stages</a:t>
            </a:r>
            <a:r>
              <a:rPr lang="en-US" sz="3600" dirty="0"/>
              <a:t>. </a:t>
            </a:r>
          </a:p>
          <a:p>
            <a:pPr algn="just" eaLnBrk="1" hangingPunct="1"/>
            <a:r>
              <a:rPr lang="en-US" sz="3600" dirty="0"/>
              <a:t>These stages try to express the sexual energy (libido) and aggressiveness in various forms in each stage. He further argued that deprivation or overindulgence of these energy leads to a scenario he referred to as </a:t>
            </a:r>
            <a:r>
              <a:rPr lang="en-US" sz="3600" b="1" u="sng" dirty="0"/>
              <a:t>fixation</a:t>
            </a:r>
            <a:r>
              <a:rPr lang="en-US" sz="3600" dirty="0"/>
              <a:t>.</a:t>
            </a:r>
            <a:endParaRPr lang="en-GB" sz="3600" dirty="0"/>
          </a:p>
          <a:p>
            <a:pPr algn="just" eaLnBrk="1" hangingPunct="1"/>
            <a:endParaRPr lang="en-GB" sz="3600" dirty="0"/>
          </a:p>
        </p:txBody>
      </p:sp>
      <p:pic>
        <p:nvPicPr>
          <p:cNvPr id="5" name="Picture 7" descr="http://www.culturaenmovimiento.cl/fotos/gregorio/2006/05-08-Sigmund%20Freud/Sigmund%20Freud%20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531508" y="1417638"/>
            <a:ext cx="4514717" cy="52482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43277482"/>
      </p:ext>
    </p:extLst>
  </p:cSld>
  <p:clrMapOvr>
    <a:masterClrMapping/>
  </p:clrMapOvr>
  <p:transition spd="med">
    <p:pull/>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12234" y="188844"/>
            <a:ext cx="8723243" cy="1143000"/>
          </a:xfrm>
        </p:spPr>
        <p:txBody>
          <a:bodyPr>
            <a:noAutofit/>
          </a:bodyPr>
          <a:lstStyle/>
          <a:p>
            <a:pPr algn="l"/>
            <a:r>
              <a:rPr lang="en-GB" sz="4800" dirty="0">
                <a:solidFill>
                  <a:srgbClr val="FF0000"/>
                </a:solidFill>
                <a:latin typeface="Berlin Sans FB Demi" panose="020E0802020502020306" pitchFamily="34" charset="0"/>
              </a:rPr>
              <a:t>1. Oral Stage (0 – 18months)</a:t>
            </a:r>
            <a:endParaRPr lang="en-US" sz="4800" dirty="0">
              <a:solidFill>
                <a:srgbClr val="FF0000"/>
              </a:solidFill>
              <a:latin typeface="Berlin Sans FB Demi" panose="020E0802020502020306" pitchFamily="34" charset="0"/>
            </a:endParaRPr>
          </a:p>
        </p:txBody>
      </p:sp>
      <p:sp>
        <p:nvSpPr>
          <p:cNvPr id="4" name="Rectangle 3"/>
          <p:cNvSpPr/>
          <p:nvPr/>
        </p:nvSpPr>
        <p:spPr>
          <a:xfrm>
            <a:off x="1033670" y="1610140"/>
            <a:ext cx="10641495" cy="5078313"/>
          </a:xfrm>
          <a:prstGeom prst="rect">
            <a:avLst/>
          </a:prstGeom>
        </p:spPr>
        <p:txBody>
          <a:bodyPr wrap="square">
            <a:spAutoFit/>
          </a:bodyPr>
          <a:lstStyle/>
          <a:p>
            <a:pPr marL="571500" indent="-571500" algn="just">
              <a:buFont typeface="Wingdings" panose="05000000000000000000" pitchFamily="2" charset="2"/>
              <a:buChar char="q"/>
            </a:pPr>
            <a:r>
              <a:rPr lang="en-US" sz="3600" dirty="0"/>
              <a:t>In this stage, pleasure is achieved through stimulation of the mouth e.g. thumb sucking, suckling etc.</a:t>
            </a:r>
          </a:p>
          <a:p>
            <a:pPr marL="571500" indent="-571500" algn="just">
              <a:buFont typeface="Wingdings" panose="05000000000000000000" pitchFamily="2" charset="2"/>
              <a:buChar char="q"/>
            </a:pPr>
            <a:endParaRPr lang="en-GB" sz="3600" dirty="0"/>
          </a:p>
          <a:p>
            <a:pPr marL="571500" indent="-571500" algn="just">
              <a:buFont typeface="Wingdings" panose="05000000000000000000" pitchFamily="2" charset="2"/>
              <a:buChar char="q"/>
            </a:pPr>
            <a:r>
              <a:rPr lang="en-GB" sz="3600" dirty="0"/>
              <a:t>Primary conflict: weaning. If fixation occurs, the individual would have dependency or aggression. Oral fixation can result in problems in eating, drinking, smoking , pen/nail biting, gum chewing, abusive.</a:t>
            </a:r>
          </a:p>
        </p:txBody>
      </p:sp>
    </p:spTree>
    <p:extLst>
      <p:ext uri="{BB962C8B-B14F-4D97-AF65-F5344CB8AC3E}">
        <p14:creationId xmlns:p14="http://schemas.microsoft.com/office/powerpoint/2010/main" val="4025916806"/>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34817" y="155713"/>
            <a:ext cx="7772400" cy="838200"/>
          </a:xfrm>
        </p:spPr>
        <p:txBody>
          <a:bodyPr>
            <a:noAutofit/>
          </a:bodyPr>
          <a:lstStyle/>
          <a:p>
            <a:pPr algn="ctr"/>
            <a:r>
              <a:rPr lang="en-US" sz="5400" b="1" dirty="0">
                <a:solidFill>
                  <a:schemeClr val="tx1"/>
                </a:solidFill>
                <a:latin typeface="Arial Black" panose="020B0A04020102020204" pitchFamily="34" charset="0"/>
              </a:rPr>
              <a:t>Definition of Terms</a:t>
            </a:r>
            <a:endParaRPr lang="en-US" sz="5400" dirty="0">
              <a:solidFill>
                <a:schemeClr val="tx1"/>
              </a:solidFill>
              <a:latin typeface="Arial Black" panose="020B0A04020102020204" pitchFamily="34" charset="0"/>
            </a:endParaRPr>
          </a:p>
        </p:txBody>
      </p:sp>
      <p:sp>
        <p:nvSpPr>
          <p:cNvPr id="3" name="Content Placeholder 2"/>
          <p:cNvSpPr>
            <a:spLocks noGrp="1"/>
          </p:cNvSpPr>
          <p:nvPr>
            <p:ph idx="1"/>
          </p:nvPr>
        </p:nvSpPr>
        <p:spPr>
          <a:xfrm>
            <a:off x="304800" y="993913"/>
            <a:ext cx="11569147" cy="5685183"/>
          </a:xfrm>
        </p:spPr>
        <p:txBody>
          <a:bodyPr>
            <a:noAutofit/>
          </a:bodyPr>
          <a:lstStyle/>
          <a:p>
            <a:pPr algn="just">
              <a:buFont typeface="Wingdings" pitchFamily="2" charset="2"/>
              <a:buChar char="§"/>
            </a:pPr>
            <a:r>
              <a:rPr lang="en-US" b="1" dirty="0"/>
              <a:t>PSYCHOLOGY</a:t>
            </a:r>
          </a:p>
          <a:p>
            <a:pPr algn="just">
              <a:buNone/>
            </a:pPr>
            <a:r>
              <a:rPr lang="en-US" dirty="0"/>
              <a:t>-The scientific study of human behavior and mental  or cognitive processes. </a:t>
            </a:r>
          </a:p>
          <a:p>
            <a:pPr algn="just">
              <a:buFontTx/>
              <a:buChar char="-"/>
            </a:pPr>
            <a:r>
              <a:rPr lang="en-US" dirty="0"/>
              <a:t>The scientific study of human mind including its structure and functioning, usually observed in behavior.</a:t>
            </a:r>
          </a:p>
          <a:p>
            <a:pPr algn="just">
              <a:buFontTx/>
              <a:buChar char="-"/>
            </a:pPr>
            <a:endParaRPr lang="en-US" sz="1600" dirty="0"/>
          </a:p>
          <a:p>
            <a:pPr algn="just">
              <a:buFont typeface="Wingdings" pitchFamily="2" charset="2"/>
              <a:buChar char="§"/>
            </a:pPr>
            <a:r>
              <a:rPr lang="en-US" b="1" dirty="0"/>
              <a:t>BEHAVIOUR</a:t>
            </a:r>
            <a:endParaRPr lang="en-US" dirty="0"/>
          </a:p>
          <a:p>
            <a:pPr lvl="0" algn="just">
              <a:buFontTx/>
              <a:buChar char="-"/>
            </a:pPr>
            <a:r>
              <a:rPr lang="en-US" dirty="0"/>
              <a:t>Any activity of an organism that is capable of being observed in response to its environment.</a:t>
            </a:r>
            <a:r>
              <a:rPr lang="en-US" b="1" dirty="0"/>
              <a:t>	</a:t>
            </a:r>
          </a:p>
          <a:p>
            <a:pPr lvl="0" algn="just">
              <a:buFontTx/>
              <a:buChar char="-"/>
            </a:pPr>
            <a:r>
              <a:rPr lang="en-US" dirty="0" err="1"/>
              <a:t>Behaviour</a:t>
            </a:r>
            <a:r>
              <a:rPr lang="en-US" dirty="0"/>
              <a:t> includes all of our outward or overt actions and reactions, such as verbal and facial expressions and movements.</a:t>
            </a:r>
          </a:p>
          <a:p>
            <a:pPr lvl="0"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7</a:t>
            </a:fld>
            <a:endParaRPr lang="en-US"/>
          </a:p>
        </p:txBody>
      </p:sp>
    </p:spTree>
    <p:extLst>
      <p:ext uri="{BB962C8B-B14F-4D97-AF65-F5344CB8AC3E}">
        <p14:creationId xmlns:p14="http://schemas.microsoft.com/office/powerpoint/2010/main" val="2507756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ou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out)">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33061" y="213077"/>
            <a:ext cx="7772400" cy="1143000"/>
          </a:xfrm>
        </p:spPr>
        <p:txBody>
          <a:bodyPr>
            <a:normAutofit/>
          </a:bodyPr>
          <a:lstStyle/>
          <a:p>
            <a:pPr algn="ctr"/>
            <a:r>
              <a:rPr lang="en-GB" sz="5400" b="1" dirty="0">
                <a:solidFill>
                  <a:srgbClr val="FF0000"/>
                </a:solidFill>
                <a:latin typeface="Berlin Sans FB Demi" panose="020E0802020502020306" pitchFamily="34" charset="0"/>
              </a:rPr>
              <a:t>2. Anal Stage(</a:t>
            </a:r>
            <a:r>
              <a:rPr lang="en-US" sz="5400" b="1" dirty="0">
                <a:solidFill>
                  <a:srgbClr val="FF0000"/>
                </a:solidFill>
                <a:latin typeface="Berlin Sans FB Demi" panose="020E0802020502020306" pitchFamily="34" charset="0"/>
              </a:rPr>
              <a:t>1½-3yrs</a:t>
            </a:r>
            <a:r>
              <a:rPr lang="en-GB" sz="5400" b="1" dirty="0">
                <a:solidFill>
                  <a:srgbClr val="FF0000"/>
                </a:solidFill>
                <a:latin typeface="Berlin Sans FB Demi" panose="020E0802020502020306" pitchFamily="34" charset="0"/>
              </a:rPr>
              <a:t> )</a:t>
            </a:r>
            <a:endParaRPr lang="en-US" sz="5400" b="1" dirty="0">
              <a:solidFill>
                <a:srgbClr val="FF0000"/>
              </a:solidFill>
              <a:latin typeface="Berlin Sans FB Demi" panose="020E0802020502020306" pitchFamily="34" charset="0"/>
            </a:endParaRP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70</a:t>
            </a:fld>
            <a:endParaRPr lang="en-US"/>
          </a:p>
        </p:txBody>
      </p:sp>
      <p:sp>
        <p:nvSpPr>
          <p:cNvPr id="4" name="Rectangle 3"/>
          <p:cNvSpPr/>
          <p:nvPr/>
        </p:nvSpPr>
        <p:spPr>
          <a:xfrm>
            <a:off x="834888" y="2164460"/>
            <a:ext cx="10959548" cy="3693319"/>
          </a:xfrm>
          <a:prstGeom prst="rect">
            <a:avLst/>
          </a:prstGeom>
        </p:spPr>
        <p:txBody>
          <a:bodyPr wrap="square">
            <a:spAutoFit/>
          </a:bodyPr>
          <a:lstStyle/>
          <a:p>
            <a:pPr marL="571500" indent="-571500" algn="just">
              <a:buFont typeface="Wingdings" panose="05000000000000000000" pitchFamily="2" charset="2"/>
              <a:buChar char="v"/>
            </a:pPr>
            <a:r>
              <a:rPr lang="en-US" sz="3600" dirty="0"/>
              <a:t>Pleasure is achieved from holding and expelling faeces i.e. </a:t>
            </a:r>
            <a:r>
              <a:rPr lang="en-GB" sz="3600" dirty="0">
                <a:solidFill>
                  <a:schemeClr val="tx2"/>
                </a:solidFill>
              </a:rPr>
              <a:t>bladder and bowel movements. </a:t>
            </a:r>
            <a:r>
              <a:rPr lang="en-US" sz="3600" dirty="0"/>
              <a:t>Conflict occurs regarding toilet training.</a:t>
            </a:r>
          </a:p>
          <a:p>
            <a:pPr marL="285750" indent="-285750" algn="just">
              <a:buFont typeface="Wingdings" panose="05000000000000000000" pitchFamily="2" charset="2"/>
              <a:buChar char="v"/>
            </a:pPr>
            <a:endParaRPr lang="en-GB" dirty="0"/>
          </a:p>
          <a:p>
            <a:pPr marL="571500" indent="-571500" algn="just">
              <a:buFont typeface="Wingdings" panose="05000000000000000000" pitchFamily="2" charset="2"/>
              <a:buChar char="v"/>
            </a:pPr>
            <a:r>
              <a:rPr lang="en-GB" sz="3600" dirty="0"/>
              <a:t>Praise and reward for using the toilet at the appropriate time encourage positive outcomes and help children feel capable and productive.</a:t>
            </a:r>
            <a:endParaRPr lang="en-US" sz="3600" dirty="0"/>
          </a:p>
        </p:txBody>
      </p:sp>
    </p:spTree>
    <p:extLst>
      <p:ext uri="{BB962C8B-B14F-4D97-AF65-F5344CB8AC3E}">
        <p14:creationId xmlns:p14="http://schemas.microsoft.com/office/powerpoint/2010/main" val="417580803"/>
      </p:ext>
    </p:extLst>
  </p:cSld>
  <p:clrMapOvr>
    <a:masterClrMapping/>
  </p:clrMapOvr>
  <p:transition spd="med">
    <p:pull/>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219939"/>
            <a:ext cx="7772400" cy="1143000"/>
          </a:xfrm>
        </p:spPr>
        <p:txBody>
          <a:bodyPr/>
          <a:lstStyle/>
          <a:p>
            <a:pPr algn="ctr"/>
            <a:r>
              <a:rPr lang="en-US" sz="3600" dirty="0">
                <a:solidFill>
                  <a:srgbClr val="002060"/>
                </a:solidFill>
              </a:rPr>
              <a:t>Cont’d…</a:t>
            </a: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71</a:t>
            </a:fld>
            <a:endParaRPr lang="en-US"/>
          </a:p>
        </p:txBody>
      </p:sp>
      <p:sp>
        <p:nvSpPr>
          <p:cNvPr id="4" name="Rectangle 3"/>
          <p:cNvSpPr/>
          <p:nvPr/>
        </p:nvSpPr>
        <p:spPr>
          <a:xfrm>
            <a:off x="848139" y="1722783"/>
            <a:ext cx="10853530" cy="4693593"/>
          </a:xfrm>
          <a:prstGeom prst="rect">
            <a:avLst/>
          </a:prstGeom>
        </p:spPr>
        <p:txBody>
          <a:bodyPr wrap="square">
            <a:spAutoFit/>
          </a:bodyPr>
          <a:lstStyle/>
          <a:p>
            <a:pPr marL="571500" indent="-571500" algn="just">
              <a:buFont typeface="Wingdings" panose="05000000000000000000" pitchFamily="2" charset="2"/>
              <a:buChar char="v"/>
            </a:pPr>
            <a:r>
              <a:rPr lang="en-GB" sz="3600" dirty="0"/>
              <a:t>If punishment, ridicule or shame for accidents is used then it can result in the </a:t>
            </a:r>
            <a:r>
              <a:rPr lang="en-GB" sz="3600" i="1" dirty="0"/>
              <a:t>anal expulsive personality</a:t>
            </a:r>
            <a:r>
              <a:rPr lang="en-GB" sz="3600" dirty="0"/>
              <a:t> (lack of self control, generally messy, stubborn, wasteful or destructive)</a:t>
            </a:r>
          </a:p>
          <a:p>
            <a:pPr marL="171450" indent="-171450" algn="just">
              <a:buFont typeface="Wingdings" panose="05000000000000000000" pitchFamily="2" charset="2"/>
              <a:buChar char="v"/>
            </a:pPr>
            <a:endParaRPr lang="en-GB" sz="1100" dirty="0"/>
          </a:p>
          <a:p>
            <a:pPr marL="571500" indent="-571500" algn="just">
              <a:buFont typeface="Wingdings" panose="05000000000000000000" pitchFamily="2" charset="2"/>
              <a:buChar char="v"/>
            </a:pPr>
            <a:r>
              <a:rPr lang="en-GB" sz="3600" dirty="0"/>
              <a:t>If parents are too strict or begin toilet training too early, </a:t>
            </a:r>
            <a:r>
              <a:rPr lang="en-GB" sz="3600" i="1" dirty="0"/>
              <a:t>anal-retentive personality </a:t>
            </a:r>
            <a:r>
              <a:rPr lang="en-GB" sz="3600" dirty="0"/>
              <a:t>develops in which individual is stringent, orderly, rigid, obsessive and perfectionist. </a:t>
            </a:r>
          </a:p>
        </p:txBody>
      </p:sp>
    </p:spTree>
    <p:extLst>
      <p:ext uri="{BB962C8B-B14F-4D97-AF65-F5344CB8AC3E}">
        <p14:creationId xmlns:p14="http://schemas.microsoft.com/office/powerpoint/2010/main" val="1557753716"/>
      </p:ext>
    </p:extLst>
  </p:cSld>
  <p:clrMapOvr>
    <a:masterClrMapping/>
  </p:clrMapOvr>
  <p:transition spd="med">
    <p:pull/>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30896" y="237887"/>
            <a:ext cx="7772400" cy="1143000"/>
          </a:xfrm>
        </p:spPr>
        <p:txBody>
          <a:bodyPr>
            <a:noAutofit/>
          </a:bodyPr>
          <a:lstStyle/>
          <a:p>
            <a:pPr algn="ctr"/>
            <a:r>
              <a:rPr lang="en-GB" sz="4800" dirty="0">
                <a:solidFill>
                  <a:srgbClr val="FF0000"/>
                </a:solidFill>
                <a:latin typeface="Berlin Sans FB Demi" panose="020E0802020502020306" pitchFamily="34" charset="0"/>
              </a:rPr>
              <a:t>3. Phallic Stage (3 – 6yrs)</a:t>
            </a:r>
            <a:endParaRPr lang="en-US" sz="4800" dirty="0">
              <a:solidFill>
                <a:srgbClr val="FF0000"/>
              </a:solidFill>
              <a:latin typeface="Berlin Sans FB Demi" panose="020E0802020502020306" pitchFamily="34" charset="0"/>
            </a:endParaRP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72</a:t>
            </a:fld>
            <a:endParaRPr lang="en-US"/>
          </a:p>
        </p:txBody>
      </p:sp>
      <p:sp>
        <p:nvSpPr>
          <p:cNvPr id="4" name="Rectangle 3"/>
          <p:cNvSpPr/>
          <p:nvPr/>
        </p:nvSpPr>
        <p:spPr>
          <a:xfrm>
            <a:off x="1007165" y="1905000"/>
            <a:ext cx="10641496" cy="3539430"/>
          </a:xfrm>
          <a:prstGeom prst="rect">
            <a:avLst/>
          </a:prstGeom>
        </p:spPr>
        <p:txBody>
          <a:bodyPr wrap="square">
            <a:spAutoFit/>
          </a:bodyPr>
          <a:lstStyle/>
          <a:p>
            <a:pPr marL="457200" indent="-457200" algn="just">
              <a:buFont typeface="Wingdings" panose="05000000000000000000" pitchFamily="2" charset="2"/>
              <a:buChar char="v"/>
            </a:pPr>
            <a:r>
              <a:rPr lang="en-GB" sz="3200" dirty="0"/>
              <a:t>Primary focus is on </a:t>
            </a:r>
            <a:r>
              <a:rPr lang="en-GB" sz="3200" dirty="0">
                <a:solidFill>
                  <a:schemeClr val="tx2"/>
                </a:solidFill>
              </a:rPr>
              <a:t>genitals, hence,</a:t>
            </a:r>
            <a:r>
              <a:rPr lang="en-US" sz="3200" dirty="0"/>
              <a:t> is characterized by sex and gender identification.</a:t>
            </a:r>
            <a:endParaRPr lang="en-GB" sz="3200" dirty="0"/>
          </a:p>
          <a:p>
            <a:pPr marL="457200" indent="-457200" algn="just">
              <a:buFont typeface="Wingdings" panose="05000000000000000000" pitchFamily="2" charset="2"/>
              <a:buChar char="v"/>
            </a:pPr>
            <a:r>
              <a:rPr lang="en-US" sz="3200" i="1" dirty="0"/>
              <a:t>Oedipus complex </a:t>
            </a:r>
            <a:r>
              <a:rPr lang="en-US" sz="3200" dirty="0"/>
              <a:t>for boys and </a:t>
            </a:r>
            <a:r>
              <a:rPr lang="en-US" sz="3200" i="1" dirty="0"/>
              <a:t>Electra complex </a:t>
            </a:r>
            <a:r>
              <a:rPr lang="en-US" sz="3200" dirty="0"/>
              <a:t>for girls. Fear of castration-known as castration anxiety; Girls develop penis envy.</a:t>
            </a:r>
          </a:p>
          <a:p>
            <a:pPr marL="457200" indent="-457200" algn="just">
              <a:buFont typeface="Wingdings" panose="05000000000000000000" pitchFamily="2" charset="2"/>
              <a:buChar char="v"/>
            </a:pPr>
            <a:r>
              <a:rPr lang="en-GB" sz="3200" dirty="0"/>
              <a:t>Fixation: sexual deviances (overindulging or avoidance, weak or confused sexual identity.</a:t>
            </a:r>
            <a:endParaRPr lang="en-US" sz="3200" dirty="0"/>
          </a:p>
        </p:txBody>
      </p:sp>
    </p:spTree>
    <p:extLst>
      <p:ext uri="{BB962C8B-B14F-4D97-AF65-F5344CB8AC3E}">
        <p14:creationId xmlns:p14="http://schemas.microsoft.com/office/powerpoint/2010/main" val="1961933845"/>
      </p:ext>
    </p:extLst>
  </p:cSld>
  <p:clrMapOvr>
    <a:masterClrMapping/>
  </p:clrMapOvr>
  <p:transition spd="med">
    <p:pull/>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28191" y="258418"/>
            <a:ext cx="7772400" cy="1143000"/>
          </a:xfrm>
        </p:spPr>
        <p:txBody>
          <a:bodyPr>
            <a:noAutofit/>
          </a:bodyPr>
          <a:lstStyle/>
          <a:p>
            <a:pPr algn="ctr"/>
            <a:r>
              <a:rPr lang="en-GB" sz="4800" dirty="0">
                <a:solidFill>
                  <a:srgbClr val="FF0000"/>
                </a:solidFill>
                <a:latin typeface="Berlin Sans FB Demi" panose="020E0802020502020306" pitchFamily="34" charset="0"/>
              </a:rPr>
              <a:t>4. Latent Stage (6 – 12yrs)</a:t>
            </a:r>
            <a:endParaRPr lang="en-US" sz="4800" dirty="0">
              <a:solidFill>
                <a:srgbClr val="FF0000"/>
              </a:solidFill>
              <a:latin typeface="Berlin Sans FB Demi" panose="020E0802020502020306" pitchFamily="34" charset="0"/>
            </a:endParaRP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73</a:t>
            </a:fld>
            <a:endParaRPr lang="en-US"/>
          </a:p>
        </p:txBody>
      </p:sp>
      <p:sp>
        <p:nvSpPr>
          <p:cNvPr id="4" name="Rectangle 3"/>
          <p:cNvSpPr/>
          <p:nvPr/>
        </p:nvSpPr>
        <p:spPr>
          <a:xfrm>
            <a:off x="1033669" y="1732720"/>
            <a:ext cx="10946295" cy="4524315"/>
          </a:xfrm>
          <a:prstGeom prst="rect">
            <a:avLst/>
          </a:prstGeom>
        </p:spPr>
        <p:txBody>
          <a:bodyPr wrap="square">
            <a:spAutoFit/>
          </a:bodyPr>
          <a:lstStyle/>
          <a:p>
            <a:pPr marL="571500" indent="-571500" algn="just">
              <a:buFont typeface="Wingdings" panose="05000000000000000000" pitchFamily="2" charset="2"/>
              <a:buChar char="v"/>
            </a:pPr>
            <a:r>
              <a:rPr lang="en-US" sz="3600" dirty="0"/>
              <a:t>In this stage, sexual impulses are repressed.</a:t>
            </a:r>
          </a:p>
          <a:p>
            <a:pPr marL="285750" indent="-285750" algn="just">
              <a:buFont typeface="Wingdings" panose="05000000000000000000" pitchFamily="2" charset="2"/>
              <a:buChar char="v"/>
            </a:pPr>
            <a:endParaRPr lang="en-GB" dirty="0"/>
          </a:p>
          <a:p>
            <a:pPr marL="571500" indent="-571500" algn="just">
              <a:buFont typeface="Wingdings" panose="05000000000000000000" pitchFamily="2" charset="2"/>
              <a:buChar char="v"/>
            </a:pPr>
            <a:r>
              <a:rPr lang="en-US" sz="3600" dirty="0"/>
              <a:t>Individuals in this stage develop social friendship and socialism characterized by group formation and fierce group loyalties.</a:t>
            </a:r>
          </a:p>
          <a:p>
            <a:pPr marL="285750" indent="-285750" algn="just">
              <a:buFont typeface="Wingdings" panose="05000000000000000000" pitchFamily="2" charset="2"/>
              <a:buChar char="v"/>
            </a:pPr>
            <a:endParaRPr lang="en-GB" dirty="0"/>
          </a:p>
          <a:p>
            <a:pPr marL="571500" indent="-571500" algn="just">
              <a:buFont typeface="Wingdings" panose="05000000000000000000" pitchFamily="2" charset="2"/>
              <a:buChar char="v"/>
            </a:pPr>
            <a:r>
              <a:rPr lang="en-US" sz="3600" dirty="0"/>
              <a:t>Boys cling together and shun girls and girls despise boys.</a:t>
            </a:r>
            <a:r>
              <a:rPr lang="en-GB" sz="3600" dirty="0"/>
              <a:t> The child identify peers, and is occupied by school work and play.</a:t>
            </a:r>
            <a:endParaRPr lang="en-US" sz="3600" dirty="0"/>
          </a:p>
        </p:txBody>
      </p:sp>
    </p:spTree>
    <p:extLst>
      <p:ext uri="{BB962C8B-B14F-4D97-AF65-F5344CB8AC3E}">
        <p14:creationId xmlns:p14="http://schemas.microsoft.com/office/powerpoint/2010/main" val="2269510335"/>
      </p:ext>
    </p:extLst>
  </p:cSld>
  <p:clrMapOvr>
    <a:masterClrMapping/>
  </p:clrMapOvr>
  <p:transition spd="med">
    <p:pull/>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7400" y="533400"/>
            <a:ext cx="7772400" cy="1143000"/>
          </a:xfrm>
        </p:spPr>
        <p:txBody>
          <a:bodyPr/>
          <a:lstStyle/>
          <a:p>
            <a:pPr algn="l"/>
            <a:r>
              <a:rPr lang="en-US" sz="3600" dirty="0">
                <a:solidFill>
                  <a:srgbClr val="002060"/>
                </a:solidFill>
              </a:rPr>
              <a:t>Cont’d…</a:t>
            </a:r>
            <a:endParaRPr lang="en-US" sz="3600" dirty="0"/>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74</a:t>
            </a:fld>
            <a:endParaRPr lang="en-US"/>
          </a:p>
        </p:txBody>
      </p:sp>
      <p:sp>
        <p:nvSpPr>
          <p:cNvPr id="4" name="TextBox 3"/>
          <p:cNvSpPr txBox="1"/>
          <p:nvPr/>
        </p:nvSpPr>
        <p:spPr>
          <a:xfrm>
            <a:off x="1242391" y="1570382"/>
            <a:ext cx="10565295" cy="4524315"/>
          </a:xfrm>
          <a:prstGeom prst="rect">
            <a:avLst/>
          </a:prstGeom>
          <a:noFill/>
        </p:spPr>
        <p:txBody>
          <a:bodyPr wrap="square" rtlCol="0">
            <a:spAutoFit/>
          </a:bodyPr>
          <a:lstStyle/>
          <a:p>
            <a:pPr marL="457200" indent="-457200" algn="just">
              <a:buFont typeface="Wingdings" panose="05000000000000000000" pitchFamily="2" charset="2"/>
              <a:buChar char="v"/>
            </a:pPr>
            <a:r>
              <a:rPr lang="en-US" sz="3600" dirty="0"/>
              <a:t>The child becomes creative and industrious and will explore his talents and be ready to tackle his problems for solutions.</a:t>
            </a:r>
          </a:p>
          <a:p>
            <a:pPr marL="457200" indent="-457200" algn="just">
              <a:buFont typeface="Wingdings" panose="05000000000000000000" pitchFamily="2" charset="2"/>
              <a:buChar char="v"/>
            </a:pPr>
            <a:endParaRPr lang="en-US" sz="3600" dirty="0"/>
          </a:p>
          <a:p>
            <a:pPr marL="457200" indent="-457200" algn="just">
              <a:buFont typeface="Wingdings" panose="05000000000000000000" pitchFamily="2" charset="2"/>
              <a:buChar char="v"/>
            </a:pPr>
            <a:r>
              <a:rPr lang="en-US" sz="3600" dirty="0"/>
              <a:t>If unsuccessful, because the parents were not supportive and challenging, the child becomes scared and timid and will hate competition, he will not try anything because he knows he is a failure</a:t>
            </a:r>
            <a:r>
              <a:rPr lang="en-US" sz="3000" dirty="0"/>
              <a:t>. </a:t>
            </a:r>
          </a:p>
        </p:txBody>
      </p:sp>
    </p:spTree>
    <p:extLst>
      <p:ext uri="{BB962C8B-B14F-4D97-AF65-F5344CB8AC3E}">
        <p14:creationId xmlns:p14="http://schemas.microsoft.com/office/powerpoint/2010/main" val="2012465802"/>
      </p:ext>
    </p:extLst>
  </p:cSld>
  <p:clrMapOvr>
    <a:masterClrMapping/>
  </p:clrMapOvr>
  <p:transition spd="med">
    <p:pull/>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266700"/>
            <a:ext cx="9395791" cy="1143000"/>
          </a:xfrm>
        </p:spPr>
        <p:txBody>
          <a:bodyPr>
            <a:noAutofit/>
          </a:bodyPr>
          <a:lstStyle/>
          <a:p>
            <a:pPr algn="ctr"/>
            <a:r>
              <a:rPr lang="en-US" sz="5400" b="1" dirty="0">
                <a:solidFill>
                  <a:srgbClr val="FF0000"/>
                </a:solidFill>
                <a:latin typeface="Berlin Sans FB Demi" panose="020E0802020502020306" pitchFamily="34" charset="0"/>
              </a:rPr>
              <a:t>5. Genital Stage(12-18yrs)</a:t>
            </a:r>
            <a:endParaRPr lang="en-US" sz="6600" b="1" dirty="0">
              <a:solidFill>
                <a:srgbClr val="FF0000"/>
              </a:solidFill>
              <a:latin typeface="Berlin Sans FB Demi" panose="020E0802020502020306" pitchFamily="34" charset="0"/>
            </a:endParaRPr>
          </a:p>
        </p:txBody>
      </p:sp>
      <p:sp>
        <p:nvSpPr>
          <p:cNvPr id="3" name="Content Placeholder 2"/>
          <p:cNvSpPr>
            <a:spLocks noGrp="1"/>
          </p:cNvSpPr>
          <p:nvPr>
            <p:ph idx="1"/>
          </p:nvPr>
        </p:nvSpPr>
        <p:spPr>
          <a:xfrm>
            <a:off x="1086678" y="1775791"/>
            <a:ext cx="10614992" cy="4396409"/>
          </a:xfrm>
        </p:spPr>
        <p:txBody>
          <a:bodyPr>
            <a:normAutofit/>
          </a:bodyPr>
          <a:lstStyle/>
          <a:p>
            <a:pPr algn="just"/>
            <a:r>
              <a:rPr lang="en-US" sz="3600" dirty="0"/>
              <a:t>This is the adolescent stage. Gratification is obtained from actual genital stimulation hence there is development of intimate /romantic friendship with the opposite gender.</a:t>
            </a:r>
            <a:endParaRPr lang="en-GB" sz="3600" dirty="0"/>
          </a:p>
          <a:p>
            <a:pPr lvl="0" algn="just"/>
            <a:endParaRPr lang="en-US" sz="3600" dirty="0"/>
          </a:p>
          <a:p>
            <a:pPr lvl="0" algn="just"/>
            <a:r>
              <a:rPr lang="en-US" sz="3600" dirty="0"/>
              <a:t>Identifies with an adult they want to emulate from the previous stages and start behaving like those adults.</a:t>
            </a:r>
          </a:p>
          <a:p>
            <a:pPr lvl="0" algn="just"/>
            <a:endParaRPr lang="en-US" sz="3600" dirty="0"/>
          </a:p>
          <a:p>
            <a:pPr algn="just"/>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75</a:t>
            </a:fld>
            <a:endParaRPr lang="en-US"/>
          </a:p>
        </p:txBody>
      </p:sp>
    </p:spTree>
    <p:extLst>
      <p:ext uri="{BB962C8B-B14F-4D97-AF65-F5344CB8AC3E}">
        <p14:creationId xmlns:p14="http://schemas.microsoft.com/office/powerpoint/2010/main" val="318173190"/>
      </p:ext>
    </p:extLst>
  </p:cSld>
  <p:clrMapOvr>
    <a:masterClrMapping/>
  </p:clrMapOvr>
  <p:transition spd="med">
    <p:pull/>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7583" y="0"/>
            <a:ext cx="7788965" cy="1143000"/>
          </a:xfrm>
        </p:spPr>
        <p:txBody>
          <a:bodyPr/>
          <a:lstStyle/>
          <a:p>
            <a:pPr algn="ctr"/>
            <a:r>
              <a:rPr lang="en-US" sz="3600" dirty="0">
                <a:solidFill>
                  <a:srgbClr val="002060"/>
                </a:solidFill>
              </a:rPr>
              <a:t>Cont’d…</a:t>
            </a:r>
          </a:p>
        </p:txBody>
      </p:sp>
      <p:sp>
        <p:nvSpPr>
          <p:cNvPr id="3" name="Content Placeholder 2"/>
          <p:cNvSpPr>
            <a:spLocks noGrp="1"/>
          </p:cNvSpPr>
          <p:nvPr>
            <p:ph idx="1"/>
          </p:nvPr>
        </p:nvSpPr>
        <p:spPr>
          <a:xfrm>
            <a:off x="954157" y="901148"/>
            <a:ext cx="10853530" cy="5271052"/>
          </a:xfrm>
        </p:spPr>
        <p:txBody>
          <a:bodyPr>
            <a:normAutofit/>
          </a:bodyPr>
          <a:lstStyle/>
          <a:p>
            <a:pPr lvl="0" algn="just"/>
            <a:r>
              <a:rPr lang="en-US" sz="3600" dirty="0"/>
              <a:t>They tend to resent commands, disagree with parents, want independence and behave like mature adults.</a:t>
            </a:r>
          </a:p>
          <a:p>
            <a:pPr lvl="0" algn="just"/>
            <a:endParaRPr lang="en-US" sz="2000" dirty="0"/>
          </a:p>
          <a:p>
            <a:pPr lvl="0" algn="just"/>
            <a:r>
              <a:rPr lang="en-US" sz="3600" dirty="0"/>
              <a:t>Lack of support and understanding leads to rebellion, run away (truancy) from the family, join gangs where they start abusing drugs, present antisocial behavior and will never be what or who they are expected to be i.e. role diffusion.</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76</a:t>
            </a:fld>
            <a:endParaRPr lang="en-US"/>
          </a:p>
        </p:txBody>
      </p:sp>
    </p:spTree>
    <p:extLst>
      <p:ext uri="{BB962C8B-B14F-4D97-AF65-F5344CB8AC3E}">
        <p14:creationId xmlns:p14="http://schemas.microsoft.com/office/powerpoint/2010/main" val="3274181568"/>
      </p:ext>
    </p:extLst>
  </p:cSld>
  <p:clrMapOvr>
    <a:masterClrMapping/>
  </p:clrMapOvr>
  <p:transition spd="med">
    <p:pull/>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noChangeArrowheads="1"/>
          </p:cNvPicPr>
          <p:nvPr>
            <p:ph idx="1"/>
          </p:nvPr>
        </p:nvPicPr>
        <p:blipFill>
          <a:blip r:embed="rId2" cstate="print"/>
          <a:srcRect/>
          <a:stretch>
            <a:fillRect/>
          </a:stretch>
        </p:blipFill>
        <p:spPr bwMode="auto">
          <a:xfrm>
            <a:off x="808383" y="152400"/>
            <a:ext cx="11105321" cy="6553200"/>
          </a:xfrm>
          <a:prstGeom prst="rect">
            <a:avLst/>
          </a:prstGeom>
          <a:noFill/>
          <a:ln w="9525">
            <a:noFill/>
            <a:miter lim="800000"/>
            <a:headEnd/>
            <a:tailEnd/>
          </a:ln>
          <a:effectLst/>
        </p:spPr>
      </p:pic>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77</a:t>
            </a:fld>
            <a:endParaRPr lang="en-US"/>
          </a:p>
        </p:txBody>
      </p:sp>
    </p:spTree>
    <p:extLst>
      <p:ext uri="{BB962C8B-B14F-4D97-AF65-F5344CB8AC3E}">
        <p14:creationId xmlns:p14="http://schemas.microsoft.com/office/powerpoint/2010/main" val="3823057072"/>
      </p:ext>
    </p:extLst>
  </p:cSld>
  <p:clrMapOvr>
    <a:masterClrMapping/>
  </p:clrMapOvr>
  <p:transition spd="med">
    <p:pull/>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399" y="0"/>
            <a:ext cx="9180443" cy="1371600"/>
          </a:xfrm>
        </p:spPr>
        <p:txBody>
          <a:bodyPr>
            <a:noAutofit/>
          </a:bodyPr>
          <a:lstStyle/>
          <a:p>
            <a:pPr algn="ctr"/>
            <a:r>
              <a:rPr lang="en-US" sz="4800" b="1" i="0" dirty="0">
                <a:effectLst>
                  <a:outerShdw blurRad="38100" dist="38100" dir="2700000" algn="tl">
                    <a:srgbClr val="000000">
                      <a:alpha val="43137"/>
                    </a:srgbClr>
                  </a:outerShdw>
                </a:effectLst>
                <a:latin typeface="Arial Rounded MT Bold" panose="020F0704030504030204" pitchFamily="34" charset="0"/>
              </a:rPr>
              <a:t>Structure of Personality</a:t>
            </a:r>
          </a:p>
        </p:txBody>
      </p:sp>
      <p:sp>
        <p:nvSpPr>
          <p:cNvPr id="3" name="Content Placeholder 2"/>
          <p:cNvSpPr>
            <a:spLocks noGrp="1"/>
          </p:cNvSpPr>
          <p:nvPr>
            <p:ph idx="1"/>
          </p:nvPr>
        </p:nvSpPr>
        <p:spPr>
          <a:xfrm>
            <a:off x="901148" y="1371600"/>
            <a:ext cx="10482469" cy="4114800"/>
          </a:xfrm>
        </p:spPr>
        <p:txBody>
          <a:bodyPr/>
          <a:lstStyle/>
          <a:p>
            <a:pPr>
              <a:buFont typeface="Wingdings" panose="05000000000000000000" pitchFamily="2" charset="2"/>
              <a:buChar char="v"/>
            </a:pPr>
            <a:r>
              <a:rPr lang="en-US" dirty="0"/>
              <a:t>	According to Sigmund Freud, personality is composed of 3 (three) major systems:</a:t>
            </a:r>
          </a:p>
          <a:p>
            <a:pPr>
              <a:buNone/>
            </a:pPr>
            <a:endParaRPr lang="en-US" sz="2000" dirty="0"/>
          </a:p>
          <a:p>
            <a:pPr lvl="2"/>
            <a:r>
              <a:rPr lang="en-US" sz="3600" dirty="0">
                <a:solidFill>
                  <a:srgbClr val="FF0000"/>
                </a:solidFill>
              </a:rPr>
              <a:t>The Id</a:t>
            </a:r>
          </a:p>
          <a:p>
            <a:pPr lvl="2"/>
            <a:r>
              <a:rPr lang="en-US" sz="3600" dirty="0">
                <a:solidFill>
                  <a:srgbClr val="FF0000"/>
                </a:solidFill>
              </a:rPr>
              <a:t>The Ego and </a:t>
            </a:r>
          </a:p>
          <a:p>
            <a:pPr lvl="2"/>
            <a:r>
              <a:rPr lang="en-US" sz="3600" dirty="0">
                <a:solidFill>
                  <a:srgbClr val="FF0000"/>
                </a:solidFill>
              </a:rPr>
              <a:t>The Superego</a:t>
            </a:r>
          </a:p>
          <a:p>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78</a:t>
            </a:fld>
            <a:endParaRPr lang="en-US"/>
          </a:p>
        </p:txBody>
      </p:sp>
    </p:spTree>
    <p:extLst>
      <p:ext uri="{BB962C8B-B14F-4D97-AF65-F5344CB8AC3E}">
        <p14:creationId xmlns:p14="http://schemas.microsoft.com/office/powerpoint/2010/main" val="4050434647"/>
      </p:ext>
    </p:extLst>
  </p:cSld>
  <p:clrMapOvr>
    <a:masterClrMapping/>
  </p:clrMapOvr>
  <p:transition spd="med">
    <p:pull/>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461" y="125896"/>
            <a:ext cx="7772400" cy="1143000"/>
          </a:xfrm>
        </p:spPr>
        <p:txBody>
          <a:bodyPr>
            <a:normAutofit/>
          </a:bodyPr>
          <a:lstStyle/>
          <a:p>
            <a:pPr algn="ctr"/>
            <a:r>
              <a:rPr lang="en-US" sz="6600" i="0" dirty="0">
                <a:solidFill>
                  <a:srgbClr val="FF0000"/>
                </a:solidFill>
                <a:latin typeface="Arial Black" panose="020B0A04020102020204" pitchFamily="34" charset="0"/>
              </a:rPr>
              <a:t>The Id</a:t>
            </a:r>
          </a:p>
        </p:txBody>
      </p:sp>
      <p:sp>
        <p:nvSpPr>
          <p:cNvPr id="3" name="Content Placeholder 2"/>
          <p:cNvSpPr>
            <a:spLocks noGrp="1"/>
          </p:cNvSpPr>
          <p:nvPr>
            <p:ph idx="1"/>
          </p:nvPr>
        </p:nvSpPr>
        <p:spPr>
          <a:xfrm>
            <a:off x="927651" y="1268895"/>
            <a:ext cx="10694505" cy="5224669"/>
          </a:xfrm>
        </p:spPr>
        <p:txBody>
          <a:bodyPr>
            <a:normAutofit/>
          </a:bodyPr>
          <a:lstStyle/>
          <a:p>
            <a:pPr algn="just"/>
            <a:r>
              <a:rPr lang="en-US" sz="3600" dirty="0"/>
              <a:t>Forms the original system of personality and is present at birth. It is basically </a:t>
            </a:r>
            <a:r>
              <a:rPr lang="en-US" sz="3600" i="1" dirty="0"/>
              <a:t>unconscious</a:t>
            </a:r>
            <a:r>
              <a:rPr lang="en-US" sz="3600" dirty="0"/>
              <a:t> and has no knowledge of the outside world.</a:t>
            </a:r>
          </a:p>
          <a:p>
            <a:pPr algn="just"/>
            <a:r>
              <a:rPr lang="en-US" sz="3600" dirty="0"/>
              <a:t>The id is the most primitive and is driven by impulses. “</a:t>
            </a:r>
            <a:r>
              <a:rPr lang="en-US" sz="3600" i="1" dirty="0"/>
              <a:t>I want it”</a:t>
            </a:r>
            <a:endParaRPr lang="en-US" sz="3600" dirty="0"/>
          </a:p>
          <a:p>
            <a:pPr algn="just"/>
            <a:r>
              <a:rPr lang="en-US" sz="3600" dirty="0"/>
              <a:t>It demands immediate gratification of the needs because it is not governed by law of reason and logic. </a:t>
            </a:r>
          </a:p>
          <a:p>
            <a:pPr algn="just"/>
            <a:r>
              <a:rPr lang="en-US" sz="3600" dirty="0"/>
              <a:t>Also known as the “pleasure principle”.</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79</a:t>
            </a:fld>
            <a:endParaRPr lang="en-US"/>
          </a:p>
        </p:txBody>
      </p:sp>
    </p:spTree>
    <p:extLst>
      <p:ext uri="{BB962C8B-B14F-4D97-AF65-F5344CB8AC3E}">
        <p14:creationId xmlns:p14="http://schemas.microsoft.com/office/powerpoint/2010/main" val="558388123"/>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4144" y="800100"/>
            <a:ext cx="9997440" cy="5448300"/>
          </a:xfrm>
        </p:spPr>
        <p:txBody>
          <a:bodyPr/>
          <a:lstStyle/>
          <a:p>
            <a:pPr algn="just">
              <a:buFont typeface="Wingdings" panose="05000000000000000000" pitchFamily="2" charset="2"/>
              <a:buChar char="v"/>
            </a:pPr>
            <a:r>
              <a:rPr lang="en-US" dirty="0"/>
              <a:t>MENTAL PROCESSES</a:t>
            </a:r>
          </a:p>
          <a:p>
            <a:pPr algn="just"/>
            <a:r>
              <a:rPr lang="en-US" dirty="0"/>
              <a:t> Refer to all the internal and covert activity of our mind such as thinking, feeling and remembering. </a:t>
            </a:r>
          </a:p>
          <a:p>
            <a:pPr marL="82296" indent="0" algn="just">
              <a:buNone/>
            </a:pPr>
            <a:r>
              <a:rPr lang="en-US" sz="3600" b="1" u="sng" dirty="0"/>
              <a:t>NOTE:</a:t>
            </a:r>
          </a:p>
          <a:p>
            <a:pPr algn="just">
              <a:buFont typeface="Wingdings" panose="05000000000000000000" pitchFamily="2" charset="2"/>
              <a:buChar char="v"/>
            </a:pPr>
            <a:r>
              <a:rPr lang="en-US" dirty="0"/>
              <a:t>The word Psychology has its origin from two Greek words ‘</a:t>
            </a:r>
            <a:r>
              <a:rPr lang="en-US" i="1" dirty="0"/>
              <a:t>Psyche</a:t>
            </a:r>
            <a:r>
              <a:rPr lang="en-US" dirty="0"/>
              <a:t>’ and ‘</a:t>
            </a:r>
            <a:r>
              <a:rPr lang="en-US" i="1" dirty="0"/>
              <a:t>Logos</a:t>
            </a:r>
            <a:r>
              <a:rPr lang="en-US" dirty="0"/>
              <a:t>’, ‘psyche’ means ‘</a:t>
            </a:r>
            <a:r>
              <a:rPr lang="en-US" b="1" dirty="0"/>
              <a:t>soul</a:t>
            </a:r>
            <a:r>
              <a:rPr lang="en-US" dirty="0"/>
              <a:t>’ and ‘logos’ means ‘</a:t>
            </a:r>
            <a:r>
              <a:rPr lang="en-US" b="1" dirty="0"/>
              <a:t>study</a:t>
            </a:r>
            <a:r>
              <a:rPr lang="en-US" dirty="0"/>
              <a:t>’. Thus literally, Psychology means ‘the study of soul’ or ‘science of soul’.</a:t>
            </a:r>
          </a:p>
        </p:txBody>
      </p:sp>
    </p:spTree>
    <p:extLst>
      <p:ext uri="{BB962C8B-B14F-4D97-AF65-F5344CB8AC3E}">
        <p14:creationId xmlns:p14="http://schemas.microsoft.com/office/powerpoint/2010/main" val="2745986422"/>
      </p:ext>
    </p:extLst>
  </p:cSld>
  <p:clrMapOvr>
    <a:masterClrMapping/>
  </p:clrMapOvr>
  <p:transition spd="med">
    <p:pull/>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65653"/>
            <a:ext cx="7772400" cy="1143000"/>
          </a:xfrm>
        </p:spPr>
        <p:txBody>
          <a:bodyPr>
            <a:normAutofit/>
          </a:bodyPr>
          <a:lstStyle/>
          <a:p>
            <a:pPr algn="ctr"/>
            <a:r>
              <a:rPr lang="en-US" sz="5400" i="0" dirty="0">
                <a:solidFill>
                  <a:srgbClr val="FF0000"/>
                </a:solidFill>
                <a:latin typeface="Arial Black" panose="020B0A04020102020204" pitchFamily="34" charset="0"/>
              </a:rPr>
              <a:t>The Ego</a:t>
            </a:r>
          </a:p>
        </p:txBody>
      </p:sp>
      <p:sp>
        <p:nvSpPr>
          <p:cNvPr id="3" name="Content Placeholder 2"/>
          <p:cNvSpPr>
            <a:spLocks noGrp="1"/>
          </p:cNvSpPr>
          <p:nvPr>
            <p:ph idx="1"/>
          </p:nvPr>
        </p:nvSpPr>
        <p:spPr>
          <a:xfrm>
            <a:off x="967409" y="1308653"/>
            <a:ext cx="10654748" cy="3962400"/>
          </a:xfrm>
        </p:spPr>
        <p:txBody>
          <a:bodyPr>
            <a:normAutofit/>
          </a:bodyPr>
          <a:lstStyle/>
          <a:p>
            <a:pPr algn="just"/>
            <a:r>
              <a:rPr lang="en-US" sz="3600" dirty="0"/>
              <a:t>It delays the satisfaction of a need until an appropriate time, place, or object is available. It mediates between the id and the super ego.</a:t>
            </a:r>
          </a:p>
          <a:p>
            <a:pPr algn="just">
              <a:buNone/>
            </a:pPr>
            <a:r>
              <a:rPr lang="en-US" sz="3600" dirty="0"/>
              <a:t> </a:t>
            </a:r>
          </a:p>
          <a:p>
            <a:pPr algn="just"/>
            <a:r>
              <a:rPr lang="en-US" sz="3600" dirty="0"/>
              <a:t>Also called the </a:t>
            </a:r>
            <a:r>
              <a:rPr lang="en-US" sz="3600" i="1" dirty="0"/>
              <a:t>rational self or the “reality principle,”</a:t>
            </a:r>
            <a:endParaRPr lang="en-US" sz="3600" dirty="0"/>
          </a:p>
          <a:p>
            <a:pPr algn="just">
              <a:buNone/>
            </a:pPr>
            <a:r>
              <a:rPr lang="en-US" sz="3600" dirty="0"/>
              <a:t> </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80</a:t>
            </a:fld>
            <a:endParaRPr lang="en-US"/>
          </a:p>
        </p:txBody>
      </p:sp>
    </p:spTree>
    <p:extLst>
      <p:ext uri="{BB962C8B-B14F-4D97-AF65-F5344CB8AC3E}">
        <p14:creationId xmlns:p14="http://schemas.microsoft.com/office/powerpoint/2010/main" val="3699916065"/>
      </p:ext>
    </p:extLst>
  </p:cSld>
  <p:clrMapOvr>
    <a:masterClrMapping/>
  </p:clrMapOvr>
  <p:transition spd="med">
    <p:pull/>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162339"/>
            <a:ext cx="7772400" cy="1143000"/>
          </a:xfrm>
        </p:spPr>
        <p:txBody>
          <a:bodyPr/>
          <a:lstStyle/>
          <a:p>
            <a:pPr algn="ctr"/>
            <a:r>
              <a:rPr lang="en-US" sz="3600" dirty="0">
                <a:solidFill>
                  <a:srgbClr val="002060"/>
                </a:solidFill>
              </a:rPr>
              <a:t>Cont’d…</a:t>
            </a:r>
          </a:p>
        </p:txBody>
      </p:sp>
      <p:sp>
        <p:nvSpPr>
          <p:cNvPr id="3" name="Content Placeholder 2"/>
          <p:cNvSpPr>
            <a:spLocks noGrp="1"/>
          </p:cNvSpPr>
          <p:nvPr>
            <p:ph idx="1"/>
          </p:nvPr>
        </p:nvSpPr>
        <p:spPr>
          <a:xfrm>
            <a:off x="967409" y="1305339"/>
            <a:ext cx="10760765" cy="4714461"/>
          </a:xfrm>
        </p:spPr>
        <p:txBody>
          <a:bodyPr>
            <a:normAutofit/>
          </a:bodyPr>
          <a:lstStyle/>
          <a:p>
            <a:pPr algn="just"/>
            <a:r>
              <a:rPr lang="en-US" sz="3600" dirty="0"/>
              <a:t>It develops as from the age of 2 years in the anal stage when the child starts meeting social demands like toilet training,  discipline, holding on without demanding immediate gratification. </a:t>
            </a:r>
          </a:p>
          <a:p>
            <a:pPr algn="just"/>
            <a:endParaRPr lang="en-US" sz="3600" dirty="0"/>
          </a:p>
          <a:p>
            <a:pPr algn="just"/>
            <a:r>
              <a:rPr lang="en-US" sz="3600" dirty="0"/>
              <a:t>It involves logic, thinking, reasoning and finding solutions to problems or in contact with reality.</a:t>
            </a:r>
          </a:p>
          <a:p>
            <a:pPr algn="just"/>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81</a:t>
            </a:fld>
            <a:endParaRPr lang="en-US"/>
          </a:p>
        </p:txBody>
      </p:sp>
    </p:spTree>
    <p:extLst>
      <p:ext uri="{BB962C8B-B14F-4D97-AF65-F5344CB8AC3E}">
        <p14:creationId xmlns:p14="http://schemas.microsoft.com/office/powerpoint/2010/main" val="3865995440"/>
      </p:ext>
    </p:extLst>
  </p:cSld>
  <p:clrMapOvr>
    <a:masterClrMapping/>
  </p:clrMapOvr>
  <p:transition spd="med">
    <p:pull/>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2339"/>
            <a:ext cx="7772400" cy="1143000"/>
          </a:xfrm>
        </p:spPr>
        <p:txBody>
          <a:bodyPr>
            <a:normAutofit/>
          </a:bodyPr>
          <a:lstStyle/>
          <a:p>
            <a:pPr algn="ctr"/>
            <a:r>
              <a:rPr lang="en-US" sz="6000" i="0" dirty="0">
                <a:solidFill>
                  <a:srgbClr val="FF0000"/>
                </a:solidFill>
                <a:latin typeface="Arial Black" panose="020B0A04020102020204" pitchFamily="34" charset="0"/>
              </a:rPr>
              <a:t>The Superego</a:t>
            </a:r>
            <a:endParaRPr lang="en-US" sz="6000"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1007165" y="1434548"/>
            <a:ext cx="10641496" cy="4114800"/>
          </a:xfrm>
        </p:spPr>
        <p:txBody>
          <a:bodyPr>
            <a:normAutofit/>
          </a:bodyPr>
          <a:lstStyle/>
          <a:p>
            <a:pPr algn="just"/>
            <a:r>
              <a:rPr lang="en-US" sz="4000" dirty="0"/>
              <a:t>This is the last system of personality to develop.</a:t>
            </a:r>
          </a:p>
          <a:p>
            <a:pPr algn="just"/>
            <a:r>
              <a:rPr lang="en-US" sz="4000" dirty="0"/>
              <a:t>It contains values, legal, moral regulations, and social expectations (moral principle)</a:t>
            </a:r>
          </a:p>
          <a:p>
            <a:pPr algn="just"/>
            <a:r>
              <a:rPr lang="en-US" sz="4000" dirty="0"/>
              <a:t> It originates from the child`s assimilation of his parents` standards regarding what is good or bad and sinful.  </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82</a:t>
            </a:fld>
            <a:endParaRPr lang="en-US"/>
          </a:p>
        </p:txBody>
      </p:sp>
    </p:spTree>
    <p:extLst>
      <p:ext uri="{BB962C8B-B14F-4D97-AF65-F5344CB8AC3E}">
        <p14:creationId xmlns:p14="http://schemas.microsoft.com/office/powerpoint/2010/main" val="2223821263"/>
      </p:ext>
    </p:extLst>
  </p:cSld>
  <p:clrMapOvr>
    <a:masterClrMapping/>
  </p:clrMapOvr>
  <p:transition spd="med">
    <p:pull/>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42900"/>
            <a:ext cx="7772400" cy="1143000"/>
          </a:xfrm>
        </p:spPr>
        <p:txBody>
          <a:bodyPr/>
          <a:lstStyle/>
          <a:p>
            <a:pPr algn="ctr"/>
            <a:r>
              <a:rPr lang="en-US" sz="3600" dirty="0">
                <a:solidFill>
                  <a:srgbClr val="002060"/>
                </a:solidFill>
              </a:rPr>
              <a:t>Cont’d…</a:t>
            </a:r>
          </a:p>
        </p:txBody>
      </p:sp>
      <p:sp>
        <p:nvSpPr>
          <p:cNvPr id="3" name="Content Placeholder 2"/>
          <p:cNvSpPr>
            <a:spLocks noGrp="1"/>
          </p:cNvSpPr>
          <p:nvPr>
            <p:ph idx="1"/>
          </p:nvPr>
        </p:nvSpPr>
        <p:spPr>
          <a:xfrm>
            <a:off x="1179442" y="1485900"/>
            <a:ext cx="10416209" cy="4038600"/>
          </a:xfrm>
        </p:spPr>
        <p:txBody>
          <a:bodyPr>
            <a:normAutofit/>
          </a:bodyPr>
          <a:lstStyle/>
          <a:p>
            <a:pPr algn="just"/>
            <a:r>
              <a:rPr lang="en-US" sz="3600" dirty="0"/>
              <a:t>It begins with the resolution of the Oedipus/Electra Complex at age 5 – 6 years and is referred to as the Sociological component of the personality.</a:t>
            </a:r>
          </a:p>
          <a:p>
            <a:pPr algn="just"/>
            <a:endParaRPr lang="en-US" sz="3600" dirty="0"/>
          </a:p>
          <a:p>
            <a:pPr algn="just"/>
            <a:r>
              <a:rPr lang="en-US" sz="3600" dirty="0"/>
              <a:t>Its main function is to oppose the id</a:t>
            </a:r>
          </a:p>
          <a:p>
            <a:pPr algn="just"/>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83</a:t>
            </a:fld>
            <a:endParaRPr lang="en-US"/>
          </a:p>
        </p:txBody>
      </p:sp>
    </p:spTree>
    <p:extLst>
      <p:ext uri="{BB962C8B-B14F-4D97-AF65-F5344CB8AC3E}">
        <p14:creationId xmlns:p14="http://schemas.microsoft.com/office/powerpoint/2010/main" val="981685360"/>
      </p:ext>
    </p:extLst>
  </p:cSld>
  <p:clrMapOvr>
    <a:masterClrMapping/>
  </p:clrMapOvr>
  <p:transition spd="med">
    <p:pull/>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cuments\New folder\tripartite-personality.jpg"/>
          <p:cNvPicPr>
            <a:picLocks noChangeAspect="1" noChangeArrowheads="1"/>
          </p:cNvPicPr>
          <p:nvPr/>
        </p:nvPicPr>
        <p:blipFill>
          <a:blip r:embed="rId2" cstate="print"/>
          <a:srcRect/>
          <a:stretch>
            <a:fillRect/>
          </a:stretch>
        </p:blipFill>
        <p:spPr bwMode="auto">
          <a:xfrm>
            <a:off x="940903" y="76200"/>
            <a:ext cx="11145079" cy="6629400"/>
          </a:xfrm>
          <a:prstGeom prst="rect">
            <a:avLst/>
          </a:prstGeom>
          <a:noFill/>
        </p:spPr>
      </p:pic>
    </p:spTree>
    <p:extLst>
      <p:ext uri="{BB962C8B-B14F-4D97-AF65-F5344CB8AC3E}">
        <p14:creationId xmlns:p14="http://schemas.microsoft.com/office/powerpoint/2010/main" val="260588407"/>
      </p:ext>
    </p:extLst>
  </p:cSld>
  <p:clrMapOvr>
    <a:masterClrMapping/>
  </p:clrMapOvr>
  <p:transition spd="med">
    <p:pull/>
  </p:transition>
</p:sld>
</file>

<file path=ppt/slides/slide8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1020417" y="958161"/>
            <a:ext cx="10747513" cy="1997073"/>
          </a:xfrm>
        </p:spPr>
        <p:txBody>
          <a:bodyPr>
            <a:normAutofit/>
          </a:bodyPr>
          <a:lstStyle/>
          <a:p>
            <a:pPr algn="ctr"/>
            <a:r>
              <a:rPr lang="en-US" sz="8000" i="0" dirty="0">
                <a:solidFill>
                  <a:srgbClr val="FF0000"/>
                </a:solidFill>
                <a:effectLst>
                  <a:outerShdw blurRad="38100" dist="38100" dir="2700000" algn="tl">
                    <a:srgbClr val="000000">
                      <a:alpha val="43137"/>
                    </a:srgbClr>
                  </a:outerShdw>
                </a:effectLst>
                <a:latin typeface="Berlin Sans FB Demi" panose="020E0802020502020306" pitchFamily="34" charset="0"/>
              </a:rPr>
              <a:t>Psychosocial Theory</a:t>
            </a:r>
            <a:endParaRPr lang="en-US" sz="8000" dirty="0">
              <a:solidFill>
                <a:srgbClr val="FF0000"/>
              </a:solidFill>
              <a:latin typeface="Berlin Sans FB Demi" panose="020E0802020502020306" pitchFamily="34" charset="0"/>
            </a:endParaRPr>
          </a:p>
        </p:txBody>
      </p:sp>
      <p:sp>
        <p:nvSpPr>
          <p:cNvPr id="8" name="Subtitle 7"/>
          <p:cNvSpPr>
            <a:spLocks noGrp="1"/>
          </p:cNvSpPr>
          <p:nvPr>
            <p:ph type="subTitle" idx="1"/>
          </p:nvPr>
        </p:nvSpPr>
        <p:spPr>
          <a:xfrm>
            <a:off x="3134139" y="4280453"/>
            <a:ext cx="6400800" cy="1752600"/>
          </a:xfrm>
        </p:spPr>
        <p:txBody>
          <a:bodyPr>
            <a:normAutofit/>
          </a:bodyPr>
          <a:lstStyle/>
          <a:p>
            <a:r>
              <a:rPr lang="en-US" sz="4400" b="1" dirty="0">
                <a:solidFill>
                  <a:schemeClr val="tx1"/>
                </a:solidFill>
                <a:latin typeface="Berlin Sans FB Demi" panose="020E0802020502020306" pitchFamily="34" charset="0"/>
              </a:rPr>
              <a:t>By Erick Erickson</a:t>
            </a:r>
          </a:p>
        </p:txBody>
      </p:sp>
      <p:sp>
        <p:nvSpPr>
          <p:cNvPr id="5" name="Slide Number Placeholder 4"/>
          <p:cNvSpPr>
            <a:spLocks noGrp="1"/>
          </p:cNvSpPr>
          <p:nvPr>
            <p:ph type="sldNum" sz="quarter" idx="12"/>
          </p:nvPr>
        </p:nvSpPr>
        <p:spPr/>
        <p:txBody>
          <a:bodyPr/>
          <a:lstStyle/>
          <a:p>
            <a:fld id="{ACE4364B-589A-413E-BE35-0E230ADB5FAC}" type="slidenum">
              <a:rPr lang="en-US" smtClean="0"/>
              <a:pPr/>
              <a:t>85</a:t>
            </a:fld>
            <a:endParaRPr lang="en-US"/>
          </a:p>
        </p:txBody>
      </p:sp>
    </p:spTree>
    <p:extLst>
      <p:ext uri="{BB962C8B-B14F-4D97-AF65-F5344CB8AC3E}">
        <p14:creationId xmlns:p14="http://schemas.microsoft.com/office/powerpoint/2010/main" val="2798352416"/>
      </p:ext>
    </p:extLst>
  </p:cSld>
  <p:clrMapOvr>
    <a:masterClrMapping/>
  </p:clrMapOvr>
  <p:transition spd="med">
    <p:pull/>
  </p:transition>
</p:sld>
</file>

<file path=ppt/slides/slide8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86</a:t>
            </a:fld>
            <a:endParaRPr lang="en-US"/>
          </a:p>
        </p:txBody>
      </p:sp>
      <p:sp>
        <p:nvSpPr>
          <p:cNvPr id="4" name="TextBox 3"/>
          <p:cNvSpPr txBox="1"/>
          <p:nvPr/>
        </p:nvSpPr>
        <p:spPr>
          <a:xfrm>
            <a:off x="1216991" y="304800"/>
            <a:ext cx="6187109" cy="6186309"/>
          </a:xfrm>
          <a:prstGeom prst="rect">
            <a:avLst/>
          </a:prstGeom>
          <a:noFill/>
        </p:spPr>
        <p:txBody>
          <a:bodyPr wrap="square" rtlCol="0">
            <a:spAutoFit/>
          </a:bodyPr>
          <a:lstStyle/>
          <a:p>
            <a:pPr marL="571500" indent="-571500" algn="just">
              <a:buFont typeface="Wingdings" panose="05000000000000000000" pitchFamily="2" charset="2"/>
              <a:buChar char="v"/>
            </a:pPr>
            <a:r>
              <a:rPr lang="en-GB" sz="3600" dirty="0"/>
              <a:t>According to Erickson, identity is very personal and develops from our heritage and history. </a:t>
            </a:r>
          </a:p>
          <a:p>
            <a:pPr marL="571500" indent="-571500" algn="just">
              <a:buFont typeface="Wingdings" panose="05000000000000000000" pitchFamily="2" charset="2"/>
              <a:buChar char="v"/>
            </a:pPr>
            <a:r>
              <a:rPr lang="en-GB" sz="3600" dirty="0"/>
              <a:t>Course of development is determined by the interaction of the body, mind and cultural influences.</a:t>
            </a:r>
          </a:p>
          <a:p>
            <a:pPr marL="571500" indent="-571500" algn="just">
              <a:buFont typeface="Wingdings" panose="05000000000000000000" pitchFamily="2" charset="2"/>
              <a:buChar char="v"/>
            </a:pPr>
            <a:r>
              <a:rPr lang="en-GB" sz="3600" dirty="0"/>
              <a:t>The world gets bigger as we go along and failure is cumulative. </a:t>
            </a:r>
            <a:endParaRPr lang="en-US" sz="3600" b="1" u="sng" dirty="0"/>
          </a:p>
        </p:txBody>
      </p:sp>
      <p:pic>
        <p:nvPicPr>
          <p:cNvPr id="1026" name="Picture 2" descr="https://i.pinimg.com/236x/a8/d5/f5/a8d5f5984a9350a96bbb63a8e514ccca--erik-erikson-human-be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400" y="304800"/>
            <a:ext cx="4508500" cy="629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172492"/>
      </p:ext>
    </p:extLst>
  </p:cSld>
  <p:clrMapOvr>
    <a:masterClrMapping/>
  </p:clrMapOvr>
  <p:transition spd="med">
    <p:pull/>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64633" y="236883"/>
            <a:ext cx="9392479" cy="1143000"/>
          </a:xfrm>
        </p:spPr>
        <p:txBody>
          <a:bodyPr>
            <a:normAutofit/>
          </a:bodyPr>
          <a:lstStyle/>
          <a:p>
            <a:pPr algn="ctr"/>
            <a:r>
              <a:rPr lang="en-US" sz="4800" b="1" i="0" dirty="0">
                <a:solidFill>
                  <a:srgbClr val="FF0000"/>
                </a:solidFill>
                <a:effectLst>
                  <a:outerShdw blurRad="38100" dist="38100" dir="2700000" algn="tl">
                    <a:srgbClr val="000000">
                      <a:alpha val="43137"/>
                    </a:srgbClr>
                  </a:outerShdw>
                </a:effectLst>
                <a:latin typeface="Arial Black" panose="020B0A04020102020204" pitchFamily="34" charset="0"/>
              </a:rPr>
              <a:t>8 Stages of Development </a:t>
            </a:r>
            <a:endParaRPr lang="en-US" sz="4800" b="1" dirty="0">
              <a:solidFill>
                <a:srgbClr val="FF0000"/>
              </a:solidFill>
              <a:latin typeface="Arial Black" panose="020B0A04020102020204" pitchFamily="34" charset="0"/>
            </a:endParaRPr>
          </a:p>
        </p:txBody>
      </p:sp>
      <p:sp>
        <p:nvSpPr>
          <p:cNvPr id="6" name="Content Placeholder 5"/>
          <p:cNvSpPr>
            <a:spLocks noGrp="1"/>
          </p:cNvSpPr>
          <p:nvPr>
            <p:ph idx="1"/>
          </p:nvPr>
        </p:nvSpPr>
        <p:spPr>
          <a:xfrm>
            <a:off x="1431235" y="1683026"/>
            <a:ext cx="8550965" cy="4336774"/>
          </a:xfrm>
        </p:spPr>
        <p:txBody>
          <a:bodyPr>
            <a:noAutofit/>
          </a:bodyPr>
          <a:lstStyle/>
          <a:p>
            <a:pPr algn="just">
              <a:buNone/>
            </a:pPr>
            <a:r>
              <a:rPr lang="en-US" dirty="0"/>
              <a:t>1.Trust versus mistrust</a:t>
            </a:r>
          </a:p>
          <a:p>
            <a:pPr algn="just">
              <a:buNone/>
            </a:pPr>
            <a:r>
              <a:rPr lang="en-US" dirty="0"/>
              <a:t>2.Autonomy versus shame/doubt</a:t>
            </a:r>
          </a:p>
          <a:p>
            <a:pPr algn="just">
              <a:buNone/>
            </a:pPr>
            <a:r>
              <a:rPr lang="en-US" dirty="0"/>
              <a:t>3.Initiative versus guilt</a:t>
            </a:r>
          </a:p>
          <a:p>
            <a:pPr algn="just">
              <a:buNone/>
            </a:pPr>
            <a:r>
              <a:rPr lang="en-US" dirty="0"/>
              <a:t>4.Industry versus inferiority </a:t>
            </a:r>
          </a:p>
          <a:p>
            <a:pPr algn="just">
              <a:buNone/>
            </a:pPr>
            <a:r>
              <a:rPr lang="en-US" dirty="0"/>
              <a:t>5.Identity versus role confusion</a:t>
            </a:r>
          </a:p>
          <a:p>
            <a:pPr algn="just">
              <a:buNone/>
            </a:pPr>
            <a:r>
              <a:rPr lang="en-US" dirty="0"/>
              <a:t>6.Intimacy versus isolation</a:t>
            </a:r>
          </a:p>
          <a:p>
            <a:pPr algn="just">
              <a:buNone/>
            </a:pPr>
            <a:r>
              <a:rPr lang="en-US" dirty="0"/>
              <a:t>7.Generativity versus stagnation</a:t>
            </a:r>
          </a:p>
          <a:p>
            <a:pPr algn="just">
              <a:buNone/>
            </a:pPr>
            <a:r>
              <a:rPr lang="en-US" dirty="0"/>
              <a:t>8.Ego integrity versus despair</a:t>
            </a:r>
          </a:p>
          <a:p>
            <a:pPr algn="just"/>
            <a:endParaRPr lang="en-US"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87</a:t>
            </a:fld>
            <a:endParaRPr lang="en-US"/>
          </a:p>
        </p:txBody>
      </p:sp>
    </p:spTree>
    <p:extLst>
      <p:ext uri="{BB962C8B-B14F-4D97-AF65-F5344CB8AC3E}">
        <p14:creationId xmlns:p14="http://schemas.microsoft.com/office/powerpoint/2010/main" val="467175762"/>
      </p:ext>
    </p:extLst>
  </p:cSld>
  <p:clrMapOvr>
    <a:masterClrMapping/>
  </p:clrMapOvr>
  <p:transition spd="med">
    <p:pull/>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a:xfrm>
            <a:off x="808383" y="162339"/>
            <a:ext cx="11145078" cy="1143000"/>
          </a:xfrm>
        </p:spPr>
        <p:txBody>
          <a:bodyPr>
            <a:normAutofit/>
          </a:bodyPr>
          <a:lstStyle/>
          <a:p>
            <a:pPr algn="ctr" eaLnBrk="1" hangingPunct="1"/>
            <a:r>
              <a:rPr lang="en-US" dirty="0">
                <a:solidFill>
                  <a:srgbClr val="FF0000"/>
                </a:solidFill>
                <a:latin typeface="Arial Black" panose="020B0A04020102020204" pitchFamily="34" charset="0"/>
              </a:rPr>
              <a:t>Basic Trust Versus Mistrust </a:t>
            </a:r>
          </a:p>
        </p:txBody>
      </p:sp>
      <p:sp>
        <p:nvSpPr>
          <p:cNvPr id="15363" name="Rectangle 3"/>
          <p:cNvSpPr>
            <a:spLocks noGrp="1" noChangeArrowheads="1"/>
          </p:cNvSpPr>
          <p:nvPr>
            <p:ph idx="1"/>
          </p:nvPr>
        </p:nvSpPr>
        <p:spPr>
          <a:xfrm>
            <a:off x="1126435" y="1605169"/>
            <a:ext cx="10442713" cy="4419600"/>
          </a:xfrm>
        </p:spPr>
        <p:txBody>
          <a:bodyPr>
            <a:noAutofit/>
          </a:bodyPr>
          <a:lstStyle/>
          <a:p>
            <a:pPr algn="just" eaLnBrk="1" hangingPunct="1"/>
            <a:r>
              <a:rPr lang="en-US" sz="3600" dirty="0"/>
              <a:t>Occurs in infancy (birth-18 months).</a:t>
            </a:r>
          </a:p>
          <a:p>
            <a:pPr algn="just" eaLnBrk="1" hangingPunct="1"/>
            <a:r>
              <a:rPr lang="en-US" sz="3600" dirty="0"/>
              <a:t>Babies must learn to trust their parents care and affection.</a:t>
            </a:r>
          </a:p>
          <a:p>
            <a:pPr algn="just" eaLnBrk="1" hangingPunct="1"/>
            <a:r>
              <a:rPr lang="en-US" sz="3600" dirty="0"/>
              <a:t>If not done the babies could develop a distrust and view the world as inconsistent and unpredictable.</a:t>
            </a:r>
          </a:p>
          <a:p>
            <a:pPr algn="just"/>
            <a:r>
              <a:rPr lang="en-US" sz="3600" dirty="0"/>
              <a:t>The </a:t>
            </a:r>
            <a:r>
              <a:rPr lang="en-US" sz="3600" dirty="0" err="1"/>
              <a:t>favourable</a:t>
            </a:r>
            <a:r>
              <a:rPr lang="en-US" sz="3600" dirty="0"/>
              <a:t> outcomes are </a:t>
            </a:r>
            <a:r>
              <a:rPr lang="en-US" sz="3600" i="1" dirty="0"/>
              <a:t>hope, trust and optimism.</a:t>
            </a:r>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88</a:t>
            </a:fld>
            <a:endParaRPr lang="en-US"/>
          </a:p>
        </p:txBody>
      </p:sp>
    </p:spTree>
    <p:extLst>
      <p:ext uri="{BB962C8B-B14F-4D97-AF65-F5344CB8AC3E}">
        <p14:creationId xmlns:p14="http://schemas.microsoft.com/office/powerpoint/2010/main" val="2262809623"/>
      </p:ext>
    </p:extLst>
  </p:cSld>
  <p:clrMapOvr>
    <a:masterClrMapping/>
  </p:clrMapOvr>
  <p:transition spd="med">
    <p:pull/>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a:xfrm>
            <a:off x="1016000" y="243128"/>
            <a:ext cx="10769600" cy="1143000"/>
          </a:xfrm>
        </p:spPr>
        <p:txBody>
          <a:bodyPr>
            <a:normAutofit/>
          </a:bodyPr>
          <a:lstStyle/>
          <a:p>
            <a:pPr algn="ctr" eaLnBrk="1" hangingPunct="1"/>
            <a:r>
              <a:rPr lang="en-US" dirty="0">
                <a:solidFill>
                  <a:srgbClr val="FF0000"/>
                </a:solidFill>
                <a:latin typeface="Arial Black" panose="020B0A04020102020204" pitchFamily="34" charset="0"/>
              </a:rPr>
              <a:t>Autonomy versus shame/doubt</a:t>
            </a:r>
          </a:p>
        </p:txBody>
      </p:sp>
      <p:sp>
        <p:nvSpPr>
          <p:cNvPr id="16387" name="Rectangle 3"/>
          <p:cNvSpPr>
            <a:spLocks noGrp="1" noChangeArrowheads="1"/>
          </p:cNvSpPr>
          <p:nvPr>
            <p:ph idx="1"/>
          </p:nvPr>
        </p:nvSpPr>
        <p:spPr>
          <a:xfrm>
            <a:off x="1016000" y="1569364"/>
            <a:ext cx="10606157" cy="4572000"/>
          </a:xfrm>
        </p:spPr>
        <p:txBody>
          <a:bodyPr>
            <a:noAutofit/>
          </a:bodyPr>
          <a:lstStyle/>
          <a:p>
            <a:pPr algn="just" eaLnBrk="1" hangingPunct="1"/>
            <a:r>
              <a:rPr lang="en-US" sz="3600" dirty="0"/>
              <a:t>In early childhood (18 months-3 yrs). </a:t>
            </a:r>
          </a:p>
          <a:p>
            <a:pPr algn="just" eaLnBrk="1" hangingPunct="1"/>
            <a:r>
              <a:rPr lang="en-US" sz="3600" dirty="0"/>
              <a:t>Child learns to feed themselves and do things on there own.</a:t>
            </a:r>
          </a:p>
          <a:p>
            <a:pPr algn="just" eaLnBrk="1" hangingPunct="1"/>
            <a:r>
              <a:rPr lang="en-US" sz="3600" dirty="0"/>
              <a:t>Or they could start feeling ashamed and doubt their abilities.</a:t>
            </a:r>
          </a:p>
          <a:p>
            <a:pPr algn="just" eaLnBrk="1" hangingPunct="1"/>
            <a:r>
              <a:rPr lang="en-US" sz="3600" dirty="0"/>
              <a:t>Important Event: Toilet Training</a:t>
            </a:r>
          </a:p>
          <a:p>
            <a:pPr algn="just"/>
            <a:r>
              <a:rPr lang="en-US" sz="3600" dirty="0"/>
              <a:t>The child learns to perform physical skills, and develops </a:t>
            </a:r>
            <a:r>
              <a:rPr lang="en-GB" sz="3600" dirty="0">
                <a:solidFill>
                  <a:schemeClr val="tx2"/>
                </a:solidFill>
              </a:rPr>
              <a:t>self-control &amp; courage</a:t>
            </a:r>
            <a:r>
              <a:rPr lang="en-US" sz="3600" dirty="0"/>
              <a:t>.</a:t>
            </a:r>
          </a:p>
          <a:p>
            <a:pPr algn="just" eaLnBrk="1" hangingPunct="1"/>
            <a:endParaRPr lang="en-US" sz="3600" dirty="0"/>
          </a:p>
          <a:p>
            <a:pPr algn="just" eaLnBrk="1" hangingPunct="1"/>
            <a:endParaRPr lang="en-US" sz="3600"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89</a:t>
            </a:fld>
            <a:endParaRPr lang="en-US"/>
          </a:p>
        </p:txBody>
      </p:sp>
    </p:spTree>
    <p:extLst>
      <p:ext uri="{BB962C8B-B14F-4D97-AF65-F5344CB8AC3E}">
        <p14:creationId xmlns:p14="http://schemas.microsoft.com/office/powerpoint/2010/main" val="4019007217"/>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583095"/>
            <a:ext cx="8305800" cy="4267200"/>
          </a:xfrm>
        </p:spPr>
        <p:txBody>
          <a:bodyPr>
            <a:normAutofit lnSpcReduction="10000"/>
          </a:bodyPr>
          <a:lstStyle/>
          <a:p>
            <a:pPr algn="just">
              <a:buFont typeface="Wingdings" pitchFamily="2" charset="2"/>
              <a:buChar char="§"/>
            </a:pPr>
            <a:r>
              <a:rPr lang="en-US" sz="3200" b="1" dirty="0"/>
              <a:t>EXPERIENCE</a:t>
            </a:r>
          </a:p>
          <a:p>
            <a:pPr lvl="0" algn="just">
              <a:buNone/>
            </a:pPr>
            <a:r>
              <a:rPr lang="en-US" sz="3200" dirty="0"/>
              <a:t>	Mental phenomena  occurring directly to the individual.</a:t>
            </a:r>
          </a:p>
          <a:p>
            <a:pPr lvl="0" algn="just">
              <a:buNone/>
            </a:pPr>
            <a:endParaRPr lang="en-US" sz="3200" dirty="0"/>
          </a:p>
          <a:p>
            <a:pPr lvl="0" algn="just">
              <a:buFont typeface="Wingdings" pitchFamily="2" charset="2"/>
              <a:buChar char="§"/>
            </a:pPr>
            <a:r>
              <a:rPr lang="en-US" sz="3200" b="1" dirty="0"/>
              <a:t>CHARACTER</a:t>
            </a:r>
            <a:endParaRPr lang="en-US" sz="3200" dirty="0"/>
          </a:p>
          <a:p>
            <a:pPr lvl="0" algn="just">
              <a:buNone/>
            </a:pPr>
            <a:r>
              <a:rPr lang="en-US" sz="3200" dirty="0"/>
              <a:t>	An evaluation of an individual`s personality against some set standards within the society focusing on morals and ethics.</a:t>
            </a:r>
          </a:p>
          <a:p>
            <a:pPr lvl="0" algn="just">
              <a:buNone/>
            </a:pPr>
            <a:endParaRPr lang="en-US" sz="3200" dirty="0"/>
          </a:p>
          <a:p>
            <a:pPr algn="just"/>
            <a:endParaRPr lang="en-US" sz="32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9</a:t>
            </a:fld>
            <a:endParaRPr lang="en-US"/>
          </a:p>
        </p:txBody>
      </p:sp>
    </p:spTree>
    <p:extLst>
      <p:ext uri="{BB962C8B-B14F-4D97-AF65-F5344CB8AC3E}">
        <p14:creationId xmlns:p14="http://schemas.microsoft.com/office/powerpoint/2010/main" val="29321824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out)">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1205948" y="215348"/>
            <a:ext cx="10535478" cy="1143000"/>
          </a:xfrm>
        </p:spPr>
        <p:txBody>
          <a:bodyPr>
            <a:normAutofit/>
          </a:bodyPr>
          <a:lstStyle/>
          <a:p>
            <a:pPr algn="ctr" eaLnBrk="1" hangingPunct="1"/>
            <a:r>
              <a:rPr lang="en-US" dirty="0">
                <a:solidFill>
                  <a:srgbClr val="FF0000"/>
                </a:solidFill>
                <a:latin typeface="Arial Black" panose="020B0A04020102020204" pitchFamily="34" charset="0"/>
              </a:rPr>
              <a:t>Initiative versus guilt</a:t>
            </a:r>
          </a:p>
        </p:txBody>
      </p:sp>
      <p:sp>
        <p:nvSpPr>
          <p:cNvPr id="18435" name="Rectangle 3"/>
          <p:cNvSpPr>
            <a:spLocks noGrp="1" noChangeArrowheads="1"/>
          </p:cNvSpPr>
          <p:nvPr>
            <p:ph idx="1"/>
          </p:nvPr>
        </p:nvSpPr>
        <p:spPr>
          <a:xfrm>
            <a:off x="954156" y="1358348"/>
            <a:ext cx="10787269" cy="4648200"/>
          </a:xfrm>
        </p:spPr>
        <p:txBody>
          <a:bodyPr>
            <a:normAutofit/>
          </a:bodyPr>
          <a:lstStyle/>
          <a:p>
            <a:pPr algn="just" eaLnBrk="1" hangingPunct="1"/>
            <a:r>
              <a:rPr lang="en-US" dirty="0"/>
              <a:t>3 to 5years (late childhood)</a:t>
            </a:r>
          </a:p>
          <a:p>
            <a:pPr algn="just" eaLnBrk="1" hangingPunct="1"/>
            <a:r>
              <a:rPr lang="en-US" dirty="0"/>
              <a:t>Child becomes assertive and takes initiative</a:t>
            </a:r>
          </a:p>
          <a:p>
            <a:pPr algn="just" eaLnBrk="1" hangingPunct="1"/>
            <a:r>
              <a:rPr lang="en-US" dirty="0"/>
              <a:t>Being too forceful may lead to guilt</a:t>
            </a:r>
          </a:p>
          <a:p>
            <a:pPr algn="just" eaLnBrk="1" hangingPunct="1"/>
            <a:r>
              <a:rPr lang="en-US" dirty="0"/>
              <a:t>The child is testing the ability to compete in the outside world. They</a:t>
            </a:r>
            <a:r>
              <a:rPr lang="en-GB" dirty="0"/>
              <a:t> desire to copy the adults around them and take initiative in creating play situations</a:t>
            </a:r>
            <a:endParaRPr lang="en-US" dirty="0"/>
          </a:p>
          <a:p>
            <a:pPr algn="just" eaLnBrk="1" hangingPunct="1"/>
            <a:r>
              <a:rPr lang="en-US" dirty="0"/>
              <a:t>The desirable outcome is sense of </a:t>
            </a:r>
            <a:r>
              <a:rPr lang="en-US" i="1" dirty="0"/>
              <a:t>purpose and initiative</a:t>
            </a:r>
          </a:p>
          <a:p>
            <a:pPr algn="just" eaLnBrk="1" hangingPunct="1"/>
            <a:endParaRPr lang="en-US"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90</a:t>
            </a:fld>
            <a:endParaRPr lang="en-US"/>
          </a:p>
        </p:txBody>
      </p:sp>
    </p:spTree>
    <p:extLst>
      <p:ext uri="{BB962C8B-B14F-4D97-AF65-F5344CB8AC3E}">
        <p14:creationId xmlns:p14="http://schemas.microsoft.com/office/powerpoint/2010/main" val="3875508384"/>
      </p:ext>
    </p:extLst>
  </p:cSld>
  <p:clrMapOvr>
    <a:masterClrMapping/>
  </p:clrMapOvr>
  <p:transition spd="med">
    <p:pull/>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2209800" y="245165"/>
            <a:ext cx="7772400" cy="1143000"/>
          </a:xfrm>
        </p:spPr>
        <p:txBody>
          <a:bodyPr>
            <a:noAutofit/>
          </a:bodyPr>
          <a:lstStyle/>
          <a:p>
            <a:pPr algn="ctr" eaLnBrk="1" hangingPunct="1"/>
            <a:r>
              <a:rPr lang="en-US" b="1" dirty="0">
                <a:solidFill>
                  <a:srgbClr val="FF0000"/>
                </a:solidFill>
                <a:latin typeface="Arial Black" panose="020B0A04020102020204" pitchFamily="34" charset="0"/>
              </a:rPr>
              <a:t>Industry versus inferiority </a:t>
            </a:r>
          </a:p>
        </p:txBody>
      </p:sp>
      <p:sp>
        <p:nvSpPr>
          <p:cNvPr id="19459" name="Rectangle 3"/>
          <p:cNvSpPr>
            <a:spLocks noGrp="1" noChangeArrowheads="1"/>
          </p:cNvSpPr>
          <p:nvPr>
            <p:ph idx="1"/>
          </p:nvPr>
        </p:nvSpPr>
        <p:spPr>
          <a:xfrm>
            <a:off x="1046922" y="1905000"/>
            <a:ext cx="10668000" cy="4267200"/>
          </a:xfrm>
        </p:spPr>
        <p:txBody>
          <a:bodyPr>
            <a:normAutofit/>
          </a:bodyPr>
          <a:lstStyle/>
          <a:p>
            <a:pPr algn="just" eaLnBrk="1" hangingPunct="1"/>
            <a:r>
              <a:rPr lang="en-US" dirty="0"/>
              <a:t>5 to 12 years (School age)</a:t>
            </a:r>
          </a:p>
          <a:p>
            <a:pPr algn="just" eaLnBrk="1" hangingPunct="1"/>
            <a:r>
              <a:rPr lang="en-US" dirty="0"/>
              <a:t>Learn to follow the rules imposed by schools or home or the child can start believing they are inferior to others.</a:t>
            </a:r>
          </a:p>
          <a:p>
            <a:pPr algn="just" eaLnBrk="1" hangingPunct="1"/>
            <a:r>
              <a:rPr lang="en-US" dirty="0"/>
              <a:t>Desired outcome: </a:t>
            </a:r>
            <a:r>
              <a:rPr lang="en-US" i="1" dirty="0"/>
              <a:t>competence</a:t>
            </a:r>
            <a:r>
              <a:rPr lang="en-US" dirty="0"/>
              <a:t>, development of </a:t>
            </a:r>
            <a:r>
              <a:rPr lang="en-US" i="1" dirty="0"/>
              <a:t>intellectual, social and physical skills.</a:t>
            </a:r>
          </a:p>
          <a:p>
            <a:pPr algn="just" eaLnBrk="1" hangingPunct="1"/>
            <a:r>
              <a:rPr lang="en-US" dirty="0"/>
              <a:t>The child must learn new skills or risk inferiority, failure, and incompetence. </a:t>
            </a:r>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91</a:t>
            </a:fld>
            <a:endParaRPr lang="en-US"/>
          </a:p>
        </p:txBody>
      </p:sp>
    </p:spTree>
    <p:extLst>
      <p:ext uri="{BB962C8B-B14F-4D97-AF65-F5344CB8AC3E}">
        <p14:creationId xmlns:p14="http://schemas.microsoft.com/office/powerpoint/2010/main" val="2507316713"/>
      </p:ext>
    </p:extLst>
  </p:cSld>
  <p:clrMapOvr>
    <a:masterClrMapping/>
  </p:clrMapOvr>
  <p:transition spd="med">
    <p:pull/>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normAutofit/>
          </a:bodyPr>
          <a:lstStyle/>
          <a:p>
            <a:pPr algn="ctr" eaLnBrk="1" hangingPunct="1"/>
            <a:r>
              <a:rPr lang="en-US" dirty="0">
                <a:solidFill>
                  <a:srgbClr val="FF0000"/>
                </a:solidFill>
                <a:latin typeface="Arial Black" panose="020B0A04020102020204" pitchFamily="34" charset="0"/>
              </a:rPr>
              <a:t>Identity versus role confusion</a:t>
            </a:r>
          </a:p>
        </p:txBody>
      </p:sp>
      <p:sp>
        <p:nvSpPr>
          <p:cNvPr id="20483" name="Rectangle 3"/>
          <p:cNvSpPr>
            <a:spLocks noGrp="1" noChangeArrowheads="1"/>
          </p:cNvSpPr>
          <p:nvPr>
            <p:ph idx="1"/>
          </p:nvPr>
        </p:nvSpPr>
        <p:spPr>
          <a:xfrm>
            <a:off x="1016000" y="1412632"/>
            <a:ext cx="11003722" cy="4683368"/>
          </a:xfrm>
        </p:spPr>
        <p:txBody>
          <a:bodyPr>
            <a:normAutofit/>
          </a:bodyPr>
          <a:lstStyle/>
          <a:p>
            <a:pPr eaLnBrk="1" hangingPunct="1"/>
            <a:r>
              <a:rPr lang="en-US" dirty="0"/>
              <a:t>Adolescence (13-18 years of age).</a:t>
            </a:r>
          </a:p>
          <a:p>
            <a:pPr eaLnBrk="1" hangingPunct="1"/>
            <a:r>
              <a:rPr lang="en-US" dirty="0"/>
              <a:t>Acquire a sense of identity or can become confused about ones role in life.</a:t>
            </a:r>
          </a:p>
          <a:p>
            <a:pPr eaLnBrk="1" hangingPunct="1"/>
            <a:r>
              <a:rPr lang="en-US" dirty="0"/>
              <a:t>Questions who you are and if your happy.</a:t>
            </a:r>
          </a:p>
          <a:p>
            <a:pPr eaLnBrk="1" hangingPunct="1"/>
            <a:r>
              <a:rPr lang="en-US" dirty="0"/>
              <a:t>Source of interaction: Peer and groups</a:t>
            </a:r>
          </a:p>
          <a:p>
            <a:pPr eaLnBrk="1" hangingPunct="1"/>
            <a:r>
              <a:rPr lang="en-US" dirty="0"/>
              <a:t>Desirable outcome: identity in occupation, gender roles, politics and religion.</a:t>
            </a:r>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92</a:t>
            </a:fld>
            <a:endParaRPr lang="en-US"/>
          </a:p>
        </p:txBody>
      </p:sp>
    </p:spTree>
    <p:extLst>
      <p:ext uri="{BB962C8B-B14F-4D97-AF65-F5344CB8AC3E}">
        <p14:creationId xmlns:p14="http://schemas.microsoft.com/office/powerpoint/2010/main" val="838048529"/>
      </p:ext>
    </p:extLst>
  </p:cSld>
  <p:clrMapOvr>
    <a:masterClrMapping/>
  </p:clrMapOvr>
  <p:transition spd="med">
    <p:pull/>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461052" y="314327"/>
            <a:ext cx="7772400" cy="1143000"/>
          </a:xfrm>
        </p:spPr>
        <p:txBody>
          <a:bodyPr>
            <a:noAutofit/>
          </a:bodyPr>
          <a:lstStyle/>
          <a:p>
            <a:pPr algn="ctr" eaLnBrk="1" hangingPunct="1"/>
            <a:r>
              <a:rPr lang="en-GB" dirty="0">
                <a:solidFill>
                  <a:srgbClr val="FF0000"/>
                </a:solidFill>
                <a:latin typeface="Arial Black" panose="020B0A04020102020204" pitchFamily="34" charset="0"/>
              </a:rPr>
              <a:t>Intimacy versus isolation</a:t>
            </a:r>
          </a:p>
        </p:txBody>
      </p:sp>
      <p:sp>
        <p:nvSpPr>
          <p:cNvPr id="21507" name="Content Placeholder 2"/>
          <p:cNvSpPr>
            <a:spLocks noGrp="1"/>
          </p:cNvSpPr>
          <p:nvPr>
            <p:ph idx="1"/>
          </p:nvPr>
        </p:nvSpPr>
        <p:spPr>
          <a:xfrm>
            <a:off x="993913" y="1685926"/>
            <a:ext cx="10747513" cy="4410075"/>
          </a:xfrm>
        </p:spPr>
        <p:txBody>
          <a:bodyPr>
            <a:normAutofit/>
          </a:bodyPr>
          <a:lstStyle/>
          <a:p>
            <a:pPr algn="just" eaLnBrk="1" hangingPunct="1"/>
            <a:r>
              <a:rPr lang="en-US" dirty="0"/>
              <a:t>Young adulthood (18-40 years of age). </a:t>
            </a:r>
          </a:p>
          <a:p>
            <a:pPr algn="just" eaLnBrk="1" hangingPunct="1"/>
            <a:r>
              <a:rPr lang="en-US" dirty="0"/>
              <a:t>Develop a relationship and joint identity with a partner or can become isolated and stay away from meaningful relationships.</a:t>
            </a:r>
          </a:p>
          <a:p>
            <a:pPr algn="just" eaLnBrk="1" hangingPunct="1"/>
            <a:r>
              <a:rPr lang="en-US" dirty="0"/>
              <a:t>Questions if the person is ready for new relationships, or if there is a fear of rejection.</a:t>
            </a:r>
          </a:p>
          <a:p>
            <a:pPr algn="just" eaLnBrk="1" hangingPunct="1"/>
            <a:r>
              <a:rPr lang="en-US" dirty="0"/>
              <a:t>Desired outcome includes: forming close relationship and career development</a:t>
            </a:r>
          </a:p>
          <a:p>
            <a:pPr algn="just" eaLnBrk="1" hangingPunct="1"/>
            <a:endParaRPr lang="en-GB"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93</a:t>
            </a:fld>
            <a:endParaRPr lang="en-US"/>
          </a:p>
        </p:txBody>
      </p:sp>
    </p:spTree>
    <p:extLst>
      <p:ext uri="{BB962C8B-B14F-4D97-AF65-F5344CB8AC3E}">
        <p14:creationId xmlns:p14="http://schemas.microsoft.com/office/powerpoint/2010/main" val="445135264"/>
      </p:ext>
    </p:extLst>
  </p:cSld>
  <p:clrMapOvr>
    <a:masterClrMapping/>
  </p:clrMapOvr>
  <p:transition spd="med">
    <p:pull/>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676400" y="149087"/>
            <a:ext cx="9442174" cy="1143000"/>
          </a:xfrm>
        </p:spPr>
        <p:txBody>
          <a:bodyPr>
            <a:normAutofit/>
          </a:bodyPr>
          <a:lstStyle/>
          <a:p>
            <a:pPr algn="ctr" eaLnBrk="1" hangingPunct="1"/>
            <a:r>
              <a:rPr lang="en-US" dirty="0">
                <a:solidFill>
                  <a:srgbClr val="FF0000"/>
                </a:solidFill>
                <a:latin typeface="Arial Black" panose="020B0A04020102020204" pitchFamily="34" charset="0"/>
              </a:rPr>
              <a:t>Generativity vs. Stagnation</a:t>
            </a:r>
            <a:endParaRPr lang="en-GB" dirty="0">
              <a:solidFill>
                <a:srgbClr val="FF0000"/>
              </a:solidFill>
              <a:latin typeface="Arial Black" panose="020B0A04020102020204" pitchFamily="34" charset="0"/>
            </a:endParaRPr>
          </a:p>
        </p:txBody>
      </p:sp>
      <p:sp>
        <p:nvSpPr>
          <p:cNvPr id="22531" name="Content Placeholder 2"/>
          <p:cNvSpPr>
            <a:spLocks noGrp="1"/>
          </p:cNvSpPr>
          <p:nvPr>
            <p:ph idx="1"/>
          </p:nvPr>
        </p:nvSpPr>
        <p:spPr>
          <a:xfrm>
            <a:off x="1086678" y="1292087"/>
            <a:ext cx="10827026" cy="5413513"/>
          </a:xfrm>
        </p:spPr>
        <p:txBody>
          <a:bodyPr>
            <a:normAutofit/>
          </a:bodyPr>
          <a:lstStyle/>
          <a:p>
            <a:pPr algn="just" eaLnBrk="1" hangingPunct="1"/>
            <a:r>
              <a:rPr lang="en-US" sz="3600" dirty="0"/>
              <a:t>Adulthood (40-65 years of age).</a:t>
            </a:r>
          </a:p>
          <a:p>
            <a:pPr algn="just" eaLnBrk="1" hangingPunct="1"/>
            <a:r>
              <a:rPr lang="en-US" sz="3600" dirty="0"/>
              <a:t>Making use of time and having a concern with helping others and guiding the next generation or can become self-centered, and stagnant.</a:t>
            </a:r>
          </a:p>
          <a:p>
            <a:pPr algn="just" eaLnBrk="1" hangingPunct="1"/>
            <a:r>
              <a:rPr lang="en-US" sz="3600" dirty="0"/>
              <a:t>Questions what the person will do with their extra time.</a:t>
            </a:r>
          </a:p>
          <a:p>
            <a:pPr algn="just" eaLnBrk="1" hangingPunct="1"/>
            <a:r>
              <a:rPr lang="en-US" sz="3600" dirty="0"/>
              <a:t>Desired outcome :care and concern for family and society</a:t>
            </a:r>
            <a:r>
              <a:rPr lang="en-GB" sz="3600" dirty="0"/>
              <a:t>.</a:t>
            </a:r>
            <a:endParaRPr lang="en-US" sz="3600"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94</a:t>
            </a:fld>
            <a:endParaRPr lang="en-US"/>
          </a:p>
        </p:txBody>
      </p:sp>
    </p:spTree>
    <p:extLst>
      <p:ext uri="{BB962C8B-B14F-4D97-AF65-F5344CB8AC3E}">
        <p14:creationId xmlns:p14="http://schemas.microsoft.com/office/powerpoint/2010/main" val="2456064122"/>
      </p:ext>
    </p:extLst>
  </p:cSld>
  <p:clrMapOvr>
    <a:masterClrMapping/>
  </p:clrMapOvr>
  <p:transition spd="med">
    <p:pull/>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371599" y="347870"/>
            <a:ext cx="9508435" cy="1143000"/>
          </a:xfrm>
        </p:spPr>
        <p:txBody>
          <a:bodyPr>
            <a:normAutofit/>
          </a:bodyPr>
          <a:lstStyle/>
          <a:p>
            <a:pPr algn="ctr" eaLnBrk="1" hangingPunct="1"/>
            <a:r>
              <a:rPr lang="en-US" sz="4800" dirty="0">
                <a:solidFill>
                  <a:srgbClr val="FF0000"/>
                </a:solidFill>
                <a:latin typeface="Arial Black" panose="020B0A04020102020204" pitchFamily="34" charset="0"/>
              </a:rPr>
              <a:t>Integrity vs. Despair</a:t>
            </a:r>
            <a:endParaRPr lang="en-GB" sz="4800" dirty="0">
              <a:solidFill>
                <a:srgbClr val="FF0000"/>
              </a:solidFill>
              <a:latin typeface="Arial Black" panose="020B0A04020102020204" pitchFamily="34" charset="0"/>
            </a:endParaRPr>
          </a:p>
        </p:txBody>
      </p:sp>
      <p:sp>
        <p:nvSpPr>
          <p:cNvPr id="23555" name="Content Placeholder 2"/>
          <p:cNvSpPr>
            <a:spLocks noGrp="1"/>
          </p:cNvSpPr>
          <p:nvPr>
            <p:ph idx="1"/>
          </p:nvPr>
        </p:nvSpPr>
        <p:spPr>
          <a:xfrm>
            <a:off x="1046922" y="1490870"/>
            <a:ext cx="10601739" cy="4105275"/>
          </a:xfrm>
        </p:spPr>
        <p:txBody>
          <a:bodyPr>
            <a:normAutofit/>
          </a:bodyPr>
          <a:lstStyle/>
          <a:p>
            <a:pPr algn="just" eaLnBrk="1" hangingPunct="1"/>
            <a:r>
              <a:rPr lang="en-US" dirty="0"/>
              <a:t>Late adulthood/old age (60 and above).</a:t>
            </a:r>
          </a:p>
          <a:p>
            <a:pPr algn="just" eaLnBrk="1" hangingPunct="1"/>
            <a:r>
              <a:rPr lang="en-US" dirty="0"/>
              <a:t>Understand and accept the meaning of the life spent or complains about regrets, not having enough time, and not finding a meaning throughout life.</a:t>
            </a:r>
          </a:p>
          <a:p>
            <a:pPr algn="just" eaLnBrk="1" hangingPunct="1"/>
            <a:r>
              <a:rPr lang="en-US" dirty="0"/>
              <a:t>Questions ones overview of their entire life.</a:t>
            </a:r>
          </a:p>
          <a:p>
            <a:pPr algn="just" eaLnBrk="1" hangingPunct="1"/>
            <a:r>
              <a:rPr lang="en-US" dirty="0"/>
              <a:t>Source of interaction: mankind</a:t>
            </a:r>
          </a:p>
          <a:p>
            <a:pPr algn="just" eaLnBrk="1" hangingPunct="1"/>
            <a:r>
              <a:rPr lang="en-US" dirty="0"/>
              <a:t>Expected outcome is satisfaction with life spent.</a:t>
            </a:r>
          </a:p>
          <a:p>
            <a:pPr algn="just" eaLnBrk="1" hangingPunct="1"/>
            <a:endParaRPr lang="en-GB"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95</a:t>
            </a:fld>
            <a:endParaRPr lang="en-US"/>
          </a:p>
        </p:txBody>
      </p:sp>
    </p:spTree>
    <p:extLst>
      <p:ext uri="{BB962C8B-B14F-4D97-AF65-F5344CB8AC3E}">
        <p14:creationId xmlns:p14="http://schemas.microsoft.com/office/powerpoint/2010/main" val="3724141751"/>
      </p:ext>
    </p:extLst>
  </p:cSld>
  <p:clrMapOvr>
    <a:masterClrMapping/>
  </p:clrMapOvr>
  <p:transition spd="med">
    <p:pull/>
  </p:transition>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1279152" y="1070113"/>
            <a:ext cx="10230043" cy="1143000"/>
          </a:xfrm>
        </p:spPr>
        <p:txBody>
          <a:bodyPr>
            <a:noAutofit/>
          </a:bodyPr>
          <a:lstStyle/>
          <a:p>
            <a:pPr algn="ctr"/>
            <a:r>
              <a:rPr lang="en-US" sz="9600" b="1" i="0" dirty="0">
                <a:solidFill>
                  <a:srgbClr val="FF0000"/>
                </a:solidFill>
                <a:latin typeface="Arial Black" panose="020B0A04020102020204" pitchFamily="34" charset="0"/>
              </a:rPr>
              <a:t>LEARNING</a:t>
            </a:r>
          </a:p>
        </p:txBody>
      </p:sp>
      <p:sp>
        <p:nvSpPr>
          <p:cNvPr id="8" name="Subtitle 7"/>
          <p:cNvSpPr>
            <a:spLocks noGrp="1"/>
          </p:cNvSpPr>
          <p:nvPr>
            <p:ph type="subTitle" idx="1"/>
          </p:nvPr>
        </p:nvSpPr>
        <p:spPr>
          <a:xfrm>
            <a:off x="1073426" y="3276600"/>
            <a:ext cx="10641496" cy="1752600"/>
          </a:xfrm>
        </p:spPr>
        <p:txBody>
          <a:bodyPr>
            <a:normAutofit/>
          </a:bodyPr>
          <a:lstStyle/>
          <a:p>
            <a:pPr marL="571500" indent="-571500" algn="ctr">
              <a:buFont typeface="Wingdings" panose="05000000000000000000" pitchFamily="2" charset="2"/>
              <a:buChar char="ü"/>
            </a:pPr>
            <a:r>
              <a:rPr lang="en-US" sz="3600" dirty="0">
                <a:solidFill>
                  <a:schemeClr val="bg1"/>
                </a:solidFill>
                <a:latin typeface="Arial Rounded MT Bold" panose="020F0704030504030204" pitchFamily="34" charset="0"/>
              </a:rPr>
              <a:t>Relatively permanent change in knowledge or behavior resulting from experience.</a:t>
            </a:r>
          </a:p>
          <a:p>
            <a:pPr algn="ctr"/>
            <a:endParaRPr lang="en-US" sz="3600" dirty="0">
              <a:solidFill>
                <a:schemeClr val="bg1"/>
              </a:solidFill>
              <a:latin typeface="Arial Rounded MT Bold" panose="020F0704030504030204" pitchFamily="34" charset="0"/>
            </a:endParaRPr>
          </a:p>
        </p:txBody>
      </p:sp>
      <p:sp>
        <p:nvSpPr>
          <p:cNvPr id="5" name="Slide Number Placeholder 4"/>
          <p:cNvSpPr>
            <a:spLocks noGrp="1"/>
          </p:cNvSpPr>
          <p:nvPr>
            <p:ph type="sldNum" sz="quarter" idx="12"/>
          </p:nvPr>
        </p:nvSpPr>
        <p:spPr/>
        <p:txBody>
          <a:bodyPr/>
          <a:lstStyle/>
          <a:p>
            <a:fld id="{ACE4364B-589A-413E-BE35-0E230ADB5FAC}" type="slidenum">
              <a:rPr lang="en-US" smtClean="0"/>
              <a:pPr/>
              <a:t>96</a:t>
            </a:fld>
            <a:endParaRPr lang="en-US"/>
          </a:p>
        </p:txBody>
      </p:sp>
    </p:spTree>
    <p:extLst>
      <p:ext uri="{BB962C8B-B14F-4D97-AF65-F5344CB8AC3E}">
        <p14:creationId xmlns:p14="http://schemas.microsoft.com/office/powerpoint/2010/main" val="1345969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875183" y="188844"/>
            <a:ext cx="7772400" cy="1143000"/>
          </a:xfrm>
        </p:spPr>
        <p:txBody>
          <a:bodyPr>
            <a:normAutofit/>
          </a:bodyPr>
          <a:lstStyle/>
          <a:p>
            <a:pPr algn="ctr"/>
            <a:r>
              <a:rPr lang="en-US" sz="5400" dirty="0">
                <a:solidFill>
                  <a:schemeClr val="tx1"/>
                </a:solidFill>
                <a:latin typeface="Arial Black" panose="020B0A04020102020204" pitchFamily="34" charset="0"/>
              </a:rPr>
              <a:t>Definitions:</a:t>
            </a: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97</a:t>
            </a:fld>
            <a:endParaRPr lang="en-US"/>
          </a:p>
        </p:txBody>
      </p:sp>
      <p:sp>
        <p:nvSpPr>
          <p:cNvPr id="4" name="TextBox 3"/>
          <p:cNvSpPr txBox="1"/>
          <p:nvPr/>
        </p:nvSpPr>
        <p:spPr>
          <a:xfrm>
            <a:off x="622852" y="1656523"/>
            <a:ext cx="10959548" cy="4278094"/>
          </a:xfrm>
          <a:prstGeom prst="rect">
            <a:avLst/>
          </a:prstGeom>
          <a:noFill/>
        </p:spPr>
        <p:txBody>
          <a:bodyPr wrap="square" rtlCol="0">
            <a:spAutoFit/>
          </a:bodyPr>
          <a:lstStyle/>
          <a:p>
            <a:pPr algn="just"/>
            <a:r>
              <a:rPr lang="en-US" sz="4000" b="1" dirty="0">
                <a:latin typeface="Arial Black" panose="020B0A04020102020204" pitchFamily="34" charset="0"/>
              </a:rPr>
              <a:t>Learning </a:t>
            </a:r>
          </a:p>
          <a:p>
            <a:pPr marL="457200" indent="-457200" algn="just">
              <a:buFont typeface="Wingdings" panose="05000000000000000000" pitchFamily="2" charset="2"/>
              <a:buChar char="v"/>
            </a:pPr>
            <a:r>
              <a:rPr lang="en-US" sz="3200" dirty="0"/>
              <a:t>Relatively </a:t>
            </a:r>
            <a:r>
              <a:rPr lang="en-US" sz="3200" b="1" i="1" dirty="0"/>
              <a:t>permanent</a:t>
            </a:r>
            <a:r>
              <a:rPr lang="en-US" sz="3200" dirty="0"/>
              <a:t> change in knowledge or behavior resulting from repeated experiences.</a:t>
            </a:r>
          </a:p>
          <a:p>
            <a:pPr algn="just"/>
            <a:endParaRPr lang="en-US" sz="3200" dirty="0"/>
          </a:p>
          <a:p>
            <a:pPr algn="just"/>
            <a:r>
              <a:rPr lang="en-US" sz="4000" b="1" dirty="0">
                <a:latin typeface="Arial Black" panose="020B0A04020102020204" pitchFamily="34" charset="0"/>
              </a:rPr>
              <a:t>Reflex</a:t>
            </a:r>
          </a:p>
          <a:p>
            <a:pPr marL="457200" indent="-457200" algn="just">
              <a:buFont typeface="Wingdings" panose="05000000000000000000" pitchFamily="2" charset="2"/>
              <a:buChar char="v"/>
            </a:pPr>
            <a:r>
              <a:rPr lang="en-US" sz="3200" dirty="0"/>
              <a:t>Is an inborn, </a:t>
            </a:r>
            <a:r>
              <a:rPr lang="en-US" sz="3200" b="1" i="1" dirty="0"/>
              <a:t>involuntary response </a:t>
            </a:r>
            <a:r>
              <a:rPr lang="en-US" sz="3200" dirty="0"/>
              <a:t>to a specific kind of stimulus, as in limb-withdrawal reflex (withdrawing your hand after touching a hot plate)</a:t>
            </a:r>
          </a:p>
        </p:txBody>
      </p:sp>
    </p:spTree>
    <p:extLst>
      <p:ext uri="{BB962C8B-B14F-4D97-AF65-F5344CB8AC3E}">
        <p14:creationId xmlns:p14="http://schemas.microsoft.com/office/powerpoint/2010/main" val="4091159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78296" y="1070112"/>
            <a:ext cx="11595652" cy="5489713"/>
          </a:xfrm>
        </p:spPr>
        <p:txBody>
          <a:bodyPr>
            <a:normAutofit/>
          </a:bodyPr>
          <a:lstStyle/>
          <a:p>
            <a:pPr algn="just">
              <a:buNone/>
            </a:pPr>
            <a:r>
              <a:rPr lang="en-US" sz="3600" b="1" dirty="0">
                <a:latin typeface="Arial Black" panose="020B0A04020102020204" pitchFamily="34" charset="0"/>
              </a:rPr>
              <a:t>An Instinct</a:t>
            </a:r>
          </a:p>
          <a:p>
            <a:pPr algn="just"/>
            <a:r>
              <a:rPr lang="en-US" sz="3200" dirty="0"/>
              <a:t>An inborn complex behaviour found in members of a species  such as nest building in birds.</a:t>
            </a:r>
          </a:p>
          <a:p>
            <a:pPr algn="just">
              <a:buNone/>
            </a:pPr>
            <a:r>
              <a:rPr lang="en-US" sz="3600" b="1" dirty="0">
                <a:latin typeface="Arial Black" panose="020B0A04020102020204" pitchFamily="34" charset="0"/>
              </a:rPr>
              <a:t>Maturation</a:t>
            </a:r>
          </a:p>
          <a:p>
            <a:pPr algn="just"/>
            <a:r>
              <a:rPr lang="en-US" sz="3200" dirty="0"/>
              <a:t>Is the sequential unfolding of inherited predispositions(such as walking in human infants).</a:t>
            </a:r>
          </a:p>
          <a:p>
            <a:pPr algn="just"/>
            <a:endParaRPr lang="en-US" sz="3200" dirty="0"/>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98</a:t>
            </a:fld>
            <a:endParaRPr lang="en-US"/>
          </a:p>
        </p:txBody>
      </p:sp>
    </p:spTree>
    <p:extLst>
      <p:ext uri="{BB962C8B-B14F-4D97-AF65-F5344CB8AC3E}">
        <p14:creationId xmlns:p14="http://schemas.microsoft.com/office/powerpoint/2010/main" val="1364020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09600" y="38100"/>
            <a:ext cx="10972800" cy="1143000"/>
          </a:xfrm>
        </p:spPr>
        <p:txBody>
          <a:bodyPr>
            <a:normAutofit/>
          </a:bodyPr>
          <a:lstStyle/>
          <a:p>
            <a:pPr algn="ctr"/>
            <a:r>
              <a:rPr lang="en-US" sz="6000" b="1" i="0" dirty="0">
                <a:solidFill>
                  <a:srgbClr val="FF0000"/>
                </a:solidFill>
                <a:latin typeface="Arial Black" panose="020B0A04020102020204" pitchFamily="34" charset="0"/>
              </a:rPr>
              <a:t>Types of Learning</a:t>
            </a:r>
          </a:p>
        </p:txBody>
      </p:sp>
      <p:sp>
        <p:nvSpPr>
          <p:cNvPr id="6" name="Content Placeholder 5"/>
          <p:cNvSpPr>
            <a:spLocks noGrp="1"/>
          </p:cNvSpPr>
          <p:nvPr>
            <p:ph idx="1"/>
          </p:nvPr>
        </p:nvSpPr>
        <p:spPr>
          <a:xfrm>
            <a:off x="225287" y="1586948"/>
            <a:ext cx="11569148" cy="4999382"/>
          </a:xfrm>
        </p:spPr>
        <p:txBody>
          <a:bodyPr>
            <a:normAutofit/>
          </a:bodyPr>
          <a:lstStyle/>
          <a:p>
            <a:pPr algn="just"/>
            <a:r>
              <a:rPr lang="en-US" sz="3200" b="1" dirty="0"/>
              <a:t>Psychomotor Learning: </a:t>
            </a:r>
            <a:r>
              <a:rPr lang="en-US" sz="3200" dirty="0"/>
              <a:t>acquisition of physical skills, coordination of muscles and body parts.</a:t>
            </a:r>
          </a:p>
          <a:p>
            <a:pPr algn="just"/>
            <a:r>
              <a:rPr lang="en-US" sz="3200" b="1" dirty="0"/>
              <a:t>Cognitive Learning: </a:t>
            </a:r>
            <a:r>
              <a:rPr lang="en-US" sz="3200" dirty="0"/>
              <a:t>ability to think, form ideas and concepts, synthesis, analyze and evaluate issues logically and creatively.</a:t>
            </a:r>
          </a:p>
          <a:p>
            <a:pPr algn="just"/>
            <a:r>
              <a:rPr lang="en-US" sz="3200" b="1" dirty="0"/>
              <a:t>Affective Learning: </a:t>
            </a:r>
            <a:r>
              <a:rPr lang="en-US" sz="3200" dirty="0"/>
              <a:t>involves emotions, values, feelings and attitudes of an individual.</a:t>
            </a:r>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pPr/>
              <a:t>99</a:t>
            </a:fld>
            <a:endParaRPr lang="en-US"/>
          </a:p>
        </p:txBody>
      </p:sp>
    </p:spTree>
    <p:extLst>
      <p:ext uri="{BB962C8B-B14F-4D97-AF65-F5344CB8AC3E}">
        <p14:creationId xmlns:p14="http://schemas.microsoft.com/office/powerpoint/2010/main" val="298824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3">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Theme13" id="{87907234-E060-4C27-BC4D-7811BEAD86A8}" vid="{CB936C43-8AB0-491F-A5F8-2C26CB210261}"/>
    </a:ext>
  </a:extLst>
</a:theme>
</file>

<file path=ppt/theme/theme10.xml><?xml version="1.0" encoding="utf-8"?>
<a:theme xmlns:a="http://schemas.openxmlformats.org/drawingml/2006/main" name="Theme8">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4">
  <a:themeElements>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hem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7.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8.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Theme1" id="{578FDBD5-B82A-4F50-A5A2-B46B0CE53073}" vid="{69E7B6E6-59D7-4073-A43A-A2D71113E4C5}"/>
    </a:ext>
  </a:extLst>
</a:theme>
</file>

<file path=ppt/theme/theme9.xml><?xml version="1.0" encoding="utf-8"?>
<a:theme xmlns:a="http://schemas.openxmlformats.org/drawingml/2006/main" name="3_Them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Theme10</Template>
  <TotalTime>5430</TotalTime>
  <Words>12690</Words>
  <Application>Microsoft Office PowerPoint</Application>
  <PresentationFormat>Widescreen</PresentationFormat>
  <Paragraphs>1150</Paragraphs>
  <Slides>228</Slides>
  <Notes>4</Notes>
  <HiddenSlides>0</HiddenSlides>
  <MMClips>0</MMClips>
  <ScaleCrop>false</ScaleCrop>
  <HeadingPairs>
    <vt:vector size="6" baseType="variant">
      <vt:variant>
        <vt:lpstr>Fonts Used</vt:lpstr>
      </vt:variant>
      <vt:variant>
        <vt:i4>21</vt:i4>
      </vt:variant>
      <vt:variant>
        <vt:lpstr>Theme</vt:lpstr>
      </vt:variant>
      <vt:variant>
        <vt:i4>10</vt:i4>
      </vt:variant>
      <vt:variant>
        <vt:lpstr>Slide Titles</vt:lpstr>
      </vt:variant>
      <vt:variant>
        <vt:i4>228</vt:i4>
      </vt:variant>
    </vt:vector>
  </HeadingPairs>
  <TitlesOfParts>
    <vt:vector size="259" baseType="lpstr">
      <vt:lpstr>Aharoni</vt:lpstr>
      <vt:lpstr>Arial</vt:lpstr>
      <vt:lpstr>Arial Black</vt:lpstr>
      <vt:lpstr>Arial Rounded MT Bold</vt:lpstr>
      <vt:lpstr>Baskerville Old Face</vt:lpstr>
      <vt:lpstr>Berlin Sans FB Demi</vt:lpstr>
      <vt:lpstr>Blackadder ITC</vt:lpstr>
      <vt:lpstr>Bradley Hand ITC</vt:lpstr>
      <vt:lpstr>Calibri</vt:lpstr>
      <vt:lpstr>Cambria Math</vt:lpstr>
      <vt:lpstr>Century Gothic</vt:lpstr>
      <vt:lpstr>Constantia</vt:lpstr>
      <vt:lpstr>Copperplate Gothic Bold</vt:lpstr>
      <vt:lpstr>Georgia</vt:lpstr>
      <vt:lpstr>Harlow Solid Italic</vt:lpstr>
      <vt:lpstr>Tahoma</vt:lpstr>
      <vt:lpstr>Times New Roman</vt:lpstr>
      <vt:lpstr>Verdana</vt:lpstr>
      <vt:lpstr>Wingdings</vt:lpstr>
      <vt:lpstr>Wingdings 2</vt:lpstr>
      <vt:lpstr>Wingdings 3</vt:lpstr>
      <vt:lpstr>Theme13</vt:lpstr>
      <vt:lpstr>Theme14</vt:lpstr>
      <vt:lpstr>Theme11</vt:lpstr>
      <vt:lpstr>1_Theme11</vt:lpstr>
      <vt:lpstr>Theme39</vt:lpstr>
      <vt:lpstr>Ion</vt:lpstr>
      <vt:lpstr>Slice</vt:lpstr>
      <vt:lpstr>Theme1</vt:lpstr>
      <vt:lpstr>3_Theme11</vt:lpstr>
      <vt:lpstr>Theme8</vt:lpstr>
      <vt:lpstr>PSYCHOLOGY </vt:lpstr>
      <vt:lpstr>Module outcomes</vt:lpstr>
      <vt:lpstr>Course Outline</vt:lpstr>
      <vt:lpstr>Course outline ct’</vt:lpstr>
      <vt:lpstr>CONCEPTS OF PSYCHOLOGY </vt:lpstr>
      <vt:lpstr>What is Psychology?</vt:lpstr>
      <vt:lpstr>Definition of Terms</vt:lpstr>
      <vt:lpstr>PowerPoint Presentation</vt:lpstr>
      <vt:lpstr>PowerPoint Presentation</vt:lpstr>
      <vt:lpstr>Cont’d…</vt:lpstr>
      <vt:lpstr>Historical Background</vt:lpstr>
      <vt:lpstr>Ancient Greek period:</vt:lpstr>
      <vt:lpstr>Cont’d…</vt:lpstr>
      <vt:lpstr>Pre-modern Period:</vt:lpstr>
      <vt:lpstr>Modern period:</vt:lpstr>
      <vt:lpstr>Current Definition:</vt:lpstr>
      <vt:lpstr>Aim of Psychologists</vt:lpstr>
      <vt:lpstr>The Scope Of Psychology </vt:lpstr>
      <vt:lpstr>Scope of Psychology:</vt:lpstr>
      <vt:lpstr>PowerPoint Presentation</vt:lpstr>
      <vt:lpstr>Scope of psychology ctd’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 </vt:lpstr>
      <vt:lpstr>PowerPoint Presentation</vt:lpstr>
      <vt:lpstr>PERSONALITY</vt:lpstr>
      <vt:lpstr>Why study personality?</vt:lpstr>
      <vt:lpstr>Personality Trait </vt:lpstr>
      <vt:lpstr>Factors Influencing Personality</vt:lpstr>
      <vt:lpstr>Cont’d…</vt:lpstr>
      <vt:lpstr>Cont’d…</vt:lpstr>
      <vt:lpstr>TYPES OF PERSONALITY</vt:lpstr>
      <vt:lpstr>Introverts</vt:lpstr>
      <vt:lpstr>Extroverts</vt:lpstr>
      <vt:lpstr>Sanguines (“let’s have fun”)</vt:lpstr>
      <vt:lpstr>Melancholy (“let’s get organized”)</vt:lpstr>
      <vt:lpstr>Choleric (“let’s get moving”)</vt:lpstr>
      <vt:lpstr>Phlegmatic (“let’s relax”)</vt:lpstr>
      <vt:lpstr>Others…</vt:lpstr>
      <vt:lpstr>PowerPoint Presentation</vt:lpstr>
      <vt:lpstr>THEORIES OF PERSONALITY DEVELOPMENT</vt:lpstr>
      <vt:lpstr>HUMANISTIC THEORY MASLOW’S HIEARARCHY OF NEEDS </vt:lpstr>
      <vt:lpstr>Introduction </vt:lpstr>
      <vt:lpstr>PowerPoint Presentation</vt:lpstr>
      <vt:lpstr>PowerPoint Presentation</vt:lpstr>
      <vt:lpstr>Maslow’s hierarchy of needs.</vt:lpstr>
      <vt:lpstr>Cont…</vt:lpstr>
      <vt:lpstr>PowerPoint Presentation</vt:lpstr>
      <vt:lpstr>Cont…</vt:lpstr>
      <vt:lpstr>PowerPoint Presentation</vt:lpstr>
      <vt:lpstr>PowerPoint Presentation</vt:lpstr>
      <vt:lpstr>PowerPoint Presentation</vt:lpstr>
      <vt:lpstr>Ct,…</vt:lpstr>
      <vt:lpstr>Transcendence</vt:lpstr>
      <vt:lpstr>Maslow’s dimensions of motives</vt:lpstr>
      <vt:lpstr>Conflicts of motives</vt:lpstr>
      <vt:lpstr>Psychosexual Theory</vt:lpstr>
      <vt:lpstr>5 Stages of Development</vt:lpstr>
      <vt:lpstr>1. Oral Stage (0 – 18months)</vt:lpstr>
      <vt:lpstr>2. Anal Stage(1½-3yrs )</vt:lpstr>
      <vt:lpstr>Cont’d…</vt:lpstr>
      <vt:lpstr>3. Phallic Stage (3 – 6yrs)</vt:lpstr>
      <vt:lpstr>4. Latent Stage (6 – 12yrs)</vt:lpstr>
      <vt:lpstr>Cont’d…</vt:lpstr>
      <vt:lpstr>5. Genital Stage(12-18yrs)</vt:lpstr>
      <vt:lpstr>Cont’d…</vt:lpstr>
      <vt:lpstr>PowerPoint Presentation</vt:lpstr>
      <vt:lpstr>Structure of Personality</vt:lpstr>
      <vt:lpstr>The Id</vt:lpstr>
      <vt:lpstr>The Ego</vt:lpstr>
      <vt:lpstr>Cont’d…</vt:lpstr>
      <vt:lpstr>The Superego</vt:lpstr>
      <vt:lpstr>Cont’d…</vt:lpstr>
      <vt:lpstr>PowerPoint Presentation</vt:lpstr>
      <vt:lpstr>Psychosocial Theory</vt:lpstr>
      <vt:lpstr>PowerPoint Presentation</vt:lpstr>
      <vt:lpstr>8 Stages of Development </vt:lpstr>
      <vt:lpstr>Basic Trust Versus Mistrust </vt:lpstr>
      <vt:lpstr>Autonomy versus shame/doubt</vt:lpstr>
      <vt:lpstr>Initiative versus guilt</vt:lpstr>
      <vt:lpstr>Industry versus inferiority </vt:lpstr>
      <vt:lpstr>Identity versus role confusion</vt:lpstr>
      <vt:lpstr>Intimacy versus isolation</vt:lpstr>
      <vt:lpstr>Generativity vs. Stagnation</vt:lpstr>
      <vt:lpstr>Integrity vs. Despair</vt:lpstr>
      <vt:lpstr>LEARNING</vt:lpstr>
      <vt:lpstr>Definitions:</vt:lpstr>
      <vt:lpstr>PowerPoint Presentation</vt:lpstr>
      <vt:lpstr>Types of Learning</vt:lpstr>
      <vt:lpstr>Learning Theories</vt:lpstr>
      <vt:lpstr>Classical Conditioning</vt:lpstr>
      <vt:lpstr>PowerPoint Presentation</vt:lpstr>
      <vt:lpstr>Operant conditioning </vt:lpstr>
      <vt:lpstr>Cognitive learning</vt:lpstr>
      <vt:lpstr>Social Learning Theory</vt:lpstr>
      <vt:lpstr>MEMORY</vt:lpstr>
      <vt:lpstr>PowerPoint Presentation</vt:lpstr>
      <vt:lpstr>Memory ct’</vt:lpstr>
      <vt:lpstr>Types of memory </vt:lpstr>
      <vt:lpstr>Information Processing</vt:lpstr>
      <vt:lpstr>Factors Influencing Memory Loss</vt:lpstr>
      <vt:lpstr>Cont’d…</vt:lpstr>
      <vt:lpstr>Improving the Memory</vt:lpstr>
      <vt:lpstr>STRUCTURE AND FUNCTIONS OF THE MIND</vt:lpstr>
      <vt:lpstr>The Conscious Level</vt:lpstr>
      <vt:lpstr>Subconscious Level</vt:lpstr>
      <vt:lpstr>Unconscious Level </vt:lpstr>
      <vt:lpstr>MOTIVATION </vt:lpstr>
      <vt:lpstr>DEFINITION</vt:lpstr>
      <vt:lpstr>Theories of motivation </vt:lpstr>
      <vt:lpstr>2. Psychoanalytic theories</vt:lpstr>
      <vt:lpstr>3. Behavioural theory </vt:lpstr>
      <vt:lpstr>4. Drive reduction theory </vt:lpstr>
      <vt:lpstr>5. Humanistic theory </vt:lpstr>
      <vt:lpstr>Take away…. </vt:lpstr>
      <vt:lpstr>STRESS</vt:lpstr>
      <vt:lpstr>Causes of stress </vt:lpstr>
      <vt:lpstr>Responses to Stress</vt:lpstr>
      <vt:lpstr>PowerPoint Presentation</vt:lpstr>
      <vt:lpstr>PowerPoint Presentation</vt:lpstr>
      <vt:lpstr>Stress in Patients is caused by:</vt:lpstr>
      <vt:lpstr>Signs and symptoms of stress</vt:lpstr>
      <vt:lpstr>PowerPoint Presentation</vt:lpstr>
      <vt:lpstr>PowerPoint Presentation</vt:lpstr>
      <vt:lpstr>Stress Coping Mechanisms:</vt:lpstr>
      <vt:lpstr>ANXIETY</vt:lpstr>
      <vt:lpstr>PowerPoint Presentation</vt:lpstr>
      <vt:lpstr>CONFLICT AND ADJUSTMENT</vt:lpstr>
      <vt:lpstr>PowerPoint Presentation</vt:lpstr>
      <vt:lpstr>Types of conflict </vt:lpstr>
      <vt:lpstr>PowerPoint Presentation</vt:lpstr>
      <vt:lpstr>PowerPoint Presentation</vt:lpstr>
      <vt:lpstr>Coping strategies </vt:lpstr>
      <vt:lpstr>2. EMOTION FOCUSED:</vt:lpstr>
      <vt:lpstr>PowerPoint Presentation</vt:lpstr>
      <vt:lpstr>CRISIS AND CRISIS MANAGEMENT</vt:lpstr>
      <vt:lpstr>PowerPoint Presentation</vt:lpstr>
      <vt:lpstr>Characteristics of a Crisis</vt:lpstr>
      <vt:lpstr>Types of Crises</vt:lpstr>
      <vt:lpstr>Crisis Intervention</vt:lpstr>
      <vt:lpstr>Phases of crisis intervention</vt:lpstr>
      <vt:lpstr>PowerPoint Presentation</vt:lpstr>
      <vt:lpstr>PowerPoint Presentation</vt:lpstr>
      <vt:lpstr>PowerPoint Presentation</vt:lpstr>
      <vt:lpstr>MENTAL DEFENSE MECHANISMS</vt:lpstr>
      <vt:lpstr>MENTAL DEFENSE MECHANISMS Description </vt:lpstr>
      <vt:lpstr>Common Defence mechanisms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Psychology related to nursing </vt:lpstr>
      <vt:lpstr>PATIENT`S REACTION TO HOSPITALIZATION</vt:lpstr>
      <vt:lpstr>Cont’d…</vt:lpstr>
      <vt:lpstr>NURSE – PATIENT RELATIONSHIP</vt:lpstr>
      <vt:lpstr>Objectives:</vt:lpstr>
      <vt:lpstr>Phases of Nurse – Patient Relationship</vt:lpstr>
      <vt:lpstr>Working Phase</vt:lpstr>
      <vt:lpstr>Termination Phase </vt:lpstr>
      <vt:lpstr>STAGES OF GROWTH &amp; DEVELOPMENT </vt:lpstr>
      <vt:lpstr>Objectives</vt:lpstr>
      <vt:lpstr>Definitions  </vt:lpstr>
      <vt:lpstr>Cont…</vt:lpstr>
      <vt:lpstr>Reasons for studying Growth &amp; Development </vt:lpstr>
      <vt:lpstr>Factors That Influence Growth and Development </vt:lpstr>
      <vt:lpstr>Cont…</vt:lpstr>
      <vt:lpstr>Cont…</vt:lpstr>
      <vt:lpstr>Cont…</vt:lpstr>
      <vt:lpstr>Cont…</vt:lpstr>
      <vt:lpstr>Cont…</vt:lpstr>
      <vt:lpstr>Cont…</vt:lpstr>
      <vt:lpstr>Cont…</vt:lpstr>
      <vt:lpstr>Developmental milestones  </vt:lpstr>
      <vt:lpstr>Cont…</vt:lpstr>
      <vt:lpstr>Cont…</vt:lpstr>
      <vt:lpstr>Cont…</vt:lpstr>
      <vt:lpstr>PowerPoint Presentation</vt:lpstr>
      <vt:lpstr>Cont…</vt:lpstr>
      <vt:lpstr>PowerPoint Presentation</vt:lpstr>
      <vt:lpstr>PowerPoint Presentation</vt:lpstr>
      <vt:lpstr>PowerPoint Presentation</vt:lpstr>
      <vt:lpstr>PowerPoint Presentation</vt:lpstr>
      <vt:lpstr>Cont…</vt:lpstr>
      <vt:lpstr>Cont…</vt:lpstr>
      <vt:lpstr>Cont…</vt:lpstr>
      <vt:lpstr>Cont…</vt:lpstr>
      <vt:lpstr>Cont…</vt:lpstr>
      <vt:lpstr>Cont…</vt:lpstr>
      <vt:lpstr>Cont…</vt:lpstr>
      <vt:lpstr>The Adolescent 12 – 18 Years </vt:lpstr>
      <vt:lpstr>Cont…</vt:lpstr>
      <vt:lpstr>PowerPoint Presentation</vt:lpstr>
      <vt:lpstr>18 – 25 Years – Young Adulthood </vt:lpstr>
      <vt:lpstr>25 – 40 Years – Maturity  </vt:lpstr>
      <vt:lpstr>40 – 55 Years – Middle Age </vt:lpstr>
      <vt:lpstr>Old Age – 55 Years Onwards </vt:lpstr>
      <vt:lpstr>Cont…</vt:lpstr>
      <vt:lpstr>Stages of death by Kubler Ross 1969</vt:lpstr>
      <vt:lpstr>PowerPoint Presentation</vt:lpstr>
      <vt:lpstr>PowerPoint Presentation</vt:lpstr>
      <vt:lpstr>PowerPoint Presentation</vt:lpstr>
      <vt:lpstr>PowerPoint Presentation</vt:lpstr>
      <vt:lpstr>PowerPoint Presentation</vt:lpstr>
      <vt:lpstr>Bill of rights for a dying person</vt:lpstr>
      <vt:lpstr>PowerPoint Presentation</vt:lpstr>
      <vt:lpstr>PowerPoint Presentation</vt:lpstr>
      <vt:lpstr>Take away assignment</vt:lpstr>
      <vt:lpstr>Any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Martha Kairu</cp:lastModifiedBy>
  <cp:revision>134</cp:revision>
  <dcterms:created xsi:type="dcterms:W3CDTF">2019-04-01T06:52:06Z</dcterms:created>
  <dcterms:modified xsi:type="dcterms:W3CDTF">2020-10-12T15:30:55Z</dcterms:modified>
</cp:coreProperties>
</file>