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0" r:id="rId35"/>
    <p:sldId id="287" r:id="rId36"/>
    <p:sldId id="288"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7" r:id="rId51"/>
    <p:sldId id="395" r:id="rId52"/>
    <p:sldId id="339" r:id="rId53"/>
    <p:sldId id="340" r:id="rId54"/>
    <p:sldId id="336" r:id="rId55"/>
    <p:sldId id="337" r:id="rId56"/>
    <p:sldId id="308" r:id="rId57"/>
    <p:sldId id="309" r:id="rId58"/>
    <p:sldId id="310" r:id="rId59"/>
    <p:sldId id="335" r:id="rId60"/>
    <p:sldId id="334" r:id="rId61"/>
    <p:sldId id="311" r:id="rId62"/>
    <p:sldId id="312" r:id="rId63"/>
    <p:sldId id="313" r:id="rId64"/>
    <p:sldId id="342" r:id="rId65"/>
    <p:sldId id="314" r:id="rId66"/>
    <p:sldId id="315" r:id="rId67"/>
    <p:sldId id="316" r:id="rId68"/>
    <p:sldId id="317" r:id="rId69"/>
    <p:sldId id="318" r:id="rId70"/>
    <p:sldId id="338" r:id="rId71"/>
    <p:sldId id="319" r:id="rId72"/>
    <p:sldId id="321" r:id="rId73"/>
    <p:sldId id="322" r:id="rId74"/>
    <p:sldId id="323" r:id="rId75"/>
    <p:sldId id="324" r:id="rId76"/>
    <p:sldId id="343" r:id="rId77"/>
    <p:sldId id="325" r:id="rId78"/>
    <p:sldId id="326" r:id="rId79"/>
    <p:sldId id="345" r:id="rId80"/>
    <p:sldId id="346" r:id="rId81"/>
    <p:sldId id="344" r:id="rId82"/>
    <p:sldId id="327" r:id="rId83"/>
    <p:sldId id="328" r:id="rId84"/>
    <p:sldId id="330" r:id="rId85"/>
    <p:sldId id="331" r:id="rId86"/>
    <p:sldId id="332" r:id="rId87"/>
    <p:sldId id="333" r:id="rId88"/>
    <p:sldId id="350" r:id="rId89"/>
    <p:sldId id="349" r:id="rId90"/>
    <p:sldId id="351" r:id="rId91"/>
    <p:sldId id="352" r:id="rId92"/>
    <p:sldId id="306" r:id="rId93"/>
    <p:sldId id="354" r:id="rId94"/>
    <p:sldId id="355" r:id="rId95"/>
    <p:sldId id="356" r:id="rId96"/>
    <p:sldId id="358" r:id="rId97"/>
    <p:sldId id="359" r:id="rId98"/>
    <p:sldId id="360" r:id="rId99"/>
    <p:sldId id="361" r:id="rId100"/>
    <p:sldId id="362" r:id="rId101"/>
    <p:sldId id="363" r:id="rId102"/>
    <p:sldId id="364" r:id="rId103"/>
    <p:sldId id="365" r:id="rId104"/>
    <p:sldId id="366" r:id="rId105"/>
    <p:sldId id="367" r:id="rId106"/>
    <p:sldId id="368" r:id="rId107"/>
    <p:sldId id="357"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1" Type="http://schemas.openxmlformats.org/officeDocument/2006/relationships/tableStyles" Target="tableStyles.xml"/><Relationship Id="rId110" Type="http://schemas.openxmlformats.org/officeDocument/2006/relationships/viewProps" Target="viewProps.xml"/><Relationship Id="rId11" Type="http://schemas.openxmlformats.org/officeDocument/2006/relationships/slide" Target="slides/slide9.xml"/><Relationship Id="rId109" Type="http://schemas.openxmlformats.org/officeDocument/2006/relationships/presProps" Target="presProps.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15CC2-9E67-41CA-B7DB-829CDF6FEB53}"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9B35-D94D-4F54-A53D-833F4B6225C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baseline="-25000" dirty="0" smtClean="0"/>
              <a:t> 1</a:t>
            </a:r>
            <a:r>
              <a:rPr lang="en-US" dirty="0" smtClean="0"/>
              <a:t>-antitrypsin – protein in blood that protects lugs from damage caused by activated lugs</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Anticholinergic</a:t>
            </a:r>
            <a:r>
              <a:rPr lang="en-US" b="1" dirty="0" smtClean="0"/>
              <a:t>  drugs ---A group of </a:t>
            </a:r>
            <a:r>
              <a:rPr lang="en-US" dirty="0" smtClean="0"/>
              <a:t>drugs that block the effects of </a:t>
            </a:r>
            <a:r>
              <a:rPr lang="en-US" i="1" dirty="0" smtClean="0"/>
              <a:t>acetylcholine, </a:t>
            </a:r>
            <a:r>
              <a:rPr lang="en-US" dirty="0" smtClean="0"/>
              <a:t>a chemical released from nerve endings in the parasympathetic </a:t>
            </a:r>
            <a:r>
              <a:rPr lang="en-US" i="1" dirty="0" smtClean="0"/>
              <a:t>autonomic nervous system. Acetylcholine </a:t>
            </a:r>
            <a:r>
              <a:rPr lang="en-US" dirty="0" smtClean="0"/>
              <a:t>stimulates muscle contraction, increases secretions in the mouth and lungs, and slows the heartbeat.</a:t>
            </a:r>
            <a:endParaRPr lang="en-US" dirty="0" smtClean="0"/>
          </a:p>
          <a:p>
            <a:r>
              <a:rPr lang="en-US" b="1" dirty="0" smtClean="0"/>
              <a:t>Positive end</a:t>
            </a:r>
            <a:r>
              <a:rPr lang="en-US" dirty="0" smtClean="0"/>
              <a:t>-</a:t>
            </a:r>
            <a:r>
              <a:rPr lang="en-US" b="1" dirty="0" smtClean="0"/>
              <a:t>expiratory pressure</a:t>
            </a:r>
            <a:r>
              <a:rPr lang="en-US" dirty="0" smtClean="0"/>
              <a:t> (</a:t>
            </a:r>
            <a:r>
              <a:rPr lang="en-US" b="1" dirty="0" smtClean="0"/>
              <a:t>PEEP</a:t>
            </a:r>
            <a:r>
              <a:rPr lang="en-US" dirty="0" smtClean="0"/>
              <a:t>) is the pressure in the lungs (alveolar pressure) above atmospheric pressure (the pressure outside of the body)</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Alkalosis -- A disturbance of the body’s </a:t>
            </a:r>
            <a:r>
              <a:rPr lang="en-US" i="1" dirty="0" smtClean="0"/>
              <a:t>acid–base balance in which there is an </a:t>
            </a:r>
            <a:r>
              <a:rPr lang="en-US" dirty="0" smtClean="0"/>
              <a:t>accumulation of alkali or a loss of acid.</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Mucolytic  drugs --Drugs that make sputum </a:t>
            </a:r>
            <a:r>
              <a:rPr lang="en-US" dirty="0" smtClean="0"/>
              <a:t>(phlegm) less sticky and easier to cough up.</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Postural  drainage --A technique that </a:t>
            </a:r>
            <a:r>
              <a:rPr lang="en-US" dirty="0" smtClean="0"/>
              <a:t>enables sputum (phlegm) or other secretions to drain from a person’s lungs in order to clear them.</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err="1" smtClean="0"/>
              <a:t>Proteolytic</a:t>
            </a:r>
            <a:r>
              <a:rPr lang="en-US" b="1" dirty="0" smtClean="0"/>
              <a:t> enzyme</a:t>
            </a:r>
            <a:r>
              <a:rPr lang="en-US" dirty="0" smtClean="0"/>
              <a:t>, also called protease, </a:t>
            </a:r>
            <a:r>
              <a:rPr lang="en-US" dirty="0" err="1" smtClean="0"/>
              <a:t>proteinase</a:t>
            </a:r>
            <a:r>
              <a:rPr lang="en-US" dirty="0" smtClean="0"/>
              <a:t>, or peptidase, any of a group of enzymes that break the long chainlike molecules </a:t>
            </a:r>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Emphysema- the inner walls of the lungs' air sacs (alveoli) are damaged, causing them to eventually rupture. This creates one larger air space instead of many small ones and reduces the surface area available for gas exchange.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AE334-FAE4-4968-ADE4-31D46D81977A}"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microsoft.com/office/2007/relationships/media" Target="../media/audio1.wav"/><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021247"/>
          </a:xfrm>
        </p:spPr>
        <p:txBody>
          <a:bodyPr/>
          <a:lstStyle/>
          <a:p>
            <a:r>
              <a:rPr lang="en-US" b="1" dirty="0"/>
              <a:t>PULMONARY </a:t>
            </a:r>
            <a:r>
              <a:rPr lang="en-US" b="1" dirty="0" smtClean="0"/>
              <a:t>NURSING DOSORDERS</a:t>
            </a:r>
            <a:endParaRPr lang="en-US" dirty="0"/>
          </a:p>
        </p:txBody>
      </p:sp>
      <p:sp>
        <p:nvSpPr>
          <p:cNvPr id="3" name="Subtitle 2"/>
          <p:cNvSpPr>
            <a:spLocks noGrp="1"/>
          </p:cNvSpPr>
          <p:nvPr>
            <p:ph type="subTitle" idx="1"/>
          </p:nvPr>
        </p:nvSpPr>
        <p:spPr>
          <a:xfrm>
            <a:off x="2692398" y="4053015"/>
            <a:ext cx="6815669" cy="1260390"/>
          </a:xfrm>
        </p:spPr>
        <p:txBody>
          <a:bodyPr/>
          <a:lstStyle/>
          <a:p>
            <a:r>
              <a:rPr lang="en-US" b="1" dirty="0" smtClean="0"/>
              <a:t>By </a:t>
            </a:r>
            <a:r>
              <a:rPr lang="en-US" b="1" dirty="0" err="1" smtClean="0"/>
              <a:t>Musau</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022" y="667264"/>
            <a:ext cx="8863666" cy="856735"/>
          </a:xfrm>
        </p:spPr>
        <p:txBody>
          <a:bodyPr/>
          <a:lstStyle/>
          <a:p>
            <a:r>
              <a:rPr lang="en-US" dirty="0"/>
              <a:t>Chronic bronchitis</a:t>
            </a:r>
            <a:endParaRPr lang="en-US" dirty="0"/>
          </a:p>
        </p:txBody>
      </p:sp>
      <p:sp>
        <p:nvSpPr>
          <p:cNvPr id="3" name="Content Placeholder 2"/>
          <p:cNvSpPr>
            <a:spLocks noGrp="1"/>
          </p:cNvSpPr>
          <p:nvPr>
            <p:ph idx="1"/>
          </p:nvPr>
        </p:nvSpPr>
        <p:spPr>
          <a:xfrm>
            <a:off x="766119" y="1421026"/>
            <a:ext cx="10651524" cy="4312509"/>
          </a:xfrm>
        </p:spPr>
        <p:txBody>
          <a:bodyPr>
            <a:normAutofit/>
          </a:bodyPr>
          <a:lstStyle/>
          <a:p>
            <a:r>
              <a:rPr lang="en-US" sz="3200" dirty="0" smtClean="0"/>
              <a:t>It  </a:t>
            </a:r>
            <a:r>
              <a:rPr lang="en-US" sz="3200" dirty="0"/>
              <a:t>is defined </a:t>
            </a:r>
            <a:r>
              <a:rPr lang="en-US" sz="3200" b="1" dirty="0"/>
              <a:t>clinically </a:t>
            </a:r>
            <a:r>
              <a:rPr lang="en-US" sz="3200" dirty="0"/>
              <a:t>when an individual has had a </a:t>
            </a:r>
            <a:r>
              <a:rPr lang="en-US" sz="3200" b="1" dirty="0"/>
              <a:t>cough with sputum for 3 months</a:t>
            </a:r>
            <a:r>
              <a:rPr lang="en-US" sz="3200" dirty="0"/>
              <a:t> in </a:t>
            </a:r>
            <a:r>
              <a:rPr lang="en-US" sz="3200" b="1" dirty="0"/>
              <a:t>2 successive years</a:t>
            </a:r>
            <a:r>
              <a:rPr lang="en-US" sz="3200" dirty="0"/>
              <a:t>. </a:t>
            </a:r>
            <a:endParaRPr lang="en-US" sz="3200" dirty="0" smtClean="0"/>
          </a:p>
          <a:p>
            <a:r>
              <a:rPr lang="en-US" sz="3200" dirty="0"/>
              <a:t>chronic obstructive pulmonary disease (COPD</a:t>
            </a:r>
            <a:r>
              <a:rPr lang="en-US" sz="3200" dirty="0" smtClean="0"/>
              <a:t>)</a:t>
            </a:r>
            <a:endParaRPr lang="en-US" sz="3200" dirty="0" smtClean="0"/>
          </a:p>
          <a:p>
            <a:r>
              <a:rPr lang="en-US" sz="3200" b="1" i="1" dirty="0" smtClean="0"/>
              <a:t>Chronic bronchitis</a:t>
            </a:r>
            <a:r>
              <a:rPr lang="en-US" sz="3200" b="1" dirty="0" smtClean="0"/>
              <a:t> </a:t>
            </a:r>
            <a:r>
              <a:rPr lang="en-US" sz="3200" dirty="0" smtClean="0"/>
              <a:t>is a </a:t>
            </a:r>
            <a:r>
              <a:rPr lang="en-US" sz="3200" b="1" dirty="0" smtClean="0"/>
              <a:t>progressive  inflammation</a:t>
            </a:r>
            <a:r>
              <a:rPr lang="en-US" sz="3200" dirty="0" smtClean="0"/>
              <a:t> of the lower respiratory tract characterized by </a:t>
            </a:r>
            <a:r>
              <a:rPr lang="en-US" sz="3200" b="1" dirty="0" smtClean="0"/>
              <a:t>excessive mucous secretion</a:t>
            </a:r>
            <a:r>
              <a:rPr lang="en-US" sz="3200" dirty="0" smtClean="0"/>
              <a:t>, </a:t>
            </a:r>
            <a:r>
              <a:rPr lang="en-US" sz="3200" b="1" dirty="0" smtClean="0"/>
              <a:t>cough</a:t>
            </a:r>
            <a:r>
              <a:rPr lang="en-US" sz="3200" dirty="0" smtClean="0"/>
              <a:t>, and </a:t>
            </a:r>
            <a:r>
              <a:rPr lang="en-US" sz="3200" b="1" dirty="0" smtClean="0"/>
              <a:t>dyspnea </a:t>
            </a:r>
            <a:r>
              <a:rPr lang="en-US" sz="3200" dirty="0" smtClean="0"/>
              <a:t>associated with recurring infections.  </a:t>
            </a:r>
            <a:endParaRPr lang="en-US" sz="3200" dirty="0" smtClean="0"/>
          </a:p>
          <a:p>
            <a:pPr marL="82550" indent="0">
              <a:buNone/>
            </a:pPr>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563562"/>
          </a:xfrm>
        </p:spPr>
        <p:txBody>
          <a:bodyPr>
            <a:normAutofit fontScale="90000"/>
          </a:bodyPr>
          <a:lstStyle/>
          <a:p>
            <a:endParaRPr lang="en-US" dirty="0"/>
          </a:p>
        </p:txBody>
      </p:sp>
      <p:sp>
        <p:nvSpPr>
          <p:cNvPr id="3" name="Content Placeholder 2"/>
          <p:cNvSpPr>
            <a:spLocks noGrp="1"/>
          </p:cNvSpPr>
          <p:nvPr>
            <p:ph idx="1"/>
          </p:nvPr>
        </p:nvSpPr>
        <p:spPr>
          <a:xfrm>
            <a:off x="819785" y="1656715"/>
            <a:ext cx="8971915" cy="3944620"/>
          </a:xfrm>
        </p:spPr>
        <p:txBody>
          <a:bodyPr>
            <a:normAutofit/>
          </a:bodyPr>
          <a:lstStyle/>
          <a:p>
            <a:pPr lvl="0"/>
            <a:r>
              <a:rPr lang="en-US" dirty="0"/>
              <a:t>Monitor oxygen saturation and give supplemental oxygen as ordered to correct hypoxemia in a controlled manner. Monitor and minimize CO</a:t>
            </a:r>
            <a:r>
              <a:rPr lang="en-US" baseline="-25000" dirty="0"/>
              <a:t>2</a:t>
            </a:r>
            <a:r>
              <a:rPr lang="en-US" dirty="0"/>
              <a:t> retention. Patients that experience CO</a:t>
            </a:r>
            <a:r>
              <a:rPr lang="en-US" baseline="-25000" dirty="0"/>
              <a:t>2</a:t>
            </a:r>
            <a:r>
              <a:rPr lang="en-US" dirty="0"/>
              <a:t> retention may need lower oxygen flow rates.</a:t>
            </a:r>
            <a:endParaRPr lang="en-US" dirty="0"/>
          </a:p>
          <a:p>
            <a:pPr lvl="0"/>
            <a:r>
              <a:rPr lang="en-US" dirty="0"/>
              <a:t>Be prepared to assist with noninvasive ventilation or intubation and mechanical ventilation if acute respiratory failure and rapid CO</a:t>
            </a:r>
            <a:r>
              <a:rPr lang="en-US" baseline="-25000" dirty="0"/>
              <a:t>2</a:t>
            </a:r>
            <a:r>
              <a:rPr lang="en-US" dirty="0"/>
              <a:t> retention occur</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43585" y="2557145"/>
            <a:ext cx="8876665" cy="3319145"/>
          </a:xfrm>
        </p:spPr>
        <p:txBody>
          <a:bodyPr/>
          <a:lstStyle/>
          <a:p>
            <a:pPr lvl="0"/>
            <a:r>
              <a:rPr lang="en-US" dirty="0"/>
              <a:t>Encourage frequent small meals if patient is dyspneic; even a small increase in abdominal contents may press on diaphragm and impede breathing. Encourage snacking on high-calorie, high-protein snacks, such as cheese, nuts.</a:t>
            </a:r>
            <a:endParaRPr lang="en-US" dirty="0"/>
          </a:p>
          <a:p>
            <a:pPr lvl="0"/>
            <a:r>
              <a:rPr lang="en-US" dirty="0"/>
              <a:t>Offer liquid nutritional supplements to improve caloric intake and counteract weight loss.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t>
            </a:r>
            <a:endParaRPr lang="en-US" dirty="0"/>
          </a:p>
        </p:txBody>
      </p:sp>
      <p:sp>
        <p:nvSpPr>
          <p:cNvPr id="3" name="Content Placeholder 2"/>
          <p:cNvSpPr>
            <a:spLocks noGrp="1"/>
          </p:cNvSpPr>
          <p:nvPr>
            <p:ph idx="1"/>
          </p:nvPr>
        </p:nvSpPr>
        <p:spPr>
          <a:xfrm>
            <a:off x="1295400" y="2557145"/>
            <a:ext cx="8553450" cy="3319145"/>
          </a:xfrm>
        </p:spPr>
        <p:txBody>
          <a:bodyPr>
            <a:normAutofit/>
          </a:bodyPr>
          <a:lstStyle/>
          <a:p>
            <a:r>
              <a:rPr lang="en-US" dirty="0"/>
              <a:t>Normally, CO</a:t>
            </a:r>
            <a:r>
              <a:rPr lang="en-US" baseline="-25000" dirty="0"/>
              <a:t>2</a:t>
            </a:r>
            <a:r>
              <a:rPr lang="en-US" dirty="0"/>
              <a:t> levels in the blood provide a stimulus for respiration. However, in patients with COPD, chronically elevated CO</a:t>
            </a:r>
            <a:r>
              <a:rPr lang="en-US" baseline="-25000" dirty="0"/>
              <a:t>2</a:t>
            </a:r>
            <a:r>
              <a:rPr lang="en-US" dirty="0"/>
              <a:t> impairs this mechanism and low oxygen levels act as stimulus for respiration. Giving a high concentration of supplemental oxygen to people who retain CO</a:t>
            </a:r>
            <a:r>
              <a:rPr lang="en-US" baseline="-25000" dirty="0"/>
              <a:t>2</a:t>
            </a:r>
            <a:r>
              <a:rPr lang="en-US" dirty="0"/>
              <a:t> may suppress the hypoxic drive, leading to worsening hypoventilation, respiratory decompensation, and the development of a worsening respiratory acidosis.</a:t>
            </a:r>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36905"/>
            <a:ext cx="8915400" cy="981710"/>
          </a:xfrm>
        </p:spPr>
        <p:txBody>
          <a:bodyPr>
            <a:normAutofit fontScale="90000"/>
          </a:bodyPr>
          <a:lstStyle/>
          <a:p>
            <a:br>
              <a:rPr lang="en-US" dirty="0" smtClean="0"/>
            </a:br>
            <a:r>
              <a:rPr lang="en-US" dirty="0" smtClean="0"/>
              <a:t>Emphysema is managed by:</a:t>
            </a:r>
            <a:br>
              <a:rPr lang="en-US" dirty="0" smtClean="0"/>
            </a:br>
            <a:endParaRPr lang="en-US" dirty="0"/>
          </a:p>
        </p:txBody>
      </p:sp>
      <p:sp>
        <p:nvSpPr>
          <p:cNvPr id="3" name="Content Placeholder 2"/>
          <p:cNvSpPr>
            <a:spLocks noGrp="1"/>
          </p:cNvSpPr>
          <p:nvPr>
            <p:ph idx="1"/>
          </p:nvPr>
        </p:nvSpPr>
        <p:spPr>
          <a:xfrm>
            <a:off x="781685" y="1619250"/>
            <a:ext cx="8972550" cy="4134485"/>
          </a:xfrm>
        </p:spPr>
        <p:txBody>
          <a:bodyPr>
            <a:normAutofit lnSpcReduction="10000"/>
          </a:bodyPr>
          <a:lstStyle/>
          <a:p>
            <a:pPr lvl="0"/>
            <a:r>
              <a:rPr lang="en-US" b="1" dirty="0" smtClean="0"/>
              <a:t>Treatment of respiratory tract infection if present </a:t>
            </a:r>
            <a:endParaRPr lang="en-US" b="1" dirty="0" smtClean="0"/>
          </a:p>
          <a:p>
            <a:pPr lvl="0"/>
            <a:r>
              <a:rPr lang="en-US" b="1" dirty="0" smtClean="0"/>
              <a:t>Bronchodilators such as </a:t>
            </a:r>
            <a:r>
              <a:rPr lang="en-US" b="1" dirty="0" err="1" smtClean="0"/>
              <a:t>anticholinergics</a:t>
            </a:r>
            <a:r>
              <a:rPr lang="en-US" b="1" dirty="0" smtClean="0"/>
              <a:t>, beta-2-adrenergic blockers and corticosteroids </a:t>
            </a:r>
            <a:endParaRPr lang="en-US" b="1" dirty="0" smtClean="0"/>
          </a:p>
          <a:p>
            <a:pPr lvl="0"/>
            <a:r>
              <a:rPr lang="en-US" b="1" dirty="0" smtClean="0"/>
              <a:t>Chest physiotherapy to improve the removal of secretions </a:t>
            </a:r>
            <a:endParaRPr lang="en-US" b="1" dirty="0" smtClean="0"/>
          </a:p>
          <a:p>
            <a:pPr lvl="0"/>
            <a:r>
              <a:rPr lang="en-US" b="1" dirty="0" smtClean="0"/>
              <a:t>Positive end expiratory respiration if the patient is on assisted ventilation, this prevents  alveolar collapse </a:t>
            </a:r>
            <a:endParaRPr lang="en-US" b="1" dirty="0" smtClean="0"/>
          </a:p>
          <a:p>
            <a:pPr lvl="0"/>
            <a:r>
              <a:rPr lang="en-US" b="1" dirty="0" smtClean="0"/>
              <a:t>Breathing exercises and retraining</a:t>
            </a:r>
            <a:r>
              <a:rPr lang="en-US" dirty="0" smtClean="0"/>
              <a:t> </a:t>
            </a:r>
            <a:endParaRPr lang="en-US" dirty="0" smtClean="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1030"/>
            <a:ext cx="9601200" cy="998855"/>
          </a:xfrm>
        </p:spPr>
        <p:txBody>
          <a:bodyPr>
            <a:normAutofit/>
          </a:bodyPr>
          <a:lstStyle/>
          <a:p>
            <a:endParaRPr lang="en-US" dirty="0"/>
          </a:p>
        </p:txBody>
      </p:sp>
      <p:sp>
        <p:nvSpPr>
          <p:cNvPr id="3" name="Content Placeholder 2"/>
          <p:cNvSpPr>
            <a:spLocks noGrp="1"/>
          </p:cNvSpPr>
          <p:nvPr>
            <p:ph idx="1"/>
          </p:nvPr>
        </p:nvSpPr>
        <p:spPr>
          <a:xfrm>
            <a:off x="800735" y="1942465"/>
            <a:ext cx="9047480" cy="4026535"/>
          </a:xfrm>
        </p:spPr>
        <p:txBody>
          <a:bodyPr>
            <a:normAutofit lnSpcReduction="10000"/>
          </a:bodyPr>
          <a:lstStyle/>
          <a:p>
            <a:pPr lvl="0"/>
            <a:r>
              <a:rPr lang="en-US" b="1" dirty="0"/>
              <a:t>Hydration with at least three </a:t>
            </a:r>
            <a:r>
              <a:rPr lang="en-US" b="1" dirty="0" err="1"/>
              <a:t>litres</a:t>
            </a:r>
            <a:r>
              <a:rPr lang="en-US" b="1" dirty="0"/>
              <a:t> of fluid per day </a:t>
            </a:r>
            <a:endParaRPr lang="en-US" b="1" dirty="0"/>
          </a:p>
          <a:p>
            <a:pPr lvl="0"/>
            <a:r>
              <a:rPr lang="en-US" b="1" dirty="0"/>
              <a:t>Advice on cessation of smoking </a:t>
            </a:r>
            <a:endParaRPr lang="en-US" b="1" dirty="0"/>
          </a:p>
          <a:p>
            <a:pPr lvl="0"/>
            <a:r>
              <a:rPr lang="en-US" b="1" dirty="0"/>
              <a:t>Rest as appropriate </a:t>
            </a:r>
            <a:endParaRPr lang="en-US" b="1" dirty="0"/>
          </a:p>
          <a:p>
            <a:pPr lvl="0"/>
            <a:r>
              <a:rPr lang="en-US" b="1" dirty="0"/>
              <a:t>Progressive plan of exercises and pulmonary rehabilitation</a:t>
            </a:r>
            <a:endParaRPr lang="en-US" b="1" dirty="0"/>
          </a:p>
          <a:p>
            <a:r>
              <a:rPr lang="en-US" b="1" dirty="0" err="1"/>
              <a:t>NB:Positive</a:t>
            </a:r>
            <a:r>
              <a:rPr lang="en-US" b="1" dirty="0"/>
              <a:t> end-expiratory pressure (PEEP) is the pressure in the lungs (alveolar pressure) above atmospheric pressure (the pressure outside of the body)</a:t>
            </a:r>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t>END</a:t>
            </a:r>
            <a:endParaRPr lang="en-US" b="1"/>
          </a:p>
        </p:txBody>
      </p:sp>
      <p:sp>
        <p:nvSpPr>
          <p:cNvPr id="3" name="Content Placeholder 2"/>
          <p:cNvSpPr>
            <a:spLocks noGrp="1"/>
          </p:cNvSpPr>
          <p:nvPr>
            <p:ph idx="1"/>
          </p:nvPr>
        </p:nvSpPr>
        <p:spPr/>
        <p:txBody>
          <a:bodyPr/>
          <a:p>
            <a:pPr marL="0" indent="0">
              <a:buNone/>
            </a:pPr>
            <a:r>
              <a:rPr lang="en-US" sz="3600"/>
              <a:t> </a:t>
            </a:r>
            <a:endParaRPr lang="en-US" sz="3600"/>
          </a:p>
          <a:p>
            <a:pPr marL="0" indent="0">
              <a:buNone/>
            </a:pPr>
            <a:endParaRPr lang="en-US" sz="3600"/>
          </a:p>
          <a:p>
            <a:pPr marL="0" indent="0">
              <a:buNone/>
            </a:pPr>
            <a:r>
              <a:rPr lang="en-US" sz="3600"/>
              <a:t>                     </a:t>
            </a:r>
            <a:r>
              <a:rPr lang="en-US" sz="3600" b="1"/>
              <a:t> THANKS</a:t>
            </a:r>
            <a:endParaRPr lang="en-US" sz="3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43" y="827902"/>
            <a:ext cx="9080155" cy="951471"/>
          </a:xfrm>
        </p:spPr>
        <p:txBody>
          <a:bodyPr>
            <a:normAutofit fontScale="90000"/>
          </a:bodyPr>
          <a:lstStyle/>
          <a:p>
            <a:r>
              <a:rPr lang="en-US" b="1" dirty="0"/>
              <a:t>Predisposing factors usually present: </a:t>
            </a:r>
            <a:br>
              <a:rPr lang="en-US" b="1" dirty="0"/>
            </a:br>
            <a:endParaRPr lang="en-US" dirty="0"/>
          </a:p>
        </p:txBody>
      </p:sp>
      <p:sp>
        <p:nvSpPr>
          <p:cNvPr id="3" name="Content Placeholder 2"/>
          <p:cNvSpPr>
            <a:spLocks noGrp="1"/>
          </p:cNvSpPr>
          <p:nvPr>
            <p:ph idx="1"/>
          </p:nvPr>
        </p:nvSpPr>
        <p:spPr>
          <a:xfrm>
            <a:off x="741405" y="1878226"/>
            <a:ext cx="10725665" cy="4090773"/>
          </a:xfrm>
        </p:spPr>
        <p:txBody>
          <a:bodyPr>
            <a:normAutofit fontScale="92500" lnSpcReduction="20000"/>
          </a:bodyPr>
          <a:lstStyle/>
          <a:p>
            <a:pPr lvl="1">
              <a:buFont typeface="Wingdings" panose="05000000000000000000" pitchFamily="2" charset="2"/>
              <a:buChar char="§"/>
            </a:pPr>
            <a:r>
              <a:rPr lang="en-US" sz="3600" dirty="0"/>
              <a:t>A</a:t>
            </a:r>
            <a:r>
              <a:rPr lang="en-US" sz="3600" dirty="0" smtClean="0"/>
              <a:t>cute </a:t>
            </a:r>
            <a:r>
              <a:rPr lang="en-US" sz="3600" dirty="0"/>
              <a:t>bronchitis commonly caused </a:t>
            </a:r>
            <a:r>
              <a:rPr lang="en-US" sz="3600" dirty="0"/>
              <a:t>by: </a:t>
            </a:r>
            <a:endParaRPr lang="en-US" sz="3600" dirty="0"/>
          </a:p>
          <a:p>
            <a:pPr lvl="1">
              <a:buFont typeface="Wingdings" panose="05000000000000000000" pitchFamily="2" charset="2"/>
              <a:buChar char="Ø"/>
            </a:pPr>
            <a:r>
              <a:rPr lang="en-US" sz="3600" dirty="0"/>
              <a:t>Haemophilus </a:t>
            </a:r>
            <a:r>
              <a:rPr lang="en-US" sz="3600" dirty="0" err="1"/>
              <a:t>influenzae</a:t>
            </a:r>
            <a:r>
              <a:rPr lang="en-US" sz="3600" dirty="0"/>
              <a:t> or </a:t>
            </a:r>
            <a:endParaRPr lang="en-US" sz="3600" dirty="0"/>
          </a:p>
          <a:p>
            <a:pPr lvl="1">
              <a:buFont typeface="Wingdings" panose="05000000000000000000" pitchFamily="2" charset="2"/>
              <a:buChar char="Ø"/>
            </a:pPr>
            <a:r>
              <a:rPr lang="en-US" sz="3600" dirty="0"/>
              <a:t>Streptococcus </a:t>
            </a:r>
            <a:r>
              <a:rPr lang="en-US" sz="3600" dirty="0" err="1"/>
              <a:t>pneumoniae</a:t>
            </a:r>
            <a:r>
              <a:rPr lang="en-US" sz="3600" dirty="0"/>
              <a:t> </a:t>
            </a:r>
            <a:endParaRPr lang="en-US" sz="3600" dirty="0"/>
          </a:p>
          <a:p>
            <a:pPr lvl="1">
              <a:buFont typeface="Wingdings" panose="05000000000000000000" pitchFamily="2" charset="2"/>
              <a:buChar char="§"/>
            </a:pPr>
            <a:r>
              <a:rPr lang="en-US" sz="3600" dirty="0"/>
              <a:t>cigarette smoking </a:t>
            </a:r>
            <a:endParaRPr lang="en-US" sz="3600" dirty="0"/>
          </a:p>
          <a:p>
            <a:pPr lvl="1">
              <a:buFont typeface="Wingdings" panose="05000000000000000000" pitchFamily="2" charset="2"/>
              <a:buChar char="§"/>
            </a:pPr>
            <a:r>
              <a:rPr lang="en-US" sz="3600" dirty="0"/>
              <a:t>atmospheric pollutants, e.g. motor vehicle exhaust fumes, industrial chemicals, </a:t>
            </a:r>
            <a:r>
              <a:rPr lang="en-US" sz="3600" dirty="0" err="1"/>
              <a:t>sulphur</a:t>
            </a:r>
            <a:r>
              <a:rPr lang="en-US" sz="3600" dirty="0"/>
              <a:t> dioxide, urban fog</a:t>
            </a:r>
            <a:endParaRPr lang="en-US" sz="3600" dirty="0"/>
          </a:p>
          <a:p>
            <a:pPr lvl="1">
              <a:buFont typeface="Wingdings" panose="05000000000000000000" pitchFamily="2" charset="2"/>
              <a:buChar char="§"/>
            </a:pPr>
            <a:r>
              <a:rPr lang="en-US" sz="3600" dirty="0"/>
              <a:t>previous episodes of acute bronchitis.</a:t>
            </a:r>
            <a:endParaRPr lang="en-US" sz="3600" dirty="0"/>
          </a:p>
          <a:p>
            <a:pPr>
              <a:buFont typeface="Wingdings" panose="05000000000000000000" pitchFamily="2" charset="2"/>
              <a:buChar char="§"/>
            </a:pP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8476"/>
            <a:ext cx="9601196" cy="1005017"/>
          </a:xfrm>
        </p:spPr>
        <p:txBody>
          <a:bodyPr/>
          <a:lstStyle/>
          <a:p>
            <a:r>
              <a:rPr lang="en-US" dirty="0"/>
              <a:t>Chronic </a:t>
            </a:r>
            <a:r>
              <a:rPr lang="en-US" dirty="0" smtClean="0"/>
              <a:t>bronchitis </a:t>
            </a:r>
            <a:r>
              <a:rPr lang="en-US" dirty="0" err="1" smtClean="0"/>
              <a:t>cont</a:t>
            </a:r>
            <a:r>
              <a:rPr lang="en-US" dirty="0" smtClean="0"/>
              <a:t>’………</a:t>
            </a:r>
            <a:endParaRPr lang="en-US" dirty="0"/>
          </a:p>
        </p:txBody>
      </p:sp>
      <p:sp>
        <p:nvSpPr>
          <p:cNvPr id="3" name="Content Placeholder 2"/>
          <p:cNvSpPr>
            <a:spLocks noGrp="1"/>
          </p:cNvSpPr>
          <p:nvPr>
            <p:ph idx="1"/>
          </p:nvPr>
        </p:nvSpPr>
        <p:spPr>
          <a:xfrm>
            <a:off x="741405" y="1964724"/>
            <a:ext cx="10676238" cy="4102444"/>
          </a:xfrm>
        </p:spPr>
        <p:txBody>
          <a:bodyPr>
            <a:normAutofit/>
          </a:bodyPr>
          <a:lstStyle/>
          <a:p>
            <a:pPr marL="82550" indent="0">
              <a:buNone/>
            </a:pPr>
            <a:r>
              <a:rPr lang="en-US" b="1" dirty="0" smtClean="0"/>
              <a:t>pathophysiology</a:t>
            </a:r>
            <a:endParaRPr lang="en-US" b="1" dirty="0" smtClean="0"/>
          </a:p>
          <a:p>
            <a:r>
              <a:rPr lang="en-US" dirty="0" smtClean="0"/>
              <a:t>The </a:t>
            </a:r>
            <a:r>
              <a:rPr lang="en-US" b="1" dirty="0"/>
              <a:t>inflammation</a:t>
            </a:r>
            <a:r>
              <a:rPr lang="en-US" dirty="0"/>
              <a:t> of the </a:t>
            </a:r>
            <a:r>
              <a:rPr lang="en-US" dirty="0" smtClean="0"/>
              <a:t>bronchi after infection  </a:t>
            </a:r>
            <a:r>
              <a:rPr lang="en-US" dirty="0"/>
              <a:t>brings about </a:t>
            </a:r>
            <a:r>
              <a:rPr lang="en-US" b="1" dirty="0"/>
              <a:t>thickening</a:t>
            </a:r>
            <a:r>
              <a:rPr lang="en-US" dirty="0"/>
              <a:t> and an </a:t>
            </a:r>
            <a:r>
              <a:rPr lang="en-US" b="1" dirty="0"/>
              <a:t>increase in mucous secretions</a:t>
            </a:r>
            <a:r>
              <a:rPr lang="en-US" dirty="0"/>
              <a:t>, </a:t>
            </a:r>
            <a:r>
              <a:rPr lang="en-US" b="1" dirty="0" err="1"/>
              <a:t>oedema</a:t>
            </a:r>
            <a:r>
              <a:rPr lang="en-US" b="1" dirty="0"/>
              <a:t>, decrease in ciliated cells </a:t>
            </a:r>
            <a:r>
              <a:rPr lang="en-US" dirty="0"/>
              <a:t>and </a:t>
            </a:r>
            <a:r>
              <a:rPr lang="en-US" b="1" dirty="0"/>
              <a:t>narrowing of the </a:t>
            </a:r>
            <a:r>
              <a:rPr lang="en-US" b="1" dirty="0" smtClean="0"/>
              <a:t>bronchi</a:t>
            </a:r>
            <a:endParaRPr lang="en-US" b="1" dirty="0" smtClean="0"/>
          </a:p>
          <a:p>
            <a:r>
              <a:rPr lang="en-US" dirty="0"/>
              <a:t>Reduced </a:t>
            </a:r>
            <a:r>
              <a:rPr lang="en-US" dirty="0" err="1"/>
              <a:t>ciliary</a:t>
            </a:r>
            <a:r>
              <a:rPr lang="en-US" dirty="0"/>
              <a:t> activity causes stagnation in the bronchi of the excessive amount of mucus secreted</a:t>
            </a:r>
            <a:r>
              <a:rPr lang="en-US" dirty="0" smtClean="0"/>
              <a:t>.</a:t>
            </a:r>
            <a:endParaRPr lang="en-US" dirty="0" smtClean="0"/>
          </a:p>
          <a:p>
            <a:r>
              <a:rPr lang="en-US" dirty="0" smtClean="0"/>
              <a:t> </a:t>
            </a:r>
            <a:r>
              <a:rPr lang="en-US" dirty="0"/>
              <a:t>If the mucus and bronchial lining are </a:t>
            </a:r>
            <a:r>
              <a:rPr lang="en-US" dirty="0" err="1"/>
              <a:t>colonised</a:t>
            </a:r>
            <a:r>
              <a:rPr lang="en-US" dirty="0"/>
              <a:t> by bacteria, pus is </a:t>
            </a:r>
            <a:r>
              <a:rPr lang="en-US" dirty="0" smtClean="0"/>
              <a:t>formed.</a:t>
            </a:r>
            <a:endParaRPr lang="en-US" dirty="0" smtClean="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429697"/>
          </a:xfrm>
        </p:spPr>
        <p:txBody>
          <a:bodyPr>
            <a:normAutofit fontScale="90000"/>
          </a:bodyPr>
          <a:lstStyle/>
          <a:p>
            <a:endParaRPr lang="en-US" dirty="0"/>
          </a:p>
        </p:txBody>
      </p:sp>
      <p:sp>
        <p:nvSpPr>
          <p:cNvPr id="3" name="Content Placeholder 2"/>
          <p:cNvSpPr>
            <a:spLocks noGrp="1"/>
          </p:cNvSpPr>
          <p:nvPr>
            <p:ph idx="1"/>
          </p:nvPr>
        </p:nvSpPr>
        <p:spPr>
          <a:xfrm>
            <a:off x="778475" y="1248032"/>
            <a:ext cx="10602097" cy="4720968"/>
          </a:xfrm>
        </p:spPr>
        <p:txBody>
          <a:bodyPr>
            <a:normAutofit lnSpcReduction="10000"/>
          </a:bodyPr>
          <a:lstStyle/>
          <a:p>
            <a:r>
              <a:rPr lang="en-US" sz="3600" dirty="0"/>
              <a:t>Stagnant mucus may partially or completely obstruct small bronchioles leading to:</a:t>
            </a:r>
            <a:endParaRPr lang="en-US" sz="3600" dirty="0"/>
          </a:p>
          <a:p>
            <a:pPr lvl="1"/>
            <a:r>
              <a:rPr lang="en-US" sz="3600" dirty="0" err="1"/>
              <a:t>Dypnoea</a:t>
            </a:r>
            <a:endParaRPr lang="en-US" sz="3600" dirty="0"/>
          </a:p>
          <a:p>
            <a:pPr lvl="1"/>
            <a:r>
              <a:rPr lang="en-US" sz="3600" dirty="0"/>
              <a:t>Emphysema due to rupture of the alveolar walls</a:t>
            </a:r>
            <a:endParaRPr lang="en-US" sz="3600" dirty="0"/>
          </a:p>
          <a:p>
            <a:pPr lvl="1"/>
            <a:r>
              <a:rPr lang="en-US" sz="3600" dirty="0"/>
              <a:t>Pneumonia</a:t>
            </a:r>
            <a:endParaRPr lang="en-US" sz="3600" dirty="0"/>
          </a:p>
          <a:p>
            <a:pPr lvl="1"/>
            <a:r>
              <a:rPr lang="en-US" sz="3600" dirty="0" err="1"/>
              <a:t>Hpoxaemia</a:t>
            </a:r>
            <a:r>
              <a:rPr lang="en-US" sz="3600" dirty="0"/>
              <a:t> -arterial blood PO2 is reduced</a:t>
            </a:r>
            <a:endParaRPr lang="en-US" sz="3600" dirty="0"/>
          </a:p>
          <a:p>
            <a:pPr lvl="1"/>
            <a:r>
              <a:rPr lang="en-US" sz="3600" dirty="0"/>
              <a:t>hypercapnia -rise in arterial blood PCO2</a:t>
            </a:r>
            <a:endParaRPr lang="en-US" sz="3600" dirty="0"/>
          </a:p>
          <a:p>
            <a:pPr lvl="1"/>
            <a:endParaRPr lang="en-US" sz="36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15546"/>
            <a:ext cx="9601196" cy="918519"/>
          </a:xfrm>
        </p:spPr>
        <p:txBody>
          <a:bodyPr>
            <a:normAutofit fontScale="90000"/>
          </a:bodyPr>
          <a:lstStyle/>
          <a:p>
            <a:pPr lvl="2" algn="l" rtl="0">
              <a:spcBef>
                <a:spcPct val="0"/>
              </a:spcBef>
            </a:pPr>
            <a:r>
              <a:rPr lang="en-US" sz="3200" b="1" dirty="0"/>
              <a:t>Nursing Management</a:t>
            </a:r>
            <a:br>
              <a:rPr lang="en-US" sz="3200" dirty="0"/>
            </a:br>
            <a:endParaRPr lang="en-US" sz="3200" dirty="0"/>
          </a:p>
        </p:txBody>
      </p:sp>
      <p:sp>
        <p:nvSpPr>
          <p:cNvPr id="3" name="Content Placeholder 2"/>
          <p:cNvSpPr>
            <a:spLocks noGrp="1"/>
          </p:cNvSpPr>
          <p:nvPr>
            <p:ph idx="1"/>
          </p:nvPr>
        </p:nvSpPr>
        <p:spPr>
          <a:xfrm>
            <a:off x="803189" y="1890584"/>
            <a:ext cx="10614454" cy="4201297"/>
          </a:xfrm>
        </p:spPr>
        <p:txBody>
          <a:bodyPr>
            <a:noAutofit/>
          </a:bodyPr>
          <a:lstStyle/>
          <a:p>
            <a:pPr marL="82550" indent="0">
              <a:buNone/>
            </a:pPr>
            <a:r>
              <a:rPr lang="en-US" sz="3200" b="1" dirty="0" smtClean="0"/>
              <a:t>Nursing </a:t>
            </a:r>
            <a:r>
              <a:rPr lang="en-US" sz="3200" b="1" dirty="0"/>
              <a:t>Assessment</a:t>
            </a:r>
            <a:endParaRPr lang="en-US" sz="3200" dirty="0"/>
          </a:p>
          <a:p>
            <a:pPr lvl="0"/>
            <a:r>
              <a:rPr lang="en-US" sz="3200" dirty="0"/>
              <a:t>Obtain history and asses patient for severity of cough and the sputum characteristics </a:t>
            </a:r>
            <a:endParaRPr lang="en-US" sz="3200" dirty="0"/>
          </a:p>
          <a:p>
            <a:pPr lvl="0"/>
            <a:r>
              <a:rPr lang="en-US" sz="3200" dirty="0"/>
              <a:t>Assess chest sounds for diffuse rhonchi and crackles common with pneumonia.</a:t>
            </a:r>
            <a:endParaRPr lang="en-US" sz="3200" dirty="0"/>
          </a:p>
          <a:p>
            <a:pPr marL="82550" indent="0">
              <a:buNone/>
            </a:pPr>
            <a:r>
              <a:rPr lang="en-US" sz="3200" b="1" dirty="0"/>
              <a:t>Nursing Diagnosis</a:t>
            </a:r>
            <a:endParaRPr lang="en-US" sz="3200" dirty="0"/>
          </a:p>
          <a:p>
            <a:r>
              <a:rPr lang="en-US" sz="3200" dirty="0"/>
              <a:t>Ineffective Airway Clearance related to sputum production</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21954"/>
          </a:xfrm>
        </p:spPr>
        <p:txBody>
          <a:bodyPr>
            <a:normAutofit fontScale="90000"/>
          </a:bodyPr>
          <a:lstStyle/>
          <a:p>
            <a:r>
              <a:rPr lang="en-US" b="1" dirty="0"/>
              <a:t>Nursing Interventions</a:t>
            </a:r>
            <a:br>
              <a:rPr lang="en-US" dirty="0"/>
            </a:br>
            <a:endParaRPr lang="en-US" dirty="0"/>
          </a:p>
        </p:txBody>
      </p:sp>
      <p:sp>
        <p:nvSpPr>
          <p:cNvPr id="3" name="Content Placeholder 2"/>
          <p:cNvSpPr>
            <a:spLocks noGrp="1"/>
          </p:cNvSpPr>
          <p:nvPr>
            <p:ph idx="1"/>
          </p:nvPr>
        </p:nvSpPr>
        <p:spPr>
          <a:xfrm>
            <a:off x="815546" y="1804086"/>
            <a:ext cx="10577384" cy="4275438"/>
          </a:xfrm>
        </p:spPr>
        <p:txBody>
          <a:bodyPr>
            <a:normAutofit/>
          </a:bodyPr>
          <a:lstStyle/>
          <a:p>
            <a:pPr lvl="0"/>
            <a:r>
              <a:rPr lang="en-US" sz="3600" dirty="0"/>
              <a:t>Establishing </a:t>
            </a:r>
            <a:r>
              <a:rPr lang="en-US" sz="3600" dirty="0"/>
              <a:t>effective airway clearance</a:t>
            </a:r>
            <a:endParaRPr lang="en-US" sz="3600" dirty="0"/>
          </a:p>
          <a:p>
            <a:pPr lvl="0"/>
            <a:r>
              <a:rPr lang="en-US" sz="3600" dirty="0"/>
              <a:t>Administer antibiotics, bronchodilators and mucolytic agents as ordered.</a:t>
            </a:r>
            <a:endParaRPr lang="en-US" sz="3600" dirty="0"/>
          </a:p>
          <a:p>
            <a:pPr lvl="0"/>
            <a:r>
              <a:rPr lang="en-US" sz="3600" dirty="0"/>
              <a:t>Encourage mobilization  to loosen the chest  secretions</a:t>
            </a:r>
            <a:endParaRPr lang="en-US" sz="3600" dirty="0"/>
          </a:p>
          <a:p>
            <a:pPr lvl="0"/>
            <a:r>
              <a:rPr lang="en-US" sz="3600" dirty="0"/>
              <a:t>Patient Education and Health </a:t>
            </a:r>
            <a:r>
              <a:rPr lang="en-US" sz="3600" dirty="0"/>
              <a:t>Maintenance</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sz="3600" dirty="0"/>
              <a:t>Collaborative management Antibiotic therapy, treatment for cough and fever </a:t>
            </a:r>
            <a:endParaRPr lang="en-US" sz="3600" dirty="0"/>
          </a:p>
          <a:p>
            <a:pPr lvl="0"/>
            <a:r>
              <a:rPr lang="en-US" sz="3600" dirty="0"/>
              <a:t>Nebulization </a:t>
            </a:r>
            <a:endParaRPr lang="en-US" sz="3600" dirty="0"/>
          </a:p>
          <a:p>
            <a:pPr lvl="0"/>
            <a:r>
              <a:rPr lang="en-US" sz="3600" dirty="0"/>
              <a:t>Fluid replacement therapy</a:t>
            </a:r>
            <a:endParaRPr lang="en-US" sz="3600" dirty="0"/>
          </a:p>
          <a:p>
            <a:pPr lvl="0"/>
            <a:r>
              <a:rPr lang="en-US" sz="3600" dirty="0"/>
              <a:t>chest secretions clearance strategies,  </a:t>
            </a:r>
            <a:endParaRPr lang="en-US" sz="3600" dirty="0"/>
          </a:p>
          <a:p>
            <a:pPr lvl="0"/>
            <a:r>
              <a:rPr lang="en-US" sz="3600" dirty="0"/>
              <a:t>bronchial spasm control  </a:t>
            </a:r>
            <a:endParaRPr lang="en-US" sz="3600"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0195"/>
            <a:ext cx="8229600" cy="1359241"/>
          </a:xfrm>
        </p:spPr>
        <p:txBody>
          <a:bodyPr>
            <a:normAutofit fontScale="90000"/>
          </a:bodyPr>
          <a:lstStyle/>
          <a:p>
            <a:br>
              <a:rPr lang="en-US" b="1" dirty="0" smtClean="0"/>
            </a:br>
            <a:r>
              <a:rPr lang="en-US" b="1" dirty="0" smtClean="0"/>
              <a:t>Bronchial Asthma</a:t>
            </a:r>
            <a:r>
              <a:rPr lang="en-US" dirty="0" smtClean="0"/>
              <a:t> </a:t>
            </a:r>
            <a:br>
              <a:rPr lang="en-US" dirty="0" smtClean="0"/>
            </a:br>
            <a:endParaRPr lang="en-US" dirty="0"/>
          </a:p>
        </p:txBody>
      </p:sp>
      <p:sp>
        <p:nvSpPr>
          <p:cNvPr id="3" name="Content Placeholder 2"/>
          <p:cNvSpPr>
            <a:spLocks noGrp="1"/>
          </p:cNvSpPr>
          <p:nvPr>
            <p:ph idx="1"/>
          </p:nvPr>
        </p:nvSpPr>
        <p:spPr>
          <a:xfrm>
            <a:off x="790831" y="1754660"/>
            <a:ext cx="10626811" cy="4214340"/>
          </a:xfrm>
        </p:spPr>
        <p:txBody>
          <a:bodyPr>
            <a:normAutofit/>
          </a:bodyPr>
          <a:lstStyle/>
          <a:p>
            <a:pPr marL="82550" indent="0">
              <a:buNone/>
            </a:pPr>
            <a:r>
              <a:rPr lang="en-US" sz="4400" dirty="0"/>
              <a:t> </a:t>
            </a:r>
            <a:r>
              <a:rPr lang="en-US" sz="4400" dirty="0" smtClean="0"/>
              <a:t>It </a:t>
            </a:r>
            <a:r>
              <a:rPr lang="en-US" sz="4400" dirty="0"/>
              <a:t>is an </a:t>
            </a:r>
            <a:r>
              <a:rPr lang="en-US" sz="4400" b="1" dirty="0"/>
              <a:t>inflammatory disease </a:t>
            </a:r>
            <a:r>
              <a:rPr lang="en-US" sz="4400" dirty="0"/>
              <a:t>of the airways in which the </a:t>
            </a:r>
            <a:r>
              <a:rPr lang="en-US" sz="4400" b="1" dirty="0"/>
              <a:t>mucous membrane and muscle layers </a:t>
            </a:r>
            <a:r>
              <a:rPr lang="en-US" sz="4400" dirty="0"/>
              <a:t>of the </a:t>
            </a:r>
            <a:r>
              <a:rPr lang="en-US" sz="4400" b="1" dirty="0"/>
              <a:t>bronchi become thickened </a:t>
            </a:r>
            <a:r>
              <a:rPr lang="en-US" sz="4400" dirty="0"/>
              <a:t>and the </a:t>
            </a:r>
            <a:r>
              <a:rPr lang="en-US" sz="4400" b="1" dirty="0"/>
              <a:t>mucous glands enlarge</a:t>
            </a:r>
            <a:r>
              <a:rPr lang="en-US" sz="4400" dirty="0"/>
              <a:t>, </a:t>
            </a:r>
            <a:r>
              <a:rPr lang="en-US" sz="4400" b="1" dirty="0"/>
              <a:t>reducing airflow </a:t>
            </a:r>
            <a:r>
              <a:rPr lang="en-US" sz="4400" dirty="0"/>
              <a:t>in the lower respiratory tract</a:t>
            </a:r>
            <a:r>
              <a:rPr lang="en-US" sz="4400" dirty="0"/>
              <a:t>.</a:t>
            </a:r>
            <a:endParaRPr lang="en-US" sz="4400"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66" y="1167483"/>
            <a:ext cx="9772132" cy="896095"/>
          </a:xfrm>
        </p:spPr>
        <p:txBody>
          <a:bodyPr/>
          <a:lstStyle/>
          <a:p>
            <a:endParaRPr lang="en-US" dirty="0"/>
          </a:p>
        </p:txBody>
      </p:sp>
      <p:sp>
        <p:nvSpPr>
          <p:cNvPr id="3" name="Content Placeholder 2"/>
          <p:cNvSpPr>
            <a:spLocks noGrp="1"/>
          </p:cNvSpPr>
          <p:nvPr>
            <p:ph idx="1"/>
          </p:nvPr>
        </p:nvSpPr>
        <p:spPr>
          <a:xfrm>
            <a:off x="803189" y="2508422"/>
            <a:ext cx="10614454" cy="3756454"/>
          </a:xfrm>
        </p:spPr>
        <p:txBody>
          <a:bodyPr>
            <a:normAutofit/>
          </a:bodyPr>
          <a:lstStyle/>
          <a:p>
            <a:pPr marL="0" indent="0">
              <a:buNone/>
            </a:pPr>
            <a:r>
              <a:rPr lang="en-US" sz="3600" dirty="0"/>
              <a:t>During an </a:t>
            </a:r>
            <a:r>
              <a:rPr lang="en-US" sz="3600" b="1" dirty="0"/>
              <a:t>asthmatic attack spasmodic contraction of bronchial muscle </a:t>
            </a:r>
            <a:r>
              <a:rPr lang="en-US" sz="3600" dirty="0"/>
              <a:t>(bronchospasm) </a:t>
            </a:r>
            <a:r>
              <a:rPr lang="en-US" sz="3600" b="1" dirty="0"/>
              <a:t>constricts the airway </a:t>
            </a:r>
            <a:r>
              <a:rPr lang="en-US" sz="3600" dirty="0"/>
              <a:t>and there is </a:t>
            </a:r>
            <a:r>
              <a:rPr lang="en-US" sz="3600" b="1" dirty="0"/>
              <a:t>excessive secretion of thick sticky mucus</a:t>
            </a:r>
            <a:r>
              <a:rPr lang="en-US" sz="3600" dirty="0"/>
              <a:t> which further reduces the airway.</a:t>
            </a:r>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679622"/>
            <a:ext cx="7498080" cy="768178"/>
          </a:xfrm>
        </p:spPr>
        <p:txBody>
          <a:bodyPr>
            <a:normAutofit/>
          </a:bodyPr>
          <a:lstStyle/>
          <a:p>
            <a:endParaRPr lang="en-US" dirty="0"/>
          </a:p>
        </p:txBody>
      </p:sp>
      <p:sp>
        <p:nvSpPr>
          <p:cNvPr id="3" name="Content Placeholder 2"/>
          <p:cNvSpPr>
            <a:spLocks noGrp="1"/>
          </p:cNvSpPr>
          <p:nvPr>
            <p:ph idx="1"/>
          </p:nvPr>
        </p:nvSpPr>
        <p:spPr>
          <a:xfrm>
            <a:off x="766119" y="1754658"/>
            <a:ext cx="10663882" cy="4214341"/>
          </a:xfrm>
        </p:spPr>
        <p:txBody>
          <a:bodyPr/>
          <a:lstStyle/>
          <a:p>
            <a:r>
              <a:rPr lang="en-US" dirty="0"/>
              <a:t> </a:t>
            </a:r>
            <a:r>
              <a:rPr lang="en-US" sz="3600" dirty="0"/>
              <a:t>Inspiration is normal but only partial expiration is achieved, so the lungs become hyperinflated and there is severe </a:t>
            </a:r>
            <a:r>
              <a:rPr lang="en-US" sz="3600" dirty="0" err="1"/>
              <a:t>dyspnoea</a:t>
            </a:r>
            <a:r>
              <a:rPr lang="en-US" sz="3600" dirty="0"/>
              <a:t> and wheezing. </a:t>
            </a:r>
            <a:endParaRPr lang="en-US" sz="3600" dirty="0"/>
          </a:p>
          <a:p>
            <a:r>
              <a:rPr lang="en-US" sz="3600" dirty="0"/>
              <a:t>In </a:t>
            </a:r>
            <a:r>
              <a:rPr lang="en-US" sz="3600" b="1" dirty="0"/>
              <a:t>severe acute attacks </a:t>
            </a:r>
            <a:r>
              <a:rPr lang="en-US" sz="3600" dirty="0"/>
              <a:t>the bronchi may be </a:t>
            </a:r>
            <a:r>
              <a:rPr lang="en-US" sz="3600" b="1" dirty="0"/>
              <a:t>obstructed by mucus plugs</a:t>
            </a:r>
            <a:r>
              <a:rPr lang="en-US" sz="3600" dirty="0"/>
              <a:t>, leading to </a:t>
            </a:r>
            <a:r>
              <a:rPr lang="en-US" sz="3600" b="1" dirty="0"/>
              <a:t>acute respiratory failure, hypoxia and possibly death.</a:t>
            </a:r>
            <a:endParaRPr lang="en-US" sz="3600" b="1"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Obstructive disorders</a:t>
            </a:r>
            <a:br>
              <a:rPr lang="en-US" b="1"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Bronchitis</a:t>
            </a:r>
            <a:endParaRPr lang="en-US" dirty="0"/>
          </a:p>
          <a:p>
            <a:pPr>
              <a:buFont typeface="Wingdings" panose="05000000000000000000" pitchFamily="2" charset="2"/>
              <a:buChar char="Ø"/>
            </a:pPr>
            <a:r>
              <a:rPr lang="en-US" dirty="0" smtClean="0"/>
              <a:t>Bronchial </a:t>
            </a:r>
            <a:r>
              <a:rPr lang="en-US" dirty="0"/>
              <a:t>asthma</a:t>
            </a:r>
            <a:endParaRPr lang="en-US" dirty="0"/>
          </a:p>
          <a:p>
            <a:pPr>
              <a:buFont typeface="Wingdings" panose="05000000000000000000" pitchFamily="2" charset="2"/>
              <a:buChar char="Ø"/>
            </a:pPr>
            <a:r>
              <a:rPr lang="en-US" dirty="0"/>
              <a:t>Status </a:t>
            </a:r>
            <a:r>
              <a:rPr lang="en-US" dirty="0" err="1"/>
              <a:t>asthmaticus</a:t>
            </a:r>
            <a:endParaRPr lang="en-US" dirty="0"/>
          </a:p>
          <a:p>
            <a:pPr>
              <a:buFont typeface="Wingdings" panose="05000000000000000000" pitchFamily="2" charset="2"/>
              <a:buChar char="Ø"/>
            </a:pPr>
            <a:r>
              <a:rPr lang="en-US" dirty="0"/>
              <a:t>Bronchiectasis</a:t>
            </a:r>
            <a:endParaRPr lang="en-US" dirty="0"/>
          </a:p>
          <a:p>
            <a:pPr>
              <a:buFont typeface="Wingdings" panose="05000000000000000000" pitchFamily="2" charset="2"/>
              <a:buChar char="Ø"/>
            </a:pPr>
            <a:r>
              <a:rPr lang="en-US" dirty="0" smtClean="0"/>
              <a:t>Bronchiolitis</a:t>
            </a:r>
            <a:endParaRPr lang="en-US" dirty="0" smtClean="0"/>
          </a:p>
          <a:p>
            <a:pPr>
              <a:buFont typeface="Wingdings" panose="05000000000000000000" pitchFamily="2" charset="2"/>
              <a:buChar char="Ø"/>
            </a:pPr>
            <a:r>
              <a:rPr lang="en-US" dirty="0" smtClean="0"/>
              <a:t>Chronic </a:t>
            </a:r>
            <a:r>
              <a:rPr lang="en-US" dirty="0"/>
              <a:t>obstructive pulmonary disease (COPD)-Emphysema</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827903"/>
            <a:ext cx="10799806" cy="1631091"/>
          </a:xfrm>
        </p:spPr>
        <p:txBody>
          <a:bodyPr>
            <a:normAutofit fontScale="90000"/>
          </a:bodyPr>
          <a:lstStyle/>
          <a:p>
            <a:r>
              <a:rPr lang="en-US" dirty="0"/>
              <a:t>Non-specific factors that may precipitate asthma attacks include: </a:t>
            </a:r>
            <a:br>
              <a:rPr lang="en-US" dirty="0"/>
            </a:br>
            <a:endParaRPr lang="en-US" dirty="0"/>
          </a:p>
        </p:txBody>
      </p:sp>
      <p:sp>
        <p:nvSpPr>
          <p:cNvPr id="3" name="Content Placeholder 2"/>
          <p:cNvSpPr>
            <a:spLocks noGrp="1"/>
          </p:cNvSpPr>
          <p:nvPr>
            <p:ph idx="1"/>
          </p:nvPr>
        </p:nvSpPr>
        <p:spPr>
          <a:xfrm>
            <a:off x="753762" y="1853514"/>
            <a:ext cx="10651524" cy="4394886"/>
          </a:xfrm>
        </p:spPr>
        <p:txBody>
          <a:bodyPr>
            <a:normAutofit/>
          </a:bodyPr>
          <a:lstStyle/>
          <a:p>
            <a:pPr lvl="1"/>
            <a:r>
              <a:rPr lang="en-US" sz="3600" dirty="0"/>
              <a:t>cold </a:t>
            </a:r>
            <a:r>
              <a:rPr lang="en-US" sz="3600" dirty="0"/>
              <a:t>air </a:t>
            </a:r>
            <a:endParaRPr lang="en-US" sz="3600" dirty="0"/>
          </a:p>
          <a:p>
            <a:pPr lvl="1"/>
            <a:r>
              <a:rPr lang="en-US" sz="3600" dirty="0"/>
              <a:t>cigarette </a:t>
            </a:r>
            <a:r>
              <a:rPr lang="en-US" sz="3600" dirty="0"/>
              <a:t>smoking </a:t>
            </a:r>
            <a:endParaRPr lang="en-US" sz="3600" dirty="0"/>
          </a:p>
          <a:p>
            <a:pPr lvl="1"/>
            <a:r>
              <a:rPr lang="en-US" sz="3600" dirty="0"/>
              <a:t>air pollution</a:t>
            </a:r>
            <a:endParaRPr lang="en-US" sz="3600" dirty="0"/>
          </a:p>
          <a:p>
            <a:pPr lvl="1"/>
            <a:r>
              <a:rPr lang="en-US" sz="3600" dirty="0"/>
              <a:t>upper </a:t>
            </a:r>
            <a:r>
              <a:rPr lang="en-US" sz="3600" dirty="0"/>
              <a:t>respiratory tract </a:t>
            </a:r>
            <a:r>
              <a:rPr lang="en-US" sz="3600" dirty="0"/>
              <a:t>infection</a:t>
            </a:r>
            <a:endParaRPr lang="en-US" sz="3600" dirty="0"/>
          </a:p>
          <a:p>
            <a:pPr lvl="1"/>
            <a:r>
              <a:rPr lang="en-US" sz="3600" dirty="0"/>
              <a:t> </a:t>
            </a:r>
            <a:r>
              <a:rPr lang="en-US" sz="3600" dirty="0"/>
              <a:t>emotional </a:t>
            </a:r>
            <a:r>
              <a:rPr lang="en-US" sz="3600" dirty="0"/>
              <a:t>stress</a:t>
            </a:r>
            <a:endParaRPr lang="en-US" sz="3600" dirty="0"/>
          </a:p>
          <a:p>
            <a:pPr lvl="1"/>
            <a:r>
              <a:rPr lang="en-US" sz="3600" dirty="0"/>
              <a:t>strenuous </a:t>
            </a:r>
            <a:r>
              <a:rPr lang="en-US" sz="3600" dirty="0"/>
              <a:t>exercise</a:t>
            </a:r>
            <a:endParaRPr lang="en-US" sz="3600" dirty="0"/>
          </a:p>
          <a:p>
            <a:pPr marL="82550" indent="0">
              <a:buNone/>
            </a:pP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254" y="778476"/>
            <a:ext cx="9444434" cy="1431324"/>
          </a:xfrm>
        </p:spPr>
        <p:txBody>
          <a:bodyPr>
            <a:normAutofit fontScale="90000"/>
          </a:bodyPr>
          <a:lstStyle/>
          <a:p>
            <a:br>
              <a:rPr lang="en-US" b="1" dirty="0" smtClean="0"/>
            </a:br>
            <a:r>
              <a:rPr lang="en-US" sz="4900" b="1" dirty="0" smtClean="0"/>
              <a:t>Two types asthma </a:t>
            </a:r>
            <a:br>
              <a:rPr lang="en-US" sz="4900" b="1" dirty="0"/>
            </a:br>
            <a:br>
              <a:rPr lang="en-US" sz="4900" dirty="0"/>
            </a:br>
            <a:endParaRPr lang="en-US" sz="4900" dirty="0"/>
          </a:p>
        </p:txBody>
      </p:sp>
      <p:sp>
        <p:nvSpPr>
          <p:cNvPr id="3" name="Content Placeholder 2"/>
          <p:cNvSpPr>
            <a:spLocks noGrp="1"/>
          </p:cNvSpPr>
          <p:nvPr>
            <p:ph idx="1"/>
          </p:nvPr>
        </p:nvSpPr>
        <p:spPr>
          <a:xfrm>
            <a:off x="741405" y="1606379"/>
            <a:ext cx="10688595" cy="4642022"/>
          </a:xfrm>
        </p:spPr>
        <p:txBody>
          <a:bodyPr/>
          <a:lstStyle/>
          <a:p>
            <a:r>
              <a:rPr lang="en-US" sz="4400" b="1" dirty="0" smtClean="0"/>
              <a:t>Extrinsic(allergic</a:t>
            </a:r>
            <a:r>
              <a:rPr lang="en-US" sz="4400" b="1" dirty="0"/>
              <a:t>, atopic) </a:t>
            </a:r>
            <a:r>
              <a:rPr lang="en-US" sz="4400" b="1" dirty="0" smtClean="0"/>
              <a:t>asthma   </a:t>
            </a:r>
            <a:r>
              <a:rPr lang="en-US" sz="4400" dirty="0" smtClean="0"/>
              <a:t>is </a:t>
            </a:r>
            <a:r>
              <a:rPr lang="en-US" sz="4400" dirty="0"/>
              <a:t>caused by sensitivity to specific external allergens. Childhood </a:t>
            </a:r>
            <a:r>
              <a:rPr lang="en-US" sz="4400" dirty="0" smtClean="0"/>
              <a:t>onset. </a:t>
            </a:r>
            <a:endParaRPr lang="en-US" sz="4400" dirty="0" smtClean="0"/>
          </a:p>
          <a:p>
            <a:r>
              <a:rPr lang="en-US" sz="4400" b="1" dirty="0" smtClean="0"/>
              <a:t>Intrinsic asthma </a:t>
            </a:r>
            <a:r>
              <a:rPr lang="en-US" sz="4400" dirty="0"/>
              <a:t>is caused by a reaction to internal, </a:t>
            </a:r>
            <a:r>
              <a:rPr lang="en-US" sz="4400" dirty="0" smtClean="0"/>
              <a:t>non allergenic </a:t>
            </a:r>
            <a:r>
              <a:rPr lang="en-US" sz="4400" dirty="0"/>
              <a:t>factors</a:t>
            </a:r>
            <a:r>
              <a:rPr lang="en-US" sz="4400" dirty="0" smtClean="0"/>
              <a:t>.</a:t>
            </a:r>
            <a:r>
              <a:rPr lang="en-US" sz="4400" b="1" dirty="0"/>
              <a:t> </a:t>
            </a:r>
            <a:r>
              <a:rPr lang="en-US" sz="4400" dirty="0"/>
              <a:t>Adult </a:t>
            </a:r>
            <a:r>
              <a:rPr lang="en-US" sz="4400" dirty="0" smtClean="0"/>
              <a:t>onset. </a:t>
            </a:r>
            <a:endParaRPr lang="en-US" sz="4400" dirty="0"/>
          </a:p>
          <a:p>
            <a:endParaRPr lang="en-US" sz="4400" b="1" dirty="0" smtClean="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454" y="864973"/>
            <a:ext cx="9168714" cy="1025611"/>
          </a:xfrm>
        </p:spPr>
        <p:txBody>
          <a:bodyPr>
            <a:normAutofit fontScale="90000"/>
          </a:bodyPr>
          <a:lstStyle/>
          <a:p>
            <a:r>
              <a:rPr lang="en-US" b="1" dirty="0" smtClean="0"/>
              <a:t> Extrinsic (allergic</a:t>
            </a:r>
            <a:r>
              <a:rPr lang="en-US" b="1" dirty="0"/>
              <a:t>, atopic) </a:t>
            </a:r>
            <a:r>
              <a:rPr lang="en-US" b="1" dirty="0" smtClean="0"/>
              <a:t>asthma</a:t>
            </a:r>
            <a:br>
              <a:rPr lang="en-US" dirty="0" smtClean="0"/>
            </a:br>
            <a:endParaRPr lang="en-US" dirty="0"/>
          </a:p>
        </p:txBody>
      </p:sp>
      <p:sp>
        <p:nvSpPr>
          <p:cNvPr id="3" name="Content Placeholder 2"/>
          <p:cNvSpPr>
            <a:spLocks noGrp="1"/>
          </p:cNvSpPr>
          <p:nvPr>
            <p:ph idx="1"/>
          </p:nvPr>
        </p:nvSpPr>
        <p:spPr>
          <a:xfrm>
            <a:off x="741405" y="1890584"/>
            <a:ext cx="10663881" cy="4226011"/>
          </a:xfrm>
        </p:spPr>
        <p:txBody>
          <a:bodyPr>
            <a:noAutofit/>
          </a:bodyPr>
          <a:lstStyle/>
          <a:p>
            <a:pPr lvl="0">
              <a:buFont typeface="Wingdings" panose="05000000000000000000" pitchFamily="2" charset="2"/>
              <a:buChar char="Ø"/>
            </a:pPr>
            <a:r>
              <a:rPr lang="en-US" sz="3200" dirty="0" smtClean="0"/>
              <a:t>This </a:t>
            </a:r>
            <a:r>
              <a:rPr lang="en-US" sz="3200" dirty="0"/>
              <a:t>type occurs in children and young adults who have atopic (Type 1) hypersensitivity to foreign products , e.g. pollen, dust containing mites from carpets, feather pillows, animal dander, fungi. </a:t>
            </a:r>
            <a:endParaRPr lang="en-US" sz="3200" dirty="0" smtClean="0"/>
          </a:p>
          <a:p>
            <a:pPr lvl="0">
              <a:buFont typeface="Wingdings" panose="05000000000000000000" pitchFamily="2" charset="2"/>
              <a:buChar char="Ø"/>
            </a:pPr>
            <a:r>
              <a:rPr lang="en-US" sz="3200" dirty="0" smtClean="0"/>
              <a:t>A </a:t>
            </a:r>
            <a:r>
              <a:rPr lang="en-US" sz="3200" dirty="0"/>
              <a:t>history of infantile eczema or food allergies is common and there are often close family members with a history of allergy</a:t>
            </a:r>
            <a:endParaRPr lang="en-US" sz="3200" b="1" dirty="0" smtClean="0"/>
          </a:p>
          <a:p>
            <a:pPr lvl="0">
              <a:buFont typeface="Wingdings" panose="05000000000000000000" pitchFamily="2" charset="2"/>
              <a:buChar char="Ø"/>
            </a:pPr>
            <a:r>
              <a:rPr lang="en-US" sz="3200" dirty="0" smtClean="0"/>
              <a:t>Children with this type of asthma recover with age especially in adolescence. </a:t>
            </a:r>
            <a:endParaRPr lang="en-US" sz="3200" dirty="0" smtClean="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84884"/>
          </a:xfrm>
        </p:spPr>
        <p:txBody>
          <a:bodyPr>
            <a:normAutofit/>
          </a:bodyPr>
          <a:lstStyle/>
          <a:p>
            <a:r>
              <a:rPr lang="en-US" b="1" dirty="0" smtClean="0"/>
              <a:t>Intrinsic asthma</a:t>
            </a:r>
            <a:endParaRPr lang="en-US" dirty="0"/>
          </a:p>
        </p:txBody>
      </p:sp>
      <p:sp>
        <p:nvSpPr>
          <p:cNvPr id="3" name="Content Placeholder 2"/>
          <p:cNvSpPr>
            <a:spLocks noGrp="1"/>
          </p:cNvSpPr>
          <p:nvPr>
            <p:ph idx="1"/>
          </p:nvPr>
        </p:nvSpPr>
        <p:spPr>
          <a:xfrm>
            <a:off x="766119" y="1767016"/>
            <a:ext cx="10676237" cy="4015945"/>
          </a:xfrm>
        </p:spPr>
        <p:txBody>
          <a:bodyPr>
            <a:normAutofit/>
          </a:bodyPr>
          <a:lstStyle/>
          <a:p>
            <a:pPr lvl="0">
              <a:buFont typeface="Wingdings" panose="05000000000000000000" pitchFamily="2" charset="2"/>
              <a:buChar char="Ø"/>
            </a:pPr>
            <a:r>
              <a:rPr lang="en-US" sz="3600" dirty="0"/>
              <a:t>This </a:t>
            </a:r>
            <a:r>
              <a:rPr lang="en-US" sz="3600" dirty="0"/>
              <a:t>type occurs later in adult life and there is no history of childhood allergic reactions. </a:t>
            </a:r>
            <a:endParaRPr lang="en-US" sz="3600" dirty="0"/>
          </a:p>
          <a:p>
            <a:pPr lvl="0">
              <a:buFont typeface="Wingdings" panose="05000000000000000000" pitchFamily="2" charset="2"/>
              <a:buChar char="Ø"/>
            </a:pPr>
            <a:r>
              <a:rPr lang="en-US" sz="3600" dirty="0"/>
              <a:t>It is associated with chronic inflammation of the upper respiratory tract, e.g. chronic bronchitis, nasal polyps. </a:t>
            </a:r>
            <a:endParaRPr lang="en-US" sz="3600" dirty="0"/>
          </a:p>
          <a:p>
            <a:pPr lvl="0">
              <a:buFont typeface="Wingdings" panose="05000000000000000000" pitchFamily="2" charset="2"/>
              <a:buChar char="Ø"/>
            </a:pPr>
            <a:r>
              <a:rPr lang="en-US" sz="3600" dirty="0"/>
              <a:t>Antigens are rarely identified but drug hypersensitivity may develop later, especially to aspirin and penicillin. </a:t>
            </a:r>
            <a:endParaRPr lang="en-US" sz="3600" dirty="0"/>
          </a:p>
          <a:p>
            <a:endParaRPr lang="en-US" sz="3600"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639762"/>
          </a:xfrm>
        </p:spPr>
        <p:txBody>
          <a:bodyPr>
            <a:normAutofit fontScale="90000"/>
          </a:bodyPr>
          <a:lstStyle/>
          <a:p>
            <a:endParaRPr lang="en-US" dirty="0"/>
          </a:p>
        </p:txBody>
      </p:sp>
      <p:sp>
        <p:nvSpPr>
          <p:cNvPr id="3" name="Content Placeholder 2"/>
          <p:cNvSpPr>
            <a:spLocks noGrp="1"/>
          </p:cNvSpPr>
          <p:nvPr>
            <p:ph idx="1"/>
          </p:nvPr>
        </p:nvSpPr>
        <p:spPr>
          <a:xfrm>
            <a:off x="803189" y="1729946"/>
            <a:ext cx="10577384" cy="4518454"/>
          </a:xfrm>
        </p:spPr>
        <p:txBody>
          <a:bodyPr>
            <a:noAutofit/>
          </a:bodyPr>
          <a:lstStyle/>
          <a:p>
            <a:pPr lvl="0">
              <a:buFont typeface="Wingdings" panose="05000000000000000000" pitchFamily="2" charset="2"/>
              <a:buChar char="Ø"/>
            </a:pPr>
            <a:r>
              <a:rPr lang="en-US" sz="3600" dirty="0"/>
              <a:t>Attacks tend to increase in severity and there may be irreversible damage to the lungs. </a:t>
            </a:r>
            <a:endParaRPr lang="en-US" sz="3600" dirty="0" smtClean="0"/>
          </a:p>
          <a:p>
            <a:pPr lvl="0">
              <a:buFont typeface="Wingdings" panose="05000000000000000000" pitchFamily="2" charset="2"/>
              <a:buChar char="Ø"/>
            </a:pPr>
            <a:r>
              <a:rPr lang="en-US" sz="3600" dirty="0" smtClean="0"/>
              <a:t>Eventually</a:t>
            </a:r>
            <a:r>
              <a:rPr lang="en-US" sz="3600" dirty="0"/>
              <a:t>, impaired lung ventilation leads to hypoxia, pulmonary hypertension and right-sided heart failure. </a:t>
            </a:r>
            <a:endParaRPr lang="en-US" sz="3600" dirty="0"/>
          </a:p>
          <a:p>
            <a:pPr lvl="0"/>
            <a:r>
              <a:rPr lang="en-US" sz="3600" dirty="0"/>
              <a:t>Factors associated with intrinsic asthma include environmental pollutants, cold weather, exercise, respiratory tract infection or drugs especially the non steroidal like aspirin. </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38895"/>
          </a:xfrm>
        </p:spPr>
        <p:txBody>
          <a:bodyPr>
            <a:normAutofit fontScale="90000"/>
          </a:bodyPr>
          <a:lstStyle/>
          <a:p>
            <a:endParaRPr lang="en-US" dirty="0"/>
          </a:p>
        </p:txBody>
      </p:sp>
      <p:sp>
        <p:nvSpPr>
          <p:cNvPr id="3" name="Content Placeholder 2"/>
          <p:cNvSpPr>
            <a:spLocks noGrp="1"/>
          </p:cNvSpPr>
          <p:nvPr>
            <p:ph idx="1"/>
          </p:nvPr>
        </p:nvSpPr>
        <p:spPr>
          <a:xfrm>
            <a:off x="1295401" y="1890584"/>
            <a:ext cx="9601196" cy="3985284"/>
          </a:xfrm>
        </p:spPr>
        <p:txBody>
          <a:bodyPr/>
          <a:lstStyle/>
          <a:p>
            <a:pPr lvl="0">
              <a:buFont typeface="Wingdings" panose="05000000000000000000" pitchFamily="2" charset="2"/>
              <a:buChar char="Ø"/>
            </a:pPr>
            <a:r>
              <a:rPr lang="en-US" sz="3600" b="1" dirty="0"/>
              <a:t>NB:</a:t>
            </a:r>
            <a:r>
              <a:rPr lang="en-US" sz="3600" dirty="0"/>
              <a:t> Most asthmatics, whatever the </a:t>
            </a:r>
            <a:r>
              <a:rPr lang="en-US" sz="3600" dirty="0" err="1"/>
              <a:t>aetiology</a:t>
            </a:r>
            <a:r>
              <a:rPr lang="en-US" sz="3600" dirty="0"/>
              <a:t>, can usually have their disease well controlled with inhaled </a:t>
            </a:r>
            <a:r>
              <a:rPr lang="en-US" sz="3600" dirty="0" smtClean="0"/>
              <a:t>anti-inflammatory </a:t>
            </a:r>
            <a:r>
              <a:rPr lang="en-US" sz="3600" dirty="0"/>
              <a:t>and bronchodilator agents, and live a normal life. </a:t>
            </a:r>
            <a:endParaRPr lang="en-US" sz="3600" dirty="0"/>
          </a:p>
          <a:p>
            <a:pPr lvl="0">
              <a:buFont typeface="Wingdings" panose="05000000000000000000" pitchFamily="2" charset="2"/>
              <a:buChar char="Ø"/>
            </a:pPr>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15546"/>
            <a:ext cx="7696200" cy="494270"/>
          </a:xfrm>
        </p:spPr>
        <p:txBody>
          <a:bodyPr>
            <a:normAutofit fontScale="90000"/>
          </a:bodyPr>
          <a:lstStyle/>
          <a:p>
            <a:br>
              <a:rPr lang="en-US" b="1" dirty="0" smtClean="0"/>
            </a:br>
            <a:r>
              <a:rPr lang="en-US" b="1" dirty="0" smtClean="0"/>
              <a:t>Pathophysiology</a:t>
            </a:r>
            <a:r>
              <a:rPr lang="en-US" dirty="0" smtClean="0"/>
              <a:t> </a:t>
            </a:r>
            <a:br>
              <a:rPr lang="en-US" dirty="0" smtClean="0"/>
            </a:br>
            <a:endParaRPr lang="en-US" dirty="0"/>
          </a:p>
        </p:txBody>
      </p:sp>
      <p:sp>
        <p:nvSpPr>
          <p:cNvPr id="3" name="Content Placeholder 2"/>
          <p:cNvSpPr>
            <a:spLocks noGrp="1"/>
          </p:cNvSpPr>
          <p:nvPr>
            <p:ph idx="1"/>
          </p:nvPr>
        </p:nvSpPr>
        <p:spPr>
          <a:xfrm>
            <a:off x="766119" y="1309816"/>
            <a:ext cx="10676238" cy="4769709"/>
          </a:xfrm>
        </p:spPr>
        <p:txBody>
          <a:bodyPr>
            <a:noAutofit/>
          </a:bodyPr>
          <a:lstStyle/>
          <a:p>
            <a:r>
              <a:rPr lang="en-US" sz="3200" b="1" dirty="0" smtClean="0"/>
              <a:t>Exposure </a:t>
            </a:r>
            <a:r>
              <a:rPr lang="en-US" sz="3200" dirty="0" smtClean="0"/>
              <a:t>of the person to a </a:t>
            </a:r>
            <a:r>
              <a:rPr lang="en-US" sz="3200" b="1" dirty="0" smtClean="0"/>
              <a:t>stimulant </a:t>
            </a:r>
            <a:r>
              <a:rPr lang="en-US" sz="3200" dirty="0" smtClean="0"/>
              <a:t>causes the </a:t>
            </a:r>
            <a:r>
              <a:rPr lang="en-US" sz="3200" b="1" dirty="0" smtClean="0"/>
              <a:t>initiation of an immunological response </a:t>
            </a:r>
            <a:r>
              <a:rPr lang="en-US" sz="3200" dirty="0" smtClean="0"/>
              <a:t>which </a:t>
            </a:r>
            <a:r>
              <a:rPr lang="en-US" sz="3200" b="1" dirty="0" smtClean="0"/>
              <a:t>leads to production of antibodies against the allergen and antigen</a:t>
            </a:r>
            <a:r>
              <a:rPr lang="en-US" sz="3200" dirty="0" smtClean="0"/>
              <a:t>. </a:t>
            </a:r>
            <a:endParaRPr lang="en-US" sz="3200" dirty="0" smtClean="0"/>
          </a:p>
          <a:p>
            <a:r>
              <a:rPr lang="en-US" sz="3200" b="1" dirty="0" smtClean="0"/>
              <a:t>Re-exposure</a:t>
            </a:r>
            <a:r>
              <a:rPr lang="en-US" sz="3200" dirty="0" smtClean="0"/>
              <a:t> results into the </a:t>
            </a:r>
            <a:r>
              <a:rPr lang="en-US" sz="3200" b="1" dirty="0" smtClean="0"/>
              <a:t>antigen binding into the antibodies </a:t>
            </a:r>
            <a:r>
              <a:rPr lang="en-US" sz="3200" dirty="0" smtClean="0"/>
              <a:t>resulting into the </a:t>
            </a:r>
            <a:r>
              <a:rPr lang="en-US" sz="3200" b="1" dirty="0" smtClean="0"/>
              <a:t>production of cell mediators </a:t>
            </a:r>
            <a:r>
              <a:rPr lang="en-US" sz="3200" dirty="0" smtClean="0"/>
              <a:t>which include </a:t>
            </a:r>
            <a:r>
              <a:rPr lang="en-US" sz="3200" b="1" dirty="0" smtClean="0"/>
              <a:t>histamine, and prostaglandins</a:t>
            </a:r>
            <a:r>
              <a:rPr lang="en-US" sz="3200" dirty="0" smtClean="0"/>
              <a:t>.</a:t>
            </a:r>
            <a:endParaRPr lang="en-US" sz="3200" dirty="0" smtClean="0"/>
          </a:p>
          <a:p>
            <a:r>
              <a:rPr lang="en-US" sz="3200" dirty="0" smtClean="0"/>
              <a:t> These mediators cause the </a:t>
            </a:r>
            <a:r>
              <a:rPr lang="en-US" sz="3200" b="1" dirty="0" smtClean="0"/>
              <a:t>muscles of the airway to go into spasms</a:t>
            </a:r>
            <a:r>
              <a:rPr lang="en-US" sz="3200" dirty="0" smtClean="0"/>
              <a:t>, </a:t>
            </a:r>
            <a:r>
              <a:rPr lang="en-US" sz="3200" b="1" dirty="0" smtClean="0"/>
              <a:t>mucus membrane swelling and hyper production of mucus secretion. </a:t>
            </a:r>
            <a:endParaRPr lang="en-US" sz="3200" b="1" dirty="0" smtClean="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16692"/>
            <a:ext cx="7498080" cy="642550"/>
          </a:xfrm>
        </p:spPr>
        <p:txBody>
          <a:bodyPr>
            <a:normAutofit fontScale="90000"/>
          </a:bodyPr>
          <a:lstStyle/>
          <a:p>
            <a:endParaRPr lang="en-US" dirty="0"/>
          </a:p>
        </p:txBody>
      </p:sp>
      <p:sp>
        <p:nvSpPr>
          <p:cNvPr id="3" name="Content Placeholder 2"/>
          <p:cNvSpPr>
            <a:spLocks noGrp="1"/>
          </p:cNvSpPr>
          <p:nvPr>
            <p:ph idx="1"/>
          </p:nvPr>
        </p:nvSpPr>
        <p:spPr>
          <a:xfrm>
            <a:off x="790832" y="1458098"/>
            <a:ext cx="10602098" cy="4386648"/>
          </a:xfrm>
        </p:spPr>
        <p:txBody>
          <a:bodyPr>
            <a:normAutofit lnSpcReduction="10000"/>
          </a:bodyPr>
          <a:lstStyle/>
          <a:p>
            <a:r>
              <a:rPr lang="en-US" sz="3200" dirty="0"/>
              <a:t>This leads to </a:t>
            </a:r>
            <a:r>
              <a:rPr lang="en-US" sz="3200" b="1" dirty="0" err="1"/>
              <a:t>broncho</a:t>
            </a:r>
            <a:r>
              <a:rPr lang="en-US" sz="3200" b="1" dirty="0"/>
              <a:t>- constriction </a:t>
            </a:r>
            <a:r>
              <a:rPr lang="en-US" sz="3200" dirty="0"/>
              <a:t>with </a:t>
            </a:r>
            <a:r>
              <a:rPr lang="en-US" sz="3200" b="1" dirty="0"/>
              <a:t>increased </a:t>
            </a:r>
            <a:r>
              <a:rPr lang="en-US" sz="3200" b="1" dirty="0" smtClean="0"/>
              <a:t>secretion of mucus </a:t>
            </a:r>
            <a:r>
              <a:rPr lang="en-US" sz="3200" dirty="0"/>
              <a:t>causing further </a:t>
            </a:r>
            <a:r>
              <a:rPr lang="en-US" sz="3200" b="1" dirty="0"/>
              <a:t>obstruction of the airway. </a:t>
            </a:r>
            <a:endParaRPr lang="en-US" sz="3200" b="1" dirty="0"/>
          </a:p>
          <a:p>
            <a:r>
              <a:rPr lang="en-US" sz="3200" b="1" dirty="0"/>
              <a:t>Breathing in becomes easier </a:t>
            </a:r>
            <a:r>
              <a:rPr lang="en-US" sz="3200" dirty="0"/>
              <a:t>with </a:t>
            </a:r>
            <a:r>
              <a:rPr lang="en-US" sz="3200" b="1" dirty="0"/>
              <a:t>more effort required in expiration </a:t>
            </a:r>
            <a:r>
              <a:rPr lang="en-US" sz="3200" dirty="0"/>
              <a:t>due to </a:t>
            </a:r>
            <a:r>
              <a:rPr lang="en-US" sz="3200" b="1" dirty="0"/>
              <a:t>narrowing of the bronchus </a:t>
            </a:r>
            <a:r>
              <a:rPr lang="en-US" sz="3200" dirty="0"/>
              <a:t>and </a:t>
            </a:r>
            <a:r>
              <a:rPr lang="en-US" sz="3200" b="1" dirty="0"/>
              <a:t>increased </a:t>
            </a:r>
            <a:r>
              <a:rPr lang="en-US" sz="3200" b="1" dirty="0" smtClean="0"/>
              <a:t>mucus secretion</a:t>
            </a:r>
            <a:r>
              <a:rPr lang="en-US" sz="3200" dirty="0"/>
              <a:t>. </a:t>
            </a:r>
            <a:endParaRPr lang="en-US" sz="3200" dirty="0"/>
          </a:p>
          <a:p>
            <a:r>
              <a:rPr lang="en-US" sz="3200" dirty="0"/>
              <a:t>The secretion </a:t>
            </a:r>
            <a:r>
              <a:rPr lang="en-US" sz="3200" b="1" dirty="0"/>
              <a:t>produces a sound as air squeezes out </a:t>
            </a:r>
            <a:r>
              <a:rPr lang="en-US" sz="3200" dirty="0"/>
              <a:t>of the </a:t>
            </a:r>
            <a:r>
              <a:rPr lang="en-US" sz="3200" b="1" dirty="0"/>
              <a:t>constricted bronchus.</a:t>
            </a:r>
            <a:r>
              <a:rPr lang="en-US" sz="3200" dirty="0"/>
              <a:t> </a:t>
            </a:r>
            <a:endParaRPr lang="en-US" sz="3200" dirty="0"/>
          </a:p>
          <a:p>
            <a:r>
              <a:rPr lang="en-US" sz="3200" dirty="0"/>
              <a:t>This sound is called a </a:t>
            </a:r>
            <a:r>
              <a:rPr lang="en-US" sz="3200" b="1" dirty="0"/>
              <a:t>wheeze. </a:t>
            </a:r>
            <a:endParaRPr lang="en-US" sz="3200" b="1" dirty="0"/>
          </a:p>
          <a:p>
            <a:endParaRPr lang="en-US" sz="3200"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805" y="827903"/>
            <a:ext cx="8554995" cy="1087391"/>
          </a:xfrm>
        </p:spPr>
        <p:txBody>
          <a:bodyPr>
            <a:normAutofit fontScale="90000"/>
          </a:bodyPr>
          <a:lstStyle/>
          <a:p>
            <a:br>
              <a:rPr lang="en-US" b="1" dirty="0" smtClean="0"/>
            </a:br>
            <a:r>
              <a:rPr lang="en-US" b="1" dirty="0" smtClean="0"/>
              <a:t>Clinical Features</a:t>
            </a:r>
            <a:r>
              <a:rPr lang="en-US" dirty="0" smtClean="0"/>
              <a:t> </a:t>
            </a:r>
            <a:br>
              <a:rPr lang="en-US" dirty="0" smtClean="0"/>
            </a:br>
            <a:endParaRPr lang="en-US" dirty="0"/>
          </a:p>
        </p:txBody>
      </p:sp>
      <p:sp>
        <p:nvSpPr>
          <p:cNvPr id="3" name="Content Placeholder 2"/>
          <p:cNvSpPr>
            <a:spLocks noGrp="1"/>
          </p:cNvSpPr>
          <p:nvPr>
            <p:ph idx="1"/>
          </p:nvPr>
        </p:nvSpPr>
        <p:spPr>
          <a:xfrm>
            <a:off x="803189" y="1915296"/>
            <a:ext cx="10577384" cy="4213655"/>
          </a:xfrm>
        </p:spPr>
        <p:txBody>
          <a:bodyPr>
            <a:normAutofit/>
          </a:bodyPr>
          <a:lstStyle/>
          <a:p>
            <a:pPr lvl="0"/>
            <a:r>
              <a:rPr lang="en-US" dirty="0" smtClean="0"/>
              <a:t>Cough is present due to production of excessive mucus secretion </a:t>
            </a:r>
            <a:endParaRPr lang="en-US" dirty="0" smtClean="0"/>
          </a:p>
          <a:p>
            <a:pPr lvl="0"/>
            <a:r>
              <a:rPr lang="en-US" dirty="0" smtClean="0"/>
              <a:t>Slow labored breathing with excessive use of accessory muscles </a:t>
            </a:r>
            <a:endParaRPr lang="en-US" dirty="0" smtClean="0"/>
          </a:p>
          <a:p>
            <a:pPr lvl="0"/>
            <a:r>
              <a:rPr lang="en-US" dirty="0" smtClean="0"/>
              <a:t>Obstructed airway creates dyspnoea </a:t>
            </a:r>
            <a:endParaRPr lang="en-US" dirty="0" smtClean="0"/>
          </a:p>
          <a:p>
            <a:pPr lvl="0"/>
            <a:r>
              <a:rPr lang="en-US" dirty="0" smtClean="0"/>
              <a:t>Profuse sweating, weak pulse and cold extremities is experienced due to fluid loss and dehydration </a:t>
            </a:r>
            <a:endParaRPr lang="en-US" dirty="0" smtClean="0"/>
          </a:p>
          <a:p>
            <a:pPr lvl="0"/>
            <a:r>
              <a:rPr lang="en-US" dirty="0" smtClean="0"/>
              <a:t>Occasionally nausea, vomiting and diarrhoea </a:t>
            </a:r>
            <a:endParaRPr lang="en-US" dirty="0" smtClean="0"/>
          </a:p>
          <a:p>
            <a:pPr lvl="0"/>
            <a:r>
              <a:rPr lang="en-US" dirty="0" smtClean="0"/>
              <a:t>Air hunger and chest tightness </a:t>
            </a:r>
            <a:endParaRPr lang="en-US" dirty="0" smtClean="0"/>
          </a:p>
          <a:p>
            <a:pPr lvl="0"/>
            <a:r>
              <a:rPr lang="en-US" dirty="0" smtClean="0"/>
              <a:t>Wheezing sound especially on expiration </a:t>
            </a:r>
            <a:endParaRPr lang="en-US" dirty="0" smtClean="0"/>
          </a:p>
          <a:p>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91977"/>
            <a:ext cx="7391400" cy="1124465"/>
          </a:xfrm>
        </p:spPr>
        <p:txBody>
          <a:bodyPr>
            <a:normAutofit fontScale="90000"/>
          </a:bodyPr>
          <a:lstStyle/>
          <a:p>
            <a:br>
              <a:rPr lang="en-US" b="1" dirty="0" smtClean="0"/>
            </a:br>
            <a:r>
              <a:rPr lang="en-US" b="1" dirty="0" smtClean="0"/>
              <a:t>Diagnosis </a:t>
            </a:r>
            <a:br>
              <a:rPr lang="en-US" dirty="0" smtClean="0"/>
            </a:br>
            <a:endParaRPr lang="en-US" dirty="0"/>
          </a:p>
        </p:txBody>
      </p:sp>
      <p:sp>
        <p:nvSpPr>
          <p:cNvPr id="3" name="Content Placeholder 2"/>
          <p:cNvSpPr>
            <a:spLocks noGrp="1"/>
          </p:cNvSpPr>
          <p:nvPr>
            <p:ph idx="1"/>
          </p:nvPr>
        </p:nvSpPr>
        <p:spPr>
          <a:xfrm>
            <a:off x="926757" y="1285102"/>
            <a:ext cx="10416746" cy="4683897"/>
          </a:xfrm>
        </p:spPr>
        <p:txBody>
          <a:bodyPr/>
          <a:lstStyle/>
          <a:p>
            <a:pPr lvl="0"/>
            <a:endParaRPr lang="en-US" dirty="0" smtClean="0"/>
          </a:p>
          <a:p>
            <a:pPr lvl="0"/>
            <a:r>
              <a:rPr lang="en-US" sz="3600" dirty="0"/>
              <a:t>History of hypersensitivity to known allergen or stimulant </a:t>
            </a:r>
            <a:endParaRPr lang="en-US" sz="3600" dirty="0"/>
          </a:p>
          <a:p>
            <a:pPr lvl="0"/>
            <a:r>
              <a:rPr lang="en-US" sz="3600" dirty="0"/>
              <a:t>Clinical manifestation </a:t>
            </a:r>
            <a:endParaRPr lang="en-US" sz="3600" dirty="0"/>
          </a:p>
          <a:p>
            <a:pPr lvl="0"/>
            <a:r>
              <a:rPr lang="en-US" sz="3600" dirty="0"/>
              <a:t>Pulmonary function test.</a:t>
            </a:r>
            <a:endParaRPr lang="en-US" sz="3600" dirty="0"/>
          </a:p>
          <a:p>
            <a:pPr lvl="0"/>
            <a:r>
              <a:rPr lang="en-US" sz="3600" dirty="0"/>
              <a:t>Chest x-ray </a:t>
            </a:r>
            <a:endParaRPr lang="en-US" sz="3600" dirty="0"/>
          </a:p>
          <a:p>
            <a:pPr lvl="0">
              <a:buNone/>
            </a:pPr>
            <a:endParaRPr lang="en-US" dirty="0" smtClean="0"/>
          </a:p>
          <a:p>
            <a:pPr marL="82550" indent="0">
              <a:buNone/>
            </a:pPr>
            <a:endParaRPr lang="en-US" b="1" dirty="0" smtClean="0"/>
          </a:p>
          <a:p>
            <a:endParaRPr lang="en-US" dirty="0"/>
          </a:p>
        </p:txBody>
      </p:sp>
      <p:sp>
        <p:nvSpPr>
          <p:cNvPr id="6" name="Slide Number Placeholder 5"/>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Restrictive disorders</a:t>
            </a:r>
            <a:br>
              <a:rPr lang="en-US" b="1"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Pneumonia</a:t>
            </a:r>
            <a:endParaRPr lang="en-US" b="1" dirty="0"/>
          </a:p>
          <a:p>
            <a:pPr>
              <a:buFont typeface="Wingdings" panose="05000000000000000000" pitchFamily="2" charset="2"/>
              <a:buChar char="Ø"/>
            </a:pPr>
            <a:r>
              <a:rPr lang="en-US" b="1" dirty="0"/>
              <a:t>Chest injury</a:t>
            </a:r>
            <a:endParaRPr lang="en-US" b="1" dirty="0"/>
          </a:p>
          <a:p>
            <a:pPr>
              <a:buFont typeface="Wingdings" panose="05000000000000000000" pitchFamily="2" charset="2"/>
              <a:buChar char="Ø"/>
            </a:pPr>
            <a:r>
              <a:rPr lang="en-US" b="1" dirty="0"/>
              <a:t>Pneumothorax</a:t>
            </a:r>
            <a:endParaRPr lang="en-US" b="1" dirty="0"/>
          </a:p>
          <a:p>
            <a:pPr>
              <a:buFont typeface="Wingdings" panose="05000000000000000000" pitchFamily="2" charset="2"/>
              <a:buChar char="Ø"/>
            </a:pPr>
            <a:r>
              <a:rPr lang="en-US" b="1" dirty="0"/>
              <a:t>Cancer of lugs </a:t>
            </a:r>
            <a:endParaRPr lang="en-US" b="1" dirty="0"/>
          </a:p>
          <a:p>
            <a:pPr lvl="0">
              <a:buFont typeface="Wingdings" panose="05000000000000000000" pitchFamily="2" charset="2"/>
              <a:buChar char="Ø"/>
            </a:pPr>
            <a:r>
              <a:rPr lang="en-US" b="1" dirty="0" smtClean="0"/>
              <a:t>Pleurisy</a:t>
            </a:r>
            <a:r>
              <a:rPr lang="en-US" b="1" dirty="0"/>
              <a:t>( </a:t>
            </a:r>
            <a:r>
              <a:rPr lang="en-US" b="1" dirty="0" err="1"/>
              <a:t>pleuritis</a:t>
            </a:r>
            <a:r>
              <a:rPr lang="en-US" b="1" dirty="0"/>
              <a:t>) </a:t>
            </a:r>
            <a:endParaRPr lang="en-US" b="1" dirty="0"/>
          </a:p>
          <a:p>
            <a:pPr marL="0" indent="0">
              <a:buNone/>
            </a:pPr>
            <a:endParaRPr lang="en-US" b="1" dirty="0"/>
          </a:p>
          <a:p>
            <a:pPr>
              <a:buFont typeface="Wingdings" panose="05000000000000000000" pitchFamily="2" charset="2"/>
              <a:buChar char="Ø"/>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53762"/>
            <a:ext cx="7498080" cy="1359242"/>
          </a:xfrm>
        </p:spPr>
        <p:txBody>
          <a:bodyPr>
            <a:normAutofit fontScale="90000"/>
          </a:bodyPr>
          <a:lstStyle/>
          <a:p>
            <a:pPr lvl="0"/>
            <a:r>
              <a:rPr lang="en-US" b="1" dirty="0"/>
              <a:t>Medical Management of asthma </a:t>
            </a:r>
            <a:br>
              <a:rPr lang="en-US" dirty="0"/>
            </a:br>
            <a:endParaRPr lang="en-US" dirty="0"/>
          </a:p>
        </p:txBody>
      </p:sp>
      <p:sp>
        <p:nvSpPr>
          <p:cNvPr id="3" name="Content Placeholder 2"/>
          <p:cNvSpPr>
            <a:spLocks noGrp="1"/>
          </p:cNvSpPr>
          <p:nvPr>
            <p:ph idx="1"/>
          </p:nvPr>
        </p:nvSpPr>
        <p:spPr>
          <a:xfrm>
            <a:off x="803189" y="2310714"/>
            <a:ext cx="10527957" cy="3937686"/>
          </a:xfrm>
        </p:spPr>
        <p:txBody>
          <a:bodyPr>
            <a:normAutofit/>
          </a:bodyPr>
          <a:lstStyle/>
          <a:p>
            <a:pPr lvl="0"/>
            <a:r>
              <a:rPr lang="en-US" sz="3600" dirty="0" smtClean="0"/>
              <a:t>Desensitization </a:t>
            </a:r>
            <a:r>
              <a:rPr lang="en-US" sz="3600" dirty="0"/>
              <a:t>to allergens </a:t>
            </a:r>
            <a:endParaRPr lang="en-US" sz="3600" dirty="0"/>
          </a:p>
          <a:p>
            <a:pPr lvl="0"/>
            <a:r>
              <a:rPr lang="en-US" sz="3600" b="1" dirty="0"/>
              <a:t>Oxygen </a:t>
            </a:r>
            <a:r>
              <a:rPr lang="en-US" sz="3600" dirty="0"/>
              <a:t>therapy</a:t>
            </a:r>
            <a:endParaRPr lang="en-US" sz="3600" dirty="0"/>
          </a:p>
          <a:p>
            <a:pPr lvl="0"/>
            <a:r>
              <a:rPr lang="en-US" sz="3600" b="1" dirty="0"/>
              <a:t>Intubation and mechanical ventilation</a:t>
            </a:r>
            <a:r>
              <a:rPr lang="en-US" sz="3600" dirty="0"/>
              <a:t> if respiratory status worsens</a:t>
            </a:r>
            <a:endParaRPr lang="en-US" sz="3600" dirty="0"/>
          </a:p>
          <a:p>
            <a:r>
              <a:rPr lang="en-US" sz="3600" b="1" dirty="0"/>
              <a:t>Fluids </a:t>
            </a:r>
            <a:r>
              <a:rPr lang="en-US" sz="3600" dirty="0"/>
              <a:t>up to 3,000 ml/day as tolerated</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4336"/>
            <a:ext cx="9601196" cy="1124464"/>
          </a:xfrm>
        </p:spPr>
        <p:txBody>
          <a:bodyPr>
            <a:normAutofit fontScale="90000"/>
          </a:bodyPr>
          <a:lstStyle/>
          <a:p>
            <a:pPr lvl="0"/>
            <a:r>
              <a:rPr lang="en-US" b="1" dirty="0"/>
              <a:t>Drug therapy of asthma</a:t>
            </a:r>
            <a:br>
              <a:rPr lang="en-US" dirty="0"/>
            </a:br>
            <a:endParaRPr lang="en-US" dirty="0"/>
          </a:p>
        </p:txBody>
      </p:sp>
      <p:sp>
        <p:nvSpPr>
          <p:cNvPr id="3" name="Content Placeholder 2"/>
          <p:cNvSpPr>
            <a:spLocks noGrp="1"/>
          </p:cNvSpPr>
          <p:nvPr>
            <p:ph idx="1"/>
          </p:nvPr>
        </p:nvSpPr>
        <p:spPr>
          <a:xfrm>
            <a:off x="778476" y="1458097"/>
            <a:ext cx="10644275" cy="4790303"/>
          </a:xfrm>
        </p:spPr>
        <p:txBody>
          <a:bodyPr>
            <a:noAutofit/>
          </a:bodyPr>
          <a:lstStyle/>
          <a:p>
            <a:r>
              <a:rPr lang="en-US" sz="2800" b="1" dirty="0" smtClean="0"/>
              <a:t>Antibiotics</a:t>
            </a:r>
            <a:r>
              <a:rPr lang="en-US" sz="2800" dirty="0"/>
              <a:t>: most effective in treating the infection (for respiratory infections)</a:t>
            </a:r>
            <a:endParaRPr lang="en-US" sz="2800" dirty="0"/>
          </a:p>
          <a:p>
            <a:pPr lvl="0"/>
            <a:r>
              <a:rPr lang="en-US" sz="2800" b="1" dirty="0"/>
              <a:t>Antileukotrienes: </a:t>
            </a:r>
            <a:r>
              <a:rPr lang="en-US" sz="2800" dirty="0" err="1" smtClean="0"/>
              <a:t>zileuton</a:t>
            </a:r>
            <a:r>
              <a:rPr lang="en-US" sz="2800" dirty="0" smtClean="0"/>
              <a:t>,  Accolate</a:t>
            </a:r>
            <a:endParaRPr lang="en-US" sz="2800" dirty="0"/>
          </a:p>
          <a:p>
            <a:pPr lvl="0"/>
            <a:r>
              <a:rPr lang="en-US" sz="2800" b="1" dirty="0"/>
              <a:t>Beta-adrenergic drugs: </a:t>
            </a:r>
            <a:r>
              <a:rPr lang="en-US" sz="2800" dirty="0" smtClean="0"/>
              <a:t>Epinephrine,(</a:t>
            </a:r>
            <a:r>
              <a:rPr lang="en-US" sz="2800" dirty="0"/>
              <a:t>Adrenalin),</a:t>
            </a:r>
            <a:r>
              <a:rPr lang="en-US" sz="2800" dirty="0" err="1"/>
              <a:t>salmeterol</a:t>
            </a:r>
            <a:r>
              <a:rPr lang="en-US" sz="2800" dirty="0"/>
              <a:t> </a:t>
            </a:r>
            <a:r>
              <a:rPr lang="en-US" sz="2800" dirty="0" smtClean="0"/>
              <a:t>, </a:t>
            </a:r>
            <a:r>
              <a:rPr lang="en-US" sz="2800" dirty="0" err="1" smtClean="0"/>
              <a:t>formoterol</a:t>
            </a:r>
            <a:r>
              <a:rPr lang="en-US" sz="2800" dirty="0" smtClean="0"/>
              <a:t> </a:t>
            </a:r>
            <a:r>
              <a:rPr lang="en-US" sz="2800" dirty="0"/>
              <a:t>(</a:t>
            </a:r>
            <a:r>
              <a:rPr lang="en-US" sz="2800" dirty="0" err="1"/>
              <a:t>Foradil</a:t>
            </a:r>
            <a:r>
              <a:rPr lang="en-US" sz="2800" dirty="0"/>
              <a:t>)</a:t>
            </a:r>
            <a:endParaRPr lang="en-US" sz="2800" dirty="0"/>
          </a:p>
          <a:p>
            <a:pPr lvl="0"/>
            <a:r>
              <a:rPr lang="en-US" sz="2800" b="1" dirty="0"/>
              <a:t>Bronchodilators:</a:t>
            </a:r>
            <a:r>
              <a:rPr lang="en-US" sz="2800" dirty="0"/>
              <a:t> </a:t>
            </a:r>
            <a:r>
              <a:rPr lang="en-US" sz="2800" dirty="0" smtClean="0"/>
              <a:t>terbutaline (</a:t>
            </a:r>
            <a:r>
              <a:rPr lang="en-US" sz="2800" dirty="0" err="1" smtClean="0"/>
              <a:t>Brethine</a:t>
            </a:r>
            <a:r>
              <a:rPr lang="en-US" sz="2800" dirty="0"/>
              <a:t>),aminophylline </a:t>
            </a:r>
            <a:r>
              <a:rPr lang="en-US" sz="2800" dirty="0" smtClean="0"/>
              <a:t>,  theophylline(Theo-</a:t>
            </a:r>
            <a:r>
              <a:rPr lang="en-US" sz="2800" dirty="0" err="1" smtClean="0"/>
              <a:t>Dur</a:t>
            </a:r>
            <a:r>
              <a:rPr lang="en-US" sz="2800" dirty="0"/>
              <a:t>); via metered-dose </a:t>
            </a:r>
            <a:r>
              <a:rPr lang="en-US" sz="2800" dirty="0" smtClean="0"/>
              <a:t>inhaler     </a:t>
            </a:r>
            <a:endParaRPr lang="en-US" sz="2800" dirty="0"/>
          </a:p>
          <a:p>
            <a:pPr lvl="0"/>
            <a:r>
              <a:rPr lang="en-US" sz="2800" b="1" dirty="0"/>
              <a:t>Steroids:</a:t>
            </a:r>
            <a:r>
              <a:rPr lang="en-US" sz="2800" dirty="0"/>
              <a:t> </a:t>
            </a:r>
            <a:r>
              <a:rPr lang="en-US" sz="2800" dirty="0" smtClean="0"/>
              <a:t>hydrocortisone, methylprednisolone</a:t>
            </a:r>
            <a:endParaRPr lang="en-US" sz="2800" dirty="0"/>
          </a:p>
          <a:p>
            <a:r>
              <a:rPr lang="en-US" sz="2800" dirty="0"/>
              <a:t> Steroids (via metered-dose inhaler): </a:t>
            </a:r>
            <a:r>
              <a:rPr lang="en-US" sz="2800" dirty="0" err="1"/>
              <a:t>beclomethasone</a:t>
            </a:r>
            <a:r>
              <a:rPr lang="en-US" sz="2800" dirty="0"/>
              <a:t>(</a:t>
            </a:r>
            <a:r>
              <a:rPr lang="en-US" sz="2800" dirty="0" err="1"/>
              <a:t>Vanceril</a:t>
            </a:r>
            <a:r>
              <a:rPr lang="en-US" sz="2800" dirty="0"/>
              <a:t>),</a:t>
            </a:r>
            <a:endParaRPr lang="en-US" sz="28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449" y="815546"/>
            <a:ext cx="8567351" cy="926757"/>
          </a:xfrm>
        </p:spPr>
        <p:txBody>
          <a:bodyPr>
            <a:normAutofit fontScale="90000"/>
          </a:bodyPr>
          <a:lstStyle/>
          <a:p>
            <a:br>
              <a:rPr lang="en-US" b="1" dirty="0" smtClean="0"/>
            </a:br>
            <a:r>
              <a:rPr lang="en-US" b="1" dirty="0" smtClean="0"/>
              <a:t>Nursing Management of Asthma</a:t>
            </a:r>
            <a:r>
              <a:rPr lang="en-US" dirty="0" smtClean="0"/>
              <a:t> </a:t>
            </a:r>
            <a:br>
              <a:rPr lang="en-US" dirty="0" smtClean="0"/>
            </a:br>
            <a:endParaRPr lang="en-US" dirty="0"/>
          </a:p>
        </p:txBody>
      </p:sp>
      <p:sp>
        <p:nvSpPr>
          <p:cNvPr id="3" name="Content Placeholder 2"/>
          <p:cNvSpPr>
            <a:spLocks noGrp="1"/>
          </p:cNvSpPr>
          <p:nvPr>
            <p:ph idx="1"/>
          </p:nvPr>
        </p:nvSpPr>
        <p:spPr>
          <a:xfrm>
            <a:off x="753745" y="1971040"/>
            <a:ext cx="10676255" cy="3243580"/>
          </a:xfrm>
        </p:spPr>
        <p:txBody>
          <a:bodyPr>
            <a:noAutofit/>
          </a:bodyPr>
          <a:lstStyle/>
          <a:p>
            <a:pPr>
              <a:buFont typeface="Wingdings" panose="05000000000000000000" pitchFamily="2" charset="2"/>
              <a:buChar char="q"/>
            </a:pPr>
            <a:r>
              <a:rPr lang="en-US" sz="2800" i="1" dirty="0" smtClean="0">
                <a:solidFill>
                  <a:srgbClr val="C00000"/>
                </a:solidFill>
              </a:rPr>
              <a:t>When the patient has ineffective breathing due to </a:t>
            </a:r>
            <a:r>
              <a:rPr lang="en-US" sz="2800" i="1" dirty="0" err="1" smtClean="0">
                <a:solidFill>
                  <a:srgbClr val="C00000"/>
                </a:solidFill>
              </a:rPr>
              <a:t>bronchospasms</a:t>
            </a:r>
            <a:r>
              <a:rPr lang="en-US" sz="2800" i="1" dirty="0" smtClean="0">
                <a:solidFill>
                  <a:srgbClr val="C00000"/>
                </a:solidFill>
              </a:rPr>
              <a:t>, mucosal oedema and increased secretions: </a:t>
            </a:r>
            <a:r>
              <a:rPr lang="en-US" sz="2800" dirty="0" smtClean="0">
                <a:solidFill>
                  <a:srgbClr val="C00000"/>
                </a:solidFill>
              </a:rPr>
              <a:t> </a:t>
            </a:r>
            <a:endParaRPr lang="en-US" sz="2800" dirty="0" smtClean="0">
              <a:solidFill>
                <a:srgbClr val="C00000"/>
              </a:solidFill>
            </a:endParaRPr>
          </a:p>
          <a:p>
            <a:pPr lvl="0">
              <a:buFont typeface="Wingdings" panose="05000000000000000000" pitchFamily="2" charset="2"/>
              <a:buChar char="Ø"/>
            </a:pPr>
            <a:r>
              <a:rPr lang="en-US" sz="2800" dirty="0" smtClean="0"/>
              <a:t>Provide a comfortable sitting up position to facilitate breathing and use of accessory muscles.</a:t>
            </a:r>
            <a:r>
              <a:rPr lang="en-US" sz="2800" b="1" u="sng" dirty="0" smtClean="0"/>
              <a:t> (</a:t>
            </a:r>
            <a:r>
              <a:rPr lang="en-US" sz="2800" u="sng" dirty="0" smtClean="0"/>
              <a:t>semi-Fowler position</a:t>
            </a:r>
            <a:r>
              <a:rPr lang="en-US" sz="2800" dirty="0" smtClean="0"/>
              <a:t> )</a:t>
            </a:r>
            <a:endParaRPr lang="en-US" sz="2800" dirty="0" smtClean="0"/>
          </a:p>
          <a:p>
            <a:pPr lvl="0">
              <a:buFont typeface="Wingdings" panose="05000000000000000000" pitchFamily="2" charset="2"/>
              <a:buChar char="Ø"/>
            </a:pPr>
            <a:r>
              <a:rPr lang="en-US" sz="2800" dirty="0" smtClean="0"/>
              <a:t>Give low humidified oxygen to increase oxygen saturation and correct hypoxia. </a:t>
            </a:r>
            <a:endParaRPr lang="en-US" sz="2800" dirty="0" smtClean="0"/>
          </a:p>
          <a:p>
            <a:pPr lvl="0">
              <a:buFont typeface="Wingdings" panose="05000000000000000000" pitchFamily="2" charset="2"/>
              <a:buChar char="Ø"/>
            </a:pPr>
            <a:r>
              <a:rPr lang="en-US" sz="2800" dirty="0" smtClean="0"/>
              <a:t>Monitor the vital signs and respiratory activity of the patient to identify any change of condition and  acute dyspnoea. </a:t>
            </a: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6119"/>
            <a:ext cx="8229600" cy="523789"/>
          </a:xfrm>
        </p:spPr>
        <p:txBody>
          <a:bodyPr>
            <a:normAutofit fontScale="90000"/>
          </a:bodyPr>
          <a:lstStyle/>
          <a:p>
            <a:r>
              <a:rPr lang="en-US" b="1" dirty="0" smtClean="0"/>
              <a:t>Cont………………………..</a:t>
            </a:r>
            <a:endParaRPr lang="en-US" b="1" dirty="0"/>
          </a:p>
        </p:txBody>
      </p:sp>
      <p:sp>
        <p:nvSpPr>
          <p:cNvPr id="3" name="Content Placeholder 2"/>
          <p:cNvSpPr>
            <a:spLocks noGrp="1"/>
          </p:cNvSpPr>
          <p:nvPr>
            <p:ph idx="1"/>
          </p:nvPr>
        </p:nvSpPr>
        <p:spPr>
          <a:xfrm>
            <a:off x="815546" y="1289908"/>
            <a:ext cx="10540314" cy="4679092"/>
          </a:xfrm>
        </p:spPr>
        <p:txBody>
          <a:bodyPr>
            <a:noAutofit/>
          </a:bodyPr>
          <a:lstStyle/>
          <a:p>
            <a:pPr lvl="0">
              <a:buFont typeface="Wingdings" panose="05000000000000000000" pitchFamily="2" charset="2"/>
              <a:buChar char="Ø"/>
            </a:pPr>
            <a:r>
              <a:rPr lang="en-US" sz="3200" dirty="0" smtClean="0"/>
              <a:t>Monitor blood gases with pulse </a:t>
            </a:r>
            <a:r>
              <a:rPr lang="en-US" sz="3200" dirty="0" err="1" smtClean="0"/>
              <a:t>oximetry</a:t>
            </a:r>
            <a:r>
              <a:rPr lang="en-US" sz="3200" dirty="0" smtClean="0"/>
              <a:t> or blood gases analysis to monitor oxygen saturation. </a:t>
            </a:r>
            <a:endParaRPr lang="en-US" sz="3200" dirty="0" smtClean="0"/>
          </a:p>
          <a:p>
            <a:pPr lvl="0">
              <a:buFont typeface="Wingdings" panose="05000000000000000000" pitchFamily="2" charset="2"/>
              <a:buChar char="Ø"/>
            </a:pPr>
            <a:r>
              <a:rPr lang="en-US" sz="3200" dirty="0" err="1" smtClean="0"/>
              <a:t>Auscultate</a:t>
            </a:r>
            <a:r>
              <a:rPr lang="en-US" sz="3200" dirty="0" smtClean="0"/>
              <a:t> patient's chest, </a:t>
            </a:r>
            <a:r>
              <a:rPr lang="en-US" sz="3200" dirty="0" err="1" smtClean="0"/>
              <a:t>premedicate</a:t>
            </a:r>
            <a:r>
              <a:rPr lang="en-US" sz="3200" dirty="0" smtClean="0"/>
              <a:t> with </a:t>
            </a:r>
            <a:r>
              <a:rPr lang="en-US" sz="3200" dirty="0" err="1" smtClean="0"/>
              <a:t>broncho</a:t>
            </a:r>
            <a:r>
              <a:rPr lang="en-US" sz="3200" dirty="0" smtClean="0"/>
              <a:t> dilator, advise deep breathing, coughing and chest physiotherapy to open airway and to allow good sputum removal. </a:t>
            </a:r>
            <a:endParaRPr lang="en-US" sz="3200" dirty="0" smtClean="0"/>
          </a:p>
          <a:p>
            <a:pPr lvl="0">
              <a:buFont typeface="Wingdings" panose="05000000000000000000" pitchFamily="2" charset="2"/>
              <a:buChar char="Ø"/>
            </a:pPr>
            <a:r>
              <a:rPr lang="en-US" sz="3200" dirty="0" smtClean="0"/>
              <a:t>Teach patient deep breathing to increase PaO2 and reduce the respiratory rate. </a:t>
            </a:r>
            <a:endParaRPr lang="en-US" sz="3200" dirty="0" smtClean="0"/>
          </a:p>
          <a:p>
            <a:pPr lvl="0">
              <a:buFont typeface="Wingdings" panose="05000000000000000000" pitchFamily="2" charset="2"/>
              <a:buChar char="Ø"/>
            </a:pPr>
            <a:r>
              <a:rPr lang="en-US" sz="3200" dirty="0" smtClean="0"/>
              <a:t>Administer </a:t>
            </a:r>
            <a:r>
              <a:rPr lang="en-US" sz="3200" dirty="0" err="1" smtClean="0"/>
              <a:t>broncho</a:t>
            </a:r>
            <a:r>
              <a:rPr lang="en-US" sz="3200" dirty="0" smtClean="0"/>
              <a:t> dilator to reduce </a:t>
            </a:r>
            <a:r>
              <a:rPr lang="en-US" sz="3200" dirty="0" err="1" smtClean="0"/>
              <a:t>bronchospasms</a:t>
            </a:r>
            <a:r>
              <a:rPr lang="en-US" sz="3200" dirty="0" smtClean="0"/>
              <a:t>.</a:t>
            </a:r>
            <a:endParaRPr lang="en-US" sz="3200" dirty="0" smtClean="0"/>
          </a:p>
          <a:p>
            <a:endParaRPr lang="en-US" sz="3200"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7814"/>
          </a:xfrm>
        </p:spPr>
        <p:txBody>
          <a:bodyPr>
            <a:normAutofit fontScale="90000"/>
          </a:bodyPr>
          <a:lstStyle/>
          <a:p>
            <a:endParaRPr lang="en-US" dirty="0"/>
          </a:p>
        </p:txBody>
      </p:sp>
      <p:sp>
        <p:nvSpPr>
          <p:cNvPr id="3" name="Content Placeholder 2"/>
          <p:cNvSpPr>
            <a:spLocks noGrp="1"/>
          </p:cNvSpPr>
          <p:nvPr>
            <p:ph idx="1"/>
          </p:nvPr>
        </p:nvSpPr>
        <p:spPr>
          <a:xfrm>
            <a:off x="778476" y="1952368"/>
            <a:ext cx="10614454" cy="4016632"/>
          </a:xfrm>
        </p:spPr>
        <p:txBody>
          <a:bodyPr>
            <a:normAutofit/>
          </a:bodyPr>
          <a:lstStyle/>
          <a:p>
            <a:pPr lvl="0"/>
            <a:r>
              <a:rPr lang="en-US" sz="3200" dirty="0"/>
              <a:t>Maintain the patient’s diet and provide small, frequent meals and snacks to reduce pressure on the diaphragm and increase caloric intake.</a:t>
            </a:r>
            <a:endParaRPr lang="en-US" sz="3200" dirty="0"/>
          </a:p>
          <a:p>
            <a:pPr lvl="0"/>
            <a:r>
              <a:rPr lang="en-US" sz="3200" dirty="0"/>
              <a:t>Allow activity, as tolerated, with rest periods to reduce work of breathing and reduce oxygen demands.</a:t>
            </a:r>
            <a:endParaRPr lang="en-US" sz="3200" dirty="0"/>
          </a:p>
          <a:p>
            <a:pPr lvl="0"/>
            <a:r>
              <a:rPr lang="en-US" sz="3200" dirty="0"/>
              <a:t>Assist the patient with </a:t>
            </a:r>
            <a:r>
              <a:rPr lang="en-US" sz="3200" dirty="0" smtClean="0"/>
              <a:t>turning </a:t>
            </a:r>
            <a:r>
              <a:rPr lang="en-US" sz="3200" dirty="0"/>
              <a:t>to mobilize and clear secretions.</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2550"/>
            <a:ext cx="8229600" cy="684427"/>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852616" y="1433384"/>
            <a:ext cx="10490888" cy="4535616"/>
          </a:xfrm>
        </p:spPr>
        <p:txBody>
          <a:bodyPr>
            <a:normAutofit/>
          </a:bodyPr>
          <a:lstStyle/>
          <a:p>
            <a:pPr>
              <a:buFont typeface="Wingdings" panose="05000000000000000000" pitchFamily="2" charset="2"/>
              <a:buChar char="q"/>
            </a:pPr>
            <a:r>
              <a:rPr lang="en-US" sz="2800" i="1" dirty="0" smtClean="0">
                <a:solidFill>
                  <a:srgbClr val="C00000"/>
                </a:solidFill>
              </a:rPr>
              <a:t>When the patient has ineffective airway clearance related to </a:t>
            </a:r>
            <a:r>
              <a:rPr lang="en-US" sz="2800" i="1" dirty="0" err="1" smtClean="0">
                <a:solidFill>
                  <a:srgbClr val="C00000"/>
                </a:solidFill>
              </a:rPr>
              <a:t>broncho</a:t>
            </a:r>
            <a:r>
              <a:rPr lang="en-US" sz="2800" i="1" dirty="0" smtClean="0">
                <a:solidFill>
                  <a:srgbClr val="C00000"/>
                </a:solidFill>
              </a:rPr>
              <a:t> spasms, ineffective cough and increased mucus production: </a:t>
            </a:r>
            <a:endParaRPr lang="en-US" sz="2800" i="1" dirty="0" smtClean="0">
              <a:solidFill>
                <a:srgbClr val="C00000"/>
              </a:solidFill>
            </a:endParaRPr>
          </a:p>
          <a:p>
            <a:pPr lvl="0"/>
            <a:r>
              <a:rPr lang="en-US" sz="2800" dirty="0" smtClean="0"/>
              <a:t>Ensure absence of possible allergen to reduce the severity of attack. </a:t>
            </a:r>
            <a:endParaRPr lang="en-US" sz="2800" dirty="0" smtClean="0"/>
          </a:p>
          <a:p>
            <a:pPr lvl="0"/>
            <a:r>
              <a:rPr lang="en-US" sz="2800" dirty="0" smtClean="0"/>
              <a:t>Assess patient’s ability to expectorate secretions noting the character, quantity and odour of the secretions to rule out any infection. </a:t>
            </a:r>
            <a:endParaRPr lang="en-US" sz="2800" dirty="0" smtClean="0"/>
          </a:p>
          <a:p>
            <a:pPr lvl="0"/>
            <a:r>
              <a:rPr lang="en-US" sz="2800" dirty="0" smtClean="0"/>
              <a:t>Carry out culture and sensitivity tests and treat with appropriate antibiotics. </a:t>
            </a:r>
            <a:endParaRPr lang="en-US" sz="2800" dirty="0"/>
          </a:p>
          <a:p>
            <a:pPr lvl="0"/>
            <a:endParaRPr lang="en-US" dirty="0" smtClean="0"/>
          </a:p>
          <a:p>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327684"/>
          </a:xfrm>
        </p:spPr>
        <p:txBody>
          <a:bodyPr>
            <a:normAutofit fontScale="90000"/>
          </a:bodyPr>
          <a:lstStyle/>
          <a:p>
            <a:endParaRPr lang="en-US" dirty="0"/>
          </a:p>
        </p:txBody>
      </p:sp>
      <p:sp>
        <p:nvSpPr>
          <p:cNvPr id="3" name="Content Placeholder 2"/>
          <p:cNvSpPr>
            <a:spLocks noGrp="1"/>
          </p:cNvSpPr>
          <p:nvPr>
            <p:ph idx="1"/>
          </p:nvPr>
        </p:nvSpPr>
        <p:spPr>
          <a:xfrm>
            <a:off x="778476" y="1309817"/>
            <a:ext cx="10614454" cy="5548183"/>
          </a:xfrm>
        </p:spPr>
        <p:txBody>
          <a:bodyPr>
            <a:normAutofit/>
          </a:bodyPr>
          <a:lstStyle/>
          <a:p>
            <a:pPr lvl="0"/>
            <a:r>
              <a:rPr lang="en-US" sz="3600" dirty="0"/>
              <a:t>Provide chest physiotherapy, postural drainage, incentive spirometry, and suction to aid in the removal of secretions.</a:t>
            </a:r>
            <a:endParaRPr lang="en-US" sz="3600" dirty="0"/>
          </a:p>
          <a:p>
            <a:pPr lvl="0"/>
            <a:r>
              <a:rPr lang="en-US" sz="3600" dirty="0"/>
              <a:t>Encourage fluids to treat dehydration and liquefy secretions to facilitate their removal.</a:t>
            </a:r>
            <a:endParaRPr lang="en-US" sz="3600" dirty="0"/>
          </a:p>
          <a:p>
            <a:pPr lvl="0"/>
            <a:r>
              <a:rPr lang="en-US" sz="3600" dirty="0"/>
              <a:t> Monitor and record the color, amount, and consistency of sputum. Changes in sputum characteristics may signal a respiratory infection.</a:t>
            </a:r>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334962"/>
          </a:xfrm>
        </p:spPr>
        <p:txBody>
          <a:bodyPr>
            <a:normAutofit fontScale="90000"/>
          </a:bodyPr>
          <a:lstStyle/>
          <a:p>
            <a:endParaRPr lang="en-US" dirty="0"/>
          </a:p>
        </p:txBody>
      </p:sp>
      <p:sp>
        <p:nvSpPr>
          <p:cNvPr id="3" name="Content Placeholder 2"/>
          <p:cNvSpPr>
            <a:spLocks noGrp="1"/>
          </p:cNvSpPr>
          <p:nvPr>
            <p:ph idx="1"/>
          </p:nvPr>
        </p:nvSpPr>
        <p:spPr>
          <a:xfrm>
            <a:off x="790832" y="1556951"/>
            <a:ext cx="10577384" cy="4522573"/>
          </a:xfrm>
        </p:spPr>
        <p:txBody>
          <a:bodyPr>
            <a:noAutofit/>
          </a:bodyPr>
          <a:lstStyle/>
          <a:p>
            <a:pPr>
              <a:buFont typeface="Wingdings" panose="05000000000000000000" pitchFamily="2" charset="2"/>
              <a:buChar char="q"/>
            </a:pPr>
            <a:r>
              <a:rPr lang="en-US" sz="3200" i="1" dirty="0">
                <a:solidFill>
                  <a:srgbClr val="C00000"/>
                </a:solidFill>
              </a:rPr>
              <a:t>When the patient becomes anxious due to difficulty in breathing: </a:t>
            </a:r>
            <a:endParaRPr lang="en-US" sz="3200" i="1" dirty="0">
              <a:solidFill>
                <a:srgbClr val="C00000"/>
              </a:solidFill>
            </a:endParaRPr>
          </a:p>
          <a:p>
            <a:pPr lvl="0"/>
            <a:r>
              <a:rPr lang="en-US" sz="3200" dirty="0"/>
              <a:t>Give simple, concise explanations to situations and procedures to alleviate anxiety. </a:t>
            </a:r>
            <a:endParaRPr lang="en-US" sz="3200" dirty="0"/>
          </a:p>
          <a:p>
            <a:pPr lvl="0"/>
            <a:r>
              <a:rPr lang="en-US" sz="3200" dirty="0"/>
              <a:t>Provide reassurance by staying with the patient and allowing full participation. </a:t>
            </a:r>
            <a:endParaRPr lang="en-US" sz="3200" dirty="0"/>
          </a:p>
          <a:p>
            <a:pPr lvl="0"/>
            <a:r>
              <a:rPr lang="en-US" sz="3200" dirty="0"/>
              <a:t> Encourage the patient to express his fear of suffocation to reduce anxiety. As breathlessness and hypoxemia are relieved, anxiety should be reduced.</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335"/>
            <a:ext cx="8229600" cy="951469"/>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790832" y="1779373"/>
            <a:ext cx="10614454" cy="4189628"/>
          </a:xfrm>
        </p:spPr>
        <p:txBody>
          <a:bodyPr>
            <a:noAutofit/>
          </a:bodyPr>
          <a:lstStyle/>
          <a:p>
            <a:pPr>
              <a:buFont typeface="Wingdings" panose="05000000000000000000" pitchFamily="2" charset="2"/>
              <a:buChar char="q"/>
            </a:pPr>
            <a:r>
              <a:rPr lang="en-US" sz="2800" i="1" dirty="0" smtClean="0">
                <a:solidFill>
                  <a:srgbClr val="C00000"/>
                </a:solidFill>
              </a:rPr>
              <a:t>When there is risk of infection due to impaired airway clearance: </a:t>
            </a:r>
            <a:endParaRPr lang="en-US" sz="2800" i="1" dirty="0" smtClean="0">
              <a:solidFill>
                <a:srgbClr val="C00000"/>
              </a:solidFill>
            </a:endParaRPr>
          </a:p>
          <a:p>
            <a:pPr lvl="0"/>
            <a:r>
              <a:rPr lang="en-US" sz="2800" dirty="0" smtClean="0"/>
              <a:t>Assess for infection, do culture and sensitivity tests and give the appropriate antibiotics </a:t>
            </a:r>
            <a:endParaRPr lang="en-US" sz="2800" dirty="0" smtClean="0"/>
          </a:p>
          <a:p>
            <a:pPr>
              <a:buFont typeface="Wingdings" panose="05000000000000000000" pitchFamily="2" charset="2"/>
              <a:buChar char="q"/>
            </a:pPr>
            <a:r>
              <a:rPr lang="en-US" sz="2800" i="1" dirty="0" smtClean="0">
                <a:solidFill>
                  <a:srgbClr val="C00000"/>
                </a:solidFill>
              </a:rPr>
              <a:t>When the patient has a knowledge deficit on the management of asthma: </a:t>
            </a:r>
            <a:endParaRPr lang="en-US" sz="2800" i="1" dirty="0" smtClean="0">
              <a:solidFill>
                <a:srgbClr val="C00000"/>
              </a:solidFill>
            </a:endParaRPr>
          </a:p>
          <a:p>
            <a:pPr lvl="0"/>
            <a:r>
              <a:rPr lang="en-US" sz="2800" dirty="0" smtClean="0"/>
              <a:t>Teach patient and relatives about the important aspects of management. </a:t>
            </a:r>
            <a:endParaRPr lang="en-US" sz="2800" dirty="0" smtClean="0"/>
          </a:p>
          <a:p>
            <a:pPr lvl="0"/>
            <a:r>
              <a:rPr lang="en-US" sz="2800" dirty="0" smtClean="0"/>
              <a:t>Enlighten patient on what asthma is, good asthma control management and medication and their safe use. </a:t>
            </a: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br>
              <a:rPr lang="en-US" b="1" dirty="0" smtClean="0"/>
            </a:br>
            <a:r>
              <a:rPr lang="en-US" b="1" dirty="0" smtClean="0"/>
              <a:t> </a:t>
            </a:r>
            <a:endParaRPr lang="en-US" dirty="0"/>
          </a:p>
        </p:txBody>
      </p:sp>
      <p:sp>
        <p:nvSpPr>
          <p:cNvPr id="3" name="Content Placeholder 2"/>
          <p:cNvSpPr>
            <a:spLocks noGrp="1"/>
          </p:cNvSpPr>
          <p:nvPr>
            <p:ph idx="1"/>
          </p:nvPr>
        </p:nvSpPr>
        <p:spPr>
          <a:xfrm>
            <a:off x="1981200" y="1066800"/>
            <a:ext cx="8229600" cy="5486400"/>
          </a:xfrm>
        </p:spPr>
        <p:txBody>
          <a:bodyPr/>
          <a:lstStyle/>
          <a:p>
            <a:pPr marL="82550" indent="0">
              <a:buNone/>
            </a:pPr>
            <a:endParaRPr lang="en-US" dirty="0" smtClean="0"/>
          </a:p>
          <a:p>
            <a:pPr lvl="0">
              <a:buNone/>
            </a:pPr>
            <a:endParaRPr lang="en-US" dirty="0" smtClean="0"/>
          </a:p>
          <a:p>
            <a:pPr lvl="0">
              <a:buFont typeface="Wingdings" panose="05000000000000000000" pitchFamily="2" charset="2"/>
              <a:buChar char="ü"/>
            </a:pPr>
            <a:r>
              <a:rPr lang="en-US" b="1" dirty="0" smtClean="0"/>
              <a:t>PREVENTION  —STUDENTS ASSIGNMENT</a:t>
            </a:r>
            <a:endParaRPr lang="en-US" b="1" dirty="0" smtClean="0"/>
          </a:p>
          <a:p>
            <a:endParaRPr lang="en-US" dirty="0"/>
          </a:p>
        </p:txBody>
      </p:sp>
      <p:pic>
        <p:nvPicPr>
          <p:cNvPr id="4" name="ELPHRG01.wav">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80919" y="3227173"/>
            <a:ext cx="838200" cy="762000"/>
          </a:xfrm>
          <a:prstGeom prst="rect">
            <a:avLst/>
          </a:prstGeom>
        </p:spPr>
      </p:pic>
      <p:sp>
        <p:nvSpPr>
          <p:cNvPr id="6" name="Slide Number Placeholder 5"/>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Obstructive disorders</a:t>
            </a:r>
            <a:br>
              <a:rPr lang="en-US" b="1" dirty="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6119"/>
            <a:ext cx="8229600" cy="877329"/>
          </a:xfrm>
        </p:spPr>
        <p:txBody>
          <a:bodyPr>
            <a:normAutofit fontScale="90000"/>
          </a:bodyPr>
          <a:lstStyle/>
          <a:p>
            <a:br>
              <a:rPr lang="en-US" b="1" dirty="0" smtClean="0"/>
            </a:br>
            <a:r>
              <a:rPr lang="en-US" b="1" dirty="0" smtClean="0"/>
              <a:t>Status Asthmaticus</a:t>
            </a:r>
            <a:r>
              <a:rPr lang="en-US" dirty="0" smtClean="0"/>
              <a:t> </a:t>
            </a:r>
            <a:br>
              <a:rPr lang="en-US" dirty="0" smtClean="0"/>
            </a:br>
            <a:endParaRPr lang="en-US" dirty="0"/>
          </a:p>
        </p:txBody>
      </p:sp>
      <p:sp>
        <p:nvSpPr>
          <p:cNvPr id="3" name="Content Placeholder 2"/>
          <p:cNvSpPr>
            <a:spLocks noGrp="1"/>
          </p:cNvSpPr>
          <p:nvPr>
            <p:ph idx="1"/>
          </p:nvPr>
        </p:nvSpPr>
        <p:spPr>
          <a:xfrm>
            <a:off x="790832" y="1556951"/>
            <a:ext cx="10639168" cy="4300152"/>
          </a:xfrm>
        </p:spPr>
        <p:txBody>
          <a:bodyPr>
            <a:normAutofit fontScale="92500" lnSpcReduction="20000"/>
          </a:bodyPr>
          <a:lstStyle/>
          <a:p>
            <a:r>
              <a:rPr lang="en-US" dirty="0" smtClean="0"/>
              <a:t>Status asthmaticus is </a:t>
            </a:r>
            <a:r>
              <a:rPr lang="en-US" b="1" dirty="0" smtClean="0"/>
              <a:t>severe bronchial asthma </a:t>
            </a:r>
            <a:r>
              <a:rPr lang="en-US" dirty="0" smtClean="0"/>
              <a:t>that is </a:t>
            </a:r>
            <a:r>
              <a:rPr lang="en-US" b="1" dirty="0" smtClean="0"/>
              <a:t>unresponsive to conventional therapy </a:t>
            </a:r>
            <a:r>
              <a:rPr lang="en-US" dirty="0" smtClean="0"/>
              <a:t>and </a:t>
            </a:r>
            <a:r>
              <a:rPr lang="en-US" b="1" dirty="0" smtClean="0"/>
              <a:t>lasts for more than 24 hours</a:t>
            </a:r>
            <a:r>
              <a:rPr lang="en-US" dirty="0" smtClean="0"/>
              <a:t>. </a:t>
            </a:r>
            <a:endParaRPr lang="en-US" dirty="0" smtClean="0"/>
          </a:p>
          <a:p>
            <a:pPr>
              <a:buNone/>
            </a:pPr>
            <a:r>
              <a:rPr lang="en-US" b="1" dirty="0" smtClean="0"/>
              <a:t> </a:t>
            </a:r>
            <a:endParaRPr lang="en-US" dirty="0" smtClean="0"/>
          </a:p>
          <a:p>
            <a:pPr>
              <a:buFont typeface="Wingdings" panose="05000000000000000000" pitchFamily="2" charset="2"/>
              <a:buChar char="q"/>
            </a:pPr>
            <a:r>
              <a:rPr lang="en-US" b="1" dirty="0" smtClean="0"/>
              <a:t>Causes include:</a:t>
            </a:r>
            <a:endParaRPr lang="en-US" b="1" dirty="0" smtClean="0"/>
          </a:p>
          <a:p>
            <a:pPr lvl="0"/>
            <a:r>
              <a:rPr lang="en-US" dirty="0"/>
              <a:t>I</a:t>
            </a:r>
            <a:r>
              <a:rPr lang="en-US" dirty="0" smtClean="0"/>
              <a:t>nfection </a:t>
            </a:r>
            <a:r>
              <a:rPr lang="en-US" dirty="0" smtClean="0"/>
              <a:t>that is not resolved </a:t>
            </a:r>
            <a:endParaRPr lang="en-US" dirty="0" smtClean="0"/>
          </a:p>
          <a:p>
            <a:pPr lvl="0"/>
            <a:r>
              <a:rPr lang="en-US" dirty="0" smtClean="0"/>
              <a:t>Anxiety </a:t>
            </a:r>
            <a:endParaRPr lang="en-US" dirty="0" smtClean="0"/>
          </a:p>
          <a:p>
            <a:pPr lvl="0"/>
            <a:r>
              <a:rPr lang="en-US" dirty="0" smtClean="0"/>
              <a:t>Dehydration </a:t>
            </a:r>
            <a:endParaRPr lang="en-US" dirty="0" smtClean="0"/>
          </a:p>
          <a:p>
            <a:pPr lvl="0"/>
            <a:r>
              <a:rPr lang="en-US" dirty="0" smtClean="0"/>
              <a:t>Increased beta block </a:t>
            </a:r>
            <a:endParaRPr lang="en-US" dirty="0" smtClean="0"/>
          </a:p>
          <a:p>
            <a:pPr lvl="0"/>
            <a:r>
              <a:rPr lang="en-US" dirty="0" smtClean="0"/>
              <a:t>Non specific irritant </a:t>
            </a:r>
            <a:endParaRPr lang="en-US" dirty="0" smtClean="0"/>
          </a:p>
          <a:p>
            <a:pPr lvl="0"/>
            <a:r>
              <a:rPr lang="en-US" dirty="0" smtClean="0"/>
              <a:t>Use of aspirin </a:t>
            </a:r>
            <a:endParaRPr lang="en-US" dirty="0" smtClean="0"/>
          </a:p>
          <a:p>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4907"/>
            <a:ext cx="8229600" cy="976183"/>
          </a:xfrm>
        </p:spPr>
        <p:txBody>
          <a:bodyPr>
            <a:normAutofit fontScale="90000"/>
          </a:bodyPr>
          <a:lstStyle/>
          <a:p>
            <a:pPr lvl="0"/>
            <a:br>
              <a:rPr lang="en-US" b="1" dirty="0" smtClean="0"/>
            </a:br>
            <a:r>
              <a:rPr lang="en-US" b="1" dirty="0" smtClean="0"/>
              <a:t>Pathophysiology </a:t>
            </a:r>
            <a:br>
              <a:rPr lang="en-US" b="1" dirty="0" smtClean="0"/>
            </a:br>
            <a:endParaRPr lang="en-US" b="1" dirty="0"/>
          </a:p>
        </p:txBody>
      </p:sp>
      <p:sp>
        <p:nvSpPr>
          <p:cNvPr id="3" name="Content Placeholder 2"/>
          <p:cNvSpPr>
            <a:spLocks noGrp="1"/>
          </p:cNvSpPr>
          <p:nvPr>
            <p:ph idx="1"/>
          </p:nvPr>
        </p:nvSpPr>
        <p:spPr>
          <a:xfrm>
            <a:off x="815545" y="1631091"/>
            <a:ext cx="10565027" cy="4497859"/>
          </a:xfrm>
        </p:spPr>
        <p:txBody>
          <a:bodyPr>
            <a:normAutofit/>
          </a:bodyPr>
          <a:lstStyle/>
          <a:p>
            <a:r>
              <a:rPr lang="en-US" dirty="0" smtClean="0"/>
              <a:t>There is </a:t>
            </a:r>
            <a:r>
              <a:rPr lang="en-US" b="1" dirty="0" smtClean="0"/>
              <a:t>narrowing of bronchus</a:t>
            </a:r>
            <a:r>
              <a:rPr lang="en-US" dirty="0" smtClean="0"/>
              <a:t>, with </a:t>
            </a:r>
            <a:r>
              <a:rPr lang="en-US" b="1" dirty="0" smtClean="0"/>
              <a:t>bronchospasms</a:t>
            </a:r>
            <a:r>
              <a:rPr lang="en-US" dirty="0" smtClean="0"/>
              <a:t> and </a:t>
            </a:r>
            <a:r>
              <a:rPr lang="en-US" b="1" dirty="0" smtClean="0"/>
              <a:t>swelling due to inflammation</a:t>
            </a:r>
            <a:r>
              <a:rPr lang="en-US" dirty="0" smtClean="0"/>
              <a:t>. </a:t>
            </a:r>
            <a:endParaRPr lang="en-US" dirty="0" smtClean="0"/>
          </a:p>
          <a:p>
            <a:r>
              <a:rPr lang="en-US" dirty="0" smtClean="0"/>
              <a:t>Increased mucus production limits air movement and patient ends up with </a:t>
            </a:r>
            <a:r>
              <a:rPr lang="en-US" b="1" dirty="0" err="1" smtClean="0"/>
              <a:t>hypoxaemia</a:t>
            </a:r>
            <a:r>
              <a:rPr lang="en-US" b="1" dirty="0" smtClean="0"/>
              <a:t>.</a:t>
            </a:r>
            <a:endParaRPr lang="en-US" b="1" dirty="0" smtClean="0"/>
          </a:p>
          <a:p>
            <a:r>
              <a:rPr lang="en-US" dirty="0" smtClean="0"/>
              <a:t> Patient presents with </a:t>
            </a:r>
            <a:r>
              <a:rPr lang="en-US" b="1" dirty="0" smtClean="0"/>
              <a:t>respiratory alkalosis </a:t>
            </a:r>
            <a:r>
              <a:rPr lang="en-US" dirty="0" smtClean="0"/>
              <a:t>initially and as condition </a:t>
            </a:r>
            <a:r>
              <a:rPr lang="en-US" b="1" dirty="0" smtClean="0"/>
              <a:t>persists progresses to acidosis.</a:t>
            </a:r>
            <a:endParaRPr lang="en-US" b="1" dirty="0" smtClean="0"/>
          </a:p>
          <a:p>
            <a:pPr>
              <a:buFont typeface="Wingdings" panose="05000000000000000000" pitchFamily="2" charset="2"/>
              <a:buChar char="q"/>
            </a:pPr>
            <a:r>
              <a:rPr lang="en-US" dirty="0" smtClean="0"/>
              <a:t> </a:t>
            </a:r>
            <a:r>
              <a:rPr lang="en-US" b="1" dirty="0" smtClean="0"/>
              <a:t>Clinical Features</a:t>
            </a:r>
            <a:r>
              <a:rPr lang="en-US" dirty="0" smtClean="0"/>
              <a:t> </a:t>
            </a:r>
            <a:endParaRPr lang="en-US" dirty="0" smtClean="0"/>
          </a:p>
          <a:p>
            <a:r>
              <a:rPr lang="en-US" dirty="0" smtClean="0"/>
              <a:t>Severe form of the acute asthmatic. </a:t>
            </a:r>
            <a:endParaRPr lang="en-US" dirty="0" smtClean="0"/>
          </a:p>
          <a:p>
            <a:r>
              <a:rPr lang="en-US" dirty="0" smtClean="0"/>
              <a:t>However, with severe asthma, wheeze may be </a:t>
            </a:r>
            <a:r>
              <a:rPr lang="en-US" dirty="0" err="1" smtClean="0"/>
              <a:t>minimised</a:t>
            </a:r>
            <a:r>
              <a:rPr lang="en-US" dirty="0" smtClean="0"/>
              <a:t>. </a:t>
            </a:r>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99135"/>
            <a:ext cx="8458200" cy="681355"/>
          </a:xfrm>
        </p:spPr>
        <p:txBody>
          <a:bodyPr>
            <a:normAutofit fontScale="90000"/>
          </a:bodyPr>
          <a:lstStyle/>
          <a:p>
            <a:br>
              <a:rPr lang="en-US" b="1" dirty="0" smtClean="0"/>
            </a:br>
            <a:r>
              <a:rPr lang="en-US" dirty="0" smtClean="0"/>
              <a:t>Medical Management</a:t>
            </a:r>
            <a:br>
              <a:rPr lang="en-US" dirty="0" smtClean="0"/>
            </a:br>
            <a:endParaRPr lang="en-US" dirty="0"/>
          </a:p>
        </p:txBody>
      </p:sp>
      <p:sp>
        <p:nvSpPr>
          <p:cNvPr id="3" name="Content Placeholder 2"/>
          <p:cNvSpPr>
            <a:spLocks noGrp="1"/>
          </p:cNvSpPr>
          <p:nvPr>
            <p:ph idx="1"/>
          </p:nvPr>
        </p:nvSpPr>
        <p:spPr>
          <a:xfrm>
            <a:off x="803275" y="1552575"/>
            <a:ext cx="10601960" cy="4416425"/>
          </a:xfrm>
        </p:spPr>
        <p:txBody>
          <a:bodyPr>
            <a:normAutofit lnSpcReduction="20000"/>
          </a:bodyPr>
          <a:lstStyle/>
          <a:p>
            <a:pPr lvl="0"/>
            <a:r>
              <a:rPr lang="en-US" sz="2800" dirty="0" smtClean="0"/>
              <a:t>Patient is admitted, preferably in a pulmonary ICU. </a:t>
            </a:r>
            <a:endParaRPr lang="en-US" sz="2800" dirty="0" smtClean="0"/>
          </a:p>
          <a:p>
            <a:pPr lvl="0"/>
            <a:r>
              <a:rPr lang="en-US" sz="2800" b="1" dirty="0" smtClean="0"/>
              <a:t>Initial treatment:</a:t>
            </a:r>
            <a:r>
              <a:rPr lang="en-US" sz="2800" dirty="0" smtClean="0"/>
              <a:t> beta-2-adrenergic agonists, eg  norepinephrine and adrenaline, </a:t>
            </a:r>
            <a:endParaRPr lang="en-US" sz="2800" dirty="0" smtClean="0"/>
          </a:p>
          <a:p>
            <a:pPr lvl="0"/>
            <a:r>
              <a:rPr lang="en-US" sz="2800" dirty="0" smtClean="0"/>
              <a:t> </a:t>
            </a:r>
            <a:r>
              <a:rPr lang="en-US" sz="2800" b="1" dirty="0" smtClean="0"/>
              <a:t>corticosteroids, supplemental oxygen </a:t>
            </a:r>
            <a:r>
              <a:rPr lang="en-US" sz="2800" dirty="0" smtClean="0"/>
              <a:t>and </a:t>
            </a:r>
            <a:r>
              <a:rPr lang="en-US" sz="2800" b="1" dirty="0" smtClean="0"/>
              <a:t>IV fluids </a:t>
            </a:r>
            <a:r>
              <a:rPr lang="en-US" sz="2800" dirty="0" smtClean="0"/>
              <a:t>to hydrate patient. </a:t>
            </a:r>
            <a:endParaRPr lang="en-US" sz="2800" dirty="0" smtClean="0"/>
          </a:p>
          <a:p>
            <a:pPr lvl="0"/>
            <a:r>
              <a:rPr lang="en-US" sz="2800" dirty="0" smtClean="0"/>
              <a:t>Sedatives are contraindicated.</a:t>
            </a:r>
            <a:endParaRPr lang="en-US" sz="2800" dirty="0" smtClean="0"/>
          </a:p>
          <a:p>
            <a:pPr lvl="0"/>
            <a:r>
              <a:rPr lang="en-US" sz="2800" b="1" dirty="0" smtClean="0"/>
              <a:t>High flow supplemental oxygen </a:t>
            </a:r>
            <a:r>
              <a:rPr lang="en-US" sz="2800" dirty="0" smtClean="0"/>
              <a:t>is best delivered using a partial or complete nonrebreather mask (PaO2 at a minimum of 92 mm Hg or O2 saturation greater than 95%).</a:t>
            </a:r>
            <a:endParaRPr lang="en-US" sz="2800" dirty="0" smtClean="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01824"/>
          </a:xfrm>
        </p:spPr>
        <p:txBody>
          <a:bodyPr>
            <a:normAutofit fontScale="90000"/>
          </a:bodyPr>
          <a:lstStyle/>
          <a:p>
            <a:endParaRPr lang="en-US" dirty="0"/>
          </a:p>
        </p:txBody>
      </p:sp>
      <p:sp>
        <p:nvSpPr>
          <p:cNvPr id="3" name="Content Placeholder 2"/>
          <p:cNvSpPr>
            <a:spLocks noGrp="1"/>
          </p:cNvSpPr>
          <p:nvPr>
            <p:ph idx="1"/>
          </p:nvPr>
        </p:nvSpPr>
        <p:spPr>
          <a:xfrm>
            <a:off x="803189" y="1482811"/>
            <a:ext cx="10540314" cy="4393057"/>
          </a:xfrm>
        </p:spPr>
        <p:txBody>
          <a:bodyPr>
            <a:normAutofit fontScale="92500" lnSpcReduction="10000"/>
          </a:bodyPr>
          <a:lstStyle/>
          <a:p>
            <a:pPr lvl="0"/>
            <a:r>
              <a:rPr lang="en-US" sz="3600" dirty="0"/>
              <a:t>Magnesium sulfate, a calcium antagonist, may be administered to </a:t>
            </a:r>
            <a:r>
              <a:rPr lang="en-US" sz="3600" b="1" dirty="0"/>
              <a:t>induce smooth muscle relaxation.</a:t>
            </a:r>
            <a:endParaRPr lang="en-US" sz="3600" b="1" dirty="0"/>
          </a:p>
          <a:p>
            <a:pPr lvl="0"/>
            <a:r>
              <a:rPr lang="en-US" sz="3600" b="1" dirty="0"/>
              <a:t>Hospitalization </a:t>
            </a:r>
            <a:r>
              <a:rPr lang="en-US" sz="3600" dirty="0"/>
              <a:t>if no response to repeated treatments or if blood gas levels deteriorate or pulmonary function scores are low.</a:t>
            </a:r>
            <a:endParaRPr lang="en-US" sz="3600" dirty="0"/>
          </a:p>
          <a:p>
            <a:pPr lvl="0"/>
            <a:r>
              <a:rPr lang="en-US" sz="3600" b="1" dirty="0"/>
              <a:t>Mechanical ventilation </a:t>
            </a:r>
            <a:r>
              <a:rPr lang="en-US" sz="3600" dirty="0"/>
              <a:t>if patient is tiring or in respiratory failure or if condition does not respond to treatment.</a:t>
            </a:r>
            <a:endParaRPr lang="en-US" sz="3600" dirty="0"/>
          </a:p>
          <a:p>
            <a:pPr lvl="0"/>
            <a:endParaRPr lang="en-US" sz="3600"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3189"/>
            <a:ext cx="8476488" cy="1062680"/>
          </a:xfrm>
        </p:spPr>
        <p:txBody>
          <a:bodyPr>
            <a:normAutofit fontScale="90000"/>
          </a:bodyPr>
          <a:lstStyle/>
          <a:p>
            <a:br>
              <a:rPr lang="en-US" dirty="0" smtClean="0"/>
            </a:br>
            <a:r>
              <a:rPr lang="en-US" dirty="0" smtClean="0"/>
              <a:t>Nursing Management</a:t>
            </a:r>
            <a:br>
              <a:rPr lang="en-US" dirty="0" smtClean="0"/>
            </a:br>
            <a:endParaRPr lang="en-US" dirty="0"/>
          </a:p>
        </p:txBody>
      </p:sp>
      <p:sp>
        <p:nvSpPr>
          <p:cNvPr id="3" name="Content Placeholder 2"/>
          <p:cNvSpPr>
            <a:spLocks noGrp="1"/>
          </p:cNvSpPr>
          <p:nvPr>
            <p:ph idx="1"/>
          </p:nvPr>
        </p:nvSpPr>
        <p:spPr>
          <a:xfrm>
            <a:off x="729048" y="1865870"/>
            <a:ext cx="10639168" cy="4103129"/>
          </a:xfrm>
        </p:spPr>
        <p:txBody>
          <a:bodyPr>
            <a:normAutofit/>
          </a:bodyPr>
          <a:lstStyle/>
          <a:p>
            <a:r>
              <a:rPr lang="en-US" sz="3200" dirty="0" smtClean="0"/>
              <a:t>The main focus of nursing management is to </a:t>
            </a:r>
            <a:r>
              <a:rPr lang="en-US" sz="3200" b="1" dirty="0" smtClean="0"/>
              <a:t>actively assess the airway </a:t>
            </a:r>
            <a:r>
              <a:rPr lang="en-US" sz="3200" dirty="0" smtClean="0"/>
              <a:t>and the </a:t>
            </a:r>
            <a:r>
              <a:rPr lang="en-US" sz="3200" b="1" dirty="0" smtClean="0"/>
              <a:t>patient’s response to treatment. </a:t>
            </a:r>
            <a:endParaRPr lang="en-US" sz="3200" b="1" dirty="0" smtClean="0"/>
          </a:p>
          <a:p>
            <a:r>
              <a:rPr lang="en-US" sz="3200" dirty="0" smtClean="0"/>
              <a:t>The nurse should be prepared for the next intervention if the patient does not respond to treatment.</a:t>
            </a:r>
            <a:endParaRPr lang="en-US" sz="3200" dirty="0" smtClean="0"/>
          </a:p>
          <a:p>
            <a:pPr lvl="0"/>
            <a:r>
              <a:rPr lang="en-US" sz="3200" b="1" dirty="0" smtClean="0"/>
              <a:t>Constantly monitor </a:t>
            </a:r>
            <a:r>
              <a:rPr lang="en-US" sz="3200" dirty="0" smtClean="0"/>
              <a:t>the patient for the </a:t>
            </a:r>
            <a:r>
              <a:rPr lang="en-US" sz="3200" b="1" dirty="0" smtClean="0"/>
              <a:t>first 12 to 24 hours, or until status asthmaticus is under control. </a:t>
            </a:r>
            <a:endParaRPr lang="en-US" sz="3200" b="1" dirty="0" smtClean="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03189"/>
            <a:ext cx="9601196" cy="766119"/>
          </a:xfrm>
        </p:spPr>
        <p:txBody>
          <a:bodyPr>
            <a:normAutofit/>
          </a:bodyPr>
          <a:lstStyle/>
          <a:p>
            <a:endParaRPr lang="en-US" dirty="0"/>
          </a:p>
        </p:txBody>
      </p:sp>
      <p:sp>
        <p:nvSpPr>
          <p:cNvPr id="3" name="Content Placeholder 2"/>
          <p:cNvSpPr>
            <a:spLocks noGrp="1"/>
          </p:cNvSpPr>
          <p:nvPr>
            <p:ph idx="1"/>
          </p:nvPr>
        </p:nvSpPr>
        <p:spPr>
          <a:xfrm>
            <a:off x="778476" y="1692876"/>
            <a:ext cx="10614454" cy="4525362"/>
          </a:xfrm>
        </p:spPr>
        <p:txBody>
          <a:bodyPr>
            <a:noAutofit/>
          </a:bodyPr>
          <a:lstStyle/>
          <a:p>
            <a:pPr lvl="0"/>
            <a:r>
              <a:rPr lang="en-US" sz="3600" b="1" dirty="0"/>
              <a:t>Blood pressure and cardiac rhythm </a:t>
            </a:r>
            <a:r>
              <a:rPr lang="en-US" sz="3600" dirty="0"/>
              <a:t>should be </a:t>
            </a:r>
            <a:r>
              <a:rPr lang="en-US" sz="3600" b="1" dirty="0"/>
              <a:t>monitored continuously </a:t>
            </a:r>
            <a:r>
              <a:rPr lang="en-US" sz="3600" dirty="0"/>
              <a:t>during the acute phase and until the patient stabilizes and responds to therapy.</a:t>
            </a:r>
            <a:endParaRPr lang="en-US" sz="3600" dirty="0"/>
          </a:p>
          <a:p>
            <a:pPr lvl="0"/>
            <a:r>
              <a:rPr lang="en-US" sz="3600" dirty="0"/>
              <a:t>Assess the patient’s </a:t>
            </a:r>
            <a:r>
              <a:rPr lang="en-US" sz="3600" b="1" dirty="0"/>
              <a:t>skin turgor for signs of dehydration</a:t>
            </a:r>
            <a:r>
              <a:rPr lang="en-US" sz="3600" dirty="0"/>
              <a:t>; </a:t>
            </a:r>
            <a:r>
              <a:rPr lang="en-US" sz="3600" b="1" dirty="0"/>
              <a:t>fluid intake is essential</a:t>
            </a:r>
            <a:r>
              <a:rPr lang="en-US" sz="3600" dirty="0"/>
              <a:t> to </a:t>
            </a:r>
            <a:r>
              <a:rPr lang="en-US" sz="3600" b="1" dirty="0"/>
              <a:t>combat dehydration</a:t>
            </a:r>
            <a:r>
              <a:rPr lang="en-US" sz="3600" dirty="0"/>
              <a:t>, to </a:t>
            </a:r>
            <a:r>
              <a:rPr lang="en-US" sz="3600" b="1" dirty="0"/>
              <a:t>loosen secretions</a:t>
            </a:r>
            <a:r>
              <a:rPr lang="en-US" sz="3600" dirty="0"/>
              <a:t>, and to </a:t>
            </a:r>
            <a:r>
              <a:rPr lang="en-US" sz="3600" b="1" dirty="0"/>
              <a:t>facilitate expectoration.</a:t>
            </a:r>
            <a:endParaRPr lang="en-US" sz="3600" b="1"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27902"/>
            <a:ext cx="8552688" cy="914401"/>
          </a:xfrm>
        </p:spPr>
        <p:txBody>
          <a:bodyPr>
            <a:normAutofit/>
          </a:bodyPr>
          <a:lstStyle/>
          <a:p>
            <a:r>
              <a:rPr lang="en-US" dirty="0" smtClean="0"/>
              <a:t>Cont ……</a:t>
            </a:r>
            <a:endParaRPr lang="en-US" dirty="0"/>
          </a:p>
        </p:txBody>
      </p:sp>
      <p:sp>
        <p:nvSpPr>
          <p:cNvPr id="3" name="Content Placeholder 2"/>
          <p:cNvSpPr>
            <a:spLocks noGrp="1"/>
          </p:cNvSpPr>
          <p:nvPr>
            <p:ph idx="1"/>
          </p:nvPr>
        </p:nvSpPr>
        <p:spPr>
          <a:xfrm>
            <a:off x="803189" y="1742304"/>
            <a:ext cx="10577384" cy="4506096"/>
          </a:xfrm>
        </p:spPr>
        <p:txBody>
          <a:bodyPr>
            <a:noAutofit/>
          </a:bodyPr>
          <a:lstStyle/>
          <a:p>
            <a:pPr lvl="0"/>
            <a:r>
              <a:rPr lang="en-US" sz="3600" b="1" dirty="0" smtClean="0"/>
              <a:t>Administer IV fluids </a:t>
            </a:r>
            <a:r>
              <a:rPr lang="en-US" sz="3600" dirty="0" smtClean="0"/>
              <a:t>as prescribed, up to 3 to 4 L/day, unless contraindicated.</a:t>
            </a:r>
            <a:endParaRPr lang="en-US" sz="3600" dirty="0" smtClean="0"/>
          </a:p>
          <a:p>
            <a:pPr lvl="0"/>
            <a:r>
              <a:rPr lang="en-US" sz="3600" dirty="0" smtClean="0"/>
              <a:t>Encourage the patient to conserve energy.</a:t>
            </a:r>
            <a:endParaRPr lang="en-US" sz="3600" dirty="0" smtClean="0"/>
          </a:p>
          <a:p>
            <a:pPr lvl="0"/>
            <a:r>
              <a:rPr lang="en-US" sz="3600" dirty="0" smtClean="0"/>
              <a:t>Ensure patient’s </a:t>
            </a:r>
            <a:r>
              <a:rPr lang="en-US" sz="3600" b="1" dirty="0" smtClean="0"/>
              <a:t>room is quiet </a:t>
            </a:r>
            <a:r>
              <a:rPr lang="en-US" sz="3600" dirty="0" smtClean="0"/>
              <a:t>and </a:t>
            </a:r>
            <a:r>
              <a:rPr lang="en-US" sz="3600" b="1" dirty="0" smtClean="0"/>
              <a:t>free of respiratory irritants</a:t>
            </a:r>
            <a:r>
              <a:rPr lang="en-US" sz="3600" dirty="0" smtClean="0"/>
              <a:t> (</a:t>
            </a:r>
            <a:r>
              <a:rPr lang="en-US" sz="3600" dirty="0" err="1" smtClean="0"/>
              <a:t>eg</a:t>
            </a:r>
            <a:r>
              <a:rPr lang="en-US" sz="3600" dirty="0" smtClean="0"/>
              <a:t>, flowers, tobacco smoke, perfumes, or odors of cleaning agents); non allergenic pillows should be used.</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0832"/>
            <a:ext cx="8229600" cy="1087394"/>
          </a:xfrm>
        </p:spPr>
        <p:txBody>
          <a:bodyPr>
            <a:normAutofit/>
          </a:bodyPr>
          <a:lstStyle/>
          <a:p>
            <a:r>
              <a:rPr lang="en-US" dirty="0" smtClean="0"/>
              <a:t>Summary </a:t>
            </a:r>
            <a:r>
              <a:rPr lang="en-US" dirty="0" err="1" smtClean="0"/>
              <a:t>mnx</a:t>
            </a:r>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
        <p:nvSpPr>
          <p:cNvPr id="6" name="Content Placeholder 5"/>
          <p:cNvSpPr>
            <a:spLocks noGrp="1"/>
          </p:cNvSpPr>
          <p:nvPr>
            <p:ph idx="1"/>
          </p:nvPr>
        </p:nvSpPr>
        <p:spPr>
          <a:xfrm>
            <a:off x="1905000" y="1878227"/>
            <a:ext cx="8552688" cy="3917092"/>
          </a:xfrm>
        </p:spPr>
        <p:txBody>
          <a:bodyPr>
            <a:normAutofit lnSpcReduction="10000"/>
          </a:bodyPr>
          <a:lstStyle/>
          <a:p>
            <a:r>
              <a:rPr lang="en-US" dirty="0" smtClean="0"/>
              <a:t>Hospitalization</a:t>
            </a:r>
            <a:endParaRPr lang="en-US" dirty="0" smtClean="0"/>
          </a:p>
          <a:p>
            <a:r>
              <a:rPr lang="en-US" dirty="0" smtClean="0"/>
              <a:t>Position </a:t>
            </a:r>
            <a:endParaRPr lang="en-US" dirty="0" smtClean="0"/>
          </a:p>
          <a:p>
            <a:r>
              <a:rPr lang="en-US" dirty="0" smtClean="0"/>
              <a:t>Drugs</a:t>
            </a:r>
            <a:endParaRPr lang="en-US" dirty="0" smtClean="0"/>
          </a:p>
          <a:p>
            <a:r>
              <a:rPr lang="en-US" dirty="0" smtClean="0"/>
              <a:t>Fluid replacement</a:t>
            </a:r>
            <a:endParaRPr lang="en-US" dirty="0" smtClean="0"/>
          </a:p>
          <a:p>
            <a:r>
              <a:rPr lang="en-US" dirty="0" smtClean="0"/>
              <a:t>Antibiotics</a:t>
            </a:r>
            <a:endParaRPr lang="en-US" dirty="0" smtClean="0"/>
          </a:p>
          <a:p>
            <a:r>
              <a:rPr lang="en-US" dirty="0" smtClean="0"/>
              <a:t>Oxygen administration</a:t>
            </a:r>
            <a:endParaRPr lang="en-US" dirty="0" smtClean="0"/>
          </a:p>
          <a:p>
            <a:r>
              <a:rPr lang="en-US" dirty="0" smtClean="0"/>
              <a:t>Reassurance </a:t>
            </a:r>
            <a:endParaRPr lang="en-US" dirty="0" smtClean="0"/>
          </a:p>
          <a:p>
            <a:r>
              <a:rPr lang="en-US" dirty="0" smtClean="0"/>
              <a:t>Calm environment </a:t>
            </a:r>
            <a:endParaRPr lang="en-US" dirty="0" smtClean="0"/>
          </a:p>
          <a:p>
            <a:endParaRPr lang="en-US" dirty="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220" y="605155"/>
            <a:ext cx="6362700" cy="1047750"/>
          </a:xfrm>
        </p:spPr>
        <p:txBody>
          <a:bodyPr>
            <a:normAutofit fontScale="90000"/>
          </a:bodyPr>
          <a:lstStyle/>
          <a:p>
            <a:br>
              <a:rPr lang="en-US" b="1" dirty="0" smtClean="0"/>
            </a:br>
            <a:r>
              <a:rPr lang="en-US" b="1" dirty="0" smtClean="0"/>
              <a:t>Bronchiectasis</a:t>
            </a:r>
            <a:r>
              <a:rPr lang="en-US" dirty="0" smtClean="0"/>
              <a:t> </a:t>
            </a:r>
            <a:br>
              <a:rPr lang="en-US" dirty="0" smtClean="0"/>
            </a:br>
            <a:endParaRPr lang="en-US" dirty="0"/>
          </a:p>
        </p:txBody>
      </p:sp>
      <p:sp>
        <p:nvSpPr>
          <p:cNvPr id="3" name="Content Placeholder 2"/>
          <p:cNvSpPr>
            <a:spLocks noGrp="1"/>
          </p:cNvSpPr>
          <p:nvPr>
            <p:ph idx="1"/>
          </p:nvPr>
        </p:nvSpPr>
        <p:spPr>
          <a:xfrm>
            <a:off x="872490" y="1497330"/>
            <a:ext cx="8530590" cy="4750435"/>
          </a:xfrm>
        </p:spPr>
        <p:txBody>
          <a:bodyPr>
            <a:normAutofit fontScale="25000"/>
          </a:bodyPr>
          <a:lstStyle/>
          <a:p>
            <a:endParaRPr lang="en-US" dirty="0" smtClean="0"/>
          </a:p>
          <a:p>
            <a:r>
              <a:rPr lang="en-US" sz="6545" b="1" dirty="0"/>
              <a:t>Definition:</a:t>
            </a:r>
            <a:endParaRPr lang="en-US" sz="6545" dirty="0"/>
          </a:p>
          <a:p>
            <a:r>
              <a:rPr lang="en-US" sz="6545" b="1" dirty="0"/>
              <a:t>Bronchiectasis</a:t>
            </a:r>
            <a:r>
              <a:rPr lang="en-US" sz="6545" dirty="0"/>
              <a:t> is a </a:t>
            </a:r>
            <a:r>
              <a:rPr lang="en-US" sz="6545" b="1" dirty="0" smtClean="0"/>
              <a:t>chronic</a:t>
            </a:r>
            <a:r>
              <a:rPr lang="en-US" sz="6545" b="1" dirty="0"/>
              <a:t> permanent abnormal</a:t>
            </a:r>
            <a:r>
              <a:rPr lang="en-US" sz="6545" b="1" dirty="0" smtClean="0"/>
              <a:t> </a:t>
            </a:r>
            <a:r>
              <a:rPr lang="en-US" sz="6545" b="1" dirty="0"/>
              <a:t>dilatation </a:t>
            </a:r>
            <a:r>
              <a:rPr lang="en-US" sz="6545" dirty="0"/>
              <a:t>of the bronchi and bronchioles due to inflammation and destruction of their walls</a:t>
            </a:r>
            <a:r>
              <a:rPr lang="en-US" sz="6545" dirty="0" smtClean="0"/>
              <a:t>.</a:t>
            </a:r>
            <a:endParaRPr lang="en-US" sz="6545" dirty="0" smtClean="0"/>
          </a:p>
          <a:p>
            <a:r>
              <a:rPr lang="en-US" sz="6545" dirty="0" smtClean="0"/>
              <a:t>Bronchiectasis is when the walls of  bronchi, the tubes that carry air into and out of lungs, become thickened and damaged</a:t>
            </a:r>
            <a:endParaRPr lang="en-US" sz="6545" dirty="0" smtClean="0"/>
          </a:p>
          <a:p>
            <a:pPr marL="82550" lvl="0" indent="0">
              <a:buNone/>
            </a:pPr>
            <a:r>
              <a:rPr lang="en-US" sz="6545" b="1" dirty="0"/>
              <a:t>common causes</a:t>
            </a:r>
            <a:r>
              <a:rPr lang="en-US" sz="6545" b="1" dirty="0" smtClean="0"/>
              <a:t>.</a:t>
            </a:r>
            <a:endParaRPr lang="en-US" sz="6545" dirty="0"/>
          </a:p>
          <a:p>
            <a:pPr lvl="0">
              <a:buFont typeface="Wingdings" panose="05000000000000000000" pitchFamily="2" charset="2"/>
              <a:buChar char="Ø"/>
            </a:pPr>
            <a:r>
              <a:rPr lang="en-US" sz="6545" dirty="0" smtClean="0"/>
              <a:t> bacterial infection and </a:t>
            </a:r>
            <a:r>
              <a:rPr lang="en-US" sz="6545" dirty="0"/>
              <a:t>history of childhood bronchiolitis </a:t>
            </a:r>
            <a:endParaRPr lang="en-US" sz="6545" dirty="0" smtClean="0"/>
          </a:p>
          <a:p>
            <a:pPr lvl="0">
              <a:buFont typeface="Wingdings" panose="05000000000000000000" pitchFamily="2" charset="2"/>
              <a:buChar char="Ø"/>
            </a:pPr>
            <a:r>
              <a:rPr lang="en-US" sz="6545" dirty="0" smtClean="0"/>
              <a:t> </a:t>
            </a:r>
            <a:r>
              <a:rPr lang="en-US" sz="6545" dirty="0"/>
              <a:t>bronchopneumonia, cystic fibrosis, or bronchial </a:t>
            </a:r>
            <a:r>
              <a:rPr lang="en-US" sz="6545" dirty="0" smtClean="0"/>
              <a:t>tumor. </a:t>
            </a:r>
            <a:endParaRPr lang="en-US" sz="6545" dirty="0" smtClean="0"/>
          </a:p>
          <a:p>
            <a:pPr lvl="0">
              <a:buFont typeface="Wingdings" panose="05000000000000000000" pitchFamily="2" charset="2"/>
              <a:buChar char="Ø"/>
            </a:pPr>
            <a:r>
              <a:rPr lang="en-US" sz="6545" dirty="0" smtClean="0"/>
              <a:t>Pulmonary </a:t>
            </a:r>
            <a:r>
              <a:rPr lang="en-US" sz="6545" dirty="0"/>
              <a:t>infections, obstruction of </a:t>
            </a:r>
            <a:r>
              <a:rPr lang="en-US" sz="6545" dirty="0" smtClean="0"/>
              <a:t>bronchi</a:t>
            </a:r>
            <a:endParaRPr lang="en-US" sz="6545" dirty="0" smtClean="0"/>
          </a:p>
          <a:p>
            <a:pPr lvl="0">
              <a:buFont typeface="Wingdings" panose="05000000000000000000" pitchFamily="2" charset="2"/>
              <a:buChar char="Ø"/>
            </a:pPr>
            <a:r>
              <a:rPr lang="en-US" sz="6545" dirty="0" smtClean="0"/>
              <a:t> </a:t>
            </a:r>
            <a:r>
              <a:rPr lang="en-US" sz="6545" dirty="0"/>
              <a:t>aspiration of foreign bodies</a:t>
            </a:r>
            <a:r>
              <a:rPr lang="en-US" sz="6545" dirty="0" smtClean="0"/>
              <a:t>,</a:t>
            </a:r>
            <a:endParaRPr lang="en-US" sz="6545" dirty="0" smtClean="0"/>
          </a:p>
          <a:p>
            <a:pPr lvl="0">
              <a:buFont typeface="Wingdings" panose="05000000000000000000" pitchFamily="2" charset="2"/>
              <a:buChar char="Ø"/>
            </a:pPr>
            <a:r>
              <a:rPr lang="en-US" sz="6545" dirty="0" smtClean="0"/>
              <a:t> </a:t>
            </a:r>
            <a:r>
              <a:rPr lang="en-US" sz="6545" dirty="0"/>
              <a:t>vomitus, or material from upper respiratory tract, and immunodeficiency </a:t>
            </a:r>
            <a:endParaRPr lang="en-US" sz="6545" dirty="0"/>
          </a:p>
          <a:p>
            <a:pPr lvl="0"/>
            <a:endParaRPr lang="en-US" sz="6545" dirty="0" smtClean="0"/>
          </a:p>
          <a:p>
            <a:pPr marL="82550" lvl="0" indent="0">
              <a:buNone/>
            </a:pPr>
            <a:endParaRPr lang="en-US" sz="6545"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209550"/>
          </a:xfrm>
        </p:spPr>
        <p:txBody>
          <a:bodyPr>
            <a:normAutofit fontScale="90000"/>
          </a:bodyPr>
          <a:p>
            <a:endParaRPr lang="en-US"/>
          </a:p>
        </p:txBody>
      </p:sp>
      <p:pic>
        <p:nvPicPr>
          <p:cNvPr id="4" name="Content Placeholder 3"/>
          <p:cNvPicPr>
            <a:picLocks noChangeAspect="1"/>
          </p:cNvPicPr>
          <p:nvPr>
            <p:ph idx="1"/>
          </p:nvPr>
        </p:nvPicPr>
        <p:blipFill>
          <a:blip r:embed="rId1"/>
          <a:stretch>
            <a:fillRect/>
          </a:stretch>
        </p:blipFill>
        <p:spPr>
          <a:xfrm>
            <a:off x="1884680" y="1435735"/>
            <a:ext cx="4929505" cy="4684395"/>
          </a:xfrm>
          <a:prstGeom prst="rect">
            <a:avLst/>
          </a:prstGeom>
        </p:spPr>
      </p:pic>
      <p:pic>
        <p:nvPicPr>
          <p:cNvPr id="5" name="Picture 4"/>
          <p:cNvPicPr>
            <a:picLocks noChangeAspect="1"/>
          </p:cNvPicPr>
          <p:nvPr/>
        </p:nvPicPr>
        <p:blipFill>
          <a:blip r:embed="rId2"/>
          <a:stretch>
            <a:fillRect/>
          </a:stretch>
        </p:blipFill>
        <p:spPr>
          <a:xfrm>
            <a:off x="774700" y="981710"/>
            <a:ext cx="9385300" cy="49034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81" y="840259"/>
            <a:ext cx="8229600" cy="729049"/>
          </a:xfrm>
        </p:spPr>
        <p:txBody>
          <a:bodyPr>
            <a:normAutofit fontScale="90000"/>
          </a:bodyPr>
          <a:lstStyle/>
          <a:p>
            <a:pPr>
              <a:buFont typeface="Wingdings" panose="05000000000000000000" pitchFamily="2" charset="2"/>
              <a:buChar char="q"/>
            </a:pPr>
            <a:br>
              <a:rPr lang="en-US" sz="3600" b="1" dirty="0"/>
            </a:br>
            <a:r>
              <a:rPr lang="en-US" sz="3600" b="1" dirty="0"/>
              <a:t> </a:t>
            </a:r>
            <a:r>
              <a:rPr lang="en-US" b="1" dirty="0"/>
              <a:t>Acute and Chronic Bronchitis</a:t>
            </a:r>
            <a:r>
              <a:rPr lang="en-US" dirty="0"/>
              <a:t> </a:t>
            </a:r>
            <a:br>
              <a:rPr lang="en-US" dirty="0"/>
            </a:br>
            <a:br>
              <a:rPr lang="en-US" dirty="0"/>
            </a:br>
            <a:endParaRPr lang="en-US" dirty="0"/>
          </a:p>
        </p:txBody>
      </p:sp>
      <p:sp>
        <p:nvSpPr>
          <p:cNvPr id="3" name="Content Placeholder 2"/>
          <p:cNvSpPr>
            <a:spLocks noGrp="1"/>
          </p:cNvSpPr>
          <p:nvPr>
            <p:ph idx="1"/>
          </p:nvPr>
        </p:nvSpPr>
        <p:spPr>
          <a:xfrm>
            <a:off x="803189" y="1569308"/>
            <a:ext cx="10639167" cy="4534930"/>
          </a:xfrm>
        </p:spPr>
        <p:txBody>
          <a:bodyPr>
            <a:normAutofit lnSpcReduction="10000"/>
          </a:bodyPr>
          <a:lstStyle/>
          <a:p>
            <a:r>
              <a:rPr lang="en-US" sz="3600" b="1" dirty="0"/>
              <a:t>Acute  Bronchitis</a:t>
            </a:r>
            <a:r>
              <a:rPr lang="en-US" sz="3600" dirty="0"/>
              <a:t> </a:t>
            </a:r>
            <a:r>
              <a:rPr lang="en-US" sz="3600" b="1" dirty="0"/>
              <a:t>.</a:t>
            </a:r>
            <a:endParaRPr lang="en-US" sz="3600" b="1" dirty="0"/>
          </a:p>
          <a:p>
            <a:pPr marL="82550" indent="0">
              <a:buNone/>
            </a:pPr>
            <a:r>
              <a:rPr lang="en-US" sz="3600" b="1" dirty="0"/>
              <a:t> </a:t>
            </a:r>
            <a:r>
              <a:rPr lang="en-US" sz="3600" b="1" dirty="0"/>
              <a:t>Definition </a:t>
            </a:r>
            <a:endParaRPr lang="en-US" sz="3600" dirty="0"/>
          </a:p>
          <a:p>
            <a:r>
              <a:rPr lang="en-US" sz="3600" b="1" dirty="0"/>
              <a:t>Acute bronchitis </a:t>
            </a:r>
            <a:r>
              <a:rPr lang="en-US" sz="3600" dirty="0"/>
              <a:t>is the infection of lower respiratory tract following upper respiratory tract infection.</a:t>
            </a:r>
            <a:endParaRPr lang="en-US" sz="3600" dirty="0"/>
          </a:p>
          <a:p>
            <a:r>
              <a:rPr lang="en-US" sz="3600" dirty="0"/>
              <a:t>Acute and chronic bronchitis are common conditions of the respiratory tract. </a:t>
            </a:r>
            <a:endParaRPr lang="en-US" sz="3600" dirty="0"/>
          </a:p>
          <a:p>
            <a:r>
              <a:rPr lang="en-US" sz="3600" dirty="0"/>
              <a:t>This is an inflammation of the bronchi</a:t>
            </a:r>
            <a:r>
              <a:rPr lang="en-US" dirty="0" smtClean="0"/>
              <a:t>. </a:t>
            </a:r>
            <a:endParaRPr lang="en-US" dirty="0" smtClean="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10">
        <p:wedge/>
      </p:transition>
    </mc:Choice>
    <mc:Fallback>
      <p:transition>
        <p:wedg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427990"/>
          </a:xfrm>
        </p:spPr>
        <p:txBody>
          <a:bodyPr>
            <a:normAutofit fontScale="90000"/>
          </a:bodyPr>
          <a:p>
            <a:r>
              <a:rPr lang="en-US">
                <a:sym typeface="+mn-ea"/>
              </a:rPr>
              <a:t>bronchioectasis</a:t>
            </a:r>
            <a:br>
              <a:rPr lang="en-US"/>
            </a:br>
            <a:endParaRPr lang="en-US"/>
          </a:p>
        </p:txBody>
      </p:sp>
      <p:pic>
        <p:nvPicPr>
          <p:cNvPr id="4" name="Content Placeholder 3"/>
          <p:cNvPicPr>
            <a:picLocks noChangeAspect="1"/>
          </p:cNvPicPr>
          <p:nvPr>
            <p:ph idx="1"/>
          </p:nvPr>
        </p:nvPicPr>
        <p:blipFill>
          <a:blip r:embed="rId1"/>
          <a:stretch>
            <a:fillRect/>
          </a:stretch>
        </p:blipFill>
        <p:spPr>
          <a:xfrm>
            <a:off x="1295400" y="1410335"/>
            <a:ext cx="7780020" cy="465709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522605"/>
          </a:xfrm>
        </p:spPr>
        <p:txBody>
          <a:bodyPr>
            <a:normAutofit fontScale="90000"/>
          </a:bodyPr>
          <a:p>
            <a:r>
              <a:rPr lang="en-US"/>
              <a:t>bronchioectasis</a:t>
            </a:r>
            <a:endParaRPr lang="en-US"/>
          </a:p>
        </p:txBody>
      </p:sp>
      <p:pic>
        <p:nvPicPr>
          <p:cNvPr id="4" name="Content Placeholder 3"/>
          <p:cNvPicPr>
            <a:picLocks noChangeAspect="1"/>
          </p:cNvPicPr>
          <p:nvPr>
            <p:ph idx="1"/>
          </p:nvPr>
        </p:nvPicPr>
        <p:blipFill>
          <a:blip r:embed="rId1"/>
          <a:stretch>
            <a:fillRect/>
          </a:stretch>
        </p:blipFill>
        <p:spPr>
          <a:xfrm>
            <a:off x="1294765" y="1848485"/>
            <a:ext cx="6571615" cy="437070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661035"/>
          </a:xfrm>
        </p:spPr>
        <p:txBody>
          <a:bodyPr>
            <a:normAutofit fontScale="90000"/>
          </a:bodyPr>
          <a:p>
            <a:r>
              <a:rPr lang="en-US"/>
              <a:t>risk factors </a:t>
            </a:r>
            <a:endParaRPr lang="en-US"/>
          </a:p>
        </p:txBody>
      </p:sp>
      <p:sp>
        <p:nvSpPr>
          <p:cNvPr id="3" name="Content Placeholder 2"/>
          <p:cNvSpPr>
            <a:spLocks noGrp="1"/>
          </p:cNvSpPr>
          <p:nvPr>
            <p:ph idx="1"/>
          </p:nvPr>
        </p:nvSpPr>
        <p:spPr>
          <a:xfrm>
            <a:off x="809625" y="1644015"/>
            <a:ext cx="8211820" cy="4457065"/>
          </a:xfrm>
        </p:spPr>
        <p:txBody>
          <a:bodyPr>
            <a:normAutofit/>
          </a:bodyPr>
          <a:p>
            <a:r>
              <a:rPr lang="en-US"/>
              <a:t>Lung infections that are severe or keep coming back, like pneumonia, tuberculosis, or whooping cough (pertussis)</a:t>
            </a:r>
            <a:endParaRPr lang="en-US"/>
          </a:p>
          <a:p>
            <a:r>
              <a:rPr lang="en-US"/>
              <a:t>Allergic bronchopulmonary aspergillosis, a type of lung inflammation caused by a fungus</a:t>
            </a:r>
            <a:endParaRPr lang="en-US"/>
          </a:p>
          <a:p>
            <a:r>
              <a:rPr lang="en-US"/>
              <a:t> Cystic fibrosis,  damages lungs, digestive system, and other organs</a:t>
            </a:r>
            <a:endParaRPr lang="en-US"/>
          </a:p>
          <a:p>
            <a:r>
              <a:rPr lang="en-US"/>
              <a:t>Conditions that affect the cilia, small hair-like growths that clear mucus out of your bronchi</a:t>
            </a:r>
            <a:endParaRPr lang="en-US"/>
          </a:p>
          <a:p>
            <a:r>
              <a:rPr lang="en-US"/>
              <a:t>Immunodeficiency diseases such as HIV or AIDS</a:t>
            </a:r>
            <a:endParaRPr lang="en-US"/>
          </a:p>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risk factors </a:t>
            </a:r>
            <a:br>
              <a:rPr lang="en-US"/>
            </a:br>
            <a:endParaRPr lang="en-US"/>
          </a:p>
        </p:txBody>
      </p:sp>
      <p:sp>
        <p:nvSpPr>
          <p:cNvPr id="3" name="Content Placeholder 2"/>
          <p:cNvSpPr>
            <a:spLocks noGrp="1"/>
          </p:cNvSpPr>
          <p:nvPr>
            <p:ph idx="1"/>
          </p:nvPr>
        </p:nvSpPr>
        <p:spPr>
          <a:xfrm>
            <a:off x="878205" y="1965960"/>
            <a:ext cx="8872220" cy="4013200"/>
          </a:xfrm>
        </p:spPr>
        <p:txBody>
          <a:bodyPr>
            <a:normAutofit lnSpcReduction="10000"/>
          </a:bodyPr>
          <a:p>
            <a:r>
              <a:rPr lang="en-US">
                <a:sym typeface="+mn-ea"/>
              </a:rPr>
              <a:t>I</a:t>
            </a:r>
            <a:r>
              <a:rPr lang="en-US" sz="2800">
                <a:sym typeface="+mn-ea"/>
              </a:rPr>
              <a:t>nflammatory bowel diseases, like Crohn’s disease and ulcerative colitis</a:t>
            </a:r>
            <a:endParaRPr lang="en-US" sz="2800"/>
          </a:p>
          <a:p>
            <a:r>
              <a:rPr lang="en-US" sz="2800">
                <a:sym typeface="+mn-ea"/>
              </a:rPr>
              <a:t>Low levels of proteins that fight infections in your blood (humoral immunodeficiency)</a:t>
            </a:r>
            <a:endParaRPr lang="en-US" sz="2800"/>
          </a:p>
          <a:p>
            <a:r>
              <a:rPr lang="en-US" sz="2800">
                <a:sym typeface="+mn-ea"/>
              </a:rPr>
              <a:t>Rheumatic diseases, like rheumatoid arthritis </a:t>
            </a:r>
            <a:endParaRPr lang="en-US" sz="2800">
              <a:sym typeface="+mn-ea"/>
            </a:endParaRPr>
          </a:p>
          <a:p>
            <a:r>
              <a:rPr lang="en-US" sz="2800">
                <a:sym typeface="+mn-ea"/>
              </a:rPr>
              <a:t>Chronic pulmonary aspiration, when you accidentally inhale things like food or liquids</a:t>
            </a:r>
            <a:endParaRPr lang="en-US" sz="2800"/>
          </a:p>
          <a:p>
            <a:r>
              <a:rPr lang="en-US" sz="2800">
                <a:sym typeface="+mn-ea"/>
              </a:rPr>
              <a:t>Breathing  gases, smoke, or coal dust</a:t>
            </a:r>
            <a:endParaRPr lang="en-US" sz="2800"/>
          </a:p>
          <a:p>
            <a:endParaRPr lang="en-US"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53415"/>
            <a:ext cx="9601200" cy="1059180"/>
          </a:xfrm>
        </p:spPr>
        <p:txBody>
          <a:bodyPr>
            <a:normAutofit fontScale="90000"/>
          </a:bodyPr>
          <a:lstStyle/>
          <a:p>
            <a:r>
              <a:rPr lang="en-US" b="1" dirty="0"/>
              <a:t>Pathophysiology </a:t>
            </a:r>
            <a:r>
              <a:rPr lang="en-US" b="1" dirty="0" smtClean="0"/>
              <a:t> </a:t>
            </a:r>
            <a:br>
              <a:rPr lang="en-US" dirty="0"/>
            </a:br>
            <a:endParaRPr lang="en-US" dirty="0"/>
          </a:p>
        </p:txBody>
      </p:sp>
      <p:sp>
        <p:nvSpPr>
          <p:cNvPr id="3" name="Content Placeholder 2"/>
          <p:cNvSpPr>
            <a:spLocks noGrp="1"/>
          </p:cNvSpPr>
          <p:nvPr>
            <p:ph idx="1"/>
          </p:nvPr>
        </p:nvSpPr>
        <p:spPr>
          <a:xfrm>
            <a:off x="840105" y="2112010"/>
            <a:ext cx="8697595" cy="3856990"/>
          </a:xfrm>
        </p:spPr>
        <p:txBody>
          <a:bodyPr>
            <a:normAutofit fontScale="90000" lnSpcReduction="10000"/>
          </a:bodyPr>
          <a:lstStyle/>
          <a:p>
            <a:r>
              <a:rPr lang="en-US" dirty="0"/>
              <a:t>The bronchi </a:t>
            </a:r>
            <a:r>
              <a:rPr lang="en-US" dirty="0" smtClean="0"/>
              <a:t> and bronchioles become </a:t>
            </a:r>
            <a:r>
              <a:rPr lang="en-US" b="1" dirty="0"/>
              <a:t>obstructed</a:t>
            </a:r>
            <a:r>
              <a:rPr lang="en-US" dirty="0"/>
              <a:t> by mucus, pus and </a:t>
            </a:r>
            <a:r>
              <a:rPr lang="en-US" b="1" dirty="0"/>
              <a:t>inflammatory exudate </a:t>
            </a:r>
            <a:r>
              <a:rPr lang="en-US" dirty="0"/>
              <a:t>and the </a:t>
            </a:r>
            <a:r>
              <a:rPr lang="en-US" b="1" dirty="0"/>
              <a:t>alveoli distal to the blockage collapse</a:t>
            </a:r>
            <a:r>
              <a:rPr lang="en-US" dirty="0"/>
              <a:t> as trapped air is </a:t>
            </a:r>
            <a:r>
              <a:rPr lang="en-US" dirty="0" smtClean="0"/>
              <a:t>absorbed</a:t>
            </a:r>
            <a:endParaRPr lang="en-US" dirty="0" smtClean="0"/>
          </a:p>
          <a:p>
            <a:r>
              <a:rPr lang="en-US" dirty="0" smtClean="0"/>
              <a:t>There </a:t>
            </a:r>
            <a:r>
              <a:rPr lang="en-US" dirty="0"/>
              <a:t>is </a:t>
            </a:r>
            <a:r>
              <a:rPr lang="en-US" b="1" dirty="0"/>
              <a:t>damage to the bronchial wall,</a:t>
            </a:r>
            <a:r>
              <a:rPr lang="en-US" dirty="0"/>
              <a:t> which leads to the </a:t>
            </a:r>
            <a:r>
              <a:rPr lang="en-US" b="1" dirty="0"/>
              <a:t>buildup of thick sputum</a:t>
            </a:r>
            <a:r>
              <a:rPr lang="en-US" dirty="0"/>
              <a:t>, causing </a:t>
            </a:r>
            <a:r>
              <a:rPr lang="en-US" b="1" dirty="0"/>
              <a:t>obstruction</a:t>
            </a:r>
            <a:r>
              <a:rPr lang="en-US" dirty="0" smtClean="0"/>
              <a:t>.</a:t>
            </a:r>
            <a:r>
              <a:rPr lang="en-US" dirty="0"/>
              <a:t> which i</a:t>
            </a:r>
            <a:r>
              <a:rPr lang="en-US" b="1" dirty="0"/>
              <a:t>ncreases the pressure</a:t>
            </a:r>
            <a:r>
              <a:rPr lang="en-US" dirty="0"/>
              <a:t>, worsening the dilation. </a:t>
            </a:r>
            <a:endParaRPr lang="en-US" dirty="0" smtClean="0"/>
          </a:p>
          <a:p>
            <a:r>
              <a:rPr lang="en-US" dirty="0"/>
              <a:t>persistent severe </a:t>
            </a:r>
            <a:r>
              <a:rPr lang="en-US" dirty="0" smtClean="0"/>
              <a:t>cough lead </a:t>
            </a:r>
            <a:r>
              <a:rPr lang="en-US" dirty="0"/>
              <a:t>to </a:t>
            </a:r>
            <a:r>
              <a:rPr lang="en-US" b="1" dirty="0"/>
              <a:t>further </a:t>
            </a:r>
            <a:r>
              <a:rPr lang="en-US" b="1" dirty="0" smtClean="0"/>
              <a:t>dilatation </a:t>
            </a:r>
            <a:r>
              <a:rPr lang="en-US" b="1" dirty="0"/>
              <a:t>of the bronchial walls</a:t>
            </a:r>
            <a:r>
              <a:rPr lang="en-US" b="1" dirty="0" smtClean="0"/>
              <a:t>.</a:t>
            </a:r>
            <a:endParaRPr lang="en-US" b="1" dirty="0"/>
          </a:p>
          <a:p>
            <a:pPr lvl="0"/>
            <a:r>
              <a:rPr lang="en-US" dirty="0" smtClean="0"/>
              <a:t>This later results </a:t>
            </a:r>
            <a:r>
              <a:rPr lang="en-US" dirty="0"/>
              <a:t>in the </a:t>
            </a:r>
            <a:r>
              <a:rPr lang="en-US" b="1" dirty="0"/>
              <a:t>permanent dilation of the bronchial walls</a:t>
            </a:r>
            <a:r>
              <a:rPr lang="en-US" b="1" dirty="0" smtClean="0"/>
              <a:t>.</a:t>
            </a:r>
            <a:endParaRPr lang="en-US" dirty="0"/>
          </a:p>
          <a:p>
            <a:pPr lvl="0"/>
            <a:r>
              <a:rPr lang="en-US" dirty="0"/>
              <a:t>As the process progresses, there is </a:t>
            </a:r>
            <a:r>
              <a:rPr lang="en-US" b="1" dirty="0"/>
              <a:t>atelectasis</a:t>
            </a:r>
            <a:r>
              <a:rPr lang="en-US" dirty="0"/>
              <a:t> and</a:t>
            </a:r>
            <a:r>
              <a:rPr lang="en-US" b="1" dirty="0"/>
              <a:t> fibrosis</a:t>
            </a:r>
            <a:r>
              <a:rPr lang="en-US" dirty="0"/>
              <a:t>, which lead to respiratory insufficiency</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Bronchiectasis </a:t>
            </a:r>
            <a:r>
              <a:rPr lang="en-US" b="1" dirty="0" err="1" smtClean="0"/>
              <a:t>cont</a:t>
            </a:r>
            <a:r>
              <a:rPr lang="en-US" b="1" dirty="0" smtClean="0"/>
              <a:t>’……</a:t>
            </a:r>
            <a:endParaRPr lang="en-US" dirty="0"/>
          </a:p>
        </p:txBody>
      </p:sp>
      <p:sp>
        <p:nvSpPr>
          <p:cNvPr id="3" name="Content Placeholder 2"/>
          <p:cNvSpPr>
            <a:spLocks noGrp="1"/>
          </p:cNvSpPr>
          <p:nvPr>
            <p:ph idx="1"/>
          </p:nvPr>
        </p:nvSpPr>
        <p:spPr>
          <a:xfrm>
            <a:off x="843915" y="2557145"/>
            <a:ext cx="9688830" cy="3319145"/>
          </a:xfrm>
        </p:spPr>
        <p:txBody>
          <a:bodyPr>
            <a:normAutofit/>
          </a:bodyPr>
          <a:lstStyle/>
          <a:p>
            <a:r>
              <a:rPr lang="en-US" dirty="0"/>
              <a:t>If a blood vessel is eroded, </a:t>
            </a:r>
            <a:r>
              <a:rPr lang="en-US" dirty="0" err="1"/>
              <a:t>haemoptysis</a:t>
            </a:r>
            <a:r>
              <a:rPr lang="en-US" dirty="0"/>
              <a:t> may occur or </a:t>
            </a:r>
            <a:r>
              <a:rPr lang="en-US" dirty="0" err="1"/>
              <a:t>pyaemia</a:t>
            </a:r>
            <a:r>
              <a:rPr lang="en-US" dirty="0"/>
              <a:t>, leading to abscess formation elsewhere in the body, commonly the </a:t>
            </a:r>
            <a:r>
              <a:rPr lang="en-US" dirty="0" smtClean="0"/>
              <a:t>brain</a:t>
            </a:r>
            <a:endParaRPr lang="en-US" dirty="0" smtClean="0"/>
          </a:p>
          <a:p>
            <a:r>
              <a:rPr lang="en-US" dirty="0" smtClean="0"/>
              <a:t> </a:t>
            </a:r>
            <a:r>
              <a:rPr lang="en-US" dirty="0"/>
              <a:t>This condition can lead to hypoxia and it can also contribute to right sided heart failure</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145" y="1160145"/>
            <a:ext cx="9043670" cy="698500"/>
          </a:xfrm>
        </p:spPr>
        <p:txBody>
          <a:bodyPr>
            <a:normAutofit fontScale="90000"/>
          </a:bodyPr>
          <a:lstStyle/>
          <a:p>
            <a:r>
              <a:rPr lang="en-US" b="1" dirty="0"/>
              <a:t>Clinical Manifestations of Bronchiectasis</a:t>
            </a:r>
            <a:br>
              <a:rPr lang="en-US" dirty="0"/>
            </a:br>
            <a:endParaRPr lang="en-US" dirty="0"/>
          </a:p>
        </p:txBody>
      </p:sp>
      <p:sp>
        <p:nvSpPr>
          <p:cNvPr id="3" name="Content Placeholder 2"/>
          <p:cNvSpPr>
            <a:spLocks noGrp="1"/>
          </p:cNvSpPr>
          <p:nvPr>
            <p:ph idx="1"/>
          </p:nvPr>
        </p:nvSpPr>
        <p:spPr>
          <a:xfrm>
            <a:off x="756920" y="1858010"/>
            <a:ext cx="9476105" cy="4257040"/>
          </a:xfrm>
        </p:spPr>
        <p:txBody>
          <a:bodyPr>
            <a:normAutofit/>
          </a:bodyPr>
          <a:lstStyle/>
          <a:p>
            <a:pPr lvl="0"/>
            <a:r>
              <a:rPr lang="en-US" sz="2800" b="1" dirty="0" smtClean="0"/>
              <a:t>Persistent </a:t>
            </a:r>
            <a:r>
              <a:rPr lang="en-US" sz="2800" b="1" dirty="0"/>
              <a:t>cough </a:t>
            </a:r>
            <a:r>
              <a:rPr lang="en-US" sz="2800" dirty="0"/>
              <a:t>with production of copious amounts of purulent sputum.</a:t>
            </a:r>
            <a:endParaRPr lang="en-US" sz="2800" dirty="0"/>
          </a:p>
          <a:p>
            <a:pPr lvl="0"/>
            <a:r>
              <a:rPr lang="en-US" sz="2800" b="1" dirty="0"/>
              <a:t>Intermittent hemoptysis</a:t>
            </a:r>
            <a:r>
              <a:rPr lang="en-US" sz="2800" dirty="0"/>
              <a:t>; breathlessness.</a:t>
            </a:r>
            <a:endParaRPr lang="en-US" sz="2800" dirty="0"/>
          </a:p>
          <a:p>
            <a:pPr lvl="0"/>
            <a:r>
              <a:rPr lang="en-US" sz="2800" b="1" dirty="0"/>
              <a:t>Recurrent fever</a:t>
            </a:r>
            <a:r>
              <a:rPr lang="en-US" sz="2800" dirty="0"/>
              <a:t> and bouts of pulmonary infection</a:t>
            </a:r>
            <a:endParaRPr lang="en-US" sz="2800" dirty="0"/>
          </a:p>
          <a:p>
            <a:pPr lvl="0"/>
            <a:r>
              <a:rPr lang="en-US" sz="2800" b="1" dirty="0"/>
              <a:t>Crackles and rhonchi</a:t>
            </a:r>
            <a:r>
              <a:rPr lang="en-US" sz="2800" dirty="0"/>
              <a:t> heard over involved lobes</a:t>
            </a:r>
            <a:endParaRPr lang="en-US" sz="2800" dirty="0"/>
          </a:p>
          <a:p>
            <a:pPr lvl="0"/>
            <a:r>
              <a:rPr lang="en-US" sz="2800" b="1" dirty="0"/>
              <a:t>Finger clubbing-</a:t>
            </a:r>
            <a:r>
              <a:rPr lang="en-US" sz="2800">
                <a:sym typeface="+mn-ea"/>
              </a:rPr>
              <a:t>the tissue beneath the nail thickens and the fingertips become rounded and bulbous</a:t>
            </a:r>
            <a:endParaRPr lang="en-US" sz="2800" dirty="0"/>
          </a:p>
          <a:p>
            <a:endParaRPr lang="en-US" sz="28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D10917-299B-4178-A336-824CC5E4906C}" type="slidenum">
              <a:rPr lang="en-US" smtClean="0"/>
            </a:fld>
            <a:endParaRPr lang="en-US" dirty="0"/>
          </a:p>
        </p:txBody>
      </p:sp>
      <p:pic>
        <p:nvPicPr>
          <p:cNvPr id="1026" name="Picture 2" descr="http://medicalpicturesinfo.com/wp-content/uploads/2011/08/Clubbing-finger-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163320"/>
            <a:ext cx="7162800" cy="5085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235466"/>
            <a:ext cx="6477000" cy="583565"/>
          </a:xfrm>
          <a:prstGeom prst="rect">
            <a:avLst/>
          </a:prstGeom>
          <a:noFill/>
        </p:spPr>
        <p:txBody>
          <a:bodyPr wrap="square" rtlCol="0">
            <a:spAutoFit/>
          </a:bodyPr>
          <a:lstStyle/>
          <a:p>
            <a:r>
              <a:rPr lang="en-US" sz="3200" dirty="0" smtClean="0"/>
              <a:t>CLUBBING OF FINGERS</a:t>
            </a:r>
            <a:endParaRPr lang="en-US"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dirty="0">
                <a:sym typeface="+mn-ea"/>
              </a:rPr>
              <a:t>Clinical Manifestations</a:t>
            </a:r>
            <a:endParaRPr lang="en-US"/>
          </a:p>
        </p:txBody>
      </p:sp>
      <p:sp>
        <p:nvSpPr>
          <p:cNvPr id="3" name="Content Placeholder 2"/>
          <p:cNvSpPr>
            <a:spLocks noGrp="1"/>
          </p:cNvSpPr>
          <p:nvPr>
            <p:ph idx="1"/>
          </p:nvPr>
        </p:nvSpPr>
        <p:spPr>
          <a:xfrm>
            <a:off x="1295400" y="2557145"/>
            <a:ext cx="7847330" cy="3319145"/>
          </a:xfrm>
        </p:spPr>
        <p:txBody>
          <a:bodyPr/>
          <a:p>
            <a:r>
              <a:rPr lang="en-US" sz="3200"/>
              <a:t>wheezing</a:t>
            </a:r>
            <a:endParaRPr lang="en-US" sz="3200"/>
          </a:p>
          <a:p>
            <a:r>
              <a:rPr lang="en-US" sz="3200"/>
              <a:t>coughing up blood or bloodstained phlegm(sputum)</a:t>
            </a:r>
            <a:endParaRPr lang="en-US" sz="3200"/>
          </a:p>
          <a:p>
            <a:r>
              <a:rPr lang="en-US" sz="3200"/>
              <a:t>chest pain</a:t>
            </a:r>
            <a:endParaRPr lang="en-US" sz="3200"/>
          </a:p>
          <a:p>
            <a:r>
              <a:rPr lang="en-US" sz="3200"/>
              <a:t>joint pain </a:t>
            </a:r>
            <a:endParaRPr lang="en-US" sz="3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45" y="969645"/>
            <a:ext cx="8573770" cy="869950"/>
          </a:xfrm>
        </p:spPr>
        <p:txBody>
          <a:bodyPr>
            <a:normAutofit fontScale="90000"/>
          </a:bodyPr>
          <a:lstStyle/>
          <a:p>
            <a:r>
              <a:rPr lang="en-US" b="1" dirty="0"/>
              <a:t>Diagnostic Evaluation of Bronchiectasis</a:t>
            </a:r>
            <a:br>
              <a:rPr lang="en-US" dirty="0"/>
            </a:br>
            <a:endParaRPr lang="en-US" dirty="0"/>
          </a:p>
        </p:txBody>
      </p:sp>
      <p:sp>
        <p:nvSpPr>
          <p:cNvPr id="3" name="Content Placeholder 2"/>
          <p:cNvSpPr>
            <a:spLocks noGrp="1"/>
          </p:cNvSpPr>
          <p:nvPr>
            <p:ph idx="1"/>
          </p:nvPr>
        </p:nvSpPr>
        <p:spPr>
          <a:xfrm>
            <a:off x="843915" y="1953260"/>
            <a:ext cx="9613900" cy="3797300"/>
          </a:xfrm>
        </p:spPr>
        <p:txBody>
          <a:bodyPr>
            <a:normAutofit/>
          </a:bodyPr>
          <a:lstStyle/>
          <a:p>
            <a:pPr lvl="0"/>
            <a:r>
              <a:rPr lang="en-US" b="1" dirty="0" smtClean="0"/>
              <a:t>Chest </a:t>
            </a:r>
            <a:r>
              <a:rPr lang="en-US" b="1" dirty="0"/>
              <a:t>X-ray </a:t>
            </a:r>
            <a:r>
              <a:rPr lang="en-US" dirty="0"/>
              <a:t>may reveal areas of atelectasis with widespread dilatation of bronchi.</a:t>
            </a:r>
            <a:endParaRPr lang="en-US" dirty="0"/>
          </a:p>
          <a:p>
            <a:pPr lvl="0"/>
            <a:r>
              <a:rPr lang="en-US" b="1" dirty="0"/>
              <a:t>Sputum examination</a:t>
            </a:r>
            <a:r>
              <a:rPr lang="en-US" dirty="0"/>
              <a:t> may detect offending pathogens.</a:t>
            </a:r>
            <a:endParaRPr lang="en-US" dirty="0"/>
          </a:p>
          <a:p>
            <a:pPr lvl="0"/>
            <a:r>
              <a:rPr lang="en-US" b="1" dirty="0"/>
              <a:t>Clinical </a:t>
            </a:r>
            <a:r>
              <a:rPr lang="en-US" b="1" dirty="0" smtClean="0"/>
              <a:t>Manifestations</a:t>
            </a:r>
            <a:endParaRPr lang="en-US" dirty="0" smtClean="0"/>
          </a:p>
          <a:p>
            <a:pPr lvl="0"/>
            <a:r>
              <a:rPr lang="en-US" dirty="0" smtClean="0"/>
              <a:t>  </a:t>
            </a:r>
            <a:r>
              <a:rPr lang="en-US" b="1" dirty="0" smtClean="0"/>
              <a:t> </a:t>
            </a:r>
            <a:r>
              <a:rPr lang="en-US" b="1" dirty="0"/>
              <a:t>CT scan</a:t>
            </a:r>
            <a:r>
              <a:rPr lang="en-US" dirty="0"/>
              <a:t> is useful in diagnosis of bronchiectasis.</a:t>
            </a:r>
            <a:endParaRPr lang="en-US" dirty="0"/>
          </a:p>
          <a:p>
            <a:pPr marL="0" indent="0">
              <a:buNone/>
            </a:pPr>
            <a:r>
              <a:rPr lang="en-US" b="1" dirty="0"/>
              <a:t>Bronchoscopy,</a:t>
            </a:r>
            <a:r>
              <a:rPr lang="en-US" dirty="0"/>
              <a:t> in which your doctor uses a thin, flexible tube called a bronchoscope to look inside your airways</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753762"/>
            <a:ext cx="7498080" cy="556054"/>
          </a:xfrm>
        </p:spPr>
        <p:txBody>
          <a:bodyPr>
            <a:normAutofit fontScale="90000"/>
          </a:bodyPr>
          <a:lstStyle/>
          <a:p>
            <a:endParaRPr lang="en-US" dirty="0"/>
          </a:p>
        </p:txBody>
      </p:sp>
      <p:sp>
        <p:nvSpPr>
          <p:cNvPr id="3" name="Content Placeholder 2"/>
          <p:cNvSpPr>
            <a:spLocks noGrp="1"/>
          </p:cNvSpPr>
          <p:nvPr>
            <p:ph idx="1"/>
          </p:nvPr>
        </p:nvSpPr>
        <p:spPr>
          <a:xfrm>
            <a:off x="852616" y="1865870"/>
            <a:ext cx="10676237" cy="4242830"/>
          </a:xfrm>
        </p:spPr>
        <p:txBody>
          <a:bodyPr>
            <a:normAutofit/>
          </a:bodyPr>
          <a:lstStyle/>
          <a:p>
            <a:r>
              <a:rPr lang="en-US" sz="3600" dirty="0"/>
              <a:t>Acute bronchitis is caused by bacteria and may follow a common cold. </a:t>
            </a:r>
            <a:endParaRPr lang="en-US" sz="3600" dirty="0"/>
          </a:p>
          <a:p>
            <a:r>
              <a:rPr lang="en-US" sz="3600" dirty="0"/>
              <a:t>Streptococcus, staphylococcus aureus and H. influenza are commonly associated with acute bronchitis.</a:t>
            </a:r>
            <a:endParaRPr lang="en-US" sz="3600" dirty="0"/>
          </a:p>
          <a:p>
            <a:r>
              <a:rPr lang="en-US" sz="3600" dirty="0"/>
              <a:t> Chronic heavy smoking and air pollution contribute to chronic bronchitis. </a:t>
            </a:r>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Medical Management of Bronchiectasis</a:t>
            </a:r>
            <a:endParaRPr lang="en-US" dirty="0"/>
          </a:p>
        </p:txBody>
      </p:sp>
      <p:sp>
        <p:nvSpPr>
          <p:cNvPr id="3" name="Content Placeholder 2"/>
          <p:cNvSpPr>
            <a:spLocks noGrp="1"/>
          </p:cNvSpPr>
          <p:nvPr>
            <p:ph idx="1"/>
          </p:nvPr>
        </p:nvSpPr>
        <p:spPr>
          <a:xfrm>
            <a:off x="861695" y="1922145"/>
            <a:ext cx="9596120" cy="4326890"/>
          </a:xfrm>
        </p:spPr>
        <p:txBody>
          <a:bodyPr>
            <a:normAutofit fontScale="70000"/>
          </a:bodyPr>
          <a:lstStyle/>
          <a:p>
            <a:pPr marL="82550" lvl="0" indent="0">
              <a:buNone/>
            </a:pPr>
            <a:r>
              <a:rPr lang="en-US" sz="3600" b="1" dirty="0" smtClean="0"/>
              <a:t> </a:t>
            </a:r>
            <a:r>
              <a:rPr lang="en-US" sz="3600" b="1">
                <a:sym typeface="+mn-ea"/>
              </a:rPr>
              <a:t>Once bronchiectasis sets in, it can't ever be reversed. However, it can be helped to not get worse by:</a:t>
            </a:r>
            <a:endParaRPr lang="en-US" sz="3600" b="1"/>
          </a:p>
          <a:p>
            <a:pPr marL="82550" lvl="0" indent="0">
              <a:buNone/>
            </a:pPr>
            <a:r>
              <a:rPr lang="en-US" sz="3600" dirty="0"/>
              <a:t>Smoking cessation.</a:t>
            </a:r>
            <a:endParaRPr lang="en-US" sz="3600" dirty="0"/>
          </a:p>
          <a:p>
            <a:pPr lvl="0"/>
            <a:r>
              <a:rPr lang="en-US" sz="3600" dirty="0"/>
              <a:t>Prompt antimicrobial treatment of exacerbations of infection.</a:t>
            </a:r>
            <a:r>
              <a:rPr lang="en-US" sz="3600">
                <a:sym typeface="+mn-ea"/>
              </a:rPr>
              <a:t> </a:t>
            </a:r>
            <a:endParaRPr lang="en-US" sz="3600">
              <a:sym typeface="+mn-ea"/>
            </a:endParaRPr>
          </a:p>
          <a:p>
            <a:pPr lvl="0"/>
            <a:r>
              <a:rPr lang="en-US" sz="3600">
                <a:sym typeface="+mn-ea"/>
              </a:rPr>
              <a:t>Long-term macrolide antibiotics such as azithromycin can help to prevent infections and dampen down inflammation in the lungs</a:t>
            </a:r>
            <a:endParaRPr lang="en-US" sz="3600"/>
          </a:p>
          <a:p>
            <a:pPr lvl="0"/>
            <a:r>
              <a:rPr lang="en-US" sz="3600" dirty="0"/>
              <a:t>Immunization against potential pulmonary pathogens (influenza and pneumococcal vaccine</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735" y="673735"/>
            <a:ext cx="7498080" cy="861695"/>
          </a:xfrm>
        </p:spPr>
        <p:txBody>
          <a:bodyPr/>
          <a:lstStyle/>
          <a:p>
            <a:endParaRPr lang="en-US" dirty="0"/>
          </a:p>
        </p:txBody>
      </p:sp>
      <p:sp>
        <p:nvSpPr>
          <p:cNvPr id="3" name="Content Placeholder 2"/>
          <p:cNvSpPr>
            <a:spLocks noGrp="1"/>
          </p:cNvSpPr>
          <p:nvPr>
            <p:ph idx="1"/>
          </p:nvPr>
        </p:nvSpPr>
        <p:spPr>
          <a:xfrm>
            <a:off x="802005" y="1973580"/>
            <a:ext cx="9239250" cy="3994785"/>
          </a:xfrm>
        </p:spPr>
        <p:txBody>
          <a:bodyPr>
            <a:normAutofit lnSpcReduction="20000"/>
          </a:bodyPr>
          <a:lstStyle/>
          <a:p>
            <a:pPr lvl="0"/>
            <a:r>
              <a:rPr lang="en-US" sz="3600" dirty="0"/>
              <a:t>Secretion clearance techniques, such as postural drainage, positive expiratory pressure (PEP) valve, </a:t>
            </a:r>
            <a:endParaRPr lang="en-US" sz="3600" dirty="0" smtClean="0"/>
          </a:p>
          <a:p>
            <a:pPr lvl="0"/>
            <a:r>
              <a:rPr lang="en-US" sz="3600" dirty="0"/>
              <a:t>Bronchodilators for </a:t>
            </a:r>
            <a:r>
              <a:rPr lang="en-US" sz="3600" dirty="0" err="1"/>
              <a:t>bronchodilatation</a:t>
            </a:r>
            <a:r>
              <a:rPr lang="en-US" sz="3600" dirty="0"/>
              <a:t> and improved secretion clearance.</a:t>
            </a:r>
            <a:endParaRPr lang="en-US" sz="3600" dirty="0"/>
          </a:p>
          <a:p>
            <a:pPr lvl="0"/>
            <a:r>
              <a:rPr lang="en-US" sz="3600" dirty="0"/>
              <a:t>Surgical resection (segmental resection) when conservative management fails.</a:t>
            </a:r>
            <a:endParaRPr lang="en-US" sz="3600" dirty="0"/>
          </a:p>
          <a:p>
            <a:pPr lvl="0"/>
            <a:r>
              <a:rPr lang="en-US" sz="3600">
                <a:sym typeface="+mn-ea"/>
              </a:rPr>
              <a:t>Taking regular exercise.</a:t>
            </a:r>
            <a:endParaRPr lang="en-US" sz="3600"/>
          </a:p>
          <a:p>
            <a:pPr lvl="0"/>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828040"/>
          </a:xfrm>
        </p:spPr>
        <p:txBody>
          <a:bodyPr/>
          <a:p>
            <a:endParaRPr lang="en-US"/>
          </a:p>
        </p:txBody>
      </p:sp>
      <p:sp>
        <p:nvSpPr>
          <p:cNvPr id="3" name="Content Placeholder 2"/>
          <p:cNvSpPr>
            <a:spLocks noGrp="1"/>
          </p:cNvSpPr>
          <p:nvPr>
            <p:ph idx="1"/>
          </p:nvPr>
        </p:nvSpPr>
        <p:spPr>
          <a:xfrm>
            <a:off x="838200" y="1809750"/>
            <a:ext cx="9867900" cy="4047490"/>
          </a:xfrm>
        </p:spPr>
        <p:txBody>
          <a:bodyPr/>
          <a:p>
            <a:pPr marL="0" lvl="1"/>
            <a:r>
              <a:rPr lang="en-US" sz="3200">
                <a:sym typeface="+mn-ea"/>
              </a:rPr>
              <a:t>Seing a physiotherapist who is  respiratory physiotherapist or chest physio </a:t>
            </a:r>
            <a:r>
              <a:rPr lang="en-US" sz="3200" dirty="0" smtClean="0">
                <a:sym typeface="+mn-ea"/>
              </a:rPr>
              <a:t>percussion </a:t>
            </a:r>
            <a:r>
              <a:rPr lang="en-US" sz="3200" dirty="0">
                <a:sym typeface="+mn-ea"/>
              </a:rPr>
              <a:t>and vibration or other methods.</a:t>
            </a:r>
            <a:endParaRPr lang="en-US" sz="3200" dirty="0">
              <a:sym typeface="+mn-ea"/>
            </a:endParaRPr>
          </a:p>
          <a:p>
            <a:pPr marL="0" lvl="1"/>
            <a:r>
              <a:rPr lang="en-US" sz="3200" dirty="0" smtClean="0">
                <a:sym typeface="+mn-ea"/>
              </a:rPr>
              <a:t>chest </a:t>
            </a:r>
            <a:r>
              <a:rPr lang="en-US" sz="3200" dirty="0">
                <a:sym typeface="+mn-ea"/>
              </a:rPr>
              <a:t>physical therapy </a:t>
            </a:r>
            <a:r>
              <a:rPr lang="en-US" sz="3200" dirty="0" smtClean="0">
                <a:sym typeface="+mn-ea"/>
              </a:rPr>
              <a:t>techniques to loosen secretion to drain.</a:t>
            </a:r>
            <a:endParaRPr lang="en-US" sz="3200" dirty="0"/>
          </a:p>
          <a:p>
            <a:r>
              <a:rPr lang="en-US" sz="3200">
                <a:sym typeface="+mn-ea"/>
              </a:rPr>
              <a:t>use postural drainage techniques themself, along with special breathing techniques to bring up the mucus.</a:t>
            </a:r>
            <a:endParaRPr lang="en-US" sz="3200"/>
          </a:p>
          <a:p>
            <a:endParaRPr lang="en-US" sz="3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748665"/>
          </a:xfrm>
        </p:spPr>
        <p:txBody>
          <a:bodyPr>
            <a:normAutofit fontScale="90000"/>
          </a:bodyPr>
          <a:lstStyle/>
          <a:p>
            <a:endParaRPr lang="en-US"/>
          </a:p>
        </p:txBody>
      </p:sp>
      <p:sp>
        <p:nvSpPr>
          <p:cNvPr id="3" name="Content Placeholder 2"/>
          <p:cNvSpPr>
            <a:spLocks noGrp="1"/>
          </p:cNvSpPr>
          <p:nvPr>
            <p:ph idx="1"/>
          </p:nvPr>
        </p:nvSpPr>
        <p:spPr>
          <a:xfrm>
            <a:off x="860425" y="1731010"/>
            <a:ext cx="9250680" cy="4389755"/>
          </a:xfrm>
        </p:spPr>
        <p:txBody>
          <a:bodyPr>
            <a:normAutofit fontScale="90000" lnSpcReduction="10000"/>
          </a:bodyPr>
          <a:lstStyle/>
          <a:p>
            <a:r>
              <a:rPr lang="en-US" sz="3600" dirty="0" smtClean="0"/>
              <a:t>  </a:t>
            </a:r>
            <a:r>
              <a:rPr lang="en-US" sz="3600" dirty="0"/>
              <a:t>Mucolytic  agents, expectorants and antibiotics. </a:t>
            </a:r>
            <a:endParaRPr lang="en-US" sz="3600" dirty="0"/>
          </a:p>
          <a:p>
            <a:r>
              <a:rPr lang="en-US" sz="3600" dirty="0"/>
              <a:t>Good hydration, to liquefy secretions, must be maintained. </a:t>
            </a:r>
            <a:endParaRPr lang="en-US" sz="3600" dirty="0"/>
          </a:p>
          <a:p>
            <a:r>
              <a:rPr lang="en-US" sz="3600" dirty="0" smtClean="0"/>
              <a:t> Avoidance </a:t>
            </a:r>
            <a:r>
              <a:rPr lang="en-US" sz="3600" dirty="0"/>
              <a:t>of air irritants are also important.</a:t>
            </a:r>
            <a:endParaRPr lang="en-US" sz="3600" dirty="0"/>
          </a:p>
          <a:p>
            <a:pPr marL="365760" lvl="1" indent="-283210">
              <a:spcBef>
                <a:spcPts val="600"/>
              </a:spcBef>
              <a:buSzPct val="80000"/>
              <a:buFont typeface="Wingdings 2" panose="05020102010507070707"/>
              <a:buChar char=""/>
            </a:pPr>
            <a:r>
              <a:rPr lang="en-US" sz="3600" dirty="0" smtClean="0"/>
              <a:t> </a:t>
            </a:r>
            <a:r>
              <a:rPr lang="en-US" sz="3600">
                <a:sym typeface="+mn-ea"/>
              </a:rPr>
              <a:t>Nebulised saline can help to make the sputum thinner and easier to cough up.</a:t>
            </a:r>
            <a:endParaRPr lang="en-US" sz="3600"/>
          </a:p>
          <a:p>
            <a:pPr marL="365760" lvl="1" indent="-283210">
              <a:spcBef>
                <a:spcPts val="600"/>
              </a:spcBef>
              <a:buSzPct val="80000"/>
              <a:buFont typeface="Wingdings 2" panose="05020102010507070707"/>
              <a:buChar char=""/>
            </a:pPr>
            <a:r>
              <a:rPr lang="en-US" sz="3600">
                <a:sym typeface="+mn-ea"/>
              </a:rPr>
              <a:t>Nebulised bronchodilators can help the mucus to drain away too.</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708660"/>
            <a:ext cx="8608060" cy="1005840"/>
          </a:xfrm>
        </p:spPr>
        <p:txBody>
          <a:bodyPr>
            <a:normAutofit/>
          </a:bodyPr>
          <a:lstStyle/>
          <a:p>
            <a:r>
              <a:rPr lang="en-US" sz="3600" b="1" dirty="0"/>
              <a:t>Complications of Bronchiectasis</a:t>
            </a:r>
            <a:endParaRPr lang="en-US" sz="3600" dirty="0"/>
          </a:p>
        </p:txBody>
      </p:sp>
      <p:sp>
        <p:nvSpPr>
          <p:cNvPr id="3" name="Content Placeholder 2"/>
          <p:cNvSpPr>
            <a:spLocks noGrp="1"/>
          </p:cNvSpPr>
          <p:nvPr>
            <p:ph idx="1"/>
          </p:nvPr>
        </p:nvSpPr>
        <p:spPr>
          <a:xfrm>
            <a:off x="843915" y="1714500"/>
            <a:ext cx="9613900" cy="4762500"/>
          </a:xfrm>
        </p:spPr>
        <p:txBody>
          <a:bodyPr>
            <a:normAutofit/>
          </a:bodyPr>
          <a:lstStyle/>
          <a:p>
            <a:pPr lvl="0"/>
            <a:r>
              <a:rPr lang="en-US" sz="3600" dirty="0" smtClean="0"/>
              <a:t>Progressive </a:t>
            </a:r>
            <a:r>
              <a:rPr lang="en-US" sz="3600" dirty="0"/>
              <a:t>suppuration.</a:t>
            </a:r>
            <a:endParaRPr lang="en-US" sz="3600" dirty="0"/>
          </a:p>
          <a:p>
            <a:pPr lvl="0"/>
            <a:r>
              <a:rPr lang="en-US" sz="3600" dirty="0"/>
              <a:t>Hemoptysis, major pulmonary hemorrhage.</a:t>
            </a:r>
            <a:endParaRPr lang="en-US" sz="3600" dirty="0"/>
          </a:p>
          <a:p>
            <a:pPr lvl="0"/>
            <a:r>
              <a:rPr lang="en-US" sz="3600" dirty="0"/>
              <a:t> Emphysema, </a:t>
            </a:r>
            <a:endParaRPr lang="en-US" sz="3600" dirty="0"/>
          </a:p>
          <a:p>
            <a:pPr lvl="0"/>
            <a:r>
              <a:rPr lang="en-US" sz="3600" dirty="0"/>
              <a:t>chronic respiratory insufficiency</a:t>
            </a:r>
            <a:endParaRPr lang="en-US" sz="3600"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230" y="883285"/>
            <a:ext cx="9252585" cy="1824355"/>
          </a:xfrm>
        </p:spPr>
        <p:txBody>
          <a:bodyPr>
            <a:normAutofit fontScale="90000"/>
          </a:bodyPr>
          <a:lstStyle/>
          <a:p>
            <a:r>
              <a:rPr lang="en-US" b="1" dirty="0"/>
              <a:t>Patient Education and Health Maintenance of a patient with Bronchiectasis</a:t>
            </a:r>
            <a:br>
              <a:rPr lang="en-US" dirty="0"/>
            </a:br>
            <a:endParaRPr lang="en-US" dirty="0"/>
          </a:p>
        </p:txBody>
      </p:sp>
      <p:sp>
        <p:nvSpPr>
          <p:cNvPr id="3" name="Content Placeholder 2"/>
          <p:cNvSpPr>
            <a:spLocks noGrp="1"/>
          </p:cNvSpPr>
          <p:nvPr>
            <p:ph idx="1"/>
          </p:nvPr>
        </p:nvSpPr>
        <p:spPr>
          <a:xfrm>
            <a:off x="836930" y="2515870"/>
            <a:ext cx="9030335" cy="3013075"/>
          </a:xfrm>
        </p:spPr>
        <p:txBody>
          <a:bodyPr>
            <a:normAutofit/>
          </a:bodyPr>
          <a:lstStyle/>
          <a:p>
            <a:pPr lvl="0"/>
            <a:r>
              <a:rPr lang="en-US" sz="3600" dirty="0" smtClean="0"/>
              <a:t>Instruct </a:t>
            </a:r>
            <a:r>
              <a:rPr lang="en-US" sz="3600" dirty="0"/>
              <a:t>the patient to avoid noxious fumes, dusts, smoke, and other pulmonary irritants.</a:t>
            </a:r>
            <a:endParaRPr lang="en-US" sz="3600" dirty="0"/>
          </a:p>
          <a:p>
            <a:pPr lvl="0"/>
            <a:r>
              <a:rPr lang="en-US" sz="3600" dirty="0"/>
              <a:t>Teach the patient to monitor sputum. Report if change in quantity or character occurs</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676910"/>
            <a:ext cx="9147175" cy="687070"/>
          </a:xfrm>
        </p:spPr>
        <p:txBody>
          <a:bodyPr>
            <a:normAutofit fontScale="90000"/>
          </a:bodyPr>
          <a:lstStyle/>
          <a:p>
            <a:endParaRPr lang="en-US" dirty="0"/>
          </a:p>
        </p:txBody>
      </p:sp>
      <p:sp>
        <p:nvSpPr>
          <p:cNvPr id="3" name="Content Placeholder 2"/>
          <p:cNvSpPr>
            <a:spLocks noGrp="1"/>
          </p:cNvSpPr>
          <p:nvPr>
            <p:ph idx="1"/>
          </p:nvPr>
        </p:nvSpPr>
        <p:spPr>
          <a:xfrm>
            <a:off x="795655" y="1363345"/>
            <a:ext cx="9662160" cy="4425950"/>
          </a:xfrm>
        </p:spPr>
        <p:txBody>
          <a:bodyPr>
            <a:noAutofit/>
          </a:bodyPr>
          <a:lstStyle/>
          <a:p>
            <a:pPr lvl="0"/>
            <a:r>
              <a:rPr lang="en-US" sz="3200" dirty="0"/>
              <a:t>Instruct the patient and family about importance of pulmonary drainage.</a:t>
            </a:r>
            <a:endParaRPr lang="en-US" sz="3200" dirty="0"/>
          </a:p>
          <a:p>
            <a:pPr lvl="1"/>
            <a:r>
              <a:rPr lang="en-US" sz="3200" dirty="0"/>
              <a:t>Teach drainage exercises and chest physical therapy techniques.</a:t>
            </a:r>
            <a:endParaRPr lang="en-US" sz="3200" dirty="0"/>
          </a:p>
          <a:p>
            <a:pPr lvl="1"/>
            <a:r>
              <a:rPr lang="en-US" sz="3200" dirty="0"/>
              <a:t>Encourage postural drainage before rising in the morning, because sputum accumulates during night.</a:t>
            </a:r>
            <a:endParaRPr lang="en-US" sz="3200" dirty="0"/>
          </a:p>
          <a:p>
            <a:pPr lvl="1"/>
            <a:r>
              <a:rPr lang="en-US" sz="3200" dirty="0"/>
              <a:t>Encourage patient to engage in physical activity throughout day to help mobilize mucus.</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782320"/>
          </a:xfrm>
        </p:spPr>
        <p:txBody>
          <a:bodyPr/>
          <a:lstStyle/>
          <a:p>
            <a:endParaRPr lang="en-US"/>
          </a:p>
        </p:txBody>
      </p:sp>
      <p:sp>
        <p:nvSpPr>
          <p:cNvPr id="3" name="Content Placeholder 2"/>
          <p:cNvSpPr>
            <a:spLocks noGrp="1"/>
          </p:cNvSpPr>
          <p:nvPr>
            <p:ph idx="1"/>
          </p:nvPr>
        </p:nvSpPr>
        <p:spPr>
          <a:xfrm>
            <a:off x="826135" y="1765300"/>
            <a:ext cx="9631680" cy="4483100"/>
          </a:xfrm>
        </p:spPr>
        <p:txBody>
          <a:bodyPr>
            <a:normAutofit/>
          </a:bodyPr>
          <a:lstStyle/>
          <a:p>
            <a:pPr lvl="0"/>
            <a:r>
              <a:rPr lang="en-US" sz="3600" dirty="0"/>
              <a:t>Encourage regular dental care because copious sputum production may affect dentition.</a:t>
            </a:r>
            <a:endParaRPr lang="en-US" sz="3600" dirty="0"/>
          </a:p>
          <a:p>
            <a:pPr lvl="0"/>
            <a:r>
              <a:rPr lang="en-US" sz="3600" dirty="0"/>
              <a:t>Emphasize the importance of influenza and pneumococcal immunizations and prompt treatment of respiratory infections.</a:t>
            </a:r>
            <a:endParaRPr lang="en-US" sz="3600"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ym typeface="+mn-ea"/>
              </a:rPr>
              <a:t>Bronchiectasis Prevention</a:t>
            </a:r>
            <a:br>
              <a:rPr lang="en-US"/>
            </a:br>
            <a:endParaRPr lang="en-US"/>
          </a:p>
        </p:txBody>
      </p:sp>
      <p:sp>
        <p:nvSpPr>
          <p:cNvPr id="3" name="Content Placeholder 2"/>
          <p:cNvSpPr>
            <a:spLocks noGrp="1"/>
          </p:cNvSpPr>
          <p:nvPr>
            <p:ph idx="1"/>
          </p:nvPr>
        </p:nvSpPr>
        <p:spPr>
          <a:xfrm>
            <a:off x="1295400" y="1619885"/>
            <a:ext cx="8872220" cy="4256405"/>
          </a:xfrm>
        </p:spPr>
        <p:txBody>
          <a:bodyPr>
            <a:normAutofit/>
          </a:bodyPr>
          <a:p>
            <a:r>
              <a:rPr lang="en-US"/>
              <a:t>Some steps help prevent the infections and tissue damage that can lead to bronchiectasis.</a:t>
            </a:r>
            <a:endParaRPr lang="en-US"/>
          </a:p>
          <a:p>
            <a:r>
              <a:rPr lang="en-US"/>
              <a:t>Get treatment for any lung infection as soon as possible.</a:t>
            </a:r>
            <a:endParaRPr lang="en-US"/>
          </a:p>
          <a:p>
            <a:r>
              <a:rPr lang="en-US"/>
              <a:t>Make sure children get recommended vaccinations for illnesses like whooping cough and measles.</a:t>
            </a:r>
            <a:endParaRPr lang="en-US"/>
          </a:p>
          <a:p>
            <a:r>
              <a:rPr lang="en-US"/>
              <a:t>Keep an eye on small children to keep them from putting things in their mouth.</a:t>
            </a:r>
            <a:endParaRPr lang="en-US"/>
          </a:p>
          <a:p>
            <a:r>
              <a:rPr lang="en-US"/>
              <a:t> Get help right away if someone’s airways are blocked.</a:t>
            </a:r>
            <a:endParaRPr lang="en-US"/>
          </a:p>
          <a:p>
            <a:r>
              <a:rPr lang="en-US"/>
              <a:t>Avoid things that can damage your lungs, like smoke and chemicals.</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marR="0" lvl="0" indent="-342900">
              <a:lnSpc>
                <a:spcPct val="150000"/>
              </a:lnSpc>
              <a:spcBef>
                <a:spcPts val="0"/>
              </a:spcBef>
              <a:spcAft>
                <a:spcPts val="0"/>
              </a:spcAft>
              <a:tabLst>
                <a:tab pos="457200" algn="l"/>
              </a:tabLst>
            </a:pPr>
            <a:r>
              <a:rPr lang="en-US" sz="4400" dirty="0" smtClean="0">
                <a:effectLst/>
              </a:rPr>
              <a:t>Bronchiolitis</a:t>
            </a:r>
            <a:endParaRPr lang="en-US" sz="4000" dirty="0">
              <a:effectLst/>
            </a:endParaRPr>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
        <p:nvSpPr>
          <p:cNvPr id="6" name="Content Placeholder 5"/>
          <p:cNvSpPr>
            <a:spLocks noGrp="1"/>
          </p:cNvSpPr>
          <p:nvPr>
            <p:ph idx="1"/>
          </p:nvPr>
        </p:nvSpPr>
        <p:spPr>
          <a:xfrm>
            <a:off x="791845" y="2018665"/>
            <a:ext cx="9254490" cy="3857625"/>
          </a:xfrm>
        </p:spPr>
        <p:txBody>
          <a:bodyPr>
            <a:normAutofit fontScale="85000" lnSpcReduction="10000"/>
          </a:bodyPr>
          <a:lstStyle/>
          <a:p>
            <a:r>
              <a:rPr lang="en-US" b="1" dirty="0"/>
              <a:t>A</a:t>
            </a:r>
            <a:r>
              <a:rPr lang="en-US" b="1" dirty="0" smtClean="0"/>
              <a:t>ssignment </a:t>
            </a:r>
            <a:r>
              <a:rPr lang="en-US" dirty="0"/>
              <a:t>– make </a:t>
            </a:r>
            <a:r>
              <a:rPr lang="en-US" dirty="0" smtClean="0"/>
              <a:t>notes on </a:t>
            </a:r>
            <a:endParaRPr lang="en-US" dirty="0" smtClean="0"/>
          </a:p>
          <a:p>
            <a:r>
              <a:rPr lang="en-US" dirty="0" smtClean="0"/>
              <a:t>1) bronchiolitis</a:t>
            </a:r>
            <a:endParaRPr lang="en-US" dirty="0" smtClean="0"/>
          </a:p>
          <a:p>
            <a:pPr marL="82550" lvl="0" indent="0">
              <a:buNone/>
            </a:pPr>
            <a:r>
              <a:rPr lang="en-US" dirty="0"/>
              <a:t>To describe </a:t>
            </a:r>
            <a:r>
              <a:rPr lang="en-US" dirty="0" smtClean="0"/>
              <a:t>respiratory </a:t>
            </a:r>
            <a:r>
              <a:rPr lang="en-US" dirty="0"/>
              <a:t>system </a:t>
            </a:r>
            <a:r>
              <a:rPr lang="en-US" dirty="0" smtClean="0"/>
              <a:t>disorder </a:t>
            </a:r>
            <a:r>
              <a:rPr lang="en-US" i="1" dirty="0"/>
              <a:t>(definition, causes, pathophysiology, clinical features, complications and preventive </a:t>
            </a:r>
            <a:r>
              <a:rPr lang="en-US" i="1" dirty="0" smtClean="0"/>
              <a:t>measures).</a:t>
            </a:r>
            <a:endParaRPr lang="en-US" i="1" dirty="0" smtClean="0"/>
          </a:p>
          <a:p>
            <a:pPr algn="just">
              <a:buNone/>
            </a:pPr>
            <a:r>
              <a:rPr lang="en-US" i="1" dirty="0" smtClean="0"/>
              <a:t>2. Make notes on classification of pneumonia according to: </a:t>
            </a:r>
            <a:endParaRPr lang="en-US" dirty="0"/>
          </a:p>
          <a:p>
            <a:pPr marL="571500" indent="-571500" algn="just">
              <a:buAutoNum type="romanLcParenR"/>
            </a:pPr>
            <a:r>
              <a:rPr lang="en-US" dirty="0"/>
              <a:t>The predisposing environment.</a:t>
            </a:r>
            <a:endParaRPr lang="en-US" dirty="0"/>
          </a:p>
          <a:p>
            <a:pPr marL="571500" indent="-571500" algn="just">
              <a:buAutoNum type="romanLcParenR"/>
            </a:pPr>
            <a:endParaRPr lang="en-US" dirty="0"/>
          </a:p>
          <a:p>
            <a:pPr marL="571500" indent="-571500" algn="just">
              <a:buAutoNum type="romanLcParenR"/>
            </a:pPr>
            <a:r>
              <a:rPr lang="en-US" dirty="0"/>
              <a:t>The pattern of damage executed in the lungs.</a:t>
            </a:r>
            <a:endParaRPr lang="en-US" dirty="0"/>
          </a:p>
          <a:p>
            <a:pPr marL="82550" lvl="0" indent="0">
              <a:buNone/>
            </a:pPr>
            <a:r>
              <a:rPr lang="en-US" i="1"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sp>
        <p:nvSpPr>
          <p:cNvPr id="3" name="Content Placeholder 2"/>
          <p:cNvSpPr>
            <a:spLocks noGrp="1"/>
          </p:cNvSpPr>
          <p:nvPr>
            <p:ph idx="1"/>
          </p:nvPr>
        </p:nvSpPr>
        <p:spPr/>
        <p:txBody>
          <a:bodyPr/>
          <a:lstStyle/>
          <a:p>
            <a:pPr marL="658495" lvl="2" indent="0">
              <a:buNone/>
            </a:pPr>
            <a:endParaRPr lang="en-US" dirty="0"/>
          </a:p>
          <a:p>
            <a:r>
              <a:rPr lang="en-US" sz="3600" dirty="0"/>
              <a:t>Acute bronchitis caused by viruses or bacteria leading to inflammation and irritation with increased mucous production.</a:t>
            </a:r>
            <a:endParaRPr lang="en-US" sz="3600" dirty="0"/>
          </a:p>
          <a:p>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Chronic Obstructive Pulmonary Disorders </a:t>
            </a:r>
            <a:endParaRPr lang="en-US" b="1" dirty="0"/>
          </a:p>
        </p:txBody>
      </p:sp>
      <p:sp>
        <p:nvSpPr>
          <p:cNvPr id="3" name="Content Placeholder 2"/>
          <p:cNvSpPr>
            <a:spLocks noGrp="1"/>
          </p:cNvSpPr>
          <p:nvPr>
            <p:ph idx="1"/>
          </p:nvPr>
        </p:nvSpPr>
        <p:spPr>
          <a:xfrm>
            <a:off x="742950" y="1852295"/>
            <a:ext cx="9427845" cy="4023995"/>
          </a:xfrm>
        </p:spPr>
        <p:txBody>
          <a:bodyPr>
            <a:normAutofit/>
          </a:bodyPr>
          <a:lstStyle/>
          <a:p>
            <a:r>
              <a:rPr lang="en-US" b="1" dirty="0"/>
              <a:t>Chronic Obstructive Pulmonary Disease</a:t>
            </a:r>
            <a:endParaRPr lang="en-US" dirty="0"/>
          </a:p>
          <a:p>
            <a:r>
              <a:rPr lang="en-US" b="1" dirty="0"/>
              <a:t>A. Definition</a:t>
            </a:r>
            <a:endParaRPr lang="en-US" dirty="0"/>
          </a:p>
          <a:p>
            <a:r>
              <a:rPr lang="en-US" dirty="0"/>
              <a:t>COPD refers to a disease characterized by airflow limitation that is not fully reversible.</a:t>
            </a:r>
            <a:endParaRPr lang="en-US" dirty="0"/>
          </a:p>
          <a:p>
            <a:r>
              <a:rPr lang="en-US" dirty="0"/>
              <a:t> The airflow limitation is generally progressive and is normally associated with an inflammatory response of the lungs due to irritants.</a:t>
            </a:r>
            <a:endParaRPr lang="en-US" dirty="0"/>
          </a:p>
          <a:p>
            <a:r>
              <a:rPr lang="en-US" dirty="0"/>
              <a:t> chronic obstructive pulmonary disease (COPD) includes</a:t>
            </a:r>
            <a:r>
              <a:rPr lang="en-US" b="1" dirty="0"/>
              <a:t> chronic bronchiti</a:t>
            </a:r>
            <a:r>
              <a:rPr lang="en-US" dirty="0"/>
              <a:t>s, </a:t>
            </a:r>
            <a:r>
              <a:rPr lang="en-US" b="1" dirty="0" smtClean="0">
                <a:sym typeface="+mn-ea"/>
              </a:rPr>
              <a:t>Asthma</a:t>
            </a:r>
            <a:r>
              <a:rPr lang="en-US" dirty="0"/>
              <a:t> and </a:t>
            </a:r>
            <a:r>
              <a:rPr lang="en-US" b="1" dirty="0"/>
              <a:t>pulmonary emphysema. </a:t>
            </a:r>
            <a:endParaRPr lang="en-US" b="1"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97230"/>
            <a:ext cx="9601200" cy="827405"/>
          </a:xfrm>
        </p:spPr>
        <p:txBody>
          <a:bodyPr>
            <a:normAutofit fontScale="90000"/>
          </a:bodyPr>
          <a:lstStyle/>
          <a:p>
            <a:r>
              <a:rPr lang="en-US" b="1" dirty="0">
                <a:sym typeface="+mn-ea"/>
              </a:rPr>
              <a:t>Chronic Obstructive Pulmonary Disorders </a:t>
            </a:r>
            <a:br>
              <a:rPr lang="en-US" b="1" dirty="0"/>
            </a:br>
            <a:endParaRPr lang="en-US"/>
          </a:p>
        </p:txBody>
      </p:sp>
      <p:sp>
        <p:nvSpPr>
          <p:cNvPr id="3" name="Content Placeholder 2"/>
          <p:cNvSpPr>
            <a:spLocks noGrp="1"/>
          </p:cNvSpPr>
          <p:nvPr>
            <p:ph idx="1"/>
          </p:nvPr>
        </p:nvSpPr>
        <p:spPr>
          <a:xfrm>
            <a:off x="814705" y="1525270"/>
            <a:ext cx="9105265" cy="4444365"/>
          </a:xfrm>
        </p:spPr>
        <p:txBody>
          <a:bodyPr>
            <a:normAutofit/>
          </a:bodyPr>
          <a:lstStyle/>
          <a:p>
            <a:r>
              <a:rPr lang="en-US" sz="2800" b="1" i="1" dirty="0"/>
              <a:t>Chronic bronchitis</a:t>
            </a:r>
            <a:r>
              <a:rPr lang="en-US" sz="2800" b="1" dirty="0"/>
              <a:t> </a:t>
            </a:r>
            <a:r>
              <a:rPr lang="en-US" sz="2800" dirty="0"/>
              <a:t>is a chronic inflammation of the lower respiratory tract characterized by excessive mucous secretion, cough, and dyspnea associated with recurring infections of the lower respiratory tract.</a:t>
            </a:r>
            <a:endParaRPr lang="en-US" sz="2800" dirty="0"/>
          </a:p>
          <a:p>
            <a:r>
              <a:rPr lang="en-US" sz="2800" b="1" i="1" dirty="0"/>
              <a:t>Pulmonary emphysema</a:t>
            </a:r>
            <a:r>
              <a:rPr lang="en-US" sz="2800" b="1" dirty="0"/>
              <a:t> </a:t>
            </a:r>
            <a:r>
              <a:rPr lang="en-US" sz="2800" dirty="0"/>
              <a:t>is a complex lung disease characterized by destruction of the alveoli, enlargement of distal airspaces, and a breakdown of alveolar walls. </a:t>
            </a:r>
            <a:endParaRPr lang="en-US" sz="2800" dirty="0" smtClean="0"/>
          </a:p>
          <a:p>
            <a:pPr marL="82550" indent="0">
              <a:buNone/>
            </a:pPr>
            <a:r>
              <a:rPr lang="en-US" sz="2800" dirty="0"/>
              <a:t> </a:t>
            </a:r>
            <a:r>
              <a:rPr lang="en-US" sz="2800" dirty="0" smtClean="0"/>
              <a:t> There </a:t>
            </a:r>
            <a:r>
              <a:rPr lang="en-US" sz="2800" dirty="0"/>
              <a:t>is a slowly progressive deterioration of </a:t>
            </a:r>
            <a:r>
              <a:rPr lang="en-US" sz="2800" dirty="0" smtClean="0"/>
              <a:t>     lung </a:t>
            </a:r>
            <a:r>
              <a:rPr lang="en-US" sz="2800" dirty="0"/>
              <a:t>function for many years before the development of illness.</a:t>
            </a:r>
            <a:endParaRPr lang="en-US" sz="2800" dirty="0"/>
          </a:p>
          <a:p>
            <a:endParaRPr lang="en-US" sz="28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ym typeface="+mn-ea"/>
              </a:rPr>
              <a:t>Chronic Obstructive Pulmonary Disorders </a:t>
            </a:r>
            <a:br>
              <a:rPr lang="en-US" b="1" dirty="0"/>
            </a:br>
            <a:endParaRPr lang="en-US" dirty="0"/>
          </a:p>
        </p:txBody>
      </p:sp>
      <p:sp>
        <p:nvSpPr>
          <p:cNvPr id="3" name="Content Placeholder 2"/>
          <p:cNvSpPr>
            <a:spLocks noGrp="1"/>
          </p:cNvSpPr>
          <p:nvPr>
            <p:ph idx="1"/>
          </p:nvPr>
        </p:nvSpPr>
        <p:spPr>
          <a:xfrm>
            <a:off x="819150" y="2557145"/>
            <a:ext cx="9220835" cy="3319145"/>
          </a:xfrm>
        </p:spPr>
        <p:txBody>
          <a:bodyPr/>
          <a:lstStyle/>
          <a:p>
            <a:r>
              <a:rPr lang="en-US" sz="3600" b="1" dirty="0" smtClean="0"/>
              <a:t>Asthma</a:t>
            </a:r>
            <a:r>
              <a:rPr lang="en-US" sz="3600" dirty="0" smtClean="0"/>
              <a:t> </a:t>
            </a:r>
            <a:r>
              <a:rPr lang="en-US" sz="3600" dirty="0"/>
              <a:t>is a form of COPD in which the bronchial linings overreact to various stimuli, causing episodic spasms and inflammation that severely restrict the airways. </a:t>
            </a:r>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955"/>
            <a:ext cx="8229600" cy="1297940"/>
          </a:xfrm>
        </p:spPr>
        <p:txBody>
          <a:bodyPr>
            <a:normAutofit fontScale="90000"/>
          </a:bodyPr>
          <a:lstStyle/>
          <a:p>
            <a:br>
              <a:rPr lang="en-US" b="1" dirty="0" smtClean="0"/>
            </a:br>
            <a:r>
              <a:rPr lang="en-US" b="1" dirty="0" smtClean="0"/>
              <a:t>Emphysema</a:t>
            </a:r>
            <a:r>
              <a:rPr lang="en-US" dirty="0" smtClean="0"/>
              <a:t> </a:t>
            </a:r>
            <a:br>
              <a:rPr lang="en-US" dirty="0" smtClean="0"/>
            </a:br>
            <a:endParaRPr lang="en-US" dirty="0"/>
          </a:p>
        </p:txBody>
      </p:sp>
      <p:sp>
        <p:nvSpPr>
          <p:cNvPr id="3" name="Content Placeholder 2"/>
          <p:cNvSpPr>
            <a:spLocks noGrp="1"/>
          </p:cNvSpPr>
          <p:nvPr>
            <p:ph idx="1"/>
          </p:nvPr>
        </p:nvSpPr>
        <p:spPr>
          <a:xfrm>
            <a:off x="825500" y="1573530"/>
            <a:ext cx="9385300" cy="4674870"/>
          </a:xfrm>
        </p:spPr>
        <p:txBody>
          <a:bodyPr>
            <a:normAutofit lnSpcReduction="10000"/>
          </a:bodyPr>
          <a:lstStyle/>
          <a:p>
            <a:r>
              <a:rPr lang="en-US" dirty="0" smtClean="0"/>
              <a:t>It’s  a disease that comprises COPD(chronic obstructive pulmonary disease)</a:t>
            </a:r>
            <a:endParaRPr lang="en-US" dirty="0" smtClean="0"/>
          </a:p>
          <a:p>
            <a:r>
              <a:rPr lang="en-US" dirty="0" smtClean="0"/>
              <a:t>It involves gradual damage of the lung tissue, specifically thinning and destruction of the alveoli or air sacs.</a:t>
            </a:r>
            <a:endParaRPr lang="en-US" dirty="0" smtClean="0"/>
          </a:p>
          <a:p>
            <a:r>
              <a:rPr lang="en-US" b="1" dirty="0" smtClean="0"/>
              <a:t>1)Pulmonary </a:t>
            </a:r>
            <a:r>
              <a:rPr lang="en-US" b="1" dirty="0"/>
              <a:t>emphysema </a:t>
            </a:r>
            <a:r>
              <a:rPr lang="en-US" b="1" dirty="0" smtClean="0"/>
              <a:t>-</a:t>
            </a:r>
            <a:r>
              <a:rPr lang="en-US" dirty="0" smtClean="0"/>
              <a:t>In </a:t>
            </a:r>
            <a:r>
              <a:rPr lang="en-US" dirty="0"/>
              <a:t>this form of the disease there is irreversible distension of the respiratory bronchioles, alveolar ducts and alveoli reducing the surface area for the exchange of gases. </a:t>
            </a:r>
            <a:endParaRPr lang="en-US" dirty="0" smtClean="0"/>
          </a:p>
          <a:p>
            <a:r>
              <a:rPr lang="en-US" dirty="0" smtClean="0"/>
              <a:t>There </a:t>
            </a:r>
            <a:r>
              <a:rPr lang="en-US" dirty="0"/>
              <a:t>are two main types and both are usually </a:t>
            </a:r>
            <a:r>
              <a:rPr lang="en-US" dirty="0" smtClean="0"/>
              <a:t>present</a:t>
            </a:r>
            <a:endParaRPr lang="en-US" dirty="0" smtClean="0"/>
          </a:p>
          <a:p>
            <a:pPr lvl="1"/>
            <a:r>
              <a:rPr lang="en-US" b="1" dirty="0" err="1" smtClean="0"/>
              <a:t>Panacinar</a:t>
            </a:r>
            <a:r>
              <a:rPr lang="en-US" b="1" dirty="0" smtClean="0"/>
              <a:t> emphysema- </a:t>
            </a:r>
            <a:r>
              <a:rPr lang="en-US" dirty="0" smtClean="0"/>
              <a:t>The </a:t>
            </a:r>
            <a:r>
              <a:rPr lang="en-US" dirty="0"/>
              <a:t>walls between adjacent alveoli break down, the alveolar ducts dilate and there is loss of interstitial elastic tissue</a:t>
            </a:r>
            <a:r>
              <a:rPr lang="en-US" dirty="0" smtClean="0"/>
              <a:t>.</a:t>
            </a:r>
            <a:endParaRPr lang="en-US" dirty="0" smtClean="0"/>
          </a:p>
          <a:p>
            <a:pPr lvl="1"/>
            <a:r>
              <a:rPr lang="en-US" b="1" dirty="0" err="1"/>
              <a:t>Centrilobular</a:t>
            </a:r>
            <a:r>
              <a:rPr lang="en-US" b="1" dirty="0"/>
              <a:t> emphysema </a:t>
            </a:r>
            <a:r>
              <a:rPr lang="en-US" b="1" dirty="0" smtClean="0"/>
              <a:t>-</a:t>
            </a:r>
            <a:r>
              <a:rPr lang="en-US" dirty="0" smtClean="0"/>
              <a:t>In </a:t>
            </a:r>
            <a:r>
              <a:rPr lang="en-US" dirty="0"/>
              <a:t>this form there is irreversible dilatation of the respiratory bronchioles in the </a:t>
            </a:r>
            <a:r>
              <a:rPr lang="en-US" dirty="0" err="1"/>
              <a:t>centre</a:t>
            </a:r>
            <a:r>
              <a:rPr lang="en-US" dirty="0"/>
              <a:t> of lobules</a:t>
            </a:r>
            <a:endParaRPr lang="en-US" dirty="0"/>
          </a:p>
          <a:p>
            <a:endParaRPr lang="en-US"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504190"/>
          </a:xfrm>
        </p:spPr>
        <p:txBody>
          <a:bodyPr>
            <a:normAutofit fontScale="90000"/>
          </a:bodyPr>
          <a:p>
            <a:endParaRPr lang="en-US"/>
          </a:p>
        </p:txBody>
      </p:sp>
      <p:pic>
        <p:nvPicPr>
          <p:cNvPr id="4" name="Content Placeholder 3"/>
          <p:cNvPicPr>
            <a:picLocks noChangeAspect="1"/>
          </p:cNvPicPr>
          <p:nvPr>
            <p:ph idx="1"/>
          </p:nvPr>
        </p:nvPicPr>
        <p:blipFill>
          <a:blip r:embed="rId1"/>
          <a:stretch>
            <a:fillRect/>
          </a:stretch>
        </p:blipFill>
        <p:spPr>
          <a:xfrm>
            <a:off x="873760" y="1485900"/>
            <a:ext cx="7261225" cy="471424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800735"/>
          </a:xfrm>
        </p:spPr>
        <p:txBody>
          <a:bodyPr/>
          <a:lstStyle/>
          <a:p>
            <a:endParaRPr lang="en-US"/>
          </a:p>
        </p:txBody>
      </p:sp>
      <p:sp>
        <p:nvSpPr>
          <p:cNvPr id="3" name="Content Placeholder 2"/>
          <p:cNvSpPr>
            <a:spLocks noGrp="1"/>
          </p:cNvSpPr>
          <p:nvPr>
            <p:ph idx="1"/>
          </p:nvPr>
        </p:nvSpPr>
        <p:spPr>
          <a:xfrm>
            <a:off x="878205" y="1783080"/>
            <a:ext cx="8815705" cy="4185285"/>
          </a:xfrm>
        </p:spPr>
        <p:txBody>
          <a:bodyPr/>
          <a:lstStyle/>
          <a:p>
            <a:r>
              <a:rPr lang="en-US" sz="3200" dirty="0"/>
              <a:t>The factors thought to predispose to emphysema are smoking, acute inflammation, chronic cough and congenital defects that result in deficiency of proteolytic enzyme in the lungs.</a:t>
            </a:r>
            <a:endParaRPr lang="en-US" sz="3200" dirty="0"/>
          </a:p>
          <a:p>
            <a:r>
              <a:rPr lang="en-US" sz="3200" dirty="0"/>
              <a:t>Emphysema may also result from rupture of the lung through stab wounds and accidents. </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marL="82550" indent="0">
              <a:buNone/>
            </a:pPr>
            <a:r>
              <a:rPr lang="en-US" dirty="0" smtClean="0"/>
              <a:t>2)</a:t>
            </a:r>
            <a:r>
              <a:rPr lang="en-US" b="1" dirty="0" smtClean="0"/>
              <a:t>Interstitial emphysema-</a:t>
            </a:r>
            <a:r>
              <a:rPr lang="en-US" dirty="0" smtClean="0"/>
              <a:t>means </a:t>
            </a:r>
            <a:r>
              <a:rPr lang="en-US" dirty="0"/>
              <a:t>the presence of air in the thoracic interstitial tissues, and this may happen in one of the following ways: </a:t>
            </a:r>
            <a:r>
              <a:rPr lang="en-US" dirty="0" smtClean="0"/>
              <a:t> </a:t>
            </a:r>
            <a:endParaRPr lang="en-US" dirty="0" smtClean="0"/>
          </a:p>
          <a:p>
            <a:pPr>
              <a:buFont typeface="Arial" panose="020B0604020202020204" pitchFamily="34" charset="0"/>
              <a:buChar char="•"/>
            </a:pPr>
            <a:r>
              <a:rPr lang="en-US" b="1" dirty="0" smtClean="0"/>
              <a:t>from </a:t>
            </a:r>
            <a:r>
              <a:rPr lang="en-US" b="1" dirty="0"/>
              <a:t>the outside by injury,</a:t>
            </a:r>
            <a:r>
              <a:rPr lang="en-US" dirty="0"/>
              <a:t> e.g. fractured rib, stab </a:t>
            </a:r>
            <a:r>
              <a:rPr lang="en-US" dirty="0" smtClean="0"/>
              <a:t>wound</a:t>
            </a:r>
            <a:endParaRPr lang="en-US" dirty="0" smtClean="0"/>
          </a:p>
          <a:p>
            <a:pPr>
              <a:buFont typeface="Arial" panose="020B0604020202020204" pitchFamily="34" charset="0"/>
              <a:buChar char="•"/>
            </a:pPr>
            <a:r>
              <a:rPr lang="en-US" dirty="0" smtClean="0"/>
              <a:t> </a:t>
            </a:r>
            <a:r>
              <a:rPr lang="en-US" b="1" dirty="0"/>
              <a:t>from the inside </a:t>
            </a:r>
            <a:r>
              <a:rPr lang="en-US" dirty="0"/>
              <a:t>when an alveolus ruptures through the pleura, e.g. during an asthmatic attack, in bronchiolitis, coughing as in whooping </a:t>
            </a:r>
            <a:r>
              <a:rPr lang="en-US" dirty="0" smtClean="0"/>
              <a:t>cough.</a:t>
            </a:r>
            <a:endParaRPr lang="en-US" dirty="0" smtClean="0"/>
          </a:p>
          <a:p>
            <a:pPr>
              <a:buFont typeface="Wingdings" panose="05000000000000000000" pitchFamily="2" charset="2"/>
              <a:buChar char="Ø"/>
            </a:pPr>
            <a:r>
              <a:rPr lang="en-US" dirty="0" smtClean="0"/>
              <a:t>The </a:t>
            </a:r>
            <a:r>
              <a:rPr lang="en-US" dirty="0"/>
              <a:t>air in the tissues usually tracks upwards to the soft tissues of the neck where it is gradually absorbed, causing no damage. </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sym typeface="+mn-ea"/>
              </a:rPr>
              <a:t>Risk factors</a:t>
            </a:r>
            <a:br>
              <a:rPr lang="en-US" b="1"/>
            </a:br>
            <a:endParaRPr lang="en-US" b="1"/>
          </a:p>
        </p:txBody>
      </p:sp>
      <p:sp>
        <p:nvSpPr>
          <p:cNvPr id="3" name="Content Placeholder 2"/>
          <p:cNvSpPr>
            <a:spLocks noGrp="1"/>
          </p:cNvSpPr>
          <p:nvPr>
            <p:ph idx="1"/>
          </p:nvPr>
        </p:nvSpPr>
        <p:spPr>
          <a:xfrm>
            <a:off x="742950" y="1833880"/>
            <a:ext cx="9129395" cy="4347210"/>
          </a:xfrm>
        </p:spPr>
        <p:txBody>
          <a:bodyPr>
            <a:normAutofit/>
          </a:bodyPr>
          <a:p>
            <a:pPr marL="0" indent="0">
              <a:buNone/>
            </a:pPr>
            <a:r>
              <a:rPr lang="en-US" b="1"/>
              <a:t>Factors that increase your risk of developing emphysema include:</a:t>
            </a:r>
            <a:endParaRPr lang="en-US" b="1"/>
          </a:p>
          <a:p>
            <a:r>
              <a:rPr lang="en-US" b="1"/>
              <a:t>Smoking.</a:t>
            </a:r>
            <a:r>
              <a:rPr lang="en-US"/>
              <a:t> Emphysema is most likely to develop in cigarette smokers, but cigar and pipe smokers also are susceptible. The risk for all types of smokers increases with the number of years and amount of tobacco smoked.</a:t>
            </a:r>
            <a:endParaRPr lang="en-US"/>
          </a:p>
          <a:p>
            <a:r>
              <a:rPr lang="en-US" b="1"/>
              <a:t>Age. </a:t>
            </a:r>
            <a:r>
              <a:rPr lang="en-US"/>
              <a:t>Although the lung damage that occurs in emphysema develops gradually, most people with tobacco-related emphysema begin to experience symptoms of the disease between the ages of 40 and 60.</a:t>
            </a:r>
            <a:endParaRPr lang="en-US"/>
          </a:p>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599440"/>
          </a:xfrm>
        </p:spPr>
        <p:txBody>
          <a:bodyPr>
            <a:normAutofit fontScale="90000"/>
          </a:bodyPr>
          <a:p>
            <a:r>
              <a:rPr lang="en-US" b="1">
                <a:sym typeface="+mn-ea"/>
              </a:rPr>
              <a:t>Risk factors</a:t>
            </a:r>
            <a:br>
              <a:rPr lang="en-US" b="1">
                <a:sym typeface="+mn-ea"/>
              </a:rPr>
            </a:br>
            <a:endParaRPr lang="en-US"/>
          </a:p>
        </p:txBody>
      </p:sp>
      <p:sp>
        <p:nvSpPr>
          <p:cNvPr id="3" name="Content Placeholder 2"/>
          <p:cNvSpPr>
            <a:spLocks noGrp="1"/>
          </p:cNvSpPr>
          <p:nvPr>
            <p:ph idx="1"/>
          </p:nvPr>
        </p:nvSpPr>
        <p:spPr>
          <a:xfrm>
            <a:off x="781050" y="1581150"/>
            <a:ext cx="8248650" cy="4542790"/>
          </a:xfrm>
        </p:spPr>
        <p:txBody>
          <a:bodyPr>
            <a:normAutofit/>
          </a:bodyPr>
          <a:p>
            <a:r>
              <a:rPr lang="en-US" b="1">
                <a:sym typeface="+mn-ea"/>
              </a:rPr>
              <a:t>Exposure to secondhand smoke</a:t>
            </a:r>
            <a:r>
              <a:rPr lang="en-US">
                <a:sym typeface="+mn-ea"/>
              </a:rPr>
              <a:t>. Secondhand smoke, also known as passive or environmental tobacco smoke, is smoke that you inadvertently inhale from someone else's cigarette, pipe or cigar.  </a:t>
            </a:r>
            <a:endParaRPr lang="en-US"/>
          </a:p>
          <a:p>
            <a:r>
              <a:rPr lang="en-US" b="1">
                <a:sym typeface="+mn-ea"/>
              </a:rPr>
              <a:t>Occupational exposure to fumes or dust.</a:t>
            </a:r>
            <a:r>
              <a:rPr lang="en-US">
                <a:sym typeface="+mn-ea"/>
              </a:rPr>
              <a:t> If you breathe fumes from certain chemicals or dust from grain, cotton, wood or mining products, you're more likely to develop emphysema.  </a:t>
            </a:r>
            <a:endParaRPr lang="en-US">
              <a:sym typeface="+mn-ea"/>
            </a:endParaRPr>
          </a:p>
          <a:p>
            <a:r>
              <a:rPr lang="en-US" b="1">
                <a:sym typeface="+mn-ea"/>
              </a:rPr>
              <a:t>Exposure to indoor and outdoor pollution.</a:t>
            </a:r>
            <a:r>
              <a:rPr lang="en-US">
                <a:sym typeface="+mn-ea"/>
              </a:rPr>
              <a:t> Breathing indoor pollutants, such as fumes from heating fuel, as well as outdoor pollutants — car exhaust, for instance — increases your risk of emphysema.</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2" y="963082"/>
            <a:ext cx="9601196" cy="1303867"/>
          </a:xfrm>
        </p:spPr>
        <p:txBody>
          <a:bodyPr>
            <a:normAutofit fontScale="90000"/>
          </a:bodyPr>
          <a:p>
            <a:r>
              <a:rPr lang="en-US" b="1">
                <a:sym typeface="+mn-ea"/>
              </a:rPr>
              <a:t>Causes</a:t>
            </a:r>
            <a:br>
              <a:rPr lang="en-US" b="1"/>
            </a:br>
            <a:endParaRPr lang="en-US" b="1"/>
          </a:p>
        </p:txBody>
      </p:sp>
      <p:sp>
        <p:nvSpPr>
          <p:cNvPr id="3" name="Content Placeholder 2"/>
          <p:cNvSpPr>
            <a:spLocks noGrp="1"/>
          </p:cNvSpPr>
          <p:nvPr>
            <p:ph idx="1"/>
          </p:nvPr>
        </p:nvSpPr>
        <p:spPr>
          <a:xfrm>
            <a:off x="838835" y="1718310"/>
            <a:ext cx="9371330" cy="4386580"/>
          </a:xfrm>
        </p:spPr>
        <p:txBody>
          <a:bodyPr>
            <a:normAutofit fontScale="90000" lnSpcReduction="20000"/>
          </a:bodyPr>
          <a:p>
            <a:r>
              <a:rPr lang="en-US" sz="2500" b="1"/>
              <a:t>The main cause of emphysema is long-term exposure to airborne irritants, including:</a:t>
            </a:r>
            <a:endParaRPr lang="en-US" sz="2500" b="1"/>
          </a:p>
          <a:p>
            <a:r>
              <a:rPr lang="en-US" sz="2500"/>
              <a:t>   Marijuana smoke</a:t>
            </a:r>
            <a:endParaRPr lang="en-US" sz="2500"/>
          </a:p>
          <a:p>
            <a:r>
              <a:rPr lang="en-US" sz="2500"/>
              <a:t>Air pollution</a:t>
            </a:r>
            <a:endParaRPr lang="en-US" sz="2500"/>
          </a:p>
          <a:p>
            <a:r>
              <a:rPr lang="en-US" sz="2500"/>
              <a:t>Chemical fumes and dust</a:t>
            </a:r>
            <a:endParaRPr lang="en-US" sz="2500"/>
          </a:p>
          <a:p>
            <a:pPr lvl="0"/>
            <a:r>
              <a:rPr lang="en-US" sz="2500" b="1" dirty="0">
                <a:sym typeface="+mn-ea"/>
              </a:rPr>
              <a:t> </a:t>
            </a:r>
            <a:r>
              <a:rPr lang="en-US" sz="2500" dirty="0">
                <a:sym typeface="+mn-ea"/>
              </a:rPr>
              <a:t>Cigarette smoking.</a:t>
            </a:r>
            <a:endParaRPr lang="en-US" sz="2500" dirty="0"/>
          </a:p>
          <a:p>
            <a:pPr lvl="0"/>
            <a:r>
              <a:rPr lang="en-US" sz="2500" dirty="0">
                <a:sym typeface="+mn-ea"/>
              </a:rPr>
              <a:t>Air pollution, occupational exposure.</a:t>
            </a:r>
            <a:endParaRPr lang="en-US" sz="2500" dirty="0"/>
          </a:p>
          <a:p>
            <a:pPr lvl="0"/>
            <a:r>
              <a:rPr lang="en-US" sz="2500" dirty="0">
                <a:sym typeface="+mn-ea"/>
              </a:rPr>
              <a:t>Allergy, autoimmunity.</a:t>
            </a:r>
            <a:endParaRPr lang="en-US" sz="2500" dirty="0"/>
          </a:p>
          <a:p>
            <a:pPr lvl="0"/>
            <a:r>
              <a:rPr lang="en-US" sz="2500" dirty="0">
                <a:sym typeface="+mn-ea"/>
              </a:rPr>
              <a:t>Infection.</a:t>
            </a:r>
            <a:endParaRPr lang="en-US" sz="2500" dirty="0"/>
          </a:p>
          <a:p>
            <a:pPr lvl="0"/>
            <a:r>
              <a:rPr lang="en-US" sz="2500" dirty="0">
                <a:sym typeface="+mn-ea"/>
              </a:rPr>
              <a:t>Genetic predisposition, </a:t>
            </a:r>
            <a:r>
              <a:rPr lang="en-US" sz="2500" dirty="0" smtClean="0">
                <a:sym typeface="+mn-ea"/>
              </a:rPr>
              <a:t>aging</a:t>
            </a:r>
            <a:endParaRPr lang="en-US" sz="2500" dirty="0"/>
          </a:p>
          <a:p>
            <a:endParaRPr lang="en-US"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5334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766119" y="914400"/>
            <a:ext cx="10651523" cy="5334000"/>
          </a:xfrm>
        </p:spPr>
        <p:txBody>
          <a:bodyPr>
            <a:normAutofit/>
          </a:bodyPr>
          <a:lstStyle/>
          <a:p>
            <a:r>
              <a:rPr lang="en-US" sz="3600" dirty="0"/>
              <a:t>Acute bronchitis is commonly a bacterial infection, which responds well to broad-spectrum antibiotics. </a:t>
            </a:r>
            <a:endParaRPr lang="en-US" sz="3600" dirty="0"/>
          </a:p>
          <a:p>
            <a:r>
              <a:rPr lang="en-US" sz="3600" dirty="0"/>
              <a:t>Patient education on: </a:t>
            </a:r>
            <a:endParaRPr lang="en-US" sz="3600" dirty="0"/>
          </a:p>
          <a:p>
            <a:pPr>
              <a:buFont typeface="Wingdings" panose="05000000000000000000" pitchFamily="2" charset="2"/>
              <a:buChar char="Ø"/>
            </a:pPr>
            <a:r>
              <a:rPr lang="en-US" sz="3600" dirty="0"/>
              <a:t>the antibiotics, especially on the importance of completing the dose  </a:t>
            </a:r>
            <a:endParaRPr lang="en-US" sz="3600" dirty="0"/>
          </a:p>
          <a:p>
            <a:pPr>
              <a:buFont typeface="Wingdings" panose="05000000000000000000" pitchFamily="2" charset="2"/>
              <a:buChar char="Ø"/>
            </a:pPr>
            <a:r>
              <a:rPr lang="en-US" sz="3600" dirty="0"/>
              <a:t>recognition of symptoms of complications such as chronic obstructive pulmonary disease.</a:t>
            </a:r>
            <a:endParaRPr lang="en-US" sz="3600" dirty="0"/>
          </a:p>
        </p:txBody>
      </p:sp>
      <p:sp>
        <p:nvSpPr>
          <p:cNvPr id="5" name="Slide Number Placeholder 4"/>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0" y="778510"/>
            <a:ext cx="9182735" cy="1202690"/>
          </a:xfrm>
        </p:spPr>
        <p:txBody>
          <a:bodyPr>
            <a:normAutofit/>
          </a:bodyPr>
          <a:lstStyle/>
          <a:p>
            <a:pPr lvl="1" algn="l" rtl="0">
              <a:spcBef>
                <a:spcPct val="0"/>
              </a:spcBef>
            </a:pPr>
            <a:r>
              <a:rPr lang="en-US" sz="3600" b="1" dirty="0" smtClean="0"/>
              <a:t>Pathophysiology and Etiology</a:t>
            </a:r>
            <a:br>
              <a:rPr lang="en-US" dirty="0" smtClean="0"/>
            </a:br>
            <a:endParaRPr lang="en-US" dirty="0"/>
          </a:p>
        </p:txBody>
      </p:sp>
      <p:sp>
        <p:nvSpPr>
          <p:cNvPr id="3" name="Content Placeholder 2"/>
          <p:cNvSpPr>
            <a:spLocks noGrp="1"/>
          </p:cNvSpPr>
          <p:nvPr>
            <p:ph idx="1"/>
          </p:nvPr>
        </p:nvSpPr>
        <p:spPr>
          <a:xfrm>
            <a:off x="843915" y="1981200"/>
            <a:ext cx="8572500" cy="4267200"/>
          </a:xfrm>
        </p:spPr>
        <p:txBody>
          <a:bodyPr>
            <a:normAutofit/>
          </a:bodyPr>
          <a:lstStyle/>
          <a:p>
            <a:r>
              <a:rPr lang="en-US" sz="3200" b="1" dirty="0" smtClean="0"/>
              <a:t>Excessive </a:t>
            </a:r>
            <a:r>
              <a:rPr lang="en-US" sz="3200" b="1" dirty="0"/>
              <a:t>secretion of mucus</a:t>
            </a:r>
            <a:r>
              <a:rPr lang="en-US" sz="3200" dirty="0"/>
              <a:t> and chronic infection within the airways (bronchitis) infection, irritation, hypersensitivity local hyperemia hypertrophy of mucous glands increase in size and number of mucus-producing elements in bronchi (mucous glands and goblet  cells) inflammation and edema narrowing and obstruction of airflow</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852170"/>
          </a:xfrm>
        </p:spPr>
        <p:txBody>
          <a:bodyPr/>
          <a:lstStyle/>
          <a:p>
            <a:endParaRPr lang="en-US" dirty="0"/>
          </a:p>
        </p:txBody>
      </p:sp>
      <p:sp>
        <p:nvSpPr>
          <p:cNvPr id="3" name="Content Placeholder 2"/>
          <p:cNvSpPr>
            <a:spLocks noGrp="1"/>
          </p:cNvSpPr>
          <p:nvPr>
            <p:ph idx="1"/>
          </p:nvPr>
        </p:nvSpPr>
        <p:spPr>
          <a:xfrm>
            <a:off x="798195" y="1834515"/>
            <a:ext cx="8930640" cy="4133850"/>
          </a:xfrm>
        </p:spPr>
        <p:txBody>
          <a:bodyPr/>
          <a:lstStyle/>
          <a:p>
            <a:r>
              <a:rPr lang="en-US" sz="3200" dirty="0"/>
              <a:t>Increase in size of airspaces distal to the terminal bronchioles, with loss of alveolar walls and elastic recoil of the lungs (emphysema).</a:t>
            </a:r>
            <a:endParaRPr lang="en-US" sz="3200" dirty="0"/>
          </a:p>
          <a:p>
            <a:r>
              <a:rPr lang="en-US" sz="3200" dirty="0"/>
              <a:t>There may be an overlap of these conditions. As a result of these conditions, there is a subsequent derangement of airway dynamics (e.g., obstruction to airflow).</a:t>
            </a:r>
            <a:endParaRPr lang="en-US" sz="32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40410"/>
            <a:ext cx="9601200" cy="486410"/>
          </a:xfrm>
        </p:spPr>
        <p:txBody>
          <a:bodyPr>
            <a:normAutofit fontScale="90000"/>
          </a:bodyPr>
          <a:lstStyle/>
          <a:p>
            <a:r>
              <a:rPr lang="en-US" b="1" dirty="0"/>
              <a:t>signs and symptoms </a:t>
            </a:r>
            <a:endParaRPr lang="en-US" b="1" dirty="0"/>
          </a:p>
        </p:txBody>
      </p:sp>
      <p:sp>
        <p:nvSpPr>
          <p:cNvPr id="3" name="Content Placeholder 2"/>
          <p:cNvSpPr>
            <a:spLocks noGrp="1"/>
          </p:cNvSpPr>
          <p:nvPr>
            <p:ph idx="1"/>
          </p:nvPr>
        </p:nvSpPr>
        <p:spPr>
          <a:xfrm>
            <a:off x="1295400" y="1226820"/>
            <a:ext cx="8282305" cy="4650105"/>
          </a:xfrm>
        </p:spPr>
        <p:txBody>
          <a:bodyPr>
            <a:noAutofit/>
          </a:bodyPr>
          <a:lstStyle/>
          <a:p>
            <a:r>
              <a:rPr lang="en-US" sz="3200" dirty="0"/>
              <a:t>Gradual in onset and steadily progressive</a:t>
            </a:r>
            <a:endParaRPr lang="en-US" sz="3200" dirty="0"/>
          </a:p>
          <a:p>
            <a:pPr lvl="0"/>
            <a:r>
              <a:rPr lang="en-US" sz="3200" dirty="0"/>
              <a:t>Dyspnea, decreased exercise tolerance.</a:t>
            </a:r>
            <a:endParaRPr lang="en-US" sz="3200" dirty="0"/>
          </a:p>
          <a:p>
            <a:pPr lvl="0"/>
            <a:r>
              <a:rPr lang="en-US" sz="3200" dirty="0"/>
              <a:t>Cough may be minimal, except with respiratory infection.</a:t>
            </a:r>
            <a:endParaRPr lang="en-US" sz="3200" dirty="0"/>
          </a:p>
          <a:p>
            <a:pPr lvl="0"/>
            <a:r>
              <a:rPr lang="en-US" sz="3200" dirty="0"/>
              <a:t>Sputum expectoration mild.</a:t>
            </a:r>
            <a:endParaRPr lang="en-US" sz="3200" dirty="0"/>
          </a:p>
          <a:p>
            <a:pPr lvl="0"/>
            <a:r>
              <a:rPr lang="en-US" sz="3200" dirty="0"/>
              <a:t>Increased anteroposterior diameter of chest (barrel chest) due to air trapping with diaphragmatic flattening</a:t>
            </a:r>
            <a:r>
              <a:rPr lang="en-US" sz="3200" dirty="0" smtClean="0"/>
              <a:t>.</a:t>
            </a:r>
            <a:endParaRPr lang="en-US" sz="3200" dirty="0" smtClean="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661035"/>
          </a:xfrm>
        </p:spPr>
        <p:txBody>
          <a:bodyPr>
            <a:normAutofit fontScale="90000"/>
          </a:bodyPr>
          <a:lstStyle/>
          <a:p>
            <a:endParaRPr lang="en-US" dirty="0"/>
          </a:p>
        </p:txBody>
      </p:sp>
      <p:sp>
        <p:nvSpPr>
          <p:cNvPr id="3" name="Content Placeholder 2"/>
          <p:cNvSpPr>
            <a:spLocks noGrp="1"/>
          </p:cNvSpPr>
          <p:nvPr>
            <p:ph idx="1"/>
          </p:nvPr>
        </p:nvSpPr>
        <p:spPr>
          <a:xfrm>
            <a:off x="1295400" y="1920875"/>
            <a:ext cx="8107680" cy="3955415"/>
          </a:xfrm>
        </p:spPr>
        <p:txBody>
          <a:bodyPr>
            <a:normAutofit fontScale="90000"/>
          </a:bodyPr>
          <a:lstStyle/>
          <a:p>
            <a:r>
              <a:rPr lang="en-US" sz="3200" b="1" dirty="0"/>
              <a:t>Diagnostic Evaluation</a:t>
            </a:r>
            <a:endParaRPr lang="en-US" sz="3200" dirty="0"/>
          </a:p>
          <a:p>
            <a:pPr lvl="0"/>
            <a:r>
              <a:rPr lang="en-US" sz="3200" dirty="0"/>
              <a:t>ABG levels decreased PaO</a:t>
            </a:r>
            <a:r>
              <a:rPr lang="en-US" sz="3200" baseline="-25000" dirty="0"/>
              <a:t>2</a:t>
            </a:r>
            <a:r>
              <a:rPr lang="en-US" sz="3200" dirty="0"/>
              <a:t>, pH, and increased CO</a:t>
            </a:r>
            <a:r>
              <a:rPr lang="en-US" sz="3200" baseline="-25000" dirty="0"/>
              <a:t>2</a:t>
            </a:r>
            <a:r>
              <a:rPr lang="en-US" sz="3200" dirty="0"/>
              <a:t>.</a:t>
            </a:r>
            <a:endParaRPr lang="en-US" sz="3200" dirty="0"/>
          </a:p>
          <a:p>
            <a:pPr lvl="0"/>
            <a:r>
              <a:rPr lang="en-US" sz="3200" dirty="0"/>
              <a:t>Chest X-ray in late stages, hyperinflation, flattened diaphragm, increased retrosternal space, decreased vascular markings, possible bullae</a:t>
            </a:r>
            <a:endParaRPr lang="en-US" sz="3200" dirty="0"/>
          </a:p>
          <a:p>
            <a:pPr lvl="0"/>
            <a:r>
              <a:rPr lang="en-US" sz="3200" dirty="0" smtClean="0"/>
              <a:t>Alpha</a:t>
            </a:r>
            <a:r>
              <a:rPr lang="en-US" sz="3200" baseline="-25000" dirty="0" smtClean="0"/>
              <a:t> 1</a:t>
            </a:r>
            <a:r>
              <a:rPr lang="en-US" sz="3200" dirty="0" smtClean="0"/>
              <a:t>-antitrypsin assay </a:t>
            </a:r>
            <a:r>
              <a:rPr lang="en-US" sz="3200" dirty="0"/>
              <a:t>useful in identifying genetically determined deficiency in emphysema</a:t>
            </a:r>
            <a:endParaRPr lang="en-US" sz="32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ym typeface="+mn-ea"/>
              </a:rPr>
              <a:t>Medical Management</a:t>
            </a:r>
            <a:br>
              <a:rPr lang="en-US" dirty="0"/>
            </a:br>
            <a:endParaRPr lang="en-US" dirty="0"/>
          </a:p>
        </p:txBody>
      </p:sp>
      <p:sp>
        <p:nvSpPr>
          <p:cNvPr id="3" name="Content Placeholder 2"/>
          <p:cNvSpPr>
            <a:spLocks noGrp="1"/>
          </p:cNvSpPr>
          <p:nvPr>
            <p:ph idx="1"/>
          </p:nvPr>
        </p:nvSpPr>
        <p:spPr>
          <a:xfrm>
            <a:off x="809625" y="1792605"/>
            <a:ext cx="9543415" cy="4455160"/>
          </a:xfrm>
        </p:spPr>
        <p:txBody>
          <a:bodyPr>
            <a:noAutofit/>
          </a:bodyPr>
          <a:lstStyle/>
          <a:p>
            <a:pPr lvl="0"/>
            <a:r>
              <a:rPr lang="en-US" sz="2800" dirty="0"/>
              <a:t>Smoking cessation.</a:t>
            </a:r>
            <a:endParaRPr lang="en-US" sz="2800" dirty="0"/>
          </a:p>
          <a:p>
            <a:pPr lvl="0"/>
            <a:r>
              <a:rPr lang="en-US" sz="2800" dirty="0"/>
              <a:t>Inhaled bronchodilators reduce dyspnea and bronchospasm; delivered by metered dose inhalers (MDI) or handheld or mask nebulizer devices</a:t>
            </a:r>
            <a:endParaRPr lang="en-US" sz="2800" dirty="0"/>
          </a:p>
          <a:p>
            <a:pPr lvl="1"/>
            <a:r>
              <a:rPr lang="en-US" sz="2800" dirty="0"/>
              <a:t>Anticholinergics such as ipratropium (</a:t>
            </a:r>
            <a:r>
              <a:rPr lang="en-US" sz="2800" dirty="0" err="1"/>
              <a:t>Atrovent</a:t>
            </a:r>
            <a:r>
              <a:rPr lang="en-US" sz="2800" dirty="0"/>
              <a:t>)</a:t>
            </a:r>
            <a:endParaRPr lang="en-US" sz="2800" dirty="0"/>
          </a:p>
          <a:p>
            <a:pPr lvl="1"/>
            <a:r>
              <a:rPr lang="en-US" sz="2800" dirty="0"/>
              <a:t>Short-acting beta-adrenergic agonists such as albuterol (Proventil, Ventolin)</a:t>
            </a:r>
            <a:endParaRPr lang="en-US" sz="2800" dirty="0"/>
          </a:p>
          <a:p>
            <a:pPr lvl="1"/>
            <a:r>
              <a:rPr lang="en-US" sz="2800" dirty="0"/>
              <a:t>Long-acting beta-adrenergic agonists such as </a:t>
            </a:r>
            <a:r>
              <a:rPr lang="en-US" sz="2800" dirty="0" err="1"/>
              <a:t>salmeterol</a:t>
            </a:r>
            <a:r>
              <a:rPr lang="en-US" sz="2800" dirty="0"/>
              <a:t> (</a:t>
            </a:r>
            <a:r>
              <a:rPr lang="en-US" sz="2800" dirty="0" err="1"/>
              <a:t>Serevent</a:t>
            </a:r>
            <a:r>
              <a:rPr lang="en-US" sz="2800" dirty="0" smtClean="0"/>
              <a:t>)</a:t>
            </a:r>
            <a:endParaRPr lang="en-US" sz="2800" dirty="0" smtClean="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828040"/>
          </a:xfrm>
        </p:spPr>
        <p:txBody>
          <a:bodyPr/>
          <a:lstStyle/>
          <a:p>
            <a:endParaRPr lang="en-US"/>
          </a:p>
        </p:txBody>
      </p:sp>
      <p:sp>
        <p:nvSpPr>
          <p:cNvPr id="3" name="Content Placeholder 2"/>
          <p:cNvSpPr>
            <a:spLocks noGrp="1"/>
          </p:cNvSpPr>
          <p:nvPr>
            <p:ph idx="1"/>
          </p:nvPr>
        </p:nvSpPr>
        <p:spPr>
          <a:xfrm>
            <a:off x="876300" y="2004695"/>
            <a:ext cx="9477375" cy="4243705"/>
          </a:xfrm>
        </p:spPr>
        <p:txBody>
          <a:bodyPr>
            <a:normAutofit lnSpcReduction="10000"/>
          </a:bodyPr>
          <a:lstStyle/>
          <a:p>
            <a:pPr lvl="0"/>
            <a:r>
              <a:rPr lang="en-US" sz="2800" b="1" dirty="0"/>
              <a:t>Methylxanthines,</a:t>
            </a:r>
            <a:r>
              <a:rPr lang="en-US" sz="2800" dirty="0"/>
              <a:t> such as theophylline (Theo-</a:t>
            </a:r>
            <a:r>
              <a:rPr lang="en-US" sz="2800" dirty="0" err="1"/>
              <a:t>Dur</a:t>
            </a:r>
            <a:r>
              <a:rPr lang="en-US" sz="2800" dirty="0"/>
              <a:t>), given orally as sustained-release formulation for chronic maintenance therapy (less commonly used).</a:t>
            </a:r>
            <a:endParaRPr lang="en-US" sz="2800" dirty="0"/>
          </a:p>
          <a:p>
            <a:pPr lvl="0"/>
            <a:r>
              <a:rPr lang="en-US" sz="2800" b="1" dirty="0"/>
              <a:t>Inhaled corticosteroids</a:t>
            </a:r>
            <a:r>
              <a:rPr lang="en-US" sz="2800" dirty="0"/>
              <a:t> are recommended for patients with symptomatic COPD with documented </a:t>
            </a:r>
            <a:r>
              <a:rPr lang="en-US" sz="2800" dirty="0" err="1"/>
              <a:t>spirometric</a:t>
            </a:r>
            <a:r>
              <a:rPr lang="en-US" sz="2800" dirty="0"/>
              <a:t> improvement from </a:t>
            </a:r>
            <a:r>
              <a:rPr lang="en-US" sz="2800" dirty="0" err="1"/>
              <a:t>glucocorticosteroids.</a:t>
            </a:r>
            <a:endParaRPr lang="en-US" sz="2800" dirty="0" err="1"/>
          </a:p>
          <a:p>
            <a:pPr lvl="0"/>
            <a:r>
              <a:rPr lang="en-US" sz="2800" dirty="0"/>
              <a:t> </a:t>
            </a:r>
            <a:r>
              <a:rPr lang="en-US" sz="2800" b="1">
                <a:sym typeface="+mn-ea"/>
              </a:rPr>
              <a:t>Steroid medications:</a:t>
            </a:r>
            <a:r>
              <a:rPr lang="en-US" sz="2800">
                <a:sym typeface="+mn-ea"/>
              </a:rPr>
              <a:t> They decrease inflammation in the body.  Steroids may either be given orally or inhaled through an MDI or another form of inhaler.</a:t>
            </a:r>
            <a:endParaRPr lang="en-US" sz="2800"/>
          </a:p>
          <a:p>
            <a:pPr lvl="0"/>
            <a:endParaRPr lang="en-US" sz="2800"/>
          </a:p>
          <a:p>
            <a:pPr lvl="0"/>
            <a:endParaRPr lang="en-US" sz="28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447675"/>
          </a:xfrm>
        </p:spPr>
        <p:txBody>
          <a:bodyPr>
            <a:normAutofit fontScale="90000"/>
          </a:bodyPr>
          <a:lstStyle/>
          <a:p>
            <a:endParaRPr lang="en-US"/>
          </a:p>
        </p:txBody>
      </p:sp>
      <p:sp>
        <p:nvSpPr>
          <p:cNvPr id="3" name="Content Placeholder 2"/>
          <p:cNvSpPr>
            <a:spLocks noGrp="1"/>
          </p:cNvSpPr>
          <p:nvPr>
            <p:ph idx="1"/>
          </p:nvPr>
        </p:nvSpPr>
        <p:spPr>
          <a:xfrm>
            <a:off x="781050" y="1752600"/>
            <a:ext cx="9572625" cy="4495800"/>
          </a:xfrm>
        </p:spPr>
        <p:txBody>
          <a:bodyPr>
            <a:normAutofit/>
          </a:bodyPr>
          <a:lstStyle/>
          <a:p>
            <a:pPr lvl="0"/>
            <a:r>
              <a:rPr lang="en-US" sz="3600" b="1" dirty="0"/>
              <a:t>Oral corticosteroids</a:t>
            </a:r>
            <a:r>
              <a:rPr lang="en-US" sz="3600" dirty="0"/>
              <a:t> are used in acute exacerbations for anti-inflammatory effect; may also be given I.V. in severe cases.</a:t>
            </a:r>
            <a:endParaRPr lang="en-US" sz="3600" dirty="0"/>
          </a:p>
          <a:p>
            <a:pPr lvl="0"/>
            <a:r>
              <a:rPr lang="en-US" sz="3600" b="1" dirty="0"/>
              <a:t>Chest physical therapy,</a:t>
            </a:r>
            <a:r>
              <a:rPr lang="en-US" sz="3600" dirty="0"/>
              <a:t> including postural drainage for secretion clearance and breathing retraining for improved ventilation and control of dyspnea.</a:t>
            </a:r>
            <a:endParaRPr lang="en-US" sz="3600" dirty="0"/>
          </a:p>
          <a:p>
            <a:pPr lvl="0"/>
            <a:endParaRPr lang="en-US" sz="36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656590"/>
          </a:xfrm>
        </p:spPr>
        <p:txBody>
          <a:bodyPr>
            <a:normAutofit fontScale="90000"/>
          </a:bodyPr>
          <a:p>
            <a:endParaRPr lang="en-US"/>
          </a:p>
        </p:txBody>
      </p:sp>
      <p:sp>
        <p:nvSpPr>
          <p:cNvPr id="3" name="Content Placeholder 2"/>
          <p:cNvSpPr>
            <a:spLocks noGrp="1"/>
          </p:cNvSpPr>
          <p:nvPr>
            <p:ph idx="1"/>
          </p:nvPr>
        </p:nvSpPr>
        <p:spPr>
          <a:xfrm>
            <a:off x="781050" y="1639570"/>
            <a:ext cx="9391650" cy="4560570"/>
          </a:xfrm>
        </p:spPr>
        <p:txBody>
          <a:bodyPr>
            <a:noAutofit/>
          </a:bodyPr>
          <a:p>
            <a:r>
              <a:rPr lang="en-US" sz="3600" b="1">
                <a:sym typeface="+mn-ea"/>
              </a:rPr>
              <a:t>Antibiotics:</a:t>
            </a:r>
            <a:r>
              <a:rPr lang="en-US" sz="3600">
                <a:sym typeface="+mn-ea"/>
              </a:rPr>
              <a:t> These medications are often prescribed for people with emphysema who have increased shortness of breath. </a:t>
            </a:r>
            <a:endParaRPr lang="en-US" sz="3600">
              <a:sym typeface="+mn-ea"/>
            </a:endParaRPr>
          </a:p>
          <a:p>
            <a:r>
              <a:rPr lang="en-US" sz="3600">
                <a:sym typeface="+mn-ea"/>
              </a:rPr>
              <a:t>  </a:t>
            </a:r>
            <a:r>
              <a:rPr lang="en-US" sz="3600" b="1">
                <a:sym typeface="+mn-ea"/>
              </a:rPr>
              <a:t>Oxygen: </a:t>
            </a:r>
            <a:r>
              <a:rPr lang="en-US" sz="3600">
                <a:sym typeface="+mn-ea"/>
              </a:rPr>
              <a:t>  It may even be necessary to give oxygen   (  termed tracheal intubation).  </a:t>
            </a:r>
            <a:r>
              <a:rPr lang="en-US" sz="3600" dirty="0">
                <a:sym typeface="+mn-ea"/>
              </a:rPr>
              <a:t>Supplemental oxygen therapy for patients with hypoxemia. CO</a:t>
            </a:r>
            <a:r>
              <a:rPr lang="en-US" sz="3600" baseline="-25000" dirty="0">
                <a:sym typeface="+mn-ea"/>
              </a:rPr>
              <a:t>2</a:t>
            </a:r>
            <a:r>
              <a:rPr lang="en-US" sz="3600" dirty="0">
                <a:sym typeface="+mn-ea"/>
              </a:rPr>
              <a:t> must be monitored to determine increased CO</a:t>
            </a:r>
            <a:r>
              <a:rPr lang="en-US" sz="3600" baseline="-25000" dirty="0">
                <a:sym typeface="+mn-ea"/>
              </a:rPr>
              <a:t>2</a:t>
            </a:r>
            <a:r>
              <a:rPr lang="en-US" sz="3600" dirty="0">
                <a:sym typeface="+mn-ea"/>
              </a:rPr>
              <a:t> retention</a:t>
            </a:r>
            <a:endParaRPr lang="en-US" sz="3600" dirty="0"/>
          </a:p>
          <a:p>
            <a:endParaRPr lang="en-US" sz="3600"/>
          </a:p>
          <a:p>
            <a:endParaRPr lang="en-US" sz="36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2557145"/>
            <a:ext cx="7968615" cy="3319145"/>
          </a:xfrm>
        </p:spPr>
        <p:txBody>
          <a:bodyPr>
            <a:normAutofit lnSpcReduction="20000"/>
          </a:bodyPr>
          <a:lstStyle/>
          <a:p>
            <a:pPr lvl="0"/>
            <a:r>
              <a:rPr lang="en-US" dirty="0"/>
              <a:t>Pulmonary rehabilitation to improve function, strength, symptom control, disease self-management techniques, independence, and quality of life.</a:t>
            </a:r>
            <a:endParaRPr lang="en-US" dirty="0"/>
          </a:p>
          <a:p>
            <a:pPr lvl="1"/>
            <a:r>
              <a:rPr lang="en-US" dirty="0"/>
              <a:t>Studies on pulmonary rehabilitation demonstrate increased strength, function, and independence, activities of daily living (ADLs) management, and improved symptom control, coping, well-being, and quality of life as well as decreased hospital admissions and decreased length of stay.</a:t>
            </a:r>
            <a:endParaRPr lang="en-US" dirty="0"/>
          </a:p>
          <a:p>
            <a:pPr lvl="1"/>
            <a:r>
              <a:rPr lang="en-US" dirty="0"/>
              <a:t>Improved survival in COPD is associated with supplemental O</a:t>
            </a:r>
            <a:r>
              <a:rPr lang="en-US" baseline="-25000" dirty="0"/>
              <a:t>2</a:t>
            </a:r>
            <a:r>
              <a:rPr lang="en-US" dirty="0"/>
              <a:t> use and smoking cessation.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626745"/>
          </a:xfrm>
        </p:spPr>
        <p:txBody>
          <a:bodyPr>
            <a:normAutofit fontScale="90000"/>
          </a:bodyPr>
          <a:lstStyle/>
          <a:p>
            <a:endParaRPr lang="en-US"/>
          </a:p>
        </p:txBody>
      </p:sp>
      <p:sp>
        <p:nvSpPr>
          <p:cNvPr id="3" name="Content Placeholder 2"/>
          <p:cNvSpPr>
            <a:spLocks noGrp="1"/>
          </p:cNvSpPr>
          <p:nvPr>
            <p:ph idx="1"/>
          </p:nvPr>
        </p:nvSpPr>
        <p:spPr>
          <a:xfrm>
            <a:off x="740410" y="1956435"/>
            <a:ext cx="9196070" cy="4128135"/>
          </a:xfrm>
        </p:spPr>
        <p:txBody>
          <a:bodyPr>
            <a:normAutofit/>
          </a:bodyPr>
          <a:lstStyle/>
          <a:p>
            <a:pPr lvl="0"/>
            <a:r>
              <a:rPr lang="en-US" dirty="0"/>
              <a:t>Antimicrobial agents for episodes of respiratory infection.</a:t>
            </a:r>
            <a:endParaRPr lang="en-US" dirty="0"/>
          </a:p>
          <a:p>
            <a:pPr lvl="0"/>
            <a:r>
              <a:rPr lang="en-US" dirty="0"/>
              <a:t>Lung volume reduction surgery is under investigation for treatment of heterogeneous emphysema.</a:t>
            </a:r>
            <a:endParaRPr lang="en-US" dirty="0"/>
          </a:p>
          <a:p>
            <a:pPr lvl="0"/>
            <a:r>
              <a:rPr lang="en-US" dirty="0"/>
              <a:t>Treatment for alpha</a:t>
            </a:r>
            <a:r>
              <a:rPr lang="en-US" baseline="-25000" dirty="0"/>
              <a:t>1</a:t>
            </a:r>
            <a:r>
              <a:rPr lang="en-US" dirty="0"/>
              <a:t>-antitrypsin deficiency:</a:t>
            </a:r>
            <a:endParaRPr lang="en-US" dirty="0"/>
          </a:p>
          <a:p>
            <a:pPr lvl="1"/>
            <a:r>
              <a:rPr lang="en-US" dirty="0"/>
              <a:t>Regular I.V. infusions (every 1 to 2 weeks) of human alpha</a:t>
            </a:r>
            <a:r>
              <a:rPr lang="en-US" baseline="-25000" dirty="0"/>
              <a:t>1</a:t>
            </a:r>
            <a:r>
              <a:rPr lang="en-US" dirty="0"/>
              <a:t>-antitrypsin (</a:t>
            </a:r>
            <a:r>
              <a:rPr lang="en-US" dirty="0" err="1"/>
              <a:t>Prolastin</a:t>
            </a:r>
            <a:r>
              <a:rPr lang="en-US" dirty="0"/>
              <a:t>) as replacement therapy to correct the </a:t>
            </a:r>
            <a:r>
              <a:rPr lang="en-US" dirty="0" err="1"/>
              <a:t>antiprotease</a:t>
            </a:r>
            <a:r>
              <a:rPr lang="en-US" dirty="0"/>
              <a:t> imbalance in the lungs.</a:t>
            </a:r>
            <a:endParaRPr lang="en-US" dirty="0"/>
          </a:p>
          <a:p>
            <a:pPr lvl="1"/>
            <a:r>
              <a:rPr lang="en-US" dirty="0"/>
              <a:t>Prevent damage to lungs by quitting smoking.</a:t>
            </a:r>
            <a:endParaRPr lang="en-US" dirty="0"/>
          </a:p>
          <a:p>
            <a:pPr lvl="1"/>
            <a:r>
              <a:rPr lang="en-US" dirty="0"/>
              <a:t>Lung transplantation may be considered for people with severely disabling alpha</a:t>
            </a:r>
            <a:r>
              <a:rPr lang="en-US" baseline="-25000" dirty="0"/>
              <a:t>1</a:t>
            </a:r>
            <a:r>
              <a:rPr lang="en-US" dirty="0"/>
              <a:t>-antitrypsin disease.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84884"/>
          </a:xfrm>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Downward spread of infection may lead </a:t>
            </a:r>
            <a:r>
              <a:rPr lang="en-US" sz="3200" dirty="0" smtClean="0"/>
              <a:t>to: </a:t>
            </a:r>
            <a:endParaRPr lang="en-US" sz="3200" dirty="0" smtClean="0"/>
          </a:p>
          <a:p>
            <a:pPr>
              <a:buFont typeface="Wingdings" panose="05000000000000000000" pitchFamily="2" charset="2"/>
              <a:buChar char="Ø"/>
            </a:pPr>
            <a:r>
              <a:rPr lang="en-US" sz="3200" dirty="0" smtClean="0"/>
              <a:t>bronchiolitis</a:t>
            </a:r>
            <a:r>
              <a:rPr lang="en-US" sz="3200" dirty="0"/>
              <a:t>, </a:t>
            </a:r>
            <a:r>
              <a:rPr lang="en-US" sz="3200" dirty="0" smtClean="0"/>
              <a:t>and</a:t>
            </a:r>
            <a:endParaRPr lang="en-US" sz="3200" dirty="0" smtClean="0"/>
          </a:p>
          <a:p>
            <a:pPr>
              <a:buFont typeface="Wingdings" panose="05000000000000000000" pitchFamily="2" charset="2"/>
              <a:buChar char="Ø"/>
            </a:pPr>
            <a:r>
              <a:rPr lang="en-US" sz="3200" dirty="0" smtClean="0"/>
              <a:t> </a:t>
            </a:r>
            <a:r>
              <a:rPr lang="en-US" sz="3200" dirty="0"/>
              <a:t>bronchopneumonia may develop, especially in children and in debilitated, often elderly, adults.</a:t>
            </a:r>
            <a:endParaRPr lang="en-US" sz="3200" dirty="0"/>
          </a:p>
          <a:p>
            <a:endParaRPr lang="en-US" sz="3200"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2" y="982132"/>
            <a:ext cx="9601196" cy="1303867"/>
          </a:xfrm>
        </p:spPr>
        <p:txBody>
          <a:bodyPr>
            <a:normAutofit fontScale="90000"/>
          </a:bodyPr>
          <a:p>
            <a:r>
              <a:rPr lang="en-US" b="1">
                <a:sym typeface="+mn-ea"/>
              </a:rPr>
              <a:t>Complications</a:t>
            </a:r>
            <a:br>
              <a:rPr lang="en-US" b="1"/>
            </a:br>
            <a:endParaRPr lang="en-US" b="1"/>
          </a:p>
        </p:txBody>
      </p:sp>
      <p:sp>
        <p:nvSpPr>
          <p:cNvPr id="3" name="Content Placeholder 2"/>
          <p:cNvSpPr>
            <a:spLocks noGrp="1"/>
          </p:cNvSpPr>
          <p:nvPr>
            <p:ph idx="1"/>
          </p:nvPr>
        </p:nvSpPr>
        <p:spPr>
          <a:xfrm>
            <a:off x="781050" y="1870710"/>
            <a:ext cx="9025890" cy="4328795"/>
          </a:xfrm>
        </p:spPr>
        <p:txBody>
          <a:bodyPr>
            <a:noAutofit/>
          </a:bodyPr>
          <a:p>
            <a:r>
              <a:rPr lang="en-US"/>
              <a:t> </a:t>
            </a:r>
            <a:r>
              <a:rPr lang="en-US" sz="2800"/>
              <a:t>C</a:t>
            </a:r>
            <a:r>
              <a:rPr lang="en-US" sz="2800" b="1"/>
              <a:t>ollapsed lung (pneumothorax).</a:t>
            </a:r>
            <a:r>
              <a:rPr lang="en-US" sz="2800"/>
              <a:t> A collapsed lung can be life-threatening in people who have severe emphysema, because the function of their lungs is already so compromised. </a:t>
            </a:r>
            <a:endParaRPr lang="en-US" sz="2800"/>
          </a:p>
          <a:p>
            <a:r>
              <a:rPr lang="en-US" sz="2800" b="1"/>
              <a:t>Heart problems</a:t>
            </a:r>
            <a:r>
              <a:rPr lang="en-US" sz="2800"/>
              <a:t>. Emphysema can increase the pressure in the arteries that connect the heart and lungs. This can cause a condition called </a:t>
            </a:r>
            <a:r>
              <a:rPr lang="en-US" sz="2800" b="1"/>
              <a:t>cor pulmonale,</a:t>
            </a:r>
            <a:r>
              <a:rPr lang="en-US" sz="2800"/>
              <a:t> in which a section of the heart expands and weakens.</a:t>
            </a:r>
            <a:endParaRPr lang="en-US" sz="2800"/>
          </a:p>
          <a:p>
            <a:r>
              <a:rPr lang="en-US" sz="2800" b="1"/>
              <a:t>Large holes in the lungs (bullae). </a:t>
            </a:r>
            <a:r>
              <a:rPr lang="en-US" sz="2800"/>
              <a:t>Some people with emphysema develop empty spaces in the lungs called </a:t>
            </a:r>
            <a:r>
              <a:rPr lang="en-US" sz="2800" b="1"/>
              <a:t>bullae. </a:t>
            </a:r>
            <a:r>
              <a:rPr lang="en-US" sz="2800"/>
              <a:t>  </a:t>
            </a:r>
            <a:endParaRPr lang="en-US"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Complications</a:t>
            </a:r>
            <a:endParaRPr lang="en-US" dirty="0"/>
          </a:p>
          <a:p>
            <a:pPr lvl="0"/>
            <a:r>
              <a:rPr lang="en-US" dirty="0"/>
              <a:t>Respiratory failure.</a:t>
            </a:r>
            <a:endParaRPr lang="en-US" dirty="0"/>
          </a:p>
          <a:p>
            <a:pPr lvl="0"/>
            <a:r>
              <a:rPr lang="en-US" dirty="0"/>
              <a:t>Pneumonia, overwhelming respiratory infection.</a:t>
            </a:r>
            <a:endParaRPr lang="en-US" dirty="0"/>
          </a:p>
          <a:p>
            <a:pPr lvl="0"/>
            <a:r>
              <a:rPr lang="en-US" dirty="0"/>
              <a:t>Right-sided heart failure, dysrhythmias</a:t>
            </a:r>
            <a:endParaRPr lang="en-US" dirty="0"/>
          </a:p>
          <a:p>
            <a:pPr lvl="0"/>
            <a:r>
              <a:rPr lang="en-US" dirty="0"/>
              <a:t>Depression</a:t>
            </a:r>
            <a:endParaRPr lang="en-US" dirty="0"/>
          </a:p>
          <a:p>
            <a:pPr lvl="0"/>
            <a:r>
              <a:rPr lang="en-US" dirty="0"/>
              <a:t>Skeletal muscle dysfunction</a:t>
            </a:r>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401320"/>
          </a:xfrm>
        </p:spPr>
        <p:txBody>
          <a:bodyPr>
            <a:normAutofit fontScale="90000"/>
          </a:bodyPr>
          <a:lstStyle/>
          <a:p>
            <a:endParaRPr lang="en-US"/>
          </a:p>
        </p:txBody>
      </p:sp>
      <p:sp>
        <p:nvSpPr>
          <p:cNvPr id="3" name="Content Placeholder 2"/>
          <p:cNvSpPr>
            <a:spLocks noGrp="1"/>
          </p:cNvSpPr>
          <p:nvPr>
            <p:ph idx="1"/>
          </p:nvPr>
        </p:nvSpPr>
        <p:spPr>
          <a:xfrm>
            <a:off x="723265" y="2002155"/>
            <a:ext cx="8644890" cy="4246880"/>
          </a:xfrm>
        </p:spPr>
        <p:txBody>
          <a:bodyPr>
            <a:normAutofit fontScale="87500"/>
          </a:bodyPr>
          <a:lstStyle/>
          <a:p>
            <a:r>
              <a:rPr lang="en-US" b="1" dirty="0"/>
              <a:t>Nursing Assessment</a:t>
            </a:r>
            <a:endParaRPr lang="en-US" dirty="0"/>
          </a:p>
          <a:p>
            <a:pPr lvl="0"/>
            <a:r>
              <a:rPr lang="en-US" dirty="0"/>
              <a:t>Determine smoking history, exposure history, positive family history of respiratory disease, onset of dyspnea.</a:t>
            </a:r>
            <a:endParaRPr lang="en-US" dirty="0"/>
          </a:p>
          <a:p>
            <a:pPr lvl="0"/>
            <a:r>
              <a:rPr lang="en-US" dirty="0"/>
              <a:t>Note amount, color, and consistency of sputum.</a:t>
            </a:r>
            <a:endParaRPr lang="en-US" dirty="0"/>
          </a:p>
          <a:p>
            <a:pPr lvl="0"/>
            <a:r>
              <a:rPr lang="en-US" dirty="0"/>
              <a:t>Inspect for use of accessory muscles of respiration and use of abdominal muscles during expiration; note increase of anteroposterior diameter of chest.</a:t>
            </a:r>
            <a:endParaRPr lang="en-US" dirty="0"/>
          </a:p>
          <a:p>
            <a:pPr lvl="0"/>
            <a:r>
              <a:rPr lang="en-US" dirty="0"/>
              <a:t>Auscultate for decreased/absent breath sounds, crackles, decreased heart sounds.</a:t>
            </a:r>
            <a:endParaRPr lang="en-US" dirty="0"/>
          </a:p>
          <a:p>
            <a:pPr lvl="0"/>
            <a:r>
              <a:rPr lang="en-US" dirty="0"/>
              <a:t>Determine level of dyspnea, how it compares to patient's baseline.</a:t>
            </a:r>
            <a:endParaRPr lang="en-US" dirty="0"/>
          </a:p>
          <a:p>
            <a:pPr lvl="0"/>
            <a:r>
              <a:rPr lang="en-US" dirty="0"/>
              <a:t>Determine oxygen saturation at rest and with activity</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256540"/>
          </a:xfrm>
        </p:spPr>
        <p:txBody>
          <a:bodyPr>
            <a:normAutofit fontScale="90000"/>
          </a:bodyPr>
          <a:lstStyle/>
          <a:p>
            <a:endParaRPr lang="en-US"/>
          </a:p>
        </p:txBody>
      </p:sp>
      <p:sp>
        <p:nvSpPr>
          <p:cNvPr id="3" name="Content Placeholder 2"/>
          <p:cNvSpPr>
            <a:spLocks noGrp="1"/>
          </p:cNvSpPr>
          <p:nvPr>
            <p:ph idx="1"/>
          </p:nvPr>
        </p:nvSpPr>
        <p:spPr>
          <a:xfrm>
            <a:off x="762000" y="1447800"/>
            <a:ext cx="8669020" cy="4520565"/>
          </a:xfrm>
        </p:spPr>
        <p:txBody>
          <a:bodyPr>
            <a:normAutofit/>
          </a:bodyPr>
          <a:lstStyle/>
          <a:p>
            <a:r>
              <a:rPr lang="en-US" b="1" dirty="0"/>
              <a:t>Nursing Diagnoses</a:t>
            </a:r>
            <a:endParaRPr lang="en-US" dirty="0"/>
          </a:p>
          <a:p>
            <a:pPr lvl="0"/>
            <a:r>
              <a:rPr lang="en-US" b="1" dirty="0"/>
              <a:t>Ineffective Airway Clearance </a:t>
            </a:r>
            <a:r>
              <a:rPr lang="en-US" dirty="0"/>
              <a:t>related to bronchoconstriction, increased mucus production, ineffective cough, possible bronchopulmonary infection</a:t>
            </a:r>
            <a:endParaRPr lang="en-US" dirty="0"/>
          </a:p>
          <a:p>
            <a:pPr lvl="0"/>
            <a:r>
              <a:rPr lang="en-US" b="1" dirty="0"/>
              <a:t>Ineffective Breathing Pattern </a:t>
            </a:r>
            <a:r>
              <a:rPr lang="en-US" dirty="0"/>
              <a:t>related to chronic airflow limitation</a:t>
            </a:r>
            <a:endParaRPr lang="en-US" dirty="0"/>
          </a:p>
          <a:p>
            <a:pPr lvl="0"/>
            <a:r>
              <a:rPr lang="en-US" b="1" dirty="0"/>
              <a:t>Risk for Infection </a:t>
            </a:r>
            <a:r>
              <a:rPr lang="en-US" dirty="0"/>
              <a:t>related to compromised pulmonary function, retained secretions, and compromised defense mechanisms</a:t>
            </a:r>
            <a:endParaRPr lang="en-US" dirty="0"/>
          </a:p>
          <a:p>
            <a:pPr lvl="0"/>
            <a:r>
              <a:rPr lang="en-US" b="1" dirty="0"/>
              <a:t>Impaired Gas Exchange </a:t>
            </a:r>
            <a:r>
              <a:rPr lang="en-US" dirty="0"/>
              <a:t>related to chronic pulmonary obstruction, </a:t>
            </a:r>
            <a:r>
              <a:rPr lang="en-US" dirty="0" smtClean="0"/>
              <a:t> abnormalities </a:t>
            </a:r>
            <a:r>
              <a:rPr lang="en-US" dirty="0"/>
              <a:t>due to destruction of alveolar capillary membrane</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504190"/>
          </a:xfrm>
        </p:spPr>
        <p:txBody>
          <a:bodyPr>
            <a:normAutofit fontScale="90000"/>
          </a:bodyPr>
          <a:lstStyle/>
          <a:p>
            <a:endParaRPr lang="en-US"/>
          </a:p>
        </p:txBody>
      </p:sp>
      <p:sp>
        <p:nvSpPr>
          <p:cNvPr id="3" name="Content Placeholder 2"/>
          <p:cNvSpPr>
            <a:spLocks noGrp="1"/>
          </p:cNvSpPr>
          <p:nvPr>
            <p:ph idx="1"/>
          </p:nvPr>
        </p:nvSpPr>
        <p:spPr>
          <a:xfrm>
            <a:off x="760730" y="1638935"/>
            <a:ext cx="8622030" cy="4541520"/>
          </a:xfrm>
        </p:spPr>
        <p:txBody>
          <a:bodyPr>
            <a:normAutofit/>
          </a:bodyPr>
          <a:lstStyle/>
          <a:p>
            <a:pPr lvl="0"/>
            <a:r>
              <a:rPr lang="en-US" b="1" dirty="0"/>
              <a:t>Imbalanced Nutrition</a:t>
            </a:r>
            <a:r>
              <a:rPr lang="en-US" dirty="0"/>
              <a:t>: Less Than Body Requirements related to increased work of breathing, air swallowing, drug effects with resultant wasting of respiratory and skeletal muscles</a:t>
            </a:r>
            <a:endParaRPr lang="en-US" dirty="0"/>
          </a:p>
          <a:p>
            <a:pPr lvl="0"/>
            <a:r>
              <a:rPr lang="en-US" b="1" dirty="0"/>
              <a:t>Activity Intolerance </a:t>
            </a:r>
            <a:r>
              <a:rPr lang="en-US" dirty="0"/>
              <a:t>related to compromised pulmonary function, resulting in shortness of breath and fatigue</a:t>
            </a:r>
            <a:endParaRPr lang="en-US" dirty="0"/>
          </a:p>
          <a:p>
            <a:pPr lvl="0"/>
            <a:r>
              <a:rPr lang="en-US" b="1" dirty="0"/>
              <a:t>Disturbed Sleep Pattern </a:t>
            </a:r>
            <a:r>
              <a:rPr lang="en-US" dirty="0"/>
              <a:t>related to hypoxemia and hypercapnia</a:t>
            </a:r>
            <a:endParaRPr lang="en-US" dirty="0"/>
          </a:p>
          <a:p>
            <a:pPr lvl="0"/>
            <a:r>
              <a:rPr lang="en-US" b="1" dirty="0"/>
              <a:t>Ineffective Coping</a:t>
            </a:r>
            <a:r>
              <a:rPr lang="en-US" dirty="0"/>
              <a:t> related to the stress of living with chronic disease, loss of independence</a:t>
            </a:r>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485" y="864870"/>
            <a:ext cx="8609330" cy="1506220"/>
          </a:xfrm>
        </p:spPr>
        <p:txBody>
          <a:bodyPr>
            <a:normAutofit/>
          </a:bodyPr>
          <a:lstStyle/>
          <a:p>
            <a:r>
              <a:rPr lang="en-US" b="1" dirty="0"/>
              <a:t>Nursing Interventions</a:t>
            </a:r>
            <a:br>
              <a:rPr lang="en-US" dirty="0"/>
            </a:br>
            <a:endParaRPr lang="en-US" dirty="0"/>
          </a:p>
        </p:txBody>
      </p:sp>
      <p:sp>
        <p:nvSpPr>
          <p:cNvPr id="3" name="Content Placeholder 2"/>
          <p:cNvSpPr>
            <a:spLocks noGrp="1"/>
          </p:cNvSpPr>
          <p:nvPr>
            <p:ph idx="1"/>
          </p:nvPr>
        </p:nvSpPr>
        <p:spPr>
          <a:xfrm>
            <a:off x="800735" y="2856865"/>
            <a:ext cx="8103235" cy="3620135"/>
          </a:xfrm>
        </p:spPr>
        <p:txBody>
          <a:bodyPr>
            <a:normAutofit/>
          </a:bodyPr>
          <a:lstStyle/>
          <a:p>
            <a:pPr lvl="0"/>
            <a:r>
              <a:rPr lang="en-US" b="1" dirty="0" smtClean="0"/>
              <a:t>Eliminate </a:t>
            </a:r>
            <a:r>
              <a:rPr lang="en-US" b="1" dirty="0"/>
              <a:t>pulmonary irritants, particularly cigarette smoking.</a:t>
            </a:r>
            <a:endParaRPr lang="en-US" b="1" dirty="0"/>
          </a:p>
          <a:p>
            <a:pPr lvl="1"/>
            <a:r>
              <a:rPr lang="en-US" dirty="0"/>
              <a:t>Cessation of smoking usually results in less pulmonary irritation, sputum production, and cough, and may slow progression of COPD.</a:t>
            </a:r>
            <a:endParaRPr lang="en-US" dirty="0"/>
          </a:p>
          <a:p>
            <a:pPr lvl="1"/>
            <a:r>
              <a:rPr lang="en-US" dirty="0"/>
              <a:t>Keep patient's room as dust-free as possible.</a:t>
            </a:r>
            <a:endParaRPr lang="en-US" dirty="0"/>
          </a:p>
          <a:p>
            <a:pPr lvl="1"/>
            <a:r>
              <a:rPr lang="en-US" dirty="0"/>
              <a:t>Add moisture (humidifier, vaporizer) to indoor environment, if appropriate</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1050" y="1961515"/>
            <a:ext cx="8947785" cy="4006850"/>
          </a:xfrm>
        </p:spPr>
        <p:txBody>
          <a:bodyPr>
            <a:normAutofit/>
          </a:bodyPr>
          <a:lstStyle/>
          <a:p>
            <a:pPr lvl="0"/>
            <a:r>
              <a:rPr lang="en-US" b="1" dirty="0"/>
              <a:t>Administer bronchodilators to control bronchospasm and dyspnea and assist with raising sputum.</a:t>
            </a:r>
            <a:endParaRPr lang="en-US" b="1" dirty="0"/>
          </a:p>
          <a:p>
            <a:pPr lvl="1"/>
            <a:r>
              <a:rPr lang="en-US" dirty="0"/>
              <a:t>Assess for adverse effects such as, tremulousness, tachycardia, cardiac dysrhythmias, CNS stimulation, and hypertension.</a:t>
            </a:r>
            <a:endParaRPr lang="en-US" dirty="0"/>
          </a:p>
          <a:p>
            <a:pPr lvl="1"/>
            <a:r>
              <a:rPr lang="en-US" dirty="0"/>
              <a:t>Auscultate the chest after administration of aerosol bronchodilators to assess for improvement of aeration and reduction of adventitious breath sounds.</a:t>
            </a:r>
            <a:endParaRPr lang="en-US" dirty="0"/>
          </a:p>
          <a:p>
            <a:pPr lvl="1"/>
            <a:r>
              <a:rPr lang="en-US" dirty="0"/>
              <a:t>Observe if patient has reduction in dyspnea.</a:t>
            </a:r>
            <a:endParaRPr lang="en-US" dirty="0"/>
          </a:p>
          <a:p>
            <a:pPr lvl="1"/>
            <a:r>
              <a:rPr lang="en-US" dirty="0"/>
              <a:t>Monitor serum theophylline level, as ordered, to ensure therapeutic level and prevent toxicity.</a:t>
            </a:r>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9785" y="2609215"/>
            <a:ext cx="8871585" cy="3639185"/>
          </a:xfrm>
        </p:spPr>
        <p:txBody>
          <a:bodyPr/>
          <a:lstStyle/>
          <a:p>
            <a:pPr lvl="0"/>
            <a:r>
              <a:rPr lang="en-US" dirty="0"/>
              <a:t>Use postural drainage positions to aid in clearance of secretions, if mucopurulent secretions are responsible for airway obstruction </a:t>
            </a:r>
            <a:endParaRPr lang="en-US" dirty="0"/>
          </a:p>
          <a:p>
            <a:pPr lvl="0"/>
            <a:r>
              <a:rPr lang="en-US" dirty="0"/>
              <a:t>Use controlled coughing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5025" y="1809115"/>
            <a:ext cx="8943975" cy="4159885"/>
          </a:xfrm>
        </p:spPr>
        <p:txBody>
          <a:bodyPr>
            <a:normAutofit/>
          </a:bodyPr>
          <a:lstStyle/>
          <a:p>
            <a:pPr lvl="0"/>
            <a:r>
              <a:rPr lang="en-US" b="1" dirty="0"/>
              <a:t>Keep secretions liquid.</a:t>
            </a:r>
            <a:endParaRPr lang="en-US" dirty="0"/>
          </a:p>
          <a:p>
            <a:pPr lvl="1"/>
            <a:r>
              <a:rPr lang="en-US" dirty="0"/>
              <a:t>Encourage high level of fluid intake (8 to 10 glasses daily) within level of cardiac reserve.</a:t>
            </a:r>
            <a:endParaRPr lang="en-US" dirty="0"/>
          </a:p>
          <a:p>
            <a:pPr lvl="1"/>
            <a:r>
              <a:rPr lang="en-US" dirty="0"/>
              <a:t>Give continuous </a:t>
            </a:r>
            <a:r>
              <a:rPr lang="en-US" dirty="0" err="1"/>
              <a:t>aerolized</a:t>
            </a:r>
            <a:r>
              <a:rPr lang="en-US" dirty="0"/>
              <a:t> sterile water or nebulized normal saline to humidify bronchial tree and liquefy sputum if appropriate.</a:t>
            </a:r>
            <a:endParaRPr lang="en-US" dirty="0"/>
          </a:p>
          <a:p>
            <a:pPr lvl="1"/>
            <a:r>
              <a:rPr lang="en-US" dirty="0"/>
              <a:t>Avoid dairy products if these increase sputum production</a:t>
            </a:r>
            <a:endParaRPr lang="en-US" dirty="0"/>
          </a:p>
          <a:p>
            <a:pPr lvl="0"/>
            <a:r>
              <a:rPr lang="en-US" b="1" dirty="0"/>
              <a:t>Recognize early manifestations of respiratory infection </a:t>
            </a:r>
            <a:r>
              <a:rPr lang="en-US" dirty="0"/>
              <a:t>increased dyspnea, fatigue; change in color, amount, and character of sputum; nervousness; irritability; low-grade fever.</a:t>
            </a:r>
            <a:endParaRPr lang="en-US" dirty="0"/>
          </a:p>
          <a:p>
            <a:pPr lvl="0"/>
            <a:r>
              <a:rPr lang="en-US" b="1" dirty="0"/>
              <a:t>Obtain sputum for Gram stain and culture and sensitivity</a:t>
            </a:r>
            <a:r>
              <a:rPr lang="en-US" b="1" dirty="0" smtClean="0"/>
              <a:t>.</a:t>
            </a:r>
            <a:endParaRPr lang="en-US" b="1"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9785" y="2286000"/>
            <a:ext cx="9237980" cy="3683000"/>
          </a:xfrm>
        </p:spPr>
        <p:txBody>
          <a:bodyPr>
            <a:normAutofit/>
          </a:bodyPr>
          <a:lstStyle/>
          <a:p>
            <a:pPr lvl="0"/>
            <a:r>
              <a:rPr lang="en-US" b="1" dirty="0"/>
              <a:t>Administer prescribed antimicrobials to control secondary bacterial infections</a:t>
            </a:r>
            <a:r>
              <a:rPr lang="en-US" dirty="0"/>
              <a:t> in the bronchial tree, thus clearing the airways.</a:t>
            </a:r>
            <a:endParaRPr lang="en-US" dirty="0"/>
          </a:p>
          <a:p>
            <a:pPr lvl="0"/>
            <a:r>
              <a:rPr lang="en-US" dirty="0"/>
              <a:t>Watch for and report excessive somnolence, restlessness, aggressiveness, anxiety, or confusion; central cyanosis; and shortness of breathe at rest, which is commonly caused by acute respiratory insufficiency and may signal respiratory failure.</a:t>
            </a:r>
            <a:endParaRPr lang="en-US" dirty="0"/>
          </a:p>
          <a:p>
            <a:pPr lvl="0"/>
            <a:r>
              <a:rPr lang="en-US" dirty="0"/>
              <a:t>Review ABG levels; record values on a flow sheet so comparisons can be made over time</a:t>
            </a:r>
            <a:r>
              <a:rPr lang="en-US" dirty="0" smtClean="0"/>
              <a:t>.</a:t>
            </a:r>
            <a:endParaRPr lang="en-US" dirty="0"/>
          </a:p>
        </p:txBody>
      </p:sp>
      <p:sp>
        <p:nvSpPr>
          <p:cNvPr id="4" name="Slide Number Placeholder 3"/>
          <p:cNvSpPr>
            <a:spLocks noGrp="1"/>
          </p:cNvSpPr>
          <p:nvPr>
            <p:ph type="sldNum" sz="quarter" idx="12"/>
          </p:nvPr>
        </p:nvSpPr>
        <p:spPr/>
        <p:txBody>
          <a:bodyPr/>
          <a:lstStyle/>
          <a:p>
            <a:fld id="{D0D10917-299B-4178-A336-824CC5E4906C}" type="slidenum">
              <a:rPr lang="en-US" smtClean="0"/>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32578</Words>
  <Application>WPS Presentation</Application>
  <PresentationFormat>Widescreen</PresentationFormat>
  <Paragraphs>889</Paragraphs>
  <Slides>105</Slides>
  <Notes>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105</vt:i4>
      </vt:variant>
    </vt:vector>
  </HeadingPairs>
  <TitlesOfParts>
    <vt:vector size="115" baseType="lpstr">
      <vt:lpstr>Arial</vt:lpstr>
      <vt:lpstr>SimSun</vt:lpstr>
      <vt:lpstr>Wingdings</vt:lpstr>
      <vt:lpstr>Arial</vt:lpstr>
      <vt:lpstr>Garamond</vt:lpstr>
      <vt:lpstr>Microsoft YaHei</vt:lpstr>
      <vt:lpstr>Arial Unicode MS</vt:lpstr>
      <vt:lpstr>Calibri</vt:lpstr>
      <vt:lpstr>Wingdings 2</vt:lpstr>
      <vt:lpstr>Organic</vt:lpstr>
      <vt:lpstr>PULMONARY NURSING DOSORDERS</vt:lpstr>
      <vt:lpstr>Obstructive disorders </vt:lpstr>
      <vt:lpstr>Restrictive disorders </vt:lpstr>
      <vt:lpstr>Obstructive disorders </vt:lpstr>
      <vt:lpstr>  Acute and Chronic Bronchitis   </vt:lpstr>
      <vt:lpstr>PowerPoint 演示文稿</vt:lpstr>
      <vt:lpstr>Pathophysiology</vt:lpstr>
      <vt:lpstr>Cont……………………….</vt:lpstr>
      <vt:lpstr>PowerPoint 演示文稿</vt:lpstr>
      <vt:lpstr>Chronic bronchitis</vt:lpstr>
      <vt:lpstr>Predisposing factors usually present:  </vt:lpstr>
      <vt:lpstr>Chronic bronchitis cont’………</vt:lpstr>
      <vt:lpstr>PowerPoint 演示文稿</vt:lpstr>
      <vt:lpstr>Nursing Management </vt:lpstr>
      <vt:lpstr>Nursing Interventions </vt:lpstr>
      <vt:lpstr>PowerPoint 演示文稿</vt:lpstr>
      <vt:lpstr> Bronchial Asthma  </vt:lpstr>
      <vt:lpstr>PowerPoint 演示文稿</vt:lpstr>
      <vt:lpstr>PowerPoint 演示文稿</vt:lpstr>
      <vt:lpstr>Non-specific factors that may precipitate asthma attacks include:  </vt:lpstr>
      <vt:lpstr> Two types asthma   </vt:lpstr>
      <vt:lpstr> Extrinsic (allergic, atopic) asthma </vt:lpstr>
      <vt:lpstr>Intrinsic asthma</vt:lpstr>
      <vt:lpstr>PowerPoint 演示文稿</vt:lpstr>
      <vt:lpstr>PowerPoint 演示文稿</vt:lpstr>
      <vt:lpstr> Pathophysiology  </vt:lpstr>
      <vt:lpstr>PowerPoint 演示文稿</vt:lpstr>
      <vt:lpstr> Clinical Features  </vt:lpstr>
      <vt:lpstr> Diagnosis  </vt:lpstr>
      <vt:lpstr>Medical Management of asthma  </vt:lpstr>
      <vt:lpstr>Drug therapy of asthma </vt:lpstr>
      <vt:lpstr> Nursing Management of Asthma  </vt:lpstr>
      <vt:lpstr>Cont………………………..</vt:lpstr>
      <vt:lpstr>PowerPoint 演示文稿</vt:lpstr>
      <vt:lpstr>Cont……………………………</vt:lpstr>
      <vt:lpstr>PowerPoint 演示文稿</vt:lpstr>
      <vt:lpstr>PowerPoint 演示文稿</vt:lpstr>
      <vt:lpstr>Cont……………………..</vt:lpstr>
      <vt:lpstr>  </vt:lpstr>
      <vt:lpstr> Status Asthmaticus  </vt:lpstr>
      <vt:lpstr> Pathophysiology  </vt:lpstr>
      <vt:lpstr> Medical Management </vt:lpstr>
      <vt:lpstr>PowerPoint 演示文稿</vt:lpstr>
      <vt:lpstr> Nursing Management </vt:lpstr>
      <vt:lpstr>PowerPoint 演示文稿</vt:lpstr>
      <vt:lpstr>Cont ……</vt:lpstr>
      <vt:lpstr>Summary mnx</vt:lpstr>
      <vt:lpstr> Bronchiectasis  </vt:lpstr>
      <vt:lpstr>PowerPoint 演示文稿</vt:lpstr>
      <vt:lpstr>bronchioectasis </vt:lpstr>
      <vt:lpstr>bronchioectasis</vt:lpstr>
      <vt:lpstr>risk factors </vt:lpstr>
      <vt:lpstr>risk factors  </vt:lpstr>
      <vt:lpstr>Pathophysiology   </vt:lpstr>
      <vt:lpstr>Bronchiectasis cont’……</vt:lpstr>
      <vt:lpstr>Clinical Manifestations of Bronchiectasis </vt:lpstr>
      <vt:lpstr>PowerPoint 演示文稿</vt:lpstr>
      <vt:lpstr>Clinical Manifestations</vt:lpstr>
      <vt:lpstr>Diagnostic Evaluation of Bronchiectasis </vt:lpstr>
      <vt:lpstr>Medical Management of Bronchiectasis</vt:lpstr>
      <vt:lpstr>PowerPoint 演示文稿</vt:lpstr>
      <vt:lpstr>PowerPoint 演示文稿</vt:lpstr>
      <vt:lpstr>PowerPoint 演示文稿</vt:lpstr>
      <vt:lpstr>Complications of Bronchiectasis</vt:lpstr>
      <vt:lpstr>Patient Education and Health Maintenance of a patient with Bronchiectasis </vt:lpstr>
      <vt:lpstr>PowerPoint 演示文稿</vt:lpstr>
      <vt:lpstr>PowerPoint 演示文稿</vt:lpstr>
      <vt:lpstr>Bronchiectasis Prevention </vt:lpstr>
      <vt:lpstr>Bronchiolitis</vt:lpstr>
      <vt:lpstr>Chronic Obstructive Pulmonary Disorders </vt:lpstr>
      <vt:lpstr>Chronic Obstructive Pulmonary Disorders  </vt:lpstr>
      <vt:lpstr>Chronic Obstructive Pulmonary Disorders  </vt:lpstr>
      <vt:lpstr> Emphysema  </vt:lpstr>
      <vt:lpstr>PowerPoint 演示文稿</vt:lpstr>
      <vt:lpstr>PowerPoint 演示文稿</vt:lpstr>
      <vt:lpstr>Cont’……..</vt:lpstr>
      <vt:lpstr>Risk factors </vt:lpstr>
      <vt:lpstr>Risk factors </vt:lpstr>
      <vt:lpstr>Causes </vt:lpstr>
      <vt:lpstr>Pathophysiology and Etiology </vt:lpstr>
      <vt:lpstr>PowerPoint 演示文稿</vt:lpstr>
      <vt:lpstr>signs and symptoms </vt:lpstr>
      <vt:lpstr>PowerPoint 演示文稿</vt:lpstr>
      <vt:lpstr>Medical Management </vt:lpstr>
      <vt:lpstr>PowerPoint 演示文稿</vt:lpstr>
      <vt:lpstr>PowerPoint 演示文稿</vt:lpstr>
      <vt:lpstr>PowerPoint 演示文稿</vt:lpstr>
      <vt:lpstr>PowerPoint 演示文稿</vt:lpstr>
      <vt:lpstr>PowerPoint 演示文稿</vt:lpstr>
      <vt:lpstr>Complications </vt:lpstr>
      <vt:lpstr>PowerPoint 演示文稿</vt:lpstr>
      <vt:lpstr>PowerPoint 演示文稿</vt:lpstr>
      <vt:lpstr>PowerPoint 演示文稿</vt:lpstr>
      <vt:lpstr>PowerPoint 演示文稿</vt:lpstr>
      <vt:lpstr>Nursing Interventions </vt:lpstr>
      <vt:lpstr>PowerPoint 演示文稿</vt:lpstr>
      <vt:lpstr>PowerPoint 演示文稿</vt:lpstr>
      <vt:lpstr>PowerPoint 演示文稿</vt:lpstr>
      <vt:lpstr>PowerPoint 演示文稿</vt:lpstr>
      <vt:lpstr>PowerPoint 演示文稿</vt:lpstr>
      <vt:lpstr>PowerPoint 演示文稿</vt:lpstr>
      <vt:lpstr>NB:</vt:lpstr>
      <vt:lpstr> Emphysema is managed by: </vt:lpstr>
      <vt:lpstr>PowerPoint 演示文稿</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NURSING DOSORDERS</dc:title>
  <dc:creator>User</dc:creator>
  <cp:lastModifiedBy>User</cp:lastModifiedBy>
  <cp:revision>70</cp:revision>
  <dcterms:created xsi:type="dcterms:W3CDTF">2020-09-07T13:39:00Z</dcterms:created>
  <dcterms:modified xsi:type="dcterms:W3CDTF">2020-09-15T11:17:14Z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