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7"/>
  </p:notesMasterIdLst>
  <p:sldIdLst>
    <p:sldId id="256" r:id="rId2"/>
    <p:sldId id="299" r:id="rId3"/>
    <p:sldId id="300" r:id="rId4"/>
    <p:sldId id="303" r:id="rId5"/>
    <p:sldId id="304" r:id="rId6"/>
    <p:sldId id="301" r:id="rId7"/>
    <p:sldId id="302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5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98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2" r:id="rId60"/>
    <p:sldId id="293" r:id="rId61"/>
    <p:sldId id="294" r:id="rId62"/>
    <p:sldId id="295" r:id="rId63"/>
    <p:sldId id="296" r:id="rId64"/>
    <p:sldId id="297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1" r:id="rId101"/>
    <p:sldId id="342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6" r:id="rId114"/>
    <p:sldId id="355" r:id="rId115"/>
    <p:sldId id="357" r:id="rId116"/>
    <p:sldId id="358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366" r:id="rId125"/>
    <p:sldId id="367" r:id="rId126"/>
    <p:sldId id="368" r:id="rId127"/>
    <p:sldId id="369" r:id="rId128"/>
    <p:sldId id="370" r:id="rId129"/>
    <p:sldId id="371" r:id="rId130"/>
    <p:sldId id="372" r:id="rId131"/>
    <p:sldId id="373" r:id="rId132"/>
    <p:sldId id="374" r:id="rId133"/>
    <p:sldId id="375" r:id="rId134"/>
    <p:sldId id="376" r:id="rId135"/>
    <p:sldId id="377" r:id="rId136"/>
    <p:sldId id="378" r:id="rId137"/>
    <p:sldId id="379" r:id="rId138"/>
    <p:sldId id="380" r:id="rId139"/>
    <p:sldId id="381" r:id="rId140"/>
    <p:sldId id="382" r:id="rId141"/>
    <p:sldId id="383" r:id="rId142"/>
    <p:sldId id="384" r:id="rId143"/>
    <p:sldId id="385" r:id="rId144"/>
    <p:sldId id="386" r:id="rId145"/>
    <p:sldId id="387" r:id="rId146"/>
    <p:sldId id="388" r:id="rId147"/>
    <p:sldId id="389" r:id="rId148"/>
    <p:sldId id="390" r:id="rId149"/>
    <p:sldId id="391" r:id="rId150"/>
    <p:sldId id="392" r:id="rId151"/>
    <p:sldId id="393" r:id="rId152"/>
    <p:sldId id="394" r:id="rId153"/>
    <p:sldId id="395" r:id="rId154"/>
    <p:sldId id="396" r:id="rId155"/>
    <p:sldId id="397" r:id="rId156"/>
    <p:sldId id="398" r:id="rId157"/>
    <p:sldId id="399" r:id="rId158"/>
    <p:sldId id="400" r:id="rId159"/>
    <p:sldId id="401" r:id="rId160"/>
    <p:sldId id="402" r:id="rId161"/>
    <p:sldId id="403" r:id="rId162"/>
    <p:sldId id="404" r:id="rId163"/>
    <p:sldId id="405" r:id="rId164"/>
    <p:sldId id="406" r:id="rId165"/>
    <p:sldId id="424" r:id="rId1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33" Type="http://schemas.openxmlformats.org/officeDocument/2006/relationships/slide" Target="slides/slide132.xml" /><Relationship Id="rId138" Type="http://schemas.openxmlformats.org/officeDocument/2006/relationships/slide" Target="slides/slide137.xml" /><Relationship Id="rId154" Type="http://schemas.openxmlformats.org/officeDocument/2006/relationships/slide" Target="slides/slide153.xml" /><Relationship Id="rId159" Type="http://schemas.openxmlformats.org/officeDocument/2006/relationships/slide" Target="slides/slide158.xml" /><Relationship Id="rId170" Type="http://schemas.openxmlformats.org/officeDocument/2006/relationships/theme" Target="theme/theme1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slide" Target="slides/slide127.xml" /><Relationship Id="rId144" Type="http://schemas.openxmlformats.org/officeDocument/2006/relationships/slide" Target="slides/slide143.xml" /><Relationship Id="rId149" Type="http://schemas.openxmlformats.org/officeDocument/2006/relationships/slide" Target="slides/slide148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165" Type="http://schemas.openxmlformats.org/officeDocument/2006/relationships/slide" Target="slides/slide164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34" Type="http://schemas.openxmlformats.org/officeDocument/2006/relationships/slide" Target="slides/slide133.xml" /><Relationship Id="rId139" Type="http://schemas.openxmlformats.org/officeDocument/2006/relationships/slide" Target="slides/slide138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155" Type="http://schemas.openxmlformats.org/officeDocument/2006/relationships/slide" Target="slides/slide154.xml" /><Relationship Id="rId171" Type="http://schemas.openxmlformats.org/officeDocument/2006/relationships/tableStyles" Target="tableStyles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59" Type="http://schemas.openxmlformats.org/officeDocument/2006/relationships/slide" Target="slides/slide58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24" Type="http://schemas.openxmlformats.org/officeDocument/2006/relationships/slide" Target="slides/slide123.xml" /><Relationship Id="rId129" Type="http://schemas.openxmlformats.org/officeDocument/2006/relationships/slide" Target="slides/slide128.xml" /><Relationship Id="rId54" Type="http://schemas.openxmlformats.org/officeDocument/2006/relationships/slide" Target="slides/slide53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40" Type="http://schemas.openxmlformats.org/officeDocument/2006/relationships/slide" Target="slides/slide139.xml" /><Relationship Id="rId145" Type="http://schemas.openxmlformats.org/officeDocument/2006/relationships/slide" Target="slides/slide144.xml" /><Relationship Id="rId161" Type="http://schemas.openxmlformats.org/officeDocument/2006/relationships/slide" Target="slides/slide160.xml" /><Relationship Id="rId166" Type="http://schemas.openxmlformats.org/officeDocument/2006/relationships/slide" Target="slides/slide16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slide" Target="slides/slide12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slide" Target="slides/slide129.xml" /><Relationship Id="rId135" Type="http://schemas.openxmlformats.org/officeDocument/2006/relationships/slide" Target="slides/slide134.xml" /><Relationship Id="rId143" Type="http://schemas.openxmlformats.org/officeDocument/2006/relationships/slide" Target="slides/slide142.xml" /><Relationship Id="rId148" Type="http://schemas.openxmlformats.org/officeDocument/2006/relationships/slide" Target="slides/slide147.xml" /><Relationship Id="rId151" Type="http://schemas.openxmlformats.org/officeDocument/2006/relationships/slide" Target="slides/slide150.xml" /><Relationship Id="rId156" Type="http://schemas.openxmlformats.org/officeDocument/2006/relationships/slide" Target="slides/slide155.xml" /><Relationship Id="rId164" Type="http://schemas.openxmlformats.org/officeDocument/2006/relationships/slide" Target="slides/slide163.xml" /><Relationship Id="rId16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141" Type="http://schemas.openxmlformats.org/officeDocument/2006/relationships/slide" Target="slides/slide140.xml" /><Relationship Id="rId146" Type="http://schemas.openxmlformats.org/officeDocument/2006/relationships/slide" Target="slides/slide145.xml" /><Relationship Id="rId167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162" Type="http://schemas.openxmlformats.org/officeDocument/2006/relationships/slide" Target="slides/slide16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slide" Target="slides/slide130.xml" /><Relationship Id="rId136" Type="http://schemas.openxmlformats.org/officeDocument/2006/relationships/slide" Target="slides/slide135.xml" /><Relationship Id="rId157" Type="http://schemas.openxmlformats.org/officeDocument/2006/relationships/slide" Target="slides/slide156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52" Type="http://schemas.openxmlformats.org/officeDocument/2006/relationships/slide" Target="slides/slide151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56" Type="http://schemas.openxmlformats.org/officeDocument/2006/relationships/slide" Target="slides/slide55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26" Type="http://schemas.openxmlformats.org/officeDocument/2006/relationships/slide" Target="slides/slide125.xml" /><Relationship Id="rId147" Type="http://schemas.openxmlformats.org/officeDocument/2006/relationships/slide" Target="slides/slide146.xml" /><Relationship Id="rId16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142" Type="http://schemas.openxmlformats.org/officeDocument/2006/relationships/slide" Target="slides/slide141.xml" /><Relationship Id="rId163" Type="http://schemas.openxmlformats.org/officeDocument/2006/relationships/slide" Target="slides/slide162.xml" /><Relationship Id="rId3" Type="http://schemas.openxmlformats.org/officeDocument/2006/relationships/slide" Target="slides/slide2.xml" /><Relationship Id="rId25" Type="http://schemas.openxmlformats.org/officeDocument/2006/relationships/slide" Target="slides/slide24.xml" /><Relationship Id="rId46" Type="http://schemas.openxmlformats.org/officeDocument/2006/relationships/slide" Target="slides/slide45.xml" /><Relationship Id="rId67" Type="http://schemas.openxmlformats.org/officeDocument/2006/relationships/slide" Target="slides/slide66.xml" /><Relationship Id="rId116" Type="http://schemas.openxmlformats.org/officeDocument/2006/relationships/slide" Target="slides/slide115.xml" /><Relationship Id="rId137" Type="http://schemas.openxmlformats.org/officeDocument/2006/relationships/slide" Target="slides/slide136.xml" /><Relationship Id="rId158" Type="http://schemas.openxmlformats.org/officeDocument/2006/relationships/slide" Target="slides/slide157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62" Type="http://schemas.openxmlformats.org/officeDocument/2006/relationships/slide" Target="slides/slide61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32" Type="http://schemas.openxmlformats.org/officeDocument/2006/relationships/slide" Target="slides/slide131.xml" /><Relationship Id="rId153" Type="http://schemas.openxmlformats.org/officeDocument/2006/relationships/slide" Target="slides/slide15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C1A3-E38A-4FE5-B590-46203D15AE8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85ECD-915C-4997-AA0C-52EF3630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ECD-915C-4997-AA0C-52EF3630F2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ECD-915C-4997-AA0C-52EF3630F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5ECD-915C-4997-AA0C-52EF3630F2A8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2ABEB-F110-4CAF-9628-C6AB42D5367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1F853-A2CA-4A85-B14D-97B3E987F28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PULMONARY NURSING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905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C000"/>
                </a:solidFill>
                <a:latin typeface="Times" charset="0"/>
              </a:rPr>
              <a:t>By. Emily </a:t>
            </a:r>
            <a:r>
              <a:rPr lang="en-US" altLang="en-US" sz="4000" b="1" dirty="0" err="1">
                <a:solidFill>
                  <a:srgbClr val="FFC000"/>
                </a:solidFill>
                <a:latin typeface="Times" charset="0"/>
              </a:rPr>
              <a:t>Kengo</a:t>
            </a:r>
            <a:endParaRPr lang="en-US" altLang="en-US" sz="4000" b="1" dirty="0">
              <a:solidFill>
                <a:srgbClr val="FFC000"/>
              </a:solidFill>
              <a:latin typeface="Times" charset="0"/>
            </a:endParaRPr>
          </a:p>
          <a:p>
            <a:pPr algn="ctr"/>
            <a:r>
              <a:rPr lang="en-US" altLang="en-US" sz="4000" b="1" dirty="0">
                <a:solidFill>
                  <a:srgbClr val="FFC000"/>
                </a:solidFill>
                <a:latin typeface="Times" charset="0"/>
              </a:rPr>
              <a:t>WELCOME ALL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83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200" dirty="0">
                <a:solidFill>
                  <a:srgbClr val="0070C0"/>
                </a:solidFill>
              </a:rPr>
              <a:t>Orthopnea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dirty="0"/>
              <a:t> may be found in patients with heart disease and occasionally in patients with </a:t>
            </a:r>
            <a:r>
              <a:rPr lang="en-US" altLang="en-US" sz="3200" dirty="0">
                <a:solidFill>
                  <a:srgbClr val="0070C0"/>
                </a:solidFill>
              </a:rPr>
              <a:t>(COPD)</a:t>
            </a:r>
          </a:p>
          <a:p>
            <a:pPr algn="just"/>
            <a:r>
              <a:rPr lang="en-US" altLang="en-US" sz="3200" dirty="0"/>
              <a:t>Dyspnea with an expiratory wheeze occurs with COPD…(</a:t>
            </a:r>
            <a:r>
              <a:rPr lang="en-US" altLang="en-US" sz="3200" dirty="0">
                <a:solidFill>
                  <a:srgbClr val="0070C0"/>
                </a:solidFill>
              </a:rPr>
              <a:t>chronic obstructive pulmonary disease</a:t>
            </a:r>
            <a:r>
              <a:rPr lang="en-US" altLang="en-US" sz="3200" dirty="0"/>
              <a:t>)</a:t>
            </a:r>
          </a:p>
          <a:p>
            <a:pPr algn="just"/>
            <a:r>
              <a:rPr lang="en-US" altLang="en-US" sz="3200" dirty="0"/>
              <a:t> Noisy breathing may result from </a:t>
            </a:r>
            <a:r>
              <a:rPr lang="en-US" altLang="en-US" sz="3200" dirty="0">
                <a:solidFill>
                  <a:srgbClr val="0070C0"/>
                </a:solidFill>
              </a:rPr>
              <a:t>a narrowing of the airway.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060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charset="2"/>
              <a:buChar char="ü"/>
            </a:pPr>
            <a:r>
              <a:rPr lang="en-US" altLang="en-US" sz="3200" dirty="0"/>
              <a:t>to relieve the pressure of the tumor on vital structures. </a:t>
            </a:r>
          </a:p>
          <a:p>
            <a:pPr algn="just">
              <a:buNone/>
            </a:pPr>
            <a:endParaRPr lang="en-US" altLang="en-US" sz="3200" dirty="0"/>
          </a:p>
          <a:p>
            <a:pPr algn="just"/>
            <a:r>
              <a:rPr lang="en-US" altLang="en-US" sz="3200" dirty="0"/>
              <a:t>It can control symptoms of spinal cord metastasis and superior vena cava compression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41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/>
              <a:t>c</a:t>
            </a:r>
            <a:r>
              <a:rPr lang="en-US" altLang="en-US" sz="3200" b="1" dirty="0"/>
              <a:t>) Chemotherapy</a:t>
            </a:r>
            <a:r>
              <a:rPr lang="en-US" altLang="en-US" sz="3200" dirty="0"/>
              <a:t> is used to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alter tumor growth patterns,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to treat patients with distant metastases or small cell cancer of the lung,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as an adjunct to surgery or radiation therapy</a:t>
            </a:r>
          </a:p>
          <a:p>
            <a:pPr algn="just">
              <a:buNone/>
            </a:pPr>
            <a:r>
              <a:rPr lang="en-US" altLang="en-US" sz="3200" b="1" dirty="0"/>
              <a:t>d) Palliative therapy </a:t>
            </a:r>
            <a:r>
              <a:rPr lang="en-US" altLang="en-US" sz="3200" dirty="0"/>
              <a:t>may include pain management and other comfort measures.</a:t>
            </a:r>
          </a:p>
          <a:p>
            <a:pPr algn="just"/>
            <a:r>
              <a:rPr lang="en-US" altLang="en-US" sz="3200" dirty="0"/>
              <a:t>Evaluation and referral to </a:t>
            </a:r>
            <a:r>
              <a:rPr lang="en-US" altLang="en-US" sz="3200" b="1" dirty="0"/>
              <a:t>hospice</a:t>
            </a:r>
            <a:r>
              <a:rPr lang="en-US" altLang="en-US" sz="3200" dirty="0"/>
              <a:t> is essential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3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sz="3200" b="1" dirty="0">
                <a:solidFill>
                  <a:srgbClr val="7030A0"/>
                </a:solidFill>
              </a:rPr>
              <a:t>RELIEVING BREATHING PROBLEMS</a:t>
            </a:r>
          </a:p>
          <a:p>
            <a:pPr algn="just"/>
            <a:r>
              <a:rPr lang="en-US" altLang="en-US" sz="3200" dirty="0"/>
              <a:t>Maintain airway patency through the removal of excess secretions</a:t>
            </a:r>
          </a:p>
          <a:p>
            <a:pPr algn="just"/>
            <a:r>
              <a:rPr lang="en-US" altLang="en-US" sz="3200" dirty="0"/>
              <a:t>This may be accomplished through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deep-breathing exercises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chest physiotherapy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suctioning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97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15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Bronchodilator</a:t>
            </a:r>
            <a:r>
              <a:rPr lang="en-US" altLang="en-US" sz="3200" dirty="0"/>
              <a:t> medications  prescribed to promote bronchial dilation.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supplemental oxygen </a:t>
            </a:r>
            <a:r>
              <a:rPr lang="en-US" altLang="en-US" sz="3200" dirty="0"/>
              <a:t>to treat impaired gaseous exchange .</a:t>
            </a:r>
          </a:p>
          <a:p>
            <a:pPr algn="just"/>
            <a:r>
              <a:rPr lang="en-US" altLang="en-US" sz="3200" b="1" dirty="0"/>
              <a:t>positions</a:t>
            </a:r>
            <a:r>
              <a:rPr lang="en-US" altLang="en-US" sz="3200" dirty="0"/>
              <a:t> that promote lung expansion, breathing exercises for lung expansion and relaxation </a:t>
            </a:r>
            <a:endParaRPr lang="en-US" sz="3200" dirty="0"/>
          </a:p>
          <a:p>
            <a:r>
              <a:rPr lang="en-US" altLang="en-US" sz="3200" dirty="0"/>
              <a:t>Educate the patient on </a:t>
            </a:r>
            <a:r>
              <a:rPr lang="en-US" altLang="en-US" sz="3200" b="1" dirty="0"/>
              <a:t>energy conservation </a:t>
            </a:r>
            <a:r>
              <a:rPr lang="en-US" altLang="en-US" sz="3200" dirty="0"/>
              <a:t>and airway clearance techniques </a:t>
            </a:r>
          </a:p>
          <a:p>
            <a:r>
              <a:rPr lang="en-US" altLang="en-US" sz="3200" dirty="0"/>
              <a:t>Assess patient respiratory rate, breath sounds and pulse </a:t>
            </a:r>
            <a:r>
              <a:rPr lang="en-US" altLang="en-US" sz="3200" dirty="0" err="1"/>
              <a:t>oximetry</a:t>
            </a:r>
            <a:r>
              <a:rPr lang="en-US" altLang="en-US" sz="3200" dirty="0"/>
              <a:t>    </a:t>
            </a:r>
          </a:p>
          <a:p>
            <a:r>
              <a:rPr lang="en-US" altLang="en-US" sz="3200" dirty="0"/>
              <a:t>Refer for </a:t>
            </a:r>
            <a:r>
              <a:rPr lang="en-US" altLang="en-US" sz="3200" dirty="0">
                <a:solidFill>
                  <a:srgbClr val="7030A0"/>
                </a:solidFill>
              </a:rPr>
              <a:t>pulmonary rehabilitation</a:t>
            </a:r>
          </a:p>
          <a:p>
            <a:pPr algn="just"/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614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sz="2800" dirty="0">
                <a:solidFill>
                  <a:srgbClr val="7030A0"/>
                </a:solidFill>
              </a:rPr>
              <a:t>Managing symptoms</a:t>
            </a:r>
          </a:p>
          <a:p>
            <a:pPr algn="just"/>
            <a:r>
              <a:rPr lang="en-US" altLang="en-US" sz="2800" dirty="0"/>
              <a:t>Administer </a:t>
            </a:r>
            <a:r>
              <a:rPr lang="en-US" altLang="en-US" sz="2800" dirty="0">
                <a:solidFill>
                  <a:srgbClr val="7030A0"/>
                </a:solidFill>
              </a:rPr>
              <a:t>strong analgesics </a:t>
            </a:r>
            <a:r>
              <a:rPr lang="en-US" altLang="en-US" sz="2800" dirty="0" err="1"/>
              <a:t>eg</a:t>
            </a:r>
            <a:r>
              <a:rPr lang="en-US" altLang="en-US" sz="2800" dirty="0"/>
              <a:t> tramadol </a:t>
            </a:r>
            <a:r>
              <a:rPr lang="en-US" altLang="en-US" sz="2800" dirty="0" err="1"/>
              <a:t>im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diclofenac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pethidine</a:t>
            </a:r>
            <a:r>
              <a:rPr lang="en-US" altLang="en-US" sz="2800" dirty="0"/>
              <a:t> to relieve pain</a:t>
            </a:r>
          </a:p>
          <a:p>
            <a:pPr algn="just"/>
            <a:r>
              <a:rPr lang="en-US" altLang="en-US" sz="2800" dirty="0"/>
              <a:t>Position in a comfortable position to relieve pain </a:t>
            </a:r>
            <a:r>
              <a:rPr lang="en-US" altLang="en-US" sz="2800" dirty="0" err="1"/>
              <a:t>i.e</a:t>
            </a:r>
            <a:r>
              <a:rPr lang="en-US" altLang="en-US" sz="2800" dirty="0"/>
              <a:t> semi fowlers</a:t>
            </a:r>
          </a:p>
          <a:p>
            <a:pPr algn="just"/>
            <a:r>
              <a:rPr lang="en-US" altLang="en-US" sz="2800" dirty="0"/>
              <a:t>Instruct patient and assess on the side effects of specific treatment and manage them promptly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634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200" dirty="0">
                <a:solidFill>
                  <a:srgbClr val="7030A0"/>
                </a:solidFill>
              </a:rPr>
              <a:t>Reducing fatigue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Assess patient level of fatigue and identify treatable causes and validate with the patient that fatigue is a real symptom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Educate the patient about energy conservation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200" dirty="0"/>
              <a:t>    technique and guided exercise as possible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Refer to physical and occupational therapy as possible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585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sz="2800" dirty="0">
                <a:solidFill>
                  <a:srgbClr val="7030A0"/>
                </a:solidFill>
              </a:rPr>
              <a:t>Providing psychological support</a:t>
            </a:r>
          </a:p>
          <a:p>
            <a:pPr algn="just"/>
            <a:r>
              <a:rPr lang="en-US" altLang="en-US" sz="2800" dirty="0"/>
              <a:t>Help patient and family deal with progress of disease and poor prognosis</a:t>
            </a:r>
          </a:p>
          <a:p>
            <a:pPr algn="just"/>
            <a:r>
              <a:rPr lang="en-US" altLang="en-US" sz="2800" dirty="0"/>
              <a:t>Assess psychological aspects and assist patient to cope with the disease process</a:t>
            </a:r>
          </a:p>
          <a:p>
            <a:pPr algn="just"/>
            <a:r>
              <a:rPr lang="en-US" altLang="en-US" sz="2800" dirty="0"/>
              <a:t>Assist patient and family with informed decision making regarding treatment options</a:t>
            </a:r>
          </a:p>
          <a:p>
            <a:pPr algn="just"/>
            <a:r>
              <a:rPr lang="en-US" altLang="en-US" sz="2800" dirty="0"/>
              <a:t>Support patient and family in end of life decision and treatment</a:t>
            </a:r>
          </a:p>
          <a:p>
            <a:pPr algn="just"/>
            <a:r>
              <a:rPr lang="en-US" altLang="en-US" sz="2800" dirty="0"/>
              <a:t>Involve a </a:t>
            </a:r>
            <a:r>
              <a:rPr lang="en-US" altLang="en-US" sz="2800" dirty="0" err="1"/>
              <a:t>counsellor</a:t>
            </a: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242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4800" b="1" dirty="0">
                <a:solidFill>
                  <a:schemeClr val="tx1"/>
                </a:solidFill>
              </a:rPr>
              <a:t>CHEST TRAUMA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Font typeface="Times" charset="0"/>
              <a:buNone/>
            </a:pPr>
            <a:r>
              <a:rPr lang="en-US" altLang="en-US" sz="2400" dirty="0"/>
              <a:t>Two types-</a:t>
            </a:r>
          </a:p>
          <a:p>
            <a:pPr>
              <a:buFont typeface="Times" charset="0"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a) Blunt  </a:t>
            </a:r>
          </a:p>
          <a:p>
            <a:pPr>
              <a:buFont typeface="Times" charset="0"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b) Penetrating chest trauma</a:t>
            </a:r>
          </a:p>
          <a:p>
            <a:pPr>
              <a:buFont typeface="Times" charset="0"/>
              <a:buNone/>
            </a:pPr>
            <a:r>
              <a:rPr lang="en-US" altLang="en-US" sz="2400" b="1" u="sng" dirty="0">
                <a:solidFill>
                  <a:srgbClr val="7030A0"/>
                </a:solidFill>
              </a:rPr>
              <a:t>    a) BLUNT TRAUMA</a:t>
            </a:r>
          </a:p>
          <a:p>
            <a:r>
              <a:rPr lang="en-US" altLang="en-US" sz="2400" dirty="0"/>
              <a:t>Results from sudden compression or pressure inflicted on the chest</a:t>
            </a:r>
          </a:p>
          <a:p>
            <a:pPr>
              <a:buFont typeface="Times" charset="0"/>
              <a:buNone/>
            </a:pPr>
            <a:r>
              <a:rPr lang="en-US" altLang="en-US" sz="2400" dirty="0"/>
              <a:t>              </a:t>
            </a:r>
            <a:r>
              <a:rPr lang="en-US" altLang="en-US" sz="2400" b="1" u="sng" dirty="0"/>
              <a:t> CAUSES</a:t>
            </a:r>
          </a:p>
          <a:p>
            <a:r>
              <a:rPr lang="en-US" altLang="en-US" sz="2400" dirty="0"/>
              <a:t>Motor vehicle crashes (trauma due to steering wheel, seat belt)</a:t>
            </a:r>
          </a:p>
          <a:p>
            <a:r>
              <a:rPr lang="en-US" altLang="en-US" sz="2400" dirty="0"/>
              <a:t>Falls, </a:t>
            </a:r>
          </a:p>
          <a:p>
            <a:r>
              <a:rPr lang="en-US" altLang="en-US" sz="2400" dirty="0"/>
              <a:t>Bicycle crashes (trauma due to handlebars)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937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rgbClr val="92D050"/>
                </a:solidFill>
              </a:rPr>
              <a:t>MECHANISM OF BLUNT CHEST TRAUMA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200" dirty="0">
                <a:solidFill>
                  <a:srgbClr val="0070C0"/>
                </a:solidFill>
              </a:rPr>
              <a:t>Acceleration-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(moving object hitting the patient or patient being thrown into  an object)</a:t>
            </a:r>
          </a:p>
          <a:p>
            <a:pPr algn="just"/>
            <a:r>
              <a:rPr lang="en-US" altLang="en-US" sz="3200" dirty="0">
                <a:solidFill>
                  <a:srgbClr val="0070C0"/>
                </a:solidFill>
              </a:rPr>
              <a:t>Deceleration</a:t>
            </a:r>
            <a:r>
              <a:rPr lang="en-US" altLang="en-US" sz="3200" dirty="0"/>
              <a:t>- sudden decrease in the rate of speed</a:t>
            </a:r>
          </a:p>
          <a:p>
            <a:pPr algn="just"/>
            <a:r>
              <a:rPr lang="en-US" altLang="en-US" sz="3200" dirty="0">
                <a:solidFill>
                  <a:srgbClr val="0070C0"/>
                </a:solidFill>
              </a:rPr>
              <a:t>Shearing</a:t>
            </a:r>
            <a:r>
              <a:rPr lang="en-US" altLang="en-US" sz="3200" dirty="0"/>
              <a:t>-stretching forces to the areas of the chest causing tears and raptures</a:t>
            </a:r>
          </a:p>
          <a:p>
            <a:pPr algn="just"/>
            <a:r>
              <a:rPr lang="en-US" altLang="en-US" sz="3200" dirty="0">
                <a:solidFill>
                  <a:srgbClr val="0070C0"/>
                </a:solidFill>
              </a:rPr>
              <a:t>Compression-</a:t>
            </a:r>
            <a:r>
              <a:rPr lang="en-US" altLang="en-US" sz="3200" dirty="0"/>
              <a:t>direct blow to the chest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95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PATHOLOGIC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algn="just">
              <a:buFont typeface="Times" charset="0"/>
              <a:buNone/>
            </a:pP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• </a:t>
            </a:r>
            <a:r>
              <a:rPr lang="en-US" altLang="en-US" sz="2800" b="1" dirty="0">
                <a:solidFill>
                  <a:srgbClr val="7030A0"/>
                </a:solidFill>
              </a:rPr>
              <a:t>Hypoxemia </a:t>
            </a:r>
            <a:r>
              <a:rPr lang="en-US" altLang="en-US" sz="2800" dirty="0"/>
              <a:t>from disruption of the </a:t>
            </a:r>
            <a:r>
              <a:rPr lang="en-US" altLang="en-US" sz="2800" dirty="0" err="1"/>
              <a:t>airwaydue</a:t>
            </a:r>
            <a:r>
              <a:rPr lang="en-US" altLang="en-US" sz="2800" dirty="0"/>
              <a:t> to: 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600" dirty="0"/>
              <a:t>injury to the lung parenchyma,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600" dirty="0"/>
              <a:t>rib cage, and respiratory musculature;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600" dirty="0"/>
              <a:t> massive hemorrhage; collapsed lung; and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600" dirty="0"/>
              <a:t>pneumothorax </a:t>
            </a:r>
          </a:p>
          <a:p>
            <a:pPr algn="just">
              <a:buFont typeface="Times" charset="0"/>
              <a:buNone/>
            </a:pPr>
            <a:r>
              <a:rPr lang="en-US" altLang="en-US" sz="2800" dirty="0"/>
              <a:t>• </a:t>
            </a:r>
            <a:r>
              <a:rPr lang="en-US" altLang="en-US" sz="2800" b="1" dirty="0" err="1">
                <a:solidFill>
                  <a:srgbClr val="7030A0"/>
                </a:solidFill>
              </a:rPr>
              <a:t>Hypovolemia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dirty="0"/>
              <a:t>from massive ﬂuid loss from the great vessels, cardiac rupture, or </a:t>
            </a:r>
            <a:r>
              <a:rPr lang="en-US" altLang="en-US" sz="2800" dirty="0" err="1"/>
              <a:t>hemothorax</a:t>
            </a:r>
            <a:r>
              <a:rPr lang="en-US" altLang="en-US" sz="2800" dirty="0"/>
              <a:t> (blood accumulates in the pleural cavity)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2. COUGH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Results from</a:t>
            </a:r>
            <a:r>
              <a:rPr lang="en-US" altLang="en-US" sz="2800" dirty="0">
                <a:solidFill>
                  <a:srgbClr val="0070C0"/>
                </a:solidFill>
              </a:rPr>
              <a:t> irritation </a:t>
            </a:r>
            <a:r>
              <a:rPr lang="en-US" altLang="en-US" sz="2800" dirty="0"/>
              <a:t>of the mucous membranes anywhere in the respiratory tract.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By  </a:t>
            </a:r>
            <a:r>
              <a:rPr lang="en-US" altLang="en-US" sz="2800" dirty="0">
                <a:solidFill>
                  <a:srgbClr val="0070C0"/>
                </a:solidFill>
              </a:rPr>
              <a:t>smoke, smog, dust, or a gas, fluid (droplet) solid.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The cough is the patient’s </a:t>
            </a:r>
            <a:r>
              <a:rPr lang="en-US" altLang="en-US" sz="2800" dirty="0">
                <a:solidFill>
                  <a:srgbClr val="0070C0"/>
                </a:solidFill>
              </a:rPr>
              <a:t>chief protection </a:t>
            </a:r>
            <a:r>
              <a:rPr lang="en-US" altLang="en-US" sz="2800" dirty="0"/>
              <a:t>against the accumulation of secretions in the bronchi and bronchioles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77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sz="3200" b="1" dirty="0">
                <a:solidFill>
                  <a:srgbClr val="7030A0"/>
                </a:solidFill>
              </a:rPr>
              <a:t>Cardiac failure </a:t>
            </a:r>
            <a:r>
              <a:rPr lang="en-US" altLang="en-US" sz="3200" dirty="0"/>
              <a:t>from </a:t>
            </a:r>
            <a:r>
              <a:rPr lang="en-US" altLang="en-US" sz="3200" dirty="0">
                <a:solidFill>
                  <a:srgbClr val="7030A0"/>
                </a:solidFill>
              </a:rPr>
              <a:t>cardiac </a:t>
            </a:r>
            <a:r>
              <a:rPr lang="en-US" altLang="en-US" sz="3200" dirty="0" err="1">
                <a:solidFill>
                  <a:srgbClr val="7030A0"/>
                </a:solidFill>
              </a:rPr>
              <a:t>tamponade</a:t>
            </a:r>
            <a:r>
              <a:rPr lang="en-US" altLang="en-US" sz="3200" dirty="0"/>
              <a:t>, cardiac contusion, or increased </a:t>
            </a:r>
            <a:r>
              <a:rPr lang="en-US" altLang="en-US" sz="3200" dirty="0" err="1"/>
              <a:t>intrathoracic</a:t>
            </a:r>
            <a:r>
              <a:rPr lang="en-US" altLang="en-US" sz="3200" dirty="0"/>
              <a:t> pressure</a:t>
            </a:r>
          </a:p>
          <a:p>
            <a:pPr algn="just">
              <a:buFont typeface="Times" charset="0"/>
              <a:buNone/>
            </a:pPr>
            <a:endParaRPr lang="en-US" altLang="en-US" sz="3200" dirty="0"/>
          </a:p>
          <a:p>
            <a:pPr algn="just"/>
            <a:r>
              <a:rPr lang="en-US" altLang="en-US" sz="3200" b="1" dirty="0">
                <a:solidFill>
                  <a:srgbClr val="7030A0"/>
                </a:solidFill>
              </a:rPr>
              <a:t>Cardiac </a:t>
            </a:r>
            <a:r>
              <a:rPr lang="en-US" altLang="en-US" sz="3200" b="1" dirty="0" err="1">
                <a:solidFill>
                  <a:srgbClr val="7030A0"/>
                </a:solidFill>
              </a:rPr>
              <a:t>tamponade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dirty="0"/>
              <a:t>---pressure on the heart when fluid filled pericardial space compresses the heart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13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FLAIL CHEST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dirty="0"/>
              <a:t>It usually occurs when three or more adjacent </a:t>
            </a:r>
            <a:r>
              <a:rPr lang="en-US" altLang="en-US" sz="3200" dirty="0">
                <a:solidFill>
                  <a:srgbClr val="7030A0"/>
                </a:solidFill>
              </a:rPr>
              <a:t>ribs</a:t>
            </a:r>
            <a:r>
              <a:rPr lang="en-US" altLang="en-US" sz="3200" dirty="0"/>
              <a:t> (multiple contiguous ribs) are f</a:t>
            </a:r>
            <a:r>
              <a:rPr lang="en-US" altLang="en-US" sz="3200" dirty="0">
                <a:solidFill>
                  <a:srgbClr val="7030A0"/>
                </a:solidFill>
              </a:rPr>
              <a:t>ractured </a:t>
            </a:r>
            <a:r>
              <a:rPr lang="en-US" altLang="en-US" sz="3200" dirty="0"/>
              <a:t>at two or more sites,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This results into a </a:t>
            </a:r>
            <a:r>
              <a:rPr lang="en-US" altLang="en-US" sz="3200" dirty="0">
                <a:solidFill>
                  <a:srgbClr val="7030A0"/>
                </a:solidFill>
              </a:rPr>
              <a:t>free ﬂoating rib segments</a:t>
            </a:r>
            <a:r>
              <a:rPr lang="en-US" altLang="en-US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It may also result as a combination fracture of ribs and costal cartilages or sternum 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604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altLang="en-US" sz="7200" dirty="0">
                <a:solidFill>
                  <a:srgbClr val="7030A0"/>
                </a:solidFill>
              </a:rPr>
              <a:t>During inspiration</a:t>
            </a:r>
            <a:r>
              <a:rPr lang="en-US" altLang="en-US" sz="7200" dirty="0"/>
              <a:t>, as the chest expands, </a:t>
            </a:r>
          </a:p>
          <a:p>
            <a:pPr algn="just">
              <a:lnSpc>
                <a:spcPct val="170000"/>
              </a:lnSpc>
            </a:pPr>
            <a:r>
              <a:rPr lang="en-US" altLang="en-US" sz="7200" dirty="0"/>
              <a:t>The detached part of the rib segment (ﬂail segment) moves in a </a:t>
            </a:r>
            <a:r>
              <a:rPr lang="en-US" altLang="en-US" sz="7200" dirty="0">
                <a:solidFill>
                  <a:srgbClr val="7030A0"/>
                </a:solidFill>
              </a:rPr>
              <a:t>paradoxical</a:t>
            </a:r>
            <a:r>
              <a:rPr lang="en-US" altLang="en-US" sz="7200" dirty="0"/>
              <a:t> manner movement </a:t>
            </a:r>
          </a:p>
          <a:p>
            <a:pPr algn="just">
              <a:lnSpc>
                <a:spcPct val="170000"/>
              </a:lnSpc>
            </a:pPr>
            <a:r>
              <a:rPr lang="en-US" altLang="en-US" sz="7200" dirty="0"/>
              <a:t>It is pulled </a:t>
            </a:r>
            <a:r>
              <a:rPr lang="en-US" altLang="en-US" sz="7200" b="1" dirty="0"/>
              <a:t>inward during inspiration</a:t>
            </a:r>
            <a:r>
              <a:rPr lang="en-US" altLang="en-US" sz="7200" dirty="0"/>
              <a:t>, </a:t>
            </a:r>
          </a:p>
          <a:p>
            <a:pPr algn="just">
              <a:lnSpc>
                <a:spcPct val="170000"/>
              </a:lnSpc>
            </a:pPr>
            <a:r>
              <a:rPr lang="en-US" altLang="en-US" sz="7200" dirty="0"/>
              <a:t>Reducing the amount of air that can be drawn into the lungs. </a:t>
            </a:r>
          </a:p>
          <a:p>
            <a:pPr>
              <a:lnSpc>
                <a:spcPct val="170000"/>
              </a:lnSpc>
            </a:pPr>
            <a:r>
              <a:rPr lang="en-US" altLang="en-US" sz="9600" dirty="0">
                <a:solidFill>
                  <a:srgbClr val="7030A0"/>
                </a:solidFill>
              </a:rPr>
              <a:t>On expiration</a:t>
            </a:r>
            <a:r>
              <a:rPr lang="en-US" altLang="en-US" sz="9600" dirty="0"/>
              <a:t>, because the </a:t>
            </a:r>
            <a:r>
              <a:rPr lang="en-US" altLang="en-US" sz="9600" dirty="0" err="1"/>
              <a:t>intrathoracic</a:t>
            </a:r>
            <a:r>
              <a:rPr lang="en-US" altLang="en-US" sz="9600" dirty="0"/>
              <a:t> pressure exceeds atmospheric pressure</a:t>
            </a:r>
          </a:p>
          <a:p>
            <a:pPr>
              <a:lnSpc>
                <a:spcPct val="170000"/>
              </a:lnSpc>
            </a:pPr>
            <a:r>
              <a:rPr lang="en-US" altLang="en-US" sz="9600" dirty="0"/>
              <a:t>The ﬂail segment bulges outward, impairing the patient’s ability to exhale. </a:t>
            </a:r>
          </a:p>
          <a:p>
            <a:pPr>
              <a:lnSpc>
                <a:spcPct val="170000"/>
              </a:lnSpc>
            </a:pPr>
            <a:r>
              <a:rPr lang="en-US" altLang="en-US" sz="9600" dirty="0"/>
              <a:t>The mediastinum then shifts back to the affected side.</a:t>
            </a:r>
          </a:p>
          <a:p>
            <a:pPr algn="just">
              <a:lnSpc>
                <a:spcPct val="150000"/>
              </a:lnSpc>
            </a:pP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892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800" dirty="0"/>
          </a:p>
          <a:p>
            <a:pPr algn="just"/>
            <a:r>
              <a:rPr lang="en-US" altLang="en-US" sz="2800" dirty="0"/>
              <a:t>This </a:t>
            </a:r>
            <a:r>
              <a:rPr lang="en-US" altLang="en-US" sz="2800" b="1" dirty="0"/>
              <a:t>paradoxical</a:t>
            </a:r>
            <a:r>
              <a:rPr lang="en-US" altLang="en-US" sz="2800" dirty="0"/>
              <a:t> action results in </a:t>
            </a:r>
          </a:p>
          <a:p>
            <a:pPr algn="just"/>
            <a:endParaRPr lang="en-US" altLang="en-US" sz="2800" dirty="0"/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increased dead space,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a reduction in alveolar ventilation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decreased </a:t>
            </a:r>
            <a:r>
              <a:rPr lang="en-US" altLang="en-US" sz="2800" b="1" dirty="0"/>
              <a:t>compliance…(ability of the lung to expand and stretch)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177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2800" dirty="0"/>
              <a:t>Hypoxemia, if gas exchange is greatly compromised</a:t>
            </a:r>
          </a:p>
          <a:p>
            <a:pPr algn="just"/>
            <a:r>
              <a:rPr lang="en-US" altLang="en-US" sz="2800" dirty="0"/>
              <a:t>Respiratory acidosis develops as a result of CO2 retention</a:t>
            </a:r>
          </a:p>
          <a:p>
            <a:pPr algn="just"/>
            <a:r>
              <a:rPr lang="en-US" altLang="en-US" sz="2800" dirty="0"/>
              <a:t>Hypotension, due to inadequate tissue </a:t>
            </a:r>
          </a:p>
          <a:p>
            <a:pPr algn="just">
              <a:buFont typeface="Times" charset="0"/>
              <a:buNone/>
            </a:pPr>
            <a:r>
              <a:rPr lang="en-US" altLang="en-US" sz="2800" dirty="0"/>
              <a:t>   perfusion</a:t>
            </a:r>
          </a:p>
          <a:p>
            <a:pPr algn="just"/>
            <a:r>
              <a:rPr lang="en-US" altLang="en-US" sz="2800" dirty="0"/>
              <a:t>Metabolic acidosis due to paradoxical motion of the mediastinum </a:t>
            </a:r>
            <a:r>
              <a:rPr lang="en-US" altLang="en-US" sz="2800" b="1" dirty="0"/>
              <a:t>decreases cardiac output </a:t>
            </a:r>
            <a:r>
              <a:rPr lang="en-US" altLang="en-US" sz="2800" dirty="0"/>
              <a:t>and </a:t>
            </a:r>
            <a:r>
              <a:rPr lang="en-US" altLang="en-US" sz="2800" b="1" dirty="0"/>
              <a:t>CO2 exhalation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173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Treatment of ﬂail chest is usually </a:t>
            </a:r>
            <a:r>
              <a:rPr lang="en-US" altLang="en-US" dirty="0">
                <a:solidFill>
                  <a:srgbClr val="7030A0"/>
                </a:solidFill>
              </a:rPr>
              <a:t>supportive.</a:t>
            </a:r>
          </a:p>
          <a:p>
            <a:r>
              <a:rPr lang="en-US" altLang="en-US" dirty="0"/>
              <a:t>Management includes </a:t>
            </a:r>
          </a:p>
          <a:p>
            <a:pPr lvl="1">
              <a:buFont typeface="Wingdings" charset="2"/>
              <a:buChar char="ü"/>
            </a:pPr>
            <a:r>
              <a:rPr lang="en-US" altLang="en-US" sz="3200" dirty="0"/>
              <a:t>providing </a:t>
            </a:r>
            <a:r>
              <a:rPr lang="en-US" altLang="en-US" sz="3200" dirty="0" err="1"/>
              <a:t>ventilatory</a:t>
            </a:r>
            <a:r>
              <a:rPr lang="en-US" altLang="en-US" sz="3200" dirty="0"/>
              <a:t> support</a:t>
            </a:r>
          </a:p>
          <a:p>
            <a:pPr lvl="1">
              <a:buFont typeface="Wingdings" charset="2"/>
              <a:buChar char="ü"/>
            </a:pPr>
            <a:r>
              <a:rPr lang="en-US" altLang="en-US" sz="3200" dirty="0"/>
              <a:t>clearing secretions from the lungs</a:t>
            </a:r>
          </a:p>
          <a:p>
            <a:pPr lvl="1">
              <a:buFont typeface="Wingdings" charset="2"/>
              <a:buChar char="ü"/>
            </a:pPr>
            <a:r>
              <a:rPr lang="en-US" altLang="en-US" sz="3200" dirty="0"/>
              <a:t>controlling pain. </a:t>
            </a:r>
          </a:p>
          <a:p>
            <a:r>
              <a:rPr lang="en-US" altLang="en-US" dirty="0"/>
              <a:t>The speciﬁc management depends on the degree of </a:t>
            </a:r>
            <a:r>
              <a:rPr lang="en-US" altLang="en-US" dirty="0">
                <a:solidFill>
                  <a:srgbClr val="7030A0"/>
                </a:solidFill>
              </a:rPr>
              <a:t>respiratory dysfunction</a:t>
            </a:r>
            <a:r>
              <a:rPr lang="en-US" alt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99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200" dirty="0"/>
              <a:t>If only a small segment of the chest is involved, the objectives are to clear the airway through </a:t>
            </a:r>
            <a:r>
              <a:rPr lang="en-US" altLang="en-US" sz="3200" dirty="0">
                <a:solidFill>
                  <a:srgbClr val="7030A0"/>
                </a:solidFill>
              </a:rPr>
              <a:t>blocks</a:t>
            </a:r>
            <a:r>
              <a:rPr lang="en-US" altLang="en-US" sz="3200" dirty="0"/>
              <a:t>.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positioning,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coughing,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deep breathing, and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suctioning t</a:t>
            </a:r>
            <a:r>
              <a:rPr lang="en-US" altLang="en-US" sz="3200" dirty="0"/>
              <a:t>o aid in the expansion of the lung, and </a:t>
            </a:r>
          </a:p>
          <a:p>
            <a:pPr algn="just"/>
            <a:r>
              <a:rPr lang="en-US" altLang="en-US" sz="3200" dirty="0"/>
              <a:t>to relieve pain by </a:t>
            </a:r>
            <a:r>
              <a:rPr lang="en-US" altLang="en-US" sz="3200" dirty="0">
                <a:solidFill>
                  <a:srgbClr val="7030A0"/>
                </a:solidFill>
              </a:rPr>
              <a:t>intercostal nerve block using </a:t>
            </a:r>
            <a:r>
              <a:rPr lang="en-US" altLang="en-US" sz="3200" dirty="0" err="1">
                <a:solidFill>
                  <a:srgbClr val="7030A0"/>
                </a:solidFill>
              </a:rPr>
              <a:t>anaesthetic</a:t>
            </a:r>
            <a:r>
              <a:rPr lang="en-US" altLang="en-US" sz="3200" dirty="0">
                <a:solidFill>
                  <a:srgbClr val="7030A0"/>
                </a:solidFill>
              </a:rPr>
              <a:t> drugs </a:t>
            </a:r>
            <a:r>
              <a:rPr lang="en-US" altLang="en-US" sz="3200" dirty="0" err="1">
                <a:solidFill>
                  <a:srgbClr val="7030A0"/>
                </a:solidFill>
              </a:rPr>
              <a:t>eg</a:t>
            </a:r>
            <a:r>
              <a:rPr lang="en-US" altLang="en-US" sz="3200" dirty="0">
                <a:solidFill>
                  <a:srgbClr val="7030A0"/>
                </a:solidFill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</a:rPr>
              <a:t>lignocane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46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>
                <a:latin typeface="Times New Roman" charset="0"/>
                <a:ea typeface="Times New Roman" charset="0"/>
              </a:rPr>
              <a:t>For </a:t>
            </a:r>
            <a:r>
              <a:rPr lang="en-US" altLang="en-US" sz="3200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mild to moderate </a:t>
            </a:r>
            <a:r>
              <a:rPr lang="en-US" altLang="en-US" sz="3200" dirty="0">
                <a:latin typeface="Times New Roman" charset="0"/>
                <a:ea typeface="Times New Roman" charset="0"/>
              </a:rPr>
              <a:t>ﬂail chest injuries, appropriate ﬂuid replacement, while at the same time relieving chest pain.</a:t>
            </a:r>
          </a:p>
          <a:p>
            <a:pPr algn="just"/>
            <a:r>
              <a:rPr lang="en-US" altLang="en-US" sz="3200" dirty="0">
                <a:latin typeface="Times New Roman" charset="0"/>
                <a:ea typeface="Times New Roman" charset="0"/>
              </a:rPr>
              <a:t>Pulmonary </a:t>
            </a:r>
            <a:r>
              <a:rPr lang="en-US" altLang="en-US" sz="3200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physiotherapy</a:t>
            </a:r>
            <a:r>
              <a:rPr lang="en-US" altLang="en-US" sz="3200" dirty="0">
                <a:latin typeface="Times New Roman" charset="0"/>
                <a:ea typeface="Times New Roman" charset="0"/>
              </a:rPr>
              <a:t> focusing on lung volume expansion. </a:t>
            </a:r>
          </a:p>
          <a:p>
            <a:pPr algn="just"/>
            <a:r>
              <a:rPr lang="en-US" altLang="en-US" sz="3200" dirty="0">
                <a:latin typeface="Times New Roman" charset="0"/>
                <a:ea typeface="Times New Roman" charset="0"/>
              </a:rPr>
              <a:t>The patient is closely monitored for further respiratory compromise. </a:t>
            </a:r>
          </a:p>
          <a:p>
            <a:pPr algn="just"/>
            <a:r>
              <a:rPr lang="en-US" altLang="en-US" sz="3200" dirty="0">
                <a:latin typeface="Times New Roman" charset="0"/>
                <a:ea typeface="Times New Roman" charset="0"/>
              </a:rPr>
              <a:t>When a severe ﬂail chest injury is encountered, </a:t>
            </a:r>
            <a:r>
              <a:rPr lang="en-US" altLang="en-US" sz="3200" dirty="0">
                <a:solidFill>
                  <a:srgbClr val="7030A0"/>
                </a:solidFill>
                <a:latin typeface="Times New Roman" charset="0"/>
                <a:ea typeface="Times New Roman" charset="0"/>
              </a:rPr>
              <a:t>endotracheal intubation and mechanical ventilation </a:t>
            </a:r>
            <a:r>
              <a:rPr lang="en-US" altLang="en-US" sz="3200" dirty="0">
                <a:latin typeface="Times New Roman" charset="0"/>
                <a:ea typeface="Times New Roman" charset="0"/>
              </a:rPr>
              <a:t>is done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613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Pulmonary Contusion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altLang="en-US" sz="2800" dirty="0"/>
              <a:t>It is </a:t>
            </a:r>
            <a:r>
              <a:rPr lang="en-US" altLang="en-US" sz="2800" b="1" dirty="0"/>
              <a:t>damage to the lung tissues </a:t>
            </a:r>
            <a:r>
              <a:rPr lang="en-US" altLang="en-US" sz="2800" dirty="0"/>
              <a:t>resulting in hemorrhage and localized edema. </a:t>
            </a:r>
          </a:p>
          <a:p>
            <a:pPr algn="just">
              <a:lnSpc>
                <a:spcPct val="200000"/>
              </a:lnSpc>
            </a:pPr>
            <a:r>
              <a:rPr lang="en-US" altLang="en-US" sz="2800" dirty="0"/>
              <a:t>It is associated with </a:t>
            </a:r>
            <a:r>
              <a:rPr lang="en-US" altLang="en-US" sz="2800" dirty="0">
                <a:solidFill>
                  <a:srgbClr val="7030A0"/>
                </a:solidFill>
              </a:rPr>
              <a:t>chest trauma </a:t>
            </a:r>
            <a:r>
              <a:rPr lang="en-US" altLang="en-US" sz="2800" dirty="0"/>
              <a:t>when there is rapid compression and decompression to the chest wall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83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dirty="0"/>
              <a:t>Injury to the lung parenchyma and its </a:t>
            </a:r>
            <a:r>
              <a:rPr lang="en-US" altLang="en-US" sz="3600" b="1" dirty="0"/>
              <a:t>capillary network </a:t>
            </a:r>
          </a:p>
          <a:p>
            <a:pPr algn="just"/>
            <a:r>
              <a:rPr lang="en-US" altLang="en-US" sz="3600" dirty="0"/>
              <a:t>Results in a leakage of serum protein and plasma. </a:t>
            </a:r>
          </a:p>
          <a:p>
            <a:pPr algn="just"/>
            <a:r>
              <a:rPr lang="en-US" altLang="en-US" sz="3600" dirty="0"/>
              <a:t>The leaking serum protein exerts an </a:t>
            </a:r>
            <a:r>
              <a:rPr lang="en-US" altLang="en-US" sz="3600" dirty="0">
                <a:solidFill>
                  <a:srgbClr val="7030A0"/>
                </a:solidFill>
              </a:rPr>
              <a:t>osmotic pressure </a:t>
            </a:r>
            <a:r>
              <a:rPr lang="en-US" altLang="en-US" sz="3600" dirty="0"/>
              <a:t>that enhances loss of ﬂuid from the capillaries.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5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92D050"/>
                </a:solidFill>
              </a:rPr>
              <a:t>Clinical Signiﬁcance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/>
              <a:t>Cough may indicate serious pulmonary disease.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It may be described as </a:t>
            </a:r>
            <a:r>
              <a:rPr lang="en-US" altLang="en-US" sz="3200" dirty="0">
                <a:solidFill>
                  <a:srgbClr val="0070C0"/>
                </a:solidFill>
              </a:rPr>
              <a:t>dry, hacking,  wheezing  productive, non productive or severe.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A dry, </a:t>
            </a:r>
            <a:r>
              <a:rPr lang="en-US" altLang="en-US" sz="3200" dirty="0" err="1"/>
              <a:t>irritative</a:t>
            </a:r>
            <a:r>
              <a:rPr lang="en-US" altLang="en-US" sz="3200" dirty="0"/>
              <a:t> cough is characteristic of an upper respiratory tract infection </a:t>
            </a:r>
            <a:r>
              <a:rPr lang="en-US" altLang="en-US" sz="3200" b="1" dirty="0">
                <a:solidFill>
                  <a:srgbClr val="0070C0"/>
                </a:solidFill>
              </a:rPr>
              <a:t>of viral origin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9686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pPr algn="just"/>
            <a:endParaRPr lang="en-US" sz="3200" dirty="0"/>
          </a:p>
          <a:p>
            <a:pPr algn="just"/>
            <a:r>
              <a:rPr lang="en-US" altLang="en-US" sz="3200" dirty="0"/>
              <a:t>Blood and cellular debris enters the lung and accumulate in the bronchioles and alveolar surface</a:t>
            </a:r>
          </a:p>
          <a:p>
            <a:pPr algn="just"/>
            <a:r>
              <a:rPr lang="en-US" altLang="en-US" sz="3200" dirty="0"/>
              <a:t>These interfere with gas exchange. </a:t>
            </a:r>
          </a:p>
          <a:p>
            <a:pPr algn="just"/>
            <a:r>
              <a:rPr lang="en-US" altLang="en-US" sz="3200" dirty="0"/>
              <a:t>An increase in pulmonary vascular resistance and </a:t>
            </a:r>
            <a:r>
              <a:rPr lang="en-US" altLang="en-US" sz="3200" dirty="0">
                <a:solidFill>
                  <a:srgbClr val="7030A0"/>
                </a:solidFill>
              </a:rPr>
              <a:t>pulmonary artery pressure </a:t>
            </a:r>
            <a:r>
              <a:rPr lang="en-US" altLang="en-US" sz="3200" dirty="0"/>
              <a:t>occurs. </a:t>
            </a:r>
          </a:p>
          <a:p>
            <a:pPr algn="just"/>
            <a:r>
              <a:rPr lang="en-US" altLang="en-US" sz="3200" dirty="0"/>
              <a:t>The patient has hypoxemia and </a:t>
            </a:r>
            <a:r>
              <a:rPr lang="en-US" altLang="en-US" sz="3200" dirty="0" err="1"/>
              <a:t>Hypercapnia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59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200" dirty="0"/>
              <a:t>Tachypnea, tachycardia, </a:t>
            </a:r>
            <a:r>
              <a:rPr lang="en-US" altLang="en-US" sz="3200" dirty="0" err="1"/>
              <a:t>pleuritic</a:t>
            </a:r>
            <a:r>
              <a:rPr lang="en-US" altLang="en-US" sz="3200" dirty="0"/>
              <a:t> chest pain,</a:t>
            </a:r>
          </a:p>
          <a:p>
            <a:pPr algn="just"/>
            <a:r>
              <a:rPr lang="en-US" altLang="en-US" sz="3200" dirty="0"/>
              <a:t>hypoxemia, and blood-tinged secretions, </a:t>
            </a:r>
          </a:p>
          <a:p>
            <a:pPr algn="just"/>
            <a:r>
              <a:rPr lang="en-US" altLang="en-US" sz="3200" dirty="0"/>
              <a:t>Crackles, frank bleeding, severe hypoxemia, and respiratory acidosis.</a:t>
            </a:r>
          </a:p>
          <a:p>
            <a:pPr algn="just"/>
            <a:r>
              <a:rPr lang="en-US" altLang="en-US" sz="3200" dirty="0"/>
              <a:t>Patient with moderate pulmonary contusion has a large amount of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mucus, serum, and frank blood in the tracheobronchial tree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8569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200" dirty="0"/>
              <a:t>A patient with severe pulmonary contusion has the signs and symptoms of ARDS; </a:t>
            </a:r>
          </a:p>
          <a:p>
            <a:pPr algn="just"/>
            <a:r>
              <a:rPr lang="en-US" altLang="en-US" sz="3200" dirty="0"/>
              <a:t>these may include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central cyanosis, (tongue and lips)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agitation,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productive cough with frothy, bloody secretions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785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Treatment priorities include 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n-US" altLang="en-US" sz="2800" dirty="0"/>
              <a:t>maintaining the </a:t>
            </a:r>
            <a:r>
              <a:rPr lang="en-US" altLang="en-US" sz="2800" dirty="0">
                <a:solidFill>
                  <a:srgbClr val="7030A0"/>
                </a:solidFill>
              </a:rPr>
              <a:t>airway, 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n-US" altLang="en-US" sz="2800" dirty="0">
                <a:solidFill>
                  <a:srgbClr val="7030A0"/>
                </a:solidFill>
              </a:rPr>
              <a:t>providing adequate oxygenation, and </a:t>
            </a:r>
          </a:p>
          <a:p>
            <a:pPr algn="just">
              <a:lnSpc>
                <a:spcPct val="150000"/>
              </a:lnSpc>
              <a:buFont typeface="Wingdings" charset="2"/>
              <a:buChar char="ü"/>
            </a:pPr>
            <a:r>
              <a:rPr lang="en-US" altLang="en-US" sz="2800" dirty="0">
                <a:solidFill>
                  <a:srgbClr val="7030A0"/>
                </a:solidFill>
              </a:rPr>
              <a:t>controlling pain.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/>
              <a:t>Supplemental</a:t>
            </a:r>
            <a:r>
              <a:rPr lang="en-US" altLang="en-US" sz="2800" b="1" dirty="0">
                <a:solidFill>
                  <a:srgbClr val="7030A0"/>
                </a:solidFill>
              </a:rPr>
              <a:t> oxygen </a:t>
            </a:r>
            <a:r>
              <a:rPr lang="en-US" altLang="en-US" sz="2800" dirty="0"/>
              <a:t>is usually given by mask or cannula for 24 to 36 h</a:t>
            </a:r>
            <a:r>
              <a:rPr lang="fr-FR" alt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606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2800" dirty="0"/>
              <a:t>In mild pulmonary contusion, </a:t>
            </a:r>
            <a:r>
              <a:rPr lang="en-US" altLang="en-US" sz="2800" b="1" dirty="0"/>
              <a:t>adequate hydration </a:t>
            </a:r>
            <a:r>
              <a:rPr lang="en-US" altLang="en-US" sz="2800" dirty="0"/>
              <a:t>via intravenous ﬂuids and oral intake is important to mobilize secretions. </a:t>
            </a:r>
          </a:p>
          <a:p>
            <a:pPr algn="just"/>
            <a:endParaRPr lang="en-US" altLang="en-US" sz="2800" dirty="0"/>
          </a:p>
          <a:p>
            <a:pPr algn="just"/>
            <a:r>
              <a:rPr lang="en-US" altLang="en-US" sz="2800" dirty="0"/>
              <a:t>However, must be closely monitored to avoid hypervolemia. </a:t>
            </a:r>
          </a:p>
          <a:p>
            <a:pPr algn="just"/>
            <a:endParaRPr lang="en-US" altLang="en-US" sz="2800" dirty="0"/>
          </a:p>
          <a:p>
            <a:pPr algn="just"/>
            <a:r>
              <a:rPr lang="en-US" altLang="en-US" sz="2800" b="1" dirty="0"/>
              <a:t>Postural drainage</a:t>
            </a:r>
            <a:r>
              <a:rPr lang="en-US" altLang="en-US" sz="2800" dirty="0"/>
              <a:t>, physiotherapy including coughing, and endotracheal suctioning are used to </a:t>
            </a:r>
            <a:r>
              <a:rPr lang="en-US" altLang="en-US" sz="2800" b="1" dirty="0"/>
              <a:t>remove the</a:t>
            </a:r>
            <a:r>
              <a:rPr lang="en-US" altLang="en-US" sz="2800" b="1" dirty="0">
                <a:solidFill>
                  <a:srgbClr val="7030A0"/>
                </a:solidFill>
              </a:rPr>
              <a:t> secretions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916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en-US" b="1" dirty="0"/>
              <a:t>Pain is managed </a:t>
            </a:r>
            <a:r>
              <a:rPr lang="en-US" altLang="en-US" dirty="0"/>
              <a:t>by </a:t>
            </a:r>
            <a:r>
              <a:rPr lang="en-US" altLang="en-US" dirty="0">
                <a:solidFill>
                  <a:srgbClr val="7030A0"/>
                </a:solidFill>
              </a:rPr>
              <a:t>intercostal nerve blocks </a:t>
            </a:r>
            <a:r>
              <a:rPr lang="en-US" altLang="en-US" dirty="0"/>
              <a:t>or by </a:t>
            </a:r>
            <a:r>
              <a:rPr lang="en-US" altLang="en-US" b="1" dirty="0"/>
              <a:t>opioids analgesics </a:t>
            </a:r>
            <a:r>
              <a:rPr lang="en-US" altLang="en-US" dirty="0" err="1"/>
              <a:t>eg</a:t>
            </a:r>
            <a:r>
              <a:rPr lang="en-US" altLang="en-US" dirty="0"/>
              <a:t> morphine </a:t>
            </a:r>
          </a:p>
          <a:p>
            <a:endParaRPr lang="en-US" altLang="en-US" dirty="0"/>
          </a:p>
          <a:p>
            <a:r>
              <a:rPr lang="en-US" altLang="en-US" dirty="0"/>
              <a:t>Antimicrobial therapy is administered because the damaged lung is susceptible to infection.</a:t>
            </a:r>
          </a:p>
          <a:p>
            <a:endParaRPr lang="en-US" altLang="en-US" dirty="0"/>
          </a:p>
          <a:p>
            <a:r>
              <a:rPr lang="en-US" altLang="en-US" b="1" dirty="0"/>
              <a:t>Intubation</a:t>
            </a:r>
            <a:r>
              <a:rPr lang="en-US" altLang="en-US" dirty="0"/>
              <a:t> and </a:t>
            </a:r>
            <a:r>
              <a:rPr lang="en-US" altLang="en-US" b="1" dirty="0"/>
              <a:t>mechanical ventilation </a:t>
            </a:r>
            <a:r>
              <a:rPr lang="en-US" altLang="en-US" dirty="0"/>
              <a:t>to maintain the pressure and keep the lungs inﬂated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954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b="1" dirty="0"/>
              <a:t>Diuretics</a:t>
            </a:r>
            <a:r>
              <a:rPr lang="en-US" altLang="en-US" sz="3200" dirty="0"/>
              <a:t> may be given to reduce edema.</a:t>
            </a:r>
          </a:p>
          <a:p>
            <a:pPr algn="just"/>
            <a:r>
              <a:rPr lang="en-US" altLang="en-US" sz="3200" dirty="0"/>
              <a:t>A </a:t>
            </a:r>
            <a:r>
              <a:rPr lang="en-US" altLang="en-US" sz="3200" b="1" dirty="0"/>
              <a:t>nasogastric tube </a:t>
            </a:r>
            <a:r>
              <a:rPr lang="en-US" altLang="en-US" sz="3200" dirty="0"/>
              <a:t>is inserted to relieve gastrointestinal distention</a:t>
            </a:r>
          </a:p>
          <a:p>
            <a:pPr algn="just"/>
            <a:r>
              <a:rPr lang="en-US" altLang="en-US" sz="3200" dirty="0"/>
              <a:t>Severe contusion require aggressive treatment with </a:t>
            </a:r>
            <a:r>
              <a:rPr lang="en-US" altLang="en-US" sz="3200" dirty="0">
                <a:solidFill>
                  <a:srgbClr val="7030A0"/>
                </a:solidFill>
              </a:rPr>
              <a:t>endotracheal intubation and </a:t>
            </a:r>
            <a:r>
              <a:rPr lang="en-US" altLang="en-US" sz="3200" dirty="0" err="1">
                <a:solidFill>
                  <a:srgbClr val="7030A0"/>
                </a:solidFill>
              </a:rPr>
              <a:t>ventilatory</a:t>
            </a:r>
            <a:r>
              <a:rPr lang="en-US" altLang="en-US" sz="3200" dirty="0">
                <a:solidFill>
                  <a:srgbClr val="7030A0"/>
                </a:solidFill>
              </a:rPr>
              <a:t> support</a:t>
            </a:r>
            <a:r>
              <a:rPr lang="en-US" altLang="en-US" sz="3200" dirty="0"/>
              <a:t>, diuretics, and ﬂuid restriction. </a:t>
            </a:r>
          </a:p>
          <a:p>
            <a:pPr algn="just"/>
            <a:r>
              <a:rPr lang="en-US" altLang="en-US" sz="3200" b="1" dirty="0"/>
              <a:t>Colloids</a:t>
            </a:r>
            <a:r>
              <a:rPr lang="en-US" altLang="en-US" sz="3200" dirty="0"/>
              <a:t> and </a:t>
            </a:r>
            <a:r>
              <a:rPr lang="en-US" altLang="en-US" sz="3200" b="1" dirty="0"/>
              <a:t>crystalloid solutions </a:t>
            </a:r>
            <a:r>
              <a:rPr lang="en-US" altLang="en-US" sz="3200" dirty="0"/>
              <a:t>may be used to treat </a:t>
            </a:r>
            <a:r>
              <a:rPr lang="en-US" altLang="en-US" sz="3200" dirty="0" err="1"/>
              <a:t>hypovolemia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526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fr-FR" altLang="en-US" sz="4400" dirty="0">
                <a:solidFill>
                  <a:schemeClr val="tx1"/>
                </a:solidFill>
              </a:rPr>
              <a:t>B. PENETRATING TRAUMA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Occurs when a foreign object penetrates into the chest wall</a:t>
            </a:r>
          </a:p>
          <a:p>
            <a:pPr algn="just">
              <a:buFont typeface="Times" charset="0"/>
              <a:buNone/>
            </a:pPr>
            <a:r>
              <a:rPr lang="en-US" altLang="en-US" sz="3200" dirty="0">
                <a:solidFill>
                  <a:srgbClr val="FF0000"/>
                </a:solidFill>
              </a:rPr>
              <a:t>        </a:t>
            </a:r>
            <a:r>
              <a:rPr lang="en-US" altLang="en-US" sz="3200" u="sng" dirty="0">
                <a:solidFill>
                  <a:srgbClr val="7030A0"/>
                </a:solidFill>
              </a:rPr>
              <a:t>Causes</a:t>
            </a:r>
            <a:r>
              <a:rPr lang="en-US" altLang="en-US" sz="3200" dirty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en-US" altLang="en-US" sz="3200" dirty="0"/>
              <a:t>Gun shot and stab wound</a:t>
            </a:r>
          </a:p>
          <a:p>
            <a:pPr algn="just"/>
            <a:r>
              <a:rPr lang="en-US" altLang="en-US" sz="3200" dirty="0"/>
              <a:t>Stab wounds are of low velocity and thus destroy small area</a:t>
            </a:r>
          </a:p>
          <a:p>
            <a:pPr algn="just"/>
            <a:r>
              <a:rPr lang="en-US" altLang="en-US" sz="3200" dirty="0"/>
              <a:t>Gunshot may be of low, medium or high velocity depending with distance, </a:t>
            </a:r>
            <a:r>
              <a:rPr lang="en-US" altLang="en-US" sz="3200" dirty="0" err="1"/>
              <a:t>calibre</a:t>
            </a:r>
            <a:r>
              <a:rPr lang="en-US" altLang="en-US" sz="3200" dirty="0"/>
              <a:t> of gun and bullet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462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/>
              <a:t>Objective management is to </a:t>
            </a:r>
            <a:r>
              <a:rPr lang="en-US" altLang="en-US" b="1" dirty="0"/>
              <a:t>restore</a:t>
            </a:r>
            <a:r>
              <a:rPr lang="en-US" altLang="en-US" dirty="0"/>
              <a:t> and maintain </a:t>
            </a:r>
            <a:r>
              <a:rPr lang="en-US" altLang="en-US" b="1" dirty="0"/>
              <a:t>cardiopulmonary </a:t>
            </a:r>
            <a:r>
              <a:rPr lang="en-US" altLang="en-US" dirty="0"/>
              <a:t>function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Adequate airway and ventilation is established and maintained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Assess for shock and treated simultaneously with </a:t>
            </a:r>
            <a:r>
              <a:rPr lang="en-US" altLang="en-US" dirty="0">
                <a:solidFill>
                  <a:srgbClr val="7030A0"/>
                </a:solidFill>
              </a:rPr>
              <a:t>colloid, </a:t>
            </a:r>
            <a:r>
              <a:rPr lang="en-US" altLang="en-US" dirty="0" err="1">
                <a:solidFill>
                  <a:srgbClr val="7030A0"/>
                </a:solidFill>
              </a:rPr>
              <a:t>crystacolloid</a:t>
            </a:r>
            <a:r>
              <a:rPr lang="en-US" altLang="en-US" dirty="0">
                <a:solidFill>
                  <a:srgbClr val="7030A0"/>
                </a:solidFill>
              </a:rPr>
              <a:t> solution or blood </a:t>
            </a:r>
            <a:r>
              <a:rPr lang="en-US" altLang="en-US" dirty="0"/>
              <a:t>as indicated by patient condition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1786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961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/>
              <a:t>Diagnostic</a:t>
            </a:r>
            <a:r>
              <a:rPr lang="en-US" altLang="en-US" sz="2800" dirty="0"/>
              <a:t> investigations are done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i.e</a:t>
            </a:r>
            <a:r>
              <a:rPr lang="en-US" altLang="en-US" sz="2800" dirty="0">
                <a:solidFill>
                  <a:srgbClr val="0070C0"/>
                </a:solidFill>
              </a:rPr>
              <a:t> chest x-ray, arterial blood gases, pulse </a:t>
            </a:r>
            <a:r>
              <a:rPr lang="en-US" altLang="en-US" sz="2800" dirty="0" err="1">
                <a:solidFill>
                  <a:srgbClr val="0070C0"/>
                </a:solidFill>
              </a:rPr>
              <a:t>oximetry</a:t>
            </a:r>
            <a:r>
              <a:rPr lang="en-US" altLang="en-US" sz="2800" dirty="0">
                <a:solidFill>
                  <a:srgbClr val="0070C0"/>
                </a:solidFill>
              </a:rPr>
              <a:t> and ECG, blood grouping and cross matching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/>
              <a:t>Chest tube </a:t>
            </a:r>
            <a:r>
              <a:rPr lang="en-US" altLang="en-US" sz="2800" dirty="0"/>
              <a:t>inserted for pleural drainage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/>
              <a:t>Surgical intervention </a:t>
            </a:r>
            <a:r>
              <a:rPr lang="en-US" altLang="en-US" sz="2800" dirty="0"/>
              <a:t>in penetrating wound of the heart, great vessels.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rgbClr val="0070C0"/>
                </a:solidFill>
              </a:rPr>
              <a:t>Laryngotracheitis</a:t>
            </a:r>
            <a:r>
              <a:rPr lang="en-US" altLang="en-US" b="1" dirty="0">
                <a:solidFill>
                  <a:srgbClr val="0070C0"/>
                </a:solidFill>
              </a:rPr>
              <a:t> (croup) </a:t>
            </a:r>
            <a:r>
              <a:rPr lang="en-US" altLang="en-US" dirty="0"/>
              <a:t>causes an </a:t>
            </a:r>
            <a:r>
              <a:rPr lang="en-US" altLang="en-US" dirty="0" err="1"/>
              <a:t>irritative</a:t>
            </a:r>
            <a:r>
              <a:rPr lang="en-US" altLang="en-US" dirty="0"/>
              <a:t>, high-pitched cough.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A severe or changing cough may indicate bronchogenic carcinoma</a:t>
            </a:r>
          </a:p>
          <a:p>
            <a:pPr algn="just">
              <a:lnSpc>
                <a:spcPct val="150000"/>
              </a:lnSpc>
            </a:pPr>
            <a:r>
              <a:rPr lang="en-US" altLang="en-US" dirty="0" err="1">
                <a:solidFill>
                  <a:srgbClr val="0070C0"/>
                </a:solidFill>
              </a:rPr>
              <a:t>Pleuritic</a:t>
            </a:r>
            <a:r>
              <a:rPr lang="en-US" altLang="en-US" dirty="0">
                <a:solidFill>
                  <a:srgbClr val="0070C0"/>
                </a:solidFill>
              </a:rPr>
              <a:t> chest pain </a:t>
            </a:r>
            <a:r>
              <a:rPr lang="en-US" altLang="en-US" dirty="0"/>
              <a:t>accompanying coughing may indicate </a:t>
            </a:r>
            <a:r>
              <a:rPr lang="en-US" altLang="en-US" b="1" dirty="0"/>
              <a:t>pleural or chest  </a:t>
            </a:r>
            <a:r>
              <a:rPr lang="en-US" altLang="en-US" dirty="0"/>
              <a:t>involvement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Cough in the morning with sputum indicate </a:t>
            </a:r>
            <a:r>
              <a:rPr lang="en-US" altLang="en-US" dirty="0">
                <a:solidFill>
                  <a:srgbClr val="0070C0"/>
                </a:solidFill>
              </a:rPr>
              <a:t>bronchitis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Cough  </a:t>
            </a:r>
            <a:r>
              <a:rPr lang="en-US" altLang="en-US" b="1" dirty="0"/>
              <a:t>after food or drinks </a:t>
            </a:r>
            <a:r>
              <a:rPr lang="en-US" altLang="en-US" dirty="0"/>
              <a:t>may indicate </a:t>
            </a:r>
            <a:r>
              <a:rPr lang="en-US" altLang="en-US" dirty="0">
                <a:solidFill>
                  <a:srgbClr val="0070C0"/>
                </a:solidFill>
              </a:rPr>
              <a:t>aspiration </a:t>
            </a:r>
            <a:r>
              <a:rPr lang="en-US" altLang="en-US" dirty="0"/>
              <a:t>in the tracheal bronchial tree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183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PNEUMOTHORAX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/>
              <a:t>Occurs when the parietal or visceral pleura is breached and the pleural space is exposed to </a:t>
            </a:r>
            <a:r>
              <a:rPr lang="en-US" altLang="en-US" dirty="0">
                <a:solidFill>
                  <a:srgbClr val="C00000"/>
                </a:solidFill>
              </a:rPr>
              <a:t>positive</a:t>
            </a:r>
            <a:r>
              <a:rPr lang="en-US" altLang="en-US" dirty="0"/>
              <a:t> atmospheric pressure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/>
              <a:t>Negative pressure </a:t>
            </a:r>
            <a:r>
              <a:rPr lang="en-US" altLang="en-US" dirty="0"/>
              <a:t>is required to maintain lung inﬂation.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When either pleura is breached, air enters the pleural space, and the lung or a portion of it </a:t>
            </a:r>
            <a:r>
              <a:rPr lang="en-US" altLang="en-US" dirty="0">
                <a:solidFill>
                  <a:srgbClr val="C00000"/>
                </a:solidFill>
              </a:rPr>
              <a:t>collapses!!!</a:t>
            </a:r>
            <a:r>
              <a:rPr lang="en-US" altLang="en-US" dirty="0"/>
              <a:t>!!!!!!!!!!!!!!!!!!!!!!!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Types of pneumothorax include </a:t>
            </a:r>
            <a:r>
              <a:rPr lang="en-US" altLang="en-US" dirty="0">
                <a:solidFill>
                  <a:srgbClr val="C00000"/>
                </a:solidFill>
              </a:rPr>
              <a:t>simple, traumatic and tension pneumothorax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849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altLang="en-US" sz="4900" dirty="0">
                <a:solidFill>
                  <a:schemeClr val="tx1"/>
                </a:solidFill>
              </a:rPr>
              <a:t>a) </a:t>
            </a:r>
            <a:r>
              <a:rPr lang="en-US" altLang="en-US" sz="4000" b="1" u="sng" dirty="0">
                <a:solidFill>
                  <a:schemeClr val="tx1"/>
                </a:solidFill>
              </a:rPr>
              <a:t>Simple(spontaneous) Pneumothorax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dirty="0"/>
              <a:t>This occurs as air enters the pleural space through a </a:t>
            </a:r>
            <a:r>
              <a:rPr lang="en-US" altLang="en-US" sz="3200" b="1" dirty="0" err="1"/>
              <a:t>bronchopleural</a:t>
            </a:r>
            <a:r>
              <a:rPr lang="en-US" altLang="en-US" sz="3200" b="1" dirty="0"/>
              <a:t> ﬁstula.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A </a:t>
            </a:r>
            <a:r>
              <a:rPr lang="en-US" altLang="en-US" sz="3200" b="1" dirty="0"/>
              <a:t>spontaneous pneumothorax </a:t>
            </a:r>
            <a:r>
              <a:rPr lang="en-US" altLang="en-US" sz="3200" dirty="0"/>
              <a:t>may occur in an apparently healthy person.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/>
              <a:t>It may be associated with </a:t>
            </a:r>
            <a:r>
              <a:rPr lang="en-US" altLang="en-US" sz="3200" b="1" dirty="0"/>
              <a:t>diffuse interstitial lung disease</a:t>
            </a:r>
            <a:r>
              <a:rPr lang="en-US" altLang="en-US" sz="3200" dirty="0"/>
              <a:t> and severe emphysema.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8527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altLang="en-US" sz="5400" b="1" u="sng" dirty="0">
                <a:solidFill>
                  <a:srgbClr val="92D050"/>
                </a:solidFill>
              </a:rPr>
              <a:t>b) Traumatic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000" dirty="0"/>
              <a:t>Occurs when air escapes from a laceration in the </a:t>
            </a:r>
            <a:r>
              <a:rPr lang="en-US" altLang="en-US" sz="3000" dirty="0">
                <a:solidFill>
                  <a:srgbClr val="7030A0"/>
                </a:solidFill>
              </a:rPr>
              <a:t>lung itself </a:t>
            </a:r>
            <a:r>
              <a:rPr lang="en-US" altLang="en-US" sz="3000" dirty="0"/>
              <a:t>and enters the pleural space or</a:t>
            </a:r>
          </a:p>
          <a:p>
            <a:pPr algn="just"/>
            <a:r>
              <a:rPr lang="en-US" altLang="en-US" sz="3000" dirty="0"/>
              <a:t> enters the pleural space through a wound in the </a:t>
            </a:r>
            <a:r>
              <a:rPr lang="en-US" altLang="en-US" sz="3000" dirty="0">
                <a:solidFill>
                  <a:srgbClr val="7030A0"/>
                </a:solidFill>
              </a:rPr>
              <a:t>chest wall.</a:t>
            </a:r>
          </a:p>
          <a:p>
            <a:pPr algn="just">
              <a:buFont typeface="Times" charset="0"/>
              <a:buNone/>
            </a:pPr>
            <a:r>
              <a:rPr lang="en-US" altLang="en-US" sz="3000" dirty="0"/>
              <a:t>                   </a:t>
            </a:r>
            <a:r>
              <a:rPr lang="en-US" altLang="en-US" sz="3000" b="1" dirty="0">
                <a:solidFill>
                  <a:srgbClr val="7030A0"/>
                </a:solidFill>
              </a:rPr>
              <a:t> Causes</a:t>
            </a:r>
          </a:p>
          <a:p>
            <a:pPr algn="just"/>
            <a:r>
              <a:rPr lang="en-US" altLang="en-US" sz="3000" dirty="0">
                <a:solidFill>
                  <a:srgbClr val="7030A0"/>
                </a:solidFill>
              </a:rPr>
              <a:t>Blunt trauma </a:t>
            </a:r>
            <a:r>
              <a:rPr lang="en-US" altLang="en-US" sz="3000" dirty="0"/>
              <a:t>(</a:t>
            </a:r>
            <a:r>
              <a:rPr lang="en-US" altLang="en-US" sz="3000" dirty="0" err="1"/>
              <a:t>eg</a:t>
            </a:r>
            <a:r>
              <a:rPr lang="en-US" altLang="en-US" sz="3000" dirty="0"/>
              <a:t>, rib fractures) or penetrating chest trauma.</a:t>
            </a:r>
          </a:p>
          <a:p>
            <a:pPr algn="just"/>
            <a:r>
              <a:rPr lang="en-US" altLang="en-US" sz="3000" dirty="0">
                <a:solidFill>
                  <a:srgbClr val="7030A0"/>
                </a:solidFill>
              </a:rPr>
              <a:t>Abdominal trauma </a:t>
            </a:r>
            <a:r>
              <a:rPr lang="en-US" altLang="en-US" sz="3000" dirty="0"/>
              <a:t>(</a:t>
            </a:r>
            <a:r>
              <a:rPr lang="en-US" altLang="en-US" sz="3000" dirty="0" err="1"/>
              <a:t>eg</a:t>
            </a:r>
            <a:r>
              <a:rPr lang="en-US" altLang="en-US" sz="3000" dirty="0"/>
              <a:t>, stab wounds or gun- shot wounds to the abdomen) and from diaphragmatic tears.</a:t>
            </a:r>
          </a:p>
          <a:p>
            <a:pPr algn="just"/>
            <a:r>
              <a:rPr lang="en-US" altLang="en-US" sz="3000" dirty="0">
                <a:solidFill>
                  <a:srgbClr val="7030A0"/>
                </a:solidFill>
              </a:rPr>
              <a:t>Invasive thoracic procedures </a:t>
            </a:r>
            <a:r>
              <a:rPr lang="en-US" altLang="en-US" sz="3000" dirty="0"/>
              <a:t>(</a:t>
            </a:r>
            <a:r>
              <a:rPr lang="en-US" altLang="en-US" sz="3000" dirty="0" err="1"/>
              <a:t>ie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thoracentesis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transbronchial</a:t>
            </a:r>
            <a:r>
              <a:rPr lang="en-US" altLang="en-US" sz="3000" dirty="0"/>
              <a:t> lung biopsy, insertion of </a:t>
            </a:r>
            <a:r>
              <a:rPr lang="en-US" altLang="en-US" sz="3000" dirty="0" err="1"/>
              <a:t>subclavian</a:t>
            </a:r>
            <a:r>
              <a:rPr lang="en-US" altLang="en-US" sz="3000" dirty="0"/>
              <a:t> 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0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1757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dirty="0"/>
              <a:t>Traumatic pneumothorax is often accompanied by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b="1" dirty="0"/>
              <a:t> </a:t>
            </a:r>
            <a:r>
              <a:rPr lang="en-US" altLang="en-US" sz="2800" b="1" dirty="0" err="1"/>
              <a:t>Hemothorax</a:t>
            </a:r>
            <a:r>
              <a:rPr lang="en-US" altLang="en-US" sz="2800" b="1" dirty="0"/>
              <a:t> </a:t>
            </a:r>
            <a:r>
              <a:rPr lang="en-US" altLang="en-US" sz="2800" dirty="0"/>
              <a:t>(collection of blood in the pleural space resulting from torn </a:t>
            </a:r>
            <a:r>
              <a:rPr lang="en-US" altLang="en-US" sz="2800" b="1" dirty="0"/>
              <a:t>intercostal blood vessels, lacerations of the great vessels, and lacerations of the lungs</a:t>
            </a:r>
            <a:r>
              <a:rPr lang="en-US" altLang="en-US" sz="2800" dirty="0"/>
              <a:t>).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dirty="0" err="1"/>
              <a:t>Hemopneumothorax</a:t>
            </a:r>
            <a:r>
              <a:rPr lang="en-US" altLang="en-US" sz="2800" dirty="0"/>
              <a:t> Often both </a:t>
            </a:r>
            <a:r>
              <a:rPr lang="en-US" altLang="en-US" sz="2800" b="1" dirty="0"/>
              <a:t>blood and air </a:t>
            </a:r>
            <a:r>
              <a:rPr lang="en-US" altLang="en-US" sz="2800" dirty="0"/>
              <a:t>are found in the chest cavity.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339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92D050"/>
                </a:solidFill>
                <a:latin typeface="Times New Roman" charset="0"/>
                <a:ea typeface="Times New Roman" charset="0"/>
              </a:rPr>
              <a:t>Hemothorax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ea typeface="Times New Roman" charset="0"/>
              </a:rPr>
              <a:t>Hemothorax</a:t>
            </a:r>
            <a:r>
              <a:rPr lang="en-US" altLang="en-US" dirty="0">
                <a:ea typeface="Times New Roman" charset="0"/>
              </a:rPr>
              <a:t> is a specific type of pleural effusion in which there is blood in the pleural cavity.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>
                <a:ea typeface="Times New Roman" charset="0"/>
              </a:rPr>
              <a:t>Bleeding may be the result of chest injury, a complication of </a:t>
            </a:r>
            <a:r>
              <a:rPr lang="en-US" altLang="en-US" b="1" dirty="0">
                <a:ea typeface="Times New Roman" charset="0"/>
              </a:rPr>
              <a:t>chest surgery</a:t>
            </a:r>
            <a:r>
              <a:rPr lang="en-US" altLang="en-US" dirty="0">
                <a:ea typeface="Times New Roman" charset="0"/>
              </a:rPr>
              <a:t>, </a:t>
            </a:r>
            <a:r>
              <a:rPr lang="en-US" altLang="en-US" b="1" dirty="0">
                <a:ea typeface="Times New Roman" charset="0"/>
              </a:rPr>
              <a:t>malignancies</a:t>
            </a:r>
            <a:r>
              <a:rPr lang="en-US" altLang="en-US" dirty="0">
                <a:ea typeface="Times New Roman" charset="0"/>
              </a:rPr>
              <a:t>, or </a:t>
            </a:r>
            <a:r>
              <a:rPr lang="en-US" altLang="en-US" b="1" dirty="0">
                <a:ea typeface="Times New Roman" charset="0"/>
              </a:rPr>
              <a:t>rupture of a great vessel </a:t>
            </a:r>
            <a:r>
              <a:rPr lang="en-US" altLang="en-US" dirty="0">
                <a:ea typeface="Times New Roman" charset="0"/>
              </a:rPr>
              <a:t>such as an </a:t>
            </a:r>
            <a:r>
              <a:rPr lang="en-US" altLang="en-US" b="1" dirty="0">
                <a:ea typeface="Times New Roman" charset="0"/>
              </a:rPr>
              <a:t>aortic aneurysm</a:t>
            </a:r>
            <a:r>
              <a:rPr lang="en-US" altLang="en-US" dirty="0">
                <a:ea typeface="Times New Roman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en-US" dirty="0" err="1">
                <a:ea typeface="Times New Roman" charset="0"/>
              </a:rPr>
              <a:t>Hemothorax</a:t>
            </a:r>
            <a:r>
              <a:rPr lang="en-US" altLang="en-US" dirty="0">
                <a:ea typeface="Times New Roman" charset="0"/>
              </a:rPr>
              <a:t> may be classified as minimal, moderate, or large.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8564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dirty="0">
                <a:ea typeface="Times New Roman" charset="0"/>
              </a:rPr>
              <a:t>A </a:t>
            </a:r>
            <a:r>
              <a:rPr lang="en-US" altLang="en-US" sz="3200" dirty="0">
                <a:ea typeface="Times New Roman" charset="0"/>
              </a:rPr>
              <a:t>minimal </a:t>
            </a:r>
            <a:r>
              <a:rPr lang="en-US" altLang="en-US" sz="3200" dirty="0" err="1">
                <a:ea typeface="Times New Roman" charset="0"/>
              </a:rPr>
              <a:t>hemothorax</a:t>
            </a:r>
            <a:r>
              <a:rPr lang="en-US" altLang="en-US" sz="3200" dirty="0">
                <a:ea typeface="Times New Roman" charset="0"/>
              </a:rPr>
              <a:t> involves the presence of 300 to 500 mL of blood in the pleural space</a:t>
            </a:r>
          </a:p>
          <a:p>
            <a:pPr algn="just"/>
            <a:r>
              <a:rPr lang="en-US" altLang="en-US" sz="3200" dirty="0">
                <a:ea typeface="Times New Roman" charset="0"/>
              </a:rPr>
              <a:t>Small amounts of blood usually are absorbed from the pleural space, and the </a:t>
            </a:r>
            <a:r>
              <a:rPr lang="en-US" altLang="en-US" sz="3200" dirty="0" err="1">
                <a:ea typeface="Times New Roman" charset="0"/>
              </a:rPr>
              <a:t>hemothorax</a:t>
            </a:r>
            <a:r>
              <a:rPr lang="en-US" altLang="en-US" sz="3200" dirty="0">
                <a:ea typeface="Times New Roman" charset="0"/>
              </a:rPr>
              <a:t> usually clears in 10 to14 days without complication. </a:t>
            </a:r>
          </a:p>
          <a:p>
            <a:pPr algn="just"/>
            <a:r>
              <a:rPr lang="en-US" altLang="en-US" sz="3200" dirty="0">
                <a:ea typeface="Times New Roman" charset="0"/>
              </a:rPr>
              <a:t>A moderate </a:t>
            </a:r>
            <a:r>
              <a:rPr lang="en-US" altLang="en-US" sz="3200" dirty="0" err="1">
                <a:ea typeface="Times New Roman" charset="0"/>
              </a:rPr>
              <a:t>hemothorax</a:t>
            </a:r>
            <a:r>
              <a:rPr lang="en-US" altLang="en-US" sz="3200" dirty="0">
                <a:ea typeface="Times New Roman" charset="0"/>
              </a:rPr>
              <a:t> (500 to 1000 mL of blood) fills approximately one third of the pleural space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54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just"/>
            <a:r>
              <a:rPr lang="en-US" altLang="en-US" sz="3200" dirty="0">
                <a:ea typeface="Times New Roman" charset="0"/>
              </a:rPr>
              <a:t>May produce </a:t>
            </a:r>
            <a:r>
              <a:rPr lang="en-US" altLang="en-US" sz="3200" b="1" dirty="0">
                <a:ea typeface="Times New Roman" charset="0"/>
              </a:rPr>
              <a:t>signs of lung compression </a:t>
            </a:r>
            <a:r>
              <a:rPr lang="en-US" altLang="en-US" sz="3200" dirty="0">
                <a:ea typeface="Times New Roman" charset="0"/>
              </a:rPr>
              <a:t>and loss of intravascular volume. </a:t>
            </a:r>
          </a:p>
          <a:p>
            <a:pPr algn="just"/>
            <a:r>
              <a:rPr lang="en-US" altLang="en-US" sz="3200" dirty="0">
                <a:ea typeface="Times New Roman" charset="0"/>
              </a:rPr>
              <a:t>It requires </a:t>
            </a:r>
            <a:r>
              <a:rPr lang="en-US" altLang="en-US" sz="3200" b="1" dirty="0">
                <a:ea typeface="Times New Roman" charset="0"/>
              </a:rPr>
              <a:t>immediate drainage </a:t>
            </a:r>
            <a:r>
              <a:rPr lang="en-US" altLang="en-US" sz="3200" dirty="0">
                <a:ea typeface="Times New Roman" charset="0"/>
              </a:rPr>
              <a:t>and replacement of intravascular fluids. </a:t>
            </a:r>
          </a:p>
          <a:p>
            <a:pPr algn="just"/>
            <a:r>
              <a:rPr lang="en-US" altLang="en-US" sz="3200" dirty="0">
                <a:ea typeface="Times New Roman" charset="0"/>
              </a:rPr>
              <a:t>A large/massive </a:t>
            </a:r>
            <a:r>
              <a:rPr lang="en-US" altLang="en-US" sz="3200" dirty="0" err="1">
                <a:ea typeface="Times New Roman" charset="0"/>
              </a:rPr>
              <a:t>hemothorax</a:t>
            </a:r>
            <a:r>
              <a:rPr lang="en-US" altLang="en-US" sz="3200" dirty="0">
                <a:ea typeface="Times New Roman" charset="0"/>
              </a:rPr>
              <a:t> fills </a:t>
            </a:r>
            <a:r>
              <a:rPr lang="en-US" altLang="en-US" sz="3200" dirty="0">
                <a:solidFill>
                  <a:srgbClr val="7030A0"/>
                </a:solidFill>
                <a:ea typeface="Times New Roman" charset="0"/>
              </a:rPr>
              <a:t>one half or more </a:t>
            </a:r>
            <a:r>
              <a:rPr lang="en-US" altLang="en-US" sz="3200" dirty="0">
                <a:ea typeface="Times New Roman" charset="0"/>
              </a:rPr>
              <a:t>of one side of the chest; </a:t>
            </a:r>
          </a:p>
          <a:p>
            <a:pPr algn="just"/>
            <a:r>
              <a:rPr lang="en-US" altLang="en-US" sz="3200" dirty="0">
                <a:ea typeface="Times New Roman" charset="0"/>
              </a:rPr>
              <a:t>it indicates the presence of </a:t>
            </a:r>
            <a:r>
              <a:rPr lang="en-US" altLang="en-US" sz="3200" dirty="0">
                <a:solidFill>
                  <a:srgbClr val="7030A0"/>
                </a:solidFill>
                <a:ea typeface="Times New Roman" charset="0"/>
              </a:rPr>
              <a:t>1000 mL </a:t>
            </a:r>
            <a:r>
              <a:rPr lang="en-US" altLang="en-US" sz="3200" dirty="0">
                <a:ea typeface="Times New Roman" charset="0"/>
              </a:rPr>
              <a:t>or more of blood in the thorax.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960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Open pneumothorax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/>
              <a:t>A </a:t>
            </a:r>
            <a:r>
              <a:rPr lang="en-US" altLang="en-US" sz="2800" dirty="0"/>
              <a:t>type of traumatic pneumothorax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It occurs when a wound in the chest wall is large enough to allow air to </a:t>
            </a:r>
            <a:r>
              <a:rPr lang="en-US" altLang="en-US" sz="2800" b="1" dirty="0"/>
              <a:t>pass freely in and out </a:t>
            </a:r>
            <a:r>
              <a:rPr lang="en-US" altLang="en-US" sz="2800" dirty="0"/>
              <a:t>of the thoracic cavity with each attempted respiration.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Because the rush of air through the hole in the chest wall produces a </a:t>
            </a:r>
            <a:r>
              <a:rPr lang="en-US" altLang="en-US" sz="2800" b="1" dirty="0">
                <a:solidFill>
                  <a:srgbClr val="7030A0"/>
                </a:solidFill>
              </a:rPr>
              <a:t>sucking chest wounds</a:t>
            </a:r>
            <a:r>
              <a:rPr lang="en-US" altLang="en-US" sz="2800" dirty="0"/>
              <a:t> </a:t>
            </a:r>
            <a:r>
              <a:rPr lang="en-US" altLang="en-US" sz="2800" b="1" dirty="0"/>
              <a:t>sucking sound</a:t>
            </a:r>
            <a:r>
              <a:rPr lang="en-US" altLang="en-US" sz="2800" dirty="0"/>
              <a:t>, such injuries are termed.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6519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800" dirty="0"/>
              <a:t>In such patients, not only does the lung collapse, but the structures of the mediastinum (heart and great vessels) also </a:t>
            </a:r>
            <a:r>
              <a:rPr lang="en-US" altLang="en-US" sz="2800" b="1" dirty="0"/>
              <a:t>shift toward the uninjured side</a:t>
            </a:r>
            <a:r>
              <a:rPr lang="en-US" altLang="en-US" sz="2800" dirty="0"/>
              <a:t> with each inspiration and in the opposite direction with expiration.</a:t>
            </a:r>
          </a:p>
          <a:p>
            <a:pPr algn="just">
              <a:buNone/>
            </a:pPr>
            <a:endParaRPr lang="en-US" altLang="en-US" sz="2800" dirty="0"/>
          </a:p>
          <a:p>
            <a:pPr algn="just"/>
            <a:r>
              <a:rPr lang="en-US" altLang="en-US" sz="2800" dirty="0"/>
              <a:t>This is termed </a:t>
            </a:r>
            <a:r>
              <a:rPr lang="en-US" altLang="en-US" sz="2800" b="1" dirty="0" err="1">
                <a:solidFill>
                  <a:srgbClr val="7030A0"/>
                </a:solidFill>
              </a:rPr>
              <a:t>mediastinal</a:t>
            </a:r>
            <a:r>
              <a:rPr lang="en-US" altLang="en-US" sz="2800" b="1" dirty="0">
                <a:solidFill>
                  <a:srgbClr val="7030A0"/>
                </a:solidFill>
              </a:rPr>
              <a:t> ﬂutter or swing</a:t>
            </a:r>
            <a:r>
              <a:rPr lang="en-US" altLang="en-US" sz="2800" b="1" dirty="0"/>
              <a:t>, </a:t>
            </a:r>
            <a:r>
              <a:rPr lang="en-US" altLang="en-US" sz="2800" dirty="0"/>
              <a:t>and it produces serious circulatory problems.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004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c) Tension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 algn="just"/>
            <a:r>
              <a:rPr lang="en-US" altLang="en-US" sz="2800" dirty="0"/>
              <a:t>Occurs when air is </a:t>
            </a:r>
            <a:r>
              <a:rPr lang="en-US" altLang="en-US" sz="2800" b="1" dirty="0"/>
              <a:t>drawn into the pleural space </a:t>
            </a:r>
            <a:r>
              <a:rPr lang="en-US" altLang="en-US" sz="2800" dirty="0"/>
              <a:t>from a lacerated lung or through a small hole in the chest wall. </a:t>
            </a:r>
          </a:p>
          <a:p>
            <a:pPr algn="just"/>
            <a:r>
              <a:rPr lang="en-US" altLang="en-US" sz="2800" dirty="0"/>
              <a:t>It may be a complication of other types of pneumothorax.  </a:t>
            </a:r>
          </a:p>
          <a:p>
            <a:pPr algn="just"/>
            <a:r>
              <a:rPr lang="en-US" altLang="en-US" sz="2800" dirty="0"/>
              <a:t>Air that enters the chest cavity with each inspiration </a:t>
            </a:r>
            <a:r>
              <a:rPr lang="en-US" altLang="en-US" sz="2800" b="1" dirty="0"/>
              <a:t>is trapped</a:t>
            </a:r>
            <a:r>
              <a:rPr lang="en-US" altLang="en-US" sz="2800" dirty="0"/>
              <a:t>; </a:t>
            </a:r>
          </a:p>
          <a:p>
            <a:pPr algn="just"/>
            <a:r>
              <a:rPr lang="en-US" altLang="en-US" sz="2800" dirty="0"/>
              <a:t>It </a:t>
            </a:r>
            <a:r>
              <a:rPr lang="en-US" altLang="en-US" sz="2800" b="1" dirty="0"/>
              <a:t>cannot be expelled </a:t>
            </a:r>
            <a:r>
              <a:rPr lang="en-US" altLang="en-US" sz="2800" dirty="0"/>
              <a:t>during expiration through the air passages or the hole in the chest wall.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3. SPUTUM PRODUCTION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000" dirty="0"/>
              <a:t>Sputum production is the reaction of the lungs to any constantly recurring irritant. 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dirty="0"/>
              <a:t>It also may be associated with a nasal discharge.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000" b="1" u="sng" dirty="0">
                <a:solidFill>
                  <a:srgbClr val="002060"/>
                </a:solidFill>
              </a:rPr>
              <a:t>Clinical Signiﬁcance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dirty="0">
                <a:solidFill>
                  <a:srgbClr val="002060"/>
                </a:solidFill>
              </a:rPr>
              <a:t>A profuse </a:t>
            </a:r>
            <a:r>
              <a:rPr lang="en-US" altLang="en-US" sz="3000" dirty="0"/>
              <a:t>amount of purulent sputum or a change in color of the sputum probably indicates a </a:t>
            </a:r>
            <a:r>
              <a:rPr lang="en-US" altLang="en-US" sz="3000" dirty="0">
                <a:solidFill>
                  <a:srgbClr val="002060"/>
                </a:solidFill>
              </a:rPr>
              <a:t>bacterial infection</a:t>
            </a:r>
            <a:r>
              <a:rPr lang="en-US" altLang="en-US" sz="3000" dirty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130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just"/>
            <a:r>
              <a:rPr lang="en-US" altLang="en-US" sz="2800" dirty="0"/>
              <a:t>With each breath, </a:t>
            </a:r>
            <a:r>
              <a:rPr lang="en-US" altLang="en-US" sz="2800" b="1" dirty="0">
                <a:solidFill>
                  <a:srgbClr val="7030A0"/>
                </a:solidFill>
              </a:rPr>
              <a:t>tension (positive pressure)</a:t>
            </a:r>
            <a:r>
              <a:rPr lang="en-US" altLang="en-US" sz="2800" b="1" dirty="0"/>
              <a:t> </a:t>
            </a:r>
            <a:r>
              <a:rPr lang="en-US" altLang="en-US" sz="2800" dirty="0"/>
              <a:t>is increased within the affected pleural space. </a:t>
            </a:r>
          </a:p>
          <a:p>
            <a:pPr algn="just"/>
            <a:endParaRPr lang="en-US" altLang="en-US" sz="2800" dirty="0"/>
          </a:p>
          <a:p>
            <a:pPr algn="just"/>
            <a:r>
              <a:rPr lang="en-US" altLang="en-US" sz="2800" dirty="0"/>
              <a:t>This causes the </a:t>
            </a:r>
            <a:r>
              <a:rPr lang="en-US" altLang="en-US" sz="2800" b="1" dirty="0"/>
              <a:t>lung to collapse </a:t>
            </a:r>
            <a:r>
              <a:rPr lang="en-US" altLang="en-US" sz="2800" dirty="0"/>
              <a:t>and the heart, the great vessels, and the trachea to shift toward the </a:t>
            </a:r>
            <a:r>
              <a:rPr lang="en-US" altLang="en-US" sz="2800" b="1" dirty="0">
                <a:solidFill>
                  <a:srgbClr val="7030A0"/>
                </a:solidFill>
              </a:rPr>
              <a:t>unaffected</a:t>
            </a:r>
            <a:r>
              <a:rPr lang="en-US" altLang="en-US" sz="2800" dirty="0"/>
              <a:t> side of the chest (</a:t>
            </a:r>
            <a:r>
              <a:rPr lang="en-US" altLang="en-US" sz="2800" dirty="0" err="1"/>
              <a:t>mediastinal</a:t>
            </a:r>
            <a:r>
              <a:rPr lang="en-US" altLang="en-US" sz="2800" dirty="0"/>
              <a:t> shift).</a:t>
            </a:r>
          </a:p>
          <a:p>
            <a:pPr marL="0" indent="0" algn="just">
              <a:buNone/>
            </a:pPr>
            <a:endParaRPr lang="en-US" altLang="en-US" sz="2800" dirty="0"/>
          </a:p>
          <a:p>
            <a:pPr algn="just"/>
            <a:r>
              <a:rPr lang="en-US" altLang="en-US" sz="2800" dirty="0"/>
              <a:t>Relief considered a </a:t>
            </a:r>
            <a:r>
              <a:rPr lang="en-US" altLang="en-US" sz="2800" b="1" dirty="0"/>
              <a:t>medical emergency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506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dirty="0" err="1">
                <a:solidFill>
                  <a:srgbClr val="92D050"/>
                </a:solidFill>
              </a:rPr>
              <a:t>Clinical</a:t>
            </a:r>
            <a:r>
              <a:rPr lang="fr-FR" altLang="en-US" dirty="0">
                <a:solidFill>
                  <a:srgbClr val="92D050"/>
                </a:solidFill>
              </a:rPr>
              <a:t>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algn="just">
              <a:buFont typeface="Times" charset="0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Simple pneumothorax</a:t>
            </a:r>
          </a:p>
          <a:p>
            <a:pPr algn="just"/>
            <a:r>
              <a:rPr lang="en-US" altLang="en-US" sz="2800" dirty="0"/>
              <a:t>Pain is usually sudden and may be </a:t>
            </a:r>
            <a:r>
              <a:rPr lang="en-US" altLang="en-US" sz="2800" dirty="0" err="1"/>
              <a:t>pleuritic</a:t>
            </a:r>
            <a:endParaRPr lang="en-US" altLang="en-US" sz="2800" dirty="0"/>
          </a:p>
          <a:p>
            <a:pPr algn="just"/>
            <a:r>
              <a:rPr lang="en-US" altLang="en-US" sz="2800" dirty="0"/>
              <a:t>minimal respiratory distress with slight chest discomfort and tachypnea with a small simple or uncomplicated pneumothorax</a:t>
            </a:r>
          </a:p>
          <a:p>
            <a:pPr algn="just">
              <a:buFont typeface="Times" charset="0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Large pneumothorax, </a:t>
            </a:r>
          </a:p>
          <a:p>
            <a:pPr algn="just"/>
            <a:r>
              <a:rPr lang="en-US" altLang="en-US" sz="2800" dirty="0"/>
              <a:t>acute respiratory distress. </a:t>
            </a:r>
          </a:p>
          <a:p>
            <a:pPr algn="just"/>
            <a:r>
              <a:rPr lang="en-US" altLang="en-US" sz="2800" dirty="0"/>
              <a:t>The patient is anxious,</a:t>
            </a:r>
          </a:p>
          <a:p>
            <a:pPr algn="just"/>
            <a:r>
              <a:rPr lang="en-US" altLang="en-US" sz="2800" dirty="0"/>
              <a:t>dyspnea and air hunger,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8327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dirty="0"/>
              <a:t>Increased use of the accessory muscles</a:t>
            </a:r>
          </a:p>
          <a:p>
            <a:pPr algn="just"/>
            <a:r>
              <a:rPr lang="en-US" altLang="en-US" sz="2800" dirty="0"/>
              <a:t>May develop central cyanosis from severe hypoxemia</a:t>
            </a:r>
          </a:p>
          <a:p>
            <a:pPr algn="just"/>
            <a:r>
              <a:rPr lang="en-US" altLang="en-US" sz="2800" dirty="0"/>
              <a:t>Tachypnea, </a:t>
            </a:r>
          </a:p>
          <a:p>
            <a:pPr algn="just"/>
            <a:r>
              <a:rPr lang="en-US" altLang="en-US" sz="2800" dirty="0"/>
              <a:t>Decreased movement of the affected side of the thorax, </a:t>
            </a:r>
          </a:p>
          <a:p>
            <a:pPr algn="just"/>
            <a:r>
              <a:rPr lang="en-US" altLang="en-US" sz="2800" dirty="0">
                <a:solidFill>
                  <a:srgbClr val="7030A0"/>
                </a:solidFill>
              </a:rPr>
              <a:t>A tympanic </a:t>
            </a:r>
            <a:r>
              <a:rPr lang="en-US" altLang="en-US" sz="2800" dirty="0"/>
              <a:t>sound on percussion of the chest wall</a:t>
            </a:r>
          </a:p>
          <a:p>
            <a:pPr algn="just"/>
            <a:r>
              <a:rPr lang="en-US" altLang="en-US" sz="2800" dirty="0"/>
              <a:t>Decreased or absent breath sounds </a:t>
            </a:r>
          </a:p>
          <a:p>
            <a:pPr algn="just"/>
            <a:r>
              <a:rPr lang="en-US" altLang="en-US" sz="2800" dirty="0">
                <a:solidFill>
                  <a:srgbClr val="7030A0"/>
                </a:solidFill>
              </a:rPr>
              <a:t>Decreased tactile fremitus </a:t>
            </a:r>
            <a:r>
              <a:rPr lang="en-US" altLang="en-US" sz="2800" dirty="0"/>
              <a:t>on the affected side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721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Times" charset="0"/>
              <a:buNone/>
            </a:pPr>
            <a:r>
              <a:rPr lang="en-US" altLang="en-US" sz="3200" b="1" dirty="0">
                <a:solidFill>
                  <a:srgbClr val="0070C0"/>
                </a:solidFill>
              </a:rPr>
              <a:t>Tension pneumothorax clinical features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air hunger, </a:t>
            </a:r>
          </a:p>
          <a:p>
            <a:r>
              <a:rPr lang="en-US" altLang="en-US" sz="3200" dirty="0"/>
              <a:t>agitation, </a:t>
            </a:r>
          </a:p>
          <a:p>
            <a:r>
              <a:rPr lang="en-US" altLang="en-US" sz="3200" dirty="0"/>
              <a:t>increasing hypoxemia, </a:t>
            </a:r>
          </a:p>
          <a:p>
            <a:r>
              <a:rPr lang="en-US" altLang="en-US" sz="3200" dirty="0"/>
              <a:t>central cyanosis, </a:t>
            </a:r>
          </a:p>
          <a:p>
            <a:r>
              <a:rPr lang="en-US" altLang="en-US" sz="3200" dirty="0"/>
              <a:t>hypotension, </a:t>
            </a:r>
          </a:p>
          <a:p>
            <a:r>
              <a:rPr lang="en-US" altLang="en-US" sz="3200" dirty="0"/>
              <a:t>tachycardia, and </a:t>
            </a:r>
          </a:p>
          <a:p>
            <a:r>
              <a:rPr lang="en-US" altLang="en-US" sz="3200" dirty="0"/>
              <a:t>profuse diaphoresis.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757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dirty="0"/>
              <a:t>Management depends on its cause and severity.</a:t>
            </a:r>
          </a:p>
          <a:p>
            <a:pPr algn="just"/>
            <a:r>
              <a:rPr lang="en-US" altLang="en-US" dirty="0"/>
              <a:t>The goal of treatment is to </a:t>
            </a:r>
            <a:r>
              <a:rPr lang="en-US" altLang="en-US" b="1" dirty="0"/>
              <a:t>evacuate the air or blood from the pleural space.</a:t>
            </a:r>
          </a:p>
          <a:p>
            <a:pPr algn="just"/>
            <a:r>
              <a:rPr lang="en-US" altLang="en-US" dirty="0"/>
              <a:t>If a </a:t>
            </a:r>
            <a:r>
              <a:rPr lang="en-US" altLang="en-US" b="1" u="sng" dirty="0"/>
              <a:t>tension pneumothorax </a:t>
            </a:r>
            <a:r>
              <a:rPr lang="en-US" altLang="en-US" dirty="0"/>
              <a:t>is suspected, the patient should  </a:t>
            </a:r>
          </a:p>
          <a:p>
            <a:pPr algn="just">
              <a:buFont typeface="Wingdings" charset="2"/>
              <a:buChar char="ü"/>
            </a:pPr>
            <a:r>
              <a:rPr lang="en-US" altLang="en-US" dirty="0"/>
              <a:t>immediately be given a high concentration of </a:t>
            </a:r>
            <a:r>
              <a:rPr lang="en-US" altLang="en-US" dirty="0">
                <a:solidFill>
                  <a:srgbClr val="0070C0"/>
                </a:solidFill>
              </a:rPr>
              <a:t>supplemental oxygen </a:t>
            </a:r>
            <a:r>
              <a:rPr lang="en-US" altLang="en-US" dirty="0"/>
              <a:t>to treat the hypoxemia,</a:t>
            </a:r>
          </a:p>
          <a:p>
            <a:pPr algn="just">
              <a:buFont typeface="Wingdings" charset="2"/>
              <a:buChar char="ü"/>
            </a:pPr>
            <a:r>
              <a:rPr lang="en-US" altLang="en-US" dirty="0">
                <a:solidFill>
                  <a:srgbClr val="0070C0"/>
                </a:solidFill>
              </a:rPr>
              <a:t>pulse </a:t>
            </a:r>
            <a:r>
              <a:rPr lang="en-US" altLang="en-US" dirty="0" err="1">
                <a:solidFill>
                  <a:srgbClr val="0070C0"/>
                </a:solidFill>
              </a:rPr>
              <a:t>oximetry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should be used to monitor oxygen saturation.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858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3600" dirty="0"/>
              <a:t>In an emergency situation, a tension pneumothorax can be </a:t>
            </a:r>
            <a:r>
              <a:rPr lang="en-US" altLang="en-US" sz="3600" b="1" u="sng" dirty="0">
                <a:solidFill>
                  <a:srgbClr val="7030A0"/>
                </a:solidFill>
              </a:rPr>
              <a:t>de-compressed</a:t>
            </a:r>
            <a:r>
              <a:rPr lang="en-US" altLang="en-US" sz="3600" dirty="0"/>
              <a:t> or quickly converted to a simple pneumothorax by</a:t>
            </a:r>
          </a:p>
          <a:p>
            <a:pPr algn="just"/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7030A0"/>
                </a:solidFill>
              </a:rPr>
              <a:t>inserting a large-bore needle (</a:t>
            </a:r>
            <a:r>
              <a:rPr lang="en-US" altLang="en-US" sz="3600" b="1" dirty="0">
                <a:solidFill>
                  <a:srgbClr val="7030A0"/>
                </a:solidFill>
              </a:rPr>
              <a:t>14-gauge</a:t>
            </a:r>
            <a:r>
              <a:rPr lang="en-US" altLang="en-US" sz="3600" dirty="0">
                <a:solidFill>
                  <a:srgbClr val="7030A0"/>
                </a:solidFill>
              </a:rPr>
              <a:t>) at the </a:t>
            </a:r>
            <a:r>
              <a:rPr lang="en-US" altLang="en-US" sz="3600" b="1" dirty="0">
                <a:solidFill>
                  <a:srgbClr val="7030A0"/>
                </a:solidFill>
              </a:rPr>
              <a:t>second intercostal space mid </a:t>
            </a:r>
            <a:r>
              <a:rPr lang="en-US" altLang="en-US" sz="3600" b="1" dirty="0" err="1">
                <a:solidFill>
                  <a:srgbClr val="7030A0"/>
                </a:solidFill>
              </a:rPr>
              <a:t>clavicular</a:t>
            </a:r>
            <a:r>
              <a:rPr lang="en-US" altLang="en-US" sz="3600" b="1" dirty="0">
                <a:solidFill>
                  <a:srgbClr val="7030A0"/>
                </a:solidFill>
              </a:rPr>
              <a:t> line </a:t>
            </a:r>
            <a:r>
              <a:rPr lang="en-US" altLang="en-US" sz="3600" dirty="0">
                <a:solidFill>
                  <a:srgbClr val="7030A0"/>
                </a:solidFill>
              </a:rPr>
              <a:t>on the affected side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64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7030A0"/>
                </a:solidFill>
              </a:rPr>
              <a:t>Chest tube </a:t>
            </a:r>
            <a:r>
              <a:rPr lang="en-US" altLang="en-US" sz="2800" dirty="0"/>
              <a:t>is inserted to drain the ﬂuid and air.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 err="1">
                <a:solidFill>
                  <a:srgbClr val="7030A0"/>
                </a:solidFill>
              </a:rPr>
              <a:t>Opiod</a:t>
            </a:r>
            <a:r>
              <a:rPr lang="en-US" altLang="en-US" sz="2800" dirty="0">
                <a:solidFill>
                  <a:srgbClr val="7030A0"/>
                </a:solidFill>
              </a:rPr>
              <a:t>  analgesics </a:t>
            </a:r>
            <a:r>
              <a:rPr lang="en-US" altLang="en-US" sz="2800" dirty="0"/>
              <a:t>administered to relieve chest pain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/>
              <a:t>Antibiotics</a:t>
            </a:r>
            <a:r>
              <a:rPr lang="en-US" altLang="en-US" sz="2800" dirty="0"/>
              <a:t> usually are prescribed to combat infection from contamination.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 An </a:t>
            </a:r>
            <a:r>
              <a:rPr lang="en-US" altLang="en-US" sz="2800" b="1" dirty="0"/>
              <a:t>emergency thoracotomy </a:t>
            </a:r>
            <a:r>
              <a:rPr lang="en-US" altLang="en-US" sz="2800" dirty="0"/>
              <a:t>may also be performed in the emergency department if there is suggested cardiovascular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497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b="1" dirty="0">
                <a:solidFill>
                  <a:schemeClr val="tx1"/>
                </a:solidFill>
              </a:rPr>
              <a:t>Chest tube drainage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en-US" sz="3000" dirty="0">
                <a:solidFill>
                  <a:srgbClr val="7030A0"/>
                </a:solidFill>
              </a:rPr>
              <a:t>Indications</a:t>
            </a:r>
          </a:p>
          <a:p>
            <a:pPr>
              <a:lnSpc>
                <a:spcPct val="90000"/>
              </a:lnSpc>
              <a:buFont typeface="Wingdings 2" charset="2"/>
              <a:buChar char=""/>
            </a:pPr>
            <a:r>
              <a:rPr lang="en-US" altLang="en-US" sz="3000" dirty="0"/>
              <a:t>Re-expand the lung</a:t>
            </a:r>
          </a:p>
          <a:p>
            <a:pPr>
              <a:lnSpc>
                <a:spcPct val="90000"/>
              </a:lnSpc>
              <a:buFont typeface="Wingdings 2" charset="2"/>
              <a:buChar char=""/>
            </a:pPr>
            <a:r>
              <a:rPr lang="en-US" altLang="en-US" sz="3000" dirty="0"/>
              <a:t>Remove excess air fluid and blood from the pleural space</a:t>
            </a:r>
          </a:p>
          <a:p>
            <a:pPr>
              <a:lnSpc>
                <a:spcPct val="90000"/>
              </a:lnSpc>
              <a:buFont typeface="Wingdings 2" charset="2"/>
              <a:buChar char=""/>
            </a:pPr>
            <a:r>
              <a:rPr lang="en-US" altLang="en-US" sz="3000" dirty="0"/>
              <a:t>Treatment of </a:t>
            </a:r>
            <a:r>
              <a:rPr lang="en-US" altLang="en-US" sz="3000" dirty="0">
                <a:solidFill>
                  <a:srgbClr val="7030A0"/>
                </a:solidFill>
              </a:rPr>
              <a:t>pneumothorax, pleural effusion, </a:t>
            </a:r>
            <a:r>
              <a:rPr lang="en-US" altLang="en-US" sz="3000" dirty="0" err="1">
                <a:solidFill>
                  <a:srgbClr val="7030A0"/>
                </a:solidFill>
              </a:rPr>
              <a:t>Emphyema</a:t>
            </a:r>
            <a:endParaRPr lang="en-US" altLang="en-US" sz="3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 2" charset="2"/>
              <a:buChar char=""/>
            </a:pPr>
            <a:r>
              <a:rPr lang="en-US" altLang="en-US" sz="3000" dirty="0"/>
              <a:t>Chest drainage systems have a </a:t>
            </a:r>
          </a:p>
          <a:p>
            <a:pPr lvl="1">
              <a:lnSpc>
                <a:spcPct val="90000"/>
              </a:lnSpc>
              <a:buClr>
                <a:srgbClr val="2C2C86"/>
              </a:buClr>
              <a:buFont typeface="Wingdings" charset="2"/>
              <a:buChar char="ü"/>
            </a:pPr>
            <a:r>
              <a:rPr lang="en-US" altLang="en-US" sz="3000" dirty="0"/>
              <a:t>suction source, </a:t>
            </a:r>
          </a:p>
          <a:p>
            <a:pPr lvl="1">
              <a:lnSpc>
                <a:spcPct val="90000"/>
              </a:lnSpc>
              <a:buClr>
                <a:srgbClr val="2C2C86"/>
              </a:buClr>
              <a:buFont typeface="Wingdings" charset="2"/>
              <a:buChar char="ü"/>
            </a:pPr>
            <a:r>
              <a:rPr lang="en-US" altLang="en-US" sz="3000" dirty="0"/>
              <a:t>a collection chamber for pleural drainage, and </a:t>
            </a:r>
          </a:p>
          <a:p>
            <a:pPr lvl="1">
              <a:lnSpc>
                <a:spcPct val="90000"/>
              </a:lnSpc>
              <a:buClr>
                <a:srgbClr val="2C2C86"/>
              </a:buClr>
              <a:buFont typeface="Wingdings" charset="2"/>
              <a:buChar char="ü"/>
            </a:pPr>
            <a:r>
              <a:rPr lang="en-US" altLang="en-US" sz="3000" dirty="0"/>
              <a:t>a mechanism to prevent air from reentering the chest with inhalation.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909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2D050"/>
                </a:solidFill>
              </a:rPr>
              <a:t>Sites for chest tube insertion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981200"/>
            <a:ext cx="6553200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59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Sites for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800" b="1" dirty="0" err="1">
                <a:solidFill>
                  <a:srgbClr val="7030A0"/>
                </a:solidFill>
              </a:rPr>
              <a:t>Hemothorax</a:t>
            </a:r>
            <a:r>
              <a:rPr lang="en-US" altLang="en-US" sz="2800" dirty="0"/>
              <a:t> -chest tube is inserted between the </a:t>
            </a:r>
            <a:r>
              <a:rPr lang="en-US" altLang="en-US" sz="2800" b="1" dirty="0">
                <a:solidFill>
                  <a:srgbClr val="7030A0"/>
                </a:solidFill>
              </a:rPr>
              <a:t>fourth</a:t>
            </a:r>
            <a:r>
              <a:rPr lang="en-US" altLang="en-US" sz="2800" dirty="0"/>
              <a:t> to </a:t>
            </a:r>
            <a:r>
              <a:rPr lang="en-US" altLang="en-US" sz="2800" b="1" dirty="0"/>
              <a:t>sixth</a:t>
            </a:r>
            <a:r>
              <a:rPr lang="en-US" altLang="en-US" sz="2800" dirty="0"/>
              <a:t> intercostal space at the </a:t>
            </a:r>
            <a:r>
              <a:rPr lang="en-US" altLang="en-US" sz="2800" dirty="0" err="1">
                <a:solidFill>
                  <a:srgbClr val="7030A0"/>
                </a:solidFill>
              </a:rPr>
              <a:t>midaxillary</a:t>
            </a:r>
            <a:r>
              <a:rPr lang="en-US" altLang="en-US" sz="2800" dirty="0">
                <a:solidFill>
                  <a:srgbClr val="7030A0"/>
                </a:solidFill>
              </a:rPr>
              <a:t> line</a:t>
            </a:r>
          </a:p>
          <a:p>
            <a:pPr algn="just"/>
            <a:endParaRPr lang="en-US" altLang="en-US" sz="2800" dirty="0">
              <a:solidFill>
                <a:srgbClr val="7030A0"/>
              </a:solidFill>
            </a:endParaRPr>
          </a:p>
          <a:p>
            <a:pPr algn="just"/>
            <a:r>
              <a:rPr lang="en-US" altLang="en-US" sz="2800" dirty="0">
                <a:solidFill>
                  <a:srgbClr val="7030A0"/>
                </a:solidFill>
              </a:rPr>
              <a:t>Pneumothorax</a:t>
            </a:r>
            <a:r>
              <a:rPr lang="en-US" altLang="en-US" sz="2800" dirty="0"/>
              <a:t>- tube will be inserted into the </a:t>
            </a:r>
            <a:r>
              <a:rPr lang="en-US" altLang="en-US" sz="2800" b="1" dirty="0"/>
              <a:t>second intercostal</a:t>
            </a:r>
            <a:r>
              <a:rPr lang="en-US" altLang="en-US" sz="2800" dirty="0"/>
              <a:t> space in the anterior chest at the </a:t>
            </a:r>
            <a:r>
              <a:rPr lang="en-US" altLang="en-US" sz="2800" dirty="0" err="1">
                <a:solidFill>
                  <a:srgbClr val="7030A0"/>
                </a:solidFill>
              </a:rPr>
              <a:t>midclavicular</a:t>
            </a:r>
            <a:r>
              <a:rPr lang="en-US" altLang="en-US" sz="2800" dirty="0">
                <a:solidFill>
                  <a:srgbClr val="7030A0"/>
                </a:solidFill>
              </a:rPr>
              <a:t> line.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45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/>
              <a:t>Thin, </a:t>
            </a:r>
            <a:r>
              <a:rPr lang="en-US" altLang="en-US" dirty="0" err="1"/>
              <a:t>mucoid</a:t>
            </a:r>
            <a:r>
              <a:rPr lang="en-US" altLang="en-US" dirty="0"/>
              <a:t> sputum frequently results from viral bronchitis.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A gradual increase of sputum over time may indicate the presence of chronic bronchitis or bronchiectasis.(</a:t>
            </a:r>
            <a:r>
              <a:rPr lang="en-US" altLang="en-US" b="1" dirty="0"/>
              <a:t>widening of the bronchi</a:t>
            </a:r>
            <a:r>
              <a:rPr lang="en-US" altLang="en-U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Pink-tinged </a:t>
            </a:r>
            <a:r>
              <a:rPr lang="en-US" altLang="en-US" dirty="0" err="1"/>
              <a:t>mucoid</a:t>
            </a:r>
            <a:r>
              <a:rPr lang="en-US" altLang="en-US" dirty="0"/>
              <a:t> sputum suggest lung tumor</a:t>
            </a:r>
          </a:p>
          <a:p>
            <a:pPr algn="just">
              <a:lnSpc>
                <a:spcPct val="150000"/>
              </a:lnSpc>
            </a:pPr>
            <a:r>
              <a:rPr lang="en-US" altLang="en-US" b="1" dirty="0"/>
              <a:t>Foul smelling </a:t>
            </a:r>
            <a:r>
              <a:rPr lang="en-US" altLang="en-US" dirty="0"/>
              <a:t>sputum indicate lung </a:t>
            </a:r>
            <a:r>
              <a:rPr lang="en-US" altLang="en-US" dirty="0" err="1"/>
              <a:t>abcess</a:t>
            </a:r>
            <a:r>
              <a:rPr lang="en-US" altLang="en-US" dirty="0"/>
              <a:t>, bronchiectasis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196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Chest Tube Drainage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Three basic Principles</a:t>
            </a:r>
          </a:p>
          <a:p>
            <a:pPr lvl="1" algn="just"/>
            <a:r>
              <a:rPr lang="en-US" altLang="en-US" sz="2800" b="1" dirty="0">
                <a:solidFill>
                  <a:srgbClr val="7030A0"/>
                </a:solidFill>
              </a:rPr>
              <a:t>Gravity</a:t>
            </a:r>
          </a:p>
          <a:p>
            <a:pPr lvl="2" algn="just"/>
            <a:r>
              <a:rPr lang="en-US" altLang="en-US" sz="3200" dirty="0"/>
              <a:t>Causes air to flow from higher to lower level</a:t>
            </a:r>
          </a:p>
          <a:p>
            <a:pPr lvl="1" algn="just"/>
            <a:r>
              <a:rPr lang="en-US" altLang="en-US" sz="2800" b="1" dirty="0">
                <a:solidFill>
                  <a:srgbClr val="7030A0"/>
                </a:solidFill>
              </a:rPr>
              <a:t>Positive pressure</a:t>
            </a:r>
          </a:p>
          <a:p>
            <a:pPr lvl="2" algn="just"/>
            <a:r>
              <a:rPr lang="en-US" altLang="en-US" sz="3200" dirty="0"/>
              <a:t>Positive pressure created by the air or fluid will seek to relieve itself to a lower pressure under the water </a:t>
            </a:r>
          </a:p>
          <a:p>
            <a:pPr lvl="1" algn="just"/>
            <a:r>
              <a:rPr lang="en-US" altLang="en-US" sz="2800" b="1" dirty="0">
                <a:solidFill>
                  <a:srgbClr val="7030A0"/>
                </a:solidFill>
              </a:rPr>
              <a:t>Suction</a:t>
            </a:r>
          </a:p>
          <a:p>
            <a:pPr lvl="2" algn="just"/>
            <a:r>
              <a:rPr lang="en-US" altLang="en-US" sz="3200" dirty="0"/>
              <a:t>Sub-atmospheric pressure is reduced promoting air or fluid to move from higher to lower pressure rapidly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402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3600" dirty="0"/>
              <a:t>Drainage collection chamber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3600" dirty="0"/>
              <a:t>Receives </a:t>
            </a:r>
            <a:r>
              <a:rPr lang="en-US" altLang="en-US" sz="3600" b="1" dirty="0"/>
              <a:t>fluid</a:t>
            </a:r>
            <a:r>
              <a:rPr lang="en-US" altLang="en-US" sz="3600" dirty="0"/>
              <a:t> and </a:t>
            </a:r>
            <a:r>
              <a:rPr lang="en-US" altLang="en-US" sz="3600" dirty="0">
                <a:solidFill>
                  <a:srgbClr val="7030A0"/>
                </a:solidFill>
              </a:rPr>
              <a:t>air </a:t>
            </a:r>
            <a:r>
              <a:rPr lang="en-US" altLang="en-US" sz="3600" dirty="0"/>
              <a:t>from chest cavity</a:t>
            </a:r>
          </a:p>
          <a:p>
            <a:pPr algn="just">
              <a:lnSpc>
                <a:spcPct val="80000"/>
              </a:lnSpc>
            </a:pPr>
            <a:r>
              <a:rPr lang="en-US" altLang="en-US" sz="2800" dirty="0"/>
              <a:t>Water- seal chamber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3600" dirty="0"/>
              <a:t>Acts as one way valve</a:t>
            </a:r>
          </a:p>
          <a:p>
            <a:pPr algn="just">
              <a:lnSpc>
                <a:spcPct val="80000"/>
              </a:lnSpc>
            </a:pPr>
            <a:r>
              <a:rPr lang="en-US" altLang="en-US" sz="2800" dirty="0"/>
              <a:t>Suction control chamber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3600" dirty="0"/>
              <a:t>Amount of suction is regulated by the depth of the water not the amount of suction applied to the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6790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92D050"/>
                </a:solidFill>
              </a:rPr>
              <a:t>GUIDELINES FOR MANAGING CHEST DRAINAGE 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Times" charset="0"/>
              <a:buChar char="•"/>
            </a:pPr>
            <a:r>
              <a:rPr lang="en-US" altLang="en-US" sz="2800" dirty="0"/>
              <a:t>Verify that all connection tubes </a:t>
            </a:r>
            <a:r>
              <a:rPr lang="en-US" altLang="en-US" sz="2800" dirty="0">
                <a:solidFill>
                  <a:srgbClr val="7030A0"/>
                </a:solidFill>
              </a:rPr>
              <a:t>are patent and connected securely. </a:t>
            </a:r>
          </a:p>
          <a:p>
            <a:pPr algn="just">
              <a:lnSpc>
                <a:spcPct val="80000"/>
              </a:lnSpc>
              <a:buNone/>
            </a:pPr>
            <a:endParaRPr lang="en-US" alt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2800" dirty="0"/>
              <a:t>2. Assess that the </a:t>
            </a:r>
            <a:r>
              <a:rPr lang="en-US" altLang="en-US" sz="2800" dirty="0">
                <a:solidFill>
                  <a:srgbClr val="7030A0"/>
                </a:solidFill>
              </a:rPr>
              <a:t>water seal is intact</a:t>
            </a:r>
          </a:p>
          <a:p>
            <a:pPr algn="just">
              <a:lnSpc>
                <a:spcPct val="80000"/>
              </a:lnSpc>
              <a:buFont typeface="Times" charset="0"/>
              <a:buNone/>
            </a:pPr>
            <a:endParaRPr lang="en-US" altLang="en-US" sz="2800" dirty="0">
              <a:solidFill>
                <a:srgbClr val="7030A0"/>
              </a:solidFill>
            </a:endParaRPr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2800" dirty="0"/>
              <a:t>3. Monitor </a:t>
            </a:r>
            <a:r>
              <a:rPr lang="en-US" altLang="en-US" sz="2800" dirty="0">
                <a:solidFill>
                  <a:srgbClr val="7030A0"/>
                </a:solidFill>
              </a:rPr>
              <a:t>characteristics </a:t>
            </a:r>
            <a:r>
              <a:rPr lang="en-US" altLang="en-US" sz="2800" dirty="0"/>
              <a:t>of drainage including color, amount, and consistency. </a:t>
            </a:r>
          </a:p>
          <a:p>
            <a:pPr algn="just">
              <a:lnSpc>
                <a:spcPct val="80000"/>
              </a:lnSpc>
              <a:buFont typeface="Wingdings 2" charset="2"/>
              <a:buChar char=""/>
            </a:pPr>
            <a:r>
              <a:rPr lang="en-US" altLang="en-US" sz="2800" dirty="0"/>
              <a:t>Assess for signiﬁcant increases or decreases in drainage output.</a:t>
            </a:r>
          </a:p>
          <a:p>
            <a:pPr algn="just">
              <a:lnSpc>
                <a:spcPct val="80000"/>
              </a:lnSpc>
              <a:buFont typeface="Wingdings 2" charset="2"/>
              <a:buChar char=""/>
            </a:pPr>
            <a:endParaRPr lang="en-US" altLang="en-US" sz="2800" dirty="0"/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2800" dirty="0"/>
              <a:t>4. Note ﬂuctuations in the water seal chamber for wet suction systems.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23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Times" charset="0"/>
              <a:buNone/>
            </a:pPr>
            <a:endParaRPr lang="en-US" dirty="0"/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3200" dirty="0"/>
              <a:t>5. Keep system </a:t>
            </a:r>
            <a:r>
              <a:rPr lang="en-US" altLang="en-US" sz="3200" dirty="0">
                <a:solidFill>
                  <a:srgbClr val="7030A0"/>
                </a:solidFill>
              </a:rPr>
              <a:t>below t</a:t>
            </a:r>
            <a:r>
              <a:rPr lang="en-US" altLang="en-US" sz="3200" dirty="0"/>
              <a:t>he patient’s chest level.</a:t>
            </a:r>
          </a:p>
          <a:p>
            <a:pPr algn="just">
              <a:lnSpc>
                <a:spcPct val="80000"/>
              </a:lnSpc>
              <a:buFont typeface="Times" charset="0"/>
              <a:buNone/>
            </a:pPr>
            <a:endParaRPr lang="en-US" altLang="en-US" sz="3200" dirty="0"/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3200" dirty="0"/>
              <a:t>6. Keep </a:t>
            </a:r>
            <a:r>
              <a:rPr lang="en-US" altLang="en-US" sz="3200" dirty="0">
                <a:solidFill>
                  <a:srgbClr val="7030A0"/>
                </a:solidFill>
              </a:rPr>
              <a:t>suction at level as </a:t>
            </a:r>
            <a:r>
              <a:rPr lang="en-US" altLang="en-US" sz="3200" dirty="0"/>
              <a:t>ordered.</a:t>
            </a:r>
          </a:p>
          <a:p>
            <a:pPr algn="just">
              <a:lnSpc>
                <a:spcPct val="80000"/>
              </a:lnSpc>
              <a:buFont typeface="Times" charset="0"/>
              <a:buNone/>
            </a:pPr>
            <a:endParaRPr lang="en-US" altLang="en-US" sz="3200" dirty="0"/>
          </a:p>
          <a:p>
            <a:pPr algn="just">
              <a:lnSpc>
                <a:spcPct val="80000"/>
              </a:lnSpc>
              <a:buFont typeface="Times" charset="0"/>
              <a:buNone/>
            </a:pPr>
            <a:r>
              <a:rPr lang="en-US" altLang="en-US" sz="3200" dirty="0"/>
              <a:t>7. Maintain </a:t>
            </a:r>
            <a:r>
              <a:rPr lang="en-US" altLang="en-US" sz="3200" dirty="0">
                <a:solidFill>
                  <a:srgbClr val="7030A0"/>
                </a:solidFill>
              </a:rPr>
              <a:t>appropriate ﬂuid in water seal </a:t>
            </a:r>
            <a:r>
              <a:rPr lang="en-US" altLang="en-US" sz="3200" dirty="0"/>
              <a:t>for wet suction systems.</a:t>
            </a:r>
          </a:p>
          <a:p>
            <a:pPr algn="just">
              <a:lnSpc>
                <a:spcPct val="80000"/>
              </a:lnSpc>
              <a:buFont typeface="Times" charset="0"/>
              <a:buNone/>
            </a:pPr>
            <a:endParaRPr lang="en-US" altLang="en-US" sz="3200" dirty="0"/>
          </a:p>
          <a:p>
            <a:pPr algn="just">
              <a:buFont typeface="Times" charset="0"/>
              <a:buNone/>
            </a:pPr>
            <a:r>
              <a:rPr lang="en-US" altLang="en-US" sz="3200" dirty="0"/>
              <a:t>8. Ensure that the drainage tubing </a:t>
            </a:r>
            <a:r>
              <a:rPr lang="en-US" altLang="en-US" sz="3200" dirty="0">
                <a:solidFill>
                  <a:srgbClr val="7030A0"/>
                </a:solidFill>
              </a:rPr>
              <a:t>does not kink, loop, or interfere with the patient’s movements.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0417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000" dirty="0"/>
              <a:t>. Encourage the patient to assume a comfortable position with good body </a:t>
            </a:r>
            <a:r>
              <a:rPr lang="en-US" altLang="en-US" sz="3000" dirty="0">
                <a:solidFill>
                  <a:srgbClr val="7030A0"/>
                </a:solidFill>
              </a:rPr>
              <a:t>alignment…high fowlers </a:t>
            </a:r>
            <a:r>
              <a:rPr lang="en-US" altLang="en-US" sz="3000" dirty="0"/>
              <a:t>position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000" dirty="0"/>
              <a:t>10. Assist patient with </a:t>
            </a:r>
            <a:r>
              <a:rPr lang="en-US" altLang="en-US" sz="3000" dirty="0">
                <a:solidFill>
                  <a:srgbClr val="7030A0"/>
                </a:solidFill>
              </a:rPr>
              <a:t>ROM exercises </a:t>
            </a:r>
            <a:r>
              <a:rPr lang="en-US" altLang="en-US" sz="3000" dirty="0"/>
              <a:t>on the affected arm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3000" dirty="0"/>
              <a:t>11. Observe for </a:t>
            </a:r>
            <a:r>
              <a:rPr lang="en-US" altLang="en-US" sz="3000" dirty="0">
                <a:solidFill>
                  <a:srgbClr val="7030A0"/>
                </a:solidFill>
              </a:rPr>
              <a:t>air leaks in the </a:t>
            </a:r>
            <a:r>
              <a:rPr lang="en-US" altLang="en-US" sz="3000" dirty="0"/>
              <a:t>drainage system; they are indicated by constant bubbling in the water seal chamber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4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800" dirty="0"/>
              <a:t>12. Observe </a:t>
            </a:r>
            <a:r>
              <a:rPr lang="en-US" altLang="en-US" sz="2800" dirty="0">
                <a:solidFill>
                  <a:srgbClr val="7030A0"/>
                </a:solidFill>
              </a:rPr>
              <a:t>and immediately report </a:t>
            </a:r>
            <a:r>
              <a:rPr lang="en-US" altLang="en-US" sz="2800" dirty="0"/>
              <a:t>rapid and shallow breathing, cyanosis, symptoms of hemorrhage, or signiﬁcant changes in vital signs.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800" dirty="0"/>
              <a:t>13. Encourage and assist the patient to turn, cough, and take deep breaths.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800" dirty="0"/>
              <a:t>14. Maintain </a:t>
            </a:r>
            <a:r>
              <a:rPr lang="en-US" altLang="en-US" sz="2800" dirty="0">
                <a:solidFill>
                  <a:srgbClr val="7030A0"/>
                </a:solidFill>
              </a:rPr>
              <a:t>aseptic technique </a:t>
            </a:r>
            <a:r>
              <a:rPr lang="en-US" altLang="en-US" sz="2800" dirty="0"/>
              <a:t>when changing dressings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609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Times" charset="0"/>
              <a:buNone/>
            </a:pPr>
            <a:r>
              <a:rPr lang="en-US" altLang="en-US" sz="3000" dirty="0"/>
              <a:t>15. </a:t>
            </a:r>
            <a:r>
              <a:rPr lang="en-US" altLang="en-US" sz="3000" dirty="0">
                <a:solidFill>
                  <a:srgbClr val="7030A0"/>
                </a:solidFill>
              </a:rPr>
              <a:t>Clamp tubes </a:t>
            </a:r>
            <a:r>
              <a:rPr lang="en-US" altLang="en-US" sz="3000" dirty="0"/>
              <a:t>only for special procedures as changing drainage, air leaks or before removal of chest tubes</a:t>
            </a:r>
          </a:p>
          <a:p>
            <a:pPr algn="just">
              <a:lnSpc>
                <a:spcPct val="90000"/>
              </a:lnSpc>
              <a:buFont typeface="Times" charset="0"/>
              <a:buNone/>
            </a:pPr>
            <a:r>
              <a:rPr lang="en-US" altLang="en-US" sz="3000" dirty="0"/>
              <a:t>16. If drainage system breaks, place distal end of tubing in </a:t>
            </a:r>
            <a:r>
              <a:rPr lang="en-US" altLang="en-US" sz="3000" dirty="0">
                <a:solidFill>
                  <a:srgbClr val="7030A0"/>
                </a:solidFill>
              </a:rPr>
              <a:t>sterile water </a:t>
            </a:r>
            <a:r>
              <a:rPr lang="en-US" altLang="en-US" sz="3000" dirty="0"/>
              <a:t>container at 2 cm level</a:t>
            </a:r>
          </a:p>
          <a:p>
            <a:pPr algn="just">
              <a:lnSpc>
                <a:spcPct val="80000"/>
              </a:lnSpc>
              <a:buFont typeface="Times" charset="0"/>
              <a:buNone/>
            </a:pPr>
            <a:endParaRPr lang="en-US" altLang="en-US" sz="3000" dirty="0"/>
          </a:p>
          <a:p>
            <a:pPr algn="just">
              <a:lnSpc>
                <a:spcPct val="80000"/>
              </a:lnSpc>
            </a:pPr>
            <a:r>
              <a:rPr lang="en-US" altLang="en-US" sz="3000" dirty="0"/>
              <a:t>Monitor fluid drainage and evacuate 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600" dirty="0">
                <a:solidFill>
                  <a:srgbClr val="7030A0"/>
                </a:solidFill>
              </a:rPr>
              <a:t>no more </a:t>
            </a:r>
            <a:r>
              <a:rPr lang="en-US" altLang="en-US" sz="2600" dirty="0"/>
              <a:t>than </a:t>
            </a:r>
            <a:r>
              <a:rPr lang="en-US" altLang="en-US" sz="2600" dirty="0">
                <a:solidFill>
                  <a:srgbClr val="7030A0"/>
                </a:solidFill>
              </a:rPr>
              <a:t>1 L to 1500 ml </a:t>
            </a:r>
            <a:r>
              <a:rPr lang="en-US" altLang="en-US" sz="2600" dirty="0"/>
              <a:t>of </a:t>
            </a:r>
            <a:r>
              <a:rPr lang="en-US" altLang="en-US" sz="2600" b="1" i="1" dirty="0"/>
              <a:t>pleural fluid g</a:t>
            </a:r>
            <a:r>
              <a:rPr lang="en-US" altLang="en-US" sz="2600" dirty="0"/>
              <a:t>rossly bloody drainage x24 hours</a:t>
            </a:r>
          </a:p>
          <a:p>
            <a:pPr lvl="1" algn="just">
              <a:lnSpc>
                <a:spcPct val="80000"/>
              </a:lnSpc>
            </a:pPr>
            <a:endParaRPr lang="en-US" altLang="en-US" sz="2600" dirty="0"/>
          </a:p>
          <a:p>
            <a:pPr algn="just">
              <a:lnSpc>
                <a:spcPct val="80000"/>
              </a:lnSpc>
            </a:pPr>
            <a:r>
              <a:rPr lang="en-US" altLang="en-US" sz="3000" dirty="0"/>
              <a:t>If more than 1.5 </a:t>
            </a:r>
            <a:r>
              <a:rPr lang="en-US" altLang="en-US" sz="3000" dirty="0" err="1"/>
              <a:t>litres</a:t>
            </a:r>
            <a:r>
              <a:rPr lang="en-US" altLang="en-US" sz="3000" dirty="0"/>
              <a:t> of fluid are drained off, fluid shifts can cause </a:t>
            </a:r>
            <a:r>
              <a:rPr lang="en-US" altLang="en-US" sz="3000" dirty="0" err="1"/>
              <a:t>haemodynamic</a:t>
            </a:r>
            <a:r>
              <a:rPr lang="en-US" altLang="en-US" sz="3000" dirty="0"/>
              <a:t> instability or pulmonary </a:t>
            </a:r>
            <a:r>
              <a:rPr lang="en-US" altLang="en-US" sz="3000" dirty="0" err="1"/>
              <a:t>oedema</a:t>
            </a:r>
            <a:endParaRPr lang="en-US" alt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18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Removal of chest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Indications</a:t>
            </a:r>
          </a:p>
          <a:p>
            <a:pPr lvl="1" algn="just"/>
            <a:r>
              <a:rPr lang="en-US" altLang="en-US" sz="2800" dirty="0"/>
              <a:t>Fluid drainage ceased</a:t>
            </a:r>
          </a:p>
          <a:p>
            <a:pPr lvl="1" algn="just"/>
            <a:r>
              <a:rPr lang="en-US" altLang="en-US" sz="2800" dirty="0"/>
              <a:t>Lung re-expansion</a:t>
            </a:r>
          </a:p>
          <a:p>
            <a:pPr algn="just"/>
            <a:r>
              <a:rPr lang="en-US" altLang="en-US" sz="3200" dirty="0"/>
              <a:t>Nursing role</a:t>
            </a:r>
          </a:p>
          <a:p>
            <a:pPr lvl="1" algn="just"/>
            <a:r>
              <a:rPr lang="en-US" altLang="en-US" sz="2800" dirty="0"/>
              <a:t>Monitor for tension pneumothorax</a:t>
            </a:r>
          </a:p>
          <a:p>
            <a:pPr lvl="1" algn="just"/>
            <a:r>
              <a:rPr lang="en-US" altLang="en-US" sz="2800" dirty="0"/>
              <a:t>Have </a:t>
            </a:r>
            <a:r>
              <a:rPr lang="en-US" altLang="en-US" sz="2800" dirty="0" err="1"/>
              <a:t>pt</a:t>
            </a:r>
            <a:r>
              <a:rPr lang="en-US" altLang="en-US" sz="2800" dirty="0"/>
              <a:t> do a </a:t>
            </a:r>
            <a:r>
              <a:rPr lang="en-US" altLang="en-US" sz="2800" dirty="0" err="1"/>
              <a:t>valsalva</a:t>
            </a:r>
            <a:r>
              <a:rPr lang="en-US" altLang="en-US" sz="2800" dirty="0"/>
              <a:t> maneuver as CT is removed</a:t>
            </a:r>
          </a:p>
          <a:p>
            <a:pPr lvl="1" algn="just"/>
            <a:r>
              <a:rPr lang="en-US" altLang="en-US" sz="2800" dirty="0"/>
              <a:t>Apply airtight dressing</a:t>
            </a:r>
          </a:p>
          <a:p>
            <a:pPr lvl="1" algn="just"/>
            <a:r>
              <a:rPr lang="en-US" altLang="en-US" sz="2800" dirty="0"/>
              <a:t>Observe for drainage &amp; reinforce if necessary</a:t>
            </a:r>
          </a:p>
          <a:p>
            <a:pPr lvl="1" algn="just"/>
            <a:r>
              <a:rPr lang="en-US" altLang="en-US" sz="2800" dirty="0"/>
              <a:t>Observe for respiratory distress &amp; pneumothorax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3474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sz="4800" b="1" u="sng" dirty="0">
                <a:solidFill>
                  <a:schemeClr val="tx1"/>
                </a:solidFill>
              </a:rPr>
              <a:t>1. PLEURISY (</a:t>
            </a:r>
            <a:r>
              <a:rPr lang="en-US" altLang="en-US" sz="4800" b="1" u="sng" dirty="0" err="1">
                <a:solidFill>
                  <a:schemeClr val="tx1"/>
                </a:solidFill>
              </a:rPr>
              <a:t>pleuritis</a:t>
            </a:r>
            <a:r>
              <a:rPr lang="en-US" altLang="en-US" sz="4800" b="1" u="sng" dirty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Refers to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>
                <a:solidFill>
                  <a:srgbClr val="002060"/>
                </a:solidFill>
              </a:rPr>
              <a:t>inﬂammation</a:t>
            </a:r>
            <a:r>
              <a:rPr lang="en-US" altLang="en-US" sz="2800" dirty="0">
                <a:solidFill>
                  <a:srgbClr val="7030A0"/>
                </a:solidFill>
              </a:rPr>
              <a:t> </a:t>
            </a:r>
            <a:r>
              <a:rPr lang="en-US" altLang="en-US" sz="2800" dirty="0"/>
              <a:t>of both layers of the pleurae </a:t>
            </a:r>
            <a:r>
              <a:rPr lang="en-US" altLang="en-US" sz="2800" dirty="0">
                <a:solidFill>
                  <a:srgbClr val="002060"/>
                </a:solidFill>
              </a:rPr>
              <a:t>(parietal and visceral).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When the </a:t>
            </a:r>
            <a:r>
              <a:rPr lang="en-US" altLang="en-US" sz="2800" dirty="0" err="1"/>
              <a:t>inﬂammed</a:t>
            </a:r>
            <a:r>
              <a:rPr lang="en-US" altLang="en-US" sz="2800" dirty="0"/>
              <a:t> pleural membranes rub together during respiration (intensiﬁed on inspiration)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The result is </a:t>
            </a:r>
            <a:r>
              <a:rPr lang="en-US" altLang="en-US" sz="2800" dirty="0">
                <a:solidFill>
                  <a:srgbClr val="002060"/>
                </a:solidFill>
              </a:rPr>
              <a:t>severe, sharp, knifelike pain</a:t>
            </a:r>
            <a:r>
              <a:rPr lang="en-US" altLang="en-US" sz="2800" dirty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NB: associated with inspiration and expiration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3947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altLang="en-US" sz="4600" dirty="0"/>
              <a:t>May develop in conjunction with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Pneumonia or an upper respiratory tract infection,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TB,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After trauma to the chest,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Pulmonary infarction, or pulmonary embolism;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In patients with primary and metastatic cancer; and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After thoracotomy,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Rheumatoid arthritis, </a:t>
            </a:r>
          </a:p>
          <a:p>
            <a:pPr algn="just">
              <a:lnSpc>
                <a:spcPct val="170000"/>
              </a:lnSpc>
              <a:buFont typeface="Wingdings" charset="2"/>
              <a:buChar char="ü"/>
            </a:pPr>
            <a:r>
              <a:rPr lang="en-US" altLang="en-US" sz="4600" dirty="0"/>
              <a:t>Pneumothorax, pancreatitis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6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4. CHEST PAIN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000" dirty="0"/>
              <a:t>May be associated with </a:t>
            </a:r>
            <a:r>
              <a:rPr lang="en-US" altLang="en-US" sz="3000" b="1" dirty="0"/>
              <a:t>pulmonary or cardiac disease</a:t>
            </a:r>
            <a:r>
              <a:rPr lang="en-US" altLang="en-US" sz="3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dirty="0"/>
              <a:t>Chest pain associated with pulmonary conditions may be sharp, stabbing and intermittent, or it may be dull, aching, and persistent. </a:t>
            </a:r>
          </a:p>
          <a:p>
            <a:pPr algn="just">
              <a:lnSpc>
                <a:spcPct val="150000"/>
              </a:lnSpc>
            </a:pPr>
            <a:r>
              <a:rPr lang="en-US" altLang="en-US" sz="3000" dirty="0"/>
              <a:t>The pain usually is felt on the side where the pathologic process is located, but it may be </a:t>
            </a:r>
            <a:r>
              <a:rPr lang="en-US" altLang="en-US" sz="3000" b="1" dirty="0"/>
              <a:t>referred elsewhere—for </a:t>
            </a:r>
            <a:r>
              <a:rPr lang="en-US" altLang="en-US" sz="3000" dirty="0"/>
              <a:t>example, to the neck, back, or abdomen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097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sz="5400" b="1" dirty="0">
                <a:solidFill>
                  <a:schemeClr val="tx1"/>
                </a:solidFill>
              </a:rPr>
              <a:t>Clinical Manifestations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3000" dirty="0"/>
              <a:t>a. The key characteristic of </a:t>
            </a:r>
            <a:r>
              <a:rPr lang="en-US" altLang="en-US" sz="3000" dirty="0" err="1">
                <a:solidFill>
                  <a:srgbClr val="002060"/>
                </a:solidFill>
              </a:rPr>
              <a:t>pleuritic</a:t>
            </a:r>
            <a:r>
              <a:rPr lang="en-US" altLang="en-US" sz="3000" dirty="0">
                <a:solidFill>
                  <a:srgbClr val="002060"/>
                </a:solidFill>
              </a:rPr>
              <a:t> pain </a:t>
            </a:r>
            <a:r>
              <a:rPr lang="en-US" altLang="en-US" sz="3000" dirty="0"/>
              <a:t>is its relationship to </a:t>
            </a:r>
            <a:r>
              <a:rPr lang="en-US" altLang="en-US" sz="3000" dirty="0">
                <a:solidFill>
                  <a:srgbClr val="002060"/>
                </a:solidFill>
              </a:rPr>
              <a:t>respiratory movement</a:t>
            </a:r>
            <a:r>
              <a:rPr lang="en-US" altLang="en-US" sz="3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altLang="en-US" sz="3000" b="1" dirty="0"/>
              <a:t>Taking a deep breath, coughing, or sneezing worsens the pain.</a:t>
            </a:r>
          </a:p>
          <a:p>
            <a:pPr algn="just"/>
            <a:r>
              <a:rPr lang="en-US" altLang="en-US" sz="3000" dirty="0"/>
              <a:t>Sharp </a:t>
            </a:r>
            <a:r>
              <a:rPr lang="en-US" altLang="en-US" sz="3000" b="1" dirty="0">
                <a:solidFill>
                  <a:srgbClr val="002060"/>
                </a:solidFill>
              </a:rPr>
              <a:t>knife like </a:t>
            </a:r>
            <a:r>
              <a:rPr lang="en-US" altLang="en-US" sz="3000" dirty="0"/>
              <a:t>pain (</a:t>
            </a:r>
            <a:r>
              <a:rPr lang="en-US" altLang="en-US" sz="3000" b="1" dirty="0"/>
              <a:t>stabbing</a:t>
            </a:r>
            <a:r>
              <a:rPr lang="en-US" altLang="en-US" sz="3000" dirty="0"/>
              <a:t>) </a:t>
            </a:r>
          </a:p>
          <a:p>
            <a:pPr algn="just"/>
            <a:r>
              <a:rPr lang="en-US" altLang="en-US" sz="3000" dirty="0" err="1"/>
              <a:t>Pleuritic</a:t>
            </a:r>
            <a:r>
              <a:rPr lang="en-US" altLang="en-US" sz="3000" dirty="0"/>
              <a:t> pain is</a:t>
            </a:r>
            <a:r>
              <a:rPr lang="en-US" altLang="en-US" sz="3000" dirty="0">
                <a:solidFill>
                  <a:srgbClr val="7030A0"/>
                </a:solidFill>
              </a:rPr>
              <a:t> </a:t>
            </a:r>
            <a:r>
              <a:rPr lang="en-US" altLang="en-US" sz="3000" dirty="0">
                <a:solidFill>
                  <a:srgbClr val="002060"/>
                </a:solidFill>
              </a:rPr>
              <a:t>restricted</a:t>
            </a:r>
            <a:r>
              <a:rPr lang="en-US" altLang="en-US" sz="3000" dirty="0">
                <a:solidFill>
                  <a:srgbClr val="7030A0"/>
                </a:solidFill>
              </a:rPr>
              <a:t> </a:t>
            </a:r>
            <a:r>
              <a:rPr lang="en-US" altLang="en-US" sz="3000" dirty="0"/>
              <a:t>in distribution rather than diffuse; </a:t>
            </a:r>
          </a:p>
          <a:p>
            <a:pPr algn="just"/>
            <a:r>
              <a:rPr lang="en-US" altLang="en-US" sz="3000" dirty="0"/>
              <a:t>It usually occurs only on </a:t>
            </a:r>
            <a:r>
              <a:rPr lang="en-US" altLang="en-US" sz="3000" dirty="0">
                <a:solidFill>
                  <a:srgbClr val="002060"/>
                </a:solidFill>
              </a:rPr>
              <a:t>one side that is affected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19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algn="just"/>
            <a:endParaRPr lang="en-US" sz="3200" dirty="0"/>
          </a:p>
          <a:p>
            <a:pPr algn="just"/>
            <a:r>
              <a:rPr lang="en-US" altLang="en-US" sz="3200" dirty="0"/>
              <a:t>The pain may become minimal or absent when the </a:t>
            </a:r>
            <a:r>
              <a:rPr lang="en-US" altLang="en-US" sz="3200" b="1" dirty="0">
                <a:solidFill>
                  <a:srgbClr val="002060"/>
                </a:solidFill>
              </a:rPr>
              <a:t>breath is held</a:t>
            </a:r>
          </a:p>
          <a:p>
            <a:pPr algn="just"/>
            <a:r>
              <a:rPr lang="en-US" altLang="en-US" sz="3200" dirty="0"/>
              <a:t>Sometimes chest pain </a:t>
            </a:r>
            <a:r>
              <a:rPr lang="en-US" altLang="en-US" sz="3200" b="1" dirty="0"/>
              <a:t>may extend </a:t>
            </a:r>
            <a:r>
              <a:rPr lang="en-US" altLang="en-US" sz="3200" dirty="0"/>
              <a:t>to the </a:t>
            </a:r>
            <a:r>
              <a:rPr lang="en-US" altLang="en-US" sz="3200" b="1" dirty="0"/>
              <a:t>shoulder</a:t>
            </a:r>
          </a:p>
          <a:p>
            <a:pPr algn="just">
              <a:buNone/>
            </a:pPr>
            <a:r>
              <a:rPr lang="en-US" altLang="en-US" sz="3200" b="1" dirty="0"/>
              <a:t>b. Decreased  movement </a:t>
            </a:r>
            <a:r>
              <a:rPr lang="en-US" altLang="en-US" sz="3200" dirty="0"/>
              <a:t>on the involved wall</a:t>
            </a:r>
          </a:p>
          <a:p>
            <a:pPr algn="just">
              <a:buNone/>
            </a:pPr>
            <a:r>
              <a:rPr lang="en-US" altLang="en-US" sz="3200" dirty="0"/>
              <a:t>c. Rapid or </a:t>
            </a:r>
            <a:r>
              <a:rPr lang="en-US" altLang="en-US" sz="3200" b="1" dirty="0"/>
              <a:t>shallow breathing </a:t>
            </a:r>
            <a:r>
              <a:rPr lang="en-US" altLang="en-US" sz="3200" dirty="0"/>
              <a:t>related to pain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451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Medical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200" dirty="0"/>
              <a:t>The objectives of treatment are </a:t>
            </a:r>
          </a:p>
          <a:p>
            <a:pPr marL="0" indent="0" algn="just">
              <a:buNone/>
            </a:pPr>
            <a:endParaRPr lang="en-US" altLang="en-US" sz="3200" dirty="0"/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To </a:t>
            </a:r>
            <a:r>
              <a:rPr lang="en-US" altLang="en-US" sz="2800" b="1" dirty="0">
                <a:solidFill>
                  <a:srgbClr val="002060"/>
                </a:solidFill>
              </a:rPr>
              <a:t>discover the underlying condition </a:t>
            </a:r>
            <a:r>
              <a:rPr lang="en-US" altLang="en-US" sz="2800" dirty="0"/>
              <a:t>causing the pleurisy and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To relieve the pain.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Monitor for signs and symptoms of pleural effusion, such as shortness of breath and pain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918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" charset="0"/>
              <a:buChar char="•"/>
            </a:pPr>
            <a:r>
              <a:rPr lang="en-US" altLang="en-US" sz="2800" dirty="0"/>
              <a:t>Administer Prescribed </a:t>
            </a:r>
            <a:r>
              <a:rPr lang="en-US" altLang="en-US" sz="2800" dirty="0">
                <a:solidFill>
                  <a:srgbClr val="002060"/>
                </a:solidFill>
              </a:rPr>
              <a:t>analgesics</a:t>
            </a:r>
            <a:r>
              <a:rPr lang="en-US" altLang="en-US" sz="2800" dirty="0"/>
              <a:t> i.e.</a:t>
            </a:r>
          </a:p>
          <a:p>
            <a:pPr algn="just">
              <a:buNone/>
            </a:pPr>
            <a:endParaRPr lang="en-US" altLang="en-US" sz="2800" dirty="0"/>
          </a:p>
          <a:p>
            <a:pPr algn="just">
              <a:buFont typeface="Wingdings" charset="2"/>
              <a:buChar char="ü"/>
            </a:pPr>
            <a:r>
              <a:rPr lang="en-US" altLang="en-US" sz="2800" dirty="0" err="1"/>
              <a:t>Indocid</a:t>
            </a:r>
            <a:r>
              <a:rPr lang="en-US" altLang="en-US" sz="2800" dirty="0"/>
              <a:t>,(indomethacin) (NSAID)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topical applications of </a:t>
            </a:r>
            <a:r>
              <a:rPr lang="en-US" altLang="en-US" sz="2800" dirty="0">
                <a:solidFill>
                  <a:srgbClr val="002060"/>
                </a:solidFill>
              </a:rPr>
              <a:t>heat or cold </a:t>
            </a:r>
            <a:r>
              <a:rPr lang="en-US" altLang="en-US" sz="2800" dirty="0"/>
              <a:t>provide symptomatic relief</a:t>
            </a:r>
          </a:p>
          <a:p>
            <a:pPr algn="just">
              <a:buFont typeface="Wingdings" charset="2"/>
              <a:buChar char="ü"/>
            </a:pPr>
            <a:endParaRPr lang="en-US" altLang="en-US" sz="2800" dirty="0"/>
          </a:p>
          <a:p>
            <a:pPr algn="just">
              <a:buFont typeface="Times" charset="0"/>
              <a:buNone/>
            </a:pPr>
            <a:r>
              <a:rPr lang="en-US" altLang="en-US" sz="3200" dirty="0"/>
              <a:t>b) If the pain is severe, an </a:t>
            </a:r>
            <a:r>
              <a:rPr lang="en-US" altLang="en-US" sz="3200" b="1" dirty="0">
                <a:solidFill>
                  <a:srgbClr val="002060"/>
                </a:solidFill>
              </a:rPr>
              <a:t>intercostal nerve block </a:t>
            </a:r>
            <a:r>
              <a:rPr lang="en-US" altLang="en-US" sz="3200" dirty="0"/>
              <a:t>may be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167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Times" charset="0"/>
              <a:buNone/>
            </a:pPr>
            <a:r>
              <a:rPr lang="en-US" altLang="en-US" sz="2800" dirty="0"/>
              <a:t>a) The patient has considerable pain on inspiration</a:t>
            </a:r>
          </a:p>
          <a:p>
            <a:pPr algn="just"/>
            <a:r>
              <a:rPr lang="en-US" altLang="en-US" sz="2800" dirty="0"/>
              <a:t>The nurse can offer suggestions to enhance comfort, such as </a:t>
            </a:r>
            <a:r>
              <a:rPr lang="en-US" altLang="en-US" sz="2800" b="1" dirty="0">
                <a:solidFill>
                  <a:srgbClr val="002060"/>
                </a:solidFill>
              </a:rPr>
              <a:t>turning frequently onto the affected side </a:t>
            </a:r>
            <a:r>
              <a:rPr lang="en-US" altLang="en-US" sz="2800" dirty="0"/>
              <a:t>to </a:t>
            </a:r>
            <a:r>
              <a:rPr lang="en-US" altLang="en-US" sz="2800" b="1" dirty="0">
                <a:solidFill>
                  <a:srgbClr val="002060"/>
                </a:solidFill>
              </a:rPr>
              <a:t>splint </a:t>
            </a:r>
            <a:r>
              <a:rPr lang="en-US" altLang="en-US" sz="2800" dirty="0"/>
              <a:t>the chest wall </a:t>
            </a:r>
          </a:p>
          <a:p>
            <a:pPr algn="just"/>
            <a:endParaRPr lang="en-US" altLang="en-US" sz="2800" dirty="0"/>
          </a:p>
          <a:p>
            <a:pPr algn="just"/>
            <a:r>
              <a:rPr lang="en-US" altLang="en-US" sz="2800" dirty="0"/>
              <a:t>It reduces the stretching of the pleurae.  </a:t>
            </a:r>
          </a:p>
          <a:p>
            <a:pPr algn="just"/>
            <a:endParaRPr lang="en-US" altLang="en-US" sz="2800" dirty="0"/>
          </a:p>
          <a:p>
            <a:pPr algn="just">
              <a:buFont typeface="Times" charset="0"/>
              <a:buNone/>
            </a:pPr>
            <a:r>
              <a:rPr lang="en-US" altLang="en-US" sz="2800" dirty="0"/>
              <a:t>b) Teach the patient to </a:t>
            </a:r>
            <a:r>
              <a:rPr lang="en-US" altLang="en-US" sz="2800" b="1" dirty="0">
                <a:solidFill>
                  <a:srgbClr val="002060"/>
                </a:solidFill>
              </a:rPr>
              <a:t>use the hands or a pillow </a:t>
            </a:r>
            <a:r>
              <a:rPr lang="en-US" altLang="en-US" sz="2800" dirty="0"/>
              <a:t>to splint the rib cage while </a:t>
            </a:r>
            <a:r>
              <a:rPr lang="en-US" altLang="en-US" sz="2800" b="1" dirty="0">
                <a:solidFill>
                  <a:srgbClr val="002060"/>
                </a:solidFill>
              </a:rPr>
              <a:t>coughing.</a:t>
            </a:r>
          </a:p>
          <a:p>
            <a:pPr algn="just">
              <a:buFont typeface="Times" charset="0"/>
              <a:buNone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algn="just">
              <a:buFont typeface="Times" charset="0"/>
              <a:buNone/>
            </a:pPr>
            <a:r>
              <a:rPr lang="en-US" altLang="en-US" sz="2800" dirty="0"/>
              <a:t>c) Assumption of a position that decreases pain and decreased chest wall </a:t>
            </a:r>
            <a:r>
              <a:rPr lang="en-US" altLang="en-US" sz="2800" dirty="0">
                <a:solidFill>
                  <a:srgbClr val="002060"/>
                </a:solidFill>
              </a:rPr>
              <a:t>excursion</a:t>
            </a:r>
            <a:r>
              <a:rPr lang="en-US" altLang="en-US" sz="2800" dirty="0"/>
              <a:t>….(movement)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1481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4400" b="1" i="1" dirty="0">
                <a:latin typeface="Algerian" pitchFamily="82" charset="0"/>
              </a:rPr>
              <a:t>THANK YOU ALL!!</a:t>
            </a:r>
          </a:p>
          <a:p>
            <a:pPr marL="0" indent="0" algn="ctr">
              <a:buNone/>
            </a:pPr>
            <a:endParaRPr lang="en-US" sz="4400" b="1" i="1" dirty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4400" b="1" i="1" dirty="0">
                <a:latin typeface="Algerian" pitchFamily="82" charset="0"/>
              </a:rPr>
              <a:t>GOD BLESS YOU </a:t>
            </a:r>
          </a:p>
        </p:txBody>
      </p:sp>
    </p:spTree>
    <p:extLst>
      <p:ext uri="{BB962C8B-B14F-4D97-AF65-F5344CB8AC3E}">
        <p14:creationId xmlns:p14="http://schemas.microsoft.com/office/powerpoint/2010/main" val="5411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92D050"/>
                </a:solidFill>
              </a:rPr>
              <a:t>Clinical Signiﬁcance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dirty="0"/>
              <a:t>Chest pain may occur with pneumonia, pulmonary embolism with lung infarction and pleurisy.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dirty="0"/>
              <a:t>It also may be a late symptom of bronchogenic carcinoma.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r>
              <a:rPr lang="en-US" altLang="en-US" sz="2800" dirty="0" err="1"/>
              <a:t>Pleuritic</a:t>
            </a:r>
            <a:r>
              <a:rPr lang="en-US" altLang="en-US" sz="2800" dirty="0"/>
              <a:t>  pain is sharp and intensify on </a:t>
            </a:r>
            <a:r>
              <a:rPr lang="en-US" altLang="en-US" sz="2800" b="1" dirty="0"/>
              <a:t>inspiration.</a:t>
            </a:r>
          </a:p>
          <a:p>
            <a:pPr algn="just">
              <a:lnSpc>
                <a:spcPct val="150000"/>
              </a:lnSpc>
              <a:buFont typeface="Wingdings 2" charset="2"/>
              <a:buChar char=""/>
            </a:pPr>
            <a:endParaRPr lang="en-US" altLang="en-US" sz="2800" b="1" dirty="0"/>
          </a:p>
          <a:p>
            <a:pPr algn="just">
              <a:lnSpc>
                <a:spcPct val="150000"/>
              </a:lnSpc>
              <a:buNone/>
            </a:pPr>
            <a:r>
              <a:rPr lang="en-US" altLang="en-US" sz="2800" dirty="0"/>
              <a:t>Lung infarction……lung cells death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7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</a:rPr>
              <a:t>5. WHEEZING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/>
              <a:t>It is often the major ﬁnding in a patient with bronchoconstriction or </a:t>
            </a:r>
            <a:r>
              <a:rPr lang="en-US" altLang="en-US" sz="2800" dirty="0">
                <a:solidFill>
                  <a:srgbClr val="0070C0"/>
                </a:solidFill>
              </a:rPr>
              <a:t>airway narrowing.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It is a high- pitched, musical sound heard mainly on </a:t>
            </a:r>
            <a:r>
              <a:rPr lang="en-US" altLang="en-US" sz="2800" dirty="0">
                <a:solidFill>
                  <a:srgbClr val="0070C0"/>
                </a:solidFill>
              </a:rPr>
              <a:t>expiration.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2800" dirty="0"/>
              <a:t>Relief Measures.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Oral or inhalant bronchodilator </a:t>
            </a:r>
            <a:r>
              <a:rPr lang="en-US" altLang="en-US" sz="2800" dirty="0"/>
              <a:t>medications reverse wheezing in most instances.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6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6. CLUBBING OF THE FINGERS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It is a sign of lung disease found in patients with;</a:t>
            </a:r>
          </a:p>
          <a:p>
            <a:pPr>
              <a:buNone/>
            </a:pPr>
            <a:r>
              <a:rPr lang="en-US" altLang="en-US" sz="2800" dirty="0"/>
              <a:t> </a:t>
            </a:r>
          </a:p>
          <a:p>
            <a:pPr>
              <a:buFont typeface="Wingdings" charset="2"/>
              <a:buChar char="ü"/>
            </a:pPr>
            <a:r>
              <a:rPr lang="en-US" altLang="en-US" sz="2800" dirty="0"/>
              <a:t>Chronic hypoxic conditions, </a:t>
            </a:r>
          </a:p>
          <a:p>
            <a:pPr>
              <a:buFont typeface="Wingdings" charset="2"/>
              <a:buChar char="ü"/>
            </a:pPr>
            <a:r>
              <a:rPr lang="en-US" altLang="en-US" sz="2800" dirty="0"/>
              <a:t>Chronic lung infections and </a:t>
            </a:r>
          </a:p>
          <a:p>
            <a:pPr>
              <a:buFont typeface="Wingdings" charset="2"/>
              <a:buChar char="ü"/>
            </a:pPr>
            <a:r>
              <a:rPr lang="en-US" altLang="en-US" sz="2800" dirty="0"/>
              <a:t>Malignancies of the lung. 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It is manifested initially as loss of the nail bed angle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>ANATOMY AND PHYSIOLOGY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altLang="en-US" sz="4000" b="1" dirty="0">
                <a:solidFill>
                  <a:schemeClr val="tx1"/>
                </a:solidFill>
              </a:rPr>
              <a:t>REVIEW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Composed  of upper and lower respiratory  system</a:t>
            </a:r>
          </a:p>
          <a:p>
            <a:pPr algn="just"/>
            <a:r>
              <a:rPr lang="en-US" altLang="en-US" sz="3200" dirty="0"/>
              <a:t>Together the two are responsible for  ventilation</a:t>
            </a:r>
          </a:p>
          <a:p>
            <a:pPr algn="just"/>
            <a:r>
              <a:rPr lang="en-US" altLang="en-US" sz="3200" dirty="0"/>
              <a:t>External respiration is responsible for exchange of gases between blood and the lungs</a:t>
            </a:r>
          </a:p>
          <a:p>
            <a:pPr algn="just"/>
            <a:r>
              <a:rPr lang="en-US" altLang="en-US" sz="3200" dirty="0"/>
              <a:t>Internal respiration involves exchange of gases between cells and blood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451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95400"/>
            <a:ext cx="6553200" cy="4876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8662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7. HEMOPTYSIS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dirty="0"/>
              <a:t>Expectoration </a:t>
            </a:r>
            <a:r>
              <a:rPr lang="en-US" altLang="en-US" sz="2800" dirty="0">
                <a:solidFill>
                  <a:srgbClr val="0070C0"/>
                </a:solidFill>
              </a:rPr>
              <a:t>of </a:t>
            </a:r>
            <a:r>
              <a:rPr lang="en-US" altLang="en-US" sz="2800" b="1" dirty="0">
                <a:solidFill>
                  <a:srgbClr val="0070C0"/>
                </a:solidFill>
              </a:rPr>
              <a:t>blood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from the respiratory tract</a:t>
            </a:r>
          </a:p>
          <a:p>
            <a:pPr algn="just"/>
            <a:r>
              <a:rPr lang="en-US" altLang="en-US" sz="2800" dirty="0"/>
              <a:t>It is a symptom of both pulmonary and cardiac disorders</a:t>
            </a:r>
          </a:p>
          <a:p>
            <a:pPr algn="just">
              <a:buFont typeface="Times" charset="0"/>
              <a:buNone/>
            </a:pPr>
            <a:r>
              <a:rPr lang="en-US" altLang="en-US" sz="2800" b="1" dirty="0"/>
              <a:t>The most </a:t>
            </a:r>
            <a:r>
              <a:rPr lang="en-US" altLang="en-US" sz="2800" b="1" dirty="0">
                <a:solidFill>
                  <a:srgbClr val="0070C0"/>
                </a:solidFill>
              </a:rPr>
              <a:t>common causes </a:t>
            </a:r>
            <a:r>
              <a:rPr lang="en-US" altLang="en-US" sz="2800" b="1" dirty="0"/>
              <a:t>are</a:t>
            </a:r>
            <a:r>
              <a:rPr lang="en-US" altLang="en-US" sz="2800" dirty="0"/>
              <a:t>: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 Pulmonary infection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Carcinoma  of the lung  *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Abnormalities of the heart or blood vessels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Pulmonary artery or vein abnormalities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Pulmonary emboli and infarction</a:t>
            </a:r>
          </a:p>
          <a:p>
            <a:pPr algn="just">
              <a:buFont typeface="Wingdings" charset="2"/>
              <a:buChar char="ü"/>
            </a:pPr>
            <a:r>
              <a:rPr lang="en-US" altLang="en-US" sz="2800" dirty="0"/>
              <a:t>Chest trauma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9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8. CYANOSIS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/>
              <a:t>It is </a:t>
            </a:r>
            <a:r>
              <a:rPr lang="en-US" altLang="en-US" sz="2400" dirty="0">
                <a:solidFill>
                  <a:srgbClr val="0070C0"/>
                </a:solidFill>
              </a:rPr>
              <a:t>bluish coloration </a:t>
            </a:r>
            <a:r>
              <a:rPr lang="en-US" altLang="en-US" sz="2400" dirty="0"/>
              <a:t>of the skin</a:t>
            </a:r>
          </a:p>
          <a:p>
            <a:pPr algn="just"/>
            <a:r>
              <a:rPr lang="en-US" altLang="en-US" sz="2400" dirty="0"/>
              <a:t>It is a </a:t>
            </a:r>
            <a:r>
              <a:rPr lang="en-US" altLang="en-US" sz="2400" dirty="0">
                <a:solidFill>
                  <a:srgbClr val="0070C0"/>
                </a:solidFill>
              </a:rPr>
              <a:t>very late </a:t>
            </a:r>
            <a:r>
              <a:rPr lang="en-US" altLang="en-US" sz="2400" dirty="0"/>
              <a:t>indicator of </a:t>
            </a:r>
            <a:r>
              <a:rPr lang="en-US" altLang="en-US" sz="2400" b="1" dirty="0">
                <a:solidFill>
                  <a:srgbClr val="0070C0"/>
                </a:solidFill>
              </a:rPr>
              <a:t>hypoxia</a:t>
            </a:r>
            <a:r>
              <a:rPr lang="en-US" altLang="en-US" sz="2400" b="1" dirty="0"/>
              <a:t> </a:t>
            </a:r>
            <a:r>
              <a:rPr lang="en-US" altLang="en-US" sz="2400" dirty="0"/>
              <a:t>(deficiency in O2 reaching the tissues)</a:t>
            </a:r>
          </a:p>
          <a:p>
            <a:pPr algn="just"/>
            <a:r>
              <a:rPr lang="en-US" altLang="en-US" sz="2400" dirty="0"/>
              <a:t>The presence or absence of cyanosis is determined by the amount of </a:t>
            </a:r>
            <a:r>
              <a:rPr lang="en-US" altLang="en-US" sz="2400" dirty="0" err="1">
                <a:solidFill>
                  <a:srgbClr val="0070C0"/>
                </a:solidFill>
              </a:rPr>
              <a:t>unoxygenated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/>
              <a:t>hemoglobin in the blood. </a:t>
            </a:r>
          </a:p>
          <a:p>
            <a:pPr algn="just"/>
            <a:r>
              <a:rPr lang="en-US" altLang="en-US" sz="2400" dirty="0"/>
              <a:t>Appears when there is </a:t>
            </a:r>
            <a:r>
              <a:rPr lang="en-US" altLang="en-US" sz="2400" dirty="0">
                <a:solidFill>
                  <a:srgbClr val="0070C0"/>
                </a:solidFill>
              </a:rPr>
              <a:t>5 g/</a:t>
            </a:r>
            <a:r>
              <a:rPr lang="en-US" altLang="en-US" sz="2400" dirty="0" err="1">
                <a:solidFill>
                  <a:srgbClr val="0070C0"/>
                </a:solidFill>
              </a:rPr>
              <a:t>dL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/>
              <a:t>of </a:t>
            </a:r>
            <a:r>
              <a:rPr lang="en-US" altLang="en-US" sz="2400" dirty="0" err="1"/>
              <a:t>unoxygenated</a:t>
            </a:r>
            <a:r>
              <a:rPr lang="en-US" altLang="en-US" sz="2400" dirty="0"/>
              <a:t> hemoglobin.</a:t>
            </a:r>
          </a:p>
          <a:p>
            <a:pPr algn="just"/>
            <a:r>
              <a:rPr lang="en-US" altLang="en-US" sz="2400" dirty="0" err="1"/>
              <a:t>Anaemic</a:t>
            </a:r>
            <a:r>
              <a:rPr lang="en-US" altLang="en-US" sz="2400" dirty="0"/>
              <a:t> patient </a:t>
            </a:r>
            <a:r>
              <a:rPr lang="en-US" altLang="en-US" sz="2400" dirty="0">
                <a:solidFill>
                  <a:srgbClr val="0070C0"/>
                </a:solidFill>
              </a:rPr>
              <a:t>rarely manifests cyanosis </a:t>
            </a:r>
            <a:r>
              <a:rPr lang="en-US" altLang="en-US" sz="2400" dirty="0"/>
              <a:t>and a </a:t>
            </a:r>
            <a:r>
              <a:rPr lang="en-US" altLang="en-US" sz="2400" b="1" dirty="0" err="1">
                <a:solidFill>
                  <a:srgbClr val="0070C0"/>
                </a:solidFill>
              </a:rPr>
              <a:t>polycythemic</a:t>
            </a:r>
            <a:r>
              <a:rPr lang="en-US" altLang="en-US" sz="2400" dirty="0"/>
              <a:t> patient may appear cyanotic even if adequately oxygenated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16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 2" charset="2"/>
              <a:buChar char=""/>
            </a:pPr>
            <a:r>
              <a:rPr lang="en-US" altLang="en-US" sz="3200" dirty="0"/>
              <a:t>Therefore, cyanosis is </a:t>
            </a:r>
            <a:r>
              <a:rPr lang="en-US" altLang="en-US" sz="3200" b="1" dirty="0"/>
              <a:t>not a reliable sign of hypoxia</a:t>
            </a:r>
            <a:r>
              <a:rPr lang="en-US" altLang="en-US" sz="3200" dirty="0"/>
              <a:t>.</a:t>
            </a:r>
          </a:p>
          <a:p>
            <a:pPr algn="just"/>
            <a:r>
              <a:rPr lang="en-US" altLang="en-US" sz="3200" b="1" dirty="0"/>
              <a:t>Central cyanosis </a:t>
            </a:r>
            <a:r>
              <a:rPr lang="en-US" altLang="en-US" sz="3200" dirty="0"/>
              <a:t>is assessed by observing the color of the tongue and lips.</a:t>
            </a:r>
          </a:p>
          <a:p>
            <a:pPr algn="just"/>
            <a:r>
              <a:rPr lang="en-US" altLang="en-US" sz="3200" b="1" dirty="0"/>
              <a:t>Peripheral cyanosis </a:t>
            </a:r>
            <a:r>
              <a:rPr lang="en-US" altLang="en-US" sz="3200" dirty="0"/>
              <a:t>results from decreased blood ﬂow to a certain area of the body especially the </a:t>
            </a:r>
            <a:r>
              <a:rPr lang="en-US" altLang="en-US" sz="3200" dirty="0" err="1"/>
              <a:t>extremeties</a:t>
            </a:r>
            <a:r>
              <a:rPr lang="en-US" altLang="en-US" sz="3200" dirty="0"/>
              <a:t> due to vasoconstriction. </a:t>
            </a:r>
          </a:p>
          <a:p>
            <a:pPr algn="just"/>
            <a:r>
              <a:rPr lang="en-US" altLang="en-US" sz="3200" dirty="0"/>
              <a:t>It does not indicate central systemic problem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chemeClr val="tx1"/>
                </a:solidFill>
                <a:latin typeface="Arial Black" pitchFamily="34" charset="0"/>
              </a:rPr>
              <a:t>ASTHMA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3200" dirty="0"/>
              <a:t>Is a chronic </a:t>
            </a:r>
            <a:r>
              <a:rPr lang="en-US" altLang="en-US" sz="3200" dirty="0">
                <a:solidFill>
                  <a:srgbClr val="7030A0"/>
                </a:solidFill>
              </a:rPr>
              <a:t>inﬂammatory disease </a:t>
            </a:r>
            <a:r>
              <a:rPr lang="en-US" altLang="en-US" sz="3200" dirty="0"/>
              <a:t>of the airways that causes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airway </a:t>
            </a:r>
            <a:r>
              <a:rPr lang="en-US" altLang="en-US" sz="3200" dirty="0" err="1">
                <a:solidFill>
                  <a:srgbClr val="7030A0"/>
                </a:solidFill>
              </a:rPr>
              <a:t>hyperresponsiveness</a:t>
            </a:r>
            <a:r>
              <a:rPr lang="en-US" altLang="en-US" sz="3200" dirty="0"/>
              <a:t>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mucosal edema and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mucus production</a:t>
            </a:r>
          </a:p>
          <a:p>
            <a:pPr algn="just"/>
            <a:r>
              <a:rPr lang="en-US" altLang="en-US" sz="3200" dirty="0"/>
              <a:t>It differs from other obstructive disease in that it is highly </a:t>
            </a:r>
            <a:r>
              <a:rPr lang="en-US" altLang="en-US" sz="3200" dirty="0">
                <a:solidFill>
                  <a:srgbClr val="7030A0"/>
                </a:solidFill>
              </a:rPr>
              <a:t>reversible either spontaneously or with drugs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1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Exposure to predisposing, causal and contributing factors  cause </a:t>
            </a:r>
            <a:r>
              <a:rPr lang="en-US" altLang="en-US" sz="3200" dirty="0">
                <a:solidFill>
                  <a:srgbClr val="7030A0"/>
                </a:solidFill>
              </a:rPr>
              <a:t>inﬂammation</a:t>
            </a:r>
            <a:r>
              <a:rPr lang="en-US" altLang="en-US" sz="3200" dirty="0"/>
              <a:t> which leads to obstruction from the following: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mucosal edema,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reduced  airway diameter,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bronchospasm (contraction of the smooth muscles), causing further narrowing and increased mucus production,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39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en-US" sz="3900" dirty="0"/>
              <a:t>This causes airflow limitation thus resulting in symptoms of </a:t>
            </a:r>
            <a:r>
              <a:rPr lang="en-US" altLang="en-US" sz="3900" dirty="0">
                <a:solidFill>
                  <a:srgbClr val="7030A0"/>
                </a:solidFill>
              </a:rPr>
              <a:t>wheezing, Dyspnea  and chest tightness</a:t>
            </a:r>
          </a:p>
          <a:p>
            <a:pPr marL="0" indent="0" algn="just">
              <a:buNone/>
            </a:pPr>
            <a:r>
              <a:rPr lang="en-US" altLang="en-US" sz="3900" dirty="0"/>
              <a:t>Cell that play key role in inflammation of asthma are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>
                <a:solidFill>
                  <a:srgbClr val="7030A0"/>
                </a:solidFill>
              </a:rPr>
              <a:t>Mast cells</a:t>
            </a:r>
            <a:r>
              <a:rPr lang="en-US" altLang="en-US" sz="3900" dirty="0"/>
              <a:t>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/>
              <a:t>Neutrophils,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900" dirty="0" err="1"/>
              <a:t>Eosinophils</a:t>
            </a:r>
            <a:r>
              <a:rPr lang="en-US" altLang="en-US" sz="3900" dirty="0"/>
              <a:t> and lymphocytes</a:t>
            </a:r>
          </a:p>
          <a:p>
            <a:pPr marL="0" indent="0" algn="just">
              <a:buNone/>
            </a:pPr>
            <a:r>
              <a:rPr lang="en-US" altLang="en-US" sz="3900" dirty="0"/>
              <a:t>They perpetuate inflammatory response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CONT…..</a:t>
            </a:r>
          </a:p>
        </p:txBody>
      </p:sp>
      <p:pic>
        <p:nvPicPr>
          <p:cNvPr id="4" name="Content Placeholder 20275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066800"/>
            <a:ext cx="7696200" cy="5038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4665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12800" dirty="0">
                <a:solidFill>
                  <a:srgbClr val="7030A0"/>
                </a:solidFill>
              </a:rPr>
              <a:t>Allergens</a:t>
            </a:r>
            <a:r>
              <a:rPr lang="en-US" altLang="en-US" sz="12800" dirty="0"/>
              <a:t>-- strongest predisposing factor e. g weed, pollen, dust, animal fur, mold </a:t>
            </a:r>
          </a:p>
          <a:p>
            <a:r>
              <a:rPr lang="en-US" altLang="en-US" sz="12800" dirty="0"/>
              <a:t>Chronic exposure to airway irritant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smoke, dust.</a:t>
            </a:r>
          </a:p>
          <a:p>
            <a:r>
              <a:rPr lang="en-US" altLang="en-US" sz="12800" dirty="0"/>
              <a:t>stress</a:t>
            </a:r>
          </a:p>
          <a:p>
            <a:r>
              <a:rPr lang="en-US" altLang="en-US" sz="12800" dirty="0"/>
              <a:t> Family history</a:t>
            </a:r>
          </a:p>
          <a:p>
            <a:pPr>
              <a:buFont typeface="Times" charset="0"/>
              <a:buNone/>
            </a:pPr>
            <a:r>
              <a:rPr lang="en-US" altLang="en-US" sz="12800" dirty="0">
                <a:solidFill>
                  <a:srgbClr val="FF0000"/>
                </a:solidFill>
              </a:rPr>
              <a:t>              </a:t>
            </a:r>
            <a:r>
              <a:rPr lang="en-US" altLang="en-US" sz="12800" b="1" dirty="0">
                <a:solidFill>
                  <a:srgbClr val="7030A0"/>
                </a:solidFill>
              </a:rPr>
              <a:t>Risk factors for exacerbations/triggers</a:t>
            </a:r>
          </a:p>
          <a:p>
            <a:r>
              <a:rPr lang="en-US" altLang="en-US" sz="12800" dirty="0"/>
              <a:t>Allergens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dust, strong </a:t>
            </a:r>
            <a:r>
              <a:rPr lang="en-US" altLang="en-US" sz="12800" dirty="0" err="1"/>
              <a:t>odours</a:t>
            </a:r>
            <a:endParaRPr lang="en-US" altLang="en-US" sz="12800" dirty="0"/>
          </a:p>
          <a:p>
            <a:r>
              <a:rPr lang="en-US" altLang="en-US" sz="12800" dirty="0"/>
              <a:t>Respiratory infections </a:t>
            </a:r>
          </a:p>
          <a:p>
            <a:r>
              <a:rPr lang="en-US" altLang="en-US" sz="12800" dirty="0"/>
              <a:t>Exercise and hyperventilation</a:t>
            </a:r>
          </a:p>
          <a:p>
            <a:r>
              <a:rPr lang="en-US" altLang="en-US" sz="12800" dirty="0"/>
              <a:t>Weather changes </a:t>
            </a:r>
            <a:r>
              <a:rPr lang="en-US" altLang="en-US" sz="12800" dirty="0" err="1"/>
              <a:t>i.e</a:t>
            </a:r>
            <a:r>
              <a:rPr lang="en-US" altLang="en-US" sz="12800" dirty="0"/>
              <a:t> cold season </a:t>
            </a:r>
          </a:p>
          <a:p>
            <a:r>
              <a:rPr lang="en-US" altLang="en-US" sz="12800" dirty="0"/>
              <a:t>Exposure to food additives,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4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altLang="en-US" dirty="0"/>
              <a:t>Wheezing on expiration and inspiration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Cough with or without mucus production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Dyspnea 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Chest tightness and air hunger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Tachycardia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Lethargy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Expiration requires efforts 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Slow labored breathing with excessive use of accessory muscles </a:t>
            </a:r>
          </a:p>
          <a:p>
            <a:pPr>
              <a:buFont typeface="Wingdings" charset="2"/>
              <a:buChar char="Ø"/>
            </a:pPr>
            <a:r>
              <a:rPr lang="en-US" altLang="en-US" dirty="0"/>
              <a:t>As </a:t>
            </a:r>
            <a:r>
              <a:rPr lang="en-US" altLang="en-US" dirty="0" err="1"/>
              <a:t>exercabation</a:t>
            </a:r>
            <a:r>
              <a:rPr lang="en-US" altLang="en-US" dirty="0"/>
              <a:t> continues, there maybe </a:t>
            </a:r>
            <a:r>
              <a:rPr lang="en-US" altLang="en-US" b="1" dirty="0"/>
              <a:t>tachycardia, diaphoresis, widened pulse pressure hypoxemia and central cyanosis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24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457200"/>
            <a:ext cx="7467599" cy="5867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963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888"/>
          </a:xfrm>
        </p:spPr>
        <p:txBody>
          <a:bodyPr/>
          <a:lstStyle/>
          <a:p>
            <a:pPr algn="ctr"/>
            <a:r>
              <a:rPr lang="en-US" altLang="en-US" sz="5400" b="1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Administer bronchodilators to reduce bronchospasms</a:t>
            </a:r>
          </a:p>
          <a:p>
            <a:r>
              <a:rPr lang="en-US" sz="3600" dirty="0"/>
              <a:t>corticosteroids.</a:t>
            </a:r>
          </a:p>
          <a:p>
            <a:r>
              <a:rPr lang="en-US" sz="3600" dirty="0" err="1"/>
              <a:t>Anticholinergics</a:t>
            </a:r>
            <a:r>
              <a:rPr lang="en-US" sz="3600" dirty="0"/>
              <a:t> </a:t>
            </a:r>
            <a:r>
              <a:rPr lang="en-US" sz="3600" dirty="0" err="1"/>
              <a:t>e.g</a:t>
            </a:r>
            <a:r>
              <a:rPr lang="en-US" sz="3600" dirty="0"/>
              <a:t> </a:t>
            </a:r>
            <a:r>
              <a:rPr lang="en-US" sz="3600" dirty="0" err="1"/>
              <a:t>atrovent</a:t>
            </a:r>
            <a:r>
              <a:rPr lang="en-US" sz="3600" dirty="0"/>
              <a:t>.</a:t>
            </a:r>
          </a:p>
          <a:p>
            <a:r>
              <a:rPr lang="en-US" sz="3600" dirty="0"/>
              <a:t>Combination of inhalers.</a:t>
            </a:r>
          </a:p>
          <a:p>
            <a:r>
              <a:rPr lang="en-US" sz="3600" dirty="0"/>
              <a:t>Oxygen to increase oxygen saturation and correct hypoxia</a:t>
            </a:r>
          </a:p>
          <a:p>
            <a:r>
              <a:rPr lang="en-US" sz="3600" dirty="0"/>
              <a:t>Antibiotics for infection</a:t>
            </a:r>
          </a:p>
        </p:txBody>
      </p:sp>
    </p:spTree>
    <p:extLst>
      <p:ext uri="{BB962C8B-B14F-4D97-AF65-F5344CB8AC3E}">
        <p14:creationId xmlns:p14="http://schemas.microsoft.com/office/powerpoint/2010/main" val="886211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500" dirty="0"/>
              <a:t>Obtain </a:t>
            </a:r>
            <a:r>
              <a:rPr lang="en-US" altLang="en-US" sz="3500" b="1" dirty="0"/>
              <a:t>history</a:t>
            </a:r>
            <a:r>
              <a:rPr lang="en-US" altLang="en-US" sz="3500" dirty="0"/>
              <a:t> to identify medication patient is currently on</a:t>
            </a:r>
          </a:p>
          <a:p>
            <a:pPr algn="just"/>
            <a:r>
              <a:rPr lang="en-US" altLang="en-US" sz="3500" dirty="0"/>
              <a:t>Assess the severity of the respiratory symptoms</a:t>
            </a:r>
          </a:p>
          <a:p>
            <a:pPr algn="just"/>
            <a:r>
              <a:rPr lang="en-US" altLang="en-US" sz="3500" dirty="0"/>
              <a:t>Manage for CAB by administering oxygen due to circulatory compromise and hypoxemia</a:t>
            </a:r>
          </a:p>
          <a:p>
            <a:pPr algn="just"/>
            <a:r>
              <a:rPr lang="en-US" altLang="en-US" sz="3500" dirty="0"/>
              <a:t>Ensure patent airway by </a:t>
            </a:r>
            <a:r>
              <a:rPr lang="en-US" altLang="en-US" sz="3500" b="1" dirty="0" err="1"/>
              <a:t>nebulising</a:t>
            </a:r>
            <a:r>
              <a:rPr lang="en-US" altLang="en-US" sz="3500" b="1" dirty="0"/>
              <a:t> </a:t>
            </a:r>
            <a:r>
              <a:rPr lang="en-US" altLang="en-US" sz="3500" dirty="0"/>
              <a:t>with </a:t>
            </a:r>
            <a:r>
              <a:rPr lang="en-US" altLang="en-US" sz="3500" b="1" dirty="0"/>
              <a:t>salbutamol (</a:t>
            </a:r>
            <a:r>
              <a:rPr lang="en-US" altLang="en-US" sz="3500" b="1" dirty="0" err="1"/>
              <a:t>ventolin</a:t>
            </a:r>
            <a:r>
              <a:rPr lang="en-US" altLang="en-US" sz="3500" b="1" dirty="0"/>
              <a:t>)</a:t>
            </a:r>
            <a:r>
              <a:rPr lang="en-US" altLang="en-US" sz="3500" dirty="0"/>
              <a:t>, or </a:t>
            </a:r>
            <a:r>
              <a:rPr lang="en-US" altLang="en-US" sz="3500" b="1" dirty="0" err="1"/>
              <a:t>combivent</a:t>
            </a:r>
            <a:r>
              <a:rPr lang="en-US" altLang="en-US" sz="3500" dirty="0"/>
              <a:t> </a:t>
            </a:r>
          </a:p>
          <a:p>
            <a:pPr algn="just"/>
            <a:r>
              <a:rPr lang="en-US" altLang="en-US" sz="3500" dirty="0"/>
              <a:t>if no improvement suction to remove secretions  (but not always indicated)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98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/>
            <a:r>
              <a:rPr lang="en-US" altLang="en-US" sz="3600" dirty="0"/>
              <a:t>Maintain good breathing pattern by positioning patient in a </a:t>
            </a:r>
            <a:r>
              <a:rPr lang="en-US" altLang="en-US" sz="3600" dirty="0" err="1"/>
              <a:t>semifowlers</a:t>
            </a:r>
            <a:r>
              <a:rPr lang="en-US" altLang="en-US" sz="3600" dirty="0"/>
              <a:t> position</a:t>
            </a:r>
          </a:p>
          <a:p>
            <a:pPr algn="just"/>
            <a:r>
              <a:rPr lang="en-US" altLang="en-US" sz="3600" dirty="0"/>
              <a:t>Continue with </a:t>
            </a:r>
            <a:r>
              <a:rPr lang="en-US" altLang="en-US" sz="3600" b="1" dirty="0" err="1"/>
              <a:t>nebulisation</a:t>
            </a:r>
            <a:r>
              <a:rPr lang="en-US" altLang="en-US" sz="3600" dirty="0"/>
              <a:t> after </a:t>
            </a:r>
            <a:r>
              <a:rPr lang="en-US" altLang="en-US" sz="3600" b="1" dirty="0"/>
              <a:t>every 15 minutes</a:t>
            </a:r>
            <a:r>
              <a:rPr lang="en-US" altLang="en-US" sz="3600" dirty="0"/>
              <a:t> and oxygen therapy until there is improvement in breathing and respiration</a:t>
            </a:r>
          </a:p>
          <a:p>
            <a:pPr algn="just"/>
            <a:r>
              <a:rPr lang="en-US" altLang="en-US" sz="3600" dirty="0"/>
              <a:t>Ensure bed rest to prevent fatigue and overexertion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4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3200" dirty="0"/>
              <a:t>Ensure </a:t>
            </a:r>
            <a:r>
              <a:rPr lang="en-US" altLang="en-US" sz="3200" dirty="0">
                <a:solidFill>
                  <a:srgbClr val="0070C0"/>
                </a:solidFill>
              </a:rPr>
              <a:t>frequent monitoring </a:t>
            </a:r>
            <a:r>
              <a:rPr lang="en-US" altLang="en-US" sz="3200" dirty="0"/>
              <a:t>of the respirations, airway, breathing pattern, pulse </a:t>
            </a:r>
            <a:r>
              <a:rPr lang="en-US" altLang="en-US" sz="3200" dirty="0" err="1"/>
              <a:t>oximetry</a:t>
            </a:r>
            <a:r>
              <a:rPr lang="en-US" altLang="en-US" sz="3200" dirty="0"/>
              <a:t> and the vital signs</a:t>
            </a:r>
          </a:p>
          <a:p>
            <a:pPr algn="just"/>
            <a:r>
              <a:rPr lang="en-US" altLang="en-US" sz="3200" dirty="0"/>
              <a:t>Monitor vitals signs and respiratory activity to identify any change of condition and </a:t>
            </a:r>
            <a:r>
              <a:rPr lang="en-US" altLang="en-US" sz="3200" dirty="0" err="1"/>
              <a:t>dyspnoea</a:t>
            </a:r>
            <a:r>
              <a:rPr lang="en-US" altLang="en-US" sz="3200" dirty="0"/>
              <a:t>  </a:t>
            </a:r>
          </a:p>
          <a:p>
            <a:pPr algn="just"/>
            <a:r>
              <a:rPr lang="en-US" altLang="en-US" sz="3200" dirty="0"/>
              <a:t>Nurse the patient in a </a:t>
            </a:r>
            <a:r>
              <a:rPr lang="en-US" altLang="en-US" sz="3200" dirty="0">
                <a:solidFill>
                  <a:srgbClr val="0070C0"/>
                </a:solidFill>
              </a:rPr>
              <a:t>well humidified </a:t>
            </a:r>
            <a:r>
              <a:rPr lang="en-US" altLang="en-US" sz="3200" dirty="0"/>
              <a:t>environment free from irritants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9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Reassure the patient to allay anxiety and to promote quick recovery</a:t>
            </a:r>
          </a:p>
          <a:p>
            <a:pPr algn="just"/>
            <a:r>
              <a:rPr lang="en-US" altLang="en-US" sz="3600" dirty="0"/>
              <a:t>Ensure adequate fluid intake and nutrition</a:t>
            </a:r>
          </a:p>
          <a:p>
            <a:pPr algn="just"/>
            <a:r>
              <a:rPr lang="en-US" altLang="en-US" sz="3600" dirty="0"/>
              <a:t>On discharge teach the patient on common triggers of asthma and avoiding them, drug compliance, use of </a:t>
            </a:r>
            <a:r>
              <a:rPr lang="en-US" altLang="en-US" sz="3600" dirty="0" err="1"/>
              <a:t>inhalor</a:t>
            </a:r>
            <a:endParaRPr lang="en-US" alt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5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2400" dirty="0"/>
              <a:t>Patients with recurrent asthma should undergo tests to identify the substances that precipitate the symptoms</a:t>
            </a:r>
          </a:p>
          <a:p>
            <a:pPr algn="just"/>
            <a:r>
              <a:rPr lang="en-US" altLang="en-US" sz="2400" dirty="0"/>
              <a:t>Instruct patient to avoid causative agent as much as possible.</a:t>
            </a:r>
          </a:p>
          <a:p>
            <a:pPr algn="just">
              <a:buFont typeface="Times" charset="0"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Complications of asthma </a:t>
            </a:r>
          </a:p>
          <a:p>
            <a:pPr algn="just"/>
            <a:r>
              <a:rPr lang="en-US" altLang="en-US" sz="2400" dirty="0"/>
              <a:t> Status </a:t>
            </a:r>
            <a:r>
              <a:rPr lang="en-US" altLang="en-US" sz="2400" dirty="0" err="1"/>
              <a:t>asthmaticus</a:t>
            </a:r>
            <a:r>
              <a:rPr lang="en-US" altLang="en-US" sz="2400" dirty="0"/>
              <a:t>,</a:t>
            </a:r>
          </a:p>
          <a:p>
            <a:pPr algn="just"/>
            <a:r>
              <a:rPr lang="en-US" altLang="en-US" sz="2400" dirty="0"/>
              <a:t> Respiratory failure,</a:t>
            </a:r>
          </a:p>
          <a:p>
            <a:pPr algn="just"/>
            <a:r>
              <a:rPr lang="en-US" altLang="en-US" sz="2400" dirty="0"/>
              <a:t> Pneumonia, and atelectasis. </a:t>
            </a:r>
          </a:p>
          <a:p>
            <a:pPr algn="just"/>
            <a:r>
              <a:rPr lang="en-US" altLang="en-US" sz="2400" dirty="0"/>
              <a:t>Airway obstruction, particularly during acute asthmatic episodes, often results in hypoxemia,</a:t>
            </a:r>
          </a:p>
          <a:p>
            <a:pPr algn="just"/>
            <a:r>
              <a:rPr lang="en-US" altLang="en-US" sz="2400" dirty="0"/>
              <a:t>dehydration from hyperventilation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6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rgbClr val="BBE0E3"/>
                </a:solidFill>
              </a:rPr>
              <a:t>STATUS ASTHMATICUS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Is </a:t>
            </a:r>
            <a:r>
              <a:rPr lang="en-US" altLang="en-US" sz="3600" b="1" dirty="0"/>
              <a:t>severe and persistent asthma </a:t>
            </a:r>
            <a:r>
              <a:rPr lang="en-US" altLang="en-US" sz="3600" dirty="0"/>
              <a:t>that does not respond to conventional therapy and lasts more than 24 hours</a:t>
            </a:r>
          </a:p>
          <a:p>
            <a:pPr algn="just"/>
            <a:r>
              <a:rPr lang="en-US" altLang="en-US" sz="3600" dirty="0"/>
              <a:t>Causes include infection that is not resolved, anxiety, dehydration, increased adrenergic blockage, and nonspeciﬁc irritants.</a:t>
            </a:r>
          </a:p>
          <a:p>
            <a:pPr algn="just"/>
            <a:r>
              <a:rPr lang="en-US" altLang="en-US" sz="3600" dirty="0"/>
              <a:t>An acute episode may be precipitated by </a:t>
            </a:r>
            <a:r>
              <a:rPr lang="en-US" altLang="en-US" sz="3600" b="1" dirty="0"/>
              <a:t>hypersensitivity to aspirin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99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Times" charset="0"/>
              <a:buNone/>
            </a:pPr>
            <a:r>
              <a:rPr lang="en-US" altLang="en-US" sz="3500" dirty="0"/>
              <a:t>They are the same as those seen in severe asthma:</a:t>
            </a:r>
          </a:p>
          <a:p>
            <a:r>
              <a:rPr lang="en-US" altLang="en-US" sz="3500" dirty="0"/>
              <a:t>Labored breathing,</a:t>
            </a:r>
          </a:p>
          <a:p>
            <a:r>
              <a:rPr lang="en-US" altLang="en-US" sz="3500" dirty="0"/>
              <a:t>Persistent shortness of breath</a:t>
            </a:r>
          </a:p>
          <a:p>
            <a:r>
              <a:rPr lang="en-US" altLang="en-US" sz="3500" dirty="0"/>
              <a:t>Prolonged exhalation, </a:t>
            </a:r>
          </a:p>
          <a:p>
            <a:r>
              <a:rPr lang="en-US" altLang="en-US" sz="3500" dirty="0"/>
              <a:t>Engorged neck veins, and wheezing</a:t>
            </a:r>
          </a:p>
          <a:p>
            <a:r>
              <a:rPr lang="en-US" altLang="en-US" sz="3500" dirty="0"/>
              <a:t>Chest tightness</a:t>
            </a:r>
          </a:p>
          <a:p>
            <a:r>
              <a:rPr lang="en-US" altLang="en-US" sz="3500" dirty="0"/>
              <a:t>Cyanosis </a:t>
            </a:r>
          </a:p>
          <a:p>
            <a:r>
              <a:rPr lang="en-US" altLang="en-US" sz="3500" dirty="0"/>
              <a:t>Agitation and confusion</a:t>
            </a:r>
          </a:p>
          <a:p>
            <a:r>
              <a:rPr lang="en-US" altLang="en-US" sz="3500" dirty="0"/>
              <a:t>Inability to speak in full sentences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7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Nebulize with salbutamol.</a:t>
            </a:r>
          </a:p>
          <a:p>
            <a:r>
              <a:rPr lang="en-US" sz="3600" dirty="0"/>
              <a:t>Give </a:t>
            </a:r>
            <a:r>
              <a:rPr lang="en-US" sz="3600" dirty="0" err="1"/>
              <a:t>im</a:t>
            </a:r>
            <a:r>
              <a:rPr lang="en-US" sz="3600" dirty="0"/>
              <a:t> hydrocortisone.</a:t>
            </a:r>
          </a:p>
          <a:p>
            <a:r>
              <a:rPr lang="en-US" sz="3600" dirty="0"/>
              <a:t>Give aminophylline in normal saline to restore bronchial reactivity.</a:t>
            </a:r>
          </a:p>
          <a:p>
            <a:r>
              <a:rPr lang="en-US" sz="3600" dirty="0"/>
              <a:t>Antibiotics to treat infection or for prophylaxis</a:t>
            </a:r>
          </a:p>
          <a:p>
            <a:r>
              <a:rPr lang="en-US" sz="3600" dirty="0"/>
              <a:t>Administer oxygen at 3-4litres/min to treat </a:t>
            </a:r>
            <a:r>
              <a:rPr lang="en-US" sz="3600" dirty="0" err="1"/>
              <a:t>dyspnoea</a:t>
            </a:r>
            <a:r>
              <a:rPr lang="en-US" sz="3600" dirty="0"/>
              <a:t> and cyanosis.</a:t>
            </a:r>
          </a:p>
          <a:p>
            <a:r>
              <a:rPr lang="en-US" sz="3600" dirty="0"/>
              <a:t>Intravenous fluids for rehydration.</a:t>
            </a:r>
          </a:p>
          <a:p>
            <a:r>
              <a:rPr lang="en-US" sz="3600" dirty="0"/>
              <a:t>If symptoms improves maintain patient on oral prednisone</a:t>
            </a:r>
          </a:p>
        </p:txBody>
      </p:sp>
    </p:spTree>
    <p:extLst>
      <p:ext uri="{BB962C8B-B14F-4D97-AF65-F5344CB8AC3E}">
        <p14:creationId xmlns:p14="http://schemas.microsoft.com/office/powerpoint/2010/main" val="2437122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solidFill>
                  <a:srgbClr val="92D050"/>
                </a:solidFill>
              </a:rPr>
              <a:t>Nursing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900" dirty="0"/>
              <a:t>Constantly monitor the patient for the </a:t>
            </a:r>
            <a:r>
              <a:rPr lang="en-US" altLang="en-US" sz="3900" b="1" dirty="0"/>
              <a:t>ﬁrst 12 to 24 hours,</a:t>
            </a:r>
            <a:r>
              <a:rPr lang="en-US" altLang="en-US" sz="3900" dirty="0"/>
              <a:t> or until status </a:t>
            </a:r>
            <a:r>
              <a:rPr lang="en-US" altLang="en-US" sz="3900" dirty="0" err="1"/>
              <a:t>asthmaticus</a:t>
            </a:r>
            <a:r>
              <a:rPr lang="en-US" altLang="en-US" sz="3900" dirty="0"/>
              <a:t> is under control.</a:t>
            </a:r>
          </a:p>
          <a:p>
            <a:pPr algn="just"/>
            <a:r>
              <a:rPr lang="en-US" altLang="en-US" sz="3900" dirty="0"/>
              <a:t>Assess the patient’s </a:t>
            </a:r>
            <a:r>
              <a:rPr lang="en-US" altLang="en-US" sz="3900" b="1" dirty="0"/>
              <a:t>skin turgor </a:t>
            </a:r>
            <a:r>
              <a:rPr lang="en-US" altLang="en-US" sz="3900" dirty="0"/>
              <a:t>to identify signs of dehydration</a:t>
            </a:r>
          </a:p>
          <a:p>
            <a:pPr algn="just"/>
            <a:r>
              <a:rPr lang="en-US" altLang="en-US" sz="3900" dirty="0"/>
              <a:t>Teach the patient how to use </a:t>
            </a:r>
            <a:r>
              <a:rPr lang="en-US" altLang="en-US" sz="3900" b="1" dirty="0">
                <a:solidFill>
                  <a:srgbClr val="0070C0"/>
                </a:solidFill>
              </a:rPr>
              <a:t>inhaler</a:t>
            </a:r>
          </a:p>
          <a:p>
            <a:pPr algn="just"/>
            <a:r>
              <a:rPr lang="en-US" altLang="en-US" sz="3900" b="1" dirty="0">
                <a:solidFill>
                  <a:srgbClr val="0070C0"/>
                </a:solidFill>
              </a:rPr>
              <a:t>Fluid intake </a:t>
            </a:r>
            <a:r>
              <a:rPr lang="en-US" altLang="en-US" sz="3900" dirty="0"/>
              <a:t>is essential to combat dehydration, to loosen secretions, and to facilitate expectoration.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6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18"/>
            <a:ext cx="8229600" cy="554182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92D050"/>
                </a:solidFill>
              </a:rPr>
              <a:t>FUNCTIONS OF THE RESPIRATORY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Ventilation</a:t>
            </a:r>
          </a:p>
          <a:p>
            <a:r>
              <a:rPr lang="en-US" altLang="en-US" dirty="0"/>
              <a:t> Movement of air in and out of the airways</a:t>
            </a:r>
          </a:p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Respiration</a:t>
            </a:r>
          </a:p>
          <a:p>
            <a:r>
              <a:rPr lang="en-US" altLang="en-US" dirty="0"/>
              <a:t> This whole process of gas exchange between the atmospheric air and the blood and between the blood and cells of the body</a:t>
            </a:r>
          </a:p>
          <a:p>
            <a:pPr>
              <a:buFont typeface="Times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Oxygen Transport</a:t>
            </a:r>
          </a:p>
          <a:p>
            <a:r>
              <a:rPr lang="en-US" altLang="en-US" dirty="0"/>
              <a:t>Oxygen is supplied to, and carbon dioxide is removed from, cells by way of the circulating blood. </a:t>
            </a:r>
          </a:p>
          <a:p>
            <a:r>
              <a:rPr lang="en-US" altLang="en-US" dirty="0"/>
              <a:t>Oxygen diffuses from the capillary through the capillary wall to the interstitial ﬂuid. </a:t>
            </a:r>
          </a:p>
          <a:p>
            <a:r>
              <a:rPr lang="en-US" altLang="en-US" dirty="0"/>
              <a:t>The movement of carbon dioxide occurs by diffusion  from cell to blood.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67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/>
            <a:endParaRPr lang="en-US" sz="3600" dirty="0"/>
          </a:p>
          <a:p>
            <a:pPr algn="just"/>
            <a:r>
              <a:rPr lang="en-US" altLang="en-US" sz="3600" dirty="0"/>
              <a:t>The nurse administers intravenous ﬂuids as prescribed, up to </a:t>
            </a:r>
            <a:r>
              <a:rPr lang="en-US" altLang="en-US" sz="3600" b="1" dirty="0">
                <a:solidFill>
                  <a:srgbClr val="0070C0"/>
                </a:solidFill>
              </a:rPr>
              <a:t>3 to 4 L/day</a:t>
            </a:r>
            <a:r>
              <a:rPr lang="en-US" altLang="en-US" sz="3600" dirty="0"/>
              <a:t>. </a:t>
            </a:r>
          </a:p>
          <a:p>
            <a:pPr algn="just"/>
            <a:r>
              <a:rPr lang="en-US" altLang="en-US" sz="3600" dirty="0"/>
              <a:t>The patient’s energy needs to be conserved by </a:t>
            </a:r>
            <a:r>
              <a:rPr lang="en-US" altLang="en-US" sz="3600" b="1" dirty="0">
                <a:solidFill>
                  <a:srgbClr val="0070C0"/>
                </a:solidFill>
              </a:rPr>
              <a:t>bed rest</a:t>
            </a:r>
          </a:p>
          <a:p>
            <a:pPr algn="just"/>
            <a:r>
              <a:rPr lang="en-US" altLang="en-US" sz="3600" dirty="0"/>
              <a:t>The room should be quiet </a:t>
            </a:r>
            <a:r>
              <a:rPr lang="en-US" altLang="en-US" sz="3600" b="1" dirty="0">
                <a:solidFill>
                  <a:srgbClr val="0070C0"/>
                </a:solidFill>
              </a:rPr>
              <a:t>and free of respiratory irritants, </a:t>
            </a:r>
            <a:r>
              <a:rPr lang="en-US" altLang="en-US" sz="3600" dirty="0"/>
              <a:t>including flowers, tobacco smoke, perfumes, or odors of cleaning agents.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17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220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814387"/>
            <a:ext cx="7620000" cy="53054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45104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323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81000"/>
            <a:ext cx="7543800" cy="5715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83659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131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382000" cy="6096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72109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b. BRONCHIECTASIS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sz="3500" dirty="0"/>
              <a:t>is a chronic, irreversible </a:t>
            </a:r>
            <a:r>
              <a:rPr lang="en-US" altLang="en-US" sz="3500" b="1" dirty="0"/>
              <a:t>dilation </a:t>
            </a:r>
            <a:r>
              <a:rPr lang="en-US" altLang="en-US" sz="3500" dirty="0"/>
              <a:t>of the bronchi and bronchioles</a:t>
            </a:r>
          </a:p>
          <a:p>
            <a:pPr algn="just">
              <a:buFont typeface="Times" charset="0"/>
              <a:buNone/>
            </a:pPr>
            <a:r>
              <a:rPr lang="en-US" altLang="en-US" sz="3500" b="1" dirty="0">
                <a:solidFill>
                  <a:srgbClr val="7030A0"/>
                </a:solidFill>
              </a:rPr>
              <a:t>  CAUSES</a:t>
            </a:r>
          </a:p>
          <a:p>
            <a:pPr algn="just"/>
            <a:r>
              <a:rPr lang="en-US" altLang="en-US" sz="3500" dirty="0"/>
              <a:t>Chronic Airway obstruction</a:t>
            </a:r>
          </a:p>
          <a:p>
            <a:pPr algn="just"/>
            <a:r>
              <a:rPr lang="en-US" altLang="en-US" sz="3500" dirty="0"/>
              <a:t>Diffuse airway injury</a:t>
            </a:r>
          </a:p>
          <a:p>
            <a:pPr algn="just"/>
            <a:r>
              <a:rPr lang="en-US" altLang="en-US" sz="3500" dirty="0"/>
              <a:t>Pulmonary infections and obstruction of the bronchus or complications of long-term pulmonary infections </a:t>
            </a:r>
          </a:p>
          <a:p>
            <a:pPr algn="just"/>
            <a:r>
              <a:rPr lang="en-US" altLang="en-US" sz="3500" dirty="0"/>
              <a:t>Genetic disorders such as </a:t>
            </a:r>
            <a:r>
              <a:rPr lang="en-US" altLang="en-US" sz="3500" b="1" dirty="0"/>
              <a:t>cystic ﬁbrosis</a:t>
            </a:r>
          </a:p>
          <a:p>
            <a:pPr algn="just"/>
            <a:r>
              <a:rPr lang="en-US" altLang="en-US" sz="3500" dirty="0"/>
              <a:t>Abnormal host defense (</a:t>
            </a:r>
            <a:r>
              <a:rPr lang="en-US" altLang="en-US" sz="3500" dirty="0" err="1"/>
              <a:t>eg,humoral</a:t>
            </a:r>
            <a:r>
              <a:rPr lang="en-US" altLang="en-US" sz="3500" dirty="0"/>
              <a:t> immunodeﬁciency) </a:t>
            </a:r>
          </a:p>
          <a:p>
            <a:pPr algn="just"/>
            <a:r>
              <a:rPr lang="en-US" altLang="en-US" sz="3500" dirty="0"/>
              <a:t>Idiopathic causes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Predisposing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dirty="0"/>
              <a:t>Recurrent respiratory infections in early childhood </a:t>
            </a:r>
            <a:r>
              <a:rPr lang="en-US" altLang="en-US" sz="3600" dirty="0" err="1"/>
              <a:t>eg</a:t>
            </a:r>
            <a:r>
              <a:rPr lang="en-US" altLang="en-US" sz="3600" dirty="0"/>
              <a:t> measles, inﬂuenza, whooping cough</a:t>
            </a:r>
          </a:p>
          <a:p>
            <a:pPr algn="just"/>
            <a:r>
              <a:rPr lang="en-US" altLang="en-US" sz="3600" dirty="0"/>
              <a:t>Lung infections </a:t>
            </a:r>
            <a:r>
              <a:rPr lang="en-US" altLang="en-US" sz="3600" dirty="0" err="1"/>
              <a:t>i.e</a:t>
            </a:r>
            <a:r>
              <a:rPr lang="en-US" altLang="en-US" sz="3600" dirty="0"/>
              <a:t> tuberculosis </a:t>
            </a:r>
          </a:p>
          <a:p>
            <a:pPr algn="just"/>
            <a:r>
              <a:rPr lang="en-US" altLang="en-US" sz="3600" dirty="0"/>
              <a:t>Immunodeﬁciency disorders.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7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The </a:t>
            </a:r>
            <a:r>
              <a:rPr lang="en-US" altLang="en-US" sz="2800" b="1" dirty="0"/>
              <a:t>inﬂammatory process </a:t>
            </a:r>
            <a:r>
              <a:rPr lang="en-US" altLang="en-US" sz="2800" dirty="0"/>
              <a:t>associated with pulmonary infections damages the </a:t>
            </a:r>
            <a:r>
              <a:rPr lang="en-US" altLang="en-US" sz="2800" b="1" dirty="0"/>
              <a:t>bronchial wall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It causes </a:t>
            </a:r>
            <a:r>
              <a:rPr lang="en-US" altLang="en-US" sz="2800" b="1" dirty="0"/>
              <a:t>loss of its supporting </a:t>
            </a:r>
            <a:r>
              <a:rPr lang="en-US" altLang="en-US" sz="2800" dirty="0"/>
              <a:t>structure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Resulting in </a:t>
            </a:r>
            <a:r>
              <a:rPr lang="en-US" altLang="en-US" sz="2800" b="1" dirty="0"/>
              <a:t>thick sputum </a:t>
            </a:r>
            <a:r>
              <a:rPr lang="en-US" altLang="en-US" sz="2800" dirty="0"/>
              <a:t>that ultimately obstructs the bronchi. 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The walls become </a:t>
            </a:r>
            <a:r>
              <a:rPr lang="en-US" altLang="en-US" sz="2800" b="1" dirty="0"/>
              <a:t>permanently distended </a:t>
            </a:r>
            <a:r>
              <a:rPr lang="en-US" altLang="en-US" sz="2800" dirty="0"/>
              <a:t>and distorted, impairing </a:t>
            </a:r>
            <a:r>
              <a:rPr lang="en-US" altLang="en-US" sz="2800" dirty="0" err="1"/>
              <a:t>mucociliary</a:t>
            </a:r>
            <a:r>
              <a:rPr lang="en-US" altLang="en-US" sz="2800" dirty="0"/>
              <a:t> clearance.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This results in retained  secretions and subsequent obstruction  </a:t>
            </a:r>
            <a:r>
              <a:rPr lang="en-US" altLang="en-US" sz="2800" b="1" dirty="0"/>
              <a:t>that cause the alveoli distal </a:t>
            </a:r>
            <a:r>
              <a:rPr lang="en-US" altLang="en-US" sz="2800" dirty="0"/>
              <a:t>to the obstruction to collapse.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2800" dirty="0"/>
              <a:t>Inﬂammatory scarring or ﬁbrosis replaces functioning lung tissue.</a:t>
            </a:r>
          </a:p>
          <a:p>
            <a:pPr>
              <a:buFont typeface="Wingdings 2" charset="2"/>
              <a:buChar char=""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6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Different types of antibiotic</a:t>
            </a:r>
            <a:r>
              <a:rPr lang="en-US" altLang="en-US" sz="3200" dirty="0"/>
              <a:t>s may be prescribed, with different intervals</a:t>
            </a:r>
          </a:p>
          <a:p>
            <a:pPr algn="just"/>
            <a:r>
              <a:rPr lang="en-US" altLang="en-US" sz="3200" dirty="0"/>
              <a:t>Patients should be </a:t>
            </a:r>
            <a:r>
              <a:rPr lang="en-US" altLang="en-US" sz="3200" dirty="0">
                <a:solidFill>
                  <a:srgbClr val="7030A0"/>
                </a:solidFill>
              </a:rPr>
              <a:t>vaccinated against inﬂuenza </a:t>
            </a:r>
            <a:r>
              <a:rPr lang="en-US" altLang="en-US" sz="3200" dirty="0"/>
              <a:t>and pneumococcal pneumonia. </a:t>
            </a:r>
          </a:p>
          <a:p>
            <a:pPr algn="just"/>
            <a:r>
              <a:rPr lang="en-US" altLang="en-US" sz="3200" dirty="0"/>
              <a:t>Bronchodilators, may also assist with secretion management. </a:t>
            </a:r>
          </a:p>
          <a:p>
            <a:pPr marL="0" indent="0" algn="just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33453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500" dirty="0"/>
              <a:t>Focuses on alleviating symptoms </a:t>
            </a:r>
          </a:p>
          <a:p>
            <a:pPr algn="just"/>
            <a:r>
              <a:rPr lang="en-US" altLang="en-US" sz="3500" dirty="0"/>
              <a:t>Assisting the patient to clear pulmonary secretions. </a:t>
            </a:r>
          </a:p>
          <a:p>
            <a:pPr algn="just"/>
            <a:r>
              <a:rPr lang="en-US" altLang="en-US" sz="3500" dirty="0"/>
              <a:t>Teaching  on smoking </a:t>
            </a:r>
            <a:r>
              <a:rPr lang="en-US" altLang="en-US" sz="3500" dirty="0" err="1"/>
              <a:t>cesation</a:t>
            </a:r>
            <a:r>
              <a:rPr lang="en-US" altLang="en-US" sz="3500" dirty="0"/>
              <a:t>. </a:t>
            </a:r>
          </a:p>
          <a:p>
            <a:pPr algn="just"/>
            <a:r>
              <a:rPr lang="en-US" altLang="en-US" sz="3500" dirty="0"/>
              <a:t>The patient and family are taught to perform postural drainage……positions</a:t>
            </a:r>
          </a:p>
          <a:p>
            <a:pPr algn="just"/>
            <a:r>
              <a:rPr lang="en-US" altLang="en-US" sz="3500" dirty="0"/>
              <a:t>Teach patient on strategies to conserve energy while maintaining as active lifestyle as possible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20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Teach patient  about early signs of respiratory infection and the progression of the disorder </a:t>
            </a:r>
          </a:p>
          <a:p>
            <a:r>
              <a:rPr lang="en-US" altLang="en-US" sz="3600" dirty="0"/>
              <a:t> The patient’s nutritional status is assessed and strategies are implemented to ensure an adequate diet.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tx1"/>
                </a:solidFill>
              </a:rPr>
              <a:t>Muscles of respiration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just"/>
            <a:r>
              <a:rPr lang="en-US" altLang="en-US" dirty="0"/>
              <a:t>Inspiration and expiration occurs as a result of </a:t>
            </a:r>
            <a:r>
              <a:rPr lang="en-US" altLang="en-US" dirty="0">
                <a:solidFill>
                  <a:srgbClr val="0070C0"/>
                </a:solidFill>
              </a:rPr>
              <a:t>muscular activity</a:t>
            </a:r>
            <a:r>
              <a:rPr lang="en-US" altLang="en-US" dirty="0"/>
              <a:t>, </a:t>
            </a:r>
          </a:p>
          <a:p>
            <a:pPr algn="just"/>
            <a:r>
              <a:rPr lang="en-US" altLang="en-US" dirty="0"/>
              <a:t>Partly voluntary and partly involuntary. </a:t>
            </a:r>
          </a:p>
          <a:p>
            <a:pPr algn="just"/>
            <a:r>
              <a:rPr lang="en-US" altLang="en-US" dirty="0"/>
              <a:t>Muscles of respiration in normal quiet breathing are the </a:t>
            </a:r>
          </a:p>
          <a:p>
            <a:pPr algn="just">
              <a:buFont typeface="Wingdings" charset="2"/>
              <a:buChar char="ü"/>
            </a:pPr>
            <a:r>
              <a:rPr lang="en-US" altLang="en-US" dirty="0">
                <a:solidFill>
                  <a:srgbClr val="0070C0"/>
                </a:solidFill>
              </a:rPr>
              <a:t>intercostal muscles and </a:t>
            </a:r>
          </a:p>
          <a:p>
            <a:pPr algn="just">
              <a:buFont typeface="Wingdings" charset="2"/>
              <a:buChar char="ü"/>
            </a:pPr>
            <a:r>
              <a:rPr lang="en-US" altLang="en-US" dirty="0">
                <a:solidFill>
                  <a:srgbClr val="0070C0"/>
                </a:solidFill>
              </a:rPr>
              <a:t>the diaphragm. </a:t>
            </a:r>
          </a:p>
          <a:p>
            <a:pPr algn="just"/>
            <a:r>
              <a:rPr lang="en-US" altLang="en-US" dirty="0"/>
              <a:t>During difficult or deep breathing they are assisted by the muscles of the </a:t>
            </a:r>
            <a:r>
              <a:rPr lang="en-US" altLang="en-US" dirty="0">
                <a:solidFill>
                  <a:srgbClr val="0070C0"/>
                </a:solidFill>
              </a:rPr>
              <a:t>neck, shoulders and abdomen….accessory muscles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5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Chronic Obstructive Pulmonary Disease (COPD)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 2" charset="2"/>
              <a:buChar char=""/>
            </a:pPr>
            <a:r>
              <a:rPr lang="en-US" altLang="en-US" sz="3200" dirty="0"/>
              <a:t>(COPD) is a disease state characterized by </a:t>
            </a:r>
            <a:r>
              <a:rPr lang="en-US" altLang="en-US" sz="3200" b="1" dirty="0"/>
              <a:t>airﬂow limitation </a:t>
            </a:r>
            <a:r>
              <a:rPr lang="en-US" altLang="en-US" sz="3200" dirty="0"/>
              <a:t>that is </a:t>
            </a:r>
            <a:r>
              <a:rPr lang="en-US" altLang="en-US" sz="3200" b="1" dirty="0"/>
              <a:t>not fully reversible</a:t>
            </a:r>
            <a:r>
              <a:rPr lang="en-US" altLang="en-US" sz="3200" dirty="0"/>
              <a:t>.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It includes emphysema and bronchitis</a:t>
            </a:r>
          </a:p>
          <a:p>
            <a:pPr algn="just">
              <a:buFont typeface="Times" charset="0"/>
              <a:buNone/>
            </a:pPr>
            <a:r>
              <a:rPr lang="en-US" altLang="en-US" sz="3200" b="1" u="sng" dirty="0"/>
              <a:t>Pathophysiology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b="1" dirty="0"/>
              <a:t>Airﬂow limitation </a:t>
            </a:r>
            <a:r>
              <a:rPr lang="en-US" altLang="en-US" sz="3200" dirty="0"/>
              <a:t>is both progressive 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200" dirty="0"/>
              <a:t>It is associated with an abnormal inﬂammatory response of the lungs to </a:t>
            </a:r>
            <a:r>
              <a:rPr lang="en-US" altLang="en-US" sz="3200" b="1" dirty="0"/>
              <a:t>noxious(harmful) particles or gases. </a:t>
            </a:r>
            <a:r>
              <a:rPr lang="en-US" alt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83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2528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838200"/>
            <a:ext cx="8458200" cy="533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88466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rgbClr val="92D050"/>
                </a:solidFill>
              </a:rPr>
              <a:t>Patho</a:t>
            </a:r>
            <a:r>
              <a:rPr lang="en-US" altLang="en-US" dirty="0">
                <a:solidFill>
                  <a:srgbClr val="92D050"/>
                </a:solidFill>
              </a:rPr>
              <a:t> </a:t>
            </a:r>
            <a:r>
              <a:rPr lang="en-US" altLang="en-US" dirty="0" err="1">
                <a:solidFill>
                  <a:srgbClr val="92D050"/>
                </a:solidFill>
              </a:rPr>
              <a:t>ct</a:t>
            </a:r>
            <a:r>
              <a:rPr lang="en-US" altLang="en-US" dirty="0">
                <a:solidFill>
                  <a:srgbClr val="92D050"/>
                </a:solidFill>
              </a:rPr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900" dirty="0"/>
              <a:t>The inﬂammatory response occurs throughout the airways, parenchyma, and pulmonary vasculature</a:t>
            </a:r>
          </a:p>
          <a:p>
            <a:pPr algn="just"/>
            <a:r>
              <a:rPr lang="en-US" altLang="en-US" sz="3900" dirty="0"/>
              <a:t>Because of the chronic inﬂammation and the body’s attempts to repair it, </a:t>
            </a:r>
            <a:r>
              <a:rPr lang="en-US" altLang="en-US" sz="3900" b="1" dirty="0"/>
              <a:t>narrowing </a:t>
            </a:r>
            <a:r>
              <a:rPr lang="en-US" altLang="en-US" sz="3900" dirty="0"/>
              <a:t>occurs in the small peripheral airways. </a:t>
            </a:r>
          </a:p>
          <a:p>
            <a:pPr algn="just"/>
            <a:r>
              <a:rPr lang="en-US" altLang="en-US" sz="3900" dirty="0"/>
              <a:t>Over time, this injury and repair process </a:t>
            </a:r>
            <a:r>
              <a:rPr lang="en-US" altLang="en-US" sz="3900" b="1" dirty="0"/>
              <a:t>causes scar tissue formation </a:t>
            </a:r>
            <a:r>
              <a:rPr lang="en-US" altLang="en-US" sz="3900" dirty="0"/>
              <a:t>and narrowing of the airway lumen.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78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/>
              <a:t>Exposure to </a:t>
            </a:r>
            <a:r>
              <a:rPr lang="en-US" altLang="en-US" sz="3200" b="1" dirty="0"/>
              <a:t>cigarette smoke</a:t>
            </a:r>
          </a:p>
          <a:p>
            <a:pPr algn="just"/>
            <a:r>
              <a:rPr lang="en-US" altLang="en-US" sz="3200" dirty="0"/>
              <a:t>Chronic respiratory </a:t>
            </a:r>
            <a:r>
              <a:rPr lang="en-US" altLang="en-US" sz="3200" b="1" dirty="0"/>
              <a:t>infections</a:t>
            </a:r>
          </a:p>
          <a:p>
            <a:pPr algn="just"/>
            <a:r>
              <a:rPr lang="en-US" altLang="en-US" sz="3200" dirty="0"/>
              <a:t>Process related to </a:t>
            </a:r>
            <a:r>
              <a:rPr lang="en-US" altLang="en-US" sz="3200" b="1" dirty="0"/>
              <a:t>proteinases and </a:t>
            </a:r>
            <a:r>
              <a:rPr lang="en-US" altLang="en-US" sz="3200" b="1" dirty="0" err="1"/>
              <a:t>antiproteinases</a:t>
            </a:r>
            <a:r>
              <a:rPr lang="en-US" altLang="en-US" sz="3200" dirty="0"/>
              <a:t> in the lung.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200" dirty="0"/>
              <a:t>These are proteins produced as a result of inflammation which causes damage to the lung parenchyma</a:t>
            </a:r>
          </a:p>
          <a:p>
            <a:pPr algn="just"/>
            <a:r>
              <a:rPr lang="en-US" altLang="en-US" sz="3200" dirty="0"/>
              <a:t>Release of anti-inflammatory mediators</a:t>
            </a:r>
          </a:p>
          <a:p>
            <a:pPr algn="just"/>
            <a:r>
              <a:rPr lang="en-US" altLang="en-US" sz="3200" dirty="0"/>
              <a:t>Allergic reactions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69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Risk reduction</a:t>
            </a:r>
            <a:r>
              <a:rPr lang="en-US" altLang="en-US" sz="3600" dirty="0"/>
              <a:t>: smoking cessation,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Pharmacotherapy</a:t>
            </a:r>
            <a:r>
              <a:rPr lang="en-US" altLang="en-US" sz="3600" dirty="0"/>
              <a:t>: bronchodilators using an inhaler </a:t>
            </a:r>
            <a:r>
              <a:rPr lang="en-US" altLang="en-US" sz="3600" dirty="0" err="1"/>
              <a:t>eg</a:t>
            </a:r>
            <a:r>
              <a:rPr lang="en-US" altLang="en-US" sz="3600" dirty="0"/>
              <a:t> albuterol, salbutamol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Corticosteroids</a:t>
            </a:r>
            <a:r>
              <a:rPr lang="en-US" altLang="en-US" sz="3600" dirty="0"/>
              <a:t>--- ant-inflammatory</a:t>
            </a:r>
          </a:p>
          <a:p>
            <a:pPr algn="just"/>
            <a:r>
              <a:rPr lang="en-US" altLang="en-US" sz="3600" dirty="0">
                <a:solidFill>
                  <a:srgbClr val="0070C0"/>
                </a:solidFill>
              </a:rPr>
              <a:t>Oxygen therapy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>
                <a:solidFill>
                  <a:schemeClr val="tx1"/>
                </a:solidFill>
              </a:rPr>
              <a:t>a. Emphysema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just"/>
            <a:r>
              <a:rPr lang="en-US" altLang="en-US" sz="3900" dirty="0"/>
              <a:t>Is a pathological term that describes an abnormal distention of the air spaces beyond the terminal bronchioles</a:t>
            </a:r>
          </a:p>
          <a:p>
            <a:pPr algn="just"/>
            <a:r>
              <a:rPr lang="en-US" altLang="en-US" sz="3900" dirty="0"/>
              <a:t>Destruction of the distended walls of the alveoli results in impaired gas exchange </a:t>
            </a:r>
          </a:p>
          <a:p>
            <a:pPr algn="just"/>
            <a:r>
              <a:rPr lang="en-US" altLang="en-US" sz="3900" dirty="0"/>
              <a:t>It is the end stage of a process that has progressed slowly for many 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09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600" dirty="0"/>
              <a:t>As the walls of the alveoli are destroyed, </a:t>
            </a:r>
            <a:r>
              <a:rPr lang="en-US" altLang="en-US" sz="3600" dirty="0">
                <a:solidFill>
                  <a:srgbClr val="7030A0"/>
                </a:solidFill>
              </a:rPr>
              <a:t>the alveolar surface area in direct contact </a:t>
            </a:r>
            <a:r>
              <a:rPr lang="en-US" altLang="en-US" sz="3600" dirty="0"/>
              <a:t>with the pulmonary capillaries </a:t>
            </a:r>
            <a:r>
              <a:rPr lang="en-US" altLang="en-US" sz="3600" b="1" dirty="0"/>
              <a:t>continually decreases</a:t>
            </a:r>
            <a:r>
              <a:rPr lang="en-US" altLang="en-US" sz="3600" dirty="0"/>
              <a:t>, </a:t>
            </a:r>
          </a:p>
          <a:p>
            <a:pPr algn="just"/>
            <a:r>
              <a:rPr lang="en-US" altLang="en-US" sz="3600" dirty="0"/>
              <a:t>Causes an increase in </a:t>
            </a:r>
            <a:r>
              <a:rPr lang="en-US" altLang="en-US" sz="3600" b="1" dirty="0">
                <a:solidFill>
                  <a:srgbClr val="7030A0"/>
                </a:solidFill>
              </a:rPr>
              <a:t>dead space </a:t>
            </a:r>
            <a:r>
              <a:rPr lang="en-US" altLang="en-US" sz="3600" dirty="0"/>
              <a:t>and impaired oxygen diffusion</a:t>
            </a:r>
          </a:p>
          <a:p>
            <a:pPr algn="just"/>
            <a:r>
              <a:rPr lang="en-US" altLang="en-US" sz="3600" dirty="0"/>
              <a:t>Leads to hypoxemia</a:t>
            </a:r>
          </a:p>
          <a:p>
            <a:pPr algn="just"/>
            <a:r>
              <a:rPr lang="en-US" altLang="en-US" sz="3600" dirty="0"/>
              <a:t>In the later stages of the disease, carbon dioxide elimination is impaired, </a:t>
            </a:r>
          </a:p>
          <a:p>
            <a:pPr algn="just"/>
            <a:r>
              <a:rPr lang="en-US" altLang="en-US" sz="3600" dirty="0"/>
              <a:t>Results in </a:t>
            </a:r>
            <a:r>
              <a:rPr lang="en-US" altLang="en-US" sz="3600" dirty="0" err="1">
                <a:solidFill>
                  <a:srgbClr val="0070C0"/>
                </a:solidFill>
              </a:rPr>
              <a:t>hypercapnia</a:t>
            </a:r>
            <a:r>
              <a:rPr lang="en-US" altLang="en-US" sz="3600" dirty="0"/>
              <a:t> and causing </a:t>
            </a:r>
            <a:r>
              <a:rPr lang="en-US" altLang="en-US" sz="3600" dirty="0">
                <a:solidFill>
                  <a:srgbClr val="7030A0"/>
                </a:solidFill>
              </a:rPr>
              <a:t>respiratory acidosis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92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sz="3600" dirty="0"/>
              <a:t>Cigarette smoking. Pipe, cigar, and other types of tobacco smoking.</a:t>
            </a:r>
          </a:p>
          <a:p>
            <a:pPr algn="just"/>
            <a:r>
              <a:rPr lang="en-US" altLang="en-US" sz="3600" dirty="0"/>
              <a:t>Passive smoking….</a:t>
            </a:r>
          </a:p>
          <a:p>
            <a:pPr algn="just"/>
            <a:r>
              <a:rPr lang="en-US" altLang="en-US" sz="3600" dirty="0"/>
              <a:t>A deﬁciency of </a:t>
            </a:r>
            <a:r>
              <a:rPr lang="en-US" altLang="en-US" sz="3600" dirty="0">
                <a:solidFill>
                  <a:srgbClr val="7030A0"/>
                </a:solidFill>
              </a:rPr>
              <a:t>alphar1 anti- trypsin</a:t>
            </a:r>
            <a:r>
              <a:rPr lang="en-US" altLang="en-US" sz="3600" dirty="0"/>
              <a:t>, an enzyme inhibitor that protects the lung parenchyma from injury … from the liver (rare condition)</a:t>
            </a:r>
          </a:p>
          <a:p>
            <a:pPr algn="just"/>
            <a:r>
              <a:rPr lang="en-US" altLang="en-US" sz="3600" dirty="0"/>
              <a:t>Rupture of the lung thro stab wounds or accident</a:t>
            </a:r>
          </a:p>
          <a:p>
            <a:pPr algn="just"/>
            <a:r>
              <a:rPr lang="en-US" altLang="en-US" sz="3600" dirty="0"/>
              <a:t>Prolonged exposure to occupational </a:t>
            </a:r>
            <a:r>
              <a:rPr lang="en-US" altLang="en-US" sz="3600" dirty="0">
                <a:solidFill>
                  <a:srgbClr val="7030A0"/>
                </a:solidFill>
              </a:rPr>
              <a:t>dust</a:t>
            </a:r>
            <a:r>
              <a:rPr lang="en-US" altLang="en-US" sz="3600" dirty="0"/>
              <a:t> and chemical</a:t>
            </a:r>
          </a:p>
          <a:p>
            <a:pPr algn="just"/>
            <a:r>
              <a:rPr lang="en-US" altLang="en-US" sz="3600" dirty="0"/>
              <a:t>Air pollution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01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altLang="en-US" dirty="0"/>
              <a:t>Dyspnea</a:t>
            </a:r>
          </a:p>
          <a:p>
            <a:r>
              <a:rPr lang="en-US" altLang="en-US" dirty="0"/>
              <a:t>Chronic cough</a:t>
            </a:r>
          </a:p>
          <a:p>
            <a:r>
              <a:rPr lang="en-US" altLang="en-US" dirty="0"/>
              <a:t>Sputum production</a:t>
            </a:r>
          </a:p>
          <a:p>
            <a:r>
              <a:rPr lang="en-US" altLang="en-US" dirty="0"/>
              <a:t>Fatigue</a:t>
            </a:r>
          </a:p>
          <a:p>
            <a:r>
              <a:rPr lang="en-US" altLang="en-US" dirty="0"/>
              <a:t>Wheezing</a:t>
            </a:r>
          </a:p>
          <a:p>
            <a:r>
              <a:rPr lang="en-US" altLang="en-US" dirty="0"/>
              <a:t>Hyper inflated(barrel) chest</a:t>
            </a:r>
          </a:p>
          <a:p>
            <a:r>
              <a:rPr lang="en-US" altLang="en-US" dirty="0"/>
              <a:t>Diminished breath sound with crackles and prolonged expiration</a:t>
            </a:r>
          </a:p>
          <a:p>
            <a:r>
              <a:rPr lang="en-US" altLang="en-US" dirty="0"/>
              <a:t>Weight loss, weakness</a:t>
            </a:r>
          </a:p>
          <a:p>
            <a:r>
              <a:rPr lang="en-US" altLang="en-US" dirty="0" err="1"/>
              <a:t>Hypercapnia</a:t>
            </a:r>
            <a:r>
              <a:rPr lang="en-US" altLang="en-US" dirty="0"/>
              <a:t> and hypoxemia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1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3654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838200"/>
            <a:ext cx="7848600" cy="5486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1665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UPPER RESPIRATORY  TRACT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b="1" u="sng" dirty="0"/>
              <a:t>FUNCTIONS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Protect </a:t>
            </a:r>
            <a:r>
              <a:rPr lang="en-US" altLang="en-US" dirty="0"/>
              <a:t>respiratory system from infection and from foreign body inhalation through sneezing, coughing and spasm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Warms and filters </a:t>
            </a:r>
            <a:r>
              <a:rPr lang="en-US" altLang="en-US" dirty="0"/>
              <a:t>inspired air so that lower respiratory tract accomplishes  gas exchange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Humidification</a:t>
            </a:r>
            <a:r>
              <a:rPr lang="en-US" altLang="en-US" dirty="0"/>
              <a:t> of air</a:t>
            </a:r>
          </a:p>
          <a:p>
            <a:pPr algn="just"/>
            <a:r>
              <a:rPr lang="en-US" altLang="en-US" dirty="0">
                <a:solidFill>
                  <a:srgbClr val="00B0F0"/>
                </a:solidFill>
              </a:rPr>
              <a:t>Passage way </a:t>
            </a:r>
            <a:r>
              <a:rPr lang="en-US" altLang="en-US" dirty="0"/>
              <a:t>of air into the lower respiratory system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71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3600" dirty="0"/>
              <a:t>Bronchodilators to reduce bronchospasm and airway obstruction.</a:t>
            </a:r>
          </a:p>
          <a:p>
            <a:r>
              <a:rPr lang="en-US" sz="3600" dirty="0"/>
              <a:t>Use of corticosteroids </a:t>
            </a:r>
          </a:p>
          <a:p>
            <a:r>
              <a:rPr lang="en-US" sz="3600" dirty="0"/>
              <a:t>Antibiotics for treatment of infections </a:t>
            </a:r>
            <a:r>
              <a:rPr lang="en-US" sz="3600" dirty="0" err="1"/>
              <a:t>e.g</a:t>
            </a:r>
            <a:r>
              <a:rPr lang="en-US" sz="3600" dirty="0"/>
              <a:t> </a:t>
            </a:r>
            <a:r>
              <a:rPr lang="en-US" sz="3600" dirty="0" err="1"/>
              <a:t>amoxillin</a:t>
            </a:r>
            <a:r>
              <a:rPr lang="en-US" sz="3600" dirty="0"/>
              <a:t> and benzyl penicillin</a:t>
            </a:r>
          </a:p>
          <a:p>
            <a:r>
              <a:rPr lang="en-US" sz="3600" dirty="0"/>
              <a:t>Oxygen therapy incase of </a:t>
            </a:r>
            <a:r>
              <a:rPr lang="en-US" sz="3600" dirty="0" err="1"/>
              <a:t>dyspnoea</a:t>
            </a:r>
            <a:endParaRPr lang="en-US" sz="3600" dirty="0"/>
          </a:p>
          <a:p>
            <a:r>
              <a:rPr lang="en-US" sz="3600" dirty="0"/>
              <a:t>Chest physiotherapy to aid in removal of secretions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59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Font typeface="Wingdings 2" charset="2"/>
              <a:buChar char=""/>
            </a:pPr>
            <a:r>
              <a:rPr lang="en-US" altLang="en-US" dirty="0"/>
              <a:t>Major focus is on pulmonary rehabilitation that include</a:t>
            </a:r>
          </a:p>
          <a:p>
            <a:pPr lvl="1">
              <a:buClr>
                <a:srgbClr val="2C2C86"/>
              </a:buClr>
              <a:buFont typeface="Wingdings" charset="2"/>
              <a:buChar char="Ø"/>
            </a:pPr>
            <a:r>
              <a:rPr lang="en-US" altLang="en-US" dirty="0">
                <a:solidFill>
                  <a:srgbClr val="7030A0"/>
                </a:solidFill>
              </a:rPr>
              <a:t>PATIENT EDUCATION </a:t>
            </a:r>
            <a:r>
              <a:rPr lang="en-US" altLang="en-US" dirty="0"/>
              <a:t>includes a broad variety of topics such as: 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normal anatomy and physiology of the lung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pathophysiology and changes with COPD,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medications and home oxygen therapy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nutrition, respiratory therapy treatments, 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symptom alleviation, </a:t>
            </a:r>
          </a:p>
          <a:p>
            <a:pPr lvl="1">
              <a:buClr>
                <a:srgbClr val="2C2C86"/>
              </a:buClr>
              <a:buFont typeface="Wingdings" charset="2"/>
              <a:buChar char="ü"/>
            </a:pPr>
            <a:r>
              <a:rPr lang="en-US" altLang="en-US" dirty="0"/>
              <a:t>smoking cessation, coping with chronic disease,</a:t>
            </a:r>
          </a:p>
          <a:p>
            <a:pPr marL="393192" lvl="1" indent="0">
              <a:buClr>
                <a:srgbClr val="2C2C86"/>
              </a:buClr>
              <a:buNone/>
            </a:pPr>
            <a:endParaRPr lang="en-US" altLang="en-US" dirty="0"/>
          </a:p>
          <a:p>
            <a:pPr marL="393192" lvl="1" indent="0">
              <a:buClr>
                <a:srgbClr val="2C2C86"/>
              </a:buClr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210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lvl="1" algn="just">
              <a:buFont typeface="Wingdings" charset="2"/>
              <a:buChar char="Ø"/>
            </a:pPr>
            <a:r>
              <a:rPr lang="en-US" altLang="en-US" sz="3200" dirty="0">
                <a:solidFill>
                  <a:srgbClr val="7030A0"/>
                </a:solidFill>
              </a:rPr>
              <a:t>Breathing Exercises</a:t>
            </a:r>
            <a:r>
              <a:rPr lang="en-US" altLang="en-US" sz="3200" dirty="0"/>
              <a:t>.-use of diaphragmatic breathing </a:t>
            </a:r>
          </a:p>
          <a:p>
            <a:pPr lvl="1" algn="just">
              <a:buFont typeface="Wingdings" charset="2"/>
              <a:buChar char="Ø"/>
            </a:pPr>
            <a:r>
              <a:rPr lang="en-US" altLang="en-US" sz="3200" dirty="0">
                <a:solidFill>
                  <a:srgbClr val="7030A0"/>
                </a:solidFill>
              </a:rPr>
              <a:t>Inspiratory Muscle </a:t>
            </a:r>
            <a:r>
              <a:rPr lang="en-US" altLang="en-US" sz="3200" dirty="0"/>
              <a:t>Training to strengthen the muscle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Activity Pacing </a:t>
            </a:r>
            <a:r>
              <a:rPr lang="en-US" altLang="en-US" sz="3200" dirty="0"/>
              <a:t>to avoid overexertion and fatigue </a:t>
            </a:r>
          </a:p>
          <a:p>
            <a:pPr algn="just"/>
            <a:r>
              <a:rPr lang="en-US" altLang="en-US" sz="3200" dirty="0">
                <a:solidFill>
                  <a:srgbClr val="7030A0"/>
                </a:solidFill>
              </a:rPr>
              <a:t>Nutritional Therapy </a:t>
            </a:r>
            <a:r>
              <a:rPr lang="en-US" altLang="en-US" sz="3200" dirty="0"/>
              <a:t>thorough assessment on caloric needs and food supplementation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65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5400" dirty="0" err="1">
                <a:solidFill>
                  <a:srgbClr val="92D050"/>
                </a:solidFill>
              </a:rPr>
              <a:t>lifestyle</a:t>
            </a:r>
            <a:r>
              <a:rPr lang="fr-FR" altLang="en-US" sz="5400" dirty="0">
                <a:solidFill>
                  <a:srgbClr val="92D050"/>
                </a:solidFill>
              </a:rPr>
              <a:t> and home </a:t>
            </a:r>
            <a:r>
              <a:rPr lang="fr-FR" altLang="en-US" sz="5400" dirty="0" err="1">
                <a:solidFill>
                  <a:srgbClr val="92D050"/>
                </a:solidFill>
              </a:rPr>
              <a:t>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3600" dirty="0"/>
              <a:t>Stop smoking</a:t>
            </a:r>
          </a:p>
          <a:p>
            <a:pPr algn="just"/>
            <a:r>
              <a:rPr lang="en-US" altLang="en-US" sz="3600" dirty="0"/>
              <a:t>Avoid other respiratory irritants</a:t>
            </a:r>
          </a:p>
          <a:p>
            <a:pPr algn="just"/>
            <a:r>
              <a:rPr lang="en-US" altLang="en-US" sz="3600" dirty="0"/>
              <a:t>Exercise regularly</a:t>
            </a:r>
          </a:p>
          <a:p>
            <a:pPr algn="just"/>
            <a:r>
              <a:rPr lang="en-US" altLang="en-US" sz="3600" dirty="0"/>
              <a:t>Protect yourself from cold air</a:t>
            </a:r>
          </a:p>
          <a:p>
            <a:pPr algn="just"/>
            <a:r>
              <a:rPr lang="en-US" altLang="en-US" sz="3600" dirty="0"/>
              <a:t>Prevent respiratory infections</a:t>
            </a:r>
            <a:r>
              <a:rPr lang="en-US" altLang="en-US" sz="3600" b="1" dirty="0"/>
              <a:t>.</a:t>
            </a:r>
            <a:r>
              <a:rPr lang="en-US" altLang="en-US" sz="3600" dirty="0"/>
              <a:t> </a:t>
            </a:r>
          </a:p>
          <a:p>
            <a:pPr algn="just"/>
            <a:r>
              <a:rPr lang="en-US" altLang="en-US" sz="3600" dirty="0"/>
              <a:t>Get pneumonia vaccinations as advised by your doctor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1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Respiratory insufficiency and failure</a:t>
            </a:r>
          </a:p>
          <a:p>
            <a:r>
              <a:rPr lang="en-US" altLang="en-US" sz="3600" dirty="0"/>
              <a:t>Right sided heart failure</a:t>
            </a:r>
          </a:p>
          <a:p>
            <a:r>
              <a:rPr lang="en-US" altLang="en-US" sz="3600" dirty="0"/>
              <a:t>Atelectasis</a:t>
            </a:r>
          </a:p>
          <a:p>
            <a:r>
              <a:rPr lang="en-US" altLang="en-US" sz="3600" dirty="0"/>
              <a:t>Pulmonary arterial hypertension</a:t>
            </a:r>
          </a:p>
          <a:p>
            <a:r>
              <a:rPr lang="en-US" altLang="en-US" sz="3600" dirty="0"/>
              <a:t>Pneumothorax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7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>
                <a:solidFill>
                  <a:srgbClr val="FFC000"/>
                </a:solidFill>
              </a:rPr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altLang="en-US" sz="3200" dirty="0"/>
              <a:t>Inflammatory process resulting in edema of the parenchymal lung tissue </a:t>
            </a:r>
          </a:p>
          <a:p>
            <a:pPr algn="just"/>
            <a:r>
              <a:rPr lang="en-US" altLang="en-US" sz="3200" dirty="0"/>
              <a:t>Primarily affects terminal gas-exchanging portions of the lung </a:t>
            </a:r>
          </a:p>
          <a:p>
            <a:pPr algn="just"/>
            <a:r>
              <a:rPr lang="en-US" altLang="en-US" sz="3200" dirty="0"/>
              <a:t>It is commonly caused by infectious agents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204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3200" dirty="0"/>
              <a:t>Caused by </a:t>
            </a:r>
          </a:p>
          <a:p>
            <a:r>
              <a:rPr lang="en-US" altLang="en-US" sz="3200" dirty="0"/>
              <a:t>bacteria, viruses, fungi, protozoa, parasites</a:t>
            </a:r>
          </a:p>
          <a:p>
            <a:r>
              <a:rPr lang="en-US" altLang="en-US" sz="3200" dirty="0"/>
              <a:t>Inhaled into lungs or transported via the bloodstream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71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92D050"/>
                </a:solidFill>
              </a:rPr>
              <a:t>Classification of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lvl="1" algn="just">
              <a:spcBef>
                <a:spcPts val="600"/>
              </a:spcBef>
              <a:buClr>
                <a:srgbClr val="333399"/>
              </a:buClr>
            </a:pPr>
            <a:r>
              <a:rPr lang="en-US" altLang="en-US" dirty="0"/>
              <a:t>Classified by </a:t>
            </a:r>
            <a:r>
              <a:rPr lang="en-US" altLang="en-US" b="1" dirty="0"/>
              <a:t>causal agent, distribution, setting </a:t>
            </a:r>
            <a:r>
              <a:rPr lang="en-US" altLang="en-US" dirty="0"/>
              <a:t>(hospital -HAP or community - CAP)</a:t>
            </a:r>
          </a:p>
          <a:p>
            <a:pPr algn="just">
              <a:buFont typeface="Wingdings" charset="2"/>
              <a:buNone/>
            </a:pPr>
            <a:r>
              <a:rPr lang="en-US" altLang="en-US" sz="2800" b="1" dirty="0"/>
              <a:t>a. According to causes</a:t>
            </a:r>
            <a:r>
              <a:rPr lang="en-US" altLang="en-US" sz="2800" dirty="0"/>
              <a:t> </a:t>
            </a:r>
          </a:p>
          <a:p>
            <a:pPr algn="just"/>
            <a:r>
              <a:rPr lang="en-US" altLang="en-US" sz="2800" b="1" dirty="0"/>
              <a:t>Bacterial (the most common cause of pneumonia)</a:t>
            </a:r>
          </a:p>
          <a:p>
            <a:pPr algn="just"/>
            <a:r>
              <a:rPr lang="en-US" altLang="en-US" sz="2800" b="1" dirty="0"/>
              <a:t>Viral pneumonia</a:t>
            </a:r>
          </a:p>
          <a:p>
            <a:pPr algn="just"/>
            <a:r>
              <a:rPr lang="en-US" altLang="en-US" sz="2800" b="1" dirty="0"/>
              <a:t>Fungal pneumonia</a:t>
            </a:r>
          </a:p>
          <a:p>
            <a:pPr algn="just"/>
            <a:r>
              <a:rPr lang="en-US" altLang="en-US" sz="2800" b="1" dirty="0"/>
              <a:t>Chemical pneumonia (ingestion of kerosene, or inhalation of irritating substance)</a:t>
            </a:r>
          </a:p>
          <a:p>
            <a:pPr algn="just"/>
            <a:r>
              <a:rPr lang="en-US" altLang="en-US" sz="2800" b="1" dirty="0"/>
              <a:t>Inhalation pneumonia (aspiration pneumonia)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8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b. According to areas involved (distribution)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3200" b="1" dirty="0">
                <a:ea typeface="Calibri" charset="0"/>
              </a:rPr>
              <a:t>Lobar pneumonia; </a:t>
            </a:r>
          </a:p>
          <a:p>
            <a:pPr algn="just"/>
            <a:r>
              <a:rPr lang="en-US" altLang="en-US" sz="3200" dirty="0">
                <a:ea typeface="Calibri" charset="0"/>
              </a:rPr>
              <a:t>it is characterized by acute inflammation of the entire lobe or lung</a:t>
            </a:r>
          </a:p>
          <a:p>
            <a:pPr algn="just">
              <a:buNone/>
            </a:pPr>
            <a:r>
              <a:rPr lang="en-US" altLang="en-US" sz="3200" b="1" dirty="0" err="1">
                <a:ea typeface="Calibri" charset="0"/>
              </a:rPr>
              <a:t>Broncho</a:t>
            </a:r>
            <a:r>
              <a:rPr lang="en-US" altLang="en-US" sz="3200" b="1" dirty="0">
                <a:ea typeface="Calibri" charset="0"/>
              </a:rPr>
              <a:t>-pneumonia: </a:t>
            </a:r>
          </a:p>
          <a:p>
            <a:pPr algn="just"/>
            <a:r>
              <a:rPr lang="en-US" altLang="en-US" sz="3200" dirty="0" err="1">
                <a:ea typeface="Calibri" charset="0"/>
              </a:rPr>
              <a:t>Characterised</a:t>
            </a:r>
            <a:r>
              <a:rPr lang="en-US" altLang="en-US" sz="3200" dirty="0">
                <a:ea typeface="Calibri" charset="0"/>
              </a:rPr>
              <a:t> by patchy consolidation (</a:t>
            </a:r>
            <a:r>
              <a:rPr lang="en-US" altLang="en-US" sz="3200" b="1" dirty="0">
                <a:ea typeface="Calibri" charset="0"/>
              </a:rPr>
              <a:t>pus in many alveoli and adjacent air spaces</a:t>
            </a:r>
            <a:r>
              <a:rPr lang="en-US" altLang="en-US" sz="3200" dirty="0">
                <a:ea typeface="Calibri" charset="0"/>
              </a:rPr>
              <a:t>) </a:t>
            </a:r>
            <a:r>
              <a:rPr lang="en-US" altLang="en-US" sz="3200" b="1" dirty="0">
                <a:ea typeface="Calibri" charset="0"/>
              </a:rPr>
              <a:t>scattered </a:t>
            </a:r>
            <a:r>
              <a:rPr lang="en-US" altLang="en-US" sz="3200" dirty="0">
                <a:ea typeface="Calibri" charset="0"/>
              </a:rPr>
              <a:t>in one or more lobes of one or both lungs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554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……</a:t>
            </a:r>
          </a:p>
        </p:txBody>
      </p:sp>
      <p:pic>
        <p:nvPicPr>
          <p:cNvPr id="4" name="Content Placeholder 12185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19201"/>
            <a:ext cx="7238999" cy="5105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3643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638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85800"/>
            <a:ext cx="8020050" cy="5791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51623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c. </a:t>
            </a:r>
            <a:r>
              <a:rPr lang="en-US" altLang="en-US" sz="4400" b="1" dirty="0">
                <a:solidFill>
                  <a:schemeClr val="tx1"/>
                </a:solidFill>
              </a:rPr>
              <a:t>According to where it is acquired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just">
              <a:buFont typeface="Times" charset="0"/>
              <a:buNone/>
            </a:pPr>
            <a:r>
              <a:rPr lang="en-US" altLang="en-US" sz="2800" b="1" dirty="0"/>
              <a:t>1. Community-acquired pneumonia(CAP) </a:t>
            </a:r>
          </a:p>
          <a:p>
            <a:pPr algn="just"/>
            <a:r>
              <a:rPr lang="en-US" altLang="en-US" sz="2800" dirty="0"/>
              <a:t>Occurs either in the community setting or </a:t>
            </a:r>
            <a:r>
              <a:rPr lang="en-US" altLang="en-US" sz="2800" b="1" dirty="0"/>
              <a:t>within the ﬁrst 48 hours</a:t>
            </a:r>
            <a:r>
              <a:rPr lang="en-US" altLang="en-US" sz="2800" dirty="0"/>
              <a:t> of hospitalization. </a:t>
            </a:r>
          </a:p>
          <a:p>
            <a:pPr algn="just"/>
            <a:r>
              <a:rPr lang="en-US" altLang="en-US" sz="2800" dirty="0"/>
              <a:t>Mostly caused  by </a:t>
            </a:r>
            <a:r>
              <a:rPr lang="en-US" altLang="en-US" sz="2800" i="1" dirty="0"/>
              <a:t>Streptococcus </a:t>
            </a:r>
            <a:r>
              <a:rPr lang="en-US" altLang="en-US" sz="2800" i="1" dirty="0" err="1"/>
              <a:t>pneumoniae</a:t>
            </a:r>
            <a:endParaRPr lang="en-US" altLang="en-US" sz="2800" i="1" dirty="0"/>
          </a:p>
          <a:p>
            <a:pPr algn="just"/>
            <a:endParaRPr lang="en-US" altLang="en-US" sz="2800" i="1" dirty="0"/>
          </a:p>
          <a:p>
            <a:pPr algn="just">
              <a:buFont typeface="Times" charset="0"/>
              <a:buNone/>
            </a:pPr>
            <a:r>
              <a:rPr lang="en-US" altLang="en-US" sz="2800" b="1" dirty="0"/>
              <a:t>2. Hospital-acquired pneumonia (</a:t>
            </a:r>
            <a:r>
              <a:rPr lang="en-US" altLang="en-US" sz="2800" dirty="0"/>
              <a:t> </a:t>
            </a:r>
            <a:r>
              <a:rPr lang="en-US" altLang="en-US" sz="2800" b="1" dirty="0"/>
              <a:t>nosocomial pneumonia</a:t>
            </a:r>
            <a:r>
              <a:rPr lang="en-US" altLang="en-US" sz="2800" dirty="0"/>
              <a:t>)  </a:t>
            </a:r>
          </a:p>
          <a:p>
            <a:pPr algn="just"/>
            <a:r>
              <a:rPr lang="en-US" altLang="en-US" sz="2800" dirty="0"/>
              <a:t>Is  the onset of pneumonia </a:t>
            </a:r>
            <a:r>
              <a:rPr lang="en-US" altLang="en-US" sz="2800" b="1" dirty="0"/>
              <a:t>symptoms more than 48 hours </a:t>
            </a:r>
            <a:r>
              <a:rPr lang="en-US" altLang="en-US" sz="2800" dirty="0"/>
              <a:t>after admission to the hospital.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8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3. Pneumonia in the </a:t>
            </a:r>
            <a:r>
              <a:rPr lang="en-US" altLang="en-US" sz="3600" dirty="0" err="1">
                <a:solidFill>
                  <a:schemeClr val="tx1"/>
                </a:solidFill>
              </a:rPr>
              <a:t>immuno</a:t>
            </a:r>
            <a:r>
              <a:rPr lang="en-US" altLang="en-US" sz="3600" dirty="0">
                <a:solidFill>
                  <a:schemeClr val="tx1"/>
                </a:solidFill>
              </a:rPr>
              <a:t>- compromised host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Immuno compromised states occur with </a:t>
            </a:r>
          </a:p>
          <a:p>
            <a:pPr lvl="1">
              <a:buFont typeface="Wingdings" charset="2"/>
              <a:buChar char="ü"/>
            </a:pPr>
            <a:r>
              <a:rPr lang="en-US" altLang="en-US" sz="3500" dirty="0"/>
              <a:t>The use of immunosuppressive agents </a:t>
            </a:r>
            <a:r>
              <a:rPr lang="en-US" altLang="en-US" sz="3500" dirty="0" err="1"/>
              <a:t>e.g</a:t>
            </a:r>
            <a:r>
              <a:rPr lang="en-US" altLang="en-US" sz="3500" dirty="0"/>
              <a:t> </a:t>
            </a:r>
            <a:r>
              <a:rPr lang="en-US" altLang="en-US" sz="3500" b="1" dirty="0"/>
              <a:t>corticosteroids</a:t>
            </a:r>
            <a:r>
              <a:rPr lang="en-US" altLang="en-US" sz="3500" dirty="0"/>
              <a:t>. </a:t>
            </a:r>
          </a:p>
          <a:p>
            <a:pPr lvl="1">
              <a:buFont typeface="Wingdings" charset="2"/>
              <a:buChar char="ü"/>
            </a:pPr>
            <a:r>
              <a:rPr lang="en-US" altLang="en-US" sz="3500" dirty="0"/>
              <a:t>chemotherapy</a:t>
            </a:r>
          </a:p>
          <a:p>
            <a:pPr lvl="1">
              <a:buFont typeface="Wingdings" charset="2"/>
              <a:buChar char="ü"/>
            </a:pPr>
            <a:r>
              <a:rPr lang="en-US" altLang="en-US" sz="3500" dirty="0"/>
              <a:t>nutritional depletion </a:t>
            </a:r>
          </a:p>
          <a:p>
            <a:pPr lvl="1">
              <a:buFont typeface="Wingdings" charset="2"/>
              <a:buChar char="ü"/>
            </a:pPr>
            <a:r>
              <a:rPr lang="en-US" altLang="en-US" sz="3500" dirty="0"/>
              <a:t>use of broad-spectrum antimicrobial agents</a:t>
            </a:r>
          </a:p>
          <a:p>
            <a:pPr lvl="1">
              <a:buFont typeface="Wingdings" charset="2"/>
              <a:buChar char="ü"/>
            </a:pPr>
            <a:r>
              <a:rPr lang="en-US" altLang="en-US" sz="3500" dirty="0"/>
              <a:t>AIDS</a:t>
            </a:r>
          </a:p>
          <a:p>
            <a:pPr lvl="1">
              <a:buFont typeface="Wingdings" charset="2"/>
              <a:buChar char="ü"/>
            </a:pPr>
            <a:endParaRPr lang="en-US" altLang="en-US" sz="3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97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MICRO-ORGANISMS RESPONSIBLE FOR PNEUMONIA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Times" charset="0"/>
              <a:buNone/>
            </a:pPr>
            <a:r>
              <a:rPr lang="en-US" altLang="en-US" sz="3600" b="1" u="sng" dirty="0"/>
              <a:t>a. COMMUNITY ACQUIRED</a:t>
            </a:r>
          </a:p>
          <a:p>
            <a:pPr>
              <a:buFont typeface="Wingdings 2" charset="2"/>
              <a:buChar char=""/>
            </a:pPr>
            <a:r>
              <a:rPr lang="fr-FR" altLang="en-US" sz="3600" i="1" dirty="0"/>
              <a:t>Streptococcus </a:t>
            </a:r>
            <a:r>
              <a:rPr lang="fr-FR" altLang="en-US" sz="3600" i="1" dirty="0" err="1"/>
              <a:t>pneumoniae</a:t>
            </a:r>
            <a:r>
              <a:rPr lang="fr-FR" altLang="en-US" sz="3600" i="1" dirty="0"/>
              <a:t> </a:t>
            </a:r>
            <a:r>
              <a:rPr lang="fr-FR" altLang="en-US" sz="3600" dirty="0"/>
              <a:t>(</a:t>
            </a:r>
            <a:r>
              <a:rPr lang="fr-FR" altLang="en-US" sz="3600" dirty="0" err="1"/>
              <a:t>pneumococcal</a:t>
            </a:r>
            <a:r>
              <a:rPr lang="fr-FR" altLang="en-US" sz="3600" dirty="0"/>
              <a:t>), </a:t>
            </a:r>
            <a:r>
              <a:rPr lang="fr-FR" altLang="en-US" sz="3600" i="1" dirty="0" err="1"/>
              <a:t>Haemophilus</a:t>
            </a:r>
            <a:r>
              <a:rPr lang="fr-FR" altLang="en-US" sz="3600" i="1" dirty="0"/>
              <a:t> </a:t>
            </a:r>
            <a:r>
              <a:rPr lang="fr-FR" altLang="en-US" sz="3600" i="1" dirty="0" err="1"/>
              <a:t>inﬂuenzae</a:t>
            </a:r>
            <a:endParaRPr lang="fr-FR" altLang="en-US" sz="3600" i="1" dirty="0"/>
          </a:p>
          <a:p>
            <a:pPr>
              <a:buFont typeface="Wingdings 2" charset="2"/>
              <a:buChar char=""/>
            </a:pPr>
            <a:r>
              <a:rPr lang="fr-FR" altLang="en-US" sz="3600" i="1" dirty="0" err="1"/>
              <a:t>Legionnaires</a:t>
            </a:r>
            <a:r>
              <a:rPr lang="fr-FR" altLang="en-US" sz="3600" i="1" dirty="0"/>
              <a:t>’ </a:t>
            </a:r>
            <a:r>
              <a:rPr lang="fr-FR" altLang="en-US" sz="3600" i="1" dirty="0" err="1"/>
              <a:t>pneumophila</a:t>
            </a:r>
            <a:endParaRPr lang="fr-FR" altLang="en-US" sz="3600" i="1" dirty="0"/>
          </a:p>
          <a:p>
            <a:pPr>
              <a:buFont typeface="Wingdings 2" charset="2"/>
              <a:buChar char=""/>
            </a:pPr>
            <a:r>
              <a:rPr lang="fr-FR" altLang="en-US" sz="3600" i="1" dirty="0" err="1"/>
              <a:t>Mycoplasma</a:t>
            </a:r>
            <a:r>
              <a:rPr lang="fr-FR" altLang="en-US" sz="3600" i="1" dirty="0"/>
              <a:t> </a:t>
            </a:r>
            <a:r>
              <a:rPr lang="fr-FR" altLang="en-US" sz="3600" i="1" dirty="0" err="1"/>
              <a:t>pneumoniae</a:t>
            </a:r>
            <a:r>
              <a:rPr lang="fr-FR" altLang="en-US" sz="3600" i="1" dirty="0"/>
              <a:t>,</a:t>
            </a:r>
          </a:p>
          <a:p>
            <a:pPr>
              <a:buFont typeface="Wingdings 2" charset="2"/>
              <a:buChar char=""/>
            </a:pPr>
            <a:r>
              <a:rPr lang="fr-FR" altLang="en-US" sz="3600" dirty="0"/>
              <a:t>Viral</a:t>
            </a:r>
            <a:r>
              <a:rPr lang="fr-FR" altLang="en-US" sz="3600" i="1" dirty="0"/>
              <a:t> </a:t>
            </a:r>
            <a:r>
              <a:rPr lang="fr-FR" altLang="en-US" sz="3600" dirty="0" err="1"/>
              <a:t>pneumonia</a:t>
            </a:r>
            <a:r>
              <a:rPr lang="fr-FR" altLang="en-US" sz="3600" dirty="0"/>
              <a:t>, </a:t>
            </a:r>
          </a:p>
          <a:p>
            <a:pPr>
              <a:buFont typeface="Wingdings 2" charset="2"/>
              <a:buChar char=""/>
            </a:pPr>
            <a:r>
              <a:rPr lang="fr-FR" altLang="en-US" sz="3600" i="1" dirty="0"/>
              <a:t>Chlamydia </a:t>
            </a:r>
            <a:r>
              <a:rPr lang="fr-FR" altLang="en-US" sz="3600" i="1" dirty="0" err="1"/>
              <a:t>pneumoniae</a:t>
            </a:r>
            <a:r>
              <a:rPr lang="fr-FR" altLang="en-US" sz="3600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9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altLang="en-US" sz="4000" b="1" dirty="0">
                <a:solidFill>
                  <a:srgbClr val="BBE0E3"/>
                </a:solidFill>
              </a:rPr>
              <a:t>b. HOSPITAL-ACQUIRED PNEUMONIA</a:t>
            </a:r>
            <a:r>
              <a:rPr lang="en-US" altLang="en-US" sz="4000" dirty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 2" charset="2"/>
              <a:buChar char=""/>
            </a:pPr>
            <a:r>
              <a:rPr lang="fr-FR" altLang="en-US" sz="3500" i="1" dirty="0" err="1"/>
              <a:t>Staphylococcal</a:t>
            </a:r>
            <a:r>
              <a:rPr lang="fr-FR" altLang="en-US" sz="3500" i="1" dirty="0"/>
              <a:t> </a:t>
            </a:r>
            <a:r>
              <a:rPr lang="fr-FR" altLang="en-US" sz="3500" i="1" dirty="0" err="1"/>
              <a:t>pneumonia</a:t>
            </a:r>
            <a:r>
              <a:rPr lang="fr-FR" altLang="en-US" sz="3500" i="1" dirty="0"/>
              <a:t>,</a:t>
            </a:r>
          </a:p>
          <a:p>
            <a:pPr algn="just">
              <a:buFont typeface="Wingdings 2" charset="2"/>
              <a:buChar char=""/>
            </a:pPr>
            <a:r>
              <a:rPr lang="fr-FR" altLang="en-US" sz="3500" i="1" dirty="0" err="1"/>
              <a:t>Klebsiella</a:t>
            </a:r>
            <a:r>
              <a:rPr lang="fr-FR" altLang="en-US" sz="3500" i="1" dirty="0"/>
              <a:t> </a:t>
            </a:r>
            <a:r>
              <a:rPr lang="fr-FR" altLang="en-US" sz="3500" i="1" dirty="0" err="1"/>
              <a:t>pneumonia</a:t>
            </a:r>
            <a:r>
              <a:rPr lang="fr-FR" altLang="en-US" sz="3500" i="1" dirty="0"/>
              <a:t>, Pseudomonas </a:t>
            </a:r>
            <a:r>
              <a:rPr lang="fr-FR" altLang="en-US" sz="3500" i="1" dirty="0" err="1"/>
              <a:t>aeruginosa</a:t>
            </a:r>
            <a:endParaRPr lang="fr-FR" altLang="en-US" sz="3500" i="1" dirty="0"/>
          </a:p>
          <a:p>
            <a:pPr algn="just">
              <a:buFont typeface="Wingdings 2" charset="2"/>
              <a:buChar char=""/>
            </a:pPr>
            <a:endParaRPr lang="fr-FR" altLang="en-US" sz="3500" i="1" dirty="0"/>
          </a:p>
          <a:p>
            <a:pPr algn="just">
              <a:buFont typeface="Times" charset="0"/>
              <a:buNone/>
            </a:pPr>
            <a:r>
              <a:rPr lang="fr-FR" altLang="en-US" sz="3500" b="1" u="sng" dirty="0"/>
              <a:t>c. IMMUNOCOMPROMISED HOST </a:t>
            </a:r>
          </a:p>
          <a:p>
            <a:pPr algn="just">
              <a:buFont typeface="Wingdings 2" charset="2"/>
              <a:buChar char=""/>
            </a:pPr>
            <a:r>
              <a:rPr lang="fr-FR" altLang="en-US" sz="3500" dirty="0" err="1"/>
              <a:t>Pneumocystis</a:t>
            </a:r>
            <a:r>
              <a:rPr lang="fr-FR" altLang="en-US" sz="3500" dirty="0"/>
              <a:t> </a:t>
            </a:r>
            <a:r>
              <a:rPr lang="fr-FR" altLang="en-US" sz="3500" dirty="0" err="1"/>
              <a:t>carinii</a:t>
            </a:r>
            <a:r>
              <a:rPr lang="fr-FR" altLang="en-US" sz="3500" dirty="0"/>
              <a:t> </a:t>
            </a:r>
            <a:r>
              <a:rPr lang="fr-FR" altLang="en-US" sz="3500" dirty="0" err="1"/>
              <a:t>pneumonia</a:t>
            </a:r>
            <a:r>
              <a:rPr lang="fr-FR" altLang="en-US" sz="3500" dirty="0"/>
              <a:t>(PCP) </a:t>
            </a:r>
            <a:r>
              <a:rPr lang="fr-FR" altLang="en-US" sz="3500" dirty="0" err="1"/>
              <a:t>caused</a:t>
            </a:r>
            <a:r>
              <a:rPr lang="fr-FR" altLang="en-US" sz="3500" dirty="0"/>
              <a:t> by </a:t>
            </a:r>
            <a:r>
              <a:rPr lang="fr-FR" altLang="en-US" sz="3500" i="1" dirty="0" err="1"/>
              <a:t>Pneumocystis</a:t>
            </a:r>
            <a:r>
              <a:rPr lang="fr-FR" altLang="en-US" sz="3500" i="1" dirty="0"/>
              <a:t> </a:t>
            </a:r>
            <a:r>
              <a:rPr lang="fr-FR" altLang="en-US" sz="3500" i="1" dirty="0" err="1"/>
              <a:t>carinii</a:t>
            </a:r>
            <a:r>
              <a:rPr lang="fr-FR" altLang="en-US" sz="3500" i="1" dirty="0"/>
              <a:t> , </a:t>
            </a:r>
          </a:p>
          <a:p>
            <a:pPr algn="just">
              <a:buFont typeface="Wingdings 2" charset="2"/>
              <a:buChar char=""/>
            </a:pPr>
            <a:r>
              <a:rPr lang="fr-FR" altLang="en-US" sz="3500" dirty="0" err="1"/>
              <a:t>Fungal</a:t>
            </a:r>
            <a:r>
              <a:rPr lang="fr-FR" altLang="en-US" sz="3500" dirty="0"/>
              <a:t> </a:t>
            </a:r>
            <a:r>
              <a:rPr lang="fr-FR" altLang="en-US" sz="3500" dirty="0" err="1"/>
              <a:t>pneumonia</a:t>
            </a:r>
            <a:r>
              <a:rPr lang="fr-FR" altLang="en-US" sz="3500" dirty="0"/>
              <a:t>, </a:t>
            </a:r>
            <a:r>
              <a:rPr lang="fr-FR" altLang="en-US" sz="3500" dirty="0" err="1"/>
              <a:t>caused</a:t>
            </a:r>
            <a:r>
              <a:rPr lang="fr-FR" altLang="en-US" sz="3500" dirty="0"/>
              <a:t> by </a:t>
            </a:r>
            <a:r>
              <a:rPr lang="fr-FR" altLang="en-US" sz="3500" i="1" dirty="0"/>
              <a:t>Aspergillus </a:t>
            </a:r>
            <a:r>
              <a:rPr lang="fr-FR" altLang="en-US" sz="3500" i="1" dirty="0" err="1"/>
              <a:t>fumigatus</a:t>
            </a:r>
            <a:r>
              <a:rPr lang="fr-FR" altLang="en-US" sz="3500" dirty="0"/>
              <a:t>,</a:t>
            </a:r>
          </a:p>
          <a:p>
            <a:pPr algn="just">
              <a:buFont typeface="Wingdings 2" charset="2"/>
              <a:buChar char=""/>
            </a:pPr>
            <a:r>
              <a:rPr lang="fr-FR" altLang="en-US" sz="3500" dirty="0" err="1"/>
              <a:t>Tuberculosis</a:t>
            </a:r>
            <a:r>
              <a:rPr lang="fr-FR" altLang="en-US" sz="3500" dirty="0"/>
              <a:t>, </a:t>
            </a:r>
            <a:r>
              <a:rPr lang="fr-FR" altLang="en-US" sz="3500" dirty="0" err="1"/>
              <a:t>caused</a:t>
            </a:r>
            <a:r>
              <a:rPr lang="fr-FR" altLang="en-US" sz="3500" dirty="0"/>
              <a:t> by </a:t>
            </a:r>
            <a:r>
              <a:rPr lang="fr-FR" altLang="en-US" sz="3500" i="1" dirty="0" err="1"/>
              <a:t>Mycobacterium</a:t>
            </a:r>
            <a:r>
              <a:rPr lang="fr-FR" altLang="en-US" sz="3500" i="1" dirty="0"/>
              <a:t> </a:t>
            </a:r>
            <a:r>
              <a:rPr lang="fr-FR" altLang="en-US" sz="3500" i="1" dirty="0" err="1"/>
              <a:t>tuberculosis</a:t>
            </a:r>
            <a:r>
              <a:rPr lang="fr-FR" altLang="en-US" sz="3500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39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Mode of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endParaRPr lang="en-US" sz="3200" dirty="0"/>
          </a:p>
          <a:p>
            <a:pPr algn="just">
              <a:lnSpc>
                <a:spcPct val="80000"/>
              </a:lnSpc>
            </a:pPr>
            <a:r>
              <a:rPr lang="en-US" altLang="en-US" sz="3200" dirty="0"/>
              <a:t>Bacteria and viruses living in the nose, sinuses, or mouth may spread to the lungs… normal flora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/>
              <a:t>Breathing some of these bacteria directly into the lungs (droplets infection).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/>
              <a:t>Aspiration of food, liquids, vomitus, or fluids from the mouth into the lungs (aspiration pneumonia).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026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Predisposing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algn="just"/>
            <a:r>
              <a:rPr lang="en-US" altLang="en-US" sz="3200" b="1" dirty="0" err="1">
                <a:solidFill>
                  <a:srgbClr val="0070C0"/>
                </a:solidFill>
              </a:rPr>
              <a:t>I</a:t>
            </a:r>
            <a:r>
              <a:rPr lang="en-US" altLang="en-US" sz="3200" dirty="0" err="1"/>
              <a:t>mmuno-suppresed</a:t>
            </a:r>
            <a:r>
              <a:rPr lang="en-US" altLang="en-US" sz="3200" dirty="0"/>
              <a:t> patients</a:t>
            </a:r>
          </a:p>
          <a:p>
            <a:pPr algn="just"/>
            <a:r>
              <a:rPr lang="en-US" altLang="en-US" sz="3200" b="1" dirty="0">
                <a:solidFill>
                  <a:srgbClr val="00B0F0"/>
                </a:solidFill>
              </a:rPr>
              <a:t>C</a:t>
            </a:r>
            <a:r>
              <a:rPr lang="en-US" altLang="en-US" sz="3200" dirty="0"/>
              <a:t>igarette smoking</a:t>
            </a:r>
          </a:p>
          <a:p>
            <a:pPr algn="just"/>
            <a:r>
              <a:rPr lang="en-US" altLang="en-US" sz="3200" b="1" dirty="0">
                <a:solidFill>
                  <a:srgbClr val="00B0F0"/>
                </a:solidFill>
              </a:rPr>
              <a:t>D</a:t>
            </a:r>
            <a:r>
              <a:rPr lang="en-US" altLang="en-US" sz="3200" dirty="0"/>
              <a:t>ifficult swallowing (due to stroke, </a:t>
            </a:r>
            <a:r>
              <a:rPr lang="en-US" altLang="en-US" sz="3200" dirty="0" err="1"/>
              <a:t>parkinsons</a:t>
            </a:r>
            <a:r>
              <a:rPr lang="en-US" altLang="en-US" sz="3200" dirty="0"/>
              <a:t> disease, or other neurological conditions)</a:t>
            </a:r>
          </a:p>
          <a:p>
            <a:pPr algn="just"/>
            <a:r>
              <a:rPr lang="en-US" altLang="en-US" sz="3200" b="1" dirty="0">
                <a:solidFill>
                  <a:srgbClr val="00B0F0"/>
                </a:solidFill>
              </a:rPr>
              <a:t>I</a:t>
            </a:r>
            <a:r>
              <a:rPr lang="en-US" altLang="en-US" sz="3200" dirty="0"/>
              <a:t>mpaired consciousness (loss of brain function due to dementia, stroke, or other neurological conditions)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49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Predisposing factors </a:t>
            </a:r>
            <a:r>
              <a:rPr lang="en-US" altLang="en-US" sz="3600" dirty="0" err="1">
                <a:solidFill>
                  <a:schemeClr val="tx1"/>
                </a:solidFill>
              </a:rPr>
              <a:t>ct</a:t>
            </a:r>
            <a:r>
              <a:rPr lang="en-US" altLang="en-US" sz="3600" dirty="0">
                <a:solidFill>
                  <a:schemeClr val="tx1"/>
                </a:solidFill>
              </a:rPr>
              <a:t>….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500" b="1" dirty="0"/>
              <a:t>C</a:t>
            </a:r>
            <a:r>
              <a:rPr lang="en-US" altLang="en-US" sz="3500" dirty="0"/>
              <a:t>hronic lung disease (COPD, </a:t>
            </a:r>
            <a:r>
              <a:rPr lang="en-US" altLang="en-US" sz="3500" dirty="0" err="1"/>
              <a:t>bronchioectasis</a:t>
            </a:r>
            <a:r>
              <a:rPr lang="en-US" altLang="en-US" sz="3500" dirty="0"/>
              <a:t>)</a:t>
            </a:r>
          </a:p>
          <a:p>
            <a:pPr algn="just"/>
            <a:r>
              <a:rPr lang="en-US" altLang="en-US" sz="3500" b="1" dirty="0"/>
              <a:t>O</a:t>
            </a:r>
            <a:r>
              <a:rPr lang="en-US" altLang="en-US" sz="3500" dirty="0"/>
              <a:t>ther serious illness such as heart disease, liver cirrhosis, and DM </a:t>
            </a:r>
          </a:p>
          <a:p>
            <a:pPr algn="just"/>
            <a:r>
              <a:rPr lang="en-US" altLang="en-US" sz="3500" b="1" dirty="0"/>
              <a:t>R</a:t>
            </a:r>
            <a:r>
              <a:rPr lang="en-US" altLang="en-US" sz="3500" dirty="0"/>
              <a:t>ecent cold, laryngitis or flu</a:t>
            </a:r>
          </a:p>
          <a:p>
            <a:pPr algn="just"/>
            <a:r>
              <a:rPr lang="en-US" altLang="en-US" sz="3500" b="1" dirty="0"/>
              <a:t>Exposure</a:t>
            </a:r>
            <a:r>
              <a:rPr lang="en-US" altLang="en-US" sz="3500" dirty="0"/>
              <a:t> to irritants </a:t>
            </a:r>
            <a:r>
              <a:rPr lang="en-US" altLang="en-US" sz="3500" dirty="0" err="1"/>
              <a:t>i.e</a:t>
            </a:r>
            <a:r>
              <a:rPr lang="en-US" altLang="en-US" sz="3500" dirty="0"/>
              <a:t> dust, industrial fumes</a:t>
            </a:r>
          </a:p>
          <a:p>
            <a:pPr algn="just"/>
            <a:r>
              <a:rPr lang="en-US" altLang="en-US" sz="3500" b="1" dirty="0"/>
              <a:t>D</a:t>
            </a:r>
            <a:r>
              <a:rPr lang="en-US" altLang="en-US" sz="3500" dirty="0"/>
              <a:t>epressed cough reflex due to medication, debilitated state and weak respiratory muscles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741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500" b="1" dirty="0"/>
              <a:t>Aspiration</a:t>
            </a:r>
            <a:r>
              <a:rPr lang="en-US" altLang="en-US" sz="3500" dirty="0"/>
              <a:t> of foreign materials into the lungs</a:t>
            </a:r>
          </a:p>
          <a:p>
            <a:pPr algn="just"/>
            <a:r>
              <a:rPr lang="en-US" altLang="en-US" sz="3500" b="1" dirty="0"/>
              <a:t>A</a:t>
            </a:r>
            <a:r>
              <a:rPr lang="en-US" altLang="en-US" sz="3500" dirty="0"/>
              <a:t>dvanced  age - reduced immunity</a:t>
            </a:r>
          </a:p>
          <a:p>
            <a:pPr algn="just"/>
            <a:r>
              <a:rPr lang="en-US" altLang="en-US" sz="3500" dirty="0"/>
              <a:t>Alcoholism suppress body reflex and lead to aspiration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500" dirty="0"/>
              <a:t>General </a:t>
            </a:r>
            <a:r>
              <a:rPr lang="en-US" altLang="en-US" sz="3500" dirty="0" err="1"/>
              <a:t>anaesthesia</a:t>
            </a:r>
            <a:r>
              <a:rPr lang="en-US" altLang="en-US" sz="3500" dirty="0"/>
              <a:t> (GA)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500" dirty="0"/>
              <a:t>Prolonged immobility</a:t>
            </a:r>
          </a:p>
          <a:p>
            <a:pPr algn="just">
              <a:buFont typeface="Wingdings 2" charset="2"/>
              <a:buChar char=""/>
            </a:pPr>
            <a:r>
              <a:rPr lang="en-US" altLang="en-US" sz="3500" dirty="0"/>
              <a:t>Nothing-by-mouth (NPO) status; placement of nasogastric,, or endotracheal tube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484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92D050"/>
                </a:solidFill>
              </a:rPr>
              <a:t>Pathophysiology of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sz="3200" dirty="0"/>
              <a:t>The streptococci reach the alveoli 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leads to </a:t>
            </a:r>
            <a:r>
              <a:rPr lang="en-US" altLang="en-US" sz="3200" b="1" dirty="0"/>
              <a:t>inflammation</a:t>
            </a:r>
            <a:r>
              <a:rPr lang="en-US" altLang="en-US" sz="3200" dirty="0"/>
              <a:t> and pouring of an exudates into the air spaces.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WBCs migrates to alveoli 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The alveoli become more thick due to its filling with pus (consolidation) 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Involved areas by inflammation are not adequately ventilated, due to </a:t>
            </a:r>
            <a:r>
              <a:rPr lang="en-US" altLang="en-US" sz="3200" b="1" dirty="0"/>
              <a:t>secretions and edema. 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This will lead to partial occlusion of alveoli and bronchi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585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Pathophysiology (</a:t>
            </a:r>
            <a:r>
              <a:rPr lang="en-US" altLang="en-US" sz="5400" dirty="0" err="1">
                <a:solidFill>
                  <a:srgbClr val="92D050"/>
                </a:solidFill>
              </a:rPr>
              <a:t>cont</a:t>
            </a:r>
            <a:r>
              <a:rPr lang="en-US" altLang="en-US" sz="5400" dirty="0">
                <a:solidFill>
                  <a:srgbClr val="92D050"/>
                </a:solidFill>
              </a:rPr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Causes a decrease in alveolar oxygen content alveolar oxygen </a:t>
            </a:r>
            <a:r>
              <a:rPr lang="en-US" altLang="en-US" sz="3200" b="1" dirty="0"/>
              <a:t>tension </a:t>
            </a:r>
            <a:r>
              <a:rPr lang="en-US" altLang="en-US" sz="3200" b="1" dirty="0">
                <a:solidFill>
                  <a:srgbClr val="0070C0"/>
                </a:solidFill>
              </a:rPr>
              <a:t>(PAO2)</a:t>
            </a:r>
          </a:p>
          <a:p>
            <a:pPr algn="just"/>
            <a:r>
              <a:rPr lang="en-US" altLang="en-US" sz="3200" dirty="0"/>
              <a:t>Venous blood goes to affected areas without being </a:t>
            </a:r>
            <a:r>
              <a:rPr lang="en-US" altLang="en-US" sz="3200" dirty="0" err="1"/>
              <a:t>oxygenated,returns</a:t>
            </a:r>
            <a:r>
              <a:rPr lang="en-US" altLang="en-US" sz="3200" dirty="0"/>
              <a:t> to the heart </a:t>
            </a:r>
            <a:r>
              <a:rPr lang="en-US" altLang="en-US" sz="3200" dirty="0">
                <a:solidFill>
                  <a:srgbClr val="0070C0"/>
                </a:solidFill>
              </a:rPr>
              <a:t>inadequately oxygenated</a:t>
            </a:r>
          </a:p>
          <a:p>
            <a:pPr algn="just"/>
            <a:r>
              <a:rPr lang="en-US" altLang="en-US" sz="3200" dirty="0"/>
              <a:t>This will lead to </a:t>
            </a:r>
            <a:r>
              <a:rPr lang="en-US" altLang="en-US" sz="3200" dirty="0">
                <a:solidFill>
                  <a:srgbClr val="0070C0"/>
                </a:solidFill>
              </a:rPr>
              <a:t>arterial hypoxemia </a:t>
            </a:r>
            <a:r>
              <a:rPr lang="en-US" altLang="en-US" sz="3200" dirty="0"/>
              <a:t>and even death due to interference with ventilation </a:t>
            </a:r>
          </a:p>
          <a:p>
            <a:pPr algn="just"/>
            <a:r>
              <a:rPr lang="en-US" altLang="en-US" sz="3200" dirty="0"/>
              <a:t>Reduced </a:t>
            </a:r>
            <a:r>
              <a:rPr lang="en-US" altLang="en-US" sz="3200" dirty="0">
                <a:solidFill>
                  <a:srgbClr val="0070C0"/>
                </a:solidFill>
              </a:rPr>
              <a:t>PO2</a:t>
            </a:r>
            <a:r>
              <a:rPr lang="en-US" altLang="en-US" sz="3200" dirty="0"/>
              <a:t> in the arterial blood</a:t>
            </a:r>
          </a:p>
          <a:p>
            <a:pPr algn="just"/>
            <a:r>
              <a:rPr lang="en-US" altLang="en-US" sz="3200" dirty="0"/>
              <a:t>PO2 ---- partial pressure of oxygen in the arterial blood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FFC000"/>
                </a:solidFill>
                <a:latin typeface="Calibri" charset="0"/>
              </a:rPr>
              <a:t>MAJOR SYMPTOMS OF THE RESPIRATORY DISEASE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Times" charset="0"/>
              <a:buNone/>
            </a:pPr>
            <a:r>
              <a:rPr lang="en-US" altLang="en-US" sz="2800" b="1" u="sng" dirty="0">
                <a:solidFill>
                  <a:srgbClr val="0070C0"/>
                </a:solidFill>
              </a:rPr>
              <a:t> 1. DYSPNEA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n-US" altLang="en-US" sz="2800" dirty="0">
                <a:solidFill>
                  <a:srgbClr val="0070C0"/>
                </a:solidFill>
              </a:rPr>
              <a:t>Difficult</a:t>
            </a:r>
            <a:r>
              <a:rPr lang="en-US" altLang="en-US" sz="2800" dirty="0"/>
              <a:t> or labored breathing, shortness of breath.</a:t>
            </a:r>
          </a:p>
          <a:p>
            <a:pPr algn="just"/>
            <a:r>
              <a:rPr lang="en-US" altLang="en-US" sz="2800" dirty="0"/>
              <a:t>Its’ a symptom common to many </a:t>
            </a:r>
            <a:r>
              <a:rPr lang="en-US" altLang="en-US" sz="2800" dirty="0">
                <a:solidFill>
                  <a:srgbClr val="0070C0"/>
                </a:solidFill>
              </a:rPr>
              <a:t>pulmonary and cardiac disorders</a:t>
            </a:r>
          </a:p>
          <a:p>
            <a:pPr algn="just"/>
            <a:r>
              <a:rPr lang="en-US" altLang="en-US" sz="2800" dirty="0"/>
              <a:t>Particularly in decreased </a:t>
            </a:r>
            <a:r>
              <a:rPr lang="en-US" altLang="en-US" sz="2800" dirty="0">
                <a:solidFill>
                  <a:srgbClr val="0070C0"/>
                </a:solidFill>
              </a:rPr>
              <a:t>lung compliance </a:t>
            </a:r>
            <a:r>
              <a:rPr lang="en-US" altLang="en-US" sz="2800" dirty="0"/>
              <a:t>or increased airway resistance.</a:t>
            </a:r>
          </a:p>
          <a:p>
            <a:pPr algn="just"/>
            <a:r>
              <a:rPr lang="en-US" altLang="en-US" sz="2800" dirty="0"/>
              <a:t>It may also be associated with neurologic or neuromuscular disorders such as </a:t>
            </a:r>
            <a:r>
              <a:rPr lang="en-US" altLang="en-US" sz="2800" dirty="0">
                <a:solidFill>
                  <a:srgbClr val="0070C0"/>
                </a:solidFill>
              </a:rPr>
              <a:t>myasthenia gravis, </a:t>
            </a:r>
            <a:r>
              <a:rPr lang="en-US" altLang="en-US" sz="2800" dirty="0" err="1">
                <a:solidFill>
                  <a:srgbClr val="0070C0"/>
                </a:solidFill>
              </a:rPr>
              <a:t>Guillain-Barré</a:t>
            </a:r>
            <a:r>
              <a:rPr lang="en-US" altLang="en-US" sz="2800" dirty="0">
                <a:solidFill>
                  <a:srgbClr val="0070C0"/>
                </a:solidFill>
              </a:rPr>
              <a:t> syndrome, or muscular </a:t>
            </a:r>
            <a:r>
              <a:rPr lang="en-US" altLang="en-US" sz="2800" dirty="0" err="1">
                <a:solidFill>
                  <a:srgbClr val="0070C0"/>
                </a:solidFill>
              </a:rPr>
              <a:t>dystrophys</a:t>
            </a:r>
            <a:r>
              <a:rPr lang="en-US" altLang="en-US" sz="2800" dirty="0">
                <a:solidFill>
                  <a:srgbClr val="0070C0"/>
                </a:solidFill>
              </a:rPr>
              <a:t>, asthma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1877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200" dirty="0"/>
              <a:t>Sudden onset of chills, fever  38.5-40-5 ºC</a:t>
            </a:r>
          </a:p>
          <a:p>
            <a:pPr algn="just"/>
            <a:r>
              <a:rPr lang="en-US" altLang="en-US" sz="3200" dirty="0"/>
              <a:t>Tachypnea 25-45 </a:t>
            </a:r>
            <a:r>
              <a:rPr lang="en-US" altLang="en-US" sz="3200" dirty="0" err="1"/>
              <a:t>bpm</a:t>
            </a:r>
            <a:r>
              <a:rPr lang="en-US" altLang="en-US" sz="3200" dirty="0"/>
              <a:t> due to respiratory distress</a:t>
            </a:r>
          </a:p>
          <a:p>
            <a:pPr algn="just"/>
            <a:r>
              <a:rPr lang="en-US" altLang="en-US" sz="3200" dirty="0" err="1"/>
              <a:t>Pleuritic</a:t>
            </a:r>
            <a:r>
              <a:rPr lang="en-US" altLang="en-US" sz="3200" dirty="0"/>
              <a:t> chest pain aggravated by deep breathing and coughing</a:t>
            </a:r>
          </a:p>
          <a:p>
            <a:pPr algn="just"/>
            <a:r>
              <a:rPr lang="en-US" altLang="en-US" sz="3200" dirty="0"/>
              <a:t>Dyspnea due to the obstructed airway</a:t>
            </a:r>
          </a:p>
          <a:p>
            <a:pPr algn="just"/>
            <a:r>
              <a:rPr lang="en-US" altLang="en-US" sz="3200" dirty="0"/>
              <a:t>Orthopnea...difficulty in breathing when lying flat. Patient prefer to be propped up</a:t>
            </a:r>
          </a:p>
          <a:p>
            <a:pPr algn="just"/>
            <a:r>
              <a:rPr lang="en-US" altLang="en-US" sz="3200" dirty="0"/>
              <a:t>Cough with and without sputum </a:t>
            </a:r>
            <a:r>
              <a:rPr lang="en-US" altLang="en-US" sz="3200" dirty="0" err="1"/>
              <a:t>i.e</a:t>
            </a:r>
            <a:r>
              <a:rPr lang="en-US" altLang="en-US" sz="3200" dirty="0"/>
              <a:t> productive or non productive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01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 &amp; S </a:t>
            </a:r>
            <a:r>
              <a:rPr lang="en-US" altLang="en-US" dirty="0" err="1"/>
              <a:t>ct</a:t>
            </a:r>
            <a:r>
              <a:rPr lang="en-US" altLang="en-US" dirty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</a:rPr>
              <a:t>Reduced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dirty="0"/>
              <a:t>normal breath sounds, crackles, </a:t>
            </a:r>
          </a:p>
          <a:p>
            <a:pPr algn="just"/>
            <a:r>
              <a:rPr lang="en-US" altLang="en-US" sz="3200" b="1" dirty="0">
                <a:solidFill>
                  <a:srgbClr val="0070C0"/>
                </a:solidFill>
              </a:rPr>
              <a:t>Dullness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dirty="0"/>
              <a:t>on percussion.</a:t>
            </a:r>
          </a:p>
          <a:p>
            <a:pPr algn="just"/>
            <a:r>
              <a:rPr lang="en-US" altLang="en-US" sz="3200" b="1" dirty="0">
                <a:solidFill>
                  <a:srgbClr val="0070C0"/>
                </a:solidFill>
              </a:rPr>
              <a:t>Fatigue,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dirty="0"/>
              <a:t>nasal congestion</a:t>
            </a:r>
          </a:p>
          <a:p>
            <a:pPr algn="just"/>
            <a:r>
              <a:rPr lang="en-US" altLang="en-US" sz="3200" b="1" dirty="0">
                <a:solidFill>
                  <a:srgbClr val="0070C0"/>
                </a:solidFill>
              </a:rPr>
              <a:t>Headache</a:t>
            </a:r>
          </a:p>
          <a:p>
            <a:pPr algn="just"/>
            <a:r>
              <a:rPr lang="en-US" altLang="en-US" sz="3200" b="1" dirty="0" err="1">
                <a:solidFill>
                  <a:srgbClr val="0070C0"/>
                </a:solidFill>
              </a:rPr>
              <a:t>M</a:t>
            </a:r>
            <a:r>
              <a:rPr lang="en-US" altLang="en-US" sz="3200" dirty="0" err="1"/>
              <a:t>ucoid</a:t>
            </a:r>
            <a:r>
              <a:rPr lang="en-US" altLang="en-US" sz="3200" dirty="0"/>
              <a:t> or </a:t>
            </a:r>
            <a:r>
              <a:rPr lang="en-US" altLang="en-US" sz="3200" dirty="0" err="1"/>
              <a:t>mucopurulent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</a:rPr>
              <a:t>sputum</a:t>
            </a:r>
            <a:r>
              <a:rPr lang="en-US" altLang="en-US" sz="3200" dirty="0">
                <a:solidFill>
                  <a:srgbClr val="00B0F0"/>
                </a:solidFill>
              </a:rPr>
              <a:t> </a:t>
            </a:r>
            <a:r>
              <a:rPr lang="en-US" altLang="en-US" sz="3200" dirty="0"/>
              <a:t>after few days</a:t>
            </a:r>
          </a:p>
          <a:p>
            <a:pPr algn="just"/>
            <a:r>
              <a:rPr lang="en-US" altLang="en-US" sz="3200" b="1" dirty="0">
                <a:solidFill>
                  <a:srgbClr val="0070C0"/>
                </a:solidFill>
              </a:rPr>
              <a:t>C</a:t>
            </a:r>
            <a:r>
              <a:rPr lang="en-US" altLang="en-US" sz="3200" dirty="0"/>
              <a:t>yanosis (lips and nails) in severe  cases due to poor oxygenation</a:t>
            </a:r>
          </a:p>
          <a:p>
            <a:pPr algn="just">
              <a:lnSpc>
                <a:spcPct val="90000"/>
              </a:lnSpc>
            </a:pPr>
            <a:r>
              <a:rPr lang="en-US" altLang="en-US" sz="3200" b="1" dirty="0">
                <a:solidFill>
                  <a:srgbClr val="0070C0"/>
                </a:solidFill>
              </a:rPr>
              <a:t>L</a:t>
            </a:r>
            <a:r>
              <a:rPr lang="en-US" altLang="en-US" sz="3200" dirty="0"/>
              <a:t>oss of appetite, low energy, and fatigue</a:t>
            </a:r>
          </a:p>
          <a:p>
            <a:pPr algn="just">
              <a:lnSpc>
                <a:spcPct val="90000"/>
              </a:lnSpc>
            </a:pPr>
            <a:r>
              <a:rPr lang="en-US" altLang="en-US" sz="3200" b="1" dirty="0">
                <a:solidFill>
                  <a:srgbClr val="0070C0"/>
                </a:solidFill>
              </a:rPr>
              <a:t>R</a:t>
            </a:r>
            <a:r>
              <a:rPr lang="en-US" altLang="en-US" sz="3200" dirty="0"/>
              <a:t>etraction of the ribs in severe pneumonia</a:t>
            </a:r>
          </a:p>
          <a:p>
            <a:pPr algn="just">
              <a:lnSpc>
                <a:spcPct val="90000"/>
              </a:lnSpc>
            </a:pPr>
            <a:r>
              <a:rPr lang="en-US" altLang="en-US" sz="3200" b="1" dirty="0">
                <a:solidFill>
                  <a:srgbClr val="0070C0"/>
                </a:solidFill>
              </a:rPr>
              <a:t>U</a:t>
            </a:r>
            <a:r>
              <a:rPr lang="en-US" altLang="en-US" sz="3200" dirty="0"/>
              <a:t>se of </a:t>
            </a:r>
            <a:r>
              <a:rPr lang="en-US" altLang="en-US" sz="3200" b="1" dirty="0">
                <a:solidFill>
                  <a:srgbClr val="0070C0"/>
                </a:solidFill>
              </a:rPr>
              <a:t>accessory muscles </a:t>
            </a:r>
            <a:r>
              <a:rPr lang="en-US" altLang="en-US" sz="3200" dirty="0"/>
              <a:t>of breathing.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0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Diagnostic tests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00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History taking.</a:t>
            </a:r>
          </a:p>
          <a:p>
            <a:pPr algn="just"/>
            <a:r>
              <a:rPr lang="en-US" altLang="en-US" sz="3200" dirty="0"/>
              <a:t>Physical examination</a:t>
            </a:r>
            <a:r>
              <a:rPr lang="en-US" altLang="en-US" sz="3200" b="1" dirty="0"/>
              <a:t>. </a:t>
            </a:r>
          </a:p>
          <a:p>
            <a:pPr algn="just"/>
            <a:r>
              <a:rPr lang="en-US" altLang="en-US" sz="3200" b="1" dirty="0"/>
              <a:t>Chest x-ray </a:t>
            </a:r>
            <a:r>
              <a:rPr lang="en-US" altLang="en-US" sz="3200" dirty="0"/>
              <a:t>patches of consolidation</a:t>
            </a:r>
            <a:endParaRPr lang="en-US" altLang="en-US" sz="3200" b="1" dirty="0"/>
          </a:p>
          <a:p>
            <a:pPr algn="just"/>
            <a:r>
              <a:rPr lang="en-US" altLang="en-US" sz="3200" dirty="0"/>
              <a:t>Blood test: level of </a:t>
            </a:r>
            <a:r>
              <a:rPr lang="en-US" altLang="en-US" sz="3200" dirty="0" err="1"/>
              <a:t>wbc</a:t>
            </a:r>
            <a:r>
              <a:rPr lang="en-US" altLang="en-US" sz="3200" dirty="0"/>
              <a:t> if high it means there is presence of infection</a:t>
            </a:r>
          </a:p>
          <a:p>
            <a:pPr algn="just"/>
            <a:r>
              <a:rPr lang="en-US" altLang="en-US" sz="3200" dirty="0"/>
              <a:t>Sputum culture… presence of the bacteria?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439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Calibri" charset="0"/>
              </a:rPr>
              <a:t>MEDICAL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algn="just">
              <a:buFont typeface="Wingdings 2" charset="2"/>
              <a:buNone/>
            </a:pPr>
            <a:r>
              <a:rPr lang="en-US" altLang="en-US" sz="2800" b="1" u="sng" dirty="0"/>
              <a:t>1. Ventilation improvement</a:t>
            </a:r>
          </a:p>
          <a:p>
            <a:pPr algn="just"/>
            <a:r>
              <a:rPr lang="en-US" altLang="en-US" sz="2800" b="1" dirty="0"/>
              <a:t>Administer O2 </a:t>
            </a:r>
            <a:r>
              <a:rPr lang="en-US" altLang="en-US" sz="2800" dirty="0"/>
              <a:t>incase of hypoxemia via mask or nasal cannula. </a:t>
            </a:r>
          </a:p>
          <a:p>
            <a:pPr algn="just"/>
            <a:r>
              <a:rPr lang="en-US" altLang="en-US" sz="2800" dirty="0"/>
              <a:t>Use the </a:t>
            </a:r>
            <a:r>
              <a:rPr lang="en-US" altLang="en-US" sz="2800" b="1" dirty="0"/>
              <a:t>pulse </a:t>
            </a:r>
            <a:r>
              <a:rPr lang="en-US" altLang="en-US" sz="2800" b="1" dirty="0" err="1"/>
              <a:t>oxymetry</a:t>
            </a:r>
            <a:r>
              <a:rPr lang="en-US" altLang="en-US" sz="2800" b="1" dirty="0"/>
              <a:t> </a:t>
            </a:r>
            <a:r>
              <a:rPr lang="en-US" altLang="en-US" sz="2800" dirty="0"/>
              <a:t>to determine oxygen saturation</a:t>
            </a:r>
          </a:p>
          <a:p>
            <a:pPr algn="just"/>
            <a:r>
              <a:rPr lang="en-US" altLang="en-US" sz="2800" dirty="0"/>
              <a:t>In severe cases </a:t>
            </a:r>
            <a:r>
              <a:rPr lang="en-US" altLang="en-US" sz="2800" b="1" dirty="0" err="1"/>
              <a:t>nebulise</a:t>
            </a:r>
            <a:r>
              <a:rPr lang="en-US" altLang="en-US" sz="2800" dirty="0"/>
              <a:t> with </a:t>
            </a:r>
            <a:r>
              <a:rPr lang="en-US" altLang="en-US" sz="2800" dirty="0" err="1"/>
              <a:t>combivent</a:t>
            </a:r>
            <a:r>
              <a:rPr lang="en-US" altLang="en-US" sz="2800" dirty="0"/>
              <a:t>, dexamethasone, or salbutamol (</a:t>
            </a:r>
            <a:r>
              <a:rPr lang="en-US" altLang="en-US" sz="2800" dirty="0" err="1"/>
              <a:t>ventolin</a:t>
            </a:r>
            <a:r>
              <a:rPr lang="en-US" altLang="en-US" sz="2800" dirty="0"/>
              <a:t>)</a:t>
            </a:r>
          </a:p>
          <a:p>
            <a:pPr algn="just"/>
            <a:r>
              <a:rPr lang="en-US" altLang="en-US" sz="2800" dirty="0"/>
              <a:t>In severe case </a:t>
            </a:r>
            <a:r>
              <a:rPr lang="en-US" altLang="en-US" sz="2800" b="1" dirty="0"/>
              <a:t>respiratory support </a:t>
            </a:r>
            <a:r>
              <a:rPr lang="en-US" altLang="en-US" sz="2800" dirty="0"/>
              <a:t>is required </a:t>
            </a:r>
          </a:p>
          <a:p>
            <a:pPr marL="0" indent="0" algn="just">
              <a:buNone/>
            </a:pPr>
            <a:r>
              <a:rPr lang="en-US" altLang="en-US" sz="2800" dirty="0" err="1"/>
              <a:t>i.e</a:t>
            </a:r>
            <a:r>
              <a:rPr lang="en-US" altLang="en-US" sz="2800" dirty="0"/>
              <a:t> endotracheal intubation and mechanical ventilation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34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Mgt</a:t>
            </a:r>
            <a:r>
              <a:rPr lang="en-US" altLang="en-US" dirty="0"/>
              <a:t> </a:t>
            </a:r>
            <a:r>
              <a:rPr lang="en-US" altLang="en-US" dirty="0" err="1"/>
              <a:t>ct</a:t>
            </a:r>
            <a:r>
              <a:rPr lang="en-US" altLang="en-U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3200" b="1" dirty="0"/>
              <a:t>2. Antibiotic therapy including </a:t>
            </a:r>
          </a:p>
          <a:p>
            <a:pPr algn="just"/>
            <a:r>
              <a:rPr lang="en-US" altLang="en-US" sz="3200" dirty="0" err="1"/>
              <a:t>Penicillins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eg</a:t>
            </a:r>
            <a:r>
              <a:rPr lang="en-US" altLang="en-US" sz="3200" dirty="0"/>
              <a:t> amoxicillin, penicillin G (X-pen) and gentamycin.</a:t>
            </a:r>
          </a:p>
          <a:p>
            <a:pPr algn="just"/>
            <a:r>
              <a:rPr lang="en-US" altLang="en-US" sz="3200" b="1" dirty="0" err="1"/>
              <a:t>cephalosporins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e.g</a:t>
            </a:r>
            <a:r>
              <a:rPr lang="en-US" altLang="en-US" sz="3200" b="1" dirty="0"/>
              <a:t> ceftriaxone</a:t>
            </a:r>
            <a:r>
              <a:rPr lang="en-US" altLang="en-US" sz="3200" dirty="0"/>
              <a:t>, </a:t>
            </a:r>
          </a:p>
          <a:p>
            <a:pPr algn="just"/>
            <a:r>
              <a:rPr lang="en-US" altLang="en-US" sz="3200" dirty="0"/>
              <a:t>Antipyretics and analgesics </a:t>
            </a:r>
            <a:r>
              <a:rPr lang="en-US" altLang="en-US" sz="3200" dirty="0" err="1"/>
              <a:t>e.g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Paracetamol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diclofenac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ibuprufen</a:t>
            </a:r>
            <a:endParaRPr lang="en-US" altLang="en-US" sz="3200" dirty="0"/>
          </a:p>
          <a:p>
            <a:pPr algn="just"/>
            <a:r>
              <a:rPr lang="en-US" altLang="en-US" sz="3200" dirty="0"/>
              <a:t>Antihistamines and nasal decongestants may be administered</a:t>
            </a:r>
          </a:p>
          <a:p>
            <a:pPr marL="0" indent="0" algn="just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438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b="1" dirty="0">
                <a:solidFill>
                  <a:srgbClr val="92D050"/>
                </a:solidFill>
              </a:rPr>
              <a:t>NURSING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500" dirty="0"/>
              <a:t>Take history and perform physical exam to assess the severity</a:t>
            </a:r>
          </a:p>
          <a:p>
            <a:pPr algn="just"/>
            <a:r>
              <a:rPr lang="en-US" altLang="en-US" sz="3500" dirty="0"/>
              <a:t>Assess the CAB...</a:t>
            </a:r>
            <a:r>
              <a:rPr lang="en-US" altLang="en-US" sz="3500" b="1" dirty="0"/>
              <a:t>c</a:t>
            </a:r>
            <a:r>
              <a:rPr lang="en-US" altLang="en-US" sz="3500" dirty="0"/>
              <a:t>irculation, airway and breathing.</a:t>
            </a:r>
          </a:p>
          <a:p>
            <a:pPr algn="just"/>
            <a:r>
              <a:rPr lang="en-US" altLang="en-US" sz="3500" dirty="0"/>
              <a:t>Administer O2 as prescribed via mask or nasal catheter to maintain SPO2 above </a:t>
            </a:r>
            <a:r>
              <a:rPr lang="en-US" altLang="en-US" sz="3500" b="1" dirty="0"/>
              <a:t>93%</a:t>
            </a:r>
          </a:p>
          <a:p>
            <a:pPr algn="just"/>
            <a:r>
              <a:rPr lang="en-US" altLang="en-US" sz="3500" dirty="0"/>
              <a:t>Improve airway patency by removing secretions through </a:t>
            </a:r>
            <a:r>
              <a:rPr lang="en-US" altLang="en-US" sz="3500" dirty="0" err="1"/>
              <a:t>nebulisation</a:t>
            </a:r>
            <a:r>
              <a:rPr lang="en-US" altLang="en-US" sz="3500" dirty="0"/>
              <a:t>, suctioning and encouraging hydration 2-3L a day.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900" dirty="0"/>
              <a:t>It thins and loosens pulmonary secretions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794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Nursing </a:t>
            </a:r>
            <a:r>
              <a:rPr lang="en-US" altLang="en-US" sz="5400" dirty="0" err="1"/>
              <a:t>mgt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ct</a:t>
            </a:r>
            <a:r>
              <a:rPr lang="en-US" altLang="en-US" sz="5400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000" dirty="0"/>
              <a:t>Improve breathing pattern by proper positioning in a semi fowlers position</a:t>
            </a:r>
          </a:p>
          <a:p>
            <a:pPr algn="just"/>
            <a:r>
              <a:rPr lang="en-US" altLang="en-US" sz="3000" dirty="0"/>
              <a:t>Administer  antibiotics </a:t>
            </a:r>
            <a:r>
              <a:rPr lang="en-US" altLang="en-US" sz="3000" dirty="0" err="1"/>
              <a:t>i.e</a:t>
            </a:r>
            <a:r>
              <a:rPr lang="en-US" altLang="en-US" sz="3000" dirty="0"/>
              <a:t> benzyl penicillin as prescribed</a:t>
            </a:r>
          </a:p>
          <a:p>
            <a:pPr algn="just"/>
            <a:r>
              <a:rPr lang="en-US" altLang="en-US" sz="3000" dirty="0"/>
              <a:t>Continually monitor for signs of improvement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500" dirty="0"/>
              <a:t>By assessing respirations rate,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500" dirty="0"/>
              <a:t>Breathing patterns,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500" dirty="0"/>
              <a:t>Presence of secretions,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500" dirty="0"/>
              <a:t>Use of accessory muscles, </a:t>
            </a:r>
          </a:p>
          <a:p>
            <a:pPr lvl="1" algn="just">
              <a:buFont typeface="Wingdings" charset="2"/>
              <a:buChar char="ü"/>
            </a:pPr>
            <a:r>
              <a:rPr lang="en-US" altLang="en-US" sz="3500" dirty="0"/>
              <a:t>Any abnormalities in VS and auscultations  of breath sounds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38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Nursing </a:t>
            </a:r>
            <a:r>
              <a:rPr lang="en-US" altLang="en-US" sz="5400" dirty="0" err="1"/>
              <a:t>mgt</a:t>
            </a:r>
            <a:r>
              <a:rPr lang="en-US" altLang="en-US" sz="5400" dirty="0"/>
              <a:t> ct....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just"/>
            <a:r>
              <a:rPr lang="en-US" altLang="en-US" sz="3200" dirty="0"/>
              <a:t>Administer antipyretics incase of fever and analgesics for pain and antihistamines</a:t>
            </a:r>
          </a:p>
          <a:p>
            <a:pPr algn="just"/>
            <a:r>
              <a:rPr lang="en-US" altLang="en-US" sz="3200" dirty="0"/>
              <a:t>Ensuring bed rest and avoid overexertion that may </a:t>
            </a:r>
            <a:r>
              <a:rPr lang="en-US" altLang="en-US" sz="3200" dirty="0" err="1"/>
              <a:t>aggrevate</a:t>
            </a:r>
            <a:r>
              <a:rPr lang="en-US" altLang="en-US" sz="3200" dirty="0"/>
              <a:t> the symptoms</a:t>
            </a:r>
          </a:p>
          <a:p>
            <a:pPr algn="just"/>
            <a:r>
              <a:rPr lang="en-US" altLang="en-US" sz="3200" dirty="0"/>
              <a:t>Administer fluids as prescribed to replace fluid loss imposed by labored breathing and fever</a:t>
            </a:r>
          </a:p>
          <a:p>
            <a:pPr algn="just"/>
            <a:r>
              <a:rPr lang="en-US" altLang="en-US" sz="3200" dirty="0"/>
              <a:t>Continually asses for signs of respiratory distress </a:t>
            </a:r>
            <a:r>
              <a:rPr lang="en-US" altLang="en-US" sz="3200" dirty="0" err="1"/>
              <a:t>i.e</a:t>
            </a:r>
            <a:r>
              <a:rPr lang="en-US" altLang="en-US" sz="3200" dirty="0"/>
              <a:t> cyanosis and  </a:t>
            </a:r>
            <a:r>
              <a:rPr lang="en-US" altLang="en-US" sz="3200" dirty="0" err="1"/>
              <a:t>dyspnoea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942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Nursing </a:t>
            </a:r>
            <a:r>
              <a:rPr lang="en-US" altLang="en-US" dirty="0" err="1"/>
              <a:t>mgt</a:t>
            </a:r>
            <a:r>
              <a:rPr lang="en-US" altLang="en-US" dirty="0"/>
              <a:t> ct....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200" dirty="0"/>
              <a:t>Nurse the patient in  a well humidified environment</a:t>
            </a:r>
          </a:p>
          <a:p>
            <a:pPr algn="just"/>
            <a:r>
              <a:rPr lang="en-US" altLang="en-US" sz="3200" dirty="0"/>
              <a:t>Teach patient to avoid irritants i.e. Smoke, pollutants, excessive alcohol intake and overexertion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Provide a high calorie, high protein diet of soft foods.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To prevent aspiration during nasogastric tube feedings, check the position of tube, and administer feedings slowly.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To control the spread of infection, dispose secretions properly.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850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92D050"/>
                </a:solidFill>
              </a:rPr>
              <a:t>Preventive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dirty="0"/>
              <a:t>Frequent turning of bed ridden patients and early ambulation as much as possible.</a:t>
            </a:r>
          </a:p>
          <a:p>
            <a:pPr algn="just">
              <a:lnSpc>
                <a:spcPct val="150000"/>
              </a:lnSpc>
            </a:pPr>
            <a:r>
              <a:rPr lang="en-US" altLang="en-US" sz="3600" dirty="0"/>
              <a:t>Deep Coughing and breathing techniques and exercises</a:t>
            </a:r>
          </a:p>
          <a:p>
            <a:pPr algn="just">
              <a:lnSpc>
                <a:spcPct val="150000"/>
              </a:lnSpc>
            </a:pPr>
            <a:r>
              <a:rPr lang="en-US" altLang="en-US" sz="3600" dirty="0"/>
              <a:t>Sterilization of respiratory therapy equipment e g the suctioning equipment</a:t>
            </a:r>
          </a:p>
          <a:p>
            <a:pPr algn="just">
              <a:lnSpc>
                <a:spcPct val="150000"/>
              </a:lnSpc>
            </a:pPr>
            <a:r>
              <a:rPr lang="en-US" altLang="en-US" sz="3600" dirty="0"/>
              <a:t>Suctioning of secretion in the unconscious who have poor cough and swallowing reflexes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0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92D050"/>
                </a:solidFill>
                <a:latin typeface="Calibri" charset="0"/>
                <a:ea typeface="Calibri" charset="0"/>
              </a:rPr>
              <a:t>Clinical Signiﬁcance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0070C0"/>
                </a:solidFill>
              </a:rPr>
              <a:t>Acute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diseases of the lungs produce a more severe </a:t>
            </a:r>
            <a:r>
              <a:rPr lang="en-US" altLang="en-US" sz="2800" b="1" dirty="0"/>
              <a:t>grade of dyspnea </a:t>
            </a:r>
            <a:r>
              <a:rPr lang="en-US" altLang="en-US" sz="2800" dirty="0"/>
              <a:t>than do </a:t>
            </a:r>
            <a:r>
              <a:rPr lang="en-US" altLang="en-US" sz="2800" b="1" dirty="0"/>
              <a:t>chronic</a:t>
            </a:r>
            <a:r>
              <a:rPr lang="en-US" altLang="en-US" sz="2800" dirty="0"/>
              <a:t> diseases.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Sudden dyspnea </a:t>
            </a:r>
            <a:r>
              <a:rPr lang="en-US" altLang="en-US" sz="2800" dirty="0"/>
              <a:t>in a healthy person may </a:t>
            </a:r>
            <a:r>
              <a:rPr lang="en-US" altLang="en-US" sz="2800" dirty="0">
                <a:solidFill>
                  <a:srgbClr val="0070C0"/>
                </a:solidFill>
              </a:rPr>
              <a:t>indicate pneumothorax , acute respiratory obstruction</a:t>
            </a:r>
            <a:r>
              <a:rPr lang="en-US" altLang="en-US" sz="2800" dirty="0"/>
              <a:t>, or Acute Respiratory distress syndrome (ARDS)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In immobilized patients, sudden dyspnea may denote </a:t>
            </a:r>
            <a:r>
              <a:rPr lang="en-US" altLang="en-US" sz="2800" dirty="0">
                <a:solidFill>
                  <a:srgbClr val="0070C0"/>
                </a:solidFill>
              </a:rPr>
              <a:t>pulmonary embolism.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189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With treatment, most patients will improve within 2 weeks</a:t>
            </a:r>
          </a:p>
          <a:p>
            <a:pPr algn="just"/>
            <a:endParaRPr lang="en-US" altLang="en-US" dirty="0"/>
          </a:p>
          <a:p>
            <a:pPr algn="just"/>
            <a:r>
              <a:rPr lang="en-US" altLang="en-US" dirty="0"/>
              <a:t>Elderly or very sick patients may need longer treatment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394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COMPLICATIONS of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3200" dirty="0"/>
              <a:t>Atelectasis and pleural effusion</a:t>
            </a:r>
          </a:p>
          <a:p>
            <a:pPr algn="just"/>
            <a:r>
              <a:rPr lang="en-US" altLang="en-US" sz="3200" dirty="0"/>
              <a:t>Sepsis, which may lead to organ failure</a:t>
            </a:r>
          </a:p>
          <a:p>
            <a:pPr algn="just"/>
            <a:r>
              <a:rPr lang="en-US" altLang="en-US" sz="3200" dirty="0"/>
              <a:t>Meningitis</a:t>
            </a:r>
          </a:p>
          <a:p>
            <a:pPr algn="just"/>
            <a:r>
              <a:rPr lang="en-US" altLang="en-US" sz="3200" dirty="0"/>
              <a:t>Lung abscesses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Acute respiratory distress syndrome (ARDS)</a:t>
            </a:r>
          </a:p>
          <a:p>
            <a:pPr algn="just">
              <a:lnSpc>
                <a:spcPct val="90000"/>
              </a:lnSpc>
            </a:pPr>
            <a:r>
              <a:rPr lang="en-US" altLang="en-US" sz="3200" dirty="0"/>
              <a:t>Respiratory failure (which requires mechanical ventilator)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82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</a:rPr>
              <a:t>LUNG CANCER (BRONCHOGENIC CARCINOMA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en-US" sz="2800" dirty="0"/>
              <a:t>Affects primarily those in the </a:t>
            </a:r>
            <a:r>
              <a:rPr lang="en-US" altLang="en-US" sz="2800" dirty="0">
                <a:solidFill>
                  <a:srgbClr val="CC3300"/>
                </a:solidFill>
              </a:rPr>
              <a:t>sixth or seventh decade of life. Though others are also affected</a:t>
            </a:r>
          </a:p>
          <a:p>
            <a:pPr algn="just"/>
            <a:r>
              <a:rPr lang="en-US" altLang="en-US" sz="2800" dirty="0"/>
              <a:t>In approximately 70% of lung cancer patients, the disease has spread to regional lymphatic and other sites by the time of diagnosis.</a:t>
            </a:r>
          </a:p>
          <a:p>
            <a:pPr algn="just"/>
            <a:r>
              <a:rPr lang="en-US" altLang="en-US" sz="2800" dirty="0"/>
              <a:t>Evidence indicates that carcinoma tends to arise at sites of previous scarring </a:t>
            </a:r>
            <a:r>
              <a:rPr lang="en-US" altLang="en-US" sz="2800" dirty="0" err="1"/>
              <a:t>eg</a:t>
            </a:r>
            <a:r>
              <a:rPr lang="en-US" altLang="en-US" sz="2800" dirty="0"/>
              <a:t>(TB, cystic ﬁbrosis) in the lung.</a:t>
            </a:r>
          </a:p>
          <a:p>
            <a:pPr algn="just"/>
            <a:r>
              <a:rPr lang="en-US" altLang="en-US" sz="2800" dirty="0"/>
              <a:t>More than 85% of lung cancers are caused by the </a:t>
            </a:r>
            <a:r>
              <a:rPr lang="en-US" altLang="en-US" sz="2800" b="1" dirty="0"/>
              <a:t>inhalation of carcinogenic chemicals, most commonly cigarette smoke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28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rgbClr val="92D050"/>
                </a:solidFill>
              </a:rPr>
              <a:t>CLASSIFICATION AND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200" dirty="0"/>
              <a:t>Most are classified as </a:t>
            </a:r>
            <a:r>
              <a:rPr lang="en-US" altLang="en-US" sz="3200" b="1" dirty="0"/>
              <a:t>small cell lung cancer </a:t>
            </a:r>
            <a:r>
              <a:rPr lang="en-US" altLang="en-US" sz="3200" dirty="0"/>
              <a:t>and </a:t>
            </a:r>
            <a:r>
              <a:rPr lang="en-US" altLang="en-US" sz="3200" b="1" dirty="0"/>
              <a:t>non-small cell cancer.</a:t>
            </a:r>
          </a:p>
          <a:p>
            <a:pPr algn="just"/>
            <a:endParaRPr lang="en-US" altLang="en-US" sz="3200" b="1" dirty="0"/>
          </a:p>
          <a:p>
            <a:pPr algn="just">
              <a:buFont typeface="Times" charset="0"/>
              <a:buNone/>
            </a:pPr>
            <a:r>
              <a:rPr lang="en-US" altLang="en-US" sz="3200" b="1" u="sng" dirty="0">
                <a:solidFill>
                  <a:srgbClr val="7030A0"/>
                </a:solidFill>
              </a:rPr>
              <a:t>Non-small cell </a:t>
            </a:r>
            <a:r>
              <a:rPr lang="en-US" altLang="en-US" sz="3200" dirty="0"/>
              <a:t>is further classified with cell types</a:t>
            </a:r>
          </a:p>
          <a:p>
            <a:pPr algn="just"/>
            <a:r>
              <a:rPr lang="en-US" altLang="en-US" sz="3200" dirty="0">
                <a:solidFill>
                  <a:srgbClr val="FF0000"/>
                </a:solidFill>
              </a:rPr>
              <a:t>Squamous cell cancer </a:t>
            </a:r>
            <a:r>
              <a:rPr lang="en-US" altLang="en-US" sz="3200" dirty="0"/>
              <a:t>usually centrally located and arises more in segmental and sub segmental bronchi</a:t>
            </a:r>
          </a:p>
          <a:p>
            <a:pPr algn="just"/>
            <a:r>
              <a:rPr lang="en-US" altLang="en-US" sz="3200" dirty="0">
                <a:solidFill>
                  <a:srgbClr val="FF0000"/>
                </a:solidFill>
              </a:rPr>
              <a:t>Adenocarcinoma</a:t>
            </a:r>
            <a:r>
              <a:rPr lang="en-US" altLang="en-US" sz="3200" dirty="0"/>
              <a:t> - </a:t>
            </a:r>
            <a:r>
              <a:rPr lang="en-US" altLang="en-US" sz="3200" dirty="0">
                <a:solidFill>
                  <a:srgbClr val="7030A0"/>
                </a:solidFill>
              </a:rPr>
              <a:t>most prevalent. </a:t>
            </a:r>
            <a:r>
              <a:rPr lang="en-US" altLang="en-US" sz="3200" dirty="0"/>
              <a:t>occurs peripherally and often metastases'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532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Large cell carcinoma- </a:t>
            </a:r>
            <a:r>
              <a:rPr lang="en-US" altLang="en-US" sz="3200" dirty="0"/>
              <a:t>is a fast growing </a:t>
            </a:r>
            <a:r>
              <a:rPr lang="en-US" altLang="en-US" sz="3200" dirty="0" err="1"/>
              <a:t>tumour</a:t>
            </a:r>
            <a:r>
              <a:rPr lang="en-US" altLang="en-US" sz="3200" dirty="0"/>
              <a:t> that tend to arise peripherally.</a:t>
            </a:r>
          </a:p>
          <a:p>
            <a:r>
              <a:rPr lang="en-US" altLang="en-US" sz="3200" dirty="0" err="1">
                <a:solidFill>
                  <a:srgbClr val="FF0000"/>
                </a:solidFill>
              </a:rPr>
              <a:t>Bronchoalveolar</a:t>
            </a:r>
            <a:r>
              <a:rPr lang="en-US" altLang="en-US" sz="3200" dirty="0"/>
              <a:t> -found in terminal bronchi and alveoli and usually slow growing</a:t>
            </a:r>
          </a:p>
          <a:p>
            <a:pPr>
              <a:buFont typeface="Times" charset="0"/>
              <a:buNone/>
            </a:pPr>
            <a:r>
              <a:rPr lang="en-US" altLang="en-US" sz="3200" b="1" u="sng" dirty="0">
                <a:solidFill>
                  <a:srgbClr val="7030A0"/>
                </a:solidFill>
              </a:rPr>
              <a:t>Small cell carcinoma </a:t>
            </a:r>
          </a:p>
          <a:p>
            <a:r>
              <a:rPr lang="en-US" altLang="en-US" sz="3200" dirty="0"/>
              <a:t>arise in the major bronchi and spread by infiltration along the bronchial wall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292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sz="3200" dirty="0"/>
              <a:t>Staged according to </a:t>
            </a:r>
            <a:r>
              <a:rPr lang="en-US" altLang="en-US" sz="3200" dirty="0" err="1">
                <a:solidFill>
                  <a:srgbClr val="7030A0"/>
                </a:solidFill>
              </a:rPr>
              <a:t>tumour</a:t>
            </a:r>
            <a:r>
              <a:rPr lang="en-US" altLang="en-US" sz="3200" dirty="0">
                <a:solidFill>
                  <a:srgbClr val="7030A0"/>
                </a:solidFill>
              </a:rPr>
              <a:t> size, lymphoid involvement, location, and if metastasized</a:t>
            </a:r>
          </a:p>
          <a:p>
            <a:pPr algn="just"/>
            <a:r>
              <a:rPr lang="en-US" altLang="en-US" sz="3200" dirty="0"/>
              <a:t>Staged as STAGE I-IV</a:t>
            </a:r>
          </a:p>
          <a:p>
            <a:pPr algn="just">
              <a:buFont typeface="Times" charset="0"/>
              <a:buNone/>
            </a:pPr>
            <a:r>
              <a:rPr lang="en-US" altLang="en-US" sz="3200" dirty="0">
                <a:solidFill>
                  <a:srgbClr val="7030A0"/>
                </a:solidFill>
              </a:rPr>
              <a:t>Stage I- </a:t>
            </a:r>
            <a:r>
              <a:rPr lang="en-US" altLang="en-US" sz="3200" dirty="0"/>
              <a:t>cancer small and only in one area of the lung</a:t>
            </a:r>
          </a:p>
          <a:p>
            <a:pPr algn="just">
              <a:buFont typeface="Times" charset="0"/>
              <a:buNone/>
            </a:pPr>
            <a:r>
              <a:rPr lang="en-US" altLang="en-US" sz="3200" dirty="0">
                <a:solidFill>
                  <a:srgbClr val="7030A0"/>
                </a:solidFill>
              </a:rPr>
              <a:t>Stage II&amp;III </a:t>
            </a:r>
            <a:r>
              <a:rPr lang="en-US" altLang="en-US" sz="3200" dirty="0"/>
              <a:t>-</a:t>
            </a:r>
            <a:r>
              <a:rPr lang="en-US" altLang="en-US" sz="3200" dirty="0" err="1"/>
              <a:t>tumour</a:t>
            </a:r>
            <a:r>
              <a:rPr lang="en-US" altLang="en-US" sz="3200" dirty="0"/>
              <a:t> is larger and may have grown into the surrounding tissue and lymph nodes</a:t>
            </a:r>
          </a:p>
          <a:p>
            <a:pPr algn="just">
              <a:buFont typeface="Times" charset="0"/>
              <a:buNone/>
            </a:pPr>
            <a:r>
              <a:rPr lang="en-US" altLang="en-US" sz="3200" dirty="0">
                <a:solidFill>
                  <a:srgbClr val="7030A0"/>
                </a:solidFill>
              </a:rPr>
              <a:t>Stage IV- </a:t>
            </a:r>
            <a:r>
              <a:rPr lang="en-US" altLang="en-US" sz="3200" dirty="0"/>
              <a:t>cancer has spread into the other body parts (metastasis)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02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/>
              <a:t>Tobacco smoke</a:t>
            </a:r>
          </a:p>
          <a:p>
            <a:r>
              <a:rPr lang="en-US" altLang="en-US" sz="3200" dirty="0"/>
              <a:t>Passive smoking</a:t>
            </a:r>
          </a:p>
          <a:p>
            <a:r>
              <a:rPr lang="en-US" altLang="en-US" sz="3200" dirty="0"/>
              <a:t>Environmental and occupational exposure </a:t>
            </a:r>
            <a:r>
              <a:rPr lang="en-US" altLang="en-US" sz="3200" dirty="0" err="1"/>
              <a:t>i.e</a:t>
            </a:r>
            <a:r>
              <a:rPr lang="en-US" altLang="en-US" sz="3200" dirty="0"/>
              <a:t> motor vehicle  emissions and pollutant from manufacturing plants</a:t>
            </a:r>
          </a:p>
          <a:p>
            <a:r>
              <a:rPr lang="en-US" altLang="en-US" sz="3200" dirty="0"/>
              <a:t>Chronic exposure to industrial carcinogens</a:t>
            </a:r>
          </a:p>
          <a:p>
            <a:r>
              <a:rPr lang="en-US" altLang="en-US" sz="3200" dirty="0"/>
              <a:t>Family history</a:t>
            </a:r>
          </a:p>
          <a:p>
            <a:r>
              <a:rPr lang="en-US" altLang="en-US" sz="3200" dirty="0"/>
              <a:t>Dietary factors </a:t>
            </a:r>
            <a:r>
              <a:rPr lang="en-US" altLang="en-US" sz="3200" dirty="0" err="1"/>
              <a:t>i.e</a:t>
            </a:r>
            <a:r>
              <a:rPr lang="en-US" altLang="en-US" sz="3200" dirty="0"/>
              <a:t> smokers who eat diet low in fruits and vegetables</a:t>
            </a:r>
          </a:p>
          <a:p>
            <a:r>
              <a:rPr lang="en-US" altLang="en-US" sz="3200" dirty="0"/>
              <a:t>Underlying respiratory 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019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solidFill>
                  <a:srgbClr val="92D050"/>
                </a:solidFill>
              </a:rPr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It develops gradually and asymptomatic until late in the course. </a:t>
            </a:r>
          </a:p>
          <a:p>
            <a:pPr>
              <a:buFont typeface="Times" charset="0"/>
              <a:buNone/>
            </a:pPr>
            <a:r>
              <a:rPr lang="en-US" altLang="en-US" sz="3600" dirty="0"/>
              <a:t>They includes:</a:t>
            </a:r>
          </a:p>
          <a:p>
            <a:r>
              <a:rPr lang="en-US" altLang="en-US" sz="3600" dirty="0"/>
              <a:t>Chronic cough that starts as dry persistent to productive cough</a:t>
            </a:r>
          </a:p>
          <a:p>
            <a:r>
              <a:rPr lang="en-US" altLang="en-US" sz="3600" dirty="0"/>
              <a:t>Dyspnea</a:t>
            </a:r>
          </a:p>
          <a:p>
            <a:r>
              <a:rPr lang="en-US" altLang="en-US" sz="3600" dirty="0" err="1"/>
              <a:t>Haemoptysis</a:t>
            </a:r>
            <a:endParaRPr lang="en-US" altLang="en-US" sz="3600" dirty="0"/>
          </a:p>
          <a:p>
            <a:r>
              <a:rPr lang="en-US" altLang="en-US" sz="3600" dirty="0"/>
              <a:t>Chest or shoulder pain indicate pleural involvement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731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/>
              <a:t>Repeated unresolved URTI</a:t>
            </a:r>
          </a:p>
          <a:p>
            <a:pPr algn="just"/>
            <a:r>
              <a:rPr lang="en-US" altLang="en-US" sz="3600" dirty="0"/>
              <a:t>Wheezing due to bronchial obstruction</a:t>
            </a:r>
          </a:p>
          <a:p>
            <a:pPr algn="just"/>
            <a:r>
              <a:rPr lang="en-US" altLang="en-US" sz="3600" dirty="0"/>
              <a:t>Chest pain, tightness, hoarseness, dysphagia, neck edema and symptoms of pleural effusion if </a:t>
            </a:r>
            <a:r>
              <a:rPr lang="en-US" altLang="en-US" sz="3600" dirty="0" err="1"/>
              <a:t>tumour</a:t>
            </a:r>
            <a:r>
              <a:rPr lang="en-US" altLang="en-US" sz="3600" dirty="0"/>
              <a:t> has spread to adjacent structures</a:t>
            </a:r>
          </a:p>
          <a:p>
            <a:pPr algn="just"/>
            <a:r>
              <a:rPr lang="en-US" altLang="en-US" sz="3600" dirty="0"/>
              <a:t>Non specific symptoms- weakness, anorexia and weight loss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952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rgbClr val="92D050"/>
                </a:solidFill>
              </a:rPr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Treatment depend on the cell type, stage of the disease and physiologic status</a:t>
            </a:r>
          </a:p>
          <a:p>
            <a:pPr algn="just">
              <a:buNone/>
            </a:pPr>
            <a:r>
              <a:rPr lang="en-US" altLang="en-US" sz="3200" b="1" dirty="0">
                <a:solidFill>
                  <a:srgbClr val="7030A0"/>
                </a:solidFill>
              </a:rPr>
              <a:t>a) Surgical resection </a:t>
            </a:r>
            <a:r>
              <a:rPr lang="en-US" altLang="en-US" sz="3200" dirty="0"/>
              <a:t>is the preferred method of treating patients with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Localized non-small cell tumors,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No evidence of metastatic spread, and </a:t>
            </a:r>
          </a:p>
          <a:p>
            <a:pPr algn="just">
              <a:buFont typeface="Wingdings" charset="2"/>
              <a:buChar char="ü"/>
            </a:pPr>
            <a:r>
              <a:rPr lang="en-US" altLang="en-US" sz="3200" dirty="0"/>
              <a:t>Adequate cardiopulmonary 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99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1135</TotalTime>
  <Words>7276</Words>
  <Application>Microsoft Office PowerPoint</Application>
  <PresentationFormat>On-screen Show (4:3)</PresentationFormat>
  <Paragraphs>934</Paragraphs>
  <Slides>165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66" baseType="lpstr">
      <vt:lpstr>Flow</vt:lpstr>
      <vt:lpstr>PULMONARY NURSING</vt:lpstr>
      <vt:lpstr>ANATOMY AND PHYSIOLOGY REVIEW</vt:lpstr>
      <vt:lpstr>PowerPoint Presentation</vt:lpstr>
      <vt:lpstr>FUNCTIONS OF THE RESPIRATORY SYSTEM</vt:lpstr>
      <vt:lpstr>Muscles of respiration</vt:lpstr>
      <vt:lpstr>UPPER RESPIRATORY  TRACT</vt:lpstr>
      <vt:lpstr>PowerPoint Presentation</vt:lpstr>
      <vt:lpstr>MAJOR SYMPTOMS OF THE RESPIRATORY DISEASE</vt:lpstr>
      <vt:lpstr>Clinical Signiﬁcance</vt:lpstr>
      <vt:lpstr>Cont..</vt:lpstr>
      <vt:lpstr>2. COUGH</vt:lpstr>
      <vt:lpstr>Clinical Signiﬁcance</vt:lpstr>
      <vt:lpstr>Cont..</vt:lpstr>
      <vt:lpstr>3. SPUTUM PRODUCTION</vt:lpstr>
      <vt:lpstr>Cont..</vt:lpstr>
      <vt:lpstr>4. CHEST PAIN</vt:lpstr>
      <vt:lpstr>Clinical Signiﬁcance</vt:lpstr>
      <vt:lpstr>5. WHEEZING</vt:lpstr>
      <vt:lpstr>6. CLUBBING OF THE FINGERS </vt:lpstr>
      <vt:lpstr>PowerPoint Presentation</vt:lpstr>
      <vt:lpstr>7. HEMOPTYSIS </vt:lpstr>
      <vt:lpstr>8. CYANOSIS</vt:lpstr>
      <vt:lpstr>Cont..</vt:lpstr>
      <vt:lpstr>ASTHMA</vt:lpstr>
      <vt:lpstr>Pathophysiology</vt:lpstr>
      <vt:lpstr>PowerPoint Presentation</vt:lpstr>
      <vt:lpstr>CONT…..</vt:lpstr>
      <vt:lpstr>RISK FACTORS</vt:lpstr>
      <vt:lpstr>Symptoms</vt:lpstr>
      <vt:lpstr>Medical Management</vt:lpstr>
      <vt:lpstr>Nursing Management</vt:lpstr>
      <vt:lpstr>PowerPoint Presentation</vt:lpstr>
      <vt:lpstr>Cont…</vt:lpstr>
      <vt:lpstr>PowerPoint Presentation</vt:lpstr>
      <vt:lpstr>Prevention</vt:lpstr>
      <vt:lpstr>STATUS ASTHMATICUS</vt:lpstr>
      <vt:lpstr>Clinical Manifestations</vt:lpstr>
      <vt:lpstr>Medical Management</vt:lpstr>
      <vt:lpstr>Nursing management</vt:lpstr>
      <vt:lpstr>PowerPoint Presentation</vt:lpstr>
      <vt:lpstr>PowerPoint Presentation</vt:lpstr>
      <vt:lpstr>PowerPoint Presentation</vt:lpstr>
      <vt:lpstr>PowerPoint Presentation</vt:lpstr>
      <vt:lpstr>b. BRONCHIECTASIS</vt:lpstr>
      <vt:lpstr>Predisposing factors</vt:lpstr>
      <vt:lpstr>Pathophysiology</vt:lpstr>
      <vt:lpstr>Medical management</vt:lpstr>
      <vt:lpstr>Nursing Management</vt:lpstr>
      <vt:lpstr>Cont…</vt:lpstr>
      <vt:lpstr>Chronic Obstructive Pulmonary Disease (COPD)</vt:lpstr>
      <vt:lpstr>PowerPoint Presentation</vt:lpstr>
      <vt:lpstr>Patho ct…..</vt:lpstr>
      <vt:lpstr>CAUSES</vt:lpstr>
      <vt:lpstr>Medical management</vt:lpstr>
      <vt:lpstr>a. Emphysema</vt:lpstr>
      <vt:lpstr>PowerPoint Presentation</vt:lpstr>
      <vt:lpstr>Risk Factors</vt:lpstr>
      <vt:lpstr>Clinical manifestations</vt:lpstr>
      <vt:lpstr>PowerPoint Presentation</vt:lpstr>
      <vt:lpstr>MEDICAL MANAGEMENT</vt:lpstr>
      <vt:lpstr>Nursing management</vt:lpstr>
      <vt:lpstr>PowerPoint Presentation</vt:lpstr>
      <vt:lpstr>lifestyle and home remedies</vt:lpstr>
      <vt:lpstr>Complications</vt:lpstr>
      <vt:lpstr>PNEUMONIA</vt:lpstr>
      <vt:lpstr>PowerPoint Presentation</vt:lpstr>
      <vt:lpstr>Classification of pneumonia</vt:lpstr>
      <vt:lpstr>b. According to areas involved (distribution)</vt:lpstr>
      <vt:lpstr>Cont……</vt:lpstr>
      <vt:lpstr>c. According to where it is acquired</vt:lpstr>
      <vt:lpstr>3. Pneumonia in the immuno- compromised host </vt:lpstr>
      <vt:lpstr>MICRO-ORGANISMS RESPONSIBLE FOR PNEUMONIA</vt:lpstr>
      <vt:lpstr>b. HOSPITAL-ACQUIRED PNEUMONIA.</vt:lpstr>
      <vt:lpstr>Mode of transmission</vt:lpstr>
      <vt:lpstr>Predisposing factors</vt:lpstr>
      <vt:lpstr>Predisposing factors ct….</vt:lpstr>
      <vt:lpstr>Cont….</vt:lpstr>
      <vt:lpstr>Pathophysiology of pneumonia</vt:lpstr>
      <vt:lpstr>Pathophysiology (cont…)</vt:lpstr>
      <vt:lpstr>SIGNS AND SYMPTOMS</vt:lpstr>
      <vt:lpstr>S &amp; S ct….</vt:lpstr>
      <vt:lpstr>Diagnostic tests</vt:lpstr>
      <vt:lpstr>MEDICAL MANAGEMENT</vt:lpstr>
      <vt:lpstr>Mgt ct…</vt:lpstr>
      <vt:lpstr>NURSING MANAGEMENT</vt:lpstr>
      <vt:lpstr>Nursing mgt ct…</vt:lpstr>
      <vt:lpstr>Nursing mgt ct....</vt:lpstr>
      <vt:lpstr>Nursing mgt ct....</vt:lpstr>
      <vt:lpstr>Preventive measures</vt:lpstr>
      <vt:lpstr>Prognosis</vt:lpstr>
      <vt:lpstr>COMPLICATIONS of pneumonia</vt:lpstr>
      <vt:lpstr>LUNG CANCER (BRONCHOGENIC CARCINOMA</vt:lpstr>
      <vt:lpstr>CLASSIFICATION AND STAGING</vt:lpstr>
      <vt:lpstr>Ct..</vt:lpstr>
      <vt:lpstr>Staging</vt:lpstr>
      <vt:lpstr>Risk factors</vt:lpstr>
      <vt:lpstr>Clinical manifestations</vt:lpstr>
      <vt:lpstr>Cont…..</vt:lpstr>
      <vt:lpstr>MEDICAL MANAGEMENT</vt:lpstr>
      <vt:lpstr>Cont….</vt:lpstr>
      <vt:lpstr>PowerPoint Presentation</vt:lpstr>
      <vt:lpstr>Nursing management</vt:lpstr>
      <vt:lpstr>Cont…</vt:lpstr>
      <vt:lpstr>Cont….</vt:lpstr>
      <vt:lpstr>Cont…</vt:lpstr>
      <vt:lpstr>Cont…</vt:lpstr>
      <vt:lpstr>CHEST TRAUMA</vt:lpstr>
      <vt:lpstr>MECHANISM OF BLUNT CHEST TRAUMA</vt:lpstr>
      <vt:lpstr>PATHOLOGIC EFFECTS</vt:lpstr>
      <vt:lpstr>Cont..</vt:lpstr>
      <vt:lpstr>FLAIL CHEST</vt:lpstr>
      <vt:lpstr>Pathophysiology</vt:lpstr>
      <vt:lpstr>Cont…</vt:lpstr>
      <vt:lpstr>Clinical manifestations</vt:lpstr>
      <vt:lpstr>Medical management</vt:lpstr>
      <vt:lpstr>Cont…</vt:lpstr>
      <vt:lpstr>Cont…</vt:lpstr>
      <vt:lpstr> Pulmonary Contusion</vt:lpstr>
      <vt:lpstr>PATHOPHYSIOLOGY</vt:lpstr>
      <vt:lpstr>Cont….</vt:lpstr>
      <vt:lpstr>CLINICAL MANIFESTATIONS</vt:lpstr>
      <vt:lpstr>Cont…</vt:lpstr>
      <vt:lpstr>MEDICAL MANAGEMENT</vt:lpstr>
      <vt:lpstr>Cont….</vt:lpstr>
      <vt:lpstr>Cont….</vt:lpstr>
      <vt:lpstr>Cont..</vt:lpstr>
      <vt:lpstr>B. PENETRATING TRAUMA</vt:lpstr>
      <vt:lpstr>Management</vt:lpstr>
      <vt:lpstr>Cont…</vt:lpstr>
      <vt:lpstr>PNEUMOTHORAX</vt:lpstr>
      <vt:lpstr> a) Simple(spontaneous) Pneumothorax</vt:lpstr>
      <vt:lpstr> b) Traumatic Pneumothorax</vt:lpstr>
      <vt:lpstr>Cont….</vt:lpstr>
      <vt:lpstr>Hemothorax</vt:lpstr>
      <vt:lpstr>Cont…</vt:lpstr>
      <vt:lpstr>Cont…</vt:lpstr>
      <vt:lpstr>Open pneumothorax </vt:lpstr>
      <vt:lpstr>Cont..</vt:lpstr>
      <vt:lpstr>c) Tension Pneumothorax</vt:lpstr>
      <vt:lpstr>Cont..</vt:lpstr>
      <vt:lpstr>Clinical Manifestations</vt:lpstr>
      <vt:lpstr>Cont…</vt:lpstr>
      <vt:lpstr>Cont…</vt:lpstr>
      <vt:lpstr>Medical management</vt:lpstr>
      <vt:lpstr>Cont…</vt:lpstr>
      <vt:lpstr>Cont…</vt:lpstr>
      <vt:lpstr>Chest tube drainage</vt:lpstr>
      <vt:lpstr>Sites for chest tube insertion</vt:lpstr>
      <vt:lpstr>Sites for insertion</vt:lpstr>
      <vt:lpstr>Chest Tube Drainage system</vt:lpstr>
      <vt:lpstr>Cont…</vt:lpstr>
      <vt:lpstr>GUIDELINES FOR MANAGING CHEST DRAINAGE SYSTEMS</vt:lpstr>
      <vt:lpstr>Cont….</vt:lpstr>
      <vt:lpstr>Cont…</vt:lpstr>
      <vt:lpstr>Cont..</vt:lpstr>
      <vt:lpstr>Cont….</vt:lpstr>
      <vt:lpstr>Removal of chest tubes</vt:lpstr>
      <vt:lpstr>  1. PLEURISY (pleuritis) </vt:lpstr>
      <vt:lpstr>PowerPoint Presentation</vt:lpstr>
      <vt:lpstr> Clinical Manifestations</vt:lpstr>
      <vt:lpstr>PowerPoint Presentation</vt:lpstr>
      <vt:lpstr>Medical Management</vt:lpstr>
      <vt:lpstr>Cont…</vt:lpstr>
      <vt:lpstr>Nursing Management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NURSING</dc:title>
  <dc:creator>lenovo</dc:creator>
  <cp:lastModifiedBy>254729090094</cp:lastModifiedBy>
  <cp:revision>90</cp:revision>
  <dcterms:created xsi:type="dcterms:W3CDTF">2021-03-30T11:48:44Z</dcterms:created>
  <dcterms:modified xsi:type="dcterms:W3CDTF">2021-05-03T13:28:30Z</dcterms:modified>
</cp:coreProperties>
</file>