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99" r:id="rId3"/>
    <p:sldId id="300" r:id="rId4"/>
    <p:sldId id="303" r:id="rId5"/>
    <p:sldId id="304" r:id="rId6"/>
    <p:sldId id="301" r:id="rId7"/>
    <p:sldId id="302" r:id="rId8"/>
    <p:sldId id="30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8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2" r:id="rId45"/>
    <p:sldId id="293" r:id="rId46"/>
    <p:sldId id="294" r:id="rId47"/>
    <p:sldId id="295" r:id="rId48"/>
    <p:sldId id="296" r:id="rId49"/>
    <p:sldId id="29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4C1A3-E38A-4FE5-B590-46203D15AE8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85ECD-915C-4997-AA0C-52EF3630F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ECD-915C-4997-AA0C-52EF3630F2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02ABEB-F110-4CAF-9628-C6AB42D5367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PULMONARY NURSING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1905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FFC000"/>
                </a:solidFill>
                <a:latin typeface="Times" charset="0"/>
              </a:rPr>
              <a:t>By. Emily </a:t>
            </a:r>
            <a:r>
              <a:rPr lang="en-US" altLang="en-US" sz="4000" b="1" dirty="0" err="1">
                <a:solidFill>
                  <a:srgbClr val="FFC000"/>
                </a:solidFill>
                <a:latin typeface="Times" charset="0"/>
              </a:rPr>
              <a:t>Kengo</a:t>
            </a:r>
            <a:endParaRPr lang="en-US" altLang="en-US" sz="4000" b="1" dirty="0">
              <a:solidFill>
                <a:srgbClr val="FFC000"/>
              </a:solidFill>
              <a:latin typeface="Times" charset="0"/>
            </a:endParaRPr>
          </a:p>
          <a:p>
            <a:pPr algn="ctr"/>
            <a:r>
              <a:rPr lang="en-US" altLang="en-US" sz="4000" b="1" dirty="0">
                <a:solidFill>
                  <a:srgbClr val="FFC000"/>
                </a:solidFill>
                <a:latin typeface="Times" charset="0"/>
              </a:rPr>
              <a:t>WELCOME ALL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283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dirty="0">
                <a:solidFill>
                  <a:srgbClr val="92D050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/>
              <a:t>Exposure to predisposing, causal and contributing factors  cause </a:t>
            </a:r>
            <a:r>
              <a:rPr lang="en-US" altLang="en-US" sz="3200" dirty="0">
                <a:solidFill>
                  <a:srgbClr val="7030A0"/>
                </a:solidFill>
              </a:rPr>
              <a:t>inﬂammation</a:t>
            </a:r>
            <a:r>
              <a:rPr lang="en-US" altLang="en-US" sz="3200" dirty="0"/>
              <a:t> which leads to obstruction from the following: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mucosal edema,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reduced  airway diameter,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bronchospasm (contraction of the smooth muscles), causing further narrowing and increased mucus production,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3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altLang="en-US" sz="3900" dirty="0"/>
              <a:t>This causes airflow limitation thus resulting in symptoms of </a:t>
            </a:r>
            <a:r>
              <a:rPr lang="en-US" altLang="en-US" sz="3900" dirty="0">
                <a:solidFill>
                  <a:srgbClr val="7030A0"/>
                </a:solidFill>
              </a:rPr>
              <a:t>wheezing, Dyspnea  and chest tightness</a:t>
            </a:r>
          </a:p>
          <a:p>
            <a:pPr marL="0" indent="0" algn="just">
              <a:buNone/>
            </a:pPr>
            <a:r>
              <a:rPr lang="en-US" altLang="en-US" sz="3900" dirty="0"/>
              <a:t>Cell that play key role in inflammation of asthma are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900" dirty="0">
                <a:solidFill>
                  <a:srgbClr val="7030A0"/>
                </a:solidFill>
              </a:rPr>
              <a:t>Mast cells</a:t>
            </a:r>
            <a:r>
              <a:rPr lang="en-US" altLang="en-US" sz="3900" dirty="0"/>
              <a:t>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900" dirty="0"/>
              <a:t>Neutrophils,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900" dirty="0" err="1"/>
              <a:t>Eosinophils</a:t>
            </a:r>
            <a:r>
              <a:rPr lang="en-US" altLang="en-US" sz="3900" dirty="0"/>
              <a:t> and lymphocytes</a:t>
            </a:r>
          </a:p>
          <a:p>
            <a:pPr marL="0" indent="0" algn="just">
              <a:buNone/>
            </a:pPr>
            <a:r>
              <a:rPr lang="en-US" altLang="en-US" sz="3900" dirty="0"/>
              <a:t>They perpetuate inflammatory response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pic>
        <p:nvPicPr>
          <p:cNvPr id="4" name="Content Placeholder 20275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33400" y="1066800"/>
            <a:ext cx="7696200" cy="50387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4665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12800" dirty="0">
                <a:solidFill>
                  <a:srgbClr val="7030A0"/>
                </a:solidFill>
              </a:rPr>
              <a:t>Allergens</a:t>
            </a:r>
            <a:r>
              <a:rPr lang="en-US" altLang="en-US" sz="12800" dirty="0"/>
              <a:t>-- strongest predisposing factor e. g weed, pollen, dust, animal </a:t>
            </a:r>
            <a:r>
              <a:rPr lang="en-US" altLang="en-US" sz="12800" dirty="0" smtClean="0"/>
              <a:t>fur</a:t>
            </a:r>
            <a:r>
              <a:rPr lang="en-US" altLang="en-US" sz="12800" dirty="0"/>
              <a:t>, mold </a:t>
            </a:r>
          </a:p>
          <a:p>
            <a:r>
              <a:rPr lang="en-US" altLang="en-US" sz="12800" dirty="0"/>
              <a:t>Chronic exposure to airway irritant </a:t>
            </a:r>
            <a:r>
              <a:rPr lang="en-US" altLang="en-US" sz="12800" dirty="0" err="1"/>
              <a:t>i.e</a:t>
            </a:r>
            <a:r>
              <a:rPr lang="en-US" altLang="en-US" sz="12800" dirty="0"/>
              <a:t> smoke, dust.</a:t>
            </a:r>
          </a:p>
          <a:p>
            <a:r>
              <a:rPr lang="en-US" altLang="en-US" sz="12800" dirty="0"/>
              <a:t>stress</a:t>
            </a:r>
          </a:p>
          <a:p>
            <a:r>
              <a:rPr lang="en-US" altLang="en-US" sz="12800" dirty="0"/>
              <a:t> Family history</a:t>
            </a:r>
          </a:p>
          <a:p>
            <a:pPr>
              <a:buFont typeface="Times" charset="0"/>
              <a:buNone/>
            </a:pPr>
            <a:r>
              <a:rPr lang="en-US" altLang="en-US" sz="12800" dirty="0">
                <a:solidFill>
                  <a:srgbClr val="FF0000"/>
                </a:solidFill>
              </a:rPr>
              <a:t>              </a:t>
            </a:r>
            <a:r>
              <a:rPr lang="en-US" altLang="en-US" sz="12800" b="1" dirty="0">
                <a:solidFill>
                  <a:srgbClr val="7030A0"/>
                </a:solidFill>
              </a:rPr>
              <a:t>Risk factors for exacerbations/triggers</a:t>
            </a:r>
          </a:p>
          <a:p>
            <a:r>
              <a:rPr lang="en-US" altLang="en-US" sz="12800" dirty="0"/>
              <a:t>Allergens </a:t>
            </a:r>
            <a:r>
              <a:rPr lang="en-US" altLang="en-US" sz="12800" dirty="0" err="1"/>
              <a:t>i.e</a:t>
            </a:r>
            <a:r>
              <a:rPr lang="en-US" altLang="en-US" sz="12800" dirty="0"/>
              <a:t> dust, strong </a:t>
            </a:r>
            <a:r>
              <a:rPr lang="en-US" altLang="en-US" sz="12800" dirty="0" err="1"/>
              <a:t>odours</a:t>
            </a:r>
            <a:endParaRPr lang="en-US" altLang="en-US" sz="12800" dirty="0"/>
          </a:p>
          <a:p>
            <a:r>
              <a:rPr lang="en-US" altLang="en-US" sz="12800" dirty="0"/>
              <a:t>Respiratory infections </a:t>
            </a:r>
          </a:p>
          <a:p>
            <a:r>
              <a:rPr lang="en-US" altLang="en-US" sz="12800" dirty="0"/>
              <a:t>Exercise and hyperventilation</a:t>
            </a:r>
          </a:p>
          <a:p>
            <a:r>
              <a:rPr lang="en-US" altLang="en-US" sz="12800" dirty="0"/>
              <a:t>Weather changes </a:t>
            </a:r>
            <a:r>
              <a:rPr lang="en-US" altLang="en-US" sz="12800" dirty="0" err="1"/>
              <a:t>i.e</a:t>
            </a:r>
            <a:r>
              <a:rPr lang="en-US" altLang="en-US" sz="12800" dirty="0"/>
              <a:t> cold season </a:t>
            </a:r>
          </a:p>
          <a:p>
            <a:r>
              <a:rPr lang="en-US" altLang="en-US" sz="12800" dirty="0"/>
              <a:t>Exposure to food additives,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4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altLang="en-US" dirty="0"/>
              <a:t>Wheezing on expiration and inspiration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Cough with or without mucus production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Dyspnea 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Chest </a:t>
            </a:r>
            <a:r>
              <a:rPr lang="en-US" altLang="en-US" dirty="0" smtClean="0"/>
              <a:t>tightness and air hunger</a:t>
            </a:r>
            <a:endParaRPr lang="en-US" altLang="en-US" dirty="0"/>
          </a:p>
          <a:p>
            <a:pPr>
              <a:buFont typeface="Wingdings" charset="2"/>
              <a:buChar char="Ø"/>
            </a:pPr>
            <a:r>
              <a:rPr lang="en-US" altLang="en-US" dirty="0"/>
              <a:t>Tachycardia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Lethargy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Expiration requires efforts </a:t>
            </a:r>
            <a:endParaRPr lang="en-US" altLang="en-US" dirty="0" smtClean="0"/>
          </a:p>
          <a:p>
            <a:pPr>
              <a:buFont typeface="Wingdings" charset="2"/>
              <a:buChar char="Ø"/>
            </a:pPr>
            <a:r>
              <a:rPr lang="en-US" altLang="en-US" dirty="0" smtClean="0"/>
              <a:t>Slow labored breathing with excessive use of accessory muscles </a:t>
            </a:r>
            <a:endParaRPr lang="en-US" altLang="en-US" dirty="0"/>
          </a:p>
          <a:p>
            <a:pPr>
              <a:buFont typeface="Wingdings" charset="2"/>
              <a:buChar char="Ø"/>
            </a:pPr>
            <a:r>
              <a:rPr lang="en-US" altLang="en-US" dirty="0"/>
              <a:t>As </a:t>
            </a:r>
            <a:r>
              <a:rPr lang="en-US" altLang="en-US" dirty="0" err="1"/>
              <a:t>exercabation</a:t>
            </a:r>
            <a:r>
              <a:rPr lang="en-US" altLang="en-US" dirty="0"/>
              <a:t> continues, there maybe </a:t>
            </a:r>
            <a:r>
              <a:rPr lang="en-US" altLang="en-US" b="1" dirty="0"/>
              <a:t>tachycardia, diaphoresis, widened pulse pressure hypoxemia and central cyanosis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4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8888"/>
          </a:xfrm>
        </p:spPr>
        <p:txBody>
          <a:bodyPr/>
          <a:lstStyle/>
          <a:p>
            <a:pPr algn="ctr"/>
            <a:r>
              <a:rPr lang="en-US" altLang="en-US" sz="5400" b="1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Administer bronchodilators to reduce bronchospasms</a:t>
            </a:r>
          </a:p>
          <a:p>
            <a:r>
              <a:rPr lang="en-US" sz="3600" dirty="0" smtClean="0"/>
              <a:t>corticosteroids.</a:t>
            </a:r>
          </a:p>
          <a:p>
            <a:r>
              <a:rPr lang="en-US" sz="3600" dirty="0" err="1" smtClean="0"/>
              <a:t>Anticholinergics</a:t>
            </a:r>
            <a:r>
              <a:rPr lang="en-US" sz="3600" dirty="0" smtClean="0"/>
              <a:t> </a:t>
            </a:r>
            <a:r>
              <a:rPr lang="en-US" sz="3600" dirty="0" err="1" smtClean="0"/>
              <a:t>e.g</a:t>
            </a:r>
            <a:r>
              <a:rPr lang="en-US" sz="3600" dirty="0" smtClean="0"/>
              <a:t> </a:t>
            </a:r>
            <a:r>
              <a:rPr lang="en-US" sz="3600" dirty="0" err="1" smtClean="0"/>
              <a:t>atrovent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Combination of inhalers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Oxygen to increase oxygen saturation and correct hypoxia</a:t>
            </a:r>
          </a:p>
          <a:p>
            <a:r>
              <a:rPr lang="en-US" sz="3600" dirty="0" smtClean="0"/>
              <a:t>Antibiotics for infection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621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500" dirty="0"/>
              <a:t>Obtain </a:t>
            </a:r>
            <a:r>
              <a:rPr lang="en-US" altLang="en-US" sz="3500" b="1" dirty="0"/>
              <a:t>history</a:t>
            </a:r>
            <a:r>
              <a:rPr lang="en-US" altLang="en-US" sz="3500" dirty="0"/>
              <a:t> to identify medication patient is currently on</a:t>
            </a:r>
          </a:p>
          <a:p>
            <a:pPr algn="just"/>
            <a:r>
              <a:rPr lang="en-US" altLang="en-US" sz="3500" dirty="0"/>
              <a:t>Assess the severity of the respiratory symptoms</a:t>
            </a:r>
          </a:p>
          <a:p>
            <a:pPr algn="just"/>
            <a:r>
              <a:rPr lang="en-US" altLang="en-US" sz="3500" dirty="0"/>
              <a:t>Manage for CAB by administering oxygen due to circulatory compromise and hypoxemia</a:t>
            </a:r>
          </a:p>
          <a:p>
            <a:pPr algn="just"/>
            <a:r>
              <a:rPr lang="en-US" altLang="en-US" sz="3500" dirty="0"/>
              <a:t>Ensure patent airway by </a:t>
            </a:r>
            <a:r>
              <a:rPr lang="en-US" altLang="en-US" sz="3500" b="1" dirty="0" err="1" smtClean="0"/>
              <a:t>nebulising</a:t>
            </a:r>
            <a:r>
              <a:rPr lang="en-US" altLang="en-US" sz="3500" b="1" dirty="0" smtClean="0"/>
              <a:t> </a:t>
            </a:r>
            <a:r>
              <a:rPr lang="en-US" altLang="en-US" sz="3500" dirty="0"/>
              <a:t>with </a:t>
            </a:r>
            <a:r>
              <a:rPr lang="en-US" altLang="en-US" sz="3500" b="1" dirty="0"/>
              <a:t>salbutamol (</a:t>
            </a:r>
            <a:r>
              <a:rPr lang="en-US" altLang="en-US" sz="3500" b="1" dirty="0" err="1"/>
              <a:t>ventolin</a:t>
            </a:r>
            <a:r>
              <a:rPr lang="en-US" altLang="en-US" sz="3500" b="1" dirty="0"/>
              <a:t>)</a:t>
            </a:r>
            <a:r>
              <a:rPr lang="en-US" altLang="en-US" sz="3500" dirty="0"/>
              <a:t>, or </a:t>
            </a:r>
            <a:r>
              <a:rPr lang="en-US" altLang="en-US" sz="3500" b="1" dirty="0" err="1"/>
              <a:t>combivent</a:t>
            </a:r>
            <a:r>
              <a:rPr lang="en-US" altLang="en-US" sz="3500" dirty="0"/>
              <a:t> </a:t>
            </a:r>
          </a:p>
          <a:p>
            <a:pPr algn="just"/>
            <a:r>
              <a:rPr lang="en-US" altLang="en-US" sz="3500" dirty="0"/>
              <a:t>if no improvement suction to remove secretions  (but not always indicated)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9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just"/>
            <a:r>
              <a:rPr lang="en-US" altLang="en-US" sz="3600" dirty="0"/>
              <a:t>Maintain good breathing pattern by positioning patient in a </a:t>
            </a:r>
            <a:r>
              <a:rPr lang="en-US" altLang="en-US" sz="3600" dirty="0" err="1"/>
              <a:t>semifowlers</a:t>
            </a:r>
            <a:r>
              <a:rPr lang="en-US" altLang="en-US" sz="3600" dirty="0"/>
              <a:t> position</a:t>
            </a:r>
          </a:p>
          <a:p>
            <a:pPr algn="just"/>
            <a:r>
              <a:rPr lang="en-US" altLang="en-US" sz="3600" dirty="0"/>
              <a:t>Continue with </a:t>
            </a:r>
            <a:r>
              <a:rPr lang="en-US" altLang="en-US" sz="3600" b="1" dirty="0" err="1" smtClean="0"/>
              <a:t>nebulisation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after </a:t>
            </a:r>
            <a:r>
              <a:rPr lang="en-US" altLang="en-US" sz="3600" b="1" dirty="0"/>
              <a:t>every 15 minutes</a:t>
            </a:r>
            <a:r>
              <a:rPr lang="en-US" altLang="en-US" sz="3600" dirty="0"/>
              <a:t> and oxygen therapy until there is improvement in breathing and respiration</a:t>
            </a:r>
          </a:p>
          <a:p>
            <a:pPr algn="just"/>
            <a:r>
              <a:rPr lang="en-US" altLang="en-US" sz="3600" dirty="0"/>
              <a:t>Ensure bed rest to prevent fatigue and overexertion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4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3200" dirty="0"/>
              <a:t>Ensure </a:t>
            </a:r>
            <a:r>
              <a:rPr lang="en-US" altLang="en-US" sz="3200" dirty="0">
                <a:solidFill>
                  <a:srgbClr val="0070C0"/>
                </a:solidFill>
              </a:rPr>
              <a:t>frequent monitoring </a:t>
            </a:r>
            <a:r>
              <a:rPr lang="en-US" altLang="en-US" sz="3200" dirty="0"/>
              <a:t>of the respirations, airway, breathing pattern, pulse </a:t>
            </a:r>
            <a:r>
              <a:rPr lang="en-US" altLang="en-US" sz="3200" dirty="0" err="1"/>
              <a:t>oximetry</a:t>
            </a:r>
            <a:r>
              <a:rPr lang="en-US" altLang="en-US" sz="3200" dirty="0"/>
              <a:t> and the vital signs</a:t>
            </a:r>
          </a:p>
          <a:p>
            <a:pPr algn="just"/>
            <a:r>
              <a:rPr lang="en-US" altLang="en-US" sz="3200" dirty="0" smtClean="0"/>
              <a:t>Monitor vitals signs and respiratory activity to identify any change of condition and </a:t>
            </a:r>
            <a:r>
              <a:rPr lang="en-US" altLang="en-US" sz="3200" dirty="0" err="1" smtClean="0"/>
              <a:t>dyspnoea</a:t>
            </a:r>
            <a:r>
              <a:rPr lang="en-US" altLang="en-US" sz="3200" dirty="0" smtClean="0"/>
              <a:t>  </a:t>
            </a:r>
            <a:endParaRPr lang="en-US" altLang="en-US" sz="3200" dirty="0"/>
          </a:p>
          <a:p>
            <a:pPr algn="just"/>
            <a:r>
              <a:rPr lang="en-US" altLang="en-US" sz="3200" dirty="0"/>
              <a:t>Nurse the patient in a </a:t>
            </a:r>
            <a:r>
              <a:rPr lang="en-US" altLang="en-US" sz="3200" dirty="0">
                <a:solidFill>
                  <a:srgbClr val="0070C0"/>
                </a:solidFill>
              </a:rPr>
              <a:t>well humidified </a:t>
            </a:r>
            <a:r>
              <a:rPr lang="en-US" altLang="en-US" sz="3200" dirty="0"/>
              <a:t>environment free from irritants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9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600" dirty="0"/>
              <a:t>Reassure the patient to allay anxiety and to promote quick recovery</a:t>
            </a:r>
          </a:p>
          <a:p>
            <a:pPr algn="just"/>
            <a:r>
              <a:rPr lang="en-US" altLang="en-US" sz="3600" dirty="0"/>
              <a:t>Ensure adequate fluid intake and nutrition</a:t>
            </a:r>
          </a:p>
          <a:p>
            <a:pPr algn="just"/>
            <a:r>
              <a:rPr lang="en-US" altLang="en-US" sz="3600" dirty="0"/>
              <a:t>On discharge teach the patient on common triggers of asthma and avoiding them, drug compliance, use of </a:t>
            </a:r>
            <a:r>
              <a:rPr lang="en-US" altLang="en-US" sz="3600" dirty="0" err="1"/>
              <a:t>inhalor</a:t>
            </a:r>
            <a:endParaRPr lang="en-US" alt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5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chemeClr val="tx1"/>
                </a:solidFill>
              </a:rPr>
              <a:t>ANATOMY AND PHYSIOLOGY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altLang="en-US" sz="4000" b="1" dirty="0">
                <a:solidFill>
                  <a:schemeClr val="tx1"/>
                </a:solidFill>
              </a:rPr>
              <a:t>REVIEW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sz="3200" dirty="0"/>
              <a:t>Composed  of upper and lower respiratory  system</a:t>
            </a:r>
          </a:p>
          <a:p>
            <a:pPr algn="just"/>
            <a:r>
              <a:rPr lang="en-US" altLang="en-US" sz="3200" dirty="0"/>
              <a:t>Together the two are responsible for  ventilation</a:t>
            </a:r>
          </a:p>
          <a:p>
            <a:pPr algn="just"/>
            <a:r>
              <a:rPr lang="en-US" altLang="en-US" sz="3200" dirty="0"/>
              <a:t>External respiration is responsible for exchange of gases between blood and the lungs</a:t>
            </a:r>
          </a:p>
          <a:p>
            <a:pPr algn="just"/>
            <a:r>
              <a:rPr lang="en-US" altLang="en-US" sz="3200" dirty="0"/>
              <a:t>Internal respiration involves exchange of gases between cells and blood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altLang="en-US" sz="2400" dirty="0"/>
              <a:t>Patients with recurrent asthma should undergo tests to identify the substances that precipitate the symptoms</a:t>
            </a:r>
          </a:p>
          <a:p>
            <a:pPr algn="just"/>
            <a:r>
              <a:rPr lang="en-US" altLang="en-US" sz="2400" dirty="0"/>
              <a:t>Instruct patient to avoid causative agent as much as possible.</a:t>
            </a:r>
          </a:p>
          <a:p>
            <a:pPr algn="just">
              <a:buFont typeface="Times" charset="0"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Complications of asthma </a:t>
            </a:r>
          </a:p>
          <a:p>
            <a:pPr algn="just"/>
            <a:r>
              <a:rPr lang="en-US" altLang="en-US" sz="2400" dirty="0"/>
              <a:t> Status </a:t>
            </a:r>
            <a:r>
              <a:rPr lang="en-US" altLang="en-US" sz="2400" dirty="0" err="1"/>
              <a:t>asthmaticus</a:t>
            </a:r>
            <a:r>
              <a:rPr lang="en-US" altLang="en-US" sz="2400" dirty="0"/>
              <a:t>,</a:t>
            </a:r>
          </a:p>
          <a:p>
            <a:pPr algn="just"/>
            <a:r>
              <a:rPr lang="en-US" altLang="en-US" sz="2400" dirty="0"/>
              <a:t> Respiratory failure,</a:t>
            </a:r>
          </a:p>
          <a:p>
            <a:pPr algn="just"/>
            <a:r>
              <a:rPr lang="en-US" altLang="en-US" sz="2400" dirty="0"/>
              <a:t> Pneumonia, and atelectasis. </a:t>
            </a:r>
          </a:p>
          <a:p>
            <a:pPr algn="just"/>
            <a:r>
              <a:rPr lang="en-US" altLang="en-US" sz="2400" dirty="0"/>
              <a:t>Airway obstruction, particularly during acute asthmatic episodes, often results in hypoxemia,</a:t>
            </a:r>
          </a:p>
          <a:p>
            <a:pPr algn="just"/>
            <a:r>
              <a:rPr lang="en-US" altLang="en-US" sz="2400" dirty="0"/>
              <a:t>dehydration </a:t>
            </a:r>
            <a:r>
              <a:rPr lang="en-US" altLang="en-US" sz="2400" dirty="0" smtClean="0"/>
              <a:t>from </a:t>
            </a:r>
            <a:r>
              <a:rPr lang="en-US" altLang="en-US" sz="2400" dirty="0"/>
              <a:t>hyperventilation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8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b="1" dirty="0">
                <a:solidFill>
                  <a:srgbClr val="BBE0E3"/>
                </a:solidFill>
              </a:rPr>
              <a:t>STATUS ASTHMATICUS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600" dirty="0"/>
              <a:t>Is </a:t>
            </a:r>
            <a:r>
              <a:rPr lang="en-US" altLang="en-US" sz="3600" b="1" dirty="0"/>
              <a:t>severe and persistent asthma </a:t>
            </a:r>
            <a:r>
              <a:rPr lang="en-US" altLang="en-US" sz="3600" dirty="0"/>
              <a:t>that does not respond to conventional </a:t>
            </a:r>
            <a:r>
              <a:rPr lang="en-US" altLang="en-US" sz="3600" dirty="0" smtClean="0"/>
              <a:t>therapy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and lasts more than 24 hours</a:t>
            </a:r>
            <a:endParaRPr lang="en-US" altLang="en-US" sz="3600" dirty="0"/>
          </a:p>
          <a:p>
            <a:pPr algn="just"/>
            <a:r>
              <a:rPr lang="en-US" altLang="en-US" sz="3600" dirty="0" smtClean="0"/>
              <a:t>Causes include infection that is not resolved, anxiety, dehydration</a:t>
            </a:r>
            <a:r>
              <a:rPr lang="en-US" altLang="en-US" sz="3600" dirty="0" smtClean="0"/>
              <a:t>, </a:t>
            </a:r>
            <a:r>
              <a:rPr lang="en-US" altLang="en-US" sz="3600" dirty="0"/>
              <a:t>increased adrenergic blockage, and nonspeciﬁc </a:t>
            </a:r>
            <a:r>
              <a:rPr lang="en-US" altLang="en-US" sz="3600" dirty="0" smtClean="0"/>
              <a:t>irritants.</a:t>
            </a:r>
            <a:endParaRPr lang="en-US" altLang="en-US" sz="3600" dirty="0"/>
          </a:p>
          <a:p>
            <a:pPr algn="just"/>
            <a:r>
              <a:rPr lang="en-US" altLang="en-US" sz="3600" dirty="0"/>
              <a:t>An acute episode may be precipitated by </a:t>
            </a:r>
            <a:r>
              <a:rPr lang="en-US" altLang="en-US" sz="3600" b="1" dirty="0"/>
              <a:t>hypersensitivity to aspirin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9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Times" charset="0"/>
              <a:buNone/>
            </a:pPr>
            <a:r>
              <a:rPr lang="en-US" altLang="en-US" sz="3500" dirty="0"/>
              <a:t>They are the same as those seen in severe asthma:</a:t>
            </a:r>
          </a:p>
          <a:p>
            <a:r>
              <a:rPr lang="en-US" altLang="en-US" sz="3500" dirty="0"/>
              <a:t>Labored breathing,</a:t>
            </a:r>
          </a:p>
          <a:p>
            <a:r>
              <a:rPr lang="en-US" altLang="en-US" sz="3500" dirty="0"/>
              <a:t>Persistent shortness of breath</a:t>
            </a:r>
          </a:p>
          <a:p>
            <a:r>
              <a:rPr lang="en-US" altLang="en-US" sz="3500" dirty="0"/>
              <a:t>Prolonged exhalation, </a:t>
            </a:r>
          </a:p>
          <a:p>
            <a:r>
              <a:rPr lang="en-US" altLang="en-US" sz="3500" dirty="0"/>
              <a:t>Engorged neck veins, and wheezing</a:t>
            </a:r>
          </a:p>
          <a:p>
            <a:r>
              <a:rPr lang="en-US" altLang="en-US" sz="3500" dirty="0"/>
              <a:t>Chest tightness</a:t>
            </a:r>
          </a:p>
          <a:p>
            <a:r>
              <a:rPr lang="en-US" altLang="en-US" sz="3500" dirty="0"/>
              <a:t>Cyanosis </a:t>
            </a:r>
          </a:p>
          <a:p>
            <a:r>
              <a:rPr lang="en-US" altLang="en-US" sz="3500" dirty="0"/>
              <a:t>Agitation and confusion</a:t>
            </a:r>
          </a:p>
          <a:p>
            <a:r>
              <a:rPr lang="en-US" altLang="en-US" sz="3500" dirty="0"/>
              <a:t>Inability to speak in full sentences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Nebulize with salbutamol.</a:t>
            </a:r>
          </a:p>
          <a:p>
            <a:r>
              <a:rPr lang="en-US" sz="3600" dirty="0" smtClean="0"/>
              <a:t>Give </a:t>
            </a:r>
            <a:r>
              <a:rPr lang="en-US" sz="3600" dirty="0" err="1" smtClean="0"/>
              <a:t>im</a:t>
            </a:r>
            <a:r>
              <a:rPr lang="en-US" sz="3600" dirty="0" smtClean="0"/>
              <a:t> hydrocortisone.</a:t>
            </a:r>
          </a:p>
          <a:p>
            <a:r>
              <a:rPr lang="en-US" sz="3600" dirty="0" smtClean="0"/>
              <a:t>Give aminophylline in normal </a:t>
            </a:r>
            <a:r>
              <a:rPr lang="en-US" sz="3600" dirty="0" smtClean="0"/>
              <a:t>saline to restore bronchial reactivity.</a:t>
            </a:r>
          </a:p>
          <a:p>
            <a:r>
              <a:rPr lang="en-US" sz="3600" dirty="0" smtClean="0"/>
              <a:t>Antibiotics to treat infection or for prophylaxis</a:t>
            </a:r>
            <a:endParaRPr lang="en-US" sz="3600" dirty="0" smtClean="0"/>
          </a:p>
          <a:p>
            <a:r>
              <a:rPr lang="en-US" sz="3600" dirty="0" smtClean="0"/>
              <a:t>Administer oxygen at 3-4litres/min to treat </a:t>
            </a:r>
            <a:r>
              <a:rPr lang="en-US" sz="3600" dirty="0" err="1" smtClean="0"/>
              <a:t>dyspnoea</a:t>
            </a:r>
            <a:r>
              <a:rPr lang="en-US" sz="3600" dirty="0" smtClean="0"/>
              <a:t> and cyanosis.</a:t>
            </a:r>
          </a:p>
          <a:p>
            <a:r>
              <a:rPr lang="en-US" sz="3600" dirty="0" smtClean="0"/>
              <a:t>Intravenous fluids for rehydration.</a:t>
            </a:r>
          </a:p>
          <a:p>
            <a:r>
              <a:rPr lang="en-US" sz="3600" dirty="0" smtClean="0"/>
              <a:t>If symptoms improves maintain </a:t>
            </a:r>
            <a:r>
              <a:rPr lang="en-US" sz="3600" dirty="0" smtClean="0"/>
              <a:t>patient </a:t>
            </a:r>
            <a:r>
              <a:rPr lang="en-US" sz="3600" dirty="0" smtClean="0"/>
              <a:t>on oral prednisone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712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>
                <a:solidFill>
                  <a:srgbClr val="92D050"/>
                </a:solidFill>
              </a:rPr>
              <a:t>Nursing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900" dirty="0"/>
              <a:t>Constantly monitor the patient for the </a:t>
            </a:r>
            <a:r>
              <a:rPr lang="en-US" altLang="en-US" sz="3900" b="1" dirty="0"/>
              <a:t>ﬁrst 12 to 24 hours,</a:t>
            </a:r>
            <a:r>
              <a:rPr lang="en-US" altLang="en-US" sz="3900" dirty="0"/>
              <a:t> or until status </a:t>
            </a:r>
            <a:r>
              <a:rPr lang="en-US" altLang="en-US" sz="3900" dirty="0" err="1"/>
              <a:t>asthmaticus</a:t>
            </a:r>
            <a:r>
              <a:rPr lang="en-US" altLang="en-US" sz="3900" dirty="0"/>
              <a:t> is under control.</a:t>
            </a:r>
          </a:p>
          <a:p>
            <a:pPr algn="just"/>
            <a:r>
              <a:rPr lang="en-US" altLang="en-US" sz="3900" dirty="0" smtClean="0"/>
              <a:t>Assess </a:t>
            </a:r>
            <a:r>
              <a:rPr lang="en-US" altLang="en-US" sz="3900" dirty="0"/>
              <a:t>the patient’s </a:t>
            </a:r>
            <a:r>
              <a:rPr lang="en-US" altLang="en-US" sz="3900" b="1" dirty="0"/>
              <a:t>skin turgor </a:t>
            </a:r>
            <a:r>
              <a:rPr lang="en-US" altLang="en-US" sz="3900" dirty="0"/>
              <a:t>to identify signs of dehydration</a:t>
            </a:r>
          </a:p>
          <a:p>
            <a:pPr algn="just"/>
            <a:r>
              <a:rPr lang="en-US" altLang="en-US" sz="3900" dirty="0"/>
              <a:t>Teach the patient how to use </a:t>
            </a:r>
            <a:r>
              <a:rPr lang="en-US" altLang="en-US" sz="3900" b="1" dirty="0" smtClean="0">
                <a:solidFill>
                  <a:srgbClr val="0070C0"/>
                </a:solidFill>
              </a:rPr>
              <a:t>inhaler</a:t>
            </a:r>
            <a:endParaRPr lang="en-US" altLang="en-US" sz="3900" b="1" dirty="0">
              <a:solidFill>
                <a:srgbClr val="0070C0"/>
              </a:solidFill>
            </a:endParaRPr>
          </a:p>
          <a:p>
            <a:pPr algn="just"/>
            <a:r>
              <a:rPr lang="en-US" altLang="en-US" sz="3900" b="1" dirty="0">
                <a:solidFill>
                  <a:srgbClr val="0070C0"/>
                </a:solidFill>
              </a:rPr>
              <a:t>Fluid intake </a:t>
            </a:r>
            <a:r>
              <a:rPr lang="en-US" altLang="en-US" sz="3900" dirty="0"/>
              <a:t>is essential to combat dehydration, to loosen secretions, and to facilitate expectoration.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6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just"/>
            <a:endParaRPr lang="en-US" sz="3600" dirty="0"/>
          </a:p>
          <a:p>
            <a:pPr algn="just"/>
            <a:r>
              <a:rPr lang="en-US" altLang="en-US" sz="3600" dirty="0"/>
              <a:t>The nurse administers intravenous ﬂuids as prescribed, up to </a:t>
            </a:r>
            <a:r>
              <a:rPr lang="en-US" altLang="en-US" sz="3600" b="1" dirty="0">
                <a:solidFill>
                  <a:srgbClr val="0070C0"/>
                </a:solidFill>
              </a:rPr>
              <a:t>3 to 4 L/day</a:t>
            </a:r>
            <a:r>
              <a:rPr lang="en-US" altLang="en-US" sz="3600" dirty="0"/>
              <a:t>. </a:t>
            </a:r>
          </a:p>
          <a:p>
            <a:pPr algn="just"/>
            <a:r>
              <a:rPr lang="en-US" altLang="en-US" sz="3600" dirty="0"/>
              <a:t>The patient’s energy needs to be conserved by </a:t>
            </a:r>
            <a:r>
              <a:rPr lang="en-US" altLang="en-US" sz="3600" b="1" dirty="0">
                <a:solidFill>
                  <a:srgbClr val="0070C0"/>
                </a:solidFill>
              </a:rPr>
              <a:t>bed rest</a:t>
            </a:r>
          </a:p>
          <a:p>
            <a:pPr algn="just"/>
            <a:r>
              <a:rPr lang="en-US" altLang="en-US" sz="3600" dirty="0"/>
              <a:t>The room should be quiet </a:t>
            </a:r>
            <a:r>
              <a:rPr lang="en-US" altLang="en-US" sz="3600" b="1" dirty="0">
                <a:solidFill>
                  <a:srgbClr val="0070C0"/>
                </a:solidFill>
              </a:rPr>
              <a:t>and free of respiratory irritants, </a:t>
            </a:r>
            <a:r>
              <a:rPr lang="en-US" altLang="en-US" sz="3600" dirty="0"/>
              <a:t>including flowers, tobacco smoke, perfumes, or odors of cleaning agents.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17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2220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09600" y="814387"/>
            <a:ext cx="7620000" cy="53054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45104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2323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066800" y="381000"/>
            <a:ext cx="7543800" cy="5715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83659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131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7200" y="457200"/>
            <a:ext cx="8382000" cy="6096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72109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b. BRONCHIECTASIS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en-US" sz="3500" dirty="0"/>
              <a:t>is a chronic, irreversible </a:t>
            </a:r>
            <a:r>
              <a:rPr lang="en-US" altLang="en-US" sz="3500" b="1" dirty="0"/>
              <a:t>dilation </a:t>
            </a:r>
            <a:r>
              <a:rPr lang="en-US" altLang="en-US" sz="3500" dirty="0"/>
              <a:t>of the bronchi and bronchioles</a:t>
            </a:r>
          </a:p>
          <a:p>
            <a:pPr algn="just">
              <a:buFont typeface="Times" charset="0"/>
              <a:buNone/>
            </a:pPr>
            <a:r>
              <a:rPr lang="en-US" altLang="en-US" sz="3500" b="1" dirty="0">
                <a:solidFill>
                  <a:srgbClr val="7030A0"/>
                </a:solidFill>
              </a:rPr>
              <a:t>  CAUSES</a:t>
            </a:r>
          </a:p>
          <a:p>
            <a:pPr algn="just"/>
            <a:r>
              <a:rPr lang="en-US" altLang="en-US" sz="3500" dirty="0"/>
              <a:t>Chronic Airway obstruction</a:t>
            </a:r>
          </a:p>
          <a:p>
            <a:pPr algn="just"/>
            <a:r>
              <a:rPr lang="en-US" altLang="en-US" sz="3500" dirty="0"/>
              <a:t>Diffuse airway injury</a:t>
            </a:r>
          </a:p>
          <a:p>
            <a:pPr algn="just"/>
            <a:r>
              <a:rPr lang="en-US" altLang="en-US" sz="3500" dirty="0"/>
              <a:t>Pulmonary infections and obstruction of the bronchus or complications of long-term pulmonary infections </a:t>
            </a:r>
          </a:p>
          <a:p>
            <a:pPr algn="just"/>
            <a:r>
              <a:rPr lang="en-US" altLang="en-US" sz="3500" dirty="0"/>
              <a:t>Genetic disorders such as </a:t>
            </a:r>
            <a:r>
              <a:rPr lang="en-US" altLang="en-US" sz="3500" b="1" dirty="0"/>
              <a:t>cystic ﬁbrosis</a:t>
            </a:r>
          </a:p>
          <a:p>
            <a:pPr algn="just"/>
            <a:r>
              <a:rPr lang="en-US" altLang="en-US" sz="3500" dirty="0"/>
              <a:t>Abnormal host defense (</a:t>
            </a:r>
            <a:r>
              <a:rPr lang="en-US" altLang="en-US" sz="3500" dirty="0" err="1"/>
              <a:t>eg,humoral</a:t>
            </a:r>
            <a:r>
              <a:rPr lang="en-US" altLang="en-US" sz="3500" dirty="0"/>
              <a:t> immunodeﬁciency) </a:t>
            </a:r>
          </a:p>
          <a:p>
            <a:pPr algn="just"/>
            <a:r>
              <a:rPr lang="en-US" altLang="en-US" sz="3500" dirty="0"/>
              <a:t>Idiopathic causes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24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90600" y="457200"/>
            <a:ext cx="7467599" cy="5867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5963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Predisposing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600" dirty="0"/>
              <a:t>Recurrent respiratory infections in early childhood </a:t>
            </a:r>
            <a:r>
              <a:rPr lang="en-US" altLang="en-US" sz="3600" dirty="0" err="1"/>
              <a:t>eg</a:t>
            </a:r>
            <a:r>
              <a:rPr lang="en-US" altLang="en-US" sz="3600" dirty="0"/>
              <a:t> measles, inﬂuenza, whooping cough</a:t>
            </a:r>
          </a:p>
          <a:p>
            <a:pPr algn="just"/>
            <a:r>
              <a:rPr lang="en-US" altLang="en-US" sz="3600" dirty="0"/>
              <a:t>Lung infections </a:t>
            </a:r>
            <a:r>
              <a:rPr lang="en-US" altLang="en-US" sz="3600" dirty="0" err="1"/>
              <a:t>i.e</a:t>
            </a:r>
            <a:r>
              <a:rPr lang="en-US" altLang="en-US" sz="3600" dirty="0"/>
              <a:t> tuberculosis </a:t>
            </a:r>
          </a:p>
          <a:p>
            <a:pPr algn="just"/>
            <a:r>
              <a:rPr lang="en-US" altLang="en-US" sz="3600" dirty="0"/>
              <a:t>Immunodeﬁciency disorders.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47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 algn="just">
              <a:buFont typeface="Wingdings 2" charset="2"/>
              <a:buChar char=""/>
            </a:pPr>
            <a:r>
              <a:rPr lang="en-US" altLang="en-US" sz="2800" dirty="0"/>
              <a:t>The </a:t>
            </a:r>
            <a:r>
              <a:rPr lang="en-US" altLang="en-US" sz="2800" b="1" dirty="0"/>
              <a:t>inﬂammatory process </a:t>
            </a:r>
            <a:r>
              <a:rPr lang="en-US" altLang="en-US" sz="2800" dirty="0"/>
              <a:t>associated with pulmonary infections damages the </a:t>
            </a:r>
            <a:r>
              <a:rPr lang="en-US" altLang="en-US" sz="2800" b="1" dirty="0"/>
              <a:t>bronchial </a:t>
            </a:r>
            <a:r>
              <a:rPr lang="en-US" altLang="en-US" sz="2800" b="1" dirty="0" smtClean="0"/>
              <a:t>wall</a:t>
            </a:r>
            <a:endParaRPr lang="en-US" altLang="en-US" sz="2800" b="1" dirty="0"/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It causes </a:t>
            </a:r>
            <a:r>
              <a:rPr lang="en-US" altLang="en-US" sz="2800" b="1" dirty="0"/>
              <a:t>loss of its supporting </a:t>
            </a:r>
            <a:r>
              <a:rPr lang="en-US" altLang="en-US" sz="2800" dirty="0" smtClean="0"/>
              <a:t>structure</a:t>
            </a:r>
            <a:endParaRPr lang="en-US" altLang="en-US" sz="2800" dirty="0"/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Resulting in </a:t>
            </a:r>
            <a:r>
              <a:rPr lang="en-US" altLang="en-US" sz="2800" b="1" dirty="0"/>
              <a:t>thick sputum </a:t>
            </a:r>
            <a:r>
              <a:rPr lang="en-US" altLang="en-US" sz="2800" dirty="0"/>
              <a:t>that ultimately obstructs the bronchi. </a:t>
            </a:r>
            <a:endParaRPr lang="en-US" altLang="en-US" sz="2800" dirty="0" smtClean="0"/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The walls become </a:t>
            </a:r>
            <a:r>
              <a:rPr lang="en-US" altLang="en-US" sz="2800" b="1" dirty="0"/>
              <a:t>permanently distended </a:t>
            </a:r>
            <a:r>
              <a:rPr lang="en-US" altLang="en-US" sz="2800" dirty="0"/>
              <a:t>and distorted, impairing </a:t>
            </a:r>
            <a:r>
              <a:rPr lang="en-US" altLang="en-US" sz="2800" dirty="0" err="1"/>
              <a:t>mucociliary</a:t>
            </a:r>
            <a:r>
              <a:rPr lang="en-US" altLang="en-US" sz="2800" dirty="0"/>
              <a:t> clearance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This results in retained  secretions and subsequent obstruction  </a:t>
            </a:r>
            <a:r>
              <a:rPr lang="en-US" altLang="en-US" sz="2800" b="1" dirty="0"/>
              <a:t>that cause the alveoli distal </a:t>
            </a:r>
            <a:r>
              <a:rPr lang="en-US" altLang="en-US" sz="2800" dirty="0"/>
              <a:t>to the obstruction to collapse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Inﬂammatory scarring or ﬁbrosis replaces functioning lung tissue.</a:t>
            </a:r>
          </a:p>
          <a:p>
            <a:pPr>
              <a:buFont typeface="Wingdings 2" charset="2"/>
              <a:buChar char=""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6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altLang="en-US" sz="3200" dirty="0" smtClean="0">
                <a:solidFill>
                  <a:srgbClr val="7030A0"/>
                </a:solidFill>
              </a:rPr>
              <a:t>Different types of antibiotic</a:t>
            </a:r>
            <a:r>
              <a:rPr lang="en-US" altLang="en-US" sz="3200" dirty="0" smtClean="0"/>
              <a:t>s </a:t>
            </a:r>
            <a:r>
              <a:rPr lang="en-US" altLang="en-US" sz="3200" dirty="0"/>
              <a:t>may be prescribed, with </a:t>
            </a:r>
            <a:r>
              <a:rPr lang="en-US" altLang="en-US" sz="3200" dirty="0" smtClean="0"/>
              <a:t>different </a:t>
            </a:r>
            <a:r>
              <a:rPr lang="en-US" altLang="en-US" sz="3200" dirty="0"/>
              <a:t>intervals</a:t>
            </a:r>
          </a:p>
          <a:p>
            <a:pPr algn="just"/>
            <a:r>
              <a:rPr lang="en-US" altLang="en-US" sz="3200" dirty="0"/>
              <a:t>Patients should be </a:t>
            </a:r>
            <a:r>
              <a:rPr lang="en-US" altLang="en-US" sz="3200" dirty="0">
                <a:solidFill>
                  <a:srgbClr val="7030A0"/>
                </a:solidFill>
              </a:rPr>
              <a:t>vaccinated against inﬂuenza </a:t>
            </a:r>
            <a:r>
              <a:rPr lang="en-US" altLang="en-US" sz="3200" dirty="0"/>
              <a:t>and pneumococcal pneumonia. </a:t>
            </a:r>
          </a:p>
          <a:p>
            <a:pPr algn="just"/>
            <a:r>
              <a:rPr lang="en-US" altLang="en-US" sz="3200" dirty="0"/>
              <a:t>Bronchodilators, may also assist with secretion management. </a:t>
            </a:r>
          </a:p>
          <a:p>
            <a:pPr marL="0" indent="0" algn="just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33453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500" dirty="0"/>
              <a:t>Focuses on alleviating symptoms </a:t>
            </a:r>
          </a:p>
          <a:p>
            <a:pPr algn="just"/>
            <a:r>
              <a:rPr lang="en-US" altLang="en-US" sz="3500" dirty="0"/>
              <a:t>Assisting the patient to clear pulmonary secretions. </a:t>
            </a:r>
          </a:p>
          <a:p>
            <a:pPr algn="just"/>
            <a:r>
              <a:rPr lang="en-US" altLang="en-US" sz="3500" dirty="0"/>
              <a:t>Teaching  on smoking </a:t>
            </a:r>
            <a:r>
              <a:rPr lang="en-US" altLang="en-US" sz="3500" dirty="0" err="1"/>
              <a:t>cesation</a:t>
            </a:r>
            <a:r>
              <a:rPr lang="en-US" altLang="en-US" sz="3500" dirty="0"/>
              <a:t>. </a:t>
            </a:r>
          </a:p>
          <a:p>
            <a:pPr algn="just"/>
            <a:r>
              <a:rPr lang="en-US" altLang="en-US" sz="3500" dirty="0"/>
              <a:t>The patient and family are taught to perform postural drainage……</a:t>
            </a:r>
            <a:r>
              <a:rPr lang="en-US" altLang="en-US" sz="3500" dirty="0" smtClean="0"/>
              <a:t>positions</a:t>
            </a:r>
            <a:endParaRPr lang="en-US" altLang="en-US" sz="3500" dirty="0"/>
          </a:p>
          <a:p>
            <a:pPr algn="just"/>
            <a:r>
              <a:rPr lang="en-US" altLang="en-US" sz="3500" dirty="0"/>
              <a:t>Teach patient on strategies to conserve energy while maintaining as active lifestyle as possible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20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Teach patient  about early signs of respiratory infection and the progression of the disorder </a:t>
            </a:r>
          </a:p>
          <a:p>
            <a:r>
              <a:rPr lang="en-US" altLang="en-US" sz="3600" dirty="0"/>
              <a:t> The patient’s nutritional status is assessed and strategies are implemented to ensure an adequate diet.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16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Chronic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Obstructive</a:t>
            </a:r>
            <a:r>
              <a:rPr lang="en-US" altLang="en-US" sz="3600" b="1" dirty="0">
                <a:solidFill>
                  <a:schemeClr val="tx1"/>
                </a:solidFill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Pulmonary </a:t>
            </a:r>
            <a:r>
              <a:rPr lang="en-US" altLang="en-US" sz="3600" b="1" dirty="0">
                <a:solidFill>
                  <a:schemeClr val="tx1"/>
                </a:solidFill>
              </a:rPr>
              <a:t>Disease (COPD)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 2" charset="2"/>
              <a:buChar char=""/>
            </a:pPr>
            <a:r>
              <a:rPr lang="en-US" altLang="en-US" sz="3200" dirty="0"/>
              <a:t>(COPD) is a disease state characterized by </a:t>
            </a:r>
            <a:r>
              <a:rPr lang="en-US" altLang="en-US" sz="3200" b="1" dirty="0"/>
              <a:t>airﬂow limitation </a:t>
            </a:r>
            <a:r>
              <a:rPr lang="en-US" altLang="en-US" sz="3200" dirty="0"/>
              <a:t>that is </a:t>
            </a:r>
            <a:r>
              <a:rPr lang="en-US" altLang="en-US" sz="3200" b="1" dirty="0"/>
              <a:t>not fully reversible</a:t>
            </a:r>
            <a:r>
              <a:rPr lang="en-US" altLang="en-US" sz="3200" dirty="0"/>
              <a:t>.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dirty="0"/>
              <a:t>It includes emphysema and </a:t>
            </a:r>
            <a:r>
              <a:rPr lang="en-US" altLang="en-US" sz="3200" dirty="0" smtClean="0"/>
              <a:t>bronchitis</a:t>
            </a:r>
            <a:endParaRPr lang="en-US" altLang="en-US" sz="3200" dirty="0"/>
          </a:p>
          <a:p>
            <a:pPr algn="just">
              <a:buFont typeface="Times" charset="0"/>
              <a:buNone/>
            </a:pPr>
            <a:r>
              <a:rPr lang="en-US" altLang="en-US" sz="3200" b="1" u="sng" dirty="0"/>
              <a:t>Pathophysiology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b="1" dirty="0"/>
              <a:t>Airﬂow limitation </a:t>
            </a:r>
            <a:r>
              <a:rPr lang="en-US" altLang="en-US" sz="3200" dirty="0"/>
              <a:t>is both progressive 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dirty="0"/>
              <a:t>It is associated with an abnormal inﬂammatory response of the lungs to </a:t>
            </a:r>
            <a:r>
              <a:rPr lang="en-US" altLang="en-US" sz="3200" b="1" dirty="0"/>
              <a:t>noxious(harmful) particles or gases. </a:t>
            </a:r>
            <a:r>
              <a:rPr lang="en-US" alt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83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25282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52400" y="838200"/>
            <a:ext cx="8458200" cy="5334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88466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rgbClr val="92D050"/>
                </a:solidFill>
              </a:rPr>
              <a:t>Patho</a:t>
            </a:r>
            <a:r>
              <a:rPr lang="en-US" altLang="en-US" dirty="0">
                <a:solidFill>
                  <a:srgbClr val="92D050"/>
                </a:solidFill>
              </a:rPr>
              <a:t> </a:t>
            </a:r>
            <a:r>
              <a:rPr lang="en-US" altLang="en-US" dirty="0" err="1">
                <a:solidFill>
                  <a:srgbClr val="92D050"/>
                </a:solidFill>
              </a:rPr>
              <a:t>ct</a:t>
            </a:r>
            <a:r>
              <a:rPr lang="en-US" altLang="en-US" dirty="0">
                <a:solidFill>
                  <a:srgbClr val="92D050"/>
                </a:solidFill>
              </a:rPr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900" dirty="0"/>
              <a:t>The inﬂammatory response occurs throughout the airways, parenchyma, and pulmonary vasculature</a:t>
            </a:r>
          </a:p>
          <a:p>
            <a:pPr algn="just"/>
            <a:r>
              <a:rPr lang="en-US" altLang="en-US" sz="3900" dirty="0"/>
              <a:t>Because of the chronic inﬂammation and the body’s attempts to repair it, </a:t>
            </a:r>
            <a:r>
              <a:rPr lang="en-US" altLang="en-US" sz="3900" b="1" dirty="0"/>
              <a:t>narrowing </a:t>
            </a:r>
            <a:r>
              <a:rPr lang="en-US" altLang="en-US" sz="3900" dirty="0"/>
              <a:t>occurs in the small peripheral airways. </a:t>
            </a:r>
          </a:p>
          <a:p>
            <a:pPr algn="just"/>
            <a:r>
              <a:rPr lang="en-US" altLang="en-US" sz="3900" dirty="0"/>
              <a:t>Over time, this injury and repair process </a:t>
            </a:r>
            <a:r>
              <a:rPr lang="en-US" altLang="en-US" sz="3900" b="1" dirty="0"/>
              <a:t>causes scar tissue formation </a:t>
            </a:r>
            <a:r>
              <a:rPr lang="en-US" altLang="en-US" sz="3900" dirty="0"/>
              <a:t>and narrowing of the airway lumen.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78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200" dirty="0"/>
              <a:t>Exposure to </a:t>
            </a:r>
            <a:r>
              <a:rPr lang="en-US" altLang="en-US" sz="3200" b="1" dirty="0"/>
              <a:t>cigarette smoke</a:t>
            </a:r>
          </a:p>
          <a:p>
            <a:pPr algn="just"/>
            <a:r>
              <a:rPr lang="en-US" altLang="en-US" sz="3200" dirty="0"/>
              <a:t>Chronic respiratory </a:t>
            </a:r>
            <a:r>
              <a:rPr lang="en-US" altLang="en-US" sz="3200" b="1" dirty="0"/>
              <a:t>infections</a:t>
            </a:r>
          </a:p>
          <a:p>
            <a:pPr algn="just"/>
            <a:r>
              <a:rPr lang="en-US" altLang="en-US" sz="3200" dirty="0"/>
              <a:t>Process related to </a:t>
            </a:r>
            <a:r>
              <a:rPr lang="en-US" altLang="en-US" sz="3200" b="1" dirty="0"/>
              <a:t>proteinases and </a:t>
            </a:r>
            <a:r>
              <a:rPr lang="en-US" altLang="en-US" sz="3200" b="1" dirty="0" err="1"/>
              <a:t>antiproteinases</a:t>
            </a:r>
            <a:r>
              <a:rPr lang="en-US" altLang="en-US" sz="3200" dirty="0"/>
              <a:t> in the lung.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200" dirty="0"/>
              <a:t>These are proteins produced as a result of inflammation which causes damage to the lung parenchyma</a:t>
            </a:r>
          </a:p>
          <a:p>
            <a:pPr algn="just"/>
            <a:r>
              <a:rPr lang="en-US" altLang="en-US" sz="3200" dirty="0"/>
              <a:t>Release of anti-inflammatory mediators</a:t>
            </a:r>
          </a:p>
          <a:p>
            <a:pPr algn="just"/>
            <a:r>
              <a:rPr lang="en-US" altLang="en-US" sz="3200" dirty="0"/>
              <a:t>Allergic reactions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69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Risk reduction</a:t>
            </a:r>
            <a:r>
              <a:rPr lang="en-US" altLang="en-US" sz="3600" dirty="0"/>
              <a:t>: smoking cessation,</a:t>
            </a:r>
          </a:p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Pharmacotherapy</a:t>
            </a:r>
            <a:r>
              <a:rPr lang="en-US" altLang="en-US" sz="3600" dirty="0"/>
              <a:t>: bronchodilators using an inhaler </a:t>
            </a:r>
            <a:r>
              <a:rPr lang="en-US" altLang="en-US" sz="3600" dirty="0" err="1"/>
              <a:t>eg</a:t>
            </a:r>
            <a:r>
              <a:rPr lang="en-US" altLang="en-US" sz="3600" dirty="0"/>
              <a:t> albuterol, salbutamol</a:t>
            </a:r>
          </a:p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Corticosteroids</a:t>
            </a:r>
            <a:r>
              <a:rPr lang="en-US" altLang="en-US" sz="3600" dirty="0"/>
              <a:t>--- ant-inflammatory</a:t>
            </a:r>
          </a:p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Oxygen therapy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618"/>
            <a:ext cx="8229600" cy="554182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92D050"/>
                </a:solidFill>
              </a:rPr>
              <a:t>FUNCTIONS OF THE RESPIRATORY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Font typeface="Times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Ventilation</a:t>
            </a:r>
          </a:p>
          <a:p>
            <a:r>
              <a:rPr lang="en-US" altLang="en-US" dirty="0"/>
              <a:t> Movement of air in and out of the airways</a:t>
            </a:r>
          </a:p>
          <a:p>
            <a:pPr>
              <a:buFont typeface="Times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Respiration</a:t>
            </a:r>
          </a:p>
          <a:p>
            <a:r>
              <a:rPr lang="en-US" altLang="en-US" dirty="0"/>
              <a:t> This whole process of gas exchange between the atmospheric air and the blood and between the blood and cells of the </a:t>
            </a:r>
            <a:r>
              <a:rPr lang="en-US" altLang="en-US" dirty="0" smtClean="0"/>
              <a:t>body</a:t>
            </a:r>
          </a:p>
          <a:p>
            <a:pPr>
              <a:buFont typeface="Times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Oxygen Transport</a:t>
            </a:r>
          </a:p>
          <a:p>
            <a:r>
              <a:rPr lang="en-US" altLang="en-US" dirty="0"/>
              <a:t>Oxygen is supplied to, and carbon dioxide is removed from, cells by way of the circulating blood. </a:t>
            </a:r>
          </a:p>
          <a:p>
            <a:r>
              <a:rPr lang="en-US" altLang="en-US" dirty="0"/>
              <a:t>Oxygen diffuses from the capillary through the capillary wall to the interstitial ﬂuid. </a:t>
            </a:r>
          </a:p>
          <a:p>
            <a:r>
              <a:rPr lang="en-US" altLang="en-US" dirty="0"/>
              <a:t>The movement of carbon dioxide occurs by diffusion  from cell to blood.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67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>
                <a:solidFill>
                  <a:schemeClr val="tx1"/>
                </a:solidFill>
              </a:rPr>
              <a:t>a. Emphysema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just"/>
            <a:r>
              <a:rPr lang="en-US" altLang="en-US" sz="3900" dirty="0"/>
              <a:t>Is a pathological term that describes an abnormal distention of the air spaces beyond the terminal </a:t>
            </a:r>
            <a:r>
              <a:rPr lang="en-US" altLang="en-US" sz="3900" dirty="0" smtClean="0"/>
              <a:t>bronchioles</a:t>
            </a:r>
            <a:endParaRPr lang="en-US" altLang="en-US" sz="3900" dirty="0"/>
          </a:p>
          <a:p>
            <a:pPr algn="just"/>
            <a:r>
              <a:rPr lang="en-US" altLang="en-US" sz="3900" dirty="0"/>
              <a:t>Destruction of the distended walls of the alveoli results in impaired gas exchange </a:t>
            </a:r>
          </a:p>
          <a:p>
            <a:pPr algn="just"/>
            <a:r>
              <a:rPr lang="en-US" altLang="en-US" sz="3900" dirty="0" smtClean="0"/>
              <a:t>It </a:t>
            </a:r>
            <a:r>
              <a:rPr lang="en-US" altLang="en-US" sz="3900" dirty="0"/>
              <a:t>is the end stage of a process that has progressed slowly for many years.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09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600" dirty="0"/>
              <a:t>As the walls of the alveoli are destroyed, </a:t>
            </a:r>
            <a:r>
              <a:rPr lang="en-US" altLang="en-US" sz="3600" dirty="0">
                <a:solidFill>
                  <a:srgbClr val="7030A0"/>
                </a:solidFill>
              </a:rPr>
              <a:t>the alveolar surface area in direct contact </a:t>
            </a:r>
            <a:r>
              <a:rPr lang="en-US" altLang="en-US" sz="3600" dirty="0"/>
              <a:t>with the pulmonary capillaries </a:t>
            </a:r>
            <a:r>
              <a:rPr lang="en-US" altLang="en-US" sz="3600" b="1" dirty="0"/>
              <a:t>continually decreases</a:t>
            </a:r>
            <a:r>
              <a:rPr lang="en-US" altLang="en-US" sz="3600" dirty="0"/>
              <a:t>, </a:t>
            </a:r>
          </a:p>
          <a:p>
            <a:pPr algn="just"/>
            <a:r>
              <a:rPr lang="en-US" altLang="en-US" sz="3600" dirty="0"/>
              <a:t>Causes an increase in </a:t>
            </a:r>
            <a:r>
              <a:rPr lang="en-US" altLang="en-US" sz="3600" b="1" dirty="0">
                <a:solidFill>
                  <a:srgbClr val="7030A0"/>
                </a:solidFill>
              </a:rPr>
              <a:t>dead space </a:t>
            </a:r>
            <a:r>
              <a:rPr lang="en-US" altLang="en-US" sz="3600" dirty="0"/>
              <a:t>and impaired oxygen diffusion</a:t>
            </a:r>
          </a:p>
          <a:p>
            <a:pPr algn="just"/>
            <a:r>
              <a:rPr lang="en-US" altLang="en-US" sz="3600" dirty="0"/>
              <a:t>Leads to hypoxemia</a:t>
            </a:r>
          </a:p>
          <a:p>
            <a:pPr algn="just"/>
            <a:r>
              <a:rPr lang="en-US" altLang="en-US" sz="3600" dirty="0"/>
              <a:t>In the later stages of the disease, carbon dioxide elimination is impaired, </a:t>
            </a:r>
          </a:p>
          <a:p>
            <a:pPr algn="just"/>
            <a:r>
              <a:rPr lang="en-US" altLang="en-US" sz="3600" dirty="0"/>
              <a:t>Results in </a:t>
            </a:r>
            <a:r>
              <a:rPr lang="en-US" altLang="en-US" sz="3600" dirty="0" err="1">
                <a:solidFill>
                  <a:srgbClr val="0070C0"/>
                </a:solidFill>
              </a:rPr>
              <a:t>hypercapnia</a:t>
            </a:r>
            <a:r>
              <a:rPr lang="en-US" altLang="en-US" sz="3600" dirty="0"/>
              <a:t> and causing </a:t>
            </a:r>
            <a:r>
              <a:rPr lang="en-US" altLang="en-US" sz="3600" dirty="0">
                <a:solidFill>
                  <a:srgbClr val="7030A0"/>
                </a:solidFill>
              </a:rPr>
              <a:t>respiratory acidosis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92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en-US" sz="3600" dirty="0"/>
              <a:t>Cigarette smoking. Pipe, cigar, and other types of tobacco smoking.</a:t>
            </a:r>
          </a:p>
          <a:p>
            <a:pPr algn="just"/>
            <a:r>
              <a:rPr lang="en-US" altLang="en-US" sz="3600" dirty="0"/>
              <a:t>Passive smoking….</a:t>
            </a:r>
          </a:p>
          <a:p>
            <a:pPr algn="just"/>
            <a:r>
              <a:rPr lang="en-US" altLang="en-US" sz="3600" dirty="0"/>
              <a:t>A deﬁciency of </a:t>
            </a:r>
            <a:r>
              <a:rPr lang="en-US" altLang="en-US" sz="3600" dirty="0" smtClean="0">
                <a:solidFill>
                  <a:srgbClr val="7030A0"/>
                </a:solidFill>
              </a:rPr>
              <a:t>alphar</a:t>
            </a:r>
            <a:r>
              <a:rPr lang="en-US" altLang="en-US" sz="3600" dirty="0">
                <a:solidFill>
                  <a:srgbClr val="7030A0"/>
                </a:solidFill>
              </a:rPr>
              <a:t>1</a:t>
            </a:r>
            <a:r>
              <a:rPr lang="en-US" altLang="en-US" sz="3600" dirty="0" smtClean="0">
                <a:solidFill>
                  <a:srgbClr val="7030A0"/>
                </a:solidFill>
              </a:rPr>
              <a:t> </a:t>
            </a:r>
            <a:r>
              <a:rPr lang="en-US" altLang="en-US" sz="3600" dirty="0">
                <a:solidFill>
                  <a:srgbClr val="7030A0"/>
                </a:solidFill>
              </a:rPr>
              <a:t>anti- trypsin</a:t>
            </a:r>
            <a:r>
              <a:rPr lang="en-US" altLang="en-US" sz="3600" dirty="0"/>
              <a:t>, an enzyme inhibitor that protects the lung parenchyma from injury … from the liver (rare condition</a:t>
            </a:r>
            <a:r>
              <a:rPr lang="en-US" altLang="en-US" sz="3600" dirty="0" smtClean="0"/>
              <a:t>)</a:t>
            </a:r>
          </a:p>
          <a:p>
            <a:pPr algn="just"/>
            <a:r>
              <a:rPr lang="en-US" altLang="en-US" sz="3600" dirty="0" smtClean="0"/>
              <a:t>Rupture of the lung thro stab wounds or accident</a:t>
            </a:r>
            <a:endParaRPr lang="en-US" altLang="en-US" sz="3600" dirty="0"/>
          </a:p>
          <a:p>
            <a:pPr algn="just"/>
            <a:r>
              <a:rPr lang="en-US" altLang="en-US" sz="3600" dirty="0"/>
              <a:t>Prolonged exposure to occupational </a:t>
            </a:r>
            <a:r>
              <a:rPr lang="en-US" altLang="en-US" sz="3600" dirty="0">
                <a:solidFill>
                  <a:srgbClr val="7030A0"/>
                </a:solidFill>
              </a:rPr>
              <a:t>dust</a:t>
            </a:r>
            <a:r>
              <a:rPr lang="en-US" altLang="en-US" sz="3600" dirty="0"/>
              <a:t> and chemical</a:t>
            </a:r>
          </a:p>
          <a:p>
            <a:pPr algn="just"/>
            <a:r>
              <a:rPr lang="en-US" altLang="en-US" sz="3600" dirty="0"/>
              <a:t>Air pollution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01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altLang="en-US" dirty="0"/>
              <a:t>Dyspnea</a:t>
            </a:r>
          </a:p>
          <a:p>
            <a:r>
              <a:rPr lang="en-US" altLang="en-US" dirty="0"/>
              <a:t>Chronic cough</a:t>
            </a:r>
          </a:p>
          <a:p>
            <a:r>
              <a:rPr lang="en-US" altLang="en-US" dirty="0"/>
              <a:t>Sputum production</a:t>
            </a:r>
          </a:p>
          <a:p>
            <a:r>
              <a:rPr lang="en-US" altLang="en-US" dirty="0"/>
              <a:t>Fatigue</a:t>
            </a:r>
          </a:p>
          <a:p>
            <a:r>
              <a:rPr lang="en-US" altLang="en-US" dirty="0"/>
              <a:t>Wheezing</a:t>
            </a:r>
          </a:p>
          <a:p>
            <a:r>
              <a:rPr lang="en-US" altLang="en-US" dirty="0"/>
              <a:t>Hyper inflated(barrel) chest</a:t>
            </a:r>
          </a:p>
          <a:p>
            <a:r>
              <a:rPr lang="en-US" altLang="en-US" dirty="0"/>
              <a:t>Diminished breath sound with crackles and prolonged expiration</a:t>
            </a:r>
          </a:p>
          <a:p>
            <a:r>
              <a:rPr lang="en-US" altLang="en-US" dirty="0"/>
              <a:t>Weight loss, weakness</a:t>
            </a:r>
          </a:p>
          <a:p>
            <a:r>
              <a:rPr lang="en-US" altLang="en-US" dirty="0" err="1"/>
              <a:t>Hypercapnia</a:t>
            </a:r>
            <a:r>
              <a:rPr lang="en-US" altLang="en-US" dirty="0"/>
              <a:t> and hypoxemia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1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3654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09600" y="838200"/>
            <a:ext cx="7848600" cy="5486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16653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3600" dirty="0" smtClean="0"/>
              <a:t>Bronchodilators to reduce bronchospasm and airway obstruction.</a:t>
            </a:r>
          </a:p>
          <a:p>
            <a:r>
              <a:rPr lang="en-US" sz="3600" dirty="0" smtClean="0"/>
              <a:t>Use of corticosteroids </a:t>
            </a:r>
          </a:p>
          <a:p>
            <a:r>
              <a:rPr lang="en-US" sz="3600" dirty="0" smtClean="0"/>
              <a:t>Antibiotics for treatment of infections </a:t>
            </a:r>
            <a:r>
              <a:rPr lang="en-US" sz="3600" dirty="0" err="1" smtClean="0"/>
              <a:t>e.g</a:t>
            </a:r>
            <a:r>
              <a:rPr lang="en-US" sz="3600" dirty="0" smtClean="0"/>
              <a:t> </a:t>
            </a:r>
            <a:r>
              <a:rPr lang="en-US" sz="3600" dirty="0" err="1" smtClean="0"/>
              <a:t>amoxillin</a:t>
            </a:r>
            <a:r>
              <a:rPr lang="en-US" sz="3600" dirty="0" smtClean="0"/>
              <a:t> and benzyl penicillin</a:t>
            </a:r>
          </a:p>
          <a:p>
            <a:r>
              <a:rPr lang="en-US" sz="3600" dirty="0" smtClean="0"/>
              <a:t>Oxygen therapy incase of </a:t>
            </a:r>
            <a:r>
              <a:rPr lang="en-US" sz="3600" dirty="0" err="1" smtClean="0"/>
              <a:t>dyspnoea</a:t>
            </a:r>
            <a:endParaRPr lang="en-US" sz="3600" dirty="0" smtClean="0"/>
          </a:p>
          <a:p>
            <a:r>
              <a:rPr lang="en-US" sz="3600" dirty="0" smtClean="0"/>
              <a:t>Chest physiotherapy to aid in removal of secretions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59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Font typeface="Wingdings 2" charset="2"/>
              <a:buChar char=""/>
            </a:pPr>
            <a:r>
              <a:rPr lang="en-US" altLang="en-US" dirty="0"/>
              <a:t>Major focus is on pulmonary rehabilitation that include</a:t>
            </a:r>
          </a:p>
          <a:p>
            <a:pPr lvl="1">
              <a:buClr>
                <a:srgbClr val="2C2C86"/>
              </a:buClr>
              <a:buFont typeface="Wingdings" charset="2"/>
              <a:buChar char="Ø"/>
            </a:pPr>
            <a:r>
              <a:rPr lang="en-US" altLang="en-US" dirty="0">
                <a:solidFill>
                  <a:srgbClr val="7030A0"/>
                </a:solidFill>
              </a:rPr>
              <a:t>PATIENT EDUCATION </a:t>
            </a:r>
            <a:r>
              <a:rPr lang="en-US" altLang="en-US" dirty="0"/>
              <a:t>includes a broad variety </a:t>
            </a:r>
            <a:r>
              <a:rPr lang="en-US" altLang="en-US" dirty="0" smtClean="0"/>
              <a:t>of </a:t>
            </a:r>
            <a:r>
              <a:rPr lang="en-US" altLang="en-US" dirty="0"/>
              <a:t>topics </a:t>
            </a:r>
            <a:r>
              <a:rPr lang="en-US" altLang="en-US" dirty="0" smtClean="0"/>
              <a:t>such as: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normal anatomy and physiology of the lung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pathophysiology and changes with COPD,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medications and home oxygen therapy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nutrition, respiratory therapy treatments, 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symptom alleviation, 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smoking cessation, coping with chronic disease</a:t>
            </a:r>
            <a:r>
              <a:rPr lang="en-US" altLang="en-US" dirty="0" smtClean="0"/>
              <a:t>,</a:t>
            </a:r>
          </a:p>
          <a:p>
            <a:pPr marL="393192" lvl="1" indent="0">
              <a:buClr>
                <a:srgbClr val="2C2C86"/>
              </a:buClr>
              <a:buNone/>
            </a:pPr>
            <a:endParaRPr lang="en-US" altLang="en-US" dirty="0"/>
          </a:p>
          <a:p>
            <a:pPr marL="393192" lvl="1" indent="0">
              <a:buClr>
                <a:srgbClr val="2C2C86"/>
              </a:buClr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21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lvl="1" algn="just">
              <a:buFont typeface="Wingdings" charset="2"/>
              <a:buChar char="Ø"/>
            </a:pPr>
            <a:r>
              <a:rPr lang="en-US" altLang="en-US" sz="3200" dirty="0">
                <a:solidFill>
                  <a:srgbClr val="7030A0"/>
                </a:solidFill>
              </a:rPr>
              <a:t>Breathing Exercises</a:t>
            </a:r>
            <a:r>
              <a:rPr lang="en-US" altLang="en-US" sz="3200" dirty="0"/>
              <a:t>.-use of diaphragmatic breathing </a:t>
            </a:r>
          </a:p>
          <a:p>
            <a:pPr lvl="1" algn="just">
              <a:buFont typeface="Wingdings" charset="2"/>
              <a:buChar char="Ø"/>
            </a:pPr>
            <a:r>
              <a:rPr lang="en-US" altLang="en-US" sz="3200" dirty="0">
                <a:solidFill>
                  <a:srgbClr val="7030A0"/>
                </a:solidFill>
              </a:rPr>
              <a:t>Inspiratory Muscle </a:t>
            </a:r>
            <a:r>
              <a:rPr lang="en-US" altLang="en-US" sz="3200" dirty="0"/>
              <a:t>Training to strengthen the muscle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Activity Pacing </a:t>
            </a:r>
            <a:r>
              <a:rPr lang="en-US" altLang="en-US" sz="3200" dirty="0"/>
              <a:t>to avoid overexertion and fatigue 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Nutritional Therapy </a:t>
            </a:r>
            <a:r>
              <a:rPr lang="en-US" altLang="en-US" sz="3200" dirty="0"/>
              <a:t>thorough assessment on caloric needs and food supplementation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65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5400" dirty="0" err="1">
                <a:solidFill>
                  <a:srgbClr val="92D050"/>
                </a:solidFill>
              </a:rPr>
              <a:t>lifestyle</a:t>
            </a:r>
            <a:r>
              <a:rPr lang="fr-FR" altLang="en-US" sz="5400" dirty="0">
                <a:solidFill>
                  <a:srgbClr val="92D050"/>
                </a:solidFill>
              </a:rPr>
              <a:t> and home </a:t>
            </a:r>
            <a:r>
              <a:rPr lang="fr-FR" altLang="en-US" sz="5400" dirty="0" err="1">
                <a:solidFill>
                  <a:srgbClr val="92D050"/>
                </a:solidFill>
              </a:rPr>
              <a:t>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sz="3600" dirty="0"/>
              <a:t>Stop smoking</a:t>
            </a:r>
          </a:p>
          <a:p>
            <a:pPr algn="just"/>
            <a:r>
              <a:rPr lang="en-US" altLang="en-US" sz="3600" dirty="0"/>
              <a:t>Avoid other respiratory irritants</a:t>
            </a:r>
          </a:p>
          <a:p>
            <a:pPr algn="just"/>
            <a:r>
              <a:rPr lang="en-US" altLang="en-US" sz="3600" dirty="0"/>
              <a:t>Exercise regularly</a:t>
            </a:r>
          </a:p>
          <a:p>
            <a:pPr algn="just"/>
            <a:r>
              <a:rPr lang="en-US" altLang="en-US" sz="3600" dirty="0"/>
              <a:t>Protect yourself from cold air</a:t>
            </a:r>
          </a:p>
          <a:p>
            <a:pPr algn="just"/>
            <a:r>
              <a:rPr lang="en-US" altLang="en-US" sz="3600" dirty="0"/>
              <a:t>Prevent respiratory infections</a:t>
            </a:r>
            <a:r>
              <a:rPr lang="en-US" altLang="en-US" sz="3600" b="1" dirty="0"/>
              <a:t>.</a:t>
            </a:r>
            <a:r>
              <a:rPr lang="en-US" altLang="en-US" sz="3600" dirty="0"/>
              <a:t> </a:t>
            </a:r>
          </a:p>
          <a:p>
            <a:pPr algn="just"/>
            <a:r>
              <a:rPr lang="en-US" altLang="en-US" sz="3600" dirty="0"/>
              <a:t>Get pneumonia vaccinations as advised by your doctor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1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Respiratory insufficiency and failure</a:t>
            </a:r>
          </a:p>
          <a:p>
            <a:r>
              <a:rPr lang="en-US" altLang="en-US" sz="3600" dirty="0"/>
              <a:t>Right sided heart failure</a:t>
            </a:r>
          </a:p>
          <a:p>
            <a:r>
              <a:rPr lang="en-US" altLang="en-US" sz="3600" dirty="0"/>
              <a:t>Atelectasis</a:t>
            </a:r>
          </a:p>
          <a:p>
            <a:r>
              <a:rPr lang="en-US" altLang="en-US" sz="3600" dirty="0"/>
              <a:t>Pulmonary arterial hypertension</a:t>
            </a:r>
          </a:p>
          <a:p>
            <a:r>
              <a:rPr lang="en-US" altLang="en-US" sz="3600" dirty="0"/>
              <a:t>Pneumothorax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tx1"/>
                </a:solidFill>
              </a:rPr>
              <a:t>Muscles of respiration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altLang="en-US" dirty="0"/>
              <a:t>Inspiration and expiration occurs as a result of </a:t>
            </a:r>
            <a:r>
              <a:rPr lang="en-US" altLang="en-US" dirty="0">
                <a:solidFill>
                  <a:srgbClr val="0070C0"/>
                </a:solidFill>
              </a:rPr>
              <a:t>muscular activity</a:t>
            </a:r>
            <a:r>
              <a:rPr lang="en-US" altLang="en-US" dirty="0"/>
              <a:t>, </a:t>
            </a:r>
          </a:p>
          <a:p>
            <a:r>
              <a:rPr lang="en-US" altLang="en-US" dirty="0"/>
              <a:t>Partly voluntary and partly involuntary. </a:t>
            </a:r>
          </a:p>
          <a:p>
            <a:r>
              <a:rPr lang="en-US" altLang="en-US" dirty="0"/>
              <a:t>Muscles of respiration in normal quiet breathing are the </a:t>
            </a:r>
          </a:p>
          <a:p>
            <a:pPr>
              <a:buFont typeface="Wingdings" charset="2"/>
              <a:buChar char="ü"/>
            </a:pPr>
            <a:r>
              <a:rPr lang="en-US" altLang="en-US" dirty="0">
                <a:solidFill>
                  <a:srgbClr val="0070C0"/>
                </a:solidFill>
              </a:rPr>
              <a:t>intercostal muscles and </a:t>
            </a:r>
          </a:p>
          <a:p>
            <a:pPr>
              <a:buFont typeface="Wingdings" charset="2"/>
              <a:buChar char="ü"/>
            </a:pPr>
            <a:r>
              <a:rPr lang="en-US" altLang="en-US" dirty="0">
                <a:solidFill>
                  <a:srgbClr val="0070C0"/>
                </a:solidFill>
              </a:rPr>
              <a:t>the diaphragm. </a:t>
            </a:r>
          </a:p>
          <a:p>
            <a:r>
              <a:rPr lang="en-US" altLang="en-US" dirty="0"/>
              <a:t>During difficult or deep breathing they are assisted by the muscles of the </a:t>
            </a:r>
            <a:r>
              <a:rPr lang="en-US" altLang="en-US" dirty="0">
                <a:solidFill>
                  <a:srgbClr val="0070C0"/>
                </a:solidFill>
              </a:rPr>
              <a:t>neck, shoulders and abdomen….accessory muscles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UPPER RESPIRATORY  TRACT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" charset="0"/>
              <a:buNone/>
            </a:pPr>
            <a:r>
              <a:rPr lang="en-US" altLang="en-US" b="1" u="sng" dirty="0"/>
              <a:t>FUNCTIONS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Protect </a:t>
            </a:r>
            <a:r>
              <a:rPr lang="en-US" altLang="en-US" dirty="0"/>
              <a:t>respiratory system from infection and from foreign body inhalation through sneezing, coughing and spasm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Warms and filters </a:t>
            </a:r>
            <a:r>
              <a:rPr lang="en-US" altLang="en-US" dirty="0"/>
              <a:t>inspired air so that lower respiratory tract accomplishes  gas exchange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Humidification</a:t>
            </a:r>
            <a:r>
              <a:rPr lang="en-US" altLang="en-US" dirty="0"/>
              <a:t> of air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Passage way </a:t>
            </a:r>
            <a:r>
              <a:rPr lang="en-US" altLang="en-US" dirty="0"/>
              <a:t>of air into the lower respiratory system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7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638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09600" y="685800"/>
            <a:ext cx="8020050" cy="5791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5162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4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u="sng" dirty="0">
                <a:solidFill>
                  <a:srgbClr val="BBE0E3"/>
                </a:solidFill>
                <a:latin typeface="Arial Black" pitchFamily="34" charset="0"/>
              </a:rPr>
              <a:t>ASTHMA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600" dirty="0"/>
              <a:t>Is a chronic </a:t>
            </a:r>
            <a:r>
              <a:rPr lang="en-US" altLang="en-US" sz="3600" dirty="0">
                <a:solidFill>
                  <a:srgbClr val="7030A0"/>
                </a:solidFill>
              </a:rPr>
              <a:t>inﬂammatory disease </a:t>
            </a:r>
            <a:r>
              <a:rPr lang="en-US" altLang="en-US" sz="3600" dirty="0"/>
              <a:t>of the airways that causes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600" dirty="0"/>
              <a:t>airway </a:t>
            </a:r>
            <a:r>
              <a:rPr lang="en-US" altLang="en-US" sz="3600" dirty="0" err="1">
                <a:solidFill>
                  <a:srgbClr val="7030A0"/>
                </a:solidFill>
              </a:rPr>
              <a:t>hyperresponsiveness</a:t>
            </a:r>
            <a:r>
              <a:rPr lang="en-US" altLang="en-US" sz="3600" dirty="0"/>
              <a:t>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600" dirty="0"/>
              <a:t>mucosal edema and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600" dirty="0"/>
              <a:t>mucus </a:t>
            </a:r>
            <a:r>
              <a:rPr lang="en-US" altLang="en-US" sz="3600" dirty="0" smtClean="0"/>
              <a:t>production</a:t>
            </a:r>
            <a:endParaRPr lang="en-US" altLang="en-US" sz="3600" dirty="0"/>
          </a:p>
          <a:p>
            <a:pPr algn="just"/>
            <a:r>
              <a:rPr lang="en-US" altLang="en-US" sz="3600" dirty="0"/>
              <a:t>It differs from other obstructive disease in that it is highly </a:t>
            </a:r>
            <a:r>
              <a:rPr lang="en-US" altLang="en-US" sz="3600" dirty="0">
                <a:solidFill>
                  <a:srgbClr val="7030A0"/>
                </a:solidFill>
              </a:rPr>
              <a:t>reversible either spontaneously or with drugs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97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1761</Words>
  <Application>Microsoft Office PowerPoint</Application>
  <PresentationFormat>On-screen Show (4:3)</PresentationFormat>
  <Paragraphs>248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PULMONARY NURSING</vt:lpstr>
      <vt:lpstr>ANATOMY AND PHYSIOLOGY REVIEW</vt:lpstr>
      <vt:lpstr>PowerPoint Presentation</vt:lpstr>
      <vt:lpstr>FUNCTIONS OF THE RESPIRATORY SYSTEM</vt:lpstr>
      <vt:lpstr>Muscles of respiration</vt:lpstr>
      <vt:lpstr>UPPER RESPIRATORY  TRACT</vt:lpstr>
      <vt:lpstr>PowerPoint Presentation</vt:lpstr>
      <vt:lpstr>PowerPoint Presentation</vt:lpstr>
      <vt:lpstr>ASTHMA</vt:lpstr>
      <vt:lpstr>Pathophysiology</vt:lpstr>
      <vt:lpstr>PowerPoint Presentation</vt:lpstr>
      <vt:lpstr>CONT…..</vt:lpstr>
      <vt:lpstr>RISK FACTORS</vt:lpstr>
      <vt:lpstr>Symptoms</vt:lpstr>
      <vt:lpstr>Medical Management</vt:lpstr>
      <vt:lpstr>Nursing Management</vt:lpstr>
      <vt:lpstr>PowerPoint Presentation</vt:lpstr>
      <vt:lpstr>Cont…</vt:lpstr>
      <vt:lpstr>PowerPoint Presentation</vt:lpstr>
      <vt:lpstr>Prevention</vt:lpstr>
      <vt:lpstr>STATUS ASTHMATICUS</vt:lpstr>
      <vt:lpstr>Clinical Manifestations</vt:lpstr>
      <vt:lpstr>Medical Management</vt:lpstr>
      <vt:lpstr>Nursing management</vt:lpstr>
      <vt:lpstr>PowerPoint Presentation</vt:lpstr>
      <vt:lpstr>PowerPoint Presentation</vt:lpstr>
      <vt:lpstr>PowerPoint Presentation</vt:lpstr>
      <vt:lpstr>PowerPoint Presentation</vt:lpstr>
      <vt:lpstr>b. BRONCHIECTASIS</vt:lpstr>
      <vt:lpstr>Predisposing factors</vt:lpstr>
      <vt:lpstr>Pathophysiology</vt:lpstr>
      <vt:lpstr>Medical management</vt:lpstr>
      <vt:lpstr>Nursing Management</vt:lpstr>
      <vt:lpstr>Cont…</vt:lpstr>
      <vt:lpstr>Chronic Obstructive Pulmonary Disease (COPD)</vt:lpstr>
      <vt:lpstr>PowerPoint Presentation</vt:lpstr>
      <vt:lpstr>Patho ct…..</vt:lpstr>
      <vt:lpstr>CAUSES</vt:lpstr>
      <vt:lpstr>Medical management</vt:lpstr>
      <vt:lpstr>a. Emphysema</vt:lpstr>
      <vt:lpstr>PowerPoint Presentation</vt:lpstr>
      <vt:lpstr>Risk Factors</vt:lpstr>
      <vt:lpstr>Clinical manifestations</vt:lpstr>
      <vt:lpstr>PowerPoint Presentation</vt:lpstr>
      <vt:lpstr>MEDICAL MANAGEMENT</vt:lpstr>
      <vt:lpstr>Nursing management</vt:lpstr>
      <vt:lpstr>PowerPoint Presentation</vt:lpstr>
      <vt:lpstr>lifestyle and home remedies</vt:lpstr>
      <vt:lpstr>Complications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NURSING</dc:title>
  <dc:creator>lenovo</dc:creator>
  <cp:lastModifiedBy>lenovo</cp:lastModifiedBy>
  <cp:revision>42</cp:revision>
  <dcterms:created xsi:type="dcterms:W3CDTF">2021-03-30T11:48:44Z</dcterms:created>
  <dcterms:modified xsi:type="dcterms:W3CDTF">2021-03-31T12:57:07Z</dcterms:modified>
</cp:coreProperties>
</file>