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1"/>
  </p:notesMasterIdLst>
  <p:handoutMasterIdLst>
    <p:handoutMasterId r:id="rId142"/>
  </p:handoutMasterIdLst>
  <p:sldIdLst>
    <p:sldId id="396" r:id="rId2"/>
    <p:sldId id="397" r:id="rId3"/>
    <p:sldId id="395" r:id="rId4"/>
    <p:sldId id="398" r:id="rId5"/>
    <p:sldId id="390" r:id="rId6"/>
    <p:sldId id="391" r:id="rId7"/>
    <p:sldId id="399" r:id="rId8"/>
    <p:sldId id="388" r:id="rId9"/>
    <p:sldId id="392" r:id="rId10"/>
    <p:sldId id="389" r:id="rId11"/>
    <p:sldId id="393" r:id="rId12"/>
    <p:sldId id="394" r:id="rId13"/>
    <p:sldId id="387"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300" r:id="rId31"/>
    <p:sldId id="301" r:id="rId32"/>
    <p:sldId id="302" r:id="rId33"/>
    <p:sldId id="303" r:id="rId34"/>
    <p:sldId id="304" r:id="rId35"/>
    <p:sldId id="299" r:id="rId36"/>
    <p:sldId id="305" r:id="rId37"/>
    <p:sldId id="306" r:id="rId38"/>
    <p:sldId id="307" r:id="rId39"/>
    <p:sldId id="308" r:id="rId40"/>
    <p:sldId id="311" r:id="rId41"/>
    <p:sldId id="312" r:id="rId42"/>
    <p:sldId id="313" r:id="rId43"/>
    <p:sldId id="314" r:id="rId44"/>
    <p:sldId id="315" r:id="rId45"/>
    <p:sldId id="366" r:id="rId46"/>
    <p:sldId id="316" r:id="rId47"/>
    <p:sldId id="317" r:id="rId48"/>
    <p:sldId id="318" r:id="rId49"/>
    <p:sldId id="319" r:id="rId50"/>
    <p:sldId id="320" r:id="rId51"/>
    <p:sldId id="321" r:id="rId52"/>
    <p:sldId id="322" r:id="rId53"/>
    <p:sldId id="324" r:id="rId54"/>
    <p:sldId id="325" r:id="rId55"/>
    <p:sldId id="326" r:id="rId56"/>
    <p:sldId id="327" r:id="rId57"/>
    <p:sldId id="328" r:id="rId58"/>
    <p:sldId id="329" r:id="rId59"/>
    <p:sldId id="367" r:id="rId60"/>
    <p:sldId id="323" r:id="rId61"/>
    <p:sldId id="330" r:id="rId62"/>
    <p:sldId id="368" r:id="rId63"/>
    <p:sldId id="331" r:id="rId64"/>
    <p:sldId id="332" r:id="rId65"/>
    <p:sldId id="333" r:id="rId66"/>
    <p:sldId id="334" r:id="rId67"/>
    <p:sldId id="369" r:id="rId68"/>
    <p:sldId id="336" r:id="rId69"/>
    <p:sldId id="337" r:id="rId70"/>
    <p:sldId id="370" r:id="rId71"/>
    <p:sldId id="338" r:id="rId72"/>
    <p:sldId id="381" r:id="rId73"/>
    <p:sldId id="371" r:id="rId74"/>
    <p:sldId id="339" r:id="rId75"/>
    <p:sldId id="376" r:id="rId76"/>
    <p:sldId id="340" r:id="rId77"/>
    <p:sldId id="379" r:id="rId78"/>
    <p:sldId id="341" r:id="rId79"/>
    <p:sldId id="382" r:id="rId80"/>
    <p:sldId id="372" r:id="rId81"/>
    <p:sldId id="400" r:id="rId82"/>
    <p:sldId id="401" r:id="rId83"/>
    <p:sldId id="402" r:id="rId84"/>
    <p:sldId id="403" r:id="rId85"/>
    <p:sldId id="404" r:id="rId86"/>
    <p:sldId id="405" r:id="rId87"/>
    <p:sldId id="406" r:id="rId88"/>
    <p:sldId id="407" r:id="rId89"/>
    <p:sldId id="430" r:id="rId90"/>
    <p:sldId id="431" r:id="rId91"/>
    <p:sldId id="432" r:id="rId92"/>
    <p:sldId id="433" r:id="rId93"/>
    <p:sldId id="434" r:id="rId94"/>
    <p:sldId id="435" r:id="rId95"/>
    <p:sldId id="436" r:id="rId96"/>
    <p:sldId id="437" r:id="rId97"/>
    <p:sldId id="438" r:id="rId98"/>
    <p:sldId id="439" r:id="rId99"/>
    <p:sldId id="408" r:id="rId100"/>
    <p:sldId id="409" r:id="rId101"/>
    <p:sldId id="410" r:id="rId102"/>
    <p:sldId id="411" r:id="rId103"/>
    <p:sldId id="412" r:id="rId104"/>
    <p:sldId id="413" r:id="rId105"/>
    <p:sldId id="414" r:id="rId106"/>
    <p:sldId id="415" r:id="rId107"/>
    <p:sldId id="416" r:id="rId108"/>
    <p:sldId id="417" r:id="rId109"/>
    <p:sldId id="418" r:id="rId110"/>
    <p:sldId id="420" r:id="rId111"/>
    <p:sldId id="421" r:id="rId112"/>
    <p:sldId id="422" r:id="rId113"/>
    <p:sldId id="423" r:id="rId114"/>
    <p:sldId id="424" r:id="rId115"/>
    <p:sldId id="425" r:id="rId116"/>
    <p:sldId id="426" r:id="rId117"/>
    <p:sldId id="427" r:id="rId118"/>
    <p:sldId id="428" r:id="rId119"/>
    <p:sldId id="429" r:id="rId120"/>
    <p:sldId id="347" r:id="rId121"/>
    <p:sldId id="383" r:id="rId122"/>
    <p:sldId id="373" r:id="rId123"/>
    <p:sldId id="348" r:id="rId124"/>
    <p:sldId id="378" r:id="rId125"/>
    <p:sldId id="364" r:id="rId126"/>
    <p:sldId id="374" r:id="rId127"/>
    <p:sldId id="349" r:id="rId128"/>
    <p:sldId id="375" r:id="rId129"/>
    <p:sldId id="350" r:id="rId130"/>
    <p:sldId id="384" r:id="rId131"/>
    <p:sldId id="365" r:id="rId132"/>
    <p:sldId id="352" r:id="rId133"/>
    <p:sldId id="385" r:id="rId134"/>
    <p:sldId id="351" r:id="rId135"/>
    <p:sldId id="359" r:id="rId136"/>
    <p:sldId id="360" r:id="rId137"/>
    <p:sldId id="362" r:id="rId138"/>
    <p:sldId id="380" r:id="rId139"/>
    <p:sldId id="363" r:id="rId14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4559" autoAdjust="0"/>
    <p:restoredTop sz="86501" autoAdjust="0"/>
  </p:normalViewPr>
  <p:slideViewPr>
    <p:cSldViewPr>
      <p:cViewPr varScale="1">
        <p:scale>
          <a:sx n="74" d="100"/>
          <a:sy n="74" d="100"/>
        </p:scale>
        <p:origin x="-1692" y="-90"/>
      </p:cViewPr>
      <p:guideLst>
        <p:guide orient="horz" pos="2160"/>
        <p:guide pos="2880"/>
      </p:guideLst>
    </p:cSldViewPr>
  </p:slideViewPr>
  <p:outlineViewPr>
    <p:cViewPr>
      <p:scale>
        <a:sx n="33" d="100"/>
        <a:sy n="33" d="100"/>
      </p:scale>
      <p:origin x="0" y="227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8E3CDB60-0014-4F69-979B-F6E152A6F18A}" type="datetimeFigureOut">
              <a:rPr lang="en-US" smtClean="0"/>
              <a:t>12/1/2022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293A88BA-C506-451D-8BC5-BCC2CB86B76D}" type="slidenum">
              <a:rPr lang="en-US" smtClean="0"/>
              <a:t>‹#›</a:t>
            </a:fld>
            <a:endParaRPr lang="en-US"/>
          </a:p>
        </p:txBody>
      </p:sp>
    </p:spTree>
    <p:extLst>
      <p:ext uri="{BB962C8B-B14F-4D97-AF65-F5344CB8AC3E}">
        <p14:creationId xmlns:p14="http://schemas.microsoft.com/office/powerpoint/2010/main" val="2415310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5A962F8F-A3EE-4AFA-AAA2-9429DA9663E2}" type="datetimeFigureOut">
              <a:rPr lang="en-US" smtClean="0"/>
              <a:pPr/>
              <a:t>12/1/2022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E30C6F69-5E06-457B-B7F0-EA95C1781E56}" type="slidenum">
              <a:rPr lang="en-US" smtClean="0"/>
              <a:pPr/>
              <a:t>‹#›</a:t>
            </a:fld>
            <a:endParaRPr lang="en-US"/>
          </a:p>
        </p:txBody>
      </p:sp>
    </p:spTree>
    <p:extLst>
      <p:ext uri="{BB962C8B-B14F-4D97-AF65-F5344CB8AC3E}">
        <p14:creationId xmlns:p14="http://schemas.microsoft.com/office/powerpoint/2010/main" val="401874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0C6F69-5E06-457B-B7F0-EA95C1781E56}" type="slidenum">
              <a:rPr lang="en-US" smtClean="0"/>
              <a:pPr/>
              <a:t>123</a:t>
            </a:fld>
            <a:endParaRPr lang="en-US"/>
          </a:p>
        </p:txBody>
      </p:sp>
    </p:spTree>
    <p:extLst>
      <p:ext uri="{BB962C8B-B14F-4D97-AF65-F5344CB8AC3E}">
        <p14:creationId xmlns:p14="http://schemas.microsoft.com/office/powerpoint/2010/main" val="1489996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12/1/2022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059362"/>
          </a:xfrm>
        </p:spPr>
        <p:txBody>
          <a:bodyPr/>
          <a:lstStyle/>
          <a:p>
            <a:r>
              <a:rPr lang="en-US" dirty="0" smtClean="0"/>
              <a:t>PULMONARY NURSING</a:t>
            </a:r>
            <a:br>
              <a:rPr lang="en-US" dirty="0" smtClean="0"/>
            </a:br>
            <a:endParaRPr lang="en-US" dirty="0"/>
          </a:p>
        </p:txBody>
      </p:sp>
    </p:spTree>
    <p:extLst>
      <p:ext uri="{BB962C8B-B14F-4D97-AF65-F5344CB8AC3E}">
        <p14:creationId xmlns:p14="http://schemas.microsoft.com/office/powerpoint/2010/main" val="1411039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Autofit/>
          </a:bodyPr>
          <a:lstStyle/>
          <a:p>
            <a:r>
              <a:rPr lang="en-US" sz="2800" dirty="0">
                <a:latin typeface="Times New Roman" pitchFamily="18" charset="0"/>
                <a:cs typeface="Times New Roman" pitchFamily="18" charset="0"/>
              </a:rPr>
              <a:t>Hypoventilation, which results in a lower than normal </a:t>
            </a:r>
            <a:r>
              <a:rPr lang="en-US" sz="2800" dirty="0" err="1">
                <a:latin typeface="Times New Roman" pitchFamily="18" charset="0"/>
                <a:cs typeface="Times New Roman" pitchFamily="18" charset="0"/>
              </a:rPr>
              <a:t>Paco</a:t>
            </a:r>
            <a:r>
              <a:rPr lang="en-US" sz="2800" dirty="0">
                <a:latin typeface="Times New Roman" pitchFamily="18" charset="0"/>
                <a:cs typeface="Times New Roman" pitchFamily="18" charset="0"/>
              </a:rPr>
              <a:t>₂, often occurs </a:t>
            </a:r>
            <a:endParaRPr lang="en-US" sz="2800" dirty="0" smtClean="0">
              <a:latin typeface="Times New Roman" pitchFamily="18" charset="0"/>
              <a:cs typeface="Times New Roman" pitchFamily="18" charset="0"/>
            </a:endParaRPr>
          </a:p>
          <a:p>
            <a:pPr marL="109728" indent="0">
              <a:buNone/>
            </a:pPr>
            <a:r>
              <a:rPr lang="en-US" sz="2800" dirty="0" smtClean="0">
                <a:latin typeface="Times New Roman" pitchFamily="18" charset="0"/>
                <a:cs typeface="Times New Roman" pitchFamily="18" charset="0"/>
              </a:rPr>
              <a:t>         Clinical </a:t>
            </a:r>
            <a:r>
              <a:rPr lang="en-US" sz="2800" dirty="0">
                <a:latin typeface="Times New Roman" pitchFamily="18" charset="0"/>
                <a:cs typeface="Times New Roman" pitchFamily="18" charset="0"/>
              </a:rPr>
              <a:t>presentation :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Dyspnea </a:t>
            </a:r>
            <a:r>
              <a:rPr lang="en-US" sz="2800" dirty="0">
                <a:latin typeface="Times New Roman" pitchFamily="18" charset="0"/>
                <a:cs typeface="Times New Roman" pitchFamily="18" charset="0"/>
              </a:rPr>
              <a:t>is the classic syndrome of restrictive lung diseases, beginning with Dyspnea on exertion and progressing to shortness of breath at rest .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non productive cough is often encountered , and weakness and easy fatigue are common.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Other </a:t>
            </a:r>
            <a:r>
              <a:rPr lang="en-US" sz="2800" dirty="0">
                <a:latin typeface="Times New Roman" pitchFamily="18" charset="0"/>
                <a:cs typeface="Times New Roman" pitchFamily="18" charset="0"/>
              </a:rPr>
              <a:t>Signs: include rapid shallow breathing , limited chest expansion , fine end expiratory crackles especially over the lower lung fields , digital clubbing , and cyanosis </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3257867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pPr marL="0" indent="0">
              <a:buNone/>
            </a:pPr>
            <a:r>
              <a:rPr lang="en-US" dirty="0" smtClean="0"/>
              <a:t>          Traumatic pneumothorax</a:t>
            </a:r>
          </a:p>
          <a:p>
            <a:r>
              <a:rPr lang="en-US" dirty="0" smtClean="0"/>
              <a:t>Occurs when air escapes from a laceration in the lung itself and enters the pleural space or from a wound in the chest wall.</a:t>
            </a:r>
          </a:p>
          <a:p>
            <a:r>
              <a:rPr lang="en-US" dirty="0" smtClean="0"/>
              <a:t>Results from blunt trauma e.g. rib fracture, penetrating chest or abdominal trauma </a:t>
            </a:r>
            <a:r>
              <a:rPr lang="en-US" dirty="0" err="1" smtClean="0"/>
              <a:t>e,g</a:t>
            </a:r>
            <a:r>
              <a:rPr lang="en-US" dirty="0" smtClean="0"/>
              <a:t> stab wound or gunshots or diaphragmatic tears</a:t>
            </a:r>
          </a:p>
          <a:p>
            <a:r>
              <a:rPr lang="en-US" dirty="0" smtClean="0"/>
              <a:t>Occurs during invasive thoracic procedures(</a:t>
            </a:r>
            <a:r>
              <a:rPr lang="en-US" dirty="0" err="1" smtClean="0"/>
              <a:t>i.e</a:t>
            </a:r>
            <a:r>
              <a:rPr lang="en-US" dirty="0" smtClean="0"/>
              <a:t> thoracentesis</a:t>
            </a:r>
          </a:p>
          <a:p>
            <a:r>
              <a:rPr lang="en-US" dirty="0" smtClean="0"/>
              <a:t>The one resulting from major injury to the chest is accompanied by hemothorax collection of blood in pleural space resulting from torn intercostal vessels</a:t>
            </a:r>
          </a:p>
          <a:p>
            <a:endParaRPr lang="en-US" dirty="0"/>
          </a:p>
        </p:txBody>
      </p:sp>
    </p:spTree>
    <p:extLst>
      <p:ext uri="{BB962C8B-B14F-4D97-AF65-F5344CB8AC3E}">
        <p14:creationId xmlns:p14="http://schemas.microsoft.com/office/powerpoint/2010/main" val="408301982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marL="0" indent="0">
              <a:buNone/>
            </a:pPr>
            <a:r>
              <a:rPr lang="en-US" dirty="0" smtClean="0"/>
              <a:t>            Open pneumothorax</a:t>
            </a:r>
          </a:p>
          <a:p>
            <a:r>
              <a:rPr lang="en-US" dirty="0" smtClean="0"/>
              <a:t>Kind of traumatic pneumothorax</a:t>
            </a:r>
          </a:p>
          <a:p>
            <a:r>
              <a:rPr lang="en-US" dirty="0" smtClean="0"/>
              <a:t>Occurs when a wound in the chest wall is large enough to allow air to pass freely in and out of the thoracic cavity with each attempted respiration</a:t>
            </a:r>
          </a:p>
          <a:p>
            <a:r>
              <a:rPr lang="en-US" dirty="0" smtClean="0"/>
              <a:t>Because the rush of air through the wound in the chest wall produces a sucking sound such injuries are termed sucking chest wounds</a:t>
            </a:r>
          </a:p>
          <a:p>
            <a:r>
              <a:rPr lang="en-US" dirty="0" smtClean="0"/>
              <a:t>The lung collapses and the structure s of mediastinum(heart and great vessels) also shift toward the uninjured side with each inspiration and opposite direction with expiration. This is termed as  mediastinal flutter or swing and it produces serious circulatory problems</a:t>
            </a:r>
          </a:p>
          <a:p>
            <a:endParaRPr lang="en-US" dirty="0" smtClean="0"/>
          </a:p>
          <a:p>
            <a:endParaRPr lang="en-US" dirty="0"/>
          </a:p>
        </p:txBody>
      </p:sp>
    </p:spTree>
    <p:extLst>
      <p:ext uri="{BB962C8B-B14F-4D97-AF65-F5344CB8AC3E}">
        <p14:creationId xmlns:p14="http://schemas.microsoft.com/office/powerpoint/2010/main" val="216094421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r>
              <a:rPr lang="en-US" sz="2800" dirty="0" smtClean="0">
                <a:latin typeface="Times New Roman" pitchFamily="18" charset="0"/>
                <a:cs typeface="Times New Roman" pitchFamily="18" charset="0"/>
              </a:rPr>
              <a:t>Tension pneumothorax</a:t>
            </a:r>
          </a:p>
          <a:p>
            <a:pPr marL="0" indent="0">
              <a:buNone/>
            </a:pPr>
            <a:r>
              <a:rPr lang="en-US" sz="2800" dirty="0" smtClean="0">
                <a:latin typeface="Times New Roman" pitchFamily="18" charset="0"/>
                <a:cs typeface="Times New Roman" pitchFamily="18" charset="0"/>
              </a:rPr>
              <a:t>         Occurs when air is drawn into pleural space from a lacerated lung or through a small opening or             wound in the chest wall.</a:t>
            </a:r>
          </a:p>
          <a:p>
            <a:pPr marL="0" indent="0">
              <a:buNone/>
            </a:pPr>
            <a:r>
              <a:rPr lang="en-US" sz="2800" dirty="0" smtClean="0">
                <a:latin typeface="Times New Roman" pitchFamily="18" charset="0"/>
                <a:cs typeface="Times New Roman" pitchFamily="18" charset="0"/>
              </a:rPr>
              <a:t>    It can be a complication of other types of pneumothorax</a:t>
            </a:r>
          </a:p>
          <a:p>
            <a:r>
              <a:rPr lang="en-US" sz="2800" dirty="0" smtClean="0">
                <a:latin typeface="Times New Roman" pitchFamily="18" charset="0"/>
                <a:cs typeface="Times New Roman" pitchFamily="18" charset="0"/>
              </a:rPr>
              <a:t>NB/ difference from open</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The air that enters the chest cavity with each inspiration is trapped ;it cannot be expelled during expiration through the air passages or the opening in the chest wall.</a:t>
            </a: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18510078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marL="0" indent="0">
              <a:buNone/>
            </a:pPr>
            <a:r>
              <a:rPr lang="en-US" dirty="0">
                <a:latin typeface="Times New Roman" pitchFamily="18" charset="0"/>
                <a:cs typeface="Times New Roman" pitchFamily="18" charset="0"/>
              </a:rPr>
              <a:t>In effect one way valve or ball valve mechanism occurs  where air enters the pleural space but cannot escape.</a:t>
            </a:r>
          </a:p>
          <a:p>
            <a:pPr marL="0" indent="0">
              <a:buNone/>
            </a:pPr>
            <a:r>
              <a:rPr lang="en-US" dirty="0">
                <a:latin typeface="Times New Roman" pitchFamily="18" charset="0"/>
                <a:cs typeface="Times New Roman" pitchFamily="18" charset="0"/>
              </a:rPr>
              <a:t>With each breath ,tension(positive within  pressure) is increased within the affected pleural space.</a:t>
            </a:r>
          </a:p>
          <a:p>
            <a:pPr marL="0" indent="0">
              <a:buNone/>
            </a:pPr>
            <a:r>
              <a:rPr lang="en-US" dirty="0">
                <a:latin typeface="Times New Roman" pitchFamily="18" charset="0"/>
                <a:cs typeface="Times New Roman" pitchFamily="18" charset="0"/>
              </a:rPr>
              <a:t>This causes lung to collapse and the heart ,great vessels, and trachea to shift toward the unaffected  side of the chest (</a:t>
            </a:r>
            <a:r>
              <a:rPr lang="en-US" dirty="0" err="1">
                <a:latin typeface="Times New Roman" pitchFamily="18" charset="0"/>
                <a:cs typeface="Times New Roman" pitchFamily="18" charset="0"/>
              </a:rPr>
              <a:t>mediastinal</a:t>
            </a:r>
            <a:r>
              <a:rPr lang="en-US" dirty="0">
                <a:latin typeface="Times New Roman" pitchFamily="18" charset="0"/>
                <a:cs typeface="Times New Roman" pitchFamily="18" charset="0"/>
              </a:rPr>
              <a:t> </a:t>
            </a:r>
            <a:r>
              <a:rPr lang="en-US">
                <a:latin typeface="Times New Roman" pitchFamily="18" charset="0"/>
                <a:cs typeface="Times New Roman" pitchFamily="18" charset="0"/>
              </a:rPr>
              <a:t>shift</a:t>
            </a:r>
            <a:r>
              <a:rPr lang="en-US"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Both respiration  and circulatory function are compromised because of the increased </a:t>
            </a:r>
            <a:r>
              <a:rPr lang="en-US" dirty="0" err="1">
                <a:latin typeface="Times New Roman" pitchFamily="18" charset="0"/>
                <a:cs typeface="Times New Roman" pitchFamily="18" charset="0"/>
              </a:rPr>
              <a:t>intrathoracic</a:t>
            </a:r>
            <a:r>
              <a:rPr lang="en-US" dirty="0">
                <a:latin typeface="Times New Roman" pitchFamily="18" charset="0"/>
                <a:cs typeface="Times New Roman" pitchFamily="18" charset="0"/>
              </a:rPr>
              <a:t> pressure, which decreases venous return to the heart, causing decreased cardiac output and impairment of peripheral circulation </a:t>
            </a:r>
          </a:p>
          <a:p>
            <a:pPr marL="0" indent="0">
              <a:buNone/>
            </a:pPr>
            <a:r>
              <a:rPr lang="en-US" dirty="0">
                <a:latin typeface="Times New Roman" pitchFamily="18" charset="0"/>
                <a:cs typeface="Times New Roman" pitchFamily="18" charset="0"/>
              </a:rPr>
              <a:t>In extreme cases pulse may be undetectable(pulseless electrical activity)</a:t>
            </a:r>
          </a:p>
          <a:p>
            <a:endParaRPr lang="en-US" dirty="0"/>
          </a:p>
        </p:txBody>
      </p:sp>
    </p:spTree>
    <p:extLst>
      <p:ext uri="{BB962C8B-B14F-4D97-AF65-F5344CB8AC3E}">
        <p14:creationId xmlns:p14="http://schemas.microsoft.com/office/powerpoint/2010/main" val="9724902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25000" lnSpcReduction="20000"/>
          </a:bodyPr>
          <a:lstStyle/>
          <a:p>
            <a:pPr marL="0" indent="0">
              <a:buNone/>
            </a:pPr>
            <a:r>
              <a:rPr lang="en-US" dirty="0" smtClean="0"/>
              <a:t>           </a:t>
            </a:r>
            <a:r>
              <a:rPr lang="en-US" sz="11200" dirty="0" smtClean="0">
                <a:latin typeface="Times New Roman" pitchFamily="18" charset="0"/>
                <a:cs typeface="Times New Roman" pitchFamily="18" charset="0"/>
              </a:rPr>
              <a:t>Clinical manifestation</a:t>
            </a:r>
          </a:p>
          <a:p>
            <a:r>
              <a:rPr lang="en-US" sz="11200" dirty="0" smtClean="0">
                <a:latin typeface="Times New Roman" pitchFamily="18" charset="0"/>
                <a:cs typeface="Times New Roman" pitchFamily="18" charset="0"/>
              </a:rPr>
              <a:t>Depends on size and cause</a:t>
            </a:r>
          </a:p>
          <a:p>
            <a:r>
              <a:rPr lang="en-US" sz="11200" dirty="0" smtClean="0">
                <a:latin typeface="Times New Roman" pitchFamily="18" charset="0"/>
                <a:cs typeface="Times New Roman" pitchFamily="18" charset="0"/>
              </a:rPr>
              <a:t>Pain is sudden and may be pleuritic</a:t>
            </a:r>
          </a:p>
          <a:p>
            <a:r>
              <a:rPr lang="en-US" sz="11200" dirty="0" smtClean="0">
                <a:latin typeface="Times New Roman" pitchFamily="18" charset="0"/>
                <a:cs typeface="Times New Roman" pitchFamily="18" charset="0"/>
              </a:rPr>
              <a:t>Minimal respiratory distress with slight chest discomfort  and tachypnea with  a small  simple or uncomplicated pneumothorax</a:t>
            </a:r>
          </a:p>
          <a:p>
            <a:r>
              <a:rPr lang="en-US" sz="11200" dirty="0" smtClean="0">
                <a:latin typeface="Times New Roman" pitchFamily="18" charset="0"/>
                <a:cs typeface="Times New Roman" pitchFamily="18" charset="0"/>
              </a:rPr>
              <a:t>Acute RDS if it is large and lung collapses totally</a:t>
            </a:r>
          </a:p>
          <a:p>
            <a:r>
              <a:rPr lang="en-US" sz="11200" dirty="0" smtClean="0">
                <a:latin typeface="Times New Roman" pitchFamily="18" charset="0"/>
                <a:cs typeface="Times New Roman" pitchFamily="18" charset="0"/>
              </a:rPr>
              <a:t>Patient is anxious</a:t>
            </a:r>
          </a:p>
          <a:p>
            <a:r>
              <a:rPr lang="en-US" sz="11200" dirty="0" smtClean="0">
                <a:latin typeface="Times New Roman" pitchFamily="18" charset="0"/>
                <a:cs typeface="Times New Roman" pitchFamily="18" charset="0"/>
              </a:rPr>
              <a:t>Dyspnea and air hunger</a:t>
            </a:r>
          </a:p>
          <a:p>
            <a:r>
              <a:rPr lang="en-US" sz="11200" dirty="0" smtClean="0">
                <a:latin typeface="Times New Roman" pitchFamily="18" charset="0"/>
                <a:cs typeface="Times New Roman" pitchFamily="18" charset="0"/>
              </a:rPr>
              <a:t>Use of accessory muscles and develop central cyanosis from severe hypoxemia</a:t>
            </a:r>
          </a:p>
          <a:p>
            <a:r>
              <a:rPr lang="en-US" sz="11200" dirty="0" smtClean="0">
                <a:latin typeface="Times New Roman" pitchFamily="18" charset="0"/>
                <a:cs typeface="Times New Roman" pitchFamily="18" charset="0"/>
              </a:rPr>
              <a:t>Nurse assesses tracheal alignment expansion of the chest, breath sounds</a:t>
            </a:r>
          </a:p>
          <a:p>
            <a:pPr marL="0" indent="0">
              <a:buNone/>
            </a:pPr>
            <a:r>
              <a:rPr lang="en-US" sz="8600"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90209152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marL="0" indent="0">
              <a:buNone/>
            </a:pPr>
            <a:r>
              <a:rPr lang="en-US" dirty="0">
                <a:latin typeface="Times New Roman" pitchFamily="18" charset="0"/>
                <a:cs typeface="Times New Roman" pitchFamily="18" charset="0"/>
              </a:rPr>
              <a:t>Percussion of the chest</a:t>
            </a:r>
          </a:p>
          <a:p>
            <a:r>
              <a:rPr lang="en-US" dirty="0">
                <a:latin typeface="Times New Roman" pitchFamily="18" charset="0"/>
                <a:cs typeface="Times New Roman" pitchFamily="18" charset="0"/>
              </a:rPr>
              <a:t>In simple, trachea is midline,expansionof chest is decreased</a:t>
            </a:r>
          </a:p>
          <a:p>
            <a:r>
              <a:rPr lang="en-US" dirty="0">
                <a:latin typeface="Times New Roman" pitchFamily="18" charset="0"/>
                <a:cs typeface="Times New Roman" pitchFamily="18" charset="0"/>
              </a:rPr>
              <a:t>Breath sounds may be diminished or absent</a:t>
            </a:r>
          </a:p>
          <a:p>
            <a:r>
              <a:rPr lang="en-US" dirty="0">
                <a:latin typeface="Times New Roman" pitchFamily="18" charset="0"/>
                <a:cs typeface="Times New Roman" pitchFamily="18" charset="0"/>
              </a:rPr>
              <a:t>Percussion may reveal normal sounds or hypersonance depending on size </a:t>
            </a:r>
          </a:p>
          <a:p>
            <a:r>
              <a:rPr lang="en-US" dirty="0">
                <a:latin typeface="Times New Roman" pitchFamily="18" charset="0"/>
                <a:cs typeface="Times New Roman" pitchFamily="18" charset="0"/>
              </a:rPr>
              <a:t>Tension; trachea is shifted  away from the affected side,</a:t>
            </a:r>
          </a:p>
          <a:p>
            <a:r>
              <a:rPr lang="en-US" dirty="0">
                <a:latin typeface="Times New Roman" pitchFamily="18" charset="0"/>
                <a:cs typeface="Times New Roman" pitchFamily="18" charset="0"/>
              </a:rPr>
              <a:t>Chest expansion  may be decreased  or fixed in a hyper expansion state ,breath sounds  are diminished  or absent </a:t>
            </a:r>
          </a:p>
          <a:p>
            <a:r>
              <a:rPr lang="en-US" dirty="0">
                <a:latin typeface="Times New Roman" pitchFamily="18" charset="0"/>
                <a:cs typeface="Times New Roman" pitchFamily="18" charset="0"/>
              </a:rPr>
              <a:t>Percussion to the affected side is hyper resonant</a:t>
            </a:r>
          </a:p>
          <a:p>
            <a:r>
              <a:rPr lang="en-US" dirty="0">
                <a:latin typeface="Times New Roman" pitchFamily="18" charset="0"/>
                <a:cs typeface="Times New Roman" pitchFamily="18" charset="0"/>
              </a:rPr>
              <a:t>Air hunger ,agitation, increased hypoxemia, central cyanosis ,</a:t>
            </a:r>
            <a:r>
              <a:rPr lang="en-US" dirty="0" err="1">
                <a:latin typeface="Times New Roman" pitchFamily="18" charset="0"/>
                <a:cs typeface="Times New Roman" pitchFamily="18" charset="0"/>
              </a:rPr>
              <a:t>hypotension,tachycardia,profuse</a:t>
            </a:r>
            <a:r>
              <a:rPr lang="en-US" dirty="0">
                <a:latin typeface="Times New Roman" pitchFamily="18" charset="0"/>
                <a:cs typeface="Times New Roman" pitchFamily="18" charset="0"/>
              </a:rPr>
              <a:t> diaphoresis. </a:t>
            </a:r>
          </a:p>
          <a:p>
            <a:endParaRPr lang="en-US" dirty="0"/>
          </a:p>
          <a:p>
            <a:endParaRPr lang="en-US" dirty="0"/>
          </a:p>
        </p:txBody>
      </p:sp>
    </p:spTree>
    <p:extLst>
      <p:ext uri="{BB962C8B-B14F-4D97-AF65-F5344CB8AC3E}">
        <p14:creationId xmlns:p14="http://schemas.microsoft.com/office/powerpoint/2010/main" val="160741933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marL="0" indent="0">
              <a:buNone/>
            </a:pPr>
            <a:r>
              <a:rPr lang="en-US" sz="2800" dirty="0" smtClean="0">
                <a:latin typeface="Times New Roman" pitchFamily="18" charset="0"/>
                <a:cs typeface="Times New Roman" pitchFamily="18" charset="0"/>
              </a:rPr>
              <a:t>                          Medical management</a:t>
            </a:r>
          </a:p>
          <a:p>
            <a:r>
              <a:rPr lang="en-US" sz="2800" dirty="0" smtClean="0">
                <a:latin typeface="Times New Roman" pitchFamily="18" charset="0"/>
                <a:cs typeface="Times New Roman" pitchFamily="18" charset="0"/>
              </a:rPr>
              <a:t>Depends on its cause and severity </a:t>
            </a:r>
          </a:p>
          <a:p>
            <a:r>
              <a:rPr lang="en-US" sz="2800" dirty="0" smtClean="0">
                <a:latin typeface="Times New Roman" pitchFamily="18" charset="0"/>
                <a:cs typeface="Times New Roman" pitchFamily="18" charset="0"/>
              </a:rPr>
              <a:t>Evaluate the air and blood from the pleural space </a:t>
            </a:r>
          </a:p>
          <a:p>
            <a:r>
              <a:rPr lang="en-US" sz="2800" dirty="0" smtClean="0">
                <a:latin typeface="Times New Roman" pitchFamily="18" charset="0"/>
                <a:cs typeface="Times New Roman" pitchFamily="18" charset="0"/>
              </a:rPr>
              <a:t>Small chest tube is inserted near the second intercostal space used because it is thinnest part of chest wall, minimizes the danger of contacting the thoracic nerve, and leaves a less visible scar.</a:t>
            </a:r>
          </a:p>
          <a:p>
            <a:r>
              <a:rPr lang="en-US" sz="2800" dirty="0" smtClean="0">
                <a:latin typeface="Times New Roman" pitchFamily="18" charset="0"/>
                <a:cs typeface="Times New Roman" pitchFamily="18" charset="0"/>
              </a:rPr>
              <a:t>If patient has a hemothorax,large diameter chest tube is inserted  usually in the fourth or fifth intercostal space at the mid axillary line.</a:t>
            </a:r>
          </a:p>
        </p:txBody>
      </p:sp>
    </p:spTree>
    <p:extLst>
      <p:ext uri="{BB962C8B-B14F-4D97-AF65-F5344CB8AC3E}">
        <p14:creationId xmlns:p14="http://schemas.microsoft.com/office/powerpoint/2010/main" val="4231953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latin typeface="Times New Roman" pitchFamily="18" charset="0"/>
                <a:cs typeface="Times New Roman" pitchFamily="18" charset="0"/>
              </a:rPr>
              <a:t>The tube is directed posteriorly to drain  the fluid and air</a:t>
            </a:r>
          </a:p>
          <a:p>
            <a:r>
              <a:rPr lang="en-US" dirty="0">
                <a:latin typeface="Times New Roman" pitchFamily="18" charset="0"/>
                <a:cs typeface="Times New Roman" pitchFamily="18" charset="0"/>
              </a:rPr>
              <a:t>Once the chest tube are inserted   and suction is applied  </a:t>
            </a:r>
            <a:r>
              <a:rPr lang="en-US" dirty="0" err="1">
                <a:latin typeface="Times New Roman" pitchFamily="18" charset="0"/>
                <a:cs typeface="Times New Roman" pitchFamily="18" charset="0"/>
              </a:rPr>
              <a:t>usuallly</a:t>
            </a:r>
            <a:r>
              <a:rPr lang="en-US" dirty="0">
                <a:latin typeface="Times New Roman" pitchFamily="18" charset="0"/>
                <a:cs typeface="Times New Roman" pitchFamily="18" charset="0"/>
              </a:rPr>
              <a:t> to 20mmHg </a:t>
            </a:r>
            <a:r>
              <a:rPr lang="en-US" dirty="0" err="1">
                <a:latin typeface="Times New Roman" pitchFamily="18" charset="0"/>
                <a:cs typeface="Times New Roman" pitchFamily="18" charset="0"/>
              </a:rPr>
              <a:t>sunction</a:t>
            </a:r>
            <a:r>
              <a:rPr lang="en-US" dirty="0">
                <a:latin typeface="Times New Roman" pitchFamily="18" charset="0"/>
                <a:cs typeface="Times New Roman" pitchFamily="18" charset="0"/>
              </a:rPr>
              <a:t>),effective decompression of the pleural cavity(drainage of the plural cavity(drainage of blood or air )occurs</a:t>
            </a:r>
          </a:p>
          <a:p>
            <a:endParaRPr lang="en-US" dirty="0"/>
          </a:p>
          <a:p>
            <a:endParaRPr lang="en-US" dirty="0"/>
          </a:p>
        </p:txBody>
      </p:sp>
    </p:spTree>
    <p:extLst>
      <p:ext uri="{BB962C8B-B14F-4D97-AF65-F5344CB8AC3E}">
        <p14:creationId xmlns:p14="http://schemas.microsoft.com/office/powerpoint/2010/main" val="390008914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r>
              <a:rPr lang="en-US" sz="2800" dirty="0" smtClean="0">
                <a:latin typeface="Times New Roman" pitchFamily="18" charset="0"/>
                <a:cs typeface="Times New Roman" pitchFamily="18" charset="0"/>
              </a:rPr>
              <a:t>Open pneumothorax can be decompressed by thoracentesis(needle aspiration) or chest tube drainage of the blood and air</a:t>
            </a:r>
          </a:p>
          <a:p>
            <a:r>
              <a:rPr lang="en-US" sz="2800" dirty="0" smtClean="0">
                <a:latin typeface="Times New Roman" pitchFamily="18" charset="0"/>
                <a:cs typeface="Times New Roman" pitchFamily="18" charset="0"/>
              </a:rPr>
              <a:t>The lung is then able to reexpand and resume the function of gas exchange</a:t>
            </a:r>
          </a:p>
          <a:p>
            <a:r>
              <a:rPr lang="en-US" sz="2800" dirty="0" smtClean="0">
                <a:latin typeface="Times New Roman" pitchFamily="18" charset="0"/>
                <a:cs typeface="Times New Roman" pitchFamily="18" charset="0"/>
              </a:rPr>
              <a:t>The chest is opened surgically (thoracotomy) if more  than 1500 ml of blood is aspirated initially by thoracentesis or if chest tube output continues at greater than 200 ml per hour.</a:t>
            </a: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4164522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latin typeface="Times New Roman" pitchFamily="18" charset="0"/>
                <a:cs typeface="Times New Roman" pitchFamily="18" charset="0"/>
              </a:rPr>
              <a:t>Tension pneumothorax; can be decompressed  or quickly converted to simple pneumothorax by inserting  a large bore needle at second intercostal </a:t>
            </a:r>
            <a:r>
              <a:rPr lang="en-US" dirty="0" err="1">
                <a:latin typeface="Times New Roman" pitchFamily="18" charset="0"/>
                <a:cs typeface="Times New Roman" pitchFamily="18" charset="0"/>
              </a:rPr>
              <a:t>space,midclavicular</a:t>
            </a:r>
            <a:r>
              <a:rPr lang="en-US" dirty="0">
                <a:latin typeface="Times New Roman" pitchFamily="18" charset="0"/>
                <a:cs typeface="Times New Roman" pitchFamily="18" charset="0"/>
              </a:rPr>
              <a:t> line on the affected side</a:t>
            </a:r>
          </a:p>
          <a:p>
            <a:r>
              <a:rPr lang="en-US" dirty="0">
                <a:latin typeface="Times New Roman" pitchFamily="18" charset="0"/>
                <a:cs typeface="Times New Roman" pitchFamily="18" charset="0"/>
              </a:rPr>
              <a:t>This relieves pressure and vents the positive pressure to the external environment</a:t>
            </a:r>
          </a:p>
          <a:p>
            <a:r>
              <a:rPr lang="en-US" dirty="0">
                <a:latin typeface="Times New Roman" pitchFamily="18" charset="0"/>
                <a:cs typeface="Times New Roman" pitchFamily="18" charset="0"/>
              </a:rPr>
              <a:t>A chest tube is then inserted and connected to </a:t>
            </a:r>
            <a:r>
              <a:rPr lang="en-US" dirty="0" err="1">
                <a:latin typeface="Times New Roman" pitchFamily="18" charset="0"/>
                <a:cs typeface="Times New Roman" pitchFamily="18" charset="0"/>
              </a:rPr>
              <a:t>sunction</a:t>
            </a:r>
            <a:r>
              <a:rPr lang="en-US" dirty="0">
                <a:latin typeface="Times New Roman" pitchFamily="18" charset="0"/>
                <a:cs typeface="Times New Roman" pitchFamily="18" charset="0"/>
              </a:rPr>
              <a:t> to remove the remaining air and fluid  reestablish the negative </a:t>
            </a:r>
            <a:r>
              <a:rPr lang="en-US" dirty="0" err="1">
                <a:latin typeface="Times New Roman" pitchFamily="18" charset="0"/>
                <a:cs typeface="Times New Roman" pitchFamily="18" charset="0"/>
              </a:rPr>
              <a:t>pressure,and</a:t>
            </a:r>
            <a:r>
              <a:rPr lang="en-US" dirty="0">
                <a:latin typeface="Times New Roman" pitchFamily="18" charset="0"/>
                <a:cs typeface="Times New Roman" pitchFamily="18" charset="0"/>
              </a:rPr>
              <a:t> re expand the lung</a:t>
            </a:r>
          </a:p>
          <a:p>
            <a:endParaRPr lang="en-US" dirty="0"/>
          </a:p>
        </p:txBody>
      </p:sp>
    </p:spTree>
    <p:extLst>
      <p:ext uri="{BB962C8B-B14F-4D97-AF65-F5344CB8AC3E}">
        <p14:creationId xmlns:p14="http://schemas.microsoft.com/office/powerpoint/2010/main" val="2079529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sz="2800" dirty="0">
                <a:latin typeface="Times New Roman" pitchFamily="18" charset="0"/>
                <a:cs typeface="Times New Roman" pitchFamily="18" charset="0"/>
              </a:rPr>
              <a:t>General Clinical Presentation: </a:t>
            </a:r>
          </a:p>
          <a:p>
            <a:pPr marL="109728" indent="0">
              <a:buNone/>
            </a:pPr>
            <a:r>
              <a:rPr lang="en-US" sz="2800" dirty="0">
                <a:latin typeface="Times New Roman" pitchFamily="18" charset="0"/>
                <a:cs typeface="Times New Roman" pitchFamily="18" charset="0"/>
              </a:rPr>
              <a:t>• Inability to inspire deeply • Tachypnea • Cough • Decreased thorax mobility • Postural deviation • General weakness and fatigue </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53327109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9437"/>
            <a:ext cx="8229600" cy="5592763"/>
          </a:xfrm>
        </p:spPr>
        <p:txBody>
          <a:bodyPr>
            <a:noAutofit/>
          </a:bodyPr>
          <a:lstStyle/>
          <a:p>
            <a:r>
              <a:rPr lang="en-GB" sz="2800" b="1" u="sng" dirty="0" smtClean="0">
                <a:latin typeface="Times New Roman" pitchFamily="18" charset="0"/>
                <a:cs typeface="Times New Roman" pitchFamily="18" charset="0"/>
              </a:rPr>
              <a:t>Emphysema</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Pulmonary emphysema is an irreversible distention of the bronchioles, alveolar ducts and alveoli. This results in increased capacity of the lungs. In this condition, the alveoli may merge, hence decreasing the surface area. The factors thought to predispose to emphysema are smoking, acute inflammation, chronic cough and congenital defects that result in deficiency of </a:t>
            </a:r>
            <a:r>
              <a:rPr lang="en-GB" sz="2800" dirty="0" err="1" smtClean="0">
                <a:latin typeface="Times New Roman" pitchFamily="18" charset="0"/>
                <a:cs typeface="Times New Roman" pitchFamily="18" charset="0"/>
              </a:rPr>
              <a:t>proteolytic</a:t>
            </a:r>
            <a:r>
              <a:rPr lang="en-GB" sz="2800" dirty="0" smtClean="0">
                <a:latin typeface="Times New Roman" pitchFamily="18" charset="0"/>
                <a:cs typeface="Times New Roman" pitchFamily="18" charset="0"/>
              </a:rPr>
              <a:t> enzyme in the lungs.</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Emphysema may also result from rupture of the lung through stab wounds and accidents. Emphysema can be divided into alveolar or interstitial emphysema.</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br>
              <a:rPr lang="en-GB"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4391299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sz="2400" dirty="0" smtClean="0">
                <a:latin typeface="Times New Roman" pitchFamily="18" charset="0"/>
                <a:cs typeface="Times New Roman" pitchFamily="18" charset="0"/>
              </a:rPr>
              <a:t>Emphysema is managed by:</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Treatment of respiratory tract infection if present </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Bronchodilators such as </a:t>
            </a:r>
            <a:r>
              <a:rPr lang="en-GB" sz="2400" dirty="0" err="1" smtClean="0">
                <a:latin typeface="Times New Roman" pitchFamily="18" charset="0"/>
                <a:cs typeface="Times New Roman" pitchFamily="18" charset="0"/>
              </a:rPr>
              <a:t>anticholinergics</a:t>
            </a:r>
            <a:r>
              <a:rPr lang="en-GB" sz="2400" dirty="0" smtClean="0">
                <a:latin typeface="Times New Roman" pitchFamily="18" charset="0"/>
                <a:cs typeface="Times New Roman" pitchFamily="18" charset="0"/>
              </a:rPr>
              <a:t>, beta-2-adrenergic blockers and corticosteroids </a:t>
            </a:r>
            <a:endParaRPr lang="en-US" sz="24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83324771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lvl="0"/>
            <a:r>
              <a:rPr lang="en-GB" sz="2800" dirty="0" smtClean="0">
                <a:latin typeface="Times New Roman" pitchFamily="18" charset="0"/>
                <a:cs typeface="Times New Roman" pitchFamily="18" charset="0"/>
              </a:rPr>
              <a:t>Chest physiotherapy to improve the removal of secretions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Positive end expiratory respiration if the patient is on assisted ventilation, this prevents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alveolar collapse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Breathing exercises and retraining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Hydration with at least three litres of fluid per day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Advice on cessation of smoking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Rest as appropriate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Progressive plan of exercises and pulmonary rehabilitation</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en-US" sz="1800" dirty="0" smtClean="0"/>
          </a:p>
          <a:p>
            <a:endParaRPr lang="en-US" dirty="0"/>
          </a:p>
        </p:txBody>
      </p:sp>
    </p:spTree>
    <p:extLst>
      <p:ext uri="{BB962C8B-B14F-4D97-AF65-F5344CB8AC3E}">
        <p14:creationId xmlns:p14="http://schemas.microsoft.com/office/powerpoint/2010/main" val="190880174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noAutofit/>
          </a:bodyPr>
          <a:lstStyle/>
          <a:p>
            <a:r>
              <a:rPr lang="en-GB" sz="2800" b="1" u="sng" dirty="0" err="1" smtClean="0">
                <a:latin typeface="Times New Roman" pitchFamily="18" charset="0"/>
                <a:cs typeface="Times New Roman" pitchFamily="18" charset="0"/>
              </a:rPr>
              <a:t>Empyema</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This is the collection of pus in the pleural cavity. It is usually associated with underlying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pulmonary infection. </a:t>
            </a:r>
            <a:endParaRPr lang="en-US" sz="2800"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Causes include:</a:t>
            </a:r>
            <a:r>
              <a:rPr lang="en-GB"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Ruptured lung abscess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Thoracic surgery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Penetrating wounds of the chest </a:t>
            </a:r>
            <a:endParaRPr lang="en-US" sz="2800"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Management </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The goal of management is to drain the pus and allow and full expansion of the chest cavity.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8259770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r>
              <a:rPr lang="en-GB" sz="2800" dirty="0" smtClean="0">
                <a:latin typeface="Times New Roman" pitchFamily="18" charset="0"/>
                <a:cs typeface="Times New Roman" pitchFamily="18" charset="0"/>
              </a:rPr>
              <a:t>Antibiotics are used to check infection and prevent further pus formation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Analgesics and antipyretics to reduce temperature and pain caused by inflammatory process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The patient will be put on humidified oxygen to improve oxygen saturation. This is accompanied with positioning and breathing exercises </a:t>
            </a:r>
            <a:endParaRPr lang="en-US" sz="28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083481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rmAutofit/>
          </a:bodyPr>
          <a:lstStyle/>
          <a:p>
            <a:pPr lvl="0"/>
            <a:r>
              <a:rPr lang="en-GB" sz="2800" dirty="0" smtClean="0">
                <a:latin typeface="Times New Roman" pitchFamily="18" charset="0"/>
                <a:cs typeface="Times New Roman" pitchFamily="18" charset="0"/>
              </a:rPr>
              <a:t>Needle aspiration can be done in thin exudates under good monitoring of the vital signs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Open drainage by decortications or pus removal may be done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Heimlich valves can also be used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Under water seal drainage may be done to allow for proper drainage of the pus and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prevent atelectasis </a:t>
            </a:r>
            <a:endParaRPr lang="en-US" sz="28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8442752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noAutofit/>
          </a:bodyPr>
          <a:lstStyle/>
          <a:p>
            <a:r>
              <a:rPr lang="en-GB" sz="2800" b="1" dirty="0" smtClean="0">
                <a:latin typeface="Times New Roman" pitchFamily="18" charset="0"/>
                <a:cs typeface="Times New Roman" pitchFamily="18" charset="0"/>
              </a:rPr>
              <a:t>Care of Patient on Underwater Seal Drainage</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Insertion of chest tube through a thoracotomy incision with the aim of draining fluid or air from the chest cavity and passing it into or through a water bath to prevent back flow of air or fluids into chest cavity. </a:t>
            </a:r>
            <a:endParaRPr lang="en-US" sz="2800"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Indications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Pnemothorax</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Haemothorax</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Hydrothorax </a:t>
            </a:r>
            <a:endParaRPr lang="en-US" sz="2800"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Procedure </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The procedure of setting an underwater seal drainage is done in the ward or at the emergency room. </a:t>
            </a:r>
            <a:endParaRPr lang="en-US" sz="1600" dirty="0"/>
          </a:p>
        </p:txBody>
      </p:sp>
    </p:spTree>
    <p:extLst>
      <p:ext uri="{BB962C8B-B14F-4D97-AF65-F5344CB8AC3E}">
        <p14:creationId xmlns:p14="http://schemas.microsoft.com/office/powerpoint/2010/main" val="74943105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09600"/>
            <a:ext cx="7772400" cy="5410200"/>
          </a:xfrm>
        </p:spPr>
        <p:txBody>
          <a:bodyPr>
            <a:normAutofit fontScale="25000" lnSpcReduction="20000"/>
          </a:bodyPr>
          <a:lstStyle/>
          <a:p>
            <a:r>
              <a:rPr lang="en-GB" sz="11200" dirty="0" smtClean="0">
                <a:latin typeface="Times New Roman" pitchFamily="18" charset="0"/>
                <a:cs typeface="Times New Roman" pitchFamily="18" charset="0"/>
              </a:rPr>
              <a:t>The </a:t>
            </a:r>
            <a:r>
              <a:rPr lang="en-GB" sz="11200" dirty="0" err="1" smtClean="0">
                <a:latin typeface="Times New Roman" pitchFamily="18" charset="0"/>
                <a:cs typeface="Times New Roman" pitchFamily="18" charset="0"/>
              </a:rPr>
              <a:t>thoracotomy</a:t>
            </a:r>
            <a:r>
              <a:rPr lang="en-GB" sz="11200" dirty="0" smtClean="0">
                <a:latin typeface="Times New Roman" pitchFamily="18" charset="0"/>
                <a:cs typeface="Times New Roman" pitchFamily="18" charset="0"/>
              </a:rPr>
              <a:t> tube is passed through a system of bottles with fluids to prevent back flow or entry of air into the chest and to provide for suction pressure. The fluid contained must be sterile to prevent ascending infection. </a:t>
            </a:r>
            <a:endParaRPr lang="en-US" sz="11200" dirty="0" smtClean="0">
              <a:latin typeface="Times New Roman" pitchFamily="18" charset="0"/>
              <a:cs typeface="Times New Roman" pitchFamily="18" charset="0"/>
            </a:endParaRPr>
          </a:p>
          <a:p>
            <a:r>
              <a:rPr lang="en-GB" sz="11200" b="1" dirty="0" smtClean="0">
                <a:latin typeface="Times New Roman" pitchFamily="18" charset="0"/>
                <a:cs typeface="Times New Roman" pitchFamily="18" charset="0"/>
              </a:rPr>
              <a:t>Patient care</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X-ray of the chest is done to confirm the position of the tube.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Keep patient in a comfortable position where patient is able to breath effectively to improve oxygenation and prevent hypoxia.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Keep </a:t>
            </a:r>
            <a:r>
              <a:rPr lang="en-GB" sz="11200" dirty="0" err="1" smtClean="0">
                <a:latin typeface="Times New Roman" pitchFamily="18" charset="0"/>
                <a:cs typeface="Times New Roman" pitchFamily="18" charset="0"/>
              </a:rPr>
              <a:t>tubings</a:t>
            </a:r>
            <a:r>
              <a:rPr lang="en-GB" sz="11200" dirty="0" smtClean="0">
                <a:latin typeface="Times New Roman" pitchFamily="18" charset="0"/>
                <a:cs typeface="Times New Roman" pitchFamily="18" charset="0"/>
              </a:rPr>
              <a:t> straight to avoid coiling which might end up with obstruction to flow.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Ensure tight </a:t>
            </a:r>
            <a:r>
              <a:rPr lang="en-GB" sz="11200" dirty="0" err="1" smtClean="0">
                <a:latin typeface="Times New Roman" pitchFamily="18" charset="0"/>
                <a:cs typeface="Times New Roman" pitchFamily="18" charset="0"/>
              </a:rPr>
              <a:t>tubings</a:t>
            </a:r>
            <a:r>
              <a:rPr lang="en-GB" sz="11200" dirty="0" smtClean="0">
                <a:latin typeface="Times New Roman" pitchFamily="18" charset="0"/>
                <a:cs typeface="Times New Roman" pitchFamily="18" charset="0"/>
              </a:rPr>
              <a:t> to prevent leakage and back flow and air entry in pleural space.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Check vital signs to evaluate patients condition. </a:t>
            </a:r>
            <a:endParaRPr lang="en-US" sz="11200" dirty="0" smtClean="0">
              <a:latin typeface="Times New Roman" pitchFamily="18" charset="0"/>
              <a:cs typeface="Times New Roman" pitchFamily="18" charset="0"/>
            </a:endParaRPr>
          </a:p>
          <a:p>
            <a:endParaRPr lang="en-US" sz="112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2163740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126163"/>
          </a:xfrm>
        </p:spPr>
        <p:txBody>
          <a:bodyPr>
            <a:normAutofit fontScale="25000" lnSpcReduction="20000"/>
          </a:bodyPr>
          <a:lstStyle/>
          <a:p>
            <a:r>
              <a:rPr lang="en-GB" sz="11200" b="1" dirty="0" smtClean="0">
                <a:latin typeface="Times New Roman" pitchFamily="18" charset="0"/>
                <a:cs typeface="Times New Roman" pitchFamily="18" charset="0"/>
              </a:rPr>
              <a:t>Patient Care</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X-Observe the bubbles/dripping of fluids into the underwater seal fluid to ascertain patency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Change the fluid in the sterile bottle using aseptic technique to limit infection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Mark the amount of fluid in the seal bottle to have an accurately drained amount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Remember never to put the drainage bottle above the patient level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Milking the </a:t>
            </a:r>
            <a:r>
              <a:rPr lang="en-GB" sz="11200" dirty="0" err="1" smtClean="0">
                <a:latin typeface="Times New Roman" pitchFamily="18" charset="0"/>
                <a:cs typeface="Times New Roman" pitchFamily="18" charset="0"/>
              </a:rPr>
              <a:t>tubings</a:t>
            </a:r>
            <a:r>
              <a:rPr lang="en-GB" sz="11200" dirty="0" smtClean="0">
                <a:latin typeface="Times New Roman" pitchFamily="18" charset="0"/>
                <a:cs typeface="Times New Roman" pitchFamily="18" charset="0"/>
              </a:rPr>
              <a:t> increases the amount of negative pressure and can therefore be </a:t>
            </a:r>
            <a:br>
              <a:rPr lang="en-GB" sz="11200" dirty="0" smtClean="0">
                <a:latin typeface="Times New Roman" pitchFamily="18" charset="0"/>
                <a:cs typeface="Times New Roman" pitchFamily="18" charset="0"/>
              </a:rPr>
            </a:br>
            <a:r>
              <a:rPr lang="en-GB" sz="11200" dirty="0" smtClean="0">
                <a:latin typeface="Times New Roman" pitchFamily="18" charset="0"/>
                <a:cs typeface="Times New Roman" pitchFamily="18" charset="0"/>
              </a:rPr>
              <a:t>done periodically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While changing the patient's position, tube cramping is done to prevent back flow </a:t>
            </a:r>
            <a:endParaRPr lang="en-US" sz="11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1934820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85800"/>
            <a:ext cx="7772400" cy="5334000"/>
          </a:xfrm>
        </p:spPr>
        <p:txBody>
          <a:bodyPr>
            <a:normAutofit fontScale="25000" lnSpcReduction="20000"/>
          </a:bodyPr>
          <a:lstStyle/>
          <a:p>
            <a:r>
              <a:rPr lang="en-GB" sz="11200" b="1" dirty="0" smtClean="0">
                <a:latin typeface="Times New Roman" pitchFamily="18" charset="0"/>
                <a:cs typeface="Times New Roman" pitchFamily="18" charset="0"/>
              </a:rPr>
              <a:t>Chest Tube Removal</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Give the patient pain medication before removal of the tube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Ensure chest x-rays are done to check lung expansion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Drainage should have stopped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Removal is done by cutting the suture and sealing the area with petroleum jelly dressing gauze. It is removed during deep expiration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Observe patient for any respiratory distress and signs of infection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The dressing should be completely removed when healing is complete</a:t>
            </a:r>
            <a:endParaRPr lang="en-US" sz="11200" dirty="0" smtClean="0">
              <a:latin typeface="Times New Roman" pitchFamily="18" charset="0"/>
              <a:cs typeface="Times New Roman" pitchFamily="18" charset="0"/>
            </a:endParaRPr>
          </a:p>
          <a:p>
            <a:endParaRPr lang="en-US" sz="112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090497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r>
              <a:rPr lang="en-US" dirty="0" smtClean="0"/>
              <a:t>OBSTRUCTIVE LUNG DISEASE</a:t>
            </a:r>
          </a:p>
          <a:p>
            <a:endParaRPr lang="en-US" dirty="0"/>
          </a:p>
          <a:p>
            <a:r>
              <a:rPr lang="en-US" dirty="0" smtClean="0">
                <a:latin typeface="Times New Roman" pitchFamily="18" charset="0"/>
                <a:cs typeface="Times New Roman" pitchFamily="18" charset="0"/>
              </a:rPr>
              <a:t>Include </a:t>
            </a:r>
            <a:r>
              <a:rPr lang="en-US" dirty="0">
                <a:latin typeface="Times New Roman" pitchFamily="18" charset="0"/>
                <a:cs typeface="Times New Roman" pitchFamily="18" charset="0"/>
              </a:rPr>
              <a:t>diseases characterized by increased resistance to airflow as a result of airway obstruction or airway narrowing. </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Types of obstructive lung diseases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Asthma </a:t>
            </a:r>
            <a:endParaRPr lang="en-US"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COPD – Chronic bronchitis – Emphysema • Cystic </a:t>
            </a:r>
            <a:r>
              <a:rPr lang="en-US" dirty="0" smtClean="0">
                <a:latin typeface="Times New Roman" pitchFamily="18" charset="0"/>
                <a:cs typeface="Times New Roman" pitchFamily="18" charset="0"/>
              </a:rPr>
              <a:t>fibrosis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4478372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Asthma</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r>
              <a:rPr lang="en-US" sz="2800" dirty="0" smtClean="0">
                <a:latin typeface="Times New Roman" panose="02020603050405020304" pitchFamily="18" charset="0"/>
                <a:cs typeface="Times New Roman" panose="02020603050405020304" pitchFamily="18" charset="0"/>
              </a:rPr>
              <a:t>It is chronic inflammatory disease of the airways that cause airways hyperresponsiveness,mucosal edema and mucus production.</a:t>
            </a:r>
          </a:p>
          <a:p>
            <a:r>
              <a:rPr lang="en-US" sz="2800" dirty="0" smtClean="0">
                <a:latin typeface="Times New Roman" panose="02020603050405020304" pitchFamily="18" charset="0"/>
                <a:cs typeface="Times New Roman" panose="02020603050405020304" pitchFamily="18" charset="0"/>
              </a:rPr>
              <a:t>This inflammation ultimately leads to recurrent episodes of asthma symptoms;cough,chest tightness wheezing, and dyspnea</a:t>
            </a:r>
          </a:p>
          <a:p>
            <a:r>
              <a:rPr lang="en-US" sz="2800" dirty="0" smtClean="0">
                <a:latin typeface="Times New Roman" panose="02020603050405020304" pitchFamily="18" charset="0"/>
                <a:cs typeface="Times New Roman" panose="02020603050405020304" pitchFamily="18" charset="0"/>
              </a:rPr>
              <a:t>It differs from other obstructive diseases in that it is largely reversible, either spontaneously  or with treatment.</a:t>
            </a:r>
          </a:p>
          <a:p>
            <a:pPr marL="109728" indent="0">
              <a:buNone/>
            </a:pPr>
            <a:endParaRPr lang="en-US" sz="2800" dirty="0" smtClean="0"/>
          </a:p>
        </p:txBody>
      </p:sp>
    </p:spTree>
    <p:extLst>
      <p:ext uri="{BB962C8B-B14F-4D97-AF65-F5344CB8AC3E}">
        <p14:creationId xmlns:p14="http://schemas.microsoft.com/office/powerpoint/2010/main" val="382398030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r>
              <a:rPr lang="en-US" sz="2800" dirty="0">
                <a:latin typeface="Times New Roman" panose="02020603050405020304" pitchFamily="18" charset="0"/>
                <a:cs typeface="Times New Roman" panose="02020603050405020304" pitchFamily="18" charset="0"/>
              </a:rPr>
              <a:t>Allergy is strongest predisposing factor for asthma. Chronic exposure to airways irritants or allergens also increases the risk of asthma</a:t>
            </a:r>
            <a:endParaRPr lang="en-US" sz="2800" dirty="0"/>
          </a:p>
        </p:txBody>
      </p:sp>
    </p:spTree>
    <p:extLst>
      <p:ext uri="{BB962C8B-B14F-4D97-AF65-F5344CB8AC3E}">
        <p14:creationId xmlns:p14="http://schemas.microsoft.com/office/powerpoint/2010/main" val="112333639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26291"/>
          </a:xfrm>
        </p:spPr>
        <p:txBody>
          <a:bodyPr/>
          <a:lstStyle/>
          <a:p>
            <a:pPr lvl="0"/>
            <a:r>
              <a:rPr lang="en-US" sz="2800" dirty="0">
                <a:solidFill>
                  <a:prstClr val="black"/>
                </a:solidFill>
                <a:latin typeface="Times New Roman" panose="02020603050405020304" pitchFamily="18" charset="0"/>
                <a:cs typeface="Times New Roman" panose="02020603050405020304" pitchFamily="18" charset="0"/>
              </a:rPr>
              <a:t>Common allergens are seasonal (grass, tree and weed pollens e.g. mold,dust,roaches,animal dander</a:t>
            </a:r>
          </a:p>
          <a:p>
            <a:pPr lvl="0"/>
            <a:r>
              <a:rPr lang="en-US" sz="2800" dirty="0">
                <a:solidFill>
                  <a:prstClr val="black"/>
                </a:solidFill>
                <a:latin typeface="Times New Roman" panose="02020603050405020304" pitchFamily="18" charset="0"/>
                <a:cs typeface="Times New Roman" panose="02020603050405020304" pitchFamily="18" charset="0"/>
              </a:rPr>
              <a:t>Common triggers for asthma symptoms and exerbations include airway irritants (e.g. air pollutants,cold,heat,weather </a:t>
            </a:r>
            <a:r>
              <a:rPr lang="en-US" sz="2800" dirty="0" smtClean="0">
                <a:solidFill>
                  <a:prstClr val="black"/>
                </a:solidFill>
                <a:latin typeface="Times New Roman" panose="02020603050405020304" pitchFamily="18" charset="0"/>
                <a:cs typeface="Times New Roman" panose="02020603050405020304" pitchFamily="18" charset="0"/>
              </a:rPr>
              <a:t>changes, strong </a:t>
            </a:r>
            <a:r>
              <a:rPr lang="en-US" sz="2800" dirty="0">
                <a:solidFill>
                  <a:prstClr val="black"/>
                </a:solidFill>
                <a:latin typeface="Times New Roman" panose="02020603050405020304" pitchFamily="18" charset="0"/>
                <a:cs typeface="Times New Roman" panose="02020603050405020304" pitchFamily="18" charset="0"/>
              </a:rPr>
              <a:t>odors or </a:t>
            </a:r>
            <a:r>
              <a:rPr lang="en-US" sz="2800" dirty="0" err="1" smtClean="0">
                <a:solidFill>
                  <a:prstClr val="black"/>
                </a:solidFill>
                <a:latin typeface="Times New Roman" panose="02020603050405020304" pitchFamily="18" charset="0"/>
                <a:cs typeface="Times New Roman" panose="02020603050405020304" pitchFamily="18" charset="0"/>
              </a:rPr>
              <a:t>perfumes,smoke,exercise</a:t>
            </a:r>
            <a:r>
              <a:rPr lang="en-US" sz="2800" dirty="0" smtClean="0">
                <a:solidFill>
                  <a:prstClr val="black"/>
                </a:solidFill>
                <a:latin typeface="Times New Roman" panose="02020603050405020304" pitchFamily="18" charset="0"/>
                <a:cs typeface="Times New Roman" panose="02020603050405020304" pitchFamily="18" charset="0"/>
              </a:rPr>
              <a:t> </a:t>
            </a:r>
            <a:r>
              <a:rPr lang="en-US" sz="2800" dirty="0">
                <a:solidFill>
                  <a:prstClr val="black"/>
                </a:solidFill>
                <a:latin typeface="Times New Roman" panose="02020603050405020304" pitchFamily="18" charset="0"/>
                <a:cs typeface="Times New Roman" panose="02020603050405020304" pitchFamily="18" charset="0"/>
              </a:rPr>
              <a:t>stress or emotional upset ,sinusitis with postnasal drip,medications,viral respiratory tract infections,gastroesopharyngeal reflux.</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8630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marL="0" lvl="0" indent="0">
              <a:buNone/>
            </a:pPr>
            <a:r>
              <a:rPr lang="en-US" sz="2800" dirty="0" smtClean="0">
                <a:solidFill>
                  <a:prstClr val="black"/>
                </a:solidFill>
              </a:rPr>
              <a:t>                  </a:t>
            </a:r>
            <a:r>
              <a:rPr lang="en-US" sz="2800" b="1" dirty="0" smtClean="0">
                <a:solidFill>
                  <a:prstClr val="black"/>
                </a:solidFill>
                <a:latin typeface="Times New Roman" panose="02020603050405020304" pitchFamily="18" charset="0"/>
                <a:cs typeface="Times New Roman" panose="02020603050405020304" pitchFamily="18" charset="0"/>
              </a:rPr>
              <a:t>pathophysiology</a:t>
            </a:r>
            <a:endParaRPr lang="en-US" sz="28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The underlying pathology in asthma is reversible and diffuse airway </a:t>
            </a:r>
            <a:r>
              <a:rPr lang="en-US" sz="2800" dirty="0" smtClean="0">
                <a:solidFill>
                  <a:prstClr val="black"/>
                </a:solidFill>
                <a:latin typeface="Times New Roman" panose="02020603050405020304" pitchFamily="18" charset="0"/>
                <a:cs typeface="Times New Roman" panose="02020603050405020304" pitchFamily="18" charset="0"/>
              </a:rPr>
              <a:t>inflammation that leads to long term airway narrowing</a:t>
            </a:r>
          </a:p>
          <a:p>
            <a:pPr marL="0" lvl="0" indent="0">
              <a:buNone/>
            </a:pPr>
            <a:r>
              <a:rPr lang="en-US" sz="2800" dirty="0" smtClean="0">
                <a:solidFill>
                  <a:prstClr val="black"/>
                </a:solidFill>
                <a:latin typeface="Times New Roman" panose="02020603050405020304" pitchFamily="18" charset="0"/>
                <a:cs typeface="Times New Roman" panose="02020603050405020304" pitchFamily="18" charset="0"/>
              </a:rPr>
              <a:t>This narrowing which is exaberted by various changes in the airway includes</a:t>
            </a:r>
            <a:endParaRPr lang="en-US" sz="28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1.Swelling of the membranes that line the airways(mucosal edema),which reduces airway diameter</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2.contraction of the bronchial muscle that encircles the airways</a:t>
            </a:r>
            <a:r>
              <a:rPr lang="en-US" sz="2800" dirty="0" smtClean="0">
                <a:solidFill>
                  <a:prstClr val="black"/>
                </a:solidFill>
                <a:latin typeface="Times New Roman" panose="02020603050405020304" pitchFamily="18" charset="0"/>
                <a:cs typeface="Times New Roman" panose="02020603050405020304" pitchFamily="18" charset="0"/>
              </a:rPr>
              <a:t>( bronchospasm) </a:t>
            </a:r>
            <a:r>
              <a:rPr lang="en-US" sz="2800" dirty="0">
                <a:solidFill>
                  <a:prstClr val="black"/>
                </a:solidFill>
                <a:latin typeface="Times New Roman" panose="02020603050405020304" pitchFamily="18" charset="0"/>
                <a:cs typeface="Times New Roman" panose="02020603050405020304" pitchFamily="18" charset="0"/>
              </a:rPr>
              <a:t>causes further narrowing</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3.Increased mucus ,production which diminishes airway size and may plug </a:t>
            </a:r>
            <a:r>
              <a:rPr lang="en-US" sz="2800" dirty="0" smtClean="0">
                <a:solidFill>
                  <a:prstClr val="black"/>
                </a:solidFill>
                <a:latin typeface="Times New Roman" panose="02020603050405020304" pitchFamily="18" charset="0"/>
                <a:cs typeface="Times New Roman" panose="02020603050405020304" pitchFamily="18" charset="0"/>
              </a:rPr>
              <a:t>the bronchi</a:t>
            </a:r>
          </a:p>
        </p:txBody>
      </p:sp>
    </p:spTree>
    <p:extLst>
      <p:ext uri="{BB962C8B-B14F-4D97-AF65-F5344CB8AC3E}">
        <p14:creationId xmlns:p14="http://schemas.microsoft.com/office/powerpoint/2010/main" val="321162974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800" dirty="0">
                <a:solidFill>
                  <a:prstClr val="black"/>
                </a:solidFill>
                <a:latin typeface="Times New Roman" panose="02020603050405020304" pitchFamily="18" charset="0"/>
                <a:cs typeface="Times New Roman" panose="02020603050405020304" pitchFamily="18" charset="0"/>
              </a:rPr>
              <a:t>4.Airways </a:t>
            </a:r>
            <a:r>
              <a:rPr lang="en-US" sz="2800" dirty="0" err="1">
                <a:solidFill>
                  <a:prstClr val="black"/>
                </a:solidFill>
                <a:latin typeface="Times New Roman" panose="02020603050405020304" pitchFamily="18" charset="0"/>
                <a:cs typeface="Times New Roman" panose="02020603050405020304" pitchFamily="18" charset="0"/>
              </a:rPr>
              <a:t>hypersponsiveness</a:t>
            </a:r>
            <a:endParaRPr lang="en-US" sz="28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5.Airways remodeling </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The interaction of these determines the clinical manifestation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041317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marL="0" lvl="0" indent="0">
              <a:buNone/>
            </a:pPr>
            <a:endParaRPr lang="en-US" sz="2000" dirty="0" smtClean="0">
              <a:solidFill>
                <a:prstClr val="black"/>
              </a:solidFill>
            </a:endParaRP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Cells that play a key role in the inflammation of the mast </a:t>
            </a:r>
            <a:r>
              <a:rPr lang="en-US" sz="2800" dirty="0" smtClean="0">
                <a:solidFill>
                  <a:prstClr val="black"/>
                </a:solidFill>
                <a:latin typeface="Times New Roman" panose="02020603050405020304" pitchFamily="18" charset="0"/>
                <a:cs typeface="Times New Roman" panose="02020603050405020304" pitchFamily="18" charset="0"/>
              </a:rPr>
              <a:t>cells,macrophages,neutrophils,eosinophils,and </a:t>
            </a:r>
            <a:r>
              <a:rPr lang="en-US" sz="2800" dirty="0">
                <a:solidFill>
                  <a:prstClr val="black"/>
                </a:solidFill>
                <a:latin typeface="Times New Roman" panose="02020603050405020304" pitchFamily="18" charset="0"/>
                <a:cs typeface="Times New Roman" panose="02020603050405020304" pitchFamily="18" charset="0"/>
              </a:rPr>
              <a:t>lymphocytes</a:t>
            </a:r>
            <a:r>
              <a:rPr lang="en-US" sz="2800"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en-US" sz="2800" dirty="0" smtClean="0">
                <a:solidFill>
                  <a:prstClr val="black"/>
                </a:solidFill>
                <a:latin typeface="Times New Roman" panose="02020603050405020304" pitchFamily="18" charset="0"/>
                <a:cs typeface="Times New Roman" panose="02020603050405020304" pitchFamily="18" charset="0"/>
              </a:rPr>
              <a:t>Mast </a:t>
            </a:r>
            <a:r>
              <a:rPr lang="en-US" sz="2800" dirty="0">
                <a:solidFill>
                  <a:prstClr val="black"/>
                </a:solidFill>
                <a:latin typeface="Times New Roman" panose="02020603050405020304" pitchFamily="18" charset="0"/>
                <a:cs typeface="Times New Roman" panose="02020603050405020304" pitchFamily="18" charset="0"/>
              </a:rPr>
              <a:t>cells when activated release several chemicals </a:t>
            </a:r>
            <a:r>
              <a:rPr lang="en-US" sz="2800" dirty="0" err="1" smtClean="0">
                <a:solidFill>
                  <a:prstClr val="black"/>
                </a:solidFill>
                <a:latin typeface="Times New Roman" panose="02020603050405020304" pitchFamily="18" charset="0"/>
                <a:cs typeface="Times New Roman" panose="02020603050405020304" pitchFamily="18" charset="0"/>
              </a:rPr>
              <a:t>e.g</a:t>
            </a:r>
            <a:r>
              <a:rPr lang="en-US" sz="2800" dirty="0" smtClean="0">
                <a:solidFill>
                  <a:prstClr val="black"/>
                </a:solidFill>
                <a:latin typeface="Times New Roman" panose="02020603050405020304" pitchFamily="18" charset="0"/>
                <a:cs typeface="Times New Roman" panose="02020603050405020304" pitchFamily="18" charset="0"/>
              </a:rPr>
              <a:t> </a:t>
            </a:r>
            <a:r>
              <a:rPr lang="en-US" sz="2800" dirty="0" err="1" smtClean="0">
                <a:solidFill>
                  <a:prstClr val="black"/>
                </a:solidFill>
                <a:latin typeface="Times New Roman" panose="02020603050405020304" pitchFamily="18" charset="0"/>
                <a:cs typeface="Times New Roman" panose="02020603050405020304" pitchFamily="18" charset="0"/>
              </a:rPr>
              <a:t>histamine.prostaglandins,leukotrienes</a:t>
            </a:r>
            <a:r>
              <a:rPr lang="en-US" sz="2800" dirty="0" smtClean="0">
                <a:solidFill>
                  <a:prstClr val="black"/>
                </a:solidFill>
                <a:latin typeface="Times New Roman" panose="02020603050405020304" pitchFamily="18" charset="0"/>
                <a:cs typeface="Times New Roman" panose="02020603050405020304" pitchFamily="18" charset="0"/>
              </a:rPr>
              <a:t> (mediators)</a:t>
            </a:r>
          </a:p>
          <a:p>
            <a:pPr marL="0" lvl="0" indent="0">
              <a:buNone/>
            </a:pPr>
            <a:r>
              <a:rPr lang="en-US" sz="2800" dirty="0" smtClean="0">
                <a:solidFill>
                  <a:prstClr val="black"/>
                </a:solidFill>
                <a:latin typeface="Times New Roman" panose="02020603050405020304" pitchFamily="18" charset="0"/>
                <a:cs typeface="Times New Roman" panose="02020603050405020304" pitchFamily="18" charset="0"/>
              </a:rPr>
              <a:t>Which ,perpetuate </a:t>
            </a:r>
            <a:r>
              <a:rPr lang="en-US" sz="2800" dirty="0">
                <a:solidFill>
                  <a:prstClr val="black"/>
                </a:solidFill>
                <a:latin typeface="Times New Roman" panose="02020603050405020304" pitchFamily="18" charset="0"/>
                <a:cs typeface="Times New Roman" panose="02020603050405020304" pitchFamily="18" charset="0"/>
              </a:rPr>
              <a:t>the inflammatory </a:t>
            </a:r>
            <a:r>
              <a:rPr lang="en-US" sz="2800" dirty="0" smtClean="0">
                <a:solidFill>
                  <a:prstClr val="black"/>
                </a:solidFill>
                <a:latin typeface="Times New Roman" panose="02020603050405020304" pitchFamily="18" charset="0"/>
                <a:cs typeface="Times New Roman" panose="02020603050405020304" pitchFamily="18" charset="0"/>
              </a:rPr>
              <a:t>response</a:t>
            </a:r>
          </a:p>
          <a:p>
            <a:pPr marL="0" lvl="0" indent="0">
              <a:buNone/>
            </a:pPr>
            <a:r>
              <a:rPr lang="en-US" sz="2800" dirty="0" smtClean="0">
                <a:solidFill>
                  <a:prstClr val="black"/>
                </a:solidFill>
                <a:latin typeface="Times New Roman" panose="02020603050405020304" pitchFamily="18" charset="0"/>
                <a:cs typeface="Times New Roman" panose="02020603050405020304" pitchFamily="18" charset="0"/>
              </a:rPr>
              <a:t>This inflammatory response causes ;</a:t>
            </a:r>
          </a:p>
          <a:p>
            <a:pPr lvl="0">
              <a:buFont typeface="Wingdings" pitchFamily="2" charset="2"/>
              <a:buChar char="ü"/>
            </a:pPr>
            <a:r>
              <a:rPr lang="en-US" sz="2800" dirty="0" smtClean="0">
                <a:solidFill>
                  <a:prstClr val="black"/>
                </a:solidFill>
                <a:latin typeface="Times New Roman" panose="02020603050405020304" pitchFamily="18" charset="0"/>
                <a:cs typeface="Times New Roman" panose="02020603050405020304" pitchFamily="18" charset="0"/>
              </a:rPr>
              <a:t>increased </a:t>
            </a:r>
            <a:r>
              <a:rPr lang="en-US" sz="2800" dirty="0">
                <a:solidFill>
                  <a:prstClr val="black"/>
                </a:solidFill>
                <a:latin typeface="Times New Roman" panose="02020603050405020304" pitchFamily="18" charset="0"/>
                <a:cs typeface="Times New Roman" panose="02020603050405020304" pitchFamily="18" charset="0"/>
              </a:rPr>
              <a:t>blood flow</a:t>
            </a:r>
            <a:r>
              <a:rPr lang="en-US" sz="2800" dirty="0" smtClean="0">
                <a:solidFill>
                  <a:prstClr val="black"/>
                </a:solidFill>
                <a:latin typeface="Times New Roman" panose="02020603050405020304" pitchFamily="18" charset="0"/>
                <a:cs typeface="Times New Roman" panose="02020603050405020304" pitchFamily="18" charset="0"/>
              </a:rPr>
              <a:t>,</a:t>
            </a:r>
          </a:p>
          <a:p>
            <a:pPr lvl="0">
              <a:buFont typeface="Wingdings" pitchFamily="2" charset="2"/>
              <a:buChar char="ü"/>
            </a:pPr>
            <a:r>
              <a:rPr lang="en-US" sz="2800" dirty="0" err="1" smtClean="0">
                <a:solidFill>
                  <a:prstClr val="black"/>
                </a:solidFill>
                <a:latin typeface="Times New Roman" panose="02020603050405020304" pitchFamily="18" charset="0"/>
                <a:cs typeface="Times New Roman" panose="02020603050405020304" pitchFamily="18" charset="0"/>
              </a:rPr>
              <a:t>vasocontriction</a:t>
            </a:r>
            <a:r>
              <a:rPr lang="en-US" sz="2800" dirty="0" smtClean="0">
                <a:solidFill>
                  <a:prstClr val="black"/>
                </a:solidFill>
                <a:latin typeface="Times New Roman" panose="02020603050405020304" pitchFamily="18" charset="0"/>
                <a:cs typeface="Times New Roman" panose="02020603050405020304" pitchFamily="18" charset="0"/>
              </a:rPr>
              <a:t>,</a:t>
            </a:r>
          </a:p>
          <a:p>
            <a:pPr lvl="0">
              <a:buFont typeface="Wingdings" pitchFamily="2" charset="2"/>
              <a:buChar char="ü"/>
            </a:pPr>
            <a:r>
              <a:rPr lang="en-US" sz="2800" dirty="0" smtClean="0">
                <a:solidFill>
                  <a:prstClr val="black"/>
                </a:solidFill>
                <a:latin typeface="Times New Roman" panose="02020603050405020304" pitchFamily="18" charset="0"/>
                <a:cs typeface="Times New Roman" panose="02020603050405020304" pitchFamily="18" charset="0"/>
              </a:rPr>
              <a:t>fluid </a:t>
            </a:r>
            <a:r>
              <a:rPr lang="en-US" sz="2800" dirty="0">
                <a:solidFill>
                  <a:prstClr val="black"/>
                </a:solidFill>
                <a:latin typeface="Times New Roman" panose="02020603050405020304" pitchFamily="18" charset="0"/>
                <a:cs typeface="Times New Roman" panose="02020603050405020304" pitchFamily="18" charset="0"/>
              </a:rPr>
              <a:t>leak from the vasculature, </a:t>
            </a:r>
            <a:endParaRPr lang="en-US" sz="2800" dirty="0" smtClean="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ü"/>
            </a:pPr>
            <a:r>
              <a:rPr lang="en-US" sz="2800" dirty="0" smtClean="0">
                <a:solidFill>
                  <a:prstClr val="black"/>
                </a:solidFill>
                <a:latin typeface="Times New Roman" panose="02020603050405020304" pitchFamily="18" charset="0"/>
                <a:cs typeface="Times New Roman" panose="02020603050405020304" pitchFamily="18" charset="0"/>
              </a:rPr>
              <a:t>attraction </a:t>
            </a:r>
            <a:r>
              <a:rPr lang="en-US" sz="2800" dirty="0">
                <a:solidFill>
                  <a:prstClr val="black"/>
                </a:solidFill>
                <a:latin typeface="Times New Roman" panose="02020603050405020304" pitchFamily="18" charset="0"/>
                <a:cs typeface="Times New Roman" panose="02020603050405020304" pitchFamily="18" charset="0"/>
              </a:rPr>
              <a:t>of white blood cells to the </a:t>
            </a:r>
            <a:r>
              <a:rPr lang="en-US" sz="2800" dirty="0" smtClean="0">
                <a:solidFill>
                  <a:prstClr val="black"/>
                </a:solidFill>
                <a:latin typeface="Times New Roman" panose="02020603050405020304" pitchFamily="18" charset="0"/>
                <a:cs typeface="Times New Roman" panose="02020603050405020304" pitchFamily="18" charset="0"/>
              </a:rPr>
              <a:t>area,</a:t>
            </a:r>
          </a:p>
          <a:p>
            <a:pPr lvl="0">
              <a:buFont typeface="Wingdings" pitchFamily="2" charset="2"/>
              <a:buChar char="ü"/>
            </a:pPr>
            <a:r>
              <a:rPr lang="en-US" sz="2800" dirty="0" smtClean="0">
                <a:solidFill>
                  <a:prstClr val="black"/>
                </a:solidFill>
                <a:latin typeface="Times New Roman" panose="02020603050405020304" pitchFamily="18" charset="0"/>
                <a:cs typeface="Times New Roman" panose="02020603050405020304" pitchFamily="18" charset="0"/>
              </a:rPr>
              <a:t>mucus secretion, </a:t>
            </a:r>
            <a:r>
              <a:rPr lang="en-US" sz="2800" dirty="0">
                <a:solidFill>
                  <a:prstClr val="black"/>
                </a:solidFill>
                <a:latin typeface="Times New Roman" panose="02020603050405020304" pitchFamily="18" charset="0"/>
                <a:cs typeface="Times New Roman" panose="02020603050405020304" pitchFamily="18" charset="0"/>
              </a:rPr>
              <a:t>and </a:t>
            </a:r>
            <a:endParaRPr lang="en-US" sz="2800" dirty="0" smtClean="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ü"/>
            </a:pPr>
            <a:r>
              <a:rPr lang="en-US" sz="2800" dirty="0" smtClean="0">
                <a:solidFill>
                  <a:prstClr val="black"/>
                </a:solidFill>
                <a:latin typeface="Times New Roman" panose="02020603050405020304" pitchFamily="18" charset="0"/>
                <a:cs typeface="Times New Roman" panose="02020603050405020304" pitchFamily="18" charset="0"/>
              </a:rPr>
              <a:t>bronchoconstriction.</a:t>
            </a:r>
          </a:p>
          <a:p>
            <a:pPr lvl="0"/>
            <a:endParaRPr lang="en-US" sz="2000" dirty="0">
              <a:solidFill>
                <a:prstClr val="black"/>
              </a:solidFill>
            </a:endParaRPr>
          </a:p>
          <a:p>
            <a:endParaRPr lang="en-US" sz="2000" dirty="0"/>
          </a:p>
        </p:txBody>
      </p:sp>
    </p:spTree>
    <p:extLst>
      <p:ext uri="{BB962C8B-B14F-4D97-AF65-F5344CB8AC3E}">
        <p14:creationId xmlns:p14="http://schemas.microsoft.com/office/powerpoint/2010/main" val="116079531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normAutofit/>
          </a:bodyPr>
          <a:lstStyle/>
          <a:p>
            <a:pPr marL="0" lvl="0" indent="0">
              <a:buNone/>
            </a:pPr>
            <a:r>
              <a:rPr lang="en-US" sz="2800" dirty="0">
                <a:solidFill>
                  <a:prstClr val="black"/>
                </a:solidFill>
                <a:latin typeface="Times New Roman" panose="02020603050405020304" pitchFamily="18" charset="0"/>
                <a:cs typeface="Times New Roman" panose="02020603050405020304" pitchFamily="18" charset="0"/>
              </a:rPr>
              <a:t>As asthma becomes more persistent, inflammation progresses </a:t>
            </a:r>
            <a:r>
              <a:rPr lang="en-US" sz="2800" dirty="0" smtClean="0">
                <a:solidFill>
                  <a:prstClr val="black"/>
                </a:solidFill>
                <a:latin typeface="Times New Roman" panose="02020603050405020304" pitchFamily="18" charset="0"/>
                <a:cs typeface="Times New Roman" panose="02020603050405020304" pitchFamily="18" charset="0"/>
              </a:rPr>
              <a:t>other </a:t>
            </a:r>
            <a:r>
              <a:rPr lang="en-US" sz="2800" dirty="0">
                <a:solidFill>
                  <a:prstClr val="black"/>
                </a:solidFill>
                <a:latin typeface="Times New Roman" panose="02020603050405020304" pitchFamily="18" charset="0"/>
                <a:cs typeface="Times New Roman" panose="02020603050405020304" pitchFamily="18" charset="0"/>
              </a:rPr>
              <a:t>factors are involved in airflow  limitation. These </a:t>
            </a:r>
            <a:r>
              <a:rPr lang="en-US" sz="2800" dirty="0" smtClean="0">
                <a:solidFill>
                  <a:prstClr val="black"/>
                </a:solidFill>
                <a:latin typeface="Times New Roman" panose="02020603050405020304" pitchFamily="18" charset="0"/>
                <a:cs typeface="Times New Roman" panose="02020603050405020304" pitchFamily="18" charset="0"/>
              </a:rPr>
              <a:t>include;</a:t>
            </a:r>
            <a:endParaRPr lang="en-US" sz="2800" dirty="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ü"/>
            </a:pPr>
            <a:r>
              <a:rPr lang="en-US" sz="2800" dirty="0">
                <a:solidFill>
                  <a:prstClr val="black"/>
                </a:solidFill>
                <a:latin typeface="Times New Roman" panose="02020603050405020304" pitchFamily="18" charset="0"/>
                <a:cs typeface="Times New Roman" panose="02020603050405020304" pitchFamily="18" charset="0"/>
              </a:rPr>
              <a:t>Airway edema, mucus hyper secretion and formation of mucus plugs</a:t>
            </a:r>
          </a:p>
          <a:p>
            <a:pPr lvl="0">
              <a:buFont typeface="Wingdings" pitchFamily="2" charset="2"/>
              <a:buChar char="ü"/>
            </a:pPr>
            <a:r>
              <a:rPr lang="en-US" sz="2800" dirty="0">
                <a:solidFill>
                  <a:prstClr val="black"/>
                </a:solidFill>
                <a:latin typeface="Times New Roman" panose="02020603050405020304" pitchFamily="18" charset="0"/>
                <a:cs typeface="Times New Roman" panose="02020603050405020304" pitchFamily="18" charset="0"/>
              </a:rPr>
              <a:t>Also remodeling (structural  changes) in response to chronic inflammation causing further narrowing</a:t>
            </a:r>
          </a:p>
          <a:p>
            <a:pPr lvl="0">
              <a:buFont typeface="Wingdings" pitchFamily="2" charset="2"/>
              <a:buChar char="ü"/>
            </a:pPr>
            <a:r>
              <a:rPr lang="en-US" sz="2800" dirty="0">
                <a:solidFill>
                  <a:prstClr val="black"/>
                </a:solidFill>
                <a:latin typeface="Times New Roman" panose="02020603050405020304" pitchFamily="18" charset="0"/>
                <a:cs typeface="Times New Roman" panose="02020603050405020304" pitchFamily="18" charset="0"/>
              </a:rPr>
              <a:t>Regulation of </a:t>
            </a:r>
            <a:r>
              <a:rPr lang="en-US" sz="2800" dirty="0" smtClean="0">
                <a:solidFill>
                  <a:prstClr val="black"/>
                </a:solidFill>
                <a:latin typeface="Times New Roman" panose="02020603050405020304" pitchFamily="18" charset="0"/>
                <a:cs typeface="Times New Roman" panose="02020603050405020304" pitchFamily="18" charset="0"/>
              </a:rPr>
              <a:t>these </a:t>
            </a:r>
            <a:r>
              <a:rPr lang="en-US" sz="2800" dirty="0">
                <a:solidFill>
                  <a:prstClr val="black"/>
                </a:solidFill>
                <a:latin typeface="Times New Roman" panose="02020603050405020304" pitchFamily="18" charset="0"/>
                <a:cs typeface="Times New Roman" panose="02020603050405020304" pitchFamily="18" charset="0"/>
              </a:rPr>
              <a:t>is the aim of much of the current research regarding pharmacologic therapy for asthma</a:t>
            </a:r>
          </a:p>
          <a:p>
            <a:pPr>
              <a:buFont typeface="Wingdings" pitchFamily="2" charset="2"/>
              <a:buChar char="ü"/>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73013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40000" lnSpcReduction="20000"/>
          </a:bodyPr>
          <a:lstStyle/>
          <a:p>
            <a:pPr marL="109728" indent="0">
              <a:buNone/>
            </a:pPr>
            <a:r>
              <a:rPr lang="en-US" sz="7400" dirty="0" smtClean="0">
                <a:latin typeface="Times New Roman" panose="02020603050405020304" pitchFamily="18" charset="0"/>
                <a:cs typeface="Times New Roman" panose="02020603050405020304" pitchFamily="18" charset="0"/>
              </a:rPr>
              <a:t>        Clinical manifestations </a:t>
            </a:r>
          </a:p>
          <a:p>
            <a:r>
              <a:rPr lang="en-US" sz="7400" dirty="0" smtClean="0">
                <a:latin typeface="Times New Roman" panose="02020603050405020304" pitchFamily="18" charset="0"/>
                <a:cs typeface="Times New Roman" panose="02020603050405020304" pitchFamily="18" charset="0"/>
              </a:rPr>
              <a:t>Cough, dyspnea and wheezing (common)</a:t>
            </a:r>
          </a:p>
          <a:p>
            <a:r>
              <a:rPr lang="en-US" sz="7400" dirty="0" smtClean="0">
                <a:latin typeface="Times New Roman" panose="02020603050405020304" pitchFamily="18" charset="0"/>
                <a:cs typeface="Times New Roman" panose="02020603050405020304" pitchFamily="18" charset="0"/>
              </a:rPr>
              <a:t>Cough with or without mucus production</a:t>
            </a:r>
          </a:p>
          <a:p>
            <a:r>
              <a:rPr lang="en-US" sz="7400" dirty="0" smtClean="0">
                <a:latin typeface="Times New Roman" panose="02020603050405020304" pitchFamily="18" charset="0"/>
                <a:cs typeface="Times New Roman" panose="02020603050405020304" pitchFamily="18" charset="0"/>
              </a:rPr>
              <a:t>At times mucus may be tightly wedged in the narrowed airway that the patient cannot cough it up</a:t>
            </a:r>
          </a:p>
          <a:p>
            <a:r>
              <a:rPr lang="en-US" sz="7400" dirty="0" smtClean="0">
                <a:latin typeface="Times New Roman" panose="02020603050405020304" pitchFamily="18" charset="0"/>
                <a:cs typeface="Times New Roman" panose="02020603050405020304" pitchFamily="18" charset="0"/>
              </a:rPr>
              <a:t>There is generalized wheezing(the sound of airflow through narrowed airways),first on expiration and then possibly inspiration as well</a:t>
            </a:r>
          </a:p>
          <a:p>
            <a:r>
              <a:rPr lang="en-US" sz="7400" dirty="0" smtClean="0">
                <a:latin typeface="Times New Roman" panose="02020603050405020304" pitchFamily="18" charset="0"/>
                <a:cs typeface="Times New Roman" panose="02020603050405020304" pitchFamily="18" charset="0"/>
              </a:rPr>
              <a:t>Generalized chest tightness and dyspnea</a:t>
            </a:r>
          </a:p>
          <a:p>
            <a:r>
              <a:rPr lang="en-US" sz="7400" dirty="0" smtClean="0">
                <a:latin typeface="Times New Roman" panose="02020603050405020304" pitchFamily="18" charset="0"/>
                <a:cs typeface="Times New Roman" panose="02020603050405020304" pitchFamily="18" charset="0"/>
              </a:rPr>
              <a:t>Diaphoresis, tachycardia and widened pulse pressure</a:t>
            </a:r>
          </a:p>
          <a:p>
            <a:r>
              <a:rPr lang="en-US" sz="7400" dirty="0" smtClean="0">
                <a:latin typeface="Times New Roman" panose="02020603050405020304" pitchFamily="18" charset="0"/>
                <a:cs typeface="Times New Roman" panose="02020603050405020304" pitchFamily="18" charset="0"/>
              </a:rPr>
              <a:t>Hypoxemia  and central cyanosis</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930638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lvl="0" indent="0">
              <a:buNone/>
            </a:pPr>
            <a:r>
              <a:rPr lang="en-US" sz="1900" dirty="0">
                <a:solidFill>
                  <a:prstClr val="black"/>
                </a:solidFill>
              </a:rPr>
              <a:t> </a:t>
            </a:r>
            <a:r>
              <a:rPr lang="en-US" sz="1900" dirty="0" smtClean="0">
                <a:solidFill>
                  <a:prstClr val="black"/>
                </a:solidFill>
              </a:rPr>
              <a:t>       </a:t>
            </a:r>
            <a:r>
              <a:rPr lang="en-US" sz="2800" dirty="0" smtClean="0">
                <a:solidFill>
                  <a:prstClr val="black"/>
                </a:solidFill>
                <a:latin typeface="Times New Roman" panose="02020603050405020304" pitchFamily="18" charset="0"/>
                <a:cs typeface="Times New Roman" panose="02020603050405020304" pitchFamily="18" charset="0"/>
              </a:rPr>
              <a:t>PREVENTION</a:t>
            </a:r>
          </a:p>
          <a:p>
            <a:pPr marL="0" lvl="0" indent="0">
              <a:buNone/>
            </a:pPr>
            <a:r>
              <a:rPr lang="en-US" sz="2800" dirty="0" smtClean="0">
                <a:solidFill>
                  <a:prstClr val="black"/>
                </a:solidFill>
                <a:latin typeface="Times New Roman" panose="02020603050405020304" pitchFamily="18" charset="0"/>
                <a:cs typeface="Times New Roman" panose="02020603050405020304" pitchFamily="18" charset="0"/>
              </a:rPr>
              <a:t>Patients </a:t>
            </a:r>
            <a:r>
              <a:rPr lang="en-US" sz="2800" dirty="0">
                <a:solidFill>
                  <a:prstClr val="black"/>
                </a:solidFill>
                <a:latin typeface="Times New Roman" panose="02020603050405020304" pitchFamily="18" charset="0"/>
                <a:cs typeface="Times New Roman" panose="02020603050405020304" pitchFamily="18" charset="0"/>
              </a:rPr>
              <a:t>with recurrent asthma should undergo tests to identify the substances that precipitate the symptoms</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Possible causes are dust, dust </a:t>
            </a:r>
            <a:r>
              <a:rPr lang="en-US" sz="2800" dirty="0" err="1">
                <a:solidFill>
                  <a:prstClr val="black"/>
                </a:solidFill>
                <a:latin typeface="Times New Roman" panose="02020603050405020304" pitchFamily="18" charset="0"/>
                <a:cs typeface="Times New Roman" panose="02020603050405020304" pitchFamily="18" charset="0"/>
              </a:rPr>
              <a:t>mites,roaches.if</a:t>
            </a:r>
            <a:r>
              <a:rPr lang="en-US" sz="2800" dirty="0">
                <a:solidFill>
                  <a:prstClr val="black"/>
                </a:solidFill>
                <a:latin typeface="Times New Roman" panose="02020603050405020304" pitchFamily="18" charset="0"/>
                <a:cs typeface="Times New Roman" panose="02020603050405020304" pitchFamily="18" charset="0"/>
              </a:rPr>
              <a:t> the attack are seasonal, pollens can be strongly suspected. Patients are instructed to avoid the causative agents whenever possible. Knowledge is the key to quality asthma care</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Complications</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Status </a:t>
            </a:r>
            <a:r>
              <a:rPr lang="en-US" sz="2800" dirty="0" err="1">
                <a:solidFill>
                  <a:prstClr val="black"/>
                </a:solidFill>
                <a:latin typeface="Times New Roman" panose="02020603050405020304" pitchFamily="18" charset="0"/>
                <a:cs typeface="Times New Roman" panose="02020603050405020304" pitchFamily="18" charset="0"/>
              </a:rPr>
              <a:t>asthmaticus</a:t>
            </a:r>
            <a:r>
              <a:rPr lang="en-US" sz="2800" dirty="0">
                <a:solidFill>
                  <a:prstClr val="black"/>
                </a:solidFill>
                <a:latin typeface="Times New Roman" panose="02020603050405020304" pitchFamily="18" charset="0"/>
                <a:cs typeface="Times New Roman" panose="02020603050405020304" pitchFamily="18" charset="0"/>
              </a:rPr>
              <a:t>,</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respiratory failure</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Pneumonia</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atelectasis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722446"/>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364163"/>
          </a:xfrm>
        </p:spPr>
        <p:txBody>
          <a:bodyPr>
            <a:noAutofit/>
          </a:bodyPr>
          <a:lstStyle/>
          <a:p>
            <a:pPr marL="0" indent="0">
              <a:buNone/>
            </a:pPr>
            <a:r>
              <a:rPr lang="en-US" sz="2000" dirty="0" smtClean="0"/>
              <a:t>                   MEDICAL MANAGEMENT</a:t>
            </a:r>
          </a:p>
          <a:p>
            <a:r>
              <a:rPr lang="en-US" sz="2800" dirty="0" smtClean="0">
                <a:latin typeface="Times New Roman" panose="02020603050405020304" pitchFamily="18" charset="0"/>
                <a:cs typeface="Times New Roman" panose="02020603050405020304" pitchFamily="18" charset="0"/>
              </a:rPr>
              <a:t>Immediate intervention is necessary because continuing and progressive dyspnea leads to increased anxiety,aggrevating the situation</a:t>
            </a:r>
          </a:p>
          <a:p>
            <a:r>
              <a:rPr lang="en-US" sz="2800" dirty="0" smtClean="0">
                <a:latin typeface="Times New Roman" panose="02020603050405020304" pitchFamily="18" charset="0"/>
                <a:cs typeface="Times New Roman" panose="02020603050405020304" pitchFamily="18" charset="0"/>
              </a:rPr>
              <a:t>Pharmacologic therapy</a:t>
            </a:r>
          </a:p>
          <a:p>
            <a:r>
              <a:rPr lang="en-US" sz="2800" dirty="0" smtClean="0">
                <a:latin typeface="Times New Roman" panose="02020603050405020304" pitchFamily="18" charset="0"/>
                <a:cs typeface="Times New Roman" panose="02020603050405020304" pitchFamily="18" charset="0"/>
              </a:rPr>
              <a:t>There are two classes of asthma medications: quick relief medications for immediate treatment of asthma symptoms and acerbations </a:t>
            </a:r>
            <a:r>
              <a:rPr lang="en-US" sz="2800" dirty="0" err="1" smtClean="0">
                <a:latin typeface="Times New Roman" panose="02020603050405020304" pitchFamily="18" charset="0"/>
                <a:cs typeface="Times New Roman" panose="02020603050405020304" pitchFamily="18" charset="0"/>
              </a:rPr>
              <a:t>e.g</a:t>
            </a:r>
            <a:r>
              <a:rPr lang="en-US" sz="2800" dirty="0" smtClean="0">
                <a:latin typeface="Times New Roman" panose="02020603050405020304" pitchFamily="18" charset="0"/>
                <a:cs typeface="Times New Roman" panose="02020603050405020304" pitchFamily="18" charset="0"/>
              </a:rPr>
              <a:t> short acting beta 2 adrenergic agonists e.g. ventolin,they are used to relax the smooth muscle</a:t>
            </a:r>
          </a:p>
        </p:txBody>
      </p:sp>
    </p:spTree>
    <p:extLst>
      <p:ext uri="{BB962C8B-B14F-4D97-AF65-F5344CB8AC3E}">
        <p14:creationId xmlns:p14="http://schemas.microsoft.com/office/powerpoint/2010/main" val="319802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marL="109728" indent="0">
              <a:buNone/>
            </a:pPr>
            <a:r>
              <a:rPr lang="en-US" dirty="0"/>
              <a:t>DISEASE OF UPPER RESPIRATORY TRACT</a:t>
            </a:r>
          </a:p>
          <a:p>
            <a:r>
              <a:rPr lang="en-US" dirty="0">
                <a:latin typeface="Times New Roman" pitchFamily="18" charset="0"/>
                <a:cs typeface="Times New Roman" pitchFamily="18" charset="0"/>
              </a:rPr>
              <a:t>Rhinitis; it is group of diseases characterized by inflammation and irritation of mucous membranes of the nose.it may be acute or chronic, allergic or non allergic</a:t>
            </a:r>
          </a:p>
          <a:p>
            <a:pPr marL="0" indent="0">
              <a:buNone/>
            </a:pPr>
            <a:r>
              <a:rPr lang="en-US" dirty="0">
                <a:latin typeface="Times New Roman" pitchFamily="18" charset="0"/>
                <a:cs typeface="Times New Roman" pitchFamily="18" charset="0"/>
              </a:rPr>
              <a:t>Common cold(acute </a:t>
            </a:r>
            <a:r>
              <a:rPr lang="en-US" dirty="0" err="1">
                <a:latin typeface="Times New Roman" pitchFamily="18" charset="0"/>
                <a:cs typeface="Times New Roman" pitchFamily="18" charset="0"/>
              </a:rPr>
              <a:t>coryza</a:t>
            </a:r>
            <a:r>
              <a:rPr lang="en-US" dirty="0">
                <a:latin typeface="Times New Roman" pitchFamily="18" charset="0"/>
                <a:cs typeface="Times New Roman" pitchFamily="18" charset="0"/>
              </a:rPr>
              <a:t>)highly infectious diseases caused by variety of viruses e.g. rhinoviruses(most common),coronaviruses and adenoviruses</a:t>
            </a:r>
          </a:p>
          <a:p>
            <a:pPr marL="0" indent="0">
              <a:buNone/>
            </a:pPr>
            <a:r>
              <a:rPr lang="en-US" dirty="0">
                <a:latin typeface="Times New Roman" pitchFamily="18" charset="0"/>
                <a:cs typeface="Times New Roman" pitchFamily="18" charset="0"/>
              </a:rPr>
              <a:t>Infectivity from close contact(nasal mucus on hands or droplets is high in early stages of infection  spread is facilitated by overcrowding and poor ventilation</a:t>
            </a:r>
          </a:p>
          <a:p>
            <a:endParaRPr lang="en-US" dirty="0"/>
          </a:p>
        </p:txBody>
      </p:sp>
    </p:spTree>
    <p:extLst>
      <p:ext uri="{BB962C8B-B14F-4D97-AF65-F5344CB8AC3E}">
        <p14:creationId xmlns:p14="http://schemas.microsoft.com/office/powerpoint/2010/main" val="304964938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r>
              <a:rPr lang="en-US" sz="2800" dirty="0">
                <a:latin typeface="Times New Roman" panose="02020603050405020304" pitchFamily="18" charset="0"/>
                <a:cs typeface="Times New Roman" panose="02020603050405020304" pitchFamily="18" charset="0"/>
              </a:rPr>
              <a:t>Anticholinergic e.g. ipratropium may be used in patients who do not tolerate short acting  beta 2 agonists-:</a:t>
            </a:r>
          </a:p>
          <a:p>
            <a:pPr marL="109728" indent="0">
              <a:buNone/>
            </a:pPr>
            <a:r>
              <a:rPr lang="en-US" sz="2800" dirty="0">
                <a:latin typeface="Times New Roman" panose="02020603050405020304" pitchFamily="18" charset="0"/>
                <a:cs typeface="Times New Roman" panose="02020603050405020304" pitchFamily="18" charset="0"/>
              </a:rPr>
              <a:t>       They inhibit muscarinic cholinergic receptors and reduce  intrinsic vagal tone of the airways</a:t>
            </a:r>
          </a:p>
          <a:p>
            <a:endParaRPr lang="en-US" sz="2800" dirty="0"/>
          </a:p>
        </p:txBody>
      </p:sp>
    </p:spTree>
    <p:extLst>
      <p:ext uri="{BB962C8B-B14F-4D97-AF65-F5344CB8AC3E}">
        <p14:creationId xmlns:p14="http://schemas.microsoft.com/office/powerpoint/2010/main" val="30842779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pPr lvl="0"/>
            <a:endParaRPr lang="en-US" sz="2000" dirty="0" smtClean="0">
              <a:solidFill>
                <a:prstClr val="black"/>
              </a:solidFill>
            </a:endParaRPr>
          </a:p>
          <a:p>
            <a:pPr lvl="0"/>
            <a:r>
              <a:rPr lang="en-US" sz="2000" dirty="0">
                <a:solidFill>
                  <a:prstClr val="black"/>
                </a:solidFill>
              </a:rPr>
              <a:t> </a:t>
            </a:r>
            <a:r>
              <a:rPr lang="en-US" sz="2800" dirty="0">
                <a:solidFill>
                  <a:prstClr val="black"/>
                </a:solidFill>
                <a:latin typeface="Times New Roman" panose="02020603050405020304" pitchFamily="18" charset="0"/>
                <a:cs typeface="Times New Roman" panose="02020603050405020304" pitchFamily="18" charset="0"/>
              </a:rPr>
              <a:t>long acting medications to achieve and maintain control of persistent asthma</a:t>
            </a:r>
          </a:p>
          <a:p>
            <a:pPr lvl="0"/>
            <a:r>
              <a:rPr lang="en-US" sz="2800" dirty="0">
                <a:solidFill>
                  <a:prstClr val="black"/>
                </a:solidFill>
                <a:latin typeface="Times New Roman" panose="02020603050405020304" pitchFamily="18" charset="0"/>
                <a:cs typeface="Times New Roman" panose="02020603050405020304" pitchFamily="18" charset="0"/>
              </a:rPr>
              <a:t>Because underlying pathology of asthma is inflammation, control of persistent asthma is accomplished primarily with regular use of anti inflammatory medications</a:t>
            </a:r>
          </a:p>
          <a:p>
            <a:pPr lvl="0"/>
            <a:r>
              <a:rPr lang="en-US" sz="2800" dirty="0">
                <a:solidFill>
                  <a:prstClr val="black"/>
                </a:solidFill>
                <a:latin typeface="Times New Roman" panose="02020603050405020304" pitchFamily="18" charset="0"/>
                <a:cs typeface="Times New Roman" panose="02020603050405020304" pitchFamily="18" charset="0"/>
              </a:rPr>
              <a:t>Long acting control </a:t>
            </a:r>
            <a:r>
              <a:rPr lang="en-US" sz="2800" dirty="0" smtClean="0">
                <a:solidFill>
                  <a:prstClr val="black"/>
                </a:solidFill>
                <a:latin typeface="Times New Roman" panose="02020603050405020304" pitchFamily="18" charset="0"/>
                <a:cs typeface="Times New Roman" panose="02020603050405020304" pitchFamily="18" charset="0"/>
              </a:rPr>
              <a:t>medications. Corticosteroids(prednisolone</a:t>
            </a:r>
            <a:r>
              <a:rPr lang="en-US" sz="2800" dirty="0">
                <a:solidFill>
                  <a:prstClr val="black"/>
                </a:solidFill>
                <a:latin typeface="Times New Roman" panose="02020603050405020304" pitchFamily="18" charset="0"/>
                <a:cs typeface="Times New Roman" panose="02020603050405020304" pitchFamily="18" charset="0"/>
              </a:rPr>
              <a:t>) are most potent and effective anti inflammatory  medications currently </a:t>
            </a:r>
            <a:r>
              <a:rPr lang="en-US" sz="2800" dirty="0" smtClean="0">
                <a:solidFill>
                  <a:prstClr val="black"/>
                </a:solidFill>
                <a:latin typeface="Times New Roman" panose="02020603050405020304" pitchFamily="18" charset="0"/>
                <a:cs typeface="Times New Roman" panose="02020603050405020304" pitchFamily="18" charset="0"/>
              </a:rPr>
              <a:t>available</a:t>
            </a:r>
            <a:endParaRPr lang="en-US" sz="2800" dirty="0">
              <a:solidFill>
                <a:prstClr val="black"/>
              </a:solidFill>
              <a:latin typeface="Times New Roman" panose="02020603050405020304" pitchFamily="18" charset="0"/>
              <a:cs typeface="Times New Roman" panose="02020603050405020304" pitchFamily="18" charset="0"/>
            </a:endParaRPr>
          </a:p>
          <a:p>
            <a:pPr lvl="0"/>
            <a:r>
              <a:rPr lang="en-US" sz="2800" dirty="0" smtClean="0">
                <a:solidFill>
                  <a:prstClr val="black"/>
                </a:solidFill>
                <a:latin typeface="Times New Roman" panose="02020603050405020304" pitchFamily="18" charset="0"/>
                <a:cs typeface="Times New Roman" panose="02020603050405020304" pitchFamily="18" charset="0"/>
              </a:rPr>
              <a:t>Long </a:t>
            </a:r>
            <a:r>
              <a:rPr lang="en-US" sz="2800" dirty="0">
                <a:solidFill>
                  <a:prstClr val="black"/>
                </a:solidFill>
                <a:latin typeface="Times New Roman" panose="02020603050405020304" pitchFamily="18" charset="0"/>
                <a:cs typeface="Times New Roman" panose="02020603050405020304" pitchFamily="18" charset="0"/>
              </a:rPr>
              <a:t>acting beta 2 adrenergic agonists are used with anti inflammatory medications to control asthma symptoms, particularly those that occur during the night.</a:t>
            </a:r>
          </a:p>
          <a:p>
            <a:pPr lvl="0"/>
            <a:r>
              <a:rPr lang="en-US" sz="2800" dirty="0">
                <a:solidFill>
                  <a:prstClr val="black"/>
                </a:solidFill>
                <a:latin typeface="Times New Roman" panose="02020603050405020304" pitchFamily="18" charset="0"/>
                <a:cs typeface="Times New Roman" panose="02020603050405020304" pitchFamily="18" charset="0"/>
              </a:rPr>
              <a:t>These agents are also effective in prevention of exercise induced asthma,</a:t>
            </a:r>
          </a:p>
          <a:p>
            <a:pPr lvl="0"/>
            <a:r>
              <a:rPr lang="en-US" sz="2800" dirty="0">
                <a:solidFill>
                  <a:prstClr val="black"/>
                </a:solidFill>
                <a:latin typeface="Times New Roman" panose="02020603050405020304" pitchFamily="18" charset="0"/>
                <a:cs typeface="Times New Roman" panose="02020603050405020304" pitchFamily="18" charset="0"/>
              </a:rPr>
              <a:t>Long acting beta, adrenergic agonists are not indicated for immediate relief of symptoms</a:t>
            </a:r>
          </a:p>
          <a:p>
            <a:pPr lvl="0"/>
            <a:endParaRPr lang="en-US" sz="28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75670033"/>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r>
              <a:rPr lang="en-US" sz="2800" dirty="0" smtClean="0">
                <a:latin typeface="Times New Roman" panose="02020603050405020304" pitchFamily="18" charset="0"/>
                <a:cs typeface="Times New Roman" panose="02020603050405020304" pitchFamily="18" charset="0"/>
              </a:rPr>
              <a:t>Respiratory care modalities</a:t>
            </a:r>
          </a:p>
          <a:p>
            <a:pPr marL="0" indent="0">
              <a:buNone/>
            </a:pPr>
            <a:r>
              <a:rPr lang="en-US" sz="2800" dirty="0" smtClean="0">
                <a:latin typeface="Times New Roman" panose="02020603050405020304" pitchFamily="18" charset="0"/>
                <a:cs typeface="Times New Roman" panose="02020603050405020304" pitchFamily="18" charset="0"/>
              </a:rPr>
              <a:t>              Oxygen therapy </a:t>
            </a:r>
          </a:p>
          <a:p>
            <a:r>
              <a:rPr lang="en-US" sz="2800" dirty="0" smtClean="0">
                <a:latin typeface="Times New Roman" panose="02020603050405020304" pitchFamily="18" charset="0"/>
                <a:cs typeface="Times New Roman" panose="02020603050405020304" pitchFamily="18" charset="0"/>
              </a:rPr>
              <a:t>Administration of oxygen at concentration greater than  that found in the environmental atmosphere.at sea level, concentration of oxygen in room air is 21%</a:t>
            </a:r>
          </a:p>
          <a:p>
            <a:r>
              <a:rPr lang="en-US" sz="2800" dirty="0" smtClean="0">
                <a:latin typeface="Times New Roman" panose="02020603050405020304" pitchFamily="18" charset="0"/>
                <a:cs typeface="Times New Roman" panose="02020603050405020304" pitchFamily="18" charset="0"/>
              </a:rPr>
              <a:t>The goal of oxygen therapy is to provide adequate transport of oxygen in the blood while decreasing the  work of breathing and reducing stress on myocardium</a:t>
            </a:r>
          </a:p>
          <a:p>
            <a:r>
              <a:rPr lang="en-US" sz="2800" dirty="0" smtClean="0">
                <a:latin typeface="Times New Roman" panose="02020603050405020304" pitchFamily="18" charset="0"/>
                <a:cs typeface="Times New Roman" panose="02020603050405020304" pitchFamily="18" charset="0"/>
              </a:rPr>
              <a:t>Airway obstruction particularly during asthmatic episodes results in hypoxemia requiring the administration of oxygen</a:t>
            </a:r>
          </a:p>
        </p:txBody>
      </p:sp>
    </p:spTree>
    <p:extLst>
      <p:ext uri="{BB962C8B-B14F-4D97-AF65-F5344CB8AC3E}">
        <p14:creationId xmlns:p14="http://schemas.microsoft.com/office/powerpoint/2010/main" val="37418613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sz="2800" dirty="0">
                <a:latin typeface="Times New Roman" panose="02020603050405020304" pitchFamily="18" charset="0"/>
                <a:cs typeface="Times New Roman" panose="02020603050405020304" pitchFamily="18" charset="0"/>
              </a:rPr>
              <a:t>Fluids are administered because asthmatic patients are frequently dehydrated from diaphoresis and insensible fluid loss with hyperventilation</a:t>
            </a:r>
          </a:p>
          <a:p>
            <a:pPr marL="0" indent="0">
              <a:buNone/>
            </a:pPr>
            <a:r>
              <a:rPr lang="en-US" sz="28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84353146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05800" cy="6858000"/>
          </a:xfrm>
        </p:spPr>
        <p:txBody>
          <a:bodyPr>
            <a:normAutofit fontScale="25000" lnSpcReduction="20000"/>
          </a:bodyPr>
          <a:lstStyle/>
          <a:p>
            <a:pPr marL="0" indent="0">
              <a:buNone/>
            </a:pPr>
            <a:r>
              <a:rPr lang="en-US" dirty="0" smtClean="0"/>
              <a:t>              </a:t>
            </a:r>
            <a:r>
              <a:rPr lang="en-US" sz="11200" dirty="0" smtClean="0">
                <a:latin typeface="Times New Roman" panose="02020603050405020304" pitchFamily="18" charset="0"/>
                <a:cs typeface="Times New Roman" panose="02020603050405020304" pitchFamily="18" charset="0"/>
              </a:rPr>
              <a:t>Nursing management</a:t>
            </a:r>
          </a:p>
          <a:p>
            <a:r>
              <a:rPr lang="en-US" sz="11200" dirty="0" smtClean="0">
                <a:latin typeface="Times New Roman" panose="02020603050405020304" pitchFamily="18" charset="0"/>
                <a:cs typeface="Times New Roman" panose="02020603050405020304" pitchFamily="18" charset="0"/>
              </a:rPr>
              <a:t>Immediate management depend on severity of symptoms</a:t>
            </a:r>
          </a:p>
          <a:p>
            <a:r>
              <a:rPr lang="en-US" sz="11200" dirty="0" smtClean="0">
                <a:latin typeface="Times New Roman" panose="02020603050405020304" pitchFamily="18" charset="0"/>
                <a:cs typeface="Times New Roman" panose="02020603050405020304" pitchFamily="18" charset="0"/>
              </a:rPr>
              <a:t>Nurse assesses  patients respiratory  status by monitoring the severity of symptoms breath sounds, peak flow meter that measures the highest airflow during expiration)pulse oximetry (to measure Hb oxygen saturation using pulse oximeter), and vital signs.</a:t>
            </a:r>
          </a:p>
          <a:p>
            <a:r>
              <a:rPr lang="en-US" sz="11200" dirty="0">
                <a:latin typeface="Times New Roman" panose="02020603050405020304" pitchFamily="18" charset="0"/>
                <a:cs typeface="Times New Roman" panose="02020603050405020304" pitchFamily="18" charset="0"/>
              </a:rPr>
              <a:t> </a:t>
            </a:r>
            <a:r>
              <a:rPr lang="en-US" sz="11200" dirty="0" smtClean="0">
                <a:latin typeface="Times New Roman" panose="02020603050405020304" pitchFamily="18" charset="0"/>
                <a:cs typeface="Times New Roman" panose="02020603050405020304" pitchFamily="18" charset="0"/>
              </a:rPr>
              <a:t>the nurse performs following tasks</a:t>
            </a:r>
          </a:p>
          <a:p>
            <a:r>
              <a:rPr lang="en-US" sz="11200" dirty="0" smtClean="0">
                <a:latin typeface="Times New Roman" panose="02020603050405020304" pitchFamily="18" charset="0"/>
                <a:cs typeface="Times New Roman" panose="02020603050405020304" pitchFamily="18" charset="0"/>
              </a:rPr>
              <a:t>Obtains a history  of allergic reactions to medications before administering medications</a:t>
            </a:r>
          </a:p>
          <a:p>
            <a:r>
              <a:rPr lang="en-US" sz="11200" dirty="0" smtClean="0">
                <a:latin typeface="Times New Roman" panose="02020603050405020304" pitchFamily="18" charset="0"/>
                <a:cs typeface="Times New Roman" panose="02020603050405020304" pitchFamily="18" charset="0"/>
              </a:rPr>
              <a:t>Identifies medications the patient is currently taking</a:t>
            </a:r>
          </a:p>
          <a:p>
            <a:r>
              <a:rPr lang="en-US" sz="11200" dirty="0" smtClean="0">
                <a:latin typeface="Times New Roman" panose="02020603050405020304" pitchFamily="18" charset="0"/>
                <a:cs typeface="Times New Roman" panose="02020603050405020304" pitchFamily="18" charset="0"/>
              </a:rPr>
              <a:t>Administers medications as prescribed and monitor patients responses  to those medications</a:t>
            </a:r>
          </a:p>
          <a:p>
            <a:r>
              <a:rPr lang="en-US" sz="11200" dirty="0" smtClean="0">
                <a:latin typeface="Times New Roman" panose="02020603050405020304" pitchFamily="18" charset="0"/>
                <a:cs typeface="Times New Roman" panose="02020603050405020304" pitchFamily="18" charset="0"/>
              </a:rPr>
              <a:t>Antibiotics may be prescribed if patient has an underlying  respiratory infection</a:t>
            </a:r>
          </a:p>
          <a:p>
            <a:r>
              <a:rPr lang="en-US" sz="11200" dirty="0" smtClean="0">
                <a:latin typeface="Times New Roman" panose="02020603050405020304" pitchFamily="18" charset="0"/>
                <a:cs typeface="Times New Roman" panose="02020603050405020304" pitchFamily="18" charset="0"/>
              </a:rPr>
              <a:t>Administers fluids if the patient is dehydrated</a:t>
            </a:r>
            <a:endParaRPr lang="en-US" sz="1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9176405"/>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25000" lnSpcReduction="20000"/>
          </a:bodyPr>
          <a:lstStyle/>
          <a:p>
            <a:pPr marL="0" indent="0">
              <a:buNone/>
            </a:pPr>
            <a:r>
              <a:rPr lang="en-US" sz="8000" dirty="0" smtClean="0"/>
              <a:t>                                </a:t>
            </a:r>
            <a:r>
              <a:rPr lang="en-US" sz="9600" dirty="0" smtClean="0">
                <a:latin typeface="Times New Roman" panose="02020603050405020304" pitchFamily="18" charset="0"/>
                <a:cs typeface="Times New Roman" panose="02020603050405020304" pitchFamily="18" charset="0"/>
              </a:rPr>
              <a:t>STATUS ASTHMATICUS</a:t>
            </a:r>
          </a:p>
          <a:p>
            <a:r>
              <a:rPr lang="en-US" sz="9600" dirty="0" smtClean="0">
                <a:latin typeface="Times New Roman" panose="02020603050405020304" pitchFamily="18" charset="0"/>
                <a:cs typeface="Times New Roman" panose="02020603050405020304" pitchFamily="18" charset="0"/>
              </a:rPr>
              <a:t>This describe rapid onset, severe and persistent asthma that does not respond to conventional tharapy.the attacks can occur with little or no warning and can progress rapidly to asphytion </a:t>
            </a:r>
          </a:p>
          <a:p>
            <a:r>
              <a:rPr lang="en-US" sz="9600" dirty="0" smtClean="0">
                <a:latin typeface="Times New Roman" panose="02020603050405020304" pitchFamily="18" charset="0"/>
                <a:cs typeface="Times New Roman" panose="02020603050405020304" pitchFamily="18" charset="0"/>
              </a:rPr>
              <a:t>Infection,anxiety,nebulizer abuse,dehydration,increased adrenergic blockage and non specific irritants may contribute to these episodes</a:t>
            </a:r>
          </a:p>
          <a:p>
            <a:r>
              <a:rPr lang="en-US" sz="9600" dirty="0" smtClean="0">
                <a:latin typeface="Times New Roman" panose="02020603050405020304" pitchFamily="18" charset="0"/>
                <a:cs typeface="Times New Roman" panose="02020603050405020304" pitchFamily="18" charset="0"/>
              </a:rPr>
              <a:t>An acute episode  can be precipitated by aspirin hypersensitivity</a:t>
            </a:r>
          </a:p>
          <a:p>
            <a:pPr marL="0" indent="0">
              <a:buNone/>
            </a:pPr>
            <a:r>
              <a:rPr lang="en-US" sz="9600" dirty="0" smtClean="0">
                <a:latin typeface="Times New Roman" panose="02020603050405020304" pitchFamily="18" charset="0"/>
                <a:cs typeface="Times New Roman" panose="02020603050405020304" pitchFamily="18" charset="0"/>
              </a:rPr>
              <a:t>         Pathophysiology</a:t>
            </a:r>
          </a:p>
          <a:p>
            <a:r>
              <a:rPr lang="en-US" sz="9600" dirty="0" smtClean="0">
                <a:latin typeface="Times New Roman" panose="02020603050405020304" pitchFamily="18" charset="0"/>
                <a:cs typeface="Times New Roman" panose="02020603050405020304" pitchFamily="18" charset="0"/>
              </a:rPr>
              <a:t>The basic characteristics of asthma(inflammation of bronchial mucosa, constriction of the bronchiolar smooth muscle, and thickened secretions  decrease the diameter of the bronchi and occur in status asthmaticus</a:t>
            </a:r>
          </a:p>
          <a:p>
            <a:r>
              <a:rPr lang="en-US" sz="9600" dirty="0" smtClean="0">
                <a:latin typeface="Times New Roman" panose="02020603050405020304" pitchFamily="18" charset="0"/>
                <a:cs typeface="Times New Roman" panose="02020603050405020304" pitchFamily="18" charset="0"/>
              </a:rPr>
              <a:t>The most common is </a:t>
            </a: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severe bronchospasm, with mucus plugging leading to asphyxia</a:t>
            </a:r>
          </a:p>
          <a:p>
            <a:r>
              <a:rPr lang="en-US" sz="9600" dirty="0" smtClean="0">
                <a:latin typeface="Times New Roman" panose="02020603050405020304" pitchFamily="18" charset="0"/>
                <a:cs typeface="Times New Roman" panose="02020603050405020304" pitchFamily="18" charset="0"/>
              </a:rPr>
              <a:t>Ventilation perfusion abnormality results in hypoxemia</a:t>
            </a:r>
          </a:p>
          <a:p>
            <a:r>
              <a:rPr lang="en-US" sz="9600" dirty="0" smtClean="0">
                <a:latin typeface="Times New Roman" panose="02020603050405020304" pitchFamily="18" charset="0"/>
                <a:cs typeface="Times New Roman" panose="02020603050405020304" pitchFamily="18" charset="0"/>
              </a:rPr>
              <a:t>There is reduced Pa O2 and initial respiratory alkalosis, with decreased</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15893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lvl="0"/>
            <a:r>
              <a:rPr lang="en-US" sz="2800" dirty="0" smtClean="0">
                <a:solidFill>
                  <a:prstClr val="black"/>
                </a:solidFill>
                <a:latin typeface="Times New Roman" panose="02020603050405020304" pitchFamily="18" charset="0"/>
                <a:cs typeface="Times New Roman" panose="02020603050405020304" pitchFamily="18" charset="0"/>
              </a:rPr>
              <a:t>PaCO2 and increased PH.</a:t>
            </a:r>
          </a:p>
          <a:p>
            <a:pPr lvl="0"/>
            <a:r>
              <a:rPr lang="en-US" sz="2800" dirty="0" smtClean="0">
                <a:solidFill>
                  <a:prstClr val="black"/>
                </a:solidFill>
                <a:latin typeface="Times New Roman" panose="02020603050405020304" pitchFamily="18" charset="0"/>
                <a:cs typeface="Times New Roman" panose="02020603050405020304" pitchFamily="18" charset="0"/>
              </a:rPr>
              <a:t>As status asthmaticus  worsens,PaCO2 increases and PH decreases, reflecting acidosis</a:t>
            </a:r>
          </a:p>
          <a:p>
            <a:pPr marL="0" lvl="0" indent="0">
              <a:buNone/>
            </a:pPr>
            <a:r>
              <a:rPr lang="en-US" sz="2800" dirty="0" smtClean="0">
                <a:solidFill>
                  <a:prstClr val="black"/>
                </a:solidFill>
                <a:latin typeface="Times New Roman" panose="02020603050405020304" pitchFamily="18" charset="0"/>
                <a:cs typeface="Times New Roman" panose="02020603050405020304" pitchFamily="18" charset="0"/>
              </a:rPr>
              <a:t>      Clinical manifestations</a:t>
            </a:r>
          </a:p>
          <a:p>
            <a:pPr lvl="0"/>
            <a:r>
              <a:rPr lang="en-US" sz="2800" dirty="0" smtClean="0">
                <a:solidFill>
                  <a:prstClr val="black"/>
                </a:solidFill>
                <a:latin typeface="Times New Roman" panose="02020603050405020304" pitchFamily="18" charset="0"/>
                <a:cs typeface="Times New Roman" panose="02020603050405020304" pitchFamily="18" charset="0"/>
              </a:rPr>
              <a:t>As in severe asthma</a:t>
            </a:r>
          </a:p>
          <a:p>
            <a:pPr lvl="0"/>
            <a:r>
              <a:rPr lang="en-US" sz="2800" dirty="0" smtClean="0">
                <a:solidFill>
                  <a:prstClr val="black"/>
                </a:solidFill>
                <a:latin typeface="Times New Roman" panose="02020603050405020304" pitchFamily="18" charset="0"/>
                <a:cs typeface="Times New Roman" panose="02020603050405020304" pitchFamily="18" charset="0"/>
              </a:rPr>
              <a:t>Labored breathing</a:t>
            </a:r>
          </a:p>
          <a:p>
            <a:pPr lvl="0"/>
            <a:r>
              <a:rPr lang="en-US" sz="2800" dirty="0" smtClean="0">
                <a:solidFill>
                  <a:prstClr val="black"/>
                </a:solidFill>
                <a:latin typeface="Times New Roman" panose="02020603050405020304" pitchFamily="18" charset="0"/>
                <a:cs typeface="Times New Roman" panose="02020603050405020304" pitchFamily="18" charset="0"/>
              </a:rPr>
              <a:t>Prolonged exhalation</a:t>
            </a:r>
          </a:p>
          <a:p>
            <a:pPr lvl="0"/>
            <a:r>
              <a:rPr lang="en-US" sz="2800" dirty="0" smtClean="0">
                <a:solidFill>
                  <a:prstClr val="black"/>
                </a:solidFill>
                <a:latin typeface="Times New Roman" panose="02020603050405020304" pitchFamily="18" charset="0"/>
                <a:cs typeface="Times New Roman" panose="02020603050405020304" pitchFamily="18" charset="0"/>
              </a:rPr>
              <a:t>Engorged neck veins</a:t>
            </a:r>
          </a:p>
          <a:p>
            <a:pPr lvl="0"/>
            <a:r>
              <a:rPr lang="en-US" sz="2800" dirty="0" smtClean="0">
                <a:solidFill>
                  <a:prstClr val="black"/>
                </a:solidFill>
                <a:latin typeface="Times New Roman" panose="02020603050405020304" pitchFamily="18" charset="0"/>
                <a:cs typeface="Times New Roman" panose="02020603050405020304" pitchFamily="18" charset="0"/>
              </a:rPr>
              <a:t>Wheezing may disappear; sign of impending respiratory failure</a:t>
            </a:r>
            <a:endParaRPr lang="en-US" sz="2800" dirty="0">
              <a:solidFill>
                <a:prstClr val="black"/>
              </a:solidFill>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432452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55000" lnSpcReduction="20000"/>
          </a:bodyPr>
          <a:lstStyle/>
          <a:p>
            <a:pPr marL="0" indent="0">
              <a:buNone/>
            </a:pPr>
            <a:r>
              <a:rPr lang="en-US" dirty="0" smtClean="0"/>
              <a:t>              </a:t>
            </a:r>
            <a:r>
              <a:rPr lang="en-US" sz="5900" b="1" dirty="0" smtClean="0">
                <a:latin typeface="Times New Roman" panose="02020603050405020304" pitchFamily="18" charset="0"/>
                <a:cs typeface="Times New Roman" panose="02020603050405020304" pitchFamily="18" charset="0"/>
              </a:rPr>
              <a:t>Assessment and diagnostic findings</a:t>
            </a:r>
          </a:p>
          <a:p>
            <a:r>
              <a:rPr lang="en-US" sz="5900" dirty="0" smtClean="0">
                <a:latin typeface="Times New Roman" panose="02020603050405020304" pitchFamily="18" charset="0"/>
                <a:cs typeface="Times New Roman" panose="02020603050405020304" pitchFamily="18" charset="0"/>
              </a:rPr>
              <a:t>The severity may be assessed by general assessment of the patient(degree of breathless, ability to talk, positioning of patient, level of alertness  or cognitive function.)</a:t>
            </a:r>
          </a:p>
          <a:p>
            <a:r>
              <a:rPr lang="en-US" sz="5900" dirty="0" smtClean="0">
                <a:latin typeface="Times New Roman" panose="02020603050405020304" pitchFamily="18" charset="0"/>
                <a:cs typeface="Times New Roman" panose="02020603050405020304" pitchFamily="18" charset="0"/>
              </a:rPr>
              <a:t>Physical assessment(respiratory rate, use of accessory muscles. </a:t>
            </a:r>
          </a:p>
          <a:p>
            <a:r>
              <a:rPr lang="en-US" sz="5900" dirty="0" smtClean="0">
                <a:latin typeface="Times New Roman" panose="02020603050405020304" pitchFamily="18" charset="0"/>
                <a:cs typeface="Times New Roman" panose="02020603050405020304" pitchFamily="18" charset="0"/>
              </a:rPr>
              <a:t>Presence of central cyanosis,</a:t>
            </a:r>
          </a:p>
          <a:p>
            <a:r>
              <a:rPr lang="en-US" sz="5900" dirty="0" smtClean="0">
                <a:latin typeface="Times New Roman" panose="02020603050405020304" pitchFamily="18" charset="0"/>
                <a:cs typeface="Times New Roman" panose="02020603050405020304" pitchFamily="18" charset="0"/>
              </a:rPr>
              <a:t>auscultatory findings e.g. pulse</a:t>
            </a:r>
          </a:p>
          <a:p>
            <a:r>
              <a:rPr lang="en-US" sz="5900" dirty="0" smtClean="0">
                <a:latin typeface="Times New Roman" panose="02020603050405020304" pitchFamily="18" charset="0"/>
                <a:cs typeface="Times New Roman" panose="02020603050405020304" pitchFamily="18" charset="0"/>
              </a:rPr>
              <a:t>Lab evaluation; pulse oximetry</a:t>
            </a:r>
          </a:p>
          <a:p>
            <a:r>
              <a:rPr lang="en-US" sz="5900" dirty="0" smtClean="0">
                <a:latin typeface="Times New Roman" panose="02020603050405020304" pitchFamily="18" charset="0"/>
                <a:cs typeface="Times New Roman" panose="02020603050405020304" pitchFamily="18" charset="0"/>
              </a:rPr>
              <a:t>Respiratory alkalosis(low paco2) is most common due to hyperventilation</a:t>
            </a:r>
          </a:p>
          <a:p>
            <a:endParaRPr lang="en-US" sz="5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508745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pPr marL="109728" indent="0">
              <a:buNone/>
            </a:pPr>
            <a:r>
              <a:rPr lang="en-US" sz="2800" b="1" dirty="0" smtClean="0">
                <a:latin typeface="Times New Roman" panose="02020603050405020304" pitchFamily="18" charset="0"/>
                <a:cs typeface="Times New Roman" panose="02020603050405020304" pitchFamily="18" charset="0"/>
              </a:rPr>
              <a:t>                  Medical </a:t>
            </a:r>
            <a:r>
              <a:rPr lang="en-US" sz="2800" b="1" dirty="0">
                <a:latin typeface="Times New Roman" panose="02020603050405020304" pitchFamily="18" charset="0"/>
                <a:cs typeface="Times New Roman" panose="02020603050405020304" pitchFamily="18" charset="0"/>
              </a:rPr>
              <a:t>management</a:t>
            </a:r>
          </a:p>
          <a:p>
            <a:r>
              <a:rPr lang="en-US" sz="2800" dirty="0">
                <a:latin typeface="Times New Roman" panose="02020603050405020304" pitchFamily="18" charset="0"/>
                <a:cs typeface="Times New Roman" panose="02020603050405020304" pitchFamily="18" charset="0"/>
              </a:rPr>
              <a:t>In emergency treat with short acting beta2 adrenergic agonist  for rapid relief from bronchospasm </a:t>
            </a:r>
          </a:p>
          <a:p>
            <a:pPr marL="0" indent="0">
              <a:buNone/>
            </a:pPr>
            <a:r>
              <a:rPr lang="en-US" sz="2800" dirty="0">
                <a:latin typeface="Times New Roman" panose="02020603050405020304" pitchFamily="18" charset="0"/>
                <a:cs typeface="Times New Roman" panose="02020603050405020304" pitchFamily="18" charset="0"/>
              </a:rPr>
              <a:t>           and subsequently a short course of systemic corticosteroids especially if patient does not respond to short acting adrenergic agonist</a:t>
            </a:r>
          </a:p>
          <a:p>
            <a:r>
              <a:rPr lang="en-US" sz="2800" dirty="0">
                <a:latin typeface="Times New Roman" panose="02020603050405020304" pitchFamily="18" charset="0"/>
                <a:cs typeface="Times New Roman" panose="02020603050405020304" pitchFamily="18" charset="0"/>
              </a:rPr>
              <a:t>Corticosteroids to decrease the intense airway inflammation and swelling</a:t>
            </a:r>
          </a:p>
          <a:p>
            <a:r>
              <a:rPr lang="en-US" sz="2800" dirty="0">
                <a:solidFill>
                  <a:prstClr val="black"/>
                </a:solidFill>
                <a:latin typeface="Times New Roman" panose="02020603050405020304" pitchFamily="18" charset="0"/>
                <a:cs typeface="Times New Roman" panose="02020603050405020304" pitchFamily="18" charset="0"/>
              </a:rPr>
              <a:t> Give supplemental oxygen  to treat dyspnea, central cyanosis and hypoxemia</a:t>
            </a:r>
          </a:p>
          <a:p>
            <a:r>
              <a:rPr lang="en-US" sz="2800" dirty="0">
                <a:solidFill>
                  <a:prstClr val="black"/>
                </a:solidFill>
                <a:latin typeface="Times New Roman" panose="02020603050405020304" pitchFamily="18" charset="0"/>
                <a:cs typeface="Times New Roman" panose="02020603050405020304" pitchFamily="18" charset="0"/>
              </a:rPr>
              <a:t>iv fluids for hydration </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9476521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pPr marL="0" indent="0">
              <a:buNone/>
            </a:pPr>
            <a:r>
              <a:rPr lang="en-US" dirty="0" smtClean="0"/>
              <a:t>           </a:t>
            </a:r>
            <a:r>
              <a:rPr lang="en-US" dirty="0" smtClean="0">
                <a:latin typeface="Times New Roman" panose="02020603050405020304" pitchFamily="18" charset="0"/>
                <a:cs typeface="Times New Roman" panose="02020603050405020304" pitchFamily="18" charset="0"/>
              </a:rPr>
              <a:t>NURSING MANGEMENT</a:t>
            </a:r>
          </a:p>
          <a:p>
            <a:r>
              <a:rPr lang="en-US" dirty="0" smtClean="0">
                <a:latin typeface="Times New Roman" panose="02020603050405020304" pitchFamily="18" charset="0"/>
                <a:cs typeface="Times New Roman" panose="02020603050405020304" pitchFamily="18" charset="0"/>
              </a:rPr>
              <a:t>Actively access the airway and patient response to treatment</a:t>
            </a:r>
          </a:p>
          <a:p>
            <a:r>
              <a:rPr lang="en-US" dirty="0" smtClean="0">
                <a:latin typeface="Times New Roman" panose="02020603050405020304" pitchFamily="18" charset="0"/>
                <a:cs typeface="Times New Roman" panose="02020603050405020304" pitchFamily="18" charset="0"/>
              </a:rPr>
              <a:t>Close monitor for 12-24 hours or until severe exacerbation resolves</a:t>
            </a:r>
          </a:p>
          <a:p>
            <a:r>
              <a:rPr lang="en-US" dirty="0" smtClean="0">
                <a:latin typeface="Times New Roman" panose="02020603050405020304" pitchFamily="18" charset="0"/>
                <a:cs typeface="Times New Roman" panose="02020603050405020304" pitchFamily="18" charset="0"/>
              </a:rPr>
              <a:t>Assess skin turgor for dehydration</a:t>
            </a:r>
          </a:p>
          <a:p>
            <a:r>
              <a:rPr lang="en-US" dirty="0" smtClean="0">
                <a:latin typeface="Times New Roman" panose="02020603050405020304" pitchFamily="18" charset="0"/>
                <a:cs typeface="Times New Roman" panose="02020603050405020304" pitchFamily="18" charset="0"/>
              </a:rPr>
              <a:t>Fluid intake for loosening secretion, facilitate expectoration and to combat dehydration</a:t>
            </a:r>
          </a:p>
          <a:p>
            <a:r>
              <a:rPr lang="en-US" dirty="0" smtClean="0">
                <a:latin typeface="Times New Roman" panose="02020603050405020304" pitchFamily="18" charset="0"/>
                <a:cs typeface="Times New Roman" panose="02020603050405020304" pitchFamily="18" charset="0"/>
              </a:rPr>
              <a:t>Nurses administer IV fluids as prescribed upto 3 to 4 litres for 24 hours unless contraindicated</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.Blood pressure and cardiac rhythm during acute phase</a:t>
            </a:r>
          </a:p>
          <a:p>
            <a:r>
              <a:rPr lang="en-US" dirty="0" smtClean="0">
                <a:latin typeface="Times New Roman" panose="02020603050405020304" pitchFamily="18" charset="0"/>
                <a:cs typeface="Times New Roman" panose="02020603050405020304" pitchFamily="18" charset="0"/>
              </a:rPr>
              <a:t>Identify the factors that precipitated  exacerbation, counsel on them to prevent future attack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604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25000" lnSpcReduction="20000"/>
          </a:bodyPr>
          <a:lstStyle/>
          <a:p>
            <a:r>
              <a:rPr lang="en-US" sz="11200" dirty="0" smtClean="0">
                <a:latin typeface="Times New Roman" panose="02020603050405020304" pitchFamily="18" charset="0"/>
                <a:cs typeface="Times New Roman" panose="02020603050405020304" pitchFamily="18" charset="0"/>
              </a:rPr>
              <a:t>Incubation period is  between 12 hours to 5 days</a:t>
            </a:r>
          </a:p>
          <a:p>
            <a:pPr marL="109728" indent="0">
              <a:buNone/>
            </a:pPr>
            <a:r>
              <a:rPr lang="en-US" sz="11200" dirty="0" smtClean="0">
                <a:latin typeface="Times New Roman" panose="02020603050405020304" pitchFamily="18" charset="0"/>
                <a:cs typeface="Times New Roman" panose="02020603050405020304" pitchFamily="18" charset="0"/>
              </a:rPr>
              <a:t>                   Management</a:t>
            </a:r>
          </a:p>
          <a:p>
            <a:r>
              <a:rPr lang="en-US" sz="11200" dirty="0" smtClean="0">
                <a:latin typeface="Times New Roman" panose="02020603050405020304" pitchFamily="18" charset="0"/>
                <a:cs typeface="Times New Roman" panose="02020603050405020304" pitchFamily="18" charset="0"/>
              </a:rPr>
              <a:t>Adequate fluid intake</a:t>
            </a:r>
          </a:p>
          <a:p>
            <a:r>
              <a:rPr lang="en-US" sz="11200" dirty="0" smtClean="0">
                <a:latin typeface="Times New Roman" panose="02020603050405020304" pitchFamily="18" charset="0"/>
                <a:cs typeface="Times New Roman" panose="02020603050405020304" pitchFamily="18" charset="0"/>
              </a:rPr>
              <a:t>Warm salt water gargles  soothes the sore throat</a:t>
            </a:r>
          </a:p>
          <a:p>
            <a:r>
              <a:rPr lang="en-US" sz="11200" dirty="0" smtClean="0">
                <a:latin typeface="Times New Roman" panose="02020603050405020304" pitchFamily="18" charset="0"/>
                <a:cs typeface="Times New Roman" panose="02020603050405020304" pitchFamily="18" charset="0"/>
              </a:rPr>
              <a:t>NSAIDS,such as aspirin or ibuprofen relieves headache ,pain and fever in adults</a:t>
            </a:r>
          </a:p>
          <a:p>
            <a:r>
              <a:rPr lang="en-US" sz="11200" dirty="0" smtClean="0">
                <a:latin typeface="Times New Roman" panose="02020603050405020304" pitchFamily="18" charset="0"/>
                <a:cs typeface="Times New Roman" panose="02020603050405020304" pitchFamily="18" charset="0"/>
              </a:rPr>
              <a:t>Antihistamines  to relieve sneezing, rhinorrhea and nasal congestion</a:t>
            </a:r>
          </a:p>
          <a:p>
            <a:r>
              <a:rPr lang="en-US" sz="11200" dirty="0" smtClean="0">
                <a:latin typeface="Times New Roman" panose="02020603050405020304" pitchFamily="18" charset="0"/>
                <a:cs typeface="Times New Roman" panose="02020603050405020304" pitchFamily="18" charset="0"/>
              </a:rPr>
              <a:t>Avoid antibiotics</a:t>
            </a:r>
            <a:endParaRPr lang="en-US" sz="11200" dirty="0" smtClean="0"/>
          </a:p>
          <a:p>
            <a:pPr marL="0" indent="0">
              <a:buNone/>
            </a:pPr>
            <a:r>
              <a:rPr lang="en-US" sz="11200" dirty="0" smtClean="0"/>
              <a:t>        </a:t>
            </a:r>
            <a:r>
              <a:rPr lang="en-US" sz="11200" b="1" dirty="0" smtClean="0">
                <a:latin typeface="Times New Roman" panose="02020603050405020304" pitchFamily="18" charset="0"/>
                <a:cs typeface="Times New Roman" panose="02020603050405020304" pitchFamily="18" charset="0"/>
              </a:rPr>
              <a:t>pathophysiology</a:t>
            </a:r>
          </a:p>
          <a:p>
            <a:pPr marL="0" indent="0">
              <a:buNone/>
            </a:pPr>
            <a:r>
              <a:rPr lang="en-US" sz="11200" dirty="0" smtClean="0">
                <a:latin typeface="Times New Roman" panose="02020603050405020304" pitchFamily="18" charset="0"/>
                <a:cs typeface="Times New Roman" panose="02020603050405020304" pitchFamily="18" charset="0"/>
              </a:rPr>
              <a:t>Non allergic rhinitis may be caused by variety of factors such as changes in temperature or humidity ,odors, or foods;infection;age;systemic disease, drugs </a:t>
            </a:r>
            <a:r>
              <a:rPr lang="en-US" sz="11200" dirty="0" err="1" smtClean="0">
                <a:latin typeface="Times New Roman" panose="02020603050405020304" pitchFamily="18" charset="0"/>
                <a:cs typeface="Times New Roman" panose="02020603050405020304" pitchFamily="18" charset="0"/>
              </a:rPr>
              <a:t>e,g</a:t>
            </a:r>
            <a:r>
              <a:rPr lang="en-US" sz="11200" dirty="0" smtClean="0">
                <a:latin typeface="Times New Roman" panose="02020603050405020304" pitchFamily="18" charset="0"/>
                <a:cs typeface="Times New Roman" panose="02020603050405020304" pitchFamily="18" charset="0"/>
              </a:rPr>
              <a:t> (cocaine)over the counter drugs(OTC) and prescribed nasal decongestants and presence of foreign body</a:t>
            </a:r>
          </a:p>
          <a:p>
            <a:pPr marL="0" indent="0">
              <a:buNone/>
            </a:pPr>
            <a:endParaRPr lang="en-US" sz="9600" dirty="0" smtClean="0">
              <a:latin typeface="Times New Roman" panose="02020603050405020304" pitchFamily="18" charset="0"/>
              <a:cs typeface="Times New Roman" panose="02020603050405020304" pitchFamily="18" charset="0"/>
            </a:endParaRPr>
          </a:p>
          <a:p>
            <a:endParaRPr lang="en-US" sz="3800"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2068149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8037"/>
            <a:ext cx="8229600" cy="5440363"/>
          </a:xfrm>
        </p:spPr>
        <p:txBody>
          <a:bodyPr/>
          <a:lstStyle/>
          <a:p>
            <a:pPr marL="0" lvl="0" indent="0">
              <a:buNone/>
            </a:pPr>
            <a:r>
              <a:rPr lang="en-US" b="1" dirty="0">
                <a:solidFill>
                  <a:prstClr val="black"/>
                </a:solidFill>
              </a:rPr>
              <a:t>clinical features</a:t>
            </a:r>
          </a:p>
          <a:p>
            <a:pPr lvl="0"/>
            <a:r>
              <a:rPr lang="en-US" dirty="0">
                <a:solidFill>
                  <a:prstClr val="black"/>
                </a:solidFill>
                <a:latin typeface="Times New Roman" pitchFamily="18" charset="0"/>
                <a:cs typeface="Times New Roman" pitchFamily="18" charset="0"/>
              </a:rPr>
              <a:t>Tiredness, slight pyrexia, malaise and sore nose and pharynx</a:t>
            </a:r>
          </a:p>
          <a:p>
            <a:pPr lvl="0"/>
            <a:r>
              <a:rPr lang="en-US" dirty="0">
                <a:solidFill>
                  <a:prstClr val="black"/>
                </a:solidFill>
                <a:latin typeface="Times New Roman" pitchFamily="18" charset="0"/>
                <a:cs typeface="Times New Roman" pitchFamily="18" charset="0"/>
              </a:rPr>
              <a:t>Sneezing and profuse, watery nasal discharge are followed by thick </a:t>
            </a:r>
            <a:r>
              <a:rPr lang="en-US" dirty="0" err="1">
                <a:solidFill>
                  <a:prstClr val="black"/>
                </a:solidFill>
                <a:latin typeface="Times New Roman" pitchFamily="18" charset="0"/>
                <a:cs typeface="Times New Roman" pitchFamily="18" charset="0"/>
              </a:rPr>
              <a:t>mucopuluent</a:t>
            </a:r>
            <a:r>
              <a:rPr lang="en-US" dirty="0">
                <a:solidFill>
                  <a:prstClr val="black"/>
                </a:solidFill>
                <a:latin typeface="Times New Roman" pitchFamily="18" charset="0"/>
                <a:cs typeface="Times New Roman" pitchFamily="18" charset="0"/>
              </a:rPr>
              <a:t> secretions that may persist for up to a week</a:t>
            </a:r>
            <a:r>
              <a:rPr lang="en-US" dirty="0" smtClean="0">
                <a:solidFill>
                  <a:prstClr val="black"/>
                </a:solidFill>
                <a:latin typeface="Times New Roman" pitchFamily="18" charset="0"/>
                <a:cs typeface="Times New Roman" pitchFamily="18" charset="0"/>
              </a:rPr>
              <a:t>.</a:t>
            </a:r>
          </a:p>
          <a:p>
            <a:pPr lvl="0"/>
            <a:r>
              <a:rPr lang="en-US" dirty="0" smtClean="0">
                <a:solidFill>
                  <a:prstClr val="black"/>
                </a:solidFill>
                <a:latin typeface="Times New Roman" pitchFamily="18" charset="0"/>
                <a:cs typeface="Times New Roman" pitchFamily="18" charset="0"/>
              </a:rPr>
              <a:t>Medical management</a:t>
            </a:r>
          </a:p>
          <a:p>
            <a:pPr marL="0" lvl="0" indent="0">
              <a:buNone/>
            </a:pPr>
            <a:r>
              <a:rPr lang="en-US" dirty="0" smtClean="0">
                <a:solidFill>
                  <a:prstClr val="black"/>
                </a:solidFill>
                <a:latin typeface="Times New Roman" pitchFamily="18" charset="0"/>
                <a:cs typeface="Times New Roman" pitchFamily="18" charset="0"/>
              </a:rPr>
              <a:t>       Depends on the cause</a:t>
            </a:r>
            <a:endParaRPr lang="en-US" dirty="0">
              <a:solidFill>
                <a:prstClr val="black"/>
              </a:solidFill>
              <a:latin typeface="Times New Roman" pitchFamily="18" charset="0"/>
              <a:cs typeface="Times New Roman" pitchFamily="18" charset="0"/>
            </a:endParaRPr>
          </a:p>
          <a:p>
            <a:pPr lvl="0"/>
            <a:endParaRPr lang="en-US" dirty="0">
              <a:solidFill>
                <a:prstClr val="black"/>
              </a:solidFill>
            </a:endParaRPr>
          </a:p>
          <a:p>
            <a:endParaRPr lang="en-US" dirty="0"/>
          </a:p>
        </p:txBody>
      </p:sp>
    </p:spTree>
    <p:extLst>
      <p:ext uri="{BB962C8B-B14F-4D97-AF65-F5344CB8AC3E}">
        <p14:creationId xmlns:p14="http://schemas.microsoft.com/office/powerpoint/2010/main" val="32840489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If viral rhinitis medication are given to relieve the symptoms</a:t>
            </a:r>
          </a:p>
          <a:p>
            <a:r>
              <a:rPr lang="en-US" dirty="0" smtClean="0"/>
              <a:t>In allergic rhinitis tests may be performed to identify possible </a:t>
            </a:r>
            <a:r>
              <a:rPr lang="en-US" dirty="0" err="1" smtClean="0"/>
              <a:t>allergens,skin</a:t>
            </a:r>
            <a:r>
              <a:rPr lang="en-US" dirty="0" smtClean="0"/>
              <a:t> prick testing</a:t>
            </a:r>
          </a:p>
          <a:p>
            <a:r>
              <a:rPr lang="en-US" dirty="0" smtClean="0"/>
              <a:t>If symptoms suggest bacterial infection ,an antimicrobial agent will be used</a:t>
            </a:r>
          </a:p>
          <a:p>
            <a:r>
              <a:rPr lang="en-US" dirty="0" smtClean="0"/>
              <a:t>Pharmacologic  therapy</a:t>
            </a:r>
          </a:p>
          <a:p>
            <a:r>
              <a:rPr lang="en-US" dirty="0" smtClean="0"/>
              <a:t>Antihistamines e.g. chlopheniramines are administered for sneezing, pruritus and rhinorrhea</a:t>
            </a:r>
            <a:endParaRPr lang="en-US" dirty="0"/>
          </a:p>
        </p:txBody>
      </p:sp>
    </p:spTree>
    <p:extLst>
      <p:ext uri="{BB962C8B-B14F-4D97-AF65-F5344CB8AC3E}">
        <p14:creationId xmlns:p14="http://schemas.microsoft.com/office/powerpoint/2010/main" val="804971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dirty="0" smtClean="0"/>
              <a:t>Decongestant agents(drugs with sympathomimetic activity(alpha adrenergic agents)  are used for nasal obstruction</a:t>
            </a:r>
          </a:p>
          <a:p>
            <a:pPr marL="0" indent="0">
              <a:buNone/>
            </a:pPr>
            <a:r>
              <a:rPr lang="en-US" dirty="0" smtClean="0"/>
              <a:t>     </a:t>
            </a:r>
          </a:p>
          <a:p>
            <a:pPr marL="0" indent="0">
              <a:buNone/>
            </a:pPr>
            <a:r>
              <a:rPr lang="en-US" dirty="0" smtClean="0"/>
              <a:t>        </a:t>
            </a:r>
            <a:r>
              <a:rPr lang="en-US" b="1" dirty="0" smtClean="0"/>
              <a:t>Acute sinusitis</a:t>
            </a:r>
          </a:p>
          <a:p>
            <a:pPr marL="0" indent="0">
              <a:buNone/>
            </a:pPr>
            <a:r>
              <a:rPr lang="en-US" dirty="0" smtClean="0"/>
              <a:t>Sinuses are mucus lined cavities filled with air, normally drain into the nose and are involved in many URIs( frontal, ethmoidal, sphenoidal and maxillary)</a:t>
            </a:r>
            <a:endParaRPr lang="en-US" dirty="0"/>
          </a:p>
        </p:txBody>
      </p:sp>
    </p:spTree>
    <p:extLst>
      <p:ext uri="{BB962C8B-B14F-4D97-AF65-F5344CB8AC3E}">
        <p14:creationId xmlns:p14="http://schemas.microsoft.com/office/powerpoint/2010/main" val="551080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Bacterial organisms account for more than  60% of the cases of acute  sinusitis.</a:t>
            </a:r>
          </a:p>
          <a:p>
            <a:r>
              <a:rPr lang="en-US" dirty="0" smtClean="0"/>
              <a:t>streptococcus pneumonia,haemophilus influenzae and Moraxella catarrhalis are most common organisms associated with sinusitis.</a:t>
            </a:r>
          </a:p>
          <a:p>
            <a:r>
              <a:rPr lang="en-US" dirty="0" smtClean="0"/>
              <a:t>Fungal infections occur most often in immunosuppressed patients.</a:t>
            </a:r>
            <a:endParaRPr lang="en-US" dirty="0"/>
          </a:p>
        </p:txBody>
      </p:sp>
    </p:spTree>
    <p:extLst>
      <p:ext uri="{BB962C8B-B14F-4D97-AF65-F5344CB8AC3E}">
        <p14:creationId xmlns:p14="http://schemas.microsoft.com/office/powerpoint/2010/main" val="9953207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marL="0" indent="0">
              <a:buNone/>
            </a:pPr>
            <a:r>
              <a:rPr lang="en-US" dirty="0" smtClean="0"/>
              <a:t>         Clinical manifestations</a:t>
            </a:r>
          </a:p>
          <a:p>
            <a:r>
              <a:rPr lang="en-US" dirty="0" smtClean="0"/>
              <a:t>Facial pain or pressure over affected sinus area,</a:t>
            </a:r>
          </a:p>
          <a:p>
            <a:r>
              <a:rPr lang="en-US" dirty="0" smtClean="0"/>
              <a:t>nasal obstruction,</a:t>
            </a:r>
          </a:p>
          <a:p>
            <a:r>
              <a:rPr lang="en-US" dirty="0" smtClean="0"/>
              <a:t>fatigue,</a:t>
            </a:r>
          </a:p>
          <a:p>
            <a:r>
              <a:rPr lang="en-US" dirty="0" smtClean="0"/>
              <a:t>purulent nasal discharge,</a:t>
            </a:r>
          </a:p>
          <a:p>
            <a:r>
              <a:rPr lang="en-US" dirty="0" smtClean="0"/>
              <a:t>Fever ,headache, ear pain and sense of fullness, dental pain,</a:t>
            </a:r>
          </a:p>
          <a:p>
            <a:r>
              <a:rPr lang="en-US" dirty="0" smtClean="0"/>
              <a:t>decreased sense of smell, sore throat, early morning periorbital edema.</a:t>
            </a:r>
          </a:p>
          <a:p>
            <a:r>
              <a:rPr lang="en-US" dirty="0" smtClean="0"/>
              <a:t>and cough that worsens when the patient is supine</a:t>
            </a:r>
            <a:endParaRPr lang="en-US" dirty="0"/>
          </a:p>
        </p:txBody>
      </p:sp>
    </p:spTree>
    <p:extLst>
      <p:ext uri="{BB962C8B-B14F-4D97-AF65-F5344CB8AC3E}">
        <p14:creationId xmlns:p14="http://schemas.microsoft.com/office/powerpoint/2010/main" val="4017405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696200" cy="3611562"/>
          </a:xfrm>
        </p:spPr>
        <p:txBody>
          <a:bodyPr/>
          <a:lstStyle/>
          <a:p>
            <a:r>
              <a:rPr lang="en-US" dirty="0"/>
              <a:t>OBSTRUCTIVE AND RESTRICTIVE LUNG DISEASES</a:t>
            </a:r>
          </a:p>
        </p:txBody>
      </p:sp>
    </p:spTree>
    <p:extLst>
      <p:ext uri="{BB962C8B-B14F-4D97-AF65-F5344CB8AC3E}">
        <p14:creationId xmlns:p14="http://schemas.microsoft.com/office/powerpoint/2010/main" val="1944099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en-US" b="1" dirty="0" smtClean="0"/>
              <a:t>complications</a:t>
            </a:r>
          </a:p>
          <a:p>
            <a:pPr marL="0" indent="0">
              <a:buNone/>
            </a:pPr>
            <a:r>
              <a:rPr lang="en-US" dirty="0" smtClean="0"/>
              <a:t>If untreated, acute sinusitis may lead to severe and occasion life threatening complications such as  meningitis,</a:t>
            </a:r>
          </a:p>
          <a:p>
            <a:pPr marL="0" indent="0">
              <a:buNone/>
            </a:pPr>
            <a:r>
              <a:rPr lang="en-US" dirty="0" smtClean="0"/>
              <a:t> brain abscess, </a:t>
            </a:r>
          </a:p>
          <a:p>
            <a:pPr marL="0" indent="0">
              <a:buNone/>
            </a:pPr>
            <a:r>
              <a:rPr lang="en-US" dirty="0" smtClean="0"/>
              <a:t>ischemic brain infarction,</a:t>
            </a:r>
          </a:p>
          <a:p>
            <a:pPr marL="0" indent="0">
              <a:buNone/>
            </a:pPr>
            <a:r>
              <a:rPr lang="en-US" dirty="0" smtClean="0"/>
              <a:t>and osteomyelitis</a:t>
            </a:r>
            <a:endParaRPr lang="en-US" dirty="0"/>
          </a:p>
        </p:txBody>
      </p:sp>
    </p:spTree>
    <p:extLst>
      <p:ext uri="{BB962C8B-B14F-4D97-AF65-F5344CB8AC3E}">
        <p14:creationId xmlns:p14="http://schemas.microsoft.com/office/powerpoint/2010/main" val="1027072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Management</a:t>
            </a:r>
          </a:p>
          <a:p>
            <a:r>
              <a:rPr lang="en-US" dirty="0" smtClean="0"/>
              <a:t>If bacterial infection is confirmed antibiotic therapy is used to eradicate the microorganism</a:t>
            </a:r>
          </a:p>
          <a:p>
            <a:r>
              <a:rPr lang="en-US" dirty="0" smtClean="0"/>
              <a:t>Antihistamines are used if  an allergic component is suspected</a:t>
            </a:r>
          </a:p>
          <a:p>
            <a:r>
              <a:rPr lang="en-US" dirty="0" smtClean="0"/>
              <a:t>Heated mist and saline irrigation may be effective for opening blocked passages</a:t>
            </a:r>
          </a:p>
          <a:p>
            <a:endParaRPr lang="en-US" dirty="0"/>
          </a:p>
        </p:txBody>
      </p:sp>
    </p:spTree>
    <p:extLst>
      <p:ext uri="{BB962C8B-B14F-4D97-AF65-F5344CB8AC3E}">
        <p14:creationId xmlns:p14="http://schemas.microsoft.com/office/powerpoint/2010/main" val="2771707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45291"/>
          </a:xfrm>
        </p:spPr>
        <p:txBody>
          <a:bodyPr>
            <a:normAutofit lnSpcReduction="10000"/>
          </a:bodyPr>
          <a:lstStyle/>
          <a:p>
            <a:pPr marL="109728" indent="0">
              <a:buNone/>
            </a:pPr>
            <a:r>
              <a:rPr lang="en-US" dirty="0" smtClean="0"/>
              <a:t>                    Pharyngitis</a:t>
            </a:r>
          </a:p>
          <a:p>
            <a:pPr marL="0" indent="0">
              <a:buNone/>
            </a:pPr>
            <a:r>
              <a:rPr lang="en-US" dirty="0" smtClean="0"/>
              <a:t>   Sudden inflammation of the pharynx</a:t>
            </a:r>
          </a:p>
          <a:p>
            <a:pPr marL="0" indent="0">
              <a:buNone/>
            </a:pPr>
            <a:r>
              <a:rPr lang="en-US" dirty="0" smtClean="0"/>
              <a:t>        Pathophysiology</a:t>
            </a:r>
          </a:p>
          <a:p>
            <a:r>
              <a:rPr lang="en-US" dirty="0" smtClean="0"/>
              <a:t>Cases  of acute pharyngitis are caused by viral infection</a:t>
            </a:r>
          </a:p>
          <a:p>
            <a:r>
              <a:rPr lang="en-US" dirty="0" smtClean="0"/>
              <a:t>Responsible viruses include adenovirus, influenza virus, Epstein-Barr virus and herpes simplex virus.</a:t>
            </a:r>
          </a:p>
          <a:p>
            <a:r>
              <a:rPr lang="en-US" dirty="0" smtClean="0"/>
              <a:t>Bacterial organisms known to cause pharyngitis include group A beta hemolytic  </a:t>
            </a:r>
            <a:r>
              <a:rPr lang="en-US" dirty="0" err="1" smtClean="0"/>
              <a:t>streptococci,Neisseria</a:t>
            </a:r>
            <a:r>
              <a:rPr lang="en-US" dirty="0" smtClean="0"/>
              <a:t> gonorrhea, H.influenzae type B and mycoplasma.</a:t>
            </a:r>
          </a:p>
          <a:p>
            <a:endParaRPr lang="en-US" dirty="0"/>
          </a:p>
        </p:txBody>
      </p:sp>
    </p:spTree>
    <p:extLst>
      <p:ext uri="{BB962C8B-B14F-4D97-AF65-F5344CB8AC3E}">
        <p14:creationId xmlns:p14="http://schemas.microsoft.com/office/powerpoint/2010/main" val="71701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             Clinical manifestation</a:t>
            </a:r>
          </a:p>
          <a:p>
            <a:r>
              <a:rPr lang="en-US" dirty="0" smtClean="0"/>
              <a:t>Fiery red pharyngeal membrane and tonsils, lymphoid follicles that are swollen  with white purple exudate, </a:t>
            </a:r>
          </a:p>
          <a:p>
            <a:r>
              <a:rPr lang="en-US" dirty="0" smtClean="0"/>
              <a:t>enlarged and tender  cervical lymph nodes and no cough </a:t>
            </a:r>
          </a:p>
          <a:p>
            <a:r>
              <a:rPr lang="en-US" dirty="0" smtClean="0"/>
              <a:t>Fever,</a:t>
            </a:r>
          </a:p>
          <a:p>
            <a:r>
              <a:rPr lang="en-US" dirty="0" smtClean="0"/>
              <a:t>malaise,</a:t>
            </a:r>
          </a:p>
          <a:p>
            <a:r>
              <a:rPr lang="en-US" dirty="0" smtClean="0"/>
              <a:t>sore throat  </a:t>
            </a:r>
            <a:endParaRPr lang="en-US" dirty="0"/>
          </a:p>
        </p:txBody>
      </p:sp>
    </p:spTree>
    <p:extLst>
      <p:ext uri="{BB962C8B-B14F-4D97-AF65-F5344CB8AC3E}">
        <p14:creationId xmlns:p14="http://schemas.microsoft.com/office/powerpoint/2010/main" val="34287353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smtClean="0"/>
              <a:t>Medical management</a:t>
            </a:r>
          </a:p>
          <a:p>
            <a:r>
              <a:rPr lang="en-US" dirty="0" smtClean="0"/>
              <a:t>For viral pharyngitis supportive measures because antibiotics will have no effect on the organism</a:t>
            </a:r>
          </a:p>
          <a:p>
            <a:r>
              <a:rPr lang="en-US" dirty="0" smtClean="0"/>
              <a:t>Bacterial pharyngitis is treated with variety of antimicrobial agents</a:t>
            </a:r>
          </a:p>
          <a:p>
            <a:r>
              <a:rPr lang="en-US" dirty="0" smtClean="0"/>
              <a:t>If bacterial cause is suggested penicillin is the drug of choice</a:t>
            </a:r>
          </a:p>
          <a:p>
            <a:r>
              <a:rPr lang="en-US" dirty="0" smtClean="0"/>
              <a:t>Severe sore throats can be relieved by analgesic medication as prescribed</a:t>
            </a:r>
          </a:p>
          <a:p>
            <a:pPr marL="0" indent="0">
              <a:buNone/>
            </a:pPr>
            <a:endParaRPr lang="en-US" dirty="0"/>
          </a:p>
        </p:txBody>
      </p:sp>
    </p:spTree>
    <p:extLst>
      <p:ext uri="{BB962C8B-B14F-4D97-AF65-F5344CB8AC3E}">
        <p14:creationId xmlns:p14="http://schemas.microsoft.com/office/powerpoint/2010/main" val="2315909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smtClean="0"/>
              <a:t>      Chronic pharyngitis</a:t>
            </a:r>
          </a:p>
          <a:p>
            <a:r>
              <a:rPr lang="en-US" dirty="0"/>
              <a:t> </a:t>
            </a:r>
            <a:r>
              <a:rPr lang="en-US" dirty="0" smtClean="0"/>
              <a:t>persistent inflammation of the pharynx.</a:t>
            </a:r>
          </a:p>
          <a:p>
            <a:r>
              <a:rPr lang="en-US" dirty="0" smtClean="0"/>
              <a:t>It is common in adults who work or live in dusty surroundings, use their voice to excess, suffer from chronic cough or habitually use alcohol  and tobacco.</a:t>
            </a:r>
          </a:p>
          <a:p>
            <a:r>
              <a:rPr lang="en-US" dirty="0" smtClean="0"/>
              <a:t>There are three types of chronic pharyngitis</a:t>
            </a:r>
          </a:p>
          <a:p>
            <a:r>
              <a:rPr lang="en-US" dirty="0" smtClean="0"/>
              <a:t>Hypertrophic;characterised by general thickening and congestion of the pharyngeal mucous membrane</a:t>
            </a:r>
            <a:endParaRPr lang="en-US" dirty="0"/>
          </a:p>
        </p:txBody>
      </p:sp>
    </p:spTree>
    <p:extLst>
      <p:ext uri="{BB962C8B-B14F-4D97-AF65-F5344CB8AC3E}">
        <p14:creationId xmlns:p14="http://schemas.microsoft.com/office/powerpoint/2010/main" val="3334120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Atrophic late  stage of first type(the membrane is thin,whitish,glistering and at times wrinkled</a:t>
            </a:r>
          </a:p>
          <a:p>
            <a:r>
              <a:rPr lang="en-US" dirty="0" smtClean="0"/>
              <a:t>Chronic granular( clergyman’ sore throat)characterized by numerous swollen lymph follicles on the pharyngeal wall</a:t>
            </a:r>
            <a:endParaRPr lang="en-US" dirty="0"/>
          </a:p>
        </p:txBody>
      </p:sp>
    </p:spTree>
    <p:extLst>
      <p:ext uri="{BB962C8B-B14F-4D97-AF65-F5344CB8AC3E}">
        <p14:creationId xmlns:p14="http://schemas.microsoft.com/office/powerpoint/2010/main" val="38618180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pPr marL="0" indent="0">
              <a:buNone/>
            </a:pPr>
            <a:r>
              <a:rPr lang="en-US" dirty="0" smtClean="0"/>
              <a:t>               Clinical manifestation</a:t>
            </a:r>
          </a:p>
          <a:p>
            <a:r>
              <a:rPr lang="en-US" dirty="0" smtClean="0"/>
              <a:t>Constant sense of irritation or fullness in the throat, </a:t>
            </a:r>
          </a:p>
          <a:p>
            <a:r>
              <a:rPr lang="en-US" dirty="0" smtClean="0"/>
              <a:t>mucus that collects in the throat and can be expelled by coughing, </a:t>
            </a:r>
            <a:endParaRPr lang="en-US" dirty="0"/>
          </a:p>
          <a:p>
            <a:r>
              <a:rPr lang="en-US" dirty="0" smtClean="0"/>
              <a:t> difficulty swallowing.</a:t>
            </a:r>
          </a:p>
          <a:p>
            <a:pPr marL="0" indent="0">
              <a:buNone/>
            </a:pPr>
            <a:r>
              <a:rPr lang="en-US" dirty="0" smtClean="0"/>
              <a:t>            Management</a:t>
            </a:r>
          </a:p>
          <a:p>
            <a:r>
              <a:rPr lang="en-US" dirty="0" smtClean="0"/>
              <a:t>Based on relieving symptoms and avoiding exposure to irritants and</a:t>
            </a:r>
          </a:p>
          <a:p>
            <a:r>
              <a:rPr lang="en-US" dirty="0" smtClean="0"/>
              <a:t> correcting any respiratory, pulmonary or cardiac condition that may be responsible for a chronic cough</a:t>
            </a:r>
          </a:p>
          <a:p>
            <a:r>
              <a:rPr lang="en-US" dirty="0" smtClean="0"/>
              <a:t>Nasal congestion relived by short term use of nasal sprays</a:t>
            </a:r>
          </a:p>
          <a:p>
            <a:endParaRPr lang="en-US" dirty="0"/>
          </a:p>
        </p:txBody>
      </p:sp>
    </p:spTree>
    <p:extLst>
      <p:ext uri="{BB962C8B-B14F-4D97-AF65-F5344CB8AC3E}">
        <p14:creationId xmlns:p14="http://schemas.microsoft.com/office/powerpoint/2010/main" val="2031422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Aspirin and acetaminophen for its inflammatory  and analgesic properties</a:t>
            </a:r>
          </a:p>
          <a:p>
            <a:r>
              <a:rPr lang="en-US" dirty="0" smtClean="0"/>
              <a:t>Nurse recommends avoidance of alcohol, tobacco, and secondhand smoke and exposure to cold or to environmental or occupational pollutants</a:t>
            </a:r>
          </a:p>
          <a:p>
            <a:r>
              <a:rPr lang="en-US" dirty="0" smtClean="0"/>
              <a:t>Minimize exposure to pollutants by wearing a disposable facemask</a:t>
            </a:r>
          </a:p>
          <a:p>
            <a:r>
              <a:rPr lang="en-US" dirty="0" smtClean="0"/>
              <a:t>Encourage intake of plenty of fluids</a:t>
            </a:r>
          </a:p>
          <a:p>
            <a:r>
              <a:rPr lang="en-US" dirty="0" smtClean="0"/>
              <a:t>gargling with warm saline solution to relieve throat discomfort</a:t>
            </a:r>
          </a:p>
          <a:p>
            <a:r>
              <a:rPr lang="en-US" dirty="0" smtClean="0"/>
              <a:t>Lozenges will keep throat moist</a:t>
            </a:r>
          </a:p>
        </p:txBody>
      </p:sp>
    </p:spTree>
    <p:extLst>
      <p:ext uri="{BB962C8B-B14F-4D97-AF65-F5344CB8AC3E}">
        <p14:creationId xmlns:p14="http://schemas.microsoft.com/office/powerpoint/2010/main" val="11663478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marL="0" lvl="0" indent="0">
              <a:buNone/>
            </a:pPr>
            <a:r>
              <a:rPr lang="en-US" sz="2500" dirty="0" smtClean="0">
                <a:solidFill>
                  <a:prstClr val="black"/>
                </a:solidFill>
              </a:rPr>
              <a:t>                   </a:t>
            </a:r>
            <a:r>
              <a:rPr lang="en-US" sz="2500" b="1" dirty="0" smtClean="0">
                <a:solidFill>
                  <a:prstClr val="black"/>
                </a:solidFill>
              </a:rPr>
              <a:t>Tonsillitis </a:t>
            </a:r>
            <a:r>
              <a:rPr lang="en-US" sz="2500" b="1" dirty="0">
                <a:solidFill>
                  <a:prstClr val="black"/>
                </a:solidFill>
              </a:rPr>
              <a:t>and </a:t>
            </a:r>
            <a:r>
              <a:rPr lang="en-US" sz="2500" b="1" dirty="0" smtClean="0">
                <a:solidFill>
                  <a:prstClr val="black"/>
                </a:solidFill>
              </a:rPr>
              <a:t>adenoiditis</a:t>
            </a:r>
          </a:p>
          <a:p>
            <a:pPr lvl="0"/>
            <a:r>
              <a:rPr lang="en-US" sz="3100" dirty="0" smtClean="0">
                <a:solidFill>
                  <a:prstClr val="black"/>
                </a:solidFill>
              </a:rPr>
              <a:t>Inflammation of tonsils and adenoids</a:t>
            </a:r>
            <a:endParaRPr lang="en-US" sz="3100" dirty="0">
              <a:solidFill>
                <a:prstClr val="black"/>
              </a:solidFill>
            </a:endParaRPr>
          </a:p>
          <a:p>
            <a:r>
              <a:rPr lang="en-US" dirty="0" smtClean="0"/>
              <a:t>Group A beta hemolytic streptococcus is most common organism associated with tonsillitis and adenoids</a:t>
            </a:r>
          </a:p>
          <a:p>
            <a:pPr marL="0" indent="0">
              <a:buNone/>
            </a:pPr>
            <a:r>
              <a:rPr lang="en-US" dirty="0" smtClean="0"/>
              <a:t>                     </a:t>
            </a:r>
            <a:r>
              <a:rPr lang="en-US" b="1" dirty="0" smtClean="0"/>
              <a:t>Clinical manifestation</a:t>
            </a:r>
          </a:p>
          <a:p>
            <a:r>
              <a:rPr lang="en-US" dirty="0" smtClean="0"/>
              <a:t>Sore throat, fever,snoring,difficulty swallowing</a:t>
            </a:r>
          </a:p>
          <a:p>
            <a:r>
              <a:rPr lang="en-US" dirty="0" smtClean="0"/>
              <a:t>Enlarged adenoids may cause mouth breathing,</a:t>
            </a:r>
          </a:p>
          <a:p>
            <a:r>
              <a:rPr lang="en-US" dirty="0" smtClean="0"/>
              <a:t> earache, draining ears,</a:t>
            </a:r>
          </a:p>
          <a:p>
            <a:r>
              <a:rPr lang="en-US" dirty="0" smtClean="0"/>
              <a:t>frequent headache</a:t>
            </a:r>
          </a:p>
          <a:p>
            <a:r>
              <a:rPr lang="en-US" dirty="0" smtClean="0"/>
              <a:t>foul smelling breath,</a:t>
            </a:r>
          </a:p>
          <a:p>
            <a:r>
              <a:rPr lang="en-US" dirty="0" smtClean="0"/>
              <a:t>voice impairment and noisy respiration</a:t>
            </a:r>
          </a:p>
          <a:p>
            <a:pPr marL="0" indent="0">
              <a:buNone/>
            </a:pPr>
            <a:endParaRPr lang="en-US" dirty="0" smtClean="0"/>
          </a:p>
        </p:txBody>
      </p:sp>
    </p:spTree>
    <p:extLst>
      <p:ext uri="{BB962C8B-B14F-4D97-AF65-F5344CB8AC3E}">
        <p14:creationId xmlns:p14="http://schemas.microsoft.com/office/powerpoint/2010/main" val="245727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a:bodyPr>
          <a:lstStyle/>
          <a:p>
            <a:pPr marL="109728" indent="0">
              <a:buNone/>
            </a:pPr>
            <a:r>
              <a:rPr lang="en-US" dirty="0" smtClean="0">
                <a:latin typeface="Times New Roman" pitchFamily="18" charset="0"/>
                <a:cs typeface="Times New Roman" pitchFamily="18" charset="0"/>
              </a:rPr>
              <a:t>     OBSTRUCTIVE LUNG DISEASE </a:t>
            </a:r>
            <a:endParaRPr lang="en-US" dirty="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 Limitation of airflow </a:t>
            </a:r>
          </a:p>
          <a:p>
            <a:pPr marL="109728" indent="0">
              <a:buNone/>
            </a:pPr>
            <a:r>
              <a:rPr lang="en-US" dirty="0">
                <a:latin typeface="Times New Roman" pitchFamily="18" charset="0"/>
                <a:cs typeface="Times New Roman" pitchFamily="18" charset="0"/>
              </a:rPr>
              <a:t>• Rate of expiration is slowed </a:t>
            </a:r>
          </a:p>
          <a:p>
            <a:pPr marL="109728" indent="0">
              <a:buNone/>
            </a:pPr>
            <a:r>
              <a:rPr lang="en-US" dirty="0">
                <a:latin typeface="Times New Roman" pitchFamily="18" charset="0"/>
                <a:cs typeface="Times New Roman" pitchFamily="18" charset="0"/>
              </a:rPr>
              <a:t>• Volume usually </a:t>
            </a:r>
            <a:r>
              <a:rPr lang="en-US" dirty="0" smtClean="0">
                <a:latin typeface="Times New Roman" pitchFamily="18" charset="0"/>
                <a:cs typeface="Times New Roman" pitchFamily="18" charset="0"/>
              </a:rPr>
              <a:t>normal</a:t>
            </a:r>
          </a:p>
          <a:p>
            <a:pPr marL="109728" indent="0">
              <a:buNone/>
            </a:pPr>
            <a:endParaRPr lang="en-US" dirty="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 Restrictive Lung Disease </a:t>
            </a:r>
          </a:p>
          <a:p>
            <a:pPr marL="109728" indent="0">
              <a:buNone/>
            </a:pPr>
            <a:r>
              <a:rPr lang="en-US" dirty="0">
                <a:latin typeface="Times New Roman" pitchFamily="18" charset="0"/>
                <a:cs typeface="Times New Roman" pitchFamily="18" charset="0"/>
              </a:rPr>
              <a:t>• Limitation of lung expansion </a:t>
            </a:r>
          </a:p>
          <a:p>
            <a:pPr marL="109728" indent="0">
              <a:buNone/>
            </a:pPr>
            <a:r>
              <a:rPr lang="en-US" dirty="0">
                <a:latin typeface="Times New Roman" pitchFamily="18" charset="0"/>
                <a:cs typeface="Times New Roman" pitchFamily="18" charset="0"/>
              </a:rPr>
              <a:t>• Limit to both volume &amp; flow rate </a:t>
            </a:r>
          </a:p>
          <a:p>
            <a:pPr marL="109728" indent="0">
              <a:buNone/>
            </a:pP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9858680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buNone/>
            </a:pPr>
            <a:r>
              <a:rPr lang="en-US" dirty="0" smtClean="0"/>
              <a:t>           Medical management</a:t>
            </a:r>
          </a:p>
          <a:p>
            <a:r>
              <a:rPr lang="en-US" dirty="0" smtClean="0"/>
              <a:t>Supportive measures</a:t>
            </a:r>
          </a:p>
          <a:p>
            <a:r>
              <a:rPr lang="en-US" dirty="0" smtClean="0"/>
              <a:t>Increased fluid intake</a:t>
            </a:r>
          </a:p>
          <a:p>
            <a:r>
              <a:rPr lang="en-US" dirty="0" smtClean="0"/>
              <a:t>Analgesics</a:t>
            </a:r>
          </a:p>
          <a:p>
            <a:r>
              <a:rPr lang="en-US" dirty="0" smtClean="0"/>
              <a:t>Salt water gargles and rest</a:t>
            </a:r>
          </a:p>
          <a:p>
            <a:r>
              <a:rPr lang="en-US" dirty="0" smtClean="0"/>
              <a:t>Antibiotics in case of bacterial infections</a:t>
            </a:r>
          </a:p>
          <a:p>
            <a:r>
              <a:rPr lang="en-US" dirty="0" smtClean="0"/>
              <a:t>Tonsillectomy and adenoidectomy if patient has repeated episodes of tonsillitis despite antibiotic therapy</a:t>
            </a:r>
            <a:endParaRPr lang="en-US" dirty="0"/>
          </a:p>
        </p:txBody>
      </p:sp>
    </p:spTree>
    <p:extLst>
      <p:ext uri="{BB962C8B-B14F-4D97-AF65-F5344CB8AC3E}">
        <p14:creationId xmlns:p14="http://schemas.microsoft.com/office/powerpoint/2010/main" val="26976377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buNone/>
            </a:pPr>
            <a:r>
              <a:rPr lang="en-US" dirty="0" smtClean="0"/>
              <a:t>            </a:t>
            </a:r>
            <a:r>
              <a:rPr lang="en-US" b="1" dirty="0" smtClean="0"/>
              <a:t>Indication of tonsillectomy</a:t>
            </a:r>
          </a:p>
          <a:p>
            <a:r>
              <a:rPr lang="en-US" dirty="0" smtClean="0"/>
              <a:t>Chronic airway obstruction</a:t>
            </a:r>
          </a:p>
          <a:p>
            <a:r>
              <a:rPr lang="en-US" dirty="0" smtClean="0"/>
              <a:t>Chronic rhinorrhea</a:t>
            </a:r>
          </a:p>
          <a:p>
            <a:r>
              <a:rPr lang="en-US" dirty="0" smtClean="0"/>
              <a:t>Obstruction of eustachian tube with related ear infection</a:t>
            </a:r>
          </a:p>
          <a:p>
            <a:pPr marL="0" indent="0">
              <a:buNone/>
            </a:pPr>
            <a:r>
              <a:rPr lang="en-US" b="1" dirty="0" smtClean="0"/>
              <a:t>     Nursing management</a:t>
            </a:r>
          </a:p>
          <a:p>
            <a:r>
              <a:rPr lang="en-US" dirty="0" smtClean="0"/>
              <a:t>Prone position after surgery with head turned on the side to facilitate drainage from the mouth and pharynx</a:t>
            </a:r>
          </a:p>
          <a:p>
            <a:endParaRPr lang="en-US" dirty="0"/>
          </a:p>
        </p:txBody>
      </p:sp>
    </p:spTree>
    <p:extLst>
      <p:ext uri="{BB962C8B-B14F-4D97-AF65-F5344CB8AC3E}">
        <p14:creationId xmlns:p14="http://schemas.microsoft.com/office/powerpoint/2010/main" val="3489194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DON’T REMOVE THE ORAL AIRWAY until the patient’s gag reflex and swallowing reflex have returned</a:t>
            </a:r>
          </a:p>
          <a:p>
            <a:r>
              <a:rPr lang="en-US" dirty="0" smtClean="0"/>
              <a:t>Apply ice collar to the neck </a:t>
            </a:r>
            <a:endParaRPr lang="en-US" dirty="0"/>
          </a:p>
        </p:txBody>
      </p:sp>
    </p:spTree>
    <p:extLst>
      <p:ext uri="{BB962C8B-B14F-4D97-AF65-F5344CB8AC3E}">
        <p14:creationId xmlns:p14="http://schemas.microsoft.com/office/powerpoint/2010/main" val="1958524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lvl="0" indent="0">
              <a:buNone/>
            </a:pPr>
            <a:r>
              <a:rPr lang="en-US" b="1" dirty="0" smtClean="0"/>
              <a:t>                         Laryngitis </a:t>
            </a:r>
          </a:p>
          <a:p>
            <a:pPr marL="0" lvl="0" indent="0">
              <a:buNone/>
            </a:pPr>
            <a:r>
              <a:rPr lang="en-US" dirty="0" smtClean="0"/>
              <a:t>Inflammation of the larynx that occurs as a result </a:t>
            </a:r>
            <a:r>
              <a:rPr lang="en-US" dirty="0" smtClean="0">
                <a:solidFill>
                  <a:prstClr val="black"/>
                </a:solidFill>
              </a:rPr>
              <a:t>of </a:t>
            </a:r>
            <a:r>
              <a:rPr lang="en-US" dirty="0">
                <a:solidFill>
                  <a:prstClr val="black"/>
                </a:solidFill>
              </a:rPr>
              <a:t>voice abuse </a:t>
            </a:r>
            <a:r>
              <a:rPr lang="en-US" dirty="0" smtClean="0">
                <a:solidFill>
                  <a:prstClr val="black"/>
                </a:solidFill>
              </a:rPr>
              <a:t>or exposure </a:t>
            </a:r>
            <a:r>
              <a:rPr lang="en-US" dirty="0">
                <a:solidFill>
                  <a:prstClr val="black"/>
                </a:solidFill>
              </a:rPr>
              <a:t>to dust</a:t>
            </a:r>
            <a:r>
              <a:rPr lang="en-US" dirty="0" smtClean="0">
                <a:solidFill>
                  <a:prstClr val="black"/>
                </a:solidFill>
              </a:rPr>
              <a:t>, chemicals, smoke </a:t>
            </a:r>
            <a:r>
              <a:rPr lang="en-US" dirty="0">
                <a:solidFill>
                  <a:prstClr val="black"/>
                </a:solidFill>
              </a:rPr>
              <a:t>or </a:t>
            </a:r>
            <a:r>
              <a:rPr lang="en-US" dirty="0" smtClean="0">
                <a:solidFill>
                  <a:prstClr val="black"/>
                </a:solidFill>
              </a:rPr>
              <a:t>pollutants or a part of a URI</a:t>
            </a:r>
          </a:p>
          <a:p>
            <a:pPr marL="0" lvl="0" indent="0">
              <a:buNone/>
            </a:pPr>
            <a:r>
              <a:rPr lang="en-US" dirty="0" smtClean="0">
                <a:solidFill>
                  <a:prstClr val="black"/>
                </a:solidFill>
              </a:rPr>
              <a:t>              Clinical manifestation</a:t>
            </a:r>
          </a:p>
          <a:p>
            <a:pPr marL="0" lvl="0" indent="0">
              <a:buNone/>
            </a:pPr>
            <a:r>
              <a:rPr lang="en-US" dirty="0" smtClean="0">
                <a:solidFill>
                  <a:prstClr val="black"/>
                </a:solidFill>
              </a:rPr>
              <a:t>Hoarseness or aphonia  (complete loss of  voice) and severe cough</a:t>
            </a:r>
          </a:p>
          <a:p>
            <a:pPr marL="0" lvl="0" indent="0">
              <a:buNone/>
            </a:pPr>
            <a:r>
              <a:rPr lang="en-US" dirty="0" smtClean="0">
                <a:solidFill>
                  <a:prstClr val="black"/>
                </a:solidFill>
              </a:rPr>
              <a:t>Dry cough and sore throat that worsens in the evening hours</a:t>
            </a:r>
          </a:p>
          <a:p>
            <a:pPr marL="0" lvl="0" indent="0">
              <a:buNone/>
            </a:pPr>
            <a:endParaRPr lang="en-US" dirty="0">
              <a:solidFill>
                <a:prstClr val="black"/>
              </a:solidFill>
            </a:endParaRPr>
          </a:p>
          <a:p>
            <a:pPr marL="0" indent="0">
              <a:buNone/>
            </a:pPr>
            <a:endParaRPr lang="en-US" dirty="0"/>
          </a:p>
        </p:txBody>
      </p:sp>
    </p:spTree>
    <p:extLst>
      <p:ext uri="{BB962C8B-B14F-4D97-AF65-F5344CB8AC3E}">
        <p14:creationId xmlns:p14="http://schemas.microsoft.com/office/powerpoint/2010/main" val="13086297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983163"/>
          </a:xfrm>
        </p:spPr>
        <p:txBody>
          <a:bodyPr/>
          <a:lstStyle/>
          <a:p>
            <a:pPr marL="0" indent="0">
              <a:buNone/>
            </a:pPr>
            <a:r>
              <a:rPr lang="en-US" dirty="0" smtClean="0"/>
              <a:t>      Medical management</a:t>
            </a:r>
          </a:p>
          <a:p>
            <a:r>
              <a:rPr lang="en-US" dirty="0" smtClean="0"/>
              <a:t>Resting the voice</a:t>
            </a:r>
          </a:p>
          <a:p>
            <a:r>
              <a:rPr lang="en-US" dirty="0" smtClean="0"/>
              <a:t>Avoiding irritants including smoking</a:t>
            </a:r>
          </a:p>
          <a:p>
            <a:r>
              <a:rPr lang="en-US" dirty="0" smtClean="0"/>
              <a:t>Inhaling cool steam or an aerosol</a:t>
            </a:r>
          </a:p>
          <a:p>
            <a:r>
              <a:rPr lang="en-US" dirty="0" smtClean="0"/>
              <a:t>Appropriate antibiotics  if it is  caused by bacterial organism</a:t>
            </a:r>
          </a:p>
          <a:p>
            <a:endParaRPr lang="en-US" dirty="0"/>
          </a:p>
        </p:txBody>
      </p:sp>
    </p:spTree>
    <p:extLst>
      <p:ext uri="{BB962C8B-B14F-4D97-AF65-F5344CB8AC3E}">
        <p14:creationId xmlns:p14="http://schemas.microsoft.com/office/powerpoint/2010/main" val="19106363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48"/>
          </a:xfrm>
        </p:spPr>
        <p:txBody>
          <a:bodyPr>
            <a:normAutofit fontScale="92500" lnSpcReduction="20000"/>
          </a:bodyPr>
          <a:lstStyle/>
          <a:p>
            <a:pPr marL="0" indent="0">
              <a:buNone/>
            </a:pPr>
            <a:r>
              <a:rPr lang="en-US" dirty="0" smtClean="0"/>
              <a:t>           </a:t>
            </a:r>
          </a:p>
          <a:p>
            <a:pPr marL="0" indent="0">
              <a:buNone/>
            </a:pPr>
            <a:r>
              <a:rPr lang="en-US" dirty="0">
                <a:latin typeface="Times New Roman" pitchFamily="18" charset="0"/>
                <a:cs typeface="Times New Roman" pitchFamily="18" charset="0"/>
              </a:rPr>
              <a:t>MANAGEMENT OF PATIENT WITH CHEST AND LOWER RESPIRATORY TRACT  DISORDERS</a:t>
            </a:r>
            <a:endParaRPr lang="en-US" dirty="0"/>
          </a:p>
          <a:p>
            <a:pPr marL="0" indent="0">
              <a:buNone/>
            </a:pPr>
            <a:endParaRPr lang="en-US" dirty="0"/>
          </a:p>
          <a:p>
            <a:pPr marL="0" indent="0">
              <a:buNone/>
            </a:pPr>
            <a:r>
              <a:rPr lang="en-US" dirty="0" smtClean="0"/>
              <a:t> Atelectasis</a:t>
            </a:r>
          </a:p>
          <a:p>
            <a:r>
              <a:rPr lang="en-US" dirty="0" smtClean="0"/>
              <a:t>Refers to closure or collapse of alveoli caused by hypoventilation, obstruction to the airways or compression</a:t>
            </a:r>
          </a:p>
          <a:p>
            <a:r>
              <a:rPr lang="en-US" dirty="0" smtClean="0"/>
              <a:t>Can be acute or chronic</a:t>
            </a:r>
          </a:p>
          <a:p>
            <a:r>
              <a:rPr lang="en-US" dirty="0" smtClean="0"/>
              <a:t>Acute occurs frequently in immobilized patients who have shallow monotonous breathing patterns and in post operative patients</a:t>
            </a:r>
          </a:p>
          <a:p>
            <a:r>
              <a:rPr lang="en-US" dirty="0" smtClean="0"/>
              <a:t>Can occur in patients with chronic airway obstruction e.g. lung cancer</a:t>
            </a:r>
            <a:endParaRPr lang="en-US" dirty="0"/>
          </a:p>
        </p:txBody>
      </p:sp>
    </p:spTree>
    <p:extLst>
      <p:ext uri="{BB962C8B-B14F-4D97-AF65-F5344CB8AC3E}">
        <p14:creationId xmlns:p14="http://schemas.microsoft.com/office/powerpoint/2010/main" val="26832385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dirty="0" smtClean="0"/>
              <a:t>         Pathophysiology</a:t>
            </a:r>
          </a:p>
          <a:p>
            <a:r>
              <a:rPr lang="en-US" dirty="0" smtClean="0"/>
              <a:t>Atelectasis may occur as a result of reduced alveolar ventilation or any type of blockage that impedes passage of air to and from the alveoli</a:t>
            </a:r>
          </a:p>
          <a:p>
            <a:r>
              <a:rPr lang="en-US" dirty="0" smtClean="0"/>
              <a:t>The trapped alveolar air becomes absorbed into blood stream, and no additional air can enter into alveoli because of the blockage</a:t>
            </a:r>
          </a:p>
          <a:p>
            <a:r>
              <a:rPr lang="en-US" dirty="0" smtClean="0"/>
              <a:t>The affected portion of the lung becomes airless and alveoli collapse </a:t>
            </a:r>
            <a:endParaRPr lang="en-US" dirty="0"/>
          </a:p>
        </p:txBody>
      </p:sp>
    </p:spTree>
    <p:extLst>
      <p:ext uri="{BB962C8B-B14F-4D97-AF65-F5344CB8AC3E}">
        <p14:creationId xmlns:p14="http://schemas.microsoft.com/office/powerpoint/2010/main" val="14466884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dirty="0" smtClean="0"/>
              <a:t>           Causes</a:t>
            </a:r>
          </a:p>
          <a:p>
            <a:r>
              <a:rPr lang="en-US" dirty="0" smtClean="0"/>
              <a:t>Altered breathing patterns</a:t>
            </a:r>
          </a:p>
          <a:p>
            <a:r>
              <a:rPr lang="en-US" dirty="0" smtClean="0"/>
              <a:t>Retained secretions</a:t>
            </a:r>
          </a:p>
          <a:p>
            <a:r>
              <a:rPr lang="en-US" dirty="0" smtClean="0"/>
              <a:t>Alteration in small airway function</a:t>
            </a:r>
          </a:p>
          <a:p>
            <a:r>
              <a:rPr lang="en-US" dirty="0" smtClean="0"/>
              <a:t>Prolonged supine position</a:t>
            </a:r>
          </a:p>
          <a:p>
            <a:r>
              <a:rPr lang="en-US" dirty="0" smtClean="0"/>
              <a:t>Increased abdominal pressure</a:t>
            </a:r>
          </a:p>
          <a:p>
            <a:r>
              <a:rPr lang="en-US" dirty="0" smtClean="0"/>
              <a:t>Reduced lung volume due to musculoskeletal or neurologic disorders</a:t>
            </a:r>
            <a:endParaRPr lang="en-US" dirty="0"/>
          </a:p>
        </p:txBody>
      </p:sp>
    </p:spTree>
    <p:extLst>
      <p:ext uri="{BB962C8B-B14F-4D97-AF65-F5344CB8AC3E}">
        <p14:creationId xmlns:p14="http://schemas.microsoft.com/office/powerpoint/2010/main" val="26023007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normAutofit/>
          </a:bodyPr>
          <a:lstStyle/>
          <a:p>
            <a:r>
              <a:rPr lang="en-US" dirty="0" smtClean="0"/>
              <a:t>A monotonous, low tidal breathing pattern may cause small airway closure and alveolar collapse in post op patients. They may also have secretion  retention, airway obstruction and impaired cough reflex or fear of coughing due to pain.</a:t>
            </a:r>
          </a:p>
          <a:p>
            <a:r>
              <a:rPr lang="en-US" dirty="0" smtClean="0"/>
              <a:t>Fluid accumulation in pleura space(pleural effusion)</a:t>
            </a:r>
          </a:p>
          <a:p>
            <a:r>
              <a:rPr lang="en-US" dirty="0" smtClean="0"/>
              <a:t> air in pleural space (pneumothorax)or blood in pleura space (haemothorax)</a:t>
            </a:r>
            <a:endParaRPr lang="en-US" dirty="0"/>
          </a:p>
        </p:txBody>
      </p:sp>
    </p:spTree>
    <p:extLst>
      <p:ext uri="{BB962C8B-B14F-4D97-AF65-F5344CB8AC3E}">
        <p14:creationId xmlns:p14="http://schemas.microsoft.com/office/powerpoint/2010/main" val="744724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45291"/>
          </a:xfrm>
        </p:spPr>
        <p:txBody>
          <a:bodyPr/>
          <a:lstStyle/>
          <a:p>
            <a:pPr marL="0" indent="0">
              <a:buNone/>
            </a:pPr>
            <a:r>
              <a:rPr lang="en-US" dirty="0" smtClean="0"/>
              <a:t>         Clinical manifestation</a:t>
            </a:r>
          </a:p>
          <a:p>
            <a:r>
              <a:rPr lang="en-US" dirty="0" smtClean="0"/>
              <a:t>Cough, sputum production and low grade fever due to inflammation</a:t>
            </a:r>
          </a:p>
          <a:p>
            <a:r>
              <a:rPr lang="en-US" dirty="0" smtClean="0"/>
              <a:t>In acute atelectasis where a large portion of the lung is involved ,respiratory distress occurs</a:t>
            </a:r>
          </a:p>
          <a:p>
            <a:r>
              <a:rPr lang="en-US" dirty="0" smtClean="0"/>
              <a:t>Dyspnea,tachycardia,tachypnea,pleural pain</a:t>
            </a:r>
          </a:p>
          <a:p>
            <a:r>
              <a:rPr lang="en-US" dirty="0" smtClean="0"/>
              <a:t>Difficulty breathing in supine position and are anxious</a:t>
            </a:r>
          </a:p>
          <a:p>
            <a:endParaRPr lang="en-US" dirty="0" smtClean="0"/>
          </a:p>
          <a:p>
            <a:endParaRPr lang="en-US" dirty="0"/>
          </a:p>
        </p:txBody>
      </p:sp>
    </p:spTree>
    <p:extLst>
      <p:ext uri="{BB962C8B-B14F-4D97-AF65-F5344CB8AC3E}">
        <p14:creationId xmlns:p14="http://schemas.microsoft.com/office/powerpoint/2010/main" val="2286712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109728" indent="0">
              <a:buNone/>
            </a:pPr>
            <a:r>
              <a:rPr lang="en-US" dirty="0">
                <a:latin typeface="Times New Roman" pitchFamily="18" charset="0"/>
                <a:cs typeface="Times New Roman" pitchFamily="18" charset="0"/>
              </a:rPr>
              <a:t>RESTRICTIVE PULMONARY DISEASES</a:t>
            </a:r>
          </a:p>
          <a:p>
            <a:pPr marL="109728" indent="0">
              <a:buNone/>
            </a:pPr>
            <a:r>
              <a:rPr lang="en-US" dirty="0">
                <a:latin typeface="Times New Roman" pitchFamily="18" charset="0"/>
                <a:cs typeface="Times New Roman" pitchFamily="18" charset="0"/>
              </a:rPr>
              <a:t> • Are diseases that impair both lung expansion and lung compliance hence causing the lungs to become “stiff</a:t>
            </a:r>
            <a:r>
              <a:rPr lang="en-US" dirty="0" smtClean="0">
                <a:latin typeface="Times New Roman" pitchFamily="18" charset="0"/>
                <a:cs typeface="Times New Roman" pitchFamily="18" charset="0"/>
              </a:rPr>
              <a:t>”.</a:t>
            </a:r>
          </a:p>
          <a:p>
            <a:pPr marL="109728"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Are characterized by reduced lung volume, either because of the alteration in lung parenchyma or because of a disease of the pleura, chest wall or neuromuscular apparatus.</a:t>
            </a:r>
          </a:p>
          <a:p>
            <a:pPr marL="109728" indent="0">
              <a:buNone/>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73635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solidFill>
                  <a:prstClr val="black"/>
                </a:solidFill>
              </a:rPr>
              <a:t>Central cyanosis  as a late  sign of hypoxemia</a:t>
            </a:r>
          </a:p>
          <a:p>
            <a:pPr lvl="0"/>
            <a:r>
              <a:rPr lang="en-US" dirty="0">
                <a:solidFill>
                  <a:prstClr val="black"/>
                </a:solidFill>
              </a:rPr>
              <a:t>Chronic atelectasis predisposes patients to infection distal to obstruction</a:t>
            </a:r>
          </a:p>
          <a:p>
            <a:pPr marL="0" lvl="0" indent="0">
              <a:buNone/>
            </a:pPr>
            <a:r>
              <a:rPr lang="en-US" dirty="0">
                <a:solidFill>
                  <a:prstClr val="black"/>
                </a:solidFill>
              </a:rPr>
              <a:t>                     </a:t>
            </a:r>
          </a:p>
          <a:p>
            <a:endParaRPr lang="en-US" dirty="0"/>
          </a:p>
        </p:txBody>
      </p:sp>
    </p:spTree>
    <p:extLst>
      <p:ext uri="{BB962C8B-B14F-4D97-AF65-F5344CB8AC3E}">
        <p14:creationId xmlns:p14="http://schemas.microsoft.com/office/powerpoint/2010/main" val="11251048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169091"/>
          </a:xfrm>
        </p:spPr>
        <p:txBody>
          <a:bodyPr/>
          <a:lstStyle/>
          <a:p>
            <a:pPr marL="0" lvl="0" indent="0">
              <a:buNone/>
            </a:pPr>
            <a:r>
              <a:rPr lang="en-US" sz="2800" b="1" dirty="0">
                <a:solidFill>
                  <a:prstClr val="black"/>
                </a:solidFill>
                <a:latin typeface="Times New Roman" pitchFamily="18" charset="0"/>
                <a:cs typeface="Times New Roman" pitchFamily="18" charset="0"/>
              </a:rPr>
              <a:t>prevention</a:t>
            </a:r>
          </a:p>
          <a:p>
            <a:pPr marL="571500" lvl="0" indent="-571500">
              <a:buFont typeface="+mj-lt"/>
              <a:buAutoNum type="romanLcPeriod"/>
            </a:pPr>
            <a:r>
              <a:rPr lang="en-US" dirty="0">
                <a:solidFill>
                  <a:prstClr val="black"/>
                </a:solidFill>
              </a:rPr>
              <a:t>Frequent turning of patients especially from supine to upright position to promote ventilation and prevent secretions from accumulating</a:t>
            </a:r>
          </a:p>
          <a:p>
            <a:pPr marL="571500" lvl="0" indent="-571500">
              <a:buFont typeface="+mj-lt"/>
              <a:buAutoNum type="romanLcPeriod"/>
            </a:pPr>
            <a:r>
              <a:rPr lang="en-US" dirty="0">
                <a:solidFill>
                  <a:prstClr val="black"/>
                </a:solidFill>
              </a:rPr>
              <a:t>Early mobilization from bed to </a:t>
            </a:r>
            <a:r>
              <a:rPr lang="en-US" dirty="0" smtClean="0">
                <a:solidFill>
                  <a:prstClr val="black"/>
                </a:solidFill>
              </a:rPr>
              <a:t>chair</a:t>
            </a:r>
          </a:p>
          <a:p>
            <a:pPr marL="571500" lvl="0" indent="-571500">
              <a:buFont typeface="+mj-lt"/>
              <a:buAutoNum type="romanLcPeriod"/>
            </a:pPr>
            <a:r>
              <a:rPr lang="en-US" dirty="0" smtClean="0">
                <a:solidFill>
                  <a:prstClr val="black"/>
                </a:solidFill>
              </a:rPr>
              <a:t>Voluntary deep breathing maneuvers every two hourly to enhance lung expansion</a:t>
            </a:r>
          </a:p>
          <a:p>
            <a:pPr marL="571500" lvl="0" indent="-571500">
              <a:buFont typeface="+mj-lt"/>
              <a:buAutoNum type="romanLcPeriod"/>
            </a:pPr>
            <a:endParaRPr lang="en-US" dirty="0">
              <a:solidFill>
                <a:prstClr val="black"/>
              </a:solidFill>
            </a:endParaRPr>
          </a:p>
          <a:p>
            <a:pPr marL="571500" lvl="0" indent="-571500">
              <a:buFont typeface="+mj-lt"/>
              <a:buAutoNum type="romanLcPeriod"/>
            </a:pPr>
            <a:endParaRPr lang="en-US" dirty="0">
              <a:solidFill>
                <a:prstClr val="black"/>
              </a:solidFill>
            </a:endParaRPr>
          </a:p>
          <a:p>
            <a:endParaRPr lang="en-US" dirty="0"/>
          </a:p>
        </p:txBody>
      </p:sp>
    </p:spTree>
    <p:extLst>
      <p:ext uri="{BB962C8B-B14F-4D97-AF65-F5344CB8AC3E}">
        <p14:creationId xmlns:p14="http://schemas.microsoft.com/office/powerpoint/2010/main" val="11573498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Patient education on deep breathing exercise</a:t>
            </a:r>
          </a:p>
          <a:p>
            <a:r>
              <a:rPr lang="en-US" dirty="0" smtClean="0"/>
              <a:t>Directed cough to mobilize secretions and prevent them from accumulating</a:t>
            </a:r>
          </a:p>
          <a:p>
            <a:r>
              <a:rPr lang="en-US" dirty="0" smtClean="0"/>
              <a:t>Suctioning to remove tracheal bronchial secretions</a:t>
            </a:r>
          </a:p>
          <a:p>
            <a:r>
              <a:rPr lang="en-US" dirty="0" smtClean="0"/>
              <a:t>Nebulizer treatment and chest physical therapy</a:t>
            </a:r>
            <a:endParaRPr lang="en-US" dirty="0"/>
          </a:p>
        </p:txBody>
      </p:sp>
    </p:spTree>
    <p:extLst>
      <p:ext uri="{BB962C8B-B14F-4D97-AF65-F5344CB8AC3E}">
        <p14:creationId xmlns:p14="http://schemas.microsoft.com/office/powerpoint/2010/main" val="9871907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Management</a:t>
            </a:r>
          </a:p>
          <a:p>
            <a:r>
              <a:rPr lang="en-US" dirty="0" smtClean="0"/>
              <a:t>The goal of treatment is to improve ventilation and remove secretions</a:t>
            </a:r>
          </a:p>
          <a:p>
            <a:r>
              <a:rPr lang="en-US" dirty="0" smtClean="0"/>
              <a:t>Frequent turning, early mobilization and deep breathing exercise and coughing to prevent atelectasis  minimize or treat it by improving ventilation</a:t>
            </a:r>
          </a:p>
          <a:p>
            <a:r>
              <a:rPr lang="en-US" dirty="0" smtClean="0"/>
              <a:t>If due to secretions they must be removed </a:t>
            </a:r>
          </a:p>
        </p:txBody>
      </p:sp>
    </p:spTree>
    <p:extLst>
      <p:ext uri="{BB962C8B-B14F-4D97-AF65-F5344CB8AC3E}">
        <p14:creationId xmlns:p14="http://schemas.microsoft.com/office/powerpoint/2010/main" val="1911090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724401"/>
          </a:xfrm>
        </p:spPr>
        <p:txBody>
          <a:bodyPr>
            <a:noAutofit/>
          </a:bodyPr>
          <a:lstStyle/>
          <a:p>
            <a:r>
              <a:rPr lang="en-US" sz="2800" dirty="0" smtClean="0">
                <a:latin typeface="Times New Roman" panose="02020603050405020304" pitchFamily="18" charset="0"/>
                <a:cs typeface="Times New Roman" panose="02020603050405020304" pitchFamily="18" charset="0"/>
              </a:rPr>
              <a:t>By coughing or suctioning to allow air to renter that part of the lung</a:t>
            </a:r>
          </a:p>
          <a:p>
            <a:r>
              <a:rPr lang="en-US" sz="2800" dirty="0" smtClean="0">
                <a:latin typeface="Times New Roman" panose="02020603050405020304" pitchFamily="18" charset="0"/>
                <a:cs typeface="Times New Roman" panose="02020603050405020304" pitchFamily="18" charset="0"/>
              </a:rPr>
              <a:t>Chest physical therapy</a:t>
            </a:r>
          </a:p>
          <a:p>
            <a:r>
              <a:rPr lang="en-US" sz="2800" dirty="0" smtClean="0">
                <a:latin typeface="Times New Roman" panose="02020603050405020304" pitchFamily="18" charset="0"/>
                <a:cs typeface="Times New Roman" panose="02020603050405020304" pitchFamily="18" charset="0"/>
              </a:rPr>
              <a:t>Nebulizer therapy with bronchodilator to assist patient in expectoration</a:t>
            </a:r>
          </a:p>
          <a:p>
            <a:r>
              <a:rPr lang="en-US" sz="2800" dirty="0" smtClean="0">
                <a:latin typeface="Times New Roman" panose="02020603050405020304" pitchFamily="18" charset="0"/>
                <a:cs typeface="Times New Roman" panose="02020603050405020304" pitchFamily="18" charset="0"/>
              </a:rPr>
              <a:t>If due to compression of lung tissue the goal is to decrease compression</a:t>
            </a:r>
          </a:p>
          <a:p>
            <a:r>
              <a:rPr lang="en-US" sz="2800" dirty="0" smtClean="0">
                <a:latin typeface="Times New Roman" panose="02020603050405020304" pitchFamily="18" charset="0"/>
                <a:cs typeface="Times New Roman" panose="02020603050405020304" pitchFamily="18" charset="0"/>
              </a:rPr>
              <a:t>If due to lung tumor, measures should be taken to shrink it or use bronchoscopy</a:t>
            </a:r>
          </a:p>
          <a:p>
            <a:r>
              <a:rPr lang="en-US" sz="2800" dirty="0" smtClean="0">
                <a:latin typeface="Times New Roman" panose="02020603050405020304" pitchFamily="18" charset="0"/>
                <a:cs typeface="Times New Roman" panose="02020603050405020304" pitchFamily="18" charset="0"/>
              </a:rPr>
              <a:t>If due to plural effusion, thoracentesis is done(needle aspiration) or use of chest tube</a:t>
            </a:r>
          </a:p>
        </p:txBody>
      </p:sp>
    </p:spTree>
    <p:extLst>
      <p:ext uri="{BB962C8B-B14F-4D97-AF65-F5344CB8AC3E}">
        <p14:creationId xmlns:p14="http://schemas.microsoft.com/office/powerpoint/2010/main" val="8317352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lvl="0"/>
            <a:r>
              <a:rPr lang="en-US" sz="2800" dirty="0">
                <a:solidFill>
                  <a:prstClr val="black"/>
                </a:solidFill>
                <a:latin typeface="Times New Roman" panose="02020603050405020304" pitchFamily="18" charset="0"/>
                <a:cs typeface="Times New Roman" panose="02020603050405020304" pitchFamily="18" charset="0"/>
              </a:rPr>
              <a:t>If due to lung cancer airway stent or radiation therapy to shrink the tumor may be used to open the airways and provide ventilation to the collapsed area</a:t>
            </a:r>
          </a:p>
          <a:p>
            <a:pPr lvl="0"/>
            <a:r>
              <a:rPr lang="en-US" sz="2800" dirty="0">
                <a:solidFill>
                  <a:prstClr val="black"/>
                </a:solidFill>
                <a:latin typeface="Times New Roman" panose="02020603050405020304" pitchFamily="18" charset="0"/>
                <a:cs typeface="Times New Roman" panose="02020603050405020304" pitchFamily="18" charset="0"/>
              </a:rPr>
              <a:t>Massive atelectasis lead to acute respiratory failure hence endotracheal intubation and mechanical ventilation may be necessary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7402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397691"/>
          </a:xfrm>
        </p:spPr>
        <p:txBody>
          <a:bodyPr>
            <a:normAutofit lnSpcReduction="10000"/>
          </a:bodyPr>
          <a:lstStyle/>
          <a:p>
            <a:pPr marL="109728" indent="0">
              <a:buNone/>
            </a:pPr>
            <a:r>
              <a:rPr lang="en-US" dirty="0" smtClean="0"/>
              <a:t>         ACUTE TRACHEOBRONCHITIS(ATB)</a:t>
            </a:r>
          </a:p>
          <a:p>
            <a:r>
              <a:rPr lang="en-US" dirty="0" smtClean="0"/>
              <a:t>This is acute inflammation of mucous membranes of the trachea and the bronchial tree, often follows infection of the upper respiratory tract.</a:t>
            </a:r>
          </a:p>
          <a:p>
            <a:r>
              <a:rPr lang="en-US" dirty="0" smtClean="0"/>
              <a:t>Adequate treatment of upper respiratory infection is one of major factors in prevention of acute  tranche bronchitis</a:t>
            </a:r>
          </a:p>
          <a:p>
            <a:pPr marL="0" indent="0">
              <a:buNone/>
            </a:pPr>
            <a:r>
              <a:rPr lang="en-US" dirty="0" smtClean="0"/>
              <a:t>      </a:t>
            </a:r>
            <a:r>
              <a:rPr lang="en-US" b="1" dirty="0" smtClean="0"/>
              <a:t>Pathophysiology</a:t>
            </a:r>
          </a:p>
          <a:p>
            <a:r>
              <a:rPr lang="en-US" dirty="0" smtClean="0"/>
              <a:t>The inflamed mucosa of bronchi produces mucopurulent sputum often in response to infection by streptococcus pneumoniae.</a:t>
            </a:r>
            <a:endParaRPr lang="en-US" dirty="0"/>
          </a:p>
        </p:txBody>
      </p:sp>
    </p:spTree>
    <p:extLst>
      <p:ext uri="{BB962C8B-B14F-4D97-AF65-F5344CB8AC3E}">
        <p14:creationId xmlns:p14="http://schemas.microsoft.com/office/powerpoint/2010/main" val="19919175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Fungal infection may also cause tracheobronchitis</a:t>
            </a:r>
          </a:p>
          <a:p>
            <a:r>
              <a:rPr lang="en-US" dirty="0" smtClean="0"/>
              <a:t>A sputum culture is essential to identify the specific causative organism</a:t>
            </a:r>
          </a:p>
          <a:p>
            <a:r>
              <a:rPr lang="en-US" dirty="0" smtClean="0"/>
              <a:t>Inhalation of physical and chemical irritants,gases,or other air contaminants can also cause bronchial irritation.</a:t>
            </a:r>
          </a:p>
        </p:txBody>
      </p:sp>
    </p:spTree>
    <p:extLst>
      <p:ext uri="{BB962C8B-B14F-4D97-AF65-F5344CB8AC3E}">
        <p14:creationId xmlns:p14="http://schemas.microsoft.com/office/powerpoint/2010/main" val="171541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marL="0" indent="0">
              <a:buNone/>
            </a:pPr>
            <a:r>
              <a:rPr lang="en-US" dirty="0" smtClean="0"/>
              <a:t>      </a:t>
            </a:r>
            <a:r>
              <a:rPr lang="en-US" b="1" dirty="0" smtClean="0"/>
              <a:t>Clinical manifestations</a:t>
            </a:r>
          </a:p>
          <a:p>
            <a:r>
              <a:rPr lang="en-US" dirty="0" smtClean="0"/>
              <a:t>Dry irritating cough and expectorate a scanty amount of mucoid sputum</a:t>
            </a:r>
          </a:p>
          <a:p>
            <a:r>
              <a:rPr lang="en-US" dirty="0" smtClean="0"/>
              <a:t>Patient reports sternal soreness from coughing and have fever or chills, night sweats, headache, and general malaise</a:t>
            </a:r>
          </a:p>
          <a:p>
            <a:r>
              <a:rPr lang="en-US" dirty="0" smtClean="0"/>
              <a:t>As infection progresses, patient may be short of breath &amp;</a:t>
            </a:r>
          </a:p>
          <a:p>
            <a:r>
              <a:rPr lang="en-US" dirty="0" smtClean="0"/>
              <a:t>Noisy inspiration and expiration and produce purulent sputum</a:t>
            </a:r>
          </a:p>
          <a:p>
            <a:r>
              <a:rPr lang="en-US" dirty="0" smtClean="0"/>
              <a:t>Blood streaked sputum secretions may be expectorated due to irritation of the airway</a:t>
            </a:r>
            <a:endParaRPr lang="en-US" dirty="0"/>
          </a:p>
        </p:txBody>
      </p:sp>
    </p:spTree>
    <p:extLst>
      <p:ext uri="{BB962C8B-B14F-4D97-AF65-F5344CB8AC3E}">
        <p14:creationId xmlns:p14="http://schemas.microsoft.com/office/powerpoint/2010/main" val="26659561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dirty="0" smtClean="0"/>
              <a:t>     </a:t>
            </a:r>
            <a:r>
              <a:rPr lang="en-US" b="1" dirty="0" smtClean="0"/>
              <a:t>Medical management</a:t>
            </a:r>
          </a:p>
          <a:p>
            <a:r>
              <a:rPr lang="en-US" dirty="0" smtClean="0"/>
              <a:t>Antibiotics incase of purulent sputum</a:t>
            </a:r>
          </a:p>
          <a:p>
            <a:r>
              <a:rPr lang="en-US" dirty="0" smtClean="0"/>
              <a:t>Avoid antihistamines because excessive dryness and make expectoration difficult</a:t>
            </a:r>
          </a:p>
          <a:p>
            <a:r>
              <a:rPr lang="en-US" dirty="0" smtClean="0"/>
              <a:t>Increase fluid intake to thin the secretions</a:t>
            </a:r>
          </a:p>
          <a:p>
            <a:r>
              <a:rPr lang="en-US" dirty="0" smtClean="0"/>
              <a:t>Steam inhalation</a:t>
            </a:r>
          </a:p>
          <a:p>
            <a:r>
              <a:rPr lang="en-US" dirty="0" smtClean="0"/>
              <a:t>Mainly symptomatic</a:t>
            </a:r>
          </a:p>
          <a:p>
            <a:r>
              <a:rPr lang="en-US" dirty="0" smtClean="0"/>
              <a:t>Analgesics and antipyretics</a:t>
            </a:r>
          </a:p>
        </p:txBody>
      </p:sp>
    </p:spTree>
    <p:extLst>
      <p:ext uri="{BB962C8B-B14F-4D97-AF65-F5344CB8AC3E}">
        <p14:creationId xmlns:p14="http://schemas.microsoft.com/office/powerpoint/2010/main" val="3715015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Also characterized by reduced total lung capacity (TLC), vital capacity or resting lung volume</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If caused by parenchymal lung </a:t>
            </a:r>
            <a:r>
              <a:rPr lang="en-US" dirty="0" smtClean="0">
                <a:latin typeface="Times New Roman" pitchFamily="18" charset="0"/>
                <a:cs typeface="Times New Roman" pitchFamily="18" charset="0"/>
              </a:rPr>
              <a:t>disease, </a:t>
            </a:r>
            <a:r>
              <a:rPr lang="en-US" dirty="0">
                <a:latin typeface="Times New Roman" pitchFamily="18" charset="0"/>
                <a:cs typeface="Times New Roman" pitchFamily="18" charset="0"/>
              </a:rPr>
              <a:t>they are accompanied by reduced gas transfer, which may be marked clinically by desaturation after </a:t>
            </a:r>
            <a:r>
              <a:rPr lang="en-US" dirty="0" smtClean="0">
                <a:latin typeface="Times New Roman" pitchFamily="18" charset="0"/>
                <a:cs typeface="Times New Roman" pitchFamily="18" charset="0"/>
              </a:rPr>
              <a:t>exercise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8614345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marL="0" indent="0">
              <a:buNone/>
            </a:pPr>
            <a:r>
              <a:rPr lang="en-US" dirty="0" smtClean="0"/>
              <a:t>                 </a:t>
            </a:r>
            <a:r>
              <a:rPr lang="en-US" b="1" dirty="0" smtClean="0">
                <a:latin typeface="Times New Roman" panose="02020603050405020304" pitchFamily="18" charset="0"/>
                <a:cs typeface="Times New Roman" panose="02020603050405020304" pitchFamily="18" charset="0"/>
              </a:rPr>
              <a:t>Nursing management</a:t>
            </a:r>
          </a:p>
          <a:p>
            <a:pPr>
              <a:lnSpc>
                <a:spcPct val="250000"/>
              </a:lnSpc>
            </a:pPr>
            <a:r>
              <a:rPr lang="en-US" sz="3000" dirty="0" smtClean="0">
                <a:latin typeface="Times New Roman" panose="02020603050405020304" pitchFamily="18" charset="0"/>
                <a:cs typeface="Times New Roman" panose="02020603050405020304" pitchFamily="18" charset="0"/>
              </a:rPr>
              <a:t>Encourage bronchial hygiene such as increased fluid intake and directed coughing to remove secretions</a:t>
            </a:r>
          </a:p>
          <a:p>
            <a:pPr>
              <a:lnSpc>
                <a:spcPct val="250000"/>
              </a:lnSpc>
            </a:pPr>
            <a:r>
              <a:rPr lang="en-US" sz="3000" dirty="0" smtClean="0">
                <a:latin typeface="Times New Roman" panose="02020603050405020304" pitchFamily="18" charset="0"/>
                <a:cs typeface="Times New Roman" panose="02020603050405020304" pitchFamily="18" charset="0"/>
              </a:rPr>
              <a:t>Encourage patient to sit up frequently in order to cough effectively to prevent retention of mucopurulent sputum</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739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715962"/>
          </a:xfrm>
        </p:spPr>
        <p:txBody>
          <a:bodyPr>
            <a:normAutofit/>
          </a:bodyPr>
          <a:lstStyle/>
          <a:p>
            <a:r>
              <a:rPr lang="en-US" dirty="0" smtClean="0"/>
              <a:t>PNEUMONIA</a:t>
            </a:r>
            <a:endParaRPr lang="en-US" dirty="0"/>
          </a:p>
        </p:txBody>
      </p:sp>
      <p:sp>
        <p:nvSpPr>
          <p:cNvPr id="3" name="Content Placeholder 2"/>
          <p:cNvSpPr>
            <a:spLocks noGrp="1"/>
          </p:cNvSpPr>
          <p:nvPr>
            <p:ph idx="1"/>
          </p:nvPr>
        </p:nvSpPr>
        <p:spPr>
          <a:xfrm>
            <a:off x="457200" y="990600"/>
            <a:ext cx="8229600" cy="5016691"/>
          </a:xfrm>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It is inflammation of lung parenchyma caused by various microorganisms including bacteria, mycobactera,chlamydiae,mycoplasma,fungi, parasites viruses</a:t>
            </a:r>
          </a:p>
          <a:p>
            <a:r>
              <a:rPr lang="en-US" dirty="0" smtClean="0">
                <a:latin typeface="Times New Roman" panose="02020603050405020304" pitchFamily="18" charset="0"/>
                <a:cs typeface="Times New Roman" panose="02020603050405020304" pitchFamily="18" charset="0"/>
              </a:rPr>
              <a:t>  classification</a:t>
            </a:r>
          </a:p>
          <a:p>
            <a:pPr marL="0" indent="0">
              <a:buNone/>
            </a:pPr>
            <a:r>
              <a:rPr lang="en-US" dirty="0" smtClean="0">
                <a:latin typeface="Times New Roman" panose="02020603050405020304" pitchFamily="18" charset="0"/>
                <a:cs typeface="Times New Roman" panose="02020603050405020304" pitchFamily="18" charset="0"/>
              </a:rPr>
              <a:t>          Community acquired  pneumonia</a:t>
            </a:r>
          </a:p>
          <a:p>
            <a:r>
              <a:rPr lang="en-US" dirty="0" smtClean="0">
                <a:latin typeface="Times New Roman" panose="02020603050405020304" pitchFamily="18" charset="0"/>
                <a:cs typeface="Times New Roman" panose="02020603050405020304" pitchFamily="18" charset="0"/>
              </a:rPr>
              <a:t>Occurs either in the community setting or within the first 48 hours after hospitalization or institutionalization</a:t>
            </a:r>
          </a:p>
          <a:p>
            <a:r>
              <a:rPr lang="en-US" dirty="0" smtClean="0">
                <a:latin typeface="Times New Roman" panose="02020603050405020304" pitchFamily="18" charset="0"/>
                <a:cs typeface="Times New Roman" panose="02020603050405020304" pitchFamily="18" charset="0"/>
              </a:rPr>
              <a:t>The causative agents for CAP that require hospitalization are most frequently Spneumoniae,H.influenzae.legionella,pseudomonas aureginosa,and other negative rods.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8622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397691"/>
          </a:xfrm>
        </p:spPr>
        <p:txBody>
          <a:bodyPr>
            <a:normAutofit/>
          </a:bodyPr>
          <a:lstStyle/>
          <a:p>
            <a:r>
              <a:rPr lang="en-US" b="1" dirty="0" smtClean="0">
                <a:latin typeface="Times New Roman" pitchFamily="18" charset="0"/>
                <a:cs typeface="Times New Roman" pitchFamily="18" charset="0"/>
              </a:rPr>
              <a:t>Hospital Acquired pneumonia</a:t>
            </a:r>
          </a:p>
          <a:p>
            <a:r>
              <a:rPr lang="en-US" dirty="0" smtClean="0">
                <a:latin typeface="Times New Roman" pitchFamily="18" charset="0"/>
                <a:cs typeface="Times New Roman" pitchFamily="18" charset="0"/>
              </a:rPr>
              <a:t>Is also known as nosocomial pneumonia, is defined as the onset of pneumonia symptoms more than 48hours after admission in patients with no evidence of infection at time of admission</a:t>
            </a:r>
          </a:p>
          <a:p>
            <a:r>
              <a:rPr lang="en-US" b="1" dirty="0" smtClean="0">
                <a:latin typeface="Times New Roman" pitchFamily="18" charset="0"/>
                <a:cs typeface="Times New Roman" pitchFamily="18" charset="0"/>
              </a:rPr>
              <a:t>Ventilator associated pneumonia </a:t>
            </a:r>
            <a:r>
              <a:rPr lang="en-US" dirty="0" smtClean="0">
                <a:latin typeface="Times New Roman" pitchFamily="18" charset="0"/>
                <a:cs typeface="Times New Roman" pitchFamily="18" charset="0"/>
              </a:rPr>
              <a:t>can be considered a type of nosocomial pneumonia that is associated with endotracheal intubation and mechanical ventilation for at least 48hrs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778839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en-US" b="1" dirty="0" smtClean="0"/>
              <a:t>HAP</a:t>
            </a:r>
          </a:p>
          <a:p>
            <a:r>
              <a:rPr lang="en-US" dirty="0" smtClean="0">
                <a:latin typeface="Times New Roman" pitchFamily="18" charset="0"/>
                <a:cs typeface="Times New Roman" pitchFamily="18" charset="0"/>
              </a:rPr>
              <a:t>Occurs when at least one of three conditions exists</a:t>
            </a:r>
          </a:p>
          <a:p>
            <a:r>
              <a:rPr lang="en-US" dirty="0" smtClean="0">
                <a:latin typeface="Times New Roman" pitchFamily="18" charset="0"/>
                <a:cs typeface="Times New Roman" pitchFamily="18" charset="0"/>
              </a:rPr>
              <a:t>Host defenses are impaired</a:t>
            </a:r>
          </a:p>
          <a:p>
            <a:r>
              <a:rPr lang="en-US" dirty="0" smtClean="0">
                <a:latin typeface="Times New Roman" pitchFamily="18" charset="0"/>
                <a:cs typeface="Times New Roman" pitchFamily="18" charset="0"/>
              </a:rPr>
              <a:t>An inoculum of organisms reaches the lower respiratory tract and overwhelms the host defenses, or highly virulent organism is present</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663934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smtClean="0">
                <a:latin typeface="Times New Roman" pitchFamily="18" charset="0"/>
                <a:cs typeface="Times New Roman" pitchFamily="18" charset="0"/>
              </a:rPr>
              <a:t>Certain factors may predispose patients to HAP because of impaired host defenses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severe acute or chronic illness)variety of comorbid conditions, supine positioning  and aspiration,coma,malnutrition,prolonged hospitalization, hypotension and metabolic disorders</a:t>
            </a:r>
          </a:p>
          <a:p>
            <a:r>
              <a:rPr lang="en-US" dirty="0" smtClean="0">
                <a:latin typeface="Times New Roman" pitchFamily="18" charset="0"/>
                <a:cs typeface="Times New Roman" pitchFamily="18" charset="0"/>
              </a:rPr>
              <a:t>Hospitalized patients are also exposed to potential bacteria from other sources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434033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en-US" dirty="0" smtClean="0">
                <a:latin typeface="Times New Roman" pitchFamily="18" charset="0"/>
                <a:cs typeface="Times New Roman" pitchFamily="18" charset="0"/>
              </a:rPr>
              <a:t>E.g. respiratory therapy devices and equipment, transmission of pathogens by hands of health care personnel.</a:t>
            </a:r>
          </a:p>
          <a:p>
            <a:r>
              <a:rPr lang="en-US" dirty="0" smtClean="0">
                <a:latin typeface="Times New Roman" pitchFamily="18" charset="0"/>
                <a:cs typeface="Times New Roman" pitchFamily="18" charset="0"/>
              </a:rPr>
              <a:t>Numerous intervention related factors also may play </a:t>
            </a:r>
            <a:r>
              <a:rPr lang="en-US" dirty="0" err="1" smtClean="0">
                <a:latin typeface="Times New Roman" pitchFamily="18" charset="0"/>
                <a:cs typeface="Times New Roman" pitchFamily="18" charset="0"/>
              </a:rPr>
              <a:t>arole</a:t>
            </a:r>
            <a:r>
              <a:rPr lang="en-US" dirty="0" smtClean="0">
                <a:latin typeface="Times New Roman" pitchFamily="18" charset="0"/>
                <a:cs typeface="Times New Roman" pitchFamily="18" charset="0"/>
              </a:rPr>
              <a:t> in development of HAP e.g. therapeutic agents lead to </a:t>
            </a:r>
            <a:r>
              <a:rPr lang="en-US" dirty="0" err="1" smtClean="0">
                <a:latin typeface="Times New Roman" pitchFamily="18" charset="0"/>
                <a:cs typeface="Times New Roman" pitchFamily="18" charset="0"/>
              </a:rPr>
              <a:t>cns</a:t>
            </a:r>
            <a:r>
              <a:rPr lang="en-US" dirty="0" smtClean="0">
                <a:latin typeface="Times New Roman" pitchFamily="18" charset="0"/>
                <a:cs typeface="Times New Roman" pitchFamily="18" charset="0"/>
              </a:rPr>
              <a:t> depression with decreased ventilation, impaired removal of secretions, or potential aspiration,prolonged  or complicated thoracoabdominal procedures,which may impair mucocilliary function and cellular host defences;endotracheal intubation; prolonged or inappropriate use of antibiotics</a:t>
            </a:r>
          </a:p>
          <a:p>
            <a:r>
              <a:rPr lang="en-US" dirty="0" smtClean="0">
                <a:latin typeface="Times New Roman" pitchFamily="18" charset="0"/>
                <a:cs typeface="Times New Roman" pitchFamily="18" charset="0"/>
              </a:rPr>
              <a:t>The common micro organism responsible for HAP are </a:t>
            </a:r>
            <a:r>
              <a:rPr lang="en-US" dirty="0" err="1" smtClean="0">
                <a:latin typeface="Times New Roman" pitchFamily="18" charset="0"/>
                <a:cs typeface="Times New Roman" pitchFamily="18" charset="0"/>
              </a:rPr>
              <a:t>enterobacteria</a:t>
            </a:r>
            <a:r>
              <a:rPr lang="en-US" dirty="0" smtClean="0">
                <a:latin typeface="Times New Roman" pitchFamily="18" charset="0"/>
                <a:cs typeface="Times New Roman" pitchFamily="18" charset="0"/>
              </a:rPr>
              <a:t> species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coli</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049889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buNone/>
            </a:pPr>
            <a:r>
              <a:rPr lang="en-US" dirty="0" smtClean="0"/>
              <a:t>               </a:t>
            </a:r>
            <a:r>
              <a:rPr lang="en-US" dirty="0" smtClean="0">
                <a:latin typeface="Times New Roman" pitchFamily="18" charset="0"/>
                <a:cs typeface="Times New Roman" pitchFamily="18" charset="0"/>
              </a:rPr>
              <a:t>Pneumonia in  the immunocompromised host</a:t>
            </a:r>
          </a:p>
          <a:p>
            <a:r>
              <a:rPr lang="en-US" dirty="0" smtClean="0">
                <a:latin typeface="Times New Roman" pitchFamily="18" charset="0"/>
                <a:cs typeface="Times New Roman" pitchFamily="18" charset="0"/>
              </a:rPr>
              <a:t>This include pneumocystis pneumonia(PCP),fungal infections, and mycobacterial tuberculosis;</a:t>
            </a:r>
          </a:p>
          <a:p>
            <a:r>
              <a:rPr lang="en-US" dirty="0" smtClean="0">
                <a:latin typeface="Times New Roman" pitchFamily="18" charset="0"/>
                <a:cs typeface="Times New Roman" pitchFamily="18" charset="0"/>
              </a:rPr>
              <a:t>This occurs with use of corticosteroids or other immunosuppressive agents,chemotherapy,nutritional depletion, use of broad spectrum antimicrobial agents, AIDS, genetic immune disorders, and long term advanced life support technology(mechanical ventilation)</a:t>
            </a:r>
          </a:p>
          <a:p>
            <a:endParaRPr lang="en-US" dirty="0"/>
          </a:p>
        </p:txBody>
      </p:sp>
    </p:spTree>
    <p:extLst>
      <p:ext uri="{BB962C8B-B14F-4D97-AF65-F5344CB8AC3E}">
        <p14:creationId xmlns:p14="http://schemas.microsoft.com/office/powerpoint/2010/main" val="7082716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dirty="0" smtClean="0"/>
              <a:t>     </a:t>
            </a:r>
            <a:r>
              <a:rPr lang="en-US" dirty="0" smtClean="0">
                <a:latin typeface="Times New Roman" pitchFamily="18" charset="0"/>
                <a:cs typeface="Times New Roman" pitchFamily="18" charset="0"/>
              </a:rPr>
              <a:t>ASPIRATION PNEUMONIA</a:t>
            </a:r>
          </a:p>
          <a:p>
            <a:r>
              <a:rPr lang="en-US" dirty="0" smtClean="0">
                <a:latin typeface="Times New Roman" pitchFamily="18" charset="0"/>
                <a:cs typeface="Times New Roman" pitchFamily="18" charset="0"/>
              </a:rPr>
              <a:t>Refers to consequences resulting from entry of endogenous or exogenous substance into the lower airway.</a:t>
            </a:r>
          </a:p>
          <a:p>
            <a:r>
              <a:rPr lang="en-US" dirty="0" smtClean="0">
                <a:latin typeface="Times New Roman" pitchFamily="18" charset="0"/>
                <a:cs typeface="Times New Roman" pitchFamily="18" charset="0"/>
              </a:rPr>
              <a:t>The common form is bacterial infection from aspiration of bacteria that normally reside in the upper airways.</a:t>
            </a:r>
          </a:p>
          <a:p>
            <a:r>
              <a:rPr lang="en-US" dirty="0" smtClean="0">
                <a:latin typeface="Times New Roman" pitchFamily="18" charset="0"/>
                <a:cs typeface="Times New Roman" pitchFamily="18" charset="0"/>
              </a:rPr>
              <a:t>This inspiration or ingestion may impair the lung defenses, cause inflammatory changes and lead to bacterial growth and resulting  to pneumonia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004251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marL="0" indent="0">
              <a:buNone/>
            </a:pPr>
            <a:r>
              <a:rPr lang="en-US" sz="2400" dirty="0" smtClean="0"/>
              <a:t>            </a:t>
            </a:r>
            <a:r>
              <a:rPr lang="en-US" sz="2400" b="1" dirty="0" smtClean="0">
                <a:latin typeface="Times New Roman" panose="02020603050405020304" pitchFamily="18" charset="0"/>
                <a:cs typeface="Times New Roman" panose="02020603050405020304" pitchFamily="18" charset="0"/>
              </a:rPr>
              <a:t>Pathophysiology of pneumonia</a:t>
            </a:r>
          </a:p>
          <a:p>
            <a:r>
              <a:rPr lang="en-US" sz="2400" dirty="0" smtClean="0">
                <a:latin typeface="Times New Roman" panose="02020603050405020304" pitchFamily="18" charset="0"/>
                <a:cs typeface="Times New Roman" panose="02020603050405020304" pitchFamily="18" charset="0"/>
              </a:rPr>
              <a:t>Upper airways characteristics normally prevent potentially infectious particles from reaching sterile lower respiratory tract</a:t>
            </a:r>
          </a:p>
          <a:p>
            <a:pPr marL="0" indent="0">
              <a:buNone/>
            </a:pPr>
            <a:r>
              <a:rPr lang="en-US" sz="2400"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mechanical factors are critically important in host defenses</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The hairs and turbinacles of the nares catch larger inhaled particles before they reach the lower respiratory tract</a:t>
            </a:r>
          </a:p>
          <a:p>
            <a:r>
              <a:rPr lang="en-US" sz="2400" dirty="0" smtClean="0">
                <a:latin typeface="Times New Roman" panose="02020603050405020304" pitchFamily="18" charset="0"/>
                <a:cs typeface="Times New Roman" panose="02020603050405020304" pitchFamily="18" charset="0"/>
              </a:rPr>
              <a:t>The branching artitechiture of the tracheobronchial tree traps particles on the airway lining</a:t>
            </a:r>
          </a:p>
          <a:p>
            <a:r>
              <a:rPr lang="en-US" sz="2400" dirty="0" smtClean="0">
                <a:latin typeface="Times New Roman" panose="02020603050405020304" pitchFamily="18" charset="0"/>
                <a:cs typeface="Times New Roman" panose="02020603050405020304" pitchFamily="18" charset="0"/>
              </a:rPr>
              <a:t>Mucociliary clearance and local antibacterial factors either clear or kill the potential pathogen</a:t>
            </a:r>
          </a:p>
          <a:p>
            <a:r>
              <a:rPr lang="en-US" sz="2400" dirty="0" smtClean="0">
                <a:latin typeface="Times New Roman" panose="02020603050405020304" pitchFamily="18" charset="0"/>
                <a:cs typeface="Times New Roman" panose="02020603050405020304" pitchFamily="18" charset="0"/>
              </a:rPr>
              <a:t>The gag reflex and cough mechanism offer critical protection from aspiration</a:t>
            </a:r>
          </a:p>
          <a:p>
            <a:endParaRPr lang="en-US" sz="2400" dirty="0"/>
          </a:p>
        </p:txBody>
      </p:sp>
    </p:spTree>
    <p:extLst>
      <p:ext uri="{BB962C8B-B14F-4D97-AF65-F5344CB8AC3E}">
        <p14:creationId xmlns:p14="http://schemas.microsoft.com/office/powerpoint/2010/main" val="254152259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400" dirty="0">
                <a:solidFill>
                  <a:prstClr val="black"/>
                </a:solidFill>
                <a:latin typeface="Times New Roman" panose="02020603050405020304" pitchFamily="18" charset="0"/>
                <a:cs typeface="Times New Roman" panose="02020603050405020304" pitchFamily="18" charset="0"/>
              </a:rPr>
              <a:t>Normal  flora adhering to mucosal cells of the oropharynx, whose components are constant prevents pathogenic bacteria from binding  and thereby decrease the risk of pneumonia caused by these virulent bacteria</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759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pPr marL="0" indent="0">
              <a:buNone/>
            </a:pPr>
            <a:r>
              <a:rPr lang="en-US" dirty="0" smtClean="0">
                <a:latin typeface="Times New Roman" pitchFamily="18" charset="0"/>
                <a:cs typeface="Times New Roman" pitchFamily="18" charset="0"/>
              </a:rPr>
              <a:t>Pathophysiology </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particular changes occurring within the lungs depends on the etiologic factors of the restrictive disease .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Parenchymal changes result in fibrosis of the alveoli, small airways , and pulmonary vasculature , – whereas pleural disease causes pleural thickening and fibrosis. </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210672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latin typeface="Times New Roman" panose="02020603050405020304" pitchFamily="18" charset="0"/>
                <a:cs typeface="Times New Roman" panose="02020603050405020304" pitchFamily="18" charset="0"/>
              </a:rPr>
              <a:t>Pneumonia results from;</a:t>
            </a:r>
          </a:p>
          <a:p>
            <a:pPr marL="0" indent="0">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the proliferation of microbial pathogens at alveolar level and hosts response to those pathogens. </a:t>
            </a:r>
          </a:p>
          <a:p>
            <a:r>
              <a:rPr lang="en-US" dirty="0" smtClean="0">
                <a:latin typeface="Times New Roman" panose="02020603050405020304" pitchFamily="18" charset="0"/>
                <a:cs typeface="Times New Roman" panose="02020603050405020304" pitchFamily="18" charset="0"/>
              </a:rPr>
              <a:t>Microorganisms gain access to lower respiratory tract in several ways;</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most common is aspiration from oropharynx. Small volume aspiration occurs frequently during sleep(especially in the elderly) and patients with decreased  level of consciousness</a:t>
            </a:r>
          </a:p>
          <a:p>
            <a:r>
              <a:rPr lang="en-US" dirty="0" smtClean="0">
                <a:latin typeface="Times New Roman" panose="02020603050405020304" pitchFamily="18" charset="0"/>
                <a:cs typeface="Times New Roman" panose="02020603050405020304" pitchFamily="18" charset="0"/>
              </a:rPr>
              <a:t>Many pathogens are inhaled as contaminated droplets</a:t>
            </a:r>
          </a:p>
          <a:p>
            <a:r>
              <a:rPr lang="en-US" dirty="0" smtClean="0">
                <a:latin typeface="Times New Roman" panose="02020603050405020304" pitchFamily="18" charset="0"/>
                <a:cs typeface="Times New Roman" panose="02020603050405020304" pitchFamily="18" charset="0"/>
              </a:rPr>
              <a:t>It can also occurs via hematogenous spread e.g. from tricuspid endocarditis </a:t>
            </a:r>
            <a:r>
              <a:rPr lang="en-US" dirty="0" smtClean="0"/>
              <a:t>)</a:t>
            </a:r>
            <a:endParaRPr lang="en-US" dirty="0"/>
          </a:p>
        </p:txBody>
      </p:sp>
    </p:spTree>
    <p:extLst>
      <p:ext uri="{BB962C8B-B14F-4D97-AF65-F5344CB8AC3E}">
        <p14:creationId xmlns:p14="http://schemas.microsoft.com/office/powerpoint/2010/main" val="377668515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dirty="0" smtClean="0"/>
              <a:t>  </a:t>
            </a:r>
            <a:r>
              <a:rPr lang="en-US" dirty="0" smtClean="0">
                <a:latin typeface="Times New Roman" panose="02020603050405020304" pitchFamily="18" charset="0"/>
                <a:cs typeface="Times New Roman" panose="02020603050405020304" pitchFamily="18" charset="0"/>
              </a:rPr>
              <a:t>it can also result from blood borne organisms that enter the pulmonary circulation and are trapped in the pulmonary capillary bed</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when the above barriers are </a:t>
            </a:r>
            <a:r>
              <a:rPr lang="en-US" dirty="0" err="1" smtClean="0">
                <a:latin typeface="Times New Roman" panose="02020603050405020304" pitchFamily="18" charset="0"/>
                <a:cs typeface="Times New Roman" panose="02020603050405020304" pitchFamily="18" charset="0"/>
              </a:rPr>
              <a:t>overcomed</a:t>
            </a:r>
            <a:r>
              <a:rPr lang="en-US" dirty="0" smtClean="0">
                <a:latin typeface="Times New Roman" panose="02020603050405020304" pitchFamily="18" charset="0"/>
                <a:cs typeface="Times New Roman" panose="02020603050405020304" pitchFamily="18" charset="0"/>
              </a:rPr>
              <a:t> or when the microorganisms are small enough to be inhaled to alveolar level, resident alveolar macrophages are extremely efficient at clearing and killing pathogens</a:t>
            </a:r>
          </a:p>
          <a:p>
            <a:r>
              <a:rPr lang="en-US" dirty="0" smtClean="0">
                <a:latin typeface="Times New Roman" panose="02020603050405020304" pitchFamily="18" charset="0"/>
                <a:cs typeface="Times New Roman" panose="02020603050405020304" pitchFamily="18" charset="0"/>
              </a:rPr>
              <a:t>Once engulved,the pathogens  even if they are not killed by macrophages are eliminated via either the mucocilliary  elevator or.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941441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sz="2800" dirty="0">
                <a:solidFill>
                  <a:prstClr val="black"/>
                </a:solidFill>
                <a:latin typeface="Times New Roman" panose="02020603050405020304" pitchFamily="18" charset="0"/>
                <a:cs typeface="Times New Roman" panose="02020603050405020304" pitchFamily="18" charset="0"/>
              </a:rPr>
              <a:t>lymphatic's and no longer represent an infectious challenge .</a:t>
            </a:r>
          </a:p>
          <a:p>
            <a:pPr lvl="0"/>
            <a:r>
              <a:rPr lang="en-US" sz="2800" dirty="0">
                <a:solidFill>
                  <a:prstClr val="black"/>
                </a:solidFill>
                <a:latin typeface="Times New Roman" panose="02020603050405020304" pitchFamily="18" charset="0"/>
                <a:cs typeface="Times New Roman" panose="02020603050405020304" pitchFamily="18" charset="0"/>
              </a:rPr>
              <a:t>Only when the capacity of alveolar macrophages to ingest or kill the organisms is exceeded does clinical pneumonia become manifest</a:t>
            </a:r>
          </a:p>
          <a:p>
            <a:pPr lvl="0"/>
            <a:r>
              <a:rPr lang="en-US" sz="2800" dirty="0">
                <a:solidFill>
                  <a:prstClr val="black"/>
                </a:solidFill>
                <a:latin typeface="Times New Roman" panose="02020603050405020304" pitchFamily="18" charset="0"/>
                <a:cs typeface="Times New Roman" panose="02020603050405020304" pitchFamily="18" charset="0"/>
              </a:rPr>
              <a:t>The alveolar macrophages initiate the inflammatory response to bolster lower respiratory defenses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1757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b="1" dirty="0" err="1" smtClean="0">
                <a:latin typeface="Times New Roman" panose="02020603050405020304" pitchFamily="18" charset="0"/>
                <a:cs typeface="Times New Roman" panose="02020603050405020304" pitchFamily="18" charset="0"/>
              </a:rPr>
              <a:t>NB</a:t>
            </a:r>
            <a:r>
              <a:rPr lang="en-US" dirty="0" err="1" smtClean="0">
                <a:latin typeface="Times New Roman" panose="02020603050405020304" pitchFamily="18" charset="0"/>
                <a:cs typeface="Times New Roman" panose="02020603050405020304" pitchFamily="18" charset="0"/>
              </a:rPr>
              <a:t>The</a:t>
            </a:r>
            <a:r>
              <a:rPr lang="en-US" dirty="0" smtClean="0">
                <a:latin typeface="Times New Roman" panose="02020603050405020304" pitchFamily="18" charset="0"/>
                <a:cs typeface="Times New Roman" panose="02020603050405020304" pitchFamily="18" charset="0"/>
              </a:rPr>
              <a:t> host inflammatory response, rather than the proliferation of microorganisms, triggers the clinical syndrome of pneumonia.</a:t>
            </a:r>
          </a:p>
          <a:p>
            <a:r>
              <a:rPr lang="en-US" dirty="0" smtClean="0">
                <a:latin typeface="Times New Roman" panose="02020603050405020304" pitchFamily="18" charset="0"/>
                <a:cs typeface="Times New Roman" panose="02020603050405020304" pitchFamily="18" charset="0"/>
              </a:rPr>
              <a:t>The release of inflammatory mediators, such as interleukin(IL) 1 and tumor necrosis factor (TNF) results in fever</a:t>
            </a:r>
          </a:p>
          <a:p>
            <a:r>
              <a:rPr lang="en-US" dirty="0" smtClean="0">
                <a:latin typeface="Times New Roman" panose="02020603050405020304" pitchFamily="18" charset="0"/>
                <a:cs typeface="Times New Roman" panose="02020603050405020304" pitchFamily="18" charset="0"/>
              </a:rPr>
              <a:t>Chemokines,such as IL-8 and granulocyte colony stimulating factor, stimulate release of neutrophils and their attraction to the lung, producing both peripheral leukocytosis and increased purulent secretions.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9895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109728" indent="0">
              <a:buNone/>
            </a:pPr>
            <a:r>
              <a:rPr lang="en-US" dirty="0" smtClean="0">
                <a:latin typeface="Times New Roman" panose="02020603050405020304" pitchFamily="18" charset="0"/>
                <a:cs typeface="Times New Roman" panose="02020603050405020304" pitchFamily="18" charset="0"/>
              </a:rPr>
              <a:t>         clinical manifestations</a:t>
            </a:r>
          </a:p>
          <a:p>
            <a:r>
              <a:rPr lang="en-US" dirty="0" smtClean="0">
                <a:latin typeface="Times New Roman" panose="02020603050405020304" pitchFamily="18" charset="0"/>
                <a:cs typeface="Times New Roman" panose="02020603050405020304" pitchFamily="18" charset="0"/>
              </a:rPr>
              <a:t>Manifestations varies depending on causative organism and presence of underlying disease</a:t>
            </a:r>
          </a:p>
          <a:p>
            <a:r>
              <a:rPr lang="en-US" dirty="0" smtClean="0">
                <a:latin typeface="Times New Roman" panose="02020603050405020304" pitchFamily="18" charset="0"/>
                <a:cs typeface="Times New Roman" panose="02020603050405020304" pitchFamily="18" charset="0"/>
              </a:rPr>
              <a:t>Its impossible to diagnose a specific type of pneumonia (CAP,HAP)by clinical manifestation alone</a:t>
            </a:r>
          </a:p>
          <a:p>
            <a:endParaRPr lang="en-US" dirty="0"/>
          </a:p>
        </p:txBody>
      </p:sp>
    </p:spTree>
    <p:extLst>
      <p:ext uri="{BB962C8B-B14F-4D97-AF65-F5344CB8AC3E}">
        <p14:creationId xmlns:p14="http://schemas.microsoft.com/office/powerpoint/2010/main" val="334741729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lstStyle/>
          <a:p>
            <a:r>
              <a:rPr lang="en-US" dirty="0" smtClean="0">
                <a:latin typeface="Times New Roman" panose="02020603050405020304" pitchFamily="18" charset="0"/>
                <a:cs typeface="Times New Roman" panose="02020603050405020304" pitchFamily="18" charset="0"/>
              </a:rPr>
              <a:t>The patient with streptococcal pneumonia usually has a sudden onset of chills, rapidly rising fever(38.5 to 40.5</a:t>
            </a:r>
            <a:r>
              <a:rPr lang="en-US" sz="2800" dirty="0" smtClean="0">
                <a:latin typeface="Times New Roman" pitchFamily="18" charset="0"/>
                <a:cs typeface="Times New Roman" pitchFamily="18" charset="0"/>
              </a:rPr>
              <a:t>0c)</a:t>
            </a:r>
          </a:p>
          <a:p>
            <a:r>
              <a:rPr lang="en-US" sz="2800" dirty="0" smtClean="0">
                <a:latin typeface="Times New Roman" pitchFamily="18" charset="0"/>
                <a:cs typeface="Times New Roman" pitchFamily="18" charset="0"/>
              </a:rPr>
              <a:t>Pleuritic chest  pain  that is aggravated by deep breathing and coughing</a:t>
            </a:r>
          </a:p>
          <a:p>
            <a:r>
              <a:rPr lang="en-US" sz="2800" dirty="0" smtClean="0">
                <a:latin typeface="Times New Roman" pitchFamily="18" charset="0"/>
                <a:cs typeface="Times New Roman" pitchFamily="18" charset="0"/>
              </a:rPr>
              <a:t>The patient is severely ill with marked tachypnea(25 to 45 breaths/min</a:t>
            </a:r>
          </a:p>
          <a:p>
            <a:r>
              <a:rPr lang="en-US" sz="2800" dirty="0" smtClean="0">
                <a:latin typeface="Times New Roman" pitchFamily="18" charset="0"/>
                <a:cs typeface="Times New Roman" pitchFamily="18" charset="0"/>
              </a:rPr>
              <a:t>Signs of respiratory distress (</a:t>
            </a:r>
            <a:r>
              <a:rPr lang="en-US" sz="2800" dirty="0" err="1" smtClean="0">
                <a:latin typeface="Times New Roman" pitchFamily="18" charset="0"/>
                <a:cs typeface="Times New Roman" pitchFamily="18" charset="0"/>
              </a:rPr>
              <a:t>e,g</a:t>
            </a:r>
            <a:r>
              <a:rPr lang="en-US" sz="2800" dirty="0" smtClean="0">
                <a:latin typeface="Times New Roman" pitchFamily="18" charset="0"/>
                <a:cs typeface="Times New Roman" pitchFamily="18" charset="0"/>
              </a:rPr>
              <a:t> shortness of breath, use of accessory muscles in respiration)</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395992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The pulse is rapid and bounding and is usually increases about 10 bpm for every degree (Celsius) of temperature elevation</a:t>
            </a:r>
          </a:p>
          <a:p>
            <a:r>
              <a:rPr lang="en-US" dirty="0" smtClean="0">
                <a:latin typeface="Times New Roman" panose="02020603050405020304" pitchFamily="18" charset="0"/>
                <a:cs typeface="Times New Roman" panose="02020603050405020304" pitchFamily="18" charset="0"/>
              </a:rPr>
              <a:t>In severe pneumonia the cheeks are flushed and the lips and nail beds demonstrate central cyanosis(late of sign of poor oxygenation(hypoxemia)</a:t>
            </a:r>
          </a:p>
          <a:p>
            <a:r>
              <a:rPr lang="en-US" dirty="0" smtClean="0">
                <a:latin typeface="Times New Roman" panose="02020603050405020304" pitchFamily="18" charset="0"/>
                <a:cs typeface="Times New Roman" panose="02020603050405020304" pitchFamily="18" charset="0"/>
              </a:rPr>
              <a:t>Exhibit orthopnea(shortness of breath when reclining or supine position) preferring to be propped up or sitting in bed leaning forward  (orthopnoiec position in an effort  to achieve adequate gas exchange without coughing  or breathing deeply</a:t>
            </a:r>
          </a:p>
          <a:p>
            <a:r>
              <a:rPr lang="en-US" dirty="0" smtClean="0">
                <a:latin typeface="Times New Roman" panose="02020603050405020304" pitchFamily="18" charset="0"/>
                <a:cs typeface="Times New Roman" panose="02020603050405020304" pitchFamily="18" charset="0"/>
              </a:rPr>
              <a:t>Appetite is poor, and the patient is diaphoretic</a:t>
            </a:r>
          </a:p>
          <a:p>
            <a:r>
              <a:rPr lang="en-US" dirty="0" smtClean="0">
                <a:latin typeface="Times New Roman" panose="02020603050405020304" pitchFamily="18" charset="0"/>
                <a:cs typeface="Times New Roman" panose="02020603050405020304" pitchFamily="18" charset="0"/>
              </a:rPr>
              <a:t>Sputum is purulent </a:t>
            </a:r>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62924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sz="2800" dirty="0">
                <a:solidFill>
                  <a:prstClr val="black"/>
                </a:solidFill>
                <a:latin typeface="Times New Roman" panose="02020603050405020304" pitchFamily="18" charset="0"/>
                <a:cs typeface="Times New Roman" panose="02020603050405020304" pitchFamily="18" charset="0"/>
              </a:rPr>
              <a:t>Rusty, blood tinged sputum may be expectorated with streptococcal (pneumococcal )and </a:t>
            </a:r>
            <a:r>
              <a:rPr lang="en-US" sz="2800" dirty="0" err="1">
                <a:solidFill>
                  <a:prstClr val="black"/>
                </a:solidFill>
                <a:latin typeface="Times New Roman" panose="02020603050405020304" pitchFamily="18" charset="0"/>
                <a:cs typeface="Times New Roman" panose="02020603050405020304" pitchFamily="18" charset="0"/>
              </a:rPr>
              <a:t>klebsiella</a:t>
            </a:r>
            <a:r>
              <a:rPr lang="en-US" sz="2800" dirty="0">
                <a:solidFill>
                  <a:prstClr val="black"/>
                </a:solidFill>
                <a:latin typeface="Times New Roman" panose="02020603050405020304" pitchFamily="18" charset="0"/>
                <a:cs typeface="Times New Roman" panose="02020603050405020304" pitchFamily="18" charset="0"/>
              </a:rPr>
              <a:t> pneumonia</a:t>
            </a:r>
          </a:p>
          <a:p>
            <a:pPr lvl="0"/>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smtClean="0">
                <a:solidFill>
                  <a:prstClr val="black"/>
                </a:solidFill>
                <a:latin typeface="Times New Roman" panose="02020603050405020304" pitchFamily="18" charset="0"/>
                <a:cs typeface="Times New Roman" panose="02020603050405020304" pitchFamily="18" charset="0"/>
              </a:rPr>
              <a:t>fatigue,headache,myalgia</a:t>
            </a:r>
            <a:r>
              <a:rPr lang="en-US" sz="2800" dirty="0" smtClean="0">
                <a:solidFill>
                  <a:prstClr val="black"/>
                </a:solidFill>
                <a:latin typeface="Times New Roman" panose="02020603050405020304" pitchFamily="18" charset="0"/>
                <a:cs typeface="Times New Roman" panose="02020603050405020304" pitchFamily="18" charset="0"/>
              </a:rPr>
              <a:t> </a:t>
            </a:r>
            <a:r>
              <a:rPr lang="en-US" sz="2800" dirty="0">
                <a:solidFill>
                  <a:prstClr val="black"/>
                </a:solidFill>
                <a:latin typeface="Times New Roman" panose="02020603050405020304" pitchFamily="18" charset="0"/>
                <a:cs typeface="Times New Roman" panose="02020603050405020304" pitchFamily="18" charset="0"/>
              </a:rPr>
              <a:t>and arthralgia</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a:t>
            </a:r>
            <a:r>
              <a:rPr lang="en-US" sz="2800" b="1" dirty="0">
                <a:solidFill>
                  <a:prstClr val="black"/>
                </a:solidFill>
                <a:latin typeface="Times New Roman" panose="02020603050405020304" pitchFamily="18" charset="0"/>
                <a:cs typeface="Times New Roman" panose="02020603050405020304" pitchFamily="18" charset="0"/>
              </a:rPr>
              <a:t>assessment and diagnostic findings</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History(recent respiratory tract infection)</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P.E </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Chest x-ray</a:t>
            </a:r>
          </a:p>
          <a:p>
            <a:endParaRPr lang="en-US" dirty="0"/>
          </a:p>
        </p:txBody>
      </p:sp>
    </p:spTree>
    <p:extLst>
      <p:ext uri="{BB962C8B-B14F-4D97-AF65-F5344CB8AC3E}">
        <p14:creationId xmlns:p14="http://schemas.microsoft.com/office/powerpoint/2010/main" val="19863458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dirty="0" smtClean="0">
                <a:latin typeface="Times New Roman" panose="02020603050405020304" pitchFamily="18" charset="0"/>
                <a:cs typeface="Times New Roman" panose="02020603050405020304" pitchFamily="18" charset="0"/>
              </a:rPr>
              <a:t>Blood culture</a:t>
            </a:r>
          </a:p>
          <a:p>
            <a:r>
              <a:rPr lang="en-US" dirty="0" smtClean="0">
                <a:latin typeface="Times New Roman" panose="02020603050405020304" pitchFamily="18" charset="0"/>
                <a:cs typeface="Times New Roman" panose="02020603050405020304" pitchFamily="18" charset="0"/>
              </a:rPr>
              <a:t>Sputum examination</a:t>
            </a:r>
          </a:p>
          <a:p>
            <a:pPr marL="0" indent="0">
              <a:buNone/>
            </a:pPr>
            <a:r>
              <a:rPr lang="en-US" dirty="0" smtClean="0">
                <a:latin typeface="Times New Roman" panose="02020603050405020304" pitchFamily="18" charset="0"/>
                <a:cs typeface="Times New Roman" panose="02020603050405020304" pitchFamily="18" charset="0"/>
              </a:rPr>
              <a:t>             medical management</a:t>
            </a:r>
          </a:p>
          <a:p>
            <a:pPr marL="0" indent="0">
              <a:buNone/>
            </a:pPr>
            <a:r>
              <a:rPr lang="en-US" dirty="0" smtClean="0">
                <a:latin typeface="Times New Roman" panose="02020603050405020304" pitchFamily="18" charset="0"/>
                <a:cs typeface="Times New Roman" panose="02020603050405020304" pitchFamily="18" charset="0"/>
              </a:rPr>
              <a:t>      Pharmacologic therapy</a:t>
            </a:r>
          </a:p>
          <a:p>
            <a:pPr marL="0" indent="0">
              <a:buNone/>
            </a:pPr>
            <a:r>
              <a:rPr lang="en-US" dirty="0" smtClean="0">
                <a:latin typeface="Times New Roman" panose="02020603050405020304" pitchFamily="18" charset="0"/>
                <a:cs typeface="Times New Roman" panose="02020603050405020304" pitchFamily="18" charset="0"/>
              </a:rPr>
              <a:t>Administration of appropriate antibiotics as determined by gram stain.</a:t>
            </a:r>
          </a:p>
          <a:p>
            <a:pPr marL="0" indent="0">
              <a:buNone/>
            </a:pPr>
            <a:r>
              <a:rPr lang="en-US" dirty="0" smtClean="0">
                <a:latin typeface="Times New Roman" panose="02020603050405020304" pitchFamily="18" charset="0"/>
                <a:cs typeface="Times New Roman" panose="02020603050405020304" pitchFamily="18" charset="0"/>
              </a:rPr>
              <a:t> However etiologic agent is not identified in half of CAP cases, an empiric therapy must be initiated</a:t>
            </a:r>
          </a:p>
          <a:p>
            <a:pPr marL="0" indent="0">
              <a:buNone/>
            </a:pPr>
            <a:endParaRPr lang="en-US" dirty="0"/>
          </a:p>
        </p:txBody>
      </p:sp>
    </p:spTree>
    <p:extLst>
      <p:ext uri="{BB962C8B-B14F-4D97-AF65-F5344CB8AC3E}">
        <p14:creationId xmlns:p14="http://schemas.microsoft.com/office/powerpoint/2010/main" val="19639772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Treatment of viral respiratory tract infections and pneumonia, antibiotics are in effective hence treatment is supportive</a:t>
            </a:r>
          </a:p>
          <a:p>
            <a:r>
              <a:rPr lang="en-US" dirty="0" smtClean="0">
                <a:latin typeface="Times New Roman" panose="02020603050405020304" pitchFamily="18" charset="0"/>
                <a:cs typeface="Times New Roman" panose="02020603050405020304" pitchFamily="18" charset="0"/>
              </a:rPr>
              <a:t>Hydration because fever and tachypnea may result in insensible fluid losses</a:t>
            </a:r>
          </a:p>
          <a:p>
            <a:r>
              <a:rPr lang="en-US" dirty="0" smtClean="0">
                <a:latin typeface="Times New Roman" panose="02020603050405020304" pitchFamily="18" charset="0"/>
                <a:cs typeface="Times New Roman" panose="02020603050405020304" pitchFamily="18" charset="0"/>
              </a:rPr>
              <a:t>Antipyretics to teat fever and headache</a:t>
            </a:r>
          </a:p>
          <a:p>
            <a:r>
              <a:rPr lang="en-US" dirty="0" smtClean="0">
                <a:latin typeface="Times New Roman" panose="02020603050405020304" pitchFamily="18" charset="0"/>
                <a:cs typeface="Times New Roman" panose="02020603050405020304" pitchFamily="18" charset="0"/>
              </a:rPr>
              <a:t>Antitussive medications may be used for associated cough</a:t>
            </a:r>
          </a:p>
          <a:p>
            <a:r>
              <a:rPr lang="en-US" dirty="0" smtClean="0">
                <a:latin typeface="Times New Roman" panose="02020603050405020304" pitchFamily="18" charset="0"/>
                <a:cs typeface="Times New Roman" panose="02020603050405020304" pitchFamily="18" charset="0"/>
              </a:rPr>
              <a:t>Warm, moist inhalations in relieving bronchial irritation</a:t>
            </a:r>
          </a:p>
          <a:p>
            <a:r>
              <a:rPr lang="en-US" dirty="0" smtClean="0">
                <a:latin typeface="Times New Roman" panose="02020603050405020304" pitchFamily="18" charset="0"/>
                <a:cs typeface="Times New Roman" panose="02020603050405020304" pitchFamily="18" charset="0"/>
              </a:rPr>
              <a:t>Antihistamines may relieve sneezing  and rhinorrhea</a:t>
            </a:r>
          </a:p>
          <a:p>
            <a:r>
              <a:rPr lang="en-US" dirty="0" smtClean="0">
                <a:latin typeface="Times New Roman" panose="02020603050405020304" pitchFamily="18" charset="0"/>
                <a:cs typeface="Times New Roman" panose="02020603050405020304" pitchFamily="18" charset="0"/>
              </a:rPr>
              <a:t>Nasal decongestants to treat symptoms</a:t>
            </a:r>
          </a:p>
          <a:p>
            <a:r>
              <a:rPr lang="en-US" dirty="0" smtClean="0">
                <a:latin typeface="Times New Roman" panose="02020603050405020304" pitchFamily="18" charset="0"/>
                <a:cs typeface="Times New Roman" panose="02020603050405020304" pitchFamily="18" charset="0"/>
              </a:rPr>
              <a:t>Bed rest until the infection show signs of clearing</a:t>
            </a:r>
          </a:p>
        </p:txBody>
      </p:sp>
    </p:spTree>
    <p:extLst>
      <p:ext uri="{BB962C8B-B14F-4D97-AF65-F5344CB8AC3E}">
        <p14:creationId xmlns:p14="http://schemas.microsoft.com/office/powerpoint/2010/main" val="2368054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marL="0" indent="0">
              <a:buNone/>
            </a:pPr>
            <a:r>
              <a:rPr lang="en-US" dirty="0">
                <a:latin typeface="Times New Roman" pitchFamily="18" charset="0"/>
                <a:cs typeface="Times New Roman" pitchFamily="18" charset="0"/>
              </a:rPr>
              <a:t>3 major aspects of pulmonary ventilation must be considered to understand the pathophysiology of restrictive lung disease: </a:t>
            </a:r>
          </a:p>
          <a:p>
            <a:r>
              <a:rPr lang="en-US" dirty="0">
                <a:latin typeface="Times New Roman" pitchFamily="18" charset="0"/>
                <a:cs typeface="Times New Roman" pitchFamily="18" charset="0"/>
              </a:rPr>
              <a:t>1. Compliance of both lung and chest wall </a:t>
            </a:r>
          </a:p>
          <a:p>
            <a:r>
              <a:rPr lang="en-US" dirty="0">
                <a:latin typeface="Times New Roman" pitchFamily="18" charset="0"/>
                <a:cs typeface="Times New Roman" pitchFamily="18" charset="0"/>
              </a:rPr>
              <a:t>2. Lung volume and capacities </a:t>
            </a:r>
          </a:p>
          <a:p>
            <a:r>
              <a:rPr lang="en-US" dirty="0">
                <a:latin typeface="Times New Roman" pitchFamily="18" charset="0"/>
                <a:cs typeface="Times New Roman" pitchFamily="18" charset="0"/>
              </a:rPr>
              <a:t>3. Work of breathing</a:t>
            </a:r>
          </a:p>
          <a:p>
            <a:endParaRPr lang="en-US" dirty="0"/>
          </a:p>
        </p:txBody>
      </p:sp>
    </p:spTree>
    <p:extLst>
      <p:ext uri="{BB962C8B-B14F-4D97-AF65-F5344CB8AC3E}">
        <p14:creationId xmlns:p14="http://schemas.microsoft.com/office/powerpoint/2010/main" val="9891697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sz="2800" dirty="0">
                <a:solidFill>
                  <a:prstClr val="black"/>
                </a:solidFill>
                <a:latin typeface="Times New Roman" panose="02020603050405020304" pitchFamily="18" charset="0"/>
                <a:cs typeface="Times New Roman" panose="02020603050405020304" pitchFamily="18" charset="0"/>
              </a:rPr>
              <a:t>If hypoxemia develops,oxgyen is administered</a:t>
            </a:r>
          </a:p>
          <a:p>
            <a:pPr lvl="0"/>
            <a:r>
              <a:rPr lang="en-US" sz="2800" dirty="0">
                <a:solidFill>
                  <a:prstClr val="black"/>
                </a:solidFill>
                <a:latin typeface="Times New Roman" panose="02020603050405020304" pitchFamily="18" charset="0"/>
                <a:cs typeface="Times New Roman" panose="02020603050405020304" pitchFamily="18" charset="0"/>
              </a:rPr>
              <a:t>Pulse oximetry or arterial blood gas analysis is performed to determine the need for oxygen and to evaluate the effectiveness of the therapy .</a:t>
            </a:r>
          </a:p>
          <a:p>
            <a:pPr lvl="0"/>
            <a:r>
              <a:rPr lang="en-US" sz="2800" dirty="0">
                <a:solidFill>
                  <a:prstClr val="black"/>
                </a:solidFill>
                <a:latin typeface="Times New Roman" panose="02020603050405020304" pitchFamily="18" charset="0"/>
                <a:cs typeface="Times New Roman" panose="02020603050405020304" pitchFamily="18" charset="0"/>
              </a:rPr>
              <a:t>Arterial blood gases may be used to obtain a baseline measure of patient oxygenation and acid base status ;however pulse oximetry is used to continuously monitor the patient oxygen saturation and response to therapy</a:t>
            </a:r>
          </a:p>
          <a:p>
            <a:endParaRPr lang="en-US" sz="2800" dirty="0"/>
          </a:p>
        </p:txBody>
      </p:sp>
    </p:spTree>
    <p:extLst>
      <p:ext uri="{BB962C8B-B14F-4D97-AF65-F5344CB8AC3E}">
        <p14:creationId xmlns:p14="http://schemas.microsoft.com/office/powerpoint/2010/main" val="426320345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172200"/>
          </a:xfrm>
        </p:spPr>
        <p:txBody>
          <a:bodyPr>
            <a:noAutofit/>
          </a:bodyPr>
          <a:lstStyle/>
          <a:p>
            <a:pPr marL="0" indent="0">
              <a:buNone/>
            </a:pPr>
            <a:r>
              <a:rPr lang="en-US" sz="2800" dirty="0" smtClean="0"/>
              <a:t>                  </a:t>
            </a:r>
            <a:r>
              <a:rPr lang="en-US" sz="2800" dirty="0" smtClean="0">
                <a:latin typeface="Times New Roman" panose="02020603050405020304" pitchFamily="18" charset="0"/>
                <a:cs typeface="Times New Roman" panose="02020603050405020304" pitchFamily="18" charset="0"/>
              </a:rPr>
              <a:t>Complications</a:t>
            </a:r>
          </a:p>
          <a:p>
            <a:pPr marL="109728" indent="0">
              <a:buNone/>
            </a:pPr>
            <a:r>
              <a:rPr lang="en-US" sz="2800" b="1" dirty="0" smtClean="0">
                <a:latin typeface="Times New Roman" panose="02020603050405020304" pitchFamily="18" charset="0"/>
                <a:cs typeface="Times New Roman" panose="02020603050405020304" pitchFamily="18" charset="0"/>
              </a:rPr>
              <a:t>       Shock and respiratory failure</a:t>
            </a:r>
          </a:p>
          <a:p>
            <a:r>
              <a:rPr lang="en-US" sz="2800" dirty="0" smtClean="0">
                <a:latin typeface="Times New Roman" panose="02020603050405020304" pitchFamily="18" charset="0"/>
                <a:cs typeface="Times New Roman" panose="02020603050405020304" pitchFamily="18" charset="0"/>
              </a:rPr>
              <a:t>Severe complications of pneumonia include hypotension and shock and respiratory failure with negative bacterial disease in elderly.</a:t>
            </a:r>
          </a:p>
          <a:p>
            <a:r>
              <a:rPr lang="en-US" sz="2800" dirty="0" smtClean="0">
                <a:latin typeface="Times New Roman" panose="02020603050405020304" pitchFamily="18" charset="0"/>
                <a:cs typeface="Times New Roman" panose="02020603050405020304" pitchFamily="18" charset="0"/>
              </a:rPr>
              <a:t>These are encountered  when no specific treatment  or inadequate </a:t>
            </a:r>
          </a:p>
          <a:p>
            <a:r>
              <a:rPr lang="en-US" sz="2800" dirty="0" smtClean="0">
                <a:latin typeface="Times New Roman" panose="02020603050405020304" pitchFamily="18" charset="0"/>
                <a:cs typeface="Times New Roman" panose="02020603050405020304" pitchFamily="18" charset="0"/>
              </a:rPr>
              <a:t>Also when infecting organism is resistant to therapy or when patient is immunocompromised</a:t>
            </a:r>
          </a:p>
          <a:p>
            <a:pPr marL="0" indent="0">
              <a:buNone/>
            </a:pP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358582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pPr marL="0" indent="0">
              <a:buNone/>
            </a:pPr>
            <a:r>
              <a:rPr lang="en-US" sz="2400" b="1" dirty="0">
                <a:latin typeface="Times New Roman" panose="02020603050405020304" pitchFamily="18" charset="0"/>
                <a:cs typeface="Times New Roman" panose="02020603050405020304" pitchFamily="18" charset="0"/>
              </a:rPr>
              <a:t>Atelectasis  and pleural effusion</a:t>
            </a:r>
          </a:p>
          <a:p>
            <a:pPr marL="0" indent="0">
              <a:buNone/>
            </a:pPr>
            <a:r>
              <a:rPr lang="en-US" sz="2400" dirty="0">
                <a:latin typeface="Times New Roman" panose="02020603050405020304" pitchFamily="18" charset="0"/>
                <a:cs typeface="Times New Roman" panose="02020603050405020304" pitchFamily="18" charset="0"/>
              </a:rPr>
              <a:t>Atelectasis from obstruction of a bronchus or small airways by accumulated </a:t>
            </a:r>
            <a:r>
              <a:rPr lang="en-US" sz="2400" dirty="0" smtClean="0">
                <a:latin typeface="Times New Roman" panose="02020603050405020304" pitchFamily="18" charset="0"/>
                <a:cs typeface="Times New Roman" panose="02020603050405020304" pitchFamily="18" charset="0"/>
              </a:rPr>
              <a:t>secretions</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Para pneumonic effusion, any effusion associated with pneumonia  ,lung abscess or bronchiectasis</a:t>
            </a:r>
          </a:p>
          <a:p>
            <a:pPr marL="0" indent="0">
              <a:buNone/>
            </a:pPr>
            <a:r>
              <a:rPr lang="en-US" sz="2400" dirty="0" err="1">
                <a:latin typeface="Times New Roman" panose="02020603050405020304" pitchFamily="18" charset="0"/>
                <a:cs typeface="Times New Roman" panose="02020603050405020304" pitchFamily="18" charset="0"/>
              </a:rPr>
              <a:t>Thoracentesis</a:t>
            </a:r>
            <a:r>
              <a:rPr lang="en-US" sz="2400" dirty="0">
                <a:latin typeface="Times New Roman" panose="02020603050405020304" pitchFamily="18" charset="0"/>
                <a:cs typeface="Times New Roman" panose="02020603050405020304" pitchFamily="18" charset="0"/>
              </a:rPr>
              <a:t> is performed to remove the fluid incase effusion is detected on chest x-ray</a:t>
            </a:r>
          </a:p>
          <a:p>
            <a:pPr marL="0" indent="0">
              <a:buNone/>
            </a:pPr>
            <a:r>
              <a:rPr lang="en-US" sz="24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89595684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marL="0" lvl="0" indent="0">
              <a:buNone/>
            </a:pPr>
            <a:r>
              <a:rPr lang="en-US" sz="1800" b="1" dirty="0" smtClean="0">
                <a:solidFill>
                  <a:prstClr val="black"/>
                </a:solidFill>
              </a:rPr>
              <a:t>            </a:t>
            </a:r>
            <a:r>
              <a:rPr lang="en-US" sz="2800" b="1" dirty="0" smtClean="0">
                <a:solidFill>
                  <a:prstClr val="black"/>
                </a:solidFill>
                <a:latin typeface="Times New Roman" panose="02020603050405020304" pitchFamily="18" charset="0"/>
                <a:cs typeface="Times New Roman" panose="02020603050405020304" pitchFamily="18" charset="0"/>
              </a:rPr>
              <a:t>Super </a:t>
            </a:r>
            <a:r>
              <a:rPr lang="en-US" sz="2800" b="1" dirty="0">
                <a:solidFill>
                  <a:prstClr val="black"/>
                </a:solidFill>
                <a:latin typeface="Times New Roman" panose="02020603050405020304" pitchFamily="18" charset="0"/>
                <a:cs typeface="Times New Roman" panose="02020603050405020304" pitchFamily="18" charset="0"/>
              </a:rPr>
              <a:t>infection</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Occur with  administration of large doses of antibiotics such as </a:t>
            </a:r>
            <a:r>
              <a:rPr lang="en-US" sz="2800" dirty="0" err="1">
                <a:solidFill>
                  <a:prstClr val="black"/>
                </a:solidFill>
                <a:latin typeface="Times New Roman" panose="02020603050405020304" pitchFamily="18" charset="0"/>
                <a:cs typeface="Times New Roman" panose="02020603050405020304" pitchFamily="18" charset="0"/>
              </a:rPr>
              <a:t>penicillins</a:t>
            </a:r>
            <a:r>
              <a:rPr lang="en-US" sz="2800" dirty="0">
                <a:solidFill>
                  <a:prstClr val="black"/>
                </a:solidFill>
                <a:latin typeface="Times New Roman" panose="02020603050405020304" pitchFamily="18" charset="0"/>
                <a:cs typeface="Times New Roman" panose="02020603050405020304" pitchFamily="18" charset="0"/>
              </a:rPr>
              <a:t> or combinations of antibiotics</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It may also occur in Patients who have been receiving numerous courses of antibiotics.in such cases bacteria may become resistant to antibiotic therapy</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If patient improves and decreases after initial antibiotic therapy but later  arise in temperature occurs with increasing cough then pneumonia has spread or super infection.</a:t>
            </a: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Antibiotics are changed appropriately or discontinued in some cases to reevaluate the causative organism or antibiotic resistance and sensitivity</a:t>
            </a:r>
          </a:p>
          <a:p>
            <a:pPr marL="0" lvl="0" indent="0">
              <a:buNone/>
            </a:pPr>
            <a:endParaRPr lang="en-US" sz="28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800" dirty="0">
                <a:solidFill>
                  <a:prstClr val="black"/>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5826188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705600"/>
          </a:xfrm>
        </p:spPr>
        <p:txBody>
          <a:bodyPr>
            <a:noAutofit/>
          </a:bodyPr>
          <a:lstStyle/>
          <a:p>
            <a:r>
              <a:rPr lang="en-US" sz="2800" dirty="0" smtClean="0">
                <a:latin typeface="Times New Roman" panose="02020603050405020304" pitchFamily="18" charset="0"/>
                <a:cs typeface="Times New Roman" panose="02020603050405020304" pitchFamily="18" charset="0"/>
              </a:rPr>
              <a:t>Management of patient with pneumonia using nursing process</a:t>
            </a:r>
          </a:p>
          <a:p>
            <a:pPr marL="109728" indent="0">
              <a:buNone/>
            </a:pPr>
            <a:r>
              <a:rPr lang="en-US" sz="2800" dirty="0" smtClean="0">
                <a:latin typeface="Times New Roman" panose="02020603050405020304" pitchFamily="18" charset="0"/>
                <a:cs typeface="Times New Roman" panose="02020603050405020304" pitchFamily="18" charset="0"/>
              </a:rPr>
              <a:t>             Nursing assessment</a:t>
            </a:r>
          </a:p>
          <a:p>
            <a:r>
              <a:rPr lang="en-US" sz="2800" dirty="0" smtClean="0">
                <a:latin typeface="Times New Roman" panose="02020603050405020304" pitchFamily="18" charset="0"/>
                <a:cs typeface="Times New Roman" panose="02020603050405020304" pitchFamily="18" charset="0"/>
              </a:rPr>
              <a:t>Chills, fever or night sweats in a patient who had URTI may indicate pneumonia ,pleuritic chest pain,fatigue,tachypnea,use of accessory muscles for breathing</a:t>
            </a:r>
          </a:p>
          <a:p>
            <a:pPr marL="0" indent="0">
              <a:buNone/>
            </a:pPr>
            <a:r>
              <a:rPr lang="en-US" sz="2800" dirty="0" smtClean="0">
                <a:latin typeface="Times New Roman" panose="02020603050405020304" pitchFamily="18" charset="0"/>
                <a:cs typeface="Times New Roman" panose="02020603050405020304" pitchFamily="18" charset="0"/>
              </a:rPr>
              <a:t>               Nursing diagnosis</a:t>
            </a:r>
          </a:p>
          <a:p>
            <a:r>
              <a:rPr lang="en-US" sz="2800" dirty="0" smtClean="0">
                <a:latin typeface="Times New Roman" panose="02020603050405020304" pitchFamily="18" charset="0"/>
                <a:cs typeface="Times New Roman" panose="02020603050405020304" pitchFamily="18" charset="0"/>
              </a:rPr>
              <a:t>Ineffective airway clearance related to copious tracheobronchial secretions </a:t>
            </a:r>
          </a:p>
          <a:p>
            <a:r>
              <a:rPr lang="en-US" sz="2800" dirty="0" smtClean="0">
                <a:latin typeface="Times New Roman" panose="02020603050405020304" pitchFamily="18" charset="0"/>
                <a:cs typeface="Times New Roman" panose="02020603050405020304" pitchFamily="18" charset="0"/>
              </a:rPr>
              <a:t>Activity intolerance related to impaired respiratory function</a:t>
            </a:r>
          </a:p>
          <a:p>
            <a:endParaRPr lang="en-US" sz="2000" dirty="0" smtClean="0"/>
          </a:p>
          <a:p>
            <a:endParaRPr lang="en-US" sz="2000" dirty="0"/>
          </a:p>
        </p:txBody>
      </p:sp>
    </p:spTree>
    <p:extLst>
      <p:ext uri="{BB962C8B-B14F-4D97-AF65-F5344CB8AC3E}">
        <p14:creationId xmlns:p14="http://schemas.microsoft.com/office/powerpoint/2010/main" val="307233785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Times New Roman" panose="02020603050405020304" pitchFamily="18" charset="0"/>
                <a:cs typeface="Times New Roman" panose="02020603050405020304" pitchFamily="18" charset="0"/>
              </a:rPr>
              <a:t>Imbalanced </a:t>
            </a:r>
            <a:r>
              <a:rPr lang="en-US" sz="2800" dirty="0">
                <a:latin typeface="Times New Roman" panose="02020603050405020304" pitchFamily="18" charset="0"/>
                <a:cs typeface="Times New Roman" panose="02020603050405020304" pitchFamily="18" charset="0"/>
              </a:rPr>
              <a:t>nutrition less than body requirements</a:t>
            </a:r>
          </a:p>
          <a:p>
            <a:r>
              <a:rPr lang="en-US" sz="2800" dirty="0">
                <a:latin typeface="Times New Roman" panose="02020603050405020304" pitchFamily="18" charset="0"/>
                <a:cs typeface="Times New Roman" panose="02020603050405020304" pitchFamily="18" charset="0"/>
              </a:rPr>
              <a:t>Deficient knowledge about the treatment regimen and preventive health measures</a:t>
            </a:r>
          </a:p>
          <a:p>
            <a:r>
              <a:rPr lang="en-US" sz="2800" dirty="0">
                <a:latin typeface="Times New Roman" panose="02020603050405020304" pitchFamily="18" charset="0"/>
                <a:cs typeface="Times New Roman" panose="02020603050405020304" pitchFamily="18" charset="0"/>
              </a:rPr>
              <a:t>Risk for deficient fluid volume related to fever and </a:t>
            </a:r>
            <a:r>
              <a:rPr lang="en-US" sz="2800" dirty="0" err="1">
                <a:latin typeface="Times New Roman" panose="02020603050405020304" pitchFamily="18" charset="0"/>
                <a:cs typeface="Times New Roman" panose="02020603050405020304" pitchFamily="18" charset="0"/>
              </a:rPr>
              <a:t>arapid</a:t>
            </a:r>
            <a:r>
              <a:rPr lang="en-US" sz="2800" dirty="0">
                <a:latin typeface="Times New Roman" panose="02020603050405020304" pitchFamily="18" charset="0"/>
                <a:cs typeface="Times New Roman" panose="02020603050405020304" pitchFamily="18" charset="0"/>
              </a:rPr>
              <a:t> respiratory rate</a:t>
            </a:r>
          </a:p>
          <a:p>
            <a:endParaRPr lang="en-US" dirty="0"/>
          </a:p>
        </p:txBody>
      </p:sp>
    </p:spTree>
    <p:extLst>
      <p:ext uri="{BB962C8B-B14F-4D97-AF65-F5344CB8AC3E}">
        <p14:creationId xmlns:p14="http://schemas.microsoft.com/office/powerpoint/2010/main" val="31894483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r>
              <a:rPr lang="en-US" sz="2400" dirty="0" smtClean="0">
                <a:latin typeface="Times New Roman" panose="02020603050405020304" pitchFamily="18" charset="0"/>
                <a:cs typeface="Times New Roman" panose="02020603050405020304" pitchFamily="18" charset="0"/>
              </a:rPr>
              <a:t>Collaborative problems/potential complications based on assessment data that may occur include</a:t>
            </a:r>
          </a:p>
          <a:p>
            <a:r>
              <a:rPr lang="en-US" sz="2400" dirty="0" smtClean="0">
                <a:latin typeface="Times New Roman" panose="02020603050405020304" pitchFamily="18" charset="0"/>
                <a:cs typeface="Times New Roman" panose="02020603050405020304" pitchFamily="18" charset="0"/>
              </a:rPr>
              <a:t>Continuing symptoms after initiation of therapy</a:t>
            </a:r>
          </a:p>
          <a:p>
            <a:r>
              <a:rPr lang="en-US" sz="2400" dirty="0" smtClean="0">
                <a:latin typeface="Times New Roman" panose="02020603050405020304" pitchFamily="18" charset="0"/>
                <a:cs typeface="Times New Roman" panose="02020603050405020304" pitchFamily="18" charset="0"/>
              </a:rPr>
              <a:t>Shock</a:t>
            </a:r>
          </a:p>
          <a:p>
            <a:r>
              <a:rPr lang="en-US" sz="2400" dirty="0" smtClean="0">
                <a:latin typeface="Times New Roman" panose="02020603050405020304" pitchFamily="18" charset="0"/>
                <a:cs typeface="Times New Roman" panose="02020603050405020304" pitchFamily="18" charset="0"/>
              </a:rPr>
              <a:t>Respiratory failure</a:t>
            </a:r>
          </a:p>
          <a:p>
            <a:r>
              <a:rPr lang="en-US" sz="2400" dirty="0" smtClean="0">
                <a:latin typeface="Times New Roman" panose="02020603050405020304" pitchFamily="18" charset="0"/>
                <a:cs typeface="Times New Roman" panose="02020603050405020304" pitchFamily="18" charset="0"/>
              </a:rPr>
              <a:t>Pleural effusion</a:t>
            </a:r>
          </a:p>
          <a:p>
            <a:r>
              <a:rPr lang="en-US" sz="2400" dirty="0" smtClean="0">
                <a:latin typeface="Times New Roman" panose="02020603050405020304" pitchFamily="18" charset="0"/>
                <a:cs typeface="Times New Roman" panose="02020603050405020304" pitchFamily="18" charset="0"/>
              </a:rPr>
              <a:t>Confusion super infection</a:t>
            </a:r>
          </a:p>
          <a:p>
            <a:pPr marL="0" indent="0">
              <a:buNone/>
            </a:pPr>
            <a:r>
              <a:rPr lang="en-US" sz="2400" dirty="0" smtClean="0">
                <a:latin typeface="Times New Roman" panose="02020603050405020304" pitchFamily="18" charset="0"/>
                <a:cs typeface="Times New Roman" panose="02020603050405020304" pitchFamily="18" charset="0"/>
              </a:rPr>
              <a:t>                Planning and goals</a:t>
            </a:r>
          </a:p>
          <a:p>
            <a:pPr marL="0" indent="0">
              <a:buNone/>
            </a:pPr>
            <a:r>
              <a:rPr lang="en-US" sz="2400" dirty="0" smtClean="0">
                <a:latin typeface="Times New Roman" panose="02020603050405020304" pitchFamily="18" charset="0"/>
                <a:cs typeface="Times New Roman" panose="02020603050405020304" pitchFamily="18" charset="0"/>
              </a:rPr>
              <a:t>The major goal include </a:t>
            </a:r>
          </a:p>
          <a:p>
            <a:pPr marL="0" indent="0">
              <a:buNone/>
            </a:pPr>
            <a:r>
              <a:rPr lang="en-US" sz="2400" dirty="0" smtClean="0">
                <a:latin typeface="Times New Roman" panose="02020603050405020304" pitchFamily="18" charset="0"/>
                <a:cs typeface="Times New Roman" panose="02020603050405020304" pitchFamily="18" charset="0"/>
              </a:rPr>
              <a:t>improved airway patency,</a:t>
            </a:r>
          </a:p>
          <a:p>
            <a:pPr marL="0" indent="0">
              <a:buNone/>
            </a:pPr>
            <a:r>
              <a:rPr lang="en-US" sz="2400" dirty="0" smtClean="0">
                <a:latin typeface="Times New Roman" panose="02020603050405020304" pitchFamily="18" charset="0"/>
                <a:cs typeface="Times New Roman" panose="02020603050405020304" pitchFamily="18" charset="0"/>
              </a:rPr>
              <a:t> rest to conserve energy, </a:t>
            </a:r>
          </a:p>
        </p:txBody>
      </p:sp>
    </p:spTree>
    <p:extLst>
      <p:ext uri="{BB962C8B-B14F-4D97-AF65-F5344CB8AC3E}">
        <p14:creationId xmlns:p14="http://schemas.microsoft.com/office/powerpoint/2010/main" val="73180422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pPr marL="457200"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maintenance of proper  fluid volume </a:t>
            </a:r>
          </a:p>
          <a:p>
            <a:pPr marL="457200"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maintenance of adequate nutrition,</a:t>
            </a:r>
          </a:p>
          <a:p>
            <a:pPr marL="457200"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an understanding of the treatment protocol and preventive measures and absence of complications</a:t>
            </a:r>
          </a:p>
          <a:p>
            <a:pPr marL="457200" indent="-457200">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9696314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25000" lnSpcReduction="20000"/>
          </a:bodyPr>
          <a:lstStyle/>
          <a:p>
            <a:pPr marL="0" indent="0">
              <a:buNone/>
            </a:pPr>
            <a:r>
              <a:rPr lang="en-US" dirty="0" smtClean="0"/>
              <a:t>              </a:t>
            </a:r>
            <a:r>
              <a:rPr lang="en-US" sz="11200" dirty="0" smtClean="0">
                <a:latin typeface="Times New Roman" panose="02020603050405020304" pitchFamily="18" charset="0"/>
                <a:cs typeface="Times New Roman" panose="02020603050405020304" pitchFamily="18" charset="0"/>
              </a:rPr>
              <a:t>Nursing interventions</a:t>
            </a:r>
          </a:p>
          <a:p>
            <a:r>
              <a:rPr lang="en-US" sz="11200" dirty="0" smtClean="0">
                <a:latin typeface="Times New Roman" panose="02020603050405020304" pitchFamily="18" charset="0"/>
                <a:cs typeface="Times New Roman" panose="02020603050405020304" pitchFamily="18" charset="0"/>
              </a:rPr>
              <a:t>Improving airway patency. Removing secretions is important, because retained  secretions interfere with gas exchange and slow recovery</a:t>
            </a:r>
          </a:p>
          <a:p>
            <a:r>
              <a:rPr lang="en-US" sz="11200" dirty="0" smtClean="0">
                <a:latin typeface="Times New Roman" panose="02020603050405020304" pitchFamily="18" charset="0"/>
                <a:cs typeface="Times New Roman" panose="02020603050405020304" pitchFamily="18" charset="0"/>
              </a:rPr>
              <a:t>Encourage hydration(2-3) litres per day because adequate hydration thins and loosens pulmonary secretions</a:t>
            </a:r>
          </a:p>
          <a:p>
            <a:r>
              <a:rPr lang="en-US" sz="11200" dirty="0" smtClean="0">
                <a:latin typeface="Times New Roman" panose="02020603050405020304" pitchFamily="18" charset="0"/>
                <a:cs typeface="Times New Roman" panose="02020603050405020304" pitchFamily="18" charset="0"/>
              </a:rPr>
              <a:t>Humidification may be used to loosen  secretions and improve ventilation</a:t>
            </a:r>
          </a:p>
          <a:p>
            <a:r>
              <a:rPr lang="en-US" sz="11200" dirty="0" smtClean="0">
                <a:latin typeface="Times New Roman" panose="02020603050405020304" pitchFamily="18" charset="0"/>
                <a:cs typeface="Times New Roman" panose="02020603050405020304" pitchFamily="18" charset="0"/>
              </a:rPr>
              <a:t>Coughing can be initiate either voluntary or by reflex. Lung expansion maneuvers such as deep breathing with an incentive spirometer may induce</a:t>
            </a:r>
          </a:p>
          <a:p>
            <a:r>
              <a:rPr lang="en-US" sz="11200" dirty="0" smtClean="0">
                <a:latin typeface="Times New Roman" panose="02020603050405020304" pitchFamily="18" charset="0"/>
                <a:cs typeface="Times New Roman" panose="02020603050405020304" pitchFamily="18" charset="0"/>
              </a:rPr>
              <a:t>Promoting rest and conserving</a:t>
            </a:r>
            <a:endParaRPr lang="en-US" dirty="0"/>
          </a:p>
        </p:txBody>
      </p:sp>
    </p:spTree>
    <p:extLst>
      <p:ext uri="{BB962C8B-B14F-4D97-AF65-F5344CB8AC3E}">
        <p14:creationId xmlns:p14="http://schemas.microsoft.com/office/powerpoint/2010/main" val="207802566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r>
              <a:rPr lang="en-US" sz="2800" dirty="0">
                <a:latin typeface="Times New Roman" panose="02020603050405020304" pitchFamily="18" charset="0"/>
                <a:cs typeface="Times New Roman" panose="02020603050405020304" pitchFamily="18" charset="0"/>
              </a:rPr>
              <a:t>energy. The nurse encourages the debilitated patient to avoid overexertion and possible </a:t>
            </a:r>
            <a:r>
              <a:rPr lang="en-US" sz="2800" dirty="0" err="1">
                <a:latin typeface="Times New Roman" panose="02020603050405020304" pitchFamily="18" charset="0"/>
                <a:cs typeface="Times New Roman" panose="02020603050405020304" pitchFamily="18" charset="0"/>
              </a:rPr>
              <a:t>exabertion</a:t>
            </a:r>
            <a:r>
              <a:rPr lang="en-US" sz="2800" dirty="0">
                <a:latin typeface="Times New Roman" panose="02020603050405020304" pitchFamily="18" charset="0"/>
                <a:cs typeface="Times New Roman" panose="02020603050405020304" pitchFamily="18" charset="0"/>
              </a:rPr>
              <a:t> of symptoms. The patient should assume a comfortable position to promote rest and breathing(fowlers position)</a:t>
            </a:r>
          </a:p>
          <a:p>
            <a:r>
              <a:rPr lang="en-US" sz="2800" dirty="0">
                <a:latin typeface="Times New Roman" panose="02020603050405020304" pitchFamily="18" charset="0"/>
                <a:cs typeface="Times New Roman" panose="02020603050405020304" pitchFamily="18" charset="0"/>
              </a:rPr>
              <a:t>Promoting fluid intake</a:t>
            </a:r>
          </a:p>
          <a:p>
            <a:pPr marL="0" indent="0">
              <a:buNone/>
            </a:pPr>
            <a:r>
              <a:rPr lang="en-US" sz="2800" dirty="0">
                <a:latin typeface="Times New Roman" panose="02020603050405020304" pitchFamily="18" charset="0"/>
                <a:cs typeface="Times New Roman" panose="02020603050405020304" pitchFamily="18" charset="0"/>
              </a:rPr>
              <a:t>               </a:t>
            </a:r>
          </a:p>
          <a:p>
            <a:endParaRPr lang="en-US" dirty="0"/>
          </a:p>
          <a:p>
            <a:endParaRPr lang="en-US" dirty="0"/>
          </a:p>
        </p:txBody>
      </p:sp>
    </p:spTree>
    <p:extLst>
      <p:ext uri="{BB962C8B-B14F-4D97-AF65-F5344CB8AC3E}">
        <p14:creationId xmlns:p14="http://schemas.microsoft.com/office/powerpoint/2010/main" val="2106245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10000"/>
          </a:bodyPr>
          <a:lstStyle/>
          <a:p>
            <a:pPr marL="514350" indent="-514350">
              <a:buFont typeface="+mj-lt"/>
              <a:buAutoNum type="arabicPeriod"/>
            </a:pPr>
            <a:r>
              <a:rPr lang="en-US" dirty="0" smtClean="0">
                <a:latin typeface="Times New Roman" pitchFamily="18" charset="0"/>
                <a:cs typeface="Times New Roman" pitchFamily="18" charset="0"/>
              </a:rPr>
              <a:t>Compliance</a:t>
            </a:r>
            <a:r>
              <a:rPr lang="en-US" dirty="0">
                <a:latin typeface="Times New Roman" pitchFamily="18" charset="0"/>
                <a:cs typeface="Times New Roman" pitchFamily="18" charset="0"/>
              </a:rPr>
              <a:t>: It is the physiologic link that establish a relationship between the pressure exerted by the chest wall or the lung and the volume of air that can be contained with the lungs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with Restrictive lung disease, chest wall or lung compliance or both are decreased .A decrease of lung compliance indicates that they are becoming stiffer and thus more difficult to expand , and resistance to lung expansion is increased.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2.Lung </a:t>
            </a:r>
            <a:r>
              <a:rPr lang="en-US" dirty="0">
                <a:latin typeface="Times New Roman" pitchFamily="18" charset="0"/>
                <a:cs typeface="Times New Roman" pitchFamily="18" charset="0"/>
              </a:rPr>
              <a:t>volume: Restrictive lung diseases eventually </a:t>
            </a:r>
            <a:r>
              <a:rPr lang="en-US" dirty="0" smtClean="0">
                <a:latin typeface="Times New Roman" pitchFamily="18" charset="0"/>
                <a:cs typeface="Times New Roman" pitchFamily="18" charset="0"/>
              </a:rPr>
              <a:t>causes </a:t>
            </a:r>
            <a:r>
              <a:rPr lang="en-US" dirty="0">
                <a:latin typeface="Times New Roman" pitchFamily="18" charset="0"/>
                <a:cs typeface="Times New Roman" pitchFamily="18" charset="0"/>
              </a:rPr>
              <a:t>all the lung volumes and capacities to become decreased. Because the lung expansion is decreased</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3.Work </a:t>
            </a:r>
            <a:r>
              <a:rPr lang="en-US" dirty="0">
                <a:latin typeface="Times New Roman" pitchFamily="18" charset="0"/>
                <a:cs typeface="Times New Roman" pitchFamily="18" charset="0"/>
              </a:rPr>
              <a:t>of breathing : With restrictive lung dysfunction the work of breathing is increased to overcome the decrease of the lung compliance. </a:t>
            </a:r>
          </a:p>
        </p:txBody>
      </p:sp>
    </p:spTree>
    <p:extLst>
      <p:ext uri="{BB962C8B-B14F-4D97-AF65-F5344CB8AC3E}">
        <p14:creationId xmlns:p14="http://schemas.microsoft.com/office/powerpoint/2010/main" val="392445697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342900" lvl="0" indent="-342900">
              <a:buFont typeface="Wingdings" panose="05000000000000000000" pitchFamily="2" charset="2"/>
              <a:buChar char="Ø"/>
            </a:pPr>
            <a:r>
              <a:rPr lang="en-US" sz="2800" dirty="0">
                <a:solidFill>
                  <a:prstClr val="black"/>
                </a:solidFill>
                <a:latin typeface="Times New Roman" panose="02020603050405020304" pitchFamily="18" charset="0"/>
                <a:cs typeface="Times New Roman" panose="02020603050405020304" pitchFamily="18" charset="0"/>
              </a:rPr>
              <a:t>The respiratory rate of patients with pneumonia increases because of the increased workload imposed by labored breathing and fever. An increased respiratory rate leads to  an increase in insensible fluid loss through exhalation and  can lead to dehydration</a:t>
            </a:r>
          </a:p>
          <a:p>
            <a:pPr marL="342900" lvl="0" indent="-342900">
              <a:buFont typeface="Wingdings" panose="05000000000000000000" pitchFamily="2" charset="2"/>
              <a:buChar char="Ø"/>
            </a:pPr>
            <a:r>
              <a:rPr lang="en-US" sz="2800" dirty="0">
                <a:solidFill>
                  <a:prstClr val="black"/>
                </a:solidFill>
                <a:latin typeface="Times New Roman" panose="02020603050405020304" pitchFamily="18" charset="0"/>
                <a:cs typeface="Times New Roman" panose="02020603050405020304" pitchFamily="18" charset="0"/>
              </a:rPr>
              <a:t>Maintaining nutrition</a:t>
            </a:r>
          </a:p>
          <a:p>
            <a:pPr marL="342900" lvl="0" indent="-342900">
              <a:buFont typeface="Wingdings" panose="05000000000000000000" pitchFamily="2" charset="2"/>
              <a:buChar char="Ø"/>
            </a:pPr>
            <a:r>
              <a:rPr lang="en-US" sz="2800" dirty="0">
                <a:solidFill>
                  <a:prstClr val="black"/>
                </a:solidFill>
                <a:latin typeface="Times New Roman" panose="02020603050405020304" pitchFamily="18" charset="0"/>
                <a:cs typeface="Times New Roman" panose="02020603050405020304" pitchFamily="18" charset="0"/>
              </a:rPr>
              <a:t>Many patients with shortness of breath and fatigue may have decreased appetite and consume only fluids. Give enriched drink</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559498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PENETRATING TRAUMA</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02144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dirty="0" smtClean="0"/>
              <a:t>                    </a:t>
            </a:r>
            <a:r>
              <a:rPr lang="en-US" sz="3000" dirty="0" smtClean="0">
                <a:latin typeface="Times New Roman" pitchFamily="18" charset="0"/>
                <a:cs typeface="Times New Roman" pitchFamily="18" charset="0"/>
              </a:rPr>
              <a:t>Frail chest</a:t>
            </a:r>
          </a:p>
          <a:p>
            <a:r>
              <a:rPr lang="en-US" sz="3000" dirty="0" smtClean="0">
                <a:latin typeface="Times New Roman" pitchFamily="18" charset="0"/>
                <a:cs typeface="Times New Roman" pitchFamily="18" charset="0"/>
              </a:rPr>
              <a:t>Frequently a complication of blunt chest trauma from a steering wheel injury</a:t>
            </a:r>
          </a:p>
          <a:p>
            <a:r>
              <a:rPr lang="en-US" sz="3000" dirty="0" smtClean="0">
                <a:latin typeface="Times New Roman" pitchFamily="18" charset="0"/>
                <a:cs typeface="Times New Roman" pitchFamily="18" charset="0"/>
              </a:rPr>
              <a:t>Occurs when three or more adjacent ribs(multiple contiguous ribs are fractured at two or more sites resulting in free-floating ribs segments</a:t>
            </a:r>
          </a:p>
          <a:p>
            <a:r>
              <a:rPr lang="en-US" sz="3000" dirty="0" smtClean="0">
                <a:latin typeface="Times New Roman" pitchFamily="18" charset="0"/>
                <a:cs typeface="Times New Roman" pitchFamily="18" charset="0"/>
              </a:rPr>
              <a:t>Also may result as a combination fracture of ribs and costal cartilages or sternum</a:t>
            </a:r>
          </a:p>
          <a:p>
            <a:r>
              <a:rPr lang="en-US" sz="3000" dirty="0" smtClean="0">
                <a:latin typeface="Times New Roman" pitchFamily="18" charset="0"/>
                <a:cs typeface="Times New Roman" pitchFamily="18" charset="0"/>
              </a:rPr>
              <a:t>Chest wall loses stability causing respiratory impairment and usually severe respiratory distress</a:t>
            </a:r>
          </a:p>
          <a:p>
            <a:endParaRPr lang="en-US" dirty="0"/>
          </a:p>
        </p:txBody>
      </p:sp>
    </p:spTree>
    <p:extLst>
      <p:ext uri="{BB962C8B-B14F-4D97-AF65-F5344CB8AC3E}">
        <p14:creationId xmlns:p14="http://schemas.microsoft.com/office/powerpoint/2010/main" val="33136512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47500" lnSpcReduction="20000"/>
          </a:bodyPr>
          <a:lstStyle/>
          <a:p>
            <a:pPr marL="0" indent="0">
              <a:buNone/>
            </a:pPr>
            <a:r>
              <a:rPr lang="en-US" dirty="0" smtClean="0"/>
              <a:t>             </a:t>
            </a:r>
            <a:r>
              <a:rPr lang="en-US" sz="5900" dirty="0" smtClean="0">
                <a:latin typeface="Times New Roman" pitchFamily="18" charset="0"/>
                <a:cs typeface="Times New Roman" pitchFamily="18" charset="0"/>
              </a:rPr>
              <a:t>Pathophysiology</a:t>
            </a:r>
          </a:p>
          <a:p>
            <a:r>
              <a:rPr lang="en-US" sz="5100" dirty="0" smtClean="0">
                <a:latin typeface="Times New Roman" pitchFamily="18" charset="0"/>
                <a:cs typeface="Times New Roman" pitchFamily="18" charset="0"/>
              </a:rPr>
              <a:t>During inspiration, as chest expands, the detached part of rib segment(frail segment moves in a paradoxical manner</a:t>
            </a:r>
          </a:p>
          <a:p>
            <a:r>
              <a:rPr lang="en-US" sz="5100" dirty="0" smtClean="0">
                <a:latin typeface="Times New Roman" pitchFamily="18" charset="0"/>
                <a:cs typeface="Times New Roman" pitchFamily="18" charset="0"/>
              </a:rPr>
              <a:t>It is pulled inward during inspiration, reducing the amount of air that can be drawn into the lungs</a:t>
            </a:r>
          </a:p>
          <a:p>
            <a:r>
              <a:rPr lang="en-US" sz="5100" dirty="0" smtClean="0">
                <a:latin typeface="Times New Roman" pitchFamily="18" charset="0"/>
                <a:cs typeface="Times New Roman" pitchFamily="18" charset="0"/>
              </a:rPr>
              <a:t>On expiration because intrathoracic pressure exceeds atmospheric pressure, the frail segment bulges outward, impairing patient ability to exhale</a:t>
            </a:r>
          </a:p>
          <a:p>
            <a:r>
              <a:rPr lang="en-US" sz="5100" dirty="0" smtClean="0">
                <a:latin typeface="Times New Roman" pitchFamily="18" charset="0"/>
                <a:cs typeface="Times New Roman" pitchFamily="18" charset="0"/>
              </a:rPr>
              <a:t>Mediastinum shifts back to the affected side</a:t>
            </a:r>
          </a:p>
          <a:p>
            <a:r>
              <a:rPr lang="en-US" sz="5100" dirty="0" smtClean="0">
                <a:latin typeface="Times New Roman" pitchFamily="18" charset="0"/>
                <a:cs typeface="Times New Roman" pitchFamily="18" charset="0"/>
              </a:rPr>
              <a:t>This paradoxical action results in increased dead space, reduction in alveolar ventilation and decreased compliance</a:t>
            </a:r>
          </a:p>
          <a:p>
            <a:r>
              <a:rPr lang="en-US" sz="5100" dirty="0" smtClean="0">
                <a:latin typeface="Times New Roman" pitchFamily="18" charset="0"/>
                <a:cs typeface="Times New Roman" pitchFamily="18" charset="0"/>
              </a:rPr>
              <a:t>Retained secretions and atelectasis accompany frail chest</a:t>
            </a:r>
          </a:p>
          <a:p>
            <a:r>
              <a:rPr lang="en-US" sz="5100" dirty="0" smtClean="0">
                <a:latin typeface="Times New Roman" pitchFamily="18" charset="0"/>
                <a:cs typeface="Times New Roman" pitchFamily="18" charset="0"/>
              </a:rPr>
              <a:t>Hypoxemia, if gas exchange is compromised</a:t>
            </a:r>
          </a:p>
          <a:p>
            <a:r>
              <a:rPr lang="en-US" sz="5100" dirty="0" smtClean="0">
                <a:latin typeface="Times New Roman" pitchFamily="18" charset="0"/>
                <a:cs typeface="Times New Roman" pitchFamily="18" charset="0"/>
              </a:rPr>
              <a:t>respiratory acidosis, co2 retention</a:t>
            </a:r>
          </a:p>
          <a:p>
            <a:r>
              <a:rPr lang="en-US" sz="5100" dirty="0" smtClean="0">
                <a:latin typeface="Times New Roman" pitchFamily="18" charset="0"/>
                <a:cs typeface="Times New Roman" pitchFamily="18" charset="0"/>
              </a:rPr>
              <a:t>Hypotension, inadequate tissue perfusion</a:t>
            </a:r>
          </a:p>
          <a:p>
            <a:r>
              <a:rPr lang="en-US" sz="5100" dirty="0" smtClean="0">
                <a:latin typeface="Times New Roman" pitchFamily="18" charset="0"/>
                <a:cs typeface="Times New Roman" pitchFamily="18" charset="0"/>
              </a:rPr>
              <a:t>Metabolic acidosis paradoxical motion impairs cardiac output</a:t>
            </a:r>
            <a:endParaRPr lang="en-US" sz="5100" dirty="0">
              <a:latin typeface="Times New Roman" pitchFamily="18" charset="0"/>
              <a:cs typeface="Times New Roman" pitchFamily="18" charset="0"/>
            </a:endParaRPr>
          </a:p>
        </p:txBody>
      </p:sp>
    </p:spTree>
    <p:extLst>
      <p:ext uri="{BB962C8B-B14F-4D97-AF65-F5344CB8AC3E}">
        <p14:creationId xmlns:p14="http://schemas.microsoft.com/office/powerpoint/2010/main" val="338413035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2800" dirty="0" smtClean="0">
                <a:latin typeface="Times New Roman" pitchFamily="18" charset="0"/>
                <a:cs typeface="Times New Roman" pitchFamily="18" charset="0"/>
              </a:rPr>
              <a:t>Medical management</a:t>
            </a:r>
          </a:p>
          <a:p>
            <a:r>
              <a:rPr lang="en-US" sz="2800" dirty="0" smtClean="0">
                <a:latin typeface="Times New Roman" pitchFamily="18" charset="0"/>
                <a:cs typeface="Times New Roman" pitchFamily="18" charset="0"/>
              </a:rPr>
              <a:t>Supportive</a:t>
            </a:r>
          </a:p>
          <a:p>
            <a:r>
              <a:rPr lang="en-US" sz="2800" dirty="0" smtClean="0">
                <a:latin typeface="Times New Roman" pitchFamily="18" charset="0"/>
                <a:cs typeface="Times New Roman" pitchFamily="18" charset="0"/>
              </a:rPr>
              <a:t>Providing ventilatory support</a:t>
            </a:r>
          </a:p>
          <a:p>
            <a:r>
              <a:rPr lang="en-US" sz="2800" dirty="0" smtClean="0">
                <a:latin typeface="Times New Roman" pitchFamily="18" charset="0"/>
                <a:cs typeface="Times New Roman" pitchFamily="18" charset="0"/>
              </a:rPr>
              <a:t>Clearing secretions</a:t>
            </a:r>
          </a:p>
          <a:p>
            <a:r>
              <a:rPr lang="en-US" sz="2800" dirty="0" smtClean="0">
                <a:latin typeface="Times New Roman" pitchFamily="18" charset="0"/>
                <a:cs typeface="Times New Roman" pitchFamily="18" charset="0"/>
              </a:rPr>
              <a:t>Controlling pain by intercostal nerve blocks</a:t>
            </a:r>
          </a:p>
          <a:p>
            <a:r>
              <a:rPr lang="en-US" sz="2800" dirty="0" smtClean="0">
                <a:latin typeface="Times New Roman" pitchFamily="18" charset="0"/>
                <a:cs typeface="Times New Roman" pitchFamily="18" charset="0"/>
              </a:rPr>
              <a:t>Clear airway through positioning</a:t>
            </a:r>
          </a:p>
          <a:p>
            <a:pPr lvl="0"/>
            <a:r>
              <a:rPr lang="en-US" sz="2800" dirty="0" smtClean="0">
                <a:latin typeface="Times New Roman" pitchFamily="18" charset="0"/>
                <a:cs typeface="Times New Roman" pitchFamily="18" charset="0"/>
              </a:rPr>
              <a:t>Sunctioning to aid in expansion of the lung</a:t>
            </a:r>
          </a:p>
          <a:p>
            <a:pPr lvl="0"/>
            <a:r>
              <a:rPr lang="en-US" sz="2800" dirty="0" smtClean="0">
                <a:solidFill>
                  <a:prstClr val="black"/>
                </a:solidFill>
                <a:latin typeface="Times New Roman" pitchFamily="18" charset="0"/>
                <a:cs typeface="Times New Roman" pitchFamily="18" charset="0"/>
              </a:rPr>
              <a:t>Endotracheal </a:t>
            </a:r>
            <a:r>
              <a:rPr lang="en-US" sz="2800" dirty="0">
                <a:solidFill>
                  <a:prstClr val="black"/>
                </a:solidFill>
                <a:latin typeface="Times New Roman" pitchFamily="18" charset="0"/>
                <a:cs typeface="Times New Roman" pitchFamily="18" charset="0"/>
              </a:rPr>
              <a:t>intubation in severe  frail chest and mechanical ventilation</a:t>
            </a:r>
          </a:p>
          <a:p>
            <a:endParaRPr lang="en-US" sz="28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4479223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r>
              <a:rPr lang="en-US" sz="2800" dirty="0" smtClean="0">
                <a:latin typeface="Times New Roman" pitchFamily="18" charset="0"/>
                <a:cs typeface="Times New Roman" pitchFamily="18" charset="0"/>
              </a:rPr>
              <a:t>Any organ or structure within the chest is potentially susceptible to traumatic penetration.</a:t>
            </a:r>
          </a:p>
          <a:p>
            <a:r>
              <a:rPr lang="en-US" sz="2800" dirty="0" smtClean="0">
                <a:latin typeface="Times New Roman" pitchFamily="18" charset="0"/>
                <a:cs typeface="Times New Roman" pitchFamily="18" charset="0"/>
              </a:rPr>
              <a:t>Common injuries include pneumothorax and </a:t>
            </a:r>
          </a:p>
          <a:p>
            <a:r>
              <a:rPr lang="en-US" sz="2800" dirty="0" smtClean="0">
                <a:latin typeface="Times New Roman" pitchFamily="18" charset="0"/>
                <a:cs typeface="Times New Roman" pitchFamily="18" charset="0"/>
              </a:rPr>
              <a:t>Medical management</a:t>
            </a:r>
          </a:p>
          <a:p>
            <a:r>
              <a:rPr lang="en-US" sz="2800" dirty="0" smtClean="0">
                <a:latin typeface="Times New Roman" pitchFamily="18" charset="0"/>
                <a:cs typeface="Times New Roman" pitchFamily="18" charset="0"/>
              </a:rPr>
              <a:t>Objective is to restore and maintain cardiovascular function</a:t>
            </a:r>
          </a:p>
          <a:p>
            <a:r>
              <a:rPr lang="en-US" sz="2800" dirty="0" smtClean="0">
                <a:latin typeface="Times New Roman" pitchFamily="18" charset="0"/>
                <a:cs typeface="Times New Roman" pitchFamily="18" charset="0"/>
              </a:rPr>
              <a:t>Ensure adequate airway</a:t>
            </a:r>
          </a:p>
          <a:p>
            <a:r>
              <a:rPr lang="en-US" sz="2800" dirty="0" smtClean="0">
                <a:latin typeface="Times New Roman" pitchFamily="18" charset="0"/>
                <a:cs typeface="Times New Roman" pitchFamily="18" charset="0"/>
              </a:rPr>
              <a:t>Undress completely so that additional injuries are not missed</a:t>
            </a:r>
          </a:p>
          <a:p>
            <a:r>
              <a:rPr lang="en-US" sz="2800" dirty="0" smtClean="0">
                <a:latin typeface="Times New Roman" pitchFamily="18" charset="0"/>
                <a:cs typeface="Times New Roman" pitchFamily="18" charset="0"/>
              </a:rPr>
              <a:t>Dx: chest </a:t>
            </a:r>
            <a:r>
              <a:rPr lang="en-US" sz="2800" dirty="0" err="1" smtClean="0">
                <a:latin typeface="Times New Roman" pitchFamily="18" charset="0"/>
                <a:cs typeface="Times New Roman" pitchFamily="18" charset="0"/>
              </a:rPr>
              <a:t>xray</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ECG,CT scan  of chest or abdomen, flat plate x-ray of abdomen</a:t>
            </a:r>
          </a:p>
        </p:txBody>
      </p:sp>
    </p:spTree>
    <p:extLst>
      <p:ext uri="{BB962C8B-B14F-4D97-AF65-F5344CB8AC3E}">
        <p14:creationId xmlns:p14="http://schemas.microsoft.com/office/powerpoint/2010/main" val="423979144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latin typeface="Times New Roman" pitchFamily="18" charset="0"/>
                <a:cs typeface="Times New Roman" pitchFamily="18" charset="0"/>
              </a:rPr>
              <a:t>Cross matching</a:t>
            </a:r>
          </a:p>
          <a:p>
            <a:r>
              <a:rPr lang="en-US" dirty="0">
                <a:latin typeface="Times New Roman" pitchFamily="18" charset="0"/>
                <a:cs typeface="Times New Roman" pitchFamily="18" charset="0"/>
              </a:rPr>
              <a:t>Insert large bore IV line</a:t>
            </a:r>
          </a:p>
          <a:p>
            <a:r>
              <a:rPr lang="en-US" dirty="0">
                <a:latin typeface="Times New Roman" pitchFamily="18" charset="0"/>
                <a:cs typeface="Times New Roman" pitchFamily="18" charset="0"/>
              </a:rPr>
              <a:t>An indwelling catheter to monitor urinary output</a:t>
            </a:r>
          </a:p>
          <a:p>
            <a:r>
              <a:rPr lang="en-US" dirty="0">
                <a:latin typeface="Times New Roman" pitchFamily="18" charset="0"/>
                <a:cs typeface="Times New Roman" pitchFamily="18" charset="0"/>
              </a:rPr>
              <a:t>An NG tube is inserted  and connected to low </a:t>
            </a:r>
            <a:r>
              <a:rPr lang="en-US" dirty="0" smtClean="0">
                <a:latin typeface="Times New Roman" pitchFamily="18" charset="0"/>
                <a:cs typeface="Times New Roman" pitchFamily="18" charset="0"/>
              </a:rPr>
              <a:t>suction </a:t>
            </a:r>
            <a:r>
              <a:rPr lang="en-US" dirty="0">
                <a:latin typeface="Times New Roman" pitchFamily="18" charset="0"/>
                <a:cs typeface="Times New Roman" pitchFamily="18" charset="0"/>
              </a:rPr>
              <a:t>to prevent aspiration, minimize leakage of abdominal contents and decompress the gastrointestinal tract</a:t>
            </a:r>
          </a:p>
          <a:p>
            <a:r>
              <a:rPr lang="en-US" dirty="0">
                <a:latin typeface="Times New Roman" pitchFamily="18" charset="0"/>
                <a:cs typeface="Times New Roman" pitchFamily="18" charset="0"/>
              </a:rPr>
              <a:t>Hemorrhage  shock treated with intravenous fluids or blood as indicated by patients condition</a:t>
            </a:r>
          </a:p>
          <a:p>
            <a:endParaRPr lang="en-US" dirty="0"/>
          </a:p>
        </p:txBody>
      </p:sp>
    </p:spTree>
    <p:extLst>
      <p:ext uri="{BB962C8B-B14F-4D97-AF65-F5344CB8AC3E}">
        <p14:creationId xmlns:p14="http://schemas.microsoft.com/office/powerpoint/2010/main" val="67870116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800" dirty="0" smtClean="0">
                <a:latin typeface="Times New Roman" pitchFamily="18" charset="0"/>
                <a:cs typeface="Times New Roman" pitchFamily="18" charset="0"/>
              </a:rPr>
              <a:t>A chest tube is inserted into the pleural space in most patients with penetrating wounds of the chest to achieve rapid and continuing re expansion of the lungs</a:t>
            </a:r>
          </a:p>
          <a:p>
            <a:r>
              <a:rPr lang="en-US" sz="2800" dirty="0" smtClean="0">
                <a:latin typeface="Times New Roman" pitchFamily="18" charset="0"/>
                <a:cs typeface="Times New Roman" pitchFamily="18" charset="0"/>
              </a:rPr>
              <a:t>This results in complete evacuation of blood and air</a:t>
            </a:r>
          </a:p>
          <a:p>
            <a:r>
              <a:rPr lang="en-US" sz="2800" dirty="0" smtClean="0">
                <a:latin typeface="Times New Roman" pitchFamily="18" charset="0"/>
                <a:cs typeface="Times New Roman" pitchFamily="18" charset="0"/>
              </a:rPr>
              <a:t>Chest tube also allows early recognition of continuing intrathoracic bleeding which would make surgical exploration necessary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16204821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mtClean="0"/>
              <a:t>PNEUMOTHORAX</a:t>
            </a:r>
            <a:endParaRPr lang="en-US" dirty="0" smtClean="0"/>
          </a:p>
          <a:p>
            <a:r>
              <a:rPr lang="en-US" dirty="0" smtClean="0"/>
              <a:t>Occurs when the parietal or visceral is breached and pleural space is exposed to positive atmospheric pressure</a:t>
            </a:r>
          </a:p>
          <a:p>
            <a:r>
              <a:rPr lang="en-US" dirty="0" smtClean="0"/>
              <a:t>Normally the pressure in the pleural space is negative or subatmospheric,this negative pressure is required to maintain lung inflation,</a:t>
            </a:r>
          </a:p>
          <a:p>
            <a:r>
              <a:rPr lang="en-US" dirty="0" smtClean="0"/>
              <a:t>When either pleura is </a:t>
            </a:r>
            <a:r>
              <a:rPr lang="en-US" dirty="0" err="1" smtClean="0"/>
              <a:t>breached,air</a:t>
            </a:r>
            <a:r>
              <a:rPr lang="en-US" dirty="0" smtClean="0"/>
              <a:t> enters the pleural space and the lung or a portion of it collapses</a:t>
            </a:r>
            <a:endParaRPr lang="en-US" dirty="0"/>
          </a:p>
        </p:txBody>
      </p:sp>
    </p:spTree>
    <p:extLst>
      <p:ext uri="{BB962C8B-B14F-4D97-AF65-F5344CB8AC3E}">
        <p14:creationId xmlns:p14="http://schemas.microsoft.com/office/powerpoint/2010/main" val="63974463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9437"/>
            <a:ext cx="8229600" cy="5592763"/>
          </a:xfrm>
        </p:spPr>
        <p:txBody>
          <a:bodyPr>
            <a:noAutofit/>
          </a:bodyPr>
          <a:lstStyle/>
          <a:p>
            <a:r>
              <a:rPr lang="en-GB" sz="2800" b="1" u="sng" dirty="0" smtClean="0">
                <a:latin typeface="Times New Roman" pitchFamily="18" charset="0"/>
                <a:cs typeface="Times New Roman" pitchFamily="18" charset="0"/>
              </a:rPr>
              <a:t>Emphysema</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Pulmonary emphysema is an irreversible distention of the bronchioles, alveolar ducts and alveoli. This results in increased capacity of the lungs. In this condition, the alveoli may merge, hence decreasing the surface area. The factors thought to predispose to emphysema are smoking, acute inflammation, chronic cough and congenital defects that result in deficiency of </a:t>
            </a:r>
            <a:r>
              <a:rPr lang="en-GB" sz="2800" dirty="0" err="1" smtClean="0">
                <a:latin typeface="Times New Roman" pitchFamily="18" charset="0"/>
                <a:cs typeface="Times New Roman" pitchFamily="18" charset="0"/>
              </a:rPr>
              <a:t>proteolytic</a:t>
            </a:r>
            <a:r>
              <a:rPr lang="en-GB" sz="2800" dirty="0" smtClean="0">
                <a:latin typeface="Times New Roman" pitchFamily="18" charset="0"/>
                <a:cs typeface="Times New Roman" pitchFamily="18" charset="0"/>
              </a:rPr>
              <a:t> enzyme in the lungs.</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Emphysema may also result from rupture of the lung through stab wounds and accidents. Emphysema can be divided into alveolar or interstitial emphysema.</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t>
            </a:r>
            <a:br>
              <a:rPr lang="en-GB"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43912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lnSpcReduction="10000"/>
          </a:bodyPr>
          <a:lstStyle/>
          <a:p>
            <a:r>
              <a:rPr lang="en-US" dirty="0">
                <a:latin typeface="Times New Roman" pitchFamily="18" charset="0"/>
                <a:cs typeface="Times New Roman" pitchFamily="18" charset="0"/>
              </a:rPr>
              <a:t>Therefore , the respiratory rate is to high , the respiratory muscles especially the diaphragm work harder , and the accessory muscles of respiration also work hardly to assist in expanding the thorax ***Pulmonary function tests reveal a reduction in vital capacity , functional residual capacity , and total lung capacity. Residual volume may be normal or near normal .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Lung compliance is significantly reduced , and the diffusing capacity is diminished.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Arterial </a:t>
            </a:r>
            <a:r>
              <a:rPr lang="en-US" dirty="0">
                <a:latin typeface="Times New Roman" pitchFamily="18" charset="0"/>
                <a:cs typeface="Times New Roman" pitchFamily="18" charset="0"/>
              </a:rPr>
              <a:t>blood gas studies show varying degree of hypoxemia and </a:t>
            </a:r>
            <a:r>
              <a:rPr lang="en-US" dirty="0" err="1">
                <a:latin typeface="Times New Roman" pitchFamily="18" charset="0"/>
                <a:cs typeface="Times New Roman" pitchFamily="18" charset="0"/>
              </a:rPr>
              <a:t>hypocapnea</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Hypoxemia </a:t>
            </a:r>
            <a:r>
              <a:rPr lang="en-US" dirty="0">
                <a:latin typeface="Times New Roman" pitchFamily="18" charset="0"/>
                <a:cs typeface="Times New Roman" pitchFamily="18" charset="0"/>
              </a:rPr>
              <a:t>is usually exacerbated by exercise. Exercise may significantly lower Pa O2 , even in patients with normal resting Pao2..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3043144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sz="2400" dirty="0" smtClean="0">
                <a:latin typeface="Times New Roman" pitchFamily="18" charset="0"/>
                <a:cs typeface="Times New Roman" pitchFamily="18" charset="0"/>
              </a:rPr>
              <a:t>Emphysema is managed by:</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Treatment of respiratory tract infection if present </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Bronchodilators such as </a:t>
            </a:r>
            <a:r>
              <a:rPr lang="en-GB" sz="2400" dirty="0" err="1" smtClean="0">
                <a:latin typeface="Times New Roman" pitchFamily="18" charset="0"/>
                <a:cs typeface="Times New Roman" pitchFamily="18" charset="0"/>
              </a:rPr>
              <a:t>anticholinergics</a:t>
            </a:r>
            <a:r>
              <a:rPr lang="en-GB" sz="2400" dirty="0" smtClean="0">
                <a:latin typeface="Times New Roman" pitchFamily="18" charset="0"/>
                <a:cs typeface="Times New Roman" pitchFamily="18" charset="0"/>
              </a:rPr>
              <a:t>, beta-2-adrenergic blockers and corticosteroids </a:t>
            </a:r>
            <a:endParaRPr lang="en-US" sz="24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83324771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lvl="0"/>
            <a:r>
              <a:rPr lang="en-GB" sz="2800" dirty="0" smtClean="0">
                <a:latin typeface="Times New Roman" pitchFamily="18" charset="0"/>
                <a:cs typeface="Times New Roman" pitchFamily="18" charset="0"/>
              </a:rPr>
              <a:t>Chest physiotherapy to improve the removal of secretions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Positive end expiratory respiration if the patient is on assisted ventilation, this prevents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alveolar collapse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Breathing exercises and retraining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Hydration with at least three litres of fluid per day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Advice on cessation of smoking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Rest as appropriate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Progressive plan of exercises and pulmonary rehabilitation</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en-US" sz="1800" dirty="0" smtClean="0"/>
          </a:p>
          <a:p>
            <a:endParaRPr lang="en-US" dirty="0"/>
          </a:p>
        </p:txBody>
      </p:sp>
    </p:spTree>
    <p:extLst>
      <p:ext uri="{BB962C8B-B14F-4D97-AF65-F5344CB8AC3E}">
        <p14:creationId xmlns:p14="http://schemas.microsoft.com/office/powerpoint/2010/main" val="190880174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noAutofit/>
          </a:bodyPr>
          <a:lstStyle/>
          <a:p>
            <a:r>
              <a:rPr lang="en-GB" sz="2800" b="1" u="sng" dirty="0" err="1" smtClean="0">
                <a:latin typeface="Times New Roman" pitchFamily="18" charset="0"/>
                <a:cs typeface="Times New Roman" pitchFamily="18" charset="0"/>
              </a:rPr>
              <a:t>Empyema</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This is the collection of pus in the pleural cavity. It is usually associated with underlying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pulmonary infection. </a:t>
            </a:r>
            <a:endParaRPr lang="en-US" sz="2800"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Causes include:</a:t>
            </a:r>
            <a:r>
              <a:rPr lang="en-GB"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Ruptured lung abscess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Thoracic surgery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Penetrating wounds of the chest </a:t>
            </a:r>
            <a:endParaRPr lang="en-US" sz="2800"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Management </a:t>
            </a:r>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The goal of management is to drain the pus and allow and full expansion of the chest cavity.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8259770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r>
              <a:rPr lang="en-GB" sz="2800" dirty="0" smtClean="0">
                <a:latin typeface="Times New Roman" pitchFamily="18" charset="0"/>
                <a:cs typeface="Times New Roman" pitchFamily="18" charset="0"/>
              </a:rPr>
              <a:t>Antibiotics are used to check infection and prevent further pus formation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Analgesics and antipyretics to reduce temperature and pain caused by inflammatory process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The patient will be put on humidified oxygen to improve oxygen saturation. This is accompanied with positioning and breathing exercises </a:t>
            </a:r>
            <a:endParaRPr lang="en-US" sz="28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08348133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rmAutofit/>
          </a:bodyPr>
          <a:lstStyle/>
          <a:p>
            <a:pPr lvl="0"/>
            <a:r>
              <a:rPr lang="en-GB" sz="2800" dirty="0" smtClean="0">
                <a:latin typeface="Times New Roman" pitchFamily="18" charset="0"/>
                <a:cs typeface="Times New Roman" pitchFamily="18" charset="0"/>
              </a:rPr>
              <a:t>Needle aspiration can be done in thin exudates under good monitoring of the vital signs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Open drainage by decortications or pus removal may be done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Heimlich valves can also be used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Under water seal drainage may be done to allow for proper drainage of the pus and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prevent atelectasis </a:t>
            </a:r>
            <a:endParaRPr lang="en-US" sz="28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844275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noAutofit/>
          </a:bodyPr>
          <a:lstStyle/>
          <a:p>
            <a:r>
              <a:rPr lang="en-GB" sz="2800" b="1" dirty="0" smtClean="0">
                <a:latin typeface="Times New Roman" pitchFamily="18" charset="0"/>
                <a:cs typeface="Times New Roman" pitchFamily="18" charset="0"/>
              </a:rPr>
              <a:t>Care of Patient on Underwater Seal </a:t>
            </a:r>
            <a:r>
              <a:rPr lang="en-GB" sz="2800" b="1" dirty="0" smtClean="0">
                <a:latin typeface="Times New Roman" pitchFamily="18" charset="0"/>
                <a:cs typeface="Times New Roman" pitchFamily="18" charset="0"/>
              </a:rPr>
              <a:t>Drainage</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Insertion of chest tube through a thoracotomy incision with the aim of draining fluid or air from the chest cavity and passing it into or through a water bath to prevent back flow of air or fluids into chest cavity. </a:t>
            </a:r>
            <a:endParaRPr lang="en-US" sz="2400"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Indications </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Pnemothorax</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Haemothorax</a:t>
            </a:r>
            <a:endParaRPr lang="en-US" sz="24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Hydrothorax </a:t>
            </a:r>
            <a:endParaRPr lang="en-US" sz="2400"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Procedure </a:t>
            </a:r>
            <a:endParaRPr lang="en-US" sz="2400" dirty="0" smtClean="0">
              <a:latin typeface="Times New Roman" pitchFamily="18" charset="0"/>
              <a:cs typeface="Times New Roman" pitchFamily="18" charset="0"/>
            </a:endParaRPr>
          </a:p>
          <a:p>
            <a:r>
              <a:rPr lang="en-GB" sz="2400" dirty="0" smtClean="0">
                <a:latin typeface="Times New Roman" pitchFamily="18" charset="0"/>
                <a:cs typeface="Times New Roman" pitchFamily="18" charset="0"/>
              </a:rPr>
              <a:t>The procedure of setting an underwater seal drainage is done in the ward or at the emergency room. </a:t>
            </a:r>
            <a:endParaRPr lang="en-US" sz="2400" dirty="0"/>
          </a:p>
        </p:txBody>
      </p:sp>
    </p:spTree>
    <p:extLst>
      <p:ext uri="{BB962C8B-B14F-4D97-AF65-F5344CB8AC3E}">
        <p14:creationId xmlns:p14="http://schemas.microsoft.com/office/powerpoint/2010/main" val="74943105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09600"/>
            <a:ext cx="7772400" cy="5410200"/>
          </a:xfrm>
        </p:spPr>
        <p:txBody>
          <a:bodyPr>
            <a:normAutofit fontScale="25000" lnSpcReduction="20000"/>
          </a:bodyPr>
          <a:lstStyle/>
          <a:p>
            <a:r>
              <a:rPr lang="en-GB" sz="11200" dirty="0" smtClean="0">
                <a:latin typeface="Times New Roman" pitchFamily="18" charset="0"/>
                <a:cs typeface="Times New Roman" pitchFamily="18" charset="0"/>
              </a:rPr>
              <a:t>The </a:t>
            </a:r>
            <a:r>
              <a:rPr lang="en-GB" sz="11200" dirty="0" err="1" smtClean="0">
                <a:latin typeface="Times New Roman" pitchFamily="18" charset="0"/>
                <a:cs typeface="Times New Roman" pitchFamily="18" charset="0"/>
              </a:rPr>
              <a:t>thoracotomy</a:t>
            </a:r>
            <a:r>
              <a:rPr lang="en-GB" sz="11200" dirty="0" smtClean="0">
                <a:latin typeface="Times New Roman" pitchFamily="18" charset="0"/>
                <a:cs typeface="Times New Roman" pitchFamily="18" charset="0"/>
              </a:rPr>
              <a:t> tube is passed through a system of bottles with fluids to prevent back flow or entry of air into the chest and to provide for suction pressure. The fluid contained must be sterile to prevent ascending infection. </a:t>
            </a:r>
            <a:endParaRPr lang="en-US" sz="11200" dirty="0" smtClean="0">
              <a:latin typeface="Times New Roman" pitchFamily="18" charset="0"/>
              <a:cs typeface="Times New Roman" pitchFamily="18" charset="0"/>
            </a:endParaRPr>
          </a:p>
          <a:p>
            <a:r>
              <a:rPr lang="en-GB" sz="11200" b="1" dirty="0" smtClean="0">
                <a:latin typeface="Times New Roman" pitchFamily="18" charset="0"/>
                <a:cs typeface="Times New Roman" pitchFamily="18" charset="0"/>
              </a:rPr>
              <a:t>Patient care</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X-ray of the chest is done to confirm the position of the tube.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Keep patient in a comfortable position where patient is able to breath effectively to improve oxygenation and prevent hypoxia.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Keep </a:t>
            </a:r>
            <a:r>
              <a:rPr lang="en-GB" sz="11200" dirty="0" err="1" smtClean="0">
                <a:latin typeface="Times New Roman" pitchFamily="18" charset="0"/>
                <a:cs typeface="Times New Roman" pitchFamily="18" charset="0"/>
              </a:rPr>
              <a:t>tubings</a:t>
            </a:r>
            <a:r>
              <a:rPr lang="en-GB" sz="11200" dirty="0" smtClean="0">
                <a:latin typeface="Times New Roman" pitchFamily="18" charset="0"/>
                <a:cs typeface="Times New Roman" pitchFamily="18" charset="0"/>
              </a:rPr>
              <a:t> straight to avoid coiling which might end up with obstruction to flow.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Ensure tight </a:t>
            </a:r>
            <a:r>
              <a:rPr lang="en-GB" sz="11200" dirty="0" err="1" smtClean="0">
                <a:latin typeface="Times New Roman" pitchFamily="18" charset="0"/>
                <a:cs typeface="Times New Roman" pitchFamily="18" charset="0"/>
              </a:rPr>
              <a:t>tubings</a:t>
            </a:r>
            <a:r>
              <a:rPr lang="en-GB" sz="11200" dirty="0" smtClean="0">
                <a:latin typeface="Times New Roman" pitchFamily="18" charset="0"/>
                <a:cs typeface="Times New Roman" pitchFamily="18" charset="0"/>
              </a:rPr>
              <a:t> to prevent leakage and back flow and air entry in pleural space.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Check vital signs to evaluate patients condition. </a:t>
            </a:r>
            <a:endParaRPr lang="en-US" sz="11200" dirty="0" smtClean="0">
              <a:latin typeface="Times New Roman" pitchFamily="18" charset="0"/>
              <a:cs typeface="Times New Roman" pitchFamily="18" charset="0"/>
            </a:endParaRPr>
          </a:p>
          <a:p>
            <a:endParaRPr lang="en-US" sz="112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2163740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126163"/>
          </a:xfrm>
        </p:spPr>
        <p:txBody>
          <a:bodyPr>
            <a:normAutofit fontScale="25000" lnSpcReduction="20000"/>
          </a:bodyPr>
          <a:lstStyle/>
          <a:p>
            <a:r>
              <a:rPr lang="en-GB" sz="11200" b="1" dirty="0" smtClean="0">
                <a:latin typeface="Times New Roman" pitchFamily="18" charset="0"/>
                <a:cs typeface="Times New Roman" pitchFamily="18" charset="0"/>
              </a:rPr>
              <a:t>Patient Care</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X-Observe the bubbles/dripping of fluids into the underwater seal fluid to ascertain patency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Change the fluid in the sterile bottle using aseptic technique to limit infection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Mark the amount of fluid in the seal bottle to have an accurately drained amount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Remember never to put the drainage bottle above the patient level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Milking the </a:t>
            </a:r>
            <a:r>
              <a:rPr lang="en-GB" sz="11200" dirty="0" err="1" smtClean="0">
                <a:latin typeface="Times New Roman" pitchFamily="18" charset="0"/>
                <a:cs typeface="Times New Roman" pitchFamily="18" charset="0"/>
              </a:rPr>
              <a:t>tubings</a:t>
            </a:r>
            <a:r>
              <a:rPr lang="en-GB" sz="11200" dirty="0" smtClean="0">
                <a:latin typeface="Times New Roman" pitchFamily="18" charset="0"/>
                <a:cs typeface="Times New Roman" pitchFamily="18" charset="0"/>
              </a:rPr>
              <a:t> increases the amount of negative pressure and can therefore be </a:t>
            </a:r>
            <a:br>
              <a:rPr lang="en-GB" sz="11200" dirty="0" smtClean="0">
                <a:latin typeface="Times New Roman" pitchFamily="18" charset="0"/>
                <a:cs typeface="Times New Roman" pitchFamily="18" charset="0"/>
              </a:rPr>
            </a:br>
            <a:r>
              <a:rPr lang="en-GB" sz="11200" dirty="0" smtClean="0">
                <a:latin typeface="Times New Roman" pitchFamily="18" charset="0"/>
                <a:cs typeface="Times New Roman" pitchFamily="18" charset="0"/>
              </a:rPr>
              <a:t>done periodically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While changing the patient's position, tube cramping is done to prevent back flow </a:t>
            </a:r>
            <a:endParaRPr lang="en-US" sz="11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19348206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85800"/>
            <a:ext cx="7772400" cy="5334000"/>
          </a:xfrm>
        </p:spPr>
        <p:txBody>
          <a:bodyPr>
            <a:normAutofit fontScale="25000" lnSpcReduction="20000"/>
          </a:bodyPr>
          <a:lstStyle/>
          <a:p>
            <a:r>
              <a:rPr lang="en-GB" sz="11200" b="1" dirty="0" smtClean="0">
                <a:latin typeface="Times New Roman" pitchFamily="18" charset="0"/>
                <a:cs typeface="Times New Roman" pitchFamily="18" charset="0"/>
              </a:rPr>
              <a:t>Chest Tube Removal</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Give the patient pain medication before removal of the tube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Ensure chest x-rays are done to check lung expansion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Drainage should have stopped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Removal is done by cutting the suture and sealing the area with petroleum jelly dressing gauze. It is removed during deep expiration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Observe patient for any respiratory distress and signs of infection </a:t>
            </a:r>
            <a:endParaRPr lang="en-US" sz="11200" dirty="0" smtClean="0">
              <a:latin typeface="Times New Roman" pitchFamily="18" charset="0"/>
              <a:cs typeface="Times New Roman" pitchFamily="18" charset="0"/>
            </a:endParaRPr>
          </a:p>
          <a:p>
            <a:pPr lvl="0"/>
            <a:r>
              <a:rPr lang="en-GB" sz="11200" dirty="0" smtClean="0">
                <a:latin typeface="Times New Roman" pitchFamily="18" charset="0"/>
                <a:cs typeface="Times New Roman" pitchFamily="18" charset="0"/>
              </a:rPr>
              <a:t>The dressing should be completely removed when healing is complete</a:t>
            </a:r>
            <a:endParaRPr lang="en-US" sz="11200" dirty="0" smtClean="0">
              <a:latin typeface="Times New Roman" pitchFamily="18" charset="0"/>
              <a:cs typeface="Times New Roman" pitchFamily="18" charset="0"/>
            </a:endParaRPr>
          </a:p>
          <a:p>
            <a:endParaRPr lang="en-US" sz="112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09049776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85000" lnSpcReduction="10000"/>
          </a:bodyPr>
          <a:lstStyle/>
          <a:p>
            <a:pPr marL="0" indent="0">
              <a:buNone/>
            </a:pPr>
            <a:r>
              <a:rPr lang="en-US" dirty="0" smtClean="0"/>
              <a:t>      Types of pneumothorax</a:t>
            </a:r>
          </a:p>
          <a:p>
            <a:r>
              <a:rPr lang="en-US" dirty="0" smtClean="0"/>
              <a:t>Include simple,traumatic,and tension pneumothorax</a:t>
            </a:r>
          </a:p>
          <a:p>
            <a:pPr marL="0" indent="0">
              <a:buNone/>
            </a:pPr>
            <a:r>
              <a:rPr lang="en-US" b="1" dirty="0" smtClean="0"/>
              <a:t>           Simple pneumothorax/spontaneous</a:t>
            </a:r>
          </a:p>
          <a:p>
            <a:r>
              <a:rPr lang="en-US" dirty="0" smtClean="0"/>
              <a:t>Occurs when air enters the pleural space through a breach of either the parietal or visceral pleura.</a:t>
            </a:r>
          </a:p>
          <a:p>
            <a:r>
              <a:rPr lang="en-US" dirty="0" smtClean="0"/>
              <a:t>Occurs as air enters the pleural space through the rupture of a bleb or bronchopleural fistula</a:t>
            </a:r>
          </a:p>
          <a:p>
            <a:r>
              <a:rPr lang="en-US" dirty="0" smtClean="0"/>
              <a:t>Occurs in an apparently healthy person in absence of trauma due to rupture of an air filled  bleb, or blister on the surface of the lung allowing air from the airways to enter the pleural cavity.</a:t>
            </a:r>
          </a:p>
          <a:p>
            <a:r>
              <a:rPr lang="en-US" dirty="0" smtClean="0"/>
              <a:t>Associated with diffuse interstitial lung disease and severe emphysema </a:t>
            </a:r>
          </a:p>
          <a:p>
            <a:endParaRPr lang="en-US" dirty="0"/>
          </a:p>
        </p:txBody>
      </p:sp>
    </p:spTree>
    <p:extLst>
      <p:ext uri="{BB962C8B-B14F-4D97-AF65-F5344CB8AC3E}">
        <p14:creationId xmlns:p14="http://schemas.microsoft.com/office/powerpoint/2010/main" val="3220903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4245</TotalTime>
  <Words>7210</Words>
  <Application>Microsoft Office PowerPoint</Application>
  <PresentationFormat>On-screen Show (4:3)</PresentationFormat>
  <Paragraphs>713</Paragraphs>
  <Slides>139</Slides>
  <Notes>1</Notes>
  <HiddenSlides>0</HiddenSlides>
  <MMClips>0</MMClips>
  <ScaleCrop>false</ScaleCrop>
  <HeadingPairs>
    <vt:vector size="4" baseType="variant">
      <vt:variant>
        <vt:lpstr>Theme</vt:lpstr>
      </vt:variant>
      <vt:variant>
        <vt:i4>1</vt:i4>
      </vt:variant>
      <vt:variant>
        <vt:lpstr>Slide Titles</vt:lpstr>
      </vt:variant>
      <vt:variant>
        <vt:i4>139</vt:i4>
      </vt:variant>
    </vt:vector>
  </HeadingPairs>
  <TitlesOfParts>
    <vt:vector size="140" baseType="lpstr">
      <vt:lpstr>Aspect</vt:lpstr>
      <vt:lpstr>PULMONARY NURSING </vt:lpstr>
      <vt:lpstr>OBSTRUCTIVE AND RESTRICTIVE LUNG DISEASES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PNEUMONIA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PENETRATING TRAUMA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Asthma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KIMANI</dc:creator>
  <cp:lastModifiedBy>User</cp:lastModifiedBy>
  <cp:revision>406</cp:revision>
  <dcterms:created xsi:type="dcterms:W3CDTF">2006-08-16T00:00:00Z</dcterms:created>
  <dcterms:modified xsi:type="dcterms:W3CDTF">2022-12-01T13:32:30Z</dcterms:modified>
</cp:coreProperties>
</file>