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82" r:id="rId1"/>
  </p:sldMasterIdLst>
  <p:notesMasterIdLst>
    <p:notesMasterId r:id="rId2"/>
  </p:notesMasterIdLst>
  <p:sldIdLst>
    <p:sldId id="581" r:id="rId3"/>
    <p:sldId id="582" r:id="rId4"/>
    <p:sldId id="583" r:id="rId5"/>
    <p:sldId id="584" r:id="rId6"/>
    <p:sldId id="585" r:id="rId7"/>
    <p:sldId id="586" r:id="rId8"/>
    <p:sldId id="587" r:id="rId9"/>
    <p:sldId id="588" r:id="rId10"/>
    <p:sldId id="589" r:id="rId11"/>
    <p:sldId id="590"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649" r:id="rId71"/>
    <p:sldId id="650" r:id="rId72"/>
    <p:sldId id="651" r:id="rId73"/>
    <p:sldId id="652" r:id="rId74"/>
    <p:sldId id="653" r:id="rId75"/>
    <p:sldId id="654" r:id="rId76"/>
    <p:sldId id="655" r:id="rId77"/>
    <p:sldId id="656" r:id="rId78"/>
    <p:sldId id="657" r:id="rId79"/>
    <p:sldId id="658" r:id="rId80"/>
    <p:sldId id="659" r:id="rId81"/>
    <p:sldId id="660" r:id="rId82"/>
    <p:sldId id="661" r:id="rId83"/>
    <p:sldId id="662" r:id="rId84"/>
    <p:sldId id="663" r:id="rId85"/>
    <p:sldId id="664" r:id="rId86"/>
    <p:sldId id="665" r:id="rId87"/>
    <p:sldId id="666" r:id="rId88"/>
    <p:sldId id="667" r:id="rId89"/>
    <p:sldId id="668" r:id="rId90"/>
    <p:sldId id="669" r:id="rId91"/>
    <p:sldId id="670" r:id="rId92"/>
    <p:sldId id="671" r:id="rId93"/>
    <p:sldId id="672" r:id="rId94"/>
    <p:sldId id="673" r:id="rId95"/>
    <p:sldId id="674" r:id="rId96"/>
    <p:sldId id="675" r:id="rId97"/>
    <p:sldId id="676" r:id="rId98"/>
    <p:sldId id="677" r:id="rId99"/>
    <p:sldId id="678" r:id="rId100"/>
    <p:sldId id="679" r:id="rId101"/>
    <p:sldId id="680" r:id="rId102"/>
    <p:sldId id="681" r:id="rId103"/>
    <p:sldId id="682" r:id="rId104"/>
    <p:sldId id="683" r:id="rId105"/>
    <p:sldId id="684" r:id="rId106"/>
    <p:sldId id="685" r:id="rId107"/>
    <p:sldId id="686" r:id="rId108"/>
    <p:sldId id="687" r:id="rId109"/>
    <p:sldId id="688" r:id="rId110"/>
    <p:sldId id="689" r:id="rId111"/>
    <p:sldId id="690" r:id="rId112"/>
    <p:sldId id="691" r:id="rId113"/>
    <p:sldId id="692" r:id="rId114"/>
    <p:sldId id="693" r:id="rId115"/>
    <p:sldId id="694" r:id="rId116"/>
    <p:sldId id="695" r:id="rId117"/>
    <p:sldId id="696" r:id="rId118"/>
    <p:sldId id="697" r:id="rId119"/>
    <p:sldId id="698" r:id="rId120"/>
    <p:sldId id="699" r:id="rId121"/>
    <p:sldId id="700" r:id="rId122"/>
    <p:sldId id="701" r:id="rId123"/>
    <p:sldId id="702" r:id="rId124"/>
    <p:sldId id="703" r:id="rId125"/>
    <p:sldId id="704" r:id="rId126"/>
    <p:sldId id="705" r:id="rId127"/>
    <p:sldId id="706" r:id="rId128"/>
    <p:sldId id="707" r:id="rId129"/>
    <p:sldId id="708" r:id="rId130"/>
    <p:sldId id="709" r:id="rId131"/>
    <p:sldId id="710" r:id="rId132"/>
    <p:sldId id="711" r:id="rId133"/>
    <p:sldId id="712" r:id="rId134"/>
    <p:sldId id="713" r:id="rId135"/>
    <p:sldId id="714" r:id="rId136"/>
    <p:sldId id="715" r:id="rId137"/>
    <p:sldId id="716" r:id="rId138"/>
    <p:sldId id="717" r:id="rId139"/>
    <p:sldId id="718" r:id="rId140"/>
    <p:sldId id="719" r:id="rId141"/>
    <p:sldId id="720" r:id="rId142"/>
    <p:sldId id="721" r:id="rId143"/>
    <p:sldId id="722" r:id="rId144"/>
    <p:sldId id="723" r:id="rId145"/>
    <p:sldId id="724" r:id="rId146"/>
    <p:sldId id="725" r:id="rId147"/>
    <p:sldId id="726" r:id="rId148"/>
    <p:sldId id="727" r:id="rId149"/>
    <p:sldId id="728" r:id="rId150"/>
    <p:sldId id="729" r:id="rId151"/>
    <p:sldId id="730" r:id="rId152"/>
    <p:sldId id="731" r:id="rId153"/>
    <p:sldId id="732" r:id="rId154"/>
    <p:sldId id="733" r:id="rId155"/>
    <p:sldId id="734" r:id="rId156"/>
    <p:sldId id="735" r:id="rId157"/>
    <p:sldId id="736" r:id="rId158"/>
    <p:sldId id="737" r:id="rId159"/>
    <p:sldId id="738" r:id="rId160"/>
    <p:sldId id="739" r:id="rId161"/>
    <p:sldId id="740" r:id="rId16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23" autoAdjust="0"/>
    <p:restoredTop sz="94660"/>
  </p:normalViewPr>
  <p:slideViewPr>
    <p:cSldViewPr snapToGrid="0">
      <p:cViewPr varScale="1">
        <p:scale>
          <a:sx n="72" d="100"/>
          <a:sy n="72" d="100"/>
        </p:scale>
        <p:origin x="498"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tableStyles" Target="tableStyles.xml"/><Relationship Id="rId164" Type="http://schemas.openxmlformats.org/officeDocument/2006/relationships/presProps" Target="presProps.xml"/><Relationship Id="rId165" Type="http://schemas.openxmlformats.org/officeDocument/2006/relationships/viewProps" Target="viewProps.xml"/><Relationship Id="rId16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57" name=""/>
        <p:cNvGrpSpPr/>
        <p:nvPr/>
      </p:nvGrpSpPr>
      <p:grpSpPr>
        <a:xfrm>
          <a:off x="0" y="0"/>
          <a:ext cx="0" cy="0"/>
          <a:chOff x="0" y="0"/>
          <a:chExt cx="0" cy="0"/>
        </a:xfrm>
      </p:grpSpPr>
      <p:sp>
        <p:nvSpPr>
          <p:cNvPr id="104900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900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900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900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0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900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87" name=""/>
        <p:cNvGrpSpPr/>
        <p:nvPr/>
      </p:nvGrpSpPr>
      <p:grpSpPr>
        <a:xfrm>
          <a:off x="0" y="0"/>
          <a:ext cx="0" cy="0"/>
          <a:chOff x="0" y="0"/>
          <a:chExt cx="0" cy="0"/>
        </a:xfrm>
      </p:grpSpPr>
      <p:grpSp>
        <p:nvGrpSpPr>
          <p:cNvPr id="188"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08"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9"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0"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1"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2"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3"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4"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5"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16"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dirty="0" lang="en-US"/>
          </a:p>
        </p:txBody>
      </p:sp>
      <p:sp>
        <p:nvSpPr>
          <p:cNvPr id="1048617"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618"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619" name="Footer Placeholder 4"/>
          <p:cNvSpPr>
            <a:spLocks noGrp="1"/>
          </p:cNvSpPr>
          <p:nvPr>
            <p:ph type="ftr" sz="quarter" idx="11"/>
          </p:nvPr>
        </p:nvSpPr>
        <p:spPr/>
        <p:txBody>
          <a:bodyPr/>
          <a:p>
            <a:endParaRPr dirty="0" lang="en-US"/>
          </a:p>
        </p:txBody>
      </p:sp>
      <p:sp>
        <p:nvSpPr>
          <p:cNvPr id="1048620"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351" name=""/>
        <p:cNvGrpSpPr/>
        <p:nvPr/>
      </p:nvGrpSpPr>
      <p:grpSpPr>
        <a:xfrm>
          <a:off x="0" y="0"/>
          <a:ext cx="0" cy="0"/>
          <a:chOff x="0" y="0"/>
          <a:chExt cx="0" cy="0"/>
        </a:xfrm>
      </p:grpSpPr>
      <p:sp>
        <p:nvSpPr>
          <p:cNvPr id="1048972"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smtClean="0"/>
              <a:t>Click to edit Master title style</a:t>
            </a:r>
            <a:endParaRPr dirty="0" lang="en-US"/>
          </a:p>
        </p:txBody>
      </p:sp>
      <p:sp>
        <p:nvSpPr>
          <p:cNvPr id="1048973"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74"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75" name="Footer Placeholder 4"/>
          <p:cNvSpPr>
            <a:spLocks noGrp="1"/>
          </p:cNvSpPr>
          <p:nvPr>
            <p:ph type="ftr" sz="quarter" idx="11"/>
          </p:nvPr>
        </p:nvSpPr>
        <p:spPr/>
        <p:txBody>
          <a:bodyPr/>
          <a:p>
            <a:endParaRPr dirty="0" lang="en-US"/>
          </a:p>
        </p:txBody>
      </p:sp>
      <p:sp>
        <p:nvSpPr>
          <p:cNvPr id="1048976"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344" name=""/>
        <p:cNvGrpSpPr/>
        <p:nvPr/>
      </p:nvGrpSpPr>
      <p:grpSpPr>
        <a:xfrm>
          <a:off x="0" y="0"/>
          <a:ext cx="0" cy="0"/>
          <a:chOff x="0" y="0"/>
          <a:chExt cx="0" cy="0"/>
        </a:xfrm>
      </p:grpSpPr>
      <p:sp>
        <p:nvSpPr>
          <p:cNvPr id="1048932"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933"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34"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35"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36" name="Footer Placeholder 4"/>
          <p:cNvSpPr>
            <a:spLocks noGrp="1"/>
          </p:cNvSpPr>
          <p:nvPr>
            <p:ph type="ftr" sz="quarter" idx="11"/>
          </p:nvPr>
        </p:nvSpPr>
        <p:spPr/>
        <p:txBody>
          <a:bodyPr/>
          <a:p>
            <a:endParaRPr dirty="0" lang="en-US"/>
          </a:p>
        </p:txBody>
      </p:sp>
      <p:sp>
        <p:nvSpPr>
          <p:cNvPr id="1048937"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938" name="TextBox 19"/>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939" name="TextBox 21"/>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latin typeface="Arial"/>
              </a:rPr>
              <a:t>”</a:t>
            </a:r>
            <a:endParaRPr dirty="0"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350" name=""/>
        <p:cNvGrpSpPr/>
        <p:nvPr/>
      </p:nvGrpSpPr>
      <p:grpSpPr>
        <a:xfrm>
          <a:off x="0" y="0"/>
          <a:ext cx="0" cy="0"/>
          <a:chOff x="0" y="0"/>
          <a:chExt cx="0" cy="0"/>
        </a:xfrm>
      </p:grpSpPr>
      <p:sp>
        <p:nvSpPr>
          <p:cNvPr id="1048967"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smtClean="0"/>
              <a:t>Click to edit Master title style</a:t>
            </a:r>
            <a:endParaRPr dirty="0" lang="en-US"/>
          </a:p>
        </p:txBody>
      </p:sp>
      <p:sp>
        <p:nvSpPr>
          <p:cNvPr id="1048968"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69"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70" name="Footer Placeholder 4"/>
          <p:cNvSpPr>
            <a:spLocks noGrp="1"/>
          </p:cNvSpPr>
          <p:nvPr>
            <p:ph type="ftr" sz="quarter" idx="11"/>
          </p:nvPr>
        </p:nvSpPr>
        <p:spPr/>
        <p:txBody>
          <a:bodyPr/>
          <a:p>
            <a:endParaRPr dirty="0" lang="en-US"/>
          </a:p>
        </p:txBody>
      </p:sp>
      <p:sp>
        <p:nvSpPr>
          <p:cNvPr id="1048971"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343" name=""/>
        <p:cNvGrpSpPr/>
        <p:nvPr/>
      </p:nvGrpSpPr>
      <p:grpSpPr>
        <a:xfrm>
          <a:off x="0" y="0"/>
          <a:ext cx="0" cy="0"/>
          <a:chOff x="0" y="0"/>
          <a:chExt cx="0" cy="0"/>
        </a:xfrm>
      </p:grpSpPr>
      <p:sp>
        <p:nvSpPr>
          <p:cNvPr id="1048924"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925"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26"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27"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28" name="Footer Placeholder 4"/>
          <p:cNvSpPr>
            <a:spLocks noGrp="1"/>
          </p:cNvSpPr>
          <p:nvPr>
            <p:ph type="ftr" sz="quarter" idx="11"/>
          </p:nvPr>
        </p:nvSpPr>
        <p:spPr/>
        <p:txBody>
          <a:bodyPr/>
          <a:p>
            <a:endParaRPr dirty="0" lang="en-US"/>
          </a:p>
        </p:txBody>
      </p:sp>
      <p:sp>
        <p:nvSpPr>
          <p:cNvPr id="1048929"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930"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931"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353" name=""/>
        <p:cNvGrpSpPr/>
        <p:nvPr/>
      </p:nvGrpSpPr>
      <p:grpSpPr>
        <a:xfrm>
          <a:off x="0" y="0"/>
          <a:ext cx="0" cy="0"/>
          <a:chOff x="0" y="0"/>
          <a:chExt cx="0" cy="0"/>
        </a:xfrm>
      </p:grpSpPr>
      <p:sp>
        <p:nvSpPr>
          <p:cNvPr id="1048983"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smtClean="0"/>
              <a:t>Click to edit Master title style</a:t>
            </a:r>
            <a:endParaRPr dirty="0" lang="en-US"/>
          </a:p>
        </p:txBody>
      </p:sp>
      <p:sp>
        <p:nvSpPr>
          <p:cNvPr id="1048984"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85"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86"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87" name="Footer Placeholder 4"/>
          <p:cNvSpPr>
            <a:spLocks noGrp="1"/>
          </p:cNvSpPr>
          <p:nvPr>
            <p:ph type="ftr" sz="quarter" idx="11"/>
          </p:nvPr>
        </p:nvSpPr>
        <p:spPr/>
        <p:txBody>
          <a:bodyPr/>
          <a:p>
            <a:endParaRPr dirty="0" lang="en-US"/>
          </a:p>
        </p:txBody>
      </p:sp>
      <p:sp>
        <p:nvSpPr>
          <p:cNvPr id="1048988"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46" name=""/>
        <p:cNvGrpSpPr/>
        <p:nvPr/>
      </p:nvGrpSpPr>
      <p:grpSpPr>
        <a:xfrm>
          <a:off x="0" y="0"/>
          <a:ext cx="0" cy="0"/>
          <a:chOff x="0" y="0"/>
          <a:chExt cx="0" cy="0"/>
        </a:xfrm>
      </p:grpSpPr>
      <p:sp>
        <p:nvSpPr>
          <p:cNvPr id="1048946" name="Title 1"/>
          <p:cNvSpPr>
            <a:spLocks noGrp="1"/>
          </p:cNvSpPr>
          <p:nvPr>
            <p:ph type="title"/>
          </p:nvPr>
        </p:nvSpPr>
        <p:spPr/>
        <p:txBody>
          <a:bodyPr/>
          <a:p>
            <a:r>
              <a:rPr lang="en-US" smtClean="0"/>
              <a:t>Click to edit Master title style</a:t>
            </a:r>
            <a:endParaRPr dirty="0" lang="en-US"/>
          </a:p>
        </p:txBody>
      </p:sp>
      <p:sp>
        <p:nvSpPr>
          <p:cNvPr id="1048947"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48" name="Date Placeholder 3"/>
          <p:cNvSpPr>
            <a:spLocks noGrp="1"/>
          </p:cNvSpPr>
          <p:nvPr>
            <p:ph type="dt" sz="half" idx="10"/>
          </p:nvPr>
        </p:nvSpPr>
        <p:spPr/>
        <p:txBody>
          <a:bodyPr/>
          <a:p>
            <a:fld id="{55C6B4A9-1611-4792-9094-5F34BCA07E0B}" type="datetimeFigureOut">
              <a:rPr dirty="0" lang="en-US"/>
              <a:t>1/9/2020</a:t>
            </a:fld>
            <a:endParaRPr dirty="0" lang="en-US"/>
          </a:p>
        </p:txBody>
      </p:sp>
      <p:sp>
        <p:nvSpPr>
          <p:cNvPr id="1048949" name="Footer Placeholder 4"/>
          <p:cNvSpPr>
            <a:spLocks noGrp="1"/>
          </p:cNvSpPr>
          <p:nvPr>
            <p:ph type="ftr" sz="quarter" idx="11"/>
          </p:nvPr>
        </p:nvSpPr>
        <p:spPr/>
        <p:txBody>
          <a:bodyPr/>
          <a:p>
            <a:endParaRPr dirty="0" lang="en-US"/>
          </a:p>
        </p:txBody>
      </p:sp>
      <p:sp>
        <p:nvSpPr>
          <p:cNvPr id="1048950" name="Slide Number Placeholder 5"/>
          <p:cNvSpPr>
            <a:spLocks noGrp="1"/>
          </p:cNvSpPr>
          <p:nvPr>
            <p:ph type="sldNum" sz="quarter" idx="12"/>
          </p:nvPr>
        </p:nvSpPr>
        <p:spPr/>
        <p:txBody>
          <a:bodyPr/>
          <a:p>
            <a:fld id="{89333C77-0158-454C-844F-B7AB9BD7DAD4}" type="slidenum">
              <a:rPr dirty="0" lang="en-US"/>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55" name=""/>
        <p:cNvGrpSpPr/>
        <p:nvPr/>
      </p:nvGrpSpPr>
      <p:grpSpPr>
        <a:xfrm>
          <a:off x="0" y="0"/>
          <a:ext cx="0" cy="0"/>
          <a:chOff x="0" y="0"/>
          <a:chExt cx="0" cy="0"/>
        </a:xfrm>
      </p:grpSpPr>
      <p:sp>
        <p:nvSpPr>
          <p:cNvPr id="1048995" name="Vertical Title 1"/>
          <p:cNvSpPr>
            <a:spLocks noGrp="1"/>
          </p:cNvSpPr>
          <p:nvPr>
            <p:ph type="title" orient="vert"/>
          </p:nvPr>
        </p:nvSpPr>
        <p:spPr>
          <a:xfrm>
            <a:off x="7967673" y="609599"/>
            <a:ext cx="1304743" cy="5251451"/>
          </a:xfrm>
        </p:spPr>
        <p:txBody>
          <a:bodyPr anchor="ctr" vert="eaVert"/>
          <a:p>
            <a:r>
              <a:rPr lang="en-US" smtClean="0"/>
              <a:t>Click to edit Master title style</a:t>
            </a:r>
            <a:endParaRPr dirty="0" lang="en-US"/>
          </a:p>
        </p:txBody>
      </p:sp>
      <p:sp>
        <p:nvSpPr>
          <p:cNvPr id="1048996" name="Vertical Text Placeholder 2"/>
          <p:cNvSpPr>
            <a:spLocks noGrp="1"/>
          </p:cNvSpPr>
          <p:nvPr>
            <p:ph type="body" orient="vert" idx="1"/>
          </p:nvPr>
        </p:nvSpPr>
        <p:spPr>
          <a:xfrm>
            <a:off x="677335" y="609600"/>
            <a:ext cx="7060150" cy="5251450"/>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97"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98" name="Footer Placeholder 4"/>
          <p:cNvSpPr>
            <a:spLocks noGrp="1"/>
          </p:cNvSpPr>
          <p:nvPr>
            <p:ph type="ftr" sz="quarter" idx="11"/>
          </p:nvPr>
        </p:nvSpPr>
        <p:spPr/>
        <p:txBody>
          <a:bodyPr/>
          <a:p>
            <a:endParaRPr dirty="0" lang="en-US"/>
          </a:p>
        </p:txBody>
      </p:sp>
      <p:sp>
        <p:nvSpPr>
          <p:cNvPr id="1048999"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9" name=""/>
        <p:cNvGrpSpPr/>
        <p:nvPr/>
      </p:nvGrpSpPr>
      <p:grpSpPr>
        <a:xfrm>
          <a:off x="0" y="0"/>
          <a:ext cx="0" cy="0"/>
          <a:chOff x="0" y="0"/>
          <a:chExt cx="0" cy="0"/>
        </a:xfrm>
      </p:grpSpPr>
      <p:sp>
        <p:nvSpPr>
          <p:cNvPr id="1048589" name="Title 1"/>
          <p:cNvSpPr>
            <a:spLocks noGrp="1"/>
          </p:cNvSpPr>
          <p:nvPr>
            <p:ph type="title"/>
          </p:nvPr>
        </p:nvSpPr>
        <p:spPr/>
        <p:txBody>
          <a:bodyPr>
            <a:normAutofit/>
          </a:bodyPr>
          <a:lstStyle>
            <a:lvl1pPr>
              <a:defRPr sz="3600"/>
            </a:lvl1pPr>
          </a:lstStyle>
          <a:p>
            <a:r>
              <a:rPr lang="en-US" smtClean="0"/>
              <a:t>Click to edit Master title style</a:t>
            </a:r>
            <a:endParaRPr dirty="0" lang="en-US"/>
          </a:p>
        </p:txBody>
      </p:sp>
      <p:sp>
        <p:nvSpPr>
          <p:cNvPr id="1048590" name="Content Placeholder 2"/>
          <p:cNvSpPr>
            <a:spLocks noGrp="1"/>
          </p:cNvSpPr>
          <p:nvPr>
            <p:ph idx="1"/>
          </p:nvPr>
        </p:nvSpPr>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91"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592" name="Footer Placeholder 4"/>
          <p:cNvSpPr>
            <a:spLocks noGrp="1"/>
          </p:cNvSpPr>
          <p:nvPr>
            <p:ph type="ftr" sz="quarter" idx="11"/>
          </p:nvPr>
        </p:nvSpPr>
        <p:spPr/>
        <p:txBody>
          <a:bodyPr/>
          <a:p>
            <a:endParaRPr dirty="0" lang="en-US"/>
          </a:p>
        </p:txBody>
      </p:sp>
      <p:sp>
        <p:nvSpPr>
          <p:cNvPr id="1048593"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47" name=""/>
        <p:cNvGrpSpPr/>
        <p:nvPr/>
      </p:nvGrpSpPr>
      <p:grpSpPr>
        <a:xfrm>
          <a:off x="0" y="0"/>
          <a:ext cx="0" cy="0"/>
          <a:chOff x="0" y="0"/>
          <a:chExt cx="0" cy="0"/>
        </a:xfrm>
      </p:grpSpPr>
      <p:sp>
        <p:nvSpPr>
          <p:cNvPr id="1048951" name="Title 1"/>
          <p:cNvSpPr>
            <a:spLocks noGrp="1"/>
          </p:cNvSpPr>
          <p:nvPr>
            <p:ph type="title"/>
          </p:nvPr>
        </p:nvSpPr>
        <p:spPr>
          <a:xfrm>
            <a:off x="677335" y="2700867"/>
            <a:ext cx="8596668" cy="1826581"/>
          </a:xfrm>
        </p:spPr>
        <p:txBody>
          <a:bodyPr anchor="b"/>
          <a:lstStyle>
            <a:lvl1pPr algn="l">
              <a:defRPr b="0" cap="none" sz="4000"/>
            </a:lvl1pPr>
          </a:lstStyle>
          <a:p>
            <a:r>
              <a:rPr lang="en-US" smtClean="0"/>
              <a:t>Click to edit Master title style</a:t>
            </a:r>
            <a:endParaRPr dirty="0" lang="en-US"/>
          </a:p>
        </p:txBody>
      </p:sp>
      <p:sp>
        <p:nvSpPr>
          <p:cNvPr id="1048952"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53"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54" name="Footer Placeholder 4"/>
          <p:cNvSpPr>
            <a:spLocks noGrp="1"/>
          </p:cNvSpPr>
          <p:nvPr>
            <p:ph type="ftr" sz="quarter" idx="11"/>
          </p:nvPr>
        </p:nvSpPr>
        <p:spPr/>
        <p:txBody>
          <a:bodyPr/>
          <a:p>
            <a:endParaRPr dirty="0" lang="en-US"/>
          </a:p>
        </p:txBody>
      </p:sp>
      <p:sp>
        <p:nvSpPr>
          <p:cNvPr id="1048955"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52" name=""/>
        <p:cNvGrpSpPr/>
        <p:nvPr/>
      </p:nvGrpSpPr>
      <p:grpSpPr>
        <a:xfrm>
          <a:off x="0" y="0"/>
          <a:ext cx="0" cy="0"/>
          <a:chOff x="0" y="0"/>
          <a:chExt cx="0" cy="0"/>
        </a:xfrm>
      </p:grpSpPr>
      <p:sp>
        <p:nvSpPr>
          <p:cNvPr id="1048977" name="Title 1"/>
          <p:cNvSpPr>
            <a:spLocks noGrp="1"/>
          </p:cNvSpPr>
          <p:nvPr>
            <p:ph type="title"/>
          </p:nvPr>
        </p:nvSpPr>
        <p:spPr/>
        <p:txBody>
          <a:bodyPr/>
          <a:p>
            <a:r>
              <a:rPr lang="en-US" smtClean="0"/>
              <a:t>Click to edit Master title style</a:t>
            </a:r>
            <a:endParaRPr dirty="0" lang="en-US"/>
          </a:p>
        </p:txBody>
      </p:sp>
      <p:sp>
        <p:nvSpPr>
          <p:cNvPr id="1048978" name="Content Placeholder 2"/>
          <p:cNvSpPr>
            <a:spLocks noGrp="1"/>
          </p:cNvSpPr>
          <p:nvPr>
            <p:ph sz="half" idx="1"/>
          </p:nvPr>
        </p:nvSpPr>
        <p:spPr>
          <a:xfrm>
            <a:off x="677334" y="2160589"/>
            <a:ext cx="4184035" cy="3880772"/>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79" name="Content Placeholder 3"/>
          <p:cNvSpPr>
            <a:spLocks noGrp="1"/>
          </p:cNvSpPr>
          <p:nvPr>
            <p:ph sz="half" idx="2"/>
          </p:nvPr>
        </p:nvSpPr>
        <p:spPr>
          <a:xfrm>
            <a:off x="5089970" y="2160589"/>
            <a:ext cx="4184034" cy="3880773"/>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80" name="Date Placeholder 4"/>
          <p:cNvSpPr>
            <a:spLocks noGrp="1"/>
          </p:cNvSpPr>
          <p:nvPr>
            <p:ph type="dt" sz="half" idx="10"/>
          </p:nvPr>
        </p:nvSpPr>
        <p:spPr/>
        <p:txBody>
          <a:bodyPr/>
          <a:p>
            <a:fld id="{EB712588-04B1-427B-82EE-E8DB90309F08}" type="datetimeFigureOut">
              <a:rPr dirty="0" lang="en-US"/>
              <a:t>1/9/2020</a:t>
            </a:fld>
            <a:endParaRPr dirty="0" lang="en-US"/>
          </a:p>
        </p:txBody>
      </p:sp>
      <p:sp>
        <p:nvSpPr>
          <p:cNvPr id="1048981" name="Footer Placeholder 5"/>
          <p:cNvSpPr>
            <a:spLocks noGrp="1"/>
          </p:cNvSpPr>
          <p:nvPr>
            <p:ph type="ftr" sz="quarter" idx="11"/>
          </p:nvPr>
        </p:nvSpPr>
        <p:spPr/>
        <p:txBody>
          <a:bodyPr/>
          <a:p>
            <a:endParaRPr dirty="0" lang="en-US"/>
          </a:p>
        </p:txBody>
      </p:sp>
      <p:sp>
        <p:nvSpPr>
          <p:cNvPr id="1048982" name="Slide Number Placeholder 6"/>
          <p:cNvSpPr>
            <a:spLocks noGrp="1"/>
          </p:cNvSpPr>
          <p:nvPr>
            <p:ph type="sldNum" sz="quarter" idx="12"/>
          </p:nvPr>
        </p:nvSpPr>
        <p:spPr/>
        <p:txBody>
          <a:bodyPr/>
          <a:p>
            <a:fld id="{6FF9F0C5-380F-41C2-899A-BAC0F0927E16}"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48" name=""/>
        <p:cNvGrpSpPr/>
        <p:nvPr/>
      </p:nvGrpSpPr>
      <p:grpSpPr>
        <a:xfrm>
          <a:off x="0" y="0"/>
          <a:ext cx="0" cy="0"/>
          <a:chOff x="0" y="0"/>
          <a:chExt cx="0" cy="0"/>
        </a:xfrm>
      </p:grpSpPr>
      <p:sp>
        <p:nvSpPr>
          <p:cNvPr id="1048956" name="Title 1"/>
          <p:cNvSpPr>
            <a:spLocks noGrp="1"/>
          </p:cNvSpPr>
          <p:nvPr>
            <p:ph type="title"/>
          </p:nvPr>
        </p:nvSpPr>
        <p:spPr/>
        <p:txBody>
          <a:bodyPr/>
          <a:p>
            <a:r>
              <a:rPr lang="en-US" smtClean="0"/>
              <a:t>Click to edit Master title style</a:t>
            </a:r>
            <a:endParaRPr dirty="0" lang="en-US"/>
          </a:p>
        </p:txBody>
      </p:sp>
      <p:sp>
        <p:nvSpPr>
          <p:cNvPr id="1048957"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958" name="Content Placeholder 3"/>
          <p:cNvSpPr>
            <a:spLocks noGrp="1"/>
          </p:cNvSpPr>
          <p:nvPr>
            <p:ph sz="half" idx="2"/>
          </p:nvPr>
        </p:nvSpPr>
        <p:spPr>
          <a:xfrm>
            <a:off x="675745" y="2737245"/>
            <a:ext cx="4185623" cy="330411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59"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960" name="Content Placeholder 5"/>
          <p:cNvSpPr>
            <a:spLocks noGrp="1"/>
          </p:cNvSpPr>
          <p:nvPr>
            <p:ph sz="quarter" idx="4"/>
          </p:nvPr>
        </p:nvSpPr>
        <p:spPr>
          <a:xfrm>
            <a:off x="5088384" y="2737245"/>
            <a:ext cx="4185617" cy="330411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61" name="Date Placeholder 6"/>
          <p:cNvSpPr>
            <a:spLocks noGrp="1"/>
          </p:cNvSpPr>
          <p:nvPr>
            <p:ph type="dt" sz="half" idx="10"/>
          </p:nvPr>
        </p:nvSpPr>
        <p:spPr/>
        <p:txBody>
          <a:bodyPr/>
          <a:p>
            <a:fld id="{B61BEF0D-F0BB-DE4B-95CE-6DB70DBA9567}" type="datetimeFigureOut">
              <a:rPr dirty="0" lang="en-US"/>
              <a:t>1/9/2020</a:t>
            </a:fld>
            <a:endParaRPr dirty="0" lang="en-US"/>
          </a:p>
        </p:txBody>
      </p:sp>
      <p:sp>
        <p:nvSpPr>
          <p:cNvPr id="1048962" name="Footer Placeholder 7"/>
          <p:cNvSpPr>
            <a:spLocks noGrp="1"/>
          </p:cNvSpPr>
          <p:nvPr>
            <p:ph type="ftr" sz="quarter" idx="11"/>
          </p:nvPr>
        </p:nvSpPr>
        <p:spPr/>
        <p:txBody>
          <a:bodyPr/>
          <a:p>
            <a:endParaRPr dirty="0" lang="en-US"/>
          </a:p>
        </p:txBody>
      </p:sp>
      <p:sp>
        <p:nvSpPr>
          <p:cNvPr id="1048963"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42" name=""/>
        <p:cNvGrpSpPr/>
        <p:nvPr/>
      </p:nvGrpSpPr>
      <p:grpSpPr>
        <a:xfrm>
          <a:off x="0" y="0"/>
          <a:ext cx="0" cy="0"/>
          <a:chOff x="0" y="0"/>
          <a:chExt cx="0" cy="0"/>
        </a:xfrm>
      </p:grpSpPr>
      <p:sp>
        <p:nvSpPr>
          <p:cNvPr id="1048920" name="Title 1"/>
          <p:cNvSpPr>
            <a:spLocks noGrp="1"/>
          </p:cNvSpPr>
          <p:nvPr>
            <p:ph type="title"/>
          </p:nvPr>
        </p:nvSpPr>
        <p:spPr>
          <a:xfrm>
            <a:off x="677334" y="609600"/>
            <a:ext cx="8596668" cy="1320800"/>
          </a:xfrm>
        </p:spPr>
        <p:txBody>
          <a:bodyPr/>
          <a:p>
            <a:r>
              <a:rPr lang="en-US" smtClean="0"/>
              <a:t>Click to edit Master title style</a:t>
            </a:r>
            <a:endParaRPr dirty="0" lang="en-US"/>
          </a:p>
        </p:txBody>
      </p:sp>
      <p:sp>
        <p:nvSpPr>
          <p:cNvPr id="1048921" name="Date Placeholder 2"/>
          <p:cNvSpPr>
            <a:spLocks noGrp="1"/>
          </p:cNvSpPr>
          <p:nvPr>
            <p:ph type="dt" sz="half" idx="10"/>
          </p:nvPr>
        </p:nvSpPr>
        <p:spPr/>
        <p:txBody>
          <a:bodyPr/>
          <a:p>
            <a:fld id="{B61BEF0D-F0BB-DE4B-95CE-6DB70DBA9567}" type="datetimeFigureOut">
              <a:rPr dirty="0" lang="en-US"/>
              <a:t>1/9/2020</a:t>
            </a:fld>
            <a:endParaRPr dirty="0" lang="en-US"/>
          </a:p>
        </p:txBody>
      </p:sp>
      <p:sp>
        <p:nvSpPr>
          <p:cNvPr id="1048922" name="Footer Placeholder 3"/>
          <p:cNvSpPr>
            <a:spLocks noGrp="1"/>
          </p:cNvSpPr>
          <p:nvPr>
            <p:ph type="ftr" sz="quarter" idx="11"/>
          </p:nvPr>
        </p:nvSpPr>
        <p:spPr/>
        <p:txBody>
          <a:bodyPr/>
          <a:p>
            <a:endParaRPr dirty="0" lang="en-US"/>
          </a:p>
        </p:txBody>
      </p:sp>
      <p:sp>
        <p:nvSpPr>
          <p:cNvPr id="1048923"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49" name=""/>
        <p:cNvGrpSpPr/>
        <p:nvPr/>
      </p:nvGrpSpPr>
      <p:grpSpPr>
        <a:xfrm>
          <a:off x="0" y="0"/>
          <a:ext cx="0" cy="0"/>
          <a:chOff x="0" y="0"/>
          <a:chExt cx="0" cy="0"/>
        </a:xfrm>
      </p:grpSpPr>
      <p:sp>
        <p:nvSpPr>
          <p:cNvPr id="1048964" name="Date Placeholder 1"/>
          <p:cNvSpPr>
            <a:spLocks noGrp="1"/>
          </p:cNvSpPr>
          <p:nvPr>
            <p:ph type="dt" sz="half" idx="10"/>
          </p:nvPr>
        </p:nvSpPr>
        <p:spPr/>
        <p:txBody>
          <a:bodyPr/>
          <a:p>
            <a:fld id="{B61BEF0D-F0BB-DE4B-95CE-6DB70DBA9567}" type="datetimeFigureOut">
              <a:rPr dirty="0" lang="en-US"/>
              <a:t>1/9/2020</a:t>
            </a:fld>
            <a:endParaRPr dirty="0" lang="en-US"/>
          </a:p>
        </p:txBody>
      </p:sp>
      <p:sp>
        <p:nvSpPr>
          <p:cNvPr id="1048965" name="Footer Placeholder 2"/>
          <p:cNvSpPr>
            <a:spLocks noGrp="1"/>
          </p:cNvSpPr>
          <p:nvPr>
            <p:ph type="ftr" sz="quarter" idx="11"/>
          </p:nvPr>
        </p:nvSpPr>
        <p:spPr/>
        <p:txBody>
          <a:bodyPr/>
          <a:p>
            <a:endParaRPr dirty="0" lang="en-US"/>
          </a:p>
        </p:txBody>
      </p:sp>
      <p:sp>
        <p:nvSpPr>
          <p:cNvPr id="1048966" name="Slide Number Placeholder 3"/>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54" name=""/>
        <p:cNvGrpSpPr/>
        <p:nvPr/>
      </p:nvGrpSpPr>
      <p:grpSpPr>
        <a:xfrm>
          <a:off x="0" y="0"/>
          <a:ext cx="0" cy="0"/>
          <a:chOff x="0" y="0"/>
          <a:chExt cx="0" cy="0"/>
        </a:xfrm>
      </p:grpSpPr>
      <p:sp>
        <p:nvSpPr>
          <p:cNvPr id="1048989"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dirty="0" lang="en-US"/>
          </a:p>
        </p:txBody>
      </p:sp>
      <p:sp>
        <p:nvSpPr>
          <p:cNvPr id="1048990" name="Content Placeholder 2"/>
          <p:cNvSpPr>
            <a:spLocks noGrp="1"/>
          </p:cNvSpPr>
          <p:nvPr>
            <p:ph idx="1"/>
          </p:nvPr>
        </p:nvSpPr>
        <p:spPr>
          <a:xfrm>
            <a:off x="4760461" y="514924"/>
            <a:ext cx="4513541" cy="552643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91"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smtClean="0"/>
              <a:t>Edit Master text styles</a:t>
            </a:r>
          </a:p>
        </p:txBody>
      </p:sp>
      <p:sp>
        <p:nvSpPr>
          <p:cNvPr id="1048992" name="Date Placeholder 4"/>
          <p:cNvSpPr>
            <a:spLocks noGrp="1"/>
          </p:cNvSpPr>
          <p:nvPr>
            <p:ph type="dt" sz="half" idx="10"/>
          </p:nvPr>
        </p:nvSpPr>
        <p:spPr/>
        <p:txBody>
          <a:bodyPr/>
          <a:p>
            <a:fld id="{42A54C80-263E-416B-A8E0-580EDEADCBDC}" type="datetimeFigureOut">
              <a:rPr dirty="0" lang="en-US"/>
              <a:t>1/9/2020</a:t>
            </a:fld>
            <a:endParaRPr dirty="0" lang="en-US"/>
          </a:p>
        </p:txBody>
      </p:sp>
      <p:sp>
        <p:nvSpPr>
          <p:cNvPr id="1048993" name="Footer Placeholder 5"/>
          <p:cNvSpPr>
            <a:spLocks noGrp="1"/>
          </p:cNvSpPr>
          <p:nvPr>
            <p:ph type="ftr" sz="quarter" idx="11"/>
          </p:nvPr>
        </p:nvSpPr>
        <p:spPr/>
        <p:txBody>
          <a:bodyPr/>
          <a:p>
            <a:endParaRPr dirty="0" lang="en-US"/>
          </a:p>
        </p:txBody>
      </p:sp>
      <p:sp>
        <p:nvSpPr>
          <p:cNvPr id="1048994"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45" name=""/>
        <p:cNvGrpSpPr/>
        <p:nvPr/>
      </p:nvGrpSpPr>
      <p:grpSpPr>
        <a:xfrm>
          <a:off x="0" y="0"/>
          <a:ext cx="0" cy="0"/>
          <a:chOff x="0" y="0"/>
          <a:chExt cx="0" cy="0"/>
        </a:xfrm>
      </p:grpSpPr>
      <p:sp>
        <p:nvSpPr>
          <p:cNvPr id="1048940" name="Title 1"/>
          <p:cNvSpPr>
            <a:spLocks noGrp="1"/>
          </p:cNvSpPr>
          <p:nvPr>
            <p:ph type="title"/>
          </p:nvPr>
        </p:nvSpPr>
        <p:spPr>
          <a:xfrm>
            <a:off x="677334" y="4800600"/>
            <a:ext cx="8596667" cy="566738"/>
          </a:xfrm>
        </p:spPr>
        <p:txBody>
          <a:bodyPr anchor="b">
            <a:normAutofit/>
          </a:bodyPr>
          <a:lstStyle>
            <a:lvl1pPr algn="l">
              <a:defRPr b="0" sz="2400"/>
            </a:lvl1pPr>
          </a:lstStyle>
          <a:p>
            <a:r>
              <a:rPr lang="en-US" smtClean="0"/>
              <a:t>Click to edit Master title style</a:t>
            </a:r>
            <a:endParaRPr dirty="0" lang="en-US"/>
          </a:p>
        </p:txBody>
      </p:sp>
      <p:sp>
        <p:nvSpPr>
          <p:cNvPr id="1048941"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942"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Edit Master text styles</a:t>
            </a:r>
          </a:p>
        </p:txBody>
      </p:sp>
      <p:sp>
        <p:nvSpPr>
          <p:cNvPr id="1048943" name="Date Placeholder 4"/>
          <p:cNvSpPr>
            <a:spLocks noGrp="1"/>
          </p:cNvSpPr>
          <p:nvPr>
            <p:ph type="dt" sz="half" idx="10"/>
          </p:nvPr>
        </p:nvSpPr>
        <p:spPr/>
        <p:txBody>
          <a:bodyPr/>
          <a:p>
            <a:fld id="{B61BEF0D-F0BB-DE4B-95CE-6DB70DBA9567}" type="datetimeFigureOut">
              <a:rPr dirty="0" lang="en-US"/>
              <a:t>1/9/2020</a:t>
            </a:fld>
            <a:endParaRPr dirty="0" lang="en-US"/>
          </a:p>
        </p:txBody>
      </p:sp>
      <p:sp>
        <p:nvSpPr>
          <p:cNvPr id="1048944" name="Footer Placeholder 5"/>
          <p:cNvSpPr>
            <a:spLocks noGrp="1"/>
          </p:cNvSpPr>
          <p:nvPr>
            <p:ph type="ftr" sz="quarter" idx="11"/>
          </p:nvPr>
        </p:nvSpPr>
        <p:spPr/>
        <p:txBody>
          <a:bodyPr/>
          <a:p>
            <a:endParaRPr dirty="0" lang="en-US"/>
          </a:p>
        </p:txBody>
      </p:sp>
      <p:sp>
        <p:nvSpPr>
          <p:cNvPr id="1048945"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grpSp>
        <p:nvGrpSpPr>
          <p:cNvPr id="62"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smtClean="0"/>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B61BEF0D-F0BB-DE4B-95CE-6DB70DBA9567}" type="datetimeFigureOut">
              <a:rPr dirty="0" lang="en-US"/>
              <a:t>1/9/2020</a:t>
            </a:fld>
            <a:endParaRPr dirty="0" lang="en-US"/>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dirty="0" lang="en-US"/>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solidFill>
              </a:defRPr>
            </a:lvl1pPr>
          </a:lstStyle>
          <a:p>
            <a:fld id="{D57F1E4F-1CFF-5643-939E-217C01CDF56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eaLnBrk="1" hangingPunct="1" latinLnBrk="0" rtl="0">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hyperlink" Target="https://www.healthline.com/human-body-maps/bronchi" TargetMode="External"/><Relationship Id="rId2"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hyperlink" Target="https://en.wikipedia.org/wiki/Injury" TargetMode="External"/><Relationship Id="rId2" Type="http://schemas.openxmlformats.org/officeDocument/2006/relationships/hyperlink" Target="https://en.wikipedia.org/wiki/Chest" TargetMode="External"/><Relationship Id="rId3" Type="http://schemas.openxmlformats.org/officeDocument/2006/relationships/hyperlink" Target="https://en.wikipedia.org/wiki/Ribs" TargetMode="External"/><Relationship Id="rId4" Type="http://schemas.openxmlformats.org/officeDocument/2006/relationships/hyperlink" Target="https://en.wikipedia.org/wiki/Heart" TargetMode="External"/><Relationship Id="rId5" Type="http://schemas.openxmlformats.org/officeDocument/2006/relationships/hyperlink" Target="https://en.wikipedia.org/wiki/Lungs" TargetMode="External"/><Relationship Id="rId6" Type="http://schemas.openxmlformats.org/officeDocument/2006/relationships/hyperlink" Target="https://en.wikipedia.org/wiki/Motor_vehicle_collisions" TargetMode="External"/><Relationship Id="rId7" Type="http://schemas.openxmlformats.org/officeDocument/2006/relationships/hyperlink" Target="https://en.wikipedia.org/wiki/Stab_wound" TargetMode="External"/><Relationship Id="rId8"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hyperlink" Target="https://en.wikipedia.org/wiki/Blunt_trauma" TargetMode="External"/><Relationship Id="rId2" Type="http://schemas.openxmlformats.org/officeDocument/2006/relationships/hyperlink" Target="https://en.wikipedia.org/wiki/Penetrating_trauma" TargetMode="External"/><Relationship Id="rId3" Type="http://schemas.openxmlformats.org/officeDocument/2006/relationships/hyperlink" Target="https://en.wikipedia.org/wiki/Pathophysiology" TargetMode="Externa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hyperlink" Target="https://en.wikipedia.org/wiki/Chest_wall" TargetMode="External"/><Relationship Id="rId2" Type="http://schemas.openxmlformats.org/officeDocument/2006/relationships/hyperlink" Target="https://en.wikipedia.org/wiki/Contusion" TargetMode="External"/><Relationship Id="rId3" Type="http://schemas.openxmlformats.org/officeDocument/2006/relationships/hyperlink" Target="https://en.wikipedia.org/wiki/Hematoma" TargetMode="External"/><Relationship Id="rId4" Type="http://schemas.openxmlformats.org/officeDocument/2006/relationships/hyperlink" Target="https://en.wikipedia.org/wiki/Rib_fracture" TargetMode="External"/><Relationship Id="rId5" Type="http://schemas.openxmlformats.org/officeDocument/2006/relationships/hyperlink" Target="https://en.wikipedia.org/wiki/Flail_chest" TargetMode="External"/><Relationship Id="rId6" Type="http://schemas.openxmlformats.org/officeDocument/2006/relationships/hyperlink" Target="https://en.wikipedia.org/wiki/Sternal_fracture" TargetMode="External"/><Relationship Id="rId7" Type="http://schemas.openxmlformats.org/officeDocument/2006/relationships/hyperlink" Target="https://en.wikipedia.org/wiki/Fracture" TargetMode="External"/><Relationship Id="rId8" Type="http://schemas.openxmlformats.org/officeDocument/2006/relationships/hyperlink" Target="https://en.wikipedia.org/wiki/Shoulder_girdle" TargetMode="External"/><Relationship Id="rId9"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hyperlink" Target="https://en.wikipedia.org/wiki/Pleural_space" TargetMode="External"/><Relationship Id="rId2" Type="http://schemas.openxmlformats.org/officeDocument/2006/relationships/hyperlink" Target="https://en.wikipedia.org/wiki/Pulmonary_contusion" TargetMode="External"/><Relationship Id="rId3" Type="http://schemas.openxmlformats.org/officeDocument/2006/relationships/hyperlink" Target="https://en.wikipedia.org/wiki/Pulmonary_laceration" TargetMode="External"/><Relationship Id="rId4" Type="http://schemas.openxmlformats.org/officeDocument/2006/relationships/hyperlink" Target="https://en.wikipedia.org/wiki/Pneumothorax" TargetMode="External"/><Relationship Id="rId5" Type="http://schemas.openxmlformats.org/officeDocument/2006/relationships/hyperlink" Target="https://en.wikipedia.org/wiki/Hemothorax" TargetMode="External"/><Relationship Id="rId6" Type="http://schemas.openxmlformats.org/officeDocument/2006/relationships/hyperlink" Target="https://en.wikipedia.org/wiki/Hemopneumothorax" TargetMode="External"/><Relationship Id="rId7"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hyperlink" Target="https://en.wikipedia.org/wiki/Tracheobronchial_tear" TargetMode="External"/><Relationship Id="rId2" Type="http://schemas.openxmlformats.org/officeDocument/2006/relationships/hyperlink" Target="https://en.wikipedia.org/wiki/Pericardial_tamponade" TargetMode="External"/><Relationship Id="rId3" Type="http://schemas.openxmlformats.org/officeDocument/2006/relationships/hyperlink" Target="https://en.wikipedia.org/wiki/Myocardial_contusion" TargetMode="External"/><Relationship Id="rId4" Type="http://schemas.openxmlformats.org/officeDocument/2006/relationships/hyperlink" Target="https://en.wikipedia.org/wiki/Traumatic_arrest" TargetMode="External"/><Relationship Id="rId5" Type="http://schemas.openxmlformats.org/officeDocument/2006/relationships/hyperlink" Target="https://en.wikipedia.org/wiki/Hemopericardium" TargetMode="External"/><Relationship Id="rId6"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hyperlink" Target="https://en.wikipedia.org/wiki/Traumatic_aortic_rupture" TargetMode="External"/><Relationship Id="rId2" Type="http://schemas.openxmlformats.org/officeDocument/2006/relationships/hyperlink" Target="https://en.wikipedia.org/wiki/Thoracic_aorta_injury" TargetMode="External"/><Relationship Id="rId3" Type="http://schemas.openxmlformats.org/officeDocument/2006/relationships/hyperlink" Target="https://en.wikipedia.org/wiki/Aortic_dissection" TargetMode="External"/><Relationship Id="rId4" Type="http://schemas.openxmlformats.org/officeDocument/2006/relationships/hyperlink" Target="https://en.wikipedia.org/wiki/Esophageal_injury" TargetMode="External"/><Relationship Id="rId5" Type="http://schemas.openxmlformats.org/officeDocument/2006/relationships/hyperlink" Target="https://en.wikipedia.org/wiki/Boerhaave_syndrome" TargetMode="External"/><Relationship Id="rId6" Type="http://schemas.openxmlformats.org/officeDocument/2006/relationships/hyperlink" Target="https://en.wikipedia.org/wiki/Diaphragm_injury" TargetMode="External"/><Relationship Id="rId7"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hyperlink" Target="https://www.msdmanuals.com/home/lung-and-airway-disorders/respiratory-failure-and-acute-respiratory-distress-syndrome/respiratory-failure" TargetMode="External"/><Relationship Id="rId2" Type="http://schemas.openxmlformats.org/officeDocument/2006/relationships/hyperlink" Target="https://www.msdmanuals.com/home/heart-and-blood-vessel-disorders/low-blood-pressure-and-shock/shock" TargetMode="External"/><Relationship Id="rId3"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hyperlink" Target="https://www.msdmanuals.com/home/injuries-and-poisoning/chest-injuries/introduction-to-chest-injuries%23v12777505" TargetMode="External"/><Relationship Id="rId2" Type="http://schemas.openxmlformats.org/officeDocument/2006/relationships/hyperlink" Target="https://www.msdmanuals.com/home/injuries-and-poisoning/chest-injuries/tension-pneumothorax" TargetMode="External"/><Relationship Id="rId3"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hyperlink" Target="https://en.wikipedia.org/wiki/Tracheal_intubation" TargetMode="External"/><Relationship Id="rId2" Type="http://schemas.openxmlformats.org/officeDocument/2006/relationships/hyperlink" Target="https://en.wikipedia.org/wiki/Mechanical_ventilation" TargetMode="External"/><Relationship Id="rId3" Type="http://schemas.openxmlformats.org/officeDocument/2006/relationships/hyperlink" Target="https://en.wikipedia.org/wiki/Chest_tube" TargetMode="External"/><Relationship Id="rId4" Type="http://schemas.openxmlformats.org/officeDocument/2006/relationships/hyperlink" Target="https://en.wikipedia.org/wiki/CT_scan" TargetMode="External"/><Relationship Id="rId5"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hyperlink" Target="https://en.wikipedia.org/wiki/Surgery"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hyperlink" Target="https://www.msdmanuals.com/home/lung-and-airway-disorders/diagnosis-of-lung-disorders/chest-tube-insertion" TargetMode="External"/><Relationship Id="rId2" Type="http://schemas.openxmlformats.org/officeDocument/2006/relationships/hyperlink" Target="https://www.msdmanuals.com/home/injuries-and-poisoning/chest-injuries/hemothorax" TargetMode="External"/><Relationship Id="rId3" Type="http://schemas.openxmlformats.org/officeDocument/2006/relationships/hyperlink" Target="https://www.msdmanuals.com/home/lung-and-airway-disorders/pleural-and-mediastinal-disorders/pneumothorax" TargetMode="Externa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21" name="Title 1"/>
          <p:cNvSpPr>
            <a:spLocks noGrp="1"/>
          </p:cNvSpPr>
          <p:nvPr>
            <p:ph type="ctrTitle"/>
          </p:nvPr>
        </p:nvSpPr>
        <p:spPr/>
        <p:txBody>
          <a:bodyPr/>
          <a:p>
            <a:r>
              <a:rPr dirty="0" lang="en-US" smtClean="0"/>
              <a:t>PULMONARY NURSING(10HRS)</a:t>
            </a:r>
            <a:endParaRPr dirty="0" lang="en-US"/>
          </a:p>
        </p:txBody>
      </p:sp>
      <p:sp>
        <p:nvSpPr>
          <p:cNvPr id="1048622" name="Subtitle 2"/>
          <p:cNvSpPr>
            <a:spLocks noGrp="1"/>
          </p:cNvSpPr>
          <p:nvPr>
            <p:ph type="subTitle" idx="1"/>
          </p:nvPr>
        </p:nvSpPr>
        <p:spPr/>
        <p:txBody>
          <a:bodyPr/>
          <a:p>
            <a:r>
              <a:rPr dirty="0" lang="en-US" smtClean="0"/>
              <a:t>A. SAMBU</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35" name="Title 1"/>
          <p:cNvSpPr>
            <a:spLocks noGrp="1"/>
          </p:cNvSpPr>
          <p:nvPr>
            <p:ph type="title"/>
          </p:nvPr>
        </p:nvSpPr>
        <p:spPr/>
        <p:txBody>
          <a:bodyPr/>
          <a:p>
            <a:r>
              <a:rPr b="1" dirty="0" lang="en-US" smtClean="0">
                <a:solidFill>
                  <a:srgbClr val="FF0000"/>
                </a:solidFill>
              </a:rPr>
              <a:t>PNEUMONIA.</a:t>
            </a:r>
            <a:endParaRPr b="1" dirty="0" lang="en-US">
              <a:solidFill>
                <a:srgbClr val="FF0000"/>
              </a:solidFill>
            </a:endParaRPr>
          </a:p>
        </p:txBody>
      </p:sp>
      <p:sp>
        <p:nvSpPr>
          <p:cNvPr id="1048636" name="Content Placeholder 2"/>
          <p:cNvSpPr>
            <a:spLocks noGrp="1"/>
          </p:cNvSpPr>
          <p:nvPr>
            <p:ph idx="1"/>
          </p:nvPr>
        </p:nvSpPr>
        <p:spPr>
          <a:xfrm>
            <a:off x="677334" y="1616765"/>
            <a:ext cx="8596668" cy="4424597"/>
          </a:xfrm>
        </p:spPr>
        <p:txBody>
          <a:bodyPr>
            <a:noAutofit/>
          </a:bodyPr>
          <a:p>
            <a:r>
              <a:rPr dirty="0" sz="3200" lang="en-US"/>
              <a:t>Pneumonia is an inﬂammation of the lung parenchyma caused by various microorganisms, including bacteria, mycobacteria, fungi, and viruses. Pneumonias are classiﬁed as </a:t>
            </a:r>
            <a:r>
              <a:rPr dirty="0" sz="3200" lang="en-US" smtClean="0"/>
              <a:t>community acquired </a:t>
            </a:r>
            <a:r>
              <a:rPr dirty="0" sz="3200" lang="en-US"/>
              <a:t>pneumonia (CAP), hospital-acquired (nosocomial) pneumonia (HAP), pneumonia in the immunocompromised host, and aspiration pneumonia. </a:t>
            </a:r>
          </a:p>
          <a:p>
            <a:endParaRPr dirty="0" sz="320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98" name="Title 1"/>
          <p:cNvSpPr>
            <a:spLocks noGrp="1"/>
          </p:cNvSpPr>
          <p:nvPr>
            <p:ph type="title"/>
          </p:nvPr>
        </p:nvSpPr>
        <p:spPr/>
        <p:txBody>
          <a:bodyPr/>
          <a:p>
            <a:r>
              <a:rPr b="1" dirty="0" lang="en-US"/>
              <a:t>Nursing Management</a:t>
            </a:r>
          </a:p>
        </p:txBody>
      </p:sp>
      <p:sp>
        <p:nvSpPr>
          <p:cNvPr id="1048799" name="Content Placeholder 2"/>
          <p:cNvSpPr>
            <a:spLocks noGrp="1"/>
          </p:cNvSpPr>
          <p:nvPr>
            <p:ph idx="1"/>
          </p:nvPr>
        </p:nvSpPr>
        <p:spPr/>
        <p:txBody>
          <a:bodyPr>
            <a:normAutofit/>
          </a:bodyPr>
          <a:p>
            <a:r>
              <a:rPr dirty="0" sz="3200" lang="en-US" smtClean="0">
                <a:solidFill>
                  <a:srgbClr val="FF0000"/>
                </a:solidFill>
              </a:rPr>
              <a:t>Management, see under management of COPD</a:t>
            </a:r>
            <a:endParaRPr dirty="0" sz="3200" lang="en-US">
              <a:solidFill>
                <a:srgbClr val="FF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00" name="Title 1"/>
          <p:cNvSpPr>
            <a:spLocks noGrp="1"/>
          </p:cNvSpPr>
          <p:nvPr>
            <p:ph type="title"/>
          </p:nvPr>
        </p:nvSpPr>
        <p:spPr/>
        <p:txBody>
          <a:bodyPr/>
          <a:p>
            <a:r>
              <a:rPr b="1" dirty="0" lang="en-US" smtClean="0">
                <a:solidFill>
                  <a:srgbClr val="FF0000"/>
                </a:solidFill>
              </a:rPr>
              <a:t>EMPHYSEMA, PULMONARY</a:t>
            </a:r>
            <a:endParaRPr b="1" dirty="0" lang="en-US">
              <a:solidFill>
                <a:srgbClr val="FF0000"/>
              </a:solidFill>
            </a:endParaRPr>
          </a:p>
        </p:txBody>
      </p:sp>
      <p:sp>
        <p:nvSpPr>
          <p:cNvPr id="1048801" name="Content Placeholder 2"/>
          <p:cNvSpPr>
            <a:spLocks noGrp="1"/>
          </p:cNvSpPr>
          <p:nvPr>
            <p:ph idx="1"/>
          </p:nvPr>
        </p:nvSpPr>
        <p:spPr/>
        <p:txBody>
          <a:bodyPr>
            <a:normAutofit/>
          </a:bodyPr>
          <a:p>
            <a:r>
              <a:rPr dirty="0" sz="3200" lang="en-US"/>
              <a:t>In emphysema, impaired oxygen and carbon dioxide exchange results from destruction of the walls of </a:t>
            </a:r>
            <a:r>
              <a:rPr dirty="0" sz="3200" lang="en-US" smtClean="0"/>
              <a:t>over distended </a:t>
            </a:r>
            <a:r>
              <a:rPr dirty="0" sz="3200" lang="en-US"/>
              <a:t>alveoli. “Emphysema” is a pathologic term that describes an abnormal distention of the air spaces beyond the terminal bronchioles and destruction of the walls of the alveoli.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02" name="Title 1"/>
          <p:cNvSpPr>
            <a:spLocks noGrp="1"/>
          </p:cNvSpPr>
          <p:nvPr>
            <p:ph type="title"/>
          </p:nvPr>
        </p:nvSpPr>
        <p:spPr>
          <a:xfrm>
            <a:off x="677334" y="265043"/>
            <a:ext cx="8596668" cy="821635"/>
          </a:xfrm>
        </p:spPr>
        <p:txBody>
          <a:bodyPr>
            <a:normAutofit/>
          </a:bodyPr>
          <a:p>
            <a:r>
              <a:rPr dirty="0" lang="en-US"/>
              <a:t>Cont.</a:t>
            </a:r>
            <a:endParaRPr dirty="0" lang="en-US"/>
          </a:p>
        </p:txBody>
      </p:sp>
      <p:sp>
        <p:nvSpPr>
          <p:cNvPr id="1048803" name="Content Placeholder 2"/>
          <p:cNvSpPr>
            <a:spLocks noGrp="1"/>
          </p:cNvSpPr>
          <p:nvPr>
            <p:ph idx="1"/>
          </p:nvPr>
        </p:nvSpPr>
        <p:spPr>
          <a:xfrm>
            <a:off x="677334" y="1086679"/>
            <a:ext cx="8596668" cy="4954684"/>
          </a:xfrm>
        </p:spPr>
        <p:txBody>
          <a:bodyPr>
            <a:noAutofit/>
          </a:bodyPr>
          <a:p>
            <a:r>
              <a:rPr dirty="0" sz="3200" lang="en-US"/>
              <a:t> This is the end stage of a process that progresses slowly for many years. As the walls of the alveoli are destroyed (a process accelerated by recurrent infections), the alveolar surface area in direct contact with the pulmonary capillaries continually decreases. This causes an increase in dead space (lung area where no gas exchange can occur) and impaired oxygen diffusion, which leads to hypoxemia.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04" name="Title 1"/>
          <p:cNvSpPr>
            <a:spLocks noGrp="1"/>
          </p:cNvSpPr>
          <p:nvPr>
            <p:ph type="title"/>
          </p:nvPr>
        </p:nvSpPr>
        <p:spPr>
          <a:xfrm>
            <a:off x="677334" y="609600"/>
            <a:ext cx="8596668" cy="649357"/>
          </a:xfrm>
        </p:spPr>
        <p:txBody>
          <a:bodyPr/>
          <a:p>
            <a:r>
              <a:rPr dirty="0" lang="en-US"/>
              <a:t>Cont.</a:t>
            </a:r>
            <a:endParaRPr dirty="0" lang="en-US"/>
          </a:p>
        </p:txBody>
      </p:sp>
      <p:sp>
        <p:nvSpPr>
          <p:cNvPr id="1048805" name="Content Placeholder 2"/>
          <p:cNvSpPr>
            <a:spLocks noGrp="1"/>
          </p:cNvSpPr>
          <p:nvPr>
            <p:ph idx="1"/>
          </p:nvPr>
        </p:nvSpPr>
        <p:spPr>
          <a:xfrm>
            <a:off x="677334" y="1258957"/>
            <a:ext cx="8596668" cy="4782405"/>
          </a:xfrm>
        </p:spPr>
        <p:txBody>
          <a:bodyPr>
            <a:noAutofit/>
          </a:bodyPr>
          <a:p>
            <a:r>
              <a:rPr dirty="0" sz="3200" lang="en-US"/>
              <a:t> In the later stages of disease, carbon dioxide elimination is impaired, resulting in increased carbon dioxide tension in arterial blood (hypercapnia) leading to respiratory acidosis. As the alveolar walls continue to break down, the pulmonary capillary bed is reduced in size. Consequently, resistance to pulmonary blood ﬂow is increased, forcing the right ventricle to maintain a higher blood pressure in the pulmonary artery.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806" name="Title 1"/>
          <p:cNvSpPr>
            <a:spLocks noGrp="1"/>
          </p:cNvSpPr>
          <p:nvPr>
            <p:ph type="title"/>
          </p:nvPr>
        </p:nvSpPr>
        <p:spPr/>
        <p:txBody>
          <a:bodyPr/>
          <a:p>
            <a:r>
              <a:rPr dirty="0" lang="en-US"/>
              <a:t>Cont.</a:t>
            </a:r>
            <a:endParaRPr dirty="0" lang="en-US"/>
          </a:p>
        </p:txBody>
      </p:sp>
      <p:sp>
        <p:nvSpPr>
          <p:cNvPr id="1048807" name="Content Placeholder 2"/>
          <p:cNvSpPr>
            <a:spLocks noGrp="1"/>
          </p:cNvSpPr>
          <p:nvPr>
            <p:ph idx="1"/>
          </p:nvPr>
        </p:nvSpPr>
        <p:spPr/>
        <p:txBody>
          <a:bodyPr>
            <a:noAutofit/>
          </a:bodyPr>
          <a:p>
            <a:r>
              <a:rPr dirty="0" sz="3200" lang="en-US"/>
              <a:t>Hypoxemia may further increase pulmonary artery pressures. For this reason, right-sided heart failure (</a:t>
            </a:r>
            <a:r>
              <a:rPr dirty="0" sz="3200" lang="en-US" err="1"/>
              <a:t>cor</a:t>
            </a:r>
            <a:r>
              <a:rPr dirty="0" sz="3200" lang="en-US"/>
              <a:t> </a:t>
            </a:r>
            <a:r>
              <a:rPr dirty="0" sz="3200" lang="en-US" err="1"/>
              <a:t>pulmonale</a:t>
            </a:r>
            <a:r>
              <a:rPr dirty="0" sz="3200" lang="en-US"/>
              <a:t>) is one of the complications of emphysema. Congestion, dependent edema, distended neck veins, or pain in the region of the liver suggests the development of cardiac failure.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808" name="Title 1"/>
          <p:cNvSpPr>
            <a:spLocks noGrp="1"/>
          </p:cNvSpPr>
          <p:nvPr>
            <p:ph type="title"/>
          </p:nvPr>
        </p:nvSpPr>
        <p:spPr/>
        <p:txBody>
          <a:bodyPr/>
          <a:p>
            <a:r>
              <a:rPr dirty="0" lang="en-US"/>
              <a:t>Cont.</a:t>
            </a:r>
            <a:endParaRPr dirty="0" lang="en-US"/>
          </a:p>
        </p:txBody>
      </p:sp>
      <p:sp>
        <p:nvSpPr>
          <p:cNvPr id="1048809" name="Content Placeholder 2"/>
          <p:cNvSpPr>
            <a:spLocks noGrp="1"/>
          </p:cNvSpPr>
          <p:nvPr>
            <p:ph idx="1"/>
          </p:nvPr>
        </p:nvSpPr>
        <p:spPr/>
        <p:txBody>
          <a:bodyPr>
            <a:normAutofit/>
          </a:bodyPr>
          <a:p>
            <a:r>
              <a:rPr dirty="0" sz="3200" lang="en-US"/>
              <a:t>There are two main types of emphysema, based on the changes taking place in the lung. Both types may occur in the same patient. In the </a:t>
            </a:r>
            <a:r>
              <a:rPr dirty="0" sz="3200" lang="en-US" err="1"/>
              <a:t>panlobular</a:t>
            </a:r>
            <a:r>
              <a:rPr dirty="0" sz="3200" lang="en-US"/>
              <a:t> (</a:t>
            </a:r>
            <a:r>
              <a:rPr dirty="0" sz="3200" lang="en-US" err="1"/>
              <a:t>panacinar</a:t>
            </a:r>
            <a:r>
              <a:rPr dirty="0" sz="3200" lang="en-US"/>
              <a:t>) type of emphysema, there is destruction of the respiratory bronchiole, alveolar duct, and alveolus.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810" name="Title 1"/>
          <p:cNvSpPr>
            <a:spLocks noGrp="1"/>
          </p:cNvSpPr>
          <p:nvPr>
            <p:ph type="title"/>
          </p:nvPr>
        </p:nvSpPr>
        <p:spPr>
          <a:xfrm>
            <a:off x="677334" y="225288"/>
            <a:ext cx="8596668" cy="781878"/>
          </a:xfrm>
        </p:spPr>
        <p:txBody>
          <a:bodyPr/>
          <a:p>
            <a:r>
              <a:rPr dirty="0" lang="en-US"/>
              <a:t>Cont.</a:t>
            </a:r>
            <a:endParaRPr dirty="0" lang="en-US"/>
          </a:p>
        </p:txBody>
      </p:sp>
      <p:sp>
        <p:nvSpPr>
          <p:cNvPr id="1048811" name="Content Placeholder 2"/>
          <p:cNvSpPr>
            <a:spLocks noGrp="1"/>
          </p:cNvSpPr>
          <p:nvPr>
            <p:ph idx="1"/>
          </p:nvPr>
        </p:nvSpPr>
        <p:spPr>
          <a:xfrm>
            <a:off x="677334" y="1007167"/>
            <a:ext cx="8596668" cy="5034196"/>
          </a:xfrm>
        </p:spPr>
        <p:txBody>
          <a:bodyPr>
            <a:normAutofit/>
          </a:bodyPr>
          <a:p>
            <a:r>
              <a:rPr dirty="0" sz="3200" lang="en-US"/>
              <a:t> All air spaces within the lobule are essentially enlarged, but there is little inﬂammatory disease. A </a:t>
            </a:r>
            <a:r>
              <a:rPr dirty="0" sz="3200" lang="en-US" err="1"/>
              <a:t>hyperinﬂated</a:t>
            </a:r>
            <a:r>
              <a:rPr dirty="0" sz="3200" lang="en-US"/>
              <a:t> (</a:t>
            </a:r>
            <a:r>
              <a:rPr dirty="0" sz="3200" lang="en-US" err="1"/>
              <a:t>hyperexpanded</a:t>
            </a:r>
            <a:r>
              <a:rPr dirty="0" sz="3200" lang="en-US"/>
              <a:t>) chest, marked dyspnea on exertion, and weight loss typically occur. To move air into and out of the lungs, negative pressure is required during inspiration, and an adequate level of positive pressure must be attained and maintained during expiration. </a:t>
            </a:r>
          </a:p>
          <a:p>
            <a:endParaRPr dirty="0" sz="320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812" name="Title 1"/>
          <p:cNvSpPr>
            <a:spLocks noGrp="1"/>
          </p:cNvSpPr>
          <p:nvPr>
            <p:ph type="title"/>
          </p:nvPr>
        </p:nvSpPr>
        <p:spPr/>
        <p:txBody>
          <a:bodyPr/>
          <a:p>
            <a:r>
              <a:rPr dirty="0" lang="en-US"/>
              <a:t>Cont.</a:t>
            </a:r>
            <a:endParaRPr dirty="0" lang="en-US"/>
          </a:p>
        </p:txBody>
      </p:sp>
      <p:sp>
        <p:nvSpPr>
          <p:cNvPr id="1048813" name="Content Placeholder 2"/>
          <p:cNvSpPr>
            <a:spLocks noGrp="1"/>
          </p:cNvSpPr>
          <p:nvPr>
            <p:ph idx="1"/>
          </p:nvPr>
        </p:nvSpPr>
        <p:spPr/>
        <p:txBody>
          <a:bodyPr>
            <a:normAutofit/>
          </a:bodyPr>
          <a:p>
            <a:r>
              <a:rPr dirty="0" sz="3200" lang="en-US"/>
              <a:t>Instead of being an involuntary passive act, expiration becomes active and requires muscular effort. In the </a:t>
            </a:r>
            <a:r>
              <a:rPr dirty="0" sz="3200" lang="en-US" err="1"/>
              <a:t>centrilobular</a:t>
            </a:r>
            <a:r>
              <a:rPr dirty="0" sz="3200" lang="en-US"/>
              <a:t> (</a:t>
            </a:r>
            <a:r>
              <a:rPr dirty="0" sz="3200" lang="en-US" err="1"/>
              <a:t>centroacinar</a:t>
            </a:r>
            <a:r>
              <a:rPr dirty="0" sz="3200" lang="en-US"/>
              <a:t>) form, pathologic changes take place mainly in the center of the secondary lobule, preserving the peripheral portions of the acinus.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814" name="Title 1"/>
          <p:cNvSpPr>
            <a:spLocks noGrp="1"/>
          </p:cNvSpPr>
          <p:nvPr>
            <p:ph type="title"/>
          </p:nvPr>
        </p:nvSpPr>
        <p:spPr/>
        <p:txBody>
          <a:bodyPr/>
          <a:p>
            <a:r>
              <a:rPr dirty="0" lang="en-US"/>
              <a:t>Cont.</a:t>
            </a:r>
            <a:endParaRPr dirty="0" lang="en-US"/>
          </a:p>
        </p:txBody>
      </p:sp>
      <p:sp>
        <p:nvSpPr>
          <p:cNvPr id="1048815" name="Content Placeholder 2"/>
          <p:cNvSpPr>
            <a:spLocks noGrp="1"/>
          </p:cNvSpPr>
          <p:nvPr>
            <p:ph idx="1"/>
          </p:nvPr>
        </p:nvSpPr>
        <p:spPr/>
        <p:txBody>
          <a:bodyPr>
            <a:noAutofit/>
          </a:bodyPr>
          <a:p>
            <a:r>
              <a:rPr dirty="0" sz="3200" lang="en-US"/>
              <a:t>Frequently, there is a derangement of ventilation–perfusion ratios, producing chronic hypoxemia, hypercapnia, polycythemia, and episodes of right-sided heart failure. This leads to central cyanosis and respiratory failure. The patient also develops peripheral edema, which is treated with diuretic therapy.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816" name="Title 1"/>
          <p:cNvSpPr>
            <a:spLocks noGrp="1"/>
          </p:cNvSpPr>
          <p:nvPr>
            <p:ph type="title"/>
          </p:nvPr>
        </p:nvSpPr>
        <p:spPr/>
        <p:txBody>
          <a:bodyPr/>
          <a:p>
            <a:r>
              <a:rPr b="1" dirty="0" lang="en-US"/>
              <a:t>Nursing Management</a:t>
            </a:r>
          </a:p>
        </p:txBody>
      </p:sp>
      <p:sp>
        <p:nvSpPr>
          <p:cNvPr id="1048817" name="Content Placeholder 2"/>
          <p:cNvSpPr>
            <a:spLocks noGrp="1"/>
          </p:cNvSpPr>
          <p:nvPr>
            <p:ph idx="1"/>
          </p:nvPr>
        </p:nvSpPr>
        <p:spPr/>
        <p:txBody>
          <a:bodyPr>
            <a:normAutofit/>
          </a:bodyPr>
          <a:p>
            <a:r>
              <a:rPr dirty="0" sz="3200" lang="en-US" smtClean="0"/>
              <a:t>See </a:t>
            </a:r>
            <a:r>
              <a:rPr dirty="0" sz="3200" lang="en-US"/>
              <a:t>“Nursing Management” under “Chronic Obstructive Pulmonary Disease” for additional information.</a:t>
            </a:r>
          </a:p>
          <a:p>
            <a:endParaRPr dirty="0" sz="320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37" name="Title 1"/>
          <p:cNvSpPr>
            <a:spLocks noGrp="1"/>
          </p:cNvSpPr>
          <p:nvPr>
            <p:ph type="title"/>
          </p:nvPr>
        </p:nvSpPr>
        <p:spPr/>
        <p:txBody>
          <a:bodyPr/>
          <a:p>
            <a:r>
              <a:rPr dirty="0" lang="en-US" smtClean="0"/>
              <a:t>Cont.</a:t>
            </a:r>
            <a:endParaRPr dirty="0" lang="en-US"/>
          </a:p>
        </p:txBody>
      </p:sp>
      <p:sp>
        <p:nvSpPr>
          <p:cNvPr id="1048638" name="Content Placeholder 2"/>
          <p:cNvSpPr>
            <a:spLocks noGrp="1"/>
          </p:cNvSpPr>
          <p:nvPr>
            <p:ph idx="1"/>
          </p:nvPr>
        </p:nvSpPr>
        <p:spPr/>
        <p:txBody>
          <a:bodyPr>
            <a:normAutofit/>
          </a:bodyPr>
          <a:p>
            <a:r>
              <a:rPr dirty="0" sz="3200" lang="en-US"/>
              <a:t>Those at risk for pneumonia often have chronic underlying disorders, severe acute illness, a suppressed immune system from disease or medications, immobility, and other factors that interfere with normal lung protective mechanisms. The elderly are also at high risk.</a:t>
            </a:r>
          </a:p>
          <a:p>
            <a:endParaRPr dirty="0" sz="320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818" name="Title 1"/>
          <p:cNvSpPr>
            <a:spLocks noGrp="1"/>
          </p:cNvSpPr>
          <p:nvPr>
            <p:ph type="title"/>
          </p:nvPr>
        </p:nvSpPr>
        <p:spPr/>
        <p:txBody>
          <a:bodyPr/>
          <a:p>
            <a:r>
              <a:rPr b="1" dirty="0" lang="en-US" smtClean="0">
                <a:solidFill>
                  <a:srgbClr val="FF0000"/>
                </a:solidFill>
              </a:rPr>
              <a:t>ASTHMA</a:t>
            </a:r>
            <a:endParaRPr b="1" dirty="0" lang="en-US">
              <a:solidFill>
                <a:srgbClr val="FF0000"/>
              </a:solidFill>
            </a:endParaRPr>
          </a:p>
        </p:txBody>
      </p:sp>
      <p:sp>
        <p:nvSpPr>
          <p:cNvPr id="1048819" name="Content Placeholder 2"/>
          <p:cNvSpPr>
            <a:spLocks noGrp="1"/>
          </p:cNvSpPr>
          <p:nvPr>
            <p:ph idx="1"/>
          </p:nvPr>
        </p:nvSpPr>
        <p:spPr/>
        <p:txBody>
          <a:bodyPr>
            <a:normAutofit/>
          </a:bodyPr>
          <a:p>
            <a:r>
              <a:rPr dirty="0" sz="3200" lang="en-US"/>
              <a:t>Asthma is a chronic inﬂammatory disease of the airways characterized by </a:t>
            </a:r>
            <a:r>
              <a:rPr dirty="0" sz="3200" lang="en-US" err="1"/>
              <a:t>hyperresponsiveness</a:t>
            </a:r>
            <a:r>
              <a:rPr dirty="0" sz="3200" lang="en-US"/>
              <a:t>, mucosal edema, and mucus production. This inﬂammation ultimately leads to recurrent episodes of asthma symptoms: cough, chest tightness, wheezing, and dyspnea.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20" name="Title 1"/>
          <p:cNvSpPr>
            <a:spLocks noGrp="1"/>
          </p:cNvSpPr>
          <p:nvPr>
            <p:ph type="title"/>
          </p:nvPr>
        </p:nvSpPr>
        <p:spPr/>
        <p:txBody>
          <a:bodyPr/>
          <a:p>
            <a:r>
              <a:rPr dirty="0" lang="en-US"/>
              <a:t>Cont.</a:t>
            </a:r>
            <a:endParaRPr dirty="0" lang="en-US"/>
          </a:p>
        </p:txBody>
      </p:sp>
      <p:sp>
        <p:nvSpPr>
          <p:cNvPr id="1048821" name="Content Placeholder 2"/>
          <p:cNvSpPr>
            <a:spLocks noGrp="1"/>
          </p:cNvSpPr>
          <p:nvPr>
            <p:ph idx="1"/>
          </p:nvPr>
        </p:nvSpPr>
        <p:spPr/>
        <p:txBody>
          <a:bodyPr>
            <a:normAutofit/>
          </a:bodyPr>
          <a:p>
            <a:r>
              <a:rPr dirty="0" sz="3200" lang="en-US"/>
              <a:t>Patients with asthma may experience symptom-free periods alternating with acute exacerbations that last from minutes to hours or days. Asthma, the most common chronic disease of childhood, can begin at any age.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22" name="Title 1"/>
          <p:cNvSpPr>
            <a:spLocks noGrp="1"/>
          </p:cNvSpPr>
          <p:nvPr>
            <p:ph type="title"/>
          </p:nvPr>
        </p:nvSpPr>
        <p:spPr>
          <a:xfrm>
            <a:off x="677334" y="238540"/>
            <a:ext cx="8596668" cy="1152938"/>
          </a:xfrm>
        </p:spPr>
        <p:txBody>
          <a:bodyPr>
            <a:normAutofit/>
          </a:bodyPr>
          <a:p>
            <a:r>
              <a:rPr dirty="0" lang="en-US"/>
              <a:t>Cont.</a:t>
            </a:r>
            <a:endParaRPr dirty="0" lang="en-US"/>
          </a:p>
        </p:txBody>
      </p:sp>
      <p:sp>
        <p:nvSpPr>
          <p:cNvPr id="1048823" name="Content Placeholder 2"/>
          <p:cNvSpPr>
            <a:spLocks noGrp="1"/>
          </p:cNvSpPr>
          <p:nvPr>
            <p:ph idx="1"/>
          </p:nvPr>
        </p:nvSpPr>
        <p:spPr>
          <a:xfrm>
            <a:off x="677334" y="1749287"/>
            <a:ext cx="8596668" cy="4292076"/>
          </a:xfrm>
        </p:spPr>
        <p:txBody>
          <a:bodyPr>
            <a:noAutofit/>
          </a:bodyPr>
          <a:p>
            <a:r>
              <a:rPr dirty="0" sz="3200" lang="en-US"/>
              <a:t> Risk factors for asthma include family history, allergy (strongest factor), and chronic exposure to airway irritants or allergens (</a:t>
            </a:r>
            <a:r>
              <a:rPr dirty="0" sz="3200" lang="en-US" err="1"/>
              <a:t>eg</a:t>
            </a:r>
            <a:r>
              <a:rPr dirty="0" sz="3200" lang="en-US"/>
              <a:t>, grass, weed pollens, mold, dust, or animals). Common triggers for asthma symptoms and exacerbations include airway irritants (</a:t>
            </a:r>
            <a:r>
              <a:rPr dirty="0" sz="3200" lang="en-US" err="1"/>
              <a:t>eg</a:t>
            </a:r>
            <a:r>
              <a:rPr dirty="0" sz="3200" lang="en-US"/>
              <a:t>, pollutants, cold, heat, strong odors, smoke, perfumes),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24" name="Title 1"/>
          <p:cNvSpPr>
            <a:spLocks noGrp="1"/>
          </p:cNvSpPr>
          <p:nvPr>
            <p:ph type="title"/>
          </p:nvPr>
        </p:nvSpPr>
        <p:spPr/>
        <p:txBody>
          <a:bodyPr/>
          <a:p>
            <a:r>
              <a:rPr dirty="0" lang="en-US"/>
              <a:t>Cont.</a:t>
            </a:r>
            <a:endParaRPr dirty="0" lang="en-US"/>
          </a:p>
        </p:txBody>
      </p:sp>
      <p:sp>
        <p:nvSpPr>
          <p:cNvPr id="1048825" name="Content Placeholder 2"/>
          <p:cNvSpPr>
            <a:spLocks noGrp="1"/>
          </p:cNvSpPr>
          <p:nvPr>
            <p:ph idx="1"/>
          </p:nvPr>
        </p:nvSpPr>
        <p:spPr/>
        <p:txBody>
          <a:bodyPr>
            <a:normAutofit/>
          </a:bodyPr>
          <a:p>
            <a:r>
              <a:rPr dirty="0" sz="3200" lang="en-US"/>
              <a:t>exercise, stress or emotional upset, </a:t>
            </a:r>
            <a:r>
              <a:rPr dirty="0" sz="3200" lang="en-US" err="1"/>
              <a:t>rhinosinusitis</a:t>
            </a:r>
            <a:r>
              <a:rPr dirty="0" sz="3200" lang="en-US"/>
              <a:t> with postnasal drip, medications, viral respiratory tract infections, and gastroesophageal reﬂux.</a:t>
            </a:r>
          </a:p>
          <a:p>
            <a:endParaRPr dirty="0" sz="320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26" name="Title 1"/>
          <p:cNvSpPr>
            <a:spLocks noGrp="1"/>
          </p:cNvSpPr>
          <p:nvPr>
            <p:ph type="title"/>
          </p:nvPr>
        </p:nvSpPr>
        <p:spPr/>
        <p:txBody>
          <a:bodyPr/>
          <a:p>
            <a:r>
              <a:rPr b="1" dirty="0" lang="en-US"/>
              <a:t>Clinical Manifestations</a:t>
            </a:r>
          </a:p>
        </p:txBody>
      </p:sp>
      <p:sp>
        <p:nvSpPr>
          <p:cNvPr id="1048827" name="Content Placeholder 2"/>
          <p:cNvSpPr>
            <a:spLocks noGrp="1"/>
          </p:cNvSpPr>
          <p:nvPr>
            <p:ph idx="1"/>
          </p:nvPr>
        </p:nvSpPr>
        <p:spPr>
          <a:xfrm>
            <a:off x="677334" y="1470991"/>
            <a:ext cx="8596668" cy="4570371"/>
          </a:xfrm>
        </p:spPr>
        <p:txBody>
          <a:bodyPr>
            <a:noAutofit/>
          </a:bodyPr>
          <a:p>
            <a:r>
              <a:rPr dirty="0" sz="3200" lang="en-US"/>
              <a:t>•Most common symptoms of asthma are cough (with or without mucus production), dyspnea, and wheezing (ﬁrst on expiration, then possibly during inspiration as well). </a:t>
            </a:r>
            <a:endParaRPr dirty="0" sz="3200" lang="en-US" smtClean="0"/>
          </a:p>
          <a:p>
            <a:r>
              <a:rPr dirty="0" sz="3200" lang="en-US" smtClean="0"/>
              <a:t>•</a:t>
            </a:r>
            <a:r>
              <a:rPr dirty="0" sz="3200" lang="en-US"/>
              <a:t>Asthma attacks frequently occur at night or in the early morning. </a:t>
            </a:r>
            <a:endParaRPr dirty="0" sz="3200" lang="en-US" smtClean="0"/>
          </a:p>
          <a:p>
            <a:r>
              <a:rPr dirty="0" sz="3200" lang="en-US" smtClean="0"/>
              <a:t>•</a:t>
            </a:r>
            <a:r>
              <a:rPr dirty="0" sz="3200" lang="en-US"/>
              <a:t>An asthma exacerbation is frequently preceded by increasing symptoms over days, but it may begin abruptly.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828" name="Title 1"/>
          <p:cNvSpPr>
            <a:spLocks noGrp="1"/>
          </p:cNvSpPr>
          <p:nvPr>
            <p:ph type="title"/>
          </p:nvPr>
        </p:nvSpPr>
        <p:spPr>
          <a:xfrm>
            <a:off x="677334" y="410818"/>
            <a:ext cx="8596668" cy="715618"/>
          </a:xfrm>
        </p:spPr>
        <p:txBody>
          <a:bodyPr>
            <a:normAutofit/>
          </a:bodyPr>
          <a:p>
            <a:r>
              <a:rPr dirty="0" lang="en-US"/>
              <a:t>Cont.</a:t>
            </a:r>
            <a:endParaRPr dirty="0" lang="en-US"/>
          </a:p>
        </p:txBody>
      </p:sp>
      <p:sp>
        <p:nvSpPr>
          <p:cNvPr id="1048829" name="Content Placeholder 2"/>
          <p:cNvSpPr>
            <a:spLocks noGrp="1"/>
          </p:cNvSpPr>
          <p:nvPr>
            <p:ph idx="1"/>
          </p:nvPr>
        </p:nvSpPr>
        <p:spPr>
          <a:xfrm>
            <a:off x="677334" y="1577007"/>
            <a:ext cx="8596668" cy="4557119"/>
          </a:xfrm>
        </p:spPr>
        <p:txBody>
          <a:bodyPr>
            <a:noAutofit/>
          </a:bodyPr>
          <a:p>
            <a:r>
              <a:rPr dirty="0" sz="3200" lang="en-US"/>
              <a:t>•Chest tightness and dyspnea occur. </a:t>
            </a:r>
            <a:endParaRPr dirty="0" sz="3200" lang="en-US" smtClean="0"/>
          </a:p>
          <a:p>
            <a:r>
              <a:rPr dirty="0" sz="3200" lang="en-US" smtClean="0"/>
              <a:t>•</a:t>
            </a:r>
            <a:r>
              <a:rPr dirty="0" sz="3200" lang="en-US"/>
              <a:t>Expiration requires effort and becomes prolonged. </a:t>
            </a:r>
            <a:endParaRPr dirty="0" sz="3200" lang="en-US" smtClean="0"/>
          </a:p>
          <a:p>
            <a:r>
              <a:rPr dirty="0" sz="3200" lang="en-US" smtClean="0"/>
              <a:t>•</a:t>
            </a:r>
            <a:r>
              <a:rPr dirty="0" sz="3200" lang="en-US"/>
              <a:t>As exacerbation progresses, central cyanosis secondary to severe hypoxia may occur. </a:t>
            </a:r>
            <a:endParaRPr dirty="0" sz="3200" lang="en-US" smtClean="0"/>
          </a:p>
          <a:p>
            <a:r>
              <a:rPr dirty="0" sz="3200" lang="en-US" smtClean="0"/>
              <a:t>•</a:t>
            </a:r>
            <a:r>
              <a:rPr dirty="0" sz="3200" lang="en-US"/>
              <a:t>Additional symptoms, such as diaphoresis, tachycardia, and a widened pulse pressure, may occur.</a:t>
            </a:r>
          </a:p>
          <a:p>
            <a:endParaRPr dirty="0" sz="320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830" name="Title 1"/>
          <p:cNvSpPr>
            <a:spLocks noGrp="1"/>
          </p:cNvSpPr>
          <p:nvPr>
            <p:ph type="title"/>
          </p:nvPr>
        </p:nvSpPr>
        <p:spPr>
          <a:xfrm>
            <a:off x="677334" y="265044"/>
            <a:ext cx="8596668" cy="874644"/>
          </a:xfrm>
        </p:spPr>
        <p:txBody>
          <a:bodyPr>
            <a:normAutofit/>
          </a:bodyPr>
          <a:p>
            <a:r>
              <a:rPr dirty="0" lang="en-US"/>
              <a:t>Cont.</a:t>
            </a:r>
            <a:endParaRPr dirty="0" lang="en-US"/>
          </a:p>
        </p:txBody>
      </p:sp>
      <p:sp>
        <p:nvSpPr>
          <p:cNvPr id="1048831" name="Content Placeholder 2"/>
          <p:cNvSpPr>
            <a:spLocks noGrp="1"/>
          </p:cNvSpPr>
          <p:nvPr>
            <p:ph idx="1"/>
          </p:nvPr>
        </p:nvSpPr>
        <p:spPr>
          <a:xfrm>
            <a:off x="677334" y="1139689"/>
            <a:ext cx="8596668" cy="4901674"/>
          </a:xfrm>
        </p:spPr>
        <p:txBody>
          <a:bodyPr>
            <a:noAutofit/>
          </a:bodyPr>
          <a:p>
            <a:r>
              <a:rPr dirty="0" sz="3200" lang="en-US"/>
              <a:t>•Exercise-induced asthma: maximal symptoms during exercise, absence of nocturnal symptoms, and sometimes only a description of a “choking” sensation during exercise. </a:t>
            </a:r>
            <a:endParaRPr dirty="0" sz="3200" lang="en-US" smtClean="0"/>
          </a:p>
          <a:p>
            <a:r>
              <a:rPr dirty="0" sz="3200" lang="en-US" smtClean="0"/>
              <a:t>•</a:t>
            </a:r>
            <a:r>
              <a:rPr dirty="0" sz="3200" lang="en-US"/>
              <a:t>A severe, continuous reaction, status </a:t>
            </a:r>
            <a:r>
              <a:rPr dirty="0" sz="3200" lang="en-US" err="1"/>
              <a:t>asthmaticus</a:t>
            </a:r>
            <a:r>
              <a:rPr dirty="0" sz="3200" lang="en-US"/>
              <a:t>, may occur. It is life-threatening. </a:t>
            </a:r>
            <a:endParaRPr dirty="0" sz="3200" lang="en-US" smtClean="0"/>
          </a:p>
          <a:p>
            <a:r>
              <a:rPr dirty="0" sz="3200" lang="en-US" smtClean="0"/>
              <a:t>•</a:t>
            </a:r>
            <a:r>
              <a:rPr dirty="0" sz="3200" lang="en-US"/>
              <a:t>Eczema, rashes, and temporary edema are allergic reactions that may be noted with asthma.</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832" name="Title 1"/>
          <p:cNvSpPr>
            <a:spLocks noGrp="1"/>
          </p:cNvSpPr>
          <p:nvPr>
            <p:ph type="title"/>
          </p:nvPr>
        </p:nvSpPr>
        <p:spPr/>
        <p:txBody>
          <a:bodyPr/>
          <a:p>
            <a:r>
              <a:rPr dirty="0" lang="en-US"/>
              <a:t>Assessment and Diagnostic Methods </a:t>
            </a:r>
          </a:p>
        </p:txBody>
      </p:sp>
      <p:sp>
        <p:nvSpPr>
          <p:cNvPr id="1048833" name="Content Placeholder 2"/>
          <p:cNvSpPr>
            <a:spLocks noGrp="1"/>
          </p:cNvSpPr>
          <p:nvPr>
            <p:ph idx="1"/>
          </p:nvPr>
        </p:nvSpPr>
        <p:spPr/>
        <p:txBody>
          <a:bodyPr>
            <a:noAutofit/>
          </a:bodyPr>
          <a:p>
            <a:r>
              <a:rPr dirty="0" sz="3200" lang="en-US"/>
              <a:t>•Family, environment, and occupational history is essential. </a:t>
            </a:r>
            <a:endParaRPr dirty="0" sz="3200" lang="en-US" smtClean="0"/>
          </a:p>
          <a:p>
            <a:r>
              <a:rPr dirty="0" sz="3200" lang="en-US" smtClean="0"/>
              <a:t>•</a:t>
            </a:r>
            <a:r>
              <a:rPr dirty="0" sz="3200" lang="en-US"/>
              <a:t>During acute episodes, sputum and blood test, pulse oximetry, ABGs, </a:t>
            </a:r>
            <a:r>
              <a:rPr dirty="0" sz="3200" lang="en-US" err="1"/>
              <a:t>hypocapnia</a:t>
            </a:r>
            <a:r>
              <a:rPr dirty="0" sz="3200" lang="en-US"/>
              <a:t> and respiratory alkalosis, and pulmonary function (forced expiratory volume [FEV] and forced vital capacity [FVC] decreased) tests are performed.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34" name="Title 1"/>
          <p:cNvSpPr>
            <a:spLocks noGrp="1"/>
          </p:cNvSpPr>
          <p:nvPr>
            <p:ph type="title"/>
          </p:nvPr>
        </p:nvSpPr>
        <p:spPr/>
        <p:txBody>
          <a:bodyPr/>
          <a:p>
            <a:r>
              <a:rPr b="1" dirty="0" lang="en-US"/>
              <a:t>Medical </a:t>
            </a:r>
            <a:r>
              <a:rPr b="1" dirty="0" lang="en-US" smtClean="0"/>
              <a:t>Management</a:t>
            </a:r>
            <a:endParaRPr b="1" dirty="0" lang="en-US"/>
          </a:p>
        </p:txBody>
      </p:sp>
      <p:sp>
        <p:nvSpPr>
          <p:cNvPr id="1048835" name="Content Placeholder 2"/>
          <p:cNvSpPr>
            <a:spLocks noGrp="1"/>
          </p:cNvSpPr>
          <p:nvPr>
            <p:ph idx="1"/>
          </p:nvPr>
        </p:nvSpPr>
        <p:spPr/>
        <p:txBody>
          <a:bodyPr>
            <a:normAutofit/>
          </a:bodyPr>
          <a:p>
            <a:pPr indent="0" marL="0">
              <a:buNone/>
            </a:pPr>
            <a:r>
              <a:rPr b="1" dirty="0" sz="3200" lang="en-US" u="sng" smtClean="0"/>
              <a:t>Pharmacologic Therapy </a:t>
            </a:r>
          </a:p>
          <a:p>
            <a:r>
              <a:rPr dirty="0" sz="3200" lang="en-US" smtClean="0"/>
              <a:t>There </a:t>
            </a:r>
            <a:r>
              <a:rPr dirty="0" sz="3200" lang="en-US"/>
              <a:t>are two classes of medications—long-acting control and quick-relief medications—as well as combination products.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836" name="Title 1"/>
          <p:cNvSpPr>
            <a:spLocks noGrp="1"/>
          </p:cNvSpPr>
          <p:nvPr>
            <p:ph type="title"/>
          </p:nvPr>
        </p:nvSpPr>
        <p:spPr/>
        <p:txBody>
          <a:bodyPr/>
          <a:p>
            <a:r>
              <a:rPr dirty="0" lang="en-US"/>
              <a:t>Cont.</a:t>
            </a:r>
            <a:endParaRPr dirty="0" lang="en-US"/>
          </a:p>
        </p:txBody>
      </p:sp>
      <p:sp>
        <p:nvSpPr>
          <p:cNvPr id="1048837" name="Content Placeholder 2"/>
          <p:cNvSpPr>
            <a:spLocks noGrp="1"/>
          </p:cNvSpPr>
          <p:nvPr>
            <p:ph idx="1"/>
          </p:nvPr>
        </p:nvSpPr>
        <p:spPr/>
        <p:txBody>
          <a:bodyPr>
            <a:noAutofit/>
          </a:bodyPr>
          <a:p>
            <a:r>
              <a:rPr dirty="0" sz="3200" lang="en-US"/>
              <a:t>• Short-acting beta2-adrenergic </a:t>
            </a:r>
            <a:r>
              <a:rPr dirty="0" sz="3200" lang="en-US" smtClean="0"/>
              <a:t>agonists-</a:t>
            </a:r>
            <a:r>
              <a:rPr dirty="0" sz="3200" lang="en-US" err="1" smtClean="0"/>
              <a:t>e.g</a:t>
            </a:r>
            <a:r>
              <a:rPr dirty="0" sz="3200" lang="en-US" smtClean="0"/>
              <a:t> salbutamol </a:t>
            </a:r>
          </a:p>
          <a:p>
            <a:r>
              <a:rPr dirty="0" sz="3200" lang="en-US" smtClean="0"/>
              <a:t>•Anticholinergics-</a:t>
            </a:r>
            <a:r>
              <a:rPr dirty="0" sz="3200" lang="en-US" err="1" smtClean="0"/>
              <a:t>e.g</a:t>
            </a:r>
            <a:r>
              <a:rPr dirty="0" sz="3200" lang="en-US" smtClean="0"/>
              <a:t> </a:t>
            </a:r>
            <a:r>
              <a:rPr dirty="0" sz="3200" lang="en-US"/>
              <a:t>ipratropium (</a:t>
            </a:r>
            <a:r>
              <a:rPr dirty="0" sz="3200" lang="en-US" err="1"/>
              <a:t>Atrovent</a:t>
            </a:r>
            <a:r>
              <a:rPr dirty="0" sz="3200" lang="en-US" smtClean="0"/>
              <a:t>), and atropine</a:t>
            </a:r>
          </a:p>
          <a:p>
            <a:r>
              <a:rPr dirty="0" sz="3200" lang="en-US" smtClean="0"/>
              <a:t>•</a:t>
            </a:r>
            <a:r>
              <a:rPr dirty="0" sz="3200" lang="en-US"/>
              <a:t>Corticosteroids: metered-dose inhaler (MDI) </a:t>
            </a:r>
            <a:r>
              <a:rPr dirty="0" sz="3200" lang="en-US" err="1" smtClean="0"/>
              <a:t>e.g</a:t>
            </a:r>
            <a:r>
              <a:rPr dirty="0" sz="3200" lang="en-US"/>
              <a:t> Prednisone </a:t>
            </a:r>
            <a:r>
              <a:rPr dirty="0" sz="3200" lang="en-US" smtClean="0"/>
              <a:t>and hydrocortisone</a:t>
            </a:r>
          </a:p>
          <a:p>
            <a:endParaRPr dirty="0" sz="32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39" name="Title 1"/>
          <p:cNvSpPr>
            <a:spLocks noGrp="1"/>
          </p:cNvSpPr>
          <p:nvPr>
            <p:ph type="title"/>
          </p:nvPr>
        </p:nvSpPr>
        <p:spPr/>
        <p:txBody>
          <a:bodyPr/>
          <a:p>
            <a:r>
              <a:rPr b="1" dirty="0" lang="en-US"/>
              <a:t>Pathophysiology</a:t>
            </a:r>
          </a:p>
        </p:txBody>
      </p:sp>
      <p:sp>
        <p:nvSpPr>
          <p:cNvPr id="1048640" name="Content Placeholder 2"/>
          <p:cNvSpPr>
            <a:spLocks noGrp="1"/>
          </p:cNvSpPr>
          <p:nvPr>
            <p:ph idx="1"/>
          </p:nvPr>
        </p:nvSpPr>
        <p:spPr/>
        <p:txBody>
          <a:bodyPr>
            <a:normAutofit/>
          </a:bodyPr>
          <a:p>
            <a:r>
              <a:rPr dirty="0" sz="3200" lang="en-US"/>
              <a:t>An inﬂammatory reaction can occur in the alveoli, producing an exudate that interferes with the diffusion of oxygen and carbon dioxide; bronchospasm may also occur if the patient has reactive airway disease.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38" name="Title 1"/>
          <p:cNvSpPr>
            <a:spLocks noGrp="1"/>
          </p:cNvSpPr>
          <p:nvPr>
            <p:ph type="title"/>
          </p:nvPr>
        </p:nvSpPr>
        <p:spPr/>
        <p:txBody>
          <a:bodyPr/>
          <a:p>
            <a:r>
              <a:rPr dirty="0" lang="en-US"/>
              <a:t>Cont.</a:t>
            </a:r>
            <a:endParaRPr dirty="0" lang="en-US"/>
          </a:p>
        </p:txBody>
      </p:sp>
      <p:sp>
        <p:nvSpPr>
          <p:cNvPr id="1048839" name="Content Placeholder 2"/>
          <p:cNvSpPr>
            <a:spLocks noGrp="1"/>
          </p:cNvSpPr>
          <p:nvPr>
            <p:ph idx="1"/>
          </p:nvPr>
        </p:nvSpPr>
        <p:spPr/>
        <p:txBody>
          <a:bodyPr>
            <a:normAutofit/>
          </a:bodyPr>
          <a:p>
            <a:r>
              <a:rPr dirty="0" sz="3200" lang="en-US"/>
              <a:t>•Leukotriene modiﬁers inhibitors/</a:t>
            </a:r>
            <a:r>
              <a:rPr dirty="0" sz="3200" lang="en-US" err="1"/>
              <a:t>antileukotrienes</a:t>
            </a:r>
            <a:r>
              <a:rPr dirty="0" sz="3200" lang="en-US"/>
              <a:t> </a:t>
            </a:r>
          </a:p>
          <a:p>
            <a:r>
              <a:rPr dirty="0" sz="3200" lang="en-US"/>
              <a:t>•</a:t>
            </a:r>
            <a:r>
              <a:rPr dirty="0" sz="3200" lang="en-US" err="1"/>
              <a:t>Methylxanthines</a:t>
            </a:r>
            <a:endParaRPr dirty="0" sz="3200" lang="en-US"/>
          </a:p>
          <a:p>
            <a:endParaRPr dirty="0" sz="320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40" name="Title 1"/>
          <p:cNvSpPr>
            <a:spLocks noGrp="1"/>
          </p:cNvSpPr>
          <p:nvPr>
            <p:ph type="title"/>
          </p:nvPr>
        </p:nvSpPr>
        <p:spPr/>
        <p:txBody>
          <a:bodyPr/>
          <a:p>
            <a:r>
              <a:rPr b="1" dirty="0" lang="en-US"/>
              <a:t>Nursing Management</a:t>
            </a:r>
          </a:p>
        </p:txBody>
      </p:sp>
      <p:sp>
        <p:nvSpPr>
          <p:cNvPr id="1048841" name="Content Placeholder 2"/>
          <p:cNvSpPr>
            <a:spLocks noGrp="1"/>
          </p:cNvSpPr>
          <p:nvPr>
            <p:ph idx="1"/>
          </p:nvPr>
        </p:nvSpPr>
        <p:spPr/>
        <p:txBody>
          <a:bodyPr>
            <a:normAutofit/>
          </a:bodyPr>
          <a:p>
            <a:r>
              <a:rPr dirty="0" sz="3200" lang="en-US"/>
              <a:t>The immediate nursing care of patients with asthma depends on the severity of symptoms. The patient and family are often frightened and anxious because of the patient’s dyspnea. Therefore, a calm approach is an important aspect of care.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842" name="Title 1"/>
          <p:cNvSpPr>
            <a:spLocks noGrp="1"/>
          </p:cNvSpPr>
          <p:nvPr>
            <p:ph type="title"/>
          </p:nvPr>
        </p:nvSpPr>
        <p:spPr/>
        <p:txBody>
          <a:bodyPr/>
          <a:p>
            <a:r>
              <a:rPr dirty="0" lang="en-US"/>
              <a:t>Cont.</a:t>
            </a:r>
            <a:endParaRPr dirty="0" lang="en-US"/>
          </a:p>
        </p:txBody>
      </p:sp>
      <p:sp>
        <p:nvSpPr>
          <p:cNvPr id="1048843" name="Content Placeholder 2"/>
          <p:cNvSpPr>
            <a:spLocks noGrp="1"/>
          </p:cNvSpPr>
          <p:nvPr>
            <p:ph idx="1"/>
          </p:nvPr>
        </p:nvSpPr>
        <p:spPr/>
        <p:txBody>
          <a:bodyPr>
            <a:normAutofit/>
          </a:bodyPr>
          <a:p>
            <a:r>
              <a:rPr dirty="0" sz="3200" lang="en-US"/>
              <a:t>• Assess the patient’s respiratory status by monitoring the severity of symptoms, breath sounds, peak ﬂow, pulse oximetry, and vital signs. </a:t>
            </a:r>
            <a:endParaRPr dirty="0" sz="3200" lang="en-US" smtClean="0"/>
          </a:p>
          <a:p>
            <a:r>
              <a:rPr dirty="0" sz="3200" lang="en-US" smtClean="0"/>
              <a:t>•</a:t>
            </a:r>
            <a:r>
              <a:rPr dirty="0" sz="3200" lang="en-US"/>
              <a:t>Obtain a history of allergic reactions to medications before administering medications.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44" name="Title 1"/>
          <p:cNvSpPr>
            <a:spLocks noGrp="1"/>
          </p:cNvSpPr>
          <p:nvPr>
            <p:ph type="title"/>
          </p:nvPr>
        </p:nvSpPr>
        <p:spPr/>
        <p:txBody>
          <a:bodyPr/>
          <a:p>
            <a:r>
              <a:rPr dirty="0" lang="en-US"/>
              <a:t>Cont.</a:t>
            </a:r>
            <a:endParaRPr dirty="0" lang="en-US"/>
          </a:p>
        </p:txBody>
      </p:sp>
      <p:sp>
        <p:nvSpPr>
          <p:cNvPr id="1048845" name="Content Placeholder 2"/>
          <p:cNvSpPr>
            <a:spLocks noGrp="1"/>
          </p:cNvSpPr>
          <p:nvPr>
            <p:ph idx="1"/>
          </p:nvPr>
        </p:nvSpPr>
        <p:spPr/>
        <p:txBody>
          <a:bodyPr>
            <a:normAutofit/>
          </a:bodyPr>
          <a:p>
            <a:r>
              <a:rPr dirty="0" sz="3200" lang="en-US"/>
              <a:t>•Identify medications the patient is currently taking. </a:t>
            </a:r>
            <a:endParaRPr dirty="0" sz="3200" lang="en-US" smtClean="0"/>
          </a:p>
          <a:p>
            <a:r>
              <a:rPr dirty="0" sz="3200" lang="en-US" smtClean="0"/>
              <a:t>•</a:t>
            </a:r>
            <a:r>
              <a:rPr dirty="0" sz="3200" lang="en-US"/>
              <a:t>Administer medications as prescribed and monitor the patient’s responses to those medications; medications may include an antibiotic if the patient has an underlying respiratory infection.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846" name="Title 1"/>
          <p:cNvSpPr>
            <a:spLocks noGrp="1"/>
          </p:cNvSpPr>
          <p:nvPr>
            <p:ph type="title"/>
          </p:nvPr>
        </p:nvSpPr>
        <p:spPr/>
        <p:txBody>
          <a:bodyPr/>
          <a:p>
            <a:r>
              <a:rPr dirty="0" lang="en-US"/>
              <a:t>Cont.</a:t>
            </a:r>
            <a:endParaRPr dirty="0" lang="en-US"/>
          </a:p>
        </p:txBody>
      </p:sp>
      <p:sp>
        <p:nvSpPr>
          <p:cNvPr id="1048847" name="Content Placeholder 2"/>
          <p:cNvSpPr>
            <a:spLocks noGrp="1"/>
          </p:cNvSpPr>
          <p:nvPr>
            <p:ph idx="1"/>
          </p:nvPr>
        </p:nvSpPr>
        <p:spPr/>
        <p:txBody>
          <a:bodyPr>
            <a:normAutofit/>
          </a:bodyPr>
          <a:p>
            <a:r>
              <a:rPr dirty="0" sz="3200" lang="en-US"/>
              <a:t>•Administer ﬂuids if the patient is dehydrated. </a:t>
            </a:r>
            <a:endParaRPr dirty="0" sz="3200" lang="en-US" smtClean="0"/>
          </a:p>
          <a:p>
            <a:r>
              <a:rPr dirty="0" sz="3200" lang="en-US" smtClean="0"/>
              <a:t>•</a:t>
            </a:r>
            <a:r>
              <a:rPr dirty="0" sz="3200" lang="en-US"/>
              <a:t>Assist with intubation procedure, if required.</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848" name="Title 1"/>
          <p:cNvSpPr>
            <a:spLocks noGrp="1"/>
          </p:cNvSpPr>
          <p:nvPr>
            <p:ph type="title"/>
          </p:nvPr>
        </p:nvSpPr>
        <p:spPr/>
        <p:txBody>
          <a:bodyPr/>
          <a:p>
            <a:r>
              <a:rPr dirty="0" lang="en-US"/>
              <a:t>Cont.</a:t>
            </a:r>
            <a:endParaRPr dirty="0" lang="en-US"/>
          </a:p>
        </p:txBody>
      </p:sp>
      <p:sp>
        <p:nvSpPr>
          <p:cNvPr id="1048849" name="Content Placeholder 2"/>
          <p:cNvSpPr>
            <a:spLocks noGrp="1"/>
          </p:cNvSpPr>
          <p:nvPr>
            <p:ph idx="1"/>
          </p:nvPr>
        </p:nvSpPr>
        <p:spPr/>
        <p:txBody>
          <a:bodyPr>
            <a:normAutofit/>
          </a:bodyPr>
          <a:p>
            <a:r>
              <a:rPr dirty="0" sz="3200" lang="en-US"/>
              <a:t>•Teach patient and family about asthma (chronic inﬂammatory), purpose and action of medications, triggers to avoid and how to do so, and proper inhalation technique. </a:t>
            </a:r>
            <a:endParaRPr dirty="0" sz="3200" lang="en-US" smtClean="0"/>
          </a:p>
          <a:p>
            <a:r>
              <a:rPr dirty="0" sz="3200" lang="en-US" smtClean="0"/>
              <a:t>•</a:t>
            </a:r>
            <a:r>
              <a:rPr dirty="0" sz="3200" lang="en-US"/>
              <a:t>Instruct patient and family about peak-ﬂow monitoring.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850" name="Title 1"/>
          <p:cNvSpPr>
            <a:spLocks noGrp="1"/>
          </p:cNvSpPr>
          <p:nvPr>
            <p:ph type="title"/>
          </p:nvPr>
        </p:nvSpPr>
        <p:spPr/>
        <p:txBody>
          <a:bodyPr/>
          <a:p>
            <a:r>
              <a:rPr dirty="0" lang="en-US"/>
              <a:t>Cont.</a:t>
            </a:r>
            <a:endParaRPr dirty="0" lang="en-US"/>
          </a:p>
        </p:txBody>
      </p:sp>
      <p:sp>
        <p:nvSpPr>
          <p:cNvPr id="1048851" name="Content Placeholder 2"/>
          <p:cNvSpPr>
            <a:spLocks noGrp="1"/>
          </p:cNvSpPr>
          <p:nvPr>
            <p:ph idx="1"/>
          </p:nvPr>
        </p:nvSpPr>
        <p:spPr/>
        <p:txBody>
          <a:bodyPr>
            <a:normAutofit/>
          </a:bodyPr>
          <a:p>
            <a:r>
              <a:rPr dirty="0" sz="3200" lang="en-US"/>
              <a:t>•Refer patient to community support groups. </a:t>
            </a:r>
            <a:endParaRPr dirty="0" sz="3200" lang="en-US" smtClean="0"/>
          </a:p>
          <a:p>
            <a:r>
              <a:rPr dirty="0" sz="3200" lang="en-US" smtClean="0"/>
              <a:t>•</a:t>
            </a:r>
            <a:r>
              <a:rPr dirty="0" sz="3200" lang="en-US"/>
              <a:t>Remind patients and families about the importance of health promotion strategies and recommended health screening.</a:t>
            </a:r>
          </a:p>
          <a:p>
            <a:endParaRPr dirty="0" sz="3200"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852" name="Title 1"/>
          <p:cNvSpPr>
            <a:spLocks noGrp="1"/>
          </p:cNvSpPr>
          <p:nvPr>
            <p:ph type="title"/>
          </p:nvPr>
        </p:nvSpPr>
        <p:spPr/>
        <p:txBody>
          <a:bodyPr/>
          <a:p>
            <a:r>
              <a:rPr b="1" dirty="0" lang="en-US" smtClean="0">
                <a:solidFill>
                  <a:srgbClr val="FF0000"/>
                </a:solidFill>
              </a:rPr>
              <a:t>ASTHMA: STATUS ASTHMATICUS</a:t>
            </a:r>
            <a:endParaRPr b="1" dirty="0" lang="en-US">
              <a:solidFill>
                <a:srgbClr val="FF0000"/>
              </a:solidFill>
            </a:endParaRPr>
          </a:p>
        </p:txBody>
      </p:sp>
      <p:sp>
        <p:nvSpPr>
          <p:cNvPr id="1048853" name="Content Placeholder 2"/>
          <p:cNvSpPr>
            <a:spLocks noGrp="1"/>
          </p:cNvSpPr>
          <p:nvPr>
            <p:ph idx="1"/>
          </p:nvPr>
        </p:nvSpPr>
        <p:spPr/>
        <p:txBody>
          <a:bodyPr>
            <a:noAutofit/>
          </a:bodyPr>
          <a:p>
            <a:r>
              <a:rPr dirty="0" sz="3200" lang="en-US"/>
              <a:t>Status </a:t>
            </a:r>
            <a:r>
              <a:rPr dirty="0" sz="3200" lang="en-US" err="1"/>
              <a:t>asthmaticus</a:t>
            </a:r>
            <a:r>
              <a:rPr dirty="0" sz="3200" lang="en-US"/>
              <a:t> is severe and persistent asthma that does not respond to conventional therapy; attacks can occur with little or no warning and can progress rapidly to asphyxiation. Infection, anxiety, nebulizer abuse, dehydration, increased adrenergic blockage, and nonspeciﬁc irritants may contribute to these episodes.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854" name="Title 1"/>
          <p:cNvSpPr>
            <a:spLocks noGrp="1"/>
          </p:cNvSpPr>
          <p:nvPr>
            <p:ph type="title"/>
          </p:nvPr>
        </p:nvSpPr>
        <p:spPr/>
        <p:txBody>
          <a:bodyPr/>
          <a:p>
            <a:r>
              <a:rPr dirty="0" lang="en-US"/>
              <a:t>Cont.</a:t>
            </a:r>
            <a:endParaRPr dirty="0" lang="en-US"/>
          </a:p>
        </p:txBody>
      </p:sp>
      <p:sp>
        <p:nvSpPr>
          <p:cNvPr id="1048855" name="Content Placeholder 2"/>
          <p:cNvSpPr>
            <a:spLocks noGrp="1"/>
          </p:cNvSpPr>
          <p:nvPr>
            <p:ph idx="1"/>
          </p:nvPr>
        </p:nvSpPr>
        <p:spPr/>
        <p:txBody>
          <a:bodyPr>
            <a:normAutofit/>
          </a:bodyPr>
          <a:p>
            <a:r>
              <a:rPr dirty="0" sz="3200" lang="en-US"/>
              <a:t>An acute episode may be precipitated by hypersensitivity to aspirin. Two predominant pathologic problems occur: a decrease in bronchial diameter and a ventilation–perfusion abnormality. </a:t>
            </a:r>
          </a:p>
          <a:p>
            <a:endParaRPr dirty="0" sz="320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856" name="Title 1"/>
          <p:cNvSpPr>
            <a:spLocks noGrp="1"/>
          </p:cNvSpPr>
          <p:nvPr>
            <p:ph type="title"/>
          </p:nvPr>
        </p:nvSpPr>
        <p:spPr/>
        <p:txBody>
          <a:bodyPr/>
          <a:p>
            <a:r>
              <a:rPr b="1" dirty="0" lang="en-US"/>
              <a:t>Clinical </a:t>
            </a:r>
            <a:r>
              <a:rPr b="1" dirty="0" lang="en-US" smtClean="0"/>
              <a:t>Manifestations</a:t>
            </a:r>
            <a:endParaRPr b="1" dirty="0" lang="en-US"/>
          </a:p>
        </p:txBody>
      </p:sp>
      <p:sp>
        <p:nvSpPr>
          <p:cNvPr id="1048857" name="Content Placeholder 2"/>
          <p:cNvSpPr>
            <a:spLocks noGrp="1"/>
          </p:cNvSpPr>
          <p:nvPr>
            <p:ph idx="1"/>
          </p:nvPr>
        </p:nvSpPr>
        <p:spPr/>
        <p:txBody>
          <a:bodyPr>
            <a:normAutofit/>
          </a:bodyPr>
          <a:p>
            <a:r>
              <a:rPr dirty="0" sz="3200" lang="en-US"/>
              <a:t>•Same as those in severe asthma. </a:t>
            </a:r>
            <a:endParaRPr dirty="0" sz="3200" lang="en-US" smtClean="0"/>
          </a:p>
          <a:p>
            <a:r>
              <a:rPr dirty="0" sz="3200" lang="en-US" smtClean="0"/>
              <a:t>•</a:t>
            </a:r>
            <a:r>
              <a:rPr dirty="0" sz="3200" lang="en-US"/>
              <a:t>No correlation between severity of attack and number of wheezes; with greater obstruction, wheezing may disappear, possibly signaling impending respiratory failure.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41" name="Title 1"/>
          <p:cNvSpPr>
            <a:spLocks noGrp="1"/>
          </p:cNvSpPr>
          <p:nvPr>
            <p:ph type="title"/>
          </p:nvPr>
        </p:nvSpPr>
        <p:spPr/>
        <p:txBody>
          <a:bodyPr/>
          <a:p>
            <a:r>
              <a:rPr dirty="0" lang="en-US"/>
              <a:t>Cont.</a:t>
            </a:r>
            <a:endParaRPr dirty="0" lang="en-US"/>
          </a:p>
        </p:txBody>
      </p:sp>
      <p:sp>
        <p:nvSpPr>
          <p:cNvPr id="1048642" name="Content Placeholder 2"/>
          <p:cNvSpPr>
            <a:spLocks noGrp="1"/>
          </p:cNvSpPr>
          <p:nvPr>
            <p:ph idx="1"/>
          </p:nvPr>
        </p:nvSpPr>
        <p:spPr/>
        <p:txBody>
          <a:bodyPr>
            <a:normAutofit/>
          </a:bodyPr>
          <a:p>
            <a:r>
              <a:rPr dirty="0" sz="3200" lang="en-US"/>
              <a:t>Bronchopneumonia, the most common form, is distributed in a patchy fashion extending from the bronchi to surrounding lung parenchyma. Lobar pneumonia is the term used if a substantial part of one or more lobes is involved.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858" name="Title 1"/>
          <p:cNvSpPr>
            <a:spLocks noGrp="1"/>
          </p:cNvSpPr>
          <p:nvPr>
            <p:ph type="title"/>
          </p:nvPr>
        </p:nvSpPr>
        <p:spPr/>
        <p:txBody>
          <a:bodyPr/>
          <a:p>
            <a:r>
              <a:rPr b="1" dirty="0" lang="en-US"/>
              <a:t>Assessment and Diagnostic Findings</a:t>
            </a:r>
          </a:p>
        </p:txBody>
      </p:sp>
      <p:sp>
        <p:nvSpPr>
          <p:cNvPr id="1048859" name="Content Placeholder 2"/>
          <p:cNvSpPr>
            <a:spLocks noGrp="1"/>
          </p:cNvSpPr>
          <p:nvPr>
            <p:ph idx="1"/>
          </p:nvPr>
        </p:nvSpPr>
        <p:spPr/>
        <p:txBody>
          <a:bodyPr>
            <a:normAutofit/>
          </a:bodyPr>
          <a:p>
            <a:r>
              <a:rPr dirty="0" sz="3200" lang="en-US"/>
              <a:t>•Primarily pulmonary function studies and ABG analysis </a:t>
            </a:r>
            <a:endParaRPr dirty="0" sz="3200" lang="en-US" smtClean="0"/>
          </a:p>
          <a:p>
            <a:r>
              <a:rPr dirty="0" sz="3200" lang="en-US" smtClean="0"/>
              <a:t>•</a:t>
            </a:r>
            <a:r>
              <a:rPr dirty="0" sz="3200" lang="en-US"/>
              <a:t>Respiratory alkalosis most common ﬁnding</a:t>
            </a:r>
          </a:p>
          <a:p>
            <a:endParaRPr dirty="0" sz="320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860" name="Title 1"/>
          <p:cNvSpPr>
            <a:spLocks noGrp="1"/>
          </p:cNvSpPr>
          <p:nvPr>
            <p:ph type="title"/>
          </p:nvPr>
        </p:nvSpPr>
        <p:spPr/>
        <p:txBody>
          <a:bodyPr/>
          <a:p>
            <a:r>
              <a:rPr b="1" dirty="0" lang="en-US"/>
              <a:t>Medical Management</a:t>
            </a:r>
          </a:p>
        </p:txBody>
      </p:sp>
      <p:sp>
        <p:nvSpPr>
          <p:cNvPr id="1048861" name="Content Placeholder 2"/>
          <p:cNvSpPr>
            <a:spLocks noGrp="1"/>
          </p:cNvSpPr>
          <p:nvPr>
            <p:ph idx="1"/>
          </p:nvPr>
        </p:nvSpPr>
        <p:spPr/>
        <p:txBody>
          <a:bodyPr>
            <a:noAutofit/>
          </a:bodyPr>
          <a:p>
            <a:r>
              <a:rPr dirty="0" sz="3200" lang="en-US"/>
              <a:t>•Initial treatment: beta2-adrenergic agonists, corticosteroids, supplemental oxygen and IV ﬂuids to hydrate patient. Sedatives are contraindicated. </a:t>
            </a:r>
            <a:endParaRPr dirty="0" sz="3200" lang="en-US" smtClean="0"/>
          </a:p>
          <a:p>
            <a:r>
              <a:rPr dirty="0" sz="3200" lang="en-US" smtClean="0"/>
              <a:t>•</a:t>
            </a:r>
            <a:r>
              <a:rPr dirty="0" sz="3200" lang="en-US"/>
              <a:t>High-ﬂow supplemental oxygen is best delivered using a partial or complete non-rebreather mask (PaO2 at a minimum of 92 mm Hg or O2 saturation greater than 95%).</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862" name="Title 1"/>
          <p:cNvSpPr>
            <a:spLocks noGrp="1"/>
          </p:cNvSpPr>
          <p:nvPr>
            <p:ph type="title"/>
          </p:nvPr>
        </p:nvSpPr>
        <p:spPr>
          <a:xfrm>
            <a:off x="677334" y="251792"/>
            <a:ext cx="8596668" cy="742122"/>
          </a:xfrm>
        </p:spPr>
        <p:txBody>
          <a:bodyPr/>
          <a:p>
            <a:r>
              <a:rPr dirty="0" lang="en-US"/>
              <a:t>Cont.</a:t>
            </a:r>
            <a:endParaRPr dirty="0" lang="en-US"/>
          </a:p>
        </p:txBody>
      </p:sp>
      <p:sp>
        <p:nvSpPr>
          <p:cNvPr id="1048863" name="Content Placeholder 2"/>
          <p:cNvSpPr>
            <a:spLocks noGrp="1"/>
          </p:cNvSpPr>
          <p:nvPr>
            <p:ph idx="1"/>
          </p:nvPr>
        </p:nvSpPr>
        <p:spPr>
          <a:xfrm>
            <a:off x="677334" y="993915"/>
            <a:ext cx="8596668" cy="5047448"/>
          </a:xfrm>
        </p:spPr>
        <p:txBody>
          <a:bodyPr>
            <a:noAutofit/>
          </a:bodyPr>
          <a:p>
            <a:r>
              <a:rPr dirty="0" sz="3200" lang="en-US"/>
              <a:t>•Magnesium sulfate, a calcium antagonist, may be administered to induce smooth muscle relaxation. </a:t>
            </a:r>
            <a:endParaRPr dirty="0" sz="3200" lang="en-US" smtClean="0"/>
          </a:p>
          <a:p>
            <a:r>
              <a:rPr dirty="0" sz="3200" lang="en-US" smtClean="0"/>
              <a:t>•</a:t>
            </a:r>
            <a:r>
              <a:rPr dirty="0" sz="3200" lang="en-US"/>
              <a:t>Hospitalization if no response to repeated treatments or if blood gas levels deteriorate or pulmonary function scores are low. </a:t>
            </a:r>
            <a:endParaRPr dirty="0" sz="3200" lang="en-US" smtClean="0"/>
          </a:p>
          <a:p>
            <a:r>
              <a:rPr dirty="0" sz="3200" lang="en-US" smtClean="0"/>
              <a:t>•</a:t>
            </a:r>
            <a:r>
              <a:rPr dirty="0" sz="3200" lang="en-US"/>
              <a:t>Mechanical ventilation if patient is tiring or in respiratory failure or if condition does not respond to treatment.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864" name="Title 1"/>
          <p:cNvSpPr>
            <a:spLocks noGrp="1"/>
          </p:cNvSpPr>
          <p:nvPr>
            <p:ph type="title"/>
          </p:nvPr>
        </p:nvSpPr>
        <p:spPr/>
        <p:txBody>
          <a:bodyPr/>
          <a:p>
            <a:r>
              <a:rPr b="1" dirty="0" lang="en-US"/>
              <a:t>Nursing Management</a:t>
            </a:r>
          </a:p>
        </p:txBody>
      </p:sp>
      <p:sp>
        <p:nvSpPr>
          <p:cNvPr id="1048865" name="Content Placeholder 2"/>
          <p:cNvSpPr>
            <a:spLocks noGrp="1"/>
          </p:cNvSpPr>
          <p:nvPr>
            <p:ph idx="1"/>
          </p:nvPr>
        </p:nvSpPr>
        <p:spPr/>
        <p:txBody>
          <a:bodyPr>
            <a:normAutofit/>
          </a:bodyPr>
          <a:p>
            <a:r>
              <a:rPr dirty="0" sz="3200" lang="en-US"/>
              <a:t>The main focus of nursing management is to actively assess the airway and the patient’s response to treatment. The nurse should be prepared for the next intervention if the patient does not respond to treatment.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866" name="Title 1"/>
          <p:cNvSpPr>
            <a:spLocks noGrp="1"/>
          </p:cNvSpPr>
          <p:nvPr>
            <p:ph type="title"/>
          </p:nvPr>
        </p:nvSpPr>
        <p:spPr/>
        <p:txBody>
          <a:bodyPr/>
          <a:p>
            <a:r>
              <a:rPr dirty="0" lang="en-US"/>
              <a:t>Cont.</a:t>
            </a:r>
            <a:endParaRPr dirty="0" lang="en-US"/>
          </a:p>
        </p:txBody>
      </p:sp>
      <p:sp>
        <p:nvSpPr>
          <p:cNvPr id="1048867" name="Content Placeholder 2"/>
          <p:cNvSpPr>
            <a:spLocks noGrp="1"/>
          </p:cNvSpPr>
          <p:nvPr>
            <p:ph idx="1"/>
          </p:nvPr>
        </p:nvSpPr>
        <p:spPr/>
        <p:txBody>
          <a:bodyPr>
            <a:normAutofit/>
          </a:bodyPr>
          <a:p>
            <a:r>
              <a:rPr dirty="0" sz="3200" lang="en-US"/>
              <a:t>• Constantly monitor the patient for the ﬁrst 12 to 24 hours, or until status </a:t>
            </a:r>
            <a:r>
              <a:rPr dirty="0" sz="3200" lang="en-US" err="1"/>
              <a:t>asthmaticus</a:t>
            </a:r>
            <a:r>
              <a:rPr dirty="0" sz="3200" lang="en-US"/>
              <a:t> is under control. Blood pressure and cardiac rhythm should be monitored continuously during the acute phase and until the patient stabilizes and responds to therapy.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868" name="Title 1"/>
          <p:cNvSpPr>
            <a:spLocks noGrp="1"/>
          </p:cNvSpPr>
          <p:nvPr>
            <p:ph type="title"/>
          </p:nvPr>
        </p:nvSpPr>
        <p:spPr/>
        <p:txBody>
          <a:bodyPr/>
          <a:p>
            <a:r>
              <a:rPr dirty="0" lang="en-US"/>
              <a:t>Cont.</a:t>
            </a:r>
            <a:endParaRPr dirty="0" lang="en-US"/>
          </a:p>
        </p:txBody>
      </p:sp>
      <p:sp>
        <p:nvSpPr>
          <p:cNvPr id="1048869" name="Content Placeholder 2"/>
          <p:cNvSpPr>
            <a:spLocks noGrp="1"/>
          </p:cNvSpPr>
          <p:nvPr>
            <p:ph idx="1"/>
          </p:nvPr>
        </p:nvSpPr>
        <p:spPr/>
        <p:txBody>
          <a:bodyPr>
            <a:normAutofit/>
          </a:bodyPr>
          <a:p>
            <a:r>
              <a:rPr dirty="0" sz="3200" lang="en-US"/>
              <a:t>•Assess the patient’s skin turgor for signs of dehydration; ﬂuid intake is essential to combat dehydration, to loosen secretions, and to facilitate expectoration. </a:t>
            </a:r>
            <a:endParaRPr dirty="0" sz="3200" lang="en-US" smtClean="0"/>
          </a:p>
          <a:p>
            <a:r>
              <a:rPr dirty="0" sz="3200" lang="en-US" smtClean="0"/>
              <a:t>•</a:t>
            </a:r>
            <a:r>
              <a:rPr dirty="0" sz="3200" lang="en-US"/>
              <a:t>Administer IV ﬂuids as prescribed, up to 3 to 4 L/day, unless contraindicated.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870" name="Title 1"/>
          <p:cNvSpPr>
            <a:spLocks noGrp="1"/>
          </p:cNvSpPr>
          <p:nvPr>
            <p:ph type="title"/>
          </p:nvPr>
        </p:nvSpPr>
        <p:spPr/>
        <p:txBody>
          <a:bodyPr/>
          <a:p>
            <a:r>
              <a:rPr dirty="0" lang="en-US"/>
              <a:t>Cont.</a:t>
            </a:r>
            <a:endParaRPr dirty="0" lang="en-US"/>
          </a:p>
        </p:txBody>
      </p:sp>
      <p:sp>
        <p:nvSpPr>
          <p:cNvPr id="1048871" name="Content Placeholder 2"/>
          <p:cNvSpPr>
            <a:spLocks noGrp="1"/>
          </p:cNvSpPr>
          <p:nvPr>
            <p:ph idx="1"/>
          </p:nvPr>
        </p:nvSpPr>
        <p:spPr/>
        <p:txBody>
          <a:bodyPr>
            <a:normAutofit/>
          </a:bodyPr>
          <a:p>
            <a:r>
              <a:rPr dirty="0" sz="3200" lang="en-US"/>
              <a:t>•Encourage the patient to conserve energy</a:t>
            </a:r>
            <a:r>
              <a:rPr dirty="0" sz="3200" lang="en-US" smtClean="0"/>
              <a:t>.</a:t>
            </a:r>
          </a:p>
          <a:p>
            <a:r>
              <a:rPr dirty="0" sz="3200" lang="en-US" smtClean="0"/>
              <a:t>•</a:t>
            </a:r>
            <a:r>
              <a:rPr dirty="0" sz="3200" lang="en-US"/>
              <a:t>Ensure patient’s room is quiet and free of respiratory irritants (</a:t>
            </a:r>
            <a:r>
              <a:rPr dirty="0" sz="3200" lang="en-US" err="1"/>
              <a:t>eg</a:t>
            </a:r>
            <a:r>
              <a:rPr dirty="0" sz="3200" lang="en-US"/>
              <a:t>, ﬂowers, tobacco smoke, perfumes, or odors of cleaning agents); </a:t>
            </a:r>
            <a:r>
              <a:rPr dirty="0" sz="3200" lang="en-US" err="1"/>
              <a:t>nonallergenic</a:t>
            </a:r>
            <a:r>
              <a:rPr dirty="0" sz="3200" lang="en-US"/>
              <a:t> pillows should be used.</a:t>
            </a:r>
          </a:p>
          <a:p>
            <a:endParaRPr dirty="0" sz="3200"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872" name="Title 1"/>
          <p:cNvSpPr>
            <a:spLocks noGrp="1"/>
          </p:cNvSpPr>
          <p:nvPr>
            <p:ph type="title"/>
          </p:nvPr>
        </p:nvSpPr>
        <p:spPr/>
        <p:txBody>
          <a:bodyPr/>
          <a:p>
            <a:r>
              <a:rPr b="1" dirty="0" lang="en-US" smtClean="0">
                <a:solidFill>
                  <a:srgbClr val="FF0000"/>
                </a:solidFill>
              </a:rPr>
              <a:t>BRONCHIECTASIS</a:t>
            </a:r>
            <a:endParaRPr b="1" dirty="0" lang="en-US">
              <a:solidFill>
                <a:srgbClr val="FF0000"/>
              </a:solidFill>
            </a:endParaRPr>
          </a:p>
        </p:txBody>
      </p:sp>
      <p:sp>
        <p:nvSpPr>
          <p:cNvPr id="1048873" name="Content Placeholder 2"/>
          <p:cNvSpPr>
            <a:spLocks noGrp="1"/>
          </p:cNvSpPr>
          <p:nvPr>
            <p:ph idx="1"/>
          </p:nvPr>
        </p:nvSpPr>
        <p:spPr/>
        <p:txBody>
          <a:bodyPr>
            <a:normAutofit/>
          </a:bodyPr>
          <a:p>
            <a:r>
              <a:rPr dirty="0" sz="3200" lang="en-US"/>
              <a:t>Bronchiectasis is a condition where the </a:t>
            </a:r>
            <a:r>
              <a:rPr dirty="0" sz="3200" lang="en-US">
                <a:hlinkClick r:id="rId1"/>
              </a:rPr>
              <a:t>bronchial tubes</a:t>
            </a:r>
            <a:r>
              <a:rPr dirty="0" sz="3200" lang="en-US"/>
              <a:t> of your lungs are permanently damaged, widened, and thickened. These damaged air passages allow bacteria and mucus to build up and pool in your lungs. This results in frequent infections and blockages of the airways.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874" name="Title 1"/>
          <p:cNvSpPr>
            <a:spLocks noGrp="1"/>
          </p:cNvSpPr>
          <p:nvPr>
            <p:ph type="title"/>
          </p:nvPr>
        </p:nvSpPr>
        <p:spPr>
          <a:xfrm>
            <a:off x="677334" y="609600"/>
            <a:ext cx="8596668" cy="728870"/>
          </a:xfrm>
        </p:spPr>
        <p:txBody>
          <a:bodyPr/>
          <a:p>
            <a:r>
              <a:rPr dirty="0" lang="en-US"/>
              <a:t>Cont.</a:t>
            </a:r>
            <a:endParaRPr dirty="0" lang="en-US"/>
          </a:p>
        </p:txBody>
      </p:sp>
      <p:sp>
        <p:nvSpPr>
          <p:cNvPr id="1048875" name="Content Placeholder 2"/>
          <p:cNvSpPr>
            <a:spLocks noGrp="1"/>
          </p:cNvSpPr>
          <p:nvPr>
            <p:ph idx="1"/>
          </p:nvPr>
        </p:nvSpPr>
        <p:spPr>
          <a:xfrm>
            <a:off x="677334" y="1590261"/>
            <a:ext cx="8596668" cy="4451101"/>
          </a:xfrm>
        </p:spPr>
        <p:txBody>
          <a:bodyPr>
            <a:noAutofit/>
          </a:bodyPr>
          <a:p>
            <a:r>
              <a:rPr dirty="0" sz="3200" lang="en-US"/>
              <a:t>Bronchiectasis may be caused by a variety of conditions, including airway obstruction, diffuse airway injury, pulmonary infections and obstruction of the bronchus or complications of long-term pulmonary infections, genetic disorders (</a:t>
            </a:r>
            <a:r>
              <a:rPr dirty="0" sz="3200" lang="en-US" err="1"/>
              <a:t>eg</a:t>
            </a:r>
            <a:r>
              <a:rPr dirty="0" sz="3200" lang="en-US"/>
              <a:t>, cystic ﬁbrosis), abnormal host defense (</a:t>
            </a:r>
            <a:r>
              <a:rPr dirty="0" sz="3200" lang="en-US" err="1"/>
              <a:t>eg</a:t>
            </a:r>
            <a:r>
              <a:rPr dirty="0" sz="3200" lang="en-US"/>
              <a:t>, ciliary dyskinesia or humoral immunodeﬁciency), and idiopathic causes.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876" name="Title 1"/>
          <p:cNvSpPr>
            <a:spLocks noGrp="1"/>
          </p:cNvSpPr>
          <p:nvPr>
            <p:ph type="title"/>
          </p:nvPr>
        </p:nvSpPr>
        <p:spPr/>
        <p:txBody>
          <a:bodyPr/>
          <a:p>
            <a:r>
              <a:rPr dirty="0" lang="en-US"/>
              <a:t>Cont.</a:t>
            </a:r>
            <a:endParaRPr dirty="0" lang="en-US"/>
          </a:p>
        </p:txBody>
      </p:sp>
      <p:sp>
        <p:nvSpPr>
          <p:cNvPr id="1048877" name="Content Placeholder 2"/>
          <p:cNvSpPr>
            <a:spLocks noGrp="1"/>
          </p:cNvSpPr>
          <p:nvPr>
            <p:ph idx="1"/>
          </p:nvPr>
        </p:nvSpPr>
        <p:spPr/>
        <p:txBody>
          <a:bodyPr>
            <a:normAutofit/>
          </a:bodyPr>
          <a:p>
            <a:r>
              <a:rPr dirty="0" sz="3200" lang="en-US"/>
              <a:t>Bronchiectasis is usually localized, affecting a segment or lobe of a lung, most frequently the lower lobes. People may be predisposed to bronchiectasis as a result of recurrent respiratory infections in early childhood, measles, inﬂuenza, tuberculosis, or immunodeﬁciency disorders.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43" name="Title 1"/>
          <p:cNvSpPr>
            <a:spLocks noGrp="1"/>
          </p:cNvSpPr>
          <p:nvPr>
            <p:ph type="title"/>
          </p:nvPr>
        </p:nvSpPr>
        <p:spPr/>
        <p:txBody>
          <a:bodyPr/>
          <a:p>
            <a:r>
              <a:rPr dirty="0" lang="en-US"/>
              <a:t>Cont.</a:t>
            </a:r>
            <a:endParaRPr dirty="0" lang="en-US"/>
          </a:p>
        </p:txBody>
      </p:sp>
      <p:sp>
        <p:nvSpPr>
          <p:cNvPr id="1048644" name="Content Placeholder 2"/>
          <p:cNvSpPr>
            <a:spLocks noGrp="1"/>
          </p:cNvSpPr>
          <p:nvPr>
            <p:ph idx="1"/>
          </p:nvPr>
        </p:nvSpPr>
        <p:spPr/>
        <p:txBody>
          <a:bodyPr>
            <a:noAutofit/>
          </a:bodyPr>
          <a:p>
            <a:r>
              <a:rPr dirty="0" sz="3200" lang="en-US"/>
              <a:t>Pneumonias are caused by a variety of microbial agents in the various settings. Common organisms include Pseudomonas aeruginosa and </a:t>
            </a:r>
            <a:r>
              <a:rPr dirty="0" sz="3200" lang="en-US" err="1"/>
              <a:t>Klebsiella</a:t>
            </a:r>
            <a:r>
              <a:rPr dirty="0" sz="3200" lang="en-US"/>
              <a:t> species; Staphylococcus aureus; </a:t>
            </a:r>
            <a:r>
              <a:rPr dirty="0" sz="3200" lang="en-US" err="1"/>
              <a:t>Haemophilus</a:t>
            </a:r>
            <a:r>
              <a:rPr dirty="0" sz="3200" lang="en-US"/>
              <a:t> </a:t>
            </a:r>
            <a:r>
              <a:rPr dirty="0" sz="3200" lang="en-US" err="1"/>
              <a:t>inﬂuenzae</a:t>
            </a:r>
            <a:r>
              <a:rPr dirty="0" sz="3200" lang="en-US"/>
              <a:t>; Staphylococcus </a:t>
            </a:r>
            <a:r>
              <a:rPr dirty="0" sz="3200" lang="en-US" err="1"/>
              <a:t>pneumoniae</a:t>
            </a:r>
            <a:r>
              <a:rPr dirty="0" sz="3200" lang="en-US"/>
              <a:t>; and enteric Gram-negative bacilli, fungi, and viruses (most common in children).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878" name="Title 1"/>
          <p:cNvSpPr>
            <a:spLocks noGrp="1"/>
          </p:cNvSpPr>
          <p:nvPr>
            <p:ph type="title"/>
          </p:nvPr>
        </p:nvSpPr>
        <p:spPr/>
        <p:txBody>
          <a:bodyPr/>
          <a:p>
            <a:r>
              <a:rPr b="1" dirty="0" lang="en-US"/>
              <a:t>Clinical Manifestations</a:t>
            </a:r>
          </a:p>
        </p:txBody>
      </p:sp>
      <p:sp>
        <p:nvSpPr>
          <p:cNvPr id="1048879" name="Content Placeholder 2"/>
          <p:cNvSpPr>
            <a:spLocks noGrp="1"/>
          </p:cNvSpPr>
          <p:nvPr>
            <p:ph idx="1"/>
          </p:nvPr>
        </p:nvSpPr>
        <p:spPr/>
        <p:txBody>
          <a:bodyPr>
            <a:normAutofit/>
          </a:bodyPr>
          <a:p>
            <a:r>
              <a:rPr dirty="0" sz="3200" lang="en-US"/>
              <a:t>•Chronic cough and production of copious purulent sputum </a:t>
            </a:r>
            <a:endParaRPr dirty="0" sz="3200" lang="en-US" smtClean="0"/>
          </a:p>
          <a:p>
            <a:r>
              <a:rPr dirty="0" sz="3200" lang="en-US" smtClean="0"/>
              <a:t>•</a:t>
            </a:r>
            <a:r>
              <a:rPr dirty="0" sz="3200" lang="en-US"/>
              <a:t>Hemoptysis, clubbing of the ﬁngers, and repeated episodes of pulmonary infection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880" name="Title 1"/>
          <p:cNvSpPr>
            <a:spLocks noGrp="1"/>
          </p:cNvSpPr>
          <p:nvPr>
            <p:ph type="title"/>
          </p:nvPr>
        </p:nvSpPr>
        <p:spPr/>
        <p:txBody>
          <a:bodyPr/>
          <a:p>
            <a:r>
              <a:rPr dirty="0" lang="en-US"/>
              <a:t>Assessment and Diagnostic Findings</a:t>
            </a:r>
          </a:p>
        </p:txBody>
      </p:sp>
      <p:sp>
        <p:nvSpPr>
          <p:cNvPr id="1048881" name="Content Placeholder 2"/>
          <p:cNvSpPr>
            <a:spLocks noGrp="1"/>
          </p:cNvSpPr>
          <p:nvPr>
            <p:ph idx="1"/>
          </p:nvPr>
        </p:nvSpPr>
        <p:spPr/>
        <p:txBody>
          <a:bodyPr>
            <a:normAutofit/>
          </a:bodyPr>
          <a:p>
            <a:r>
              <a:rPr dirty="0" sz="3200" lang="en-US"/>
              <a:t>•Deﬁnite diagnostic clue is prolonged history of productive cough, with sputum consistently negative for tubercle bacilli. </a:t>
            </a:r>
            <a:endParaRPr dirty="0" sz="3200" lang="en-US" smtClean="0"/>
          </a:p>
          <a:p>
            <a:r>
              <a:rPr dirty="0" sz="3200" lang="en-US" smtClean="0"/>
              <a:t>•</a:t>
            </a:r>
            <a:r>
              <a:rPr dirty="0" sz="3200" lang="en-US"/>
              <a:t>Diagnosis is established on the basis of CT scan.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882" name="Title 1"/>
          <p:cNvSpPr>
            <a:spLocks noGrp="1"/>
          </p:cNvSpPr>
          <p:nvPr>
            <p:ph type="title"/>
          </p:nvPr>
        </p:nvSpPr>
        <p:spPr/>
        <p:txBody>
          <a:bodyPr/>
          <a:p>
            <a:r>
              <a:rPr b="1" dirty="0" lang="en-US"/>
              <a:t>Medical Management</a:t>
            </a:r>
          </a:p>
        </p:txBody>
      </p:sp>
      <p:sp>
        <p:nvSpPr>
          <p:cNvPr id="1048883" name="Content Placeholder 2"/>
          <p:cNvSpPr>
            <a:spLocks noGrp="1"/>
          </p:cNvSpPr>
          <p:nvPr>
            <p:ph idx="1"/>
          </p:nvPr>
        </p:nvSpPr>
        <p:spPr/>
        <p:txBody>
          <a:bodyPr>
            <a:noAutofit/>
          </a:bodyPr>
          <a:p>
            <a:r>
              <a:rPr dirty="0" sz="3200" lang="en-US"/>
              <a:t>•Treatment objectives are to promote bronchial drainage to clear excessive secretions from the affected portion of the lungs and to prevent or control infection. </a:t>
            </a:r>
            <a:endParaRPr dirty="0" sz="3200" lang="en-US" smtClean="0"/>
          </a:p>
          <a:p>
            <a:r>
              <a:rPr dirty="0" sz="3200" lang="en-US" smtClean="0"/>
              <a:t>•</a:t>
            </a:r>
            <a:r>
              <a:rPr dirty="0" sz="3200" lang="en-US"/>
              <a:t>Chest physiotherapy with percussion; postural drainage, expectorants, or bronchoscopy to remove bronchial secretions.</a:t>
            </a:r>
          </a:p>
          <a:p>
            <a:endParaRPr dirty="0" sz="320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884" name="Title 1"/>
          <p:cNvSpPr>
            <a:spLocks noGrp="1"/>
          </p:cNvSpPr>
          <p:nvPr>
            <p:ph type="title"/>
          </p:nvPr>
        </p:nvSpPr>
        <p:spPr>
          <a:xfrm>
            <a:off x="677334" y="609600"/>
            <a:ext cx="8596668" cy="742122"/>
          </a:xfrm>
        </p:spPr>
        <p:txBody>
          <a:bodyPr/>
          <a:p>
            <a:r>
              <a:rPr dirty="0" lang="en-US"/>
              <a:t>Cont.</a:t>
            </a:r>
            <a:endParaRPr dirty="0" lang="en-US"/>
          </a:p>
        </p:txBody>
      </p:sp>
      <p:sp>
        <p:nvSpPr>
          <p:cNvPr id="1048885" name="Content Placeholder 2"/>
          <p:cNvSpPr>
            <a:spLocks noGrp="1"/>
          </p:cNvSpPr>
          <p:nvPr>
            <p:ph idx="1"/>
          </p:nvPr>
        </p:nvSpPr>
        <p:spPr>
          <a:xfrm>
            <a:off x="677334" y="1351723"/>
            <a:ext cx="8596668" cy="4689640"/>
          </a:xfrm>
        </p:spPr>
        <p:txBody>
          <a:bodyPr>
            <a:noAutofit/>
          </a:bodyPr>
          <a:p>
            <a:r>
              <a:rPr dirty="0" sz="3200" lang="en-US"/>
              <a:t>•Antimicrobial therapy guided by sputum sensitivity studies. </a:t>
            </a:r>
            <a:endParaRPr dirty="0" sz="3200" lang="en-US" smtClean="0"/>
          </a:p>
          <a:p>
            <a:r>
              <a:rPr dirty="0" sz="3200" lang="en-US" smtClean="0"/>
              <a:t>•</a:t>
            </a:r>
            <a:r>
              <a:rPr dirty="0" sz="3200" lang="en-US"/>
              <a:t>Year-round regimen of antibiotics, alternating types of drugs at intervals</a:t>
            </a:r>
            <a:r>
              <a:rPr dirty="0" sz="3200" lang="en-US" smtClean="0"/>
              <a:t>.</a:t>
            </a:r>
          </a:p>
          <a:p>
            <a:r>
              <a:rPr dirty="0" sz="3200" lang="en-US" smtClean="0"/>
              <a:t>•</a:t>
            </a:r>
            <a:r>
              <a:rPr dirty="0" sz="3200" lang="en-US"/>
              <a:t>Vaccination against inﬂuenza and pneumococcal </a:t>
            </a:r>
            <a:r>
              <a:rPr dirty="0" sz="3200" lang="en-US" smtClean="0"/>
              <a:t>pneumonia</a:t>
            </a:r>
            <a:endParaRPr dirty="0" sz="3200" lang="en-US"/>
          </a:p>
          <a:p>
            <a:r>
              <a:rPr dirty="0" sz="3200" lang="en-US" smtClean="0"/>
              <a:t>•Bronchodilators</a:t>
            </a:r>
            <a:r>
              <a:rPr dirty="0" sz="3200" lang="en-US"/>
              <a:t>. </a:t>
            </a:r>
            <a:endParaRPr dirty="0" sz="3200" lang="en-US" smtClean="0"/>
          </a:p>
          <a:p>
            <a:r>
              <a:rPr dirty="0" sz="3200" lang="en-US" smtClean="0"/>
              <a:t>•</a:t>
            </a:r>
            <a:r>
              <a:rPr dirty="0" sz="3200" lang="en-US"/>
              <a:t>Smoking cessation.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886" name="Title 1"/>
          <p:cNvSpPr>
            <a:spLocks noGrp="1"/>
          </p:cNvSpPr>
          <p:nvPr>
            <p:ph type="title"/>
          </p:nvPr>
        </p:nvSpPr>
        <p:spPr/>
        <p:txBody>
          <a:bodyPr/>
          <a:p>
            <a:r>
              <a:rPr dirty="0" lang="en-US"/>
              <a:t>Cont.</a:t>
            </a:r>
            <a:endParaRPr dirty="0" lang="en-US"/>
          </a:p>
        </p:txBody>
      </p:sp>
      <p:sp>
        <p:nvSpPr>
          <p:cNvPr id="1048887" name="Content Placeholder 2"/>
          <p:cNvSpPr>
            <a:spLocks noGrp="1"/>
          </p:cNvSpPr>
          <p:nvPr>
            <p:ph idx="1"/>
          </p:nvPr>
        </p:nvSpPr>
        <p:spPr/>
        <p:txBody>
          <a:bodyPr>
            <a:normAutofit/>
          </a:bodyPr>
          <a:p>
            <a:r>
              <a:rPr dirty="0" sz="3200" lang="en-US"/>
              <a:t>•Surgical intervention (segmental resection of lobe or lung removal), used infrequently. </a:t>
            </a:r>
            <a:endParaRPr dirty="0" sz="3200" lang="en-US" smtClean="0"/>
          </a:p>
          <a:p>
            <a:r>
              <a:rPr dirty="0" sz="3200" lang="en-US" smtClean="0"/>
              <a:t>•</a:t>
            </a:r>
            <a:r>
              <a:rPr dirty="0" sz="3200" lang="en-US"/>
              <a:t>In preparation for surgery: vigorous postural drainage, suction through bronchoscope, and antibacterial therapy.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888" name="Title 1"/>
          <p:cNvSpPr>
            <a:spLocks noGrp="1"/>
          </p:cNvSpPr>
          <p:nvPr>
            <p:ph type="title"/>
          </p:nvPr>
        </p:nvSpPr>
        <p:spPr/>
        <p:txBody>
          <a:bodyPr/>
          <a:p>
            <a:r>
              <a:rPr b="1" dirty="0" lang="en-US"/>
              <a:t>Nursing Management</a:t>
            </a:r>
          </a:p>
        </p:txBody>
      </p:sp>
      <p:sp>
        <p:nvSpPr>
          <p:cNvPr id="1048889" name="Content Placeholder 2"/>
          <p:cNvSpPr>
            <a:spLocks noGrp="1"/>
          </p:cNvSpPr>
          <p:nvPr>
            <p:ph idx="1"/>
          </p:nvPr>
        </p:nvSpPr>
        <p:spPr/>
        <p:txBody>
          <a:bodyPr>
            <a:normAutofit/>
          </a:bodyPr>
          <a:p>
            <a:r>
              <a:rPr dirty="0" sz="3200" lang="en-US"/>
              <a:t>See “Nursing Management and Patient Education” under “Chronic Obstructive Pulmonary Disease” in Chapter C and “Preoperative and Postoperative Nursing Management” in Chapter P for additional information.</a:t>
            </a:r>
          </a:p>
          <a:p>
            <a:endParaRPr dirty="0" sz="320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890" name="Title 1"/>
          <p:cNvSpPr>
            <a:spLocks noGrp="1"/>
          </p:cNvSpPr>
          <p:nvPr>
            <p:ph type="title"/>
          </p:nvPr>
        </p:nvSpPr>
        <p:spPr/>
        <p:txBody>
          <a:bodyPr/>
          <a:p>
            <a:r>
              <a:rPr b="1" dirty="0" lang="en-US" smtClean="0">
                <a:solidFill>
                  <a:srgbClr val="FF0000"/>
                </a:solidFill>
              </a:rPr>
              <a:t>BRONCHIOLITIS</a:t>
            </a:r>
            <a:endParaRPr b="1" dirty="0" lang="en-US">
              <a:solidFill>
                <a:srgbClr val="FF0000"/>
              </a:solidFill>
            </a:endParaRPr>
          </a:p>
        </p:txBody>
      </p:sp>
      <p:sp>
        <p:nvSpPr>
          <p:cNvPr id="1048891" name="Content Placeholder 2"/>
          <p:cNvSpPr>
            <a:spLocks noGrp="1"/>
          </p:cNvSpPr>
          <p:nvPr>
            <p:ph idx="1"/>
          </p:nvPr>
        </p:nvSpPr>
        <p:spPr/>
        <p:txBody>
          <a:bodyPr>
            <a:normAutofit/>
          </a:bodyPr>
          <a:p>
            <a:r>
              <a:rPr dirty="0" sz="3200" lang="en-US"/>
              <a:t>Bronchiolitis is a common lung infection in young children and infants. It causes inflammation and congestion in the small airways (bronchioles) of the lung. Bronchiolitis is almost always caused by a virus. Typically, the peak time for bronchiolitis is during the winter months.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892" name="Title 1"/>
          <p:cNvSpPr>
            <a:spLocks noGrp="1"/>
          </p:cNvSpPr>
          <p:nvPr>
            <p:ph type="title"/>
          </p:nvPr>
        </p:nvSpPr>
        <p:spPr>
          <a:xfrm>
            <a:off x="677334" y="609600"/>
            <a:ext cx="8596668" cy="993913"/>
          </a:xfrm>
        </p:spPr>
        <p:txBody>
          <a:bodyPr/>
          <a:p>
            <a:r>
              <a:rPr dirty="0" lang="en-US"/>
              <a:t>Cont.</a:t>
            </a:r>
            <a:endParaRPr dirty="0" lang="en-US"/>
          </a:p>
        </p:txBody>
      </p:sp>
      <p:sp>
        <p:nvSpPr>
          <p:cNvPr id="1048893" name="Content Placeholder 2"/>
          <p:cNvSpPr>
            <a:spLocks noGrp="1"/>
          </p:cNvSpPr>
          <p:nvPr>
            <p:ph idx="1"/>
          </p:nvPr>
        </p:nvSpPr>
        <p:spPr>
          <a:xfrm>
            <a:off x="677334" y="1603513"/>
            <a:ext cx="8596668" cy="4437849"/>
          </a:xfrm>
        </p:spPr>
        <p:txBody>
          <a:bodyPr>
            <a:noAutofit/>
          </a:bodyPr>
          <a:p>
            <a:r>
              <a:rPr dirty="0" sz="3200" lang="en-US"/>
              <a:t>Bronchiolitis starts out with symptoms similar to those of a common cold but then progresses to coughing, wheezing and sometimes difficulty breathing. Symptoms of bronchiolitis can last for several days to weeks, even a month.</a:t>
            </a:r>
          </a:p>
          <a:p>
            <a:r>
              <a:rPr dirty="0" sz="3200" lang="en-US"/>
              <a:t>Most children get better with care at home. A very small percentage of children require hospitalization.</a:t>
            </a:r>
          </a:p>
          <a:p>
            <a:endParaRPr dirty="0" sz="3200"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894" name="Title 1"/>
          <p:cNvSpPr>
            <a:spLocks noGrp="1"/>
          </p:cNvSpPr>
          <p:nvPr>
            <p:ph type="title"/>
          </p:nvPr>
        </p:nvSpPr>
        <p:spPr>
          <a:xfrm>
            <a:off x="677334" y="198783"/>
            <a:ext cx="8596668" cy="702365"/>
          </a:xfrm>
        </p:spPr>
        <p:txBody>
          <a:bodyPr/>
          <a:p>
            <a:r>
              <a:rPr b="1" dirty="0" lang="en-US" smtClean="0"/>
              <a:t>Clinical manifestation</a:t>
            </a:r>
            <a:endParaRPr b="1" dirty="0" lang="en-US"/>
          </a:p>
        </p:txBody>
      </p:sp>
      <p:sp>
        <p:nvSpPr>
          <p:cNvPr id="1048895" name="Content Placeholder 2"/>
          <p:cNvSpPr>
            <a:spLocks noGrp="1"/>
          </p:cNvSpPr>
          <p:nvPr>
            <p:ph idx="1"/>
          </p:nvPr>
        </p:nvSpPr>
        <p:spPr>
          <a:xfrm>
            <a:off x="677334" y="1683025"/>
            <a:ext cx="8596668" cy="4358337"/>
          </a:xfrm>
        </p:spPr>
        <p:txBody>
          <a:bodyPr>
            <a:noAutofit/>
          </a:bodyPr>
          <a:p>
            <a:pPr indent="0" marL="0">
              <a:buNone/>
            </a:pPr>
            <a:r>
              <a:rPr dirty="0" sz="3200" lang="en-US"/>
              <a:t>For the first few days, the signs and symptoms of bronchiolitis are similar to those of a cold:</a:t>
            </a:r>
          </a:p>
          <a:p>
            <a:r>
              <a:rPr dirty="0" sz="3200" lang="en-US"/>
              <a:t>Runny nose</a:t>
            </a:r>
          </a:p>
          <a:p>
            <a:r>
              <a:rPr dirty="0" sz="3200" lang="en-US"/>
              <a:t>Stuffy nose</a:t>
            </a:r>
          </a:p>
          <a:p>
            <a:r>
              <a:rPr dirty="0" sz="3200" lang="en-US"/>
              <a:t>Cough </a:t>
            </a:r>
          </a:p>
          <a:p>
            <a:r>
              <a:rPr dirty="0" sz="3200" lang="en-US"/>
              <a:t>Slight fever (not always present)</a:t>
            </a:r>
          </a:p>
          <a:p>
            <a:endParaRPr dirty="0" sz="320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896" name="Title 1"/>
          <p:cNvSpPr>
            <a:spLocks noGrp="1"/>
          </p:cNvSpPr>
          <p:nvPr>
            <p:ph type="title"/>
          </p:nvPr>
        </p:nvSpPr>
        <p:spPr/>
        <p:txBody>
          <a:bodyPr/>
          <a:p>
            <a:r>
              <a:rPr dirty="0" lang="en-US"/>
              <a:t>Cont.</a:t>
            </a:r>
            <a:endParaRPr dirty="0" lang="en-US"/>
          </a:p>
        </p:txBody>
      </p:sp>
      <p:sp>
        <p:nvSpPr>
          <p:cNvPr id="1048897" name="Content Placeholder 2"/>
          <p:cNvSpPr>
            <a:spLocks noGrp="1"/>
          </p:cNvSpPr>
          <p:nvPr>
            <p:ph idx="1"/>
          </p:nvPr>
        </p:nvSpPr>
        <p:spPr/>
        <p:txBody>
          <a:bodyPr>
            <a:normAutofit/>
          </a:bodyPr>
          <a:p>
            <a:pPr>
              <a:buFont typeface="Wingdings" panose="05000000000000000000" pitchFamily="2" charset="2"/>
              <a:buChar char="v"/>
            </a:pPr>
            <a:r>
              <a:rPr dirty="0" sz="3200" lang="en-US"/>
              <a:t>After this, there may be a week or more of difficulty breathing or a whistling noise when the child breathes out (wheezing).</a:t>
            </a:r>
          </a:p>
          <a:p>
            <a:pPr>
              <a:buFont typeface="Wingdings" panose="05000000000000000000" pitchFamily="2" charset="2"/>
              <a:buChar char="v"/>
            </a:pPr>
            <a:r>
              <a:rPr dirty="0" sz="3200" lang="en-US"/>
              <a:t>Many infants will also have an ear infection (otitis media).</a:t>
            </a:r>
          </a:p>
          <a:p>
            <a:endParaRPr dirty="0" sz="32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45" name="Title 1"/>
          <p:cNvSpPr>
            <a:spLocks noGrp="1"/>
          </p:cNvSpPr>
          <p:nvPr>
            <p:ph type="title"/>
          </p:nvPr>
        </p:nvSpPr>
        <p:spPr/>
        <p:txBody>
          <a:bodyPr/>
          <a:p>
            <a:r>
              <a:rPr dirty="0" lang="en-US"/>
              <a:t>Clinical Manifestations</a:t>
            </a:r>
          </a:p>
        </p:txBody>
      </p:sp>
      <p:sp>
        <p:nvSpPr>
          <p:cNvPr id="1048646" name="Content Placeholder 2"/>
          <p:cNvSpPr>
            <a:spLocks noGrp="1"/>
          </p:cNvSpPr>
          <p:nvPr>
            <p:ph idx="1"/>
          </p:nvPr>
        </p:nvSpPr>
        <p:spPr>
          <a:xfrm>
            <a:off x="677334" y="1166191"/>
            <a:ext cx="8596668" cy="4875171"/>
          </a:xfrm>
        </p:spPr>
        <p:txBody>
          <a:bodyPr>
            <a:noAutofit/>
          </a:bodyPr>
          <a:p>
            <a:pPr indent="0" marL="0">
              <a:buNone/>
            </a:pPr>
            <a:r>
              <a:rPr dirty="0" sz="3200" lang="en-US" smtClean="0"/>
              <a:t>Clinical </a:t>
            </a:r>
            <a:r>
              <a:rPr dirty="0" sz="3200" lang="en-US"/>
              <a:t>features vary depending on the causative organism and the patient’s disease. </a:t>
            </a:r>
          </a:p>
          <a:p>
            <a:r>
              <a:rPr dirty="0" sz="3200" lang="en-US" smtClean="0"/>
              <a:t>Sudden </a:t>
            </a:r>
            <a:r>
              <a:rPr dirty="0" sz="3200" lang="en-US"/>
              <a:t>chills and rapidly rising fever (38.5C to 40.5C [101F to 105F</a:t>
            </a:r>
            <a:r>
              <a:rPr dirty="0" sz="3200" lang="en-US" smtClean="0"/>
              <a:t>]).</a:t>
            </a:r>
          </a:p>
          <a:p>
            <a:r>
              <a:rPr dirty="0" sz="3200" lang="en-US" smtClean="0"/>
              <a:t>Pleuritic </a:t>
            </a:r>
            <a:r>
              <a:rPr dirty="0" sz="3200" lang="en-US"/>
              <a:t>chest pain aggravated by respiration and coughing. </a:t>
            </a:r>
            <a:endParaRPr dirty="0" sz="3200" lang="en-US" smtClean="0"/>
          </a:p>
          <a:p>
            <a:r>
              <a:rPr dirty="0" sz="3200" lang="en-US" smtClean="0"/>
              <a:t>Severely </a:t>
            </a:r>
            <a:r>
              <a:rPr dirty="0" sz="3200" lang="en-US"/>
              <a:t>ill patient has marked tachypnea (25 to 45 breaths/min) and dyspnea; orthopnea when not propped up. </a:t>
            </a:r>
            <a:endParaRPr dirty="0" sz="3200" lang="en-US" smtClean="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898" name="Title 1"/>
          <p:cNvSpPr>
            <a:spLocks noGrp="1"/>
          </p:cNvSpPr>
          <p:nvPr>
            <p:ph type="title"/>
          </p:nvPr>
        </p:nvSpPr>
        <p:spPr/>
        <p:txBody>
          <a:bodyPr/>
          <a:p>
            <a:r>
              <a:rPr b="1" dirty="0" lang="en-US"/>
              <a:t>Causes</a:t>
            </a:r>
            <a:br>
              <a:rPr b="1" dirty="0" lang="en-US"/>
            </a:br>
            <a:endParaRPr dirty="0" lang="en-US"/>
          </a:p>
        </p:txBody>
      </p:sp>
      <p:sp>
        <p:nvSpPr>
          <p:cNvPr id="1048899" name="Content Placeholder 2"/>
          <p:cNvSpPr>
            <a:spLocks noGrp="1"/>
          </p:cNvSpPr>
          <p:nvPr>
            <p:ph idx="1"/>
          </p:nvPr>
        </p:nvSpPr>
        <p:spPr/>
        <p:txBody>
          <a:bodyPr>
            <a:normAutofit/>
          </a:bodyPr>
          <a:p>
            <a:r>
              <a:rPr dirty="0" sz="3200" lang="en-US"/>
              <a:t>Bronchiolitis occurs when a virus infects the bronchioles, which are the smallest airways in your lungs. The infection makes the bronchioles swell and become inflamed. Mucus collects in these airways, which makes it difficult for air to flow freely in and out of the lungs.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900" name="Title 1"/>
          <p:cNvSpPr>
            <a:spLocks noGrp="1"/>
          </p:cNvSpPr>
          <p:nvPr>
            <p:ph type="title"/>
          </p:nvPr>
        </p:nvSpPr>
        <p:spPr>
          <a:xfrm>
            <a:off x="677334" y="609600"/>
            <a:ext cx="8596668" cy="901148"/>
          </a:xfrm>
        </p:spPr>
        <p:txBody>
          <a:bodyPr/>
          <a:p>
            <a:r>
              <a:rPr dirty="0" lang="en-US"/>
              <a:t>Cont.</a:t>
            </a:r>
            <a:endParaRPr dirty="0" lang="en-US"/>
          </a:p>
        </p:txBody>
      </p:sp>
      <p:sp>
        <p:nvSpPr>
          <p:cNvPr id="1048901" name="Content Placeholder 2"/>
          <p:cNvSpPr>
            <a:spLocks noGrp="1"/>
          </p:cNvSpPr>
          <p:nvPr>
            <p:ph idx="1"/>
          </p:nvPr>
        </p:nvSpPr>
        <p:spPr>
          <a:xfrm>
            <a:off x="677334" y="1510749"/>
            <a:ext cx="8596668" cy="4530614"/>
          </a:xfrm>
        </p:spPr>
        <p:txBody>
          <a:bodyPr>
            <a:noAutofit/>
          </a:bodyPr>
          <a:p>
            <a:r>
              <a:rPr dirty="0" sz="3200" lang="en-US"/>
              <a:t>Most cases of bronchiolitis are caused by the respiratory syncytial virus (RSV). RSV is a common virus that infects just about every child by the age of 2. Outbreaks of the RSV infection occur every winter. Bronchiolitis can also be caused by other viruses, including those that cause the flu or the common cold. Infants can be </a:t>
            </a:r>
            <a:r>
              <a:rPr dirty="0" sz="3200" lang="en-US" err="1"/>
              <a:t>reinfected</a:t>
            </a:r>
            <a:r>
              <a:rPr dirty="0" sz="3200" lang="en-US"/>
              <a:t> with RSV because at least two strains exist.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902" name="Title 1"/>
          <p:cNvSpPr>
            <a:spLocks noGrp="1"/>
          </p:cNvSpPr>
          <p:nvPr>
            <p:ph type="title"/>
          </p:nvPr>
        </p:nvSpPr>
        <p:spPr/>
        <p:txBody>
          <a:bodyPr/>
          <a:p>
            <a:r>
              <a:rPr b="1" dirty="0" lang="en-US"/>
              <a:t>Diagnosis</a:t>
            </a:r>
            <a:br>
              <a:rPr b="1" dirty="0" lang="en-US"/>
            </a:br>
            <a:endParaRPr dirty="0" lang="en-US"/>
          </a:p>
        </p:txBody>
      </p:sp>
      <p:sp>
        <p:nvSpPr>
          <p:cNvPr id="1048903" name="Content Placeholder 2"/>
          <p:cNvSpPr>
            <a:spLocks noGrp="1"/>
          </p:cNvSpPr>
          <p:nvPr>
            <p:ph idx="1"/>
          </p:nvPr>
        </p:nvSpPr>
        <p:spPr/>
        <p:txBody>
          <a:bodyPr>
            <a:normAutofit/>
          </a:bodyPr>
          <a:p>
            <a:r>
              <a:rPr dirty="0" sz="3200" lang="en-US"/>
              <a:t>Tests and X-rays are not usually needed to diagnose bronchiolitis. The doctor can usually identify the problem by observing your child and listening to his or her lungs with a stethoscope. However, it may take more than one or two visits to distinguish the condition from a cold or the flu.</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904" name="Title 1"/>
          <p:cNvSpPr>
            <a:spLocks noGrp="1"/>
          </p:cNvSpPr>
          <p:nvPr>
            <p:ph type="title"/>
          </p:nvPr>
        </p:nvSpPr>
        <p:spPr/>
        <p:txBody>
          <a:bodyPr/>
          <a:p>
            <a:r>
              <a:rPr dirty="0" lang="en-US"/>
              <a:t>Cont.</a:t>
            </a:r>
            <a:endParaRPr dirty="0" lang="en-US"/>
          </a:p>
        </p:txBody>
      </p:sp>
      <p:sp>
        <p:nvSpPr>
          <p:cNvPr id="1048905" name="Content Placeholder 2"/>
          <p:cNvSpPr>
            <a:spLocks noGrp="1"/>
          </p:cNvSpPr>
          <p:nvPr>
            <p:ph idx="1"/>
          </p:nvPr>
        </p:nvSpPr>
        <p:spPr/>
        <p:txBody>
          <a:bodyPr>
            <a:normAutofit/>
          </a:bodyPr>
          <a:p>
            <a:pPr indent="0" marL="0">
              <a:buNone/>
            </a:pPr>
            <a:r>
              <a:rPr dirty="0" sz="3200" lang="en-US"/>
              <a:t>If your child is at risk of severe bronchiolitis, if symptoms are worsening or if another problem is suspected, your doctor may order tests, including:</a:t>
            </a:r>
          </a:p>
          <a:p>
            <a:r>
              <a:rPr b="1" dirty="0" sz="3200" lang="en-US"/>
              <a:t>Chest X-ray.</a:t>
            </a:r>
            <a:r>
              <a:rPr dirty="0" sz="3200" lang="en-US"/>
              <a:t> Your doctor may request a chest X-ray to look for signs of pneumonia</a:t>
            </a:r>
          </a:p>
          <a:p>
            <a:endParaRPr dirty="0" sz="320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906" name="Title 1"/>
          <p:cNvSpPr>
            <a:spLocks noGrp="1"/>
          </p:cNvSpPr>
          <p:nvPr>
            <p:ph type="title"/>
          </p:nvPr>
        </p:nvSpPr>
        <p:spPr>
          <a:xfrm>
            <a:off x="677334" y="172278"/>
            <a:ext cx="8596668" cy="1060174"/>
          </a:xfrm>
        </p:spPr>
        <p:txBody>
          <a:bodyPr/>
          <a:p>
            <a:r>
              <a:rPr dirty="0" lang="en-US"/>
              <a:t>Cont.</a:t>
            </a:r>
            <a:endParaRPr dirty="0" lang="en-US"/>
          </a:p>
        </p:txBody>
      </p:sp>
      <p:sp>
        <p:nvSpPr>
          <p:cNvPr id="1048907" name="Content Placeholder 2"/>
          <p:cNvSpPr>
            <a:spLocks noGrp="1"/>
          </p:cNvSpPr>
          <p:nvPr>
            <p:ph idx="1"/>
          </p:nvPr>
        </p:nvSpPr>
        <p:spPr>
          <a:xfrm>
            <a:off x="677334" y="1828800"/>
            <a:ext cx="8596668" cy="4212562"/>
          </a:xfrm>
        </p:spPr>
        <p:txBody>
          <a:bodyPr>
            <a:noAutofit/>
          </a:bodyPr>
          <a:p>
            <a:r>
              <a:rPr b="1" dirty="0" sz="3200" lang="en-US"/>
              <a:t>Viral testing</a:t>
            </a:r>
            <a:r>
              <a:rPr dirty="0" sz="3200" lang="en-US"/>
              <a:t>. Your doctor may collect a sample of mucus from your child to test for the virus causing bronchiolitis. This is done using a swab that's gently inserted into the nose</a:t>
            </a:r>
            <a:r>
              <a:rPr dirty="0" sz="3200" lang="en-US" smtClean="0"/>
              <a:t>.</a:t>
            </a:r>
            <a:endParaRPr dirty="0" sz="3200"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908" name="Title 1"/>
          <p:cNvSpPr>
            <a:spLocks noGrp="1"/>
          </p:cNvSpPr>
          <p:nvPr>
            <p:ph type="title"/>
          </p:nvPr>
        </p:nvSpPr>
        <p:spPr/>
        <p:txBody>
          <a:bodyPr/>
          <a:p>
            <a:r>
              <a:rPr dirty="0" lang="en-US"/>
              <a:t>Cont.</a:t>
            </a:r>
            <a:endParaRPr dirty="0" lang="en-US"/>
          </a:p>
        </p:txBody>
      </p:sp>
      <p:sp>
        <p:nvSpPr>
          <p:cNvPr id="1048909" name="Content Placeholder 2"/>
          <p:cNvSpPr>
            <a:spLocks noGrp="1"/>
          </p:cNvSpPr>
          <p:nvPr>
            <p:ph idx="1"/>
          </p:nvPr>
        </p:nvSpPr>
        <p:spPr/>
        <p:txBody>
          <a:bodyPr>
            <a:normAutofit/>
          </a:bodyPr>
          <a:p>
            <a:r>
              <a:rPr b="1" dirty="0" sz="3200" lang="en-US"/>
              <a:t>Blood tests</a:t>
            </a:r>
            <a:r>
              <a:rPr dirty="0" sz="3200" lang="en-US"/>
              <a:t>. Occasionally, blood tests might be used to check your child's white blood cell count. An increase in white blood cells is usually a sign that the body is fighting an infection. A blood test can also determine whether the level of oxygen has decreased in your child's bloodstream.</a:t>
            </a:r>
          </a:p>
          <a:p>
            <a:endParaRPr dirty="0" sz="3200"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910" name="Title 1"/>
          <p:cNvSpPr>
            <a:spLocks noGrp="1"/>
          </p:cNvSpPr>
          <p:nvPr>
            <p:ph type="title"/>
          </p:nvPr>
        </p:nvSpPr>
        <p:spPr/>
        <p:txBody>
          <a:bodyPr/>
          <a:p>
            <a:r>
              <a:rPr b="1" dirty="0" lang="en-US" smtClean="0"/>
              <a:t>Treatment.</a:t>
            </a:r>
            <a:br>
              <a:rPr b="1" dirty="0" lang="en-US" smtClean="0"/>
            </a:br>
            <a:endParaRPr dirty="0" lang="en-US"/>
          </a:p>
        </p:txBody>
      </p:sp>
      <p:sp>
        <p:nvSpPr>
          <p:cNvPr id="1048911" name="Content Placeholder 2"/>
          <p:cNvSpPr>
            <a:spLocks noGrp="1"/>
          </p:cNvSpPr>
          <p:nvPr>
            <p:ph idx="1"/>
          </p:nvPr>
        </p:nvSpPr>
        <p:spPr>
          <a:xfrm>
            <a:off x="677334" y="1444487"/>
            <a:ext cx="8596668" cy="4596875"/>
          </a:xfrm>
        </p:spPr>
        <p:txBody>
          <a:bodyPr>
            <a:noAutofit/>
          </a:bodyPr>
          <a:p>
            <a:r>
              <a:rPr dirty="0" sz="3200" lang="en-US"/>
              <a:t>Bronchiolitis typically lasts for two to three weeks. The majority of children with bronchiolitis can be cared for at home with supportive care. It's important to be alert for changes in breathing difficulty, such as struggling for each breath, being unable to speak or cry because of difficulty breathing, or making grunting noises with each breath.</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912" name="Title 1"/>
          <p:cNvSpPr>
            <a:spLocks noGrp="1"/>
          </p:cNvSpPr>
          <p:nvPr>
            <p:ph type="title"/>
          </p:nvPr>
        </p:nvSpPr>
        <p:spPr/>
        <p:txBody>
          <a:bodyPr/>
          <a:p>
            <a:r>
              <a:rPr dirty="0" lang="en-US"/>
              <a:t>Cont.</a:t>
            </a:r>
            <a:endParaRPr dirty="0" lang="en-US"/>
          </a:p>
        </p:txBody>
      </p:sp>
      <p:sp>
        <p:nvSpPr>
          <p:cNvPr id="1048913" name="Content Placeholder 2"/>
          <p:cNvSpPr>
            <a:spLocks noGrp="1"/>
          </p:cNvSpPr>
          <p:nvPr>
            <p:ph idx="1"/>
          </p:nvPr>
        </p:nvSpPr>
        <p:spPr/>
        <p:txBody>
          <a:bodyPr>
            <a:normAutofit/>
          </a:bodyPr>
          <a:p>
            <a:r>
              <a:rPr dirty="0" sz="3200" lang="en-US"/>
              <a:t>Because viruses cause bronchiolitis, antibiotics — which are used to treat infections caused by bacteria — aren't effective against it. If your child has an associated bacterial infection, such as pneumonia, your doctor may prescribe an antibiotic for that.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914" name="Title 1"/>
          <p:cNvSpPr>
            <a:spLocks noGrp="1"/>
          </p:cNvSpPr>
          <p:nvPr>
            <p:ph type="title"/>
          </p:nvPr>
        </p:nvSpPr>
        <p:spPr>
          <a:xfrm>
            <a:off x="677334" y="516835"/>
            <a:ext cx="8596668" cy="1320800"/>
          </a:xfrm>
        </p:spPr>
        <p:txBody>
          <a:bodyPr/>
          <a:p>
            <a:r>
              <a:rPr dirty="0" lang="en-US"/>
              <a:t>Cont.</a:t>
            </a:r>
            <a:endParaRPr dirty="0" lang="en-US"/>
          </a:p>
        </p:txBody>
      </p:sp>
      <p:sp>
        <p:nvSpPr>
          <p:cNvPr id="1048915" name="Content Placeholder 2"/>
          <p:cNvSpPr>
            <a:spLocks noGrp="1"/>
          </p:cNvSpPr>
          <p:nvPr>
            <p:ph idx="1"/>
          </p:nvPr>
        </p:nvSpPr>
        <p:spPr/>
        <p:txBody>
          <a:bodyPr>
            <a:normAutofit/>
          </a:bodyPr>
          <a:p>
            <a:r>
              <a:rPr dirty="0" sz="3200" lang="en-US"/>
              <a:t>Oral corticosteroid medications and pounding on the chest to loosen mucus (chest physiotherapy) have not been shown to be effective treatments for bronchiolitis and are not recommended.</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916" name="Title 1"/>
          <p:cNvSpPr>
            <a:spLocks noGrp="1"/>
          </p:cNvSpPr>
          <p:nvPr>
            <p:ph type="title"/>
          </p:nvPr>
        </p:nvSpPr>
        <p:spPr/>
        <p:txBody>
          <a:bodyPr/>
          <a:p>
            <a:r>
              <a:rPr dirty="0" lang="en-US"/>
              <a:t>Cont.</a:t>
            </a:r>
            <a:endParaRPr dirty="0" lang="en-US"/>
          </a:p>
        </p:txBody>
      </p:sp>
      <p:sp>
        <p:nvSpPr>
          <p:cNvPr id="1048917" name="Content Placeholder 2"/>
          <p:cNvSpPr>
            <a:spLocks noGrp="1"/>
          </p:cNvSpPr>
          <p:nvPr>
            <p:ph idx="1"/>
          </p:nvPr>
        </p:nvSpPr>
        <p:spPr/>
        <p:txBody>
          <a:bodyPr>
            <a:normAutofit/>
          </a:bodyPr>
          <a:p>
            <a:r>
              <a:rPr dirty="0" sz="3200" lang="en-US"/>
              <a:t>A tiny percentage of children need hospital care to manage their condition. At the hospital, your child may receive humidified oxygen to maintain sufficient oxygen in the blood, and perhaps fluids through a vein (intravenously) to prevent dehydration.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47" name="Title 1"/>
          <p:cNvSpPr>
            <a:spLocks noGrp="1"/>
          </p:cNvSpPr>
          <p:nvPr>
            <p:ph type="title"/>
          </p:nvPr>
        </p:nvSpPr>
        <p:spPr>
          <a:xfrm>
            <a:off x="677334" y="318051"/>
            <a:ext cx="8596668" cy="795131"/>
          </a:xfrm>
        </p:spPr>
        <p:txBody>
          <a:bodyPr>
            <a:normAutofit/>
          </a:bodyPr>
          <a:p>
            <a:r>
              <a:rPr dirty="0" lang="en-US"/>
              <a:t>Cont.</a:t>
            </a:r>
            <a:endParaRPr dirty="0" lang="en-US"/>
          </a:p>
        </p:txBody>
      </p:sp>
      <p:sp>
        <p:nvSpPr>
          <p:cNvPr id="1048648" name="Content Placeholder 2"/>
          <p:cNvSpPr>
            <a:spLocks noGrp="1"/>
          </p:cNvSpPr>
          <p:nvPr>
            <p:ph idx="1"/>
          </p:nvPr>
        </p:nvSpPr>
        <p:spPr>
          <a:xfrm>
            <a:off x="677334" y="1855304"/>
            <a:ext cx="8596668" cy="4186059"/>
          </a:xfrm>
        </p:spPr>
        <p:txBody>
          <a:bodyPr>
            <a:noAutofit/>
          </a:bodyPr>
          <a:p>
            <a:r>
              <a:rPr dirty="0" sz="3200" lang="en-US"/>
              <a:t>Pulse rapid and bounding; may increase 10 beats/min per degree of temperature elevation (Celsius).</a:t>
            </a:r>
          </a:p>
          <a:p>
            <a:r>
              <a:rPr dirty="0" sz="3200" lang="en-US"/>
              <a:t>A relative bradycardia for the amount of fever suggests viral infection, mycoplasma infection, or infection with a Legionella organism</a:t>
            </a:r>
            <a:r>
              <a:rPr dirty="0" sz="3200" lang="en-US" smtClean="0"/>
              <a: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918" name="Title 1"/>
          <p:cNvSpPr>
            <a:spLocks noGrp="1"/>
          </p:cNvSpPr>
          <p:nvPr>
            <p:ph type="title"/>
          </p:nvPr>
        </p:nvSpPr>
        <p:spPr/>
        <p:txBody>
          <a:bodyPr/>
          <a:p>
            <a:r>
              <a:rPr dirty="0" lang="en-US"/>
              <a:t>Cont.</a:t>
            </a:r>
            <a:endParaRPr dirty="0" lang="en-US"/>
          </a:p>
        </p:txBody>
      </p:sp>
      <p:sp>
        <p:nvSpPr>
          <p:cNvPr id="1048919" name="Content Placeholder 2"/>
          <p:cNvSpPr>
            <a:spLocks noGrp="1"/>
          </p:cNvSpPr>
          <p:nvPr>
            <p:ph idx="1"/>
          </p:nvPr>
        </p:nvSpPr>
        <p:spPr/>
        <p:txBody>
          <a:bodyPr>
            <a:normAutofit/>
          </a:bodyPr>
          <a:p>
            <a:r>
              <a:rPr b="1" dirty="0" sz="3200" lang="en-US"/>
              <a:t>Maintain a smoke-free environment.</a:t>
            </a:r>
            <a:r>
              <a:rPr dirty="0" sz="3200" lang="en-US"/>
              <a:t> Smoke can aggravate symptoms of respiratory infections. If a family member smokes, ask him or her to smoke outside of the house and outside of the car.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49" name="Title 1"/>
          <p:cNvSpPr>
            <a:spLocks noGrp="1"/>
          </p:cNvSpPr>
          <p:nvPr>
            <p:ph type="title"/>
          </p:nvPr>
        </p:nvSpPr>
        <p:spPr>
          <a:xfrm>
            <a:off x="677334" y="357810"/>
            <a:ext cx="8596668" cy="675860"/>
          </a:xfrm>
        </p:spPr>
        <p:txBody>
          <a:bodyPr/>
          <a:p>
            <a:r>
              <a:rPr dirty="0" lang="en-US"/>
              <a:t>Cont.</a:t>
            </a:r>
            <a:endParaRPr dirty="0" lang="en-US"/>
          </a:p>
        </p:txBody>
      </p:sp>
      <p:sp>
        <p:nvSpPr>
          <p:cNvPr id="1048650" name="Content Placeholder 2"/>
          <p:cNvSpPr>
            <a:spLocks noGrp="1"/>
          </p:cNvSpPr>
          <p:nvPr>
            <p:ph idx="1"/>
          </p:nvPr>
        </p:nvSpPr>
        <p:spPr>
          <a:xfrm>
            <a:off x="677334" y="1139687"/>
            <a:ext cx="8596668" cy="4901675"/>
          </a:xfrm>
        </p:spPr>
        <p:txBody>
          <a:bodyPr>
            <a:noAutofit/>
          </a:bodyPr>
          <a:p>
            <a:r>
              <a:rPr dirty="0" sz="3200" lang="en-US"/>
              <a:t>Other signs: upper respiratory tract infection, headache, low-grade fever, pleuritic pain, myalgia, rash, and pharyngitis; after a few days, mucoid or mucopurulent sputum is expectorated. </a:t>
            </a:r>
            <a:endParaRPr dirty="0" sz="3200" lang="en-US" smtClean="0"/>
          </a:p>
          <a:p>
            <a:r>
              <a:rPr dirty="0" sz="3200" lang="en-US" smtClean="0"/>
              <a:t>Sputum </a:t>
            </a:r>
            <a:r>
              <a:rPr dirty="0" sz="3200" lang="en-US"/>
              <a:t>purulent, rusty, blood-tinged, viscous, or green depending on etiologic agent. </a:t>
            </a:r>
            <a:endParaRPr dirty="0" sz="3200" lang="en-US" smtClean="0"/>
          </a:p>
          <a:p>
            <a:r>
              <a:rPr dirty="0" sz="3200" lang="en-US" smtClean="0"/>
              <a:t>Appetite </a:t>
            </a:r>
            <a:r>
              <a:rPr dirty="0" sz="3200" lang="en-US"/>
              <a:t>is poor, and the patient is diaphoretic and tires easily.</a:t>
            </a:r>
          </a:p>
          <a:p>
            <a:endParaRPr dirty="0" sz="32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51" name="Title 1"/>
          <p:cNvSpPr>
            <a:spLocks noGrp="1"/>
          </p:cNvSpPr>
          <p:nvPr>
            <p:ph type="title"/>
          </p:nvPr>
        </p:nvSpPr>
        <p:spPr/>
        <p:txBody>
          <a:bodyPr/>
          <a:p>
            <a:r>
              <a:rPr dirty="0" lang="en-US"/>
              <a:t>Diagnostic Methods</a:t>
            </a:r>
          </a:p>
        </p:txBody>
      </p:sp>
      <p:sp>
        <p:nvSpPr>
          <p:cNvPr id="1048652" name="Content Placeholder 2"/>
          <p:cNvSpPr>
            <a:spLocks noGrp="1"/>
          </p:cNvSpPr>
          <p:nvPr>
            <p:ph idx="1"/>
          </p:nvPr>
        </p:nvSpPr>
        <p:spPr/>
        <p:txBody>
          <a:bodyPr>
            <a:normAutofit/>
          </a:bodyPr>
          <a:p>
            <a:r>
              <a:rPr dirty="0" sz="3200" lang="en-US" smtClean="0"/>
              <a:t>•</a:t>
            </a:r>
            <a:r>
              <a:rPr dirty="0" sz="3200" lang="en-US"/>
              <a:t>Primarily history, physical examination </a:t>
            </a:r>
            <a:endParaRPr dirty="0" sz="3200" lang="en-US" smtClean="0"/>
          </a:p>
          <a:p>
            <a:r>
              <a:rPr dirty="0" sz="3200" lang="en-US" smtClean="0"/>
              <a:t>•</a:t>
            </a:r>
            <a:r>
              <a:rPr dirty="0" sz="3200" lang="en-US"/>
              <a:t>Chest x-rays, blood and sputum cultures, Gram stain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53" name="Title 1"/>
          <p:cNvSpPr>
            <a:spLocks noGrp="1"/>
          </p:cNvSpPr>
          <p:nvPr>
            <p:ph type="title"/>
          </p:nvPr>
        </p:nvSpPr>
        <p:spPr/>
        <p:txBody>
          <a:bodyPr/>
          <a:p>
            <a:r>
              <a:rPr b="1" dirty="0" lang="en-US"/>
              <a:t>Medical </a:t>
            </a:r>
            <a:r>
              <a:rPr b="1" dirty="0" lang="en-US" smtClean="0"/>
              <a:t>Management.</a:t>
            </a:r>
            <a:endParaRPr b="1" dirty="0" lang="en-US"/>
          </a:p>
        </p:txBody>
      </p:sp>
      <p:sp>
        <p:nvSpPr>
          <p:cNvPr id="1048654" name="Content Placeholder 2"/>
          <p:cNvSpPr>
            <a:spLocks noGrp="1"/>
          </p:cNvSpPr>
          <p:nvPr>
            <p:ph idx="1"/>
          </p:nvPr>
        </p:nvSpPr>
        <p:spPr>
          <a:xfrm>
            <a:off x="677334" y="1245705"/>
            <a:ext cx="8596668" cy="4795658"/>
          </a:xfrm>
        </p:spPr>
        <p:txBody>
          <a:bodyPr>
            <a:noAutofit/>
          </a:bodyPr>
          <a:p>
            <a:r>
              <a:rPr dirty="0" sz="3200" lang="en-US"/>
              <a:t>•Antibiotics are prescribed on the basis of Gram stain results and antibiotic </a:t>
            </a:r>
            <a:r>
              <a:rPr dirty="0" sz="3200" lang="en-US" smtClean="0"/>
              <a:t>guidelines.</a:t>
            </a:r>
          </a:p>
          <a:p>
            <a:r>
              <a:rPr dirty="0" sz="3200" lang="en-US"/>
              <a:t>Supportive treatment includes hydration, antipyretics, antitussive medications, antihistamines, or nasal decongestants. </a:t>
            </a:r>
            <a:endParaRPr dirty="0" sz="3200" lang="en-US" smtClean="0"/>
          </a:p>
          <a:p>
            <a:r>
              <a:rPr dirty="0" sz="3200" lang="en-US" smtClean="0"/>
              <a:t>•</a:t>
            </a:r>
            <a:r>
              <a:rPr dirty="0" sz="3200" lang="en-US"/>
              <a:t>Bed rest is recommended until infection shows signs of clearing. </a:t>
            </a:r>
            <a:endParaRPr dirty="0" sz="3200" lang="en-US" smtClean="0"/>
          </a:p>
          <a:p>
            <a:r>
              <a:rPr dirty="0" sz="3200" lang="en-US" smtClean="0"/>
              <a:t>•</a:t>
            </a:r>
            <a:r>
              <a:rPr dirty="0" sz="3200" lang="en-US"/>
              <a:t>Oxygen therapy is given for hypoxemia.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23" name="Title 1"/>
          <p:cNvSpPr>
            <a:spLocks noGrp="1"/>
          </p:cNvSpPr>
          <p:nvPr>
            <p:ph type="title"/>
          </p:nvPr>
        </p:nvSpPr>
        <p:spPr/>
        <p:txBody>
          <a:bodyPr>
            <a:normAutofit/>
          </a:bodyPr>
          <a:p>
            <a:r>
              <a:rPr b="1" dirty="0" sz="4800" lang="en-US" smtClean="0">
                <a:solidFill>
                  <a:srgbClr val="FF0000"/>
                </a:solidFill>
              </a:rPr>
              <a:t>MODULE OUTCOMES.</a:t>
            </a:r>
            <a:endParaRPr b="1" dirty="0" sz="4800" lang="en-US">
              <a:solidFill>
                <a:srgbClr val="FF0000"/>
              </a:solidFill>
            </a:endParaRPr>
          </a:p>
        </p:txBody>
      </p:sp>
      <p:sp>
        <p:nvSpPr>
          <p:cNvPr id="1048624" name="Content Placeholder 2"/>
          <p:cNvSpPr>
            <a:spLocks noGrp="1"/>
          </p:cNvSpPr>
          <p:nvPr>
            <p:ph idx="1"/>
          </p:nvPr>
        </p:nvSpPr>
        <p:spPr>
          <a:xfrm>
            <a:off x="677334" y="2160589"/>
            <a:ext cx="8596668" cy="4253463"/>
          </a:xfrm>
        </p:spPr>
        <p:txBody>
          <a:bodyPr>
            <a:noAutofit/>
          </a:bodyPr>
          <a:p>
            <a:r>
              <a:rPr dirty="0" sz="3200" lang="en-US" smtClean="0">
                <a:solidFill>
                  <a:srgbClr val="00B050"/>
                </a:solidFill>
              </a:rPr>
              <a:t>BY THE END OF THE MODULE THE LEARNER SHOULD:</a:t>
            </a:r>
          </a:p>
          <a:p>
            <a:pPr indent="0" marL="0">
              <a:buNone/>
            </a:pPr>
            <a:r>
              <a:rPr dirty="0" sz="3200" lang="en-US" smtClean="0">
                <a:solidFill>
                  <a:srgbClr val="00B050"/>
                </a:solidFill>
              </a:rPr>
              <a:t>1. MANAGE PATIENTS WITH RESTRICTIVE RESPIRATORY DISORDERS USING THE NURSING PROCESS.</a:t>
            </a:r>
          </a:p>
          <a:p>
            <a:pPr indent="0" marL="0">
              <a:buNone/>
            </a:pPr>
            <a:r>
              <a:rPr dirty="0" sz="3200" lang="en-US" smtClean="0">
                <a:solidFill>
                  <a:srgbClr val="00B050"/>
                </a:solidFill>
              </a:rPr>
              <a:t>2. MANAGE PATIENTS WITH OBTRUCTIVE RESPIRATORY DISORDERS USING THE NURSING PROCESS.</a:t>
            </a:r>
            <a:endParaRPr dirty="0" sz="3200" lang="en-US">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55" name="Title 1"/>
          <p:cNvSpPr>
            <a:spLocks noGrp="1"/>
          </p:cNvSpPr>
          <p:nvPr>
            <p:ph type="title"/>
          </p:nvPr>
        </p:nvSpPr>
        <p:spPr>
          <a:xfrm>
            <a:off x="677334" y="609600"/>
            <a:ext cx="8596668" cy="649357"/>
          </a:xfrm>
        </p:spPr>
        <p:txBody>
          <a:bodyPr/>
          <a:p>
            <a:r>
              <a:rPr dirty="0" lang="en-US"/>
              <a:t>Cont.</a:t>
            </a:r>
            <a:endParaRPr dirty="0" lang="en-US"/>
          </a:p>
        </p:txBody>
      </p:sp>
      <p:sp>
        <p:nvSpPr>
          <p:cNvPr id="1048656" name="Content Placeholder 2"/>
          <p:cNvSpPr>
            <a:spLocks noGrp="1"/>
          </p:cNvSpPr>
          <p:nvPr>
            <p:ph idx="1"/>
          </p:nvPr>
        </p:nvSpPr>
        <p:spPr>
          <a:xfrm>
            <a:off x="677334" y="1524001"/>
            <a:ext cx="8596668" cy="4517362"/>
          </a:xfrm>
        </p:spPr>
        <p:txBody>
          <a:bodyPr>
            <a:noAutofit/>
          </a:bodyPr>
          <a:p>
            <a:r>
              <a:rPr dirty="0" sz="3200" lang="en-US"/>
              <a:t>•Respiratory support includes high inspiratory oxygen concentrations, endotracheal intubation, and mechanical ventilation. </a:t>
            </a:r>
            <a:endParaRPr dirty="0" sz="3200" lang="en-US" smtClean="0"/>
          </a:p>
          <a:p>
            <a:r>
              <a:rPr dirty="0" sz="3200" lang="en-US" smtClean="0"/>
              <a:t>•</a:t>
            </a:r>
            <a:r>
              <a:rPr dirty="0" sz="3200" lang="en-US"/>
              <a:t>Treatment of atelectasis, pleural effusion, shock, respiratory failure, or superinfection is instituted, if needed. </a:t>
            </a:r>
            <a:endParaRPr dirty="0" sz="3200" lang="en-US" smtClean="0"/>
          </a:p>
          <a:p>
            <a:r>
              <a:rPr dirty="0" sz="3200" lang="en-US" smtClean="0"/>
              <a:t>•</a:t>
            </a:r>
            <a:r>
              <a:rPr dirty="0" sz="3200" lang="en-US"/>
              <a:t>For groups at high risk for CAP, pneumococcal vaccination is advised.</a:t>
            </a:r>
          </a:p>
          <a:p>
            <a:endParaRPr dirty="0" sz="320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57" name="Title 1"/>
          <p:cNvSpPr>
            <a:spLocks noGrp="1"/>
          </p:cNvSpPr>
          <p:nvPr>
            <p:ph type="title"/>
          </p:nvPr>
        </p:nvSpPr>
        <p:spPr>
          <a:xfrm>
            <a:off x="677334" y="371062"/>
            <a:ext cx="8596668" cy="781878"/>
          </a:xfrm>
        </p:spPr>
        <p:txBody>
          <a:bodyPr>
            <a:normAutofit/>
          </a:bodyPr>
          <a:p>
            <a:r>
              <a:rPr b="1" dirty="0" lang="en-US" smtClean="0"/>
              <a:t>Possible nursing diagnoses.</a:t>
            </a:r>
            <a:endParaRPr b="1" dirty="0" lang="en-US"/>
          </a:p>
        </p:txBody>
      </p:sp>
      <p:sp>
        <p:nvSpPr>
          <p:cNvPr id="1048658" name="Content Placeholder 2"/>
          <p:cNvSpPr>
            <a:spLocks noGrp="1"/>
          </p:cNvSpPr>
          <p:nvPr>
            <p:ph idx="1"/>
          </p:nvPr>
        </p:nvSpPr>
        <p:spPr>
          <a:xfrm>
            <a:off x="677334" y="1152941"/>
            <a:ext cx="8596668" cy="4888422"/>
          </a:xfrm>
        </p:spPr>
        <p:txBody>
          <a:bodyPr>
            <a:noAutofit/>
          </a:bodyPr>
          <a:p>
            <a:r>
              <a:rPr dirty="0" sz="3200" lang="en-US"/>
              <a:t>• Ineffective airway clearance related to copious tracheobronchial secretions </a:t>
            </a:r>
            <a:endParaRPr dirty="0" sz="3200" lang="en-US" smtClean="0"/>
          </a:p>
          <a:p>
            <a:r>
              <a:rPr dirty="0" sz="3200" lang="en-US" smtClean="0"/>
              <a:t>• </a:t>
            </a:r>
            <a:r>
              <a:rPr dirty="0" sz="3200" lang="en-US"/>
              <a:t>Activity intolerance related to impaired respiratory function </a:t>
            </a:r>
            <a:endParaRPr dirty="0" sz="3200" lang="en-US" smtClean="0"/>
          </a:p>
          <a:p>
            <a:r>
              <a:rPr dirty="0" sz="3200" lang="en-US" smtClean="0"/>
              <a:t>• </a:t>
            </a:r>
            <a:r>
              <a:rPr dirty="0" sz="3200" lang="en-US"/>
              <a:t>Risk for deﬁcient ﬂuid volume related to fever and a rapid respiratory rate </a:t>
            </a:r>
            <a:endParaRPr dirty="0" sz="3200" lang="en-US" smtClean="0"/>
          </a:p>
          <a:p>
            <a:r>
              <a:rPr dirty="0" sz="3200" lang="en-US" smtClean="0"/>
              <a:t>• </a:t>
            </a:r>
            <a:r>
              <a:rPr dirty="0" sz="3200" lang="en-US"/>
              <a:t>Imbalanced nutrition: less than body requirements </a:t>
            </a:r>
            <a:endParaRPr dirty="0" sz="3200" lang="en-US" smtClean="0"/>
          </a:p>
          <a:p>
            <a:r>
              <a:rPr dirty="0" sz="3200" lang="en-US" smtClean="0"/>
              <a:t>• </a:t>
            </a:r>
            <a:r>
              <a:rPr dirty="0" sz="3200" lang="en-US"/>
              <a:t>Deﬁcient knowledge about treatment regimen and preventive health measures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59" name="Title 1"/>
          <p:cNvSpPr>
            <a:spLocks noGrp="1"/>
          </p:cNvSpPr>
          <p:nvPr>
            <p:ph type="title"/>
          </p:nvPr>
        </p:nvSpPr>
        <p:spPr/>
        <p:txBody>
          <a:bodyPr/>
          <a:p>
            <a:r>
              <a:rPr b="1" dirty="0" lang="en-US"/>
              <a:t>Nursing </a:t>
            </a:r>
            <a:r>
              <a:rPr b="1" dirty="0" lang="en-US" smtClean="0"/>
              <a:t>Interventions</a:t>
            </a:r>
            <a:endParaRPr b="1" dirty="0" lang="en-US"/>
          </a:p>
        </p:txBody>
      </p:sp>
      <p:sp>
        <p:nvSpPr>
          <p:cNvPr id="1048660" name="Content Placeholder 2"/>
          <p:cNvSpPr>
            <a:spLocks noGrp="1"/>
          </p:cNvSpPr>
          <p:nvPr>
            <p:ph idx="1"/>
          </p:nvPr>
        </p:nvSpPr>
        <p:spPr>
          <a:xfrm>
            <a:off x="677334" y="1364975"/>
            <a:ext cx="8596668" cy="4676388"/>
          </a:xfrm>
        </p:spPr>
        <p:txBody>
          <a:bodyPr>
            <a:normAutofit/>
          </a:bodyPr>
          <a:p>
            <a:pPr indent="0" marL="0">
              <a:buNone/>
            </a:pPr>
            <a:r>
              <a:rPr b="1" dirty="0" sz="3200" lang="en-US" u="sng" smtClean="0"/>
              <a:t>1. IMPROVING AIRWAY PATENCY </a:t>
            </a:r>
          </a:p>
          <a:p>
            <a:r>
              <a:rPr dirty="0" sz="3200" lang="en-US" smtClean="0"/>
              <a:t>• </a:t>
            </a:r>
            <a:r>
              <a:rPr dirty="0" sz="3200" lang="en-US"/>
              <a:t>Encourage hydration: ﬂuid intake (2 to 3 L/day) to loosen secretions. </a:t>
            </a:r>
            <a:endParaRPr dirty="0" sz="3200" lang="en-US" smtClean="0"/>
          </a:p>
          <a:p>
            <a:r>
              <a:rPr dirty="0" sz="3200" lang="en-US" smtClean="0"/>
              <a:t>• </a:t>
            </a:r>
            <a:r>
              <a:rPr dirty="0" sz="3200" lang="en-US"/>
              <a:t>Provide humidiﬁed air using high-humidity face mask. </a:t>
            </a:r>
            <a:endParaRPr dirty="0" sz="3200" lang="en-US" smtClean="0"/>
          </a:p>
          <a:p>
            <a:r>
              <a:rPr dirty="0" sz="3200" lang="en-US" smtClean="0"/>
              <a:t>• </a:t>
            </a:r>
            <a:r>
              <a:rPr dirty="0" sz="3200" lang="en-US"/>
              <a:t>Encourage patient to cough effectively, and provide correct positioning, chest physiotherapy, and incentive spirometry.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61" name="Title 1"/>
          <p:cNvSpPr>
            <a:spLocks noGrp="1"/>
          </p:cNvSpPr>
          <p:nvPr>
            <p:ph type="title"/>
          </p:nvPr>
        </p:nvSpPr>
        <p:spPr/>
        <p:txBody>
          <a:bodyPr/>
          <a:p>
            <a:r>
              <a:rPr dirty="0" lang="en-US"/>
              <a:t>Cont.</a:t>
            </a:r>
            <a:endParaRPr dirty="0" lang="en-US"/>
          </a:p>
        </p:txBody>
      </p:sp>
      <p:sp>
        <p:nvSpPr>
          <p:cNvPr id="1048662" name="Content Placeholder 2"/>
          <p:cNvSpPr>
            <a:spLocks noGrp="1"/>
          </p:cNvSpPr>
          <p:nvPr>
            <p:ph idx="1"/>
          </p:nvPr>
        </p:nvSpPr>
        <p:spPr/>
        <p:txBody>
          <a:bodyPr>
            <a:normAutofit/>
          </a:bodyPr>
          <a:p>
            <a:r>
              <a:rPr dirty="0" sz="3200" lang="en-US"/>
              <a:t>• Provide </a:t>
            </a:r>
            <a:r>
              <a:rPr dirty="0" sz="3200" lang="en-US" err="1"/>
              <a:t>nasotracheal</a:t>
            </a:r>
            <a:r>
              <a:rPr dirty="0" sz="3200" lang="en-US"/>
              <a:t> suctioning if necessary. </a:t>
            </a:r>
            <a:endParaRPr dirty="0" sz="3200" lang="en-US" smtClean="0"/>
          </a:p>
          <a:p>
            <a:r>
              <a:rPr dirty="0" sz="3200" lang="en-US" smtClean="0"/>
              <a:t>• </a:t>
            </a:r>
            <a:r>
              <a:rPr dirty="0" sz="3200" lang="en-US"/>
              <a:t>Provide appropriate method of oxygen therapy. </a:t>
            </a:r>
            <a:endParaRPr dirty="0" sz="3200" lang="en-US" smtClean="0"/>
          </a:p>
          <a:p>
            <a:r>
              <a:rPr dirty="0" sz="3200" lang="en-US" smtClean="0"/>
              <a:t>• </a:t>
            </a:r>
            <a:r>
              <a:rPr dirty="0" sz="3200" lang="en-US"/>
              <a:t>Monitor effectiveness of oxygen therapy.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663" name="Title 1"/>
          <p:cNvSpPr>
            <a:spLocks noGrp="1"/>
          </p:cNvSpPr>
          <p:nvPr>
            <p:ph type="title"/>
          </p:nvPr>
        </p:nvSpPr>
        <p:spPr/>
        <p:txBody>
          <a:bodyPr/>
          <a:p>
            <a:r>
              <a:rPr dirty="0" lang="en-US"/>
              <a:t>Cont.</a:t>
            </a:r>
            <a:endParaRPr dirty="0" lang="en-US"/>
          </a:p>
        </p:txBody>
      </p:sp>
      <p:sp>
        <p:nvSpPr>
          <p:cNvPr id="1048664" name="Content Placeholder 2"/>
          <p:cNvSpPr>
            <a:spLocks noGrp="1"/>
          </p:cNvSpPr>
          <p:nvPr>
            <p:ph idx="1"/>
          </p:nvPr>
        </p:nvSpPr>
        <p:spPr/>
        <p:txBody>
          <a:bodyPr>
            <a:noAutofit/>
          </a:bodyPr>
          <a:p>
            <a:pPr indent="0" marL="0">
              <a:buNone/>
            </a:pPr>
            <a:r>
              <a:rPr b="1" dirty="0" sz="3200" lang="en-US" u="sng" smtClean="0"/>
              <a:t>2. PROMOTING REST AND CONSERVING ENERGY </a:t>
            </a:r>
          </a:p>
          <a:p>
            <a:r>
              <a:rPr dirty="0" sz="3200" lang="en-US" smtClean="0"/>
              <a:t>• </a:t>
            </a:r>
            <a:r>
              <a:rPr dirty="0" sz="3200" lang="en-US"/>
              <a:t>Encourage the debilitated patient to rest and avoid overexertion and possible exacerbation of symptoms. </a:t>
            </a:r>
            <a:endParaRPr dirty="0" sz="3200" lang="en-US" smtClean="0"/>
          </a:p>
          <a:p>
            <a:r>
              <a:rPr dirty="0" sz="3200" lang="en-US" smtClean="0"/>
              <a:t>• </a:t>
            </a:r>
            <a:r>
              <a:rPr dirty="0" sz="3200" lang="en-US"/>
              <a:t>Patient should assume a comfortable position to promote rest and breathing (</a:t>
            </a:r>
            <a:r>
              <a:rPr dirty="0" sz="3200" lang="en-US" err="1"/>
              <a:t>eg</a:t>
            </a:r>
            <a:r>
              <a:rPr dirty="0" sz="3200" lang="en-US"/>
              <a:t>, semi-Fowler’s position</a:t>
            </a:r>
            <a:r>
              <a:rPr dirty="0" sz="3200" lang="en-US" smtClean="0"/>
              <a:t>).</a:t>
            </a:r>
            <a:endParaRPr dirty="0" sz="3200" lang="en-US"/>
          </a:p>
          <a:p>
            <a:endParaRPr dirty="0" sz="320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665" name="Title 1"/>
          <p:cNvSpPr>
            <a:spLocks noGrp="1"/>
          </p:cNvSpPr>
          <p:nvPr>
            <p:ph type="title"/>
          </p:nvPr>
        </p:nvSpPr>
        <p:spPr>
          <a:xfrm>
            <a:off x="677334" y="609600"/>
            <a:ext cx="8596668" cy="530087"/>
          </a:xfrm>
        </p:spPr>
        <p:txBody>
          <a:bodyPr>
            <a:normAutofit fontScale="90000"/>
          </a:bodyPr>
          <a:p>
            <a:r>
              <a:rPr dirty="0" lang="en-US"/>
              <a:t>Cont.</a:t>
            </a:r>
            <a:endParaRPr dirty="0" lang="en-US"/>
          </a:p>
        </p:txBody>
      </p:sp>
      <p:sp>
        <p:nvSpPr>
          <p:cNvPr id="1048666" name="Content Placeholder 2"/>
          <p:cNvSpPr>
            <a:spLocks noGrp="1"/>
          </p:cNvSpPr>
          <p:nvPr>
            <p:ph idx="1"/>
          </p:nvPr>
        </p:nvSpPr>
        <p:spPr>
          <a:xfrm>
            <a:off x="677334" y="1285461"/>
            <a:ext cx="8596668" cy="4755901"/>
          </a:xfrm>
        </p:spPr>
        <p:txBody>
          <a:bodyPr>
            <a:noAutofit/>
          </a:bodyPr>
          <a:p>
            <a:r>
              <a:rPr dirty="0" sz="3200" lang="en-US"/>
              <a:t>Instruct outpatients not to overexert themselves and to engage in only moderate activity during the initial phases of treatment. </a:t>
            </a:r>
            <a:endParaRPr dirty="0" sz="3200" lang="en-US" smtClean="0"/>
          </a:p>
          <a:p>
            <a:pPr indent="0" marL="0">
              <a:buNone/>
            </a:pPr>
            <a:r>
              <a:rPr b="1" dirty="0" sz="3200" lang="en-US" u="sng" smtClean="0"/>
              <a:t>3. PROMOTING FLUID INTAKE AND MAINTAINING NUTRITION </a:t>
            </a:r>
          </a:p>
          <a:p>
            <a:r>
              <a:rPr dirty="0" sz="3200" lang="en-US" smtClean="0"/>
              <a:t>• </a:t>
            </a:r>
            <a:r>
              <a:rPr dirty="0" sz="3200" lang="en-US"/>
              <a:t>Encourage ﬂuids (2 L/day minimum with electrolytes and calories). </a:t>
            </a:r>
            <a:endParaRPr dirty="0" sz="3200" lang="en-US" smtClean="0"/>
          </a:p>
          <a:p>
            <a:r>
              <a:rPr dirty="0" sz="3200" lang="en-US" smtClean="0"/>
              <a:t>• </a:t>
            </a:r>
            <a:r>
              <a:rPr dirty="0" sz="3200" lang="en-US"/>
              <a:t>Administer IV ﬂuids and nutrients, if necessary.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67" name="Title 1"/>
          <p:cNvSpPr>
            <a:spLocks noGrp="1"/>
          </p:cNvSpPr>
          <p:nvPr>
            <p:ph type="title"/>
          </p:nvPr>
        </p:nvSpPr>
        <p:spPr>
          <a:xfrm>
            <a:off x="677334" y="172278"/>
            <a:ext cx="8596668" cy="1020418"/>
          </a:xfrm>
        </p:spPr>
        <p:txBody>
          <a:bodyPr>
            <a:normAutofit/>
          </a:bodyPr>
          <a:p>
            <a:r>
              <a:rPr dirty="0" lang="en-US"/>
              <a:t>Cont.</a:t>
            </a:r>
            <a:endParaRPr dirty="0" lang="en-US"/>
          </a:p>
        </p:txBody>
      </p:sp>
      <p:sp>
        <p:nvSpPr>
          <p:cNvPr id="1048668" name="Content Placeholder 2"/>
          <p:cNvSpPr>
            <a:spLocks noGrp="1"/>
          </p:cNvSpPr>
          <p:nvPr>
            <p:ph idx="1"/>
          </p:nvPr>
        </p:nvSpPr>
        <p:spPr>
          <a:xfrm>
            <a:off x="677334" y="1192697"/>
            <a:ext cx="8596668" cy="4848666"/>
          </a:xfrm>
        </p:spPr>
        <p:txBody>
          <a:bodyPr>
            <a:noAutofit/>
          </a:bodyPr>
          <a:p>
            <a:pPr indent="0" marL="0">
              <a:buNone/>
            </a:pPr>
            <a:r>
              <a:rPr b="1" dirty="0" sz="3200" lang="en-US" u="sng" smtClean="0"/>
              <a:t>4. PROMOTING PATIENTS’ KNOWLEDGE </a:t>
            </a:r>
          </a:p>
          <a:p>
            <a:r>
              <a:rPr dirty="0" sz="3200" lang="en-US" smtClean="0"/>
              <a:t>• </a:t>
            </a:r>
            <a:r>
              <a:rPr dirty="0" sz="3200" lang="en-US"/>
              <a:t>Instruct on cause of pneumonia, management of symptoms, signs and symptoms that should be reported to the physician or nurse, and the need for follow-up. </a:t>
            </a:r>
            <a:endParaRPr dirty="0" sz="3200" lang="en-US" smtClean="0"/>
          </a:p>
          <a:p>
            <a:r>
              <a:rPr dirty="0" sz="3200" lang="en-US" smtClean="0"/>
              <a:t>• </a:t>
            </a:r>
            <a:r>
              <a:rPr dirty="0" sz="3200" lang="en-US"/>
              <a:t>Explain treatments in simple manner and using appropriate </a:t>
            </a:r>
            <a:r>
              <a:rPr dirty="0" sz="3200" lang="en-US" smtClean="0"/>
              <a:t>language</a:t>
            </a:r>
          </a:p>
          <a:p>
            <a:r>
              <a:rPr dirty="0" sz="3200" lang="en-US" smtClean="0"/>
              <a:t>• </a:t>
            </a:r>
            <a:r>
              <a:rPr dirty="0" sz="3200" lang="en-US"/>
              <a:t>Repeat instructions and explanations as needed.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669" name="Title 1"/>
          <p:cNvSpPr>
            <a:spLocks noGrp="1"/>
          </p:cNvSpPr>
          <p:nvPr>
            <p:ph type="title"/>
          </p:nvPr>
        </p:nvSpPr>
        <p:spPr/>
        <p:txBody>
          <a:bodyPr/>
          <a:p>
            <a:r>
              <a:rPr dirty="0" lang="en-US"/>
              <a:t>Cont.</a:t>
            </a:r>
            <a:endParaRPr dirty="0" lang="en-US"/>
          </a:p>
        </p:txBody>
      </p:sp>
      <p:sp>
        <p:nvSpPr>
          <p:cNvPr id="1048670" name="Content Placeholder 2"/>
          <p:cNvSpPr>
            <a:spLocks noGrp="1"/>
          </p:cNvSpPr>
          <p:nvPr>
            <p:ph idx="1"/>
          </p:nvPr>
        </p:nvSpPr>
        <p:spPr/>
        <p:txBody>
          <a:bodyPr>
            <a:normAutofit/>
          </a:bodyPr>
          <a:p>
            <a:pPr indent="0" marL="0">
              <a:buNone/>
            </a:pPr>
            <a:r>
              <a:rPr dirty="0" sz="3200" lang="en-US"/>
              <a:t>Monitoring and Preventing Potential Complications: Shock </a:t>
            </a:r>
            <a:endParaRPr dirty="0" sz="3200" lang="en-US" smtClean="0"/>
          </a:p>
          <a:p>
            <a:r>
              <a:rPr dirty="0" sz="3200" lang="en-US" smtClean="0"/>
              <a:t>• </a:t>
            </a:r>
            <a:r>
              <a:rPr dirty="0" sz="3200" lang="en-US"/>
              <a:t>Respiratory failure </a:t>
            </a:r>
            <a:endParaRPr dirty="0" sz="3200" lang="en-US" smtClean="0"/>
          </a:p>
          <a:p>
            <a:r>
              <a:rPr dirty="0" sz="3200" lang="en-US" smtClean="0"/>
              <a:t>• </a:t>
            </a:r>
            <a:r>
              <a:rPr dirty="0" sz="3200" lang="en-US"/>
              <a:t>Atelectasis </a:t>
            </a:r>
            <a:endParaRPr dirty="0" sz="3200" lang="en-US" smtClean="0"/>
          </a:p>
          <a:p>
            <a:r>
              <a:rPr dirty="0" sz="3200" lang="en-US" smtClean="0"/>
              <a:t>• </a:t>
            </a:r>
            <a:r>
              <a:rPr dirty="0" sz="3200" lang="en-US"/>
              <a:t>Pleural effusion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671" name="Title 1"/>
          <p:cNvSpPr>
            <a:spLocks noGrp="1"/>
          </p:cNvSpPr>
          <p:nvPr>
            <p:ph type="title"/>
          </p:nvPr>
        </p:nvSpPr>
        <p:spPr>
          <a:xfrm>
            <a:off x="677334" y="609600"/>
            <a:ext cx="8596668" cy="821635"/>
          </a:xfrm>
        </p:spPr>
        <p:txBody>
          <a:bodyPr/>
          <a:p>
            <a:r>
              <a:rPr b="1" dirty="0" lang="en-US" smtClean="0">
                <a:solidFill>
                  <a:srgbClr val="FF0000"/>
                </a:solidFill>
              </a:rPr>
              <a:t>PNEUMOTHORAX AND HEMOTHORAX.</a:t>
            </a:r>
            <a:endParaRPr b="1" dirty="0" lang="en-US">
              <a:solidFill>
                <a:srgbClr val="FF0000"/>
              </a:solidFill>
            </a:endParaRPr>
          </a:p>
        </p:txBody>
      </p:sp>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840989" y="1126435"/>
            <a:ext cx="8269357" cy="5539408"/>
          </a:xfrm>
          <a:prstGeom prst="rec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72" name="Title 1"/>
          <p:cNvSpPr>
            <a:spLocks noGrp="1"/>
          </p:cNvSpPr>
          <p:nvPr>
            <p:ph type="title"/>
          </p:nvPr>
        </p:nvSpPr>
        <p:spPr/>
        <p:txBody>
          <a:bodyPr/>
          <a:p>
            <a:endParaRPr lang="en-US"/>
          </a:p>
        </p:txBody>
      </p:sp>
      <p:pic>
        <p:nvPicPr>
          <p:cNvPr id="2097157" name="Content Placeholder 3"/>
          <p:cNvPicPr>
            <a:picLocks noChangeAspect="1" noGrp="1"/>
          </p:cNvPicPr>
          <p:nvPr>
            <p:ph idx="1"/>
          </p:nvPr>
        </p:nvPicPr>
        <p:blipFill>
          <a:blip xmlns:r="http://schemas.openxmlformats.org/officeDocument/2006/relationships" r:embed="rId1"/>
          <a:stretch>
            <a:fillRect/>
          </a:stretch>
        </p:blipFill>
        <p:spPr>
          <a:xfrm>
            <a:off x="677334" y="251792"/>
            <a:ext cx="8771466" cy="6215270"/>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25" name="Title 1"/>
          <p:cNvSpPr>
            <a:spLocks noGrp="1"/>
          </p:cNvSpPr>
          <p:nvPr>
            <p:ph type="title"/>
          </p:nvPr>
        </p:nvSpPr>
        <p:spPr>
          <a:xfrm>
            <a:off x="677334" y="934942"/>
            <a:ext cx="8596668" cy="920362"/>
          </a:xfrm>
        </p:spPr>
        <p:txBody>
          <a:bodyPr>
            <a:normAutofit/>
          </a:bodyPr>
          <a:p>
            <a:r>
              <a:rPr b="1" dirty="0" lang="en-US" smtClean="0">
                <a:solidFill>
                  <a:srgbClr val="FF0000"/>
                </a:solidFill>
              </a:rPr>
              <a:t>Intro.</a:t>
            </a:r>
            <a:endParaRPr b="1" dirty="0" lang="en-US">
              <a:solidFill>
                <a:srgbClr val="FF0000"/>
              </a:solidFill>
            </a:endParaRPr>
          </a:p>
        </p:txBody>
      </p:sp>
      <p:sp>
        <p:nvSpPr>
          <p:cNvPr id="1048626" name="Content Placeholder 2"/>
          <p:cNvSpPr>
            <a:spLocks noGrp="1"/>
          </p:cNvSpPr>
          <p:nvPr>
            <p:ph idx="1"/>
          </p:nvPr>
        </p:nvSpPr>
        <p:spPr>
          <a:xfrm>
            <a:off x="677334" y="2199861"/>
            <a:ext cx="8596668" cy="3841501"/>
          </a:xfrm>
        </p:spPr>
        <p:txBody>
          <a:bodyPr>
            <a:noAutofit/>
          </a:bodyPr>
          <a:p>
            <a:r>
              <a:rPr dirty="0" sz="3200" lang="en-US"/>
              <a:t>The cells of the human body require a constant stream of oxygen to stay alive. The respiratory system provides oxygen to the body’s cells while removing carbon dioxide, a waste product that can be lethal if allowed to accumulate.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73" name="Title 1"/>
          <p:cNvSpPr>
            <a:spLocks noGrp="1"/>
          </p:cNvSpPr>
          <p:nvPr>
            <p:ph type="title"/>
          </p:nvPr>
        </p:nvSpPr>
        <p:spPr/>
        <p:txBody>
          <a:bodyPr/>
          <a:p>
            <a:endParaRPr lang="en-US"/>
          </a:p>
        </p:txBody>
      </p:sp>
      <p:pic>
        <p:nvPicPr>
          <p:cNvPr id="2097158" name="Content Placeholder 3"/>
          <p:cNvPicPr>
            <a:picLocks noChangeAspect="1" noGrp="1"/>
          </p:cNvPicPr>
          <p:nvPr>
            <p:ph idx="1"/>
          </p:nvPr>
        </p:nvPicPr>
        <p:blipFill>
          <a:blip xmlns:r="http://schemas.openxmlformats.org/officeDocument/2006/relationships" r:embed="rId1"/>
          <a:stretch>
            <a:fillRect/>
          </a:stretch>
        </p:blipFill>
        <p:spPr>
          <a:xfrm>
            <a:off x="198783" y="357809"/>
            <a:ext cx="9462051" cy="6294781"/>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74" name="Title 1"/>
          <p:cNvSpPr>
            <a:spLocks noGrp="1"/>
          </p:cNvSpPr>
          <p:nvPr>
            <p:ph type="title"/>
          </p:nvPr>
        </p:nvSpPr>
        <p:spPr/>
        <p:txBody>
          <a:bodyPr/>
          <a:p>
            <a:r>
              <a:rPr dirty="0" lang="en-US"/>
              <a:t>Cont.</a:t>
            </a:r>
            <a:endParaRPr dirty="0" lang="en-US"/>
          </a:p>
        </p:txBody>
      </p:sp>
      <p:sp>
        <p:nvSpPr>
          <p:cNvPr id="1048675" name="Content Placeholder 2"/>
          <p:cNvSpPr>
            <a:spLocks noGrp="1"/>
          </p:cNvSpPr>
          <p:nvPr>
            <p:ph idx="1"/>
          </p:nvPr>
        </p:nvSpPr>
        <p:spPr/>
        <p:txBody>
          <a:bodyPr>
            <a:normAutofit/>
          </a:bodyPr>
          <a:p>
            <a:r>
              <a:rPr dirty="0" sz="3200" lang="en-US"/>
              <a:t>Pneumothorax occurs when the parietal or visceral pleura is breached and the pleural space is exposed to positive atmospheric pressure. Normally the pressure in the pleural space is negative or </a:t>
            </a:r>
            <a:r>
              <a:rPr dirty="0" sz="3200" lang="en-US" err="1"/>
              <a:t>subatmospheric</a:t>
            </a:r>
            <a:r>
              <a:rPr dirty="0" sz="3200" lang="en-US"/>
              <a:t>; this negative pressure is required to maintain lung inﬂation.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676" name="Title 1"/>
          <p:cNvSpPr>
            <a:spLocks noGrp="1"/>
          </p:cNvSpPr>
          <p:nvPr>
            <p:ph type="title"/>
          </p:nvPr>
        </p:nvSpPr>
        <p:spPr/>
        <p:txBody>
          <a:bodyPr/>
          <a:p>
            <a:r>
              <a:rPr dirty="0" lang="en-US"/>
              <a:t>Cont.</a:t>
            </a:r>
            <a:endParaRPr dirty="0" lang="en-US"/>
          </a:p>
        </p:txBody>
      </p:sp>
      <p:sp>
        <p:nvSpPr>
          <p:cNvPr id="1048677" name="Content Placeholder 2"/>
          <p:cNvSpPr>
            <a:spLocks noGrp="1"/>
          </p:cNvSpPr>
          <p:nvPr>
            <p:ph idx="1"/>
          </p:nvPr>
        </p:nvSpPr>
        <p:spPr/>
        <p:txBody>
          <a:bodyPr>
            <a:noAutofit/>
          </a:bodyPr>
          <a:p>
            <a:r>
              <a:rPr dirty="0" sz="3200" lang="en-US"/>
              <a:t>When either pleura is breached, air enters the pleural space, and the lung or a portion of it collapses. </a:t>
            </a:r>
            <a:r>
              <a:rPr dirty="0" sz="3200" lang="en-US" err="1"/>
              <a:t>Hemothorax</a:t>
            </a:r>
            <a:r>
              <a:rPr dirty="0" sz="3200" lang="en-US"/>
              <a:t> is the collection of blood in the chest cavity because of torn intercostal vessels or laceration of the lungs injured through trauma. Often both blood and air are found in the chest cavity (</a:t>
            </a:r>
            <a:r>
              <a:rPr dirty="0" sz="3200" lang="en-US" err="1"/>
              <a:t>hemopneumothorax</a:t>
            </a:r>
            <a:r>
              <a:rPr dirty="0" sz="3200" lang="en-US"/>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78" name="Title 1"/>
          <p:cNvSpPr>
            <a:spLocks noGrp="1"/>
          </p:cNvSpPr>
          <p:nvPr>
            <p:ph type="title"/>
          </p:nvPr>
        </p:nvSpPr>
        <p:spPr/>
        <p:txBody>
          <a:bodyPr/>
          <a:p>
            <a:r>
              <a:rPr b="1" dirty="0" lang="en-US">
                <a:solidFill>
                  <a:srgbClr val="FF0000"/>
                </a:solidFill>
              </a:rPr>
              <a:t>Types of Pneumothorax</a:t>
            </a:r>
          </a:p>
        </p:txBody>
      </p:sp>
      <p:sp>
        <p:nvSpPr>
          <p:cNvPr id="1048679" name="Content Placeholder 2"/>
          <p:cNvSpPr>
            <a:spLocks noGrp="1"/>
          </p:cNvSpPr>
          <p:nvPr>
            <p:ph idx="1"/>
          </p:nvPr>
        </p:nvSpPr>
        <p:spPr>
          <a:xfrm>
            <a:off x="677334" y="1351723"/>
            <a:ext cx="8596668" cy="4689640"/>
          </a:xfrm>
        </p:spPr>
        <p:txBody>
          <a:bodyPr>
            <a:normAutofit/>
          </a:bodyPr>
          <a:p>
            <a:pPr indent="0" marL="0">
              <a:buNone/>
            </a:pPr>
            <a:r>
              <a:rPr b="1" dirty="0" sz="3200" lang="en-US" u="sng">
                <a:solidFill>
                  <a:srgbClr val="FF0000"/>
                </a:solidFill>
              </a:rPr>
              <a:t>Simple Pneumothorax </a:t>
            </a:r>
            <a:endParaRPr b="1" dirty="0" sz="3200" lang="en-US" u="sng" smtClean="0">
              <a:solidFill>
                <a:srgbClr val="FF0000"/>
              </a:solidFill>
            </a:endParaRPr>
          </a:p>
          <a:p>
            <a:r>
              <a:rPr dirty="0" sz="3200" lang="en-US" smtClean="0"/>
              <a:t>A </a:t>
            </a:r>
            <a:r>
              <a:rPr dirty="0" sz="3200" lang="en-US"/>
              <a:t>simple, or spontaneous, pneumothorax occurs when air enters the pleural space through a breach of either the parietal or visceral pleura. Most commonly this occurs as air enters the pleural space through the rupture of a bleb or a </a:t>
            </a:r>
            <a:r>
              <a:rPr dirty="0" sz="3200" lang="en-US" err="1"/>
              <a:t>bronchopleural</a:t>
            </a:r>
            <a:r>
              <a:rPr dirty="0" sz="3200" lang="en-US"/>
              <a:t> ﬁstula. </a:t>
            </a:r>
          </a:p>
          <a:p>
            <a:endParaRPr dirty="0" sz="320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80" name="Title 1"/>
          <p:cNvSpPr>
            <a:spLocks noGrp="1"/>
          </p:cNvSpPr>
          <p:nvPr>
            <p:ph type="title"/>
          </p:nvPr>
        </p:nvSpPr>
        <p:spPr/>
        <p:txBody>
          <a:bodyPr/>
          <a:p>
            <a:r>
              <a:rPr dirty="0" lang="en-US"/>
              <a:t>Cont.</a:t>
            </a:r>
            <a:endParaRPr dirty="0" lang="en-US"/>
          </a:p>
        </p:txBody>
      </p:sp>
      <p:sp>
        <p:nvSpPr>
          <p:cNvPr id="1048681" name="Content Placeholder 2"/>
          <p:cNvSpPr>
            <a:spLocks noGrp="1"/>
          </p:cNvSpPr>
          <p:nvPr>
            <p:ph idx="1"/>
          </p:nvPr>
        </p:nvSpPr>
        <p:spPr/>
        <p:txBody>
          <a:bodyPr>
            <a:noAutofit/>
          </a:bodyPr>
          <a:p>
            <a:r>
              <a:rPr dirty="0" sz="3200" lang="en-US"/>
              <a:t> A spontaneous pneumothorax may occur in an apparently healthy person in the absence of trauma due to rupture of an air-ﬁlled bleb, or blister, on the surface of the lung, allowing air from the airways to enter the pleural cavity. It may be associated with diffuse interstitial lung disease and severe emphysema.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82" name="Title 1"/>
          <p:cNvSpPr>
            <a:spLocks noGrp="1"/>
          </p:cNvSpPr>
          <p:nvPr>
            <p:ph type="title"/>
          </p:nvPr>
        </p:nvSpPr>
        <p:spPr>
          <a:xfrm>
            <a:off x="677334" y="609600"/>
            <a:ext cx="8596668" cy="1364974"/>
          </a:xfrm>
        </p:spPr>
        <p:txBody>
          <a:bodyPr/>
          <a:p>
            <a:r>
              <a:rPr b="1" dirty="0" lang="en-US">
                <a:solidFill>
                  <a:srgbClr val="FF0000"/>
                </a:solidFill>
              </a:rPr>
              <a:t>Traumatic Pneumothorax</a:t>
            </a:r>
          </a:p>
        </p:txBody>
      </p:sp>
      <p:sp>
        <p:nvSpPr>
          <p:cNvPr id="1048683" name="Content Placeholder 2"/>
          <p:cNvSpPr>
            <a:spLocks noGrp="1"/>
          </p:cNvSpPr>
          <p:nvPr>
            <p:ph idx="1"/>
          </p:nvPr>
        </p:nvSpPr>
        <p:spPr/>
        <p:txBody>
          <a:bodyPr>
            <a:noAutofit/>
          </a:bodyPr>
          <a:p>
            <a:r>
              <a:rPr dirty="0" sz="3200" lang="en-US"/>
              <a:t>A traumatic pneumothorax occurs when air escapes from a laceration in the lung itself and enters the pleural space or from a wound in the chest wall. It may result from blunt trauma (</a:t>
            </a:r>
            <a:r>
              <a:rPr dirty="0" sz="3200" lang="en-US" err="1"/>
              <a:t>eg</a:t>
            </a:r>
            <a:r>
              <a:rPr dirty="0" sz="3200" lang="en-US"/>
              <a:t>, rib fractures), penetrating chest or abdominal trauma (</a:t>
            </a:r>
            <a:r>
              <a:rPr dirty="0" sz="3200" lang="en-US" err="1"/>
              <a:t>eg</a:t>
            </a:r>
            <a:r>
              <a:rPr dirty="0" sz="3200" lang="en-US"/>
              <a:t>, stab wounds or gunshot wounds), or diaphragmatic tears.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684" name="Title 1"/>
          <p:cNvSpPr>
            <a:spLocks noGrp="1"/>
          </p:cNvSpPr>
          <p:nvPr>
            <p:ph type="title"/>
          </p:nvPr>
        </p:nvSpPr>
        <p:spPr>
          <a:xfrm>
            <a:off x="677334" y="609600"/>
            <a:ext cx="8596668" cy="901148"/>
          </a:xfrm>
        </p:spPr>
        <p:txBody>
          <a:bodyPr/>
          <a:p>
            <a:r>
              <a:rPr dirty="0" lang="en-US"/>
              <a:t>Cont.</a:t>
            </a:r>
            <a:endParaRPr dirty="0" lang="en-US"/>
          </a:p>
        </p:txBody>
      </p:sp>
      <p:sp>
        <p:nvSpPr>
          <p:cNvPr id="1048685" name="Content Placeholder 2"/>
          <p:cNvSpPr>
            <a:spLocks noGrp="1"/>
          </p:cNvSpPr>
          <p:nvPr>
            <p:ph idx="1"/>
          </p:nvPr>
        </p:nvSpPr>
        <p:spPr>
          <a:xfrm>
            <a:off x="677334" y="1616765"/>
            <a:ext cx="8596668" cy="4424597"/>
          </a:xfrm>
        </p:spPr>
        <p:txBody>
          <a:bodyPr>
            <a:noAutofit/>
          </a:bodyPr>
          <a:p>
            <a:r>
              <a:rPr dirty="0" sz="3200" lang="en-US"/>
              <a:t>Traumatic pneumothorax may occur during invasive thoracic procedures (</a:t>
            </a:r>
            <a:r>
              <a:rPr dirty="0" sz="3200" lang="en-US" err="1"/>
              <a:t>ie</a:t>
            </a:r>
            <a:r>
              <a:rPr dirty="0" sz="3200" lang="en-US"/>
              <a:t>, thoracentesis, </a:t>
            </a:r>
            <a:r>
              <a:rPr dirty="0" sz="3200" lang="en-US" err="1"/>
              <a:t>transbronchial</a:t>
            </a:r>
            <a:r>
              <a:rPr dirty="0" sz="3200" lang="en-US"/>
              <a:t> lung biopsy, insertion of a subclavian line) in which the pleura is inadvertently punctured, or with barotrauma from mechanical ventilation. A traumatic pneumothorax resulting from major injury to the chest is often accompanied by </a:t>
            </a:r>
            <a:r>
              <a:rPr dirty="0" sz="3200" lang="en-US" err="1"/>
              <a:t>hemothorax</a:t>
            </a:r>
            <a:r>
              <a:rPr dirty="0" sz="3200" lang="en-US"/>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686" name="Title 1"/>
          <p:cNvSpPr>
            <a:spLocks noGrp="1"/>
          </p:cNvSpPr>
          <p:nvPr>
            <p:ph type="title"/>
          </p:nvPr>
        </p:nvSpPr>
        <p:spPr/>
        <p:txBody>
          <a:bodyPr/>
          <a:p>
            <a:r>
              <a:rPr dirty="0" lang="en-US"/>
              <a:t>Cont.</a:t>
            </a:r>
            <a:endParaRPr dirty="0" lang="en-US"/>
          </a:p>
        </p:txBody>
      </p:sp>
      <p:sp>
        <p:nvSpPr>
          <p:cNvPr id="1048687" name="Content Placeholder 2"/>
          <p:cNvSpPr>
            <a:spLocks noGrp="1"/>
          </p:cNvSpPr>
          <p:nvPr>
            <p:ph idx="1"/>
          </p:nvPr>
        </p:nvSpPr>
        <p:spPr/>
        <p:txBody>
          <a:bodyPr>
            <a:normAutofit/>
          </a:bodyPr>
          <a:p>
            <a:r>
              <a:rPr dirty="0" sz="3200" lang="en-US"/>
              <a:t>Open pneumothorax is one form of traumatic pneumothorax. It occurs when a wound in the chest wall is large enough to allow air to pass freely in and out of the thoracic cavity with each attempted respiration.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688" name="Title 1"/>
          <p:cNvSpPr>
            <a:spLocks noGrp="1"/>
          </p:cNvSpPr>
          <p:nvPr>
            <p:ph type="title"/>
          </p:nvPr>
        </p:nvSpPr>
        <p:spPr/>
        <p:txBody>
          <a:bodyPr/>
          <a:p>
            <a:r>
              <a:rPr b="1" dirty="0" lang="en-US">
                <a:solidFill>
                  <a:srgbClr val="FF0000"/>
                </a:solidFill>
              </a:rPr>
              <a:t>Tension Pneumothorax</a:t>
            </a:r>
          </a:p>
        </p:txBody>
      </p:sp>
      <p:sp>
        <p:nvSpPr>
          <p:cNvPr id="1048689" name="Content Placeholder 2"/>
          <p:cNvSpPr>
            <a:spLocks noGrp="1"/>
          </p:cNvSpPr>
          <p:nvPr>
            <p:ph idx="1"/>
          </p:nvPr>
        </p:nvSpPr>
        <p:spPr>
          <a:xfrm>
            <a:off x="677334" y="1497497"/>
            <a:ext cx="8596668" cy="4543866"/>
          </a:xfrm>
        </p:spPr>
        <p:txBody>
          <a:bodyPr>
            <a:noAutofit/>
          </a:bodyPr>
          <a:p>
            <a:r>
              <a:rPr dirty="0" sz="3200" lang="en-US"/>
              <a:t>A tension pneumothorax occurs when air is drawn into the pleural space and is trapped with each breath. Tension builds up in the pleural space, causing lung collapse. Mediastinal shift (shift of the heart and great vessels and trachea toward the unaffected side of the chest) is a life-threatening medical emergency. Both respiratory and circulatory functions are compromised.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690" name="Title 1"/>
          <p:cNvSpPr>
            <a:spLocks noGrp="1"/>
          </p:cNvSpPr>
          <p:nvPr>
            <p:ph type="title"/>
          </p:nvPr>
        </p:nvSpPr>
        <p:spPr/>
        <p:txBody>
          <a:bodyPr/>
          <a:p>
            <a:r>
              <a:rPr b="1" dirty="0" lang="en-US"/>
              <a:t>Clinical Manifestations </a:t>
            </a:r>
          </a:p>
        </p:txBody>
      </p:sp>
      <p:sp>
        <p:nvSpPr>
          <p:cNvPr id="1048691" name="Content Placeholder 2"/>
          <p:cNvSpPr>
            <a:spLocks noGrp="1"/>
          </p:cNvSpPr>
          <p:nvPr>
            <p:ph idx="1"/>
          </p:nvPr>
        </p:nvSpPr>
        <p:spPr>
          <a:xfrm>
            <a:off x="677334" y="1166191"/>
            <a:ext cx="8596668" cy="4875171"/>
          </a:xfrm>
        </p:spPr>
        <p:txBody>
          <a:bodyPr>
            <a:noAutofit/>
          </a:bodyPr>
          <a:p>
            <a:r>
              <a:rPr dirty="0" sz="3200" lang="en-US"/>
              <a:t>Signs and symptoms associated with pneumothorax depend on its size and cause: </a:t>
            </a:r>
            <a:endParaRPr dirty="0" sz="3200" lang="en-US" smtClean="0"/>
          </a:p>
          <a:p>
            <a:pPr indent="0" marL="0">
              <a:buNone/>
            </a:pPr>
            <a:r>
              <a:rPr dirty="0" sz="3200" lang="en-US" smtClean="0"/>
              <a:t>• </a:t>
            </a:r>
            <a:r>
              <a:rPr dirty="0" sz="3200" lang="en-US"/>
              <a:t>Pleuritic pain of sudden onset. </a:t>
            </a:r>
            <a:endParaRPr dirty="0" sz="3200" lang="en-US" smtClean="0"/>
          </a:p>
          <a:p>
            <a:pPr indent="0" marL="0">
              <a:buNone/>
            </a:pPr>
            <a:r>
              <a:rPr dirty="0" sz="3200" lang="en-US" smtClean="0"/>
              <a:t>•</a:t>
            </a:r>
            <a:r>
              <a:rPr dirty="0" sz="3200" lang="en-US"/>
              <a:t>Minimal respiratory distress with small pneumothorax; acute respiratory distress if large. </a:t>
            </a:r>
            <a:endParaRPr dirty="0" sz="3200" lang="en-US" smtClean="0"/>
          </a:p>
          <a:p>
            <a:pPr indent="0" marL="0">
              <a:buNone/>
            </a:pPr>
            <a:r>
              <a:rPr dirty="0" sz="3200" lang="en-US" smtClean="0"/>
              <a:t>•</a:t>
            </a:r>
            <a:r>
              <a:rPr dirty="0" sz="3200" lang="en-US"/>
              <a:t>Anxiety, dyspnea, air hunger, use of accessory muscles, and central cyanosis (with severe hypoxemia).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27" name="Title 1"/>
          <p:cNvSpPr>
            <a:spLocks noGrp="1"/>
          </p:cNvSpPr>
          <p:nvPr>
            <p:ph type="title"/>
          </p:nvPr>
        </p:nvSpPr>
        <p:spPr/>
        <p:txBody>
          <a:bodyPr/>
          <a:p>
            <a:r>
              <a:rPr dirty="0" lang="en-US"/>
              <a:t>Intro.</a:t>
            </a:r>
          </a:p>
        </p:txBody>
      </p:sp>
      <p:sp>
        <p:nvSpPr>
          <p:cNvPr id="1048628" name="Content Placeholder 2"/>
          <p:cNvSpPr>
            <a:spLocks noGrp="1"/>
          </p:cNvSpPr>
          <p:nvPr>
            <p:ph idx="1"/>
          </p:nvPr>
        </p:nvSpPr>
        <p:spPr/>
        <p:txBody>
          <a:bodyPr>
            <a:normAutofit/>
          </a:bodyPr>
          <a:p>
            <a:r>
              <a:rPr dirty="0" sz="3200" lang="en-US"/>
              <a:t>There are 3 major parts of the respiratory system: </a:t>
            </a:r>
            <a:r>
              <a:rPr b="1" dirty="0" sz="3200" lang="en-US"/>
              <a:t>the airway, the lungs, and the muscles of respiration</a:t>
            </a:r>
            <a:r>
              <a:rPr dirty="0" sz="3200" lang="en-US"/>
              <a:t>. The airway, which includes the nose, mouth, pharynx, larynx, trachea, bronchi, and bronchioles, carries air between the lungs and the body’s exterior.</a:t>
            </a:r>
          </a:p>
          <a:p>
            <a:endParaRPr dirty="0" sz="320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692" name="Title 1"/>
          <p:cNvSpPr>
            <a:spLocks noGrp="1"/>
          </p:cNvSpPr>
          <p:nvPr>
            <p:ph type="title"/>
          </p:nvPr>
        </p:nvSpPr>
        <p:spPr/>
        <p:txBody>
          <a:bodyPr/>
          <a:p>
            <a:r>
              <a:rPr dirty="0" lang="en-US"/>
              <a:t>Cont.</a:t>
            </a:r>
            <a:endParaRPr dirty="0" lang="en-US"/>
          </a:p>
        </p:txBody>
      </p:sp>
      <p:sp>
        <p:nvSpPr>
          <p:cNvPr id="1048693" name="Content Placeholder 2"/>
          <p:cNvSpPr>
            <a:spLocks noGrp="1"/>
          </p:cNvSpPr>
          <p:nvPr>
            <p:ph idx="1"/>
          </p:nvPr>
        </p:nvSpPr>
        <p:spPr/>
        <p:txBody>
          <a:bodyPr>
            <a:normAutofit/>
          </a:bodyPr>
          <a:p>
            <a:pPr indent="0" marL="0">
              <a:buNone/>
            </a:pPr>
            <a:r>
              <a:rPr dirty="0" sz="3200" lang="en-US"/>
              <a:t>•In a simple pneumothorax, the trachea is midline, expansion of the chest is decreased, breath sounds may be diminished, and percussion of the chest may reveal normal sounds or </a:t>
            </a:r>
            <a:r>
              <a:rPr dirty="0" sz="3200" lang="en-US" err="1"/>
              <a:t>hyperresonance</a:t>
            </a:r>
            <a:r>
              <a:rPr dirty="0" sz="3200" lang="en-US"/>
              <a:t> depending on the size of the pneumothorax.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694" name="Title 1"/>
          <p:cNvSpPr>
            <a:spLocks noGrp="1"/>
          </p:cNvSpPr>
          <p:nvPr>
            <p:ph type="title"/>
          </p:nvPr>
        </p:nvSpPr>
        <p:spPr>
          <a:xfrm>
            <a:off x="677334" y="609600"/>
            <a:ext cx="8596668" cy="609600"/>
          </a:xfrm>
        </p:spPr>
        <p:txBody>
          <a:bodyPr>
            <a:normAutofit/>
          </a:bodyPr>
          <a:p>
            <a:r>
              <a:rPr dirty="0" lang="en-US"/>
              <a:t>Cont.</a:t>
            </a:r>
            <a:endParaRPr dirty="0" lang="en-US"/>
          </a:p>
        </p:txBody>
      </p:sp>
      <p:sp>
        <p:nvSpPr>
          <p:cNvPr id="1048695" name="Content Placeholder 2"/>
          <p:cNvSpPr>
            <a:spLocks noGrp="1"/>
          </p:cNvSpPr>
          <p:nvPr>
            <p:ph idx="1"/>
          </p:nvPr>
        </p:nvSpPr>
        <p:spPr>
          <a:xfrm>
            <a:off x="677334" y="1219201"/>
            <a:ext cx="8596668" cy="4822162"/>
          </a:xfrm>
        </p:spPr>
        <p:txBody>
          <a:bodyPr>
            <a:noAutofit/>
          </a:bodyPr>
          <a:p>
            <a:r>
              <a:rPr dirty="0" sz="3200" lang="en-US"/>
              <a:t>In a tension pneumothorax, the trachea is shifted away from the affected side, chest expansion may be decreased or ﬁxed in a </a:t>
            </a:r>
            <a:r>
              <a:rPr dirty="0" sz="3200" lang="en-US" err="1"/>
              <a:t>hyperexpansion</a:t>
            </a:r>
            <a:r>
              <a:rPr dirty="0" sz="3200" lang="en-US"/>
              <a:t> state, breath sounds are diminished or absent, and percussion to the affected side is </a:t>
            </a:r>
            <a:r>
              <a:rPr dirty="0" sz="3200" lang="en-US" err="1"/>
              <a:t>hyperresonant</a:t>
            </a:r>
            <a:r>
              <a:rPr dirty="0" sz="3200" lang="en-US"/>
              <a:t>. The clinical picture is one of air hunger, agitation, increasing hypoxemia, central cyanosis, hypotension, tachycardia, and profuse diaphoresis.</a:t>
            </a:r>
          </a:p>
          <a:p>
            <a:endParaRPr dirty="0" sz="320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696" name="Title 1"/>
          <p:cNvSpPr>
            <a:spLocks noGrp="1"/>
          </p:cNvSpPr>
          <p:nvPr>
            <p:ph type="title"/>
          </p:nvPr>
        </p:nvSpPr>
        <p:spPr/>
        <p:txBody>
          <a:bodyPr/>
          <a:p>
            <a:r>
              <a:rPr b="1" dirty="0" lang="en-US">
                <a:solidFill>
                  <a:srgbClr val="FF0000"/>
                </a:solidFill>
              </a:rPr>
              <a:t>Medical Management</a:t>
            </a:r>
          </a:p>
        </p:txBody>
      </p:sp>
      <p:sp>
        <p:nvSpPr>
          <p:cNvPr id="1048697" name="Content Placeholder 2"/>
          <p:cNvSpPr>
            <a:spLocks noGrp="1"/>
          </p:cNvSpPr>
          <p:nvPr>
            <p:ph idx="1"/>
          </p:nvPr>
        </p:nvSpPr>
        <p:spPr>
          <a:xfrm>
            <a:off x="677334" y="1351723"/>
            <a:ext cx="8596668" cy="4689640"/>
          </a:xfrm>
        </p:spPr>
        <p:txBody>
          <a:bodyPr>
            <a:noAutofit/>
          </a:bodyPr>
          <a:p>
            <a:r>
              <a:rPr dirty="0" sz="3200" lang="en-US"/>
              <a:t>The goal is evacuation of air or blood from the pleural space. </a:t>
            </a:r>
            <a:endParaRPr dirty="0" sz="3200" lang="en-US" smtClean="0"/>
          </a:p>
          <a:p>
            <a:pPr indent="0" marL="0">
              <a:buNone/>
            </a:pPr>
            <a:r>
              <a:rPr dirty="0" sz="3200" lang="en-US" smtClean="0"/>
              <a:t>• </a:t>
            </a:r>
            <a:r>
              <a:rPr dirty="0" sz="3200" lang="en-US"/>
              <a:t>A small chest tube is inserted near the second intercostal space for a pneumothorax. </a:t>
            </a:r>
            <a:endParaRPr dirty="0" sz="3200" lang="en-US" smtClean="0"/>
          </a:p>
          <a:p>
            <a:pPr indent="0" marL="0">
              <a:buNone/>
            </a:pPr>
            <a:r>
              <a:rPr dirty="0" sz="3200" lang="en-US" smtClean="0"/>
              <a:t>•</a:t>
            </a:r>
            <a:r>
              <a:rPr dirty="0" sz="3200" lang="en-US"/>
              <a:t>A large-diameter chest tube is inserted, usually in the fourth or ﬁfth intercostal space, for </a:t>
            </a:r>
            <a:r>
              <a:rPr dirty="0" sz="3200" lang="en-US" err="1"/>
              <a:t>hemothorax</a:t>
            </a:r>
            <a:r>
              <a:rPr dirty="0" sz="3200" lang="en-US"/>
              <a:t>. </a:t>
            </a:r>
            <a:endParaRPr dirty="0" sz="3200" lang="en-US" smtClean="0"/>
          </a:p>
          <a:p>
            <a:pPr indent="0" marL="0">
              <a:buNone/>
            </a:pPr>
            <a:r>
              <a:rPr dirty="0" sz="3200" lang="en-US" smtClean="0"/>
              <a:t>•</a:t>
            </a:r>
            <a:r>
              <a:rPr dirty="0" sz="3200" lang="en-US" err="1"/>
              <a:t>Autotransfusion</a:t>
            </a:r>
            <a:r>
              <a:rPr dirty="0" sz="3200" lang="en-US"/>
              <a:t> is begun if excessive bleeding from chest tube occurs.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698" name="Title 1"/>
          <p:cNvSpPr>
            <a:spLocks noGrp="1"/>
          </p:cNvSpPr>
          <p:nvPr>
            <p:ph type="title"/>
          </p:nvPr>
        </p:nvSpPr>
        <p:spPr/>
        <p:txBody>
          <a:bodyPr/>
          <a:p>
            <a:r>
              <a:rPr dirty="0" lang="en-US"/>
              <a:t>Cont.</a:t>
            </a:r>
            <a:endParaRPr dirty="0" lang="en-US"/>
          </a:p>
        </p:txBody>
      </p:sp>
      <p:sp>
        <p:nvSpPr>
          <p:cNvPr id="1048699" name="Content Placeholder 2"/>
          <p:cNvSpPr>
            <a:spLocks noGrp="1"/>
          </p:cNvSpPr>
          <p:nvPr>
            <p:ph idx="1"/>
          </p:nvPr>
        </p:nvSpPr>
        <p:spPr/>
        <p:txBody>
          <a:bodyPr>
            <a:normAutofit/>
          </a:bodyPr>
          <a:p>
            <a:r>
              <a:rPr dirty="0" sz="3200" lang="en-US"/>
              <a:t>Traumatic open pneumothorax is plugged (petroleum gauze); patient is asked to inhale and strain against a closed glottis to eject air from the thorax until the chest tube is inserted, with water-seal drainage.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00" name="Title 1"/>
          <p:cNvSpPr>
            <a:spLocks noGrp="1"/>
          </p:cNvSpPr>
          <p:nvPr>
            <p:ph type="title"/>
          </p:nvPr>
        </p:nvSpPr>
        <p:spPr>
          <a:xfrm>
            <a:off x="677334" y="609600"/>
            <a:ext cx="8596668" cy="675861"/>
          </a:xfrm>
        </p:spPr>
        <p:txBody>
          <a:bodyPr/>
          <a:p>
            <a:r>
              <a:rPr dirty="0" lang="en-US"/>
              <a:t>Cont.</a:t>
            </a:r>
            <a:endParaRPr dirty="0" lang="en-US"/>
          </a:p>
        </p:txBody>
      </p:sp>
      <p:sp>
        <p:nvSpPr>
          <p:cNvPr id="1048701" name="Content Placeholder 2"/>
          <p:cNvSpPr>
            <a:spLocks noGrp="1"/>
          </p:cNvSpPr>
          <p:nvPr>
            <p:ph idx="1"/>
          </p:nvPr>
        </p:nvSpPr>
        <p:spPr>
          <a:xfrm>
            <a:off x="677334" y="1285461"/>
            <a:ext cx="8596668" cy="4755901"/>
          </a:xfrm>
        </p:spPr>
        <p:txBody>
          <a:bodyPr>
            <a:noAutofit/>
          </a:bodyPr>
          <a:p>
            <a:r>
              <a:rPr dirty="0" sz="3200" lang="en-US"/>
              <a:t>Antibiotics are usually prescribed to combat infection from contamination. </a:t>
            </a:r>
            <a:endParaRPr dirty="0" sz="3200" lang="en-US" smtClean="0"/>
          </a:p>
          <a:p>
            <a:r>
              <a:rPr dirty="0" sz="3200" lang="en-US" smtClean="0"/>
              <a:t>The </a:t>
            </a:r>
            <a:r>
              <a:rPr dirty="0" sz="3200" lang="en-US"/>
              <a:t>chest wall is opened surgically (thoracotomy) if more than 1,500 mL of blood is aspirated initially by thoracentesis (or is the initial chest tube output) or if chest tube output continues at greater than 200 mL/h. Urgency is determined by the degree of respiratory compromise. </a:t>
            </a:r>
          </a:p>
          <a:p>
            <a:endParaRPr dirty="0" sz="320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02" name="Title 1"/>
          <p:cNvSpPr>
            <a:spLocks noGrp="1"/>
          </p:cNvSpPr>
          <p:nvPr>
            <p:ph type="title"/>
          </p:nvPr>
        </p:nvSpPr>
        <p:spPr>
          <a:xfrm>
            <a:off x="677334" y="609600"/>
            <a:ext cx="8596668" cy="742122"/>
          </a:xfrm>
        </p:spPr>
        <p:txBody>
          <a:bodyPr/>
          <a:p>
            <a:r>
              <a:rPr dirty="0" lang="en-US"/>
              <a:t>Cont.</a:t>
            </a:r>
            <a:endParaRPr dirty="0" lang="en-US"/>
          </a:p>
        </p:txBody>
      </p:sp>
      <p:sp>
        <p:nvSpPr>
          <p:cNvPr id="1048703" name="Content Placeholder 2"/>
          <p:cNvSpPr>
            <a:spLocks noGrp="1"/>
          </p:cNvSpPr>
          <p:nvPr>
            <p:ph idx="1"/>
          </p:nvPr>
        </p:nvSpPr>
        <p:spPr>
          <a:xfrm>
            <a:off x="677334" y="1351723"/>
            <a:ext cx="8596668" cy="4689640"/>
          </a:xfrm>
        </p:spPr>
        <p:txBody>
          <a:bodyPr>
            <a:noAutofit/>
          </a:bodyPr>
          <a:p>
            <a:r>
              <a:rPr dirty="0" sz="3200" lang="en-US"/>
              <a:t>An emergency thoracotomy may also be performed in the emergency department if a cardiovascular injury secondary to chest or penetrating trauma is suspected. </a:t>
            </a:r>
            <a:endParaRPr dirty="0" sz="3200" lang="en-US" smtClean="0"/>
          </a:p>
          <a:p>
            <a:r>
              <a:rPr dirty="0" sz="3200" lang="en-US" smtClean="0"/>
              <a:t>The </a:t>
            </a:r>
            <a:r>
              <a:rPr dirty="0" sz="3200" lang="en-US"/>
              <a:t>patient with a possible tension pneumothorax should immediately be given a high concentration of supplemental oxygen to treat the hypoxemia, and pulse oximetry should be used to monitor oxygen saturation.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04" name="Title 1"/>
          <p:cNvSpPr>
            <a:spLocks noGrp="1"/>
          </p:cNvSpPr>
          <p:nvPr>
            <p:ph type="title"/>
          </p:nvPr>
        </p:nvSpPr>
        <p:spPr>
          <a:xfrm>
            <a:off x="677334" y="198783"/>
            <a:ext cx="8596668" cy="861391"/>
          </a:xfrm>
        </p:spPr>
        <p:txBody>
          <a:bodyPr>
            <a:normAutofit/>
          </a:bodyPr>
          <a:p>
            <a:r>
              <a:rPr dirty="0" lang="en-US"/>
              <a:t>Cont.</a:t>
            </a:r>
            <a:endParaRPr dirty="0" lang="en-US"/>
          </a:p>
        </p:txBody>
      </p:sp>
      <p:sp>
        <p:nvSpPr>
          <p:cNvPr id="1048705" name="Content Placeholder 2"/>
          <p:cNvSpPr>
            <a:spLocks noGrp="1"/>
          </p:cNvSpPr>
          <p:nvPr>
            <p:ph idx="1"/>
          </p:nvPr>
        </p:nvSpPr>
        <p:spPr>
          <a:xfrm>
            <a:off x="677334" y="1060175"/>
            <a:ext cx="8596668" cy="4981188"/>
          </a:xfrm>
        </p:spPr>
        <p:txBody>
          <a:bodyPr>
            <a:noAutofit/>
          </a:bodyPr>
          <a:p>
            <a:r>
              <a:rPr dirty="0" sz="3200" lang="en-US"/>
              <a:t>In an emergency situation, a tension pneumothorax can be decompressed or quickly converted to a simple pneumothorax by inserting a large-bore needle (14-gauge) at the second intercostal space, midclavicular line on the affected side. A chest tube is then inserted and connected to suction to remove the remaining air and ﬂuid, reestablish the negative pressure, and </a:t>
            </a:r>
            <a:r>
              <a:rPr dirty="0" sz="3200" lang="en-US" err="1"/>
              <a:t>reexpand</a:t>
            </a:r>
            <a:r>
              <a:rPr dirty="0" sz="3200" lang="en-US"/>
              <a:t> the lung.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06" name="Title 1"/>
          <p:cNvSpPr>
            <a:spLocks noGrp="1"/>
          </p:cNvSpPr>
          <p:nvPr>
            <p:ph type="title"/>
          </p:nvPr>
        </p:nvSpPr>
        <p:spPr/>
        <p:txBody>
          <a:bodyPr/>
          <a:p>
            <a:r>
              <a:rPr b="1" dirty="0" lang="en-US">
                <a:solidFill>
                  <a:srgbClr val="FF0000"/>
                </a:solidFill>
              </a:rPr>
              <a:t>Nursing Management </a:t>
            </a:r>
          </a:p>
        </p:txBody>
      </p:sp>
      <p:sp>
        <p:nvSpPr>
          <p:cNvPr id="1048707" name="Content Placeholder 2"/>
          <p:cNvSpPr>
            <a:spLocks noGrp="1"/>
          </p:cNvSpPr>
          <p:nvPr>
            <p:ph idx="1"/>
          </p:nvPr>
        </p:nvSpPr>
        <p:spPr/>
        <p:txBody>
          <a:bodyPr>
            <a:normAutofit/>
          </a:bodyPr>
          <a:p>
            <a:r>
              <a:rPr dirty="0" sz="3200" lang="en-US"/>
              <a:t>Promote early detection through assessment and identiﬁcation of high-risk population; report symptoms. </a:t>
            </a:r>
            <a:endParaRPr dirty="0" sz="3200" lang="en-US" smtClean="0"/>
          </a:p>
          <a:p>
            <a:r>
              <a:rPr dirty="0" sz="3200" lang="en-US" smtClean="0"/>
              <a:t>Assist </a:t>
            </a:r>
            <a:r>
              <a:rPr dirty="0" sz="3200" lang="en-US"/>
              <a:t>in chest tube insertion; maintain chest drainage or water-seal.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06" name="Title 1"/>
          <p:cNvSpPr>
            <a:spLocks noGrp="1"/>
          </p:cNvSpPr>
          <p:nvPr>
            <p:ph type="title"/>
          </p:nvPr>
        </p:nvSpPr>
        <p:spPr/>
        <p:txBody>
          <a:bodyPr/>
          <a:p>
            <a:r>
              <a:rPr dirty="0" lang="en-US"/>
              <a:t>Cont.</a:t>
            </a:r>
            <a:endParaRPr dirty="0" lang="en-US"/>
          </a:p>
        </p:txBody>
      </p:sp>
      <p:sp>
        <p:nvSpPr>
          <p:cNvPr id="1048607" name="Content Placeholder 2"/>
          <p:cNvSpPr>
            <a:spLocks noGrp="1"/>
          </p:cNvSpPr>
          <p:nvPr>
            <p:ph idx="1"/>
          </p:nvPr>
        </p:nvSpPr>
        <p:spPr/>
        <p:txBody>
          <a:bodyPr>
            <a:noAutofit/>
          </a:bodyPr>
          <a:p>
            <a:r>
              <a:rPr dirty="0" sz="3200" lang="en-US"/>
              <a:t>Monitor respiratory status and </a:t>
            </a:r>
            <a:r>
              <a:rPr dirty="0" sz="3200" lang="en-US" smtClean="0"/>
              <a:t>re-expansion </a:t>
            </a:r>
            <a:r>
              <a:rPr dirty="0" sz="3200" lang="en-US"/>
              <a:t>of lung, with interventions (pulmonary support) performed in collaboration with other health care professionals (</a:t>
            </a:r>
            <a:r>
              <a:rPr dirty="0" sz="3200" lang="en-US" err="1" smtClean="0"/>
              <a:t>e.g</a:t>
            </a:r>
            <a:r>
              <a:rPr dirty="0" sz="3200" lang="en-US"/>
              <a:t>, physician, respiratory therapist, physical therapist). </a:t>
            </a:r>
            <a:endParaRPr dirty="0" sz="3200" lang="en-US" smtClean="0"/>
          </a:p>
          <a:p>
            <a:r>
              <a:rPr dirty="0" sz="3200" lang="en-US" smtClean="0"/>
              <a:t>Provide </a:t>
            </a:r>
            <a:r>
              <a:rPr dirty="0" sz="3200" lang="en-US"/>
              <a:t>information and emotional support to patient and family.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02" name="Title 1"/>
          <p:cNvSpPr>
            <a:spLocks noGrp="1"/>
          </p:cNvSpPr>
          <p:nvPr>
            <p:ph type="title"/>
          </p:nvPr>
        </p:nvSpPr>
        <p:spPr/>
        <p:txBody>
          <a:bodyPr/>
          <a:p>
            <a:r>
              <a:rPr b="1" dirty="0" lang="en-US" smtClean="0">
                <a:solidFill>
                  <a:srgbClr val="FF0000"/>
                </a:solidFill>
              </a:rPr>
              <a:t>CHEST INJURY</a:t>
            </a:r>
            <a:br>
              <a:rPr b="1" dirty="0" lang="en-US" smtClean="0">
                <a:solidFill>
                  <a:srgbClr val="FF0000"/>
                </a:solidFill>
              </a:rPr>
            </a:br>
            <a:endParaRPr dirty="0" lang="en-US">
              <a:solidFill>
                <a:srgbClr val="FF0000"/>
              </a:solidFill>
            </a:endParaRPr>
          </a:p>
        </p:txBody>
      </p:sp>
      <p:sp>
        <p:nvSpPr>
          <p:cNvPr id="1048603" name="Content Placeholder 2"/>
          <p:cNvSpPr>
            <a:spLocks noGrp="1"/>
          </p:cNvSpPr>
          <p:nvPr>
            <p:ph idx="1"/>
          </p:nvPr>
        </p:nvSpPr>
        <p:spPr/>
        <p:txBody>
          <a:bodyPr>
            <a:noAutofit/>
          </a:bodyPr>
          <a:p>
            <a:r>
              <a:rPr dirty="0" sz="3200" lang="en-US"/>
              <a:t>A </a:t>
            </a:r>
            <a:r>
              <a:rPr b="1" dirty="0" sz="3200" lang="en-US"/>
              <a:t>chest injury</a:t>
            </a:r>
            <a:r>
              <a:rPr dirty="0" sz="3200" lang="en-US"/>
              <a:t>, also known as </a:t>
            </a:r>
            <a:r>
              <a:rPr b="1" dirty="0" sz="3200" lang="en-US"/>
              <a:t>chest trauma</a:t>
            </a:r>
            <a:r>
              <a:rPr dirty="0" sz="3200" lang="en-US"/>
              <a:t>, is any form of physical </a:t>
            </a:r>
            <a:r>
              <a:rPr dirty="0" sz="3200" lang="en-US">
                <a:hlinkClick r:id="rId1" tooltip="Injury"/>
              </a:rPr>
              <a:t>injury</a:t>
            </a:r>
            <a:r>
              <a:rPr dirty="0" sz="3200" lang="en-US"/>
              <a:t> to the </a:t>
            </a:r>
            <a:r>
              <a:rPr dirty="0" sz="3200" lang="en-US">
                <a:hlinkClick r:id="rId2" tooltip="Chest"/>
              </a:rPr>
              <a:t>chest</a:t>
            </a:r>
            <a:r>
              <a:rPr dirty="0" sz="3200" lang="en-US"/>
              <a:t> including the </a:t>
            </a:r>
            <a:r>
              <a:rPr dirty="0" sz="3200" lang="en-US">
                <a:hlinkClick r:id="rId3" tooltip="Ribs"/>
              </a:rPr>
              <a:t>ribs</a:t>
            </a:r>
            <a:r>
              <a:rPr dirty="0" sz="3200" lang="en-US"/>
              <a:t>, </a:t>
            </a:r>
            <a:r>
              <a:rPr dirty="0" sz="3200" lang="en-US">
                <a:hlinkClick r:id="rId4" tooltip="Heart"/>
              </a:rPr>
              <a:t>heart</a:t>
            </a:r>
            <a:r>
              <a:rPr dirty="0" sz="3200" lang="en-US"/>
              <a:t> and </a:t>
            </a:r>
            <a:r>
              <a:rPr dirty="0" sz="3200" lang="en-US">
                <a:hlinkClick r:id="rId5" tooltip="Lungs"/>
              </a:rPr>
              <a:t>lungs</a:t>
            </a:r>
            <a:r>
              <a:rPr dirty="0" sz="3200" lang="en-US"/>
              <a:t>. Chest injuries account for 25% of all deaths from traumatic injury</a:t>
            </a:r>
            <a:r>
              <a:rPr dirty="0" sz="3200" lang="en-US" smtClean="0"/>
              <a:t>. </a:t>
            </a:r>
            <a:r>
              <a:rPr dirty="0" sz="3200" lang="en-US"/>
              <a:t>Typically chest injuries are caused by blunt mechanisms such as </a:t>
            </a:r>
            <a:r>
              <a:rPr dirty="0" sz="3200" lang="en-US">
                <a:hlinkClick r:id="rId6" tooltip="Motor vehicle collisions"/>
              </a:rPr>
              <a:t>motor vehicle collisions</a:t>
            </a:r>
            <a:r>
              <a:rPr dirty="0" sz="3200" lang="en-US"/>
              <a:t> or penetrating mechanisms such as </a:t>
            </a:r>
            <a:r>
              <a:rPr dirty="0" sz="3200" lang="en-US">
                <a:hlinkClick r:id="rId7" tooltip="Stab wound"/>
              </a:rPr>
              <a:t>stabbings</a:t>
            </a:r>
            <a:endParaRPr dirty="0" sz="32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29" name="Title 1"/>
          <p:cNvSpPr>
            <a:spLocks noGrp="1"/>
          </p:cNvSpPr>
          <p:nvPr>
            <p:ph type="title"/>
          </p:nvPr>
        </p:nvSpPr>
        <p:spPr/>
        <p:txBody>
          <a:bodyPr/>
          <a:p>
            <a:r>
              <a:rPr dirty="0" lang="en-US"/>
              <a:t>Intro.</a:t>
            </a:r>
          </a:p>
        </p:txBody>
      </p:sp>
      <p:sp>
        <p:nvSpPr>
          <p:cNvPr id="1048630" name="Content Placeholder 2"/>
          <p:cNvSpPr>
            <a:spLocks noGrp="1"/>
          </p:cNvSpPr>
          <p:nvPr>
            <p:ph idx="1"/>
          </p:nvPr>
        </p:nvSpPr>
        <p:spPr/>
        <p:txBody>
          <a:bodyPr>
            <a:noAutofit/>
          </a:bodyPr>
          <a:p>
            <a:r>
              <a:rPr dirty="0" sz="3200" lang="en-US"/>
              <a:t>The lungs act as the functional units of the respiratory system by passing oxygen into the body and carbon dioxide out of the body. Finally, the muscles of respiration, including the diaphragm and intercostal muscles, work together to act as a pump, pushing air into and out of the lungs during breathing.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598" name="Title 1"/>
          <p:cNvSpPr>
            <a:spLocks noGrp="1"/>
          </p:cNvSpPr>
          <p:nvPr>
            <p:ph type="title"/>
          </p:nvPr>
        </p:nvSpPr>
        <p:spPr/>
        <p:txBody>
          <a:bodyPr/>
          <a:p>
            <a:r>
              <a:rPr dirty="0" lang="en-US"/>
              <a:t>Cont.</a:t>
            </a:r>
            <a:endParaRPr dirty="0" lang="en-US"/>
          </a:p>
        </p:txBody>
      </p:sp>
      <p:sp>
        <p:nvSpPr>
          <p:cNvPr id="1048599" name="Content Placeholder 2"/>
          <p:cNvSpPr>
            <a:spLocks noGrp="1"/>
          </p:cNvSpPr>
          <p:nvPr>
            <p:ph idx="1"/>
          </p:nvPr>
        </p:nvSpPr>
        <p:spPr/>
        <p:txBody>
          <a:bodyPr>
            <a:normAutofit/>
          </a:bodyPr>
          <a:p>
            <a:r>
              <a:rPr dirty="0" sz="3200" lang="en-US"/>
              <a:t>Chest injuries can be classified as </a:t>
            </a:r>
            <a:r>
              <a:rPr dirty="0" sz="3200" lang="en-US">
                <a:hlinkClick r:id="rId1" tooltip="Blunt trauma"/>
              </a:rPr>
              <a:t>blunt</a:t>
            </a:r>
            <a:r>
              <a:rPr dirty="0" sz="3200" lang="en-US"/>
              <a:t> or </a:t>
            </a:r>
            <a:r>
              <a:rPr dirty="0" sz="3200" lang="en-US">
                <a:hlinkClick r:id="rId2" tooltip="Penetrating trauma"/>
              </a:rPr>
              <a:t>penetrating</a:t>
            </a:r>
            <a:r>
              <a:rPr dirty="0" sz="3200" lang="en-US"/>
              <a:t>. Blunt and penetrating injuries have different </a:t>
            </a:r>
            <a:r>
              <a:rPr dirty="0" sz="3200" lang="en-US" err="1">
                <a:hlinkClick r:id="rId3" tooltip="Pathophysiology"/>
              </a:rPr>
              <a:t>pathophysiologies</a:t>
            </a:r>
            <a:r>
              <a:rPr dirty="0" sz="3200" lang="en-US"/>
              <a:t> and clinical courses. </a:t>
            </a:r>
          </a:p>
          <a:p>
            <a:r>
              <a:rPr dirty="0" sz="3200" lang="en-US"/>
              <a:t>Specific types of injuries include: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594" name="Title 1"/>
          <p:cNvSpPr>
            <a:spLocks noGrp="1"/>
          </p:cNvSpPr>
          <p:nvPr>
            <p:ph type="title"/>
          </p:nvPr>
        </p:nvSpPr>
        <p:spPr>
          <a:xfrm>
            <a:off x="677334" y="609600"/>
            <a:ext cx="8596668" cy="662609"/>
          </a:xfrm>
        </p:spPr>
        <p:txBody>
          <a:bodyPr/>
          <a:p>
            <a:r>
              <a:rPr dirty="0" lang="en-US"/>
              <a:t>Cont.</a:t>
            </a:r>
            <a:endParaRPr dirty="0" lang="en-US"/>
          </a:p>
        </p:txBody>
      </p:sp>
      <p:sp>
        <p:nvSpPr>
          <p:cNvPr id="1048595" name="Content Placeholder 2"/>
          <p:cNvSpPr>
            <a:spLocks noGrp="1"/>
          </p:cNvSpPr>
          <p:nvPr>
            <p:ph idx="1"/>
          </p:nvPr>
        </p:nvSpPr>
        <p:spPr>
          <a:xfrm>
            <a:off x="677334" y="1364975"/>
            <a:ext cx="8596668" cy="4676388"/>
          </a:xfrm>
        </p:spPr>
        <p:txBody>
          <a:bodyPr>
            <a:noAutofit/>
          </a:bodyPr>
          <a:p>
            <a:r>
              <a:rPr dirty="0" sz="3200" lang="en-US"/>
              <a:t>Specific types of injuries include: </a:t>
            </a:r>
          </a:p>
          <a:p>
            <a:pPr indent="0" marL="0">
              <a:buNone/>
            </a:pPr>
            <a:r>
              <a:rPr dirty="0" sz="3200" lang="en-US" smtClean="0"/>
              <a:t>1. Injuries </a:t>
            </a:r>
            <a:r>
              <a:rPr dirty="0" sz="3200" lang="en-US"/>
              <a:t>to the </a:t>
            </a:r>
            <a:r>
              <a:rPr dirty="0" sz="3200" lang="en-US">
                <a:hlinkClick r:id="rId1" tooltip="Chest wall"/>
              </a:rPr>
              <a:t>chest wall</a:t>
            </a:r>
            <a:r>
              <a:rPr dirty="0" sz="3200" lang="en-US"/>
              <a:t> </a:t>
            </a:r>
          </a:p>
          <a:p>
            <a:pPr lvl="1"/>
            <a:r>
              <a:rPr dirty="0" sz="3200" lang="en-US"/>
              <a:t>Chest wall </a:t>
            </a:r>
            <a:r>
              <a:rPr dirty="0" sz="3200" lang="en-US">
                <a:hlinkClick r:id="rId2" tooltip="Contusion"/>
              </a:rPr>
              <a:t>contusions</a:t>
            </a:r>
            <a:r>
              <a:rPr dirty="0" sz="3200" lang="en-US"/>
              <a:t> or </a:t>
            </a:r>
            <a:r>
              <a:rPr dirty="0" sz="3200" lang="en-US">
                <a:hlinkClick r:id="rId3" tooltip="Hematoma"/>
              </a:rPr>
              <a:t>hematomas</a:t>
            </a:r>
            <a:r>
              <a:rPr dirty="0" sz="3200" lang="en-US"/>
              <a:t>.</a:t>
            </a:r>
          </a:p>
          <a:p>
            <a:pPr lvl="1"/>
            <a:r>
              <a:rPr dirty="0" sz="3200" lang="en-US">
                <a:hlinkClick r:id="rId4" tooltip="Rib fracture"/>
              </a:rPr>
              <a:t>Rib fractures</a:t>
            </a:r>
            <a:endParaRPr dirty="0" sz="3200" lang="en-US"/>
          </a:p>
          <a:p>
            <a:pPr lvl="1"/>
            <a:r>
              <a:rPr dirty="0" sz="3200" lang="en-US">
                <a:hlinkClick r:id="rId5" tooltip="Flail chest"/>
              </a:rPr>
              <a:t>Flail chest</a:t>
            </a:r>
            <a:endParaRPr dirty="0" sz="3200" lang="en-US"/>
          </a:p>
          <a:p>
            <a:pPr lvl="1"/>
            <a:r>
              <a:rPr dirty="0" sz="3200" lang="en-US">
                <a:hlinkClick r:id="rId6" tooltip="Sternal fracture"/>
              </a:rPr>
              <a:t>Sternal fractures</a:t>
            </a:r>
            <a:endParaRPr dirty="0" sz="3200" lang="en-US"/>
          </a:p>
          <a:p>
            <a:pPr lvl="1"/>
            <a:r>
              <a:rPr dirty="0" sz="3200" lang="en-US">
                <a:hlinkClick r:id="rId7" tooltip="Fracture"/>
              </a:rPr>
              <a:t>Fractures</a:t>
            </a:r>
            <a:r>
              <a:rPr dirty="0" sz="3200" lang="en-US"/>
              <a:t> of the </a:t>
            </a:r>
            <a:r>
              <a:rPr dirty="0" sz="3200" lang="en-US">
                <a:hlinkClick r:id="rId8" tooltip="Shoulder girdle"/>
              </a:rPr>
              <a:t>shoulder girdle</a:t>
            </a:r>
            <a:endParaRPr dirty="0" sz="3200" lang="en-US"/>
          </a:p>
          <a:p>
            <a:endParaRPr dirty="0" sz="3200" lang="en-US"/>
          </a:p>
        </p:txBody>
      </p:sp>
      <p:sp>
        <p:nvSpPr>
          <p:cNvPr id="1049006" name=""/>
          <p:cNvSpPr txBox="1"/>
          <p:nvPr/>
        </p:nvSpPr>
        <p:spPr>
          <a:xfrm>
            <a:off x="4096000" y="3219450"/>
            <a:ext cx="4000000" cy="510540"/>
          </a:xfrm>
          <a:prstGeom prst="rect"/>
        </p:spPr>
        <p:txBody>
          <a:bodyPr rtlCol="0" wrap="square">
            <a:spAutoFit/>
          </a:bodyPr>
          <a:p>
            <a:r>
              <a:rPr sz="2800" lang="en-US">
                <a:solidFill>
                  <a:srgbClr val="000000"/>
                </a:solidFill>
              </a:rPr>
              <a:t/>
            </a:r>
            <a:endParaRPr sz="2800" lang="en-US">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596" name="Title 1"/>
          <p:cNvSpPr>
            <a:spLocks noGrp="1"/>
          </p:cNvSpPr>
          <p:nvPr>
            <p:ph type="title"/>
          </p:nvPr>
        </p:nvSpPr>
        <p:spPr/>
        <p:txBody>
          <a:bodyPr/>
          <a:p>
            <a:r>
              <a:rPr dirty="0" lang="en-US"/>
              <a:t>Cont.</a:t>
            </a:r>
            <a:endParaRPr dirty="0" lang="en-US"/>
          </a:p>
        </p:txBody>
      </p:sp>
      <p:sp>
        <p:nvSpPr>
          <p:cNvPr id="1048597" name="Content Placeholder 2"/>
          <p:cNvSpPr>
            <a:spLocks noGrp="1"/>
          </p:cNvSpPr>
          <p:nvPr>
            <p:ph idx="1"/>
          </p:nvPr>
        </p:nvSpPr>
        <p:spPr/>
        <p:txBody>
          <a:bodyPr>
            <a:noAutofit/>
          </a:bodyPr>
          <a:p>
            <a:pPr indent="0" marL="0">
              <a:buNone/>
            </a:pPr>
            <a:r>
              <a:rPr dirty="0" sz="3200" lang="en-US" smtClean="0"/>
              <a:t>2.Pulmonary </a:t>
            </a:r>
            <a:r>
              <a:rPr dirty="0" sz="3200" lang="en-US"/>
              <a:t>injury (injury to the lung) and injuries involving the </a:t>
            </a:r>
            <a:r>
              <a:rPr dirty="0" sz="3200" lang="en-US">
                <a:hlinkClick r:id="rId1" tooltip="Pleural space"/>
              </a:rPr>
              <a:t>pleural </a:t>
            </a:r>
            <a:r>
              <a:rPr dirty="0" sz="3200" lang="en-US" smtClean="0">
                <a:hlinkClick r:id="rId1" tooltip="Pleural space"/>
              </a:rPr>
              <a:t>space</a:t>
            </a:r>
            <a:endParaRPr dirty="0" sz="3200" lang="en-US" smtClean="0"/>
          </a:p>
          <a:p>
            <a:pPr>
              <a:buFont typeface="Wingdings" panose="05000000000000000000" pitchFamily="2" charset="2"/>
              <a:buChar char="Ø"/>
            </a:pPr>
            <a:r>
              <a:rPr dirty="0" sz="3200" lang="en-US" smtClean="0">
                <a:hlinkClick r:id="rId2" tooltip="Pulmonary contusion"/>
              </a:rPr>
              <a:t>Pulmonary </a:t>
            </a:r>
            <a:r>
              <a:rPr dirty="0" sz="3200" lang="en-US">
                <a:hlinkClick r:id="rId2" tooltip="Pulmonary contusion"/>
              </a:rPr>
              <a:t>contusion</a:t>
            </a:r>
            <a:endParaRPr dirty="0" sz="3200" lang="en-US"/>
          </a:p>
          <a:p>
            <a:r>
              <a:rPr dirty="0" sz="3200" lang="en-US">
                <a:hlinkClick r:id="rId3" tooltip="Pulmonary laceration"/>
              </a:rPr>
              <a:t>Pulmonary laceration</a:t>
            </a:r>
            <a:endParaRPr dirty="0" sz="3200" lang="en-US"/>
          </a:p>
          <a:p>
            <a:r>
              <a:rPr dirty="0" sz="3200" lang="en-US">
                <a:hlinkClick r:id="rId4" tooltip="Pneumothorax"/>
              </a:rPr>
              <a:t>Pneumothorax</a:t>
            </a:r>
            <a:endParaRPr dirty="0" sz="3200" lang="en-US"/>
          </a:p>
          <a:p>
            <a:r>
              <a:rPr dirty="0" sz="3200" lang="en-US" err="1">
                <a:hlinkClick r:id="rId5" tooltip="Hemothorax"/>
              </a:rPr>
              <a:t>Hemothorax</a:t>
            </a:r>
            <a:endParaRPr dirty="0" sz="3200" lang="en-US"/>
          </a:p>
          <a:p>
            <a:r>
              <a:rPr dirty="0" sz="3200" lang="en-US" err="1">
                <a:hlinkClick r:id="rId6" tooltip="Hemopneumothorax"/>
              </a:rPr>
              <a:t>Hemopneumothorax</a:t>
            </a:r>
            <a:endParaRPr dirty="0" sz="3200" lang="en-US"/>
          </a:p>
          <a:p>
            <a:endParaRPr dirty="0" sz="320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00" name="Title 1"/>
          <p:cNvSpPr>
            <a:spLocks noGrp="1"/>
          </p:cNvSpPr>
          <p:nvPr>
            <p:ph type="title"/>
          </p:nvPr>
        </p:nvSpPr>
        <p:spPr/>
        <p:txBody>
          <a:bodyPr/>
          <a:p>
            <a:r>
              <a:rPr dirty="0" lang="en-US"/>
              <a:t>Cont.</a:t>
            </a:r>
            <a:endParaRPr dirty="0" lang="en-US"/>
          </a:p>
        </p:txBody>
      </p:sp>
      <p:sp>
        <p:nvSpPr>
          <p:cNvPr id="1048601" name="Rectangle 2"/>
          <p:cNvSpPr>
            <a:spLocks noGrp="1" noChangeArrowheads="1"/>
          </p:cNvSpPr>
          <p:nvPr>
            <p:ph idx="1"/>
          </p:nvPr>
        </p:nvSpPr>
        <p:spPr bwMode="auto">
          <a:xfrm>
            <a:off x="677334" y="1883555"/>
            <a:ext cx="5869240" cy="4434841"/>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baseline="0" b="0" cap="none" dirty="0" sz="3200" i="0" kumimoji="0" lang="en-US" normalizeH="0" strike="noStrike" u="none" smtClean="0">
                <a:ln>
                  <a:noFill/>
                </a:ln>
                <a:solidFill>
                  <a:schemeClr val="tx1"/>
                </a:solidFill>
                <a:effectLst/>
                <a:latin typeface="Arial" panose="020B0604020202020204" pitchFamily="34" charset="0"/>
              </a:rPr>
              <a:t>3.Injury to the airways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1" tooltip="Tracheobronchial tear"/>
              </a:rPr>
              <a:t>Tracheobronchial tear</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baseline="0" b="0" cap="none" dirty="0" sz="3200" i="0" kumimoji="0" lang="en-US" normalizeH="0" strike="noStrike" u="none" smtClean="0">
                <a:ln>
                  <a:noFill/>
                </a:ln>
                <a:solidFill>
                  <a:schemeClr val="tx1"/>
                </a:solidFill>
                <a:effectLst/>
                <a:latin typeface="Arial" panose="020B0604020202020204" pitchFamily="34" charset="0"/>
              </a:rPr>
              <a:t>4.Cardiac injury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2" tooltip="Pericardial tamponade"/>
              </a:rPr>
              <a:t>Pericardial tamponade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3" tooltip="Myocardial contusion"/>
              </a:rPr>
              <a:t>Myocardial contusion</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4" tooltip="Traumatic arrest"/>
              </a:rPr>
              <a:t>Traumatic arrest</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err="1" strike="noStrike" u="none" smtClean="0">
                <a:ln>
                  <a:noFill/>
                </a:ln>
                <a:solidFill>
                  <a:schemeClr val="tx1"/>
                </a:solidFill>
                <a:effectLst/>
                <a:latin typeface="Arial" panose="020B0604020202020204" pitchFamily="34" charset="0"/>
                <a:hlinkClick r:id="rId5" tooltip="Hemopericardium"/>
              </a:rPr>
              <a:t>Hemopericardium</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04" name="Title 1"/>
          <p:cNvSpPr>
            <a:spLocks noGrp="1"/>
          </p:cNvSpPr>
          <p:nvPr>
            <p:ph type="title"/>
          </p:nvPr>
        </p:nvSpPr>
        <p:spPr>
          <a:xfrm>
            <a:off x="677334" y="609600"/>
            <a:ext cx="8596668" cy="848139"/>
          </a:xfrm>
        </p:spPr>
        <p:txBody>
          <a:bodyPr/>
          <a:p>
            <a:r>
              <a:rPr dirty="0" lang="en-US"/>
              <a:t>Cont.</a:t>
            </a:r>
            <a:endParaRPr dirty="0" lang="en-US"/>
          </a:p>
        </p:txBody>
      </p:sp>
      <p:sp>
        <p:nvSpPr>
          <p:cNvPr id="1048605" name="Rectangle 1"/>
          <p:cNvSpPr>
            <a:spLocks noGrp="1" noChangeArrowheads="1"/>
          </p:cNvSpPr>
          <p:nvPr>
            <p:ph idx="1"/>
          </p:nvPr>
        </p:nvSpPr>
        <p:spPr bwMode="auto">
          <a:xfrm>
            <a:off x="677334" y="1883555"/>
            <a:ext cx="9034780" cy="4434841"/>
          </a:xfrm>
          <a:prstGeom prst="rect"/>
          <a:noFill/>
          <a:ln>
            <a:noFill/>
          </a:ln>
          <a:effectLst/>
        </p:spPr>
        <p:txBody>
          <a:bodyPr anchor="ctr" anchorCtr="0" bIns="45720" compatLnSpc="1" lIns="91440" numCol="1" rIns="91440" tIns="45720" vert="horz" wrap="non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dirty="0" sz="3200" lang="en-US">
                <a:solidFill>
                  <a:schemeClr val="tx1"/>
                </a:solidFill>
                <a:latin typeface="Arial" panose="020B0604020202020204" pitchFamily="34" charset="0"/>
              </a:rPr>
              <a:t>5</a:t>
            </a:r>
            <a:r>
              <a:rPr altLang="en-US" baseline="0" b="0" cap="none" dirty="0" sz="3200" i="0" kumimoji="0" lang="en-US" normalizeH="0" strike="noStrike" u="none" smtClean="0">
                <a:ln>
                  <a:noFill/>
                </a:ln>
                <a:solidFill>
                  <a:schemeClr val="tx1"/>
                </a:solidFill>
                <a:effectLst/>
                <a:latin typeface="Arial" panose="020B0604020202020204" pitchFamily="34" charset="0"/>
              </a:rPr>
              <a:t>.Blood vessel injuries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1" tooltip="Traumatic aortic rupture"/>
              </a:rPr>
              <a:t>Traumatic aortic rupture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2" tooltip="Thoracic aorta injury"/>
              </a:rPr>
              <a:t>Thoracic aorta injury</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3" tooltip="Aortic dissection"/>
              </a:rPr>
              <a:t>Aortic dissection</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dirty="0" sz="3200" lang="en-US">
                <a:solidFill>
                  <a:schemeClr val="tx1"/>
                </a:solidFill>
                <a:latin typeface="Arial" panose="020B0604020202020204" pitchFamily="34" charset="0"/>
              </a:rPr>
              <a:t>6</a:t>
            </a:r>
            <a:r>
              <a:rPr altLang="en-US" baseline="0" b="0" cap="none" dirty="0" sz="3200" i="0" kumimoji="0" lang="en-US" normalizeH="0" strike="noStrike" u="none" smtClean="0">
                <a:ln>
                  <a:noFill/>
                </a:ln>
                <a:solidFill>
                  <a:schemeClr val="tx1"/>
                </a:solidFill>
                <a:effectLst/>
                <a:latin typeface="Arial" panose="020B0604020202020204" pitchFamily="34" charset="0"/>
              </a:rPr>
              <a:t>.And injuries to other structures within the torso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4" tooltip="Esophageal injury"/>
              </a:rPr>
              <a:t>Esophageal injury</a:t>
            </a:r>
            <a:r>
              <a:rPr altLang="en-US" baseline="0" b="0" cap="none" dirty="0" sz="3200" i="0" kumimoji="0" lang="en-US" normalizeH="0" strike="noStrike" u="none" smtClean="0">
                <a:ln>
                  <a:noFill/>
                </a:ln>
                <a:solidFill>
                  <a:schemeClr val="tx1"/>
                </a:solidFill>
                <a:effectLst/>
                <a:latin typeface="Arial" panose="020B0604020202020204" pitchFamily="34" charset="0"/>
              </a:rPr>
              <a:t> (</a:t>
            </a:r>
            <a:r>
              <a:rPr altLang="en-US" baseline="0" b="0" cap="none" dirty="0" sz="3200" i="0" kumimoji="0" lang="en-US" normalizeH="0" err="1" strike="noStrike" u="none" smtClean="0">
                <a:ln>
                  <a:noFill/>
                </a:ln>
                <a:solidFill>
                  <a:schemeClr val="tx1"/>
                </a:solidFill>
                <a:effectLst/>
                <a:latin typeface="Arial" panose="020B0604020202020204" pitchFamily="34" charset="0"/>
                <a:hlinkClick r:id="rId5" tooltip="Boerhaave syndrome"/>
              </a:rPr>
              <a:t>Boerhaave</a:t>
            </a:r>
            <a:r>
              <a:rPr altLang="en-US" baseline="0" b="0" cap="none" dirty="0" sz="3200" i="0" kumimoji="0" lang="en-US" normalizeH="0" strike="noStrike" u="none" smtClean="0">
                <a:ln>
                  <a:noFill/>
                </a:ln>
                <a:solidFill>
                  <a:schemeClr val="tx1"/>
                </a:solidFill>
                <a:effectLst/>
                <a:latin typeface="Arial" panose="020B0604020202020204" pitchFamily="34" charset="0"/>
                <a:hlinkClick r:id="rId5" tooltip="Boerhaave syndrome"/>
              </a:rPr>
              <a:t> syndrome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6" tooltip="Diaphragm injury"/>
              </a:rPr>
              <a:t>Diaphragm injury</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08" name="Title 1"/>
          <p:cNvSpPr>
            <a:spLocks noGrp="1"/>
          </p:cNvSpPr>
          <p:nvPr>
            <p:ph type="title"/>
          </p:nvPr>
        </p:nvSpPr>
        <p:spPr/>
        <p:txBody>
          <a:bodyPr/>
          <a:p>
            <a:r>
              <a:rPr b="1" dirty="0" lang="en-US" smtClean="0"/>
              <a:t>Clinical manifestations.</a:t>
            </a:r>
            <a:endParaRPr b="1" dirty="0" lang="en-US"/>
          </a:p>
        </p:txBody>
      </p:sp>
      <p:sp>
        <p:nvSpPr>
          <p:cNvPr id="1048709" name="Content Placeholder 2"/>
          <p:cNvSpPr>
            <a:spLocks noGrp="1"/>
          </p:cNvSpPr>
          <p:nvPr>
            <p:ph idx="1"/>
          </p:nvPr>
        </p:nvSpPr>
        <p:spPr>
          <a:xfrm>
            <a:off x="677334" y="1590261"/>
            <a:ext cx="8596668" cy="4451101"/>
          </a:xfrm>
        </p:spPr>
        <p:txBody>
          <a:bodyPr>
            <a:noAutofit/>
          </a:bodyPr>
          <a:p>
            <a:r>
              <a:rPr dirty="0" sz="3200" lang="en-US"/>
              <a:t>The injured area is usually tender or painful. Pain is worse when people inhale. The chest may be bruised. Sometimes people are short of breath. If the injury is severe, they may feel very short of breath, drowsy, or confused, and the skin may be cold, sweaty, or blue. Such symptoms may develop when the lungs malfunction severely (</a:t>
            </a:r>
            <a:r>
              <a:rPr dirty="0" sz="3200" lang="en-US">
                <a:hlinkClick r:id="rId1"/>
              </a:rPr>
              <a:t>respiratory failure</a:t>
            </a:r>
            <a:r>
              <a:rPr dirty="0" sz="3200" lang="en-US"/>
              <a:t>) or people are in </a:t>
            </a:r>
            <a:r>
              <a:rPr dirty="0" sz="3200" lang="en-US">
                <a:hlinkClick r:id="rId2"/>
              </a:rPr>
              <a:t>shock</a:t>
            </a:r>
            <a:r>
              <a:rPr dirty="0" sz="3200" lang="en-US"/>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10" name="Title 1"/>
          <p:cNvSpPr>
            <a:spLocks noGrp="1"/>
          </p:cNvSpPr>
          <p:nvPr>
            <p:ph type="title"/>
          </p:nvPr>
        </p:nvSpPr>
        <p:spPr/>
        <p:txBody>
          <a:bodyPr/>
          <a:p>
            <a:r>
              <a:rPr dirty="0" lang="en-US"/>
              <a:t>Cont.</a:t>
            </a:r>
            <a:endParaRPr dirty="0" lang="en-US"/>
          </a:p>
        </p:txBody>
      </p:sp>
      <p:sp>
        <p:nvSpPr>
          <p:cNvPr id="1048711" name="Content Placeholder 2"/>
          <p:cNvSpPr>
            <a:spLocks noGrp="1"/>
          </p:cNvSpPr>
          <p:nvPr>
            <p:ph idx="1"/>
          </p:nvPr>
        </p:nvSpPr>
        <p:spPr/>
        <p:txBody>
          <a:bodyPr>
            <a:noAutofit/>
          </a:bodyPr>
          <a:p>
            <a:r>
              <a:rPr dirty="0" sz="3200" lang="en-US"/>
              <a:t>People in shock typically have dangerously low blood pressure and feel as if their heart is racing.</a:t>
            </a:r>
          </a:p>
          <a:p>
            <a:r>
              <a:rPr dirty="0" sz="3200" lang="en-US"/>
              <a:t>Other symptoms depend on the specific chest injury. For example, sometimes air accumulates under the skin in people with pneumothorax. Affected skin feels crackly and makes a crackling sound when touched.</a:t>
            </a:r>
          </a:p>
          <a:p>
            <a:endParaRPr dirty="0" sz="320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12" name="Title 1"/>
          <p:cNvSpPr>
            <a:spLocks noGrp="1"/>
          </p:cNvSpPr>
          <p:nvPr>
            <p:ph type="title"/>
          </p:nvPr>
        </p:nvSpPr>
        <p:spPr/>
        <p:txBody>
          <a:bodyPr/>
          <a:p>
            <a:r>
              <a:rPr dirty="0" lang="en-US"/>
              <a:t>Cont.</a:t>
            </a:r>
            <a:endParaRPr dirty="0" lang="en-US"/>
          </a:p>
        </p:txBody>
      </p:sp>
      <p:sp>
        <p:nvSpPr>
          <p:cNvPr id="1048713" name="Content Placeholder 2"/>
          <p:cNvSpPr>
            <a:spLocks noGrp="1"/>
          </p:cNvSpPr>
          <p:nvPr>
            <p:ph idx="1"/>
          </p:nvPr>
        </p:nvSpPr>
        <p:spPr/>
        <p:txBody>
          <a:bodyPr>
            <a:normAutofit/>
          </a:bodyPr>
          <a:p>
            <a:r>
              <a:rPr dirty="0" sz="3200" lang="en-US"/>
              <a:t>The veins in the neck are sometimes enlarged if blood or fluid accumulates in the sac around the heart and interferes with the heart's ability to pump blood (called </a:t>
            </a:r>
            <a:r>
              <a:rPr dirty="0" sz="3200" lang="en-US">
                <a:hlinkClick r:id="rId1"/>
              </a:rPr>
              <a:t>cardiac tamponade</a:t>
            </a:r>
            <a:r>
              <a:rPr dirty="0" sz="3200" lang="en-US"/>
              <a:t>) or if </a:t>
            </a:r>
            <a:r>
              <a:rPr dirty="0" sz="3200" lang="en-US">
                <a:hlinkClick r:id="rId2"/>
              </a:rPr>
              <a:t>tension pneumothorax</a:t>
            </a:r>
            <a:r>
              <a:rPr dirty="0" sz="3200" lang="en-US"/>
              <a:t> develops.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14" name="Title 1"/>
          <p:cNvSpPr>
            <a:spLocks noGrp="1"/>
          </p:cNvSpPr>
          <p:nvPr>
            <p:ph type="title"/>
          </p:nvPr>
        </p:nvSpPr>
        <p:spPr/>
        <p:txBody>
          <a:bodyPr/>
          <a:p>
            <a:r>
              <a:rPr b="1" dirty="0" lang="en-US" smtClean="0"/>
              <a:t>Diagnosis.</a:t>
            </a:r>
            <a:endParaRPr b="1" dirty="0" lang="en-US"/>
          </a:p>
        </p:txBody>
      </p:sp>
      <p:sp>
        <p:nvSpPr>
          <p:cNvPr id="1048715" name="Content Placeholder 2"/>
          <p:cNvSpPr>
            <a:spLocks noGrp="1"/>
          </p:cNvSpPr>
          <p:nvPr>
            <p:ph idx="1"/>
          </p:nvPr>
        </p:nvSpPr>
        <p:spPr/>
        <p:txBody>
          <a:bodyPr>
            <a:normAutofit/>
          </a:bodyPr>
          <a:p>
            <a:r>
              <a:rPr dirty="0" sz="3200" lang="en-US"/>
              <a:t>Most blunt injuries are managed with relatively simple interventions like </a:t>
            </a:r>
            <a:r>
              <a:rPr dirty="0" sz="3200" lang="en-US">
                <a:hlinkClick r:id="rId1" tooltip="Tracheal intubation"/>
              </a:rPr>
              <a:t>tracheal intubation</a:t>
            </a:r>
            <a:r>
              <a:rPr dirty="0" sz="3200" lang="en-US"/>
              <a:t> and </a:t>
            </a:r>
            <a:r>
              <a:rPr dirty="0" sz="3200" lang="en-US">
                <a:hlinkClick r:id="rId2" tooltip="Mechanical ventilation"/>
              </a:rPr>
              <a:t>mechanical ventilation</a:t>
            </a:r>
            <a:r>
              <a:rPr dirty="0" sz="3200" lang="en-US"/>
              <a:t> and </a:t>
            </a:r>
            <a:r>
              <a:rPr dirty="0" sz="3200" lang="en-US">
                <a:hlinkClick r:id="rId3" tooltip="Chest tube"/>
              </a:rPr>
              <a:t>chest tube</a:t>
            </a:r>
            <a:r>
              <a:rPr dirty="0" sz="3200" lang="en-US"/>
              <a:t> insertion. Diagnosis of blunt injuries may be more difficult and require additional investigations such as </a:t>
            </a:r>
            <a:r>
              <a:rPr dirty="0" sz="3200" lang="en-US">
                <a:hlinkClick r:id="rId4" tooltip="CT scan"/>
              </a:rPr>
              <a:t>CT scanning</a:t>
            </a:r>
            <a:r>
              <a:rPr dirty="0" sz="3200" lang="en-US"/>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16" name="Title 1"/>
          <p:cNvSpPr>
            <a:spLocks noGrp="1"/>
          </p:cNvSpPr>
          <p:nvPr>
            <p:ph type="title"/>
          </p:nvPr>
        </p:nvSpPr>
        <p:spPr/>
        <p:txBody>
          <a:bodyPr/>
          <a:p>
            <a:r>
              <a:rPr dirty="0" lang="en-US"/>
              <a:t>Cont.</a:t>
            </a:r>
            <a:endParaRPr dirty="0" lang="en-US"/>
          </a:p>
        </p:txBody>
      </p:sp>
      <p:sp>
        <p:nvSpPr>
          <p:cNvPr id="1048717" name="Content Placeholder 2"/>
          <p:cNvSpPr>
            <a:spLocks noGrp="1"/>
          </p:cNvSpPr>
          <p:nvPr>
            <p:ph idx="1"/>
          </p:nvPr>
        </p:nvSpPr>
        <p:spPr/>
        <p:txBody>
          <a:bodyPr>
            <a:normAutofit/>
          </a:bodyPr>
          <a:p>
            <a:r>
              <a:rPr dirty="0" sz="3200" lang="en-US"/>
              <a:t>Penetrating injuries often require </a:t>
            </a:r>
            <a:r>
              <a:rPr dirty="0" sz="3200" lang="en-US">
                <a:hlinkClick r:id="rId1" tooltip="Surgery"/>
              </a:rPr>
              <a:t>surgery</a:t>
            </a:r>
            <a:r>
              <a:rPr dirty="0" sz="3200" lang="en-US"/>
              <a:t>, and complex investigations are usually not needed to come to a diagnosis. Patients with penetrating trauma may deteriorate rapidly, but may also recover much faster than patients with blunt injury.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31" name="Title 1"/>
          <p:cNvSpPr>
            <a:spLocks noGrp="1"/>
          </p:cNvSpPr>
          <p:nvPr>
            <p:ph type="title"/>
          </p:nvPr>
        </p:nvSpPr>
        <p:spPr>
          <a:xfrm>
            <a:off x="677334" y="609600"/>
            <a:ext cx="8596668" cy="106017"/>
          </a:xfrm>
        </p:spPr>
        <p:txBody>
          <a:bodyPr>
            <a:normAutofit fontScale="90000"/>
          </a:bodyPr>
          <a:p>
            <a:endParaRPr dirty="0" lang="en-US"/>
          </a:p>
        </p:txBody>
      </p:sp>
      <p:pic>
        <p:nvPicPr>
          <p:cNvPr id="2097152" name="Content Placeholder 3"/>
          <p:cNvPicPr>
            <a:picLocks noChangeAspect="1" noGrp="1"/>
          </p:cNvPicPr>
          <p:nvPr>
            <p:ph idx="1"/>
          </p:nvPr>
        </p:nvPicPr>
        <p:blipFill>
          <a:blip xmlns:r="http://schemas.openxmlformats.org/officeDocument/2006/relationships" r:embed="rId1"/>
          <a:stretch>
            <a:fillRect/>
          </a:stretch>
        </p:blipFill>
        <p:spPr>
          <a:xfrm>
            <a:off x="677334" y="251792"/>
            <a:ext cx="8744962" cy="6453808"/>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18" name="Title 1"/>
          <p:cNvSpPr>
            <a:spLocks noGrp="1"/>
          </p:cNvSpPr>
          <p:nvPr>
            <p:ph type="title"/>
          </p:nvPr>
        </p:nvSpPr>
        <p:spPr/>
        <p:txBody>
          <a:bodyPr/>
          <a:p>
            <a:r>
              <a:rPr b="1" dirty="0" lang="en-US" smtClean="0"/>
              <a:t>Treatment.</a:t>
            </a:r>
            <a:endParaRPr b="1" dirty="0" lang="en-US"/>
          </a:p>
        </p:txBody>
      </p:sp>
      <p:sp>
        <p:nvSpPr>
          <p:cNvPr id="1048719" name="Content Placeholder 2"/>
          <p:cNvSpPr>
            <a:spLocks noGrp="1"/>
          </p:cNvSpPr>
          <p:nvPr>
            <p:ph idx="1"/>
          </p:nvPr>
        </p:nvSpPr>
        <p:spPr>
          <a:xfrm>
            <a:off x="677334" y="1444487"/>
            <a:ext cx="8596668" cy="4596875"/>
          </a:xfrm>
        </p:spPr>
        <p:txBody>
          <a:bodyPr>
            <a:normAutofit/>
          </a:bodyPr>
          <a:p>
            <a:pPr indent="0" marL="0">
              <a:buNone/>
            </a:pPr>
            <a:r>
              <a:rPr dirty="0" sz="3200" lang="en-US" smtClean="0"/>
              <a:t>The goal is to:</a:t>
            </a:r>
          </a:p>
          <a:p>
            <a:r>
              <a:rPr dirty="0" sz="3200" lang="en-US" smtClean="0"/>
              <a:t>Support </a:t>
            </a:r>
            <a:r>
              <a:rPr dirty="0" sz="3200" lang="en-US"/>
              <a:t>of breathing and circulation</a:t>
            </a:r>
          </a:p>
          <a:p>
            <a:r>
              <a:rPr dirty="0" sz="3200" lang="en-US"/>
              <a:t>Treatment of the specific injury</a:t>
            </a:r>
          </a:p>
          <a:p>
            <a:pPr indent="0" marL="0">
              <a:buNone/>
            </a:pPr>
            <a:r>
              <a:rPr dirty="0" sz="3200" lang="en-US"/>
              <a:t>Injuries that are immediately life threatening are treated as quickly as possible. The specific treatment depends on the injury.</a:t>
            </a:r>
          </a:p>
          <a:p>
            <a:endParaRPr dirty="0" sz="320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20" name="Title 1"/>
          <p:cNvSpPr>
            <a:spLocks noGrp="1"/>
          </p:cNvSpPr>
          <p:nvPr>
            <p:ph type="title"/>
          </p:nvPr>
        </p:nvSpPr>
        <p:spPr/>
        <p:txBody>
          <a:bodyPr/>
          <a:p>
            <a:r>
              <a:rPr dirty="0" lang="en-US"/>
              <a:t>Cont.</a:t>
            </a:r>
            <a:endParaRPr dirty="0" lang="en-US"/>
          </a:p>
        </p:txBody>
      </p:sp>
      <p:sp>
        <p:nvSpPr>
          <p:cNvPr id="1048721" name="Content Placeholder 2"/>
          <p:cNvSpPr>
            <a:spLocks noGrp="1"/>
          </p:cNvSpPr>
          <p:nvPr>
            <p:ph idx="1"/>
          </p:nvPr>
        </p:nvSpPr>
        <p:spPr/>
        <p:txBody>
          <a:bodyPr>
            <a:noAutofit/>
          </a:bodyPr>
          <a:p>
            <a:r>
              <a:rPr dirty="0" sz="3200" lang="en-US"/>
              <a:t>For all injuries, doctors take measures to support breathing and circulation if necessary. People may be given oxygen (for example, by nasal prongs, by face mask, or through a breathing tube) and intravenous fluids or sometimes blood transfusions. People with severe chest injuries are admitted to the hospital.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22" name="Title 1"/>
          <p:cNvSpPr>
            <a:spLocks noGrp="1"/>
          </p:cNvSpPr>
          <p:nvPr>
            <p:ph type="title"/>
          </p:nvPr>
        </p:nvSpPr>
        <p:spPr>
          <a:xfrm>
            <a:off x="677334" y="609600"/>
            <a:ext cx="8596668" cy="781878"/>
          </a:xfrm>
        </p:spPr>
        <p:txBody>
          <a:bodyPr/>
          <a:p>
            <a:r>
              <a:rPr dirty="0" lang="en-US"/>
              <a:t>Cont.</a:t>
            </a:r>
            <a:endParaRPr dirty="0" lang="en-US"/>
          </a:p>
        </p:txBody>
      </p:sp>
      <p:sp>
        <p:nvSpPr>
          <p:cNvPr id="1048723" name="Content Placeholder 2"/>
          <p:cNvSpPr>
            <a:spLocks noGrp="1"/>
          </p:cNvSpPr>
          <p:nvPr>
            <p:ph idx="1"/>
          </p:nvPr>
        </p:nvSpPr>
        <p:spPr>
          <a:xfrm>
            <a:off x="677334" y="1391479"/>
            <a:ext cx="8596668" cy="4649884"/>
          </a:xfrm>
        </p:spPr>
        <p:txBody>
          <a:bodyPr>
            <a:noAutofit/>
          </a:bodyPr>
          <a:p>
            <a:r>
              <a:rPr dirty="0" sz="3200" lang="en-US"/>
              <a:t>People may be given pain relievers (analgesics) to lessen pain.</a:t>
            </a:r>
          </a:p>
          <a:p>
            <a:r>
              <a:rPr dirty="0" sz="3200" lang="en-US"/>
              <a:t>For some injuries, a tube must be inserted into the chest (</a:t>
            </a:r>
            <a:r>
              <a:rPr dirty="0" sz="3200" lang="en-US" err="1"/>
              <a:t>thoracostomy</a:t>
            </a:r>
            <a:r>
              <a:rPr dirty="0" sz="3200" lang="en-US"/>
              <a:t>, or </a:t>
            </a:r>
            <a:r>
              <a:rPr dirty="0" sz="3200" lang="en-US">
                <a:hlinkClick r:id="rId1"/>
              </a:rPr>
              <a:t>chest tube insertion</a:t>
            </a:r>
            <a:r>
              <a:rPr dirty="0" sz="3200" lang="en-US"/>
              <a:t>) to drain blood (in </a:t>
            </a:r>
            <a:r>
              <a:rPr dirty="0" sz="3200" lang="en-US" err="1">
                <a:hlinkClick r:id="rId2"/>
              </a:rPr>
              <a:t>hemothorax</a:t>
            </a:r>
            <a:r>
              <a:rPr dirty="0" sz="3200" lang="en-US"/>
              <a:t>) or air (in </a:t>
            </a:r>
            <a:r>
              <a:rPr dirty="0" sz="3200" lang="en-US">
                <a:hlinkClick r:id="rId3"/>
              </a:rPr>
              <a:t>pneumothorax</a:t>
            </a:r>
            <a:r>
              <a:rPr dirty="0" sz="3200" lang="en-US"/>
              <a:t>) from the chest. This procedure helps collapsed lungs </a:t>
            </a:r>
            <a:r>
              <a:rPr dirty="0" sz="3200" lang="en-US" err="1"/>
              <a:t>reinflate</a:t>
            </a:r>
            <a:r>
              <a:rPr dirty="0" sz="3200" lang="en-US"/>
              <a:t>. Insertion can usually be done using only local anesthesia.</a:t>
            </a:r>
          </a:p>
          <a:p>
            <a:endParaRPr dirty="0" sz="320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24" name="Title 1"/>
          <p:cNvSpPr>
            <a:spLocks noGrp="1"/>
          </p:cNvSpPr>
          <p:nvPr>
            <p:ph type="title"/>
          </p:nvPr>
        </p:nvSpPr>
        <p:spPr>
          <a:xfrm>
            <a:off x="677334" y="238539"/>
            <a:ext cx="8596668" cy="675861"/>
          </a:xfrm>
        </p:spPr>
        <p:txBody>
          <a:bodyPr/>
          <a:p>
            <a:r>
              <a:rPr b="1" dirty="0" lang="en-US" smtClean="0">
                <a:solidFill>
                  <a:srgbClr val="FF0000"/>
                </a:solidFill>
              </a:rPr>
              <a:t>CARCINOMA OF THE LUNGS.</a:t>
            </a:r>
            <a:endParaRPr b="1" dirty="0" lang="en-US">
              <a:solidFill>
                <a:srgbClr val="FF0000"/>
              </a:solidFill>
            </a:endParaRPr>
          </a:p>
        </p:txBody>
      </p:sp>
      <p:sp>
        <p:nvSpPr>
          <p:cNvPr id="1048725" name="Content Placeholder 2"/>
          <p:cNvSpPr>
            <a:spLocks noGrp="1"/>
          </p:cNvSpPr>
          <p:nvPr>
            <p:ph idx="1"/>
          </p:nvPr>
        </p:nvSpPr>
        <p:spPr>
          <a:xfrm>
            <a:off x="677334" y="1736034"/>
            <a:ext cx="8596668" cy="4797287"/>
          </a:xfrm>
        </p:spPr>
        <p:txBody>
          <a:bodyPr>
            <a:noAutofit/>
          </a:bodyPr>
          <a:p>
            <a:r>
              <a:rPr dirty="0" sz="3200" lang="en-US"/>
              <a:t>Lung cancers arise from a single transformed epithelial cell in the tracheobronchial airways. A carcinogen (cigarette smoke, radon gas, other occupational and environmental agents) damages the cell, causing abnormal growth and development into a malignant tumor.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26" name="Title 1"/>
          <p:cNvSpPr>
            <a:spLocks noGrp="1"/>
          </p:cNvSpPr>
          <p:nvPr>
            <p:ph type="title"/>
          </p:nvPr>
        </p:nvSpPr>
        <p:spPr/>
        <p:txBody>
          <a:bodyPr/>
          <a:p>
            <a:r>
              <a:rPr dirty="0" lang="en-US"/>
              <a:t>Cont.</a:t>
            </a:r>
            <a:endParaRPr dirty="0" lang="en-US"/>
          </a:p>
        </p:txBody>
      </p:sp>
      <p:sp>
        <p:nvSpPr>
          <p:cNvPr id="1048727" name="Content Placeholder 2"/>
          <p:cNvSpPr>
            <a:spLocks noGrp="1"/>
          </p:cNvSpPr>
          <p:nvPr>
            <p:ph idx="1"/>
          </p:nvPr>
        </p:nvSpPr>
        <p:spPr/>
        <p:txBody>
          <a:bodyPr>
            <a:normAutofit/>
          </a:bodyPr>
          <a:p>
            <a:r>
              <a:rPr dirty="0" sz="3200" lang="en-US"/>
              <a:t>Most lung cancers are classiﬁed into one of two major categories: small cell lung cancer (15% to 20% of tumors) and non–small cell lung cancer (NSCLC; approximately 80% of tumors). </a:t>
            </a:r>
          </a:p>
          <a:p>
            <a:endParaRPr dirty="0" sz="320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28" name="Title 1"/>
          <p:cNvSpPr>
            <a:spLocks noGrp="1"/>
          </p:cNvSpPr>
          <p:nvPr>
            <p:ph type="title"/>
          </p:nvPr>
        </p:nvSpPr>
        <p:spPr>
          <a:xfrm>
            <a:off x="677334" y="609600"/>
            <a:ext cx="8596668" cy="689113"/>
          </a:xfrm>
        </p:spPr>
        <p:txBody>
          <a:bodyPr/>
          <a:p>
            <a:r>
              <a:rPr dirty="0" lang="en-US"/>
              <a:t>Cont.</a:t>
            </a:r>
            <a:endParaRPr dirty="0" lang="en-US"/>
          </a:p>
        </p:txBody>
      </p:sp>
      <p:sp>
        <p:nvSpPr>
          <p:cNvPr id="1048729" name="Content Placeholder 2"/>
          <p:cNvSpPr>
            <a:spLocks noGrp="1"/>
          </p:cNvSpPr>
          <p:nvPr>
            <p:ph idx="1"/>
          </p:nvPr>
        </p:nvSpPr>
        <p:spPr>
          <a:xfrm>
            <a:off x="677334" y="1298713"/>
            <a:ext cx="8596668" cy="4742649"/>
          </a:xfrm>
        </p:spPr>
        <p:txBody>
          <a:bodyPr>
            <a:noAutofit/>
          </a:bodyPr>
          <a:p>
            <a:r>
              <a:rPr dirty="0" sz="3200" lang="en-US"/>
              <a:t>Risk factors include tobacco smoke, second-hand (passive) smoke, environmental and occupational exposures, gender, genetics, and dietary deficits. Other factors that have been associated with lung cancer include genetic predisposition and underlying respiratory diseases, such as chronic obstructive pulmonary disease (COPD) and tuberculosis (TB).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30" name="Title 1"/>
          <p:cNvSpPr>
            <a:spLocks noGrp="1"/>
          </p:cNvSpPr>
          <p:nvPr>
            <p:ph type="title"/>
          </p:nvPr>
        </p:nvSpPr>
        <p:spPr/>
        <p:txBody>
          <a:bodyPr/>
          <a:p>
            <a:r>
              <a:rPr b="1" dirty="0" lang="en-US"/>
              <a:t>Clinical Manifestations</a:t>
            </a:r>
          </a:p>
        </p:txBody>
      </p:sp>
      <p:sp>
        <p:nvSpPr>
          <p:cNvPr id="1048731" name="Content Placeholder 2"/>
          <p:cNvSpPr>
            <a:spLocks noGrp="1"/>
          </p:cNvSpPr>
          <p:nvPr>
            <p:ph idx="1"/>
          </p:nvPr>
        </p:nvSpPr>
        <p:spPr>
          <a:xfrm>
            <a:off x="677334" y="1563757"/>
            <a:ext cx="8596668" cy="4477605"/>
          </a:xfrm>
        </p:spPr>
        <p:txBody>
          <a:bodyPr>
            <a:noAutofit/>
          </a:bodyPr>
          <a:p>
            <a:r>
              <a:rPr dirty="0" sz="3200" lang="en-US"/>
              <a:t>•Lung cancer often develops insidiously and is asymptomatic until late in its course. </a:t>
            </a:r>
            <a:endParaRPr dirty="0" sz="3200" lang="en-US" smtClean="0"/>
          </a:p>
          <a:p>
            <a:r>
              <a:rPr dirty="0" sz="3200" lang="en-US" smtClean="0"/>
              <a:t>•</a:t>
            </a:r>
            <a:r>
              <a:rPr dirty="0" sz="3200" lang="en-US"/>
              <a:t>Signs and symptoms depend on location, tumor size, degree of obstruction, and existence of metastases to regional or distant sites. </a:t>
            </a:r>
            <a:endParaRPr dirty="0" sz="3200" lang="en-US" smtClean="0"/>
          </a:p>
          <a:p>
            <a:r>
              <a:rPr dirty="0" sz="3200" lang="en-US" smtClean="0"/>
              <a:t>•</a:t>
            </a:r>
            <a:r>
              <a:rPr dirty="0" sz="3200" lang="en-US"/>
              <a:t>Most common symptom is cough or change in a chronic cough.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32" name="Title 1"/>
          <p:cNvSpPr>
            <a:spLocks noGrp="1"/>
          </p:cNvSpPr>
          <p:nvPr>
            <p:ph type="title"/>
          </p:nvPr>
        </p:nvSpPr>
        <p:spPr/>
        <p:txBody>
          <a:bodyPr/>
          <a:p>
            <a:r>
              <a:rPr dirty="0" lang="en-US"/>
              <a:t>Cont.</a:t>
            </a:r>
            <a:endParaRPr dirty="0" lang="en-US"/>
          </a:p>
        </p:txBody>
      </p:sp>
      <p:sp>
        <p:nvSpPr>
          <p:cNvPr id="1048733" name="Content Placeholder 2"/>
          <p:cNvSpPr>
            <a:spLocks noGrp="1"/>
          </p:cNvSpPr>
          <p:nvPr>
            <p:ph idx="1"/>
          </p:nvPr>
        </p:nvSpPr>
        <p:spPr/>
        <p:txBody>
          <a:bodyPr>
            <a:noAutofit/>
          </a:bodyPr>
          <a:p>
            <a:r>
              <a:rPr dirty="0" sz="3200" lang="en-US"/>
              <a:t>•Dyspnea may occur early in the disease. </a:t>
            </a:r>
            <a:endParaRPr dirty="0" sz="3200" lang="en-US" smtClean="0"/>
          </a:p>
          <a:p>
            <a:r>
              <a:rPr dirty="0" sz="3200" lang="en-US" smtClean="0"/>
              <a:t>•</a:t>
            </a:r>
            <a:r>
              <a:rPr dirty="0" sz="3200" lang="en-US"/>
              <a:t>Hemoptysis or blood-tinged sputum may be expectorated. </a:t>
            </a:r>
            <a:endParaRPr dirty="0" sz="3200" lang="en-US" smtClean="0"/>
          </a:p>
          <a:p>
            <a:r>
              <a:rPr dirty="0" sz="3200" lang="en-US" smtClean="0"/>
              <a:t>•</a:t>
            </a:r>
            <a:r>
              <a:rPr dirty="0" sz="3200" lang="en-US"/>
              <a:t>Chest pain or shoulder pain may indicate chest wall or pleural involvement. Pain is a late symptom and may be related to bone metastasis. </a:t>
            </a:r>
            <a:endParaRPr dirty="0" sz="3200" lang="en-US" smtClean="0"/>
          </a:p>
          <a:p>
            <a:r>
              <a:rPr dirty="0" sz="3200" lang="en-US" smtClean="0"/>
              <a:t>•</a:t>
            </a:r>
            <a:r>
              <a:rPr dirty="0" sz="3200" lang="en-US"/>
              <a:t>Recurring fever may be an early symptom. </a:t>
            </a:r>
            <a:endParaRPr dirty="0" sz="3200" lang="en-US" smtClean="0"/>
          </a:p>
          <a:p>
            <a:endParaRPr dirty="0" sz="320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34" name="Title 1"/>
          <p:cNvSpPr>
            <a:spLocks noGrp="1"/>
          </p:cNvSpPr>
          <p:nvPr>
            <p:ph type="title"/>
          </p:nvPr>
        </p:nvSpPr>
        <p:spPr>
          <a:xfrm>
            <a:off x="677334" y="424070"/>
            <a:ext cx="8596668" cy="901147"/>
          </a:xfrm>
        </p:spPr>
        <p:txBody>
          <a:bodyPr/>
          <a:p>
            <a:r>
              <a:rPr dirty="0" lang="en-US"/>
              <a:t>Cont.</a:t>
            </a:r>
            <a:endParaRPr dirty="0" lang="en-US"/>
          </a:p>
        </p:txBody>
      </p:sp>
      <p:sp>
        <p:nvSpPr>
          <p:cNvPr id="1048735" name="Content Placeholder 2"/>
          <p:cNvSpPr>
            <a:spLocks noGrp="1"/>
          </p:cNvSpPr>
          <p:nvPr>
            <p:ph idx="1"/>
          </p:nvPr>
        </p:nvSpPr>
        <p:spPr>
          <a:xfrm>
            <a:off x="677334" y="1325217"/>
            <a:ext cx="8596668" cy="4716145"/>
          </a:xfrm>
        </p:spPr>
        <p:txBody>
          <a:bodyPr>
            <a:noAutofit/>
          </a:bodyPr>
          <a:p>
            <a:r>
              <a:rPr dirty="0" sz="3200" lang="en-US"/>
              <a:t>Chest pain, tightness, hoarseness, dysphagia, head and neck edema, and symptoms of pleural or pericardial infusion exist if the tumor spreads to adjacent structures and lymph nodes. </a:t>
            </a:r>
            <a:endParaRPr dirty="0" sz="3200" lang="en-US" smtClean="0"/>
          </a:p>
          <a:p>
            <a:r>
              <a:rPr dirty="0" sz="3200" lang="en-US" smtClean="0"/>
              <a:t>•</a:t>
            </a:r>
            <a:r>
              <a:rPr dirty="0" sz="3200" lang="en-US"/>
              <a:t>Common sites of metastases are lymph nodes, bone, brain, contralateral lung, adrenal glands, and liver. </a:t>
            </a:r>
            <a:endParaRPr dirty="0" sz="3200" lang="en-US" smtClean="0"/>
          </a:p>
          <a:p>
            <a:r>
              <a:rPr dirty="0" sz="3200" lang="en-US" smtClean="0"/>
              <a:t>•</a:t>
            </a:r>
            <a:r>
              <a:rPr dirty="0" sz="3200" lang="en-US"/>
              <a:t>Weakness, anorexia, and weight loss may appear.</a:t>
            </a:r>
          </a:p>
          <a:p>
            <a:endParaRPr dirty="0" sz="320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36" name="Title 1"/>
          <p:cNvSpPr>
            <a:spLocks noGrp="1"/>
          </p:cNvSpPr>
          <p:nvPr>
            <p:ph type="title"/>
          </p:nvPr>
        </p:nvSpPr>
        <p:spPr/>
        <p:txBody>
          <a:bodyPr/>
          <a:p>
            <a:r>
              <a:rPr b="1" dirty="0" lang="en-US"/>
              <a:t>Assessment and Diagnostic Methods</a:t>
            </a:r>
          </a:p>
        </p:txBody>
      </p:sp>
      <p:sp>
        <p:nvSpPr>
          <p:cNvPr id="1048737" name="Content Placeholder 2"/>
          <p:cNvSpPr>
            <a:spLocks noGrp="1"/>
          </p:cNvSpPr>
          <p:nvPr>
            <p:ph idx="1"/>
          </p:nvPr>
        </p:nvSpPr>
        <p:spPr>
          <a:xfrm>
            <a:off x="677334" y="1351723"/>
            <a:ext cx="8596668" cy="4689640"/>
          </a:xfrm>
        </p:spPr>
        <p:txBody>
          <a:bodyPr>
            <a:noAutofit/>
          </a:bodyPr>
          <a:p>
            <a:r>
              <a:rPr dirty="0" sz="3200" lang="en-US"/>
              <a:t>Chest x-ray, CT scans, bone scans, abdominal scans, PET scans, liver ultrasound, and MRI. </a:t>
            </a:r>
            <a:endParaRPr dirty="0" sz="3200" lang="en-US" smtClean="0"/>
          </a:p>
          <a:p>
            <a:r>
              <a:rPr dirty="0" sz="3200" lang="en-US" smtClean="0"/>
              <a:t>•</a:t>
            </a:r>
            <a:r>
              <a:rPr dirty="0" sz="3200" lang="en-US"/>
              <a:t>Sputum examinations, </a:t>
            </a:r>
            <a:r>
              <a:rPr dirty="0" sz="3200" lang="en-US" err="1"/>
              <a:t>ﬁberoptic</a:t>
            </a:r>
            <a:r>
              <a:rPr dirty="0" sz="3200" lang="en-US"/>
              <a:t> bronchoscopy, transthoracic ﬁne-needle aspiration, endoscopy with esophageal ultrasound, </a:t>
            </a:r>
            <a:r>
              <a:rPr dirty="0" sz="3200" lang="en-US" err="1"/>
              <a:t>mediastinoscopy</a:t>
            </a:r>
            <a:r>
              <a:rPr dirty="0" sz="3200" lang="en-US"/>
              <a:t> or </a:t>
            </a:r>
            <a:r>
              <a:rPr dirty="0" sz="3200" lang="en-US" err="1"/>
              <a:t>mediastinotomy</a:t>
            </a:r>
            <a:r>
              <a:rPr dirty="0" sz="3200" lang="en-US"/>
              <a:t>, and biopsy. </a:t>
            </a:r>
            <a:endParaRPr dirty="0" sz="3200" lang="en-US" smtClean="0"/>
          </a:p>
          <a:p>
            <a:r>
              <a:rPr dirty="0" sz="3200" lang="en-US" smtClean="0"/>
              <a:t>•</a:t>
            </a:r>
            <a:r>
              <a:rPr dirty="0" sz="3200" lang="en-US"/>
              <a:t>Pulmonary function tests, ABG analysis scans, and exercise testing.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32" name="Title 1"/>
          <p:cNvSpPr>
            <a:spLocks noGrp="1"/>
          </p:cNvSpPr>
          <p:nvPr>
            <p:ph type="title"/>
          </p:nvPr>
        </p:nvSpPr>
        <p:spPr/>
        <p:txBody>
          <a:bodyPr/>
          <a:p>
            <a:endParaRPr lang="en-US"/>
          </a:p>
        </p:txBody>
      </p:sp>
      <p:pic>
        <p:nvPicPr>
          <p:cNvPr id="2097153" name="Content Placeholder 5"/>
          <p:cNvPicPr>
            <a:picLocks noChangeAspect="1" noGrp="1"/>
          </p:cNvPicPr>
          <p:nvPr>
            <p:ph idx="1"/>
          </p:nvPr>
        </p:nvPicPr>
        <p:blipFill>
          <a:blip xmlns:r="http://schemas.openxmlformats.org/officeDocument/2006/relationships" r:embed="rId1"/>
          <a:stretch>
            <a:fillRect/>
          </a:stretch>
        </p:blipFill>
        <p:spPr>
          <a:xfrm>
            <a:off x="556592" y="437322"/>
            <a:ext cx="8905460" cy="6420678"/>
          </a:xfrm>
          <a:prstGeom prst="rec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38" name="Title 1"/>
          <p:cNvSpPr>
            <a:spLocks noGrp="1"/>
          </p:cNvSpPr>
          <p:nvPr>
            <p:ph type="title"/>
          </p:nvPr>
        </p:nvSpPr>
        <p:spPr/>
        <p:txBody>
          <a:bodyPr/>
          <a:p>
            <a:r>
              <a:rPr b="1" dirty="0" lang="en-US"/>
              <a:t>Medical Management</a:t>
            </a:r>
          </a:p>
        </p:txBody>
      </p:sp>
      <p:sp>
        <p:nvSpPr>
          <p:cNvPr id="1048739" name="Content Placeholder 2"/>
          <p:cNvSpPr>
            <a:spLocks noGrp="1"/>
          </p:cNvSpPr>
          <p:nvPr>
            <p:ph idx="1"/>
          </p:nvPr>
        </p:nvSpPr>
        <p:spPr>
          <a:xfrm>
            <a:off x="677334" y="1219201"/>
            <a:ext cx="8596668" cy="4822162"/>
          </a:xfrm>
        </p:spPr>
        <p:txBody>
          <a:bodyPr>
            <a:noAutofit/>
          </a:bodyPr>
          <a:p>
            <a:r>
              <a:rPr dirty="0" sz="3200" lang="en-US"/>
              <a:t> The objective of management is to provide a cure if possible. Treatment depends on cell type, stage of the disease, and physiologic status. </a:t>
            </a:r>
            <a:endParaRPr dirty="0" sz="3200" lang="en-US" smtClean="0"/>
          </a:p>
          <a:p>
            <a:r>
              <a:rPr dirty="0" sz="3200" lang="en-US" smtClean="0"/>
              <a:t>Treatment </a:t>
            </a:r>
            <a:r>
              <a:rPr dirty="0" sz="3200" lang="en-US"/>
              <a:t>may involve surgery (preferred), radiation therapy, or chemotherapy—or a combination of these. Newer and more speciﬁc therapies to modulate the immune system (gene therapy, therapy with deﬁned tumor antigens) are under study and show promise.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40" name="Title 1"/>
          <p:cNvSpPr>
            <a:spLocks noGrp="1"/>
          </p:cNvSpPr>
          <p:nvPr>
            <p:ph type="title"/>
          </p:nvPr>
        </p:nvSpPr>
        <p:spPr/>
        <p:txBody>
          <a:bodyPr/>
          <a:p>
            <a:r>
              <a:rPr b="1" dirty="0" lang="en-US" smtClean="0">
                <a:solidFill>
                  <a:srgbClr val="FF0000"/>
                </a:solidFill>
              </a:rPr>
              <a:t>Assignment.</a:t>
            </a:r>
            <a:endParaRPr b="1" dirty="0" lang="en-US">
              <a:solidFill>
                <a:srgbClr val="FF0000"/>
              </a:solidFill>
            </a:endParaRPr>
          </a:p>
        </p:txBody>
      </p:sp>
      <p:sp>
        <p:nvSpPr>
          <p:cNvPr id="1048741" name="Content Placeholder 2"/>
          <p:cNvSpPr>
            <a:spLocks noGrp="1"/>
          </p:cNvSpPr>
          <p:nvPr>
            <p:ph idx="1"/>
          </p:nvPr>
        </p:nvSpPr>
        <p:spPr>
          <a:xfrm>
            <a:off x="677334" y="2676939"/>
            <a:ext cx="8596668" cy="3364424"/>
          </a:xfrm>
        </p:spPr>
        <p:txBody>
          <a:bodyPr>
            <a:normAutofit/>
          </a:bodyPr>
          <a:p>
            <a:r>
              <a:rPr dirty="0" sz="3200" lang="en-US" smtClean="0"/>
              <a:t>Review nursing management of a cancer patient.</a:t>
            </a:r>
            <a:endParaRPr dirty="0" sz="320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42" name="Title 1"/>
          <p:cNvSpPr>
            <a:spLocks noGrp="1"/>
          </p:cNvSpPr>
          <p:nvPr>
            <p:ph type="title"/>
          </p:nvPr>
        </p:nvSpPr>
        <p:spPr/>
        <p:txBody>
          <a:bodyPr/>
          <a:p>
            <a:r>
              <a:rPr b="1" dirty="0" lang="en-US" smtClean="0">
                <a:solidFill>
                  <a:srgbClr val="FF0000"/>
                </a:solidFill>
              </a:rPr>
              <a:t>PLEURISY</a:t>
            </a:r>
            <a:endParaRPr b="1" dirty="0" lang="en-US">
              <a:solidFill>
                <a:srgbClr val="FF0000"/>
              </a:solidFill>
            </a:endParaRPr>
          </a:p>
        </p:txBody>
      </p:sp>
      <p:sp>
        <p:nvSpPr>
          <p:cNvPr id="1048743" name="Content Placeholder 2"/>
          <p:cNvSpPr>
            <a:spLocks noGrp="1"/>
          </p:cNvSpPr>
          <p:nvPr>
            <p:ph idx="1"/>
          </p:nvPr>
        </p:nvSpPr>
        <p:spPr/>
        <p:txBody>
          <a:bodyPr>
            <a:normAutofit/>
          </a:bodyPr>
          <a:p>
            <a:r>
              <a:rPr dirty="0" sz="3200" lang="en-US"/>
              <a:t>Pleurisy refers to inﬂammation of both the visceral and parietal pleurae. When inﬂamed, pleural membranes rub together, the result is severe, sharp, knifelike pain with breathing that is intensiﬁed on inspiration.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44" name="Title 1"/>
          <p:cNvSpPr>
            <a:spLocks noGrp="1"/>
          </p:cNvSpPr>
          <p:nvPr>
            <p:ph type="title"/>
          </p:nvPr>
        </p:nvSpPr>
        <p:spPr/>
        <p:txBody>
          <a:bodyPr/>
          <a:p>
            <a:r>
              <a:rPr dirty="0" lang="en-US"/>
              <a:t>Cont.</a:t>
            </a:r>
            <a:endParaRPr dirty="0" lang="en-US"/>
          </a:p>
        </p:txBody>
      </p:sp>
      <p:sp>
        <p:nvSpPr>
          <p:cNvPr id="1048745" name="Content Placeholder 2"/>
          <p:cNvSpPr>
            <a:spLocks noGrp="1"/>
          </p:cNvSpPr>
          <p:nvPr>
            <p:ph idx="1"/>
          </p:nvPr>
        </p:nvSpPr>
        <p:spPr/>
        <p:txBody>
          <a:bodyPr>
            <a:normAutofit/>
          </a:bodyPr>
          <a:p>
            <a:r>
              <a:rPr dirty="0" sz="3200" lang="en-US"/>
              <a:t>Pleurisy may develop in conjunction with pneumonia or an upper respiratory tract infection, TB, or collagen disease; after trauma to the chest, pulmonary infarction, or pulmonary embolism (PE); in patients with primary or metastatic cancer; and after thoracotomy.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46" name="Title 1"/>
          <p:cNvSpPr>
            <a:spLocks noGrp="1"/>
          </p:cNvSpPr>
          <p:nvPr>
            <p:ph type="title"/>
          </p:nvPr>
        </p:nvSpPr>
        <p:spPr>
          <a:xfrm>
            <a:off x="677334" y="609600"/>
            <a:ext cx="8596668" cy="874643"/>
          </a:xfrm>
        </p:spPr>
        <p:txBody>
          <a:bodyPr/>
          <a:p>
            <a:r>
              <a:rPr b="1" dirty="0" lang="en-US"/>
              <a:t>Clinical </a:t>
            </a:r>
            <a:r>
              <a:rPr b="1" dirty="0" lang="en-US" smtClean="0"/>
              <a:t>Manifestations.</a:t>
            </a:r>
            <a:endParaRPr b="1" dirty="0" lang="en-US"/>
          </a:p>
        </p:txBody>
      </p:sp>
      <p:sp>
        <p:nvSpPr>
          <p:cNvPr id="1048747" name="Content Placeholder 2"/>
          <p:cNvSpPr>
            <a:spLocks noGrp="1"/>
          </p:cNvSpPr>
          <p:nvPr>
            <p:ph idx="1"/>
          </p:nvPr>
        </p:nvSpPr>
        <p:spPr>
          <a:xfrm>
            <a:off x="677334" y="1643271"/>
            <a:ext cx="8596668" cy="4398092"/>
          </a:xfrm>
        </p:spPr>
        <p:txBody>
          <a:bodyPr>
            <a:noAutofit/>
          </a:bodyPr>
          <a:p>
            <a:r>
              <a:rPr dirty="0" sz="3200" lang="en-US"/>
              <a:t>Pain usually occurs on one side and worsens with deep breaths, coughing, or sneezing.</a:t>
            </a:r>
          </a:p>
          <a:p>
            <a:r>
              <a:rPr dirty="0" sz="3200" lang="en-US"/>
              <a:t>Pain is decreased when the breath is held. Pain is localized or radiates to the shoulder or abdomen. </a:t>
            </a:r>
            <a:endParaRPr dirty="0" sz="3200" lang="en-US" smtClean="0"/>
          </a:p>
          <a:p>
            <a:r>
              <a:rPr dirty="0" sz="3200" lang="en-US" smtClean="0"/>
              <a:t>As </a:t>
            </a:r>
            <a:r>
              <a:rPr dirty="0" sz="3200" lang="en-US"/>
              <a:t>pleural ﬂuid develops, pain lessens. A friction rub can be auscultated but disappears as ﬂuid accumulates.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48" name="Title 1"/>
          <p:cNvSpPr>
            <a:spLocks noGrp="1"/>
          </p:cNvSpPr>
          <p:nvPr>
            <p:ph type="title"/>
          </p:nvPr>
        </p:nvSpPr>
        <p:spPr/>
        <p:txBody>
          <a:bodyPr/>
          <a:p>
            <a:r>
              <a:rPr b="1" dirty="0" lang="en-US"/>
              <a:t>Assessment and Diagnostic Methods</a:t>
            </a:r>
          </a:p>
        </p:txBody>
      </p:sp>
      <p:sp>
        <p:nvSpPr>
          <p:cNvPr id="1048749" name="Content Placeholder 2"/>
          <p:cNvSpPr>
            <a:spLocks noGrp="1"/>
          </p:cNvSpPr>
          <p:nvPr>
            <p:ph idx="1"/>
          </p:nvPr>
        </p:nvSpPr>
        <p:spPr>
          <a:xfrm>
            <a:off x="677334" y="1683027"/>
            <a:ext cx="8596668" cy="4358336"/>
          </a:xfrm>
        </p:spPr>
        <p:txBody>
          <a:bodyPr>
            <a:normAutofit/>
          </a:bodyPr>
          <a:p>
            <a:r>
              <a:rPr dirty="0" sz="3200" lang="en-US"/>
              <a:t>•Auscultation for pleural friction rub </a:t>
            </a:r>
            <a:endParaRPr dirty="0" sz="3200" lang="en-US" smtClean="0"/>
          </a:p>
          <a:p>
            <a:r>
              <a:rPr dirty="0" sz="3200" lang="en-US" smtClean="0"/>
              <a:t>•</a:t>
            </a:r>
            <a:r>
              <a:rPr dirty="0" sz="3200" lang="en-US"/>
              <a:t>Chest x-rays </a:t>
            </a:r>
            <a:endParaRPr dirty="0" sz="3200" lang="en-US" smtClean="0"/>
          </a:p>
          <a:p>
            <a:r>
              <a:rPr dirty="0" sz="3200" lang="en-US" smtClean="0"/>
              <a:t>•</a:t>
            </a:r>
            <a:r>
              <a:rPr dirty="0" sz="3200" lang="en-US"/>
              <a:t>Sputum culture </a:t>
            </a:r>
            <a:endParaRPr dirty="0" sz="3200" lang="en-US" smtClean="0"/>
          </a:p>
          <a:p>
            <a:r>
              <a:rPr dirty="0" sz="3200" lang="en-US" smtClean="0"/>
              <a:t>•</a:t>
            </a:r>
            <a:r>
              <a:rPr dirty="0" sz="3200" lang="en-US"/>
              <a:t>Thoracentesis for pleural ﬂuid examination, pleural biopsy (less common)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50" name="Title 1"/>
          <p:cNvSpPr>
            <a:spLocks noGrp="1"/>
          </p:cNvSpPr>
          <p:nvPr>
            <p:ph type="title"/>
          </p:nvPr>
        </p:nvSpPr>
        <p:spPr/>
        <p:txBody>
          <a:bodyPr/>
          <a:p>
            <a:r>
              <a:rPr b="1" dirty="0" lang="en-US"/>
              <a:t>Medical Management </a:t>
            </a:r>
          </a:p>
        </p:txBody>
      </p:sp>
      <p:sp>
        <p:nvSpPr>
          <p:cNvPr id="1048751" name="Content Placeholder 2"/>
          <p:cNvSpPr>
            <a:spLocks noGrp="1"/>
          </p:cNvSpPr>
          <p:nvPr>
            <p:ph idx="1"/>
          </p:nvPr>
        </p:nvSpPr>
        <p:spPr>
          <a:xfrm>
            <a:off x="677334" y="1457739"/>
            <a:ext cx="8596668" cy="4583623"/>
          </a:xfrm>
        </p:spPr>
        <p:txBody>
          <a:bodyPr>
            <a:noAutofit/>
          </a:bodyPr>
          <a:p>
            <a:pPr indent="0" marL="0">
              <a:buNone/>
            </a:pPr>
            <a:r>
              <a:rPr dirty="0" sz="3200" lang="en-US"/>
              <a:t>Objectives of management are to discover the underlying condition causing the pleurisy and to relieve the pain. </a:t>
            </a:r>
            <a:endParaRPr dirty="0" sz="3200" lang="en-US" smtClean="0"/>
          </a:p>
          <a:p>
            <a:r>
              <a:rPr dirty="0" sz="3200" lang="en-US" smtClean="0"/>
              <a:t>Patient </a:t>
            </a:r>
            <a:r>
              <a:rPr dirty="0" sz="3200" lang="en-US"/>
              <a:t>is monitored for signs and symptoms of pleural effusion: shortness of breath, pain, assumption of a position that decreases pain, and decreased chest wall excursion.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52" name="Title 1"/>
          <p:cNvSpPr>
            <a:spLocks noGrp="1"/>
          </p:cNvSpPr>
          <p:nvPr>
            <p:ph type="title"/>
          </p:nvPr>
        </p:nvSpPr>
        <p:spPr/>
        <p:txBody>
          <a:bodyPr/>
          <a:p>
            <a:r>
              <a:rPr dirty="0" lang="en-US"/>
              <a:t>Cont.</a:t>
            </a:r>
            <a:endParaRPr dirty="0" lang="en-US"/>
          </a:p>
        </p:txBody>
      </p:sp>
      <p:sp>
        <p:nvSpPr>
          <p:cNvPr id="1048753" name="Content Placeholder 2"/>
          <p:cNvSpPr>
            <a:spLocks noGrp="1"/>
          </p:cNvSpPr>
          <p:nvPr>
            <p:ph idx="1"/>
          </p:nvPr>
        </p:nvSpPr>
        <p:spPr/>
        <p:txBody>
          <a:bodyPr>
            <a:normAutofit/>
          </a:bodyPr>
          <a:p>
            <a:r>
              <a:rPr dirty="0" sz="3200" lang="en-US"/>
              <a:t>•Prescribed analgesics, such as NSAIDs, are given to relieve pain and allow effective coughing. </a:t>
            </a:r>
            <a:endParaRPr dirty="0" sz="3200" lang="en-US" smtClean="0"/>
          </a:p>
          <a:p>
            <a:r>
              <a:rPr dirty="0" sz="3200" lang="en-US" smtClean="0"/>
              <a:t>•</a:t>
            </a:r>
            <a:r>
              <a:rPr dirty="0" sz="3200" lang="en-US"/>
              <a:t>Applications of heat or cold are provided for symptomatic relief. </a:t>
            </a:r>
            <a:endParaRPr dirty="0" sz="3200" lang="en-US" smtClean="0"/>
          </a:p>
          <a:p>
            <a:r>
              <a:rPr dirty="0" sz="3200" lang="en-US" smtClean="0"/>
              <a:t>•</a:t>
            </a:r>
            <a:r>
              <a:rPr dirty="0" sz="3200" lang="en-US"/>
              <a:t>An intercostal nerve block is done for severe pain.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754" name="Title 1"/>
          <p:cNvSpPr>
            <a:spLocks noGrp="1"/>
          </p:cNvSpPr>
          <p:nvPr>
            <p:ph type="title"/>
          </p:nvPr>
        </p:nvSpPr>
        <p:spPr/>
        <p:txBody>
          <a:bodyPr/>
          <a:p>
            <a:r>
              <a:rPr b="1" dirty="0" lang="en-US"/>
              <a:t>Nursing Management</a:t>
            </a:r>
          </a:p>
        </p:txBody>
      </p:sp>
      <p:sp>
        <p:nvSpPr>
          <p:cNvPr id="1048755" name="Content Placeholder 2"/>
          <p:cNvSpPr>
            <a:spLocks noGrp="1"/>
          </p:cNvSpPr>
          <p:nvPr>
            <p:ph idx="1"/>
          </p:nvPr>
        </p:nvSpPr>
        <p:spPr>
          <a:xfrm>
            <a:off x="677334" y="1484243"/>
            <a:ext cx="8596668" cy="4557119"/>
          </a:xfrm>
        </p:spPr>
        <p:txBody>
          <a:bodyPr>
            <a:normAutofit/>
          </a:bodyPr>
          <a:p>
            <a:r>
              <a:rPr dirty="0" sz="3200" lang="en-US"/>
              <a:t>•Enhance comfort by turning patient frequently on affected side to splint chest wall. </a:t>
            </a:r>
            <a:endParaRPr dirty="0" sz="3200" lang="en-US" smtClean="0"/>
          </a:p>
          <a:p>
            <a:r>
              <a:rPr dirty="0" sz="3200" lang="en-US" smtClean="0"/>
              <a:t>• </a:t>
            </a:r>
            <a:r>
              <a:rPr dirty="0" sz="3200" lang="en-US"/>
              <a:t>Teach patient to use hands or pillow to splint rib cage while coughing. </a:t>
            </a:r>
            <a:endParaRPr dirty="0" sz="3200" lang="en-US" smtClean="0"/>
          </a:p>
          <a:p>
            <a:r>
              <a:rPr dirty="0" sz="3200" lang="en-US" smtClean="0"/>
              <a:t>See </a:t>
            </a:r>
            <a:r>
              <a:rPr dirty="0" sz="3200" lang="en-US"/>
              <a:t>“Nursing Management” under “Pneumonia” for additional information.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56" name="Title 1"/>
          <p:cNvSpPr>
            <a:spLocks noGrp="1"/>
          </p:cNvSpPr>
          <p:nvPr>
            <p:ph type="title"/>
          </p:nvPr>
        </p:nvSpPr>
        <p:spPr/>
        <p:txBody>
          <a:bodyPr/>
          <a:p>
            <a:r>
              <a:rPr b="1" dirty="0" lang="en-US" smtClean="0">
                <a:solidFill>
                  <a:srgbClr val="FF0000"/>
                </a:solidFill>
              </a:rPr>
              <a:t>CHRONIC OBSTRUCTIVE PULMONARY DISEASE(COPD)</a:t>
            </a:r>
            <a:endParaRPr b="1" dirty="0" lang="en-US">
              <a:solidFill>
                <a:srgbClr val="FF0000"/>
              </a:solidFill>
            </a:endParaRPr>
          </a:p>
        </p:txBody>
      </p:sp>
      <p:sp>
        <p:nvSpPr>
          <p:cNvPr id="1048757" name="Content Placeholder 2"/>
          <p:cNvSpPr>
            <a:spLocks noGrp="1"/>
          </p:cNvSpPr>
          <p:nvPr>
            <p:ph idx="1"/>
          </p:nvPr>
        </p:nvSpPr>
        <p:spPr/>
        <p:txBody>
          <a:bodyPr>
            <a:noAutofit/>
          </a:bodyPr>
          <a:p>
            <a:r>
              <a:rPr dirty="0" sz="3200" lang="en-US"/>
              <a:t>COPD is a disease characterized by airﬂow limitation that is not fully reversible. The airﬂow limitation is usually progressive and associated with an abnormal inﬂammatory response of the lung to noxious particles or gases, resulting in narrowing of airways, hypersecretion of mucus, and changes in the pulmonary vasculature.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33" name="Title 1"/>
          <p:cNvSpPr>
            <a:spLocks noGrp="1"/>
          </p:cNvSpPr>
          <p:nvPr>
            <p:ph type="title"/>
          </p:nvPr>
        </p:nvSpPr>
        <p:spPr/>
        <p:txBody>
          <a:bodyPr/>
          <a:p>
            <a:endParaRPr lang="en-US"/>
          </a:p>
        </p:txBody>
      </p:sp>
      <p:pic>
        <p:nvPicPr>
          <p:cNvPr id="2097154" name="Content Placeholder 3"/>
          <p:cNvPicPr>
            <a:picLocks noChangeAspect="1" noGrp="1"/>
          </p:cNvPicPr>
          <p:nvPr>
            <p:ph idx="1"/>
          </p:nvPr>
        </p:nvPicPr>
        <p:blipFill>
          <a:blip xmlns:r="http://schemas.openxmlformats.org/officeDocument/2006/relationships" r:embed="rId1"/>
          <a:stretch>
            <a:fillRect/>
          </a:stretch>
        </p:blipFill>
        <p:spPr>
          <a:xfrm>
            <a:off x="677334" y="437322"/>
            <a:ext cx="8691953" cy="6188765"/>
          </a:xfrm>
          <a:prstGeom prst="rec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58" name="Title 1"/>
          <p:cNvSpPr>
            <a:spLocks noGrp="1"/>
          </p:cNvSpPr>
          <p:nvPr>
            <p:ph type="title"/>
          </p:nvPr>
        </p:nvSpPr>
        <p:spPr>
          <a:xfrm>
            <a:off x="677334" y="291548"/>
            <a:ext cx="8596668" cy="781878"/>
          </a:xfrm>
        </p:spPr>
        <p:txBody>
          <a:bodyPr/>
          <a:p>
            <a:r>
              <a:rPr dirty="0" lang="en-US"/>
              <a:t>Cont.</a:t>
            </a:r>
            <a:endParaRPr dirty="0" lang="en-US"/>
          </a:p>
        </p:txBody>
      </p:sp>
      <p:sp>
        <p:nvSpPr>
          <p:cNvPr id="1048759" name="Content Placeholder 2"/>
          <p:cNvSpPr>
            <a:spLocks noGrp="1"/>
          </p:cNvSpPr>
          <p:nvPr>
            <p:ph idx="1"/>
          </p:nvPr>
        </p:nvSpPr>
        <p:spPr>
          <a:xfrm>
            <a:off x="677334" y="1073427"/>
            <a:ext cx="8596668" cy="4967936"/>
          </a:xfrm>
        </p:spPr>
        <p:txBody>
          <a:bodyPr>
            <a:noAutofit/>
          </a:bodyPr>
          <a:p>
            <a:r>
              <a:rPr dirty="0" sz="3200" lang="en-US"/>
              <a:t> Other diseases such as cystic ﬁbrosis, bronchiectasis, and asthma that were previously classiﬁed as types of COPD are now classiﬁed as chronic pulmonary disorders, although symptoms may overlap with those of COPD. Cigarette smoking, air pollution, and occupational exposure (coal, cotton, grain) are important risk factors that contribute to COPD development, which may occur over a 20- to 30year span.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60" name="Title 1"/>
          <p:cNvSpPr>
            <a:spLocks noGrp="1"/>
          </p:cNvSpPr>
          <p:nvPr>
            <p:ph type="title"/>
          </p:nvPr>
        </p:nvSpPr>
        <p:spPr/>
        <p:txBody>
          <a:bodyPr/>
          <a:p>
            <a:r>
              <a:rPr dirty="0" lang="en-US"/>
              <a:t>Cont.</a:t>
            </a:r>
            <a:endParaRPr dirty="0" lang="en-US"/>
          </a:p>
        </p:txBody>
      </p:sp>
      <p:sp>
        <p:nvSpPr>
          <p:cNvPr id="1048761" name="Content Placeholder 2"/>
          <p:cNvSpPr>
            <a:spLocks noGrp="1"/>
          </p:cNvSpPr>
          <p:nvPr>
            <p:ph idx="1"/>
          </p:nvPr>
        </p:nvSpPr>
        <p:spPr/>
        <p:txBody>
          <a:bodyPr>
            <a:normAutofit/>
          </a:bodyPr>
          <a:p>
            <a:r>
              <a:rPr dirty="0" sz="3200" lang="en-US"/>
              <a:t> Complications of COPD vary but include respiratory insufﬁciency and failure (major complications) as well as pneumonia, atelectasis, and pneumothorax.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62" name="Title 1"/>
          <p:cNvSpPr>
            <a:spLocks noGrp="1"/>
          </p:cNvSpPr>
          <p:nvPr>
            <p:ph type="title"/>
          </p:nvPr>
        </p:nvSpPr>
        <p:spPr/>
        <p:txBody>
          <a:bodyPr/>
          <a:p>
            <a:r>
              <a:rPr b="1" dirty="0" lang="en-US"/>
              <a:t>Clinical Manifestations</a:t>
            </a:r>
          </a:p>
        </p:txBody>
      </p:sp>
      <p:sp>
        <p:nvSpPr>
          <p:cNvPr id="1048763" name="Content Placeholder 2"/>
          <p:cNvSpPr>
            <a:spLocks noGrp="1"/>
          </p:cNvSpPr>
          <p:nvPr>
            <p:ph idx="1"/>
          </p:nvPr>
        </p:nvSpPr>
        <p:spPr>
          <a:xfrm>
            <a:off x="677334" y="1510749"/>
            <a:ext cx="8596668" cy="4530614"/>
          </a:xfrm>
        </p:spPr>
        <p:txBody>
          <a:bodyPr>
            <a:normAutofit/>
          </a:bodyPr>
          <a:p>
            <a:r>
              <a:rPr dirty="0" sz="3200" lang="en-US"/>
              <a:t>•COPD is characterized by chronic cough, sputum production, and dyspnea on exertion; often worsen over time. </a:t>
            </a:r>
            <a:endParaRPr dirty="0" sz="3200" lang="en-US" smtClean="0"/>
          </a:p>
          <a:p>
            <a:r>
              <a:rPr dirty="0" sz="3200" lang="en-US" smtClean="0"/>
              <a:t>•</a:t>
            </a:r>
            <a:r>
              <a:rPr dirty="0" sz="3200" lang="en-US"/>
              <a:t>Weight loss is common. </a:t>
            </a:r>
            <a:endParaRPr dirty="0" sz="3200" lang="en-US" smtClean="0"/>
          </a:p>
          <a:p>
            <a:r>
              <a:rPr dirty="0" sz="3200" lang="en-US" smtClean="0"/>
              <a:t>•</a:t>
            </a:r>
            <a:r>
              <a:rPr dirty="0" sz="3200" lang="en-US"/>
              <a:t>Symptoms are speciﬁc to the disease. See “Clinical Manifestations” under “Asthma,” “Bronchiectasis,” “Bronchitis,” and “Emphysema.”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764" name="Title 1"/>
          <p:cNvSpPr>
            <a:spLocks noGrp="1"/>
          </p:cNvSpPr>
          <p:nvPr>
            <p:ph type="title"/>
          </p:nvPr>
        </p:nvSpPr>
        <p:spPr/>
        <p:txBody>
          <a:bodyPr/>
          <a:p>
            <a:r>
              <a:rPr b="1" dirty="0" lang="en-US"/>
              <a:t>Medical Management </a:t>
            </a:r>
          </a:p>
        </p:txBody>
      </p:sp>
      <p:sp>
        <p:nvSpPr>
          <p:cNvPr id="1048765" name="Content Placeholder 2"/>
          <p:cNvSpPr>
            <a:spLocks noGrp="1"/>
          </p:cNvSpPr>
          <p:nvPr>
            <p:ph idx="1"/>
          </p:nvPr>
        </p:nvSpPr>
        <p:spPr>
          <a:xfrm>
            <a:off x="677334" y="1325217"/>
            <a:ext cx="8596668" cy="4716146"/>
          </a:xfrm>
        </p:spPr>
        <p:txBody>
          <a:bodyPr>
            <a:noAutofit/>
          </a:bodyPr>
          <a:p>
            <a:r>
              <a:rPr dirty="0" sz="3200" lang="en-US"/>
              <a:t>•Smoking cessation, if appropriate. </a:t>
            </a:r>
            <a:endParaRPr dirty="0" sz="3200" lang="en-US" smtClean="0"/>
          </a:p>
          <a:p>
            <a:r>
              <a:rPr dirty="0" sz="3200" lang="en-US" smtClean="0"/>
              <a:t>•</a:t>
            </a:r>
            <a:r>
              <a:rPr dirty="0" sz="3200" lang="en-US"/>
              <a:t>Bronchodilators, corticosteroids, and other drugs (</a:t>
            </a:r>
            <a:r>
              <a:rPr dirty="0" sz="3200" lang="en-US" err="1"/>
              <a:t>eg</a:t>
            </a:r>
            <a:r>
              <a:rPr dirty="0" sz="3200" lang="en-US"/>
              <a:t>, alpha1-antitrypsin augmentation therapy, antibiotic agents, mucolytic agents, antitussive agents, vasodilators, narcotics). Vaccines may also be effective. </a:t>
            </a:r>
            <a:endParaRPr dirty="0" sz="3200" lang="en-US" smtClean="0"/>
          </a:p>
          <a:p>
            <a:r>
              <a:rPr dirty="0" sz="3200" lang="en-US" smtClean="0"/>
              <a:t>•</a:t>
            </a:r>
            <a:r>
              <a:rPr dirty="0" sz="3200" lang="en-US"/>
              <a:t>Oxygen therapy, including nighttime oxygen.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66" name="Title 1"/>
          <p:cNvSpPr>
            <a:spLocks noGrp="1"/>
          </p:cNvSpPr>
          <p:nvPr>
            <p:ph type="title"/>
          </p:nvPr>
        </p:nvSpPr>
        <p:spPr/>
        <p:txBody>
          <a:bodyPr/>
          <a:p>
            <a:r>
              <a:rPr dirty="0" lang="en-US"/>
              <a:t>Cont.</a:t>
            </a:r>
            <a:endParaRPr dirty="0" lang="en-US"/>
          </a:p>
        </p:txBody>
      </p:sp>
      <p:sp>
        <p:nvSpPr>
          <p:cNvPr id="1048767" name="Content Placeholder 2"/>
          <p:cNvSpPr>
            <a:spLocks noGrp="1"/>
          </p:cNvSpPr>
          <p:nvPr>
            <p:ph idx="1"/>
          </p:nvPr>
        </p:nvSpPr>
        <p:spPr/>
        <p:txBody>
          <a:bodyPr>
            <a:normAutofit lnSpcReduction="10000"/>
          </a:bodyPr>
          <a:p>
            <a:r>
              <a:rPr dirty="0" sz="3200" lang="en-US"/>
              <a:t>•Varied treatments speciﬁc to disease. See “Medical Management” under “Asthma,” “Bronchiectasis,” “Bronchitis,” and “Emphysema.” </a:t>
            </a:r>
            <a:endParaRPr dirty="0" sz="3200" lang="en-US" smtClean="0"/>
          </a:p>
          <a:p>
            <a:r>
              <a:rPr dirty="0" sz="3200" lang="en-US" smtClean="0"/>
              <a:t>•</a:t>
            </a:r>
            <a:r>
              <a:rPr dirty="0" sz="3200" lang="en-US"/>
              <a:t>Surgery: </a:t>
            </a:r>
            <a:r>
              <a:rPr dirty="0" sz="3200" lang="en-US" err="1"/>
              <a:t>bullectomy</a:t>
            </a:r>
            <a:r>
              <a:rPr dirty="0" sz="3200" lang="en-US"/>
              <a:t> to reduce dyspnea; lung volume reduction to improve lobar elasticity and function; lung transplantation.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68" name="Title 1"/>
          <p:cNvSpPr>
            <a:spLocks noGrp="1"/>
          </p:cNvSpPr>
          <p:nvPr>
            <p:ph type="title"/>
          </p:nvPr>
        </p:nvSpPr>
        <p:spPr/>
        <p:txBody>
          <a:bodyPr/>
          <a:p>
            <a:r>
              <a:rPr b="1" dirty="0" lang="en-US">
                <a:solidFill>
                  <a:srgbClr val="FF0000"/>
                </a:solidFill>
              </a:rPr>
              <a:t>N</a:t>
            </a:r>
            <a:r>
              <a:rPr b="1" dirty="0" lang="en-US" smtClean="0">
                <a:solidFill>
                  <a:srgbClr val="FF0000"/>
                </a:solidFill>
              </a:rPr>
              <a:t>ursing management.</a:t>
            </a:r>
            <a:endParaRPr b="1" dirty="0" lang="en-US">
              <a:solidFill>
                <a:srgbClr val="FF0000"/>
              </a:solidFill>
            </a:endParaRPr>
          </a:p>
        </p:txBody>
      </p:sp>
      <p:sp>
        <p:nvSpPr>
          <p:cNvPr id="1048769" name="Content Placeholder 2"/>
          <p:cNvSpPr>
            <a:spLocks noGrp="1"/>
          </p:cNvSpPr>
          <p:nvPr>
            <p:ph idx="1"/>
          </p:nvPr>
        </p:nvSpPr>
        <p:spPr>
          <a:xfrm>
            <a:off x="677334" y="1563757"/>
            <a:ext cx="8596668" cy="4477605"/>
          </a:xfrm>
        </p:spPr>
        <p:txBody>
          <a:bodyPr>
            <a:normAutofit/>
          </a:bodyPr>
          <a:p>
            <a:pPr indent="0" marL="0">
              <a:buNone/>
            </a:pPr>
            <a:r>
              <a:rPr b="1" dirty="0" sz="3200" lang="en-US" u="sng" smtClean="0"/>
              <a:t>1. Achieving </a:t>
            </a:r>
            <a:r>
              <a:rPr b="1" dirty="0" sz="3200" lang="en-US" u="sng"/>
              <a:t>Airway Clearance </a:t>
            </a:r>
            <a:endParaRPr b="1" dirty="0" sz="3200" lang="en-US" u="sng" smtClean="0"/>
          </a:p>
          <a:p>
            <a:r>
              <a:rPr dirty="0" sz="3200" lang="en-US" smtClean="0"/>
              <a:t>•</a:t>
            </a:r>
            <a:r>
              <a:rPr dirty="0" sz="3200" lang="en-US"/>
              <a:t>Monitor the patient for dyspnea and hypoxemia. </a:t>
            </a:r>
            <a:endParaRPr dirty="0" sz="3200" lang="en-US" smtClean="0"/>
          </a:p>
          <a:p>
            <a:r>
              <a:rPr dirty="0" sz="3200" lang="en-US" smtClean="0"/>
              <a:t>•</a:t>
            </a:r>
            <a:r>
              <a:rPr dirty="0" sz="3200" lang="en-US"/>
              <a:t>If bronchodilators or corticosteroids are prescribed, administer the medications properly and be alert for potential side effects.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770" name="Title 1"/>
          <p:cNvSpPr>
            <a:spLocks noGrp="1"/>
          </p:cNvSpPr>
          <p:nvPr>
            <p:ph type="title"/>
          </p:nvPr>
        </p:nvSpPr>
        <p:spPr>
          <a:xfrm>
            <a:off x="677334" y="609600"/>
            <a:ext cx="8596668" cy="662609"/>
          </a:xfrm>
        </p:spPr>
        <p:txBody>
          <a:bodyPr/>
          <a:p>
            <a:r>
              <a:rPr dirty="0" lang="en-US"/>
              <a:t>Cont.</a:t>
            </a:r>
            <a:endParaRPr dirty="0" lang="en-US"/>
          </a:p>
        </p:txBody>
      </p:sp>
      <p:sp>
        <p:nvSpPr>
          <p:cNvPr id="1048771" name="Content Placeholder 2"/>
          <p:cNvSpPr>
            <a:spLocks noGrp="1"/>
          </p:cNvSpPr>
          <p:nvPr>
            <p:ph idx="1"/>
          </p:nvPr>
        </p:nvSpPr>
        <p:spPr>
          <a:xfrm>
            <a:off x="677334" y="1272209"/>
            <a:ext cx="8596668" cy="4769153"/>
          </a:xfrm>
        </p:spPr>
        <p:txBody>
          <a:bodyPr>
            <a:noAutofit/>
          </a:bodyPr>
          <a:p>
            <a:r>
              <a:rPr dirty="0" sz="3200" lang="en-US"/>
              <a:t>Encourage patient to eliminate or reduce all pulmonary irritants, particularly cigarette smoking. </a:t>
            </a:r>
            <a:endParaRPr dirty="0" sz="3200" lang="en-US" smtClean="0"/>
          </a:p>
          <a:p>
            <a:r>
              <a:rPr dirty="0" sz="3200" lang="en-US" smtClean="0"/>
              <a:t>•</a:t>
            </a:r>
            <a:r>
              <a:rPr dirty="0" sz="3200" lang="en-US"/>
              <a:t>Instruct the patient in directed or controlled coughing. </a:t>
            </a:r>
            <a:endParaRPr dirty="0" sz="3200" lang="en-US" smtClean="0"/>
          </a:p>
          <a:p>
            <a:r>
              <a:rPr dirty="0" sz="3200" lang="en-US" smtClean="0"/>
              <a:t>•</a:t>
            </a:r>
            <a:r>
              <a:rPr dirty="0" sz="3200" lang="en-US"/>
              <a:t>Chest physiotherapy with postural drainage, intermittent positive-pressure breathing, increased ﬂuid intake, and bland aerosol mists (with normal saline solution or water) may be useful for some patients with COPD.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72" name="Title 1"/>
          <p:cNvSpPr>
            <a:spLocks noGrp="1"/>
          </p:cNvSpPr>
          <p:nvPr>
            <p:ph type="title"/>
          </p:nvPr>
        </p:nvSpPr>
        <p:spPr/>
        <p:txBody>
          <a:bodyPr/>
          <a:p>
            <a:r>
              <a:rPr dirty="0" lang="en-US" u="sng" smtClean="0"/>
              <a:t>2.Improving </a:t>
            </a:r>
            <a:r>
              <a:rPr dirty="0" lang="en-US" u="sng"/>
              <a:t>Breathing Patterns</a:t>
            </a:r>
          </a:p>
        </p:txBody>
      </p:sp>
      <p:sp>
        <p:nvSpPr>
          <p:cNvPr id="1048773" name="Content Placeholder 2"/>
          <p:cNvSpPr>
            <a:spLocks noGrp="1"/>
          </p:cNvSpPr>
          <p:nvPr>
            <p:ph idx="1"/>
          </p:nvPr>
        </p:nvSpPr>
        <p:spPr>
          <a:xfrm>
            <a:off x="677334" y="1749287"/>
            <a:ext cx="8596668" cy="4292075"/>
          </a:xfrm>
        </p:spPr>
        <p:txBody>
          <a:bodyPr>
            <a:noAutofit/>
          </a:bodyPr>
          <a:p>
            <a:r>
              <a:rPr dirty="0" sz="3200" lang="en-US"/>
              <a:t>•Inspiratory muscle training and breathing retraining may help improve breathing patterns.</a:t>
            </a:r>
          </a:p>
          <a:p>
            <a:r>
              <a:rPr dirty="0" sz="3200" lang="en-US"/>
              <a:t>•Training in diaphragmatic breathing reduces the respiratory rate, increases alveolar ventilation, and sometimes helps expel as much air as possible during expiration. </a:t>
            </a:r>
            <a:endParaRPr dirty="0" sz="3200"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74" name="Title 1"/>
          <p:cNvSpPr>
            <a:spLocks noGrp="1"/>
          </p:cNvSpPr>
          <p:nvPr>
            <p:ph type="title"/>
          </p:nvPr>
        </p:nvSpPr>
        <p:spPr/>
        <p:txBody>
          <a:bodyPr/>
          <a:p>
            <a:r>
              <a:rPr dirty="0" lang="en-US"/>
              <a:t>Cont.</a:t>
            </a:r>
            <a:endParaRPr dirty="0" lang="en-US"/>
          </a:p>
        </p:txBody>
      </p:sp>
      <p:sp>
        <p:nvSpPr>
          <p:cNvPr id="1048775" name="Content Placeholder 2"/>
          <p:cNvSpPr>
            <a:spLocks noGrp="1"/>
          </p:cNvSpPr>
          <p:nvPr>
            <p:ph idx="1"/>
          </p:nvPr>
        </p:nvSpPr>
        <p:spPr/>
        <p:txBody>
          <a:bodyPr>
            <a:normAutofit/>
          </a:bodyPr>
          <a:p>
            <a:r>
              <a:rPr dirty="0" sz="3200" lang="en-US"/>
              <a:t>•Pursed-lip breathing helps slow expiration, prevent collapse of small airways, and control the rate and depth of respiration; it also promotes relaxation. </a:t>
            </a:r>
          </a:p>
          <a:p>
            <a:endParaRPr dirty="0" sz="320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776" name="Title 1"/>
          <p:cNvSpPr>
            <a:spLocks noGrp="1"/>
          </p:cNvSpPr>
          <p:nvPr>
            <p:ph type="title"/>
          </p:nvPr>
        </p:nvSpPr>
        <p:spPr/>
        <p:txBody>
          <a:bodyPr/>
          <a:p>
            <a:r>
              <a:rPr dirty="0" lang="en-US" u="sng" smtClean="0"/>
              <a:t>3.Improving </a:t>
            </a:r>
            <a:r>
              <a:rPr dirty="0" lang="en-US" u="sng"/>
              <a:t>Activity Tolerance</a:t>
            </a:r>
          </a:p>
        </p:txBody>
      </p:sp>
      <p:sp>
        <p:nvSpPr>
          <p:cNvPr id="1048777" name="Content Placeholder 2"/>
          <p:cNvSpPr>
            <a:spLocks noGrp="1"/>
          </p:cNvSpPr>
          <p:nvPr>
            <p:ph idx="1"/>
          </p:nvPr>
        </p:nvSpPr>
        <p:spPr/>
        <p:txBody>
          <a:bodyPr>
            <a:noAutofit/>
          </a:bodyPr>
          <a:p>
            <a:r>
              <a:rPr dirty="0" sz="3200" lang="en-US"/>
              <a:t>•Evaluate the patient’s activity tolerance and limitations and use teaching strategies to promote independent activities of daily living. </a:t>
            </a:r>
            <a:endParaRPr dirty="0" sz="3200" lang="en-US" smtClean="0"/>
          </a:p>
          <a:p>
            <a:r>
              <a:rPr dirty="0" sz="3200" lang="en-US" smtClean="0"/>
              <a:t>•</a:t>
            </a:r>
            <a:r>
              <a:rPr dirty="0" sz="3200" lang="en-US"/>
              <a:t>Determine if patient is a candidate for exercise training to strengthen the muscles of the upper and lower extremities and to improve exercise tolerance and endurance.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34" name="Title 1"/>
          <p:cNvSpPr>
            <a:spLocks noGrp="1"/>
          </p:cNvSpPr>
          <p:nvPr>
            <p:ph type="title"/>
          </p:nvPr>
        </p:nvSpPr>
        <p:spPr/>
        <p:txBody>
          <a:bodyPr/>
          <a:p>
            <a:endParaRPr lang="en-US"/>
          </a:p>
        </p:txBody>
      </p:sp>
      <p:pic>
        <p:nvPicPr>
          <p:cNvPr id="2097155" name="Content Placeholder 3"/>
          <p:cNvPicPr>
            <a:picLocks noChangeAspect="1" noGrp="1"/>
          </p:cNvPicPr>
          <p:nvPr>
            <p:ph idx="1"/>
          </p:nvPr>
        </p:nvPicPr>
        <p:blipFill>
          <a:blip xmlns:r="http://schemas.openxmlformats.org/officeDocument/2006/relationships" r:embed="rId1"/>
          <a:stretch>
            <a:fillRect/>
          </a:stretch>
        </p:blipFill>
        <p:spPr>
          <a:xfrm>
            <a:off x="424070" y="371061"/>
            <a:ext cx="8998226" cy="6281529"/>
          </a:xfrm>
          <a:prstGeom prst="rec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78" name="Title 1"/>
          <p:cNvSpPr>
            <a:spLocks noGrp="1"/>
          </p:cNvSpPr>
          <p:nvPr>
            <p:ph type="title"/>
          </p:nvPr>
        </p:nvSpPr>
        <p:spPr/>
        <p:txBody>
          <a:bodyPr/>
          <a:p>
            <a:r>
              <a:rPr dirty="0" lang="en-US"/>
              <a:t>Cont.</a:t>
            </a:r>
            <a:endParaRPr dirty="0" lang="en-US"/>
          </a:p>
        </p:txBody>
      </p:sp>
      <p:sp>
        <p:nvSpPr>
          <p:cNvPr id="1048779" name="Content Placeholder 2"/>
          <p:cNvSpPr>
            <a:spLocks noGrp="1"/>
          </p:cNvSpPr>
          <p:nvPr>
            <p:ph idx="1"/>
          </p:nvPr>
        </p:nvSpPr>
        <p:spPr/>
        <p:txBody>
          <a:bodyPr>
            <a:normAutofit/>
          </a:bodyPr>
          <a:p>
            <a:r>
              <a:rPr dirty="0" sz="3200" lang="en-US"/>
              <a:t>•Recommend use of walking aids, if appropriate, to improve activity levels and ambulation. </a:t>
            </a:r>
            <a:endParaRPr dirty="0" sz="3200" lang="en-US" smtClean="0"/>
          </a:p>
          <a:p>
            <a:r>
              <a:rPr dirty="0" sz="3200" lang="en-US" smtClean="0"/>
              <a:t>•</a:t>
            </a:r>
            <a:r>
              <a:rPr dirty="0" sz="3200" lang="en-US"/>
              <a:t>Consult with other health care professionals (rehabilitation therapist, occupational therapist, physical therapist) as needed.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80" name="Title 1"/>
          <p:cNvSpPr>
            <a:spLocks noGrp="1"/>
          </p:cNvSpPr>
          <p:nvPr>
            <p:ph type="title"/>
          </p:nvPr>
        </p:nvSpPr>
        <p:spPr/>
        <p:txBody>
          <a:bodyPr/>
          <a:p>
            <a:r>
              <a:rPr dirty="0" lang="en-US" u="sng" smtClean="0"/>
              <a:t>4.Monitoring </a:t>
            </a:r>
            <a:r>
              <a:rPr dirty="0" lang="en-US" u="sng"/>
              <a:t>and Managing Complications</a:t>
            </a:r>
          </a:p>
        </p:txBody>
      </p:sp>
      <p:sp>
        <p:nvSpPr>
          <p:cNvPr id="1048781" name="Content Placeholder 2"/>
          <p:cNvSpPr>
            <a:spLocks noGrp="1"/>
          </p:cNvSpPr>
          <p:nvPr>
            <p:ph idx="1"/>
          </p:nvPr>
        </p:nvSpPr>
        <p:spPr/>
        <p:txBody>
          <a:bodyPr>
            <a:normAutofit/>
          </a:bodyPr>
          <a:p>
            <a:r>
              <a:rPr dirty="0" sz="3200" lang="en-US"/>
              <a:t>•Assess patient for complications (respiratory insufﬁciency and failure, respiratory infection, and atelectasis). </a:t>
            </a:r>
            <a:endParaRPr dirty="0" sz="3200" lang="en-US" smtClean="0"/>
          </a:p>
          <a:p>
            <a:r>
              <a:rPr dirty="0" sz="3200" lang="en-US" smtClean="0"/>
              <a:t>•</a:t>
            </a:r>
            <a:r>
              <a:rPr dirty="0" sz="3200" lang="en-US"/>
              <a:t>Monitor for cognitive changes, increasing dyspnea, tachypnea, and tachycardia. </a:t>
            </a:r>
            <a:endParaRPr dirty="0" sz="3200" lang="en-US" smtClean="0"/>
          </a:p>
          <a:p>
            <a:r>
              <a:rPr dirty="0" sz="3200" lang="en-US" smtClean="0"/>
              <a:t>•</a:t>
            </a:r>
            <a:r>
              <a:rPr dirty="0" sz="3200" lang="en-US"/>
              <a:t>Monitor pulse oximetry values and administer oxygen as prescribed.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82" name="Title 1"/>
          <p:cNvSpPr>
            <a:spLocks noGrp="1"/>
          </p:cNvSpPr>
          <p:nvPr>
            <p:ph type="title"/>
          </p:nvPr>
        </p:nvSpPr>
        <p:spPr>
          <a:xfrm>
            <a:off x="677334" y="344558"/>
            <a:ext cx="8596668" cy="940904"/>
          </a:xfrm>
        </p:spPr>
        <p:txBody>
          <a:bodyPr/>
          <a:p>
            <a:r>
              <a:rPr dirty="0" lang="en-US"/>
              <a:t>Cont.</a:t>
            </a:r>
            <a:endParaRPr dirty="0" lang="en-US"/>
          </a:p>
        </p:txBody>
      </p:sp>
      <p:sp>
        <p:nvSpPr>
          <p:cNvPr id="1048783" name="Content Placeholder 2"/>
          <p:cNvSpPr>
            <a:spLocks noGrp="1"/>
          </p:cNvSpPr>
          <p:nvPr>
            <p:ph idx="1"/>
          </p:nvPr>
        </p:nvSpPr>
        <p:spPr>
          <a:xfrm>
            <a:off x="677334" y="1948071"/>
            <a:ext cx="8596668" cy="4093292"/>
          </a:xfrm>
        </p:spPr>
        <p:txBody>
          <a:bodyPr>
            <a:noAutofit/>
          </a:bodyPr>
          <a:p>
            <a:r>
              <a:rPr dirty="0" sz="3200" lang="en-US"/>
              <a:t>•Instruct patient and family about signs and symptoms of infection or other complications and to report changes in physical or cognitive status</a:t>
            </a:r>
            <a:r>
              <a:rPr dirty="0" sz="3200" lang="en-US" smtClean="0"/>
              <a:t>.</a:t>
            </a:r>
          </a:p>
          <a:p>
            <a:r>
              <a:rPr dirty="0" sz="3200" lang="en-US" smtClean="0"/>
              <a:t>•</a:t>
            </a:r>
            <a:r>
              <a:rPr dirty="0" sz="3200" lang="en-US"/>
              <a:t>Encourage patient to be immunized against inﬂuenza and Streptococcus pneumonia. </a:t>
            </a:r>
            <a:endParaRPr dirty="0" sz="3200"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784" name="Title 1"/>
          <p:cNvSpPr>
            <a:spLocks noGrp="1"/>
          </p:cNvSpPr>
          <p:nvPr>
            <p:ph type="title"/>
          </p:nvPr>
        </p:nvSpPr>
        <p:spPr/>
        <p:txBody>
          <a:bodyPr/>
          <a:p>
            <a:r>
              <a:rPr dirty="0" lang="en-US"/>
              <a:t>Cont.</a:t>
            </a:r>
            <a:endParaRPr dirty="0" lang="en-US"/>
          </a:p>
        </p:txBody>
      </p:sp>
      <p:sp>
        <p:nvSpPr>
          <p:cNvPr id="1048785" name="Content Placeholder 2"/>
          <p:cNvSpPr>
            <a:spLocks noGrp="1"/>
          </p:cNvSpPr>
          <p:nvPr>
            <p:ph idx="1"/>
          </p:nvPr>
        </p:nvSpPr>
        <p:spPr/>
        <p:txBody>
          <a:bodyPr>
            <a:normAutofit/>
          </a:bodyPr>
          <a:p>
            <a:r>
              <a:rPr dirty="0" sz="3200" lang="en-US"/>
              <a:t>•Caution patient to avoid going outdoors if the pollen count is high or if there is signiﬁcant air pollution and to avoid exposure to high outdoor temperatures with high humidity. </a:t>
            </a:r>
          </a:p>
          <a:p>
            <a:endParaRPr dirty="0" sz="320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86" name="Title 1"/>
          <p:cNvSpPr>
            <a:spLocks noGrp="1"/>
          </p:cNvSpPr>
          <p:nvPr>
            <p:ph type="title"/>
          </p:nvPr>
        </p:nvSpPr>
        <p:spPr/>
        <p:txBody>
          <a:bodyPr/>
          <a:p>
            <a:r>
              <a:rPr dirty="0" lang="en-US"/>
              <a:t>Cont.</a:t>
            </a:r>
            <a:endParaRPr dirty="0" lang="en-US"/>
          </a:p>
        </p:txBody>
      </p:sp>
      <p:sp>
        <p:nvSpPr>
          <p:cNvPr id="1048787" name="Content Placeholder 2"/>
          <p:cNvSpPr>
            <a:spLocks noGrp="1"/>
          </p:cNvSpPr>
          <p:nvPr>
            <p:ph idx="1"/>
          </p:nvPr>
        </p:nvSpPr>
        <p:spPr/>
        <p:txBody>
          <a:bodyPr>
            <a:normAutofit/>
          </a:bodyPr>
          <a:p>
            <a:r>
              <a:rPr dirty="0" sz="3200" lang="en-US"/>
              <a:t>•If a rapid onset of shortness of breath occurs, quickly evaluate the patient for potential pneumothorax by assessing the symmetry of chest movement, differences in breath sounds, and pulse oximetry.</a:t>
            </a:r>
          </a:p>
          <a:p>
            <a:endParaRPr dirty="0" sz="320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788" name="Title 1"/>
          <p:cNvSpPr>
            <a:spLocks noGrp="1"/>
          </p:cNvSpPr>
          <p:nvPr>
            <p:ph type="title"/>
          </p:nvPr>
        </p:nvSpPr>
        <p:spPr/>
        <p:txBody>
          <a:bodyPr/>
          <a:p>
            <a:r>
              <a:rPr b="1" dirty="0" lang="en-US" smtClean="0">
                <a:solidFill>
                  <a:srgbClr val="FF0000"/>
                </a:solidFill>
              </a:rPr>
              <a:t>BRONCHITIS, CHRONIC</a:t>
            </a:r>
            <a:endParaRPr b="1" dirty="0" lang="en-US">
              <a:solidFill>
                <a:srgbClr val="FF0000"/>
              </a:solidFill>
            </a:endParaRPr>
          </a:p>
        </p:txBody>
      </p:sp>
      <p:sp>
        <p:nvSpPr>
          <p:cNvPr id="1048789" name="Content Placeholder 2"/>
          <p:cNvSpPr>
            <a:spLocks noGrp="1"/>
          </p:cNvSpPr>
          <p:nvPr>
            <p:ph idx="1"/>
          </p:nvPr>
        </p:nvSpPr>
        <p:spPr/>
        <p:txBody>
          <a:bodyPr>
            <a:noAutofit/>
          </a:bodyPr>
          <a:p>
            <a:r>
              <a:rPr dirty="0" sz="3200" lang="en-US"/>
              <a:t>Chronic bronchitis, a disease of the airways, is defined as the presence of cough and sputum production for at least 3 months in each of two consecutive years. Although, chronic bronchitis is a clinically and epidemiologically useful term, it does not reflect the major impact of airflow limitation on morbidity and mortality in COPD.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790" name="Title 1"/>
          <p:cNvSpPr>
            <a:spLocks noGrp="1"/>
          </p:cNvSpPr>
          <p:nvPr>
            <p:ph type="title"/>
          </p:nvPr>
        </p:nvSpPr>
        <p:spPr/>
        <p:txBody>
          <a:bodyPr/>
          <a:p>
            <a:r>
              <a:rPr dirty="0" lang="en-US"/>
              <a:t>Cont.</a:t>
            </a:r>
            <a:endParaRPr dirty="0" lang="en-US"/>
          </a:p>
        </p:txBody>
      </p:sp>
      <p:sp>
        <p:nvSpPr>
          <p:cNvPr id="1048791" name="Content Placeholder 2"/>
          <p:cNvSpPr>
            <a:spLocks noGrp="1"/>
          </p:cNvSpPr>
          <p:nvPr>
            <p:ph idx="1"/>
          </p:nvPr>
        </p:nvSpPr>
        <p:spPr/>
        <p:txBody>
          <a:bodyPr>
            <a:normAutofit/>
          </a:bodyPr>
          <a:p>
            <a:r>
              <a:rPr dirty="0" sz="3200" lang="en-US"/>
              <a:t>In many cases, smoke or other environmental pollutants irritate the airways, resulting in inflammation and hypersecretion of mucus. Constant irritation causes the mucus-secreting glands and goblet cells to increase in number, leading to increased mucus production.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792" name="Title 1"/>
          <p:cNvSpPr>
            <a:spLocks noGrp="1"/>
          </p:cNvSpPr>
          <p:nvPr>
            <p:ph type="title"/>
          </p:nvPr>
        </p:nvSpPr>
        <p:spPr/>
        <p:txBody>
          <a:bodyPr/>
          <a:p>
            <a:r>
              <a:rPr dirty="0" lang="en-US"/>
              <a:t>Cont.</a:t>
            </a:r>
            <a:endParaRPr dirty="0" lang="en-US"/>
          </a:p>
        </p:txBody>
      </p:sp>
      <p:sp>
        <p:nvSpPr>
          <p:cNvPr id="1048793" name="Content Placeholder 2"/>
          <p:cNvSpPr>
            <a:spLocks noGrp="1"/>
          </p:cNvSpPr>
          <p:nvPr>
            <p:ph idx="1"/>
          </p:nvPr>
        </p:nvSpPr>
        <p:spPr/>
        <p:txBody>
          <a:bodyPr>
            <a:normAutofit/>
          </a:bodyPr>
          <a:p>
            <a:r>
              <a:rPr dirty="0" sz="3200" lang="en-US"/>
              <a:t> Mucus plugging of the airway reduces ciliary function. Bronchial walls also become thickened, further narrowing the bronchial lumen. Alveoli adjacent to the bronchioles may become damaged and </a:t>
            </a:r>
            <a:r>
              <a:rPr dirty="0" sz="3200" lang="en-US" err="1"/>
              <a:t>fibrosed</a:t>
            </a:r>
            <a:r>
              <a:rPr dirty="0" sz="3200" lang="en-US"/>
              <a:t>, resulting in altered function of the alveolar macrophages.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794" name="Title 1"/>
          <p:cNvSpPr>
            <a:spLocks noGrp="1"/>
          </p:cNvSpPr>
          <p:nvPr>
            <p:ph type="title"/>
          </p:nvPr>
        </p:nvSpPr>
        <p:spPr/>
        <p:txBody>
          <a:bodyPr/>
          <a:p>
            <a:r>
              <a:rPr dirty="0" lang="en-US"/>
              <a:t>Cont.</a:t>
            </a:r>
            <a:endParaRPr dirty="0" lang="en-US"/>
          </a:p>
        </p:txBody>
      </p:sp>
      <p:sp>
        <p:nvSpPr>
          <p:cNvPr id="1048795" name="Content Placeholder 2"/>
          <p:cNvSpPr>
            <a:spLocks noGrp="1"/>
          </p:cNvSpPr>
          <p:nvPr>
            <p:ph idx="1"/>
          </p:nvPr>
        </p:nvSpPr>
        <p:spPr/>
        <p:txBody>
          <a:bodyPr>
            <a:normAutofit/>
          </a:bodyPr>
          <a:p>
            <a:r>
              <a:rPr dirty="0" sz="3200" lang="en-US"/>
              <a:t>This is significant because the macrophages play an important role in destroying foreign particles, including bacteria. As a result, the patient becomes more susceptible to respiratory infection.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96" name="Title 1"/>
          <p:cNvSpPr>
            <a:spLocks noGrp="1"/>
          </p:cNvSpPr>
          <p:nvPr>
            <p:ph type="title"/>
          </p:nvPr>
        </p:nvSpPr>
        <p:spPr/>
        <p:txBody>
          <a:bodyPr/>
          <a:p>
            <a:r>
              <a:rPr dirty="0" lang="en-US"/>
              <a:t>Cont.</a:t>
            </a:r>
            <a:endParaRPr dirty="0" lang="en-US"/>
          </a:p>
        </p:txBody>
      </p:sp>
      <p:sp>
        <p:nvSpPr>
          <p:cNvPr id="1048797" name="Content Placeholder 2"/>
          <p:cNvSpPr>
            <a:spLocks noGrp="1"/>
          </p:cNvSpPr>
          <p:nvPr>
            <p:ph idx="1"/>
          </p:nvPr>
        </p:nvSpPr>
        <p:spPr/>
        <p:txBody>
          <a:bodyPr>
            <a:normAutofit/>
          </a:bodyPr>
          <a:p>
            <a:r>
              <a:rPr dirty="0" sz="3200" lang="en-US"/>
              <a:t>A wide range of viral, bacterial, and </a:t>
            </a:r>
            <a:r>
              <a:rPr dirty="0" sz="3200" lang="en-US" err="1"/>
              <a:t>mycoplasmal</a:t>
            </a:r>
            <a:r>
              <a:rPr dirty="0" sz="3200" lang="en-US"/>
              <a:t> infections can produce acute episodes of bronchitis. Exacerbations of chronic bronchitis are most likely to occur during the winter when viral and bacterial infections are more prevalent.</a:t>
            </a:r>
          </a:p>
          <a:p>
            <a:endParaRPr dirty="0" sz="3200" lang="en-US"/>
          </a:p>
        </p:txBody>
      </p:sp>
    </p:spTree>
  </p:cSld>
  <p:clrMapOvr>
    <a:masterClrMapping/>
  </p:clrMapOvr>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PULMONARY NURSING.</dc:title>
  <dc:creator>Windows User</dc:creator>
  <cp:lastModifiedBy>Windows User</cp:lastModifiedBy>
  <dcterms:created xsi:type="dcterms:W3CDTF">2019-12-27T00:16:38Z</dcterms:created>
  <dcterms:modified xsi:type="dcterms:W3CDTF">2020-10-28T10:53:24Z</dcterms:modified>
</cp:coreProperties>
</file>