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86" r:id="rId4"/>
    <p:sldId id="287" r:id="rId5"/>
    <p:sldId id="28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56" r:id="rId56"/>
    <p:sldId id="357" r:id="rId57"/>
    <p:sldId id="358" r:id="rId58"/>
    <p:sldId id="310" r:id="rId59"/>
    <p:sldId id="311" r:id="rId60"/>
    <p:sldId id="360"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373" r:id="rId141"/>
    <p:sldId id="374" r:id="rId142"/>
    <p:sldId id="375" r:id="rId143"/>
    <p:sldId id="376" r:id="rId144"/>
    <p:sldId id="405" r:id="rId145"/>
    <p:sldId id="406" r:id="rId146"/>
    <p:sldId id="407" r:id="rId147"/>
    <p:sldId id="408" r:id="rId148"/>
    <p:sldId id="409" r:id="rId149"/>
    <p:sldId id="410" r:id="rId150"/>
    <p:sldId id="411" r:id="rId151"/>
    <p:sldId id="412" r:id="rId152"/>
    <p:sldId id="413" r:id="rId153"/>
    <p:sldId id="414" r:id="rId154"/>
    <p:sldId id="377" r:id="rId155"/>
    <p:sldId id="418" r:id="rId156"/>
    <p:sldId id="378" r:id="rId157"/>
    <p:sldId id="379" r:id="rId158"/>
    <p:sldId id="380" r:id="rId159"/>
    <p:sldId id="415" r:id="rId160"/>
    <p:sldId id="416" r:id="rId1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72" d="100"/>
          <a:sy n="72"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https://www.healthline.com/human-body-maps/bronchi"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en.wikipedia.org/wiki/Stab_wound" TargetMode="External"/><Relationship Id="rId3" Type="http://schemas.openxmlformats.org/officeDocument/2006/relationships/hyperlink" Target="https://en.wikipedia.org/wiki/Chest" TargetMode="External"/><Relationship Id="rId7" Type="http://schemas.openxmlformats.org/officeDocument/2006/relationships/hyperlink" Target="https://en.wikipedia.org/wiki/Motor_vehicle_collisions" TargetMode="External"/><Relationship Id="rId2" Type="http://schemas.openxmlformats.org/officeDocument/2006/relationships/hyperlink" Target="https://en.wikipedia.org/wiki/Injury" TargetMode="External"/><Relationship Id="rId1" Type="http://schemas.openxmlformats.org/officeDocument/2006/relationships/slideLayout" Target="../slideLayouts/slideLayout2.xml"/><Relationship Id="rId6" Type="http://schemas.openxmlformats.org/officeDocument/2006/relationships/hyperlink" Target="https://en.wikipedia.org/wiki/Lungs" TargetMode="External"/><Relationship Id="rId5" Type="http://schemas.openxmlformats.org/officeDocument/2006/relationships/hyperlink" Target="https://en.wikipedia.org/wiki/Heart" TargetMode="External"/><Relationship Id="rId4" Type="http://schemas.openxmlformats.org/officeDocument/2006/relationships/hyperlink" Target="https://en.wikipedia.org/wiki/Rib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Penetrating_trauma" TargetMode="External"/><Relationship Id="rId2" Type="http://schemas.openxmlformats.org/officeDocument/2006/relationships/hyperlink" Target="https://en.wikipedia.org/wiki/Blunt_trauma" TargetMode="External"/><Relationship Id="rId1" Type="http://schemas.openxmlformats.org/officeDocument/2006/relationships/slideLayout" Target="../slideLayouts/slideLayout2.xml"/><Relationship Id="rId4" Type="http://schemas.openxmlformats.org/officeDocument/2006/relationships/hyperlink" Target="https://en.wikipedia.org/wiki/Pathophysiology"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en.wikipedia.org/wiki/Fracture" TargetMode="External"/><Relationship Id="rId3" Type="http://schemas.openxmlformats.org/officeDocument/2006/relationships/hyperlink" Target="https://en.wikipedia.org/wiki/Contusion" TargetMode="External"/><Relationship Id="rId7" Type="http://schemas.openxmlformats.org/officeDocument/2006/relationships/hyperlink" Target="https://en.wikipedia.org/wiki/Sternal_fracture" TargetMode="External"/><Relationship Id="rId2" Type="http://schemas.openxmlformats.org/officeDocument/2006/relationships/hyperlink" Target="https://en.wikipedia.org/wiki/Chest_wall" TargetMode="External"/><Relationship Id="rId1" Type="http://schemas.openxmlformats.org/officeDocument/2006/relationships/slideLayout" Target="../slideLayouts/slideLayout2.xml"/><Relationship Id="rId6" Type="http://schemas.openxmlformats.org/officeDocument/2006/relationships/hyperlink" Target="https://en.wikipedia.org/wiki/Flail_chest" TargetMode="External"/><Relationship Id="rId5" Type="http://schemas.openxmlformats.org/officeDocument/2006/relationships/hyperlink" Target="https://en.wikipedia.org/wiki/Rib_fracture" TargetMode="External"/><Relationship Id="rId4" Type="http://schemas.openxmlformats.org/officeDocument/2006/relationships/hyperlink" Target="https://en.wikipedia.org/wiki/Hematoma" TargetMode="External"/><Relationship Id="rId9" Type="http://schemas.openxmlformats.org/officeDocument/2006/relationships/hyperlink" Target="https://en.wikipedia.org/wiki/Shoulder_girdl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Pulmonary_contusion" TargetMode="External"/><Relationship Id="rId7" Type="http://schemas.openxmlformats.org/officeDocument/2006/relationships/hyperlink" Target="https://en.wikipedia.org/wiki/Hemopneumothorax" TargetMode="External"/><Relationship Id="rId2" Type="http://schemas.openxmlformats.org/officeDocument/2006/relationships/hyperlink" Target="https://en.wikipedia.org/wiki/Pleural_space" TargetMode="External"/><Relationship Id="rId1" Type="http://schemas.openxmlformats.org/officeDocument/2006/relationships/slideLayout" Target="../slideLayouts/slideLayout2.xml"/><Relationship Id="rId6" Type="http://schemas.openxmlformats.org/officeDocument/2006/relationships/hyperlink" Target="https://en.wikipedia.org/wiki/Hemothorax" TargetMode="External"/><Relationship Id="rId5" Type="http://schemas.openxmlformats.org/officeDocument/2006/relationships/hyperlink" Target="https://en.wikipedia.org/wiki/Pneumothorax" TargetMode="External"/><Relationship Id="rId4" Type="http://schemas.openxmlformats.org/officeDocument/2006/relationships/hyperlink" Target="https://en.wikipedia.org/wiki/Pulmonary_lacerat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Pericardial_tamponade" TargetMode="External"/><Relationship Id="rId2" Type="http://schemas.openxmlformats.org/officeDocument/2006/relationships/hyperlink" Target="https://en.wikipedia.org/wiki/Tracheobronchial_tear" TargetMode="External"/><Relationship Id="rId1" Type="http://schemas.openxmlformats.org/officeDocument/2006/relationships/slideLayout" Target="../slideLayouts/slideLayout2.xml"/><Relationship Id="rId6" Type="http://schemas.openxmlformats.org/officeDocument/2006/relationships/hyperlink" Target="https://en.wikipedia.org/wiki/Hemopericardium" TargetMode="External"/><Relationship Id="rId5" Type="http://schemas.openxmlformats.org/officeDocument/2006/relationships/hyperlink" Target="https://en.wikipedia.org/wiki/Traumatic_arrest" TargetMode="External"/><Relationship Id="rId4" Type="http://schemas.openxmlformats.org/officeDocument/2006/relationships/hyperlink" Target="https://en.wikipedia.org/wiki/Myocardial_contus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Thoracic_aorta_injury" TargetMode="External"/><Relationship Id="rId7" Type="http://schemas.openxmlformats.org/officeDocument/2006/relationships/hyperlink" Target="https://en.wikipedia.org/wiki/Diaphragm_injury" TargetMode="External"/><Relationship Id="rId2" Type="http://schemas.openxmlformats.org/officeDocument/2006/relationships/hyperlink" Target="https://en.wikipedia.org/wiki/Traumatic_aortic_rupture" TargetMode="External"/><Relationship Id="rId1" Type="http://schemas.openxmlformats.org/officeDocument/2006/relationships/slideLayout" Target="../slideLayouts/slideLayout2.xml"/><Relationship Id="rId6" Type="http://schemas.openxmlformats.org/officeDocument/2006/relationships/hyperlink" Target="https://en.wikipedia.org/wiki/Boerhaave_syndrome" TargetMode="External"/><Relationship Id="rId5" Type="http://schemas.openxmlformats.org/officeDocument/2006/relationships/hyperlink" Target="https://en.wikipedia.org/wiki/Esophageal_injury" TargetMode="External"/><Relationship Id="rId4" Type="http://schemas.openxmlformats.org/officeDocument/2006/relationships/hyperlink" Target="https://en.wikipedia.org/wiki/Aortic_dissec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sdmanuals.com/home/heart-and-blood-vessel-disorders/low-blood-pressure-and-shock/shock" TargetMode="External"/><Relationship Id="rId2" Type="http://schemas.openxmlformats.org/officeDocument/2006/relationships/hyperlink" Target="https://www.msdmanuals.com/home/lung-and-airway-disorders/respiratory-failure-and-acute-respiratory-distress-syndrome/respiratory-failur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msdmanuals.com/home/injuries-and-poisoning/chest-injuries/tension-pneumothorax" TargetMode="External"/><Relationship Id="rId2" Type="http://schemas.openxmlformats.org/officeDocument/2006/relationships/hyperlink" Target="https://www.msdmanuals.com/home/injuries-and-poisoning/chest-injuries/introduction-to-chest-injuries#v1277750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n.wikipedia.org/wiki/Mechanical_ventilation" TargetMode="External"/><Relationship Id="rId2" Type="http://schemas.openxmlformats.org/officeDocument/2006/relationships/hyperlink" Target="https://en.wikipedia.org/wiki/Tracheal_intubation" TargetMode="External"/><Relationship Id="rId1" Type="http://schemas.openxmlformats.org/officeDocument/2006/relationships/slideLayout" Target="../slideLayouts/slideLayout2.xml"/><Relationship Id="rId5" Type="http://schemas.openxmlformats.org/officeDocument/2006/relationships/hyperlink" Target="https://en.wikipedia.org/wiki/CT_scan" TargetMode="External"/><Relationship Id="rId4" Type="http://schemas.openxmlformats.org/officeDocument/2006/relationships/hyperlink" Target="https://en.wikipedia.org/wiki/Chest_tube"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en.wikipedia.org/wiki/Surge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sdmanuals.com/home/injuries-and-poisoning/chest-injuries/hemothorax" TargetMode="External"/><Relationship Id="rId2" Type="http://schemas.openxmlformats.org/officeDocument/2006/relationships/hyperlink" Target="https://www.msdmanuals.com/home/lung-and-airway-disorders/diagnosis-of-lung-disorders/chest-tube-insertion" TargetMode="External"/><Relationship Id="rId1" Type="http://schemas.openxmlformats.org/officeDocument/2006/relationships/slideLayout" Target="../slideLayouts/slideLayout2.xml"/><Relationship Id="rId4" Type="http://schemas.openxmlformats.org/officeDocument/2006/relationships/hyperlink" Target="https://www.msdmanuals.com/home/lung-and-airway-disorders/pleural-and-mediastinal-disorders/pneumothora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PULMONARY NURSING(10HRS)</a:t>
            </a:r>
            <a:endParaRPr lang="en-US" dirty="0"/>
          </a:p>
        </p:txBody>
      </p:sp>
      <p:sp>
        <p:nvSpPr>
          <p:cNvPr id="3" name="Subtitle 2"/>
          <p:cNvSpPr>
            <a:spLocks noGrp="1"/>
          </p:cNvSpPr>
          <p:nvPr>
            <p:ph type="subTitle" idx="1"/>
          </p:nvPr>
        </p:nvSpPr>
        <p:spPr/>
        <p:txBody>
          <a:bodyPr/>
          <a:lstStyle/>
          <a:p>
            <a:r>
              <a:rPr lang="en-US" dirty="0" smtClean="0"/>
              <a:t>A. SAMBU</a:t>
            </a:r>
            <a:endParaRPr lang="en-US" dirty="0"/>
          </a:p>
        </p:txBody>
      </p:sp>
    </p:spTree>
    <p:extLst>
      <p:ext uri="{BB962C8B-B14F-4D97-AF65-F5344CB8AC3E}">
        <p14:creationId xmlns:p14="http://schemas.microsoft.com/office/powerpoint/2010/main" val="32835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PNEUMONIA.</a:t>
            </a:r>
            <a:endParaRPr lang="en-US" b="1" dirty="0">
              <a:solidFill>
                <a:srgbClr val="FF0000"/>
              </a:solidFill>
            </a:endParaRPr>
          </a:p>
        </p:txBody>
      </p:sp>
      <p:sp>
        <p:nvSpPr>
          <p:cNvPr id="3" name="Content Placeholder 2"/>
          <p:cNvSpPr>
            <a:spLocks noGrp="1"/>
          </p:cNvSpPr>
          <p:nvPr>
            <p:ph idx="1"/>
          </p:nvPr>
        </p:nvSpPr>
        <p:spPr>
          <a:xfrm>
            <a:off x="677334" y="1616765"/>
            <a:ext cx="8596668" cy="4424597"/>
          </a:xfrm>
        </p:spPr>
        <p:txBody>
          <a:bodyPr>
            <a:noAutofit/>
          </a:bodyPr>
          <a:lstStyle/>
          <a:p>
            <a:r>
              <a:rPr lang="en-US" sz="3200" dirty="0"/>
              <a:t>Pneumonia is an inﬂammation of the lung parenchyma caused by various microorganisms, including bacteria, mycobacteria, fungi, and viruses. Pneumonias are classiﬁed as </a:t>
            </a:r>
            <a:r>
              <a:rPr lang="en-US" sz="3200" dirty="0" smtClean="0"/>
              <a:t>community acquired </a:t>
            </a:r>
            <a:r>
              <a:rPr lang="en-US" sz="3200" dirty="0"/>
              <a:t>pneumonia (CAP), hospital-acquired (nosocomial) pneumonia (HAP), pneumonia in the immunocompromised host, and aspiration pneumonia. </a:t>
            </a:r>
          </a:p>
          <a:p>
            <a:endParaRPr lang="en-US" sz="3200" dirty="0"/>
          </a:p>
        </p:txBody>
      </p:sp>
    </p:spTree>
    <p:extLst>
      <p:ext uri="{BB962C8B-B14F-4D97-AF65-F5344CB8AC3E}">
        <p14:creationId xmlns:p14="http://schemas.microsoft.com/office/powerpoint/2010/main" val="28407640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p:txBody>
          <a:bodyPr>
            <a:normAutofit/>
          </a:bodyPr>
          <a:lstStyle/>
          <a:p>
            <a:r>
              <a:rPr lang="en-US" sz="3200" dirty="0" smtClean="0">
                <a:solidFill>
                  <a:srgbClr val="FF0000"/>
                </a:solidFill>
              </a:rPr>
              <a:t>Management, see under management of COPD</a:t>
            </a:r>
            <a:endParaRPr lang="en-US" sz="3200" dirty="0">
              <a:solidFill>
                <a:srgbClr val="FF0000"/>
              </a:solidFill>
            </a:endParaRPr>
          </a:p>
        </p:txBody>
      </p:sp>
    </p:spTree>
    <p:extLst>
      <p:ext uri="{BB962C8B-B14F-4D97-AF65-F5344CB8AC3E}">
        <p14:creationId xmlns:p14="http://schemas.microsoft.com/office/powerpoint/2010/main" val="21992801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EMPHYSEMA, PULMONARY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In emphysema, impaired oxygen and carbon dioxide exchange results from destruction of the walls of </a:t>
            </a:r>
            <a:r>
              <a:rPr lang="en-US" sz="3200" dirty="0" smtClean="0"/>
              <a:t>over distended </a:t>
            </a:r>
            <a:r>
              <a:rPr lang="en-US" sz="3200" dirty="0"/>
              <a:t>alveoli. “Emphysema” is a pathologic term that describes an abnormal distention of the air spaces beyond the terminal bronchioles and destruction of the walls of the alveoli. </a:t>
            </a:r>
          </a:p>
        </p:txBody>
      </p:sp>
    </p:spTree>
    <p:extLst>
      <p:ext uri="{BB962C8B-B14F-4D97-AF65-F5344CB8AC3E}">
        <p14:creationId xmlns:p14="http://schemas.microsoft.com/office/powerpoint/2010/main" val="21460259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5043"/>
            <a:ext cx="8596668" cy="821635"/>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086679"/>
            <a:ext cx="8596668" cy="4954684"/>
          </a:xfrm>
        </p:spPr>
        <p:txBody>
          <a:bodyPr>
            <a:noAutofit/>
          </a:bodyPr>
          <a:lstStyle/>
          <a:p>
            <a:r>
              <a:rPr lang="en-US" sz="3200" dirty="0"/>
              <a:t> This is the end stage of a process that progresses slowly for many years. As the walls of the alveoli are destroyed (a process accelerated by recurrent infections), the alveolar surface area in direct contact with the pulmonary capillaries continually decreases. This causes an increase in dead space (lung area where no gas exchange can occur) and impaired oxygen diffusion, which leads to hypoxemia.</a:t>
            </a:r>
          </a:p>
        </p:txBody>
      </p:sp>
    </p:spTree>
    <p:extLst>
      <p:ext uri="{BB962C8B-B14F-4D97-AF65-F5344CB8AC3E}">
        <p14:creationId xmlns:p14="http://schemas.microsoft.com/office/powerpoint/2010/main" val="38431854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357"/>
          </a:xfrm>
        </p:spPr>
        <p:txBody>
          <a:bodyPr/>
          <a:lstStyle/>
          <a:p>
            <a:r>
              <a:rPr lang="en-US" dirty="0"/>
              <a:t>Cont.</a:t>
            </a:r>
            <a:endParaRPr lang="en-US" dirty="0"/>
          </a:p>
        </p:txBody>
      </p:sp>
      <p:sp>
        <p:nvSpPr>
          <p:cNvPr id="3" name="Content Placeholder 2"/>
          <p:cNvSpPr>
            <a:spLocks noGrp="1"/>
          </p:cNvSpPr>
          <p:nvPr>
            <p:ph idx="1"/>
          </p:nvPr>
        </p:nvSpPr>
        <p:spPr>
          <a:xfrm>
            <a:off x="677334" y="1258957"/>
            <a:ext cx="8596668" cy="4782405"/>
          </a:xfrm>
        </p:spPr>
        <p:txBody>
          <a:bodyPr>
            <a:noAutofit/>
          </a:bodyPr>
          <a:lstStyle/>
          <a:p>
            <a:r>
              <a:rPr lang="en-US" sz="3200" dirty="0"/>
              <a:t> In the later stages of disease, carbon dioxide elimination is impaired, resulting in increased carbon dioxide tension in arterial blood (hypercapnia) leading to respiratory acidosis. As the alveolar walls continue to break down, the pulmonary capillary bed is reduced in size. Consequently, resistance to pulmonary blood ﬂow is increased, forcing the right ventricle to maintain a higher blood pressure in the pulmonary artery.</a:t>
            </a:r>
          </a:p>
        </p:txBody>
      </p:sp>
    </p:spTree>
    <p:extLst>
      <p:ext uri="{BB962C8B-B14F-4D97-AF65-F5344CB8AC3E}">
        <p14:creationId xmlns:p14="http://schemas.microsoft.com/office/powerpoint/2010/main" val="6475484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Hypoxemia may further increase pulmonary artery pressures. For this reason, right-sided heart failure (</a:t>
            </a:r>
            <a:r>
              <a:rPr lang="en-US" sz="3200" dirty="0" err="1"/>
              <a:t>cor</a:t>
            </a:r>
            <a:r>
              <a:rPr lang="en-US" sz="3200" dirty="0"/>
              <a:t> </a:t>
            </a:r>
            <a:r>
              <a:rPr lang="en-US" sz="3200" dirty="0" err="1"/>
              <a:t>pulmonale</a:t>
            </a:r>
            <a:r>
              <a:rPr lang="en-US" sz="3200" dirty="0"/>
              <a:t>) is one of the complications of emphysema. Congestion, dependent edema, distended neck veins, or pain in the region of the liver suggests the development of cardiac failure. </a:t>
            </a:r>
          </a:p>
        </p:txBody>
      </p:sp>
    </p:spTree>
    <p:extLst>
      <p:ext uri="{BB962C8B-B14F-4D97-AF65-F5344CB8AC3E}">
        <p14:creationId xmlns:p14="http://schemas.microsoft.com/office/powerpoint/2010/main" val="16062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There are two main types of emphysema, based on the changes taking place in the lung. Both types may occur in the same patient. In the </a:t>
            </a:r>
            <a:r>
              <a:rPr lang="en-US" sz="3200" dirty="0" err="1"/>
              <a:t>panlobular</a:t>
            </a:r>
            <a:r>
              <a:rPr lang="en-US" sz="3200" dirty="0"/>
              <a:t> (</a:t>
            </a:r>
            <a:r>
              <a:rPr lang="en-US" sz="3200" dirty="0" err="1"/>
              <a:t>panacinar</a:t>
            </a:r>
            <a:r>
              <a:rPr lang="en-US" sz="3200" dirty="0"/>
              <a:t>) type of emphysema, there is destruction of the respiratory bronchiole, alveolar duct, and alveolus. </a:t>
            </a:r>
          </a:p>
        </p:txBody>
      </p:sp>
    </p:spTree>
    <p:extLst>
      <p:ext uri="{BB962C8B-B14F-4D97-AF65-F5344CB8AC3E}">
        <p14:creationId xmlns:p14="http://schemas.microsoft.com/office/powerpoint/2010/main" val="2354435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5288"/>
            <a:ext cx="8596668" cy="781878"/>
          </a:xfrm>
        </p:spPr>
        <p:txBody>
          <a:bodyPr/>
          <a:lstStyle/>
          <a:p>
            <a:r>
              <a:rPr lang="en-US" dirty="0"/>
              <a:t>Cont.</a:t>
            </a:r>
            <a:endParaRPr lang="en-US" dirty="0"/>
          </a:p>
        </p:txBody>
      </p:sp>
      <p:sp>
        <p:nvSpPr>
          <p:cNvPr id="3" name="Content Placeholder 2"/>
          <p:cNvSpPr>
            <a:spLocks noGrp="1"/>
          </p:cNvSpPr>
          <p:nvPr>
            <p:ph idx="1"/>
          </p:nvPr>
        </p:nvSpPr>
        <p:spPr>
          <a:xfrm>
            <a:off x="677334" y="1007167"/>
            <a:ext cx="8596668" cy="5034196"/>
          </a:xfrm>
        </p:spPr>
        <p:txBody>
          <a:bodyPr>
            <a:normAutofit/>
          </a:bodyPr>
          <a:lstStyle/>
          <a:p>
            <a:r>
              <a:rPr lang="en-US" sz="3200" dirty="0"/>
              <a:t> All air spaces within the lobule are essentially enlarged, but there is little inﬂammatory disease. A </a:t>
            </a:r>
            <a:r>
              <a:rPr lang="en-US" sz="3200" dirty="0" err="1"/>
              <a:t>hyperinﬂated</a:t>
            </a:r>
            <a:r>
              <a:rPr lang="en-US" sz="3200" dirty="0"/>
              <a:t> (</a:t>
            </a:r>
            <a:r>
              <a:rPr lang="en-US" sz="3200" dirty="0" err="1"/>
              <a:t>hyperexpanded</a:t>
            </a:r>
            <a:r>
              <a:rPr lang="en-US" sz="3200" dirty="0"/>
              <a:t>) chest, marked dyspnea on exertion, and weight loss typically occur. To move air into and out of the lungs, negative pressure is required during inspiration, and an adequate level of positive pressure must be attained and maintained during expiration. </a:t>
            </a:r>
          </a:p>
          <a:p>
            <a:endParaRPr lang="en-US" sz="3200" dirty="0"/>
          </a:p>
        </p:txBody>
      </p:sp>
    </p:spTree>
    <p:extLst>
      <p:ext uri="{BB962C8B-B14F-4D97-AF65-F5344CB8AC3E}">
        <p14:creationId xmlns:p14="http://schemas.microsoft.com/office/powerpoint/2010/main" val="29071260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Instead of being an involuntary passive act, expiration becomes active and requires muscular effort. In the </a:t>
            </a:r>
            <a:r>
              <a:rPr lang="en-US" sz="3200" dirty="0" err="1"/>
              <a:t>centrilobular</a:t>
            </a:r>
            <a:r>
              <a:rPr lang="en-US" sz="3200" dirty="0"/>
              <a:t> (</a:t>
            </a:r>
            <a:r>
              <a:rPr lang="en-US" sz="3200" dirty="0" err="1"/>
              <a:t>centroacinar</a:t>
            </a:r>
            <a:r>
              <a:rPr lang="en-US" sz="3200" dirty="0"/>
              <a:t>) form, pathologic changes take place mainly in the center of the secondary lobule, preserving the peripheral portions of the acinus. </a:t>
            </a:r>
          </a:p>
        </p:txBody>
      </p:sp>
    </p:spTree>
    <p:extLst>
      <p:ext uri="{BB962C8B-B14F-4D97-AF65-F5344CB8AC3E}">
        <p14:creationId xmlns:p14="http://schemas.microsoft.com/office/powerpoint/2010/main" val="4076678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Frequently, there is a derangement of ventilation–perfusion ratios, producing chronic hypoxemia, hypercapnia, polycythemia, and episodes of right-sided heart failure. This leads to central cyanosis and respiratory failure. The patient also develops peripheral edema, which is treated with diuretic therapy. </a:t>
            </a:r>
          </a:p>
        </p:txBody>
      </p:sp>
    </p:spTree>
    <p:extLst>
      <p:ext uri="{BB962C8B-B14F-4D97-AF65-F5344CB8AC3E}">
        <p14:creationId xmlns:p14="http://schemas.microsoft.com/office/powerpoint/2010/main" val="29178249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p:txBody>
          <a:bodyPr>
            <a:normAutofit/>
          </a:bodyPr>
          <a:lstStyle/>
          <a:p>
            <a:r>
              <a:rPr lang="en-US" sz="3200" dirty="0" smtClean="0"/>
              <a:t>See </a:t>
            </a:r>
            <a:r>
              <a:rPr lang="en-US" sz="3200" dirty="0"/>
              <a:t>“Nursing Management” under “Chronic Obstructive Pulmonary Disease” for additional information.</a:t>
            </a:r>
          </a:p>
          <a:p>
            <a:endParaRPr lang="en-US" sz="3200" dirty="0"/>
          </a:p>
        </p:txBody>
      </p:sp>
    </p:spTree>
    <p:extLst>
      <p:ext uri="{BB962C8B-B14F-4D97-AF65-F5344CB8AC3E}">
        <p14:creationId xmlns:p14="http://schemas.microsoft.com/office/powerpoint/2010/main" val="16592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3200" dirty="0"/>
              <a:t>Those at risk for pneumonia often have chronic underlying disorders, severe acute illness, a suppressed immune system from disease or medications, immobility, and other factors that interfere with normal lung protective mechanisms. The elderly are also at high risk.</a:t>
            </a:r>
          </a:p>
          <a:p>
            <a:endParaRPr lang="en-US" sz="3200" dirty="0"/>
          </a:p>
        </p:txBody>
      </p:sp>
    </p:spTree>
    <p:extLst>
      <p:ext uri="{BB962C8B-B14F-4D97-AF65-F5344CB8AC3E}">
        <p14:creationId xmlns:p14="http://schemas.microsoft.com/office/powerpoint/2010/main" val="24216116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ASTHMA</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Asthma is a chronic inﬂammatory disease of the airways characterized by </a:t>
            </a:r>
            <a:r>
              <a:rPr lang="en-US" sz="3200" dirty="0" err="1"/>
              <a:t>hyperresponsiveness</a:t>
            </a:r>
            <a:r>
              <a:rPr lang="en-US" sz="3200" dirty="0"/>
              <a:t>, mucosal edema, and mucus production. This inﬂammation ultimately leads to recurrent episodes of asthma symptoms: cough, chest tightness, wheezing, and dyspnea. </a:t>
            </a:r>
          </a:p>
        </p:txBody>
      </p:sp>
    </p:spTree>
    <p:extLst>
      <p:ext uri="{BB962C8B-B14F-4D97-AF65-F5344CB8AC3E}">
        <p14:creationId xmlns:p14="http://schemas.microsoft.com/office/powerpoint/2010/main" val="38963360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Patients with asthma may experience symptom-free periods alternating with acute exacerbations that last from minutes to hours or days. Asthma, the most common chronic disease of childhood, can begin at any age. </a:t>
            </a:r>
          </a:p>
        </p:txBody>
      </p:sp>
    </p:spTree>
    <p:extLst>
      <p:ext uri="{BB962C8B-B14F-4D97-AF65-F5344CB8AC3E}">
        <p14:creationId xmlns:p14="http://schemas.microsoft.com/office/powerpoint/2010/main" val="29002617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8540"/>
            <a:ext cx="8596668" cy="1152938"/>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749287"/>
            <a:ext cx="8596668" cy="4292076"/>
          </a:xfrm>
        </p:spPr>
        <p:txBody>
          <a:bodyPr>
            <a:noAutofit/>
          </a:bodyPr>
          <a:lstStyle/>
          <a:p>
            <a:r>
              <a:rPr lang="en-US" sz="3200" dirty="0"/>
              <a:t> Risk factors for asthma include family history, allergy (strongest factor), and chronic exposure to airway irritants or allergens (</a:t>
            </a:r>
            <a:r>
              <a:rPr lang="en-US" sz="3200" dirty="0" err="1"/>
              <a:t>eg</a:t>
            </a:r>
            <a:r>
              <a:rPr lang="en-US" sz="3200" dirty="0"/>
              <a:t>, grass, weed pollens, mold, dust, or animals). Common triggers for asthma symptoms and exacerbations include airway irritants (</a:t>
            </a:r>
            <a:r>
              <a:rPr lang="en-US" sz="3200" dirty="0" err="1"/>
              <a:t>eg</a:t>
            </a:r>
            <a:r>
              <a:rPr lang="en-US" sz="3200" dirty="0"/>
              <a:t>, pollutants, cold, heat, strong odors, smoke, perfumes), </a:t>
            </a:r>
          </a:p>
        </p:txBody>
      </p:sp>
    </p:spTree>
    <p:extLst>
      <p:ext uri="{BB962C8B-B14F-4D97-AF65-F5344CB8AC3E}">
        <p14:creationId xmlns:p14="http://schemas.microsoft.com/office/powerpoint/2010/main" val="2219203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exercise, stress or emotional upset, </a:t>
            </a:r>
            <a:r>
              <a:rPr lang="en-US" sz="3200" dirty="0" err="1"/>
              <a:t>rhinosinusitis</a:t>
            </a:r>
            <a:r>
              <a:rPr lang="en-US" sz="3200" dirty="0"/>
              <a:t> with postnasal drip, medications, viral respiratory tract infections, and gastroesophageal reﬂux.</a:t>
            </a:r>
          </a:p>
          <a:p>
            <a:endParaRPr lang="en-US" sz="3200" dirty="0"/>
          </a:p>
        </p:txBody>
      </p:sp>
    </p:spTree>
    <p:extLst>
      <p:ext uri="{BB962C8B-B14F-4D97-AF65-F5344CB8AC3E}">
        <p14:creationId xmlns:p14="http://schemas.microsoft.com/office/powerpoint/2010/main" val="10852153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p>
        </p:txBody>
      </p:sp>
      <p:sp>
        <p:nvSpPr>
          <p:cNvPr id="3" name="Content Placeholder 2"/>
          <p:cNvSpPr>
            <a:spLocks noGrp="1"/>
          </p:cNvSpPr>
          <p:nvPr>
            <p:ph idx="1"/>
          </p:nvPr>
        </p:nvSpPr>
        <p:spPr>
          <a:xfrm>
            <a:off x="677334" y="1470991"/>
            <a:ext cx="8596668" cy="4570371"/>
          </a:xfrm>
        </p:spPr>
        <p:txBody>
          <a:bodyPr>
            <a:noAutofit/>
          </a:bodyPr>
          <a:lstStyle/>
          <a:p>
            <a:r>
              <a:rPr lang="en-US" sz="3200" dirty="0"/>
              <a:t>•Most common symptoms of asthma are cough (with or without mucus production), dyspnea, and wheezing (ﬁrst on expiration, then possibly during inspiration as well). </a:t>
            </a:r>
            <a:endParaRPr lang="en-US" sz="3200" dirty="0" smtClean="0"/>
          </a:p>
          <a:p>
            <a:r>
              <a:rPr lang="en-US" sz="3200" dirty="0" smtClean="0"/>
              <a:t>•</a:t>
            </a:r>
            <a:r>
              <a:rPr lang="en-US" sz="3200" dirty="0"/>
              <a:t>Asthma attacks frequently occur at night or in the early morning. </a:t>
            </a:r>
            <a:endParaRPr lang="en-US" sz="3200" dirty="0" smtClean="0"/>
          </a:p>
          <a:p>
            <a:r>
              <a:rPr lang="en-US" sz="3200" dirty="0" smtClean="0"/>
              <a:t>•</a:t>
            </a:r>
            <a:r>
              <a:rPr lang="en-US" sz="3200" dirty="0"/>
              <a:t>An asthma exacerbation is frequently preceded by increasing symptoms over days, but it may begin abruptly. </a:t>
            </a:r>
          </a:p>
        </p:txBody>
      </p:sp>
    </p:spTree>
    <p:extLst>
      <p:ext uri="{BB962C8B-B14F-4D97-AF65-F5344CB8AC3E}">
        <p14:creationId xmlns:p14="http://schemas.microsoft.com/office/powerpoint/2010/main" val="33192768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0818"/>
            <a:ext cx="8596668" cy="715618"/>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577007"/>
            <a:ext cx="8596668" cy="4557119"/>
          </a:xfrm>
        </p:spPr>
        <p:txBody>
          <a:bodyPr>
            <a:noAutofit/>
          </a:bodyPr>
          <a:lstStyle/>
          <a:p>
            <a:r>
              <a:rPr lang="en-US" sz="3200" dirty="0"/>
              <a:t>•Chest tightness and dyspnea occur. </a:t>
            </a:r>
            <a:endParaRPr lang="en-US" sz="3200" dirty="0" smtClean="0"/>
          </a:p>
          <a:p>
            <a:r>
              <a:rPr lang="en-US" sz="3200" dirty="0" smtClean="0"/>
              <a:t>•</a:t>
            </a:r>
            <a:r>
              <a:rPr lang="en-US" sz="3200" dirty="0"/>
              <a:t>Expiration requires effort and becomes prolonged. </a:t>
            </a:r>
            <a:endParaRPr lang="en-US" sz="3200" dirty="0" smtClean="0"/>
          </a:p>
          <a:p>
            <a:r>
              <a:rPr lang="en-US" sz="3200" dirty="0" smtClean="0"/>
              <a:t>•</a:t>
            </a:r>
            <a:r>
              <a:rPr lang="en-US" sz="3200" dirty="0"/>
              <a:t>As exacerbation progresses, central cyanosis secondary to severe hypoxia may occur. </a:t>
            </a:r>
            <a:endParaRPr lang="en-US" sz="3200" dirty="0" smtClean="0"/>
          </a:p>
          <a:p>
            <a:r>
              <a:rPr lang="en-US" sz="3200" dirty="0" smtClean="0"/>
              <a:t>•</a:t>
            </a:r>
            <a:r>
              <a:rPr lang="en-US" sz="3200" dirty="0"/>
              <a:t>Additional symptoms, such as diaphoresis, tachycardia, and a widened pulse pressure, may occur.</a:t>
            </a:r>
          </a:p>
          <a:p>
            <a:endParaRPr lang="en-US" sz="3200" dirty="0"/>
          </a:p>
        </p:txBody>
      </p:sp>
    </p:spTree>
    <p:extLst>
      <p:ext uri="{BB962C8B-B14F-4D97-AF65-F5344CB8AC3E}">
        <p14:creationId xmlns:p14="http://schemas.microsoft.com/office/powerpoint/2010/main" val="11019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5044"/>
            <a:ext cx="8596668" cy="874644"/>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139689"/>
            <a:ext cx="8596668" cy="4901674"/>
          </a:xfrm>
        </p:spPr>
        <p:txBody>
          <a:bodyPr>
            <a:noAutofit/>
          </a:bodyPr>
          <a:lstStyle/>
          <a:p>
            <a:r>
              <a:rPr lang="en-US" sz="3200" dirty="0"/>
              <a:t>•Exercise-induced asthma: maximal symptoms during exercise, absence of nocturnal symptoms, and sometimes only a description of a “choking” sensation during exercise. </a:t>
            </a:r>
            <a:endParaRPr lang="en-US" sz="3200" dirty="0" smtClean="0"/>
          </a:p>
          <a:p>
            <a:r>
              <a:rPr lang="en-US" sz="3200" dirty="0" smtClean="0"/>
              <a:t>•</a:t>
            </a:r>
            <a:r>
              <a:rPr lang="en-US" sz="3200" dirty="0"/>
              <a:t>A severe, continuous reaction, status </a:t>
            </a:r>
            <a:r>
              <a:rPr lang="en-US" sz="3200" dirty="0" err="1"/>
              <a:t>asthmaticus</a:t>
            </a:r>
            <a:r>
              <a:rPr lang="en-US" sz="3200" dirty="0"/>
              <a:t>, may occur. It is life-threatening. </a:t>
            </a:r>
            <a:endParaRPr lang="en-US" sz="3200" dirty="0" smtClean="0"/>
          </a:p>
          <a:p>
            <a:r>
              <a:rPr lang="en-US" sz="3200" dirty="0" smtClean="0"/>
              <a:t>•</a:t>
            </a:r>
            <a:r>
              <a:rPr lang="en-US" sz="3200" dirty="0"/>
              <a:t>Eczema, rashes, and temporary edema are allergic reactions that may be noted with asthma.</a:t>
            </a:r>
          </a:p>
        </p:txBody>
      </p:sp>
    </p:spTree>
    <p:extLst>
      <p:ext uri="{BB962C8B-B14F-4D97-AF65-F5344CB8AC3E}">
        <p14:creationId xmlns:p14="http://schemas.microsoft.com/office/powerpoint/2010/main" val="41168601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Diagnostic Methods </a:t>
            </a:r>
          </a:p>
        </p:txBody>
      </p:sp>
      <p:sp>
        <p:nvSpPr>
          <p:cNvPr id="3" name="Content Placeholder 2"/>
          <p:cNvSpPr>
            <a:spLocks noGrp="1"/>
          </p:cNvSpPr>
          <p:nvPr>
            <p:ph idx="1"/>
          </p:nvPr>
        </p:nvSpPr>
        <p:spPr/>
        <p:txBody>
          <a:bodyPr>
            <a:noAutofit/>
          </a:bodyPr>
          <a:lstStyle/>
          <a:p>
            <a:r>
              <a:rPr lang="en-US" sz="3200" dirty="0"/>
              <a:t>•Family, environment, and occupational history is essential. </a:t>
            </a:r>
            <a:endParaRPr lang="en-US" sz="3200" dirty="0" smtClean="0"/>
          </a:p>
          <a:p>
            <a:r>
              <a:rPr lang="en-US" sz="3200" dirty="0" smtClean="0"/>
              <a:t>•</a:t>
            </a:r>
            <a:r>
              <a:rPr lang="en-US" sz="3200" dirty="0"/>
              <a:t>During acute episodes, sputum and blood test, pulse oximetry, ABGs, </a:t>
            </a:r>
            <a:r>
              <a:rPr lang="en-US" sz="3200" dirty="0" err="1"/>
              <a:t>hypocapnia</a:t>
            </a:r>
            <a:r>
              <a:rPr lang="en-US" sz="3200" dirty="0"/>
              <a:t> and respiratory alkalosis, and pulmonary function (forced expiratory volume [FEV] and forced vital capacity [FVC] decreased) tests are performed. </a:t>
            </a:r>
          </a:p>
        </p:txBody>
      </p:sp>
    </p:spTree>
    <p:extLst>
      <p:ext uri="{BB962C8B-B14F-4D97-AF65-F5344CB8AC3E}">
        <p14:creationId xmlns:p14="http://schemas.microsoft.com/office/powerpoint/2010/main" val="3746490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a:t>
            </a:r>
            <a:r>
              <a:rPr lang="en-US" b="1" dirty="0" smtClean="0"/>
              <a:t>Management</a:t>
            </a:r>
            <a:endParaRPr lang="en-US" b="1" dirty="0"/>
          </a:p>
        </p:txBody>
      </p:sp>
      <p:sp>
        <p:nvSpPr>
          <p:cNvPr id="3" name="Content Placeholder 2"/>
          <p:cNvSpPr>
            <a:spLocks noGrp="1"/>
          </p:cNvSpPr>
          <p:nvPr>
            <p:ph idx="1"/>
          </p:nvPr>
        </p:nvSpPr>
        <p:spPr/>
        <p:txBody>
          <a:bodyPr>
            <a:normAutofit/>
          </a:bodyPr>
          <a:lstStyle/>
          <a:p>
            <a:pPr marL="0" indent="0">
              <a:buNone/>
            </a:pPr>
            <a:r>
              <a:rPr lang="en-US" sz="3200" b="1" u="sng" dirty="0" smtClean="0"/>
              <a:t>Pharmacologic Therapy </a:t>
            </a:r>
          </a:p>
          <a:p>
            <a:r>
              <a:rPr lang="en-US" sz="3200" dirty="0" smtClean="0"/>
              <a:t>There </a:t>
            </a:r>
            <a:r>
              <a:rPr lang="en-US" sz="3200" dirty="0"/>
              <a:t>are two classes of medications—long-acting control and quick-relief medications—as well as combination products. </a:t>
            </a:r>
          </a:p>
        </p:txBody>
      </p:sp>
    </p:spTree>
    <p:extLst>
      <p:ext uri="{BB962C8B-B14F-4D97-AF65-F5344CB8AC3E}">
        <p14:creationId xmlns:p14="http://schemas.microsoft.com/office/powerpoint/2010/main" val="28241424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 Short-acting beta2-adrenergic </a:t>
            </a:r>
            <a:r>
              <a:rPr lang="en-US" sz="3200" dirty="0" smtClean="0"/>
              <a:t>agonists-</a:t>
            </a:r>
            <a:r>
              <a:rPr lang="en-US" sz="3200" dirty="0" err="1" smtClean="0"/>
              <a:t>e.g</a:t>
            </a:r>
            <a:r>
              <a:rPr lang="en-US" sz="3200" dirty="0" smtClean="0"/>
              <a:t> salbutamol </a:t>
            </a:r>
          </a:p>
          <a:p>
            <a:r>
              <a:rPr lang="en-US" sz="3200" dirty="0" smtClean="0"/>
              <a:t>•Anticholinergics-</a:t>
            </a:r>
            <a:r>
              <a:rPr lang="en-US" sz="3200" dirty="0" err="1" smtClean="0"/>
              <a:t>e.g</a:t>
            </a:r>
            <a:r>
              <a:rPr lang="en-US" sz="3200" dirty="0" smtClean="0"/>
              <a:t> </a:t>
            </a:r>
            <a:r>
              <a:rPr lang="en-US" sz="3200" dirty="0"/>
              <a:t>ipratropium (</a:t>
            </a:r>
            <a:r>
              <a:rPr lang="en-US" sz="3200" dirty="0" err="1"/>
              <a:t>Atrovent</a:t>
            </a:r>
            <a:r>
              <a:rPr lang="en-US" sz="3200" dirty="0" smtClean="0"/>
              <a:t>), and atropine</a:t>
            </a:r>
          </a:p>
          <a:p>
            <a:r>
              <a:rPr lang="en-US" sz="3200" dirty="0" smtClean="0"/>
              <a:t>•</a:t>
            </a:r>
            <a:r>
              <a:rPr lang="en-US" sz="3200" dirty="0"/>
              <a:t>Corticosteroids: metered-dose inhaler (MDI) </a:t>
            </a:r>
            <a:r>
              <a:rPr lang="en-US" sz="3200" dirty="0" err="1" smtClean="0"/>
              <a:t>e.g</a:t>
            </a:r>
            <a:r>
              <a:rPr lang="en-US" sz="3200" dirty="0"/>
              <a:t> Prednisone </a:t>
            </a:r>
            <a:r>
              <a:rPr lang="en-US" sz="3200" dirty="0" smtClean="0"/>
              <a:t>and hydrocortisone</a:t>
            </a:r>
          </a:p>
          <a:p>
            <a:endParaRPr lang="en-US" sz="3200" dirty="0"/>
          </a:p>
        </p:txBody>
      </p:sp>
    </p:spTree>
    <p:extLst>
      <p:ext uri="{BB962C8B-B14F-4D97-AF65-F5344CB8AC3E}">
        <p14:creationId xmlns:p14="http://schemas.microsoft.com/office/powerpoint/2010/main" val="148452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Pathophysiology</a:t>
            </a:r>
          </a:p>
        </p:txBody>
      </p:sp>
      <p:sp>
        <p:nvSpPr>
          <p:cNvPr id="3" name="Content Placeholder 2"/>
          <p:cNvSpPr>
            <a:spLocks noGrp="1"/>
          </p:cNvSpPr>
          <p:nvPr>
            <p:ph idx="1"/>
          </p:nvPr>
        </p:nvSpPr>
        <p:spPr/>
        <p:txBody>
          <a:bodyPr>
            <a:normAutofit/>
          </a:bodyPr>
          <a:lstStyle/>
          <a:p>
            <a:r>
              <a:rPr lang="en-US" sz="3200" dirty="0"/>
              <a:t>An inﬂammatory reaction can occur in the alveoli, producing an exudate that interferes with the diffusion of oxygen and carbon dioxide; bronchospasm may also occur if the patient has reactive airway disease. </a:t>
            </a:r>
          </a:p>
        </p:txBody>
      </p:sp>
    </p:spTree>
    <p:extLst>
      <p:ext uri="{BB962C8B-B14F-4D97-AF65-F5344CB8AC3E}">
        <p14:creationId xmlns:p14="http://schemas.microsoft.com/office/powerpoint/2010/main" val="20981938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•Leukotriene modiﬁers inhibitors/</a:t>
            </a:r>
            <a:r>
              <a:rPr lang="en-US" sz="3200" dirty="0" err="1"/>
              <a:t>antileukotrienes</a:t>
            </a:r>
            <a:r>
              <a:rPr lang="en-US" sz="3200" dirty="0"/>
              <a:t> </a:t>
            </a:r>
          </a:p>
          <a:p>
            <a:r>
              <a:rPr lang="en-US" sz="3200" dirty="0"/>
              <a:t>•</a:t>
            </a:r>
            <a:r>
              <a:rPr lang="en-US" sz="3200" dirty="0" err="1"/>
              <a:t>Methylxanthines</a:t>
            </a:r>
            <a:endParaRPr lang="en-US" sz="3200" dirty="0"/>
          </a:p>
          <a:p>
            <a:endParaRPr lang="en-US" sz="3200" dirty="0"/>
          </a:p>
        </p:txBody>
      </p:sp>
    </p:spTree>
    <p:extLst>
      <p:ext uri="{BB962C8B-B14F-4D97-AF65-F5344CB8AC3E}">
        <p14:creationId xmlns:p14="http://schemas.microsoft.com/office/powerpoint/2010/main" val="8314604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p:txBody>
          <a:bodyPr>
            <a:normAutofit/>
          </a:bodyPr>
          <a:lstStyle/>
          <a:p>
            <a:r>
              <a:rPr lang="en-US" sz="3200" dirty="0"/>
              <a:t>The immediate nursing care of patients with asthma depends on the severity of symptoms. The patient and family are often frightened and anxious because of the patient’s dyspnea. Therefore, a calm approach is an important aspect of care.</a:t>
            </a:r>
          </a:p>
        </p:txBody>
      </p:sp>
    </p:spTree>
    <p:extLst>
      <p:ext uri="{BB962C8B-B14F-4D97-AF65-F5344CB8AC3E}">
        <p14:creationId xmlns:p14="http://schemas.microsoft.com/office/powerpoint/2010/main" val="11362771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 Assess the patient’s respiratory status by monitoring the severity of symptoms, breath sounds, peak ﬂow, pulse oximetry, and vital signs. </a:t>
            </a:r>
            <a:endParaRPr lang="en-US" sz="3200" dirty="0" smtClean="0"/>
          </a:p>
          <a:p>
            <a:r>
              <a:rPr lang="en-US" sz="3200" dirty="0" smtClean="0"/>
              <a:t>•</a:t>
            </a:r>
            <a:r>
              <a:rPr lang="en-US" sz="3200" dirty="0"/>
              <a:t>Obtain a history of allergic reactions to medications before administering medications.</a:t>
            </a:r>
          </a:p>
        </p:txBody>
      </p:sp>
    </p:spTree>
    <p:extLst>
      <p:ext uri="{BB962C8B-B14F-4D97-AF65-F5344CB8AC3E}">
        <p14:creationId xmlns:p14="http://schemas.microsoft.com/office/powerpoint/2010/main" val="5369173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•Identify medications the patient is currently taking. </a:t>
            </a:r>
            <a:endParaRPr lang="en-US" sz="3200" dirty="0" smtClean="0"/>
          </a:p>
          <a:p>
            <a:r>
              <a:rPr lang="en-US" sz="3200" dirty="0" smtClean="0"/>
              <a:t>•</a:t>
            </a:r>
            <a:r>
              <a:rPr lang="en-US" sz="3200" dirty="0"/>
              <a:t>Administer medications as prescribed and monitor the patient’s responses to those medications; medications may include an antibiotic if the patient has an underlying respiratory infection. </a:t>
            </a:r>
          </a:p>
        </p:txBody>
      </p:sp>
    </p:spTree>
    <p:extLst>
      <p:ext uri="{BB962C8B-B14F-4D97-AF65-F5344CB8AC3E}">
        <p14:creationId xmlns:p14="http://schemas.microsoft.com/office/powerpoint/2010/main" val="18638661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•Administer ﬂuids if the patient is dehydrated. </a:t>
            </a:r>
            <a:endParaRPr lang="en-US" sz="3200" dirty="0" smtClean="0"/>
          </a:p>
          <a:p>
            <a:r>
              <a:rPr lang="en-US" sz="3200" dirty="0" smtClean="0"/>
              <a:t>•</a:t>
            </a:r>
            <a:r>
              <a:rPr lang="en-US" sz="3200" dirty="0"/>
              <a:t>Assist with intubation procedure, if required.</a:t>
            </a:r>
          </a:p>
        </p:txBody>
      </p:sp>
    </p:spTree>
    <p:extLst>
      <p:ext uri="{BB962C8B-B14F-4D97-AF65-F5344CB8AC3E}">
        <p14:creationId xmlns:p14="http://schemas.microsoft.com/office/powerpoint/2010/main" val="2579296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•Teach patient and family about asthma (chronic inﬂammatory), purpose and action of medications, triggers to avoid and how to do so, and proper inhalation technique. </a:t>
            </a:r>
            <a:endParaRPr lang="en-US" sz="3200" dirty="0" smtClean="0"/>
          </a:p>
          <a:p>
            <a:r>
              <a:rPr lang="en-US" sz="3200" dirty="0" smtClean="0"/>
              <a:t>•</a:t>
            </a:r>
            <a:r>
              <a:rPr lang="en-US" sz="3200" dirty="0"/>
              <a:t>Instruct patient and family about peak-ﬂow monitoring.</a:t>
            </a:r>
          </a:p>
        </p:txBody>
      </p:sp>
    </p:spTree>
    <p:extLst>
      <p:ext uri="{BB962C8B-B14F-4D97-AF65-F5344CB8AC3E}">
        <p14:creationId xmlns:p14="http://schemas.microsoft.com/office/powerpoint/2010/main" val="3181689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•Refer patient to community support groups. </a:t>
            </a:r>
            <a:endParaRPr lang="en-US" sz="3200" dirty="0" smtClean="0"/>
          </a:p>
          <a:p>
            <a:r>
              <a:rPr lang="en-US" sz="3200" dirty="0" smtClean="0"/>
              <a:t>•</a:t>
            </a:r>
            <a:r>
              <a:rPr lang="en-US" sz="3200" dirty="0"/>
              <a:t>Remind patients and families about the importance of health promotion strategies and recommended health screening.</a:t>
            </a:r>
          </a:p>
          <a:p>
            <a:endParaRPr lang="en-US" sz="3200" dirty="0"/>
          </a:p>
        </p:txBody>
      </p:sp>
    </p:spTree>
    <p:extLst>
      <p:ext uri="{BB962C8B-B14F-4D97-AF65-F5344CB8AC3E}">
        <p14:creationId xmlns:p14="http://schemas.microsoft.com/office/powerpoint/2010/main" val="31052770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ASTHMA: STATUS ASTHMATICUS</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Status </a:t>
            </a:r>
            <a:r>
              <a:rPr lang="en-US" sz="3200" dirty="0" err="1"/>
              <a:t>asthmaticus</a:t>
            </a:r>
            <a:r>
              <a:rPr lang="en-US" sz="3200" dirty="0"/>
              <a:t> is severe and persistent asthma that does not respond to conventional therapy; attacks can occur with little or no warning and can progress rapidly to asphyxiation. Infection, anxiety, nebulizer abuse, dehydration, increased adrenergic blockage, and nonspeciﬁc irritants may contribute to these episodes.</a:t>
            </a:r>
          </a:p>
        </p:txBody>
      </p:sp>
    </p:spTree>
    <p:extLst>
      <p:ext uri="{BB962C8B-B14F-4D97-AF65-F5344CB8AC3E}">
        <p14:creationId xmlns:p14="http://schemas.microsoft.com/office/powerpoint/2010/main" val="16946454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An acute episode may be precipitated by hypersensitivity to aspirin. Two predominant pathologic problems occur: a decrease in bronchial diameter and a ventilation–perfusion abnormality. </a:t>
            </a:r>
          </a:p>
          <a:p>
            <a:endParaRPr lang="en-US" sz="3200" dirty="0"/>
          </a:p>
        </p:txBody>
      </p:sp>
    </p:spTree>
    <p:extLst>
      <p:ext uri="{BB962C8B-B14F-4D97-AF65-F5344CB8AC3E}">
        <p14:creationId xmlns:p14="http://schemas.microsoft.com/office/powerpoint/2010/main" val="11587451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a:t>
            </a:r>
            <a:r>
              <a:rPr lang="en-US" b="1" dirty="0" smtClean="0"/>
              <a:t>Manifestations</a:t>
            </a:r>
            <a:endParaRPr lang="en-US" b="1" dirty="0"/>
          </a:p>
        </p:txBody>
      </p:sp>
      <p:sp>
        <p:nvSpPr>
          <p:cNvPr id="3" name="Content Placeholder 2"/>
          <p:cNvSpPr>
            <a:spLocks noGrp="1"/>
          </p:cNvSpPr>
          <p:nvPr>
            <p:ph idx="1"/>
          </p:nvPr>
        </p:nvSpPr>
        <p:spPr/>
        <p:txBody>
          <a:bodyPr>
            <a:normAutofit/>
          </a:bodyPr>
          <a:lstStyle/>
          <a:p>
            <a:r>
              <a:rPr lang="en-US" sz="3200" dirty="0"/>
              <a:t>•Same as those in severe asthma. </a:t>
            </a:r>
            <a:endParaRPr lang="en-US" sz="3200" dirty="0" smtClean="0"/>
          </a:p>
          <a:p>
            <a:r>
              <a:rPr lang="en-US" sz="3200" dirty="0" smtClean="0"/>
              <a:t>•</a:t>
            </a:r>
            <a:r>
              <a:rPr lang="en-US" sz="3200" dirty="0"/>
              <a:t>No correlation between severity of attack and number of wheezes; with greater obstruction, wheezing may disappear, possibly signaling impending respiratory failure.</a:t>
            </a:r>
          </a:p>
        </p:txBody>
      </p:sp>
    </p:spTree>
    <p:extLst>
      <p:ext uri="{BB962C8B-B14F-4D97-AF65-F5344CB8AC3E}">
        <p14:creationId xmlns:p14="http://schemas.microsoft.com/office/powerpoint/2010/main" val="398690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Bronchopneumonia, the most common form, is distributed in a patchy fashion extending from the bronchi to surrounding lung parenchyma. Lobar pneumonia is the term used if a substantial part of one or more lobes is involved. </a:t>
            </a:r>
          </a:p>
        </p:txBody>
      </p:sp>
    </p:spTree>
    <p:extLst>
      <p:ext uri="{BB962C8B-B14F-4D97-AF65-F5344CB8AC3E}">
        <p14:creationId xmlns:p14="http://schemas.microsoft.com/office/powerpoint/2010/main" val="2482016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and Diagnostic Findings</a:t>
            </a:r>
          </a:p>
        </p:txBody>
      </p:sp>
      <p:sp>
        <p:nvSpPr>
          <p:cNvPr id="3" name="Content Placeholder 2"/>
          <p:cNvSpPr>
            <a:spLocks noGrp="1"/>
          </p:cNvSpPr>
          <p:nvPr>
            <p:ph idx="1"/>
          </p:nvPr>
        </p:nvSpPr>
        <p:spPr/>
        <p:txBody>
          <a:bodyPr>
            <a:normAutofit/>
          </a:bodyPr>
          <a:lstStyle/>
          <a:p>
            <a:r>
              <a:rPr lang="en-US" sz="3200" dirty="0"/>
              <a:t>•Primarily pulmonary function studies and ABG analysis </a:t>
            </a:r>
            <a:endParaRPr lang="en-US" sz="3200" dirty="0" smtClean="0"/>
          </a:p>
          <a:p>
            <a:r>
              <a:rPr lang="en-US" sz="3200" dirty="0" smtClean="0"/>
              <a:t>•</a:t>
            </a:r>
            <a:r>
              <a:rPr lang="en-US" sz="3200" dirty="0"/>
              <a:t>Respiratory alkalosis most common ﬁnding</a:t>
            </a:r>
          </a:p>
          <a:p>
            <a:endParaRPr lang="en-US" sz="3200" dirty="0"/>
          </a:p>
        </p:txBody>
      </p:sp>
    </p:spTree>
    <p:extLst>
      <p:ext uri="{BB962C8B-B14F-4D97-AF65-F5344CB8AC3E}">
        <p14:creationId xmlns:p14="http://schemas.microsoft.com/office/powerpoint/2010/main" val="22578614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a:t>
            </a:r>
          </a:p>
        </p:txBody>
      </p:sp>
      <p:sp>
        <p:nvSpPr>
          <p:cNvPr id="3" name="Content Placeholder 2"/>
          <p:cNvSpPr>
            <a:spLocks noGrp="1"/>
          </p:cNvSpPr>
          <p:nvPr>
            <p:ph idx="1"/>
          </p:nvPr>
        </p:nvSpPr>
        <p:spPr/>
        <p:txBody>
          <a:bodyPr>
            <a:noAutofit/>
          </a:bodyPr>
          <a:lstStyle/>
          <a:p>
            <a:r>
              <a:rPr lang="en-US" sz="3200" dirty="0"/>
              <a:t>•Initial treatment: beta2-adrenergic agonists, corticosteroids, supplemental oxygen and IV ﬂuids to hydrate patient. Sedatives are contraindicated. </a:t>
            </a:r>
            <a:endParaRPr lang="en-US" sz="3200" dirty="0" smtClean="0"/>
          </a:p>
          <a:p>
            <a:r>
              <a:rPr lang="en-US" sz="3200" dirty="0" smtClean="0"/>
              <a:t>•</a:t>
            </a:r>
            <a:r>
              <a:rPr lang="en-US" sz="3200" dirty="0"/>
              <a:t>High-ﬂow supplemental oxygen is best delivered using a partial or complete non-rebreather mask (PaO2 at a minimum of 92 mm Hg or O2 saturation greater than 95%).</a:t>
            </a:r>
          </a:p>
        </p:txBody>
      </p:sp>
    </p:spTree>
    <p:extLst>
      <p:ext uri="{BB962C8B-B14F-4D97-AF65-F5344CB8AC3E}">
        <p14:creationId xmlns:p14="http://schemas.microsoft.com/office/powerpoint/2010/main" val="2736557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1792"/>
            <a:ext cx="8596668" cy="742122"/>
          </a:xfrm>
        </p:spPr>
        <p:txBody>
          <a:bodyPr/>
          <a:lstStyle/>
          <a:p>
            <a:r>
              <a:rPr lang="en-US" dirty="0"/>
              <a:t>Cont.</a:t>
            </a:r>
            <a:endParaRPr lang="en-US" dirty="0"/>
          </a:p>
        </p:txBody>
      </p:sp>
      <p:sp>
        <p:nvSpPr>
          <p:cNvPr id="3" name="Content Placeholder 2"/>
          <p:cNvSpPr>
            <a:spLocks noGrp="1"/>
          </p:cNvSpPr>
          <p:nvPr>
            <p:ph idx="1"/>
          </p:nvPr>
        </p:nvSpPr>
        <p:spPr>
          <a:xfrm>
            <a:off x="677334" y="993915"/>
            <a:ext cx="8596668" cy="5047448"/>
          </a:xfrm>
        </p:spPr>
        <p:txBody>
          <a:bodyPr>
            <a:noAutofit/>
          </a:bodyPr>
          <a:lstStyle/>
          <a:p>
            <a:r>
              <a:rPr lang="en-US" sz="3200" dirty="0"/>
              <a:t>•Magnesium sulfate, a calcium antagonist, may be administered to induce smooth muscle relaxation. </a:t>
            </a:r>
            <a:endParaRPr lang="en-US" sz="3200" dirty="0" smtClean="0"/>
          </a:p>
          <a:p>
            <a:r>
              <a:rPr lang="en-US" sz="3200" dirty="0" smtClean="0"/>
              <a:t>•</a:t>
            </a:r>
            <a:r>
              <a:rPr lang="en-US" sz="3200" dirty="0"/>
              <a:t>Hospitalization if no response to repeated treatments or if blood gas levels deteriorate or pulmonary function scores are low. </a:t>
            </a:r>
            <a:endParaRPr lang="en-US" sz="3200" dirty="0" smtClean="0"/>
          </a:p>
          <a:p>
            <a:r>
              <a:rPr lang="en-US" sz="3200" dirty="0" smtClean="0"/>
              <a:t>•</a:t>
            </a:r>
            <a:r>
              <a:rPr lang="en-US" sz="3200" dirty="0"/>
              <a:t>Mechanical ventilation if patient is tiring or in respiratory failure or if condition does not respond to treatment.</a:t>
            </a:r>
          </a:p>
        </p:txBody>
      </p:sp>
    </p:spTree>
    <p:extLst>
      <p:ext uri="{BB962C8B-B14F-4D97-AF65-F5344CB8AC3E}">
        <p14:creationId xmlns:p14="http://schemas.microsoft.com/office/powerpoint/2010/main" val="6296826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p:txBody>
          <a:bodyPr>
            <a:normAutofit/>
          </a:bodyPr>
          <a:lstStyle/>
          <a:p>
            <a:r>
              <a:rPr lang="en-US" sz="3200" dirty="0"/>
              <a:t>The main focus of nursing management is to actively assess the airway and the patient’s response to treatment. The nurse should be prepared for the next intervention if the patient does not respond to treatment.</a:t>
            </a:r>
          </a:p>
        </p:txBody>
      </p:sp>
    </p:spTree>
    <p:extLst>
      <p:ext uri="{BB962C8B-B14F-4D97-AF65-F5344CB8AC3E}">
        <p14:creationId xmlns:p14="http://schemas.microsoft.com/office/powerpoint/2010/main" val="15560509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 Constantly monitor the patient for the ﬁrst 12 to 24 hours, or until status </a:t>
            </a:r>
            <a:r>
              <a:rPr lang="en-US" sz="3200" dirty="0" err="1"/>
              <a:t>asthmaticus</a:t>
            </a:r>
            <a:r>
              <a:rPr lang="en-US" sz="3200" dirty="0"/>
              <a:t> is under control. Blood pressure and cardiac rhythm should be monitored continuously during the acute phase and until the patient stabilizes and responds to therapy. </a:t>
            </a:r>
          </a:p>
        </p:txBody>
      </p:sp>
    </p:spTree>
    <p:extLst>
      <p:ext uri="{BB962C8B-B14F-4D97-AF65-F5344CB8AC3E}">
        <p14:creationId xmlns:p14="http://schemas.microsoft.com/office/powerpoint/2010/main" val="28338438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•Assess the patient’s skin turgor for signs of dehydration; ﬂuid intake is essential to combat dehydration, to loosen secretions, and to facilitate expectoration. </a:t>
            </a:r>
            <a:endParaRPr lang="en-US" sz="3200" dirty="0" smtClean="0"/>
          </a:p>
          <a:p>
            <a:r>
              <a:rPr lang="en-US" sz="3200" dirty="0" smtClean="0"/>
              <a:t>•</a:t>
            </a:r>
            <a:r>
              <a:rPr lang="en-US" sz="3200" dirty="0"/>
              <a:t>Administer IV ﬂuids as prescribed, up to 3 to 4 L/day, unless contraindicated.</a:t>
            </a:r>
          </a:p>
        </p:txBody>
      </p:sp>
    </p:spTree>
    <p:extLst>
      <p:ext uri="{BB962C8B-B14F-4D97-AF65-F5344CB8AC3E}">
        <p14:creationId xmlns:p14="http://schemas.microsoft.com/office/powerpoint/2010/main" val="3720745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•Encourage the patient to conserve energy</a:t>
            </a:r>
            <a:r>
              <a:rPr lang="en-US" sz="3200" dirty="0" smtClean="0"/>
              <a:t>.</a:t>
            </a:r>
          </a:p>
          <a:p>
            <a:r>
              <a:rPr lang="en-US" sz="3200" dirty="0" smtClean="0"/>
              <a:t>•</a:t>
            </a:r>
            <a:r>
              <a:rPr lang="en-US" sz="3200" dirty="0"/>
              <a:t>Ensure patient’s room is quiet and free of respiratory irritants (</a:t>
            </a:r>
            <a:r>
              <a:rPr lang="en-US" sz="3200" dirty="0" err="1"/>
              <a:t>eg</a:t>
            </a:r>
            <a:r>
              <a:rPr lang="en-US" sz="3200" dirty="0"/>
              <a:t>, ﬂowers, tobacco smoke, perfumes, or odors of cleaning agents); </a:t>
            </a:r>
            <a:r>
              <a:rPr lang="en-US" sz="3200" dirty="0" err="1"/>
              <a:t>nonallergenic</a:t>
            </a:r>
            <a:r>
              <a:rPr lang="en-US" sz="3200" dirty="0"/>
              <a:t> pillows should be used.</a:t>
            </a:r>
          </a:p>
          <a:p>
            <a:endParaRPr lang="en-US" sz="3200" dirty="0"/>
          </a:p>
        </p:txBody>
      </p:sp>
    </p:spTree>
    <p:extLst>
      <p:ext uri="{BB962C8B-B14F-4D97-AF65-F5344CB8AC3E}">
        <p14:creationId xmlns:p14="http://schemas.microsoft.com/office/powerpoint/2010/main" val="25342412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BRONCHIECTASIS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Bronchiectasis is a condition where the </a:t>
            </a:r>
            <a:r>
              <a:rPr lang="en-US" sz="3200" dirty="0">
                <a:hlinkClick r:id="rId2"/>
              </a:rPr>
              <a:t>bronchial tubes</a:t>
            </a:r>
            <a:r>
              <a:rPr lang="en-US" sz="3200" dirty="0"/>
              <a:t> of your lungs are permanently damaged, widened, and thickened. These damaged air passages allow bacteria and mucus to build up and pool in your lungs. This results in frequent infections and blockages of the airways.</a:t>
            </a:r>
          </a:p>
        </p:txBody>
      </p:sp>
    </p:spTree>
    <p:extLst>
      <p:ext uri="{BB962C8B-B14F-4D97-AF65-F5344CB8AC3E}">
        <p14:creationId xmlns:p14="http://schemas.microsoft.com/office/powerpoint/2010/main" val="19788382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8870"/>
          </a:xfrm>
        </p:spPr>
        <p:txBody>
          <a:bodyPr/>
          <a:lstStyle/>
          <a:p>
            <a:r>
              <a:rPr lang="en-US" dirty="0"/>
              <a:t>Cont.</a:t>
            </a:r>
            <a:endParaRPr lang="en-US" dirty="0"/>
          </a:p>
        </p:txBody>
      </p:sp>
      <p:sp>
        <p:nvSpPr>
          <p:cNvPr id="3" name="Content Placeholder 2"/>
          <p:cNvSpPr>
            <a:spLocks noGrp="1"/>
          </p:cNvSpPr>
          <p:nvPr>
            <p:ph idx="1"/>
          </p:nvPr>
        </p:nvSpPr>
        <p:spPr>
          <a:xfrm>
            <a:off x="677334" y="1590261"/>
            <a:ext cx="8596668" cy="4451101"/>
          </a:xfrm>
        </p:spPr>
        <p:txBody>
          <a:bodyPr>
            <a:noAutofit/>
          </a:bodyPr>
          <a:lstStyle/>
          <a:p>
            <a:r>
              <a:rPr lang="en-US" sz="3200" dirty="0"/>
              <a:t>Bronchiectasis may be caused by a variety of conditions, including airway obstruction, diffuse airway injury, pulmonary infections and obstruction of the bronchus or complications of long-term pulmonary infections, genetic disorders (</a:t>
            </a:r>
            <a:r>
              <a:rPr lang="en-US" sz="3200" dirty="0" err="1"/>
              <a:t>eg</a:t>
            </a:r>
            <a:r>
              <a:rPr lang="en-US" sz="3200" dirty="0"/>
              <a:t>, cystic ﬁbrosis), abnormal host defense (</a:t>
            </a:r>
            <a:r>
              <a:rPr lang="en-US" sz="3200" dirty="0" err="1"/>
              <a:t>eg</a:t>
            </a:r>
            <a:r>
              <a:rPr lang="en-US" sz="3200" dirty="0"/>
              <a:t>, ciliary dyskinesia or humoral immunodeﬁciency), and idiopathic causes.</a:t>
            </a:r>
          </a:p>
        </p:txBody>
      </p:sp>
    </p:spTree>
    <p:extLst>
      <p:ext uri="{BB962C8B-B14F-4D97-AF65-F5344CB8AC3E}">
        <p14:creationId xmlns:p14="http://schemas.microsoft.com/office/powerpoint/2010/main" val="26065606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Bronchiectasis is usually localized, affecting a segment or lobe of a lung, most frequently the lower lobes. People may be predisposed to bronchiectasis as a result of recurrent respiratory infections in early childhood, measles, inﬂuenza, tuberculosis, or immunodeﬁciency disorders.</a:t>
            </a:r>
          </a:p>
        </p:txBody>
      </p:sp>
    </p:spTree>
    <p:extLst>
      <p:ext uri="{BB962C8B-B14F-4D97-AF65-F5344CB8AC3E}">
        <p14:creationId xmlns:p14="http://schemas.microsoft.com/office/powerpoint/2010/main" val="124328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Pneumonias are caused by a variety of microbial agents in the various settings. Common organisms include Pseudomonas aeruginosa and </a:t>
            </a:r>
            <a:r>
              <a:rPr lang="en-US" sz="3200" dirty="0" err="1"/>
              <a:t>Klebsiella</a:t>
            </a:r>
            <a:r>
              <a:rPr lang="en-US" sz="3200" dirty="0"/>
              <a:t> species; Staphylococcus aureus; </a:t>
            </a:r>
            <a:r>
              <a:rPr lang="en-US" sz="3200" dirty="0" err="1"/>
              <a:t>Haemophilus</a:t>
            </a:r>
            <a:r>
              <a:rPr lang="en-US" sz="3200" dirty="0"/>
              <a:t> </a:t>
            </a:r>
            <a:r>
              <a:rPr lang="en-US" sz="3200" dirty="0" err="1"/>
              <a:t>inﬂuenzae</a:t>
            </a:r>
            <a:r>
              <a:rPr lang="en-US" sz="3200" dirty="0"/>
              <a:t>; Staphylococcus </a:t>
            </a:r>
            <a:r>
              <a:rPr lang="en-US" sz="3200" dirty="0" err="1"/>
              <a:t>pneumoniae</a:t>
            </a:r>
            <a:r>
              <a:rPr lang="en-US" sz="3200" dirty="0"/>
              <a:t>; and enteric Gram-negative bacilli, fungi, and viruses (most common in children).</a:t>
            </a:r>
          </a:p>
        </p:txBody>
      </p:sp>
    </p:spTree>
    <p:extLst>
      <p:ext uri="{BB962C8B-B14F-4D97-AF65-F5344CB8AC3E}">
        <p14:creationId xmlns:p14="http://schemas.microsoft.com/office/powerpoint/2010/main" val="22553290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p>
        </p:txBody>
      </p:sp>
      <p:sp>
        <p:nvSpPr>
          <p:cNvPr id="3" name="Content Placeholder 2"/>
          <p:cNvSpPr>
            <a:spLocks noGrp="1"/>
          </p:cNvSpPr>
          <p:nvPr>
            <p:ph idx="1"/>
          </p:nvPr>
        </p:nvSpPr>
        <p:spPr/>
        <p:txBody>
          <a:bodyPr>
            <a:normAutofit/>
          </a:bodyPr>
          <a:lstStyle/>
          <a:p>
            <a:r>
              <a:rPr lang="en-US" sz="3200" dirty="0"/>
              <a:t>•Chronic cough and production of copious purulent sputum </a:t>
            </a:r>
            <a:endParaRPr lang="en-US" sz="3200" dirty="0" smtClean="0"/>
          </a:p>
          <a:p>
            <a:r>
              <a:rPr lang="en-US" sz="3200" dirty="0" smtClean="0"/>
              <a:t>•</a:t>
            </a:r>
            <a:r>
              <a:rPr lang="en-US" sz="3200" dirty="0"/>
              <a:t>Hemoptysis, clubbing of the ﬁngers, and repeated episodes of pulmonary infection</a:t>
            </a:r>
          </a:p>
        </p:txBody>
      </p:sp>
    </p:spTree>
    <p:extLst>
      <p:ext uri="{BB962C8B-B14F-4D97-AF65-F5344CB8AC3E}">
        <p14:creationId xmlns:p14="http://schemas.microsoft.com/office/powerpoint/2010/main" val="17897866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and Diagnostic Findings</a:t>
            </a:r>
          </a:p>
        </p:txBody>
      </p:sp>
      <p:sp>
        <p:nvSpPr>
          <p:cNvPr id="3" name="Content Placeholder 2"/>
          <p:cNvSpPr>
            <a:spLocks noGrp="1"/>
          </p:cNvSpPr>
          <p:nvPr>
            <p:ph idx="1"/>
          </p:nvPr>
        </p:nvSpPr>
        <p:spPr/>
        <p:txBody>
          <a:bodyPr>
            <a:normAutofit/>
          </a:bodyPr>
          <a:lstStyle/>
          <a:p>
            <a:r>
              <a:rPr lang="en-US" sz="3200" dirty="0"/>
              <a:t>•Deﬁnite diagnostic clue is prolonged history of productive cough, with sputum consistently negative for tubercle bacilli. </a:t>
            </a:r>
            <a:endParaRPr lang="en-US" sz="3200" dirty="0" smtClean="0"/>
          </a:p>
          <a:p>
            <a:r>
              <a:rPr lang="en-US" sz="3200" dirty="0" smtClean="0"/>
              <a:t>•</a:t>
            </a:r>
            <a:r>
              <a:rPr lang="en-US" sz="3200" dirty="0"/>
              <a:t>Diagnosis is established on the basis of CT scan.</a:t>
            </a:r>
          </a:p>
        </p:txBody>
      </p:sp>
    </p:spTree>
    <p:extLst>
      <p:ext uri="{BB962C8B-B14F-4D97-AF65-F5344CB8AC3E}">
        <p14:creationId xmlns:p14="http://schemas.microsoft.com/office/powerpoint/2010/main" val="39932695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a:t>
            </a:r>
          </a:p>
        </p:txBody>
      </p:sp>
      <p:sp>
        <p:nvSpPr>
          <p:cNvPr id="3" name="Content Placeholder 2"/>
          <p:cNvSpPr>
            <a:spLocks noGrp="1"/>
          </p:cNvSpPr>
          <p:nvPr>
            <p:ph idx="1"/>
          </p:nvPr>
        </p:nvSpPr>
        <p:spPr/>
        <p:txBody>
          <a:bodyPr>
            <a:noAutofit/>
          </a:bodyPr>
          <a:lstStyle/>
          <a:p>
            <a:r>
              <a:rPr lang="en-US" sz="3200" dirty="0"/>
              <a:t>•Treatment objectives are to promote bronchial drainage to clear excessive secretions from the affected portion of the lungs and to prevent or control infection. </a:t>
            </a:r>
            <a:endParaRPr lang="en-US" sz="3200" dirty="0" smtClean="0"/>
          </a:p>
          <a:p>
            <a:r>
              <a:rPr lang="en-US" sz="3200" dirty="0" smtClean="0"/>
              <a:t>•</a:t>
            </a:r>
            <a:r>
              <a:rPr lang="en-US" sz="3200" dirty="0"/>
              <a:t>Chest physiotherapy with percussion; postural drainage, expectorants, or bronchoscopy to remove bronchial secretions.</a:t>
            </a:r>
          </a:p>
          <a:p>
            <a:endParaRPr lang="en-US" sz="3200" dirty="0"/>
          </a:p>
        </p:txBody>
      </p:sp>
    </p:spTree>
    <p:extLst>
      <p:ext uri="{BB962C8B-B14F-4D97-AF65-F5344CB8AC3E}">
        <p14:creationId xmlns:p14="http://schemas.microsoft.com/office/powerpoint/2010/main" val="1317488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122"/>
          </a:xfrm>
        </p:spPr>
        <p:txBody>
          <a:bodyPr/>
          <a:lstStyle/>
          <a:p>
            <a:r>
              <a:rPr lang="en-US" dirty="0"/>
              <a:t>Cont.</a:t>
            </a:r>
            <a:endParaRPr lang="en-US" dirty="0"/>
          </a:p>
        </p:txBody>
      </p:sp>
      <p:sp>
        <p:nvSpPr>
          <p:cNvPr id="3" name="Content Placeholder 2"/>
          <p:cNvSpPr>
            <a:spLocks noGrp="1"/>
          </p:cNvSpPr>
          <p:nvPr>
            <p:ph idx="1"/>
          </p:nvPr>
        </p:nvSpPr>
        <p:spPr>
          <a:xfrm>
            <a:off x="677334" y="1351723"/>
            <a:ext cx="8596668" cy="4689640"/>
          </a:xfrm>
        </p:spPr>
        <p:txBody>
          <a:bodyPr>
            <a:noAutofit/>
          </a:bodyPr>
          <a:lstStyle/>
          <a:p>
            <a:r>
              <a:rPr lang="en-US" sz="3200" dirty="0"/>
              <a:t>•Antimicrobial therapy guided by sputum sensitivity studies. </a:t>
            </a:r>
            <a:endParaRPr lang="en-US" sz="3200" dirty="0" smtClean="0"/>
          </a:p>
          <a:p>
            <a:r>
              <a:rPr lang="en-US" sz="3200" dirty="0" smtClean="0"/>
              <a:t>•</a:t>
            </a:r>
            <a:r>
              <a:rPr lang="en-US" sz="3200" dirty="0"/>
              <a:t>Year-round regimen of antibiotics, alternating types of drugs at intervals</a:t>
            </a:r>
            <a:r>
              <a:rPr lang="en-US" sz="3200" dirty="0" smtClean="0"/>
              <a:t>.</a:t>
            </a:r>
          </a:p>
          <a:p>
            <a:r>
              <a:rPr lang="en-US" sz="3200" dirty="0" smtClean="0"/>
              <a:t>•</a:t>
            </a:r>
            <a:r>
              <a:rPr lang="en-US" sz="3200" dirty="0"/>
              <a:t>Vaccination against inﬂuenza and pneumococcal </a:t>
            </a:r>
            <a:r>
              <a:rPr lang="en-US" sz="3200" dirty="0" smtClean="0"/>
              <a:t>pneumonia</a:t>
            </a:r>
            <a:endParaRPr lang="en-US" sz="3200" dirty="0"/>
          </a:p>
          <a:p>
            <a:r>
              <a:rPr lang="en-US" sz="3200" dirty="0" smtClean="0"/>
              <a:t>•Bronchodilators</a:t>
            </a:r>
            <a:r>
              <a:rPr lang="en-US" sz="3200" dirty="0"/>
              <a:t>. </a:t>
            </a:r>
            <a:endParaRPr lang="en-US" sz="3200" dirty="0" smtClean="0"/>
          </a:p>
          <a:p>
            <a:r>
              <a:rPr lang="en-US" sz="3200" dirty="0" smtClean="0"/>
              <a:t>•</a:t>
            </a:r>
            <a:r>
              <a:rPr lang="en-US" sz="3200" dirty="0"/>
              <a:t>Smoking cessation.</a:t>
            </a:r>
          </a:p>
        </p:txBody>
      </p:sp>
    </p:spTree>
    <p:extLst>
      <p:ext uri="{BB962C8B-B14F-4D97-AF65-F5344CB8AC3E}">
        <p14:creationId xmlns:p14="http://schemas.microsoft.com/office/powerpoint/2010/main" val="9517973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•Surgical intervention (segmental resection of lobe or lung removal), used infrequently. </a:t>
            </a:r>
            <a:endParaRPr lang="en-US" sz="3200" dirty="0" smtClean="0"/>
          </a:p>
          <a:p>
            <a:r>
              <a:rPr lang="en-US" sz="3200" dirty="0" smtClean="0"/>
              <a:t>•</a:t>
            </a:r>
            <a:r>
              <a:rPr lang="en-US" sz="3200" dirty="0"/>
              <a:t>In preparation for surgery: vigorous postural drainage, suction through bronchoscope, and antibacterial therapy.</a:t>
            </a:r>
          </a:p>
        </p:txBody>
      </p:sp>
    </p:spTree>
    <p:extLst>
      <p:ext uri="{BB962C8B-B14F-4D97-AF65-F5344CB8AC3E}">
        <p14:creationId xmlns:p14="http://schemas.microsoft.com/office/powerpoint/2010/main" val="6608905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p:txBody>
          <a:bodyPr>
            <a:normAutofit/>
          </a:bodyPr>
          <a:lstStyle/>
          <a:p>
            <a:r>
              <a:rPr lang="en-US" sz="3200" dirty="0"/>
              <a:t>See “Nursing Management and Patient Education” under “Chronic Obstructive Pulmonary Disease” in Chapter C and “Preoperative and Postoperative Nursing Management” in Chapter P for additional information.</a:t>
            </a:r>
          </a:p>
          <a:p>
            <a:endParaRPr lang="en-US" sz="3200" dirty="0"/>
          </a:p>
        </p:txBody>
      </p:sp>
    </p:spTree>
    <p:extLst>
      <p:ext uri="{BB962C8B-B14F-4D97-AF65-F5344CB8AC3E}">
        <p14:creationId xmlns:p14="http://schemas.microsoft.com/office/powerpoint/2010/main" val="35150979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BRONCHIOLITIS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Bronchiolitis is a common lung infection in young children and infants. It causes inflammation and congestion in the small airways (bronchioles) of the lung. Bronchiolitis is almost always caused by a virus. Typically, the peak time for bronchiolitis is during the winter months.</a:t>
            </a:r>
          </a:p>
        </p:txBody>
      </p:sp>
    </p:spTree>
    <p:extLst>
      <p:ext uri="{BB962C8B-B14F-4D97-AF65-F5344CB8AC3E}">
        <p14:creationId xmlns:p14="http://schemas.microsoft.com/office/powerpoint/2010/main" val="27361484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3913"/>
          </a:xfrm>
        </p:spPr>
        <p:txBody>
          <a:bodyPr/>
          <a:lstStyle/>
          <a:p>
            <a:r>
              <a:rPr lang="en-US" dirty="0"/>
              <a:t>Cont.</a:t>
            </a:r>
            <a:endParaRPr lang="en-US" dirty="0"/>
          </a:p>
        </p:txBody>
      </p:sp>
      <p:sp>
        <p:nvSpPr>
          <p:cNvPr id="3" name="Content Placeholder 2"/>
          <p:cNvSpPr>
            <a:spLocks noGrp="1"/>
          </p:cNvSpPr>
          <p:nvPr>
            <p:ph idx="1"/>
          </p:nvPr>
        </p:nvSpPr>
        <p:spPr>
          <a:xfrm>
            <a:off x="677334" y="1603513"/>
            <a:ext cx="8596668" cy="4437849"/>
          </a:xfrm>
        </p:spPr>
        <p:txBody>
          <a:bodyPr>
            <a:noAutofit/>
          </a:bodyPr>
          <a:lstStyle/>
          <a:p>
            <a:r>
              <a:rPr lang="en-US" sz="3200" dirty="0"/>
              <a:t>Bronchiolitis starts out with symptoms similar to those of a common cold but then progresses to coughing, wheezing and sometimes difficulty breathing. Symptoms of bronchiolitis can last for several days to weeks, even a month.</a:t>
            </a:r>
          </a:p>
          <a:p>
            <a:r>
              <a:rPr lang="en-US" sz="3200" dirty="0"/>
              <a:t>Most children get better with care at home. A very small percentage of children require hospitalization.</a:t>
            </a:r>
          </a:p>
          <a:p>
            <a:endParaRPr lang="en-US" sz="3200" dirty="0"/>
          </a:p>
        </p:txBody>
      </p:sp>
    </p:spTree>
    <p:extLst>
      <p:ext uri="{BB962C8B-B14F-4D97-AF65-F5344CB8AC3E}">
        <p14:creationId xmlns:p14="http://schemas.microsoft.com/office/powerpoint/2010/main" val="4866468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8783"/>
            <a:ext cx="8596668" cy="702365"/>
          </a:xfrm>
        </p:spPr>
        <p:txBody>
          <a:bodyPr/>
          <a:lstStyle/>
          <a:p>
            <a:r>
              <a:rPr lang="en-US" b="1" dirty="0" smtClean="0"/>
              <a:t>Clinical manifestation</a:t>
            </a:r>
            <a:endParaRPr lang="en-US" b="1" dirty="0"/>
          </a:p>
        </p:txBody>
      </p:sp>
      <p:sp>
        <p:nvSpPr>
          <p:cNvPr id="3" name="Content Placeholder 2"/>
          <p:cNvSpPr>
            <a:spLocks noGrp="1"/>
          </p:cNvSpPr>
          <p:nvPr>
            <p:ph idx="1"/>
          </p:nvPr>
        </p:nvSpPr>
        <p:spPr>
          <a:xfrm>
            <a:off x="677334" y="1683025"/>
            <a:ext cx="8596668" cy="4358337"/>
          </a:xfrm>
        </p:spPr>
        <p:txBody>
          <a:bodyPr>
            <a:noAutofit/>
          </a:bodyPr>
          <a:lstStyle/>
          <a:p>
            <a:pPr marL="0" indent="0">
              <a:buNone/>
            </a:pPr>
            <a:r>
              <a:rPr lang="en-US" sz="3200" dirty="0"/>
              <a:t>For the first few days, the signs and symptoms of bronchiolitis are similar to those of a cold:</a:t>
            </a:r>
          </a:p>
          <a:p>
            <a:r>
              <a:rPr lang="en-US" sz="3200" dirty="0"/>
              <a:t>Runny nose</a:t>
            </a:r>
          </a:p>
          <a:p>
            <a:r>
              <a:rPr lang="en-US" sz="3200" dirty="0"/>
              <a:t>Stuffy nose</a:t>
            </a:r>
          </a:p>
          <a:p>
            <a:r>
              <a:rPr lang="en-US" sz="3200" dirty="0"/>
              <a:t>Cough </a:t>
            </a:r>
          </a:p>
          <a:p>
            <a:r>
              <a:rPr lang="en-US" sz="3200" dirty="0"/>
              <a:t>Slight fever (not always present)</a:t>
            </a:r>
          </a:p>
          <a:p>
            <a:endParaRPr lang="en-US" sz="3200" dirty="0"/>
          </a:p>
        </p:txBody>
      </p:sp>
    </p:spTree>
    <p:extLst>
      <p:ext uri="{BB962C8B-B14F-4D97-AF65-F5344CB8AC3E}">
        <p14:creationId xmlns:p14="http://schemas.microsoft.com/office/powerpoint/2010/main" val="7984392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After this, there may be a week or more of difficulty breathing or a whistling noise when the child breathes out (wheezing).</a:t>
            </a:r>
          </a:p>
          <a:p>
            <a:pPr>
              <a:buFont typeface="Wingdings" panose="05000000000000000000" pitchFamily="2" charset="2"/>
              <a:buChar char="v"/>
            </a:pPr>
            <a:r>
              <a:rPr lang="en-US" sz="3200" dirty="0"/>
              <a:t>Many infants will also have an ear infection (otitis media).</a:t>
            </a:r>
          </a:p>
          <a:p>
            <a:endParaRPr lang="en-US" sz="3200" dirty="0"/>
          </a:p>
        </p:txBody>
      </p:sp>
    </p:spTree>
    <p:extLst>
      <p:ext uri="{BB962C8B-B14F-4D97-AF65-F5344CB8AC3E}">
        <p14:creationId xmlns:p14="http://schemas.microsoft.com/office/powerpoint/2010/main" val="376391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a:xfrm>
            <a:off x="677334" y="1166191"/>
            <a:ext cx="8596668" cy="4875171"/>
          </a:xfrm>
        </p:spPr>
        <p:txBody>
          <a:bodyPr>
            <a:noAutofit/>
          </a:bodyPr>
          <a:lstStyle/>
          <a:p>
            <a:pPr marL="0" indent="0">
              <a:buNone/>
            </a:pPr>
            <a:r>
              <a:rPr lang="en-US" sz="3200" dirty="0" smtClean="0"/>
              <a:t>Clinical </a:t>
            </a:r>
            <a:r>
              <a:rPr lang="en-US" sz="3200" dirty="0"/>
              <a:t>features vary depending on the causative organism and the patient’s disease. </a:t>
            </a:r>
          </a:p>
          <a:p>
            <a:r>
              <a:rPr lang="en-US" sz="3200" dirty="0" smtClean="0"/>
              <a:t>Sudden </a:t>
            </a:r>
            <a:r>
              <a:rPr lang="en-US" sz="3200" dirty="0"/>
              <a:t>chills and rapidly rising fever (38.5C to 40.5C [101F to 105F</a:t>
            </a:r>
            <a:r>
              <a:rPr lang="en-US" sz="3200" dirty="0" smtClean="0"/>
              <a:t>]).</a:t>
            </a:r>
          </a:p>
          <a:p>
            <a:r>
              <a:rPr lang="en-US" sz="3200" dirty="0" smtClean="0"/>
              <a:t>Pleuritic </a:t>
            </a:r>
            <a:r>
              <a:rPr lang="en-US" sz="3200" dirty="0"/>
              <a:t>chest pain aggravated by respiration and coughing. </a:t>
            </a:r>
            <a:endParaRPr lang="en-US" sz="3200" dirty="0" smtClean="0"/>
          </a:p>
          <a:p>
            <a:r>
              <a:rPr lang="en-US" sz="3200" dirty="0" smtClean="0"/>
              <a:t>Severely </a:t>
            </a:r>
            <a:r>
              <a:rPr lang="en-US" sz="3200" dirty="0"/>
              <a:t>ill patient has marked tachypnea (25 to 45 breaths/min) and dyspnea; orthopnea when not propped up. </a:t>
            </a:r>
            <a:endParaRPr lang="en-US" sz="3200" dirty="0" smtClean="0"/>
          </a:p>
        </p:txBody>
      </p:sp>
    </p:spTree>
    <p:extLst>
      <p:ext uri="{BB962C8B-B14F-4D97-AF65-F5344CB8AC3E}">
        <p14:creationId xmlns:p14="http://schemas.microsoft.com/office/powerpoint/2010/main" val="19074215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a:t>
            </a:r>
            <a:br>
              <a:rPr lang="en-US" b="1" dirty="0"/>
            </a:br>
            <a:endParaRPr lang="en-US" dirty="0"/>
          </a:p>
        </p:txBody>
      </p:sp>
      <p:sp>
        <p:nvSpPr>
          <p:cNvPr id="3" name="Content Placeholder 2"/>
          <p:cNvSpPr>
            <a:spLocks noGrp="1"/>
          </p:cNvSpPr>
          <p:nvPr>
            <p:ph idx="1"/>
          </p:nvPr>
        </p:nvSpPr>
        <p:spPr/>
        <p:txBody>
          <a:bodyPr>
            <a:normAutofit/>
          </a:bodyPr>
          <a:lstStyle/>
          <a:p>
            <a:r>
              <a:rPr lang="en-US" sz="3200" dirty="0"/>
              <a:t>Bronchiolitis occurs when a virus infects the bronchioles, which are the smallest airways in your lungs. The infection makes the bronchioles swell and become inflamed. Mucus collects in these airways, which makes it difficult for air to flow freely in and out of the lungs.</a:t>
            </a:r>
          </a:p>
        </p:txBody>
      </p:sp>
    </p:spTree>
    <p:extLst>
      <p:ext uri="{BB962C8B-B14F-4D97-AF65-F5344CB8AC3E}">
        <p14:creationId xmlns:p14="http://schemas.microsoft.com/office/powerpoint/2010/main" val="14289359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148"/>
          </a:xfrm>
        </p:spPr>
        <p:txBody>
          <a:bodyPr/>
          <a:lstStyle/>
          <a:p>
            <a:r>
              <a:rPr lang="en-US" dirty="0"/>
              <a:t>Cont.</a:t>
            </a:r>
            <a:endParaRPr lang="en-US" dirty="0"/>
          </a:p>
        </p:txBody>
      </p:sp>
      <p:sp>
        <p:nvSpPr>
          <p:cNvPr id="3" name="Content Placeholder 2"/>
          <p:cNvSpPr>
            <a:spLocks noGrp="1"/>
          </p:cNvSpPr>
          <p:nvPr>
            <p:ph idx="1"/>
          </p:nvPr>
        </p:nvSpPr>
        <p:spPr>
          <a:xfrm>
            <a:off x="677334" y="1510749"/>
            <a:ext cx="8596668" cy="4530614"/>
          </a:xfrm>
        </p:spPr>
        <p:txBody>
          <a:bodyPr>
            <a:noAutofit/>
          </a:bodyPr>
          <a:lstStyle/>
          <a:p>
            <a:r>
              <a:rPr lang="en-US" sz="3200" dirty="0"/>
              <a:t>Most cases of bronchiolitis are caused by the respiratory syncytial virus (RSV). RSV is a common virus that infects just about every child by the age of 2. Outbreaks of the RSV infection occur every winter. Bronchiolitis can also be caused by other viruses, including those that cause the flu or the common cold. Infants can be </a:t>
            </a:r>
            <a:r>
              <a:rPr lang="en-US" sz="3200" dirty="0" err="1"/>
              <a:t>reinfected</a:t>
            </a:r>
            <a:r>
              <a:rPr lang="en-US" sz="3200" dirty="0"/>
              <a:t> with RSV because at least two strains exist.</a:t>
            </a:r>
          </a:p>
        </p:txBody>
      </p:sp>
    </p:spTree>
    <p:extLst>
      <p:ext uri="{BB962C8B-B14F-4D97-AF65-F5344CB8AC3E}">
        <p14:creationId xmlns:p14="http://schemas.microsoft.com/office/powerpoint/2010/main" val="34422519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br>
              <a:rPr lang="en-US" b="1" dirty="0"/>
            </a:br>
            <a:endParaRPr lang="en-US" dirty="0"/>
          </a:p>
        </p:txBody>
      </p:sp>
      <p:sp>
        <p:nvSpPr>
          <p:cNvPr id="3" name="Content Placeholder 2"/>
          <p:cNvSpPr>
            <a:spLocks noGrp="1"/>
          </p:cNvSpPr>
          <p:nvPr>
            <p:ph idx="1"/>
          </p:nvPr>
        </p:nvSpPr>
        <p:spPr/>
        <p:txBody>
          <a:bodyPr>
            <a:normAutofit/>
          </a:bodyPr>
          <a:lstStyle/>
          <a:p>
            <a:r>
              <a:rPr lang="en-US" sz="3200" dirty="0"/>
              <a:t>Tests and X-rays are not usually needed to diagnose bronchiolitis. The doctor can usually identify the problem by observing your child and listening to his or her lungs with a stethoscope. However, it may take more than one or two visits to distinguish the condition from a cold or the flu.</a:t>
            </a:r>
          </a:p>
        </p:txBody>
      </p:sp>
    </p:spTree>
    <p:extLst>
      <p:ext uri="{BB962C8B-B14F-4D97-AF65-F5344CB8AC3E}">
        <p14:creationId xmlns:p14="http://schemas.microsoft.com/office/powerpoint/2010/main" val="41932251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If your child is at risk of severe bronchiolitis, if symptoms are worsening or if another problem is suspected, your doctor may order tests, including:</a:t>
            </a:r>
          </a:p>
          <a:p>
            <a:r>
              <a:rPr lang="en-US" sz="3200" b="1" dirty="0"/>
              <a:t>Chest X-ray.</a:t>
            </a:r>
            <a:r>
              <a:rPr lang="en-US" sz="3200" dirty="0"/>
              <a:t> Your doctor may request a chest X-ray to look for signs of pneumonia</a:t>
            </a:r>
          </a:p>
          <a:p>
            <a:endParaRPr lang="en-US" sz="3200" dirty="0"/>
          </a:p>
        </p:txBody>
      </p:sp>
    </p:spTree>
    <p:extLst>
      <p:ext uri="{BB962C8B-B14F-4D97-AF65-F5344CB8AC3E}">
        <p14:creationId xmlns:p14="http://schemas.microsoft.com/office/powerpoint/2010/main" val="38605350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278"/>
            <a:ext cx="8596668" cy="1060174"/>
          </a:xfrm>
        </p:spPr>
        <p:txBody>
          <a:bodyPr/>
          <a:lstStyle/>
          <a:p>
            <a:r>
              <a:rPr lang="en-US" dirty="0"/>
              <a:t>Cont.</a:t>
            </a:r>
            <a:endParaRPr lang="en-US" dirty="0"/>
          </a:p>
        </p:txBody>
      </p:sp>
      <p:sp>
        <p:nvSpPr>
          <p:cNvPr id="3" name="Content Placeholder 2"/>
          <p:cNvSpPr>
            <a:spLocks noGrp="1"/>
          </p:cNvSpPr>
          <p:nvPr>
            <p:ph idx="1"/>
          </p:nvPr>
        </p:nvSpPr>
        <p:spPr>
          <a:xfrm>
            <a:off x="677334" y="1828800"/>
            <a:ext cx="8596668" cy="4212562"/>
          </a:xfrm>
        </p:spPr>
        <p:txBody>
          <a:bodyPr>
            <a:noAutofit/>
          </a:bodyPr>
          <a:lstStyle/>
          <a:p>
            <a:r>
              <a:rPr lang="en-US" sz="3200" b="1" dirty="0"/>
              <a:t>Viral testing</a:t>
            </a:r>
            <a:r>
              <a:rPr lang="en-US" sz="3200" dirty="0"/>
              <a:t>. Your doctor may collect a sample of mucus from your child to test for the virus causing bronchiolitis. This is done using a swab that's gently inserted into the nose</a:t>
            </a:r>
            <a:r>
              <a:rPr lang="en-US" sz="3200" dirty="0" smtClean="0"/>
              <a:t>.</a:t>
            </a:r>
            <a:endParaRPr lang="en-US" sz="3200" dirty="0"/>
          </a:p>
        </p:txBody>
      </p:sp>
    </p:spTree>
    <p:extLst>
      <p:ext uri="{BB962C8B-B14F-4D97-AF65-F5344CB8AC3E}">
        <p14:creationId xmlns:p14="http://schemas.microsoft.com/office/powerpoint/2010/main" val="661910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b="1" dirty="0"/>
              <a:t>Blood tests</a:t>
            </a:r>
            <a:r>
              <a:rPr lang="en-US" sz="3200" dirty="0"/>
              <a:t>. Occasionally, blood tests might be used to check your child's white blood cell count. An increase in white blood cells is usually a sign that the body is fighting an infection. A blood test can also determine whether the level of oxygen has decreased in your child's bloodstream.</a:t>
            </a:r>
          </a:p>
          <a:p>
            <a:endParaRPr lang="en-US" sz="3200" dirty="0"/>
          </a:p>
        </p:txBody>
      </p:sp>
    </p:spTree>
    <p:extLst>
      <p:ext uri="{BB962C8B-B14F-4D97-AF65-F5344CB8AC3E}">
        <p14:creationId xmlns:p14="http://schemas.microsoft.com/office/powerpoint/2010/main" val="7795639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br>
              <a:rPr lang="en-US" b="1" dirty="0" smtClean="0"/>
            </a:br>
            <a:endParaRPr lang="en-US" dirty="0"/>
          </a:p>
        </p:txBody>
      </p:sp>
      <p:sp>
        <p:nvSpPr>
          <p:cNvPr id="3" name="Content Placeholder 2"/>
          <p:cNvSpPr>
            <a:spLocks noGrp="1"/>
          </p:cNvSpPr>
          <p:nvPr>
            <p:ph idx="1"/>
          </p:nvPr>
        </p:nvSpPr>
        <p:spPr>
          <a:xfrm>
            <a:off x="677334" y="1444487"/>
            <a:ext cx="8596668" cy="4596875"/>
          </a:xfrm>
        </p:spPr>
        <p:txBody>
          <a:bodyPr>
            <a:noAutofit/>
          </a:bodyPr>
          <a:lstStyle/>
          <a:p>
            <a:r>
              <a:rPr lang="en-US" sz="3200" dirty="0"/>
              <a:t>Bronchiolitis typically lasts for two to three weeks. The majority of children with bronchiolitis can be cared for at home with supportive care. It's important to be alert for changes in breathing difficulty, such as struggling for each breath, being unable to speak or cry because of difficulty breathing, or making grunting noises with each breath.</a:t>
            </a:r>
          </a:p>
        </p:txBody>
      </p:sp>
    </p:spTree>
    <p:extLst>
      <p:ext uri="{BB962C8B-B14F-4D97-AF65-F5344CB8AC3E}">
        <p14:creationId xmlns:p14="http://schemas.microsoft.com/office/powerpoint/2010/main" val="17841965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Because viruses cause bronchiolitis, antibiotics — which are used to treat infections caused by bacteria — aren't effective against it. If your child has an associated bacterial infection, such as pneumonia, your doctor may prescribe an antibiotic for that.</a:t>
            </a:r>
          </a:p>
        </p:txBody>
      </p:sp>
    </p:spTree>
    <p:extLst>
      <p:ext uri="{BB962C8B-B14F-4D97-AF65-F5344CB8AC3E}">
        <p14:creationId xmlns:p14="http://schemas.microsoft.com/office/powerpoint/2010/main" val="34785763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6835"/>
            <a:ext cx="8596668" cy="1320800"/>
          </a:xfrm>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Oral corticosteroid medications and pounding on the chest to loosen mucus (chest physiotherapy) have not been shown to be effective treatments for bronchiolitis and are not recommended.</a:t>
            </a:r>
          </a:p>
        </p:txBody>
      </p:sp>
    </p:spTree>
    <p:extLst>
      <p:ext uri="{BB962C8B-B14F-4D97-AF65-F5344CB8AC3E}">
        <p14:creationId xmlns:p14="http://schemas.microsoft.com/office/powerpoint/2010/main" val="11999690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A tiny percentage of children need hospital care to manage their condition. At the hospital, your child may receive humidified oxygen to maintain sufficient oxygen in the blood, and perhaps fluids through a vein (intravenously) to prevent dehydration.</a:t>
            </a:r>
          </a:p>
        </p:txBody>
      </p:sp>
    </p:spTree>
    <p:extLst>
      <p:ext uri="{BB962C8B-B14F-4D97-AF65-F5344CB8AC3E}">
        <p14:creationId xmlns:p14="http://schemas.microsoft.com/office/powerpoint/2010/main" val="255229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8051"/>
            <a:ext cx="8596668" cy="795131"/>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855304"/>
            <a:ext cx="8596668" cy="4186059"/>
          </a:xfrm>
        </p:spPr>
        <p:txBody>
          <a:bodyPr>
            <a:noAutofit/>
          </a:bodyPr>
          <a:lstStyle/>
          <a:p>
            <a:r>
              <a:rPr lang="en-US" sz="3200" dirty="0"/>
              <a:t>Pulse rapid and bounding; may increase 10 beats/min per degree of temperature elevation (Celsius).</a:t>
            </a:r>
          </a:p>
          <a:p>
            <a:r>
              <a:rPr lang="en-US" sz="3200" dirty="0"/>
              <a:t>A relative bradycardia for the amount of fever suggests viral infection, mycoplasma infection, or infection with a Legionella organism</a:t>
            </a:r>
            <a:r>
              <a:rPr lang="en-US" sz="3200" dirty="0" smtClean="0"/>
              <a:t>.</a:t>
            </a:r>
          </a:p>
        </p:txBody>
      </p:sp>
    </p:spTree>
    <p:extLst>
      <p:ext uri="{BB962C8B-B14F-4D97-AF65-F5344CB8AC3E}">
        <p14:creationId xmlns:p14="http://schemas.microsoft.com/office/powerpoint/2010/main" val="4789593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b="1" dirty="0"/>
              <a:t>Maintain a smoke-free environment.</a:t>
            </a:r>
            <a:r>
              <a:rPr lang="en-US" sz="3200" dirty="0"/>
              <a:t> Smoke can aggravate symptoms of respiratory infections. If a family member smokes, ask him or her to smoke outside of the house and outside of the car.</a:t>
            </a:r>
          </a:p>
        </p:txBody>
      </p:sp>
    </p:spTree>
    <p:extLst>
      <p:ext uri="{BB962C8B-B14F-4D97-AF65-F5344CB8AC3E}">
        <p14:creationId xmlns:p14="http://schemas.microsoft.com/office/powerpoint/2010/main" val="102431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810"/>
            <a:ext cx="8596668" cy="675860"/>
          </a:xfrm>
        </p:spPr>
        <p:txBody>
          <a:bodyPr/>
          <a:lstStyle/>
          <a:p>
            <a:r>
              <a:rPr lang="en-US" dirty="0"/>
              <a:t>Cont.</a:t>
            </a:r>
            <a:endParaRPr lang="en-US" dirty="0"/>
          </a:p>
        </p:txBody>
      </p:sp>
      <p:sp>
        <p:nvSpPr>
          <p:cNvPr id="3" name="Content Placeholder 2"/>
          <p:cNvSpPr>
            <a:spLocks noGrp="1"/>
          </p:cNvSpPr>
          <p:nvPr>
            <p:ph idx="1"/>
          </p:nvPr>
        </p:nvSpPr>
        <p:spPr>
          <a:xfrm>
            <a:off x="677334" y="1139687"/>
            <a:ext cx="8596668" cy="4901675"/>
          </a:xfrm>
        </p:spPr>
        <p:txBody>
          <a:bodyPr>
            <a:noAutofit/>
          </a:bodyPr>
          <a:lstStyle/>
          <a:p>
            <a:r>
              <a:rPr lang="en-US" sz="3200" dirty="0"/>
              <a:t>Other signs: upper respiratory tract infection, headache, low-grade fever, pleuritic pain, myalgia, rash, and pharyngitis; after a few days, mucoid or mucopurulent sputum is expectorated. </a:t>
            </a:r>
            <a:endParaRPr lang="en-US" sz="3200" dirty="0" smtClean="0"/>
          </a:p>
          <a:p>
            <a:r>
              <a:rPr lang="en-US" sz="3200" dirty="0" smtClean="0"/>
              <a:t>Sputum </a:t>
            </a:r>
            <a:r>
              <a:rPr lang="en-US" sz="3200" dirty="0"/>
              <a:t>purulent, rusty, blood-tinged, viscous, or green depending on etiologic agent. </a:t>
            </a:r>
            <a:endParaRPr lang="en-US" sz="3200" dirty="0" smtClean="0"/>
          </a:p>
          <a:p>
            <a:r>
              <a:rPr lang="en-US" sz="3200" dirty="0" smtClean="0"/>
              <a:t>Appetite </a:t>
            </a:r>
            <a:r>
              <a:rPr lang="en-US" sz="3200" dirty="0"/>
              <a:t>is poor, and the patient is diaphoretic and tires easily.</a:t>
            </a:r>
          </a:p>
          <a:p>
            <a:endParaRPr lang="en-US" sz="3200" dirty="0"/>
          </a:p>
        </p:txBody>
      </p:sp>
    </p:spTree>
    <p:extLst>
      <p:ext uri="{BB962C8B-B14F-4D97-AF65-F5344CB8AC3E}">
        <p14:creationId xmlns:p14="http://schemas.microsoft.com/office/powerpoint/2010/main" val="2827522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Methods</a:t>
            </a:r>
          </a:p>
        </p:txBody>
      </p:sp>
      <p:sp>
        <p:nvSpPr>
          <p:cNvPr id="3" name="Content Placeholder 2"/>
          <p:cNvSpPr>
            <a:spLocks noGrp="1"/>
          </p:cNvSpPr>
          <p:nvPr>
            <p:ph idx="1"/>
          </p:nvPr>
        </p:nvSpPr>
        <p:spPr/>
        <p:txBody>
          <a:bodyPr>
            <a:normAutofit/>
          </a:bodyPr>
          <a:lstStyle/>
          <a:p>
            <a:r>
              <a:rPr lang="en-US" sz="3200" dirty="0" smtClean="0"/>
              <a:t>•</a:t>
            </a:r>
            <a:r>
              <a:rPr lang="en-US" sz="3200" dirty="0"/>
              <a:t>Primarily history, physical examination </a:t>
            </a:r>
            <a:endParaRPr lang="en-US" sz="3200" dirty="0" smtClean="0"/>
          </a:p>
          <a:p>
            <a:r>
              <a:rPr lang="en-US" sz="3200" dirty="0" smtClean="0"/>
              <a:t>•</a:t>
            </a:r>
            <a:r>
              <a:rPr lang="en-US" sz="3200" dirty="0"/>
              <a:t>Chest x-rays, blood and sputum cultures, Gram stain </a:t>
            </a:r>
          </a:p>
        </p:txBody>
      </p:sp>
    </p:spTree>
    <p:extLst>
      <p:ext uri="{BB962C8B-B14F-4D97-AF65-F5344CB8AC3E}">
        <p14:creationId xmlns:p14="http://schemas.microsoft.com/office/powerpoint/2010/main" val="91876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a:t>
            </a:r>
            <a:r>
              <a:rPr lang="en-US" b="1" dirty="0" smtClean="0"/>
              <a:t>Management.</a:t>
            </a:r>
            <a:endParaRPr lang="en-US" b="1" dirty="0"/>
          </a:p>
        </p:txBody>
      </p:sp>
      <p:sp>
        <p:nvSpPr>
          <p:cNvPr id="3" name="Content Placeholder 2"/>
          <p:cNvSpPr>
            <a:spLocks noGrp="1"/>
          </p:cNvSpPr>
          <p:nvPr>
            <p:ph idx="1"/>
          </p:nvPr>
        </p:nvSpPr>
        <p:spPr>
          <a:xfrm>
            <a:off x="677334" y="1245705"/>
            <a:ext cx="8596668" cy="4795658"/>
          </a:xfrm>
        </p:spPr>
        <p:txBody>
          <a:bodyPr>
            <a:noAutofit/>
          </a:bodyPr>
          <a:lstStyle/>
          <a:p>
            <a:r>
              <a:rPr lang="en-US" sz="3200" dirty="0"/>
              <a:t>•Antibiotics are prescribed on the basis of Gram stain results and antibiotic </a:t>
            </a:r>
            <a:r>
              <a:rPr lang="en-US" sz="3200" dirty="0" smtClean="0"/>
              <a:t>guidelines.</a:t>
            </a:r>
          </a:p>
          <a:p>
            <a:r>
              <a:rPr lang="en-US" sz="3200" dirty="0"/>
              <a:t>Supportive treatment includes hydration, antipyretics, antitussive medications, antihistamines, or nasal decongestants. </a:t>
            </a:r>
            <a:endParaRPr lang="en-US" sz="3200" dirty="0" smtClean="0"/>
          </a:p>
          <a:p>
            <a:r>
              <a:rPr lang="en-US" sz="3200" dirty="0" smtClean="0"/>
              <a:t>•</a:t>
            </a:r>
            <a:r>
              <a:rPr lang="en-US" sz="3200" dirty="0"/>
              <a:t>Bed rest is recommended until infection shows signs of clearing. </a:t>
            </a:r>
            <a:endParaRPr lang="en-US" sz="3200" dirty="0" smtClean="0"/>
          </a:p>
          <a:p>
            <a:r>
              <a:rPr lang="en-US" sz="3200" dirty="0" smtClean="0"/>
              <a:t>•</a:t>
            </a:r>
            <a:r>
              <a:rPr lang="en-US" sz="3200" dirty="0"/>
              <a:t>Oxygen therapy is given for hypoxemia.</a:t>
            </a:r>
          </a:p>
        </p:txBody>
      </p:sp>
    </p:spTree>
    <p:extLst>
      <p:ext uri="{BB962C8B-B14F-4D97-AF65-F5344CB8AC3E}">
        <p14:creationId xmlns:p14="http://schemas.microsoft.com/office/powerpoint/2010/main" val="296449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MODULE OUTCOMES.</a:t>
            </a:r>
            <a:endParaRPr lang="en-US" sz="4800" b="1" dirty="0">
              <a:solidFill>
                <a:srgbClr val="FF0000"/>
              </a:solidFill>
            </a:endParaRPr>
          </a:p>
        </p:txBody>
      </p:sp>
      <p:sp>
        <p:nvSpPr>
          <p:cNvPr id="3" name="Content Placeholder 2"/>
          <p:cNvSpPr>
            <a:spLocks noGrp="1"/>
          </p:cNvSpPr>
          <p:nvPr>
            <p:ph idx="1"/>
          </p:nvPr>
        </p:nvSpPr>
        <p:spPr>
          <a:xfrm>
            <a:off x="677334" y="2160589"/>
            <a:ext cx="8596668" cy="4253463"/>
          </a:xfrm>
        </p:spPr>
        <p:txBody>
          <a:bodyPr>
            <a:noAutofit/>
          </a:bodyPr>
          <a:lstStyle/>
          <a:p>
            <a:r>
              <a:rPr lang="en-US" sz="3200" dirty="0" smtClean="0">
                <a:solidFill>
                  <a:srgbClr val="00B050"/>
                </a:solidFill>
              </a:rPr>
              <a:t>BY THE END OF THE MODULE THE LEARNER SHOULD:</a:t>
            </a:r>
          </a:p>
          <a:p>
            <a:pPr marL="0" indent="0">
              <a:buNone/>
            </a:pPr>
            <a:r>
              <a:rPr lang="en-US" sz="3200" dirty="0" smtClean="0">
                <a:solidFill>
                  <a:srgbClr val="00B050"/>
                </a:solidFill>
              </a:rPr>
              <a:t>1. MANAGE PATIENTS WITH RESTRICTIVE RESPIRATORY DISORDERS USING THE NURSING PROCESS.</a:t>
            </a:r>
          </a:p>
          <a:p>
            <a:pPr marL="0" indent="0">
              <a:buNone/>
            </a:pPr>
            <a:r>
              <a:rPr lang="en-US" sz="3200" dirty="0" smtClean="0">
                <a:solidFill>
                  <a:srgbClr val="00B050"/>
                </a:solidFill>
              </a:rPr>
              <a:t>2. MANAGE PATIENTS WITH OBTRUCTIVE RESPIRATORY DISORDERS USING THE NURSING PROCESS.</a:t>
            </a:r>
            <a:endParaRPr lang="en-US" sz="3200" dirty="0">
              <a:solidFill>
                <a:srgbClr val="00B050"/>
              </a:solidFill>
            </a:endParaRPr>
          </a:p>
        </p:txBody>
      </p:sp>
    </p:spTree>
    <p:extLst>
      <p:ext uri="{BB962C8B-B14F-4D97-AF65-F5344CB8AC3E}">
        <p14:creationId xmlns:p14="http://schemas.microsoft.com/office/powerpoint/2010/main" val="357178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357"/>
          </a:xfrm>
        </p:spPr>
        <p:txBody>
          <a:bodyPr/>
          <a:lstStyle/>
          <a:p>
            <a:r>
              <a:rPr lang="en-US" dirty="0"/>
              <a:t>Cont.</a:t>
            </a:r>
            <a:endParaRPr lang="en-US" dirty="0"/>
          </a:p>
        </p:txBody>
      </p:sp>
      <p:sp>
        <p:nvSpPr>
          <p:cNvPr id="3" name="Content Placeholder 2"/>
          <p:cNvSpPr>
            <a:spLocks noGrp="1"/>
          </p:cNvSpPr>
          <p:nvPr>
            <p:ph idx="1"/>
          </p:nvPr>
        </p:nvSpPr>
        <p:spPr>
          <a:xfrm>
            <a:off x="677334" y="1524001"/>
            <a:ext cx="8596668" cy="4517362"/>
          </a:xfrm>
        </p:spPr>
        <p:txBody>
          <a:bodyPr>
            <a:noAutofit/>
          </a:bodyPr>
          <a:lstStyle/>
          <a:p>
            <a:r>
              <a:rPr lang="en-US" sz="3200" dirty="0"/>
              <a:t>•Respiratory support includes high inspiratory oxygen concentrations, endotracheal intubation, and mechanical ventilation. </a:t>
            </a:r>
            <a:endParaRPr lang="en-US" sz="3200" dirty="0" smtClean="0"/>
          </a:p>
          <a:p>
            <a:r>
              <a:rPr lang="en-US" sz="3200" dirty="0" smtClean="0"/>
              <a:t>•</a:t>
            </a:r>
            <a:r>
              <a:rPr lang="en-US" sz="3200" dirty="0"/>
              <a:t>Treatment of atelectasis, pleural effusion, shock, respiratory failure, or superinfection is instituted, if needed. </a:t>
            </a:r>
            <a:endParaRPr lang="en-US" sz="3200" dirty="0" smtClean="0"/>
          </a:p>
          <a:p>
            <a:r>
              <a:rPr lang="en-US" sz="3200" dirty="0" smtClean="0"/>
              <a:t>•</a:t>
            </a:r>
            <a:r>
              <a:rPr lang="en-US" sz="3200" dirty="0"/>
              <a:t>For groups at high risk for CAP, pneumococcal vaccination is advised.</a:t>
            </a:r>
          </a:p>
          <a:p>
            <a:endParaRPr lang="en-US" sz="3200" dirty="0"/>
          </a:p>
        </p:txBody>
      </p:sp>
    </p:spTree>
    <p:extLst>
      <p:ext uri="{BB962C8B-B14F-4D97-AF65-F5344CB8AC3E}">
        <p14:creationId xmlns:p14="http://schemas.microsoft.com/office/powerpoint/2010/main" val="8748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1062"/>
            <a:ext cx="8596668" cy="781878"/>
          </a:xfrm>
        </p:spPr>
        <p:txBody>
          <a:bodyPr>
            <a:normAutofit/>
          </a:bodyPr>
          <a:lstStyle/>
          <a:p>
            <a:r>
              <a:rPr lang="en-US" b="1" dirty="0" smtClean="0"/>
              <a:t>Possible nursing diagnoses.</a:t>
            </a:r>
            <a:endParaRPr lang="en-US" b="1" dirty="0"/>
          </a:p>
        </p:txBody>
      </p:sp>
      <p:sp>
        <p:nvSpPr>
          <p:cNvPr id="3" name="Content Placeholder 2"/>
          <p:cNvSpPr>
            <a:spLocks noGrp="1"/>
          </p:cNvSpPr>
          <p:nvPr>
            <p:ph idx="1"/>
          </p:nvPr>
        </p:nvSpPr>
        <p:spPr>
          <a:xfrm>
            <a:off x="677334" y="1152941"/>
            <a:ext cx="8596668" cy="4888422"/>
          </a:xfrm>
        </p:spPr>
        <p:txBody>
          <a:bodyPr>
            <a:noAutofit/>
          </a:bodyPr>
          <a:lstStyle/>
          <a:p>
            <a:r>
              <a:rPr lang="en-US" sz="3200" dirty="0"/>
              <a:t>• Ineffective airway clearance related to copious tracheobronchial secretions </a:t>
            </a:r>
            <a:endParaRPr lang="en-US" sz="3200" dirty="0" smtClean="0"/>
          </a:p>
          <a:p>
            <a:r>
              <a:rPr lang="en-US" sz="3200" dirty="0" smtClean="0"/>
              <a:t>• </a:t>
            </a:r>
            <a:r>
              <a:rPr lang="en-US" sz="3200" dirty="0"/>
              <a:t>Activity intolerance related to impaired respiratory function </a:t>
            </a:r>
            <a:endParaRPr lang="en-US" sz="3200" dirty="0" smtClean="0"/>
          </a:p>
          <a:p>
            <a:r>
              <a:rPr lang="en-US" sz="3200" dirty="0" smtClean="0"/>
              <a:t>• </a:t>
            </a:r>
            <a:r>
              <a:rPr lang="en-US" sz="3200" dirty="0"/>
              <a:t>Risk for deﬁcient ﬂuid volume related to fever and a rapid respiratory rate </a:t>
            </a:r>
            <a:endParaRPr lang="en-US" sz="3200" dirty="0" smtClean="0"/>
          </a:p>
          <a:p>
            <a:r>
              <a:rPr lang="en-US" sz="3200" dirty="0" smtClean="0"/>
              <a:t>• </a:t>
            </a:r>
            <a:r>
              <a:rPr lang="en-US" sz="3200" dirty="0"/>
              <a:t>Imbalanced nutrition: less than body requirements </a:t>
            </a:r>
            <a:endParaRPr lang="en-US" sz="3200" dirty="0" smtClean="0"/>
          </a:p>
          <a:p>
            <a:r>
              <a:rPr lang="en-US" sz="3200" dirty="0" smtClean="0"/>
              <a:t>• </a:t>
            </a:r>
            <a:r>
              <a:rPr lang="en-US" sz="3200" dirty="0"/>
              <a:t>Deﬁcient knowledge about treatment regimen and preventive health measures</a:t>
            </a:r>
          </a:p>
        </p:txBody>
      </p:sp>
    </p:spTree>
    <p:extLst>
      <p:ext uri="{BB962C8B-B14F-4D97-AF65-F5344CB8AC3E}">
        <p14:creationId xmlns:p14="http://schemas.microsoft.com/office/powerpoint/2010/main" val="290324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a:t>
            </a:r>
            <a:r>
              <a:rPr lang="en-US" b="1" dirty="0" smtClean="0"/>
              <a:t>Interventions</a:t>
            </a:r>
            <a:endParaRPr lang="en-US" b="1" dirty="0"/>
          </a:p>
        </p:txBody>
      </p:sp>
      <p:sp>
        <p:nvSpPr>
          <p:cNvPr id="3" name="Content Placeholder 2"/>
          <p:cNvSpPr>
            <a:spLocks noGrp="1"/>
          </p:cNvSpPr>
          <p:nvPr>
            <p:ph idx="1"/>
          </p:nvPr>
        </p:nvSpPr>
        <p:spPr>
          <a:xfrm>
            <a:off x="677334" y="1364975"/>
            <a:ext cx="8596668" cy="4676388"/>
          </a:xfrm>
        </p:spPr>
        <p:txBody>
          <a:bodyPr>
            <a:normAutofit/>
          </a:bodyPr>
          <a:lstStyle/>
          <a:p>
            <a:pPr marL="0" indent="0">
              <a:buNone/>
            </a:pPr>
            <a:r>
              <a:rPr lang="en-US" sz="3200" b="1" u="sng" dirty="0" smtClean="0"/>
              <a:t>1. IMPROVING AIRWAY PATENCY </a:t>
            </a:r>
          </a:p>
          <a:p>
            <a:r>
              <a:rPr lang="en-US" sz="3200" dirty="0" smtClean="0"/>
              <a:t>• </a:t>
            </a:r>
            <a:r>
              <a:rPr lang="en-US" sz="3200" dirty="0"/>
              <a:t>Encourage hydration: ﬂuid intake (2 to 3 L/day) to loosen secretions. </a:t>
            </a:r>
            <a:endParaRPr lang="en-US" sz="3200" dirty="0" smtClean="0"/>
          </a:p>
          <a:p>
            <a:r>
              <a:rPr lang="en-US" sz="3200" dirty="0" smtClean="0"/>
              <a:t>• </a:t>
            </a:r>
            <a:r>
              <a:rPr lang="en-US" sz="3200" dirty="0"/>
              <a:t>Provide humidiﬁed air using high-humidity face mask. </a:t>
            </a:r>
            <a:endParaRPr lang="en-US" sz="3200" dirty="0" smtClean="0"/>
          </a:p>
          <a:p>
            <a:r>
              <a:rPr lang="en-US" sz="3200" dirty="0" smtClean="0"/>
              <a:t>• </a:t>
            </a:r>
            <a:r>
              <a:rPr lang="en-US" sz="3200" dirty="0"/>
              <a:t>Encourage patient to cough effectively, and provide correct positioning, chest physiotherapy, and incentive spirometry.</a:t>
            </a:r>
          </a:p>
        </p:txBody>
      </p:sp>
    </p:spTree>
    <p:extLst>
      <p:ext uri="{BB962C8B-B14F-4D97-AF65-F5344CB8AC3E}">
        <p14:creationId xmlns:p14="http://schemas.microsoft.com/office/powerpoint/2010/main" val="11444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 Provide </a:t>
            </a:r>
            <a:r>
              <a:rPr lang="en-US" sz="3200" dirty="0" err="1"/>
              <a:t>nasotracheal</a:t>
            </a:r>
            <a:r>
              <a:rPr lang="en-US" sz="3200" dirty="0"/>
              <a:t> suctioning if necessary. </a:t>
            </a:r>
            <a:endParaRPr lang="en-US" sz="3200" dirty="0" smtClean="0"/>
          </a:p>
          <a:p>
            <a:r>
              <a:rPr lang="en-US" sz="3200" dirty="0" smtClean="0"/>
              <a:t>• </a:t>
            </a:r>
            <a:r>
              <a:rPr lang="en-US" sz="3200" dirty="0"/>
              <a:t>Provide appropriate method of oxygen therapy. </a:t>
            </a:r>
            <a:endParaRPr lang="en-US" sz="3200" dirty="0" smtClean="0"/>
          </a:p>
          <a:p>
            <a:r>
              <a:rPr lang="en-US" sz="3200" dirty="0" smtClean="0"/>
              <a:t>• </a:t>
            </a:r>
            <a:r>
              <a:rPr lang="en-US" sz="3200" dirty="0"/>
              <a:t>Monitor effectiveness of oxygen therapy.</a:t>
            </a:r>
          </a:p>
        </p:txBody>
      </p:sp>
    </p:spTree>
    <p:extLst>
      <p:ext uri="{BB962C8B-B14F-4D97-AF65-F5344CB8AC3E}">
        <p14:creationId xmlns:p14="http://schemas.microsoft.com/office/powerpoint/2010/main" val="101183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pPr marL="0" indent="0">
              <a:buNone/>
            </a:pPr>
            <a:r>
              <a:rPr lang="en-US" sz="3200" b="1" u="sng" dirty="0" smtClean="0"/>
              <a:t>2. PROMOTING REST AND CONSERVING ENERGY </a:t>
            </a:r>
          </a:p>
          <a:p>
            <a:r>
              <a:rPr lang="en-US" sz="3200" dirty="0" smtClean="0"/>
              <a:t>• </a:t>
            </a:r>
            <a:r>
              <a:rPr lang="en-US" sz="3200" dirty="0"/>
              <a:t>Encourage the debilitated patient to rest and avoid overexertion and possible exacerbation of symptoms. </a:t>
            </a:r>
            <a:endParaRPr lang="en-US" sz="3200" dirty="0" smtClean="0"/>
          </a:p>
          <a:p>
            <a:r>
              <a:rPr lang="en-US" sz="3200" dirty="0" smtClean="0"/>
              <a:t>• </a:t>
            </a:r>
            <a:r>
              <a:rPr lang="en-US" sz="3200" dirty="0"/>
              <a:t>Patient should assume a comfortable position to promote rest and breathing (</a:t>
            </a:r>
            <a:r>
              <a:rPr lang="en-US" sz="3200" dirty="0" err="1"/>
              <a:t>eg</a:t>
            </a:r>
            <a:r>
              <a:rPr lang="en-US" sz="3200" dirty="0"/>
              <a:t>, semi-Fowler’s position</a:t>
            </a:r>
            <a:r>
              <a:rPr lang="en-US" sz="3200" dirty="0" smtClean="0"/>
              <a:t>).</a:t>
            </a:r>
            <a:endParaRPr lang="en-US" sz="3200" dirty="0"/>
          </a:p>
          <a:p>
            <a:endParaRPr lang="en-US" sz="3200" dirty="0"/>
          </a:p>
        </p:txBody>
      </p:sp>
    </p:spTree>
    <p:extLst>
      <p:ext uri="{BB962C8B-B14F-4D97-AF65-F5344CB8AC3E}">
        <p14:creationId xmlns:p14="http://schemas.microsoft.com/office/powerpoint/2010/main" val="1343229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0087"/>
          </a:xfrm>
        </p:spPr>
        <p:txBody>
          <a:bodyPr>
            <a:normAutofit fontScale="90000"/>
          </a:bodyPr>
          <a:lstStyle/>
          <a:p>
            <a:r>
              <a:rPr lang="en-US" dirty="0"/>
              <a:t>Cont.</a:t>
            </a:r>
            <a:endParaRPr lang="en-US" dirty="0"/>
          </a:p>
        </p:txBody>
      </p:sp>
      <p:sp>
        <p:nvSpPr>
          <p:cNvPr id="3" name="Content Placeholder 2"/>
          <p:cNvSpPr>
            <a:spLocks noGrp="1"/>
          </p:cNvSpPr>
          <p:nvPr>
            <p:ph idx="1"/>
          </p:nvPr>
        </p:nvSpPr>
        <p:spPr>
          <a:xfrm>
            <a:off x="677334" y="1285461"/>
            <a:ext cx="8596668" cy="4755901"/>
          </a:xfrm>
        </p:spPr>
        <p:txBody>
          <a:bodyPr>
            <a:noAutofit/>
          </a:bodyPr>
          <a:lstStyle/>
          <a:p>
            <a:r>
              <a:rPr lang="en-US" sz="3200" dirty="0"/>
              <a:t>Instruct outpatients not to overexert themselves and to engage in only moderate activity during the initial phases of treatment. </a:t>
            </a:r>
            <a:endParaRPr lang="en-US" sz="3200" dirty="0" smtClean="0"/>
          </a:p>
          <a:p>
            <a:pPr marL="0" indent="0">
              <a:buNone/>
            </a:pPr>
            <a:r>
              <a:rPr lang="en-US" sz="3200" b="1" u="sng" dirty="0" smtClean="0"/>
              <a:t>3. PROMOTING FLUID INTAKE AND MAINTAINING NUTRITION </a:t>
            </a:r>
          </a:p>
          <a:p>
            <a:r>
              <a:rPr lang="en-US" sz="3200" dirty="0" smtClean="0"/>
              <a:t>• </a:t>
            </a:r>
            <a:r>
              <a:rPr lang="en-US" sz="3200" dirty="0"/>
              <a:t>Encourage ﬂuids (2 L/day minimum with electrolytes and calories). </a:t>
            </a:r>
            <a:endParaRPr lang="en-US" sz="3200" dirty="0" smtClean="0"/>
          </a:p>
          <a:p>
            <a:r>
              <a:rPr lang="en-US" sz="3200" dirty="0" smtClean="0"/>
              <a:t>• </a:t>
            </a:r>
            <a:r>
              <a:rPr lang="en-US" sz="3200" dirty="0"/>
              <a:t>Administer IV ﬂuids and nutrients, if necessary.</a:t>
            </a:r>
          </a:p>
        </p:txBody>
      </p:sp>
    </p:spTree>
    <p:extLst>
      <p:ext uri="{BB962C8B-B14F-4D97-AF65-F5344CB8AC3E}">
        <p14:creationId xmlns:p14="http://schemas.microsoft.com/office/powerpoint/2010/main" val="111050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278"/>
            <a:ext cx="8596668" cy="1020418"/>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192697"/>
            <a:ext cx="8596668" cy="4848666"/>
          </a:xfrm>
        </p:spPr>
        <p:txBody>
          <a:bodyPr>
            <a:noAutofit/>
          </a:bodyPr>
          <a:lstStyle/>
          <a:p>
            <a:pPr marL="0" indent="0">
              <a:buNone/>
            </a:pPr>
            <a:r>
              <a:rPr lang="en-US" sz="3200" b="1" u="sng" dirty="0" smtClean="0"/>
              <a:t>4. PROMOTING PATIENTS’ KNOWLEDGE </a:t>
            </a:r>
          </a:p>
          <a:p>
            <a:r>
              <a:rPr lang="en-US" sz="3200" dirty="0" smtClean="0"/>
              <a:t>• </a:t>
            </a:r>
            <a:r>
              <a:rPr lang="en-US" sz="3200" dirty="0"/>
              <a:t>Instruct on cause of pneumonia, management of symptoms, signs and symptoms that should be reported to the physician or nurse, and the need for follow-up. </a:t>
            </a:r>
            <a:endParaRPr lang="en-US" sz="3200" dirty="0" smtClean="0"/>
          </a:p>
          <a:p>
            <a:r>
              <a:rPr lang="en-US" sz="3200" dirty="0" smtClean="0"/>
              <a:t>• </a:t>
            </a:r>
            <a:r>
              <a:rPr lang="en-US" sz="3200" dirty="0"/>
              <a:t>Explain treatments in simple manner and using appropriate </a:t>
            </a:r>
            <a:r>
              <a:rPr lang="en-US" sz="3200" dirty="0" smtClean="0"/>
              <a:t>language</a:t>
            </a:r>
          </a:p>
          <a:p>
            <a:r>
              <a:rPr lang="en-US" sz="3200" dirty="0" smtClean="0"/>
              <a:t>• </a:t>
            </a:r>
            <a:r>
              <a:rPr lang="en-US" sz="3200" dirty="0"/>
              <a:t>Repeat instructions and explanations as needed.</a:t>
            </a:r>
          </a:p>
        </p:txBody>
      </p:sp>
    </p:spTree>
    <p:extLst>
      <p:ext uri="{BB962C8B-B14F-4D97-AF65-F5344CB8AC3E}">
        <p14:creationId xmlns:p14="http://schemas.microsoft.com/office/powerpoint/2010/main" val="4213739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Monitoring and Preventing Potential Complications: Shock </a:t>
            </a:r>
            <a:endParaRPr lang="en-US" sz="3200" dirty="0" smtClean="0"/>
          </a:p>
          <a:p>
            <a:r>
              <a:rPr lang="en-US" sz="3200" dirty="0" smtClean="0"/>
              <a:t>• </a:t>
            </a:r>
            <a:r>
              <a:rPr lang="en-US" sz="3200" dirty="0"/>
              <a:t>Respiratory failure </a:t>
            </a:r>
            <a:endParaRPr lang="en-US" sz="3200" dirty="0" smtClean="0"/>
          </a:p>
          <a:p>
            <a:r>
              <a:rPr lang="en-US" sz="3200" dirty="0" smtClean="0"/>
              <a:t>• </a:t>
            </a:r>
            <a:r>
              <a:rPr lang="en-US" sz="3200" dirty="0"/>
              <a:t>Atelectasis </a:t>
            </a:r>
            <a:endParaRPr lang="en-US" sz="3200" dirty="0" smtClean="0"/>
          </a:p>
          <a:p>
            <a:r>
              <a:rPr lang="en-US" sz="3200" dirty="0" smtClean="0"/>
              <a:t>• </a:t>
            </a:r>
            <a:r>
              <a:rPr lang="en-US" sz="3200" dirty="0"/>
              <a:t>Pleural effusion </a:t>
            </a:r>
          </a:p>
        </p:txBody>
      </p:sp>
    </p:spTree>
    <p:extLst>
      <p:ext uri="{BB962C8B-B14F-4D97-AF65-F5344CB8AC3E}">
        <p14:creationId xmlns:p14="http://schemas.microsoft.com/office/powerpoint/2010/main" val="227859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1635"/>
          </a:xfrm>
        </p:spPr>
        <p:txBody>
          <a:bodyPr/>
          <a:lstStyle/>
          <a:p>
            <a:r>
              <a:rPr lang="en-US" b="1" dirty="0" smtClean="0">
                <a:solidFill>
                  <a:srgbClr val="FF0000"/>
                </a:solidFill>
              </a:rPr>
              <a:t>PNEUMOTHORAX AND HEMOTHORAX.</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40989" y="1126435"/>
            <a:ext cx="8269357" cy="5539408"/>
          </a:xfrm>
          <a:prstGeom prst="rect">
            <a:avLst/>
          </a:prstGeom>
        </p:spPr>
      </p:pic>
    </p:spTree>
    <p:extLst>
      <p:ext uri="{BB962C8B-B14F-4D97-AF65-F5344CB8AC3E}">
        <p14:creationId xmlns:p14="http://schemas.microsoft.com/office/powerpoint/2010/main" val="64877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334" y="251792"/>
            <a:ext cx="8771466" cy="6215270"/>
          </a:xfrm>
          <a:prstGeom prst="rect">
            <a:avLst/>
          </a:prstGeom>
        </p:spPr>
      </p:pic>
    </p:spTree>
    <p:extLst>
      <p:ext uri="{BB962C8B-B14F-4D97-AF65-F5344CB8AC3E}">
        <p14:creationId xmlns:p14="http://schemas.microsoft.com/office/powerpoint/2010/main" val="328239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34942"/>
            <a:ext cx="8596668" cy="920362"/>
          </a:xfrm>
        </p:spPr>
        <p:txBody>
          <a:bodyPr>
            <a:normAutofit/>
          </a:bodyPr>
          <a:lstStyle/>
          <a:p>
            <a:r>
              <a:rPr lang="en-US" b="1" dirty="0" smtClean="0">
                <a:solidFill>
                  <a:srgbClr val="FF0000"/>
                </a:solidFill>
              </a:rPr>
              <a:t>Intro.</a:t>
            </a:r>
            <a:endParaRPr lang="en-US" b="1" dirty="0">
              <a:solidFill>
                <a:srgbClr val="FF0000"/>
              </a:solidFill>
            </a:endParaRPr>
          </a:p>
        </p:txBody>
      </p:sp>
      <p:sp>
        <p:nvSpPr>
          <p:cNvPr id="3" name="Content Placeholder 2"/>
          <p:cNvSpPr>
            <a:spLocks noGrp="1"/>
          </p:cNvSpPr>
          <p:nvPr>
            <p:ph idx="1"/>
          </p:nvPr>
        </p:nvSpPr>
        <p:spPr>
          <a:xfrm>
            <a:off x="677334" y="2199861"/>
            <a:ext cx="8596668" cy="3841501"/>
          </a:xfrm>
        </p:spPr>
        <p:txBody>
          <a:bodyPr>
            <a:noAutofit/>
          </a:bodyPr>
          <a:lstStyle/>
          <a:p>
            <a:r>
              <a:rPr lang="en-US" sz="3200" dirty="0"/>
              <a:t>The cells of the human body require a constant stream of oxygen to stay alive. The respiratory system provides oxygen to the body’s cells while removing carbon dioxide, a waste product that can be lethal if allowed to accumulate. </a:t>
            </a:r>
          </a:p>
        </p:txBody>
      </p:sp>
    </p:spTree>
    <p:extLst>
      <p:ext uri="{BB962C8B-B14F-4D97-AF65-F5344CB8AC3E}">
        <p14:creationId xmlns:p14="http://schemas.microsoft.com/office/powerpoint/2010/main" val="3616291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8783" y="357809"/>
            <a:ext cx="9462051" cy="6294781"/>
          </a:xfrm>
          <a:prstGeom prst="rect">
            <a:avLst/>
          </a:prstGeom>
        </p:spPr>
      </p:pic>
    </p:spTree>
    <p:extLst>
      <p:ext uri="{BB962C8B-B14F-4D97-AF65-F5344CB8AC3E}">
        <p14:creationId xmlns:p14="http://schemas.microsoft.com/office/powerpoint/2010/main" val="441268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Pneumothorax occurs when the parietal or visceral pleura is breached and the pleural space is exposed to positive atmospheric pressure. Normally the pressure in the pleural space is negative or </a:t>
            </a:r>
            <a:r>
              <a:rPr lang="en-US" sz="3200" dirty="0" err="1"/>
              <a:t>subatmospheric</a:t>
            </a:r>
            <a:r>
              <a:rPr lang="en-US" sz="3200" dirty="0"/>
              <a:t>; this negative pressure is required to maintain lung inﬂation.</a:t>
            </a:r>
          </a:p>
        </p:txBody>
      </p:sp>
    </p:spTree>
    <p:extLst>
      <p:ext uri="{BB962C8B-B14F-4D97-AF65-F5344CB8AC3E}">
        <p14:creationId xmlns:p14="http://schemas.microsoft.com/office/powerpoint/2010/main" val="3248375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When either pleura is breached, air enters the pleural space, and the lung or a portion of it collapses. </a:t>
            </a:r>
            <a:r>
              <a:rPr lang="en-US" sz="3200" dirty="0" err="1"/>
              <a:t>Hemothorax</a:t>
            </a:r>
            <a:r>
              <a:rPr lang="en-US" sz="3200" dirty="0"/>
              <a:t> is the collection of blood in the chest cavity because of torn intercostal vessels or laceration of the lungs injured through trauma. Often both blood and air are found in the chest cavity (</a:t>
            </a:r>
            <a:r>
              <a:rPr lang="en-US" sz="3200" dirty="0" err="1"/>
              <a:t>hemopneumothorax</a:t>
            </a:r>
            <a:r>
              <a:rPr lang="en-US" sz="3200" dirty="0"/>
              <a:t>).</a:t>
            </a:r>
          </a:p>
        </p:txBody>
      </p:sp>
    </p:spTree>
    <p:extLst>
      <p:ext uri="{BB962C8B-B14F-4D97-AF65-F5344CB8AC3E}">
        <p14:creationId xmlns:p14="http://schemas.microsoft.com/office/powerpoint/2010/main" val="635348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Types of Pneumothorax</a:t>
            </a:r>
          </a:p>
        </p:txBody>
      </p:sp>
      <p:sp>
        <p:nvSpPr>
          <p:cNvPr id="3" name="Content Placeholder 2"/>
          <p:cNvSpPr>
            <a:spLocks noGrp="1"/>
          </p:cNvSpPr>
          <p:nvPr>
            <p:ph idx="1"/>
          </p:nvPr>
        </p:nvSpPr>
        <p:spPr>
          <a:xfrm>
            <a:off x="677334" y="1351723"/>
            <a:ext cx="8596668" cy="4689640"/>
          </a:xfrm>
        </p:spPr>
        <p:txBody>
          <a:bodyPr>
            <a:normAutofit/>
          </a:bodyPr>
          <a:lstStyle/>
          <a:p>
            <a:pPr marL="0" indent="0">
              <a:buNone/>
            </a:pPr>
            <a:r>
              <a:rPr lang="en-US" sz="3200" b="1" u="sng" dirty="0">
                <a:solidFill>
                  <a:srgbClr val="FF0000"/>
                </a:solidFill>
              </a:rPr>
              <a:t>Simple Pneumothorax </a:t>
            </a:r>
            <a:endParaRPr lang="en-US" sz="3200" b="1" u="sng" dirty="0" smtClean="0">
              <a:solidFill>
                <a:srgbClr val="FF0000"/>
              </a:solidFill>
            </a:endParaRPr>
          </a:p>
          <a:p>
            <a:r>
              <a:rPr lang="en-US" sz="3200" dirty="0" smtClean="0"/>
              <a:t>A </a:t>
            </a:r>
            <a:r>
              <a:rPr lang="en-US" sz="3200" dirty="0"/>
              <a:t>simple, or spontaneous, pneumothorax occurs when air enters the pleural space through a breach of either the parietal or visceral pleura. Most commonly this occurs as air enters the pleural space through the rupture of a bleb or a </a:t>
            </a:r>
            <a:r>
              <a:rPr lang="en-US" sz="3200" dirty="0" err="1"/>
              <a:t>bronchopleural</a:t>
            </a:r>
            <a:r>
              <a:rPr lang="en-US" sz="3200" dirty="0"/>
              <a:t> ﬁstula. </a:t>
            </a:r>
          </a:p>
          <a:p>
            <a:endParaRPr lang="en-US" sz="3200" dirty="0"/>
          </a:p>
        </p:txBody>
      </p:sp>
    </p:spTree>
    <p:extLst>
      <p:ext uri="{BB962C8B-B14F-4D97-AF65-F5344CB8AC3E}">
        <p14:creationId xmlns:p14="http://schemas.microsoft.com/office/powerpoint/2010/main" val="124519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 A spontaneous pneumothorax may occur in an apparently healthy person in the absence of trauma due to rupture of an air-ﬁlled bleb, or blister, on the surface of the lung, allowing air from the airways to enter the pleural cavity. It may be associated with diffuse interstitial lung disease and severe emphysema. </a:t>
            </a:r>
          </a:p>
        </p:txBody>
      </p:sp>
    </p:spTree>
    <p:extLst>
      <p:ext uri="{BB962C8B-B14F-4D97-AF65-F5344CB8AC3E}">
        <p14:creationId xmlns:p14="http://schemas.microsoft.com/office/powerpoint/2010/main" val="2897562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64974"/>
          </a:xfrm>
        </p:spPr>
        <p:txBody>
          <a:bodyPr/>
          <a:lstStyle/>
          <a:p>
            <a:r>
              <a:rPr lang="en-US" b="1" dirty="0">
                <a:solidFill>
                  <a:srgbClr val="FF0000"/>
                </a:solidFill>
              </a:rPr>
              <a:t>Traumatic Pneumothorax</a:t>
            </a:r>
          </a:p>
        </p:txBody>
      </p:sp>
      <p:sp>
        <p:nvSpPr>
          <p:cNvPr id="3" name="Content Placeholder 2"/>
          <p:cNvSpPr>
            <a:spLocks noGrp="1"/>
          </p:cNvSpPr>
          <p:nvPr>
            <p:ph idx="1"/>
          </p:nvPr>
        </p:nvSpPr>
        <p:spPr/>
        <p:txBody>
          <a:bodyPr>
            <a:noAutofit/>
          </a:bodyPr>
          <a:lstStyle/>
          <a:p>
            <a:r>
              <a:rPr lang="en-US" sz="3200" dirty="0"/>
              <a:t>A traumatic pneumothorax occurs when air escapes from a laceration in the lung itself and enters the pleural space or from a wound in the chest wall. It may result from blunt trauma (</a:t>
            </a:r>
            <a:r>
              <a:rPr lang="en-US" sz="3200" dirty="0" err="1"/>
              <a:t>eg</a:t>
            </a:r>
            <a:r>
              <a:rPr lang="en-US" sz="3200" dirty="0"/>
              <a:t>, rib fractures), penetrating chest or abdominal trauma (</a:t>
            </a:r>
            <a:r>
              <a:rPr lang="en-US" sz="3200" dirty="0" err="1"/>
              <a:t>eg</a:t>
            </a:r>
            <a:r>
              <a:rPr lang="en-US" sz="3200" dirty="0"/>
              <a:t>, stab wounds or gunshot wounds), or diaphragmatic tears. </a:t>
            </a:r>
          </a:p>
        </p:txBody>
      </p:sp>
    </p:spTree>
    <p:extLst>
      <p:ext uri="{BB962C8B-B14F-4D97-AF65-F5344CB8AC3E}">
        <p14:creationId xmlns:p14="http://schemas.microsoft.com/office/powerpoint/2010/main" val="2402576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148"/>
          </a:xfrm>
        </p:spPr>
        <p:txBody>
          <a:bodyPr/>
          <a:lstStyle/>
          <a:p>
            <a:r>
              <a:rPr lang="en-US" dirty="0"/>
              <a:t>Cont.</a:t>
            </a:r>
            <a:endParaRPr lang="en-US" dirty="0"/>
          </a:p>
        </p:txBody>
      </p:sp>
      <p:sp>
        <p:nvSpPr>
          <p:cNvPr id="3" name="Content Placeholder 2"/>
          <p:cNvSpPr>
            <a:spLocks noGrp="1"/>
          </p:cNvSpPr>
          <p:nvPr>
            <p:ph idx="1"/>
          </p:nvPr>
        </p:nvSpPr>
        <p:spPr>
          <a:xfrm>
            <a:off x="677334" y="1616765"/>
            <a:ext cx="8596668" cy="4424597"/>
          </a:xfrm>
        </p:spPr>
        <p:txBody>
          <a:bodyPr>
            <a:noAutofit/>
          </a:bodyPr>
          <a:lstStyle/>
          <a:p>
            <a:r>
              <a:rPr lang="en-US" sz="3200" dirty="0"/>
              <a:t>Traumatic pneumothorax may occur during invasive thoracic procedures (</a:t>
            </a:r>
            <a:r>
              <a:rPr lang="en-US" sz="3200" dirty="0" err="1"/>
              <a:t>ie</a:t>
            </a:r>
            <a:r>
              <a:rPr lang="en-US" sz="3200" dirty="0"/>
              <a:t>, thoracentesis, </a:t>
            </a:r>
            <a:r>
              <a:rPr lang="en-US" sz="3200" dirty="0" err="1"/>
              <a:t>transbronchial</a:t>
            </a:r>
            <a:r>
              <a:rPr lang="en-US" sz="3200" dirty="0"/>
              <a:t> lung biopsy, insertion of a subclavian line) in which the pleura is inadvertently punctured, or with barotrauma from mechanical ventilation. A traumatic pneumothorax resulting from major injury to the chest is often accompanied by </a:t>
            </a:r>
            <a:r>
              <a:rPr lang="en-US" sz="3200" dirty="0" err="1"/>
              <a:t>hemothorax</a:t>
            </a:r>
            <a:r>
              <a:rPr lang="en-US" sz="3200" dirty="0"/>
              <a:t>. </a:t>
            </a:r>
          </a:p>
        </p:txBody>
      </p:sp>
    </p:spTree>
    <p:extLst>
      <p:ext uri="{BB962C8B-B14F-4D97-AF65-F5344CB8AC3E}">
        <p14:creationId xmlns:p14="http://schemas.microsoft.com/office/powerpoint/2010/main" val="2127317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Open pneumothorax is one form of traumatic pneumothorax. It occurs when a wound in the chest wall is large enough to allow air to pass freely in and out of the thoracic cavity with each attempted respiration. </a:t>
            </a:r>
          </a:p>
        </p:txBody>
      </p:sp>
    </p:spTree>
    <p:extLst>
      <p:ext uri="{BB962C8B-B14F-4D97-AF65-F5344CB8AC3E}">
        <p14:creationId xmlns:p14="http://schemas.microsoft.com/office/powerpoint/2010/main" val="1398678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Tension Pneumothorax</a:t>
            </a:r>
          </a:p>
        </p:txBody>
      </p:sp>
      <p:sp>
        <p:nvSpPr>
          <p:cNvPr id="3" name="Content Placeholder 2"/>
          <p:cNvSpPr>
            <a:spLocks noGrp="1"/>
          </p:cNvSpPr>
          <p:nvPr>
            <p:ph idx="1"/>
          </p:nvPr>
        </p:nvSpPr>
        <p:spPr>
          <a:xfrm>
            <a:off x="677334" y="1497497"/>
            <a:ext cx="8596668" cy="4543866"/>
          </a:xfrm>
        </p:spPr>
        <p:txBody>
          <a:bodyPr>
            <a:noAutofit/>
          </a:bodyPr>
          <a:lstStyle/>
          <a:p>
            <a:r>
              <a:rPr lang="en-US" sz="3200" dirty="0"/>
              <a:t>A tension pneumothorax occurs when air is drawn into the pleural space and is trapped with each breath. Tension builds up in the pleural space, causing lung collapse. Mediastinal shift (shift of the heart and great vessels and trachea toward the unaffected side of the chest) is a life-threatening medical emergency. Both respiratory and circulatory functions are compromised.</a:t>
            </a:r>
          </a:p>
        </p:txBody>
      </p:sp>
    </p:spTree>
    <p:extLst>
      <p:ext uri="{BB962C8B-B14F-4D97-AF65-F5344CB8AC3E}">
        <p14:creationId xmlns:p14="http://schemas.microsoft.com/office/powerpoint/2010/main" val="245012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 </a:t>
            </a:r>
          </a:p>
        </p:txBody>
      </p:sp>
      <p:sp>
        <p:nvSpPr>
          <p:cNvPr id="3" name="Content Placeholder 2"/>
          <p:cNvSpPr>
            <a:spLocks noGrp="1"/>
          </p:cNvSpPr>
          <p:nvPr>
            <p:ph idx="1"/>
          </p:nvPr>
        </p:nvSpPr>
        <p:spPr>
          <a:xfrm>
            <a:off x="677334" y="1166191"/>
            <a:ext cx="8596668" cy="4875171"/>
          </a:xfrm>
        </p:spPr>
        <p:txBody>
          <a:bodyPr>
            <a:noAutofit/>
          </a:bodyPr>
          <a:lstStyle/>
          <a:p>
            <a:r>
              <a:rPr lang="en-US" sz="3200" dirty="0"/>
              <a:t>Signs and symptoms associated with pneumothorax depend on its size and cause: </a:t>
            </a:r>
            <a:endParaRPr lang="en-US" sz="3200" dirty="0" smtClean="0"/>
          </a:p>
          <a:p>
            <a:pPr marL="0" indent="0">
              <a:buNone/>
            </a:pPr>
            <a:r>
              <a:rPr lang="en-US" sz="3200" dirty="0" smtClean="0"/>
              <a:t>• </a:t>
            </a:r>
            <a:r>
              <a:rPr lang="en-US" sz="3200" dirty="0"/>
              <a:t>Pleuritic pain of sudden onset. </a:t>
            </a:r>
            <a:endParaRPr lang="en-US" sz="3200" dirty="0" smtClean="0"/>
          </a:p>
          <a:p>
            <a:pPr marL="0" indent="0">
              <a:buNone/>
            </a:pPr>
            <a:r>
              <a:rPr lang="en-US" sz="3200" dirty="0" smtClean="0"/>
              <a:t>•</a:t>
            </a:r>
            <a:r>
              <a:rPr lang="en-US" sz="3200" dirty="0"/>
              <a:t>Minimal respiratory distress with small pneumothorax; acute respiratory distress if large. </a:t>
            </a:r>
            <a:endParaRPr lang="en-US" sz="3200" dirty="0" smtClean="0"/>
          </a:p>
          <a:p>
            <a:pPr marL="0" indent="0">
              <a:buNone/>
            </a:pPr>
            <a:r>
              <a:rPr lang="en-US" sz="3200" dirty="0" smtClean="0"/>
              <a:t>•</a:t>
            </a:r>
            <a:r>
              <a:rPr lang="en-US" sz="3200" dirty="0"/>
              <a:t>Anxiety, dyspnea, air hunger, use of accessory muscles, and central cyanosis (with severe hypoxemia).</a:t>
            </a:r>
          </a:p>
        </p:txBody>
      </p:sp>
    </p:spTree>
    <p:extLst>
      <p:ext uri="{BB962C8B-B14F-4D97-AF65-F5344CB8AC3E}">
        <p14:creationId xmlns:p14="http://schemas.microsoft.com/office/powerpoint/2010/main" val="253813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rmAutofit/>
          </a:bodyPr>
          <a:lstStyle/>
          <a:p>
            <a:r>
              <a:rPr lang="en-US" sz="3200" dirty="0"/>
              <a:t>There are 3 major parts of the respiratory system: </a:t>
            </a:r>
            <a:r>
              <a:rPr lang="en-US" sz="3200" b="1" dirty="0"/>
              <a:t>the airway, the lungs, and the muscles of respiration</a:t>
            </a:r>
            <a:r>
              <a:rPr lang="en-US" sz="3200" dirty="0"/>
              <a:t>. The airway, which includes the nose, mouth, pharynx, larynx, trachea, bronchi, and bronchioles, carries air between the lungs and the body’s exterior.</a:t>
            </a:r>
          </a:p>
          <a:p>
            <a:endParaRPr lang="en-US" sz="3200" dirty="0"/>
          </a:p>
        </p:txBody>
      </p:sp>
    </p:spTree>
    <p:extLst>
      <p:ext uri="{BB962C8B-B14F-4D97-AF65-F5344CB8AC3E}">
        <p14:creationId xmlns:p14="http://schemas.microsoft.com/office/powerpoint/2010/main" val="3873816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•In a simple pneumothorax, the trachea is midline, expansion of the chest is decreased, breath sounds may be diminished, and percussion of the chest may reveal normal sounds or </a:t>
            </a:r>
            <a:r>
              <a:rPr lang="en-US" sz="3200" dirty="0" err="1"/>
              <a:t>hyperresonance</a:t>
            </a:r>
            <a:r>
              <a:rPr lang="en-US" sz="3200" dirty="0"/>
              <a:t> depending on the size of the pneumothorax. </a:t>
            </a:r>
          </a:p>
        </p:txBody>
      </p:sp>
    </p:spTree>
    <p:extLst>
      <p:ext uri="{BB962C8B-B14F-4D97-AF65-F5344CB8AC3E}">
        <p14:creationId xmlns:p14="http://schemas.microsoft.com/office/powerpoint/2010/main" val="3111387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r>
              <a:rPr lang="en-US" dirty="0"/>
              <a:t>Cont.</a:t>
            </a:r>
            <a:endParaRPr lang="en-US" dirty="0"/>
          </a:p>
        </p:txBody>
      </p:sp>
      <p:sp>
        <p:nvSpPr>
          <p:cNvPr id="3" name="Content Placeholder 2"/>
          <p:cNvSpPr>
            <a:spLocks noGrp="1"/>
          </p:cNvSpPr>
          <p:nvPr>
            <p:ph idx="1"/>
          </p:nvPr>
        </p:nvSpPr>
        <p:spPr>
          <a:xfrm>
            <a:off x="677334" y="1219201"/>
            <a:ext cx="8596668" cy="4822162"/>
          </a:xfrm>
        </p:spPr>
        <p:txBody>
          <a:bodyPr>
            <a:noAutofit/>
          </a:bodyPr>
          <a:lstStyle/>
          <a:p>
            <a:r>
              <a:rPr lang="en-US" sz="3200" dirty="0"/>
              <a:t>In a tension pneumothorax, the trachea is shifted away from the affected side, chest expansion may be decreased or ﬁxed in a </a:t>
            </a:r>
            <a:r>
              <a:rPr lang="en-US" sz="3200" dirty="0" err="1"/>
              <a:t>hyperexpansion</a:t>
            </a:r>
            <a:r>
              <a:rPr lang="en-US" sz="3200" dirty="0"/>
              <a:t> state, breath sounds are diminished or absent, and percussion to the affected side is </a:t>
            </a:r>
            <a:r>
              <a:rPr lang="en-US" sz="3200" dirty="0" err="1"/>
              <a:t>hyperresonant</a:t>
            </a:r>
            <a:r>
              <a:rPr lang="en-US" sz="3200" dirty="0"/>
              <a:t>. The clinical picture is one of air hunger, agitation, increasing hypoxemia, central cyanosis, hypotension, tachycardia, and profuse diaphoresis.</a:t>
            </a:r>
          </a:p>
          <a:p>
            <a:endParaRPr lang="en-US" sz="3200" dirty="0"/>
          </a:p>
        </p:txBody>
      </p:sp>
    </p:spTree>
    <p:extLst>
      <p:ext uri="{BB962C8B-B14F-4D97-AF65-F5344CB8AC3E}">
        <p14:creationId xmlns:p14="http://schemas.microsoft.com/office/powerpoint/2010/main" val="2272114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Medical Management</a:t>
            </a:r>
          </a:p>
        </p:txBody>
      </p:sp>
      <p:sp>
        <p:nvSpPr>
          <p:cNvPr id="3" name="Content Placeholder 2"/>
          <p:cNvSpPr>
            <a:spLocks noGrp="1"/>
          </p:cNvSpPr>
          <p:nvPr>
            <p:ph idx="1"/>
          </p:nvPr>
        </p:nvSpPr>
        <p:spPr>
          <a:xfrm>
            <a:off x="677334" y="1351723"/>
            <a:ext cx="8596668" cy="4689640"/>
          </a:xfrm>
        </p:spPr>
        <p:txBody>
          <a:bodyPr>
            <a:noAutofit/>
          </a:bodyPr>
          <a:lstStyle/>
          <a:p>
            <a:r>
              <a:rPr lang="en-US" sz="3200" dirty="0"/>
              <a:t>The goal is evacuation of air or blood from the pleural space. </a:t>
            </a:r>
            <a:endParaRPr lang="en-US" sz="3200" dirty="0" smtClean="0"/>
          </a:p>
          <a:p>
            <a:pPr marL="0" indent="0">
              <a:buNone/>
            </a:pPr>
            <a:r>
              <a:rPr lang="en-US" sz="3200" dirty="0" smtClean="0"/>
              <a:t>• </a:t>
            </a:r>
            <a:r>
              <a:rPr lang="en-US" sz="3200" dirty="0"/>
              <a:t>A small chest tube is inserted near the second intercostal space for a pneumothorax. </a:t>
            </a:r>
            <a:endParaRPr lang="en-US" sz="3200" dirty="0" smtClean="0"/>
          </a:p>
          <a:p>
            <a:pPr marL="0" indent="0">
              <a:buNone/>
            </a:pPr>
            <a:r>
              <a:rPr lang="en-US" sz="3200" dirty="0" smtClean="0"/>
              <a:t>•</a:t>
            </a:r>
            <a:r>
              <a:rPr lang="en-US" sz="3200" dirty="0"/>
              <a:t>A large-diameter chest tube is inserted, usually in the fourth or ﬁfth intercostal space, for </a:t>
            </a:r>
            <a:r>
              <a:rPr lang="en-US" sz="3200" dirty="0" err="1"/>
              <a:t>hemothorax</a:t>
            </a:r>
            <a:r>
              <a:rPr lang="en-US" sz="3200" dirty="0"/>
              <a:t>. </a:t>
            </a:r>
            <a:endParaRPr lang="en-US" sz="3200" dirty="0" smtClean="0"/>
          </a:p>
          <a:p>
            <a:pPr marL="0" indent="0">
              <a:buNone/>
            </a:pPr>
            <a:r>
              <a:rPr lang="en-US" sz="3200" dirty="0" smtClean="0"/>
              <a:t>•</a:t>
            </a:r>
            <a:r>
              <a:rPr lang="en-US" sz="3200" dirty="0" err="1"/>
              <a:t>Autotransfusion</a:t>
            </a:r>
            <a:r>
              <a:rPr lang="en-US" sz="3200" dirty="0"/>
              <a:t> is begun if excessive bleeding from chest tube occurs. </a:t>
            </a:r>
          </a:p>
        </p:txBody>
      </p:sp>
    </p:spTree>
    <p:extLst>
      <p:ext uri="{BB962C8B-B14F-4D97-AF65-F5344CB8AC3E}">
        <p14:creationId xmlns:p14="http://schemas.microsoft.com/office/powerpoint/2010/main" val="2023467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Traumatic open pneumothorax is plugged (petroleum gauze); patient is asked to inhale and strain against a closed glottis to eject air from the thorax until the chest tube is inserted, with water-seal drainage. </a:t>
            </a:r>
          </a:p>
        </p:txBody>
      </p:sp>
    </p:spTree>
    <p:extLst>
      <p:ext uri="{BB962C8B-B14F-4D97-AF65-F5344CB8AC3E}">
        <p14:creationId xmlns:p14="http://schemas.microsoft.com/office/powerpoint/2010/main" val="7460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861"/>
          </a:xfrm>
        </p:spPr>
        <p:txBody>
          <a:bodyPr/>
          <a:lstStyle/>
          <a:p>
            <a:r>
              <a:rPr lang="en-US" dirty="0"/>
              <a:t>Cont.</a:t>
            </a:r>
            <a:endParaRPr lang="en-US" dirty="0"/>
          </a:p>
        </p:txBody>
      </p:sp>
      <p:sp>
        <p:nvSpPr>
          <p:cNvPr id="3" name="Content Placeholder 2"/>
          <p:cNvSpPr>
            <a:spLocks noGrp="1"/>
          </p:cNvSpPr>
          <p:nvPr>
            <p:ph idx="1"/>
          </p:nvPr>
        </p:nvSpPr>
        <p:spPr>
          <a:xfrm>
            <a:off x="677334" y="1285461"/>
            <a:ext cx="8596668" cy="4755901"/>
          </a:xfrm>
        </p:spPr>
        <p:txBody>
          <a:bodyPr>
            <a:noAutofit/>
          </a:bodyPr>
          <a:lstStyle/>
          <a:p>
            <a:r>
              <a:rPr lang="en-US" sz="3200" dirty="0"/>
              <a:t>Antibiotics are usually prescribed to combat infection from contamination. </a:t>
            </a:r>
            <a:endParaRPr lang="en-US" sz="3200" dirty="0" smtClean="0"/>
          </a:p>
          <a:p>
            <a:r>
              <a:rPr lang="en-US" sz="3200" dirty="0" smtClean="0"/>
              <a:t>The </a:t>
            </a:r>
            <a:r>
              <a:rPr lang="en-US" sz="3200" dirty="0"/>
              <a:t>chest wall is opened surgically (thoracotomy) if more than 1,500 mL of blood is aspirated initially by thoracentesis (or is the initial chest tube output) or if chest tube output continues at greater than 200 mL/h. Urgency is determined by the degree of respiratory compromise. </a:t>
            </a:r>
          </a:p>
          <a:p>
            <a:endParaRPr lang="en-US" sz="3200" dirty="0"/>
          </a:p>
        </p:txBody>
      </p:sp>
    </p:spTree>
    <p:extLst>
      <p:ext uri="{BB962C8B-B14F-4D97-AF65-F5344CB8AC3E}">
        <p14:creationId xmlns:p14="http://schemas.microsoft.com/office/powerpoint/2010/main" val="1725231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122"/>
          </a:xfrm>
        </p:spPr>
        <p:txBody>
          <a:bodyPr/>
          <a:lstStyle/>
          <a:p>
            <a:r>
              <a:rPr lang="en-US" dirty="0"/>
              <a:t>Cont.</a:t>
            </a:r>
            <a:endParaRPr lang="en-US" dirty="0"/>
          </a:p>
        </p:txBody>
      </p:sp>
      <p:sp>
        <p:nvSpPr>
          <p:cNvPr id="3" name="Content Placeholder 2"/>
          <p:cNvSpPr>
            <a:spLocks noGrp="1"/>
          </p:cNvSpPr>
          <p:nvPr>
            <p:ph idx="1"/>
          </p:nvPr>
        </p:nvSpPr>
        <p:spPr>
          <a:xfrm>
            <a:off x="677334" y="1351723"/>
            <a:ext cx="8596668" cy="4689640"/>
          </a:xfrm>
        </p:spPr>
        <p:txBody>
          <a:bodyPr>
            <a:noAutofit/>
          </a:bodyPr>
          <a:lstStyle/>
          <a:p>
            <a:r>
              <a:rPr lang="en-US" sz="3200" dirty="0"/>
              <a:t>An emergency thoracotomy may also be performed in the emergency department if a cardiovascular injury secondary to chest or penetrating trauma is suspected. </a:t>
            </a:r>
            <a:endParaRPr lang="en-US" sz="3200" dirty="0" smtClean="0"/>
          </a:p>
          <a:p>
            <a:r>
              <a:rPr lang="en-US" sz="3200" dirty="0" smtClean="0"/>
              <a:t>The </a:t>
            </a:r>
            <a:r>
              <a:rPr lang="en-US" sz="3200" dirty="0"/>
              <a:t>patient with a possible tension pneumothorax should immediately be given a high concentration of supplemental oxygen to treat the hypoxemia, and pulse oximetry should be used to monitor oxygen saturation.</a:t>
            </a:r>
          </a:p>
        </p:txBody>
      </p:sp>
    </p:spTree>
    <p:extLst>
      <p:ext uri="{BB962C8B-B14F-4D97-AF65-F5344CB8AC3E}">
        <p14:creationId xmlns:p14="http://schemas.microsoft.com/office/powerpoint/2010/main" val="1461235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8783"/>
            <a:ext cx="8596668" cy="861391"/>
          </a:xfrm>
        </p:spPr>
        <p:txBody>
          <a:bodyPr>
            <a:normAutofit/>
          </a:bodyPr>
          <a:lstStyle/>
          <a:p>
            <a:r>
              <a:rPr lang="en-US" dirty="0"/>
              <a:t>Cont.</a:t>
            </a:r>
            <a:endParaRPr lang="en-US" dirty="0"/>
          </a:p>
        </p:txBody>
      </p:sp>
      <p:sp>
        <p:nvSpPr>
          <p:cNvPr id="3" name="Content Placeholder 2"/>
          <p:cNvSpPr>
            <a:spLocks noGrp="1"/>
          </p:cNvSpPr>
          <p:nvPr>
            <p:ph idx="1"/>
          </p:nvPr>
        </p:nvSpPr>
        <p:spPr>
          <a:xfrm>
            <a:off x="677334" y="1060175"/>
            <a:ext cx="8596668" cy="4981188"/>
          </a:xfrm>
        </p:spPr>
        <p:txBody>
          <a:bodyPr>
            <a:noAutofit/>
          </a:bodyPr>
          <a:lstStyle/>
          <a:p>
            <a:r>
              <a:rPr lang="en-US" sz="3200" dirty="0"/>
              <a:t>In an emergency situation, a tension pneumothorax can be decompressed or quickly converted to a simple pneumothorax by inserting a large-bore needle (14-gauge) at the second intercostal space, midclavicular line on the affected side. A chest tube is then inserted and connected to suction to remove the remaining air and ﬂuid, reestablish the negative pressure, and </a:t>
            </a:r>
            <a:r>
              <a:rPr lang="en-US" sz="3200" dirty="0" err="1"/>
              <a:t>reexpand</a:t>
            </a:r>
            <a:r>
              <a:rPr lang="en-US" sz="3200" dirty="0"/>
              <a:t> the lung. </a:t>
            </a:r>
          </a:p>
        </p:txBody>
      </p:sp>
    </p:spTree>
    <p:extLst>
      <p:ext uri="{BB962C8B-B14F-4D97-AF65-F5344CB8AC3E}">
        <p14:creationId xmlns:p14="http://schemas.microsoft.com/office/powerpoint/2010/main" val="3927841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Nursing Management </a:t>
            </a:r>
          </a:p>
        </p:txBody>
      </p:sp>
      <p:sp>
        <p:nvSpPr>
          <p:cNvPr id="3" name="Content Placeholder 2"/>
          <p:cNvSpPr>
            <a:spLocks noGrp="1"/>
          </p:cNvSpPr>
          <p:nvPr>
            <p:ph idx="1"/>
          </p:nvPr>
        </p:nvSpPr>
        <p:spPr/>
        <p:txBody>
          <a:bodyPr>
            <a:normAutofit/>
          </a:bodyPr>
          <a:lstStyle/>
          <a:p>
            <a:r>
              <a:rPr lang="en-US" sz="3200" dirty="0"/>
              <a:t>Promote early detection through assessment and identiﬁcation of high-risk population; report symptoms. </a:t>
            </a:r>
            <a:endParaRPr lang="en-US" sz="3200" dirty="0" smtClean="0"/>
          </a:p>
          <a:p>
            <a:r>
              <a:rPr lang="en-US" sz="3200" dirty="0" smtClean="0"/>
              <a:t>Assist </a:t>
            </a:r>
            <a:r>
              <a:rPr lang="en-US" sz="3200" dirty="0"/>
              <a:t>in chest tube insertion; maintain chest drainage or water-seal.</a:t>
            </a:r>
          </a:p>
        </p:txBody>
      </p:sp>
    </p:spTree>
    <p:extLst>
      <p:ext uri="{BB962C8B-B14F-4D97-AF65-F5344CB8AC3E}">
        <p14:creationId xmlns:p14="http://schemas.microsoft.com/office/powerpoint/2010/main" val="2726801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Monitor respiratory status and </a:t>
            </a:r>
            <a:r>
              <a:rPr lang="en-US" sz="3200" dirty="0" smtClean="0"/>
              <a:t>re-expansion </a:t>
            </a:r>
            <a:r>
              <a:rPr lang="en-US" sz="3200" dirty="0"/>
              <a:t>of lung, with interventions (pulmonary support) performed in collaboration with other health care professionals (</a:t>
            </a:r>
            <a:r>
              <a:rPr lang="en-US" sz="3200" dirty="0" err="1" smtClean="0"/>
              <a:t>e.g</a:t>
            </a:r>
            <a:r>
              <a:rPr lang="en-US" sz="3200" dirty="0"/>
              <a:t>, physician, respiratory therapist, physical therapist). </a:t>
            </a:r>
            <a:endParaRPr lang="en-US" sz="3200" dirty="0" smtClean="0"/>
          </a:p>
          <a:p>
            <a:r>
              <a:rPr lang="en-US" sz="3200" dirty="0" smtClean="0"/>
              <a:t>Provide </a:t>
            </a:r>
            <a:r>
              <a:rPr lang="en-US" sz="3200" dirty="0"/>
              <a:t>information and emotional support to patient and family.</a:t>
            </a:r>
          </a:p>
        </p:txBody>
      </p:sp>
    </p:spTree>
    <p:extLst>
      <p:ext uri="{BB962C8B-B14F-4D97-AF65-F5344CB8AC3E}">
        <p14:creationId xmlns:p14="http://schemas.microsoft.com/office/powerpoint/2010/main" val="4038592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CHEST INJURY</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Autofit/>
          </a:bodyPr>
          <a:lstStyle/>
          <a:p>
            <a:r>
              <a:rPr lang="en-US" sz="3200" dirty="0"/>
              <a:t>A </a:t>
            </a:r>
            <a:r>
              <a:rPr lang="en-US" sz="3200" b="1" dirty="0"/>
              <a:t>chest injury</a:t>
            </a:r>
            <a:r>
              <a:rPr lang="en-US" sz="3200" dirty="0"/>
              <a:t>, also known as </a:t>
            </a:r>
            <a:r>
              <a:rPr lang="en-US" sz="3200" b="1" dirty="0"/>
              <a:t>chest trauma</a:t>
            </a:r>
            <a:r>
              <a:rPr lang="en-US" sz="3200" dirty="0"/>
              <a:t>, is any form of physical </a:t>
            </a:r>
            <a:r>
              <a:rPr lang="en-US" sz="3200" dirty="0">
                <a:hlinkClick r:id="rId2" tooltip="Injury"/>
              </a:rPr>
              <a:t>injury</a:t>
            </a:r>
            <a:r>
              <a:rPr lang="en-US" sz="3200" dirty="0"/>
              <a:t> to the </a:t>
            </a:r>
            <a:r>
              <a:rPr lang="en-US" sz="3200" dirty="0">
                <a:hlinkClick r:id="rId3" tooltip="Chest"/>
              </a:rPr>
              <a:t>chest</a:t>
            </a:r>
            <a:r>
              <a:rPr lang="en-US" sz="3200" dirty="0"/>
              <a:t> including the </a:t>
            </a:r>
            <a:r>
              <a:rPr lang="en-US" sz="3200" dirty="0">
                <a:hlinkClick r:id="rId4" tooltip="Ribs"/>
              </a:rPr>
              <a:t>ribs</a:t>
            </a:r>
            <a:r>
              <a:rPr lang="en-US" sz="3200" dirty="0"/>
              <a:t>, </a:t>
            </a:r>
            <a:r>
              <a:rPr lang="en-US" sz="3200" dirty="0">
                <a:hlinkClick r:id="rId5" tooltip="Heart"/>
              </a:rPr>
              <a:t>heart</a:t>
            </a:r>
            <a:r>
              <a:rPr lang="en-US" sz="3200" dirty="0"/>
              <a:t> and </a:t>
            </a:r>
            <a:r>
              <a:rPr lang="en-US" sz="3200" dirty="0">
                <a:hlinkClick r:id="rId6" tooltip="Lungs"/>
              </a:rPr>
              <a:t>lungs</a:t>
            </a:r>
            <a:r>
              <a:rPr lang="en-US" sz="3200" dirty="0"/>
              <a:t>. Chest injuries account for 25% of all deaths from traumatic injury</a:t>
            </a:r>
            <a:r>
              <a:rPr lang="en-US" sz="3200" dirty="0" smtClean="0"/>
              <a:t>. </a:t>
            </a:r>
            <a:r>
              <a:rPr lang="en-US" sz="3200" dirty="0"/>
              <a:t>Typically chest injuries are caused by blunt mechanisms such as </a:t>
            </a:r>
            <a:r>
              <a:rPr lang="en-US" sz="3200" dirty="0">
                <a:hlinkClick r:id="rId7" tooltip="Motor vehicle collisions"/>
              </a:rPr>
              <a:t>motor vehicle collisions</a:t>
            </a:r>
            <a:r>
              <a:rPr lang="en-US" sz="3200" dirty="0"/>
              <a:t> or penetrating mechanisms such as </a:t>
            </a:r>
            <a:r>
              <a:rPr lang="en-US" sz="3200" dirty="0">
                <a:hlinkClick r:id="rId8" tooltip="Stab wound"/>
              </a:rPr>
              <a:t>stabbings</a:t>
            </a:r>
            <a:endParaRPr lang="en-US" sz="3200" dirty="0"/>
          </a:p>
        </p:txBody>
      </p:sp>
    </p:spTree>
    <p:extLst>
      <p:ext uri="{BB962C8B-B14F-4D97-AF65-F5344CB8AC3E}">
        <p14:creationId xmlns:p14="http://schemas.microsoft.com/office/powerpoint/2010/main" val="273081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noAutofit/>
          </a:bodyPr>
          <a:lstStyle/>
          <a:p>
            <a:r>
              <a:rPr lang="en-US" sz="3200" dirty="0"/>
              <a:t>The lungs act as the functional units of the respiratory system by passing oxygen into the body and carbon dioxide out of the body. Finally, the muscles of respiration, including the diaphragm and intercostal muscles, work together to act as a pump, pushing air into and out of the lungs during breathing.</a:t>
            </a:r>
          </a:p>
        </p:txBody>
      </p:sp>
    </p:spTree>
    <p:extLst>
      <p:ext uri="{BB962C8B-B14F-4D97-AF65-F5344CB8AC3E}">
        <p14:creationId xmlns:p14="http://schemas.microsoft.com/office/powerpoint/2010/main" val="2841803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Chest injuries can be classified as </a:t>
            </a:r>
            <a:r>
              <a:rPr lang="en-US" sz="3200" dirty="0">
                <a:hlinkClick r:id="rId2" tooltip="Blunt trauma"/>
              </a:rPr>
              <a:t>blunt</a:t>
            </a:r>
            <a:r>
              <a:rPr lang="en-US" sz="3200" dirty="0"/>
              <a:t> or </a:t>
            </a:r>
            <a:r>
              <a:rPr lang="en-US" sz="3200" dirty="0">
                <a:hlinkClick r:id="rId3" tooltip="Penetrating trauma"/>
              </a:rPr>
              <a:t>penetrating</a:t>
            </a:r>
            <a:r>
              <a:rPr lang="en-US" sz="3200" dirty="0"/>
              <a:t>. Blunt and penetrating injuries have different </a:t>
            </a:r>
            <a:r>
              <a:rPr lang="en-US" sz="3200" dirty="0" err="1">
                <a:hlinkClick r:id="rId4" tooltip="Pathophysiology"/>
              </a:rPr>
              <a:t>pathophysiologies</a:t>
            </a:r>
            <a:r>
              <a:rPr lang="en-US" sz="3200" dirty="0"/>
              <a:t> and clinical courses. </a:t>
            </a:r>
          </a:p>
          <a:p>
            <a:r>
              <a:rPr lang="en-US" sz="3200" dirty="0"/>
              <a:t>Specific types of injuries include: </a:t>
            </a:r>
          </a:p>
        </p:txBody>
      </p:sp>
    </p:spTree>
    <p:extLst>
      <p:ext uri="{BB962C8B-B14F-4D97-AF65-F5344CB8AC3E}">
        <p14:creationId xmlns:p14="http://schemas.microsoft.com/office/powerpoint/2010/main" val="212838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609"/>
          </a:xfrm>
        </p:spPr>
        <p:txBody>
          <a:bodyPr/>
          <a:lstStyle/>
          <a:p>
            <a:r>
              <a:rPr lang="en-US" dirty="0"/>
              <a:t>Cont.</a:t>
            </a:r>
            <a:endParaRPr lang="en-US" dirty="0"/>
          </a:p>
        </p:txBody>
      </p:sp>
      <p:sp>
        <p:nvSpPr>
          <p:cNvPr id="3" name="Content Placeholder 2"/>
          <p:cNvSpPr>
            <a:spLocks noGrp="1"/>
          </p:cNvSpPr>
          <p:nvPr>
            <p:ph idx="1"/>
          </p:nvPr>
        </p:nvSpPr>
        <p:spPr>
          <a:xfrm>
            <a:off x="677334" y="1364975"/>
            <a:ext cx="8596668" cy="4676388"/>
          </a:xfrm>
        </p:spPr>
        <p:txBody>
          <a:bodyPr>
            <a:noAutofit/>
          </a:bodyPr>
          <a:lstStyle/>
          <a:p>
            <a:r>
              <a:rPr lang="en-US" sz="3200" dirty="0"/>
              <a:t>Specific types of injuries include: </a:t>
            </a:r>
          </a:p>
          <a:p>
            <a:pPr marL="0" indent="0">
              <a:buNone/>
            </a:pPr>
            <a:r>
              <a:rPr lang="en-US" sz="3200" dirty="0" smtClean="0"/>
              <a:t>1. Injuries </a:t>
            </a:r>
            <a:r>
              <a:rPr lang="en-US" sz="3200" dirty="0"/>
              <a:t>to the </a:t>
            </a:r>
            <a:r>
              <a:rPr lang="en-US" sz="3200" dirty="0">
                <a:hlinkClick r:id="rId2" tooltip="Chest wall"/>
              </a:rPr>
              <a:t>chest wall</a:t>
            </a:r>
            <a:r>
              <a:rPr lang="en-US" sz="3200" dirty="0"/>
              <a:t> </a:t>
            </a:r>
          </a:p>
          <a:p>
            <a:pPr lvl="1"/>
            <a:r>
              <a:rPr lang="en-US" sz="3200" dirty="0"/>
              <a:t>Chest wall </a:t>
            </a:r>
            <a:r>
              <a:rPr lang="en-US" sz="3200" dirty="0">
                <a:hlinkClick r:id="rId3" tooltip="Contusion"/>
              </a:rPr>
              <a:t>contusions</a:t>
            </a:r>
            <a:r>
              <a:rPr lang="en-US" sz="3200" dirty="0"/>
              <a:t> or </a:t>
            </a:r>
            <a:r>
              <a:rPr lang="en-US" sz="3200" dirty="0">
                <a:hlinkClick r:id="rId4" tooltip="Hematoma"/>
              </a:rPr>
              <a:t>hematomas</a:t>
            </a:r>
            <a:r>
              <a:rPr lang="en-US" sz="3200" dirty="0"/>
              <a:t>.</a:t>
            </a:r>
          </a:p>
          <a:p>
            <a:pPr lvl="1"/>
            <a:r>
              <a:rPr lang="en-US" sz="3200" dirty="0">
                <a:hlinkClick r:id="rId5" tooltip="Rib fracture"/>
              </a:rPr>
              <a:t>Rib fractures</a:t>
            </a:r>
            <a:endParaRPr lang="en-US" sz="3200" dirty="0"/>
          </a:p>
          <a:p>
            <a:pPr lvl="1"/>
            <a:r>
              <a:rPr lang="en-US" sz="3200" dirty="0">
                <a:hlinkClick r:id="rId6" tooltip="Flail chest"/>
              </a:rPr>
              <a:t>Flail chest</a:t>
            </a:r>
            <a:endParaRPr lang="en-US" sz="3200" dirty="0"/>
          </a:p>
          <a:p>
            <a:pPr lvl="1"/>
            <a:r>
              <a:rPr lang="en-US" sz="3200" dirty="0">
                <a:hlinkClick r:id="rId7" tooltip="Sternal fracture"/>
              </a:rPr>
              <a:t>Sternal fractures</a:t>
            </a:r>
            <a:endParaRPr lang="en-US" sz="3200" dirty="0"/>
          </a:p>
          <a:p>
            <a:pPr lvl="1"/>
            <a:r>
              <a:rPr lang="en-US" sz="3200" dirty="0">
                <a:hlinkClick r:id="rId8" tooltip="Fracture"/>
              </a:rPr>
              <a:t>Fractures</a:t>
            </a:r>
            <a:r>
              <a:rPr lang="en-US" sz="3200" dirty="0"/>
              <a:t> of the </a:t>
            </a:r>
            <a:r>
              <a:rPr lang="en-US" sz="3200" dirty="0">
                <a:hlinkClick r:id="rId9" tooltip="Shoulder girdle"/>
              </a:rPr>
              <a:t>shoulder girdle</a:t>
            </a:r>
            <a:endParaRPr lang="en-US" sz="3200" dirty="0"/>
          </a:p>
          <a:p>
            <a:endParaRPr lang="en-US" sz="3200" dirty="0"/>
          </a:p>
        </p:txBody>
      </p:sp>
    </p:spTree>
    <p:extLst>
      <p:ext uri="{BB962C8B-B14F-4D97-AF65-F5344CB8AC3E}">
        <p14:creationId xmlns:p14="http://schemas.microsoft.com/office/powerpoint/2010/main" val="362209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2.Pulmonary </a:t>
            </a:r>
            <a:r>
              <a:rPr lang="en-US" sz="3200" dirty="0"/>
              <a:t>injury (injury to the lung) and injuries involving the </a:t>
            </a:r>
            <a:r>
              <a:rPr lang="en-US" sz="3200" dirty="0">
                <a:hlinkClick r:id="rId2" tooltip="Pleural space"/>
              </a:rPr>
              <a:t>pleural </a:t>
            </a:r>
            <a:r>
              <a:rPr lang="en-US" sz="3200" dirty="0" smtClean="0">
                <a:hlinkClick r:id="rId2" tooltip="Pleural space"/>
              </a:rPr>
              <a:t>space</a:t>
            </a:r>
            <a:endParaRPr lang="en-US" sz="3200" dirty="0" smtClean="0"/>
          </a:p>
          <a:p>
            <a:pPr>
              <a:buFont typeface="Wingdings" panose="05000000000000000000" pitchFamily="2" charset="2"/>
              <a:buChar char="Ø"/>
            </a:pPr>
            <a:r>
              <a:rPr lang="en-US" sz="3200" dirty="0" smtClean="0">
                <a:hlinkClick r:id="rId3" tooltip="Pulmonary contusion"/>
              </a:rPr>
              <a:t>Pulmonary </a:t>
            </a:r>
            <a:r>
              <a:rPr lang="en-US" sz="3200" dirty="0">
                <a:hlinkClick r:id="rId3" tooltip="Pulmonary contusion"/>
              </a:rPr>
              <a:t>contusion</a:t>
            </a:r>
            <a:endParaRPr lang="en-US" sz="3200" dirty="0"/>
          </a:p>
          <a:p>
            <a:r>
              <a:rPr lang="en-US" sz="3200" dirty="0">
                <a:hlinkClick r:id="rId4" tooltip="Pulmonary laceration"/>
              </a:rPr>
              <a:t>Pulmonary laceration</a:t>
            </a:r>
            <a:endParaRPr lang="en-US" sz="3200" dirty="0"/>
          </a:p>
          <a:p>
            <a:r>
              <a:rPr lang="en-US" sz="3200" dirty="0">
                <a:hlinkClick r:id="rId5" tooltip="Pneumothorax"/>
              </a:rPr>
              <a:t>Pneumothorax</a:t>
            </a:r>
            <a:endParaRPr lang="en-US" sz="3200" dirty="0"/>
          </a:p>
          <a:p>
            <a:r>
              <a:rPr lang="en-US" sz="3200" dirty="0" err="1">
                <a:hlinkClick r:id="rId6" tooltip="Hemothorax"/>
              </a:rPr>
              <a:t>Hemothorax</a:t>
            </a:r>
            <a:endParaRPr lang="en-US" sz="3200" dirty="0"/>
          </a:p>
          <a:p>
            <a:r>
              <a:rPr lang="en-US" sz="3200" dirty="0" err="1">
                <a:hlinkClick r:id="rId7" tooltip="Hemopneumothorax"/>
              </a:rPr>
              <a:t>Hemopneumothorax</a:t>
            </a:r>
            <a:endParaRPr lang="en-US" sz="3200" dirty="0"/>
          </a:p>
          <a:p>
            <a:endParaRPr lang="en-US" sz="3200" dirty="0"/>
          </a:p>
        </p:txBody>
      </p:sp>
    </p:spTree>
    <p:extLst>
      <p:ext uri="{BB962C8B-B14F-4D97-AF65-F5344CB8AC3E}">
        <p14:creationId xmlns:p14="http://schemas.microsoft.com/office/powerpoint/2010/main" val="85114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5" name="Rectangle 2"/>
          <p:cNvSpPr>
            <a:spLocks noGrp="1" noChangeArrowheads="1"/>
          </p:cNvSpPr>
          <p:nvPr>
            <p:ph idx="1"/>
          </p:nvPr>
        </p:nvSpPr>
        <p:spPr bwMode="auto">
          <a:xfrm>
            <a:off x="677334" y="1838818"/>
            <a:ext cx="58692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3.Injury to the airways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2" tooltip="Tracheobronchial tear"/>
              </a:rPr>
              <a:t>Tracheobronchial tear</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0" i="0" u="none" strike="noStrike" cap="none" normalizeH="0" baseline="0" dirty="0" smtClean="0">
                <a:ln>
                  <a:noFill/>
                </a:ln>
                <a:solidFill>
                  <a:schemeClr val="tx1"/>
                </a:solidFill>
                <a:effectLst/>
                <a:latin typeface="Arial" panose="020B0604020202020204" pitchFamily="34" charset="0"/>
              </a:rPr>
              <a:t>4.Cardiac injury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3" tooltip="Pericardial tamponade"/>
              </a:rPr>
              <a:t>Pericardial tamponade</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4" tooltip="Myocardial contusion"/>
              </a:rPr>
              <a:t>Myocardial contusion</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5" tooltip="Traumatic arrest"/>
              </a:rPr>
              <a:t>Traumatic arrest</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err="1" smtClean="0">
                <a:ln>
                  <a:noFill/>
                </a:ln>
                <a:solidFill>
                  <a:schemeClr val="tx1"/>
                </a:solidFill>
                <a:effectLst/>
                <a:latin typeface="Arial" panose="020B0604020202020204" pitchFamily="34" charset="0"/>
                <a:hlinkClick r:id="rId6" tooltip="Hemopericardium"/>
              </a:rPr>
              <a:t>Hemopericardium</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922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8139"/>
          </a:xfrm>
        </p:spPr>
        <p:txBody>
          <a:bodyPr/>
          <a:lstStyle/>
          <a:p>
            <a:r>
              <a:rPr lang="en-US" dirty="0"/>
              <a:t>Cont.</a:t>
            </a:r>
            <a:endParaRPr lang="en-US" dirty="0"/>
          </a:p>
        </p:txBody>
      </p:sp>
      <p:sp>
        <p:nvSpPr>
          <p:cNvPr id="4" name="Rectangle 1"/>
          <p:cNvSpPr>
            <a:spLocks noGrp="1" noChangeArrowheads="1"/>
          </p:cNvSpPr>
          <p:nvPr>
            <p:ph idx="1"/>
          </p:nvPr>
        </p:nvSpPr>
        <p:spPr bwMode="auto">
          <a:xfrm>
            <a:off x="677334" y="1838818"/>
            <a:ext cx="90653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3200" dirty="0">
                <a:solidFill>
                  <a:schemeClr val="tx1"/>
                </a:solidFill>
                <a:latin typeface="Arial" panose="020B0604020202020204" pitchFamily="34" charset="0"/>
              </a:rPr>
              <a:t>5</a:t>
            </a:r>
            <a:r>
              <a:rPr kumimoji="0" lang="en-US" altLang="en-US" sz="3200" b="0" i="0" u="none" strike="noStrike" cap="none" normalizeH="0" baseline="0" dirty="0" smtClean="0">
                <a:ln>
                  <a:noFill/>
                </a:ln>
                <a:solidFill>
                  <a:schemeClr val="tx1"/>
                </a:solidFill>
                <a:effectLst/>
                <a:latin typeface="Arial" panose="020B0604020202020204" pitchFamily="34" charset="0"/>
              </a:rPr>
              <a:t>.Blood vessel injuries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2" tooltip="Traumatic aortic rupture"/>
              </a:rPr>
              <a:t>Traumatic aortic rupture</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3" tooltip="Thoracic aorta injury"/>
              </a:rPr>
              <a:t>Thoracic aorta injury</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4" tooltip="Aortic dissection"/>
              </a:rPr>
              <a:t>Aortic dissection</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3200" dirty="0">
                <a:solidFill>
                  <a:schemeClr val="tx1"/>
                </a:solidFill>
                <a:latin typeface="Arial" panose="020B0604020202020204" pitchFamily="34" charset="0"/>
              </a:rPr>
              <a:t>6</a:t>
            </a:r>
            <a:r>
              <a:rPr kumimoji="0" lang="en-US" altLang="en-US" sz="3200" b="0" i="0" u="none" strike="noStrike" cap="none" normalizeH="0" baseline="0" dirty="0" smtClean="0">
                <a:ln>
                  <a:noFill/>
                </a:ln>
                <a:solidFill>
                  <a:schemeClr val="tx1"/>
                </a:solidFill>
                <a:effectLst/>
                <a:latin typeface="Arial" panose="020B0604020202020204" pitchFamily="34" charset="0"/>
              </a:rPr>
              <a:t>.And injuries to other structures within the torso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5" tooltip="Esophageal injury"/>
              </a:rPr>
              <a:t>Esophageal injury</a:t>
            </a:r>
            <a:r>
              <a:rPr kumimoji="0" lang="en-US" altLang="en-US" sz="3200" b="0" i="0" u="none" strike="noStrike" cap="none" normalizeH="0" baseline="0" dirty="0" smtClean="0">
                <a:ln>
                  <a:noFill/>
                </a:ln>
                <a:solidFill>
                  <a:schemeClr val="tx1"/>
                </a:solidFill>
                <a:effectLst/>
                <a:latin typeface="Arial" panose="020B0604020202020204" pitchFamily="34" charset="0"/>
              </a:rPr>
              <a:t> (</a:t>
            </a:r>
            <a:r>
              <a:rPr kumimoji="0" lang="en-US" altLang="en-US" sz="3200" b="0" i="0" u="none" strike="noStrike" cap="none" normalizeH="0" baseline="0" dirty="0" err="1" smtClean="0">
                <a:ln>
                  <a:noFill/>
                </a:ln>
                <a:solidFill>
                  <a:schemeClr val="tx1"/>
                </a:solidFill>
                <a:effectLst/>
                <a:latin typeface="Arial" panose="020B0604020202020204" pitchFamily="34" charset="0"/>
                <a:hlinkClick r:id="rId6" tooltip="Boerhaave syndrome"/>
              </a:rPr>
              <a:t>Boerhaave</a:t>
            </a:r>
            <a:r>
              <a:rPr kumimoji="0" lang="en-US" altLang="en-US" sz="3200" b="0" i="0" u="none" strike="noStrike" cap="none" normalizeH="0" baseline="0" dirty="0" smtClean="0">
                <a:ln>
                  <a:noFill/>
                </a:ln>
                <a:solidFill>
                  <a:schemeClr val="tx1"/>
                </a:solidFill>
                <a:effectLst/>
                <a:latin typeface="Arial" panose="020B0604020202020204" pitchFamily="34" charset="0"/>
                <a:hlinkClick r:id="rId6" tooltip="Boerhaave syndrome"/>
              </a:rPr>
              <a:t> syndrome</a:t>
            </a:r>
            <a:r>
              <a:rPr kumimoji="0" lang="en-US" altLang="en-US" sz="32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chemeClr val="tx1"/>
                </a:solidFill>
                <a:effectLst/>
                <a:latin typeface="Arial" panose="020B0604020202020204" pitchFamily="34" charset="0"/>
                <a:hlinkClick r:id="rId7" tooltip="Diaphragm injury"/>
              </a:rPr>
              <a:t>Diaphragm injury</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9184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endParaRPr lang="en-US" b="1" dirty="0"/>
          </a:p>
        </p:txBody>
      </p:sp>
      <p:sp>
        <p:nvSpPr>
          <p:cNvPr id="3" name="Content Placeholder 2"/>
          <p:cNvSpPr>
            <a:spLocks noGrp="1"/>
          </p:cNvSpPr>
          <p:nvPr>
            <p:ph idx="1"/>
          </p:nvPr>
        </p:nvSpPr>
        <p:spPr>
          <a:xfrm>
            <a:off x="677334" y="1590261"/>
            <a:ext cx="8596668" cy="4451101"/>
          </a:xfrm>
        </p:spPr>
        <p:txBody>
          <a:bodyPr>
            <a:noAutofit/>
          </a:bodyPr>
          <a:lstStyle/>
          <a:p>
            <a:r>
              <a:rPr lang="en-US" sz="3200" dirty="0"/>
              <a:t>The injured area is usually tender or painful. Pain is worse when people inhale. The chest may be bruised. Sometimes people are short of breath. If the injury is severe, they may feel very short of breath, drowsy, or confused, and the skin may be cold, sweaty, or blue. Such symptoms may develop when the lungs malfunction severely (</a:t>
            </a:r>
            <a:r>
              <a:rPr lang="en-US" sz="3200" dirty="0">
                <a:hlinkClick r:id="rId2"/>
              </a:rPr>
              <a:t>respiratory failure</a:t>
            </a:r>
            <a:r>
              <a:rPr lang="en-US" sz="3200" dirty="0"/>
              <a:t>) or people are in </a:t>
            </a:r>
            <a:r>
              <a:rPr lang="en-US" sz="3200" dirty="0">
                <a:hlinkClick r:id="rId3"/>
              </a:rPr>
              <a:t>shock</a:t>
            </a:r>
            <a:r>
              <a:rPr lang="en-US" sz="3200" dirty="0"/>
              <a:t>. </a:t>
            </a:r>
          </a:p>
        </p:txBody>
      </p:sp>
    </p:spTree>
    <p:extLst>
      <p:ext uri="{BB962C8B-B14F-4D97-AF65-F5344CB8AC3E}">
        <p14:creationId xmlns:p14="http://schemas.microsoft.com/office/powerpoint/2010/main" val="1034979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People in shock typically have dangerously low blood pressure and feel as if their heart is racing.</a:t>
            </a:r>
          </a:p>
          <a:p>
            <a:r>
              <a:rPr lang="en-US" sz="3200" dirty="0"/>
              <a:t>Other symptoms depend on the specific chest injury. For example, sometimes air accumulates under the skin in people with pneumothorax. Affected skin feels crackly and makes a crackling sound when touched.</a:t>
            </a:r>
          </a:p>
          <a:p>
            <a:endParaRPr lang="en-US" sz="3200" dirty="0"/>
          </a:p>
        </p:txBody>
      </p:sp>
    </p:spTree>
    <p:extLst>
      <p:ext uri="{BB962C8B-B14F-4D97-AF65-F5344CB8AC3E}">
        <p14:creationId xmlns:p14="http://schemas.microsoft.com/office/powerpoint/2010/main" val="2922356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The veins in the neck are sometimes enlarged if blood or fluid accumulates in the sac around the heart and interferes with the heart's ability to pump blood (called </a:t>
            </a:r>
            <a:r>
              <a:rPr lang="en-US" sz="3200" dirty="0">
                <a:hlinkClick r:id="rId2"/>
              </a:rPr>
              <a:t>cardiac tamponade</a:t>
            </a:r>
            <a:r>
              <a:rPr lang="en-US" sz="3200" dirty="0"/>
              <a:t>) or if </a:t>
            </a:r>
            <a:r>
              <a:rPr lang="en-US" sz="3200" dirty="0">
                <a:hlinkClick r:id="rId3"/>
              </a:rPr>
              <a:t>tension pneumothorax</a:t>
            </a:r>
            <a:r>
              <a:rPr lang="en-US" sz="3200" dirty="0"/>
              <a:t> develops.</a:t>
            </a:r>
          </a:p>
        </p:txBody>
      </p:sp>
    </p:spTree>
    <p:extLst>
      <p:ext uri="{BB962C8B-B14F-4D97-AF65-F5344CB8AC3E}">
        <p14:creationId xmlns:p14="http://schemas.microsoft.com/office/powerpoint/2010/main" val="2877020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b="1" dirty="0"/>
          </a:p>
        </p:txBody>
      </p:sp>
      <p:sp>
        <p:nvSpPr>
          <p:cNvPr id="3" name="Content Placeholder 2"/>
          <p:cNvSpPr>
            <a:spLocks noGrp="1"/>
          </p:cNvSpPr>
          <p:nvPr>
            <p:ph idx="1"/>
          </p:nvPr>
        </p:nvSpPr>
        <p:spPr/>
        <p:txBody>
          <a:bodyPr>
            <a:normAutofit/>
          </a:bodyPr>
          <a:lstStyle/>
          <a:p>
            <a:r>
              <a:rPr lang="en-US" sz="3200" dirty="0"/>
              <a:t>Most blunt injuries are managed with relatively simple interventions like </a:t>
            </a:r>
            <a:r>
              <a:rPr lang="en-US" sz="3200" dirty="0">
                <a:hlinkClick r:id="rId2" tooltip="Tracheal intubation"/>
              </a:rPr>
              <a:t>tracheal intubation</a:t>
            </a:r>
            <a:r>
              <a:rPr lang="en-US" sz="3200" dirty="0"/>
              <a:t> and </a:t>
            </a:r>
            <a:r>
              <a:rPr lang="en-US" sz="3200" dirty="0">
                <a:hlinkClick r:id="rId3" tooltip="Mechanical ventilation"/>
              </a:rPr>
              <a:t>mechanical ventilation</a:t>
            </a:r>
            <a:r>
              <a:rPr lang="en-US" sz="3200" dirty="0"/>
              <a:t> and </a:t>
            </a:r>
            <a:r>
              <a:rPr lang="en-US" sz="3200" dirty="0">
                <a:hlinkClick r:id="rId4" tooltip="Chest tube"/>
              </a:rPr>
              <a:t>chest tube</a:t>
            </a:r>
            <a:r>
              <a:rPr lang="en-US" sz="3200" dirty="0"/>
              <a:t> insertion. Diagnosis of blunt injuries may be more difficult and require additional investigations such as </a:t>
            </a:r>
            <a:r>
              <a:rPr lang="en-US" sz="3200" dirty="0">
                <a:hlinkClick r:id="rId5" tooltip="CT scan"/>
              </a:rPr>
              <a:t>CT scanning</a:t>
            </a:r>
            <a:r>
              <a:rPr lang="en-US" sz="3200" dirty="0"/>
              <a:t>. </a:t>
            </a:r>
          </a:p>
        </p:txBody>
      </p:sp>
    </p:spTree>
    <p:extLst>
      <p:ext uri="{BB962C8B-B14F-4D97-AF65-F5344CB8AC3E}">
        <p14:creationId xmlns:p14="http://schemas.microsoft.com/office/powerpoint/2010/main" val="2219310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Penetrating injuries often require </a:t>
            </a:r>
            <a:r>
              <a:rPr lang="en-US" sz="3200" dirty="0">
                <a:hlinkClick r:id="rId2" tooltip="Surgery"/>
              </a:rPr>
              <a:t>surgery</a:t>
            </a:r>
            <a:r>
              <a:rPr lang="en-US" sz="3200" dirty="0"/>
              <a:t>, and complex investigations are usually not needed to come to a diagnosis. Patients with penetrating trauma may deteriorate rapidly, but may also recover much faster than patients with blunt injury. </a:t>
            </a:r>
          </a:p>
        </p:txBody>
      </p:sp>
    </p:spTree>
    <p:extLst>
      <p:ext uri="{BB962C8B-B14F-4D97-AF65-F5344CB8AC3E}">
        <p14:creationId xmlns:p14="http://schemas.microsoft.com/office/powerpoint/2010/main" val="305690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6017"/>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77334" y="251792"/>
            <a:ext cx="8744962" cy="6453808"/>
          </a:xfrm>
          <a:prstGeom prst="rect">
            <a:avLst/>
          </a:prstGeom>
        </p:spPr>
      </p:pic>
    </p:spTree>
    <p:extLst>
      <p:ext uri="{BB962C8B-B14F-4D97-AF65-F5344CB8AC3E}">
        <p14:creationId xmlns:p14="http://schemas.microsoft.com/office/powerpoint/2010/main" val="48630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Content Placeholder 2"/>
          <p:cNvSpPr>
            <a:spLocks noGrp="1"/>
          </p:cNvSpPr>
          <p:nvPr>
            <p:ph idx="1"/>
          </p:nvPr>
        </p:nvSpPr>
        <p:spPr>
          <a:xfrm>
            <a:off x="677334" y="1444487"/>
            <a:ext cx="8596668" cy="4596875"/>
          </a:xfrm>
        </p:spPr>
        <p:txBody>
          <a:bodyPr>
            <a:normAutofit/>
          </a:bodyPr>
          <a:lstStyle/>
          <a:p>
            <a:pPr marL="0" indent="0">
              <a:buNone/>
            </a:pPr>
            <a:r>
              <a:rPr lang="en-US" sz="3200" dirty="0" smtClean="0"/>
              <a:t>The goal is to:</a:t>
            </a:r>
          </a:p>
          <a:p>
            <a:r>
              <a:rPr lang="en-US" sz="3200" dirty="0" smtClean="0"/>
              <a:t>Support </a:t>
            </a:r>
            <a:r>
              <a:rPr lang="en-US" sz="3200" dirty="0"/>
              <a:t>of breathing and circulation</a:t>
            </a:r>
          </a:p>
          <a:p>
            <a:r>
              <a:rPr lang="en-US" sz="3200" dirty="0"/>
              <a:t>Treatment of the specific injury</a:t>
            </a:r>
          </a:p>
          <a:p>
            <a:pPr marL="0" indent="0">
              <a:buNone/>
            </a:pPr>
            <a:r>
              <a:rPr lang="en-US" sz="3200" dirty="0"/>
              <a:t>Injuries that are immediately life threatening are treated as quickly as possible. The specific treatment depends on the injury.</a:t>
            </a:r>
          </a:p>
          <a:p>
            <a:endParaRPr lang="en-US" sz="3200" dirty="0"/>
          </a:p>
        </p:txBody>
      </p:sp>
    </p:spTree>
    <p:extLst>
      <p:ext uri="{BB962C8B-B14F-4D97-AF65-F5344CB8AC3E}">
        <p14:creationId xmlns:p14="http://schemas.microsoft.com/office/powerpoint/2010/main" val="1635140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For all injuries, doctors take measures to support breathing and circulation if necessary. People may be given oxygen (for example, by nasal prongs, by face mask, or through a breathing tube) and intravenous fluids or sometimes blood transfusions. People with severe chest injuries are admitted to the hospital.</a:t>
            </a:r>
          </a:p>
        </p:txBody>
      </p:sp>
    </p:spTree>
    <p:extLst>
      <p:ext uri="{BB962C8B-B14F-4D97-AF65-F5344CB8AC3E}">
        <p14:creationId xmlns:p14="http://schemas.microsoft.com/office/powerpoint/2010/main" val="3861457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878"/>
          </a:xfrm>
        </p:spPr>
        <p:txBody>
          <a:bodyPr/>
          <a:lstStyle/>
          <a:p>
            <a:r>
              <a:rPr lang="en-US" dirty="0"/>
              <a:t>Cont.</a:t>
            </a:r>
            <a:endParaRPr lang="en-US" dirty="0"/>
          </a:p>
        </p:txBody>
      </p:sp>
      <p:sp>
        <p:nvSpPr>
          <p:cNvPr id="3" name="Content Placeholder 2"/>
          <p:cNvSpPr>
            <a:spLocks noGrp="1"/>
          </p:cNvSpPr>
          <p:nvPr>
            <p:ph idx="1"/>
          </p:nvPr>
        </p:nvSpPr>
        <p:spPr>
          <a:xfrm>
            <a:off x="677334" y="1391479"/>
            <a:ext cx="8596668" cy="4649884"/>
          </a:xfrm>
        </p:spPr>
        <p:txBody>
          <a:bodyPr>
            <a:noAutofit/>
          </a:bodyPr>
          <a:lstStyle/>
          <a:p>
            <a:r>
              <a:rPr lang="en-US" sz="3200" dirty="0"/>
              <a:t>People may be given pain relievers (analgesics) to lessen pain.</a:t>
            </a:r>
          </a:p>
          <a:p>
            <a:r>
              <a:rPr lang="en-US" sz="3200" dirty="0"/>
              <a:t>For some injuries, a tube must be inserted into the chest (</a:t>
            </a:r>
            <a:r>
              <a:rPr lang="en-US" sz="3200" dirty="0" err="1"/>
              <a:t>thoracostomy</a:t>
            </a:r>
            <a:r>
              <a:rPr lang="en-US" sz="3200" dirty="0"/>
              <a:t>, or </a:t>
            </a:r>
            <a:r>
              <a:rPr lang="en-US" sz="3200" dirty="0">
                <a:hlinkClick r:id="rId2"/>
              </a:rPr>
              <a:t>chest tube insertion</a:t>
            </a:r>
            <a:r>
              <a:rPr lang="en-US" sz="3200" dirty="0"/>
              <a:t>) to drain blood (in </a:t>
            </a:r>
            <a:r>
              <a:rPr lang="en-US" sz="3200" dirty="0" err="1">
                <a:hlinkClick r:id="rId3"/>
              </a:rPr>
              <a:t>hemothorax</a:t>
            </a:r>
            <a:r>
              <a:rPr lang="en-US" sz="3200" dirty="0"/>
              <a:t>) or air (in </a:t>
            </a:r>
            <a:r>
              <a:rPr lang="en-US" sz="3200" dirty="0">
                <a:hlinkClick r:id="rId4"/>
              </a:rPr>
              <a:t>pneumothorax</a:t>
            </a:r>
            <a:r>
              <a:rPr lang="en-US" sz="3200" dirty="0"/>
              <a:t>) from the chest. This procedure helps collapsed lungs </a:t>
            </a:r>
            <a:r>
              <a:rPr lang="en-US" sz="3200" dirty="0" err="1"/>
              <a:t>reinflate</a:t>
            </a:r>
            <a:r>
              <a:rPr lang="en-US" sz="3200" dirty="0"/>
              <a:t>. Insertion can usually be done using only local anesthesia.</a:t>
            </a:r>
          </a:p>
          <a:p>
            <a:endParaRPr lang="en-US" sz="3200" dirty="0"/>
          </a:p>
        </p:txBody>
      </p:sp>
    </p:spTree>
    <p:extLst>
      <p:ext uri="{BB962C8B-B14F-4D97-AF65-F5344CB8AC3E}">
        <p14:creationId xmlns:p14="http://schemas.microsoft.com/office/powerpoint/2010/main" val="2475679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8539"/>
            <a:ext cx="8596668" cy="675861"/>
          </a:xfrm>
        </p:spPr>
        <p:txBody>
          <a:bodyPr/>
          <a:lstStyle/>
          <a:p>
            <a:r>
              <a:rPr lang="en-US" b="1" dirty="0" smtClean="0">
                <a:solidFill>
                  <a:srgbClr val="FF0000"/>
                </a:solidFill>
              </a:rPr>
              <a:t>CARCINOMA OF THE LUNGS.</a:t>
            </a:r>
            <a:endParaRPr lang="en-US" b="1" dirty="0">
              <a:solidFill>
                <a:srgbClr val="FF0000"/>
              </a:solidFill>
            </a:endParaRPr>
          </a:p>
        </p:txBody>
      </p:sp>
      <p:sp>
        <p:nvSpPr>
          <p:cNvPr id="3" name="Content Placeholder 2"/>
          <p:cNvSpPr>
            <a:spLocks noGrp="1"/>
          </p:cNvSpPr>
          <p:nvPr>
            <p:ph idx="1"/>
          </p:nvPr>
        </p:nvSpPr>
        <p:spPr>
          <a:xfrm>
            <a:off x="677334" y="1736034"/>
            <a:ext cx="8596668" cy="4797287"/>
          </a:xfrm>
        </p:spPr>
        <p:txBody>
          <a:bodyPr>
            <a:noAutofit/>
          </a:bodyPr>
          <a:lstStyle/>
          <a:p>
            <a:r>
              <a:rPr lang="en-US" sz="3200" dirty="0"/>
              <a:t>Lung cancers arise from a single transformed epithelial cell in the tracheobronchial airways. A carcinogen (cigarette smoke, radon gas, other occupational and environmental agents) damages the cell, causing abnormal growth and development into a malignant tumor. </a:t>
            </a:r>
          </a:p>
        </p:txBody>
      </p:sp>
    </p:spTree>
    <p:extLst>
      <p:ext uri="{BB962C8B-B14F-4D97-AF65-F5344CB8AC3E}">
        <p14:creationId xmlns:p14="http://schemas.microsoft.com/office/powerpoint/2010/main" val="1589720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Most lung cancers are classiﬁed into one of two major categories: small cell lung cancer (15% to 20% of tumors) and non–small cell lung cancer (NSCLC; approximately 80% of tumors). </a:t>
            </a:r>
          </a:p>
          <a:p>
            <a:endParaRPr lang="en-US" sz="3200" dirty="0"/>
          </a:p>
        </p:txBody>
      </p:sp>
    </p:spTree>
    <p:extLst>
      <p:ext uri="{BB962C8B-B14F-4D97-AF65-F5344CB8AC3E}">
        <p14:creationId xmlns:p14="http://schemas.microsoft.com/office/powerpoint/2010/main" val="2437409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9113"/>
          </a:xfrm>
        </p:spPr>
        <p:txBody>
          <a:bodyPr/>
          <a:lstStyle/>
          <a:p>
            <a:r>
              <a:rPr lang="en-US" dirty="0"/>
              <a:t>Cont.</a:t>
            </a:r>
            <a:endParaRPr lang="en-US" dirty="0"/>
          </a:p>
        </p:txBody>
      </p:sp>
      <p:sp>
        <p:nvSpPr>
          <p:cNvPr id="3" name="Content Placeholder 2"/>
          <p:cNvSpPr>
            <a:spLocks noGrp="1"/>
          </p:cNvSpPr>
          <p:nvPr>
            <p:ph idx="1"/>
          </p:nvPr>
        </p:nvSpPr>
        <p:spPr>
          <a:xfrm>
            <a:off x="677334" y="1298713"/>
            <a:ext cx="8596668" cy="4742649"/>
          </a:xfrm>
        </p:spPr>
        <p:txBody>
          <a:bodyPr>
            <a:noAutofit/>
          </a:bodyPr>
          <a:lstStyle/>
          <a:p>
            <a:r>
              <a:rPr lang="en-US" sz="3200" dirty="0"/>
              <a:t>Risk factors include tobacco smoke, second-hand (passive) smoke, environmental and occupational exposures, gender, genetics, and dietary deficits. Other factors that have been associated with lung cancer include genetic predisposition and underlying respiratory diseases, such as chronic obstructive pulmonary disease (COPD) and tuberculosis (TB).</a:t>
            </a:r>
          </a:p>
        </p:txBody>
      </p:sp>
    </p:spTree>
    <p:extLst>
      <p:ext uri="{BB962C8B-B14F-4D97-AF65-F5344CB8AC3E}">
        <p14:creationId xmlns:p14="http://schemas.microsoft.com/office/powerpoint/2010/main" val="3717814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p>
        </p:txBody>
      </p:sp>
      <p:sp>
        <p:nvSpPr>
          <p:cNvPr id="3" name="Content Placeholder 2"/>
          <p:cNvSpPr>
            <a:spLocks noGrp="1"/>
          </p:cNvSpPr>
          <p:nvPr>
            <p:ph idx="1"/>
          </p:nvPr>
        </p:nvSpPr>
        <p:spPr>
          <a:xfrm>
            <a:off x="677334" y="1563757"/>
            <a:ext cx="8596668" cy="4477605"/>
          </a:xfrm>
        </p:spPr>
        <p:txBody>
          <a:bodyPr>
            <a:noAutofit/>
          </a:bodyPr>
          <a:lstStyle/>
          <a:p>
            <a:r>
              <a:rPr lang="en-US" sz="3200" dirty="0"/>
              <a:t>•Lung cancer often develops insidiously and is asymptomatic until late in its course. </a:t>
            </a:r>
            <a:endParaRPr lang="en-US" sz="3200" dirty="0" smtClean="0"/>
          </a:p>
          <a:p>
            <a:r>
              <a:rPr lang="en-US" sz="3200" dirty="0" smtClean="0"/>
              <a:t>•</a:t>
            </a:r>
            <a:r>
              <a:rPr lang="en-US" sz="3200" dirty="0"/>
              <a:t>Signs and symptoms depend on location, tumor size, degree of obstruction, and existence of metastases to regional or distant sites. </a:t>
            </a:r>
            <a:endParaRPr lang="en-US" sz="3200" dirty="0" smtClean="0"/>
          </a:p>
          <a:p>
            <a:r>
              <a:rPr lang="en-US" sz="3200" dirty="0" smtClean="0"/>
              <a:t>•</a:t>
            </a:r>
            <a:r>
              <a:rPr lang="en-US" sz="3200" dirty="0"/>
              <a:t>Most common symptom is cough or change in a chronic cough.</a:t>
            </a:r>
          </a:p>
        </p:txBody>
      </p:sp>
    </p:spTree>
    <p:extLst>
      <p:ext uri="{BB962C8B-B14F-4D97-AF65-F5344CB8AC3E}">
        <p14:creationId xmlns:p14="http://schemas.microsoft.com/office/powerpoint/2010/main" val="3577715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Autofit/>
          </a:bodyPr>
          <a:lstStyle/>
          <a:p>
            <a:r>
              <a:rPr lang="en-US" sz="3200" dirty="0"/>
              <a:t>•Dyspnea may occur early in the disease. </a:t>
            </a:r>
            <a:endParaRPr lang="en-US" sz="3200" dirty="0" smtClean="0"/>
          </a:p>
          <a:p>
            <a:r>
              <a:rPr lang="en-US" sz="3200" dirty="0" smtClean="0"/>
              <a:t>•</a:t>
            </a:r>
            <a:r>
              <a:rPr lang="en-US" sz="3200" dirty="0"/>
              <a:t>Hemoptysis or blood-tinged sputum may be expectorated. </a:t>
            </a:r>
            <a:endParaRPr lang="en-US" sz="3200" dirty="0" smtClean="0"/>
          </a:p>
          <a:p>
            <a:r>
              <a:rPr lang="en-US" sz="3200" dirty="0" smtClean="0"/>
              <a:t>•</a:t>
            </a:r>
            <a:r>
              <a:rPr lang="en-US" sz="3200" dirty="0"/>
              <a:t>Chest pain or shoulder pain may indicate chest wall or pleural involvement. Pain is a late symptom and may be related to bone metastasis. </a:t>
            </a:r>
            <a:endParaRPr lang="en-US" sz="3200" dirty="0" smtClean="0"/>
          </a:p>
          <a:p>
            <a:r>
              <a:rPr lang="en-US" sz="3200" dirty="0" smtClean="0"/>
              <a:t>•</a:t>
            </a:r>
            <a:r>
              <a:rPr lang="en-US" sz="3200" dirty="0"/>
              <a:t>Recurring fever may be an early symptom. </a:t>
            </a:r>
            <a:endParaRPr lang="en-US" sz="3200" dirty="0" smtClean="0"/>
          </a:p>
          <a:p>
            <a:endParaRPr lang="en-US" sz="3200" dirty="0"/>
          </a:p>
        </p:txBody>
      </p:sp>
    </p:spTree>
    <p:extLst>
      <p:ext uri="{BB962C8B-B14F-4D97-AF65-F5344CB8AC3E}">
        <p14:creationId xmlns:p14="http://schemas.microsoft.com/office/powerpoint/2010/main" val="193857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4070"/>
            <a:ext cx="8596668" cy="901147"/>
          </a:xfrm>
        </p:spPr>
        <p:txBody>
          <a:bodyPr/>
          <a:lstStyle/>
          <a:p>
            <a:r>
              <a:rPr lang="en-US" dirty="0"/>
              <a:t>Cont.</a:t>
            </a:r>
            <a:endParaRPr lang="en-US" dirty="0"/>
          </a:p>
        </p:txBody>
      </p:sp>
      <p:sp>
        <p:nvSpPr>
          <p:cNvPr id="3" name="Content Placeholder 2"/>
          <p:cNvSpPr>
            <a:spLocks noGrp="1"/>
          </p:cNvSpPr>
          <p:nvPr>
            <p:ph idx="1"/>
          </p:nvPr>
        </p:nvSpPr>
        <p:spPr>
          <a:xfrm>
            <a:off x="677334" y="1325217"/>
            <a:ext cx="8596668" cy="4716145"/>
          </a:xfrm>
        </p:spPr>
        <p:txBody>
          <a:bodyPr>
            <a:noAutofit/>
          </a:bodyPr>
          <a:lstStyle/>
          <a:p>
            <a:r>
              <a:rPr lang="en-US" sz="3200" dirty="0"/>
              <a:t>Chest pain, tightness, hoarseness, dysphagia, head and neck edema, and symptoms of pleural or pericardial infusion exist if the tumor spreads to adjacent structures and lymph nodes. </a:t>
            </a:r>
            <a:endParaRPr lang="en-US" sz="3200" dirty="0" smtClean="0"/>
          </a:p>
          <a:p>
            <a:r>
              <a:rPr lang="en-US" sz="3200" dirty="0" smtClean="0"/>
              <a:t>•</a:t>
            </a:r>
            <a:r>
              <a:rPr lang="en-US" sz="3200" dirty="0"/>
              <a:t>Common sites of metastases are lymph nodes, bone, brain, contralateral lung, adrenal glands, and liver. </a:t>
            </a:r>
            <a:endParaRPr lang="en-US" sz="3200" dirty="0" smtClean="0"/>
          </a:p>
          <a:p>
            <a:r>
              <a:rPr lang="en-US" sz="3200" dirty="0" smtClean="0"/>
              <a:t>•</a:t>
            </a:r>
            <a:r>
              <a:rPr lang="en-US" sz="3200" dirty="0"/>
              <a:t>Weakness, anorexia, and weight loss may appear.</a:t>
            </a:r>
          </a:p>
          <a:p>
            <a:endParaRPr lang="en-US" sz="3200" dirty="0"/>
          </a:p>
        </p:txBody>
      </p:sp>
    </p:spTree>
    <p:extLst>
      <p:ext uri="{BB962C8B-B14F-4D97-AF65-F5344CB8AC3E}">
        <p14:creationId xmlns:p14="http://schemas.microsoft.com/office/powerpoint/2010/main" val="2350006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and Diagnostic Methods</a:t>
            </a:r>
          </a:p>
        </p:txBody>
      </p:sp>
      <p:sp>
        <p:nvSpPr>
          <p:cNvPr id="3" name="Content Placeholder 2"/>
          <p:cNvSpPr>
            <a:spLocks noGrp="1"/>
          </p:cNvSpPr>
          <p:nvPr>
            <p:ph idx="1"/>
          </p:nvPr>
        </p:nvSpPr>
        <p:spPr>
          <a:xfrm>
            <a:off x="677334" y="1351723"/>
            <a:ext cx="8596668" cy="4689640"/>
          </a:xfrm>
        </p:spPr>
        <p:txBody>
          <a:bodyPr>
            <a:noAutofit/>
          </a:bodyPr>
          <a:lstStyle/>
          <a:p>
            <a:r>
              <a:rPr lang="en-US" sz="3200" dirty="0"/>
              <a:t>Chest x-ray, CT scans, bone scans, abdominal scans, PET scans, liver ultrasound, and MRI. </a:t>
            </a:r>
            <a:endParaRPr lang="en-US" sz="3200" dirty="0" smtClean="0"/>
          </a:p>
          <a:p>
            <a:r>
              <a:rPr lang="en-US" sz="3200" dirty="0" smtClean="0"/>
              <a:t>•</a:t>
            </a:r>
            <a:r>
              <a:rPr lang="en-US" sz="3200" dirty="0"/>
              <a:t>Sputum examinations, </a:t>
            </a:r>
            <a:r>
              <a:rPr lang="en-US" sz="3200" dirty="0" err="1"/>
              <a:t>ﬁberoptic</a:t>
            </a:r>
            <a:r>
              <a:rPr lang="en-US" sz="3200" dirty="0"/>
              <a:t> bronchoscopy, transthoracic ﬁne-needle aspiration, endoscopy with esophageal ultrasound, </a:t>
            </a:r>
            <a:r>
              <a:rPr lang="en-US" sz="3200" dirty="0" err="1"/>
              <a:t>mediastinoscopy</a:t>
            </a:r>
            <a:r>
              <a:rPr lang="en-US" sz="3200" dirty="0"/>
              <a:t> or </a:t>
            </a:r>
            <a:r>
              <a:rPr lang="en-US" sz="3200" dirty="0" err="1"/>
              <a:t>mediastinotomy</a:t>
            </a:r>
            <a:r>
              <a:rPr lang="en-US" sz="3200" dirty="0"/>
              <a:t>, and biopsy. </a:t>
            </a:r>
            <a:endParaRPr lang="en-US" sz="3200" dirty="0" smtClean="0"/>
          </a:p>
          <a:p>
            <a:r>
              <a:rPr lang="en-US" sz="3200" dirty="0" smtClean="0"/>
              <a:t>•</a:t>
            </a:r>
            <a:r>
              <a:rPr lang="en-US" sz="3200" dirty="0"/>
              <a:t>Pulmonary function tests, ABG analysis scans, and exercise testing. </a:t>
            </a:r>
          </a:p>
        </p:txBody>
      </p:sp>
    </p:spTree>
    <p:extLst>
      <p:ext uri="{BB962C8B-B14F-4D97-AF65-F5344CB8AC3E}">
        <p14:creationId xmlns:p14="http://schemas.microsoft.com/office/powerpoint/2010/main" val="310291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556592" y="437322"/>
            <a:ext cx="8905460" cy="6420678"/>
          </a:xfrm>
          <a:prstGeom prst="rect">
            <a:avLst/>
          </a:prstGeom>
        </p:spPr>
      </p:pic>
    </p:spTree>
    <p:extLst>
      <p:ext uri="{BB962C8B-B14F-4D97-AF65-F5344CB8AC3E}">
        <p14:creationId xmlns:p14="http://schemas.microsoft.com/office/powerpoint/2010/main" val="649311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a:t>
            </a:r>
          </a:p>
        </p:txBody>
      </p:sp>
      <p:sp>
        <p:nvSpPr>
          <p:cNvPr id="3" name="Content Placeholder 2"/>
          <p:cNvSpPr>
            <a:spLocks noGrp="1"/>
          </p:cNvSpPr>
          <p:nvPr>
            <p:ph idx="1"/>
          </p:nvPr>
        </p:nvSpPr>
        <p:spPr>
          <a:xfrm>
            <a:off x="677334" y="1219201"/>
            <a:ext cx="8596668" cy="4822162"/>
          </a:xfrm>
        </p:spPr>
        <p:txBody>
          <a:bodyPr>
            <a:noAutofit/>
          </a:bodyPr>
          <a:lstStyle/>
          <a:p>
            <a:r>
              <a:rPr lang="en-US" sz="3200" dirty="0"/>
              <a:t> The objective of management is to provide a cure if possible. Treatment depends on cell type, stage of the disease, and physiologic status. </a:t>
            </a:r>
            <a:endParaRPr lang="en-US" sz="3200" dirty="0" smtClean="0"/>
          </a:p>
          <a:p>
            <a:r>
              <a:rPr lang="en-US" sz="3200" dirty="0" smtClean="0"/>
              <a:t>Treatment </a:t>
            </a:r>
            <a:r>
              <a:rPr lang="en-US" sz="3200" dirty="0"/>
              <a:t>may involve surgery (preferred), radiation therapy, or chemotherapy—or a combination of these. Newer and more speciﬁc therapies to modulate the immune system (gene therapy, therapy with deﬁned tumor antigens) are under study and show promise. </a:t>
            </a:r>
          </a:p>
        </p:txBody>
      </p:sp>
    </p:spTree>
    <p:extLst>
      <p:ext uri="{BB962C8B-B14F-4D97-AF65-F5344CB8AC3E}">
        <p14:creationId xmlns:p14="http://schemas.microsoft.com/office/powerpoint/2010/main" val="11494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Assignment.</a:t>
            </a:r>
            <a:endParaRPr lang="en-US" b="1" dirty="0">
              <a:solidFill>
                <a:srgbClr val="FF0000"/>
              </a:solidFill>
            </a:endParaRPr>
          </a:p>
        </p:txBody>
      </p:sp>
      <p:sp>
        <p:nvSpPr>
          <p:cNvPr id="3" name="Content Placeholder 2"/>
          <p:cNvSpPr>
            <a:spLocks noGrp="1"/>
          </p:cNvSpPr>
          <p:nvPr>
            <p:ph idx="1"/>
          </p:nvPr>
        </p:nvSpPr>
        <p:spPr>
          <a:xfrm>
            <a:off x="677334" y="2676939"/>
            <a:ext cx="8596668" cy="3364424"/>
          </a:xfrm>
        </p:spPr>
        <p:txBody>
          <a:bodyPr>
            <a:normAutofit/>
          </a:bodyPr>
          <a:lstStyle/>
          <a:p>
            <a:r>
              <a:rPr lang="en-US" sz="3200" dirty="0" smtClean="0"/>
              <a:t>Review nursing management of a cancer patient.</a:t>
            </a:r>
            <a:endParaRPr lang="en-US" sz="3200" dirty="0"/>
          </a:p>
        </p:txBody>
      </p:sp>
    </p:spTree>
    <p:extLst>
      <p:ext uri="{BB962C8B-B14F-4D97-AF65-F5344CB8AC3E}">
        <p14:creationId xmlns:p14="http://schemas.microsoft.com/office/powerpoint/2010/main" val="3174746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PLEURISY</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3200" dirty="0"/>
              <a:t>Pleurisy refers to inﬂammation of both the visceral and parietal pleurae. When inﬂamed, pleural membranes rub together, the result is severe, sharp, knifelike pain with breathing that is intensiﬁed on inspiration.</a:t>
            </a:r>
          </a:p>
        </p:txBody>
      </p:sp>
    </p:spTree>
    <p:extLst>
      <p:ext uri="{BB962C8B-B14F-4D97-AF65-F5344CB8AC3E}">
        <p14:creationId xmlns:p14="http://schemas.microsoft.com/office/powerpoint/2010/main" val="1699776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Pleurisy may develop in conjunction with pneumonia or an upper respiratory tract infection, TB, or collagen disease; after trauma to the chest, pulmonary infarction, or pulmonary embolism (PE); in patients with primary or metastatic cancer; and after thoracotomy. </a:t>
            </a:r>
          </a:p>
        </p:txBody>
      </p:sp>
    </p:spTree>
    <p:extLst>
      <p:ext uri="{BB962C8B-B14F-4D97-AF65-F5344CB8AC3E}">
        <p14:creationId xmlns:p14="http://schemas.microsoft.com/office/powerpoint/2010/main" val="2421384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643"/>
          </a:xfrm>
        </p:spPr>
        <p:txBody>
          <a:bodyPr/>
          <a:lstStyle/>
          <a:p>
            <a:r>
              <a:rPr lang="en-US" b="1" dirty="0"/>
              <a:t>Clinical </a:t>
            </a:r>
            <a:r>
              <a:rPr lang="en-US" b="1" dirty="0" smtClean="0"/>
              <a:t>Manifestations.</a:t>
            </a:r>
            <a:endParaRPr lang="en-US" b="1" dirty="0"/>
          </a:p>
        </p:txBody>
      </p:sp>
      <p:sp>
        <p:nvSpPr>
          <p:cNvPr id="3" name="Content Placeholder 2"/>
          <p:cNvSpPr>
            <a:spLocks noGrp="1"/>
          </p:cNvSpPr>
          <p:nvPr>
            <p:ph idx="1"/>
          </p:nvPr>
        </p:nvSpPr>
        <p:spPr>
          <a:xfrm>
            <a:off x="677334" y="1643271"/>
            <a:ext cx="8596668" cy="4398092"/>
          </a:xfrm>
        </p:spPr>
        <p:txBody>
          <a:bodyPr>
            <a:noAutofit/>
          </a:bodyPr>
          <a:lstStyle/>
          <a:p>
            <a:r>
              <a:rPr lang="en-US" sz="3200" dirty="0"/>
              <a:t>Pain usually occurs on one side and worsens with deep breaths, coughing, or sneezing.</a:t>
            </a:r>
          </a:p>
          <a:p>
            <a:r>
              <a:rPr lang="en-US" sz="3200" dirty="0"/>
              <a:t>Pain is decreased when the breath is held. Pain is localized or radiates to the shoulder or abdomen. </a:t>
            </a:r>
            <a:endParaRPr lang="en-US" sz="3200" dirty="0" smtClean="0"/>
          </a:p>
          <a:p>
            <a:r>
              <a:rPr lang="en-US" sz="3200" dirty="0" smtClean="0"/>
              <a:t>As </a:t>
            </a:r>
            <a:r>
              <a:rPr lang="en-US" sz="3200" dirty="0"/>
              <a:t>pleural ﬂuid develops, pain lessens. A friction rub can be auscultated but disappears as ﬂuid accumulates.</a:t>
            </a:r>
          </a:p>
        </p:txBody>
      </p:sp>
    </p:spTree>
    <p:extLst>
      <p:ext uri="{BB962C8B-B14F-4D97-AF65-F5344CB8AC3E}">
        <p14:creationId xmlns:p14="http://schemas.microsoft.com/office/powerpoint/2010/main" val="2953295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and Diagnostic Methods</a:t>
            </a:r>
          </a:p>
        </p:txBody>
      </p:sp>
      <p:sp>
        <p:nvSpPr>
          <p:cNvPr id="3" name="Content Placeholder 2"/>
          <p:cNvSpPr>
            <a:spLocks noGrp="1"/>
          </p:cNvSpPr>
          <p:nvPr>
            <p:ph idx="1"/>
          </p:nvPr>
        </p:nvSpPr>
        <p:spPr>
          <a:xfrm>
            <a:off x="677334" y="1683027"/>
            <a:ext cx="8596668" cy="4358336"/>
          </a:xfrm>
        </p:spPr>
        <p:txBody>
          <a:bodyPr>
            <a:normAutofit/>
          </a:bodyPr>
          <a:lstStyle/>
          <a:p>
            <a:r>
              <a:rPr lang="en-US" sz="3200" dirty="0"/>
              <a:t>•Auscultation for pleural friction rub </a:t>
            </a:r>
            <a:endParaRPr lang="en-US" sz="3200" dirty="0" smtClean="0"/>
          </a:p>
          <a:p>
            <a:r>
              <a:rPr lang="en-US" sz="3200" dirty="0" smtClean="0"/>
              <a:t>•</a:t>
            </a:r>
            <a:r>
              <a:rPr lang="en-US" sz="3200" dirty="0"/>
              <a:t>Chest x-rays </a:t>
            </a:r>
            <a:endParaRPr lang="en-US" sz="3200" dirty="0" smtClean="0"/>
          </a:p>
          <a:p>
            <a:r>
              <a:rPr lang="en-US" sz="3200" dirty="0" smtClean="0"/>
              <a:t>•</a:t>
            </a:r>
            <a:r>
              <a:rPr lang="en-US" sz="3200" dirty="0"/>
              <a:t>Sputum culture </a:t>
            </a:r>
            <a:endParaRPr lang="en-US" sz="3200" dirty="0" smtClean="0"/>
          </a:p>
          <a:p>
            <a:r>
              <a:rPr lang="en-US" sz="3200" dirty="0" smtClean="0"/>
              <a:t>•</a:t>
            </a:r>
            <a:r>
              <a:rPr lang="en-US" sz="3200" dirty="0"/>
              <a:t>Thoracentesis for pleural ﬂuid examination, pleural biopsy (less common) </a:t>
            </a:r>
          </a:p>
        </p:txBody>
      </p:sp>
    </p:spTree>
    <p:extLst>
      <p:ext uri="{BB962C8B-B14F-4D97-AF65-F5344CB8AC3E}">
        <p14:creationId xmlns:p14="http://schemas.microsoft.com/office/powerpoint/2010/main" val="263661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 </a:t>
            </a:r>
          </a:p>
        </p:txBody>
      </p:sp>
      <p:sp>
        <p:nvSpPr>
          <p:cNvPr id="3" name="Content Placeholder 2"/>
          <p:cNvSpPr>
            <a:spLocks noGrp="1"/>
          </p:cNvSpPr>
          <p:nvPr>
            <p:ph idx="1"/>
          </p:nvPr>
        </p:nvSpPr>
        <p:spPr>
          <a:xfrm>
            <a:off x="677334" y="1457739"/>
            <a:ext cx="8596668" cy="4583623"/>
          </a:xfrm>
        </p:spPr>
        <p:txBody>
          <a:bodyPr>
            <a:noAutofit/>
          </a:bodyPr>
          <a:lstStyle/>
          <a:p>
            <a:pPr marL="0" indent="0">
              <a:buNone/>
            </a:pPr>
            <a:r>
              <a:rPr lang="en-US" sz="3200" dirty="0"/>
              <a:t>Objectives of management are to discover the underlying condition causing the pleurisy and to relieve the pain. </a:t>
            </a:r>
            <a:endParaRPr lang="en-US" sz="3200" dirty="0" smtClean="0"/>
          </a:p>
          <a:p>
            <a:r>
              <a:rPr lang="en-US" sz="3200" dirty="0" smtClean="0"/>
              <a:t>Patient </a:t>
            </a:r>
            <a:r>
              <a:rPr lang="en-US" sz="3200" dirty="0"/>
              <a:t>is monitored for signs and symptoms of pleural effusion: shortness of breath, pain, assumption of a position that decreases pain, and decreased chest wall excursion.</a:t>
            </a:r>
          </a:p>
        </p:txBody>
      </p:sp>
    </p:spTree>
    <p:extLst>
      <p:ext uri="{BB962C8B-B14F-4D97-AF65-F5344CB8AC3E}">
        <p14:creationId xmlns:p14="http://schemas.microsoft.com/office/powerpoint/2010/main" val="1293943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•Prescribed analgesics, such as NSAIDs, are given to relieve pain and allow effective coughing. </a:t>
            </a:r>
            <a:endParaRPr lang="en-US" sz="3200" dirty="0" smtClean="0"/>
          </a:p>
          <a:p>
            <a:r>
              <a:rPr lang="en-US" sz="3200" dirty="0" smtClean="0"/>
              <a:t>•</a:t>
            </a:r>
            <a:r>
              <a:rPr lang="en-US" sz="3200" dirty="0"/>
              <a:t>Applications of heat or cold are provided for symptomatic relief. </a:t>
            </a:r>
            <a:endParaRPr lang="en-US" sz="3200" dirty="0" smtClean="0"/>
          </a:p>
          <a:p>
            <a:r>
              <a:rPr lang="en-US" sz="3200" dirty="0" smtClean="0"/>
              <a:t>•</a:t>
            </a:r>
            <a:r>
              <a:rPr lang="en-US" sz="3200" dirty="0"/>
              <a:t>An intercostal nerve block is done for severe pain. </a:t>
            </a:r>
          </a:p>
        </p:txBody>
      </p:sp>
    </p:spTree>
    <p:extLst>
      <p:ext uri="{BB962C8B-B14F-4D97-AF65-F5344CB8AC3E}">
        <p14:creationId xmlns:p14="http://schemas.microsoft.com/office/powerpoint/2010/main" val="39506019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Nursing Management</a:t>
            </a:r>
          </a:p>
        </p:txBody>
      </p:sp>
      <p:sp>
        <p:nvSpPr>
          <p:cNvPr id="3" name="Content Placeholder 2"/>
          <p:cNvSpPr>
            <a:spLocks noGrp="1"/>
          </p:cNvSpPr>
          <p:nvPr>
            <p:ph idx="1"/>
          </p:nvPr>
        </p:nvSpPr>
        <p:spPr>
          <a:xfrm>
            <a:off x="677334" y="1484243"/>
            <a:ext cx="8596668" cy="4557119"/>
          </a:xfrm>
        </p:spPr>
        <p:txBody>
          <a:bodyPr>
            <a:normAutofit/>
          </a:bodyPr>
          <a:lstStyle/>
          <a:p>
            <a:r>
              <a:rPr lang="en-US" sz="3200" dirty="0"/>
              <a:t>•Enhance comfort by turning patient frequently on affected side to splint chest wall. </a:t>
            </a:r>
            <a:endParaRPr lang="en-US" sz="3200" dirty="0" smtClean="0"/>
          </a:p>
          <a:p>
            <a:r>
              <a:rPr lang="en-US" sz="3200" dirty="0" smtClean="0"/>
              <a:t>• </a:t>
            </a:r>
            <a:r>
              <a:rPr lang="en-US" sz="3200" dirty="0"/>
              <a:t>Teach patient to use hands or pillow to splint rib cage while coughing. </a:t>
            </a:r>
            <a:endParaRPr lang="en-US" sz="3200" dirty="0" smtClean="0"/>
          </a:p>
          <a:p>
            <a:r>
              <a:rPr lang="en-US" sz="3200" dirty="0" smtClean="0"/>
              <a:t>See </a:t>
            </a:r>
            <a:r>
              <a:rPr lang="en-US" sz="3200" dirty="0"/>
              <a:t>“Nursing Management” under “Pneumonia” for additional information. </a:t>
            </a:r>
          </a:p>
        </p:txBody>
      </p:sp>
    </p:spTree>
    <p:extLst>
      <p:ext uri="{BB962C8B-B14F-4D97-AF65-F5344CB8AC3E}">
        <p14:creationId xmlns:p14="http://schemas.microsoft.com/office/powerpoint/2010/main" val="25731845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CHRONIC OBSTRUCTIVE PULMONARY DISEASE(COPD)</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COPD is a disease characterized by airﬂow limitation that is not fully reversible. The airﬂow limitation is usually progressive and associated with an abnormal inﬂammatory response of the lung to noxious particles or gases, resulting in narrowing of airways, hypersecretion of mucus, and changes in the pulmonary vasculature.</a:t>
            </a:r>
          </a:p>
        </p:txBody>
      </p:sp>
    </p:spTree>
    <p:extLst>
      <p:ext uri="{BB962C8B-B14F-4D97-AF65-F5344CB8AC3E}">
        <p14:creationId xmlns:p14="http://schemas.microsoft.com/office/powerpoint/2010/main" val="48755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77334" y="437322"/>
            <a:ext cx="8691953" cy="6188765"/>
          </a:xfrm>
          <a:prstGeom prst="rect">
            <a:avLst/>
          </a:prstGeom>
        </p:spPr>
      </p:pic>
    </p:spTree>
    <p:extLst>
      <p:ext uri="{BB962C8B-B14F-4D97-AF65-F5344CB8AC3E}">
        <p14:creationId xmlns:p14="http://schemas.microsoft.com/office/powerpoint/2010/main" val="4149797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1548"/>
            <a:ext cx="8596668" cy="781878"/>
          </a:xfrm>
        </p:spPr>
        <p:txBody>
          <a:bodyPr/>
          <a:lstStyle/>
          <a:p>
            <a:r>
              <a:rPr lang="en-US" dirty="0"/>
              <a:t>Cont.</a:t>
            </a:r>
            <a:endParaRPr lang="en-US" dirty="0"/>
          </a:p>
        </p:txBody>
      </p:sp>
      <p:sp>
        <p:nvSpPr>
          <p:cNvPr id="3" name="Content Placeholder 2"/>
          <p:cNvSpPr>
            <a:spLocks noGrp="1"/>
          </p:cNvSpPr>
          <p:nvPr>
            <p:ph idx="1"/>
          </p:nvPr>
        </p:nvSpPr>
        <p:spPr>
          <a:xfrm>
            <a:off x="677334" y="1073427"/>
            <a:ext cx="8596668" cy="4967936"/>
          </a:xfrm>
        </p:spPr>
        <p:txBody>
          <a:bodyPr>
            <a:noAutofit/>
          </a:bodyPr>
          <a:lstStyle/>
          <a:p>
            <a:r>
              <a:rPr lang="en-US" sz="3200" dirty="0"/>
              <a:t> Other diseases such as cystic ﬁbrosis, bronchiectasis, and asthma that were previously classiﬁed as types of COPD are now classiﬁed as chronic pulmonary disorders, although symptoms may overlap with those of COPD. Cigarette smoking, air pollution, and occupational exposure (coal, cotton, grain) are important risk factors that contribute to COPD development, which may occur over a 20- to 30year span.</a:t>
            </a:r>
          </a:p>
        </p:txBody>
      </p:sp>
    </p:spTree>
    <p:extLst>
      <p:ext uri="{BB962C8B-B14F-4D97-AF65-F5344CB8AC3E}">
        <p14:creationId xmlns:p14="http://schemas.microsoft.com/office/powerpoint/2010/main" val="4271215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 Complications of COPD vary but include respiratory insufﬁciency and failure (major complications) as well as pneumonia, atelectasis, and pneumothorax. </a:t>
            </a:r>
          </a:p>
        </p:txBody>
      </p:sp>
    </p:spTree>
    <p:extLst>
      <p:ext uri="{BB962C8B-B14F-4D97-AF65-F5344CB8AC3E}">
        <p14:creationId xmlns:p14="http://schemas.microsoft.com/office/powerpoint/2010/main" val="2255847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p>
        </p:txBody>
      </p:sp>
      <p:sp>
        <p:nvSpPr>
          <p:cNvPr id="3" name="Content Placeholder 2"/>
          <p:cNvSpPr>
            <a:spLocks noGrp="1"/>
          </p:cNvSpPr>
          <p:nvPr>
            <p:ph idx="1"/>
          </p:nvPr>
        </p:nvSpPr>
        <p:spPr>
          <a:xfrm>
            <a:off x="677334" y="1510749"/>
            <a:ext cx="8596668" cy="4530614"/>
          </a:xfrm>
        </p:spPr>
        <p:txBody>
          <a:bodyPr>
            <a:normAutofit/>
          </a:bodyPr>
          <a:lstStyle/>
          <a:p>
            <a:r>
              <a:rPr lang="en-US" sz="3200" dirty="0"/>
              <a:t>•COPD is characterized by chronic cough, sputum production, and dyspnea on exertion; often worsen over time. </a:t>
            </a:r>
            <a:endParaRPr lang="en-US" sz="3200" dirty="0" smtClean="0"/>
          </a:p>
          <a:p>
            <a:r>
              <a:rPr lang="en-US" sz="3200" dirty="0" smtClean="0"/>
              <a:t>•</a:t>
            </a:r>
            <a:r>
              <a:rPr lang="en-US" sz="3200" dirty="0"/>
              <a:t>Weight loss is common. </a:t>
            </a:r>
            <a:endParaRPr lang="en-US" sz="3200" dirty="0" smtClean="0"/>
          </a:p>
          <a:p>
            <a:r>
              <a:rPr lang="en-US" sz="3200" dirty="0" smtClean="0"/>
              <a:t>•</a:t>
            </a:r>
            <a:r>
              <a:rPr lang="en-US" sz="3200" dirty="0"/>
              <a:t>Symptoms are speciﬁc to the disease. See “Clinical Manifestations” under “Asthma,” “Bronchiectasis,” “Bronchitis,” and “Emphysema.” </a:t>
            </a:r>
          </a:p>
        </p:txBody>
      </p:sp>
    </p:spTree>
    <p:extLst>
      <p:ext uri="{BB962C8B-B14F-4D97-AF65-F5344CB8AC3E}">
        <p14:creationId xmlns:p14="http://schemas.microsoft.com/office/powerpoint/2010/main" val="13100635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Medical Management </a:t>
            </a:r>
          </a:p>
        </p:txBody>
      </p:sp>
      <p:sp>
        <p:nvSpPr>
          <p:cNvPr id="3" name="Content Placeholder 2"/>
          <p:cNvSpPr>
            <a:spLocks noGrp="1"/>
          </p:cNvSpPr>
          <p:nvPr>
            <p:ph idx="1"/>
          </p:nvPr>
        </p:nvSpPr>
        <p:spPr>
          <a:xfrm>
            <a:off x="677334" y="1325217"/>
            <a:ext cx="8596668" cy="4716146"/>
          </a:xfrm>
        </p:spPr>
        <p:txBody>
          <a:bodyPr>
            <a:noAutofit/>
          </a:bodyPr>
          <a:lstStyle/>
          <a:p>
            <a:r>
              <a:rPr lang="en-US" sz="3200" dirty="0"/>
              <a:t>•Smoking cessation, if appropriate. </a:t>
            </a:r>
            <a:endParaRPr lang="en-US" sz="3200" dirty="0" smtClean="0"/>
          </a:p>
          <a:p>
            <a:r>
              <a:rPr lang="en-US" sz="3200" dirty="0" smtClean="0"/>
              <a:t>•</a:t>
            </a:r>
            <a:r>
              <a:rPr lang="en-US" sz="3200" dirty="0"/>
              <a:t>Bronchodilators, corticosteroids, and other drugs (</a:t>
            </a:r>
            <a:r>
              <a:rPr lang="en-US" sz="3200" dirty="0" err="1"/>
              <a:t>eg</a:t>
            </a:r>
            <a:r>
              <a:rPr lang="en-US" sz="3200" dirty="0"/>
              <a:t>, alpha1-antitrypsin augmentation therapy, antibiotic agents, mucolytic agents, antitussive agents, vasodilators, narcotics). Vaccines may also be effective. </a:t>
            </a:r>
            <a:endParaRPr lang="en-US" sz="3200" dirty="0" smtClean="0"/>
          </a:p>
          <a:p>
            <a:r>
              <a:rPr lang="en-US" sz="3200" dirty="0" smtClean="0"/>
              <a:t>•</a:t>
            </a:r>
            <a:r>
              <a:rPr lang="en-US" sz="3200" dirty="0"/>
              <a:t>Oxygen therapy, including nighttime oxygen. </a:t>
            </a:r>
          </a:p>
        </p:txBody>
      </p:sp>
    </p:spTree>
    <p:extLst>
      <p:ext uri="{BB962C8B-B14F-4D97-AF65-F5344CB8AC3E}">
        <p14:creationId xmlns:p14="http://schemas.microsoft.com/office/powerpoint/2010/main" val="1424540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lnSpcReduction="10000"/>
          </a:bodyPr>
          <a:lstStyle/>
          <a:p>
            <a:r>
              <a:rPr lang="en-US" sz="3200" dirty="0"/>
              <a:t>•Varied treatments speciﬁc to disease. See “Medical Management” under “Asthma,” “Bronchiectasis,” “Bronchitis,” and “Emphysema.” </a:t>
            </a:r>
            <a:endParaRPr lang="en-US" sz="3200" dirty="0" smtClean="0"/>
          </a:p>
          <a:p>
            <a:r>
              <a:rPr lang="en-US" sz="3200" dirty="0" smtClean="0"/>
              <a:t>•</a:t>
            </a:r>
            <a:r>
              <a:rPr lang="en-US" sz="3200" dirty="0"/>
              <a:t>Surgery: </a:t>
            </a:r>
            <a:r>
              <a:rPr lang="en-US" sz="3200" dirty="0" err="1"/>
              <a:t>bullectomy</a:t>
            </a:r>
            <a:r>
              <a:rPr lang="en-US" sz="3200" dirty="0"/>
              <a:t> to reduce dyspnea; lung volume reduction to improve lobar elasticity and function; lung transplantation. </a:t>
            </a:r>
          </a:p>
        </p:txBody>
      </p:sp>
    </p:spTree>
    <p:extLst>
      <p:ext uri="{BB962C8B-B14F-4D97-AF65-F5344CB8AC3E}">
        <p14:creationId xmlns:p14="http://schemas.microsoft.com/office/powerpoint/2010/main" val="39452610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a:t>
            </a:r>
            <a:r>
              <a:rPr lang="en-US" b="1" dirty="0" smtClean="0">
                <a:solidFill>
                  <a:srgbClr val="FF0000"/>
                </a:solidFill>
              </a:rPr>
              <a:t>ursing management.</a:t>
            </a:r>
            <a:endParaRPr lang="en-US" b="1" dirty="0">
              <a:solidFill>
                <a:srgbClr val="FF0000"/>
              </a:solidFill>
            </a:endParaRPr>
          </a:p>
        </p:txBody>
      </p:sp>
      <p:sp>
        <p:nvSpPr>
          <p:cNvPr id="3" name="Content Placeholder 2"/>
          <p:cNvSpPr>
            <a:spLocks noGrp="1"/>
          </p:cNvSpPr>
          <p:nvPr>
            <p:ph idx="1"/>
          </p:nvPr>
        </p:nvSpPr>
        <p:spPr>
          <a:xfrm>
            <a:off x="677334" y="1563757"/>
            <a:ext cx="8596668" cy="4477605"/>
          </a:xfrm>
        </p:spPr>
        <p:txBody>
          <a:bodyPr>
            <a:normAutofit/>
          </a:bodyPr>
          <a:lstStyle/>
          <a:p>
            <a:pPr marL="0" indent="0">
              <a:buNone/>
            </a:pPr>
            <a:r>
              <a:rPr lang="en-US" sz="3200" b="1" u="sng" dirty="0" smtClean="0"/>
              <a:t>1. Achieving </a:t>
            </a:r>
            <a:r>
              <a:rPr lang="en-US" sz="3200" b="1" u="sng" dirty="0"/>
              <a:t>Airway Clearance </a:t>
            </a:r>
            <a:endParaRPr lang="en-US" sz="3200" b="1" u="sng" dirty="0" smtClean="0"/>
          </a:p>
          <a:p>
            <a:r>
              <a:rPr lang="en-US" sz="3200" dirty="0" smtClean="0"/>
              <a:t>•</a:t>
            </a:r>
            <a:r>
              <a:rPr lang="en-US" sz="3200" dirty="0"/>
              <a:t>Monitor the patient for dyspnea and hypoxemia. </a:t>
            </a:r>
            <a:endParaRPr lang="en-US" sz="3200" dirty="0" smtClean="0"/>
          </a:p>
          <a:p>
            <a:r>
              <a:rPr lang="en-US" sz="3200" dirty="0" smtClean="0"/>
              <a:t>•</a:t>
            </a:r>
            <a:r>
              <a:rPr lang="en-US" sz="3200" dirty="0"/>
              <a:t>If bronchodilators or corticosteroids are prescribed, administer the medications properly and be alert for potential side effects. </a:t>
            </a:r>
          </a:p>
        </p:txBody>
      </p:sp>
    </p:spTree>
    <p:extLst>
      <p:ext uri="{BB962C8B-B14F-4D97-AF65-F5344CB8AC3E}">
        <p14:creationId xmlns:p14="http://schemas.microsoft.com/office/powerpoint/2010/main" val="2287486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2609"/>
          </a:xfrm>
        </p:spPr>
        <p:txBody>
          <a:bodyPr/>
          <a:lstStyle/>
          <a:p>
            <a:r>
              <a:rPr lang="en-US" dirty="0"/>
              <a:t>Cont.</a:t>
            </a:r>
            <a:endParaRPr lang="en-US" dirty="0"/>
          </a:p>
        </p:txBody>
      </p:sp>
      <p:sp>
        <p:nvSpPr>
          <p:cNvPr id="3" name="Content Placeholder 2"/>
          <p:cNvSpPr>
            <a:spLocks noGrp="1"/>
          </p:cNvSpPr>
          <p:nvPr>
            <p:ph idx="1"/>
          </p:nvPr>
        </p:nvSpPr>
        <p:spPr>
          <a:xfrm>
            <a:off x="677334" y="1272209"/>
            <a:ext cx="8596668" cy="4769153"/>
          </a:xfrm>
        </p:spPr>
        <p:txBody>
          <a:bodyPr>
            <a:noAutofit/>
          </a:bodyPr>
          <a:lstStyle/>
          <a:p>
            <a:r>
              <a:rPr lang="en-US" sz="3200" dirty="0"/>
              <a:t>Encourage patient to eliminate or reduce all pulmonary irritants, particularly cigarette smoking. </a:t>
            </a:r>
            <a:endParaRPr lang="en-US" sz="3200" dirty="0" smtClean="0"/>
          </a:p>
          <a:p>
            <a:r>
              <a:rPr lang="en-US" sz="3200" dirty="0" smtClean="0"/>
              <a:t>•</a:t>
            </a:r>
            <a:r>
              <a:rPr lang="en-US" sz="3200" dirty="0"/>
              <a:t>Instruct the patient in directed or controlled coughing. </a:t>
            </a:r>
            <a:endParaRPr lang="en-US" sz="3200" dirty="0" smtClean="0"/>
          </a:p>
          <a:p>
            <a:r>
              <a:rPr lang="en-US" sz="3200" dirty="0" smtClean="0"/>
              <a:t>•</a:t>
            </a:r>
            <a:r>
              <a:rPr lang="en-US" sz="3200" dirty="0"/>
              <a:t>Chest physiotherapy with postural drainage, intermittent positive-pressure breathing, increased ﬂuid intake, and bland aerosol mists (with normal saline solution or water) may be useful for some patients with COPD. </a:t>
            </a:r>
          </a:p>
        </p:txBody>
      </p:sp>
    </p:spTree>
    <p:extLst>
      <p:ext uri="{BB962C8B-B14F-4D97-AF65-F5344CB8AC3E}">
        <p14:creationId xmlns:p14="http://schemas.microsoft.com/office/powerpoint/2010/main" val="2989969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2.Improving </a:t>
            </a:r>
            <a:r>
              <a:rPr lang="en-US" u="sng" dirty="0"/>
              <a:t>Breathing Patterns</a:t>
            </a:r>
          </a:p>
        </p:txBody>
      </p:sp>
      <p:sp>
        <p:nvSpPr>
          <p:cNvPr id="3" name="Content Placeholder 2"/>
          <p:cNvSpPr>
            <a:spLocks noGrp="1"/>
          </p:cNvSpPr>
          <p:nvPr>
            <p:ph idx="1"/>
          </p:nvPr>
        </p:nvSpPr>
        <p:spPr>
          <a:xfrm>
            <a:off x="677334" y="1749287"/>
            <a:ext cx="8596668" cy="4292075"/>
          </a:xfrm>
        </p:spPr>
        <p:txBody>
          <a:bodyPr>
            <a:noAutofit/>
          </a:bodyPr>
          <a:lstStyle/>
          <a:p>
            <a:r>
              <a:rPr lang="en-US" sz="3200" dirty="0"/>
              <a:t>•Inspiratory muscle training and breathing retraining may help improve breathing patterns.</a:t>
            </a:r>
          </a:p>
          <a:p>
            <a:r>
              <a:rPr lang="en-US" sz="3200" dirty="0"/>
              <a:t>•Training in diaphragmatic breathing reduces the respiratory rate, increases alveolar ventilation, and sometimes helps expel as much air as possible during expiration. </a:t>
            </a:r>
            <a:endParaRPr lang="en-US" sz="3200" dirty="0" smtClean="0"/>
          </a:p>
        </p:txBody>
      </p:sp>
    </p:spTree>
    <p:extLst>
      <p:ext uri="{BB962C8B-B14F-4D97-AF65-F5344CB8AC3E}">
        <p14:creationId xmlns:p14="http://schemas.microsoft.com/office/powerpoint/2010/main" val="1628480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•Pursed-lip breathing helps slow expiration, prevent collapse of small airways, and control the rate and depth of respiration; it also promotes relaxation. </a:t>
            </a:r>
          </a:p>
          <a:p>
            <a:endParaRPr lang="en-US" sz="3200" dirty="0"/>
          </a:p>
        </p:txBody>
      </p:sp>
    </p:spTree>
    <p:extLst>
      <p:ext uri="{BB962C8B-B14F-4D97-AF65-F5344CB8AC3E}">
        <p14:creationId xmlns:p14="http://schemas.microsoft.com/office/powerpoint/2010/main" val="1830731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3.Improving </a:t>
            </a:r>
            <a:r>
              <a:rPr lang="en-US" u="sng" dirty="0"/>
              <a:t>Activity Tolerance</a:t>
            </a:r>
          </a:p>
        </p:txBody>
      </p:sp>
      <p:sp>
        <p:nvSpPr>
          <p:cNvPr id="3" name="Content Placeholder 2"/>
          <p:cNvSpPr>
            <a:spLocks noGrp="1"/>
          </p:cNvSpPr>
          <p:nvPr>
            <p:ph idx="1"/>
          </p:nvPr>
        </p:nvSpPr>
        <p:spPr/>
        <p:txBody>
          <a:bodyPr>
            <a:noAutofit/>
          </a:bodyPr>
          <a:lstStyle/>
          <a:p>
            <a:r>
              <a:rPr lang="en-US" sz="3200" dirty="0"/>
              <a:t>•Evaluate the patient’s activity tolerance and limitations and use teaching strategies to promote independent activities of daily living. </a:t>
            </a:r>
            <a:endParaRPr lang="en-US" sz="3200" dirty="0" smtClean="0"/>
          </a:p>
          <a:p>
            <a:r>
              <a:rPr lang="en-US" sz="3200" dirty="0" smtClean="0"/>
              <a:t>•</a:t>
            </a:r>
            <a:r>
              <a:rPr lang="en-US" sz="3200" dirty="0"/>
              <a:t>Determine if patient is a candidate for exercise training to strengthen the muscles of the upper and lower extremities and to improve exercise tolerance and endurance. </a:t>
            </a:r>
          </a:p>
        </p:txBody>
      </p:sp>
    </p:spTree>
    <p:extLst>
      <p:ext uri="{BB962C8B-B14F-4D97-AF65-F5344CB8AC3E}">
        <p14:creationId xmlns:p14="http://schemas.microsoft.com/office/powerpoint/2010/main" val="156275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4070" y="371061"/>
            <a:ext cx="8998226" cy="6281529"/>
          </a:xfrm>
          <a:prstGeom prst="rect">
            <a:avLst/>
          </a:prstGeom>
        </p:spPr>
      </p:pic>
    </p:spTree>
    <p:extLst>
      <p:ext uri="{BB962C8B-B14F-4D97-AF65-F5344CB8AC3E}">
        <p14:creationId xmlns:p14="http://schemas.microsoft.com/office/powerpoint/2010/main" val="9320572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•Recommend use of walking aids, if appropriate, to improve activity levels and ambulation. </a:t>
            </a:r>
            <a:endParaRPr lang="en-US" sz="3200" dirty="0" smtClean="0"/>
          </a:p>
          <a:p>
            <a:r>
              <a:rPr lang="en-US" sz="3200" dirty="0" smtClean="0"/>
              <a:t>•</a:t>
            </a:r>
            <a:r>
              <a:rPr lang="en-US" sz="3200" dirty="0"/>
              <a:t>Consult with other health care professionals (rehabilitation therapist, occupational therapist, physical therapist) as needed. </a:t>
            </a:r>
          </a:p>
        </p:txBody>
      </p:sp>
    </p:spTree>
    <p:extLst>
      <p:ext uri="{BB962C8B-B14F-4D97-AF65-F5344CB8AC3E}">
        <p14:creationId xmlns:p14="http://schemas.microsoft.com/office/powerpoint/2010/main" val="31156535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4.Monitoring </a:t>
            </a:r>
            <a:r>
              <a:rPr lang="en-US" u="sng" dirty="0"/>
              <a:t>and Managing Complications</a:t>
            </a:r>
          </a:p>
        </p:txBody>
      </p:sp>
      <p:sp>
        <p:nvSpPr>
          <p:cNvPr id="3" name="Content Placeholder 2"/>
          <p:cNvSpPr>
            <a:spLocks noGrp="1"/>
          </p:cNvSpPr>
          <p:nvPr>
            <p:ph idx="1"/>
          </p:nvPr>
        </p:nvSpPr>
        <p:spPr/>
        <p:txBody>
          <a:bodyPr>
            <a:normAutofit/>
          </a:bodyPr>
          <a:lstStyle/>
          <a:p>
            <a:r>
              <a:rPr lang="en-US" sz="3200" dirty="0"/>
              <a:t>•Assess patient for complications (respiratory insufﬁciency and failure, respiratory infection, and atelectasis). </a:t>
            </a:r>
            <a:endParaRPr lang="en-US" sz="3200" dirty="0" smtClean="0"/>
          </a:p>
          <a:p>
            <a:r>
              <a:rPr lang="en-US" sz="3200" dirty="0" smtClean="0"/>
              <a:t>•</a:t>
            </a:r>
            <a:r>
              <a:rPr lang="en-US" sz="3200" dirty="0"/>
              <a:t>Monitor for cognitive changes, increasing dyspnea, tachypnea, and tachycardia. </a:t>
            </a:r>
            <a:endParaRPr lang="en-US" sz="3200" dirty="0" smtClean="0"/>
          </a:p>
          <a:p>
            <a:r>
              <a:rPr lang="en-US" sz="3200" dirty="0" smtClean="0"/>
              <a:t>•</a:t>
            </a:r>
            <a:r>
              <a:rPr lang="en-US" sz="3200" dirty="0"/>
              <a:t>Monitor pulse oximetry values and administer oxygen as prescribed. </a:t>
            </a:r>
          </a:p>
        </p:txBody>
      </p:sp>
    </p:spTree>
    <p:extLst>
      <p:ext uri="{BB962C8B-B14F-4D97-AF65-F5344CB8AC3E}">
        <p14:creationId xmlns:p14="http://schemas.microsoft.com/office/powerpoint/2010/main" val="39310876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4558"/>
            <a:ext cx="8596668" cy="940904"/>
          </a:xfrm>
        </p:spPr>
        <p:txBody>
          <a:bodyPr/>
          <a:lstStyle/>
          <a:p>
            <a:r>
              <a:rPr lang="en-US" dirty="0"/>
              <a:t>Cont.</a:t>
            </a:r>
            <a:endParaRPr lang="en-US" dirty="0"/>
          </a:p>
        </p:txBody>
      </p:sp>
      <p:sp>
        <p:nvSpPr>
          <p:cNvPr id="3" name="Content Placeholder 2"/>
          <p:cNvSpPr>
            <a:spLocks noGrp="1"/>
          </p:cNvSpPr>
          <p:nvPr>
            <p:ph idx="1"/>
          </p:nvPr>
        </p:nvSpPr>
        <p:spPr>
          <a:xfrm>
            <a:off x="677334" y="1948071"/>
            <a:ext cx="8596668" cy="4093292"/>
          </a:xfrm>
        </p:spPr>
        <p:txBody>
          <a:bodyPr>
            <a:noAutofit/>
          </a:bodyPr>
          <a:lstStyle/>
          <a:p>
            <a:r>
              <a:rPr lang="en-US" sz="3200" dirty="0"/>
              <a:t>•Instruct patient and family about signs and symptoms of infection or other complications and to report changes in physical or cognitive status</a:t>
            </a:r>
            <a:r>
              <a:rPr lang="en-US" sz="3200" dirty="0" smtClean="0"/>
              <a:t>.</a:t>
            </a:r>
          </a:p>
          <a:p>
            <a:r>
              <a:rPr lang="en-US" sz="3200" dirty="0" smtClean="0"/>
              <a:t>•</a:t>
            </a:r>
            <a:r>
              <a:rPr lang="en-US" sz="3200" dirty="0"/>
              <a:t>Encourage patient to be immunized against inﬂuenza and Streptococcus pneumonia. </a:t>
            </a:r>
            <a:endParaRPr lang="en-US" sz="3200" dirty="0" smtClean="0"/>
          </a:p>
        </p:txBody>
      </p:sp>
    </p:spTree>
    <p:extLst>
      <p:ext uri="{BB962C8B-B14F-4D97-AF65-F5344CB8AC3E}">
        <p14:creationId xmlns:p14="http://schemas.microsoft.com/office/powerpoint/2010/main" val="26221487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•Caution patient to avoid going outdoors if the pollen count is high or if there is signiﬁcant air pollution and to avoid exposure to high outdoor temperatures with high humidity. </a:t>
            </a:r>
          </a:p>
          <a:p>
            <a:endParaRPr lang="en-US" sz="3200" dirty="0"/>
          </a:p>
        </p:txBody>
      </p:sp>
    </p:spTree>
    <p:extLst>
      <p:ext uri="{BB962C8B-B14F-4D97-AF65-F5344CB8AC3E}">
        <p14:creationId xmlns:p14="http://schemas.microsoft.com/office/powerpoint/2010/main" val="41606126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•If a rapid onset of shortness of breath occurs, quickly evaluate the patient for potential pneumothorax by assessing the symmetry of chest movement, differences in breath sounds, and pulse oximetry.</a:t>
            </a:r>
          </a:p>
          <a:p>
            <a:endParaRPr lang="en-US" sz="3200" dirty="0"/>
          </a:p>
        </p:txBody>
      </p:sp>
    </p:spTree>
    <p:extLst>
      <p:ext uri="{BB962C8B-B14F-4D97-AF65-F5344CB8AC3E}">
        <p14:creationId xmlns:p14="http://schemas.microsoft.com/office/powerpoint/2010/main" val="29705196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BRONCHITIS, CHRONIC</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a:t>Chronic bronchitis, a disease of the airways, is defined as the presence of cough and sputum production for at least 3 months in each of two consecutive years. Although, chronic bronchitis is a clinically and epidemiologically useful term, it does not reflect the major impact of airflow limitation on morbidity and mortality in COPD. </a:t>
            </a:r>
          </a:p>
        </p:txBody>
      </p:sp>
    </p:spTree>
    <p:extLst>
      <p:ext uri="{BB962C8B-B14F-4D97-AF65-F5344CB8AC3E}">
        <p14:creationId xmlns:p14="http://schemas.microsoft.com/office/powerpoint/2010/main" val="28198288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In many cases, smoke or other environmental pollutants irritate the airways, resulting in inflammation and hypersecretion of mucus. Constant irritation causes the mucus-secreting glands and goblet cells to increase in number, leading to increased mucus production. </a:t>
            </a:r>
          </a:p>
        </p:txBody>
      </p:sp>
    </p:spTree>
    <p:extLst>
      <p:ext uri="{BB962C8B-B14F-4D97-AF65-F5344CB8AC3E}">
        <p14:creationId xmlns:p14="http://schemas.microsoft.com/office/powerpoint/2010/main" val="285482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 Mucus plugging of the airway reduces ciliary function. Bronchial walls also become thickened, further narrowing the bronchial lumen. Alveoli adjacent to the bronchioles may become damaged and </a:t>
            </a:r>
            <a:r>
              <a:rPr lang="en-US" sz="3200" dirty="0" err="1"/>
              <a:t>fibrosed</a:t>
            </a:r>
            <a:r>
              <a:rPr lang="en-US" sz="3200" dirty="0"/>
              <a:t>, resulting in altered function of the alveolar macrophages. </a:t>
            </a:r>
          </a:p>
        </p:txBody>
      </p:sp>
    </p:spTree>
    <p:extLst>
      <p:ext uri="{BB962C8B-B14F-4D97-AF65-F5344CB8AC3E}">
        <p14:creationId xmlns:p14="http://schemas.microsoft.com/office/powerpoint/2010/main" val="9957386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This is significant because the macrophages play an important role in destroying foreign particles, including bacteria. As a result, the patient becomes more susceptible to respiratory infection. </a:t>
            </a:r>
          </a:p>
        </p:txBody>
      </p:sp>
    </p:spTree>
    <p:extLst>
      <p:ext uri="{BB962C8B-B14F-4D97-AF65-F5344CB8AC3E}">
        <p14:creationId xmlns:p14="http://schemas.microsoft.com/office/powerpoint/2010/main" val="31363101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endParaRPr lang="en-US" dirty="0"/>
          </a:p>
        </p:txBody>
      </p:sp>
      <p:sp>
        <p:nvSpPr>
          <p:cNvPr id="3" name="Content Placeholder 2"/>
          <p:cNvSpPr>
            <a:spLocks noGrp="1"/>
          </p:cNvSpPr>
          <p:nvPr>
            <p:ph idx="1"/>
          </p:nvPr>
        </p:nvSpPr>
        <p:spPr/>
        <p:txBody>
          <a:bodyPr>
            <a:normAutofit/>
          </a:bodyPr>
          <a:lstStyle/>
          <a:p>
            <a:r>
              <a:rPr lang="en-US" sz="3200" dirty="0"/>
              <a:t>A wide range of viral, bacterial, and </a:t>
            </a:r>
            <a:r>
              <a:rPr lang="en-US" sz="3200" dirty="0" err="1"/>
              <a:t>mycoplasmal</a:t>
            </a:r>
            <a:r>
              <a:rPr lang="en-US" sz="3200" dirty="0"/>
              <a:t> infections can produce acute episodes of bronchitis. Exacerbations of chronic bronchitis are most likely to occur during the winter when viral and bacterial infections are more prevalent.</a:t>
            </a:r>
          </a:p>
          <a:p>
            <a:endParaRPr lang="en-US" sz="3200" dirty="0"/>
          </a:p>
        </p:txBody>
      </p:sp>
    </p:spTree>
    <p:extLst>
      <p:ext uri="{BB962C8B-B14F-4D97-AF65-F5344CB8AC3E}">
        <p14:creationId xmlns:p14="http://schemas.microsoft.com/office/powerpoint/2010/main" val="28109408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1407</TotalTime>
  <Words>7067</Words>
  <Application>Microsoft Office PowerPoint</Application>
  <PresentationFormat>Widescreen</PresentationFormat>
  <Paragraphs>457</Paragraphs>
  <Slides>160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160</vt:i4>
      </vt:variant>
    </vt:vector>
  </HeadingPairs>
  <TitlesOfParts>
    <vt:vector size="165" baseType="lpstr">
      <vt:lpstr>Arial</vt:lpstr>
      <vt:lpstr>Trebuchet MS</vt:lpstr>
      <vt:lpstr>Wingdings</vt:lpstr>
      <vt:lpstr>Wingdings 3</vt:lpstr>
      <vt:lpstr>Facet</vt:lpstr>
      <vt:lpstr>PULMONARY NURSING(10HRS)</vt:lpstr>
      <vt:lpstr>MODULE OUTCOMES.</vt:lpstr>
      <vt:lpstr>Intro.</vt:lpstr>
      <vt:lpstr>Intro.</vt:lpstr>
      <vt:lpstr>Intro.</vt:lpstr>
      <vt:lpstr>PowerPoint Presentation</vt:lpstr>
      <vt:lpstr>PowerPoint Presentation</vt:lpstr>
      <vt:lpstr>PowerPoint Presentation</vt:lpstr>
      <vt:lpstr>PowerPoint Presentation</vt:lpstr>
      <vt:lpstr>PNEUMONIA.</vt:lpstr>
      <vt:lpstr>Cont.</vt:lpstr>
      <vt:lpstr>Pathophysiology</vt:lpstr>
      <vt:lpstr>Cont.</vt:lpstr>
      <vt:lpstr>Cont.</vt:lpstr>
      <vt:lpstr>Clinical Manifestations</vt:lpstr>
      <vt:lpstr>Cont.</vt:lpstr>
      <vt:lpstr>Cont.</vt:lpstr>
      <vt:lpstr>Diagnostic Methods</vt:lpstr>
      <vt:lpstr>Medical Management.</vt:lpstr>
      <vt:lpstr>Cont.</vt:lpstr>
      <vt:lpstr>Possible nursing diagnoses.</vt:lpstr>
      <vt:lpstr>Nursing Interventions</vt:lpstr>
      <vt:lpstr>Cont.</vt:lpstr>
      <vt:lpstr>Cont.</vt:lpstr>
      <vt:lpstr>Cont.</vt:lpstr>
      <vt:lpstr>Cont.</vt:lpstr>
      <vt:lpstr>Cont.</vt:lpstr>
      <vt:lpstr>PNEUMOTHORAX AND HEMOTHORAX.</vt:lpstr>
      <vt:lpstr>PowerPoint Presentation</vt:lpstr>
      <vt:lpstr>PowerPoint Presentation</vt:lpstr>
      <vt:lpstr>Cont.</vt:lpstr>
      <vt:lpstr>Cont.</vt:lpstr>
      <vt:lpstr>Types of Pneumothorax</vt:lpstr>
      <vt:lpstr>Cont.</vt:lpstr>
      <vt:lpstr>Traumatic Pneumothorax</vt:lpstr>
      <vt:lpstr>Cont.</vt:lpstr>
      <vt:lpstr>Cont.</vt:lpstr>
      <vt:lpstr>Tension Pneumothorax</vt:lpstr>
      <vt:lpstr>Clinical Manifestations </vt:lpstr>
      <vt:lpstr>Cont.</vt:lpstr>
      <vt:lpstr>Cont.</vt:lpstr>
      <vt:lpstr>Medical Management</vt:lpstr>
      <vt:lpstr>Cont.</vt:lpstr>
      <vt:lpstr>Cont.</vt:lpstr>
      <vt:lpstr>Cont.</vt:lpstr>
      <vt:lpstr>Cont.</vt:lpstr>
      <vt:lpstr>Nursing Management </vt:lpstr>
      <vt:lpstr>Cont.</vt:lpstr>
      <vt:lpstr>CHEST INJURY </vt:lpstr>
      <vt:lpstr>Cont.</vt:lpstr>
      <vt:lpstr>Cont.</vt:lpstr>
      <vt:lpstr>Cont.</vt:lpstr>
      <vt:lpstr>Cont.</vt:lpstr>
      <vt:lpstr>Cont.</vt:lpstr>
      <vt:lpstr>Clinical manifestations.</vt:lpstr>
      <vt:lpstr>Cont.</vt:lpstr>
      <vt:lpstr>Cont.</vt:lpstr>
      <vt:lpstr>Diagnosis.</vt:lpstr>
      <vt:lpstr>Cont.</vt:lpstr>
      <vt:lpstr>Treatment.</vt:lpstr>
      <vt:lpstr>Cont.</vt:lpstr>
      <vt:lpstr>Cont.</vt:lpstr>
      <vt:lpstr>CARCINOMA OF THE LUNGS.</vt:lpstr>
      <vt:lpstr>Cont.</vt:lpstr>
      <vt:lpstr>Cont.</vt:lpstr>
      <vt:lpstr>Clinical Manifestations</vt:lpstr>
      <vt:lpstr>Cont.</vt:lpstr>
      <vt:lpstr>Cont.</vt:lpstr>
      <vt:lpstr>Assessment and Diagnostic Methods</vt:lpstr>
      <vt:lpstr>Medical Management</vt:lpstr>
      <vt:lpstr>Assignment.</vt:lpstr>
      <vt:lpstr>PLEURISY</vt:lpstr>
      <vt:lpstr>Cont.</vt:lpstr>
      <vt:lpstr>Clinical Manifestations.</vt:lpstr>
      <vt:lpstr>Assessment and Diagnostic Methods</vt:lpstr>
      <vt:lpstr>Medical Management </vt:lpstr>
      <vt:lpstr>Cont.</vt:lpstr>
      <vt:lpstr>Nursing Management</vt:lpstr>
      <vt:lpstr>CHRONIC OBSTRUCTIVE PULMONARY DISEASE(COPD)</vt:lpstr>
      <vt:lpstr>Cont.</vt:lpstr>
      <vt:lpstr>Cont.</vt:lpstr>
      <vt:lpstr>Clinical Manifestations</vt:lpstr>
      <vt:lpstr>Medical Management </vt:lpstr>
      <vt:lpstr>Cont.</vt:lpstr>
      <vt:lpstr>Nursing management.</vt:lpstr>
      <vt:lpstr>Cont.</vt:lpstr>
      <vt:lpstr>2.Improving Breathing Patterns</vt:lpstr>
      <vt:lpstr>Cont.</vt:lpstr>
      <vt:lpstr>3.Improving Activity Tolerance</vt:lpstr>
      <vt:lpstr>Cont.</vt:lpstr>
      <vt:lpstr>4.Monitoring and Managing Complications</vt:lpstr>
      <vt:lpstr>Cont.</vt:lpstr>
      <vt:lpstr>Cont.</vt:lpstr>
      <vt:lpstr>Cont.</vt:lpstr>
      <vt:lpstr>BRONCHITIS, CHRONIC</vt:lpstr>
      <vt:lpstr>Cont.</vt:lpstr>
      <vt:lpstr>Cont.</vt:lpstr>
      <vt:lpstr>Cont.</vt:lpstr>
      <vt:lpstr>Cont.</vt:lpstr>
      <vt:lpstr>Nursing Management</vt:lpstr>
      <vt:lpstr>EMPHYSEMA, PULMONARY</vt:lpstr>
      <vt:lpstr>Cont.</vt:lpstr>
      <vt:lpstr>Cont.</vt:lpstr>
      <vt:lpstr>Cont.</vt:lpstr>
      <vt:lpstr>Cont.</vt:lpstr>
      <vt:lpstr>Cont.</vt:lpstr>
      <vt:lpstr>Cont.</vt:lpstr>
      <vt:lpstr>Cont.</vt:lpstr>
      <vt:lpstr>Nursing Management</vt:lpstr>
      <vt:lpstr>ASTHMA</vt:lpstr>
      <vt:lpstr>Cont.</vt:lpstr>
      <vt:lpstr>Cont.</vt:lpstr>
      <vt:lpstr>Cont.</vt:lpstr>
      <vt:lpstr>Clinical Manifestations</vt:lpstr>
      <vt:lpstr>Cont.</vt:lpstr>
      <vt:lpstr>Cont.</vt:lpstr>
      <vt:lpstr>Assessment and Diagnostic Methods </vt:lpstr>
      <vt:lpstr>Medical Management</vt:lpstr>
      <vt:lpstr>Cont.</vt:lpstr>
      <vt:lpstr>Cont.</vt:lpstr>
      <vt:lpstr>Nursing Management</vt:lpstr>
      <vt:lpstr>Cont.</vt:lpstr>
      <vt:lpstr>Cont.</vt:lpstr>
      <vt:lpstr>Cont.</vt:lpstr>
      <vt:lpstr>Cont.</vt:lpstr>
      <vt:lpstr>Cont.</vt:lpstr>
      <vt:lpstr>ASTHMA: STATUS ASTHMATICUS</vt:lpstr>
      <vt:lpstr>Cont.</vt:lpstr>
      <vt:lpstr>Clinical Manifestations</vt:lpstr>
      <vt:lpstr>Assessment and Diagnostic Findings</vt:lpstr>
      <vt:lpstr>Medical Management</vt:lpstr>
      <vt:lpstr>Cont.</vt:lpstr>
      <vt:lpstr>Nursing Management</vt:lpstr>
      <vt:lpstr>Cont.</vt:lpstr>
      <vt:lpstr>Cont.</vt:lpstr>
      <vt:lpstr>Cont.</vt:lpstr>
      <vt:lpstr>BRONCHIECTASIS</vt:lpstr>
      <vt:lpstr>Cont.</vt:lpstr>
      <vt:lpstr>Cont.</vt:lpstr>
      <vt:lpstr>Clinical Manifestations</vt:lpstr>
      <vt:lpstr>Assessment and Diagnostic Findings</vt:lpstr>
      <vt:lpstr>Medical Management</vt:lpstr>
      <vt:lpstr>Cont.</vt:lpstr>
      <vt:lpstr>Cont.</vt:lpstr>
      <vt:lpstr>Nursing Management</vt:lpstr>
      <vt:lpstr>BRONCHIOLITIS</vt:lpstr>
      <vt:lpstr>Cont.</vt:lpstr>
      <vt:lpstr>Clinical manifestation</vt:lpstr>
      <vt:lpstr>Cont.</vt:lpstr>
      <vt:lpstr>Causes </vt:lpstr>
      <vt:lpstr>Cont.</vt:lpstr>
      <vt:lpstr>Diagnosis </vt:lpstr>
      <vt:lpstr>Cont.</vt:lpstr>
      <vt:lpstr>Cont.</vt:lpstr>
      <vt:lpstr>Cont.</vt:lpstr>
      <vt:lpstr>Treatment. </vt:lpstr>
      <vt:lpstr>Cont.</vt:lpstr>
      <vt:lpstr>Cont.</vt:lpstr>
      <vt:lpstr>Cont.</vt:lpstr>
      <vt:lpstr>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NURSING.</dc:title>
  <dc:creator>Windows User</dc:creator>
  <cp:lastModifiedBy>Windows User</cp:lastModifiedBy>
  <cp:revision>63</cp:revision>
  <dcterms:created xsi:type="dcterms:W3CDTF">2019-12-27T06:16:38Z</dcterms:created>
  <dcterms:modified xsi:type="dcterms:W3CDTF">2020-01-09T07:00:11Z</dcterms:modified>
</cp:coreProperties>
</file>