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6" r:id="rId4"/>
    <p:sldId id="463" r:id="rId5"/>
    <p:sldId id="464" r:id="rId6"/>
    <p:sldId id="465" r:id="rId7"/>
    <p:sldId id="466" r:id="rId8"/>
    <p:sldId id="467" r:id="rId9"/>
    <p:sldId id="366" r:id="rId10"/>
    <p:sldId id="257" r:id="rId11"/>
    <p:sldId id="258" r:id="rId12"/>
    <p:sldId id="259" r:id="rId13"/>
    <p:sldId id="260" r:id="rId14"/>
    <p:sldId id="262" r:id="rId15"/>
    <p:sldId id="266" r:id="rId16"/>
    <p:sldId id="261" r:id="rId17"/>
    <p:sldId id="263" r:id="rId18"/>
    <p:sldId id="267" r:id="rId19"/>
    <p:sldId id="264" r:id="rId20"/>
    <p:sldId id="268" r:id="rId21"/>
    <p:sldId id="265" r:id="rId22"/>
    <p:sldId id="269" r:id="rId23"/>
    <p:sldId id="272" r:id="rId24"/>
    <p:sldId id="270" r:id="rId25"/>
    <p:sldId id="271" r:id="rId26"/>
    <p:sldId id="273" r:id="rId27"/>
    <p:sldId id="277" r:id="rId28"/>
    <p:sldId id="274" r:id="rId29"/>
    <p:sldId id="372" r:id="rId30"/>
    <p:sldId id="376" r:id="rId31"/>
    <p:sldId id="373" r:id="rId32"/>
    <p:sldId id="377" r:id="rId33"/>
    <p:sldId id="378" r:id="rId34"/>
    <p:sldId id="379" r:id="rId35"/>
    <p:sldId id="380" r:id="rId36"/>
    <p:sldId id="374" r:id="rId37"/>
    <p:sldId id="381" r:id="rId38"/>
    <p:sldId id="384" r:id="rId39"/>
    <p:sldId id="385" r:id="rId40"/>
    <p:sldId id="403" r:id="rId41"/>
    <p:sldId id="404" r:id="rId42"/>
    <p:sldId id="375" r:id="rId43"/>
    <p:sldId id="386" r:id="rId44"/>
    <p:sldId id="387" r:id="rId45"/>
    <p:sldId id="406" r:id="rId46"/>
    <p:sldId id="407" r:id="rId47"/>
    <p:sldId id="408" r:id="rId48"/>
    <p:sldId id="388" r:id="rId49"/>
    <p:sldId id="392" r:id="rId50"/>
    <p:sldId id="393" r:id="rId51"/>
    <p:sldId id="394" r:id="rId52"/>
    <p:sldId id="405" r:id="rId53"/>
    <p:sldId id="409" r:id="rId54"/>
    <p:sldId id="410" r:id="rId55"/>
    <p:sldId id="389" r:id="rId56"/>
    <p:sldId id="395" r:id="rId57"/>
    <p:sldId id="402" r:id="rId58"/>
    <p:sldId id="390" r:id="rId59"/>
    <p:sldId id="396" r:id="rId60"/>
    <p:sldId id="397" r:id="rId61"/>
    <p:sldId id="391" r:id="rId62"/>
    <p:sldId id="412" r:id="rId63"/>
    <p:sldId id="411" r:id="rId64"/>
    <p:sldId id="413" r:id="rId65"/>
    <p:sldId id="414" r:id="rId66"/>
    <p:sldId id="416" r:id="rId67"/>
    <p:sldId id="417" r:id="rId68"/>
    <p:sldId id="418" r:id="rId69"/>
    <p:sldId id="419" r:id="rId70"/>
    <p:sldId id="415" r:id="rId71"/>
    <p:sldId id="420" r:id="rId72"/>
    <p:sldId id="422" r:id="rId73"/>
    <p:sldId id="421" r:id="rId74"/>
    <p:sldId id="423" r:id="rId75"/>
    <p:sldId id="426" r:id="rId76"/>
    <p:sldId id="427" r:id="rId77"/>
    <p:sldId id="424" r:id="rId78"/>
    <p:sldId id="425" r:id="rId79"/>
    <p:sldId id="428" r:id="rId80"/>
    <p:sldId id="429" r:id="rId81"/>
    <p:sldId id="430" r:id="rId82"/>
    <p:sldId id="431" r:id="rId83"/>
    <p:sldId id="432" r:id="rId84"/>
    <p:sldId id="437" r:id="rId85"/>
    <p:sldId id="433" r:id="rId86"/>
    <p:sldId id="438" r:id="rId87"/>
    <p:sldId id="434" r:id="rId88"/>
    <p:sldId id="435" r:id="rId89"/>
    <p:sldId id="439" r:id="rId90"/>
    <p:sldId id="436" r:id="rId91"/>
    <p:sldId id="440" r:id="rId92"/>
    <p:sldId id="441" r:id="rId93"/>
    <p:sldId id="442" r:id="rId94"/>
    <p:sldId id="443" r:id="rId95"/>
    <p:sldId id="444" r:id="rId96"/>
    <p:sldId id="445" r:id="rId97"/>
    <p:sldId id="456" r:id="rId98"/>
    <p:sldId id="446" r:id="rId99"/>
    <p:sldId id="448" r:id="rId100"/>
    <p:sldId id="449" r:id="rId101"/>
    <p:sldId id="450" r:id="rId102"/>
    <p:sldId id="451" r:id="rId103"/>
    <p:sldId id="452" r:id="rId104"/>
    <p:sldId id="453" r:id="rId105"/>
    <p:sldId id="447" r:id="rId106"/>
    <p:sldId id="454" r:id="rId107"/>
    <p:sldId id="455" r:id="rId108"/>
    <p:sldId id="457" r:id="rId109"/>
    <p:sldId id="458" r:id="rId110"/>
    <p:sldId id="459" r:id="rId111"/>
    <p:sldId id="460" r:id="rId112"/>
    <p:sldId id="461" r:id="rId113"/>
    <p:sldId id="462" r:id="rId114"/>
    <p:sldId id="365" r:id="rId115"/>
    <p:sldId id="278" r:id="rId116"/>
    <p:sldId id="282" r:id="rId117"/>
    <p:sldId id="295" r:id="rId118"/>
    <p:sldId id="283" r:id="rId119"/>
    <p:sldId id="279" r:id="rId120"/>
    <p:sldId id="287" r:id="rId121"/>
    <p:sldId id="280" r:id="rId122"/>
    <p:sldId id="288" r:id="rId123"/>
    <p:sldId id="289" r:id="rId124"/>
    <p:sldId id="281" r:id="rId125"/>
    <p:sldId id="290" r:id="rId126"/>
    <p:sldId id="291" r:id="rId127"/>
    <p:sldId id="275" r:id="rId128"/>
    <p:sldId id="276" r:id="rId129"/>
    <p:sldId id="292" r:id="rId130"/>
    <p:sldId id="294" r:id="rId131"/>
    <p:sldId id="296" r:id="rId132"/>
    <p:sldId id="297" r:id="rId133"/>
    <p:sldId id="298" r:id="rId134"/>
    <p:sldId id="299" r:id="rId135"/>
    <p:sldId id="300" r:id="rId136"/>
    <p:sldId id="301" r:id="rId137"/>
    <p:sldId id="302" r:id="rId138"/>
    <p:sldId id="303" r:id="rId139"/>
    <p:sldId id="307" r:id="rId140"/>
    <p:sldId id="304" r:id="rId141"/>
    <p:sldId id="308" r:id="rId142"/>
    <p:sldId id="309" r:id="rId143"/>
    <p:sldId id="305" r:id="rId144"/>
    <p:sldId id="310" r:id="rId145"/>
    <p:sldId id="311" r:id="rId146"/>
    <p:sldId id="312" r:id="rId147"/>
    <p:sldId id="314" r:id="rId148"/>
    <p:sldId id="313" r:id="rId149"/>
    <p:sldId id="315" r:id="rId150"/>
    <p:sldId id="319" r:id="rId151"/>
    <p:sldId id="320" r:id="rId152"/>
    <p:sldId id="321" r:id="rId153"/>
    <p:sldId id="316" r:id="rId154"/>
    <p:sldId id="322" r:id="rId155"/>
    <p:sldId id="323" r:id="rId156"/>
    <p:sldId id="324" r:id="rId157"/>
    <p:sldId id="317" r:id="rId158"/>
    <p:sldId id="306" r:id="rId159"/>
    <p:sldId id="318" r:id="rId160"/>
    <p:sldId id="325" r:id="rId161"/>
    <p:sldId id="326" r:id="rId162"/>
    <p:sldId id="330" r:id="rId163"/>
    <p:sldId id="327" r:id="rId164"/>
    <p:sldId id="328" r:id="rId165"/>
    <p:sldId id="329" r:id="rId166"/>
    <p:sldId id="331" r:id="rId167"/>
    <p:sldId id="332" r:id="rId168"/>
    <p:sldId id="336" r:id="rId169"/>
    <p:sldId id="343" r:id="rId170"/>
    <p:sldId id="333" r:id="rId171"/>
    <p:sldId id="337" r:id="rId172"/>
    <p:sldId id="338" r:id="rId173"/>
    <p:sldId id="339" r:id="rId174"/>
    <p:sldId id="340" r:id="rId175"/>
    <p:sldId id="344" r:id="rId176"/>
    <p:sldId id="345" r:id="rId177"/>
    <p:sldId id="346" r:id="rId178"/>
    <p:sldId id="349" r:id="rId179"/>
    <p:sldId id="351" r:id="rId180"/>
    <p:sldId id="350" r:id="rId181"/>
    <p:sldId id="347" r:id="rId182"/>
    <p:sldId id="352" r:id="rId183"/>
    <p:sldId id="348" r:id="rId184"/>
    <p:sldId id="353" r:id="rId185"/>
    <p:sldId id="341" r:id="rId186"/>
    <p:sldId id="359" r:id="rId187"/>
    <p:sldId id="360" r:id="rId188"/>
    <p:sldId id="342" r:id="rId189"/>
    <p:sldId id="334" r:id="rId190"/>
    <p:sldId id="354" r:id="rId191"/>
    <p:sldId id="358" r:id="rId192"/>
    <p:sldId id="355" r:id="rId193"/>
    <p:sldId id="356" r:id="rId194"/>
    <p:sldId id="357" r:id="rId195"/>
    <p:sldId id="361" r:id="rId196"/>
    <p:sldId id="362" r:id="rId197"/>
    <p:sldId id="363" r:id="rId198"/>
    <p:sldId id="364" r:id="rId199"/>
    <p:sldId id="335" r:id="rId20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78F70-9C5D-4C5A-B66D-3B4F24F4B4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7C7F044-7918-4B7A-A4E3-DEAA28F0B0AC}">
      <dgm:prSet/>
      <dgm:spPr/>
      <dgm:t>
        <a:bodyPr/>
        <a:lstStyle/>
        <a:p>
          <a:pPr rtl="0"/>
          <a:r>
            <a:rPr lang="it-IT" i="1" smtClean="0"/>
            <a:t>Escherichia coli,</a:t>
          </a:r>
          <a:endParaRPr lang="en-GB"/>
        </a:p>
      </dgm:t>
    </dgm:pt>
    <dgm:pt modelId="{97C187EF-2ACD-4896-9EC4-E65E0478648C}" type="parTrans" cxnId="{0C8C6369-2B63-4D52-99C6-155EC86CA6B6}">
      <dgm:prSet/>
      <dgm:spPr/>
      <dgm:t>
        <a:bodyPr/>
        <a:lstStyle/>
        <a:p>
          <a:endParaRPr lang="en-GB"/>
        </a:p>
      </dgm:t>
    </dgm:pt>
    <dgm:pt modelId="{78C1C274-0764-4744-A2C7-7F569746928C}" type="sibTrans" cxnId="{0C8C6369-2B63-4D52-99C6-155EC86CA6B6}">
      <dgm:prSet/>
      <dgm:spPr/>
      <dgm:t>
        <a:bodyPr/>
        <a:lstStyle/>
        <a:p>
          <a:endParaRPr lang="en-GB"/>
        </a:p>
      </dgm:t>
    </dgm:pt>
    <dgm:pt modelId="{EBB9F1CF-D245-4DA6-8F58-570DB28BB14F}">
      <dgm:prSet/>
      <dgm:spPr/>
      <dgm:t>
        <a:bodyPr/>
        <a:lstStyle/>
        <a:p>
          <a:pPr rtl="0"/>
          <a:r>
            <a:rPr lang="it-IT" i="1" smtClean="0"/>
            <a:t>H. influenzae,</a:t>
          </a:r>
          <a:endParaRPr lang="en-GB"/>
        </a:p>
      </dgm:t>
    </dgm:pt>
    <dgm:pt modelId="{3462F0EE-AAED-44FC-AD52-25F94F71932F}" type="parTrans" cxnId="{830CA661-E389-4A64-B671-F451E02D1E58}">
      <dgm:prSet/>
      <dgm:spPr/>
      <dgm:t>
        <a:bodyPr/>
        <a:lstStyle/>
        <a:p>
          <a:endParaRPr lang="en-GB"/>
        </a:p>
      </dgm:t>
    </dgm:pt>
    <dgm:pt modelId="{EA08D7EF-C32C-40DF-B59E-D11FAC4A0482}" type="sibTrans" cxnId="{830CA661-E389-4A64-B671-F451E02D1E58}">
      <dgm:prSet/>
      <dgm:spPr/>
      <dgm:t>
        <a:bodyPr/>
        <a:lstStyle/>
        <a:p>
          <a:endParaRPr lang="en-GB"/>
        </a:p>
      </dgm:t>
    </dgm:pt>
    <dgm:pt modelId="{A44AC67C-9A8C-4042-AB69-79D4E7D696CD}">
      <dgm:prSet/>
      <dgm:spPr/>
      <dgm:t>
        <a:bodyPr/>
        <a:lstStyle/>
        <a:p>
          <a:pPr rtl="0"/>
          <a:r>
            <a:rPr lang="en-GB" i="1" smtClean="0"/>
            <a:t>Klebsiella </a:t>
          </a:r>
          <a:r>
            <a:rPr lang="en-GB" smtClean="0"/>
            <a:t>species, </a:t>
          </a:r>
          <a:endParaRPr lang="en-GB"/>
        </a:p>
      </dgm:t>
    </dgm:pt>
    <dgm:pt modelId="{E8D83BEE-21B0-44AC-94B7-7EAEF109872F}" type="parTrans" cxnId="{F6A6F17A-17A7-45C0-8BC4-36DF8EF74CB7}">
      <dgm:prSet/>
      <dgm:spPr/>
      <dgm:t>
        <a:bodyPr/>
        <a:lstStyle/>
        <a:p>
          <a:endParaRPr lang="en-GB"/>
        </a:p>
      </dgm:t>
    </dgm:pt>
    <dgm:pt modelId="{C64C3389-9402-4E80-A953-ED80211B2F93}" type="sibTrans" cxnId="{F6A6F17A-17A7-45C0-8BC4-36DF8EF74CB7}">
      <dgm:prSet/>
      <dgm:spPr/>
      <dgm:t>
        <a:bodyPr/>
        <a:lstStyle/>
        <a:p>
          <a:endParaRPr lang="en-GB"/>
        </a:p>
      </dgm:t>
    </dgm:pt>
    <dgm:pt modelId="{428979B2-383F-4AD6-BB9A-7918A0362FF3}">
      <dgm:prSet/>
      <dgm:spPr/>
      <dgm:t>
        <a:bodyPr/>
        <a:lstStyle/>
        <a:p>
          <a:pPr rtl="0"/>
          <a:r>
            <a:rPr lang="en-GB" i="1" smtClean="0"/>
            <a:t>Proteus, Serratia marcescens, </a:t>
          </a:r>
          <a:endParaRPr lang="en-GB"/>
        </a:p>
      </dgm:t>
    </dgm:pt>
    <dgm:pt modelId="{5394E113-4690-425B-8107-0A7427C32D62}" type="parTrans" cxnId="{551FE9C6-2D99-474A-91BE-C7D88A9DBEF5}">
      <dgm:prSet/>
      <dgm:spPr/>
      <dgm:t>
        <a:bodyPr/>
        <a:lstStyle/>
        <a:p>
          <a:endParaRPr lang="en-GB"/>
        </a:p>
      </dgm:t>
    </dgm:pt>
    <dgm:pt modelId="{260297E4-56EE-4641-BE2F-C95F58CC12B1}" type="sibTrans" cxnId="{551FE9C6-2D99-474A-91BE-C7D88A9DBEF5}">
      <dgm:prSet/>
      <dgm:spPr/>
      <dgm:t>
        <a:bodyPr/>
        <a:lstStyle/>
        <a:p>
          <a:endParaRPr lang="en-GB"/>
        </a:p>
      </dgm:t>
    </dgm:pt>
    <dgm:pt modelId="{4281AF06-065F-46C8-BC32-46D63941F42A}">
      <dgm:prSet/>
      <dgm:spPr/>
      <dgm:t>
        <a:bodyPr/>
        <a:lstStyle/>
        <a:p>
          <a:pPr rtl="0"/>
          <a:r>
            <a:rPr lang="en-GB" i="1" smtClean="0"/>
            <a:t>P. aeruginosa,</a:t>
          </a:r>
          <a:endParaRPr lang="en-GB"/>
        </a:p>
      </dgm:t>
    </dgm:pt>
    <dgm:pt modelId="{BD18299F-D7FC-4C72-AF81-4A6DC66E3632}" type="parTrans" cxnId="{B997D974-2CF7-4BD4-A974-952D5E3742A0}">
      <dgm:prSet/>
      <dgm:spPr/>
      <dgm:t>
        <a:bodyPr/>
        <a:lstStyle/>
        <a:p>
          <a:endParaRPr lang="en-GB"/>
        </a:p>
      </dgm:t>
    </dgm:pt>
    <dgm:pt modelId="{67D726DD-DEEC-46EE-B394-FA497612B686}" type="sibTrans" cxnId="{B997D974-2CF7-4BD4-A974-952D5E3742A0}">
      <dgm:prSet/>
      <dgm:spPr/>
      <dgm:t>
        <a:bodyPr/>
        <a:lstStyle/>
        <a:p>
          <a:endParaRPr lang="en-GB"/>
        </a:p>
      </dgm:t>
    </dgm:pt>
    <dgm:pt modelId="{E0112220-B646-4775-B598-24FE9371D070}" type="pres">
      <dgm:prSet presAssocID="{1F678F70-9C5D-4C5A-B66D-3B4F24F4B4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AF025E-4FA1-4B33-88EA-5371AC9E5A09}" type="pres">
      <dgm:prSet presAssocID="{67C7F044-7918-4B7A-A4E3-DEAA28F0B0AC}" presName="composite" presStyleCnt="0"/>
      <dgm:spPr/>
    </dgm:pt>
    <dgm:pt modelId="{AADC0809-3BA7-46AE-9406-5B878585BDCA}" type="pres">
      <dgm:prSet presAssocID="{67C7F044-7918-4B7A-A4E3-DEAA28F0B0AC}" presName="imgShp" presStyleLbl="fgImgPlace1" presStyleIdx="0" presStyleCnt="5"/>
      <dgm:spPr/>
    </dgm:pt>
    <dgm:pt modelId="{E1AC0386-DBBB-4341-B743-94C4FB2AF109}" type="pres">
      <dgm:prSet presAssocID="{67C7F044-7918-4B7A-A4E3-DEAA28F0B0A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6DDEF3-97F2-47C7-9CFF-B06578B65C83}" type="pres">
      <dgm:prSet presAssocID="{78C1C274-0764-4744-A2C7-7F569746928C}" presName="spacing" presStyleCnt="0"/>
      <dgm:spPr/>
    </dgm:pt>
    <dgm:pt modelId="{CA09B95A-DC61-4EBA-B140-7B3578D62800}" type="pres">
      <dgm:prSet presAssocID="{EBB9F1CF-D245-4DA6-8F58-570DB28BB14F}" presName="composite" presStyleCnt="0"/>
      <dgm:spPr/>
    </dgm:pt>
    <dgm:pt modelId="{1E71AC0E-FB40-411F-A9CD-04DB593B175C}" type="pres">
      <dgm:prSet presAssocID="{EBB9F1CF-D245-4DA6-8F58-570DB28BB14F}" presName="imgShp" presStyleLbl="fgImgPlace1" presStyleIdx="1" presStyleCnt="5"/>
      <dgm:spPr/>
    </dgm:pt>
    <dgm:pt modelId="{315916F0-A7A2-4D80-9ACB-1F1ECC25E221}" type="pres">
      <dgm:prSet presAssocID="{EBB9F1CF-D245-4DA6-8F58-570DB28BB14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ED5D9A-C0C4-4A37-90AE-E3102EC16F08}" type="pres">
      <dgm:prSet presAssocID="{EA08D7EF-C32C-40DF-B59E-D11FAC4A0482}" presName="spacing" presStyleCnt="0"/>
      <dgm:spPr/>
    </dgm:pt>
    <dgm:pt modelId="{4257403F-55B7-4AF0-BE95-9A6D8B9BB704}" type="pres">
      <dgm:prSet presAssocID="{A44AC67C-9A8C-4042-AB69-79D4E7D696CD}" presName="composite" presStyleCnt="0"/>
      <dgm:spPr/>
    </dgm:pt>
    <dgm:pt modelId="{488E0846-FF85-463F-BD14-FA9CCB35A098}" type="pres">
      <dgm:prSet presAssocID="{A44AC67C-9A8C-4042-AB69-79D4E7D696CD}" presName="imgShp" presStyleLbl="fgImgPlace1" presStyleIdx="2" presStyleCnt="5"/>
      <dgm:spPr/>
    </dgm:pt>
    <dgm:pt modelId="{27B06906-375D-46B3-8A12-338B843A3AD7}" type="pres">
      <dgm:prSet presAssocID="{A44AC67C-9A8C-4042-AB69-79D4E7D696C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408775-A4AF-4469-8AA3-8476B803A5DE}" type="pres">
      <dgm:prSet presAssocID="{C64C3389-9402-4E80-A953-ED80211B2F93}" presName="spacing" presStyleCnt="0"/>
      <dgm:spPr/>
    </dgm:pt>
    <dgm:pt modelId="{DDCA44BE-5211-4F5B-BBC9-9057AE8B378A}" type="pres">
      <dgm:prSet presAssocID="{428979B2-383F-4AD6-BB9A-7918A0362FF3}" presName="composite" presStyleCnt="0"/>
      <dgm:spPr/>
    </dgm:pt>
    <dgm:pt modelId="{386707B3-7F3D-4A7D-A35D-56F37F5B7098}" type="pres">
      <dgm:prSet presAssocID="{428979B2-383F-4AD6-BB9A-7918A0362FF3}" presName="imgShp" presStyleLbl="fgImgPlace1" presStyleIdx="3" presStyleCnt="5"/>
      <dgm:spPr/>
    </dgm:pt>
    <dgm:pt modelId="{66524FEB-1841-4B37-9318-8C1DC7E9E5BE}" type="pres">
      <dgm:prSet presAssocID="{428979B2-383F-4AD6-BB9A-7918A0362FF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44E285-741C-4C79-A6ED-814F8D9C1DEB}" type="pres">
      <dgm:prSet presAssocID="{260297E4-56EE-4641-BE2F-C95F58CC12B1}" presName="spacing" presStyleCnt="0"/>
      <dgm:spPr/>
    </dgm:pt>
    <dgm:pt modelId="{A30F837B-0AC4-4D77-927E-3D5B6F27D5B6}" type="pres">
      <dgm:prSet presAssocID="{4281AF06-065F-46C8-BC32-46D63941F42A}" presName="composite" presStyleCnt="0"/>
      <dgm:spPr/>
    </dgm:pt>
    <dgm:pt modelId="{044DCCB9-B5F4-425A-B723-B559E1A3B4B8}" type="pres">
      <dgm:prSet presAssocID="{4281AF06-065F-46C8-BC32-46D63941F42A}" presName="imgShp" presStyleLbl="fgImgPlace1" presStyleIdx="4" presStyleCnt="5"/>
      <dgm:spPr/>
    </dgm:pt>
    <dgm:pt modelId="{A14218FD-BB98-4366-8287-A10B39D8157B}" type="pres">
      <dgm:prSet presAssocID="{4281AF06-065F-46C8-BC32-46D63941F42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97D974-2CF7-4BD4-A974-952D5E3742A0}" srcId="{1F678F70-9C5D-4C5A-B66D-3B4F24F4B43E}" destId="{4281AF06-065F-46C8-BC32-46D63941F42A}" srcOrd="4" destOrd="0" parTransId="{BD18299F-D7FC-4C72-AF81-4A6DC66E3632}" sibTransId="{67D726DD-DEEC-46EE-B394-FA497612B686}"/>
    <dgm:cxn modelId="{830CA661-E389-4A64-B671-F451E02D1E58}" srcId="{1F678F70-9C5D-4C5A-B66D-3B4F24F4B43E}" destId="{EBB9F1CF-D245-4DA6-8F58-570DB28BB14F}" srcOrd="1" destOrd="0" parTransId="{3462F0EE-AAED-44FC-AD52-25F94F71932F}" sibTransId="{EA08D7EF-C32C-40DF-B59E-D11FAC4A0482}"/>
    <dgm:cxn modelId="{F6A6F17A-17A7-45C0-8BC4-36DF8EF74CB7}" srcId="{1F678F70-9C5D-4C5A-B66D-3B4F24F4B43E}" destId="{A44AC67C-9A8C-4042-AB69-79D4E7D696CD}" srcOrd="2" destOrd="0" parTransId="{E8D83BEE-21B0-44AC-94B7-7EAEF109872F}" sibTransId="{C64C3389-9402-4E80-A953-ED80211B2F93}"/>
    <dgm:cxn modelId="{81F8BA29-AA9D-4401-9A21-CD96497234A8}" type="presOf" srcId="{A44AC67C-9A8C-4042-AB69-79D4E7D696CD}" destId="{27B06906-375D-46B3-8A12-338B843A3AD7}" srcOrd="0" destOrd="0" presId="urn:microsoft.com/office/officeart/2005/8/layout/vList3"/>
    <dgm:cxn modelId="{A1683200-F48C-4DF0-843A-011CCE2E7128}" type="presOf" srcId="{EBB9F1CF-D245-4DA6-8F58-570DB28BB14F}" destId="{315916F0-A7A2-4D80-9ACB-1F1ECC25E221}" srcOrd="0" destOrd="0" presId="urn:microsoft.com/office/officeart/2005/8/layout/vList3"/>
    <dgm:cxn modelId="{F3235FFB-CA63-449A-83BD-C7A017429103}" type="presOf" srcId="{1F678F70-9C5D-4C5A-B66D-3B4F24F4B43E}" destId="{E0112220-B646-4775-B598-24FE9371D070}" srcOrd="0" destOrd="0" presId="urn:microsoft.com/office/officeart/2005/8/layout/vList3"/>
    <dgm:cxn modelId="{963F80C3-2BE0-4D98-B268-598E4FC6DA79}" type="presOf" srcId="{67C7F044-7918-4B7A-A4E3-DEAA28F0B0AC}" destId="{E1AC0386-DBBB-4341-B743-94C4FB2AF109}" srcOrd="0" destOrd="0" presId="urn:microsoft.com/office/officeart/2005/8/layout/vList3"/>
    <dgm:cxn modelId="{84FFC065-598E-41BD-93AC-4AAB5A3E5050}" type="presOf" srcId="{428979B2-383F-4AD6-BB9A-7918A0362FF3}" destId="{66524FEB-1841-4B37-9318-8C1DC7E9E5BE}" srcOrd="0" destOrd="0" presId="urn:microsoft.com/office/officeart/2005/8/layout/vList3"/>
    <dgm:cxn modelId="{0C8C6369-2B63-4D52-99C6-155EC86CA6B6}" srcId="{1F678F70-9C5D-4C5A-B66D-3B4F24F4B43E}" destId="{67C7F044-7918-4B7A-A4E3-DEAA28F0B0AC}" srcOrd="0" destOrd="0" parTransId="{97C187EF-2ACD-4896-9EC4-E65E0478648C}" sibTransId="{78C1C274-0764-4744-A2C7-7F569746928C}"/>
    <dgm:cxn modelId="{E8EED0C0-13C3-449C-AEEC-0C2F71A1BEB2}" type="presOf" srcId="{4281AF06-065F-46C8-BC32-46D63941F42A}" destId="{A14218FD-BB98-4366-8287-A10B39D8157B}" srcOrd="0" destOrd="0" presId="urn:microsoft.com/office/officeart/2005/8/layout/vList3"/>
    <dgm:cxn modelId="{551FE9C6-2D99-474A-91BE-C7D88A9DBEF5}" srcId="{1F678F70-9C5D-4C5A-B66D-3B4F24F4B43E}" destId="{428979B2-383F-4AD6-BB9A-7918A0362FF3}" srcOrd="3" destOrd="0" parTransId="{5394E113-4690-425B-8107-0A7427C32D62}" sibTransId="{260297E4-56EE-4641-BE2F-C95F58CC12B1}"/>
    <dgm:cxn modelId="{FA249EE6-61F0-4671-BCB2-FA01D996FDAA}" type="presParOf" srcId="{E0112220-B646-4775-B598-24FE9371D070}" destId="{4DAF025E-4FA1-4B33-88EA-5371AC9E5A09}" srcOrd="0" destOrd="0" presId="urn:microsoft.com/office/officeart/2005/8/layout/vList3"/>
    <dgm:cxn modelId="{6BEAEEF4-760F-4D36-8657-25A759EE1699}" type="presParOf" srcId="{4DAF025E-4FA1-4B33-88EA-5371AC9E5A09}" destId="{AADC0809-3BA7-46AE-9406-5B878585BDCA}" srcOrd="0" destOrd="0" presId="urn:microsoft.com/office/officeart/2005/8/layout/vList3"/>
    <dgm:cxn modelId="{963ED24D-B7E8-4F71-896B-9BBE8BABE4B8}" type="presParOf" srcId="{4DAF025E-4FA1-4B33-88EA-5371AC9E5A09}" destId="{E1AC0386-DBBB-4341-B743-94C4FB2AF109}" srcOrd="1" destOrd="0" presId="urn:microsoft.com/office/officeart/2005/8/layout/vList3"/>
    <dgm:cxn modelId="{FA53338A-7EE7-486E-99A5-93775182B00E}" type="presParOf" srcId="{E0112220-B646-4775-B598-24FE9371D070}" destId="{5E6DDEF3-97F2-47C7-9CFF-B06578B65C83}" srcOrd="1" destOrd="0" presId="urn:microsoft.com/office/officeart/2005/8/layout/vList3"/>
    <dgm:cxn modelId="{ABE4C5AB-F1E2-45B2-A0F5-A4B195EB0665}" type="presParOf" srcId="{E0112220-B646-4775-B598-24FE9371D070}" destId="{CA09B95A-DC61-4EBA-B140-7B3578D62800}" srcOrd="2" destOrd="0" presId="urn:microsoft.com/office/officeart/2005/8/layout/vList3"/>
    <dgm:cxn modelId="{376E47EF-CBA7-4761-8C3E-B92A0955A91E}" type="presParOf" srcId="{CA09B95A-DC61-4EBA-B140-7B3578D62800}" destId="{1E71AC0E-FB40-411F-A9CD-04DB593B175C}" srcOrd="0" destOrd="0" presId="urn:microsoft.com/office/officeart/2005/8/layout/vList3"/>
    <dgm:cxn modelId="{9FA96992-F359-4768-9FEA-88308D1BD729}" type="presParOf" srcId="{CA09B95A-DC61-4EBA-B140-7B3578D62800}" destId="{315916F0-A7A2-4D80-9ACB-1F1ECC25E221}" srcOrd="1" destOrd="0" presId="urn:microsoft.com/office/officeart/2005/8/layout/vList3"/>
    <dgm:cxn modelId="{71441D60-722E-4A87-9464-70FA22DF4F79}" type="presParOf" srcId="{E0112220-B646-4775-B598-24FE9371D070}" destId="{2CED5D9A-C0C4-4A37-90AE-E3102EC16F08}" srcOrd="3" destOrd="0" presId="urn:microsoft.com/office/officeart/2005/8/layout/vList3"/>
    <dgm:cxn modelId="{76902EF2-E148-4383-BF03-002D7C2FD853}" type="presParOf" srcId="{E0112220-B646-4775-B598-24FE9371D070}" destId="{4257403F-55B7-4AF0-BE95-9A6D8B9BB704}" srcOrd="4" destOrd="0" presId="urn:microsoft.com/office/officeart/2005/8/layout/vList3"/>
    <dgm:cxn modelId="{1DD87384-78E6-40E8-9C33-21C869E61A5C}" type="presParOf" srcId="{4257403F-55B7-4AF0-BE95-9A6D8B9BB704}" destId="{488E0846-FF85-463F-BD14-FA9CCB35A098}" srcOrd="0" destOrd="0" presId="urn:microsoft.com/office/officeart/2005/8/layout/vList3"/>
    <dgm:cxn modelId="{6E035022-E5E4-4311-897A-1EAD94DB26A0}" type="presParOf" srcId="{4257403F-55B7-4AF0-BE95-9A6D8B9BB704}" destId="{27B06906-375D-46B3-8A12-338B843A3AD7}" srcOrd="1" destOrd="0" presId="urn:microsoft.com/office/officeart/2005/8/layout/vList3"/>
    <dgm:cxn modelId="{AE0D4033-941B-4D99-8461-97DB570C1BC0}" type="presParOf" srcId="{E0112220-B646-4775-B598-24FE9371D070}" destId="{08408775-A4AF-4469-8AA3-8476B803A5DE}" srcOrd="5" destOrd="0" presId="urn:microsoft.com/office/officeart/2005/8/layout/vList3"/>
    <dgm:cxn modelId="{69E6DC6B-0990-4DD3-AEF6-8652A84E1618}" type="presParOf" srcId="{E0112220-B646-4775-B598-24FE9371D070}" destId="{DDCA44BE-5211-4F5B-BBC9-9057AE8B378A}" srcOrd="6" destOrd="0" presId="urn:microsoft.com/office/officeart/2005/8/layout/vList3"/>
    <dgm:cxn modelId="{C556B0E4-31B7-4475-97AA-72FE94E7DBC6}" type="presParOf" srcId="{DDCA44BE-5211-4F5B-BBC9-9057AE8B378A}" destId="{386707B3-7F3D-4A7D-A35D-56F37F5B7098}" srcOrd="0" destOrd="0" presId="urn:microsoft.com/office/officeart/2005/8/layout/vList3"/>
    <dgm:cxn modelId="{7CFD52F7-919D-417C-81DC-2012AA07DD07}" type="presParOf" srcId="{DDCA44BE-5211-4F5B-BBC9-9057AE8B378A}" destId="{66524FEB-1841-4B37-9318-8C1DC7E9E5BE}" srcOrd="1" destOrd="0" presId="urn:microsoft.com/office/officeart/2005/8/layout/vList3"/>
    <dgm:cxn modelId="{5DDB6915-AC01-4124-9E9E-E9504B252D8E}" type="presParOf" srcId="{E0112220-B646-4775-B598-24FE9371D070}" destId="{2544E285-741C-4C79-A6ED-814F8D9C1DEB}" srcOrd="7" destOrd="0" presId="urn:microsoft.com/office/officeart/2005/8/layout/vList3"/>
    <dgm:cxn modelId="{D0A7642E-5C7C-4BF1-A58F-ED94BD303F97}" type="presParOf" srcId="{E0112220-B646-4775-B598-24FE9371D070}" destId="{A30F837B-0AC4-4D77-927E-3D5B6F27D5B6}" srcOrd="8" destOrd="0" presId="urn:microsoft.com/office/officeart/2005/8/layout/vList3"/>
    <dgm:cxn modelId="{41E41286-B8D9-4C71-9FBA-C33869B2B78A}" type="presParOf" srcId="{A30F837B-0AC4-4D77-927E-3D5B6F27D5B6}" destId="{044DCCB9-B5F4-425A-B723-B559E1A3B4B8}" srcOrd="0" destOrd="0" presId="urn:microsoft.com/office/officeart/2005/8/layout/vList3"/>
    <dgm:cxn modelId="{BC65FF08-1A1F-4A68-80EF-D2B54324E3A9}" type="presParOf" srcId="{A30F837B-0AC4-4D77-927E-3D5B6F27D5B6}" destId="{A14218FD-BB98-4366-8287-A10B39D815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8E87B-8739-4E00-A325-9B98FCE7761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3E4E57-F7FE-4250-A98C-FA910620A768}">
      <dgm:prSet/>
      <dgm:spPr/>
      <dgm:t>
        <a:bodyPr/>
        <a:lstStyle/>
        <a:p>
          <a:pPr rtl="0"/>
          <a:r>
            <a:rPr lang="en-GB" smtClean="0"/>
            <a:t>Fever,</a:t>
          </a:r>
          <a:endParaRPr lang="en-GB"/>
        </a:p>
      </dgm:t>
    </dgm:pt>
    <dgm:pt modelId="{70016D1F-92B1-4B6C-BF3C-CDF5E43FE9F8}" type="parTrans" cxnId="{4BB683DB-EA3E-4061-B9D3-232BB9802ADB}">
      <dgm:prSet/>
      <dgm:spPr/>
      <dgm:t>
        <a:bodyPr/>
        <a:lstStyle/>
        <a:p>
          <a:endParaRPr lang="en-GB"/>
        </a:p>
      </dgm:t>
    </dgm:pt>
    <dgm:pt modelId="{EF81BC59-95FE-4EB9-A0F1-4813F1452731}" type="sibTrans" cxnId="{4BB683DB-EA3E-4061-B9D3-232BB9802ADB}">
      <dgm:prSet/>
      <dgm:spPr/>
      <dgm:t>
        <a:bodyPr/>
        <a:lstStyle/>
        <a:p>
          <a:endParaRPr lang="en-GB"/>
        </a:p>
      </dgm:t>
    </dgm:pt>
    <dgm:pt modelId="{12AD51DB-30C2-4AD3-8586-4B0D7CF3896C}">
      <dgm:prSet/>
      <dgm:spPr/>
      <dgm:t>
        <a:bodyPr/>
        <a:lstStyle/>
        <a:p>
          <a:pPr rtl="0"/>
          <a:r>
            <a:rPr lang="en-GB" smtClean="0"/>
            <a:t>Dyspnea,</a:t>
          </a:r>
          <a:endParaRPr lang="en-GB"/>
        </a:p>
      </dgm:t>
    </dgm:pt>
    <dgm:pt modelId="{A1EFDCD0-A3B8-4B72-91E6-8CD3279F0EC3}" type="parTrans" cxnId="{11D64F63-F6DA-4A00-B3A5-8FB84C23DAE5}">
      <dgm:prSet/>
      <dgm:spPr/>
      <dgm:t>
        <a:bodyPr/>
        <a:lstStyle/>
        <a:p>
          <a:endParaRPr lang="en-GB"/>
        </a:p>
      </dgm:t>
    </dgm:pt>
    <dgm:pt modelId="{EB57A137-7F47-4610-9D3F-D9ED31FDD638}" type="sibTrans" cxnId="{11D64F63-F6DA-4A00-B3A5-8FB84C23DAE5}">
      <dgm:prSet/>
      <dgm:spPr/>
      <dgm:t>
        <a:bodyPr/>
        <a:lstStyle/>
        <a:p>
          <a:endParaRPr lang="en-GB"/>
        </a:p>
      </dgm:t>
    </dgm:pt>
    <dgm:pt modelId="{9FC5A371-C8AF-478B-8F85-E3BB7EC371DF}">
      <dgm:prSet/>
      <dgm:spPr/>
      <dgm:t>
        <a:bodyPr/>
        <a:lstStyle/>
        <a:p>
          <a:pPr rtl="0"/>
          <a:r>
            <a:rPr lang="en-GB" dirty="0" smtClean="0"/>
            <a:t>Fatigue,  </a:t>
          </a:r>
          <a:endParaRPr lang="en-GB" dirty="0"/>
        </a:p>
      </dgm:t>
    </dgm:pt>
    <dgm:pt modelId="{313DA3B8-9DE5-49A6-B4A1-56A44EC70BFB}" type="parTrans" cxnId="{68839C78-4D3E-4465-AE19-B1CB887F7D13}">
      <dgm:prSet/>
      <dgm:spPr/>
      <dgm:t>
        <a:bodyPr/>
        <a:lstStyle/>
        <a:p>
          <a:endParaRPr lang="en-GB"/>
        </a:p>
      </dgm:t>
    </dgm:pt>
    <dgm:pt modelId="{B753CECB-4D48-49F4-BB03-346F4EB66E50}" type="sibTrans" cxnId="{68839C78-4D3E-4465-AE19-B1CB887F7D13}">
      <dgm:prSet/>
      <dgm:spPr/>
      <dgm:t>
        <a:bodyPr/>
        <a:lstStyle/>
        <a:p>
          <a:endParaRPr lang="en-GB"/>
        </a:p>
      </dgm:t>
    </dgm:pt>
    <dgm:pt modelId="{E991C314-2B64-4C0A-ADAA-B48A4F23E215}">
      <dgm:prSet/>
      <dgm:spPr/>
      <dgm:t>
        <a:bodyPr/>
        <a:lstStyle/>
        <a:p>
          <a:pPr rtl="0"/>
          <a:r>
            <a:rPr lang="en-GB" smtClean="0"/>
            <a:t>Productive cough and often with pleuritic chest pain.</a:t>
          </a:r>
          <a:endParaRPr lang="en-GB"/>
        </a:p>
      </dgm:t>
    </dgm:pt>
    <dgm:pt modelId="{420A6AE7-3499-4619-83EF-6DD4F8A9CACA}" type="parTrans" cxnId="{CE40AB67-0454-41E7-9074-61A2E171BCEE}">
      <dgm:prSet/>
      <dgm:spPr/>
      <dgm:t>
        <a:bodyPr/>
        <a:lstStyle/>
        <a:p>
          <a:endParaRPr lang="en-GB"/>
        </a:p>
      </dgm:t>
    </dgm:pt>
    <dgm:pt modelId="{79C033A2-C165-485B-8D39-63F5E261D052}" type="sibTrans" cxnId="{CE40AB67-0454-41E7-9074-61A2E171BCEE}">
      <dgm:prSet/>
      <dgm:spPr/>
      <dgm:t>
        <a:bodyPr/>
        <a:lstStyle/>
        <a:p>
          <a:endParaRPr lang="en-GB"/>
        </a:p>
      </dgm:t>
    </dgm:pt>
    <dgm:pt modelId="{6A824D7A-64EF-46B5-90D2-42B36553E7A9}" type="pres">
      <dgm:prSet presAssocID="{D178E87B-8739-4E00-A325-9B98FCE77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217EC1-2E78-41F7-89AF-EA860FD74CD2}" type="pres">
      <dgm:prSet presAssocID="{A83E4E57-F7FE-4250-A98C-FA910620A768}" presName="parentLin" presStyleCnt="0"/>
      <dgm:spPr/>
    </dgm:pt>
    <dgm:pt modelId="{FA17B286-115E-4567-BF09-A07D1755C45A}" type="pres">
      <dgm:prSet presAssocID="{A83E4E57-F7FE-4250-A98C-FA910620A768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97540F4E-8C3E-41E7-A5A9-ACC31A74FB7D}" type="pres">
      <dgm:prSet presAssocID="{A83E4E57-F7FE-4250-A98C-FA910620A7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7B60A-489B-4E1C-936F-B7402D3A7D5B}" type="pres">
      <dgm:prSet presAssocID="{A83E4E57-F7FE-4250-A98C-FA910620A768}" presName="negativeSpace" presStyleCnt="0"/>
      <dgm:spPr/>
    </dgm:pt>
    <dgm:pt modelId="{601CF23C-347A-4B1A-A1BE-08D8F4037713}" type="pres">
      <dgm:prSet presAssocID="{A83E4E57-F7FE-4250-A98C-FA910620A768}" presName="childText" presStyleLbl="conFgAcc1" presStyleIdx="0" presStyleCnt="4">
        <dgm:presLayoutVars>
          <dgm:bulletEnabled val="1"/>
        </dgm:presLayoutVars>
      </dgm:prSet>
      <dgm:spPr/>
    </dgm:pt>
    <dgm:pt modelId="{3DF395AE-3B7E-4457-83A3-5BA0321C8D64}" type="pres">
      <dgm:prSet presAssocID="{EF81BC59-95FE-4EB9-A0F1-4813F1452731}" presName="spaceBetweenRectangles" presStyleCnt="0"/>
      <dgm:spPr/>
    </dgm:pt>
    <dgm:pt modelId="{1BBFB99C-F839-474D-A73E-0D478B3A4D07}" type="pres">
      <dgm:prSet presAssocID="{12AD51DB-30C2-4AD3-8586-4B0D7CF3896C}" presName="parentLin" presStyleCnt="0"/>
      <dgm:spPr/>
    </dgm:pt>
    <dgm:pt modelId="{34C13D37-B2D9-4A50-9527-718C7A3C2457}" type="pres">
      <dgm:prSet presAssocID="{12AD51DB-30C2-4AD3-8586-4B0D7CF3896C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0A830149-F028-4D45-844E-22EFC2F59F28}" type="pres">
      <dgm:prSet presAssocID="{12AD51DB-30C2-4AD3-8586-4B0D7CF3896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6800BC-07A8-44E9-AE06-114A5E01B78E}" type="pres">
      <dgm:prSet presAssocID="{12AD51DB-30C2-4AD3-8586-4B0D7CF3896C}" presName="negativeSpace" presStyleCnt="0"/>
      <dgm:spPr/>
    </dgm:pt>
    <dgm:pt modelId="{32172DDA-C4EF-4730-8237-6DF4CF415E9B}" type="pres">
      <dgm:prSet presAssocID="{12AD51DB-30C2-4AD3-8586-4B0D7CF3896C}" presName="childText" presStyleLbl="conFgAcc1" presStyleIdx="1" presStyleCnt="4">
        <dgm:presLayoutVars>
          <dgm:bulletEnabled val="1"/>
        </dgm:presLayoutVars>
      </dgm:prSet>
      <dgm:spPr/>
    </dgm:pt>
    <dgm:pt modelId="{839F0BC0-1165-437B-85F7-323446FE969C}" type="pres">
      <dgm:prSet presAssocID="{EB57A137-7F47-4610-9D3F-D9ED31FDD638}" presName="spaceBetweenRectangles" presStyleCnt="0"/>
      <dgm:spPr/>
    </dgm:pt>
    <dgm:pt modelId="{BF0EF76F-5AD1-461E-9B53-4A54F63FFEC3}" type="pres">
      <dgm:prSet presAssocID="{9FC5A371-C8AF-478B-8F85-E3BB7EC371DF}" presName="parentLin" presStyleCnt="0"/>
      <dgm:spPr/>
    </dgm:pt>
    <dgm:pt modelId="{AD31472D-3BF5-407F-8FA8-248371D07835}" type="pres">
      <dgm:prSet presAssocID="{9FC5A371-C8AF-478B-8F85-E3BB7EC371DF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CE095373-6720-46A5-9F09-2A2E0D37CAC0}" type="pres">
      <dgm:prSet presAssocID="{9FC5A371-C8AF-478B-8F85-E3BB7EC371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9B34F7-2FAF-4D1D-9497-9700DFA5CF9B}" type="pres">
      <dgm:prSet presAssocID="{9FC5A371-C8AF-478B-8F85-E3BB7EC371DF}" presName="negativeSpace" presStyleCnt="0"/>
      <dgm:spPr/>
    </dgm:pt>
    <dgm:pt modelId="{BBC3FA0F-F834-4A5C-A988-5ED4B7F9C72B}" type="pres">
      <dgm:prSet presAssocID="{9FC5A371-C8AF-478B-8F85-E3BB7EC371DF}" presName="childText" presStyleLbl="conFgAcc1" presStyleIdx="2" presStyleCnt="4">
        <dgm:presLayoutVars>
          <dgm:bulletEnabled val="1"/>
        </dgm:presLayoutVars>
      </dgm:prSet>
      <dgm:spPr/>
    </dgm:pt>
    <dgm:pt modelId="{160BA4F2-7D0E-4726-9248-B8D6C11E0440}" type="pres">
      <dgm:prSet presAssocID="{B753CECB-4D48-49F4-BB03-346F4EB66E50}" presName="spaceBetweenRectangles" presStyleCnt="0"/>
      <dgm:spPr/>
    </dgm:pt>
    <dgm:pt modelId="{2262833B-ADF6-4705-8FB7-8B24CAA1684F}" type="pres">
      <dgm:prSet presAssocID="{E991C314-2B64-4C0A-ADAA-B48A4F23E215}" presName="parentLin" presStyleCnt="0"/>
      <dgm:spPr/>
    </dgm:pt>
    <dgm:pt modelId="{13ADCBB0-02BE-4357-A562-26398C0E0BF4}" type="pres">
      <dgm:prSet presAssocID="{E991C314-2B64-4C0A-ADAA-B48A4F23E215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B86F61E4-36A9-40E2-A9B9-C5AFAD1493DC}" type="pres">
      <dgm:prSet presAssocID="{E991C314-2B64-4C0A-ADAA-B48A4F23E2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FE001-09E0-4BCE-A5D7-8969C6076C54}" type="pres">
      <dgm:prSet presAssocID="{E991C314-2B64-4C0A-ADAA-B48A4F23E215}" presName="negativeSpace" presStyleCnt="0"/>
      <dgm:spPr/>
    </dgm:pt>
    <dgm:pt modelId="{6F381DB5-E52D-46C5-A863-7D854D1C8326}" type="pres">
      <dgm:prSet presAssocID="{E991C314-2B64-4C0A-ADAA-B48A4F23E21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B0D6763-E728-4E3F-85D1-7D4713A5B106}" type="presOf" srcId="{9FC5A371-C8AF-478B-8F85-E3BB7EC371DF}" destId="{AD31472D-3BF5-407F-8FA8-248371D07835}" srcOrd="0" destOrd="0" presId="urn:microsoft.com/office/officeart/2005/8/layout/list1"/>
    <dgm:cxn modelId="{E7414A3C-1108-4BAB-A998-054502A34704}" type="presOf" srcId="{E991C314-2B64-4C0A-ADAA-B48A4F23E215}" destId="{B86F61E4-36A9-40E2-A9B9-C5AFAD1493DC}" srcOrd="1" destOrd="0" presId="urn:microsoft.com/office/officeart/2005/8/layout/list1"/>
    <dgm:cxn modelId="{403947D5-76AF-4DF8-9D0D-7332F6569F72}" type="presOf" srcId="{12AD51DB-30C2-4AD3-8586-4B0D7CF3896C}" destId="{0A830149-F028-4D45-844E-22EFC2F59F28}" srcOrd="1" destOrd="0" presId="urn:microsoft.com/office/officeart/2005/8/layout/list1"/>
    <dgm:cxn modelId="{CE40AB67-0454-41E7-9074-61A2E171BCEE}" srcId="{D178E87B-8739-4E00-A325-9B98FCE77613}" destId="{E991C314-2B64-4C0A-ADAA-B48A4F23E215}" srcOrd="3" destOrd="0" parTransId="{420A6AE7-3499-4619-83EF-6DD4F8A9CACA}" sibTransId="{79C033A2-C165-485B-8D39-63F5E261D052}"/>
    <dgm:cxn modelId="{79A9A49D-6087-49C3-852E-FCE52BB5170A}" type="presOf" srcId="{A83E4E57-F7FE-4250-A98C-FA910620A768}" destId="{FA17B286-115E-4567-BF09-A07D1755C45A}" srcOrd="0" destOrd="0" presId="urn:microsoft.com/office/officeart/2005/8/layout/list1"/>
    <dgm:cxn modelId="{C3AFBD2F-23E7-468E-9275-33EC6963DF40}" type="presOf" srcId="{12AD51DB-30C2-4AD3-8586-4B0D7CF3896C}" destId="{34C13D37-B2D9-4A50-9527-718C7A3C2457}" srcOrd="0" destOrd="0" presId="urn:microsoft.com/office/officeart/2005/8/layout/list1"/>
    <dgm:cxn modelId="{11D64F63-F6DA-4A00-B3A5-8FB84C23DAE5}" srcId="{D178E87B-8739-4E00-A325-9B98FCE77613}" destId="{12AD51DB-30C2-4AD3-8586-4B0D7CF3896C}" srcOrd="1" destOrd="0" parTransId="{A1EFDCD0-A3B8-4B72-91E6-8CD3279F0EC3}" sibTransId="{EB57A137-7F47-4610-9D3F-D9ED31FDD638}"/>
    <dgm:cxn modelId="{68839C78-4D3E-4465-AE19-B1CB887F7D13}" srcId="{D178E87B-8739-4E00-A325-9B98FCE77613}" destId="{9FC5A371-C8AF-478B-8F85-E3BB7EC371DF}" srcOrd="2" destOrd="0" parTransId="{313DA3B8-9DE5-49A6-B4A1-56A44EC70BFB}" sibTransId="{B753CECB-4D48-49F4-BB03-346F4EB66E50}"/>
    <dgm:cxn modelId="{6B437C02-D76F-4F33-91E9-710915788961}" type="presOf" srcId="{A83E4E57-F7FE-4250-A98C-FA910620A768}" destId="{97540F4E-8C3E-41E7-A5A9-ACC31A74FB7D}" srcOrd="1" destOrd="0" presId="urn:microsoft.com/office/officeart/2005/8/layout/list1"/>
    <dgm:cxn modelId="{9A18EEDD-ED82-483E-AF8D-A9721656B1DC}" type="presOf" srcId="{E991C314-2B64-4C0A-ADAA-B48A4F23E215}" destId="{13ADCBB0-02BE-4357-A562-26398C0E0BF4}" srcOrd="0" destOrd="0" presId="urn:microsoft.com/office/officeart/2005/8/layout/list1"/>
    <dgm:cxn modelId="{1CD9C5D7-1133-41C7-93C3-4D83EF5977EB}" type="presOf" srcId="{D178E87B-8739-4E00-A325-9B98FCE77613}" destId="{6A824D7A-64EF-46B5-90D2-42B36553E7A9}" srcOrd="0" destOrd="0" presId="urn:microsoft.com/office/officeart/2005/8/layout/list1"/>
    <dgm:cxn modelId="{1C00063E-3E84-402C-A39C-3CFC9D533BC2}" type="presOf" srcId="{9FC5A371-C8AF-478B-8F85-E3BB7EC371DF}" destId="{CE095373-6720-46A5-9F09-2A2E0D37CAC0}" srcOrd="1" destOrd="0" presId="urn:microsoft.com/office/officeart/2005/8/layout/list1"/>
    <dgm:cxn modelId="{4BB683DB-EA3E-4061-B9D3-232BB9802ADB}" srcId="{D178E87B-8739-4E00-A325-9B98FCE77613}" destId="{A83E4E57-F7FE-4250-A98C-FA910620A768}" srcOrd="0" destOrd="0" parTransId="{70016D1F-92B1-4B6C-BF3C-CDF5E43FE9F8}" sibTransId="{EF81BC59-95FE-4EB9-A0F1-4813F1452731}"/>
    <dgm:cxn modelId="{B8D46B5D-F4D0-4ECC-B60F-826C14B0643E}" type="presParOf" srcId="{6A824D7A-64EF-46B5-90D2-42B36553E7A9}" destId="{79217EC1-2E78-41F7-89AF-EA860FD74CD2}" srcOrd="0" destOrd="0" presId="urn:microsoft.com/office/officeart/2005/8/layout/list1"/>
    <dgm:cxn modelId="{1809131B-351E-4B9A-8010-4F572915F410}" type="presParOf" srcId="{79217EC1-2E78-41F7-89AF-EA860FD74CD2}" destId="{FA17B286-115E-4567-BF09-A07D1755C45A}" srcOrd="0" destOrd="0" presId="urn:microsoft.com/office/officeart/2005/8/layout/list1"/>
    <dgm:cxn modelId="{259150B4-E91B-4CB7-A304-583ABB4F1737}" type="presParOf" srcId="{79217EC1-2E78-41F7-89AF-EA860FD74CD2}" destId="{97540F4E-8C3E-41E7-A5A9-ACC31A74FB7D}" srcOrd="1" destOrd="0" presId="urn:microsoft.com/office/officeart/2005/8/layout/list1"/>
    <dgm:cxn modelId="{F487AD49-8513-4997-9B8C-BB6FFD1055B3}" type="presParOf" srcId="{6A824D7A-64EF-46B5-90D2-42B36553E7A9}" destId="{9307B60A-489B-4E1C-936F-B7402D3A7D5B}" srcOrd="1" destOrd="0" presId="urn:microsoft.com/office/officeart/2005/8/layout/list1"/>
    <dgm:cxn modelId="{12EE60CA-CDBA-42A3-BAF7-DBCB9541842E}" type="presParOf" srcId="{6A824D7A-64EF-46B5-90D2-42B36553E7A9}" destId="{601CF23C-347A-4B1A-A1BE-08D8F4037713}" srcOrd="2" destOrd="0" presId="urn:microsoft.com/office/officeart/2005/8/layout/list1"/>
    <dgm:cxn modelId="{3956371B-1D7F-47CC-B552-BD1F2242FED7}" type="presParOf" srcId="{6A824D7A-64EF-46B5-90D2-42B36553E7A9}" destId="{3DF395AE-3B7E-4457-83A3-5BA0321C8D64}" srcOrd="3" destOrd="0" presId="urn:microsoft.com/office/officeart/2005/8/layout/list1"/>
    <dgm:cxn modelId="{CFEFDDEA-86E9-4312-87EB-ABAEA3B0AB73}" type="presParOf" srcId="{6A824D7A-64EF-46B5-90D2-42B36553E7A9}" destId="{1BBFB99C-F839-474D-A73E-0D478B3A4D07}" srcOrd="4" destOrd="0" presId="urn:microsoft.com/office/officeart/2005/8/layout/list1"/>
    <dgm:cxn modelId="{0913B296-0633-4CFE-8A76-ACD804838D6A}" type="presParOf" srcId="{1BBFB99C-F839-474D-A73E-0D478B3A4D07}" destId="{34C13D37-B2D9-4A50-9527-718C7A3C2457}" srcOrd="0" destOrd="0" presId="urn:microsoft.com/office/officeart/2005/8/layout/list1"/>
    <dgm:cxn modelId="{E6D59522-8439-411C-8929-C6A4D4D108F9}" type="presParOf" srcId="{1BBFB99C-F839-474D-A73E-0D478B3A4D07}" destId="{0A830149-F028-4D45-844E-22EFC2F59F28}" srcOrd="1" destOrd="0" presId="urn:microsoft.com/office/officeart/2005/8/layout/list1"/>
    <dgm:cxn modelId="{A788B4AF-A46F-4B33-B99E-E87D77BC7E94}" type="presParOf" srcId="{6A824D7A-64EF-46B5-90D2-42B36553E7A9}" destId="{3B6800BC-07A8-44E9-AE06-114A5E01B78E}" srcOrd="5" destOrd="0" presId="urn:microsoft.com/office/officeart/2005/8/layout/list1"/>
    <dgm:cxn modelId="{385610F6-1044-498A-9280-D99BA5C1B550}" type="presParOf" srcId="{6A824D7A-64EF-46B5-90D2-42B36553E7A9}" destId="{32172DDA-C4EF-4730-8237-6DF4CF415E9B}" srcOrd="6" destOrd="0" presId="urn:microsoft.com/office/officeart/2005/8/layout/list1"/>
    <dgm:cxn modelId="{2D0E6004-DAA0-46FE-B634-62CAAA11ACAD}" type="presParOf" srcId="{6A824D7A-64EF-46B5-90D2-42B36553E7A9}" destId="{839F0BC0-1165-437B-85F7-323446FE969C}" srcOrd="7" destOrd="0" presId="urn:microsoft.com/office/officeart/2005/8/layout/list1"/>
    <dgm:cxn modelId="{FAC6A78D-75B1-4ACA-96D2-E7F6278B87DD}" type="presParOf" srcId="{6A824D7A-64EF-46B5-90D2-42B36553E7A9}" destId="{BF0EF76F-5AD1-461E-9B53-4A54F63FFEC3}" srcOrd="8" destOrd="0" presId="urn:microsoft.com/office/officeart/2005/8/layout/list1"/>
    <dgm:cxn modelId="{1F9783BA-4CF8-4D8D-AFD1-9B613200529A}" type="presParOf" srcId="{BF0EF76F-5AD1-461E-9B53-4A54F63FFEC3}" destId="{AD31472D-3BF5-407F-8FA8-248371D07835}" srcOrd="0" destOrd="0" presId="urn:microsoft.com/office/officeart/2005/8/layout/list1"/>
    <dgm:cxn modelId="{8822906C-437F-4C26-A5C7-94E7DBB14E9E}" type="presParOf" srcId="{BF0EF76F-5AD1-461E-9B53-4A54F63FFEC3}" destId="{CE095373-6720-46A5-9F09-2A2E0D37CAC0}" srcOrd="1" destOrd="0" presId="urn:microsoft.com/office/officeart/2005/8/layout/list1"/>
    <dgm:cxn modelId="{6912C5DF-677C-4D64-BA9E-2A0AA1BA5405}" type="presParOf" srcId="{6A824D7A-64EF-46B5-90D2-42B36553E7A9}" destId="{659B34F7-2FAF-4D1D-9497-9700DFA5CF9B}" srcOrd="9" destOrd="0" presId="urn:microsoft.com/office/officeart/2005/8/layout/list1"/>
    <dgm:cxn modelId="{EB8E303E-4EA4-43BD-9F74-BE561DF42999}" type="presParOf" srcId="{6A824D7A-64EF-46B5-90D2-42B36553E7A9}" destId="{BBC3FA0F-F834-4A5C-A988-5ED4B7F9C72B}" srcOrd="10" destOrd="0" presId="urn:microsoft.com/office/officeart/2005/8/layout/list1"/>
    <dgm:cxn modelId="{DAF30D78-BDF5-4D56-9280-6EE89044943A}" type="presParOf" srcId="{6A824D7A-64EF-46B5-90D2-42B36553E7A9}" destId="{160BA4F2-7D0E-4726-9248-B8D6C11E0440}" srcOrd="11" destOrd="0" presId="urn:microsoft.com/office/officeart/2005/8/layout/list1"/>
    <dgm:cxn modelId="{70B5EC50-FC0D-4AC0-8EB5-49FACAED4E0E}" type="presParOf" srcId="{6A824D7A-64EF-46B5-90D2-42B36553E7A9}" destId="{2262833B-ADF6-4705-8FB7-8B24CAA1684F}" srcOrd="12" destOrd="0" presId="urn:microsoft.com/office/officeart/2005/8/layout/list1"/>
    <dgm:cxn modelId="{4E8FC8AE-0AD3-4911-9AE0-150E9A57DE79}" type="presParOf" srcId="{2262833B-ADF6-4705-8FB7-8B24CAA1684F}" destId="{13ADCBB0-02BE-4357-A562-26398C0E0BF4}" srcOrd="0" destOrd="0" presId="urn:microsoft.com/office/officeart/2005/8/layout/list1"/>
    <dgm:cxn modelId="{255BCD64-3F74-44FB-8F55-952C385CA486}" type="presParOf" srcId="{2262833B-ADF6-4705-8FB7-8B24CAA1684F}" destId="{B86F61E4-36A9-40E2-A9B9-C5AFAD1493DC}" srcOrd="1" destOrd="0" presId="urn:microsoft.com/office/officeart/2005/8/layout/list1"/>
    <dgm:cxn modelId="{DD642382-5F8E-4B16-9C38-6A61C9AE3A2A}" type="presParOf" srcId="{6A824D7A-64EF-46B5-90D2-42B36553E7A9}" destId="{414FE001-09E0-4BCE-A5D7-8969C6076C54}" srcOrd="13" destOrd="0" presId="urn:microsoft.com/office/officeart/2005/8/layout/list1"/>
    <dgm:cxn modelId="{293C7EEF-47CE-402E-92F5-B096BD4D0139}" type="presParOf" srcId="{6A824D7A-64EF-46B5-90D2-42B36553E7A9}" destId="{6F381DB5-E52D-46C5-A863-7D854D1C832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PULMONARY NURSING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Kwarria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1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99752"/>
            <a:ext cx="8596668" cy="1320800"/>
          </a:xfrm>
        </p:spPr>
        <p:txBody>
          <a:bodyPr/>
          <a:lstStyle/>
          <a:p>
            <a:r>
              <a:rPr lang="en-GB" dirty="0" smtClean="0"/>
              <a:t>Pneumonia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b="1" u="sng" dirty="0"/>
              <a:t>Pneumonia</a:t>
            </a:r>
            <a:r>
              <a:rPr lang="en-GB" sz="4000" dirty="0"/>
              <a:t> is an inflammation of the lung </a:t>
            </a:r>
            <a:r>
              <a:rPr lang="en-GB" sz="4000" dirty="0" smtClean="0"/>
              <a:t>parenchyma caused </a:t>
            </a:r>
            <a:r>
              <a:rPr lang="en-GB" sz="4000" dirty="0"/>
              <a:t>by various microorganisms, including bacteria</a:t>
            </a:r>
            <a:r>
              <a:rPr lang="en-GB" sz="4000" dirty="0" smtClean="0"/>
              <a:t>, mycobacteria</a:t>
            </a:r>
            <a:r>
              <a:rPr lang="en-GB" sz="4000" dirty="0"/>
              <a:t>, fungi, and viruses. </a:t>
            </a:r>
            <a:endParaRPr lang="en-GB" sz="40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466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5303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Autofit/>
          </a:bodyPr>
          <a:lstStyle/>
          <a:p>
            <a:r>
              <a:rPr lang="en-GB" sz="4000" dirty="0" smtClean="0"/>
              <a:t>Cough</a:t>
            </a:r>
            <a:r>
              <a:rPr lang="en-GB" sz="4000" dirty="0"/>
              <a:t>, especially a new type or changing cough, results from bronchial irritation.</a:t>
            </a:r>
          </a:p>
          <a:p>
            <a:r>
              <a:rPr lang="en-GB" sz="4000" dirty="0" err="1" smtClean="0"/>
              <a:t>Dyspnea</a:t>
            </a:r>
            <a:r>
              <a:rPr lang="en-GB" sz="4000" dirty="0" smtClean="0"/>
              <a:t> </a:t>
            </a:r>
            <a:r>
              <a:rPr lang="en-GB" sz="4000" dirty="0"/>
              <a:t>and </a:t>
            </a:r>
            <a:r>
              <a:rPr lang="en-GB" sz="4000" dirty="0" smtClean="0"/>
              <a:t>wheezing.</a:t>
            </a:r>
          </a:p>
          <a:p>
            <a:r>
              <a:rPr lang="en-GB" sz="4000" dirty="0" smtClean="0"/>
              <a:t>Chest </a:t>
            </a:r>
            <a:r>
              <a:rPr lang="en-GB" sz="4000" dirty="0"/>
              <a:t>pain (poorly localized and aching</a:t>
            </a:r>
            <a:r>
              <a:rPr lang="en-GB" sz="4000" dirty="0" smtClean="0"/>
              <a:t>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606627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5303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Autofit/>
          </a:bodyPr>
          <a:lstStyle/>
          <a:p>
            <a:r>
              <a:rPr lang="en-GB" sz="4000" dirty="0" smtClean="0"/>
              <a:t>Excessive </a:t>
            </a:r>
            <a:r>
              <a:rPr lang="en-GB" sz="4000" dirty="0"/>
              <a:t>sputum production and repeated upper respiratory infections.</a:t>
            </a:r>
          </a:p>
          <a:p>
            <a:r>
              <a:rPr lang="en-GB" sz="4000" dirty="0" err="1" smtClean="0"/>
              <a:t>Hemoptysis</a:t>
            </a:r>
            <a:r>
              <a:rPr lang="en-GB" sz="4000" dirty="0"/>
              <a:t>.</a:t>
            </a:r>
          </a:p>
          <a:p>
            <a:r>
              <a:rPr lang="en-GB" sz="4000" dirty="0" smtClean="0"/>
              <a:t>Malaise</a:t>
            </a:r>
            <a:r>
              <a:rPr lang="en-GB" sz="4000" dirty="0"/>
              <a:t>, fever, weight loss, fatigue, and anorexia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192135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5303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Autofit/>
          </a:bodyPr>
          <a:lstStyle/>
          <a:p>
            <a:r>
              <a:rPr lang="en-GB" sz="4000" dirty="0" smtClean="0"/>
              <a:t>Paraneoplastic </a:t>
            </a:r>
            <a:r>
              <a:rPr lang="en-GB" sz="4000" dirty="0"/>
              <a:t>syndrome—metabolic or neurologic disturbances related to the secretion of substances </a:t>
            </a:r>
            <a:r>
              <a:rPr lang="en-GB" sz="4000" dirty="0" smtClean="0"/>
              <a:t>by the </a:t>
            </a:r>
            <a:r>
              <a:rPr lang="en-GB" sz="4000" dirty="0"/>
              <a:t>neoplasm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518537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5303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Autofit/>
          </a:bodyPr>
          <a:lstStyle/>
          <a:p>
            <a:r>
              <a:rPr lang="en-GB" sz="4000" dirty="0" smtClean="0"/>
              <a:t>Symptoms </a:t>
            </a:r>
            <a:r>
              <a:rPr lang="en-GB" sz="4000" dirty="0"/>
              <a:t>of metastasis—bone pain; abdominal discomfort, nausea, and vomiting from </a:t>
            </a:r>
            <a:r>
              <a:rPr lang="en-GB" sz="4000" dirty="0" smtClean="0"/>
              <a:t>liver involvement</a:t>
            </a:r>
            <a:r>
              <a:rPr lang="en-GB" sz="4000" dirty="0"/>
              <a:t>; pancytopenia from bone marrow involvement; and headache from CNS metastasis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031725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5303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Autofit/>
          </a:bodyPr>
          <a:lstStyle/>
          <a:p>
            <a:r>
              <a:rPr lang="en-GB" sz="4000" dirty="0" smtClean="0"/>
              <a:t>Usual </a:t>
            </a:r>
            <a:r>
              <a:rPr lang="en-GB" sz="4000" dirty="0"/>
              <a:t>sites of metastasis—lymph nodes, bones, liver, and CNS.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339525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110758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Diagnosis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163"/>
            <a:ext cx="8596668" cy="4676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Chest X-ray.</a:t>
            </a:r>
            <a:endParaRPr lang="en-GB" sz="4000" dirty="0"/>
          </a:p>
          <a:p>
            <a:r>
              <a:rPr lang="en-GB" sz="4000" dirty="0" err="1" smtClean="0"/>
              <a:t>Cytologic</a:t>
            </a:r>
            <a:r>
              <a:rPr lang="en-GB" sz="4000" dirty="0" smtClean="0"/>
              <a:t> </a:t>
            </a:r>
            <a:r>
              <a:rPr lang="en-GB" sz="4000" dirty="0"/>
              <a:t>sputum analysis is 80</a:t>
            </a:r>
            <a:r>
              <a:rPr lang="en-GB" sz="4000" dirty="0" smtClean="0"/>
              <a:t>% .</a:t>
            </a:r>
          </a:p>
          <a:p>
            <a:r>
              <a:rPr lang="en-GB" sz="4000" dirty="0" smtClean="0"/>
              <a:t>Bronchoscopy .</a:t>
            </a:r>
          </a:p>
          <a:p>
            <a:r>
              <a:rPr lang="en-GB" sz="4000" dirty="0" smtClean="0"/>
              <a:t>Needle </a:t>
            </a:r>
            <a:r>
              <a:rPr lang="en-GB" sz="4000" dirty="0"/>
              <a:t>biopsy confirms the </a:t>
            </a:r>
            <a:r>
              <a:rPr lang="en-GB" sz="4000" dirty="0" smtClean="0"/>
              <a:t>diagnosis in </a:t>
            </a:r>
            <a:r>
              <a:rPr lang="en-GB" sz="4000" dirty="0"/>
              <a:t>80% of patients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90478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110758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Diagnosis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163"/>
            <a:ext cx="8596668" cy="4676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Tissue </a:t>
            </a:r>
            <a:r>
              <a:rPr lang="en-GB" sz="4000" dirty="0"/>
              <a:t>biopsy of metastatic sites 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4000" dirty="0" smtClean="0"/>
              <a:t>Thoracentesis </a:t>
            </a:r>
            <a:r>
              <a:rPr lang="en-GB" sz="4000" dirty="0"/>
              <a:t>allows chemical </a:t>
            </a:r>
            <a:r>
              <a:rPr lang="en-GB" sz="4000" dirty="0" smtClean="0"/>
              <a:t>and </a:t>
            </a:r>
            <a:r>
              <a:rPr lang="en-GB" sz="4000" dirty="0" err="1" smtClean="0"/>
              <a:t>cytologic</a:t>
            </a:r>
            <a:r>
              <a:rPr lang="en-GB" sz="4000" dirty="0" smtClean="0"/>
              <a:t> </a:t>
            </a:r>
            <a:r>
              <a:rPr lang="en-GB" sz="4000" dirty="0"/>
              <a:t>examination of pleural fluid.</a:t>
            </a:r>
          </a:p>
          <a:p>
            <a:r>
              <a:rPr lang="en-GB" sz="4000" dirty="0" smtClean="0"/>
              <a:t>Computed </a:t>
            </a:r>
            <a:r>
              <a:rPr lang="en-GB" sz="4000" dirty="0"/>
              <a:t>tomography </a:t>
            </a:r>
            <a:r>
              <a:rPr lang="en-GB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5014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110758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Diagnosis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5163"/>
            <a:ext cx="8596668" cy="4676200"/>
          </a:xfrm>
        </p:spPr>
        <p:txBody>
          <a:bodyPr>
            <a:noAutofit/>
          </a:bodyPr>
          <a:lstStyle/>
          <a:p>
            <a:r>
              <a:rPr lang="en-GB" sz="4000" dirty="0" smtClean="0"/>
              <a:t>Bone </a:t>
            </a:r>
            <a:r>
              <a:rPr lang="en-GB" sz="4000" dirty="0"/>
              <a:t>scan, CT brain scan, </a:t>
            </a:r>
            <a:r>
              <a:rPr lang="en-GB" sz="4000" dirty="0" smtClean="0"/>
              <a:t>liver function </a:t>
            </a:r>
            <a:r>
              <a:rPr lang="en-GB" sz="4000" dirty="0"/>
              <a:t>studies, and gallium scans </a:t>
            </a:r>
            <a:r>
              <a:rPr lang="en-GB" sz="4000" dirty="0" smtClean="0"/>
              <a:t>of the </a:t>
            </a:r>
            <a:r>
              <a:rPr lang="en-GB" sz="4000" dirty="0"/>
              <a:t>liver and spleen detects metastasis.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362871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86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Management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4495897"/>
          </a:xfrm>
        </p:spPr>
        <p:txBody>
          <a:bodyPr>
            <a:noAutofit/>
          </a:bodyPr>
          <a:lstStyle/>
          <a:p>
            <a:r>
              <a:rPr lang="en-GB" sz="4000" dirty="0"/>
              <a:t>Treatment depends on the cell type, the stage of disease, and the physiologic status of the patient. </a:t>
            </a:r>
            <a:endParaRPr lang="en-GB" sz="4000" dirty="0" smtClean="0"/>
          </a:p>
          <a:p>
            <a:r>
              <a:rPr lang="en-GB" sz="4000" dirty="0" smtClean="0"/>
              <a:t>Surgical </a:t>
            </a:r>
            <a:r>
              <a:rPr lang="en-GB" sz="4000" dirty="0"/>
              <a:t>resection</a:t>
            </a:r>
            <a:r>
              <a:rPr lang="en-GB" sz="4000" dirty="0" smtClean="0"/>
              <a:t>, radiation</a:t>
            </a:r>
            <a:r>
              <a:rPr lang="en-GB" sz="4000" dirty="0"/>
              <a:t>, chemotherapy, and biotherapy.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717108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3487"/>
            <a:ext cx="8596668" cy="862885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Autofit/>
          </a:bodyPr>
          <a:lstStyle/>
          <a:p>
            <a:r>
              <a:rPr lang="en-GB" sz="4000" dirty="0"/>
              <a:t>Hypercoagulable state.</a:t>
            </a:r>
          </a:p>
          <a:p>
            <a:r>
              <a:rPr lang="en-GB" sz="4000" dirty="0" smtClean="0"/>
              <a:t>Complications </a:t>
            </a:r>
            <a:r>
              <a:rPr lang="en-GB" sz="4000" dirty="0"/>
              <a:t>of treatment including pancytopenia, rash, and hair loss</a:t>
            </a:r>
            <a:r>
              <a:rPr lang="en-GB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18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99752"/>
            <a:ext cx="8596668" cy="1320800"/>
          </a:xfrm>
        </p:spPr>
        <p:txBody>
          <a:bodyPr/>
          <a:lstStyle/>
          <a:p>
            <a:r>
              <a:rPr lang="en-GB" dirty="0" smtClean="0"/>
              <a:t>Pneumonia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b="1" i="1" u="sng" dirty="0" smtClean="0"/>
              <a:t>Pneumonitis</a:t>
            </a:r>
            <a:r>
              <a:rPr lang="en-GB" sz="4000" i="1" dirty="0" smtClean="0"/>
              <a:t> </a:t>
            </a:r>
            <a:r>
              <a:rPr lang="en-GB" sz="4000" dirty="0"/>
              <a:t>is a more </a:t>
            </a:r>
            <a:r>
              <a:rPr lang="en-GB" sz="4000" dirty="0" smtClean="0"/>
              <a:t>general term </a:t>
            </a:r>
            <a:r>
              <a:rPr lang="en-GB" sz="4000" dirty="0"/>
              <a:t>that describes an inflammatory process in the </a:t>
            </a:r>
            <a:r>
              <a:rPr lang="en-GB" sz="4000" dirty="0" smtClean="0"/>
              <a:t>lung tissue </a:t>
            </a:r>
            <a:r>
              <a:rPr lang="en-GB" sz="4000" dirty="0"/>
              <a:t>that may predispose or place the patient at risk </a:t>
            </a:r>
            <a:r>
              <a:rPr lang="en-GB" sz="4000" dirty="0" smtClean="0"/>
              <a:t>for microbial </a:t>
            </a:r>
            <a:r>
              <a:rPr lang="en-GB" sz="4000" dirty="0"/>
              <a:t>invasion.</a:t>
            </a:r>
          </a:p>
        </p:txBody>
      </p:sp>
    </p:spTree>
    <p:extLst>
      <p:ext uri="{BB962C8B-B14F-4D97-AF65-F5344CB8AC3E}">
        <p14:creationId xmlns:p14="http://schemas.microsoft.com/office/powerpoint/2010/main" val="3261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3487"/>
            <a:ext cx="8596668" cy="862885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Autofit/>
          </a:bodyPr>
          <a:lstStyle/>
          <a:p>
            <a:r>
              <a:rPr lang="en-GB" sz="4000" dirty="0" smtClean="0"/>
              <a:t>Superior </a:t>
            </a:r>
            <a:r>
              <a:rPr lang="en-GB" sz="4000" dirty="0"/>
              <a:t>vena cava syndrome—oncologic complication caused by obstruction of major blood </a:t>
            </a:r>
            <a:r>
              <a:rPr lang="en-GB" sz="4000" dirty="0" smtClean="0"/>
              <a:t>vessels draining </a:t>
            </a:r>
            <a:r>
              <a:rPr lang="en-GB" sz="4000" dirty="0"/>
              <a:t>the head, neck, and upper torso.</a:t>
            </a:r>
          </a:p>
          <a:p>
            <a:r>
              <a:rPr lang="en-GB" sz="4000" dirty="0" smtClean="0"/>
              <a:t>Pleural </a:t>
            </a:r>
            <a:r>
              <a:rPr lang="en-GB" sz="4000" dirty="0"/>
              <a:t>effusion and pulmonary scarring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026221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3487"/>
            <a:ext cx="8596668" cy="862885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Autofit/>
          </a:bodyPr>
          <a:lstStyle/>
          <a:p>
            <a:r>
              <a:rPr lang="en-GB" sz="4000" dirty="0" smtClean="0"/>
              <a:t>Infectious </a:t>
            </a:r>
            <a:r>
              <a:rPr lang="en-GB" sz="4000" dirty="0"/>
              <a:t>complications, especially upper respiratory infections.</a:t>
            </a:r>
          </a:p>
          <a:p>
            <a:r>
              <a:rPr lang="en-GB" sz="4000" dirty="0" smtClean="0"/>
              <a:t>Brain </a:t>
            </a:r>
            <a:r>
              <a:rPr lang="en-GB" sz="4000" dirty="0"/>
              <a:t>metastasis.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456682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3487"/>
            <a:ext cx="8596668" cy="862885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Autofit/>
          </a:bodyPr>
          <a:lstStyle/>
          <a:p>
            <a:r>
              <a:rPr lang="en-GB" sz="4000" dirty="0" smtClean="0"/>
              <a:t>With </a:t>
            </a:r>
            <a:r>
              <a:rPr lang="en-GB" sz="4000" dirty="0"/>
              <a:t>advanced lung cancer—massive </a:t>
            </a:r>
            <a:r>
              <a:rPr lang="en-GB" sz="4000" dirty="0" err="1"/>
              <a:t>hemoptysis</a:t>
            </a:r>
            <a:r>
              <a:rPr lang="en-GB" sz="4000" dirty="0"/>
              <a:t>, central airway obstruction, malignant pleural effusion</a:t>
            </a:r>
            <a:r>
              <a:rPr lang="en-GB" sz="4000" dirty="0" smtClean="0"/>
              <a:t>, venous </a:t>
            </a:r>
            <a:r>
              <a:rPr lang="en-GB" sz="4000" dirty="0"/>
              <a:t>thrombosis, spinal cord compression, hypercalcemia, and SIADH.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372750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3335"/>
            <a:ext cx="8596668" cy="978795"/>
          </a:xfrm>
        </p:spPr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1) Using the Nursing process discuss the management of a patient with Lung Cancer.</a:t>
            </a:r>
          </a:p>
          <a:p>
            <a:r>
              <a:rPr lang="en-GB" sz="4000" dirty="0" smtClean="0"/>
              <a:t>2) Describe a patient undergoing</a:t>
            </a:r>
          </a:p>
          <a:p>
            <a:pPr lvl="1"/>
            <a:r>
              <a:rPr lang="en-GB" sz="4000" dirty="0" smtClean="0"/>
              <a:t>A) Pneumonectomy</a:t>
            </a:r>
          </a:p>
          <a:p>
            <a:pPr lvl="1"/>
            <a:r>
              <a:rPr lang="en-GB" sz="4000" dirty="0" smtClean="0"/>
              <a:t>B) Lobectomy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0390662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Obstructive Disorders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GB" dirty="0" smtClean="0"/>
              <a:t>. </a:t>
            </a:r>
            <a:r>
              <a:rPr lang="en-GB" dirty="0" err="1" smtClean="0"/>
              <a:t>Warria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Bronchial Asthma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Asthma </a:t>
            </a:r>
            <a:r>
              <a:rPr lang="en-GB" sz="4000" dirty="0"/>
              <a:t>is a chronic inflammatory disease of the </a:t>
            </a:r>
            <a:r>
              <a:rPr lang="en-GB" sz="4000" dirty="0" smtClean="0"/>
              <a:t>airways that </a:t>
            </a:r>
            <a:r>
              <a:rPr lang="en-GB" sz="4000" dirty="0"/>
              <a:t>causes airway </a:t>
            </a:r>
            <a:r>
              <a:rPr lang="en-GB" sz="4000" dirty="0" smtClean="0"/>
              <a:t>hyper-responsiveness</a:t>
            </a:r>
            <a:r>
              <a:rPr lang="en-GB" sz="4000" dirty="0"/>
              <a:t>, mucosal </a:t>
            </a:r>
            <a:r>
              <a:rPr lang="en-GB" sz="4000" dirty="0" err="1"/>
              <a:t>edema</a:t>
            </a:r>
            <a:r>
              <a:rPr lang="en-GB" sz="4000" dirty="0" smtClean="0"/>
              <a:t>, and </a:t>
            </a:r>
            <a:r>
              <a:rPr lang="en-GB" sz="4000" dirty="0"/>
              <a:t>mucus production</a:t>
            </a:r>
            <a:r>
              <a:rPr lang="en-GB" sz="4000" dirty="0" smtClean="0"/>
              <a:t>.</a:t>
            </a:r>
          </a:p>
          <a:p>
            <a:r>
              <a:rPr lang="en-GB" sz="4000" dirty="0" smtClean="0"/>
              <a:t>It is </a:t>
            </a:r>
            <a:r>
              <a:rPr lang="en-GB" sz="4000" dirty="0" err="1" smtClean="0"/>
              <a:t>Reversable</a:t>
            </a:r>
            <a:r>
              <a:rPr lang="en-GB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Bronchial Asthma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This </a:t>
            </a:r>
            <a:r>
              <a:rPr lang="en-GB" sz="4000" dirty="0"/>
              <a:t>inflammation ultimately </a:t>
            </a:r>
            <a:r>
              <a:rPr lang="en-GB" sz="4000" dirty="0" smtClean="0"/>
              <a:t>leads to </a:t>
            </a:r>
            <a:r>
              <a:rPr lang="en-GB" sz="4000" dirty="0"/>
              <a:t>recurrent episodes of asthma symptoms: </a:t>
            </a:r>
            <a:r>
              <a:rPr lang="en-GB" sz="4000" b="1" dirty="0"/>
              <a:t>cough, </a:t>
            </a:r>
            <a:r>
              <a:rPr lang="en-GB" sz="4000" b="1" dirty="0" smtClean="0"/>
              <a:t>chest tightness</a:t>
            </a:r>
            <a:r>
              <a:rPr lang="en-GB" sz="4000" b="1" dirty="0"/>
              <a:t>, wheezing, and </a:t>
            </a:r>
            <a:r>
              <a:rPr lang="en-GB" sz="4000" b="1" dirty="0" err="1"/>
              <a:t>dyspnea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2461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7730"/>
            <a:ext cx="8596668" cy="5988675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en-GB" sz="4000" dirty="0" smtClean="0"/>
              <a:t> Pathophysiology</a:t>
            </a:r>
            <a:endParaRPr lang="en-GB" sz="4000" dirty="0"/>
          </a:p>
        </p:txBody>
      </p:sp>
      <p:sp>
        <p:nvSpPr>
          <p:cNvPr id="4" name="Flowchart: Process 3"/>
          <p:cNvSpPr/>
          <p:nvPr/>
        </p:nvSpPr>
        <p:spPr>
          <a:xfrm>
            <a:off x="677333" y="347730"/>
            <a:ext cx="2374959" cy="82424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Intrinsic Factors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7083381" y="347730"/>
            <a:ext cx="2190622" cy="82424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Extrinsic Factors</a:t>
            </a:r>
            <a:endParaRPr lang="en-GB" dirty="0"/>
          </a:p>
        </p:txBody>
      </p:sp>
      <p:sp>
        <p:nvSpPr>
          <p:cNvPr id="8" name="Flowchart: Process 7"/>
          <p:cNvSpPr/>
          <p:nvPr/>
        </p:nvSpPr>
        <p:spPr>
          <a:xfrm>
            <a:off x="5469229" y="1620311"/>
            <a:ext cx="3804773" cy="219183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Release of chemical Mediators (Histamine, </a:t>
            </a:r>
            <a:r>
              <a:rPr lang="en-GB" dirty="0" err="1" smtClean="0"/>
              <a:t>Bradikinins,Prostaglandin</a:t>
            </a:r>
            <a:r>
              <a:rPr lang="en-GB" dirty="0" smtClean="0"/>
              <a:t> E, Leukotrienes)</a:t>
            </a:r>
          </a:p>
          <a:p>
            <a:pPr algn="ctr"/>
            <a:r>
              <a:rPr lang="en-GB" dirty="0" smtClean="0"/>
              <a:t>Production Of Mast cells, Neutrophils, Basophils, Lymphocytes.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77335" y="1620310"/>
            <a:ext cx="3598452" cy="219183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Vagus Nerve Hyperactivity.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B-Adrenergic receptor malfunction.</a:t>
            </a:r>
            <a:endParaRPr lang="en-GB" dirty="0"/>
          </a:p>
        </p:txBody>
      </p:sp>
      <p:sp>
        <p:nvSpPr>
          <p:cNvPr id="10" name="Flowchart: Process 9"/>
          <p:cNvSpPr/>
          <p:nvPr/>
        </p:nvSpPr>
        <p:spPr>
          <a:xfrm>
            <a:off x="1596980" y="4316116"/>
            <a:ext cx="6581712" cy="61264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Inflamation</a:t>
            </a:r>
            <a:r>
              <a:rPr lang="en-GB" dirty="0" smtClean="0"/>
              <a:t>, Bronchoconstriction, </a:t>
            </a:r>
            <a:r>
              <a:rPr lang="en-GB" dirty="0" err="1" smtClean="0"/>
              <a:t>Edema</a:t>
            </a:r>
            <a:r>
              <a:rPr lang="en-GB" dirty="0" smtClean="0"/>
              <a:t>, thick tenacious mucus</a:t>
            </a:r>
            <a:endParaRPr lang="en-GB" dirty="0"/>
          </a:p>
        </p:txBody>
      </p:sp>
      <p:sp>
        <p:nvSpPr>
          <p:cNvPr id="11" name="Flowchart: Process 10"/>
          <p:cNvSpPr/>
          <p:nvPr/>
        </p:nvSpPr>
        <p:spPr>
          <a:xfrm>
            <a:off x="3052292" y="5432734"/>
            <a:ext cx="4031089" cy="835379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1725768" y="1186743"/>
            <a:ext cx="484632" cy="433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8178692" y="1186742"/>
            <a:ext cx="484632" cy="433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2328928" y="3826911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7371615" y="3812146"/>
            <a:ext cx="484632" cy="503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4733352" y="4930875"/>
            <a:ext cx="484632" cy="501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2" y="128789"/>
            <a:ext cx="8783390" cy="64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759853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88642"/>
            <a:ext cx="8596668" cy="5447764"/>
          </a:xfrm>
        </p:spPr>
        <p:txBody>
          <a:bodyPr>
            <a:noAutofit/>
          </a:bodyPr>
          <a:lstStyle/>
          <a:p>
            <a:r>
              <a:rPr lang="en-GB" sz="4000" dirty="0"/>
              <a:t>Extrinsic Asthma</a:t>
            </a:r>
          </a:p>
          <a:p>
            <a:pPr lvl="1"/>
            <a:r>
              <a:rPr lang="en-GB" sz="4000" dirty="0"/>
              <a:t>1. Hypersensitivity reaction to inhalant allergens (dust mites, animal allergens, cockroaches, pollen, </a:t>
            </a:r>
            <a:r>
              <a:rPr lang="en-GB" sz="4000" dirty="0" smtClean="0"/>
              <a:t>and </a:t>
            </a:r>
            <a:r>
              <a:rPr lang="en-GB" sz="4000" dirty="0" err="1" smtClean="0"/>
              <a:t>mold</a:t>
            </a:r>
            <a:r>
              <a:rPr lang="en-GB" sz="4000" dirty="0" smtClean="0"/>
              <a:t> </a:t>
            </a:r>
            <a:r>
              <a:rPr lang="en-GB" sz="4000" dirty="0"/>
              <a:t>are the major ones).</a:t>
            </a:r>
          </a:p>
          <a:p>
            <a:pPr lvl="1"/>
            <a:r>
              <a:rPr lang="en-GB" sz="4000" dirty="0"/>
              <a:t>2. Mediated by </a:t>
            </a:r>
            <a:r>
              <a:rPr lang="en-GB" sz="4000" dirty="0" err="1" smtClean="0"/>
              <a:t>IgE</a:t>
            </a:r>
            <a:r>
              <a:rPr lang="en-GB" sz="4000" dirty="0" smtClean="0"/>
              <a:t> mediated.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839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958366"/>
          </a:xfrm>
        </p:spPr>
        <p:txBody>
          <a:bodyPr>
            <a:noAutofit/>
          </a:bodyPr>
          <a:lstStyle/>
          <a:p>
            <a:r>
              <a:rPr lang="en-GB" sz="4000" dirty="0" smtClean="0"/>
              <a:t>Community-acquired pneumonia (</a:t>
            </a:r>
            <a:r>
              <a:rPr lang="en-GB" sz="4000" dirty="0"/>
              <a:t>CAP</a:t>
            </a:r>
            <a:r>
              <a:rPr lang="en-GB" sz="4000" dirty="0" smtClean="0"/>
              <a:t>)</a:t>
            </a:r>
          </a:p>
          <a:p>
            <a:r>
              <a:rPr lang="en-GB" sz="4000" dirty="0" smtClean="0"/>
              <a:t>Hospital-acquired </a:t>
            </a:r>
            <a:r>
              <a:rPr lang="en-GB" sz="4000" dirty="0"/>
              <a:t>(nosocomial) </a:t>
            </a:r>
            <a:r>
              <a:rPr lang="en-GB" sz="4000" dirty="0" smtClean="0"/>
              <a:t>pneumonia (</a:t>
            </a:r>
            <a:r>
              <a:rPr lang="en-GB" sz="4000" dirty="0"/>
              <a:t>HAP</a:t>
            </a:r>
            <a:r>
              <a:rPr lang="en-GB" sz="4000" dirty="0" smtClean="0"/>
              <a:t>)</a:t>
            </a:r>
          </a:p>
          <a:p>
            <a:r>
              <a:rPr lang="en-GB" sz="4000" dirty="0" smtClean="0"/>
              <a:t>Pneumonia </a:t>
            </a:r>
            <a:r>
              <a:rPr lang="en-GB" sz="4000" dirty="0"/>
              <a:t>in the immunocompromised </a:t>
            </a:r>
            <a:r>
              <a:rPr lang="en-GB" sz="4000" dirty="0" smtClean="0"/>
              <a:t>host</a:t>
            </a:r>
          </a:p>
          <a:p>
            <a:r>
              <a:rPr lang="en-GB" sz="4000" dirty="0" smtClean="0"/>
              <a:t>Aspiration </a:t>
            </a:r>
            <a:r>
              <a:rPr lang="en-GB" sz="4000" dirty="0"/>
              <a:t>pneumonia </a:t>
            </a:r>
          </a:p>
        </p:txBody>
      </p:sp>
    </p:spTree>
    <p:extLst>
      <p:ext uri="{BB962C8B-B14F-4D97-AF65-F5344CB8AC3E}">
        <p14:creationId xmlns:p14="http://schemas.microsoft.com/office/powerpoint/2010/main" val="19584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759853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88642"/>
            <a:ext cx="8596668" cy="5152721"/>
          </a:xfrm>
        </p:spPr>
        <p:txBody>
          <a:bodyPr>
            <a:noAutofit/>
          </a:bodyPr>
          <a:lstStyle/>
          <a:p>
            <a:r>
              <a:rPr lang="en-GB" sz="4000" dirty="0" smtClean="0"/>
              <a:t>Intrinsic </a:t>
            </a:r>
            <a:r>
              <a:rPr lang="en-GB" sz="4000" dirty="0"/>
              <a:t>Asthma</a:t>
            </a:r>
          </a:p>
          <a:p>
            <a:pPr lvl="1"/>
            <a:r>
              <a:rPr lang="en-GB" sz="4000" dirty="0"/>
              <a:t>1. No inciting allergen.</a:t>
            </a:r>
          </a:p>
          <a:p>
            <a:pPr lvl="1"/>
            <a:r>
              <a:rPr lang="en-GB" sz="4000" dirty="0"/>
              <a:t>2. Infection, typically viral.</a:t>
            </a:r>
          </a:p>
          <a:p>
            <a:pPr lvl="1"/>
            <a:r>
              <a:rPr lang="en-GB" sz="4000" dirty="0"/>
              <a:t>3. Environmental </a:t>
            </a:r>
            <a:r>
              <a:rPr lang="en-GB" sz="4000" dirty="0" smtClean="0"/>
              <a:t>stimuli(such </a:t>
            </a:r>
            <a:r>
              <a:rPr lang="en-GB" sz="4000" dirty="0"/>
              <a:t>as air pollution</a:t>
            </a:r>
            <a:r>
              <a:rPr lang="en-GB" sz="4000" dirty="0" smtClean="0"/>
              <a:t>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206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6214"/>
            <a:ext cx="8596668" cy="888642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4856"/>
            <a:ext cx="8596668" cy="5061397"/>
          </a:xfrm>
        </p:spPr>
        <p:txBody>
          <a:bodyPr>
            <a:noAutofit/>
          </a:bodyPr>
          <a:lstStyle/>
          <a:p>
            <a:r>
              <a:rPr lang="en-GB" sz="4000" dirty="0"/>
              <a:t>Mixed Asthma</a:t>
            </a:r>
          </a:p>
          <a:p>
            <a:pPr lvl="1"/>
            <a:r>
              <a:rPr lang="en-GB" sz="3800" dirty="0"/>
              <a:t>Immediate type I reactivity appears to be combined with intrinsic factors.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526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6214"/>
            <a:ext cx="8596668" cy="888642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4856"/>
            <a:ext cx="8596668" cy="5061397"/>
          </a:xfrm>
        </p:spPr>
        <p:txBody>
          <a:bodyPr>
            <a:noAutofit/>
          </a:bodyPr>
          <a:lstStyle/>
          <a:p>
            <a:r>
              <a:rPr lang="en-GB" sz="4000" dirty="0" smtClean="0"/>
              <a:t>Aspirin-Induced </a:t>
            </a:r>
            <a:r>
              <a:rPr lang="en-GB" sz="4000" dirty="0"/>
              <a:t>Asthma</a:t>
            </a:r>
          </a:p>
          <a:p>
            <a:pPr lvl="1"/>
            <a:r>
              <a:rPr lang="en-GB" sz="3800" dirty="0"/>
              <a:t>1. Induced by ingestion of aspirin and related compounds.</a:t>
            </a:r>
          </a:p>
          <a:p>
            <a:pPr lvl="1"/>
            <a:r>
              <a:rPr lang="en-GB" sz="3800" dirty="0"/>
              <a:t>2. “</a:t>
            </a:r>
            <a:r>
              <a:rPr lang="en-GB" sz="3800" dirty="0" err="1"/>
              <a:t>Samter</a:t>
            </a:r>
            <a:r>
              <a:rPr lang="en-GB" sz="3800" dirty="0"/>
              <a:t> Triad” has been described as a combination of aspirin-induced asthma, nasal polyps, </a:t>
            </a:r>
            <a:r>
              <a:rPr lang="en-GB" sz="3800" dirty="0" smtClean="0"/>
              <a:t>and sinusitis</a:t>
            </a:r>
            <a:r>
              <a:rPr lang="en-GB" sz="3800" dirty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43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6214"/>
            <a:ext cx="8596668" cy="888642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84856"/>
            <a:ext cx="8596668" cy="5112913"/>
          </a:xfrm>
        </p:spPr>
        <p:txBody>
          <a:bodyPr>
            <a:noAutofit/>
          </a:bodyPr>
          <a:lstStyle/>
          <a:p>
            <a:r>
              <a:rPr lang="en-GB" sz="4000" dirty="0" smtClean="0"/>
              <a:t>Exercise-Induced Bronchoconstriction</a:t>
            </a:r>
            <a:endParaRPr lang="en-GB" sz="4000" dirty="0"/>
          </a:p>
          <a:p>
            <a:pPr lvl="1"/>
            <a:r>
              <a:rPr lang="en-GB" sz="3800" dirty="0"/>
              <a:t>Symptoms vary from slight chest tightness and cough to severe wheezing and cough and shortness of breath</a:t>
            </a:r>
          </a:p>
          <a:p>
            <a:pPr lvl="1"/>
            <a:r>
              <a:rPr lang="en-GB" sz="3800" dirty="0"/>
              <a:t>that usually occurs after 5 to 20 minutes of sustained exercise.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039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4852"/>
            <a:ext cx="8596668" cy="1094704"/>
          </a:xfrm>
        </p:spPr>
        <p:txBody>
          <a:bodyPr/>
          <a:lstStyle/>
          <a:p>
            <a:r>
              <a:rPr lang="en-GB" dirty="0" smtClean="0"/>
              <a:t>Classification By Severity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6"/>
            <a:ext cx="8596668" cy="4881091"/>
          </a:xfrm>
        </p:spPr>
        <p:txBody>
          <a:bodyPr>
            <a:noAutofit/>
          </a:bodyPr>
          <a:lstStyle/>
          <a:p>
            <a:r>
              <a:rPr lang="en-GB" sz="4000" dirty="0" smtClean="0"/>
              <a:t>1.Classified </a:t>
            </a:r>
            <a:r>
              <a:rPr lang="en-GB" sz="4000" dirty="0"/>
              <a:t>as </a:t>
            </a:r>
            <a:endParaRPr lang="en-GB" sz="4000" dirty="0" smtClean="0"/>
          </a:p>
          <a:p>
            <a:pPr lvl="1"/>
            <a:r>
              <a:rPr lang="en-GB" sz="3800" dirty="0" smtClean="0"/>
              <a:t>intermittent,</a:t>
            </a:r>
          </a:p>
          <a:p>
            <a:pPr lvl="1"/>
            <a:r>
              <a:rPr lang="en-GB" sz="3800" dirty="0" smtClean="0"/>
              <a:t>mild </a:t>
            </a:r>
            <a:r>
              <a:rPr lang="en-GB" sz="3800" dirty="0"/>
              <a:t>persistent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moderate persistent,</a:t>
            </a:r>
          </a:p>
          <a:p>
            <a:pPr lvl="1"/>
            <a:r>
              <a:rPr lang="en-GB" sz="3800" dirty="0" smtClean="0"/>
              <a:t>Severe persistent.</a:t>
            </a:r>
          </a:p>
          <a:p>
            <a:r>
              <a:rPr lang="en-GB" sz="4000" dirty="0" smtClean="0"/>
              <a:t>Based on level of </a:t>
            </a:r>
            <a:r>
              <a:rPr lang="en-GB" sz="4000" dirty="0"/>
              <a:t>impairment and risk for </a:t>
            </a:r>
            <a:r>
              <a:rPr lang="en-GB" sz="4000" dirty="0" smtClean="0"/>
              <a:t>exacerbation.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641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4852"/>
            <a:ext cx="8596668" cy="1094704"/>
          </a:xfrm>
        </p:spPr>
        <p:txBody>
          <a:bodyPr/>
          <a:lstStyle/>
          <a:p>
            <a:r>
              <a:rPr lang="en-GB" dirty="0" smtClean="0"/>
              <a:t>Classification By Severity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7"/>
            <a:ext cx="8596668" cy="4611806"/>
          </a:xfrm>
        </p:spPr>
        <p:txBody>
          <a:bodyPr>
            <a:noAutofit/>
          </a:bodyPr>
          <a:lstStyle/>
          <a:p>
            <a:r>
              <a:rPr lang="en-GB" sz="4000" dirty="0" smtClean="0"/>
              <a:t>2</a:t>
            </a:r>
            <a:r>
              <a:rPr lang="en-GB" sz="4000" dirty="0"/>
              <a:t>. Level of impairment parameters include degree of symptoms, </a:t>
            </a:r>
            <a:r>
              <a:rPr lang="en-GB" sz="4000" dirty="0" smtClean="0"/>
              <a:t>night time </a:t>
            </a:r>
            <a:r>
              <a:rPr lang="en-GB" sz="4000" dirty="0"/>
              <a:t>awakenings, need to use </a:t>
            </a:r>
            <a:r>
              <a:rPr lang="en-GB" sz="4000" dirty="0" smtClean="0"/>
              <a:t>short acting beta2-agonist </a:t>
            </a:r>
            <a:r>
              <a:rPr lang="en-GB" sz="4000" dirty="0"/>
              <a:t>for symptom control, interference with normal activity, and lung function </a:t>
            </a:r>
            <a:r>
              <a:rPr lang="en-GB" sz="4000" dirty="0" smtClean="0"/>
              <a:t>by spirometry</a:t>
            </a:r>
            <a:r>
              <a:rPr lang="en-GB" sz="4000" dirty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4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4852"/>
            <a:ext cx="8596668" cy="1094704"/>
          </a:xfrm>
        </p:spPr>
        <p:txBody>
          <a:bodyPr/>
          <a:lstStyle/>
          <a:p>
            <a:r>
              <a:rPr lang="en-GB" dirty="0" smtClean="0"/>
              <a:t>Classification By Severity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7"/>
            <a:ext cx="8596668" cy="4611806"/>
          </a:xfrm>
        </p:spPr>
        <p:txBody>
          <a:bodyPr>
            <a:noAutofit/>
          </a:bodyPr>
          <a:lstStyle/>
          <a:p>
            <a:r>
              <a:rPr lang="en-GB" sz="4000" dirty="0" smtClean="0"/>
              <a:t>3</a:t>
            </a:r>
            <a:r>
              <a:rPr lang="en-GB" sz="4000" dirty="0"/>
              <a:t>. Risk level is based on the number of exacerbations that required oral corticosteroids within the past </a:t>
            </a:r>
            <a:r>
              <a:rPr lang="en-GB" sz="4000" dirty="0" smtClean="0"/>
              <a:t>year and </a:t>
            </a:r>
            <a:r>
              <a:rPr lang="en-GB" sz="4000" dirty="0"/>
              <a:t>how severe they were.</a:t>
            </a:r>
          </a:p>
        </p:txBody>
      </p:sp>
    </p:spTree>
    <p:extLst>
      <p:ext uri="{BB962C8B-B14F-4D97-AF65-F5344CB8AC3E}">
        <p14:creationId xmlns:p14="http://schemas.microsoft.com/office/powerpoint/2010/main" val="23200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Coughing</a:t>
            </a:r>
            <a:r>
              <a:rPr lang="en-GB" sz="4000" dirty="0"/>
              <a:t>.</a:t>
            </a:r>
          </a:p>
          <a:p>
            <a:r>
              <a:rPr lang="en-GB" sz="4000" dirty="0" smtClean="0"/>
              <a:t>Wheezing</a:t>
            </a:r>
            <a:r>
              <a:rPr lang="en-GB" sz="4000" dirty="0"/>
              <a:t>.</a:t>
            </a:r>
          </a:p>
          <a:p>
            <a:r>
              <a:rPr lang="en-GB" sz="4000" dirty="0" err="1" smtClean="0"/>
              <a:t>Dyspnea</a:t>
            </a:r>
            <a:r>
              <a:rPr lang="en-GB" sz="4000" dirty="0"/>
              <a:t>.</a:t>
            </a:r>
          </a:p>
          <a:p>
            <a:r>
              <a:rPr lang="en-GB" sz="4000" dirty="0" smtClean="0"/>
              <a:t>Feeling </a:t>
            </a:r>
            <a:r>
              <a:rPr lang="en-GB" sz="4000" dirty="0"/>
              <a:t>of chest tightness.</a:t>
            </a:r>
          </a:p>
        </p:txBody>
      </p:sp>
    </p:spTree>
    <p:extLst>
      <p:ext uri="{BB962C8B-B14F-4D97-AF65-F5344CB8AC3E}">
        <p14:creationId xmlns:p14="http://schemas.microsoft.com/office/powerpoint/2010/main" val="25916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Pulmonary function testing (</a:t>
            </a:r>
            <a:r>
              <a:rPr lang="en-GB" sz="4000" dirty="0" smtClean="0"/>
              <a:t>spirometry</a:t>
            </a:r>
          </a:p>
          <a:p>
            <a:r>
              <a:rPr lang="en-GB" sz="4000" dirty="0" smtClean="0"/>
              <a:t>Bronchial </a:t>
            </a:r>
            <a:r>
              <a:rPr lang="en-GB" sz="4000" dirty="0"/>
              <a:t>challenge with airborne agent resulting in airway </a:t>
            </a:r>
            <a:r>
              <a:rPr lang="en-GB" sz="4000" dirty="0" smtClean="0"/>
              <a:t>hyper reactivity</a:t>
            </a:r>
            <a:r>
              <a:rPr lang="en-GB" sz="4000" dirty="0"/>
              <a:t>; </a:t>
            </a:r>
            <a:endParaRPr lang="en-GB" sz="40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007913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Skin </a:t>
            </a:r>
            <a:r>
              <a:rPr lang="en-GB" sz="4000" dirty="0"/>
              <a:t>testing to identify causative allergens.</a:t>
            </a:r>
          </a:p>
          <a:p>
            <a:r>
              <a:rPr lang="en-GB" sz="4000" dirty="0" smtClean="0"/>
              <a:t>Chest </a:t>
            </a:r>
            <a:r>
              <a:rPr lang="en-GB" sz="4000" dirty="0"/>
              <a:t>x-ray to exclude other lung diseases in new-onset asthma in adult.</a:t>
            </a:r>
          </a:p>
        </p:txBody>
      </p:sp>
    </p:spTree>
    <p:extLst>
      <p:ext uri="{BB962C8B-B14F-4D97-AF65-F5344CB8AC3E}">
        <p14:creationId xmlns:p14="http://schemas.microsoft.com/office/powerpoint/2010/main" val="18382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228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Community-acquired pneumonia (CAP)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829"/>
            <a:ext cx="8596668" cy="4534534"/>
          </a:xfrm>
        </p:spPr>
        <p:txBody>
          <a:bodyPr>
            <a:noAutofit/>
          </a:bodyPr>
          <a:lstStyle/>
          <a:p>
            <a:r>
              <a:rPr lang="en-GB" sz="4000" dirty="0"/>
              <a:t>CAP occurs either in the community setting or within </a:t>
            </a:r>
            <a:r>
              <a:rPr lang="en-GB" sz="4000" dirty="0" smtClean="0"/>
              <a:t>the first </a:t>
            </a:r>
            <a:r>
              <a:rPr lang="en-GB" sz="4000" dirty="0"/>
              <a:t>48 hours after hospitalization or </a:t>
            </a:r>
            <a:r>
              <a:rPr lang="en-GB" sz="4000" dirty="0" smtClean="0"/>
              <a:t>institutionalization.</a:t>
            </a:r>
          </a:p>
        </p:txBody>
      </p:sp>
    </p:spTree>
    <p:extLst>
      <p:ext uri="{BB962C8B-B14F-4D97-AF65-F5344CB8AC3E}">
        <p14:creationId xmlns:p14="http://schemas.microsoft.com/office/powerpoint/2010/main" val="8368799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" y="270456"/>
            <a:ext cx="9465972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r>
              <a:rPr lang="en-GB" sz="4000" dirty="0" smtClean="0"/>
              <a:t>ICSs, </a:t>
            </a:r>
            <a:r>
              <a:rPr lang="en-GB" sz="4000" dirty="0"/>
              <a:t>such </a:t>
            </a:r>
            <a:r>
              <a:rPr lang="en-GB" sz="4000" dirty="0" smtClean="0"/>
              <a:t>as</a:t>
            </a:r>
          </a:p>
          <a:p>
            <a:pPr lvl="1"/>
            <a:r>
              <a:rPr lang="en-GB" sz="3800" dirty="0" smtClean="0"/>
              <a:t>beclomethasone,</a:t>
            </a:r>
          </a:p>
          <a:p>
            <a:pPr lvl="1"/>
            <a:r>
              <a:rPr lang="en-GB" sz="3800" dirty="0" smtClean="0"/>
              <a:t>budesonide,</a:t>
            </a:r>
          </a:p>
          <a:p>
            <a:pPr lvl="1"/>
            <a:r>
              <a:rPr lang="en-GB" sz="3800" dirty="0" err="1" smtClean="0"/>
              <a:t>ciclesonide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err="1" smtClean="0"/>
              <a:t>flunisolide</a:t>
            </a:r>
            <a:r>
              <a:rPr lang="en-GB" sz="3800" dirty="0"/>
              <a:t>, </a:t>
            </a:r>
            <a:endParaRPr lang="en-GB" sz="3800" dirty="0" smtClean="0"/>
          </a:p>
          <a:p>
            <a:pPr lvl="1"/>
            <a:r>
              <a:rPr lang="en-GB" sz="3800" dirty="0" smtClean="0"/>
              <a:t>fluticasone,</a:t>
            </a:r>
          </a:p>
        </p:txBody>
      </p:sp>
    </p:spTree>
    <p:extLst>
      <p:ext uri="{BB962C8B-B14F-4D97-AF65-F5344CB8AC3E}">
        <p14:creationId xmlns:p14="http://schemas.microsoft.com/office/powerpoint/2010/main" val="3736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r>
              <a:rPr lang="en-GB" sz="4000" dirty="0" smtClean="0"/>
              <a:t>Long-acting </a:t>
            </a:r>
            <a:r>
              <a:rPr lang="en-GB" sz="4000" dirty="0"/>
              <a:t>inhaled beta-agonists (LABA) </a:t>
            </a:r>
            <a:r>
              <a:rPr lang="en-GB" sz="4000" dirty="0" smtClean="0"/>
              <a:t>include</a:t>
            </a:r>
          </a:p>
          <a:p>
            <a:pPr lvl="1"/>
            <a:r>
              <a:rPr lang="en-GB" sz="3800" dirty="0" smtClean="0"/>
              <a:t>salmeterol,</a:t>
            </a:r>
          </a:p>
          <a:p>
            <a:pPr lvl="1"/>
            <a:r>
              <a:rPr lang="en-GB" sz="3800" dirty="0" smtClean="0"/>
              <a:t>formoterol</a:t>
            </a:r>
            <a:r>
              <a:rPr lang="en-GB" sz="3800" dirty="0"/>
              <a:t>. </a:t>
            </a:r>
            <a:endParaRPr lang="en-GB" sz="3800" dirty="0" smtClean="0"/>
          </a:p>
        </p:txBody>
      </p:sp>
    </p:spTree>
    <p:extLst>
      <p:ext uri="{BB962C8B-B14F-4D97-AF65-F5344CB8AC3E}">
        <p14:creationId xmlns:p14="http://schemas.microsoft.com/office/powerpoint/2010/main" val="2958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r>
              <a:rPr lang="en-GB" sz="4000" dirty="0" smtClean="0"/>
              <a:t>Combination </a:t>
            </a:r>
            <a:r>
              <a:rPr lang="en-GB" sz="4000" dirty="0"/>
              <a:t>inhalers, such as </a:t>
            </a:r>
            <a:endParaRPr lang="en-GB" sz="4000" dirty="0" smtClean="0"/>
          </a:p>
          <a:p>
            <a:pPr lvl="1"/>
            <a:r>
              <a:rPr lang="en-GB" sz="3800" dirty="0" smtClean="0"/>
              <a:t>fluticasone </a:t>
            </a:r>
            <a:r>
              <a:rPr lang="en-GB" sz="3800" dirty="0"/>
              <a:t>and salmeterol, </a:t>
            </a:r>
            <a:endParaRPr lang="en-GB" sz="3800" dirty="0" smtClean="0"/>
          </a:p>
          <a:p>
            <a:pPr lvl="1"/>
            <a:r>
              <a:rPr lang="en-GB" sz="3800" dirty="0" smtClean="0"/>
              <a:t>budesonide </a:t>
            </a:r>
            <a:r>
              <a:rPr lang="en-GB" sz="3800" dirty="0"/>
              <a:t>and formoterol, </a:t>
            </a:r>
            <a:endParaRPr lang="en-GB" sz="3800" dirty="0" smtClean="0"/>
          </a:p>
          <a:p>
            <a:pPr lvl="1"/>
            <a:r>
              <a:rPr lang="en-GB" sz="3800" dirty="0" err="1" smtClean="0"/>
              <a:t>mometasone</a:t>
            </a:r>
            <a:r>
              <a:rPr lang="en-GB" sz="3800" dirty="0" smtClean="0"/>
              <a:t> and formoterol</a:t>
            </a:r>
            <a:r>
              <a:rPr lang="en-GB" sz="3800" dirty="0"/>
              <a:t>.</a:t>
            </a:r>
          </a:p>
          <a:p>
            <a:r>
              <a:rPr lang="en-GB" sz="4000" dirty="0" smtClean="0"/>
              <a:t>Leukotriene </a:t>
            </a:r>
            <a:r>
              <a:rPr lang="en-GB" sz="4000" dirty="0"/>
              <a:t>modifiers, such as </a:t>
            </a:r>
            <a:r>
              <a:rPr lang="en-GB" sz="4000" dirty="0" err="1"/>
              <a:t>montelukast</a:t>
            </a:r>
            <a:r>
              <a:rPr lang="en-GB" sz="4000" dirty="0"/>
              <a:t> and </a:t>
            </a:r>
            <a:r>
              <a:rPr lang="en-GB" sz="4000" dirty="0" err="1"/>
              <a:t>zafirlukast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565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r>
              <a:rPr lang="en-GB" sz="4000" dirty="0" smtClean="0"/>
              <a:t>Inhaled </a:t>
            </a:r>
            <a:r>
              <a:rPr lang="en-GB" sz="4000" dirty="0"/>
              <a:t>mast cell stabilizer: </a:t>
            </a:r>
            <a:r>
              <a:rPr lang="en-GB" sz="4000" dirty="0" err="1"/>
              <a:t>cromolyn</a:t>
            </a:r>
            <a:r>
              <a:rPr lang="en-GB" sz="4000" dirty="0"/>
              <a:t> sodium.</a:t>
            </a:r>
          </a:p>
          <a:p>
            <a:r>
              <a:rPr lang="en-GB" sz="4000" dirty="0" smtClean="0"/>
              <a:t>Long-acting </a:t>
            </a:r>
            <a:r>
              <a:rPr lang="en-GB" sz="4000" dirty="0"/>
              <a:t>oral beta-agonists, such as </a:t>
            </a:r>
            <a:r>
              <a:rPr lang="en-GB" sz="4000" dirty="0" err="1" smtClean="0"/>
              <a:t>albuterol</a:t>
            </a:r>
            <a:r>
              <a:rPr lang="en-GB" sz="4000" dirty="0" smtClean="0"/>
              <a:t> </a:t>
            </a:r>
            <a:r>
              <a:rPr lang="en-GB" sz="4000" dirty="0"/>
              <a:t>extended-release tablets.</a:t>
            </a:r>
          </a:p>
          <a:p>
            <a:r>
              <a:rPr lang="en-GB" sz="4000" dirty="0" smtClean="0"/>
              <a:t>Oral </a:t>
            </a:r>
            <a:r>
              <a:rPr lang="en-GB" sz="4000" dirty="0"/>
              <a:t>corticosteroids (maintenance dose</a:t>
            </a:r>
            <a:r>
              <a:rPr lang="en-GB" sz="4000" dirty="0" smtClean="0"/>
              <a:t>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710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Methylxanthines</a:t>
            </a:r>
            <a:r>
              <a:rPr lang="en-GB" sz="4000" dirty="0" smtClean="0"/>
              <a:t> </a:t>
            </a:r>
            <a:r>
              <a:rPr lang="en-GB" sz="4000" dirty="0"/>
              <a:t>such as theophylline.</a:t>
            </a:r>
          </a:p>
          <a:p>
            <a:r>
              <a:rPr lang="en-GB" sz="4000" dirty="0" smtClean="0"/>
              <a:t>Muscarinic </a:t>
            </a:r>
            <a:r>
              <a:rPr lang="en-GB" sz="4000" dirty="0"/>
              <a:t>agents, namely tiotropium, as adjunct therapy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387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r>
              <a:rPr lang="en-GB" sz="4000" dirty="0" smtClean="0"/>
              <a:t>An </a:t>
            </a:r>
            <a:r>
              <a:rPr lang="en-GB" sz="4000" dirty="0" err="1"/>
              <a:t>IgE</a:t>
            </a:r>
            <a:r>
              <a:rPr lang="en-GB" sz="4000" dirty="0"/>
              <a:t> blocker (</a:t>
            </a:r>
            <a:r>
              <a:rPr lang="en-GB" sz="4000" dirty="0" err="1"/>
              <a:t>omalizumab</a:t>
            </a:r>
            <a:r>
              <a:rPr lang="en-GB" sz="4000" dirty="0"/>
              <a:t>) can be added to standard maintenance therapy to reduce exacerbations </a:t>
            </a:r>
            <a:r>
              <a:rPr lang="en-GB" sz="4000" dirty="0" smtClean="0"/>
              <a:t>in moderate to severe allergic asthma. </a:t>
            </a:r>
          </a:p>
        </p:txBody>
      </p:sp>
    </p:spTree>
    <p:extLst>
      <p:ext uri="{BB962C8B-B14F-4D97-AF65-F5344CB8AC3E}">
        <p14:creationId xmlns:p14="http://schemas.microsoft.com/office/powerpoint/2010/main" val="3461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81318"/>
          </a:xfrm>
        </p:spPr>
        <p:txBody>
          <a:bodyPr/>
          <a:lstStyle/>
          <a:p>
            <a:r>
              <a:rPr lang="en-GB" dirty="0" smtClean="0"/>
              <a:t>Long Term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855335"/>
          </a:xfrm>
        </p:spPr>
        <p:txBody>
          <a:bodyPr>
            <a:noAutofit/>
          </a:bodyPr>
          <a:lstStyle/>
          <a:p>
            <a:pPr lvl="1"/>
            <a:r>
              <a:rPr lang="en-GB" sz="4000" dirty="0" smtClean="0"/>
              <a:t>It </a:t>
            </a:r>
            <a:r>
              <a:rPr lang="en-GB" sz="4000" dirty="0"/>
              <a:t>is given by subcutaneous injection every 2 to 4 weeks.</a:t>
            </a:r>
          </a:p>
          <a:p>
            <a:pPr lvl="1"/>
            <a:r>
              <a:rPr lang="en-GB" sz="4000" dirty="0"/>
              <a:t>The most common adverse reactions are injection site reactions and viral infection.</a:t>
            </a:r>
          </a:p>
        </p:txBody>
      </p:sp>
    </p:spTree>
    <p:extLst>
      <p:ext uri="{BB962C8B-B14F-4D97-AF65-F5344CB8AC3E}">
        <p14:creationId xmlns:p14="http://schemas.microsoft.com/office/powerpoint/2010/main" val="1193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Relief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Short-acting </a:t>
            </a:r>
            <a:r>
              <a:rPr lang="en-GB" sz="4000" dirty="0"/>
              <a:t>bronchodilators by inhalation.</a:t>
            </a:r>
          </a:p>
          <a:p>
            <a:r>
              <a:rPr lang="en-GB" sz="4000" dirty="0"/>
              <a:t>Short-acting beta-agonists (SABAs), such as </a:t>
            </a:r>
            <a:r>
              <a:rPr lang="en-GB" sz="4000" dirty="0" err="1"/>
              <a:t>albuterol</a:t>
            </a:r>
            <a:r>
              <a:rPr lang="en-GB" sz="4000" dirty="0"/>
              <a:t>, </a:t>
            </a:r>
            <a:r>
              <a:rPr lang="en-GB" sz="4000" dirty="0" err="1"/>
              <a:t>pirbuterol</a:t>
            </a:r>
            <a:r>
              <a:rPr lang="en-GB" sz="4000" dirty="0"/>
              <a:t>, and </a:t>
            </a:r>
            <a:r>
              <a:rPr lang="en-GB" sz="4000" dirty="0" err="1"/>
              <a:t>levalbuterol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074747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Relief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Anticholinergic </a:t>
            </a:r>
            <a:r>
              <a:rPr lang="en-GB" sz="4000" dirty="0"/>
              <a:t>agent, such as ipratropium bromide.</a:t>
            </a:r>
          </a:p>
          <a:p>
            <a:r>
              <a:rPr lang="en-GB" sz="4000" dirty="0" smtClean="0"/>
              <a:t>Systemic </a:t>
            </a:r>
            <a:r>
              <a:rPr lang="en-GB" sz="4000" dirty="0"/>
              <a:t>corticosteroids (short course)—prednisone, prednisolone, and methylprednisolone.</a:t>
            </a:r>
          </a:p>
        </p:txBody>
      </p:sp>
    </p:spTree>
    <p:extLst>
      <p:ext uri="{BB962C8B-B14F-4D97-AF65-F5344CB8AC3E}">
        <p14:creationId xmlns:p14="http://schemas.microsoft.com/office/powerpoint/2010/main" val="35193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228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Community-acquired pneumonia (CAP)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829"/>
            <a:ext cx="8596668" cy="4971244"/>
          </a:xfrm>
        </p:spPr>
        <p:txBody>
          <a:bodyPr>
            <a:noAutofit/>
          </a:bodyPr>
          <a:lstStyle/>
          <a:p>
            <a:r>
              <a:rPr lang="en-GB" sz="4000" dirty="0" smtClean="0"/>
              <a:t>The </a:t>
            </a:r>
            <a:r>
              <a:rPr lang="en-GB" sz="4000" dirty="0"/>
              <a:t>causative agents </a:t>
            </a:r>
            <a:r>
              <a:rPr lang="en-GB" sz="4000" dirty="0" smtClean="0"/>
              <a:t>are </a:t>
            </a:r>
            <a:r>
              <a:rPr lang="en-GB" sz="4000" dirty="0"/>
              <a:t>most </a:t>
            </a:r>
            <a:r>
              <a:rPr lang="en-GB" sz="4000" dirty="0" smtClean="0"/>
              <a:t>frequently</a:t>
            </a:r>
          </a:p>
          <a:p>
            <a:pPr lvl="1"/>
            <a:r>
              <a:rPr lang="en-GB" sz="4000" i="1" dirty="0" smtClean="0"/>
              <a:t>S</a:t>
            </a:r>
            <a:r>
              <a:rPr lang="en-GB" sz="4000" i="1" dirty="0"/>
              <a:t>. pneumoniae</a:t>
            </a:r>
            <a:r>
              <a:rPr lang="en-GB" sz="4000" i="1" dirty="0" smtClean="0"/>
              <a:t>,</a:t>
            </a:r>
          </a:p>
          <a:p>
            <a:pPr lvl="1"/>
            <a:r>
              <a:rPr lang="en-GB" sz="4000" i="1" dirty="0" smtClean="0"/>
              <a:t>H</a:t>
            </a:r>
            <a:r>
              <a:rPr lang="en-GB" sz="4000" i="1" dirty="0"/>
              <a:t>. </a:t>
            </a:r>
            <a:r>
              <a:rPr lang="en-GB" sz="4000" i="1" dirty="0" err="1"/>
              <a:t>influenzae</a:t>
            </a:r>
            <a:r>
              <a:rPr lang="en-GB" sz="4000" i="1" dirty="0"/>
              <a:t>,</a:t>
            </a:r>
          </a:p>
          <a:p>
            <a:pPr lvl="1"/>
            <a:r>
              <a:rPr lang="en-GB" sz="4000" i="1" dirty="0"/>
              <a:t>Legionella</a:t>
            </a:r>
            <a:r>
              <a:rPr lang="en-GB" sz="4000" i="1" dirty="0" smtClean="0"/>
              <a:t>,</a:t>
            </a:r>
          </a:p>
          <a:p>
            <a:pPr lvl="1"/>
            <a:r>
              <a:rPr lang="en-GB" sz="4000" i="1" dirty="0" smtClean="0"/>
              <a:t>Pseudomonas </a:t>
            </a:r>
            <a:r>
              <a:rPr lang="en-GB" sz="4000" i="1" dirty="0"/>
              <a:t>aeruginosa</a:t>
            </a:r>
            <a:r>
              <a:rPr lang="en-GB" sz="4000" i="1" dirty="0" smtClean="0"/>
              <a:t>,</a:t>
            </a:r>
          </a:p>
          <a:p>
            <a:pPr lvl="1"/>
            <a:r>
              <a:rPr lang="en-GB" sz="4000" dirty="0" smtClean="0"/>
              <a:t>and </a:t>
            </a:r>
            <a:r>
              <a:rPr lang="en-GB" sz="4000" dirty="0"/>
              <a:t>other </a:t>
            </a:r>
            <a:r>
              <a:rPr lang="en-GB" sz="4000" dirty="0" smtClean="0"/>
              <a:t>gram negative rods</a:t>
            </a:r>
            <a:r>
              <a:rPr lang="en-GB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133928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1236373"/>
          </a:xfrm>
        </p:spPr>
        <p:txBody>
          <a:bodyPr/>
          <a:lstStyle/>
          <a:p>
            <a:r>
              <a:rPr lang="en-GB" dirty="0" smtClean="0"/>
              <a:t>Other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4598928"/>
          </a:xfrm>
        </p:spPr>
        <p:txBody>
          <a:bodyPr>
            <a:noAutofit/>
          </a:bodyPr>
          <a:lstStyle/>
          <a:p>
            <a:r>
              <a:rPr lang="en-GB" sz="4000" dirty="0" smtClean="0"/>
              <a:t>Environmental control.</a:t>
            </a:r>
            <a:endParaRPr lang="en-GB" sz="4000" dirty="0"/>
          </a:p>
          <a:p>
            <a:r>
              <a:rPr lang="en-GB" sz="4000" dirty="0" smtClean="0"/>
              <a:t>Immunotherapy.</a:t>
            </a:r>
            <a:endParaRPr lang="en-GB" sz="4000" dirty="0"/>
          </a:p>
          <a:p>
            <a:r>
              <a:rPr lang="en-GB" sz="4000" dirty="0" smtClean="0"/>
              <a:t>Regular </a:t>
            </a:r>
            <a:r>
              <a:rPr lang="en-GB" sz="4000" dirty="0"/>
              <a:t>aerobic exercise should be encouraged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885035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1236373"/>
          </a:xfrm>
        </p:spPr>
        <p:txBody>
          <a:bodyPr/>
          <a:lstStyle/>
          <a:p>
            <a:r>
              <a:rPr lang="en-GB" dirty="0" smtClean="0"/>
              <a:t>Other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4598928"/>
          </a:xfrm>
        </p:spPr>
        <p:txBody>
          <a:bodyPr>
            <a:noAutofit/>
          </a:bodyPr>
          <a:lstStyle/>
          <a:p>
            <a:r>
              <a:rPr lang="en-GB" sz="4000" dirty="0" smtClean="0"/>
              <a:t>Use </a:t>
            </a:r>
            <a:r>
              <a:rPr lang="en-GB" sz="4000" dirty="0"/>
              <a:t>of an inhaled beta-adrenergic agonist or </a:t>
            </a:r>
            <a:r>
              <a:rPr lang="en-GB" sz="4000" dirty="0" err="1"/>
              <a:t>cromolyn</a:t>
            </a:r>
            <a:r>
              <a:rPr lang="en-GB" sz="4000" dirty="0"/>
              <a:t> taken 5 to 10 minutes before exercise will </a:t>
            </a:r>
            <a:r>
              <a:rPr lang="en-GB" sz="4000" dirty="0" smtClean="0"/>
              <a:t>decrease exercise-induced </a:t>
            </a:r>
            <a:r>
              <a:rPr lang="en-GB" sz="4000" dirty="0"/>
              <a:t>bronchoconstriction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6488361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1236373"/>
          </a:xfrm>
        </p:spPr>
        <p:txBody>
          <a:bodyPr/>
          <a:lstStyle/>
          <a:p>
            <a:r>
              <a:rPr lang="en-GB" dirty="0" smtClean="0"/>
              <a:t>Other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4598928"/>
          </a:xfrm>
        </p:spPr>
        <p:txBody>
          <a:bodyPr>
            <a:noAutofit/>
          </a:bodyPr>
          <a:lstStyle/>
          <a:p>
            <a:r>
              <a:rPr lang="en-GB" sz="4000" dirty="0" smtClean="0"/>
              <a:t>Antibiotics </a:t>
            </a:r>
            <a:r>
              <a:rPr lang="en-GB" sz="4000" dirty="0"/>
              <a:t>are prescribed only during acute exacerbations if signs and symptoms of bacterial infection </a:t>
            </a:r>
            <a:r>
              <a:rPr lang="en-GB" sz="4000" dirty="0" smtClean="0"/>
              <a:t>are present</a:t>
            </a:r>
            <a:r>
              <a:rPr lang="en-GB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2710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rmAutofit/>
          </a:bodyPr>
          <a:lstStyle/>
          <a:p>
            <a:r>
              <a:rPr lang="en-GB" dirty="0" smtClean="0"/>
              <a:t>Nursing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80315"/>
            <a:ext cx="8596668" cy="4559122"/>
          </a:xfrm>
        </p:spPr>
        <p:txBody>
          <a:bodyPr>
            <a:noAutofit/>
          </a:bodyPr>
          <a:lstStyle/>
          <a:p>
            <a:r>
              <a:rPr lang="en-GB" sz="4000" dirty="0" smtClean="0"/>
              <a:t>Assignment</a:t>
            </a:r>
          </a:p>
          <a:p>
            <a:pPr lvl="1"/>
            <a:r>
              <a:rPr lang="en-GB" sz="3800" dirty="0" smtClean="0"/>
              <a:t>Use the Nursing Process to manage a patient with Asthma.</a:t>
            </a:r>
          </a:p>
          <a:p>
            <a:pPr lvl="1"/>
            <a:r>
              <a:rPr lang="en-GB" sz="3800" dirty="0" smtClean="0"/>
              <a:t>In your Groups Discuss Status </a:t>
            </a:r>
            <a:r>
              <a:rPr lang="en-GB" sz="3800" dirty="0" err="1" smtClean="0"/>
              <a:t>Asthmaticus</a:t>
            </a:r>
            <a:r>
              <a:rPr lang="en-GB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48360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3335"/>
            <a:ext cx="8596668" cy="927279"/>
          </a:xfrm>
        </p:spPr>
        <p:txBody>
          <a:bodyPr/>
          <a:lstStyle/>
          <a:p>
            <a:r>
              <a:rPr lang="en-GB" dirty="0" smtClean="0"/>
              <a:t>Acute Bronchitis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0614"/>
            <a:ext cx="8596668" cy="4958365"/>
          </a:xfrm>
        </p:spPr>
        <p:txBody>
          <a:bodyPr>
            <a:noAutofit/>
          </a:bodyPr>
          <a:lstStyle/>
          <a:p>
            <a:r>
              <a:rPr lang="en-GB" sz="4000" dirty="0" smtClean="0"/>
              <a:t>Inflammation </a:t>
            </a:r>
            <a:r>
              <a:rPr lang="en-GB" sz="4000" dirty="0"/>
              <a:t>of the airways resulting from infection (viral, bacterial) or an </a:t>
            </a:r>
            <a:r>
              <a:rPr lang="en-GB" sz="4000" dirty="0" smtClean="0"/>
              <a:t>irritant (</a:t>
            </a:r>
            <a:r>
              <a:rPr lang="en-GB" sz="4000" dirty="0"/>
              <a:t>smoke, gastric acid). </a:t>
            </a:r>
            <a:endParaRPr lang="en-GB" sz="4000" dirty="0" smtClean="0"/>
          </a:p>
          <a:p>
            <a:r>
              <a:rPr lang="en-GB" sz="4000" dirty="0" smtClean="0"/>
              <a:t>The </a:t>
            </a:r>
            <a:r>
              <a:rPr lang="en-GB" sz="4000" dirty="0"/>
              <a:t>inflammation causes airway narrowing and congestion, with increase in secretions.</a:t>
            </a:r>
          </a:p>
        </p:txBody>
      </p:sp>
    </p:spTree>
    <p:extLst>
      <p:ext uri="{BB962C8B-B14F-4D97-AF65-F5344CB8AC3E}">
        <p14:creationId xmlns:p14="http://schemas.microsoft.com/office/powerpoint/2010/main" val="35128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218941"/>
            <a:ext cx="9324304" cy="63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7425"/>
            <a:ext cx="8596668" cy="1043189"/>
          </a:xfrm>
        </p:spPr>
        <p:txBody>
          <a:bodyPr>
            <a:normAutofit/>
          </a:bodyPr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0615"/>
            <a:ext cx="8596668" cy="4830748"/>
          </a:xfrm>
        </p:spPr>
        <p:txBody>
          <a:bodyPr>
            <a:noAutofit/>
          </a:bodyPr>
          <a:lstStyle/>
          <a:p>
            <a:r>
              <a:rPr lang="en-GB" sz="4000" dirty="0" smtClean="0"/>
              <a:t>Dry </a:t>
            </a:r>
            <a:r>
              <a:rPr lang="en-GB" sz="4000" dirty="0"/>
              <a:t>cough, which may become productive with clear to purulent sputum.</a:t>
            </a:r>
          </a:p>
          <a:p>
            <a:r>
              <a:rPr lang="en-GB" sz="4000" dirty="0" err="1" smtClean="0"/>
              <a:t>Rhinorrhea</a:t>
            </a:r>
            <a:r>
              <a:rPr lang="en-GB" sz="4000" dirty="0"/>
              <a:t>, sore throat, and nasal congestion may precede and accompany lower respiratory tract</a:t>
            </a:r>
          </a:p>
          <a:p>
            <a:pPr marL="0" indent="0">
              <a:buNone/>
            </a:pPr>
            <a:r>
              <a:rPr lang="en-GB" sz="4000" dirty="0" smtClean="0"/>
              <a:t>  symptoms.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571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7425"/>
            <a:ext cx="8596668" cy="1043189"/>
          </a:xfrm>
        </p:spPr>
        <p:txBody>
          <a:bodyPr>
            <a:normAutofit/>
          </a:bodyPr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0615"/>
            <a:ext cx="8596668" cy="4830748"/>
          </a:xfrm>
        </p:spPr>
        <p:txBody>
          <a:bodyPr>
            <a:noAutofit/>
          </a:bodyPr>
          <a:lstStyle/>
          <a:p>
            <a:r>
              <a:rPr lang="en-GB" sz="4000" dirty="0" smtClean="0"/>
              <a:t>Occasional </a:t>
            </a:r>
            <a:r>
              <a:rPr lang="en-GB" sz="4000" dirty="0"/>
              <a:t>pleuritic chest pain and fever.</a:t>
            </a:r>
          </a:p>
          <a:p>
            <a:r>
              <a:rPr lang="en-GB" sz="4000" dirty="0" smtClean="0"/>
              <a:t>Diffuse </a:t>
            </a:r>
            <a:r>
              <a:rPr lang="en-GB" sz="4000" dirty="0"/>
              <a:t>rhonchi and crackles and occasional wheezing heard on auscultation.</a:t>
            </a:r>
          </a:p>
        </p:txBody>
      </p:sp>
    </p:spTree>
    <p:extLst>
      <p:ext uri="{BB962C8B-B14F-4D97-AF65-F5344CB8AC3E}">
        <p14:creationId xmlns:p14="http://schemas.microsoft.com/office/powerpoint/2010/main" val="21827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Chest </a:t>
            </a:r>
            <a:r>
              <a:rPr lang="en-GB" sz="4000" dirty="0"/>
              <a:t>x-ray—no evidence of infiltrates or consolidation.</a:t>
            </a:r>
          </a:p>
          <a:p>
            <a:r>
              <a:rPr lang="en-GB" sz="4000" dirty="0" smtClean="0"/>
              <a:t>Sputum </a:t>
            </a:r>
            <a:r>
              <a:rPr lang="en-GB" sz="4000" dirty="0"/>
              <a:t>Gram stain and culture have limited value.</a:t>
            </a:r>
          </a:p>
          <a:p>
            <a:r>
              <a:rPr lang="en-GB" sz="4000" dirty="0" smtClean="0"/>
              <a:t>Spirometry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0764657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3043"/>
            <a:ext cx="8596668" cy="4238320"/>
          </a:xfrm>
        </p:spPr>
        <p:txBody>
          <a:bodyPr>
            <a:noAutofit/>
          </a:bodyPr>
          <a:lstStyle/>
          <a:p>
            <a:r>
              <a:rPr lang="en-GB" sz="4000" dirty="0" smtClean="0"/>
              <a:t>Antibiotic </a:t>
            </a:r>
            <a:r>
              <a:rPr lang="en-GB" sz="4000" dirty="0"/>
              <a:t>therapy is normally avoided </a:t>
            </a:r>
            <a:r>
              <a:rPr lang="en-GB" sz="4000" dirty="0" smtClean="0"/>
              <a:t>unless there is a bacterial infection.</a:t>
            </a:r>
          </a:p>
          <a:p>
            <a:r>
              <a:rPr lang="en-GB" sz="4000" dirty="0" smtClean="0"/>
              <a:t>Hydration </a:t>
            </a:r>
            <a:r>
              <a:rPr lang="en-GB" sz="4000" dirty="0"/>
              <a:t>and humidification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3628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i="1" dirty="0"/>
              <a:t>S. pneumoniae </a:t>
            </a:r>
            <a:r>
              <a:rPr lang="en-GB" sz="4000" dirty="0"/>
              <a:t>(pneumococcus) is the most common </a:t>
            </a:r>
            <a:r>
              <a:rPr lang="en-GB" sz="4000" dirty="0" smtClean="0"/>
              <a:t>cause of </a:t>
            </a:r>
            <a:r>
              <a:rPr lang="en-GB" sz="4000" dirty="0"/>
              <a:t>CAP in people younger than 60 years of age without </a:t>
            </a:r>
            <a:r>
              <a:rPr lang="en-GB" sz="4000" dirty="0" smtClean="0"/>
              <a:t>comorbidity and </a:t>
            </a:r>
            <a:r>
              <a:rPr lang="en-GB" sz="4000" dirty="0"/>
              <a:t>in those 60 years and older with comorbidity.</a:t>
            </a:r>
          </a:p>
        </p:txBody>
      </p:sp>
    </p:spTree>
    <p:extLst>
      <p:ext uri="{BB962C8B-B14F-4D97-AF65-F5344CB8AC3E}">
        <p14:creationId xmlns:p14="http://schemas.microsoft.com/office/powerpoint/2010/main" val="321635417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Secretion </a:t>
            </a:r>
            <a:r>
              <a:rPr lang="en-GB" sz="4000" dirty="0"/>
              <a:t>clearance interventions </a:t>
            </a:r>
            <a:endParaRPr lang="en-GB" sz="4000" dirty="0" smtClean="0"/>
          </a:p>
          <a:p>
            <a:pPr lvl="1"/>
            <a:r>
              <a:rPr lang="en-GB" sz="3800" dirty="0" smtClean="0"/>
              <a:t>Controlled </a:t>
            </a:r>
            <a:r>
              <a:rPr lang="en-GB" sz="3800" dirty="0"/>
              <a:t>cough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Positive expiratory </a:t>
            </a:r>
            <a:r>
              <a:rPr lang="en-GB" sz="3800" dirty="0"/>
              <a:t>pressure [PEP</a:t>
            </a:r>
            <a:r>
              <a:rPr lang="en-GB" sz="3800" dirty="0" smtClean="0"/>
              <a:t>],</a:t>
            </a:r>
          </a:p>
          <a:p>
            <a:pPr lvl="1"/>
            <a:r>
              <a:rPr lang="en-GB" sz="3800" dirty="0" smtClean="0"/>
              <a:t>Chest </a:t>
            </a:r>
            <a:r>
              <a:rPr lang="en-GB" sz="3800" dirty="0"/>
              <a:t>physical </a:t>
            </a:r>
            <a:r>
              <a:rPr lang="en-GB" sz="3800" dirty="0" smtClean="0"/>
              <a:t>therapy</a:t>
            </a:r>
          </a:p>
          <a:p>
            <a:pPr lvl="1"/>
            <a:r>
              <a:rPr lang="en-GB" sz="3800" dirty="0" smtClean="0"/>
              <a:t> </a:t>
            </a:r>
            <a:r>
              <a:rPr lang="en-GB" sz="3800" dirty="0"/>
              <a:t>mobilization</a:t>
            </a:r>
            <a:r>
              <a:rPr lang="en-GB" sz="3800" dirty="0" smtClean="0"/>
              <a:t>.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138885060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Bronchodilators </a:t>
            </a:r>
            <a:r>
              <a:rPr lang="en-GB" sz="4000" dirty="0"/>
              <a:t>for bronchospasm, </a:t>
            </a:r>
            <a:endParaRPr lang="en-GB" sz="4000" dirty="0" smtClean="0"/>
          </a:p>
          <a:p>
            <a:r>
              <a:rPr lang="en-GB" sz="4000" dirty="0" smtClean="0"/>
              <a:t>secretion clearance</a:t>
            </a:r>
          </a:p>
          <a:p>
            <a:r>
              <a:rPr lang="en-GB" sz="4000" dirty="0" smtClean="0"/>
              <a:t>Symptom </a:t>
            </a:r>
            <a:r>
              <a:rPr lang="en-GB" sz="4000" dirty="0"/>
              <a:t>management for cough and fever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4083440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Management </a:t>
            </a:r>
            <a:r>
              <a:rPr lang="en-GB" sz="4000" dirty="0"/>
              <a:t>of irritants </a:t>
            </a:r>
            <a:endParaRPr lang="en-GB" sz="4000" dirty="0" smtClean="0"/>
          </a:p>
          <a:p>
            <a:pPr lvl="1"/>
            <a:r>
              <a:rPr lang="en-GB" sz="3800" dirty="0" smtClean="0"/>
              <a:t>smoking </a:t>
            </a:r>
            <a:r>
              <a:rPr lang="en-GB" sz="3800" dirty="0"/>
              <a:t>cessation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use </a:t>
            </a:r>
            <a:r>
              <a:rPr lang="en-GB" sz="3800" dirty="0"/>
              <a:t>of air filter.</a:t>
            </a:r>
          </a:p>
        </p:txBody>
      </p:sp>
    </p:spTree>
    <p:extLst>
      <p:ext uri="{BB962C8B-B14F-4D97-AF65-F5344CB8AC3E}">
        <p14:creationId xmlns:p14="http://schemas.microsoft.com/office/powerpoint/2010/main" val="9530080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Obstructive Pulmonary Disease (COPD)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“</a:t>
            </a:r>
            <a:r>
              <a:rPr lang="en-GB" sz="4000" dirty="0"/>
              <a:t>A</a:t>
            </a:r>
            <a:r>
              <a:rPr lang="en-GB" sz="4000" dirty="0" smtClean="0"/>
              <a:t> </a:t>
            </a:r>
            <a:r>
              <a:rPr lang="en-GB" sz="4000" dirty="0"/>
              <a:t>preventable and treatable </a:t>
            </a:r>
            <a:r>
              <a:rPr lang="en-GB" sz="4000" dirty="0" smtClean="0"/>
              <a:t>disease with </a:t>
            </a:r>
            <a:r>
              <a:rPr lang="en-GB" sz="4000" dirty="0"/>
              <a:t>some significant </a:t>
            </a:r>
            <a:r>
              <a:rPr lang="en-GB" sz="4000" dirty="0" err="1"/>
              <a:t>extrapulmonary</a:t>
            </a:r>
            <a:r>
              <a:rPr lang="en-GB" sz="4000" dirty="0"/>
              <a:t> effects that may </a:t>
            </a:r>
            <a:r>
              <a:rPr lang="en-GB" sz="4000" dirty="0" smtClean="0"/>
              <a:t>contribute to </a:t>
            </a:r>
            <a:r>
              <a:rPr lang="en-GB" sz="4000" dirty="0"/>
              <a:t>the severity in individual patients</a:t>
            </a:r>
            <a:r>
              <a:rPr lang="en-GB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83230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Obstructive Pulmonary Disease (COPD)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Its pulmonary component </a:t>
            </a:r>
            <a:r>
              <a:rPr lang="en-GB" sz="4000" dirty="0"/>
              <a:t>is characterized by airflow limitation that is </a:t>
            </a:r>
            <a:r>
              <a:rPr lang="en-GB" sz="4000" dirty="0" smtClean="0"/>
              <a:t>not fully </a:t>
            </a:r>
            <a:r>
              <a:rPr lang="en-GB" sz="4000" dirty="0"/>
              <a:t>reversible. 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21982306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Obstructive Pulmonary Disease (COPD)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The </a:t>
            </a:r>
            <a:r>
              <a:rPr lang="en-GB" sz="4000" dirty="0"/>
              <a:t>airflow limitation is usually </a:t>
            </a:r>
            <a:r>
              <a:rPr lang="en-GB" sz="4000" dirty="0" smtClean="0"/>
              <a:t>progressive and </a:t>
            </a:r>
            <a:r>
              <a:rPr lang="en-GB" sz="4000" dirty="0"/>
              <a:t>associated with an abnormal inflammatory response </a:t>
            </a:r>
            <a:r>
              <a:rPr lang="en-GB" sz="4000" dirty="0" smtClean="0"/>
              <a:t>of the </a:t>
            </a:r>
            <a:r>
              <a:rPr lang="en-GB" sz="4000" dirty="0"/>
              <a:t>lung to noxious particles or gases” (GOLD, </a:t>
            </a:r>
            <a:r>
              <a:rPr lang="en-GB" sz="4000" dirty="0" smtClean="0"/>
              <a:t>2008).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1706564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500" dirty="0" smtClean="0"/>
              <a:t>Pathophysiology</a:t>
            </a:r>
            <a:endParaRPr lang="en-GB" sz="5500" dirty="0"/>
          </a:p>
        </p:txBody>
      </p:sp>
    </p:spTree>
    <p:extLst>
      <p:ext uri="{BB962C8B-B14F-4D97-AF65-F5344CB8AC3E}">
        <p14:creationId xmlns:p14="http://schemas.microsoft.com/office/powerpoint/2010/main" val="129871925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mok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437882"/>
            <a:ext cx="9388699" cy="59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ronic Obstructive Pulmonary Disease (COPD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12124"/>
            <a:ext cx="9311425" cy="60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Autofit/>
          </a:bodyPr>
          <a:lstStyle/>
          <a:p>
            <a:r>
              <a:rPr lang="en-GB" sz="4000" dirty="0"/>
              <a:t>Cigarette smoking (primary risk factor).</a:t>
            </a:r>
          </a:p>
          <a:p>
            <a:r>
              <a:rPr lang="en-GB" sz="4000" dirty="0"/>
              <a:t>Environmental air pollution</a:t>
            </a:r>
          </a:p>
          <a:p>
            <a:r>
              <a:rPr lang="en-GB" sz="4000" dirty="0"/>
              <a:t>Indoor air pollution from heating and cooking with biomass (energy sources from organic material).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434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9094"/>
            <a:ext cx="8596668" cy="862884"/>
          </a:xfrm>
        </p:spPr>
        <p:txBody>
          <a:bodyPr>
            <a:normAutofit/>
          </a:bodyPr>
          <a:lstStyle/>
          <a:p>
            <a:r>
              <a:rPr lang="en-GB" dirty="0" smtClean="0"/>
              <a:t>Hospital Acquired Pneumonia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1979"/>
            <a:ext cx="8596668" cy="4869384"/>
          </a:xfrm>
        </p:spPr>
        <p:txBody>
          <a:bodyPr>
            <a:noAutofit/>
          </a:bodyPr>
          <a:lstStyle/>
          <a:p>
            <a:r>
              <a:rPr lang="en-GB" sz="4000" dirty="0"/>
              <a:t>HAP, also known as </a:t>
            </a:r>
            <a:r>
              <a:rPr lang="en-GB" sz="4000" b="1" dirty="0"/>
              <a:t>nosocomial </a:t>
            </a:r>
            <a:r>
              <a:rPr lang="en-GB" sz="4000" dirty="0"/>
              <a:t>pneumonia, is defined </a:t>
            </a:r>
            <a:r>
              <a:rPr lang="en-GB" sz="4000" dirty="0" smtClean="0"/>
              <a:t>as the </a:t>
            </a:r>
            <a:r>
              <a:rPr lang="en-GB" sz="4000" dirty="0"/>
              <a:t>onset of pneumonia symptoms more than 48 hours </a:t>
            </a:r>
            <a:r>
              <a:rPr lang="en-GB" sz="4000" dirty="0" smtClean="0"/>
              <a:t>after admission </a:t>
            </a:r>
            <a:r>
              <a:rPr lang="en-GB" sz="4000" dirty="0"/>
              <a:t>in patients with no evidence of infection at </a:t>
            </a:r>
            <a:r>
              <a:rPr lang="en-GB" sz="4000" dirty="0" smtClean="0"/>
              <a:t>the time </a:t>
            </a:r>
            <a:r>
              <a:rPr lang="en-GB" sz="4000" dirty="0"/>
              <a:t>of admission. </a:t>
            </a:r>
          </a:p>
        </p:txBody>
      </p:sp>
    </p:spTree>
    <p:extLst>
      <p:ext uri="{BB962C8B-B14F-4D97-AF65-F5344CB8AC3E}">
        <p14:creationId xmlns:p14="http://schemas.microsoft.com/office/powerpoint/2010/main" val="41022935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Host factors</a:t>
            </a:r>
          </a:p>
          <a:p>
            <a:pPr lvl="1"/>
            <a:r>
              <a:rPr lang="en-GB" sz="3800" dirty="0" smtClean="0"/>
              <a:t>Genetic </a:t>
            </a:r>
            <a:r>
              <a:rPr lang="en-GB" sz="3800" dirty="0"/>
              <a:t>predisposition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Abnormal </a:t>
            </a:r>
            <a:r>
              <a:rPr lang="en-GB" sz="3800" dirty="0"/>
              <a:t>lung development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Accelerated </a:t>
            </a:r>
            <a:r>
              <a:rPr lang="en-GB" sz="3800" dirty="0"/>
              <a:t>aging.</a:t>
            </a:r>
          </a:p>
        </p:txBody>
      </p:sp>
    </p:spTree>
    <p:extLst>
      <p:ext uri="{BB962C8B-B14F-4D97-AF65-F5344CB8AC3E}">
        <p14:creationId xmlns:p14="http://schemas.microsoft.com/office/powerpoint/2010/main" val="40945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Bronchitis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Defined as the </a:t>
            </a:r>
            <a:r>
              <a:rPr lang="en-GB" sz="4000" dirty="0"/>
              <a:t>presence of cough and </a:t>
            </a:r>
            <a:r>
              <a:rPr lang="en-GB" sz="4000" dirty="0">
                <a:solidFill>
                  <a:srgbClr val="FF0000"/>
                </a:solidFill>
              </a:rPr>
              <a:t>sputum production </a:t>
            </a:r>
            <a:r>
              <a:rPr lang="en-GB" sz="4000" dirty="0"/>
              <a:t>for at least </a:t>
            </a:r>
            <a:r>
              <a:rPr lang="en-GB" sz="4000" dirty="0" smtClean="0"/>
              <a:t>3 months </a:t>
            </a:r>
            <a:r>
              <a:rPr lang="en-GB" sz="4000" dirty="0"/>
              <a:t>in each of 2 consecutive years. </a:t>
            </a:r>
            <a:endParaRPr lang="en-GB" sz="40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51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Bronchitis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In many cases</a:t>
            </a:r>
            <a:r>
              <a:rPr lang="en-GB" sz="4000" dirty="0"/>
              <a:t>, smoke or other environmental pollutants irritate </a:t>
            </a:r>
            <a:r>
              <a:rPr lang="en-GB" sz="4000" dirty="0" smtClean="0"/>
              <a:t>the airways</a:t>
            </a:r>
            <a:r>
              <a:rPr lang="en-GB" sz="4000" dirty="0"/>
              <a:t>, resulting in inflammation and hypersecretion </a:t>
            </a:r>
            <a:r>
              <a:rPr lang="en-GB" sz="4000" dirty="0" smtClean="0"/>
              <a:t>of mucus</a:t>
            </a:r>
            <a:r>
              <a:rPr lang="en-GB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4699"/>
            <a:ext cx="8596668" cy="901521"/>
          </a:xfrm>
        </p:spPr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pic>
        <p:nvPicPr>
          <p:cNvPr id="3074" name="Picture 2" descr="Pathology of Chronic Bronchitis | Pathology Made Sim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46220"/>
            <a:ext cx="8596668" cy="5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259"/>
          </a:xfrm>
        </p:spPr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649273"/>
          </a:xfrm>
        </p:spPr>
        <p:txBody>
          <a:bodyPr>
            <a:noAutofit/>
          </a:bodyPr>
          <a:lstStyle/>
          <a:p>
            <a:r>
              <a:rPr lang="en-GB" sz="4000" dirty="0"/>
              <a:t>Alveoli adjacent to the bronchioles may </a:t>
            </a:r>
            <a:r>
              <a:rPr lang="en-GB" sz="4000" dirty="0" smtClean="0"/>
              <a:t>become damaged </a:t>
            </a:r>
            <a:r>
              <a:rPr lang="en-GB" sz="4000" dirty="0"/>
              <a:t>and </a:t>
            </a:r>
            <a:r>
              <a:rPr lang="en-GB" sz="4000" dirty="0" err="1"/>
              <a:t>fibrosed</a:t>
            </a:r>
            <a:r>
              <a:rPr lang="en-GB" sz="4000" dirty="0"/>
              <a:t>, resulting in altered function of </a:t>
            </a:r>
            <a:r>
              <a:rPr lang="en-GB" sz="4000" dirty="0" smtClean="0"/>
              <a:t>the alveolar </a:t>
            </a:r>
            <a:r>
              <a:rPr lang="en-GB" sz="4000" dirty="0"/>
              <a:t>macrophages. </a:t>
            </a:r>
            <a:r>
              <a:rPr lang="en-GB" sz="4000" dirty="0" smtClean="0"/>
              <a:t>As </a:t>
            </a:r>
            <a:r>
              <a:rPr lang="en-GB" sz="4000" dirty="0"/>
              <a:t>a result, the patient </a:t>
            </a:r>
            <a:r>
              <a:rPr lang="en-GB" sz="4000" dirty="0" smtClean="0"/>
              <a:t>becomes more </a:t>
            </a:r>
            <a:r>
              <a:rPr lang="en-GB" sz="4000" dirty="0"/>
              <a:t>susceptible to respiratory infection. </a:t>
            </a:r>
          </a:p>
        </p:txBody>
      </p:sp>
    </p:spTree>
    <p:extLst>
      <p:ext uri="{BB962C8B-B14F-4D97-AF65-F5344CB8AC3E}">
        <p14:creationId xmlns:p14="http://schemas.microsoft.com/office/powerpoint/2010/main" val="12234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Emphysema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In </a:t>
            </a:r>
            <a:r>
              <a:rPr lang="en-GB" sz="4000" b="1" dirty="0"/>
              <a:t>emphysema, </a:t>
            </a:r>
            <a:r>
              <a:rPr lang="en-GB" sz="4000" dirty="0"/>
              <a:t>impaired oxygen and carbon dioxide </a:t>
            </a:r>
            <a:r>
              <a:rPr lang="en-GB" sz="4000" dirty="0" smtClean="0"/>
              <a:t>exchange results </a:t>
            </a:r>
            <a:r>
              <a:rPr lang="en-GB" sz="4000" dirty="0"/>
              <a:t>from destruction of the walls of </a:t>
            </a:r>
            <a:r>
              <a:rPr lang="en-GB" sz="4000" dirty="0" err="1" smtClean="0"/>
              <a:t>overdistended</a:t>
            </a:r>
            <a:r>
              <a:rPr lang="en-GB" sz="4000" dirty="0" smtClean="0"/>
              <a:t> alveoli.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706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2"/>
          </a:xfrm>
        </p:spPr>
        <p:txBody>
          <a:bodyPr/>
          <a:lstStyle/>
          <a:p>
            <a:r>
              <a:rPr lang="en-GB" dirty="0" smtClean="0"/>
              <a:t>Emphysema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>
            <a:noAutofit/>
          </a:bodyPr>
          <a:lstStyle/>
          <a:p>
            <a:r>
              <a:rPr lang="en-GB" sz="4000" i="1" dirty="0" smtClean="0"/>
              <a:t>Emphysema </a:t>
            </a:r>
            <a:r>
              <a:rPr lang="en-GB" sz="4000" dirty="0"/>
              <a:t>is a pathologic term that </a:t>
            </a:r>
            <a:r>
              <a:rPr lang="en-GB" sz="4000" dirty="0" smtClean="0"/>
              <a:t>describes an </a:t>
            </a:r>
            <a:r>
              <a:rPr lang="en-GB" sz="4000" dirty="0"/>
              <a:t>abnormal distention of the airspaces beyond </a:t>
            </a:r>
            <a:r>
              <a:rPr lang="en-GB" sz="4000" dirty="0" smtClean="0"/>
              <a:t>the terminal </a:t>
            </a:r>
            <a:r>
              <a:rPr lang="en-GB" sz="4000" dirty="0"/>
              <a:t>bronchioles and destruction of the walls of </a:t>
            </a:r>
            <a:r>
              <a:rPr lang="en-GB" sz="4000" dirty="0" smtClean="0"/>
              <a:t>the alveoli.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303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27279"/>
          </a:xfrm>
        </p:spPr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5100034"/>
          </a:xfrm>
        </p:spPr>
        <p:txBody>
          <a:bodyPr>
            <a:noAutofit/>
          </a:bodyPr>
          <a:lstStyle/>
          <a:p>
            <a:r>
              <a:rPr lang="en-GB" sz="4000" dirty="0"/>
              <a:t>This is the end stage of a </a:t>
            </a:r>
            <a:r>
              <a:rPr lang="en-GB" sz="4000" dirty="0" smtClean="0"/>
              <a:t>process that </a:t>
            </a:r>
            <a:r>
              <a:rPr lang="en-GB" sz="4000" dirty="0"/>
              <a:t>progresses slowly for many years. </a:t>
            </a:r>
            <a:endParaRPr lang="en-GB" sz="4000" dirty="0" smtClean="0"/>
          </a:p>
          <a:p>
            <a:r>
              <a:rPr lang="en-GB" sz="4000" dirty="0" smtClean="0"/>
              <a:t>As </a:t>
            </a:r>
            <a:r>
              <a:rPr lang="en-GB" sz="4000" dirty="0"/>
              <a:t>the walls of </a:t>
            </a:r>
            <a:r>
              <a:rPr lang="en-GB" sz="4000" dirty="0" smtClean="0"/>
              <a:t>the  alveoli </a:t>
            </a:r>
            <a:r>
              <a:rPr lang="en-GB" sz="4000" dirty="0"/>
              <a:t>are </a:t>
            </a:r>
            <a:r>
              <a:rPr lang="en-GB" sz="4000" dirty="0" smtClean="0"/>
              <a:t>destroyed, the </a:t>
            </a:r>
            <a:r>
              <a:rPr lang="en-GB" sz="4000" dirty="0"/>
              <a:t>alveolar surface area in direct contact </a:t>
            </a:r>
            <a:r>
              <a:rPr lang="en-GB" sz="4000" dirty="0" smtClean="0"/>
              <a:t>with the </a:t>
            </a:r>
            <a:r>
              <a:rPr lang="en-GB" sz="4000" dirty="0"/>
              <a:t>pulmonary capillaries continually decreases. </a:t>
            </a:r>
          </a:p>
        </p:txBody>
      </p:sp>
    </p:spTree>
    <p:extLst>
      <p:ext uri="{BB962C8B-B14F-4D97-AF65-F5344CB8AC3E}">
        <p14:creationId xmlns:p14="http://schemas.microsoft.com/office/powerpoint/2010/main" val="18254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Pulmonary Alveolus Gas Exchange Lung Capillary Respiration, PNG,  3185x2192px, Pulmonary Alveolus, Anatomy, Blood, Brand, Bronchus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8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1668"/>
            <a:ext cx="8596668" cy="746974"/>
          </a:xfrm>
        </p:spPr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88643"/>
            <a:ext cx="8596668" cy="51527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993471" y="913154"/>
            <a:ext cx="1711092" cy="81871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Impared</a:t>
            </a:r>
            <a:r>
              <a:rPr lang="en-GB" dirty="0" smtClean="0"/>
              <a:t> Gas Exchange</a:t>
            </a:r>
            <a:endParaRPr lang="en-GB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993471" y="3977426"/>
            <a:ext cx="1711092" cy="8187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Respiratory Acidosis</a:t>
            </a:r>
            <a:endParaRPr lang="en-GB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993471" y="2445290"/>
            <a:ext cx="1711092" cy="8187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Hypercapnia</a:t>
            </a:r>
          </a:p>
          <a:p>
            <a:pPr algn="ctr"/>
            <a:r>
              <a:rPr lang="en-GB" dirty="0" smtClean="0"/>
              <a:t>Hypoxemia</a:t>
            </a:r>
            <a:endParaRPr lang="en-GB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7407518" y="880056"/>
            <a:ext cx="1339403" cy="8187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Capillary Bed Size </a:t>
            </a:r>
            <a:endParaRPr lang="en-GB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3799268" y="903754"/>
            <a:ext cx="2253803" cy="81871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Destruction of Alveoli Wall</a:t>
            </a:r>
            <a:endParaRPr lang="en-GB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911402" y="2526509"/>
            <a:ext cx="3193961" cy="8187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Resistance to blood Flow</a:t>
            </a:r>
          </a:p>
          <a:p>
            <a:pPr algn="ctr"/>
            <a:r>
              <a:rPr lang="en-GB" dirty="0" smtClean="0"/>
              <a:t>Pulmonary Artery Pressure</a:t>
            </a:r>
            <a:endParaRPr lang="en-GB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5911403" y="4052751"/>
            <a:ext cx="3193960" cy="81871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Right Sided Heart Failure (co-</a:t>
            </a:r>
            <a:r>
              <a:rPr lang="en-GB" dirty="0" err="1" smtClean="0"/>
              <a:t>Pulmonale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73383" y="1078812"/>
            <a:ext cx="12879" cy="3482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53071" y="2691685"/>
            <a:ext cx="12878" cy="476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6065949" y="1036217"/>
            <a:ext cx="13415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Arrow 31"/>
          <p:cNvSpPr/>
          <p:nvPr/>
        </p:nvSpPr>
        <p:spPr>
          <a:xfrm>
            <a:off x="2717440" y="1047095"/>
            <a:ext cx="108182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>
            <a:off x="1468191" y="1731864"/>
            <a:ext cx="484632" cy="713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>
            <a:off x="7834903" y="1716385"/>
            <a:ext cx="484632" cy="713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7826572" y="3345219"/>
            <a:ext cx="484632" cy="713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1468191" y="3264000"/>
            <a:ext cx="484632" cy="713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4700"/>
            <a:ext cx="8596668" cy="837125"/>
          </a:xfrm>
        </p:spPr>
        <p:txBody>
          <a:bodyPr/>
          <a:lstStyle/>
          <a:p>
            <a:r>
              <a:rPr lang="en-GB" dirty="0" smtClean="0"/>
              <a:t>Predisposing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81825"/>
            <a:ext cx="9600007" cy="4959537"/>
          </a:xfrm>
        </p:spPr>
        <p:txBody>
          <a:bodyPr>
            <a:noAutofit/>
          </a:bodyPr>
          <a:lstStyle/>
          <a:p>
            <a:r>
              <a:rPr lang="en-GB" sz="4000" dirty="0" smtClean="0"/>
              <a:t>A </a:t>
            </a:r>
            <a:r>
              <a:rPr lang="en-GB" sz="4000" dirty="0"/>
              <a:t>variety of comorbid </a:t>
            </a:r>
            <a:r>
              <a:rPr lang="en-GB" sz="4000" dirty="0" smtClean="0"/>
              <a:t>conditions</a:t>
            </a:r>
          </a:p>
          <a:p>
            <a:pPr lvl="1"/>
            <a:r>
              <a:rPr lang="en-GB" sz="4000" dirty="0" smtClean="0"/>
              <a:t>Supine </a:t>
            </a:r>
            <a:r>
              <a:rPr lang="en-GB" sz="4000" dirty="0"/>
              <a:t>positioning</a:t>
            </a:r>
          </a:p>
          <a:p>
            <a:pPr lvl="1"/>
            <a:r>
              <a:rPr lang="en-GB" sz="4000" dirty="0" smtClean="0"/>
              <a:t>Aspiration</a:t>
            </a:r>
          </a:p>
          <a:p>
            <a:pPr lvl="1"/>
            <a:r>
              <a:rPr lang="en-GB" sz="4000" dirty="0" smtClean="0"/>
              <a:t>Coma</a:t>
            </a:r>
          </a:p>
          <a:p>
            <a:pPr lvl="1"/>
            <a:r>
              <a:rPr lang="en-GB" sz="4000" dirty="0" smtClean="0"/>
              <a:t>Malnutrition</a:t>
            </a:r>
          </a:p>
          <a:p>
            <a:pPr lvl="1"/>
            <a:r>
              <a:rPr lang="en-GB" sz="4000" dirty="0" smtClean="0"/>
              <a:t>Prolonged </a:t>
            </a:r>
            <a:r>
              <a:rPr lang="en-GB" sz="4000" dirty="0"/>
              <a:t>hospitalization</a:t>
            </a:r>
            <a:r>
              <a:rPr lang="en-GB" sz="4000" dirty="0" smtClean="0"/>
              <a:t>,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4568119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emphyse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14400"/>
          </a:xfrm>
        </p:spPr>
        <p:txBody>
          <a:bodyPr/>
          <a:lstStyle/>
          <a:p>
            <a:r>
              <a:rPr lang="en-GB" dirty="0" smtClean="0"/>
              <a:t>Clinical Features Of COPD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6"/>
            <a:ext cx="8596668" cy="4958365"/>
          </a:xfrm>
        </p:spPr>
        <p:txBody>
          <a:bodyPr>
            <a:noAutofit/>
          </a:bodyPr>
          <a:lstStyle/>
          <a:p>
            <a:r>
              <a:rPr lang="en-GB" sz="4000" dirty="0"/>
              <a:t>Usually insidious, gradual in onset, and steadily progressive.</a:t>
            </a:r>
          </a:p>
          <a:p>
            <a:r>
              <a:rPr lang="en-GB" sz="4000" dirty="0" err="1" smtClean="0"/>
              <a:t>Dyspnea</a:t>
            </a:r>
            <a:r>
              <a:rPr lang="en-GB" sz="4000" dirty="0" smtClean="0"/>
              <a:t> </a:t>
            </a:r>
            <a:endParaRPr lang="en-GB" sz="4000" dirty="0"/>
          </a:p>
          <a:p>
            <a:r>
              <a:rPr lang="en-GB" sz="4000" dirty="0" smtClean="0"/>
              <a:t>Cough</a:t>
            </a:r>
          </a:p>
          <a:p>
            <a:r>
              <a:rPr lang="en-GB" sz="4000" dirty="0" smtClean="0"/>
              <a:t>Barrel chest.</a:t>
            </a:r>
            <a:endParaRPr lang="en-GB" sz="4000" dirty="0"/>
          </a:p>
          <a:p>
            <a:r>
              <a:rPr lang="en-GB" sz="4000" dirty="0" smtClean="0"/>
              <a:t>Wheezing</a:t>
            </a:r>
          </a:p>
          <a:p>
            <a:r>
              <a:rPr lang="en-GB" sz="4000" dirty="0" smtClean="0"/>
              <a:t>chest tightness.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883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144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 descr="No photo description availabl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6366"/>
            <a:ext cx="8596668" cy="61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14400"/>
          </a:xfrm>
        </p:spPr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Autofit/>
          </a:bodyPr>
          <a:lstStyle/>
          <a:p>
            <a:r>
              <a:rPr lang="en-GB" sz="4000" dirty="0" smtClean="0"/>
              <a:t>Spirometry.</a:t>
            </a:r>
            <a:endParaRPr lang="en-GB" sz="4000" dirty="0"/>
          </a:p>
          <a:p>
            <a:r>
              <a:rPr lang="en-GB" sz="4000" dirty="0" smtClean="0"/>
              <a:t>ABG </a:t>
            </a:r>
            <a:r>
              <a:rPr lang="en-GB" sz="4000" dirty="0"/>
              <a:t>or </a:t>
            </a:r>
            <a:r>
              <a:rPr lang="en-GB" sz="4000" dirty="0" smtClean="0"/>
              <a:t>oximetry.</a:t>
            </a:r>
          </a:p>
          <a:p>
            <a:r>
              <a:rPr lang="en-GB" sz="4000" dirty="0" smtClean="0"/>
              <a:t>Chest x-ray.</a:t>
            </a:r>
            <a:endParaRPr lang="en-GB" sz="4000" dirty="0"/>
          </a:p>
          <a:p>
            <a:r>
              <a:rPr lang="en-GB" sz="4000" dirty="0" smtClean="0"/>
              <a:t>Alpha1-antitrypsin assay.</a:t>
            </a:r>
          </a:p>
          <a:p>
            <a:r>
              <a:rPr lang="en-GB" sz="4000" dirty="0" smtClean="0"/>
              <a:t>History and Physical Examination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37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1197735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4495897"/>
          </a:xfrm>
        </p:spPr>
        <p:txBody>
          <a:bodyPr>
            <a:noAutofit/>
          </a:bodyPr>
          <a:lstStyle/>
          <a:p>
            <a:r>
              <a:rPr lang="en-GB" sz="4000" dirty="0"/>
              <a:t>The goals of COPD management </a:t>
            </a:r>
            <a:r>
              <a:rPr lang="en-GB" sz="4000" dirty="0" smtClean="0"/>
              <a:t>are</a:t>
            </a:r>
          </a:p>
          <a:p>
            <a:pPr lvl="1"/>
            <a:r>
              <a:rPr lang="en-GB" sz="4000" dirty="0" smtClean="0"/>
              <a:t>Relieve </a:t>
            </a:r>
            <a:r>
              <a:rPr lang="en-GB" sz="4000" dirty="0"/>
              <a:t>symptoms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Prevent </a:t>
            </a:r>
            <a:r>
              <a:rPr lang="en-GB" sz="4000" dirty="0"/>
              <a:t>disease progression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Reduce </a:t>
            </a:r>
            <a:r>
              <a:rPr lang="en-GB" sz="4000" dirty="0"/>
              <a:t>mortality,</a:t>
            </a:r>
          </a:p>
          <a:p>
            <a:pPr lvl="1"/>
            <a:r>
              <a:rPr lang="en-GB" sz="4000" dirty="0" smtClean="0"/>
              <a:t>Improve </a:t>
            </a:r>
            <a:r>
              <a:rPr lang="en-GB" sz="4000" dirty="0"/>
              <a:t>exercise tolerance</a:t>
            </a:r>
            <a:r>
              <a:rPr lang="en-GB" sz="40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4536975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2" y="347730"/>
            <a:ext cx="8596668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01521"/>
            <a:ext cx="8596668" cy="5602310"/>
          </a:xfrm>
        </p:spPr>
        <p:txBody>
          <a:bodyPr>
            <a:noAutofit/>
          </a:bodyPr>
          <a:lstStyle/>
          <a:p>
            <a:r>
              <a:rPr lang="en-GB" sz="4000" dirty="0"/>
              <a:t>The goals of COPD management </a:t>
            </a:r>
            <a:r>
              <a:rPr lang="en-GB" sz="4000" dirty="0" smtClean="0"/>
              <a:t>are</a:t>
            </a:r>
          </a:p>
          <a:p>
            <a:pPr lvl="1"/>
            <a:r>
              <a:rPr lang="en-GB" sz="4000" dirty="0" smtClean="0"/>
              <a:t>Improve </a:t>
            </a:r>
            <a:r>
              <a:rPr lang="en-GB" sz="4000" dirty="0"/>
              <a:t>health status/quality of life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Prevent </a:t>
            </a:r>
            <a:r>
              <a:rPr lang="en-GB" sz="4000" dirty="0"/>
              <a:t>and treat complications </a:t>
            </a:r>
            <a:r>
              <a:rPr lang="en-GB" sz="4000" dirty="0" smtClean="0"/>
              <a:t>and exacerbations</a:t>
            </a:r>
            <a:r>
              <a:rPr lang="en-GB" sz="4000" dirty="0"/>
              <a:t>. </a:t>
            </a:r>
            <a:endParaRPr lang="en-GB" sz="4000" dirty="0" smtClean="0"/>
          </a:p>
          <a:p>
            <a:r>
              <a:rPr lang="en-GB" sz="4000" dirty="0" smtClean="0"/>
              <a:t>Treatment </a:t>
            </a:r>
            <a:r>
              <a:rPr lang="en-GB" sz="4000" dirty="0"/>
              <a:t>regimens are based </a:t>
            </a:r>
            <a:r>
              <a:rPr lang="en-GB" sz="4000" dirty="0" smtClean="0"/>
              <a:t>on severity</a:t>
            </a:r>
            <a:r>
              <a:rPr lang="en-GB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76663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734096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91675"/>
            <a:ext cx="8596668" cy="5049688"/>
          </a:xfrm>
        </p:spPr>
        <p:txBody>
          <a:bodyPr/>
          <a:lstStyle/>
          <a:p>
            <a:r>
              <a:rPr lang="en-GB" dirty="0" smtClean="0"/>
              <a:t>Smoking.</a:t>
            </a:r>
            <a:endParaRPr lang="en-GB" dirty="0"/>
          </a:p>
          <a:p>
            <a:r>
              <a:rPr lang="en-GB" dirty="0" smtClean="0"/>
              <a:t>Inhaled bronchodilators</a:t>
            </a:r>
          </a:p>
          <a:p>
            <a:r>
              <a:rPr lang="en-GB" dirty="0" err="1"/>
              <a:t>Methylxanthines</a:t>
            </a:r>
            <a:r>
              <a:rPr lang="en-GB" dirty="0"/>
              <a:t>, such as </a:t>
            </a:r>
            <a:r>
              <a:rPr lang="en-GB" dirty="0" smtClean="0"/>
              <a:t>theophylline</a:t>
            </a:r>
            <a:endParaRPr lang="en-GB" dirty="0"/>
          </a:p>
          <a:p>
            <a:r>
              <a:rPr lang="en-GB" dirty="0" smtClean="0"/>
              <a:t>Inhaled corticosteroids.</a:t>
            </a:r>
          </a:p>
          <a:p>
            <a:r>
              <a:rPr lang="en-GB" dirty="0"/>
              <a:t>Oral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241292326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734095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62885"/>
            <a:ext cx="8596668" cy="5178477"/>
          </a:xfrm>
        </p:spPr>
        <p:txBody>
          <a:bodyPr>
            <a:noAutofit/>
          </a:bodyPr>
          <a:lstStyle/>
          <a:p>
            <a:r>
              <a:rPr lang="en-GB" sz="4000" dirty="0" smtClean="0"/>
              <a:t>Clear secretions</a:t>
            </a:r>
          </a:p>
          <a:p>
            <a:pPr lvl="1"/>
            <a:r>
              <a:rPr lang="en-GB" sz="4000" dirty="0" smtClean="0"/>
              <a:t>Mobilizing </a:t>
            </a:r>
            <a:r>
              <a:rPr lang="en-GB" sz="4000" dirty="0"/>
              <a:t>the patient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Bronchodilators</a:t>
            </a:r>
          </a:p>
          <a:p>
            <a:pPr lvl="1"/>
            <a:r>
              <a:rPr lang="en-GB" sz="4000" dirty="0" smtClean="0"/>
              <a:t>Chest physical therapy</a:t>
            </a:r>
            <a:r>
              <a:rPr lang="en-GB" sz="4000" dirty="0"/>
              <a:t>, including postural drainage for secretion </a:t>
            </a:r>
            <a:r>
              <a:rPr lang="en-GB" sz="4000" dirty="0" smtClean="0"/>
              <a:t>clearance</a:t>
            </a:r>
          </a:p>
          <a:p>
            <a:pPr lvl="1"/>
            <a:r>
              <a:rPr lang="en-GB" sz="4000" dirty="0" smtClean="0"/>
              <a:t>Breathing Exercises,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3001386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734095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62885"/>
            <a:ext cx="8596668" cy="5178477"/>
          </a:xfrm>
        </p:spPr>
        <p:txBody>
          <a:bodyPr>
            <a:noAutofit/>
          </a:bodyPr>
          <a:lstStyle/>
          <a:p>
            <a:r>
              <a:rPr lang="en-GB" sz="4000" dirty="0" smtClean="0"/>
              <a:t>Supplemental oxygen.</a:t>
            </a:r>
          </a:p>
          <a:p>
            <a:r>
              <a:rPr lang="en-GB" sz="4000" dirty="0" smtClean="0"/>
              <a:t>Antimicrobial for infections.</a:t>
            </a:r>
            <a:endParaRPr lang="en-GB" sz="4000" dirty="0"/>
          </a:p>
          <a:p>
            <a:r>
              <a:rPr lang="en-GB" sz="4000" dirty="0" smtClean="0"/>
              <a:t>Lung </a:t>
            </a:r>
            <a:r>
              <a:rPr lang="en-GB" sz="4000" dirty="0"/>
              <a:t>volume reduction </a:t>
            </a:r>
            <a:r>
              <a:rPr lang="en-GB" sz="4000" dirty="0" smtClean="0"/>
              <a:t>surgery. </a:t>
            </a:r>
            <a:endParaRPr lang="en-GB" sz="4000" dirty="0"/>
          </a:p>
          <a:p>
            <a:r>
              <a:rPr lang="en-GB" sz="4000" dirty="0" smtClean="0"/>
              <a:t>Influenza </a:t>
            </a:r>
            <a:r>
              <a:rPr lang="en-GB" sz="4000" dirty="0"/>
              <a:t>(annual) and pneumococcal vaccination.</a:t>
            </a:r>
          </a:p>
          <a:p>
            <a:r>
              <a:rPr lang="en-GB" sz="4000" dirty="0" smtClean="0"/>
              <a:t>Lung </a:t>
            </a:r>
            <a:r>
              <a:rPr lang="en-GB" sz="4000" dirty="0"/>
              <a:t>transplantation may be considered for people with advanced COPD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6655080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734095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62885"/>
            <a:ext cx="8596668" cy="5178477"/>
          </a:xfrm>
        </p:spPr>
        <p:txBody>
          <a:bodyPr>
            <a:noAutofit/>
          </a:bodyPr>
          <a:lstStyle/>
          <a:p>
            <a:r>
              <a:rPr lang="en-GB" sz="4000" dirty="0" smtClean="0"/>
              <a:t>Frequent </a:t>
            </a:r>
            <a:r>
              <a:rPr lang="en-GB" sz="4000" dirty="0"/>
              <a:t>hand hygiene</a:t>
            </a:r>
            <a:r>
              <a:rPr lang="en-GB" sz="4000" dirty="0" smtClean="0"/>
              <a:t>,</a:t>
            </a:r>
          </a:p>
          <a:p>
            <a:r>
              <a:rPr lang="en-GB" sz="4000" dirty="0" smtClean="0"/>
              <a:t>Physical </a:t>
            </a:r>
            <a:r>
              <a:rPr lang="en-GB" sz="4000" dirty="0"/>
              <a:t>activity</a:t>
            </a:r>
            <a:r>
              <a:rPr lang="en-GB" sz="4000" dirty="0" smtClean="0"/>
              <a:t>,</a:t>
            </a:r>
          </a:p>
          <a:p>
            <a:r>
              <a:rPr lang="en-GB" sz="4000" dirty="0" smtClean="0"/>
              <a:t>Regular </a:t>
            </a:r>
            <a:r>
              <a:rPr lang="en-GB" sz="4000" dirty="0"/>
              <a:t>medical follow-up.</a:t>
            </a:r>
          </a:p>
          <a:p>
            <a:r>
              <a:rPr lang="en-GB" sz="4000" dirty="0" smtClean="0"/>
              <a:t>Treatment </a:t>
            </a:r>
            <a:r>
              <a:rPr lang="en-GB" sz="4000" dirty="0"/>
              <a:t>for alpha1-antitrypsin deficiency: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6679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4700"/>
            <a:ext cx="8596668" cy="837125"/>
          </a:xfrm>
        </p:spPr>
        <p:txBody>
          <a:bodyPr/>
          <a:lstStyle/>
          <a:p>
            <a:r>
              <a:rPr lang="en-GB" dirty="0" smtClean="0"/>
              <a:t>Predisposing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81825"/>
            <a:ext cx="9600007" cy="5293217"/>
          </a:xfrm>
        </p:spPr>
        <p:txBody>
          <a:bodyPr>
            <a:noAutofit/>
          </a:bodyPr>
          <a:lstStyle/>
          <a:p>
            <a:pPr lvl="1"/>
            <a:r>
              <a:rPr lang="en-GB" sz="4000" dirty="0" smtClean="0"/>
              <a:t>Hypotension</a:t>
            </a:r>
          </a:p>
          <a:p>
            <a:pPr lvl="1"/>
            <a:r>
              <a:rPr lang="en-GB" sz="4000" dirty="0" smtClean="0"/>
              <a:t>Metabolic </a:t>
            </a:r>
            <a:r>
              <a:rPr lang="en-GB" sz="4000" dirty="0"/>
              <a:t>disorders. </a:t>
            </a:r>
            <a:endParaRPr lang="en-GB" sz="4000" dirty="0" smtClean="0"/>
          </a:p>
          <a:p>
            <a:r>
              <a:rPr lang="en-GB" sz="4000" dirty="0" smtClean="0"/>
              <a:t>Hospitalized patients </a:t>
            </a:r>
            <a:r>
              <a:rPr lang="en-GB" sz="4000" dirty="0"/>
              <a:t>are also exposed to potential bacteria from </a:t>
            </a:r>
            <a:r>
              <a:rPr lang="en-GB" sz="4000" dirty="0" smtClean="0"/>
              <a:t>other sources </a:t>
            </a:r>
            <a:r>
              <a:rPr lang="en-GB" sz="4000" dirty="0"/>
              <a:t>(</a:t>
            </a:r>
            <a:r>
              <a:rPr lang="en-GB" sz="4000" dirty="0" err="1"/>
              <a:t>eg</a:t>
            </a:r>
            <a:r>
              <a:rPr lang="en-GB" sz="4000" dirty="0"/>
              <a:t>, respiratory therapy devices and equipment</a:t>
            </a:r>
            <a:r>
              <a:rPr lang="en-GB" sz="4000" dirty="0" smtClean="0"/>
              <a:t>, transmission </a:t>
            </a:r>
            <a:r>
              <a:rPr lang="en-GB" sz="4000" dirty="0"/>
              <a:t>of pathogens by the hands of health care personnel).</a:t>
            </a:r>
          </a:p>
        </p:txBody>
      </p:sp>
    </p:spTree>
    <p:extLst>
      <p:ext uri="{BB962C8B-B14F-4D97-AF65-F5344CB8AC3E}">
        <p14:creationId xmlns:p14="http://schemas.microsoft.com/office/powerpoint/2010/main" val="20905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790"/>
            <a:ext cx="8596668" cy="734095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62885"/>
            <a:ext cx="8596668" cy="5422005"/>
          </a:xfrm>
        </p:spPr>
        <p:txBody>
          <a:bodyPr>
            <a:noAutofit/>
          </a:bodyPr>
          <a:lstStyle/>
          <a:p>
            <a:pPr lvl="1"/>
            <a:r>
              <a:rPr lang="en-GB" sz="3800" dirty="0" smtClean="0"/>
              <a:t>Weekly </a:t>
            </a:r>
            <a:r>
              <a:rPr lang="en-GB" sz="3800" dirty="0"/>
              <a:t>IV infusions </a:t>
            </a:r>
            <a:r>
              <a:rPr lang="en-GB" sz="3800" dirty="0" smtClean="0"/>
              <a:t>of </a:t>
            </a:r>
            <a:r>
              <a:rPr lang="en-GB" sz="3800" dirty="0"/>
              <a:t>human alpha1-antitrypsin as replacement therapy </a:t>
            </a:r>
            <a:r>
              <a:rPr lang="en-GB" sz="3800" dirty="0" smtClean="0"/>
              <a:t>to correct </a:t>
            </a:r>
            <a:r>
              <a:rPr lang="en-GB" sz="3800" dirty="0"/>
              <a:t>the </a:t>
            </a:r>
            <a:r>
              <a:rPr lang="en-GB" sz="3800" dirty="0" smtClean="0"/>
              <a:t> </a:t>
            </a:r>
            <a:r>
              <a:rPr lang="en-GB" sz="3800" dirty="0" err="1" smtClean="0"/>
              <a:t>ntiprotease</a:t>
            </a:r>
            <a:r>
              <a:rPr lang="en-GB" sz="3800" dirty="0" smtClean="0"/>
              <a:t> </a:t>
            </a:r>
            <a:r>
              <a:rPr lang="en-GB" sz="3800" dirty="0"/>
              <a:t>imbalance in the lungs.</a:t>
            </a:r>
          </a:p>
          <a:p>
            <a:pPr lvl="1"/>
            <a:r>
              <a:rPr lang="en-GB" sz="3800" dirty="0"/>
              <a:t>Smoking cessation.</a:t>
            </a:r>
          </a:p>
          <a:p>
            <a:pPr lvl="1"/>
            <a:r>
              <a:rPr lang="en-GB" sz="3800" dirty="0"/>
              <a:t>Lung transplantation may be </a:t>
            </a:r>
            <a:r>
              <a:rPr lang="en-GB" sz="3800" dirty="0" smtClean="0"/>
              <a:t>considered.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200264638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798490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6221"/>
            <a:ext cx="8596668" cy="4895142"/>
          </a:xfrm>
        </p:spPr>
        <p:txBody>
          <a:bodyPr>
            <a:noAutofit/>
          </a:bodyPr>
          <a:lstStyle/>
          <a:p>
            <a:r>
              <a:rPr lang="en-GB" sz="4000" dirty="0"/>
              <a:t>Respiratory failure.</a:t>
            </a:r>
          </a:p>
          <a:p>
            <a:r>
              <a:rPr lang="en-GB" sz="4000" dirty="0" smtClean="0"/>
              <a:t>Pneumonia</a:t>
            </a:r>
            <a:r>
              <a:rPr lang="en-GB" sz="4000" dirty="0"/>
              <a:t>, overwhelming respiratory infection.</a:t>
            </a:r>
          </a:p>
          <a:p>
            <a:r>
              <a:rPr lang="en-GB" sz="4000" dirty="0" smtClean="0"/>
              <a:t>Right-sided </a:t>
            </a:r>
            <a:r>
              <a:rPr lang="en-GB" sz="4000" dirty="0"/>
              <a:t>heart failure, </a:t>
            </a:r>
            <a:endParaRPr lang="en-GB" sz="4000" dirty="0" smtClean="0"/>
          </a:p>
          <a:p>
            <a:r>
              <a:rPr lang="en-GB" sz="4000" dirty="0" smtClean="0"/>
              <a:t>pulmonary </a:t>
            </a:r>
            <a:r>
              <a:rPr lang="en-GB" sz="4000" dirty="0"/>
              <a:t>hypertension, 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96612433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798490"/>
          </a:xfrm>
        </p:spPr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6221"/>
            <a:ext cx="8596668" cy="4895142"/>
          </a:xfrm>
        </p:spPr>
        <p:txBody>
          <a:bodyPr>
            <a:noAutofit/>
          </a:bodyPr>
          <a:lstStyle/>
          <a:p>
            <a:r>
              <a:rPr lang="en-GB" sz="4000" dirty="0"/>
              <a:t>D</a:t>
            </a:r>
            <a:r>
              <a:rPr lang="en-GB" sz="4000" dirty="0" smtClean="0"/>
              <a:t>ysrhythmias</a:t>
            </a:r>
            <a:r>
              <a:rPr lang="en-GB" sz="4000" dirty="0"/>
              <a:t>.</a:t>
            </a:r>
          </a:p>
          <a:p>
            <a:r>
              <a:rPr lang="en-GB" sz="4000" dirty="0" smtClean="0"/>
              <a:t>Depression</a:t>
            </a:r>
            <a:r>
              <a:rPr lang="en-GB" sz="4000" dirty="0"/>
              <a:t>, anxiety disorder.</a:t>
            </a:r>
          </a:p>
          <a:p>
            <a:r>
              <a:rPr lang="en-GB" sz="4000" dirty="0" smtClean="0"/>
              <a:t>Skeletal </a:t>
            </a:r>
            <a:r>
              <a:rPr lang="en-GB" sz="4000" dirty="0"/>
              <a:t>muscle dysfunction.</a:t>
            </a:r>
          </a:p>
        </p:txBody>
      </p:sp>
    </p:spTree>
    <p:extLst>
      <p:ext uri="{BB962C8B-B14F-4D97-AF65-F5344CB8AC3E}">
        <p14:creationId xmlns:p14="http://schemas.microsoft.com/office/powerpoint/2010/main" val="48947594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Using the Nursing process Discuss the management of a patient with COPD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0340412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Bronchiectasis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5954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Bronchectasis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i="1" dirty="0"/>
              <a:t>Bronchiectasis </a:t>
            </a:r>
            <a:r>
              <a:rPr lang="en-GB" sz="4000" dirty="0"/>
              <a:t>is a chronic inflammation and dilatation of the </a:t>
            </a:r>
            <a:r>
              <a:rPr lang="en-GB" sz="4000" dirty="0" smtClean="0"/>
              <a:t>bronchi.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938343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>
            <a:normAutofit/>
          </a:bodyPr>
          <a:lstStyle/>
          <a:p>
            <a:r>
              <a:rPr lang="en-GB" sz="5500" dirty="0" smtClean="0"/>
              <a:t>Causes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4547413"/>
          </a:xfrm>
        </p:spPr>
        <p:txBody>
          <a:bodyPr>
            <a:noAutofit/>
          </a:bodyPr>
          <a:lstStyle/>
          <a:p>
            <a:r>
              <a:rPr lang="en-GB" sz="4000" dirty="0"/>
              <a:t>Airway obstruction</a:t>
            </a:r>
          </a:p>
          <a:p>
            <a:r>
              <a:rPr lang="en-GB" sz="4000" dirty="0" smtClean="0"/>
              <a:t>Diffuse </a:t>
            </a:r>
            <a:r>
              <a:rPr lang="en-GB" sz="4000" dirty="0"/>
              <a:t>airway injury</a:t>
            </a:r>
          </a:p>
          <a:p>
            <a:r>
              <a:rPr lang="en-GB" sz="4000" dirty="0" smtClean="0"/>
              <a:t>Pulmonary </a:t>
            </a:r>
            <a:r>
              <a:rPr lang="en-GB" sz="4000" dirty="0"/>
              <a:t>infections and obstruction of the </a:t>
            </a:r>
            <a:r>
              <a:rPr lang="en-GB" sz="4000" dirty="0" smtClean="0"/>
              <a:t>bronchus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417275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>
            <a:normAutofit/>
          </a:bodyPr>
          <a:lstStyle/>
          <a:p>
            <a:r>
              <a:rPr lang="en-GB" sz="5500" dirty="0" smtClean="0"/>
              <a:t>Causes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4547413"/>
          </a:xfrm>
        </p:spPr>
        <p:txBody>
          <a:bodyPr>
            <a:noAutofit/>
          </a:bodyPr>
          <a:lstStyle/>
          <a:p>
            <a:r>
              <a:rPr lang="en-GB" sz="4000" dirty="0" smtClean="0"/>
              <a:t>Cystic </a:t>
            </a:r>
            <a:r>
              <a:rPr lang="en-GB" sz="4000" dirty="0"/>
              <a:t>fibrosis</a:t>
            </a:r>
          </a:p>
          <a:p>
            <a:r>
              <a:rPr lang="en-GB" sz="4000" dirty="0" smtClean="0"/>
              <a:t>Abnormal </a:t>
            </a:r>
            <a:r>
              <a:rPr lang="en-GB" sz="4000" dirty="0"/>
              <a:t>host </a:t>
            </a:r>
            <a:r>
              <a:rPr lang="en-GB" sz="4000" dirty="0" err="1"/>
              <a:t>defense</a:t>
            </a:r>
            <a:r>
              <a:rPr lang="en-GB" sz="4000" dirty="0"/>
              <a:t> (</a:t>
            </a:r>
            <a:r>
              <a:rPr lang="en-GB" sz="4000" dirty="0" err="1"/>
              <a:t>eg</a:t>
            </a:r>
            <a:r>
              <a:rPr lang="en-GB" sz="4000" dirty="0"/>
              <a:t>, ciliary dyskinesia or </a:t>
            </a:r>
            <a:r>
              <a:rPr lang="en-GB" sz="4000" dirty="0" smtClean="0"/>
              <a:t>humoral immunodeficiency</a:t>
            </a:r>
            <a:r>
              <a:rPr lang="en-GB" sz="4000" dirty="0"/>
              <a:t>)</a:t>
            </a:r>
          </a:p>
          <a:p>
            <a:r>
              <a:rPr lang="en-GB" sz="4000" dirty="0" smtClean="0"/>
              <a:t>Idiopathic </a:t>
            </a:r>
            <a:r>
              <a:rPr lang="en-GB" sz="4000" dirty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313726435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specting non‐cystic fibrosis bronchiectasis: What the busy primary care  clinician needs to know - Maselli - 2017 - International Journal of  Clinical Practice - Wiley Online Libr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296214"/>
            <a:ext cx="8834907" cy="60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Bronchiectasis; Causes, Symptoms, Treatment &amp;amp; Preven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1821"/>
            <a:ext cx="8596668" cy="798490"/>
          </a:xfrm>
        </p:spPr>
        <p:txBody>
          <a:bodyPr/>
          <a:lstStyle/>
          <a:p>
            <a:r>
              <a:rPr lang="en-GB" dirty="0" smtClean="0"/>
              <a:t>Causative Organisms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779419"/>
              </p:ext>
            </p:extLst>
          </p:nvPr>
        </p:nvGraphicFramePr>
        <p:xfrm>
          <a:off x="677334" y="1030311"/>
          <a:ext cx="8596668" cy="501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8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3032"/>
            <a:ext cx="8596668" cy="888642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91675"/>
            <a:ext cx="8596668" cy="5049688"/>
          </a:xfrm>
        </p:spPr>
        <p:txBody>
          <a:bodyPr>
            <a:noAutofit/>
          </a:bodyPr>
          <a:lstStyle/>
          <a:p>
            <a:r>
              <a:rPr lang="en-GB" sz="4000" dirty="0"/>
              <a:t>Persistent cough with production of increased amounts of sputum that may be purulent.</a:t>
            </a:r>
          </a:p>
          <a:p>
            <a:r>
              <a:rPr lang="en-GB" sz="4000" dirty="0" smtClean="0"/>
              <a:t>Intermittent </a:t>
            </a:r>
            <a:r>
              <a:rPr lang="en-GB" sz="4000" dirty="0" err="1"/>
              <a:t>hemoptysis</a:t>
            </a:r>
            <a:r>
              <a:rPr lang="en-GB" sz="4000" dirty="0" smtClean="0"/>
              <a:t>;</a:t>
            </a:r>
          </a:p>
          <a:p>
            <a:r>
              <a:rPr lang="en-GB" sz="4000" dirty="0" err="1" smtClean="0"/>
              <a:t>Dyspnea</a:t>
            </a:r>
            <a:r>
              <a:rPr lang="en-GB" sz="4000" dirty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2274288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3032"/>
            <a:ext cx="8596668" cy="888642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91675"/>
            <a:ext cx="8596668" cy="5049688"/>
          </a:xfrm>
        </p:spPr>
        <p:txBody>
          <a:bodyPr>
            <a:noAutofit/>
          </a:bodyPr>
          <a:lstStyle/>
          <a:p>
            <a:r>
              <a:rPr lang="en-GB" sz="4000" dirty="0" smtClean="0"/>
              <a:t>Recurrent </a:t>
            </a:r>
            <a:r>
              <a:rPr lang="en-GB" sz="4000" dirty="0"/>
              <a:t>fever and pulmonary infections.</a:t>
            </a:r>
          </a:p>
          <a:p>
            <a:r>
              <a:rPr lang="en-GB" sz="4000" dirty="0" smtClean="0"/>
              <a:t>Crackles </a:t>
            </a:r>
            <a:r>
              <a:rPr lang="en-GB" sz="4000" dirty="0"/>
              <a:t>and rhonchi heard over involved lobes.</a:t>
            </a:r>
          </a:p>
          <a:p>
            <a:r>
              <a:rPr lang="en-GB" sz="4000" dirty="0" smtClean="0"/>
              <a:t>Finger </a:t>
            </a:r>
            <a:r>
              <a:rPr lang="en-GB" sz="4000" dirty="0"/>
              <a:t>clubbing.</a:t>
            </a:r>
          </a:p>
        </p:txBody>
      </p:sp>
    </p:spTree>
    <p:extLst>
      <p:ext uri="{BB962C8B-B14F-4D97-AF65-F5344CB8AC3E}">
        <p14:creationId xmlns:p14="http://schemas.microsoft.com/office/powerpoint/2010/main" val="9670370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0059"/>
          </a:xfrm>
        </p:spPr>
        <p:txBody>
          <a:bodyPr>
            <a:noAutofit/>
          </a:bodyPr>
          <a:lstStyle/>
          <a:p>
            <a:r>
              <a:rPr lang="en-GB" sz="4000" dirty="0" smtClean="0"/>
              <a:t>High-resolution CT scan.</a:t>
            </a:r>
            <a:endParaRPr lang="en-GB" sz="4000" dirty="0"/>
          </a:p>
          <a:p>
            <a:r>
              <a:rPr lang="en-GB" sz="4000" dirty="0" smtClean="0"/>
              <a:t>Chest </a:t>
            </a:r>
            <a:r>
              <a:rPr lang="en-GB" sz="4000" dirty="0"/>
              <a:t>x-ray may reveal areas of atelectasis with widespread dilation of bronchi.</a:t>
            </a:r>
          </a:p>
          <a:p>
            <a:r>
              <a:rPr lang="en-GB" sz="4000" dirty="0" smtClean="0"/>
              <a:t>Sputum </a:t>
            </a:r>
            <a:r>
              <a:rPr lang="en-GB" sz="4000" dirty="0"/>
              <a:t>examination may detect offending pathogens.</a:t>
            </a:r>
          </a:p>
        </p:txBody>
      </p:sp>
    </p:spTree>
    <p:extLst>
      <p:ext uri="{BB962C8B-B14F-4D97-AF65-F5344CB8AC3E}">
        <p14:creationId xmlns:p14="http://schemas.microsoft.com/office/powerpoint/2010/main" val="128439252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13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945487"/>
          </a:xfrm>
        </p:spPr>
        <p:txBody>
          <a:bodyPr>
            <a:noAutofit/>
          </a:bodyPr>
          <a:lstStyle/>
          <a:p>
            <a:r>
              <a:rPr lang="en-GB" sz="4000" dirty="0"/>
              <a:t>The goal is to </a:t>
            </a:r>
            <a:endParaRPr lang="en-GB" sz="4000" dirty="0" smtClean="0"/>
          </a:p>
          <a:p>
            <a:pPr lvl="1"/>
            <a:r>
              <a:rPr lang="en-GB" sz="4000" dirty="0" smtClean="0"/>
              <a:t>Prevent progression</a:t>
            </a:r>
          </a:p>
          <a:p>
            <a:pPr lvl="1"/>
            <a:r>
              <a:rPr lang="en-GB" sz="4000" dirty="0" smtClean="0"/>
              <a:t>improving </a:t>
            </a:r>
            <a:r>
              <a:rPr lang="en-GB" sz="4000" dirty="0"/>
              <a:t>symptoms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limiting exacerbations,</a:t>
            </a:r>
          </a:p>
          <a:p>
            <a:pPr lvl="1"/>
            <a:r>
              <a:rPr lang="en-GB" sz="4000" dirty="0" smtClean="0"/>
              <a:t>decreasing </a:t>
            </a:r>
            <a:r>
              <a:rPr lang="en-GB" sz="4000" dirty="0"/>
              <a:t>complications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Reducing </a:t>
            </a:r>
            <a:r>
              <a:rPr lang="en-GB" sz="4000" dirty="0"/>
              <a:t>morbidity and mortality.</a:t>
            </a:r>
          </a:p>
        </p:txBody>
      </p:sp>
    </p:spTree>
    <p:extLst>
      <p:ext uri="{BB962C8B-B14F-4D97-AF65-F5344CB8AC3E}">
        <p14:creationId xmlns:p14="http://schemas.microsoft.com/office/powerpoint/2010/main" val="44910007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3031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906850"/>
          </a:xfrm>
        </p:spPr>
        <p:txBody>
          <a:bodyPr>
            <a:noAutofit/>
          </a:bodyPr>
          <a:lstStyle/>
          <a:p>
            <a:r>
              <a:rPr lang="en-GB" sz="4000" dirty="0"/>
              <a:t>Infection controlled by:</a:t>
            </a:r>
          </a:p>
          <a:p>
            <a:pPr lvl="1"/>
            <a:r>
              <a:rPr lang="en-GB" sz="4000" dirty="0"/>
              <a:t>Smoking cessation.</a:t>
            </a:r>
          </a:p>
          <a:p>
            <a:pPr lvl="1"/>
            <a:r>
              <a:rPr lang="en-GB" sz="4000" dirty="0"/>
              <a:t>Prompt antimicrobial treatment of exacerbations of infection.</a:t>
            </a:r>
          </a:p>
          <a:p>
            <a:pPr lvl="1"/>
            <a:r>
              <a:rPr lang="en-GB" sz="4000" dirty="0"/>
              <a:t>Immunization against potential pulmonary pathogens (influenza and pneumococcal vaccine</a:t>
            </a:r>
            <a:r>
              <a:rPr lang="en-GB" sz="4000" dirty="0" smtClean="0"/>
              <a:t>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5022616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3031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Autofit/>
          </a:bodyPr>
          <a:lstStyle/>
          <a:p>
            <a:r>
              <a:rPr lang="en-GB" sz="4000" dirty="0" smtClean="0"/>
              <a:t>Secretion </a:t>
            </a:r>
            <a:r>
              <a:rPr lang="en-GB" sz="4000" dirty="0"/>
              <a:t>clearance </a:t>
            </a:r>
            <a:r>
              <a:rPr lang="en-GB" sz="4000" dirty="0" smtClean="0"/>
              <a:t>techniques</a:t>
            </a:r>
          </a:p>
          <a:p>
            <a:pPr lvl="1"/>
            <a:r>
              <a:rPr lang="en-GB" sz="4000" dirty="0" smtClean="0"/>
              <a:t>postural </a:t>
            </a:r>
            <a:r>
              <a:rPr lang="en-GB" sz="4000" dirty="0"/>
              <a:t>drainage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percussion </a:t>
            </a:r>
          </a:p>
          <a:p>
            <a:r>
              <a:rPr lang="en-GB" sz="4000" dirty="0" smtClean="0"/>
              <a:t>Bronchodilators.</a:t>
            </a:r>
            <a:endParaRPr lang="en-GB" sz="4000" dirty="0"/>
          </a:p>
          <a:p>
            <a:r>
              <a:rPr lang="en-GB" sz="4000" dirty="0" smtClean="0"/>
              <a:t>Mobilization </a:t>
            </a:r>
            <a:r>
              <a:rPr lang="en-GB" sz="4000" dirty="0"/>
              <a:t>and </a:t>
            </a:r>
            <a:r>
              <a:rPr lang="en-GB" sz="4000" dirty="0" smtClean="0"/>
              <a:t>exercise.</a:t>
            </a:r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0470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3031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Autofit/>
          </a:bodyPr>
          <a:lstStyle/>
          <a:p>
            <a:r>
              <a:rPr lang="en-GB" sz="4000" dirty="0" smtClean="0"/>
              <a:t>Early </a:t>
            </a:r>
            <a:r>
              <a:rPr lang="en-GB" sz="4000" dirty="0"/>
              <a:t>management of acute </a:t>
            </a:r>
            <a:r>
              <a:rPr lang="en-GB" sz="4000" dirty="0" smtClean="0"/>
              <a:t>exacerbations</a:t>
            </a:r>
          </a:p>
          <a:p>
            <a:pPr lvl="1"/>
            <a:r>
              <a:rPr lang="en-GB" sz="3800" dirty="0"/>
              <a:t>A</a:t>
            </a:r>
            <a:r>
              <a:rPr lang="en-GB" sz="3800" dirty="0" smtClean="0"/>
              <a:t>ntibiotics,</a:t>
            </a:r>
          </a:p>
          <a:p>
            <a:pPr lvl="1"/>
            <a:r>
              <a:rPr lang="en-GB" sz="3800" dirty="0" smtClean="0"/>
              <a:t>corticosteroids,</a:t>
            </a:r>
          </a:p>
          <a:p>
            <a:pPr lvl="1"/>
            <a:r>
              <a:rPr lang="en-GB" sz="3800" dirty="0" smtClean="0"/>
              <a:t>oxygen for hypoxemia.</a:t>
            </a:r>
          </a:p>
        </p:txBody>
      </p:sp>
    </p:spTree>
    <p:extLst>
      <p:ext uri="{BB962C8B-B14F-4D97-AF65-F5344CB8AC3E}">
        <p14:creationId xmlns:p14="http://schemas.microsoft.com/office/powerpoint/2010/main" val="864249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3031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Autofit/>
          </a:bodyPr>
          <a:lstStyle/>
          <a:p>
            <a:r>
              <a:rPr lang="en-GB" sz="4000" dirty="0" smtClean="0"/>
              <a:t>Severe </a:t>
            </a:r>
            <a:r>
              <a:rPr lang="en-GB" sz="4000" dirty="0"/>
              <a:t>exacerbation is normally managed </a:t>
            </a:r>
            <a:r>
              <a:rPr lang="en-GB" sz="4000" dirty="0" smtClean="0"/>
              <a:t>with</a:t>
            </a:r>
          </a:p>
          <a:p>
            <a:pPr lvl="1"/>
            <a:r>
              <a:rPr lang="en-GB" sz="3800" dirty="0" smtClean="0"/>
              <a:t>Hospitalization,</a:t>
            </a:r>
          </a:p>
          <a:p>
            <a:pPr lvl="1"/>
            <a:r>
              <a:rPr lang="en-GB" sz="3800" dirty="0" smtClean="0"/>
              <a:t>IV </a:t>
            </a:r>
            <a:r>
              <a:rPr lang="en-GB" sz="3800" dirty="0"/>
              <a:t>antibiotics,</a:t>
            </a:r>
          </a:p>
          <a:p>
            <a:pPr lvl="1"/>
            <a:r>
              <a:rPr lang="en-GB" sz="3800" dirty="0"/>
              <a:t>bronchodilators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Secretion </a:t>
            </a:r>
            <a:r>
              <a:rPr lang="en-GB" sz="3800" dirty="0"/>
              <a:t>clearance</a:t>
            </a:r>
            <a:r>
              <a:rPr lang="en-GB" sz="3800" dirty="0" smtClean="0"/>
              <a:t>.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84818658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3031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Autofit/>
          </a:bodyPr>
          <a:lstStyle/>
          <a:p>
            <a:r>
              <a:rPr lang="en-GB" sz="4000" dirty="0" smtClean="0"/>
              <a:t>Surgical </a:t>
            </a:r>
            <a:r>
              <a:rPr lang="en-GB" sz="4000" dirty="0"/>
              <a:t>resection (segmental resection) when conservative management fails.</a:t>
            </a:r>
          </a:p>
        </p:txBody>
      </p:sp>
    </p:spTree>
    <p:extLst>
      <p:ext uri="{BB962C8B-B14F-4D97-AF65-F5344CB8AC3E}">
        <p14:creationId xmlns:p14="http://schemas.microsoft.com/office/powerpoint/2010/main" val="313327318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6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499"/>
          </a:xfrm>
        </p:spPr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5127117"/>
          </a:xfrm>
        </p:spPr>
        <p:txBody>
          <a:bodyPr>
            <a:noAutofit/>
          </a:bodyPr>
          <a:lstStyle/>
          <a:p>
            <a:r>
              <a:rPr lang="en-GB" sz="4000" dirty="0" smtClean="0"/>
              <a:t>Restrictive disorders;</a:t>
            </a:r>
          </a:p>
          <a:p>
            <a:pPr lvl="1"/>
            <a:r>
              <a:rPr lang="en-GB" sz="4000" dirty="0" smtClean="0"/>
              <a:t>Review A &amp; P of the respiratory system.</a:t>
            </a:r>
          </a:p>
          <a:p>
            <a:pPr lvl="1"/>
            <a:r>
              <a:rPr lang="en-GB" sz="4000" dirty="0" smtClean="0"/>
              <a:t>Bronchopneumonia &amp; lobar pneumonia.</a:t>
            </a:r>
          </a:p>
          <a:p>
            <a:pPr lvl="1"/>
            <a:r>
              <a:rPr lang="en-GB" sz="4000" dirty="0" smtClean="0"/>
              <a:t>Chest injuries.</a:t>
            </a:r>
          </a:p>
          <a:p>
            <a:pPr lvl="1"/>
            <a:r>
              <a:rPr lang="en-GB" sz="4000" dirty="0" smtClean="0"/>
              <a:t>Pneumothorax.</a:t>
            </a:r>
          </a:p>
          <a:p>
            <a:pPr lvl="1"/>
            <a:r>
              <a:rPr lang="en-GB" sz="4000" dirty="0" smtClean="0"/>
              <a:t>Carcinoma of the lungs.</a:t>
            </a:r>
          </a:p>
          <a:p>
            <a:pPr lvl="1"/>
            <a:r>
              <a:rPr lang="en-GB" sz="4000" dirty="0" smtClean="0"/>
              <a:t>Pleurisy.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C084-F3B4-4FED-BD43-91FC4FD90194}" type="datetime8">
              <a:rPr lang="en-US" smtClean="0"/>
              <a:t>7/2/2021 10:06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1821"/>
            <a:ext cx="8596668" cy="798490"/>
          </a:xfrm>
        </p:spPr>
        <p:txBody>
          <a:bodyPr/>
          <a:lstStyle/>
          <a:p>
            <a:r>
              <a:rPr lang="en-GB" dirty="0" smtClean="0"/>
              <a:t>Causative Organisms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30311"/>
            <a:ext cx="8596668" cy="5011051"/>
          </a:xfrm>
        </p:spPr>
        <p:txBody>
          <a:bodyPr>
            <a:noAutofit/>
          </a:bodyPr>
          <a:lstStyle/>
          <a:p>
            <a:r>
              <a:rPr lang="en-GB" sz="4000" dirty="0" smtClean="0"/>
              <a:t>methicillin-sensitive </a:t>
            </a:r>
            <a:r>
              <a:rPr lang="en-GB" sz="4000" dirty="0"/>
              <a:t>or methicillin-resistant </a:t>
            </a:r>
            <a:r>
              <a:rPr lang="en-GB" sz="4000" i="1" dirty="0" smtClean="0"/>
              <a:t>Staphylococcus aureus </a:t>
            </a:r>
            <a:r>
              <a:rPr lang="en-GB" sz="4000" dirty="0"/>
              <a:t>(MRSA), </a:t>
            </a:r>
          </a:p>
          <a:p>
            <a:r>
              <a:rPr lang="en-GB" sz="4000" i="1" dirty="0" smtClean="0"/>
              <a:t>S</a:t>
            </a:r>
            <a:r>
              <a:rPr lang="en-GB" sz="4000" i="1" dirty="0"/>
              <a:t>. pneumoniae</a:t>
            </a:r>
            <a:r>
              <a:rPr lang="en-GB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16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 descr="Pneumonia seminar presenta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7" cy="591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7426"/>
            <a:ext cx="8596668" cy="940158"/>
          </a:xfrm>
        </p:spPr>
        <p:txBody>
          <a:bodyPr>
            <a:normAutofit/>
          </a:bodyPr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7685"/>
              </p:ext>
            </p:extLst>
          </p:nvPr>
        </p:nvGraphicFramePr>
        <p:xfrm>
          <a:off x="677334" y="1107585"/>
          <a:ext cx="8596668" cy="493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4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7426"/>
            <a:ext cx="8596668" cy="940158"/>
          </a:xfrm>
        </p:spPr>
        <p:txBody>
          <a:bodyPr>
            <a:normAutofit/>
          </a:bodyPr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07585"/>
            <a:ext cx="8596668" cy="4933778"/>
          </a:xfrm>
        </p:spPr>
        <p:txBody>
          <a:bodyPr>
            <a:noAutofit/>
          </a:bodyPr>
          <a:lstStyle/>
          <a:p>
            <a:r>
              <a:rPr lang="en-GB" sz="4000" dirty="0" smtClean="0"/>
              <a:t>Pleuritic </a:t>
            </a:r>
            <a:r>
              <a:rPr lang="en-GB" sz="4000" dirty="0"/>
              <a:t>chest pain may be aggravated by respiration/coughing.</a:t>
            </a:r>
          </a:p>
          <a:p>
            <a:r>
              <a:rPr lang="en-GB" sz="4000" dirty="0" err="1" smtClean="0"/>
              <a:t>Dyspnea</a:t>
            </a:r>
            <a:r>
              <a:rPr lang="en-GB" sz="4000" dirty="0" smtClean="0"/>
              <a:t> </a:t>
            </a:r>
            <a:r>
              <a:rPr lang="en-GB" sz="4000" dirty="0"/>
              <a:t>and </a:t>
            </a:r>
            <a:r>
              <a:rPr lang="en-GB" sz="4000" dirty="0" err="1"/>
              <a:t>tachypnea</a:t>
            </a:r>
            <a:r>
              <a:rPr lang="en-GB" sz="4000" dirty="0"/>
              <a:t> use of accessory muscles of respiration and fatigue.</a:t>
            </a:r>
          </a:p>
          <a:p>
            <a:r>
              <a:rPr lang="en-GB" sz="4000" dirty="0" smtClean="0"/>
              <a:t>Tachycardia </a:t>
            </a:r>
            <a:r>
              <a:rPr lang="en-GB" sz="4000" dirty="0"/>
              <a:t>may be present.</a:t>
            </a:r>
          </a:p>
        </p:txBody>
      </p:sp>
    </p:spTree>
    <p:extLst>
      <p:ext uri="{BB962C8B-B14F-4D97-AF65-F5344CB8AC3E}">
        <p14:creationId xmlns:p14="http://schemas.microsoft.com/office/powerpoint/2010/main" val="14429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Chest X-ray</a:t>
            </a:r>
          </a:p>
          <a:p>
            <a:r>
              <a:rPr lang="en-GB" sz="4000" dirty="0" smtClean="0"/>
              <a:t>Sputum For </a:t>
            </a:r>
          </a:p>
          <a:p>
            <a:pPr lvl="1"/>
            <a:r>
              <a:rPr lang="en-GB" sz="3800" dirty="0" smtClean="0"/>
              <a:t>culture and Sensitivity</a:t>
            </a:r>
          </a:p>
          <a:p>
            <a:pPr lvl="1"/>
            <a:r>
              <a:rPr lang="en-GB" sz="3800" dirty="0" smtClean="0"/>
              <a:t>Gram staining</a:t>
            </a:r>
          </a:p>
          <a:p>
            <a:r>
              <a:rPr lang="en-GB" sz="4000" smtClean="0"/>
              <a:t>Blood Culture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225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901521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1977"/>
            <a:ext cx="8596668" cy="5254581"/>
          </a:xfrm>
        </p:spPr>
        <p:txBody>
          <a:bodyPr numCol="2">
            <a:noAutofit/>
          </a:bodyPr>
          <a:lstStyle/>
          <a:p>
            <a:r>
              <a:rPr lang="en-GB" sz="4000" dirty="0" smtClean="0"/>
              <a:t>Supine Position</a:t>
            </a:r>
          </a:p>
          <a:p>
            <a:r>
              <a:rPr lang="en-GB" sz="4000" dirty="0" smtClean="0"/>
              <a:t>Oxygen PRN</a:t>
            </a:r>
          </a:p>
          <a:p>
            <a:r>
              <a:rPr lang="en-GB" sz="4000" dirty="0" smtClean="0"/>
              <a:t>Bed Rest</a:t>
            </a:r>
          </a:p>
          <a:p>
            <a:r>
              <a:rPr lang="en-GB" sz="4000" dirty="0" smtClean="0"/>
              <a:t>Vital Signs to include SPO2</a:t>
            </a:r>
          </a:p>
          <a:p>
            <a:r>
              <a:rPr lang="en-GB" sz="4000" dirty="0" smtClean="0"/>
              <a:t>Auscultate the Lungs</a:t>
            </a:r>
          </a:p>
          <a:p>
            <a:r>
              <a:rPr lang="en-GB" sz="4000" dirty="0" smtClean="0"/>
              <a:t>Increase Fluid Intake</a:t>
            </a:r>
          </a:p>
          <a:p>
            <a:r>
              <a:rPr lang="en-GB" sz="4000" dirty="0" smtClean="0"/>
              <a:t>Nutrition</a:t>
            </a:r>
          </a:p>
          <a:p>
            <a:r>
              <a:rPr lang="en-GB" sz="4000" dirty="0" smtClean="0"/>
              <a:t>Antibiotics</a:t>
            </a:r>
          </a:p>
          <a:p>
            <a:r>
              <a:rPr lang="en-GB" sz="4000" dirty="0" smtClean="0"/>
              <a:t>Antipyretics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19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183"/>
            <a:ext cx="8596668" cy="1017431"/>
          </a:xfrm>
        </p:spPr>
        <p:txBody>
          <a:bodyPr>
            <a:normAutofit/>
          </a:bodyPr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3797"/>
            <a:ext cx="8596668" cy="4713668"/>
          </a:xfrm>
        </p:spPr>
        <p:txBody>
          <a:bodyPr>
            <a:noAutofit/>
          </a:bodyPr>
          <a:lstStyle/>
          <a:p>
            <a:r>
              <a:rPr lang="en-GB" sz="4000" dirty="0" smtClean="0"/>
              <a:t>Pleural </a:t>
            </a:r>
            <a:r>
              <a:rPr lang="en-GB" sz="4000" dirty="0"/>
              <a:t>effusion.</a:t>
            </a:r>
          </a:p>
          <a:p>
            <a:r>
              <a:rPr lang="en-GB" sz="4000" dirty="0" smtClean="0"/>
              <a:t>Sustained </a:t>
            </a:r>
            <a:r>
              <a:rPr lang="en-GB" sz="4000" dirty="0"/>
              <a:t>hypotension and shock, especially in gram-negative bacterial disease, particularly in </a:t>
            </a:r>
            <a:r>
              <a:rPr lang="en-GB" sz="4000" dirty="0" smtClean="0"/>
              <a:t>older patients</a:t>
            </a:r>
            <a:r>
              <a:rPr lang="en-GB" sz="4000" dirty="0"/>
              <a:t>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59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3183"/>
            <a:ext cx="8596668" cy="1017431"/>
          </a:xfrm>
        </p:spPr>
        <p:txBody>
          <a:bodyPr>
            <a:normAutofit/>
          </a:bodyPr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3797"/>
            <a:ext cx="8596668" cy="4713668"/>
          </a:xfrm>
        </p:spPr>
        <p:txBody>
          <a:bodyPr>
            <a:noAutofit/>
          </a:bodyPr>
          <a:lstStyle/>
          <a:p>
            <a:r>
              <a:rPr lang="en-GB" sz="4000" dirty="0" smtClean="0"/>
              <a:t>Empyema</a:t>
            </a:r>
            <a:r>
              <a:rPr lang="en-GB" sz="4000" dirty="0"/>
              <a:t>.</a:t>
            </a:r>
          </a:p>
          <a:p>
            <a:r>
              <a:rPr lang="en-GB" sz="4000" dirty="0" smtClean="0"/>
              <a:t>Superinfection</a:t>
            </a:r>
            <a:r>
              <a:rPr lang="en-GB" sz="4000" dirty="0"/>
              <a:t>: pericarditis, </a:t>
            </a:r>
            <a:r>
              <a:rPr lang="en-GB" sz="4000" dirty="0" err="1"/>
              <a:t>bacteremia</a:t>
            </a:r>
            <a:r>
              <a:rPr lang="en-GB" sz="4000" dirty="0"/>
              <a:t>, and meningitis.</a:t>
            </a:r>
          </a:p>
          <a:p>
            <a:r>
              <a:rPr lang="en-GB" sz="4000" dirty="0" smtClean="0"/>
              <a:t>Delirium—considered </a:t>
            </a:r>
            <a:r>
              <a:rPr lang="en-GB" sz="4000" dirty="0"/>
              <a:t>a medical emergency.</a:t>
            </a:r>
          </a:p>
          <a:p>
            <a:r>
              <a:rPr lang="en-GB" sz="4000" dirty="0" smtClean="0"/>
              <a:t>Atelectasis—because of mucus plug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079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Write 5 Nursing Diagnosis for a patient with pneumonia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267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Pleurisy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i="1" dirty="0"/>
              <a:t>Pleurisy </a:t>
            </a:r>
            <a:r>
              <a:rPr lang="en-GB" sz="4000" dirty="0"/>
              <a:t>or </a:t>
            </a:r>
            <a:r>
              <a:rPr lang="en-GB" sz="4000" i="1" dirty="0" err="1"/>
              <a:t>pleuritis</a:t>
            </a:r>
            <a:r>
              <a:rPr lang="en-GB" sz="4000" i="1" dirty="0"/>
              <a:t> </a:t>
            </a:r>
            <a:r>
              <a:rPr lang="en-GB" sz="4000" dirty="0"/>
              <a:t>is inflammation of the parietal and visceral pleura of the lung.</a:t>
            </a:r>
          </a:p>
        </p:txBody>
      </p:sp>
    </p:spTree>
    <p:extLst>
      <p:ext uri="{BB962C8B-B14F-4D97-AF65-F5344CB8AC3E}">
        <p14:creationId xmlns:p14="http://schemas.microsoft.com/office/powerpoint/2010/main" val="14931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GB" dirty="0" smtClean="0"/>
              <a:t>Course outline (</a:t>
            </a:r>
            <a:r>
              <a:rPr lang="en-GB" dirty="0" err="1" smtClean="0"/>
              <a:t>ct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5250413"/>
          </a:xfrm>
        </p:spPr>
        <p:txBody>
          <a:bodyPr>
            <a:noAutofit/>
          </a:bodyPr>
          <a:lstStyle/>
          <a:p>
            <a:r>
              <a:rPr lang="en-GB" sz="3600" dirty="0" smtClean="0"/>
              <a:t>Obstructive conditions.</a:t>
            </a:r>
          </a:p>
          <a:p>
            <a:pPr lvl="1"/>
            <a:r>
              <a:rPr lang="en-GB" sz="3600" dirty="0" smtClean="0"/>
              <a:t>Bronchitis.</a:t>
            </a:r>
          </a:p>
          <a:p>
            <a:pPr lvl="1"/>
            <a:r>
              <a:rPr lang="en-GB" sz="3600" dirty="0" smtClean="0"/>
              <a:t>Chronic obstructive pulmonary diseases- chronic bronchitis &amp; emphysema.</a:t>
            </a:r>
          </a:p>
          <a:p>
            <a:pPr lvl="1"/>
            <a:r>
              <a:rPr lang="en-GB" sz="3600" dirty="0" smtClean="0"/>
              <a:t>Bronchial asthma</a:t>
            </a:r>
          </a:p>
          <a:p>
            <a:pPr lvl="1"/>
            <a:r>
              <a:rPr lang="en-GB" sz="3600" dirty="0" smtClean="0"/>
              <a:t>Status asthmaticus.</a:t>
            </a:r>
          </a:p>
          <a:p>
            <a:pPr lvl="1"/>
            <a:r>
              <a:rPr lang="en-GB" sz="3600" dirty="0" smtClean="0"/>
              <a:t>Bronchiectasis</a:t>
            </a:r>
          </a:p>
          <a:p>
            <a:pPr lvl="1"/>
            <a:r>
              <a:rPr lang="en-GB" sz="3600" dirty="0" smtClean="0"/>
              <a:t>Bronchiolitis.</a:t>
            </a:r>
          </a:p>
          <a:p>
            <a:pPr lvl="1"/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327A-134C-4D31-B2D7-507249767F42}" type="datetime8">
              <a:rPr lang="en-US" smtClean="0"/>
              <a:t>7/2/2021 10:06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5" y="261870"/>
            <a:ext cx="8596668" cy="691167"/>
          </a:xfrm>
        </p:spPr>
        <p:txBody>
          <a:bodyPr/>
          <a:lstStyle/>
          <a:p>
            <a:r>
              <a:rPr lang="en-GB" dirty="0" smtClean="0"/>
              <a:t>Pleura</a:t>
            </a:r>
            <a:endParaRPr lang="en-GB" dirty="0"/>
          </a:p>
        </p:txBody>
      </p:sp>
      <p:pic>
        <p:nvPicPr>
          <p:cNvPr id="16386" name="Picture 2" descr="Pleural cavity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5" y="953037"/>
            <a:ext cx="8596668" cy="53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780"/>
            <a:ext cx="8596668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362" name="Picture 2" descr="Pleuri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7780"/>
            <a:ext cx="8596668" cy="60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leuri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7" cy="588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3488"/>
            <a:ext cx="8596668" cy="965916"/>
          </a:xfrm>
        </p:spPr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5"/>
            <a:ext cx="8596668" cy="4701958"/>
          </a:xfrm>
        </p:spPr>
        <p:txBody>
          <a:bodyPr>
            <a:noAutofit/>
          </a:bodyPr>
          <a:lstStyle/>
          <a:p>
            <a:r>
              <a:rPr lang="en-GB" sz="4000" dirty="0" smtClean="0"/>
              <a:t>Chest x-ray.</a:t>
            </a:r>
            <a:endParaRPr lang="en-GB" sz="4000" dirty="0"/>
          </a:p>
          <a:p>
            <a:r>
              <a:rPr lang="en-GB" sz="4000" dirty="0" smtClean="0"/>
              <a:t>Sputum microscopy.</a:t>
            </a:r>
            <a:endParaRPr lang="en-GB" sz="4000" dirty="0"/>
          </a:p>
          <a:p>
            <a:r>
              <a:rPr lang="en-GB" sz="4000" dirty="0" smtClean="0"/>
              <a:t>Examination </a:t>
            </a:r>
            <a:r>
              <a:rPr lang="en-GB" sz="4000" dirty="0"/>
              <a:t>of pleural fluid obtained by thoracentesis for smear and culture.</a:t>
            </a:r>
          </a:p>
          <a:p>
            <a:r>
              <a:rPr lang="en-GB" sz="4000" dirty="0" smtClean="0"/>
              <a:t>Pleural biopsy.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926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4501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457261"/>
          </a:xfrm>
        </p:spPr>
        <p:txBody>
          <a:bodyPr>
            <a:noAutofit/>
          </a:bodyPr>
          <a:lstStyle/>
          <a:p>
            <a:r>
              <a:rPr lang="en-GB" sz="4000" dirty="0"/>
              <a:t>Treatment </a:t>
            </a:r>
            <a:r>
              <a:rPr lang="en-GB" sz="4000" dirty="0" smtClean="0"/>
              <a:t>the cause.</a:t>
            </a:r>
            <a:endParaRPr lang="en-GB" sz="4000" dirty="0"/>
          </a:p>
          <a:p>
            <a:r>
              <a:rPr lang="en-GB" sz="4000" dirty="0" smtClean="0"/>
              <a:t>Pain relief.</a:t>
            </a:r>
            <a:endParaRPr lang="en-GB" sz="4000" dirty="0"/>
          </a:p>
          <a:p>
            <a:r>
              <a:rPr lang="en-GB" sz="4000" dirty="0" smtClean="0"/>
              <a:t>Intercostal </a:t>
            </a:r>
            <a:r>
              <a:rPr lang="en-GB" sz="4000" dirty="0"/>
              <a:t>nerve block may be necessary when pain causes hypoventilation.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23356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Severe </a:t>
            </a:r>
            <a:r>
              <a:rPr lang="en-GB" sz="4000" dirty="0"/>
              <a:t>pleural effusion.</a:t>
            </a:r>
          </a:p>
          <a:p>
            <a:r>
              <a:rPr lang="en-GB" sz="4000" dirty="0" smtClean="0"/>
              <a:t>Atelectasis </a:t>
            </a:r>
            <a:r>
              <a:rPr lang="en-GB" sz="4000" dirty="0"/>
              <a:t>because of shallow breathing to avoid pain.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77845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965916"/>
          </a:xfrm>
        </p:spPr>
        <p:txBody>
          <a:bodyPr/>
          <a:lstStyle/>
          <a:p>
            <a:r>
              <a:rPr lang="en-GB" dirty="0" smtClean="0"/>
              <a:t>Chest Injuries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Autofit/>
          </a:bodyPr>
          <a:lstStyle/>
          <a:p>
            <a:r>
              <a:rPr lang="en-GB" sz="4000" dirty="0"/>
              <a:t>Chest injuries are potentially life-threatening because of immediate disturbances of </a:t>
            </a:r>
            <a:r>
              <a:rPr lang="en-GB" sz="4000" dirty="0" smtClean="0"/>
              <a:t>cardiorespiratory physiology </a:t>
            </a:r>
            <a:r>
              <a:rPr lang="en-GB" sz="4000" dirty="0"/>
              <a:t>and </a:t>
            </a:r>
            <a:r>
              <a:rPr lang="en-GB" sz="4000" dirty="0" err="1"/>
              <a:t>hemorrhage</a:t>
            </a:r>
            <a:r>
              <a:rPr lang="en-GB" sz="4000" dirty="0"/>
              <a:t> and later developments of infection, damaged lung, and thoracic cage. 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6984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965916"/>
          </a:xfrm>
        </p:spPr>
        <p:txBody>
          <a:bodyPr/>
          <a:lstStyle/>
          <a:p>
            <a:r>
              <a:rPr lang="en-GB" dirty="0" smtClean="0"/>
              <a:t>Chest Injuries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Autofit/>
          </a:bodyPr>
          <a:lstStyle/>
          <a:p>
            <a:r>
              <a:rPr lang="en-GB" sz="4000" dirty="0" smtClean="0"/>
              <a:t>Traumatic chest </a:t>
            </a:r>
            <a:r>
              <a:rPr lang="en-GB" sz="4000" dirty="0"/>
              <a:t>injuries </a:t>
            </a:r>
            <a:r>
              <a:rPr lang="en-GB" sz="4000" dirty="0" smtClean="0"/>
              <a:t>include</a:t>
            </a:r>
          </a:p>
          <a:p>
            <a:pPr lvl="1"/>
            <a:r>
              <a:rPr lang="en-GB" sz="4000" i="1" dirty="0" smtClean="0"/>
              <a:t>rib </a:t>
            </a:r>
            <a:r>
              <a:rPr lang="en-GB" sz="4000" i="1" dirty="0"/>
              <a:t>fracture or contusion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i="1" dirty="0" err="1" smtClean="0"/>
              <a:t>hemothorax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i="1" dirty="0" smtClean="0"/>
              <a:t>flail </a:t>
            </a:r>
            <a:r>
              <a:rPr lang="en-GB" sz="4000" i="1" dirty="0"/>
              <a:t>chest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i="1" dirty="0" smtClean="0"/>
              <a:t>pulmonary </a:t>
            </a:r>
            <a:r>
              <a:rPr lang="en-GB" sz="4000" i="1" dirty="0"/>
              <a:t>contusion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i="1" dirty="0" smtClean="0"/>
              <a:t>cardiac tamponade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937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9246"/>
            <a:ext cx="8596668" cy="940158"/>
          </a:xfrm>
        </p:spPr>
        <p:txBody>
          <a:bodyPr/>
          <a:lstStyle/>
          <a:p>
            <a:r>
              <a:rPr lang="en-GB" dirty="0" smtClean="0"/>
              <a:t>Rib Fracture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4"/>
            <a:ext cx="8596668" cy="4906849"/>
          </a:xfrm>
        </p:spPr>
        <p:txBody>
          <a:bodyPr>
            <a:noAutofit/>
          </a:bodyPr>
          <a:lstStyle/>
          <a:p>
            <a:r>
              <a:rPr lang="en-GB" sz="4000" dirty="0" smtClean="0"/>
              <a:t>Most </a:t>
            </a:r>
            <a:r>
              <a:rPr lang="en-GB" sz="4000" dirty="0"/>
              <a:t>common chest injury may be severe if several ribs are fractured, especially unstable fractures or </a:t>
            </a:r>
            <a:r>
              <a:rPr lang="en-GB" sz="4000" dirty="0" smtClean="0"/>
              <a:t>in the </a:t>
            </a:r>
            <a:r>
              <a:rPr lang="en-GB" sz="4000" dirty="0"/>
              <a:t>presence of other morbidities.</a:t>
            </a:r>
          </a:p>
          <a:p>
            <a:r>
              <a:rPr lang="en-GB" sz="4000" dirty="0" smtClean="0"/>
              <a:t>May </a:t>
            </a:r>
            <a:r>
              <a:rPr lang="en-GB" sz="4000" dirty="0"/>
              <a:t>interfere with ventilation and may lacerate the underlying lung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18034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3336"/>
            <a:ext cx="8596668" cy="850006"/>
          </a:xfrm>
        </p:spPr>
        <p:txBody>
          <a:bodyPr/>
          <a:lstStyle/>
          <a:p>
            <a:r>
              <a:rPr lang="en-GB" dirty="0" smtClean="0"/>
              <a:t>Rib Fracture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3343"/>
            <a:ext cx="8596668" cy="4908020"/>
          </a:xfrm>
        </p:spPr>
        <p:txBody>
          <a:bodyPr>
            <a:noAutofit/>
          </a:bodyPr>
          <a:lstStyle/>
          <a:p>
            <a:r>
              <a:rPr lang="en-GB" sz="4000" dirty="0" smtClean="0"/>
              <a:t>May present with</a:t>
            </a:r>
          </a:p>
          <a:p>
            <a:pPr lvl="1"/>
            <a:r>
              <a:rPr lang="en-GB" sz="4000" dirty="0" smtClean="0"/>
              <a:t>pain </a:t>
            </a:r>
            <a:r>
              <a:rPr lang="en-GB" sz="4000" dirty="0"/>
              <a:t>at fracture site</a:t>
            </a:r>
            <a:r>
              <a:rPr lang="en-GB" sz="4000" dirty="0" smtClean="0"/>
              <a:t>;</a:t>
            </a:r>
          </a:p>
          <a:p>
            <a:pPr lvl="1"/>
            <a:r>
              <a:rPr lang="en-GB" sz="4000" dirty="0" smtClean="0"/>
              <a:t>Painful shallow </a:t>
            </a:r>
            <a:r>
              <a:rPr lang="en-GB" sz="4000" dirty="0"/>
              <a:t>respirations</a:t>
            </a:r>
            <a:r>
              <a:rPr lang="en-GB" sz="4000" dirty="0" smtClean="0"/>
              <a:t>;</a:t>
            </a:r>
          </a:p>
          <a:p>
            <a:pPr lvl="1"/>
            <a:r>
              <a:rPr lang="en-GB" sz="4000" dirty="0" smtClean="0"/>
              <a:t>Localized </a:t>
            </a:r>
            <a:r>
              <a:rPr lang="en-GB" sz="4000" dirty="0"/>
              <a:t>tenderness and </a:t>
            </a:r>
            <a:r>
              <a:rPr lang="en-GB" sz="4000" dirty="0" smtClean="0"/>
              <a:t>crepitus (</a:t>
            </a:r>
            <a:r>
              <a:rPr lang="en-GB" sz="4000" dirty="0"/>
              <a:t>crackling) over fracture site.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639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4546"/>
            <a:ext cx="8596668" cy="837127"/>
          </a:xfrm>
        </p:spPr>
        <p:txBody>
          <a:bodyPr/>
          <a:lstStyle/>
          <a:p>
            <a:r>
              <a:rPr lang="en-GB" dirty="0" smtClean="0"/>
              <a:t>Overview Of the Respiratory systems</a:t>
            </a:r>
            <a:endParaRPr lang="en-GB" dirty="0"/>
          </a:p>
        </p:txBody>
      </p:sp>
      <p:pic>
        <p:nvPicPr>
          <p:cNvPr id="9218" name="Picture 2" descr="Respiratory System: Structure, Parts &amp;amp; Function » How To Relie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991673"/>
            <a:ext cx="8596668" cy="55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2124"/>
            <a:ext cx="8596668" cy="1043189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Autofit/>
          </a:bodyPr>
          <a:lstStyle/>
          <a:p>
            <a:r>
              <a:rPr lang="en-GB" sz="4000" dirty="0" smtClean="0"/>
              <a:t>Give </a:t>
            </a:r>
            <a:r>
              <a:rPr lang="en-GB" sz="4000" dirty="0"/>
              <a:t>analgesics </a:t>
            </a:r>
            <a:r>
              <a:rPr lang="en-GB" sz="4000" dirty="0" smtClean="0"/>
              <a:t>(</a:t>
            </a:r>
            <a:r>
              <a:rPr lang="en-GB" sz="4000" dirty="0" err="1" smtClean="0"/>
              <a:t>nonopioid</a:t>
            </a:r>
            <a:r>
              <a:rPr lang="en-GB" sz="4000" dirty="0" smtClean="0"/>
              <a:t>).</a:t>
            </a:r>
            <a:endParaRPr lang="en-GB" sz="4000" dirty="0"/>
          </a:p>
          <a:p>
            <a:r>
              <a:rPr lang="en-GB" sz="4000" dirty="0" smtClean="0"/>
              <a:t>Encourage </a:t>
            </a:r>
            <a:r>
              <a:rPr lang="en-GB" sz="4000" dirty="0"/>
              <a:t>deep breathing with slow, full inspiration</a:t>
            </a:r>
            <a:r>
              <a:rPr lang="en-GB" sz="4000" dirty="0" smtClean="0"/>
              <a:t>;</a:t>
            </a:r>
          </a:p>
          <a:p>
            <a:r>
              <a:rPr lang="en-GB" sz="4000" dirty="0" smtClean="0"/>
              <a:t>Give </a:t>
            </a:r>
            <a:r>
              <a:rPr lang="en-GB" sz="4000" dirty="0"/>
              <a:t>local support to injured area by splinting </a:t>
            </a:r>
            <a:r>
              <a:rPr lang="en-GB" sz="4000" dirty="0" smtClean="0"/>
              <a:t>with pillow </a:t>
            </a:r>
            <a:r>
              <a:rPr lang="en-GB" sz="4000" dirty="0"/>
              <a:t>or hands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95555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2124"/>
            <a:ext cx="8596668" cy="1043189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Autofit/>
          </a:bodyPr>
          <a:lstStyle/>
          <a:p>
            <a:r>
              <a:rPr lang="en-GB" sz="4000" dirty="0" smtClean="0"/>
              <a:t>Assist </a:t>
            </a:r>
            <a:r>
              <a:rPr lang="en-GB" sz="4000" dirty="0"/>
              <a:t>with intercostal nerve block to relieve </a:t>
            </a:r>
            <a:r>
              <a:rPr lang="en-GB" sz="4000" dirty="0" smtClean="0"/>
              <a:t>pain.</a:t>
            </a:r>
            <a:endParaRPr lang="en-GB" sz="4000" dirty="0"/>
          </a:p>
          <a:p>
            <a:r>
              <a:rPr lang="en-GB" sz="4000" dirty="0" smtClean="0"/>
              <a:t>For </a:t>
            </a:r>
            <a:r>
              <a:rPr lang="en-GB" sz="4000" dirty="0"/>
              <a:t>multiple rib fractures, epidural </a:t>
            </a:r>
            <a:r>
              <a:rPr lang="en-GB" sz="4000" dirty="0" smtClean="0"/>
              <a:t>anaesthesia </a:t>
            </a:r>
            <a:r>
              <a:rPr lang="en-GB" sz="4000" dirty="0"/>
              <a:t>may be used.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914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965916"/>
          </a:xfrm>
        </p:spPr>
        <p:txBody>
          <a:bodyPr/>
          <a:lstStyle/>
          <a:p>
            <a:r>
              <a:rPr lang="en-GB" dirty="0" err="1" smtClean="0"/>
              <a:t>Haemothorax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6221"/>
            <a:ext cx="8596668" cy="4895142"/>
          </a:xfrm>
        </p:spPr>
        <p:txBody>
          <a:bodyPr>
            <a:noAutofit/>
          </a:bodyPr>
          <a:lstStyle/>
          <a:p>
            <a:r>
              <a:rPr lang="en-GB" sz="4000" dirty="0" smtClean="0"/>
              <a:t>Blood </a:t>
            </a:r>
            <a:r>
              <a:rPr lang="en-GB" sz="4000" dirty="0"/>
              <a:t>in pleural space as a result of penetrating or blunt chest trauma.</a:t>
            </a:r>
          </a:p>
          <a:p>
            <a:r>
              <a:rPr lang="en-GB" sz="4000" dirty="0" smtClean="0"/>
              <a:t>Accompanies </a:t>
            </a:r>
            <a:r>
              <a:rPr lang="en-GB" sz="4000" dirty="0"/>
              <a:t>a high percentage of chest injuries.</a:t>
            </a:r>
          </a:p>
          <a:p>
            <a:r>
              <a:rPr lang="en-GB" sz="4000" dirty="0" smtClean="0"/>
              <a:t>Can </a:t>
            </a:r>
            <a:r>
              <a:rPr lang="en-GB" sz="4000" dirty="0"/>
              <a:t>result in hidden blood loss and increased risk of empyema.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82125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965916"/>
          </a:xfrm>
        </p:spPr>
        <p:txBody>
          <a:bodyPr/>
          <a:lstStyle/>
          <a:p>
            <a:r>
              <a:rPr lang="en-GB" dirty="0" err="1" smtClean="0"/>
              <a:t>Haemothorax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6221"/>
            <a:ext cx="8596668" cy="4895142"/>
          </a:xfrm>
        </p:spPr>
        <p:txBody>
          <a:bodyPr>
            <a:noAutofit/>
          </a:bodyPr>
          <a:lstStyle/>
          <a:p>
            <a:r>
              <a:rPr lang="en-GB" sz="4000" dirty="0" smtClean="0"/>
              <a:t>Patient may be asymptomatic,</a:t>
            </a:r>
          </a:p>
          <a:p>
            <a:pPr lvl="1"/>
            <a:r>
              <a:rPr lang="en-GB" sz="4000" dirty="0" err="1" smtClean="0"/>
              <a:t>Dyspneic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dirty="0" smtClean="0"/>
              <a:t>Hypoxemic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dirty="0" smtClean="0"/>
              <a:t>Hypotensive</a:t>
            </a:r>
            <a:r>
              <a:rPr lang="en-GB" sz="4000" dirty="0"/>
              <a:t>, </a:t>
            </a:r>
            <a:r>
              <a:rPr lang="en-GB" sz="4000" dirty="0" smtClean="0"/>
              <a:t>Apprehensive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dirty="0" smtClean="0"/>
              <a:t>In </a:t>
            </a:r>
            <a:r>
              <a:rPr lang="en-GB" sz="4000" dirty="0"/>
              <a:t>shock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2307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0304"/>
            <a:ext cx="8596668" cy="965916"/>
          </a:xfrm>
        </p:spPr>
        <p:txBody>
          <a:bodyPr/>
          <a:lstStyle/>
          <a:p>
            <a:r>
              <a:rPr lang="en-GB" dirty="0" err="1" smtClean="0"/>
              <a:t>Haemothorax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6221"/>
            <a:ext cx="8596668" cy="4895142"/>
          </a:xfrm>
        </p:spPr>
        <p:txBody>
          <a:bodyPr>
            <a:noAutofit/>
          </a:bodyPr>
          <a:lstStyle/>
          <a:p>
            <a:r>
              <a:rPr lang="en-GB" sz="4000" dirty="0" smtClean="0"/>
              <a:t>Diminished </a:t>
            </a:r>
            <a:r>
              <a:rPr lang="en-GB" sz="4000" dirty="0"/>
              <a:t>or absent breath sounds of the affected side, tracheal deviation to the unaffected side.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00694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9094"/>
            <a:ext cx="8596668" cy="888642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7737"/>
            <a:ext cx="8596668" cy="5215942"/>
          </a:xfrm>
        </p:spPr>
        <p:txBody>
          <a:bodyPr>
            <a:noAutofit/>
          </a:bodyPr>
          <a:lstStyle/>
          <a:p>
            <a:r>
              <a:rPr lang="en-GB" sz="4000" dirty="0" smtClean="0"/>
              <a:t>Assist </a:t>
            </a:r>
            <a:r>
              <a:rPr lang="en-GB" sz="4000" dirty="0"/>
              <a:t>with chest tube insertion and set up drainage system for complete and continuous removal </a:t>
            </a:r>
            <a:r>
              <a:rPr lang="en-GB" sz="4000" dirty="0" smtClean="0"/>
              <a:t>of blood </a:t>
            </a:r>
            <a:r>
              <a:rPr lang="en-GB" sz="4000" dirty="0"/>
              <a:t>and air.</a:t>
            </a:r>
          </a:p>
          <a:p>
            <a:r>
              <a:rPr lang="en-GB" sz="4000" dirty="0"/>
              <a:t>Auscultate lungs and monitor for relief of </a:t>
            </a:r>
            <a:r>
              <a:rPr lang="en-GB" sz="4000" dirty="0" err="1"/>
              <a:t>dyspnea</a:t>
            </a:r>
            <a:r>
              <a:rPr lang="en-GB" sz="4000" dirty="0"/>
              <a:t>.</a:t>
            </a:r>
          </a:p>
          <a:p>
            <a:r>
              <a:rPr lang="en-GB" sz="4000" dirty="0"/>
              <a:t>Monitor amount of blood loss in drainage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78235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9094"/>
            <a:ext cx="8596668" cy="888642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7737"/>
            <a:ext cx="8596668" cy="4843626"/>
          </a:xfrm>
        </p:spPr>
        <p:txBody>
          <a:bodyPr>
            <a:noAutofit/>
          </a:bodyPr>
          <a:lstStyle/>
          <a:p>
            <a:r>
              <a:rPr lang="en-GB" sz="4000" dirty="0" smtClean="0"/>
              <a:t>Assist </a:t>
            </a:r>
            <a:r>
              <a:rPr lang="en-GB" sz="4000" dirty="0"/>
              <a:t>with thoracentesis to aspirate blood from pleural space, if being done before a chest tube insertion.</a:t>
            </a:r>
          </a:p>
          <a:p>
            <a:r>
              <a:rPr lang="en-GB" sz="4000" dirty="0" smtClean="0"/>
              <a:t>Replace </a:t>
            </a:r>
            <a:r>
              <a:rPr lang="en-GB" sz="4000" dirty="0"/>
              <a:t>volume with IV fluids or blood products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84181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9094"/>
            <a:ext cx="8596668" cy="888642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7737"/>
            <a:ext cx="8596668" cy="4843626"/>
          </a:xfrm>
        </p:spPr>
        <p:txBody>
          <a:bodyPr>
            <a:noAutofit/>
          </a:bodyPr>
          <a:lstStyle/>
          <a:p>
            <a:r>
              <a:rPr lang="en-GB" sz="4000" dirty="0" smtClean="0"/>
              <a:t>Analgesia </a:t>
            </a:r>
            <a:r>
              <a:rPr lang="en-GB" sz="4000" dirty="0"/>
              <a:t>and </a:t>
            </a:r>
            <a:r>
              <a:rPr lang="en-GB" sz="4000" dirty="0" smtClean="0"/>
              <a:t>chest.</a:t>
            </a:r>
            <a:endParaRPr lang="en-GB" sz="4000" dirty="0"/>
          </a:p>
          <a:p>
            <a:r>
              <a:rPr lang="en-GB" sz="4000" dirty="0" smtClean="0"/>
              <a:t>Non-invasive </a:t>
            </a:r>
            <a:r>
              <a:rPr lang="en-GB" sz="4000" dirty="0"/>
              <a:t>positive pressure ventilation or mechanical ventilation with PEEP.</a:t>
            </a:r>
          </a:p>
          <a:p>
            <a:r>
              <a:rPr lang="en-GB" sz="4000" dirty="0" smtClean="0"/>
              <a:t>Diuretics For fluid overload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62854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875763"/>
          </a:xfrm>
        </p:spPr>
        <p:txBody>
          <a:bodyPr/>
          <a:lstStyle/>
          <a:p>
            <a:r>
              <a:rPr lang="en-GB" dirty="0" smtClean="0"/>
              <a:t>Flail Chest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4817869"/>
          </a:xfrm>
        </p:spPr>
        <p:txBody>
          <a:bodyPr>
            <a:noAutofit/>
          </a:bodyPr>
          <a:lstStyle/>
          <a:p>
            <a:r>
              <a:rPr lang="en-GB" sz="4000" dirty="0" smtClean="0"/>
              <a:t>Loss </a:t>
            </a:r>
            <a:r>
              <a:rPr lang="en-GB" sz="4000" dirty="0"/>
              <a:t>of stability of chest wall as a result of multiple rib fractures or combined rib and sternum fractures.</a:t>
            </a:r>
          </a:p>
          <a:p>
            <a:r>
              <a:rPr lang="en-GB" sz="4000" dirty="0" smtClean="0"/>
              <a:t>One </a:t>
            </a:r>
            <a:r>
              <a:rPr lang="en-GB" sz="4000" dirty="0"/>
              <a:t>portion of the chest has lost its bony connection to the rest of the rib cage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754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875763"/>
          </a:xfrm>
        </p:spPr>
        <p:txBody>
          <a:bodyPr/>
          <a:lstStyle/>
          <a:p>
            <a:r>
              <a:rPr lang="en-GB" dirty="0" smtClean="0"/>
              <a:t>Flail Chest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4817869"/>
          </a:xfrm>
        </p:spPr>
        <p:txBody>
          <a:bodyPr>
            <a:noAutofit/>
          </a:bodyPr>
          <a:lstStyle/>
          <a:p>
            <a:r>
              <a:rPr lang="en-GB" sz="4000" dirty="0" smtClean="0"/>
              <a:t>During </a:t>
            </a:r>
            <a:r>
              <a:rPr lang="en-GB" sz="4000" dirty="0"/>
              <a:t>respiration, the detached part of the chest will be pulled in on inspiration and moved </a:t>
            </a:r>
            <a:r>
              <a:rPr lang="en-GB" sz="4000" dirty="0" smtClean="0"/>
              <a:t>outward on </a:t>
            </a:r>
            <a:r>
              <a:rPr lang="en-GB" sz="4000" dirty="0"/>
              <a:t>expiration (paradoxical movement</a:t>
            </a:r>
            <a:r>
              <a:rPr lang="en-GB" sz="4000" dirty="0" smtClean="0"/>
              <a:t>).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622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6214"/>
            <a:ext cx="8596668" cy="1030310"/>
          </a:xfrm>
        </p:spPr>
        <p:txBody>
          <a:bodyPr/>
          <a:lstStyle/>
          <a:p>
            <a:r>
              <a:rPr lang="en-GB" dirty="0" smtClean="0"/>
              <a:t>Lungs</a:t>
            </a:r>
            <a:endParaRPr lang="en-GB" dirty="0"/>
          </a:p>
        </p:txBody>
      </p:sp>
      <p:pic>
        <p:nvPicPr>
          <p:cNvPr id="10242" name="Picture 2" descr="Lungs | Concise Medical Knowled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1326524"/>
            <a:ext cx="8108705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875763"/>
          </a:xfrm>
        </p:spPr>
        <p:txBody>
          <a:bodyPr/>
          <a:lstStyle/>
          <a:p>
            <a:r>
              <a:rPr lang="en-GB" dirty="0" smtClean="0"/>
              <a:t>Flail Chest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4817869"/>
          </a:xfrm>
        </p:spPr>
        <p:txBody>
          <a:bodyPr>
            <a:noAutofit/>
          </a:bodyPr>
          <a:lstStyle/>
          <a:p>
            <a:r>
              <a:rPr lang="en-GB" sz="4000" dirty="0" smtClean="0"/>
              <a:t>Normal </a:t>
            </a:r>
            <a:r>
              <a:rPr lang="en-GB" sz="4000" dirty="0"/>
              <a:t>mechanics of breathing are impaired to a degree that seriously jeopardizes ventilation, </a:t>
            </a:r>
            <a:r>
              <a:rPr lang="en-GB" sz="4000" dirty="0" smtClean="0"/>
              <a:t>causing:</a:t>
            </a:r>
            <a:endParaRPr lang="en-GB" sz="4000" dirty="0"/>
          </a:p>
          <a:p>
            <a:pPr lvl="1"/>
            <a:r>
              <a:rPr lang="en-GB" sz="4000" dirty="0" err="1"/>
              <a:t>D</a:t>
            </a:r>
            <a:r>
              <a:rPr lang="en-GB" sz="4000" dirty="0" err="1" smtClean="0"/>
              <a:t>yspnea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Hypoxemia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4000" dirty="0"/>
              <a:t>c</a:t>
            </a:r>
            <a:r>
              <a:rPr lang="en-GB" sz="4000" dirty="0" smtClean="0"/>
              <a:t>yanosis</a:t>
            </a:r>
            <a:r>
              <a:rPr lang="en-GB" sz="4000" dirty="0"/>
              <a:t>, </a:t>
            </a:r>
            <a:endParaRPr lang="en-GB" sz="4000" dirty="0"/>
          </a:p>
          <a:p>
            <a:pPr lvl="1"/>
            <a:r>
              <a:rPr lang="en-GB" sz="4000" dirty="0" smtClean="0"/>
              <a:t>Risk </a:t>
            </a:r>
            <a:r>
              <a:rPr lang="en-GB" sz="4000" dirty="0"/>
              <a:t>of acute respiratory failure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14611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875763"/>
          </a:xfrm>
        </p:spPr>
        <p:txBody>
          <a:bodyPr/>
          <a:lstStyle/>
          <a:p>
            <a:r>
              <a:rPr lang="en-GB" dirty="0" smtClean="0"/>
              <a:t>Flail Chest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4817869"/>
          </a:xfrm>
        </p:spPr>
        <p:txBody>
          <a:bodyPr>
            <a:noAutofit/>
          </a:bodyPr>
          <a:lstStyle/>
          <a:p>
            <a:r>
              <a:rPr lang="en-GB" sz="4000" dirty="0" smtClean="0"/>
              <a:t>Generally </a:t>
            </a:r>
            <a:r>
              <a:rPr lang="en-GB" sz="4000" dirty="0"/>
              <a:t>associated with other serious chest injuries: lung contusion, lung laceration, and </a:t>
            </a:r>
            <a:r>
              <a:rPr lang="en-GB" sz="4000" dirty="0" smtClean="0"/>
              <a:t>diffuse alveolar </a:t>
            </a:r>
            <a:r>
              <a:rPr lang="en-GB" sz="4000" dirty="0"/>
              <a:t>damage. Also associated with tracheal damage, ARDS, and pneumonia.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3023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Flail chest pathophysiology - UpTo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8943"/>
            <a:ext cx="8596668" cy="90152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0463"/>
            <a:ext cx="8596668" cy="4920899"/>
          </a:xfrm>
        </p:spPr>
        <p:txBody>
          <a:bodyPr>
            <a:noAutofit/>
          </a:bodyPr>
          <a:lstStyle/>
          <a:p>
            <a:r>
              <a:rPr lang="en-GB" sz="4000" dirty="0" smtClean="0"/>
              <a:t>Analgesia </a:t>
            </a:r>
            <a:r>
              <a:rPr lang="en-GB" sz="4000" dirty="0"/>
              <a:t>for pain management. </a:t>
            </a:r>
            <a:endParaRPr lang="en-GB" sz="4000" dirty="0" smtClean="0"/>
          </a:p>
          <a:p>
            <a:r>
              <a:rPr lang="en-GB" sz="4000" dirty="0" smtClean="0"/>
              <a:t>Thoracic </a:t>
            </a:r>
            <a:r>
              <a:rPr lang="en-GB" sz="4000" dirty="0"/>
              <a:t>epidural </a:t>
            </a:r>
            <a:r>
              <a:rPr lang="en-GB" sz="4000" dirty="0" smtClean="0"/>
              <a:t>analgesia.</a:t>
            </a:r>
            <a:endParaRPr lang="en-GB" sz="4000" dirty="0"/>
          </a:p>
          <a:p>
            <a:r>
              <a:rPr lang="en-GB" sz="4000" dirty="0" smtClean="0"/>
              <a:t>Stabilize </a:t>
            </a:r>
            <a:r>
              <a:rPr lang="en-GB" sz="4000" dirty="0"/>
              <a:t>cardiopulmonary status</a:t>
            </a:r>
            <a:r>
              <a:rPr lang="en-GB" sz="4000" dirty="0" smtClean="0"/>
              <a:t>.</a:t>
            </a:r>
          </a:p>
          <a:p>
            <a:pPr lvl="1"/>
            <a:r>
              <a:rPr lang="en-GB" sz="4000" dirty="0" smtClean="0"/>
              <a:t>ET intubation</a:t>
            </a:r>
          </a:p>
          <a:p>
            <a:pPr lvl="1"/>
            <a:r>
              <a:rPr lang="en-GB" sz="4000" dirty="0" smtClean="0"/>
              <a:t>Mechanical ventilation.</a:t>
            </a:r>
          </a:p>
        </p:txBody>
      </p:sp>
    </p:spTree>
    <p:extLst>
      <p:ext uri="{BB962C8B-B14F-4D97-AF65-F5344CB8AC3E}">
        <p14:creationId xmlns:p14="http://schemas.microsoft.com/office/powerpoint/2010/main" val="1460773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8943"/>
            <a:ext cx="8596668" cy="901520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0463"/>
            <a:ext cx="8596668" cy="4920899"/>
          </a:xfrm>
        </p:spPr>
        <p:txBody>
          <a:bodyPr>
            <a:noAutofit/>
          </a:bodyPr>
          <a:lstStyle/>
          <a:p>
            <a:r>
              <a:rPr lang="en-GB" sz="4000" dirty="0" smtClean="0"/>
              <a:t>Surgical </a:t>
            </a:r>
            <a:r>
              <a:rPr lang="en-GB" sz="4000" dirty="0"/>
              <a:t>fixation may be considered </a:t>
            </a:r>
            <a:r>
              <a:rPr lang="en-GB" sz="4000" dirty="0" smtClean="0"/>
              <a:t>in severe </a:t>
            </a:r>
            <a:r>
              <a:rPr lang="en-GB" sz="4000" dirty="0"/>
              <a:t>unilateral flail chest or in patients requiring mechanical ventilation when thoracotomy is </a:t>
            </a:r>
            <a:r>
              <a:rPr lang="en-GB" sz="4000" dirty="0" smtClean="0"/>
              <a:t>otherwise required</a:t>
            </a:r>
            <a:r>
              <a:rPr lang="en-GB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12202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0608"/>
            <a:ext cx="8596668" cy="837127"/>
          </a:xfrm>
        </p:spPr>
        <p:txBody>
          <a:bodyPr/>
          <a:lstStyle/>
          <a:p>
            <a:r>
              <a:rPr lang="en-GB" dirty="0" smtClean="0"/>
              <a:t>Pulmonary Contusion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7735"/>
            <a:ext cx="8596668" cy="5164428"/>
          </a:xfrm>
        </p:spPr>
        <p:txBody>
          <a:bodyPr>
            <a:noAutofit/>
          </a:bodyPr>
          <a:lstStyle/>
          <a:p>
            <a:r>
              <a:rPr lang="en-GB" sz="4000" dirty="0" smtClean="0"/>
              <a:t>Injury </a:t>
            </a:r>
            <a:r>
              <a:rPr lang="en-GB" sz="4000" dirty="0"/>
              <a:t>of the lung parenchyma that results in leakage of blood and </a:t>
            </a:r>
            <a:r>
              <a:rPr lang="en-GB" sz="4000" dirty="0" err="1"/>
              <a:t>edema</a:t>
            </a:r>
            <a:r>
              <a:rPr lang="en-GB" sz="4000" dirty="0"/>
              <a:t> fluid into the alveolar </a:t>
            </a:r>
            <a:r>
              <a:rPr lang="en-GB" sz="4000" dirty="0" smtClean="0"/>
              <a:t>and interstitial </a:t>
            </a:r>
            <a:r>
              <a:rPr lang="en-GB" sz="4000" dirty="0"/>
              <a:t>spaces of the lung. </a:t>
            </a:r>
            <a:endParaRPr lang="en-GB" sz="4000" dirty="0" smtClean="0"/>
          </a:p>
          <a:p>
            <a:r>
              <a:rPr lang="en-GB" sz="4000" dirty="0" smtClean="0"/>
              <a:t>May </a:t>
            </a:r>
            <a:r>
              <a:rPr lang="en-GB" sz="4000" dirty="0"/>
              <a:t>occur with rib fracture or chest trauma.</a:t>
            </a:r>
          </a:p>
          <a:p>
            <a:r>
              <a:rPr lang="en-GB" sz="4000" dirty="0" smtClean="0"/>
              <a:t>May </a:t>
            </a:r>
            <a:r>
              <a:rPr lang="en-GB" sz="4000" dirty="0"/>
              <a:t>not be fully developed for 24 to 72 hours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71740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60608"/>
            <a:ext cx="8596668" cy="837127"/>
          </a:xfrm>
        </p:spPr>
        <p:txBody>
          <a:bodyPr/>
          <a:lstStyle/>
          <a:p>
            <a:r>
              <a:rPr lang="en-GB" dirty="0" smtClean="0"/>
              <a:t>Pulmonary Contusion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7735"/>
            <a:ext cx="8596668" cy="5061397"/>
          </a:xfrm>
        </p:spPr>
        <p:txBody>
          <a:bodyPr>
            <a:noAutofit/>
          </a:bodyPr>
          <a:lstStyle/>
          <a:p>
            <a:r>
              <a:rPr lang="en-GB" sz="4000" dirty="0" smtClean="0"/>
              <a:t>Signs </a:t>
            </a:r>
            <a:r>
              <a:rPr lang="en-GB" sz="4000" dirty="0"/>
              <a:t>and symptoms include:</a:t>
            </a:r>
          </a:p>
          <a:p>
            <a:pPr lvl="1"/>
            <a:r>
              <a:rPr lang="en-GB" sz="4000" dirty="0" err="1"/>
              <a:t>Tachypnea</a:t>
            </a:r>
            <a:r>
              <a:rPr lang="en-GB" sz="4000" dirty="0"/>
              <a:t>, tachycardia, and hypoxemia.</a:t>
            </a:r>
          </a:p>
          <a:p>
            <a:pPr lvl="1"/>
            <a:r>
              <a:rPr lang="en-GB" sz="4000" dirty="0" smtClean="0"/>
              <a:t>Crackles </a:t>
            </a:r>
            <a:r>
              <a:rPr lang="en-GB" sz="4000" dirty="0"/>
              <a:t>on auscultation.</a:t>
            </a:r>
          </a:p>
          <a:p>
            <a:pPr lvl="1"/>
            <a:r>
              <a:rPr lang="en-GB" sz="4000" dirty="0"/>
              <a:t>Pleuritic chest pain.</a:t>
            </a:r>
          </a:p>
          <a:p>
            <a:pPr lvl="1"/>
            <a:r>
              <a:rPr lang="en-GB" sz="4000" dirty="0"/>
              <a:t>Secretions may be copious.</a:t>
            </a:r>
          </a:p>
          <a:p>
            <a:pPr lvl="1"/>
            <a:r>
              <a:rPr lang="en-GB" sz="4000" dirty="0"/>
              <a:t>Cough—constant, loose, rattling.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701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68947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919729"/>
          </a:xfrm>
        </p:spPr>
        <p:txBody>
          <a:bodyPr>
            <a:noAutofit/>
          </a:bodyPr>
          <a:lstStyle/>
          <a:p>
            <a:r>
              <a:rPr lang="en-GB" sz="4000" dirty="0" smtClean="0"/>
              <a:t>Employ </a:t>
            </a:r>
            <a:r>
              <a:rPr lang="en-GB" sz="4000" dirty="0"/>
              <a:t>mechanical ventilation to keep lungs inflated.</a:t>
            </a:r>
          </a:p>
          <a:p>
            <a:r>
              <a:rPr lang="en-GB" sz="4000" dirty="0" smtClean="0"/>
              <a:t>Administer </a:t>
            </a:r>
            <a:r>
              <a:rPr lang="en-GB" sz="4000" dirty="0"/>
              <a:t>diuretics for pulmonary </a:t>
            </a:r>
            <a:r>
              <a:rPr lang="en-GB" sz="4000" dirty="0" err="1"/>
              <a:t>edema</a:t>
            </a:r>
            <a:r>
              <a:rPr lang="en-GB" sz="4000" dirty="0"/>
              <a:t>.</a:t>
            </a:r>
          </a:p>
          <a:p>
            <a:r>
              <a:rPr lang="en-GB" sz="4000" dirty="0" smtClean="0"/>
              <a:t>Monitor </a:t>
            </a:r>
            <a:r>
              <a:rPr lang="en-GB" sz="4000" dirty="0"/>
              <a:t>for development of pneumonia, ARDS.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39363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875763"/>
          </a:xfrm>
        </p:spPr>
        <p:txBody>
          <a:bodyPr/>
          <a:lstStyle/>
          <a:p>
            <a:r>
              <a:rPr lang="en-GB" dirty="0" smtClean="0"/>
              <a:t>Cardiac </a:t>
            </a:r>
            <a:r>
              <a:rPr lang="en-GB" dirty="0" err="1" smtClean="0"/>
              <a:t>Temponade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1825"/>
            <a:ext cx="8596668" cy="5267460"/>
          </a:xfrm>
        </p:spPr>
        <p:txBody>
          <a:bodyPr>
            <a:noAutofit/>
          </a:bodyPr>
          <a:lstStyle/>
          <a:p>
            <a:r>
              <a:rPr lang="en-GB" sz="3500" dirty="0" smtClean="0"/>
              <a:t>Compression </a:t>
            </a:r>
            <a:r>
              <a:rPr lang="en-GB" sz="3500" dirty="0"/>
              <a:t>of the heart as a result of accumulation of fluid within the pericardial space.</a:t>
            </a:r>
          </a:p>
          <a:p>
            <a:r>
              <a:rPr lang="en-GB" sz="3500" dirty="0" smtClean="0"/>
              <a:t>Caused by:</a:t>
            </a:r>
          </a:p>
          <a:p>
            <a:pPr lvl="1"/>
            <a:r>
              <a:rPr lang="en-GB" sz="3500" dirty="0" smtClean="0"/>
              <a:t>Penetrating </a:t>
            </a:r>
            <a:r>
              <a:rPr lang="en-GB" sz="3500" dirty="0"/>
              <a:t>injuries, </a:t>
            </a:r>
            <a:endParaRPr lang="en-GB" sz="3500" dirty="0" smtClean="0"/>
          </a:p>
          <a:p>
            <a:pPr lvl="1"/>
            <a:r>
              <a:rPr lang="en-GB" sz="3500" dirty="0" smtClean="0"/>
              <a:t>Metastasis</a:t>
            </a:r>
            <a:r>
              <a:rPr lang="en-GB" sz="3500" dirty="0"/>
              <a:t>, </a:t>
            </a:r>
            <a:endParaRPr lang="en-GB" sz="3500" dirty="0" smtClean="0"/>
          </a:p>
          <a:p>
            <a:pPr lvl="1"/>
            <a:r>
              <a:rPr lang="en-GB" sz="3500" dirty="0" smtClean="0"/>
              <a:t>cardiac </a:t>
            </a:r>
            <a:r>
              <a:rPr lang="en-GB" sz="3500" dirty="0"/>
              <a:t>rupture, </a:t>
            </a:r>
            <a:endParaRPr lang="en-GB" sz="3500" dirty="0" smtClean="0"/>
          </a:p>
          <a:p>
            <a:pPr lvl="1"/>
            <a:r>
              <a:rPr lang="en-GB" sz="3500" dirty="0" smtClean="0"/>
              <a:t>cardiac </a:t>
            </a:r>
            <a:r>
              <a:rPr lang="en-GB" sz="3500" dirty="0"/>
              <a:t>surgery, </a:t>
            </a:r>
            <a:endParaRPr lang="en-GB" sz="3500" dirty="0" smtClean="0"/>
          </a:p>
          <a:p>
            <a:pPr lvl="1"/>
            <a:r>
              <a:rPr lang="en-GB" sz="3500" dirty="0" smtClean="0"/>
              <a:t>pericarditis</a:t>
            </a:r>
            <a:r>
              <a:rPr lang="en-GB" sz="3500" dirty="0"/>
              <a:t>, and </a:t>
            </a:r>
            <a:r>
              <a:rPr lang="en-GB" sz="3500" dirty="0" smtClean="0"/>
              <a:t>other disorders.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58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r>
              <a:rPr lang="en-GB" dirty="0" smtClean="0"/>
              <a:t>Cardiac </a:t>
            </a:r>
            <a:r>
              <a:rPr lang="en-GB" dirty="0" err="1" smtClean="0"/>
              <a:t>Temponade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>
            <a:noAutofit/>
          </a:bodyPr>
          <a:lstStyle/>
          <a:p>
            <a:r>
              <a:rPr lang="en-GB" sz="4000" dirty="0" smtClean="0"/>
              <a:t>Signs </a:t>
            </a:r>
            <a:r>
              <a:rPr lang="en-GB" sz="4000" dirty="0"/>
              <a:t>and symptoms include:</a:t>
            </a:r>
          </a:p>
          <a:p>
            <a:pPr lvl="1"/>
            <a:r>
              <a:rPr lang="en-GB" sz="3800" dirty="0"/>
              <a:t>Tachycardia.</a:t>
            </a:r>
          </a:p>
          <a:p>
            <a:pPr lvl="1"/>
            <a:r>
              <a:rPr lang="en-GB" sz="3800" dirty="0"/>
              <a:t>Muffled heart sounds.</a:t>
            </a:r>
          </a:p>
          <a:p>
            <a:pPr lvl="1"/>
            <a:r>
              <a:rPr lang="en-GB" sz="3800" dirty="0"/>
              <a:t>Falling BP</a:t>
            </a:r>
            <a:r>
              <a:rPr lang="en-GB" sz="3800" dirty="0" smtClean="0"/>
              <a:t>.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340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4152"/>
            <a:ext cx="8596668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290" name="Picture 2" descr="RESPIRATORY SYSTEM External respiration Internal respiration. - ppt video  online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4152"/>
            <a:ext cx="8596668" cy="59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r>
              <a:rPr lang="en-GB" dirty="0" smtClean="0"/>
              <a:t>Cardiac </a:t>
            </a:r>
            <a:r>
              <a:rPr lang="en-GB" dirty="0" err="1" smtClean="0"/>
              <a:t>Temponade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611807"/>
          </a:xfrm>
        </p:spPr>
        <p:txBody>
          <a:bodyPr>
            <a:noAutofit/>
          </a:bodyPr>
          <a:lstStyle/>
          <a:p>
            <a:r>
              <a:rPr lang="en-GB" sz="4000" dirty="0" smtClean="0"/>
              <a:t>Signs </a:t>
            </a:r>
            <a:r>
              <a:rPr lang="en-GB" sz="4000" dirty="0"/>
              <a:t>and symptoms include:</a:t>
            </a:r>
          </a:p>
          <a:p>
            <a:pPr lvl="1"/>
            <a:r>
              <a:rPr lang="en-GB" sz="3800" dirty="0" smtClean="0"/>
              <a:t>Distended </a:t>
            </a:r>
            <a:r>
              <a:rPr lang="en-GB" sz="3800" dirty="0"/>
              <a:t>jugular veins, elevated central venous pressure (CVP).</a:t>
            </a:r>
          </a:p>
          <a:p>
            <a:pPr lvl="1"/>
            <a:r>
              <a:rPr lang="en-GB" sz="3800" dirty="0" err="1"/>
              <a:t>Pulsus</a:t>
            </a:r>
            <a:r>
              <a:rPr lang="en-GB" sz="3800" dirty="0"/>
              <a:t> </a:t>
            </a:r>
            <a:r>
              <a:rPr lang="en-GB" sz="3800" dirty="0" err="1"/>
              <a:t>paradoxus</a:t>
            </a:r>
            <a:r>
              <a:rPr lang="en-GB" sz="3800" dirty="0"/>
              <a:t> (audible BP fluctuation with respiration).</a:t>
            </a:r>
          </a:p>
          <a:p>
            <a:pPr lvl="1"/>
            <a:r>
              <a:rPr lang="en-GB" sz="3800" dirty="0" err="1"/>
              <a:t>Dyspnea</a:t>
            </a:r>
            <a:r>
              <a:rPr lang="en-GB" sz="3800" dirty="0"/>
              <a:t>, cyanosis, shock.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9918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1081826"/>
          </a:xfrm>
        </p:spPr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Peri-cardiocentesis</a:t>
            </a:r>
            <a:r>
              <a:rPr lang="en-GB" sz="4000" dirty="0" smtClean="0"/>
              <a:t> </a:t>
            </a:r>
            <a:r>
              <a:rPr lang="en-GB" sz="4000" dirty="0"/>
              <a:t>to provide emergency relief and improve </a:t>
            </a:r>
            <a:r>
              <a:rPr lang="en-GB" sz="4000" dirty="0" smtClean="0"/>
              <a:t>hemodynamic function </a:t>
            </a:r>
            <a:r>
              <a:rPr lang="en-GB" sz="4000" dirty="0"/>
              <a:t>until surgery can be undertaken.</a:t>
            </a:r>
          </a:p>
          <a:p>
            <a:r>
              <a:rPr lang="en-GB" sz="4000" dirty="0" smtClean="0"/>
              <a:t>Prepare </a:t>
            </a:r>
            <a:r>
              <a:rPr lang="en-GB" sz="4000" dirty="0"/>
              <a:t>for emergency thoracotomy to control bleeding and to repair cardiac injury.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683191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Pneumothorax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22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6062"/>
            <a:ext cx="8596668" cy="914400"/>
          </a:xfrm>
        </p:spPr>
        <p:txBody>
          <a:bodyPr/>
          <a:lstStyle/>
          <a:p>
            <a:r>
              <a:rPr lang="en-GB" dirty="0" smtClean="0"/>
              <a:t>Pneumothorax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0463"/>
            <a:ext cx="8596668" cy="5151548"/>
          </a:xfrm>
        </p:spPr>
        <p:txBody>
          <a:bodyPr>
            <a:noAutofit/>
          </a:bodyPr>
          <a:lstStyle/>
          <a:p>
            <a:r>
              <a:rPr lang="en-GB" sz="4000" dirty="0"/>
              <a:t>A </a:t>
            </a:r>
            <a:r>
              <a:rPr lang="en-GB" sz="4000" i="1" dirty="0"/>
              <a:t>pneumothorax </a:t>
            </a:r>
            <a:r>
              <a:rPr lang="en-GB" sz="4000" dirty="0"/>
              <a:t>is air in the pleural space occurring spontaneously or from </a:t>
            </a:r>
            <a:r>
              <a:rPr lang="en-GB" sz="4000" dirty="0" smtClean="0"/>
              <a:t>trauma. </a:t>
            </a:r>
          </a:p>
          <a:p>
            <a:r>
              <a:rPr lang="en-GB" sz="4000" dirty="0" smtClean="0"/>
              <a:t>In patients </a:t>
            </a:r>
            <a:r>
              <a:rPr lang="en-GB" sz="4000" dirty="0"/>
              <a:t>with chest trauma, it is usually the result of a laceration to the lung parenchyma, </a:t>
            </a:r>
            <a:r>
              <a:rPr lang="en-GB" sz="4000" dirty="0" smtClean="0"/>
              <a:t>tracheobronchial tree</a:t>
            </a:r>
            <a:r>
              <a:rPr lang="en-GB" sz="4000" dirty="0"/>
              <a:t>, or </a:t>
            </a:r>
            <a:r>
              <a:rPr lang="en-GB" sz="4000" dirty="0" err="1"/>
              <a:t>esophagus</a:t>
            </a:r>
            <a:r>
              <a:rPr lang="en-GB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77256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Pneumothorax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775760" cy="388077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Simple/</a:t>
            </a:r>
            <a:r>
              <a:rPr lang="en-GB" sz="4000" dirty="0"/>
              <a:t>Spontaneous </a:t>
            </a:r>
            <a:r>
              <a:rPr lang="en-GB" sz="4000" dirty="0" smtClean="0"/>
              <a:t>pneumothorax</a:t>
            </a:r>
            <a:endParaRPr lang="en-GB" sz="4000" dirty="0"/>
          </a:p>
          <a:p>
            <a:r>
              <a:rPr lang="en-GB" sz="4000" dirty="0" smtClean="0"/>
              <a:t>Traumatic,</a:t>
            </a:r>
          </a:p>
          <a:p>
            <a:r>
              <a:rPr lang="en-GB" sz="4000" dirty="0" smtClean="0"/>
              <a:t>Tension.</a:t>
            </a:r>
          </a:p>
        </p:txBody>
      </p:sp>
    </p:spTree>
    <p:extLst>
      <p:ext uri="{BB962C8B-B14F-4D97-AF65-F5344CB8AC3E}">
        <p14:creationId xmlns:p14="http://schemas.microsoft.com/office/powerpoint/2010/main" val="3328914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Simple/Spontaneous pneumothorax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Air enters </a:t>
            </a:r>
            <a:r>
              <a:rPr lang="en-GB" sz="4000" dirty="0"/>
              <a:t>the pleural space through </a:t>
            </a:r>
            <a:r>
              <a:rPr lang="en-GB" sz="4000" dirty="0" smtClean="0"/>
              <a:t>either </a:t>
            </a:r>
            <a:r>
              <a:rPr lang="en-GB" sz="4000" dirty="0"/>
              <a:t>the </a:t>
            </a:r>
            <a:r>
              <a:rPr lang="en-GB" sz="4000" dirty="0" smtClean="0"/>
              <a:t>parietal or </a:t>
            </a:r>
            <a:r>
              <a:rPr lang="en-GB" sz="4000" dirty="0"/>
              <a:t>visceral pleura. </a:t>
            </a:r>
            <a:endParaRPr lang="en-GB" sz="4000" dirty="0" smtClean="0"/>
          </a:p>
          <a:p>
            <a:pPr lvl="1"/>
            <a:r>
              <a:rPr lang="en-GB" sz="4000" dirty="0" smtClean="0"/>
              <a:t>Rupture </a:t>
            </a:r>
            <a:r>
              <a:rPr lang="en-GB" sz="4000" dirty="0"/>
              <a:t>of a </a:t>
            </a:r>
            <a:r>
              <a:rPr lang="en-GB" sz="4000" dirty="0" smtClean="0"/>
              <a:t>bleb</a:t>
            </a:r>
          </a:p>
          <a:p>
            <a:pPr lvl="1"/>
            <a:r>
              <a:rPr lang="en-GB" sz="4000" dirty="0" smtClean="0"/>
              <a:t>Bronchopleural </a:t>
            </a:r>
            <a:r>
              <a:rPr lang="en-GB" sz="4000" dirty="0"/>
              <a:t>fistula. 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7201352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8744"/>
          </a:xfrm>
        </p:spPr>
        <p:txBody>
          <a:bodyPr>
            <a:normAutofit fontScale="90000"/>
          </a:bodyPr>
          <a:lstStyle/>
          <a:p>
            <a:r>
              <a:rPr lang="en-GB" dirty="0"/>
              <a:t>Simple/Spontaneous pneumothorax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8345"/>
            <a:ext cx="8596668" cy="4765182"/>
          </a:xfrm>
        </p:spPr>
        <p:txBody>
          <a:bodyPr>
            <a:noAutofit/>
          </a:bodyPr>
          <a:lstStyle/>
          <a:p>
            <a:r>
              <a:rPr lang="en-GB" sz="4000" dirty="0" smtClean="0"/>
              <a:t>May occur </a:t>
            </a:r>
            <a:r>
              <a:rPr lang="en-GB" sz="4000" dirty="0"/>
              <a:t>in </a:t>
            </a:r>
            <a:r>
              <a:rPr lang="en-GB" sz="4000" dirty="0" smtClean="0"/>
              <a:t>a healthy </a:t>
            </a:r>
            <a:r>
              <a:rPr lang="en-GB" sz="4000" dirty="0"/>
              <a:t>person in the absence </a:t>
            </a:r>
            <a:r>
              <a:rPr lang="en-GB" sz="4000" dirty="0" smtClean="0"/>
              <a:t>of trauma </a:t>
            </a:r>
            <a:r>
              <a:rPr lang="en-GB" sz="4000" dirty="0"/>
              <a:t>due to rupture of an air-filled bleb, or blister, on </a:t>
            </a:r>
            <a:r>
              <a:rPr lang="en-GB" sz="4000" dirty="0" smtClean="0"/>
              <a:t>the surface </a:t>
            </a:r>
            <a:r>
              <a:rPr lang="en-GB" sz="4000" dirty="0"/>
              <a:t>of the </a:t>
            </a:r>
            <a:r>
              <a:rPr lang="en-GB" sz="4000" dirty="0" smtClean="0"/>
              <a:t>lung.</a:t>
            </a:r>
          </a:p>
          <a:p>
            <a:r>
              <a:rPr lang="en-GB" sz="4000" dirty="0" smtClean="0"/>
              <a:t>It </a:t>
            </a:r>
            <a:r>
              <a:rPr lang="en-GB" sz="4000" dirty="0"/>
              <a:t>may be associated with diffuse </a:t>
            </a:r>
            <a:r>
              <a:rPr lang="en-GB" sz="4000" dirty="0" smtClean="0"/>
              <a:t>interstitial lung </a:t>
            </a:r>
            <a:r>
              <a:rPr lang="en-GB" sz="4000" dirty="0"/>
              <a:t>disease and severe emphysema.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64221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43189"/>
          </a:xfrm>
        </p:spPr>
        <p:txBody>
          <a:bodyPr>
            <a:normAutofit/>
          </a:bodyPr>
          <a:lstStyle/>
          <a:p>
            <a:r>
              <a:rPr lang="en-GB" sz="5500" dirty="0" smtClean="0"/>
              <a:t>Traumatic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>
            <a:noAutofit/>
          </a:bodyPr>
          <a:lstStyle/>
          <a:p>
            <a:r>
              <a:rPr lang="en-GB" sz="4000" dirty="0" smtClean="0"/>
              <a:t>Air </a:t>
            </a:r>
            <a:r>
              <a:rPr lang="en-GB" sz="4000" dirty="0"/>
              <a:t>escapes from </a:t>
            </a:r>
            <a:r>
              <a:rPr lang="en-GB" sz="4000" dirty="0" smtClean="0"/>
              <a:t>a laceration </a:t>
            </a:r>
            <a:r>
              <a:rPr lang="en-GB" sz="4000" dirty="0"/>
              <a:t>in the lung itself and enters the pleural space </a:t>
            </a:r>
            <a:r>
              <a:rPr lang="en-GB" sz="4000" dirty="0" smtClean="0"/>
              <a:t>or from </a:t>
            </a:r>
            <a:r>
              <a:rPr lang="en-GB" sz="4000" dirty="0"/>
              <a:t>a wound in the chest wall. </a:t>
            </a:r>
            <a:endParaRPr lang="en-GB" sz="4000" dirty="0" smtClean="0"/>
          </a:p>
          <a:p>
            <a:r>
              <a:rPr lang="en-GB" sz="4000" dirty="0" smtClean="0"/>
              <a:t>It </a:t>
            </a:r>
            <a:r>
              <a:rPr lang="en-GB" sz="4000" dirty="0"/>
              <a:t>may result from </a:t>
            </a:r>
            <a:r>
              <a:rPr lang="en-GB" sz="4000" dirty="0" smtClean="0"/>
              <a:t>blunt trauma, </a:t>
            </a:r>
            <a:r>
              <a:rPr lang="en-GB" sz="4000" dirty="0"/>
              <a:t>penetrating chest or </a:t>
            </a:r>
            <a:r>
              <a:rPr lang="en-GB" sz="4000" dirty="0" smtClean="0"/>
              <a:t>abdominal trauma, </a:t>
            </a:r>
            <a:r>
              <a:rPr lang="en-GB" sz="4000" dirty="0"/>
              <a:t>or </a:t>
            </a:r>
            <a:r>
              <a:rPr lang="en-GB" sz="4000" dirty="0" smtClean="0"/>
              <a:t>diaphragmatic tears.</a:t>
            </a:r>
          </a:p>
        </p:txBody>
      </p:sp>
    </p:spTree>
    <p:extLst>
      <p:ext uri="{BB962C8B-B14F-4D97-AF65-F5344CB8AC3E}">
        <p14:creationId xmlns:p14="http://schemas.microsoft.com/office/powerpoint/2010/main" val="151735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1043189"/>
          </a:xfrm>
        </p:spPr>
        <p:txBody>
          <a:bodyPr>
            <a:normAutofit/>
          </a:bodyPr>
          <a:lstStyle/>
          <a:p>
            <a:r>
              <a:rPr lang="en-GB" sz="5500" dirty="0" smtClean="0"/>
              <a:t>Traumatic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>
            <a:noAutofit/>
          </a:bodyPr>
          <a:lstStyle/>
          <a:p>
            <a:r>
              <a:rPr lang="en-GB" sz="4000" dirty="0"/>
              <a:t>M</a:t>
            </a:r>
            <a:r>
              <a:rPr lang="en-GB" sz="4000" dirty="0" smtClean="0"/>
              <a:t>ay </a:t>
            </a:r>
            <a:r>
              <a:rPr lang="en-GB" sz="4000" dirty="0"/>
              <a:t>occur during </a:t>
            </a:r>
            <a:r>
              <a:rPr lang="en-GB" sz="4000" dirty="0" smtClean="0"/>
              <a:t>invasive thoracic procedures or </a:t>
            </a:r>
            <a:r>
              <a:rPr lang="en-GB" sz="4000" dirty="0"/>
              <a:t>with </a:t>
            </a:r>
            <a:r>
              <a:rPr lang="en-GB" sz="4000" dirty="0" smtClean="0"/>
              <a:t>mechanical </a:t>
            </a:r>
            <a:r>
              <a:rPr lang="en-GB" sz="4000" dirty="0"/>
              <a:t>ventilation.</a:t>
            </a:r>
          </a:p>
          <a:p>
            <a:r>
              <a:rPr lang="en-GB" sz="4000" dirty="0" smtClean="0"/>
              <a:t>Often </a:t>
            </a:r>
            <a:r>
              <a:rPr lang="en-GB" sz="4000" dirty="0"/>
              <a:t>accompanied by </a:t>
            </a:r>
            <a:r>
              <a:rPr lang="en-GB" sz="4000" dirty="0" err="1"/>
              <a:t>hemothorax</a:t>
            </a:r>
            <a:r>
              <a:rPr lang="en-GB" sz="4000" dirty="0"/>
              <a:t> </a:t>
            </a:r>
            <a:endParaRPr lang="en-GB" sz="4000" dirty="0" smtClean="0"/>
          </a:p>
          <a:p>
            <a:r>
              <a:rPr lang="en-GB" sz="4000" dirty="0" smtClean="0"/>
              <a:t>Open pneumothorax </a:t>
            </a:r>
            <a:r>
              <a:rPr lang="en-GB" sz="4000" dirty="0"/>
              <a:t>is one form of traumatic pneumothorax.</a:t>
            </a:r>
          </a:p>
          <a:p>
            <a:r>
              <a:rPr lang="en-GB" sz="4000" dirty="0" smtClean="0"/>
              <a:t>Associated with mediastinal shift.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529321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Tension Pneumothorax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buildup</a:t>
            </a:r>
            <a:r>
              <a:rPr lang="en-GB" sz="4000" dirty="0"/>
              <a:t> of air under pressure in the pleural space resulting in interference </a:t>
            </a:r>
            <a:r>
              <a:rPr lang="en-GB" sz="4000" dirty="0" smtClean="0"/>
              <a:t>with filling </a:t>
            </a:r>
            <a:r>
              <a:rPr lang="en-GB" sz="4000" dirty="0"/>
              <a:t>of both the heart and lungs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301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Gas Exchange HD Stock Images | Shutter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599"/>
            <a:ext cx="8596668" cy="58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609600"/>
            <a:ext cx="8720210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06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500" dirty="0" smtClean="0"/>
              <a:t>Tension Pneumothorax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Build up </a:t>
            </a:r>
            <a:r>
              <a:rPr lang="en-GB" sz="4000" dirty="0"/>
              <a:t>of air under pressure in the pleural space resulting in interference </a:t>
            </a:r>
            <a:r>
              <a:rPr lang="en-GB" sz="4000" dirty="0" smtClean="0"/>
              <a:t>with filling </a:t>
            </a:r>
            <a:r>
              <a:rPr lang="en-GB" sz="4000" dirty="0"/>
              <a:t>of both the heart and lungs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227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3. Tension pneumothorax. Campbell, John E., Basic Trauma Life Support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Clinical Features of Pneumothorax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Moderate </a:t>
            </a:r>
            <a:r>
              <a:rPr lang="en-GB" sz="4000" dirty="0"/>
              <a:t>to very severe </a:t>
            </a:r>
            <a:r>
              <a:rPr lang="en-GB" sz="4000" dirty="0" err="1"/>
              <a:t>dyspnea</a:t>
            </a:r>
            <a:r>
              <a:rPr lang="en-GB" sz="4000" dirty="0"/>
              <a:t> and often severe chest discomfort radiating to the back.</a:t>
            </a:r>
          </a:p>
          <a:p>
            <a:r>
              <a:rPr lang="en-GB" sz="4000" dirty="0" err="1" smtClean="0"/>
              <a:t>Hyperresonance</a:t>
            </a:r>
            <a:r>
              <a:rPr lang="en-GB" sz="4000" dirty="0" smtClean="0"/>
              <a:t> </a:t>
            </a:r>
            <a:r>
              <a:rPr lang="en-GB" sz="4000" dirty="0"/>
              <a:t>and diminished breath sounds on the affected side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81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0107"/>
          </a:xfrm>
        </p:spPr>
        <p:txBody>
          <a:bodyPr>
            <a:noAutofit/>
          </a:bodyPr>
          <a:lstStyle/>
          <a:p>
            <a:r>
              <a:rPr lang="en-GB" sz="4000" dirty="0" smtClean="0"/>
              <a:t>Clinical Features of Pneumothorax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5125792"/>
          </a:xfrm>
        </p:spPr>
        <p:txBody>
          <a:bodyPr>
            <a:noAutofit/>
          </a:bodyPr>
          <a:lstStyle/>
          <a:p>
            <a:r>
              <a:rPr lang="en-GB" sz="4000" dirty="0" smtClean="0"/>
              <a:t>Reduced </a:t>
            </a:r>
            <a:r>
              <a:rPr lang="en-GB" sz="4000" dirty="0"/>
              <a:t>mobility of affected half of the thorax.</a:t>
            </a:r>
          </a:p>
          <a:p>
            <a:r>
              <a:rPr lang="en-GB" sz="4000" dirty="0" smtClean="0"/>
              <a:t>Tracheal deviation.</a:t>
            </a:r>
            <a:endParaRPr lang="en-GB" sz="4000" dirty="0"/>
          </a:p>
          <a:p>
            <a:r>
              <a:rPr lang="en-GB" sz="4000" dirty="0" smtClean="0"/>
              <a:t>Clinical </a:t>
            </a:r>
            <a:r>
              <a:rPr lang="en-GB" sz="4000" dirty="0"/>
              <a:t>picture of open or tension pneumothorax is one of air hunger, agitation, hypotension, </a:t>
            </a:r>
            <a:r>
              <a:rPr lang="en-GB" sz="4000" dirty="0" smtClean="0"/>
              <a:t>and cyanosis</a:t>
            </a:r>
            <a:r>
              <a:rPr lang="en-GB" sz="4000" dirty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63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Chest X-Ray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247419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Managing Pneumothorax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594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Spontaneous Pneumothorax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11422"/>
          </a:xfrm>
        </p:spPr>
        <p:txBody>
          <a:bodyPr>
            <a:noAutofit/>
          </a:bodyPr>
          <a:lstStyle/>
          <a:p>
            <a:r>
              <a:rPr lang="en-GB" sz="4000" dirty="0"/>
              <a:t>Observe </a:t>
            </a:r>
            <a:r>
              <a:rPr lang="en-GB" sz="4000" dirty="0" smtClean="0"/>
              <a:t>(for </a:t>
            </a:r>
            <a:r>
              <a:rPr lang="en-GB" sz="4000" dirty="0"/>
              <a:t>less than 50% pneumothorax in otherwise </a:t>
            </a:r>
            <a:r>
              <a:rPr lang="en-GB" sz="4000" dirty="0" smtClean="0"/>
              <a:t>healthy person).</a:t>
            </a:r>
            <a:endParaRPr lang="en-GB" sz="4000" dirty="0"/>
          </a:p>
          <a:p>
            <a:r>
              <a:rPr lang="en-GB" sz="4000" dirty="0" smtClean="0"/>
              <a:t>Needle aspiration/Chest </a:t>
            </a:r>
            <a:r>
              <a:rPr lang="en-GB" sz="4000" dirty="0"/>
              <a:t>tube </a:t>
            </a:r>
            <a:r>
              <a:rPr lang="en-GB" sz="4000" dirty="0" smtClean="0"/>
              <a:t>if &gt; </a:t>
            </a:r>
            <a:r>
              <a:rPr lang="en-GB" sz="4000" dirty="0"/>
              <a:t>than 50% pneumothorax.</a:t>
            </a:r>
          </a:p>
          <a:p>
            <a:r>
              <a:rPr lang="en-GB" sz="4000" dirty="0" smtClean="0"/>
              <a:t>Thoracotomy.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035648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1068947"/>
          </a:xfrm>
        </p:spPr>
        <p:txBody>
          <a:bodyPr>
            <a:normAutofit/>
          </a:bodyPr>
          <a:lstStyle/>
          <a:p>
            <a:r>
              <a:rPr lang="en-GB" sz="5000" dirty="0" smtClean="0"/>
              <a:t>Open Pneumothorax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Autofit/>
          </a:bodyPr>
          <a:lstStyle/>
          <a:p>
            <a:r>
              <a:rPr lang="en-GB" sz="4000" dirty="0" smtClean="0"/>
              <a:t>Close </a:t>
            </a:r>
            <a:r>
              <a:rPr lang="en-GB" sz="4000" dirty="0"/>
              <a:t>the chest wound immediately to restore adequate ventilation and respiration</a:t>
            </a:r>
            <a:r>
              <a:rPr lang="en-GB" sz="4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3083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1068947"/>
          </a:xfrm>
        </p:spPr>
        <p:txBody>
          <a:bodyPr>
            <a:normAutofit/>
          </a:bodyPr>
          <a:lstStyle/>
          <a:p>
            <a:r>
              <a:rPr lang="en-GB" sz="5000" dirty="0" smtClean="0"/>
              <a:t>Open Pneumothorax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Autofit/>
          </a:bodyPr>
          <a:lstStyle/>
          <a:p>
            <a:r>
              <a:rPr lang="en-GB" sz="4000" dirty="0" smtClean="0"/>
              <a:t>Patient </a:t>
            </a:r>
            <a:r>
              <a:rPr lang="en-GB" sz="4000" dirty="0"/>
              <a:t>is instructed to inhale and exhale gently against a closed glottis (Valsalva </a:t>
            </a:r>
            <a:r>
              <a:rPr lang="en-GB" sz="4000" dirty="0" err="1"/>
              <a:t>maneuver</a:t>
            </a:r>
            <a:r>
              <a:rPr lang="en-GB" sz="4000" dirty="0"/>
              <a:t>) as </a:t>
            </a:r>
            <a:r>
              <a:rPr lang="en-GB" sz="4000" dirty="0" smtClean="0"/>
              <a:t>a pressure </a:t>
            </a:r>
            <a:r>
              <a:rPr lang="en-GB" sz="4000" dirty="0"/>
              <a:t>dressing (petroleum gauze secured with elastic adhesive) is applied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7965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4" y="248991"/>
            <a:ext cx="8596668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3314" name="Picture 2" descr="Functions of the Respiratory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4" y="248992"/>
            <a:ext cx="8596668" cy="62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1068947"/>
          </a:xfrm>
        </p:spPr>
        <p:txBody>
          <a:bodyPr>
            <a:normAutofit/>
          </a:bodyPr>
          <a:lstStyle/>
          <a:p>
            <a:r>
              <a:rPr lang="en-GB" sz="5000" dirty="0" smtClean="0"/>
              <a:t>Open Pneumothorax</a:t>
            </a:r>
            <a:endParaRPr lang="en-GB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586049"/>
          </a:xfrm>
        </p:spPr>
        <p:txBody>
          <a:bodyPr>
            <a:noAutofit/>
          </a:bodyPr>
          <a:lstStyle/>
          <a:p>
            <a:r>
              <a:rPr lang="en-GB" sz="4000" dirty="0" smtClean="0"/>
              <a:t>This </a:t>
            </a:r>
            <a:r>
              <a:rPr lang="en-GB" sz="4000" dirty="0" err="1"/>
              <a:t>maneuver</a:t>
            </a:r>
            <a:r>
              <a:rPr lang="en-GB" sz="4000" dirty="0"/>
              <a:t> helps to expand collapsed lung.</a:t>
            </a:r>
          </a:p>
          <a:p>
            <a:r>
              <a:rPr lang="en-GB" sz="4000" dirty="0" smtClean="0"/>
              <a:t>Chest </a:t>
            </a:r>
            <a:r>
              <a:rPr lang="en-GB" sz="4000" dirty="0"/>
              <a:t>tube is inserted and water seal drainage set </a:t>
            </a:r>
            <a:r>
              <a:rPr lang="en-GB" sz="4000" dirty="0" smtClean="0"/>
              <a:t>up.</a:t>
            </a:r>
            <a:endParaRPr lang="en-GB" sz="4000" dirty="0"/>
          </a:p>
          <a:p>
            <a:r>
              <a:rPr lang="en-GB" sz="4000" dirty="0" smtClean="0"/>
              <a:t>Surgical </a:t>
            </a:r>
            <a:r>
              <a:rPr lang="en-GB" sz="4000" dirty="0"/>
              <a:t>intervention may be necessary to repair trauma.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287236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9246"/>
            <a:ext cx="8596668" cy="1184856"/>
          </a:xfrm>
        </p:spPr>
        <p:txBody>
          <a:bodyPr/>
          <a:lstStyle/>
          <a:p>
            <a:r>
              <a:rPr lang="en-GB" dirty="0" smtClean="0"/>
              <a:t>Tension Pneumothorax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4103"/>
            <a:ext cx="8596668" cy="4649272"/>
          </a:xfrm>
        </p:spPr>
        <p:txBody>
          <a:bodyPr>
            <a:noAutofit/>
          </a:bodyPr>
          <a:lstStyle/>
          <a:p>
            <a:r>
              <a:rPr lang="en-GB" sz="4000" dirty="0" smtClean="0"/>
              <a:t>Immediate </a:t>
            </a:r>
            <a:r>
              <a:rPr lang="en-GB" sz="4000" dirty="0"/>
              <a:t>decompression to prevent cardiovascular collapse by chest tube insertion to let air escape.</a:t>
            </a:r>
          </a:p>
          <a:p>
            <a:r>
              <a:rPr lang="en-GB" sz="4000" dirty="0" smtClean="0"/>
              <a:t>Chest </a:t>
            </a:r>
            <a:r>
              <a:rPr lang="en-GB" sz="4000" dirty="0"/>
              <a:t>tube drainage with underwater seal suction to allow for full lung expansion and healing.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04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Underwater seal drain | Nurse K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711365" cy="5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500" dirty="0" smtClean="0"/>
              <a:t>Assignment</a:t>
            </a:r>
            <a:endParaRPr lang="en-GB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Discuss the specific Nursing Care given to a patient Undergoing Under Water Seal Drainage.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066487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Lung Cancer( Bronchogenic Cancer)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111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1820"/>
            <a:ext cx="8596668" cy="9144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58343"/>
            <a:ext cx="8596668" cy="4483019"/>
          </a:xfrm>
        </p:spPr>
        <p:txBody>
          <a:bodyPr>
            <a:noAutofit/>
          </a:bodyPr>
          <a:lstStyle/>
          <a:p>
            <a:r>
              <a:rPr lang="en-GB" sz="4000" dirty="0" smtClean="0"/>
              <a:t>A common type of cancer for both Men and women</a:t>
            </a:r>
          </a:p>
          <a:p>
            <a:r>
              <a:rPr lang="en-GB" sz="4000" dirty="0" smtClean="0"/>
              <a:t>In </a:t>
            </a:r>
            <a:r>
              <a:rPr lang="en-GB" sz="4000" dirty="0"/>
              <a:t>approximately 70% of patients with lung cancer</a:t>
            </a:r>
            <a:r>
              <a:rPr lang="en-GB" sz="4000" dirty="0" smtClean="0"/>
              <a:t>, there is metastasis at </a:t>
            </a:r>
            <a:r>
              <a:rPr lang="en-GB" sz="4000" dirty="0"/>
              <a:t>the time of diagnosis. 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93617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1819"/>
            <a:ext cx="8596668" cy="1287887"/>
          </a:xfrm>
        </p:spPr>
        <p:txBody>
          <a:bodyPr>
            <a:normAutofit/>
          </a:bodyPr>
          <a:lstStyle/>
          <a:p>
            <a:r>
              <a:rPr lang="en-GB" sz="5000" dirty="0" smtClean="0"/>
              <a:t>Introduction</a:t>
            </a:r>
            <a:endParaRPr lang="en-GB" sz="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521656"/>
          </a:xfrm>
        </p:spPr>
        <p:txBody>
          <a:bodyPr>
            <a:noAutofit/>
          </a:bodyPr>
          <a:lstStyle/>
          <a:p>
            <a:r>
              <a:rPr lang="en-GB" sz="4000" dirty="0" smtClean="0"/>
              <a:t>As </a:t>
            </a:r>
            <a:r>
              <a:rPr lang="en-GB" sz="4000" dirty="0"/>
              <a:t>a result, the long-term </a:t>
            </a:r>
            <a:r>
              <a:rPr lang="en-GB" sz="4000" dirty="0" smtClean="0"/>
              <a:t>survival rate </a:t>
            </a:r>
            <a:r>
              <a:rPr lang="en-GB" sz="4000" dirty="0"/>
              <a:t>is low. Overall, the 5-year survival rate is 16%.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763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901522"/>
          </a:xfrm>
        </p:spPr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9101"/>
            <a:ext cx="8596668" cy="488226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NB: Common Site for CA is at previous scars (TB, Fibrosis).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045813" y="1229927"/>
            <a:ext cx="1903449" cy="7856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49262" y="1201248"/>
            <a:ext cx="2897747" cy="785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Carcinogen binds and damages Cell DNA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49262" y="2650417"/>
            <a:ext cx="289774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Cellular changes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Abnormal Cell growth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Malignancy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949262" y="4257055"/>
            <a:ext cx="289774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DNA Changes and Cells become unstable.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76255" y="4257055"/>
            <a:ext cx="289774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Malignant transformation from Epithelium to invasive carcinoma</a:t>
            </a:r>
            <a:endParaRPr lang="en-GB" dirty="0"/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4398135" y="2001198"/>
            <a:ext cx="1" cy="64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>
            <a:off x="4398136" y="3564817"/>
            <a:ext cx="0" cy="692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>
            <a:off x="5847009" y="4714255"/>
            <a:ext cx="529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8896"/>
          </a:xfrm>
        </p:spPr>
        <p:txBody>
          <a:bodyPr/>
          <a:lstStyle/>
          <a:p>
            <a:r>
              <a:rPr lang="en-GB" dirty="0" smtClean="0"/>
              <a:t>Classification and Staging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8497"/>
            <a:ext cx="8596668" cy="4392866"/>
          </a:xfrm>
        </p:spPr>
        <p:txBody>
          <a:bodyPr>
            <a:noAutofit/>
          </a:bodyPr>
          <a:lstStyle/>
          <a:p>
            <a:r>
              <a:rPr lang="en-GB" sz="4000" dirty="0" smtClean="0"/>
              <a:t>Small </a:t>
            </a:r>
            <a:r>
              <a:rPr lang="en-GB" sz="4000" dirty="0"/>
              <a:t>cell </a:t>
            </a:r>
            <a:r>
              <a:rPr lang="en-GB" sz="4000" dirty="0" smtClean="0"/>
              <a:t>carcinoma represents </a:t>
            </a:r>
            <a:r>
              <a:rPr lang="en-GB" sz="4000" dirty="0"/>
              <a:t>15% to 20% of </a:t>
            </a:r>
            <a:r>
              <a:rPr lang="en-GB" sz="4000" dirty="0" err="1" smtClean="0"/>
              <a:t>tumors</a:t>
            </a:r>
            <a:r>
              <a:rPr lang="en-GB" sz="4000" dirty="0"/>
              <a:t>.</a:t>
            </a:r>
            <a:r>
              <a:rPr lang="en-GB" sz="4000" dirty="0" smtClean="0"/>
              <a:t> </a:t>
            </a:r>
          </a:p>
          <a:p>
            <a:r>
              <a:rPr lang="en-GB" sz="4000" dirty="0" smtClean="0"/>
              <a:t>Non–small </a:t>
            </a:r>
            <a:r>
              <a:rPr lang="en-GB" sz="4000" dirty="0"/>
              <a:t>cell </a:t>
            </a:r>
            <a:r>
              <a:rPr lang="en-GB" sz="4000" dirty="0" smtClean="0"/>
              <a:t>lung carcinoma </a:t>
            </a:r>
            <a:r>
              <a:rPr lang="en-GB" sz="4000" dirty="0"/>
              <a:t>(NSCLC) represents approximately 80% of </a:t>
            </a:r>
            <a:r>
              <a:rPr lang="en-GB" sz="4000" dirty="0" err="1" smtClean="0"/>
              <a:t>tumors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8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</a:t>
            </a:r>
            <a:r>
              <a:rPr lang="en-GB" dirty="0"/>
              <a:t>small cell cancers arise in </a:t>
            </a:r>
            <a:r>
              <a:rPr lang="en-GB" dirty="0" smtClean="0"/>
              <a:t>the major </a:t>
            </a:r>
            <a:r>
              <a:rPr lang="en-GB" dirty="0"/>
              <a:t>bronchi and spread by infiltration along the bronchial </a:t>
            </a:r>
            <a:r>
              <a:rPr lang="en-GB" dirty="0" smtClean="0"/>
              <a:t>wall.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2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Restrictive Disorders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K. </a:t>
            </a:r>
            <a:r>
              <a:rPr lang="en-GB" dirty="0" err="1" smtClean="0"/>
              <a:t>Warria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0761"/>
            <a:ext cx="8596668" cy="965915"/>
          </a:xfrm>
        </p:spPr>
        <p:txBody>
          <a:bodyPr/>
          <a:lstStyle/>
          <a:p>
            <a:r>
              <a:rPr lang="en-GB" dirty="0" smtClean="0"/>
              <a:t>Non-Small Cell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Autofit/>
          </a:bodyPr>
          <a:lstStyle/>
          <a:p>
            <a:r>
              <a:rPr lang="en-GB" sz="4000" dirty="0"/>
              <a:t>T</a:t>
            </a:r>
            <a:r>
              <a:rPr lang="en-GB" sz="4000" dirty="0" smtClean="0"/>
              <a:t>he </a:t>
            </a:r>
            <a:r>
              <a:rPr lang="en-GB" sz="4000" dirty="0"/>
              <a:t>cell types </a:t>
            </a:r>
            <a:r>
              <a:rPr lang="en-GB" sz="4000" dirty="0" smtClean="0"/>
              <a:t>include </a:t>
            </a:r>
          </a:p>
          <a:p>
            <a:r>
              <a:rPr lang="en-GB" sz="4000" dirty="0" smtClean="0"/>
              <a:t>Squamous </a:t>
            </a:r>
            <a:r>
              <a:rPr lang="en-GB" sz="4000" dirty="0"/>
              <a:t>cell carcinoma (20% to 30%), </a:t>
            </a:r>
            <a:endParaRPr lang="en-GB" sz="4000" dirty="0" smtClean="0"/>
          </a:p>
          <a:p>
            <a:pPr lvl="1"/>
            <a:r>
              <a:rPr lang="en-GB" sz="4000" dirty="0"/>
              <a:t>centrally located and arises more commonly in the segmental and </a:t>
            </a:r>
            <a:r>
              <a:rPr lang="en-GB" sz="4000" dirty="0" err="1" smtClean="0"/>
              <a:t>subsegmental</a:t>
            </a:r>
            <a:r>
              <a:rPr lang="en-GB" sz="4000" dirty="0" smtClean="0"/>
              <a:t> bronchi.</a:t>
            </a:r>
          </a:p>
        </p:txBody>
      </p:sp>
    </p:spTree>
    <p:extLst>
      <p:ext uri="{BB962C8B-B14F-4D97-AF65-F5344CB8AC3E}">
        <p14:creationId xmlns:p14="http://schemas.microsoft.com/office/powerpoint/2010/main" val="25272319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0761"/>
            <a:ext cx="8596668" cy="965915"/>
          </a:xfrm>
        </p:spPr>
        <p:txBody>
          <a:bodyPr/>
          <a:lstStyle/>
          <a:p>
            <a:r>
              <a:rPr lang="en-GB" dirty="0" smtClean="0"/>
              <a:t>Non-Small Cell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Autofit/>
          </a:bodyPr>
          <a:lstStyle/>
          <a:p>
            <a:r>
              <a:rPr lang="en-GB" sz="4000" dirty="0" smtClean="0"/>
              <a:t>Large </a:t>
            </a:r>
            <a:r>
              <a:rPr lang="en-GB" sz="4000" dirty="0"/>
              <a:t>cell </a:t>
            </a:r>
            <a:r>
              <a:rPr lang="en-GB" sz="4000" dirty="0" smtClean="0"/>
              <a:t>carcinoma (</a:t>
            </a:r>
            <a:r>
              <a:rPr lang="en-GB" sz="4000" dirty="0"/>
              <a:t>15</a:t>
            </a:r>
            <a:r>
              <a:rPr lang="en-GB" sz="4000" dirty="0" smtClean="0"/>
              <a:t>%),</a:t>
            </a:r>
          </a:p>
          <a:p>
            <a:pPr lvl="1"/>
            <a:r>
              <a:rPr lang="en-GB" sz="4000" dirty="0" smtClean="0"/>
              <a:t>Also </a:t>
            </a:r>
            <a:r>
              <a:rPr lang="en-GB" sz="4000" dirty="0"/>
              <a:t>called undifferentiated </a:t>
            </a:r>
            <a:r>
              <a:rPr lang="en-GB" sz="4000" dirty="0" smtClean="0"/>
              <a:t>carcinoma</a:t>
            </a:r>
          </a:p>
          <a:p>
            <a:pPr lvl="1"/>
            <a:r>
              <a:rPr lang="en-GB" sz="4000" dirty="0" smtClean="0"/>
              <a:t>Is </a:t>
            </a:r>
            <a:r>
              <a:rPr lang="en-GB" sz="4000" dirty="0"/>
              <a:t>a fast-growing </a:t>
            </a:r>
            <a:r>
              <a:rPr lang="en-GB" sz="4000" dirty="0" err="1"/>
              <a:t>tumor</a:t>
            </a:r>
            <a:r>
              <a:rPr lang="en-GB" sz="4000" dirty="0"/>
              <a:t> that tends to arise peripherally</a:t>
            </a:r>
            <a:r>
              <a:rPr lang="en-GB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6020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0761"/>
            <a:ext cx="8596668" cy="965915"/>
          </a:xfrm>
        </p:spPr>
        <p:txBody>
          <a:bodyPr/>
          <a:lstStyle/>
          <a:p>
            <a:r>
              <a:rPr lang="en-GB" dirty="0" smtClean="0"/>
              <a:t>Non-Small Cell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Autofit/>
          </a:bodyPr>
          <a:lstStyle/>
          <a:p>
            <a:r>
              <a:rPr lang="en-GB" sz="4000" dirty="0" smtClean="0"/>
              <a:t>Adenocarcinoma </a:t>
            </a:r>
            <a:r>
              <a:rPr lang="en-GB" sz="4000" dirty="0"/>
              <a:t>(40</a:t>
            </a:r>
            <a:r>
              <a:rPr lang="en-GB" sz="4000" dirty="0" smtClean="0"/>
              <a:t>%),</a:t>
            </a:r>
          </a:p>
          <a:p>
            <a:pPr lvl="1"/>
            <a:r>
              <a:rPr lang="en-GB" sz="4000" dirty="0" smtClean="0"/>
              <a:t>It occurs peripherally </a:t>
            </a:r>
            <a:r>
              <a:rPr lang="en-GB" sz="4000" dirty="0"/>
              <a:t>as peripheral masses or nodules and </a:t>
            </a:r>
            <a:r>
              <a:rPr lang="en-GB" sz="4000" dirty="0" smtClean="0"/>
              <a:t>often metastasizes</a:t>
            </a:r>
            <a:r>
              <a:rPr lang="en-GB" sz="4000" dirty="0"/>
              <a:t>.</a:t>
            </a:r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8243930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0761"/>
            <a:ext cx="8596668" cy="965915"/>
          </a:xfrm>
        </p:spPr>
        <p:txBody>
          <a:bodyPr/>
          <a:lstStyle/>
          <a:p>
            <a:r>
              <a:rPr lang="en-GB" dirty="0" smtClean="0"/>
              <a:t>Non-Small Cell Carcinoma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Bronchoalveolar</a:t>
            </a:r>
            <a:r>
              <a:rPr lang="en-GB" sz="4000" dirty="0" smtClean="0"/>
              <a:t> </a:t>
            </a:r>
            <a:r>
              <a:rPr lang="en-GB" sz="4000" dirty="0"/>
              <a:t>cell cancer is found in </a:t>
            </a:r>
            <a:r>
              <a:rPr lang="en-GB" sz="4000" dirty="0" smtClean="0"/>
              <a:t>the terminal </a:t>
            </a:r>
            <a:r>
              <a:rPr lang="en-GB" sz="4000" dirty="0"/>
              <a:t>bronchi and alveoli and is usually slower </a:t>
            </a:r>
            <a:r>
              <a:rPr lang="en-GB" sz="4000" dirty="0" smtClean="0"/>
              <a:t>growing compared </a:t>
            </a:r>
            <a:r>
              <a:rPr lang="en-GB" sz="4000" dirty="0"/>
              <a:t>with other bronchogenic carcinomas.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503563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978794"/>
          </a:xfrm>
        </p:spPr>
        <p:txBody>
          <a:bodyPr/>
          <a:lstStyle/>
          <a:p>
            <a:r>
              <a:rPr lang="en-GB" dirty="0" smtClean="0"/>
              <a:t>Staging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>
            <a:noAutofit/>
          </a:bodyPr>
          <a:lstStyle/>
          <a:p>
            <a:r>
              <a:rPr lang="en-GB" sz="4000" dirty="0" smtClean="0"/>
              <a:t>Refers </a:t>
            </a:r>
            <a:r>
              <a:rPr lang="en-GB" sz="4000" dirty="0"/>
              <a:t>to the </a:t>
            </a:r>
            <a:r>
              <a:rPr lang="en-GB" sz="4000" dirty="0" smtClean="0"/>
              <a:t>size of </a:t>
            </a:r>
            <a:r>
              <a:rPr lang="en-GB" sz="4000" dirty="0"/>
              <a:t>the </a:t>
            </a:r>
            <a:r>
              <a:rPr lang="en-GB" sz="4000" dirty="0" err="1"/>
              <a:t>tumor</a:t>
            </a:r>
            <a:r>
              <a:rPr lang="en-GB" sz="4000" dirty="0"/>
              <a:t>, </a:t>
            </a:r>
            <a:endParaRPr lang="en-GB" sz="4000" dirty="0" smtClean="0"/>
          </a:p>
          <a:p>
            <a:pPr lvl="1"/>
            <a:r>
              <a:rPr lang="en-GB" sz="3800" dirty="0" smtClean="0"/>
              <a:t>Its </a:t>
            </a:r>
            <a:r>
              <a:rPr lang="en-GB" sz="3800" dirty="0"/>
              <a:t>location</a:t>
            </a:r>
            <a:r>
              <a:rPr lang="en-GB" sz="3800" dirty="0" smtClean="0"/>
              <a:t>,</a:t>
            </a:r>
          </a:p>
          <a:p>
            <a:pPr lvl="1"/>
            <a:r>
              <a:rPr lang="en-GB" sz="3800" dirty="0" smtClean="0"/>
              <a:t>whether </a:t>
            </a:r>
            <a:r>
              <a:rPr lang="en-GB" sz="3800" dirty="0"/>
              <a:t>lymph nodes are involved</a:t>
            </a:r>
            <a:r>
              <a:rPr lang="en-GB" sz="3800" dirty="0" smtClean="0"/>
              <a:t>, </a:t>
            </a:r>
            <a:endParaRPr lang="en-GB" sz="3800" dirty="0"/>
          </a:p>
          <a:p>
            <a:pPr lvl="1"/>
            <a:r>
              <a:rPr lang="en-GB" sz="3800" dirty="0" smtClean="0"/>
              <a:t>whether </a:t>
            </a:r>
            <a:r>
              <a:rPr lang="en-GB" sz="3800" dirty="0"/>
              <a:t>the cancer has </a:t>
            </a:r>
            <a:r>
              <a:rPr lang="en-GB" sz="3800" dirty="0" smtClean="0"/>
              <a:t>spread.</a:t>
            </a:r>
          </a:p>
        </p:txBody>
      </p:sp>
    </p:spTree>
    <p:extLst>
      <p:ext uri="{BB962C8B-B14F-4D97-AF65-F5344CB8AC3E}">
        <p14:creationId xmlns:p14="http://schemas.microsoft.com/office/powerpoint/2010/main" val="9676600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978794"/>
          </a:xfrm>
        </p:spPr>
        <p:txBody>
          <a:bodyPr/>
          <a:lstStyle/>
          <a:p>
            <a:r>
              <a:rPr lang="en-GB" dirty="0" smtClean="0"/>
              <a:t>Staging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>
            <a:noAutofit/>
          </a:bodyPr>
          <a:lstStyle/>
          <a:p>
            <a:r>
              <a:rPr lang="en-GB" sz="4000" dirty="0" smtClean="0"/>
              <a:t>NSCLC is staged as I to IV. </a:t>
            </a:r>
          </a:p>
          <a:p>
            <a:r>
              <a:rPr lang="en-GB" sz="4000" dirty="0" smtClean="0"/>
              <a:t>Stage I is the earliest </a:t>
            </a:r>
            <a:r>
              <a:rPr lang="en-GB" sz="4000" dirty="0"/>
              <a:t>stage and has the highest cure rate, whereas stage </a:t>
            </a:r>
            <a:r>
              <a:rPr lang="en-GB" sz="4000" dirty="0" smtClean="0"/>
              <a:t>IV designates </a:t>
            </a:r>
            <a:r>
              <a:rPr lang="en-GB" sz="4000" dirty="0"/>
              <a:t>metastatic spread. </a:t>
            </a:r>
            <a:endParaRPr lang="en-GB" sz="4000" dirty="0" smtClean="0"/>
          </a:p>
          <a:p>
            <a:r>
              <a:rPr lang="en-GB" sz="4000" dirty="0" smtClean="0"/>
              <a:t>Small </a:t>
            </a:r>
            <a:r>
              <a:rPr lang="en-GB" sz="4000" dirty="0"/>
              <a:t>cell lung cancers are classified </a:t>
            </a:r>
            <a:r>
              <a:rPr lang="en-GB" sz="4000" dirty="0" smtClean="0"/>
              <a:t>as limited </a:t>
            </a:r>
            <a:r>
              <a:rPr lang="en-GB" sz="4000" dirty="0"/>
              <a:t>or extensive.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419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Lung Cancer Staging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609600"/>
            <a:ext cx="870733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82580"/>
          </a:xfrm>
        </p:spPr>
        <p:txBody>
          <a:bodyPr/>
          <a:lstStyle/>
          <a:p>
            <a:r>
              <a:rPr lang="en-GB" dirty="0" smtClean="0"/>
              <a:t>Common Sites Of metastasis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82580"/>
            <a:ext cx="8596668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1030309"/>
          </a:xfrm>
        </p:spPr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4842457"/>
          </a:xfrm>
        </p:spPr>
        <p:txBody>
          <a:bodyPr>
            <a:noAutofit/>
          </a:bodyPr>
          <a:lstStyle/>
          <a:p>
            <a:r>
              <a:rPr lang="en-GB" sz="4000" dirty="0" smtClean="0"/>
              <a:t>Cigarette</a:t>
            </a:r>
            <a:r>
              <a:rPr lang="en-GB" sz="4000" dirty="0"/>
              <a:t>, pipe, cigar smoking, and </a:t>
            </a:r>
            <a:r>
              <a:rPr lang="en-GB" sz="4000" dirty="0" smtClean="0"/>
              <a:t>second hand smoke.</a:t>
            </a:r>
          </a:p>
          <a:p>
            <a:r>
              <a:rPr lang="en-GB" sz="4000" dirty="0" smtClean="0"/>
              <a:t>Occupational </a:t>
            </a:r>
            <a:r>
              <a:rPr lang="en-GB" sz="4000" dirty="0"/>
              <a:t>exposure to radon, asbestos, air pollution, polycyclic aromatic </a:t>
            </a:r>
            <a:r>
              <a:rPr lang="en-GB" sz="4000" dirty="0" smtClean="0"/>
              <a:t>hydrocarbons.</a:t>
            </a:r>
            <a:endParaRPr lang="en-GB" sz="4000" dirty="0"/>
          </a:p>
          <a:p>
            <a:r>
              <a:rPr lang="en-GB" sz="4000" dirty="0" smtClean="0"/>
              <a:t>History </a:t>
            </a:r>
            <a:r>
              <a:rPr lang="en-GB" sz="4000" dirty="0"/>
              <a:t>of lung cancer.</a:t>
            </a:r>
          </a:p>
          <a:p>
            <a:r>
              <a:rPr lang="en-GB" sz="4000" dirty="0" smtClean="0"/>
              <a:t>Age </a:t>
            </a:r>
            <a:r>
              <a:rPr lang="en-GB" sz="4000" dirty="0"/>
              <a:t>greater than 65 years.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969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6366"/>
            <a:ext cx="8596668" cy="95303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59"/>
          </a:xfrm>
        </p:spPr>
        <p:txBody>
          <a:bodyPr>
            <a:noAutofit/>
          </a:bodyPr>
          <a:lstStyle/>
          <a:p>
            <a:r>
              <a:rPr lang="en-GB" sz="4000" dirty="0"/>
              <a:t>Symptoms are related </a:t>
            </a:r>
            <a:r>
              <a:rPr lang="en-GB" sz="4000" dirty="0" smtClean="0"/>
              <a:t>to</a:t>
            </a:r>
          </a:p>
          <a:p>
            <a:pPr lvl="1"/>
            <a:r>
              <a:rPr lang="en-GB" sz="4000" dirty="0" smtClean="0"/>
              <a:t>Size </a:t>
            </a:r>
            <a:r>
              <a:rPr lang="en-GB" sz="4000" dirty="0"/>
              <a:t>and location of </a:t>
            </a:r>
            <a:r>
              <a:rPr lang="en-GB" sz="4000" dirty="0" err="1"/>
              <a:t>tumor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Extent </a:t>
            </a:r>
            <a:r>
              <a:rPr lang="en-GB" sz="4000" dirty="0"/>
              <a:t>of spread</a:t>
            </a:r>
            <a:r>
              <a:rPr lang="en-GB" sz="4000" dirty="0" smtClean="0"/>
              <a:t>,</a:t>
            </a:r>
          </a:p>
          <a:p>
            <a:pPr lvl="1"/>
            <a:r>
              <a:rPr lang="en-GB" sz="4000" dirty="0" smtClean="0"/>
              <a:t>Involvement </a:t>
            </a:r>
            <a:r>
              <a:rPr lang="en-GB" sz="4000" dirty="0"/>
              <a:t>of other structures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482097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6984</TotalTime>
  <Words>4035</Words>
  <Application>Microsoft Office PowerPoint</Application>
  <PresentationFormat>Widescreen</PresentationFormat>
  <Paragraphs>673</Paragraphs>
  <Slides>199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3" baseType="lpstr">
      <vt:lpstr>Arial</vt:lpstr>
      <vt:lpstr>Trebuchet MS</vt:lpstr>
      <vt:lpstr>Wingdings 3</vt:lpstr>
      <vt:lpstr>Facet</vt:lpstr>
      <vt:lpstr>PULMONARY NURSING</vt:lpstr>
      <vt:lpstr>Course outline</vt:lpstr>
      <vt:lpstr>Course outline (ct).</vt:lpstr>
      <vt:lpstr>Overview Of the Respiratory systems</vt:lpstr>
      <vt:lpstr>Lungs</vt:lpstr>
      <vt:lpstr>PowerPoint Presentation</vt:lpstr>
      <vt:lpstr>PowerPoint Presentation</vt:lpstr>
      <vt:lpstr>PowerPoint Presentation</vt:lpstr>
      <vt:lpstr>Restrictive Disorders</vt:lpstr>
      <vt:lpstr>Pneumonia</vt:lpstr>
      <vt:lpstr>Pneumonia</vt:lpstr>
      <vt:lpstr>Classification</vt:lpstr>
      <vt:lpstr>Community-acquired pneumonia (CAP) </vt:lpstr>
      <vt:lpstr>Community-acquired pneumonia (CAP) </vt:lpstr>
      <vt:lpstr>CAP</vt:lpstr>
      <vt:lpstr>Hospital Acquired Pneumonia</vt:lpstr>
      <vt:lpstr>Predisposing Factors</vt:lpstr>
      <vt:lpstr>Predisposing Factors</vt:lpstr>
      <vt:lpstr>Causative Organisms</vt:lpstr>
      <vt:lpstr>Causative Organisms</vt:lpstr>
      <vt:lpstr>PowerPoint Presentation</vt:lpstr>
      <vt:lpstr>Clinical Features</vt:lpstr>
      <vt:lpstr>Clinical Features</vt:lpstr>
      <vt:lpstr>Diagnosis</vt:lpstr>
      <vt:lpstr>Management</vt:lpstr>
      <vt:lpstr>Complications</vt:lpstr>
      <vt:lpstr>Complications</vt:lpstr>
      <vt:lpstr>Assignment</vt:lpstr>
      <vt:lpstr>Pleurisy</vt:lpstr>
      <vt:lpstr>Pleura</vt:lpstr>
      <vt:lpstr>PowerPoint Presentation</vt:lpstr>
      <vt:lpstr>PowerPoint Presentation</vt:lpstr>
      <vt:lpstr>Diagnosis</vt:lpstr>
      <vt:lpstr>Management</vt:lpstr>
      <vt:lpstr>Complications</vt:lpstr>
      <vt:lpstr>Chest Injuries</vt:lpstr>
      <vt:lpstr>Chest Injuries</vt:lpstr>
      <vt:lpstr>Rib Fracture</vt:lpstr>
      <vt:lpstr>Rib Fracture</vt:lpstr>
      <vt:lpstr>Management</vt:lpstr>
      <vt:lpstr>Management</vt:lpstr>
      <vt:lpstr>Haemothorax</vt:lpstr>
      <vt:lpstr>Haemothorax</vt:lpstr>
      <vt:lpstr>Haemothorax</vt:lpstr>
      <vt:lpstr>Management</vt:lpstr>
      <vt:lpstr>Management</vt:lpstr>
      <vt:lpstr>Management</vt:lpstr>
      <vt:lpstr>Flail Chest</vt:lpstr>
      <vt:lpstr>Flail Chest</vt:lpstr>
      <vt:lpstr>Flail Chest</vt:lpstr>
      <vt:lpstr>Flail Chest</vt:lpstr>
      <vt:lpstr>PowerPoint Presentation</vt:lpstr>
      <vt:lpstr>Management</vt:lpstr>
      <vt:lpstr>Management</vt:lpstr>
      <vt:lpstr>Pulmonary Contusion</vt:lpstr>
      <vt:lpstr>Pulmonary Contusion</vt:lpstr>
      <vt:lpstr>Management</vt:lpstr>
      <vt:lpstr>Cardiac Temponade</vt:lpstr>
      <vt:lpstr>Cardiac Temponade</vt:lpstr>
      <vt:lpstr>Cardiac Temponade</vt:lpstr>
      <vt:lpstr>Management</vt:lpstr>
      <vt:lpstr>Pneumothorax</vt:lpstr>
      <vt:lpstr>Pneumothorax</vt:lpstr>
      <vt:lpstr>Types of Pneumothorax</vt:lpstr>
      <vt:lpstr>Simple/Spontaneous pneumothorax </vt:lpstr>
      <vt:lpstr>Simple/Spontaneous pneumothorax </vt:lpstr>
      <vt:lpstr>Traumatic</vt:lpstr>
      <vt:lpstr>Traumatic</vt:lpstr>
      <vt:lpstr>Tension Pneumothorax</vt:lpstr>
      <vt:lpstr>PowerPoint Presentation</vt:lpstr>
      <vt:lpstr>Tension Pneumothorax</vt:lpstr>
      <vt:lpstr>PowerPoint Presentation</vt:lpstr>
      <vt:lpstr>Clinical Features of Pneumothorax</vt:lpstr>
      <vt:lpstr>Clinical Features of Pneumothorax</vt:lpstr>
      <vt:lpstr>Diagnosis</vt:lpstr>
      <vt:lpstr>Managing Pneumothorax</vt:lpstr>
      <vt:lpstr>Spontaneous Pneumothorax</vt:lpstr>
      <vt:lpstr>Open Pneumothorax</vt:lpstr>
      <vt:lpstr>Open Pneumothorax</vt:lpstr>
      <vt:lpstr>Open Pneumothorax</vt:lpstr>
      <vt:lpstr>Tension Pneumothorax</vt:lpstr>
      <vt:lpstr>PowerPoint Presentation</vt:lpstr>
      <vt:lpstr>Assignment</vt:lpstr>
      <vt:lpstr>Lung Cancer( Bronchogenic Cancer)</vt:lpstr>
      <vt:lpstr>Introduction</vt:lpstr>
      <vt:lpstr>Introduction</vt:lpstr>
      <vt:lpstr>Pathophysiology</vt:lpstr>
      <vt:lpstr>Classification and Staging</vt:lpstr>
      <vt:lpstr>PowerPoint Presentation</vt:lpstr>
      <vt:lpstr>Non-Small Cell Carcinoma</vt:lpstr>
      <vt:lpstr>Non-Small Cell Carcinoma</vt:lpstr>
      <vt:lpstr>Non-Small Cell Carcinoma</vt:lpstr>
      <vt:lpstr>Non-Small Cell Carcinoma</vt:lpstr>
      <vt:lpstr>Staging </vt:lpstr>
      <vt:lpstr>Staging </vt:lpstr>
      <vt:lpstr>PowerPoint Presentation</vt:lpstr>
      <vt:lpstr>Common Sites Of metastasis</vt:lpstr>
      <vt:lpstr>Risk Factors</vt:lpstr>
      <vt:lpstr>Clinical Features</vt:lpstr>
      <vt:lpstr>Clinical Features</vt:lpstr>
      <vt:lpstr>Clinical Features</vt:lpstr>
      <vt:lpstr>Clinical Features</vt:lpstr>
      <vt:lpstr>Clinical Features</vt:lpstr>
      <vt:lpstr>Clinical Features</vt:lpstr>
      <vt:lpstr>Diagnosis</vt:lpstr>
      <vt:lpstr>Diagnosis</vt:lpstr>
      <vt:lpstr>Diagnosis</vt:lpstr>
      <vt:lpstr>Management</vt:lpstr>
      <vt:lpstr>Complications</vt:lpstr>
      <vt:lpstr>Complications</vt:lpstr>
      <vt:lpstr>Complications</vt:lpstr>
      <vt:lpstr>Complications</vt:lpstr>
      <vt:lpstr>Assignment</vt:lpstr>
      <vt:lpstr>Obstructive Disorders</vt:lpstr>
      <vt:lpstr>Bronchial Asthma</vt:lpstr>
      <vt:lpstr>Bronchial Asthma</vt:lpstr>
      <vt:lpstr>PowerPoint Presentation</vt:lpstr>
      <vt:lpstr>PowerPoint Presentation</vt:lpstr>
      <vt:lpstr>Classification</vt:lpstr>
      <vt:lpstr>Classification</vt:lpstr>
      <vt:lpstr>Classification</vt:lpstr>
      <vt:lpstr>Classification</vt:lpstr>
      <vt:lpstr>Classification</vt:lpstr>
      <vt:lpstr>Classification By Severity</vt:lpstr>
      <vt:lpstr>Classification By Severity</vt:lpstr>
      <vt:lpstr>Classification By Severity</vt:lpstr>
      <vt:lpstr>Clinical Features</vt:lpstr>
      <vt:lpstr>Diagnosis</vt:lpstr>
      <vt:lpstr>Diagnosis</vt:lpstr>
      <vt:lpstr>PowerPoint Presentation</vt:lpstr>
      <vt:lpstr>Long Term Control</vt:lpstr>
      <vt:lpstr>Long Term Control</vt:lpstr>
      <vt:lpstr>Long Term Control</vt:lpstr>
      <vt:lpstr>Long Term Control</vt:lpstr>
      <vt:lpstr>Long Term Control</vt:lpstr>
      <vt:lpstr>Long Term Control</vt:lpstr>
      <vt:lpstr>Long Term Control</vt:lpstr>
      <vt:lpstr>Quick Relief</vt:lpstr>
      <vt:lpstr>Quick Relief</vt:lpstr>
      <vt:lpstr>Other Measures</vt:lpstr>
      <vt:lpstr>Other Measures</vt:lpstr>
      <vt:lpstr>Other Measures</vt:lpstr>
      <vt:lpstr>Nursing Management</vt:lpstr>
      <vt:lpstr>Acute Bronchitis</vt:lpstr>
      <vt:lpstr>PowerPoint Presentation</vt:lpstr>
      <vt:lpstr>Clinical Features</vt:lpstr>
      <vt:lpstr>Clinical Features</vt:lpstr>
      <vt:lpstr>Diagnosis</vt:lpstr>
      <vt:lpstr>Management</vt:lpstr>
      <vt:lpstr>Management</vt:lpstr>
      <vt:lpstr>Management</vt:lpstr>
      <vt:lpstr>Management</vt:lpstr>
      <vt:lpstr>Chronic Obstructive Pulmonary Disease (COPD)</vt:lpstr>
      <vt:lpstr>Chronic Obstructive Pulmonary Disease (COPD)</vt:lpstr>
      <vt:lpstr>Chronic Obstructive Pulmonary Disease (COPD)</vt:lpstr>
      <vt:lpstr>PowerPoint Presentation</vt:lpstr>
      <vt:lpstr>PowerPoint Presentation</vt:lpstr>
      <vt:lpstr>PowerPoint Presentation</vt:lpstr>
      <vt:lpstr>Risk Factors</vt:lpstr>
      <vt:lpstr>Risk Factors</vt:lpstr>
      <vt:lpstr>Chronic Bronchitis</vt:lpstr>
      <vt:lpstr>Chronic Bronchitis</vt:lpstr>
      <vt:lpstr>pathophysiology</vt:lpstr>
      <vt:lpstr>Pathophysiology</vt:lpstr>
      <vt:lpstr>Emphysema</vt:lpstr>
      <vt:lpstr>Emphysema</vt:lpstr>
      <vt:lpstr>Pathophysiology</vt:lpstr>
      <vt:lpstr>PowerPoint Presentation</vt:lpstr>
      <vt:lpstr>Pathophysiology</vt:lpstr>
      <vt:lpstr>PowerPoint Presentation</vt:lpstr>
      <vt:lpstr>Clinical Features Of COPD</vt:lpstr>
      <vt:lpstr>PowerPoint Presentation</vt:lpstr>
      <vt:lpstr>Diagnosis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Complications</vt:lpstr>
      <vt:lpstr>Complications</vt:lpstr>
      <vt:lpstr>Assignment</vt:lpstr>
      <vt:lpstr>Bronchiectasis</vt:lpstr>
      <vt:lpstr>Bronchectasis</vt:lpstr>
      <vt:lpstr>Causes</vt:lpstr>
      <vt:lpstr>Causes</vt:lpstr>
      <vt:lpstr>PowerPoint Presentation</vt:lpstr>
      <vt:lpstr>PowerPoint Presentation</vt:lpstr>
      <vt:lpstr>Clinical Features</vt:lpstr>
      <vt:lpstr>Clinical Features</vt:lpstr>
      <vt:lpstr>Diagnosis</vt:lpstr>
      <vt:lpstr>Management</vt:lpstr>
      <vt:lpstr>Management</vt:lpstr>
      <vt:lpstr>Management</vt:lpstr>
      <vt:lpstr>Management</vt:lpstr>
      <vt:lpstr>Management</vt:lpstr>
      <vt:lpstr>Management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NURSING</dc:title>
  <dc:creator>kwarria@outlook.com</dc:creator>
  <cp:lastModifiedBy>kwarria@outlook.com</cp:lastModifiedBy>
  <cp:revision>89</cp:revision>
  <dcterms:created xsi:type="dcterms:W3CDTF">2021-06-22T06:31:29Z</dcterms:created>
  <dcterms:modified xsi:type="dcterms:W3CDTF">2021-07-05T11:03:09Z</dcterms:modified>
</cp:coreProperties>
</file>