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6" r:id="rId20"/>
    <p:sldId id="277" r:id="rId21"/>
    <p:sldId id="274" r:id="rId22"/>
    <p:sldId id="278" r:id="rId23"/>
    <p:sldId id="279" r:id="rId24"/>
    <p:sldId id="280" r:id="rId25"/>
    <p:sldId id="281" r:id="rId26"/>
    <p:sldId id="282" r:id="rId27"/>
    <p:sldId id="284" r:id="rId28"/>
    <p:sldId id="285" r:id="rId29"/>
    <p:sldId id="283" r:id="rId30"/>
    <p:sldId id="286" r:id="rId31"/>
    <p:sldId id="287" r:id="rId32"/>
    <p:sldId id="288" r:id="rId33"/>
    <p:sldId id="289" r:id="rId34"/>
    <p:sldId id="319" r:id="rId35"/>
    <p:sldId id="290" r:id="rId36"/>
    <p:sldId id="328" r:id="rId37"/>
    <p:sldId id="329" r:id="rId38"/>
    <p:sldId id="331"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83"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363" r:id="rId70"/>
    <p:sldId id="364" r:id="rId71"/>
    <p:sldId id="365" r:id="rId72"/>
    <p:sldId id="366"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291" r:id="rId88"/>
    <p:sldId id="292" r:id="rId89"/>
    <p:sldId id="320" r:id="rId90"/>
    <p:sldId id="321" r:id="rId91"/>
    <p:sldId id="325" r:id="rId92"/>
    <p:sldId id="294" r:id="rId93"/>
    <p:sldId id="295" r:id="rId94"/>
    <p:sldId id="322" r:id="rId95"/>
    <p:sldId id="297" r:id="rId96"/>
    <p:sldId id="296" r:id="rId97"/>
    <p:sldId id="323" r:id="rId98"/>
    <p:sldId id="298" r:id="rId99"/>
    <p:sldId id="326" r:id="rId100"/>
    <p:sldId id="299" r:id="rId101"/>
    <p:sldId id="300" r:id="rId102"/>
    <p:sldId id="327" r:id="rId103"/>
    <p:sldId id="301" r:id="rId104"/>
    <p:sldId id="302" r:id="rId105"/>
    <p:sldId id="303" r:id="rId106"/>
    <p:sldId id="304" r:id="rId107"/>
    <p:sldId id="305" r:id="rId108"/>
    <p:sldId id="306" r:id="rId109"/>
    <p:sldId id="307" r:id="rId110"/>
    <p:sldId id="308" r:id="rId111"/>
    <p:sldId id="309" r:id="rId112"/>
    <p:sldId id="310" r:id="rId113"/>
    <p:sldId id="311" r:id="rId114"/>
    <p:sldId id="312" r:id="rId115"/>
    <p:sldId id="313" r:id="rId116"/>
    <p:sldId id="314" r:id="rId117"/>
    <p:sldId id="315" r:id="rId118"/>
    <p:sldId id="316" r:id="rId119"/>
    <p:sldId id="384" r:id="rId120"/>
    <p:sldId id="385" r:id="rId121"/>
    <p:sldId id="386" r:id="rId122"/>
    <p:sldId id="387" r:id="rId123"/>
    <p:sldId id="388" r:id="rId124"/>
    <p:sldId id="389" r:id="rId125"/>
    <p:sldId id="317" r:id="rId126"/>
    <p:sldId id="318" r:id="rId127"/>
    <p:sldId id="382" r:id="rId128"/>
    <p:sldId id="391" r:id="rId129"/>
    <p:sldId id="390" r:id="rId130"/>
    <p:sldId id="392" r:id="rId131"/>
    <p:sldId id="395" r:id="rId132"/>
    <p:sldId id="393" r:id="rId133"/>
    <p:sldId id="396" r:id="rId134"/>
    <p:sldId id="397" r:id="rId135"/>
    <p:sldId id="398" r:id="rId136"/>
    <p:sldId id="399" r:id="rId137"/>
    <p:sldId id="400" r:id="rId138"/>
    <p:sldId id="401" r:id="rId139"/>
    <p:sldId id="402" r:id="rId140"/>
    <p:sldId id="403" r:id="rId141"/>
    <p:sldId id="405" r:id="rId142"/>
    <p:sldId id="404"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423" r:id="rId161"/>
    <p:sldId id="424" r:id="rId162"/>
    <p:sldId id="425" r:id="rId163"/>
    <p:sldId id="426" r:id="rId164"/>
    <p:sldId id="427" r:id="rId165"/>
    <p:sldId id="428" r:id="rId166"/>
    <p:sldId id="429" r:id="rId167"/>
    <p:sldId id="430" r:id="rId168"/>
    <p:sldId id="431"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COM" initials="H" lastIdx="1" clrIdx="0">
    <p:extLst>
      <p:ext uri="{19B8F6BF-5375-455C-9EA6-DF929625EA0E}">
        <p15:presenceInfo xmlns:p15="http://schemas.microsoft.com/office/powerpoint/2012/main" userId="HOM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0" autoAdjust="0"/>
    <p:restoredTop sz="94660"/>
  </p:normalViewPr>
  <p:slideViewPr>
    <p:cSldViewPr snapToGrid="0">
      <p:cViewPr varScale="1">
        <p:scale>
          <a:sx n="50" d="100"/>
          <a:sy n="50" d="100"/>
        </p:scale>
        <p:origin x="1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088" indent="0" algn="ctr">
              <a:buNone/>
              <a:defRPr>
                <a:solidFill>
                  <a:schemeClr val="tx1">
                    <a:tint val="75000"/>
                  </a:schemeClr>
                </a:solidFill>
              </a:defRPr>
            </a:lvl2pPr>
            <a:lvl3pPr marL="914174" indent="0" algn="ctr">
              <a:buNone/>
              <a:defRPr>
                <a:solidFill>
                  <a:schemeClr val="tx1">
                    <a:tint val="75000"/>
                  </a:schemeClr>
                </a:solidFill>
              </a:defRPr>
            </a:lvl3pPr>
            <a:lvl4pPr marL="1371261" indent="0" algn="ctr">
              <a:buNone/>
              <a:defRPr>
                <a:solidFill>
                  <a:schemeClr val="tx1">
                    <a:tint val="75000"/>
                  </a:schemeClr>
                </a:solidFill>
              </a:defRPr>
            </a:lvl4pPr>
            <a:lvl5pPr marL="1828348" indent="0" algn="ctr">
              <a:buNone/>
              <a:defRPr>
                <a:solidFill>
                  <a:schemeClr val="tx1">
                    <a:tint val="75000"/>
                  </a:schemeClr>
                </a:solidFill>
              </a:defRPr>
            </a:lvl5pPr>
            <a:lvl6pPr marL="2285434" indent="0" algn="ctr">
              <a:buNone/>
              <a:defRPr>
                <a:solidFill>
                  <a:schemeClr val="tx1">
                    <a:tint val="75000"/>
                  </a:schemeClr>
                </a:solidFill>
              </a:defRPr>
            </a:lvl6pPr>
            <a:lvl7pPr marL="2742522" indent="0" algn="ctr">
              <a:buNone/>
              <a:defRPr>
                <a:solidFill>
                  <a:schemeClr val="tx1">
                    <a:tint val="75000"/>
                  </a:schemeClr>
                </a:solidFill>
              </a:defRPr>
            </a:lvl7pPr>
            <a:lvl8pPr marL="3199609" indent="0" algn="ctr">
              <a:buNone/>
              <a:defRPr>
                <a:solidFill>
                  <a:schemeClr val="tx1">
                    <a:tint val="75000"/>
                  </a:schemeClr>
                </a:solidFill>
              </a:defRPr>
            </a:lvl8pPr>
            <a:lvl9pPr marL="36566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B166F50-2FF4-4F17-A657-2756D5A722AB}"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4520B7-5B24-4580-AA14-E1A1627F84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463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0B12CC-4AF1-4B85-85F1-198C59801B7F}"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7143FE-ECAC-4567-B352-19FE2DC5C4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3570" y="303215"/>
            <a:ext cx="3204633"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3321" y="303215"/>
            <a:ext cx="9417049"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6944D5-CF0A-423B-A9BD-EAF2A4DD769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794E14-12D0-4FA5-9CB2-DB64952955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1125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42488" y="96841"/>
            <a:ext cx="9544049" cy="1412875"/>
          </a:xfrm>
        </p:spPr>
        <p:txBody>
          <a:bodyPr/>
          <a:lstStyle/>
          <a:p>
            <a:r>
              <a:rPr lang="en-US"/>
              <a:t>Click to edit Master title style</a:t>
            </a:r>
          </a:p>
        </p:txBody>
      </p:sp>
      <p:sp>
        <p:nvSpPr>
          <p:cNvPr id="3" name="Table Placeholder 2"/>
          <p:cNvSpPr>
            <a:spLocks noGrp="1"/>
          </p:cNvSpPr>
          <p:nvPr>
            <p:ph type="tbl" idx="1"/>
          </p:nvPr>
        </p:nvSpPr>
        <p:spPr>
          <a:xfrm>
            <a:off x="1265769" y="1981200"/>
            <a:ext cx="10215033" cy="4114800"/>
          </a:xfrm>
        </p:spPr>
        <p:txBody>
          <a:bodyPr/>
          <a:lstStyle/>
          <a:p>
            <a:pPr lvl="0"/>
            <a:endParaRPr lang="en-US" noProof="0" dirty="0"/>
          </a:p>
        </p:txBody>
      </p:sp>
      <p:sp>
        <p:nvSpPr>
          <p:cNvPr id="4" name="Rectangle 3"/>
          <p:cNvSpPr>
            <a:spLocks noGrp="1" noChangeArrowheads="1"/>
          </p:cNvSpPr>
          <p:nvPr>
            <p:ph type="dt" sz="half" idx="10"/>
          </p:nvPr>
        </p:nvSpPr>
        <p:spPr/>
        <p:txBody>
          <a:bodyPr/>
          <a:lstStyle>
            <a:lvl1pPr>
              <a:defRPr/>
            </a:lvl1pPr>
          </a:lstStyle>
          <a:p>
            <a:pPr>
              <a:defRPr/>
            </a:pPr>
            <a:fld id="{61CFFFC9-3CE0-48D4-B19A-5B75C40B31A5}" type="datetime1">
              <a:rPr lang="en-US" smtClean="0">
                <a:solidFill>
                  <a:prstClr val="black">
                    <a:tint val="75000"/>
                  </a:prstClr>
                </a:solidFill>
              </a:rPr>
              <a:t>7/19/2021</a:t>
            </a:fld>
            <a:endParaRPr lang="en-US" dirty="0">
              <a:solidFill>
                <a:prstClr val="black">
                  <a:tint val="75000"/>
                </a:prstClr>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Rectangle 5"/>
          <p:cNvSpPr>
            <a:spLocks noGrp="1" noChangeArrowheads="1"/>
          </p:cNvSpPr>
          <p:nvPr>
            <p:ph type="sldNum" sz="quarter" idx="12"/>
          </p:nvPr>
        </p:nvSpPr>
        <p:spPr/>
        <p:txBody>
          <a:bodyPr/>
          <a:lstStyle>
            <a:lvl1pPr>
              <a:defRPr/>
            </a:lvl1pPr>
          </a:lstStyle>
          <a:p>
            <a:pPr>
              <a:defRPr/>
            </a:pPr>
            <a:fld id="{338DDF7D-D4E8-4C07-B9B8-0859D5005E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8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12EC58-96C5-4EA7-862A-2C380FBF76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05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088" indent="0">
              <a:buNone/>
              <a:defRPr sz="1800">
                <a:solidFill>
                  <a:schemeClr val="tx1">
                    <a:tint val="75000"/>
                  </a:schemeClr>
                </a:solidFill>
              </a:defRPr>
            </a:lvl2pPr>
            <a:lvl3pPr marL="914174" indent="0">
              <a:buNone/>
              <a:defRPr sz="1600">
                <a:solidFill>
                  <a:schemeClr val="tx1">
                    <a:tint val="75000"/>
                  </a:schemeClr>
                </a:solidFill>
              </a:defRPr>
            </a:lvl3pPr>
            <a:lvl4pPr marL="1371261" indent="0">
              <a:buNone/>
              <a:defRPr sz="1400">
                <a:solidFill>
                  <a:schemeClr val="tx1">
                    <a:tint val="75000"/>
                  </a:schemeClr>
                </a:solidFill>
              </a:defRPr>
            </a:lvl4pPr>
            <a:lvl5pPr marL="1828348" indent="0">
              <a:buNone/>
              <a:defRPr sz="1400">
                <a:solidFill>
                  <a:schemeClr val="tx1">
                    <a:tint val="75000"/>
                  </a:schemeClr>
                </a:solidFill>
              </a:defRPr>
            </a:lvl5pPr>
            <a:lvl6pPr marL="2285434" indent="0">
              <a:buNone/>
              <a:defRPr sz="1400">
                <a:solidFill>
                  <a:schemeClr val="tx1">
                    <a:tint val="75000"/>
                  </a:schemeClr>
                </a:solidFill>
              </a:defRPr>
            </a:lvl6pPr>
            <a:lvl7pPr marL="2742522" indent="0">
              <a:buNone/>
              <a:defRPr sz="1400">
                <a:solidFill>
                  <a:schemeClr val="tx1">
                    <a:tint val="75000"/>
                  </a:schemeClr>
                </a:solidFill>
              </a:defRPr>
            </a:lvl7pPr>
            <a:lvl8pPr marL="3199609" indent="0">
              <a:buNone/>
              <a:defRPr sz="1400">
                <a:solidFill>
                  <a:schemeClr val="tx1">
                    <a:tint val="75000"/>
                  </a:schemeClr>
                </a:solidFill>
              </a:defRPr>
            </a:lvl8pPr>
            <a:lvl9pPr marL="365669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39E9A3-32EE-4965-8238-112B61256BF4}"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7738A9-67C2-438E-8391-FEE43727778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491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3321" y="1765300"/>
            <a:ext cx="630978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26303" y="1765300"/>
            <a:ext cx="6311900"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282C34B-B0B3-46CE-98A5-533C414EA194}" type="datetime1">
              <a:rPr lang="en-US" smtClean="0">
                <a:solidFill>
                  <a:prstClr val="black">
                    <a:tint val="75000"/>
                  </a:prstClr>
                </a:solidFill>
              </a:rPr>
              <a:t>7/19/2021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9BCE12-28E2-4CCE-B113-03C0EA7F37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40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088" indent="0">
              <a:buNone/>
              <a:defRPr sz="2000" b="1"/>
            </a:lvl2pPr>
            <a:lvl3pPr marL="914174" indent="0">
              <a:buNone/>
              <a:defRPr sz="1800" b="1"/>
            </a:lvl3pPr>
            <a:lvl4pPr marL="1371261" indent="0">
              <a:buNone/>
              <a:defRPr sz="1600" b="1"/>
            </a:lvl4pPr>
            <a:lvl5pPr marL="1828348" indent="0">
              <a:buNone/>
              <a:defRPr sz="1600" b="1"/>
            </a:lvl5pPr>
            <a:lvl6pPr marL="2285434" indent="0">
              <a:buNone/>
              <a:defRPr sz="1600" b="1"/>
            </a:lvl6pPr>
            <a:lvl7pPr marL="2742522" indent="0">
              <a:buNone/>
              <a:defRPr sz="1600" b="1"/>
            </a:lvl7pPr>
            <a:lvl8pPr marL="3199609" indent="0">
              <a:buNone/>
              <a:defRPr sz="1600" b="1"/>
            </a:lvl8pPr>
            <a:lvl9pPr marL="365669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5"/>
            <a:ext cx="5389033" cy="639762"/>
          </a:xfrm>
        </p:spPr>
        <p:txBody>
          <a:bodyPr anchor="b"/>
          <a:lstStyle>
            <a:lvl1pPr marL="0" indent="0">
              <a:buNone/>
              <a:defRPr sz="2400" b="1"/>
            </a:lvl1pPr>
            <a:lvl2pPr marL="457088" indent="0">
              <a:buNone/>
              <a:defRPr sz="2000" b="1"/>
            </a:lvl2pPr>
            <a:lvl3pPr marL="914174" indent="0">
              <a:buNone/>
              <a:defRPr sz="1800" b="1"/>
            </a:lvl3pPr>
            <a:lvl4pPr marL="1371261" indent="0">
              <a:buNone/>
              <a:defRPr sz="1600" b="1"/>
            </a:lvl4pPr>
            <a:lvl5pPr marL="1828348" indent="0">
              <a:buNone/>
              <a:defRPr sz="1600" b="1"/>
            </a:lvl5pPr>
            <a:lvl6pPr marL="2285434" indent="0">
              <a:buNone/>
              <a:defRPr sz="1600" b="1"/>
            </a:lvl6pPr>
            <a:lvl7pPr marL="2742522" indent="0">
              <a:buNone/>
              <a:defRPr sz="1600" b="1"/>
            </a:lvl7pPr>
            <a:lvl8pPr marL="3199609" indent="0">
              <a:buNone/>
              <a:defRPr sz="1600" b="1"/>
            </a:lvl8pPr>
            <a:lvl9pPr marL="365669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C715898-F700-45AB-8907-782D754CC1DD}" type="datetime1">
              <a:rPr lang="en-US" smtClean="0">
                <a:solidFill>
                  <a:prstClr val="black">
                    <a:tint val="75000"/>
                  </a:prstClr>
                </a:solidFill>
              </a:rPr>
              <a:t>7/19/2021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5CC746-D462-4D0D-9679-4FDEB07FAC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58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D5CE5D7-7967-4745-B48C-B650457B6924}" type="datetime1">
              <a:rPr lang="en-US" smtClean="0">
                <a:solidFill>
                  <a:prstClr val="black">
                    <a:tint val="75000"/>
                  </a:prstClr>
                </a:solidFill>
              </a:rPr>
              <a:t>7/19/2021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7EAFC83-9839-49BC-91FA-F9250D2DA9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65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4D8BA2-D423-4F52-89AB-163DA08AF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5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088" indent="0">
              <a:buNone/>
              <a:defRPr sz="1200"/>
            </a:lvl2pPr>
            <a:lvl3pPr marL="914174" indent="0">
              <a:buNone/>
              <a:defRPr sz="1000"/>
            </a:lvl3pPr>
            <a:lvl4pPr marL="1371261" indent="0">
              <a:buNone/>
              <a:defRPr sz="900"/>
            </a:lvl4pPr>
            <a:lvl5pPr marL="1828348" indent="0">
              <a:buNone/>
              <a:defRPr sz="900"/>
            </a:lvl5pPr>
            <a:lvl6pPr marL="2285434" indent="0">
              <a:buNone/>
              <a:defRPr sz="900"/>
            </a:lvl6pPr>
            <a:lvl7pPr marL="2742522" indent="0">
              <a:buNone/>
              <a:defRPr sz="900"/>
            </a:lvl7pPr>
            <a:lvl8pPr marL="3199609" indent="0">
              <a:buNone/>
              <a:defRPr sz="900"/>
            </a:lvl8pPr>
            <a:lvl9pPr marL="365669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049641-A1A9-4AA8-B173-6035B3296327}" type="datetime1">
              <a:rPr lang="en-US" smtClean="0">
                <a:solidFill>
                  <a:prstClr val="black">
                    <a:tint val="75000"/>
                  </a:prstClr>
                </a:solidFill>
              </a:rPr>
              <a:t>7/19/2021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4E9404-3336-4479-B305-C83835AD09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48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rtlCol="0">
            <a:normAutofit/>
          </a:bodyPr>
          <a:lstStyle>
            <a:lvl1pPr marL="0" indent="0">
              <a:buNone/>
              <a:defRPr sz="3200"/>
            </a:lvl1pPr>
            <a:lvl2pPr marL="457088" indent="0">
              <a:buNone/>
              <a:defRPr sz="2800"/>
            </a:lvl2pPr>
            <a:lvl3pPr marL="914174" indent="0">
              <a:buNone/>
              <a:defRPr sz="2400"/>
            </a:lvl3pPr>
            <a:lvl4pPr marL="1371261" indent="0">
              <a:buNone/>
              <a:defRPr sz="2000"/>
            </a:lvl4pPr>
            <a:lvl5pPr marL="1828348" indent="0">
              <a:buNone/>
              <a:defRPr sz="2000"/>
            </a:lvl5pPr>
            <a:lvl6pPr marL="2285434" indent="0">
              <a:buNone/>
              <a:defRPr sz="2000"/>
            </a:lvl6pPr>
            <a:lvl7pPr marL="2742522" indent="0">
              <a:buNone/>
              <a:defRPr sz="2000"/>
            </a:lvl7pPr>
            <a:lvl8pPr marL="3199609" indent="0">
              <a:buNone/>
              <a:defRPr sz="2000"/>
            </a:lvl8pPr>
            <a:lvl9pPr marL="3656696" indent="0">
              <a:buNone/>
              <a:defRPr sz="2000"/>
            </a:lvl9pPr>
          </a:lstStyle>
          <a:p>
            <a:pPr lvl="0"/>
            <a:endParaRPr lang="en-US" noProof="0" dirty="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088" indent="0">
              <a:buNone/>
              <a:defRPr sz="1200"/>
            </a:lvl2pPr>
            <a:lvl3pPr marL="914174" indent="0">
              <a:buNone/>
              <a:defRPr sz="1000"/>
            </a:lvl3pPr>
            <a:lvl4pPr marL="1371261" indent="0">
              <a:buNone/>
              <a:defRPr sz="900"/>
            </a:lvl4pPr>
            <a:lvl5pPr marL="1828348" indent="0">
              <a:buNone/>
              <a:defRPr sz="900"/>
            </a:lvl5pPr>
            <a:lvl6pPr marL="2285434" indent="0">
              <a:buNone/>
              <a:defRPr sz="900"/>
            </a:lvl6pPr>
            <a:lvl7pPr marL="2742522" indent="0">
              <a:buNone/>
              <a:defRPr sz="900"/>
            </a:lvl7pPr>
            <a:lvl8pPr marL="3199609" indent="0">
              <a:buNone/>
              <a:defRPr sz="900"/>
            </a:lvl8pPr>
            <a:lvl9pPr marL="3656696"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1E43B2-BDB8-49EA-A8B3-E7E813E89783}" type="datetime1">
              <a:rPr lang="en-US" smtClean="0">
                <a:solidFill>
                  <a:prstClr val="black">
                    <a:tint val="75000"/>
                  </a:prstClr>
                </a:solidFill>
              </a:rPr>
              <a:t>7/19/2021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3EAD87-2707-45E4-A249-5325F8F97EF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331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0237" y="274954"/>
            <a:ext cx="109715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10237" y="1600778"/>
            <a:ext cx="10971532"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10234" y="6357038"/>
            <a:ext cx="2844739" cy="364206"/>
          </a:xfrm>
          <a:prstGeom prst="rect">
            <a:avLst/>
          </a:prstGeom>
        </p:spPr>
        <p:txBody>
          <a:bodyPr vert="horz" lIns="91417" tIns="45709" rIns="91417" bIns="45709" rtlCol="0" anchor="ctr"/>
          <a:lstStyle>
            <a:lvl1pPr algn="l" defTabSz="914174" fontAlgn="auto">
              <a:spcBef>
                <a:spcPts val="0"/>
              </a:spcBef>
              <a:spcAft>
                <a:spcPts val="0"/>
              </a:spcAft>
              <a:defRPr sz="1200">
                <a:solidFill>
                  <a:schemeClr val="tx1">
                    <a:tint val="75000"/>
                  </a:schemeClr>
                </a:solidFill>
                <a:latin typeface="+mn-lt"/>
                <a:cs typeface="+mn-cs"/>
              </a:defRPr>
            </a:lvl1pPr>
          </a:lstStyle>
          <a:p>
            <a:pPr>
              <a:defRPr/>
            </a:pPr>
            <a:fld id="{3C76547C-E908-4E78-B832-5988B514D03D}"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4800" y="6357038"/>
            <a:ext cx="3862400" cy="364206"/>
          </a:xfrm>
          <a:prstGeom prst="rect">
            <a:avLst/>
          </a:prstGeom>
        </p:spPr>
        <p:txBody>
          <a:bodyPr vert="horz" lIns="91417" tIns="45709" rIns="91417" bIns="45709" rtlCol="0" anchor="ctr"/>
          <a:lstStyle>
            <a:lvl1pPr algn="ctr" defTabSz="914174" fontAlgn="auto">
              <a:spcBef>
                <a:spcPts val="0"/>
              </a:spcBef>
              <a:spcAft>
                <a:spcPts val="0"/>
              </a:spcAft>
              <a:defRPr sz="1200">
                <a:solidFill>
                  <a:schemeClr val="tx1">
                    <a:tint val="75000"/>
                  </a:schemeClr>
                </a:solidFill>
                <a:latin typeface="+mn-lt"/>
                <a:cs typeface="+mn-cs"/>
              </a:defRPr>
            </a:lvl1p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027" y="6357038"/>
            <a:ext cx="2844739" cy="364206"/>
          </a:xfrm>
          <a:prstGeom prst="rect">
            <a:avLst/>
          </a:prstGeom>
        </p:spPr>
        <p:txBody>
          <a:bodyPr vert="horz" lIns="91417" tIns="45709" rIns="91417" bIns="45709" rtlCol="0" anchor="ctr"/>
          <a:lstStyle>
            <a:lvl1pPr algn="r" defTabSz="914174" fontAlgn="auto">
              <a:spcBef>
                <a:spcPts val="0"/>
              </a:spcBef>
              <a:spcAft>
                <a:spcPts val="0"/>
              </a:spcAft>
              <a:defRPr sz="1200">
                <a:solidFill>
                  <a:schemeClr val="tx1">
                    <a:tint val="75000"/>
                  </a:schemeClr>
                </a:solidFill>
                <a:latin typeface="+mn-lt"/>
                <a:cs typeface="+mn-cs"/>
              </a:defRPr>
            </a:lvl1pPr>
          </a:lstStyle>
          <a:p>
            <a:pPr>
              <a:defRPr/>
            </a:pPr>
            <a:fld id="{66F1635C-3BC9-476D-9E93-9FC8B6DB2E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06037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2882" rtl="0" eaLnBrk="0" fontAlgn="base" hangingPunct="0">
        <a:spcBef>
          <a:spcPct val="0"/>
        </a:spcBef>
        <a:spcAft>
          <a:spcPct val="0"/>
        </a:spcAft>
        <a:defRPr sz="4400" kern="1200">
          <a:solidFill>
            <a:schemeClr val="tx1"/>
          </a:solidFill>
          <a:latin typeface="+mj-lt"/>
          <a:ea typeface="+mj-ea"/>
          <a:cs typeface="+mj-cs"/>
        </a:defRPr>
      </a:lvl1pPr>
      <a:lvl2pPr algn="ctr" defTabSz="912882" rtl="0" eaLnBrk="0" fontAlgn="base" hangingPunct="0">
        <a:spcBef>
          <a:spcPct val="0"/>
        </a:spcBef>
        <a:spcAft>
          <a:spcPct val="0"/>
        </a:spcAft>
        <a:defRPr sz="4400">
          <a:solidFill>
            <a:schemeClr val="tx1"/>
          </a:solidFill>
          <a:latin typeface="Calibri" pitchFamily="34" charset="0"/>
        </a:defRPr>
      </a:lvl2pPr>
      <a:lvl3pPr algn="ctr" defTabSz="912882" rtl="0" eaLnBrk="0" fontAlgn="base" hangingPunct="0">
        <a:spcBef>
          <a:spcPct val="0"/>
        </a:spcBef>
        <a:spcAft>
          <a:spcPct val="0"/>
        </a:spcAft>
        <a:defRPr sz="4400">
          <a:solidFill>
            <a:schemeClr val="tx1"/>
          </a:solidFill>
          <a:latin typeface="Calibri" pitchFamily="34" charset="0"/>
        </a:defRPr>
      </a:lvl3pPr>
      <a:lvl4pPr algn="ctr" defTabSz="912882" rtl="0" eaLnBrk="0" fontAlgn="base" hangingPunct="0">
        <a:spcBef>
          <a:spcPct val="0"/>
        </a:spcBef>
        <a:spcAft>
          <a:spcPct val="0"/>
        </a:spcAft>
        <a:defRPr sz="4400">
          <a:solidFill>
            <a:schemeClr val="tx1"/>
          </a:solidFill>
          <a:latin typeface="Calibri" pitchFamily="34" charset="0"/>
        </a:defRPr>
      </a:lvl4pPr>
      <a:lvl5pPr algn="ctr" defTabSz="912882" rtl="0" eaLnBrk="0" fontAlgn="base" hangingPunct="0">
        <a:spcBef>
          <a:spcPct val="0"/>
        </a:spcBef>
        <a:spcAft>
          <a:spcPct val="0"/>
        </a:spcAft>
        <a:defRPr sz="4400">
          <a:solidFill>
            <a:schemeClr val="tx1"/>
          </a:solidFill>
          <a:latin typeface="Calibri" pitchFamily="34" charset="0"/>
        </a:defRPr>
      </a:lvl5pPr>
      <a:lvl6pPr marL="400777" algn="ctr" defTabSz="912882" rtl="0" fontAlgn="base">
        <a:spcBef>
          <a:spcPct val="0"/>
        </a:spcBef>
        <a:spcAft>
          <a:spcPct val="0"/>
        </a:spcAft>
        <a:defRPr sz="4400">
          <a:solidFill>
            <a:schemeClr val="tx1"/>
          </a:solidFill>
          <a:latin typeface="Calibri" pitchFamily="34" charset="0"/>
        </a:defRPr>
      </a:lvl6pPr>
      <a:lvl7pPr marL="801555" algn="ctr" defTabSz="912882" rtl="0" fontAlgn="base">
        <a:spcBef>
          <a:spcPct val="0"/>
        </a:spcBef>
        <a:spcAft>
          <a:spcPct val="0"/>
        </a:spcAft>
        <a:defRPr sz="4400">
          <a:solidFill>
            <a:schemeClr val="tx1"/>
          </a:solidFill>
          <a:latin typeface="Calibri" pitchFamily="34" charset="0"/>
        </a:defRPr>
      </a:lvl7pPr>
      <a:lvl8pPr marL="1202334" algn="ctr" defTabSz="912882" rtl="0" fontAlgn="base">
        <a:spcBef>
          <a:spcPct val="0"/>
        </a:spcBef>
        <a:spcAft>
          <a:spcPct val="0"/>
        </a:spcAft>
        <a:defRPr sz="4400">
          <a:solidFill>
            <a:schemeClr val="tx1"/>
          </a:solidFill>
          <a:latin typeface="Calibri" pitchFamily="34" charset="0"/>
        </a:defRPr>
      </a:lvl8pPr>
      <a:lvl9pPr marL="1603111" algn="ctr" defTabSz="912882" rtl="0" fontAlgn="base">
        <a:spcBef>
          <a:spcPct val="0"/>
        </a:spcBef>
        <a:spcAft>
          <a:spcPct val="0"/>
        </a:spcAft>
        <a:defRPr sz="4400">
          <a:solidFill>
            <a:schemeClr val="tx1"/>
          </a:solidFill>
          <a:latin typeface="Calibri" pitchFamily="34" charset="0"/>
        </a:defRPr>
      </a:lvl9pPr>
    </p:titleStyle>
    <p:bodyStyle>
      <a:lvl1pPr marL="342330" indent="-342330" algn="l" defTabSz="912882"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717" indent="-285276" algn="l" defTabSz="912882"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494" indent="-228221" algn="l" defTabSz="912882"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936" indent="-228221" algn="l" defTabSz="912882"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769" indent="-228221" algn="l" defTabSz="912882"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978" indent="-228543" algn="l" defTabSz="9141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65" indent="-228543" algn="l" defTabSz="9141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52" indent="-228543" algn="l" defTabSz="9141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9" indent="-228543" algn="l" defTabSz="91417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74" rtl="0" eaLnBrk="1" latinLnBrk="0" hangingPunct="1">
        <a:defRPr sz="1800" kern="1200">
          <a:solidFill>
            <a:schemeClr val="tx1"/>
          </a:solidFill>
          <a:latin typeface="+mn-lt"/>
          <a:ea typeface="+mn-ea"/>
          <a:cs typeface="+mn-cs"/>
        </a:defRPr>
      </a:lvl1pPr>
      <a:lvl2pPr marL="457088" algn="l" defTabSz="914174" rtl="0" eaLnBrk="1" latinLnBrk="0" hangingPunct="1">
        <a:defRPr sz="1800" kern="1200">
          <a:solidFill>
            <a:schemeClr val="tx1"/>
          </a:solidFill>
          <a:latin typeface="+mn-lt"/>
          <a:ea typeface="+mn-ea"/>
          <a:cs typeface="+mn-cs"/>
        </a:defRPr>
      </a:lvl2pPr>
      <a:lvl3pPr marL="914174" algn="l" defTabSz="914174" rtl="0" eaLnBrk="1" latinLnBrk="0" hangingPunct="1">
        <a:defRPr sz="1800" kern="1200">
          <a:solidFill>
            <a:schemeClr val="tx1"/>
          </a:solidFill>
          <a:latin typeface="+mn-lt"/>
          <a:ea typeface="+mn-ea"/>
          <a:cs typeface="+mn-cs"/>
        </a:defRPr>
      </a:lvl3pPr>
      <a:lvl4pPr marL="1371261" algn="l" defTabSz="914174" rtl="0" eaLnBrk="1" latinLnBrk="0" hangingPunct="1">
        <a:defRPr sz="1800" kern="1200">
          <a:solidFill>
            <a:schemeClr val="tx1"/>
          </a:solidFill>
          <a:latin typeface="+mn-lt"/>
          <a:ea typeface="+mn-ea"/>
          <a:cs typeface="+mn-cs"/>
        </a:defRPr>
      </a:lvl4pPr>
      <a:lvl5pPr marL="1828348" algn="l" defTabSz="914174" rtl="0" eaLnBrk="1" latinLnBrk="0" hangingPunct="1">
        <a:defRPr sz="1800" kern="1200">
          <a:solidFill>
            <a:schemeClr val="tx1"/>
          </a:solidFill>
          <a:latin typeface="+mn-lt"/>
          <a:ea typeface="+mn-ea"/>
          <a:cs typeface="+mn-cs"/>
        </a:defRPr>
      </a:lvl5pPr>
      <a:lvl6pPr marL="2285434" algn="l" defTabSz="914174" rtl="0" eaLnBrk="1" latinLnBrk="0" hangingPunct="1">
        <a:defRPr sz="1800" kern="1200">
          <a:solidFill>
            <a:schemeClr val="tx1"/>
          </a:solidFill>
          <a:latin typeface="+mn-lt"/>
          <a:ea typeface="+mn-ea"/>
          <a:cs typeface="+mn-cs"/>
        </a:defRPr>
      </a:lvl6pPr>
      <a:lvl7pPr marL="2742522" algn="l" defTabSz="914174" rtl="0" eaLnBrk="1" latinLnBrk="0" hangingPunct="1">
        <a:defRPr sz="1800" kern="1200">
          <a:solidFill>
            <a:schemeClr val="tx1"/>
          </a:solidFill>
          <a:latin typeface="+mn-lt"/>
          <a:ea typeface="+mn-ea"/>
          <a:cs typeface="+mn-cs"/>
        </a:defRPr>
      </a:lvl7pPr>
      <a:lvl8pPr marL="3199609" algn="l" defTabSz="914174" rtl="0" eaLnBrk="1" latinLnBrk="0" hangingPunct="1">
        <a:defRPr sz="1800" kern="1200">
          <a:solidFill>
            <a:schemeClr val="tx1"/>
          </a:solidFill>
          <a:latin typeface="+mn-lt"/>
          <a:ea typeface="+mn-ea"/>
          <a:cs typeface="+mn-cs"/>
        </a:defRPr>
      </a:lvl8pPr>
      <a:lvl9pPr marL="3656696" algn="l" defTabSz="9141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dicinenet.com/image-collection/pneumothorax_picture/picture.htm"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9.webp"/><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medicinenet.com/cyanosisturning_blue/symptoms.htm" TargetMode="External"/><Relationship Id="rId3" Type="http://schemas.openxmlformats.org/officeDocument/2006/relationships/hyperlink" Target="https://www.medicinenet.com/shortness_of_breath/symptoms.htm" TargetMode="External"/><Relationship Id="rId7" Type="http://schemas.openxmlformats.org/officeDocument/2006/relationships/hyperlink" Target="https://www.medicinenet.com/fatigue/article.htm" TargetMode="External"/><Relationship Id="rId2" Type="http://schemas.openxmlformats.org/officeDocument/2006/relationships/hyperlink" Target="https://www.medicinenet.com/pain_management/article.htm" TargetMode="External"/><Relationship Id="rId1" Type="http://schemas.openxmlformats.org/officeDocument/2006/relationships/slideLayout" Target="../slideLayouts/slideLayout2.xml"/><Relationship Id="rId6" Type="http://schemas.openxmlformats.org/officeDocument/2006/relationships/hyperlink" Target="https://www.medicinenet.com/chronic_cough/article.htm" TargetMode="External"/><Relationship Id="rId5" Type="http://schemas.openxmlformats.org/officeDocument/2006/relationships/hyperlink" Target="https://www.medicinenet.com/lungs_design_and_purpose/article.htm" TargetMode="External"/><Relationship Id="rId4" Type="http://schemas.openxmlformats.org/officeDocument/2006/relationships/hyperlink" Target="https://www.medicinenet.com/chest_pain/article.htm"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dicinenet.com/smoking_and_quitting_smoking/article.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icinenet.com/chest_x-ray/article.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inenet.com/low_blood_pressure/article.htm" TargetMode="External"/><Relationship Id="rId2" Type="http://schemas.openxmlformats.org/officeDocument/2006/relationships/hyperlink" Target="https://www.medicinenet.com/pain_quiz/quiz.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3F6F-4A51-4F1D-B04E-E2B02A57E36E}"/>
              </a:ext>
            </a:extLst>
          </p:cNvPr>
          <p:cNvSpPr>
            <a:spLocks noGrp="1"/>
          </p:cNvSpPr>
          <p:nvPr>
            <p:ph type="ctrTitle"/>
          </p:nvPr>
        </p:nvSpPr>
        <p:spPr/>
        <p:txBody>
          <a:bodyPr/>
          <a:lstStyle/>
          <a:p>
            <a:r>
              <a:rPr lang="en-US" sz="4400" dirty="0"/>
              <a:t>PULMONARY NURSING</a:t>
            </a:r>
            <a:endParaRPr lang="en-US" dirty="0"/>
          </a:p>
        </p:txBody>
      </p:sp>
      <p:sp>
        <p:nvSpPr>
          <p:cNvPr id="3" name="Subtitle 2">
            <a:extLst>
              <a:ext uri="{FF2B5EF4-FFF2-40B4-BE49-F238E27FC236}">
                <a16:creationId xmlns:a16="http://schemas.microsoft.com/office/drawing/2014/main" id="{0A2756DF-BAB9-4AD1-84D9-872530EB3E41}"/>
              </a:ext>
            </a:extLst>
          </p:cNvPr>
          <p:cNvSpPr>
            <a:spLocks noGrp="1"/>
          </p:cNvSpPr>
          <p:nvPr>
            <p:ph type="subTitle" idx="1"/>
          </p:nvPr>
        </p:nvSpPr>
        <p:spPr/>
        <p:txBody>
          <a:bodyPr/>
          <a:lstStyle/>
          <a:p>
            <a:r>
              <a:rPr lang="en-US" dirty="0"/>
              <a:t>DR. KABANYA</a:t>
            </a:r>
          </a:p>
        </p:txBody>
      </p:sp>
    </p:spTree>
    <p:extLst>
      <p:ext uri="{BB962C8B-B14F-4D97-AF65-F5344CB8AC3E}">
        <p14:creationId xmlns:p14="http://schemas.microsoft.com/office/powerpoint/2010/main" val="21653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8B0C-9285-4BFD-B76F-264A97ECF7D5}"/>
              </a:ext>
            </a:extLst>
          </p:cNvPr>
          <p:cNvSpPr>
            <a:spLocks noGrp="1"/>
          </p:cNvSpPr>
          <p:nvPr>
            <p:ph type="title"/>
          </p:nvPr>
        </p:nvSpPr>
        <p:spPr>
          <a:xfrm>
            <a:off x="838200" y="127000"/>
            <a:ext cx="10515600" cy="1117599"/>
          </a:xfrm>
        </p:spPr>
        <p:txBody>
          <a:bodyPr>
            <a:normAutofit/>
          </a:bodyPr>
          <a:lstStyle/>
          <a:p>
            <a:r>
              <a:rPr lang="en-US" dirty="0"/>
              <a:t>Signs and symptoms cont.</a:t>
            </a:r>
          </a:p>
        </p:txBody>
      </p:sp>
      <p:sp>
        <p:nvSpPr>
          <p:cNvPr id="3" name="Content Placeholder 2">
            <a:extLst>
              <a:ext uri="{FF2B5EF4-FFF2-40B4-BE49-F238E27FC236}">
                <a16:creationId xmlns:a16="http://schemas.microsoft.com/office/drawing/2014/main" id="{119E49A5-5BFE-4C1F-8DE0-49CEA8BE925F}"/>
              </a:ext>
            </a:extLst>
          </p:cNvPr>
          <p:cNvSpPr>
            <a:spLocks noGrp="1"/>
          </p:cNvSpPr>
          <p:nvPr>
            <p:ph idx="1"/>
          </p:nvPr>
        </p:nvSpPr>
        <p:spPr>
          <a:xfrm>
            <a:off x="838200" y="1244598"/>
            <a:ext cx="10515600" cy="5308601"/>
          </a:xfrm>
        </p:spPr>
        <p:txBody>
          <a:bodyPr>
            <a:no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Difficulty in breathing where respiration is shallow, rapid and nostrils dilate with each respiration. Stabbing chest pain which shows there is inflammation of pleura.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Patient is restless and has delirium, low blood pressure, short painful cough dry at first but productive later and may even be blood stained.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rPr>
              <a:t>Severe pneumonia may be accompanied by cyanosis. The patient looks very ill, with general malaise, anorexia and lose of weight</a:t>
            </a:r>
            <a:endParaRPr lang="en-US" sz="3200" dirty="0"/>
          </a:p>
        </p:txBody>
      </p:sp>
    </p:spTree>
    <p:extLst>
      <p:ext uri="{BB962C8B-B14F-4D97-AF65-F5344CB8AC3E}">
        <p14:creationId xmlns:p14="http://schemas.microsoft.com/office/powerpoint/2010/main" val="36295420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8683-9A5B-4D73-BB90-67D259E2345B}"/>
              </a:ext>
            </a:extLst>
          </p:cNvPr>
          <p:cNvSpPr>
            <a:spLocks noGrp="1"/>
          </p:cNvSpPr>
          <p:nvPr>
            <p:ph type="title"/>
          </p:nvPr>
        </p:nvSpPr>
        <p:spPr>
          <a:xfrm>
            <a:off x="838200" y="365126"/>
            <a:ext cx="10515600" cy="426612"/>
          </a:xfrm>
        </p:spPr>
        <p:txBody>
          <a:bodyPr>
            <a:normAutofit fontScale="90000"/>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Surgical management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8DBB729-993D-472E-A170-27B8278281B5}"/>
              </a:ext>
            </a:extLst>
          </p:cNvPr>
          <p:cNvSpPr>
            <a:spLocks noGrp="1"/>
          </p:cNvSpPr>
          <p:nvPr>
            <p:ph idx="1"/>
          </p:nvPr>
        </p:nvSpPr>
        <p:spPr>
          <a:xfrm>
            <a:off x="1204686" y="791738"/>
            <a:ext cx="10769600" cy="5385225"/>
          </a:xfrm>
        </p:spPr>
        <p:txBody>
          <a:bodyPr/>
          <a:lstStyle/>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A chest tube is inserted into pleural cavity of most patients with penetrating wound of the chest to achieve continuing re-expansion of the lungs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The chest tube results in </a:t>
            </a:r>
            <a:r>
              <a:rPr lang="en-GB" sz="3200" kern="1800" dirty="0" err="1">
                <a:effectLst/>
                <a:latin typeface="Times New Roman" panose="02020603050405020304" pitchFamily="18" charset="0"/>
                <a:ea typeface="Times New Roman" panose="02020603050405020304" pitchFamily="18" charset="0"/>
                <a:cs typeface="Times New Roman" panose="02020603050405020304" pitchFamily="18" charset="0"/>
              </a:rPr>
              <a:t>complte</a:t>
            </a: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 evacuation of blood and air (underwater seal and drainage)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Shock is treated with colloid solution, </a:t>
            </a:r>
            <a:r>
              <a:rPr lang="en-GB" sz="3200" kern="1800" dirty="0" err="1">
                <a:effectLst/>
                <a:latin typeface="Times New Roman" panose="02020603050405020304" pitchFamily="18" charset="0"/>
                <a:ea typeface="Times New Roman" panose="02020603050405020304" pitchFamily="18" charset="0"/>
                <a:cs typeface="Times New Roman" panose="02020603050405020304" pitchFamily="18" charset="0"/>
              </a:rPr>
              <a:t>crystralloids</a:t>
            </a: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 or blood as indicated by patients condition.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188477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34F5-6584-4786-A118-71013DE1060A}"/>
              </a:ext>
            </a:extLst>
          </p:cNvPr>
          <p:cNvSpPr>
            <a:spLocks noGrp="1"/>
          </p:cNvSpPr>
          <p:nvPr>
            <p:ph type="title"/>
          </p:nvPr>
        </p:nvSpPr>
        <p:spPr>
          <a:xfrm>
            <a:off x="1277256" y="186706"/>
            <a:ext cx="9786611" cy="917266"/>
          </a:xfrm>
        </p:spPr>
        <p:txBody>
          <a:bodyPr>
            <a:normAutofit fontScale="90000"/>
          </a:bodyPr>
          <a:lstStyle/>
          <a:p>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EMERGENCY MANAGEMENT IN CHEST INJURIES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5452149-36CA-499A-84D4-E75BD888B410}"/>
              </a:ext>
            </a:extLst>
          </p:cNvPr>
          <p:cNvSpPr>
            <a:spLocks noGrp="1"/>
          </p:cNvSpPr>
          <p:nvPr>
            <p:ph idx="1"/>
          </p:nvPr>
        </p:nvSpPr>
        <p:spPr>
          <a:xfrm>
            <a:off x="1128133" y="892098"/>
            <a:ext cx="10686495" cy="5058326"/>
          </a:xfrm>
        </p:spPr>
        <p:txBody>
          <a:bodyPr>
            <a:normAutofit/>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Ensure patient airway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Position the semi fowler position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Administer high flow oxygen to patient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Administer IV fluids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Remove clothing to injury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Covering sucking injury with non- porous dressing to prevent air entry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709531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D56F-2E47-4B86-BFA1-8591FC91EE07}"/>
              </a:ext>
            </a:extLst>
          </p:cNvPr>
          <p:cNvSpPr>
            <a:spLocks noGrp="1"/>
          </p:cNvSpPr>
          <p:nvPr>
            <p:ph type="title"/>
          </p:nvPr>
        </p:nvSpPr>
        <p:spPr>
          <a:xfrm>
            <a:off x="1248227" y="136756"/>
            <a:ext cx="10333541" cy="1038901"/>
          </a:xfrm>
        </p:spPr>
        <p:txBody>
          <a:bodyPr/>
          <a:lstStyle/>
          <a:p>
            <a:r>
              <a:rPr lang="en-US" dirty="0"/>
              <a:t>Emergency management cont.</a:t>
            </a:r>
          </a:p>
        </p:txBody>
      </p:sp>
      <p:sp>
        <p:nvSpPr>
          <p:cNvPr id="3" name="Content Placeholder 2">
            <a:extLst>
              <a:ext uri="{FF2B5EF4-FFF2-40B4-BE49-F238E27FC236}">
                <a16:creationId xmlns:a16="http://schemas.microsoft.com/office/drawing/2014/main" id="{E0594063-4018-4BFF-A491-F185573E58FF}"/>
              </a:ext>
            </a:extLst>
          </p:cNvPr>
          <p:cNvSpPr>
            <a:spLocks noGrp="1"/>
          </p:cNvSpPr>
          <p:nvPr>
            <p:ph idx="1"/>
          </p:nvPr>
        </p:nvSpPr>
        <p:spPr>
          <a:xfrm>
            <a:off x="1248229" y="1175657"/>
            <a:ext cx="10333540" cy="4951057"/>
          </a:xfrm>
        </p:spPr>
        <p:txBody>
          <a:bodyPr/>
          <a:lstStyle/>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Stabilize frail rib segment with hard followed by application of large pieces of tape horizontal across the frail segment.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Monitor vital signs, level of consciousness, oxygen saturation, respiratory status and circulatory status (BP)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Anticipate intubation for respiratory distress.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446949AF-FD98-45D0-9C6B-FE12BFE3C004}"/>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6BB0EF6-4C60-4427-9B2A-EB2D69B50CEF}"/>
              </a:ext>
            </a:extLst>
          </p:cNvPr>
          <p:cNvSpPr>
            <a:spLocks noGrp="1"/>
          </p:cNvSpPr>
          <p:nvPr>
            <p:ph type="ftr" sz="quarter" idx="11"/>
          </p:nvPr>
        </p:nvSpPr>
        <p:spPr/>
        <p:txBody>
          <a:bodyPr/>
          <a:lstStyle/>
          <a:p>
            <a:pPr>
              <a:defRPr/>
            </a:pPr>
            <a:r>
              <a:rPr lang="en-US" dirty="0">
                <a:solidFill>
                  <a:prstClr val="black">
                    <a:tint val="75000"/>
                  </a:prstClr>
                </a:solidFill>
              </a:rPr>
              <a:t>)</a:t>
            </a:r>
          </a:p>
        </p:txBody>
      </p:sp>
      <p:sp>
        <p:nvSpPr>
          <p:cNvPr id="6" name="Slide Number Placeholder 5">
            <a:extLst>
              <a:ext uri="{FF2B5EF4-FFF2-40B4-BE49-F238E27FC236}">
                <a16:creationId xmlns:a16="http://schemas.microsoft.com/office/drawing/2014/main" id="{99D8D0A6-1D04-414D-9D42-995E721E8237}"/>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102</a:t>
            </a:fld>
            <a:endParaRPr lang="en-US" dirty="0">
              <a:solidFill>
                <a:prstClr val="black">
                  <a:tint val="75000"/>
                </a:prstClr>
              </a:solidFill>
            </a:endParaRPr>
          </a:p>
        </p:txBody>
      </p:sp>
    </p:spTree>
    <p:extLst>
      <p:ext uri="{BB962C8B-B14F-4D97-AF65-F5344CB8AC3E}">
        <p14:creationId xmlns:p14="http://schemas.microsoft.com/office/powerpoint/2010/main" val="25865954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62C9-789E-4FF7-958C-2D320B0628A0}"/>
              </a:ext>
            </a:extLst>
          </p:cNvPr>
          <p:cNvSpPr>
            <a:spLocks noGrp="1"/>
          </p:cNvSpPr>
          <p:nvPr>
            <p:ph type="title"/>
          </p:nvPr>
        </p:nvSpPr>
        <p:spPr/>
        <p:txBody>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NURSING MANAGEMENT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CE811E5-0CD4-49E5-9B06-F91A034A947E}"/>
              </a:ext>
            </a:extLst>
          </p:cNvPr>
          <p:cNvSpPr>
            <a:spLocks noGrp="1"/>
          </p:cNvSpPr>
          <p:nvPr>
            <p:ph idx="1"/>
          </p:nvPr>
        </p:nvSpPr>
        <p:spPr>
          <a:xfrm>
            <a:off x="1683656" y="986972"/>
            <a:ext cx="10174515" cy="5189992"/>
          </a:xfrm>
        </p:spPr>
        <p:txBody>
          <a:bodyPr/>
          <a:lstStyle/>
          <a:p>
            <a:pPr marL="0" marR="0">
              <a:lnSpc>
                <a:spcPct val="115000"/>
              </a:lnSpc>
              <a:spcBef>
                <a:spcPts val="0"/>
              </a:spcBef>
              <a:spcAft>
                <a:spcPts val="1000"/>
              </a:spcAft>
            </a:pPr>
            <a:r>
              <a:rPr lang="en-GB" b="1" kern="1800" dirty="0">
                <a:effectLst/>
                <a:latin typeface="Times New Roman" panose="02020603050405020304" pitchFamily="18" charset="0"/>
                <a:ea typeface="Times New Roman" panose="02020603050405020304" pitchFamily="18" charset="0"/>
                <a:cs typeface="Times New Roman" panose="02020603050405020304" pitchFamily="18" charset="0"/>
              </a:rPr>
              <a:t>Assessment: </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Asses patient for respiratory system i.e.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Dyspnoea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Respiratory distress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Cyanosis of mouth, face, nail beds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Decreased breath sounds on the side of injury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Decreased oxygen saturation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Frothy secretions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15314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F40B-D557-44D8-A66F-09D6F85F766E}"/>
              </a:ext>
            </a:extLst>
          </p:cNvPr>
          <p:cNvSpPr>
            <a:spLocks noGrp="1"/>
          </p:cNvSpPr>
          <p:nvPr>
            <p:ph type="title"/>
          </p:nvPr>
        </p:nvSpPr>
        <p:spPr/>
        <p:txBody>
          <a:bodyPr/>
          <a:lstStyle/>
          <a:p>
            <a:r>
              <a:rPr lang="en-GB" sz="4400" kern="1800" dirty="0">
                <a:effectLst/>
                <a:latin typeface="Times New Roman" panose="02020603050405020304" pitchFamily="18" charset="0"/>
                <a:ea typeface="Times New Roman" panose="02020603050405020304" pitchFamily="18" charset="0"/>
                <a:cs typeface="Times New Roman" panose="02020603050405020304" pitchFamily="18" charset="0"/>
              </a:rPr>
              <a:t>Cardiovascular system</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7D2C147-6D69-492D-B381-6C4D09DE58A7}"/>
              </a:ext>
            </a:extLst>
          </p:cNvPr>
          <p:cNvSpPr>
            <a:spLocks noGrp="1"/>
          </p:cNvSpPr>
          <p:nvPr>
            <p:ph idx="1"/>
          </p:nvPr>
        </p:nvSpPr>
        <p:spPr>
          <a:xfrm>
            <a:off x="1733549" y="1619828"/>
            <a:ext cx="9848219" cy="4525935"/>
          </a:xfrm>
        </p:spPr>
        <p:txBody>
          <a:bodyPr/>
          <a:lstStyle/>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Decreased blood pressure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Distended neck veins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Chest pain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Dysrhythmias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Rapid thread pulse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04686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35E9-343A-4F7E-AE80-4EA229472EFA}"/>
              </a:ext>
            </a:extLst>
          </p:cNvPr>
          <p:cNvSpPr>
            <a:spLocks noGrp="1"/>
          </p:cNvSpPr>
          <p:nvPr>
            <p:ph type="title"/>
          </p:nvPr>
        </p:nvSpPr>
        <p:spPr>
          <a:xfrm>
            <a:off x="838200" y="301082"/>
            <a:ext cx="10515600" cy="836342"/>
          </a:xfrm>
        </p:spPr>
        <p:txBody>
          <a:bodyPr>
            <a:normAutofit fontScale="90000"/>
          </a:bodyPr>
          <a:lstStyle/>
          <a:p>
            <a:r>
              <a:rPr lang="en-GB" sz="4400" kern="1800" dirty="0">
                <a:effectLst/>
                <a:latin typeface="Times New Roman" panose="02020603050405020304" pitchFamily="18" charset="0"/>
                <a:ea typeface="Times New Roman" panose="02020603050405020304" pitchFamily="18" charset="0"/>
                <a:cs typeface="Times New Roman" panose="02020603050405020304" pitchFamily="18" charset="0"/>
              </a:rPr>
              <a:t>Surface findings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AACEF25-CA86-41AF-BF6C-B73FB6F08BCC}"/>
              </a:ext>
            </a:extLst>
          </p:cNvPr>
          <p:cNvSpPr>
            <a:spLocks noGrp="1"/>
          </p:cNvSpPr>
          <p:nvPr>
            <p:ph idx="1"/>
          </p:nvPr>
        </p:nvSpPr>
        <p:spPr>
          <a:xfrm>
            <a:off x="2152650" y="1014761"/>
            <a:ext cx="9201150" cy="5162202"/>
          </a:xfrm>
        </p:spPr>
        <p:txBody>
          <a:bodyPr/>
          <a:lstStyle/>
          <a:p>
            <a:pPr marL="342900" marR="0" lvl="0" indent="-342900">
              <a:lnSpc>
                <a:spcPct val="115000"/>
              </a:lnSpc>
              <a:spcBef>
                <a:spcPts val="0"/>
              </a:spcBef>
              <a:spcAft>
                <a:spcPts val="0"/>
              </a:spcAft>
              <a:buFont typeface="Symbol" panose="05050102010706020507" pitchFamily="18" charset="2"/>
              <a:buChar char=""/>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Bruising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Abrasion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Open chest wound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Asymmetric chest movement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52845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CE4C-8AD5-4804-AB48-632FA50D461A}"/>
              </a:ext>
            </a:extLst>
          </p:cNvPr>
          <p:cNvSpPr>
            <a:spLocks noGrp="1"/>
          </p:cNvSpPr>
          <p:nvPr>
            <p:ph type="title"/>
          </p:nvPr>
        </p:nvSpPr>
        <p:spPr>
          <a:xfrm>
            <a:off x="838200" y="365125"/>
            <a:ext cx="10515600" cy="984173"/>
          </a:xfrm>
        </p:spPr>
        <p:txBody>
          <a:bodyPr>
            <a:normAutofit fontScale="90000"/>
          </a:bodyPr>
          <a:lstStyle/>
          <a:p>
            <a:r>
              <a:rPr lang="en-GB" sz="4400" kern="1800" dirty="0">
                <a:effectLst/>
                <a:latin typeface="Times New Roman" panose="02020603050405020304" pitchFamily="18" charset="0"/>
                <a:ea typeface="Times New Roman" panose="02020603050405020304" pitchFamily="18" charset="0"/>
                <a:cs typeface="Times New Roman" panose="02020603050405020304" pitchFamily="18" charset="0"/>
              </a:rPr>
              <a:t>1. NURSING DIAGNOSIS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B123009-9A7C-4CDC-B54E-52CACF89DCDC}"/>
              </a:ext>
            </a:extLst>
          </p:cNvPr>
          <p:cNvSpPr>
            <a:spLocks noGrp="1"/>
          </p:cNvSpPr>
          <p:nvPr>
            <p:ph idx="1"/>
          </p:nvPr>
        </p:nvSpPr>
        <p:spPr>
          <a:xfrm>
            <a:off x="1276350" y="1193180"/>
            <a:ext cx="10515600" cy="4983783"/>
          </a:xfrm>
        </p:spPr>
        <p:txBody>
          <a:bodyPr/>
          <a:lstStyle/>
          <a:p>
            <a:pPr marL="0" marR="0" indent="0">
              <a:lnSpc>
                <a:spcPct val="115000"/>
              </a:lnSpc>
              <a:spcBef>
                <a:spcPts val="0"/>
              </a:spcBef>
              <a:spcAft>
                <a:spcPts val="1000"/>
              </a:spcAft>
              <a:buNone/>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1. Impaired gas exchange related to air or fluid collection in the pleural space and lungs as evidenced by draining from chest tube, decreased breath sounds and abnormal pulse oximetry.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To maintain gas exchange and breathing pattern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95041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BC6D-397B-4441-B15E-5E12A267CED7}"/>
              </a:ext>
            </a:extLst>
          </p:cNvPr>
          <p:cNvSpPr>
            <a:spLocks noGrp="1"/>
          </p:cNvSpPr>
          <p:nvPr>
            <p:ph type="title"/>
          </p:nvPr>
        </p:nvSpPr>
        <p:spPr/>
        <p:txBody>
          <a:bodyPr/>
          <a:lstStyle/>
          <a:p>
            <a:r>
              <a:rPr lang="en-GB" sz="4400" kern="1800" dirty="0">
                <a:effectLst/>
                <a:latin typeface="Times New Roman" panose="02020603050405020304" pitchFamily="18" charset="0"/>
                <a:ea typeface="Times New Roman" panose="02020603050405020304" pitchFamily="18" charset="0"/>
                <a:cs typeface="Times New Roman" panose="02020603050405020304" pitchFamily="18" charset="0"/>
              </a:rPr>
              <a:t>Interventions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F88BD4F-AADB-44AD-9965-66438692D24B}"/>
              </a:ext>
            </a:extLst>
          </p:cNvPr>
          <p:cNvSpPr>
            <a:spLocks noGrp="1"/>
          </p:cNvSpPr>
          <p:nvPr>
            <p:ph idx="1"/>
          </p:nvPr>
        </p:nvSpPr>
        <p:spPr>
          <a:xfrm>
            <a:off x="1085850" y="1285875"/>
            <a:ext cx="10971532" cy="4891088"/>
          </a:xfrm>
        </p:spPr>
        <p:txBody>
          <a:bodyPr/>
          <a:lstStyle/>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oxygen therapy to the patient to treat hypoxia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Position patient in semi-fowlers position to prevent dyspnoea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Monitor respiratory and oxygenation status of the patient.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Ensure under seal drainage tubes are well connected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Maintain intake output of the patients.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Keep drainage bottle below chest level to prevent tension pneumothorax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3395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1BA9-F387-441B-9382-192B11BE1108}"/>
              </a:ext>
            </a:extLst>
          </p:cNvPr>
          <p:cNvSpPr>
            <a:spLocks noGrp="1"/>
          </p:cNvSpPr>
          <p:nvPr>
            <p:ph type="title"/>
          </p:nvPr>
        </p:nvSpPr>
        <p:spPr>
          <a:xfrm>
            <a:off x="838200" y="0"/>
            <a:ext cx="10515600" cy="49348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6D18A20-8788-466D-B125-ED14C78E7569}"/>
              </a:ext>
            </a:extLst>
          </p:cNvPr>
          <p:cNvSpPr>
            <a:spLocks noGrp="1"/>
          </p:cNvSpPr>
          <p:nvPr>
            <p:ph idx="1"/>
          </p:nvPr>
        </p:nvSpPr>
        <p:spPr>
          <a:xfrm>
            <a:off x="1378856" y="493486"/>
            <a:ext cx="9974943" cy="5683477"/>
          </a:xfrm>
        </p:spPr>
        <p:txBody>
          <a:bodyPr>
            <a:normAutofit fontScale="92500" lnSpcReduction="20000"/>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GB" kern="1800" dirty="0" err="1">
                <a:effectLst/>
                <a:latin typeface="Times New Roman" panose="02020603050405020304" pitchFamily="18" charset="0"/>
                <a:ea typeface="Times New Roman" panose="02020603050405020304" pitchFamily="18" charset="0"/>
                <a:cs typeface="Times New Roman" panose="02020603050405020304" pitchFamily="18" charset="0"/>
              </a:rPr>
              <a:t>Inneffective</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 breathing pattern related to pain and position as evidenced by shortness of breath and shallow respirations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GB" b="1" kern="1800"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To maintain normal respiratory pattern of the patient.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GB" b="1" kern="1800" dirty="0">
                <a:effectLst/>
                <a:latin typeface="Times New Roman" panose="02020603050405020304" pitchFamily="18" charset="0"/>
                <a:ea typeface="Times New Roman" panose="02020603050405020304" pitchFamily="18" charset="0"/>
                <a:cs typeface="Times New Roman" panose="02020603050405020304" pitchFamily="18" charset="0"/>
              </a:rPr>
              <a:t>Interventions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Assess respirations for rate, rhythm and depth of respirations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suction if needed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proper position to treat dyspnoea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oxygen to patient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Give analgesics to prevent pain and promote deep breathing and coughing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632717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048B-47E6-43BE-9423-9CB6DF8B3A6A}"/>
              </a:ext>
            </a:extLst>
          </p:cNvPr>
          <p:cNvSpPr>
            <a:spLocks noGrp="1"/>
          </p:cNvSpPr>
          <p:nvPr>
            <p:ph type="title"/>
          </p:nvPr>
        </p:nvSpPr>
        <p:spPr>
          <a:xfrm>
            <a:off x="838200" y="365126"/>
            <a:ext cx="10515600" cy="2159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621E3DA-EA31-4D49-8153-6D911618D816}"/>
              </a:ext>
            </a:extLst>
          </p:cNvPr>
          <p:cNvSpPr>
            <a:spLocks noGrp="1"/>
          </p:cNvSpPr>
          <p:nvPr>
            <p:ph idx="1"/>
          </p:nvPr>
        </p:nvSpPr>
        <p:spPr>
          <a:xfrm>
            <a:off x="1480456" y="581026"/>
            <a:ext cx="10290630" cy="5595937"/>
          </a:xfrm>
        </p:spPr>
        <p:txBody>
          <a:bodyPr>
            <a:normAutofit/>
          </a:bodyPr>
          <a:lstStyle/>
          <a:p>
            <a:pPr marL="0" marR="0" indent="0">
              <a:lnSpc>
                <a:spcPct val="115000"/>
              </a:lnSpc>
              <a:spcBef>
                <a:spcPts val="0"/>
              </a:spcBef>
              <a:spcAft>
                <a:spcPts val="1000"/>
              </a:spcAft>
              <a:buNone/>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3. Acute pain related to </a:t>
            </a:r>
            <a:r>
              <a:rPr lang="en-GB" kern="1800" dirty="0" err="1">
                <a:effectLst/>
                <a:latin typeface="Times New Roman" panose="02020603050405020304" pitchFamily="18" charset="0"/>
                <a:ea typeface="Times New Roman" panose="02020603050405020304" pitchFamily="18" charset="0"/>
                <a:cs typeface="Times New Roman" panose="02020603050405020304" pitchFamily="18" charset="0"/>
              </a:rPr>
              <a:t>trouma</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 as evidenced by facial expressions of the patient.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GB" b="1" kern="1800"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To relieve pain of the patient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GB" b="1" kern="1800" dirty="0">
                <a:effectLst/>
                <a:latin typeface="Times New Roman" panose="02020603050405020304" pitchFamily="18" charset="0"/>
                <a:ea typeface="Times New Roman" panose="02020603050405020304" pitchFamily="18" charset="0"/>
                <a:cs typeface="Times New Roman" panose="02020603050405020304" pitchFamily="18" charset="0"/>
              </a:rPr>
              <a:t>Interventions</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Asses level of pain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Position patient in a comfortable position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analgesics to the patient if prescribed by the doctor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4017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14AC-1B1A-4792-940C-E93B025328B3}"/>
              </a:ext>
            </a:extLst>
          </p:cNvPr>
          <p:cNvSpPr>
            <a:spLocks noGrp="1"/>
          </p:cNvSpPr>
          <p:nvPr>
            <p:ph type="title"/>
          </p:nvPr>
        </p:nvSpPr>
        <p:spPr>
          <a:xfrm>
            <a:off x="838200" y="228601"/>
            <a:ext cx="10515600" cy="1054099"/>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Management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E63A854-7820-497F-ABA2-BEF2CD626F06}"/>
              </a:ext>
            </a:extLst>
          </p:cNvPr>
          <p:cNvSpPr>
            <a:spLocks noGrp="1"/>
          </p:cNvSpPr>
          <p:nvPr>
            <p:ph idx="1"/>
          </p:nvPr>
        </p:nvSpPr>
        <p:spPr>
          <a:xfrm>
            <a:off x="838200" y="1066800"/>
            <a:ext cx="10515600" cy="5110163"/>
          </a:xfrm>
        </p:spPr>
        <p:txBody>
          <a:bodyPr>
            <a:normAutofit fontScale="85000" lnSpcReduction="20000"/>
          </a:bodyPr>
          <a:lstStyle/>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Prop up the patient in comfortable position and encourage coughing. If breathing is difficult and there is cyanosis oxygen therapy is given. Tepid sponging and bed rest is maintained till temperature subsides. Physiotherapy and postural drainage  is done.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Light diet and plenty of oral fluids are given. Oral and personal hygiene, observations of vital signs 4 hourly or depending on patient’s condition.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Chest exercises are done to prevent chest problems.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Drug: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Penicillins</a:t>
            </a:r>
            <a:r>
              <a:rPr lang="en-US" dirty="0">
                <a:effectLst/>
                <a:latin typeface="Times New Roman" panose="02020603050405020304" pitchFamily="18" charset="0"/>
                <a:ea typeface="Calibri" panose="020F0502020204030204" pitchFamily="34" charset="0"/>
                <a:cs typeface="Times New Roman" panose="02020603050405020304" pitchFamily="18" charset="0"/>
              </a:rPr>
              <a:t> are given. They best respond to crystalline penicillin dose 1-2 meg 6 hourly.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Caugh</a:t>
            </a:r>
            <a:r>
              <a:rPr lang="en-US" dirty="0">
                <a:effectLst/>
                <a:latin typeface="Times New Roman" panose="02020603050405020304" pitchFamily="18" charset="0"/>
                <a:ea typeface="Calibri" panose="020F0502020204030204" pitchFamily="34" charset="0"/>
                <a:cs typeface="Times New Roman" panose="02020603050405020304" pitchFamily="18" charset="0"/>
              </a:rPr>
              <a:t> sedations and expectorants. Analgesics to relieve pain. Antipyretics to lower temperature. I.V. fluids where patient doesn’t feed orally.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36480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11AF-0E33-46CC-A8FE-11614BF86326}"/>
              </a:ext>
            </a:extLst>
          </p:cNvPr>
          <p:cNvSpPr>
            <a:spLocks noGrp="1"/>
          </p:cNvSpPr>
          <p:nvPr>
            <p:ph type="title"/>
          </p:nvPr>
        </p:nvSpPr>
        <p:spPr>
          <a:xfrm>
            <a:off x="838200" y="-300251"/>
            <a:ext cx="10515600" cy="15012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03E2BBD-225B-4F51-A0C5-3F591D62EF19}"/>
              </a:ext>
            </a:extLst>
          </p:cNvPr>
          <p:cNvSpPr>
            <a:spLocks noGrp="1"/>
          </p:cNvSpPr>
          <p:nvPr>
            <p:ph idx="1"/>
          </p:nvPr>
        </p:nvSpPr>
        <p:spPr>
          <a:xfrm>
            <a:off x="1323832" y="327545"/>
            <a:ext cx="10515600" cy="6339955"/>
          </a:xfrm>
        </p:spPr>
        <p:txBody>
          <a:bodyPr>
            <a:normAutofit/>
          </a:bodyPr>
          <a:lstStyle/>
          <a:p>
            <a:pPr marL="0">
              <a:lnSpc>
                <a:spcPct val="115000"/>
              </a:lnSpc>
              <a:spcBef>
                <a:spcPts val="0"/>
              </a:spcBef>
              <a:spcAft>
                <a:spcPts val="1000"/>
              </a:spcAft>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4. Immobility related to pain as evidenced by inability to move purposefully within physical environment.</a:t>
            </a:r>
          </a:p>
          <a:p>
            <a:pPr marL="0" marR="0">
              <a:lnSpc>
                <a:spcPct val="115000"/>
              </a:lnSpc>
              <a:spcBef>
                <a:spcPts val="0"/>
              </a:spcBef>
              <a:spcAft>
                <a:spcPts val="1000"/>
              </a:spcAft>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Patient performs physical activity independently or with assistive devices as needed.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Interventions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Assess patients independency level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Encourage and facilitate early ambulation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Allow patients to perform tasks at his own pace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Turn and position patient every two hours as needed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Assist patient in accepting limitations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Teach passive exercises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9163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51AB-AC61-4658-B1FA-F89E23C033E4}"/>
              </a:ext>
            </a:extLst>
          </p:cNvPr>
          <p:cNvSpPr>
            <a:spLocks noGrp="1"/>
          </p:cNvSpPr>
          <p:nvPr>
            <p:ph type="title"/>
          </p:nvPr>
        </p:nvSpPr>
        <p:spPr>
          <a:xfrm>
            <a:off x="838200" y="-245660"/>
            <a:ext cx="10515600" cy="955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C7BA835-383B-4026-BD79-4DC508E8DCB0}"/>
              </a:ext>
            </a:extLst>
          </p:cNvPr>
          <p:cNvSpPr>
            <a:spLocks noGrp="1"/>
          </p:cNvSpPr>
          <p:nvPr>
            <p:ph idx="1"/>
          </p:nvPr>
        </p:nvSpPr>
        <p:spPr>
          <a:xfrm>
            <a:off x="1282890" y="395786"/>
            <a:ext cx="10617958" cy="5781178"/>
          </a:xfrm>
        </p:spPr>
        <p:txBody>
          <a:bodyPr>
            <a:normAutofit fontScale="85000" lnSpcReduction="10000"/>
          </a:bodyPr>
          <a:lstStyle/>
          <a:p>
            <a:pPr marL="0" marR="0" indent="0">
              <a:lnSpc>
                <a:spcPct val="115000"/>
              </a:lnSpc>
              <a:spcBef>
                <a:spcPts val="0"/>
              </a:spcBef>
              <a:spcAft>
                <a:spcPts val="1000"/>
              </a:spcAft>
              <a:buNone/>
            </a:pPr>
            <a:r>
              <a:rPr lang="en-GB" sz="3000" kern="1800" dirty="0">
                <a:latin typeface="Times New Roman" panose="02020603050405020304" pitchFamily="18" charset="0"/>
                <a:ea typeface="Times New Roman" panose="02020603050405020304" pitchFamily="18" charset="0"/>
                <a:cs typeface="Times New Roman" panose="02020603050405020304" pitchFamily="18" charset="0"/>
              </a:rPr>
              <a:t>5</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 Risk of infection related to inadequate primary defences: broken skin, injured tissue, body fluid stasis.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Patient remains free of infection as evidenced by normal vital signs and absence of pus drainage from wound.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Interventions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Infection prevention measures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Maintain aseptic techniques during dressing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Encourage intake of diet rich in proteins and vitamins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Give antimicrobial drugs as ordered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Encourage patient to perform coughing and deep breathing exercises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14528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8FF8-BD68-482B-AED5-427D0AE6264E}"/>
              </a:ext>
            </a:extLst>
          </p:cNvPr>
          <p:cNvSpPr>
            <a:spLocks noGrp="1"/>
          </p:cNvSpPr>
          <p:nvPr>
            <p:ph type="title"/>
          </p:nvPr>
        </p:nvSpPr>
        <p:spPr>
          <a:xfrm>
            <a:off x="838200" y="1"/>
            <a:ext cx="10515600" cy="1910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325B6ED-6881-4D6B-8787-AEC4EC1B1F06}"/>
              </a:ext>
            </a:extLst>
          </p:cNvPr>
          <p:cNvSpPr>
            <a:spLocks noGrp="1"/>
          </p:cNvSpPr>
          <p:nvPr>
            <p:ph idx="1"/>
          </p:nvPr>
        </p:nvSpPr>
        <p:spPr>
          <a:xfrm>
            <a:off x="1315844" y="191069"/>
            <a:ext cx="10037956" cy="6666931"/>
          </a:xfrm>
        </p:spPr>
        <p:txBody>
          <a:bodyPr>
            <a:normAutofit/>
          </a:bodyPr>
          <a:lstStyle/>
          <a:p>
            <a:pPr marL="0" marR="0">
              <a:lnSpc>
                <a:spcPct val="115000"/>
              </a:lnSpc>
              <a:spcBef>
                <a:spcPts val="0"/>
              </a:spcBef>
              <a:spcAft>
                <a:spcPts val="1000"/>
              </a:spcAft>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6. Self-care deficit related to inability to perform bathing and grooming of self independently.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Patient will safely perform self-care activities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Interventions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Assist patient in accepting necessary amount of dependence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Set short term goals with the patient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Encourage independence but intervene when patient can not perform</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adequate time to patient to perform tasks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3000" kern="1800" dirty="0">
                <a:effectLst/>
                <a:latin typeface="Times New Roman" panose="02020603050405020304" pitchFamily="18" charset="0"/>
                <a:ea typeface="Times New Roman" panose="02020603050405020304" pitchFamily="18" charset="0"/>
                <a:cs typeface="Times New Roman" panose="02020603050405020304" pitchFamily="18" charset="0"/>
              </a:rPr>
              <a:t>Provide positive reinforcement.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60636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DAA7-A776-4B2B-88D6-EC279A43E832}"/>
              </a:ext>
            </a:extLst>
          </p:cNvPr>
          <p:cNvSpPr>
            <a:spLocks noGrp="1"/>
          </p:cNvSpPr>
          <p:nvPr>
            <p:ph type="title"/>
          </p:nvPr>
        </p:nvSpPr>
        <p:spPr>
          <a:xfrm>
            <a:off x="838200" y="365126"/>
            <a:ext cx="10515600" cy="482368"/>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OBSTRUCTIVE CONDITIONS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6DAE4D3-204A-4C82-8F94-8547E482C0CC}"/>
              </a:ext>
            </a:extLst>
          </p:cNvPr>
          <p:cNvSpPr>
            <a:spLocks noGrp="1"/>
          </p:cNvSpPr>
          <p:nvPr>
            <p:ph idx="1"/>
          </p:nvPr>
        </p:nvSpPr>
        <p:spPr>
          <a:xfrm>
            <a:off x="1296536" y="615814"/>
            <a:ext cx="10686198" cy="5890708"/>
          </a:xfrm>
        </p:spPr>
        <p:txBody>
          <a:bodyPr>
            <a:normAutofit fontScale="62500" lnSpcReduction="20000"/>
          </a:bodyPr>
          <a:lstStyle/>
          <a:p>
            <a:pPr marL="342900" marR="0" lvl="0" indent="-342900" algn="just">
              <a:lnSpc>
                <a:spcPct val="115000"/>
              </a:lnSpc>
              <a:spcBef>
                <a:spcPts val="0"/>
              </a:spcBef>
              <a:spcAft>
                <a:spcPts val="1000"/>
              </a:spcAft>
              <a:buFont typeface="+mj-lt"/>
              <a:buAutoNum type="arabicPeriod"/>
            </a:pPr>
            <a:r>
              <a:rPr lang="en-US" sz="3300" b="1" dirty="0">
                <a:effectLst/>
                <a:latin typeface="Times New Roman" panose="02020603050405020304" pitchFamily="18" charset="0"/>
                <a:ea typeface="Calibri" panose="020F0502020204030204" pitchFamily="34" charset="0"/>
                <a:cs typeface="Times New Roman" panose="02020603050405020304" pitchFamily="18" charset="0"/>
              </a:rPr>
              <a:t>BRONCHITIS</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Definition: This is the inflammation of the bronchi and at times the trachea.</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Types: Acute and chronic</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u="sng" dirty="0">
                <a:effectLst/>
                <a:latin typeface="Times New Roman" panose="02020603050405020304" pitchFamily="18" charset="0"/>
                <a:ea typeface="Calibri" panose="020F0502020204030204" pitchFamily="34" charset="0"/>
                <a:cs typeface="Times New Roman" panose="02020603050405020304" pitchFamily="18" charset="0"/>
              </a:rPr>
              <a:t>Acute</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u="sng" dirty="0">
                <a:effectLst/>
                <a:latin typeface="Times New Roman" panose="02020603050405020304" pitchFamily="18" charset="0"/>
                <a:ea typeface="Calibri" panose="020F0502020204030204" pitchFamily="34" charset="0"/>
                <a:cs typeface="Times New Roman" panose="02020603050405020304" pitchFamily="18" charset="0"/>
              </a:rPr>
              <a:t>Causative</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Streptococci pneumococci influenza pyogenes. Streptococci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aureas</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u="sng" dirty="0">
                <a:effectLst/>
                <a:latin typeface="Times New Roman" panose="02020603050405020304" pitchFamily="18" charset="0"/>
                <a:ea typeface="Calibri" panose="020F0502020204030204" pitchFamily="34" charset="0"/>
                <a:cs typeface="Times New Roman" panose="02020603050405020304" pitchFamily="18" charset="0"/>
              </a:rPr>
              <a:t>Predisposing factors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Damp climate, polluted environment like dust, fumes, sprays </a:t>
            </a:r>
            <a:r>
              <a:rPr lang="en-US" sz="42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 Also, infectious fevers such as measles, influenza and whooping cough. </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4200" dirty="0">
                <a:effectLst/>
                <a:latin typeface="Times New Roman" panose="02020603050405020304" pitchFamily="18" charset="0"/>
                <a:ea typeface="Calibri" panose="020F0502020204030204" pitchFamily="34" charset="0"/>
                <a:cs typeface="Times New Roman" panose="02020603050405020304" pitchFamily="18" charset="0"/>
              </a:rPr>
              <a:t>It is an extension of upper respiratory tract infection. Smoking is commonest.</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762055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B250-450F-495C-97C7-A04105313BC9}"/>
              </a:ext>
            </a:extLst>
          </p:cNvPr>
          <p:cNvSpPr>
            <a:spLocks noGrp="1"/>
          </p:cNvSpPr>
          <p:nvPr>
            <p:ph type="title"/>
          </p:nvPr>
        </p:nvSpPr>
        <p:spPr>
          <a:xfrm>
            <a:off x="838200" y="365125"/>
            <a:ext cx="10515600" cy="515821"/>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Occurrence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0DC7027-4EEE-42C5-BD56-73672E1A14AA}"/>
              </a:ext>
            </a:extLst>
          </p:cNvPr>
          <p:cNvSpPr>
            <a:spLocks noGrp="1"/>
          </p:cNvSpPr>
          <p:nvPr>
            <p:ph idx="1"/>
          </p:nvPr>
        </p:nvSpPr>
        <p:spPr>
          <a:xfrm>
            <a:off x="1371600" y="709684"/>
            <a:ext cx="10515600" cy="5467279"/>
          </a:xfrm>
        </p:spPr>
        <p:txBody>
          <a:bodyPr>
            <a:normAutofit fontScale="92500" lnSpcReduction="10000"/>
          </a:bodyPr>
          <a:lstStyle/>
          <a:p>
            <a:pPr marL="0" marR="0" algn="just">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It is common in elderly people and children.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000"/>
              </a:spcAft>
              <a:buNone/>
            </a:pPr>
            <a:r>
              <a:rPr lang="en-US" sz="3000" b="1" u="sng" dirty="0">
                <a:effectLst/>
                <a:latin typeface="Times New Roman" panose="02020603050405020304" pitchFamily="18" charset="0"/>
                <a:ea typeface="Calibri" panose="020F0502020204030204" pitchFamily="34" charset="0"/>
                <a:cs typeface="Times New Roman" panose="02020603050405020304" pitchFamily="18" charset="0"/>
              </a:rPr>
              <a:t>Clinical features</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Irritating and productive cough on the 1</a:t>
            </a:r>
            <a:r>
              <a:rPr lang="en-US" sz="30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and 2</a:t>
            </a:r>
            <a:r>
              <a:rPr lang="en-US" sz="30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day.</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Dry irritating cough and tightness with pain underneath the sternum.</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General malaise, headache, anorexia, pyrexia.</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There is dyspnea and cyanosis in severe cases and respiration is increased. There may be soreness of the throat and hoarseness of the voice.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On chest examination, alterations of normal sound (crepitations) are heard.</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20272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7077-7892-45DD-B23E-AE045EC87B78}"/>
              </a:ext>
            </a:extLst>
          </p:cNvPr>
          <p:cNvSpPr>
            <a:spLocks noGrp="1"/>
          </p:cNvSpPr>
          <p:nvPr>
            <p:ph type="title"/>
          </p:nvPr>
        </p:nvSpPr>
        <p:spPr/>
        <p:txBody>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Management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3629014-BCC9-4C24-B5E3-B39DA2682426}"/>
              </a:ext>
            </a:extLst>
          </p:cNvPr>
          <p:cNvSpPr>
            <a:spLocks noGrp="1"/>
          </p:cNvSpPr>
          <p:nvPr>
            <p:ph idx="1"/>
          </p:nvPr>
        </p:nvSpPr>
        <p:spPr>
          <a:xfrm>
            <a:off x="1238249" y="1619828"/>
            <a:ext cx="10343519" cy="4525935"/>
          </a:xfrm>
        </p:spPr>
        <p:txBody>
          <a:bodyPr/>
          <a:lstStyle/>
          <a:p>
            <a:pPr marL="0" marR="0" algn="just">
              <a:lnSpc>
                <a:spcPct val="115000"/>
              </a:lnSpc>
              <a:spcBef>
                <a:spcPts val="0"/>
              </a:spcBef>
              <a:spcAft>
                <a:spcPts val="10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Management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rPr>
              <a:t>Maintain complete bed rest in a warm well ventilated atmosphere and place the patient in the most comfortable way possible until temperature goes down. </a:t>
            </a:r>
          </a:p>
          <a:p>
            <a:r>
              <a:rPr lang="en-US" sz="3200" dirty="0">
                <a:effectLst/>
                <a:latin typeface="Times New Roman" panose="02020603050405020304" pitchFamily="18" charset="0"/>
                <a:ea typeface="Calibri" panose="020F0502020204030204" pitchFamily="34" charset="0"/>
              </a:rPr>
              <a:t>Encourage light diet and plenty of fluids about 3000-4000 </a:t>
            </a:r>
            <a:r>
              <a:rPr lang="en-US" sz="3200" dirty="0" err="1">
                <a:effectLst/>
                <a:latin typeface="Times New Roman" panose="02020603050405020304" pitchFamily="18" charset="0"/>
                <a:ea typeface="Calibri" panose="020F0502020204030204" pitchFamily="34" charset="0"/>
              </a:rPr>
              <a:t>mls</a:t>
            </a:r>
            <a:r>
              <a:rPr lang="en-US" sz="3200" dirty="0">
                <a:effectLst/>
                <a:latin typeface="Times New Roman" panose="02020603050405020304" pitchFamily="18" charset="0"/>
                <a:ea typeface="Calibri" panose="020F0502020204030204" pitchFamily="34" charset="0"/>
              </a:rPr>
              <a:t> in 24 hrs.</a:t>
            </a:r>
          </a:p>
          <a:p>
            <a:r>
              <a:rPr lang="en-US" sz="3200" dirty="0">
                <a:effectLst/>
                <a:latin typeface="Times New Roman" panose="02020603050405020304" pitchFamily="18" charset="0"/>
                <a:ea typeface="Calibri" panose="020F0502020204030204" pitchFamily="34" charset="0"/>
              </a:rPr>
              <a:t> Where there is a dry cough steam inhalation or humidified room should be provided by the nurse for the patient.</a:t>
            </a:r>
          </a:p>
          <a:p>
            <a:endParaRPr lang="en-US" dirty="0"/>
          </a:p>
        </p:txBody>
      </p:sp>
    </p:spTree>
    <p:extLst>
      <p:ext uri="{BB962C8B-B14F-4D97-AF65-F5344CB8AC3E}">
        <p14:creationId xmlns:p14="http://schemas.microsoft.com/office/powerpoint/2010/main" val="28231033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2F3F-E29A-471A-AF61-EE2F934187F7}"/>
              </a:ext>
            </a:extLst>
          </p:cNvPr>
          <p:cNvSpPr>
            <a:spLocks noGrp="1"/>
          </p:cNvSpPr>
          <p:nvPr>
            <p:ph type="title"/>
          </p:nvPr>
        </p:nvSpPr>
        <p:spPr>
          <a:xfrm>
            <a:off x="610237" y="274954"/>
            <a:ext cx="10971532" cy="380139"/>
          </a:xfrm>
        </p:spPr>
        <p:txBody>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Drugs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7F107E1-1CA6-48F2-9415-53F37FE46E11}"/>
              </a:ext>
            </a:extLst>
          </p:cNvPr>
          <p:cNvSpPr>
            <a:spLocks noGrp="1"/>
          </p:cNvSpPr>
          <p:nvPr>
            <p:ph idx="1"/>
          </p:nvPr>
        </p:nvSpPr>
        <p:spPr>
          <a:xfrm>
            <a:off x="1187355" y="641445"/>
            <a:ext cx="10166445" cy="5718411"/>
          </a:xfrm>
        </p:spPr>
        <p:txBody>
          <a:bodyPr>
            <a:normAutofit fontScale="92500" lnSpcReduction="10000"/>
          </a:bodyPr>
          <a:lstStyle/>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Sedatives may be given.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Tetracycline and ampicillin are the best dose 500 mg 6 hourly for 7 days.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If the airway is obstructed, bronchodilator drugs can be given e.g.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Aminopheline</a:t>
            </a:r>
            <a:r>
              <a:rPr lang="en-US" dirty="0">
                <a:effectLst/>
                <a:latin typeface="Times New Roman" panose="02020603050405020304" pitchFamily="18" charset="0"/>
                <a:ea typeface="Calibri" panose="020F0502020204030204" pitchFamily="34" charset="0"/>
                <a:cs typeface="Times New Roman" panose="02020603050405020304" pitchFamily="18" charset="0"/>
              </a:rPr>
              <a:t>, Ventolin or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Bricanyl</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Oxygen therapy can be given. Breathing exercises are taught and pastural drainage can also be done.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u="sng" dirty="0">
                <a:effectLst/>
                <a:latin typeface="Times New Roman" panose="02020603050405020304" pitchFamily="18" charset="0"/>
                <a:ea typeface="Calibri" panose="020F0502020204030204" pitchFamily="34" charset="0"/>
                <a:cs typeface="Times New Roman" panose="02020603050405020304" pitchFamily="18" charset="0"/>
              </a:rPr>
              <a:t>Prognosis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With prompt and adequate treatment, the prognosis is always good. However repeated attacks lead to chronic bronchitis.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460876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E5551-2A1D-4DF6-AF51-200759ABB73F}"/>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CHRONIC BRONCHITIS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B416767-EB6B-4CF1-A7BB-1F7699801029}"/>
              </a:ext>
            </a:extLst>
          </p:cNvPr>
          <p:cNvSpPr>
            <a:spLocks noGrp="1"/>
          </p:cNvSpPr>
          <p:nvPr>
            <p:ph idx="1"/>
          </p:nvPr>
        </p:nvSpPr>
        <p:spPr>
          <a:xfrm>
            <a:off x="1173706" y="955343"/>
            <a:ext cx="10180093" cy="5221620"/>
          </a:xfrm>
        </p:spPr>
        <p:txBody>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Definition:  This is a gradual inflammation of the trachea and bronchi which develops due to continued or repeated attacks of acute bronchitis.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Causes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Heavy smoking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Repeated attacks of bronchitis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Infection such as tuberculosis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13426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D41C-BF99-4230-923C-FBD4BE100750}"/>
              </a:ext>
            </a:extLst>
          </p:cNvPr>
          <p:cNvSpPr>
            <a:spLocks noGrp="1"/>
          </p:cNvSpPr>
          <p:nvPr>
            <p:ph type="title"/>
          </p:nvPr>
        </p:nvSpPr>
        <p:spPr>
          <a:xfrm>
            <a:off x="838200" y="365126"/>
            <a:ext cx="10515600" cy="315911"/>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Pathology</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912BD86-3C10-4075-B8D0-C80F22AA23FA}"/>
              </a:ext>
            </a:extLst>
          </p:cNvPr>
          <p:cNvSpPr>
            <a:spLocks noGrp="1"/>
          </p:cNvSpPr>
          <p:nvPr>
            <p:ph idx="1"/>
          </p:nvPr>
        </p:nvSpPr>
        <p:spPr>
          <a:xfrm>
            <a:off x="838199" y="365126"/>
            <a:ext cx="11212773" cy="5811837"/>
          </a:xfrm>
        </p:spPr>
        <p:txBody>
          <a:bodyPr/>
          <a:lstStyle/>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Mucous membrane becomes inflamed and this affects the smooth action of the cilia due to over activity of the mucous secreting glands and the goblet cells in the bronchi and the bronchioles their sizes increase and envelops.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vast excess of mucous produced coats the bronchial wall and blocks them.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u="sng" dirty="0">
                <a:effectLst/>
                <a:latin typeface="Times New Roman" panose="02020603050405020304" pitchFamily="18" charset="0"/>
                <a:ea typeface="Calibri" panose="020F0502020204030204" pitchFamily="34" charset="0"/>
                <a:cs typeface="Times New Roman" panose="02020603050405020304" pitchFamily="18" charset="0"/>
              </a:rPr>
              <a:t>Clinical features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Recurrent attacks of acute bronchitis, persistent cough and mucoid or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muco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pulurent</a:t>
            </a:r>
            <a:r>
              <a:rPr lang="en-US" dirty="0">
                <a:effectLst/>
                <a:latin typeface="Times New Roman" panose="02020603050405020304" pitchFamily="18" charset="0"/>
                <a:ea typeface="Calibri" panose="020F0502020204030204" pitchFamily="34" charset="0"/>
                <a:cs typeface="Times New Roman" panose="02020603050405020304" pitchFamily="18" charset="0"/>
              </a:rPr>
              <a:t> sputum worse in the morning. Dyspnea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531596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B0A4-8366-4BEB-8D91-7D61943B1F5A}"/>
              </a:ext>
            </a:extLst>
          </p:cNvPr>
          <p:cNvSpPr>
            <a:spLocks noGrp="1"/>
          </p:cNvSpPr>
          <p:nvPr>
            <p:ph type="title"/>
          </p:nvPr>
        </p:nvSpPr>
        <p:spPr>
          <a:xfrm>
            <a:off x="610237" y="-95534"/>
            <a:ext cx="10971532" cy="1078173"/>
          </a:xfrm>
        </p:spPr>
        <p:txBody>
          <a:bodyPr/>
          <a:lstStyle/>
          <a:p>
            <a:r>
              <a:rPr lang="en-US" dirty="0"/>
              <a:t>Treatment</a:t>
            </a:r>
          </a:p>
        </p:txBody>
      </p:sp>
      <p:sp>
        <p:nvSpPr>
          <p:cNvPr id="3" name="Content Placeholder 2">
            <a:extLst>
              <a:ext uri="{FF2B5EF4-FFF2-40B4-BE49-F238E27FC236}">
                <a16:creationId xmlns:a16="http://schemas.microsoft.com/office/drawing/2014/main" id="{0D139FB4-61A1-4914-B3A2-8A2245895980}"/>
              </a:ext>
            </a:extLst>
          </p:cNvPr>
          <p:cNvSpPr>
            <a:spLocks noGrp="1"/>
          </p:cNvSpPr>
          <p:nvPr>
            <p:ph idx="1"/>
          </p:nvPr>
        </p:nvSpPr>
        <p:spPr>
          <a:xfrm>
            <a:off x="1050877" y="982640"/>
            <a:ext cx="10530891" cy="5144074"/>
          </a:xfrm>
        </p:spPr>
        <p:txBody>
          <a:bodyPr/>
          <a:lstStyle/>
          <a:p>
            <a:r>
              <a:rPr lang="en-US" b="1" dirty="0"/>
              <a:t>Antibiotics</a:t>
            </a:r>
            <a:r>
              <a:rPr lang="en-US" dirty="0"/>
              <a:t> - these are effective for bacterial infections, but not for viral infections.</a:t>
            </a:r>
          </a:p>
          <a:p>
            <a:r>
              <a:rPr lang="en-US" dirty="0"/>
              <a:t> They may also prevent secondary infections.</a:t>
            </a:r>
          </a:p>
          <a:p>
            <a:r>
              <a:rPr lang="en-US" dirty="0"/>
              <a:t> </a:t>
            </a:r>
            <a:r>
              <a:rPr lang="en-US" b="1" dirty="0"/>
              <a:t>Cough medicine </a:t>
            </a:r>
            <a:r>
              <a:rPr lang="en-US" dirty="0"/>
              <a:t>- one must be careful not to completely suppress the cough, for it is an important way to bring up mucus and remove irritants from the lungs.</a:t>
            </a:r>
          </a:p>
          <a:p>
            <a:r>
              <a:rPr lang="en-US" b="1" dirty="0"/>
              <a:t>Bronchodilators</a:t>
            </a:r>
            <a:r>
              <a:rPr lang="en-US" dirty="0"/>
              <a:t> - these open the bronchial tubes and clear out mucus. </a:t>
            </a:r>
          </a:p>
        </p:txBody>
      </p:sp>
      <p:sp>
        <p:nvSpPr>
          <p:cNvPr id="4" name="Date Placeholder 3">
            <a:extLst>
              <a:ext uri="{FF2B5EF4-FFF2-40B4-BE49-F238E27FC236}">
                <a16:creationId xmlns:a16="http://schemas.microsoft.com/office/drawing/2014/main" id="{E9485471-5603-4FC1-8847-A87C816A2C11}"/>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0348D74-BCD3-4B0E-A1A5-FC574319C81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AF4FD71-46BE-4663-9C58-8BFA05562CEB}"/>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119</a:t>
            </a:fld>
            <a:endParaRPr lang="en-US" dirty="0">
              <a:solidFill>
                <a:prstClr val="black">
                  <a:tint val="75000"/>
                </a:prstClr>
              </a:solidFill>
            </a:endParaRPr>
          </a:p>
        </p:txBody>
      </p:sp>
    </p:spTree>
    <p:extLst>
      <p:ext uri="{BB962C8B-B14F-4D97-AF65-F5344CB8AC3E}">
        <p14:creationId xmlns:p14="http://schemas.microsoft.com/office/powerpoint/2010/main" val="1375553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8940-6EDD-4C00-A88A-8A3C436571C3}"/>
              </a:ext>
            </a:extLst>
          </p:cNvPr>
          <p:cNvSpPr>
            <a:spLocks noGrp="1"/>
          </p:cNvSpPr>
          <p:nvPr>
            <p:ph type="title"/>
          </p:nvPr>
        </p:nvSpPr>
        <p:spPr>
          <a:xfrm>
            <a:off x="838200" y="365125"/>
            <a:ext cx="10515600" cy="473075"/>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Complications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3DB050D-0196-4A80-A8D7-25FB1FB477B0}"/>
              </a:ext>
            </a:extLst>
          </p:cNvPr>
          <p:cNvSpPr>
            <a:spLocks noGrp="1"/>
          </p:cNvSpPr>
          <p:nvPr>
            <p:ph idx="1"/>
          </p:nvPr>
        </p:nvSpPr>
        <p:spPr>
          <a:xfrm>
            <a:off x="838200" y="939800"/>
            <a:ext cx="10515600" cy="5237163"/>
          </a:xfrm>
        </p:spPr>
        <p:txBody>
          <a:bodyPr numCol="2">
            <a:normAutofit/>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Infection can  spread to other lobes.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Pneumococco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septiceamia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Menengitis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due to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pneumocco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meningitis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Carditis due to toxic effects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Otitis media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Acidosis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Peritonitis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Lung abscess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Peripheral circulatory failure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Pleural effusion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Collapse of the lung. (Atelectasis)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emphysema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82213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99EB9-8467-4F11-93A1-E6C6F8491B15}"/>
              </a:ext>
            </a:extLst>
          </p:cNvPr>
          <p:cNvSpPr>
            <a:spLocks noGrp="1"/>
          </p:cNvSpPr>
          <p:nvPr>
            <p:ph type="title"/>
          </p:nvPr>
        </p:nvSpPr>
        <p:spPr>
          <a:xfrm>
            <a:off x="610237" y="274954"/>
            <a:ext cx="10971532" cy="775924"/>
          </a:xfrm>
        </p:spPr>
        <p:txBody>
          <a:bodyPr/>
          <a:lstStyle/>
          <a:p>
            <a:r>
              <a:rPr lang="en-US" dirty="0" err="1"/>
              <a:t>Treament</a:t>
            </a:r>
            <a:r>
              <a:rPr lang="en-US" dirty="0"/>
              <a:t> cont.</a:t>
            </a:r>
          </a:p>
        </p:txBody>
      </p:sp>
      <p:sp>
        <p:nvSpPr>
          <p:cNvPr id="3" name="Content Placeholder 2">
            <a:extLst>
              <a:ext uri="{FF2B5EF4-FFF2-40B4-BE49-F238E27FC236}">
                <a16:creationId xmlns:a16="http://schemas.microsoft.com/office/drawing/2014/main" id="{B8A6F025-8AA3-435B-A6C3-7691CD39B963}"/>
              </a:ext>
            </a:extLst>
          </p:cNvPr>
          <p:cNvSpPr>
            <a:spLocks noGrp="1"/>
          </p:cNvSpPr>
          <p:nvPr>
            <p:ph idx="1"/>
          </p:nvPr>
        </p:nvSpPr>
        <p:spPr/>
        <p:txBody>
          <a:bodyPr/>
          <a:lstStyle/>
          <a:p>
            <a:r>
              <a:rPr lang="en-US" b="1" dirty="0"/>
              <a:t>Mucolytics </a:t>
            </a:r>
            <a:r>
              <a:rPr lang="en-US" dirty="0"/>
              <a:t>- these thin or loosen mucus in the airways, making it easier to cough up sputum.</a:t>
            </a:r>
          </a:p>
          <a:p>
            <a:r>
              <a:rPr lang="en-US" b="1" dirty="0"/>
              <a:t>Anti-inflammatory medicines and glucocorticoid steroids</a:t>
            </a:r>
            <a:r>
              <a:rPr lang="en-US" dirty="0"/>
              <a:t> - these are for more persistent symptoms.</a:t>
            </a:r>
          </a:p>
          <a:p>
            <a:r>
              <a:rPr lang="en-US" b="1" dirty="0"/>
              <a:t>Pulmonary rehabilitation program </a:t>
            </a:r>
            <a:r>
              <a:rPr lang="en-US" dirty="0"/>
              <a:t>- this includes work with a respiratory therapist to help breathing. </a:t>
            </a:r>
          </a:p>
        </p:txBody>
      </p:sp>
      <p:sp>
        <p:nvSpPr>
          <p:cNvPr id="4" name="Date Placeholder 3">
            <a:extLst>
              <a:ext uri="{FF2B5EF4-FFF2-40B4-BE49-F238E27FC236}">
                <a16:creationId xmlns:a16="http://schemas.microsoft.com/office/drawing/2014/main" id="{D1F72837-05F1-4D3B-ACD7-14ACA493279B}"/>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05FF78F-579D-4647-85BC-93BC79521E9F}"/>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43EAE6A-2B17-407C-8EBE-A2B55428E92C}"/>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120</a:t>
            </a:fld>
            <a:endParaRPr lang="en-US" dirty="0">
              <a:solidFill>
                <a:prstClr val="black">
                  <a:tint val="75000"/>
                </a:prstClr>
              </a:solidFill>
            </a:endParaRPr>
          </a:p>
        </p:txBody>
      </p:sp>
    </p:spTree>
    <p:extLst>
      <p:ext uri="{BB962C8B-B14F-4D97-AF65-F5344CB8AC3E}">
        <p14:creationId xmlns:p14="http://schemas.microsoft.com/office/powerpoint/2010/main" val="39982691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79D4-B310-4376-9622-0982D54750C2}"/>
              </a:ext>
            </a:extLst>
          </p:cNvPr>
          <p:cNvSpPr>
            <a:spLocks noGrp="1"/>
          </p:cNvSpPr>
          <p:nvPr>
            <p:ph type="title"/>
          </p:nvPr>
        </p:nvSpPr>
        <p:spPr>
          <a:xfrm>
            <a:off x="610237" y="274954"/>
            <a:ext cx="10971532" cy="803219"/>
          </a:xfrm>
        </p:spPr>
        <p:txBody>
          <a:bodyPr/>
          <a:lstStyle/>
          <a:p>
            <a:r>
              <a:rPr lang="en-US" dirty="0"/>
              <a:t>Nursing Diagnosis</a:t>
            </a:r>
          </a:p>
        </p:txBody>
      </p:sp>
      <p:sp>
        <p:nvSpPr>
          <p:cNvPr id="3" name="Content Placeholder 2">
            <a:extLst>
              <a:ext uri="{FF2B5EF4-FFF2-40B4-BE49-F238E27FC236}">
                <a16:creationId xmlns:a16="http://schemas.microsoft.com/office/drawing/2014/main" id="{DD04287B-BA1F-4294-9520-5C464695F27E}"/>
              </a:ext>
            </a:extLst>
          </p:cNvPr>
          <p:cNvSpPr>
            <a:spLocks noGrp="1"/>
          </p:cNvSpPr>
          <p:nvPr>
            <p:ph idx="1"/>
          </p:nvPr>
        </p:nvSpPr>
        <p:spPr>
          <a:xfrm>
            <a:off x="1093089" y="1173708"/>
            <a:ext cx="10971532" cy="4953006"/>
          </a:xfrm>
        </p:spPr>
        <p:txBody>
          <a:bodyPr/>
          <a:lstStyle/>
          <a:p>
            <a:r>
              <a:rPr lang="en-US" dirty="0"/>
              <a:t>Ineffective breathing pattern related to shortness breathing ,mucus or broncho constriction.</a:t>
            </a:r>
          </a:p>
          <a:p>
            <a:r>
              <a:rPr lang="en-US" dirty="0"/>
              <a:t>Ineffective airway </a:t>
            </a:r>
            <a:r>
              <a:rPr lang="en-US" dirty="0" err="1"/>
              <a:t>clearence</a:t>
            </a:r>
            <a:r>
              <a:rPr lang="en-US" dirty="0"/>
              <a:t> related to broncho constriction.</a:t>
            </a:r>
          </a:p>
          <a:p>
            <a:r>
              <a:rPr lang="en-US" dirty="0"/>
              <a:t>Self care deficit related to fatigue secondary to increased effort for breathing. </a:t>
            </a:r>
          </a:p>
          <a:p>
            <a:r>
              <a:rPr lang="en-US" dirty="0"/>
              <a:t>Activity </a:t>
            </a:r>
            <a:r>
              <a:rPr lang="en-US" dirty="0" err="1"/>
              <a:t>intolerence</a:t>
            </a:r>
            <a:r>
              <a:rPr lang="en-US" dirty="0"/>
              <a:t> due to fatigue and </a:t>
            </a:r>
            <a:r>
              <a:rPr lang="en-US" dirty="0" err="1"/>
              <a:t>inffective</a:t>
            </a:r>
            <a:r>
              <a:rPr lang="en-US" dirty="0"/>
              <a:t> breathing patterns  </a:t>
            </a:r>
          </a:p>
        </p:txBody>
      </p:sp>
      <p:sp>
        <p:nvSpPr>
          <p:cNvPr id="4" name="Date Placeholder 3">
            <a:extLst>
              <a:ext uri="{FF2B5EF4-FFF2-40B4-BE49-F238E27FC236}">
                <a16:creationId xmlns:a16="http://schemas.microsoft.com/office/drawing/2014/main" id="{D1C8DF57-7F78-48E6-BE02-32E526693F71}"/>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6FBED1F-198A-4A90-9D24-757C3BE7B33A}"/>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86C40A3-AEC9-4584-884A-0E64BB5C598A}"/>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121</a:t>
            </a:fld>
            <a:endParaRPr lang="en-US" dirty="0">
              <a:solidFill>
                <a:prstClr val="black">
                  <a:tint val="75000"/>
                </a:prstClr>
              </a:solidFill>
            </a:endParaRPr>
          </a:p>
        </p:txBody>
      </p:sp>
    </p:spTree>
    <p:extLst>
      <p:ext uri="{BB962C8B-B14F-4D97-AF65-F5344CB8AC3E}">
        <p14:creationId xmlns:p14="http://schemas.microsoft.com/office/powerpoint/2010/main" val="1711876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E96-09B6-4E9D-83AF-24064E03DC1C}"/>
              </a:ext>
            </a:extLst>
          </p:cNvPr>
          <p:cNvSpPr>
            <a:spLocks noGrp="1"/>
          </p:cNvSpPr>
          <p:nvPr>
            <p:ph type="title"/>
          </p:nvPr>
        </p:nvSpPr>
        <p:spPr>
          <a:xfrm>
            <a:off x="610237" y="0"/>
            <a:ext cx="10971532" cy="846161"/>
          </a:xfrm>
        </p:spPr>
        <p:txBody>
          <a:bodyPr/>
          <a:lstStyle/>
          <a:p>
            <a:r>
              <a:rPr lang="en-US" dirty="0"/>
              <a:t>Nursing management</a:t>
            </a:r>
          </a:p>
        </p:txBody>
      </p:sp>
      <p:sp>
        <p:nvSpPr>
          <p:cNvPr id="3" name="Content Placeholder 2">
            <a:extLst>
              <a:ext uri="{FF2B5EF4-FFF2-40B4-BE49-F238E27FC236}">
                <a16:creationId xmlns:a16="http://schemas.microsoft.com/office/drawing/2014/main" id="{8A98D924-E8AA-4FA9-B482-8058256C464F}"/>
              </a:ext>
            </a:extLst>
          </p:cNvPr>
          <p:cNvSpPr>
            <a:spLocks noGrp="1"/>
          </p:cNvSpPr>
          <p:nvPr>
            <p:ph idx="1"/>
          </p:nvPr>
        </p:nvSpPr>
        <p:spPr>
          <a:xfrm>
            <a:off x="1651379" y="846162"/>
            <a:ext cx="9930390" cy="5280552"/>
          </a:xfrm>
        </p:spPr>
        <p:txBody>
          <a:bodyPr/>
          <a:lstStyle/>
          <a:p>
            <a:pPr marL="514350" indent="-514350">
              <a:buFont typeface="+mj-lt"/>
              <a:buAutoNum type="arabicPeriod"/>
            </a:pPr>
            <a:r>
              <a:rPr lang="en-US" dirty="0"/>
              <a:t>Assess The Condition Of Patient. </a:t>
            </a:r>
          </a:p>
          <a:p>
            <a:pPr marL="514350" indent="-514350">
              <a:buFont typeface="+mj-lt"/>
              <a:buAutoNum type="arabicPeriod"/>
            </a:pPr>
            <a:r>
              <a:rPr lang="en-US" dirty="0"/>
              <a:t> Assess The Vital Signs </a:t>
            </a:r>
          </a:p>
          <a:p>
            <a:pPr marL="514350" indent="-514350">
              <a:buFont typeface="+mj-lt"/>
              <a:buAutoNum type="arabicPeriod"/>
            </a:pPr>
            <a:r>
              <a:rPr lang="en-US" dirty="0"/>
              <a:t> Provide Comfortable Position. </a:t>
            </a:r>
          </a:p>
          <a:p>
            <a:pPr marL="514350" indent="-514350">
              <a:buFont typeface="+mj-lt"/>
              <a:buAutoNum type="arabicPeriod"/>
            </a:pPr>
            <a:r>
              <a:rPr lang="en-US" dirty="0"/>
              <a:t> Change The Position Periodically. </a:t>
            </a:r>
          </a:p>
          <a:p>
            <a:pPr marL="514350" indent="-514350">
              <a:buFont typeface="+mj-lt"/>
              <a:buAutoNum type="arabicPeriod"/>
            </a:pPr>
            <a:r>
              <a:rPr lang="en-US" dirty="0"/>
              <a:t> Maintain Personal Hygiene.  </a:t>
            </a:r>
          </a:p>
          <a:p>
            <a:pPr marL="514350" indent="-514350">
              <a:buFont typeface="+mj-lt"/>
              <a:buAutoNum type="arabicPeriod"/>
            </a:pPr>
            <a:r>
              <a:rPr lang="en-US" dirty="0"/>
              <a:t>Use pulse oximetry &amp; Suction. </a:t>
            </a:r>
          </a:p>
          <a:p>
            <a:pPr marL="514350" indent="-514350">
              <a:buFont typeface="+mj-lt"/>
              <a:buAutoNum type="arabicPeriod"/>
            </a:pPr>
            <a:r>
              <a:rPr lang="en-US" dirty="0"/>
              <a:t> Deep Breathing Exercise Learn To Patient. </a:t>
            </a:r>
          </a:p>
          <a:p>
            <a:pPr marL="514350" indent="-514350">
              <a:buFont typeface="+mj-lt"/>
              <a:buAutoNum type="arabicPeriod"/>
            </a:pPr>
            <a:r>
              <a:rPr lang="en-US" dirty="0"/>
              <a:t> Refer To Physiotherapist(if Need).  </a:t>
            </a:r>
          </a:p>
          <a:p>
            <a:pPr marL="514350" indent="-514350">
              <a:buFont typeface="+mj-lt"/>
              <a:buAutoNum type="arabicPeriod"/>
            </a:pPr>
            <a:endParaRPr lang="en-US" sz="3600" dirty="0"/>
          </a:p>
        </p:txBody>
      </p:sp>
      <p:sp>
        <p:nvSpPr>
          <p:cNvPr id="4" name="Date Placeholder 3">
            <a:extLst>
              <a:ext uri="{FF2B5EF4-FFF2-40B4-BE49-F238E27FC236}">
                <a16:creationId xmlns:a16="http://schemas.microsoft.com/office/drawing/2014/main" id="{C0E49F21-E851-429F-AA4F-6C81EDDAE342}"/>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1B6101C-5CD7-4011-9BAB-0DD888D2D2C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53AA4BE-C26D-4F8F-9561-7595570B556F}"/>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122</a:t>
            </a:fld>
            <a:endParaRPr lang="en-US" dirty="0">
              <a:solidFill>
                <a:prstClr val="black">
                  <a:tint val="75000"/>
                </a:prstClr>
              </a:solidFill>
            </a:endParaRPr>
          </a:p>
        </p:txBody>
      </p:sp>
    </p:spTree>
    <p:extLst>
      <p:ext uri="{BB962C8B-B14F-4D97-AF65-F5344CB8AC3E}">
        <p14:creationId xmlns:p14="http://schemas.microsoft.com/office/powerpoint/2010/main" val="40049020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BD12-68AA-44CD-A8AB-DA29C4F4B327}"/>
              </a:ext>
            </a:extLst>
          </p:cNvPr>
          <p:cNvSpPr>
            <a:spLocks noGrp="1"/>
          </p:cNvSpPr>
          <p:nvPr>
            <p:ph type="title"/>
          </p:nvPr>
        </p:nvSpPr>
        <p:spPr/>
        <p:txBody>
          <a:bodyPr/>
          <a:lstStyle/>
          <a:p>
            <a:r>
              <a:rPr lang="en-US" dirty="0"/>
              <a:t>Nursing care cont.     </a:t>
            </a:r>
          </a:p>
        </p:txBody>
      </p:sp>
      <p:sp>
        <p:nvSpPr>
          <p:cNvPr id="3" name="Content Placeholder 2">
            <a:extLst>
              <a:ext uri="{FF2B5EF4-FFF2-40B4-BE49-F238E27FC236}">
                <a16:creationId xmlns:a16="http://schemas.microsoft.com/office/drawing/2014/main" id="{C0BEC3F4-4B8C-4305-805F-80709E32EB51}"/>
              </a:ext>
            </a:extLst>
          </p:cNvPr>
          <p:cNvSpPr>
            <a:spLocks noGrp="1"/>
          </p:cNvSpPr>
          <p:nvPr>
            <p:ph idx="1"/>
          </p:nvPr>
        </p:nvSpPr>
        <p:spPr>
          <a:xfrm>
            <a:off x="1146411" y="1600778"/>
            <a:ext cx="10435357" cy="4525935"/>
          </a:xfrm>
        </p:spPr>
        <p:txBody>
          <a:bodyPr/>
          <a:lstStyle/>
          <a:p>
            <a:pPr marL="0" indent="0">
              <a:buNone/>
            </a:pPr>
            <a:r>
              <a:rPr lang="en-US" dirty="0"/>
              <a:t>9</a:t>
            </a:r>
            <a:r>
              <a:rPr lang="en-US" sz="3200" dirty="0"/>
              <a:t>. Provide Oxygen According To Physician Order.  </a:t>
            </a:r>
          </a:p>
          <a:p>
            <a:pPr marL="0" indent="0">
              <a:buNone/>
            </a:pPr>
            <a:r>
              <a:rPr lang="en-US" dirty="0"/>
              <a:t>10</a:t>
            </a:r>
            <a:r>
              <a:rPr lang="en-US" sz="3200" dirty="0"/>
              <a:t>.Provide Psychological Support To Patient.</a:t>
            </a:r>
          </a:p>
          <a:p>
            <a:pPr marL="0" indent="0">
              <a:buNone/>
            </a:pPr>
            <a:r>
              <a:rPr lang="en-US" sz="3200" dirty="0"/>
              <a:t>11.  Provide Knowledge About Chronic Bronchitis.</a:t>
            </a:r>
          </a:p>
          <a:p>
            <a:pPr marL="0" indent="0">
              <a:buNone/>
            </a:pPr>
            <a:r>
              <a:rPr lang="en-US" sz="3200" dirty="0"/>
              <a:t>12.  administer medication according to physician order.       </a:t>
            </a:r>
            <a:r>
              <a:rPr lang="en-US" sz="3200" dirty="0" err="1"/>
              <a:t>Bronchodilators,antibiotics,mucolytics</a:t>
            </a:r>
            <a:endParaRPr lang="en-US" sz="3200" dirty="0"/>
          </a:p>
          <a:p>
            <a:pPr marL="514350" indent="-514350">
              <a:buFont typeface="+mj-lt"/>
              <a:buAutoNum type="arabicPeriod"/>
            </a:pPr>
            <a:endParaRPr lang="en-US" sz="3200" dirty="0"/>
          </a:p>
          <a:p>
            <a:endParaRPr lang="en-US" dirty="0"/>
          </a:p>
        </p:txBody>
      </p:sp>
      <p:sp>
        <p:nvSpPr>
          <p:cNvPr id="4" name="Date Placeholder 3">
            <a:extLst>
              <a:ext uri="{FF2B5EF4-FFF2-40B4-BE49-F238E27FC236}">
                <a16:creationId xmlns:a16="http://schemas.microsoft.com/office/drawing/2014/main" id="{ECDD1342-77AB-4A6A-9E16-D122DED6756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3216A1C-87F6-4954-BE8E-5A299E4C248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28B2840-3B01-47CA-BA28-BAF99F9F46F7}"/>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123</a:t>
            </a:fld>
            <a:endParaRPr lang="en-US" dirty="0">
              <a:solidFill>
                <a:prstClr val="black">
                  <a:tint val="75000"/>
                </a:prstClr>
              </a:solidFill>
            </a:endParaRPr>
          </a:p>
        </p:txBody>
      </p:sp>
    </p:spTree>
    <p:extLst>
      <p:ext uri="{BB962C8B-B14F-4D97-AF65-F5344CB8AC3E}">
        <p14:creationId xmlns:p14="http://schemas.microsoft.com/office/powerpoint/2010/main" val="16873188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F06C-512D-46E1-85DE-85D33338B3AD}"/>
              </a:ext>
            </a:extLst>
          </p:cNvPr>
          <p:cNvSpPr>
            <a:spLocks noGrp="1"/>
          </p:cNvSpPr>
          <p:nvPr>
            <p:ph type="title"/>
          </p:nvPr>
        </p:nvSpPr>
        <p:spPr>
          <a:xfrm>
            <a:off x="610237" y="136756"/>
            <a:ext cx="10971532" cy="594531"/>
          </a:xfrm>
        </p:spPr>
        <p:txBody>
          <a:bodyPr/>
          <a:lstStyle/>
          <a:p>
            <a:r>
              <a:rPr lang="en-US" dirty="0"/>
              <a:t>Health Education</a:t>
            </a:r>
          </a:p>
        </p:txBody>
      </p:sp>
      <p:sp>
        <p:nvSpPr>
          <p:cNvPr id="3" name="Content Placeholder 2">
            <a:extLst>
              <a:ext uri="{FF2B5EF4-FFF2-40B4-BE49-F238E27FC236}">
                <a16:creationId xmlns:a16="http://schemas.microsoft.com/office/drawing/2014/main" id="{19D945E1-5402-4C28-B9F1-FD5818FF7C50}"/>
              </a:ext>
            </a:extLst>
          </p:cNvPr>
          <p:cNvSpPr>
            <a:spLocks noGrp="1"/>
          </p:cNvSpPr>
          <p:nvPr>
            <p:ph idx="1"/>
          </p:nvPr>
        </p:nvSpPr>
        <p:spPr>
          <a:xfrm>
            <a:off x="914399" y="731288"/>
            <a:ext cx="10667369" cy="5395426"/>
          </a:xfrm>
        </p:spPr>
        <p:txBody>
          <a:bodyPr/>
          <a:lstStyle/>
          <a:p>
            <a:r>
              <a:rPr lang="en-US" sz="3000" dirty="0"/>
              <a:t>Avoiding tobacco smoke and exposure to second hand smoke</a:t>
            </a:r>
          </a:p>
          <a:p>
            <a:r>
              <a:rPr lang="en-US" sz="3000" dirty="0"/>
              <a:t> Quitting smoking</a:t>
            </a:r>
          </a:p>
          <a:p>
            <a:r>
              <a:rPr lang="en-US" sz="3000" dirty="0"/>
              <a:t> Avoiding people who are sick with colds or the flu </a:t>
            </a:r>
          </a:p>
          <a:p>
            <a:r>
              <a:rPr lang="en-US" sz="3000" dirty="0"/>
              <a:t>Getting a yearly flu vaccine </a:t>
            </a:r>
          </a:p>
          <a:p>
            <a:r>
              <a:rPr lang="en-US" sz="3000" dirty="0"/>
              <a:t>Getting a pneumonia vaccine (especially for those over 60 years of age) </a:t>
            </a:r>
          </a:p>
          <a:p>
            <a:r>
              <a:rPr lang="en-US" sz="3000" dirty="0"/>
              <a:t>Washing hands regularly</a:t>
            </a:r>
          </a:p>
          <a:p>
            <a:r>
              <a:rPr lang="en-US" sz="3000" dirty="0"/>
              <a:t> Avoiding cold, damp locations or areas with a lot of air pollution</a:t>
            </a:r>
          </a:p>
          <a:p>
            <a:r>
              <a:rPr lang="en-US" sz="3000" dirty="0"/>
              <a:t> Wearing a mask around people who are coughing and sneezing </a:t>
            </a:r>
          </a:p>
        </p:txBody>
      </p:sp>
      <p:sp>
        <p:nvSpPr>
          <p:cNvPr id="4" name="Date Placeholder 3">
            <a:extLst>
              <a:ext uri="{FF2B5EF4-FFF2-40B4-BE49-F238E27FC236}">
                <a16:creationId xmlns:a16="http://schemas.microsoft.com/office/drawing/2014/main" id="{E52BC20D-D0A1-401C-B301-5B520A1F9684}"/>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F898F39-1D18-4087-B49F-CFAC0A13F3B5}"/>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F5174BC-2403-4B80-A1BC-07F52A5D939E}"/>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124</a:t>
            </a:fld>
            <a:endParaRPr lang="en-US" dirty="0">
              <a:solidFill>
                <a:prstClr val="black">
                  <a:tint val="75000"/>
                </a:prstClr>
              </a:solidFill>
            </a:endParaRPr>
          </a:p>
        </p:txBody>
      </p:sp>
    </p:spTree>
    <p:extLst>
      <p:ext uri="{BB962C8B-B14F-4D97-AF65-F5344CB8AC3E}">
        <p14:creationId xmlns:p14="http://schemas.microsoft.com/office/powerpoint/2010/main" val="12653934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3730-57E9-41FC-BB6F-C83D0B542269}"/>
              </a:ext>
            </a:extLst>
          </p:cNvPr>
          <p:cNvSpPr>
            <a:spLocks noGrp="1"/>
          </p:cNvSpPr>
          <p:nvPr>
            <p:ph type="title"/>
          </p:nvPr>
        </p:nvSpPr>
        <p:spPr>
          <a:xfrm>
            <a:off x="838200" y="218364"/>
            <a:ext cx="10515600" cy="1842447"/>
          </a:xfrm>
        </p:spPr>
        <p:txBody>
          <a:bodyPr>
            <a:normAutofit fontScale="90000"/>
          </a:bodyPr>
          <a:lstStyle/>
          <a:p>
            <a:r>
              <a:rPr lang="en-US" u="sng" dirty="0">
                <a:effectLst/>
                <a:latin typeface="Times New Roman" panose="02020603050405020304" pitchFamily="18" charset="0"/>
                <a:ea typeface="Calibri" panose="020F0502020204030204" pitchFamily="34" charset="0"/>
                <a:cs typeface="Times New Roman" panose="02020603050405020304" pitchFamily="18" charset="0"/>
              </a:rPr>
              <a:t>Complication</a:t>
            </a:r>
            <a:br>
              <a:rPr lang="en-US"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88EE92C-C810-4CB9-8D74-5468087D0316}"/>
              </a:ext>
            </a:extLst>
          </p:cNvPr>
          <p:cNvSpPr>
            <a:spLocks noGrp="1"/>
          </p:cNvSpPr>
          <p:nvPr>
            <p:ph idx="1"/>
          </p:nvPr>
        </p:nvSpPr>
        <p:spPr>
          <a:xfrm>
            <a:off x="2006220" y="1105469"/>
            <a:ext cx="9347579" cy="5071494"/>
          </a:xfrm>
        </p:spPr>
        <p:txBody>
          <a:bodyPr>
            <a:normAutofit/>
          </a:bodyPr>
          <a:lstStyle/>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CCF</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Pneumonia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Lung collapse (emphysema)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Bronchiectasis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Asthma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68098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026E-7A4E-414B-877E-5CD3991B7EDE}"/>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Prevention</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D63925F-DA93-4B79-A6F4-7A9454E960B7}"/>
              </a:ext>
            </a:extLst>
          </p:cNvPr>
          <p:cNvSpPr>
            <a:spLocks noGrp="1"/>
          </p:cNvSpPr>
          <p:nvPr>
            <p:ph idx="1"/>
          </p:nvPr>
        </p:nvSpPr>
        <p:spPr>
          <a:xfrm>
            <a:off x="1514901" y="1600778"/>
            <a:ext cx="10066868" cy="4525935"/>
          </a:xfrm>
        </p:spPr>
        <p:txBody>
          <a:bodyPr/>
          <a:lstStyle/>
          <a:p>
            <a:pPr marL="0" marR="0" algn="just">
              <a:lnSpc>
                <a:spcPct val="115000"/>
              </a:lnSpc>
              <a:spcBef>
                <a:spcPts val="0"/>
              </a:spcBef>
              <a:spcAft>
                <a:spcPts val="1000"/>
              </a:spcAft>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Prevention is by;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Abandonment of smoking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Prompt treatment of URTI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Control of atmospheric pollution especially in urban areas.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Good diet.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46009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32743-15C6-42BC-8B58-E197F24F1062}"/>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A009F2C8-055D-4A09-9A5A-677C03ABA59B}"/>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7CE5C8D3-C261-4CDA-B94F-04C8EF760858}"/>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127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2C460B14-E7D8-43ED-BEC1-8933A2A51D4F}"/>
              </a:ext>
            </a:extLst>
          </p:cNvPr>
          <p:cNvPicPr>
            <a:picLocks noChangeAspect="1"/>
          </p:cNvPicPr>
          <p:nvPr/>
        </p:nvPicPr>
        <p:blipFill>
          <a:blip r:embed="rId2"/>
          <a:stretch>
            <a:fillRect/>
          </a:stretch>
        </p:blipFill>
        <p:spPr>
          <a:xfrm>
            <a:off x="2219092" y="136756"/>
            <a:ext cx="7471317" cy="5573481"/>
          </a:xfrm>
          <a:prstGeom prst="rect">
            <a:avLst/>
          </a:prstGeom>
        </p:spPr>
      </p:pic>
    </p:spTree>
    <p:extLst>
      <p:ext uri="{BB962C8B-B14F-4D97-AF65-F5344CB8AC3E}">
        <p14:creationId xmlns:p14="http://schemas.microsoft.com/office/powerpoint/2010/main" val="33571389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B6C6-3893-485B-A564-53AF43FB83A8}"/>
              </a:ext>
            </a:extLst>
          </p:cNvPr>
          <p:cNvSpPr>
            <a:spLocks noGrp="1"/>
          </p:cNvSpPr>
          <p:nvPr>
            <p:ph type="title"/>
          </p:nvPr>
        </p:nvSpPr>
        <p:spPr/>
        <p:txBody>
          <a:bodyPr/>
          <a:lstStyle/>
          <a:p>
            <a:r>
              <a:rPr lang="en-US" sz="4400" b="1" dirty="0"/>
              <a:t>Chronic obstructive pulmonary disorders COPD</a:t>
            </a:r>
            <a:endParaRPr lang="en-US" dirty="0"/>
          </a:p>
        </p:txBody>
      </p:sp>
      <p:sp>
        <p:nvSpPr>
          <p:cNvPr id="3" name="Content Placeholder 2">
            <a:extLst>
              <a:ext uri="{FF2B5EF4-FFF2-40B4-BE49-F238E27FC236}">
                <a16:creationId xmlns:a16="http://schemas.microsoft.com/office/drawing/2014/main" id="{AA5B066E-FF1A-41FF-92DF-EC4BF8F86F95}"/>
              </a:ext>
            </a:extLst>
          </p:cNvPr>
          <p:cNvSpPr>
            <a:spLocks noGrp="1"/>
          </p:cNvSpPr>
          <p:nvPr>
            <p:ph idx="1"/>
          </p:nvPr>
        </p:nvSpPr>
        <p:spPr>
          <a:xfrm>
            <a:off x="1739589" y="1600778"/>
            <a:ext cx="10058401" cy="4525935"/>
          </a:xfrm>
        </p:spPr>
        <p:txBody>
          <a:bodyPr/>
          <a:lstStyle/>
          <a:p>
            <a:r>
              <a:rPr lang="en-US" dirty="0"/>
              <a:t>Chronic obstructive pulmonary disease (COPD)is a disease state characterized by airflow limitation that is not fully reversible.</a:t>
            </a:r>
          </a:p>
          <a:p>
            <a:r>
              <a:rPr lang="en-US" dirty="0"/>
              <a:t> COPD may include diseases that cause airflow obstruction (e.g., emphysema, chronic bronchitis) or a combination of these disorders. </a:t>
            </a:r>
          </a:p>
        </p:txBody>
      </p:sp>
      <p:sp>
        <p:nvSpPr>
          <p:cNvPr id="4" name="Date Placeholder 3">
            <a:extLst>
              <a:ext uri="{FF2B5EF4-FFF2-40B4-BE49-F238E27FC236}">
                <a16:creationId xmlns:a16="http://schemas.microsoft.com/office/drawing/2014/main" id="{5D2E9DF9-DE30-45A8-A495-651EFDF01CD9}"/>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8886C84-570E-4377-B352-0DE6191612CB}"/>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983DD28-9E50-453E-BC5A-1F741FA523E0}"/>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128</a:t>
            </a:fld>
            <a:endParaRPr lang="en-US" dirty="0">
              <a:solidFill>
                <a:prstClr val="black">
                  <a:tint val="75000"/>
                </a:prstClr>
              </a:solidFill>
            </a:endParaRPr>
          </a:p>
        </p:txBody>
      </p:sp>
    </p:spTree>
    <p:extLst>
      <p:ext uri="{BB962C8B-B14F-4D97-AF65-F5344CB8AC3E}">
        <p14:creationId xmlns:p14="http://schemas.microsoft.com/office/powerpoint/2010/main" val="41321766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4470D-AA6D-41C9-BCED-D0FCDFCDDA28}"/>
              </a:ext>
            </a:extLst>
          </p:cNvPr>
          <p:cNvSpPr>
            <a:spLocks noGrp="1"/>
          </p:cNvSpPr>
          <p:nvPr>
            <p:ph type="title"/>
          </p:nvPr>
        </p:nvSpPr>
        <p:spPr>
          <a:xfrm>
            <a:off x="509876" y="136756"/>
            <a:ext cx="10971532" cy="1737531"/>
          </a:xfrm>
        </p:spPr>
        <p:txBody>
          <a:bodyPr/>
          <a:lstStyle/>
          <a:p>
            <a:br>
              <a:rPr lang="en-US" sz="3600" b="1" dirty="0"/>
            </a:br>
            <a:endParaRPr lang="en-US" sz="3600" dirty="0"/>
          </a:p>
        </p:txBody>
      </p:sp>
      <p:pic>
        <p:nvPicPr>
          <p:cNvPr id="7" name="Content Placeholder 6">
            <a:extLst>
              <a:ext uri="{FF2B5EF4-FFF2-40B4-BE49-F238E27FC236}">
                <a16:creationId xmlns:a16="http://schemas.microsoft.com/office/drawing/2014/main" id="{0471F105-329A-4FD6-88D9-7FD575EA58FF}"/>
              </a:ext>
            </a:extLst>
          </p:cNvPr>
          <p:cNvPicPr>
            <a:picLocks noGrp="1" noChangeAspect="1"/>
          </p:cNvPicPr>
          <p:nvPr>
            <p:ph idx="1"/>
          </p:nvPr>
        </p:nvPicPr>
        <p:blipFill>
          <a:blip r:embed="rId2"/>
          <a:stretch>
            <a:fillRect/>
          </a:stretch>
        </p:blipFill>
        <p:spPr>
          <a:xfrm>
            <a:off x="710592" y="0"/>
            <a:ext cx="11481408" cy="6122020"/>
          </a:xfrm>
          <a:prstGeom prst="rect">
            <a:avLst/>
          </a:prstGeom>
        </p:spPr>
      </p:pic>
      <p:sp>
        <p:nvSpPr>
          <p:cNvPr id="4" name="Date Placeholder 3">
            <a:extLst>
              <a:ext uri="{FF2B5EF4-FFF2-40B4-BE49-F238E27FC236}">
                <a16:creationId xmlns:a16="http://schemas.microsoft.com/office/drawing/2014/main" id="{4C0C9C96-D1B1-4296-8C90-30C9383BF581}"/>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014455A-B726-4F06-97D5-E627821FCC4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4849E18-6DDB-4679-8D4A-3A02FF46BE52}"/>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129</a:t>
            </a:fld>
            <a:endParaRPr lang="en-US" dirty="0">
              <a:solidFill>
                <a:prstClr val="black">
                  <a:tint val="75000"/>
                </a:prstClr>
              </a:solidFill>
            </a:endParaRPr>
          </a:p>
        </p:txBody>
      </p:sp>
    </p:spTree>
    <p:extLst>
      <p:ext uri="{BB962C8B-B14F-4D97-AF65-F5344CB8AC3E}">
        <p14:creationId xmlns:p14="http://schemas.microsoft.com/office/powerpoint/2010/main" val="196468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1CFC-1193-432C-B981-114E8D819DD7}"/>
              </a:ext>
            </a:extLst>
          </p:cNvPr>
          <p:cNvSpPr>
            <a:spLocks noGrp="1"/>
          </p:cNvSpPr>
          <p:nvPr>
            <p:ph type="title"/>
          </p:nvPr>
        </p:nvSpPr>
        <p:spPr>
          <a:xfrm>
            <a:off x="838200" y="365125"/>
            <a:ext cx="10515600" cy="790575"/>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Prognosis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C5151A5-C967-4EBD-A9B1-46C7F8C6BAA3}"/>
              </a:ext>
            </a:extLst>
          </p:cNvPr>
          <p:cNvSpPr>
            <a:spLocks noGrp="1"/>
          </p:cNvSpPr>
          <p:nvPr>
            <p:ph idx="1"/>
          </p:nvPr>
        </p:nvSpPr>
        <p:spPr>
          <a:xfrm>
            <a:off x="850900" y="1155700"/>
            <a:ext cx="10515600" cy="5021263"/>
          </a:xfrm>
        </p:spPr>
        <p:txBody>
          <a:bodyPr>
            <a:normAutofit lnSpcReduction="10000"/>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It is good if early and adequate Rx is commenced. Sometimes surgery is considered.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Prevention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Prompt and adequate treatment of respiratory conditions. Keeping warm during cold weather. Very sick and elderly patients should not be left for long without exercises, frequent suction of secretion from patients who cannot expectorate</a:t>
            </a:r>
          </a:p>
          <a:p>
            <a:pPr marL="0" marR="0" algn="just">
              <a:lnSpc>
                <a:spcPct val="115000"/>
              </a:lnSpc>
              <a:spcBef>
                <a:spcPts val="0"/>
              </a:spcBef>
              <a:spcAft>
                <a:spcPts val="10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Vaccination and immunization of the under five.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19959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3584-17E8-4E43-99D4-9F6E1A69FDB6}"/>
              </a:ext>
            </a:extLst>
          </p:cNvPr>
          <p:cNvSpPr>
            <a:spLocks noGrp="1"/>
          </p:cNvSpPr>
          <p:nvPr>
            <p:ph type="title"/>
          </p:nvPr>
        </p:nvSpPr>
        <p:spPr>
          <a:xfrm>
            <a:off x="610237" y="136756"/>
            <a:ext cx="10971532" cy="699585"/>
          </a:xfrm>
        </p:spPr>
        <p:txBody>
          <a:bodyPr/>
          <a:lstStyle/>
          <a:p>
            <a:r>
              <a:rPr lang="en-US" dirty="0"/>
              <a:t>COPD cont.</a:t>
            </a:r>
          </a:p>
        </p:txBody>
      </p:sp>
      <p:sp>
        <p:nvSpPr>
          <p:cNvPr id="3" name="Content Placeholder 2">
            <a:extLst>
              <a:ext uri="{FF2B5EF4-FFF2-40B4-BE49-F238E27FC236}">
                <a16:creationId xmlns:a16="http://schemas.microsoft.com/office/drawing/2014/main" id="{6B499994-54DF-4E05-9B0D-F2D84AA25C6C}"/>
              </a:ext>
            </a:extLst>
          </p:cNvPr>
          <p:cNvSpPr>
            <a:spLocks noGrp="1"/>
          </p:cNvSpPr>
          <p:nvPr>
            <p:ph idx="1"/>
          </p:nvPr>
        </p:nvSpPr>
        <p:spPr>
          <a:xfrm>
            <a:off x="1248937" y="836342"/>
            <a:ext cx="10332832" cy="5290372"/>
          </a:xfrm>
        </p:spPr>
        <p:txBody>
          <a:bodyPr/>
          <a:lstStyle/>
          <a:p>
            <a:r>
              <a:rPr lang="en-US" dirty="0"/>
              <a:t>COPD includes chronic bronchitis and emphysema. </a:t>
            </a:r>
          </a:p>
          <a:p>
            <a:r>
              <a:rPr lang="en-US" dirty="0"/>
              <a:t>Asthma is not considered part of COP due its reversibility. </a:t>
            </a:r>
          </a:p>
          <a:p>
            <a:r>
              <a:rPr lang="en-US" dirty="0"/>
              <a:t>1. Chronic bronchitis: is a chronic inflammation of the lower respiratory tract characterized by excessive mucous secretion, cough, &amp; dyspnea associated with recurrent infections of the lower respiratory tract.</a:t>
            </a:r>
          </a:p>
          <a:p>
            <a:r>
              <a:rPr lang="en-US" dirty="0"/>
              <a:t> 2. Emphysema: is a complex lung disease characterized by damage to the gas- exchanging surfaces of the lungs ( alveoli)</a:t>
            </a:r>
          </a:p>
        </p:txBody>
      </p:sp>
      <p:sp>
        <p:nvSpPr>
          <p:cNvPr id="4" name="Date Placeholder 3">
            <a:extLst>
              <a:ext uri="{FF2B5EF4-FFF2-40B4-BE49-F238E27FC236}">
                <a16:creationId xmlns:a16="http://schemas.microsoft.com/office/drawing/2014/main" id="{79763A82-241F-49D8-A6F0-09E26E85D875}"/>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B3C2632-B91A-41F9-94EB-228430961A20}"/>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3475AD-3BE4-4797-BA1D-7ADE908FDE24}"/>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130</a:t>
            </a:fld>
            <a:endParaRPr lang="en-US" dirty="0">
              <a:solidFill>
                <a:prstClr val="black">
                  <a:tint val="75000"/>
                </a:prstClr>
              </a:solidFill>
            </a:endParaRPr>
          </a:p>
        </p:txBody>
      </p:sp>
    </p:spTree>
    <p:extLst>
      <p:ext uri="{BB962C8B-B14F-4D97-AF65-F5344CB8AC3E}">
        <p14:creationId xmlns:p14="http://schemas.microsoft.com/office/powerpoint/2010/main" val="25143171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9B342-76EB-4344-B176-9DE5382A8968}"/>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A315F77-B6C5-4816-B638-1ADFD8E04512}"/>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222A834-6ED3-4D48-A29A-184C4175BECF}"/>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131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A2D3210A-E4ED-4827-A55F-C86777539F4A}"/>
              </a:ext>
            </a:extLst>
          </p:cNvPr>
          <p:cNvPicPr>
            <a:picLocks noChangeAspect="1"/>
          </p:cNvPicPr>
          <p:nvPr/>
        </p:nvPicPr>
        <p:blipFill>
          <a:blip r:embed="rId2"/>
          <a:stretch>
            <a:fillRect/>
          </a:stretch>
        </p:blipFill>
        <p:spPr>
          <a:xfrm>
            <a:off x="791737" y="0"/>
            <a:ext cx="11400263" cy="6099717"/>
          </a:xfrm>
          <a:prstGeom prst="rect">
            <a:avLst/>
          </a:prstGeom>
        </p:spPr>
      </p:pic>
    </p:spTree>
    <p:extLst>
      <p:ext uri="{BB962C8B-B14F-4D97-AF65-F5344CB8AC3E}">
        <p14:creationId xmlns:p14="http://schemas.microsoft.com/office/powerpoint/2010/main" val="31867018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9937-848C-43C1-A01A-0AF89BB37C7C}"/>
              </a:ext>
            </a:extLst>
          </p:cNvPr>
          <p:cNvSpPr>
            <a:spLocks noGrp="1"/>
          </p:cNvSpPr>
          <p:nvPr>
            <p:ph type="title"/>
          </p:nvPr>
        </p:nvSpPr>
        <p:spPr/>
        <p:txBody>
          <a:bodyPr/>
          <a:lstStyle/>
          <a:p>
            <a:r>
              <a:rPr lang="en-US" dirty="0"/>
              <a:t>Risk Factors for COPD</a:t>
            </a:r>
          </a:p>
        </p:txBody>
      </p:sp>
      <p:sp>
        <p:nvSpPr>
          <p:cNvPr id="3" name="Content Placeholder 2">
            <a:extLst>
              <a:ext uri="{FF2B5EF4-FFF2-40B4-BE49-F238E27FC236}">
                <a16:creationId xmlns:a16="http://schemas.microsoft.com/office/drawing/2014/main" id="{62518B6B-5B5B-4B44-823C-99106AD4D7D1}"/>
              </a:ext>
            </a:extLst>
          </p:cNvPr>
          <p:cNvSpPr>
            <a:spLocks noGrp="1"/>
          </p:cNvSpPr>
          <p:nvPr>
            <p:ph idx="1"/>
          </p:nvPr>
        </p:nvSpPr>
        <p:spPr>
          <a:xfrm>
            <a:off x="1237785" y="1600778"/>
            <a:ext cx="10343984" cy="4525935"/>
          </a:xfrm>
        </p:spPr>
        <p:txBody>
          <a:bodyPr/>
          <a:lstStyle/>
          <a:p>
            <a:r>
              <a:rPr lang="en-US" dirty="0"/>
              <a:t>1. Exposure to tobacco smoke accounts for an estimated 80% to 90% of COPD cases. ( smoking)</a:t>
            </a:r>
          </a:p>
          <a:p>
            <a:r>
              <a:rPr lang="en-US" dirty="0"/>
              <a:t> 2. Passive smoking </a:t>
            </a:r>
          </a:p>
          <a:p>
            <a:r>
              <a:rPr lang="en-US" dirty="0"/>
              <a:t>3. Occupational exposure </a:t>
            </a:r>
          </a:p>
          <a:p>
            <a:r>
              <a:rPr lang="en-US" dirty="0"/>
              <a:t>4. Ambient air pollution </a:t>
            </a:r>
          </a:p>
          <a:p>
            <a:r>
              <a:rPr lang="en-US" dirty="0"/>
              <a:t>5. Genetic abnormalities, including a deficiency of alpha1-antitrypsin enzyme.</a:t>
            </a:r>
          </a:p>
        </p:txBody>
      </p:sp>
      <p:sp>
        <p:nvSpPr>
          <p:cNvPr id="4" name="Date Placeholder 3">
            <a:extLst>
              <a:ext uri="{FF2B5EF4-FFF2-40B4-BE49-F238E27FC236}">
                <a16:creationId xmlns:a16="http://schemas.microsoft.com/office/drawing/2014/main" id="{7C68BE00-8D59-4172-B2E1-53820763BB0D}"/>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1BC5B08-29A9-45C7-B361-94DB97FA43E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29E0A9C-69BC-4283-A60D-DED5C7316BF7}"/>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132</a:t>
            </a:fld>
            <a:endParaRPr lang="en-US" dirty="0">
              <a:solidFill>
                <a:prstClr val="black">
                  <a:tint val="75000"/>
                </a:prstClr>
              </a:solidFill>
            </a:endParaRPr>
          </a:p>
        </p:txBody>
      </p:sp>
    </p:spTree>
    <p:extLst>
      <p:ext uri="{BB962C8B-B14F-4D97-AF65-F5344CB8AC3E}">
        <p14:creationId xmlns:p14="http://schemas.microsoft.com/office/powerpoint/2010/main" val="34343874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030D-3674-4754-B08D-FAE2C89F6F93}"/>
              </a:ext>
            </a:extLst>
          </p:cNvPr>
          <p:cNvSpPr>
            <a:spLocks noGrp="1"/>
          </p:cNvSpPr>
          <p:nvPr>
            <p:ph type="title"/>
          </p:nvPr>
        </p:nvSpPr>
        <p:spPr/>
        <p:txBody>
          <a:bodyPr/>
          <a:lstStyle/>
          <a:p>
            <a:r>
              <a:rPr lang="en-US" dirty="0"/>
              <a:t>Clinical Manifestations</a:t>
            </a:r>
          </a:p>
        </p:txBody>
      </p:sp>
      <p:sp>
        <p:nvSpPr>
          <p:cNvPr id="3" name="Content Placeholder 2">
            <a:extLst>
              <a:ext uri="{FF2B5EF4-FFF2-40B4-BE49-F238E27FC236}">
                <a16:creationId xmlns:a16="http://schemas.microsoft.com/office/drawing/2014/main" id="{541ECC51-74B9-4AF6-B53A-6CA805ED1BD7}"/>
              </a:ext>
            </a:extLst>
          </p:cNvPr>
          <p:cNvSpPr>
            <a:spLocks noGrp="1"/>
          </p:cNvSpPr>
          <p:nvPr>
            <p:ph idx="1"/>
          </p:nvPr>
        </p:nvSpPr>
        <p:spPr>
          <a:xfrm>
            <a:off x="1460809" y="1600778"/>
            <a:ext cx="10120959" cy="4525935"/>
          </a:xfrm>
        </p:spPr>
        <p:txBody>
          <a:bodyPr/>
          <a:lstStyle/>
          <a:p>
            <a:r>
              <a:rPr lang="en-US" dirty="0"/>
              <a:t>• COPD is characterized by three primary symptoms: </a:t>
            </a:r>
          </a:p>
          <a:p>
            <a:r>
              <a:rPr lang="en-US" b="1" dirty="0"/>
              <a:t>1. Cough</a:t>
            </a:r>
            <a:r>
              <a:rPr lang="en-US" dirty="0"/>
              <a:t> </a:t>
            </a:r>
          </a:p>
          <a:p>
            <a:r>
              <a:rPr lang="en-US" b="1" dirty="0"/>
              <a:t>2. Sputum production and </a:t>
            </a:r>
          </a:p>
          <a:p>
            <a:r>
              <a:rPr lang="en-US" b="1" dirty="0"/>
              <a:t>3. Dyspnea on exertion (DOE) </a:t>
            </a:r>
            <a:r>
              <a:rPr lang="en-US" dirty="0"/>
              <a:t>Dyspnea may be severe and often interferes with the patient’s activities. Weight loss is common because dyspnea interferes with eating. </a:t>
            </a:r>
          </a:p>
        </p:txBody>
      </p:sp>
      <p:sp>
        <p:nvSpPr>
          <p:cNvPr id="4" name="Date Placeholder 3">
            <a:extLst>
              <a:ext uri="{FF2B5EF4-FFF2-40B4-BE49-F238E27FC236}">
                <a16:creationId xmlns:a16="http://schemas.microsoft.com/office/drawing/2014/main" id="{3AE5FCEC-46EA-4025-8257-380496B6393C}"/>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D3A30A5-46A0-4A19-9FBA-8EEE8F05897B}"/>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9BED6CF-DE70-44A1-853C-0B2503D0295F}"/>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133</a:t>
            </a:fld>
            <a:endParaRPr lang="en-US" dirty="0">
              <a:solidFill>
                <a:prstClr val="black">
                  <a:tint val="75000"/>
                </a:prstClr>
              </a:solidFill>
            </a:endParaRPr>
          </a:p>
        </p:txBody>
      </p:sp>
    </p:spTree>
    <p:extLst>
      <p:ext uri="{BB962C8B-B14F-4D97-AF65-F5344CB8AC3E}">
        <p14:creationId xmlns:p14="http://schemas.microsoft.com/office/powerpoint/2010/main" val="1167919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EE15-EEAF-4D13-B65C-B23047663255}"/>
              </a:ext>
            </a:extLst>
          </p:cNvPr>
          <p:cNvSpPr>
            <a:spLocks noGrp="1"/>
          </p:cNvSpPr>
          <p:nvPr>
            <p:ph type="title"/>
          </p:nvPr>
        </p:nvSpPr>
        <p:spPr/>
        <p:txBody>
          <a:bodyPr/>
          <a:lstStyle/>
          <a:p>
            <a:r>
              <a:rPr lang="en-US" dirty="0"/>
              <a:t>Assessment and Diagnostic Findings</a:t>
            </a:r>
          </a:p>
        </p:txBody>
      </p:sp>
      <p:sp>
        <p:nvSpPr>
          <p:cNvPr id="3" name="Content Placeholder 2">
            <a:extLst>
              <a:ext uri="{FF2B5EF4-FFF2-40B4-BE49-F238E27FC236}">
                <a16:creationId xmlns:a16="http://schemas.microsoft.com/office/drawing/2014/main" id="{93A51085-ADB0-4AC1-8BC2-2FEFB98A0C71}"/>
              </a:ext>
            </a:extLst>
          </p:cNvPr>
          <p:cNvSpPr>
            <a:spLocks noGrp="1"/>
          </p:cNvSpPr>
          <p:nvPr>
            <p:ph idx="1"/>
          </p:nvPr>
        </p:nvSpPr>
        <p:spPr/>
        <p:txBody>
          <a:bodyPr/>
          <a:lstStyle/>
          <a:p>
            <a:r>
              <a:rPr lang="en-US" dirty="0"/>
              <a:t>1. History collection (The nurse should obtain a thorough health history for a patient with known or potential COPD).</a:t>
            </a:r>
          </a:p>
        </p:txBody>
      </p:sp>
      <p:sp>
        <p:nvSpPr>
          <p:cNvPr id="4" name="Date Placeholder 3">
            <a:extLst>
              <a:ext uri="{FF2B5EF4-FFF2-40B4-BE49-F238E27FC236}">
                <a16:creationId xmlns:a16="http://schemas.microsoft.com/office/drawing/2014/main" id="{29BE4B8B-0C92-441D-972D-AF842FEDAF3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B2E999F-1061-438C-A5F2-F25BCDC71D2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8068FE8-5D51-4951-BD1D-912915CE12F9}"/>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134</a:t>
            </a:fld>
            <a:endParaRPr lang="en-US" dirty="0">
              <a:solidFill>
                <a:prstClr val="black">
                  <a:tint val="75000"/>
                </a:prstClr>
              </a:solidFill>
            </a:endParaRPr>
          </a:p>
        </p:txBody>
      </p:sp>
    </p:spTree>
    <p:extLst>
      <p:ext uri="{BB962C8B-B14F-4D97-AF65-F5344CB8AC3E}">
        <p14:creationId xmlns:p14="http://schemas.microsoft.com/office/powerpoint/2010/main" val="1781706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21EE-DED2-40F6-8FD5-D6823FB5B8A5}"/>
              </a:ext>
            </a:extLst>
          </p:cNvPr>
          <p:cNvSpPr>
            <a:spLocks noGrp="1"/>
          </p:cNvSpPr>
          <p:nvPr>
            <p:ph type="title"/>
          </p:nvPr>
        </p:nvSpPr>
        <p:spPr>
          <a:xfrm>
            <a:off x="610234" y="490654"/>
            <a:ext cx="10971532" cy="249178"/>
          </a:xfrm>
        </p:spPr>
        <p:txBody>
          <a:bodyPr/>
          <a:lstStyle/>
          <a:p>
            <a:r>
              <a:rPr lang="en-US" sz="3600" dirty="0"/>
              <a:t>Key Factors to Assess in the COPD Patient’s Health History </a:t>
            </a:r>
            <a:br>
              <a:rPr lang="en-US" sz="3600" dirty="0"/>
            </a:br>
            <a:endParaRPr lang="en-US" sz="3600" dirty="0"/>
          </a:p>
        </p:txBody>
      </p:sp>
      <p:sp>
        <p:nvSpPr>
          <p:cNvPr id="3" name="Content Placeholder 2">
            <a:extLst>
              <a:ext uri="{FF2B5EF4-FFF2-40B4-BE49-F238E27FC236}">
                <a16:creationId xmlns:a16="http://schemas.microsoft.com/office/drawing/2014/main" id="{65D14587-356D-4FA5-AAB6-155D94990421}"/>
              </a:ext>
            </a:extLst>
          </p:cNvPr>
          <p:cNvSpPr>
            <a:spLocks noGrp="1"/>
          </p:cNvSpPr>
          <p:nvPr>
            <p:ph idx="1"/>
          </p:nvPr>
        </p:nvSpPr>
        <p:spPr>
          <a:xfrm>
            <a:off x="1293540" y="970156"/>
            <a:ext cx="10760927" cy="5156558"/>
          </a:xfrm>
        </p:spPr>
        <p:txBody>
          <a:bodyPr/>
          <a:lstStyle/>
          <a:p>
            <a:r>
              <a:rPr lang="en-US" dirty="0"/>
              <a:t>1. Exposure to risk factors—types, intensity, duration. </a:t>
            </a:r>
          </a:p>
          <a:p>
            <a:r>
              <a:rPr lang="en-US" dirty="0"/>
              <a:t>2. Past medical history—respirator diseases/problems, including asthma, allergy, sinusitis, nasal polyps, history of respiratory Infections. </a:t>
            </a:r>
          </a:p>
          <a:p>
            <a:r>
              <a:rPr lang="en-US" dirty="0"/>
              <a:t>3. Family history of COPD or other chronic respiratory diseases.</a:t>
            </a:r>
          </a:p>
          <a:p>
            <a:r>
              <a:rPr lang="en-US" dirty="0"/>
              <a:t> 4. Pattern of symptom development. </a:t>
            </a:r>
          </a:p>
          <a:p>
            <a:r>
              <a:rPr lang="en-US" dirty="0"/>
              <a:t>5. History of exacerbations or previous hospitalizations for respiratory problems.</a:t>
            </a:r>
          </a:p>
        </p:txBody>
      </p:sp>
      <p:sp>
        <p:nvSpPr>
          <p:cNvPr id="4" name="Date Placeholder 3">
            <a:extLst>
              <a:ext uri="{FF2B5EF4-FFF2-40B4-BE49-F238E27FC236}">
                <a16:creationId xmlns:a16="http://schemas.microsoft.com/office/drawing/2014/main" id="{7E2CD8E3-E69E-45F7-9067-08E10E62ED05}"/>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CADCCBE-7BBF-4178-9106-C1532EBE35E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1086C82-EA34-43F1-9B2A-AD8474424886}"/>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135</a:t>
            </a:fld>
            <a:endParaRPr lang="en-US" dirty="0">
              <a:solidFill>
                <a:prstClr val="black">
                  <a:tint val="75000"/>
                </a:prstClr>
              </a:solidFill>
            </a:endParaRPr>
          </a:p>
        </p:txBody>
      </p:sp>
    </p:spTree>
    <p:extLst>
      <p:ext uri="{BB962C8B-B14F-4D97-AF65-F5344CB8AC3E}">
        <p14:creationId xmlns:p14="http://schemas.microsoft.com/office/powerpoint/2010/main" val="12889044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B124-3135-48CA-ADB8-DAD2485C176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8E69626-ECCE-4AB8-9C91-C59BDA2E38A9}"/>
              </a:ext>
            </a:extLst>
          </p:cNvPr>
          <p:cNvSpPr>
            <a:spLocks noGrp="1"/>
          </p:cNvSpPr>
          <p:nvPr>
            <p:ph idx="1"/>
          </p:nvPr>
        </p:nvSpPr>
        <p:spPr/>
        <p:txBody>
          <a:bodyPr/>
          <a:lstStyle/>
          <a:p>
            <a:r>
              <a:rPr lang="en-US" dirty="0"/>
              <a:t>6. Presence of comorbidities </a:t>
            </a:r>
          </a:p>
          <a:p>
            <a:r>
              <a:rPr lang="en-US" dirty="0"/>
              <a:t>7. Appropriateness of current medical treatments</a:t>
            </a:r>
          </a:p>
          <a:p>
            <a:r>
              <a:rPr lang="en-US" dirty="0"/>
              <a:t> 8. Impact of the disease on quality of life </a:t>
            </a:r>
          </a:p>
          <a:p>
            <a:r>
              <a:rPr lang="en-US" dirty="0"/>
              <a:t>9. Available social and family support for patient </a:t>
            </a:r>
          </a:p>
          <a:p>
            <a:r>
              <a:rPr lang="en-US" dirty="0"/>
              <a:t>10. Potential for reducing risk factors (e.g., smoking cessation). </a:t>
            </a:r>
          </a:p>
        </p:txBody>
      </p:sp>
      <p:sp>
        <p:nvSpPr>
          <p:cNvPr id="4" name="Date Placeholder 3">
            <a:extLst>
              <a:ext uri="{FF2B5EF4-FFF2-40B4-BE49-F238E27FC236}">
                <a16:creationId xmlns:a16="http://schemas.microsoft.com/office/drawing/2014/main" id="{5719400B-FA43-4FA6-B8B0-44F6253E823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DAC494C-3D15-48B7-B2C3-03CA959CC0F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6E1AF6B-CE44-4647-B113-99AE1B19E073}"/>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136</a:t>
            </a:fld>
            <a:endParaRPr lang="en-US" dirty="0">
              <a:solidFill>
                <a:prstClr val="black">
                  <a:tint val="75000"/>
                </a:prstClr>
              </a:solidFill>
            </a:endParaRPr>
          </a:p>
        </p:txBody>
      </p:sp>
    </p:spTree>
    <p:extLst>
      <p:ext uri="{BB962C8B-B14F-4D97-AF65-F5344CB8AC3E}">
        <p14:creationId xmlns:p14="http://schemas.microsoft.com/office/powerpoint/2010/main" val="30633724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90E5-7FC6-401B-9980-CA7176D84D81}"/>
              </a:ext>
            </a:extLst>
          </p:cNvPr>
          <p:cNvSpPr>
            <a:spLocks noGrp="1"/>
          </p:cNvSpPr>
          <p:nvPr>
            <p:ph type="title"/>
          </p:nvPr>
        </p:nvSpPr>
        <p:spPr>
          <a:xfrm>
            <a:off x="610237" y="136756"/>
            <a:ext cx="10971532" cy="554620"/>
          </a:xfrm>
        </p:spPr>
        <p:txBody>
          <a:bodyPr/>
          <a:lstStyle/>
          <a:p>
            <a:endParaRPr lang="en-US" dirty="0"/>
          </a:p>
        </p:txBody>
      </p:sp>
      <p:sp>
        <p:nvSpPr>
          <p:cNvPr id="3" name="Content Placeholder 2">
            <a:extLst>
              <a:ext uri="{FF2B5EF4-FFF2-40B4-BE49-F238E27FC236}">
                <a16:creationId xmlns:a16="http://schemas.microsoft.com/office/drawing/2014/main" id="{E418BEF4-5236-47F5-ABBE-9B9506A22065}"/>
              </a:ext>
            </a:extLst>
          </p:cNvPr>
          <p:cNvSpPr>
            <a:spLocks noGrp="1"/>
          </p:cNvSpPr>
          <p:nvPr>
            <p:ph idx="1"/>
          </p:nvPr>
        </p:nvSpPr>
        <p:spPr>
          <a:xfrm>
            <a:off x="903249" y="691376"/>
            <a:ext cx="11106614" cy="5435337"/>
          </a:xfrm>
        </p:spPr>
        <p:txBody>
          <a:bodyPr/>
          <a:lstStyle/>
          <a:p>
            <a:r>
              <a:rPr lang="en-US" dirty="0"/>
              <a:t>2. Pulmonary function studies are used to help confirm the diagnosis of COPD, determine disease severity, and follow disease progression. </a:t>
            </a:r>
          </a:p>
          <a:p>
            <a:r>
              <a:rPr lang="en-US" dirty="0"/>
              <a:t>3. Spirometry is used to evaluate airflow obstruction.</a:t>
            </a:r>
          </a:p>
          <a:p>
            <a:r>
              <a:rPr lang="en-US" dirty="0"/>
              <a:t> 4. Arterial blood gas (ABGs) measurements may also be obtained to assess baseline oxygenation and gas exchange. </a:t>
            </a:r>
          </a:p>
          <a:p>
            <a:r>
              <a:rPr lang="en-US" dirty="0"/>
              <a:t>5. Chest x-ray</a:t>
            </a:r>
          </a:p>
          <a:p>
            <a:r>
              <a:rPr lang="en-US" dirty="0"/>
              <a:t> 6. alpha1antitrypsin deficiency screening may be performed for patients under age 45 or for those with a strong family history of COPD. </a:t>
            </a:r>
          </a:p>
        </p:txBody>
      </p:sp>
      <p:sp>
        <p:nvSpPr>
          <p:cNvPr id="4" name="Date Placeholder 3">
            <a:extLst>
              <a:ext uri="{FF2B5EF4-FFF2-40B4-BE49-F238E27FC236}">
                <a16:creationId xmlns:a16="http://schemas.microsoft.com/office/drawing/2014/main" id="{0E5231C3-8A5B-4790-9C7D-075C448751B3}"/>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946AA6F-B840-4ADE-8297-CFF3A7E8E41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0D44A59-D47E-4DA0-9E8F-8F85482164E5}"/>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137</a:t>
            </a:fld>
            <a:endParaRPr lang="en-US" dirty="0">
              <a:solidFill>
                <a:prstClr val="black">
                  <a:tint val="75000"/>
                </a:prstClr>
              </a:solidFill>
            </a:endParaRPr>
          </a:p>
        </p:txBody>
      </p:sp>
    </p:spTree>
    <p:extLst>
      <p:ext uri="{BB962C8B-B14F-4D97-AF65-F5344CB8AC3E}">
        <p14:creationId xmlns:p14="http://schemas.microsoft.com/office/powerpoint/2010/main" val="1205952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64DB-FAEF-4084-966B-977843A80398}"/>
              </a:ext>
            </a:extLst>
          </p:cNvPr>
          <p:cNvSpPr>
            <a:spLocks noGrp="1"/>
          </p:cNvSpPr>
          <p:nvPr>
            <p:ph type="title"/>
          </p:nvPr>
        </p:nvSpPr>
        <p:spPr>
          <a:xfrm>
            <a:off x="610237" y="274954"/>
            <a:ext cx="10971532" cy="806714"/>
          </a:xfrm>
        </p:spPr>
        <p:txBody>
          <a:bodyPr/>
          <a:lstStyle/>
          <a:p>
            <a:r>
              <a:rPr lang="en-US" dirty="0"/>
              <a:t>Complications</a:t>
            </a:r>
          </a:p>
        </p:txBody>
      </p:sp>
      <p:sp>
        <p:nvSpPr>
          <p:cNvPr id="3" name="Content Placeholder 2">
            <a:extLst>
              <a:ext uri="{FF2B5EF4-FFF2-40B4-BE49-F238E27FC236}">
                <a16:creationId xmlns:a16="http://schemas.microsoft.com/office/drawing/2014/main" id="{0F07DE46-59BF-48E2-AD41-768BCE990E24}"/>
              </a:ext>
            </a:extLst>
          </p:cNvPr>
          <p:cNvSpPr>
            <a:spLocks noGrp="1"/>
          </p:cNvSpPr>
          <p:nvPr>
            <p:ph idx="1"/>
          </p:nvPr>
        </p:nvSpPr>
        <p:spPr>
          <a:xfrm>
            <a:off x="1315843" y="1081668"/>
            <a:ext cx="10265925" cy="5045045"/>
          </a:xfrm>
        </p:spPr>
        <p:txBody>
          <a:bodyPr/>
          <a:lstStyle/>
          <a:p>
            <a:r>
              <a:rPr lang="en-US" dirty="0"/>
              <a:t>1. Respiratory insufficiency and Respiratory failure are major life-threatening complications of COPD. </a:t>
            </a:r>
          </a:p>
          <a:p>
            <a:r>
              <a:rPr lang="en-US" dirty="0"/>
              <a:t>2. Pneumonia &amp; respiratory infection </a:t>
            </a:r>
          </a:p>
          <a:p>
            <a:r>
              <a:rPr lang="en-US" dirty="0"/>
              <a:t>3. Right-sided heart failure </a:t>
            </a:r>
          </a:p>
          <a:p>
            <a:r>
              <a:rPr lang="en-US" dirty="0"/>
              <a:t>4. Pulmonary hypertension </a:t>
            </a:r>
          </a:p>
          <a:p>
            <a:r>
              <a:rPr lang="en-US" dirty="0"/>
              <a:t>5. Pneumothorax</a:t>
            </a:r>
          </a:p>
          <a:p>
            <a:r>
              <a:rPr lang="en-US" dirty="0"/>
              <a:t> 6. Skeletal muscle dysfunction </a:t>
            </a:r>
          </a:p>
          <a:p>
            <a:r>
              <a:rPr lang="en-US" dirty="0"/>
              <a:t>7. Depression and anxiety disorders </a:t>
            </a:r>
          </a:p>
        </p:txBody>
      </p:sp>
      <p:sp>
        <p:nvSpPr>
          <p:cNvPr id="4" name="Date Placeholder 3">
            <a:extLst>
              <a:ext uri="{FF2B5EF4-FFF2-40B4-BE49-F238E27FC236}">
                <a16:creationId xmlns:a16="http://schemas.microsoft.com/office/drawing/2014/main" id="{80811971-2CFC-4BC1-B37F-F9B78E7C78E9}"/>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8A31D242-0B52-46A3-A2A0-5D7A32607F1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F3A955E-F952-40A1-BC82-74EF2B38F777}"/>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138</a:t>
            </a:fld>
            <a:endParaRPr lang="en-US" dirty="0">
              <a:solidFill>
                <a:prstClr val="black">
                  <a:tint val="75000"/>
                </a:prstClr>
              </a:solidFill>
            </a:endParaRPr>
          </a:p>
        </p:txBody>
      </p:sp>
    </p:spTree>
    <p:extLst>
      <p:ext uri="{BB962C8B-B14F-4D97-AF65-F5344CB8AC3E}">
        <p14:creationId xmlns:p14="http://schemas.microsoft.com/office/powerpoint/2010/main" val="34574457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168D-BE4D-4812-A011-492F920DE5AB}"/>
              </a:ext>
            </a:extLst>
          </p:cNvPr>
          <p:cNvSpPr>
            <a:spLocks noGrp="1"/>
          </p:cNvSpPr>
          <p:nvPr>
            <p:ph type="title"/>
          </p:nvPr>
        </p:nvSpPr>
        <p:spPr/>
        <p:txBody>
          <a:bodyPr/>
          <a:lstStyle/>
          <a:p>
            <a:r>
              <a:rPr lang="en-US" sz="3600" dirty="0"/>
              <a:t>The objective of Management of client with COPD</a:t>
            </a:r>
          </a:p>
        </p:txBody>
      </p:sp>
      <p:sp>
        <p:nvSpPr>
          <p:cNvPr id="3" name="Content Placeholder 2">
            <a:extLst>
              <a:ext uri="{FF2B5EF4-FFF2-40B4-BE49-F238E27FC236}">
                <a16:creationId xmlns:a16="http://schemas.microsoft.com/office/drawing/2014/main" id="{D9B97194-3F62-46BB-923B-4243C25457B2}"/>
              </a:ext>
            </a:extLst>
          </p:cNvPr>
          <p:cNvSpPr>
            <a:spLocks noGrp="1"/>
          </p:cNvSpPr>
          <p:nvPr>
            <p:ph idx="1"/>
          </p:nvPr>
        </p:nvSpPr>
        <p:spPr>
          <a:xfrm>
            <a:off x="1059365" y="1600778"/>
            <a:ext cx="10522403" cy="4525935"/>
          </a:xfrm>
        </p:spPr>
        <p:txBody>
          <a:bodyPr/>
          <a:lstStyle/>
          <a:p>
            <a:r>
              <a:rPr lang="en-US" dirty="0"/>
              <a:t>The main objectives of COPD management are </a:t>
            </a:r>
            <a:r>
              <a:rPr lang="en-US" dirty="0" err="1"/>
              <a:t>theFollowing</a:t>
            </a:r>
            <a:r>
              <a:rPr lang="en-US" dirty="0"/>
              <a:t>:</a:t>
            </a:r>
          </a:p>
          <a:p>
            <a:r>
              <a:rPr lang="en-US" dirty="0"/>
              <a:t> 1. Relieve symptoms </a:t>
            </a:r>
          </a:p>
          <a:p>
            <a:r>
              <a:rPr lang="en-US" dirty="0"/>
              <a:t>2. Prevent disease progression </a:t>
            </a:r>
          </a:p>
          <a:p>
            <a:r>
              <a:rPr lang="en-US" dirty="0"/>
              <a:t>3. Reduce mortality &amp; improve exercise tolerance </a:t>
            </a:r>
          </a:p>
          <a:p>
            <a:r>
              <a:rPr lang="en-US" dirty="0"/>
              <a:t>4. Prevent and treat complications</a:t>
            </a:r>
          </a:p>
        </p:txBody>
      </p:sp>
      <p:sp>
        <p:nvSpPr>
          <p:cNvPr id="4" name="Date Placeholder 3">
            <a:extLst>
              <a:ext uri="{FF2B5EF4-FFF2-40B4-BE49-F238E27FC236}">
                <a16:creationId xmlns:a16="http://schemas.microsoft.com/office/drawing/2014/main" id="{4B92B0A3-9072-4222-B8E5-F50C0334FB78}"/>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F24E158-6404-4559-8C33-89AEBE9476E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089E10D-9816-4E9E-B224-64FD6133497C}"/>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139</a:t>
            </a:fld>
            <a:endParaRPr lang="en-US" dirty="0">
              <a:solidFill>
                <a:prstClr val="black">
                  <a:tint val="75000"/>
                </a:prstClr>
              </a:solidFill>
            </a:endParaRPr>
          </a:p>
        </p:txBody>
      </p:sp>
    </p:spTree>
    <p:extLst>
      <p:ext uri="{BB962C8B-B14F-4D97-AF65-F5344CB8AC3E}">
        <p14:creationId xmlns:p14="http://schemas.microsoft.com/office/powerpoint/2010/main" val="412160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1F52-82C0-4A9D-87A3-589F4662B568}"/>
              </a:ext>
            </a:extLst>
          </p:cNvPr>
          <p:cNvSpPr>
            <a:spLocks noGrp="1"/>
          </p:cNvSpPr>
          <p:nvPr>
            <p:ph type="title"/>
          </p:nvPr>
        </p:nvSpPr>
        <p:spPr/>
        <p:txBody>
          <a:bodyPr/>
          <a:lstStyle/>
          <a:p>
            <a:r>
              <a:rPr lang="en-GB" sz="4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Pneumothorax (collapsed lung)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1E1BC69-CFD1-4233-9903-6AC654072EA9}"/>
              </a:ext>
            </a:extLst>
          </p:cNvPr>
          <p:cNvSpPr>
            <a:spLocks noGrp="1"/>
          </p:cNvSpPr>
          <p:nvPr>
            <p:ph idx="1"/>
          </p:nvPr>
        </p:nvSpPr>
        <p:spPr>
          <a:xfrm>
            <a:off x="838200" y="1059543"/>
            <a:ext cx="10515600" cy="5798457"/>
          </a:xfrm>
        </p:spPr>
        <p:txBody>
          <a:bodyPr>
            <a:normAutofit fontScale="85000" lnSpcReduction="20000"/>
          </a:bodyPr>
          <a:lstStyle/>
          <a:p>
            <a:pPr marL="914400" marR="0">
              <a:lnSpc>
                <a:spcPct val="115000"/>
              </a:lnSpc>
              <a:spcBef>
                <a:spcPts val="0"/>
              </a:spcBef>
              <a:spcAft>
                <a:spcPts val="0"/>
              </a:spcAft>
            </a:pPr>
            <a:r>
              <a:rPr lang="en-GB" sz="12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Pneumothorax</a:t>
            </a: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is a collection of free air in the chest cavity (thoracic cavity) that causes the lung to collapse.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Causes</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GB"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Pneumothorax may occur on its own in the absence of underlying disease; this is termed spontaneous pneumothorax.</a:t>
            </a:r>
            <a:endParaRPr lang="en-US"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GB"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Pneumothorax may also occur because of an injury or underlying lung disease.</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cystic fibrosis,</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chronic obstructive pulmonary disease (COPD),</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lung cancer, asthma, and</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infections of the lungs.</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endParaRPr lang="en-US"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0016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8DF4-672C-47FB-B57C-EA943FACAC56}"/>
              </a:ext>
            </a:extLst>
          </p:cNvPr>
          <p:cNvSpPr>
            <a:spLocks noGrp="1"/>
          </p:cNvSpPr>
          <p:nvPr>
            <p:ph type="title"/>
          </p:nvPr>
        </p:nvSpPr>
        <p:spPr>
          <a:xfrm>
            <a:off x="610237" y="0"/>
            <a:ext cx="10971532" cy="981307"/>
          </a:xfrm>
        </p:spPr>
        <p:txBody>
          <a:bodyPr/>
          <a:lstStyle/>
          <a:p>
            <a:r>
              <a:rPr lang="en-US" dirty="0"/>
              <a:t>Medical Management</a:t>
            </a:r>
          </a:p>
        </p:txBody>
      </p:sp>
      <p:sp>
        <p:nvSpPr>
          <p:cNvPr id="3" name="Content Placeholder 2">
            <a:extLst>
              <a:ext uri="{FF2B5EF4-FFF2-40B4-BE49-F238E27FC236}">
                <a16:creationId xmlns:a16="http://schemas.microsoft.com/office/drawing/2014/main" id="{56FBC620-3A70-4A8A-BD58-54AA2DB2A2F9}"/>
              </a:ext>
            </a:extLst>
          </p:cNvPr>
          <p:cNvSpPr>
            <a:spLocks noGrp="1"/>
          </p:cNvSpPr>
          <p:nvPr>
            <p:ph idx="1"/>
          </p:nvPr>
        </p:nvSpPr>
        <p:spPr>
          <a:xfrm>
            <a:off x="1003609" y="1148576"/>
            <a:ext cx="10971532" cy="4978138"/>
          </a:xfrm>
        </p:spPr>
        <p:txBody>
          <a:bodyPr/>
          <a:lstStyle/>
          <a:p>
            <a:r>
              <a:rPr lang="en-US" dirty="0"/>
              <a:t>1. </a:t>
            </a:r>
            <a:r>
              <a:rPr lang="en-US" dirty="0">
                <a:solidFill>
                  <a:srgbClr val="FF0000"/>
                </a:solidFill>
              </a:rPr>
              <a:t>Risk reduction</a:t>
            </a:r>
            <a:r>
              <a:rPr lang="en-US" dirty="0"/>
              <a:t>: Smoking cessation is the single most effective intervention to prevent COPD or slow its progression. ( smoking cessation is major essential to reduce disease progression and improve survival rate) </a:t>
            </a:r>
          </a:p>
          <a:p>
            <a:r>
              <a:rPr lang="en-US" dirty="0"/>
              <a:t>Nurses play a key role in promoting smoking cessation and educating patients about ways to do so. Patients diagnosed with COPD who continue to smoke must be encouraged and assisted to quit.</a:t>
            </a:r>
          </a:p>
        </p:txBody>
      </p:sp>
      <p:sp>
        <p:nvSpPr>
          <p:cNvPr id="4" name="Date Placeholder 3">
            <a:extLst>
              <a:ext uri="{FF2B5EF4-FFF2-40B4-BE49-F238E27FC236}">
                <a16:creationId xmlns:a16="http://schemas.microsoft.com/office/drawing/2014/main" id="{019E3310-27EC-4E89-9F86-6FE095DFB9F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B8230C0-1D97-419A-8602-8EF8C3A55C2F}"/>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AE4419C-0A06-41E1-971C-65B1E0FC198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140</a:t>
            </a:fld>
            <a:endParaRPr lang="en-US" dirty="0">
              <a:solidFill>
                <a:prstClr val="black">
                  <a:tint val="75000"/>
                </a:prstClr>
              </a:solidFill>
            </a:endParaRPr>
          </a:p>
        </p:txBody>
      </p:sp>
    </p:spTree>
    <p:extLst>
      <p:ext uri="{BB962C8B-B14F-4D97-AF65-F5344CB8AC3E}">
        <p14:creationId xmlns:p14="http://schemas.microsoft.com/office/powerpoint/2010/main" val="33781263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47E6-1E16-4C25-B5D6-A57FCAF61C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E682EA-0799-4645-BA24-47513FF5AC7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6012D03-7C79-4C5C-B110-53E4313304C7}"/>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91A1731-F472-4B88-B8D9-065DB35039E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0C492CD-AA05-4DCC-BF0D-E4565FD5D674}"/>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141</a:t>
            </a:fld>
            <a:endParaRPr lang="en-US" dirty="0">
              <a:solidFill>
                <a:prstClr val="black">
                  <a:tint val="75000"/>
                </a:prstClr>
              </a:solidFill>
            </a:endParaRPr>
          </a:p>
        </p:txBody>
      </p:sp>
    </p:spTree>
    <p:extLst>
      <p:ext uri="{BB962C8B-B14F-4D97-AF65-F5344CB8AC3E}">
        <p14:creationId xmlns:p14="http://schemas.microsoft.com/office/powerpoint/2010/main" val="36060911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CFF4-ACA1-418C-BAD0-224BBEC860F5}"/>
              </a:ext>
            </a:extLst>
          </p:cNvPr>
          <p:cNvSpPr>
            <a:spLocks noGrp="1"/>
          </p:cNvSpPr>
          <p:nvPr>
            <p:ph type="title"/>
          </p:nvPr>
        </p:nvSpPr>
        <p:spPr>
          <a:xfrm>
            <a:off x="610237" y="136756"/>
            <a:ext cx="10971532" cy="766493"/>
          </a:xfrm>
        </p:spPr>
        <p:txBody>
          <a:bodyPr/>
          <a:lstStyle/>
          <a:p>
            <a:r>
              <a:rPr lang="en-US" dirty="0"/>
              <a:t>PHARMACOLOGIC THERAPY</a:t>
            </a:r>
          </a:p>
        </p:txBody>
      </p:sp>
      <p:sp>
        <p:nvSpPr>
          <p:cNvPr id="3" name="Content Placeholder 2">
            <a:extLst>
              <a:ext uri="{FF2B5EF4-FFF2-40B4-BE49-F238E27FC236}">
                <a16:creationId xmlns:a16="http://schemas.microsoft.com/office/drawing/2014/main" id="{C0596727-0FF9-436C-8549-80BDDE105551}"/>
              </a:ext>
            </a:extLst>
          </p:cNvPr>
          <p:cNvSpPr>
            <a:spLocks noGrp="1"/>
          </p:cNvSpPr>
          <p:nvPr>
            <p:ph idx="1"/>
          </p:nvPr>
        </p:nvSpPr>
        <p:spPr>
          <a:xfrm>
            <a:off x="1516565" y="1248936"/>
            <a:ext cx="10348333" cy="4877777"/>
          </a:xfrm>
        </p:spPr>
        <p:txBody>
          <a:bodyPr/>
          <a:lstStyle/>
          <a:p>
            <a:r>
              <a:rPr lang="en-US" dirty="0"/>
              <a:t>• </a:t>
            </a:r>
            <a:r>
              <a:rPr lang="en-US" dirty="0">
                <a:solidFill>
                  <a:srgbClr val="FF0000"/>
                </a:solidFill>
              </a:rPr>
              <a:t>Bronchodilators:</a:t>
            </a:r>
            <a:r>
              <a:rPr lang="en-US" dirty="0"/>
              <a:t> Bronchodilators relieve bronchospasm and reduce airway obstruction by allowing increased oxygen distribution throughout the lungs and improving alveolar ventilation. </a:t>
            </a:r>
          </a:p>
          <a:p>
            <a:r>
              <a:rPr lang="en-US" dirty="0"/>
              <a:t>• These medications, which are central in the management of COPD are delivered through a metered-dose inhaler (MDI) by nebulization, or via the oral route in pill or liquid form.</a:t>
            </a:r>
          </a:p>
        </p:txBody>
      </p:sp>
      <p:sp>
        <p:nvSpPr>
          <p:cNvPr id="4" name="Date Placeholder 3">
            <a:extLst>
              <a:ext uri="{FF2B5EF4-FFF2-40B4-BE49-F238E27FC236}">
                <a16:creationId xmlns:a16="http://schemas.microsoft.com/office/drawing/2014/main" id="{AD80FE37-29AB-4A24-9AC6-38379A41203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A162B29-0502-4018-B829-B3732691765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1FC4578-D02E-45B2-9332-E294CF648F01}"/>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142</a:t>
            </a:fld>
            <a:endParaRPr lang="en-US" dirty="0">
              <a:solidFill>
                <a:prstClr val="black">
                  <a:tint val="75000"/>
                </a:prstClr>
              </a:solidFill>
            </a:endParaRPr>
          </a:p>
        </p:txBody>
      </p:sp>
    </p:spTree>
    <p:extLst>
      <p:ext uri="{BB962C8B-B14F-4D97-AF65-F5344CB8AC3E}">
        <p14:creationId xmlns:p14="http://schemas.microsoft.com/office/powerpoint/2010/main" val="34305468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A6B7-A899-43E1-863F-CFA147D9114C}"/>
              </a:ext>
            </a:extLst>
          </p:cNvPr>
          <p:cNvSpPr>
            <a:spLocks noGrp="1"/>
          </p:cNvSpPr>
          <p:nvPr>
            <p:ph type="title"/>
          </p:nvPr>
        </p:nvSpPr>
        <p:spPr>
          <a:xfrm>
            <a:off x="959005" y="274954"/>
            <a:ext cx="10622764" cy="1143000"/>
          </a:xfrm>
        </p:spPr>
        <p:txBody>
          <a:bodyPr/>
          <a:lstStyle/>
          <a:p>
            <a:endParaRPr lang="en-US"/>
          </a:p>
        </p:txBody>
      </p:sp>
      <p:pic>
        <p:nvPicPr>
          <p:cNvPr id="8" name="Content Placeholder 7">
            <a:extLst>
              <a:ext uri="{FF2B5EF4-FFF2-40B4-BE49-F238E27FC236}">
                <a16:creationId xmlns:a16="http://schemas.microsoft.com/office/drawing/2014/main" id="{C3BFB54C-395A-4C7A-B5F2-16544DA2BB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794" y="0"/>
            <a:ext cx="11322205" cy="6150477"/>
          </a:xfrm>
        </p:spPr>
      </p:pic>
      <p:sp>
        <p:nvSpPr>
          <p:cNvPr id="4" name="Date Placeholder 3">
            <a:extLst>
              <a:ext uri="{FF2B5EF4-FFF2-40B4-BE49-F238E27FC236}">
                <a16:creationId xmlns:a16="http://schemas.microsoft.com/office/drawing/2014/main" id="{6C59F785-30DB-48CF-B7AA-EA56B5C74F8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5A953B0-995E-44A5-8A7F-5F5FF0C3AAF9}"/>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5D1B5A6-AF9A-49E5-B208-488C023373C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143</a:t>
            </a:fld>
            <a:endParaRPr lang="en-US" dirty="0">
              <a:solidFill>
                <a:prstClr val="black">
                  <a:tint val="75000"/>
                </a:prstClr>
              </a:solidFill>
            </a:endParaRPr>
          </a:p>
        </p:txBody>
      </p:sp>
    </p:spTree>
    <p:extLst>
      <p:ext uri="{BB962C8B-B14F-4D97-AF65-F5344CB8AC3E}">
        <p14:creationId xmlns:p14="http://schemas.microsoft.com/office/powerpoint/2010/main" val="15139169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4D580-382C-4B9D-8F8E-C601DCC1346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5AC3DAC-6C19-414B-814C-0F05479D771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84DECC6-BB4E-4B41-854E-44BE9157014C}"/>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144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9ABFFA5-132E-4B67-B1DF-3C7015461D2A}"/>
              </a:ext>
            </a:extLst>
          </p:cNvPr>
          <p:cNvPicPr>
            <a:picLocks noChangeAspect="1"/>
          </p:cNvPicPr>
          <p:nvPr/>
        </p:nvPicPr>
        <p:blipFill>
          <a:blip r:embed="rId2"/>
          <a:stretch>
            <a:fillRect/>
          </a:stretch>
        </p:blipFill>
        <p:spPr>
          <a:xfrm>
            <a:off x="892098" y="0"/>
            <a:ext cx="11299902" cy="6122020"/>
          </a:xfrm>
          <a:prstGeom prst="rect">
            <a:avLst/>
          </a:prstGeom>
        </p:spPr>
      </p:pic>
    </p:spTree>
    <p:extLst>
      <p:ext uri="{BB962C8B-B14F-4D97-AF65-F5344CB8AC3E}">
        <p14:creationId xmlns:p14="http://schemas.microsoft.com/office/powerpoint/2010/main" val="23654433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FE12-6525-4C57-BEF5-3555B2C4168D}"/>
              </a:ext>
            </a:extLst>
          </p:cNvPr>
          <p:cNvSpPr>
            <a:spLocks noGrp="1"/>
          </p:cNvSpPr>
          <p:nvPr>
            <p:ph type="title"/>
          </p:nvPr>
        </p:nvSpPr>
        <p:spPr>
          <a:xfrm>
            <a:off x="610237" y="274954"/>
            <a:ext cx="10971532" cy="721355"/>
          </a:xfrm>
        </p:spPr>
        <p:txBody>
          <a:bodyPr/>
          <a:lstStyle/>
          <a:p>
            <a:r>
              <a:rPr lang="en-US" dirty="0"/>
              <a:t>Corticosteroids</a:t>
            </a:r>
          </a:p>
        </p:txBody>
      </p:sp>
      <p:sp>
        <p:nvSpPr>
          <p:cNvPr id="3" name="Content Placeholder 2">
            <a:extLst>
              <a:ext uri="{FF2B5EF4-FFF2-40B4-BE49-F238E27FC236}">
                <a16:creationId xmlns:a16="http://schemas.microsoft.com/office/drawing/2014/main" id="{E8A715EB-4103-43AC-B3C2-A2768A1B0374}"/>
              </a:ext>
            </a:extLst>
          </p:cNvPr>
          <p:cNvSpPr>
            <a:spLocks noGrp="1"/>
          </p:cNvSpPr>
          <p:nvPr>
            <p:ph idx="1"/>
          </p:nvPr>
        </p:nvSpPr>
        <p:spPr>
          <a:xfrm>
            <a:off x="1204331" y="1226634"/>
            <a:ext cx="10716323" cy="4900079"/>
          </a:xfrm>
        </p:spPr>
        <p:txBody>
          <a:bodyPr/>
          <a:lstStyle/>
          <a:p>
            <a:r>
              <a:rPr lang="en-US" dirty="0"/>
              <a:t>• </a:t>
            </a:r>
            <a:r>
              <a:rPr lang="en-US" b="1" dirty="0"/>
              <a:t>Corticosteroids. </a:t>
            </a:r>
            <a:r>
              <a:rPr lang="en-US" dirty="0"/>
              <a:t>Inhaled and systemic corticosteroids (oral or intravenous) may also be used in COPD but are used more frequently in asthma. </a:t>
            </a:r>
          </a:p>
          <a:p>
            <a:r>
              <a:rPr lang="en-US" dirty="0"/>
              <a:t>• Although it has been shown that corticosteroids do not slow the decline in lung function, these medications may improve symptoms.</a:t>
            </a:r>
          </a:p>
          <a:p>
            <a:r>
              <a:rPr lang="en-US" dirty="0"/>
              <a:t>Other Medications including Patients should receive a yearly influenza vaccine and the pneumococcal vaccine every 5 to 7 years as preventive measures.</a:t>
            </a:r>
          </a:p>
        </p:txBody>
      </p:sp>
      <p:sp>
        <p:nvSpPr>
          <p:cNvPr id="4" name="Date Placeholder 3">
            <a:extLst>
              <a:ext uri="{FF2B5EF4-FFF2-40B4-BE49-F238E27FC236}">
                <a16:creationId xmlns:a16="http://schemas.microsoft.com/office/drawing/2014/main" id="{FD75D542-E950-40AB-91C9-B9DDD1250853}"/>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3CEA267-5F05-4ABC-9EE1-61DC16BA426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776F379-706A-4A1F-89F6-B5B73D32F97F}"/>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145</a:t>
            </a:fld>
            <a:endParaRPr lang="en-US" dirty="0">
              <a:solidFill>
                <a:prstClr val="black">
                  <a:tint val="75000"/>
                </a:prstClr>
              </a:solidFill>
            </a:endParaRPr>
          </a:p>
        </p:txBody>
      </p:sp>
    </p:spTree>
    <p:extLst>
      <p:ext uri="{BB962C8B-B14F-4D97-AF65-F5344CB8AC3E}">
        <p14:creationId xmlns:p14="http://schemas.microsoft.com/office/powerpoint/2010/main" val="3335091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38B00-D80B-48DD-AD96-2150CFBB1EA0}"/>
              </a:ext>
            </a:extLst>
          </p:cNvPr>
          <p:cNvSpPr>
            <a:spLocks noGrp="1"/>
          </p:cNvSpPr>
          <p:nvPr>
            <p:ph type="title"/>
          </p:nvPr>
        </p:nvSpPr>
        <p:spPr>
          <a:xfrm>
            <a:off x="610237" y="136756"/>
            <a:ext cx="10971532" cy="799947"/>
          </a:xfrm>
        </p:spPr>
        <p:txBody>
          <a:bodyPr/>
          <a:lstStyle/>
          <a:p>
            <a:r>
              <a:rPr lang="en-US" dirty="0"/>
              <a:t>MANAGEMENT OF EXACERBATION</a:t>
            </a:r>
          </a:p>
        </p:txBody>
      </p:sp>
      <p:sp>
        <p:nvSpPr>
          <p:cNvPr id="3" name="Content Placeholder 2">
            <a:extLst>
              <a:ext uri="{FF2B5EF4-FFF2-40B4-BE49-F238E27FC236}">
                <a16:creationId xmlns:a16="http://schemas.microsoft.com/office/drawing/2014/main" id="{5D71AA01-5FE0-4A81-A90C-D8E3665C444C}"/>
              </a:ext>
            </a:extLst>
          </p:cNvPr>
          <p:cNvSpPr>
            <a:spLocks noGrp="1"/>
          </p:cNvSpPr>
          <p:nvPr>
            <p:ph idx="1"/>
          </p:nvPr>
        </p:nvSpPr>
        <p:spPr>
          <a:xfrm>
            <a:off x="1070516" y="936702"/>
            <a:ext cx="10511249" cy="5268070"/>
          </a:xfrm>
        </p:spPr>
        <p:txBody>
          <a:bodyPr/>
          <a:lstStyle/>
          <a:p>
            <a:r>
              <a:rPr lang="en-US" dirty="0"/>
              <a:t> An exacerbation of COPD is difficult to diagnose, but signs and symptoms may include;</a:t>
            </a:r>
          </a:p>
          <a:p>
            <a:r>
              <a:rPr lang="en-US" dirty="0"/>
              <a:t> increased dyspnea,</a:t>
            </a:r>
          </a:p>
          <a:p>
            <a:r>
              <a:rPr lang="en-US" dirty="0"/>
              <a:t> increased sputum production and purulence,</a:t>
            </a:r>
          </a:p>
          <a:p>
            <a:r>
              <a:rPr lang="en-US" dirty="0"/>
              <a:t> respiratory failure,</a:t>
            </a:r>
          </a:p>
          <a:p>
            <a:r>
              <a:rPr lang="en-US" dirty="0"/>
              <a:t> changes in mental status, </a:t>
            </a:r>
          </a:p>
          <a:p>
            <a:r>
              <a:rPr lang="en-US" dirty="0"/>
              <a:t>or worsening blood gas abnormalities. </a:t>
            </a:r>
          </a:p>
          <a:p>
            <a:pPr marL="0" indent="0">
              <a:buNone/>
            </a:pPr>
            <a:r>
              <a:rPr lang="en-US" dirty="0"/>
              <a:t> Primary causes for an acute exacerbation include tracheobronchial infection and air pollution.</a:t>
            </a:r>
          </a:p>
        </p:txBody>
      </p:sp>
      <p:sp>
        <p:nvSpPr>
          <p:cNvPr id="4" name="Date Placeholder 3">
            <a:extLst>
              <a:ext uri="{FF2B5EF4-FFF2-40B4-BE49-F238E27FC236}">
                <a16:creationId xmlns:a16="http://schemas.microsoft.com/office/drawing/2014/main" id="{AD814EFF-79E7-4C6A-A27A-DA4D12FEF582}"/>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CD5B5BA-097E-4050-912A-9CDAC5CA1AB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5B39755-3360-466F-9EE8-74A66D4E4C08}"/>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146</a:t>
            </a:fld>
            <a:endParaRPr lang="en-US" dirty="0">
              <a:solidFill>
                <a:prstClr val="black">
                  <a:tint val="75000"/>
                </a:prstClr>
              </a:solidFill>
            </a:endParaRPr>
          </a:p>
        </p:txBody>
      </p:sp>
    </p:spTree>
    <p:extLst>
      <p:ext uri="{BB962C8B-B14F-4D97-AF65-F5344CB8AC3E}">
        <p14:creationId xmlns:p14="http://schemas.microsoft.com/office/powerpoint/2010/main" val="11253328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4A38-B1CC-4FF9-B31B-E9FE27DA89BB}"/>
              </a:ext>
            </a:extLst>
          </p:cNvPr>
          <p:cNvSpPr>
            <a:spLocks noGrp="1"/>
          </p:cNvSpPr>
          <p:nvPr>
            <p:ph type="title"/>
          </p:nvPr>
        </p:nvSpPr>
        <p:spPr/>
        <p:txBody>
          <a:bodyPr/>
          <a:lstStyle/>
          <a:p>
            <a:r>
              <a:rPr lang="en-US" dirty="0"/>
              <a:t>OXYGEN THERAPY</a:t>
            </a:r>
          </a:p>
        </p:txBody>
      </p:sp>
      <p:sp>
        <p:nvSpPr>
          <p:cNvPr id="3" name="Content Placeholder 2">
            <a:extLst>
              <a:ext uri="{FF2B5EF4-FFF2-40B4-BE49-F238E27FC236}">
                <a16:creationId xmlns:a16="http://schemas.microsoft.com/office/drawing/2014/main" id="{211B4A87-86F3-41AB-8685-352EC86479F0}"/>
              </a:ext>
            </a:extLst>
          </p:cNvPr>
          <p:cNvSpPr>
            <a:spLocks noGrp="1"/>
          </p:cNvSpPr>
          <p:nvPr>
            <p:ph idx="1"/>
          </p:nvPr>
        </p:nvSpPr>
        <p:spPr>
          <a:xfrm>
            <a:off x="1438507" y="1600778"/>
            <a:ext cx="10143262" cy="4525935"/>
          </a:xfrm>
        </p:spPr>
        <p:txBody>
          <a:bodyPr/>
          <a:lstStyle/>
          <a:p>
            <a:r>
              <a:rPr lang="en-US" dirty="0"/>
              <a:t> Oxygen therapy can be administered as long- term continuous therapy, during exercise, or to prevent acute dyspnea. </a:t>
            </a:r>
          </a:p>
          <a:p>
            <a:r>
              <a:rPr lang="en-US" dirty="0"/>
              <a:t> Long-term oxygen therapy has been shown to improve the patient’s quality of life and survival.</a:t>
            </a:r>
          </a:p>
        </p:txBody>
      </p:sp>
      <p:sp>
        <p:nvSpPr>
          <p:cNvPr id="4" name="Date Placeholder 3">
            <a:extLst>
              <a:ext uri="{FF2B5EF4-FFF2-40B4-BE49-F238E27FC236}">
                <a16:creationId xmlns:a16="http://schemas.microsoft.com/office/drawing/2014/main" id="{0E6B479E-8D20-408A-96F0-D313683B3048}"/>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AF960DE-CAC9-4242-A60F-C3F613E27DC5}"/>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985EAF8-8A72-4E08-B49A-DAB4B5030C24}"/>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147</a:t>
            </a:fld>
            <a:endParaRPr lang="en-US" dirty="0">
              <a:solidFill>
                <a:prstClr val="black">
                  <a:tint val="75000"/>
                </a:prstClr>
              </a:solidFill>
            </a:endParaRPr>
          </a:p>
        </p:txBody>
      </p:sp>
    </p:spTree>
    <p:extLst>
      <p:ext uri="{BB962C8B-B14F-4D97-AF65-F5344CB8AC3E}">
        <p14:creationId xmlns:p14="http://schemas.microsoft.com/office/powerpoint/2010/main" val="18061132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C65C-60A5-458A-B00E-ACC9A25BAF21}"/>
              </a:ext>
            </a:extLst>
          </p:cNvPr>
          <p:cNvSpPr>
            <a:spLocks noGrp="1"/>
          </p:cNvSpPr>
          <p:nvPr>
            <p:ph type="title"/>
          </p:nvPr>
        </p:nvSpPr>
        <p:spPr/>
        <p:txBody>
          <a:bodyPr/>
          <a:lstStyle/>
          <a:p>
            <a:r>
              <a:rPr lang="en-US" dirty="0"/>
              <a:t>PULMONARY REHABILITATION</a:t>
            </a:r>
          </a:p>
        </p:txBody>
      </p:sp>
      <p:sp>
        <p:nvSpPr>
          <p:cNvPr id="3" name="Content Placeholder 2">
            <a:extLst>
              <a:ext uri="{FF2B5EF4-FFF2-40B4-BE49-F238E27FC236}">
                <a16:creationId xmlns:a16="http://schemas.microsoft.com/office/drawing/2014/main" id="{2501B1DB-00B1-4A9A-9D36-20B8F5491A21}"/>
              </a:ext>
            </a:extLst>
          </p:cNvPr>
          <p:cNvSpPr>
            <a:spLocks noGrp="1"/>
          </p:cNvSpPr>
          <p:nvPr>
            <p:ph idx="1"/>
          </p:nvPr>
        </p:nvSpPr>
        <p:spPr>
          <a:xfrm>
            <a:off x="1159726" y="1734593"/>
            <a:ext cx="10265925" cy="4525935"/>
          </a:xfrm>
        </p:spPr>
        <p:txBody>
          <a:bodyPr/>
          <a:lstStyle/>
          <a:p>
            <a:r>
              <a:rPr lang="en-US" dirty="0"/>
              <a:t> The primary goal of rehabilitation is to restore patients to the highest level of independent function possible and to improve their quality of life. </a:t>
            </a:r>
          </a:p>
          <a:p>
            <a:r>
              <a:rPr lang="en-US" dirty="0"/>
              <a:t> A successful rehabilitation program is individualized for each patient, is multidisciplinary, and attends to both the physiologic and emotional needs of the patient.</a:t>
            </a:r>
          </a:p>
        </p:txBody>
      </p:sp>
      <p:sp>
        <p:nvSpPr>
          <p:cNvPr id="4" name="Date Placeholder 3">
            <a:extLst>
              <a:ext uri="{FF2B5EF4-FFF2-40B4-BE49-F238E27FC236}">
                <a16:creationId xmlns:a16="http://schemas.microsoft.com/office/drawing/2014/main" id="{C172F3EF-35AC-4DEE-BC72-B95808B1FD87}"/>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E8DAA58-2C5B-4109-87ED-FCBD5C35295F}"/>
              </a:ext>
            </a:extLst>
          </p:cNvPr>
          <p:cNvSpPr>
            <a:spLocks noGrp="1"/>
          </p:cNvSpPr>
          <p:nvPr>
            <p:ph type="ftr" sz="quarter" idx="11"/>
          </p:nvPr>
        </p:nvSpPr>
        <p:spPr>
          <a:xfrm>
            <a:off x="4164800" y="6368189"/>
            <a:ext cx="3862400" cy="364206"/>
          </a:xfrm>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85DC12A-4F29-4DA0-BB06-AED67D97EC8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148</a:t>
            </a:fld>
            <a:endParaRPr lang="en-US" dirty="0">
              <a:solidFill>
                <a:prstClr val="black">
                  <a:tint val="75000"/>
                </a:prstClr>
              </a:solidFill>
            </a:endParaRPr>
          </a:p>
        </p:txBody>
      </p:sp>
    </p:spTree>
    <p:extLst>
      <p:ext uri="{BB962C8B-B14F-4D97-AF65-F5344CB8AC3E}">
        <p14:creationId xmlns:p14="http://schemas.microsoft.com/office/powerpoint/2010/main" val="27507681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4A4E-6569-4FA4-A26B-E8454C1BF507}"/>
              </a:ext>
            </a:extLst>
          </p:cNvPr>
          <p:cNvSpPr>
            <a:spLocks noGrp="1"/>
          </p:cNvSpPr>
          <p:nvPr>
            <p:ph type="title"/>
          </p:nvPr>
        </p:nvSpPr>
        <p:spPr>
          <a:xfrm>
            <a:off x="610237" y="0"/>
            <a:ext cx="10971532" cy="579863"/>
          </a:xfrm>
        </p:spPr>
        <p:txBody>
          <a:bodyPr/>
          <a:lstStyle/>
          <a:p>
            <a:r>
              <a:rPr lang="en-US" dirty="0"/>
              <a:t>Nursing Management client with COPD</a:t>
            </a:r>
          </a:p>
        </p:txBody>
      </p:sp>
      <p:sp>
        <p:nvSpPr>
          <p:cNvPr id="3" name="Content Placeholder 2">
            <a:extLst>
              <a:ext uri="{FF2B5EF4-FFF2-40B4-BE49-F238E27FC236}">
                <a16:creationId xmlns:a16="http://schemas.microsoft.com/office/drawing/2014/main" id="{7D2BC56D-B615-47A6-9156-FAFCC6310DEC}"/>
              </a:ext>
            </a:extLst>
          </p:cNvPr>
          <p:cNvSpPr>
            <a:spLocks noGrp="1"/>
          </p:cNvSpPr>
          <p:nvPr>
            <p:ph idx="1"/>
          </p:nvPr>
        </p:nvSpPr>
        <p:spPr>
          <a:xfrm>
            <a:off x="1092819" y="702528"/>
            <a:ext cx="10872440" cy="5424186"/>
          </a:xfrm>
        </p:spPr>
        <p:txBody>
          <a:bodyPr/>
          <a:lstStyle/>
          <a:p>
            <a:r>
              <a:rPr lang="en-US" dirty="0"/>
              <a:t>1. Assess the Client status ask detail about smoking (pack per year history), occupational exposure history, positive family history of respiratory disease etc.) </a:t>
            </a:r>
          </a:p>
          <a:p>
            <a:r>
              <a:rPr lang="en-US" dirty="0"/>
              <a:t>2. Note amount, color and consistency of sputum. </a:t>
            </a:r>
          </a:p>
          <a:p>
            <a:r>
              <a:rPr lang="en-US" dirty="0"/>
              <a:t>3. The nurse should be inspect for use of accessory muscles during respiration and use of abdominal muscles during expirations. </a:t>
            </a:r>
          </a:p>
          <a:p>
            <a:r>
              <a:rPr lang="en-US" dirty="0"/>
              <a:t>4. The nurse plays a key role in identifying potential candidates for pulmonary rehabilitation and in facilitating and reinforcing the material learned in the rehabilitation program.</a:t>
            </a:r>
          </a:p>
        </p:txBody>
      </p:sp>
      <p:sp>
        <p:nvSpPr>
          <p:cNvPr id="4" name="Date Placeholder 3">
            <a:extLst>
              <a:ext uri="{FF2B5EF4-FFF2-40B4-BE49-F238E27FC236}">
                <a16:creationId xmlns:a16="http://schemas.microsoft.com/office/drawing/2014/main" id="{D350159F-E3D3-426F-A305-0E3A2A0DAACA}"/>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A8DB565-BBC3-4C2B-88AA-0E0AB527A53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5632C4F-8F02-4410-A2B1-8E18B42FEB9C}"/>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149</a:t>
            </a:fld>
            <a:endParaRPr lang="en-US" dirty="0">
              <a:solidFill>
                <a:prstClr val="black">
                  <a:tint val="75000"/>
                </a:prstClr>
              </a:solidFill>
            </a:endParaRPr>
          </a:p>
        </p:txBody>
      </p:sp>
    </p:spTree>
    <p:extLst>
      <p:ext uri="{BB962C8B-B14F-4D97-AF65-F5344CB8AC3E}">
        <p14:creationId xmlns:p14="http://schemas.microsoft.com/office/powerpoint/2010/main" val="229434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1894-5144-40A0-9BC2-9F8CA8CF94FB}"/>
              </a:ext>
            </a:extLst>
          </p:cNvPr>
          <p:cNvSpPr>
            <a:spLocks noGrp="1"/>
          </p:cNvSpPr>
          <p:nvPr>
            <p:ph type="title"/>
          </p:nvPr>
        </p:nvSpPr>
        <p:spPr>
          <a:xfrm>
            <a:off x="838200" y="365125"/>
            <a:ext cx="10515600" cy="515821"/>
          </a:xfrm>
        </p:spPr>
        <p:txBody>
          <a:bodyPr>
            <a:normAutofit fontScale="90000"/>
          </a:bodyPr>
          <a:lstStyle/>
          <a:p>
            <a:r>
              <a:rPr lang="en-US" dirty="0"/>
              <a:t>Signs and </a:t>
            </a:r>
            <a:r>
              <a:rPr lang="en-US" dirty="0" err="1"/>
              <a:t>symtoms</a:t>
            </a:r>
            <a:r>
              <a:rPr lang="en-US" dirty="0"/>
              <a:t> of pneumothorax</a:t>
            </a:r>
          </a:p>
        </p:txBody>
      </p:sp>
      <p:sp>
        <p:nvSpPr>
          <p:cNvPr id="3" name="Content Placeholder 2">
            <a:extLst>
              <a:ext uri="{FF2B5EF4-FFF2-40B4-BE49-F238E27FC236}">
                <a16:creationId xmlns:a16="http://schemas.microsoft.com/office/drawing/2014/main" id="{37E051ED-D9C6-4E23-B8A7-DAE9F24435FC}"/>
              </a:ext>
            </a:extLst>
          </p:cNvPr>
          <p:cNvSpPr>
            <a:spLocks noGrp="1"/>
          </p:cNvSpPr>
          <p:nvPr>
            <p:ph idx="1"/>
          </p:nvPr>
        </p:nvSpPr>
        <p:spPr>
          <a:xfrm>
            <a:off x="289931" y="1070517"/>
            <a:ext cx="11351941" cy="5106446"/>
          </a:xfrm>
        </p:spPr>
        <p:txBody>
          <a:bodyPr>
            <a:normAutofit fontScale="92500" lnSpcReduction="20000"/>
          </a:bodyPr>
          <a:lstStyle/>
          <a:p>
            <a:pPr marL="0" marR="0">
              <a:lnSpc>
                <a:spcPct val="110000"/>
              </a:lnSpc>
              <a:spcBef>
                <a:spcPts val="0"/>
              </a:spcBef>
              <a:spcAft>
                <a:spcPts val="1000"/>
              </a:spcAft>
            </a:pP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Symptoms of a pneumothorax include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pain</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is sharp and may lead to feelings of tightness in the chest.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Shortness of breath</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rapid heart rate,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chest pain</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that usually has a sudden onset.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rapid </a:t>
            </a: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breathing</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cough</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1000"/>
              </a:spcAft>
              <a:buSzPts val="1000"/>
              <a:buFont typeface="Symbol" panose="05050102010706020507" pitchFamily="18" charset="2"/>
              <a:buChar char=""/>
              <a:tabLst>
                <a:tab pos="457200" algn="l"/>
              </a:tabLst>
            </a:pP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fatigue</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are other symptoms of pneumothorax.</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1000"/>
              </a:spcAft>
            </a:pP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The skin may develop a bluish </a:t>
            </a:r>
            <a:r>
              <a:rPr lang="en-GB" sz="3000" dirty="0" err="1">
                <a:effectLst/>
                <a:latin typeface="Times New Roman" panose="02020603050405020304" pitchFamily="18" charset="0"/>
                <a:ea typeface="Times New Roman" panose="02020603050405020304" pitchFamily="18" charset="0"/>
                <a:cs typeface="Times New Roman" panose="02020603050405020304" pitchFamily="18" charset="0"/>
              </a:rPr>
              <a:t>color</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(termed </a:t>
            </a:r>
            <a:r>
              <a:rPr lang="en-GB" sz="3000"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cyanosis</a:t>
            </a:r>
            <a:r>
              <a:rPr lang="en-GB" sz="3000" dirty="0">
                <a:effectLst/>
                <a:latin typeface="Times New Roman" panose="02020603050405020304" pitchFamily="18" charset="0"/>
                <a:ea typeface="Times New Roman" panose="02020603050405020304" pitchFamily="18" charset="0"/>
                <a:cs typeface="Times New Roman" panose="02020603050405020304" pitchFamily="18" charset="0"/>
              </a:rPr>
              <a:t>) due to decreases in blood oxygen levels.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1144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7834-F6D3-4D17-ADBF-AAF7816597E3}"/>
              </a:ext>
            </a:extLst>
          </p:cNvPr>
          <p:cNvSpPr>
            <a:spLocks noGrp="1"/>
          </p:cNvSpPr>
          <p:nvPr>
            <p:ph type="title"/>
          </p:nvPr>
        </p:nvSpPr>
        <p:spPr>
          <a:xfrm>
            <a:off x="610237" y="0"/>
            <a:ext cx="10971532" cy="880946"/>
          </a:xfrm>
        </p:spPr>
        <p:txBody>
          <a:bodyPr/>
          <a:lstStyle/>
          <a:p>
            <a:r>
              <a:rPr lang="en-US" dirty="0"/>
              <a:t>Nursing Management client with COPD</a:t>
            </a:r>
          </a:p>
        </p:txBody>
      </p:sp>
      <p:sp>
        <p:nvSpPr>
          <p:cNvPr id="3" name="Content Placeholder 2">
            <a:extLst>
              <a:ext uri="{FF2B5EF4-FFF2-40B4-BE49-F238E27FC236}">
                <a16:creationId xmlns:a16="http://schemas.microsoft.com/office/drawing/2014/main" id="{BC694B91-DAD3-4F65-B2A6-C1EFFD3352E2}"/>
              </a:ext>
            </a:extLst>
          </p:cNvPr>
          <p:cNvSpPr>
            <a:spLocks noGrp="1"/>
          </p:cNvSpPr>
          <p:nvPr>
            <p:ph idx="1"/>
          </p:nvPr>
        </p:nvSpPr>
        <p:spPr>
          <a:xfrm>
            <a:off x="1048213" y="1226634"/>
            <a:ext cx="10971532" cy="4900079"/>
          </a:xfrm>
        </p:spPr>
        <p:txBody>
          <a:bodyPr/>
          <a:lstStyle/>
          <a:p>
            <a:pPr marL="0" indent="0">
              <a:buNone/>
            </a:pPr>
            <a:r>
              <a:rPr lang="en-US" dirty="0"/>
              <a:t>•  The nurse should teach to patient and family as well as facilitating specific services for the patient (e.g., respiratory therapy education, physical therapy for exercise and breathing retraining, occupational therapy, medications using e.g. MDI, Nebulization for conserving energy during activities of daily living, and nutritional counseling)</a:t>
            </a:r>
          </a:p>
        </p:txBody>
      </p:sp>
      <p:sp>
        <p:nvSpPr>
          <p:cNvPr id="4" name="Date Placeholder 3">
            <a:extLst>
              <a:ext uri="{FF2B5EF4-FFF2-40B4-BE49-F238E27FC236}">
                <a16:creationId xmlns:a16="http://schemas.microsoft.com/office/drawing/2014/main" id="{12DF37C6-CF80-4536-8AA1-171B707535CB}"/>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960E9C4-9784-4940-BAB3-15501945F8A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A97F51-FDFD-418D-A428-5314331A5F66}"/>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150</a:t>
            </a:fld>
            <a:endParaRPr lang="en-US" dirty="0">
              <a:solidFill>
                <a:prstClr val="black">
                  <a:tint val="75000"/>
                </a:prstClr>
              </a:solidFill>
            </a:endParaRPr>
          </a:p>
        </p:txBody>
      </p:sp>
    </p:spTree>
    <p:extLst>
      <p:ext uri="{BB962C8B-B14F-4D97-AF65-F5344CB8AC3E}">
        <p14:creationId xmlns:p14="http://schemas.microsoft.com/office/powerpoint/2010/main" val="40371393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DD65-07B5-466F-9706-3D21E48663C6}"/>
              </a:ext>
            </a:extLst>
          </p:cNvPr>
          <p:cNvSpPr>
            <a:spLocks noGrp="1"/>
          </p:cNvSpPr>
          <p:nvPr>
            <p:ph type="title"/>
          </p:nvPr>
        </p:nvSpPr>
        <p:spPr>
          <a:xfrm>
            <a:off x="610237" y="274954"/>
            <a:ext cx="10971532" cy="750958"/>
          </a:xfrm>
        </p:spPr>
        <p:txBody>
          <a:bodyPr/>
          <a:lstStyle/>
          <a:p>
            <a:r>
              <a:rPr lang="en-US" dirty="0"/>
              <a:t>PATIENT EDUCATION</a:t>
            </a:r>
          </a:p>
        </p:txBody>
      </p:sp>
      <p:sp>
        <p:nvSpPr>
          <p:cNvPr id="3" name="Content Placeholder 2">
            <a:extLst>
              <a:ext uri="{FF2B5EF4-FFF2-40B4-BE49-F238E27FC236}">
                <a16:creationId xmlns:a16="http://schemas.microsoft.com/office/drawing/2014/main" id="{3BAC8862-608A-4339-81B5-E668BFCCDA67}"/>
              </a:ext>
            </a:extLst>
          </p:cNvPr>
          <p:cNvSpPr>
            <a:spLocks noGrp="1"/>
          </p:cNvSpPr>
          <p:nvPr>
            <p:ph idx="1"/>
          </p:nvPr>
        </p:nvSpPr>
        <p:spPr>
          <a:xfrm>
            <a:off x="1103971" y="1293542"/>
            <a:ext cx="10477798" cy="4833172"/>
          </a:xfrm>
        </p:spPr>
        <p:txBody>
          <a:bodyPr/>
          <a:lstStyle/>
          <a:p>
            <a:pPr marL="0" indent="0">
              <a:buNone/>
            </a:pPr>
            <a:r>
              <a:rPr lang="en-US" dirty="0"/>
              <a:t>•  Patient education is a major component of pulmonary rehabilitation and includes a broad variety of topics. </a:t>
            </a:r>
          </a:p>
          <a:p>
            <a:pPr marL="0" indent="0">
              <a:buNone/>
            </a:pPr>
            <a:r>
              <a:rPr lang="en-US" dirty="0"/>
              <a:t>• Depending on the length and setting of the program, topics may include normal anatomy and physiology of the lung, pathophysiology and changes with COPD, medications and home oxygen therapy, nutrition, respiratory therapy treatments, symptom alleviation, smoking.</a:t>
            </a:r>
          </a:p>
        </p:txBody>
      </p:sp>
      <p:sp>
        <p:nvSpPr>
          <p:cNvPr id="4" name="Date Placeholder 3">
            <a:extLst>
              <a:ext uri="{FF2B5EF4-FFF2-40B4-BE49-F238E27FC236}">
                <a16:creationId xmlns:a16="http://schemas.microsoft.com/office/drawing/2014/main" id="{BFA8E9AF-38B8-49DE-A2A7-E844B33CB573}"/>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20F6D5-DC26-4764-B216-404AE1E0A46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DB0A924-1A12-47F6-A0DB-CE0B4FAEF649}"/>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151</a:t>
            </a:fld>
            <a:endParaRPr lang="en-US" dirty="0">
              <a:solidFill>
                <a:prstClr val="black">
                  <a:tint val="75000"/>
                </a:prstClr>
              </a:solidFill>
            </a:endParaRPr>
          </a:p>
        </p:txBody>
      </p:sp>
    </p:spTree>
    <p:extLst>
      <p:ext uri="{BB962C8B-B14F-4D97-AF65-F5344CB8AC3E}">
        <p14:creationId xmlns:p14="http://schemas.microsoft.com/office/powerpoint/2010/main" val="13380415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5C51-AD7C-4947-9A47-BFE8D2134208}"/>
              </a:ext>
            </a:extLst>
          </p:cNvPr>
          <p:cNvSpPr>
            <a:spLocks noGrp="1"/>
          </p:cNvSpPr>
          <p:nvPr>
            <p:ph type="title"/>
          </p:nvPr>
        </p:nvSpPr>
        <p:spPr/>
        <p:txBody>
          <a:bodyPr/>
          <a:lstStyle/>
          <a:p>
            <a:r>
              <a:rPr lang="en-US" dirty="0"/>
              <a:t>Breathing Exercise</a:t>
            </a:r>
          </a:p>
        </p:txBody>
      </p:sp>
      <p:sp>
        <p:nvSpPr>
          <p:cNvPr id="3" name="Content Placeholder 2">
            <a:extLst>
              <a:ext uri="{FF2B5EF4-FFF2-40B4-BE49-F238E27FC236}">
                <a16:creationId xmlns:a16="http://schemas.microsoft.com/office/drawing/2014/main" id="{B41D36EA-BA70-4861-B9D2-397F4AE8E5BE}"/>
              </a:ext>
            </a:extLst>
          </p:cNvPr>
          <p:cNvSpPr>
            <a:spLocks noGrp="1"/>
          </p:cNvSpPr>
          <p:nvPr>
            <p:ph idx="1"/>
          </p:nvPr>
        </p:nvSpPr>
        <p:spPr>
          <a:xfrm>
            <a:off x="1070517" y="1600778"/>
            <a:ext cx="10511252" cy="4525935"/>
          </a:xfrm>
        </p:spPr>
        <p:txBody>
          <a:bodyPr/>
          <a:lstStyle/>
          <a:p>
            <a:r>
              <a:rPr lang="en-US" dirty="0"/>
              <a:t>Inspiratory muscle training is defined as a course of therapy consisting of a series of breathing exercises that aim to strengthen the bodies' respiratory muscles making it easier for people to breathe.</a:t>
            </a:r>
          </a:p>
          <a:p>
            <a:r>
              <a:rPr lang="en-US" dirty="0"/>
              <a:t> Inspiratory muscle training is normally aimed at people who suffer from asthma, bronchitis, emphysema and COPD</a:t>
            </a:r>
          </a:p>
        </p:txBody>
      </p:sp>
      <p:sp>
        <p:nvSpPr>
          <p:cNvPr id="4" name="Date Placeholder 3">
            <a:extLst>
              <a:ext uri="{FF2B5EF4-FFF2-40B4-BE49-F238E27FC236}">
                <a16:creationId xmlns:a16="http://schemas.microsoft.com/office/drawing/2014/main" id="{5C02DCF3-B1CF-4362-BF6A-CB18E014BD48}"/>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8C263F2-1BFC-499B-B128-2B55C4D0EA8D}"/>
              </a:ext>
            </a:extLst>
          </p:cNvPr>
          <p:cNvSpPr>
            <a:spLocks noGrp="1"/>
          </p:cNvSpPr>
          <p:nvPr>
            <p:ph type="ftr" sz="quarter" idx="11"/>
          </p:nvPr>
        </p:nvSpPr>
        <p:spPr/>
        <p:txBody>
          <a:bodyPr/>
          <a:lstStyle/>
          <a:p>
            <a:pPr>
              <a:defRPr/>
            </a:pPr>
            <a:r>
              <a:rPr lang="en-US" dirty="0" err="1">
                <a:solidFill>
                  <a:prstClr val="black">
                    <a:tint val="75000"/>
                  </a:prstClr>
                </a:solidFill>
              </a:rPr>
              <a:t>F.F.A.Hawa</a:t>
            </a:r>
            <a:r>
              <a:rPr lang="en-US" dirty="0">
                <a:solidFill>
                  <a:prstClr val="black">
                    <a:tint val="75000"/>
                  </a:prstClr>
                </a:solidFill>
              </a:rPr>
              <a:t> ( </a:t>
            </a:r>
            <a:r>
              <a:rPr lang="en-US" dirty="0" err="1">
                <a:solidFill>
                  <a:prstClr val="black">
                    <a:tint val="75000"/>
                  </a:prstClr>
                </a:solidFill>
              </a:rPr>
              <a:t>Mrs</a:t>
            </a:r>
            <a:r>
              <a:rPr lang="en-US" dirty="0">
                <a:solidFill>
                  <a:prstClr val="black">
                    <a:tint val="75000"/>
                  </a:prstClr>
                </a:solidFill>
              </a:rPr>
              <a:t> )</a:t>
            </a:r>
          </a:p>
        </p:txBody>
      </p:sp>
      <p:sp>
        <p:nvSpPr>
          <p:cNvPr id="6" name="Slide Number Placeholder 5">
            <a:extLst>
              <a:ext uri="{FF2B5EF4-FFF2-40B4-BE49-F238E27FC236}">
                <a16:creationId xmlns:a16="http://schemas.microsoft.com/office/drawing/2014/main" id="{06A172EB-C101-4921-9540-52F567673020}"/>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152</a:t>
            </a:fld>
            <a:endParaRPr lang="en-US" dirty="0">
              <a:solidFill>
                <a:prstClr val="black">
                  <a:tint val="75000"/>
                </a:prstClr>
              </a:solidFill>
            </a:endParaRPr>
          </a:p>
        </p:txBody>
      </p:sp>
    </p:spTree>
    <p:extLst>
      <p:ext uri="{BB962C8B-B14F-4D97-AF65-F5344CB8AC3E}">
        <p14:creationId xmlns:p14="http://schemas.microsoft.com/office/powerpoint/2010/main" val="402481400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619D-35D9-4479-8877-FC39ADC6EC4C}"/>
              </a:ext>
            </a:extLst>
          </p:cNvPr>
          <p:cNvSpPr>
            <a:spLocks noGrp="1"/>
          </p:cNvSpPr>
          <p:nvPr>
            <p:ph type="title"/>
          </p:nvPr>
        </p:nvSpPr>
        <p:spPr>
          <a:xfrm>
            <a:off x="610237" y="136756"/>
            <a:ext cx="10971532" cy="594531"/>
          </a:xfrm>
        </p:spPr>
        <p:txBody>
          <a:bodyPr/>
          <a:lstStyle/>
          <a:p>
            <a:r>
              <a:rPr lang="en-US" dirty="0"/>
              <a:t>Self-Care Activities</a:t>
            </a:r>
          </a:p>
        </p:txBody>
      </p:sp>
      <p:sp>
        <p:nvSpPr>
          <p:cNvPr id="3" name="Content Placeholder 2">
            <a:extLst>
              <a:ext uri="{FF2B5EF4-FFF2-40B4-BE49-F238E27FC236}">
                <a16:creationId xmlns:a16="http://schemas.microsoft.com/office/drawing/2014/main" id="{2746732B-83CD-4309-905C-57183FFDE03C}"/>
              </a:ext>
            </a:extLst>
          </p:cNvPr>
          <p:cNvSpPr>
            <a:spLocks noGrp="1"/>
          </p:cNvSpPr>
          <p:nvPr>
            <p:ph idx="1"/>
          </p:nvPr>
        </p:nvSpPr>
        <p:spPr>
          <a:xfrm>
            <a:off x="1360448" y="880946"/>
            <a:ext cx="10470995" cy="5245767"/>
          </a:xfrm>
        </p:spPr>
        <p:txBody>
          <a:bodyPr/>
          <a:lstStyle/>
          <a:p>
            <a:r>
              <a:rPr lang="en-US" dirty="0"/>
              <a:t>.As gas exchange, airway clearance, &amp; the breathing pattern improve, the patient is encouraged to assume increasing participation in self-care activities.</a:t>
            </a:r>
          </a:p>
          <a:p>
            <a:pPr>
              <a:buFont typeface="Arial" panose="020B0604020202020204" pitchFamily="34" charset="0"/>
              <a:buChar char="•"/>
            </a:pPr>
            <a:r>
              <a:rPr lang="en-US" dirty="0"/>
              <a:t> </a:t>
            </a:r>
            <a:r>
              <a:rPr lang="en-US" b="1" dirty="0"/>
              <a:t>Oxygen Therapy. </a:t>
            </a:r>
            <a:r>
              <a:rPr lang="en-US" dirty="0"/>
              <a:t>Oxygen supplied to the home comes in compressed gas, liquid, or concentrator systems. Portable oxygen systems allow the patient to exercise, work, and travel.</a:t>
            </a:r>
          </a:p>
          <a:p>
            <a:pPr>
              <a:buFont typeface="Arial" panose="020B0604020202020204" pitchFamily="34" charset="0"/>
              <a:buChar char="•"/>
            </a:pPr>
            <a:r>
              <a:rPr lang="en-US" dirty="0"/>
              <a:t> </a:t>
            </a:r>
            <a:r>
              <a:rPr lang="en-US" b="1" dirty="0"/>
              <a:t>Nutritional Therapy</a:t>
            </a:r>
            <a:r>
              <a:rPr lang="en-US" dirty="0"/>
              <a:t>. Nutritional assessment and counseling are important aspects in the rehabilitation process for the patient with COPD. </a:t>
            </a:r>
          </a:p>
        </p:txBody>
      </p:sp>
      <p:sp>
        <p:nvSpPr>
          <p:cNvPr id="4" name="Date Placeholder 3">
            <a:extLst>
              <a:ext uri="{FF2B5EF4-FFF2-40B4-BE49-F238E27FC236}">
                <a16:creationId xmlns:a16="http://schemas.microsoft.com/office/drawing/2014/main" id="{8C2A65C2-49CB-4569-A8DC-769278C2F380}"/>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218DFDC-8B7B-46CE-AE9D-C2B545654AE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B3A4BF4-EC1D-45F6-B28A-A5B6DF3118F0}"/>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153</a:t>
            </a:fld>
            <a:endParaRPr lang="en-US" dirty="0">
              <a:solidFill>
                <a:prstClr val="black">
                  <a:tint val="75000"/>
                </a:prstClr>
              </a:solidFill>
            </a:endParaRPr>
          </a:p>
        </p:txBody>
      </p:sp>
    </p:spTree>
    <p:extLst>
      <p:ext uri="{BB962C8B-B14F-4D97-AF65-F5344CB8AC3E}">
        <p14:creationId xmlns:p14="http://schemas.microsoft.com/office/powerpoint/2010/main" val="22281176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947E-A9C2-47BB-8400-2FB333C87599}"/>
              </a:ext>
            </a:extLst>
          </p:cNvPr>
          <p:cNvSpPr>
            <a:spLocks noGrp="1"/>
          </p:cNvSpPr>
          <p:nvPr>
            <p:ph type="title"/>
          </p:nvPr>
        </p:nvSpPr>
        <p:spPr>
          <a:xfrm>
            <a:off x="610237" y="0"/>
            <a:ext cx="10971532" cy="1007462"/>
          </a:xfrm>
        </p:spPr>
        <p:txBody>
          <a:bodyPr/>
          <a:lstStyle/>
          <a:p>
            <a:r>
              <a:rPr lang="en-US" dirty="0"/>
              <a:t>Nursing diagnosis</a:t>
            </a:r>
          </a:p>
        </p:txBody>
      </p:sp>
      <p:sp>
        <p:nvSpPr>
          <p:cNvPr id="3" name="Content Placeholder 2">
            <a:extLst>
              <a:ext uri="{FF2B5EF4-FFF2-40B4-BE49-F238E27FC236}">
                <a16:creationId xmlns:a16="http://schemas.microsoft.com/office/drawing/2014/main" id="{118FF0A6-F024-4C9D-8252-FD907EE3B7E1}"/>
              </a:ext>
            </a:extLst>
          </p:cNvPr>
          <p:cNvSpPr>
            <a:spLocks noGrp="1"/>
          </p:cNvSpPr>
          <p:nvPr>
            <p:ph idx="1"/>
          </p:nvPr>
        </p:nvSpPr>
        <p:spPr>
          <a:xfrm>
            <a:off x="1037063" y="1237786"/>
            <a:ext cx="10544706" cy="4888928"/>
          </a:xfrm>
        </p:spPr>
        <p:txBody>
          <a:bodyPr/>
          <a:lstStyle/>
          <a:p>
            <a:r>
              <a:rPr lang="en-US" dirty="0"/>
              <a:t>1. Ineffective breathing pattern related to chronic airflow limitation. </a:t>
            </a:r>
          </a:p>
          <a:p>
            <a:r>
              <a:rPr lang="en-US" dirty="0"/>
              <a:t>2. Ineffective airway clearance related to bronchoconstriction, increased mucus production, ineffective cough, possible bronchopulmonary infection. </a:t>
            </a:r>
          </a:p>
          <a:p>
            <a:r>
              <a:rPr lang="en-US" dirty="0"/>
              <a:t>3. Risk for infection related to compromised pulmonary function, retained secretions and compromised defense mechanisms.</a:t>
            </a:r>
          </a:p>
        </p:txBody>
      </p:sp>
      <p:sp>
        <p:nvSpPr>
          <p:cNvPr id="4" name="Date Placeholder 3">
            <a:extLst>
              <a:ext uri="{FF2B5EF4-FFF2-40B4-BE49-F238E27FC236}">
                <a16:creationId xmlns:a16="http://schemas.microsoft.com/office/drawing/2014/main" id="{CD5E23F9-A7C7-4A2F-A16B-177EE9E05AC5}"/>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313573A-B94F-4F95-AC64-DB19FD256D58}"/>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CCC7FB4-E499-4203-8401-83D0B1A90EAC}"/>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154</a:t>
            </a:fld>
            <a:endParaRPr lang="en-US" dirty="0">
              <a:solidFill>
                <a:prstClr val="black">
                  <a:tint val="75000"/>
                </a:prstClr>
              </a:solidFill>
            </a:endParaRPr>
          </a:p>
        </p:txBody>
      </p:sp>
    </p:spTree>
    <p:extLst>
      <p:ext uri="{BB962C8B-B14F-4D97-AF65-F5344CB8AC3E}">
        <p14:creationId xmlns:p14="http://schemas.microsoft.com/office/powerpoint/2010/main" val="34608405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DBAB-D996-41D4-A3C0-5C9B9EEE2C91}"/>
              </a:ext>
            </a:extLst>
          </p:cNvPr>
          <p:cNvSpPr>
            <a:spLocks noGrp="1"/>
          </p:cNvSpPr>
          <p:nvPr>
            <p:ph type="title"/>
          </p:nvPr>
        </p:nvSpPr>
        <p:spPr>
          <a:xfrm>
            <a:off x="610237" y="274954"/>
            <a:ext cx="10971532" cy="1095499"/>
          </a:xfrm>
        </p:spPr>
        <p:txBody>
          <a:bodyPr/>
          <a:lstStyle/>
          <a:p>
            <a:r>
              <a:rPr lang="en-US" dirty="0"/>
              <a:t>Nursing diagnosis cont.</a:t>
            </a:r>
          </a:p>
        </p:txBody>
      </p:sp>
      <p:sp>
        <p:nvSpPr>
          <p:cNvPr id="3" name="Content Placeholder 2">
            <a:extLst>
              <a:ext uri="{FF2B5EF4-FFF2-40B4-BE49-F238E27FC236}">
                <a16:creationId xmlns:a16="http://schemas.microsoft.com/office/drawing/2014/main" id="{8AC66949-FB5C-40B0-9BE1-239778B1CA38}"/>
              </a:ext>
            </a:extLst>
          </p:cNvPr>
          <p:cNvSpPr>
            <a:spLocks noGrp="1"/>
          </p:cNvSpPr>
          <p:nvPr>
            <p:ph idx="1"/>
          </p:nvPr>
        </p:nvSpPr>
        <p:spPr>
          <a:xfrm>
            <a:off x="1170877" y="1600778"/>
            <a:ext cx="10410891" cy="4525935"/>
          </a:xfrm>
        </p:spPr>
        <p:txBody>
          <a:bodyPr/>
          <a:lstStyle/>
          <a:p>
            <a:r>
              <a:rPr lang="en-US" dirty="0"/>
              <a:t>4. Imbalanced nutrition: less than body requirements related to increased work of breasting, presenting dyspnea &amp; drug effects.</a:t>
            </a:r>
          </a:p>
          <a:p>
            <a:r>
              <a:rPr lang="en-US" dirty="0"/>
              <a:t> 5. Deficient knowledge of self-care strategies to be performed at home.</a:t>
            </a:r>
          </a:p>
        </p:txBody>
      </p:sp>
      <p:sp>
        <p:nvSpPr>
          <p:cNvPr id="4" name="Date Placeholder 3">
            <a:extLst>
              <a:ext uri="{FF2B5EF4-FFF2-40B4-BE49-F238E27FC236}">
                <a16:creationId xmlns:a16="http://schemas.microsoft.com/office/drawing/2014/main" id="{1189AB28-6498-4C90-907B-C7BE207AE011}"/>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250D033-51A3-4B25-A634-95E50C35A1F5}"/>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B0842D6-4984-4D2F-8479-3718A9D0605A}"/>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155</a:t>
            </a:fld>
            <a:endParaRPr lang="en-US" dirty="0">
              <a:solidFill>
                <a:prstClr val="black">
                  <a:tint val="75000"/>
                </a:prstClr>
              </a:solidFill>
            </a:endParaRPr>
          </a:p>
        </p:txBody>
      </p:sp>
    </p:spTree>
    <p:extLst>
      <p:ext uri="{BB962C8B-B14F-4D97-AF65-F5344CB8AC3E}">
        <p14:creationId xmlns:p14="http://schemas.microsoft.com/office/powerpoint/2010/main" val="17666866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592C-697C-47DE-9B01-11D0FC1EF465}"/>
              </a:ext>
            </a:extLst>
          </p:cNvPr>
          <p:cNvSpPr>
            <a:spLocks noGrp="1"/>
          </p:cNvSpPr>
          <p:nvPr>
            <p:ph type="title"/>
          </p:nvPr>
        </p:nvSpPr>
        <p:spPr/>
        <p:txBody>
          <a:bodyPr/>
          <a:lstStyle/>
          <a:p>
            <a:r>
              <a:rPr lang="en-US" i="0" dirty="0">
                <a:solidFill>
                  <a:srgbClr val="504C48"/>
                </a:solidFill>
                <a:effectLst/>
                <a:latin typeface="Helvetica Neue"/>
              </a:rPr>
              <a:t>Bronchial asthma</a:t>
            </a:r>
            <a:br>
              <a:rPr lang="en-US" b="0" i="0" dirty="0">
                <a:solidFill>
                  <a:srgbClr val="504C48"/>
                </a:solidFill>
                <a:effectLst/>
                <a:latin typeface="Helvetica Neue"/>
              </a:rPr>
            </a:br>
            <a:endParaRPr lang="en-US" dirty="0"/>
          </a:p>
        </p:txBody>
      </p:sp>
      <p:sp>
        <p:nvSpPr>
          <p:cNvPr id="3" name="Text Placeholder 2">
            <a:extLst>
              <a:ext uri="{FF2B5EF4-FFF2-40B4-BE49-F238E27FC236}">
                <a16:creationId xmlns:a16="http://schemas.microsoft.com/office/drawing/2014/main" id="{215EDC52-7A8E-4108-9DD4-CE8A832A03C9}"/>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973921E1-694B-4EB5-B3B4-11C0AA1D8C0F}"/>
              </a:ext>
            </a:extLst>
          </p:cNvPr>
          <p:cNvSpPr>
            <a:spLocks noGrp="1"/>
          </p:cNvSpPr>
          <p:nvPr>
            <p:ph type="dt" sz="half" idx="10"/>
          </p:nvPr>
        </p:nvSpPr>
        <p:spPr/>
        <p:txBody>
          <a:bodyPr/>
          <a:lstStyle/>
          <a:p>
            <a:pPr>
              <a:defRPr/>
            </a:pPr>
            <a:fld id="{9D39E9A3-32EE-4965-8238-112B61256BF4}"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6B285DF-750E-453F-B7F2-0CBDF40800F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0BBCD8F-B46C-4652-9A22-03CB1F0A10CF}"/>
              </a:ext>
            </a:extLst>
          </p:cNvPr>
          <p:cNvSpPr>
            <a:spLocks noGrp="1"/>
          </p:cNvSpPr>
          <p:nvPr>
            <p:ph type="sldNum" sz="quarter" idx="12"/>
          </p:nvPr>
        </p:nvSpPr>
        <p:spPr/>
        <p:txBody>
          <a:bodyPr/>
          <a:lstStyle/>
          <a:p>
            <a:pPr>
              <a:defRPr/>
            </a:pPr>
            <a:fld id="{D87738A9-67C2-438E-8391-FEE43727778D}" type="slidenum">
              <a:rPr lang="en-US" smtClean="0">
                <a:solidFill>
                  <a:prstClr val="black">
                    <a:tint val="75000"/>
                  </a:prstClr>
                </a:solidFill>
              </a:rPr>
              <a:pPr>
                <a:defRPr/>
              </a:pPr>
              <a:t>156</a:t>
            </a:fld>
            <a:endParaRPr lang="en-US" dirty="0">
              <a:solidFill>
                <a:prstClr val="black">
                  <a:tint val="75000"/>
                </a:prstClr>
              </a:solidFill>
            </a:endParaRPr>
          </a:p>
        </p:txBody>
      </p:sp>
    </p:spTree>
    <p:extLst>
      <p:ext uri="{BB962C8B-B14F-4D97-AF65-F5344CB8AC3E}">
        <p14:creationId xmlns:p14="http://schemas.microsoft.com/office/powerpoint/2010/main" val="244052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2344-5123-4DD4-B2A7-B49F2689ECE6}"/>
              </a:ext>
            </a:extLst>
          </p:cNvPr>
          <p:cNvSpPr>
            <a:spLocks noGrp="1"/>
          </p:cNvSpPr>
          <p:nvPr>
            <p:ph type="title"/>
          </p:nvPr>
        </p:nvSpPr>
        <p:spPr>
          <a:xfrm>
            <a:off x="610237" y="274954"/>
            <a:ext cx="10971532" cy="765962"/>
          </a:xfrm>
        </p:spPr>
        <p:txBody>
          <a:bodyPr/>
          <a:lstStyle/>
          <a:p>
            <a:r>
              <a:rPr lang="en-US" b="0" i="0" dirty="0">
                <a:solidFill>
                  <a:srgbClr val="3B3835"/>
                </a:solidFill>
                <a:effectLst/>
                <a:latin typeface="Helvetica Neue"/>
              </a:rPr>
              <a:t>OBJECTIVES</a:t>
            </a:r>
            <a:endParaRPr lang="en-US" dirty="0"/>
          </a:p>
        </p:txBody>
      </p:sp>
      <p:sp>
        <p:nvSpPr>
          <p:cNvPr id="3" name="Content Placeholder 2">
            <a:extLst>
              <a:ext uri="{FF2B5EF4-FFF2-40B4-BE49-F238E27FC236}">
                <a16:creationId xmlns:a16="http://schemas.microsoft.com/office/drawing/2014/main" id="{6156E829-6060-4D97-AA34-A7BFA67BB5F1}"/>
              </a:ext>
            </a:extLst>
          </p:cNvPr>
          <p:cNvSpPr>
            <a:spLocks noGrp="1"/>
          </p:cNvSpPr>
          <p:nvPr>
            <p:ph idx="1"/>
          </p:nvPr>
        </p:nvSpPr>
        <p:spPr>
          <a:xfrm>
            <a:off x="1293541" y="1271240"/>
            <a:ext cx="10288228" cy="4855474"/>
          </a:xfrm>
        </p:spPr>
        <p:txBody>
          <a:bodyPr/>
          <a:lstStyle/>
          <a:p>
            <a:r>
              <a:rPr lang="en-US" b="0" i="0" dirty="0">
                <a:solidFill>
                  <a:srgbClr val="3B3835"/>
                </a:solidFill>
                <a:effectLst/>
                <a:latin typeface="Helvetica Neue"/>
              </a:rPr>
              <a:t>   Define Bronchial Asthma and status asthmatics.</a:t>
            </a:r>
          </a:p>
          <a:p>
            <a:r>
              <a:rPr lang="en-US" b="0" i="0" dirty="0">
                <a:solidFill>
                  <a:srgbClr val="3B3835"/>
                </a:solidFill>
                <a:effectLst/>
                <a:latin typeface="Helvetica Neue"/>
              </a:rPr>
              <a:t> Enlist triggers of bronchial Asthma </a:t>
            </a:r>
          </a:p>
          <a:p>
            <a:r>
              <a:rPr lang="en-US" b="0" i="0" dirty="0">
                <a:solidFill>
                  <a:srgbClr val="3B3835"/>
                </a:solidFill>
                <a:effectLst/>
                <a:latin typeface="Helvetica Neue"/>
              </a:rPr>
              <a:t> Discuss the clinical manifestations </a:t>
            </a:r>
          </a:p>
          <a:p>
            <a:r>
              <a:rPr lang="en-US" b="0" i="0" dirty="0">
                <a:solidFill>
                  <a:srgbClr val="3B3835"/>
                </a:solidFill>
                <a:effectLst/>
                <a:latin typeface="Helvetica Neue"/>
              </a:rPr>
              <a:t> Describe assessment, diagnostic findings, complications, prevention, medical and nursing management of patients with asthma and status asthmatics</a:t>
            </a:r>
            <a:endParaRPr lang="en-US" dirty="0"/>
          </a:p>
        </p:txBody>
      </p:sp>
      <p:sp>
        <p:nvSpPr>
          <p:cNvPr id="4" name="Date Placeholder 3">
            <a:extLst>
              <a:ext uri="{FF2B5EF4-FFF2-40B4-BE49-F238E27FC236}">
                <a16:creationId xmlns:a16="http://schemas.microsoft.com/office/drawing/2014/main" id="{308F0897-EA51-4EBF-9A1E-16A5B997FE8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BA0E570-B51A-4AA0-8166-545D4686605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5557E47-FBDC-4D83-8458-C31AD85158B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157</a:t>
            </a:fld>
            <a:endParaRPr lang="en-US" dirty="0">
              <a:solidFill>
                <a:prstClr val="black">
                  <a:tint val="75000"/>
                </a:prstClr>
              </a:solidFill>
            </a:endParaRPr>
          </a:p>
        </p:txBody>
      </p:sp>
    </p:spTree>
    <p:extLst>
      <p:ext uri="{BB962C8B-B14F-4D97-AF65-F5344CB8AC3E}">
        <p14:creationId xmlns:p14="http://schemas.microsoft.com/office/powerpoint/2010/main" val="20701717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56E3-DACB-4E49-B9EA-427D7DC8FBD4}"/>
              </a:ext>
            </a:extLst>
          </p:cNvPr>
          <p:cNvSpPr>
            <a:spLocks noGrp="1"/>
          </p:cNvSpPr>
          <p:nvPr>
            <p:ph type="title"/>
          </p:nvPr>
        </p:nvSpPr>
        <p:spPr>
          <a:xfrm>
            <a:off x="610237" y="274954"/>
            <a:ext cx="10971532" cy="817866"/>
          </a:xfrm>
        </p:spPr>
        <p:txBody>
          <a:bodyPr/>
          <a:lstStyle/>
          <a:p>
            <a:r>
              <a:rPr lang="en-US" b="0" i="0" dirty="0">
                <a:solidFill>
                  <a:srgbClr val="3B3835"/>
                </a:solidFill>
                <a:effectLst/>
                <a:latin typeface="Helvetica Neue"/>
              </a:rPr>
              <a:t> Introduction </a:t>
            </a:r>
            <a:endParaRPr lang="en-US" dirty="0"/>
          </a:p>
        </p:txBody>
      </p:sp>
      <p:sp>
        <p:nvSpPr>
          <p:cNvPr id="3" name="Content Placeholder 2">
            <a:extLst>
              <a:ext uri="{FF2B5EF4-FFF2-40B4-BE49-F238E27FC236}">
                <a16:creationId xmlns:a16="http://schemas.microsoft.com/office/drawing/2014/main" id="{A7F23074-33D6-46A8-A53B-13BDA81358AC}"/>
              </a:ext>
            </a:extLst>
          </p:cNvPr>
          <p:cNvSpPr>
            <a:spLocks noGrp="1"/>
          </p:cNvSpPr>
          <p:nvPr>
            <p:ph idx="1"/>
          </p:nvPr>
        </p:nvSpPr>
        <p:spPr>
          <a:xfrm>
            <a:off x="1159727" y="1600778"/>
            <a:ext cx="10422042" cy="4525935"/>
          </a:xfrm>
        </p:spPr>
        <p:txBody>
          <a:bodyPr/>
          <a:lstStyle/>
          <a:p>
            <a:r>
              <a:rPr lang="en-US" b="0" i="0" dirty="0">
                <a:solidFill>
                  <a:srgbClr val="3B3835"/>
                </a:solidFill>
                <a:effectLst/>
                <a:latin typeface="Helvetica Neue"/>
              </a:rPr>
              <a:t>Asthma can occur at any age and is the most common chronic disease of childhood. </a:t>
            </a:r>
          </a:p>
          <a:p>
            <a:r>
              <a:rPr lang="en-US" b="0" i="0" dirty="0">
                <a:solidFill>
                  <a:srgbClr val="3B3835"/>
                </a:solidFill>
                <a:effectLst/>
                <a:latin typeface="Helvetica Neue"/>
              </a:rPr>
              <a:t>Despite increased knowledge regarding the pathology of asthma and the development of better medications and management plans, the death rate from asthma continues to increase.</a:t>
            </a:r>
            <a:endParaRPr lang="en-US" dirty="0"/>
          </a:p>
        </p:txBody>
      </p:sp>
      <p:sp>
        <p:nvSpPr>
          <p:cNvPr id="4" name="Date Placeholder 3">
            <a:extLst>
              <a:ext uri="{FF2B5EF4-FFF2-40B4-BE49-F238E27FC236}">
                <a16:creationId xmlns:a16="http://schemas.microsoft.com/office/drawing/2014/main" id="{7185E797-1301-45C8-9C77-FD23A2F37A8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0A679AD-252A-41C7-992F-1B7EC5B0361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BD5D2EE-EEEA-4896-89D1-B6F270FDEB82}"/>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158</a:t>
            </a:fld>
            <a:endParaRPr lang="en-US" dirty="0">
              <a:solidFill>
                <a:prstClr val="black">
                  <a:tint val="75000"/>
                </a:prstClr>
              </a:solidFill>
            </a:endParaRPr>
          </a:p>
        </p:txBody>
      </p:sp>
    </p:spTree>
    <p:extLst>
      <p:ext uri="{BB962C8B-B14F-4D97-AF65-F5344CB8AC3E}">
        <p14:creationId xmlns:p14="http://schemas.microsoft.com/office/powerpoint/2010/main" val="6030991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BA2C-6866-4E89-8F0E-4A8AA27AC3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D89E91-3152-4AB3-93F5-79FB2E0CC954}"/>
              </a:ext>
            </a:extLst>
          </p:cNvPr>
          <p:cNvSpPr>
            <a:spLocks noGrp="1"/>
          </p:cNvSpPr>
          <p:nvPr>
            <p:ph idx="1"/>
          </p:nvPr>
        </p:nvSpPr>
        <p:spPr>
          <a:xfrm>
            <a:off x="1159727" y="1600778"/>
            <a:ext cx="10422042" cy="4525935"/>
          </a:xfrm>
        </p:spPr>
        <p:txBody>
          <a:bodyPr/>
          <a:lstStyle/>
          <a:p>
            <a:r>
              <a:rPr lang="en-US" b="0" i="0" dirty="0">
                <a:solidFill>
                  <a:srgbClr val="3B3835"/>
                </a:solidFill>
                <a:effectLst/>
                <a:latin typeface="Helvetica Neue"/>
              </a:rPr>
              <a:t> Allergy is the strongest predisposing factor for asthma. Chronic exposure to airway irritants or allergens also increases the risk for developing asthma.</a:t>
            </a:r>
          </a:p>
          <a:p>
            <a:r>
              <a:rPr lang="en-US" b="0" i="0" dirty="0">
                <a:solidFill>
                  <a:srgbClr val="3B3835"/>
                </a:solidFill>
                <a:effectLst/>
                <a:latin typeface="Helvetica Neue"/>
              </a:rPr>
              <a:t> Common allergens can be seasonal (e.g., grass, tree, and weed pollens) or perennial (e.g., mold, dust, roaches, or animal dander).</a:t>
            </a:r>
            <a:endParaRPr lang="en-US" dirty="0"/>
          </a:p>
        </p:txBody>
      </p:sp>
      <p:sp>
        <p:nvSpPr>
          <p:cNvPr id="4" name="Date Placeholder 3">
            <a:extLst>
              <a:ext uri="{FF2B5EF4-FFF2-40B4-BE49-F238E27FC236}">
                <a16:creationId xmlns:a16="http://schemas.microsoft.com/office/drawing/2014/main" id="{9DD1DDCD-FFAA-44C6-88BF-71CDDD97F08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9815D9B-5703-46FA-899D-E9294DBB5F9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FD98B4A-0F05-4531-85C1-BBC81A3EAB6F}"/>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159</a:t>
            </a:fld>
            <a:endParaRPr lang="en-US" dirty="0">
              <a:solidFill>
                <a:prstClr val="black">
                  <a:tint val="75000"/>
                </a:prstClr>
              </a:solidFill>
            </a:endParaRPr>
          </a:p>
        </p:txBody>
      </p:sp>
    </p:spTree>
    <p:extLst>
      <p:ext uri="{BB962C8B-B14F-4D97-AF65-F5344CB8AC3E}">
        <p14:creationId xmlns:p14="http://schemas.microsoft.com/office/powerpoint/2010/main" val="363846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Pneumothorax (Collapsed Lung)">
            <a:extLst>
              <a:ext uri="{FF2B5EF4-FFF2-40B4-BE49-F238E27FC236}">
                <a16:creationId xmlns:a16="http://schemas.microsoft.com/office/drawing/2014/main" id="{27952E04-532B-4992-B633-2DC3B28E55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59657"/>
            <a:ext cx="7053943" cy="6502400"/>
          </a:xfrm>
          <a:prstGeom prst="rect">
            <a:avLst/>
          </a:prstGeom>
          <a:noFill/>
          <a:ln>
            <a:noFill/>
          </a:ln>
        </p:spPr>
      </p:pic>
    </p:spTree>
    <p:extLst>
      <p:ext uri="{BB962C8B-B14F-4D97-AF65-F5344CB8AC3E}">
        <p14:creationId xmlns:p14="http://schemas.microsoft.com/office/powerpoint/2010/main" val="424648593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D6CE-53C1-402C-83B7-52E9DEF2ED4A}"/>
              </a:ext>
            </a:extLst>
          </p:cNvPr>
          <p:cNvSpPr>
            <a:spLocks noGrp="1"/>
          </p:cNvSpPr>
          <p:nvPr>
            <p:ph type="title"/>
          </p:nvPr>
        </p:nvSpPr>
        <p:spPr/>
        <p:txBody>
          <a:bodyPr/>
          <a:lstStyle/>
          <a:p>
            <a:r>
              <a:rPr lang="en-US" b="0" i="0" dirty="0">
                <a:solidFill>
                  <a:srgbClr val="3B3835"/>
                </a:solidFill>
                <a:effectLst/>
                <a:latin typeface="Helvetica Neue"/>
              </a:rPr>
              <a:t>Bronchial asthma</a:t>
            </a:r>
            <a:endParaRPr lang="en-US" dirty="0"/>
          </a:p>
        </p:txBody>
      </p:sp>
      <p:sp>
        <p:nvSpPr>
          <p:cNvPr id="3" name="Content Placeholder 2">
            <a:extLst>
              <a:ext uri="{FF2B5EF4-FFF2-40B4-BE49-F238E27FC236}">
                <a16:creationId xmlns:a16="http://schemas.microsoft.com/office/drawing/2014/main" id="{97950D5D-42AD-4E9A-8A5D-FE3D2BEB2C70}"/>
              </a:ext>
            </a:extLst>
          </p:cNvPr>
          <p:cNvSpPr>
            <a:spLocks noGrp="1"/>
          </p:cNvSpPr>
          <p:nvPr>
            <p:ph idx="1"/>
          </p:nvPr>
        </p:nvSpPr>
        <p:spPr/>
        <p:txBody>
          <a:bodyPr/>
          <a:lstStyle/>
          <a:p>
            <a:r>
              <a:rPr lang="en-US" b="0" i="0" dirty="0">
                <a:solidFill>
                  <a:srgbClr val="3B3835"/>
                </a:solidFill>
                <a:effectLst/>
                <a:latin typeface="Helvetica Neue"/>
              </a:rPr>
              <a:t>  Asthma is a chronic inflammatory disease of the airways that causes airway hyper responsiveness, mucosal edema, and mucus production. This inflammation ultimately leads to recurrent episodes of asthma symptoms: cough, chest tightness, wheezing, and dyspnea</a:t>
            </a:r>
          </a:p>
          <a:p>
            <a:r>
              <a:rPr lang="en-US" b="0" i="0" dirty="0">
                <a:solidFill>
                  <a:srgbClr val="3B3835"/>
                </a:solidFill>
                <a:effectLst/>
                <a:latin typeface="Helvetica Neue"/>
              </a:rPr>
              <a:t>.</a:t>
            </a:r>
          </a:p>
          <a:p>
            <a:endParaRPr lang="en-US" dirty="0"/>
          </a:p>
        </p:txBody>
      </p:sp>
      <p:sp>
        <p:nvSpPr>
          <p:cNvPr id="4" name="Date Placeholder 3">
            <a:extLst>
              <a:ext uri="{FF2B5EF4-FFF2-40B4-BE49-F238E27FC236}">
                <a16:creationId xmlns:a16="http://schemas.microsoft.com/office/drawing/2014/main" id="{A5FF6789-6A11-40DC-B26A-7B57081B1A44}"/>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E777CB6-EE3E-4E3B-9EDA-DB24F1CD23C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C054A1F-4B38-4993-97C5-929E1F458894}"/>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160</a:t>
            </a:fld>
            <a:endParaRPr lang="en-US" dirty="0">
              <a:solidFill>
                <a:prstClr val="black">
                  <a:tint val="75000"/>
                </a:prstClr>
              </a:solidFill>
            </a:endParaRPr>
          </a:p>
        </p:txBody>
      </p:sp>
    </p:spTree>
    <p:extLst>
      <p:ext uri="{BB962C8B-B14F-4D97-AF65-F5344CB8AC3E}">
        <p14:creationId xmlns:p14="http://schemas.microsoft.com/office/powerpoint/2010/main" val="11738333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E523-54F8-47B4-B82F-CAB4C39240B8}"/>
              </a:ext>
            </a:extLst>
          </p:cNvPr>
          <p:cNvSpPr>
            <a:spLocks noGrp="1"/>
          </p:cNvSpPr>
          <p:nvPr>
            <p:ph type="title"/>
          </p:nvPr>
        </p:nvSpPr>
        <p:spPr/>
        <p:txBody>
          <a:bodyPr/>
          <a:lstStyle/>
          <a:p>
            <a:r>
              <a:rPr lang="en-US" b="0" i="0" dirty="0">
                <a:solidFill>
                  <a:srgbClr val="3B3835"/>
                </a:solidFill>
                <a:effectLst/>
                <a:latin typeface="Helvetica Neue"/>
              </a:rPr>
              <a:t>Definition of Bronchial asthma</a:t>
            </a:r>
            <a:endParaRPr lang="en-US" dirty="0"/>
          </a:p>
        </p:txBody>
      </p:sp>
      <p:sp>
        <p:nvSpPr>
          <p:cNvPr id="3" name="Content Placeholder 2">
            <a:extLst>
              <a:ext uri="{FF2B5EF4-FFF2-40B4-BE49-F238E27FC236}">
                <a16:creationId xmlns:a16="http://schemas.microsoft.com/office/drawing/2014/main" id="{B94EC9FF-DB77-4B39-B186-6AFD3C41CB68}"/>
              </a:ext>
            </a:extLst>
          </p:cNvPr>
          <p:cNvSpPr>
            <a:spLocks noGrp="1"/>
          </p:cNvSpPr>
          <p:nvPr>
            <p:ph idx="1"/>
          </p:nvPr>
        </p:nvSpPr>
        <p:spPr/>
        <p:txBody>
          <a:bodyPr/>
          <a:lstStyle/>
          <a:p>
            <a:r>
              <a:rPr lang="en-US" b="0" i="0" dirty="0">
                <a:solidFill>
                  <a:srgbClr val="3B3835"/>
                </a:solidFill>
                <a:effectLst/>
                <a:latin typeface="Helvetica Neue"/>
              </a:rPr>
              <a:t> Bronchial asthma is a chronic , inflammatory disease of the airways, characterized by airflow obstruction, bronchial hyperactivity, and a mucous production</a:t>
            </a:r>
            <a:endParaRPr lang="en-US" dirty="0"/>
          </a:p>
        </p:txBody>
      </p:sp>
      <p:sp>
        <p:nvSpPr>
          <p:cNvPr id="4" name="Date Placeholder 3">
            <a:extLst>
              <a:ext uri="{FF2B5EF4-FFF2-40B4-BE49-F238E27FC236}">
                <a16:creationId xmlns:a16="http://schemas.microsoft.com/office/drawing/2014/main" id="{BFA8CC41-A0A4-4B9A-8F4B-18D4D167C16D}"/>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F31DB8A-3A2F-4110-8D5A-ADC7105B2BB0}"/>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4C4DE47-953E-4F8E-BEFC-35952ADBA82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161</a:t>
            </a:fld>
            <a:endParaRPr lang="en-US" dirty="0">
              <a:solidFill>
                <a:prstClr val="black">
                  <a:tint val="75000"/>
                </a:prstClr>
              </a:solidFill>
            </a:endParaRPr>
          </a:p>
        </p:txBody>
      </p:sp>
    </p:spTree>
    <p:extLst>
      <p:ext uri="{BB962C8B-B14F-4D97-AF65-F5344CB8AC3E}">
        <p14:creationId xmlns:p14="http://schemas.microsoft.com/office/powerpoint/2010/main" val="362963932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96CC13-1EF2-4427-8F65-A7A9E3C0C3DB}"/>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892B85F7-17E5-4737-9503-E8278E8151B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A6B436E-D3AB-4297-89B9-10BC175B684E}"/>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162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0A91F073-0D65-4D5C-A389-894A137D1D68}"/>
              </a:ext>
            </a:extLst>
          </p:cNvPr>
          <p:cNvPicPr>
            <a:picLocks noChangeAspect="1"/>
          </p:cNvPicPr>
          <p:nvPr/>
        </p:nvPicPr>
        <p:blipFill>
          <a:blip r:embed="rId2"/>
          <a:stretch>
            <a:fillRect/>
          </a:stretch>
        </p:blipFill>
        <p:spPr>
          <a:xfrm>
            <a:off x="740229" y="0"/>
            <a:ext cx="11451771" cy="6177775"/>
          </a:xfrm>
          <a:prstGeom prst="rect">
            <a:avLst/>
          </a:prstGeom>
        </p:spPr>
      </p:pic>
    </p:spTree>
    <p:extLst>
      <p:ext uri="{BB962C8B-B14F-4D97-AF65-F5344CB8AC3E}">
        <p14:creationId xmlns:p14="http://schemas.microsoft.com/office/powerpoint/2010/main" val="23044950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1CE9D-ECE1-42B2-A811-81ABE5FC6F10}"/>
              </a:ext>
            </a:extLst>
          </p:cNvPr>
          <p:cNvSpPr>
            <a:spLocks noGrp="1"/>
          </p:cNvSpPr>
          <p:nvPr>
            <p:ph type="title"/>
          </p:nvPr>
        </p:nvSpPr>
        <p:spPr/>
        <p:txBody>
          <a:bodyPr/>
          <a:lstStyle/>
          <a:p>
            <a:r>
              <a:rPr lang="en-US" b="0" i="0" dirty="0">
                <a:solidFill>
                  <a:srgbClr val="3B3835"/>
                </a:solidFill>
                <a:effectLst/>
                <a:latin typeface="Helvetica Neue"/>
              </a:rPr>
              <a:t>Risk factors for asthma</a:t>
            </a:r>
            <a:endParaRPr lang="en-US" dirty="0"/>
          </a:p>
        </p:txBody>
      </p:sp>
      <p:sp>
        <p:nvSpPr>
          <p:cNvPr id="3" name="Content Placeholder 2">
            <a:extLst>
              <a:ext uri="{FF2B5EF4-FFF2-40B4-BE49-F238E27FC236}">
                <a16:creationId xmlns:a16="http://schemas.microsoft.com/office/drawing/2014/main" id="{A51E3395-923F-4757-920A-F1E6565B6734}"/>
              </a:ext>
            </a:extLst>
          </p:cNvPr>
          <p:cNvSpPr>
            <a:spLocks noGrp="1"/>
          </p:cNvSpPr>
          <p:nvPr>
            <p:ph idx="1"/>
          </p:nvPr>
        </p:nvSpPr>
        <p:spPr>
          <a:xfrm>
            <a:off x="1088571" y="1417954"/>
            <a:ext cx="10493198" cy="4708759"/>
          </a:xfrm>
        </p:spPr>
        <p:txBody>
          <a:bodyPr/>
          <a:lstStyle/>
          <a:p>
            <a:pPr algn="l">
              <a:buFont typeface="+mj-lt"/>
              <a:buAutoNum type="arabicPeriod"/>
            </a:pPr>
            <a:r>
              <a:rPr lang="en-US" b="0" i="0" dirty="0">
                <a:solidFill>
                  <a:srgbClr val="3B3835"/>
                </a:solidFill>
                <a:effectLst/>
                <a:latin typeface="Helvetica Neue"/>
              </a:rPr>
              <a:t> Positive family history </a:t>
            </a:r>
          </a:p>
          <a:p>
            <a:pPr algn="l">
              <a:buFont typeface="+mj-lt"/>
              <a:buAutoNum type="arabicPeriod"/>
            </a:pPr>
            <a:r>
              <a:rPr lang="en-US" b="0" i="0" dirty="0">
                <a:solidFill>
                  <a:srgbClr val="3B3835"/>
                </a:solidFill>
                <a:effectLst/>
                <a:latin typeface="Helvetica Neue"/>
              </a:rPr>
              <a:t> Allergy ( strongest risk factor) </a:t>
            </a:r>
          </a:p>
          <a:p>
            <a:pPr algn="l">
              <a:buFont typeface="+mj-lt"/>
              <a:buAutoNum type="arabicPeriod"/>
            </a:pPr>
            <a:r>
              <a:rPr lang="en-US" b="0" i="0" dirty="0">
                <a:solidFill>
                  <a:srgbClr val="3B3835"/>
                </a:solidFill>
                <a:effectLst/>
                <a:latin typeface="Helvetica Neue"/>
              </a:rPr>
              <a:t> Chronic exposure to airway irritants or allergens</a:t>
            </a:r>
            <a:r>
              <a:rPr lang="en-US" dirty="0">
                <a:solidFill>
                  <a:srgbClr val="008ED2"/>
                </a:solidFill>
                <a:latin typeface="Helvetica Neue"/>
              </a:rPr>
              <a:t> </a:t>
            </a:r>
            <a:endParaRPr lang="en-US" dirty="0"/>
          </a:p>
        </p:txBody>
      </p:sp>
      <p:sp>
        <p:nvSpPr>
          <p:cNvPr id="4" name="Date Placeholder 3">
            <a:extLst>
              <a:ext uri="{FF2B5EF4-FFF2-40B4-BE49-F238E27FC236}">
                <a16:creationId xmlns:a16="http://schemas.microsoft.com/office/drawing/2014/main" id="{C8ABCF2E-1AA3-42EB-8FD9-9C8F6F1B738E}"/>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09B645E-2E4D-42D1-A19B-7B109EF6FFD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9B2CBC41-61AA-48FC-A9FA-1BD2026831A3}"/>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163</a:t>
            </a:fld>
            <a:endParaRPr lang="en-US" dirty="0">
              <a:solidFill>
                <a:prstClr val="black">
                  <a:tint val="75000"/>
                </a:prstClr>
              </a:solidFill>
            </a:endParaRPr>
          </a:p>
        </p:txBody>
      </p:sp>
    </p:spTree>
    <p:extLst>
      <p:ext uri="{BB962C8B-B14F-4D97-AF65-F5344CB8AC3E}">
        <p14:creationId xmlns:p14="http://schemas.microsoft.com/office/powerpoint/2010/main" val="22552864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24CA-EACC-4115-9CC7-37AEBEECF0BB}"/>
              </a:ext>
            </a:extLst>
          </p:cNvPr>
          <p:cNvSpPr>
            <a:spLocks noGrp="1"/>
          </p:cNvSpPr>
          <p:nvPr>
            <p:ph type="title"/>
          </p:nvPr>
        </p:nvSpPr>
        <p:spPr>
          <a:xfrm>
            <a:off x="610237" y="136756"/>
            <a:ext cx="10971532" cy="794064"/>
          </a:xfrm>
        </p:spPr>
        <p:txBody>
          <a:bodyPr/>
          <a:lstStyle/>
          <a:p>
            <a:r>
              <a:rPr lang="en-US" b="0" i="0" dirty="0">
                <a:solidFill>
                  <a:srgbClr val="3B3835"/>
                </a:solidFill>
                <a:effectLst/>
                <a:latin typeface="Helvetica Neue"/>
              </a:rPr>
              <a:t>Triggers of bronchial asthma</a:t>
            </a:r>
            <a:endParaRPr lang="en-US" dirty="0"/>
          </a:p>
        </p:txBody>
      </p:sp>
      <p:sp>
        <p:nvSpPr>
          <p:cNvPr id="3" name="Content Placeholder 2">
            <a:extLst>
              <a:ext uri="{FF2B5EF4-FFF2-40B4-BE49-F238E27FC236}">
                <a16:creationId xmlns:a16="http://schemas.microsoft.com/office/drawing/2014/main" id="{904D863E-4270-41A8-B35C-2D4921AD81F5}"/>
              </a:ext>
            </a:extLst>
          </p:cNvPr>
          <p:cNvSpPr>
            <a:spLocks noGrp="1"/>
          </p:cNvSpPr>
          <p:nvPr>
            <p:ph idx="1"/>
          </p:nvPr>
        </p:nvSpPr>
        <p:spPr>
          <a:xfrm>
            <a:off x="610237" y="1161144"/>
            <a:ext cx="10971532" cy="4965570"/>
          </a:xfrm>
        </p:spPr>
        <p:txBody>
          <a:bodyPr/>
          <a:lstStyle/>
          <a:p>
            <a:r>
              <a:rPr lang="en-US" b="0" i="0" dirty="0">
                <a:solidFill>
                  <a:srgbClr val="3B3835"/>
                </a:solidFill>
                <a:effectLst/>
                <a:latin typeface="Helvetica Neue"/>
              </a:rPr>
              <a:t> Allergens </a:t>
            </a:r>
          </a:p>
          <a:p>
            <a:r>
              <a:rPr lang="en-US" b="0" i="0" dirty="0">
                <a:solidFill>
                  <a:srgbClr val="3B3835"/>
                </a:solidFill>
                <a:effectLst/>
                <a:latin typeface="Helvetica Neue"/>
              </a:rPr>
              <a:t> Exercise ( Exercise induced asthma) EIA </a:t>
            </a:r>
          </a:p>
          <a:p>
            <a:r>
              <a:rPr lang="en-US" b="0" i="0" dirty="0">
                <a:solidFill>
                  <a:srgbClr val="3B3835"/>
                </a:solidFill>
                <a:effectLst/>
                <a:latin typeface="Helvetica Neue"/>
              </a:rPr>
              <a:t> Respiratory Infections </a:t>
            </a:r>
          </a:p>
          <a:p>
            <a:r>
              <a:rPr lang="en-US" b="0" i="0" dirty="0">
                <a:solidFill>
                  <a:srgbClr val="3B3835"/>
                </a:solidFill>
                <a:effectLst/>
                <a:latin typeface="Helvetica Neue"/>
              </a:rPr>
              <a:t> Nose and Sinus problems</a:t>
            </a:r>
          </a:p>
          <a:p>
            <a:r>
              <a:rPr lang="en-US" b="0" i="0" dirty="0">
                <a:solidFill>
                  <a:srgbClr val="3B3835"/>
                </a:solidFill>
                <a:effectLst/>
                <a:latin typeface="Helvetica Neue"/>
              </a:rPr>
              <a:t> Drugs and Food Additives </a:t>
            </a:r>
          </a:p>
          <a:p>
            <a:r>
              <a:rPr lang="en-US" b="0" i="0" dirty="0">
                <a:solidFill>
                  <a:srgbClr val="3B3835"/>
                </a:solidFill>
                <a:effectLst/>
                <a:latin typeface="Helvetica Neue"/>
              </a:rPr>
              <a:t> GERD ( Gastro esophageal disorder) </a:t>
            </a:r>
          </a:p>
          <a:p>
            <a:r>
              <a:rPr lang="en-US" b="0" i="0" dirty="0">
                <a:solidFill>
                  <a:srgbClr val="3B3835"/>
                </a:solidFill>
                <a:effectLst/>
                <a:latin typeface="Helvetica Neue"/>
              </a:rPr>
              <a:t> Emotional Stress</a:t>
            </a:r>
          </a:p>
          <a:p>
            <a:endParaRPr lang="en-US" dirty="0"/>
          </a:p>
        </p:txBody>
      </p:sp>
      <p:sp>
        <p:nvSpPr>
          <p:cNvPr id="4" name="Date Placeholder 3">
            <a:extLst>
              <a:ext uri="{FF2B5EF4-FFF2-40B4-BE49-F238E27FC236}">
                <a16:creationId xmlns:a16="http://schemas.microsoft.com/office/drawing/2014/main" id="{231CF556-C48F-45A4-8059-72A89909159A}"/>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A3F7763-264A-4B97-90DC-7225F25FA4A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977D64B-DC1F-4A46-AEBD-DF2F899440FA}"/>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164</a:t>
            </a:fld>
            <a:endParaRPr lang="en-US" dirty="0">
              <a:solidFill>
                <a:prstClr val="black">
                  <a:tint val="75000"/>
                </a:prstClr>
              </a:solidFill>
            </a:endParaRPr>
          </a:p>
        </p:txBody>
      </p:sp>
    </p:spTree>
    <p:extLst>
      <p:ext uri="{BB962C8B-B14F-4D97-AF65-F5344CB8AC3E}">
        <p14:creationId xmlns:p14="http://schemas.microsoft.com/office/powerpoint/2010/main" val="39559147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7A31-717D-4E7A-B841-B36558502399}"/>
              </a:ext>
            </a:extLst>
          </p:cNvPr>
          <p:cNvSpPr>
            <a:spLocks noGrp="1"/>
          </p:cNvSpPr>
          <p:nvPr>
            <p:ph type="title"/>
          </p:nvPr>
        </p:nvSpPr>
        <p:spPr>
          <a:xfrm>
            <a:off x="610237" y="274954"/>
            <a:ext cx="10971532" cy="726532"/>
          </a:xfrm>
        </p:spPr>
        <p:txBody>
          <a:bodyPr/>
          <a:lstStyle/>
          <a:p>
            <a:r>
              <a:rPr lang="en-US" b="0" i="0" dirty="0">
                <a:solidFill>
                  <a:srgbClr val="3B3835"/>
                </a:solidFill>
                <a:effectLst/>
                <a:latin typeface="Helvetica Neue"/>
              </a:rPr>
              <a:t>Clinical Manifestations</a:t>
            </a:r>
            <a:endParaRPr lang="en-US" dirty="0"/>
          </a:p>
        </p:txBody>
      </p:sp>
      <p:sp>
        <p:nvSpPr>
          <p:cNvPr id="3" name="Content Placeholder 2">
            <a:extLst>
              <a:ext uri="{FF2B5EF4-FFF2-40B4-BE49-F238E27FC236}">
                <a16:creationId xmlns:a16="http://schemas.microsoft.com/office/drawing/2014/main" id="{A4C2B279-F773-47C0-BF29-71A7D5688201}"/>
              </a:ext>
            </a:extLst>
          </p:cNvPr>
          <p:cNvSpPr>
            <a:spLocks noGrp="1"/>
          </p:cNvSpPr>
          <p:nvPr>
            <p:ph idx="1"/>
          </p:nvPr>
        </p:nvSpPr>
        <p:spPr>
          <a:xfrm>
            <a:off x="1103085" y="1600778"/>
            <a:ext cx="10726057" cy="4364593"/>
          </a:xfrm>
        </p:spPr>
        <p:txBody>
          <a:bodyPr/>
          <a:lstStyle/>
          <a:p>
            <a:r>
              <a:rPr lang="en-US" b="0" i="0" dirty="0">
                <a:solidFill>
                  <a:srgbClr val="3B3835"/>
                </a:solidFill>
                <a:effectLst/>
                <a:latin typeface="Helvetica Neue"/>
              </a:rPr>
              <a:t>  The three most common symptoms of asthma are </a:t>
            </a:r>
            <a:r>
              <a:rPr lang="en-US" b="0" i="0" dirty="0">
                <a:solidFill>
                  <a:srgbClr val="FF0000"/>
                </a:solidFill>
                <a:effectLst/>
                <a:latin typeface="Helvetica Neue"/>
              </a:rPr>
              <a:t>Cough</a:t>
            </a:r>
            <a:r>
              <a:rPr lang="en-US" b="0" i="0" dirty="0">
                <a:solidFill>
                  <a:srgbClr val="3B3835"/>
                </a:solidFill>
                <a:effectLst/>
                <a:latin typeface="Helvetica Neue"/>
              </a:rPr>
              <a:t> ( esp. at night) </a:t>
            </a:r>
            <a:r>
              <a:rPr lang="en-US" b="0" i="0" dirty="0">
                <a:solidFill>
                  <a:srgbClr val="FF0000"/>
                </a:solidFill>
                <a:effectLst/>
                <a:latin typeface="Helvetica Neue"/>
              </a:rPr>
              <a:t>Dyspnea,</a:t>
            </a:r>
            <a:r>
              <a:rPr lang="en-US" b="0" i="0" dirty="0">
                <a:solidFill>
                  <a:srgbClr val="3B3835"/>
                </a:solidFill>
                <a:effectLst/>
                <a:latin typeface="Helvetica Neue"/>
              </a:rPr>
              <a:t> and </a:t>
            </a:r>
            <a:r>
              <a:rPr lang="en-US" b="0" i="0" dirty="0">
                <a:solidFill>
                  <a:srgbClr val="FF0000"/>
                </a:solidFill>
                <a:effectLst/>
                <a:latin typeface="Helvetica Neue"/>
              </a:rPr>
              <a:t>Wheezing</a:t>
            </a:r>
            <a:r>
              <a:rPr lang="en-US" b="0" i="0" dirty="0">
                <a:solidFill>
                  <a:srgbClr val="3B3835"/>
                </a:solidFill>
                <a:effectLst/>
                <a:latin typeface="Helvetica Neue"/>
              </a:rPr>
              <a:t>. In some instances, cough may be the only symptom. Asthma attacks often occur at night or early in the morning, possibly due to circadian variations (biological processes) that influence airway receptor thresholds.</a:t>
            </a:r>
            <a:endParaRPr lang="en-US" dirty="0"/>
          </a:p>
        </p:txBody>
      </p:sp>
      <p:sp>
        <p:nvSpPr>
          <p:cNvPr id="4" name="Date Placeholder 3">
            <a:extLst>
              <a:ext uri="{FF2B5EF4-FFF2-40B4-BE49-F238E27FC236}">
                <a16:creationId xmlns:a16="http://schemas.microsoft.com/office/drawing/2014/main" id="{F7EF0140-6FFC-47A6-A1CE-B88CD460158C}"/>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B217859-796A-496D-9757-3BD087828229}"/>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5A543E5-BEEF-4375-9ACF-149D0755DF40}"/>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165</a:t>
            </a:fld>
            <a:endParaRPr lang="en-US" dirty="0">
              <a:solidFill>
                <a:prstClr val="black">
                  <a:tint val="75000"/>
                </a:prstClr>
              </a:solidFill>
            </a:endParaRPr>
          </a:p>
        </p:txBody>
      </p:sp>
    </p:spTree>
    <p:extLst>
      <p:ext uri="{BB962C8B-B14F-4D97-AF65-F5344CB8AC3E}">
        <p14:creationId xmlns:p14="http://schemas.microsoft.com/office/powerpoint/2010/main" val="383702733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B034-E253-4EEB-BD03-8FB4717DCB77}"/>
              </a:ext>
            </a:extLst>
          </p:cNvPr>
          <p:cNvSpPr>
            <a:spLocks noGrp="1"/>
          </p:cNvSpPr>
          <p:nvPr>
            <p:ph type="title"/>
          </p:nvPr>
        </p:nvSpPr>
        <p:spPr/>
        <p:txBody>
          <a:bodyPr/>
          <a:lstStyle/>
          <a:p>
            <a:r>
              <a:rPr lang="en-US" dirty="0"/>
              <a:t>Asthma symptoms</a:t>
            </a:r>
          </a:p>
        </p:txBody>
      </p:sp>
      <p:sp>
        <p:nvSpPr>
          <p:cNvPr id="3" name="Content Placeholder 2">
            <a:extLst>
              <a:ext uri="{FF2B5EF4-FFF2-40B4-BE49-F238E27FC236}">
                <a16:creationId xmlns:a16="http://schemas.microsoft.com/office/drawing/2014/main" id="{4E3D7A41-E42B-43D2-B07C-05FC2ECCE06A}"/>
              </a:ext>
            </a:extLst>
          </p:cNvPr>
          <p:cNvSpPr>
            <a:spLocks noGrp="1"/>
          </p:cNvSpPr>
          <p:nvPr>
            <p:ph idx="1"/>
          </p:nvPr>
        </p:nvSpPr>
        <p:spPr>
          <a:xfrm>
            <a:off x="1277257" y="1417954"/>
            <a:ext cx="10304512" cy="4708759"/>
          </a:xfrm>
        </p:spPr>
        <p:txBody>
          <a:bodyPr/>
          <a:lstStyle/>
          <a:p>
            <a:r>
              <a:rPr lang="en-US" dirty="0"/>
              <a:t>1. shortness of breath</a:t>
            </a:r>
          </a:p>
          <a:p>
            <a:r>
              <a:rPr lang="en-US" dirty="0"/>
              <a:t>Cough</a:t>
            </a:r>
          </a:p>
          <a:p>
            <a:r>
              <a:rPr lang="en-US" dirty="0"/>
              <a:t>Wheezing</a:t>
            </a:r>
          </a:p>
          <a:p>
            <a:r>
              <a:rPr lang="en-US" dirty="0"/>
              <a:t>Chest tightness</a:t>
            </a:r>
          </a:p>
        </p:txBody>
      </p:sp>
      <p:sp>
        <p:nvSpPr>
          <p:cNvPr id="4" name="Date Placeholder 3">
            <a:extLst>
              <a:ext uri="{FF2B5EF4-FFF2-40B4-BE49-F238E27FC236}">
                <a16:creationId xmlns:a16="http://schemas.microsoft.com/office/drawing/2014/main" id="{69872110-2DC0-4D1A-8A37-5FD9C35E8D6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5DE45E5-4B18-43CB-80B1-0A77BFE7E14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1B69ABF-0EFC-42FD-97CB-B29CB57294C5}"/>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166</a:t>
            </a:fld>
            <a:endParaRPr lang="en-US" dirty="0">
              <a:solidFill>
                <a:prstClr val="black">
                  <a:tint val="75000"/>
                </a:prstClr>
              </a:solidFill>
            </a:endParaRPr>
          </a:p>
        </p:txBody>
      </p:sp>
    </p:spTree>
    <p:extLst>
      <p:ext uri="{BB962C8B-B14F-4D97-AF65-F5344CB8AC3E}">
        <p14:creationId xmlns:p14="http://schemas.microsoft.com/office/powerpoint/2010/main" val="169573410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10C4-DA88-4793-8B69-18CF062F967B}"/>
              </a:ext>
            </a:extLst>
          </p:cNvPr>
          <p:cNvSpPr>
            <a:spLocks noGrp="1"/>
          </p:cNvSpPr>
          <p:nvPr>
            <p:ph type="title"/>
          </p:nvPr>
        </p:nvSpPr>
        <p:spPr>
          <a:xfrm>
            <a:off x="610237" y="0"/>
            <a:ext cx="10971532" cy="731287"/>
          </a:xfrm>
        </p:spPr>
        <p:txBody>
          <a:bodyPr/>
          <a:lstStyle/>
          <a:p>
            <a:r>
              <a:rPr lang="en-US" dirty="0"/>
              <a:t> Assessment and Diagnostic Findings </a:t>
            </a:r>
          </a:p>
        </p:txBody>
      </p:sp>
      <p:sp>
        <p:nvSpPr>
          <p:cNvPr id="3" name="Content Placeholder 2">
            <a:extLst>
              <a:ext uri="{FF2B5EF4-FFF2-40B4-BE49-F238E27FC236}">
                <a16:creationId xmlns:a16="http://schemas.microsoft.com/office/drawing/2014/main" id="{5A5A7DA1-1A75-4DF4-92E6-DEADD65CB4B5}"/>
              </a:ext>
            </a:extLst>
          </p:cNvPr>
          <p:cNvSpPr>
            <a:spLocks noGrp="1"/>
          </p:cNvSpPr>
          <p:nvPr>
            <p:ph idx="1"/>
          </p:nvPr>
        </p:nvSpPr>
        <p:spPr>
          <a:xfrm>
            <a:off x="1233713" y="856343"/>
            <a:ext cx="10348055" cy="5270371"/>
          </a:xfrm>
        </p:spPr>
        <p:txBody>
          <a:bodyPr/>
          <a:lstStyle/>
          <a:p>
            <a:r>
              <a:rPr lang="en-US" dirty="0"/>
              <a:t>History collection (A complete family, environmental, and occupational history is essential. To establish the diagnosis)</a:t>
            </a:r>
          </a:p>
          <a:p>
            <a:r>
              <a:rPr lang="en-US" dirty="0"/>
              <a:t> Occupation related to chemicals and compounds </a:t>
            </a:r>
          </a:p>
          <a:p>
            <a:r>
              <a:rPr lang="en-US" dirty="0"/>
              <a:t> Sputum culture</a:t>
            </a:r>
          </a:p>
          <a:p>
            <a:r>
              <a:rPr lang="en-US" dirty="0"/>
              <a:t> Arterial blood gas analysis ( ABGs) </a:t>
            </a:r>
          </a:p>
          <a:p>
            <a:r>
              <a:rPr lang="en-US" dirty="0"/>
              <a:t> Pulse oximetry</a:t>
            </a:r>
          </a:p>
          <a:p>
            <a:r>
              <a:rPr lang="en-US" dirty="0"/>
              <a:t> Pulmonary functions test (PFT)</a:t>
            </a:r>
          </a:p>
          <a:p>
            <a:r>
              <a:rPr lang="en-US" dirty="0"/>
              <a:t> Peak flow monitoring (peak expiratory flow test or PEF)</a:t>
            </a:r>
          </a:p>
          <a:p>
            <a:r>
              <a:rPr lang="en-US" dirty="0"/>
              <a:t> Incentive spirometer</a:t>
            </a:r>
          </a:p>
        </p:txBody>
      </p:sp>
      <p:sp>
        <p:nvSpPr>
          <p:cNvPr id="4" name="Date Placeholder 3">
            <a:extLst>
              <a:ext uri="{FF2B5EF4-FFF2-40B4-BE49-F238E27FC236}">
                <a16:creationId xmlns:a16="http://schemas.microsoft.com/office/drawing/2014/main" id="{DDD4A1B7-E9A5-4247-908C-92E925CAB64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ACF04F9-D534-4ED4-919B-EC4F6FDB09EA}"/>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8A66C5D-96FF-4DEA-9714-344AAF07FCC6}"/>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167</a:t>
            </a:fld>
            <a:endParaRPr lang="en-US" dirty="0">
              <a:solidFill>
                <a:prstClr val="black">
                  <a:tint val="75000"/>
                </a:prstClr>
              </a:solidFill>
            </a:endParaRPr>
          </a:p>
        </p:txBody>
      </p:sp>
    </p:spTree>
    <p:extLst>
      <p:ext uri="{BB962C8B-B14F-4D97-AF65-F5344CB8AC3E}">
        <p14:creationId xmlns:p14="http://schemas.microsoft.com/office/powerpoint/2010/main" val="14209044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4579-570F-4D50-9BD6-CC654C4C64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829214-6DC0-4B97-854B-AB3747638996}"/>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BED587D9-B449-424B-ADAD-C5FBDE6DA55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C3612FD-D39C-4C4F-BF5E-63EC16AB3652}"/>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877713B2-322E-4B4D-9F0C-43D32CBA4FA5}"/>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168</a:t>
            </a:fld>
            <a:endParaRPr lang="en-US" dirty="0">
              <a:solidFill>
                <a:prstClr val="black">
                  <a:tint val="75000"/>
                </a:prstClr>
              </a:solidFill>
            </a:endParaRPr>
          </a:p>
        </p:txBody>
      </p:sp>
    </p:spTree>
    <p:extLst>
      <p:ext uri="{BB962C8B-B14F-4D97-AF65-F5344CB8AC3E}">
        <p14:creationId xmlns:p14="http://schemas.microsoft.com/office/powerpoint/2010/main" val="103938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A9B7-0E60-48B8-BEF8-D7B55BD66AE1}"/>
              </a:ext>
            </a:extLst>
          </p:cNvPr>
          <p:cNvSpPr>
            <a:spLocks noGrp="1"/>
          </p:cNvSpPr>
          <p:nvPr>
            <p:ph type="title"/>
          </p:nvPr>
        </p:nvSpPr>
        <p:spPr>
          <a:xfrm>
            <a:off x="838200" y="365125"/>
            <a:ext cx="10515600" cy="650875"/>
          </a:xfrm>
        </p:spPr>
        <p:txBody>
          <a:bodyPr>
            <a:normAutofit fontScale="90000"/>
          </a:bodyPr>
          <a:lstStyle/>
          <a:p>
            <a:r>
              <a:rPr lang="en-GB"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Types of pneumothorax</a:t>
            </a:r>
            <a:endParaRPr lang="en-US" dirty="0"/>
          </a:p>
        </p:txBody>
      </p:sp>
      <p:sp>
        <p:nvSpPr>
          <p:cNvPr id="3" name="Content Placeholder 2">
            <a:extLst>
              <a:ext uri="{FF2B5EF4-FFF2-40B4-BE49-F238E27FC236}">
                <a16:creationId xmlns:a16="http://schemas.microsoft.com/office/drawing/2014/main" id="{0EAD6F16-3B80-4B7E-AADB-C91921D87A1F}"/>
              </a:ext>
            </a:extLst>
          </p:cNvPr>
          <p:cNvSpPr>
            <a:spLocks noGrp="1"/>
          </p:cNvSpPr>
          <p:nvPr>
            <p:ph idx="1"/>
          </p:nvPr>
        </p:nvSpPr>
        <p:spPr>
          <a:xfrm>
            <a:off x="838200" y="1335314"/>
            <a:ext cx="10515600" cy="5157561"/>
          </a:xfrm>
        </p:spPr>
        <p:txBody>
          <a:bodyPr>
            <a:normAutofit lnSpcReduction="10000"/>
          </a:bodyPr>
          <a:lstStyle/>
          <a:p>
            <a:pPr marR="0" indent="0">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spontaneous pneumothorax, also referred to as a primary pneumothorax, occurs in the absence of a traumatic injury to the chest or a known lung disease.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mj-lt"/>
              <a:buAutoNum type="arabicPeriod"/>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 secondary (also termed complicated) pneumothorax occurs due to an underlying condition.</a:t>
            </a:r>
            <a:r>
              <a:rPr lang="en-GB"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nSpc>
                <a:spcPct val="115000"/>
              </a:lnSpc>
              <a:spcBef>
                <a:spcPts val="0"/>
              </a:spcBef>
              <a:spcAft>
                <a:spcPts val="1000"/>
              </a:spcAft>
              <a:buFont typeface="+mj-lt"/>
              <a:buAutoNum type="arabicPeriod"/>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Spontaneous pneumothorax is more common in men. </a:t>
            </a:r>
            <a:r>
              <a:rPr lang="en-GB" sz="3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Smoking</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has been shown to increase the risk for spontaneous pneumothorax.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7682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D928-2DA3-4DBF-8F85-2AC2BEC3D9E9}"/>
              </a:ext>
            </a:extLst>
          </p:cNvPr>
          <p:cNvSpPr>
            <a:spLocks noGrp="1"/>
          </p:cNvSpPr>
          <p:nvPr>
            <p:ph type="title"/>
          </p:nvPr>
        </p:nvSpPr>
        <p:spPr/>
        <p:txBody>
          <a:bodyPr/>
          <a:lstStyle/>
          <a:p>
            <a:r>
              <a:rPr lang="en-GB"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Diagnoses of spontaneous pneumothorax</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03D6C6F-DE8E-4B39-B0D0-C3390FD82B38}"/>
              </a:ext>
            </a:extLst>
          </p:cNvPr>
          <p:cNvSpPr>
            <a:spLocks noGrp="1"/>
          </p:cNvSpPr>
          <p:nvPr>
            <p:ph idx="1"/>
          </p:nvPr>
        </p:nvSpPr>
        <p:spPr/>
        <p:txBody>
          <a:bodyPr/>
          <a:lstStyle/>
          <a:p>
            <a:pPr marL="0" marR="0">
              <a:lnSpc>
                <a:spcPct val="115000"/>
              </a:lnSpc>
              <a:spcBef>
                <a:spcPts val="0"/>
              </a:spcBef>
              <a:spcAft>
                <a:spcPts val="1000"/>
              </a:spcAft>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Examination of the chest with a stethoscope reveals decreased or absent breath sounds over the affected lung.</a:t>
            </a:r>
          </a:p>
          <a:p>
            <a:pPr marL="0" marR="0">
              <a:lnSpc>
                <a:spcPct val="115000"/>
              </a:lnSpc>
              <a:spcBef>
                <a:spcPts val="0"/>
              </a:spcBef>
              <a:spcAft>
                <a:spcPts val="1000"/>
              </a:spcAft>
            </a:pP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The diagnosis is confirmed by </a:t>
            </a:r>
            <a:r>
              <a:rPr lang="en-GB" sz="3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chest X-ray</a:t>
            </a:r>
            <a:r>
              <a:rPr lang="en-GB"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1312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0BF5-AC85-4C0C-AB5D-13B4660DA062}"/>
              </a:ext>
            </a:extLst>
          </p:cNvPr>
          <p:cNvSpPr>
            <a:spLocks noGrp="1"/>
          </p:cNvSpPr>
          <p:nvPr>
            <p:ph type="title"/>
          </p:nvPr>
        </p:nvSpPr>
        <p:spPr/>
        <p:txBody>
          <a:bodyPr/>
          <a:lstStyle/>
          <a:p>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4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Treatment for pneumothorax</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9AFA0BD-89DA-440A-90E8-3DBB02A77AF0}"/>
              </a:ext>
            </a:extLst>
          </p:cNvPr>
          <p:cNvSpPr>
            <a:spLocks noGrp="1"/>
          </p:cNvSpPr>
          <p:nvPr>
            <p:ph idx="1"/>
          </p:nvPr>
        </p:nvSpPr>
        <p:spPr>
          <a:xfrm>
            <a:off x="838200" y="1291771"/>
            <a:ext cx="10515600" cy="4885192"/>
          </a:xfrm>
        </p:spPr>
        <p:txBody>
          <a:bodyPr>
            <a:normAutofit/>
          </a:bodyPr>
          <a:lstStyle/>
          <a:p>
            <a:pPr marL="0" marR="0">
              <a:lnSpc>
                <a:spcPct val="115000"/>
              </a:lnSpc>
              <a:spcBef>
                <a:spcPts val="0"/>
              </a:spcBef>
              <a:spcAft>
                <a:spcPts val="1000"/>
              </a:spcAft>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Pneumothorax without underlying lung disease may resolve on its own in one to two weeks.</a:t>
            </a:r>
            <a:endParaRPr lang="en-US"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3200" dirty="0">
                <a:solidFill>
                  <a:srgbClr val="333333"/>
                </a:solidFill>
                <a:effectLst/>
                <a:latin typeface="Times New Roman" panose="02020603050405020304" pitchFamily="18" charset="0"/>
                <a:ea typeface="Times New Roman" panose="02020603050405020304" pitchFamily="18" charset="0"/>
              </a:rPr>
              <a:t>A larger pneumothorax and a pneumothorax associated with underlying lung disease often require aspiration of the free air and/or placement of a chest tube to evacuate the air.</a:t>
            </a:r>
            <a:endParaRPr lang="en-US" sz="3200" dirty="0"/>
          </a:p>
        </p:txBody>
      </p:sp>
    </p:spTree>
    <p:extLst>
      <p:ext uri="{BB962C8B-B14F-4D97-AF65-F5344CB8AC3E}">
        <p14:creationId xmlns:p14="http://schemas.microsoft.com/office/powerpoint/2010/main" val="295719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iratory System">
            <a:extLst>
              <a:ext uri="{FF2B5EF4-FFF2-40B4-BE49-F238E27FC236}">
                <a16:creationId xmlns:a16="http://schemas.microsoft.com/office/drawing/2014/main" id="{52441380-D151-4AB8-B70A-A6978A44538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1500" y="374650"/>
            <a:ext cx="7924800" cy="6108700"/>
          </a:xfrm>
          <a:prstGeom prst="rect">
            <a:avLst/>
          </a:prstGeom>
          <a:noFill/>
          <a:ln>
            <a:noFill/>
          </a:ln>
        </p:spPr>
      </p:pic>
    </p:spTree>
    <p:extLst>
      <p:ext uri="{BB962C8B-B14F-4D97-AF65-F5344CB8AC3E}">
        <p14:creationId xmlns:p14="http://schemas.microsoft.com/office/powerpoint/2010/main" val="412257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3DB17-D679-472B-8627-2688765E7007}"/>
              </a:ext>
            </a:extLst>
          </p:cNvPr>
          <p:cNvSpPr>
            <a:spLocks noGrp="1"/>
          </p:cNvSpPr>
          <p:nvPr>
            <p:ph type="title"/>
          </p:nvPr>
        </p:nvSpPr>
        <p:spPr>
          <a:xfrm>
            <a:off x="838200" y="365126"/>
            <a:ext cx="10515600" cy="315911"/>
          </a:xfrm>
        </p:spPr>
        <p:txBody>
          <a:bodyPr>
            <a:normAutofit fontScale="90000"/>
          </a:bodyPr>
          <a:lstStyle/>
          <a:p>
            <a:r>
              <a:rPr lang="en-US" dirty="0"/>
              <a:t>complications</a:t>
            </a:r>
          </a:p>
        </p:txBody>
      </p:sp>
      <p:sp>
        <p:nvSpPr>
          <p:cNvPr id="3" name="Content Placeholder 2">
            <a:extLst>
              <a:ext uri="{FF2B5EF4-FFF2-40B4-BE49-F238E27FC236}">
                <a16:creationId xmlns:a16="http://schemas.microsoft.com/office/drawing/2014/main" id="{5D322CDE-A15D-473E-A3EA-B4778DE31F93}"/>
              </a:ext>
            </a:extLst>
          </p:cNvPr>
          <p:cNvSpPr>
            <a:spLocks noGrp="1"/>
          </p:cNvSpPr>
          <p:nvPr>
            <p:ph idx="1"/>
          </p:nvPr>
        </p:nvSpPr>
        <p:spPr>
          <a:xfrm>
            <a:off x="319314" y="681038"/>
            <a:ext cx="11466286" cy="5922962"/>
          </a:xfrm>
        </p:spPr>
        <p:txBody>
          <a:bodyPr>
            <a:normAutofit/>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 Possible complications of chest tube insertion include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GB"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tooltip="Learning Quiz">
                  <a:extLst>
                    <a:ext uri="{A12FA001-AC4F-418D-AE19-62706E023703}">
                      <ahyp:hlinkClr xmlns:ahyp="http://schemas.microsoft.com/office/drawing/2018/hyperlinkcolor" val="tx"/>
                    </a:ext>
                  </a:extLst>
                </a:hlinkClick>
              </a:rPr>
              <a:t>pain</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infection of the space between the lung and chest wall (the pleural space),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GB" sz="2800" dirty="0" err="1">
                <a:effectLst/>
                <a:latin typeface="Times New Roman" panose="02020603050405020304" pitchFamily="18" charset="0"/>
                <a:ea typeface="Times New Roman" panose="02020603050405020304" pitchFamily="18" charset="0"/>
                <a:cs typeface="Times New Roman" panose="02020603050405020304" pitchFamily="18" charset="0"/>
              </a:rPr>
              <a:t>hemorrhage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(bleeding),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fluid accumulation in the lung, and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SzPts val="1000"/>
              <a:buFont typeface="Courier New" panose="02070309020205020404" pitchFamily="49" charset="0"/>
              <a:buChar char="o"/>
              <a:tabLst>
                <a:tab pos="914400" algn="l"/>
              </a:tabLst>
            </a:pPr>
            <a:r>
              <a:rPr lang="en-GB"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low blood pressure</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hypotension</a:t>
            </a: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GB" dirty="0">
                <a:effectLst/>
                <a:latin typeface="Times New Roman" panose="02020603050405020304" pitchFamily="18" charset="0"/>
                <a:ea typeface="Times New Roman" panose="02020603050405020304" pitchFamily="18" charset="0"/>
                <a:cs typeface="Times New Roman" panose="02020603050405020304" pitchFamily="18" charset="0"/>
              </a:rPr>
              <a:t>In some cases, the leak does not close on its own. This is called a bronchopleural fistula (punctured lung), and may require chest surgery to repair the hole in the lung.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9809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D7E0-0A84-4626-8F38-7A0E518A8FD6}"/>
              </a:ext>
            </a:extLst>
          </p:cNvPr>
          <p:cNvSpPr>
            <a:spLocks noGrp="1"/>
          </p:cNvSpPr>
          <p:nvPr>
            <p:ph type="title"/>
          </p:nvPr>
        </p:nvSpPr>
        <p:spPr>
          <a:xfrm>
            <a:off x="838200" y="365126"/>
            <a:ext cx="10515600" cy="883104"/>
          </a:xfrm>
        </p:spPr>
        <p:txBody>
          <a:bodyPr>
            <a:normAutofit fontScale="90000"/>
          </a:bodyPr>
          <a:lstStyle/>
          <a:p>
            <a:r>
              <a:rPr lang="en-GB"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Prognosis for pneumothorax</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80A3C7F-CA92-4538-9FA3-64FCEBDDF37B}"/>
              </a:ext>
            </a:extLst>
          </p:cNvPr>
          <p:cNvSpPr>
            <a:spLocks noGrp="1"/>
          </p:cNvSpPr>
          <p:nvPr>
            <p:ph idx="1"/>
          </p:nvPr>
        </p:nvSpPr>
        <p:spPr>
          <a:xfrm>
            <a:off x="190500" y="943428"/>
            <a:ext cx="11849100" cy="5718629"/>
          </a:xfrm>
        </p:spPr>
        <p:txBody>
          <a:bodyPr>
            <a:normAutofit fontScale="92500"/>
          </a:bodyPr>
          <a:lstStyle/>
          <a:p>
            <a:pPr marL="0" marR="0">
              <a:lnSpc>
                <a:spcPct val="115000"/>
              </a:lnSpc>
              <a:spcBef>
                <a:spcPts val="0"/>
              </a:spcBef>
              <a:spcAft>
                <a:spcPts val="1000"/>
              </a:spcAft>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outcome of pneumothorax depends upon the extent and type of pneumothorax.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small spontaneous pneumothorax will generally resolve on its own without treatment.</a:t>
            </a:r>
            <a:endParaRPr lang="en-US"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secondary pneumothorax (even when small) associated with underlying disease is much more serious and has a significant death rate. A secondary pneumothorax requires urgent and immediate treatment.</a:t>
            </a:r>
            <a:endParaRPr lang="en-US"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1000"/>
              </a:spcAft>
              <a:buSzPts val="1000"/>
              <a:buFont typeface="Symbol" panose="05050102010706020507" pitchFamily="18" charset="2"/>
              <a:buChar char=""/>
              <a:tabLst>
                <a:tab pos="457200" algn="l"/>
              </a:tabLst>
            </a:pPr>
            <a:r>
              <a:rPr lang="en-GB"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Having one pneumothorax increases the risk of developing the condition again. Most recurrences occur within the first year.</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2720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6D76-C2A4-4287-8E48-344923CB3F05}"/>
              </a:ext>
            </a:extLst>
          </p:cNvPr>
          <p:cNvSpPr>
            <a:spLocks noGrp="1"/>
          </p:cNvSpPr>
          <p:nvPr>
            <p:ph type="title"/>
          </p:nvPr>
        </p:nvSpPr>
        <p:spPr>
          <a:xfrm>
            <a:off x="838200" y="365125"/>
            <a:ext cx="10515600" cy="828675"/>
          </a:xfrm>
        </p:spPr>
        <p:txBody>
          <a:bodyPr>
            <a:normAutofit fontScale="90000"/>
          </a:bodyPr>
          <a:lstStyle/>
          <a:p>
            <a:pPr marL="0" marR="0">
              <a:lnSpc>
                <a:spcPct val="115000"/>
              </a:lnSpc>
              <a:spcBef>
                <a:spcPts val="0"/>
              </a:spcBef>
              <a:spcAft>
                <a:spcPts val="1000"/>
              </a:spcAft>
            </a:pPr>
            <a:r>
              <a:rPr lang="en-GB" sz="1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CARCINOMA OF THE LUNGS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CFE7E3-E1B6-44D4-BA50-50510762D1C9}"/>
              </a:ext>
            </a:extLst>
          </p:cNvPr>
          <p:cNvSpPr>
            <a:spLocks noGrp="1"/>
          </p:cNvSpPr>
          <p:nvPr>
            <p:ph idx="1"/>
          </p:nvPr>
        </p:nvSpPr>
        <p:spPr>
          <a:xfrm>
            <a:off x="838200" y="1066800"/>
            <a:ext cx="10515600" cy="5110163"/>
          </a:xfrm>
        </p:spPr>
        <p:txBody>
          <a:bodyPr/>
          <a:lstStyle/>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Malignancy disease of the lungs.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Incidences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Common in people who are above 50 years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It is more common in men and mostly cigarette smokers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disease occurrence rate is higher in urban than rural areas or polluted atmosphere.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80363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C62B7-F28B-4507-A06B-9CCC70396C7B}"/>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Predisposing factors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3C39259-DBFD-47F6-8035-E9E206A650AB}"/>
              </a:ext>
            </a:extLst>
          </p:cNvPr>
          <p:cNvSpPr>
            <a:spLocks noGrp="1"/>
          </p:cNvSpPr>
          <p:nvPr>
            <p:ph idx="1"/>
          </p:nvPr>
        </p:nvSpPr>
        <p:spPr>
          <a:xfrm>
            <a:off x="1104900" y="1027906"/>
            <a:ext cx="10515600" cy="5562600"/>
          </a:xfrm>
        </p:spPr>
        <p:txBody>
          <a:bodyPr>
            <a:normAutofit fontScale="92500" lnSpcReduction="10000"/>
          </a:bodyPr>
          <a:lstStyle/>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Heavy smoking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Asbestos dust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Metastasis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Arsenic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Uranium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Beryllium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Vinyl chloride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Nickel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Gasoline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19925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B159-FD5E-4B1F-BFAC-E5480BFA28B9}"/>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Pathology</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5925D8-A696-48B9-8CC0-9B3629CBDA81}"/>
              </a:ext>
            </a:extLst>
          </p:cNvPr>
          <p:cNvSpPr>
            <a:spLocks noGrp="1"/>
          </p:cNvSpPr>
          <p:nvPr>
            <p:ph idx="1"/>
          </p:nvPr>
        </p:nvSpPr>
        <p:spPr/>
        <p:txBody>
          <a:bodyPr/>
          <a:lstStyle/>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tumor arises from bronchial epithelium or mucous glands and at an early stage it may occur at the bronchial lumen.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There may be involvement of the pleura either directly or by lymphatic spread.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7789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14D4-F8E7-46D8-9CAC-85A4EE43CCE1}"/>
              </a:ext>
            </a:extLst>
          </p:cNvPr>
          <p:cNvSpPr>
            <a:spLocks noGrp="1"/>
          </p:cNvSpPr>
          <p:nvPr>
            <p:ph type="title"/>
          </p:nvPr>
        </p:nvSpPr>
        <p:spPr>
          <a:xfrm>
            <a:off x="838200" y="365125"/>
            <a:ext cx="10515600" cy="777875"/>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Clinical features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FF9DB8C-FB3F-4201-8420-578654F2255B}"/>
              </a:ext>
            </a:extLst>
          </p:cNvPr>
          <p:cNvSpPr>
            <a:spLocks noGrp="1"/>
          </p:cNvSpPr>
          <p:nvPr>
            <p:ph idx="1"/>
          </p:nvPr>
        </p:nvSpPr>
        <p:spPr>
          <a:xfrm>
            <a:off x="838200" y="952500"/>
            <a:ext cx="10515600" cy="5540375"/>
          </a:xfrm>
        </p:spPr>
        <p:txBody>
          <a:bodyPr>
            <a:normAutofit lnSpcReduction="10000"/>
          </a:bodyPr>
          <a:lstStyle/>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Onset is usually gradual with a persistent cough as earliest symptom (dry cough). Later the cough becomes productive, yellowish in color and may contain blood.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There is progressive loss of weight, energy and appetite associated with cough and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anaemia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As toxic effect of the carcinoma there may be such evidence as mental and endocrine disorder before any detectable signs.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Dysprea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Pleural effusion accompanied by chest pains (severe).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959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BAB1-0486-44F3-83AB-6B1295A6147D}"/>
              </a:ext>
            </a:extLst>
          </p:cNvPr>
          <p:cNvSpPr>
            <a:spLocks noGrp="1"/>
          </p:cNvSpPr>
          <p:nvPr>
            <p:ph type="title"/>
          </p:nvPr>
        </p:nvSpPr>
        <p:spPr>
          <a:xfrm>
            <a:off x="838200" y="365125"/>
            <a:ext cx="10515600" cy="523875"/>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Diagnosis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B811D95-04A2-43DF-9D94-6E49AF936D2B}"/>
              </a:ext>
            </a:extLst>
          </p:cNvPr>
          <p:cNvSpPr>
            <a:spLocks noGrp="1"/>
          </p:cNvSpPr>
          <p:nvPr>
            <p:ph idx="1"/>
          </p:nvPr>
        </p:nvSpPr>
        <p:spPr>
          <a:xfrm>
            <a:off x="838200" y="889000"/>
            <a:ext cx="10515600" cy="5287963"/>
          </a:xfrm>
        </p:spPr>
        <p:txBody>
          <a:bodyPr>
            <a:normAutofit fontScale="92500" lnSpcReduction="10000"/>
          </a:bodyPr>
          <a:lstStyle/>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It is difficult to diagnose in the early stage of the disease.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History of long smoking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X-ray of chest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Sputum can be sent for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cystology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Investigation</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Bronchoscopy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Biopsy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Paracentesis – send to lab</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72565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3239-4C64-4890-83AB-CECF62ECDEC6}"/>
              </a:ext>
            </a:extLst>
          </p:cNvPr>
          <p:cNvSpPr>
            <a:spLocks noGrp="1"/>
          </p:cNvSpPr>
          <p:nvPr>
            <p:ph type="title"/>
          </p:nvPr>
        </p:nvSpPr>
        <p:spPr>
          <a:xfrm>
            <a:off x="838200" y="365125"/>
            <a:ext cx="10515600" cy="727075"/>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Treatment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2430CF7-B7C1-4B31-A732-1C6EE6C86640}"/>
              </a:ext>
            </a:extLst>
          </p:cNvPr>
          <p:cNvSpPr>
            <a:spLocks noGrp="1"/>
          </p:cNvSpPr>
          <p:nvPr>
            <p:ph idx="1"/>
          </p:nvPr>
        </p:nvSpPr>
        <p:spPr>
          <a:xfrm>
            <a:off x="406400" y="850900"/>
            <a:ext cx="11201400" cy="5854700"/>
          </a:xfrm>
        </p:spPr>
        <p:txBody>
          <a:bodyPr>
            <a:normAutofit fontScale="92500" lnSpcReduction="20000"/>
          </a:bodyPr>
          <a:lstStyle/>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Surgical treatment in the early stages and where it is localized to one area</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For advanced cases radiotherapy and cytotoxic drugs are given for palliative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NB: Best results in surgery are when radiotherapy is given before operation.</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Management nursing</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It is the nursing care for all patients with chest condition and surgery to the chest. See post-operative care.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Management of patients who are dying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440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DDBA-D313-4DF2-A0A7-3C6315393117}"/>
              </a:ext>
            </a:extLst>
          </p:cNvPr>
          <p:cNvSpPr>
            <a:spLocks noGrp="1"/>
          </p:cNvSpPr>
          <p:nvPr>
            <p:ph type="title"/>
          </p:nvPr>
        </p:nvSpPr>
        <p:spPr>
          <a:xfrm>
            <a:off x="838200" y="365125"/>
            <a:ext cx="10515600" cy="625475"/>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PLEURISY AND EMPYEMA</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9815F76-D733-49C8-B60F-48A3E687B8C1}"/>
              </a:ext>
            </a:extLst>
          </p:cNvPr>
          <p:cNvSpPr>
            <a:spLocks noGrp="1"/>
          </p:cNvSpPr>
          <p:nvPr>
            <p:ph idx="1"/>
          </p:nvPr>
        </p:nvSpPr>
        <p:spPr>
          <a:xfrm>
            <a:off x="838200" y="876300"/>
            <a:ext cx="10515600" cy="5300663"/>
          </a:xfrm>
        </p:spPr>
        <p:txBody>
          <a:bodyPr/>
          <a:lstStyle/>
          <a:p>
            <a:pPr marL="0" marR="0" indent="0">
              <a:lnSpc>
                <a:spcPct val="115000"/>
              </a:lnSpc>
              <a:spcBef>
                <a:spcPts val="0"/>
              </a:spcBef>
              <a:spcAft>
                <a:spcPts val="100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Pleurisy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Inflammation of the pleural membrane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Pleural effusion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Accumulation of serous fluid in pleural cavity</a:t>
            </a:r>
          </a:p>
          <a:p>
            <a:pPr marL="0" marR="0" indent="0">
              <a:lnSpc>
                <a:spcPct val="115000"/>
              </a:lnSpc>
              <a:spcBef>
                <a:spcPts val="0"/>
              </a:spcBef>
              <a:spcAft>
                <a:spcPts val="100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Pleural empyema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Collection of pus in the pleural cavity which comes as a result of infected pleural or infected pleural effusion.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59050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2A9F-3FC8-450A-99F9-CCA42BA91B8C}"/>
              </a:ext>
            </a:extLst>
          </p:cNvPr>
          <p:cNvSpPr>
            <a:spLocks noGrp="1"/>
          </p:cNvSpPr>
          <p:nvPr>
            <p:ph type="title"/>
          </p:nvPr>
        </p:nvSpPr>
        <p:spPr>
          <a:xfrm>
            <a:off x="838200" y="368300"/>
            <a:ext cx="10515600" cy="457200"/>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Causes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7CB7A78-D2B1-4AE7-8856-605AE3FA7E62}"/>
              </a:ext>
            </a:extLst>
          </p:cNvPr>
          <p:cNvSpPr>
            <a:spLocks noGrp="1"/>
          </p:cNvSpPr>
          <p:nvPr>
            <p:ph idx="1"/>
          </p:nvPr>
        </p:nvSpPr>
        <p:spPr>
          <a:xfrm>
            <a:off x="838200" y="825500"/>
            <a:ext cx="10515600" cy="5575300"/>
          </a:xfrm>
        </p:spPr>
        <p:txBody>
          <a:bodyPr>
            <a:normAutofit fontScale="92500" lnSpcReduction="10000"/>
          </a:bodyPr>
          <a:lstStyle/>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Chest infections and chest conditions e.g. pneumonia, TB, bronchitis, lung abscess, cancer of the lungs, trauma in the chest following chest surgery.</a:t>
            </a:r>
          </a:p>
          <a:p>
            <a:pPr marL="0" marR="0" indent="0">
              <a:lnSpc>
                <a:spcPct val="115000"/>
              </a:lnSpc>
              <a:spcBef>
                <a:spcPts val="0"/>
              </a:spcBef>
              <a:spcAft>
                <a:spcPts val="1000"/>
              </a:spcAft>
              <a:buNone/>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Signs and symptoms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There is cough followed by unilateral cough movements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Chest pain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Dyspnea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Poor appetite – loss of weight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grating sound can be heard with stethoscope on inspiration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071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48E4-9802-4B8D-A72A-54F805DECECC}"/>
              </a:ext>
            </a:extLst>
          </p:cNvPr>
          <p:cNvSpPr>
            <a:spLocks noGrp="1"/>
          </p:cNvSpPr>
          <p:nvPr>
            <p:ph type="title"/>
          </p:nvPr>
        </p:nvSpPr>
        <p:spPr/>
        <p:txBody>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PULMONARY NURSING</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90CE86E-3C07-45AE-BDFB-D633CEDCE70A}"/>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MODULE COMPUTENCE</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Diagnose, manage and rehabilitate patients with respiratory conditions</a:t>
            </a:r>
          </a:p>
          <a:p>
            <a:pPr marL="0" marR="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MODULE OUTCOMES</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By the end of the module the learner should:</a:t>
            </a:r>
          </a:p>
          <a:p>
            <a:pPr marL="342900" marR="0" lvl="0" indent="-342900">
              <a:lnSpc>
                <a:spcPct val="107000"/>
              </a:lnSpc>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Manage patients with restrictive respiratory disorders using the nursing process</a:t>
            </a:r>
          </a:p>
          <a:p>
            <a:pPr marL="342900" marR="0" lvl="0" indent="-342900">
              <a:lnSpc>
                <a:spcPct val="107000"/>
              </a:lnSpc>
              <a:spcBef>
                <a:spcPts val="0"/>
              </a:spcBef>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Manage patients with obstructive respiratory disorders using the nursing process</a:t>
            </a:r>
          </a:p>
          <a:p>
            <a:endParaRPr lang="en-US" dirty="0"/>
          </a:p>
        </p:txBody>
      </p:sp>
    </p:spTree>
    <p:extLst>
      <p:ext uri="{BB962C8B-B14F-4D97-AF65-F5344CB8AC3E}">
        <p14:creationId xmlns:p14="http://schemas.microsoft.com/office/powerpoint/2010/main" val="306170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D765-C226-4D91-9960-916CD39774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DA7EC2-E13F-4303-88DD-07CD4C88A57E}"/>
              </a:ext>
            </a:extLst>
          </p:cNvPr>
          <p:cNvSpPr>
            <a:spLocks noGrp="1"/>
          </p:cNvSpPr>
          <p:nvPr>
            <p:ph idx="1"/>
          </p:nvPr>
        </p:nvSpPr>
        <p:spPr>
          <a:xfrm>
            <a:off x="1428749" y="1600778"/>
            <a:ext cx="10153019" cy="4525935"/>
          </a:xfrm>
        </p:spPr>
        <p:txBody>
          <a:bodyPr/>
          <a:lstStyle/>
          <a:p>
            <a:pPr marL="0" marR="0">
              <a:lnSpc>
                <a:spcPct val="115000"/>
              </a:lnSpc>
              <a:spcBef>
                <a:spcPts val="0"/>
              </a:spcBef>
              <a:spcAft>
                <a:spcPts val="10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Diagnosis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Chest x-ray shows pleural secretions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Examination of pleural fluids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White blood count is raised.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2690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ECEB-7FC3-4E70-AF40-F96B94D8DC18}"/>
              </a:ext>
            </a:extLst>
          </p:cNvPr>
          <p:cNvSpPr>
            <a:spLocks noGrp="1"/>
          </p:cNvSpPr>
          <p:nvPr>
            <p:ph type="title"/>
          </p:nvPr>
        </p:nvSpPr>
        <p:spPr>
          <a:xfrm>
            <a:off x="838200" y="365126"/>
            <a:ext cx="10515600" cy="315912"/>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Management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B992C60-7F7D-4BE7-915F-9CAAE6C1AD76}"/>
              </a:ext>
            </a:extLst>
          </p:cNvPr>
          <p:cNvSpPr>
            <a:spLocks noGrp="1"/>
          </p:cNvSpPr>
          <p:nvPr>
            <p:ph idx="1"/>
          </p:nvPr>
        </p:nvSpPr>
        <p:spPr>
          <a:xfrm>
            <a:off x="520700" y="863600"/>
            <a:ext cx="10985500" cy="5629274"/>
          </a:xfrm>
        </p:spPr>
        <p:txBody>
          <a:bodyPr>
            <a:normAutofit lnSpcReduction="10000"/>
          </a:bodyPr>
          <a:lstStyle/>
          <a:p>
            <a:pPr marL="0" marR="0">
              <a:lnSpc>
                <a:spcPct val="115000"/>
              </a:lnSpc>
              <a:spcBef>
                <a:spcPts val="0"/>
              </a:spcBef>
              <a:spcAft>
                <a:spcPts val="10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Rx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Thoracentasis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(chest aspiration) to relieve pressure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Antibiotics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Treat the cause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Sedate the patient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Chest surgery and underwater seal drainage is left to drain the pus.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Nursing management as is for any other patient with chest condition before surgery.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Keen observations should be done during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thoracentasis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908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0916-FAB8-459F-9D43-43F0E494E247}"/>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PULMONARY EMPHYSEMA</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99252C2-3ACF-466C-80A9-322EE1A41C3B}"/>
              </a:ext>
            </a:extLst>
          </p:cNvPr>
          <p:cNvSpPr>
            <a:spLocks noGrp="1"/>
          </p:cNvSpPr>
          <p:nvPr>
            <p:ph idx="1"/>
          </p:nvPr>
        </p:nvSpPr>
        <p:spPr>
          <a:xfrm>
            <a:off x="1456659" y="1137684"/>
            <a:ext cx="10125109" cy="4989029"/>
          </a:xfrm>
        </p:spPr>
        <p:txBody>
          <a:bodyPr/>
          <a:lstStyle/>
          <a:p>
            <a:pPr marL="0" marR="0" indent="0">
              <a:lnSpc>
                <a:spcPct val="115000"/>
              </a:lnSpc>
              <a:spcBef>
                <a:spcPts val="0"/>
              </a:spcBef>
              <a:spcAft>
                <a:spcPts val="1000"/>
              </a:spcAf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Trapping of air in the lung tissues due to destruction of the alveolar wall by repeated infections.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Types of pulmonary emphysema;</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Surgical due to trauma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esp</a:t>
            </a:r>
            <a:r>
              <a:rPr lang="en-US" dirty="0">
                <a:effectLst/>
                <a:latin typeface="Times New Roman" panose="02020603050405020304" pitchFamily="18" charset="0"/>
                <a:ea typeface="Calibri" panose="020F0502020204030204" pitchFamily="34" charset="0"/>
                <a:cs typeface="Times New Roman" panose="02020603050405020304" pitchFamily="18" charset="0"/>
              </a:rPr>
              <a:t> fractured limbs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Medical due to chronic infections or irritants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93512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C448-F8DD-49F6-8F4B-70EA41F7530D}"/>
              </a:ext>
            </a:extLst>
          </p:cNvPr>
          <p:cNvSpPr>
            <a:spLocks noGrp="1"/>
          </p:cNvSpPr>
          <p:nvPr>
            <p:ph type="title"/>
          </p:nvPr>
        </p:nvSpPr>
        <p:spPr>
          <a:xfrm>
            <a:off x="838200" y="139701"/>
            <a:ext cx="10515600" cy="762000"/>
          </a:xfrm>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Signs and symptoms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309534E-00CA-4D00-98BD-8E51895A279D}"/>
              </a:ext>
            </a:extLst>
          </p:cNvPr>
          <p:cNvSpPr>
            <a:spLocks noGrp="1"/>
          </p:cNvSpPr>
          <p:nvPr>
            <p:ph idx="1"/>
          </p:nvPr>
        </p:nvSpPr>
        <p:spPr>
          <a:xfrm>
            <a:off x="1350334" y="912335"/>
            <a:ext cx="10371765" cy="5714998"/>
          </a:xfrm>
        </p:spPr>
        <p:txBody>
          <a:bodyPr>
            <a:normAutofit/>
          </a:bodyPr>
          <a:lstStyle/>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Onset is gradual and affects patients who are over 40 years of age. Starts with shortness of breath followed by fatigue, wheezing respirations.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They may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experience cyanosis and patient shows signs of heart failure.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Patient has fixed diaphragm and presents with purse-lip.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Patient is thin and has barrel shaped (fixed ribs and rigid chest).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7738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5757-B1D6-49BE-B890-A368A62B7A9D}"/>
              </a:ext>
            </a:extLst>
          </p:cNvPr>
          <p:cNvSpPr>
            <a:spLocks noGrp="1"/>
          </p:cNvSpPr>
          <p:nvPr>
            <p:ph type="title"/>
          </p:nvPr>
        </p:nvSpPr>
        <p:spPr>
          <a:xfrm>
            <a:off x="610237" y="274954"/>
            <a:ext cx="10971532" cy="671344"/>
          </a:xfrm>
        </p:spPr>
        <p:txBody>
          <a:bodyPr/>
          <a:lstStyle/>
          <a:p>
            <a:r>
              <a:rPr lang="en-US" dirty="0"/>
              <a:t>SIGNS AND SYMPTOMS CONT.</a:t>
            </a:r>
          </a:p>
        </p:txBody>
      </p:sp>
      <p:sp>
        <p:nvSpPr>
          <p:cNvPr id="3" name="Content Placeholder 2">
            <a:extLst>
              <a:ext uri="{FF2B5EF4-FFF2-40B4-BE49-F238E27FC236}">
                <a16:creationId xmlns:a16="http://schemas.microsoft.com/office/drawing/2014/main" id="{D5483048-2CEC-446A-92D0-13311465A0C7}"/>
              </a:ext>
            </a:extLst>
          </p:cNvPr>
          <p:cNvSpPr>
            <a:spLocks noGrp="1"/>
          </p:cNvSpPr>
          <p:nvPr>
            <p:ph idx="1"/>
          </p:nvPr>
        </p:nvSpPr>
        <p:spPr>
          <a:xfrm>
            <a:off x="1422399" y="1180214"/>
            <a:ext cx="10159369" cy="4946499"/>
          </a:xfrm>
        </p:spPr>
        <p:txBody>
          <a:bodyPr/>
          <a:lstStyle/>
          <a:p>
            <a:pPr marL="0" marR="0">
              <a:lnSpc>
                <a:spcPct val="115000"/>
              </a:lnSpc>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NB: Cough and sputum production are not striking symptoms unless there is an accompanying infection.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Pulmonary function studies reveals;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Decreased expiratory flow rate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Increased residual volume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i="1" dirty="0">
                <a:effectLst/>
                <a:latin typeface="Calibri" panose="020F0502020204030204" pitchFamily="34" charset="0"/>
                <a:ea typeface="Calibri" panose="020F0502020204030204" pitchFamily="34" charset="0"/>
                <a:cs typeface="Times New Roman" panose="02020603050405020304" pitchFamily="18" charset="0"/>
              </a:rPr>
              <a:t>Reduced vital capacity.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CF906533-6E3D-4211-8C24-56B1A270F9D2}"/>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482F9C7-1168-4DFC-B4C3-0228408C5FE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382607D-113E-4B20-B36C-F234E8F08DE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4187008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8761-980B-458A-988E-0690415AD23B}"/>
              </a:ext>
            </a:extLst>
          </p:cNvPr>
          <p:cNvSpPr>
            <a:spLocks noGrp="1"/>
          </p:cNvSpPr>
          <p:nvPr>
            <p:ph type="title"/>
          </p:nvPr>
        </p:nvSpPr>
        <p:spPr/>
        <p:txBody>
          <a:bodyPr/>
          <a:lstStyle/>
          <a:p>
            <a:r>
              <a:rPr lang="en-US" sz="4400" b="1" i="1" dirty="0">
                <a:effectLst/>
                <a:latin typeface="Calibri" panose="020F0502020204030204" pitchFamily="34" charset="0"/>
                <a:ea typeface="Calibri" panose="020F0502020204030204" pitchFamily="34" charset="0"/>
                <a:cs typeface="Times New Roman" panose="02020603050405020304" pitchFamily="18" charset="0"/>
              </a:rPr>
              <a:t>Management</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4F8835E-ADF8-4B04-88AB-93518DAD4B65}"/>
              </a:ext>
            </a:extLst>
          </p:cNvPr>
          <p:cNvSpPr>
            <a:spLocks noGrp="1"/>
          </p:cNvSpPr>
          <p:nvPr>
            <p:ph idx="1"/>
          </p:nvPr>
        </p:nvSpPr>
        <p:spPr/>
        <p:txBody>
          <a:bodyPr/>
          <a:lstStyle/>
          <a:p>
            <a:pPr marL="457200" marR="0">
              <a:lnSpc>
                <a:spcPct val="115000"/>
              </a:lnSpc>
              <a:spcBef>
                <a:spcPts val="0"/>
              </a:spcBef>
              <a:spcAft>
                <a:spcPts val="0"/>
              </a:spcAft>
            </a:pPr>
            <a:r>
              <a:rPr lang="en-US" b="1" i="1" dirty="0">
                <a:effectLst/>
                <a:latin typeface="Calibri" panose="020F0502020204030204" pitchFamily="34" charset="0"/>
                <a:ea typeface="Calibri" panose="020F0502020204030204" pitchFamily="34" charset="0"/>
                <a:cs typeface="Times New Roman" panose="02020603050405020304" pitchFamily="18" charset="0"/>
              </a:rPr>
              <a:t>Drugs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Antibiotics, </a:t>
            </a:r>
          </a:p>
          <a:p>
            <a:pPr marL="457200" marR="0">
              <a:lnSpc>
                <a:spcPct val="115000"/>
              </a:lnSpc>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bronchial dilators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2040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E33F-1C82-4D57-813B-8E96E3EE67D7}"/>
              </a:ext>
            </a:extLst>
          </p:cNvPr>
          <p:cNvSpPr>
            <a:spLocks noGrp="1"/>
          </p:cNvSpPr>
          <p:nvPr>
            <p:ph type="title"/>
          </p:nvPr>
        </p:nvSpPr>
        <p:spPr/>
        <p:txBody>
          <a:bodyPr/>
          <a:lstStyle/>
          <a:p>
            <a:r>
              <a:rPr lang="en-US" dirty="0"/>
              <a:t>Under water seal drainage</a:t>
            </a:r>
          </a:p>
        </p:txBody>
      </p:sp>
      <p:sp>
        <p:nvSpPr>
          <p:cNvPr id="3" name="Text Placeholder 2">
            <a:extLst>
              <a:ext uri="{FF2B5EF4-FFF2-40B4-BE49-F238E27FC236}">
                <a16:creationId xmlns:a16="http://schemas.microsoft.com/office/drawing/2014/main" id="{323E8136-D3DB-467B-BCE7-1C1CC575E3F3}"/>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12AB65C-60A8-48C2-8D3B-EF132AE5A9BE}"/>
              </a:ext>
            </a:extLst>
          </p:cNvPr>
          <p:cNvSpPr>
            <a:spLocks noGrp="1"/>
          </p:cNvSpPr>
          <p:nvPr>
            <p:ph type="dt" sz="half" idx="10"/>
          </p:nvPr>
        </p:nvSpPr>
        <p:spPr/>
        <p:txBody>
          <a:bodyPr/>
          <a:lstStyle/>
          <a:p>
            <a:pPr>
              <a:defRPr/>
            </a:pPr>
            <a:fld id="{9D39E9A3-32EE-4965-8238-112B61256BF4}"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1E7CAB9-D9E3-4DB6-8906-55BD98D725F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C2B8139-EC02-46A8-9151-195C6A89D6C9}"/>
              </a:ext>
            </a:extLst>
          </p:cNvPr>
          <p:cNvSpPr>
            <a:spLocks noGrp="1"/>
          </p:cNvSpPr>
          <p:nvPr>
            <p:ph type="sldNum" sz="quarter" idx="12"/>
          </p:nvPr>
        </p:nvSpPr>
        <p:spPr/>
        <p:txBody>
          <a:bodyPr/>
          <a:lstStyle/>
          <a:p>
            <a:pPr>
              <a:defRPr/>
            </a:pPr>
            <a:fld id="{D87738A9-67C2-438E-8391-FEE43727778D}"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1749564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1BEA-F511-4219-99AB-88B85E6BEE36}"/>
              </a:ext>
            </a:extLst>
          </p:cNvPr>
          <p:cNvSpPr>
            <a:spLocks noGrp="1"/>
          </p:cNvSpPr>
          <p:nvPr>
            <p:ph type="title"/>
          </p:nvPr>
        </p:nvSpPr>
        <p:spPr/>
        <p:txBody>
          <a:bodyPr/>
          <a:lstStyle/>
          <a:p>
            <a:r>
              <a:rPr lang="en-US" b="0" i="0" dirty="0">
                <a:solidFill>
                  <a:srgbClr val="504C48"/>
                </a:solidFill>
                <a:effectLst/>
                <a:latin typeface="Helvetica Neue"/>
              </a:rPr>
              <a:t>Water seal drainage</a:t>
            </a:r>
            <a:br>
              <a:rPr lang="en-US" b="0" i="0" dirty="0">
                <a:solidFill>
                  <a:srgbClr val="504C48"/>
                </a:solidFill>
                <a:effectLst/>
                <a:latin typeface="Helvetica Neue"/>
              </a:rPr>
            </a:br>
            <a:endParaRPr lang="en-US" dirty="0"/>
          </a:p>
        </p:txBody>
      </p:sp>
      <p:sp>
        <p:nvSpPr>
          <p:cNvPr id="3" name="Content Placeholder 2">
            <a:extLst>
              <a:ext uri="{FF2B5EF4-FFF2-40B4-BE49-F238E27FC236}">
                <a16:creationId xmlns:a16="http://schemas.microsoft.com/office/drawing/2014/main" id="{99AAE03A-715C-4FD4-B7FE-66239D7F3072}"/>
              </a:ext>
            </a:extLst>
          </p:cNvPr>
          <p:cNvSpPr>
            <a:spLocks noGrp="1"/>
          </p:cNvSpPr>
          <p:nvPr>
            <p:ph idx="1"/>
          </p:nvPr>
        </p:nvSpPr>
        <p:spPr>
          <a:xfrm>
            <a:off x="1706137" y="936702"/>
            <a:ext cx="9875632" cy="5190011"/>
          </a:xfrm>
        </p:spPr>
        <p:txBody>
          <a:bodyPr/>
          <a:lstStyle/>
          <a:p>
            <a:pPr marL="0" indent="0" algn="l">
              <a:buNone/>
            </a:pPr>
            <a:r>
              <a:rPr lang="en-US" b="0" i="0" dirty="0">
                <a:solidFill>
                  <a:srgbClr val="3B3835"/>
                </a:solidFill>
                <a:effectLst/>
                <a:latin typeface="Helvetica Neue"/>
              </a:rPr>
              <a:t> </a:t>
            </a:r>
            <a:r>
              <a:rPr lang="en-US" sz="2800" b="0" i="0" dirty="0">
                <a:solidFill>
                  <a:srgbClr val="3B3835"/>
                </a:solidFill>
                <a:effectLst/>
                <a:latin typeface="Helvetica Neue"/>
              </a:rPr>
              <a:t>water seal drainage </a:t>
            </a:r>
          </a:p>
          <a:p>
            <a:pPr marL="0" indent="0" algn="l">
              <a:buNone/>
            </a:pPr>
            <a:r>
              <a:rPr lang="en-US" sz="2800" b="0" i="0" dirty="0">
                <a:solidFill>
                  <a:srgbClr val="3B3835"/>
                </a:solidFill>
                <a:effectLst/>
                <a:latin typeface="Helvetica Neue"/>
              </a:rPr>
              <a:t> Definition </a:t>
            </a:r>
          </a:p>
          <a:p>
            <a:pPr marL="0" indent="0" algn="l">
              <a:buNone/>
            </a:pPr>
            <a:r>
              <a:rPr lang="en-US" sz="2800" b="0" i="0" dirty="0">
                <a:solidFill>
                  <a:srgbClr val="3B3835"/>
                </a:solidFill>
                <a:effectLst/>
                <a:latin typeface="Helvetica Neue"/>
              </a:rPr>
              <a:t> Indication </a:t>
            </a:r>
          </a:p>
          <a:p>
            <a:pPr marL="0" indent="0" algn="l">
              <a:buNone/>
            </a:pPr>
            <a:r>
              <a:rPr lang="en-US" sz="2800" b="0" i="0" dirty="0">
                <a:solidFill>
                  <a:srgbClr val="3B3835"/>
                </a:solidFill>
                <a:effectLst/>
                <a:latin typeface="Helvetica Neue"/>
              </a:rPr>
              <a:t> Purposes </a:t>
            </a:r>
          </a:p>
          <a:p>
            <a:pPr marL="0" indent="0" algn="l">
              <a:buNone/>
            </a:pPr>
            <a:r>
              <a:rPr lang="en-US" sz="2800" b="0" i="0" dirty="0">
                <a:solidFill>
                  <a:srgbClr val="3B3835"/>
                </a:solidFill>
                <a:effectLst/>
                <a:latin typeface="Helvetica Neue"/>
              </a:rPr>
              <a:t> Site for chest tube insertion</a:t>
            </a:r>
          </a:p>
          <a:p>
            <a:pPr marL="0" indent="0" algn="l">
              <a:buNone/>
            </a:pPr>
            <a:r>
              <a:rPr lang="en-US" sz="2800" b="0" i="0" dirty="0">
                <a:solidFill>
                  <a:srgbClr val="3B3835"/>
                </a:solidFill>
                <a:effectLst/>
                <a:latin typeface="Helvetica Neue"/>
              </a:rPr>
              <a:t>  Type of water seal drainage system </a:t>
            </a:r>
          </a:p>
          <a:p>
            <a:pPr marL="0" indent="0" algn="l">
              <a:buNone/>
            </a:pPr>
            <a:r>
              <a:rPr lang="en-US" sz="2800" b="0" i="0" dirty="0">
                <a:solidFill>
                  <a:srgbClr val="3B3835"/>
                </a:solidFill>
                <a:effectLst/>
                <a:latin typeface="Helvetica Neue"/>
              </a:rPr>
              <a:t> FUNCTION OF PLEURAL DRAINAGE SYSTEM </a:t>
            </a:r>
          </a:p>
          <a:p>
            <a:pPr marL="0" indent="0" algn="l">
              <a:buNone/>
            </a:pPr>
            <a:r>
              <a:rPr lang="en-US" sz="2800" b="0" i="0" dirty="0">
                <a:solidFill>
                  <a:srgbClr val="3B3835"/>
                </a:solidFill>
                <a:effectLst/>
                <a:latin typeface="Helvetica Neue"/>
              </a:rPr>
              <a:t> PRINCIPLES OF THE CHEST TUBE</a:t>
            </a:r>
          </a:p>
          <a:p>
            <a:pPr marL="0" indent="0" algn="l">
              <a:buNone/>
            </a:pPr>
            <a:r>
              <a:rPr lang="en-US" sz="2800" b="0" i="0" dirty="0">
                <a:solidFill>
                  <a:srgbClr val="3B3835"/>
                </a:solidFill>
                <a:effectLst/>
                <a:latin typeface="Helvetica Neue"/>
              </a:rPr>
              <a:t>  Nursing Responsibilities</a:t>
            </a:r>
          </a:p>
          <a:p>
            <a:endParaRPr lang="en-US" dirty="0"/>
          </a:p>
        </p:txBody>
      </p:sp>
      <p:sp>
        <p:nvSpPr>
          <p:cNvPr id="4" name="Date Placeholder 3">
            <a:extLst>
              <a:ext uri="{FF2B5EF4-FFF2-40B4-BE49-F238E27FC236}">
                <a16:creationId xmlns:a16="http://schemas.microsoft.com/office/drawing/2014/main" id="{442302C1-51E6-43E3-B9AC-3D5A1B5D4A3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27C5E07-C686-49F2-B4C8-8E440EF4AA8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56214B7-B95E-4304-9AAD-DDCA85266939}"/>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48888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0D12B-7855-4BA4-8C3E-C5A15154B320}"/>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7018AF39-1108-410B-AEBB-7F64ABC2EC9B}"/>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2538038-BBEA-4F84-B18E-7862EE8C220F}"/>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38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3DF0DB77-A0C8-4CCC-AEA1-273252F6FA61}"/>
              </a:ext>
            </a:extLst>
          </p:cNvPr>
          <p:cNvPicPr>
            <a:picLocks noChangeAspect="1"/>
          </p:cNvPicPr>
          <p:nvPr/>
        </p:nvPicPr>
        <p:blipFill>
          <a:blip r:embed="rId2"/>
          <a:stretch>
            <a:fillRect/>
          </a:stretch>
        </p:blipFill>
        <p:spPr>
          <a:xfrm>
            <a:off x="501805" y="0"/>
            <a:ext cx="9233210" cy="6088566"/>
          </a:xfrm>
          <a:prstGeom prst="rect">
            <a:avLst/>
          </a:prstGeom>
        </p:spPr>
      </p:pic>
    </p:spTree>
    <p:extLst>
      <p:ext uri="{BB962C8B-B14F-4D97-AF65-F5344CB8AC3E}">
        <p14:creationId xmlns:p14="http://schemas.microsoft.com/office/powerpoint/2010/main" val="1352126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6BAA-49B4-41AD-AC79-6B1E532316BA}"/>
              </a:ext>
            </a:extLst>
          </p:cNvPr>
          <p:cNvSpPr>
            <a:spLocks noGrp="1"/>
          </p:cNvSpPr>
          <p:nvPr>
            <p:ph type="title"/>
          </p:nvPr>
        </p:nvSpPr>
        <p:spPr/>
        <p:txBody>
          <a:bodyPr/>
          <a:lstStyle/>
          <a:p>
            <a:r>
              <a:rPr lang="en-US" b="0" i="0" dirty="0">
                <a:solidFill>
                  <a:srgbClr val="3B3835"/>
                </a:solidFill>
                <a:effectLst/>
                <a:latin typeface="Helvetica Neue"/>
              </a:rPr>
              <a:t>Water seal drainage</a:t>
            </a:r>
            <a:br>
              <a:rPr lang="en-US" b="0" i="0" dirty="0">
                <a:solidFill>
                  <a:srgbClr val="3B3835"/>
                </a:solidFill>
                <a:effectLst/>
                <a:latin typeface="Helvetica Neue"/>
              </a:rPr>
            </a:br>
            <a:endParaRPr lang="en-US" dirty="0"/>
          </a:p>
        </p:txBody>
      </p:sp>
      <p:sp>
        <p:nvSpPr>
          <p:cNvPr id="3" name="Content Placeholder 2">
            <a:extLst>
              <a:ext uri="{FF2B5EF4-FFF2-40B4-BE49-F238E27FC236}">
                <a16:creationId xmlns:a16="http://schemas.microsoft.com/office/drawing/2014/main" id="{F573B84C-1765-44BE-B695-D649BD1F789F}"/>
              </a:ext>
            </a:extLst>
          </p:cNvPr>
          <p:cNvSpPr>
            <a:spLocks noGrp="1"/>
          </p:cNvSpPr>
          <p:nvPr>
            <p:ph idx="1"/>
          </p:nvPr>
        </p:nvSpPr>
        <p:spPr>
          <a:xfrm>
            <a:off x="1438507" y="1600778"/>
            <a:ext cx="10143262" cy="4525935"/>
          </a:xfrm>
        </p:spPr>
        <p:txBody>
          <a:bodyPr/>
          <a:lstStyle/>
          <a:p>
            <a:pPr marL="0" indent="0" algn="l">
              <a:buNone/>
            </a:pPr>
            <a:r>
              <a:rPr lang="en-US" b="1" i="0" dirty="0">
                <a:solidFill>
                  <a:srgbClr val="3B3835"/>
                </a:solidFill>
                <a:effectLst/>
                <a:latin typeface="Helvetica Neue"/>
              </a:rPr>
              <a:t>Definition</a:t>
            </a:r>
          </a:p>
          <a:p>
            <a:pPr marL="0" indent="0" algn="l">
              <a:buNone/>
            </a:pPr>
            <a:r>
              <a:rPr lang="en-US" b="0" i="0" dirty="0">
                <a:solidFill>
                  <a:srgbClr val="3B3835"/>
                </a:solidFill>
                <a:effectLst/>
                <a:latin typeface="Helvetica Neue"/>
              </a:rPr>
              <a:t> Water seal drainage system is a closed chest drainage system used to allow air and fluid to escape from the plural space with each exhalation and to prevent their return flow with each inhalation.</a:t>
            </a:r>
          </a:p>
          <a:p>
            <a:endParaRPr lang="en-US" dirty="0"/>
          </a:p>
        </p:txBody>
      </p:sp>
      <p:sp>
        <p:nvSpPr>
          <p:cNvPr id="4" name="Date Placeholder 3">
            <a:extLst>
              <a:ext uri="{FF2B5EF4-FFF2-40B4-BE49-F238E27FC236}">
                <a16:creationId xmlns:a16="http://schemas.microsoft.com/office/drawing/2014/main" id="{7879CB5B-BF90-46C8-8FA0-A74CE1A6677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54371F5-75EA-46C7-B86D-FA313725F3E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E661FFD-5CE0-4BDD-96D3-6D2E53996342}"/>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26384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7B94-BE2C-4721-8164-D423061DE563}"/>
              </a:ext>
            </a:extLst>
          </p:cNvPr>
          <p:cNvSpPr>
            <a:spLocks noGrp="1"/>
          </p:cNvSpPr>
          <p:nvPr>
            <p:ph type="title"/>
          </p:nvPr>
        </p:nvSpPr>
        <p:spPr>
          <a:xfrm>
            <a:off x="838200" y="365125"/>
            <a:ext cx="10515600" cy="1311275"/>
          </a:xfrm>
        </p:spPr>
        <p:txBody>
          <a:bodyPr/>
          <a:lstStyle/>
          <a:p>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RESTRICTIVE DISORDERS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586F3E6-7D25-4853-9F69-37FC5CE4744D}"/>
              </a:ext>
            </a:extLst>
          </p:cNvPr>
          <p:cNvSpPr>
            <a:spLocks noGrp="1"/>
          </p:cNvSpPr>
          <p:nvPr>
            <p:ph idx="1"/>
          </p:nvPr>
        </p:nvSpPr>
        <p:spPr/>
        <p:txBody>
          <a:bodyPr>
            <a:normAutofit/>
          </a:bodyPr>
          <a:lstStyle/>
          <a:p>
            <a:pPr marL="742950" marR="0" lvl="1" indent="-285750" algn="just">
              <a:lnSpc>
                <a:spcPct val="115000"/>
              </a:lnSpc>
              <a:spcBef>
                <a:spcPts val="0"/>
              </a:spcBef>
              <a:spcAft>
                <a:spcPts val="1000"/>
              </a:spcAft>
              <a:buFont typeface="+mj-lt"/>
              <a:buAutoNum type="arabicPeriod"/>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PNEUMONIA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Definition: It is an acute infective inflammatory condition of the lung tissue. Anatomically it is divided into two types; - Broncho and Lobar pneumonia.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Lobar pneumonia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It is the inflammation of lung tissues. Usually, parts affected are one or more lobes of lung segments.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563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59B0-B7A7-4C7E-9ADE-3B9A74C7BCD4}"/>
              </a:ext>
            </a:extLst>
          </p:cNvPr>
          <p:cNvSpPr>
            <a:spLocks noGrp="1"/>
          </p:cNvSpPr>
          <p:nvPr>
            <p:ph type="title"/>
          </p:nvPr>
        </p:nvSpPr>
        <p:spPr/>
        <p:txBody>
          <a:bodyPr/>
          <a:lstStyle/>
          <a:p>
            <a:r>
              <a:rPr lang="en-US" b="0" i="0" dirty="0">
                <a:solidFill>
                  <a:srgbClr val="3B3835"/>
                </a:solidFill>
                <a:effectLst/>
                <a:latin typeface="Helvetica Neue"/>
              </a:rPr>
              <a:t>Water seal drainage</a:t>
            </a:r>
            <a:endParaRPr lang="en-US" dirty="0"/>
          </a:p>
        </p:txBody>
      </p:sp>
      <p:sp>
        <p:nvSpPr>
          <p:cNvPr id="3" name="Content Placeholder 2">
            <a:extLst>
              <a:ext uri="{FF2B5EF4-FFF2-40B4-BE49-F238E27FC236}">
                <a16:creationId xmlns:a16="http://schemas.microsoft.com/office/drawing/2014/main" id="{5DF706A9-1D6E-49F6-B2B7-46288F42E1D0}"/>
              </a:ext>
            </a:extLst>
          </p:cNvPr>
          <p:cNvSpPr>
            <a:spLocks noGrp="1"/>
          </p:cNvSpPr>
          <p:nvPr>
            <p:ph idx="1"/>
          </p:nvPr>
        </p:nvSpPr>
        <p:spPr>
          <a:xfrm>
            <a:off x="1315843" y="1600778"/>
            <a:ext cx="10265925" cy="4525935"/>
          </a:xfrm>
        </p:spPr>
        <p:txBody>
          <a:bodyPr/>
          <a:lstStyle/>
          <a:p>
            <a:r>
              <a:rPr lang="en-US" b="0" i="0" dirty="0">
                <a:solidFill>
                  <a:srgbClr val="3B3835"/>
                </a:solidFill>
                <a:effectLst/>
                <a:latin typeface="Helvetica Neue"/>
              </a:rPr>
              <a:t>Water seal means that the water in the bottle seals off the atmospheric air thus prevents the entering of air or fluid back into the pleural space.</a:t>
            </a:r>
            <a:endParaRPr lang="en-US" dirty="0"/>
          </a:p>
        </p:txBody>
      </p:sp>
      <p:sp>
        <p:nvSpPr>
          <p:cNvPr id="4" name="Date Placeholder 3">
            <a:extLst>
              <a:ext uri="{FF2B5EF4-FFF2-40B4-BE49-F238E27FC236}">
                <a16:creationId xmlns:a16="http://schemas.microsoft.com/office/drawing/2014/main" id="{F5EE7A6E-B413-42D5-899E-FA3331E29586}"/>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8BF5720-FC23-495E-9979-1978780D3790}"/>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7652274-535B-4C36-8AA6-0B649DB8109B}"/>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288806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9EC2-718F-4D4C-A1D0-3FB3BE5F800B}"/>
              </a:ext>
            </a:extLst>
          </p:cNvPr>
          <p:cNvSpPr>
            <a:spLocks noGrp="1"/>
          </p:cNvSpPr>
          <p:nvPr>
            <p:ph type="title"/>
          </p:nvPr>
        </p:nvSpPr>
        <p:spPr>
          <a:xfrm>
            <a:off x="610237" y="0"/>
            <a:ext cx="10971532" cy="985160"/>
          </a:xfrm>
        </p:spPr>
        <p:txBody>
          <a:bodyPr/>
          <a:lstStyle/>
          <a:p>
            <a:r>
              <a:rPr lang="en-US" b="0" i="0" dirty="0">
                <a:solidFill>
                  <a:srgbClr val="3B3835"/>
                </a:solidFill>
                <a:effectLst/>
                <a:latin typeface="Helvetica Neue"/>
              </a:rPr>
              <a:t>Indication</a:t>
            </a:r>
            <a:endParaRPr lang="en-US" dirty="0"/>
          </a:p>
        </p:txBody>
      </p:sp>
      <p:sp>
        <p:nvSpPr>
          <p:cNvPr id="3" name="Content Placeholder 2">
            <a:extLst>
              <a:ext uri="{FF2B5EF4-FFF2-40B4-BE49-F238E27FC236}">
                <a16:creationId xmlns:a16="http://schemas.microsoft.com/office/drawing/2014/main" id="{68A5072D-039D-4125-BE31-15027884BED9}"/>
              </a:ext>
            </a:extLst>
          </p:cNvPr>
          <p:cNvSpPr>
            <a:spLocks noGrp="1"/>
          </p:cNvSpPr>
          <p:nvPr>
            <p:ph idx="1"/>
          </p:nvPr>
        </p:nvSpPr>
        <p:spPr>
          <a:xfrm>
            <a:off x="1237785" y="925551"/>
            <a:ext cx="10343984" cy="5234616"/>
          </a:xfrm>
        </p:spPr>
        <p:txBody>
          <a:bodyPr/>
          <a:lstStyle/>
          <a:p>
            <a:r>
              <a:rPr lang="en-US" b="0" i="0" dirty="0">
                <a:solidFill>
                  <a:srgbClr val="3B3835"/>
                </a:solidFill>
                <a:effectLst/>
                <a:latin typeface="Helvetica Neue"/>
              </a:rPr>
              <a:t>1. Traumatic pneumothorax</a:t>
            </a:r>
          </a:p>
          <a:p>
            <a:r>
              <a:rPr lang="en-US" b="0" i="0" dirty="0">
                <a:solidFill>
                  <a:srgbClr val="3B3835"/>
                </a:solidFill>
                <a:effectLst/>
                <a:latin typeface="Helvetica Neue"/>
              </a:rPr>
              <a:t> 2. Hemopneumothorax </a:t>
            </a:r>
          </a:p>
          <a:p>
            <a:r>
              <a:rPr lang="en-US" b="0" i="0" dirty="0">
                <a:solidFill>
                  <a:srgbClr val="3B3835"/>
                </a:solidFill>
                <a:effectLst/>
                <a:latin typeface="Helvetica Neue"/>
              </a:rPr>
              <a:t>3. Spontaneous pneumothorax</a:t>
            </a:r>
          </a:p>
          <a:p>
            <a:r>
              <a:rPr lang="en-US" b="0" i="0" dirty="0">
                <a:solidFill>
                  <a:srgbClr val="3B3835"/>
                </a:solidFill>
                <a:effectLst/>
                <a:latin typeface="Helvetica Neue"/>
              </a:rPr>
              <a:t> 4. Iatrogenic pneumothorax </a:t>
            </a:r>
          </a:p>
          <a:p>
            <a:r>
              <a:rPr lang="en-US" b="0" i="0" dirty="0">
                <a:solidFill>
                  <a:srgbClr val="3B3835"/>
                </a:solidFill>
                <a:effectLst/>
                <a:latin typeface="Helvetica Neue"/>
              </a:rPr>
              <a:t>5. Broncho-pleural fistula</a:t>
            </a:r>
          </a:p>
          <a:p>
            <a:r>
              <a:rPr lang="en-US" b="0" i="0" dirty="0">
                <a:solidFill>
                  <a:srgbClr val="3B3835"/>
                </a:solidFill>
                <a:effectLst/>
                <a:latin typeface="Helvetica Neue"/>
              </a:rPr>
              <a:t> 6. Emphysema </a:t>
            </a:r>
          </a:p>
          <a:p>
            <a:r>
              <a:rPr lang="en-US" b="0" i="0" dirty="0">
                <a:solidFill>
                  <a:srgbClr val="3B3835"/>
                </a:solidFill>
                <a:effectLst/>
                <a:latin typeface="Helvetica Neue"/>
              </a:rPr>
              <a:t>7. Malignancy 8.</a:t>
            </a:r>
          </a:p>
          <a:p>
            <a:r>
              <a:rPr lang="en-US" b="0" i="0" dirty="0">
                <a:solidFill>
                  <a:srgbClr val="3B3835"/>
                </a:solidFill>
                <a:effectLst/>
                <a:latin typeface="Helvetica Neue"/>
              </a:rPr>
              <a:t> Pleural effusion</a:t>
            </a:r>
          </a:p>
          <a:p>
            <a:r>
              <a:rPr lang="en-US" b="0" i="0" dirty="0">
                <a:solidFill>
                  <a:srgbClr val="3B3835"/>
                </a:solidFill>
                <a:effectLst/>
                <a:latin typeface="Helvetica Neue"/>
              </a:rPr>
              <a:t> 9. Thoracic or thoraco-abdominal surgeries </a:t>
            </a:r>
            <a:endParaRPr lang="en-US" dirty="0"/>
          </a:p>
        </p:txBody>
      </p:sp>
      <p:sp>
        <p:nvSpPr>
          <p:cNvPr id="4" name="Date Placeholder 3">
            <a:extLst>
              <a:ext uri="{FF2B5EF4-FFF2-40B4-BE49-F238E27FC236}">
                <a16:creationId xmlns:a16="http://schemas.microsoft.com/office/drawing/2014/main" id="{D9E3DB9B-1639-4889-9783-5D41C67974E2}"/>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D82FB0B-7419-4ED1-BC8B-AB29DFE57070}"/>
              </a:ext>
            </a:extLst>
          </p:cNvPr>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C1672FD-EB83-4307-A63D-49FAAFD5F253}"/>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162667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B7FC4-E640-4426-9716-4D613340A407}"/>
              </a:ext>
            </a:extLst>
          </p:cNvPr>
          <p:cNvSpPr>
            <a:spLocks noGrp="1"/>
          </p:cNvSpPr>
          <p:nvPr>
            <p:ph type="title"/>
          </p:nvPr>
        </p:nvSpPr>
        <p:spPr>
          <a:xfrm>
            <a:off x="610237" y="0"/>
            <a:ext cx="10971532" cy="731287"/>
          </a:xfrm>
        </p:spPr>
        <p:txBody>
          <a:bodyPr/>
          <a:lstStyle/>
          <a:p>
            <a:r>
              <a:rPr lang="en-US" b="0" i="0" dirty="0">
                <a:solidFill>
                  <a:srgbClr val="3B3835"/>
                </a:solidFill>
                <a:effectLst/>
                <a:latin typeface="Helvetica Neue"/>
              </a:rPr>
              <a:t>Water seal drainage</a:t>
            </a:r>
            <a:endParaRPr lang="en-US" dirty="0"/>
          </a:p>
        </p:txBody>
      </p:sp>
      <p:sp>
        <p:nvSpPr>
          <p:cNvPr id="3" name="Content Placeholder 2">
            <a:extLst>
              <a:ext uri="{FF2B5EF4-FFF2-40B4-BE49-F238E27FC236}">
                <a16:creationId xmlns:a16="http://schemas.microsoft.com/office/drawing/2014/main" id="{C825F33E-321C-4E55-893D-D13A259229BD}"/>
              </a:ext>
            </a:extLst>
          </p:cNvPr>
          <p:cNvSpPr>
            <a:spLocks noGrp="1"/>
          </p:cNvSpPr>
          <p:nvPr>
            <p:ph idx="1"/>
          </p:nvPr>
        </p:nvSpPr>
        <p:spPr>
          <a:xfrm>
            <a:off x="1226633" y="731288"/>
            <a:ext cx="10355135" cy="5395426"/>
          </a:xfrm>
        </p:spPr>
        <p:txBody>
          <a:bodyPr/>
          <a:lstStyle/>
          <a:p>
            <a:pPr marL="0" indent="0">
              <a:buNone/>
            </a:pPr>
            <a:r>
              <a:rPr lang="en-US" b="0" i="0" dirty="0">
                <a:solidFill>
                  <a:srgbClr val="3B3835"/>
                </a:solidFill>
                <a:effectLst/>
                <a:latin typeface="Helvetica Neue"/>
              </a:rPr>
              <a:t>                         Purposes </a:t>
            </a:r>
          </a:p>
          <a:p>
            <a:r>
              <a:rPr lang="en-US" b="0" i="0" dirty="0">
                <a:solidFill>
                  <a:srgbClr val="3B3835"/>
                </a:solidFill>
                <a:effectLst/>
                <a:latin typeface="Helvetica Neue"/>
              </a:rPr>
              <a:t> To permit drainage of air and fluid from the pleural cavity </a:t>
            </a:r>
          </a:p>
          <a:p>
            <a:pPr>
              <a:buFont typeface="Arial" panose="020B0604020202020204" pitchFamily="34" charset="0"/>
              <a:buChar char="•"/>
            </a:pPr>
            <a:r>
              <a:rPr lang="en-US" b="0" i="0" dirty="0">
                <a:solidFill>
                  <a:srgbClr val="3B3835"/>
                </a:solidFill>
                <a:effectLst/>
                <a:latin typeface="Helvetica Neue"/>
              </a:rPr>
              <a:t> To establish normal negative pressure in the pleural cavity for lung expansion</a:t>
            </a:r>
          </a:p>
          <a:p>
            <a:r>
              <a:rPr lang="en-US" b="0" i="0" dirty="0">
                <a:solidFill>
                  <a:srgbClr val="3B3835"/>
                </a:solidFill>
                <a:effectLst/>
                <a:latin typeface="Helvetica Neue"/>
              </a:rPr>
              <a:t>  To equalize pressure on both sides of the thoracic cavity </a:t>
            </a:r>
          </a:p>
          <a:p>
            <a:r>
              <a:rPr lang="en-US" b="0" i="0" dirty="0">
                <a:solidFill>
                  <a:srgbClr val="3B3835"/>
                </a:solidFill>
                <a:effectLst/>
                <a:latin typeface="Helvetica Neue"/>
              </a:rPr>
              <a:t> To provide continuous suction to prevent tension pneumothorax</a:t>
            </a:r>
            <a:endParaRPr lang="en-US" dirty="0"/>
          </a:p>
        </p:txBody>
      </p:sp>
      <p:sp>
        <p:nvSpPr>
          <p:cNvPr id="4" name="Date Placeholder 3">
            <a:extLst>
              <a:ext uri="{FF2B5EF4-FFF2-40B4-BE49-F238E27FC236}">
                <a16:creationId xmlns:a16="http://schemas.microsoft.com/office/drawing/2014/main" id="{B769C721-C7D2-43F0-9410-94FD71E140AC}"/>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DE4A310-3DE2-4E62-8C19-46F152BA2C69}"/>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16ECCF9-55B4-4F97-AE61-E27A7A4B368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42</a:t>
            </a:fld>
            <a:endParaRPr lang="en-US" dirty="0">
              <a:solidFill>
                <a:prstClr val="black">
                  <a:tint val="75000"/>
                </a:prstClr>
              </a:solidFill>
            </a:endParaRPr>
          </a:p>
        </p:txBody>
      </p:sp>
    </p:spTree>
    <p:extLst>
      <p:ext uri="{BB962C8B-B14F-4D97-AF65-F5344CB8AC3E}">
        <p14:creationId xmlns:p14="http://schemas.microsoft.com/office/powerpoint/2010/main" val="508775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1195-BB55-4DC6-A0BA-C84107A8CE13}"/>
              </a:ext>
            </a:extLst>
          </p:cNvPr>
          <p:cNvSpPr>
            <a:spLocks noGrp="1"/>
          </p:cNvSpPr>
          <p:nvPr>
            <p:ph type="title"/>
          </p:nvPr>
        </p:nvSpPr>
        <p:spPr/>
        <p:txBody>
          <a:bodyPr/>
          <a:lstStyle/>
          <a:p>
            <a:r>
              <a:rPr lang="en-US" b="0" i="0" dirty="0">
                <a:solidFill>
                  <a:srgbClr val="3B3835"/>
                </a:solidFill>
                <a:effectLst/>
                <a:latin typeface="Helvetica Neue"/>
              </a:rPr>
              <a:t>Water seal drainage</a:t>
            </a:r>
            <a:endParaRPr lang="en-US" dirty="0"/>
          </a:p>
        </p:txBody>
      </p:sp>
      <p:sp>
        <p:nvSpPr>
          <p:cNvPr id="3" name="Content Placeholder 2">
            <a:extLst>
              <a:ext uri="{FF2B5EF4-FFF2-40B4-BE49-F238E27FC236}">
                <a16:creationId xmlns:a16="http://schemas.microsoft.com/office/drawing/2014/main" id="{C6CEC419-A109-45C7-95A9-8C01B9F0962D}"/>
              </a:ext>
            </a:extLst>
          </p:cNvPr>
          <p:cNvSpPr>
            <a:spLocks noGrp="1"/>
          </p:cNvSpPr>
          <p:nvPr>
            <p:ph idx="1"/>
          </p:nvPr>
        </p:nvSpPr>
        <p:spPr/>
        <p:txBody>
          <a:bodyPr/>
          <a:lstStyle/>
          <a:p>
            <a:r>
              <a:rPr lang="en-US" b="0" i="0" dirty="0">
                <a:solidFill>
                  <a:srgbClr val="3B3835"/>
                </a:solidFill>
                <a:effectLst/>
                <a:latin typeface="Helvetica Neue"/>
              </a:rPr>
              <a:t>Site for chest tube insertion</a:t>
            </a:r>
          </a:p>
          <a:p>
            <a:r>
              <a:rPr lang="en-US" b="0" i="0" dirty="0">
                <a:solidFill>
                  <a:srgbClr val="3B3835"/>
                </a:solidFill>
                <a:effectLst/>
                <a:latin typeface="Helvetica Neue"/>
              </a:rPr>
              <a:t> 1. Thoracic surgery. </a:t>
            </a:r>
          </a:p>
          <a:p>
            <a:r>
              <a:rPr lang="en-US" b="0" i="0" dirty="0">
                <a:solidFill>
                  <a:srgbClr val="3B3835"/>
                </a:solidFill>
                <a:effectLst/>
                <a:latin typeface="Helvetica Neue"/>
              </a:rPr>
              <a:t>2 chest tube are inserted – Anterior chest tube </a:t>
            </a:r>
          </a:p>
          <a:p>
            <a:r>
              <a:rPr lang="en-US" dirty="0">
                <a:solidFill>
                  <a:srgbClr val="3B3835"/>
                </a:solidFill>
                <a:latin typeface="Helvetica Neue"/>
              </a:rPr>
              <a:t>                                         -</a:t>
            </a:r>
            <a:r>
              <a:rPr lang="en-US" b="0" i="0" dirty="0">
                <a:solidFill>
                  <a:srgbClr val="3B3835"/>
                </a:solidFill>
                <a:effectLst/>
                <a:latin typeface="Helvetica Neue"/>
              </a:rPr>
              <a:t>Posterior chest tube</a:t>
            </a:r>
            <a:endParaRPr lang="en-US" dirty="0"/>
          </a:p>
        </p:txBody>
      </p:sp>
      <p:sp>
        <p:nvSpPr>
          <p:cNvPr id="4" name="Date Placeholder 3">
            <a:extLst>
              <a:ext uri="{FF2B5EF4-FFF2-40B4-BE49-F238E27FC236}">
                <a16:creationId xmlns:a16="http://schemas.microsoft.com/office/drawing/2014/main" id="{141FF66A-F845-47A6-8423-031C1291AD5F}"/>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BD4E225-D077-4856-9738-6AF9ECDCF9E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29AD0C82-95C6-4EC9-B733-82FEDF0CF799}"/>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2588591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E556-C7BF-4B31-910F-5FF9F81FD687}"/>
              </a:ext>
            </a:extLst>
          </p:cNvPr>
          <p:cNvSpPr>
            <a:spLocks noGrp="1"/>
          </p:cNvSpPr>
          <p:nvPr>
            <p:ph type="title"/>
          </p:nvPr>
        </p:nvSpPr>
        <p:spPr>
          <a:xfrm>
            <a:off x="610237" y="136756"/>
            <a:ext cx="10971532" cy="677283"/>
          </a:xfrm>
        </p:spPr>
        <p:txBody>
          <a:bodyPr/>
          <a:lstStyle/>
          <a:p>
            <a:r>
              <a:rPr lang="en-US" b="0" i="0" dirty="0">
                <a:solidFill>
                  <a:srgbClr val="3B3835"/>
                </a:solidFill>
                <a:effectLst/>
                <a:latin typeface="Helvetica Neue"/>
              </a:rPr>
              <a:t>Site for chest tube insertion</a:t>
            </a:r>
            <a:endParaRPr lang="en-US" dirty="0"/>
          </a:p>
        </p:txBody>
      </p:sp>
      <p:sp>
        <p:nvSpPr>
          <p:cNvPr id="3" name="Content Placeholder 2">
            <a:extLst>
              <a:ext uri="{FF2B5EF4-FFF2-40B4-BE49-F238E27FC236}">
                <a16:creationId xmlns:a16="http://schemas.microsoft.com/office/drawing/2014/main" id="{1952A1A2-F30E-4020-9DED-BAF7A9046841}"/>
              </a:ext>
            </a:extLst>
          </p:cNvPr>
          <p:cNvSpPr>
            <a:spLocks noGrp="1"/>
          </p:cNvSpPr>
          <p:nvPr>
            <p:ph idx="1"/>
          </p:nvPr>
        </p:nvSpPr>
        <p:spPr>
          <a:xfrm>
            <a:off x="836341" y="814039"/>
            <a:ext cx="11128918" cy="5312675"/>
          </a:xfrm>
        </p:spPr>
        <p:txBody>
          <a:bodyPr/>
          <a:lstStyle/>
          <a:p>
            <a:r>
              <a:rPr lang="en-US" sz="2800" b="1" i="0" dirty="0">
                <a:solidFill>
                  <a:srgbClr val="3B3835"/>
                </a:solidFill>
                <a:effectLst/>
                <a:latin typeface="Helvetica Neue"/>
              </a:rPr>
              <a:t>Anterior chest </a:t>
            </a:r>
            <a:r>
              <a:rPr lang="en-US" sz="2800" b="0" i="0" dirty="0">
                <a:solidFill>
                  <a:srgbClr val="3B3835"/>
                </a:solidFill>
                <a:effectLst/>
                <a:latin typeface="Helvetica Neue"/>
              </a:rPr>
              <a:t>:</a:t>
            </a:r>
          </a:p>
          <a:p>
            <a:r>
              <a:rPr lang="en-US" sz="2800" b="0" i="0" dirty="0">
                <a:solidFill>
                  <a:srgbClr val="3B3835"/>
                </a:solidFill>
                <a:effectLst/>
                <a:latin typeface="Helvetica Neue"/>
              </a:rPr>
              <a:t>  Upper/anterior chest wall </a:t>
            </a:r>
          </a:p>
          <a:p>
            <a:r>
              <a:rPr lang="en-US" sz="2800" b="0" i="0" dirty="0">
                <a:solidFill>
                  <a:srgbClr val="3B3835"/>
                </a:solidFill>
                <a:effectLst/>
                <a:latin typeface="Helvetica Neue"/>
              </a:rPr>
              <a:t> Inserted in the 2nd Intercostal space to remove the air arising from the pleural cavity </a:t>
            </a:r>
          </a:p>
          <a:p>
            <a:r>
              <a:rPr lang="en-US" sz="2800" b="1" i="0" dirty="0">
                <a:solidFill>
                  <a:srgbClr val="3B3835"/>
                </a:solidFill>
                <a:effectLst/>
                <a:latin typeface="Helvetica Neue"/>
              </a:rPr>
              <a:t>Posterior chest tube </a:t>
            </a:r>
            <a:r>
              <a:rPr lang="en-US" sz="2800" b="0" i="0" dirty="0">
                <a:solidFill>
                  <a:srgbClr val="3B3835"/>
                </a:solidFill>
                <a:effectLst/>
                <a:latin typeface="Helvetica Neue"/>
              </a:rPr>
              <a:t>:</a:t>
            </a:r>
          </a:p>
          <a:p>
            <a:r>
              <a:rPr lang="en-US" sz="2800" b="0" i="0" dirty="0">
                <a:solidFill>
                  <a:srgbClr val="3B3835"/>
                </a:solidFill>
                <a:effectLst/>
                <a:latin typeface="Helvetica Neue"/>
              </a:rPr>
              <a:t> Placed at the posterior chest in the 8th or 9th Intercostal space at the mid-Axillary line. </a:t>
            </a:r>
          </a:p>
          <a:p>
            <a:r>
              <a:rPr lang="en-US" sz="2800" b="0" i="0" dirty="0">
                <a:solidFill>
                  <a:srgbClr val="3B3835"/>
                </a:solidFill>
                <a:effectLst/>
                <a:latin typeface="Helvetica Neue"/>
              </a:rPr>
              <a:t> Indication to remove </a:t>
            </a:r>
            <a:r>
              <a:rPr lang="en-US" sz="2800" b="0" i="0" dirty="0" err="1">
                <a:solidFill>
                  <a:srgbClr val="3B3835"/>
                </a:solidFill>
                <a:effectLst/>
                <a:latin typeface="Helvetica Neue"/>
              </a:rPr>
              <a:t>sero-sangeneous</a:t>
            </a:r>
            <a:r>
              <a:rPr lang="en-US" sz="2800" b="0" i="0" dirty="0">
                <a:solidFill>
                  <a:srgbClr val="3B3835"/>
                </a:solidFill>
                <a:effectLst/>
                <a:latin typeface="Helvetica Neue"/>
              </a:rPr>
              <a:t> fluid at the lower area of pleural cavity </a:t>
            </a:r>
          </a:p>
          <a:p>
            <a:r>
              <a:rPr lang="en-US" sz="2800" b="0" i="0" dirty="0">
                <a:solidFill>
                  <a:srgbClr val="3B3835"/>
                </a:solidFill>
                <a:effectLst/>
                <a:latin typeface="Helvetica Neue"/>
              </a:rPr>
              <a:t> Diameter of tube in the lower section is wider or longer compare to the upper tube.</a:t>
            </a:r>
            <a:endParaRPr lang="en-US" sz="2800" dirty="0"/>
          </a:p>
        </p:txBody>
      </p:sp>
      <p:sp>
        <p:nvSpPr>
          <p:cNvPr id="4" name="Date Placeholder 3">
            <a:extLst>
              <a:ext uri="{FF2B5EF4-FFF2-40B4-BE49-F238E27FC236}">
                <a16:creationId xmlns:a16="http://schemas.microsoft.com/office/drawing/2014/main" id="{4388D1DB-7488-447A-B847-FEE2632F5B29}"/>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1B82C4E-F77A-428B-81B7-7FB8E579BA20}"/>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7D3A741-2D25-4DB9-BC29-48C1FE470CF4}"/>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2720687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A2A6E6-C28B-4BF5-A6E3-1796472739A7}"/>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6CD42151-6CB4-4EDB-86D3-BA811C4C628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7CE88D55-08FB-4382-A232-30891FA9D338}"/>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45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151FFF9D-1AAC-45CF-815C-96E70B0D7452}"/>
              </a:ext>
            </a:extLst>
          </p:cNvPr>
          <p:cNvPicPr>
            <a:picLocks noChangeAspect="1"/>
          </p:cNvPicPr>
          <p:nvPr/>
        </p:nvPicPr>
        <p:blipFill>
          <a:blip r:embed="rId2"/>
          <a:stretch>
            <a:fillRect/>
          </a:stretch>
        </p:blipFill>
        <p:spPr>
          <a:xfrm>
            <a:off x="947854" y="-111512"/>
            <a:ext cx="11244146" cy="6244683"/>
          </a:xfrm>
          <a:prstGeom prst="rect">
            <a:avLst/>
          </a:prstGeom>
        </p:spPr>
      </p:pic>
    </p:spTree>
    <p:extLst>
      <p:ext uri="{BB962C8B-B14F-4D97-AF65-F5344CB8AC3E}">
        <p14:creationId xmlns:p14="http://schemas.microsoft.com/office/powerpoint/2010/main" val="3319099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39DF-B70F-482E-9D72-DB9CEBC3708F}"/>
              </a:ext>
            </a:extLst>
          </p:cNvPr>
          <p:cNvSpPr>
            <a:spLocks noGrp="1"/>
          </p:cNvSpPr>
          <p:nvPr>
            <p:ph type="title"/>
          </p:nvPr>
        </p:nvSpPr>
        <p:spPr/>
        <p:txBody>
          <a:bodyPr/>
          <a:lstStyle/>
          <a:p>
            <a:r>
              <a:rPr lang="en-US" dirty="0"/>
              <a:t>Water seal drainage</a:t>
            </a:r>
          </a:p>
        </p:txBody>
      </p:sp>
      <p:pic>
        <p:nvPicPr>
          <p:cNvPr id="7" name="Content Placeholder 6">
            <a:extLst>
              <a:ext uri="{FF2B5EF4-FFF2-40B4-BE49-F238E27FC236}">
                <a16:creationId xmlns:a16="http://schemas.microsoft.com/office/drawing/2014/main" id="{CB066B45-9905-41A8-9630-D1CDE10ACFFA}"/>
              </a:ext>
            </a:extLst>
          </p:cNvPr>
          <p:cNvPicPr>
            <a:picLocks noGrp="1" noChangeAspect="1"/>
          </p:cNvPicPr>
          <p:nvPr>
            <p:ph idx="1"/>
          </p:nvPr>
        </p:nvPicPr>
        <p:blipFill>
          <a:blip r:embed="rId2"/>
          <a:stretch>
            <a:fillRect/>
          </a:stretch>
        </p:blipFill>
        <p:spPr>
          <a:xfrm>
            <a:off x="1059366" y="1417954"/>
            <a:ext cx="8050793" cy="4708209"/>
          </a:xfrm>
          <a:prstGeom prst="rect">
            <a:avLst/>
          </a:prstGeom>
        </p:spPr>
      </p:pic>
      <p:sp>
        <p:nvSpPr>
          <p:cNvPr id="4" name="Date Placeholder 3">
            <a:extLst>
              <a:ext uri="{FF2B5EF4-FFF2-40B4-BE49-F238E27FC236}">
                <a16:creationId xmlns:a16="http://schemas.microsoft.com/office/drawing/2014/main" id="{9FDBE6D1-AFB1-4165-97C7-F7DE4AF4ECDE}"/>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557A99-E323-4347-BE11-FB1F5E30AC12}"/>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D33A098-AB0A-417F-9C4C-FBD29566EC47}"/>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46</a:t>
            </a:fld>
            <a:endParaRPr lang="en-US" dirty="0">
              <a:solidFill>
                <a:prstClr val="black">
                  <a:tint val="75000"/>
                </a:prstClr>
              </a:solidFill>
            </a:endParaRPr>
          </a:p>
        </p:txBody>
      </p:sp>
    </p:spTree>
    <p:extLst>
      <p:ext uri="{BB962C8B-B14F-4D97-AF65-F5344CB8AC3E}">
        <p14:creationId xmlns:p14="http://schemas.microsoft.com/office/powerpoint/2010/main" val="163829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7037C-3342-4C63-8B63-217E0E139CDF}"/>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12553A5-73FD-4C57-B9A1-48619A4DE56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4121E0C-51A5-423F-A6F8-2EB2984364A1}"/>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47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03ED1D7-78FF-40DE-9CF4-807DB7B2655D}"/>
              </a:ext>
            </a:extLst>
          </p:cNvPr>
          <p:cNvPicPr>
            <a:picLocks noChangeAspect="1"/>
          </p:cNvPicPr>
          <p:nvPr/>
        </p:nvPicPr>
        <p:blipFill>
          <a:blip r:embed="rId2"/>
          <a:stretch>
            <a:fillRect/>
          </a:stretch>
        </p:blipFill>
        <p:spPr>
          <a:xfrm>
            <a:off x="2497873" y="267629"/>
            <a:ext cx="7114478" cy="5742877"/>
          </a:xfrm>
          <a:prstGeom prst="rect">
            <a:avLst/>
          </a:prstGeom>
        </p:spPr>
      </p:pic>
    </p:spTree>
    <p:extLst>
      <p:ext uri="{BB962C8B-B14F-4D97-AF65-F5344CB8AC3E}">
        <p14:creationId xmlns:p14="http://schemas.microsoft.com/office/powerpoint/2010/main" val="610541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A06CA-280A-422F-B2E0-C874E6BF94D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98B32295-AA7C-4BD5-B670-C4F732DD4CEF}"/>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D62A28C-76B2-4487-9C9A-A18F74C43AF7}"/>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48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EA482C1-5774-492C-8313-58F0C2B8322C}"/>
              </a:ext>
            </a:extLst>
          </p:cNvPr>
          <p:cNvPicPr>
            <a:picLocks noChangeAspect="1"/>
          </p:cNvPicPr>
          <p:nvPr/>
        </p:nvPicPr>
        <p:blipFill>
          <a:blip r:embed="rId2"/>
          <a:stretch>
            <a:fillRect/>
          </a:stretch>
        </p:blipFill>
        <p:spPr>
          <a:xfrm>
            <a:off x="3057525" y="602166"/>
            <a:ext cx="6076950" cy="5108071"/>
          </a:xfrm>
          <a:prstGeom prst="rect">
            <a:avLst/>
          </a:prstGeom>
        </p:spPr>
      </p:pic>
    </p:spTree>
    <p:extLst>
      <p:ext uri="{BB962C8B-B14F-4D97-AF65-F5344CB8AC3E}">
        <p14:creationId xmlns:p14="http://schemas.microsoft.com/office/powerpoint/2010/main" val="3099145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A474AD-ED0C-4FC4-8E10-5E71677C255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F4BFF8CE-2F45-4E9F-B190-D650B6FFE75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325CBFE-D74F-4BA0-A173-94706ADF2D42}"/>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49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85D2C06-6DC7-41A6-A03A-BDD99A8F6A1D}"/>
              </a:ext>
            </a:extLst>
          </p:cNvPr>
          <p:cNvPicPr>
            <a:picLocks noChangeAspect="1"/>
          </p:cNvPicPr>
          <p:nvPr/>
        </p:nvPicPr>
        <p:blipFill>
          <a:blip r:embed="rId2"/>
          <a:stretch>
            <a:fillRect/>
          </a:stretch>
        </p:blipFill>
        <p:spPr>
          <a:xfrm>
            <a:off x="1817648" y="0"/>
            <a:ext cx="8040029" cy="6021659"/>
          </a:xfrm>
          <a:prstGeom prst="rect">
            <a:avLst/>
          </a:prstGeom>
        </p:spPr>
      </p:pic>
    </p:spTree>
    <p:extLst>
      <p:ext uri="{BB962C8B-B14F-4D97-AF65-F5344CB8AC3E}">
        <p14:creationId xmlns:p14="http://schemas.microsoft.com/office/powerpoint/2010/main" val="399248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E8CB-880C-4468-9F71-C5A445FDD5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0F95AB-B028-49DC-8165-E07E2F7E913B}"/>
              </a:ext>
            </a:extLst>
          </p:cNvPr>
          <p:cNvSpPr>
            <a:spLocks noGrp="1"/>
          </p:cNvSpPr>
          <p:nvPr>
            <p:ph idx="1"/>
          </p:nvPr>
        </p:nvSpPr>
        <p:spPr/>
        <p:txBody>
          <a:bodyPr>
            <a:normAutofit/>
          </a:bodyPr>
          <a:lstStyle/>
          <a:p>
            <a:pPr marL="0" marR="0" algn="just">
              <a:lnSpc>
                <a:spcPct val="115000"/>
              </a:lnSpc>
              <a:spcBef>
                <a:spcPts val="0"/>
              </a:spcBef>
              <a:spcAft>
                <a:spcPts val="1000"/>
              </a:spcAft>
            </a:pPr>
            <a:r>
              <a:rPr lang="en-US" sz="3200" u="sng" dirty="0">
                <a:effectLst/>
                <a:latin typeface="Times New Roman" panose="02020603050405020304" pitchFamily="18" charset="0"/>
                <a:ea typeface="Calibri" panose="020F0502020204030204" pitchFamily="34" charset="0"/>
                <a:cs typeface="Times New Roman" panose="02020603050405020304" pitchFamily="18" charset="0"/>
              </a:rPr>
              <a:t>Bronco pneumonia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Times New Roman" panose="02020603050405020304" pitchFamily="18" charset="0"/>
                <a:ea typeface="Calibri" panose="020F0502020204030204" pitchFamily="34" charset="0"/>
              </a:rPr>
              <a:t>Definition: Bronco pneumonia is a condition where by pneumonic process originates from bronchi and spread to adjacent lung tissue infection is bilateral. Both lungs are affected by small patches</a:t>
            </a:r>
            <a:endParaRPr lang="en-US" sz="3200" dirty="0"/>
          </a:p>
        </p:txBody>
      </p:sp>
    </p:spTree>
    <p:extLst>
      <p:ext uri="{BB962C8B-B14F-4D97-AF65-F5344CB8AC3E}">
        <p14:creationId xmlns:p14="http://schemas.microsoft.com/office/powerpoint/2010/main" val="3969581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0BC6B-2423-4EA6-B15C-DB55276766A4}"/>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4E9CEDB8-DE6B-4420-B972-035D1D7C911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DB7A80F-AE82-4484-A0E1-5D422689612B}"/>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C2762E56-7731-4743-9EF4-C56C7D075FA1}"/>
              </a:ext>
            </a:extLst>
          </p:cNvPr>
          <p:cNvPicPr>
            <a:picLocks noChangeAspect="1"/>
          </p:cNvPicPr>
          <p:nvPr/>
        </p:nvPicPr>
        <p:blipFill>
          <a:blip r:embed="rId2"/>
          <a:stretch>
            <a:fillRect/>
          </a:stretch>
        </p:blipFill>
        <p:spPr>
          <a:xfrm>
            <a:off x="1739590" y="0"/>
            <a:ext cx="9166303" cy="6110868"/>
          </a:xfrm>
          <a:prstGeom prst="rect">
            <a:avLst/>
          </a:prstGeom>
        </p:spPr>
      </p:pic>
    </p:spTree>
    <p:extLst>
      <p:ext uri="{BB962C8B-B14F-4D97-AF65-F5344CB8AC3E}">
        <p14:creationId xmlns:p14="http://schemas.microsoft.com/office/powerpoint/2010/main" val="307780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9A51-67ED-4674-BF50-9DD0F5828B15}"/>
              </a:ext>
            </a:extLst>
          </p:cNvPr>
          <p:cNvSpPr>
            <a:spLocks noGrp="1"/>
          </p:cNvSpPr>
          <p:nvPr>
            <p:ph type="title"/>
          </p:nvPr>
        </p:nvSpPr>
        <p:spPr/>
        <p:txBody>
          <a:bodyPr/>
          <a:lstStyle/>
          <a:p>
            <a:r>
              <a:rPr lang="en-US" dirty="0">
                <a:latin typeface="Arial Rounded MT Bold" panose="020F0704030504030204" pitchFamily="34" charset="0"/>
              </a:rPr>
              <a:t>3. Suction </a:t>
            </a:r>
          </a:p>
        </p:txBody>
      </p:sp>
      <p:sp>
        <p:nvSpPr>
          <p:cNvPr id="3" name="Content Placeholder 2">
            <a:extLst>
              <a:ext uri="{FF2B5EF4-FFF2-40B4-BE49-F238E27FC236}">
                <a16:creationId xmlns:a16="http://schemas.microsoft.com/office/drawing/2014/main" id="{27561CE4-6AC0-43D0-9114-6E7522D0137A}"/>
              </a:ext>
            </a:extLst>
          </p:cNvPr>
          <p:cNvSpPr>
            <a:spLocks noGrp="1"/>
          </p:cNvSpPr>
          <p:nvPr>
            <p:ph idx="1"/>
          </p:nvPr>
        </p:nvSpPr>
        <p:spPr>
          <a:xfrm>
            <a:off x="1260087" y="1204332"/>
            <a:ext cx="10321681" cy="4922381"/>
          </a:xfrm>
        </p:spPr>
        <p:txBody>
          <a:bodyPr/>
          <a:lstStyle/>
          <a:p>
            <a:r>
              <a:rPr lang="en-US" dirty="0">
                <a:latin typeface="Arial Rounded MT Bold" panose="020F0704030504030204" pitchFamily="34" charset="0"/>
              </a:rPr>
              <a:t> Is a pull force </a:t>
            </a:r>
          </a:p>
          <a:p>
            <a:r>
              <a:rPr lang="en-US" dirty="0">
                <a:latin typeface="Arial Rounded MT Bold" panose="020F0704030504030204" pitchFamily="34" charset="0"/>
              </a:rPr>
              <a:t> </a:t>
            </a:r>
            <a:r>
              <a:rPr lang="en-US" u="sng" dirty="0">
                <a:latin typeface="Arial Rounded MT Bold" panose="020F0704030504030204" pitchFamily="34" charset="0"/>
              </a:rPr>
              <a:t>MUST </a:t>
            </a:r>
            <a:r>
              <a:rPr lang="en-US" dirty="0">
                <a:latin typeface="Arial Rounded MT Bold" panose="020F0704030504030204" pitchFamily="34" charset="0"/>
              </a:rPr>
              <a:t>be in another bottle </a:t>
            </a:r>
          </a:p>
          <a:p>
            <a:r>
              <a:rPr lang="en-US" dirty="0">
                <a:latin typeface="Arial Rounded MT Bold" panose="020F0704030504030204" pitchFamily="34" charset="0"/>
              </a:rPr>
              <a:t>Purpose for the suction is, when : </a:t>
            </a:r>
          </a:p>
          <a:p>
            <a:r>
              <a:rPr lang="en-US" dirty="0" err="1">
                <a:latin typeface="Arial Rounded MT Bold" panose="020F0704030504030204" pitchFamily="34" charset="0"/>
              </a:rPr>
              <a:t>i</a:t>
            </a:r>
            <a:r>
              <a:rPr lang="en-US" dirty="0">
                <a:latin typeface="Arial Rounded MT Bold" panose="020F0704030504030204" pitchFamily="34" charset="0"/>
              </a:rPr>
              <a:t>. - gravity drainage is not enough. </a:t>
            </a:r>
          </a:p>
          <a:p>
            <a:r>
              <a:rPr lang="en-US" dirty="0">
                <a:latin typeface="Arial Rounded MT Bold" panose="020F0704030504030204" pitchFamily="34" charset="0"/>
              </a:rPr>
              <a:t>ii. - patient’s respiration and cough are too weak</a:t>
            </a:r>
          </a:p>
          <a:p>
            <a:r>
              <a:rPr lang="en-US" dirty="0">
                <a:latin typeface="Arial Rounded MT Bold" panose="020F0704030504030204" pitchFamily="34" charset="0"/>
              </a:rPr>
              <a:t> iii. - air leak is fast into the pleural space </a:t>
            </a:r>
          </a:p>
          <a:p>
            <a:r>
              <a:rPr lang="en-US" dirty="0">
                <a:latin typeface="Arial Rounded MT Bold" panose="020F0704030504030204" pitchFamily="34" charset="0"/>
              </a:rPr>
              <a:t>iv. - need to speed up removal from pleural space</a:t>
            </a:r>
          </a:p>
        </p:txBody>
      </p:sp>
      <p:sp>
        <p:nvSpPr>
          <p:cNvPr id="4" name="Date Placeholder 3">
            <a:extLst>
              <a:ext uri="{FF2B5EF4-FFF2-40B4-BE49-F238E27FC236}">
                <a16:creationId xmlns:a16="http://schemas.microsoft.com/office/drawing/2014/main" id="{06BA4F38-E680-488F-94AE-1BD398351394}"/>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8AEAA7A-0500-4F67-B04C-F62E31BA2652}"/>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21F50DB-B055-4029-8FD0-F17151853A45}"/>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51</a:t>
            </a:fld>
            <a:endParaRPr lang="en-US" dirty="0">
              <a:solidFill>
                <a:prstClr val="black">
                  <a:tint val="75000"/>
                </a:prstClr>
              </a:solidFill>
            </a:endParaRPr>
          </a:p>
        </p:txBody>
      </p:sp>
    </p:spTree>
    <p:extLst>
      <p:ext uri="{BB962C8B-B14F-4D97-AF65-F5344CB8AC3E}">
        <p14:creationId xmlns:p14="http://schemas.microsoft.com/office/powerpoint/2010/main" val="753191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276F5-5322-4B3E-A203-670B4A92FD2E}"/>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0F19BE4-2A45-4040-83D3-4BF480DA4542}"/>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CCD2946-60F0-485D-AFF2-4422722129D6}"/>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5821C32-2BE0-4DFA-A74D-6EDF4BF3D903}"/>
              </a:ext>
            </a:extLst>
          </p:cNvPr>
          <p:cNvPicPr>
            <a:picLocks noChangeAspect="1"/>
          </p:cNvPicPr>
          <p:nvPr/>
        </p:nvPicPr>
        <p:blipFill>
          <a:blip r:embed="rId2"/>
          <a:stretch>
            <a:fillRect/>
          </a:stretch>
        </p:blipFill>
        <p:spPr>
          <a:xfrm>
            <a:off x="1817649" y="245328"/>
            <a:ext cx="7995424" cy="5464910"/>
          </a:xfrm>
          <a:prstGeom prst="rect">
            <a:avLst/>
          </a:prstGeom>
        </p:spPr>
      </p:pic>
    </p:spTree>
    <p:extLst>
      <p:ext uri="{BB962C8B-B14F-4D97-AF65-F5344CB8AC3E}">
        <p14:creationId xmlns:p14="http://schemas.microsoft.com/office/powerpoint/2010/main" val="161324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768AB-8A9A-4E97-A423-2F86BFE4B9A7}"/>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7346A7C-F1E4-4F6F-A4D4-58C7C5828DF7}"/>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2783E31-71F4-4001-ACB2-5201E70FC532}"/>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965E959-319A-4970-92F5-FE12E21E47C9}"/>
              </a:ext>
            </a:extLst>
          </p:cNvPr>
          <p:cNvPicPr>
            <a:picLocks noChangeAspect="1"/>
          </p:cNvPicPr>
          <p:nvPr/>
        </p:nvPicPr>
        <p:blipFill>
          <a:blip r:embed="rId2"/>
          <a:stretch>
            <a:fillRect/>
          </a:stretch>
        </p:blipFill>
        <p:spPr>
          <a:xfrm>
            <a:off x="1616926" y="0"/>
            <a:ext cx="7839307" cy="5977054"/>
          </a:xfrm>
          <a:prstGeom prst="rect">
            <a:avLst/>
          </a:prstGeom>
        </p:spPr>
      </p:pic>
    </p:spTree>
    <p:extLst>
      <p:ext uri="{BB962C8B-B14F-4D97-AF65-F5344CB8AC3E}">
        <p14:creationId xmlns:p14="http://schemas.microsoft.com/office/powerpoint/2010/main" val="1506861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6804F-3C8A-46AD-9AF4-A96D07594ED9}"/>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D802640E-6F98-4AE0-887C-E05FC3B3D39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6EB9418-6C9B-4CB0-8842-65B0F8FEC52F}"/>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A38E9DA6-7A8E-4595-BEC8-02DE67500482}"/>
              </a:ext>
            </a:extLst>
          </p:cNvPr>
          <p:cNvPicPr>
            <a:picLocks noChangeAspect="1"/>
          </p:cNvPicPr>
          <p:nvPr/>
        </p:nvPicPr>
        <p:blipFill>
          <a:blip r:embed="rId2"/>
          <a:stretch>
            <a:fillRect/>
          </a:stretch>
        </p:blipFill>
        <p:spPr>
          <a:xfrm>
            <a:off x="1248937" y="0"/>
            <a:ext cx="9311268" cy="6021659"/>
          </a:xfrm>
          <a:prstGeom prst="rect">
            <a:avLst/>
          </a:prstGeom>
        </p:spPr>
      </p:pic>
    </p:spTree>
    <p:extLst>
      <p:ext uri="{BB962C8B-B14F-4D97-AF65-F5344CB8AC3E}">
        <p14:creationId xmlns:p14="http://schemas.microsoft.com/office/powerpoint/2010/main" val="481964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4CC61C-7CB7-4DA3-8916-F76ED58B4C33}"/>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F79B5858-518B-478A-BF05-0227DBC04A1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D1DF3BD-B9A4-4143-ABD2-EF75D7BA2A9E}"/>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D5A1DAEC-FAF5-4CC0-8480-8B82103C2C47}"/>
              </a:ext>
            </a:extLst>
          </p:cNvPr>
          <p:cNvPicPr>
            <a:picLocks noChangeAspect="1"/>
          </p:cNvPicPr>
          <p:nvPr/>
        </p:nvPicPr>
        <p:blipFill>
          <a:blip r:embed="rId2"/>
          <a:stretch>
            <a:fillRect/>
          </a:stretch>
        </p:blipFill>
        <p:spPr>
          <a:xfrm>
            <a:off x="2032603" y="-89210"/>
            <a:ext cx="8608741" cy="6200077"/>
          </a:xfrm>
          <a:prstGeom prst="rect">
            <a:avLst/>
          </a:prstGeom>
        </p:spPr>
      </p:pic>
    </p:spTree>
    <p:extLst>
      <p:ext uri="{BB962C8B-B14F-4D97-AF65-F5344CB8AC3E}">
        <p14:creationId xmlns:p14="http://schemas.microsoft.com/office/powerpoint/2010/main" val="2098287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2B75CA-1739-404C-8D3A-E8EA9A7F8F76}"/>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8D9C2677-6010-4E14-89C4-360BE6D2488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B5137CC-9278-4619-8027-CE2B75A80AF9}"/>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3C730F9-3A4E-484B-959B-8C10C662A25B}"/>
              </a:ext>
            </a:extLst>
          </p:cNvPr>
          <p:cNvPicPr>
            <a:picLocks noChangeAspect="1"/>
          </p:cNvPicPr>
          <p:nvPr/>
        </p:nvPicPr>
        <p:blipFill>
          <a:blip r:embed="rId2"/>
          <a:stretch>
            <a:fillRect/>
          </a:stretch>
        </p:blipFill>
        <p:spPr>
          <a:xfrm>
            <a:off x="2018371" y="1"/>
            <a:ext cx="7482468" cy="6021658"/>
          </a:xfrm>
          <a:prstGeom prst="rect">
            <a:avLst/>
          </a:prstGeom>
        </p:spPr>
      </p:pic>
    </p:spTree>
    <p:extLst>
      <p:ext uri="{BB962C8B-B14F-4D97-AF65-F5344CB8AC3E}">
        <p14:creationId xmlns:p14="http://schemas.microsoft.com/office/powerpoint/2010/main" val="2433079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EB486-35B7-4A24-8E13-37612520A168}"/>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6D0D7B19-FD44-4118-AA3D-709884717A6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B8EEF7C-DFD0-4622-9814-9FB5B5264482}"/>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B14E961-9BB5-472E-B641-5EC5F1B23F69}"/>
              </a:ext>
            </a:extLst>
          </p:cNvPr>
          <p:cNvPicPr>
            <a:picLocks noChangeAspect="1"/>
          </p:cNvPicPr>
          <p:nvPr/>
        </p:nvPicPr>
        <p:blipFill>
          <a:blip r:embed="rId2"/>
          <a:stretch>
            <a:fillRect/>
          </a:stretch>
        </p:blipFill>
        <p:spPr>
          <a:xfrm>
            <a:off x="1672682" y="0"/>
            <a:ext cx="8040029" cy="6188927"/>
          </a:xfrm>
          <a:prstGeom prst="rect">
            <a:avLst/>
          </a:prstGeom>
        </p:spPr>
      </p:pic>
    </p:spTree>
    <p:extLst>
      <p:ext uri="{BB962C8B-B14F-4D97-AF65-F5344CB8AC3E}">
        <p14:creationId xmlns:p14="http://schemas.microsoft.com/office/powerpoint/2010/main" val="300700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E6D87-BDDF-4545-B9CE-6D5999A4D4C4}"/>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BE7970F-B9AD-4264-A2BC-DC84E1D7713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0753901-23BC-4E37-94F8-B639774CC787}"/>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CEB462C-45C8-4BC6-A512-D6ECAD3E4265}"/>
              </a:ext>
            </a:extLst>
          </p:cNvPr>
          <p:cNvPicPr>
            <a:picLocks noChangeAspect="1"/>
          </p:cNvPicPr>
          <p:nvPr/>
        </p:nvPicPr>
        <p:blipFill>
          <a:blip r:embed="rId2"/>
          <a:stretch>
            <a:fillRect/>
          </a:stretch>
        </p:blipFill>
        <p:spPr>
          <a:xfrm>
            <a:off x="1694985" y="0"/>
            <a:ext cx="8173844" cy="5965902"/>
          </a:xfrm>
          <a:prstGeom prst="rect">
            <a:avLst/>
          </a:prstGeom>
        </p:spPr>
      </p:pic>
    </p:spTree>
    <p:extLst>
      <p:ext uri="{BB962C8B-B14F-4D97-AF65-F5344CB8AC3E}">
        <p14:creationId xmlns:p14="http://schemas.microsoft.com/office/powerpoint/2010/main" val="2838886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63BE0-AB22-4449-B8FE-677B5A1F3EC2}"/>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6989E622-E4F1-4867-809F-FF239B57FAF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1A54302-6ECD-45F7-9003-C049F389B6F4}"/>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59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B6565E5-8A54-49BC-96E9-C604DDA1953A}"/>
              </a:ext>
            </a:extLst>
          </p:cNvPr>
          <p:cNvPicPr>
            <a:picLocks noChangeAspect="1"/>
          </p:cNvPicPr>
          <p:nvPr/>
        </p:nvPicPr>
        <p:blipFill>
          <a:blip r:embed="rId2"/>
          <a:stretch>
            <a:fillRect/>
          </a:stretch>
        </p:blipFill>
        <p:spPr>
          <a:xfrm>
            <a:off x="1427356" y="0"/>
            <a:ext cx="9344722" cy="5977054"/>
          </a:xfrm>
          <a:prstGeom prst="rect">
            <a:avLst/>
          </a:prstGeom>
        </p:spPr>
      </p:pic>
    </p:spTree>
    <p:extLst>
      <p:ext uri="{BB962C8B-B14F-4D97-AF65-F5344CB8AC3E}">
        <p14:creationId xmlns:p14="http://schemas.microsoft.com/office/powerpoint/2010/main" val="203710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E9D6-DAFF-4747-935C-A61762F8E82D}"/>
              </a:ext>
            </a:extLst>
          </p:cNvPr>
          <p:cNvSpPr>
            <a:spLocks noGrp="1"/>
          </p:cNvSpPr>
          <p:nvPr>
            <p:ph type="title"/>
          </p:nvPr>
        </p:nvSpPr>
        <p:spPr/>
        <p:txBody>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Causes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DCF3CAF-941F-4499-A545-300E6D41C643}"/>
              </a:ext>
            </a:extLst>
          </p:cNvPr>
          <p:cNvSpPr>
            <a:spLocks noGrp="1"/>
          </p:cNvSpPr>
          <p:nvPr>
            <p:ph idx="1"/>
          </p:nvPr>
        </p:nvSpPr>
        <p:spPr>
          <a:xfrm>
            <a:off x="838200" y="1308100"/>
            <a:ext cx="10515600" cy="4868863"/>
          </a:xfrm>
        </p:spPr>
        <p:txBody>
          <a:bodyPr>
            <a:normAutofit/>
          </a:bodyPr>
          <a:lstStyle/>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Staphylococcus pyogenes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Streptococcus pneumonia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Klebsiella pneumonia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Streptococcus influenza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800"/>
              </a:spcAft>
            </a:pPr>
            <a:r>
              <a:rPr lang="en-US" sz="1800"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rPr>
              <a:t>Pneumonia is classified according to the types of germs that cause it and where you got the infection.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1800" b="1"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rPr>
              <a:t>Community-acquired pneumonia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1800"/>
              </a:spcAft>
            </a:pPr>
            <a:r>
              <a:rPr lang="en-US" sz="1800"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rPr>
              <a:t>Community-acquired pneumonia is the most common type of pneumonia. It occurs outside of hospitals or other health care facilities. It may be caused by: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0754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D557F6-B635-44CD-A91C-6784A866E33C}"/>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91055245-72E4-4142-9968-5B089BE2521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DEB5A9A-5102-4C92-894A-F9732B357539}"/>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6CF90E0A-5060-4395-B5E3-AD81932D561A}"/>
              </a:ext>
            </a:extLst>
          </p:cNvPr>
          <p:cNvPicPr>
            <a:picLocks noChangeAspect="1"/>
          </p:cNvPicPr>
          <p:nvPr/>
        </p:nvPicPr>
        <p:blipFill>
          <a:blip r:embed="rId2"/>
          <a:stretch>
            <a:fillRect/>
          </a:stretch>
        </p:blipFill>
        <p:spPr>
          <a:xfrm>
            <a:off x="1427356" y="136756"/>
            <a:ext cx="8106937" cy="6141381"/>
          </a:xfrm>
          <a:prstGeom prst="rect">
            <a:avLst/>
          </a:prstGeom>
        </p:spPr>
      </p:pic>
    </p:spTree>
    <p:extLst>
      <p:ext uri="{BB962C8B-B14F-4D97-AF65-F5344CB8AC3E}">
        <p14:creationId xmlns:p14="http://schemas.microsoft.com/office/powerpoint/2010/main" val="2817909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2C4E2-22BE-4D15-9937-C212628A0F2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3C23B219-2288-4E5B-9570-A020485ECB45}"/>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B804E3B-2720-4640-B94E-5E260A7E98AC}"/>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50C9C9CF-E8C0-4D3E-A5B3-A78CEE3A8062}"/>
              </a:ext>
            </a:extLst>
          </p:cNvPr>
          <p:cNvPicPr>
            <a:picLocks noChangeAspect="1"/>
          </p:cNvPicPr>
          <p:nvPr/>
        </p:nvPicPr>
        <p:blipFill>
          <a:blip r:embed="rId2"/>
          <a:stretch>
            <a:fillRect/>
          </a:stretch>
        </p:blipFill>
        <p:spPr>
          <a:xfrm>
            <a:off x="2241394" y="136756"/>
            <a:ext cx="8184995" cy="5573481"/>
          </a:xfrm>
          <a:prstGeom prst="rect">
            <a:avLst/>
          </a:prstGeom>
        </p:spPr>
      </p:pic>
    </p:spTree>
    <p:extLst>
      <p:ext uri="{BB962C8B-B14F-4D97-AF65-F5344CB8AC3E}">
        <p14:creationId xmlns:p14="http://schemas.microsoft.com/office/powerpoint/2010/main" val="14858149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16F3A1-40B3-4A46-90FA-C9A386DE640C}"/>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C5326B9-2C75-42ED-BCA2-D349F754B927}"/>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BFAD372-257B-4595-9F4F-724AFE6B5DD6}"/>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C3C05BA-A162-4979-9144-55E03E04474C}"/>
              </a:ext>
            </a:extLst>
          </p:cNvPr>
          <p:cNvPicPr>
            <a:picLocks noChangeAspect="1"/>
          </p:cNvPicPr>
          <p:nvPr/>
        </p:nvPicPr>
        <p:blipFill>
          <a:blip r:embed="rId2"/>
          <a:stretch>
            <a:fillRect/>
          </a:stretch>
        </p:blipFill>
        <p:spPr>
          <a:xfrm>
            <a:off x="1996068" y="136756"/>
            <a:ext cx="7571678" cy="5940659"/>
          </a:xfrm>
          <a:prstGeom prst="rect">
            <a:avLst/>
          </a:prstGeom>
        </p:spPr>
      </p:pic>
    </p:spTree>
    <p:extLst>
      <p:ext uri="{BB962C8B-B14F-4D97-AF65-F5344CB8AC3E}">
        <p14:creationId xmlns:p14="http://schemas.microsoft.com/office/powerpoint/2010/main" val="593442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35DB0-DB34-4F1D-90D0-605B36C9A4E2}"/>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FCB5115-A86D-4DBD-AEE4-E87BE878EA6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B9DE453-06A7-4F1C-8408-7FDD0E5C7C2B}"/>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AD1D14A0-445C-4E40-80DD-5C3CD5BE9807}"/>
              </a:ext>
            </a:extLst>
          </p:cNvPr>
          <p:cNvPicPr>
            <a:picLocks noChangeAspect="1"/>
          </p:cNvPicPr>
          <p:nvPr/>
        </p:nvPicPr>
        <p:blipFill>
          <a:blip r:embed="rId2"/>
          <a:stretch>
            <a:fillRect/>
          </a:stretch>
        </p:blipFill>
        <p:spPr>
          <a:xfrm>
            <a:off x="1839951" y="0"/>
            <a:ext cx="7805854" cy="5710237"/>
          </a:xfrm>
          <a:prstGeom prst="rect">
            <a:avLst/>
          </a:prstGeom>
        </p:spPr>
      </p:pic>
    </p:spTree>
    <p:extLst>
      <p:ext uri="{BB962C8B-B14F-4D97-AF65-F5344CB8AC3E}">
        <p14:creationId xmlns:p14="http://schemas.microsoft.com/office/powerpoint/2010/main" val="1166984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B5407-7832-4D58-9C75-E7238A218B4F}"/>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D5467B8-4080-47C3-A545-ECAE08E78935}"/>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C1980DA-5C6D-443F-BFA0-608D50FD5690}"/>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28830C50-88A2-405D-899C-1584E650B344}"/>
              </a:ext>
            </a:extLst>
          </p:cNvPr>
          <p:cNvPicPr>
            <a:picLocks noChangeAspect="1"/>
          </p:cNvPicPr>
          <p:nvPr/>
        </p:nvPicPr>
        <p:blipFill>
          <a:blip r:embed="rId2"/>
          <a:stretch>
            <a:fillRect/>
          </a:stretch>
        </p:blipFill>
        <p:spPr>
          <a:xfrm>
            <a:off x="1550020" y="136756"/>
            <a:ext cx="8787160" cy="5806844"/>
          </a:xfrm>
          <a:prstGeom prst="rect">
            <a:avLst/>
          </a:prstGeom>
        </p:spPr>
      </p:pic>
    </p:spTree>
    <p:extLst>
      <p:ext uri="{BB962C8B-B14F-4D97-AF65-F5344CB8AC3E}">
        <p14:creationId xmlns:p14="http://schemas.microsoft.com/office/powerpoint/2010/main" val="198148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8F443-269D-49CE-8D28-42AA65AD8814}"/>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696C4D00-F5E1-4E52-AD1C-94E3C22F73E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5CA5FA4-C638-445B-8F90-E9CD38CA1B82}"/>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502D4825-11B3-403D-A4DE-A5D0B515B05E}"/>
              </a:ext>
            </a:extLst>
          </p:cNvPr>
          <p:cNvPicPr>
            <a:picLocks noChangeAspect="1"/>
          </p:cNvPicPr>
          <p:nvPr/>
        </p:nvPicPr>
        <p:blipFill>
          <a:blip r:embed="rId2"/>
          <a:stretch>
            <a:fillRect/>
          </a:stretch>
        </p:blipFill>
        <p:spPr>
          <a:xfrm>
            <a:off x="1724722" y="0"/>
            <a:ext cx="8742556" cy="6110868"/>
          </a:xfrm>
          <a:prstGeom prst="rect">
            <a:avLst/>
          </a:prstGeom>
        </p:spPr>
      </p:pic>
    </p:spTree>
    <p:extLst>
      <p:ext uri="{BB962C8B-B14F-4D97-AF65-F5344CB8AC3E}">
        <p14:creationId xmlns:p14="http://schemas.microsoft.com/office/powerpoint/2010/main" val="1688846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572A00-9B5C-4BC7-AE25-7095F4F3B1AB}"/>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8E6D2B7-9B7A-47C4-B66D-28239DAEEFA5}"/>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2B9B000-5D7A-466F-8EC2-00F3ACAA1F23}"/>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CFC58B09-5D02-48BE-9CF9-FEC90336FA5A}"/>
              </a:ext>
            </a:extLst>
          </p:cNvPr>
          <p:cNvPicPr>
            <a:picLocks noChangeAspect="1"/>
          </p:cNvPicPr>
          <p:nvPr/>
        </p:nvPicPr>
        <p:blipFill>
          <a:blip r:embed="rId2"/>
          <a:stretch>
            <a:fillRect/>
          </a:stretch>
        </p:blipFill>
        <p:spPr>
          <a:xfrm>
            <a:off x="1449659" y="136755"/>
            <a:ext cx="8530682" cy="6018717"/>
          </a:xfrm>
          <a:prstGeom prst="rect">
            <a:avLst/>
          </a:prstGeom>
        </p:spPr>
      </p:pic>
    </p:spTree>
    <p:extLst>
      <p:ext uri="{BB962C8B-B14F-4D97-AF65-F5344CB8AC3E}">
        <p14:creationId xmlns:p14="http://schemas.microsoft.com/office/powerpoint/2010/main" val="85454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9423-DB4B-4DE4-B909-D23015497716}"/>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43689F21-C69D-453A-B719-997F23F6DF86}"/>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290065F-3421-4CF9-B4A2-BF559135A897}"/>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9E43894C-E8D4-47A5-A00F-CA101D5C5C89}"/>
              </a:ext>
            </a:extLst>
          </p:cNvPr>
          <p:cNvPicPr>
            <a:picLocks noChangeAspect="1"/>
          </p:cNvPicPr>
          <p:nvPr/>
        </p:nvPicPr>
        <p:blipFill>
          <a:blip r:embed="rId2"/>
          <a:stretch>
            <a:fillRect/>
          </a:stretch>
        </p:blipFill>
        <p:spPr>
          <a:xfrm>
            <a:off x="1349298" y="401444"/>
            <a:ext cx="8307658" cy="5653668"/>
          </a:xfrm>
          <a:prstGeom prst="rect">
            <a:avLst/>
          </a:prstGeom>
        </p:spPr>
      </p:pic>
    </p:spTree>
    <p:extLst>
      <p:ext uri="{BB962C8B-B14F-4D97-AF65-F5344CB8AC3E}">
        <p14:creationId xmlns:p14="http://schemas.microsoft.com/office/powerpoint/2010/main" val="1807262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B3282-144D-4C0E-AB00-5E88B7FF6CB9}"/>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B16A9D29-2272-4AB5-A237-F67FBE7AE28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C52F71B-215F-49DD-9FB0-AF72BEDEEA5C}"/>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0E6E228E-2687-4B60-B8BD-A97A12D2AF9A}"/>
              </a:ext>
            </a:extLst>
          </p:cNvPr>
          <p:cNvPicPr>
            <a:picLocks noChangeAspect="1"/>
          </p:cNvPicPr>
          <p:nvPr/>
        </p:nvPicPr>
        <p:blipFill>
          <a:blip r:embed="rId2"/>
          <a:stretch>
            <a:fillRect/>
          </a:stretch>
        </p:blipFill>
        <p:spPr>
          <a:xfrm>
            <a:off x="1204332" y="0"/>
            <a:ext cx="9456234" cy="6077415"/>
          </a:xfrm>
          <a:prstGeom prst="rect">
            <a:avLst/>
          </a:prstGeom>
        </p:spPr>
      </p:pic>
    </p:spTree>
    <p:extLst>
      <p:ext uri="{BB962C8B-B14F-4D97-AF65-F5344CB8AC3E}">
        <p14:creationId xmlns:p14="http://schemas.microsoft.com/office/powerpoint/2010/main" val="2622899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068DF-C22D-4C59-ACA0-CB99DAC7BA8C}"/>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1E78DFF-C8A5-49A2-B4A3-2155C265F8FA}"/>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150E3DB1-A24E-4E5F-9674-E043348A10A5}"/>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69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37C40975-E806-4066-B69D-DBF42B4E51B0}"/>
              </a:ext>
            </a:extLst>
          </p:cNvPr>
          <p:cNvPicPr>
            <a:picLocks noChangeAspect="1"/>
          </p:cNvPicPr>
          <p:nvPr/>
        </p:nvPicPr>
        <p:blipFill>
          <a:blip r:embed="rId2"/>
          <a:stretch>
            <a:fillRect/>
          </a:stretch>
        </p:blipFill>
        <p:spPr>
          <a:xfrm>
            <a:off x="1215484" y="0"/>
            <a:ext cx="10270272" cy="6032810"/>
          </a:xfrm>
          <a:prstGeom prst="rect">
            <a:avLst/>
          </a:prstGeom>
        </p:spPr>
      </p:pic>
    </p:spTree>
    <p:extLst>
      <p:ext uri="{BB962C8B-B14F-4D97-AF65-F5344CB8AC3E}">
        <p14:creationId xmlns:p14="http://schemas.microsoft.com/office/powerpoint/2010/main" val="294521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F8E5-55B5-4FD5-9280-68FB1A96EC21}"/>
              </a:ext>
            </a:extLst>
          </p:cNvPr>
          <p:cNvSpPr>
            <a:spLocks noGrp="1"/>
          </p:cNvSpPr>
          <p:nvPr>
            <p:ph type="title"/>
          </p:nvPr>
        </p:nvSpPr>
        <p:spPr>
          <a:xfrm>
            <a:off x="838200" y="365125"/>
            <a:ext cx="10515600" cy="63817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2D010B0-1926-4E6D-87CB-F7D7345A135A}"/>
              </a:ext>
            </a:extLst>
          </p:cNvPr>
          <p:cNvSpPr>
            <a:spLocks noGrp="1"/>
          </p:cNvSpPr>
          <p:nvPr>
            <p:ph idx="1"/>
          </p:nvPr>
        </p:nvSpPr>
        <p:spPr>
          <a:xfrm>
            <a:off x="838200" y="1092200"/>
            <a:ext cx="10515600" cy="5084763"/>
          </a:xfrm>
        </p:spPr>
        <p:txBody>
          <a:bodyPr>
            <a:normAutofit fontScale="92500" lnSpcReduction="10000"/>
          </a:bodyPr>
          <a:lstStyle/>
          <a:p>
            <a:pPr marL="0" marR="0" indent="0">
              <a:lnSpc>
                <a:spcPct val="107000"/>
              </a:lnSpc>
              <a:spcBef>
                <a:spcPts val="0"/>
              </a:spcBef>
              <a:spcAft>
                <a:spcPts val="1800"/>
              </a:spcAft>
              <a:buNone/>
            </a:pPr>
            <a:r>
              <a:rPr lang="en-US" b="1"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rPr>
              <a:t>Hospital-acquired pneumonia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111111"/>
                </a:solidFill>
                <a:effectLst/>
                <a:latin typeface="Helvetica" panose="020B0604020202020204" pitchFamily="34" charset="0"/>
                <a:ea typeface="Times New Roman" panose="02020603050405020304" pitchFamily="18" charset="0"/>
              </a:rPr>
              <a:t>Some people catch pneumonia during a hospital stay for another illness. Hospital-acquired pneumonia can be serious because the bacteria causing it may be more resistant to antibiotics and because the people who get it are already sick. </a:t>
            </a:r>
          </a:p>
          <a:p>
            <a:pPr marL="0" marR="0" indent="0">
              <a:lnSpc>
                <a:spcPct val="107000"/>
              </a:lnSpc>
              <a:spcBef>
                <a:spcPts val="0"/>
              </a:spcBef>
              <a:spcAft>
                <a:spcPts val="1800"/>
              </a:spcAft>
              <a:buNone/>
            </a:pPr>
            <a:endParaRPr lang="en-US" b="1" dirty="0">
              <a:solidFill>
                <a:srgbClr val="111111"/>
              </a:solidFill>
              <a:latin typeface="Helvetica" panose="020B0604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1800"/>
              </a:spcAft>
              <a:buNone/>
            </a:pPr>
            <a:r>
              <a:rPr lang="en-US" b="1"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rPr>
              <a:t>Aspiration pneumonia </a:t>
            </a:r>
            <a:r>
              <a:rPr lang="en-US" dirty="0">
                <a:solidFill>
                  <a:srgbClr val="111111"/>
                </a:solidFill>
                <a:effectLst/>
                <a:latin typeface="Helvetica" panose="020B0604020202020204" pitchFamily="34" charset="0"/>
                <a:ea typeface="Times New Roman" panose="02020603050405020304" pitchFamily="18" charset="0"/>
              </a:rPr>
              <a:t>Aspiration pneumonia occurs when one inhales food, drink, vomit or saliva into the lungs.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78404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E2953-D269-4D13-B0DA-1F98FFC25BF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AE06891C-171A-44AD-A43D-1C3FEFA0268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C381780-29A5-43C4-96ED-50376C0DE4C9}"/>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6E51531C-7938-4922-80CF-5211381E2D02}"/>
              </a:ext>
            </a:extLst>
          </p:cNvPr>
          <p:cNvPicPr>
            <a:picLocks noChangeAspect="1"/>
          </p:cNvPicPr>
          <p:nvPr/>
        </p:nvPicPr>
        <p:blipFill>
          <a:blip r:embed="rId2"/>
          <a:stretch>
            <a:fillRect/>
          </a:stretch>
        </p:blipFill>
        <p:spPr>
          <a:xfrm>
            <a:off x="1393902" y="0"/>
            <a:ext cx="9779620" cy="5988205"/>
          </a:xfrm>
          <a:prstGeom prst="rect">
            <a:avLst/>
          </a:prstGeom>
        </p:spPr>
      </p:pic>
    </p:spTree>
    <p:extLst>
      <p:ext uri="{BB962C8B-B14F-4D97-AF65-F5344CB8AC3E}">
        <p14:creationId xmlns:p14="http://schemas.microsoft.com/office/powerpoint/2010/main" val="161580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934C1B-43DF-43B2-9404-9097BEF33D05}"/>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97201BB5-3C40-4E07-84A4-F4129BC9AD28}"/>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5FB9EB4D-13A0-4FFF-BFA7-91C0113BA050}"/>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3251035-E737-4CB4-A171-3B8DC10BA3CD}"/>
              </a:ext>
            </a:extLst>
          </p:cNvPr>
          <p:cNvPicPr>
            <a:picLocks noChangeAspect="1"/>
          </p:cNvPicPr>
          <p:nvPr/>
        </p:nvPicPr>
        <p:blipFill>
          <a:blip r:embed="rId2"/>
          <a:stretch>
            <a:fillRect/>
          </a:stretch>
        </p:blipFill>
        <p:spPr>
          <a:xfrm>
            <a:off x="1572322" y="159058"/>
            <a:ext cx="9735015" cy="5784542"/>
          </a:xfrm>
          <a:prstGeom prst="rect">
            <a:avLst/>
          </a:prstGeom>
        </p:spPr>
      </p:pic>
    </p:spTree>
    <p:extLst>
      <p:ext uri="{BB962C8B-B14F-4D97-AF65-F5344CB8AC3E}">
        <p14:creationId xmlns:p14="http://schemas.microsoft.com/office/powerpoint/2010/main" val="10876685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F85F0-82F1-4C84-95CF-BACC7F94CFC9}"/>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A9296AB8-8E49-4B8F-9C43-1921EA1F2DC1}"/>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F15EB6B-EE26-47D7-9F5B-073CE3B6A5E1}"/>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A08A523-FA8F-4CCE-A695-F953FD44A25D}"/>
              </a:ext>
            </a:extLst>
          </p:cNvPr>
          <p:cNvPicPr>
            <a:picLocks noChangeAspect="1"/>
          </p:cNvPicPr>
          <p:nvPr/>
        </p:nvPicPr>
        <p:blipFill>
          <a:blip r:embed="rId2"/>
          <a:stretch>
            <a:fillRect/>
          </a:stretch>
        </p:blipFill>
        <p:spPr>
          <a:xfrm>
            <a:off x="1360448" y="136756"/>
            <a:ext cx="9244361" cy="5873751"/>
          </a:xfrm>
          <a:prstGeom prst="rect">
            <a:avLst/>
          </a:prstGeom>
        </p:spPr>
      </p:pic>
    </p:spTree>
    <p:extLst>
      <p:ext uri="{BB962C8B-B14F-4D97-AF65-F5344CB8AC3E}">
        <p14:creationId xmlns:p14="http://schemas.microsoft.com/office/powerpoint/2010/main" val="378984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4A1DD-F34B-4F03-AA35-FA0A7AFB9C0A}"/>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353CE80-D9FB-4759-9B0A-6BCAAD05AF7F}"/>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4E7DB1C-672B-4894-AD03-055DEF285476}"/>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20AE6D6-A7E4-4B99-8DBF-19AB3927AC35}"/>
              </a:ext>
            </a:extLst>
          </p:cNvPr>
          <p:cNvPicPr>
            <a:picLocks noChangeAspect="1"/>
          </p:cNvPicPr>
          <p:nvPr/>
        </p:nvPicPr>
        <p:blipFill>
          <a:blip r:embed="rId2"/>
          <a:stretch>
            <a:fillRect/>
          </a:stretch>
        </p:blipFill>
        <p:spPr>
          <a:xfrm>
            <a:off x="1683834" y="0"/>
            <a:ext cx="8976732" cy="6144322"/>
          </a:xfrm>
          <a:prstGeom prst="rect">
            <a:avLst/>
          </a:prstGeom>
        </p:spPr>
      </p:pic>
    </p:spTree>
    <p:extLst>
      <p:ext uri="{BB962C8B-B14F-4D97-AF65-F5344CB8AC3E}">
        <p14:creationId xmlns:p14="http://schemas.microsoft.com/office/powerpoint/2010/main" val="2301161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4A6E1-B70A-4E30-A928-0B9D4293DBE4}"/>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7DED2C22-EC40-4AE2-AC1C-5CE641E25DCA}"/>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9BC333CE-72A9-44D5-92FF-F2DC508CB323}"/>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6B7F862A-D5B8-4555-B654-63139671A844}"/>
              </a:ext>
            </a:extLst>
          </p:cNvPr>
          <p:cNvPicPr>
            <a:picLocks noChangeAspect="1"/>
          </p:cNvPicPr>
          <p:nvPr/>
        </p:nvPicPr>
        <p:blipFill>
          <a:blip r:embed="rId2"/>
          <a:stretch>
            <a:fillRect/>
          </a:stretch>
        </p:blipFill>
        <p:spPr>
          <a:xfrm>
            <a:off x="1572322" y="223024"/>
            <a:ext cx="9300117" cy="5876693"/>
          </a:xfrm>
          <a:prstGeom prst="rect">
            <a:avLst/>
          </a:prstGeom>
        </p:spPr>
      </p:pic>
    </p:spTree>
    <p:extLst>
      <p:ext uri="{BB962C8B-B14F-4D97-AF65-F5344CB8AC3E}">
        <p14:creationId xmlns:p14="http://schemas.microsoft.com/office/powerpoint/2010/main" val="37721828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A47573-6C6A-491D-9195-F22747113A4E}"/>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EA048E5-8EB9-47E1-9D9F-4688AD0962E3}"/>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EBE8428D-9ED0-4D85-9086-0C570267FB89}"/>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5F2B637-89E0-496B-A25D-A0C6DC4D1B18}"/>
              </a:ext>
            </a:extLst>
          </p:cNvPr>
          <p:cNvPicPr>
            <a:picLocks noChangeAspect="1"/>
          </p:cNvPicPr>
          <p:nvPr/>
        </p:nvPicPr>
        <p:blipFill>
          <a:blip r:embed="rId2"/>
          <a:stretch>
            <a:fillRect/>
          </a:stretch>
        </p:blipFill>
        <p:spPr>
          <a:xfrm>
            <a:off x="1204332" y="0"/>
            <a:ext cx="9723863" cy="6122020"/>
          </a:xfrm>
          <a:prstGeom prst="rect">
            <a:avLst/>
          </a:prstGeom>
        </p:spPr>
      </p:pic>
    </p:spTree>
    <p:extLst>
      <p:ext uri="{BB962C8B-B14F-4D97-AF65-F5344CB8AC3E}">
        <p14:creationId xmlns:p14="http://schemas.microsoft.com/office/powerpoint/2010/main" val="3098615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F1A9A-1483-4C59-97CD-CD041C8CFAAF}"/>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E4407CA-6B1A-44AB-8AB6-904BB3312D5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B190DDA-DD25-4DCA-9F39-884D5B5A56B7}"/>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22423CB6-93E5-4582-A514-0F15136D69B2}"/>
              </a:ext>
            </a:extLst>
          </p:cNvPr>
          <p:cNvPicPr>
            <a:picLocks noChangeAspect="1"/>
          </p:cNvPicPr>
          <p:nvPr/>
        </p:nvPicPr>
        <p:blipFill>
          <a:blip r:embed="rId2"/>
          <a:stretch>
            <a:fillRect/>
          </a:stretch>
        </p:blipFill>
        <p:spPr>
          <a:xfrm>
            <a:off x="1483112" y="136756"/>
            <a:ext cx="9511990" cy="6085624"/>
          </a:xfrm>
          <a:prstGeom prst="rect">
            <a:avLst/>
          </a:prstGeom>
        </p:spPr>
      </p:pic>
    </p:spTree>
    <p:extLst>
      <p:ext uri="{BB962C8B-B14F-4D97-AF65-F5344CB8AC3E}">
        <p14:creationId xmlns:p14="http://schemas.microsoft.com/office/powerpoint/2010/main" val="205213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3FE88-43D7-45CB-8592-9D8EA26D8070}"/>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253B71C-6599-4981-8604-02634CBB12C2}"/>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FEB1BD8C-3456-409F-8458-9C57D5F5EF9D}"/>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77</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7685767-7B62-4E80-8DB9-814D517EC913}"/>
              </a:ext>
            </a:extLst>
          </p:cNvPr>
          <p:cNvPicPr>
            <a:picLocks noChangeAspect="1"/>
          </p:cNvPicPr>
          <p:nvPr/>
        </p:nvPicPr>
        <p:blipFill>
          <a:blip r:embed="rId2"/>
          <a:stretch>
            <a:fillRect/>
          </a:stretch>
        </p:blipFill>
        <p:spPr>
          <a:xfrm>
            <a:off x="1170878" y="0"/>
            <a:ext cx="9333571" cy="6099717"/>
          </a:xfrm>
          <a:prstGeom prst="rect">
            <a:avLst/>
          </a:prstGeom>
        </p:spPr>
      </p:pic>
    </p:spTree>
    <p:extLst>
      <p:ext uri="{BB962C8B-B14F-4D97-AF65-F5344CB8AC3E}">
        <p14:creationId xmlns:p14="http://schemas.microsoft.com/office/powerpoint/2010/main" val="1237892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9DBB6-5553-4255-ABB2-851D26E34F05}"/>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770A4A7-68DD-43DB-8897-5B99BACD6794}"/>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CD06F46C-4EEA-494F-850C-CFB7E0BC8250}"/>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78</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75D7E823-6889-404B-BB8A-0224D8EB3F62}"/>
              </a:ext>
            </a:extLst>
          </p:cNvPr>
          <p:cNvPicPr>
            <a:picLocks noChangeAspect="1"/>
          </p:cNvPicPr>
          <p:nvPr/>
        </p:nvPicPr>
        <p:blipFill>
          <a:blip r:embed="rId2"/>
          <a:stretch>
            <a:fillRect/>
          </a:stretch>
        </p:blipFill>
        <p:spPr>
          <a:xfrm>
            <a:off x="1170878" y="136756"/>
            <a:ext cx="10504449" cy="6085624"/>
          </a:xfrm>
          <a:prstGeom prst="rect">
            <a:avLst/>
          </a:prstGeom>
        </p:spPr>
      </p:pic>
    </p:spTree>
    <p:extLst>
      <p:ext uri="{BB962C8B-B14F-4D97-AF65-F5344CB8AC3E}">
        <p14:creationId xmlns:p14="http://schemas.microsoft.com/office/powerpoint/2010/main" val="949726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2BD2B-87C1-49B2-8610-7FC4005AE764}"/>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1CE3C904-A422-4878-913E-CBD684FF1F75}"/>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6CC11D67-E097-4AC3-9F6F-9B4761FD949D}"/>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79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7874947-1ED1-420F-9E49-D2EC88E7F7C0}"/>
              </a:ext>
            </a:extLst>
          </p:cNvPr>
          <p:cNvPicPr>
            <a:picLocks noChangeAspect="1"/>
          </p:cNvPicPr>
          <p:nvPr/>
        </p:nvPicPr>
        <p:blipFill>
          <a:blip r:embed="rId2"/>
          <a:stretch>
            <a:fillRect/>
          </a:stretch>
        </p:blipFill>
        <p:spPr>
          <a:xfrm>
            <a:off x="1750741" y="136756"/>
            <a:ext cx="8898674" cy="5573481"/>
          </a:xfrm>
          <a:prstGeom prst="rect">
            <a:avLst/>
          </a:prstGeom>
        </p:spPr>
      </p:pic>
    </p:spTree>
    <p:extLst>
      <p:ext uri="{BB962C8B-B14F-4D97-AF65-F5344CB8AC3E}">
        <p14:creationId xmlns:p14="http://schemas.microsoft.com/office/powerpoint/2010/main" val="33642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68EE-8101-4593-B61A-48CA154D3D08}"/>
              </a:ext>
            </a:extLst>
          </p:cNvPr>
          <p:cNvSpPr>
            <a:spLocks noGrp="1"/>
          </p:cNvSpPr>
          <p:nvPr>
            <p:ph type="title"/>
          </p:nvPr>
        </p:nvSpPr>
        <p:spPr>
          <a:xfrm>
            <a:off x="838200" y="365125"/>
            <a:ext cx="10515600" cy="803275"/>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Predisposing factors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C39012D-5964-4D9D-B47E-CEC4741B8C5B}"/>
              </a:ext>
            </a:extLst>
          </p:cNvPr>
          <p:cNvSpPr>
            <a:spLocks noGrp="1"/>
          </p:cNvSpPr>
          <p:nvPr>
            <p:ph idx="1"/>
          </p:nvPr>
        </p:nvSpPr>
        <p:spPr>
          <a:xfrm>
            <a:off x="838200" y="1054100"/>
            <a:ext cx="10515600" cy="5122863"/>
          </a:xfrm>
        </p:spPr>
        <p:txBody>
          <a:bodyPr>
            <a:normAutofit fontScale="92500" lnSpcReduction="20000"/>
          </a:bodyPr>
          <a:lstStyle/>
          <a:p>
            <a:pPr marL="342900" marR="0" lvl="0" indent="-342900" algn="just">
              <a:lnSpc>
                <a:spcPct val="115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Lowered resistance to infections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Upper respiratory tract infections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Chronic infection of the airway such as chronic bronchitis emphysema lung cancer or bronchiectasis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Impairment of bronchial drainage when there is an obstruction e.g. bronchial carcinoma or inhaled foreign body the drainage is obstructed. Also where there are fractured limbs these inhibit mechanism of breathing.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dirty="0">
                <a:effectLst/>
                <a:latin typeface="Times New Roman" panose="02020603050405020304" pitchFamily="18" charset="0"/>
                <a:ea typeface="Calibri" panose="020F0502020204030204" pitchFamily="34" charset="0"/>
                <a:cs typeface="Times New Roman" panose="02020603050405020304" pitchFamily="18" charset="0"/>
              </a:rPr>
              <a:t>Inhalation of infected material e.g. mucous from upper airway esp. chronic sinusitis. Inhalation of ingested material or vomitus in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oesophageal</a:t>
            </a:r>
            <a:r>
              <a:rPr lang="en-US" dirty="0">
                <a:effectLst/>
                <a:latin typeface="Times New Roman" panose="02020603050405020304" pitchFamily="18" charset="0"/>
                <a:ea typeface="Calibri" panose="020F0502020204030204" pitchFamily="34" charset="0"/>
                <a:cs typeface="Times New Roman" panose="02020603050405020304" pitchFamily="18" charset="0"/>
              </a:rPr>
              <a:t> obstruction.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72987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69CAC-CF60-4A60-A3AC-F43B7EE46740}"/>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11DD4DBC-D0D0-4359-A827-CF2212268203}"/>
              </a:ext>
            </a:extLst>
          </p:cNvPr>
          <p:cNvSpPr>
            <a:spLocks noGrp="1"/>
          </p:cNvSpPr>
          <p:nvPr>
            <p:ph type="ftr" sz="quarter" idx="11"/>
          </p:nvPr>
        </p:nvSpPr>
        <p:spPr>
          <a:xfrm>
            <a:off x="4164800" y="6357038"/>
            <a:ext cx="3862400" cy="364206"/>
          </a:xfrm>
        </p:spPr>
        <p:txBody>
          <a:bodyPr/>
          <a:lstStyle/>
          <a:p>
            <a:pPr>
              <a:defRPr/>
            </a:pPr>
            <a:r>
              <a:rPr lang="en-US" dirty="0" err="1">
                <a:solidFill>
                  <a:prstClr val="black">
                    <a:tint val="75000"/>
                  </a:prstClr>
                </a:solidFill>
              </a:rPr>
              <a:t>F.F.A.Hawa</a:t>
            </a:r>
            <a:r>
              <a:rPr lang="en-US" dirty="0">
                <a:solidFill>
                  <a:prstClr val="black">
                    <a:tint val="75000"/>
                  </a:prstClr>
                </a:solidFill>
              </a:rPr>
              <a:t> ( </a:t>
            </a:r>
            <a:r>
              <a:rPr lang="en-US" dirty="0" err="1">
                <a:solidFill>
                  <a:prstClr val="black">
                    <a:tint val="75000"/>
                  </a:prstClr>
                </a:solidFill>
              </a:rPr>
              <a:t>Mrs</a:t>
            </a:r>
            <a:r>
              <a:rPr lang="en-US" dirty="0">
                <a:solidFill>
                  <a:prstClr val="black">
                    <a:tint val="75000"/>
                  </a:prstClr>
                </a:solidFill>
              </a:rPr>
              <a:t> )</a:t>
            </a:r>
          </a:p>
        </p:txBody>
      </p:sp>
      <p:sp>
        <p:nvSpPr>
          <p:cNvPr id="4" name="Slide Number Placeholder 3">
            <a:extLst>
              <a:ext uri="{FF2B5EF4-FFF2-40B4-BE49-F238E27FC236}">
                <a16:creationId xmlns:a16="http://schemas.microsoft.com/office/drawing/2014/main" id="{B8A5A6A2-AEDF-46B9-A677-598E5E1D0CC3}"/>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80</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F6E81BE8-6750-43AB-AC11-BA8A0EB7B105}"/>
              </a:ext>
            </a:extLst>
          </p:cNvPr>
          <p:cNvPicPr>
            <a:picLocks noChangeAspect="1"/>
          </p:cNvPicPr>
          <p:nvPr/>
        </p:nvPicPr>
        <p:blipFill>
          <a:blip r:embed="rId2"/>
          <a:stretch>
            <a:fillRect/>
          </a:stretch>
        </p:blipFill>
        <p:spPr>
          <a:xfrm>
            <a:off x="1494262" y="136756"/>
            <a:ext cx="9846527" cy="5784542"/>
          </a:xfrm>
          <a:prstGeom prst="rect">
            <a:avLst/>
          </a:prstGeom>
        </p:spPr>
      </p:pic>
    </p:spTree>
    <p:extLst>
      <p:ext uri="{BB962C8B-B14F-4D97-AF65-F5344CB8AC3E}">
        <p14:creationId xmlns:p14="http://schemas.microsoft.com/office/powerpoint/2010/main" val="2499116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E0B57-2B24-4686-A036-4AC3E7BCC87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936D2DC9-34E5-442F-A020-B828160C4410}"/>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5365526-FE78-4F0D-924F-88B68F1CB6AC}"/>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81</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61CC689-52B7-42F5-8996-D18EAA67CDEF}"/>
              </a:ext>
            </a:extLst>
          </p:cNvPr>
          <p:cNvPicPr>
            <a:picLocks noChangeAspect="1"/>
          </p:cNvPicPr>
          <p:nvPr/>
        </p:nvPicPr>
        <p:blipFill>
          <a:blip r:embed="rId2"/>
          <a:stretch>
            <a:fillRect/>
          </a:stretch>
        </p:blipFill>
        <p:spPr>
          <a:xfrm>
            <a:off x="1494263" y="136756"/>
            <a:ext cx="10314878" cy="5573481"/>
          </a:xfrm>
          <a:prstGeom prst="rect">
            <a:avLst/>
          </a:prstGeom>
        </p:spPr>
      </p:pic>
    </p:spTree>
    <p:extLst>
      <p:ext uri="{BB962C8B-B14F-4D97-AF65-F5344CB8AC3E}">
        <p14:creationId xmlns:p14="http://schemas.microsoft.com/office/powerpoint/2010/main" val="2020415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E8956-C968-4177-B24F-10E6122878F2}"/>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E907665D-1C02-40F3-B5B0-50D13B9BBC0B}"/>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21813361-C809-4732-9D44-2813877309A7}"/>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849FB6F-B2E0-4A49-8779-E8DC6D6199AF}"/>
              </a:ext>
            </a:extLst>
          </p:cNvPr>
          <p:cNvPicPr>
            <a:picLocks noChangeAspect="1"/>
          </p:cNvPicPr>
          <p:nvPr/>
        </p:nvPicPr>
        <p:blipFill>
          <a:blip r:embed="rId2"/>
          <a:stretch>
            <a:fillRect/>
          </a:stretch>
        </p:blipFill>
        <p:spPr>
          <a:xfrm>
            <a:off x="1438507" y="0"/>
            <a:ext cx="9946888" cy="5710237"/>
          </a:xfrm>
          <a:prstGeom prst="rect">
            <a:avLst/>
          </a:prstGeom>
        </p:spPr>
      </p:pic>
    </p:spTree>
    <p:extLst>
      <p:ext uri="{BB962C8B-B14F-4D97-AF65-F5344CB8AC3E}">
        <p14:creationId xmlns:p14="http://schemas.microsoft.com/office/powerpoint/2010/main" val="2185165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0CD93-AAEA-4D4A-93B1-DF82FCA13954}"/>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F971CBBC-5F0B-4B28-BCB7-5957674E70D9}"/>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029219DE-60AF-41E0-A8FC-997B6F864820}"/>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F75FCC3-7630-4906-BFA7-DC01E73D194B}"/>
              </a:ext>
            </a:extLst>
          </p:cNvPr>
          <p:cNvPicPr>
            <a:picLocks noChangeAspect="1"/>
          </p:cNvPicPr>
          <p:nvPr/>
        </p:nvPicPr>
        <p:blipFill>
          <a:blip r:embed="rId2"/>
          <a:stretch>
            <a:fillRect/>
          </a:stretch>
        </p:blipFill>
        <p:spPr>
          <a:xfrm>
            <a:off x="1382751" y="234176"/>
            <a:ext cx="9601200" cy="5776331"/>
          </a:xfrm>
          <a:prstGeom prst="rect">
            <a:avLst/>
          </a:prstGeom>
        </p:spPr>
      </p:pic>
    </p:spTree>
    <p:extLst>
      <p:ext uri="{BB962C8B-B14F-4D97-AF65-F5344CB8AC3E}">
        <p14:creationId xmlns:p14="http://schemas.microsoft.com/office/powerpoint/2010/main" val="1512714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C8407-EFD9-428F-AC74-78C8BFAF93EF}"/>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34CFBBE-9AC9-4FBF-8707-B590F4D9D33C}"/>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BAD780BA-7E29-44F6-91F5-6A87FEAF63D4}"/>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84</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D060CB2C-45C8-4E29-B5AA-E92864F7F8D2}"/>
              </a:ext>
            </a:extLst>
          </p:cNvPr>
          <p:cNvPicPr>
            <a:picLocks noChangeAspect="1"/>
          </p:cNvPicPr>
          <p:nvPr/>
        </p:nvPicPr>
        <p:blipFill>
          <a:blip r:embed="rId2"/>
          <a:stretch>
            <a:fillRect/>
          </a:stretch>
        </p:blipFill>
        <p:spPr>
          <a:xfrm>
            <a:off x="1371600" y="136756"/>
            <a:ext cx="9991493" cy="6018717"/>
          </a:xfrm>
          <a:prstGeom prst="rect">
            <a:avLst/>
          </a:prstGeom>
        </p:spPr>
      </p:pic>
    </p:spTree>
    <p:extLst>
      <p:ext uri="{BB962C8B-B14F-4D97-AF65-F5344CB8AC3E}">
        <p14:creationId xmlns:p14="http://schemas.microsoft.com/office/powerpoint/2010/main" val="1989113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79109-3C20-41A5-9DC8-AE5E79825281}"/>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B19D2616-9ACE-4D90-8F57-31C44F27ABC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017210C-F8F9-46BA-931D-9EBD37595BE0}"/>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B83129A6-41DD-4464-A2B0-3A2CCDE66D8F}"/>
              </a:ext>
            </a:extLst>
          </p:cNvPr>
          <p:cNvPicPr>
            <a:picLocks noChangeAspect="1"/>
          </p:cNvPicPr>
          <p:nvPr/>
        </p:nvPicPr>
        <p:blipFill>
          <a:blip r:embed="rId2"/>
          <a:stretch>
            <a:fillRect/>
          </a:stretch>
        </p:blipFill>
        <p:spPr>
          <a:xfrm>
            <a:off x="1226634" y="0"/>
            <a:ext cx="10214517" cy="5710237"/>
          </a:xfrm>
          <a:prstGeom prst="rect">
            <a:avLst/>
          </a:prstGeom>
        </p:spPr>
      </p:pic>
    </p:spTree>
    <p:extLst>
      <p:ext uri="{BB962C8B-B14F-4D97-AF65-F5344CB8AC3E}">
        <p14:creationId xmlns:p14="http://schemas.microsoft.com/office/powerpoint/2010/main" val="35609639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0FB5B-E12B-4323-A768-13222997105D}"/>
              </a:ext>
            </a:extLst>
          </p:cNvPr>
          <p:cNvSpPr>
            <a:spLocks noGrp="1"/>
          </p:cNvSpPr>
          <p:nvPr>
            <p:ph type="dt" sz="half" idx="10"/>
          </p:nvPr>
        </p:nvSpPr>
        <p:spPr/>
        <p:txBody>
          <a:bodyPr/>
          <a:lstStyle/>
          <a:p>
            <a:pPr>
              <a:defRPr/>
            </a:pPr>
            <a:fld id="{4FF942B4-8BD6-4077-AA77-5A0267D19988}" type="datetime1">
              <a:rPr lang="en-US" smtClean="0">
                <a:solidFill>
                  <a:prstClr val="black">
                    <a:tint val="75000"/>
                  </a:prstClr>
                </a:solidFill>
              </a:rPr>
              <a:t>7/19/2021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4D536FC9-88AA-4966-A9BB-1AD6D2FAA4D7}"/>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CEFDFAAF-D360-4865-A947-B06E2FB414A5}"/>
              </a:ext>
            </a:extLst>
          </p:cNvPr>
          <p:cNvSpPr>
            <a:spLocks noGrp="1"/>
          </p:cNvSpPr>
          <p:nvPr>
            <p:ph type="sldNum" sz="quarter" idx="12"/>
          </p:nvPr>
        </p:nvSpPr>
        <p:spPr/>
        <p:txBody>
          <a:bodyPr/>
          <a:lstStyle/>
          <a:p>
            <a:pPr>
              <a:defRPr/>
            </a:pPr>
            <a:fld id="{504D8BA2-D423-4F52-89AB-163DA08AF53C}" type="slidenum">
              <a:rPr lang="en-US" smtClean="0">
                <a:solidFill>
                  <a:prstClr val="black">
                    <a:tint val="75000"/>
                  </a:prstClr>
                </a:solidFill>
              </a:rPr>
              <a:pPr>
                <a:defRPr/>
              </a:pPr>
              <a:t>86</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33ECF82E-339C-4D6A-8BCB-A8FCC9C86146}"/>
              </a:ext>
            </a:extLst>
          </p:cNvPr>
          <p:cNvPicPr>
            <a:picLocks noChangeAspect="1"/>
          </p:cNvPicPr>
          <p:nvPr/>
        </p:nvPicPr>
        <p:blipFill>
          <a:blip r:embed="rId2"/>
          <a:stretch>
            <a:fillRect/>
          </a:stretch>
        </p:blipFill>
        <p:spPr>
          <a:xfrm>
            <a:off x="1639229" y="136756"/>
            <a:ext cx="9199756" cy="5929507"/>
          </a:xfrm>
          <a:prstGeom prst="rect">
            <a:avLst/>
          </a:prstGeom>
        </p:spPr>
      </p:pic>
    </p:spTree>
    <p:extLst>
      <p:ext uri="{BB962C8B-B14F-4D97-AF65-F5344CB8AC3E}">
        <p14:creationId xmlns:p14="http://schemas.microsoft.com/office/powerpoint/2010/main" val="2086646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7FDF-8DCA-4CC2-86BA-EB8C333A2CF9}"/>
              </a:ext>
            </a:extLst>
          </p:cNvPr>
          <p:cNvSpPr>
            <a:spLocks noGrp="1"/>
          </p:cNvSpPr>
          <p:nvPr>
            <p:ph type="title"/>
          </p:nvPr>
        </p:nvSpPr>
        <p:spPr/>
        <p:txBody>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CHEST INJURIES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EE6AF75-1A76-48F2-8948-D7401D174AB5}"/>
              </a:ext>
            </a:extLst>
          </p:cNvPr>
          <p:cNvSpPr>
            <a:spLocks noGrp="1"/>
          </p:cNvSpPr>
          <p:nvPr>
            <p:ph idx="1"/>
          </p:nvPr>
        </p:nvSpPr>
        <p:spPr>
          <a:xfrm>
            <a:off x="914400" y="1368425"/>
            <a:ext cx="10515600" cy="4351338"/>
          </a:xfrm>
        </p:spPr>
        <p:txBody>
          <a:bodyPr/>
          <a:lstStyle/>
          <a:p>
            <a:pPr marL="0" marR="0">
              <a:lnSpc>
                <a:spcPct val="115000"/>
              </a:lnSpc>
              <a:spcBef>
                <a:spcPts val="0"/>
              </a:spcBef>
              <a:spcAft>
                <a:spcPts val="1000"/>
              </a:spcAft>
            </a:pPr>
            <a:r>
              <a:rPr lang="en-GB" sz="3200" b="1" kern="1800" dirty="0">
                <a:effectLst/>
                <a:latin typeface="Times New Roman" panose="02020603050405020304" pitchFamily="18" charset="0"/>
                <a:ea typeface="Times New Roman" panose="02020603050405020304" pitchFamily="18" charset="0"/>
                <a:cs typeface="Times New Roman" panose="02020603050405020304" pitchFamily="18" charset="0"/>
              </a:rPr>
              <a:t>Define chest injuries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Explain causes of chest injuries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Explain classification of chest injuries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List causes of chest injuries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Discuses pathophysiology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Explain management on chest injuries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674590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1DA8-33FB-413A-9C5E-F4D44CB4A89D}"/>
              </a:ext>
            </a:extLst>
          </p:cNvPr>
          <p:cNvSpPr>
            <a:spLocks noGrp="1"/>
          </p:cNvSpPr>
          <p:nvPr>
            <p:ph type="title"/>
          </p:nvPr>
        </p:nvSpPr>
        <p:spPr>
          <a:xfrm>
            <a:off x="838200" y="152401"/>
            <a:ext cx="10515600" cy="804529"/>
          </a:xfrm>
        </p:spPr>
        <p:txBody>
          <a:bodyPr>
            <a:normAutofit/>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n-US" dirty="0"/>
          </a:p>
        </p:txBody>
      </p:sp>
      <p:sp>
        <p:nvSpPr>
          <p:cNvPr id="3" name="Content Placeholder 2">
            <a:extLst>
              <a:ext uri="{FF2B5EF4-FFF2-40B4-BE49-F238E27FC236}">
                <a16:creationId xmlns:a16="http://schemas.microsoft.com/office/drawing/2014/main" id="{F214CF7A-8CEF-4A1B-BC29-51ED0DCA57A4}"/>
              </a:ext>
            </a:extLst>
          </p:cNvPr>
          <p:cNvSpPr>
            <a:spLocks noGrp="1"/>
          </p:cNvSpPr>
          <p:nvPr>
            <p:ph idx="1"/>
          </p:nvPr>
        </p:nvSpPr>
        <p:spPr>
          <a:xfrm>
            <a:off x="1257299" y="1180214"/>
            <a:ext cx="10515600" cy="5536018"/>
          </a:xfrm>
        </p:spPr>
        <p:txBody>
          <a:bodyPr>
            <a:noAutofit/>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Chest is a large exposed portion of the body that is vulnerable to impact injuries.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Because chest houses the lungs, heart and great vessels, chest trauma is frequently life threatening,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Injuries to thoracic cage and its content can restrict the hearts ability to pump blood or lungs ability to exchange blood and oxygenated blood.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01441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0FED-6C44-43EC-84B7-EE1458E3F1CA}"/>
              </a:ext>
            </a:extLst>
          </p:cNvPr>
          <p:cNvSpPr>
            <a:spLocks noGrp="1"/>
          </p:cNvSpPr>
          <p:nvPr>
            <p:ph type="title"/>
          </p:nvPr>
        </p:nvSpPr>
        <p:spPr>
          <a:xfrm>
            <a:off x="610237" y="136756"/>
            <a:ext cx="10971532" cy="852072"/>
          </a:xfrm>
        </p:spPr>
        <p:txBody>
          <a:bodyPr/>
          <a:lstStyle/>
          <a:p>
            <a:r>
              <a:rPr lang="en-US" dirty="0"/>
              <a:t>INTRODUCTION CONT.</a:t>
            </a:r>
          </a:p>
        </p:txBody>
      </p:sp>
      <p:sp>
        <p:nvSpPr>
          <p:cNvPr id="3" name="Content Placeholder 2">
            <a:extLst>
              <a:ext uri="{FF2B5EF4-FFF2-40B4-BE49-F238E27FC236}">
                <a16:creationId xmlns:a16="http://schemas.microsoft.com/office/drawing/2014/main" id="{CC2FA71A-1D26-4D45-8BCB-E3DA8BEF3E15}"/>
              </a:ext>
            </a:extLst>
          </p:cNvPr>
          <p:cNvSpPr>
            <a:spLocks noGrp="1"/>
          </p:cNvSpPr>
          <p:nvPr>
            <p:ph idx="1"/>
          </p:nvPr>
        </p:nvSpPr>
        <p:spPr>
          <a:xfrm>
            <a:off x="1509823" y="1600778"/>
            <a:ext cx="10071946" cy="4525935"/>
          </a:xfrm>
        </p:spPr>
        <p:txBody>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The danger with chest injuries is internal bleeding and organ puncture.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GB" kern="1800" dirty="0">
                <a:effectLst/>
                <a:latin typeface="Times New Roman" panose="02020603050405020304" pitchFamily="18" charset="0"/>
                <a:ea typeface="Times New Roman" panose="02020603050405020304" pitchFamily="18" charset="0"/>
              </a:rPr>
              <a:t>Chest injury is any form of physical injury to the chest including the ribs, chest and lungs. Chest injuries may occur alone or with other injuries. </a:t>
            </a:r>
            <a:endParaRPr lang="en-US" dirty="0"/>
          </a:p>
          <a:p>
            <a:endParaRPr lang="en-US" dirty="0"/>
          </a:p>
        </p:txBody>
      </p:sp>
      <p:sp>
        <p:nvSpPr>
          <p:cNvPr id="4" name="Date Placeholder 3">
            <a:extLst>
              <a:ext uri="{FF2B5EF4-FFF2-40B4-BE49-F238E27FC236}">
                <a16:creationId xmlns:a16="http://schemas.microsoft.com/office/drawing/2014/main" id="{8DD17973-96D6-49FE-8A69-C91AADAE936B}"/>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07D7E57E-4281-4B43-8415-D63AF5A28CAA}"/>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3E17223-AF2D-46F9-AB7F-CFA6043234CD}"/>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89</a:t>
            </a:fld>
            <a:endParaRPr lang="en-US" dirty="0">
              <a:solidFill>
                <a:prstClr val="black">
                  <a:tint val="75000"/>
                </a:prstClr>
              </a:solidFill>
            </a:endParaRPr>
          </a:p>
        </p:txBody>
      </p:sp>
    </p:spTree>
    <p:extLst>
      <p:ext uri="{BB962C8B-B14F-4D97-AF65-F5344CB8AC3E}">
        <p14:creationId xmlns:p14="http://schemas.microsoft.com/office/powerpoint/2010/main" val="14807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101C-1BAF-4E04-BCDD-C773C14B5AD8}"/>
              </a:ext>
            </a:extLst>
          </p:cNvPr>
          <p:cNvSpPr>
            <a:spLocks noGrp="1"/>
          </p:cNvSpPr>
          <p:nvPr>
            <p:ph type="title"/>
          </p:nvPr>
        </p:nvSpPr>
        <p:spPr>
          <a:xfrm>
            <a:off x="838200" y="365125"/>
            <a:ext cx="10515600" cy="663575"/>
          </a:xfrm>
        </p:spPr>
        <p:txBody>
          <a:bodyPr>
            <a:normAutofit fontScale="90000"/>
          </a:bodyPr>
          <a:lstStyle/>
          <a:p>
            <a:r>
              <a:rPr lang="en-US" sz="4400" u="sng" dirty="0">
                <a:effectLst/>
                <a:latin typeface="Times New Roman" panose="02020603050405020304" pitchFamily="18" charset="0"/>
                <a:ea typeface="Calibri" panose="020F0502020204030204" pitchFamily="34" charset="0"/>
                <a:cs typeface="Times New Roman" panose="02020603050405020304" pitchFamily="18" charset="0"/>
              </a:rPr>
              <a:t>Occurrence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1D78652-6137-467B-86CD-6A2382894B74}"/>
              </a:ext>
            </a:extLst>
          </p:cNvPr>
          <p:cNvSpPr>
            <a:spLocks noGrp="1"/>
          </p:cNvSpPr>
          <p:nvPr>
            <p:ph idx="1"/>
          </p:nvPr>
        </p:nvSpPr>
        <p:spPr>
          <a:xfrm>
            <a:off x="838200" y="1028700"/>
            <a:ext cx="10515600" cy="5148263"/>
          </a:xfrm>
        </p:spPr>
        <p:txBody>
          <a:bodyPr/>
          <a:lstStyle/>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disease occurs in all ages but broncho pneumonia occurs in children and very old people while lumbar occurs in young and Middle Ages. Highest incidences are cold weather.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000"/>
              </a:spcAft>
              <a:buNone/>
            </a:pP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Signs and symptoms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onset is sudden occasionally following upper respiratory tract infection. Respirations are rapid due to pain on the diseased part of the lungs, pyrexia of above 40 °C, rigors, rapid pulse.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40490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621B-E38E-42DA-9E36-2E93D712F99F}"/>
              </a:ext>
            </a:extLst>
          </p:cNvPr>
          <p:cNvSpPr>
            <a:spLocks noGrp="1"/>
          </p:cNvSpPr>
          <p:nvPr>
            <p:ph type="title"/>
          </p:nvPr>
        </p:nvSpPr>
        <p:spPr>
          <a:xfrm>
            <a:off x="610237" y="1"/>
            <a:ext cx="10971532" cy="720654"/>
          </a:xfrm>
        </p:spPr>
        <p:txBody>
          <a:bodyPr/>
          <a:lstStyle/>
          <a:p>
            <a:r>
              <a:rPr lang="en-US" dirty="0"/>
              <a:t>Chest injury cont.</a:t>
            </a:r>
          </a:p>
        </p:txBody>
      </p:sp>
      <p:sp>
        <p:nvSpPr>
          <p:cNvPr id="3" name="Content Placeholder 2">
            <a:extLst>
              <a:ext uri="{FF2B5EF4-FFF2-40B4-BE49-F238E27FC236}">
                <a16:creationId xmlns:a16="http://schemas.microsoft.com/office/drawing/2014/main" id="{14F77C6A-E769-47D0-A9B4-D09A76ACD359}"/>
              </a:ext>
            </a:extLst>
          </p:cNvPr>
          <p:cNvSpPr>
            <a:spLocks noGrp="1"/>
          </p:cNvSpPr>
          <p:nvPr>
            <p:ph idx="1"/>
          </p:nvPr>
        </p:nvSpPr>
        <p:spPr>
          <a:xfrm>
            <a:off x="1456659" y="720654"/>
            <a:ext cx="10125109" cy="5395427"/>
          </a:xfrm>
        </p:spPr>
        <p:txBody>
          <a:bodyPr/>
          <a:lstStyle/>
          <a:p>
            <a:r>
              <a:rPr lang="en-US" b="1" dirty="0"/>
              <a:t>The most important chest injuries include the following:</a:t>
            </a:r>
            <a:endParaRPr lang="en-US" dirty="0"/>
          </a:p>
          <a:p>
            <a:pPr>
              <a:buFont typeface="Arial" panose="020B0604020202020204" pitchFamily="34" charset="0"/>
              <a:buChar char="•"/>
            </a:pPr>
            <a:r>
              <a:rPr lang="en-US" dirty="0"/>
              <a:t>Aortic disruption.</a:t>
            </a:r>
          </a:p>
          <a:p>
            <a:pPr>
              <a:buFont typeface="Arial" panose="020B0604020202020204" pitchFamily="34" charset="0"/>
              <a:buChar char="•"/>
            </a:pPr>
            <a:r>
              <a:rPr lang="en-US" dirty="0"/>
              <a:t>Blunt cardiac </a:t>
            </a:r>
            <a:r>
              <a:rPr lang="en-US" b="1" dirty="0"/>
              <a:t>injury</a:t>
            </a:r>
            <a:r>
              <a:rPr lang="en-US" dirty="0"/>
              <a:t>.</a:t>
            </a:r>
          </a:p>
          <a:p>
            <a:pPr>
              <a:buFont typeface="Arial" panose="020B0604020202020204" pitchFamily="34" charset="0"/>
              <a:buChar char="•"/>
            </a:pPr>
            <a:r>
              <a:rPr lang="en-US" dirty="0"/>
              <a:t>Cardiac tamponade.</a:t>
            </a:r>
          </a:p>
          <a:p>
            <a:pPr>
              <a:buFont typeface="Arial" panose="020B0604020202020204" pitchFamily="34" charset="0"/>
              <a:buChar char="•"/>
            </a:pPr>
            <a:r>
              <a:rPr lang="en-US" dirty="0"/>
              <a:t>Flail </a:t>
            </a:r>
            <a:r>
              <a:rPr lang="en-US" b="1" dirty="0"/>
              <a:t>chest</a:t>
            </a:r>
            <a:r>
              <a:rPr lang="en-US" dirty="0"/>
              <a:t>.</a:t>
            </a:r>
          </a:p>
          <a:p>
            <a:pPr>
              <a:buFont typeface="Arial" panose="020B0604020202020204" pitchFamily="34" charset="0"/>
              <a:buChar char="•"/>
            </a:pPr>
            <a:r>
              <a:rPr lang="en-US" dirty="0"/>
              <a:t>Hemothorax.</a:t>
            </a:r>
          </a:p>
          <a:p>
            <a:pPr>
              <a:buFont typeface="Arial" panose="020B0604020202020204" pitchFamily="34" charset="0"/>
              <a:buChar char="•"/>
            </a:pPr>
            <a:r>
              <a:rPr lang="en-US" dirty="0"/>
              <a:t>Pneumothorax (traumatic pneumothorax, open pneumothorax, and tension pneumothorax)</a:t>
            </a:r>
          </a:p>
          <a:p>
            <a:pPr>
              <a:buFont typeface="Arial" panose="020B0604020202020204" pitchFamily="34" charset="0"/>
              <a:buChar char="•"/>
            </a:pPr>
            <a:r>
              <a:rPr lang="en-US" dirty="0"/>
              <a:t>Pulmonary contusion.</a:t>
            </a:r>
          </a:p>
          <a:p>
            <a:endParaRPr lang="en-US" dirty="0"/>
          </a:p>
        </p:txBody>
      </p:sp>
      <p:sp>
        <p:nvSpPr>
          <p:cNvPr id="4" name="Date Placeholder 3">
            <a:extLst>
              <a:ext uri="{FF2B5EF4-FFF2-40B4-BE49-F238E27FC236}">
                <a16:creationId xmlns:a16="http://schemas.microsoft.com/office/drawing/2014/main" id="{871D202D-7398-401D-AAC2-6A17D231AF6A}"/>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79D4FD8-6CCA-4B36-9F04-E9039837D65B}"/>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3C4EDDE-E913-4124-AD69-9968CD8DCC7F}"/>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90</a:t>
            </a:fld>
            <a:endParaRPr lang="en-US" dirty="0">
              <a:solidFill>
                <a:prstClr val="black">
                  <a:tint val="75000"/>
                </a:prstClr>
              </a:solidFill>
            </a:endParaRPr>
          </a:p>
        </p:txBody>
      </p:sp>
    </p:spTree>
    <p:extLst>
      <p:ext uri="{BB962C8B-B14F-4D97-AF65-F5344CB8AC3E}">
        <p14:creationId xmlns:p14="http://schemas.microsoft.com/office/powerpoint/2010/main" val="16397799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59AC-A7AD-491B-A822-8C2DD646BBA3}"/>
              </a:ext>
            </a:extLst>
          </p:cNvPr>
          <p:cNvSpPr>
            <a:spLocks noGrp="1"/>
          </p:cNvSpPr>
          <p:nvPr>
            <p:ph type="title"/>
          </p:nvPr>
        </p:nvSpPr>
        <p:spPr>
          <a:xfrm>
            <a:off x="610237" y="274954"/>
            <a:ext cx="10971532" cy="944246"/>
          </a:xfrm>
        </p:spPr>
        <p:txBody>
          <a:bodyPr/>
          <a:lstStyle/>
          <a:p>
            <a:r>
              <a:rPr lang="en-US" dirty="0"/>
              <a:t>CLASSIFICATION OF CHEST INJURY</a:t>
            </a:r>
          </a:p>
        </p:txBody>
      </p:sp>
      <p:sp>
        <p:nvSpPr>
          <p:cNvPr id="3" name="Content Placeholder 2">
            <a:extLst>
              <a:ext uri="{FF2B5EF4-FFF2-40B4-BE49-F238E27FC236}">
                <a16:creationId xmlns:a16="http://schemas.microsoft.com/office/drawing/2014/main" id="{DAF8DA47-EAC8-4CE8-ADF4-1E845F230061}"/>
              </a:ext>
            </a:extLst>
          </p:cNvPr>
          <p:cNvSpPr>
            <a:spLocks noGrp="1"/>
          </p:cNvSpPr>
          <p:nvPr>
            <p:ph sz="half" idx="1"/>
          </p:nvPr>
        </p:nvSpPr>
        <p:spPr>
          <a:xfrm>
            <a:off x="1314450" y="1765300"/>
            <a:ext cx="5708654" cy="4991100"/>
          </a:xfrm>
        </p:spPr>
        <p:txBody>
          <a:bodyPr/>
          <a:lstStyle/>
          <a:p>
            <a:pPr marL="0" indent="0">
              <a:buNone/>
            </a:pPr>
            <a:r>
              <a:rPr lang="en-US" b="1" dirty="0"/>
              <a:t>Blunt injuries</a:t>
            </a:r>
          </a:p>
          <a:p>
            <a:r>
              <a:rPr lang="en-US" dirty="0"/>
              <a:t>Rib fractures</a:t>
            </a:r>
          </a:p>
          <a:p>
            <a:r>
              <a:rPr lang="en-US" dirty="0"/>
              <a:t>Sternum fracture</a:t>
            </a:r>
          </a:p>
          <a:p>
            <a:r>
              <a:rPr lang="en-US" dirty="0"/>
              <a:t>Frail chest</a:t>
            </a:r>
          </a:p>
          <a:p>
            <a:r>
              <a:rPr lang="en-US" dirty="0"/>
              <a:t>Pulmonary contusion</a:t>
            </a:r>
          </a:p>
          <a:p>
            <a:pPr marL="0" indent="0">
              <a:buNone/>
            </a:pPr>
            <a:r>
              <a:rPr lang="en-US" b="1" dirty="0"/>
              <a:t>Penetrating injuries</a:t>
            </a:r>
          </a:p>
          <a:p>
            <a:pPr marL="0" indent="0">
              <a:buNone/>
            </a:pPr>
            <a:r>
              <a:rPr lang="en-US" dirty="0"/>
              <a:t>Gun shot</a:t>
            </a:r>
          </a:p>
          <a:p>
            <a:pPr marL="0" indent="0">
              <a:buNone/>
            </a:pPr>
            <a:r>
              <a:rPr lang="en-US" dirty="0"/>
              <a:t>Stab wounds</a:t>
            </a:r>
          </a:p>
        </p:txBody>
      </p:sp>
      <p:sp>
        <p:nvSpPr>
          <p:cNvPr id="4" name="Content Placeholder 3">
            <a:extLst>
              <a:ext uri="{FF2B5EF4-FFF2-40B4-BE49-F238E27FC236}">
                <a16:creationId xmlns:a16="http://schemas.microsoft.com/office/drawing/2014/main" id="{A24D9A5C-9852-47DD-B45B-842A33F15191}"/>
              </a:ext>
            </a:extLst>
          </p:cNvPr>
          <p:cNvSpPr>
            <a:spLocks noGrp="1"/>
          </p:cNvSpPr>
          <p:nvPr>
            <p:ph sz="half" idx="2"/>
          </p:nvPr>
        </p:nvSpPr>
        <p:spPr/>
        <p:txBody>
          <a:bodyPr/>
          <a:lstStyle/>
          <a:p>
            <a:r>
              <a:rPr lang="en-US" b="1" dirty="0"/>
              <a:t>Pulmonary injuries</a:t>
            </a:r>
          </a:p>
          <a:p>
            <a:r>
              <a:rPr lang="en-US" dirty="0"/>
              <a:t>Pneumothorax</a:t>
            </a:r>
          </a:p>
          <a:p>
            <a:r>
              <a:rPr lang="en-US" dirty="0" err="1"/>
              <a:t>Haemothorax</a:t>
            </a:r>
            <a:endParaRPr lang="en-US" dirty="0"/>
          </a:p>
          <a:p>
            <a:r>
              <a:rPr lang="en-US" dirty="0"/>
              <a:t>Cardiac </a:t>
            </a:r>
            <a:r>
              <a:rPr lang="en-US" dirty="0" err="1"/>
              <a:t>temponid</a:t>
            </a:r>
            <a:endParaRPr lang="en-US" dirty="0"/>
          </a:p>
        </p:txBody>
      </p:sp>
      <p:sp>
        <p:nvSpPr>
          <p:cNvPr id="5" name="Date Placeholder 4">
            <a:extLst>
              <a:ext uri="{FF2B5EF4-FFF2-40B4-BE49-F238E27FC236}">
                <a16:creationId xmlns:a16="http://schemas.microsoft.com/office/drawing/2014/main" id="{5E5D374A-9E02-4594-91A4-FD5AB278F14B}"/>
              </a:ext>
            </a:extLst>
          </p:cNvPr>
          <p:cNvSpPr>
            <a:spLocks noGrp="1"/>
          </p:cNvSpPr>
          <p:nvPr>
            <p:ph type="dt" sz="half" idx="10"/>
          </p:nvPr>
        </p:nvSpPr>
        <p:spPr/>
        <p:txBody>
          <a:bodyPr/>
          <a:lstStyle/>
          <a:p>
            <a:pPr>
              <a:defRPr/>
            </a:pPr>
            <a:fld id="{A282C34B-B0B3-46CE-98A5-533C414EA194}" type="datetime1">
              <a:rPr lang="en-US" smtClean="0">
                <a:solidFill>
                  <a:prstClr val="black">
                    <a:tint val="75000"/>
                  </a:prstClr>
                </a:solidFill>
              </a:rPr>
              <a:t>7/19/2021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80822DB5-4A0F-4F88-92C8-85B9621E2F09}"/>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AC18054-BA82-45BE-ADB9-356414C4ABAC}"/>
              </a:ext>
            </a:extLst>
          </p:cNvPr>
          <p:cNvSpPr>
            <a:spLocks noGrp="1"/>
          </p:cNvSpPr>
          <p:nvPr>
            <p:ph type="sldNum" sz="quarter" idx="12"/>
          </p:nvPr>
        </p:nvSpPr>
        <p:spPr/>
        <p:txBody>
          <a:bodyPr/>
          <a:lstStyle/>
          <a:p>
            <a:pPr>
              <a:defRPr/>
            </a:pPr>
            <a:fld id="{609BCE12-28E2-4CCE-B113-03C0EA7F376E}" type="slidenum">
              <a:rPr lang="en-US" smtClean="0">
                <a:solidFill>
                  <a:prstClr val="black">
                    <a:tint val="75000"/>
                  </a:prstClr>
                </a:solidFill>
              </a:rPr>
              <a:pPr>
                <a:defRPr/>
              </a:pPr>
              <a:t>91</a:t>
            </a:fld>
            <a:endParaRPr lang="en-US" dirty="0">
              <a:solidFill>
                <a:prstClr val="black">
                  <a:tint val="75000"/>
                </a:prstClr>
              </a:solidFill>
            </a:endParaRPr>
          </a:p>
        </p:txBody>
      </p:sp>
    </p:spTree>
    <p:extLst>
      <p:ext uri="{BB962C8B-B14F-4D97-AF65-F5344CB8AC3E}">
        <p14:creationId xmlns:p14="http://schemas.microsoft.com/office/powerpoint/2010/main" val="31725981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0CDA-8245-42F3-BA10-0777758BF1E4}"/>
              </a:ext>
            </a:extLst>
          </p:cNvPr>
          <p:cNvSpPr>
            <a:spLocks noGrp="1"/>
          </p:cNvSpPr>
          <p:nvPr>
            <p:ph type="title"/>
          </p:nvPr>
        </p:nvSpPr>
        <p:spPr>
          <a:xfrm>
            <a:off x="838200" y="365126"/>
            <a:ext cx="10515600" cy="415460"/>
          </a:xfrm>
        </p:spPr>
        <p:txBody>
          <a:bodyPr>
            <a:normAutofit fontScale="90000"/>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CAUSES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059F5ED-56DC-44A1-B9D2-58A9106B1A1B}"/>
              </a:ext>
            </a:extLst>
          </p:cNvPr>
          <p:cNvSpPr>
            <a:spLocks noGrp="1"/>
          </p:cNvSpPr>
          <p:nvPr>
            <p:ph idx="1"/>
          </p:nvPr>
        </p:nvSpPr>
        <p:spPr>
          <a:xfrm>
            <a:off x="1371600" y="533400"/>
            <a:ext cx="10515600" cy="5800493"/>
          </a:xfrm>
        </p:spPr>
        <p:txBody>
          <a:bodyPr>
            <a:normAutofit fontScale="92500" lnSpcReduction="10000"/>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Stab wounds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Chest compression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Crash injuries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b="1" kern="1800" dirty="0">
                <a:effectLst/>
                <a:latin typeface="Times New Roman" panose="02020603050405020304" pitchFamily="18" charset="0"/>
                <a:ea typeface="Times New Roman" panose="02020603050405020304" pitchFamily="18" charset="0"/>
                <a:cs typeface="Times New Roman" panose="02020603050405020304" pitchFamily="18" charset="0"/>
              </a:rPr>
              <a:t>MECHANISM OF CHEST INJURIES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Blunt trauma: This occurs when a body is struck by a blunt object such as a steering wheel. The external injury may appear minor but the impact may cause severe life threatening internal injuries such as raptured spleen.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It is difficult to identify the extent of damage because the symptoms may be generalized.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786357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7217-6816-459D-8CDB-49D64498B7E7}"/>
              </a:ext>
            </a:extLst>
          </p:cNvPr>
          <p:cNvSpPr>
            <a:spLocks noGrp="1"/>
          </p:cNvSpPr>
          <p:nvPr>
            <p:ph type="title"/>
          </p:nvPr>
        </p:nvSpPr>
        <p:spPr>
          <a:xfrm>
            <a:off x="838200" y="148855"/>
            <a:ext cx="10515600" cy="946297"/>
          </a:xfrm>
        </p:spPr>
        <p:txBody>
          <a:bodyPr>
            <a:normAutofit fontScale="90000"/>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ETIOGY</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5D1146A-7105-4C75-8C24-C74BAC304D1A}"/>
              </a:ext>
            </a:extLst>
          </p:cNvPr>
          <p:cNvSpPr>
            <a:spLocks noGrp="1"/>
          </p:cNvSpPr>
          <p:nvPr>
            <p:ph idx="1"/>
          </p:nvPr>
        </p:nvSpPr>
        <p:spPr>
          <a:xfrm>
            <a:off x="1499191" y="1201479"/>
            <a:ext cx="10419907" cy="4943586"/>
          </a:xfrm>
        </p:spPr>
        <p:txBody>
          <a:bodyPr/>
          <a:lstStyle/>
          <a:p>
            <a:pPr marL="0" marR="0">
              <a:lnSpc>
                <a:spcPct val="115000"/>
              </a:lnSpc>
              <a:spcBef>
                <a:spcPts val="0"/>
              </a:spcBef>
              <a:spcAft>
                <a:spcPts val="1000"/>
              </a:spcAft>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Motor vehicle accident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Explosion fall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Assault with blunt object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600" kern="1800" dirty="0">
                <a:effectLst/>
                <a:latin typeface="Times New Roman" panose="02020603050405020304" pitchFamily="18" charset="0"/>
                <a:ea typeface="Times New Roman" panose="02020603050405020304" pitchFamily="18" charset="0"/>
                <a:cs typeface="Times New Roman" panose="02020603050405020304" pitchFamily="18" charset="0"/>
              </a:rPr>
              <a:t>Crash injury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621536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06DF-BFCD-410A-871E-FE0EE1D53973}"/>
              </a:ext>
            </a:extLst>
          </p:cNvPr>
          <p:cNvSpPr>
            <a:spLocks noGrp="1"/>
          </p:cNvSpPr>
          <p:nvPr>
            <p:ph type="title"/>
          </p:nvPr>
        </p:nvSpPr>
        <p:spPr>
          <a:xfrm>
            <a:off x="610237" y="637845"/>
            <a:ext cx="10971532" cy="265921"/>
          </a:xfrm>
        </p:spPr>
        <p:txBody>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PATHIPHYSIOLOGY</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54943E0-B138-4572-8E3B-D8A14F02DF03}"/>
              </a:ext>
            </a:extLst>
          </p:cNvPr>
          <p:cNvSpPr>
            <a:spLocks noGrp="1"/>
          </p:cNvSpPr>
          <p:nvPr>
            <p:ph idx="1"/>
          </p:nvPr>
        </p:nvSpPr>
        <p:spPr>
          <a:xfrm>
            <a:off x="1318436" y="637845"/>
            <a:ext cx="10263329" cy="5394465"/>
          </a:xfrm>
        </p:spPr>
        <p:txBody>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Occurs from motor vehicle accident, fall from heights leading to blunt </a:t>
            </a:r>
            <a:r>
              <a:rPr lang="en-GB" kern="1800" dirty="0" err="1">
                <a:effectLst/>
                <a:latin typeface="Times New Roman" panose="02020603050405020304" pitchFamily="18" charset="0"/>
                <a:ea typeface="Times New Roman" panose="02020603050405020304" pitchFamily="18" charset="0"/>
                <a:cs typeface="Times New Roman" panose="02020603050405020304" pitchFamily="18" charset="0"/>
              </a:rPr>
              <a:t>chect</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 injuries, hypoxia occurs due to disruption of the airway, injuries to lung parenchyma, rib cage and respiratory muscle.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Hypovolemia from massive fluid loss from great vessels, cardiac vessel, cardiac </a:t>
            </a:r>
            <a:r>
              <a:rPr lang="en-GB" kern="1800" dirty="0" err="1">
                <a:effectLst/>
                <a:latin typeface="Times New Roman" panose="02020603050405020304" pitchFamily="18" charset="0"/>
                <a:ea typeface="Times New Roman" panose="02020603050405020304" pitchFamily="18" charset="0"/>
                <a:cs typeface="Times New Roman" panose="02020603050405020304" pitchFamily="18" charset="0"/>
              </a:rPr>
              <a:t>raprure</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 and haemothorax.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These pathogenic states frequently cause impaired ventilation and perfusion leading to acute renal failure and hypovolemic shock and at last death if not treated properly.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BD25195-4C17-42F5-9009-CFCC0BF13325}"/>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63A21F6-9FBA-4609-A767-80DF9FD842DD}"/>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BE43F32-4111-4905-BCB9-9FBC93B0A278}"/>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94</a:t>
            </a:fld>
            <a:endParaRPr lang="en-US" dirty="0">
              <a:solidFill>
                <a:prstClr val="black">
                  <a:tint val="75000"/>
                </a:prstClr>
              </a:solidFill>
            </a:endParaRPr>
          </a:p>
        </p:txBody>
      </p:sp>
    </p:spTree>
    <p:extLst>
      <p:ext uri="{BB962C8B-B14F-4D97-AF65-F5344CB8AC3E}">
        <p14:creationId xmlns:p14="http://schemas.microsoft.com/office/powerpoint/2010/main" val="23553125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80B3-A2DF-42CE-84C3-3F7117752175}"/>
              </a:ext>
            </a:extLst>
          </p:cNvPr>
          <p:cNvSpPr>
            <a:spLocks noGrp="1"/>
          </p:cNvSpPr>
          <p:nvPr>
            <p:ph type="title"/>
          </p:nvPr>
        </p:nvSpPr>
        <p:spPr>
          <a:xfrm>
            <a:off x="838200" y="365126"/>
            <a:ext cx="10515600" cy="315912"/>
          </a:xfrm>
        </p:spPr>
        <p:txBody>
          <a:bodyPr>
            <a:normAutofit fontScale="90000"/>
          </a:bodyPr>
          <a:lstStyle/>
          <a:p>
            <a:r>
              <a:rPr lang="en-GB" sz="3100" kern="1800" dirty="0">
                <a:effectLst/>
                <a:latin typeface="Times New Roman" panose="02020603050405020304" pitchFamily="18" charset="0"/>
                <a:ea typeface="Times New Roman" panose="02020603050405020304" pitchFamily="18" charset="0"/>
                <a:cs typeface="Times New Roman" panose="02020603050405020304" pitchFamily="18" charset="0"/>
              </a:rPr>
              <a:t>DIAGNOSIS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083675B-71BF-48AD-93CD-5B87E6819604}"/>
              </a:ext>
            </a:extLst>
          </p:cNvPr>
          <p:cNvSpPr>
            <a:spLocks noGrp="1"/>
          </p:cNvSpPr>
          <p:nvPr>
            <p:ph idx="1"/>
          </p:nvPr>
        </p:nvSpPr>
        <p:spPr>
          <a:xfrm>
            <a:off x="1968500" y="780585"/>
            <a:ext cx="9385300" cy="5631366"/>
          </a:xfrm>
        </p:spPr>
        <p:txBody>
          <a:bodyPr>
            <a:normAutofit/>
          </a:bodyPr>
          <a:lstStyle/>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History taking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Physical examination – inspection of airway, thorax, neck veins, breathing difficulty.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err="1">
                <a:effectLst/>
                <a:latin typeface="Times New Roman" panose="02020603050405020304" pitchFamily="18" charset="0"/>
                <a:ea typeface="Times New Roman" panose="02020603050405020304" pitchFamily="18" charset="0"/>
                <a:cs typeface="Times New Roman" panose="02020603050405020304" pitchFamily="18" charset="0"/>
              </a:rPr>
              <a:t>Chect</a:t>
            </a: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 X-ray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kern="1800" dirty="0">
                <a:effectLst/>
                <a:latin typeface="Times New Roman" panose="02020603050405020304" pitchFamily="18" charset="0"/>
                <a:ea typeface="Times New Roman" panose="02020603050405020304" pitchFamily="18" charset="0"/>
                <a:cs typeface="Times New Roman" panose="02020603050405020304" pitchFamily="18" charset="0"/>
              </a:rPr>
              <a:t>Oxygen saturation – arterial blood gas analysis</a:t>
            </a:r>
          </a:p>
          <a:p>
            <a:endParaRPr lang="en-US" dirty="0"/>
          </a:p>
        </p:txBody>
      </p:sp>
    </p:spTree>
    <p:extLst>
      <p:ext uri="{BB962C8B-B14F-4D97-AF65-F5344CB8AC3E}">
        <p14:creationId xmlns:p14="http://schemas.microsoft.com/office/powerpoint/2010/main" val="34249951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89B8-FF91-4234-A42A-BEDBB7EAB666}"/>
              </a:ext>
            </a:extLst>
          </p:cNvPr>
          <p:cNvSpPr>
            <a:spLocks noGrp="1"/>
          </p:cNvSpPr>
          <p:nvPr>
            <p:ph type="title"/>
          </p:nvPr>
        </p:nvSpPr>
        <p:spPr>
          <a:xfrm>
            <a:off x="838200" y="365126"/>
            <a:ext cx="10515600" cy="404308"/>
          </a:xfrm>
        </p:spPr>
        <p:txBody>
          <a:bodyPr>
            <a:normAutofit fontScale="90000"/>
          </a:bodyPr>
          <a:lstStyle/>
          <a:p>
            <a:r>
              <a:rPr lang="en-GB" sz="4400" kern="1800" dirty="0">
                <a:effectLst/>
                <a:latin typeface="Times New Roman" panose="02020603050405020304" pitchFamily="18" charset="0"/>
                <a:ea typeface="Times New Roman" panose="02020603050405020304" pitchFamily="18" charset="0"/>
                <a:cs typeface="Times New Roman" panose="02020603050405020304" pitchFamily="18" charset="0"/>
              </a:rPr>
              <a:t>CLINICAL FEATURES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1B5004-32D7-4C27-A8E6-FDCDA6816026}"/>
              </a:ext>
            </a:extLst>
          </p:cNvPr>
          <p:cNvSpPr>
            <a:spLocks noGrp="1"/>
          </p:cNvSpPr>
          <p:nvPr>
            <p:ph idx="1"/>
          </p:nvPr>
        </p:nvSpPr>
        <p:spPr>
          <a:xfrm>
            <a:off x="1346200" y="872893"/>
            <a:ext cx="10515600" cy="5329470"/>
          </a:xfrm>
        </p:spPr>
        <p:txBody>
          <a:bodyPr/>
          <a:lstStyle/>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Rapid shallow respirations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err="1">
                <a:effectLst/>
                <a:latin typeface="Times New Roman" panose="02020603050405020304" pitchFamily="18" charset="0"/>
                <a:ea typeface="Times New Roman" panose="02020603050405020304" pitchFamily="18" charset="0"/>
                <a:cs typeface="Times New Roman" panose="02020603050405020304" pitchFamily="18" charset="0"/>
              </a:rPr>
              <a:t>Tarchycardia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Movement of thorax is Asymetrix and uncoordinated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During respiration the affected portion is sucked in and during expiration it bulges out.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Chest pain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err="1">
                <a:effectLst/>
                <a:latin typeface="Times New Roman" panose="02020603050405020304" pitchFamily="18" charset="0"/>
                <a:ea typeface="Times New Roman" panose="02020603050405020304" pitchFamily="18" charset="0"/>
                <a:cs typeface="Times New Roman" panose="02020603050405020304" pitchFamily="18" charset="0"/>
              </a:rPr>
              <a:t>Dyspnea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18318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6119-5CEF-49E3-ADA5-8D7D4453F6E8}"/>
              </a:ext>
            </a:extLst>
          </p:cNvPr>
          <p:cNvSpPr>
            <a:spLocks noGrp="1"/>
          </p:cNvSpPr>
          <p:nvPr>
            <p:ph type="title"/>
          </p:nvPr>
        </p:nvSpPr>
        <p:spPr>
          <a:xfrm>
            <a:off x="610237" y="274954"/>
            <a:ext cx="10971532" cy="880746"/>
          </a:xfrm>
        </p:spPr>
        <p:txBody>
          <a:bodyPr/>
          <a:lstStyle/>
          <a:p>
            <a:r>
              <a:rPr lang="en-GB" sz="4400" b="1" kern="1800" dirty="0">
                <a:effectLst/>
                <a:latin typeface="Times New Roman" panose="02020603050405020304" pitchFamily="18" charset="0"/>
                <a:ea typeface="Times New Roman" panose="02020603050405020304" pitchFamily="18" charset="0"/>
                <a:cs typeface="Times New Roman" panose="02020603050405020304" pitchFamily="18" charset="0"/>
              </a:rPr>
              <a:t>MEDICAL MANAGEMENT</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B56155A-1D34-4462-8581-C9BC0C31C7FA}"/>
              </a:ext>
            </a:extLst>
          </p:cNvPr>
          <p:cNvSpPr>
            <a:spLocks noGrp="1"/>
          </p:cNvSpPr>
          <p:nvPr>
            <p:ph idx="1"/>
          </p:nvPr>
        </p:nvSpPr>
        <p:spPr>
          <a:xfrm>
            <a:off x="1422399" y="635000"/>
            <a:ext cx="10629901" cy="5491713"/>
          </a:xfrm>
        </p:spPr>
        <p:txBody>
          <a:bodyPr/>
          <a:lstStyle/>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Establish airway with oxygen support and in some cases intubation and ventilatory support.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Re-establish fluid volume and negative intrapleural pressure and draining interpleural fluid  and blood.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Fractured rib are generally treated conservatively with good pulmonary physiotherapy, rapid mobilization and pain management.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Analgesics are used to relieve pain and allow deep breathing and coughing.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B6834BE7-1818-4699-BA42-724DE4CD6A87}"/>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6D641CC-7B86-48D3-ABA3-1DC9E6896059}"/>
              </a:ext>
            </a:extLst>
          </p:cNvPr>
          <p:cNvSpPr>
            <a:spLocks noGrp="1"/>
          </p:cNvSpPr>
          <p:nvPr>
            <p:ph type="ftr" sz="quarter" idx="11"/>
          </p:nvPr>
        </p:nvSpPr>
        <p:spPr/>
        <p:txBody>
          <a:bodyPr/>
          <a:lstStyle/>
          <a:p>
            <a:pPr>
              <a:defRPr/>
            </a:pPr>
            <a:r>
              <a:rPr lang="en-US" dirty="0">
                <a:solidFill>
                  <a:prstClr val="black">
                    <a:tint val="75000"/>
                  </a:prstClr>
                </a:solidFill>
              </a:rPr>
              <a:t>F.F.A.</a:t>
            </a:r>
          </a:p>
          <a:p>
            <a:pPr>
              <a:defRPr/>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A938769-EC01-4AFF-8F0A-9FA927E4577E}"/>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97</a:t>
            </a:fld>
            <a:endParaRPr lang="en-US" dirty="0">
              <a:solidFill>
                <a:prstClr val="black">
                  <a:tint val="75000"/>
                </a:prstClr>
              </a:solidFill>
            </a:endParaRPr>
          </a:p>
        </p:txBody>
      </p:sp>
    </p:spTree>
    <p:extLst>
      <p:ext uri="{BB962C8B-B14F-4D97-AF65-F5344CB8AC3E}">
        <p14:creationId xmlns:p14="http://schemas.microsoft.com/office/powerpoint/2010/main" val="42669923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451F-A5E4-469E-BC90-982B66C1EDD0}"/>
              </a:ext>
            </a:extLst>
          </p:cNvPr>
          <p:cNvSpPr>
            <a:spLocks noGrp="1"/>
          </p:cNvSpPr>
          <p:nvPr>
            <p:ph type="title"/>
          </p:nvPr>
        </p:nvSpPr>
        <p:spPr>
          <a:xfrm>
            <a:off x="838200" y="365125"/>
            <a:ext cx="10515600" cy="460065"/>
          </a:xfrm>
        </p:spPr>
        <p:txBody>
          <a:bodyPr>
            <a:normAutofit fontScale="90000"/>
          </a:bodyPr>
          <a:lstStyle/>
          <a:p>
            <a:r>
              <a:rPr lang="en-US" dirty="0"/>
              <a:t>Management cont.</a:t>
            </a:r>
          </a:p>
        </p:txBody>
      </p:sp>
      <p:sp>
        <p:nvSpPr>
          <p:cNvPr id="3" name="Content Placeholder 2">
            <a:extLst>
              <a:ext uri="{FF2B5EF4-FFF2-40B4-BE49-F238E27FC236}">
                <a16:creationId xmlns:a16="http://schemas.microsoft.com/office/drawing/2014/main" id="{CDEAE94F-7BB6-4B5E-8EA5-754F84FD3CF7}"/>
              </a:ext>
            </a:extLst>
          </p:cNvPr>
          <p:cNvSpPr>
            <a:spLocks noGrp="1"/>
          </p:cNvSpPr>
          <p:nvPr>
            <p:ph idx="1"/>
          </p:nvPr>
        </p:nvSpPr>
        <p:spPr>
          <a:xfrm>
            <a:off x="1132113" y="723589"/>
            <a:ext cx="10813144" cy="5667685"/>
          </a:xfrm>
        </p:spPr>
        <p:txBody>
          <a:bodyPr>
            <a:noAutofit/>
          </a:bodyPr>
          <a:lstStyle/>
          <a:p>
            <a:pPr marL="0" marR="0" indent="0">
              <a:lnSpc>
                <a:spcPct val="115000"/>
              </a:lnSpc>
              <a:spcBef>
                <a:spcPts val="0"/>
              </a:spcBef>
              <a:spcAft>
                <a:spcPts val="1000"/>
              </a:spcAft>
              <a:buNone/>
            </a:pPr>
            <a:r>
              <a:rPr lang="en-GB" sz="2400"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2800" kern="1800" dirty="0">
                <a:effectLst/>
                <a:latin typeface="Times New Roman" panose="02020603050405020304" pitchFamily="18" charset="0"/>
                <a:ea typeface="Times New Roman" panose="02020603050405020304" pitchFamily="18" charset="0"/>
                <a:cs typeface="Times New Roman" panose="02020603050405020304" pitchFamily="18" charset="0"/>
              </a:rPr>
              <a:t>Drugs used to relive pain include an intercostals nerve block and ice over the fracture sire e.g. deep freeze.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2800" kern="1800" dirty="0">
                <a:effectLst/>
                <a:latin typeface="Times New Roman" panose="02020603050405020304" pitchFamily="18" charset="0"/>
                <a:ea typeface="Times New Roman" panose="02020603050405020304" pitchFamily="18" charset="0"/>
                <a:cs typeface="Times New Roman" panose="02020603050405020304" pitchFamily="18" charset="0"/>
              </a:rPr>
              <a:t>Pain relives within 5-7 days. Most of the ribs fractures heal in 3-6 weeks.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2800" kern="1800" dirty="0">
                <a:effectLst/>
                <a:latin typeface="Times New Roman" panose="02020603050405020304" pitchFamily="18" charset="0"/>
                <a:ea typeface="Times New Roman" panose="02020603050405020304" pitchFamily="18" charset="0"/>
                <a:cs typeface="Times New Roman" panose="02020603050405020304" pitchFamily="18" charset="0"/>
              </a:rPr>
              <a:t>Mechanical ventilation when patient is sedated to prevent pain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2800" kern="1800" dirty="0">
                <a:effectLst/>
                <a:latin typeface="Times New Roman" panose="02020603050405020304" pitchFamily="18" charset="0"/>
                <a:ea typeface="Times New Roman" panose="02020603050405020304" pitchFamily="18" charset="0"/>
                <a:cs typeface="Times New Roman" panose="02020603050405020304" pitchFamily="18" charset="0"/>
              </a:rPr>
              <a:t>Clear the </a:t>
            </a:r>
            <a:r>
              <a:rPr lang="en-GB" sz="2800" kern="1800" dirty="0" err="1">
                <a:effectLst/>
                <a:latin typeface="Times New Roman" panose="02020603050405020304" pitchFamily="18" charset="0"/>
                <a:ea typeface="Times New Roman" panose="02020603050405020304" pitchFamily="18" charset="0"/>
                <a:cs typeface="Times New Roman" panose="02020603050405020304" pitchFamily="18" charset="0"/>
              </a:rPr>
              <a:t>secreations</a:t>
            </a:r>
            <a:r>
              <a:rPr lang="en-GB" sz="2800" kern="1800" dirty="0">
                <a:effectLst/>
                <a:latin typeface="Times New Roman" panose="02020603050405020304" pitchFamily="18" charset="0"/>
                <a:ea typeface="Times New Roman" panose="02020603050405020304" pitchFamily="18" charset="0"/>
                <a:cs typeface="Times New Roman" panose="02020603050405020304" pitchFamily="18" charset="0"/>
              </a:rPr>
              <a:t> from lungs through sanctioning.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2576739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CDB3-F103-483F-AF8F-0B9EC5E52DFE}"/>
              </a:ext>
            </a:extLst>
          </p:cNvPr>
          <p:cNvSpPr>
            <a:spLocks noGrp="1"/>
          </p:cNvSpPr>
          <p:nvPr>
            <p:ph type="title"/>
          </p:nvPr>
        </p:nvSpPr>
        <p:spPr>
          <a:xfrm>
            <a:off x="610237" y="136756"/>
            <a:ext cx="10971532" cy="1021845"/>
          </a:xfrm>
        </p:spPr>
        <p:txBody>
          <a:bodyPr/>
          <a:lstStyle/>
          <a:p>
            <a:r>
              <a:rPr lang="en-US" dirty="0"/>
              <a:t>Management cont.</a:t>
            </a:r>
          </a:p>
        </p:txBody>
      </p:sp>
      <p:sp>
        <p:nvSpPr>
          <p:cNvPr id="3" name="Content Placeholder 2">
            <a:extLst>
              <a:ext uri="{FF2B5EF4-FFF2-40B4-BE49-F238E27FC236}">
                <a16:creationId xmlns:a16="http://schemas.microsoft.com/office/drawing/2014/main" id="{B40A4AAC-1DF0-45A2-A6BC-CE9A04FBC583}"/>
              </a:ext>
            </a:extLst>
          </p:cNvPr>
          <p:cNvSpPr>
            <a:spLocks noGrp="1"/>
          </p:cNvSpPr>
          <p:nvPr>
            <p:ph idx="1"/>
          </p:nvPr>
        </p:nvSpPr>
        <p:spPr>
          <a:xfrm>
            <a:off x="1291771" y="1158602"/>
            <a:ext cx="10289998" cy="4953598"/>
          </a:xfrm>
        </p:spPr>
        <p:txBody>
          <a:bodyPr/>
          <a:lstStyle/>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Pulmonary physiotherapy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Surgery may be required in patients who are difficult to ventilate.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Observations of pulse, temperatures, respirations and  blood pressure hourly.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Blood gas analysis.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3200" kern="1800" dirty="0">
                <a:effectLst/>
                <a:latin typeface="Times New Roman" panose="02020603050405020304" pitchFamily="18" charset="0"/>
                <a:ea typeface="Times New Roman" panose="02020603050405020304" pitchFamily="18" charset="0"/>
                <a:cs typeface="Times New Roman" panose="02020603050405020304" pitchFamily="18" charset="0"/>
              </a:rPr>
              <a:t>Pulmonary function monitoring.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88DA46C9-C85E-48A1-B09B-BA69DCFE8AF1}"/>
              </a:ext>
            </a:extLst>
          </p:cNvPr>
          <p:cNvSpPr>
            <a:spLocks noGrp="1"/>
          </p:cNvSpPr>
          <p:nvPr>
            <p:ph type="dt" sz="half" idx="10"/>
          </p:nvPr>
        </p:nvSpPr>
        <p:spPr/>
        <p:txBody>
          <a:bodyPr/>
          <a:lstStyle/>
          <a:p>
            <a:pPr>
              <a:defRPr/>
            </a:pPr>
            <a:fld id="{F47E4EF2-78EF-4E07-BCDF-282F65611038}" type="datetime1">
              <a:rPr lang="en-US" smtClean="0">
                <a:solidFill>
                  <a:prstClr val="black">
                    <a:tint val="75000"/>
                  </a:prstClr>
                </a:solidFill>
              </a:rPr>
              <a:t>7/19/2021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B725AFB-A580-4216-BDC5-3BD00520297E}"/>
              </a:ext>
            </a:extLst>
          </p:cNvPr>
          <p:cNvSpPr>
            <a:spLocks noGrp="1"/>
          </p:cNvSpPr>
          <p:nvPr>
            <p:ph type="ftr" sz="quarter" idx="11"/>
          </p:nvPr>
        </p:nvSpPr>
        <p:spPr/>
        <p:txBody>
          <a:bodyPr/>
          <a:lstStyle/>
          <a:p>
            <a:pPr>
              <a:defRPr/>
            </a:pPr>
            <a:r>
              <a:rPr lang="en-US">
                <a:solidFill>
                  <a:prstClr val="black">
                    <a:tint val="75000"/>
                  </a:prstClr>
                </a:solidFill>
              </a:rPr>
              <a:t>F.F.A.Hawa ( Mrs )</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1FF96E6-831B-4FCB-A7A7-9B27D2EC96DE}"/>
              </a:ext>
            </a:extLst>
          </p:cNvPr>
          <p:cNvSpPr>
            <a:spLocks noGrp="1"/>
          </p:cNvSpPr>
          <p:nvPr>
            <p:ph type="sldNum" sz="quarter" idx="12"/>
          </p:nvPr>
        </p:nvSpPr>
        <p:spPr/>
        <p:txBody>
          <a:bodyPr/>
          <a:lstStyle/>
          <a:p>
            <a:pPr>
              <a:defRPr/>
            </a:pPr>
            <a:fld id="{D912EC58-96C5-4EA7-862A-2C380FBF76C9}" type="slidenum">
              <a:rPr lang="en-US" smtClean="0">
                <a:solidFill>
                  <a:prstClr val="black">
                    <a:tint val="75000"/>
                  </a:prstClr>
                </a:solidFill>
              </a:rPr>
              <a:pPr>
                <a:defRPr/>
              </a:pPr>
              <a:t>99</a:t>
            </a:fld>
            <a:endParaRPr lang="en-US" dirty="0">
              <a:solidFill>
                <a:prstClr val="black">
                  <a:tint val="75000"/>
                </a:prstClr>
              </a:solidFill>
            </a:endParaRPr>
          </a:p>
        </p:txBody>
      </p:sp>
    </p:spTree>
    <p:extLst>
      <p:ext uri="{BB962C8B-B14F-4D97-AF65-F5344CB8AC3E}">
        <p14:creationId xmlns:p14="http://schemas.microsoft.com/office/powerpoint/2010/main" val="12499697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TotalTime>
  <Words>7261</Words>
  <Application>Microsoft Office PowerPoint</Application>
  <PresentationFormat>Widescreen</PresentationFormat>
  <Paragraphs>976</Paragraphs>
  <Slides>168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168</vt:i4>
      </vt:variant>
    </vt:vector>
  </HeadingPairs>
  <TitlesOfParts>
    <vt:vector size="177" baseType="lpstr">
      <vt:lpstr>Arial</vt:lpstr>
      <vt:lpstr>Arial Rounded MT Bold</vt:lpstr>
      <vt:lpstr>Calibri</vt:lpstr>
      <vt:lpstr>Courier New</vt:lpstr>
      <vt:lpstr>Helvetica</vt:lpstr>
      <vt:lpstr>Helvetica Neue</vt:lpstr>
      <vt:lpstr>Symbol</vt:lpstr>
      <vt:lpstr>Times New Roman</vt:lpstr>
      <vt:lpstr>2_Office Theme</vt:lpstr>
      <vt:lpstr>PULMONARY NURSING</vt:lpstr>
      <vt:lpstr>PowerPoint Presentation</vt:lpstr>
      <vt:lpstr>PULMONARY NURSING </vt:lpstr>
      <vt:lpstr>RESTRICTIVE DISORDERS </vt:lpstr>
      <vt:lpstr>PowerPoint Presentation</vt:lpstr>
      <vt:lpstr>Causes </vt:lpstr>
      <vt:lpstr>PowerPoint Presentation</vt:lpstr>
      <vt:lpstr>Predisposing factors </vt:lpstr>
      <vt:lpstr>Occurrence </vt:lpstr>
      <vt:lpstr>Signs and symptoms cont.</vt:lpstr>
      <vt:lpstr>Management </vt:lpstr>
      <vt:lpstr>Complications </vt:lpstr>
      <vt:lpstr>Prognosis </vt:lpstr>
      <vt:lpstr>Pneumothorax (collapsed lung)  </vt:lpstr>
      <vt:lpstr>Signs and symtoms of pneumothorax</vt:lpstr>
      <vt:lpstr>PowerPoint Presentation</vt:lpstr>
      <vt:lpstr>Types of pneumothorax</vt:lpstr>
      <vt:lpstr>Diagnoses of spontaneous pneumothorax </vt:lpstr>
      <vt:lpstr> Treatment for pneumothorax </vt:lpstr>
      <vt:lpstr>complications</vt:lpstr>
      <vt:lpstr>Prognosis for pneumothorax </vt:lpstr>
      <vt:lpstr>  CARCINOMA OF THE LUNGS </vt:lpstr>
      <vt:lpstr>Predisposing factors </vt:lpstr>
      <vt:lpstr>Pathology </vt:lpstr>
      <vt:lpstr>Clinical features </vt:lpstr>
      <vt:lpstr>Diagnosis </vt:lpstr>
      <vt:lpstr>Treatment </vt:lpstr>
      <vt:lpstr>PLEURISY AND EMPYEMA </vt:lpstr>
      <vt:lpstr>Causes </vt:lpstr>
      <vt:lpstr>PowerPoint Presentation</vt:lpstr>
      <vt:lpstr>Management </vt:lpstr>
      <vt:lpstr>PULMONARY EMPHYSEMA </vt:lpstr>
      <vt:lpstr>Signs and symptoms </vt:lpstr>
      <vt:lpstr>SIGNS AND SYMPTOMS CONT.</vt:lpstr>
      <vt:lpstr>Management </vt:lpstr>
      <vt:lpstr>Under water seal drainage</vt:lpstr>
      <vt:lpstr>Water seal drainage </vt:lpstr>
      <vt:lpstr>PowerPoint Presentation</vt:lpstr>
      <vt:lpstr>Water seal drainage </vt:lpstr>
      <vt:lpstr>Water seal drainage</vt:lpstr>
      <vt:lpstr>Indication</vt:lpstr>
      <vt:lpstr>Water seal drainage</vt:lpstr>
      <vt:lpstr>Water seal drainage</vt:lpstr>
      <vt:lpstr>Site for chest tube insertion</vt:lpstr>
      <vt:lpstr>PowerPoint Presentation</vt:lpstr>
      <vt:lpstr>Water seal drainage</vt:lpstr>
      <vt:lpstr>PowerPoint Presentation</vt:lpstr>
      <vt:lpstr>PowerPoint Presentation</vt:lpstr>
      <vt:lpstr>PowerPoint Presentation</vt:lpstr>
      <vt:lpstr>PowerPoint Presentation</vt:lpstr>
      <vt:lpstr>3. Suction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CHEST INJURIES </vt:lpstr>
      <vt:lpstr>Introduction</vt:lpstr>
      <vt:lpstr>INTRODUCTION CONT.</vt:lpstr>
      <vt:lpstr>Chest injury cont.</vt:lpstr>
      <vt:lpstr>CLASSIFICATION OF CHEST INJURY</vt:lpstr>
      <vt:lpstr>CAUSES </vt:lpstr>
      <vt:lpstr>ETIOGY </vt:lpstr>
      <vt:lpstr>PATHIPHYSIOLOGY </vt:lpstr>
      <vt:lpstr>DIAGNOSIS </vt:lpstr>
      <vt:lpstr>CLINICAL FEATURES </vt:lpstr>
      <vt:lpstr>MEDICAL MANAGEMENT </vt:lpstr>
      <vt:lpstr>Management cont.</vt:lpstr>
      <vt:lpstr>Management cont.</vt:lpstr>
      <vt:lpstr>Surgical management </vt:lpstr>
      <vt:lpstr>EMERGENCY MANAGEMENT IN CHEST INJURIES </vt:lpstr>
      <vt:lpstr>Emergency management cont.</vt:lpstr>
      <vt:lpstr>NURSING MANAGEMENT </vt:lpstr>
      <vt:lpstr>Cardiovascular system </vt:lpstr>
      <vt:lpstr>Surface findings </vt:lpstr>
      <vt:lpstr>1. NURSING DIAGNOSIS </vt:lpstr>
      <vt:lpstr>Interventions </vt:lpstr>
      <vt:lpstr>PowerPoint Presentation</vt:lpstr>
      <vt:lpstr>PowerPoint Presentation</vt:lpstr>
      <vt:lpstr>PowerPoint Presentation</vt:lpstr>
      <vt:lpstr>PowerPoint Presentation</vt:lpstr>
      <vt:lpstr>PowerPoint Presentation</vt:lpstr>
      <vt:lpstr>OBSTRUCTIVE CONDITIONS </vt:lpstr>
      <vt:lpstr>Occurrence </vt:lpstr>
      <vt:lpstr>Management </vt:lpstr>
      <vt:lpstr>Drugs </vt:lpstr>
      <vt:lpstr>CHRONIC BRONCHITIS </vt:lpstr>
      <vt:lpstr>Pathology </vt:lpstr>
      <vt:lpstr>Treatment</vt:lpstr>
      <vt:lpstr>Treament cont.</vt:lpstr>
      <vt:lpstr>Nursing Diagnosis</vt:lpstr>
      <vt:lpstr>Nursing management</vt:lpstr>
      <vt:lpstr>Nursing care cont.     </vt:lpstr>
      <vt:lpstr>Health Education</vt:lpstr>
      <vt:lpstr>Complication  </vt:lpstr>
      <vt:lpstr> Prevention </vt:lpstr>
      <vt:lpstr>PowerPoint Presentation</vt:lpstr>
      <vt:lpstr>Chronic obstructive pulmonary disorders COPD</vt:lpstr>
      <vt:lpstr> </vt:lpstr>
      <vt:lpstr>COPD cont.</vt:lpstr>
      <vt:lpstr>PowerPoint Presentation</vt:lpstr>
      <vt:lpstr>Risk Factors for COPD</vt:lpstr>
      <vt:lpstr>Clinical Manifestations</vt:lpstr>
      <vt:lpstr>Assessment and Diagnostic Findings</vt:lpstr>
      <vt:lpstr>Key Factors to Assess in the COPD Patient’s Health History  </vt:lpstr>
      <vt:lpstr>PowerPoint Presentation</vt:lpstr>
      <vt:lpstr>PowerPoint Presentation</vt:lpstr>
      <vt:lpstr>Complications</vt:lpstr>
      <vt:lpstr>The objective of Management of client with COPD</vt:lpstr>
      <vt:lpstr>Medical Management</vt:lpstr>
      <vt:lpstr>PowerPoint Presentation</vt:lpstr>
      <vt:lpstr>PHARMACOLOGIC THERAPY</vt:lpstr>
      <vt:lpstr>PowerPoint Presentation</vt:lpstr>
      <vt:lpstr>PowerPoint Presentation</vt:lpstr>
      <vt:lpstr>Corticosteroids</vt:lpstr>
      <vt:lpstr>MANAGEMENT OF EXACERBATION</vt:lpstr>
      <vt:lpstr>OXYGEN THERAPY</vt:lpstr>
      <vt:lpstr>PULMONARY REHABILITATION</vt:lpstr>
      <vt:lpstr>Nursing Management client with COPD</vt:lpstr>
      <vt:lpstr>Nursing Management client with COPD</vt:lpstr>
      <vt:lpstr>PATIENT EDUCATION</vt:lpstr>
      <vt:lpstr>Breathing Exercise</vt:lpstr>
      <vt:lpstr>Self-Care Activities</vt:lpstr>
      <vt:lpstr>Nursing diagnosis</vt:lpstr>
      <vt:lpstr>Nursing diagnosis cont.</vt:lpstr>
      <vt:lpstr>Bronchial asthma </vt:lpstr>
      <vt:lpstr>OBJECTIVES</vt:lpstr>
      <vt:lpstr> Introduction </vt:lpstr>
      <vt:lpstr>PowerPoint Presentation</vt:lpstr>
      <vt:lpstr>Bronchial asthma</vt:lpstr>
      <vt:lpstr>Definition of Bronchial asthma</vt:lpstr>
      <vt:lpstr>PowerPoint Presentation</vt:lpstr>
      <vt:lpstr>Risk factors for asthma</vt:lpstr>
      <vt:lpstr>Triggers of bronchial asthma</vt:lpstr>
      <vt:lpstr>Clinical Manifestations</vt:lpstr>
      <vt:lpstr>Asthma symptoms</vt:lpstr>
      <vt:lpstr> Assessment and Diagnostic Findings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NURSING</dc:title>
  <dc:creator>HOMCOM</dc:creator>
  <cp:lastModifiedBy>HOMCOM</cp:lastModifiedBy>
  <cp:revision>108</cp:revision>
  <dcterms:created xsi:type="dcterms:W3CDTF">2021-06-17T08:42:23Z</dcterms:created>
  <dcterms:modified xsi:type="dcterms:W3CDTF">2021-07-19T13:40:13Z</dcterms:modified>
</cp:coreProperties>
</file>