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365763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4139400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1E8AF9-4598-476F-BE62-595E3B1C2089}"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1578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2541464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1E8AF9-4598-476F-BE62-595E3B1C2089}"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91890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584150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833646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316519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1326997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3125C5-5135-4551-AD57-E17E7B446740}" type="datetimeFigureOut">
              <a:rPr lang="en-US" smtClean="0"/>
              <a:t>5/2/2020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436912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2707541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3125C5-5135-4551-AD57-E17E7B446740}" type="datetimeFigureOut">
              <a:rPr lang="en-US" smtClean="0"/>
              <a:t>5/2/2020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341151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3125C5-5135-4551-AD57-E17E7B446740}" type="datetimeFigureOut">
              <a:rPr lang="en-US" smtClean="0"/>
              <a:t>5/2/2020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4181128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3125C5-5135-4551-AD57-E17E7B446740}" type="datetimeFigureOut">
              <a:rPr lang="en-US" smtClean="0"/>
              <a:t>5/2/2020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67513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3426393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125C5-5135-4551-AD57-E17E7B446740}" type="datetimeFigureOut">
              <a:rPr lang="en-US" smtClean="0"/>
              <a:t>5/2/2020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C1E8AF9-4598-476F-BE62-595E3B1C2089}" type="slidenum">
              <a:rPr lang="en-US" smtClean="0"/>
              <a:t>‹#›</a:t>
            </a:fld>
            <a:endParaRPr lang="en-US"/>
          </a:p>
        </p:txBody>
      </p:sp>
    </p:spTree>
    <p:extLst>
      <p:ext uri="{BB962C8B-B14F-4D97-AF65-F5344CB8AC3E}">
        <p14:creationId xmlns:p14="http://schemas.microsoft.com/office/powerpoint/2010/main" val="489597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C3125C5-5135-4551-AD57-E17E7B446740}" type="datetimeFigureOut">
              <a:rPr lang="en-US" smtClean="0"/>
              <a:t>5/2/2020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C1E8AF9-4598-476F-BE62-595E3B1C2089}" type="slidenum">
              <a:rPr lang="en-US" smtClean="0"/>
              <a:t>‹#›</a:t>
            </a:fld>
            <a:endParaRPr lang="en-US"/>
          </a:p>
        </p:txBody>
      </p:sp>
    </p:spTree>
    <p:extLst>
      <p:ext uri="{BB962C8B-B14F-4D97-AF65-F5344CB8AC3E}">
        <p14:creationId xmlns:p14="http://schemas.microsoft.com/office/powerpoint/2010/main" val="347710456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120901"/>
            <a:ext cx="8915399" cy="2070100"/>
          </a:xfrm>
        </p:spPr>
        <p:txBody>
          <a:bodyPr>
            <a:normAutofit/>
          </a:bodyPr>
          <a:lstStyle/>
          <a:p>
            <a:r>
              <a:rPr lang="en-GB" sz="3600" b="1" dirty="0"/>
              <a:t>MODULE: MEDICAL SURGICAL NURSING</a:t>
            </a:r>
            <a:br>
              <a:rPr lang="en-GB" sz="3600" b="1" dirty="0"/>
            </a:br>
            <a:r>
              <a:rPr lang="en-US" sz="3600" dirty="0"/>
              <a:t/>
            </a:r>
            <a:br>
              <a:rPr lang="en-US" sz="3600" dirty="0"/>
            </a:br>
            <a:r>
              <a:rPr lang="en-GB" sz="3600" b="1" dirty="0"/>
              <a:t>SUBJECT: PULMONARY NURSING</a:t>
            </a:r>
            <a:endParaRPr lang="en-US" sz="3600" dirty="0"/>
          </a:p>
        </p:txBody>
      </p:sp>
      <p:sp>
        <p:nvSpPr>
          <p:cNvPr id="3" name="Subtitle 2"/>
          <p:cNvSpPr>
            <a:spLocks noGrp="1"/>
          </p:cNvSpPr>
          <p:nvPr>
            <p:ph type="subTitle" idx="1"/>
          </p:nvPr>
        </p:nvSpPr>
        <p:spPr/>
        <p:txBody>
          <a:bodyPr/>
          <a:lstStyle/>
          <a:p>
            <a:r>
              <a:rPr lang="en-US" sz="3200" b="1" dirty="0" smtClean="0"/>
              <a:t>TOPIC: BRONCHIECTASIS</a:t>
            </a:r>
            <a:endParaRPr lang="en-US" sz="3200" dirty="0"/>
          </a:p>
          <a:p>
            <a:r>
              <a:rPr lang="en-US" dirty="0" smtClean="0"/>
              <a:t>V.MARU</a:t>
            </a:r>
            <a:endParaRPr lang="en-US" dirty="0"/>
          </a:p>
        </p:txBody>
      </p:sp>
    </p:spTree>
    <p:extLst>
      <p:ext uri="{BB962C8B-B14F-4D97-AF65-F5344CB8AC3E}">
        <p14:creationId xmlns:p14="http://schemas.microsoft.com/office/powerpoint/2010/main" val="1452396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7543" y="805543"/>
            <a:ext cx="9937069" cy="5834743"/>
          </a:xfrm>
        </p:spPr>
        <p:txBody>
          <a:bodyPr>
            <a:noAutofit/>
          </a:bodyPr>
          <a:lstStyle/>
          <a:p>
            <a:r>
              <a:rPr lang="en-US" sz="2400" b="1" dirty="0"/>
              <a:t>Smoking cessation</a:t>
            </a:r>
            <a:r>
              <a:rPr lang="en-US" sz="2400" dirty="0"/>
              <a:t> – this is important because smoking impairs bronchial drainage by paralyzing ciliary action, increasing bronchial secretions and causing inflammation of the mucous membranes resulting in hyperplasia of the mucous glands.</a:t>
            </a:r>
          </a:p>
          <a:p>
            <a:r>
              <a:rPr lang="en-US" sz="2400" b="1" dirty="0"/>
              <a:t>Antimicrobial therapy</a:t>
            </a:r>
            <a:r>
              <a:rPr lang="en-US" sz="2400" dirty="0"/>
              <a:t> – this is based on the results of sensitivity studies on organisms cultured from sputum is used to control infection.</a:t>
            </a:r>
          </a:p>
          <a:p>
            <a:r>
              <a:rPr lang="en-US" sz="2400" dirty="0"/>
              <a:t>A year round regimen of antibiotics and agents may be prescribed with different types of antibiotics at intervals. Some clinicians prescribe antibiotic agents throughout winter or when acute URT infections occur.</a:t>
            </a:r>
          </a:p>
          <a:p>
            <a:r>
              <a:rPr lang="en-US" sz="2400" b="1" dirty="0"/>
              <a:t>Bronchodilators</a:t>
            </a:r>
            <a:r>
              <a:rPr lang="en-US" sz="2400" dirty="0"/>
              <a:t> – may be prescribed for patients who also have reactive airway disease, may also assist with secretion management.</a:t>
            </a:r>
          </a:p>
          <a:p>
            <a:endParaRPr lang="en-US" sz="2400" dirty="0"/>
          </a:p>
        </p:txBody>
      </p:sp>
    </p:spTree>
    <p:extLst>
      <p:ext uri="{BB962C8B-B14F-4D97-AF65-F5344CB8AC3E}">
        <p14:creationId xmlns:p14="http://schemas.microsoft.com/office/powerpoint/2010/main" val="3727741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8171" y="674913"/>
            <a:ext cx="9806441" cy="5747657"/>
          </a:xfrm>
        </p:spPr>
        <p:txBody>
          <a:bodyPr>
            <a:noAutofit/>
          </a:bodyPr>
          <a:lstStyle/>
          <a:p>
            <a:r>
              <a:rPr lang="en-US" sz="2800" b="1" dirty="0"/>
              <a:t>Vaccinations</a:t>
            </a:r>
            <a:r>
              <a:rPr lang="en-US" sz="2800" dirty="0"/>
              <a:t> – patient should be vaccinated against influenza and pneumococcal pneumonia. </a:t>
            </a:r>
          </a:p>
          <a:p>
            <a:r>
              <a:rPr lang="en-US" sz="2800" b="1" dirty="0"/>
              <a:t>Surgical intervention – </a:t>
            </a:r>
            <a:r>
              <a:rPr lang="en-US" sz="2800" dirty="0"/>
              <a:t>not frequently used. May be indicated to patients who continue to expectorate large amounts of sputum and have repeated bouts of pneumonia and hemoptysis despite adherence to treatment regimens.</a:t>
            </a:r>
          </a:p>
          <a:p>
            <a:r>
              <a:rPr lang="en-US" sz="2800" dirty="0"/>
              <a:t>The goals of surgical treatment are to conserve normal pulmonary tissue and to avoid infectious complications. It may be necessary to remove a segment of a lobe (lobectomy) or rarely an entire lung (pneumonectomy)</a:t>
            </a:r>
          </a:p>
          <a:p>
            <a:endParaRPr lang="en-US" sz="2800" dirty="0"/>
          </a:p>
        </p:txBody>
      </p:sp>
    </p:spTree>
    <p:extLst>
      <p:ext uri="{BB962C8B-B14F-4D97-AF65-F5344CB8AC3E}">
        <p14:creationId xmlns:p14="http://schemas.microsoft.com/office/powerpoint/2010/main" val="1124405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Nursing Management</a:t>
            </a:r>
            <a:r>
              <a:rPr lang="en-US" dirty="0"/>
              <a:t/>
            </a:r>
            <a:br>
              <a:rPr lang="en-US" dirty="0"/>
            </a:br>
            <a:endParaRPr lang="en-US" dirty="0"/>
          </a:p>
        </p:txBody>
      </p:sp>
      <p:sp>
        <p:nvSpPr>
          <p:cNvPr id="3" name="Content Placeholder 2"/>
          <p:cNvSpPr>
            <a:spLocks noGrp="1"/>
          </p:cNvSpPr>
          <p:nvPr>
            <p:ph idx="1"/>
          </p:nvPr>
        </p:nvSpPr>
        <p:spPr>
          <a:xfrm>
            <a:off x="1589314" y="1415143"/>
            <a:ext cx="9915298" cy="5203371"/>
          </a:xfrm>
        </p:spPr>
        <p:txBody>
          <a:bodyPr>
            <a:noAutofit/>
          </a:bodyPr>
          <a:lstStyle/>
          <a:p>
            <a:r>
              <a:rPr lang="en-US" sz="2400" dirty="0"/>
              <a:t>This focuses on alleviating symptoms and helping patients clear pulmonary secretions.</a:t>
            </a:r>
          </a:p>
          <a:p>
            <a:r>
              <a:rPr lang="en-US" sz="2400" dirty="0"/>
              <a:t>Patients teaching targets smoking and other factors that increase the production of mucus and tamper its removal.</a:t>
            </a:r>
          </a:p>
          <a:p>
            <a:r>
              <a:rPr lang="en-US" sz="2400" dirty="0"/>
              <a:t>Patients and families are taught to perform postural drainage and to avoid exposure to people with U.R. or other infections.</a:t>
            </a:r>
          </a:p>
          <a:p>
            <a:r>
              <a:rPr lang="en-US" sz="2400" dirty="0"/>
              <a:t>Administration of antibiotics on the basis of sputum culture results.</a:t>
            </a:r>
          </a:p>
          <a:p>
            <a:r>
              <a:rPr lang="en-US" sz="2400" dirty="0"/>
              <a:t>Administration of bronchodilator mucolytic agents and expectorant.</a:t>
            </a:r>
          </a:p>
          <a:p>
            <a:r>
              <a:rPr lang="en-US" sz="2400" dirty="0"/>
              <a:t>Bronchoscopy to remove thicker secretions.</a:t>
            </a:r>
          </a:p>
          <a:p>
            <a:endParaRPr lang="en-US" sz="2400" dirty="0"/>
          </a:p>
        </p:txBody>
      </p:sp>
    </p:spTree>
    <p:extLst>
      <p:ext uri="{BB962C8B-B14F-4D97-AF65-F5344CB8AC3E}">
        <p14:creationId xmlns:p14="http://schemas.microsoft.com/office/powerpoint/2010/main" val="2825060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5600" y="587829"/>
            <a:ext cx="9879012" cy="6270171"/>
          </a:xfrm>
        </p:spPr>
        <p:txBody>
          <a:bodyPr>
            <a:noAutofit/>
          </a:bodyPr>
          <a:lstStyle/>
          <a:p>
            <a:r>
              <a:rPr lang="en-US" sz="2400" dirty="0"/>
              <a:t>Maintaining good hydration to liquefy secretions.</a:t>
            </a:r>
          </a:p>
          <a:p>
            <a:r>
              <a:rPr lang="en-US" sz="2400" dirty="0"/>
              <a:t>Adequate rest, diet exercise and diversional activities.</a:t>
            </a:r>
          </a:p>
          <a:p>
            <a:r>
              <a:rPr lang="en-US" sz="2400" dirty="0"/>
              <a:t>Avoiding superimposed injections such as colds.</a:t>
            </a:r>
          </a:p>
          <a:p>
            <a:r>
              <a:rPr lang="en-US" sz="2400" dirty="0"/>
              <a:t>Individual should reduce exposure to excessive air pollutants and irritants.</a:t>
            </a:r>
          </a:p>
          <a:p>
            <a:r>
              <a:rPr lang="en-US" sz="2400" dirty="0"/>
              <a:t>Avoid cigarette smoking and obtain;</a:t>
            </a:r>
          </a:p>
          <a:p>
            <a:pPr lvl="0"/>
            <a:r>
              <a:rPr lang="en-US" sz="2400" dirty="0"/>
              <a:t>P</a:t>
            </a:r>
            <a:r>
              <a:rPr lang="en-US" sz="2400" dirty="0" smtClean="0"/>
              <a:t>neumococcal </a:t>
            </a:r>
            <a:r>
              <a:rPr lang="en-US" sz="2400" dirty="0"/>
              <a:t>and influenza vaccinations</a:t>
            </a:r>
          </a:p>
          <a:p>
            <a:pPr lvl="0"/>
            <a:r>
              <a:rPr lang="en-US" sz="2400" dirty="0"/>
              <a:t>C</a:t>
            </a:r>
            <a:r>
              <a:rPr lang="en-US" sz="2400" dirty="0" smtClean="0"/>
              <a:t>hest </a:t>
            </a:r>
            <a:r>
              <a:rPr lang="en-US" sz="2400" dirty="0"/>
              <a:t>physio</a:t>
            </a:r>
          </a:p>
          <a:p>
            <a:pPr lvl="0"/>
            <a:r>
              <a:rPr lang="en-US" sz="2400" dirty="0"/>
              <a:t>Surgical resection of the parts of the lungs, necessary when signs and symptoms persist despite medical therapy.</a:t>
            </a:r>
          </a:p>
          <a:p>
            <a:pPr lvl="0"/>
            <a:r>
              <a:rPr lang="en-US" sz="2400" dirty="0" err="1"/>
              <a:t>Segmentectomy</a:t>
            </a:r>
            <a:r>
              <a:rPr lang="en-US" sz="2400" dirty="0"/>
              <a:t> or</a:t>
            </a:r>
          </a:p>
          <a:p>
            <a:pPr lvl="0"/>
            <a:r>
              <a:rPr lang="en-US" sz="2400" dirty="0"/>
              <a:t>Lobectomy</a:t>
            </a:r>
          </a:p>
          <a:p>
            <a:endParaRPr lang="en-US" sz="2400" dirty="0"/>
          </a:p>
        </p:txBody>
      </p:sp>
    </p:spTree>
    <p:extLst>
      <p:ext uri="{BB962C8B-B14F-4D97-AF65-F5344CB8AC3E}">
        <p14:creationId xmlns:p14="http://schemas.microsoft.com/office/powerpoint/2010/main" val="2241329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800" dirty="0" smtClean="0"/>
              <a:t>The End</a:t>
            </a:r>
            <a:endParaRPr lang="en-US" sz="4800" dirty="0"/>
          </a:p>
        </p:txBody>
      </p:sp>
    </p:spTree>
    <p:extLst>
      <p:ext uri="{BB962C8B-B14F-4D97-AF65-F5344CB8AC3E}">
        <p14:creationId xmlns:p14="http://schemas.microsoft.com/office/powerpoint/2010/main" val="2931639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BRONCHIECTASIS</a:t>
            </a:r>
            <a:r>
              <a:rPr lang="en-US" dirty="0"/>
              <a:t/>
            </a:r>
            <a:br>
              <a:rPr lang="en-US" dirty="0"/>
            </a:br>
            <a:endParaRPr lang="en-US" dirty="0"/>
          </a:p>
        </p:txBody>
      </p:sp>
      <p:sp>
        <p:nvSpPr>
          <p:cNvPr id="3" name="Content Placeholder 2"/>
          <p:cNvSpPr>
            <a:spLocks noGrp="1"/>
          </p:cNvSpPr>
          <p:nvPr>
            <p:ph idx="1"/>
          </p:nvPr>
        </p:nvSpPr>
        <p:spPr>
          <a:xfrm>
            <a:off x="2589212" y="1219200"/>
            <a:ext cx="9602788" cy="5638800"/>
          </a:xfrm>
        </p:spPr>
        <p:txBody>
          <a:bodyPr>
            <a:noAutofit/>
          </a:bodyPr>
          <a:lstStyle/>
          <a:p>
            <a:pPr marL="0" indent="0">
              <a:buNone/>
            </a:pPr>
            <a:r>
              <a:rPr lang="en-US" sz="2400" dirty="0"/>
              <a:t>It is a chronic permanent, irreversible dilation of the bronchi, bronchioles. It may be caused by a variety of conditions including;</a:t>
            </a:r>
          </a:p>
          <a:p>
            <a:pPr lvl="0"/>
            <a:r>
              <a:rPr lang="en-US" sz="2400" dirty="0"/>
              <a:t>Airway obstruction</a:t>
            </a:r>
          </a:p>
          <a:p>
            <a:pPr lvl="0"/>
            <a:r>
              <a:rPr lang="en-US" sz="2400" dirty="0"/>
              <a:t>Diffuse airway injury</a:t>
            </a:r>
          </a:p>
          <a:p>
            <a:pPr lvl="0"/>
            <a:r>
              <a:rPr lang="en-US" sz="2400" dirty="0"/>
              <a:t>Genetic disorders such as cystic fibrosis</a:t>
            </a:r>
          </a:p>
          <a:p>
            <a:pPr lvl="0"/>
            <a:r>
              <a:rPr lang="en-US" sz="2400" dirty="0"/>
              <a:t>Pulmonary infections and obstruction of the bronchus or complications of long-term pulmonary infections.</a:t>
            </a:r>
          </a:p>
          <a:p>
            <a:pPr lvl="0"/>
            <a:r>
              <a:rPr lang="en-US" sz="2400" dirty="0"/>
              <a:t>Abnormal host defense e.g. ciliary dyskinesia- impairment of voluntary movement</a:t>
            </a:r>
          </a:p>
          <a:p>
            <a:pPr lvl="0"/>
            <a:r>
              <a:rPr lang="en-US" sz="2400" dirty="0"/>
              <a:t>Idiopathic causes</a:t>
            </a:r>
          </a:p>
        </p:txBody>
      </p:sp>
    </p:spTree>
    <p:extLst>
      <p:ext uri="{BB962C8B-B14F-4D97-AF65-F5344CB8AC3E}">
        <p14:creationId xmlns:p14="http://schemas.microsoft.com/office/powerpoint/2010/main" val="1010078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Predisposing factors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n-US" sz="2800" dirty="0"/>
              <a:t>Recurrent respiratory infections in early childhood.</a:t>
            </a:r>
          </a:p>
          <a:p>
            <a:pPr lvl="0"/>
            <a:r>
              <a:rPr lang="en-US" sz="2800" dirty="0"/>
              <a:t>Measles</a:t>
            </a:r>
          </a:p>
          <a:p>
            <a:pPr lvl="0"/>
            <a:r>
              <a:rPr lang="en-US" sz="2800" dirty="0"/>
              <a:t>Influenza</a:t>
            </a:r>
          </a:p>
          <a:p>
            <a:pPr lvl="0"/>
            <a:r>
              <a:rPr lang="en-US" sz="2800" dirty="0"/>
              <a:t>Tuberculosis</a:t>
            </a:r>
          </a:p>
          <a:p>
            <a:pPr lvl="0"/>
            <a:r>
              <a:rPr lang="en-US" sz="2800" dirty="0"/>
              <a:t>Immunodeficiency disorders</a:t>
            </a:r>
          </a:p>
        </p:txBody>
      </p:sp>
    </p:spTree>
    <p:extLst>
      <p:ext uri="{BB962C8B-B14F-4D97-AF65-F5344CB8AC3E}">
        <p14:creationId xmlns:p14="http://schemas.microsoft.com/office/powerpoint/2010/main" val="1863071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Pathophysiology</a:t>
            </a:r>
            <a:endParaRPr lang="en-US" dirty="0"/>
          </a:p>
        </p:txBody>
      </p:sp>
      <p:sp>
        <p:nvSpPr>
          <p:cNvPr id="3" name="Content Placeholder 2"/>
          <p:cNvSpPr>
            <a:spLocks noGrp="1"/>
          </p:cNvSpPr>
          <p:nvPr>
            <p:ph idx="1"/>
          </p:nvPr>
        </p:nvSpPr>
        <p:spPr>
          <a:xfrm>
            <a:off x="1915886" y="1502229"/>
            <a:ext cx="9588726" cy="5116285"/>
          </a:xfrm>
        </p:spPr>
        <p:txBody>
          <a:bodyPr>
            <a:noAutofit/>
          </a:bodyPr>
          <a:lstStyle/>
          <a:p>
            <a:r>
              <a:rPr lang="en-US" sz="2800" dirty="0"/>
              <a:t>The inflammatory process associated with pulmonary infections damages the bronchial wall causing a loss of its supporting structure and resulting in thick sputum that ultimately obstructs the bronchi.</a:t>
            </a:r>
          </a:p>
          <a:p>
            <a:r>
              <a:rPr lang="en-US" sz="2800" dirty="0"/>
              <a:t>The walls become permanently distended and distorted, impairing </a:t>
            </a:r>
            <a:r>
              <a:rPr lang="en-US" sz="2800" dirty="0" err="1"/>
              <a:t>mucociliary</a:t>
            </a:r>
            <a:r>
              <a:rPr lang="en-US" sz="2800" dirty="0"/>
              <a:t> clearance. In saccular bronchiectasis, each dilated </a:t>
            </a:r>
            <a:r>
              <a:rPr lang="en-US" sz="2800" dirty="0" err="1"/>
              <a:t>peribronchial</a:t>
            </a:r>
            <a:r>
              <a:rPr lang="en-US" sz="2800" dirty="0"/>
              <a:t> tube virtually amounts to a lung </a:t>
            </a:r>
            <a:r>
              <a:rPr lang="en-US" sz="2800" dirty="0" err="1"/>
              <a:t>abcess</a:t>
            </a:r>
            <a:r>
              <a:rPr lang="en-US" sz="2800" dirty="0"/>
              <a:t>, the exudate of which drains freely through the bronchus.</a:t>
            </a:r>
          </a:p>
          <a:p>
            <a:endParaRPr lang="en-US" sz="2800" dirty="0"/>
          </a:p>
        </p:txBody>
      </p:sp>
    </p:spTree>
    <p:extLst>
      <p:ext uri="{BB962C8B-B14F-4D97-AF65-F5344CB8AC3E}">
        <p14:creationId xmlns:p14="http://schemas.microsoft.com/office/powerpoint/2010/main" val="908640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7543" y="1132114"/>
            <a:ext cx="9937069" cy="5268686"/>
          </a:xfrm>
        </p:spPr>
        <p:txBody>
          <a:bodyPr>
            <a:noAutofit/>
          </a:bodyPr>
          <a:lstStyle/>
          <a:p>
            <a:r>
              <a:rPr lang="en-US" sz="2800" dirty="0"/>
              <a:t>Bronchiectasis is usually localized, affecting a segment or lobe of a lung, most frequently the lower lobes.</a:t>
            </a:r>
          </a:p>
          <a:p>
            <a:r>
              <a:rPr lang="en-US" sz="2800" dirty="0"/>
              <a:t>The </a:t>
            </a:r>
            <a:r>
              <a:rPr lang="en-US" sz="2800" dirty="0" err="1"/>
              <a:t>retension</a:t>
            </a:r>
            <a:r>
              <a:rPr lang="en-US" sz="2800" dirty="0"/>
              <a:t> of secretions and subsequent obstruction ultimately </a:t>
            </a:r>
            <a:r>
              <a:rPr lang="en-US" sz="2800" dirty="0" err="1"/>
              <a:t>casue</a:t>
            </a:r>
            <a:r>
              <a:rPr lang="en-US" sz="2800" dirty="0"/>
              <a:t> the alveoli distal (to the) obstruction leading to collapse (atelectasis).</a:t>
            </a:r>
          </a:p>
          <a:p>
            <a:r>
              <a:rPr lang="en-US" sz="2800" dirty="0"/>
              <a:t>Inflammatory scarring or fibrosis replaces functioning lung tissue. In time the patient develops respiratory insufficiency with reduced vital capacity, decreased ventilation and an increased ratio of residual volume to total lung capacity.</a:t>
            </a:r>
          </a:p>
          <a:p>
            <a:endParaRPr lang="en-US" sz="2800" dirty="0"/>
          </a:p>
        </p:txBody>
      </p:sp>
    </p:spTree>
    <p:extLst>
      <p:ext uri="{BB962C8B-B14F-4D97-AF65-F5344CB8AC3E}">
        <p14:creationId xmlns:p14="http://schemas.microsoft.com/office/powerpoint/2010/main" val="1544083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4629" y="457199"/>
            <a:ext cx="9849983" cy="1371599"/>
          </a:xfrm>
        </p:spPr>
        <p:txBody>
          <a:bodyPr/>
          <a:lstStyle/>
          <a:p>
            <a:r>
              <a:rPr lang="en-US" b="1" dirty="0"/>
              <a:t>Clinical manifestations</a:t>
            </a:r>
            <a:endParaRPr lang="en-US" dirty="0"/>
          </a:p>
        </p:txBody>
      </p:sp>
      <p:sp>
        <p:nvSpPr>
          <p:cNvPr id="3" name="Content Placeholder 2"/>
          <p:cNvSpPr>
            <a:spLocks noGrp="1"/>
          </p:cNvSpPr>
          <p:nvPr>
            <p:ph idx="1"/>
          </p:nvPr>
        </p:nvSpPr>
        <p:spPr>
          <a:xfrm>
            <a:off x="1306286" y="1828799"/>
            <a:ext cx="10885714" cy="5029201"/>
          </a:xfrm>
        </p:spPr>
        <p:txBody>
          <a:bodyPr>
            <a:noAutofit/>
          </a:bodyPr>
          <a:lstStyle/>
          <a:p>
            <a:pPr marL="0" indent="0">
              <a:buNone/>
            </a:pPr>
            <a:r>
              <a:rPr lang="en-US" sz="3200" dirty="0"/>
              <a:t>Characteristic symptoms of bronchiectasis include;</a:t>
            </a:r>
          </a:p>
          <a:p>
            <a:pPr lvl="0"/>
            <a:r>
              <a:rPr lang="en-US" sz="3200" dirty="0"/>
              <a:t>Chronic cough – paroxysms of coughing on rising in the morning and when lying down.</a:t>
            </a:r>
          </a:p>
          <a:p>
            <a:pPr lvl="0"/>
            <a:r>
              <a:rPr lang="en-US" sz="3200" dirty="0"/>
              <a:t>Production of purulent sputum in copious amounts</a:t>
            </a:r>
          </a:p>
          <a:p>
            <a:pPr lvl="0"/>
            <a:r>
              <a:rPr lang="en-US" sz="3200" dirty="0"/>
              <a:t>Bad breath</a:t>
            </a:r>
          </a:p>
          <a:p>
            <a:pPr lvl="0"/>
            <a:r>
              <a:rPr lang="en-US" sz="3200" dirty="0"/>
              <a:t>Many patients have hemoptysis</a:t>
            </a:r>
          </a:p>
          <a:p>
            <a:pPr lvl="0"/>
            <a:r>
              <a:rPr lang="en-US" sz="3200" dirty="0"/>
              <a:t>Clubbing of fingers also is common because of respiratory insufficiency</a:t>
            </a:r>
          </a:p>
          <a:p>
            <a:pPr marL="0" indent="0">
              <a:buNone/>
            </a:pPr>
            <a:endParaRPr lang="en-US" sz="3200" dirty="0"/>
          </a:p>
        </p:txBody>
      </p:sp>
    </p:spTree>
    <p:extLst>
      <p:ext uri="{BB962C8B-B14F-4D97-AF65-F5344CB8AC3E}">
        <p14:creationId xmlns:p14="http://schemas.microsoft.com/office/powerpoint/2010/main" val="589300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5371" y="783771"/>
            <a:ext cx="9349241" cy="5127451"/>
          </a:xfrm>
        </p:spPr>
        <p:txBody>
          <a:bodyPr>
            <a:noAutofit/>
          </a:bodyPr>
          <a:lstStyle/>
          <a:p>
            <a:pPr lvl="0"/>
            <a:r>
              <a:rPr lang="en-US" sz="3200" dirty="0"/>
              <a:t>Patients usually have repeated episodes of pulmonary infection</a:t>
            </a:r>
          </a:p>
          <a:p>
            <a:pPr lvl="0"/>
            <a:r>
              <a:rPr lang="en-US" sz="3200" dirty="0"/>
              <a:t>Fine crackles and coarse rhonchi.</a:t>
            </a:r>
          </a:p>
          <a:p>
            <a:pPr lvl="0"/>
            <a:r>
              <a:rPr lang="en-US" sz="3200" dirty="0"/>
              <a:t>Fatigue and weakness</a:t>
            </a:r>
          </a:p>
          <a:p>
            <a:pPr lvl="0"/>
            <a:r>
              <a:rPr lang="en-US" sz="3200" dirty="0"/>
              <a:t>Hemoptysis</a:t>
            </a:r>
          </a:p>
          <a:p>
            <a:pPr marL="0" indent="0">
              <a:buNone/>
            </a:pPr>
            <a:r>
              <a:rPr lang="en-US" sz="3200" dirty="0"/>
              <a:t>N/B: even with modern treatment approaching, the average age at death is approximately 55 years.</a:t>
            </a:r>
          </a:p>
          <a:p>
            <a:endParaRPr lang="en-US" sz="3200" dirty="0"/>
          </a:p>
        </p:txBody>
      </p:sp>
    </p:spTree>
    <p:extLst>
      <p:ext uri="{BB962C8B-B14F-4D97-AF65-F5344CB8AC3E}">
        <p14:creationId xmlns:p14="http://schemas.microsoft.com/office/powerpoint/2010/main" val="4127420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Assessment and diagnostic findings</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3200" dirty="0"/>
              <a:t>A definite sign is prolonged history of productive cough, with sputum consistently negative for tubercle bacilli.</a:t>
            </a:r>
          </a:p>
          <a:p>
            <a:r>
              <a:rPr lang="en-US" sz="3200" dirty="0"/>
              <a:t>The diagnosis is established by a CT scan, which reveals bronchial dilatation. </a:t>
            </a:r>
          </a:p>
          <a:p>
            <a:r>
              <a:rPr lang="en-US" sz="3200" dirty="0"/>
              <a:t>Chest x-ray.</a:t>
            </a:r>
          </a:p>
        </p:txBody>
      </p:sp>
    </p:spTree>
    <p:extLst>
      <p:ext uri="{BB962C8B-B14F-4D97-AF65-F5344CB8AC3E}">
        <p14:creationId xmlns:p14="http://schemas.microsoft.com/office/powerpoint/2010/main" val="3886734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MANAGEMENT</a:t>
            </a:r>
            <a:endParaRPr lang="en-US" dirty="0"/>
          </a:p>
        </p:txBody>
      </p:sp>
      <p:sp>
        <p:nvSpPr>
          <p:cNvPr id="3" name="Content Placeholder 2"/>
          <p:cNvSpPr>
            <a:spLocks noGrp="1"/>
          </p:cNvSpPr>
          <p:nvPr>
            <p:ph idx="1"/>
          </p:nvPr>
        </p:nvSpPr>
        <p:spPr>
          <a:xfrm>
            <a:off x="1959429" y="1458685"/>
            <a:ext cx="9545183" cy="5225143"/>
          </a:xfrm>
        </p:spPr>
        <p:txBody>
          <a:bodyPr>
            <a:noAutofit/>
          </a:bodyPr>
          <a:lstStyle/>
          <a:p>
            <a:r>
              <a:rPr lang="en-US" sz="2400" b="1" dirty="0"/>
              <a:t>Medical Management</a:t>
            </a:r>
            <a:endParaRPr lang="en-US" sz="2400" dirty="0"/>
          </a:p>
          <a:p>
            <a:r>
              <a:rPr lang="en-US" sz="2400" dirty="0"/>
              <a:t>Treatment objectives are to promote bronchial drainage excessive secretions from affected portion of the lungs and prevent or control infection.</a:t>
            </a:r>
          </a:p>
          <a:p>
            <a:r>
              <a:rPr lang="en-US" sz="2400" b="1" dirty="0"/>
              <a:t>Postural drainage</a:t>
            </a:r>
            <a:r>
              <a:rPr lang="en-US" sz="2400" dirty="0"/>
              <a:t> – draining of the </a:t>
            </a:r>
            <a:r>
              <a:rPr lang="en-US" sz="2400" dirty="0" err="1"/>
              <a:t>bronchiectatic</a:t>
            </a:r>
            <a:r>
              <a:rPr lang="en-US" sz="2400" dirty="0"/>
              <a:t> areas by gravity reduces the amount of secretions and the degree of infections. Sometimes the mucopurulent sputum must be removed by bronchoscopy (using a bronchoscope to remove secretions from the bronchi).</a:t>
            </a:r>
          </a:p>
          <a:p>
            <a:r>
              <a:rPr lang="en-US" sz="2400" b="1" dirty="0"/>
              <a:t>Chest physiotherapy</a:t>
            </a:r>
            <a:r>
              <a:rPr lang="en-US" sz="2400" dirty="0"/>
              <a:t> – including percussion and postural drainage, is important in the management of secretions.</a:t>
            </a:r>
          </a:p>
          <a:p>
            <a:endParaRPr lang="en-US" sz="2400" dirty="0"/>
          </a:p>
        </p:txBody>
      </p:sp>
    </p:spTree>
    <p:extLst>
      <p:ext uri="{BB962C8B-B14F-4D97-AF65-F5344CB8AC3E}">
        <p14:creationId xmlns:p14="http://schemas.microsoft.com/office/powerpoint/2010/main" val="319989171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15</TotalTime>
  <Words>781</Words>
  <Application>Microsoft Office PowerPoint</Application>
  <PresentationFormat>Widescreen</PresentationFormat>
  <Paragraphs>69</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Century Gothic</vt:lpstr>
      <vt:lpstr>Wingdings 3</vt:lpstr>
      <vt:lpstr>Wisp</vt:lpstr>
      <vt:lpstr>MODULE: MEDICAL SURGICAL NURSING  SUBJECT: PULMONARY NURSING</vt:lpstr>
      <vt:lpstr>BRONCHIECTASIS </vt:lpstr>
      <vt:lpstr>Predisposing factors </vt:lpstr>
      <vt:lpstr>Pathophysiology</vt:lpstr>
      <vt:lpstr>PowerPoint Presentation</vt:lpstr>
      <vt:lpstr>Clinical manifestations</vt:lpstr>
      <vt:lpstr>PowerPoint Presentation</vt:lpstr>
      <vt:lpstr>Assessment and diagnostic findings </vt:lpstr>
      <vt:lpstr>MANAGEMENT</vt:lpstr>
      <vt:lpstr>PowerPoint Presentation</vt:lpstr>
      <vt:lpstr>PowerPoint Presentation</vt:lpstr>
      <vt:lpstr>Nursing Management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Windows User</cp:lastModifiedBy>
  <cp:revision>4</cp:revision>
  <dcterms:created xsi:type="dcterms:W3CDTF">2020-05-02T15:54:26Z</dcterms:created>
  <dcterms:modified xsi:type="dcterms:W3CDTF">2020-05-02T16:09:46Z</dcterms:modified>
</cp:coreProperties>
</file>