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36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  <p:sldId id="265" r:id="rId10"/>
    <p:sldId id="264" r:id="rId11"/>
    <p:sldId id="266" r:id="rId12"/>
    <p:sldId id="267" r:id="rId13"/>
    <p:sldId id="269" r:id="rId14"/>
    <p:sldId id="268" r:id="rId15"/>
    <p:sldId id="274" r:id="rId16"/>
    <p:sldId id="270" r:id="rId17"/>
    <p:sldId id="275" r:id="rId18"/>
    <p:sldId id="276" r:id="rId19"/>
    <p:sldId id="277" r:id="rId20"/>
    <p:sldId id="271" r:id="rId21"/>
    <p:sldId id="278" r:id="rId22"/>
    <p:sldId id="272" r:id="rId23"/>
    <p:sldId id="273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4" d="100"/>
          <a:sy n="44" d="100"/>
        </p:scale>
        <p:origin x="48" y="8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4052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072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121940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43859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125194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82626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9008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4052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5/2/2020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0021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618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5/2/2020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10757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022801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3455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3055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74550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7102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754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  <p:sldLayoutId id="2147483749" r:id="rId13"/>
    <p:sldLayoutId id="2147483750" r:id="rId14"/>
    <p:sldLayoutId id="2147483751" r:id="rId15"/>
    <p:sldLayoutId id="214748375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1625600"/>
            <a:ext cx="8915399" cy="2362201"/>
          </a:xfrm>
        </p:spPr>
        <p:txBody>
          <a:bodyPr>
            <a:normAutofit/>
          </a:bodyPr>
          <a:lstStyle/>
          <a:p>
            <a:r>
              <a:rPr lang="en-GB" sz="3600" b="1" dirty="0"/>
              <a:t>MODULE: MEDICAL SURGICAL NURSING</a:t>
            </a:r>
            <a:br>
              <a:rPr lang="en-GB" sz="3600" b="1" dirty="0"/>
            </a:br>
            <a:r>
              <a:rPr lang="en-US" sz="3600" dirty="0"/>
              <a:t/>
            </a:r>
            <a:br>
              <a:rPr lang="en-US" sz="3600" dirty="0"/>
            </a:br>
            <a:r>
              <a:rPr lang="en-GB" sz="3600" b="1" dirty="0"/>
              <a:t>SUBJECT: PULMONARY NURSING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TOPIC: ADENOIDITIS</a:t>
            </a:r>
            <a:endParaRPr lang="en-US" sz="2800" dirty="0"/>
          </a:p>
          <a:p>
            <a:r>
              <a:rPr lang="en-US" dirty="0" smtClean="0"/>
              <a:t>V.MARU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571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2971" y="587829"/>
            <a:ext cx="9501641" cy="627017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/>
              <a:t>Signs of post-operative complications</a:t>
            </a:r>
            <a:endParaRPr lang="en-US" sz="2400" dirty="0"/>
          </a:p>
          <a:p>
            <a:pPr lvl="0"/>
            <a:r>
              <a:rPr lang="en-US" sz="2400" dirty="0"/>
              <a:t>Fever </a:t>
            </a:r>
          </a:p>
          <a:p>
            <a:pPr lvl="0"/>
            <a:r>
              <a:rPr lang="en-US" sz="2400" dirty="0"/>
              <a:t>Throat pain</a:t>
            </a:r>
          </a:p>
          <a:p>
            <a:pPr lvl="0"/>
            <a:r>
              <a:rPr lang="en-US" sz="2400" dirty="0"/>
              <a:t>Ear pain</a:t>
            </a:r>
          </a:p>
          <a:p>
            <a:pPr lvl="0"/>
            <a:r>
              <a:rPr lang="en-US" sz="2400" dirty="0"/>
              <a:t>Bleeding</a:t>
            </a:r>
          </a:p>
          <a:p>
            <a:pPr lvl="0"/>
            <a:r>
              <a:rPr lang="en-US" sz="2400" dirty="0"/>
              <a:t>Infection</a:t>
            </a:r>
          </a:p>
          <a:p>
            <a:pPr lvl="0"/>
            <a:r>
              <a:rPr lang="en-US" sz="2400" dirty="0" err="1"/>
              <a:t>Anaesthetic</a:t>
            </a:r>
            <a:r>
              <a:rPr lang="en-US" sz="2400" dirty="0"/>
              <a:t> complications</a:t>
            </a:r>
          </a:p>
          <a:p>
            <a:pPr lvl="0"/>
            <a:r>
              <a:rPr lang="en-US" sz="2400" dirty="0"/>
              <a:t>Altered speech</a:t>
            </a:r>
          </a:p>
          <a:p>
            <a:pPr marL="0" indent="0">
              <a:buNone/>
            </a:pPr>
            <a:r>
              <a:rPr lang="en-US" sz="2400" b="1" dirty="0"/>
              <a:t>Discharge</a:t>
            </a:r>
            <a:endParaRPr lang="en-US" sz="2400" dirty="0"/>
          </a:p>
          <a:p>
            <a:pPr lvl="0"/>
            <a:r>
              <a:rPr lang="en-US" sz="2400" dirty="0"/>
              <a:t>Rest</a:t>
            </a:r>
          </a:p>
          <a:p>
            <a:pPr lvl="0"/>
            <a:r>
              <a:rPr lang="en-US" sz="2400" dirty="0"/>
              <a:t>Follow-up in ENT clinic</a:t>
            </a:r>
          </a:p>
          <a:p>
            <a:pPr lvl="0"/>
            <a:r>
              <a:rPr lang="en-US" sz="2400" dirty="0"/>
              <a:t>To come back if there is hemorrhage.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218213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TONSILITIS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45771" y="1524000"/>
            <a:ext cx="9958841" cy="5094514"/>
          </a:xfrm>
        </p:spPr>
        <p:txBody>
          <a:bodyPr>
            <a:noAutofit/>
          </a:bodyPr>
          <a:lstStyle/>
          <a:p>
            <a:r>
              <a:rPr lang="en-US" sz="2400" dirty="0"/>
              <a:t>Tonsils </a:t>
            </a:r>
            <a:r>
              <a:rPr lang="en-US" sz="2400" b="1" dirty="0"/>
              <a:t>– </a:t>
            </a:r>
            <a:r>
              <a:rPr lang="en-US" sz="2400" dirty="0"/>
              <a:t>A lymphoid tissue found on each side of oral pharynx.</a:t>
            </a:r>
          </a:p>
          <a:p>
            <a:r>
              <a:rPr lang="en-US" sz="2400" dirty="0"/>
              <a:t>Tonsillitis – inflammation of tonsils (a type of pharyngitis)</a:t>
            </a:r>
          </a:p>
          <a:p>
            <a:r>
              <a:rPr lang="en-US" sz="2400" dirty="0"/>
              <a:t>Occurrence – occur at any age but more common in </a:t>
            </a:r>
            <a:r>
              <a:rPr lang="en-US" sz="2400" b="1" dirty="0"/>
              <a:t>&lt;</a:t>
            </a:r>
            <a:r>
              <a:rPr lang="en-US" sz="2400" dirty="0"/>
              <a:t> 9yrs, rare in infants and those above 50 years of age.</a:t>
            </a:r>
          </a:p>
          <a:p>
            <a:pPr marL="0" indent="0">
              <a:buNone/>
            </a:pPr>
            <a:r>
              <a:rPr lang="en-US" sz="2400" b="1" dirty="0"/>
              <a:t>Causative agent</a:t>
            </a:r>
            <a:endParaRPr lang="en-US" sz="2400" dirty="0"/>
          </a:p>
          <a:p>
            <a:r>
              <a:rPr lang="en-US" sz="2400" dirty="0" err="1"/>
              <a:t>Haemolytic</a:t>
            </a:r>
            <a:r>
              <a:rPr lang="en-US" sz="2400" dirty="0"/>
              <a:t> streptococcus is the most common infecting organism.</a:t>
            </a:r>
          </a:p>
          <a:p>
            <a:r>
              <a:rPr lang="en-US" sz="2400" dirty="0"/>
              <a:t>Other causes may be; staphylococci, H. Influenza&amp; pneumococci.</a:t>
            </a:r>
          </a:p>
          <a:p>
            <a:r>
              <a:rPr lang="en-US" sz="2400" dirty="0"/>
              <a:t>The bacteria may primarily infect tonsils or may be secondary to viral infection.</a:t>
            </a:r>
          </a:p>
        </p:txBody>
      </p:sp>
    </p:spTree>
    <p:extLst>
      <p:ext uri="{BB962C8B-B14F-4D97-AF65-F5344CB8AC3E}">
        <p14:creationId xmlns:p14="http://schemas.microsoft.com/office/powerpoint/2010/main" val="23960190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11086" y="152400"/>
            <a:ext cx="10580914" cy="670559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/>
              <a:t>Classifications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Primarily the tonsils consist of;</a:t>
            </a:r>
          </a:p>
          <a:p>
            <a:pPr lvl="0"/>
            <a:r>
              <a:rPr lang="en-US" sz="2400" dirty="0"/>
              <a:t>Surface epithelium which is continuous with oropharyngeal lining</a:t>
            </a:r>
          </a:p>
          <a:p>
            <a:pPr lvl="0"/>
            <a:r>
              <a:rPr lang="en-US" sz="2400" dirty="0"/>
              <a:t>Crypts which are tube-like invaginations from the surface epithelium.</a:t>
            </a:r>
          </a:p>
          <a:p>
            <a:pPr lvl="0"/>
            <a:r>
              <a:rPr lang="en-US" sz="2400" dirty="0"/>
              <a:t>Lymphoid tissue</a:t>
            </a:r>
          </a:p>
          <a:p>
            <a:pPr marL="0" indent="0">
              <a:buNone/>
            </a:pPr>
            <a:r>
              <a:rPr lang="en-US" sz="2400" dirty="0"/>
              <a:t>Acute infections may involve these components and are thus classified as;</a:t>
            </a:r>
          </a:p>
          <a:p>
            <a:pPr lvl="0"/>
            <a:r>
              <a:rPr lang="en-US" sz="2400" dirty="0"/>
              <a:t>Acute catarrhal or superficial tonsillitis. Here tonsillitis is a part of generalized pharyngitis and is mostly seen in viral infections.</a:t>
            </a:r>
          </a:p>
          <a:p>
            <a:pPr lvl="0"/>
            <a:r>
              <a:rPr lang="en-US" sz="2400" dirty="0"/>
              <a:t>Acute follicular tonsillitis- infection spreads into the crypts</a:t>
            </a:r>
          </a:p>
          <a:p>
            <a:pPr lvl="0"/>
            <a:r>
              <a:rPr lang="en-US" sz="2400" dirty="0"/>
              <a:t>Acute </a:t>
            </a:r>
            <a:r>
              <a:rPr lang="en-US" sz="2400" dirty="0" err="1"/>
              <a:t>parenchymatous</a:t>
            </a:r>
            <a:r>
              <a:rPr lang="en-US" sz="2400" dirty="0"/>
              <a:t> tonsillitis- tonsil substance is affected (uniformly enlarged)</a:t>
            </a:r>
          </a:p>
          <a:p>
            <a:pPr lvl="0"/>
            <a:r>
              <a:rPr lang="en-US" sz="2400" dirty="0"/>
              <a:t>Acute membranous tonsillitis – a membrane formed on the surface of the tonsil.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869030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idx="1"/>
          </p:nvPr>
        </p:nvSpPr>
        <p:spPr>
          <a:xfrm>
            <a:off x="1502229" y="479425"/>
            <a:ext cx="10276114" cy="600846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b="1" dirty="0"/>
              <a:t>Signs and symptoms</a:t>
            </a:r>
            <a:endParaRPr lang="en-US" sz="2800" dirty="0"/>
          </a:p>
          <a:p>
            <a:pPr lvl="0"/>
            <a:r>
              <a:rPr lang="en-US" sz="2800" dirty="0"/>
              <a:t>Normally of sudden onset causing generalized malaise.</a:t>
            </a:r>
          </a:p>
          <a:p>
            <a:pPr lvl="0"/>
            <a:r>
              <a:rPr lang="en-US" sz="2800" dirty="0"/>
              <a:t>Fever – may vary from 38°- 40°C may be associated with rigors and chills.</a:t>
            </a:r>
          </a:p>
          <a:p>
            <a:pPr lvl="0"/>
            <a:r>
              <a:rPr lang="en-US" sz="2800" dirty="0"/>
              <a:t>Headache</a:t>
            </a:r>
          </a:p>
          <a:p>
            <a:pPr lvl="0"/>
            <a:r>
              <a:rPr lang="en-US" sz="2800" dirty="0"/>
              <a:t>Pain on the throat</a:t>
            </a:r>
          </a:p>
          <a:p>
            <a:pPr lvl="0"/>
            <a:r>
              <a:rPr lang="en-US" sz="2800" dirty="0"/>
              <a:t>Difficult in swallowing - child may refuse to eat. On exam tonsils are swollen and red.</a:t>
            </a:r>
          </a:p>
          <a:p>
            <a:pPr lvl="0"/>
            <a:r>
              <a:rPr lang="en-US" sz="2800" dirty="0"/>
              <a:t>White spots on tonsils (pus)</a:t>
            </a:r>
          </a:p>
          <a:p>
            <a:pPr lvl="0"/>
            <a:r>
              <a:rPr lang="en-US" sz="2800" dirty="0"/>
              <a:t>Ear ache – its either referred pain from the tonsil or result of acute otitis media which may occur as a complication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895961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979714"/>
            <a:ext cx="8915400" cy="4931508"/>
          </a:xfrm>
        </p:spPr>
        <p:txBody>
          <a:bodyPr>
            <a:noAutofit/>
          </a:bodyPr>
          <a:lstStyle/>
          <a:p>
            <a:pPr lvl="0"/>
            <a:r>
              <a:rPr lang="en-US" sz="2800" dirty="0"/>
              <a:t>Often the breath is </a:t>
            </a:r>
            <a:r>
              <a:rPr lang="en-US" sz="2800" dirty="0" err="1"/>
              <a:t>foetid</a:t>
            </a:r>
            <a:r>
              <a:rPr lang="en-US" sz="2800" dirty="0"/>
              <a:t> (smelling extremely unpleasant</a:t>
            </a:r>
          </a:p>
          <a:p>
            <a:pPr lvl="0"/>
            <a:r>
              <a:rPr lang="en-US" sz="2800" dirty="0"/>
              <a:t>Tongue is coasted (white)</a:t>
            </a:r>
          </a:p>
          <a:p>
            <a:pPr lvl="0"/>
            <a:r>
              <a:rPr lang="en-US" sz="2800" dirty="0"/>
              <a:t>There is </a:t>
            </a:r>
            <a:r>
              <a:rPr lang="en-US" sz="2800" dirty="0" err="1"/>
              <a:t>hyparaemia</a:t>
            </a:r>
            <a:r>
              <a:rPr lang="en-US" sz="2800" dirty="0"/>
              <a:t> (excess of blood in any part) of pillars, soft palate and uvula.</a:t>
            </a:r>
          </a:p>
          <a:p>
            <a:pPr lvl="0"/>
            <a:r>
              <a:rPr lang="en-US" sz="2800" dirty="0"/>
              <a:t>Tonsils are red and swollen</a:t>
            </a:r>
          </a:p>
          <a:p>
            <a:pPr lvl="0"/>
            <a:r>
              <a:rPr lang="en-US" sz="2800" dirty="0"/>
              <a:t>They are enlarged and congested so much they may meet out at the midline</a:t>
            </a:r>
          </a:p>
          <a:p>
            <a:pPr lvl="0"/>
            <a:r>
              <a:rPr lang="en-US" sz="2800" dirty="0" err="1"/>
              <a:t>Jugudodigastric</a:t>
            </a:r>
            <a:r>
              <a:rPr lang="en-US" sz="2800" dirty="0"/>
              <a:t> lymph nodes are enlarged and tender.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998720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718457"/>
            <a:ext cx="8915400" cy="590005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b="1" dirty="0"/>
              <a:t>Diagnosis</a:t>
            </a:r>
            <a:endParaRPr lang="en-US" sz="2800" dirty="0"/>
          </a:p>
          <a:p>
            <a:pPr lvl="0"/>
            <a:r>
              <a:rPr lang="en-US" sz="2800" dirty="0"/>
              <a:t>Physical exam</a:t>
            </a:r>
          </a:p>
          <a:p>
            <a:pPr lvl="0"/>
            <a:r>
              <a:rPr lang="en-US" sz="2800" dirty="0"/>
              <a:t>Swab for culture and sensitivity</a:t>
            </a:r>
          </a:p>
          <a:p>
            <a:pPr marL="0" indent="0">
              <a:buNone/>
            </a:pPr>
            <a:endParaRPr lang="en-US" sz="2800" b="1" dirty="0" smtClean="0"/>
          </a:p>
          <a:p>
            <a:pPr marL="0" indent="0">
              <a:buNone/>
            </a:pPr>
            <a:r>
              <a:rPr lang="en-US" sz="2800" b="1" dirty="0" smtClean="0"/>
              <a:t>Treatment</a:t>
            </a:r>
            <a:endParaRPr lang="en-US" sz="2800" dirty="0"/>
          </a:p>
          <a:p>
            <a:pPr lvl="0"/>
            <a:r>
              <a:rPr lang="en-US" sz="2800" dirty="0"/>
              <a:t>Broad spectrum antibiotics</a:t>
            </a:r>
          </a:p>
          <a:p>
            <a:pPr lvl="0"/>
            <a:r>
              <a:rPr lang="en-US" sz="2800" dirty="0"/>
              <a:t>Antipyretic – (</a:t>
            </a:r>
            <a:r>
              <a:rPr lang="en-US" sz="2800" dirty="0" err="1"/>
              <a:t>asprin</a:t>
            </a:r>
            <a:r>
              <a:rPr lang="en-US" sz="2800" dirty="0"/>
              <a:t> or paracetamol)</a:t>
            </a:r>
          </a:p>
          <a:p>
            <a:pPr lvl="0"/>
            <a:r>
              <a:rPr lang="en-US" sz="2800" dirty="0"/>
              <a:t>Bed rest</a:t>
            </a:r>
          </a:p>
          <a:p>
            <a:pPr lvl="0"/>
            <a:r>
              <a:rPr lang="en-US" sz="2800" dirty="0"/>
              <a:t>Isolate the patient</a:t>
            </a:r>
          </a:p>
          <a:p>
            <a:pPr lvl="0"/>
            <a:r>
              <a:rPr lang="en-US" sz="2800" dirty="0"/>
              <a:t>Can give </a:t>
            </a:r>
            <a:r>
              <a:rPr lang="en-US" sz="2800" dirty="0" err="1"/>
              <a:t>rozanges</a:t>
            </a:r>
            <a:endParaRPr lang="en-US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500712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0571" y="870857"/>
            <a:ext cx="9654041" cy="598714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b="1" dirty="0"/>
              <a:t>Antibiotic</a:t>
            </a:r>
            <a:endParaRPr lang="en-US" sz="2800" dirty="0"/>
          </a:p>
          <a:p>
            <a:pPr lvl="0"/>
            <a:r>
              <a:rPr lang="en-US" sz="2800" dirty="0"/>
              <a:t>Penicillin is the drug of choice. In case of allergy to penicillin give erythromycin and continue for 7-10 days.</a:t>
            </a:r>
          </a:p>
          <a:p>
            <a:pPr marL="0" indent="0">
              <a:buNone/>
            </a:pPr>
            <a:endParaRPr lang="en-US" sz="2800" b="1" dirty="0" smtClean="0"/>
          </a:p>
          <a:p>
            <a:pPr marL="0" indent="0">
              <a:buNone/>
            </a:pPr>
            <a:r>
              <a:rPr lang="en-US" sz="2800" b="1" dirty="0" smtClean="0"/>
              <a:t>Complication</a:t>
            </a:r>
            <a:endParaRPr lang="en-US" sz="2800" dirty="0"/>
          </a:p>
          <a:p>
            <a:r>
              <a:rPr lang="en-US" sz="2800" dirty="0"/>
              <a:t>Chronic tonsillitis</a:t>
            </a:r>
          </a:p>
          <a:p>
            <a:pPr lvl="0"/>
            <a:r>
              <a:rPr lang="en-US" sz="2800" dirty="0"/>
              <a:t>Acute otitis media developing to pneumonia</a:t>
            </a:r>
          </a:p>
          <a:p>
            <a:pPr lvl="0"/>
            <a:r>
              <a:rPr lang="en-US" sz="2800" dirty="0" err="1"/>
              <a:t>Peritonsilar</a:t>
            </a:r>
            <a:r>
              <a:rPr lang="en-US" sz="2800" dirty="0"/>
              <a:t> abscess (quinsy)</a:t>
            </a:r>
          </a:p>
          <a:p>
            <a:pPr lvl="0"/>
            <a:r>
              <a:rPr lang="en-US" sz="2800" dirty="0"/>
              <a:t>Septicemia</a:t>
            </a:r>
          </a:p>
          <a:p>
            <a:pPr lvl="0"/>
            <a:r>
              <a:rPr lang="en-US" sz="2800" dirty="0"/>
              <a:t>Bacteremia – may be varieties of organisms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570044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41714" y="195943"/>
            <a:ext cx="9762898" cy="650965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/>
              <a:t>Surgical Intervention</a:t>
            </a:r>
            <a:endParaRPr lang="en-US" sz="2400" dirty="0"/>
          </a:p>
          <a:p>
            <a:r>
              <a:rPr lang="en-US" sz="2400" dirty="0"/>
              <a:t>If one has a </a:t>
            </a:r>
            <a:r>
              <a:rPr lang="en-US" sz="2400" dirty="0" err="1"/>
              <a:t>peritonsilar</a:t>
            </a:r>
            <a:r>
              <a:rPr lang="en-US" sz="2400" dirty="0"/>
              <a:t> abscess</a:t>
            </a:r>
          </a:p>
          <a:p>
            <a:r>
              <a:rPr lang="en-US" sz="2400" dirty="0"/>
              <a:t>Recurrent major 3 attacks in a year or more</a:t>
            </a:r>
          </a:p>
          <a:p>
            <a:r>
              <a:rPr lang="en-US" sz="2400" dirty="0"/>
              <a:t>Hypertrophy of tonsils endangering the airway and difficulty in swallowing.</a:t>
            </a:r>
          </a:p>
          <a:p>
            <a:pPr marL="0" indent="0">
              <a:buNone/>
            </a:pPr>
            <a:r>
              <a:rPr lang="en-US" sz="2400" b="1" dirty="0"/>
              <a:t>Pre-operative care</a:t>
            </a:r>
            <a:endParaRPr lang="en-US" sz="2400" dirty="0"/>
          </a:p>
          <a:p>
            <a:pPr lvl="0"/>
            <a:r>
              <a:rPr lang="en-US" sz="2400" dirty="0"/>
              <a:t>Ensure that there are no contra-indications i.e. Current tonsillitis or URTI in the last 2 weeks.</a:t>
            </a:r>
          </a:p>
          <a:p>
            <a:pPr lvl="0"/>
            <a:r>
              <a:rPr lang="en-US" sz="2400" dirty="0"/>
              <a:t>Anemia</a:t>
            </a:r>
          </a:p>
          <a:p>
            <a:pPr lvl="0"/>
            <a:r>
              <a:rPr lang="en-US" sz="2400" dirty="0"/>
              <a:t>Bleeding tenderness</a:t>
            </a:r>
          </a:p>
          <a:p>
            <a:pPr lvl="0"/>
            <a:r>
              <a:rPr lang="en-US" sz="2400" dirty="0"/>
              <a:t>Patient with infectious disease e.g. measles</a:t>
            </a:r>
          </a:p>
          <a:p>
            <a:pPr lvl="0"/>
            <a:r>
              <a:rPr lang="en-US" sz="2400" dirty="0"/>
              <a:t>Consent</a:t>
            </a:r>
          </a:p>
          <a:p>
            <a:pPr lvl="0"/>
            <a:r>
              <a:rPr lang="en-US" sz="2400" dirty="0"/>
              <a:t>Antibiotics</a:t>
            </a:r>
          </a:p>
          <a:p>
            <a:pPr lvl="0"/>
            <a:r>
              <a:rPr lang="en-US" sz="2400" dirty="0"/>
              <a:t>General preparation</a:t>
            </a:r>
          </a:p>
        </p:txBody>
      </p:sp>
    </p:spTree>
    <p:extLst>
      <p:ext uri="{BB962C8B-B14F-4D97-AF65-F5344CB8AC3E}">
        <p14:creationId xmlns:p14="http://schemas.microsoft.com/office/powerpoint/2010/main" val="21949173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5886" y="195943"/>
            <a:ext cx="9588726" cy="666205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/>
              <a:t>Post-operative care</a:t>
            </a:r>
            <a:endParaRPr lang="en-US" sz="2400" dirty="0"/>
          </a:p>
          <a:p>
            <a:pPr lvl="0"/>
            <a:r>
              <a:rPr lang="en-US" sz="2400" dirty="0"/>
              <a:t>Tonsillectomy position - to allow drainage.</a:t>
            </a:r>
          </a:p>
          <a:p>
            <a:pPr lvl="0"/>
            <a:r>
              <a:rPr lang="en-US" sz="2400" dirty="0"/>
              <a:t>Patient given ice cube to suck for vasoconstriction</a:t>
            </a:r>
          </a:p>
          <a:p>
            <a:pPr lvl="0"/>
            <a:r>
              <a:rPr lang="en-US" sz="2400" dirty="0"/>
              <a:t>Observe for bleeding (internal and external)</a:t>
            </a:r>
          </a:p>
          <a:p>
            <a:pPr lvl="0"/>
            <a:r>
              <a:rPr lang="en-US" sz="2400" dirty="0"/>
              <a:t>Vital signs 4 hourly until stable</a:t>
            </a:r>
          </a:p>
          <a:p>
            <a:pPr lvl="0"/>
            <a:r>
              <a:rPr lang="en-US" sz="2400" dirty="0"/>
              <a:t>Provide medication as prescribed; antibiotic, analgesic, mouth gaggles</a:t>
            </a:r>
          </a:p>
          <a:p>
            <a:pPr lvl="0"/>
            <a:r>
              <a:rPr lang="en-US" sz="2400" dirty="0"/>
              <a:t>Avoid warm and hot drinks</a:t>
            </a:r>
          </a:p>
          <a:p>
            <a:pPr lvl="0"/>
            <a:r>
              <a:rPr lang="en-US" sz="2400" dirty="0"/>
              <a:t>Provide sputum management</a:t>
            </a:r>
          </a:p>
          <a:p>
            <a:pPr lvl="0"/>
            <a:r>
              <a:rPr lang="en-US" sz="2400" dirty="0"/>
              <a:t>Advice not to talk and cough</a:t>
            </a:r>
          </a:p>
          <a:p>
            <a:pPr lvl="0"/>
            <a:r>
              <a:rPr lang="en-US" sz="2400" dirty="0"/>
              <a:t>Start feeds with cold liquid then semi-liquid</a:t>
            </a:r>
          </a:p>
          <a:p>
            <a:pPr lvl="0"/>
            <a:r>
              <a:rPr lang="en-US" sz="2400" dirty="0"/>
              <a:t>Light balance diet</a:t>
            </a:r>
          </a:p>
          <a:p>
            <a:pPr lvl="0"/>
            <a:r>
              <a:rPr lang="en-US" sz="2400" dirty="0"/>
              <a:t>Maintain input-output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022883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653143"/>
            <a:ext cx="8915400" cy="58347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Discharge</a:t>
            </a:r>
            <a:endParaRPr lang="en-US" sz="2400" dirty="0"/>
          </a:p>
          <a:p>
            <a:pPr lvl="0"/>
            <a:r>
              <a:rPr lang="en-US" sz="2400" dirty="0"/>
              <a:t>Increased fluid intake</a:t>
            </a:r>
          </a:p>
          <a:p>
            <a:pPr lvl="0"/>
            <a:r>
              <a:rPr lang="en-US" sz="2400" dirty="0"/>
              <a:t>Rest</a:t>
            </a:r>
          </a:p>
          <a:p>
            <a:pPr lvl="0"/>
            <a:r>
              <a:rPr lang="en-US" sz="2400" dirty="0"/>
              <a:t>Drug adherence</a:t>
            </a:r>
          </a:p>
          <a:p>
            <a:pPr lvl="0"/>
            <a:r>
              <a:rPr lang="en-US" sz="2400" dirty="0"/>
              <a:t>Follow-up ENT</a:t>
            </a:r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r>
              <a:rPr lang="en-US" sz="2400" b="1" dirty="0" smtClean="0"/>
              <a:t>Complications</a:t>
            </a:r>
            <a:endParaRPr lang="en-US" sz="2400" dirty="0"/>
          </a:p>
          <a:p>
            <a:pPr lvl="0"/>
            <a:r>
              <a:rPr lang="en-US" sz="2400" dirty="0" err="1"/>
              <a:t>Reactionally</a:t>
            </a:r>
            <a:r>
              <a:rPr lang="en-US" sz="2400" dirty="0"/>
              <a:t> hemorrhage. Blood vessels go into spasm intra-operation and relax after surgery</a:t>
            </a:r>
          </a:p>
          <a:p>
            <a:pPr lvl="0"/>
            <a:r>
              <a:rPr lang="en-US" sz="2400" dirty="0"/>
              <a:t>Sepsis</a:t>
            </a:r>
          </a:p>
          <a:p>
            <a:pPr lvl="0"/>
            <a:r>
              <a:rPr lang="en-US" sz="2400" dirty="0"/>
              <a:t>Secondary hemorrhage</a:t>
            </a:r>
          </a:p>
          <a:p>
            <a:pPr lvl="0"/>
            <a:r>
              <a:rPr lang="en-US" sz="2400" dirty="0"/>
              <a:t>Acute otitis media</a:t>
            </a:r>
          </a:p>
        </p:txBody>
      </p:sp>
    </p:spTree>
    <p:extLst>
      <p:ext uri="{BB962C8B-B14F-4D97-AF65-F5344CB8AC3E}">
        <p14:creationId xmlns:p14="http://schemas.microsoft.com/office/powerpoint/2010/main" val="4339869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ADENOIDITIS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460500"/>
            <a:ext cx="9601196" cy="48895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400" b="1" dirty="0"/>
              <a:t>Adenoids</a:t>
            </a:r>
            <a:endParaRPr lang="en-US" sz="2400" dirty="0"/>
          </a:p>
          <a:p>
            <a:pPr algn="just"/>
            <a:r>
              <a:rPr lang="en-US" sz="2400" dirty="0"/>
              <a:t>They are masses of lymphoid tissue found at the back of the nose or at posterior wall of the nasopharynx and their function is to trap/ filter out bacteria and other macro-organisms and destroy them before they can cause infection. However they can be overwhelmed by infections making them to be inflamed.</a:t>
            </a:r>
          </a:p>
          <a:p>
            <a:pPr algn="just"/>
            <a:r>
              <a:rPr lang="en-US" sz="2400" dirty="0"/>
              <a:t>They reach their maximum size maximum size when one is 5-7 years after which they shrink, atrophy and disappear completely by age 15yrs. When they became inflamed the surrounding structures such as tonsils (</a:t>
            </a:r>
            <a:r>
              <a:rPr lang="en-US" sz="2400" dirty="0" err="1"/>
              <a:t>adenotonsilitis</a:t>
            </a:r>
            <a:r>
              <a:rPr lang="en-US" sz="2400" dirty="0"/>
              <a:t> might occur).</a:t>
            </a:r>
          </a:p>
          <a:p>
            <a:pPr algn="just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178351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870857"/>
            <a:ext cx="8915400" cy="50403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/>
              <a:t>NB:</a:t>
            </a:r>
            <a:r>
              <a:rPr lang="en-US" sz="2800" dirty="0"/>
              <a:t> There are 4 grades of tonsils;</a:t>
            </a:r>
          </a:p>
          <a:p>
            <a:r>
              <a:rPr lang="en-US" sz="2800" dirty="0"/>
              <a:t>Grade 1 – tonsils occupy ≤ 20% of the oropharyngeal width</a:t>
            </a:r>
          </a:p>
          <a:p>
            <a:r>
              <a:rPr lang="en-US" sz="2800" dirty="0"/>
              <a:t>Grade 2 – tonsils occupy 21% - 40% of the oropharyngeal width</a:t>
            </a:r>
          </a:p>
          <a:p>
            <a:r>
              <a:rPr lang="en-US" sz="2800" dirty="0"/>
              <a:t>Grade 3 – tonsils occupy 41% - 60% of the oropharyngeal width</a:t>
            </a:r>
          </a:p>
          <a:p>
            <a:r>
              <a:rPr lang="en-US" sz="2800" dirty="0"/>
              <a:t>Grade 4 – tonsils occupy 61 – 80% of the oropharyngeal width</a:t>
            </a:r>
          </a:p>
          <a:p>
            <a:r>
              <a:rPr lang="en-US" sz="2800" dirty="0"/>
              <a:t>Grade 5 - &gt;81%</a:t>
            </a:r>
          </a:p>
        </p:txBody>
      </p:sp>
    </p:spTree>
    <p:extLst>
      <p:ext uri="{BB962C8B-B14F-4D97-AF65-F5344CB8AC3E}">
        <p14:creationId xmlns:p14="http://schemas.microsoft.com/office/powerpoint/2010/main" val="16075200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en-US" sz="4800" dirty="0" smtClean="0"/>
          </a:p>
          <a:p>
            <a:pPr algn="ctr"/>
            <a:r>
              <a:rPr lang="en-US" sz="4800" dirty="0" smtClean="0"/>
              <a:t>The End 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4152885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4795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005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979714"/>
            <a:ext cx="8915400" cy="493150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b="1" dirty="0"/>
              <a:t>Adenoiditis</a:t>
            </a:r>
            <a:endParaRPr lang="en-US" sz="2800" dirty="0"/>
          </a:p>
          <a:p>
            <a:r>
              <a:rPr lang="en-US" sz="2800" dirty="0"/>
              <a:t>It’s the inflammation of the adenoids</a:t>
            </a:r>
          </a:p>
          <a:p>
            <a:pPr marL="0" indent="0">
              <a:buNone/>
            </a:pPr>
            <a:endParaRPr lang="en-US" sz="2800" b="1" dirty="0" smtClean="0"/>
          </a:p>
          <a:p>
            <a:pPr marL="0" indent="0">
              <a:buNone/>
            </a:pPr>
            <a:r>
              <a:rPr lang="en-US" sz="2800" b="1" dirty="0" smtClean="0"/>
              <a:t>Causes</a:t>
            </a:r>
            <a:r>
              <a:rPr lang="en-US" sz="2800" b="1" dirty="0"/>
              <a:t>;</a:t>
            </a:r>
            <a:endParaRPr lang="en-US" sz="2800" dirty="0"/>
          </a:p>
          <a:p>
            <a:pPr lvl="0"/>
            <a:r>
              <a:rPr lang="en-US" sz="2800" dirty="0"/>
              <a:t>Bacteria e.g. streptococcus, H. eamophilus, staphylococcus</a:t>
            </a:r>
          </a:p>
          <a:p>
            <a:pPr lvl="0"/>
            <a:r>
              <a:rPr lang="en-US" sz="2800" dirty="0"/>
              <a:t>Virus e.g. adeno-virus</a:t>
            </a:r>
          </a:p>
          <a:p>
            <a:pPr lvl="0"/>
            <a:r>
              <a:rPr lang="en-US" sz="2800" dirty="0"/>
              <a:t>Allergy e.g. allergic rhinitis</a:t>
            </a:r>
          </a:p>
          <a:p>
            <a:pPr lvl="0"/>
            <a:r>
              <a:rPr lang="en-US" sz="2800" dirty="0"/>
              <a:t>Injection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040218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Signs and symptoms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349829"/>
            <a:ext cx="8915400" cy="5246914"/>
          </a:xfrm>
        </p:spPr>
        <p:txBody>
          <a:bodyPr>
            <a:normAutofit/>
          </a:bodyPr>
          <a:lstStyle/>
          <a:p>
            <a:pPr lvl="0"/>
            <a:r>
              <a:rPr lang="en-US" sz="2400" dirty="0"/>
              <a:t>Blocked nose</a:t>
            </a:r>
          </a:p>
          <a:p>
            <a:pPr lvl="0"/>
            <a:r>
              <a:rPr lang="en-US" sz="2400" dirty="0"/>
              <a:t>Mouth breathing</a:t>
            </a:r>
          </a:p>
          <a:p>
            <a:pPr lvl="0"/>
            <a:r>
              <a:rPr lang="en-US" sz="2400" dirty="0"/>
              <a:t>Snoring during sleep (sleep </a:t>
            </a:r>
            <a:r>
              <a:rPr lang="en-US" sz="2400" dirty="0" err="1"/>
              <a:t>apnoea</a:t>
            </a:r>
            <a:r>
              <a:rPr lang="en-US" sz="2400" dirty="0"/>
              <a:t>)</a:t>
            </a:r>
          </a:p>
          <a:p>
            <a:pPr lvl="0"/>
            <a:r>
              <a:rPr lang="en-US" sz="2400" dirty="0"/>
              <a:t>Nasal speech</a:t>
            </a:r>
          </a:p>
          <a:p>
            <a:pPr lvl="0"/>
            <a:r>
              <a:rPr lang="en-US" sz="2400" dirty="0"/>
              <a:t>Rhinorrhea – excessive nasal discharge</a:t>
            </a:r>
          </a:p>
          <a:p>
            <a:pPr lvl="0"/>
            <a:r>
              <a:rPr lang="en-US" sz="2400" dirty="0"/>
              <a:t>Halitosis -  bad breath</a:t>
            </a:r>
          </a:p>
          <a:p>
            <a:pPr lvl="0"/>
            <a:r>
              <a:rPr lang="en-US" sz="2400" dirty="0"/>
              <a:t>Ear ache</a:t>
            </a:r>
          </a:p>
          <a:p>
            <a:pPr lvl="0"/>
            <a:r>
              <a:rPr lang="en-US" sz="2400" dirty="0"/>
              <a:t>Draining ears</a:t>
            </a:r>
          </a:p>
          <a:p>
            <a:pPr lvl="0"/>
            <a:r>
              <a:rPr lang="en-US" sz="2400" dirty="0"/>
              <a:t>Infection can spread to the middle ears by way of auditory tubes and may result in acute otitis media.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543872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8286" y="892629"/>
            <a:ext cx="9436326" cy="566057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/>
              <a:t>Assessment and diagnosis</a:t>
            </a:r>
            <a:endParaRPr lang="en-US" sz="2400" dirty="0"/>
          </a:p>
          <a:p>
            <a:r>
              <a:rPr lang="en-US" sz="2400" dirty="0"/>
              <a:t>Neck x-ray to check the size of the adenoids</a:t>
            </a:r>
          </a:p>
          <a:p>
            <a:r>
              <a:rPr lang="en-US" sz="2400" dirty="0"/>
              <a:t>Posterior </a:t>
            </a:r>
            <a:r>
              <a:rPr lang="en-US" sz="2400" dirty="0" err="1"/>
              <a:t>rhinoscopy</a:t>
            </a:r>
            <a:r>
              <a:rPr lang="en-US" sz="2400" dirty="0"/>
              <a:t> – will reveal enlarged adenoids.</a:t>
            </a:r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r>
              <a:rPr lang="en-US" sz="2400" b="1" dirty="0" smtClean="0"/>
              <a:t>Medical </a:t>
            </a:r>
            <a:r>
              <a:rPr lang="en-US" sz="2400" b="1" dirty="0"/>
              <a:t>management</a:t>
            </a:r>
            <a:endParaRPr lang="en-US" sz="2400" dirty="0"/>
          </a:p>
          <a:p>
            <a:r>
              <a:rPr lang="en-US" sz="2400" dirty="0"/>
              <a:t>Children should be reviewed by ENT specialist.</a:t>
            </a:r>
          </a:p>
          <a:p>
            <a:r>
              <a:rPr lang="en-US" sz="2400" dirty="0"/>
              <a:t>If due to bacteria patients should be put on antibiotics</a:t>
            </a:r>
          </a:p>
          <a:p>
            <a:r>
              <a:rPr lang="en-US" sz="2400" dirty="0"/>
              <a:t>If due to virus it will resolve on its own, but antibiotics may be given to prevent secondary infection.</a:t>
            </a:r>
          </a:p>
          <a:p>
            <a:r>
              <a:rPr lang="en-US" sz="2400" dirty="0"/>
              <a:t>Treatment of allergies using steroids and antihistamines</a:t>
            </a:r>
          </a:p>
          <a:p>
            <a:r>
              <a:rPr lang="en-US" sz="2400" dirty="0"/>
              <a:t>Steroid nasal spray may be prescribed to reduce inflammation.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923556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idx="1"/>
          </p:nvPr>
        </p:nvSpPr>
        <p:spPr>
          <a:xfrm>
            <a:off x="1611313" y="566738"/>
            <a:ext cx="9893300" cy="629126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/>
              <a:t>Surgical management</a:t>
            </a:r>
            <a:endParaRPr lang="en-US" sz="2400" dirty="0"/>
          </a:p>
          <a:p>
            <a:r>
              <a:rPr lang="en-US" sz="2400" dirty="0"/>
              <a:t>Dene when medical management fails and involves surgical removal of the adenoids through the mouth.</a:t>
            </a:r>
          </a:p>
          <a:p>
            <a:pPr marL="0" indent="0">
              <a:buNone/>
            </a:pPr>
            <a:r>
              <a:rPr lang="en-US" sz="2400" b="1" dirty="0" smtClean="0"/>
              <a:t>Indicators </a:t>
            </a:r>
            <a:r>
              <a:rPr lang="en-US" sz="2400" b="1" dirty="0"/>
              <a:t>for surgical removal or adenoidectomy</a:t>
            </a:r>
            <a:endParaRPr lang="en-US" sz="2400" dirty="0"/>
          </a:p>
          <a:p>
            <a:pPr lvl="0"/>
            <a:r>
              <a:rPr lang="en-US" sz="2400" dirty="0"/>
              <a:t>Adenoid hypertrophy that causes airway obstruction.</a:t>
            </a:r>
          </a:p>
          <a:p>
            <a:pPr lvl="0"/>
            <a:r>
              <a:rPr lang="en-US" sz="2400" dirty="0"/>
              <a:t>Chronic rhinorrhea </a:t>
            </a:r>
          </a:p>
          <a:p>
            <a:pPr lvl="0"/>
            <a:r>
              <a:rPr lang="en-US" sz="2400" dirty="0"/>
              <a:t>Abnormal speed</a:t>
            </a:r>
          </a:p>
          <a:p>
            <a:pPr lvl="0"/>
            <a:r>
              <a:rPr lang="en-US" sz="2400" dirty="0"/>
              <a:t>Obstruction of the Eustachian tube with related ear infections.</a:t>
            </a:r>
          </a:p>
          <a:p>
            <a:pPr lvl="0"/>
            <a:r>
              <a:rPr lang="en-US" sz="2400" dirty="0"/>
              <a:t>If the patient has 3 or more infections per year despite medical therapy. Pulmonary Nursing-Bronchiectasis</a:t>
            </a:r>
          </a:p>
          <a:p>
            <a:pPr lvl="0"/>
            <a:r>
              <a:rPr lang="en-US" sz="2400" dirty="0"/>
              <a:t>Adenoids may occur together with tonsillitis leading to </a:t>
            </a:r>
            <a:r>
              <a:rPr lang="en-US" sz="2400" dirty="0" err="1"/>
              <a:t>adenotonsilitis</a:t>
            </a:r>
            <a:r>
              <a:rPr lang="en-US" sz="2400" dirty="0"/>
              <a:t> and if treatment fails in both, </a:t>
            </a:r>
            <a:r>
              <a:rPr lang="en-US" sz="2400" dirty="0" err="1"/>
              <a:t>adenotonsilectomy</a:t>
            </a:r>
            <a:r>
              <a:rPr lang="en-US" sz="2400" dirty="0"/>
              <a:t> is done. Both tonsils and adenoids are removed.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48185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631371"/>
            <a:ext cx="8915400" cy="59653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Complications of Adenoids</a:t>
            </a:r>
            <a:endParaRPr lang="en-US" sz="2400" dirty="0"/>
          </a:p>
          <a:p>
            <a:pPr lvl="0"/>
            <a:r>
              <a:rPr lang="en-US" sz="2400" dirty="0"/>
              <a:t>Sleep </a:t>
            </a:r>
            <a:r>
              <a:rPr lang="en-US" sz="2400" dirty="0" err="1"/>
              <a:t>apnoea</a:t>
            </a:r>
            <a:endParaRPr lang="en-US" sz="2400" dirty="0"/>
          </a:p>
          <a:p>
            <a:pPr lvl="0"/>
            <a:r>
              <a:rPr lang="en-US" sz="2400" dirty="0"/>
              <a:t>Middle ear infection due to obstruction of Eustachian tube by the swollen adenoids (Otis media)</a:t>
            </a:r>
          </a:p>
          <a:p>
            <a:pPr lvl="0"/>
            <a:r>
              <a:rPr lang="en-US" sz="2400" dirty="0"/>
              <a:t>Adenoid hypertrophy</a:t>
            </a:r>
          </a:p>
          <a:p>
            <a:pPr lvl="0"/>
            <a:r>
              <a:rPr lang="en-US" sz="2400" dirty="0"/>
              <a:t>URTI followed by LRTI</a:t>
            </a:r>
          </a:p>
          <a:p>
            <a:pPr marL="0" indent="0">
              <a:buNone/>
            </a:pPr>
            <a:r>
              <a:rPr lang="en-US" sz="2400" b="1" dirty="0"/>
              <a:t>Prevention</a:t>
            </a:r>
            <a:endParaRPr lang="en-US" sz="2400" dirty="0"/>
          </a:p>
          <a:p>
            <a:pPr lvl="0"/>
            <a:r>
              <a:rPr lang="en-US" sz="2400" dirty="0"/>
              <a:t>Living in well ventilated houses</a:t>
            </a:r>
          </a:p>
          <a:p>
            <a:pPr lvl="0"/>
            <a:r>
              <a:rPr lang="en-US" sz="2400" dirty="0"/>
              <a:t>Avoiding known allergens</a:t>
            </a:r>
          </a:p>
          <a:p>
            <a:pPr lvl="0"/>
            <a:r>
              <a:rPr lang="en-US" sz="2400" dirty="0"/>
              <a:t>Avoid touching the nose</a:t>
            </a:r>
          </a:p>
          <a:p>
            <a:r>
              <a:rPr lang="en-US" sz="2400" dirty="0"/>
              <a:t>Good hand hygiene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396473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7543" y="457200"/>
            <a:ext cx="9937069" cy="545402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b="1" dirty="0"/>
              <a:t>Medical Management</a:t>
            </a:r>
            <a:endParaRPr lang="en-US" sz="2800" dirty="0"/>
          </a:p>
          <a:p>
            <a:pPr lvl="0"/>
            <a:r>
              <a:rPr lang="en-US" sz="2800" dirty="0"/>
              <a:t>Put on appropriate antibiotics</a:t>
            </a:r>
          </a:p>
          <a:p>
            <a:pPr lvl="0"/>
            <a:r>
              <a:rPr lang="en-US" sz="2800" dirty="0"/>
              <a:t>Put on antihistamines</a:t>
            </a:r>
          </a:p>
          <a:p>
            <a:pPr lvl="0"/>
            <a:r>
              <a:rPr lang="en-US" sz="2800" dirty="0"/>
              <a:t>Put on steroid nasal spray to reduce inflammation.</a:t>
            </a:r>
          </a:p>
          <a:p>
            <a:pPr marL="0" indent="0">
              <a:buNone/>
            </a:pPr>
            <a:r>
              <a:rPr lang="en-US" sz="2800" b="1" dirty="0"/>
              <a:t>Pre-operative care of patients with Adenoids for Adenoidectomy</a:t>
            </a:r>
            <a:endParaRPr lang="en-US" sz="2800" dirty="0"/>
          </a:p>
          <a:p>
            <a:pPr lvl="0"/>
            <a:r>
              <a:rPr lang="en-US" sz="2800" dirty="0"/>
              <a:t>Treatment with antibiotics</a:t>
            </a:r>
          </a:p>
          <a:p>
            <a:pPr lvl="0"/>
            <a:r>
              <a:rPr lang="en-US" sz="2800" dirty="0"/>
              <a:t>Starve the patient</a:t>
            </a:r>
          </a:p>
          <a:p>
            <a:pPr lvl="0"/>
            <a:r>
              <a:rPr lang="en-US" sz="2800" dirty="0"/>
              <a:t>Blood for GXM</a:t>
            </a:r>
          </a:p>
          <a:p>
            <a:pPr lvl="0"/>
            <a:r>
              <a:rPr lang="en-US" sz="2800" dirty="0"/>
              <a:t>Consent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701364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174171"/>
            <a:ext cx="8911687" cy="653143"/>
          </a:xfrm>
        </p:spPr>
        <p:txBody>
          <a:bodyPr/>
          <a:lstStyle/>
          <a:p>
            <a:r>
              <a:rPr lang="en-US" b="1" dirty="0"/>
              <a:t>Post-operative care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2229" y="827315"/>
            <a:ext cx="10002383" cy="5856514"/>
          </a:xfrm>
        </p:spPr>
        <p:txBody>
          <a:bodyPr>
            <a:noAutofit/>
          </a:bodyPr>
          <a:lstStyle/>
          <a:p>
            <a:pPr lvl="0"/>
            <a:r>
              <a:rPr lang="en-US" sz="2400" dirty="0"/>
              <a:t>Put patient on prone position with the patients head turned to the side to allow drainage from the mouth and pharynx.</a:t>
            </a:r>
          </a:p>
          <a:p>
            <a:pPr lvl="0"/>
            <a:r>
              <a:rPr lang="en-US" sz="2400" dirty="0"/>
              <a:t>Put a pillow under the shoulder</a:t>
            </a:r>
          </a:p>
          <a:p>
            <a:pPr lvl="0"/>
            <a:r>
              <a:rPr lang="en-US" sz="2400" dirty="0"/>
              <a:t>Take vital signs and watch out for excessive swallowing in a child.</a:t>
            </a:r>
          </a:p>
          <a:p>
            <a:pPr lvl="0"/>
            <a:r>
              <a:rPr lang="en-US" sz="2400" dirty="0"/>
              <a:t>Check for abdominal distension and vomiting blood.</a:t>
            </a:r>
          </a:p>
          <a:p>
            <a:pPr lvl="0"/>
            <a:r>
              <a:rPr lang="en-US" sz="2400" dirty="0"/>
              <a:t>Give antibiotics to prevent infection and promote healing and prevent complications.</a:t>
            </a:r>
          </a:p>
          <a:p>
            <a:pPr lvl="0"/>
            <a:r>
              <a:rPr lang="en-US" sz="2400" dirty="0"/>
              <a:t>Give analgesics to alleviate pain</a:t>
            </a:r>
          </a:p>
          <a:p>
            <a:pPr lvl="0"/>
            <a:r>
              <a:rPr lang="en-US" sz="2400" dirty="0"/>
              <a:t>Give cold fluids to avoid over dilation causing hemorrhage</a:t>
            </a:r>
          </a:p>
          <a:p>
            <a:pPr lvl="0"/>
            <a:r>
              <a:rPr lang="en-US" sz="2400" dirty="0"/>
              <a:t>Provide patient with sputum mug</a:t>
            </a:r>
          </a:p>
          <a:p>
            <a:r>
              <a:rPr lang="en-US" sz="2400" dirty="0"/>
              <a:t>Apply an ice-collar to the neck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58598562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TM02892315[[fn=Wisp]]</Template>
  <TotalTime>22</TotalTime>
  <Words>1169</Words>
  <Application>Microsoft Office PowerPoint</Application>
  <PresentationFormat>Widescreen</PresentationFormat>
  <Paragraphs>179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Century Gothic</vt:lpstr>
      <vt:lpstr>Wingdings 3</vt:lpstr>
      <vt:lpstr>Wisp</vt:lpstr>
      <vt:lpstr>MODULE: MEDICAL SURGICAL NURSING  SUBJECT: PULMONARY NURSING</vt:lpstr>
      <vt:lpstr>ADENOIDITIS </vt:lpstr>
      <vt:lpstr>PowerPoint Presentation</vt:lpstr>
      <vt:lpstr>Signs and symptoms</vt:lpstr>
      <vt:lpstr>PowerPoint Presentation</vt:lpstr>
      <vt:lpstr>PowerPoint Presentation</vt:lpstr>
      <vt:lpstr>PowerPoint Presentation</vt:lpstr>
      <vt:lpstr>PowerPoint Presentation</vt:lpstr>
      <vt:lpstr>Post-operative care</vt:lpstr>
      <vt:lpstr>PowerPoint Presentation</vt:lpstr>
      <vt:lpstr>TONSILITIS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MODULE: MEDICAL SURGICAL NURSING  SUBJECT: PULMONARY NURSING</dc:title>
  <dc:creator>Windows User</dc:creator>
  <cp:lastModifiedBy>Windows User</cp:lastModifiedBy>
  <cp:revision>3</cp:revision>
  <dcterms:created xsi:type="dcterms:W3CDTF">2020-05-02T16:10:21Z</dcterms:created>
  <dcterms:modified xsi:type="dcterms:W3CDTF">2020-05-02T16:33:11Z</dcterms:modified>
</cp:coreProperties>
</file>