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 id="269" r:id="rId17"/>
    <p:sldId id="270" r:id="rId18"/>
    <p:sldId id="273" r:id="rId19"/>
    <p:sldId id="275" r:id="rId20"/>
    <p:sldId id="276" r:id="rId21"/>
    <p:sldId id="279" r:id="rId22"/>
    <p:sldId id="280" r:id="rId23"/>
    <p:sldId id="281" r:id="rId24"/>
    <p:sldId id="282"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94553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51893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26269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4663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40920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79445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31928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21494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8356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5983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42350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59219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27391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66661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73861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7079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5/2/2020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1220433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625600"/>
            <a:ext cx="8915399" cy="3151781"/>
          </a:xfrm>
        </p:spPr>
        <p:txBody>
          <a:bodyPr>
            <a:noAutofit/>
          </a:bodyPr>
          <a:lstStyle/>
          <a:p>
            <a:r>
              <a:rPr lang="en-GB" sz="4000" b="1" dirty="0"/>
              <a:t>MODULE: MEDICAL SURGICAL </a:t>
            </a:r>
            <a:r>
              <a:rPr lang="en-GB" sz="4000" b="1" dirty="0" smtClean="0"/>
              <a:t>NURSING</a:t>
            </a:r>
            <a:br>
              <a:rPr lang="en-GB" sz="4000" b="1" dirty="0" smtClean="0"/>
            </a:br>
            <a:r>
              <a:rPr lang="en-US" sz="4000" dirty="0"/>
              <a:t/>
            </a:r>
            <a:br>
              <a:rPr lang="en-US" sz="4000" dirty="0"/>
            </a:br>
            <a:r>
              <a:rPr lang="en-GB" sz="4000" b="1" dirty="0"/>
              <a:t>SUBJECT: PULMONARY </a:t>
            </a:r>
            <a:r>
              <a:rPr lang="en-GB" sz="4000" b="1" dirty="0" smtClean="0"/>
              <a:t>NURSING</a:t>
            </a:r>
            <a:br>
              <a:rPr lang="en-GB" sz="4000" b="1" dirty="0" smtClean="0"/>
            </a:br>
            <a:endParaRPr lang="en-US" sz="4000" dirty="0"/>
          </a:p>
        </p:txBody>
      </p:sp>
      <p:sp>
        <p:nvSpPr>
          <p:cNvPr id="3" name="Subtitle 2"/>
          <p:cNvSpPr>
            <a:spLocks noGrp="1"/>
          </p:cNvSpPr>
          <p:nvPr>
            <p:ph type="subTitle" idx="1"/>
          </p:nvPr>
        </p:nvSpPr>
        <p:spPr/>
        <p:txBody>
          <a:bodyPr>
            <a:normAutofit/>
          </a:bodyPr>
          <a:lstStyle/>
          <a:p>
            <a:r>
              <a:rPr lang="en-GB" sz="4000" b="1" dirty="0" smtClean="0"/>
              <a:t>TOPIC: BRONCHIAL </a:t>
            </a:r>
            <a:r>
              <a:rPr lang="en-GB" sz="4000" b="1" dirty="0" smtClean="0"/>
              <a:t>ASTHMA</a:t>
            </a:r>
          </a:p>
          <a:p>
            <a:r>
              <a:rPr lang="en-GB" sz="1700" b="1" dirty="0" smtClean="0"/>
              <a:t>V.MARU</a:t>
            </a:r>
            <a:endParaRPr lang="en-US" sz="1700" dirty="0"/>
          </a:p>
          <a:p>
            <a:endParaRPr lang="en-US" sz="4000" dirty="0"/>
          </a:p>
        </p:txBody>
      </p:sp>
    </p:spTree>
    <p:extLst>
      <p:ext uri="{BB962C8B-B14F-4D97-AF65-F5344CB8AC3E}">
        <p14:creationId xmlns:p14="http://schemas.microsoft.com/office/powerpoint/2010/main" val="1470264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MANAGEMENT</a:t>
            </a:r>
            <a:r>
              <a:rPr lang="en-US" dirty="0"/>
              <a:t/>
            </a:r>
            <a:br>
              <a:rPr lang="en-US" dirty="0"/>
            </a:br>
            <a:endParaRPr lang="en-US" dirty="0"/>
          </a:p>
        </p:txBody>
      </p:sp>
      <p:sp>
        <p:nvSpPr>
          <p:cNvPr id="3" name="Content Placeholder 2"/>
          <p:cNvSpPr>
            <a:spLocks noGrp="1"/>
          </p:cNvSpPr>
          <p:nvPr>
            <p:ph idx="1"/>
          </p:nvPr>
        </p:nvSpPr>
        <p:spPr>
          <a:xfrm>
            <a:off x="2589212" y="1435100"/>
            <a:ext cx="8915400" cy="4476122"/>
          </a:xfrm>
        </p:spPr>
        <p:txBody>
          <a:bodyPr>
            <a:noAutofit/>
          </a:bodyPr>
          <a:lstStyle/>
          <a:p>
            <a:pPr marL="0" indent="0">
              <a:buNone/>
            </a:pPr>
            <a:r>
              <a:rPr lang="en-GB" sz="2800" b="1" dirty="0"/>
              <a:t>Objective; - </a:t>
            </a:r>
            <a:r>
              <a:rPr lang="en-GB" sz="2800" dirty="0"/>
              <a:t>To promote normal function of individual, prevent recurrent symptoms and prevent side effects of medication.</a:t>
            </a:r>
            <a:endParaRPr lang="en-US" sz="2800" dirty="0"/>
          </a:p>
          <a:p>
            <a:r>
              <a:rPr lang="en-GB" sz="2800" dirty="0"/>
              <a:t>The immediate nursing care of patients with asthma depends on severity of symptoms. The patient may be treated successfully as an outpatient if symptoms are relatively mild and may require hospitalisation if symptoms are acute and severe.</a:t>
            </a:r>
            <a:endParaRPr lang="en-US" sz="2800" dirty="0"/>
          </a:p>
        </p:txBody>
      </p:sp>
    </p:spTree>
    <p:extLst>
      <p:ext uri="{BB962C8B-B14F-4D97-AF65-F5344CB8AC3E}">
        <p14:creationId xmlns:p14="http://schemas.microsoft.com/office/powerpoint/2010/main" val="518796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Nurse’s role </a:t>
            </a:r>
            <a:r>
              <a:rPr lang="en-US" dirty="0"/>
              <a:t/>
            </a:r>
            <a:br>
              <a:rPr lang="en-US" dirty="0"/>
            </a:br>
            <a:endParaRPr lang="en-US" dirty="0"/>
          </a:p>
        </p:txBody>
      </p:sp>
      <p:sp>
        <p:nvSpPr>
          <p:cNvPr id="3" name="Content Placeholder 2"/>
          <p:cNvSpPr>
            <a:spLocks noGrp="1"/>
          </p:cNvSpPr>
          <p:nvPr>
            <p:ph idx="1"/>
          </p:nvPr>
        </p:nvSpPr>
        <p:spPr>
          <a:xfrm>
            <a:off x="2589212" y="1295400"/>
            <a:ext cx="8915400" cy="4615822"/>
          </a:xfrm>
        </p:spPr>
        <p:txBody>
          <a:bodyPr>
            <a:noAutofit/>
          </a:bodyPr>
          <a:lstStyle/>
          <a:p>
            <a:pPr lvl="0"/>
            <a:r>
              <a:rPr lang="en-GB" sz="2800" dirty="0"/>
              <a:t>The nurses assess the patients general condition and then respiratory status by monitoring, severity of symptoms, breath sounds, peak flow, pulse oximetry and vital signs.</a:t>
            </a:r>
            <a:endParaRPr lang="en-US" sz="2800" dirty="0"/>
          </a:p>
          <a:p>
            <a:pPr lvl="0"/>
            <a:r>
              <a:rPr lang="en-GB" sz="2800" dirty="0"/>
              <a:t>She also obtains history of allergic reactions to medications before administering medications.</a:t>
            </a:r>
            <a:endParaRPr lang="en-US" sz="2800" dirty="0"/>
          </a:p>
          <a:p>
            <a:pPr lvl="0"/>
            <a:r>
              <a:rPr lang="en-GB" sz="2800" dirty="0"/>
              <a:t>The nurse identifies the medication the patient is currently taking.</a:t>
            </a:r>
            <a:endParaRPr lang="en-US" sz="2800" dirty="0"/>
          </a:p>
          <a:p>
            <a:pPr lvl="0"/>
            <a:r>
              <a:rPr lang="en-GB" sz="2800" dirty="0"/>
              <a:t>She administers medication as prescribed or depending on the condition of the patient.</a:t>
            </a:r>
            <a:endParaRPr lang="en-US" sz="2800" dirty="0"/>
          </a:p>
          <a:p>
            <a:pPr lvl="0"/>
            <a:r>
              <a:rPr lang="en-GB" sz="2800" dirty="0"/>
              <a:t>Administers fluids if the patient is dehydrated.</a:t>
            </a:r>
            <a:endParaRPr lang="en-US" sz="2800" dirty="0"/>
          </a:p>
          <a:p>
            <a:endParaRPr lang="en-US" sz="2800" dirty="0"/>
          </a:p>
        </p:txBody>
      </p:sp>
    </p:spTree>
    <p:extLst>
      <p:ext uri="{BB962C8B-B14F-4D97-AF65-F5344CB8AC3E}">
        <p14:creationId xmlns:p14="http://schemas.microsoft.com/office/powerpoint/2010/main" val="586088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CLASSIFICATION AND MANAGEMENT OF ASTHMA</a:t>
            </a:r>
            <a:r>
              <a:rPr lang="en-US" dirty="0"/>
              <a:t/>
            </a:r>
            <a:br>
              <a:rPr lang="en-US" dirty="0"/>
            </a:br>
            <a:endParaRPr lang="en-US" dirty="0"/>
          </a:p>
        </p:txBody>
      </p:sp>
      <p:sp>
        <p:nvSpPr>
          <p:cNvPr id="3" name="Content Placeholder 2"/>
          <p:cNvSpPr>
            <a:spLocks noGrp="1"/>
          </p:cNvSpPr>
          <p:nvPr>
            <p:ph idx="1"/>
          </p:nvPr>
        </p:nvSpPr>
        <p:spPr>
          <a:xfrm>
            <a:off x="2589212" y="2133600"/>
            <a:ext cx="8915400" cy="4368800"/>
          </a:xfrm>
        </p:spPr>
        <p:txBody>
          <a:bodyPr>
            <a:noAutofit/>
          </a:bodyPr>
          <a:lstStyle/>
          <a:p>
            <a:pPr marL="0" indent="0">
              <a:buNone/>
            </a:pPr>
            <a:r>
              <a:rPr lang="en-GB" sz="2800" b="1" dirty="0"/>
              <a:t>Mild Asthma</a:t>
            </a:r>
            <a:r>
              <a:rPr lang="en-GB" sz="2800" dirty="0"/>
              <a:t>;-Peak respiratory flow is between 76%-100%</a:t>
            </a:r>
            <a:endParaRPr lang="en-US" sz="2800" dirty="0"/>
          </a:p>
          <a:p>
            <a:r>
              <a:rPr lang="en-GB" sz="2800" dirty="0"/>
              <a:t>The patient is treated with usual inhalator bronchial dilator, wait for 60 minutes and observe the response. If patient improves allow patient to continue with usual treatment, health educate on causes of asthma and how to prevent them and advice on coming back if condition gets worse.</a:t>
            </a:r>
            <a:endParaRPr lang="en-US" sz="2800" dirty="0"/>
          </a:p>
          <a:p>
            <a:endParaRPr lang="en-US" sz="2800" dirty="0"/>
          </a:p>
        </p:txBody>
      </p:sp>
    </p:spTree>
    <p:extLst>
      <p:ext uri="{BB962C8B-B14F-4D97-AF65-F5344CB8AC3E}">
        <p14:creationId xmlns:p14="http://schemas.microsoft.com/office/powerpoint/2010/main" val="2882049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266700"/>
            <a:ext cx="8915400" cy="6337300"/>
          </a:xfrm>
        </p:spPr>
        <p:txBody>
          <a:bodyPr>
            <a:noAutofit/>
          </a:bodyPr>
          <a:lstStyle/>
          <a:p>
            <a:pPr marL="0" indent="0">
              <a:buNone/>
            </a:pPr>
            <a:r>
              <a:rPr lang="en-GB" sz="2800" b="1" dirty="0"/>
              <a:t>Moderate Asthma</a:t>
            </a:r>
            <a:r>
              <a:rPr lang="en-GB" sz="2800" dirty="0"/>
              <a:t>;-Peak respiratory is between 51%-75%</a:t>
            </a:r>
            <a:endParaRPr lang="en-US" sz="2800" dirty="0"/>
          </a:p>
          <a:p>
            <a:r>
              <a:rPr lang="en-GB" sz="2800" dirty="0"/>
              <a:t>Use short acting beta2 antagonist, - Nebulise with salbutamol 5mg or terbutaline 2.5mg (</a:t>
            </a:r>
            <a:r>
              <a:rPr lang="en-GB" sz="2800" dirty="0" err="1"/>
              <a:t>combivent</a:t>
            </a:r>
            <a:r>
              <a:rPr lang="en-GB" sz="2800" dirty="0"/>
              <a:t>).</a:t>
            </a:r>
            <a:endParaRPr lang="en-US" sz="2800" dirty="0"/>
          </a:p>
          <a:p>
            <a:r>
              <a:rPr lang="en-GB" sz="2800" dirty="0"/>
              <a:t>Give systematic corticosteroid to reduce inflammatory response e.g. prednisone, hydrocortisone, can combine with inhaled corticosteroid and observe the patient for the response of treatment. Give an antibiotic in case of an infection. Take vital signs and if the patient shows improvement allow home, but give health education and advice to return in case the condition worsens.</a:t>
            </a:r>
            <a:endParaRPr lang="en-US" sz="2800" dirty="0"/>
          </a:p>
          <a:p>
            <a:endParaRPr lang="en-US" sz="2800" dirty="0"/>
          </a:p>
        </p:txBody>
      </p:sp>
    </p:spTree>
    <p:extLst>
      <p:ext uri="{BB962C8B-B14F-4D97-AF65-F5344CB8AC3E}">
        <p14:creationId xmlns:p14="http://schemas.microsoft.com/office/powerpoint/2010/main" val="905648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342900"/>
            <a:ext cx="8915400" cy="6134100"/>
          </a:xfrm>
        </p:spPr>
        <p:txBody>
          <a:bodyPr>
            <a:noAutofit/>
          </a:bodyPr>
          <a:lstStyle/>
          <a:p>
            <a:pPr marL="0" indent="0">
              <a:buNone/>
            </a:pPr>
            <a:r>
              <a:rPr lang="en-GB" sz="2800" b="1" dirty="0" smtClean="0"/>
              <a:t>Acute/ Severe Attack</a:t>
            </a:r>
            <a:r>
              <a:rPr lang="en-GB" sz="2800" dirty="0" smtClean="0"/>
              <a:t>; </a:t>
            </a:r>
            <a:r>
              <a:rPr lang="en-GB" sz="2800" dirty="0"/>
              <a:t>- Peak respiratory flow below 50%</a:t>
            </a:r>
            <a:endParaRPr lang="en-US" sz="2800" dirty="0"/>
          </a:p>
          <a:p>
            <a:r>
              <a:rPr lang="en-GB" sz="2800" dirty="0"/>
              <a:t>This is a patient who requires admission.</a:t>
            </a:r>
            <a:endParaRPr lang="en-US" sz="2800" dirty="0"/>
          </a:p>
          <a:p>
            <a:pPr lvl="0"/>
            <a:r>
              <a:rPr lang="en-GB" sz="2800" dirty="0"/>
              <a:t>Position the patient in an upright position to maintain air way patency.</a:t>
            </a:r>
            <a:endParaRPr lang="en-US" sz="2800" dirty="0"/>
          </a:p>
          <a:p>
            <a:pPr lvl="0"/>
            <a:r>
              <a:rPr lang="en-GB" sz="2800" dirty="0"/>
              <a:t>Suction if need be</a:t>
            </a:r>
            <a:endParaRPr lang="en-US" sz="2800" dirty="0"/>
          </a:p>
          <a:p>
            <a:pPr lvl="0"/>
            <a:r>
              <a:rPr lang="en-GB" sz="2800" dirty="0"/>
              <a:t>Support breathing by giving oxygen</a:t>
            </a:r>
            <a:endParaRPr lang="en-US" sz="2800" dirty="0"/>
          </a:p>
          <a:p>
            <a:pPr lvl="0"/>
            <a:r>
              <a:rPr lang="en-GB" sz="2800" dirty="0"/>
              <a:t>Administer fluids if patient is dehydrated and maintain input/ output</a:t>
            </a:r>
            <a:endParaRPr lang="en-US" sz="2800" dirty="0"/>
          </a:p>
          <a:p>
            <a:pPr lvl="0"/>
            <a:r>
              <a:rPr lang="en-GB" sz="2800" dirty="0"/>
              <a:t>Take vital signs at least hourly till patient improves</a:t>
            </a:r>
            <a:endParaRPr lang="en-US" sz="2800" dirty="0"/>
          </a:p>
          <a:p>
            <a:pPr lvl="0"/>
            <a:r>
              <a:rPr lang="en-GB" sz="2800" dirty="0"/>
              <a:t>Re-assure the patient</a:t>
            </a:r>
            <a:endParaRPr lang="en-US" sz="2800" dirty="0"/>
          </a:p>
          <a:p>
            <a:endParaRPr lang="en-US" sz="2800" dirty="0"/>
          </a:p>
        </p:txBody>
      </p:sp>
    </p:spTree>
    <p:extLst>
      <p:ext uri="{BB962C8B-B14F-4D97-AF65-F5344CB8AC3E}">
        <p14:creationId xmlns:p14="http://schemas.microsoft.com/office/powerpoint/2010/main" val="2085270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825500"/>
            <a:ext cx="8915400" cy="5085722"/>
          </a:xfrm>
        </p:spPr>
        <p:txBody>
          <a:bodyPr>
            <a:noAutofit/>
          </a:bodyPr>
          <a:lstStyle/>
          <a:p>
            <a:pPr marL="0" indent="0">
              <a:buNone/>
            </a:pPr>
            <a:r>
              <a:rPr lang="en-GB" sz="2800" b="1" dirty="0"/>
              <a:t>Drug administration</a:t>
            </a:r>
            <a:r>
              <a:rPr lang="en-GB" sz="2800" dirty="0"/>
              <a:t>; - use quick relief medications  </a:t>
            </a:r>
            <a:endParaRPr lang="en-US" sz="2800" dirty="0"/>
          </a:p>
          <a:p>
            <a:pPr lvl="0"/>
            <a:r>
              <a:rPr lang="en-GB" sz="2800" dirty="0"/>
              <a:t>Nebulise patient with drugs like </a:t>
            </a:r>
            <a:r>
              <a:rPr lang="en-GB" sz="2800" dirty="0" err="1"/>
              <a:t>albuterol</a:t>
            </a:r>
            <a:r>
              <a:rPr lang="en-GB" sz="2800" dirty="0"/>
              <a:t>, </a:t>
            </a:r>
            <a:r>
              <a:rPr lang="en-GB" sz="2800" dirty="0" err="1"/>
              <a:t>proventil</a:t>
            </a:r>
            <a:r>
              <a:rPr lang="en-GB" sz="2800" dirty="0"/>
              <a:t> </a:t>
            </a:r>
            <a:r>
              <a:rPr lang="en-GB" sz="2800" dirty="0" err="1"/>
              <a:t>etc</a:t>
            </a:r>
            <a:r>
              <a:rPr lang="en-GB" sz="2800" dirty="0"/>
              <a:t> which can also be used as inhalers</a:t>
            </a:r>
            <a:endParaRPr lang="en-US" sz="2800" dirty="0"/>
          </a:p>
          <a:p>
            <a:pPr lvl="0"/>
            <a:r>
              <a:rPr lang="en-GB" sz="2800" dirty="0"/>
              <a:t>Bronco dilator such as </a:t>
            </a:r>
            <a:r>
              <a:rPr lang="en-GB" sz="2800" dirty="0" err="1"/>
              <a:t>aminophiline</a:t>
            </a:r>
            <a:r>
              <a:rPr lang="en-GB" sz="2800" dirty="0"/>
              <a:t>, loading dose of 4-6mg per/kg body </a:t>
            </a:r>
            <a:r>
              <a:rPr lang="en-GB" sz="2800" dirty="0" err="1"/>
              <a:t>wght</a:t>
            </a:r>
            <a:r>
              <a:rPr lang="en-GB" sz="2800" dirty="0"/>
              <a:t> to run slowly, combined with hydrocortisone 200mg.</a:t>
            </a:r>
            <a:endParaRPr lang="en-US" sz="2800" dirty="0"/>
          </a:p>
          <a:p>
            <a:pPr lvl="0"/>
            <a:r>
              <a:rPr lang="en-GB" sz="2800" dirty="0"/>
              <a:t>Can also use I’ve methyl </a:t>
            </a:r>
            <a:r>
              <a:rPr lang="en-GB" sz="2800" dirty="0" err="1"/>
              <a:t>predinsolone</a:t>
            </a:r>
            <a:r>
              <a:rPr lang="en-GB" sz="2800" dirty="0"/>
              <a:t> 2mg/kg </a:t>
            </a:r>
            <a:r>
              <a:rPr lang="en-GB" sz="2800" dirty="0" err="1"/>
              <a:t>bwt</a:t>
            </a:r>
            <a:r>
              <a:rPr lang="en-GB" sz="2800" dirty="0"/>
              <a:t> then 60-125mg 6hrly for 48hrs.</a:t>
            </a:r>
            <a:endParaRPr lang="en-US" sz="2800" dirty="0"/>
          </a:p>
          <a:p>
            <a:pPr lvl="0"/>
            <a:r>
              <a:rPr lang="en-GB" sz="2800" dirty="0"/>
              <a:t>Magnesium sulphate used as a muscle relaxant</a:t>
            </a:r>
            <a:endParaRPr lang="en-US" sz="2800" dirty="0"/>
          </a:p>
          <a:p>
            <a:pPr lvl="0"/>
            <a:r>
              <a:rPr lang="en-GB" sz="2800" dirty="0"/>
              <a:t>Expectorants like Actifed, </a:t>
            </a:r>
            <a:r>
              <a:rPr lang="en-GB" sz="2800" dirty="0" err="1"/>
              <a:t>ascoril</a:t>
            </a:r>
            <a:r>
              <a:rPr lang="en-GB" sz="2800" dirty="0"/>
              <a:t> etc.</a:t>
            </a:r>
            <a:endParaRPr lang="en-US" sz="2800" dirty="0"/>
          </a:p>
          <a:p>
            <a:endParaRPr lang="en-US" sz="2800" dirty="0"/>
          </a:p>
        </p:txBody>
      </p:sp>
    </p:spTree>
    <p:extLst>
      <p:ext uri="{BB962C8B-B14F-4D97-AF65-F5344CB8AC3E}">
        <p14:creationId xmlns:p14="http://schemas.microsoft.com/office/powerpoint/2010/main" val="2016980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292100"/>
            <a:ext cx="8911687" cy="876300"/>
          </a:xfrm>
        </p:spPr>
        <p:txBody>
          <a:bodyPr/>
          <a:lstStyle/>
          <a:p>
            <a:r>
              <a:rPr lang="en-GB" b="1" dirty="0"/>
              <a:t>STATUS ASTHMATICUS</a:t>
            </a:r>
            <a:endParaRPr lang="en-US" dirty="0"/>
          </a:p>
        </p:txBody>
      </p:sp>
      <p:sp>
        <p:nvSpPr>
          <p:cNvPr id="3" name="Content Placeholder 2"/>
          <p:cNvSpPr>
            <a:spLocks noGrp="1"/>
          </p:cNvSpPr>
          <p:nvPr>
            <p:ph idx="1"/>
          </p:nvPr>
        </p:nvSpPr>
        <p:spPr>
          <a:xfrm>
            <a:off x="1739900" y="1054100"/>
            <a:ext cx="9764712" cy="5676900"/>
          </a:xfrm>
        </p:spPr>
        <p:txBody>
          <a:bodyPr>
            <a:noAutofit/>
          </a:bodyPr>
          <a:lstStyle/>
          <a:p>
            <a:pPr marL="0" indent="0">
              <a:buNone/>
            </a:pPr>
            <a:r>
              <a:rPr lang="en-GB" sz="2400" dirty="0"/>
              <a:t>Def;-It is a severe and persistent asthma that does not respond to conventional therapy.</a:t>
            </a:r>
            <a:endParaRPr lang="en-US" sz="2400" dirty="0"/>
          </a:p>
          <a:p>
            <a:pPr marL="0" indent="0">
              <a:buNone/>
            </a:pPr>
            <a:r>
              <a:rPr lang="en-GB" sz="2400" dirty="0"/>
              <a:t>The attack can occur with little or no warning and can progress rapidly to asphyxiation.</a:t>
            </a:r>
            <a:endParaRPr lang="en-US" sz="2400" dirty="0"/>
          </a:p>
          <a:p>
            <a:pPr marL="0" indent="0">
              <a:buNone/>
            </a:pPr>
            <a:r>
              <a:rPr lang="en-GB" sz="2400" b="1" dirty="0"/>
              <a:t>CONTRIBUTING FACTORS TO STATUS ASTHMATICUS</a:t>
            </a:r>
            <a:endParaRPr lang="en-US" sz="2400" dirty="0"/>
          </a:p>
          <a:p>
            <a:pPr lvl="0"/>
            <a:r>
              <a:rPr lang="en-GB" sz="2400" dirty="0"/>
              <a:t>Infection </a:t>
            </a:r>
            <a:endParaRPr lang="en-US" sz="2400" dirty="0"/>
          </a:p>
          <a:p>
            <a:pPr lvl="0"/>
            <a:r>
              <a:rPr lang="en-GB" sz="2400" dirty="0"/>
              <a:t>Nebulizer abuse</a:t>
            </a:r>
            <a:endParaRPr lang="en-US" sz="2400" dirty="0"/>
          </a:p>
          <a:p>
            <a:pPr lvl="0"/>
            <a:r>
              <a:rPr lang="en-GB" sz="2400" dirty="0"/>
              <a:t>Dehydration—may result from either corticosteroid use or diuretics</a:t>
            </a:r>
            <a:endParaRPr lang="en-US" sz="2400" dirty="0"/>
          </a:p>
          <a:p>
            <a:pPr lvl="0"/>
            <a:r>
              <a:rPr lang="en-GB" sz="2400" dirty="0"/>
              <a:t>Anxiety</a:t>
            </a:r>
            <a:endParaRPr lang="en-US" sz="2400" dirty="0"/>
          </a:p>
          <a:p>
            <a:pPr lvl="0"/>
            <a:r>
              <a:rPr lang="en-GB" sz="2400" dirty="0"/>
              <a:t>Increased adrenergic blockage;- nerves that release the chemical noradrenalin to stimulate muscle glands.</a:t>
            </a:r>
            <a:endParaRPr lang="en-US" sz="2400" dirty="0"/>
          </a:p>
          <a:p>
            <a:endParaRPr lang="en-US" sz="2400" dirty="0"/>
          </a:p>
        </p:txBody>
      </p:sp>
    </p:spTree>
    <p:extLst>
      <p:ext uri="{BB962C8B-B14F-4D97-AF65-F5344CB8AC3E}">
        <p14:creationId xmlns:p14="http://schemas.microsoft.com/office/powerpoint/2010/main" val="15960562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65100"/>
            <a:ext cx="8911687" cy="952500"/>
          </a:xfrm>
        </p:spPr>
        <p:txBody>
          <a:bodyPr/>
          <a:lstStyle/>
          <a:p>
            <a:r>
              <a:rPr lang="en-GB" b="1" dirty="0"/>
              <a:t>PATHOPHYSIOLOGY</a:t>
            </a:r>
            <a:endParaRPr lang="en-US" dirty="0"/>
          </a:p>
        </p:txBody>
      </p:sp>
      <p:sp>
        <p:nvSpPr>
          <p:cNvPr id="3" name="Content Placeholder 2"/>
          <p:cNvSpPr>
            <a:spLocks noGrp="1"/>
          </p:cNvSpPr>
          <p:nvPr>
            <p:ph idx="1"/>
          </p:nvPr>
        </p:nvSpPr>
        <p:spPr>
          <a:xfrm>
            <a:off x="1397000" y="1117600"/>
            <a:ext cx="10107612" cy="5524500"/>
          </a:xfrm>
        </p:spPr>
        <p:txBody>
          <a:bodyPr>
            <a:noAutofit/>
          </a:bodyPr>
          <a:lstStyle/>
          <a:p>
            <a:r>
              <a:rPr lang="en-GB" sz="2800" dirty="0"/>
              <a:t>The basic characteristic of asthma (inflammation of bronchial mucosa, constriction of the bronchiolar smooth muscle and thickened secretions) they decrease the diameter of the bronchi and occur in status </a:t>
            </a:r>
            <a:r>
              <a:rPr lang="en-GB" sz="2800" dirty="0" err="1"/>
              <a:t>asthmaticus</a:t>
            </a:r>
            <a:r>
              <a:rPr lang="en-GB" sz="2800" dirty="0"/>
              <a:t>. The most common scenario is severe bronco spasm, with mucus plugging leading to asphyxia .A ventilation perfusion abnormality results in hypoxemia. There is reduced partial pressure of oxygen and initial respiratory alkalosis with decreased partial pressure of carbon dioxide and initial decrease in PH.;-As the condition worsens respiratory acidosis is reflected.</a:t>
            </a:r>
            <a:endParaRPr lang="en-US" sz="2800" dirty="0"/>
          </a:p>
        </p:txBody>
      </p:sp>
    </p:spTree>
    <p:extLst>
      <p:ext uri="{BB962C8B-B14F-4D97-AF65-F5344CB8AC3E}">
        <p14:creationId xmlns:p14="http://schemas.microsoft.com/office/powerpoint/2010/main" val="26100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CLINICAL MANIFESTATIONS</a:t>
            </a:r>
            <a:endParaRPr lang="en-US" dirty="0"/>
          </a:p>
        </p:txBody>
      </p:sp>
      <p:sp>
        <p:nvSpPr>
          <p:cNvPr id="3" name="Content Placeholder 2"/>
          <p:cNvSpPr>
            <a:spLocks noGrp="1"/>
          </p:cNvSpPr>
          <p:nvPr>
            <p:ph idx="1"/>
          </p:nvPr>
        </p:nvSpPr>
        <p:spPr>
          <a:xfrm>
            <a:off x="2133600" y="1435100"/>
            <a:ext cx="9371012" cy="4724400"/>
          </a:xfrm>
        </p:spPr>
        <p:txBody>
          <a:bodyPr>
            <a:normAutofit/>
          </a:bodyPr>
          <a:lstStyle/>
          <a:p>
            <a:pPr lvl="0"/>
            <a:r>
              <a:rPr lang="en-GB" sz="2800" dirty="0"/>
              <a:t>Laboured breathing</a:t>
            </a:r>
            <a:endParaRPr lang="en-US" sz="2800" dirty="0"/>
          </a:p>
          <a:p>
            <a:pPr lvl="0"/>
            <a:r>
              <a:rPr lang="en-GB" sz="2800" dirty="0"/>
              <a:t>Prolonged exhalation</a:t>
            </a:r>
            <a:endParaRPr lang="en-US" sz="2800" dirty="0"/>
          </a:p>
          <a:p>
            <a:pPr lvl="0"/>
            <a:r>
              <a:rPr lang="en-GB" sz="2800" dirty="0"/>
              <a:t>Engorged neck veins</a:t>
            </a:r>
            <a:endParaRPr lang="en-US" sz="2800" dirty="0"/>
          </a:p>
          <a:p>
            <a:pPr lvl="0"/>
            <a:r>
              <a:rPr lang="en-GB" sz="2800" dirty="0"/>
              <a:t>Wheezing</a:t>
            </a:r>
            <a:endParaRPr lang="en-US" sz="2800" dirty="0"/>
          </a:p>
          <a:p>
            <a:r>
              <a:rPr lang="en-GB" sz="2800" dirty="0"/>
              <a:t>NB;-as obstruction worsens wheezing may disappear a sign of impending respiratory failure.</a:t>
            </a:r>
            <a:endParaRPr lang="en-US" sz="2800" dirty="0"/>
          </a:p>
          <a:p>
            <a:endParaRPr lang="en-US" sz="2800" dirty="0"/>
          </a:p>
        </p:txBody>
      </p:sp>
    </p:spTree>
    <p:extLst>
      <p:ext uri="{BB962C8B-B14F-4D97-AF65-F5344CB8AC3E}">
        <p14:creationId xmlns:p14="http://schemas.microsoft.com/office/powerpoint/2010/main" val="3404809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98700" y="660400"/>
            <a:ext cx="9205912" cy="5422900"/>
          </a:xfrm>
        </p:spPr>
        <p:txBody>
          <a:bodyPr>
            <a:normAutofit/>
          </a:bodyPr>
          <a:lstStyle/>
          <a:p>
            <a:pPr marL="0" indent="0">
              <a:buNone/>
            </a:pPr>
            <a:r>
              <a:rPr lang="en-GB" sz="2800" b="1" dirty="0"/>
              <a:t>DIAGNOSIS</a:t>
            </a:r>
            <a:endParaRPr lang="en-US" sz="2800" dirty="0"/>
          </a:p>
          <a:p>
            <a:r>
              <a:rPr lang="en-GB" sz="2800" dirty="0"/>
              <a:t>Pulmonary lung function studies are the most accurate means of assessing acute air way obstruction. Respiratory alkalosis (low paco2) is the most common finding in patients with asthma.</a:t>
            </a:r>
            <a:endParaRPr lang="en-US" sz="2800" dirty="0"/>
          </a:p>
          <a:p>
            <a:pPr marL="0" indent="0">
              <a:buNone/>
            </a:pPr>
            <a:r>
              <a:rPr lang="en-GB" sz="2800" b="1" dirty="0"/>
              <a:t>MANAGEMENT </a:t>
            </a:r>
            <a:endParaRPr lang="en-US" sz="2800" dirty="0"/>
          </a:p>
          <a:p>
            <a:r>
              <a:rPr lang="en-GB" sz="2800" dirty="0"/>
              <a:t>Close monitoring of the patient and objective re-evaluation for response to therapy are key in status </a:t>
            </a:r>
            <a:r>
              <a:rPr lang="en-GB" sz="2800" dirty="0" err="1"/>
              <a:t>asthmaticus</a:t>
            </a:r>
            <a:r>
              <a:rPr lang="en-GB" sz="2800" dirty="0"/>
              <a:t>. </a:t>
            </a:r>
            <a:endParaRPr lang="en-US" sz="2800" dirty="0"/>
          </a:p>
          <a:p>
            <a:endParaRPr lang="en-US" sz="2800" dirty="0"/>
          </a:p>
        </p:txBody>
      </p:sp>
    </p:spTree>
    <p:extLst>
      <p:ext uri="{BB962C8B-B14F-4D97-AF65-F5344CB8AC3E}">
        <p14:creationId xmlns:p14="http://schemas.microsoft.com/office/powerpoint/2010/main" val="1639382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5400" y="228599"/>
            <a:ext cx="8712826" cy="1320801"/>
          </a:xfrm>
        </p:spPr>
        <p:txBody>
          <a:bodyPr>
            <a:normAutofit/>
          </a:bodyPr>
          <a:lstStyle/>
          <a:p>
            <a:r>
              <a:rPr lang="en-GB" b="1" dirty="0"/>
              <a:t>BRONCHIAL ASTHMA</a:t>
            </a:r>
            <a:r>
              <a:rPr lang="en-US" dirty="0"/>
              <a:t/>
            </a:r>
            <a:br>
              <a:rPr lang="en-US" dirty="0"/>
            </a:br>
            <a:endParaRPr lang="en-US" dirty="0"/>
          </a:p>
        </p:txBody>
      </p:sp>
      <p:sp>
        <p:nvSpPr>
          <p:cNvPr id="3" name="Content Placeholder 2"/>
          <p:cNvSpPr>
            <a:spLocks noGrp="1"/>
          </p:cNvSpPr>
          <p:nvPr>
            <p:ph idx="1"/>
          </p:nvPr>
        </p:nvSpPr>
        <p:spPr>
          <a:xfrm>
            <a:off x="2146300" y="1181100"/>
            <a:ext cx="9880600" cy="5448300"/>
          </a:xfrm>
        </p:spPr>
        <p:txBody>
          <a:bodyPr>
            <a:noAutofit/>
          </a:bodyPr>
          <a:lstStyle/>
          <a:p>
            <a:pPr marL="0" indent="0">
              <a:buNone/>
            </a:pPr>
            <a:r>
              <a:rPr lang="en-GB" sz="2800" b="1" dirty="0"/>
              <a:t>DEF</a:t>
            </a:r>
            <a:r>
              <a:rPr lang="en-GB" sz="2800" dirty="0"/>
              <a:t>;-It is an</a:t>
            </a:r>
            <a:r>
              <a:rPr lang="en-GB" sz="2800" b="1" dirty="0"/>
              <a:t> </a:t>
            </a:r>
            <a:r>
              <a:rPr lang="en-GB" sz="2800" dirty="0"/>
              <a:t>inflammatory disease characterised by hyper responsiveness of the air way and periods of</a:t>
            </a:r>
            <a:r>
              <a:rPr lang="en-GB" sz="2800" b="1" dirty="0"/>
              <a:t> </a:t>
            </a:r>
            <a:r>
              <a:rPr lang="en-GB" sz="2800" dirty="0"/>
              <a:t>bronchospasm, resulting in intermittent air way obstruction. The onset is sudden.</a:t>
            </a:r>
            <a:endParaRPr lang="en-US" sz="2800" dirty="0"/>
          </a:p>
          <a:p>
            <a:pPr marL="0" indent="0">
              <a:buNone/>
            </a:pPr>
            <a:r>
              <a:rPr lang="en-GB" sz="2800" b="1" dirty="0"/>
              <a:t>PREDISPOSING FACTORS</a:t>
            </a:r>
            <a:endParaRPr lang="en-US" sz="2800" dirty="0"/>
          </a:p>
          <a:p>
            <a:pPr lvl="0"/>
            <a:r>
              <a:rPr lang="en-GB" sz="2800" dirty="0"/>
              <a:t>Allergy;-This is the strongest predisposing factor for asthma. Chronic exposure to allergens increases the risk of asthma. Common allergens can be seasonal, e.g. grass, weed pollens, tree, flowers or perennial like mould, dust, animal dander etc.</a:t>
            </a:r>
            <a:endParaRPr lang="en-US" sz="2800" dirty="0"/>
          </a:p>
          <a:p>
            <a:pPr lvl="0"/>
            <a:r>
              <a:rPr lang="en-GB" sz="2800" dirty="0"/>
              <a:t>Environmental factors;- Change in temperature especially cold air and change in humidity, dry air.</a:t>
            </a:r>
            <a:endParaRPr lang="en-US" sz="2800" dirty="0"/>
          </a:p>
          <a:p>
            <a:endParaRPr lang="en-US" sz="2800" dirty="0"/>
          </a:p>
        </p:txBody>
      </p:sp>
    </p:spTree>
    <p:extLst>
      <p:ext uri="{BB962C8B-B14F-4D97-AF65-F5344CB8AC3E}">
        <p14:creationId xmlns:p14="http://schemas.microsoft.com/office/powerpoint/2010/main" val="1369006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9625" y="0"/>
            <a:ext cx="8911687" cy="596900"/>
          </a:xfrm>
        </p:spPr>
        <p:txBody>
          <a:bodyPr>
            <a:normAutofit fontScale="90000"/>
          </a:bodyPr>
          <a:lstStyle/>
          <a:p>
            <a:r>
              <a:rPr lang="en-GB" b="1" dirty="0"/>
              <a:t>NURSING MANAGEMENT</a:t>
            </a:r>
            <a:endParaRPr lang="en-US" dirty="0"/>
          </a:p>
        </p:txBody>
      </p:sp>
      <p:sp>
        <p:nvSpPr>
          <p:cNvPr id="3" name="Content Placeholder 2"/>
          <p:cNvSpPr>
            <a:spLocks noGrp="1"/>
          </p:cNvSpPr>
          <p:nvPr>
            <p:ph idx="1"/>
          </p:nvPr>
        </p:nvSpPr>
        <p:spPr>
          <a:xfrm>
            <a:off x="1422400" y="596900"/>
            <a:ext cx="10158412" cy="6070600"/>
          </a:xfrm>
        </p:spPr>
        <p:txBody>
          <a:bodyPr>
            <a:normAutofit/>
          </a:bodyPr>
          <a:lstStyle/>
          <a:p>
            <a:pPr lvl="0"/>
            <a:r>
              <a:rPr lang="en-GB" dirty="0"/>
              <a:t>Main focus is to actively access the air way by positioning the patient in a propped or a semi-fowlers.</a:t>
            </a:r>
            <a:endParaRPr lang="en-US" dirty="0"/>
          </a:p>
          <a:p>
            <a:pPr lvl="0"/>
            <a:r>
              <a:rPr lang="en-GB" dirty="0"/>
              <a:t>Suction is done if necessary</a:t>
            </a:r>
            <a:endParaRPr lang="en-US" dirty="0"/>
          </a:p>
          <a:p>
            <a:pPr lvl="0"/>
            <a:r>
              <a:rPr lang="en-GB" dirty="0"/>
              <a:t>Support breathing by giving oxygen via mask or nasogastric tube</a:t>
            </a:r>
            <a:endParaRPr lang="en-US" dirty="0"/>
          </a:p>
          <a:p>
            <a:pPr lvl="0"/>
            <a:r>
              <a:rPr lang="en-GB" dirty="0"/>
              <a:t>Check for sign of dehydration and give </a:t>
            </a:r>
            <a:r>
              <a:rPr lang="en-GB" dirty="0" err="1"/>
              <a:t>i.v</a:t>
            </a:r>
            <a:r>
              <a:rPr lang="en-GB" dirty="0"/>
              <a:t> fluids to combat dehydration and help to loosen secretions, up to 3-4 litres in 24hrs unless contra-indicated</a:t>
            </a:r>
            <a:endParaRPr lang="en-US" dirty="0"/>
          </a:p>
          <a:p>
            <a:pPr lvl="0"/>
            <a:r>
              <a:rPr lang="en-GB" dirty="0"/>
              <a:t>Maintain input/output</a:t>
            </a:r>
            <a:endParaRPr lang="en-US" dirty="0"/>
          </a:p>
          <a:p>
            <a:pPr lvl="0"/>
            <a:r>
              <a:rPr lang="en-GB" dirty="0"/>
              <a:t>The nurse constantly monitors patient for first 12-24hrs till the status </a:t>
            </a:r>
            <a:r>
              <a:rPr lang="en-GB" dirty="0" err="1"/>
              <a:t>asthmaticus</a:t>
            </a:r>
            <a:r>
              <a:rPr lang="en-GB" dirty="0"/>
              <a:t> is under control.</a:t>
            </a:r>
            <a:endParaRPr lang="en-US" dirty="0"/>
          </a:p>
          <a:p>
            <a:pPr lvl="0"/>
            <a:r>
              <a:rPr lang="en-GB" dirty="0"/>
              <a:t>Take vital signs keeping an eye on blood pressure, respiration and cardiac rhythm till patient stabilises.</a:t>
            </a:r>
            <a:endParaRPr lang="en-US" dirty="0"/>
          </a:p>
          <a:p>
            <a:pPr lvl="0"/>
            <a:r>
              <a:rPr lang="en-GB" dirty="0"/>
              <a:t>Patient’s energy need to be conserved and her room should be free from respiratory irritants like perfumes, flowers, smoke, tobacco, cleaning agents etc.</a:t>
            </a:r>
            <a:endParaRPr lang="en-US" dirty="0"/>
          </a:p>
          <a:p>
            <a:pPr lvl="0"/>
            <a:r>
              <a:rPr lang="en-GB" dirty="0"/>
              <a:t>Reassure the patient</a:t>
            </a:r>
            <a:endParaRPr lang="en-US" dirty="0"/>
          </a:p>
          <a:p>
            <a:pPr lvl="0"/>
            <a:r>
              <a:rPr lang="en-GB" dirty="0"/>
              <a:t>Give prescribed treatment</a:t>
            </a:r>
            <a:endParaRPr lang="en-US" dirty="0"/>
          </a:p>
          <a:p>
            <a:endParaRPr lang="en-US" dirty="0"/>
          </a:p>
        </p:txBody>
      </p:sp>
    </p:spTree>
    <p:extLst>
      <p:ext uri="{BB962C8B-B14F-4D97-AF65-F5344CB8AC3E}">
        <p14:creationId xmlns:p14="http://schemas.microsoft.com/office/powerpoint/2010/main" val="3179895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01600"/>
            <a:ext cx="8911687" cy="685800"/>
          </a:xfrm>
        </p:spPr>
        <p:txBody>
          <a:bodyPr>
            <a:normAutofit fontScale="90000"/>
          </a:bodyPr>
          <a:lstStyle/>
          <a:p>
            <a:r>
              <a:rPr lang="en-GB" b="1" dirty="0"/>
              <a:t>MEDICAL MANAGEMENT</a:t>
            </a:r>
            <a:r>
              <a:rPr lang="en-US" dirty="0"/>
              <a:t/>
            </a:r>
            <a:br>
              <a:rPr lang="en-US" dirty="0"/>
            </a:br>
            <a:endParaRPr lang="en-US" dirty="0"/>
          </a:p>
        </p:txBody>
      </p:sp>
      <p:sp>
        <p:nvSpPr>
          <p:cNvPr id="3" name="Content Placeholder 2"/>
          <p:cNvSpPr>
            <a:spLocks noGrp="1"/>
          </p:cNvSpPr>
          <p:nvPr>
            <p:ph idx="1"/>
          </p:nvPr>
        </p:nvSpPr>
        <p:spPr>
          <a:xfrm>
            <a:off x="1346200" y="787400"/>
            <a:ext cx="10845800" cy="6070600"/>
          </a:xfrm>
        </p:spPr>
        <p:txBody>
          <a:bodyPr>
            <a:noAutofit/>
          </a:bodyPr>
          <a:lstStyle/>
          <a:p>
            <a:pPr lvl="0"/>
            <a:r>
              <a:rPr lang="en-GB" sz="2800" dirty="0"/>
              <a:t>Initially patient is treated with short acting beta2 adrenergic agonist as they provide the most rapid relief from bronco spasm e.g. </a:t>
            </a:r>
            <a:r>
              <a:rPr lang="en-GB" sz="2800" dirty="0" err="1"/>
              <a:t>albuteral</a:t>
            </a:r>
            <a:r>
              <a:rPr lang="en-GB" sz="2800" dirty="0"/>
              <a:t>, </a:t>
            </a:r>
            <a:r>
              <a:rPr lang="en-GB" sz="2800" dirty="0" err="1"/>
              <a:t>ventolin</a:t>
            </a:r>
            <a:r>
              <a:rPr lang="en-GB" sz="2800" dirty="0"/>
              <a:t>. </a:t>
            </a:r>
            <a:endParaRPr lang="en-US" sz="2800" dirty="0"/>
          </a:p>
          <a:p>
            <a:pPr lvl="0"/>
            <a:r>
              <a:rPr lang="en-GB" sz="2800" dirty="0"/>
              <a:t>I.V </a:t>
            </a:r>
            <a:r>
              <a:rPr lang="en-GB" sz="2800" dirty="0" err="1"/>
              <a:t>Aminophyline</a:t>
            </a:r>
            <a:r>
              <a:rPr lang="en-GB" sz="2800" dirty="0"/>
              <a:t> as a bronchial dilator combined with hydrocortisone</a:t>
            </a:r>
            <a:endParaRPr lang="en-US" sz="2800" dirty="0"/>
          </a:p>
          <a:p>
            <a:pPr lvl="0"/>
            <a:r>
              <a:rPr lang="en-GB" sz="2800" dirty="0"/>
              <a:t>Subsequently a short course of systemic corticosteroids </a:t>
            </a:r>
            <a:r>
              <a:rPr lang="en-GB" sz="2800" dirty="0" err="1"/>
              <a:t>eg</a:t>
            </a:r>
            <a:r>
              <a:rPr lang="en-GB" sz="2800" dirty="0"/>
              <a:t> methyl </a:t>
            </a:r>
            <a:r>
              <a:rPr lang="en-GB" sz="2800" dirty="0" err="1"/>
              <a:t>predinsolone</a:t>
            </a:r>
            <a:r>
              <a:rPr lang="en-GB" sz="2800" dirty="0"/>
              <a:t>, prednisone or </a:t>
            </a:r>
            <a:r>
              <a:rPr lang="en-GB" sz="2800" dirty="0" err="1"/>
              <a:t>predinsolone</a:t>
            </a:r>
            <a:r>
              <a:rPr lang="en-GB" sz="2800" dirty="0"/>
              <a:t> ;- they decrease intense air way inflammation and swelling.</a:t>
            </a:r>
            <a:endParaRPr lang="en-US" sz="2800" dirty="0"/>
          </a:p>
          <a:p>
            <a:pPr lvl="0"/>
            <a:r>
              <a:rPr lang="en-GB" sz="2800" dirty="0"/>
              <a:t>Magnesium sulphate is given to induce smooth muscle relaxation</a:t>
            </a:r>
            <a:endParaRPr lang="en-US" sz="2800" dirty="0"/>
          </a:p>
          <a:p>
            <a:r>
              <a:rPr lang="en-GB" sz="2800" dirty="0"/>
              <a:t>If no  response to treatment </a:t>
            </a:r>
            <a:r>
              <a:rPr lang="en-GB" sz="2800" dirty="0" err="1"/>
              <a:t>pt</a:t>
            </a:r>
            <a:r>
              <a:rPr lang="en-GB" sz="2800" dirty="0"/>
              <a:t> may need mechanical ventilation mostly used in pts with respiratory failure.</a:t>
            </a:r>
            <a:endParaRPr lang="en-US" sz="2800" dirty="0"/>
          </a:p>
          <a:p>
            <a:endParaRPr lang="en-US" sz="2800" dirty="0"/>
          </a:p>
        </p:txBody>
      </p:sp>
    </p:spTree>
    <p:extLst>
      <p:ext uri="{BB962C8B-B14F-4D97-AF65-F5344CB8AC3E}">
        <p14:creationId xmlns:p14="http://schemas.microsoft.com/office/powerpoint/2010/main" val="4184461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469900"/>
            <a:ext cx="8915400" cy="5441322"/>
          </a:xfrm>
        </p:spPr>
        <p:txBody>
          <a:bodyPr>
            <a:noAutofit/>
          </a:bodyPr>
          <a:lstStyle/>
          <a:p>
            <a:pPr marL="0" indent="0">
              <a:buNone/>
            </a:pPr>
            <a:r>
              <a:rPr lang="en-GB" sz="2800" dirty="0"/>
              <a:t>Death in asthma is associated with risk factors including the following;-</a:t>
            </a:r>
            <a:endParaRPr lang="en-US" sz="2800" dirty="0"/>
          </a:p>
          <a:p>
            <a:pPr lvl="0"/>
            <a:r>
              <a:rPr lang="en-GB" sz="2800" dirty="0"/>
              <a:t>Past history of severe exacerbation e.g. intubation or I.C.U. admission</a:t>
            </a:r>
            <a:endParaRPr lang="en-US" sz="2800" dirty="0"/>
          </a:p>
          <a:p>
            <a:pPr lvl="0"/>
            <a:r>
              <a:rPr lang="en-GB" sz="2800" dirty="0"/>
              <a:t>Use of more than two canisters of inhalers per month</a:t>
            </a:r>
            <a:endParaRPr lang="en-US" sz="2800" dirty="0"/>
          </a:p>
          <a:p>
            <a:pPr lvl="0"/>
            <a:r>
              <a:rPr lang="en-GB" sz="2800" dirty="0"/>
              <a:t>Concurrent cardiovascular disease</a:t>
            </a:r>
            <a:endParaRPr lang="en-US" sz="2800" dirty="0"/>
          </a:p>
          <a:p>
            <a:pPr lvl="0"/>
            <a:r>
              <a:rPr lang="en-GB" sz="2800" dirty="0"/>
              <a:t>COPD or chronic psychiatric disease</a:t>
            </a:r>
            <a:endParaRPr lang="en-US" sz="2800" dirty="0"/>
          </a:p>
          <a:p>
            <a:pPr lvl="0"/>
            <a:r>
              <a:rPr lang="en-GB" sz="2800" dirty="0"/>
              <a:t>Low social economic status</a:t>
            </a:r>
            <a:endParaRPr lang="en-US" sz="2800" dirty="0"/>
          </a:p>
          <a:p>
            <a:pPr lvl="0"/>
            <a:r>
              <a:rPr lang="en-GB" sz="2800" dirty="0"/>
              <a:t>Lack of written asthma action plan</a:t>
            </a:r>
            <a:endParaRPr lang="en-US" sz="2800" dirty="0"/>
          </a:p>
          <a:p>
            <a:pPr lvl="0"/>
            <a:r>
              <a:rPr lang="en-GB" sz="2800" dirty="0"/>
              <a:t>Difficult in perceiving asthma symptoms.</a:t>
            </a:r>
            <a:endParaRPr lang="en-US" sz="2800" dirty="0"/>
          </a:p>
          <a:p>
            <a:endParaRPr lang="en-US" sz="2800" dirty="0"/>
          </a:p>
        </p:txBody>
      </p:sp>
    </p:spTree>
    <p:extLst>
      <p:ext uri="{BB962C8B-B14F-4D97-AF65-F5344CB8AC3E}">
        <p14:creationId xmlns:p14="http://schemas.microsoft.com/office/powerpoint/2010/main" val="3211485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PREVENTION</a:t>
            </a:r>
            <a:endParaRPr lang="en-US" dirty="0"/>
          </a:p>
        </p:txBody>
      </p:sp>
      <p:sp>
        <p:nvSpPr>
          <p:cNvPr id="3" name="Content Placeholder 2"/>
          <p:cNvSpPr>
            <a:spLocks noGrp="1"/>
          </p:cNvSpPr>
          <p:nvPr>
            <p:ph idx="1"/>
          </p:nvPr>
        </p:nvSpPr>
        <p:spPr>
          <a:xfrm>
            <a:off x="2589212" y="1473200"/>
            <a:ext cx="8915400" cy="4438022"/>
          </a:xfrm>
        </p:spPr>
        <p:txBody>
          <a:bodyPr>
            <a:normAutofit/>
          </a:bodyPr>
          <a:lstStyle/>
          <a:p>
            <a:pPr lvl="0"/>
            <a:r>
              <a:rPr lang="en-GB" sz="2800" dirty="0"/>
              <a:t>Early  treatment of respiratory infections</a:t>
            </a:r>
            <a:endParaRPr lang="en-US" sz="2800" dirty="0"/>
          </a:p>
          <a:p>
            <a:pPr lvl="0"/>
            <a:r>
              <a:rPr lang="en-GB" sz="2800" dirty="0"/>
              <a:t>Have inhalers to relief acute symptoms of attack</a:t>
            </a:r>
            <a:endParaRPr lang="en-US" sz="2800" dirty="0"/>
          </a:p>
          <a:p>
            <a:pPr lvl="0"/>
            <a:r>
              <a:rPr lang="en-GB" sz="2800" dirty="0"/>
              <a:t>Note early symptoms of asthma and take precaution.</a:t>
            </a:r>
            <a:endParaRPr lang="en-US" sz="2800" dirty="0"/>
          </a:p>
          <a:p>
            <a:pPr lvl="0"/>
            <a:r>
              <a:rPr lang="en-GB" sz="2800" dirty="0"/>
              <a:t>Drug adherence and avoid aggravating factors.</a:t>
            </a:r>
            <a:endParaRPr lang="en-US" sz="2800" dirty="0"/>
          </a:p>
          <a:p>
            <a:endParaRPr lang="en-US" sz="2800" dirty="0"/>
          </a:p>
        </p:txBody>
      </p:sp>
    </p:spTree>
    <p:extLst>
      <p:ext uri="{BB962C8B-B14F-4D97-AF65-F5344CB8AC3E}">
        <p14:creationId xmlns:p14="http://schemas.microsoft.com/office/powerpoint/2010/main" val="327293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endParaRPr lang="en-US" sz="7200" dirty="0" smtClean="0"/>
          </a:p>
          <a:p>
            <a:pPr algn="ctr"/>
            <a:r>
              <a:rPr lang="en-US" sz="7200" dirty="0" smtClean="0"/>
              <a:t>The End</a:t>
            </a:r>
            <a:endParaRPr lang="en-US" sz="7200" dirty="0"/>
          </a:p>
        </p:txBody>
      </p:sp>
    </p:spTree>
    <p:extLst>
      <p:ext uri="{BB962C8B-B14F-4D97-AF65-F5344CB8AC3E}">
        <p14:creationId xmlns:p14="http://schemas.microsoft.com/office/powerpoint/2010/main" val="144756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393700"/>
            <a:ext cx="8915400" cy="5517522"/>
          </a:xfrm>
        </p:spPr>
        <p:txBody>
          <a:bodyPr>
            <a:noAutofit/>
          </a:bodyPr>
          <a:lstStyle/>
          <a:p>
            <a:r>
              <a:rPr lang="en-GB" sz="2800" dirty="0"/>
              <a:t>Atmospheric pollutants;-Cigarette and industrial smoke, ozone, formaldehyde, exhaust fumes, aerosol sprays etc</a:t>
            </a:r>
            <a:r>
              <a:rPr lang="en-GB" sz="2800" dirty="0" smtClean="0"/>
              <a:t>.</a:t>
            </a:r>
          </a:p>
          <a:p>
            <a:pPr lvl="0"/>
            <a:r>
              <a:rPr lang="en-GB" sz="2800" dirty="0" smtClean="0"/>
              <a:t>Strong </a:t>
            </a:r>
            <a:r>
              <a:rPr lang="en-GB" sz="2800" dirty="0"/>
              <a:t>odours  like perfumes</a:t>
            </a:r>
            <a:endParaRPr lang="en-US" sz="2800" dirty="0"/>
          </a:p>
          <a:p>
            <a:pPr lvl="0"/>
            <a:r>
              <a:rPr lang="en-GB" sz="2800" dirty="0"/>
              <a:t>Infections ;-vital upper respiratory  infections e.g. sinusitis</a:t>
            </a:r>
            <a:endParaRPr lang="en-US" sz="2800" dirty="0"/>
          </a:p>
          <a:p>
            <a:pPr lvl="0"/>
            <a:r>
              <a:rPr lang="en-GB" sz="2800" dirty="0"/>
              <a:t>Medications like aspirin and NSAIDS</a:t>
            </a:r>
            <a:endParaRPr lang="en-US" sz="2800" dirty="0"/>
          </a:p>
          <a:p>
            <a:pPr lvl="0"/>
            <a:r>
              <a:rPr lang="en-GB" sz="2800" dirty="0"/>
              <a:t>Enzymes including those in laundry detergents</a:t>
            </a:r>
            <a:endParaRPr lang="en-US" sz="2800" dirty="0"/>
          </a:p>
          <a:p>
            <a:pPr lvl="0"/>
            <a:r>
              <a:rPr lang="en-GB" sz="2800" dirty="0"/>
              <a:t>Chemicals;-like the one used in solvents, paints rubber or even plastics</a:t>
            </a:r>
            <a:endParaRPr lang="en-US" sz="2800" dirty="0"/>
          </a:p>
          <a:p>
            <a:pPr lvl="0"/>
            <a:r>
              <a:rPr lang="en-GB" sz="2800" dirty="0"/>
              <a:t>Hormones like in menses</a:t>
            </a:r>
            <a:endParaRPr lang="en-US" sz="2800" dirty="0"/>
          </a:p>
          <a:p>
            <a:endParaRPr lang="en-US" sz="2800" dirty="0"/>
          </a:p>
        </p:txBody>
      </p:sp>
    </p:spTree>
    <p:extLst>
      <p:ext uri="{BB962C8B-B14F-4D97-AF65-F5344CB8AC3E}">
        <p14:creationId xmlns:p14="http://schemas.microsoft.com/office/powerpoint/2010/main" val="3341893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PATHOPHYSIOLOGY</a:t>
            </a:r>
            <a:r>
              <a:rPr lang="en-US" dirty="0"/>
              <a:t/>
            </a:r>
            <a:br>
              <a:rPr lang="en-US" dirty="0"/>
            </a:br>
            <a:endParaRPr lang="en-US" dirty="0"/>
          </a:p>
        </p:txBody>
      </p:sp>
      <p:sp>
        <p:nvSpPr>
          <p:cNvPr id="3" name="Content Placeholder 2"/>
          <p:cNvSpPr>
            <a:spLocks noGrp="1"/>
          </p:cNvSpPr>
          <p:nvPr>
            <p:ph idx="1"/>
          </p:nvPr>
        </p:nvSpPr>
        <p:spPr>
          <a:xfrm>
            <a:off x="2589212" y="1282700"/>
            <a:ext cx="8915400" cy="4628522"/>
          </a:xfrm>
        </p:spPr>
        <p:txBody>
          <a:bodyPr>
            <a:noAutofit/>
          </a:bodyPr>
          <a:lstStyle/>
          <a:p>
            <a:pPr marL="0" indent="0">
              <a:buNone/>
            </a:pPr>
            <a:r>
              <a:rPr lang="en-GB" sz="2800" dirty="0"/>
              <a:t>The underlying pathology in Asthma is reversible diffuse air way inflammation that leads to air way narrowing. The air way is characterised by a variety of changes which includes;</a:t>
            </a:r>
            <a:endParaRPr lang="en-US" sz="2800" dirty="0"/>
          </a:p>
          <a:p>
            <a:pPr lvl="0"/>
            <a:r>
              <a:rPr lang="en-GB" sz="2800" dirty="0"/>
              <a:t>Bronco constriction</a:t>
            </a:r>
            <a:endParaRPr lang="en-US" sz="2800" dirty="0"/>
          </a:p>
          <a:p>
            <a:pPr lvl="0"/>
            <a:r>
              <a:rPr lang="en-GB" sz="2800" dirty="0"/>
              <a:t>Air way oedema</a:t>
            </a:r>
            <a:endParaRPr lang="en-US" sz="2800" dirty="0"/>
          </a:p>
          <a:p>
            <a:pPr lvl="0"/>
            <a:r>
              <a:rPr lang="en-GB" sz="2800" dirty="0"/>
              <a:t>Air way hyper responsiveness</a:t>
            </a:r>
            <a:endParaRPr lang="en-US" sz="2800" dirty="0"/>
          </a:p>
          <a:p>
            <a:pPr lvl="0"/>
            <a:r>
              <a:rPr lang="en-GB" sz="2800" dirty="0"/>
              <a:t>Air way remodelling.</a:t>
            </a:r>
            <a:endParaRPr lang="en-US" sz="2800" dirty="0"/>
          </a:p>
          <a:p>
            <a:endParaRPr lang="en-US" sz="2800" dirty="0"/>
          </a:p>
        </p:txBody>
      </p:sp>
    </p:spTree>
    <p:extLst>
      <p:ext uri="{BB962C8B-B14F-4D97-AF65-F5344CB8AC3E}">
        <p14:creationId xmlns:p14="http://schemas.microsoft.com/office/powerpoint/2010/main" val="218695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546100"/>
            <a:ext cx="8915400" cy="5365122"/>
          </a:xfrm>
        </p:spPr>
        <p:txBody>
          <a:bodyPr>
            <a:noAutofit/>
          </a:bodyPr>
          <a:lstStyle/>
          <a:p>
            <a:pPr marL="0" indent="0">
              <a:buNone/>
            </a:pPr>
            <a:r>
              <a:rPr lang="en-GB" sz="2800" dirty="0"/>
              <a:t>The interaction of these factors determines severity of asthma. </a:t>
            </a:r>
            <a:r>
              <a:rPr lang="en-GB" sz="2800" dirty="0" smtClean="0"/>
              <a:t>Most </a:t>
            </a:r>
            <a:r>
              <a:rPr lang="en-GB" sz="2800" dirty="0"/>
              <a:t>cells, neutrophils, </a:t>
            </a:r>
            <a:r>
              <a:rPr lang="en-GB" sz="2800" dirty="0" err="1"/>
              <a:t>oesinophils</a:t>
            </a:r>
            <a:r>
              <a:rPr lang="en-GB" sz="2800" dirty="0"/>
              <a:t> and lymphocytes play a key role in the inflammation in asthma. When activated mast cells release several chemicals </a:t>
            </a:r>
            <a:r>
              <a:rPr lang="en-GB" sz="2800" dirty="0" err="1"/>
              <a:t>eg</a:t>
            </a:r>
            <a:r>
              <a:rPr lang="en-GB" sz="2800" dirty="0"/>
              <a:t> histamine induces the inflammatory causing;-</a:t>
            </a:r>
            <a:endParaRPr lang="en-US" sz="2800" dirty="0"/>
          </a:p>
          <a:p>
            <a:pPr lvl="0"/>
            <a:r>
              <a:rPr lang="en-GB" sz="2800" dirty="0"/>
              <a:t>Increased blood flow</a:t>
            </a:r>
            <a:endParaRPr lang="en-US" sz="2800" dirty="0"/>
          </a:p>
          <a:p>
            <a:pPr lvl="0"/>
            <a:r>
              <a:rPr lang="en-GB" sz="2800" dirty="0"/>
              <a:t>Vasoconstriction</a:t>
            </a:r>
            <a:endParaRPr lang="en-US" sz="2800" dirty="0"/>
          </a:p>
          <a:p>
            <a:pPr lvl="0"/>
            <a:r>
              <a:rPr lang="en-GB" sz="2800" dirty="0"/>
              <a:t>Fluid leak from the vasculature</a:t>
            </a:r>
            <a:endParaRPr lang="en-US" sz="2800" dirty="0"/>
          </a:p>
          <a:p>
            <a:pPr lvl="0"/>
            <a:r>
              <a:rPr lang="en-GB" sz="2800" dirty="0"/>
              <a:t>Attraction of white blood cells to the area</a:t>
            </a:r>
            <a:endParaRPr lang="en-US" sz="2800" dirty="0"/>
          </a:p>
          <a:p>
            <a:pPr lvl="0"/>
            <a:r>
              <a:rPr lang="en-GB" sz="2800" dirty="0"/>
              <a:t>Bronco constriction.</a:t>
            </a:r>
            <a:endParaRPr lang="en-US" sz="2800" dirty="0"/>
          </a:p>
          <a:p>
            <a:endParaRPr lang="en-US" sz="2800" dirty="0"/>
          </a:p>
        </p:txBody>
      </p:sp>
    </p:spTree>
    <p:extLst>
      <p:ext uri="{BB962C8B-B14F-4D97-AF65-F5344CB8AC3E}">
        <p14:creationId xmlns:p14="http://schemas.microsoft.com/office/powerpoint/2010/main" val="203040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673100"/>
            <a:ext cx="8915400" cy="5238122"/>
          </a:xfrm>
        </p:spPr>
        <p:txBody>
          <a:bodyPr>
            <a:normAutofit/>
          </a:bodyPr>
          <a:lstStyle/>
          <a:p>
            <a:pPr marL="0" indent="0">
              <a:buNone/>
            </a:pPr>
            <a:r>
              <a:rPr lang="en-GB" sz="2800" dirty="0"/>
              <a:t>In acute symptoms of asthma bronco constriction occurs quickly to narrow the air way in response to exposure. As asthma becomes more persistent, the inflammation progresses, and other factors may be involved in air flow limitation and these includes;-</a:t>
            </a:r>
            <a:endParaRPr lang="en-US" sz="2800" dirty="0"/>
          </a:p>
          <a:p>
            <a:pPr lvl="0"/>
            <a:r>
              <a:rPr lang="en-GB" sz="2800" dirty="0"/>
              <a:t>Air way oedema , Air way remodelling</a:t>
            </a:r>
            <a:endParaRPr lang="en-US" sz="2800" dirty="0"/>
          </a:p>
          <a:p>
            <a:pPr lvl="0"/>
            <a:r>
              <a:rPr lang="en-GB" sz="2800" dirty="0"/>
              <a:t>Mucus hyper secretion, formation of mucus plug</a:t>
            </a:r>
            <a:endParaRPr lang="en-US" sz="2800" dirty="0"/>
          </a:p>
          <a:p>
            <a:pPr lvl="0"/>
            <a:r>
              <a:rPr lang="en-GB" sz="2800" dirty="0"/>
              <a:t>Air way remodelling may occur in response to chronic inflammation causing further air way narrowing.</a:t>
            </a:r>
            <a:endParaRPr lang="en-US" sz="2800" dirty="0"/>
          </a:p>
          <a:p>
            <a:endParaRPr lang="en-US" sz="2800" dirty="0"/>
          </a:p>
        </p:txBody>
      </p:sp>
    </p:spTree>
    <p:extLst>
      <p:ext uri="{BB962C8B-B14F-4D97-AF65-F5344CB8AC3E}">
        <p14:creationId xmlns:p14="http://schemas.microsoft.com/office/powerpoint/2010/main" val="4001977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0"/>
            <a:ext cx="8911687" cy="647700"/>
          </a:xfrm>
        </p:spPr>
        <p:txBody>
          <a:bodyPr>
            <a:normAutofit fontScale="90000"/>
          </a:bodyPr>
          <a:lstStyle/>
          <a:p>
            <a:r>
              <a:rPr lang="en-GB" b="1" dirty="0"/>
              <a:t>CLINICAL MANIFESTATION</a:t>
            </a:r>
            <a:r>
              <a:rPr lang="en-US" dirty="0"/>
              <a:t/>
            </a:r>
            <a:br>
              <a:rPr lang="en-US" dirty="0"/>
            </a:br>
            <a:endParaRPr lang="en-US" dirty="0"/>
          </a:p>
        </p:txBody>
      </p:sp>
      <p:sp>
        <p:nvSpPr>
          <p:cNvPr id="3" name="Content Placeholder 2"/>
          <p:cNvSpPr>
            <a:spLocks noGrp="1"/>
          </p:cNvSpPr>
          <p:nvPr>
            <p:ph idx="1"/>
          </p:nvPr>
        </p:nvSpPr>
        <p:spPr>
          <a:xfrm>
            <a:off x="1930400" y="647700"/>
            <a:ext cx="9550400" cy="6108700"/>
          </a:xfrm>
        </p:spPr>
        <p:txBody>
          <a:bodyPr>
            <a:noAutofit/>
          </a:bodyPr>
          <a:lstStyle/>
          <a:p>
            <a:pPr marL="0" indent="0">
              <a:buNone/>
            </a:pPr>
            <a:r>
              <a:rPr lang="en-GB" sz="2800" dirty="0"/>
              <a:t>The cardinal symptoms of asthma are;-</a:t>
            </a:r>
            <a:endParaRPr lang="en-US" sz="2800" dirty="0"/>
          </a:p>
          <a:p>
            <a:r>
              <a:rPr lang="en-GB" sz="2800" b="1" dirty="0"/>
              <a:t>Cough;-</a:t>
            </a:r>
            <a:r>
              <a:rPr lang="en-GB" sz="2800" dirty="0"/>
              <a:t>This may be with or without mucous production .The mucus is so tightly wedged in the narrowed air way patient cannot cough it up . Occurs mostly at night or early morning.</a:t>
            </a:r>
            <a:endParaRPr lang="en-US" sz="2800" dirty="0"/>
          </a:p>
          <a:p>
            <a:r>
              <a:rPr lang="en-GB" sz="2800" b="1" dirty="0"/>
              <a:t>Wheezing</a:t>
            </a:r>
            <a:r>
              <a:rPr lang="en-GB" sz="2800" dirty="0"/>
              <a:t>; - There may be generalized wheezing first on expiration and then possibly during inspiration as well. (Sound of air flow thro narrowed air way producing a musical like sound).</a:t>
            </a:r>
            <a:endParaRPr lang="en-US" sz="2800" dirty="0"/>
          </a:p>
          <a:p>
            <a:r>
              <a:rPr lang="en-GB" sz="2800" b="1" dirty="0"/>
              <a:t>Dyspnoea</a:t>
            </a:r>
            <a:r>
              <a:rPr lang="en-GB" sz="2800" dirty="0"/>
              <a:t>; - Expiration requires effort and becomes prolonged. </a:t>
            </a:r>
            <a:endParaRPr lang="en-US" sz="2800" dirty="0"/>
          </a:p>
          <a:p>
            <a:r>
              <a:rPr lang="en-GB" sz="2800" b="1" dirty="0"/>
              <a:t>Generalised chest tightness</a:t>
            </a:r>
            <a:r>
              <a:rPr lang="en-GB" sz="2800" dirty="0"/>
              <a:t>;-This is due to inflammation and swollenness of the air way</a:t>
            </a:r>
            <a:r>
              <a:rPr lang="en-GB" sz="2800" dirty="0" smtClean="0"/>
              <a:t>.</a:t>
            </a:r>
            <a:endParaRPr lang="en-US" sz="2800" dirty="0"/>
          </a:p>
        </p:txBody>
      </p:sp>
    </p:spTree>
    <p:extLst>
      <p:ext uri="{BB962C8B-B14F-4D97-AF65-F5344CB8AC3E}">
        <p14:creationId xmlns:p14="http://schemas.microsoft.com/office/powerpoint/2010/main" val="1415094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774700"/>
            <a:ext cx="8915400" cy="5136522"/>
          </a:xfrm>
        </p:spPr>
        <p:txBody>
          <a:bodyPr>
            <a:noAutofit/>
          </a:bodyPr>
          <a:lstStyle/>
          <a:p>
            <a:pPr marL="0" indent="0">
              <a:buNone/>
            </a:pPr>
            <a:r>
              <a:rPr lang="en-GB" sz="2800" dirty="0"/>
              <a:t>As the symptoms persist other symptoms may follow,;-</a:t>
            </a:r>
            <a:endParaRPr lang="en-US" sz="2800" dirty="0"/>
          </a:p>
          <a:p>
            <a:pPr lvl="0">
              <a:buFont typeface="Arial" panose="020B0604020202020204" pitchFamily="34" charset="0"/>
              <a:buChar char="•"/>
            </a:pPr>
            <a:r>
              <a:rPr lang="en-GB" sz="2800" dirty="0"/>
              <a:t>Diaphoresis; - profuse perspiration which occurs due t laboured breathing.</a:t>
            </a:r>
            <a:endParaRPr lang="en-US" sz="2800" dirty="0"/>
          </a:p>
          <a:p>
            <a:pPr lvl="0">
              <a:buFont typeface="Arial" panose="020B0604020202020204" pitchFamily="34" charset="0"/>
              <a:buChar char="•"/>
            </a:pPr>
            <a:r>
              <a:rPr lang="en-GB" sz="2800" dirty="0"/>
              <a:t>Tachycardia</a:t>
            </a:r>
            <a:endParaRPr lang="en-US" sz="2800" dirty="0"/>
          </a:p>
          <a:p>
            <a:pPr lvl="0">
              <a:buFont typeface="Arial" panose="020B0604020202020204" pitchFamily="34" charset="0"/>
              <a:buChar char="•"/>
            </a:pPr>
            <a:r>
              <a:rPr lang="en-GB" sz="2800" dirty="0"/>
              <a:t>Widened pulse pressure </a:t>
            </a:r>
            <a:endParaRPr lang="en-US" sz="2800" dirty="0"/>
          </a:p>
          <a:p>
            <a:pPr lvl="0">
              <a:buFont typeface="Arial" panose="020B0604020202020204" pitchFamily="34" charset="0"/>
              <a:buChar char="•"/>
            </a:pPr>
            <a:r>
              <a:rPr lang="en-GB" sz="2800" dirty="0"/>
              <a:t>Central cyanosis ;- a late sign of poor oxygenation</a:t>
            </a:r>
            <a:endParaRPr lang="en-US" sz="2800" dirty="0"/>
          </a:p>
          <a:p>
            <a:pPr lvl="0">
              <a:buFont typeface="Arial" panose="020B0604020202020204" pitchFamily="34" charset="0"/>
              <a:buChar char="•"/>
            </a:pPr>
            <a:r>
              <a:rPr lang="en-GB" sz="2800" dirty="0"/>
              <a:t>Hypoxemia;- this is relatively uncommon (insufficient O2 supply in blood)</a:t>
            </a:r>
            <a:endParaRPr lang="en-US" sz="2800" dirty="0"/>
          </a:p>
          <a:p>
            <a:pPr>
              <a:buFont typeface="Arial" panose="020B0604020202020204" pitchFamily="34" charset="0"/>
              <a:buChar char="•"/>
            </a:pPr>
            <a:endParaRPr lang="en-US" sz="2800" dirty="0"/>
          </a:p>
          <a:p>
            <a:endParaRPr lang="en-US" sz="2800" dirty="0"/>
          </a:p>
        </p:txBody>
      </p:sp>
    </p:spTree>
    <p:extLst>
      <p:ext uri="{BB962C8B-B14F-4D97-AF65-F5344CB8AC3E}">
        <p14:creationId xmlns:p14="http://schemas.microsoft.com/office/powerpoint/2010/main" val="3063922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DIAGNOSIS</a:t>
            </a:r>
            <a:r>
              <a:rPr lang="en-US" dirty="0"/>
              <a:t/>
            </a:r>
            <a:br>
              <a:rPr lang="en-US" dirty="0"/>
            </a:br>
            <a:endParaRPr lang="en-US" dirty="0"/>
          </a:p>
        </p:txBody>
      </p:sp>
      <p:sp>
        <p:nvSpPr>
          <p:cNvPr id="3" name="Content Placeholder 2"/>
          <p:cNvSpPr>
            <a:spLocks noGrp="1"/>
          </p:cNvSpPr>
          <p:nvPr>
            <p:ph idx="1"/>
          </p:nvPr>
        </p:nvSpPr>
        <p:spPr>
          <a:xfrm>
            <a:off x="2589212" y="1435100"/>
            <a:ext cx="8915400" cy="4476122"/>
          </a:xfrm>
        </p:spPr>
        <p:txBody>
          <a:bodyPr>
            <a:noAutofit/>
          </a:bodyPr>
          <a:lstStyle/>
          <a:p>
            <a:pPr lvl="0"/>
            <a:r>
              <a:rPr lang="en-GB" sz="2800" dirty="0"/>
              <a:t>Positive family history</a:t>
            </a:r>
            <a:endParaRPr lang="en-US" sz="2800" dirty="0"/>
          </a:p>
          <a:p>
            <a:pPr lvl="0"/>
            <a:r>
              <a:rPr lang="en-GB" sz="2800" dirty="0"/>
              <a:t>Environmental factors including seasonal changes and air pollution</a:t>
            </a:r>
            <a:endParaRPr lang="en-US" sz="2800" dirty="0"/>
          </a:p>
          <a:p>
            <a:pPr lvl="0"/>
            <a:r>
              <a:rPr lang="en-GB" sz="2800" dirty="0"/>
              <a:t>Blood test and sputum may disclose elevated levels of </a:t>
            </a:r>
            <a:r>
              <a:rPr lang="en-GB" sz="2800" dirty="0" err="1"/>
              <a:t>oesinophils</a:t>
            </a:r>
            <a:endParaRPr lang="en-US" sz="2800" dirty="0"/>
          </a:p>
          <a:p>
            <a:pPr lvl="0"/>
            <a:r>
              <a:rPr lang="en-GB" sz="2800" dirty="0"/>
              <a:t>Serum levels if </a:t>
            </a:r>
            <a:r>
              <a:rPr lang="en-GB" sz="2800" dirty="0" err="1"/>
              <a:t>IgE</a:t>
            </a:r>
            <a:r>
              <a:rPr lang="en-GB" sz="2800" dirty="0"/>
              <a:t> may be  elevated if allergy is present </a:t>
            </a:r>
            <a:endParaRPr lang="en-US" sz="2800" dirty="0"/>
          </a:p>
          <a:p>
            <a:pPr lvl="0"/>
            <a:r>
              <a:rPr lang="en-GB" sz="2800" dirty="0"/>
              <a:t>Through signs and symptoms</a:t>
            </a:r>
            <a:endParaRPr lang="en-US" sz="2800" dirty="0"/>
          </a:p>
          <a:p>
            <a:endParaRPr lang="en-US" sz="2800" dirty="0"/>
          </a:p>
        </p:txBody>
      </p:sp>
    </p:spTree>
    <p:extLst>
      <p:ext uri="{BB962C8B-B14F-4D97-AF65-F5344CB8AC3E}">
        <p14:creationId xmlns:p14="http://schemas.microsoft.com/office/powerpoint/2010/main" val="370855824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33</TotalTime>
  <Words>1525</Words>
  <Application>Microsoft Office PowerPoint</Application>
  <PresentationFormat>Widescreen</PresentationFormat>
  <Paragraphs>131</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Century Gothic</vt:lpstr>
      <vt:lpstr>Wingdings 3</vt:lpstr>
      <vt:lpstr>Wisp</vt:lpstr>
      <vt:lpstr>MODULE: MEDICAL SURGICAL NURSING  SUBJECT: PULMONARY NURSING </vt:lpstr>
      <vt:lpstr>BRONCHIAL ASTHMA </vt:lpstr>
      <vt:lpstr>PowerPoint Presentation</vt:lpstr>
      <vt:lpstr>PATHOPHYSIOLOGY </vt:lpstr>
      <vt:lpstr>PowerPoint Presentation</vt:lpstr>
      <vt:lpstr>PowerPoint Presentation</vt:lpstr>
      <vt:lpstr>CLINICAL MANIFESTATION </vt:lpstr>
      <vt:lpstr>PowerPoint Presentation</vt:lpstr>
      <vt:lpstr>DIAGNOSIS </vt:lpstr>
      <vt:lpstr>MANAGEMENT </vt:lpstr>
      <vt:lpstr>Nurse’s role  </vt:lpstr>
      <vt:lpstr>CLASSIFICATION AND MANAGEMENT OF ASTHMA </vt:lpstr>
      <vt:lpstr>PowerPoint Presentation</vt:lpstr>
      <vt:lpstr>PowerPoint Presentation</vt:lpstr>
      <vt:lpstr>PowerPoint Presentation</vt:lpstr>
      <vt:lpstr>STATUS ASTHMATICUS</vt:lpstr>
      <vt:lpstr>PATHOPHYSIOLOGY</vt:lpstr>
      <vt:lpstr>CLINICAL MANIFESTATIONS</vt:lpstr>
      <vt:lpstr>PowerPoint Presentation</vt:lpstr>
      <vt:lpstr>NURSING MANAGEMENT</vt:lpstr>
      <vt:lpstr>MEDICAL MANAGEMENT </vt:lpstr>
      <vt:lpstr>PowerPoint Presentation</vt:lpstr>
      <vt:lpstr>PREVENTION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Windows User</cp:lastModifiedBy>
  <cp:revision>6</cp:revision>
  <dcterms:created xsi:type="dcterms:W3CDTF">2020-05-02T06:59:21Z</dcterms:created>
  <dcterms:modified xsi:type="dcterms:W3CDTF">2020-05-02T16:43:21Z</dcterms:modified>
</cp:coreProperties>
</file>