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3" r:id="rId1"/>
  </p:sldMasterIdLst>
  <p:sldIdLst>
    <p:sldId id="256" r:id="rId2"/>
    <p:sldId id="257" r:id="rId3"/>
    <p:sldId id="270" r:id="rId4"/>
    <p:sldId id="258" r:id="rId5"/>
    <p:sldId id="259" r:id="rId6"/>
    <p:sldId id="260" r:id="rId7"/>
    <p:sldId id="261" r:id="rId8"/>
    <p:sldId id="262" r:id="rId9"/>
    <p:sldId id="263" r:id="rId10"/>
    <p:sldId id="264" r:id="rId11"/>
    <p:sldId id="265" r:id="rId12"/>
    <p:sldId id="266" r:id="rId13"/>
    <p:sldId id="267" r:id="rId14"/>
    <p:sldId id="269" r:id="rId15"/>
    <p:sldId id="268"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6" d="100"/>
          <a:sy n="86" d="100"/>
        </p:scale>
        <p:origin x="-102" y="-78"/>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10/21/2020</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 val="1919567111"/>
      </p:ext>
    </p:extLst>
  </p:cSld>
  <p:clrMapOvr>
    <a:masterClrMapping/>
  </p:clrMapOvr>
  <p:extLst>
    <p:ext uri="{DCECCB84-F9BA-43D5-87BE-67443E8EF086}">
      <p15:sldGuideLst xmlns:p15="http://schemas.microsoft.com/office/powerpoint/2012/main" xmlns=""/>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10/21/2020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 val="35994976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10/21/2020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 val="18028902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10/21/2020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 val="32590845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10/21/2020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 val="28401757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10/21/2020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 val="26335581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10/21/2020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 val="2480633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10/21/2020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 val="19220245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10/21/2020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 val="4271721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10/21/2020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 val="3565198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10/21/2020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 val="3918465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pPr/>
              <a:t>10/21/2020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 val="1064218188"/>
      </p:ext>
    </p:extLst>
  </p:cSld>
  <p:clrMapOvr>
    <a:masterClrMapping/>
  </p:clrMapOvr>
  <p:extLst>
    <p:ext uri="{DCECCB84-F9BA-43D5-87BE-67443E8EF086}">
      <p15:sldGuideLst xmlns:p15="http://schemas.microsoft.com/office/powerpoint/2012/main" xmlns=""/>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pPr/>
              <a:t>10/21/2020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 val="2053375006"/>
      </p:ext>
    </p:extLst>
  </p:cSld>
  <p:clrMapOvr>
    <a:masterClrMapping/>
  </p:clrMapOvr>
  <p:extLst>
    <p:ext uri="{DCECCB84-F9BA-43D5-87BE-67443E8EF086}">
      <p15:sldGuideLst xmlns:p15="http://schemas.microsoft.com/office/powerpoint/2012/main" xmlns=""/>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pPr/>
              <a:t>10/21/2020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 val="35390131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pPr/>
              <a:t>10/21/2020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 val="4108354234"/>
      </p:ext>
    </p:extLst>
  </p:cSld>
  <p:clrMapOvr>
    <a:masterClrMapping/>
  </p:clrMapOvr>
  <p:extLst>
    <p:ext uri="{DCECCB84-F9BA-43D5-87BE-67443E8EF086}">
      <p15:sldGuideLst xmlns:p15="http://schemas.microsoft.com/office/powerpoint/2012/main" xmlns=""/>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10/21/2020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 val="1714070736"/>
      </p:ext>
    </p:extLst>
  </p:cSld>
  <p:clrMapOvr>
    <a:masterClrMapping/>
  </p:clrMapOvr>
  <p:extLst>
    <p:ext uri="{DCECCB84-F9BA-43D5-87BE-67443E8EF086}">
      <p15:sldGuideLst xmlns:p15="http://schemas.microsoft.com/office/powerpoint/2012/main" xmlns=""/>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10/21/2020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 val="35289928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8A87A34-81AB-432B-8DAE-1953F412C126}" type="datetimeFigureOut">
              <a:rPr lang="en-US" smtClean="0"/>
              <a:pPr/>
              <a:t>10/21/2020</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 val="2256984004"/>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 id="2147483708" r:id="rId15"/>
    <p:sldLayoutId id="2147483709" r:id="rId16"/>
    <p:sldLayoutId id="2147483710"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GB" sz="3600" b="1" dirty="0"/>
              <a:t>MODULE: MEDICAL SURGICAL NURSING</a:t>
            </a:r>
            <a:br>
              <a:rPr lang="en-GB" sz="3600" b="1" dirty="0"/>
            </a:br>
            <a:r>
              <a:rPr lang="en-US" sz="3600" dirty="0"/>
              <a:t/>
            </a:r>
            <a:br>
              <a:rPr lang="en-US" sz="3600" dirty="0"/>
            </a:br>
            <a:r>
              <a:rPr lang="en-GB" sz="3600" b="1" dirty="0"/>
              <a:t>SUBJECT: PULMONARY NURSING</a:t>
            </a:r>
            <a:br>
              <a:rPr lang="en-GB" sz="3600" b="1" dirty="0"/>
            </a:br>
            <a:endParaRPr lang="en-US" sz="3600" dirty="0"/>
          </a:p>
        </p:txBody>
      </p:sp>
      <p:sp>
        <p:nvSpPr>
          <p:cNvPr id="3" name="Subtitle 2"/>
          <p:cNvSpPr>
            <a:spLocks noGrp="1"/>
          </p:cNvSpPr>
          <p:nvPr>
            <p:ph type="subTitle" idx="1"/>
          </p:nvPr>
        </p:nvSpPr>
        <p:spPr>
          <a:xfrm>
            <a:off x="7920752" y="4267200"/>
            <a:ext cx="3793678" cy="1715937"/>
          </a:xfrm>
        </p:spPr>
        <p:txBody>
          <a:bodyPr>
            <a:normAutofit fontScale="85000" lnSpcReduction="20000"/>
          </a:bodyPr>
          <a:lstStyle/>
          <a:p>
            <a:r>
              <a:rPr lang="en-US" sz="3600" b="1" dirty="0" smtClean="0"/>
              <a:t>TOPIC:</a:t>
            </a:r>
          </a:p>
          <a:p>
            <a:r>
              <a:rPr lang="en-US" sz="3600" b="1" dirty="0" smtClean="0"/>
              <a:t>PNEUMOTHORAX</a:t>
            </a:r>
          </a:p>
          <a:p>
            <a:r>
              <a:rPr lang="en-US" sz="1600" b="1" dirty="0" smtClean="0"/>
              <a:t>V.MARU</a:t>
            </a:r>
            <a:r>
              <a:rPr lang="en-US" sz="3600" b="1" dirty="0" smtClean="0"/>
              <a:t> </a:t>
            </a:r>
            <a:endParaRPr lang="en-US" sz="3600" dirty="0"/>
          </a:p>
          <a:p>
            <a:endParaRPr lang="en-US" dirty="0"/>
          </a:p>
        </p:txBody>
      </p:sp>
    </p:spTree>
    <p:extLst>
      <p:ext uri="{BB962C8B-B14F-4D97-AF65-F5344CB8AC3E}">
        <p14:creationId xmlns:p14="http://schemas.microsoft.com/office/powerpoint/2010/main" xmlns="" val="29179784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261256"/>
            <a:ext cx="10018713" cy="1262742"/>
          </a:xfrm>
        </p:spPr>
        <p:txBody>
          <a:bodyPr/>
          <a:lstStyle/>
          <a:p>
            <a:r>
              <a:rPr lang="en-US" b="1" dirty="0"/>
              <a:t>Management </a:t>
            </a:r>
            <a:endParaRPr lang="en-US" dirty="0"/>
          </a:p>
        </p:txBody>
      </p:sp>
      <p:sp>
        <p:nvSpPr>
          <p:cNvPr id="3" name="Content Placeholder 2"/>
          <p:cNvSpPr>
            <a:spLocks noGrp="1"/>
          </p:cNvSpPr>
          <p:nvPr>
            <p:ph idx="1"/>
          </p:nvPr>
        </p:nvSpPr>
        <p:spPr>
          <a:xfrm>
            <a:off x="1484310" y="762000"/>
            <a:ext cx="10018713" cy="6095999"/>
          </a:xfrm>
        </p:spPr>
        <p:txBody>
          <a:bodyPr>
            <a:normAutofit/>
          </a:bodyPr>
          <a:lstStyle/>
          <a:p>
            <a:pPr marL="0" indent="0">
              <a:buNone/>
            </a:pPr>
            <a:r>
              <a:rPr lang="en-US" b="1" dirty="0"/>
              <a:t>Medical management</a:t>
            </a:r>
            <a:endParaRPr lang="en-US" dirty="0"/>
          </a:p>
          <a:p>
            <a:r>
              <a:rPr lang="en-US" dirty="0"/>
              <a:t>Depends on its cause and severity</a:t>
            </a:r>
          </a:p>
          <a:p>
            <a:r>
              <a:rPr lang="en-US" dirty="0"/>
              <a:t>Goal: to evacuate air or blood from the pleural space.</a:t>
            </a:r>
          </a:p>
          <a:p>
            <a:r>
              <a:rPr lang="en-US" dirty="0"/>
              <a:t>A small chest tube </a:t>
            </a:r>
            <a:r>
              <a:rPr lang="en-US" dirty="0" smtClean="0"/>
              <a:t>(28 </a:t>
            </a:r>
            <a:r>
              <a:rPr lang="en-US" dirty="0" err="1"/>
              <a:t>fr</a:t>
            </a:r>
            <a:r>
              <a:rPr lang="en-US" dirty="0"/>
              <a:t>) is inserted near the second intercostal space. This space is used because it is the thinnest part of the chest wall minimizes the degree of contacting the thoracic nerve and leaves a less visible scar.</a:t>
            </a:r>
          </a:p>
          <a:p>
            <a:r>
              <a:rPr lang="en-US" dirty="0"/>
              <a:t>If the patient has </a:t>
            </a:r>
            <a:r>
              <a:rPr lang="en-US" dirty="0" err="1"/>
              <a:t>hemothorax</a:t>
            </a:r>
            <a:r>
              <a:rPr lang="en-US" dirty="0"/>
              <a:t>, a large diameter chest tube (32 </a:t>
            </a:r>
            <a:r>
              <a:rPr lang="en-US" dirty="0" err="1"/>
              <a:t>fr</a:t>
            </a:r>
            <a:r>
              <a:rPr lang="en-US" dirty="0"/>
              <a:t>) is inserted in the 4</a:t>
            </a:r>
            <a:r>
              <a:rPr lang="en-US" baseline="30000" dirty="0"/>
              <a:t>th</a:t>
            </a:r>
            <a:r>
              <a:rPr lang="en-US" dirty="0"/>
              <a:t> or 5</a:t>
            </a:r>
            <a:r>
              <a:rPr lang="en-US" baseline="30000" dirty="0"/>
              <a:t>th</a:t>
            </a:r>
            <a:r>
              <a:rPr lang="en-US" dirty="0"/>
              <a:t> intercostal space at the </a:t>
            </a:r>
            <a:r>
              <a:rPr lang="en-US" dirty="0" err="1"/>
              <a:t>midaxillary</a:t>
            </a:r>
            <a:r>
              <a:rPr lang="en-US" dirty="0"/>
              <a:t> directed to drain fluid and air.</a:t>
            </a:r>
          </a:p>
          <a:p>
            <a:r>
              <a:rPr lang="en-US" dirty="0"/>
              <a:t>If an excessive amount of blood enters the chest tube in a relative short period on auto-transfusion (taking patients own blood that has been drained from the chest, filter it then transfuse back to the vascular system) may be needed.</a:t>
            </a:r>
          </a:p>
          <a:p>
            <a:endParaRPr lang="en-US" dirty="0"/>
          </a:p>
        </p:txBody>
      </p:sp>
    </p:spTree>
    <p:extLst>
      <p:ext uri="{BB962C8B-B14F-4D97-AF65-F5344CB8AC3E}">
        <p14:creationId xmlns:p14="http://schemas.microsoft.com/office/powerpoint/2010/main" xmlns="" val="36243206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4310" y="1917701"/>
            <a:ext cx="10018713" cy="3835399"/>
          </a:xfrm>
        </p:spPr>
        <p:txBody>
          <a:bodyPr>
            <a:noAutofit/>
          </a:bodyPr>
          <a:lstStyle/>
          <a:p>
            <a:r>
              <a:rPr lang="en-US" dirty="0"/>
              <a:t>In such an emergency anything may be used to fill chest wound, a towel, handkerchief or heel of the hand.</a:t>
            </a:r>
          </a:p>
          <a:p>
            <a:r>
              <a:rPr lang="en-US" dirty="0"/>
              <a:t>If conscious, patient is instructed to initiate and strain against a closed glottis (space between vocal cords). This helps in expanding the lung and ejecting air from the thorax.</a:t>
            </a:r>
          </a:p>
          <a:p>
            <a:r>
              <a:rPr lang="en-US" dirty="0"/>
              <a:t>In the hospital, the wound is plugged by sealing it with </a:t>
            </a:r>
            <a:r>
              <a:rPr lang="en-US" dirty="0" smtClean="0"/>
              <a:t>a gauze </a:t>
            </a:r>
            <a:r>
              <a:rPr lang="en-US" dirty="0"/>
              <a:t>with petroleum. A pressure dressing is applied.</a:t>
            </a:r>
          </a:p>
          <a:p>
            <a:r>
              <a:rPr lang="en-US" dirty="0"/>
              <a:t>A chest-tube connected to under water- seal drainage is inserted to remove fluid and air.</a:t>
            </a:r>
          </a:p>
          <a:p>
            <a:r>
              <a:rPr lang="en-US" dirty="0"/>
              <a:t>Antibiotics are prescribed to combat infection from contamination.</a:t>
            </a:r>
          </a:p>
          <a:p>
            <a:r>
              <a:rPr lang="en-US" dirty="0"/>
              <a:t>The severity of open pneumothorax depends on the amount and rate of thoracic bleeding and the amount of air in the pleural space.</a:t>
            </a:r>
          </a:p>
          <a:p>
            <a:r>
              <a:rPr lang="en-US" dirty="0"/>
              <a:t>Pleural cavity can be decompressed by needle aspiration (thoracentesis) or by chest tube drainage of blood or air. The lung then expands and resumes its functions.</a:t>
            </a:r>
          </a:p>
          <a:p>
            <a:endParaRPr lang="en-US" dirty="0"/>
          </a:p>
        </p:txBody>
      </p:sp>
    </p:spTree>
    <p:extLst>
      <p:ext uri="{BB962C8B-B14F-4D97-AF65-F5344CB8AC3E}">
        <p14:creationId xmlns:p14="http://schemas.microsoft.com/office/powerpoint/2010/main" xmlns="" val="39682390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0"/>
            <a:ext cx="10018713" cy="1349829"/>
          </a:xfrm>
        </p:spPr>
        <p:txBody>
          <a:bodyPr/>
          <a:lstStyle/>
          <a:p>
            <a:r>
              <a:rPr lang="en-US" b="1" dirty="0"/>
              <a:t>Indications of Thoracotomy</a:t>
            </a:r>
            <a:r>
              <a:rPr lang="en-US" dirty="0"/>
              <a:t/>
            </a:r>
            <a:br>
              <a:rPr lang="en-US" dirty="0"/>
            </a:br>
            <a:endParaRPr lang="en-US" dirty="0"/>
          </a:p>
        </p:txBody>
      </p:sp>
      <p:sp>
        <p:nvSpPr>
          <p:cNvPr id="3" name="Content Placeholder 2"/>
          <p:cNvSpPr>
            <a:spLocks noGrp="1"/>
          </p:cNvSpPr>
          <p:nvPr>
            <p:ph idx="1"/>
          </p:nvPr>
        </p:nvSpPr>
        <p:spPr>
          <a:xfrm>
            <a:off x="1484310" y="762001"/>
            <a:ext cx="10018713" cy="5029200"/>
          </a:xfrm>
        </p:spPr>
        <p:txBody>
          <a:bodyPr>
            <a:normAutofit/>
          </a:bodyPr>
          <a:lstStyle/>
          <a:p>
            <a:pPr marL="0" indent="0">
              <a:buNone/>
            </a:pPr>
            <a:r>
              <a:rPr lang="en-US" sz="2800" dirty="0"/>
              <a:t>Surgical incision into the thorax.</a:t>
            </a:r>
          </a:p>
          <a:p>
            <a:pPr marL="0" indent="0">
              <a:buNone/>
            </a:pPr>
            <a:r>
              <a:rPr lang="en-US" sz="2800" dirty="0"/>
              <a:t>Chest wall is opened surgically if;</a:t>
            </a:r>
          </a:p>
          <a:p>
            <a:pPr lvl="0"/>
            <a:r>
              <a:rPr lang="en-US" sz="2800" dirty="0"/>
              <a:t>More than 1500 </a:t>
            </a:r>
            <a:r>
              <a:rPr lang="en-US" sz="2800" dirty="0" err="1"/>
              <a:t>mls</a:t>
            </a:r>
            <a:r>
              <a:rPr lang="en-US" sz="2800" dirty="0"/>
              <a:t> of blood is aspirated initially by thoracentesis</a:t>
            </a:r>
          </a:p>
          <a:p>
            <a:pPr lvl="0"/>
            <a:r>
              <a:rPr lang="en-US" sz="2800" dirty="0"/>
              <a:t>If chest tube output continues at greater than 200 </a:t>
            </a:r>
            <a:r>
              <a:rPr lang="en-US" sz="2800" dirty="0" err="1"/>
              <a:t>mls</a:t>
            </a:r>
            <a:r>
              <a:rPr lang="en-US" sz="2800" dirty="0"/>
              <a:t> per hour</a:t>
            </a:r>
          </a:p>
          <a:p>
            <a:pPr lvl="0"/>
            <a:r>
              <a:rPr lang="en-US" sz="2800" dirty="0"/>
              <a:t>If a cardiovascular injury secondary to the chest injury or penetrating trauma is suspected.</a:t>
            </a:r>
          </a:p>
          <a:p>
            <a:pPr marL="0" indent="0">
              <a:buNone/>
            </a:pPr>
            <a:r>
              <a:rPr lang="en-US" sz="2800" dirty="0"/>
              <a:t>The patient with tension pneumothorax should be given high concentration of oxygen immediately to treat hypoxemia.</a:t>
            </a:r>
          </a:p>
          <a:p>
            <a:pPr marL="0" indent="0">
              <a:buNone/>
            </a:pPr>
            <a:endParaRPr lang="en-US" sz="2800" dirty="0"/>
          </a:p>
        </p:txBody>
      </p:sp>
    </p:spTree>
    <p:extLst>
      <p:ext uri="{BB962C8B-B14F-4D97-AF65-F5344CB8AC3E}">
        <p14:creationId xmlns:p14="http://schemas.microsoft.com/office/powerpoint/2010/main" xmlns="" val="34343394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4310" y="304800"/>
            <a:ext cx="10707690" cy="6553199"/>
          </a:xfrm>
        </p:spPr>
        <p:txBody>
          <a:bodyPr>
            <a:noAutofit/>
          </a:bodyPr>
          <a:lstStyle/>
          <a:p>
            <a:r>
              <a:rPr lang="en-US" sz="2800" dirty="0"/>
              <a:t>Pulse oximetry should be used to monitor oxygen saturation.</a:t>
            </a:r>
          </a:p>
          <a:p>
            <a:r>
              <a:rPr lang="en-US" sz="2800" dirty="0"/>
              <a:t>Attention pneumothorax can be converted to simple pneumothorax by inserting a large bone needle size (14) at second intercostal space, midclavicular line on the affected side.</a:t>
            </a:r>
          </a:p>
          <a:p>
            <a:r>
              <a:rPr lang="en-US" sz="2800" dirty="0"/>
              <a:t>This relieves the pressure and vents positive pressure to the external environment.</a:t>
            </a:r>
          </a:p>
          <a:p>
            <a:r>
              <a:rPr lang="en-US" sz="2800" dirty="0"/>
              <a:t>A chest tube is then inserted and connected to suction to remove the remaining air and fluid, re-establish the negative pressure and re expand the lung.</a:t>
            </a:r>
          </a:p>
          <a:p>
            <a:r>
              <a:rPr lang="en-US" sz="2800" dirty="0"/>
              <a:t>If the lung re-expands and air leakage from the lungs parenchyma stops, further drainage may be unnecessary.</a:t>
            </a:r>
          </a:p>
          <a:p>
            <a:r>
              <a:rPr lang="en-US" sz="2800" dirty="0"/>
              <a:t>If a prolonged air leak continues despite chest-tube drainage to underwater seal surgery may be necessary to close the leak.</a:t>
            </a:r>
          </a:p>
          <a:p>
            <a:endParaRPr lang="en-US" sz="2800" dirty="0"/>
          </a:p>
        </p:txBody>
      </p:sp>
    </p:spTree>
    <p:extLst>
      <p:ext uri="{BB962C8B-B14F-4D97-AF65-F5344CB8AC3E}">
        <p14:creationId xmlns:p14="http://schemas.microsoft.com/office/powerpoint/2010/main" xmlns="" val="16333590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llustration showing a pneumothorax. (Blausen.com staff. "/>
          <p:cNvPicPr>
            <a:picLocks noGrp="1"/>
          </p:cNvPicPr>
          <p:nvPr>
            <p:ph idx="1"/>
          </p:nvPr>
        </p:nvPicPr>
        <p:blipFill>
          <a:blip r:embed="rId2"/>
          <a:srcRect/>
          <a:stretch>
            <a:fillRect/>
          </a:stretch>
        </p:blipFill>
        <p:spPr bwMode="auto">
          <a:xfrm>
            <a:off x="6489700" y="1687512"/>
            <a:ext cx="4267200" cy="4027488"/>
          </a:xfrm>
          <a:prstGeom prst="rect">
            <a:avLst/>
          </a:prstGeom>
          <a:noFill/>
          <a:ln w="9525">
            <a:noFill/>
            <a:miter lim="800000"/>
            <a:headEnd/>
            <a:tailEnd/>
          </a:ln>
        </p:spPr>
      </p:pic>
      <p:pic>
        <p:nvPicPr>
          <p:cNvPr id="5" name="Picture 4" descr="Fluid in lungs with chest tube and reservoir for drainage"/>
          <p:cNvPicPr/>
          <p:nvPr/>
        </p:nvPicPr>
        <p:blipFill>
          <a:blip r:embed="rId3"/>
          <a:srcRect/>
          <a:stretch>
            <a:fillRect/>
          </a:stretch>
        </p:blipFill>
        <p:spPr bwMode="auto">
          <a:xfrm>
            <a:off x="1257300" y="1600200"/>
            <a:ext cx="4673599" cy="43688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sz="5400" dirty="0" smtClean="0"/>
              <a:t>THE END</a:t>
            </a:r>
            <a:endParaRPr lang="en-US" sz="5400" dirty="0"/>
          </a:p>
        </p:txBody>
      </p:sp>
    </p:spTree>
    <p:extLst>
      <p:ext uri="{BB962C8B-B14F-4D97-AF65-F5344CB8AC3E}">
        <p14:creationId xmlns:p14="http://schemas.microsoft.com/office/powerpoint/2010/main" xmlns="" val="11008560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33700" y="568345"/>
            <a:ext cx="8770571" cy="917555"/>
          </a:xfrm>
        </p:spPr>
        <p:txBody>
          <a:bodyPr/>
          <a:lstStyle/>
          <a:p>
            <a:r>
              <a:rPr lang="en-US" b="1" dirty="0"/>
              <a:t>PNEUMOTHORAX </a:t>
            </a:r>
            <a:endParaRPr lang="en-US" dirty="0"/>
          </a:p>
        </p:txBody>
      </p:sp>
      <p:sp>
        <p:nvSpPr>
          <p:cNvPr id="3" name="Content Placeholder 2"/>
          <p:cNvSpPr>
            <a:spLocks noGrp="1"/>
          </p:cNvSpPr>
          <p:nvPr>
            <p:ph idx="1"/>
          </p:nvPr>
        </p:nvSpPr>
        <p:spPr>
          <a:xfrm>
            <a:off x="1333500" y="2129061"/>
            <a:ext cx="10370771" cy="4373339"/>
          </a:xfrm>
        </p:spPr>
        <p:txBody>
          <a:bodyPr>
            <a:noAutofit/>
          </a:bodyPr>
          <a:lstStyle/>
          <a:p>
            <a:r>
              <a:rPr lang="en-US" sz="2400" dirty="0"/>
              <a:t>It’s the accumulation of air or gas in the pleural cavity, resulting in collapse of the lung on the affected side.</a:t>
            </a:r>
          </a:p>
          <a:p>
            <a:r>
              <a:rPr lang="en-US" sz="2400" dirty="0"/>
              <a:t>The condition may occur spontaneously as in the course of a pulmonary disease, or it may follow trauma to and perforation of the chest wall.</a:t>
            </a:r>
          </a:p>
          <a:p>
            <a:r>
              <a:rPr lang="en-US" sz="2400" dirty="0"/>
              <a:t>It occurs when the parietal or visceral pleura is breached and the pleural space is exposed to positive atmospheric pressure.</a:t>
            </a:r>
          </a:p>
          <a:p>
            <a:r>
              <a:rPr lang="en-US" sz="2400" dirty="0"/>
              <a:t>Normally, the pressure in the pleural space is negative. This negative pressure is required to maintain lung inflation. When either pleura is breached air enters pleural space and the lung or portion of it collapses.</a:t>
            </a:r>
          </a:p>
          <a:p>
            <a:endParaRPr lang="en-US" sz="2400" dirty="0"/>
          </a:p>
        </p:txBody>
      </p:sp>
    </p:spTree>
    <p:extLst>
      <p:ext uri="{BB962C8B-B14F-4D97-AF65-F5344CB8AC3E}">
        <p14:creationId xmlns:p14="http://schemas.microsoft.com/office/powerpoint/2010/main" xmlns="" val="29267453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Front view of male chest showing partially collapsed right lung."/>
          <p:cNvPicPr>
            <a:picLocks noGrp="1"/>
          </p:cNvPicPr>
          <p:nvPr>
            <p:ph idx="1"/>
          </p:nvPr>
        </p:nvPicPr>
        <p:blipFill>
          <a:blip r:embed="rId2"/>
          <a:srcRect/>
          <a:stretch>
            <a:fillRect/>
          </a:stretch>
        </p:blipFill>
        <p:spPr bwMode="auto">
          <a:xfrm>
            <a:off x="6107935" y="1394859"/>
            <a:ext cx="5198269" cy="3937000"/>
          </a:xfrm>
          <a:prstGeom prst="rect">
            <a:avLst/>
          </a:prstGeom>
          <a:noFill/>
          <a:ln w="9525">
            <a:noFill/>
            <a:miter lim="800000"/>
            <a:headEnd/>
            <a:tailEnd/>
          </a:ln>
        </p:spPr>
      </p:pic>
      <p:pic>
        <p:nvPicPr>
          <p:cNvPr id="6" name="Picture 5" descr="Punctured lung (pneumothorax): Symptoms, treatment, and recovery"/>
          <p:cNvPicPr/>
          <p:nvPr/>
        </p:nvPicPr>
        <p:blipFill>
          <a:blip r:embed="rId3"/>
          <a:srcRect/>
          <a:stretch>
            <a:fillRect/>
          </a:stretch>
        </p:blipFill>
        <p:spPr bwMode="auto">
          <a:xfrm>
            <a:off x="1409700" y="1257300"/>
            <a:ext cx="4252970" cy="40259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165101"/>
            <a:ext cx="10018713" cy="1282700"/>
          </a:xfrm>
        </p:spPr>
        <p:txBody>
          <a:bodyPr>
            <a:normAutofit fontScale="90000"/>
          </a:bodyPr>
          <a:lstStyle/>
          <a:p>
            <a:r>
              <a:rPr lang="en-US" b="1" dirty="0"/>
              <a:t>Types of pneumothorax</a:t>
            </a:r>
            <a:r>
              <a:rPr lang="en-US" dirty="0"/>
              <a:t/>
            </a:r>
            <a:br>
              <a:rPr lang="en-US" dirty="0"/>
            </a:br>
            <a:endParaRPr lang="en-US" dirty="0"/>
          </a:p>
        </p:txBody>
      </p:sp>
      <p:sp>
        <p:nvSpPr>
          <p:cNvPr id="3" name="Content Placeholder 2"/>
          <p:cNvSpPr>
            <a:spLocks noGrp="1"/>
          </p:cNvSpPr>
          <p:nvPr>
            <p:ph idx="1"/>
          </p:nvPr>
        </p:nvSpPr>
        <p:spPr>
          <a:xfrm>
            <a:off x="1484310" y="901700"/>
            <a:ext cx="10018713" cy="5664199"/>
          </a:xfrm>
        </p:spPr>
        <p:txBody>
          <a:bodyPr>
            <a:normAutofit/>
          </a:bodyPr>
          <a:lstStyle/>
          <a:p>
            <a:pPr marL="0" indent="0">
              <a:buNone/>
            </a:pPr>
            <a:r>
              <a:rPr lang="en-US" b="1" dirty="0"/>
              <a:t>Simple Pneumothorax</a:t>
            </a:r>
            <a:endParaRPr lang="en-US" dirty="0"/>
          </a:p>
          <a:p>
            <a:r>
              <a:rPr lang="en-US" dirty="0"/>
              <a:t>Occurs when air enters the pleural space through a breach of either the parietal or visceral pleura.</a:t>
            </a:r>
          </a:p>
          <a:p>
            <a:r>
              <a:rPr lang="en-US" dirty="0"/>
              <a:t>Most commonly, this occurs when air enters the pleural space through the rupture of a bleb/blister or a bronchopleural fistula. (Fistula- abnormal passage between two epithelial surfaces usually connecting the cavity of one organ with another).</a:t>
            </a:r>
          </a:p>
          <a:p>
            <a:r>
              <a:rPr lang="en-US" dirty="0"/>
              <a:t>A spontaneous pneumothorax in an apparently healthy person in the absence of trauma due to rapture of an air filled bleb on the pleural cavity. May be associated with diffuse interstitial lung disease or emphysema. </a:t>
            </a:r>
          </a:p>
        </p:txBody>
      </p:sp>
    </p:spTree>
    <p:extLst>
      <p:ext uri="{BB962C8B-B14F-4D97-AF65-F5344CB8AC3E}">
        <p14:creationId xmlns:p14="http://schemas.microsoft.com/office/powerpoint/2010/main" xmlns="" val="1114788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78000" y="114300"/>
            <a:ext cx="10185400" cy="6743700"/>
          </a:xfrm>
        </p:spPr>
        <p:txBody>
          <a:bodyPr>
            <a:noAutofit/>
          </a:bodyPr>
          <a:lstStyle/>
          <a:p>
            <a:pPr marL="0" indent="0">
              <a:buNone/>
            </a:pPr>
            <a:r>
              <a:rPr lang="en-US" sz="2800" b="1" dirty="0"/>
              <a:t>Traumatic Pneumothorax</a:t>
            </a:r>
            <a:endParaRPr lang="en-US" sz="2800" dirty="0"/>
          </a:p>
          <a:p>
            <a:pPr marL="0" indent="0">
              <a:buNone/>
            </a:pPr>
            <a:r>
              <a:rPr lang="en-US" sz="2800" dirty="0"/>
              <a:t>Occurs when air escapes from a laceration in the lung itself and enters the pleural space or from a wound in the chest wall.</a:t>
            </a:r>
          </a:p>
          <a:p>
            <a:pPr marL="0" indent="0">
              <a:buNone/>
            </a:pPr>
            <a:r>
              <a:rPr lang="en-US" sz="2800" dirty="0"/>
              <a:t>Causes;</a:t>
            </a:r>
          </a:p>
          <a:p>
            <a:pPr lvl="0"/>
            <a:r>
              <a:rPr lang="en-US" sz="2800" dirty="0"/>
              <a:t>Blunt trauma e.g. rib fractures</a:t>
            </a:r>
          </a:p>
          <a:p>
            <a:pPr lvl="0"/>
            <a:r>
              <a:rPr lang="en-US" sz="2800" dirty="0"/>
              <a:t>Penetrating chest or abdominal trauma e.g. stab wound or gunshot</a:t>
            </a:r>
          </a:p>
          <a:p>
            <a:pPr lvl="0"/>
            <a:r>
              <a:rPr lang="en-US" sz="2800" dirty="0"/>
              <a:t>Diaphragmatic tears</a:t>
            </a:r>
          </a:p>
          <a:p>
            <a:pPr lvl="0"/>
            <a:r>
              <a:rPr lang="en-US" sz="2800" dirty="0"/>
              <a:t>Invasive thoracic procedures e.g.</a:t>
            </a:r>
          </a:p>
          <a:p>
            <a:pPr lvl="1">
              <a:buFont typeface="Wingdings" panose="05000000000000000000" pitchFamily="2" charset="2"/>
              <a:buChar char="§"/>
            </a:pPr>
            <a:r>
              <a:rPr lang="en-US" sz="2800" dirty="0"/>
              <a:t>Thoracentesis</a:t>
            </a:r>
          </a:p>
          <a:p>
            <a:pPr lvl="1">
              <a:buFont typeface="Wingdings" panose="05000000000000000000" pitchFamily="2" charset="2"/>
              <a:buChar char="§"/>
            </a:pPr>
            <a:r>
              <a:rPr lang="en-US" sz="2800" dirty="0"/>
              <a:t>Lung biopsy</a:t>
            </a:r>
          </a:p>
          <a:p>
            <a:pPr lvl="1">
              <a:buFont typeface="Wingdings" panose="05000000000000000000" pitchFamily="2" charset="2"/>
              <a:buChar char="§"/>
            </a:pPr>
            <a:r>
              <a:rPr lang="en-US" sz="2800" dirty="0"/>
              <a:t>Insertion of subclavian line in which the pleural is punctured</a:t>
            </a:r>
          </a:p>
        </p:txBody>
      </p:sp>
    </p:spTree>
    <p:extLst>
      <p:ext uri="{BB962C8B-B14F-4D97-AF65-F5344CB8AC3E}">
        <p14:creationId xmlns:p14="http://schemas.microsoft.com/office/powerpoint/2010/main" xmlns="" val="3497851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4310" y="0"/>
            <a:ext cx="10018713" cy="6857999"/>
          </a:xfrm>
        </p:spPr>
        <p:txBody>
          <a:bodyPr>
            <a:normAutofit/>
          </a:bodyPr>
          <a:lstStyle/>
          <a:p>
            <a:r>
              <a:rPr lang="en-US" sz="2800" dirty="0"/>
              <a:t>A traumatic pneumothorax resulting from major injury to the chest is often accompanied by </a:t>
            </a:r>
            <a:r>
              <a:rPr lang="en-US" sz="2800" b="1" dirty="0" err="1"/>
              <a:t>hemothorax</a:t>
            </a:r>
            <a:r>
              <a:rPr lang="en-US" sz="2800" dirty="0"/>
              <a:t> (collection of blood in the pleural spaces). Often both blood and air are found in the chest cavity. (</a:t>
            </a:r>
            <a:r>
              <a:rPr lang="en-US" sz="2800" b="1" dirty="0" err="1"/>
              <a:t>hemopneumothorax</a:t>
            </a:r>
            <a:r>
              <a:rPr lang="en-US" sz="2800" dirty="0"/>
              <a:t>) after a major trauma . Open pneumothorax is one form of traumatic pneumothorax. It occurs when a wound in the chest wall is large enough to allow air to pass freely in and out of the thoracic cavity with each attempted respiration. This brings about lung collapse.</a:t>
            </a:r>
          </a:p>
          <a:p>
            <a:r>
              <a:rPr lang="en-US" sz="2800" dirty="0"/>
              <a:t>Also the structures of the media sternum (heart and great vessels) also shift towards injured side with inspiration and in the opposite direction with expiration. This leads to serious circulatory problems.</a:t>
            </a:r>
          </a:p>
          <a:p>
            <a:endParaRPr lang="en-US" sz="2800" dirty="0"/>
          </a:p>
        </p:txBody>
      </p:sp>
    </p:spTree>
    <p:extLst>
      <p:ext uri="{BB962C8B-B14F-4D97-AF65-F5344CB8AC3E}">
        <p14:creationId xmlns:p14="http://schemas.microsoft.com/office/powerpoint/2010/main" xmlns="" val="10107370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4310" y="0"/>
            <a:ext cx="10018713" cy="6857999"/>
          </a:xfrm>
        </p:spPr>
        <p:txBody>
          <a:bodyPr>
            <a:normAutofit/>
          </a:bodyPr>
          <a:lstStyle/>
          <a:p>
            <a:pPr marL="0" indent="0">
              <a:buNone/>
            </a:pPr>
            <a:r>
              <a:rPr lang="en-US" b="1" dirty="0"/>
              <a:t>Tension Pneumothorax</a:t>
            </a:r>
            <a:endParaRPr lang="en-US" dirty="0"/>
          </a:p>
          <a:p>
            <a:r>
              <a:rPr lang="en-US" dirty="0"/>
              <a:t>Occurs when air is drawn into the pleural space from a lacerated lung or through a small opening or wound in the chest wall. May be a complication of other types of pneumothorax.</a:t>
            </a:r>
          </a:p>
          <a:p>
            <a:r>
              <a:rPr lang="en-US" dirty="0"/>
              <a:t>Air that enters the chest cavity with each inspiration is trapped and can’t be expelled on expiration through the air passage or opening on the chest wall.</a:t>
            </a:r>
          </a:p>
          <a:p>
            <a:r>
              <a:rPr lang="en-US" dirty="0"/>
              <a:t>Air enters pleural space but can’t escape.</a:t>
            </a:r>
          </a:p>
          <a:p>
            <a:r>
              <a:rPr lang="en-US" dirty="0"/>
              <a:t>With each breath tension is increased (positive pressure) within the affected pleural space. This causes the lung to collapse and the affected pleural space. This causes the lung to collapse and the heart vessels and great vessels trachea to shift towards unaffected side of the chart.</a:t>
            </a:r>
          </a:p>
          <a:p>
            <a:r>
              <a:rPr lang="en-US" dirty="0"/>
              <a:t>Because of increased intrathoracic pressure which decreased output and impairment of peripheral circulation. In extreme cases the pulse may be undetectable. This is known as pulseless electrical activity.</a:t>
            </a:r>
          </a:p>
          <a:p>
            <a:endParaRPr lang="en-US" dirty="0"/>
          </a:p>
        </p:txBody>
      </p:sp>
    </p:spTree>
    <p:extLst>
      <p:ext uri="{BB962C8B-B14F-4D97-AF65-F5344CB8AC3E}">
        <p14:creationId xmlns:p14="http://schemas.microsoft.com/office/powerpoint/2010/main" xmlns="" val="31775325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174170"/>
            <a:ext cx="10018713" cy="1458684"/>
          </a:xfrm>
        </p:spPr>
        <p:txBody>
          <a:bodyPr/>
          <a:lstStyle/>
          <a:p>
            <a:r>
              <a:rPr lang="en-US" b="1" dirty="0"/>
              <a:t>Clinical Manifestation</a:t>
            </a:r>
            <a:r>
              <a:rPr lang="en-US" dirty="0"/>
              <a:t/>
            </a:r>
            <a:br>
              <a:rPr lang="en-US" dirty="0"/>
            </a:br>
            <a:endParaRPr lang="en-US" dirty="0"/>
          </a:p>
        </p:txBody>
      </p:sp>
      <p:sp>
        <p:nvSpPr>
          <p:cNvPr id="3" name="Content Placeholder 2"/>
          <p:cNvSpPr>
            <a:spLocks noGrp="1"/>
          </p:cNvSpPr>
          <p:nvPr>
            <p:ph idx="1"/>
          </p:nvPr>
        </p:nvSpPr>
        <p:spPr>
          <a:xfrm>
            <a:off x="1484310" y="653143"/>
            <a:ext cx="10018713" cy="5138058"/>
          </a:xfrm>
        </p:spPr>
        <p:txBody>
          <a:bodyPr>
            <a:normAutofit/>
          </a:bodyPr>
          <a:lstStyle/>
          <a:p>
            <a:pPr marL="0" indent="0">
              <a:buNone/>
            </a:pPr>
            <a:r>
              <a:rPr lang="en-US" sz="2800" dirty="0"/>
              <a:t>These depend on its size and cause;</a:t>
            </a:r>
          </a:p>
          <a:p>
            <a:pPr marL="0" indent="0">
              <a:buNone/>
            </a:pPr>
            <a:r>
              <a:rPr lang="en-US" sz="2800" b="1" i="1" dirty="0"/>
              <a:t>Small pneumothorax</a:t>
            </a:r>
            <a:endParaRPr lang="en-US" sz="2800" dirty="0"/>
          </a:p>
          <a:p>
            <a:pPr lvl="0"/>
            <a:r>
              <a:rPr lang="en-US" sz="2800" dirty="0"/>
              <a:t>Pain is usually sudden and may be pleuritic</a:t>
            </a:r>
          </a:p>
          <a:p>
            <a:pPr lvl="0"/>
            <a:r>
              <a:rPr lang="en-US" sz="2800" dirty="0"/>
              <a:t>Patient may have only minimal respiratory distress</a:t>
            </a:r>
          </a:p>
          <a:p>
            <a:pPr lvl="0"/>
            <a:r>
              <a:rPr lang="en-US" sz="2800" dirty="0"/>
              <a:t>Slight chest discomfort</a:t>
            </a:r>
          </a:p>
          <a:p>
            <a:pPr lvl="0"/>
            <a:r>
              <a:rPr lang="en-US" sz="2800" dirty="0"/>
              <a:t>Tachypnea – rapid shallow respirations</a:t>
            </a:r>
          </a:p>
          <a:p>
            <a:endParaRPr lang="en-US" sz="2800" dirty="0"/>
          </a:p>
        </p:txBody>
      </p:sp>
    </p:spTree>
    <p:extLst>
      <p:ext uri="{BB962C8B-B14F-4D97-AF65-F5344CB8AC3E}">
        <p14:creationId xmlns:p14="http://schemas.microsoft.com/office/powerpoint/2010/main" xmlns="" val="24942025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94114" y="304799"/>
            <a:ext cx="10145486" cy="6553201"/>
          </a:xfrm>
        </p:spPr>
        <p:txBody>
          <a:bodyPr>
            <a:normAutofit lnSpcReduction="10000"/>
          </a:bodyPr>
          <a:lstStyle/>
          <a:p>
            <a:r>
              <a:rPr lang="en-US" b="1" i="1" dirty="0"/>
              <a:t>Large pneumothorax</a:t>
            </a:r>
            <a:endParaRPr lang="en-US" dirty="0"/>
          </a:p>
          <a:p>
            <a:pPr lvl="0"/>
            <a:r>
              <a:rPr lang="en-US" dirty="0"/>
              <a:t>Acute respiratory distress</a:t>
            </a:r>
          </a:p>
          <a:p>
            <a:pPr lvl="0"/>
            <a:r>
              <a:rPr lang="en-US" dirty="0"/>
              <a:t>Patient is anxious</a:t>
            </a:r>
          </a:p>
          <a:p>
            <a:pPr lvl="0"/>
            <a:r>
              <a:rPr lang="en-US" dirty="0"/>
              <a:t>Dyspnea and air hunger</a:t>
            </a:r>
          </a:p>
          <a:p>
            <a:pPr lvl="0"/>
            <a:r>
              <a:rPr lang="en-US" dirty="0"/>
              <a:t>May develop central cyanosis from severe hypoxemia</a:t>
            </a:r>
          </a:p>
          <a:p>
            <a:pPr lvl="0"/>
            <a:r>
              <a:rPr lang="en-US" dirty="0"/>
              <a:t>Increased use of accessory muscles</a:t>
            </a:r>
          </a:p>
          <a:p>
            <a:pPr lvl="0"/>
            <a:r>
              <a:rPr lang="en-US" dirty="0"/>
              <a:t>Hypotension</a:t>
            </a:r>
          </a:p>
          <a:p>
            <a:pPr lvl="0"/>
            <a:r>
              <a:rPr lang="en-US" dirty="0"/>
              <a:t>Tachycardia</a:t>
            </a:r>
          </a:p>
          <a:p>
            <a:pPr lvl="0"/>
            <a:r>
              <a:rPr lang="en-US" dirty="0"/>
              <a:t>Profuse diaphoresis – profuse perspiration.</a:t>
            </a:r>
          </a:p>
          <a:p>
            <a:pPr marL="0" indent="0">
              <a:buNone/>
            </a:pPr>
            <a:r>
              <a:rPr lang="en-US" dirty="0"/>
              <a:t>On examination;</a:t>
            </a:r>
          </a:p>
          <a:p>
            <a:pPr lvl="0"/>
            <a:r>
              <a:rPr lang="en-US" dirty="0"/>
              <a:t>Breath sounds may be diminished or absent.</a:t>
            </a:r>
          </a:p>
          <a:p>
            <a:pPr lvl="0"/>
            <a:r>
              <a:rPr lang="en-US" dirty="0"/>
              <a:t>Chest expansion may be decreased or fixed in hyper expansion state.</a:t>
            </a:r>
          </a:p>
          <a:p>
            <a:pPr lvl="0"/>
            <a:r>
              <a:rPr lang="en-US" dirty="0"/>
              <a:t>Trachea is shifted away from affected side.</a:t>
            </a:r>
          </a:p>
          <a:p>
            <a:endParaRPr lang="en-US" dirty="0"/>
          </a:p>
        </p:txBody>
      </p:sp>
    </p:spTree>
    <p:extLst>
      <p:ext uri="{BB962C8B-B14F-4D97-AF65-F5344CB8AC3E}">
        <p14:creationId xmlns:p14="http://schemas.microsoft.com/office/powerpoint/2010/main" xmlns="" val="374925238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xmlns=""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TM03457496[[fn=Parallax]]</Template>
  <TotalTime>220</TotalTime>
  <Words>1159</Words>
  <Application>Microsoft Office PowerPoint</Application>
  <PresentationFormat>Custom</PresentationFormat>
  <Paragraphs>80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Parallax</vt:lpstr>
      <vt:lpstr>MODULE: MEDICAL SURGICAL NURSING  SUBJECT: PULMONARY NURSING </vt:lpstr>
      <vt:lpstr>PNEUMOTHORAX </vt:lpstr>
      <vt:lpstr>Slide 3</vt:lpstr>
      <vt:lpstr>Types of pneumothorax </vt:lpstr>
      <vt:lpstr>Slide 5</vt:lpstr>
      <vt:lpstr>Slide 6</vt:lpstr>
      <vt:lpstr>Slide 7</vt:lpstr>
      <vt:lpstr>Clinical Manifestation </vt:lpstr>
      <vt:lpstr>Slide 9</vt:lpstr>
      <vt:lpstr>Management </vt:lpstr>
      <vt:lpstr>Slide 11</vt:lpstr>
      <vt:lpstr>Indications of Thoracotomy </vt:lpstr>
      <vt:lpstr>Slide 13</vt:lpstr>
      <vt:lpstr>Slide 14</vt:lpstr>
      <vt:lpstr>Slide 15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MEDICAL SURGICAL NURSING  SUBJECT: PULMONARY NURSING</dc:title>
  <dc:creator>Windows User</dc:creator>
  <cp:lastModifiedBy>VIRGINIA MARU</cp:lastModifiedBy>
  <cp:revision>25</cp:revision>
  <dcterms:created xsi:type="dcterms:W3CDTF">2020-05-02T14:15:01Z</dcterms:created>
  <dcterms:modified xsi:type="dcterms:W3CDTF">2020-10-21T19:02:04Z</dcterms:modified>
</cp:coreProperties>
</file>