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264" r:id="rId4"/>
    <p:sldId id="265" r:id="rId5"/>
    <p:sldId id="266" r:id="rId6"/>
    <p:sldId id="267" r:id="rId7"/>
    <p:sldId id="258" r:id="rId8"/>
    <p:sldId id="259" r:id="rId9"/>
    <p:sldId id="260" r:id="rId10"/>
    <p:sldId id="261" r:id="rId11"/>
    <p:sldId id="262" r:id="rId12"/>
    <p:sldId id="263" r:id="rId13"/>
    <p:sldId id="268" r:id="rId14"/>
    <p:sldId id="269" r:id="rId15"/>
    <p:sldId id="270" r:id="rId16"/>
    <p:sldId id="271" r:id="rId17"/>
    <p:sldId id="273" r:id="rId18"/>
    <p:sldId id="274" r:id="rId19"/>
    <p:sldId id="275" r:id="rId20"/>
    <p:sldId id="276" r:id="rId21"/>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73" d="100"/>
          <a:sy n="73" d="100"/>
        </p:scale>
        <p:origin x="-624" y="-102"/>
      </p:cViewPr>
      <p:guideLst>
        <p:guide orient="horz" pos="2160"/>
        <p:guide pos="3840"/>
      </p:guideLst>
    </p:cSldViewPr>
  </p:slideViewPr>
  <p:notesTextViewPr>
    <p:cViewPr>
      <p:scale>
        <a:sx n="1" d="1"/>
        <a:sy n="1" d="1"/>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en-US" smtClean="0"/>
              <a:t>Click to edit Master title style</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9/27/2020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9/27/2020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smtClean="0"/>
              <a:t>Click to edit Master title style</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9/27/2020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dirty="0"/>
              <a:pPr/>
              <a:t>‹#›</a:t>
            </a:fld>
            <a:endParaRPr lang="en-US" dirty="0"/>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en-US" smtClean="0"/>
              <a:t>Click to edit Master title style</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9/27/2020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smtClean="0"/>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9/27/2020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a:t>
            </a:fld>
            <a:endParaRPr lang="en-US" dirty="0"/>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en-US" smtClean="0"/>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9/27/2020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9/27/2020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9/27/2020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en-US" smtClean="0"/>
              <a:t>Click to edit Master title style</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9/27/2020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9/27/2020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B61BEF0D-F0BB-DE4B-95CE-6DB70DBA9567}" type="datetimeFigureOut">
              <a:rPr lang="en-US" dirty="0"/>
              <a:pPr/>
              <a:t>9/27/2020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9/27/2020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9/27/2020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9/27/2020</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en-US" smtClean="0"/>
              <a:t>Click to edit Master title style</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9/27/2020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9/27/2020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157"/>
            <a:ext cx="2356674" cy="6853096"/>
            <a:chOff x="6627813" y="195610"/>
            <a:chExt cx="1952625" cy="5678141"/>
          </a:xfrm>
        </p:grpSpPr>
        <p:sp>
          <p:nvSpPr>
            <p:cNvPr id="11" name="Freeform 27"/>
            <p:cNvSpPr/>
            <p:nvPr/>
          </p:nvSpPr>
          <p:spPr bwMode="auto">
            <a:xfrm>
              <a:off x="6627813" y="195610"/>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dirty="0"/>
              <a:pPr/>
              <a:t>9/27/2020</a:t>
            </a:fld>
            <a:endParaRPr lang="en-US" dirty="0"/>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D57F1E4F-1CFF-5643-939E-217C01CDF565}"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60" r:id="rId10"/>
    <p:sldLayoutId id="2147483661" r:id="rId11"/>
    <p:sldLayoutId id="2147483662" r:id="rId12"/>
    <p:sldLayoutId id="2147483663" r:id="rId13"/>
    <p:sldLayoutId id="2147483664" r:id="rId14"/>
    <p:sldLayoutId id="2147483658" r:id="rId15"/>
    <p:sldLayoutId id="2147483659" r:id="rId16"/>
  </p:sldLayoutIdLst>
  <p:txStyles>
    <p:titleStyle>
      <a:lvl1pPr algn="l" defTabSz="457200" rtl="0" eaLnBrk="1" latinLnBrk="0" hangingPunct="1">
        <a:spcBef>
          <a:spcPct val="0"/>
        </a:spcBef>
        <a:buNone/>
        <a:defRPr sz="3600" kern="1200">
          <a:solidFill>
            <a:schemeClr val="accent2">
              <a:lumMod val="7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1371600"/>
            <a:ext cx="8915399" cy="3405781"/>
          </a:xfrm>
        </p:spPr>
        <p:txBody>
          <a:bodyPr>
            <a:normAutofit fontScale="90000"/>
          </a:bodyPr>
          <a:lstStyle/>
          <a:p>
            <a:r>
              <a:rPr lang="en-GB" sz="4400" b="1" dirty="0"/>
              <a:t>MODULE: MEDICAL SURGICAL NURSING</a:t>
            </a:r>
            <a:br>
              <a:rPr lang="en-GB" sz="4400" b="1" dirty="0"/>
            </a:br>
            <a:r>
              <a:rPr lang="en-US" sz="4400" dirty="0"/>
              <a:t/>
            </a:r>
            <a:br>
              <a:rPr lang="en-US" sz="4400" dirty="0"/>
            </a:br>
            <a:r>
              <a:rPr lang="en-GB" sz="4400" b="1" dirty="0"/>
              <a:t>SUBJECT: PULMONARY NURSING</a:t>
            </a:r>
            <a:r>
              <a:rPr lang="en-GB" b="1" dirty="0"/>
              <a:t/>
            </a:r>
            <a:br>
              <a:rPr lang="en-GB" b="1" dirty="0"/>
            </a:br>
            <a:endParaRPr lang="en-US" dirty="0"/>
          </a:p>
        </p:txBody>
      </p:sp>
      <p:sp>
        <p:nvSpPr>
          <p:cNvPr id="3" name="Subtitle 2"/>
          <p:cNvSpPr>
            <a:spLocks noGrp="1"/>
          </p:cNvSpPr>
          <p:nvPr>
            <p:ph type="subTitle" idx="1"/>
          </p:nvPr>
        </p:nvSpPr>
        <p:spPr/>
        <p:txBody>
          <a:bodyPr>
            <a:normAutofit/>
          </a:bodyPr>
          <a:lstStyle/>
          <a:p>
            <a:r>
              <a:rPr lang="en-US" sz="4000" b="1" dirty="0" smtClean="0"/>
              <a:t>TOPIC:CARCINOMA </a:t>
            </a:r>
            <a:r>
              <a:rPr lang="en-US" sz="4000" b="1" dirty="0"/>
              <a:t>OF THE </a:t>
            </a:r>
            <a:r>
              <a:rPr lang="en-US" sz="4000" b="1" dirty="0" smtClean="0"/>
              <a:t>LUNGS</a:t>
            </a:r>
          </a:p>
          <a:p>
            <a:r>
              <a:rPr lang="en-US" sz="1900" b="1" dirty="0" smtClean="0"/>
              <a:t>V.MARU </a:t>
            </a:r>
            <a:endParaRPr lang="en-US" sz="1900" dirty="0"/>
          </a:p>
        </p:txBody>
      </p:sp>
    </p:spTree>
    <p:extLst>
      <p:ext uri="{BB962C8B-B14F-4D97-AF65-F5344CB8AC3E}">
        <p14:creationId xmlns:p14="http://schemas.microsoft.com/office/powerpoint/2010/main" xmlns="" val="184935598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92925" y="292100"/>
            <a:ext cx="8911687" cy="800100"/>
          </a:xfrm>
        </p:spPr>
        <p:txBody>
          <a:bodyPr>
            <a:normAutofit fontScale="90000"/>
          </a:bodyPr>
          <a:lstStyle/>
          <a:p>
            <a:r>
              <a:rPr lang="en-US" b="1" dirty="0"/>
              <a:t>Lung cancer: Risk factors</a:t>
            </a:r>
            <a:r>
              <a:rPr lang="en-US" dirty="0"/>
              <a:t/>
            </a:r>
            <a:br>
              <a:rPr lang="en-US" dirty="0"/>
            </a:br>
            <a:endParaRPr lang="en-US" dirty="0"/>
          </a:p>
        </p:txBody>
      </p:sp>
      <p:sp>
        <p:nvSpPr>
          <p:cNvPr id="3" name="Content Placeholder 2"/>
          <p:cNvSpPr>
            <a:spLocks noGrp="1"/>
          </p:cNvSpPr>
          <p:nvPr>
            <p:ph idx="1"/>
          </p:nvPr>
        </p:nvSpPr>
        <p:spPr>
          <a:xfrm>
            <a:off x="1741714" y="977900"/>
            <a:ext cx="9762898" cy="5664200"/>
          </a:xfrm>
        </p:spPr>
        <p:txBody>
          <a:bodyPr>
            <a:normAutofit/>
          </a:bodyPr>
          <a:lstStyle/>
          <a:p>
            <a:pPr lvl="0"/>
            <a:r>
              <a:rPr lang="en-US" sz="2800" dirty="0"/>
              <a:t>Tobacco smoke</a:t>
            </a:r>
          </a:p>
          <a:p>
            <a:pPr marL="0" indent="0">
              <a:buNone/>
            </a:pPr>
            <a:r>
              <a:rPr lang="en-US" sz="2800" dirty="0"/>
              <a:t>Lung cancer is 10× more in smokers than non-smokers. The risk is determined by the number of cigarettes smoked each day multiplied by number of years smoked, age smoking was initiated, depth of inhalation, tar and nicotine levels of cigarette smoked. The younger the person the greater the risk.</a:t>
            </a:r>
          </a:p>
          <a:p>
            <a:pPr lvl="0"/>
            <a:r>
              <a:rPr lang="en-US" sz="2800" dirty="0"/>
              <a:t>Second hand smoke</a:t>
            </a:r>
          </a:p>
          <a:p>
            <a:pPr marL="0" indent="0">
              <a:buNone/>
            </a:pPr>
            <a:r>
              <a:rPr lang="en-US" sz="2800" dirty="0"/>
              <a:t>This is passive smoking. People who are involuntarily exposed to smoke may be in closed environments i.e. house, automobile, and building.</a:t>
            </a:r>
          </a:p>
          <a:p>
            <a:endParaRPr lang="en-US" sz="2800" dirty="0"/>
          </a:p>
        </p:txBody>
      </p:sp>
    </p:spTree>
    <p:extLst>
      <p:ext uri="{BB962C8B-B14F-4D97-AF65-F5344CB8AC3E}">
        <p14:creationId xmlns:p14="http://schemas.microsoft.com/office/powerpoint/2010/main" xmlns="" val="314082585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146300" y="152400"/>
            <a:ext cx="9358312" cy="5758822"/>
          </a:xfrm>
        </p:spPr>
        <p:txBody>
          <a:bodyPr>
            <a:noAutofit/>
          </a:bodyPr>
          <a:lstStyle/>
          <a:p>
            <a:pPr lvl="0"/>
            <a:r>
              <a:rPr lang="en-US" sz="2400" dirty="0"/>
              <a:t>Environment and occupational exposure</a:t>
            </a:r>
          </a:p>
          <a:p>
            <a:pPr marL="0" indent="0">
              <a:buNone/>
            </a:pPr>
            <a:r>
              <a:rPr lang="en-US" sz="2400" dirty="0"/>
              <a:t>These are;</a:t>
            </a:r>
          </a:p>
          <a:p>
            <a:pPr lvl="0">
              <a:buFont typeface="Arial" panose="020B0604020202020204" pitchFamily="34" charset="0"/>
              <a:buChar char="•"/>
            </a:pPr>
            <a:r>
              <a:rPr lang="en-US" sz="2400" dirty="0"/>
              <a:t>Motor vehicle emissions, </a:t>
            </a:r>
          </a:p>
          <a:p>
            <a:pPr lvl="0">
              <a:buFont typeface="Arial" panose="020B0604020202020204" pitchFamily="34" charset="0"/>
              <a:buChar char="•"/>
            </a:pPr>
            <a:r>
              <a:rPr lang="en-US" sz="2400" dirty="0"/>
              <a:t>Pollutants from refineries and manufacturing plants,</a:t>
            </a:r>
          </a:p>
          <a:p>
            <a:pPr lvl="0">
              <a:buFont typeface="Arial" panose="020B0604020202020204" pitchFamily="34" charset="0"/>
              <a:buChar char="•"/>
            </a:pPr>
            <a:r>
              <a:rPr lang="en-US" sz="2400" dirty="0" err="1"/>
              <a:t>Randon</a:t>
            </a:r>
            <a:r>
              <a:rPr lang="en-US" sz="2400" dirty="0"/>
              <a:t> - colorless, odorless gas found in soil and rocks. These are known to develop lung cancer especially when combined with cigarette smoking.</a:t>
            </a:r>
          </a:p>
          <a:p>
            <a:pPr lvl="0">
              <a:buFont typeface="Arial" panose="020B0604020202020204" pitchFamily="34" charset="0"/>
              <a:buChar char="•"/>
            </a:pPr>
            <a:r>
              <a:rPr lang="en-US" sz="2400" dirty="0"/>
              <a:t>Chronic exposure to industrial carcinogens such as asbestos, mustard gas, oven fumes, oil, radiation etc. all have been associated with development of lung cancer.</a:t>
            </a:r>
          </a:p>
          <a:p>
            <a:pPr lvl="0"/>
            <a:r>
              <a:rPr lang="en-US" sz="2400" dirty="0"/>
              <a:t>Asbestos dust</a:t>
            </a:r>
          </a:p>
          <a:p>
            <a:pPr marL="0" indent="0">
              <a:buNone/>
            </a:pPr>
            <a:r>
              <a:rPr lang="en-US" sz="2400" dirty="0"/>
              <a:t>This is a naturally occurring mineral. It is very dangerous hence second to smoking.</a:t>
            </a:r>
          </a:p>
          <a:p>
            <a:pPr marL="0" indent="0">
              <a:buNone/>
            </a:pPr>
            <a:r>
              <a:rPr lang="en-US" sz="2400" dirty="0"/>
              <a:t>Some familiar predisposition to lung cancer seems to be 2-3× that in general population regardless of smoking status.</a:t>
            </a:r>
          </a:p>
          <a:p>
            <a:endParaRPr lang="en-US" sz="2400" dirty="0"/>
          </a:p>
        </p:txBody>
      </p:sp>
    </p:spTree>
    <p:extLst>
      <p:ext uri="{BB962C8B-B14F-4D97-AF65-F5344CB8AC3E}">
        <p14:creationId xmlns:p14="http://schemas.microsoft.com/office/powerpoint/2010/main" xmlns="" val="152659907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589212" y="368300"/>
            <a:ext cx="8915400" cy="5542922"/>
          </a:xfrm>
        </p:spPr>
        <p:txBody>
          <a:bodyPr>
            <a:noAutofit/>
          </a:bodyPr>
          <a:lstStyle/>
          <a:p>
            <a:pPr marL="0" indent="0">
              <a:buNone/>
            </a:pPr>
            <a:r>
              <a:rPr lang="en-US" sz="2800" b="1" dirty="0"/>
              <a:t>Gender</a:t>
            </a:r>
            <a:endParaRPr lang="en-US" sz="2800" dirty="0"/>
          </a:p>
          <a:p>
            <a:pPr marL="0" indent="0">
              <a:buNone/>
            </a:pPr>
            <a:r>
              <a:rPr lang="en-US" sz="2800" dirty="0"/>
              <a:t>More in men than women.</a:t>
            </a:r>
          </a:p>
          <a:p>
            <a:pPr marL="0" indent="0">
              <a:buNone/>
            </a:pPr>
            <a:endParaRPr lang="en-US" sz="2800" b="1" dirty="0" smtClean="0"/>
          </a:p>
          <a:p>
            <a:pPr marL="0" indent="0">
              <a:buNone/>
            </a:pPr>
            <a:r>
              <a:rPr lang="en-US" sz="2800" b="1" dirty="0" smtClean="0"/>
              <a:t>Clinical </a:t>
            </a:r>
            <a:r>
              <a:rPr lang="en-US" sz="2800" b="1" dirty="0"/>
              <a:t>Manifestations</a:t>
            </a:r>
            <a:endParaRPr lang="en-US" sz="2800" dirty="0"/>
          </a:p>
          <a:p>
            <a:r>
              <a:rPr lang="en-US" sz="2800" dirty="0" smtClean="0"/>
              <a:t> </a:t>
            </a:r>
            <a:r>
              <a:rPr lang="en-US" sz="2800" dirty="0"/>
              <a:t>It’s asymptomatic until late in its course.</a:t>
            </a:r>
          </a:p>
          <a:p>
            <a:r>
              <a:rPr lang="en-US" sz="2800" dirty="0" smtClean="0"/>
              <a:t>-Signs </a:t>
            </a:r>
            <a:r>
              <a:rPr lang="en-US" sz="2800" dirty="0"/>
              <a:t>and symptoms depend on location and size of the tumor</a:t>
            </a:r>
          </a:p>
          <a:p>
            <a:r>
              <a:rPr lang="en-US" sz="2800" dirty="0" smtClean="0"/>
              <a:t> </a:t>
            </a:r>
            <a:r>
              <a:rPr lang="en-US" sz="2800" dirty="0"/>
              <a:t>Extent of metastasis to regional or distant sites</a:t>
            </a:r>
          </a:p>
          <a:p>
            <a:r>
              <a:rPr lang="en-US" sz="2800" dirty="0" smtClean="0"/>
              <a:t> </a:t>
            </a:r>
            <a:r>
              <a:rPr lang="en-US" sz="2800" dirty="0"/>
              <a:t>Degree of obstruction</a:t>
            </a:r>
          </a:p>
        </p:txBody>
      </p:sp>
    </p:spTree>
    <p:extLst>
      <p:ext uri="{BB962C8B-B14F-4D97-AF65-F5344CB8AC3E}">
        <p14:creationId xmlns:p14="http://schemas.microsoft.com/office/powerpoint/2010/main" xmlns="" val="223128241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930400" y="139700"/>
            <a:ext cx="9245600" cy="6489700"/>
          </a:xfrm>
        </p:spPr>
        <p:txBody>
          <a:bodyPr>
            <a:noAutofit/>
          </a:bodyPr>
          <a:lstStyle/>
          <a:p>
            <a:pPr marL="0" indent="0">
              <a:buNone/>
            </a:pPr>
            <a:r>
              <a:rPr lang="en-US" sz="2400" b="1" dirty="0"/>
              <a:t>Most frequent symptoms</a:t>
            </a:r>
            <a:endParaRPr lang="en-US" sz="2400" dirty="0"/>
          </a:p>
          <a:p>
            <a:pPr lvl="0"/>
            <a:r>
              <a:rPr lang="en-US" sz="2400" dirty="0"/>
              <a:t>Cough – occurs in 65-75%; many start as dry persistent cough, it may become productive due to infection.</a:t>
            </a:r>
          </a:p>
          <a:p>
            <a:pPr lvl="0"/>
            <a:r>
              <a:rPr lang="en-US" sz="2400" dirty="0"/>
              <a:t>Dyspnea – occurs in 60% of patients; causes may include tumor occlusion of airway pleural effusion, pneumonia etc.</a:t>
            </a:r>
          </a:p>
          <a:p>
            <a:pPr lvl="0"/>
            <a:r>
              <a:rPr lang="en-US" sz="2400" dirty="0"/>
              <a:t>Blood tinged sputum</a:t>
            </a:r>
          </a:p>
          <a:p>
            <a:pPr lvl="0"/>
            <a:r>
              <a:rPr lang="en-US" sz="2400" dirty="0"/>
              <a:t>Chest or shoulder pain – may indicate chest-wall or pleural involvement by tumor</a:t>
            </a:r>
          </a:p>
          <a:p>
            <a:pPr lvl="0"/>
            <a:r>
              <a:rPr lang="en-US" sz="2400" dirty="0"/>
              <a:t>Pain – may be related to metastasis to the bone.</a:t>
            </a:r>
          </a:p>
          <a:p>
            <a:pPr lvl="0"/>
            <a:r>
              <a:rPr lang="en-US" sz="2400" dirty="0"/>
              <a:t>Fever (recurring) – due to infections of URTI</a:t>
            </a:r>
          </a:p>
          <a:p>
            <a:pPr lvl="0"/>
            <a:r>
              <a:rPr lang="en-US" sz="2400" dirty="0"/>
              <a:t>Chest and tightness if tumor spreads to regional lymph nodes.</a:t>
            </a:r>
          </a:p>
          <a:p>
            <a:pPr lvl="0"/>
            <a:r>
              <a:rPr lang="en-US" sz="2400" dirty="0"/>
              <a:t>Also; voice hoarseness, dysphasia, head and neck edema and signs and symptoms of pleura or pericardial effusion. </a:t>
            </a:r>
          </a:p>
        </p:txBody>
      </p:sp>
    </p:spTree>
    <p:extLst>
      <p:ext uri="{BB962C8B-B14F-4D97-AF65-F5344CB8AC3E}">
        <p14:creationId xmlns:p14="http://schemas.microsoft.com/office/powerpoint/2010/main" xmlns="" val="364543785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589212" y="596900"/>
            <a:ext cx="8915400" cy="5314322"/>
          </a:xfrm>
        </p:spPr>
        <p:txBody>
          <a:bodyPr>
            <a:noAutofit/>
          </a:bodyPr>
          <a:lstStyle/>
          <a:p>
            <a:pPr marL="0" indent="0">
              <a:buNone/>
            </a:pPr>
            <a:r>
              <a:rPr lang="en-US" sz="2800" b="1" dirty="0"/>
              <a:t>Most common sites of metastasis</a:t>
            </a:r>
            <a:endParaRPr lang="en-US" sz="2800" dirty="0"/>
          </a:p>
          <a:p>
            <a:pPr marL="0" indent="0">
              <a:buNone/>
            </a:pPr>
            <a:r>
              <a:rPr lang="en-US" sz="2800" dirty="0"/>
              <a:t>- Lymph nodes,		- Brain,</a:t>
            </a:r>
          </a:p>
          <a:p>
            <a:pPr marL="0" indent="0">
              <a:buNone/>
            </a:pPr>
            <a:r>
              <a:rPr lang="en-US" sz="2800" dirty="0"/>
              <a:t>- Bones, 		</a:t>
            </a:r>
            <a:r>
              <a:rPr lang="en-US" sz="2800" dirty="0" smtClean="0"/>
              <a:t>	</a:t>
            </a:r>
            <a:r>
              <a:rPr lang="en-US" sz="2800" dirty="0"/>
              <a:t>	- Adrenal glands</a:t>
            </a:r>
          </a:p>
          <a:p>
            <a:pPr marL="0" indent="0">
              <a:buNone/>
            </a:pPr>
            <a:r>
              <a:rPr lang="en-US" sz="2800" dirty="0"/>
              <a:t>- Liver, </a:t>
            </a:r>
          </a:p>
          <a:p>
            <a:endParaRPr lang="en-US" sz="2800" b="1" dirty="0" smtClean="0"/>
          </a:p>
          <a:p>
            <a:pPr marL="0" indent="0">
              <a:buNone/>
            </a:pPr>
            <a:r>
              <a:rPr lang="en-US" sz="2800" b="1" dirty="0" smtClean="0"/>
              <a:t>Nonspecific </a:t>
            </a:r>
            <a:r>
              <a:rPr lang="en-US" sz="2800" b="1" dirty="0"/>
              <a:t>symptoms</a:t>
            </a:r>
            <a:endParaRPr lang="en-US" sz="2800" dirty="0"/>
          </a:p>
          <a:p>
            <a:pPr marL="0" indent="0">
              <a:buNone/>
            </a:pPr>
            <a:r>
              <a:rPr lang="en-US" sz="2800" dirty="0"/>
              <a:t>Weight loss as disease progresses, weakness and anorexia (loss of appetite)</a:t>
            </a:r>
          </a:p>
          <a:p>
            <a:endParaRPr lang="en-US" sz="2800" dirty="0"/>
          </a:p>
        </p:txBody>
      </p:sp>
    </p:spTree>
    <p:extLst>
      <p:ext uri="{BB962C8B-B14F-4D97-AF65-F5344CB8AC3E}">
        <p14:creationId xmlns:p14="http://schemas.microsoft.com/office/powerpoint/2010/main" xmlns="" val="188686510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589212" y="546100"/>
            <a:ext cx="8915400" cy="5365122"/>
          </a:xfrm>
        </p:spPr>
        <p:txBody>
          <a:bodyPr>
            <a:noAutofit/>
          </a:bodyPr>
          <a:lstStyle/>
          <a:p>
            <a:r>
              <a:rPr lang="en-US" sz="2800" b="1" dirty="0"/>
              <a:t>Diagnosis</a:t>
            </a:r>
            <a:endParaRPr lang="en-US" sz="2800" dirty="0"/>
          </a:p>
          <a:p>
            <a:pPr lvl="0"/>
            <a:r>
              <a:rPr lang="en-US" sz="2800" dirty="0"/>
              <a:t>Chest x-ray</a:t>
            </a:r>
          </a:p>
          <a:p>
            <a:pPr lvl="0"/>
            <a:r>
              <a:rPr lang="en-US" sz="2800" dirty="0"/>
              <a:t>CT scan</a:t>
            </a:r>
          </a:p>
          <a:p>
            <a:pPr lvl="0"/>
            <a:r>
              <a:rPr lang="en-US" sz="2800" dirty="0"/>
              <a:t>Fiber optic bronchoscopy – biopsy</a:t>
            </a:r>
          </a:p>
          <a:p>
            <a:pPr lvl="0"/>
            <a:r>
              <a:rPr lang="en-US" sz="2800" dirty="0"/>
              <a:t>Transthoracic fire – needle aspirate (to aspirate cells from suspected area)</a:t>
            </a:r>
          </a:p>
          <a:p>
            <a:pPr lvl="0"/>
            <a:r>
              <a:rPr lang="en-US" sz="2800" dirty="0"/>
              <a:t>Endoscopy with esophageal U/S to obtain transesophageal biopsy.</a:t>
            </a:r>
          </a:p>
          <a:p>
            <a:pPr lvl="0"/>
            <a:r>
              <a:rPr lang="en-US" sz="2800" dirty="0"/>
              <a:t>MRI use</a:t>
            </a:r>
          </a:p>
          <a:p>
            <a:endParaRPr lang="en-US" sz="2800" dirty="0"/>
          </a:p>
        </p:txBody>
      </p:sp>
    </p:spTree>
    <p:extLst>
      <p:ext uri="{BB962C8B-B14F-4D97-AF65-F5344CB8AC3E}">
        <p14:creationId xmlns:p14="http://schemas.microsoft.com/office/powerpoint/2010/main" xmlns="" val="58029376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66901" y="152400"/>
            <a:ext cx="9637712" cy="736600"/>
          </a:xfrm>
        </p:spPr>
        <p:txBody>
          <a:bodyPr/>
          <a:lstStyle/>
          <a:p>
            <a:r>
              <a:rPr lang="en-US" b="1" dirty="0"/>
              <a:t>Medical management</a:t>
            </a:r>
            <a:endParaRPr lang="en-US" dirty="0"/>
          </a:p>
        </p:txBody>
      </p:sp>
      <p:sp>
        <p:nvSpPr>
          <p:cNvPr id="3" name="Content Placeholder 2"/>
          <p:cNvSpPr>
            <a:spLocks noGrp="1"/>
          </p:cNvSpPr>
          <p:nvPr>
            <p:ph idx="1"/>
          </p:nvPr>
        </p:nvSpPr>
        <p:spPr>
          <a:xfrm>
            <a:off x="1752600" y="1066800"/>
            <a:ext cx="9752012" cy="4844422"/>
          </a:xfrm>
        </p:spPr>
        <p:txBody>
          <a:bodyPr>
            <a:noAutofit/>
          </a:bodyPr>
          <a:lstStyle/>
          <a:p>
            <a:r>
              <a:rPr lang="en-US" sz="2800" dirty="0"/>
              <a:t>Objective- to provide cure if possible.</a:t>
            </a:r>
          </a:p>
          <a:p>
            <a:r>
              <a:rPr lang="en-US" sz="2800" dirty="0"/>
              <a:t>Treatment- depends on cell type, stage of the disease and patients physiologic status. Treatment may involve; surgery, chemotherapy and </a:t>
            </a:r>
            <a:r>
              <a:rPr lang="en-US" sz="2800" dirty="0" smtClean="0"/>
              <a:t>radiation </a:t>
            </a:r>
            <a:r>
              <a:rPr lang="en-US" sz="2800" dirty="0"/>
              <a:t>or a combination of these</a:t>
            </a:r>
            <a:r>
              <a:rPr lang="en-US" sz="2800" dirty="0" smtClean="0"/>
              <a:t>.</a:t>
            </a:r>
          </a:p>
          <a:p>
            <a:r>
              <a:rPr lang="en-US" sz="2800" b="1" i="1" dirty="0"/>
              <a:t>Surgical management</a:t>
            </a:r>
            <a:endParaRPr lang="en-US" sz="2800" dirty="0"/>
          </a:p>
          <a:p>
            <a:pPr marL="0" indent="0">
              <a:buNone/>
            </a:pPr>
            <a:r>
              <a:rPr lang="en-US" sz="2800" dirty="0"/>
              <a:t>It’s the preferred method of treating patients with localized non-small tumors with no evidence of metastatic spread and adequate cardiopulmonary function.</a:t>
            </a:r>
          </a:p>
          <a:p>
            <a:pPr marL="0" indent="0">
              <a:buNone/>
            </a:pPr>
            <a:r>
              <a:rPr lang="en-US" sz="2800" dirty="0"/>
              <a:t>Cure rate of small resection depends on the stage of disease.</a:t>
            </a:r>
          </a:p>
          <a:p>
            <a:endParaRPr lang="en-US" sz="2800" dirty="0"/>
          </a:p>
        </p:txBody>
      </p:sp>
    </p:spTree>
    <p:extLst>
      <p:ext uri="{BB962C8B-B14F-4D97-AF65-F5344CB8AC3E}">
        <p14:creationId xmlns:p14="http://schemas.microsoft.com/office/powerpoint/2010/main" xmlns="" val="174540916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01801" y="190500"/>
            <a:ext cx="9802812" cy="787400"/>
          </a:xfrm>
        </p:spPr>
        <p:txBody>
          <a:bodyPr>
            <a:normAutofit/>
          </a:bodyPr>
          <a:lstStyle/>
          <a:p>
            <a:r>
              <a:rPr lang="en-US" b="1" i="1" dirty="0"/>
              <a:t>Radiation therapy</a:t>
            </a:r>
            <a:endParaRPr lang="en-US" dirty="0"/>
          </a:p>
        </p:txBody>
      </p:sp>
      <p:sp>
        <p:nvSpPr>
          <p:cNvPr id="3" name="Content Placeholder 2"/>
          <p:cNvSpPr>
            <a:spLocks noGrp="1"/>
          </p:cNvSpPr>
          <p:nvPr>
            <p:ph idx="1"/>
          </p:nvPr>
        </p:nvSpPr>
        <p:spPr>
          <a:xfrm>
            <a:off x="1600200" y="977900"/>
            <a:ext cx="9904412" cy="5651500"/>
          </a:xfrm>
        </p:spPr>
        <p:txBody>
          <a:bodyPr>
            <a:noAutofit/>
          </a:bodyPr>
          <a:lstStyle/>
          <a:p>
            <a:r>
              <a:rPr lang="en-US" sz="2400" dirty="0"/>
              <a:t>May offer cure in small percentage of patients. It’s useful in controlling neoplasms that can’t be surgically resected but are responsive to radiation.</a:t>
            </a:r>
          </a:p>
          <a:p>
            <a:r>
              <a:rPr lang="en-US" sz="2400" dirty="0"/>
              <a:t>May be used to reduce the size of the tumor to make it operable, or to relieve pressure of the tumor on vital structures.</a:t>
            </a:r>
          </a:p>
          <a:p>
            <a:r>
              <a:rPr lang="en-US" sz="2400" dirty="0"/>
              <a:t>May also help to relieve pain, cough, hemoptysis, bone and liver pain. Relief of symptoms may last from few weeks to many months.</a:t>
            </a:r>
          </a:p>
          <a:p>
            <a:r>
              <a:rPr lang="en-US" sz="2400" dirty="0"/>
              <a:t>Radiation therapy is usually toxic to normal tissues within the radiation field and this may lead to complications within the radiation field. This may lead to complications such as </a:t>
            </a:r>
            <a:r>
              <a:rPr lang="en-US" sz="2400" dirty="0" err="1"/>
              <a:t>oesophagitis</a:t>
            </a:r>
            <a:r>
              <a:rPr lang="en-US" sz="2400" dirty="0"/>
              <a:t>, pneumonitis and radiation lung fibrosis. </a:t>
            </a:r>
          </a:p>
          <a:p>
            <a:r>
              <a:rPr lang="en-US" sz="2400" dirty="0"/>
              <a:t>Patient is monitored for; anemia, nutritional status, psychological outlook and fatigue throughout the treatment.</a:t>
            </a:r>
          </a:p>
        </p:txBody>
      </p:sp>
    </p:spTree>
    <p:extLst>
      <p:ext uri="{BB962C8B-B14F-4D97-AF65-F5344CB8AC3E}">
        <p14:creationId xmlns:p14="http://schemas.microsoft.com/office/powerpoint/2010/main" xmlns="" val="302224489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600200" y="127000"/>
            <a:ext cx="9904412" cy="6388100"/>
          </a:xfrm>
        </p:spPr>
        <p:txBody>
          <a:bodyPr>
            <a:noAutofit/>
          </a:bodyPr>
          <a:lstStyle/>
          <a:p>
            <a:pPr marL="0" indent="0">
              <a:buNone/>
            </a:pPr>
            <a:r>
              <a:rPr lang="en-US" sz="2800" b="1" i="1" dirty="0" smtClean="0"/>
              <a:t>Chemotherapy</a:t>
            </a:r>
            <a:endParaRPr lang="en-US" sz="2800" dirty="0" smtClean="0"/>
          </a:p>
          <a:p>
            <a:r>
              <a:rPr lang="en-US" sz="2800" dirty="0" smtClean="0"/>
              <a:t>Treatment </a:t>
            </a:r>
            <a:r>
              <a:rPr lang="en-US" sz="2800" dirty="0"/>
              <a:t>of small cell carcinoma with combination of cytotoxic drugs</a:t>
            </a:r>
          </a:p>
          <a:p>
            <a:r>
              <a:rPr lang="en-US" sz="2800" dirty="0"/>
              <a:t>It’s used to alter tumor growth patters to treat distant metastases or small cell cancer of the lungs and as an adjunct to surgery or radiation examples of drugs used; cisplatin, carboplatin, </a:t>
            </a:r>
            <a:r>
              <a:rPr lang="en-US" sz="2800" dirty="0" err="1"/>
              <a:t>paraplatin</a:t>
            </a:r>
            <a:r>
              <a:rPr lang="en-US" sz="2800" dirty="0"/>
              <a:t>, vincristine. </a:t>
            </a:r>
          </a:p>
          <a:p>
            <a:pPr marL="0" indent="0">
              <a:buNone/>
            </a:pPr>
            <a:r>
              <a:rPr lang="en-US" sz="2800" b="1" i="1" dirty="0"/>
              <a:t>Palliative therapy</a:t>
            </a:r>
            <a:endParaRPr lang="en-US" sz="2800" dirty="0"/>
          </a:p>
          <a:p>
            <a:r>
              <a:rPr lang="en-US" sz="2800" dirty="0"/>
              <a:t>This is done to provide pain relief and other comfort measures.</a:t>
            </a:r>
          </a:p>
          <a:p>
            <a:r>
              <a:rPr lang="en-US" sz="2800" dirty="0"/>
              <a:t>Referral to hospice care is important in planning for comfortable and dignified end of life care for the patient and family.</a:t>
            </a:r>
          </a:p>
          <a:p>
            <a:endParaRPr lang="en-US" sz="2800" dirty="0"/>
          </a:p>
        </p:txBody>
      </p:sp>
    </p:spTree>
    <p:extLst>
      <p:ext uri="{BB962C8B-B14F-4D97-AF65-F5344CB8AC3E}">
        <p14:creationId xmlns:p14="http://schemas.microsoft.com/office/powerpoint/2010/main" xmlns="" val="9759160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Nursing management</a:t>
            </a:r>
            <a:endParaRPr lang="en-US" dirty="0"/>
          </a:p>
        </p:txBody>
      </p:sp>
      <p:sp>
        <p:nvSpPr>
          <p:cNvPr id="3" name="Content Placeholder 2"/>
          <p:cNvSpPr>
            <a:spLocks noGrp="1"/>
          </p:cNvSpPr>
          <p:nvPr>
            <p:ph idx="1"/>
          </p:nvPr>
        </p:nvSpPr>
        <p:spPr>
          <a:xfrm>
            <a:off x="2589212" y="1524000"/>
            <a:ext cx="8915400" cy="4387222"/>
          </a:xfrm>
        </p:spPr>
        <p:txBody>
          <a:bodyPr>
            <a:noAutofit/>
          </a:bodyPr>
          <a:lstStyle/>
          <a:p>
            <a:pPr marL="0" indent="0">
              <a:buNone/>
            </a:pPr>
            <a:r>
              <a:rPr lang="en-US" sz="2800" dirty="0"/>
              <a:t>Similar to that of other patients, but addresses;</a:t>
            </a:r>
          </a:p>
          <a:p>
            <a:pPr lvl="0"/>
            <a:r>
              <a:rPr lang="en-US" sz="2800" dirty="0"/>
              <a:t>Physiologic needs of the patient – primarily due to respiratory manifestation of the disease.</a:t>
            </a:r>
          </a:p>
          <a:p>
            <a:pPr lvl="0"/>
            <a:r>
              <a:rPr lang="en-US" sz="2800" dirty="0"/>
              <a:t>Psychological needs (poor prognosis, informed choice of treatment)</a:t>
            </a:r>
          </a:p>
          <a:p>
            <a:pPr lvl="0"/>
            <a:r>
              <a:rPr lang="en-US" sz="2800" dirty="0"/>
              <a:t>Manage symptoms e.g. dyspnea, vomiting, anorexia</a:t>
            </a:r>
          </a:p>
          <a:p>
            <a:pPr lvl="0"/>
            <a:r>
              <a:rPr lang="en-US" sz="2800" dirty="0"/>
              <a:t>Relieving breathing symptom</a:t>
            </a:r>
          </a:p>
          <a:p>
            <a:pPr lvl="0"/>
            <a:r>
              <a:rPr lang="en-US" sz="2800" dirty="0"/>
              <a:t>Reducing fatigue</a:t>
            </a:r>
          </a:p>
          <a:p>
            <a:endParaRPr lang="en-US" sz="2800" dirty="0"/>
          </a:p>
        </p:txBody>
      </p:sp>
    </p:spTree>
    <p:extLst>
      <p:ext uri="{BB962C8B-B14F-4D97-AF65-F5344CB8AC3E}">
        <p14:creationId xmlns:p14="http://schemas.microsoft.com/office/powerpoint/2010/main" xmlns="" val="102921165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CARCINOMA OF THE LUNGS (Bronchogenic Carcinoma)</a:t>
            </a:r>
            <a:endParaRPr lang="en-US" dirty="0"/>
          </a:p>
        </p:txBody>
      </p:sp>
      <p:sp>
        <p:nvSpPr>
          <p:cNvPr id="3" name="Content Placeholder 2"/>
          <p:cNvSpPr>
            <a:spLocks noGrp="1"/>
          </p:cNvSpPr>
          <p:nvPr>
            <p:ph idx="1"/>
          </p:nvPr>
        </p:nvSpPr>
        <p:spPr/>
        <p:txBody>
          <a:bodyPr>
            <a:normAutofit lnSpcReduction="10000"/>
          </a:bodyPr>
          <a:lstStyle/>
          <a:p>
            <a:r>
              <a:rPr lang="en-US" sz="2800" dirty="0"/>
              <a:t>Lung cancer is the leading cancer killer among men and women in United States, with almost 162,000 deaths estimated in 2008. It is estimated that 31% of cancer death in men and 26% in women are related to lung cancer</a:t>
            </a:r>
            <a:r>
              <a:rPr lang="en-US" sz="2800" dirty="0" smtClean="0"/>
              <a:t>.</a:t>
            </a:r>
          </a:p>
          <a:p>
            <a:r>
              <a:rPr lang="en-GB" sz="2800" dirty="0" smtClean="0"/>
              <a:t>During 2018, an estimated 234,030 new cases of lung cancer were expected to be diagnosed, representing about 13percent of all </a:t>
            </a:r>
            <a:r>
              <a:rPr lang="en-GB" sz="2800" smtClean="0"/>
              <a:t>cancer diagnoses.</a:t>
            </a:r>
            <a:endParaRPr lang="en-US" sz="2800" dirty="0"/>
          </a:p>
          <a:p>
            <a:pPr marL="0" indent="0">
              <a:buNone/>
            </a:pPr>
            <a:endParaRPr lang="en-US" sz="2800" dirty="0"/>
          </a:p>
        </p:txBody>
      </p:sp>
    </p:spTree>
    <p:extLst>
      <p:ext uri="{BB962C8B-B14F-4D97-AF65-F5344CB8AC3E}">
        <p14:creationId xmlns:p14="http://schemas.microsoft.com/office/powerpoint/2010/main" xmlns="" val="90883298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algn="ctr"/>
            <a:r>
              <a:rPr lang="en-US" sz="4400" dirty="0" smtClean="0"/>
              <a:t>The End</a:t>
            </a:r>
            <a:endParaRPr lang="en-US" sz="4400" dirty="0"/>
          </a:p>
        </p:txBody>
      </p:sp>
    </p:spTree>
    <p:extLst>
      <p:ext uri="{BB962C8B-B14F-4D97-AF65-F5344CB8AC3E}">
        <p14:creationId xmlns:p14="http://schemas.microsoft.com/office/powerpoint/2010/main" xmlns="" val="40100026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92925" y="152400"/>
            <a:ext cx="8911687" cy="1066800"/>
          </a:xfrm>
        </p:spPr>
        <p:txBody>
          <a:bodyPr>
            <a:normAutofit fontScale="90000"/>
          </a:bodyPr>
          <a:lstStyle/>
          <a:p>
            <a:r>
              <a:rPr lang="en-US" b="1" dirty="0"/>
              <a:t>Pathophysiology</a:t>
            </a:r>
            <a:r>
              <a:rPr lang="en-US" dirty="0"/>
              <a:t/>
            </a:r>
            <a:br>
              <a:rPr lang="en-US" dirty="0"/>
            </a:br>
            <a:endParaRPr lang="en-US" dirty="0"/>
          </a:p>
        </p:txBody>
      </p:sp>
      <p:sp>
        <p:nvSpPr>
          <p:cNvPr id="3" name="Content Placeholder 2"/>
          <p:cNvSpPr>
            <a:spLocks noGrp="1"/>
          </p:cNvSpPr>
          <p:nvPr>
            <p:ph idx="1"/>
          </p:nvPr>
        </p:nvSpPr>
        <p:spPr>
          <a:xfrm>
            <a:off x="1841500" y="977900"/>
            <a:ext cx="9663112" cy="5600700"/>
          </a:xfrm>
        </p:spPr>
        <p:txBody>
          <a:bodyPr>
            <a:noAutofit/>
          </a:bodyPr>
          <a:lstStyle/>
          <a:p>
            <a:r>
              <a:rPr lang="en-US" sz="2800" dirty="0"/>
              <a:t>Bronchial Carcinoma arises from the bronchial epithelium or mucus glands. The common cell types are </a:t>
            </a:r>
            <a:r>
              <a:rPr lang="en-US" sz="2800" dirty="0" err="1"/>
              <a:t>squamas</a:t>
            </a:r>
            <a:r>
              <a:rPr lang="en-US" sz="2800" dirty="0"/>
              <a:t>, adenocarcinoma, small cell and large cell.</a:t>
            </a:r>
          </a:p>
          <a:p>
            <a:r>
              <a:rPr lang="en-US" sz="2800" dirty="0"/>
              <a:t>Most common causes are inhaled carcinogens most often; cigarette smoking, asbestos dust, environmental gas, occupational gas.</a:t>
            </a:r>
          </a:p>
          <a:p>
            <a:r>
              <a:rPr lang="en-US" sz="2800" dirty="0"/>
              <a:t>When a tumor occurs in a large bronchus, symptoms arise early however, tumors which originate in a peripheral bronchus, can grow very large without producing symptoms resulting in inadequate diagnosis.</a:t>
            </a:r>
          </a:p>
          <a:p>
            <a:endParaRPr lang="en-US" sz="2800" dirty="0"/>
          </a:p>
        </p:txBody>
      </p:sp>
    </p:spTree>
    <p:extLst>
      <p:ext uri="{BB962C8B-B14F-4D97-AF65-F5344CB8AC3E}">
        <p14:creationId xmlns:p14="http://schemas.microsoft.com/office/powerpoint/2010/main" xmlns="" val="42017348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87500" y="393700"/>
            <a:ext cx="9917112" cy="6146800"/>
          </a:xfrm>
        </p:spPr>
        <p:txBody>
          <a:bodyPr>
            <a:noAutofit/>
          </a:bodyPr>
          <a:lstStyle/>
          <a:p>
            <a:r>
              <a:rPr lang="en-US" sz="2800" dirty="0"/>
              <a:t>Peripheral squamous tumors may undergo central necrosis and cavitation and may resemble a lung abscess on x-ray.</a:t>
            </a:r>
          </a:p>
          <a:p>
            <a:r>
              <a:rPr lang="en-US" sz="2800" dirty="0"/>
              <a:t>Bronchial carcinoma may involve the pleural either directly or by lymphatic speed and may extend to the chest-wall invading intercostal nerves or the bronchial plexus causing pain.</a:t>
            </a:r>
          </a:p>
          <a:p>
            <a:r>
              <a:rPr lang="en-US" sz="2800" dirty="0"/>
              <a:t>Lymphatic spread to mediastinal and supraclavicular lymph nodes frequently occurs prior to diagnosis.</a:t>
            </a:r>
          </a:p>
          <a:p>
            <a:r>
              <a:rPr lang="en-US" sz="2800" dirty="0"/>
              <a:t>Blood borne metastasis occurs, most commonly in liver, bone brain and skin. Even a small tumor may cause wide spread metastasis deposits and this is a particular characteristic of small cell lung cancer.</a:t>
            </a:r>
          </a:p>
          <a:p>
            <a:endParaRPr lang="en-US" sz="2800" dirty="0"/>
          </a:p>
        </p:txBody>
      </p:sp>
    </p:spTree>
    <p:extLst>
      <p:ext uri="{BB962C8B-B14F-4D97-AF65-F5344CB8AC3E}">
        <p14:creationId xmlns:p14="http://schemas.microsoft.com/office/powerpoint/2010/main" xmlns="" val="330216348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28801" y="165100"/>
            <a:ext cx="9675812" cy="901700"/>
          </a:xfrm>
        </p:spPr>
        <p:txBody>
          <a:bodyPr/>
          <a:lstStyle/>
          <a:p>
            <a:r>
              <a:rPr lang="en-US" b="1" dirty="0"/>
              <a:t>Classification and Staging</a:t>
            </a:r>
            <a:endParaRPr lang="en-US" dirty="0"/>
          </a:p>
        </p:txBody>
      </p:sp>
      <p:sp>
        <p:nvSpPr>
          <p:cNvPr id="3" name="Content Placeholder 2"/>
          <p:cNvSpPr>
            <a:spLocks noGrp="1"/>
          </p:cNvSpPr>
          <p:nvPr>
            <p:ph idx="1"/>
          </p:nvPr>
        </p:nvSpPr>
        <p:spPr>
          <a:xfrm>
            <a:off x="1828800" y="889000"/>
            <a:ext cx="9675812" cy="5969000"/>
          </a:xfrm>
        </p:spPr>
        <p:txBody>
          <a:bodyPr>
            <a:noAutofit/>
          </a:bodyPr>
          <a:lstStyle/>
          <a:p>
            <a:pPr marL="0" indent="0">
              <a:buNone/>
            </a:pPr>
            <a:r>
              <a:rPr lang="en-US" sz="2400" dirty="0"/>
              <a:t>For purpose of staging and treatment, most lung cancers are classified into one of two major categories;</a:t>
            </a:r>
          </a:p>
          <a:p>
            <a:pPr marL="0" indent="0">
              <a:buNone/>
            </a:pPr>
            <a:r>
              <a:rPr lang="en-US" sz="2400" b="1" i="1" dirty="0"/>
              <a:t>Small cell lung carcinoma</a:t>
            </a:r>
            <a:endParaRPr lang="en-US" sz="2400" dirty="0"/>
          </a:p>
          <a:p>
            <a:r>
              <a:rPr lang="en-US" sz="2400" dirty="0"/>
              <a:t>Represents 15-20% of tumors.</a:t>
            </a:r>
          </a:p>
          <a:p>
            <a:r>
              <a:rPr lang="en-US" sz="2400" dirty="0"/>
              <a:t>Most cancers arise in the major bronchi speed by infiltration along the bronchial wall.</a:t>
            </a:r>
          </a:p>
          <a:p>
            <a:r>
              <a:rPr lang="en-US" sz="2400" dirty="0"/>
              <a:t>A fast growing type of lung cancer commonly caused by smoking.</a:t>
            </a:r>
          </a:p>
          <a:p>
            <a:pPr marL="0" indent="0">
              <a:buNone/>
            </a:pPr>
            <a:r>
              <a:rPr lang="en-US" sz="2400" b="1" i="1" dirty="0"/>
              <a:t>Non-small cell lung cancer</a:t>
            </a:r>
            <a:endParaRPr lang="en-US" sz="2400" dirty="0"/>
          </a:p>
          <a:p>
            <a:r>
              <a:rPr lang="en-US" sz="2400" dirty="0"/>
              <a:t>Represents app. 80% of tumors.</a:t>
            </a:r>
          </a:p>
          <a:p>
            <a:r>
              <a:rPr lang="en-US" sz="2400" dirty="0"/>
              <a:t>The cell types include; squamous cell carcinoma, large cell carcinoma, adenocarcinoma.</a:t>
            </a:r>
          </a:p>
          <a:p>
            <a:r>
              <a:rPr lang="en-US" sz="2400" dirty="0"/>
              <a:t>Affects both smokers and non-smokers.</a:t>
            </a:r>
          </a:p>
        </p:txBody>
      </p:sp>
    </p:spTree>
    <p:extLst>
      <p:ext uri="{BB962C8B-B14F-4D97-AF65-F5344CB8AC3E}">
        <p14:creationId xmlns:p14="http://schemas.microsoft.com/office/powerpoint/2010/main" xmlns="" val="99622483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92925" y="203200"/>
            <a:ext cx="8911687" cy="800100"/>
          </a:xfrm>
        </p:spPr>
        <p:txBody>
          <a:bodyPr/>
          <a:lstStyle/>
          <a:p>
            <a:r>
              <a:rPr lang="en-US" b="1" dirty="0"/>
              <a:t>Staging</a:t>
            </a:r>
            <a:endParaRPr lang="en-US" dirty="0"/>
          </a:p>
        </p:txBody>
      </p:sp>
      <p:sp>
        <p:nvSpPr>
          <p:cNvPr id="3" name="Content Placeholder 2"/>
          <p:cNvSpPr>
            <a:spLocks noGrp="1"/>
          </p:cNvSpPr>
          <p:nvPr>
            <p:ph idx="1"/>
          </p:nvPr>
        </p:nvSpPr>
        <p:spPr>
          <a:xfrm>
            <a:off x="2589212" y="889000"/>
            <a:ext cx="8915400" cy="5410200"/>
          </a:xfrm>
        </p:spPr>
        <p:txBody>
          <a:bodyPr>
            <a:noAutofit/>
          </a:bodyPr>
          <a:lstStyle/>
          <a:p>
            <a:pPr marL="0" indent="0">
              <a:buNone/>
            </a:pPr>
            <a:r>
              <a:rPr lang="en-US" sz="2800" dirty="0"/>
              <a:t>The staging of the tumor refers to the size of the tumor, its location, whether lymph nodes are involved and whether the cancer has spread. </a:t>
            </a:r>
          </a:p>
          <a:p>
            <a:pPr marL="0" indent="0">
              <a:buNone/>
            </a:pPr>
            <a:r>
              <a:rPr lang="en-US" sz="2800" dirty="0"/>
              <a:t>Staged as I-IV (5yr survival rate for all stages).</a:t>
            </a:r>
          </a:p>
          <a:p>
            <a:pPr marL="0" indent="0">
              <a:buNone/>
            </a:pPr>
            <a:r>
              <a:rPr lang="en-US" sz="2800" b="1" i="1" dirty="0"/>
              <a:t>Stage I</a:t>
            </a:r>
            <a:endParaRPr lang="en-US" sz="2800" dirty="0"/>
          </a:p>
          <a:p>
            <a:pPr marL="0" indent="0">
              <a:buNone/>
            </a:pPr>
            <a:r>
              <a:rPr lang="en-US" sz="2800" dirty="0"/>
              <a:t>-In this stage, cancer is only located in the lungs. It has not spread to any lymph nodes. </a:t>
            </a:r>
          </a:p>
          <a:p>
            <a:pPr marL="0" indent="0">
              <a:buNone/>
            </a:pPr>
            <a:r>
              <a:rPr lang="en-US" sz="2800" dirty="0"/>
              <a:t>-In this stage, surgical treatment is usually successful. No tumor confined in visceral pleura. The most common sign is cough.</a:t>
            </a:r>
          </a:p>
        </p:txBody>
      </p:sp>
    </p:spTree>
    <p:extLst>
      <p:ext uri="{BB962C8B-B14F-4D97-AF65-F5344CB8AC3E}">
        <p14:creationId xmlns:p14="http://schemas.microsoft.com/office/powerpoint/2010/main" xmlns="" val="393803083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460500" y="190500"/>
            <a:ext cx="10044112" cy="6667500"/>
          </a:xfrm>
        </p:spPr>
        <p:txBody>
          <a:bodyPr>
            <a:noAutofit/>
          </a:bodyPr>
          <a:lstStyle/>
          <a:p>
            <a:pPr marL="0" indent="0">
              <a:buNone/>
            </a:pPr>
            <a:r>
              <a:rPr lang="en-US" sz="2400" b="1" i="1" dirty="0"/>
              <a:t>Stage II</a:t>
            </a:r>
            <a:endParaRPr lang="en-US" sz="2400" dirty="0"/>
          </a:p>
          <a:p>
            <a:pPr marL="0" indent="0">
              <a:buNone/>
            </a:pPr>
            <a:r>
              <a:rPr lang="en-US" sz="2400" dirty="0"/>
              <a:t>-In this stage, cancer is in the lungs and nearby lymph nodes.</a:t>
            </a:r>
          </a:p>
          <a:p>
            <a:pPr marL="0" indent="0">
              <a:buNone/>
            </a:pPr>
            <a:r>
              <a:rPr lang="en-US" sz="2400" dirty="0"/>
              <a:t>-The patient may present with coughing up blood or rusty colored phlegm (phlegm-secretions of mucous expectorated from the bronchi)</a:t>
            </a:r>
          </a:p>
          <a:p>
            <a:pPr marL="0" indent="0">
              <a:buNone/>
            </a:pPr>
            <a:r>
              <a:rPr lang="en-US" sz="2400" dirty="0"/>
              <a:t>-Fatigue</a:t>
            </a:r>
          </a:p>
          <a:p>
            <a:pPr marL="0" indent="0">
              <a:buNone/>
            </a:pPr>
            <a:r>
              <a:rPr lang="en-US" sz="2400" dirty="0"/>
              <a:t>-Unexplained weight loss</a:t>
            </a:r>
          </a:p>
          <a:p>
            <a:pPr marL="0" indent="0">
              <a:buNone/>
            </a:pPr>
            <a:r>
              <a:rPr lang="en-US" sz="2400" dirty="0"/>
              <a:t>-Recurrent respiratory infections</a:t>
            </a:r>
          </a:p>
          <a:p>
            <a:pPr marL="0" indent="0">
              <a:buNone/>
            </a:pPr>
            <a:r>
              <a:rPr lang="en-US" sz="2400" dirty="0"/>
              <a:t>-Hoarseness of voice</a:t>
            </a:r>
          </a:p>
          <a:p>
            <a:pPr marL="0" indent="0">
              <a:buNone/>
            </a:pPr>
            <a:r>
              <a:rPr lang="en-US" sz="2400" dirty="0"/>
              <a:t>-Shortness of breath</a:t>
            </a:r>
          </a:p>
          <a:p>
            <a:pPr marL="0" indent="0">
              <a:buNone/>
            </a:pPr>
            <a:r>
              <a:rPr lang="en-US" sz="2400" b="1" i="1" dirty="0"/>
              <a:t>Treatment </a:t>
            </a:r>
            <a:endParaRPr lang="en-US" sz="2400" b="1" dirty="0"/>
          </a:p>
          <a:p>
            <a:pPr marL="0" indent="0">
              <a:buNone/>
            </a:pPr>
            <a:r>
              <a:rPr lang="en-US" sz="2400" dirty="0"/>
              <a:t>Surgical treatment to include resection in patients with ipsilateral </a:t>
            </a:r>
            <a:r>
              <a:rPr lang="en-US" sz="2400" dirty="0" err="1"/>
              <a:t>peribronchial</a:t>
            </a:r>
            <a:r>
              <a:rPr lang="en-US" sz="2400" dirty="0"/>
              <a:t> or </a:t>
            </a:r>
            <a:r>
              <a:rPr lang="en-US" sz="2400" dirty="0" err="1"/>
              <a:t>hiler</a:t>
            </a:r>
            <a:r>
              <a:rPr lang="en-US" sz="2400" dirty="0"/>
              <a:t> node (adenitis) involvement.</a:t>
            </a:r>
          </a:p>
          <a:p>
            <a:pPr marL="0" indent="0">
              <a:buNone/>
            </a:pPr>
            <a:r>
              <a:rPr lang="en-US" sz="2400" dirty="0"/>
              <a:t>Depending on the patient radiotherapy may be inclusive.</a:t>
            </a:r>
          </a:p>
          <a:p>
            <a:endParaRPr lang="en-US" sz="2400" dirty="0"/>
          </a:p>
        </p:txBody>
      </p:sp>
    </p:spTree>
    <p:extLst>
      <p:ext uri="{BB962C8B-B14F-4D97-AF65-F5344CB8AC3E}">
        <p14:creationId xmlns:p14="http://schemas.microsoft.com/office/powerpoint/2010/main" xmlns="" val="101642164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841500" y="177800"/>
            <a:ext cx="9663112" cy="6413500"/>
          </a:xfrm>
        </p:spPr>
        <p:txBody>
          <a:bodyPr>
            <a:noAutofit/>
          </a:bodyPr>
          <a:lstStyle/>
          <a:p>
            <a:pPr marL="0" indent="0">
              <a:buNone/>
            </a:pPr>
            <a:r>
              <a:rPr lang="en-US" sz="2400" b="1" i="1" dirty="0"/>
              <a:t>Stage III</a:t>
            </a:r>
            <a:endParaRPr lang="en-US" sz="2400" dirty="0"/>
          </a:p>
          <a:p>
            <a:pPr marL="0" indent="0">
              <a:buNone/>
            </a:pPr>
            <a:r>
              <a:rPr lang="en-US" sz="2400" dirty="0"/>
              <a:t>In this stage, the disease has locally advanced. Cancer is in the lungs, in the lymph nodes and in the middle of the chest.</a:t>
            </a:r>
          </a:p>
          <a:p>
            <a:pPr marL="0" indent="0">
              <a:buNone/>
            </a:pPr>
            <a:r>
              <a:rPr lang="en-US" sz="2400" dirty="0"/>
              <a:t>The patient may present;</a:t>
            </a:r>
          </a:p>
          <a:p>
            <a:pPr lvl="0"/>
            <a:r>
              <a:rPr lang="en-US" sz="2400" dirty="0"/>
              <a:t>Persistent cough</a:t>
            </a:r>
          </a:p>
          <a:p>
            <a:pPr lvl="0"/>
            <a:r>
              <a:rPr lang="en-US" sz="2400" dirty="0"/>
              <a:t>Coughing up blood</a:t>
            </a:r>
          </a:p>
          <a:p>
            <a:pPr lvl="0"/>
            <a:r>
              <a:rPr lang="en-US" sz="2400" dirty="0"/>
              <a:t>Recurring chest infections</a:t>
            </a:r>
          </a:p>
          <a:p>
            <a:pPr lvl="0"/>
            <a:r>
              <a:rPr lang="en-US" sz="2400" dirty="0"/>
              <a:t>Voice hoarseness</a:t>
            </a:r>
          </a:p>
          <a:p>
            <a:pPr marL="0" indent="0">
              <a:buNone/>
            </a:pPr>
            <a:r>
              <a:rPr lang="en-US" sz="2400" b="1" i="1" dirty="0"/>
              <a:t>Treatment</a:t>
            </a:r>
            <a:endParaRPr lang="en-US" sz="2400" b="1" dirty="0"/>
          </a:p>
          <a:p>
            <a:r>
              <a:rPr lang="en-US" sz="2400" dirty="0"/>
              <a:t>This will include combined therapy depending on the patient; </a:t>
            </a:r>
          </a:p>
          <a:p>
            <a:pPr lvl="0"/>
            <a:r>
              <a:rPr lang="en-US" sz="2400" dirty="0"/>
              <a:t>Radiotherapy </a:t>
            </a:r>
          </a:p>
          <a:p>
            <a:pPr lvl="0"/>
            <a:r>
              <a:rPr lang="en-US" sz="2400" dirty="0"/>
              <a:t>Chemotherapy </a:t>
            </a:r>
          </a:p>
          <a:p>
            <a:endParaRPr lang="en-US" sz="2400" dirty="0"/>
          </a:p>
        </p:txBody>
      </p:sp>
    </p:spTree>
    <p:extLst>
      <p:ext uri="{BB962C8B-B14F-4D97-AF65-F5344CB8AC3E}">
        <p14:creationId xmlns:p14="http://schemas.microsoft.com/office/powerpoint/2010/main" xmlns="" val="283542239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894114" y="152400"/>
            <a:ext cx="9610498" cy="6553200"/>
          </a:xfrm>
        </p:spPr>
        <p:txBody>
          <a:bodyPr>
            <a:noAutofit/>
          </a:bodyPr>
          <a:lstStyle/>
          <a:p>
            <a:pPr marL="0" indent="0">
              <a:buNone/>
            </a:pPr>
            <a:r>
              <a:rPr lang="en-US" sz="2000" b="1" i="1" dirty="0"/>
              <a:t>Stage IV</a:t>
            </a:r>
            <a:endParaRPr lang="en-US" sz="2000" dirty="0"/>
          </a:p>
          <a:p>
            <a:pPr marL="0" indent="0">
              <a:buNone/>
            </a:pPr>
            <a:r>
              <a:rPr lang="en-US" sz="2000" dirty="0"/>
              <a:t>The most advance stage of lung cancer. The cancer has spread out throughout the rest of the body and other parts of the lungs.</a:t>
            </a:r>
          </a:p>
          <a:p>
            <a:pPr marL="0" indent="0">
              <a:buNone/>
            </a:pPr>
            <a:r>
              <a:rPr lang="en-US" sz="2000" i="1" dirty="0"/>
              <a:t>Signs and symptoms may include;</a:t>
            </a:r>
            <a:endParaRPr lang="en-US" sz="2000" dirty="0"/>
          </a:p>
          <a:p>
            <a:pPr lvl="0"/>
            <a:r>
              <a:rPr lang="en-US" sz="2000" dirty="0"/>
              <a:t>Persistent hacking cough</a:t>
            </a:r>
          </a:p>
          <a:p>
            <a:pPr lvl="0"/>
            <a:r>
              <a:rPr lang="en-US" sz="2000" dirty="0"/>
              <a:t>Pneumonia or bronchitis that won’t respond to treatment. </a:t>
            </a:r>
          </a:p>
          <a:p>
            <a:pPr lvl="0"/>
            <a:r>
              <a:rPr lang="en-US" sz="2000" dirty="0"/>
              <a:t>Strange change in patients voice</a:t>
            </a:r>
          </a:p>
          <a:p>
            <a:pPr lvl="0"/>
            <a:r>
              <a:rPr lang="en-US" sz="2000" dirty="0" smtClean="0"/>
              <a:t>Tumor </a:t>
            </a:r>
            <a:r>
              <a:rPr lang="en-US" sz="2000" dirty="0"/>
              <a:t>invades lungs</a:t>
            </a:r>
          </a:p>
          <a:p>
            <a:pPr lvl="0"/>
            <a:r>
              <a:rPr lang="en-US" sz="2000" dirty="0"/>
              <a:t>Breathing problems</a:t>
            </a:r>
          </a:p>
          <a:p>
            <a:pPr lvl="0"/>
            <a:r>
              <a:rPr lang="en-US" sz="2000" dirty="0"/>
              <a:t>Joint </a:t>
            </a:r>
            <a:r>
              <a:rPr lang="en-US" sz="2000" dirty="0" smtClean="0"/>
              <a:t>pains</a:t>
            </a:r>
            <a:endParaRPr lang="en-US" sz="2000" dirty="0"/>
          </a:p>
          <a:p>
            <a:pPr lvl="0"/>
            <a:r>
              <a:rPr lang="en-US" sz="2000" dirty="0"/>
              <a:t>Bone pain</a:t>
            </a:r>
          </a:p>
          <a:p>
            <a:pPr lvl="0"/>
            <a:r>
              <a:rPr lang="en-US" sz="2000" dirty="0"/>
              <a:t>Facial paralysis</a:t>
            </a:r>
          </a:p>
          <a:p>
            <a:pPr lvl="0"/>
            <a:r>
              <a:rPr lang="en-US" sz="2000" dirty="0"/>
              <a:t>Loss of appetite</a:t>
            </a:r>
          </a:p>
          <a:p>
            <a:pPr marL="0" indent="0">
              <a:buNone/>
            </a:pPr>
            <a:r>
              <a:rPr lang="en-US" sz="2000" b="1" i="1" dirty="0"/>
              <a:t>Treatment</a:t>
            </a:r>
            <a:endParaRPr lang="en-US" sz="2000" b="1" dirty="0"/>
          </a:p>
          <a:p>
            <a:r>
              <a:rPr lang="en-US" sz="2000" dirty="0"/>
              <a:t>May include; radiotherapy, chemotherapy and palliative care.</a:t>
            </a:r>
          </a:p>
          <a:p>
            <a:endParaRPr lang="en-US" sz="2000" dirty="0"/>
          </a:p>
        </p:txBody>
      </p:sp>
    </p:spTree>
    <p:extLst>
      <p:ext uri="{BB962C8B-B14F-4D97-AF65-F5344CB8AC3E}">
        <p14:creationId xmlns:p14="http://schemas.microsoft.com/office/powerpoint/2010/main" xmlns="" val="2170331536"/>
      </p:ext>
    </p:extLst>
  </p:cSld>
  <p:clrMapOvr>
    <a:masterClrMapping/>
  </p:clrMapOvr>
</p:sld>
</file>

<file path=ppt/theme/theme1.xml><?xml version="1.0" encoding="utf-8"?>
<a:theme xmlns:a="http://schemas.openxmlformats.org/drawingml/2006/main" name="Wisp">
  <a:themeElements>
    <a:clrScheme name="Wisp">
      <a:dk1>
        <a:sysClr val="windowText" lastClr="000000"/>
      </a:dk1>
      <a:lt1>
        <a:sysClr val="window" lastClr="FFFFFF"/>
      </a:lt1>
      <a:dk2>
        <a:srgbClr val="2E5369"/>
      </a:dk2>
      <a:lt2>
        <a:srgbClr val="CFE2E7"/>
      </a:lt2>
      <a:accent1>
        <a:srgbClr val="353535"/>
      </a:accent1>
      <a:accent2>
        <a:srgbClr val="31B4E6"/>
      </a:accent2>
      <a:accent3>
        <a:srgbClr val="265991"/>
      </a:accent3>
      <a:accent4>
        <a:srgbClr val="7E40CC"/>
      </a:accent4>
      <a:accent5>
        <a:srgbClr val="B927E9"/>
      </a:accent5>
      <a:accent6>
        <a:srgbClr val="E833BF"/>
      </a:accent6>
      <a:hlink>
        <a:srgbClr val="2DA0F1"/>
      </a:hlink>
      <a:folHlink>
        <a:srgbClr val="7ED1E6"/>
      </a:folHlink>
    </a:clrScheme>
    <a:fontScheme name="Wisp">
      <a:majorFont>
        <a:latin typeface="Century Gothic"/>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isp">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xmlns="" name="Wisp" id="{7CB32D59-10C0-40DD-B7BD-2E94284A981C}" vid="{4F34B87B-9C7A-41AE-A6CB-48536223DFFD}"/>
    </a:ext>
  </a:extLst>
</a:theme>
</file>

<file path=docProps/app.xml><?xml version="1.0" encoding="utf-8"?>
<Properties xmlns="http://schemas.openxmlformats.org/officeDocument/2006/extended-properties" xmlns:vt="http://schemas.openxmlformats.org/officeDocument/2006/docPropsVTypes">
  <Template>Wisp</Template>
  <TotalTime>85</TotalTime>
  <Words>1424</Words>
  <Application>Microsoft Office PowerPoint</Application>
  <PresentationFormat>Custom</PresentationFormat>
  <Paragraphs>137</Paragraphs>
  <Slides>20</Slides>
  <Notes>0</Notes>
  <HiddenSlides>0</HiddenSlides>
  <MMClips>0</MMClips>
  <ScaleCrop>false</ScaleCrop>
  <HeadingPairs>
    <vt:vector size="4" baseType="variant">
      <vt:variant>
        <vt:lpstr>Theme</vt:lpstr>
      </vt:variant>
      <vt:variant>
        <vt:i4>1</vt:i4>
      </vt:variant>
      <vt:variant>
        <vt:lpstr>Slide Titles</vt:lpstr>
      </vt:variant>
      <vt:variant>
        <vt:i4>20</vt:i4>
      </vt:variant>
    </vt:vector>
  </HeadingPairs>
  <TitlesOfParts>
    <vt:vector size="21" baseType="lpstr">
      <vt:lpstr>Wisp</vt:lpstr>
      <vt:lpstr>MODULE: MEDICAL SURGICAL NURSING  SUBJECT: PULMONARY NURSING </vt:lpstr>
      <vt:lpstr>CARCINOMA OF THE LUNGS (Bronchogenic Carcinoma)</vt:lpstr>
      <vt:lpstr>Pathophysiology </vt:lpstr>
      <vt:lpstr>Slide 4</vt:lpstr>
      <vt:lpstr>Classification and Staging</vt:lpstr>
      <vt:lpstr>Staging</vt:lpstr>
      <vt:lpstr>Slide 7</vt:lpstr>
      <vt:lpstr>Slide 8</vt:lpstr>
      <vt:lpstr>Slide 9</vt:lpstr>
      <vt:lpstr>Lung cancer: Risk factors </vt:lpstr>
      <vt:lpstr>Slide 11</vt:lpstr>
      <vt:lpstr>Slide 12</vt:lpstr>
      <vt:lpstr>Slide 13</vt:lpstr>
      <vt:lpstr>Slide 14</vt:lpstr>
      <vt:lpstr>Slide 15</vt:lpstr>
      <vt:lpstr>Medical management</vt:lpstr>
      <vt:lpstr>Radiation therapy</vt:lpstr>
      <vt:lpstr>Slide 18</vt:lpstr>
      <vt:lpstr>Nursing management</vt:lpstr>
      <vt:lpstr>Slide 20</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MODULE: MEDICAL SURGICAL NURSING  SUBJECT: PULMONARY NURSING</dc:title>
  <dc:creator>Windows User</dc:creator>
  <cp:lastModifiedBy>VIRGINIA MARU</cp:lastModifiedBy>
  <cp:revision>13</cp:revision>
  <dcterms:created xsi:type="dcterms:W3CDTF">2020-05-02T07:34:18Z</dcterms:created>
  <dcterms:modified xsi:type="dcterms:W3CDTF">2020-09-27T19:07:49Z</dcterms:modified>
</cp:coreProperties>
</file>