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3" r:id="rId1"/>
  </p:sldMasterIdLst>
  <p:sldIdLst>
    <p:sldId id="256" r:id="rId2"/>
    <p:sldId id="259" r:id="rId3"/>
    <p:sldId id="260" r:id="rId4"/>
    <p:sldId id="261" r:id="rId5"/>
    <p:sldId id="262" r:id="rId6"/>
    <p:sldId id="263" r:id="rId7"/>
    <p:sldId id="264" r:id="rId8"/>
    <p:sldId id="257" r:id="rId9"/>
    <p:sldId id="258" r:id="rId10"/>
    <p:sldId id="265" r:id="rId11"/>
    <p:sldId id="266" r:id="rId12"/>
    <p:sldId id="267" r:id="rId13"/>
    <p:sldId id="268" r:id="rId14"/>
    <p:sldId id="271" r:id="rId15"/>
    <p:sldId id="272" r:id="rId16"/>
    <p:sldId id="273" r:id="rId17"/>
    <p:sldId id="274" r:id="rId18"/>
    <p:sldId id="269"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6" d="100"/>
          <a:sy n="76" d="100"/>
        </p:scale>
        <p:origin x="54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985371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5/2/2020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13874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6507145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1270154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7636057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5882304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8478573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4536095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894634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35007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886492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47481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535134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50291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68489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020185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5/2/2020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936015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8A87A34-81AB-432B-8DAE-1953F412C126}" type="datetimeFigureOut">
              <a:rPr lang="en-US" smtClean="0"/>
              <a:pPr/>
              <a:t>5/2/2020</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510244391"/>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3600" b="1" dirty="0"/>
              <a:t>MODULE: MEDICAL SURGICAL NURSING</a:t>
            </a:r>
            <a:br>
              <a:rPr lang="en-GB" sz="3600" b="1" dirty="0"/>
            </a:br>
            <a:r>
              <a:rPr lang="en-US" sz="3600" dirty="0"/>
              <a:t/>
            </a:r>
            <a:br>
              <a:rPr lang="en-US" sz="3600" dirty="0"/>
            </a:br>
            <a:r>
              <a:rPr lang="en-GB" sz="3600" b="1" dirty="0"/>
              <a:t>SUBJECT: PULMONARY NURSING</a:t>
            </a:r>
            <a:endParaRPr lang="en-US" sz="3600" dirty="0"/>
          </a:p>
        </p:txBody>
      </p:sp>
      <p:sp>
        <p:nvSpPr>
          <p:cNvPr id="3" name="Subtitle 2"/>
          <p:cNvSpPr>
            <a:spLocks noGrp="1"/>
          </p:cNvSpPr>
          <p:nvPr>
            <p:ph type="subTitle" idx="1"/>
          </p:nvPr>
        </p:nvSpPr>
        <p:spPr>
          <a:xfrm>
            <a:off x="4515377" y="4571999"/>
            <a:ext cx="6987645" cy="812801"/>
          </a:xfrm>
        </p:spPr>
        <p:txBody>
          <a:bodyPr>
            <a:normAutofit fontScale="25000" lnSpcReduction="20000"/>
          </a:bodyPr>
          <a:lstStyle/>
          <a:p>
            <a:r>
              <a:rPr lang="en-US" sz="11100" dirty="0" smtClean="0"/>
              <a:t>TOPIC: BRONCHITIS</a:t>
            </a:r>
          </a:p>
          <a:p>
            <a:r>
              <a:rPr lang="en-US" sz="7400" dirty="0" smtClean="0"/>
              <a:t>V. </a:t>
            </a:r>
            <a:r>
              <a:rPr lang="en-US" sz="7400" dirty="0" err="1" smtClean="0"/>
              <a:t>Maru</a:t>
            </a:r>
            <a:endParaRPr lang="en-US" sz="7400" dirty="0"/>
          </a:p>
        </p:txBody>
      </p:sp>
    </p:spTree>
    <p:extLst>
      <p:ext uri="{BB962C8B-B14F-4D97-AF65-F5344CB8AC3E}">
        <p14:creationId xmlns:p14="http://schemas.microsoft.com/office/powerpoint/2010/main" val="4384661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304799"/>
            <a:ext cx="10018713" cy="1110343"/>
          </a:xfrm>
        </p:spPr>
        <p:txBody>
          <a:bodyPr>
            <a:normAutofit fontScale="90000"/>
          </a:bodyPr>
          <a:lstStyle/>
          <a:p>
            <a:r>
              <a:rPr lang="en-US" b="1" dirty="0"/>
              <a:t>Pathophysiology</a:t>
            </a:r>
            <a:r>
              <a:rPr lang="en-US" dirty="0"/>
              <a:t/>
            </a:r>
            <a:br>
              <a:rPr lang="en-US" dirty="0"/>
            </a:br>
            <a:endParaRPr lang="en-US" dirty="0"/>
          </a:p>
        </p:txBody>
      </p:sp>
      <p:sp>
        <p:nvSpPr>
          <p:cNvPr id="3" name="Content Placeholder 2"/>
          <p:cNvSpPr>
            <a:spLocks noGrp="1"/>
          </p:cNvSpPr>
          <p:nvPr>
            <p:ph idx="1"/>
          </p:nvPr>
        </p:nvSpPr>
        <p:spPr>
          <a:xfrm>
            <a:off x="1484310" y="1023257"/>
            <a:ext cx="10018713" cy="5834743"/>
          </a:xfrm>
        </p:spPr>
        <p:txBody>
          <a:bodyPr>
            <a:normAutofit/>
          </a:bodyPr>
          <a:lstStyle/>
          <a:p>
            <a:pPr marL="0" indent="0">
              <a:buNone/>
            </a:pPr>
            <a:r>
              <a:rPr lang="en-US" dirty="0"/>
              <a:t>In chronic bronchitis, there is pathologic changes in the lung consisting of;</a:t>
            </a:r>
          </a:p>
          <a:p>
            <a:pPr lvl="0"/>
            <a:r>
              <a:rPr lang="en-US" dirty="0"/>
              <a:t>Hyperplasia of mucus secreting glands in the trachea and bronchi</a:t>
            </a:r>
          </a:p>
          <a:p>
            <a:pPr lvl="0"/>
            <a:r>
              <a:rPr lang="en-US" dirty="0"/>
              <a:t>Increase in </a:t>
            </a:r>
            <a:r>
              <a:rPr lang="en-US" dirty="0" err="1"/>
              <a:t>globlet</a:t>
            </a:r>
            <a:r>
              <a:rPr lang="en-US" dirty="0"/>
              <a:t> cells</a:t>
            </a:r>
          </a:p>
          <a:p>
            <a:pPr lvl="0"/>
            <a:r>
              <a:rPr lang="en-US" dirty="0"/>
              <a:t>Disappearance of cilia</a:t>
            </a:r>
          </a:p>
          <a:p>
            <a:pPr lvl="0"/>
            <a:r>
              <a:rPr lang="en-US" dirty="0"/>
              <a:t>Chronic inflammatory changes and narrowing of small airway and altered functions of alveolar macrophages leading to bronchial infections.</a:t>
            </a:r>
          </a:p>
          <a:p>
            <a:pPr marL="0" indent="0">
              <a:buNone/>
            </a:pPr>
            <a:r>
              <a:rPr lang="en-US" dirty="0"/>
              <a:t>Frequently, airways are colonized with micro-organisms. Infections occurs when the organisms increase (S. Pneumonia &amp; H. Influenza)</a:t>
            </a:r>
          </a:p>
          <a:p>
            <a:pPr marL="0" indent="0">
              <a:buNone/>
            </a:pPr>
            <a:r>
              <a:rPr lang="en-US" dirty="0"/>
              <a:t>There is excess mucus and sometimes may occlude small bronchioles and scarring of the bronchiole wall may occur. This causes the characteristics of chronic bronchitis.</a:t>
            </a:r>
          </a:p>
          <a:p>
            <a:endParaRPr lang="en-US" dirty="0"/>
          </a:p>
        </p:txBody>
      </p:sp>
    </p:spTree>
    <p:extLst>
      <p:ext uri="{BB962C8B-B14F-4D97-AF65-F5344CB8AC3E}">
        <p14:creationId xmlns:p14="http://schemas.microsoft.com/office/powerpoint/2010/main" val="40602150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0"/>
            <a:ext cx="10018713" cy="1415143"/>
          </a:xfrm>
        </p:spPr>
        <p:txBody>
          <a:bodyPr>
            <a:normAutofit/>
          </a:bodyPr>
          <a:lstStyle/>
          <a:p>
            <a:r>
              <a:rPr lang="en-US" b="1" dirty="0"/>
              <a:t>Clinical manifestation</a:t>
            </a:r>
            <a:r>
              <a:rPr lang="en-US" dirty="0"/>
              <a:t/>
            </a:r>
            <a:br>
              <a:rPr lang="en-US" dirty="0"/>
            </a:br>
            <a:endParaRPr lang="en-US" dirty="0"/>
          </a:p>
        </p:txBody>
      </p:sp>
      <p:sp>
        <p:nvSpPr>
          <p:cNvPr id="3" name="Content Placeholder 2"/>
          <p:cNvSpPr>
            <a:spLocks noGrp="1"/>
          </p:cNvSpPr>
          <p:nvPr>
            <p:ph idx="1"/>
          </p:nvPr>
        </p:nvSpPr>
        <p:spPr>
          <a:xfrm>
            <a:off x="1484310" y="805543"/>
            <a:ext cx="10018713" cy="5856514"/>
          </a:xfrm>
        </p:spPr>
        <p:txBody>
          <a:bodyPr>
            <a:noAutofit/>
          </a:bodyPr>
          <a:lstStyle/>
          <a:p>
            <a:pPr lvl="0"/>
            <a:r>
              <a:rPr lang="en-US" sz="2800" dirty="0"/>
              <a:t>Earliest symptom is a productive cough</a:t>
            </a:r>
          </a:p>
          <a:p>
            <a:pPr lvl="0"/>
            <a:r>
              <a:rPr lang="en-US" sz="2800" dirty="0"/>
              <a:t>Bronchospasm can occur at the end of a paroxysm cough (sudden constriction of muscles in the wall of bronchioles.</a:t>
            </a:r>
          </a:p>
          <a:p>
            <a:pPr lvl="0"/>
            <a:r>
              <a:rPr lang="en-US" sz="2800" dirty="0"/>
              <a:t>Dyspnea on excursion</a:t>
            </a:r>
          </a:p>
          <a:p>
            <a:pPr lvl="0"/>
            <a:r>
              <a:rPr lang="en-US" sz="2800" dirty="0"/>
              <a:t>Cyanosis</a:t>
            </a:r>
          </a:p>
          <a:p>
            <a:pPr lvl="0"/>
            <a:r>
              <a:rPr lang="en-US" sz="2800" dirty="0"/>
              <a:t>Skin becomes bluish red in color due to polycythemia (raised RBC) and cyanosis.</a:t>
            </a:r>
          </a:p>
          <a:p>
            <a:pPr lvl="0"/>
            <a:r>
              <a:rPr lang="en-US" sz="2800" dirty="0"/>
              <a:t>Hypovolemia and </a:t>
            </a:r>
            <a:r>
              <a:rPr lang="en-US" sz="2800" dirty="0" err="1"/>
              <a:t>hypercapnoea</a:t>
            </a:r>
            <a:r>
              <a:rPr lang="en-US" sz="2800" dirty="0"/>
              <a:t>. This results from hypoventilation cause b airway resistance.</a:t>
            </a:r>
          </a:p>
          <a:p>
            <a:endParaRPr lang="en-US" sz="2800" dirty="0"/>
          </a:p>
        </p:txBody>
      </p:sp>
    </p:spTree>
    <p:extLst>
      <p:ext uri="{BB962C8B-B14F-4D97-AF65-F5344CB8AC3E}">
        <p14:creationId xmlns:p14="http://schemas.microsoft.com/office/powerpoint/2010/main" val="37468984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Complications</a:t>
            </a:r>
            <a:endParaRPr lang="en-US" dirty="0"/>
          </a:p>
        </p:txBody>
      </p:sp>
      <p:sp>
        <p:nvSpPr>
          <p:cNvPr id="3" name="Content Placeholder 2"/>
          <p:cNvSpPr>
            <a:spLocks noGrp="1"/>
          </p:cNvSpPr>
          <p:nvPr>
            <p:ph idx="1"/>
          </p:nvPr>
        </p:nvSpPr>
        <p:spPr>
          <a:xfrm>
            <a:off x="1484310" y="2177143"/>
            <a:ext cx="10018713" cy="3614057"/>
          </a:xfrm>
        </p:spPr>
        <p:txBody>
          <a:bodyPr>
            <a:normAutofit/>
          </a:bodyPr>
          <a:lstStyle/>
          <a:p>
            <a:pPr lvl="0"/>
            <a:r>
              <a:rPr lang="en-US" sz="3200" dirty="0"/>
              <a:t>Core </a:t>
            </a:r>
            <a:r>
              <a:rPr lang="en-US" sz="3200" dirty="0" err="1"/>
              <a:t>pulmonale</a:t>
            </a:r>
            <a:r>
              <a:rPr lang="en-US" sz="3200" dirty="0"/>
              <a:t> – alteration in structure and function of the right ventricle</a:t>
            </a:r>
          </a:p>
          <a:p>
            <a:pPr lvl="0"/>
            <a:r>
              <a:rPr lang="en-US" sz="3200" dirty="0"/>
              <a:t>Acute respiratory failure</a:t>
            </a:r>
          </a:p>
          <a:p>
            <a:pPr lvl="0"/>
            <a:r>
              <a:rPr lang="en-US" sz="3200" dirty="0"/>
              <a:t>Peptic ulcer</a:t>
            </a:r>
          </a:p>
          <a:p>
            <a:pPr lvl="0"/>
            <a:r>
              <a:rPr lang="en-US" sz="3200" dirty="0"/>
              <a:t>Pneumonia</a:t>
            </a:r>
          </a:p>
          <a:p>
            <a:endParaRPr lang="en-US" sz="3200" dirty="0"/>
          </a:p>
        </p:txBody>
      </p:sp>
    </p:spTree>
    <p:extLst>
      <p:ext uri="{BB962C8B-B14F-4D97-AF65-F5344CB8AC3E}">
        <p14:creationId xmlns:p14="http://schemas.microsoft.com/office/powerpoint/2010/main" val="1348345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Management</a:t>
            </a:r>
            <a:r>
              <a:rPr lang="en-US" dirty="0"/>
              <a:t/>
            </a:r>
            <a:br>
              <a:rPr lang="en-US" dirty="0"/>
            </a:br>
            <a:endParaRPr lang="en-US" dirty="0"/>
          </a:p>
        </p:txBody>
      </p:sp>
      <p:sp>
        <p:nvSpPr>
          <p:cNvPr id="3" name="Content Placeholder 2"/>
          <p:cNvSpPr>
            <a:spLocks noGrp="1"/>
          </p:cNvSpPr>
          <p:nvPr>
            <p:ph idx="1"/>
          </p:nvPr>
        </p:nvSpPr>
        <p:spPr>
          <a:xfrm>
            <a:off x="1484310" y="1676401"/>
            <a:ext cx="10018713" cy="4963886"/>
          </a:xfrm>
        </p:spPr>
        <p:txBody>
          <a:bodyPr>
            <a:noAutofit/>
          </a:bodyPr>
          <a:lstStyle/>
          <a:p>
            <a:pPr marL="0" indent="0">
              <a:buNone/>
            </a:pPr>
            <a:r>
              <a:rPr lang="en-US" sz="2800" b="1" dirty="0"/>
              <a:t>Diagnosis</a:t>
            </a:r>
            <a:endParaRPr lang="en-US" sz="2800" dirty="0"/>
          </a:p>
          <a:p>
            <a:pPr lvl="0"/>
            <a:r>
              <a:rPr lang="en-US" sz="2800" dirty="0"/>
              <a:t>Chest x-ray</a:t>
            </a:r>
          </a:p>
          <a:p>
            <a:pPr lvl="0"/>
            <a:r>
              <a:rPr lang="en-US" sz="2800" dirty="0"/>
              <a:t>Sputum for culture and sensitivity – </a:t>
            </a:r>
            <a:r>
              <a:rPr lang="en-US" sz="2800" dirty="0" err="1"/>
              <a:t>neutrophisis</a:t>
            </a:r>
            <a:r>
              <a:rPr lang="en-US" sz="2800" dirty="0"/>
              <a:t> bronchial epithelial cells seen.</a:t>
            </a:r>
          </a:p>
          <a:p>
            <a:pPr lvl="0"/>
            <a:r>
              <a:rPr lang="en-US" sz="2800" dirty="0"/>
              <a:t>ECG</a:t>
            </a:r>
          </a:p>
          <a:p>
            <a:pPr lvl="0"/>
            <a:r>
              <a:rPr lang="en-US" sz="2800" dirty="0"/>
              <a:t>Exercise testing with oximetry (SPO</a:t>
            </a:r>
            <a:r>
              <a:rPr lang="en-US" sz="2800" baseline="-25000" dirty="0"/>
              <a:t>2</a:t>
            </a:r>
            <a:r>
              <a:rPr lang="en-US" sz="2800" dirty="0"/>
              <a:t>)</a:t>
            </a:r>
          </a:p>
          <a:p>
            <a:pPr lvl="0"/>
            <a:r>
              <a:rPr lang="en-US" sz="2800" dirty="0"/>
              <a:t>EEG – cardiac nuclear scan (if indicated)</a:t>
            </a:r>
          </a:p>
          <a:p>
            <a:endParaRPr lang="en-US" sz="2800" dirty="0"/>
          </a:p>
        </p:txBody>
      </p:sp>
    </p:spTree>
    <p:extLst>
      <p:ext uri="{BB962C8B-B14F-4D97-AF65-F5344CB8AC3E}">
        <p14:creationId xmlns:p14="http://schemas.microsoft.com/office/powerpoint/2010/main" val="32231795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435429"/>
            <a:ext cx="10018713" cy="5355771"/>
          </a:xfrm>
        </p:spPr>
        <p:txBody>
          <a:bodyPr>
            <a:noAutofit/>
          </a:bodyPr>
          <a:lstStyle/>
          <a:p>
            <a:pPr marL="0" indent="0">
              <a:buNone/>
            </a:pPr>
            <a:r>
              <a:rPr lang="en-US" sz="3200" b="1" dirty="0"/>
              <a:t>Primary goal of care of COPD patients are to;</a:t>
            </a:r>
            <a:endParaRPr lang="en-US" sz="3200" dirty="0"/>
          </a:p>
          <a:p>
            <a:pPr lvl="0"/>
            <a:r>
              <a:rPr lang="en-US" sz="3200" dirty="0"/>
              <a:t>Improve ventilation</a:t>
            </a:r>
          </a:p>
          <a:p>
            <a:pPr lvl="0"/>
            <a:r>
              <a:rPr lang="en-US" sz="3200" dirty="0"/>
              <a:t>Promote secretion removal</a:t>
            </a:r>
          </a:p>
          <a:p>
            <a:pPr lvl="0"/>
            <a:r>
              <a:rPr lang="en-US" sz="3200" dirty="0"/>
              <a:t>Prevent complication and progression of symptoms</a:t>
            </a:r>
          </a:p>
          <a:p>
            <a:pPr lvl="0"/>
            <a:r>
              <a:rPr lang="en-US" sz="3200" dirty="0"/>
              <a:t>Promote patients comfort and participation care</a:t>
            </a:r>
          </a:p>
          <a:p>
            <a:pPr lvl="0"/>
            <a:r>
              <a:rPr lang="en-US" sz="3200" dirty="0"/>
              <a:t>Improve quality of life as much as possible</a:t>
            </a:r>
          </a:p>
          <a:p>
            <a:endParaRPr lang="en-US" sz="3200" dirty="0"/>
          </a:p>
        </p:txBody>
      </p:sp>
    </p:spTree>
    <p:extLst>
      <p:ext uri="{BB962C8B-B14F-4D97-AF65-F5344CB8AC3E}">
        <p14:creationId xmlns:p14="http://schemas.microsoft.com/office/powerpoint/2010/main" val="25190337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239486"/>
            <a:ext cx="10018713" cy="6618513"/>
          </a:xfrm>
        </p:spPr>
        <p:txBody>
          <a:bodyPr>
            <a:normAutofit/>
          </a:bodyPr>
          <a:lstStyle/>
          <a:p>
            <a:pPr marL="0" indent="0">
              <a:buNone/>
            </a:pPr>
            <a:r>
              <a:rPr lang="en-US" sz="3200" dirty="0"/>
              <a:t>Medical therapy of chronic bronchitis depends on symptoms. Therapy may include such </a:t>
            </a:r>
            <a:r>
              <a:rPr lang="en-US" sz="3200" dirty="0" smtClean="0"/>
              <a:t>modalities</a:t>
            </a:r>
          </a:p>
          <a:p>
            <a:pPr marL="0" indent="0">
              <a:buNone/>
            </a:pPr>
            <a:endParaRPr lang="en-US" sz="3200" b="1" i="1" dirty="0" smtClean="0"/>
          </a:p>
          <a:p>
            <a:pPr marL="0" lvl="0" indent="0">
              <a:buNone/>
            </a:pPr>
            <a:r>
              <a:rPr lang="en-US" sz="3200" b="1" i="1" dirty="0" err="1" smtClean="0"/>
              <a:t>i</a:t>
            </a:r>
            <a:r>
              <a:rPr lang="en-US" sz="3200" b="1" i="1" dirty="0" smtClean="0"/>
              <a:t>. Supportive </a:t>
            </a:r>
            <a:r>
              <a:rPr lang="en-US" sz="3200" b="1" i="1" dirty="0"/>
              <a:t>measure</a:t>
            </a:r>
            <a:endParaRPr lang="en-US" sz="3200" dirty="0"/>
          </a:p>
          <a:p>
            <a:r>
              <a:rPr lang="en-US" sz="3200" dirty="0"/>
              <a:t>Avoid cigarette smoking</a:t>
            </a:r>
          </a:p>
          <a:p>
            <a:r>
              <a:rPr lang="en-US" sz="3200" dirty="0"/>
              <a:t>Avoid inhaled irritants</a:t>
            </a:r>
          </a:p>
          <a:p>
            <a:r>
              <a:rPr lang="en-US" sz="3200" dirty="0"/>
              <a:t>Avoid persons with URTI</a:t>
            </a:r>
          </a:p>
          <a:p>
            <a:r>
              <a:rPr lang="en-US" sz="3200" dirty="0"/>
              <a:t>Proper nutrition</a:t>
            </a:r>
          </a:p>
          <a:p>
            <a:r>
              <a:rPr lang="en-US" sz="3200" dirty="0"/>
              <a:t>Adequate hydration</a:t>
            </a:r>
          </a:p>
          <a:p>
            <a:endParaRPr lang="en-US" sz="3200" dirty="0"/>
          </a:p>
        </p:txBody>
      </p:sp>
    </p:spTree>
    <p:extLst>
      <p:ext uri="{BB962C8B-B14F-4D97-AF65-F5344CB8AC3E}">
        <p14:creationId xmlns:p14="http://schemas.microsoft.com/office/powerpoint/2010/main" val="36406678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544287"/>
            <a:ext cx="10018713" cy="5246914"/>
          </a:xfrm>
        </p:spPr>
        <p:txBody>
          <a:bodyPr>
            <a:normAutofit/>
          </a:bodyPr>
          <a:lstStyle/>
          <a:p>
            <a:pPr marL="0" lvl="0" indent="0">
              <a:buNone/>
            </a:pPr>
            <a:r>
              <a:rPr lang="en-US" sz="3200" b="1" i="1" dirty="0" smtClean="0"/>
              <a:t>ii. Specific </a:t>
            </a:r>
            <a:r>
              <a:rPr lang="en-US" sz="3200" b="1" i="1" dirty="0"/>
              <a:t>therapy</a:t>
            </a:r>
            <a:endParaRPr lang="en-US" sz="3200" dirty="0"/>
          </a:p>
          <a:p>
            <a:r>
              <a:rPr lang="en-US" sz="3200" dirty="0"/>
              <a:t>Bronchial dilators</a:t>
            </a:r>
          </a:p>
          <a:p>
            <a:r>
              <a:rPr lang="en-US" sz="3200" dirty="0"/>
              <a:t>Antimicrobials e.g. </a:t>
            </a:r>
            <a:r>
              <a:rPr lang="en-US" sz="3200" dirty="0" err="1"/>
              <a:t>ampicillium</a:t>
            </a:r>
            <a:r>
              <a:rPr lang="en-US" sz="3200" dirty="0"/>
              <a:t> or any other broad spectrum antibiotic (penicillin, ceftriaxone </a:t>
            </a:r>
            <a:r>
              <a:rPr lang="en-US" sz="3200" dirty="0" err="1"/>
              <a:t>rocaphin</a:t>
            </a:r>
            <a:r>
              <a:rPr lang="en-US" sz="3200" dirty="0"/>
              <a:t>)</a:t>
            </a:r>
          </a:p>
          <a:p>
            <a:r>
              <a:rPr lang="en-US" sz="3200" dirty="0"/>
              <a:t>Corticosteroids to alleviate symptoms e.g. prednisone</a:t>
            </a:r>
          </a:p>
          <a:p>
            <a:r>
              <a:rPr lang="en-US" sz="3200" dirty="0"/>
              <a:t>Digitalis to treat RVF if present.</a:t>
            </a:r>
          </a:p>
          <a:p>
            <a:endParaRPr lang="en-US" sz="3200" dirty="0"/>
          </a:p>
        </p:txBody>
      </p:sp>
    </p:spTree>
    <p:extLst>
      <p:ext uri="{BB962C8B-B14F-4D97-AF65-F5344CB8AC3E}">
        <p14:creationId xmlns:p14="http://schemas.microsoft.com/office/powerpoint/2010/main" val="27388645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457201"/>
            <a:ext cx="10018713" cy="5334000"/>
          </a:xfrm>
        </p:spPr>
        <p:txBody>
          <a:bodyPr>
            <a:normAutofit/>
          </a:bodyPr>
          <a:lstStyle/>
          <a:p>
            <a:pPr marL="0" lvl="0" indent="0">
              <a:buNone/>
            </a:pPr>
            <a:r>
              <a:rPr lang="en-US" sz="2800" b="1" i="1" dirty="0" smtClean="0"/>
              <a:t>iii. Respiratory </a:t>
            </a:r>
            <a:r>
              <a:rPr lang="en-US" sz="2800" b="1" i="1" dirty="0"/>
              <a:t>therapy</a:t>
            </a:r>
            <a:endParaRPr lang="en-US" sz="2800" dirty="0"/>
          </a:p>
          <a:p>
            <a:r>
              <a:rPr lang="en-US" sz="2800" dirty="0"/>
              <a:t>It is aerosol therapy used to deliver </a:t>
            </a:r>
            <a:r>
              <a:rPr lang="en-US" sz="2800" dirty="0" err="1"/>
              <a:t>bronchiodilator</a:t>
            </a:r>
            <a:r>
              <a:rPr lang="en-US" sz="2800" dirty="0"/>
              <a:t>, through metered cartridge device with a spacer at rest.</a:t>
            </a:r>
          </a:p>
          <a:p>
            <a:r>
              <a:rPr lang="en-US" sz="2800" dirty="0"/>
              <a:t>Oxygen therapy for patients who are unable to maintain PaO</a:t>
            </a:r>
            <a:r>
              <a:rPr lang="en-US" sz="2800" baseline="-25000" dirty="0"/>
              <a:t>2 </a:t>
            </a:r>
            <a:r>
              <a:rPr lang="en-US" sz="2800" dirty="0"/>
              <a:t>– partial pressure of alveolar O</a:t>
            </a:r>
            <a:r>
              <a:rPr lang="en-US" sz="2800" baseline="-25000" dirty="0"/>
              <a:t>2</a:t>
            </a:r>
            <a:endParaRPr lang="en-US" sz="2800" dirty="0"/>
          </a:p>
          <a:p>
            <a:pPr marL="0" lvl="0" indent="0">
              <a:buNone/>
            </a:pPr>
            <a:r>
              <a:rPr lang="en-US" sz="2800" b="1" i="1" dirty="0" smtClean="0"/>
              <a:t>iv. Relaxation </a:t>
            </a:r>
            <a:r>
              <a:rPr lang="en-US" sz="2800" b="1" i="1" dirty="0"/>
              <a:t>exercise</a:t>
            </a:r>
            <a:endParaRPr lang="en-US" sz="2800" dirty="0"/>
          </a:p>
          <a:p>
            <a:pPr marL="0" lvl="0" indent="0">
              <a:buNone/>
            </a:pPr>
            <a:r>
              <a:rPr lang="en-US" sz="2800" b="1" i="1" dirty="0" smtClean="0"/>
              <a:t>v. Breathing </a:t>
            </a:r>
            <a:r>
              <a:rPr lang="en-US" sz="2800" b="1" i="1" dirty="0"/>
              <a:t>retraining</a:t>
            </a:r>
            <a:endParaRPr lang="en-US" sz="2800" dirty="0"/>
          </a:p>
          <a:p>
            <a:pPr marL="0" lvl="0" indent="0">
              <a:buNone/>
            </a:pPr>
            <a:r>
              <a:rPr lang="en-US" sz="2800" b="1" i="1" dirty="0" smtClean="0"/>
              <a:t>vi. Rehabilitation </a:t>
            </a:r>
            <a:endParaRPr lang="en-US" sz="2800" dirty="0"/>
          </a:p>
        </p:txBody>
      </p:sp>
    </p:spTree>
    <p:extLst>
      <p:ext uri="{BB962C8B-B14F-4D97-AF65-F5344CB8AC3E}">
        <p14:creationId xmlns:p14="http://schemas.microsoft.com/office/powerpoint/2010/main" val="21367280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r>
              <a:rPr lang="en-US" sz="4400" dirty="0" smtClean="0"/>
              <a:t>The End</a:t>
            </a:r>
            <a:endParaRPr lang="en-US" sz="4400" dirty="0"/>
          </a:p>
        </p:txBody>
      </p:sp>
    </p:spTree>
    <p:extLst>
      <p:ext uri="{BB962C8B-B14F-4D97-AF65-F5344CB8AC3E}">
        <p14:creationId xmlns:p14="http://schemas.microsoft.com/office/powerpoint/2010/main" val="38006267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0"/>
            <a:ext cx="10018713" cy="1415143"/>
          </a:xfrm>
        </p:spPr>
        <p:txBody>
          <a:bodyPr/>
          <a:lstStyle/>
          <a:p>
            <a:r>
              <a:rPr lang="en-US" b="1" dirty="0"/>
              <a:t>BRONCHITIS</a:t>
            </a:r>
            <a:r>
              <a:rPr lang="en-US" dirty="0"/>
              <a:t/>
            </a:r>
            <a:br>
              <a:rPr lang="en-US" dirty="0"/>
            </a:br>
            <a:endParaRPr lang="en-US" dirty="0"/>
          </a:p>
        </p:txBody>
      </p:sp>
      <p:sp>
        <p:nvSpPr>
          <p:cNvPr id="3" name="Content Placeholder 2"/>
          <p:cNvSpPr>
            <a:spLocks noGrp="1"/>
          </p:cNvSpPr>
          <p:nvPr>
            <p:ph idx="1"/>
          </p:nvPr>
        </p:nvSpPr>
        <p:spPr>
          <a:xfrm>
            <a:off x="1484310" y="957943"/>
            <a:ext cx="10018713" cy="5660571"/>
          </a:xfrm>
        </p:spPr>
        <p:txBody>
          <a:bodyPr>
            <a:noAutofit/>
          </a:bodyPr>
          <a:lstStyle/>
          <a:p>
            <a:pPr marL="0" indent="0">
              <a:buNone/>
            </a:pPr>
            <a:r>
              <a:rPr lang="en-US" sz="2800" dirty="0"/>
              <a:t>Bronchitis is an inflammation of the lower respiratory tract that is usually due to infection and occurs most frequently in patients with chronic respiratory disease. It can be acute or chronic.</a:t>
            </a:r>
          </a:p>
          <a:p>
            <a:pPr marL="0" indent="0">
              <a:buNone/>
            </a:pPr>
            <a:endParaRPr lang="en-US" sz="2800" b="1" dirty="0" smtClean="0"/>
          </a:p>
          <a:p>
            <a:pPr marL="0" indent="0">
              <a:buNone/>
            </a:pPr>
            <a:r>
              <a:rPr lang="en-US" sz="2800" b="1" dirty="0" err="1" smtClean="0"/>
              <a:t>Aetiology</a:t>
            </a:r>
            <a:endParaRPr lang="en-US" sz="2800" dirty="0"/>
          </a:p>
          <a:p>
            <a:pPr marL="0" indent="0">
              <a:buNone/>
            </a:pPr>
            <a:r>
              <a:rPr lang="en-US" sz="2800" dirty="0"/>
              <a:t>Acute bronchitis occurs most often in persons with chronic lung disease, and is therefore communicable. It may be caused by physical and chemical agents such as dust, smoke and volatile fumes. As air pollution increases, the incidence of acute bronchitis increases.</a:t>
            </a:r>
          </a:p>
          <a:p>
            <a:endParaRPr lang="en-US" sz="2800" dirty="0"/>
          </a:p>
        </p:txBody>
      </p:sp>
    </p:spTree>
    <p:extLst>
      <p:ext uri="{BB962C8B-B14F-4D97-AF65-F5344CB8AC3E}">
        <p14:creationId xmlns:p14="http://schemas.microsoft.com/office/powerpoint/2010/main" val="23190427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1"/>
            <a:ext cx="10018713" cy="979714"/>
          </a:xfrm>
        </p:spPr>
        <p:txBody>
          <a:bodyPr/>
          <a:lstStyle/>
          <a:p>
            <a:r>
              <a:rPr lang="en-US" b="1" dirty="0"/>
              <a:t>Causative agent</a:t>
            </a:r>
            <a:endParaRPr lang="en-US" dirty="0"/>
          </a:p>
        </p:txBody>
      </p:sp>
      <p:sp>
        <p:nvSpPr>
          <p:cNvPr id="3" name="Content Placeholder 2"/>
          <p:cNvSpPr>
            <a:spLocks noGrp="1"/>
          </p:cNvSpPr>
          <p:nvPr>
            <p:ph idx="1"/>
          </p:nvPr>
        </p:nvSpPr>
        <p:spPr>
          <a:xfrm>
            <a:off x="1484310" y="979715"/>
            <a:ext cx="10018713" cy="5878285"/>
          </a:xfrm>
        </p:spPr>
        <p:txBody>
          <a:bodyPr>
            <a:noAutofit/>
          </a:bodyPr>
          <a:lstStyle/>
          <a:p>
            <a:pPr marL="0" indent="0">
              <a:buNone/>
            </a:pPr>
            <a:r>
              <a:rPr lang="en-US" sz="2800" dirty="0"/>
              <a:t>Acute bronchitis is typically viral, but bacterial pathogens such as Streptococcus </a:t>
            </a:r>
            <a:r>
              <a:rPr lang="en-US" sz="2800" dirty="0" err="1"/>
              <a:t>Pneumonae</a:t>
            </a:r>
            <a:r>
              <a:rPr lang="en-US" sz="2800" dirty="0"/>
              <a:t> and </a:t>
            </a:r>
            <a:r>
              <a:rPr lang="en-US" sz="2800" dirty="0" err="1"/>
              <a:t>Haemophilus</a:t>
            </a:r>
            <a:r>
              <a:rPr lang="en-US" sz="2800" dirty="0"/>
              <a:t> Influenza may also cause bronchitis.</a:t>
            </a:r>
          </a:p>
          <a:p>
            <a:pPr marL="0" indent="0">
              <a:buNone/>
            </a:pPr>
            <a:r>
              <a:rPr lang="en-US" sz="2800" dirty="0"/>
              <a:t>Either primary or secondary infections which may include;</a:t>
            </a:r>
          </a:p>
          <a:p>
            <a:pPr lvl="0"/>
            <a:r>
              <a:rPr lang="en-US" sz="2800" dirty="0"/>
              <a:t>Viruses – rhinovirus, adenovirus, influenza A&amp;B, parainfluenza virus and respiratory </a:t>
            </a:r>
            <a:r>
              <a:rPr lang="en-US" sz="2800" dirty="0" err="1"/>
              <a:t>syncyha</a:t>
            </a:r>
            <a:r>
              <a:rPr lang="en-US" sz="2800" dirty="0"/>
              <a:t> virus (RSV)</a:t>
            </a:r>
          </a:p>
          <a:p>
            <a:pPr lvl="0"/>
            <a:r>
              <a:rPr lang="en-US" sz="2800" dirty="0"/>
              <a:t>Bacteria – streptococcus pneumonia, ‘H’ Influenza, Moraxella </a:t>
            </a:r>
            <a:r>
              <a:rPr lang="en-US" sz="2800" dirty="0" err="1"/>
              <a:t>catrrhalls</a:t>
            </a:r>
            <a:r>
              <a:rPr lang="en-US" sz="2800" dirty="0"/>
              <a:t>, Bordetella pertussis, mycoplasma pneumonia, chlamydia pneumonia.</a:t>
            </a:r>
          </a:p>
          <a:p>
            <a:endParaRPr lang="en-US" sz="2800" dirty="0"/>
          </a:p>
        </p:txBody>
      </p:sp>
    </p:spTree>
    <p:extLst>
      <p:ext uri="{BB962C8B-B14F-4D97-AF65-F5344CB8AC3E}">
        <p14:creationId xmlns:p14="http://schemas.microsoft.com/office/powerpoint/2010/main" val="695843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0"/>
            <a:ext cx="10018713" cy="1480457"/>
          </a:xfrm>
        </p:spPr>
        <p:txBody>
          <a:bodyPr/>
          <a:lstStyle/>
          <a:p>
            <a:r>
              <a:rPr lang="en-US" b="1" dirty="0"/>
              <a:t>Pathophysiology</a:t>
            </a:r>
            <a:r>
              <a:rPr lang="en-US" dirty="0"/>
              <a:t/>
            </a:r>
            <a:br>
              <a:rPr lang="en-US" dirty="0"/>
            </a:br>
            <a:endParaRPr lang="en-US" dirty="0"/>
          </a:p>
        </p:txBody>
      </p:sp>
      <p:sp>
        <p:nvSpPr>
          <p:cNvPr id="3" name="Content Placeholder 2"/>
          <p:cNvSpPr>
            <a:spLocks noGrp="1"/>
          </p:cNvSpPr>
          <p:nvPr>
            <p:ph idx="1"/>
          </p:nvPr>
        </p:nvSpPr>
        <p:spPr>
          <a:xfrm>
            <a:off x="1484310" y="979715"/>
            <a:ext cx="10018713" cy="5878286"/>
          </a:xfrm>
        </p:spPr>
        <p:txBody>
          <a:bodyPr>
            <a:normAutofit/>
          </a:bodyPr>
          <a:lstStyle/>
          <a:p>
            <a:r>
              <a:rPr lang="en-US" dirty="0"/>
              <a:t>As a part of the inflammatory process, there is increased blood flow to the affected area, causing an increase in pulmonary secretions.</a:t>
            </a:r>
          </a:p>
          <a:p>
            <a:r>
              <a:rPr lang="en-US" dirty="0"/>
              <a:t>A painful cough with sputum productions, low grade fever and malaise are common symptoms. The patient may have pain beneath the sternum caused by inflammation of the tracheal wall. Best name for this condition </a:t>
            </a:r>
            <a:r>
              <a:rPr lang="en-US" dirty="0" err="1"/>
              <a:t>tracheobronchitis</a:t>
            </a:r>
            <a:r>
              <a:rPr lang="en-US" dirty="0"/>
              <a:t> because bronchitis is always accompanied by </a:t>
            </a:r>
            <a:r>
              <a:rPr lang="en-US" dirty="0" err="1"/>
              <a:t>tracheitis</a:t>
            </a:r>
            <a:r>
              <a:rPr lang="en-US" dirty="0"/>
              <a:t>.</a:t>
            </a:r>
          </a:p>
          <a:p>
            <a:r>
              <a:rPr lang="en-US" dirty="0"/>
              <a:t>Symptoms usually last 1&amp;2 weeks but may continue up to 3 to 4 weeks. On chest exam wheezes and rhonchi are heard. If symptoms persist there is high fever, shortness of breath, </a:t>
            </a:r>
            <a:r>
              <a:rPr lang="en-US" dirty="0" err="1"/>
              <a:t>pleuritie</a:t>
            </a:r>
            <a:r>
              <a:rPr lang="en-US" dirty="0"/>
              <a:t> chest pain on inspiration. Rapid respiration and rales or sign of consolidation on physical exam of the chest pneumonia suspected.</a:t>
            </a:r>
          </a:p>
          <a:p>
            <a:endParaRPr lang="en-US" dirty="0"/>
          </a:p>
        </p:txBody>
      </p:sp>
    </p:spTree>
    <p:extLst>
      <p:ext uri="{BB962C8B-B14F-4D97-AF65-F5344CB8AC3E}">
        <p14:creationId xmlns:p14="http://schemas.microsoft.com/office/powerpoint/2010/main" val="27438790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304800"/>
            <a:ext cx="10018713" cy="1589313"/>
          </a:xfrm>
        </p:spPr>
        <p:txBody>
          <a:bodyPr>
            <a:normAutofit/>
          </a:bodyPr>
          <a:lstStyle/>
          <a:p>
            <a:r>
              <a:rPr lang="en-US" b="1" dirty="0"/>
              <a:t>Clinical picture</a:t>
            </a:r>
            <a:r>
              <a:rPr lang="en-US" dirty="0"/>
              <a:t/>
            </a:r>
            <a:br>
              <a:rPr lang="en-US" dirty="0"/>
            </a:br>
            <a:endParaRPr lang="en-US" dirty="0"/>
          </a:p>
        </p:txBody>
      </p:sp>
      <p:sp>
        <p:nvSpPr>
          <p:cNvPr id="3" name="Content Placeholder 2"/>
          <p:cNvSpPr>
            <a:spLocks noGrp="1"/>
          </p:cNvSpPr>
          <p:nvPr>
            <p:ph idx="1"/>
          </p:nvPr>
        </p:nvSpPr>
        <p:spPr>
          <a:xfrm>
            <a:off x="1484310" y="1480457"/>
            <a:ext cx="10018713" cy="5377543"/>
          </a:xfrm>
        </p:spPr>
        <p:txBody>
          <a:bodyPr>
            <a:noAutofit/>
          </a:bodyPr>
          <a:lstStyle/>
          <a:p>
            <a:pPr lvl="0"/>
            <a:r>
              <a:rPr lang="en-US" sz="3200" dirty="0"/>
              <a:t>Painful cough with sputum production</a:t>
            </a:r>
          </a:p>
          <a:p>
            <a:pPr lvl="0"/>
            <a:r>
              <a:rPr lang="en-US" sz="3200" dirty="0"/>
              <a:t>Low grade fever</a:t>
            </a:r>
          </a:p>
          <a:p>
            <a:pPr lvl="0"/>
            <a:r>
              <a:rPr lang="en-US" sz="3200" dirty="0"/>
              <a:t>General malaise</a:t>
            </a:r>
          </a:p>
          <a:p>
            <a:pPr lvl="0"/>
            <a:r>
              <a:rPr lang="en-US" sz="3200" dirty="0"/>
              <a:t>Wheezes and rhonchi on auscultation</a:t>
            </a:r>
          </a:p>
          <a:p>
            <a:pPr lvl="0"/>
            <a:r>
              <a:rPr lang="en-US" sz="3200" dirty="0"/>
              <a:t>High fever in sense cases and shortness of breath</a:t>
            </a:r>
          </a:p>
          <a:p>
            <a:pPr lvl="0"/>
            <a:r>
              <a:rPr lang="en-US" sz="3200" dirty="0"/>
              <a:t>Pleuritic chest pain</a:t>
            </a:r>
          </a:p>
          <a:p>
            <a:endParaRPr lang="en-US" sz="3200" dirty="0"/>
          </a:p>
        </p:txBody>
      </p:sp>
    </p:spTree>
    <p:extLst>
      <p:ext uri="{BB962C8B-B14F-4D97-AF65-F5344CB8AC3E}">
        <p14:creationId xmlns:p14="http://schemas.microsoft.com/office/powerpoint/2010/main" val="2596046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0"/>
            <a:ext cx="10018713" cy="1088571"/>
          </a:xfrm>
        </p:spPr>
        <p:txBody>
          <a:bodyPr/>
          <a:lstStyle/>
          <a:p>
            <a:r>
              <a:rPr lang="en-US" b="1" dirty="0"/>
              <a:t>Management</a:t>
            </a:r>
            <a:endParaRPr lang="en-US" dirty="0"/>
          </a:p>
        </p:txBody>
      </p:sp>
      <p:sp>
        <p:nvSpPr>
          <p:cNvPr id="3" name="Content Placeholder 2"/>
          <p:cNvSpPr>
            <a:spLocks noGrp="1"/>
          </p:cNvSpPr>
          <p:nvPr>
            <p:ph idx="1"/>
          </p:nvPr>
        </p:nvSpPr>
        <p:spPr>
          <a:xfrm>
            <a:off x="1484310" y="1088570"/>
            <a:ext cx="10018713" cy="5769429"/>
          </a:xfrm>
        </p:spPr>
        <p:txBody>
          <a:bodyPr>
            <a:normAutofit/>
          </a:bodyPr>
          <a:lstStyle/>
          <a:p>
            <a:pPr lvl="0"/>
            <a:r>
              <a:rPr lang="en-US" dirty="0"/>
              <a:t>Codeine or dextromethorphan is prescribed for nocturnal cough (less likely to cause cough reflex).</a:t>
            </a:r>
          </a:p>
          <a:p>
            <a:pPr lvl="0"/>
            <a:r>
              <a:rPr lang="en-US" dirty="0"/>
              <a:t>Bronchodilator therapy is prescribed for patients who are wheezing albuterol or </a:t>
            </a:r>
            <a:r>
              <a:rPr lang="en-US" dirty="0" err="1"/>
              <a:t>ipatropium</a:t>
            </a:r>
            <a:r>
              <a:rPr lang="en-US" dirty="0"/>
              <a:t>.</a:t>
            </a:r>
          </a:p>
          <a:p>
            <a:pPr lvl="0"/>
            <a:r>
              <a:rPr lang="en-US" dirty="0" err="1"/>
              <a:t>Decongestrants</a:t>
            </a:r>
            <a:r>
              <a:rPr lang="en-US" dirty="0"/>
              <a:t> and antihistamines are used sparingly if at all because they tend to dry secretion and make them more difficult to remove.</a:t>
            </a:r>
          </a:p>
          <a:p>
            <a:pPr lvl="0"/>
            <a:r>
              <a:rPr lang="en-US" dirty="0"/>
              <a:t>Oral fluids intake of 2-3 liters per day is encouraged if no contra-indication.</a:t>
            </a:r>
          </a:p>
          <a:p>
            <a:pPr lvl="0"/>
            <a:r>
              <a:rPr lang="en-US" dirty="0"/>
              <a:t>Aspirin helps to reduce fever and alleviate some of the symptoms and inflammation.</a:t>
            </a:r>
          </a:p>
          <a:p>
            <a:pPr lvl="0"/>
            <a:r>
              <a:rPr lang="en-US" dirty="0"/>
              <a:t>Smokers urged to quit.</a:t>
            </a:r>
          </a:p>
          <a:p>
            <a:pPr lvl="0"/>
            <a:r>
              <a:rPr lang="en-US" dirty="0"/>
              <a:t>Antibiotics are usually not prescribed unless there is evidence of bacterial infection.</a:t>
            </a:r>
          </a:p>
          <a:p>
            <a:endParaRPr lang="en-US" dirty="0"/>
          </a:p>
        </p:txBody>
      </p:sp>
    </p:spTree>
    <p:extLst>
      <p:ext uri="{BB962C8B-B14F-4D97-AF65-F5344CB8AC3E}">
        <p14:creationId xmlns:p14="http://schemas.microsoft.com/office/powerpoint/2010/main" val="3838827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Nursing care</a:t>
            </a:r>
            <a:r>
              <a:rPr lang="en-US" dirty="0"/>
              <a:t/>
            </a:r>
            <a:br>
              <a:rPr lang="en-US" dirty="0"/>
            </a:br>
            <a:endParaRPr lang="en-US" dirty="0"/>
          </a:p>
        </p:txBody>
      </p:sp>
      <p:sp>
        <p:nvSpPr>
          <p:cNvPr id="3" name="Content Placeholder 2"/>
          <p:cNvSpPr>
            <a:spLocks noGrp="1"/>
          </p:cNvSpPr>
          <p:nvPr>
            <p:ph idx="1"/>
          </p:nvPr>
        </p:nvSpPr>
        <p:spPr>
          <a:xfrm>
            <a:off x="1484310" y="1676400"/>
            <a:ext cx="10018713" cy="4985657"/>
          </a:xfrm>
        </p:spPr>
        <p:txBody>
          <a:bodyPr>
            <a:noAutofit/>
          </a:bodyPr>
          <a:lstStyle/>
          <a:p>
            <a:r>
              <a:rPr lang="en-US" sz="2800" dirty="0"/>
              <a:t>Assist patient to cough</a:t>
            </a:r>
          </a:p>
          <a:p>
            <a:r>
              <a:rPr lang="en-US" sz="2800" dirty="0"/>
              <a:t>Assist with comfort</a:t>
            </a:r>
          </a:p>
          <a:p>
            <a:r>
              <a:rPr lang="en-US" sz="2800" dirty="0"/>
              <a:t>Health educate patient and family</a:t>
            </a:r>
          </a:p>
          <a:p>
            <a:r>
              <a:rPr lang="en-US" sz="2800" dirty="0"/>
              <a:t>To provide effective cough, a deep inspiratory must be followed by maximal expiratory effort and a closed glottis. As glottis open, mucus and inhaled particles are forced out of the airway at high velocity. Persistent cough can be annoying and irritating.</a:t>
            </a:r>
          </a:p>
          <a:p>
            <a:endParaRPr lang="en-US" sz="2800" dirty="0"/>
          </a:p>
        </p:txBody>
      </p:sp>
    </p:spTree>
    <p:extLst>
      <p:ext uri="{BB962C8B-B14F-4D97-AF65-F5344CB8AC3E}">
        <p14:creationId xmlns:p14="http://schemas.microsoft.com/office/powerpoint/2010/main" val="1496166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1"/>
            <a:ext cx="10018713" cy="990600"/>
          </a:xfrm>
        </p:spPr>
        <p:txBody>
          <a:bodyPr/>
          <a:lstStyle/>
          <a:p>
            <a:r>
              <a:rPr lang="en-US" b="1" dirty="0"/>
              <a:t>Complications of persistent cough</a:t>
            </a:r>
            <a:endParaRPr lang="en-US" dirty="0"/>
          </a:p>
        </p:txBody>
      </p:sp>
      <p:sp>
        <p:nvSpPr>
          <p:cNvPr id="3" name="Content Placeholder 2"/>
          <p:cNvSpPr>
            <a:spLocks noGrp="1"/>
          </p:cNvSpPr>
          <p:nvPr>
            <p:ph idx="1"/>
          </p:nvPr>
        </p:nvSpPr>
        <p:spPr>
          <a:xfrm>
            <a:off x="1484310" y="850900"/>
            <a:ext cx="10018713" cy="6007100"/>
          </a:xfrm>
        </p:spPr>
        <p:txBody>
          <a:bodyPr>
            <a:normAutofit/>
          </a:bodyPr>
          <a:lstStyle/>
          <a:p>
            <a:pPr lvl="0"/>
            <a:r>
              <a:rPr lang="en-US" dirty="0"/>
              <a:t>Insomnia</a:t>
            </a:r>
          </a:p>
          <a:p>
            <a:pPr lvl="0"/>
            <a:r>
              <a:rPr lang="en-US" dirty="0"/>
              <a:t>Exhaustion vomiting</a:t>
            </a:r>
          </a:p>
          <a:p>
            <a:pPr lvl="0"/>
            <a:r>
              <a:rPr lang="en-US" dirty="0"/>
              <a:t>Urinary incontinence </a:t>
            </a:r>
          </a:p>
          <a:p>
            <a:pPr lvl="0"/>
            <a:r>
              <a:rPr lang="en-US" dirty="0"/>
              <a:t>Rib or muscle trauma</a:t>
            </a:r>
          </a:p>
          <a:p>
            <a:pPr lvl="0"/>
            <a:r>
              <a:rPr lang="en-US" dirty="0"/>
              <a:t>Pneumothorax – complete or partial collapse of the lung</a:t>
            </a:r>
          </a:p>
          <a:p>
            <a:pPr lvl="0"/>
            <a:r>
              <a:rPr lang="en-US" dirty="0"/>
              <a:t>Fainting</a:t>
            </a:r>
          </a:p>
          <a:p>
            <a:pPr marL="0" indent="0">
              <a:buNone/>
            </a:pPr>
            <a:r>
              <a:rPr lang="en-US" dirty="0"/>
              <a:t>If cough persists, give cough medication as per prescription.</a:t>
            </a:r>
          </a:p>
          <a:p>
            <a:pPr marL="0" indent="0">
              <a:buNone/>
            </a:pPr>
            <a:r>
              <a:rPr lang="en-US" dirty="0"/>
              <a:t>A semi-fowlers position or high-fowlers position usually facilitates breathing</a:t>
            </a:r>
          </a:p>
          <a:p>
            <a:pPr marL="0" indent="0">
              <a:buNone/>
            </a:pPr>
            <a:r>
              <a:rPr lang="en-US" dirty="0"/>
              <a:t>Provide for good drainage of tracheobronchial secretions</a:t>
            </a:r>
          </a:p>
          <a:p>
            <a:pPr marL="0" indent="0">
              <a:buNone/>
            </a:pPr>
            <a:r>
              <a:rPr lang="en-US" dirty="0"/>
              <a:t>Give antibiotics as ordered.</a:t>
            </a:r>
          </a:p>
          <a:p>
            <a:endParaRPr lang="en-US" dirty="0"/>
          </a:p>
        </p:txBody>
      </p:sp>
    </p:spTree>
    <p:extLst>
      <p:ext uri="{BB962C8B-B14F-4D97-AF65-F5344CB8AC3E}">
        <p14:creationId xmlns:p14="http://schemas.microsoft.com/office/powerpoint/2010/main" val="11010511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0"/>
            <a:ext cx="10018713" cy="957943"/>
          </a:xfrm>
        </p:spPr>
        <p:txBody>
          <a:bodyPr>
            <a:normAutofit fontScale="90000"/>
          </a:bodyPr>
          <a:lstStyle/>
          <a:p>
            <a:r>
              <a:rPr lang="en-US" b="1" dirty="0"/>
              <a:t>CHRONIC BRONCHITIS</a:t>
            </a:r>
            <a:r>
              <a:rPr lang="en-US" dirty="0"/>
              <a:t/>
            </a:r>
            <a:br>
              <a:rPr lang="en-US" dirty="0"/>
            </a:br>
            <a:endParaRPr lang="en-US" dirty="0"/>
          </a:p>
        </p:txBody>
      </p:sp>
      <p:sp>
        <p:nvSpPr>
          <p:cNvPr id="3" name="Content Placeholder 2"/>
          <p:cNvSpPr>
            <a:spLocks noGrp="1"/>
          </p:cNvSpPr>
          <p:nvPr>
            <p:ph idx="1"/>
          </p:nvPr>
        </p:nvSpPr>
        <p:spPr>
          <a:xfrm>
            <a:off x="1484310" y="957943"/>
            <a:ext cx="10018713" cy="5682343"/>
          </a:xfrm>
        </p:spPr>
        <p:txBody>
          <a:bodyPr>
            <a:normAutofit fontScale="92500" lnSpcReduction="10000"/>
          </a:bodyPr>
          <a:lstStyle/>
          <a:p>
            <a:r>
              <a:rPr lang="en-US" sz="2800" dirty="0"/>
              <a:t>It is defined by presence of chronic productive cough for minimum of 3 months per year for at least 2 consecutive years. In patients whose causes have been excluded, its characterized physiological by hypertrophy an hypersecretion of the bronchial mucus glands and structural alterations of the bronchi and the bronchioles.</a:t>
            </a:r>
          </a:p>
          <a:p>
            <a:pPr marL="0" indent="0">
              <a:buNone/>
            </a:pPr>
            <a:r>
              <a:rPr lang="en-US" sz="2800" b="1" dirty="0" err="1"/>
              <a:t>Aetiology</a:t>
            </a:r>
            <a:endParaRPr lang="en-US" sz="2800" dirty="0"/>
          </a:p>
          <a:p>
            <a:r>
              <a:rPr lang="en-US" sz="2800" dirty="0"/>
              <a:t>Chronic bronchitis is caused by the inhalation of physical or chemical irritants or by viral or bacterial infections. Most common inhaled irritant is cigarette smoke – heavy cigarette smoking</a:t>
            </a:r>
            <a:r>
              <a:rPr lang="en-US" sz="2800" dirty="0" smtClean="0"/>
              <a:t>.</a:t>
            </a:r>
          </a:p>
          <a:p>
            <a:pPr marL="0" indent="0">
              <a:buNone/>
            </a:pPr>
            <a:r>
              <a:rPr lang="en-US" sz="2800" b="1" dirty="0"/>
              <a:t>Predisposing factors</a:t>
            </a:r>
            <a:endParaRPr lang="en-US" sz="2800" dirty="0"/>
          </a:p>
          <a:p>
            <a:pPr lvl="0"/>
            <a:r>
              <a:rPr lang="en-US" sz="2800" dirty="0"/>
              <a:t>Cigarette smoking</a:t>
            </a:r>
          </a:p>
          <a:p>
            <a:pPr lvl="0"/>
            <a:r>
              <a:rPr lang="en-US" sz="2800" dirty="0"/>
              <a:t>Physical or chemical </a:t>
            </a:r>
            <a:r>
              <a:rPr lang="en-US" sz="2800" dirty="0" smtClean="0"/>
              <a:t>irritants</a:t>
            </a:r>
            <a:endParaRPr lang="en-US" sz="2800" dirty="0"/>
          </a:p>
          <a:p>
            <a:endParaRPr lang="en-US" sz="2800" dirty="0"/>
          </a:p>
        </p:txBody>
      </p:sp>
    </p:spTree>
    <p:extLst>
      <p:ext uri="{BB962C8B-B14F-4D97-AF65-F5344CB8AC3E}">
        <p14:creationId xmlns:p14="http://schemas.microsoft.com/office/powerpoint/2010/main" val="93287270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8BB434"/>
      </a:accent1>
      <a:accent2>
        <a:srgbClr val="33A583"/>
      </a:accent2>
      <a:accent3>
        <a:srgbClr val="3594B4"/>
      </a:accent3>
      <a:accent4>
        <a:srgbClr val="6063B4"/>
      </a:accent4>
      <a:accent5>
        <a:srgbClr val="D35731"/>
      </a:accent5>
      <a:accent6>
        <a:srgbClr val="EBAC4B"/>
      </a:accent6>
      <a:hlink>
        <a:srgbClr val="65AD30"/>
      </a:hlink>
      <a:folHlink>
        <a:srgbClr val="8ED25B"/>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1A9F9826-882C-40B9-8F38-5A3B8CFD196D}"/>
    </a:ext>
  </a:extLst>
</a:theme>
</file>

<file path=docProps/app.xml><?xml version="1.0" encoding="utf-8"?>
<Properties xmlns="http://schemas.openxmlformats.org/officeDocument/2006/extended-properties" xmlns:vt="http://schemas.openxmlformats.org/officeDocument/2006/docPropsVTypes">
  <Template>TM03457496[[fn=Parallax]]</Template>
  <TotalTime>29</TotalTime>
  <Words>1004</Words>
  <Application>Microsoft Office PowerPoint</Application>
  <PresentationFormat>Widescreen</PresentationFormat>
  <Paragraphs>108</Paragraphs>
  <Slides>18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Corbel</vt:lpstr>
      <vt:lpstr>Parallax</vt:lpstr>
      <vt:lpstr>MODULE: MEDICAL SURGICAL NURSING  SUBJECT: PULMONARY NURSING</vt:lpstr>
      <vt:lpstr>BRONCHITIS </vt:lpstr>
      <vt:lpstr>Causative agent</vt:lpstr>
      <vt:lpstr>Pathophysiology </vt:lpstr>
      <vt:lpstr>Clinical picture </vt:lpstr>
      <vt:lpstr>Management</vt:lpstr>
      <vt:lpstr>Nursing care </vt:lpstr>
      <vt:lpstr>Complications of persistent cough</vt:lpstr>
      <vt:lpstr>CHRONIC BRONCHITIS </vt:lpstr>
      <vt:lpstr>Pathophysiology </vt:lpstr>
      <vt:lpstr>Clinical manifestation </vt:lpstr>
      <vt:lpstr>Complications</vt:lpstr>
      <vt:lpstr>Management </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MEDICAL SURGICAL NURSING  SUBJECT: PULMONARY NURSING</dc:title>
  <dc:creator>Windows User</dc:creator>
  <cp:lastModifiedBy>Windows User</cp:lastModifiedBy>
  <cp:revision>4</cp:revision>
  <dcterms:created xsi:type="dcterms:W3CDTF">2020-05-02T15:10:52Z</dcterms:created>
  <dcterms:modified xsi:type="dcterms:W3CDTF">2020-05-02T15:40:25Z</dcterms:modified>
</cp:coreProperties>
</file>