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9" r:id="rId14"/>
    <p:sldId id="270" r:id="rId15"/>
    <p:sldId id="271" r:id="rId16"/>
    <p:sldId id="272" r:id="rId17"/>
    <p:sldId id="274" r:id="rId18"/>
    <p:sldId id="275" r:id="rId19"/>
    <p:sldId id="273" r:id="rId20"/>
    <p:sldId id="276" r:id="rId21"/>
    <p:sldId id="277"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24"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9/18/2020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9/18/2020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9/18/2020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9/18/2020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9/18/2020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9/18/2020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9/18/2020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9/18/2020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9/18/2020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1727200"/>
            <a:ext cx="8915399" cy="3050181"/>
          </a:xfrm>
        </p:spPr>
        <p:txBody>
          <a:bodyPr>
            <a:normAutofit/>
          </a:bodyPr>
          <a:lstStyle/>
          <a:p>
            <a:r>
              <a:rPr lang="en-GB" sz="3600" b="1" dirty="0"/>
              <a:t>MODULE: MEDICAL SURGICAL </a:t>
            </a:r>
            <a:r>
              <a:rPr lang="en-GB" sz="3600" b="1" dirty="0" smtClean="0"/>
              <a:t>NURSING</a:t>
            </a:r>
            <a:br>
              <a:rPr lang="en-GB" sz="3600" b="1" dirty="0" smtClean="0"/>
            </a:br>
            <a:r>
              <a:rPr lang="en-US" sz="3600" dirty="0"/>
              <a:t/>
            </a:r>
            <a:br>
              <a:rPr lang="en-US" sz="3600" dirty="0"/>
            </a:br>
            <a:r>
              <a:rPr lang="en-GB" sz="3600" b="1" dirty="0"/>
              <a:t>SUBJECT: PULMONARY NURSING</a:t>
            </a:r>
            <a:r>
              <a:rPr lang="en-US" sz="4000" dirty="0"/>
              <a:t/>
            </a:r>
            <a:br>
              <a:rPr lang="en-US" sz="4000" dirty="0"/>
            </a:br>
            <a:endParaRPr lang="en-US" sz="4000" dirty="0"/>
          </a:p>
        </p:txBody>
      </p:sp>
      <p:sp>
        <p:nvSpPr>
          <p:cNvPr id="3" name="Subtitle 2"/>
          <p:cNvSpPr>
            <a:spLocks noGrp="1"/>
          </p:cNvSpPr>
          <p:nvPr>
            <p:ph type="subTitle" idx="1"/>
          </p:nvPr>
        </p:nvSpPr>
        <p:spPr>
          <a:xfrm>
            <a:off x="2589213" y="4947198"/>
            <a:ext cx="8915399" cy="1126283"/>
          </a:xfrm>
        </p:spPr>
        <p:txBody>
          <a:bodyPr/>
          <a:lstStyle/>
          <a:p>
            <a:r>
              <a:rPr lang="en-GB" sz="3600" b="1" dirty="0"/>
              <a:t>TOPIC: PNEUMONIA</a:t>
            </a:r>
            <a:endParaRPr lang="en-US" sz="3600" dirty="0"/>
          </a:p>
          <a:p>
            <a:endParaRPr lang="en-US" dirty="0"/>
          </a:p>
        </p:txBody>
      </p:sp>
    </p:spTree>
    <p:extLst>
      <p:ext uri="{BB962C8B-B14F-4D97-AF65-F5344CB8AC3E}">
        <p14:creationId xmlns:p14="http://schemas.microsoft.com/office/powerpoint/2010/main" xmlns="" val="1013916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90057" y="391886"/>
            <a:ext cx="9414555" cy="5519336"/>
          </a:xfrm>
        </p:spPr>
        <p:txBody>
          <a:bodyPr>
            <a:noAutofit/>
          </a:bodyPr>
          <a:lstStyle/>
          <a:p>
            <a:pPr marL="0" indent="0">
              <a:buNone/>
            </a:pPr>
            <a:r>
              <a:rPr lang="en-GB" sz="2800" b="1" i="1" dirty="0"/>
              <a:t>CLINICAL MANIFESTATION</a:t>
            </a:r>
            <a:endParaRPr lang="en-US" sz="2800" dirty="0"/>
          </a:p>
          <a:p>
            <a:pPr lvl="0"/>
            <a:r>
              <a:rPr lang="en-GB" sz="2800" dirty="0"/>
              <a:t>Fever ,sweating and chills</a:t>
            </a:r>
            <a:endParaRPr lang="en-US" sz="2800" dirty="0"/>
          </a:p>
          <a:p>
            <a:pPr lvl="0"/>
            <a:r>
              <a:rPr lang="en-GB" sz="2800" dirty="0"/>
              <a:t>Cough –could be dry or that brings up mucus</a:t>
            </a:r>
            <a:endParaRPr lang="en-US" sz="2800" dirty="0"/>
          </a:p>
          <a:p>
            <a:pPr lvl="0"/>
            <a:r>
              <a:rPr lang="en-GB" sz="2800" dirty="0"/>
              <a:t>Shortness of breath</a:t>
            </a:r>
            <a:endParaRPr lang="en-US" sz="2800" dirty="0"/>
          </a:p>
          <a:p>
            <a:pPr lvl="0"/>
            <a:r>
              <a:rPr lang="en-GB" sz="2800" dirty="0"/>
              <a:t>Chest pain which worsens on inhalation</a:t>
            </a:r>
            <a:endParaRPr lang="en-US" sz="2800" dirty="0"/>
          </a:p>
          <a:p>
            <a:pPr lvl="0"/>
            <a:r>
              <a:rPr lang="en-GB" sz="2800" dirty="0"/>
              <a:t>Rapid breathing</a:t>
            </a:r>
            <a:endParaRPr lang="en-US" sz="2800" dirty="0"/>
          </a:p>
          <a:p>
            <a:pPr lvl="0"/>
            <a:r>
              <a:rPr lang="en-GB" sz="2800" dirty="0"/>
              <a:t>Muscle aches</a:t>
            </a:r>
            <a:endParaRPr lang="en-US" sz="2800" dirty="0"/>
          </a:p>
          <a:p>
            <a:pPr lvl="0"/>
            <a:r>
              <a:rPr lang="en-GB" sz="2800" dirty="0"/>
              <a:t>Fatigue,-looks exhausted</a:t>
            </a:r>
            <a:endParaRPr lang="en-US" sz="2800" dirty="0"/>
          </a:p>
          <a:p>
            <a:pPr lvl="0"/>
            <a:r>
              <a:rPr lang="en-GB" sz="2800" dirty="0"/>
              <a:t>Confusion or delirium especially in older people</a:t>
            </a:r>
            <a:endParaRPr lang="en-US" sz="2800" dirty="0"/>
          </a:p>
          <a:p>
            <a:pPr lvl="0"/>
            <a:r>
              <a:rPr lang="en-GB" sz="2800" dirty="0"/>
              <a:t>There could be vomiting and diarrhoea in young children</a:t>
            </a:r>
            <a:endParaRPr lang="en-US" sz="2800" dirty="0"/>
          </a:p>
          <a:p>
            <a:pPr lvl="0"/>
            <a:r>
              <a:rPr lang="en-GB" sz="2800" dirty="0"/>
              <a:t>Headache</a:t>
            </a:r>
            <a:endParaRPr lang="en-US" sz="2800" dirty="0"/>
          </a:p>
          <a:p>
            <a:endParaRPr lang="en-US" sz="2800" dirty="0"/>
          </a:p>
        </p:txBody>
      </p:sp>
    </p:spTree>
    <p:extLst>
      <p:ext uri="{BB962C8B-B14F-4D97-AF65-F5344CB8AC3E}">
        <p14:creationId xmlns:p14="http://schemas.microsoft.com/office/powerpoint/2010/main" xmlns="" val="8271403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723900"/>
            <a:ext cx="8915400" cy="5867400"/>
          </a:xfrm>
        </p:spPr>
        <p:txBody>
          <a:bodyPr>
            <a:noAutofit/>
          </a:bodyPr>
          <a:lstStyle/>
          <a:p>
            <a:pPr marL="0" indent="0">
              <a:buNone/>
            </a:pPr>
            <a:r>
              <a:rPr lang="en-GB" sz="2800" b="1" i="1" dirty="0"/>
              <a:t>DIAGNOSIS</a:t>
            </a:r>
            <a:endParaRPr lang="en-US" sz="2800" dirty="0"/>
          </a:p>
          <a:p>
            <a:pPr lvl="0"/>
            <a:r>
              <a:rPr lang="en-GB" sz="2800" dirty="0"/>
              <a:t>Physical exam;-there will be wheezing on auscultation</a:t>
            </a:r>
            <a:endParaRPr lang="en-US" sz="2800" dirty="0"/>
          </a:p>
          <a:p>
            <a:pPr lvl="0"/>
            <a:r>
              <a:rPr lang="en-GB" sz="2800" dirty="0"/>
              <a:t>Lab investigations e.g. complete blood count may show elevated white blood cells indicating a bacterial infection.</a:t>
            </a:r>
            <a:endParaRPr lang="en-US" sz="2800" dirty="0"/>
          </a:p>
          <a:p>
            <a:pPr lvl="0"/>
            <a:r>
              <a:rPr lang="en-GB" sz="2800" dirty="0"/>
              <a:t>Chest X-ray;-This is the best way to diagnose B/Pneumonia as it locates affected areas.</a:t>
            </a:r>
            <a:endParaRPr lang="en-US" sz="2800" dirty="0"/>
          </a:p>
          <a:p>
            <a:pPr lvl="0"/>
            <a:r>
              <a:rPr lang="en-GB" sz="2800" dirty="0"/>
              <a:t>CT scan in severe cases</a:t>
            </a:r>
            <a:endParaRPr lang="en-US" sz="2800" dirty="0"/>
          </a:p>
          <a:p>
            <a:pPr lvl="0"/>
            <a:r>
              <a:rPr lang="en-GB" sz="2800" dirty="0"/>
              <a:t>Bronchoscopy;- This involves putting a camera down the throat to visualise the bronchial tissues.</a:t>
            </a:r>
            <a:endParaRPr lang="en-US" sz="2800" dirty="0"/>
          </a:p>
        </p:txBody>
      </p:sp>
    </p:spTree>
    <p:extLst>
      <p:ext uri="{BB962C8B-B14F-4D97-AF65-F5344CB8AC3E}">
        <p14:creationId xmlns:p14="http://schemas.microsoft.com/office/powerpoint/2010/main" xmlns="" val="2266318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647700"/>
            <a:ext cx="8915400" cy="5263522"/>
          </a:xfrm>
        </p:spPr>
        <p:txBody>
          <a:bodyPr>
            <a:noAutofit/>
          </a:bodyPr>
          <a:lstStyle/>
          <a:p>
            <a:pPr marL="0" indent="0">
              <a:buNone/>
            </a:pPr>
            <a:r>
              <a:rPr lang="en-GB" sz="2800" b="1" i="1" dirty="0"/>
              <a:t>MANAGEMENT</a:t>
            </a:r>
            <a:endParaRPr lang="en-US" sz="2800" dirty="0"/>
          </a:p>
          <a:p>
            <a:r>
              <a:rPr lang="en-GB" sz="2800" dirty="0"/>
              <a:t>Admit if infection is severe and if you meet two or more of the following criteria;</a:t>
            </a:r>
            <a:endParaRPr lang="en-US" sz="2800" dirty="0"/>
          </a:p>
          <a:p>
            <a:pPr lvl="0"/>
            <a:r>
              <a:rPr lang="en-GB" sz="2800" dirty="0"/>
              <a:t>Over 65yrs</a:t>
            </a:r>
            <a:endParaRPr lang="en-US" sz="2800" dirty="0"/>
          </a:p>
          <a:p>
            <a:pPr lvl="0"/>
            <a:r>
              <a:rPr lang="en-GB" sz="2800" dirty="0"/>
              <a:t>Breathing IS rapid </a:t>
            </a:r>
            <a:endParaRPr lang="en-US" sz="2800" dirty="0"/>
          </a:p>
          <a:p>
            <a:pPr lvl="0"/>
            <a:r>
              <a:rPr lang="en-GB" sz="2800" dirty="0"/>
              <a:t>Need breathing assistance</a:t>
            </a:r>
            <a:endParaRPr lang="en-US" sz="2800" dirty="0"/>
          </a:p>
          <a:p>
            <a:pPr lvl="0"/>
            <a:r>
              <a:rPr lang="en-GB" sz="2800" dirty="0"/>
              <a:t>Blood pressure drops</a:t>
            </a:r>
            <a:endParaRPr lang="en-US" sz="2800" dirty="0"/>
          </a:p>
          <a:p>
            <a:pPr lvl="0"/>
            <a:r>
              <a:rPr lang="en-GB" sz="2800" dirty="0"/>
              <a:t>Patient looks confused</a:t>
            </a:r>
            <a:endParaRPr lang="en-US" sz="2800" dirty="0"/>
          </a:p>
          <a:p>
            <a:endParaRPr lang="en-US" sz="2800" dirty="0"/>
          </a:p>
        </p:txBody>
      </p:sp>
    </p:spTree>
    <p:extLst>
      <p:ext uri="{BB962C8B-B14F-4D97-AF65-F5344CB8AC3E}">
        <p14:creationId xmlns:p14="http://schemas.microsoft.com/office/powerpoint/2010/main" xmlns="" val="23840997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5900" y="101600"/>
            <a:ext cx="10579100" cy="6756400"/>
          </a:xfrm>
        </p:spPr>
        <p:txBody>
          <a:bodyPr>
            <a:noAutofit/>
          </a:bodyPr>
          <a:lstStyle/>
          <a:p>
            <a:pPr marL="0" indent="0">
              <a:buNone/>
            </a:pPr>
            <a:r>
              <a:rPr lang="en-GB" sz="2400" b="1" i="1" dirty="0"/>
              <a:t>NURSING MANAGEMENT</a:t>
            </a:r>
            <a:endParaRPr lang="en-US" sz="2400" dirty="0"/>
          </a:p>
          <a:p>
            <a:pPr lvl="0"/>
            <a:r>
              <a:rPr lang="en-GB" sz="2400" dirty="0"/>
              <a:t>Maintain effective air way by positioning the patient in a propped up or semi fowlers position.</a:t>
            </a:r>
            <a:endParaRPr lang="en-US" sz="2400" dirty="0"/>
          </a:p>
          <a:p>
            <a:pPr lvl="0"/>
            <a:r>
              <a:rPr lang="en-GB" sz="2400" dirty="0"/>
              <a:t>Monitor for increased respiratory distress and administer oxygen according to patients demand</a:t>
            </a:r>
            <a:endParaRPr lang="en-US" sz="2400" dirty="0"/>
          </a:p>
          <a:p>
            <a:pPr lvl="0"/>
            <a:r>
              <a:rPr lang="en-GB" sz="2400" dirty="0"/>
              <a:t>Suction if need be to clear air way</a:t>
            </a:r>
            <a:endParaRPr lang="en-US" sz="2400" dirty="0"/>
          </a:p>
          <a:p>
            <a:pPr lvl="0"/>
            <a:r>
              <a:rPr lang="en-GB" sz="2400" dirty="0"/>
              <a:t>Assist patient to cough effectively as it also helps in clearing air way</a:t>
            </a:r>
            <a:endParaRPr lang="en-US" sz="2400" dirty="0"/>
          </a:p>
          <a:p>
            <a:pPr lvl="0"/>
            <a:r>
              <a:rPr lang="en-GB" sz="2400" dirty="0"/>
              <a:t>Monitor vital signs</a:t>
            </a:r>
            <a:endParaRPr lang="en-US" sz="2400" dirty="0"/>
          </a:p>
          <a:p>
            <a:pPr lvl="0"/>
            <a:r>
              <a:rPr lang="en-GB" sz="2400" dirty="0"/>
              <a:t>Loosen clothing due to dyspnoea</a:t>
            </a:r>
            <a:endParaRPr lang="en-US" sz="2400" dirty="0"/>
          </a:p>
          <a:p>
            <a:pPr lvl="0"/>
            <a:r>
              <a:rPr lang="en-GB" sz="2400" dirty="0"/>
              <a:t>Ensure fluid intake as it helps in thinning secretions and in case of rigors</a:t>
            </a:r>
            <a:endParaRPr lang="en-US" sz="2400" dirty="0"/>
          </a:p>
          <a:p>
            <a:pPr lvl="0"/>
            <a:r>
              <a:rPr lang="en-GB" sz="2400" dirty="0"/>
              <a:t>Maintain input /output </a:t>
            </a:r>
            <a:endParaRPr lang="en-US" sz="2400" dirty="0"/>
          </a:p>
          <a:p>
            <a:pPr lvl="0"/>
            <a:r>
              <a:rPr lang="en-GB" sz="2400" dirty="0"/>
              <a:t>Keep warm and well ventilated</a:t>
            </a:r>
            <a:endParaRPr lang="en-US" sz="2400" dirty="0"/>
          </a:p>
          <a:p>
            <a:pPr lvl="0"/>
            <a:r>
              <a:rPr lang="en-GB" sz="2400" dirty="0"/>
              <a:t>Ensure good nutrition</a:t>
            </a:r>
            <a:endParaRPr lang="en-US" sz="2400" dirty="0"/>
          </a:p>
          <a:p>
            <a:endParaRPr lang="en-US" sz="2400" dirty="0"/>
          </a:p>
        </p:txBody>
      </p:sp>
    </p:spTree>
    <p:extLst>
      <p:ext uri="{BB962C8B-B14F-4D97-AF65-F5344CB8AC3E}">
        <p14:creationId xmlns:p14="http://schemas.microsoft.com/office/powerpoint/2010/main" xmlns="" val="22349088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330200"/>
            <a:ext cx="8915400" cy="5581022"/>
          </a:xfrm>
        </p:spPr>
        <p:txBody>
          <a:bodyPr>
            <a:noAutofit/>
          </a:bodyPr>
          <a:lstStyle/>
          <a:p>
            <a:pPr marL="0" indent="0">
              <a:buNone/>
            </a:pPr>
            <a:r>
              <a:rPr lang="en-GB" sz="2800" b="1" i="1" dirty="0"/>
              <a:t>DRUG THERAPY</a:t>
            </a:r>
            <a:endParaRPr lang="en-US" sz="2800" dirty="0"/>
          </a:p>
          <a:p>
            <a:pPr lvl="0"/>
            <a:r>
              <a:rPr lang="en-GB" sz="2800" dirty="0"/>
              <a:t>Prompt treatment with appropriate antibiotics (Preferably a broad spectrum antibiotic).</a:t>
            </a:r>
            <a:endParaRPr lang="en-US" sz="2800" dirty="0"/>
          </a:p>
          <a:p>
            <a:pPr lvl="0"/>
            <a:r>
              <a:rPr lang="en-GB" sz="2800" dirty="0"/>
              <a:t>Give expectorants to liquefy mucous </a:t>
            </a:r>
            <a:endParaRPr lang="en-US" sz="2800" dirty="0"/>
          </a:p>
          <a:p>
            <a:pPr lvl="0"/>
            <a:r>
              <a:rPr lang="en-GB" sz="2800" dirty="0"/>
              <a:t>Give antipyretics due to fever and chills</a:t>
            </a:r>
            <a:endParaRPr lang="en-US" sz="2800" dirty="0"/>
          </a:p>
          <a:p>
            <a:pPr lvl="0"/>
            <a:r>
              <a:rPr lang="en-GB" sz="2800" dirty="0"/>
              <a:t>Give nebulisation therapy where required</a:t>
            </a:r>
            <a:endParaRPr lang="en-US" sz="2800" dirty="0"/>
          </a:p>
          <a:p>
            <a:pPr lvl="0"/>
            <a:r>
              <a:rPr lang="en-GB" sz="2800" dirty="0"/>
              <a:t>Cough  suppressant and bronco dilators may be of help</a:t>
            </a:r>
            <a:endParaRPr lang="en-US" sz="2800" dirty="0"/>
          </a:p>
          <a:p>
            <a:endParaRPr lang="en-US" sz="2800" dirty="0"/>
          </a:p>
        </p:txBody>
      </p:sp>
    </p:spTree>
    <p:extLst>
      <p:ext uri="{BB962C8B-B14F-4D97-AF65-F5344CB8AC3E}">
        <p14:creationId xmlns:p14="http://schemas.microsoft.com/office/powerpoint/2010/main" xmlns="" val="12382206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5000" y="203200"/>
            <a:ext cx="9599612" cy="6362700"/>
          </a:xfrm>
        </p:spPr>
        <p:txBody>
          <a:bodyPr>
            <a:noAutofit/>
          </a:bodyPr>
          <a:lstStyle/>
          <a:p>
            <a:pPr marL="0" indent="0">
              <a:buNone/>
            </a:pPr>
            <a:r>
              <a:rPr lang="en-GB" sz="2800" b="1" i="1" dirty="0"/>
              <a:t>COMPLICATIONS</a:t>
            </a:r>
            <a:endParaRPr lang="en-US" sz="2800" dirty="0"/>
          </a:p>
          <a:p>
            <a:pPr lvl="0"/>
            <a:r>
              <a:rPr lang="en-GB" sz="2800" dirty="0"/>
              <a:t>Empyema (pus in pleural space)  </a:t>
            </a:r>
            <a:endParaRPr lang="en-US" sz="2800" dirty="0"/>
          </a:p>
          <a:p>
            <a:pPr lvl="0"/>
            <a:r>
              <a:rPr lang="en-GB" sz="2800" dirty="0"/>
              <a:t>Pleurisy (inflammation of pleural cavity)</a:t>
            </a:r>
            <a:endParaRPr lang="en-US" sz="2800" dirty="0"/>
          </a:p>
          <a:p>
            <a:pPr lvl="0"/>
            <a:r>
              <a:rPr lang="en-GB" sz="2800" dirty="0"/>
              <a:t>Pericarditis;-if spread to the heart</a:t>
            </a:r>
            <a:endParaRPr lang="en-US" sz="2800" dirty="0"/>
          </a:p>
          <a:p>
            <a:pPr lvl="0"/>
            <a:r>
              <a:rPr lang="en-GB" sz="2800" dirty="0"/>
              <a:t>Bacteraemia and septicaemia if spread to the blood</a:t>
            </a:r>
            <a:endParaRPr lang="en-US" sz="2800" dirty="0"/>
          </a:p>
          <a:p>
            <a:pPr lvl="0"/>
            <a:r>
              <a:rPr lang="en-GB" sz="2800" dirty="0" err="1"/>
              <a:t>Endorcarditis</a:t>
            </a:r>
            <a:r>
              <a:rPr lang="en-GB" sz="2800" dirty="0"/>
              <a:t> (inflammation of the endocardium)</a:t>
            </a:r>
            <a:endParaRPr lang="en-US" sz="2800" dirty="0"/>
          </a:p>
          <a:p>
            <a:pPr lvl="0"/>
            <a:r>
              <a:rPr lang="en-GB" sz="2800" dirty="0"/>
              <a:t>Lung abscess;-common in staphylococcus aureus</a:t>
            </a:r>
            <a:endParaRPr lang="en-US" sz="2800" dirty="0"/>
          </a:p>
          <a:p>
            <a:pPr lvl="0"/>
            <a:r>
              <a:rPr lang="en-GB" sz="2800" dirty="0"/>
              <a:t>Meningitis</a:t>
            </a:r>
            <a:endParaRPr lang="en-US" sz="2800" dirty="0"/>
          </a:p>
          <a:p>
            <a:pPr lvl="0"/>
            <a:r>
              <a:rPr lang="en-GB" sz="2800" dirty="0"/>
              <a:t>Pleural effusion;-serous fluid in the pleural cavity</a:t>
            </a:r>
            <a:endParaRPr lang="en-US" sz="2800" dirty="0"/>
          </a:p>
          <a:p>
            <a:pPr lvl="0"/>
            <a:r>
              <a:rPr lang="en-GB" sz="2800" dirty="0"/>
              <a:t>Atelectasis</a:t>
            </a:r>
            <a:endParaRPr lang="en-US" sz="2800" dirty="0"/>
          </a:p>
          <a:p>
            <a:endParaRPr lang="en-US" sz="2800" dirty="0"/>
          </a:p>
        </p:txBody>
      </p:sp>
    </p:spTree>
    <p:extLst>
      <p:ext uri="{BB962C8B-B14F-4D97-AF65-F5344CB8AC3E}">
        <p14:creationId xmlns:p14="http://schemas.microsoft.com/office/powerpoint/2010/main" xmlns="" val="5405284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368300"/>
            <a:ext cx="8915400" cy="5542922"/>
          </a:xfrm>
        </p:spPr>
        <p:txBody>
          <a:bodyPr>
            <a:noAutofit/>
          </a:bodyPr>
          <a:lstStyle/>
          <a:p>
            <a:pPr marL="0" indent="0">
              <a:buNone/>
            </a:pPr>
            <a:r>
              <a:rPr lang="en-GB" sz="2800" b="1" i="1" dirty="0"/>
              <a:t>PREVENTION</a:t>
            </a:r>
            <a:endParaRPr lang="en-US" sz="2800" dirty="0"/>
          </a:p>
          <a:p>
            <a:pPr lvl="0"/>
            <a:r>
              <a:rPr lang="en-GB" sz="2800" dirty="0"/>
              <a:t>Vaccinations –Having annual flu short (Influenza)</a:t>
            </a:r>
            <a:endParaRPr lang="en-US" sz="2800" dirty="0"/>
          </a:p>
          <a:p>
            <a:pPr lvl="0"/>
            <a:r>
              <a:rPr lang="en-GB" sz="2800" dirty="0"/>
              <a:t>Pneumococcal  vaccine,-effective for 5yrs for 65yrs and above</a:t>
            </a:r>
            <a:endParaRPr lang="en-US" sz="2800" dirty="0"/>
          </a:p>
          <a:p>
            <a:pPr lvl="0"/>
            <a:r>
              <a:rPr lang="en-GB" sz="2800" dirty="0"/>
              <a:t>Pneumococcal conjugate vaccine for under 2yrs also 2-5 </a:t>
            </a:r>
            <a:r>
              <a:rPr lang="en-GB" sz="2800" dirty="0" err="1"/>
              <a:t>yrs</a:t>
            </a:r>
            <a:r>
              <a:rPr lang="en-GB" sz="2800" dirty="0"/>
              <a:t> for those at risk</a:t>
            </a:r>
            <a:endParaRPr lang="en-US" sz="2800" dirty="0"/>
          </a:p>
          <a:p>
            <a:pPr lvl="0"/>
            <a:r>
              <a:rPr lang="en-GB" sz="2800" dirty="0"/>
              <a:t>Maintain a healthy diet</a:t>
            </a:r>
            <a:endParaRPr lang="en-US" sz="2800" dirty="0"/>
          </a:p>
          <a:p>
            <a:r>
              <a:rPr lang="en-GB" sz="2800" dirty="0"/>
              <a:t>For the elderly-Avoid smoking, minimise alcohol use and exercises.</a:t>
            </a:r>
            <a:endParaRPr lang="en-US" sz="2800" dirty="0"/>
          </a:p>
          <a:p>
            <a:endParaRPr lang="en-US" sz="2800" dirty="0"/>
          </a:p>
        </p:txBody>
      </p:sp>
    </p:spTree>
    <p:extLst>
      <p:ext uri="{BB962C8B-B14F-4D97-AF65-F5344CB8AC3E}">
        <p14:creationId xmlns:p14="http://schemas.microsoft.com/office/powerpoint/2010/main" xmlns="" val="8867680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304800"/>
            <a:ext cx="8911687" cy="892628"/>
          </a:xfrm>
        </p:spPr>
        <p:txBody>
          <a:bodyPr>
            <a:normAutofit/>
          </a:bodyPr>
          <a:lstStyle/>
          <a:p>
            <a:r>
              <a:rPr lang="en-GB" b="1" dirty="0"/>
              <a:t>LOBAR PNEUMONIA</a:t>
            </a:r>
            <a:endParaRPr lang="en-US" dirty="0"/>
          </a:p>
        </p:txBody>
      </p:sp>
      <p:sp>
        <p:nvSpPr>
          <p:cNvPr id="3" name="Content Placeholder 2"/>
          <p:cNvSpPr>
            <a:spLocks noGrp="1"/>
          </p:cNvSpPr>
          <p:nvPr>
            <p:ph idx="1"/>
          </p:nvPr>
        </p:nvSpPr>
        <p:spPr>
          <a:xfrm>
            <a:off x="1676400" y="1197428"/>
            <a:ext cx="10363200" cy="5660571"/>
          </a:xfrm>
        </p:spPr>
        <p:txBody>
          <a:bodyPr>
            <a:noAutofit/>
          </a:bodyPr>
          <a:lstStyle/>
          <a:p>
            <a:pPr marL="0" indent="0">
              <a:buNone/>
            </a:pPr>
            <a:r>
              <a:rPr lang="en-GB" sz="2800" dirty="0"/>
              <a:t>It’s the inflammation of one or more lobes and the pleural over the affected area is also affected.</a:t>
            </a:r>
            <a:endParaRPr lang="en-US" sz="2800" dirty="0"/>
          </a:p>
          <a:p>
            <a:pPr marL="0" indent="0">
              <a:buNone/>
            </a:pPr>
            <a:r>
              <a:rPr lang="en-GB" sz="2800" b="1" dirty="0"/>
              <a:t>CLINICAL MANIFESTATION</a:t>
            </a:r>
            <a:endParaRPr lang="en-US" sz="2800" dirty="0"/>
          </a:p>
          <a:p>
            <a:pPr lvl="0"/>
            <a:r>
              <a:rPr lang="en-GB" sz="2800" dirty="0" smtClean="0"/>
              <a:t>Sudden </a:t>
            </a:r>
            <a:r>
              <a:rPr lang="en-GB" sz="2800" dirty="0"/>
              <a:t>onset of fever up to 40°c</a:t>
            </a:r>
            <a:endParaRPr lang="en-US" sz="2800" dirty="0"/>
          </a:p>
          <a:p>
            <a:pPr lvl="0"/>
            <a:r>
              <a:rPr lang="en-GB" sz="2800" dirty="0"/>
              <a:t>Productive cough with purulent sputum</a:t>
            </a:r>
            <a:endParaRPr lang="en-US" sz="2800" dirty="0"/>
          </a:p>
          <a:p>
            <a:pPr lvl="0"/>
            <a:r>
              <a:rPr lang="en-GB" sz="2800" dirty="0"/>
              <a:t>Pleuritic chest pain which is severe and stabbing</a:t>
            </a:r>
            <a:endParaRPr lang="en-US" sz="2800" dirty="0"/>
          </a:p>
          <a:p>
            <a:pPr lvl="0"/>
            <a:r>
              <a:rPr lang="en-GB" sz="2800" dirty="0"/>
              <a:t>On physical exam there is dullness on percussion a sign of pulmonary consolidation also fine crackles may be heard on auscultation.</a:t>
            </a:r>
            <a:endParaRPr lang="en-US" sz="2800" dirty="0"/>
          </a:p>
          <a:p>
            <a:pPr lvl="0"/>
            <a:r>
              <a:rPr lang="en-GB" sz="2800" dirty="0"/>
              <a:t>Confusion in elderly patients</a:t>
            </a:r>
            <a:endParaRPr lang="en-US" sz="2800" dirty="0"/>
          </a:p>
          <a:p>
            <a:endParaRPr lang="en-US" sz="2800" dirty="0"/>
          </a:p>
        </p:txBody>
      </p:sp>
    </p:spTree>
    <p:extLst>
      <p:ext uri="{BB962C8B-B14F-4D97-AF65-F5344CB8AC3E}">
        <p14:creationId xmlns:p14="http://schemas.microsoft.com/office/powerpoint/2010/main" xmlns="" val="32234111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783771"/>
            <a:ext cx="8915400" cy="5497565"/>
          </a:xfrm>
        </p:spPr>
        <p:txBody>
          <a:bodyPr>
            <a:noAutofit/>
          </a:bodyPr>
          <a:lstStyle/>
          <a:p>
            <a:pPr marL="0" indent="0">
              <a:buNone/>
            </a:pPr>
            <a:r>
              <a:rPr lang="en-GB" sz="2800" b="1" dirty="0"/>
              <a:t>CAUSATIVE ORGANISM</a:t>
            </a:r>
            <a:endParaRPr lang="en-US" sz="2800" dirty="0"/>
          </a:p>
          <a:p>
            <a:r>
              <a:rPr lang="en-GB" sz="2800" dirty="0"/>
              <a:t>Streptococcus pneumonia and haemophilus influenza</a:t>
            </a:r>
            <a:endParaRPr lang="en-US" sz="2800" dirty="0"/>
          </a:p>
          <a:p>
            <a:pPr marL="0" indent="0">
              <a:buNone/>
            </a:pPr>
            <a:r>
              <a:rPr lang="en-GB" sz="2800" b="1" dirty="0"/>
              <a:t>INVESTIGATIONS</a:t>
            </a:r>
            <a:endParaRPr lang="en-US" sz="2800" dirty="0"/>
          </a:p>
          <a:p>
            <a:r>
              <a:rPr lang="en-GB" sz="2800" dirty="0"/>
              <a:t>Chest X-ray-to confirm consolidation and confirm distribution of pleural effusion</a:t>
            </a:r>
            <a:endParaRPr lang="en-US" sz="2800" dirty="0"/>
          </a:p>
          <a:p>
            <a:r>
              <a:rPr lang="en-GB" sz="2800" dirty="0"/>
              <a:t>Sputum studies for culture and sensitivity</a:t>
            </a:r>
            <a:endParaRPr lang="en-US" sz="2800" dirty="0"/>
          </a:p>
          <a:p>
            <a:r>
              <a:rPr lang="en-GB" sz="2800" dirty="0"/>
              <a:t>Haematology,-WBC count</a:t>
            </a:r>
            <a:endParaRPr lang="en-US" sz="2800" dirty="0"/>
          </a:p>
          <a:p>
            <a:r>
              <a:rPr lang="en-GB" sz="2800" dirty="0" err="1"/>
              <a:t>Thoracocentesis</a:t>
            </a:r>
            <a:r>
              <a:rPr lang="en-GB" sz="2800" dirty="0"/>
              <a:t> to obtain pleural fluid specimen in case of pleural effusion.</a:t>
            </a:r>
            <a:endParaRPr lang="en-US" sz="2800" dirty="0"/>
          </a:p>
          <a:p>
            <a:endParaRPr lang="en-US" sz="2800" dirty="0"/>
          </a:p>
        </p:txBody>
      </p:sp>
    </p:spTree>
    <p:extLst>
      <p:ext uri="{BB962C8B-B14F-4D97-AF65-F5344CB8AC3E}">
        <p14:creationId xmlns:p14="http://schemas.microsoft.com/office/powerpoint/2010/main" xmlns="" val="17656995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152400"/>
            <a:ext cx="8911687" cy="749300"/>
          </a:xfrm>
        </p:spPr>
        <p:txBody>
          <a:bodyPr>
            <a:normAutofit fontScale="90000"/>
          </a:bodyPr>
          <a:lstStyle/>
          <a:p>
            <a:r>
              <a:rPr lang="en-GB" b="1" dirty="0"/>
              <a:t>MANAGEMENT </a:t>
            </a:r>
            <a:r>
              <a:rPr lang="en-US" dirty="0"/>
              <a:t/>
            </a:r>
            <a:br>
              <a:rPr lang="en-US" dirty="0"/>
            </a:br>
            <a:endParaRPr lang="en-US" dirty="0"/>
          </a:p>
        </p:txBody>
      </p:sp>
      <p:sp>
        <p:nvSpPr>
          <p:cNvPr id="3" name="Content Placeholder 2"/>
          <p:cNvSpPr>
            <a:spLocks noGrp="1"/>
          </p:cNvSpPr>
          <p:nvPr>
            <p:ph idx="1"/>
          </p:nvPr>
        </p:nvSpPr>
        <p:spPr>
          <a:xfrm>
            <a:off x="1828800" y="901700"/>
            <a:ext cx="9675812" cy="5702300"/>
          </a:xfrm>
        </p:spPr>
        <p:txBody>
          <a:bodyPr>
            <a:noAutofit/>
          </a:bodyPr>
          <a:lstStyle/>
          <a:p>
            <a:r>
              <a:rPr lang="en-GB" sz="2800" dirty="0" smtClean="0"/>
              <a:t>Prompt </a:t>
            </a:r>
            <a:r>
              <a:rPr lang="en-GB" sz="2800" dirty="0"/>
              <a:t>treatment with appropriate antibiotics, antipyretics, expectorants, and bronchial dilators if need be.</a:t>
            </a:r>
            <a:endParaRPr lang="en-US" sz="2800" dirty="0"/>
          </a:p>
          <a:p>
            <a:r>
              <a:rPr lang="en-GB" sz="2800" dirty="0"/>
              <a:t>Maintain effective air way by positioning the </a:t>
            </a:r>
            <a:r>
              <a:rPr lang="en-GB" sz="2800" dirty="0" err="1"/>
              <a:t>pt</a:t>
            </a:r>
            <a:r>
              <a:rPr lang="en-GB" sz="2800" dirty="0"/>
              <a:t> in a propped up position and assist patient to cough effectively also do suction if </a:t>
            </a:r>
            <a:r>
              <a:rPr lang="en-GB" sz="2800" dirty="0" err="1"/>
              <a:t>pt</a:t>
            </a:r>
            <a:r>
              <a:rPr lang="en-GB" sz="2800" dirty="0"/>
              <a:t> unable to clear down air way.</a:t>
            </a:r>
            <a:endParaRPr lang="en-US" sz="2800" dirty="0"/>
          </a:p>
          <a:p>
            <a:r>
              <a:rPr lang="en-GB" sz="2800" dirty="0"/>
              <a:t>Monitor for any respiratory distress and give oxygen according to pts demand.</a:t>
            </a:r>
            <a:endParaRPr lang="en-US" sz="2800" dirty="0"/>
          </a:p>
          <a:p>
            <a:r>
              <a:rPr lang="en-GB" sz="2800" dirty="0"/>
              <a:t>Take vital signs </a:t>
            </a:r>
            <a:endParaRPr lang="en-US" sz="2800" dirty="0"/>
          </a:p>
          <a:p>
            <a:r>
              <a:rPr lang="en-GB" sz="2800" dirty="0"/>
              <a:t>Ensure fluid intake as it helps thin secretions and maintain input/output</a:t>
            </a:r>
            <a:r>
              <a:rPr lang="en-GB" sz="2800" dirty="0" smtClean="0"/>
              <a:t>.</a:t>
            </a:r>
            <a:endParaRPr lang="en-US" sz="2800" dirty="0"/>
          </a:p>
        </p:txBody>
      </p:sp>
    </p:spTree>
    <p:extLst>
      <p:ext uri="{BB962C8B-B14F-4D97-AF65-F5344CB8AC3E}">
        <p14:creationId xmlns:p14="http://schemas.microsoft.com/office/powerpoint/2010/main" xmlns="" val="518721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5801" y="127000"/>
            <a:ext cx="9548812" cy="647700"/>
          </a:xfrm>
        </p:spPr>
        <p:txBody>
          <a:bodyPr/>
          <a:lstStyle/>
          <a:p>
            <a:r>
              <a:rPr lang="en-GB" b="1" dirty="0"/>
              <a:t>PNEUMONIA</a:t>
            </a:r>
            <a:endParaRPr lang="en-US" dirty="0"/>
          </a:p>
        </p:txBody>
      </p:sp>
      <p:sp>
        <p:nvSpPr>
          <p:cNvPr id="3" name="Content Placeholder 2"/>
          <p:cNvSpPr>
            <a:spLocks noGrp="1"/>
          </p:cNvSpPr>
          <p:nvPr>
            <p:ph idx="1"/>
          </p:nvPr>
        </p:nvSpPr>
        <p:spPr>
          <a:xfrm>
            <a:off x="1612900" y="889000"/>
            <a:ext cx="9891712" cy="5854700"/>
          </a:xfrm>
        </p:spPr>
        <p:txBody>
          <a:bodyPr>
            <a:noAutofit/>
          </a:bodyPr>
          <a:lstStyle/>
          <a:p>
            <a:r>
              <a:rPr lang="en-GB" sz="2800" b="1" dirty="0"/>
              <a:t>Def</a:t>
            </a:r>
            <a:r>
              <a:rPr lang="en-GB" sz="2800" dirty="0"/>
              <a:t>; Pneumonia is an inflammation of the lung parenchyma caused by various micro-organism including, Bacteria, Mycobacterium, Fungi and viruses.</a:t>
            </a:r>
            <a:endParaRPr lang="en-US" sz="2800" dirty="0"/>
          </a:p>
          <a:p>
            <a:r>
              <a:rPr lang="en-GB" sz="2800" b="1" dirty="0"/>
              <a:t>CLASSIFICATION OF PNEUMONIA</a:t>
            </a:r>
            <a:endParaRPr lang="en-US" sz="2800" dirty="0"/>
          </a:p>
          <a:p>
            <a:pPr marL="0" indent="0">
              <a:buNone/>
            </a:pPr>
            <a:r>
              <a:rPr lang="en-GB" sz="2800" b="1" dirty="0"/>
              <a:t>1. Community Acquired Pneumonia</a:t>
            </a:r>
            <a:endParaRPr lang="en-US" sz="2800" dirty="0"/>
          </a:p>
          <a:p>
            <a:pPr marL="0" indent="0">
              <a:buNone/>
            </a:pPr>
            <a:r>
              <a:rPr lang="en-GB" sz="2800" dirty="0"/>
              <a:t>Occurs either in the community setting or within 48hrs after hospitalisation.</a:t>
            </a:r>
            <a:endParaRPr lang="en-US" sz="2800" dirty="0"/>
          </a:p>
          <a:p>
            <a:pPr marL="0" indent="0">
              <a:buNone/>
            </a:pPr>
            <a:r>
              <a:rPr lang="en-GB" sz="2800" b="1" dirty="0"/>
              <a:t>Causative agent</a:t>
            </a:r>
            <a:r>
              <a:rPr lang="en-GB" sz="2800" dirty="0"/>
              <a:t>; Streptococcus pneumonia, </a:t>
            </a:r>
            <a:r>
              <a:rPr lang="en-GB" sz="2800" dirty="0" err="1"/>
              <a:t>Mycoplasm</a:t>
            </a:r>
            <a:r>
              <a:rPr lang="en-GB" sz="2800" dirty="0"/>
              <a:t> pneumonia, Haemophilus pneumonia Haemophilus influenza, Oral anaerobes, Pseudomonas aeruginosa and other gram –</a:t>
            </a:r>
            <a:r>
              <a:rPr lang="en-GB" sz="2800" dirty="0" err="1"/>
              <a:t>ve</a:t>
            </a:r>
            <a:r>
              <a:rPr lang="en-GB" sz="2800" dirty="0"/>
              <a:t> rods.</a:t>
            </a:r>
            <a:endParaRPr lang="en-US" sz="2800" dirty="0"/>
          </a:p>
          <a:p>
            <a:endParaRPr lang="en-US" sz="2800" dirty="0"/>
          </a:p>
        </p:txBody>
      </p:sp>
    </p:spTree>
    <p:extLst>
      <p:ext uri="{BB962C8B-B14F-4D97-AF65-F5344CB8AC3E}">
        <p14:creationId xmlns:p14="http://schemas.microsoft.com/office/powerpoint/2010/main" xmlns="" val="13800628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6400" y="254000"/>
            <a:ext cx="9828212" cy="6400800"/>
          </a:xfrm>
        </p:spPr>
        <p:txBody>
          <a:bodyPr>
            <a:noAutofit/>
          </a:bodyPr>
          <a:lstStyle/>
          <a:p>
            <a:r>
              <a:rPr lang="en-GB" sz="2800" dirty="0"/>
              <a:t>Collect sputum for culture and also do blood culture if ordered.</a:t>
            </a:r>
            <a:endParaRPr lang="en-US" sz="2800" dirty="0"/>
          </a:p>
          <a:p>
            <a:r>
              <a:rPr lang="en-GB" sz="2800" dirty="0"/>
              <a:t>Keep patient warm and in a well ventilated room</a:t>
            </a:r>
            <a:r>
              <a:rPr lang="en-GB" sz="2800" dirty="0" smtClean="0"/>
              <a:t>.</a:t>
            </a:r>
          </a:p>
          <a:p>
            <a:r>
              <a:rPr lang="en-GB" sz="2800" dirty="0" smtClean="0"/>
              <a:t>Health </a:t>
            </a:r>
            <a:r>
              <a:rPr lang="en-GB" sz="2800" dirty="0"/>
              <a:t>educates the patient on the condition and proper handling of secretions.</a:t>
            </a:r>
            <a:endParaRPr lang="en-US" sz="2800" dirty="0"/>
          </a:p>
          <a:p>
            <a:r>
              <a:rPr lang="en-GB" sz="2800" dirty="0"/>
              <a:t>Promote nutrition by encouraging high protein and high carbohydrate diet.</a:t>
            </a:r>
            <a:endParaRPr lang="en-US" sz="2800" dirty="0"/>
          </a:p>
          <a:p>
            <a:r>
              <a:rPr lang="en-GB" sz="2800" dirty="0"/>
              <a:t>Psychological support.</a:t>
            </a:r>
            <a:endParaRPr lang="en-US" sz="2800" dirty="0"/>
          </a:p>
          <a:p>
            <a:pPr marL="0" indent="0">
              <a:buNone/>
            </a:pPr>
            <a:r>
              <a:rPr lang="en-GB" sz="2800" b="1" dirty="0"/>
              <a:t>PREVENTION</a:t>
            </a:r>
            <a:endParaRPr lang="en-US" sz="2800" dirty="0"/>
          </a:p>
          <a:p>
            <a:r>
              <a:rPr lang="en-GB" sz="2800" dirty="0"/>
              <a:t>Vaccine, avoid smoking, minimal alcohol use, health diet, exercising and avoiding contact with sick individuals.</a:t>
            </a:r>
            <a:endParaRPr lang="en-US" sz="2800" dirty="0"/>
          </a:p>
          <a:p>
            <a:endParaRPr lang="en-US" sz="2800" dirty="0"/>
          </a:p>
          <a:p>
            <a:endParaRPr lang="en-US" sz="2800" dirty="0"/>
          </a:p>
        </p:txBody>
      </p:sp>
    </p:spTree>
    <p:extLst>
      <p:ext uri="{BB962C8B-B14F-4D97-AF65-F5344CB8AC3E}">
        <p14:creationId xmlns:p14="http://schemas.microsoft.com/office/powerpoint/2010/main" xmlns="" val="30981731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endParaRPr lang="en-US" sz="6000" dirty="0" smtClean="0"/>
          </a:p>
          <a:p>
            <a:pPr marL="0" indent="0" algn="ctr">
              <a:buNone/>
            </a:pPr>
            <a:r>
              <a:rPr lang="en-US" sz="6000" dirty="0" smtClean="0"/>
              <a:t>The End</a:t>
            </a:r>
            <a:endParaRPr lang="en-US" sz="6000" dirty="0"/>
          </a:p>
        </p:txBody>
      </p:sp>
    </p:spTree>
    <p:extLst>
      <p:ext uri="{BB962C8B-B14F-4D97-AF65-F5344CB8AC3E}">
        <p14:creationId xmlns:p14="http://schemas.microsoft.com/office/powerpoint/2010/main" xmlns="" val="30504078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749300"/>
            <a:ext cx="9956800" cy="5892800"/>
          </a:xfrm>
        </p:spPr>
        <p:txBody>
          <a:bodyPr>
            <a:noAutofit/>
          </a:bodyPr>
          <a:lstStyle/>
          <a:p>
            <a:pPr marL="0" indent="0">
              <a:buNone/>
            </a:pPr>
            <a:r>
              <a:rPr lang="en-GB" sz="2800" b="1" dirty="0"/>
              <a:t>2. Hospital Acquired Pneumonia</a:t>
            </a:r>
            <a:endParaRPr lang="en-US" sz="2800" dirty="0"/>
          </a:p>
          <a:p>
            <a:pPr marL="0" indent="0">
              <a:buNone/>
            </a:pPr>
            <a:r>
              <a:rPr lang="en-GB" sz="2800" dirty="0"/>
              <a:t>Also known as </a:t>
            </a:r>
            <a:r>
              <a:rPr lang="en-GB" sz="2800" dirty="0" err="1"/>
              <a:t>nasocomical</a:t>
            </a:r>
            <a:r>
              <a:rPr lang="en-GB" sz="2800" dirty="0"/>
              <a:t> pneumonia. It’s a type of pneumonia where onset of symptoms occurs more than 48hrs of admission in patients with no evidence of infection at the time of admission. A most lethal </a:t>
            </a:r>
            <a:r>
              <a:rPr lang="en-GB" sz="2800" dirty="0" err="1"/>
              <a:t>nasocomical</a:t>
            </a:r>
            <a:r>
              <a:rPr lang="en-GB" sz="2800" dirty="0"/>
              <a:t> infection account for 15% of hospital acquired infections and is the leading cause of death in pts with such infections.</a:t>
            </a:r>
            <a:endParaRPr lang="en-US" sz="2800" dirty="0"/>
          </a:p>
          <a:p>
            <a:r>
              <a:rPr lang="en-GB" sz="2800" b="1" dirty="0"/>
              <a:t>Causative agent</a:t>
            </a:r>
            <a:r>
              <a:rPr lang="en-GB" sz="2800" dirty="0"/>
              <a:t>,- Enterobacter, Oral anaerobes, Proteus, </a:t>
            </a:r>
            <a:r>
              <a:rPr lang="en-GB" sz="2800" dirty="0" err="1"/>
              <a:t>Klebsiella</a:t>
            </a:r>
            <a:r>
              <a:rPr lang="en-GB" sz="2800" dirty="0"/>
              <a:t>, </a:t>
            </a:r>
            <a:r>
              <a:rPr lang="en-GB" sz="2800" dirty="0" err="1" smtClean="0"/>
              <a:t>Stapylococcus</a:t>
            </a:r>
            <a:r>
              <a:rPr lang="en-GB" sz="2800" dirty="0" smtClean="0"/>
              <a:t> </a:t>
            </a:r>
            <a:r>
              <a:rPr lang="en-GB" sz="2800" dirty="0"/>
              <a:t>aureus, Escherichia coli and streptococcus pneumonia</a:t>
            </a:r>
            <a:r>
              <a:rPr lang="en-GB" sz="2800" dirty="0" smtClean="0"/>
              <a:t>.</a:t>
            </a:r>
          </a:p>
          <a:p>
            <a:endParaRPr lang="en-US" sz="2800" dirty="0"/>
          </a:p>
        </p:txBody>
      </p:sp>
    </p:spTree>
    <p:extLst>
      <p:ext uri="{BB962C8B-B14F-4D97-AF65-F5344CB8AC3E}">
        <p14:creationId xmlns:p14="http://schemas.microsoft.com/office/powerpoint/2010/main" xmlns="" val="585243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68500" y="533400"/>
            <a:ext cx="9485312" cy="5377822"/>
          </a:xfrm>
        </p:spPr>
        <p:txBody>
          <a:bodyPr>
            <a:noAutofit/>
          </a:bodyPr>
          <a:lstStyle/>
          <a:p>
            <a:pPr marL="0" indent="0">
              <a:buNone/>
            </a:pPr>
            <a:r>
              <a:rPr lang="en-GB" sz="2800" b="1" dirty="0"/>
              <a:t>3. Aspiration Pneumonia</a:t>
            </a:r>
            <a:endParaRPr lang="en-US" sz="2800" dirty="0"/>
          </a:p>
          <a:p>
            <a:r>
              <a:rPr lang="en-GB" sz="2800" dirty="0"/>
              <a:t>Refers to the pulmonary consequences resulting from endogenous or exogenous substances in to the lower airway. May occur in community or hospital setting where by substances other than bacteria may be aspirated in to the lungs. e.g. gastric content, chemical content, irritant gases. This type may impair the lung defences causing inflammation and leading to bacteria growth resulting to pneumonia.</a:t>
            </a:r>
            <a:endParaRPr lang="en-US" sz="2800" dirty="0"/>
          </a:p>
          <a:p>
            <a:endParaRPr lang="en-US" sz="2800" dirty="0"/>
          </a:p>
        </p:txBody>
      </p:sp>
    </p:spTree>
    <p:extLst>
      <p:ext uri="{BB962C8B-B14F-4D97-AF65-F5344CB8AC3E}">
        <p14:creationId xmlns:p14="http://schemas.microsoft.com/office/powerpoint/2010/main" xmlns="" val="3535371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5801" y="139700"/>
            <a:ext cx="9548812" cy="889000"/>
          </a:xfrm>
        </p:spPr>
        <p:txBody>
          <a:bodyPr>
            <a:normAutofit fontScale="90000"/>
          </a:bodyPr>
          <a:lstStyle/>
          <a:p>
            <a:r>
              <a:rPr lang="en-GB" b="1" dirty="0"/>
              <a:t>PATHOPHYSIOLOGY</a:t>
            </a:r>
            <a:r>
              <a:rPr lang="en-US" dirty="0"/>
              <a:t/>
            </a:r>
            <a:br>
              <a:rPr lang="en-US" dirty="0"/>
            </a:br>
            <a:endParaRPr lang="en-US" dirty="0"/>
          </a:p>
        </p:txBody>
      </p:sp>
      <p:sp>
        <p:nvSpPr>
          <p:cNvPr id="3" name="Content Placeholder 2"/>
          <p:cNvSpPr>
            <a:spLocks noGrp="1"/>
          </p:cNvSpPr>
          <p:nvPr>
            <p:ph idx="1"/>
          </p:nvPr>
        </p:nvSpPr>
        <p:spPr>
          <a:xfrm>
            <a:off x="1231900" y="1257299"/>
            <a:ext cx="10272712" cy="5426529"/>
          </a:xfrm>
        </p:spPr>
        <p:txBody>
          <a:bodyPr>
            <a:noAutofit/>
          </a:bodyPr>
          <a:lstStyle/>
          <a:p>
            <a:pPr marL="0" indent="0">
              <a:buNone/>
            </a:pPr>
            <a:r>
              <a:rPr lang="en-GB" sz="2400" dirty="0"/>
              <a:t>Normally the airway distal to the larynx is sterile because of protective defence mechanisms. These mechanisms include; </a:t>
            </a:r>
            <a:endParaRPr lang="en-US" sz="2400" dirty="0"/>
          </a:p>
          <a:p>
            <a:pPr lvl="0"/>
            <a:r>
              <a:rPr lang="en-GB" sz="2400" dirty="0"/>
              <a:t>Filtration of air</a:t>
            </a:r>
            <a:endParaRPr lang="en-US" sz="2400" dirty="0"/>
          </a:p>
          <a:p>
            <a:pPr lvl="0"/>
            <a:r>
              <a:rPr lang="en-GB" sz="2400" dirty="0"/>
              <a:t>Warmth and humidification of inspired air</a:t>
            </a:r>
            <a:endParaRPr lang="en-US" sz="2400" dirty="0"/>
          </a:p>
          <a:p>
            <a:pPr lvl="0"/>
            <a:r>
              <a:rPr lang="en-GB" sz="2400" dirty="0"/>
              <a:t>Cough reflex- helps propel foreign matter</a:t>
            </a:r>
            <a:endParaRPr lang="en-US" sz="2400" dirty="0"/>
          </a:p>
          <a:p>
            <a:pPr lvl="0"/>
            <a:r>
              <a:rPr lang="en-GB" sz="2400" dirty="0"/>
              <a:t>Alveolar macrophages- has power to ingest cell debris and bacteria</a:t>
            </a:r>
            <a:endParaRPr lang="en-US" sz="2400" dirty="0"/>
          </a:p>
          <a:p>
            <a:pPr lvl="0"/>
            <a:r>
              <a:rPr lang="en-GB" sz="2400" dirty="0"/>
              <a:t>Epiglottis closure over the trachea</a:t>
            </a:r>
            <a:endParaRPr lang="en-US" sz="2400" dirty="0"/>
          </a:p>
          <a:p>
            <a:pPr lvl="0"/>
            <a:r>
              <a:rPr lang="en-GB" sz="2400" dirty="0" err="1"/>
              <a:t>Mucociliary</a:t>
            </a:r>
            <a:r>
              <a:rPr lang="en-GB" sz="2400" dirty="0"/>
              <a:t> escalation mechanisms- cleanses air by trapping particles</a:t>
            </a:r>
            <a:endParaRPr lang="en-US" sz="2400" dirty="0"/>
          </a:p>
          <a:p>
            <a:pPr lvl="0"/>
            <a:r>
              <a:rPr lang="en-GB" sz="2400" dirty="0"/>
              <a:t>Lung defence system protects normal sterile lung from invasion.</a:t>
            </a:r>
            <a:endParaRPr lang="en-US" sz="2400" dirty="0"/>
          </a:p>
          <a:p>
            <a:endParaRPr lang="en-US" sz="2400" dirty="0"/>
          </a:p>
        </p:txBody>
      </p:sp>
    </p:spTree>
    <p:extLst>
      <p:ext uri="{BB962C8B-B14F-4D97-AF65-F5344CB8AC3E}">
        <p14:creationId xmlns:p14="http://schemas.microsoft.com/office/powerpoint/2010/main" xmlns="" val="3655850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89315" y="936171"/>
            <a:ext cx="10602686" cy="5529943"/>
          </a:xfrm>
        </p:spPr>
        <p:txBody>
          <a:bodyPr>
            <a:noAutofit/>
          </a:bodyPr>
          <a:lstStyle/>
          <a:p>
            <a:pPr marL="0" indent="0">
              <a:buNone/>
            </a:pPr>
            <a:r>
              <a:rPr lang="en-GB" sz="2800" dirty="0"/>
              <a:t>Pneumonia results in inflammation of lung tissue depending on the particular pathogen and the hosts physical status. The inflammatory process may involve different anatomical areas of the lungs, the inflammation reaction causes;-</a:t>
            </a:r>
            <a:endParaRPr lang="en-US" sz="2800" dirty="0"/>
          </a:p>
          <a:p>
            <a:pPr lvl="0"/>
            <a:r>
              <a:rPr lang="en-GB" sz="2800" dirty="0"/>
              <a:t>Hyper secretions (Excessive  production of mucus)</a:t>
            </a:r>
            <a:endParaRPr lang="en-US" sz="2800" dirty="0"/>
          </a:p>
          <a:p>
            <a:pPr lvl="0"/>
            <a:r>
              <a:rPr lang="en-GB" sz="2800" dirty="0"/>
              <a:t>Hypertrophy of mucus membrane lining the lung</a:t>
            </a:r>
            <a:endParaRPr lang="en-US" sz="2800" dirty="0"/>
          </a:p>
          <a:p>
            <a:pPr lvl="0"/>
            <a:r>
              <a:rPr lang="en-GB" sz="2800" dirty="0"/>
              <a:t>This leads to increased sputum production and cough</a:t>
            </a:r>
            <a:endParaRPr lang="en-US" sz="2800" dirty="0"/>
          </a:p>
          <a:p>
            <a:pPr lvl="0"/>
            <a:r>
              <a:rPr lang="en-GB" sz="2800" dirty="0"/>
              <a:t>Also bronchospasms from increased secretions leading to wheezing and dyspnoea.</a:t>
            </a:r>
            <a:endParaRPr lang="en-US" sz="2800" dirty="0"/>
          </a:p>
          <a:p>
            <a:pPr marL="0" indent="0">
              <a:buNone/>
            </a:pPr>
            <a:endParaRPr lang="en-US" sz="2800" dirty="0"/>
          </a:p>
        </p:txBody>
      </p:sp>
    </p:spTree>
    <p:extLst>
      <p:ext uri="{BB962C8B-B14F-4D97-AF65-F5344CB8AC3E}">
        <p14:creationId xmlns:p14="http://schemas.microsoft.com/office/powerpoint/2010/main" xmlns="" val="38835999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54629" y="827314"/>
            <a:ext cx="9849983" cy="5791200"/>
          </a:xfrm>
        </p:spPr>
        <p:txBody>
          <a:bodyPr>
            <a:noAutofit/>
          </a:bodyPr>
          <a:lstStyle/>
          <a:p>
            <a:pPr marL="0" indent="0">
              <a:buNone/>
            </a:pPr>
            <a:r>
              <a:rPr lang="en-GB" sz="2800" dirty="0"/>
              <a:t>Generally </a:t>
            </a:r>
            <a:r>
              <a:rPr lang="en-GB" sz="2800" dirty="0" err="1"/>
              <a:t>alveolacapillary</a:t>
            </a:r>
            <a:r>
              <a:rPr lang="en-GB" sz="2800" dirty="0"/>
              <a:t> membrane exchanges O2 and CO2</a:t>
            </a:r>
            <a:r>
              <a:rPr lang="en-GB" sz="2800" dirty="0" smtClean="0"/>
              <a:t>. In </a:t>
            </a:r>
            <a:r>
              <a:rPr lang="en-GB" sz="2800" dirty="0"/>
              <a:t>pneumonia there is increased permeability resulting in excessive fluid interstitial space. There is also decreased surface area for gas exchange leading to;-</a:t>
            </a:r>
            <a:endParaRPr lang="en-US" sz="2800" dirty="0"/>
          </a:p>
          <a:p>
            <a:pPr lvl="0"/>
            <a:r>
              <a:rPr lang="en-GB" sz="2800" dirty="0"/>
              <a:t>Hypoxemia-(insufficient O2 content in blood)</a:t>
            </a:r>
            <a:endParaRPr lang="en-US" sz="2800" dirty="0"/>
          </a:p>
          <a:p>
            <a:pPr lvl="0"/>
            <a:r>
              <a:rPr lang="en-GB" sz="2800" dirty="0"/>
              <a:t>There is inflammation of pleura which leads to chest pain especially on inspiration, pleural effusion, dullness on percussion and decreased breath sounds.</a:t>
            </a:r>
            <a:endParaRPr lang="en-US" sz="2800" dirty="0"/>
          </a:p>
          <a:p>
            <a:pPr lvl="0"/>
            <a:r>
              <a:rPr lang="en-GB" sz="2800" dirty="0"/>
              <a:t>There is </a:t>
            </a:r>
            <a:r>
              <a:rPr lang="en-GB" sz="2800" dirty="0" err="1"/>
              <a:t>tachypnoea</a:t>
            </a:r>
            <a:r>
              <a:rPr lang="en-GB" sz="2800" dirty="0"/>
              <a:t> and fever.</a:t>
            </a:r>
            <a:endParaRPr lang="en-US" sz="2800" dirty="0"/>
          </a:p>
          <a:p>
            <a:pPr marL="0" indent="0">
              <a:buNone/>
            </a:pPr>
            <a:endParaRPr lang="en-GB" sz="2800" dirty="0" smtClean="0"/>
          </a:p>
          <a:p>
            <a:pPr marL="0" indent="0">
              <a:buNone/>
            </a:pPr>
            <a:r>
              <a:rPr lang="en-GB" sz="2800" dirty="0" smtClean="0"/>
              <a:t>Note</a:t>
            </a:r>
            <a:r>
              <a:rPr lang="en-GB" sz="2800" dirty="0"/>
              <a:t>;-in pneumonia there is bacteraemia—shows elevated blood cell count-</a:t>
            </a:r>
            <a:endParaRPr lang="en-US" sz="2800" dirty="0"/>
          </a:p>
          <a:p>
            <a:endParaRPr lang="en-US" sz="2800" dirty="0"/>
          </a:p>
        </p:txBody>
      </p:sp>
    </p:spTree>
    <p:extLst>
      <p:ext uri="{BB962C8B-B14F-4D97-AF65-F5344CB8AC3E}">
        <p14:creationId xmlns:p14="http://schemas.microsoft.com/office/powerpoint/2010/main" xmlns="" val="31994983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195943"/>
            <a:ext cx="8911687" cy="1023257"/>
          </a:xfrm>
        </p:spPr>
        <p:txBody>
          <a:bodyPr>
            <a:normAutofit fontScale="90000"/>
          </a:bodyPr>
          <a:lstStyle/>
          <a:p>
            <a:r>
              <a:rPr lang="en-GB" b="1" dirty="0"/>
              <a:t>BRONCHO-PNEUMONIA</a:t>
            </a:r>
            <a:r>
              <a:rPr lang="en-US" dirty="0"/>
              <a:t/>
            </a:r>
            <a:br>
              <a:rPr lang="en-US" dirty="0"/>
            </a:br>
            <a:endParaRPr lang="en-US" dirty="0"/>
          </a:p>
        </p:txBody>
      </p:sp>
      <p:sp>
        <p:nvSpPr>
          <p:cNvPr id="3" name="Content Placeholder 2"/>
          <p:cNvSpPr>
            <a:spLocks noGrp="1"/>
          </p:cNvSpPr>
          <p:nvPr>
            <p:ph idx="1"/>
          </p:nvPr>
        </p:nvSpPr>
        <p:spPr>
          <a:xfrm>
            <a:off x="1371600" y="979714"/>
            <a:ext cx="10133012" cy="5878286"/>
          </a:xfrm>
        </p:spPr>
        <p:txBody>
          <a:bodyPr>
            <a:noAutofit/>
          </a:bodyPr>
          <a:lstStyle/>
          <a:p>
            <a:pPr marL="0" indent="0">
              <a:buNone/>
            </a:pPr>
            <a:r>
              <a:rPr lang="en-GB" sz="2400" dirty="0"/>
              <a:t>Its inflammation of the lungs which affects both lungs &amp; bronchi.</a:t>
            </a:r>
            <a:endParaRPr lang="en-US" sz="2400" dirty="0"/>
          </a:p>
          <a:p>
            <a:pPr marL="0" indent="0">
              <a:buNone/>
            </a:pPr>
            <a:r>
              <a:rPr lang="en-GB" sz="2400" dirty="0"/>
              <a:t>- Consolidation occurs in patches around the infected bronchi and is </a:t>
            </a:r>
            <a:r>
              <a:rPr lang="en-GB" sz="2400" dirty="0" smtClean="0"/>
              <a:t>distributed </a:t>
            </a:r>
            <a:r>
              <a:rPr lang="en-GB" sz="2400" dirty="0"/>
              <a:t>in the same manner in both lungs. Can be gradual or sudden</a:t>
            </a:r>
            <a:r>
              <a:rPr lang="en-GB" sz="2400" dirty="0" smtClean="0"/>
              <a:t>.</a:t>
            </a:r>
          </a:p>
          <a:p>
            <a:pPr marL="0" indent="0">
              <a:buNone/>
            </a:pPr>
            <a:r>
              <a:rPr lang="en-GB" sz="2400" b="1" i="1" dirty="0"/>
              <a:t>CAUSATIVE ORGANISMS</a:t>
            </a:r>
            <a:endParaRPr lang="en-US" sz="2400" dirty="0"/>
          </a:p>
          <a:p>
            <a:pPr marL="0" indent="0">
              <a:buNone/>
            </a:pPr>
            <a:r>
              <a:rPr lang="en-GB" sz="2400" dirty="0"/>
              <a:t>Infection from virus, bacteria or fungi</a:t>
            </a:r>
            <a:endParaRPr lang="en-US" sz="2400" dirty="0"/>
          </a:p>
          <a:p>
            <a:pPr lvl="0"/>
            <a:r>
              <a:rPr lang="en-GB" sz="2400" dirty="0"/>
              <a:t>Most cases of bacterial pneumonia are caused by;- streptococcus  pneumonia, </a:t>
            </a:r>
            <a:r>
              <a:rPr lang="en-GB" sz="2400" dirty="0" err="1"/>
              <a:t>mycoplasm</a:t>
            </a:r>
            <a:r>
              <a:rPr lang="en-GB" sz="2400" dirty="0"/>
              <a:t> pneumonia.</a:t>
            </a:r>
            <a:endParaRPr lang="en-US" sz="2400" dirty="0"/>
          </a:p>
          <a:p>
            <a:pPr lvl="0"/>
            <a:r>
              <a:rPr lang="en-GB" sz="2400" dirty="0"/>
              <a:t>Other possible </a:t>
            </a:r>
            <a:r>
              <a:rPr lang="en-GB" sz="2400" dirty="0" smtClean="0"/>
              <a:t>culprits </a:t>
            </a:r>
            <a:r>
              <a:rPr lang="en-GB" sz="2400" dirty="0"/>
              <a:t>are;-staphylococcus aureus, haemophilus influenza, </a:t>
            </a:r>
            <a:r>
              <a:rPr lang="en-GB" sz="2400" dirty="0" err="1"/>
              <a:t>klebsiella</a:t>
            </a:r>
            <a:r>
              <a:rPr lang="en-GB" sz="2400" dirty="0"/>
              <a:t> pneumonia.</a:t>
            </a:r>
            <a:endParaRPr lang="en-US" sz="2400" dirty="0"/>
          </a:p>
          <a:p>
            <a:pPr lvl="0"/>
            <a:r>
              <a:rPr lang="en-GB" sz="2400" dirty="0"/>
              <a:t>Most cases of viral pneumonia are caused by the same viruses that cause cold and flu. </a:t>
            </a:r>
            <a:endParaRPr lang="en-US" sz="2400" dirty="0"/>
          </a:p>
          <a:p>
            <a:endParaRPr lang="en-US" sz="2400" dirty="0"/>
          </a:p>
        </p:txBody>
      </p:sp>
    </p:spTree>
    <p:extLst>
      <p:ext uri="{BB962C8B-B14F-4D97-AF65-F5344CB8AC3E}">
        <p14:creationId xmlns:p14="http://schemas.microsoft.com/office/powerpoint/2010/main" xmlns="" val="2490013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49829" y="283029"/>
            <a:ext cx="10154783" cy="6400800"/>
          </a:xfrm>
        </p:spPr>
        <p:txBody>
          <a:bodyPr>
            <a:noAutofit/>
          </a:bodyPr>
          <a:lstStyle/>
          <a:p>
            <a:pPr marL="0" indent="0">
              <a:buNone/>
            </a:pPr>
            <a:r>
              <a:rPr lang="en-GB" sz="2800" b="1" i="1" dirty="0"/>
              <a:t>THOSE AT RISK</a:t>
            </a:r>
            <a:endParaRPr lang="en-US" sz="2800" dirty="0"/>
          </a:p>
          <a:p>
            <a:pPr lvl="0"/>
            <a:r>
              <a:rPr lang="en-GB" sz="2800" dirty="0"/>
              <a:t>Being  age 2 or younger or being 65yrs or older</a:t>
            </a:r>
            <a:endParaRPr lang="en-US" sz="2800" dirty="0"/>
          </a:p>
          <a:p>
            <a:pPr lvl="0"/>
            <a:r>
              <a:rPr lang="en-GB" sz="2800" dirty="0"/>
              <a:t>Having a lung disease such as cystic fibrosis, asthma or COPD (Chronic obstructive </a:t>
            </a:r>
            <a:r>
              <a:rPr lang="en-GB" sz="2800" dirty="0" err="1"/>
              <a:t>dse</a:t>
            </a:r>
            <a:r>
              <a:rPr lang="en-GB" sz="2800" dirty="0"/>
              <a:t>)</a:t>
            </a:r>
            <a:endParaRPr lang="en-US" sz="2800" dirty="0"/>
          </a:p>
          <a:p>
            <a:pPr lvl="0"/>
            <a:r>
              <a:rPr lang="en-GB" sz="2800" dirty="0"/>
              <a:t>Having a chronic disease e.g. heart condition or diabetes</a:t>
            </a:r>
            <a:endParaRPr lang="en-US" sz="2800" dirty="0"/>
          </a:p>
          <a:p>
            <a:pPr lvl="0"/>
            <a:r>
              <a:rPr lang="en-GB" sz="2800" dirty="0"/>
              <a:t>Having HIV/AIDS</a:t>
            </a:r>
            <a:endParaRPr lang="en-US" sz="2800" dirty="0"/>
          </a:p>
          <a:p>
            <a:pPr lvl="0"/>
            <a:r>
              <a:rPr lang="en-GB" sz="2800" dirty="0"/>
              <a:t>Weakened immune system which may be caused by chemotherapy or immunosuppressive drugs</a:t>
            </a:r>
            <a:endParaRPr lang="en-US" sz="2800" dirty="0"/>
          </a:p>
          <a:p>
            <a:pPr lvl="0"/>
            <a:r>
              <a:rPr lang="en-GB" sz="2800" dirty="0"/>
              <a:t>Being on a ventilator</a:t>
            </a:r>
            <a:endParaRPr lang="en-US" sz="2800" dirty="0"/>
          </a:p>
          <a:p>
            <a:pPr lvl="0"/>
            <a:r>
              <a:rPr lang="en-GB" sz="2800" dirty="0"/>
              <a:t>Heavy alcohol use </a:t>
            </a:r>
            <a:endParaRPr lang="en-US" sz="2800" dirty="0"/>
          </a:p>
          <a:p>
            <a:pPr lvl="0"/>
            <a:r>
              <a:rPr lang="en-GB" sz="2800" dirty="0"/>
              <a:t>Malnutrition</a:t>
            </a:r>
            <a:endParaRPr lang="en-US" sz="2800" dirty="0"/>
          </a:p>
          <a:p>
            <a:endParaRPr lang="en-US" sz="2800" dirty="0"/>
          </a:p>
        </p:txBody>
      </p:sp>
    </p:spTree>
    <p:extLst>
      <p:ext uri="{BB962C8B-B14F-4D97-AF65-F5344CB8AC3E}">
        <p14:creationId xmlns:p14="http://schemas.microsoft.com/office/powerpoint/2010/main" xmlns="" val="411204620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34</TotalTime>
  <Words>1248</Words>
  <Application>Microsoft Office PowerPoint</Application>
  <PresentationFormat>Custom</PresentationFormat>
  <Paragraphs>137</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Wisp</vt:lpstr>
      <vt:lpstr>MODULE: MEDICAL SURGICAL NURSING  SUBJECT: PULMONARY NURSING </vt:lpstr>
      <vt:lpstr>PNEUMONIA</vt:lpstr>
      <vt:lpstr>Slide 3</vt:lpstr>
      <vt:lpstr>Slide 4</vt:lpstr>
      <vt:lpstr>PATHOPHYSIOLOGY </vt:lpstr>
      <vt:lpstr>Slide 6</vt:lpstr>
      <vt:lpstr>Slide 7</vt:lpstr>
      <vt:lpstr>BRONCHO-PNEUMONIA </vt:lpstr>
      <vt:lpstr>Slide 9</vt:lpstr>
      <vt:lpstr>Slide 10</vt:lpstr>
      <vt:lpstr>Slide 11</vt:lpstr>
      <vt:lpstr>Slide 12</vt:lpstr>
      <vt:lpstr>Slide 13</vt:lpstr>
      <vt:lpstr>Slide 14</vt:lpstr>
      <vt:lpstr>Slide 15</vt:lpstr>
      <vt:lpstr>Slide 16</vt:lpstr>
      <vt:lpstr>LOBAR PNEUMONIA</vt:lpstr>
      <vt:lpstr>Slide 18</vt:lpstr>
      <vt:lpstr>MANAGEMENT  </vt:lpstr>
      <vt:lpstr>Slide 20</vt:lpstr>
      <vt:lpstr>Slide 21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MEDICAL SURGICAL NURSING  SUBJECT: PULMONARY NURSING</dc:title>
  <dc:creator>Windows User</dc:creator>
  <cp:lastModifiedBy>VIRGINIA MARU</cp:lastModifiedBy>
  <cp:revision>6</cp:revision>
  <dcterms:created xsi:type="dcterms:W3CDTF">2020-05-02T06:23:58Z</dcterms:created>
  <dcterms:modified xsi:type="dcterms:W3CDTF">2020-09-18T06:51:05Z</dcterms:modified>
</cp:coreProperties>
</file>