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41" autoAdjust="0"/>
    <p:restoredTop sz="94660"/>
  </p:normalViewPr>
  <p:slideViewPr>
    <p:cSldViewPr snapToGrid="0">
      <p:cViewPr varScale="1">
        <p:scale>
          <a:sx n="73" d="100"/>
          <a:sy n="73" d="100"/>
        </p:scale>
        <p:origin x="-50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7F2D42-D839-4746-845B-CE0013C35622}" type="datetimeFigureOut">
              <a:rPr lang="en-US" smtClean="0"/>
              <a:pPr/>
              <a:t>9/30/2020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3461337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7F2D42-D839-4746-845B-CE0013C35622}" type="datetimeFigureOut">
              <a:rPr lang="en-US" smtClean="0"/>
              <a:pPr/>
              <a:t>9/30/2020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638199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7F2D42-D839-4746-845B-CE0013C35622}" type="datetimeFigureOut">
              <a:rPr lang="en-US" smtClean="0"/>
              <a:pPr/>
              <a:t>9/30/2020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101665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7F2D42-D839-4746-845B-CE0013C35622}" type="datetimeFigureOut">
              <a:rPr lang="en-US" smtClean="0"/>
              <a:pPr/>
              <a:t>9/30/2020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1089540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7F2D42-D839-4746-845B-CE0013C35622}" type="datetimeFigureOut">
              <a:rPr lang="en-US" smtClean="0"/>
              <a:pPr/>
              <a:t>9/30/2020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1707495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7F2D42-D839-4746-845B-CE0013C35622}" type="datetimeFigureOut">
              <a:rPr lang="en-US" smtClean="0"/>
              <a:pPr/>
              <a:t>9/30/2020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3073638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7F2D42-D839-4746-845B-CE0013C35622}" type="datetimeFigureOut">
              <a:rPr lang="en-US" smtClean="0"/>
              <a:pPr/>
              <a:t>9/30/2020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928217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7F2D42-D839-4746-845B-CE0013C35622}" type="datetimeFigureOut">
              <a:rPr lang="en-US" smtClean="0"/>
              <a:pPr/>
              <a:t>9/30/2020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266786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7F2D42-D839-4746-845B-CE0013C35622}" type="datetimeFigureOut">
              <a:rPr lang="en-US" smtClean="0"/>
              <a:pPr/>
              <a:t>9/30/2020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2163583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7F2D42-D839-4746-845B-CE0013C35622}" type="datetimeFigureOut">
              <a:rPr lang="en-US" smtClean="0"/>
              <a:pPr/>
              <a:t>9/30/2020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3156582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7F2D42-D839-4746-845B-CE0013C35622}" type="datetimeFigureOut">
              <a:rPr lang="en-US" smtClean="0"/>
              <a:pPr/>
              <a:t>9/30/2020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1874171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7F2D42-D839-4746-845B-CE0013C35622}" type="datetimeFigureOut">
              <a:rPr lang="en-US" smtClean="0"/>
              <a:pPr/>
              <a:t>9/30/2020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3A92C-616A-4FCA-B8F5-5D52177AD105}" type="slidenum">
              <a:rPr lang="en-US" smtClean="0"/>
              <a:pPr/>
              <a:t>‹#›</a:t>
            </a:fld>
            <a:endParaRPr lang="en-US"/>
          </a:p>
        </p:txBody>
      </p:sp>
    </p:spTree>
    <p:extLst>
      <p:ext uri="{BB962C8B-B14F-4D97-AF65-F5344CB8AC3E}">
        <p14:creationId xmlns="" xmlns:p14="http://schemas.microsoft.com/office/powerpoint/2010/main" val="41977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30299"/>
            <a:ext cx="9144000" cy="1943101"/>
          </a:xfrm>
        </p:spPr>
        <p:txBody>
          <a:bodyPr>
            <a:noAutofit/>
          </a:bodyPr>
          <a:lstStyle/>
          <a:p>
            <a:r>
              <a:rPr lang="en-GB" sz="4000" dirty="0">
                <a:latin typeface="+mn-lt"/>
                <a:ea typeface="+mn-ea"/>
                <a:cs typeface="+mn-cs"/>
              </a:rPr>
              <a:t>MODULE: MEDICAL SURGICAL NURSING</a:t>
            </a:r>
            <a:br>
              <a:rPr lang="en-GB" sz="4000" dirty="0">
                <a:latin typeface="+mn-lt"/>
                <a:ea typeface="+mn-ea"/>
                <a:cs typeface="+mn-cs"/>
              </a:rPr>
            </a:br>
            <a:r>
              <a:rPr lang="en-US" sz="4000" dirty="0">
                <a:latin typeface="+mn-lt"/>
                <a:ea typeface="+mn-ea"/>
                <a:cs typeface="+mn-cs"/>
              </a:rPr>
              <a:t/>
            </a:r>
            <a:br>
              <a:rPr lang="en-US" sz="4000" dirty="0">
                <a:latin typeface="+mn-lt"/>
                <a:ea typeface="+mn-ea"/>
                <a:cs typeface="+mn-cs"/>
              </a:rPr>
            </a:br>
            <a:r>
              <a:rPr lang="en-GB" sz="4000" dirty="0">
                <a:latin typeface="+mn-lt"/>
                <a:ea typeface="+mn-ea"/>
                <a:cs typeface="+mn-cs"/>
              </a:rPr>
              <a:t>SUBJECT: PULMONARY NURSING</a:t>
            </a:r>
            <a:endParaRPr lang="en-US" sz="4000" dirty="0">
              <a:latin typeface="+mn-lt"/>
              <a:ea typeface="+mn-ea"/>
              <a:cs typeface="+mn-cs"/>
            </a:endParaRPr>
          </a:p>
        </p:txBody>
      </p:sp>
      <p:sp>
        <p:nvSpPr>
          <p:cNvPr id="3" name="Subtitle 2"/>
          <p:cNvSpPr>
            <a:spLocks noGrp="1"/>
          </p:cNvSpPr>
          <p:nvPr>
            <p:ph type="subTitle" idx="1"/>
          </p:nvPr>
        </p:nvSpPr>
        <p:spPr/>
        <p:txBody>
          <a:bodyPr>
            <a:normAutofit/>
          </a:bodyPr>
          <a:lstStyle/>
          <a:p>
            <a:r>
              <a:rPr lang="en-US" sz="4000" dirty="0" smtClean="0"/>
              <a:t>TOPIC: CHEST INJURY</a:t>
            </a:r>
          </a:p>
          <a:p>
            <a:r>
              <a:rPr lang="en-US" sz="1600" dirty="0" smtClean="0"/>
              <a:t>V.MARU</a:t>
            </a:r>
            <a:endParaRPr lang="en-US" sz="1600" dirty="0"/>
          </a:p>
        </p:txBody>
      </p:sp>
    </p:spTree>
    <p:extLst>
      <p:ext uri="{BB962C8B-B14F-4D97-AF65-F5344CB8AC3E}">
        <p14:creationId xmlns="" xmlns:p14="http://schemas.microsoft.com/office/powerpoint/2010/main" val="3957284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5944"/>
            <a:ext cx="10515600" cy="6444342"/>
          </a:xfrm>
        </p:spPr>
        <p:txBody>
          <a:bodyPr>
            <a:normAutofit/>
          </a:bodyPr>
          <a:lstStyle/>
          <a:p>
            <a:pPr marL="0" indent="0">
              <a:buNone/>
            </a:pPr>
            <a:r>
              <a:rPr lang="en-US" sz="3200" b="1" dirty="0"/>
              <a:t>For patients with rib fractures</a:t>
            </a:r>
            <a:endParaRPr lang="en-US" sz="3200" dirty="0"/>
          </a:p>
          <a:p>
            <a:pPr marL="0" indent="0">
              <a:buNone/>
            </a:pPr>
            <a:r>
              <a:rPr lang="en-US" dirty="0"/>
              <a:t>Clinical manifestations are similar;</a:t>
            </a:r>
          </a:p>
          <a:p>
            <a:pPr lvl="0"/>
            <a:r>
              <a:rPr lang="en-US" dirty="0"/>
              <a:t>Severe pain</a:t>
            </a:r>
          </a:p>
          <a:p>
            <a:pPr lvl="0"/>
            <a:r>
              <a:rPr lang="en-US" dirty="0"/>
              <a:t>Point tenderness</a:t>
            </a:r>
          </a:p>
          <a:p>
            <a:pPr lvl="0"/>
            <a:r>
              <a:rPr lang="en-US" dirty="0"/>
              <a:t>Muscle spasm over the area of fracture aggravated by; coughing, deep breathing and movement.</a:t>
            </a:r>
          </a:p>
          <a:p>
            <a:pPr marL="0" indent="0">
              <a:buNone/>
            </a:pPr>
            <a:r>
              <a:rPr lang="en-US" dirty="0"/>
              <a:t>Reluctance to move or breathe deeply results in diminished ventilation, atelectasis (collapse of unaerated alveoli).</a:t>
            </a:r>
          </a:p>
          <a:p>
            <a:pPr marL="0" indent="0">
              <a:buNone/>
            </a:pPr>
            <a:r>
              <a:rPr lang="en-US" dirty="0"/>
              <a:t>Pneumonitis, hypoxemia, respiratory insufficiency and cardiac failure.</a:t>
            </a:r>
          </a:p>
          <a:p>
            <a:pPr marL="0" indent="0">
              <a:buNone/>
            </a:pPr>
            <a:endParaRPr lang="en-US" b="1" dirty="0" smtClean="0"/>
          </a:p>
          <a:p>
            <a:pPr marL="0" indent="0">
              <a:buNone/>
            </a:pPr>
            <a:r>
              <a:rPr lang="en-US" sz="3200" b="1" dirty="0" smtClean="0"/>
              <a:t>Diagnosis</a:t>
            </a:r>
            <a:endParaRPr lang="en-US" sz="3200" dirty="0"/>
          </a:p>
          <a:p>
            <a:r>
              <a:rPr lang="en-US" dirty="0"/>
              <a:t>On auscultation – a crackling and grating sound in the thorax, Chest x-ray, ECG etc.</a:t>
            </a:r>
          </a:p>
          <a:p>
            <a:endParaRPr lang="en-US" dirty="0"/>
          </a:p>
        </p:txBody>
      </p:sp>
    </p:spTree>
    <p:extLst>
      <p:ext uri="{BB962C8B-B14F-4D97-AF65-F5344CB8AC3E}">
        <p14:creationId xmlns="" xmlns:p14="http://schemas.microsoft.com/office/powerpoint/2010/main" val="563729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54075"/>
          </a:xfrm>
        </p:spPr>
        <p:txBody>
          <a:bodyPr>
            <a:normAutofit fontScale="90000"/>
          </a:bodyPr>
          <a:lstStyle/>
          <a:p>
            <a:r>
              <a:rPr lang="en-US" b="1" dirty="0" smtClean="0">
                <a:effectLst>
                  <a:outerShdw blurRad="38100" dist="38100" dir="2700000" algn="tl">
                    <a:srgbClr val="000000">
                      <a:alpha val="43137"/>
                    </a:srgbClr>
                  </a:outerShdw>
                </a:effectLst>
              </a:rPr>
              <a:t>Medical management</a:t>
            </a:r>
            <a:r>
              <a:rPr lang="en-US" dirty="0" smtClean="0"/>
              <a:t/>
            </a:r>
            <a:br>
              <a:rPr lang="en-US" dirty="0" smtClean="0"/>
            </a:br>
            <a:endParaRPr lang="en-US" dirty="0"/>
          </a:p>
        </p:txBody>
      </p:sp>
      <p:sp>
        <p:nvSpPr>
          <p:cNvPr id="3" name="Content Placeholder 2"/>
          <p:cNvSpPr>
            <a:spLocks noGrp="1"/>
          </p:cNvSpPr>
          <p:nvPr>
            <p:ph idx="1"/>
          </p:nvPr>
        </p:nvSpPr>
        <p:spPr>
          <a:xfrm>
            <a:off x="955964" y="1023258"/>
            <a:ext cx="11236035" cy="5660572"/>
          </a:xfrm>
        </p:spPr>
        <p:txBody>
          <a:bodyPr>
            <a:normAutofit lnSpcReduction="10000"/>
          </a:bodyPr>
          <a:lstStyle/>
          <a:p>
            <a:r>
              <a:rPr lang="en-US" dirty="0" smtClean="0"/>
              <a:t>Directed </a:t>
            </a:r>
            <a:r>
              <a:rPr lang="en-US" dirty="0"/>
              <a:t>towards relieving pain, avoiding excessive activity and treatment of associated injuries.</a:t>
            </a:r>
          </a:p>
          <a:p>
            <a:r>
              <a:rPr lang="en-US" dirty="0"/>
              <a:t>Sedate to relieve pain and to allow deep breathing and coughing.</a:t>
            </a:r>
          </a:p>
          <a:p>
            <a:r>
              <a:rPr lang="en-US" dirty="0"/>
              <a:t>Avoid over sedation and suppression of respiratory drive.</a:t>
            </a:r>
          </a:p>
          <a:p>
            <a:r>
              <a:rPr lang="en-US" dirty="0"/>
              <a:t>Alternative strategy to relieve pain is intercostal nerve block and ice over the fracture site.</a:t>
            </a:r>
          </a:p>
          <a:p>
            <a:r>
              <a:rPr lang="en-US" dirty="0"/>
              <a:t>A chest binder maybe used as a supportive treatment to provide stability to the chest wall and may decrease pain.</a:t>
            </a:r>
          </a:p>
          <a:p>
            <a:r>
              <a:rPr lang="en-US" dirty="0"/>
              <a:t>Use back rest</a:t>
            </a:r>
          </a:p>
          <a:p>
            <a:r>
              <a:rPr lang="en-US" dirty="0"/>
              <a:t>Most rib fractures heal in 3-6 weeks </a:t>
            </a:r>
          </a:p>
          <a:p>
            <a:r>
              <a:rPr lang="en-US" dirty="0"/>
              <a:t>Patient is monitored closely for signs and symptoms of associated injuries</a:t>
            </a:r>
          </a:p>
          <a:p>
            <a:r>
              <a:rPr lang="en-US" dirty="0"/>
              <a:t>Complete bed rest.</a:t>
            </a:r>
          </a:p>
          <a:p>
            <a:endParaRPr lang="en-US" dirty="0"/>
          </a:p>
        </p:txBody>
      </p:sp>
    </p:spTree>
    <p:extLst>
      <p:ext uri="{BB962C8B-B14F-4D97-AF65-F5344CB8AC3E}">
        <p14:creationId xmlns="" xmlns:p14="http://schemas.microsoft.com/office/powerpoint/2010/main" val="485768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Flail Chest </a:t>
            </a:r>
            <a:r>
              <a:rPr lang="en-US" b="1" dirty="0" smtClean="0"/>
              <a:t>(</a:t>
            </a:r>
            <a:r>
              <a:rPr lang="en-US" dirty="0" smtClean="0"/>
              <a:t>detached part of a rib</a:t>
            </a:r>
            <a:r>
              <a:rPr lang="en-US" b="1" dirty="0" smtClean="0"/>
              <a:t>)</a:t>
            </a:r>
            <a:r>
              <a:rPr lang="en-US" dirty="0" smtClean="0"/>
              <a:t/>
            </a:r>
            <a:br>
              <a:rPr lang="en-US" dirty="0" smtClean="0"/>
            </a:br>
            <a:endParaRPr lang="en-US" dirty="0"/>
          </a:p>
        </p:txBody>
      </p:sp>
      <p:sp>
        <p:nvSpPr>
          <p:cNvPr id="3" name="Content Placeholder 2"/>
          <p:cNvSpPr>
            <a:spLocks noGrp="1"/>
          </p:cNvSpPr>
          <p:nvPr>
            <p:ph idx="1"/>
          </p:nvPr>
        </p:nvSpPr>
        <p:spPr>
          <a:xfrm>
            <a:off x="838200" y="1690688"/>
            <a:ext cx="10515600" cy="4486275"/>
          </a:xfrm>
        </p:spPr>
        <p:txBody>
          <a:bodyPr/>
          <a:lstStyle/>
          <a:p>
            <a:r>
              <a:rPr lang="en-US" dirty="0" smtClean="0"/>
              <a:t>It’s </a:t>
            </a:r>
            <a:r>
              <a:rPr lang="en-US" dirty="0"/>
              <a:t>frequently a compilation of blunt chest trauma from a steering wheel injury.</a:t>
            </a:r>
          </a:p>
          <a:p>
            <a:r>
              <a:rPr lang="en-US" dirty="0"/>
              <a:t>Usually occurs when three or more adjacent ribs are fractured at two or more sites.</a:t>
            </a:r>
          </a:p>
          <a:p>
            <a:r>
              <a:rPr lang="en-US" dirty="0"/>
              <a:t>May also result as a combination of rib fractures and coastal cartilages or sternum.</a:t>
            </a:r>
          </a:p>
          <a:p>
            <a:r>
              <a:rPr lang="en-US" dirty="0"/>
              <a:t>As a result chest wall loses stability causing respiratory impairment and usually sense respiratory distress. </a:t>
            </a:r>
          </a:p>
          <a:p>
            <a:endParaRPr lang="en-US" dirty="0"/>
          </a:p>
        </p:txBody>
      </p:sp>
    </p:spTree>
    <p:extLst>
      <p:ext uri="{BB962C8B-B14F-4D97-AF65-F5344CB8AC3E}">
        <p14:creationId xmlns="" xmlns:p14="http://schemas.microsoft.com/office/powerpoint/2010/main" val="243795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97428"/>
          </a:xfrm>
        </p:spPr>
        <p:txBody>
          <a:bodyPr>
            <a:normAutofit fontScale="90000"/>
          </a:bodyPr>
          <a:lstStyle/>
          <a:p>
            <a:r>
              <a:rPr lang="en-US" b="1" dirty="0" smtClean="0">
                <a:effectLst>
                  <a:outerShdw blurRad="38100" dist="38100" dir="2700000" algn="tl">
                    <a:srgbClr val="000000">
                      <a:alpha val="43137"/>
                    </a:srgbClr>
                  </a:outerShdw>
                </a:effectLst>
              </a:rPr>
              <a:t>Pathophysiology</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12618" y="734290"/>
            <a:ext cx="11526982" cy="6123709"/>
          </a:xfrm>
        </p:spPr>
        <p:txBody>
          <a:bodyPr>
            <a:normAutofit lnSpcReduction="10000"/>
          </a:bodyPr>
          <a:lstStyle/>
          <a:p>
            <a:pPr marL="0" indent="0">
              <a:buNone/>
            </a:pPr>
            <a:r>
              <a:rPr lang="en-US" dirty="0" smtClean="0"/>
              <a:t>During </a:t>
            </a:r>
            <a:r>
              <a:rPr lang="en-US" dirty="0"/>
              <a:t>inspiration as the chest expands, the detached part of the rib segment (frail </a:t>
            </a:r>
            <a:r>
              <a:rPr lang="en-US" dirty="0" err="1"/>
              <a:t>seg</a:t>
            </a:r>
            <a:r>
              <a:rPr lang="en-US" dirty="0"/>
              <a:t>.) moves in a paradoxical manner in </a:t>
            </a:r>
            <a:r>
              <a:rPr lang="en-US" dirty="0" smtClean="0"/>
              <a:t>that, </a:t>
            </a:r>
            <a:r>
              <a:rPr lang="en-US" dirty="0"/>
              <a:t>it is pulled inward during inspiration reducing the amount of air that can be drawn into the lungs.</a:t>
            </a:r>
          </a:p>
          <a:p>
            <a:pPr marL="0" indent="0">
              <a:buNone/>
            </a:pPr>
            <a:r>
              <a:rPr lang="en-US" dirty="0"/>
              <a:t>On expiration the frail segment bulges outward, impairing the patient ability to exhale. The mediastinum then shifts back to the affected side. This results in;</a:t>
            </a:r>
          </a:p>
          <a:p>
            <a:pPr lvl="0"/>
            <a:r>
              <a:rPr lang="en-US" dirty="0"/>
              <a:t>Increased dead space</a:t>
            </a:r>
          </a:p>
          <a:p>
            <a:pPr lvl="0"/>
            <a:r>
              <a:rPr lang="en-US" dirty="0"/>
              <a:t>Reduction in alveolar ventilation</a:t>
            </a:r>
          </a:p>
          <a:p>
            <a:pPr lvl="0"/>
            <a:r>
              <a:rPr lang="en-US" dirty="0"/>
              <a:t>Decreased compliance </a:t>
            </a:r>
          </a:p>
          <a:p>
            <a:pPr lvl="0"/>
            <a:r>
              <a:rPr lang="en-US" dirty="0"/>
              <a:t>Retained airway secretion and </a:t>
            </a:r>
            <a:r>
              <a:rPr lang="en-US" dirty="0" err="1"/>
              <a:t>atelectasis</a:t>
            </a:r>
            <a:r>
              <a:rPr lang="en-US" dirty="0"/>
              <a:t> </a:t>
            </a:r>
            <a:r>
              <a:rPr lang="en-US" dirty="0" smtClean="0"/>
              <a:t> </a:t>
            </a:r>
            <a:r>
              <a:rPr lang="en-US" dirty="0"/>
              <a:t>frequently accompany flail chest.</a:t>
            </a:r>
          </a:p>
          <a:p>
            <a:pPr lvl="0"/>
            <a:r>
              <a:rPr lang="en-US" dirty="0"/>
              <a:t>The patient has hypoxemia, respiratory acidosis develops as a result of carbon dioxide retention.</a:t>
            </a:r>
          </a:p>
          <a:p>
            <a:pPr lvl="0"/>
            <a:r>
              <a:rPr lang="en-US" dirty="0"/>
              <a:t>Hypertension, inadequate tissue perfusion and metabolic acidosis often follow as cardiac output decreases.</a:t>
            </a:r>
          </a:p>
          <a:p>
            <a:endParaRPr lang="en-US" dirty="0"/>
          </a:p>
        </p:txBody>
      </p:sp>
    </p:spTree>
    <p:extLst>
      <p:ext uri="{BB962C8B-B14F-4D97-AF65-F5344CB8AC3E}">
        <p14:creationId xmlns="" xmlns:p14="http://schemas.microsoft.com/office/powerpoint/2010/main" val="2537460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Medical management</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pPr marL="0" indent="0">
              <a:buNone/>
            </a:pPr>
            <a:r>
              <a:rPr lang="en-US" sz="3200" dirty="0" smtClean="0"/>
              <a:t>Treatment </a:t>
            </a:r>
            <a:r>
              <a:rPr lang="en-US" sz="3200" dirty="0"/>
              <a:t>is usually supportive</a:t>
            </a:r>
            <a:r>
              <a:rPr lang="en-US" sz="3200" dirty="0" smtClean="0"/>
              <a:t>;</a:t>
            </a:r>
          </a:p>
          <a:p>
            <a:pPr marL="0" indent="0">
              <a:buNone/>
            </a:pPr>
            <a:endParaRPr lang="en-US" sz="3200" dirty="0"/>
          </a:p>
          <a:p>
            <a:pPr lvl="0"/>
            <a:r>
              <a:rPr lang="en-US" sz="3200" dirty="0"/>
              <a:t>Provide ventilator support</a:t>
            </a:r>
          </a:p>
          <a:p>
            <a:pPr lvl="0"/>
            <a:r>
              <a:rPr lang="en-US" sz="3200" dirty="0"/>
              <a:t>Clearing secretions</a:t>
            </a:r>
          </a:p>
          <a:p>
            <a:pPr lvl="0"/>
            <a:r>
              <a:rPr lang="en-US" sz="3200" dirty="0"/>
              <a:t>Controlling </a:t>
            </a:r>
            <a:r>
              <a:rPr lang="en-US" sz="3200" dirty="0" smtClean="0"/>
              <a:t>pain</a:t>
            </a:r>
          </a:p>
          <a:p>
            <a:pPr marL="0" lvl="0" indent="0">
              <a:buNone/>
            </a:pPr>
            <a:endParaRPr lang="en-US" sz="3200" dirty="0"/>
          </a:p>
          <a:p>
            <a:pPr marL="0" indent="0">
              <a:buNone/>
            </a:pPr>
            <a:r>
              <a:rPr lang="en-US" sz="3200" dirty="0"/>
              <a:t>Specific management depends on the degree of respiratory dysfunction;</a:t>
            </a:r>
          </a:p>
          <a:p>
            <a:endParaRPr lang="en-US" dirty="0"/>
          </a:p>
        </p:txBody>
      </p:sp>
    </p:spTree>
    <p:extLst>
      <p:ext uri="{BB962C8B-B14F-4D97-AF65-F5344CB8AC3E}">
        <p14:creationId xmlns="" xmlns:p14="http://schemas.microsoft.com/office/powerpoint/2010/main" val="1489315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70114"/>
            <a:ext cx="10515600" cy="5806849"/>
          </a:xfrm>
        </p:spPr>
        <p:txBody>
          <a:bodyPr>
            <a:normAutofit lnSpcReduction="10000"/>
          </a:bodyPr>
          <a:lstStyle/>
          <a:p>
            <a:pPr marL="0" indent="0">
              <a:buNone/>
            </a:pPr>
            <a:endParaRPr lang="en-US" b="1" i="1" dirty="0" smtClean="0"/>
          </a:p>
          <a:p>
            <a:pPr marL="0" indent="0">
              <a:buNone/>
            </a:pPr>
            <a:r>
              <a:rPr lang="en-US" sz="3200" b="1" i="1" dirty="0" smtClean="0"/>
              <a:t>Small </a:t>
            </a:r>
            <a:r>
              <a:rPr lang="en-US" sz="3200" b="1" i="1" dirty="0"/>
              <a:t>segment affected</a:t>
            </a:r>
            <a:endParaRPr lang="en-US" sz="3200" dirty="0"/>
          </a:p>
          <a:p>
            <a:r>
              <a:rPr lang="en-US" dirty="0"/>
              <a:t>Clear airway before deep breathing, positioning coughing or suctioning to aid in expansion of the lung.</a:t>
            </a:r>
          </a:p>
          <a:p>
            <a:pPr marL="0" indent="0">
              <a:buNone/>
            </a:pPr>
            <a:endParaRPr lang="en-US" b="1" i="1" dirty="0" smtClean="0"/>
          </a:p>
          <a:p>
            <a:pPr marL="0" indent="0">
              <a:buNone/>
            </a:pPr>
            <a:endParaRPr lang="en-US" sz="1050" b="1" i="1" dirty="0"/>
          </a:p>
          <a:p>
            <a:pPr marL="0" indent="0">
              <a:buNone/>
            </a:pPr>
            <a:r>
              <a:rPr lang="en-US" sz="3200" b="1" i="1" dirty="0" smtClean="0"/>
              <a:t>Mild </a:t>
            </a:r>
            <a:r>
              <a:rPr lang="en-US" sz="3200" b="1" i="1" dirty="0"/>
              <a:t>to moderate chest</a:t>
            </a:r>
            <a:endParaRPr lang="en-US" sz="3200" dirty="0"/>
          </a:p>
          <a:p>
            <a:pPr lvl="0"/>
            <a:r>
              <a:rPr lang="en-US" dirty="0"/>
              <a:t>Monitor fluid intake with appropriate fluid replacement.</a:t>
            </a:r>
          </a:p>
          <a:p>
            <a:pPr lvl="0"/>
            <a:r>
              <a:rPr lang="en-US" dirty="0"/>
              <a:t>Relief pain</a:t>
            </a:r>
          </a:p>
          <a:p>
            <a:pPr lvl="0"/>
            <a:r>
              <a:rPr lang="en-US" dirty="0"/>
              <a:t>Pulmonary physiotherapy</a:t>
            </a:r>
          </a:p>
          <a:p>
            <a:pPr lvl="0"/>
            <a:r>
              <a:rPr lang="en-US" dirty="0"/>
              <a:t>Manage secretions</a:t>
            </a:r>
          </a:p>
          <a:p>
            <a:pPr lvl="0"/>
            <a:r>
              <a:rPr lang="en-US" dirty="0"/>
              <a:t>Close monitoring of the patient.</a:t>
            </a:r>
          </a:p>
          <a:p>
            <a:endParaRPr lang="en-US" dirty="0"/>
          </a:p>
        </p:txBody>
      </p:sp>
    </p:spTree>
    <p:extLst>
      <p:ext uri="{BB962C8B-B14F-4D97-AF65-F5344CB8AC3E}">
        <p14:creationId xmlns="" xmlns:p14="http://schemas.microsoft.com/office/powerpoint/2010/main" val="4092750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1371" y="249382"/>
            <a:ext cx="11299372" cy="6414654"/>
          </a:xfrm>
        </p:spPr>
        <p:txBody>
          <a:bodyPr>
            <a:normAutofit/>
          </a:bodyPr>
          <a:lstStyle/>
          <a:p>
            <a:pPr marL="0" lvl="0" indent="0">
              <a:buNone/>
            </a:pPr>
            <a:r>
              <a:rPr lang="en-US" sz="3500" b="1" i="1" dirty="0" smtClean="0"/>
              <a:t>Severe flail chest</a:t>
            </a:r>
          </a:p>
          <a:p>
            <a:pPr lvl="0"/>
            <a:r>
              <a:rPr lang="en-US" dirty="0" smtClean="0"/>
              <a:t>Endotracheal </a:t>
            </a:r>
            <a:r>
              <a:rPr lang="en-US" dirty="0"/>
              <a:t>intubation</a:t>
            </a:r>
          </a:p>
          <a:p>
            <a:pPr lvl="0"/>
            <a:r>
              <a:rPr lang="en-US" dirty="0"/>
              <a:t>Mechanical ventilation</a:t>
            </a:r>
          </a:p>
          <a:p>
            <a:pPr lvl="0"/>
            <a:r>
              <a:rPr lang="en-US" dirty="0"/>
              <a:t>Done to provide internal pneumatic stabilization of flail chest and correct abnormalities in gas exchange.</a:t>
            </a:r>
          </a:p>
          <a:p>
            <a:pPr lvl="0"/>
            <a:r>
              <a:rPr lang="en-US" dirty="0"/>
              <a:t>This allows the fractures to heal and improves alveolar ventilation.</a:t>
            </a:r>
          </a:p>
          <a:p>
            <a:pPr lvl="0"/>
            <a:r>
              <a:rPr lang="en-US" dirty="0"/>
              <a:t>In rare circumstances surgery may be required to stabilize the flail chest.</a:t>
            </a:r>
          </a:p>
          <a:p>
            <a:pPr lvl="0"/>
            <a:r>
              <a:rPr lang="en-US" dirty="0"/>
              <a:t>Surgery may be used in patients who are difficult to ventilate or has a lung disease</a:t>
            </a:r>
          </a:p>
          <a:p>
            <a:pPr lvl="0"/>
            <a:r>
              <a:rPr lang="en-US" dirty="0"/>
              <a:t>Regardless of the type of treatment, the patient is monitored by serial chest x-rays.</a:t>
            </a:r>
          </a:p>
          <a:p>
            <a:pPr lvl="0"/>
            <a:r>
              <a:rPr lang="en-US" dirty="0"/>
              <a:t>Arterial blood gas analysis, bedside pulmonary functioning monitoring</a:t>
            </a:r>
          </a:p>
          <a:p>
            <a:pPr lvl="0"/>
            <a:r>
              <a:rPr lang="en-US" dirty="0"/>
              <a:t>Manage pain.</a:t>
            </a:r>
          </a:p>
          <a:p>
            <a:endParaRPr lang="en-US" dirty="0"/>
          </a:p>
        </p:txBody>
      </p:sp>
    </p:spTree>
    <p:extLst>
      <p:ext uri="{BB962C8B-B14F-4D97-AF65-F5344CB8AC3E}">
        <p14:creationId xmlns="" xmlns:p14="http://schemas.microsoft.com/office/powerpoint/2010/main" val="931498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Pulmonary Contusion</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sz="3600" dirty="0" smtClean="0"/>
              <a:t>This </a:t>
            </a:r>
            <a:r>
              <a:rPr lang="en-US" sz="3600" dirty="0"/>
              <a:t>is a damage to the lung tissues resulting in hemorrhage and localized edema</a:t>
            </a:r>
            <a:r>
              <a:rPr lang="en-US" sz="3600" dirty="0" smtClean="0"/>
              <a:t>.</a:t>
            </a:r>
          </a:p>
          <a:p>
            <a:pPr marL="0" indent="0">
              <a:buNone/>
            </a:pPr>
            <a:endParaRPr lang="en-US" sz="3200" dirty="0"/>
          </a:p>
          <a:p>
            <a:r>
              <a:rPr lang="en-US" sz="3600" dirty="0"/>
              <a:t>It is associated with chest trauma when there is rapid compression to the chest wall.</a:t>
            </a:r>
          </a:p>
          <a:p>
            <a:endParaRPr lang="en-US" dirty="0"/>
          </a:p>
        </p:txBody>
      </p:sp>
    </p:spTree>
    <p:extLst>
      <p:ext uri="{BB962C8B-B14F-4D97-AF65-F5344CB8AC3E}">
        <p14:creationId xmlns="" xmlns:p14="http://schemas.microsoft.com/office/powerpoint/2010/main" val="241580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Pathophysiology</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175656"/>
            <a:ext cx="10515600" cy="5464629"/>
          </a:xfrm>
        </p:spPr>
        <p:txBody>
          <a:bodyPr>
            <a:normAutofit/>
          </a:bodyPr>
          <a:lstStyle/>
          <a:p>
            <a:r>
              <a:rPr lang="en-US" dirty="0" smtClean="0"/>
              <a:t>The </a:t>
            </a:r>
            <a:r>
              <a:rPr lang="en-US" dirty="0"/>
              <a:t>primary pathologic effect is an abnormal accumulation of fluid in the interstitial and in the intra alveolar spaces.</a:t>
            </a:r>
          </a:p>
          <a:p>
            <a:r>
              <a:rPr lang="en-US" dirty="0"/>
              <a:t>Injury to the lung parenchyma and its capillary network results in a leakage of serum protein and plasma.</a:t>
            </a:r>
          </a:p>
          <a:p>
            <a:r>
              <a:rPr lang="en-US" dirty="0"/>
              <a:t>The leaking serum protein exerts an osmotic pressure that enhances loss of fluid from the capillaries. Blood and cellular debris enter the lung and accumulate in the bronchioles and alveoli where they interfere with gas exchange. The patient has hypoxemia and CO</a:t>
            </a:r>
            <a:r>
              <a:rPr lang="en-US" baseline="-25000" dirty="0"/>
              <a:t>2  </a:t>
            </a:r>
            <a:r>
              <a:rPr lang="en-US" dirty="0"/>
              <a:t>retention. Occasionally a contused lung occurs on the other side of the body impact. This is called a </a:t>
            </a:r>
            <a:r>
              <a:rPr lang="en-US" dirty="0" err="1"/>
              <a:t>contrecoup</a:t>
            </a:r>
            <a:r>
              <a:rPr lang="en-US" dirty="0"/>
              <a:t> contusion.</a:t>
            </a:r>
            <a:r>
              <a:rPr lang="en-US" baseline="-25000" dirty="0"/>
              <a:t> </a:t>
            </a:r>
            <a:endParaRPr lang="en-US" dirty="0"/>
          </a:p>
          <a:p>
            <a:r>
              <a:rPr lang="en-US" dirty="0" err="1"/>
              <a:t>Contrecoup</a:t>
            </a:r>
            <a:r>
              <a:rPr lang="en-US" dirty="0"/>
              <a:t> - an injury occurs on the opposite side or at a distance from the site of the blow.</a:t>
            </a:r>
          </a:p>
          <a:p>
            <a:endParaRPr lang="en-US" dirty="0"/>
          </a:p>
        </p:txBody>
      </p:sp>
    </p:spTree>
    <p:extLst>
      <p:ext uri="{BB962C8B-B14F-4D97-AF65-F5344CB8AC3E}">
        <p14:creationId xmlns="" xmlns:p14="http://schemas.microsoft.com/office/powerpoint/2010/main" val="2266512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Clinical manifestation</a:t>
            </a:r>
            <a:r>
              <a:rPr lang="en-US" dirty="0" smtClean="0"/>
              <a:t/>
            </a:r>
            <a:br>
              <a:rPr lang="en-US" dirty="0" smtClean="0"/>
            </a:br>
            <a:endParaRPr lang="en-US" dirty="0"/>
          </a:p>
        </p:txBody>
      </p:sp>
      <p:sp>
        <p:nvSpPr>
          <p:cNvPr id="3" name="Content Placeholder 2"/>
          <p:cNvSpPr>
            <a:spLocks noGrp="1"/>
          </p:cNvSpPr>
          <p:nvPr>
            <p:ph idx="1"/>
          </p:nvPr>
        </p:nvSpPr>
        <p:spPr>
          <a:xfrm>
            <a:off x="838200" y="1197429"/>
            <a:ext cx="11049000" cy="5508172"/>
          </a:xfrm>
        </p:spPr>
        <p:txBody>
          <a:bodyPr>
            <a:normAutofit lnSpcReduction="10000"/>
          </a:bodyPr>
          <a:lstStyle/>
          <a:p>
            <a:pPr lvl="0"/>
            <a:r>
              <a:rPr lang="en-US" dirty="0" smtClean="0"/>
              <a:t>Decreased </a:t>
            </a:r>
            <a:r>
              <a:rPr lang="en-US" dirty="0"/>
              <a:t>breath sounds</a:t>
            </a:r>
          </a:p>
          <a:p>
            <a:pPr lvl="0"/>
            <a:r>
              <a:rPr lang="en-US" dirty="0"/>
              <a:t>Tachypnea – rapid shallow respirations </a:t>
            </a:r>
          </a:p>
          <a:p>
            <a:pPr lvl="0"/>
            <a:r>
              <a:rPr lang="en-US" dirty="0"/>
              <a:t>Tachycardia – abnormally rapid action of a raised pulse</a:t>
            </a:r>
          </a:p>
          <a:p>
            <a:pPr lvl="0"/>
            <a:r>
              <a:rPr lang="en-US" dirty="0"/>
              <a:t>Chest pain</a:t>
            </a:r>
          </a:p>
          <a:p>
            <a:pPr lvl="0"/>
            <a:r>
              <a:rPr lang="en-US" dirty="0"/>
              <a:t>Hypoxemia – insufficient oxygen content in blood</a:t>
            </a:r>
          </a:p>
          <a:p>
            <a:pPr lvl="0"/>
            <a:r>
              <a:rPr lang="en-US" dirty="0"/>
              <a:t>Blood tinged secretion</a:t>
            </a:r>
          </a:p>
          <a:p>
            <a:pPr lvl="0"/>
            <a:r>
              <a:rPr lang="en-US" dirty="0"/>
              <a:t>Frank bleeding</a:t>
            </a:r>
          </a:p>
          <a:p>
            <a:pPr lvl="0"/>
            <a:r>
              <a:rPr lang="en-US" dirty="0"/>
              <a:t>Respiratory acidosis – increase in the hydrogen ion </a:t>
            </a:r>
            <a:r>
              <a:rPr lang="en-US" dirty="0" smtClean="0"/>
              <a:t>concentration.</a:t>
            </a:r>
            <a:endParaRPr lang="en-US" dirty="0"/>
          </a:p>
          <a:p>
            <a:pPr lvl="0"/>
            <a:r>
              <a:rPr lang="en-US" dirty="0"/>
              <a:t>Large amount of mucus, </a:t>
            </a:r>
            <a:r>
              <a:rPr lang="en-US" dirty="0" smtClean="0"/>
              <a:t>serous</a:t>
            </a:r>
            <a:r>
              <a:rPr lang="en-US" dirty="0"/>
              <a:t>, frank blood in the tracheobronchial tree in moderate pulmonary contusion. </a:t>
            </a:r>
          </a:p>
          <a:p>
            <a:pPr lvl="0"/>
            <a:r>
              <a:rPr lang="en-US" dirty="0"/>
              <a:t>Sign and symptoms of ARDS in severe pulmonary contusion - these are cyanosis, agitation, productive cough and frothy bloody secretions.</a:t>
            </a:r>
          </a:p>
          <a:p>
            <a:endParaRPr lang="en-US" dirty="0"/>
          </a:p>
        </p:txBody>
      </p:sp>
    </p:spTree>
    <p:extLst>
      <p:ext uri="{BB962C8B-B14F-4D97-AF65-F5344CB8AC3E}">
        <p14:creationId xmlns="" xmlns:p14="http://schemas.microsoft.com/office/powerpoint/2010/main" val="2984986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Chest Injury</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468582"/>
            <a:ext cx="10515600" cy="4708381"/>
          </a:xfrm>
        </p:spPr>
        <p:txBody>
          <a:bodyPr/>
          <a:lstStyle/>
          <a:p>
            <a:pPr marL="0" indent="0">
              <a:buNone/>
            </a:pPr>
            <a:r>
              <a:rPr lang="en-US" sz="3200" dirty="0" smtClean="0"/>
              <a:t>Major </a:t>
            </a:r>
            <a:r>
              <a:rPr lang="en-US" sz="3200" dirty="0"/>
              <a:t>chest trauma may occur alone or in combination with multiple other injuries. They are classified as;</a:t>
            </a:r>
          </a:p>
          <a:p>
            <a:pPr marL="571500" indent="-571500">
              <a:buFont typeface="+mj-lt"/>
              <a:buAutoNum type="romanLcPeriod"/>
            </a:pPr>
            <a:r>
              <a:rPr lang="en-US" sz="3200" b="1" i="1" dirty="0" smtClean="0"/>
              <a:t>Blunt </a:t>
            </a:r>
            <a:r>
              <a:rPr lang="en-US" sz="3200" dirty="0"/>
              <a:t>– results from sudden compression or positive pressure inflicted to the chest-wall. </a:t>
            </a:r>
            <a:endParaRPr lang="en-US" sz="3200" dirty="0" smtClean="0"/>
          </a:p>
          <a:p>
            <a:pPr marL="571500" indent="-571500">
              <a:buFont typeface="+mj-lt"/>
              <a:buAutoNum type="romanLcPeriod"/>
            </a:pPr>
            <a:endParaRPr lang="en-US" sz="3200" dirty="0"/>
          </a:p>
          <a:p>
            <a:pPr marL="571500" indent="-571500">
              <a:buFont typeface="+mj-lt"/>
              <a:buAutoNum type="romanLcPeriod"/>
            </a:pPr>
            <a:r>
              <a:rPr lang="en-US" sz="3200" b="1" i="1" dirty="0"/>
              <a:t>Penetrating</a:t>
            </a:r>
            <a:r>
              <a:rPr lang="en-US" sz="3200" dirty="0"/>
              <a:t> – occurs when a sharp object penetrates the chest-wall.</a:t>
            </a:r>
          </a:p>
          <a:p>
            <a:endParaRPr lang="en-US" dirty="0"/>
          </a:p>
        </p:txBody>
      </p:sp>
    </p:spTree>
    <p:extLst>
      <p:ext uri="{BB962C8B-B14F-4D97-AF65-F5344CB8AC3E}">
        <p14:creationId xmlns="" xmlns:p14="http://schemas.microsoft.com/office/powerpoint/2010/main" val="426768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Diagnosis</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lgn="just"/>
            <a:r>
              <a:rPr lang="en-US" sz="3200" dirty="0" smtClean="0"/>
              <a:t>Efficiency </a:t>
            </a:r>
            <a:r>
              <a:rPr lang="en-US" sz="3200" dirty="0"/>
              <a:t>of gas exchange is determined by pulse oximetry and arterial blood gas measurements</a:t>
            </a:r>
            <a:r>
              <a:rPr lang="en-US" sz="3200" dirty="0" smtClean="0"/>
              <a:t>.</a:t>
            </a:r>
            <a:endParaRPr lang="en-US" sz="3200" dirty="0"/>
          </a:p>
          <a:p>
            <a:pPr algn="just"/>
            <a:r>
              <a:rPr lang="en-US" sz="3200" dirty="0"/>
              <a:t>Chest x-ray - changes may not appear 1-2 days.</a:t>
            </a:r>
          </a:p>
          <a:p>
            <a:pPr algn="just"/>
            <a:r>
              <a:rPr lang="en-US" sz="3200" dirty="0"/>
              <a:t>Appear as pulmonary infiltrates on chest x-ray.	</a:t>
            </a:r>
          </a:p>
          <a:p>
            <a:pPr marL="0" indent="0" algn="just">
              <a:buNone/>
            </a:pPr>
            <a:endParaRPr lang="en-US" dirty="0"/>
          </a:p>
        </p:txBody>
      </p:sp>
    </p:spTree>
    <p:extLst>
      <p:ext uri="{BB962C8B-B14F-4D97-AF65-F5344CB8AC3E}">
        <p14:creationId xmlns="" xmlns:p14="http://schemas.microsoft.com/office/powerpoint/2010/main" val="36689939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Medical management</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sz="3600" dirty="0" smtClean="0"/>
              <a:t>Treatment </a:t>
            </a:r>
            <a:r>
              <a:rPr lang="en-US" sz="3600" dirty="0"/>
              <a:t>priorities include;</a:t>
            </a:r>
          </a:p>
          <a:p>
            <a:pPr lvl="0"/>
            <a:r>
              <a:rPr lang="en-US" sz="3600" dirty="0"/>
              <a:t>Maintaining the air way</a:t>
            </a:r>
          </a:p>
          <a:p>
            <a:pPr lvl="0"/>
            <a:r>
              <a:rPr lang="en-US" sz="3600" dirty="0"/>
              <a:t>Providing adequate oxygenation</a:t>
            </a:r>
          </a:p>
          <a:p>
            <a:pPr lvl="0"/>
            <a:r>
              <a:rPr lang="en-US" sz="3600" dirty="0"/>
              <a:t>Controlling pain </a:t>
            </a:r>
          </a:p>
          <a:p>
            <a:endParaRPr lang="en-US" dirty="0"/>
          </a:p>
        </p:txBody>
      </p:sp>
    </p:spTree>
    <p:extLst>
      <p:ext uri="{BB962C8B-B14F-4D97-AF65-F5344CB8AC3E}">
        <p14:creationId xmlns="" xmlns:p14="http://schemas.microsoft.com/office/powerpoint/2010/main" val="2000187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effectLst>
                  <a:outerShdw blurRad="38100" dist="38100" dir="2700000" algn="tl">
                    <a:srgbClr val="000000">
                      <a:alpha val="43137"/>
                    </a:srgbClr>
                  </a:outerShdw>
                </a:effectLst>
              </a:rPr>
              <a:t>Mild contusion</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262743"/>
            <a:ext cx="10515600" cy="4914220"/>
          </a:xfrm>
        </p:spPr>
        <p:txBody>
          <a:bodyPr>
            <a:normAutofit/>
          </a:bodyPr>
          <a:lstStyle/>
          <a:p>
            <a:r>
              <a:rPr lang="en-US" dirty="0" smtClean="0"/>
              <a:t>I.V</a:t>
            </a:r>
            <a:r>
              <a:rPr lang="en-US" dirty="0"/>
              <a:t>. fluids and oral fluids are important to mobilize secretions, however, with close monitoring to avoid hypovolemia (abnormal increase in circulating fluids).</a:t>
            </a:r>
          </a:p>
          <a:p>
            <a:r>
              <a:rPr lang="en-US" dirty="0"/>
              <a:t>Postural drainage – physiotherapy including coughing, endotracheal suctioning – to remove secretions.</a:t>
            </a:r>
          </a:p>
          <a:p>
            <a:r>
              <a:rPr lang="en-US" dirty="0"/>
              <a:t>Intercostal nerve blocks or </a:t>
            </a:r>
            <a:r>
              <a:rPr lang="en-US" dirty="0" err="1"/>
              <a:t>opiods</a:t>
            </a:r>
            <a:r>
              <a:rPr lang="en-US" dirty="0"/>
              <a:t> to manage pain.</a:t>
            </a:r>
          </a:p>
          <a:p>
            <a:r>
              <a:rPr lang="en-US" dirty="0"/>
              <a:t>Antimicrobial therapy is administered because the damaged lung is susceptible to infection.</a:t>
            </a:r>
          </a:p>
          <a:p>
            <a:r>
              <a:rPr lang="en-US" dirty="0"/>
              <a:t>Oxygen by mask or cannula for 24 -36 hours.</a:t>
            </a:r>
          </a:p>
          <a:p>
            <a:endParaRPr lang="en-US" dirty="0"/>
          </a:p>
        </p:txBody>
      </p:sp>
    </p:spTree>
    <p:extLst>
      <p:ext uri="{BB962C8B-B14F-4D97-AF65-F5344CB8AC3E}">
        <p14:creationId xmlns="" xmlns:p14="http://schemas.microsoft.com/office/powerpoint/2010/main" val="3865662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effectLst>
                  <a:outerShdw blurRad="38100" dist="38100" dir="2700000" algn="tl">
                    <a:srgbClr val="000000">
                      <a:alpha val="43137"/>
                    </a:srgbClr>
                  </a:outerShdw>
                </a:effectLst>
              </a:rPr>
              <a:t>Moderate pulmonary contusion</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3600" dirty="0" smtClean="0"/>
              <a:t>Bronchoscopy </a:t>
            </a:r>
            <a:r>
              <a:rPr lang="en-US" sz="3600" dirty="0"/>
              <a:t>may be required to remove secretions.</a:t>
            </a:r>
          </a:p>
          <a:p>
            <a:r>
              <a:rPr lang="en-US" sz="3600" dirty="0"/>
              <a:t>Intubation and mechanical ventilation</a:t>
            </a:r>
          </a:p>
          <a:p>
            <a:r>
              <a:rPr lang="en-US" sz="3600" dirty="0"/>
              <a:t>Diuretics to reduce edema</a:t>
            </a:r>
          </a:p>
          <a:p>
            <a:r>
              <a:rPr lang="en-US" sz="3600" dirty="0"/>
              <a:t>A nasogastric tube is inserted to relieve gastro intestinal distention</a:t>
            </a:r>
          </a:p>
          <a:p>
            <a:endParaRPr lang="en-US" sz="3600" dirty="0"/>
          </a:p>
        </p:txBody>
      </p:sp>
    </p:spTree>
    <p:extLst>
      <p:ext uri="{BB962C8B-B14F-4D97-AF65-F5344CB8AC3E}">
        <p14:creationId xmlns="" xmlns:p14="http://schemas.microsoft.com/office/powerpoint/2010/main" val="1578741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effectLst>
                  <a:outerShdw blurRad="38100" dist="38100" dir="2700000" algn="tl">
                    <a:srgbClr val="000000">
                      <a:alpha val="43137"/>
                    </a:srgbClr>
                  </a:outerShdw>
                </a:effectLst>
              </a:rPr>
              <a:t>Severe contusion</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3600" dirty="0" smtClean="0"/>
              <a:t>Endotracheal </a:t>
            </a:r>
            <a:r>
              <a:rPr lang="en-US" sz="3600" dirty="0"/>
              <a:t>intubation and </a:t>
            </a:r>
            <a:r>
              <a:rPr lang="en-US" sz="3600" dirty="0" err="1"/>
              <a:t>ventilatory</a:t>
            </a:r>
            <a:r>
              <a:rPr lang="en-US" sz="3600" dirty="0"/>
              <a:t> support.</a:t>
            </a:r>
          </a:p>
          <a:p>
            <a:r>
              <a:rPr lang="en-US" sz="3600" dirty="0"/>
              <a:t>Diuretics and fluid restriction may be necessary.</a:t>
            </a:r>
          </a:p>
          <a:p>
            <a:r>
              <a:rPr lang="en-US" sz="3600" dirty="0"/>
              <a:t>Colloids and crystalloid solutions may be used to treat hypovolemia</a:t>
            </a:r>
          </a:p>
          <a:p>
            <a:r>
              <a:rPr lang="en-US" sz="3600" dirty="0"/>
              <a:t>Antimicrobial medication for the treatment of pulmonary infection.</a:t>
            </a:r>
          </a:p>
          <a:p>
            <a:endParaRPr lang="en-US" sz="3600" dirty="0"/>
          </a:p>
        </p:txBody>
      </p:sp>
    </p:spTree>
    <p:extLst>
      <p:ext uri="{BB962C8B-B14F-4D97-AF65-F5344CB8AC3E}">
        <p14:creationId xmlns="" xmlns:p14="http://schemas.microsoft.com/office/powerpoint/2010/main" val="2019552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PENETRATING TRAUMA</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371600"/>
            <a:ext cx="10515600" cy="4805363"/>
          </a:xfrm>
        </p:spPr>
        <p:txBody>
          <a:bodyPr>
            <a:normAutofit/>
          </a:bodyPr>
          <a:lstStyle/>
          <a:p>
            <a:pPr marL="0" indent="0">
              <a:buNone/>
            </a:pPr>
            <a:r>
              <a:rPr lang="en-US" dirty="0" smtClean="0"/>
              <a:t>Gunshot </a:t>
            </a:r>
            <a:r>
              <a:rPr lang="en-US" dirty="0"/>
              <a:t>and stab wounds are most common.</a:t>
            </a:r>
          </a:p>
          <a:p>
            <a:pPr marL="0" indent="0">
              <a:buNone/>
            </a:pPr>
            <a:r>
              <a:rPr lang="en-US" dirty="0"/>
              <a:t>These wounds are classified according to their velocity</a:t>
            </a:r>
            <a:r>
              <a:rPr lang="en-US" dirty="0" smtClean="0"/>
              <a:t>.</a:t>
            </a:r>
          </a:p>
          <a:p>
            <a:pPr marL="0" indent="0">
              <a:buNone/>
            </a:pPr>
            <a:endParaRPr lang="en-US" sz="1400" dirty="0"/>
          </a:p>
          <a:p>
            <a:r>
              <a:rPr lang="en-US" sz="3200" i="1" dirty="0"/>
              <a:t>Stab wounds</a:t>
            </a:r>
            <a:endParaRPr lang="en-US" sz="3200" dirty="0"/>
          </a:p>
          <a:p>
            <a:pPr marL="0" indent="0">
              <a:buNone/>
            </a:pPr>
            <a:r>
              <a:rPr lang="en-US" dirty="0"/>
              <a:t>Considered low velocity trauma because the weapon destroys a small area around the wound.</a:t>
            </a:r>
          </a:p>
          <a:p>
            <a:pPr marL="0" indent="0">
              <a:buNone/>
            </a:pPr>
            <a:r>
              <a:rPr lang="en-US" dirty="0"/>
              <a:t>Causes – knives, switch blades.</a:t>
            </a:r>
          </a:p>
          <a:p>
            <a:endParaRPr lang="en-US" dirty="0"/>
          </a:p>
        </p:txBody>
      </p:sp>
    </p:spTree>
    <p:extLst>
      <p:ext uri="{BB962C8B-B14F-4D97-AF65-F5344CB8AC3E}">
        <p14:creationId xmlns="" xmlns:p14="http://schemas.microsoft.com/office/powerpoint/2010/main" val="3985418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9600"/>
            <a:ext cx="10515600" cy="5943600"/>
          </a:xfrm>
        </p:spPr>
        <p:txBody>
          <a:bodyPr>
            <a:normAutofit lnSpcReduction="10000"/>
          </a:bodyPr>
          <a:lstStyle/>
          <a:p>
            <a:r>
              <a:rPr lang="en-US" sz="3200" i="1" dirty="0" smtClean="0"/>
              <a:t>Gunshot</a:t>
            </a:r>
            <a:endParaRPr lang="en-US" sz="3200" dirty="0" smtClean="0"/>
          </a:p>
          <a:p>
            <a:pPr marL="0" indent="0">
              <a:buNone/>
            </a:pPr>
            <a:endParaRPr lang="en-US" dirty="0" smtClean="0"/>
          </a:p>
          <a:p>
            <a:pPr marL="0" indent="0">
              <a:buNone/>
            </a:pPr>
            <a:r>
              <a:rPr lang="en-US" dirty="0" smtClean="0"/>
              <a:t>Classified as low, medium or high velocity factors that determine the velocity and resulting extent of damage;</a:t>
            </a:r>
          </a:p>
          <a:p>
            <a:pPr lvl="0"/>
            <a:r>
              <a:rPr lang="en-US" dirty="0" smtClean="0"/>
              <a:t>Distance from which the gun was fired</a:t>
            </a:r>
          </a:p>
          <a:p>
            <a:pPr lvl="0"/>
            <a:r>
              <a:rPr lang="en-US" dirty="0" smtClean="0"/>
              <a:t>Caliber of the gun</a:t>
            </a:r>
          </a:p>
          <a:p>
            <a:pPr lvl="0"/>
            <a:r>
              <a:rPr lang="en-US" dirty="0" smtClean="0"/>
              <a:t>Size of the bullet.</a:t>
            </a:r>
          </a:p>
          <a:p>
            <a:pPr marL="0" indent="0">
              <a:buNone/>
            </a:pPr>
            <a:endParaRPr lang="en-US" dirty="0" smtClean="0"/>
          </a:p>
          <a:p>
            <a:pPr marL="0" indent="0">
              <a:buNone/>
            </a:pPr>
            <a:r>
              <a:rPr lang="en-US" dirty="0" smtClean="0"/>
              <a:t>A bullet can cause damage at the site of penetration and along its pathway and a gunshot wound to the chest can produce a variety of pathophysiologic changes.</a:t>
            </a:r>
          </a:p>
          <a:p>
            <a:pPr marL="0" indent="0">
              <a:buNone/>
            </a:pPr>
            <a:r>
              <a:rPr lang="en-US" dirty="0" smtClean="0"/>
              <a:t>The bullet </a:t>
            </a:r>
            <a:r>
              <a:rPr lang="en-US" smtClean="0"/>
              <a:t>rip off </a:t>
            </a:r>
            <a:r>
              <a:rPr lang="en-US" dirty="0" smtClean="0"/>
              <a:t>of bony structures and damage chest organs and great vessels.</a:t>
            </a:r>
          </a:p>
          <a:p>
            <a:endParaRPr lang="en-US" dirty="0"/>
          </a:p>
        </p:txBody>
      </p:sp>
    </p:spTree>
    <p:extLst>
      <p:ext uri="{BB962C8B-B14F-4D97-AF65-F5344CB8AC3E}">
        <p14:creationId xmlns="" xmlns:p14="http://schemas.microsoft.com/office/powerpoint/2010/main" val="37838106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Medical management</a:t>
            </a:r>
            <a:r>
              <a:rPr lang="en-US" dirty="0" smtClean="0"/>
              <a:t/>
            </a:r>
            <a:br>
              <a:rPr lang="en-US" dirty="0" smtClean="0"/>
            </a:br>
            <a:endParaRPr lang="en-US" dirty="0"/>
          </a:p>
        </p:txBody>
      </p:sp>
      <p:sp>
        <p:nvSpPr>
          <p:cNvPr id="3" name="Content Placeholder 2"/>
          <p:cNvSpPr>
            <a:spLocks noGrp="1"/>
          </p:cNvSpPr>
          <p:nvPr>
            <p:ph idx="1"/>
          </p:nvPr>
        </p:nvSpPr>
        <p:spPr>
          <a:xfrm>
            <a:off x="838200" y="1240972"/>
            <a:ext cx="10515600" cy="5312228"/>
          </a:xfrm>
        </p:spPr>
        <p:txBody>
          <a:bodyPr>
            <a:normAutofit/>
          </a:bodyPr>
          <a:lstStyle/>
          <a:p>
            <a:pPr marL="0" indent="0">
              <a:buNone/>
            </a:pPr>
            <a:r>
              <a:rPr lang="en-US" b="1" dirty="0" smtClean="0"/>
              <a:t>Objective</a:t>
            </a:r>
            <a:endParaRPr lang="en-US" dirty="0"/>
          </a:p>
          <a:p>
            <a:r>
              <a:rPr lang="en-US" dirty="0"/>
              <a:t>To resolve and maintain cardiopulmonary function.</a:t>
            </a:r>
          </a:p>
          <a:p>
            <a:r>
              <a:rPr lang="en-US" dirty="0"/>
              <a:t>Ensure adequate airway.</a:t>
            </a:r>
          </a:p>
          <a:p>
            <a:r>
              <a:rPr lang="en-US" dirty="0"/>
              <a:t>Establish ventilation.</a:t>
            </a:r>
          </a:p>
          <a:p>
            <a:r>
              <a:rPr lang="en-US" dirty="0"/>
              <a:t>Examine for shock, intrathoracic and intra-abdominal injuries is necessary.</a:t>
            </a:r>
          </a:p>
          <a:p>
            <a:r>
              <a:rPr lang="en-US" dirty="0"/>
              <a:t>Patient is undressed completely so that additional injuries are not missed.</a:t>
            </a:r>
          </a:p>
          <a:p>
            <a:r>
              <a:rPr lang="en-US" dirty="0"/>
              <a:t>Remove blood for GXM incase transfusion is required.</a:t>
            </a:r>
          </a:p>
          <a:p>
            <a:r>
              <a:rPr lang="en-US" dirty="0"/>
              <a:t>I.V. line is fixed.</a:t>
            </a:r>
          </a:p>
          <a:p>
            <a:endParaRPr lang="en-US" dirty="0"/>
          </a:p>
        </p:txBody>
      </p:sp>
    </p:spTree>
    <p:extLst>
      <p:ext uri="{BB962C8B-B14F-4D97-AF65-F5344CB8AC3E}">
        <p14:creationId xmlns="" xmlns:p14="http://schemas.microsoft.com/office/powerpoint/2010/main" val="21833238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78972"/>
            <a:ext cx="10515600" cy="6226628"/>
          </a:xfrm>
        </p:spPr>
        <p:txBody>
          <a:bodyPr>
            <a:normAutofit/>
          </a:bodyPr>
          <a:lstStyle/>
          <a:p>
            <a:r>
              <a:rPr lang="en-US" dirty="0" smtClean="0"/>
              <a:t>Indwelling catheter is inserted to monitor urinary output.</a:t>
            </a:r>
          </a:p>
          <a:p>
            <a:r>
              <a:rPr lang="en-US" dirty="0" smtClean="0"/>
              <a:t>Nasogastric tube is inserted and connected to low suction to prevent aspiration, minimize leakage of abdominal contents and decompress the gastro –intestinal tract.</a:t>
            </a:r>
          </a:p>
          <a:p>
            <a:r>
              <a:rPr lang="en-US" dirty="0" smtClean="0"/>
              <a:t>Shock is treated simultaneously with colloid solutions, crystalloids or blood as indicated by patients’ condition.</a:t>
            </a:r>
          </a:p>
          <a:p>
            <a:r>
              <a:rPr lang="en-US" dirty="0" smtClean="0"/>
              <a:t>Diagnostic procedures are carried out as dictated by the needs e.g. CT scan, X-rays, tap to check bleeding.</a:t>
            </a:r>
          </a:p>
          <a:p>
            <a:r>
              <a:rPr lang="en-US" dirty="0" smtClean="0"/>
              <a:t>A chest tube is inserted in the pleural space in most patients to achieve rapid and continuing re-expansion of the lungs. This results in the complete evacuation of blood air.</a:t>
            </a:r>
          </a:p>
          <a:p>
            <a:r>
              <a:rPr lang="en-US" dirty="0" smtClean="0"/>
              <a:t>Chest tube also allows early recognition of continued intrathoracic bleeding which would make surgical exploration necessary.</a:t>
            </a:r>
          </a:p>
          <a:p>
            <a:endParaRPr lang="en-US" dirty="0"/>
          </a:p>
        </p:txBody>
      </p:sp>
    </p:spTree>
    <p:extLst>
      <p:ext uri="{BB962C8B-B14F-4D97-AF65-F5344CB8AC3E}">
        <p14:creationId xmlns="" xmlns:p14="http://schemas.microsoft.com/office/powerpoint/2010/main" val="3813958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Nursing Management</a:t>
            </a:r>
            <a:r>
              <a:rPr lang="en-US" dirty="0" smtClean="0"/>
              <a:t/>
            </a:r>
            <a:br>
              <a:rPr lang="en-US" dirty="0" smtClean="0"/>
            </a:br>
            <a:endParaRPr lang="en-US" dirty="0"/>
          </a:p>
        </p:txBody>
      </p:sp>
      <p:sp>
        <p:nvSpPr>
          <p:cNvPr id="3" name="Content Placeholder 2"/>
          <p:cNvSpPr>
            <a:spLocks noGrp="1"/>
          </p:cNvSpPr>
          <p:nvPr>
            <p:ph idx="1"/>
          </p:nvPr>
        </p:nvSpPr>
        <p:spPr>
          <a:xfrm>
            <a:off x="838200" y="1110342"/>
            <a:ext cx="10515600" cy="5747657"/>
          </a:xfrm>
        </p:spPr>
        <p:txBody>
          <a:bodyPr>
            <a:normAutofit/>
          </a:bodyPr>
          <a:lstStyle/>
          <a:p>
            <a:r>
              <a:rPr lang="en-US" dirty="0" smtClean="0"/>
              <a:t>Ensure </a:t>
            </a:r>
            <a:r>
              <a:rPr lang="en-US" dirty="0"/>
              <a:t>airway is clear</a:t>
            </a:r>
          </a:p>
          <a:p>
            <a:pPr lvl="0"/>
            <a:r>
              <a:rPr lang="en-US" dirty="0"/>
              <a:t>Breathing must be in order</a:t>
            </a:r>
          </a:p>
          <a:p>
            <a:pPr lvl="0"/>
            <a:r>
              <a:rPr lang="en-US" dirty="0"/>
              <a:t>Monitor fluid overload</a:t>
            </a:r>
          </a:p>
          <a:p>
            <a:pPr lvl="0"/>
            <a:r>
              <a:rPr lang="en-US" dirty="0"/>
              <a:t>Close monitoring of vitals</a:t>
            </a:r>
          </a:p>
          <a:p>
            <a:pPr lvl="0"/>
            <a:r>
              <a:rPr lang="en-US" dirty="0"/>
              <a:t>Monitor ventilation status</a:t>
            </a:r>
          </a:p>
          <a:p>
            <a:pPr lvl="0"/>
            <a:r>
              <a:rPr lang="en-US" dirty="0"/>
              <a:t>Check for signs of respiratory distress</a:t>
            </a:r>
          </a:p>
          <a:p>
            <a:pPr lvl="0"/>
            <a:r>
              <a:rPr lang="en-US" dirty="0"/>
              <a:t>Keep records of input/output</a:t>
            </a:r>
          </a:p>
          <a:p>
            <a:pPr lvl="0"/>
            <a:r>
              <a:rPr lang="en-US" dirty="0"/>
              <a:t>Administer analgesics as prescribed</a:t>
            </a:r>
          </a:p>
          <a:p>
            <a:pPr lvl="0"/>
            <a:r>
              <a:rPr lang="en-US" dirty="0"/>
              <a:t>Antimicrobial agents are important to prevent infection</a:t>
            </a:r>
          </a:p>
          <a:p>
            <a:pPr lvl="0"/>
            <a:r>
              <a:rPr lang="en-US" dirty="0"/>
              <a:t>Reassure </a:t>
            </a:r>
          </a:p>
          <a:p>
            <a:pPr lvl="0"/>
            <a:r>
              <a:rPr lang="en-US" dirty="0"/>
              <a:t>Psychological care</a:t>
            </a:r>
          </a:p>
          <a:p>
            <a:pPr marL="0" indent="0">
              <a:buNone/>
            </a:pPr>
            <a:endParaRPr lang="en-US" dirty="0"/>
          </a:p>
          <a:p>
            <a:endParaRPr lang="en-US" dirty="0"/>
          </a:p>
        </p:txBody>
      </p:sp>
    </p:spTree>
    <p:extLst>
      <p:ext uri="{BB962C8B-B14F-4D97-AF65-F5344CB8AC3E}">
        <p14:creationId xmlns="" xmlns:p14="http://schemas.microsoft.com/office/powerpoint/2010/main" val="996518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BLUNT TRAUMA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sz="3600" dirty="0" smtClean="0"/>
              <a:t>This </a:t>
            </a:r>
            <a:r>
              <a:rPr lang="en-US" sz="3600" dirty="0"/>
              <a:t>trauma is more common than penetrating trauma.</a:t>
            </a:r>
          </a:p>
          <a:p>
            <a:r>
              <a:rPr lang="en-US" sz="3600" dirty="0"/>
              <a:t>It is difficult to identify the extent of the damage because symptoms may be generalized and vague.</a:t>
            </a:r>
          </a:p>
          <a:p>
            <a:r>
              <a:rPr lang="en-US" sz="3600" dirty="0"/>
              <a:t>The patient may not seek immediate medical attention which complicates the problem.</a:t>
            </a:r>
          </a:p>
          <a:p>
            <a:endParaRPr lang="en-US" dirty="0"/>
          </a:p>
        </p:txBody>
      </p:sp>
    </p:spTree>
    <p:extLst>
      <p:ext uri="{BB962C8B-B14F-4D97-AF65-F5344CB8AC3E}">
        <p14:creationId xmlns="" xmlns:p14="http://schemas.microsoft.com/office/powerpoint/2010/main" val="3975830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9600" dirty="0" smtClean="0"/>
          </a:p>
          <a:p>
            <a:pPr marL="0" indent="0" algn="ctr">
              <a:buNone/>
            </a:pPr>
            <a:r>
              <a:rPr lang="en-US" sz="9600" dirty="0" smtClean="0"/>
              <a:t>The End</a:t>
            </a:r>
            <a:endParaRPr lang="en-US" sz="9600" dirty="0"/>
          </a:p>
        </p:txBody>
      </p:sp>
    </p:spTree>
    <p:extLst>
      <p:ext uri="{BB962C8B-B14F-4D97-AF65-F5344CB8AC3E}">
        <p14:creationId xmlns="" xmlns:p14="http://schemas.microsoft.com/office/powerpoint/2010/main" val="2504765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Pathophysiology</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0" indent="0">
              <a:buNone/>
            </a:pPr>
            <a:r>
              <a:rPr lang="en-US" dirty="0" smtClean="0"/>
              <a:t>The </a:t>
            </a:r>
            <a:r>
              <a:rPr lang="en-US" dirty="0"/>
              <a:t>most common cause include;</a:t>
            </a:r>
          </a:p>
          <a:p>
            <a:pPr lvl="0"/>
            <a:r>
              <a:rPr lang="en-US" dirty="0"/>
              <a:t>Motor vehicle crashes (trauma from steering wheel, seatbelt)</a:t>
            </a:r>
          </a:p>
          <a:p>
            <a:pPr lvl="0"/>
            <a:r>
              <a:rPr lang="en-US" dirty="0"/>
              <a:t>Falls and bicycle crashes</a:t>
            </a:r>
          </a:p>
          <a:p>
            <a:pPr lvl="0"/>
            <a:r>
              <a:rPr lang="en-US" dirty="0"/>
              <a:t>Acceleration – moving object </a:t>
            </a:r>
            <a:r>
              <a:rPr lang="en-US" dirty="0" smtClean="0"/>
              <a:t>hitting </a:t>
            </a:r>
            <a:r>
              <a:rPr lang="en-US" dirty="0"/>
              <a:t>the chest</a:t>
            </a:r>
          </a:p>
          <a:p>
            <a:pPr lvl="0"/>
            <a:r>
              <a:rPr lang="en-US" dirty="0"/>
              <a:t>Deceleration – sudden decrease in rate of speed o velocity e.g. car crash, bumps</a:t>
            </a:r>
          </a:p>
          <a:p>
            <a:pPr lvl="0"/>
            <a:r>
              <a:rPr lang="en-US" dirty="0"/>
              <a:t>Compression – direct blow on the chest</a:t>
            </a:r>
          </a:p>
          <a:p>
            <a:endParaRPr lang="en-US" dirty="0"/>
          </a:p>
        </p:txBody>
      </p:sp>
    </p:spTree>
    <p:extLst>
      <p:ext uri="{BB962C8B-B14F-4D97-AF65-F5344CB8AC3E}">
        <p14:creationId xmlns="" xmlns:p14="http://schemas.microsoft.com/office/powerpoint/2010/main" val="222603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76300"/>
            <a:ext cx="10515600" cy="5300663"/>
          </a:xfrm>
        </p:spPr>
        <p:txBody>
          <a:bodyPr>
            <a:normAutofit fontScale="85000" lnSpcReduction="20000"/>
          </a:bodyPr>
          <a:lstStyle/>
          <a:p>
            <a:r>
              <a:rPr lang="en-US" b="1" dirty="0" smtClean="0"/>
              <a:t>Out comes</a:t>
            </a:r>
            <a:endParaRPr lang="en-US" dirty="0" smtClean="0"/>
          </a:p>
          <a:p>
            <a:endParaRPr lang="en-US" b="1" dirty="0" smtClean="0"/>
          </a:p>
          <a:p>
            <a:r>
              <a:rPr lang="en-US" b="1" dirty="0" smtClean="0"/>
              <a:t>Hypoxemia</a:t>
            </a:r>
            <a:endParaRPr lang="en-US" dirty="0"/>
          </a:p>
          <a:p>
            <a:pPr marL="0" indent="0">
              <a:buNone/>
            </a:pPr>
            <a:r>
              <a:rPr lang="en-US" dirty="0"/>
              <a:t>It’s the decrease in the arterial oxygen tension in the blood due to massive bleeding, collapsed lung and pneumothorax (accumulation of air or gas in the pleural cavity).</a:t>
            </a:r>
          </a:p>
          <a:p>
            <a:r>
              <a:rPr lang="en-US" b="1" dirty="0"/>
              <a:t>Hypovolemia</a:t>
            </a:r>
            <a:endParaRPr lang="en-US" dirty="0"/>
          </a:p>
          <a:p>
            <a:pPr marL="0" indent="0">
              <a:buNone/>
            </a:pPr>
            <a:r>
              <a:rPr lang="en-US" dirty="0"/>
              <a:t>Reduction in the circulation of blood volume due to external loss of body fluids or loss from blood into the tissues.</a:t>
            </a:r>
          </a:p>
          <a:p>
            <a:r>
              <a:rPr lang="en-US" b="1" dirty="0"/>
              <a:t>Cardiac Failure</a:t>
            </a:r>
            <a:endParaRPr lang="en-US" dirty="0"/>
          </a:p>
          <a:p>
            <a:pPr lvl="0"/>
            <a:r>
              <a:rPr lang="en-US" dirty="0"/>
              <a:t>From cardiac tamponed, cardiac contusion or increased intrathoracic pressure. These pathological states results in impaired ventilation and perfusion leading to</a:t>
            </a:r>
            <a:r>
              <a:rPr lang="en-US" dirty="0" smtClean="0"/>
              <a:t>; </a:t>
            </a:r>
          </a:p>
          <a:p>
            <a:pPr marL="0" lvl="0" indent="0">
              <a:buNone/>
            </a:pPr>
            <a:r>
              <a:rPr lang="en-US" dirty="0"/>
              <a:t>	</a:t>
            </a:r>
            <a:r>
              <a:rPr lang="en-US" dirty="0" smtClean="0"/>
              <a:t>- Acute </a:t>
            </a:r>
            <a:r>
              <a:rPr lang="en-US" dirty="0"/>
              <a:t>renal failure </a:t>
            </a:r>
          </a:p>
          <a:p>
            <a:pPr marL="0" lvl="0" indent="0">
              <a:buNone/>
            </a:pPr>
            <a:r>
              <a:rPr lang="en-US" dirty="0" smtClean="0"/>
              <a:t>	- Hypovolemic </a:t>
            </a:r>
            <a:r>
              <a:rPr lang="en-US" dirty="0"/>
              <a:t>shock &amp;</a:t>
            </a:r>
          </a:p>
          <a:p>
            <a:pPr marL="0" lvl="0" indent="0">
              <a:buNone/>
            </a:pPr>
            <a:r>
              <a:rPr lang="en-US" dirty="0" smtClean="0"/>
              <a:t>	- Death </a:t>
            </a:r>
            <a:endParaRPr lang="en-US" dirty="0"/>
          </a:p>
          <a:p>
            <a:pPr marL="0" indent="0">
              <a:buNone/>
            </a:pPr>
            <a:endParaRPr lang="en-US" dirty="0"/>
          </a:p>
          <a:p>
            <a:pPr marL="0" indent="0">
              <a:buNone/>
            </a:pPr>
            <a:endParaRPr lang="en-US" dirty="0"/>
          </a:p>
        </p:txBody>
      </p:sp>
    </p:spTree>
    <p:extLst>
      <p:ext uri="{BB962C8B-B14F-4D97-AF65-F5344CB8AC3E}">
        <p14:creationId xmlns="" xmlns:p14="http://schemas.microsoft.com/office/powerpoint/2010/main" val="916291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Assessment and diagnostic findings</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306286"/>
            <a:ext cx="10515600" cy="5246913"/>
          </a:xfrm>
        </p:spPr>
        <p:txBody>
          <a:bodyPr>
            <a:normAutofit/>
          </a:bodyPr>
          <a:lstStyle/>
          <a:p>
            <a:r>
              <a:rPr lang="en-US" dirty="0" smtClean="0"/>
              <a:t>Time </a:t>
            </a:r>
            <a:r>
              <a:rPr lang="en-US" dirty="0"/>
              <a:t>is critical in treatment and management of chest trauma.</a:t>
            </a:r>
          </a:p>
          <a:p>
            <a:r>
              <a:rPr lang="en-US" dirty="0"/>
              <a:t>Assess the patient immediately to determine; time elapsed since the injury occurred, estimated blood loss, specific injuries, recent drug or alcohol abuse.</a:t>
            </a:r>
          </a:p>
          <a:p>
            <a:r>
              <a:rPr lang="en-US" dirty="0"/>
              <a:t>Airway obstruction, flair chest, pneumothorax etc.</a:t>
            </a:r>
          </a:p>
          <a:p>
            <a:r>
              <a:rPr lang="en-US" dirty="0"/>
              <a:t>Physical exam includes; inspection of the airway, thorax, neck veins, and breathing difficulty.</a:t>
            </a:r>
          </a:p>
          <a:p>
            <a:r>
              <a:rPr lang="en-US" dirty="0"/>
              <a:t>Diagnostic workup includes; chest x-ray, CT scan, complete blood count, clotting studies, oxygen saturation, arterial blood gas analysis and ECG.</a:t>
            </a:r>
          </a:p>
          <a:p>
            <a:pPr marL="0" indent="0">
              <a:buNone/>
            </a:pPr>
            <a:endParaRPr lang="en-US" dirty="0"/>
          </a:p>
        </p:txBody>
      </p:sp>
    </p:spTree>
    <p:extLst>
      <p:ext uri="{BB962C8B-B14F-4D97-AF65-F5344CB8AC3E}">
        <p14:creationId xmlns="" xmlns:p14="http://schemas.microsoft.com/office/powerpoint/2010/main" val="1342704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Chest Injuries</a:t>
            </a:r>
            <a:r>
              <a:rPr lang="en-US" dirty="0" smtClean="0"/>
              <a:t>: </a:t>
            </a:r>
            <a:r>
              <a:rPr lang="en-US" b="1" dirty="0" smtClean="0">
                <a:effectLst>
                  <a:outerShdw blurRad="38100" dist="38100" dir="2700000" algn="tl">
                    <a:srgbClr val="000000">
                      <a:alpha val="43137"/>
                    </a:srgbClr>
                  </a:outerShdw>
                </a:effectLst>
              </a:rPr>
              <a:t>Medical Management</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goals of treatment is to evaluate patient’s condition and initiate resuscitation.</a:t>
            </a:r>
          </a:p>
          <a:p>
            <a:r>
              <a:rPr lang="en-US" dirty="0"/>
              <a:t>Establish airway with oxygen support. In some cases intubation and ventilator support.</a:t>
            </a:r>
          </a:p>
          <a:p>
            <a:r>
              <a:rPr lang="en-US" dirty="0"/>
              <a:t>Drain </a:t>
            </a:r>
            <a:r>
              <a:rPr lang="en-US" dirty="0" err="1"/>
              <a:t>intrapleural</a:t>
            </a:r>
            <a:r>
              <a:rPr lang="en-US" dirty="0"/>
              <a:t> fluid and blood.</a:t>
            </a:r>
          </a:p>
          <a:p>
            <a:r>
              <a:rPr lang="en-US" dirty="0"/>
              <a:t>Correct hypovolemia and low cardiac output (I.V fluids, blood).</a:t>
            </a:r>
          </a:p>
          <a:p>
            <a:r>
              <a:rPr lang="en-US" dirty="0"/>
              <a:t>Depending on the success of efforts to control hemorrhage, patient might be taken to operating room immediately.</a:t>
            </a:r>
          </a:p>
          <a:p>
            <a:endParaRPr lang="en-US" dirty="0"/>
          </a:p>
        </p:txBody>
      </p:sp>
    </p:spTree>
    <p:extLst>
      <p:ext uri="{BB962C8B-B14F-4D97-AF65-F5344CB8AC3E}">
        <p14:creationId xmlns="" xmlns:p14="http://schemas.microsoft.com/office/powerpoint/2010/main" val="1590144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Sternal and rib fractures</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err="1" smtClean="0">
                <a:effectLst>
                  <a:outerShdw blurRad="38100" dist="38100" dir="2700000" algn="tl">
                    <a:srgbClr val="000000">
                      <a:alpha val="43137"/>
                    </a:srgbClr>
                  </a:outerShdw>
                </a:effectLst>
              </a:rPr>
              <a:t>Sternal</a:t>
            </a:r>
            <a:r>
              <a:rPr lang="en-US" smtClean="0">
                <a:effectLst>
                  <a:outerShdw blurRad="38100" dist="38100" dir="2700000" algn="tl">
                    <a:srgbClr val="000000">
                      <a:alpha val="43137"/>
                    </a:srgbClr>
                  </a:outerShdw>
                </a:effectLst>
              </a:rPr>
              <a:t> fractures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480456"/>
            <a:ext cx="10515600" cy="4985657"/>
          </a:xfrm>
        </p:spPr>
        <p:txBody>
          <a:bodyPr>
            <a:normAutofit/>
          </a:bodyPr>
          <a:lstStyle/>
          <a:p>
            <a:r>
              <a:rPr lang="en-US" dirty="0" smtClean="0"/>
              <a:t>This </a:t>
            </a:r>
            <a:r>
              <a:rPr lang="en-US" dirty="0"/>
              <a:t>are most common in motor vehicle crashes with direct blow to the sternum via the steering wheel.</a:t>
            </a:r>
          </a:p>
          <a:p>
            <a:r>
              <a:rPr lang="en-US" dirty="0"/>
              <a:t>Rib fractures are the most common type of chest-trauma with more than 60% of patients admitted with blunt chest injury.</a:t>
            </a:r>
          </a:p>
          <a:p>
            <a:r>
              <a:rPr lang="en-US" dirty="0"/>
              <a:t>Most are treated conservatively</a:t>
            </a:r>
          </a:p>
          <a:p>
            <a:r>
              <a:rPr lang="en-US" dirty="0"/>
              <a:t>First three ribs are rare but can result in high mortality rate due to association with sub-</a:t>
            </a:r>
            <a:r>
              <a:rPr lang="en-US" dirty="0" err="1"/>
              <a:t>clavian</a:t>
            </a:r>
            <a:r>
              <a:rPr lang="en-US" dirty="0"/>
              <a:t> artery or vein</a:t>
            </a:r>
            <a:r>
              <a:rPr lang="en-US" dirty="0" smtClean="0"/>
              <a:t>.</a:t>
            </a:r>
          </a:p>
          <a:p>
            <a:r>
              <a:rPr lang="en-US" dirty="0"/>
              <a:t>The fifth trough ninth rib are common sites of fracture.</a:t>
            </a:r>
          </a:p>
          <a:p>
            <a:r>
              <a:rPr lang="en-US" dirty="0"/>
              <a:t>Fractures of lower ribs are associated with injury to spleen and liver, which may be lacerated by fragmented sections of ribs.</a:t>
            </a:r>
          </a:p>
          <a:p>
            <a:endParaRPr lang="en-US" dirty="0"/>
          </a:p>
          <a:p>
            <a:endParaRPr lang="en-US" dirty="0"/>
          </a:p>
        </p:txBody>
      </p:sp>
    </p:spTree>
    <p:extLst>
      <p:ext uri="{BB962C8B-B14F-4D97-AF65-F5344CB8AC3E}">
        <p14:creationId xmlns="" xmlns:p14="http://schemas.microsoft.com/office/powerpoint/2010/main" val="3602848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Clinical Manifestation</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838200" y="1393371"/>
            <a:ext cx="10515600" cy="4783592"/>
          </a:xfrm>
        </p:spPr>
        <p:txBody>
          <a:bodyPr/>
          <a:lstStyle/>
          <a:p>
            <a:pPr marL="0" indent="0">
              <a:buNone/>
            </a:pPr>
            <a:r>
              <a:rPr lang="en-US" dirty="0" smtClean="0"/>
              <a:t>Patients </a:t>
            </a:r>
            <a:r>
              <a:rPr lang="en-US" dirty="0"/>
              <a:t>with sternal fractures have;</a:t>
            </a:r>
          </a:p>
          <a:p>
            <a:pPr lvl="0"/>
            <a:r>
              <a:rPr lang="en-US" dirty="0"/>
              <a:t>Anterior chest pain</a:t>
            </a:r>
          </a:p>
          <a:p>
            <a:pPr lvl="0"/>
            <a:r>
              <a:rPr lang="en-US" dirty="0"/>
              <a:t>Overlying tenderness</a:t>
            </a:r>
          </a:p>
          <a:p>
            <a:pPr lvl="0"/>
            <a:r>
              <a:rPr lang="en-US" dirty="0"/>
              <a:t>Ecchymosis – effusion of blood under the skin causing discoloration.</a:t>
            </a:r>
          </a:p>
          <a:p>
            <a:pPr lvl="0"/>
            <a:r>
              <a:rPr lang="en-US" dirty="0"/>
              <a:t>Crepitus – discharge of flatus from bowels.</a:t>
            </a:r>
          </a:p>
          <a:p>
            <a:pPr lvl="0"/>
            <a:r>
              <a:rPr lang="en-US" dirty="0"/>
              <a:t>Swelling</a:t>
            </a:r>
          </a:p>
          <a:p>
            <a:pPr lvl="0"/>
            <a:r>
              <a:rPr lang="en-US" dirty="0"/>
              <a:t>Possible chest wall deformity.</a:t>
            </a:r>
          </a:p>
          <a:p>
            <a:endParaRPr lang="en-US" dirty="0"/>
          </a:p>
        </p:txBody>
      </p:sp>
    </p:spTree>
    <p:extLst>
      <p:ext uri="{BB962C8B-B14F-4D97-AF65-F5344CB8AC3E}">
        <p14:creationId xmlns="" xmlns:p14="http://schemas.microsoft.com/office/powerpoint/2010/main" val="3580804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1853</Words>
  <Application>Microsoft Office PowerPoint</Application>
  <PresentationFormat>Custom</PresentationFormat>
  <Paragraphs>210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MODULE: MEDICAL SURGICAL NURSING  SUBJECT: PULMONARY NURSING</vt:lpstr>
      <vt:lpstr>Chest Injury </vt:lpstr>
      <vt:lpstr>BLUNT TRAUMA  </vt:lpstr>
      <vt:lpstr>Pathophysiology </vt:lpstr>
      <vt:lpstr>Slide 5</vt:lpstr>
      <vt:lpstr>Assessment and diagnostic findings </vt:lpstr>
      <vt:lpstr>Chest Injuries: Medical Management </vt:lpstr>
      <vt:lpstr>Sternal and rib fractures Sternal fractures</vt:lpstr>
      <vt:lpstr>Clinical Manifestation </vt:lpstr>
      <vt:lpstr>Slide 10</vt:lpstr>
      <vt:lpstr>Medical management </vt:lpstr>
      <vt:lpstr>Flail Chest (detached part of a rib) </vt:lpstr>
      <vt:lpstr>Pathophysiology </vt:lpstr>
      <vt:lpstr>Medical management </vt:lpstr>
      <vt:lpstr>Slide 15</vt:lpstr>
      <vt:lpstr>Slide 16</vt:lpstr>
      <vt:lpstr>Pulmonary Contusion </vt:lpstr>
      <vt:lpstr>Pathophysiology </vt:lpstr>
      <vt:lpstr>Clinical manifestation </vt:lpstr>
      <vt:lpstr>Diagnosis </vt:lpstr>
      <vt:lpstr>Medical management </vt:lpstr>
      <vt:lpstr>Mild contusion </vt:lpstr>
      <vt:lpstr>Moderate pulmonary contusion </vt:lpstr>
      <vt:lpstr>Severe contusion </vt:lpstr>
      <vt:lpstr>PENETRATING TRAUMA </vt:lpstr>
      <vt:lpstr>Slide 26</vt:lpstr>
      <vt:lpstr>Medical management </vt:lpstr>
      <vt:lpstr>Slide 28</vt:lpstr>
      <vt:lpstr>Nursing Management </vt:lpstr>
      <vt:lpstr>Slide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PULMONARY NURSING </dc:title>
  <dc:creator>Windows User</dc:creator>
  <cp:lastModifiedBy>VIRGINIA MARU</cp:lastModifiedBy>
  <cp:revision>17</cp:revision>
  <dcterms:created xsi:type="dcterms:W3CDTF">2020-05-01T03:29:32Z</dcterms:created>
  <dcterms:modified xsi:type="dcterms:W3CDTF">2020-09-30T07:36:58Z</dcterms:modified>
</cp:coreProperties>
</file>