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59"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6" d="100"/>
          <a:sy n="76" d="100"/>
        </p:scale>
        <p:origin x="540"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smtClean="0"/>
              <a:t>5/2/2020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4683222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AD347D-5ACD-4C99-B74B-A9C85AD731AF}" type="datetimeFigureOut">
              <a:rPr lang="en-US" smtClean="0"/>
              <a:t>5/2/2020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634324127"/>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AD347D-5ACD-4C99-B74B-A9C85AD731AF}" type="datetimeFigureOut">
              <a:rPr lang="en-US" smtClean="0"/>
              <a:t>5/2/2020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874858240"/>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AD347D-5ACD-4C99-B74B-A9C85AD731AF}" type="datetimeFigureOut">
              <a:rPr lang="en-US" smtClean="0"/>
              <a:t>5/2/2020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472843942"/>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AD347D-5ACD-4C99-B74B-A9C85AD731AF}" type="datetimeFigureOut">
              <a:rPr lang="en-US" smtClean="0"/>
              <a:t>5/2/2020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605332383"/>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AD347D-5ACD-4C99-B74B-A9C85AD731AF}" type="datetimeFigureOut">
              <a:rPr lang="en-US" smtClean="0"/>
              <a:t>5/2/2020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369640761"/>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5/2/2020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5575825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5/2/2020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3130480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5/2/2020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9224546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smtClean="0"/>
              <a:t>5/2/2020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4188376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smtClean="0"/>
              <a:t>5/2/2020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0825533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smtClean="0"/>
              <a:t>5/2/2020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4043295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509A250-FF31-4206-8172-F9D3106AACB1}" type="datetimeFigureOut">
              <a:rPr lang="en-US" smtClean="0"/>
              <a:t>5/2/2020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117976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09A250-FF31-4206-8172-F9D3106AACB1}" type="datetimeFigureOut">
              <a:rPr lang="en-US" smtClean="0"/>
              <a:t>5/2/2020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592970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smtClean="0"/>
              <a:t>5/2/2020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749796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smtClean="0"/>
              <a:t>5/2/2020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0359405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AAD347D-5ACD-4C99-B74B-A9C85AD731AF}" type="datetimeFigureOut">
              <a:rPr lang="en-US" smtClean="0"/>
              <a:t>5/2/2020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02111984F565}" type="slidenum">
              <a:rPr lang="en-US" smtClean="0"/>
              <a:t>‹#›</a:t>
            </a:fld>
            <a:endParaRPr lang="en-US" dirty="0"/>
          </a:p>
        </p:txBody>
      </p:sp>
    </p:spTree>
    <p:extLst>
      <p:ext uri="{BB962C8B-B14F-4D97-AF65-F5344CB8AC3E}">
        <p14:creationId xmlns:p14="http://schemas.microsoft.com/office/powerpoint/2010/main" val="1416582348"/>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 id="2147483773" r:id="rId14"/>
    <p:sldLayoutId id="2147483774" r:id="rId15"/>
    <p:sldLayoutId id="2147483775" r:id="rId16"/>
  </p:sldLayoutIdLst>
  <p:hf sldNum="0"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PULMONARY NURSING</a:t>
            </a:r>
            <a:endParaRPr lang="en-US" dirty="0"/>
          </a:p>
        </p:txBody>
      </p:sp>
      <p:sp>
        <p:nvSpPr>
          <p:cNvPr id="3" name="Subtitle 2"/>
          <p:cNvSpPr>
            <a:spLocks noGrp="1"/>
          </p:cNvSpPr>
          <p:nvPr>
            <p:ph type="subTitle" idx="1"/>
          </p:nvPr>
        </p:nvSpPr>
        <p:spPr/>
        <p:txBody>
          <a:bodyPr>
            <a:normAutofit lnSpcReduction="10000"/>
          </a:bodyPr>
          <a:lstStyle/>
          <a:p>
            <a:r>
              <a:rPr lang="en-US" sz="4000" b="1" dirty="0">
                <a:effectLst>
                  <a:outerShdw blurRad="38100" dist="38100" dir="2700000" algn="tl">
                    <a:srgbClr val="000000">
                      <a:alpha val="43137"/>
                    </a:srgbClr>
                  </a:outerShdw>
                </a:effectLst>
              </a:rPr>
              <a:t>PLEURAL CONDITIONS</a:t>
            </a:r>
          </a:p>
          <a:p>
            <a:r>
              <a:rPr lang="en-US" dirty="0" smtClean="0"/>
              <a:t>V.MARU</a:t>
            </a:r>
          </a:p>
          <a:p>
            <a:endParaRPr lang="en-US" dirty="0"/>
          </a:p>
        </p:txBody>
      </p:sp>
    </p:spTree>
    <p:extLst>
      <p:ext uri="{BB962C8B-B14F-4D97-AF65-F5344CB8AC3E}">
        <p14:creationId xmlns:p14="http://schemas.microsoft.com/office/powerpoint/2010/main" val="13378943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0"/>
            <a:ext cx="8596668" cy="762000"/>
          </a:xfrm>
        </p:spPr>
        <p:txBody>
          <a:bodyPr>
            <a:normAutofit fontScale="90000"/>
          </a:bodyPr>
          <a:lstStyle/>
          <a:p>
            <a:r>
              <a:rPr lang="en-US" b="1" dirty="0"/>
              <a:t>Pathophysiology</a:t>
            </a:r>
            <a:r>
              <a:rPr lang="en-US" dirty="0"/>
              <a:t/>
            </a:r>
            <a:br>
              <a:rPr lang="en-US" dirty="0"/>
            </a:br>
            <a:endParaRPr lang="en-US" dirty="0"/>
          </a:p>
        </p:txBody>
      </p:sp>
      <p:sp>
        <p:nvSpPr>
          <p:cNvPr id="3" name="Content Placeholder 2"/>
          <p:cNvSpPr>
            <a:spLocks noGrp="1"/>
          </p:cNvSpPr>
          <p:nvPr>
            <p:ph idx="1"/>
          </p:nvPr>
        </p:nvSpPr>
        <p:spPr>
          <a:xfrm>
            <a:off x="677333" y="762001"/>
            <a:ext cx="9685867" cy="5856514"/>
          </a:xfrm>
        </p:spPr>
        <p:txBody>
          <a:bodyPr>
            <a:noAutofit/>
          </a:bodyPr>
          <a:lstStyle/>
          <a:p>
            <a:r>
              <a:rPr lang="en-US" sz="2400" dirty="0"/>
              <a:t>In certain disorders, the fluid may accumulate in the pleural space to a point at which it becomes clinically evident. This almost has pathologic significance. The effusion can be a relatively clear fluid or blood or purulent. </a:t>
            </a:r>
          </a:p>
          <a:p>
            <a:r>
              <a:rPr lang="en-US" sz="2400" dirty="0"/>
              <a:t>An effusion of clear fluid can be transudate or exudate.</a:t>
            </a:r>
          </a:p>
          <a:p>
            <a:r>
              <a:rPr lang="en-US" sz="2400" dirty="0"/>
              <a:t>A transudate (filtration of plasma that moves across intact capillary walls) occurs when factors influencing the formation and re-absorption of pleural fluid are altered, usually by imbalances in hydrostatic or oncotic pressures.</a:t>
            </a:r>
          </a:p>
          <a:p>
            <a:r>
              <a:rPr lang="en-US" sz="2400" dirty="0"/>
              <a:t>The findings of transudate effusion generally implies that pleural membranes are not diseased commonly results from heart failure.</a:t>
            </a:r>
          </a:p>
          <a:p>
            <a:r>
              <a:rPr lang="en-US" sz="2400" dirty="0"/>
              <a:t>An exudate (extravasation of fluid into tissues or cavity) usually results from inflammation by bacterial products or tumors involving the pleural surfaces.</a:t>
            </a:r>
          </a:p>
          <a:p>
            <a:endParaRPr lang="en-US" sz="2400" dirty="0"/>
          </a:p>
        </p:txBody>
      </p:sp>
    </p:spTree>
    <p:extLst>
      <p:ext uri="{BB962C8B-B14F-4D97-AF65-F5344CB8AC3E}">
        <p14:creationId xmlns:p14="http://schemas.microsoft.com/office/powerpoint/2010/main" val="38448862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a:t>Clinical manifestation</a:t>
            </a:r>
            <a:endParaRPr lang="en-US" sz="4400" dirty="0"/>
          </a:p>
        </p:txBody>
      </p:sp>
      <p:sp>
        <p:nvSpPr>
          <p:cNvPr id="3" name="Content Placeholder 2"/>
          <p:cNvSpPr>
            <a:spLocks noGrp="1"/>
          </p:cNvSpPr>
          <p:nvPr>
            <p:ph idx="1"/>
          </p:nvPr>
        </p:nvSpPr>
        <p:spPr>
          <a:xfrm>
            <a:off x="677334" y="1698171"/>
            <a:ext cx="8596668" cy="4343191"/>
          </a:xfrm>
        </p:spPr>
        <p:txBody>
          <a:bodyPr>
            <a:noAutofit/>
          </a:bodyPr>
          <a:lstStyle/>
          <a:p>
            <a:r>
              <a:rPr lang="en-US" sz="2800" dirty="0"/>
              <a:t>Usually the signs and symptoms are caused by the underlying disease.</a:t>
            </a:r>
          </a:p>
          <a:p>
            <a:r>
              <a:rPr lang="en-US" sz="2800" dirty="0"/>
              <a:t>Pneumonia causes fever, chills and pleuritic chest pain.</a:t>
            </a:r>
          </a:p>
          <a:p>
            <a:r>
              <a:rPr lang="en-US" sz="2800" dirty="0"/>
              <a:t>Malignant effusion may result in dyspnea difficult in lying flat and coughing.</a:t>
            </a:r>
          </a:p>
          <a:p>
            <a:r>
              <a:rPr lang="en-US" sz="2800" dirty="0"/>
              <a:t>Sensitivity of signs and symptoms is determined by the size of the effusion</a:t>
            </a:r>
          </a:p>
        </p:txBody>
      </p:sp>
    </p:spTree>
    <p:extLst>
      <p:ext uri="{BB962C8B-B14F-4D97-AF65-F5344CB8AC3E}">
        <p14:creationId xmlns:p14="http://schemas.microsoft.com/office/powerpoint/2010/main" val="32602732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17500"/>
            <a:ext cx="8596668" cy="1028701"/>
          </a:xfrm>
        </p:spPr>
        <p:txBody>
          <a:bodyPr>
            <a:normAutofit fontScale="90000"/>
          </a:bodyPr>
          <a:lstStyle/>
          <a:p>
            <a:r>
              <a:rPr lang="en-US" sz="4000" b="1" dirty="0"/>
              <a:t>Diagnostic findings and assessment</a:t>
            </a:r>
            <a:r>
              <a:rPr lang="en-US" sz="4000" dirty="0"/>
              <a:t/>
            </a:r>
            <a:br>
              <a:rPr lang="en-US" sz="4000" dirty="0"/>
            </a:br>
            <a:endParaRPr lang="en-US" sz="4000" dirty="0"/>
          </a:p>
        </p:txBody>
      </p:sp>
      <p:sp>
        <p:nvSpPr>
          <p:cNvPr id="3" name="Content Placeholder 2"/>
          <p:cNvSpPr>
            <a:spLocks noGrp="1"/>
          </p:cNvSpPr>
          <p:nvPr>
            <p:ph idx="1"/>
          </p:nvPr>
        </p:nvSpPr>
        <p:spPr>
          <a:xfrm>
            <a:off x="677334" y="1346201"/>
            <a:ext cx="8596668" cy="4695162"/>
          </a:xfrm>
        </p:spPr>
        <p:txBody>
          <a:bodyPr>
            <a:noAutofit/>
          </a:bodyPr>
          <a:lstStyle/>
          <a:p>
            <a:pPr lvl="0"/>
            <a:r>
              <a:rPr lang="en-US" sz="2800" dirty="0"/>
              <a:t>Assessment of the area of the pleural effusion reveals, decreased or absence of breath sounds.</a:t>
            </a:r>
          </a:p>
          <a:p>
            <a:pPr lvl="0"/>
            <a:r>
              <a:rPr lang="en-US" sz="2800" dirty="0"/>
              <a:t>Dull flat sound on percussion</a:t>
            </a:r>
          </a:p>
          <a:p>
            <a:pPr lvl="0"/>
            <a:r>
              <a:rPr lang="en-US" sz="2800" dirty="0"/>
              <a:t>Physical exam</a:t>
            </a:r>
          </a:p>
          <a:p>
            <a:pPr lvl="0"/>
            <a:r>
              <a:rPr lang="en-US" sz="2800" dirty="0"/>
              <a:t>Chest x-ray</a:t>
            </a:r>
          </a:p>
          <a:p>
            <a:pPr lvl="0"/>
            <a:r>
              <a:rPr lang="en-US" sz="2800" dirty="0"/>
              <a:t>CT scan</a:t>
            </a:r>
          </a:p>
          <a:p>
            <a:pPr lvl="0"/>
            <a:r>
              <a:rPr lang="en-US" sz="2800" dirty="0"/>
              <a:t>Thoracentesis</a:t>
            </a:r>
          </a:p>
          <a:p>
            <a:r>
              <a:rPr lang="en-US" sz="2800" dirty="0" smtClean="0"/>
              <a:t>These </a:t>
            </a:r>
            <a:r>
              <a:rPr lang="en-US" sz="2800" dirty="0"/>
              <a:t>confirm presence of fluid.</a:t>
            </a:r>
          </a:p>
          <a:p>
            <a:endParaRPr lang="en-US" sz="2800" dirty="0"/>
          </a:p>
        </p:txBody>
      </p:sp>
    </p:spTree>
    <p:extLst>
      <p:ext uri="{BB962C8B-B14F-4D97-AF65-F5344CB8AC3E}">
        <p14:creationId xmlns:p14="http://schemas.microsoft.com/office/powerpoint/2010/main" val="6120252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54000"/>
            <a:ext cx="8596668" cy="965201"/>
          </a:xfrm>
        </p:spPr>
        <p:txBody>
          <a:bodyPr>
            <a:normAutofit/>
          </a:bodyPr>
          <a:lstStyle/>
          <a:p>
            <a:r>
              <a:rPr lang="en-US" sz="4000" b="1" dirty="0"/>
              <a:t>Medical management</a:t>
            </a:r>
            <a:endParaRPr lang="en-US" sz="4000" dirty="0"/>
          </a:p>
        </p:txBody>
      </p:sp>
      <p:sp>
        <p:nvSpPr>
          <p:cNvPr id="3" name="Content Placeholder 2"/>
          <p:cNvSpPr>
            <a:spLocks noGrp="1"/>
          </p:cNvSpPr>
          <p:nvPr>
            <p:ph idx="1"/>
          </p:nvPr>
        </p:nvSpPr>
        <p:spPr>
          <a:xfrm>
            <a:off x="677334" y="1219201"/>
            <a:ext cx="9381066" cy="4822162"/>
          </a:xfrm>
        </p:spPr>
        <p:txBody>
          <a:bodyPr>
            <a:noAutofit/>
          </a:bodyPr>
          <a:lstStyle/>
          <a:p>
            <a:r>
              <a:rPr lang="en-US" sz="2800" dirty="0"/>
              <a:t>Objectives of treatment is to discover the underlying cause of the effusion, to prevent accumulation of fluids and relief discomfort.</a:t>
            </a:r>
          </a:p>
          <a:p>
            <a:r>
              <a:rPr lang="en-US" sz="2800" dirty="0"/>
              <a:t>Specific treatment is directed at the underlying cause (e.g. heart failure, cirrhosis, pneumonia).</a:t>
            </a:r>
          </a:p>
          <a:p>
            <a:r>
              <a:rPr lang="en-US" sz="2800" dirty="0"/>
              <a:t>Thoracentesis is performed to remove fluid, to obtain specimen for analysis, to relief dyspnea and respiratory compromise. Thoracentesis may be performed under U/S guidance</a:t>
            </a:r>
            <a:r>
              <a:rPr lang="en-US" sz="2800" dirty="0" smtClean="0"/>
              <a:t>.</a:t>
            </a:r>
            <a:endParaRPr lang="en-US" sz="2800" dirty="0"/>
          </a:p>
        </p:txBody>
      </p:sp>
    </p:spTree>
    <p:extLst>
      <p:ext uri="{BB962C8B-B14F-4D97-AF65-F5344CB8AC3E}">
        <p14:creationId xmlns:p14="http://schemas.microsoft.com/office/powerpoint/2010/main" val="14228758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283029"/>
            <a:ext cx="9054496" cy="6270171"/>
          </a:xfrm>
        </p:spPr>
        <p:txBody>
          <a:bodyPr>
            <a:noAutofit/>
          </a:bodyPr>
          <a:lstStyle/>
          <a:p>
            <a:r>
              <a:rPr lang="en-US" sz="2800" dirty="0"/>
              <a:t>Depending on the size of the pleural effusion, patient may be treated by removing the fluid during thoracentesis procedure by inserting a chest tube connected to a water seal drainage system or suction to evacuate the pleural space and re-expand the lung. However, if the underlying cause is malignancy, the effusion tends to recur within a few days or weeks</a:t>
            </a:r>
            <a:r>
              <a:rPr lang="en-US" sz="2800" dirty="0" smtClean="0"/>
              <a:t>.</a:t>
            </a:r>
          </a:p>
          <a:p>
            <a:r>
              <a:rPr lang="en-US" sz="2800" dirty="0" smtClean="0"/>
              <a:t>Repeated </a:t>
            </a:r>
            <a:r>
              <a:rPr lang="en-US" sz="2800" dirty="0"/>
              <a:t>thoracentesis result in pain, depletion of proteins and electrolytes and pneumothorax.</a:t>
            </a:r>
          </a:p>
          <a:p>
            <a:r>
              <a:rPr lang="en-US" sz="2800" dirty="0"/>
              <a:t>Once the pleural space is adequately drained a chemical </a:t>
            </a:r>
            <a:r>
              <a:rPr lang="en-US" sz="2800" dirty="0" err="1"/>
              <a:t>pleurodesis</a:t>
            </a:r>
            <a:r>
              <a:rPr lang="en-US" sz="2800" dirty="0"/>
              <a:t> may be performed to obliterate the pleural space and prevent re-accumulation of fluid</a:t>
            </a:r>
            <a:r>
              <a:rPr lang="en-US" sz="2800" dirty="0" smtClean="0"/>
              <a:t>.</a:t>
            </a:r>
            <a:endParaRPr lang="en-US" sz="2800" dirty="0"/>
          </a:p>
        </p:txBody>
      </p:sp>
    </p:spTree>
    <p:extLst>
      <p:ext uri="{BB962C8B-B14F-4D97-AF65-F5344CB8AC3E}">
        <p14:creationId xmlns:p14="http://schemas.microsoft.com/office/powerpoint/2010/main" val="21516370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783771"/>
            <a:ext cx="8596668" cy="5257591"/>
          </a:xfrm>
        </p:spPr>
        <p:txBody>
          <a:bodyPr>
            <a:noAutofit/>
          </a:bodyPr>
          <a:lstStyle/>
          <a:p>
            <a:r>
              <a:rPr lang="en-US" sz="2800" dirty="0"/>
              <a:t>Other treatment of pleural effusion may be surgical </a:t>
            </a:r>
            <a:r>
              <a:rPr lang="en-US" sz="2800" dirty="0" err="1"/>
              <a:t>pleurectomy</a:t>
            </a:r>
            <a:r>
              <a:rPr lang="en-US" sz="2800" dirty="0"/>
              <a:t> – insertion of a small catheter attached to a drainage bottle for output management (pleural catheter) or implantation of a </a:t>
            </a:r>
            <a:r>
              <a:rPr lang="en-US" sz="2800" dirty="0" err="1"/>
              <a:t>pleuroperitoneal</a:t>
            </a:r>
            <a:r>
              <a:rPr lang="en-US" sz="2800" dirty="0"/>
              <a:t> shunt. This consists of two catheters connected by a pump chamber containing two on way valves. Fluid moves from the pleural space to the pump chamber and then to peritoneal cavity.</a:t>
            </a:r>
          </a:p>
          <a:p>
            <a:r>
              <a:rPr lang="en-US" sz="2800" dirty="0"/>
              <a:t>NB: patient pumps on the reservoir daily to move fluid from </a:t>
            </a:r>
            <a:r>
              <a:rPr lang="en-US" sz="2800" dirty="0" err="1"/>
              <a:t>pleual</a:t>
            </a:r>
            <a:r>
              <a:rPr lang="en-US" sz="2800" dirty="0"/>
              <a:t> space to peritoneal space.</a:t>
            </a:r>
          </a:p>
          <a:p>
            <a:endParaRPr lang="en-US" sz="2800" dirty="0"/>
          </a:p>
        </p:txBody>
      </p:sp>
    </p:spTree>
    <p:extLst>
      <p:ext uri="{BB962C8B-B14F-4D97-AF65-F5344CB8AC3E}">
        <p14:creationId xmlns:p14="http://schemas.microsoft.com/office/powerpoint/2010/main" val="22445447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0"/>
            <a:ext cx="8596668" cy="957943"/>
          </a:xfrm>
        </p:spPr>
        <p:txBody>
          <a:bodyPr/>
          <a:lstStyle/>
          <a:p>
            <a:r>
              <a:rPr lang="en-US" b="1" dirty="0"/>
              <a:t>Nursing management</a:t>
            </a:r>
            <a:r>
              <a:rPr lang="en-US" dirty="0"/>
              <a:t> </a:t>
            </a:r>
          </a:p>
        </p:txBody>
      </p:sp>
      <p:sp>
        <p:nvSpPr>
          <p:cNvPr id="3" name="Content Placeholder 2"/>
          <p:cNvSpPr>
            <a:spLocks noGrp="1"/>
          </p:cNvSpPr>
          <p:nvPr>
            <p:ph idx="1"/>
          </p:nvPr>
        </p:nvSpPr>
        <p:spPr>
          <a:xfrm>
            <a:off x="677334" y="957943"/>
            <a:ext cx="8596668" cy="5083419"/>
          </a:xfrm>
        </p:spPr>
        <p:txBody>
          <a:bodyPr>
            <a:noAutofit/>
          </a:bodyPr>
          <a:lstStyle/>
          <a:p>
            <a:r>
              <a:rPr lang="en-US" sz="2800" dirty="0"/>
              <a:t>The nurses’ role includes;</a:t>
            </a:r>
          </a:p>
          <a:p>
            <a:pPr lvl="0"/>
            <a:r>
              <a:rPr lang="en-US" sz="2800" dirty="0"/>
              <a:t>Medical regimen</a:t>
            </a:r>
          </a:p>
          <a:p>
            <a:pPr lvl="0"/>
            <a:r>
              <a:rPr lang="en-US" sz="2800" dirty="0"/>
              <a:t>Nurse prepares and positions the patient for thoracentesis and offers support </a:t>
            </a:r>
            <a:r>
              <a:rPr lang="en-US" sz="2800" dirty="0" smtClean="0"/>
              <a:t>throughout </a:t>
            </a:r>
            <a:r>
              <a:rPr lang="en-US" sz="2800" dirty="0"/>
              <a:t>the procedure.</a:t>
            </a:r>
          </a:p>
          <a:p>
            <a:pPr lvl="0"/>
            <a:r>
              <a:rPr lang="en-US" sz="2800" dirty="0"/>
              <a:t>Record the fluid removed</a:t>
            </a:r>
          </a:p>
          <a:p>
            <a:pPr lvl="0"/>
            <a:r>
              <a:rPr lang="en-US" sz="2800" dirty="0"/>
              <a:t>Make sure fluid is sent for laboratory analysis</a:t>
            </a:r>
          </a:p>
          <a:p>
            <a:pPr lvl="0"/>
            <a:r>
              <a:rPr lang="en-US" sz="2800" dirty="0"/>
              <a:t>If chest tube is in-situ the nurse is responsible for monitoring the system.</a:t>
            </a:r>
          </a:p>
          <a:p>
            <a:endParaRPr lang="en-US" sz="2800" dirty="0"/>
          </a:p>
        </p:txBody>
      </p:sp>
    </p:spTree>
    <p:extLst>
      <p:ext uri="{BB962C8B-B14F-4D97-AF65-F5344CB8AC3E}">
        <p14:creationId xmlns:p14="http://schemas.microsoft.com/office/powerpoint/2010/main" val="20742733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041401"/>
            <a:ext cx="8596668" cy="4999962"/>
          </a:xfrm>
        </p:spPr>
        <p:txBody>
          <a:bodyPr>
            <a:normAutofit/>
          </a:bodyPr>
          <a:lstStyle/>
          <a:p>
            <a:pPr lvl="0"/>
            <a:r>
              <a:rPr lang="en-US" sz="2800" dirty="0"/>
              <a:t>In case of pain, pain management is a priority. The nurse evaluates the level of pain and administers analgesic as needed or prescribed.</a:t>
            </a:r>
          </a:p>
          <a:p>
            <a:pPr lvl="0"/>
            <a:r>
              <a:rPr lang="en-US" sz="2800" dirty="0"/>
              <a:t>Frequent turning and movement are important </a:t>
            </a:r>
          </a:p>
          <a:p>
            <a:pPr lvl="0"/>
            <a:r>
              <a:rPr lang="en-US" sz="2800" dirty="0"/>
              <a:t>If patient is to be managed as an outpatient with pleural catheter for drainage, the nurse educates the patient and family about management and care of the catheter and drainage system.</a:t>
            </a:r>
          </a:p>
          <a:p>
            <a:endParaRPr lang="en-US" sz="2800" dirty="0"/>
          </a:p>
        </p:txBody>
      </p:sp>
    </p:spTree>
    <p:extLst>
      <p:ext uri="{BB962C8B-B14F-4D97-AF65-F5344CB8AC3E}">
        <p14:creationId xmlns:p14="http://schemas.microsoft.com/office/powerpoint/2010/main" val="35770160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en-US" sz="7200" dirty="0" smtClean="0"/>
          </a:p>
          <a:p>
            <a:pPr marL="0" indent="0" algn="ctr">
              <a:buNone/>
            </a:pPr>
            <a:r>
              <a:rPr lang="en-US" sz="7200" dirty="0" smtClean="0"/>
              <a:t>The End</a:t>
            </a:r>
            <a:endParaRPr lang="en-US" sz="7200" dirty="0"/>
          </a:p>
        </p:txBody>
      </p:sp>
    </p:spTree>
    <p:extLst>
      <p:ext uri="{BB962C8B-B14F-4D97-AF65-F5344CB8AC3E}">
        <p14:creationId xmlns:p14="http://schemas.microsoft.com/office/powerpoint/2010/main" val="6846710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540327"/>
            <a:ext cx="8596668" cy="5501035"/>
          </a:xfrm>
        </p:spPr>
        <p:txBody>
          <a:bodyPr>
            <a:noAutofit/>
          </a:bodyPr>
          <a:lstStyle/>
          <a:p>
            <a:pPr marL="0" indent="0">
              <a:buNone/>
            </a:pPr>
            <a:r>
              <a:rPr lang="en-US" sz="3200" b="1" dirty="0" smtClean="0"/>
              <a:t>PLEURAL CONDITIONS</a:t>
            </a:r>
            <a:endParaRPr lang="en-US" sz="3200" dirty="0" smtClean="0"/>
          </a:p>
          <a:p>
            <a:pPr marL="0" indent="0">
              <a:buNone/>
            </a:pPr>
            <a:r>
              <a:rPr lang="en-US" sz="2800" dirty="0" smtClean="0"/>
              <a:t>These </a:t>
            </a:r>
            <a:r>
              <a:rPr lang="en-US" sz="2800" dirty="0"/>
              <a:t>are disorders that involve the membranes covering the lungs (visceral pleural) and the surface of the chest wall (parietal pleural) or disorders affecting the pleural space</a:t>
            </a:r>
          </a:p>
          <a:p>
            <a:endParaRPr lang="en-US" sz="2800" b="1" dirty="0" smtClean="0"/>
          </a:p>
          <a:p>
            <a:pPr marL="0" indent="0">
              <a:buNone/>
            </a:pPr>
            <a:r>
              <a:rPr lang="en-US" sz="2800" b="1" dirty="0" smtClean="0"/>
              <a:t>Pleurisy</a:t>
            </a:r>
            <a:endParaRPr lang="en-US" sz="2800" dirty="0"/>
          </a:p>
          <a:p>
            <a:pPr marL="0" indent="0">
              <a:buNone/>
            </a:pPr>
            <a:r>
              <a:rPr lang="en-US" sz="2800" dirty="0"/>
              <a:t>Pleurisy (</a:t>
            </a:r>
            <a:r>
              <a:rPr lang="en-US" sz="2800" dirty="0" err="1"/>
              <a:t>pleuritis</a:t>
            </a:r>
            <a:r>
              <a:rPr lang="en-US" sz="2800" dirty="0"/>
              <a:t>) refers to inflammation of both layers of the pleurae (parietal and </a:t>
            </a:r>
            <a:r>
              <a:rPr lang="en-US" sz="2800" dirty="0" err="1"/>
              <a:t>viscefal</a:t>
            </a:r>
            <a:r>
              <a:rPr lang="en-US" sz="2800" dirty="0"/>
              <a:t>).</a:t>
            </a:r>
          </a:p>
          <a:p>
            <a:endParaRPr lang="en-US" sz="2800" dirty="0"/>
          </a:p>
        </p:txBody>
      </p:sp>
    </p:spTree>
    <p:extLst>
      <p:ext uri="{BB962C8B-B14F-4D97-AF65-F5344CB8AC3E}">
        <p14:creationId xmlns:p14="http://schemas.microsoft.com/office/powerpoint/2010/main" val="27717566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Pathophysiology</a:t>
            </a:r>
            <a:r>
              <a:rPr lang="en-US" sz="4000" dirty="0"/>
              <a:t/>
            </a:r>
            <a:br>
              <a:rPr lang="en-US" sz="4000" dirty="0"/>
            </a:br>
            <a:endParaRPr lang="en-US" sz="4000" dirty="0"/>
          </a:p>
        </p:txBody>
      </p:sp>
      <p:sp>
        <p:nvSpPr>
          <p:cNvPr id="3" name="Content Placeholder 2"/>
          <p:cNvSpPr>
            <a:spLocks noGrp="1"/>
          </p:cNvSpPr>
          <p:nvPr>
            <p:ph idx="1"/>
          </p:nvPr>
        </p:nvSpPr>
        <p:spPr>
          <a:xfrm>
            <a:off x="677334" y="1502229"/>
            <a:ext cx="8596668" cy="4539133"/>
          </a:xfrm>
        </p:spPr>
        <p:txBody>
          <a:bodyPr>
            <a:noAutofit/>
          </a:bodyPr>
          <a:lstStyle/>
          <a:p>
            <a:r>
              <a:rPr lang="en-US" sz="2800" dirty="0" smtClean="0"/>
              <a:t>Pleurisy </a:t>
            </a:r>
            <a:r>
              <a:rPr lang="en-US" sz="2800" dirty="0"/>
              <a:t>may develop in conjunction with pneumonia or an URTI, TB or collagen diseases, after trauma to the chest, pulmonary infection, or pulmonary effusion, in patients with primary or metastatic cancer and after thoracotomy.</a:t>
            </a:r>
          </a:p>
          <a:p>
            <a:r>
              <a:rPr lang="en-US" sz="2800" dirty="0"/>
              <a:t>The parietal pleura has nerve endings, the viscera pleura does not.</a:t>
            </a:r>
          </a:p>
          <a:p>
            <a:r>
              <a:rPr lang="en-US" sz="2800" dirty="0"/>
              <a:t>When the inflamed pleural membrane rub together during respiration (intensified on inspiration), the result is severe sharp knifelike pain.</a:t>
            </a:r>
          </a:p>
          <a:p>
            <a:endParaRPr lang="en-US" sz="2800" dirty="0"/>
          </a:p>
        </p:txBody>
      </p:sp>
    </p:spTree>
    <p:extLst>
      <p:ext uri="{BB962C8B-B14F-4D97-AF65-F5344CB8AC3E}">
        <p14:creationId xmlns:p14="http://schemas.microsoft.com/office/powerpoint/2010/main" val="24010104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957943"/>
          </a:xfrm>
        </p:spPr>
        <p:txBody>
          <a:bodyPr>
            <a:normAutofit/>
          </a:bodyPr>
          <a:lstStyle/>
          <a:p>
            <a:r>
              <a:rPr lang="en-US" sz="4000" b="1" dirty="0"/>
              <a:t>Clinical manifestation</a:t>
            </a:r>
            <a:endParaRPr lang="en-US" sz="4000" dirty="0"/>
          </a:p>
        </p:txBody>
      </p:sp>
      <p:sp>
        <p:nvSpPr>
          <p:cNvPr id="3" name="Content Placeholder 2"/>
          <p:cNvSpPr>
            <a:spLocks noGrp="1"/>
          </p:cNvSpPr>
          <p:nvPr>
            <p:ph idx="1"/>
          </p:nvPr>
        </p:nvSpPr>
        <p:spPr>
          <a:xfrm>
            <a:off x="677334" y="1567543"/>
            <a:ext cx="8596668" cy="4473819"/>
          </a:xfrm>
        </p:spPr>
        <p:txBody>
          <a:bodyPr>
            <a:normAutofit/>
          </a:bodyPr>
          <a:lstStyle/>
          <a:p>
            <a:r>
              <a:rPr lang="en-US" sz="2800" dirty="0" smtClean="0"/>
              <a:t>Pain</a:t>
            </a:r>
            <a:endParaRPr lang="en-US" sz="2800" dirty="0"/>
          </a:p>
          <a:p>
            <a:pPr marL="0" indent="0">
              <a:buNone/>
            </a:pPr>
            <a:r>
              <a:rPr lang="en-US" sz="2800" dirty="0"/>
              <a:t>Which is worsened by wheezing, cough or sneezing.</a:t>
            </a:r>
          </a:p>
          <a:p>
            <a:pPr marL="0" indent="0">
              <a:buNone/>
            </a:pPr>
            <a:r>
              <a:rPr lang="en-US" sz="2800" dirty="0"/>
              <a:t>Usually occurs on one side</a:t>
            </a:r>
          </a:p>
          <a:p>
            <a:pPr marL="0" indent="0">
              <a:buNone/>
            </a:pPr>
            <a:r>
              <a:rPr lang="en-US" sz="2800" dirty="0"/>
              <a:t>May become minimal or absent when breath is held.</a:t>
            </a:r>
          </a:p>
          <a:p>
            <a:pPr marL="0" indent="0">
              <a:buNone/>
            </a:pPr>
            <a:r>
              <a:rPr lang="en-US" sz="2800" dirty="0"/>
              <a:t>May be localized or radiate to the shoulder or abdomen.</a:t>
            </a:r>
          </a:p>
          <a:p>
            <a:pPr lvl="0"/>
            <a:r>
              <a:rPr lang="en-US" sz="2800" dirty="0"/>
              <a:t>Later as pleural fluid develops, pain decreases.</a:t>
            </a:r>
          </a:p>
        </p:txBody>
      </p:sp>
    </p:spTree>
    <p:extLst>
      <p:ext uri="{BB962C8B-B14F-4D97-AF65-F5344CB8AC3E}">
        <p14:creationId xmlns:p14="http://schemas.microsoft.com/office/powerpoint/2010/main" val="33033714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Medical management</a:t>
            </a:r>
            <a:endParaRPr lang="en-US" sz="4000" dirty="0"/>
          </a:p>
        </p:txBody>
      </p:sp>
      <p:sp>
        <p:nvSpPr>
          <p:cNvPr id="3" name="Content Placeholder 2"/>
          <p:cNvSpPr>
            <a:spLocks noGrp="1"/>
          </p:cNvSpPr>
          <p:nvPr>
            <p:ph idx="1"/>
          </p:nvPr>
        </p:nvSpPr>
        <p:spPr>
          <a:xfrm>
            <a:off x="677334" y="1676401"/>
            <a:ext cx="8596668" cy="4364962"/>
          </a:xfrm>
        </p:spPr>
        <p:txBody>
          <a:bodyPr>
            <a:normAutofit/>
          </a:bodyPr>
          <a:lstStyle/>
          <a:p>
            <a:pPr marL="0" indent="0">
              <a:buNone/>
            </a:pPr>
            <a:r>
              <a:rPr lang="en-US" sz="3600" b="1" dirty="0"/>
              <a:t>Diagnosis</a:t>
            </a:r>
            <a:endParaRPr lang="en-US" sz="3600" dirty="0"/>
          </a:p>
          <a:p>
            <a:r>
              <a:rPr lang="en-US" sz="2800" dirty="0"/>
              <a:t>- On auscultation there is plural friction</a:t>
            </a:r>
          </a:p>
          <a:p>
            <a:r>
              <a:rPr lang="en-US" sz="2800" dirty="0"/>
              <a:t>- Chest x-ray</a:t>
            </a:r>
          </a:p>
          <a:p>
            <a:r>
              <a:rPr lang="en-US" sz="2800" dirty="0"/>
              <a:t>- Sputum analysis</a:t>
            </a:r>
          </a:p>
          <a:p>
            <a:r>
              <a:rPr lang="en-US" sz="2800" dirty="0"/>
              <a:t>- Thoracentesis – to obtain fluid specimen for analysis</a:t>
            </a:r>
          </a:p>
          <a:p>
            <a:r>
              <a:rPr lang="en-US" sz="2800" dirty="0"/>
              <a:t>- Less common- pleural biopsy</a:t>
            </a:r>
          </a:p>
          <a:p>
            <a:endParaRPr lang="en-US" sz="2800" dirty="0"/>
          </a:p>
        </p:txBody>
      </p:sp>
    </p:spTree>
    <p:extLst>
      <p:ext uri="{BB962C8B-B14F-4D97-AF65-F5344CB8AC3E}">
        <p14:creationId xmlns:p14="http://schemas.microsoft.com/office/powerpoint/2010/main" val="36289207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0"/>
            <a:ext cx="8596668" cy="1320800"/>
          </a:xfrm>
        </p:spPr>
        <p:txBody>
          <a:bodyPr/>
          <a:lstStyle/>
          <a:p>
            <a:r>
              <a:rPr lang="en-US" b="1" dirty="0"/>
              <a:t>Medical management</a:t>
            </a:r>
            <a:r>
              <a:rPr lang="en-US" dirty="0"/>
              <a:t/>
            </a:r>
            <a:br>
              <a:rPr lang="en-US" dirty="0"/>
            </a:br>
            <a:endParaRPr lang="en-US" dirty="0"/>
          </a:p>
        </p:txBody>
      </p:sp>
      <p:sp>
        <p:nvSpPr>
          <p:cNvPr id="3" name="Content Placeholder 2"/>
          <p:cNvSpPr>
            <a:spLocks noGrp="1"/>
          </p:cNvSpPr>
          <p:nvPr>
            <p:ph idx="1"/>
          </p:nvPr>
        </p:nvSpPr>
        <p:spPr>
          <a:xfrm>
            <a:off x="677333" y="609601"/>
            <a:ext cx="9707637" cy="5431762"/>
          </a:xfrm>
        </p:spPr>
        <p:txBody>
          <a:bodyPr>
            <a:noAutofit/>
          </a:bodyPr>
          <a:lstStyle/>
          <a:p>
            <a:r>
              <a:rPr lang="en-US" sz="2800" dirty="0"/>
              <a:t>The objective is to discover the underlying cause and relief of pain.</a:t>
            </a:r>
          </a:p>
          <a:p>
            <a:r>
              <a:rPr lang="en-US" sz="2800" dirty="0"/>
              <a:t>On treating the underlying cause, pleuritic inflammation usually resolves e.g. pneumonia infection.</a:t>
            </a:r>
          </a:p>
          <a:p>
            <a:r>
              <a:rPr lang="en-US" sz="2800" dirty="0"/>
              <a:t>Observe for sign and symptoms of pleural effusion e.g. shortness of breath, pain, assuming of position that decrease pain.</a:t>
            </a:r>
          </a:p>
          <a:p>
            <a:r>
              <a:rPr lang="en-US" sz="2800" dirty="0"/>
              <a:t>Analgesic agents and topical applications of heat or cold provide symptomatic relief. Indomethacin (NSAID) may provide pain relief allowing patient to take deep breaths and cough more effectively.</a:t>
            </a:r>
          </a:p>
          <a:p>
            <a:r>
              <a:rPr lang="en-US" sz="2800" dirty="0"/>
              <a:t>If pain is severe an intercostal nerve block may be required.</a:t>
            </a:r>
          </a:p>
          <a:p>
            <a:endParaRPr lang="en-US" sz="2800" dirty="0"/>
          </a:p>
        </p:txBody>
      </p:sp>
    </p:spTree>
    <p:extLst>
      <p:ext uri="{BB962C8B-B14F-4D97-AF65-F5344CB8AC3E}">
        <p14:creationId xmlns:p14="http://schemas.microsoft.com/office/powerpoint/2010/main" val="25547759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15900"/>
            <a:ext cx="8596668" cy="1231900"/>
          </a:xfrm>
        </p:spPr>
        <p:txBody>
          <a:bodyPr>
            <a:noAutofit/>
          </a:bodyPr>
          <a:lstStyle/>
          <a:p>
            <a:r>
              <a:rPr lang="en-US" sz="4400" b="1" dirty="0"/>
              <a:t>Nursing management</a:t>
            </a:r>
            <a:r>
              <a:rPr lang="en-US" sz="4400" dirty="0"/>
              <a:t/>
            </a:r>
            <a:br>
              <a:rPr lang="en-US" sz="4400" dirty="0"/>
            </a:br>
            <a:endParaRPr lang="en-US" sz="4400" dirty="0"/>
          </a:p>
        </p:txBody>
      </p:sp>
      <p:sp>
        <p:nvSpPr>
          <p:cNvPr id="3" name="Content Placeholder 2"/>
          <p:cNvSpPr>
            <a:spLocks noGrp="1"/>
          </p:cNvSpPr>
          <p:nvPr>
            <p:ph idx="1"/>
          </p:nvPr>
        </p:nvSpPr>
        <p:spPr>
          <a:xfrm>
            <a:off x="677334" y="1231901"/>
            <a:ext cx="8596668" cy="4809462"/>
          </a:xfrm>
        </p:spPr>
        <p:txBody>
          <a:bodyPr>
            <a:noAutofit/>
          </a:bodyPr>
          <a:lstStyle/>
          <a:p>
            <a:r>
              <a:rPr lang="en-US" sz="3200" dirty="0" smtClean="0"/>
              <a:t>The </a:t>
            </a:r>
            <a:r>
              <a:rPr lang="en-US" sz="3200" dirty="0"/>
              <a:t>nurse enhances comfort by frequently turning on the affected side to splint the chest wall and reduce the stretching of the pleurae.</a:t>
            </a:r>
          </a:p>
          <a:p>
            <a:r>
              <a:rPr lang="en-US" sz="3200" dirty="0"/>
              <a:t>The nurse teaches patients to use hands or a pillow to splint the </a:t>
            </a:r>
            <a:r>
              <a:rPr lang="en-US" sz="3200" dirty="0" smtClean="0"/>
              <a:t>rib </a:t>
            </a:r>
            <a:r>
              <a:rPr lang="en-US" sz="3200" dirty="0"/>
              <a:t>cage while coughing</a:t>
            </a:r>
            <a:r>
              <a:rPr lang="en-US" sz="3200" dirty="0" smtClean="0"/>
              <a:t>.</a:t>
            </a:r>
          </a:p>
          <a:p>
            <a:pPr marL="0" indent="0">
              <a:buNone/>
            </a:pPr>
            <a:r>
              <a:rPr lang="en-US" sz="3200" dirty="0" smtClean="0"/>
              <a:t>(Splinting: to hold a pillow firmly over the affected area)</a:t>
            </a:r>
          </a:p>
          <a:p>
            <a:endParaRPr lang="en-US" sz="3200" dirty="0"/>
          </a:p>
        </p:txBody>
      </p:sp>
    </p:spTree>
    <p:extLst>
      <p:ext uri="{BB962C8B-B14F-4D97-AF65-F5344CB8AC3E}">
        <p14:creationId xmlns:p14="http://schemas.microsoft.com/office/powerpoint/2010/main" val="40198675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a:t>Pleural Effusion</a:t>
            </a:r>
            <a:r>
              <a:rPr lang="en-US" sz="4400" dirty="0"/>
              <a:t/>
            </a:r>
            <a:br>
              <a:rPr lang="en-US" sz="4400" dirty="0"/>
            </a:br>
            <a:endParaRPr lang="en-US" sz="4400" dirty="0"/>
          </a:p>
        </p:txBody>
      </p:sp>
      <p:sp>
        <p:nvSpPr>
          <p:cNvPr id="3" name="Content Placeholder 2"/>
          <p:cNvSpPr>
            <a:spLocks noGrp="1"/>
          </p:cNvSpPr>
          <p:nvPr>
            <p:ph idx="1"/>
          </p:nvPr>
        </p:nvSpPr>
        <p:spPr>
          <a:xfrm>
            <a:off x="677334" y="1741715"/>
            <a:ext cx="8596668" cy="4299648"/>
          </a:xfrm>
        </p:spPr>
        <p:txBody>
          <a:bodyPr>
            <a:normAutofit/>
          </a:bodyPr>
          <a:lstStyle/>
          <a:p>
            <a:r>
              <a:rPr lang="en-US" sz="3200" dirty="0" smtClean="0"/>
              <a:t>It’s </a:t>
            </a:r>
            <a:r>
              <a:rPr lang="en-US" sz="3200" dirty="0"/>
              <a:t>the collection of fluid in the pleural space.</a:t>
            </a:r>
          </a:p>
          <a:p>
            <a:r>
              <a:rPr lang="en-US" sz="3200" dirty="0"/>
              <a:t>It is usually secondary to other diseases. Normally, the pleural space contains a small amount of fluid (5 – 15ml), which acts as a lubricant that allows the pleural space to move without friction.</a:t>
            </a:r>
          </a:p>
        </p:txBody>
      </p:sp>
    </p:spTree>
    <p:extLst>
      <p:ext uri="{BB962C8B-B14F-4D97-AF65-F5344CB8AC3E}">
        <p14:creationId xmlns:p14="http://schemas.microsoft.com/office/powerpoint/2010/main" val="654609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90500"/>
            <a:ext cx="8596668" cy="838200"/>
          </a:xfrm>
        </p:spPr>
        <p:txBody>
          <a:bodyPr>
            <a:normAutofit/>
          </a:bodyPr>
          <a:lstStyle/>
          <a:p>
            <a:r>
              <a:rPr lang="en-US" sz="4000" b="1" dirty="0"/>
              <a:t>Predisposing factors</a:t>
            </a:r>
            <a:endParaRPr lang="en-US" sz="4000" dirty="0"/>
          </a:p>
        </p:txBody>
      </p:sp>
      <p:sp>
        <p:nvSpPr>
          <p:cNvPr id="3" name="Content Placeholder 2"/>
          <p:cNvSpPr>
            <a:spLocks noGrp="1"/>
          </p:cNvSpPr>
          <p:nvPr>
            <p:ph idx="1"/>
          </p:nvPr>
        </p:nvSpPr>
        <p:spPr>
          <a:xfrm>
            <a:off x="677334" y="1028700"/>
            <a:ext cx="8596668" cy="5480957"/>
          </a:xfrm>
        </p:spPr>
        <p:txBody>
          <a:bodyPr>
            <a:noAutofit/>
          </a:bodyPr>
          <a:lstStyle/>
          <a:p>
            <a:pPr marL="0" indent="0">
              <a:buNone/>
            </a:pPr>
            <a:r>
              <a:rPr lang="en-US" sz="2800" dirty="0"/>
              <a:t>It may be a complication of:</a:t>
            </a:r>
          </a:p>
          <a:p>
            <a:pPr lvl="0"/>
            <a:r>
              <a:rPr lang="en-US" sz="2800" dirty="0"/>
              <a:t>Heart failure </a:t>
            </a:r>
          </a:p>
          <a:p>
            <a:pPr lvl="0"/>
            <a:r>
              <a:rPr lang="en-US" sz="2800" dirty="0"/>
              <a:t>PTB</a:t>
            </a:r>
          </a:p>
          <a:p>
            <a:pPr lvl="0"/>
            <a:r>
              <a:rPr lang="en-US" sz="2800" dirty="0"/>
              <a:t>Pneumonia</a:t>
            </a:r>
          </a:p>
          <a:p>
            <a:pPr lvl="0"/>
            <a:r>
              <a:rPr lang="en-US" sz="2800" dirty="0"/>
              <a:t>Pulmonary infections – particularly viral</a:t>
            </a:r>
          </a:p>
          <a:p>
            <a:pPr lvl="0"/>
            <a:r>
              <a:rPr lang="en-US" sz="2800" dirty="0"/>
              <a:t>Nephrotic syndrome</a:t>
            </a:r>
          </a:p>
          <a:p>
            <a:pPr lvl="0"/>
            <a:r>
              <a:rPr lang="en-US" sz="2800" dirty="0"/>
              <a:t>Connective tissue disease</a:t>
            </a:r>
          </a:p>
          <a:p>
            <a:pPr lvl="0"/>
            <a:r>
              <a:rPr lang="en-US" sz="2800" dirty="0"/>
              <a:t>Pulmonary embolus</a:t>
            </a:r>
          </a:p>
          <a:p>
            <a:pPr lvl="0"/>
            <a:r>
              <a:rPr lang="en-US" sz="2800" dirty="0"/>
              <a:t>Neoplastic tumors – most common malignancy is bronchogenic carcinoma</a:t>
            </a:r>
          </a:p>
          <a:p>
            <a:endParaRPr lang="en-US" sz="2800" dirty="0"/>
          </a:p>
        </p:txBody>
      </p:sp>
    </p:spTree>
    <p:extLst>
      <p:ext uri="{BB962C8B-B14F-4D97-AF65-F5344CB8AC3E}">
        <p14:creationId xmlns:p14="http://schemas.microsoft.com/office/powerpoint/2010/main" val="4061779801"/>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31</TotalTime>
  <Words>1047</Words>
  <Application>Microsoft Office PowerPoint</Application>
  <PresentationFormat>Widescreen</PresentationFormat>
  <Paragraphs>89</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Trebuchet MS</vt:lpstr>
      <vt:lpstr>Wingdings 3</vt:lpstr>
      <vt:lpstr>Facet</vt:lpstr>
      <vt:lpstr>PULMONARY NURSING</vt:lpstr>
      <vt:lpstr>PowerPoint Presentation</vt:lpstr>
      <vt:lpstr>Pathophysiology </vt:lpstr>
      <vt:lpstr>Clinical manifestation</vt:lpstr>
      <vt:lpstr>Medical management</vt:lpstr>
      <vt:lpstr>Medical management </vt:lpstr>
      <vt:lpstr>Nursing management </vt:lpstr>
      <vt:lpstr>Pleural Effusion </vt:lpstr>
      <vt:lpstr>Predisposing factors</vt:lpstr>
      <vt:lpstr>Pathophysiology </vt:lpstr>
      <vt:lpstr>Clinical manifestation</vt:lpstr>
      <vt:lpstr>Diagnostic findings and assessment </vt:lpstr>
      <vt:lpstr>Medical management</vt:lpstr>
      <vt:lpstr>PowerPoint Presentation</vt:lpstr>
      <vt:lpstr>PowerPoint Presentation</vt:lpstr>
      <vt:lpstr>Nursing management </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PULMONARY NURSING</dc:title>
  <dc:creator>Windows User</dc:creator>
  <cp:lastModifiedBy>Windows User</cp:lastModifiedBy>
  <cp:revision>5</cp:revision>
  <dcterms:created xsi:type="dcterms:W3CDTF">2020-05-01T04:33:56Z</dcterms:created>
  <dcterms:modified xsi:type="dcterms:W3CDTF">2020-05-02T16:48:56Z</dcterms:modified>
</cp:coreProperties>
</file>