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2" r:id="rId28"/>
    <p:sldId id="297" r:id="rId29"/>
    <p:sldId id="298" r:id="rId30"/>
    <p:sldId id="299" r:id="rId31"/>
    <p:sldId id="300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2020E4-06FB-4301-B011-2AF6280B3AEC}" type="datetimeFigureOut">
              <a:rPr lang="en-US" smtClean="0"/>
              <a:t>29-Jun-22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1E01B-581A-4C8F-AB9E-931880B3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F2F8-1CFB-42BC-AB5A-8DEC06029DDD}" type="datetimeFigureOut">
              <a:rPr lang="en-US" smtClean="0"/>
              <a:pPr/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C99E-6335-4383-A846-3F2781B4D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PAEDIATRIC 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VICTOR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Differential diagnosis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Measles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Adenoiditis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Diptheria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Allergic rhinitis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Mumps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Foreign body obstruction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Choanal</a:t>
            </a:r>
            <a:r>
              <a:rPr lang="en-US" dirty="0" smtClean="0"/>
              <a:t> atresia- congenital nasal blockage.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Management</a:t>
            </a:r>
          </a:p>
          <a:p>
            <a:pPr>
              <a:buNone/>
            </a:pPr>
            <a:r>
              <a:rPr lang="en-US" b="1" dirty="0" smtClean="0"/>
              <a:t>Medical.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Antibiotics</a:t>
            </a:r>
            <a:r>
              <a:rPr lang="en-US" dirty="0" smtClean="0"/>
              <a:t>: crystalline penicillin 50 000I U/KG 12 </a:t>
            </a:r>
            <a:r>
              <a:rPr lang="en-US" err="1" smtClean="0"/>
              <a:t>hourly</a:t>
            </a:r>
            <a:r>
              <a:rPr lang="en-US" smtClean="0"/>
              <a:t>, Gentamycin </a:t>
            </a:r>
            <a:r>
              <a:rPr lang="en-US" dirty="0" smtClean="0"/>
              <a:t>5Mg/Kg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Nasal drops </a:t>
            </a:r>
            <a:r>
              <a:rPr lang="en-US" dirty="0" smtClean="0"/>
              <a:t>(ephedrine/epinephrine) 1-2 drops @ nostril before feeding/bedtime.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Analgesics</a:t>
            </a:r>
            <a:r>
              <a:rPr lang="en-US" dirty="0" err="1" smtClean="0"/>
              <a:t>;paracetamol.avoid</a:t>
            </a:r>
            <a:r>
              <a:rPr lang="en-US" dirty="0" smtClean="0"/>
              <a:t> aspirin(though it may reduce irritability)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Nursing</a:t>
            </a:r>
          </a:p>
          <a:p>
            <a:r>
              <a:rPr lang="en-US" dirty="0" smtClean="0"/>
              <a:t>Increase fluid intake </a:t>
            </a:r>
            <a:r>
              <a:rPr lang="en-US" dirty="0" err="1" smtClean="0"/>
              <a:t>e.g</a:t>
            </a:r>
            <a:r>
              <a:rPr lang="en-US" dirty="0" smtClean="0"/>
              <a:t> Hartmann's 20mls/kg</a:t>
            </a:r>
          </a:p>
          <a:p>
            <a:r>
              <a:rPr lang="en-US" dirty="0" smtClean="0"/>
              <a:t>Apply </a:t>
            </a:r>
            <a:r>
              <a:rPr lang="en-US" dirty="0" err="1" smtClean="0"/>
              <a:t>vaseline</a:t>
            </a:r>
            <a:r>
              <a:rPr lang="en-US" dirty="0" smtClean="0"/>
              <a:t> to irritated </a:t>
            </a:r>
            <a:r>
              <a:rPr lang="en-US" dirty="0" err="1" smtClean="0"/>
              <a:t>nares</a:t>
            </a:r>
            <a:endParaRPr lang="en-US" dirty="0" smtClean="0"/>
          </a:p>
          <a:p>
            <a:r>
              <a:rPr lang="en-US" dirty="0" smtClean="0"/>
              <a:t>Comfort infant by holding and rocking</a:t>
            </a:r>
          </a:p>
          <a:p>
            <a:r>
              <a:rPr lang="en-US" dirty="0" smtClean="0"/>
              <a:t>Suction secretions when necessary using bulb syringe</a:t>
            </a:r>
          </a:p>
          <a:p>
            <a:r>
              <a:rPr lang="en-US" dirty="0" smtClean="0"/>
              <a:t>Provide highly humidified environment-use vaporizer/mist tent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Gargling with saline solution</a:t>
            </a:r>
          </a:p>
          <a:p>
            <a:r>
              <a:rPr lang="en-US" dirty="0" smtClean="0"/>
              <a:t>Put the child in prone position-drain mucus and avoid embarrassing respiration.</a:t>
            </a:r>
          </a:p>
          <a:p>
            <a:r>
              <a:rPr lang="en-US" dirty="0" smtClean="0"/>
              <a:t>Limit contacts with other patients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to avoid</a:t>
            </a:r>
          </a:p>
          <a:p>
            <a:r>
              <a:rPr lang="en-US" dirty="0" smtClean="0"/>
              <a:t> Anti-histamines and decongestants which have atropine like side effects-dryness, may cause otitis media</a:t>
            </a:r>
          </a:p>
          <a:p>
            <a:r>
              <a:rPr lang="en-US" dirty="0" smtClean="0"/>
              <a:t>Cough syrup-increases danger of aspiration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Common complications</a:t>
            </a:r>
          </a:p>
          <a:p>
            <a:r>
              <a:rPr lang="en-US" dirty="0" smtClean="0"/>
              <a:t>Otitis media (commonest)</a:t>
            </a:r>
          </a:p>
          <a:p>
            <a:r>
              <a:rPr lang="en-US" dirty="0" smtClean="0"/>
              <a:t>Purulent sinusitis</a:t>
            </a:r>
          </a:p>
          <a:p>
            <a:r>
              <a:rPr lang="en-US" dirty="0" smtClean="0"/>
              <a:t>Laryngitis</a:t>
            </a:r>
          </a:p>
          <a:p>
            <a:r>
              <a:rPr lang="en-US" dirty="0" smtClean="0"/>
              <a:t>Bronchitis</a:t>
            </a:r>
          </a:p>
          <a:p>
            <a:r>
              <a:rPr lang="en-US" dirty="0" smtClean="0"/>
              <a:t>pneumonia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Question. </a:t>
            </a:r>
          </a:p>
          <a:p>
            <a:r>
              <a:rPr lang="en-US" i="1" dirty="0" smtClean="0"/>
              <a:t>1. state four preventive measures for acute pharyngitis (4mks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TONSILLITIS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Definition of terms.</a:t>
            </a:r>
          </a:p>
          <a:p>
            <a:r>
              <a:rPr lang="en-US" b="1" dirty="0" smtClean="0"/>
              <a:t>Tonsils</a:t>
            </a:r>
            <a:r>
              <a:rPr lang="en-US" dirty="0" smtClean="0"/>
              <a:t>-group of mucosa associated lymphoid tissues(MALT).</a:t>
            </a:r>
          </a:p>
          <a:p>
            <a:r>
              <a:rPr lang="en-US" b="1" dirty="0" smtClean="0"/>
              <a:t>Adenoids</a:t>
            </a:r>
            <a:r>
              <a:rPr lang="en-US" dirty="0" smtClean="0"/>
              <a:t>-also called pharyngeal tonsils and is synonymous with</a:t>
            </a:r>
            <a:r>
              <a:rPr lang="en-US" b="1" dirty="0" smtClean="0"/>
              <a:t> </a:t>
            </a:r>
            <a:r>
              <a:rPr lang="en-US" b="1" dirty="0" err="1" smtClean="0"/>
              <a:t>hypetrophy</a:t>
            </a:r>
            <a:r>
              <a:rPr lang="en-US" b="1" dirty="0" smtClean="0"/>
              <a:t> of </a:t>
            </a:r>
            <a:r>
              <a:rPr lang="en-US" b="1" dirty="0" err="1" smtClean="0"/>
              <a:t>pharygeal</a:t>
            </a:r>
            <a:r>
              <a:rPr lang="en-US" b="1" dirty="0" smtClean="0"/>
              <a:t> tonsils</a:t>
            </a:r>
          </a:p>
          <a:p>
            <a:r>
              <a:rPr lang="en-US" b="1" dirty="0" err="1" smtClean="0"/>
              <a:t>Waldeyer’s</a:t>
            </a:r>
            <a:r>
              <a:rPr lang="en-US" b="1" dirty="0" smtClean="0"/>
              <a:t> ring-</a:t>
            </a:r>
            <a:r>
              <a:rPr lang="en-US" dirty="0" smtClean="0"/>
              <a:t>group of tonsils and adenoids surrounding the larynx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form natural defenses against infections; protecting the respiratory and </a:t>
            </a:r>
            <a:r>
              <a:rPr lang="en-US" dirty="0" err="1" smtClean="0"/>
              <a:t>Gastrointestnal</a:t>
            </a:r>
            <a:r>
              <a:rPr lang="en-US" dirty="0" smtClean="0"/>
              <a:t> tract. However when this mechanism is overwhelmed they may become a site of  infections,</a:t>
            </a:r>
          </a:p>
          <a:p>
            <a:r>
              <a:rPr lang="en-US" b="1" dirty="0" smtClean="0"/>
              <a:t>Tonsillitis</a:t>
            </a:r>
            <a:r>
              <a:rPr lang="en-US" dirty="0" smtClean="0"/>
              <a:t>-inflammation of tonsils</a:t>
            </a:r>
          </a:p>
          <a:p>
            <a:r>
              <a:rPr lang="en-US" b="1" dirty="0" smtClean="0"/>
              <a:t>Tonsillectomy</a:t>
            </a:r>
            <a:r>
              <a:rPr lang="en-US" dirty="0" smtClean="0"/>
              <a:t>-surgical removal of tonsils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Upper </a:t>
            </a:r>
            <a:r>
              <a:rPr lang="en-US" b="1" dirty="0" err="1" smtClean="0"/>
              <a:t>Respiratry</a:t>
            </a:r>
            <a:r>
              <a:rPr lang="en-US" b="1" dirty="0" smtClean="0"/>
              <a:t> Tract Infections -URTIs</a:t>
            </a:r>
            <a:r>
              <a:rPr lang="en-US" dirty="0" smtClean="0"/>
              <a:t>-</a:t>
            </a:r>
          </a:p>
          <a:p>
            <a:r>
              <a:rPr lang="en-US" dirty="0" smtClean="0"/>
              <a:t>I</a:t>
            </a:r>
            <a:r>
              <a:rPr lang="en-US" dirty="0" smtClean="0"/>
              <a:t>nfections </a:t>
            </a:r>
            <a:r>
              <a:rPr lang="en-US" dirty="0" smtClean="0"/>
              <a:t>affecting the respiratory structures above larynx</a:t>
            </a:r>
          </a:p>
          <a:p>
            <a:r>
              <a:rPr lang="en-US" dirty="0" smtClean="0"/>
              <a:t>Commonly caused by bacteria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mycoplasma</a:t>
            </a:r>
            <a:r>
              <a:rPr lang="en-US" dirty="0" smtClean="0"/>
              <a:t> and viruses </a:t>
            </a:r>
            <a:r>
              <a:rPr lang="en-US" dirty="0" err="1" smtClean="0"/>
              <a:t>e,g</a:t>
            </a:r>
            <a:r>
              <a:rPr lang="en-US" dirty="0" smtClean="0"/>
              <a:t> </a:t>
            </a:r>
            <a:r>
              <a:rPr lang="en-US" dirty="0" err="1" smtClean="0"/>
              <a:t>parainfluenza,respiratory</a:t>
            </a:r>
            <a:r>
              <a:rPr lang="en-US" dirty="0" smtClean="0"/>
              <a:t> </a:t>
            </a:r>
            <a:r>
              <a:rPr lang="en-US" dirty="0" err="1" smtClean="0"/>
              <a:t>syctial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Adenoidectomy</a:t>
            </a:r>
            <a:r>
              <a:rPr lang="en-US" dirty="0" smtClean="0"/>
              <a:t>-surgical removal of adenoids(</a:t>
            </a:r>
            <a:r>
              <a:rPr lang="en-US" dirty="0" err="1" smtClean="0"/>
              <a:t>pharygeal</a:t>
            </a:r>
            <a:r>
              <a:rPr lang="en-US" dirty="0" smtClean="0"/>
              <a:t> tonsils)</a:t>
            </a:r>
          </a:p>
          <a:p>
            <a:r>
              <a:rPr lang="en-US" dirty="0" smtClean="0"/>
              <a:t>Both surgeries are done between the age of 4-5 years ;if done earlier may lead to blood loss and re growth of the tissue,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Cause</a:t>
            </a:r>
          </a:p>
          <a:p>
            <a:r>
              <a:rPr lang="en-US" dirty="0" smtClean="0"/>
              <a:t>Tonsillitis is a common </a:t>
            </a:r>
            <a:r>
              <a:rPr lang="en-US" dirty="0" err="1" smtClean="0"/>
              <a:t>illnes</a:t>
            </a:r>
            <a:r>
              <a:rPr lang="en-US" dirty="0" smtClean="0"/>
              <a:t> in child and in most cases as a </a:t>
            </a:r>
            <a:r>
              <a:rPr lang="en-US" dirty="0" err="1" smtClean="0"/>
              <a:t>sequelae</a:t>
            </a:r>
            <a:r>
              <a:rPr lang="en-US" dirty="0" smtClean="0"/>
              <a:t> of previous infections from </a:t>
            </a:r>
            <a:r>
              <a:rPr lang="en-US" b="1" dirty="0" err="1" smtClean="0"/>
              <a:t>pharygitis</a:t>
            </a:r>
            <a:endParaRPr lang="en-US" b="1" dirty="0" smtClean="0"/>
          </a:p>
          <a:p>
            <a:r>
              <a:rPr lang="en-US" b="1" dirty="0" smtClean="0"/>
              <a:t>Common causative microorganisms include: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u="sng" dirty="0" smtClean="0"/>
              <a:t>(GABHS) bacteria</a:t>
            </a:r>
            <a:r>
              <a:rPr lang="en-US" b="1" dirty="0" smtClean="0"/>
              <a:t>: </a:t>
            </a:r>
            <a:r>
              <a:rPr lang="en-US" dirty="0" smtClean="0"/>
              <a:t>especially </a:t>
            </a:r>
            <a:r>
              <a:rPr lang="en-US" dirty="0" err="1" smtClean="0"/>
              <a:t>Sreptococcus</a:t>
            </a:r>
            <a:r>
              <a:rPr lang="en-US" dirty="0" smtClean="0"/>
              <a:t> </a:t>
            </a:r>
            <a:r>
              <a:rPr lang="en-US" dirty="0" err="1" smtClean="0"/>
              <a:t>pyogenes</a:t>
            </a:r>
            <a:r>
              <a:rPr lang="en-US" dirty="0" smtClean="0"/>
              <a:t>-common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b="1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Viral</a:t>
            </a:r>
            <a:r>
              <a:rPr lang="en-US" dirty="0" smtClean="0"/>
              <a:t> –</a:t>
            </a:r>
            <a:r>
              <a:rPr lang="en-US" dirty="0" err="1" smtClean="0"/>
              <a:t>especially;influenzae</a:t>
            </a:r>
            <a:r>
              <a:rPr lang="en-US" dirty="0" smtClean="0"/>
              <a:t> </a:t>
            </a:r>
            <a:r>
              <a:rPr lang="en-US" dirty="0" err="1" smtClean="0"/>
              <a:t>RSV,parainfluenzae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Nb</a:t>
            </a:r>
            <a:r>
              <a:rPr lang="en-US" dirty="0" smtClean="0"/>
              <a:t>-severe infection may often lead to suppuration and </a:t>
            </a:r>
            <a:r>
              <a:rPr lang="en-US" u="sng" dirty="0" smtClean="0"/>
              <a:t>abscess</a:t>
            </a:r>
            <a:r>
              <a:rPr lang="en-US" dirty="0" smtClean="0"/>
              <a:t> formation(</a:t>
            </a:r>
            <a:r>
              <a:rPr lang="en-US" b="1" dirty="0" smtClean="0"/>
              <a:t>quinsy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err="1" smtClean="0"/>
              <a:t>Pathophysiology</a:t>
            </a:r>
            <a:endParaRPr lang="en-US" b="1" u="sng" dirty="0" smtClean="0"/>
          </a:p>
          <a:p>
            <a:r>
              <a:rPr lang="en-US" dirty="0" smtClean="0"/>
              <a:t>Tonsils(faucal tonsils) and adenoids(</a:t>
            </a:r>
            <a:r>
              <a:rPr lang="en-US" dirty="0" err="1" smtClean="0"/>
              <a:t>pharygeal</a:t>
            </a:r>
            <a:r>
              <a:rPr lang="en-US" dirty="0" smtClean="0"/>
              <a:t> tonsils) are group of lymphoid tissues surrounding the pharynx  and protect the respiratory and the GIT system.</a:t>
            </a:r>
          </a:p>
          <a:p>
            <a:r>
              <a:rPr lang="en-US" dirty="0" smtClean="0"/>
              <a:t>In childhood the lymphoid tissues enlarge  between the ages of 2-10 years and regress/reduce during pre-adolescence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tissue may become a site of infections even to self and hypertrophy, interfering with breathing and may cause partial deafness</a:t>
            </a:r>
          </a:p>
          <a:p>
            <a:r>
              <a:rPr lang="en-US" dirty="0" smtClean="0"/>
              <a:t>Occasionally infections may spread into the neck causing </a:t>
            </a:r>
            <a:r>
              <a:rPr lang="en-US" dirty="0" err="1" smtClean="0"/>
              <a:t>cellulitis</a:t>
            </a:r>
            <a:endParaRPr lang="en-US" dirty="0" smtClean="0"/>
          </a:p>
          <a:p>
            <a:r>
              <a:rPr lang="en-US" dirty="0" smtClean="0"/>
              <a:t>Following tonsillitis the swelling may subside but recurrent infections may lead to chronic </a:t>
            </a:r>
            <a:r>
              <a:rPr lang="en-US" dirty="0" err="1" smtClean="0"/>
              <a:t>inflammation,fibrosis</a:t>
            </a:r>
            <a:r>
              <a:rPr lang="en-US" dirty="0" smtClean="0"/>
              <a:t> and permanent damage.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Streptococcal </a:t>
            </a:r>
            <a:r>
              <a:rPr lang="en-US" dirty="0" err="1" smtClean="0"/>
              <a:t>pyogenes</a:t>
            </a:r>
            <a:r>
              <a:rPr lang="en-US" dirty="0" smtClean="0"/>
              <a:t> releases </a:t>
            </a:r>
            <a:r>
              <a:rPr lang="en-US" dirty="0" err="1" smtClean="0"/>
              <a:t>endotoxins</a:t>
            </a:r>
            <a:r>
              <a:rPr lang="en-US" dirty="0" smtClean="0"/>
              <a:t> which are associated with development of </a:t>
            </a:r>
            <a:r>
              <a:rPr lang="en-US" u="sng" dirty="0" smtClean="0"/>
              <a:t>Rheumatic fever </a:t>
            </a:r>
            <a:r>
              <a:rPr lang="en-US" dirty="0" smtClean="0"/>
              <a:t>and </a:t>
            </a:r>
            <a:r>
              <a:rPr lang="en-US" u="sng" dirty="0" err="1" smtClean="0"/>
              <a:t>Glomerulonephritis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Sore throat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Obstruction of breathing or swallowing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Sense of dryness and irritation in the throat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Offensive breath(halitosis)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Odynophagia</a:t>
            </a:r>
            <a:r>
              <a:rPr lang="en-US" dirty="0" smtClean="0"/>
              <a:t>-painful swallowing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Enlarged tonsils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Vomiting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Tender cervical or submandibular </a:t>
            </a:r>
            <a:r>
              <a:rPr lang="en-US" dirty="0" err="1" smtClean="0"/>
              <a:t>lymphnodes</a:t>
            </a:r>
            <a:r>
              <a:rPr lang="en-US" dirty="0" smtClean="0"/>
              <a:t> (indicates </a:t>
            </a:r>
            <a:r>
              <a:rPr lang="en-US" dirty="0" err="1" smtClean="0"/>
              <a:t>strep.infxns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992" y="1600200"/>
            <a:ext cx="60560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33" y="1600200"/>
            <a:ext cx="71471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Nasopharyngitis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a disease which corresponds to </a:t>
            </a:r>
            <a:r>
              <a:rPr lang="en-US" u="sng" dirty="0" smtClean="0"/>
              <a:t>common cold/</a:t>
            </a:r>
            <a:r>
              <a:rPr lang="en-US" u="sng" dirty="0" err="1" smtClean="0"/>
              <a:t>sreptococcal</a:t>
            </a:r>
            <a:r>
              <a:rPr lang="en-US" u="sng" dirty="0" smtClean="0"/>
              <a:t> sore throat </a:t>
            </a:r>
            <a:r>
              <a:rPr lang="en-US" dirty="0" smtClean="0"/>
              <a:t>in adults.</a:t>
            </a:r>
          </a:p>
          <a:p>
            <a:r>
              <a:rPr lang="en-US" dirty="0" smtClean="0"/>
              <a:t>Its more extensive in children as it affect the </a:t>
            </a:r>
            <a:r>
              <a:rPr lang="en-US" u="sng" dirty="0" smtClean="0"/>
              <a:t>sinuses</a:t>
            </a:r>
            <a:r>
              <a:rPr lang="en-US" dirty="0" smtClean="0"/>
              <a:t> </a:t>
            </a:r>
            <a:r>
              <a:rPr lang="en-US" u="sng" dirty="0" smtClean="0"/>
              <a:t>middle ear </a:t>
            </a:r>
            <a:r>
              <a:rPr lang="en-US" dirty="0" smtClean="0"/>
              <a:t>and </a:t>
            </a:r>
            <a:r>
              <a:rPr lang="en-US" u="sng" dirty="0" err="1" smtClean="0"/>
              <a:t>naso</a:t>
            </a:r>
            <a:r>
              <a:rPr lang="en-US" u="sng" dirty="0" smtClean="0"/>
              <a:t> pharynx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79" y="1600200"/>
            <a:ext cx="56706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</a:rPr>
              <a:t>Infected tonsils: post streptococcal tonsils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664" y="1600200"/>
            <a:ext cx="61766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Management</a:t>
            </a:r>
          </a:p>
          <a:p>
            <a:pPr>
              <a:buNone/>
            </a:pPr>
            <a:r>
              <a:rPr lang="en-US" u="sng" dirty="0" smtClean="0"/>
              <a:t>Medical/pharmacology</a:t>
            </a:r>
          </a:p>
          <a:p>
            <a:r>
              <a:rPr lang="en-US" dirty="0" smtClean="0"/>
              <a:t>IV antibiotics(</a:t>
            </a:r>
            <a:r>
              <a:rPr lang="en-US" dirty="0" err="1" smtClean="0"/>
              <a:t>chrystalline</a:t>
            </a:r>
            <a:r>
              <a:rPr lang="en-US" dirty="0" smtClean="0"/>
              <a:t> penicillin-Pen V 25000 IU/Kg ;10 day course to completely eliminate </a:t>
            </a:r>
            <a:r>
              <a:rPr lang="en-US" dirty="0" err="1" smtClean="0"/>
              <a:t>strep.infxns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Others;metronidazole</a:t>
            </a:r>
            <a:r>
              <a:rPr lang="en-US" dirty="0" smtClean="0"/>
              <a:t>(</a:t>
            </a:r>
            <a:r>
              <a:rPr lang="en-US" dirty="0" err="1" smtClean="0"/>
              <a:t>flagyl</a:t>
            </a:r>
            <a:r>
              <a:rPr lang="en-US" dirty="0" smtClean="0"/>
              <a:t>),</a:t>
            </a:r>
            <a:r>
              <a:rPr lang="en-US" dirty="0" err="1" smtClean="0"/>
              <a:t>amoxicillin,augmentin</a:t>
            </a:r>
            <a:r>
              <a:rPr lang="en-US" dirty="0" smtClean="0"/>
              <a:t>(amoxicillin=</a:t>
            </a:r>
            <a:r>
              <a:rPr lang="en-US" dirty="0" err="1" smtClean="0"/>
              <a:t>clavulanic</a:t>
            </a:r>
            <a:r>
              <a:rPr lang="en-US" dirty="0" smtClean="0"/>
              <a:t> acid)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Analgesics and antipyretics: </a:t>
            </a:r>
            <a:r>
              <a:rPr lang="en-US" dirty="0" err="1" smtClean="0"/>
              <a:t>ibuprofen,paracetamol</a:t>
            </a:r>
            <a:endParaRPr lang="en-US" dirty="0" smtClean="0"/>
          </a:p>
          <a:p>
            <a:r>
              <a:rPr lang="en-US" dirty="0" smtClean="0"/>
              <a:t>corticosteroids</a:t>
            </a:r>
          </a:p>
          <a:p>
            <a:r>
              <a:rPr lang="en-US" dirty="0" smtClean="0"/>
              <a:t>Warm salty water gargles</a:t>
            </a:r>
          </a:p>
          <a:p>
            <a:r>
              <a:rPr lang="en-US" dirty="0" err="1" smtClean="0"/>
              <a:t>Adenotonsillectomy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Indications of tonsillectomy(T)</a:t>
            </a:r>
          </a:p>
          <a:p>
            <a:r>
              <a:rPr lang="en-US" dirty="0" smtClean="0"/>
              <a:t>Repeated episodes of tonsillitis despite antibiotic therapy</a:t>
            </a:r>
          </a:p>
          <a:p>
            <a:r>
              <a:rPr lang="en-US" dirty="0" smtClean="0"/>
              <a:t>Obstructed </a:t>
            </a:r>
            <a:r>
              <a:rPr lang="en-US" dirty="0" err="1" smtClean="0"/>
              <a:t>tonsills</a:t>
            </a:r>
            <a:r>
              <a:rPr lang="en-US" dirty="0" smtClean="0"/>
              <a:t> and adenoid causing sleep </a:t>
            </a:r>
            <a:r>
              <a:rPr lang="en-US" dirty="0" err="1" smtClean="0"/>
              <a:t>apnoea</a:t>
            </a:r>
            <a:r>
              <a:rPr lang="en-US" dirty="0" smtClean="0"/>
              <a:t>/sleep obstruction(OSAS).the child </a:t>
            </a:r>
            <a:r>
              <a:rPr lang="en-US" dirty="0" err="1" smtClean="0"/>
              <a:t>snores,has</a:t>
            </a:r>
            <a:r>
              <a:rPr lang="en-US" dirty="0" smtClean="0"/>
              <a:t> </a:t>
            </a:r>
            <a:r>
              <a:rPr lang="en-US" dirty="0" err="1" smtClean="0"/>
              <a:t>apneic</a:t>
            </a:r>
            <a:r>
              <a:rPr lang="en-US" dirty="0" smtClean="0"/>
              <a:t> episodes(&lt;10sec) and wakes up at night.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attacks of purulent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r>
              <a:rPr lang="en-US" dirty="0" smtClean="0"/>
              <a:t>Suspected hearing loss due to serous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r>
              <a:rPr lang="en-US" dirty="0" smtClean="0"/>
              <a:t>Exacerbated asthma and rheumatic fever</a:t>
            </a:r>
          </a:p>
          <a:p>
            <a:r>
              <a:rPr lang="en-US" dirty="0" err="1" smtClean="0"/>
              <a:t>Nb</a:t>
            </a:r>
            <a:r>
              <a:rPr lang="en-US" dirty="0" smtClean="0"/>
              <a:t>-most frequent reason (not indication) are the parents complains of child’s </a:t>
            </a:r>
            <a:r>
              <a:rPr lang="en-US" dirty="0" err="1" smtClean="0"/>
              <a:t>mouthbreathing,snorring</a:t>
            </a:r>
            <a:r>
              <a:rPr lang="en-US" dirty="0" smtClean="0"/>
              <a:t> and that they feel something should be done.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Indications of adenoidectomy(A)</a:t>
            </a:r>
          </a:p>
          <a:p>
            <a:r>
              <a:rPr lang="en-US" dirty="0" smtClean="0"/>
              <a:t>Chronic nasal airway obstruction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rhynorrhoea</a:t>
            </a:r>
            <a:endParaRPr lang="en-US" dirty="0" smtClean="0"/>
          </a:p>
          <a:p>
            <a:r>
              <a:rPr lang="en-US" dirty="0" err="1" smtClean="0"/>
              <a:t>Obstrction</a:t>
            </a:r>
            <a:r>
              <a:rPr lang="en-US" dirty="0" smtClean="0"/>
              <a:t> of </a:t>
            </a:r>
            <a:r>
              <a:rPr lang="en-US" dirty="0" err="1" smtClean="0"/>
              <a:t>eustachian</a:t>
            </a:r>
            <a:r>
              <a:rPr lang="en-US" dirty="0" smtClean="0"/>
              <a:t> tube related to ear infections</a:t>
            </a:r>
          </a:p>
          <a:p>
            <a:r>
              <a:rPr lang="en-US" dirty="0" smtClean="0"/>
              <a:t>Abnormal speech</a:t>
            </a:r>
          </a:p>
          <a:p>
            <a:r>
              <a:rPr lang="en-US" dirty="0" err="1" smtClean="0"/>
              <a:t>Peritonsillar</a:t>
            </a:r>
            <a:r>
              <a:rPr lang="en-US" dirty="0" smtClean="0"/>
              <a:t> abscess(quinsy)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Pre- operative care following(T&amp;A)</a:t>
            </a:r>
          </a:p>
          <a:p>
            <a:r>
              <a:rPr lang="en-US" dirty="0" smtClean="0"/>
              <a:t>Complete </a:t>
            </a:r>
            <a:r>
              <a:rPr lang="en-US" dirty="0" err="1" smtClean="0"/>
              <a:t>history,note</a:t>
            </a:r>
            <a:r>
              <a:rPr lang="en-US" dirty="0" smtClean="0"/>
              <a:t> any bleeding  tendencies since the operative site is highly vascularized</a:t>
            </a:r>
          </a:p>
          <a:p>
            <a:r>
              <a:rPr lang="en-US" dirty="0" smtClean="0"/>
              <a:t>Baseline vital signs</a:t>
            </a:r>
          </a:p>
          <a:p>
            <a:r>
              <a:rPr lang="en-US" dirty="0" smtClean="0"/>
              <a:t>CBC</a:t>
            </a:r>
          </a:p>
          <a:p>
            <a:r>
              <a:rPr lang="en-US" dirty="0" smtClean="0"/>
              <a:t>Urinalysis</a:t>
            </a:r>
          </a:p>
          <a:p>
            <a:r>
              <a:rPr lang="en-US" dirty="0" smtClean="0"/>
              <a:t>Explain procedure and reassure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out URTIs(high temperature)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Post operative care</a:t>
            </a:r>
          </a:p>
          <a:p>
            <a:pPr>
              <a:buNone/>
            </a:pPr>
            <a:r>
              <a:rPr lang="en-US" b="1" dirty="0" smtClean="0"/>
              <a:t>Nursing diagnosis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Impaired swallowing related to inflammation and discomfort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Pain related to surgery/surgical excision of tonsils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Risk for aspiration related to un swallowed saliva/bleeding from operative site.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err="1" smtClean="0"/>
              <a:t>Aetiology</a:t>
            </a:r>
            <a:r>
              <a:rPr lang="en-US" b="1" u="sng" dirty="0" smtClean="0"/>
              <a:t>/causes</a:t>
            </a:r>
          </a:p>
          <a:p>
            <a:r>
              <a:rPr lang="en-US" dirty="0" smtClean="0"/>
              <a:t>Rhinoviruses</a:t>
            </a:r>
          </a:p>
          <a:p>
            <a:r>
              <a:rPr lang="en-US" dirty="0" smtClean="0"/>
              <a:t>Group A Streptococci</a:t>
            </a:r>
          </a:p>
          <a:p>
            <a:r>
              <a:rPr lang="en-US" dirty="0" err="1" smtClean="0"/>
              <a:t>Haemophylus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taphylococci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risk for deficient fluid volume related to decreased intake.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Nursing interventions</a:t>
            </a:r>
          </a:p>
          <a:p>
            <a:r>
              <a:rPr lang="en-US" dirty="0" smtClean="0"/>
              <a:t>Position the child in prone position till awake to facilitate drainage of secretions</a:t>
            </a:r>
          </a:p>
          <a:p>
            <a:r>
              <a:rPr lang="en-US" dirty="0" smtClean="0"/>
              <a:t>Observe for any evidence of bleeding </a:t>
            </a:r>
            <a:r>
              <a:rPr lang="en-US" dirty="0" err="1" smtClean="0"/>
              <a:t>e.g</a:t>
            </a:r>
            <a:r>
              <a:rPr lang="en-US" dirty="0" smtClean="0"/>
              <a:t> frequent swallowing by child(trickling blood-bright red blood)</a:t>
            </a:r>
          </a:p>
          <a:p>
            <a:r>
              <a:rPr lang="en-US" dirty="0" smtClean="0"/>
              <a:t>Relieve pain by: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Administer analgesics(syrup </a:t>
            </a:r>
            <a:r>
              <a:rPr lang="en-US" dirty="0" err="1" smtClean="0"/>
              <a:t>paracetamol</a:t>
            </a:r>
            <a:r>
              <a:rPr lang="en-US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Use ice collar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Avoid crying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Sooting</a:t>
            </a:r>
            <a:r>
              <a:rPr lang="en-US" dirty="0" smtClean="0"/>
              <a:t> reassurance</a:t>
            </a:r>
          </a:p>
          <a:p>
            <a:r>
              <a:rPr lang="en-US" dirty="0" smtClean="0"/>
              <a:t>Prevent complications by monitoring vital signs and giving appropriate antibiotics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fluids and liquid diet but avoid irritating foods </a:t>
            </a:r>
            <a:r>
              <a:rPr lang="en-US" dirty="0" err="1" smtClean="0"/>
              <a:t>e,g</a:t>
            </a:r>
            <a:r>
              <a:rPr lang="en-US" dirty="0" smtClean="0"/>
              <a:t> orange juices, avoid milk and cream as they cling to the surgical site making swallowing difficult.</a:t>
            </a:r>
          </a:p>
          <a:p>
            <a:r>
              <a:rPr lang="en-US" dirty="0" smtClean="0"/>
              <a:t>Monitor vital signs till the child is fully awake</a:t>
            </a:r>
          </a:p>
          <a:p>
            <a:r>
              <a:rPr lang="en-US" dirty="0" smtClean="0"/>
              <a:t>Family teaching on-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Avoiding irritating foods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Danger of bleeding(5</a:t>
            </a:r>
            <a:r>
              <a:rPr lang="en-US" baseline="30000" dirty="0" smtClean="0"/>
              <a:t>th</a:t>
            </a:r>
            <a:r>
              <a:rPr lang="en-US" dirty="0" smtClean="0"/>
              <a:t>-10</a:t>
            </a:r>
            <a:r>
              <a:rPr lang="en-US" baseline="30000" dirty="0" smtClean="0"/>
              <a:t>th</a:t>
            </a:r>
            <a:r>
              <a:rPr lang="en-US" dirty="0" smtClean="0"/>
              <a:t> POD)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Alkaline mouth washes to remove thick mucous/halitosis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Fluid intake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Complications of tonsillitis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Acquired heart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Bacterial sepsis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Acute </a:t>
            </a:r>
            <a:r>
              <a:rPr lang="en-US" dirty="0" err="1" smtClean="0"/>
              <a:t>glomerulonephritis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Meningitis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Rheumatic fever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Predisposing factors</a:t>
            </a:r>
          </a:p>
          <a:p>
            <a:pPr>
              <a:buNone/>
            </a:pPr>
            <a:r>
              <a:rPr lang="en-US" dirty="0" smtClean="0"/>
              <a:t>These are vasomotor events, which exacerbate the chronic condition but solely do not cause cold.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chills, dampness and wet 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poor nutrition/malnutrition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extremes of age-very young child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Epidemiology</a:t>
            </a:r>
          </a:p>
          <a:p>
            <a:r>
              <a:rPr lang="en-US" dirty="0" smtClean="0"/>
              <a:t>Infections can occur any time of the year but  mainly  </a:t>
            </a:r>
            <a:r>
              <a:rPr lang="en-US" b="1" dirty="0" smtClean="0"/>
              <a:t>rainy season</a:t>
            </a:r>
            <a:r>
              <a:rPr lang="en-US" dirty="0" smtClean="0"/>
              <a:t>; late January. April September.</a:t>
            </a:r>
          </a:p>
          <a:p>
            <a:r>
              <a:rPr lang="en-US" dirty="0" smtClean="0"/>
              <a:t>Its more common in children of ages 2-3 years and school going children(close contact)</a:t>
            </a:r>
          </a:p>
          <a:p>
            <a:r>
              <a:rPr lang="en-US" dirty="0" smtClean="0"/>
              <a:t>Incidence of common cold ranges from 3-6 infections per year.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err="1" smtClean="0"/>
              <a:t>Pathophysiology</a:t>
            </a:r>
            <a:endParaRPr lang="en-US" b="1" u="sng" dirty="0" smtClean="0"/>
          </a:p>
          <a:p>
            <a:r>
              <a:rPr lang="en-US" dirty="0" smtClean="0"/>
              <a:t>Inflammation of mucous membranes causes edema and </a:t>
            </a:r>
            <a:r>
              <a:rPr lang="en-US" dirty="0" err="1" smtClean="0"/>
              <a:t>vasodilation</a:t>
            </a:r>
            <a:endParaRPr lang="en-US" dirty="0" smtClean="0"/>
          </a:p>
          <a:p>
            <a:r>
              <a:rPr lang="en-US" dirty="0" smtClean="0"/>
              <a:t>White blood cells especially </a:t>
            </a:r>
            <a:r>
              <a:rPr lang="en-US" dirty="0" err="1" smtClean="0"/>
              <a:t>Neutrophils</a:t>
            </a:r>
            <a:r>
              <a:rPr lang="en-US" dirty="0" smtClean="0"/>
              <a:t> infiltrate the focus of inflammation causing prolific production of mucous</a:t>
            </a:r>
          </a:p>
          <a:p>
            <a:r>
              <a:rPr lang="en-US" dirty="0" smtClean="0"/>
              <a:t>This compromises the functioning of ciliated mucosal epithelium.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Clinical manifestations</a:t>
            </a:r>
          </a:p>
          <a:p>
            <a:r>
              <a:rPr lang="en-US" dirty="0" smtClean="0"/>
              <a:t>fever&gt;38,9</a:t>
            </a:r>
          </a:p>
          <a:p>
            <a:r>
              <a:rPr lang="en-US" dirty="0" smtClean="0"/>
              <a:t>Sneezing irritability and restlessness in infants</a:t>
            </a:r>
          </a:p>
          <a:p>
            <a:r>
              <a:rPr lang="en-US" dirty="0" smtClean="0"/>
              <a:t>Nasal discharge/obstruction-infants are obligatory nose breathers (great dependence on nose breathing)</a:t>
            </a:r>
          </a:p>
          <a:p>
            <a:r>
              <a:rPr lang="en-US" dirty="0" smtClean="0"/>
              <a:t>Respiratory distress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Congested ear drums</a:t>
            </a:r>
          </a:p>
          <a:p>
            <a:r>
              <a:rPr lang="en-US" dirty="0" err="1" smtClean="0"/>
              <a:t>Diarrhoea</a:t>
            </a:r>
            <a:r>
              <a:rPr lang="en-US" dirty="0" smtClean="0"/>
              <a:t> and vomiting due to mucous drainage to digestive system.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Convulsive disorder</Template>
  <TotalTime>1084</TotalTime>
  <Words>998</Words>
  <Application>Microsoft Office PowerPoint</Application>
  <PresentationFormat>On-screen Show (4:3)</PresentationFormat>
  <Paragraphs>158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Courier New</vt:lpstr>
      <vt:lpstr>Tahoma</vt:lpstr>
      <vt:lpstr>Wingdings</vt:lpstr>
      <vt:lpstr>Office Theme</vt:lpstr>
      <vt:lpstr>PAEDIATRIC  DISEASES</vt:lpstr>
      <vt:lpstr>INTRODUCTION </vt:lpstr>
      <vt:lpstr>Nasopharyngitis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TONSILLITIS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Infected tonsils: post streptococcal tonsils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userpc</dc:creator>
  <cp:lastModifiedBy>admin</cp:lastModifiedBy>
  <cp:revision>67</cp:revision>
  <dcterms:created xsi:type="dcterms:W3CDTF">2016-09-23T09:10:30Z</dcterms:created>
  <dcterms:modified xsi:type="dcterms:W3CDTF">2022-06-29T03:52:08Z</dcterms:modified>
</cp:coreProperties>
</file>