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0" r:id="rId1"/>
    <p:sldMasterId id="2147483712" r:id="rId2"/>
  </p:sldMasterIdLst>
  <p:notesMasterIdLst>
    <p:notesMasterId r:id="rId95"/>
  </p:notesMasterIdLst>
  <p:sldIdLst>
    <p:sldId id="256" r:id="rId3"/>
    <p:sldId id="257" r:id="rId4"/>
    <p:sldId id="258" r:id="rId5"/>
    <p:sldId id="351" r:id="rId6"/>
    <p:sldId id="355" r:id="rId7"/>
    <p:sldId id="259" r:id="rId8"/>
    <p:sldId id="451" r:id="rId9"/>
    <p:sldId id="454" r:id="rId10"/>
    <p:sldId id="455" r:id="rId11"/>
    <p:sldId id="453" r:id="rId12"/>
    <p:sldId id="446" r:id="rId13"/>
    <p:sldId id="448" r:id="rId14"/>
    <p:sldId id="449" r:id="rId15"/>
    <p:sldId id="261" r:id="rId16"/>
    <p:sldId id="436" r:id="rId17"/>
    <p:sldId id="456" r:id="rId18"/>
    <p:sldId id="457" r:id="rId19"/>
    <p:sldId id="437" r:id="rId20"/>
    <p:sldId id="458" r:id="rId21"/>
    <p:sldId id="430" r:id="rId22"/>
    <p:sldId id="268" r:id="rId23"/>
    <p:sldId id="401" r:id="rId24"/>
    <p:sldId id="269" r:id="rId25"/>
    <p:sldId id="273" r:id="rId26"/>
    <p:sldId id="276" r:id="rId27"/>
    <p:sldId id="279" r:id="rId28"/>
    <p:sldId id="281" r:id="rId29"/>
    <p:sldId id="450" r:id="rId30"/>
    <p:sldId id="443" r:id="rId31"/>
    <p:sldId id="444" r:id="rId32"/>
    <p:sldId id="290" r:id="rId33"/>
    <p:sldId id="291" r:id="rId34"/>
    <p:sldId id="292" r:id="rId35"/>
    <p:sldId id="305" r:id="rId36"/>
    <p:sldId id="294" r:id="rId37"/>
    <p:sldId id="442" r:id="rId38"/>
    <p:sldId id="445" r:id="rId39"/>
    <p:sldId id="295" r:id="rId40"/>
    <p:sldId id="297" r:id="rId41"/>
    <p:sldId id="432" r:id="rId42"/>
    <p:sldId id="301" r:id="rId43"/>
    <p:sldId id="303" r:id="rId44"/>
    <p:sldId id="433" r:id="rId45"/>
    <p:sldId id="434" r:id="rId46"/>
    <p:sldId id="308" r:id="rId47"/>
    <p:sldId id="310" r:id="rId48"/>
    <p:sldId id="311" r:id="rId49"/>
    <p:sldId id="312" r:id="rId50"/>
    <p:sldId id="313" r:id="rId51"/>
    <p:sldId id="314" r:id="rId52"/>
    <p:sldId id="315" r:id="rId53"/>
    <p:sldId id="316" r:id="rId54"/>
    <p:sldId id="317" r:id="rId55"/>
    <p:sldId id="318" r:id="rId56"/>
    <p:sldId id="319" r:id="rId57"/>
    <p:sldId id="320" r:id="rId58"/>
    <p:sldId id="322" r:id="rId59"/>
    <p:sldId id="325" r:id="rId60"/>
    <p:sldId id="329" r:id="rId61"/>
    <p:sldId id="374" r:id="rId62"/>
    <p:sldId id="332" r:id="rId63"/>
    <p:sldId id="372" r:id="rId64"/>
    <p:sldId id="362" r:id="rId65"/>
    <p:sldId id="376" r:id="rId66"/>
    <p:sldId id="375" r:id="rId67"/>
    <p:sldId id="364" r:id="rId68"/>
    <p:sldId id="373" r:id="rId69"/>
    <p:sldId id="365" r:id="rId70"/>
    <p:sldId id="367" r:id="rId71"/>
    <p:sldId id="335" r:id="rId72"/>
    <p:sldId id="440" r:id="rId73"/>
    <p:sldId id="428" r:id="rId74"/>
    <p:sldId id="429" r:id="rId75"/>
    <p:sldId id="419" r:id="rId76"/>
    <p:sldId id="420" r:id="rId77"/>
    <p:sldId id="422" r:id="rId78"/>
    <p:sldId id="417" r:id="rId79"/>
    <p:sldId id="418" r:id="rId80"/>
    <p:sldId id="423" r:id="rId81"/>
    <p:sldId id="410" r:id="rId82"/>
    <p:sldId id="411" r:id="rId83"/>
    <p:sldId id="412" r:id="rId84"/>
    <p:sldId id="413" r:id="rId85"/>
    <p:sldId id="414" r:id="rId86"/>
    <p:sldId id="415" r:id="rId87"/>
    <p:sldId id="416" r:id="rId88"/>
    <p:sldId id="392" r:id="rId89"/>
    <p:sldId id="393" r:id="rId90"/>
    <p:sldId id="394" r:id="rId91"/>
    <p:sldId id="396" r:id="rId92"/>
    <p:sldId id="426" r:id="rId93"/>
    <p:sldId id="398" r:id="rId94"/>
  </p:sldIdLst>
  <p:sldSz cx="10080625" cy="7559675"/>
  <p:notesSz cx="7772400" cy="10058400"/>
  <p:defaultTextStyle>
    <a:defPPr>
      <a:defRPr lang="en-US"/>
    </a:defPPr>
    <a:lvl1pPr marL="0" algn="l" defTabSz="914210" rtl="0" eaLnBrk="1" latinLnBrk="0" hangingPunct="1">
      <a:defRPr sz="1800" kern="1200">
        <a:solidFill>
          <a:schemeClr val="tx1"/>
        </a:solidFill>
        <a:latin typeface="+mn-lt"/>
        <a:ea typeface="+mn-ea"/>
        <a:cs typeface="+mn-cs"/>
      </a:defRPr>
    </a:lvl1pPr>
    <a:lvl2pPr marL="457105"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5" algn="l" defTabSz="914210" rtl="0" eaLnBrk="1" latinLnBrk="0" hangingPunct="1">
      <a:defRPr sz="1800" kern="1200">
        <a:solidFill>
          <a:schemeClr val="tx1"/>
        </a:solidFill>
        <a:latin typeface="+mn-lt"/>
        <a:ea typeface="+mn-ea"/>
        <a:cs typeface="+mn-cs"/>
      </a:defRPr>
    </a:lvl4pPr>
    <a:lvl5pPr marL="1828420"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2" algn="l" defTabSz="914210" rtl="0" eaLnBrk="1" latinLnBrk="0" hangingPunct="1">
      <a:defRPr sz="1800" kern="1200">
        <a:solidFill>
          <a:schemeClr val="tx1"/>
        </a:solidFill>
        <a:latin typeface="+mn-lt"/>
        <a:ea typeface="+mn-ea"/>
        <a:cs typeface="+mn-cs"/>
      </a:defRPr>
    </a:lvl7pPr>
    <a:lvl8pPr marL="3199737" algn="l" defTabSz="914210" rtl="0" eaLnBrk="1" latinLnBrk="0" hangingPunct="1">
      <a:defRPr sz="1800" kern="1200">
        <a:solidFill>
          <a:schemeClr val="tx1"/>
        </a:solidFill>
        <a:latin typeface="+mn-lt"/>
        <a:ea typeface="+mn-ea"/>
        <a:cs typeface="+mn-cs"/>
      </a:defRPr>
    </a:lvl8pPr>
    <a:lvl9pPr marL="3656842" algn="l" defTabSz="9142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4660"/>
  </p:normalViewPr>
  <p:slideViewPr>
    <p:cSldViewPr>
      <p:cViewPr varScale="1">
        <p:scale>
          <a:sx n="85" d="100"/>
          <a:sy n="85" d="100"/>
        </p:scale>
        <p:origin x="1234" y="67"/>
      </p:cViewPr>
      <p:guideLst>
        <p:guide orient="horz" pos="2381"/>
        <p:guide pos="3175"/>
      </p:guideLst>
    </p:cSldViewPr>
  </p:slideViewPr>
  <p:notesTextViewPr>
    <p:cViewPr>
      <p:scale>
        <a:sx n="1" d="1"/>
        <a:sy n="1" d="1"/>
      </p:scale>
      <p:origin x="0" y="0"/>
    </p:cViewPr>
  </p:notesTextViewPr>
  <p:sorterViewPr>
    <p:cViewPr>
      <p:scale>
        <a:sx n="66" d="100"/>
        <a:sy n="66" d="100"/>
      </p:scale>
      <p:origin x="0" y="170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9F3DC573-7E76-4AAA-81ED-4DA906761E87}" type="datetimeFigureOut">
              <a:rPr lang="en-US" smtClean="0"/>
              <a:pPr/>
              <a:t>08-Jan-23</a:t>
            </a:fld>
            <a:endParaRPr lang="en-US"/>
          </a:p>
        </p:txBody>
      </p:sp>
      <p:sp>
        <p:nvSpPr>
          <p:cNvPr id="4" name="Slide Image Placeholder 3"/>
          <p:cNvSpPr>
            <a:spLocks noGrp="1" noRot="1" noChangeAspect="1"/>
          </p:cNvSpPr>
          <p:nvPr>
            <p:ph type="sldImg" idx="2"/>
          </p:nvPr>
        </p:nvSpPr>
        <p:spPr>
          <a:xfrm>
            <a:off x="1371600" y="754063"/>
            <a:ext cx="5029200"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3CBC14FA-0A4E-4A6C-A870-B9970D712507}" type="slidenum">
              <a:rPr lang="en-US" smtClean="0"/>
              <a:pPr/>
              <a:t>‹#›</a:t>
            </a:fld>
            <a:endParaRPr lang="en-US"/>
          </a:p>
        </p:txBody>
      </p:sp>
    </p:spTree>
    <p:extLst>
      <p:ext uri="{BB962C8B-B14F-4D97-AF65-F5344CB8AC3E}">
        <p14:creationId xmlns:p14="http://schemas.microsoft.com/office/powerpoint/2010/main" val="1185771188"/>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2"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7"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6"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1"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C14FA-0A4E-4A6C-A870-B9970D712507}" type="slidenum">
              <a:rPr lang="en-US" smtClean="0"/>
              <a:pPr/>
              <a:t>1</a:t>
            </a:fld>
            <a:endParaRPr lang="en-US"/>
          </a:p>
        </p:txBody>
      </p:sp>
    </p:spTree>
    <p:extLst>
      <p:ext uri="{BB962C8B-B14F-4D97-AF65-F5344CB8AC3E}">
        <p14:creationId xmlns:p14="http://schemas.microsoft.com/office/powerpoint/2010/main" val="78295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D56DFDA-D604-45D6-8AC7-928D246664D9}" type="slidenum">
              <a:rPr lang="en-US" sz="1600" spc="-1" smtClean="0">
                <a:solidFill>
                  <a:srgbClr val="000000"/>
                </a:solidFill>
                <a:uFill>
                  <a:solidFill>
                    <a:srgbClr val="FFFFFF"/>
                  </a:solidFill>
                </a:uFill>
                <a:latin typeface="Times New Roman"/>
              </a:rPr>
              <a:pPr algn="r"/>
              <a:t>48</a:t>
            </a:fld>
            <a:endParaRPr lang="en-US" sz="1600"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6560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777240" y="4777740"/>
            <a:ext cx="6217512" cy="4525884"/>
          </a:xfrm>
          <a:prstGeom prst="rect">
            <a:avLst/>
          </a:prstGeom>
          <a:noFill/>
          <a:ln>
            <a:noFill/>
          </a:ln>
        </p:spPr>
        <p:style>
          <a:lnRef idx="0">
            <a:scrgbClr r="0" g="0" b="0"/>
          </a:lnRef>
          <a:fillRef idx="0">
            <a:scrgbClr r="0" g="0" b="0"/>
          </a:fillRef>
          <a:effectRef idx="0">
            <a:scrgbClr r="0" g="0" b="0"/>
          </a:effectRef>
          <a:fontRef idx="minor"/>
        </p:style>
      </p:sp>
      <p:sp>
        <p:nvSpPr>
          <p:cNvPr id="171" name="CustomShape 2"/>
          <p:cNvSpPr/>
          <p:nvPr/>
        </p:nvSpPr>
        <p:spPr>
          <a:xfrm>
            <a:off x="4402728" y="9553896"/>
            <a:ext cx="3367632" cy="50252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100278" tIns="52145" rIns="100278" bIns="52145" anchor="b"/>
          <a:lstStyle/>
          <a:p>
            <a:pPr algn="r">
              <a:lnSpc>
                <a:spcPct val="100000"/>
              </a:lnSpc>
            </a:pPr>
            <a:fld id="{B81740B6-D6BF-44EB-B696-9E2928C0AEA2}" type="slidenum">
              <a:rPr lang="en-US" sz="1300" spc="-1">
                <a:solidFill>
                  <a:srgbClr val="000000"/>
                </a:solidFill>
                <a:uFill>
                  <a:solidFill>
                    <a:srgbClr val="FFFFFF"/>
                  </a:solidFill>
                </a:uFill>
                <a:latin typeface="Arial"/>
              </a:rPr>
              <a:pPr algn="r">
                <a:lnSpc>
                  <a:spcPct val="100000"/>
                </a:lnSpc>
              </a:pPr>
              <a:t>53</a:t>
            </a:fld>
            <a:endParaRPr lang="en-US" sz="2000" spc="-1" dirty="0">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3" y="2918875"/>
            <a:ext cx="3937744" cy="46408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
        <p:nvSpPr>
          <p:cNvPr id="8" name="Freeform 7"/>
          <p:cNvSpPr/>
          <p:nvPr/>
        </p:nvSpPr>
        <p:spPr>
          <a:xfrm>
            <a:off x="-2624" y="-1017"/>
            <a:ext cx="10083249" cy="756069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
        <p:nvSpPr>
          <p:cNvPr id="2" name="Title 1"/>
          <p:cNvSpPr>
            <a:spLocks noGrp="1"/>
          </p:cNvSpPr>
          <p:nvPr>
            <p:ph type="ctrTitle"/>
          </p:nvPr>
        </p:nvSpPr>
        <p:spPr>
          <a:xfrm rot="19140000">
            <a:off x="900812" y="1907449"/>
            <a:ext cx="6227215" cy="1327524"/>
          </a:xfrm>
        </p:spPr>
        <p:txBody>
          <a:bodyPr bIns="10077" anchor="b"/>
          <a:lstStyle>
            <a:lvl1pPr>
              <a:defRPr sz="35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336454" y="2723740"/>
            <a:ext cx="7178070" cy="362947"/>
          </a:xfrm>
        </p:spPr>
        <p:txBody>
          <a:bodyPr tIns="10077">
            <a:normAutofit/>
          </a:bodyPr>
          <a:lstStyle>
            <a:lvl1pPr marL="0" indent="0" algn="l">
              <a:buNone/>
              <a:defRPr kumimoji="0" lang="en-US" sz="1500" b="0" i="0" u="none" strike="noStrike" kern="1200" cap="all" spc="441" normalizeH="0" baseline="0" noProof="0" dirty="0" smtClean="0">
                <a:ln>
                  <a:noFill/>
                </a:ln>
                <a:solidFill>
                  <a:schemeClr val="tx1"/>
                </a:solidFill>
                <a:effectLst/>
                <a:uLnTx/>
                <a:uFillTx/>
                <a:latin typeface="+mn-lt"/>
                <a:ea typeface="+mj-ea"/>
                <a:cs typeface="Tunga" pitchFamily="2"/>
              </a:defRPr>
            </a:lvl1pPr>
            <a:lvl2pPr marL="503868" indent="0" algn="ctr">
              <a:buNone/>
              <a:defRPr>
                <a:solidFill>
                  <a:schemeClr val="tx1">
                    <a:tint val="75000"/>
                  </a:schemeClr>
                </a:solidFill>
              </a:defRPr>
            </a:lvl2pPr>
            <a:lvl3pPr marL="1007734" indent="0" algn="ctr">
              <a:buNone/>
              <a:defRPr>
                <a:solidFill>
                  <a:schemeClr val="tx1">
                    <a:tint val="75000"/>
                  </a:schemeClr>
                </a:solidFill>
              </a:defRPr>
            </a:lvl3pPr>
            <a:lvl4pPr marL="1511602" indent="0" algn="ctr">
              <a:buNone/>
              <a:defRPr>
                <a:solidFill>
                  <a:schemeClr val="tx1">
                    <a:tint val="75000"/>
                  </a:schemeClr>
                </a:solidFill>
              </a:defRPr>
            </a:lvl4pPr>
            <a:lvl5pPr marL="2015468" indent="0" algn="ctr">
              <a:buNone/>
              <a:defRPr>
                <a:solidFill>
                  <a:schemeClr val="tx1">
                    <a:tint val="75000"/>
                  </a:schemeClr>
                </a:solidFill>
              </a:defRPr>
            </a:lvl5pPr>
            <a:lvl6pPr marL="2519335" indent="0" algn="ctr">
              <a:buNone/>
              <a:defRPr>
                <a:solidFill>
                  <a:schemeClr val="tx1">
                    <a:tint val="75000"/>
                  </a:schemeClr>
                </a:solidFill>
              </a:defRPr>
            </a:lvl6pPr>
            <a:lvl7pPr marL="3023201" indent="0" algn="ctr">
              <a:buNone/>
              <a:defRPr>
                <a:solidFill>
                  <a:schemeClr val="tx1">
                    <a:tint val="75000"/>
                  </a:schemeClr>
                </a:solidFill>
              </a:defRPr>
            </a:lvl7pPr>
            <a:lvl8pPr marL="3527069" indent="0" algn="ctr">
              <a:buNone/>
              <a:defRPr>
                <a:solidFill>
                  <a:schemeClr val="tx1">
                    <a:tint val="75000"/>
                  </a:schemeClr>
                </a:solidFill>
              </a:defRPr>
            </a:lvl8pPr>
            <a:lvl9pPr marL="4030936" indent="0" algn="ctr">
              <a:buNone/>
              <a:defRPr>
                <a:solidFill>
                  <a:schemeClr val="tx1">
                    <a:tint val="75000"/>
                  </a:schemeClr>
                </a:solidFill>
              </a:defRPr>
            </a:lvl9pPr>
          </a:lstStyle>
          <a:p>
            <a:pPr marL="0" marR="0" lvl="0" indent="0" algn="l" defTabSz="1007734"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January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January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739"/>
            <a:ext cx="2268141" cy="515702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4031" y="302739"/>
            <a:ext cx="6636411" cy="51570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January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2" y="2918875"/>
            <a:ext cx="3937744" cy="46408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3" tIns="50392" rIns="100783" bIns="50392" rtlCol="0" anchor="ctr"/>
          <a:lstStyle/>
          <a:p>
            <a:pPr algn="ctr"/>
            <a:endParaRPr lang="en-US"/>
          </a:p>
        </p:txBody>
      </p:sp>
      <p:sp>
        <p:nvSpPr>
          <p:cNvPr id="8" name="Freeform 7"/>
          <p:cNvSpPr/>
          <p:nvPr/>
        </p:nvSpPr>
        <p:spPr>
          <a:xfrm>
            <a:off x="-2624" y="-1018"/>
            <a:ext cx="10083249" cy="756069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3" tIns="50392" rIns="100783" bIns="50392" rtlCol="0" anchor="ctr"/>
          <a:lstStyle/>
          <a:p>
            <a:pPr algn="ctr"/>
            <a:endParaRPr lang="en-US"/>
          </a:p>
        </p:txBody>
      </p:sp>
      <p:sp>
        <p:nvSpPr>
          <p:cNvPr id="2" name="Title 1"/>
          <p:cNvSpPr>
            <a:spLocks noGrp="1"/>
          </p:cNvSpPr>
          <p:nvPr>
            <p:ph type="ctrTitle"/>
          </p:nvPr>
        </p:nvSpPr>
        <p:spPr>
          <a:xfrm rot="19140000">
            <a:off x="900811" y="1907449"/>
            <a:ext cx="6227215" cy="1327524"/>
          </a:xfrm>
        </p:spPr>
        <p:txBody>
          <a:bodyPr bIns="10078" anchor="b"/>
          <a:lstStyle>
            <a:lvl1pPr>
              <a:defRPr sz="35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336453" y="2723739"/>
            <a:ext cx="7178070" cy="362947"/>
          </a:xfrm>
        </p:spPr>
        <p:txBody>
          <a:bodyPr tIns="10078">
            <a:normAutofit/>
          </a:bodyPr>
          <a:lstStyle>
            <a:lvl1pPr marL="0" indent="0" algn="l">
              <a:buNone/>
              <a:defRPr kumimoji="0" lang="en-US" sz="1500" b="0" i="0" u="none" strike="noStrike" kern="1200" cap="all" spc="441" normalizeH="0" baseline="0" noProof="0" dirty="0" smtClean="0">
                <a:ln>
                  <a:noFill/>
                </a:ln>
                <a:solidFill>
                  <a:schemeClr val="tx1"/>
                </a:solidFill>
                <a:effectLst/>
                <a:uLnTx/>
                <a:uFillTx/>
                <a:latin typeface="+mn-lt"/>
                <a:ea typeface="+mj-ea"/>
                <a:cs typeface="Tunga" pitchFamily="2"/>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pPr marL="0" marR="0" lvl="0" indent="0" algn="l" defTabSz="1007838"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January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January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624" y="-1018"/>
            <a:ext cx="10083249" cy="756069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3" tIns="50392" rIns="100783" bIns="50392" rtlCol="0" anchor="ctr"/>
          <a:lstStyle/>
          <a:p>
            <a:pPr algn="ctr"/>
            <a:endParaRPr lang="en-US"/>
          </a:p>
        </p:txBody>
      </p:sp>
      <p:sp>
        <p:nvSpPr>
          <p:cNvPr id="7" name="Right Triangle 6"/>
          <p:cNvSpPr/>
          <p:nvPr/>
        </p:nvSpPr>
        <p:spPr>
          <a:xfrm>
            <a:off x="2" y="2918875"/>
            <a:ext cx="3937744" cy="46408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3" tIns="50392" rIns="100783" bIns="50392" rtlCol="0" anchor="ctr"/>
          <a:lstStyle/>
          <a:p>
            <a:pPr algn="ctr"/>
            <a:endParaRPr lang="en-US"/>
          </a:p>
        </p:txBody>
      </p:sp>
      <p:sp>
        <p:nvSpPr>
          <p:cNvPr id="2" name="Title 1"/>
          <p:cNvSpPr>
            <a:spLocks noGrp="1"/>
          </p:cNvSpPr>
          <p:nvPr>
            <p:ph type="title"/>
          </p:nvPr>
        </p:nvSpPr>
        <p:spPr>
          <a:xfrm rot="19140000">
            <a:off x="903331" y="1903409"/>
            <a:ext cx="6229826" cy="1331055"/>
          </a:xfrm>
        </p:spPr>
        <p:txBody>
          <a:bodyPr bIns="10078" anchor="b"/>
          <a:lstStyle>
            <a:lvl1pPr algn="l">
              <a:defRPr kumimoji="0" lang="en-US" sz="35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1007838"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Text Placeholder 2"/>
          <p:cNvSpPr>
            <a:spLocks noGrp="1"/>
          </p:cNvSpPr>
          <p:nvPr>
            <p:ph type="body" idx="1"/>
          </p:nvPr>
        </p:nvSpPr>
        <p:spPr>
          <a:xfrm rot="19140000">
            <a:off x="1340723" y="2720848"/>
            <a:ext cx="7177405" cy="362864"/>
          </a:xfrm>
        </p:spPr>
        <p:txBody>
          <a:bodyPr anchor="t">
            <a:normAutofit/>
          </a:bodyPr>
          <a:lstStyle>
            <a:lvl1pPr marL="0" indent="0">
              <a:buNone/>
              <a:defRPr kumimoji="0" lang="en-US" sz="1500" b="0" i="0" u="none" strike="noStrike" kern="1200" cap="all" spc="441" normalizeH="0" baseline="0" noProof="0" dirty="0" smtClean="0">
                <a:ln>
                  <a:noFill/>
                </a:ln>
                <a:solidFill>
                  <a:schemeClr val="tx1"/>
                </a:solidFill>
                <a:effectLst/>
                <a:uLnTx/>
                <a:uFillTx/>
                <a:latin typeface="+mn-lt"/>
                <a:ea typeface="+mj-ea"/>
                <a:cs typeface="Tunga" pitchFamily="2"/>
              </a:defRPr>
            </a:lvl1pPr>
            <a:lvl2pPr marL="503920" indent="0">
              <a:buNone/>
              <a:defRPr sz="2000">
                <a:solidFill>
                  <a:schemeClr val="tx1">
                    <a:tint val="75000"/>
                  </a:schemeClr>
                </a:solidFill>
              </a:defRPr>
            </a:lvl2pPr>
            <a:lvl3pPr marL="1007838" indent="0">
              <a:buNone/>
              <a:defRPr sz="1800">
                <a:solidFill>
                  <a:schemeClr val="tx1">
                    <a:tint val="75000"/>
                  </a:schemeClr>
                </a:solidFill>
              </a:defRPr>
            </a:lvl3pPr>
            <a:lvl4pPr marL="1511758" indent="0">
              <a:buNone/>
              <a:defRPr sz="1500">
                <a:solidFill>
                  <a:schemeClr val="tx1">
                    <a:tint val="75000"/>
                  </a:schemeClr>
                </a:solidFill>
              </a:defRPr>
            </a:lvl4pPr>
            <a:lvl5pPr marL="2015677" indent="0">
              <a:buNone/>
              <a:defRPr sz="1500">
                <a:solidFill>
                  <a:schemeClr val="tx1">
                    <a:tint val="75000"/>
                  </a:schemeClr>
                </a:solidFill>
              </a:defRPr>
            </a:lvl5pPr>
            <a:lvl6pPr marL="2519597" indent="0">
              <a:buNone/>
              <a:defRPr sz="1500">
                <a:solidFill>
                  <a:schemeClr val="tx1">
                    <a:tint val="75000"/>
                  </a:schemeClr>
                </a:solidFill>
              </a:defRPr>
            </a:lvl6pPr>
            <a:lvl7pPr marL="3023515" indent="0">
              <a:buNone/>
              <a:defRPr sz="1500">
                <a:solidFill>
                  <a:schemeClr val="tx1">
                    <a:tint val="75000"/>
                  </a:schemeClr>
                </a:solidFill>
              </a:defRPr>
            </a:lvl7pPr>
            <a:lvl8pPr marL="3527435" indent="0">
              <a:buNone/>
              <a:defRPr sz="1500">
                <a:solidFill>
                  <a:schemeClr val="tx1">
                    <a:tint val="75000"/>
                  </a:schemeClr>
                </a:solidFill>
              </a:defRPr>
            </a:lvl8pPr>
            <a:lvl9pPr marL="4031354" indent="0">
              <a:buNone/>
              <a:defRPr sz="1500">
                <a:solidFill>
                  <a:schemeClr val="tx1">
                    <a:tint val="75000"/>
                  </a:schemeClr>
                </a:solidFill>
              </a:defRPr>
            </a:lvl9pPr>
          </a:lstStyle>
          <a:p>
            <a:pPr marL="0" marR="0" lvl="0" indent="0" algn="l" defTabSz="1007838"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January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7256" y="1209548"/>
            <a:ext cx="3528219" cy="4092304"/>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441" y="1209548"/>
            <a:ext cx="3528219" cy="4092304"/>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January 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7256" y="1209548"/>
            <a:ext cx="3528219" cy="604774"/>
          </a:xfrm>
        </p:spPr>
        <p:txBody>
          <a:bodyPr anchor="b">
            <a:normAutofit/>
          </a:bodyPr>
          <a:lstStyle>
            <a:lvl1pPr marL="0" indent="0">
              <a:buNone/>
              <a:defRPr lang="en-US" sz="1500" b="0" kern="1200" cap="all" spc="441" baseline="0" dirty="0" smtClean="0">
                <a:solidFill>
                  <a:schemeClr val="tx1"/>
                </a:solidFill>
                <a:latin typeface="+mn-lt"/>
                <a:ea typeface="+mj-ea"/>
                <a:cs typeface="Tunga" pitchFamily="2"/>
              </a:defRPr>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marL="0" lvl="0" indent="0" algn="l" defTabSz="1007838" rtl="0" eaLnBrk="1" latinLnBrk="0" hangingPunct="1">
              <a:lnSpc>
                <a:spcPct val="100000"/>
              </a:lnSpc>
              <a:spcBef>
                <a:spcPts val="0"/>
              </a:spcBef>
              <a:spcAft>
                <a:spcPts val="0"/>
              </a:spcAft>
              <a:buClr>
                <a:schemeClr val="accent1"/>
              </a:buClr>
              <a:buFont typeface="Arial" pitchFamily="34" charset="0"/>
              <a:buNone/>
            </a:pPr>
            <a:r>
              <a:rPr lang="en-US" dirty="0" smtClean="0"/>
              <a:t>Click to edit Master text styles</a:t>
            </a:r>
          </a:p>
        </p:txBody>
      </p:sp>
      <p:sp>
        <p:nvSpPr>
          <p:cNvPr id="4" name="Content Placeholder 3"/>
          <p:cNvSpPr>
            <a:spLocks noGrp="1"/>
          </p:cNvSpPr>
          <p:nvPr>
            <p:ph sz="half" idx="2"/>
          </p:nvPr>
        </p:nvSpPr>
        <p:spPr>
          <a:xfrm>
            <a:off x="903057" y="1875972"/>
            <a:ext cx="3528219" cy="342705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441" y="1209548"/>
            <a:ext cx="3528219" cy="604774"/>
          </a:xfrm>
        </p:spPr>
        <p:txBody>
          <a:bodyPr anchor="b">
            <a:normAutofit/>
          </a:bodyPr>
          <a:lstStyle>
            <a:lvl1pPr marL="0" indent="0">
              <a:buNone/>
              <a:defRPr lang="en-US" sz="1500" b="0" kern="1200" cap="all" spc="441" baseline="0" dirty="0" smtClean="0">
                <a:solidFill>
                  <a:schemeClr val="tx1"/>
                </a:solidFill>
                <a:latin typeface="+mn-lt"/>
                <a:ea typeface="+mj-ea"/>
                <a:cs typeface="Tunga" pitchFamily="2"/>
              </a:defRPr>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marL="0" lvl="0" indent="0" algn="l" defTabSz="1007838" rtl="0" eaLnBrk="1" latinLnBrk="0" hangingPunct="1">
              <a:lnSpc>
                <a:spcPct val="100000"/>
              </a:lnSpc>
              <a:spcBef>
                <a:spcPts val="0"/>
              </a:spcBef>
              <a:spcAft>
                <a:spcPts val="0"/>
              </a:spcAft>
              <a:buClr>
                <a:schemeClr val="accent1"/>
              </a:buClr>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5181441" y="1875972"/>
            <a:ext cx="3528219" cy="342705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January 8,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January 8,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January 8,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2" y="2918875"/>
            <a:ext cx="3937744" cy="46408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3" tIns="50392" rIns="100783" bIns="50392" rtlCol="0" anchor="ctr"/>
          <a:lstStyle/>
          <a:p>
            <a:pPr algn="ctr"/>
            <a:endParaRPr lang="en-US"/>
          </a:p>
        </p:txBody>
      </p:sp>
      <p:sp>
        <p:nvSpPr>
          <p:cNvPr id="18" name="Right Triangle 17"/>
          <p:cNvSpPr/>
          <p:nvPr/>
        </p:nvSpPr>
        <p:spPr>
          <a:xfrm rot="5400000">
            <a:off x="478178" y="-478176"/>
            <a:ext cx="7559675" cy="8516031"/>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3" tIns="50392" rIns="100783" bIns="50392" rtlCol="0" anchor="ctr"/>
          <a:lstStyle/>
          <a:p>
            <a:pPr marL="0" algn="ctr" defTabSz="1007838" rtl="0" eaLnBrk="1" latinLnBrk="0" hangingPunct="1"/>
            <a:endParaRPr lang="en-US" sz="2000" kern="1200" dirty="0">
              <a:solidFill>
                <a:schemeClr val="lt1"/>
              </a:solidFill>
              <a:latin typeface="+mn-lt"/>
              <a:ea typeface="+mn-ea"/>
              <a:cs typeface="+mn-cs"/>
            </a:endParaRPr>
          </a:p>
        </p:txBody>
      </p:sp>
      <p:sp>
        <p:nvSpPr>
          <p:cNvPr id="2" name="Title 1"/>
          <p:cNvSpPr>
            <a:spLocks noGrp="1"/>
          </p:cNvSpPr>
          <p:nvPr>
            <p:ph type="title"/>
          </p:nvPr>
        </p:nvSpPr>
        <p:spPr>
          <a:xfrm rot="19140000">
            <a:off x="865331" y="1737363"/>
            <a:ext cx="5745956" cy="1200892"/>
          </a:xfrm>
        </p:spPr>
        <p:txBody>
          <a:bodyPr bIns="0" anchor="b"/>
          <a:lstStyle>
            <a:lvl1pPr algn="l">
              <a:defRPr kumimoji="0" lang="en-US" sz="31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1007838"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Content Placeholder 2"/>
          <p:cNvSpPr>
            <a:spLocks noGrp="1"/>
          </p:cNvSpPr>
          <p:nvPr>
            <p:ph idx="1"/>
          </p:nvPr>
        </p:nvSpPr>
        <p:spPr>
          <a:xfrm>
            <a:off x="5236053" y="2886867"/>
            <a:ext cx="4197812" cy="3664852"/>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430904" y="2483940"/>
            <a:ext cx="6388320" cy="687088"/>
          </a:xfrm>
        </p:spPr>
        <p:txBody>
          <a:bodyPr>
            <a:normAutofit/>
          </a:bodyPr>
          <a:lstStyle>
            <a:lvl1pPr marL="0" indent="0">
              <a:buNone/>
              <a:defRPr lang="en-US" sz="1500" b="1" kern="1200" dirty="0" smtClean="0">
                <a:solidFill>
                  <a:srgbClr val="FFFFFF"/>
                </a:solidFill>
                <a:latin typeface="+mn-lt"/>
                <a:ea typeface="+mn-ea"/>
                <a:cs typeface="+mn-cs"/>
              </a:defRPr>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marL="0" marR="0" lvl="0" indent="0" algn="l" defTabSz="1007838" rtl="0" eaLnBrk="1" fontAlgn="auto" latinLnBrk="0" hangingPunct="1">
              <a:lnSpc>
                <a:spcPct val="100000"/>
              </a:lnSpc>
              <a:spcBef>
                <a:spcPts val="331"/>
              </a:spcBef>
              <a:spcAft>
                <a:spcPts val="0"/>
              </a:spcAft>
              <a:buClr>
                <a:schemeClr val="accent1"/>
              </a:buClr>
              <a:buSzPct val="100000"/>
              <a:buFont typeface="Arial" pitchFamily="34" charset="0"/>
              <a:buNone/>
              <a:tabLst/>
              <a:defRPr/>
            </a:pPr>
            <a:r>
              <a:rPr lang="en-US" dirty="0"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January 8, 2023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January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236639" y="0"/>
            <a:ext cx="7843986" cy="7559675"/>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201568" anchor="ctr"/>
          <a:lstStyle>
            <a:lvl1pPr algn="r">
              <a:defRPr/>
            </a:lvl1pPr>
          </a:lstStyle>
          <a:p>
            <a:r>
              <a:rPr lang="en-US" smtClean="0"/>
              <a:t>Click icon to add picture</a:t>
            </a:r>
            <a:endParaRPr lang="en-US" dirty="0"/>
          </a:p>
        </p:txBody>
      </p:sp>
      <p:sp>
        <p:nvSpPr>
          <p:cNvPr id="9" name="Right Triangle 8"/>
          <p:cNvSpPr/>
          <p:nvPr/>
        </p:nvSpPr>
        <p:spPr>
          <a:xfrm>
            <a:off x="2" y="2918875"/>
            <a:ext cx="3937744" cy="46408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3" tIns="50392" rIns="100783" bIns="50392" rtlCol="0" anchor="ctr"/>
          <a:lstStyle/>
          <a:p>
            <a:pPr algn="ctr"/>
            <a:endParaRPr lang="en-US"/>
          </a:p>
        </p:txBody>
      </p:sp>
      <p:sp>
        <p:nvSpPr>
          <p:cNvPr id="10" name="Freeform 9"/>
          <p:cNvSpPr/>
          <p:nvPr/>
        </p:nvSpPr>
        <p:spPr>
          <a:xfrm>
            <a:off x="2" y="5564761"/>
            <a:ext cx="3937744" cy="19949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3" tIns="50392" rIns="100783" bIns="50392" rtlCol="0" anchor="ctr"/>
          <a:lstStyle/>
          <a:p>
            <a:pPr algn="ctr"/>
            <a:endParaRPr lang="en-US"/>
          </a:p>
        </p:txBody>
      </p:sp>
      <p:sp>
        <p:nvSpPr>
          <p:cNvPr id="2" name="Title 1"/>
          <p:cNvSpPr>
            <a:spLocks noGrp="1"/>
          </p:cNvSpPr>
          <p:nvPr>
            <p:ph type="title"/>
          </p:nvPr>
        </p:nvSpPr>
        <p:spPr>
          <a:xfrm rot="19140000">
            <a:off x="739948" y="1893227"/>
            <a:ext cx="6048375" cy="956196"/>
          </a:xfrm>
        </p:spPr>
        <p:txBody>
          <a:bodyPr anchor="b"/>
          <a:lstStyle>
            <a:lvl1pPr algn="l">
              <a:defRPr sz="31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260608" y="2403629"/>
            <a:ext cx="6721017" cy="816445"/>
          </a:xfrm>
        </p:spPr>
        <p:txBody>
          <a:bodyPr/>
          <a:lstStyle>
            <a:lvl1pPr marL="0" indent="0">
              <a:buNone/>
              <a:defRPr sz="1500">
                <a:solidFill>
                  <a:schemeClr val="tx2"/>
                </a:solidFill>
              </a:defRPr>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January 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January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739"/>
            <a:ext cx="2268141" cy="515702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4031" y="302739"/>
            <a:ext cx="6636411" cy="51570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January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624" y="-1017"/>
            <a:ext cx="10083249" cy="756069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
        <p:nvSpPr>
          <p:cNvPr id="7" name="Right Triangle 6"/>
          <p:cNvSpPr/>
          <p:nvPr/>
        </p:nvSpPr>
        <p:spPr>
          <a:xfrm>
            <a:off x="3" y="2918875"/>
            <a:ext cx="3937744" cy="46408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
        <p:nvSpPr>
          <p:cNvPr id="2" name="Title 1"/>
          <p:cNvSpPr>
            <a:spLocks noGrp="1"/>
          </p:cNvSpPr>
          <p:nvPr>
            <p:ph type="title"/>
          </p:nvPr>
        </p:nvSpPr>
        <p:spPr>
          <a:xfrm rot="19140000">
            <a:off x="903331" y="1903411"/>
            <a:ext cx="6229826" cy="1331055"/>
          </a:xfrm>
        </p:spPr>
        <p:txBody>
          <a:bodyPr bIns="10077" anchor="b"/>
          <a:lstStyle>
            <a:lvl1pPr algn="l">
              <a:defRPr kumimoji="0" lang="en-US" sz="35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1007734"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Text Placeholder 2"/>
          <p:cNvSpPr>
            <a:spLocks noGrp="1"/>
          </p:cNvSpPr>
          <p:nvPr>
            <p:ph type="body" idx="1"/>
          </p:nvPr>
        </p:nvSpPr>
        <p:spPr>
          <a:xfrm rot="19140000">
            <a:off x="1340723" y="2720848"/>
            <a:ext cx="7177405" cy="362864"/>
          </a:xfrm>
        </p:spPr>
        <p:txBody>
          <a:bodyPr anchor="t">
            <a:normAutofit/>
          </a:bodyPr>
          <a:lstStyle>
            <a:lvl1pPr marL="0" indent="0">
              <a:buNone/>
              <a:defRPr kumimoji="0" lang="en-US" sz="1500" b="0" i="0" u="none" strike="noStrike" kern="1200" cap="all" spc="441" normalizeH="0" baseline="0" noProof="0" dirty="0" smtClean="0">
                <a:ln>
                  <a:noFill/>
                </a:ln>
                <a:solidFill>
                  <a:schemeClr val="tx1"/>
                </a:solidFill>
                <a:effectLst/>
                <a:uLnTx/>
                <a:uFillTx/>
                <a:latin typeface="+mn-lt"/>
                <a:ea typeface="+mj-ea"/>
                <a:cs typeface="Tunga" pitchFamily="2"/>
              </a:defRPr>
            </a:lvl1pPr>
            <a:lvl2pPr marL="503868" indent="0">
              <a:buNone/>
              <a:defRPr sz="2000">
                <a:solidFill>
                  <a:schemeClr val="tx1">
                    <a:tint val="75000"/>
                  </a:schemeClr>
                </a:solidFill>
              </a:defRPr>
            </a:lvl2pPr>
            <a:lvl3pPr marL="1007734" indent="0">
              <a:buNone/>
              <a:defRPr sz="1800">
                <a:solidFill>
                  <a:schemeClr val="tx1">
                    <a:tint val="75000"/>
                  </a:schemeClr>
                </a:solidFill>
              </a:defRPr>
            </a:lvl3pPr>
            <a:lvl4pPr marL="1511602" indent="0">
              <a:buNone/>
              <a:defRPr sz="1500">
                <a:solidFill>
                  <a:schemeClr val="tx1">
                    <a:tint val="75000"/>
                  </a:schemeClr>
                </a:solidFill>
              </a:defRPr>
            </a:lvl4pPr>
            <a:lvl5pPr marL="2015468" indent="0">
              <a:buNone/>
              <a:defRPr sz="1500">
                <a:solidFill>
                  <a:schemeClr val="tx1">
                    <a:tint val="75000"/>
                  </a:schemeClr>
                </a:solidFill>
              </a:defRPr>
            </a:lvl5pPr>
            <a:lvl6pPr marL="2519335" indent="0">
              <a:buNone/>
              <a:defRPr sz="1500">
                <a:solidFill>
                  <a:schemeClr val="tx1">
                    <a:tint val="75000"/>
                  </a:schemeClr>
                </a:solidFill>
              </a:defRPr>
            </a:lvl6pPr>
            <a:lvl7pPr marL="3023201" indent="0">
              <a:buNone/>
              <a:defRPr sz="1500">
                <a:solidFill>
                  <a:schemeClr val="tx1">
                    <a:tint val="75000"/>
                  </a:schemeClr>
                </a:solidFill>
              </a:defRPr>
            </a:lvl7pPr>
            <a:lvl8pPr marL="3527069" indent="0">
              <a:buNone/>
              <a:defRPr sz="1500">
                <a:solidFill>
                  <a:schemeClr val="tx1">
                    <a:tint val="75000"/>
                  </a:schemeClr>
                </a:solidFill>
              </a:defRPr>
            </a:lvl8pPr>
            <a:lvl9pPr marL="4030936" indent="0">
              <a:buNone/>
              <a:defRPr sz="1500">
                <a:solidFill>
                  <a:schemeClr val="tx1">
                    <a:tint val="75000"/>
                  </a:schemeClr>
                </a:solidFill>
              </a:defRPr>
            </a:lvl9pPr>
          </a:lstStyle>
          <a:p>
            <a:pPr marL="0" marR="0" lvl="0" indent="0" algn="l" defTabSz="1007734"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January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7256" y="1209548"/>
            <a:ext cx="3528219" cy="4092304"/>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441" y="1209548"/>
            <a:ext cx="3528219" cy="4092304"/>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January 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7256" y="1209548"/>
            <a:ext cx="3528219" cy="604774"/>
          </a:xfrm>
        </p:spPr>
        <p:txBody>
          <a:bodyPr anchor="b">
            <a:normAutofit/>
          </a:bodyPr>
          <a:lstStyle>
            <a:lvl1pPr marL="0" indent="0">
              <a:buNone/>
              <a:defRPr lang="en-US" sz="1500" b="0" kern="1200" cap="all" spc="441" baseline="0" dirty="0" smtClean="0">
                <a:solidFill>
                  <a:schemeClr val="tx1"/>
                </a:solidFill>
                <a:latin typeface="+mn-lt"/>
                <a:ea typeface="+mj-ea"/>
                <a:cs typeface="Tunga" pitchFamily="2"/>
              </a:defRPr>
            </a:lvl1pPr>
            <a:lvl2pPr marL="503868" indent="0">
              <a:buNone/>
              <a:defRPr sz="2200" b="1"/>
            </a:lvl2pPr>
            <a:lvl3pPr marL="1007734" indent="0">
              <a:buNone/>
              <a:defRPr sz="2000" b="1"/>
            </a:lvl3pPr>
            <a:lvl4pPr marL="1511602" indent="0">
              <a:buNone/>
              <a:defRPr sz="1800" b="1"/>
            </a:lvl4pPr>
            <a:lvl5pPr marL="2015468" indent="0">
              <a:buNone/>
              <a:defRPr sz="1800" b="1"/>
            </a:lvl5pPr>
            <a:lvl6pPr marL="2519335" indent="0">
              <a:buNone/>
              <a:defRPr sz="1800" b="1"/>
            </a:lvl6pPr>
            <a:lvl7pPr marL="3023201" indent="0">
              <a:buNone/>
              <a:defRPr sz="1800" b="1"/>
            </a:lvl7pPr>
            <a:lvl8pPr marL="3527069" indent="0">
              <a:buNone/>
              <a:defRPr sz="1800" b="1"/>
            </a:lvl8pPr>
            <a:lvl9pPr marL="4030936" indent="0">
              <a:buNone/>
              <a:defRPr sz="1800" b="1"/>
            </a:lvl9pPr>
          </a:lstStyle>
          <a:p>
            <a:pPr marL="0" lvl="0" indent="0" algn="l" defTabSz="1007734" rtl="0" eaLnBrk="1" latinLnBrk="0" hangingPunct="1">
              <a:lnSpc>
                <a:spcPct val="100000"/>
              </a:lnSpc>
              <a:spcBef>
                <a:spcPts val="0"/>
              </a:spcBef>
              <a:spcAft>
                <a:spcPts val="0"/>
              </a:spcAft>
              <a:buClr>
                <a:schemeClr val="accent1"/>
              </a:buClr>
              <a:buFont typeface="Arial" pitchFamily="34" charset="0"/>
              <a:buNone/>
            </a:pPr>
            <a:r>
              <a:rPr lang="en-US" dirty="0" smtClean="0"/>
              <a:t>Click to edit Master text styles</a:t>
            </a:r>
          </a:p>
        </p:txBody>
      </p:sp>
      <p:sp>
        <p:nvSpPr>
          <p:cNvPr id="4" name="Content Placeholder 3"/>
          <p:cNvSpPr>
            <a:spLocks noGrp="1"/>
          </p:cNvSpPr>
          <p:nvPr>
            <p:ph sz="half" idx="2"/>
          </p:nvPr>
        </p:nvSpPr>
        <p:spPr>
          <a:xfrm>
            <a:off x="903057" y="1875972"/>
            <a:ext cx="3528219" cy="342705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441" y="1209548"/>
            <a:ext cx="3528219" cy="604774"/>
          </a:xfrm>
        </p:spPr>
        <p:txBody>
          <a:bodyPr anchor="b">
            <a:normAutofit/>
          </a:bodyPr>
          <a:lstStyle>
            <a:lvl1pPr marL="0" indent="0">
              <a:buNone/>
              <a:defRPr lang="en-US" sz="1500" b="0" kern="1200" cap="all" spc="441" baseline="0" dirty="0" smtClean="0">
                <a:solidFill>
                  <a:schemeClr val="tx1"/>
                </a:solidFill>
                <a:latin typeface="+mn-lt"/>
                <a:ea typeface="+mj-ea"/>
                <a:cs typeface="Tunga" pitchFamily="2"/>
              </a:defRPr>
            </a:lvl1pPr>
            <a:lvl2pPr marL="503868" indent="0">
              <a:buNone/>
              <a:defRPr sz="2200" b="1"/>
            </a:lvl2pPr>
            <a:lvl3pPr marL="1007734" indent="0">
              <a:buNone/>
              <a:defRPr sz="2000" b="1"/>
            </a:lvl3pPr>
            <a:lvl4pPr marL="1511602" indent="0">
              <a:buNone/>
              <a:defRPr sz="1800" b="1"/>
            </a:lvl4pPr>
            <a:lvl5pPr marL="2015468" indent="0">
              <a:buNone/>
              <a:defRPr sz="1800" b="1"/>
            </a:lvl5pPr>
            <a:lvl6pPr marL="2519335" indent="0">
              <a:buNone/>
              <a:defRPr sz="1800" b="1"/>
            </a:lvl6pPr>
            <a:lvl7pPr marL="3023201" indent="0">
              <a:buNone/>
              <a:defRPr sz="1800" b="1"/>
            </a:lvl7pPr>
            <a:lvl8pPr marL="3527069" indent="0">
              <a:buNone/>
              <a:defRPr sz="1800" b="1"/>
            </a:lvl8pPr>
            <a:lvl9pPr marL="4030936" indent="0">
              <a:buNone/>
              <a:defRPr sz="1800" b="1"/>
            </a:lvl9pPr>
          </a:lstStyle>
          <a:p>
            <a:pPr marL="0" lvl="0" indent="0" algn="l" defTabSz="1007734" rtl="0" eaLnBrk="1" latinLnBrk="0" hangingPunct="1">
              <a:lnSpc>
                <a:spcPct val="100000"/>
              </a:lnSpc>
              <a:spcBef>
                <a:spcPts val="0"/>
              </a:spcBef>
              <a:spcAft>
                <a:spcPts val="0"/>
              </a:spcAft>
              <a:buClr>
                <a:schemeClr val="accent1"/>
              </a:buClr>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5181441" y="1875972"/>
            <a:ext cx="3528219" cy="342705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January 8,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January 8,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January 8,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3" y="2918875"/>
            <a:ext cx="3937744" cy="46408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
        <p:nvSpPr>
          <p:cNvPr id="18" name="Right Triangle 17"/>
          <p:cNvSpPr/>
          <p:nvPr/>
        </p:nvSpPr>
        <p:spPr>
          <a:xfrm rot="5400000">
            <a:off x="478178" y="-478176"/>
            <a:ext cx="7559675" cy="8516031"/>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marL="0" algn="ctr" defTabSz="1007734" rtl="0" eaLnBrk="1" latinLnBrk="0" hangingPunct="1"/>
            <a:endParaRPr lang="en-US" sz="2000" kern="1200" dirty="0">
              <a:solidFill>
                <a:schemeClr val="lt1"/>
              </a:solidFill>
              <a:latin typeface="+mn-lt"/>
              <a:ea typeface="+mn-ea"/>
              <a:cs typeface="+mn-cs"/>
            </a:endParaRPr>
          </a:p>
        </p:txBody>
      </p:sp>
      <p:sp>
        <p:nvSpPr>
          <p:cNvPr id="2" name="Title 1"/>
          <p:cNvSpPr>
            <a:spLocks noGrp="1"/>
          </p:cNvSpPr>
          <p:nvPr>
            <p:ph type="title"/>
          </p:nvPr>
        </p:nvSpPr>
        <p:spPr>
          <a:xfrm rot="19140000">
            <a:off x="865331" y="1737363"/>
            <a:ext cx="5745956" cy="1200892"/>
          </a:xfrm>
        </p:spPr>
        <p:txBody>
          <a:bodyPr bIns="0" anchor="b"/>
          <a:lstStyle>
            <a:lvl1pPr algn="l">
              <a:defRPr kumimoji="0" lang="en-US" sz="31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1007734"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Content Placeholder 2"/>
          <p:cNvSpPr>
            <a:spLocks noGrp="1"/>
          </p:cNvSpPr>
          <p:nvPr>
            <p:ph idx="1"/>
          </p:nvPr>
        </p:nvSpPr>
        <p:spPr>
          <a:xfrm>
            <a:off x="5236054" y="2886867"/>
            <a:ext cx="4197812" cy="3664852"/>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430904" y="2483940"/>
            <a:ext cx="6388320" cy="687088"/>
          </a:xfrm>
        </p:spPr>
        <p:txBody>
          <a:bodyPr>
            <a:normAutofit/>
          </a:bodyPr>
          <a:lstStyle>
            <a:lvl1pPr marL="0" indent="0">
              <a:buNone/>
              <a:defRPr lang="en-US" sz="1500" b="1" kern="1200" dirty="0" smtClean="0">
                <a:solidFill>
                  <a:srgbClr val="FFFFFF"/>
                </a:solidFill>
                <a:latin typeface="+mn-lt"/>
                <a:ea typeface="+mn-ea"/>
                <a:cs typeface="+mn-cs"/>
              </a:defRPr>
            </a:lvl1pPr>
            <a:lvl2pPr marL="503868" indent="0">
              <a:buNone/>
              <a:defRPr sz="1300"/>
            </a:lvl2pPr>
            <a:lvl3pPr marL="1007734" indent="0">
              <a:buNone/>
              <a:defRPr sz="1100"/>
            </a:lvl3pPr>
            <a:lvl4pPr marL="1511602" indent="0">
              <a:buNone/>
              <a:defRPr sz="1000"/>
            </a:lvl4pPr>
            <a:lvl5pPr marL="2015468" indent="0">
              <a:buNone/>
              <a:defRPr sz="1000"/>
            </a:lvl5pPr>
            <a:lvl6pPr marL="2519335" indent="0">
              <a:buNone/>
              <a:defRPr sz="1000"/>
            </a:lvl6pPr>
            <a:lvl7pPr marL="3023201" indent="0">
              <a:buNone/>
              <a:defRPr sz="1000"/>
            </a:lvl7pPr>
            <a:lvl8pPr marL="3527069" indent="0">
              <a:buNone/>
              <a:defRPr sz="1000"/>
            </a:lvl8pPr>
            <a:lvl9pPr marL="4030936" indent="0">
              <a:buNone/>
              <a:defRPr sz="1000"/>
            </a:lvl9pPr>
          </a:lstStyle>
          <a:p>
            <a:pPr marL="0" marR="0" lvl="0" indent="0" algn="l" defTabSz="1007734" rtl="0" eaLnBrk="1" fontAlgn="auto" latinLnBrk="0" hangingPunct="1">
              <a:lnSpc>
                <a:spcPct val="100000"/>
              </a:lnSpc>
              <a:spcBef>
                <a:spcPts val="331"/>
              </a:spcBef>
              <a:spcAft>
                <a:spcPts val="0"/>
              </a:spcAft>
              <a:buClr>
                <a:schemeClr val="accent1"/>
              </a:buClr>
              <a:buSzPct val="100000"/>
              <a:buFont typeface="Arial" pitchFamily="34" charset="0"/>
              <a:buNone/>
              <a:tabLst/>
              <a:defRPr/>
            </a:pPr>
            <a:r>
              <a:rPr lang="en-US" dirty="0"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January 8, 2023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236639" y="0"/>
            <a:ext cx="7843986" cy="7559675"/>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201547" anchor="ctr"/>
          <a:lstStyle>
            <a:lvl1pPr algn="r">
              <a:defRPr/>
            </a:lvl1pPr>
          </a:lstStyle>
          <a:p>
            <a:r>
              <a:rPr lang="en-US" smtClean="0"/>
              <a:t>Click icon to add picture</a:t>
            </a:r>
            <a:endParaRPr lang="en-US" dirty="0"/>
          </a:p>
        </p:txBody>
      </p:sp>
      <p:sp>
        <p:nvSpPr>
          <p:cNvPr id="9" name="Right Triangle 8"/>
          <p:cNvSpPr/>
          <p:nvPr/>
        </p:nvSpPr>
        <p:spPr>
          <a:xfrm>
            <a:off x="3" y="2918875"/>
            <a:ext cx="3937744" cy="46408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
        <p:nvSpPr>
          <p:cNvPr id="10" name="Freeform 9"/>
          <p:cNvSpPr/>
          <p:nvPr/>
        </p:nvSpPr>
        <p:spPr>
          <a:xfrm>
            <a:off x="3" y="5564761"/>
            <a:ext cx="3937744" cy="19949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
        <p:nvSpPr>
          <p:cNvPr id="2" name="Title 1"/>
          <p:cNvSpPr>
            <a:spLocks noGrp="1"/>
          </p:cNvSpPr>
          <p:nvPr>
            <p:ph type="title"/>
          </p:nvPr>
        </p:nvSpPr>
        <p:spPr>
          <a:xfrm rot="19140000">
            <a:off x="739948" y="1893227"/>
            <a:ext cx="6048375" cy="956196"/>
          </a:xfrm>
        </p:spPr>
        <p:txBody>
          <a:bodyPr anchor="b"/>
          <a:lstStyle>
            <a:lvl1pPr algn="l">
              <a:defRPr sz="31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260609" y="2403629"/>
            <a:ext cx="6721017" cy="816445"/>
          </a:xfrm>
        </p:spPr>
        <p:txBody>
          <a:bodyPr/>
          <a:lstStyle>
            <a:lvl1pPr marL="0" indent="0">
              <a:buNone/>
              <a:defRPr sz="1500">
                <a:solidFill>
                  <a:schemeClr val="tx2"/>
                </a:solidFill>
              </a:defRPr>
            </a:lvl1pPr>
            <a:lvl2pPr marL="503868" indent="0">
              <a:buNone/>
              <a:defRPr sz="1300"/>
            </a:lvl2pPr>
            <a:lvl3pPr marL="1007734" indent="0">
              <a:buNone/>
              <a:defRPr sz="1100"/>
            </a:lvl3pPr>
            <a:lvl4pPr marL="1511602" indent="0">
              <a:buNone/>
              <a:defRPr sz="1000"/>
            </a:lvl4pPr>
            <a:lvl5pPr marL="2015468" indent="0">
              <a:buNone/>
              <a:defRPr sz="1000"/>
            </a:lvl5pPr>
            <a:lvl6pPr marL="2519335" indent="0">
              <a:buNone/>
              <a:defRPr sz="1000"/>
            </a:lvl6pPr>
            <a:lvl7pPr marL="3023201" indent="0">
              <a:buNone/>
              <a:defRPr sz="1000"/>
            </a:lvl7pPr>
            <a:lvl8pPr marL="3527069" indent="0">
              <a:buNone/>
              <a:defRPr sz="1000"/>
            </a:lvl8pPr>
            <a:lvl9pPr marL="403093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January 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623" y="5567387"/>
            <a:ext cx="3940370" cy="199228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
        <p:nvSpPr>
          <p:cNvPr id="8" name="Freeform 7"/>
          <p:cNvSpPr/>
          <p:nvPr/>
        </p:nvSpPr>
        <p:spPr>
          <a:xfrm>
            <a:off x="-2624" y="5568117"/>
            <a:ext cx="10083249" cy="199156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
        <p:nvSpPr>
          <p:cNvPr id="2" name="Title Placeholder 1"/>
          <p:cNvSpPr>
            <a:spLocks noGrp="1"/>
          </p:cNvSpPr>
          <p:nvPr>
            <p:ph type="title"/>
          </p:nvPr>
        </p:nvSpPr>
        <p:spPr>
          <a:xfrm>
            <a:off x="907256" y="403183"/>
            <a:ext cx="8291314" cy="604774"/>
          </a:xfrm>
          <a:prstGeom prst="rect">
            <a:avLst/>
          </a:prstGeom>
        </p:spPr>
        <p:txBody>
          <a:bodyPr vert="horz" lIns="100772" tIns="50387" rIns="100772" bIns="50387"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07256" y="1213241"/>
            <a:ext cx="8291314" cy="3946121"/>
          </a:xfrm>
          <a:prstGeom prst="rect">
            <a:avLst/>
          </a:prstGeom>
        </p:spPr>
        <p:txBody>
          <a:bodyPr vert="horz" lIns="100772" tIns="50387" rIns="100772" bIns="503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21776" y="6471082"/>
            <a:ext cx="2399189" cy="221750"/>
          </a:xfrm>
          <a:prstGeom prst="rect">
            <a:avLst/>
          </a:prstGeom>
        </p:spPr>
        <p:txBody>
          <a:bodyPr vert="horz" lIns="100772" tIns="50387" rIns="100772" bIns="50387" rtlCol="0" anchor="ctr"/>
          <a:lstStyle>
            <a:lvl1pPr algn="l">
              <a:defRPr sz="1300">
                <a:solidFill>
                  <a:srgbClr val="FFFFFF"/>
                </a:solidFill>
              </a:defRPr>
            </a:lvl1pPr>
          </a:lstStyle>
          <a:p>
            <a:fld id="{62B1B13E-D5AF-485E-81A1-82A140076526}" type="datetime4">
              <a:rPr lang="en-US" smtClean="0"/>
              <a:pPr/>
              <a:t>January 8, 2023</a:t>
            </a:fld>
            <a:endParaRPr lang="en-US" dirty="0"/>
          </a:p>
        </p:txBody>
      </p:sp>
      <p:sp>
        <p:nvSpPr>
          <p:cNvPr id="5" name="Footer Placeholder 4"/>
          <p:cNvSpPr>
            <a:spLocks noGrp="1"/>
          </p:cNvSpPr>
          <p:nvPr>
            <p:ph type="ftr" sz="quarter" idx="3"/>
          </p:nvPr>
        </p:nvSpPr>
        <p:spPr>
          <a:xfrm>
            <a:off x="3877816" y="6928183"/>
            <a:ext cx="5208323" cy="302387"/>
          </a:xfrm>
          <a:prstGeom prst="rect">
            <a:avLst/>
          </a:prstGeom>
        </p:spPr>
        <p:txBody>
          <a:bodyPr vert="horz" lIns="100772" tIns="50387" rIns="100772" bIns="50387" rtlCol="0" anchor="ctr"/>
          <a:lstStyle>
            <a:lvl1pPr algn="r">
              <a:defRPr sz="1100" cap="all" spc="22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261561" y="6802189"/>
            <a:ext cx="554434" cy="554376"/>
          </a:xfrm>
          <a:prstGeom prst="ellipse">
            <a:avLst/>
          </a:prstGeom>
          <a:ln w="19050">
            <a:solidFill>
              <a:srgbClr val="FFFFFF"/>
            </a:solidFill>
          </a:ln>
        </p:spPr>
        <p:txBody>
          <a:bodyPr vert="horz" lIns="10077" tIns="10077" rIns="10077" bIns="10077" rtlCol="0" anchor="ctr">
            <a:normAutofit/>
          </a:bodyPr>
          <a:lstStyle>
            <a:lvl1pPr algn="ctr">
              <a:defRPr sz="180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1007734" rtl="0" eaLnBrk="1" latinLnBrk="0" hangingPunct="1">
        <a:spcBef>
          <a:spcPct val="0"/>
        </a:spcBef>
        <a:buNone/>
        <a:defRPr sz="3100" kern="1200" cap="all" baseline="0">
          <a:solidFill>
            <a:schemeClr val="tx1"/>
          </a:solidFill>
          <a:latin typeface="+mj-lt"/>
          <a:ea typeface="+mj-ea"/>
          <a:cs typeface="+mj-cs"/>
        </a:defRPr>
      </a:lvl1pPr>
    </p:titleStyle>
    <p:bodyStyle>
      <a:lvl1pPr marL="377900" indent="-377900" algn="l" defTabSz="1007734" rtl="0" eaLnBrk="1" latinLnBrk="0" hangingPunct="1">
        <a:spcBef>
          <a:spcPts val="882"/>
        </a:spcBef>
        <a:buFont typeface="Arial" pitchFamily="34" charset="0"/>
        <a:buNone/>
        <a:defRPr sz="1800" b="1" kern="1200">
          <a:solidFill>
            <a:schemeClr val="tx1"/>
          </a:solidFill>
          <a:latin typeface="+mn-lt"/>
          <a:ea typeface="+mn-ea"/>
          <a:cs typeface="+mn-cs"/>
        </a:defRPr>
      </a:lvl1pPr>
      <a:lvl2pPr marL="191470" indent="-191470" algn="l" defTabSz="1007734" rtl="0" eaLnBrk="1" latinLnBrk="0" hangingPunct="1">
        <a:spcBef>
          <a:spcPts val="331"/>
        </a:spcBef>
        <a:buClr>
          <a:schemeClr val="accent2"/>
        </a:buClr>
        <a:buFont typeface="Wingdings" pitchFamily="2" charset="2"/>
        <a:buChar char="§"/>
        <a:defRPr sz="1800" kern="1200">
          <a:solidFill>
            <a:schemeClr val="tx1"/>
          </a:solidFill>
          <a:latin typeface="+mn-lt"/>
          <a:ea typeface="+mn-ea"/>
          <a:cs typeface="+mn-cs"/>
        </a:defRPr>
      </a:lvl2pPr>
      <a:lvl3pPr marL="443403" indent="-181392" algn="l" defTabSz="1007734" rtl="0" eaLnBrk="1" latinLnBrk="0" hangingPunct="1">
        <a:spcBef>
          <a:spcPts val="331"/>
        </a:spcBef>
        <a:buClr>
          <a:schemeClr val="accent2"/>
        </a:buClr>
        <a:buFont typeface="Wingdings" pitchFamily="2" charset="2"/>
        <a:buChar char="§"/>
        <a:defRPr sz="1800" kern="1200">
          <a:solidFill>
            <a:schemeClr val="tx1"/>
          </a:solidFill>
          <a:latin typeface="+mn-lt"/>
          <a:ea typeface="+mn-ea"/>
          <a:cs typeface="+mn-cs"/>
        </a:defRPr>
      </a:lvl3pPr>
      <a:lvl4pPr marL="695337" indent="-181392" algn="l" defTabSz="1007734" rtl="0" eaLnBrk="1" latinLnBrk="0" hangingPunct="1">
        <a:spcBef>
          <a:spcPts val="331"/>
        </a:spcBef>
        <a:buClr>
          <a:schemeClr val="accent2"/>
        </a:buClr>
        <a:buFont typeface="Wingdings" pitchFamily="2" charset="2"/>
        <a:buChar char="§"/>
        <a:defRPr sz="1800" kern="1200">
          <a:solidFill>
            <a:schemeClr val="tx1"/>
          </a:solidFill>
          <a:latin typeface="+mn-lt"/>
          <a:ea typeface="+mn-ea"/>
          <a:cs typeface="+mn-cs"/>
        </a:defRPr>
      </a:lvl4pPr>
      <a:lvl5pPr marL="947270" indent="-191470" algn="l" defTabSz="1007734" rtl="0" eaLnBrk="1" latinLnBrk="0" hangingPunct="1">
        <a:spcBef>
          <a:spcPts val="331"/>
        </a:spcBef>
        <a:buClr>
          <a:schemeClr val="accent2"/>
        </a:buClr>
        <a:buFont typeface="Wingdings" pitchFamily="2" charset="2"/>
        <a:buChar char="§"/>
        <a:defRPr sz="1800" kern="1200">
          <a:solidFill>
            <a:schemeClr val="tx1"/>
          </a:solidFill>
          <a:latin typeface="+mn-lt"/>
          <a:ea typeface="+mn-ea"/>
          <a:cs typeface="+mn-cs"/>
        </a:defRPr>
      </a:lvl5pPr>
      <a:lvl6pPr marL="1209280" indent="-191470" algn="l" defTabSz="1007734" rtl="0" eaLnBrk="1" latinLnBrk="0" hangingPunct="1">
        <a:spcBef>
          <a:spcPts val="331"/>
        </a:spcBef>
        <a:buClr>
          <a:schemeClr val="accent2"/>
        </a:buClr>
        <a:buFont typeface="Wingdings" pitchFamily="2" charset="2"/>
        <a:buChar char="§"/>
        <a:defRPr sz="1500" kern="1200">
          <a:solidFill>
            <a:schemeClr val="tx1"/>
          </a:solidFill>
          <a:latin typeface="+mn-lt"/>
          <a:ea typeface="+mn-ea"/>
          <a:cs typeface="+mn-cs"/>
        </a:defRPr>
      </a:lvl6pPr>
      <a:lvl7pPr marL="1491446" indent="-181392" algn="l" defTabSz="1007734" rtl="0" eaLnBrk="1" latinLnBrk="0" hangingPunct="1">
        <a:spcBef>
          <a:spcPts val="331"/>
        </a:spcBef>
        <a:buClr>
          <a:schemeClr val="accent2"/>
        </a:buClr>
        <a:buFont typeface="Wingdings" pitchFamily="2" charset="2"/>
        <a:buChar char="§"/>
        <a:defRPr sz="1500" kern="1200">
          <a:solidFill>
            <a:schemeClr val="tx1"/>
          </a:solidFill>
          <a:latin typeface="+mn-lt"/>
          <a:ea typeface="+mn-ea"/>
          <a:cs typeface="+mn-cs"/>
        </a:defRPr>
      </a:lvl7pPr>
      <a:lvl8pPr marL="1743380" indent="-181392" algn="l" defTabSz="1007734" rtl="0" eaLnBrk="1" latinLnBrk="0" hangingPunct="1">
        <a:spcBef>
          <a:spcPts val="331"/>
        </a:spcBef>
        <a:buClr>
          <a:schemeClr val="accent2"/>
        </a:buClr>
        <a:buFont typeface="Wingdings" pitchFamily="2" charset="2"/>
        <a:buChar char="§"/>
        <a:defRPr sz="1500" kern="1200">
          <a:solidFill>
            <a:schemeClr val="tx1"/>
          </a:solidFill>
          <a:latin typeface="+mn-lt"/>
          <a:ea typeface="+mn-ea"/>
          <a:cs typeface="+mn-cs"/>
        </a:defRPr>
      </a:lvl8pPr>
      <a:lvl9pPr marL="1975161" indent="-181392" algn="l" defTabSz="1007734" rtl="0" eaLnBrk="1" latinLnBrk="0" hangingPunct="1">
        <a:spcBef>
          <a:spcPts val="331"/>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1007734" rtl="0" eaLnBrk="1" latinLnBrk="0" hangingPunct="1">
        <a:defRPr sz="2000" kern="1200">
          <a:solidFill>
            <a:schemeClr val="tx1"/>
          </a:solidFill>
          <a:latin typeface="+mn-lt"/>
          <a:ea typeface="+mn-ea"/>
          <a:cs typeface="+mn-cs"/>
        </a:defRPr>
      </a:lvl1pPr>
      <a:lvl2pPr marL="503868" algn="l" defTabSz="1007734" rtl="0" eaLnBrk="1" latinLnBrk="0" hangingPunct="1">
        <a:defRPr sz="2000" kern="1200">
          <a:solidFill>
            <a:schemeClr val="tx1"/>
          </a:solidFill>
          <a:latin typeface="+mn-lt"/>
          <a:ea typeface="+mn-ea"/>
          <a:cs typeface="+mn-cs"/>
        </a:defRPr>
      </a:lvl2pPr>
      <a:lvl3pPr marL="1007734" algn="l" defTabSz="1007734" rtl="0" eaLnBrk="1" latinLnBrk="0" hangingPunct="1">
        <a:defRPr sz="2000" kern="1200">
          <a:solidFill>
            <a:schemeClr val="tx1"/>
          </a:solidFill>
          <a:latin typeface="+mn-lt"/>
          <a:ea typeface="+mn-ea"/>
          <a:cs typeface="+mn-cs"/>
        </a:defRPr>
      </a:lvl3pPr>
      <a:lvl4pPr marL="1511602" algn="l" defTabSz="1007734" rtl="0" eaLnBrk="1" latinLnBrk="0" hangingPunct="1">
        <a:defRPr sz="2000" kern="1200">
          <a:solidFill>
            <a:schemeClr val="tx1"/>
          </a:solidFill>
          <a:latin typeface="+mn-lt"/>
          <a:ea typeface="+mn-ea"/>
          <a:cs typeface="+mn-cs"/>
        </a:defRPr>
      </a:lvl4pPr>
      <a:lvl5pPr marL="2015468" algn="l" defTabSz="1007734" rtl="0" eaLnBrk="1" latinLnBrk="0" hangingPunct="1">
        <a:defRPr sz="2000" kern="1200">
          <a:solidFill>
            <a:schemeClr val="tx1"/>
          </a:solidFill>
          <a:latin typeface="+mn-lt"/>
          <a:ea typeface="+mn-ea"/>
          <a:cs typeface="+mn-cs"/>
        </a:defRPr>
      </a:lvl5pPr>
      <a:lvl6pPr marL="2519335" algn="l" defTabSz="1007734" rtl="0" eaLnBrk="1" latinLnBrk="0" hangingPunct="1">
        <a:defRPr sz="2000" kern="1200">
          <a:solidFill>
            <a:schemeClr val="tx1"/>
          </a:solidFill>
          <a:latin typeface="+mn-lt"/>
          <a:ea typeface="+mn-ea"/>
          <a:cs typeface="+mn-cs"/>
        </a:defRPr>
      </a:lvl6pPr>
      <a:lvl7pPr marL="3023201" algn="l" defTabSz="1007734" rtl="0" eaLnBrk="1" latinLnBrk="0" hangingPunct="1">
        <a:defRPr sz="2000" kern="1200">
          <a:solidFill>
            <a:schemeClr val="tx1"/>
          </a:solidFill>
          <a:latin typeface="+mn-lt"/>
          <a:ea typeface="+mn-ea"/>
          <a:cs typeface="+mn-cs"/>
        </a:defRPr>
      </a:lvl7pPr>
      <a:lvl8pPr marL="3527069" algn="l" defTabSz="1007734" rtl="0" eaLnBrk="1" latinLnBrk="0" hangingPunct="1">
        <a:defRPr sz="2000" kern="1200">
          <a:solidFill>
            <a:schemeClr val="tx1"/>
          </a:solidFill>
          <a:latin typeface="+mn-lt"/>
          <a:ea typeface="+mn-ea"/>
          <a:cs typeface="+mn-cs"/>
        </a:defRPr>
      </a:lvl8pPr>
      <a:lvl9pPr marL="4030936" algn="l" defTabSz="100773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624" y="5567387"/>
            <a:ext cx="3940370" cy="199228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3" tIns="50392" rIns="100783" bIns="50392" rtlCol="0" anchor="ctr"/>
          <a:lstStyle/>
          <a:p>
            <a:pPr algn="ctr"/>
            <a:endParaRPr lang="en-US"/>
          </a:p>
        </p:txBody>
      </p:sp>
      <p:sp>
        <p:nvSpPr>
          <p:cNvPr id="8" name="Freeform 7"/>
          <p:cNvSpPr/>
          <p:nvPr/>
        </p:nvSpPr>
        <p:spPr>
          <a:xfrm>
            <a:off x="-2624" y="5568116"/>
            <a:ext cx="10083249" cy="199156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3" tIns="50392" rIns="100783" bIns="50392" rtlCol="0" anchor="ctr"/>
          <a:lstStyle/>
          <a:p>
            <a:pPr algn="ctr"/>
            <a:endParaRPr lang="en-US"/>
          </a:p>
        </p:txBody>
      </p:sp>
      <p:sp>
        <p:nvSpPr>
          <p:cNvPr id="2" name="Title Placeholder 1"/>
          <p:cNvSpPr>
            <a:spLocks noGrp="1"/>
          </p:cNvSpPr>
          <p:nvPr>
            <p:ph type="title"/>
          </p:nvPr>
        </p:nvSpPr>
        <p:spPr>
          <a:xfrm>
            <a:off x="907256" y="403183"/>
            <a:ext cx="8291314" cy="604774"/>
          </a:xfrm>
          <a:prstGeom prst="rect">
            <a:avLst/>
          </a:prstGeom>
        </p:spPr>
        <p:txBody>
          <a:bodyPr vert="horz" lIns="100783" tIns="50392" rIns="100783" bIns="50392"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07256" y="1213240"/>
            <a:ext cx="8291314" cy="3946121"/>
          </a:xfrm>
          <a:prstGeom prst="rect">
            <a:avLst/>
          </a:prstGeom>
        </p:spPr>
        <p:txBody>
          <a:bodyPr vert="horz" lIns="100783" tIns="50392" rIns="100783" bIns="503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21775" y="6471082"/>
            <a:ext cx="2399189" cy="221750"/>
          </a:xfrm>
          <a:prstGeom prst="rect">
            <a:avLst/>
          </a:prstGeom>
        </p:spPr>
        <p:txBody>
          <a:bodyPr vert="horz" lIns="100783" tIns="50392" rIns="100783" bIns="50392" rtlCol="0" anchor="ctr"/>
          <a:lstStyle>
            <a:lvl1pPr algn="l">
              <a:defRPr sz="1300">
                <a:solidFill>
                  <a:srgbClr val="FFFFFF"/>
                </a:solidFill>
              </a:defRPr>
            </a:lvl1pPr>
          </a:lstStyle>
          <a:p>
            <a:fld id="{62B1B13E-D5AF-485E-81A1-82A140076526}" type="datetime4">
              <a:rPr lang="en-US" smtClean="0"/>
              <a:pPr/>
              <a:t>January 8, 2023</a:t>
            </a:fld>
            <a:endParaRPr lang="en-US" dirty="0"/>
          </a:p>
        </p:txBody>
      </p:sp>
      <p:sp>
        <p:nvSpPr>
          <p:cNvPr id="5" name="Footer Placeholder 4"/>
          <p:cNvSpPr>
            <a:spLocks noGrp="1"/>
          </p:cNvSpPr>
          <p:nvPr>
            <p:ph type="ftr" sz="quarter" idx="3"/>
          </p:nvPr>
        </p:nvSpPr>
        <p:spPr>
          <a:xfrm>
            <a:off x="3877816" y="6928183"/>
            <a:ext cx="5208323" cy="302387"/>
          </a:xfrm>
          <a:prstGeom prst="rect">
            <a:avLst/>
          </a:prstGeom>
        </p:spPr>
        <p:txBody>
          <a:bodyPr vert="horz" lIns="100783" tIns="50392" rIns="100783" bIns="50392" rtlCol="0" anchor="ctr"/>
          <a:lstStyle>
            <a:lvl1pPr algn="r">
              <a:defRPr sz="1100" cap="all" spc="22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261561" y="6802189"/>
            <a:ext cx="554434" cy="554376"/>
          </a:xfrm>
          <a:prstGeom prst="ellipse">
            <a:avLst/>
          </a:prstGeom>
          <a:ln w="19050">
            <a:solidFill>
              <a:srgbClr val="FFFFFF"/>
            </a:solidFill>
          </a:ln>
        </p:spPr>
        <p:txBody>
          <a:bodyPr vert="horz" lIns="10078" tIns="10078" rIns="10078" bIns="10078" rtlCol="0" anchor="ctr">
            <a:normAutofit/>
          </a:bodyPr>
          <a:lstStyle>
            <a:lvl1pPr algn="ctr">
              <a:defRPr sz="180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1007838" rtl="0" eaLnBrk="1" latinLnBrk="0" hangingPunct="1">
        <a:spcBef>
          <a:spcPct val="0"/>
        </a:spcBef>
        <a:buNone/>
        <a:defRPr sz="3100" kern="1200" cap="all" baseline="0">
          <a:solidFill>
            <a:schemeClr val="tx1"/>
          </a:solidFill>
          <a:latin typeface="+mj-lt"/>
          <a:ea typeface="+mj-ea"/>
          <a:cs typeface="+mj-cs"/>
        </a:defRPr>
      </a:lvl1pPr>
    </p:titleStyle>
    <p:bodyStyle>
      <a:lvl1pPr marL="377940" indent="-377940" algn="l" defTabSz="1007838" rtl="0" eaLnBrk="1" latinLnBrk="0" hangingPunct="1">
        <a:spcBef>
          <a:spcPts val="882"/>
        </a:spcBef>
        <a:buFont typeface="Arial" pitchFamily="34" charset="0"/>
        <a:buNone/>
        <a:defRPr sz="1800" b="1" kern="1200">
          <a:solidFill>
            <a:schemeClr val="tx1"/>
          </a:solidFill>
          <a:latin typeface="+mn-lt"/>
          <a:ea typeface="+mn-ea"/>
          <a:cs typeface="+mn-cs"/>
        </a:defRPr>
      </a:lvl1pPr>
      <a:lvl2pPr marL="191489" indent="-191489" algn="l" defTabSz="1007838" rtl="0" eaLnBrk="1" latinLnBrk="0" hangingPunct="1">
        <a:spcBef>
          <a:spcPts val="331"/>
        </a:spcBef>
        <a:buClr>
          <a:schemeClr val="accent2"/>
        </a:buClr>
        <a:buFont typeface="Wingdings" pitchFamily="2" charset="2"/>
        <a:buChar char="§"/>
        <a:defRPr sz="1800" kern="1200">
          <a:solidFill>
            <a:schemeClr val="tx1"/>
          </a:solidFill>
          <a:latin typeface="+mn-lt"/>
          <a:ea typeface="+mn-ea"/>
          <a:cs typeface="+mn-cs"/>
        </a:defRPr>
      </a:lvl2pPr>
      <a:lvl3pPr marL="443449" indent="-181411" algn="l" defTabSz="1007838" rtl="0" eaLnBrk="1" latinLnBrk="0" hangingPunct="1">
        <a:spcBef>
          <a:spcPts val="331"/>
        </a:spcBef>
        <a:buClr>
          <a:schemeClr val="accent2"/>
        </a:buClr>
        <a:buFont typeface="Wingdings" pitchFamily="2" charset="2"/>
        <a:buChar char="§"/>
        <a:defRPr sz="1800" kern="1200">
          <a:solidFill>
            <a:schemeClr val="tx1"/>
          </a:solidFill>
          <a:latin typeface="+mn-lt"/>
          <a:ea typeface="+mn-ea"/>
          <a:cs typeface="+mn-cs"/>
        </a:defRPr>
      </a:lvl3pPr>
      <a:lvl4pPr marL="695409" indent="-181411" algn="l" defTabSz="1007838" rtl="0" eaLnBrk="1" latinLnBrk="0" hangingPunct="1">
        <a:spcBef>
          <a:spcPts val="331"/>
        </a:spcBef>
        <a:buClr>
          <a:schemeClr val="accent2"/>
        </a:buClr>
        <a:buFont typeface="Wingdings" pitchFamily="2" charset="2"/>
        <a:buChar char="§"/>
        <a:defRPr sz="1800" kern="1200">
          <a:solidFill>
            <a:schemeClr val="tx1"/>
          </a:solidFill>
          <a:latin typeface="+mn-lt"/>
          <a:ea typeface="+mn-ea"/>
          <a:cs typeface="+mn-cs"/>
        </a:defRPr>
      </a:lvl4pPr>
      <a:lvl5pPr marL="947368" indent="-191489" algn="l" defTabSz="1007838" rtl="0" eaLnBrk="1" latinLnBrk="0" hangingPunct="1">
        <a:spcBef>
          <a:spcPts val="331"/>
        </a:spcBef>
        <a:buClr>
          <a:schemeClr val="accent2"/>
        </a:buClr>
        <a:buFont typeface="Wingdings" pitchFamily="2" charset="2"/>
        <a:buChar char="§"/>
        <a:defRPr sz="1800" kern="1200">
          <a:solidFill>
            <a:schemeClr val="tx1"/>
          </a:solidFill>
          <a:latin typeface="+mn-lt"/>
          <a:ea typeface="+mn-ea"/>
          <a:cs typeface="+mn-cs"/>
        </a:defRPr>
      </a:lvl5pPr>
      <a:lvl6pPr marL="1209406" indent="-191489" algn="l" defTabSz="1007838" rtl="0" eaLnBrk="1" latinLnBrk="0" hangingPunct="1">
        <a:spcBef>
          <a:spcPts val="331"/>
        </a:spcBef>
        <a:buClr>
          <a:schemeClr val="accent2"/>
        </a:buClr>
        <a:buFont typeface="Wingdings" pitchFamily="2" charset="2"/>
        <a:buChar char="§"/>
        <a:defRPr sz="1500" kern="1200">
          <a:solidFill>
            <a:schemeClr val="tx1"/>
          </a:solidFill>
          <a:latin typeface="+mn-lt"/>
          <a:ea typeface="+mn-ea"/>
          <a:cs typeface="+mn-cs"/>
        </a:defRPr>
      </a:lvl6pPr>
      <a:lvl7pPr marL="1491601" indent="-181411" algn="l" defTabSz="1007838" rtl="0" eaLnBrk="1" latinLnBrk="0" hangingPunct="1">
        <a:spcBef>
          <a:spcPts val="331"/>
        </a:spcBef>
        <a:buClr>
          <a:schemeClr val="accent2"/>
        </a:buClr>
        <a:buFont typeface="Wingdings" pitchFamily="2" charset="2"/>
        <a:buChar char="§"/>
        <a:defRPr sz="1500" kern="1200">
          <a:solidFill>
            <a:schemeClr val="tx1"/>
          </a:solidFill>
          <a:latin typeface="+mn-lt"/>
          <a:ea typeface="+mn-ea"/>
          <a:cs typeface="+mn-cs"/>
        </a:defRPr>
      </a:lvl7pPr>
      <a:lvl8pPr marL="1743561" indent="-181411" algn="l" defTabSz="1007838" rtl="0" eaLnBrk="1" latinLnBrk="0" hangingPunct="1">
        <a:spcBef>
          <a:spcPts val="331"/>
        </a:spcBef>
        <a:buClr>
          <a:schemeClr val="accent2"/>
        </a:buClr>
        <a:buFont typeface="Wingdings" pitchFamily="2" charset="2"/>
        <a:buChar char="§"/>
        <a:defRPr sz="1500" kern="1200">
          <a:solidFill>
            <a:schemeClr val="tx1"/>
          </a:solidFill>
          <a:latin typeface="+mn-lt"/>
          <a:ea typeface="+mn-ea"/>
          <a:cs typeface="+mn-cs"/>
        </a:defRPr>
      </a:lvl8pPr>
      <a:lvl9pPr marL="1975365" indent="-181411" algn="l" defTabSz="1007838" rtl="0" eaLnBrk="1" latinLnBrk="0" hangingPunct="1">
        <a:spcBef>
          <a:spcPts val="331"/>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1007838" rtl="0" eaLnBrk="1" latinLnBrk="0" hangingPunct="1">
        <a:defRPr sz="2000" kern="1200">
          <a:solidFill>
            <a:schemeClr val="tx1"/>
          </a:solidFill>
          <a:latin typeface="+mn-lt"/>
          <a:ea typeface="+mn-ea"/>
          <a:cs typeface="+mn-cs"/>
        </a:defRPr>
      </a:lvl1pPr>
      <a:lvl2pPr marL="503920" algn="l" defTabSz="1007838" rtl="0" eaLnBrk="1" latinLnBrk="0" hangingPunct="1">
        <a:defRPr sz="2000" kern="1200">
          <a:solidFill>
            <a:schemeClr val="tx1"/>
          </a:solidFill>
          <a:latin typeface="+mn-lt"/>
          <a:ea typeface="+mn-ea"/>
          <a:cs typeface="+mn-cs"/>
        </a:defRPr>
      </a:lvl2pPr>
      <a:lvl3pPr marL="1007838" algn="l" defTabSz="1007838" rtl="0" eaLnBrk="1" latinLnBrk="0" hangingPunct="1">
        <a:defRPr sz="2000" kern="1200">
          <a:solidFill>
            <a:schemeClr val="tx1"/>
          </a:solidFill>
          <a:latin typeface="+mn-lt"/>
          <a:ea typeface="+mn-ea"/>
          <a:cs typeface="+mn-cs"/>
        </a:defRPr>
      </a:lvl3pPr>
      <a:lvl4pPr marL="1511758" algn="l" defTabSz="1007838" rtl="0" eaLnBrk="1" latinLnBrk="0" hangingPunct="1">
        <a:defRPr sz="2000" kern="1200">
          <a:solidFill>
            <a:schemeClr val="tx1"/>
          </a:solidFill>
          <a:latin typeface="+mn-lt"/>
          <a:ea typeface="+mn-ea"/>
          <a:cs typeface="+mn-cs"/>
        </a:defRPr>
      </a:lvl4pPr>
      <a:lvl5pPr marL="2015677" algn="l" defTabSz="1007838" rtl="0" eaLnBrk="1" latinLnBrk="0" hangingPunct="1">
        <a:defRPr sz="2000" kern="1200">
          <a:solidFill>
            <a:schemeClr val="tx1"/>
          </a:solidFill>
          <a:latin typeface="+mn-lt"/>
          <a:ea typeface="+mn-ea"/>
          <a:cs typeface="+mn-cs"/>
        </a:defRPr>
      </a:lvl5pPr>
      <a:lvl6pPr marL="2519597" algn="l" defTabSz="1007838" rtl="0" eaLnBrk="1" latinLnBrk="0" hangingPunct="1">
        <a:defRPr sz="2000" kern="1200">
          <a:solidFill>
            <a:schemeClr val="tx1"/>
          </a:solidFill>
          <a:latin typeface="+mn-lt"/>
          <a:ea typeface="+mn-ea"/>
          <a:cs typeface="+mn-cs"/>
        </a:defRPr>
      </a:lvl6pPr>
      <a:lvl7pPr marL="3023515" algn="l" defTabSz="1007838" rtl="0" eaLnBrk="1" latinLnBrk="0" hangingPunct="1">
        <a:defRPr sz="2000" kern="1200">
          <a:solidFill>
            <a:schemeClr val="tx1"/>
          </a:solidFill>
          <a:latin typeface="+mn-lt"/>
          <a:ea typeface="+mn-ea"/>
          <a:cs typeface="+mn-cs"/>
        </a:defRPr>
      </a:lvl7pPr>
      <a:lvl8pPr marL="3527435" algn="l" defTabSz="1007838" rtl="0" eaLnBrk="1" latinLnBrk="0" hangingPunct="1">
        <a:defRPr sz="2000" kern="1200">
          <a:solidFill>
            <a:schemeClr val="tx1"/>
          </a:solidFill>
          <a:latin typeface="+mn-lt"/>
          <a:ea typeface="+mn-ea"/>
          <a:cs typeface="+mn-cs"/>
        </a:defRPr>
      </a:lvl8pPr>
      <a:lvl9pPr marL="4031354" algn="l" defTabSz="10078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stchristophers.org.uk/"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anada.com/ottawacitizen/story.html?id=896d005a-fedd-4f50-a2d9-83a95fc56464%20"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504000" y="301322"/>
            <a:ext cx="9070920" cy="4088116"/>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1" spc="-1" dirty="0">
                <a:solidFill>
                  <a:srgbClr val="000000"/>
                </a:solidFill>
                <a:uFill>
                  <a:solidFill>
                    <a:srgbClr val="FFFFFF"/>
                  </a:solidFill>
                </a:uFill>
                <a:latin typeface="Arial"/>
                <a:ea typeface="DejaVu Sans"/>
              </a:rPr>
              <a:t>PALLIATIVE </a:t>
            </a:r>
            <a:r>
              <a:rPr lang="en-US" sz="4400" b="1" spc="-1" dirty="0" smtClean="0">
                <a:solidFill>
                  <a:srgbClr val="000000"/>
                </a:solidFill>
                <a:uFill>
                  <a:solidFill>
                    <a:srgbClr val="FFFFFF"/>
                  </a:solidFill>
                </a:uFill>
                <a:latin typeface="Arial"/>
                <a:ea typeface="DejaVu Sans"/>
              </a:rPr>
              <a:t>CARE</a:t>
            </a:r>
          </a:p>
          <a:p>
            <a:pPr algn="ctr">
              <a:lnSpc>
                <a:spcPct val="100000"/>
              </a:lnSpc>
            </a:pPr>
            <a:endParaRPr lang="en-US" sz="4400" b="1" spc="-1" dirty="0">
              <a:solidFill>
                <a:srgbClr val="000000"/>
              </a:solidFill>
              <a:uFill>
                <a:solidFill>
                  <a:srgbClr val="FFFFFF"/>
                </a:solidFill>
              </a:uFill>
              <a:latin typeface="Arial"/>
            </a:endParaRPr>
          </a:p>
          <a:p>
            <a:pPr algn="ctr">
              <a:lnSpc>
                <a:spcPct val="100000"/>
              </a:lnSpc>
            </a:pPr>
            <a:r>
              <a:rPr lang="en-US" sz="4400" b="1" spc="-1" dirty="0" smtClean="0">
                <a:solidFill>
                  <a:srgbClr val="000000"/>
                </a:solidFill>
                <a:uFill>
                  <a:solidFill>
                    <a:srgbClr val="FFFFFF"/>
                  </a:solidFill>
                </a:uFill>
                <a:latin typeface="Arial"/>
              </a:rPr>
              <a:t>ANN WARUI</a:t>
            </a:r>
          </a:p>
          <a:p>
            <a:pPr algn="ctr">
              <a:lnSpc>
                <a:spcPct val="100000"/>
              </a:lnSpc>
            </a:pPr>
            <a:r>
              <a:rPr lang="en-US" sz="4400" b="1" spc="-1" dirty="0" smtClean="0">
                <a:solidFill>
                  <a:srgbClr val="000000"/>
                </a:solidFill>
                <a:uFill>
                  <a:solidFill>
                    <a:srgbClr val="FFFFFF"/>
                  </a:solidFill>
                </a:uFill>
                <a:latin typeface="Arial"/>
              </a:rPr>
              <a:t>KRCHN, BScN</a:t>
            </a:r>
            <a:endParaRPr lang="en-US" b="1" spc="-1" dirty="0">
              <a:solidFill>
                <a:srgbClr val="000000"/>
              </a:solidFill>
              <a:uFill>
                <a:solidFill>
                  <a:srgbClr val="FFFFFF"/>
                </a:solidFill>
              </a:uFill>
              <a:latin typeface="Arial"/>
            </a:endParaRPr>
          </a:p>
        </p:txBody>
      </p:sp>
      <p:sp>
        <p:nvSpPr>
          <p:cNvPr id="145" name="CustomShape 2"/>
          <p:cNvSpPr/>
          <p:nvPr/>
        </p:nvSpPr>
        <p:spPr>
          <a:xfrm>
            <a:off x="504000" y="1769040"/>
            <a:ext cx="9070920" cy="43837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7" y="-1"/>
            <a:ext cx="9071610" cy="1259946"/>
          </a:xfrm>
        </p:spPr>
        <p:txBody>
          <a:bodyPr>
            <a:normAutofit/>
          </a:bodyPr>
          <a:lstStyle/>
          <a:p>
            <a:r>
              <a:rPr lang="en-US" b="1" u="sng"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Nursing intervention to improve or support hope</a:t>
            </a:r>
            <a:endParaRPr lang="en-US"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29" y="1259945"/>
            <a:ext cx="10079567" cy="6299729"/>
          </a:xfrm>
        </p:spPr>
        <p:txBody>
          <a:bodyPr>
            <a:noAutofit/>
          </a:bodyPr>
          <a:lstStyle/>
          <a:p>
            <a:pPr marL="566968" indent="-566968">
              <a:buFont typeface="+mj-lt"/>
              <a:buAutoNum type="arabicPeriod"/>
            </a:pPr>
            <a:r>
              <a:rPr lang="en-US" sz="2000" b="0" dirty="0" smtClean="0">
                <a:latin typeface="Calibri" panose="020F0502020204030204" pitchFamily="34" charset="0"/>
                <a:cs typeface="Calibri" panose="020F0502020204030204" pitchFamily="34" charset="0"/>
              </a:rPr>
              <a:t>Listening attentively</a:t>
            </a:r>
          </a:p>
          <a:p>
            <a:pPr marL="566968" indent="-566968">
              <a:buFont typeface="+mj-lt"/>
              <a:buAutoNum type="arabicPeriod"/>
            </a:pPr>
            <a:r>
              <a:rPr lang="en-US" sz="2000" b="0" dirty="0" smtClean="0">
                <a:latin typeface="Calibri" panose="020F0502020204030204" pitchFamily="34" charset="0"/>
                <a:cs typeface="Calibri" panose="020F0502020204030204" pitchFamily="34" charset="0"/>
              </a:rPr>
              <a:t>Encouraging sharing of feelings</a:t>
            </a:r>
          </a:p>
          <a:p>
            <a:pPr marL="566968" indent="-566968">
              <a:buFont typeface="+mj-lt"/>
              <a:buAutoNum type="arabicPeriod"/>
            </a:pPr>
            <a:r>
              <a:rPr lang="en-US" sz="2000" b="0" dirty="0" smtClean="0">
                <a:latin typeface="Calibri" panose="020F0502020204030204" pitchFamily="34" charset="0"/>
                <a:cs typeface="Calibri" panose="020F0502020204030204" pitchFamily="34" charset="0"/>
              </a:rPr>
              <a:t>Providing accurate information</a:t>
            </a:r>
          </a:p>
          <a:p>
            <a:pPr marL="566968" indent="-566968">
              <a:buFont typeface="+mj-lt"/>
              <a:buAutoNum type="arabicPeriod"/>
            </a:pPr>
            <a:r>
              <a:rPr lang="en-US" sz="2000" b="0" dirty="0" smtClean="0">
                <a:latin typeface="Calibri" panose="020F0502020204030204" pitchFamily="34" charset="0"/>
                <a:cs typeface="Calibri" panose="020F0502020204030204" pitchFamily="34" charset="0"/>
              </a:rPr>
              <a:t>Encouraging and supporting the patient’s control over his or her circumstances, choices and environment whenever possible.</a:t>
            </a:r>
          </a:p>
          <a:p>
            <a:pPr marL="566968" indent="-566968">
              <a:buFont typeface="+mj-lt"/>
              <a:buAutoNum type="arabicPeriod"/>
            </a:pPr>
            <a:r>
              <a:rPr lang="en-US" sz="2000" b="0" dirty="0" smtClean="0">
                <a:latin typeface="Calibri" panose="020F0502020204030204" pitchFamily="34" charset="0"/>
                <a:cs typeface="Calibri" panose="020F0502020204030204" pitchFamily="34" charset="0"/>
              </a:rPr>
              <a:t>Assisting patients to explore ways of finding meaning in their lives.</a:t>
            </a:r>
          </a:p>
          <a:p>
            <a:pPr marL="566968" indent="-566968">
              <a:buFont typeface="+mj-lt"/>
              <a:buAutoNum type="arabicPeriod"/>
            </a:pPr>
            <a:r>
              <a:rPr lang="en-US" sz="2000" b="0" dirty="0" smtClean="0">
                <a:latin typeface="Calibri" panose="020F0502020204030204" pitchFamily="34" charset="0"/>
                <a:cs typeface="Calibri" panose="020F0502020204030204" pitchFamily="34" charset="0"/>
              </a:rPr>
              <a:t>Encouraging realistic goals</a:t>
            </a:r>
          </a:p>
          <a:p>
            <a:pPr marL="566968" indent="-566968">
              <a:buFont typeface="+mj-lt"/>
              <a:buAutoNum type="arabicPeriod"/>
            </a:pPr>
            <a:r>
              <a:rPr lang="en-US" sz="2000" b="0" dirty="0" smtClean="0">
                <a:latin typeface="Calibri" panose="020F0502020204030204" pitchFamily="34" charset="0"/>
                <a:cs typeface="Calibri" panose="020F0502020204030204" pitchFamily="34" charset="0"/>
              </a:rPr>
              <a:t>Facilitating effective communication within families </a:t>
            </a:r>
          </a:p>
          <a:p>
            <a:pPr marL="566968" indent="-566968">
              <a:buFont typeface="+mj-lt"/>
              <a:buAutoNum type="arabicPeriod"/>
            </a:pPr>
            <a:r>
              <a:rPr lang="en-US" sz="2000" b="0" dirty="0" smtClean="0">
                <a:latin typeface="Calibri" panose="020F0502020204030204" pitchFamily="34" charset="0"/>
                <a:cs typeface="Calibri" panose="020F0502020204030204" pitchFamily="34" charset="0"/>
              </a:rPr>
              <a:t>Making referrals for psychological and spiritual counseling</a:t>
            </a:r>
          </a:p>
          <a:p>
            <a:pPr marL="566968" indent="-566968">
              <a:buFont typeface="+mj-lt"/>
              <a:buAutoNum type="arabicPeriod"/>
            </a:pPr>
            <a:r>
              <a:rPr lang="en-US" sz="2000" b="0" dirty="0" smtClean="0">
                <a:latin typeface="Calibri" panose="020F0502020204030204" pitchFamily="34" charset="0"/>
                <a:cs typeface="Calibri" panose="020F0502020204030204" pitchFamily="34" charset="0"/>
              </a:rPr>
              <a:t>Assisting with development of supports in the home or community when none exist</a:t>
            </a:r>
          </a:p>
          <a:p>
            <a:endParaRPr lang="en-US" sz="2800" dirty="0"/>
          </a:p>
        </p:txBody>
      </p:sp>
      <p:sp>
        <p:nvSpPr>
          <p:cNvPr id="4" name="Slide Number Placeholder 3"/>
          <p:cNvSpPr>
            <a:spLocks noGrp="1"/>
          </p:cNvSpPr>
          <p:nvPr>
            <p:ph type="sldNum" sz="quarter" idx="12"/>
          </p:nvPr>
        </p:nvSpPr>
        <p:spPr/>
        <p:txBody>
          <a:bodyPr/>
          <a:lstStyle/>
          <a:p>
            <a:fld id="{4398566B-0D00-4087-9124-BE3A6B87F876}" type="slidenum">
              <a:rPr lang="en-US" smtClean="0"/>
              <a:pPr/>
              <a:t>10</a:t>
            </a:fld>
            <a:endParaRPr lang="en-US" dirty="0"/>
          </a:p>
        </p:txBody>
      </p:sp>
    </p:spTree>
    <p:extLst>
      <p:ext uri="{BB962C8B-B14F-4D97-AF65-F5344CB8AC3E}">
        <p14:creationId xmlns:p14="http://schemas.microsoft.com/office/powerpoint/2010/main" val="18813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620712" y="301322"/>
            <a:ext cx="8954208" cy="659115"/>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pc="-1" dirty="0">
                <a:solidFill>
                  <a:srgbClr val="000000"/>
                </a:solidFill>
                <a:uFill>
                  <a:solidFill>
                    <a:srgbClr val="FFFFFF"/>
                  </a:solidFill>
                </a:uFill>
                <a:latin typeface="Arial"/>
                <a:ea typeface="DejaVu Sans"/>
              </a:rPr>
              <a:t>HOSPICE CARE</a:t>
            </a:r>
            <a:endParaRPr lang="en-US" spc="-1" dirty="0">
              <a:solidFill>
                <a:srgbClr val="000000"/>
              </a:solidFill>
              <a:uFill>
                <a:solidFill>
                  <a:srgbClr val="FFFFFF"/>
                </a:solidFill>
              </a:uFill>
              <a:latin typeface="Arial"/>
            </a:endParaRPr>
          </a:p>
        </p:txBody>
      </p:sp>
      <p:sp>
        <p:nvSpPr>
          <p:cNvPr id="165" name="CustomShape 2"/>
          <p:cNvSpPr/>
          <p:nvPr/>
        </p:nvSpPr>
        <p:spPr>
          <a:xfrm>
            <a:off x="163512" y="1112838"/>
            <a:ext cx="9411408" cy="5039922"/>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51598" indent="-342900">
              <a:buClr>
                <a:srgbClr val="000000"/>
              </a:buClr>
              <a:buSzPct val="45000"/>
              <a:buFont typeface="Wingdings" panose="05000000000000000000" pitchFamily="2" charset="2"/>
              <a:buChar char="v"/>
            </a:pPr>
            <a:r>
              <a:rPr lang="en-US" sz="20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A program of care that provides special care for people who are near the end of life and their families.</a:t>
            </a: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en-US" sz="20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A program of medical, nursing and emotional care for the terminally ill</a:t>
            </a:r>
            <a:r>
              <a:rPr lang="en-US" sz="20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 designed </a:t>
            </a:r>
            <a:r>
              <a:rPr lang="en-US" sz="20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to provide comfort and support to patients and their families when a life limiting illness no longer respond to curative treatment</a:t>
            </a:r>
            <a:r>
              <a:rPr lang="en-US" sz="20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a:t>
            </a:r>
          </a:p>
          <a:p>
            <a:pPr marL="342900" indent="-342900">
              <a:buFont typeface="Wingdings" panose="05000000000000000000" pitchFamily="2" charset="2"/>
              <a:buChar char="v"/>
            </a:pP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Hospice care: care concerned with end of life </a:t>
            </a:r>
            <a:r>
              <a:rPr lang="en-US" sz="2000" dirty="0" smtClean="0">
                <a:latin typeface="Calibri" panose="020F0502020204030204" pitchFamily="34" charset="0"/>
                <a:cs typeface="Calibri" panose="020F0502020204030204" pitchFamily="34" charset="0"/>
              </a:rPr>
              <a:t>focusing </a:t>
            </a:r>
            <a:r>
              <a:rPr lang="en-US" sz="2000" dirty="0">
                <a:latin typeface="Calibri" panose="020F0502020204030204" pitchFamily="34" charset="0"/>
                <a:cs typeface="Calibri" panose="020F0502020204030204" pitchFamily="34" charset="0"/>
              </a:rPr>
              <a:t>on realistic social, emotional, spiritual and financial preparation for death.</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It addresses the whole  person including physical, social and spiritual aspect in life threatening illness. </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Hospice care can be defined as provided to terminally ill person’s and their families in the last 6 months of the patient's life. </a:t>
            </a:r>
          </a:p>
          <a:p>
            <a:pPr marL="342900"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Hospice care began as a response in gaps in care e.g.</a:t>
            </a:r>
          </a:p>
          <a:p>
            <a:pPr marL="800005" lvl="1"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Between treating the disease and treating the person</a:t>
            </a:r>
          </a:p>
          <a:p>
            <a:pPr marL="800005" lvl="1"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Between technological research and psychological support</a:t>
            </a:r>
          </a:p>
          <a:p>
            <a:pPr marL="800005" lvl="1"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Between the general denial of the facts of death in the society and acceptance of death by those who face it.</a:t>
            </a:r>
          </a:p>
          <a:p>
            <a:pPr marL="431910" indent="-323212">
              <a:buClr>
                <a:srgbClr val="000000"/>
              </a:buClr>
              <a:buSzPct val="45000"/>
              <a:buFont typeface="Wingdings" charset="2"/>
              <a:buChar char=""/>
            </a:pPr>
            <a:endParaRPr lang="en-US" sz="20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endParaRPr>
          </a:p>
          <a:p>
            <a:pPr marL="431910" indent="-323212">
              <a:buClr>
                <a:srgbClr val="000000"/>
              </a:buClr>
              <a:buSzPct val="45000"/>
              <a:buFont typeface="Wingdings" charset="2"/>
              <a:buChar char=""/>
            </a:pP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404872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7" y="-1"/>
            <a:ext cx="9071610" cy="755968"/>
          </a:xfrm>
        </p:spPr>
        <p:txBody>
          <a:bodyPr>
            <a:normAutofit/>
          </a:bodyPr>
          <a:lstStyle/>
          <a:p>
            <a:r>
              <a:rPr lang="en-US" b="1" u="sng"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Principles of hospice care</a:t>
            </a:r>
            <a:endParaRPr lang="en-US"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29" y="671971"/>
            <a:ext cx="10079567" cy="6887704"/>
          </a:xfrm>
        </p:spPr>
        <p:txBody>
          <a:bodyPr>
            <a:normAutofit/>
          </a:bodyPr>
          <a:lstStyle/>
          <a:p>
            <a:pPr marL="566968" indent="-566968">
              <a:buFont typeface="+mj-lt"/>
              <a:buAutoNum type="arabicPeriod"/>
            </a:pPr>
            <a:r>
              <a:rPr lang="en-US" sz="2800" b="0" dirty="0" smtClean="0">
                <a:latin typeface="Calibri" panose="020F0502020204030204" pitchFamily="34" charset="0"/>
                <a:cs typeface="Calibri" panose="020F0502020204030204" pitchFamily="34" charset="0"/>
              </a:rPr>
              <a:t>Death must be accepted</a:t>
            </a:r>
          </a:p>
          <a:p>
            <a:pPr marL="566968" indent="-566968">
              <a:buFont typeface="+mj-lt"/>
              <a:buAutoNum type="arabicPeriod"/>
            </a:pPr>
            <a:r>
              <a:rPr lang="en-US" sz="2800" b="0" dirty="0" smtClean="0">
                <a:latin typeface="Calibri" panose="020F0502020204030204" pitchFamily="34" charset="0"/>
                <a:cs typeface="Calibri" panose="020F0502020204030204" pitchFamily="34" charset="0"/>
              </a:rPr>
              <a:t>The patient’s total care is best managed by an interdisciplinary team whose members communicate regularly with each other.</a:t>
            </a:r>
          </a:p>
          <a:p>
            <a:pPr marL="566968" indent="-566968">
              <a:buFont typeface="+mj-lt"/>
              <a:buAutoNum type="arabicPeriod"/>
            </a:pPr>
            <a:r>
              <a:rPr lang="en-US" sz="2800" b="0" dirty="0" smtClean="0">
                <a:latin typeface="Calibri" panose="020F0502020204030204" pitchFamily="34" charset="0"/>
                <a:cs typeface="Calibri" panose="020F0502020204030204" pitchFamily="34" charset="0"/>
              </a:rPr>
              <a:t>Pain and other symptoms of terminal illness must be managed.</a:t>
            </a:r>
          </a:p>
          <a:p>
            <a:pPr marL="566968" indent="-566968">
              <a:buFont typeface="+mj-lt"/>
              <a:buAutoNum type="arabicPeriod"/>
            </a:pPr>
            <a:r>
              <a:rPr lang="en-US" sz="2800" b="0" dirty="0" smtClean="0">
                <a:latin typeface="Calibri" panose="020F0502020204030204" pitchFamily="34" charset="0"/>
                <a:cs typeface="Calibri" panose="020F0502020204030204" pitchFamily="34" charset="0"/>
              </a:rPr>
              <a:t>The patient and family should be viewed as a single unit of care.</a:t>
            </a:r>
          </a:p>
          <a:p>
            <a:pPr marL="566968" indent="-566968">
              <a:buFont typeface="+mj-lt"/>
              <a:buAutoNum type="arabicPeriod"/>
            </a:pPr>
            <a:r>
              <a:rPr lang="en-US" sz="2800" b="0" dirty="0" smtClean="0">
                <a:latin typeface="Calibri" panose="020F0502020204030204" pitchFamily="34" charset="0"/>
                <a:cs typeface="Calibri" panose="020F0502020204030204" pitchFamily="34" charset="0"/>
              </a:rPr>
              <a:t>Home care of the dying is necessary</a:t>
            </a:r>
          </a:p>
          <a:p>
            <a:pPr marL="566968" indent="-566968">
              <a:buFont typeface="+mj-lt"/>
              <a:buAutoNum type="arabicPeriod"/>
            </a:pPr>
            <a:r>
              <a:rPr lang="en-US" sz="2800" b="0" dirty="0" smtClean="0">
                <a:latin typeface="Calibri" panose="020F0502020204030204" pitchFamily="34" charset="0"/>
                <a:cs typeface="Calibri" panose="020F0502020204030204" pitchFamily="34" charset="0"/>
              </a:rPr>
              <a:t>Bereavement care must be provided to family.</a:t>
            </a:r>
          </a:p>
          <a:p>
            <a:pPr marL="566968" indent="-566968">
              <a:buFont typeface="+mj-lt"/>
              <a:buAutoNum type="arabicPeriod"/>
            </a:pPr>
            <a:r>
              <a:rPr lang="en-US" sz="2800" b="0" dirty="0" smtClean="0">
                <a:latin typeface="Calibri" panose="020F0502020204030204" pitchFamily="34" charset="0"/>
                <a:cs typeface="Calibri" panose="020F0502020204030204" pitchFamily="34" charset="0"/>
              </a:rPr>
              <a:t>Research and education should be ongoing.</a:t>
            </a:r>
          </a:p>
          <a:p>
            <a:pPr marL="566968" indent="-566968">
              <a:buFont typeface="+mj-lt"/>
              <a:buAutoNum type="arabicPeriod"/>
            </a:pPr>
            <a:endParaRPr lang="en-US" sz="2800" dirty="0"/>
          </a:p>
        </p:txBody>
      </p:sp>
      <p:sp>
        <p:nvSpPr>
          <p:cNvPr id="4" name="Slide Number Placeholder 3"/>
          <p:cNvSpPr>
            <a:spLocks noGrp="1"/>
          </p:cNvSpPr>
          <p:nvPr>
            <p:ph type="sldNum" sz="quarter" idx="12"/>
          </p:nvPr>
        </p:nvSpPr>
        <p:spPr/>
        <p:txBody>
          <a:bodyPr/>
          <a:lstStyle/>
          <a:p>
            <a:fld id="{4398566B-0D00-4087-9124-BE3A6B87F876}" type="slidenum">
              <a:rPr lang="en-US" smtClean="0"/>
              <a:pPr/>
              <a:t>12</a:t>
            </a:fld>
            <a:endParaRPr lang="en-US" dirty="0"/>
          </a:p>
        </p:txBody>
      </p:sp>
    </p:spTree>
    <p:extLst>
      <p:ext uri="{BB962C8B-B14F-4D97-AF65-F5344CB8AC3E}">
        <p14:creationId xmlns:p14="http://schemas.microsoft.com/office/powerpoint/2010/main" val="53741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 y="251989"/>
            <a:ext cx="10079567" cy="7307686"/>
          </a:xfrm>
        </p:spPr>
        <p:txBody>
          <a:bodyPr>
            <a:normAutofit/>
          </a:bodyPr>
          <a:lstStyle/>
          <a:p>
            <a:pPr>
              <a:buNone/>
            </a:pPr>
            <a:r>
              <a:rPr lang="en-US" sz="2400" b="1" i="1" dirty="0" smtClean="0">
                <a:latin typeface="Calibri" panose="020F0502020204030204" pitchFamily="34" charset="0"/>
                <a:cs typeface="Calibri" panose="020F0502020204030204" pitchFamily="34" charset="0"/>
              </a:rPr>
              <a:t>Eligibility criteria</a:t>
            </a:r>
          </a:p>
          <a:p>
            <a:pPr marL="566968" indent="-566968">
              <a:buFont typeface="+mj-lt"/>
              <a:buAutoNum type="alphaLcParenR"/>
            </a:pPr>
            <a:r>
              <a:rPr lang="en-US" sz="2400" b="0" dirty="0" smtClean="0">
                <a:latin typeface="Calibri" panose="020F0502020204030204" pitchFamily="34" charset="0"/>
                <a:cs typeface="Calibri" panose="020F0502020204030204" pitchFamily="34" charset="0"/>
              </a:rPr>
              <a:t>Patient must have progressive irreversible illness</a:t>
            </a:r>
          </a:p>
          <a:p>
            <a:pPr marL="566968" indent="-566968">
              <a:buFont typeface="+mj-lt"/>
              <a:buAutoNum type="alphaLcParenR"/>
            </a:pPr>
            <a:r>
              <a:rPr lang="en-US" sz="2400" b="0" dirty="0" smtClean="0">
                <a:latin typeface="Calibri" panose="020F0502020204030204" pitchFamily="34" charset="0"/>
                <a:cs typeface="Calibri" panose="020F0502020204030204" pitchFamily="34" charset="0"/>
              </a:rPr>
              <a:t>Limited life expectancy</a:t>
            </a:r>
          </a:p>
          <a:p>
            <a:pPr marL="566968" indent="-566968">
              <a:buFont typeface="+mj-lt"/>
              <a:buAutoNum type="alphaLcParenR"/>
            </a:pPr>
            <a:r>
              <a:rPr lang="en-US" sz="2400" b="0" dirty="0" smtClean="0">
                <a:latin typeface="Calibri" panose="020F0502020204030204" pitchFamily="34" charset="0"/>
                <a:cs typeface="Calibri" panose="020F0502020204030204" pitchFamily="34" charset="0"/>
              </a:rPr>
              <a:t>Client must have opted for palliative care</a:t>
            </a:r>
          </a:p>
          <a:p>
            <a:pPr marL="566968" indent="-566968">
              <a:buFont typeface="+mj-lt"/>
              <a:buAutoNum type="alphaLcParenR"/>
            </a:pPr>
            <a:r>
              <a:rPr lang="en-US" sz="2400" b="0" dirty="0" smtClean="0">
                <a:latin typeface="Calibri" panose="020F0502020204030204" pitchFamily="34" charset="0"/>
                <a:cs typeface="Calibri" panose="020F0502020204030204" pitchFamily="34" charset="0"/>
              </a:rPr>
              <a:t>It does not only serve cancer patients but any patient with life-limiting illness.</a:t>
            </a:r>
          </a:p>
          <a:p>
            <a:pPr marL="566968" indent="-566968">
              <a:buFont typeface="+mj-lt"/>
              <a:buAutoNum type="alphaLcParenR"/>
            </a:pPr>
            <a:r>
              <a:rPr lang="en-US" sz="2400" b="0" dirty="0" smtClean="0">
                <a:latin typeface="Calibri" panose="020F0502020204030204" pitchFamily="34" charset="0"/>
                <a:cs typeface="Calibri" panose="020F0502020204030204" pitchFamily="34" charset="0"/>
              </a:rPr>
              <a:t>Presence of a family member or other caregiver continuously in the home when the patient is no longer able to safely care for him/herself. </a:t>
            </a:r>
          </a:p>
          <a:p>
            <a:pPr>
              <a:buNone/>
            </a:pPr>
            <a:r>
              <a:rPr lang="en-US" sz="2400" b="0" u="sng" dirty="0" smtClean="0">
                <a:latin typeface="Calibri" panose="020F0502020204030204" pitchFamily="34" charset="0"/>
                <a:cs typeface="Calibri" panose="020F0502020204030204" pitchFamily="34" charset="0"/>
              </a:rPr>
              <a:t>Types of care offered</a:t>
            </a:r>
          </a:p>
          <a:p>
            <a:pPr lvl="1"/>
            <a:r>
              <a:rPr lang="en-US" sz="2400" dirty="0" smtClean="0">
                <a:latin typeface="Calibri" panose="020F0502020204030204" pitchFamily="34" charset="0"/>
                <a:cs typeface="Calibri" panose="020F0502020204030204" pitchFamily="34" charset="0"/>
              </a:rPr>
              <a:t>routine home care</a:t>
            </a:r>
          </a:p>
          <a:p>
            <a:pPr lvl="1"/>
            <a:r>
              <a:rPr lang="en-US" sz="2400" dirty="0" smtClean="0">
                <a:latin typeface="Calibri" panose="020F0502020204030204" pitchFamily="34" charset="0"/>
                <a:cs typeface="Calibri" panose="020F0502020204030204" pitchFamily="34" charset="0"/>
              </a:rPr>
              <a:t>Continuous care</a:t>
            </a:r>
          </a:p>
          <a:p>
            <a:pPr lvl="1"/>
            <a:r>
              <a:rPr lang="en-US" sz="2400" dirty="0" smtClean="0">
                <a:latin typeface="Calibri" panose="020F0502020204030204" pitchFamily="34" charset="0"/>
                <a:cs typeface="Calibri" panose="020F0502020204030204" pitchFamily="34" charset="0"/>
              </a:rPr>
              <a:t>General in-patient care</a:t>
            </a:r>
          </a:p>
          <a:p>
            <a:pPr lvl="1"/>
            <a:r>
              <a:rPr lang="en-US" sz="2400" dirty="0" smtClean="0">
                <a:latin typeface="Calibri" panose="020F0502020204030204" pitchFamily="34" charset="0"/>
                <a:cs typeface="Calibri" panose="020F0502020204030204" pitchFamily="34" charset="0"/>
              </a:rPr>
              <a:t>In-patient respite care</a:t>
            </a:r>
          </a:p>
          <a:p>
            <a:endParaRPr lang="en-US" dirty="0"/>
          </a:p>
        </p:txBody>
      </p:sp>
      <p:sp>
        <p:nvSpPr>
          <p:cNvPr id="4" name="Slide Number Placeholder 3"/>
          <p:cNvSpPr>
            <a:spLocks noGrp="1"/>
          </p:cNvSpPr>
          <p:nvPr>
            <p:ph type="sldNum" sz="quarter" idx="12"/>
          </p:nvPr>
        </p:nvSpPr>
        <p:spPr/>
        <p:txBody>
          <a:bodyPr/>
          <a:lstStyle/>
          <a:p>
            <a:fld id="{4398566B-0D00-4087-9124-BE3A6B87F876}" type="slidenum">
              <a:rPr lang="en-US" smtClean="0"/>
              <a:pPr/>
              <a:t>13</a:t>
            </a:fld>
            <a:endParaRPr lang="en-US" dirty="0"/>
          </a:p>
        </p:txBody>
      </p:sp>
    </p:spTree>
    <p:extLst>
      <p:ext uri="{BB962C8B-B14F-4D97-AF65-F5344CB8AC3E}">
        <p14:creationId xmlns:p14="http://schemas.microsoft.com/office/powerpoint/2010/main" val="1966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504000" y="301322"/>
            <a:ext cx="9070920" cy="659115"/>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pc="-1" dirty="0">
                <a:solidFill>
                  <a:srgbClr val="000000"/>
                </a:solidFill>
                <a:uFill>
                  <a:solidFill>
                    <a:srgbClr val="FFFFFF"/>
                  </a:solidFill>
                </a:uFill>
                <a:latin typeface="Arial"/>
                <a:ea typeface="DejaVu Sans"/>
              </a:rPr>
              <a:t>Definition of Palliative care</a:t>
            </a:r>
            <a:endParaRPr lang="en-US" spc="-1" dirty="0">
              <a:solidFill>
                <a:srgbClr val="000000"/>
              </a:solidFill>
              <a:uFill>
                <a:solidFill>
                  <a:srgbClr val="FFFFFF"/>
                </a:solidFill>
              </a:uFill>
              <a:latin typeface="Arial"/>
            </a:endParaRPr>
          </a:p>
        </p:txBody>
      </p:sp>
      <p:sp>
        <p:nvSpPr>
          <p:cNvPr id="155" name="CustomShape 2"/>
          <p:cNvSpPr/>
          <p:nvPr/>
        </p:nvSpPr>
        <p:spPr>
          <a:xfrm>
            <a:off x="504000" y="1769040"/>
            <a:ext cx="9070920" cy="43837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31910" indent="-323212">
              <a:buClr>
                <a:srgbClr val="000000"/>
              </a:buClr>
              <a:buSzPct val="45000"/>
              <a:buFont typeface="Wingdings" charset="2"/>
              <a:buChar char=""/>
            </a:pPr>
            <a:r>
              <a:rPr lang="en-US" sz="20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Palliative care is an approach that improves the quality of life of patients and their families facing the problem associated with life threatening illness, through the prevention and relief of suffering by means of early identification and impeccable assessment and treatment of pain and other problems physical, psycho social and spiritual. ( WHO  2002</a:t>
            </a:r>
            <a:r>
              <a:rPr lang="en-US" sz="20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a:t>
            </a:r>
          </a:p>
          <a:p>
            <a:pPr marL="431910" indent="-323212">
              <a:buClr>
                <a:srgbClr val="000000"/>
              </a:buClr>
              <a:buSzPct val="45000"/>
              <a:buFont typeface="Wingdings" charset="2"/>
              <a:buChar char=""/>
            </a:pPr>
            <a:r>
              <a:rPr lang="en-US" sz="20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 </a:t>
            </a:r>
            <a:r>
              <a:rPr lang="en-US" sz="20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Palliative care for children is the active total care of the child’s body mind and spirit and also involves giving support to the family.</a:t>
            </a: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212">
              <a:buClr>
                <a:srgbClr val="000000"/>
              </a:buClr>
              <a:buSzPct val="45000"/>
              <a:buFont typeface="Wingdings" charset="2"/>
              <a:buChar char=""/>
            </a:pPr>
            <a:r>
              <a:rPr lang="en-US" sz="20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(WHO 2002)</a:t>
            </a: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212">
              <a:buClr>
                <a:srgbClr val="000000"/>
              </a:buClr>
              <a:buSzPct val="45000"/>
              <a:buFont typeface="Wingdings" charset="2"/>
              <a:buChar char=""/>
            </a:pPr>
            <a:endParaRPr lang="en-US" sz="20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endParaRPr>
          </a:p>
          <a:p>
            <a:pPr marL="431910" indent="-323212">
              <a:buClr>
                <a:srgbClr val="000000"/>
              </a:buClr>
              <a:buSzPct val="45000"/>
              <a:buFont typeface="Wingdings" charset="2"/>
              <a:buChar char=""/>
            </a:pP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4" name="Picture 3" descr="Related image"/>
          <p:cNvPicPr/>
          <p:nvPr/>
        </p:nvPicPr>
        <p:blipFill>
          <a:blip r:embed="rId2" cstate="print"/>
          <a:srcRect/>
          <a:stretch>
            <a:fillRect/>
          </a:stretch>
        </p:blipFill>
        <p:spPr bwMode="auto">
          <a:xfrm>
            <a:off x="773112" y="4237037"/>
            <a:ext cx="8991600" cy="3322638"/>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of palliative care</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2800" b="0" dirty="0" smtClean="0">
                <a:latin typeface="Calibri" panose="020F0502020204030204" pitchFamily="34" charset="0"/>
                <a:cs typeface="Calibri" panose="020F0502020204030204" pitchFamily="34" charset="0"/>
              </a:rPr>
              <a:t>Integrated team work</a:t>
            </a:r>
          </a:p>
          <a:p>
            <a:pPr>
              <a:buFont typeface="Wingdings" panose="05000000000000000000" pitchFamily="2" charset="2"/>
              <a:buChar char="ü"/>
            </a:pPr>
            <a:r>
              <a:rPr lang="en-US" sz="2800" b="0" dirty="0" smtClean="0">
                <a:latin typeface="Calibri" panose="020F0502020204030204" pitchFamily="34" charset="0"/>
                <a:cs typeface="Calibri" panose="020F0502020204030204" pitchFamily="34" charset="0"/>
              </a:rPr>
              <a:t>Management of pain and symptoms</a:t>
            </a:r>
          </a:p>
          <a:p>
            <a:pPr>
              <a:buFont typeface="Wingdings" panose="05000000000000000000" pitchFamily="2" charset="2"/>
              <a:buChar char="ü"/>
            </a:pPr>
            <a:r>
              <a:rPr lang="en-US" sz="2800" b="0" dirty="0" smtClean="0">
                <a:latin typeface="Calibri" panose="020F0502020204030204" pitchFamily="34" charset="0"/>
                <a:cs typeface="Calibri" panose="020F0502020204030204" pitchFamily="34" charset="0"/>
              </a:rPr>
              <a:t>Holistic care</a:t>
            </a:r>
          </a:p>
          <a:p>
            <a:pPr>
              <a:buFont typeface="Wingdings" panose="05000000000000000000" pitchFamily="2" charset="2"/>
              <a:buChar char="ü"/>
            </a:pPr>
            <a:r>
              <a:rPr lang="en-US" sz="2800" b="0" dirty="0" smtClean="0">
                <a:latin typeface="Calibri" panose="020F0502020204030204" pitchFamily="34" charset="0"/>
                <a:cs typeface="Calibri" panose="020F0502020204030204" pitchFamily="34" charset="0"/>
              </a:rPr>
              <a:t>Caring, compassionate and skilled providers</a:t>
            </a:r>
          </a:p>
          <a:p>
            <a:pPr>
              <a:buFont typeface="Wingdings" panose="05000000000000000000" pitchFamily="2" charset="2"/>
              <a:buChar char="ü"/>
            </a:pPr>
            <a:r>
              <a:rPr lang="en-US" sz="2800" b="0" dirty="0" smtClean="0">
                <a:latin typeface="Calibri" panose="020F0502020204030204" pitchFamily="34" charset="0"/>
                <a:cs typeface="Calibri" panose="020F0502020204030204" pitchFamily="34" charset="0"/>
              </a:rPr>
              <a:t>Timely and responsive care</a:t>
            </a:r>
          </a:p>
          <a:p>
            <a:pPr>
              <a:buFont typeface="Wingdings" panose="05000000000000000000" pitchFamily="2" charset="2"/>
              <a:buChar char="ü"/>
            </a:pPr>
            <a:r>
              <a:rPr lang="en-US" sz="2800" b="0" dirty="0" smtClean="0">
                <a:latin typeface="Calibri" panose="020F0502020204030204" pitchFamily="34" charset="0"/>
                <a:cs typeface="Calibri" panose="020F0502020204030204" pitchFamily="34" charset="0"/>
              </a:rPr>
              <a:t>Patient and family preparedness</a:t>
            </a:r>
            <a:endParaRPr lang="en-US" sz="28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4398566B-0D00-4087-9124-BE3A6B87F876}" type="slidenum">
              <a:rPr lang="en-US" smtClean="0"/>
              <a:pPr/>
              <a:t>15</a:t>
            </a:fld>
            <a:endParaRPr lang="en-US" dirty="0"/>
          </a:p>
        </p:txBody>
      </p:sp>
    </p:spTree>
    <p:extLst>
      <p:ext uri="{BB962C8B-B14F-4D97-AF65-F5344CB8AC3E}">
        <p14:creationId xmlns:p14="http://schemas.microsoft.com/office/powerpoint/2010/main" val="1410308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sz="2400" b="0" dirty="0" smtClean="0">
                <a:latin typeface="Calibri" panose="020F0502020204030204" pitchFamily="34" charset="0"/>
                <a:cs typeface="Calibri" panose="020F0502020204030204" pitchFamily="34" charset="0"/>
              </a:rPr>
              <a:t>Models of palliative care</a:t>
            </a:r>
          </a:p>
          <a:p>
            <a:pPr>
              <a:buFont typeface="Wingdings" panose="05000000000000000000" pitchFamily="2" charset="2"/>
              <a:buChar char="v"/>
            </a:pPr>
            <a:r>
              <a:rPr lang="en-US" sz="2400" dirty="0" smtClean="0">
                <a:latin typeface="Calibri" panose="020F0502020204030204" pitchFamily="34" charset="0"/>
                <a:cs typeface="Calibri" panose="020F0502020204030204" pitchFamily="34" charset="0"/>
              </a:rPr>
              <a:t>Hospice care</a:t>
            </a:r>
            <a:r>
              <a:rPr lang="en-US" sz="2400" b="0" dirty="0" smtClean="0">
                <a:latin typeface="Calibri" panose="020F0502020204030204" pitchFamily="34" charset="0"/>
                <a:cs typeface="Calibri" panose="020F0502020204030204" pitchFamily="34" charset="0"/>
              </a:rPr>
              <a:t>-a well established program to provide patients with a prognosis of six months or less</a:t>
            </a:r>
          </a:p>
          <a:p>
            <a:pPr>
              <a:buFont typeface="Wingdings" panose="05000000000000000000" pitchFamily="2" charset="2"/>
              <a:buChar char="v"/>
            </a:pPr>
            <a:r>
              <a:rPr lang="en-US" sz="2400" dirty="0" smtClean="0">
                <a:latin typeface="Calibri" panose="020F0502020204030204" pitchFamily="34" charset="0"/>
                <a:cs typeface="Calibri" panose="020F0502020204030204" pitchFamily="34" charset="0"/>
              </a:rPr>
              <a:t>Palliative care program</a:t>
            </a:r>
            <a:r>
              <a:rPr lang="en-US" sz="2400" b="0" dirty="0" smtClean="0">
                <a:latin typeface="Calibri" panose="020F0502020204030204" pitchFamily="34" charset="0"/>
                <a:cs typeface="Calibri" panose="020F0502020204030204" pitchFamily="34" charset="0"/>
              </a:rPr>
              <a:t>-institutional based programs in the hospital or nursing home to serve patient with life threatening or life limiting illnesses</a:t>
            </a:r>
          </a:p>
          <a:p>
            <a:pPr marL="0" indent="0"/>
            <a:r>
              <a:rPr lang="en-US" sz="2400" b="0" dirty="0" smtClean="0">
                <a:latin typeface="Calibri" panose="020F0502020204030204" pitchFamily="34" charset="0"/>
                <a:cs typeface="Calibri" panose="020F0502020204030204" pitchFamily="34" charset="0"/>
              </a:rPr>
              <a:t>       Provide services to patients anywhere along the disease continuum between initial diagnosis and death</a:t>
            </a:r>
          </a:p>
          <a:p>
            <a:pPr>
              <a:buFont typeface="Wingdings" panose="05000000000000000000" pitchFamily="2" charset="2"/>
              <a:buChar char="v"/>
            </a:pPr>
            <a:r>
              <a:rPr lang="en-US" sz="2400" dirty="0" smtClean="0">
                <a:latin typeface="Calibri" panose="020F0502020204030204" pitchFamily="34" charset="0"/>
                <a:cs typeface="Calibri" panose="020F0502020204030204" pitchFamily="34" charset="0"/>
              </a:rPr>
              <a:t>Outpatient palliative care </a:t>
            </a:r>
            <a:r>
              <a:rPr lang="en-US" sz="2400" b="0" dirty="0" smtClean="0">
                <a:latin typeface="Calibri" panose="020F0502020204030204" pitchFamily="34" charset="0"/>
                <a:cs typeface="Calibri" panose="020F0502020204030204" pitchFamily="34" charset="0"/>
              </a:rPr>
              <a:t>program-</a:t>
            </a:r>
            <a:r>
              <a:rPr lang="en-US" sz="2400" b="0" dirty="0" err="1" smtClean="0">
                <a:latin typeface="Calibri" panose="020F0502020204030204" pitchFamily="34" charset="0"/>
                <a:cs typeface="Calibri" panose="020F0502020204030204" pitchFamily="34" charset="0"/>
              </a:rPr>
              <a:t>occour</a:t>
            </a:r>
            <a:r>
              <a:rPr lang="en-US" sz="2400" b="0" dirty="0" smtClean="0">
                <a:latin typeface="Calibri" panose="020F0502020204030204" pitchFamily="34" charset="0"/>
                <a:cs typeface="Calibri" panose="020F0502020204030204" pitchFamily="34" charset="0"/>
              </a:rPr>
              <a:t> in ambulatory care settings to provide continuity of care for patients with serious or life threatening illnesses</a:t>
            </a:r>
          </a:p>
          <a:p>
            <a:pPr>
              <a:buFont typeface="Wingdings" panose="05000000000000000000" pitchFamily="2" charset="2"/>
              <a:buChar char="v"/>
            </a:pPr>
            <a:r>
              <a:rPr lang="en-US" sz="2400" dirty="0" smtClean="0">
                <a:latin typeface="Calibri" panose="020F0502020204030204" pitchFamily="34" charset="0"/>
                <a:cs typeface="Calibri" panose="020F0502020204030204" pitchFamily="34" charset="0"/>
              </a:rPr>
              <a:t>Community palliative care programs</a:t>
            </a:r>
            <a:r>
              <a:rPr lang="en-US" sz="2400" b="0" dirty="0" smtClean="0">
                <a:latin typeface="Calibri" panose="020F0502020204030204" pitchFamily="34" charset="0"/>
                <a:cs typeface="Calibri" panose="020F0502020204030204" pitchFamily="34" charset="0"/>
              </a:rPr>
              <a:t>-occur in communities as consultative teams collaborate wit hospices to support seriously ill patient who have not yet accessed hospice</a:t>
            </a:r>
          </a:p>
          <a:p>
            <a:endParaRPr lang="en-US" dirty="0"/>
          </a:p>
        </p:txBody>
      </p:sp>
    </p:spTree>
    <p:extLst>
      <p:ext uri="{BB962C8B-B14F-4D97-AF65-F5344CB8AC3E}">
        <p14:creationId xmlns:p14="http://schemas.microsoft.com/office/powerpoint/2010/main" val="3331379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Domains of quality palliative care</a:t>
            </a:r>
            <a:endParaRPr lang="en-US" dirty="0"/>
          </a:p>
        </p:txBody>
      </p:sp>
      <p:sp>
        <p:nvSpPr>
          <p:cNvPr id="3" name="Content Placeholder 2"/>
          <p:cNvSpPr>
            <a:spLocks noGrp="1"/>
          </p:cNvSpPr>
          <p:nvPr>
            <p:ph idx="1"/>
          </p:nvPr>
        </p:nvSpPr>
        <p:spPr>
          <a:xfrm>
            <a:off x="392112" y="1265237"/>
            <a:ext cx="8839200" cy="5638800"/>
          </a:xfrm>
        </p:spPr>
        <p:txBody>
          <a:bodyPr>
            <a:normAutofit fontScale="77500" lnSpcReduction="20000"/>
          </a:bodyPr>
          <a:lstStyle/>
          <a:p>
            <a:pPr>
              <a:buFont typeface="Wingdings" panose="05000000000000000000" pitchFamily="2" charset="2"/>
              <a:buChar char="Ø"/>
            </a:pPr>
            <a:r>
              <a:rPr lang="en-US" sz="2200" dirty="0" smtClean="0">
                <a:latin typeface="Calibri" panose="020F0502020204030204" pitchFamily="34" charset="0"/>
                <a:cs typeface="Calibri" panose="020F0502020204030204" pitchFamily="34" charset="0"/>
              </a:rPr>
              <a:t>Domain 1:structure and processes care</a:t>
            </a:r>
          </a:p>
          <a:p>
            <a:pPr marL="0" indent="0"/>
            <a:r>
              <a:rPr lang="en-US" sz="2200" b="0" dirty="0" smtClean="0">
                <a:latin typeface="Calibri" panose="020F0502020204030204" pitchFamily="34" charset="0"/>
                <a:cs typeface="Calibri" panose="020F0502020204030204" pitchFamily="34" charset="0"/>
              </a:rPr>
              <a:t>Interdisciplinary team assessment based on patient/family goals of care</a:t>
            </a:r>
          </a:p>
          <a:p>
            <a:pPr marL="285750" indent="-285750">
              <a:buFont typeface="Wingdings" panose="05000000000000000000" pitchFamily="2" charset="2"/>
              <a:buChar char="Ø"/>
            </a:pPr>
            <a:r>
              <a:rPr lang="en-US" sz="2200" dirty="0" smtClean="0">
                <a:latin typeface="Calibri" panose="020F0502020204030204" pitchFamily="34" charset="0"/>
                <a:cs typeface="Calibri" panose="020F0502020204030204" pitchFamily="34" charset="0"/>
              </a:rPr>
              <a:t>Domain 2:physical aspects of care</a:t>
            </a:r>
          </a:p>
          <a:p>
            <a:pPr marL="0" indent="0"/>
            <a:r>
              <a:rPr lang="en-US" sz="2200" b="0" dirty="0" smtClean="0">
                <a:latin typeface="Calibri" panose="020F0502020204030204" pitchFamily="34" charset="0"/>
                <a:cs typeface="Calibri" panose="020F0502020204030204" pitchFamily="34" charset="0"/>
              </a:rPr>
              <a:t>Pain,dyspnea,nausea and vomiting, fatigue, constipation, medical diagnosis and medication</a:t>
            </a:r>
          </a:p>
          <a:p>
            <a:pPr marL="285750" indent="-285750">
              <a:buFont typeface="Wingdings" panose="05000000000000000000" pitchFamily="2" charset="2"/>
              <a:buChar char="Ø"/>
            </a:pPr>
            <a:r>
              <a:rPr lang="en-US" sz="2200" dirty="0" smtClean="0">
                <a:latin typeface="Calibri" panose="020F0502020204030204" pitchFamily="34" charset="0"/>
                <a:cs typeface="Calibri" panose="020F0502020204030204" pitchFamily="34" charset="0"/>
              </a:rPr>
              <a:t>Domain 3:psychological aspects of care</a:t>
            </a:r>
          </a:p>
          <a:p>
            <a:pPr marL="0" indent="0"/>
            <a:r>
              <a:rPr lang="en-US" sz="2200" b="0" dirty="0" smtClean="0">
                <a:latin typeface="Calibri" panose="020F0502020204030204" pitchFamily="34" charset="0"/>
                <a:cs typeface="Calibri" panose="020F0502020204030204" pitchFamily="34" charset="0"/>
              </a:rPr>
              <a:t>Anxiety, depression, delirium, stress, anticipatory grief, bereavement</a:t>
            </a:r>
          </a:p>
          <a:p>
            <a:pPr marL="285750" indent="-285750">
              <a:buFont typeface="Wingdings" panose="05000000000000000000" pitchFamily="2" charset="2"/>
              <a:buChar char="Ø"/>
            </a:pPr>
            <a:r>
              <a:rPr lang="en-US" sz="2200" dirty="0" smtClean="0">
                <a:latin typeface="Calibri" panose="020F0502020204030204" pitchFamily="34" charset="0"/>
                <a:cs typeface="Calibri" panose="020F0502020204030204" pitchFamily="34" charset="0"/>
              </a:rPr>
              <a:t>Domain 4:social aspect of care</a:t>
            </a:r>
          </a:p>
          <a:p>
            <a:pPr marL="0" indent="0"/>
            <a:r>
              <a:rPr lang="en-US" sz="2200" b="0" dirty="0" smtClean="0">
                <a:latin typeface="Calibri" panose="020F0502020204030204" pitchFamily="34" charset="0"/>
                <a:cs typeface="Calibri" panose="020F0502020204030204" pitchFamily="34" charset="0"/>
              </a:rPr>
              <a:t>Family/friend communication, interaction, support,  care giver crisis</a:t>
            </a:r>
          </a:p>
          <a:p>
            <a:pPr marL="285750" indent="-285750">
              <a:buFont typeface="Wingdings" panose="05000000000000000000" pitchFamily="2" charset="2"/>
              <a:buChar char="Ø"/>
            </a:pPr>
            <a:r>
              <a:rPr lang="en-US" sz="2200" dirty="0" smtClean="0">
                <a:latin typeface="Calibri" panose="020F0502020204030204" pitchFamily="34" charset="0"/>
                <a:cs typeface="Calibri" panose="020F0502020204030204" pitchFamily="34" charset="0"/>
              </a:rPr>
              <a:t>Domain 5:spiritual aspects of care</a:t>
            </a:r>
          </a:p>
          <a:p>
            <a:pPr marL="0" indent="0"/>
            <a:r>
              <a:rPr lang="en-US" sz="2200" b="0" dirty="0" smtClean="0">
                <a:latin typeface="Calibri" panose="020F0502020204030204" pitchFamily="34" charset="0"/>
                <a:cs typeface="Calibri" panose="020F0502020204030204" pitchFamily="34" charset="0"/>
              </a:rPr>
              <a:t>Spiritual, religious, fear, forgiveness</a:t>
            </a:r>
          </a:p>
          <a:p>
            <a:pPr marL="285750" indent="-285750">
              <a:buFont typeface="Wingdings" panose="05000000000000000000" pitchFamily="2" charset="2"/>
              <a:buChar char="Ø"/>
            </a:pPr>
            <a:r>
              <a:rPr lang="en-US" sz="2200" dirty="0" smtClean="0">
                <a:latin typeface="Calibri" panose="020F0502020204030204" pitchFamily="34" charset="0"/>
                <a:cs typeface="Calibri" panose="020F0502020204030204" pitchFamily="34" charset="0"/>
              </a:rPr>
              <a:t>Domain 6:cultural aspects of care</a:t>
            </a:r>
          </a:p>
          <a:p>
            <a:pPr marL="0" indent="0"/>
            <a:r>
              <a:rPr lang="en-US" sz="2200" b="0" dirty="0" smtClean="0">
                <a:latin typeface="Calibri" panose="020F0502020204030204" pitchFamily="34" charset="0"/>
                <a:cs typeface="Calibri" panose="020F0502020204030204" pitchFamily="34" charset="0"/>
              </a:rPr>
              <a:t>Language, ritual</a:t>
            </a:r>
          </a:p>
          <a:p>
            <a:pPr marL="285750" indent="-285750">
              <a:buFont typeface="Wingdings" panose="05000000000000000000" pitchFamily="2" charset="2"/>
              <a:buChar char="Ø"/>
            </a:pPr>
            <a:r>
              <a:rPr lang="en-US" sz="2200" dirty="0" smtClean="0">
                <a:latin typeface="Calibri" panose="020F0502020204030204" pitchFamily="34" charset="0"/>
                <a:cs typeface="Calibri" panose="020F0502020204030204" pitchFamily="34" charset="0"/>
              </a:rPr>
              <a:t>Domain 7:care of imminently dying</a:t>
            </a:r>
          </a:p>
          <a:p>
            <a:pPr marL="0" indent="0"/>
            <a:r>
              <a:rPr lang="en-US" sz="2200" b="0" dirty="0" smtClean="0">
                <a:latin typeface="Calibri" panose="020F0502020204030204" pitchFamily="34" charset="0"/>
                <a:cs typeface="Calibri" panose="020F0502020204030204" pitchFamily="34" charset="0"/>
              </a:rPr>
              <a:t>Presences, </a:t>
            </a:r>
            <a:r>
              <a:rPr lang="en-US" sz="2200" b="0" dirty="0" err="1" smtClean="0">
                <a:latin typeface="Calibri" panose="020F0502020204030204" pitchFamily="34" charset="0"/>
                <a:cs typeface="Calibri" panose="020F0502020204030204" pitchFamily="34" charset="0"/>
              </a:rPr>
              <a:t>recognitionand</a:t>
            </a:r>
            <a:r>
              <a:rPr lang="en-US" sz="2200" b="0" dirty="0" smtClean="0">
                <a:latin typeface="Calibri" panose="020F0502020204030204" pitchFamily="34" charset="0"/>
                <a:cs typeface="Calibri" panose="020F0502020204030204" pitchFamily="34" charset="0"/>
              </a:rPr>
              <a:t> communication to patient/family about prognosis</a:t>
            </a:r>
          </a:p>
          <a:p>
            <a:pPr marL="285750" indent="-285750">
              <a:buFont typeface="Wingdings" panose="05000000000000000000" pitchFamily="2" charset="2"/>
              <a:buChar char="Ø"/>
            </a:pPr>
            <a:r>
              <a:rPr lang="en-US" sz="2200" dirty="0" smtClean="0">
                <a:latin typeface="Calibri" panose="020F0502020204030204" pitchFamily="34" charset="0"/>
                <a:cs typeface="Calibri" panose="020F0502020204030204" pitchFamily="34" charset="0"/>
              </a:rPr>
              <a:t>Domain 8:ethicall legal issues</a:t>
            </a:r>
          </a:p>
          <a:p>
            <a:pPr marL="0" indent="0"/>
            <a:r>
              <a:rPr lang="en-US" sz="2200" b="0" dirty="0" smtClean="0">
                <a:latin typeface="Calibri" panose="020F0502020204030204" pitchFamily="34" charset="0"/>
                <a:cs typeface="Calibri" panose="020F0502020204030204" pitchFamily="34" charset="0"/>
              </a:rPr>
              <a:t>Decision maker, advance directives</a:t>
            </a:r>
          </a:p>
          <a:p>
            <a:pPr marL="285750" indent="-285750">
              <a:buFont typeface="Wingdings" panose="05000000000000000000" pitchFamily="2" charset="2"/>
              <a:buChar char="Ø"/>
            </a:pPr>
            <a:endParaRPr lang="en-US" b="0" dirty="0"/>
          </a:p>
          <a:p>
            <a:pPr marL="285750" indent="-285750">
              <a:buFont typeface="Wingdings" panose="05000000000000000000" pitchFamily="2" charset="2"/>
              <a:buChar char="Ø"/>
            </a:pPr>
            <a:endParaRPr lang="en-US" b="0" dirty="0" smtClean="0"/>
          </a:p>
          <a:p>
            <a:pPr marL="0" indent="0"/>
            <a:endParaRPr lang="en-US" dirty="0"/>
          </a:p>
        </p:txBody>
      </p:sp>
    </p:spTree>
    <p:extLst>
      <p:ext uri="{BB962C8B-B14F-4D97-AF65-F5344CB8AC3E}">
        <p14:creationId xmlns:p14="http://schemas.microsoft.com/office/powerpoint/2010/main" val="2545583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Benefits of palliative care</a:t>
            </a:r>
            <a:endParaRPr lang="en-US" dirty="0"/>
          </a:p>
        </p:txBody>
      </p:sp>
      <p:sp>
        <p:nvSpPr>
          <p:cNvPr id="3" name="Content Placeholder 2"/>
          <p:cNvSpPr>
            <a:spLocks noGrp="1"/>
          </p:cNvSpPr>
          <p:nvPr>
            <p:ph idx="1"/>
          </p:nvPr>
        </p:nvSpPr>
        <p:spPr>
          <a:xfrm>
            <a:off x="468312" y="1441842"/>
            <a:ext cx="8730258" cy="4319195"/>
          </a:xfrm>
        </p:spPr>
        <p:txBody>
          <a:bodyPr>
            <a:normAutofit/>
          </a:bodyPr>
          <a:lstStyle/>
          <a:p>
            <a:pPr>
              <a:buFont typeface="Wingdings" panose="05000000000000000000" pitchFamily="2" charset="2"/>
              <a:buChar char="ü"/>
            </a:pPr>
            <a:r>
              <a:rPr lang="en-US" sz="2400" b="0" dirty="0" smtClean="0">
                <a:latin typeface="Calibri" panose="020F0502020204030204" pitchFamily="34" charset="0"/>
                <a:cs typeface="Calibri" panose="020F0502020204030204" pitchFamily="34" charset="0"/>
              </a:rPr>
              <a:t>Puts the patient desires goal and decision</a:t>
            </a:r>
          </a:p>
          <a:p>
            <a:pPr>
              <a:buFont typeface="Wingdings" panose="05000000000000000000" pitchFamily="2" charset="2"/>
              <a:buChar char="ü"/>
            </a:pPr>
            <a:r>
              <a:rPr lang="en-US" sz="2400" b="0" dirty="0" smtClean="0">
                <a:latin typeface="Calibri" panose="020F0502020204030204" pitchFamily="34" charset="0"/>
                <a:cs typeface="Calibri" panose="020F0502020204030204" pitchFamily="34" charset="0"/>
              </a:rPr>
              <a:t>Support the patient and family</a:t>
            </a:r>
          </a:p>
          <a:p>
            <a:pPr>
              <a:buFont typeface="Wingdings" panose="05000000000000000000" pitchFamily="2" charset="2"/>
              <a:buChar char="ü"/>
            </a:pPr>
            <a:r>
              <a:rPr lang="en-US" sz="2400" b="0" dirty="0" smtClean="0">
                <a:latin typeface="Calibri" panose="020F0502020204030204" pitchFamily="34" charset="0"/>
                <a:cs typeface="Calibri" panose="020F0502020204030204" pitchFamily="34" charset="0"/>
              </a:rPr>
              <a:t>Helps the patient and family understand the treatment plan</a:t>
            </a:r>
          </a:p>
          <a:p>
            <a:pPr>
              <a:buFont typeface="Wingdings" panose="05000000000000000000" pitchFamily="2" charset="2"/>
              <a:buChar char="ü"/>
            </a:pPr>
            <a:r>
              <a:rPr lang="en-US" sz="2400" b="0" dirty="0" smtClean="0">
                <a:latin typeface="Calibri" panose="020F0502020204030204" pitchFamily="34" charset="0"/>
                <a:cs typeface="Calibri" panose="020F0502020204030204" pitchFamily="34" charset="0"/>
              </a:rPr>
              <a:t>Improves the quality of life</a:t>
            </a:r>
          </a:p>
          <a:p>
            <a:pPr>
              <a:buFont typeface="Wingdings" panose="05000000000000000000" pitchFamily="2" charset="2"/>
              <a:buChar char="ü"/>
            </a:pPr>
            <a:r>
              <a:rPr lang="en-US" sz="2400" b="0" dirty="0" smtClean="0">
                <a:latin typeface="Calibri" panose="020F0502020204030204" pitchFamily="34" charset="0"/>
                <a:cs typeface="Calibri" panose="020F0502020204030204" pitchFamily="34" charset="0"/>
              </a:rPr>
              <a:t>Focuses on body mind and spirit</a:t>
            </a:r>
          </a:p>
          <a:p>
            <a:pPr>
              <a:buFont typeface="Wingdings" panose="05000000000000000000" pitchFamily="2" charset="2"/>
              <a:buChar char="ü"/>
            </a:pPr>
            <a:r>
              <a:rPr lang="en-US" sz="2400" b="0" dirty="0" smtClean="0">
                <a:latin typeface="Calibri" panose="020F0502020204030204" pitchFamily="34" charset="0"/>
                <a:cs typeface="Calibri" panose="020F0502020204030204" pitchFamily="34" charset="0"/>
              </a:rPr>
              <a:t>Reduce unnecessary hospital visits</a:t>
            </a:r>
          </a:p>
          <a:p>
            <a:pPr>
              <a:buFont typeface="Wingdings" panose="05000000000000000000" pitchFamily="2" charset="2"/>
              <a:buChar char="ü"/>
            </a:pPr>
            <a:r>
              <a:rPr lang="en-US" sz="2400" b="0" dirty="0" smtClean="0">
                <a:latin typeface="Calibri" panose="020F0502020204030204" pitchFamily="34" charset="0"/>
                <a:cs typeface="Calibri" panose="020F0502020204030204" pitchFamily="34" charset="0"/>
              </a:rPr>
              <a:t>Provides pain and symptoms control</a:t>
            </a:r>
            <a:endParaRPr lang="en-US" sz="24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4398566B-0D00-4087-9124-BE3A6B87F876}" type="slidenum">
              <a:rPr lang="en-US" smtClean="0"/>
              <a:pPr/>
              <a:t>18</a:t>
            </a:fld>
            <a:endParaRPr lang="en-US" dirty="0"/>
          </a:p>
        </p:txBody>
      </p:sp>
    </p:spTree>
    <p:extLst>
      <p:ext uri="{BB962C8B-B14F-4D97-AF65-F5344CB8AC3E}">
        <p14:creationId xmlns:p14="http://schemas.microsoft.com/office/powerpoint/2010/main" val="204276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palliative care</a:t>
            </a:r>
            <a:endParaRPr lang="en-US" dirty="0"/>
          </a:p>
        </p:txBody>
      </p:sp>
      <p:sp>
        <p:nvSpPr>
          <p:cNvPr id="3" name="Content Placeholder 2"/>
          <p:cNvSpPr>
            <a:spLocks noGrp="1"/>
          </p:cNvSpPr>
          <p:nvPr>
            <p:ph idx="1"/>
          </p:nvPr>
        </p:nvSpPr>
        <p:spPr>
          <a:xfrm>
            <a:off x="0" y="1007957"/>
            <a:ext cx="9993312" cy="6551718"/>
          </a:xfrm>
        </p:spPr>
        <p:txBody>
          <a:bodyPr/>
          <a:lstStyle/>
          <a:p>
            <a:pPr>
              <a:buFont typeface="Wingdings" panose="05000000000000000000" pitchFamily="2" charset="2"/>
              <a:buChar char="v"/>
            </a:pPr>
            <a:r>
              <a:rPr lang="en-US" b="0" dirty="0" smtClean="0">
                <a:latin typeface="Calibri" panose="020F0502020204030204" pitchFamily="34" charset="0"/>
                <a:cs typeface="Calibri" panose="020F0502020204030204" pitchFamily="34" charset="0"/>
              </a:rPr>
              <a:t>Primary goal :prevent and relieve suffering imposed by disease and their treatment</a:t>
            </a:r>
          </a:p>
          <a:p>
            <a:pPr>
              <a:buFont typeface="Wingdings" panose="05000000000000000000" pitchFamily="2" charset="2"/>
              <a:buChar char="v"/>
            </a:pPr>
            <a:r>
              <a:rPr lang="en-US" b="0" dirty="0" smtClean="0">
                <a:latin typeface="Calibri" panose="020F0502020204030204" pitchFamily="34" charset="0"/>
                <a:cs typeface="Calibri" panose="020F0502020204030204" pitchFamily="34" charset="0"/>
              </a:rPr>
              <a:t>Patient population: patients of all ages experiencing a debilitating threating illness.</a:t>
            </a:r>
          </a:p>
          <a:p>
            <a:pPr>
              <a:buFont typeface="Wingdings" panose="05000000000000000000" pitchFamily="2" charset="2"/>
              <a:buChar char="v"/>
            </a:pPr>
            <a:r>
              <a:rPr lang="en-US" b="0" dirty="0" smtClean="0">
                <a:latin typeface="Calibri" panose="020F0502020204030204" pitchFamily="34" charset="0"/>
                <a:cs typeface="Calibri" panose="020F0502020204030204" pitchFamily="34" charset="0"/>
              </a:rPr>
              <a:t>Patient and family centered: the uniqueness of each family is respected.</a:t>
            </a:r>
          </a:p>
          <a:p>
            <a:pPr>
              <a:buFont typeface="Wingdings" panose="05000000000000000000" pitchFamily="2" charset="2"/>
              <a:buChar char="v"/>
            </a:pPr>
            <a:r>
              <a:rPr lang="en-US" b="0" dirty="0" smtClean="0">
                <a:latin typeface="Calibri" panose="020F0502020204030204" pitchFamily="34" charset="0"/>
                <a:cs typeface="Calibri" panose="020F0502020204030204" pitchFamily="34" charset="0"/>
              </a:rPr>
              <a:t>Timing of palliative care: it ideally begins at the time of diagnosis of life threating and continues until cure or death</a:t>
            </a:r>
          </a:p>
          <a:p>
            <a:pPr>
              <a:buFont typeface="Wingdings" panose="05000000000000000000" pitchFamily="2" charset="2"/>
              <a:buChar char="v"/>
            </a:pPr>
            <a:r>
              <a:rPr lang="en-US" b="0" dirty="0" smtClean="0">
                <a:latin typeface="Calibri" panose="020F0502020204030204" pitchFamily="34" charset="0"/>
                <a:cs typeface="Calibri" panose="020F0502020204030204" pitchFamily="34" charset="0"/>
              </a:rPr>
              <a:t>Comprehensive care: it employs multidisciplinary assessment to identify and relieve suffering through the prevention or alleviation of physical distress</a:t>
            </a:r>
          </a:p>
          <a:p>
            <a:pPr>
              <a:buFont typeface="Wingdings" panose="05000000000000000000" pitchFamily="2" charset="2"/>
              <a:buChar char="v"/>
            </a:pPr>
            <a:r>
              <a:rPr lang="en-US" b="0" dirty="0" smtClean="0">
                <a:latin typeface="Calibri" panose="020F0502020204030204" pitchFamily="34" charset="0"/>
                <a:cs typeface="Calibri" panose="020F0502020204030204" pitchFamily="34" charset="0"/>
              </a:rPr>
              <a:t>Interdisciplinary team: it require the expertise of various providers in order to adequately assess and treat the complex needs of seriously ill patient and the families</a:t>
            </a:r>
          </a:p>
          <a:p>
            <a:pPr>
              <a:buFont typeface="Wingdings" panose="05000000000000000000" pitchFamily="2" charset="2"/>
              <a:buChar char="v"/>
            </a:pPr>
            <a:r>
              <a:rPr lang="en-US" b="0" dirty="0" smtClean="0">
                <a:latin typeface="Calibri" panose="020F0502020204030204" pitchFamily="34" charset="0"/>
                <a:cs typeface="Calibri" panose="020F0502020204030204" pitchFamily="34" charset="0"/>
              </a:rPr>
              <a:t>Communication skills:  it includes appropriate and effective sharing of information of goals and preferences</a:t>
            </a:r>
          </a:p>
          <a:p>
            <a:pPr>
              <a:buFont typeface="Wingdings" panose="05000000000000000000" pitchFamily="2" charset="2"/>
              <a:buChar char="v"/>
            </a:pPr>
            <a:r>
              <a:rPr lang="en-US" b="0" dirty="0" smtClean="0">
                <a:latin typeface="Calibri" panose="020F0502020204030204" pitchFamily="34" charset="0"/>
                <a:cs typeface="Calibri" panose="020F0502020204030204" pitchFamily="34" charset="0"/>
              </a:rPr>
              <a:t>Skills in care of dying and bereaved: team must be knowledgeable and skilled in providing care for the dying</a:t>
            </a:r>
          </a:p>
          <a:p>
            <a:pPr>
              <a:buFont typeface="Wingdings" panose="05000000000000000000" pitchFamily="2" charset="2"/>
              <a:buChar char="v"/>
            </a:pPr>
            <a:r>
              <a:rPr lang="en-US" b="0" dirty="0" smtClean="0">
                <a:latin typeface="Calibri" panose="020F0502020204030204" pitchFamily="34" charset="0"/>
                <a:cs typeface="Calibri" panose="020F0502020204030204" pitchFamily="34" charset="0"/>
              </a:rPr>
              <a:t>Continuity of care across setting: is integral to all health care delivery system settings.</a:t>
            </a:r>
          </a:p>
          <a:p>
            <a:pPr>
              <a:buFont typeface="Wingdings" panose="05000000000000000000" pitchFamily="2" charset="2"/>
              <a:buChar char="v"/>
            </a:pPr>
            <a:r>
              <a:rPr lang="en-US" b="0" dirty="0" smtClean="0">
                <a:latin typeface="Calibri" panose="020F0502020204030204" pitchFamily="34" charset="0"/>
                <a:cs typeface="Calibri" panose="020F0502020204030204" pitchFamily="34" charset="0"/>
              </a:rPr>
              <a:t>Equitable access: it work towards equitable access to palliative across all ages and patients populations</a:t>
            </a:r>
          </a:p>
          <a:p>
            <a:pPr>
              <a:buFont typeface="Wingdings" panose="05000000000000000000" pitchFamily="2" charset="2"/>
              <a:buChar char="v"/>
            </a:pPr>
            <a:r>
              <a:rPr lang="en-US" b="0" dirty="0" smtClean="0">
                <a:latin typeface="Calibri" panose="020F0502020204030204" pitchFamily="34" charset="0"/>
                <a:cs typeface="Calibri" panose="020F0502020204030204" pitchFamily="34" charset="0"/>
              </a:rPr>
              <a:t>Quality improvement: its committed to pursuit of excellence and high quality of care which enhance quality of life</a:t>
            </a:r>
          </a:p>
          <a:p>
            <a:pPr>
              <a:buFont typeface="Wingdings" panose="05000000000000000000" pitchFamily="2" charset="2"/>
              <a:buChar char="v"/>
            </a:pPr>
            <a:endParaRPr lang="en-US"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7395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504000" y="301322"/>
            <a:ext cx="9070920" cy="1261439"/>
          </a:xfrm>
          <a:prstGeom prst="rect">
            <a:avLst/>
          </a:prstGeom>
          <a:noFill/>
          <a:ln>
            <a:noFill/>
          </a:ln>
        </p:spPr>
        <p:style>
          <a:lnRef idx="0">
            <a:scrgbClr r="0" g="0" b="0"/>
          </a:lnRef>
          <a:fillRef idx="0">
            <a:scrgbClr r="0" g="0" b="0"/>
          </a:fillRef>
          <a:effectRef idx="0">
            <a:scrgbClr r="0" g="0" b="0"/>
          </a:effectRef>
          <a:fontRef idx="minor"/>
        </p:style>
      </p:sp>
      <p:sp>
        <p:nvSpPr>
          <p:cNvPr id="147" name="CustomShape 2"/>
          <p:cNvSpPr/>
          <p:nvPr/>
        </p:nvSpPr>
        <p:spPr>
          <a:xfrm>
            <a:off x="468312" y="19143"/>
            <a:ext cx="9576625" cy="7208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15000"/>
              </a:lnSpc>
            </a:pPr>
            <a:r>
              <a:rPr lang="en-US" sz="3200" b="1" spc="-1" dirty="0">
                <a:solidFill>
                  <a:schemeClr val="accent2"/>
                </a:solidFill>
                <a:uFill>
                  <a:solidFill>
                    <a:srgbClr val="FFFFFF"/>
                  </a:solidFill>
                </a:uFill>
                <a:latin typeface="Arial"/>
                <a:ea typeface="DejaVu Sans"/>
              </a:rPr>
              <a:t>Objectives: </a:t>
            </a:r>
            <a:r>
              <a:rPr lang="en-US" sz="3200" b="1" spc="-1" dirty="0" smtClean="0">
                <a:solidFill>
                  <a:schemeClr val="accent2"/>
                </a:solidFill>
                <a:uFill>
                  <a:solidFill>
                    <a:srgbClr val="FFFFFF"/>
                  </a:solidFill>
                </a:uFill>
                <a:latin typeface="Arial"/>
                <a:ea typeface="DejaVu Sans"/>
              </a:rPr>
              <a:t> </a:t>
            </a:r>
            <a:r>
              <a:rPr lang="en-US" sz="3200" spc="-1" dirty="0" smtClean="0">
                <a:solidFill>
                  <a:srgbClr val="000000"/>
                </a:solidFill>
                <a:uFill>
                  <a:solidFill>
                    <a:srgbClr val="FFFFFF"/>
                  </a:solidFill>
                </a:uFill>
                <a:latin typeface="Arial"/>
                <a:ea typeface="DejaVu Sans"/>
              </a:rPr>
              <a:t>Broad</a:t>
            </a:r>
          </a:p>
          <a:p>
            <a:pPr>
              <a:lnSpc>
                <a:spcPct val="115000"/>
              </a:lnSpc>
            </a:pPr>
            <a:r>
              <a:rPr lang="en-US" sz="3200" dirty="0" smtClean="0">
                <a:latin typeface="Calibri" panose="020F0502020204030204" pitchFamily="34" charset="0"/>
                <a:cs typeface="Calibri" panose="020F0502020204030204" pitchFamily="34" charset="0"/>
              </a:rPr>
              <a:t>To equip students with appropriate knowledge, skills and attitudes on palliative care that will enable them to provide quality, holistic services to patients, families and communities faced with cancer, HIV &amp; AIDS and other Life threatening illnesses.</a:t>
            </a:r>
          </a:p>
          <a:p>
            <a:pPr>
              <a:lnSpc>
                <a:spcPct val="115000"/>
              </a:lnSpc>
            </a:pPr>
            <a:r>
              <a:rPr lang="en-US" sz="3200" dirty="0" smtClean="0">
                <a:latin typeface="Calibri" panose="020F0502020204030204" pitchFamily="34" charset="0"/>
                <a:cs typeface="Calibri" panose="020F0502020204030204" pitchFamily="34" charset="0"/>
              </a:rPr>
              <a:t> </a:t>
            </a:r>
            <a:r>
              <a:rPr lang="en-US" sz="3200" b="1" spc="-1" dirty="0" smtClean="0">
                <a:solidFill>
                  <a:schemeClr val="accent2"/>
                </a:solidFill>
                <a:uFill>
                  <a:solidFill>
                    <a:srgbClr val="FFFFFF"/>
                  </a:solidFill>
                </a:uFill>
                <a:latin typeface="Calibri" panose="020F0502020204030204" pitchFamily="34" charset="0"/>
                <a:ea typeface="DejaVu Sans"/>
                <a:cs typeface="Calibri" panose="020F0502020204030204" pitchFamily="34" charset="0"/>
              </a:rPr>
              <a:t>Specifically:-</a:t>
            </a: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57200" indent="-457200">
              <a:lnSpc>
                <a:spcPct val="115000"/>
              </a:lnSpc>
              <a:buFont typeface="Wingdings" panose="05000000000000000000" pitchFamily="2" charset="2"/>
              <a:buChar char="§"/>
            </a:pPr>
            <a:r>
              <a:rPr lang="en-US" sz="32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Define Palliative care</a:t>
            </a:r>
          </a:p>
          <a:p>
            <a:pPr marL="457200" indent="-457200">
              <a:lnSpc>
                <a:spcPct val="115000"/>
              </a:lnSpc>
              <a:buFont typeface="Wingdings" panose="05000000000000000000" pitchFamily="2" charset="2"/>
              <a:buChar char="§"/>
            </a:pPr>
            <a:r>
              <a:rPr lang="en-US" sz="32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Principles and care</a:t>
            </a:r>
          </a:p>
          <a:p>
            <a:pPr marL="457200" indent="-457200">
              <a:lnSpc>
                <a:spcPct val="115000"/>
              </a:lnSpc>
              <a:buFont typeface="Wingdings" panose="05000000000000000000" pitchFamily="2" charset="2"/>
              <a:buChar char="§"/>
            </a:pPr>
            <a:r>
              <a:rPr lang="en-US" sz="3200" spc="-1" dirty="0" smtClean="0">
                <a:solidFill>
                  <a:srgbClr val="000000"/>
                </a:solidFill>
                <a:uFill>
                  <a:solidFill>
                    <a:srgbClr val="FFFFFF"/>
                  </a:solidFill>
                </a:uFill>
                <a:latin typeface="Calibri" panose="020F0502020204030204" pitchFamily="34" charset="0"/>
                <a:cs typeface="Calibri" panose="020F0502020204030204" pitchFamily="34" charset="0"/>
              </a:rPr>
              <a:t>Pillars of palliative care</a:t>
            </a: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57200" indent="-457200">
              <a:lnSpc>
                <a:spcPct val="115000"/>
              </a:lnSpc>
              <a:buFont typeface="Wingdings" panose="05000000000000000000" pitchFamily="2" charset="2"/>
              <a:buChar char="§"/>
            </a:pPr>
            <a:r>
              <a:rPr lang="en-US" sz="32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Explain </a:t>
            </a:r>
            <a:r>
              <a:rPr lang="en-US" sz="32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the History of palliative care in Kenya</a:t>
            </a: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57200" indent="-457200">
              <a:lnSpc>
                <a:spcPct val="115000"/>
              </a:lnSpc>
              <a:buFont typeface="Wingdings" panose="05000000000000000000" pitchFamily="2" charset="2"/>
              <a:buChar char="§"/>
            </a:pPr>
            <a:r>
              <a:rPr lang="en-US" sz="32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Assess the </a:t>
            </a:r>
            <a:r>
              <a:rPr lang="en-US" sz="32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need for palliative </a:t>
            </a:r>
            <a:r>
              <a:rPr lang="en-US" sz="32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care</a:t>
            </a: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57200" indent="-457200">
              <a:lnSpc>
                <a:spcPct val="115000"/>
              </a:lnSpc>
              <a:buFont typeface="Wingdings" panose="05000000000000000000" pitchFamily="2" charset="2"/>
              <a:buChar char="§"/>
            </a:pPr>
            <a:r>
              <a:rPr lang="en-US" sz="32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State and explain </a:t>
            </a:r>
            <a:r>
              <a:rPr lang="en-US" sz="32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the components of </a:t>
            </a:r>
            <a:r>
              <a:rPr lang="en-US" sz="32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PC</a:t>
            </a: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PRINCIPLES OF PALLIATIVE CARE</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20712" y="1007957"/>
            <a:ext cx="8577858" cy="6124680"/>
          </a:xfrm>
        </p:spPr>
        <p:txBody>
          <a:bodyPr>
            <a:noAutofit/>
          </a:bodyPr>
          <a:lstStyle/>
          <a:p>
            <a:pPr marL="1143000" indent="-1143000">
              <a:buFont typeface="Wingdings" panose="05000000000000000000" pitchFamily="2" charset="2"/>
              <a:buChar char="Ø"/>
            </a:pPr>
            <a:r>
              <a:rPr lang="en-US" sz="2800" b="0" dirty="0" smtClean="0">
                <a:latin typeface="Calibri" panose="020F0502020204030204" pitchFamily="34" charset="0"/>
                <a:cs typeface="Calibri" panose="020F0502020204030204" pitchFamily="34" charset="0"/>
              </a:rPr>
              <a:t>Communication-Setting goals, discussing realistic goals and how to achieve</a:t>
            </a:r>
          </a:p>
          <a:p>
            <a:pPr marL="1143000" indent="-1143000">
              <a:buFont typeface="Wingdings" panose="05000000000000000000" pitchFamily="2" charset="2"/>
              <a:buChar char="Ø"/>
            </a:pPr>
            <a:r>
              <a:rPr lang="en-US" sz="2800" b="0" dirty="0" smtClean="0">
                <a:latin typeface="Calibri" panose="020F0502020204030204" pitchFamily="34" charset="0"/>
                <a:cs typeface="Calibri" panose="020F0502020204030204" pitchFamily="34" charset="0"/>
              </a:rPr>
              <a:t>Pain control-diagnosis, analgesics ladder, routes of administration</a:t>
            </a:r>
          </a:p>
          <a:p>
            <a:pPr marL="1143000" indent="-1143000">
              <a:buFont typeface="Wingdings" panose="05000000000000000000" pitchFamily="2" charset="2"/>
              <a:buChar char="Ø"/>
            </a:pPr>
            <a:r>
              <a:rPr lang="en-US" sz="2800" b="0" dirty="0" smtClean="0">
                <a:latin typeface="Calibri" panose="020F0502020204030204" pitchFamily="34" charset="0"/>
                <a:cs typeface="Calibri" panose="020F0502020204030204" pitchFamily="34" charset="0"/>
              </a:rPr>
              <a:t>Emotional care-causes of distress, diagnosis and pharmacological approaches</a:t>
            </a:r>
          </a:p>
          <a:p>
            <a:pPr marL="1143000" indent="-1143000">
              <a:buFont typeface="Wingdings" panose="05000000000000000000" pitchFamily="2" charset="2"/>
              <a:buChar char="Ø"/>
            </a:pPr>
            <a:r>
              <a:rPr lang="en-US" sz="2800" b="0" dirty="0" smtClean="0">
                <a:latin typeface="Calibri" panose="020F0502020204030204" pitchFamily="34" charset="0"/>
                <a:cs typeface="Calibri" panose="020F0502020204030204" pitchFamily="34" charset="0"/>
              </a:rPr>
              <a:t>Social issues-diagnosis, management approaches</a:t>
            </a:r>
          </a:p>
          <a:p>
            <a:pPr marL="1143000" indent="-1143000">
              <a:buFont typeface="Wingdings" panose="05000000000000000000" pitchFamily="2" charset="2"/>
              <a:buChar char="Ø"/>
            </a:pPr>
            <a:r>
              <a:rPr lang="en-US" sz="2800" b="0" dirty="0" smtClean="0">
                <a:latin typeface="Calibri" panose="020F0502020204030204" pitchFamily="34" charset="0"/>
                <a:cs typeface="Calibri" panose="020F0502020204030204" pitchFamily="34" charset="0"/>
              </a:rPr>
              <a:t>Spiritual/existential issues-expression of fear and doubt</a:t>
            </a:r>
          </a:p>
          <a:p>
            <a:pPr marL="1143000" indent="-1143000">
              <a:buFont typeface="Wingdings" panose="05000000000000000000" pitchFamily="2" charset="2"/>
              <a:buChar char="Ø"/>
            </a:pPr>
            <a:r>
              <a:rPr lang="en-US" sz="2800" b="0" dirty="0" smtClean="0">
                <a:latin typeface="Calibri" panose="020F0502020204030204" pitchFamily="34" charset="0"/>
                <a:cs typeface="Calibri" panose="020F0502020204030204" pitchFamily="34" charset="0"/>
              </a:rPr>
              <a:t>Grief and bereavement-preparation for counselling</a:t>
            </a:r>
          </a:p>
          <a:p>
            <a:pPr marL="1143000" indent="-1143000">
              <a:buFont typeface="Wingdings" panose="05000000000000000000" pitchFamily="2" charset="2"/>
              <a:buChar char="Ø"/>
            </a:pPr>
            <a:r>
              <a:rPr lang="en-US" sz="2800" b="0" dirty="0" smtClean="0">
                <a:latin typeface="Calibri" panose="020F0502020204030204" pitchFamily="34" charset="0"/>
                <a:cs typeface="Calibri" panose="020F0502020204030204" pitchFamily="34" charset="0"/>
              </a:rPr>
              <a:t>Ethical issues</a:t>
            </a:r>
          </a:p>
          <a:p>
            <a:pPr marL="1143000" indent="-1143000">
              <a:buFont typeface="Wingdings" panose="05000000000000000000" pitchFamily="2" charset="2"/>
              <a:buChar char="Ø"/>
            </a:pPr>
            <a:r>
              <a:rPr lang="en-US" sz="2800" b="0" dirty="0" smtClean="0">
                <a:latin typeface="Calibri" panose="020F0502020204030204" pitchFamily="34" charset="0"/>
                <a:cs typeface="Calibri" panose="020F0502020204030204" pitchFamily="34" charset="0"/>
              </a:rPr>
              <a:t>Emergencies encountered in palliative care</a:t>
            </a:r>
          </a:p>
          <a:p>
            <a:pPr>
              <a:buFont typeface="Wingdings" panose="05000000000000000000" pitchFamily="2" charset="2"/>
              <a:buChar char="Ø"/>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587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504000" y="301322"/>
            <a:ext cx="9070920" cy="126143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COMPONENTS OF PALLIATIVE CARE</a:t>
            </a: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169" name="CustomShape 2"/>
          <p:cNvSpPr/>
          <p:nvPr/>
        </p:nvSpPr>
        <p:spPr>
          <a:xfrm>
            <a:off x="504000" y="1769040"/>
            <a:ext cx="9070920" cy="43837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565898" indent="-457200">
              <a:buClr>
                <a:srgbClr val="000000"/>
              </a:buClr>
              <a:buSzPct val="45000"/>
              <a:buFont typeface="Wingdings" panose="05000000000000000000" pitchFamily="2" charset="2"/>
              <a:buChar char="v"/>
            </a:pPr>
            <a:r>
              <a:rPr lang="en-US" sz="28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Physical- Nursing, treating, prescribing</a:t>
            </a:r>
            <a:endParaRPr lang="en-US" sz="28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565898" indent="-457200">
              <a:buClr>
                <a:srgbClr val="000000"/>
              </a:buClr>
              <a:buSzPct val="45000"/>
              <a:buFont typeface="Wingdings" panose="05000000000000000000" pitchFamily="2" charset="2"/>
              <a:buChar char="v"/>
            </a:pPr>
            <a:r>
              <a:rPr lang="en-US" sz="28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Psychological- Listening, counseling, being there</a:t>
            </a:r>
            <a:endParaRPr lang="en-US" sz="28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565898" indent="-457200">
              <a:buClr>
                <a:srgbClr val="000000"/>
              </a:buClr>
              <a:buSzPct val="45000"/>
              <a:buFont typeface="Wingdings" panose="05000000000000000000" pitchFamily="2" charset="2"/>
              <a:buChar char="v"/>
            </a:pPr>
            <a:r>
              <a:rPr lang="en-US" sz="28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Social- help with finances, housing, family support</a:t>
            </a:r>
            <a:endParaRPr lang="en-US" sz="28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565898" indent="-457200">
              <a:buClr>
                <a:srgbClr val="000000"/>
              </a:buClr>
              <a:buSzPct val="45000"/>
              <a:buFont typeface="Wingdings" panose="05000000000000000000" pitchFamily="2" charset="2"/>
              <a:buChar char="v"/>
            </a:pPr>
            <a:r>
              <a:rPr lang="en-US" sz="28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Spiritual- </a:t>
            </a:r>
            <a:r>
              <a:rPr lang="en-US" sz="28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prayer</a:t>
            </a:r>
            <a:r>
              <a:rPr lang="en-US" sz="28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 counseling, carrying out rituals rites</a:t>
            </a:r>
            <a:endParaRPr lang="en-US" sz="2800"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STAGES OF PALLIATIVE CARE</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63512" y="1013354"/>
            <a:ext cx="8367514" cy="4595283"/>
          </a:xfrm>
        </p:spPr>
        <p:txBody>
          <a:bodyPr>
            <a:normAutofit fontScale="70000" lnSpcReduction="20000"/>
          </a:bodyPr>
          <a:lstStyle/>
          <a:p>
            <a:r>
              <a:rPr lang="en-US" sz="3300" b="0" dirty="0" smtClean="0">
                <a:latin typeface="Calibri" panose="020F0502020204030204" pitchFamily="34" charset="0"/>
                <a:cs typeface="Calibri" panose="020F0502020204030204" pitchFamily="34" charset="0"/>
              </a:rPr>
              <a:t>STAGE 1:Creating a plan: current and future treatment plan, expected progression of your illness, conversation around your wishes</a:t>
            </a:r>
          </a:p>
          <a:p>
            <a:r>
              <a:rPr lang="en-US" sz="3300" b="0" dirty="0" smtClean="0">
                <a:latin typeface="Calibri" panose="020F0502020204030204" pitchFamily="34" charset="0"/>
                <a:cs typeface="Calibri" panose="020F0502020204030204" pitchFamily="34" charset="0"/>
              </a:rPr>
              <a:t>STAGE 2:Preparing emotionally: depending on care agreed the counsellor the spiritual leader will work together to support.</a:t>
            </a:r>
          </a:p>
          <a:p>
            <a:r>
              <a:rPr lang="en-US" sz="3300" b="0" dirty="0" smtClean="0">
                <a:latin typeface="Calibri" panose="020F0502020204030204" pitchFamily="34" charset="0"/>
                <a:cs typeface="Calibri" panose="020F0502020204030204" pitchFamily="34" charset="0"/>
              </a:rPr>
              <a:t>STAGE 3:Early stage care: all aspect of care to stay independent</a:t>
            </a:r>
          </a:p>
          <a:p>
            <a:r>
              <a:rPr lang="en-US" sz="3300" b="0" dirty="0" smtClean="0">
                <a:latin typeface="Calibri" panose="020F0502020204030204" pitchFamily="34" charset="0"/>
                <a:cs typeface="Calibri" panose="020F0502020204030204" pitchFamily="34" charset="0"/>
              </a:rPr>
              <a:t>STAGE 4:Late </a:t>
            </a:r>
            <a:r>
              <a:rPr lang="en-US" sz="3300" b="0" dirty="0">
                <a:latin typeface="Calibri" panose="020F0502020204030204" pitchFamily="34" charset="0"/>
                <a:cs typeface="Calibri" panose="020F0502020204030204" pitchFamily="34" charset="0"/>
              </a:rPr>
              <a:t>stage care: care team help you plan more permanent, last stage care.at this stage end of life care begin</a:t>
            </a:r>
          </a:p>
          <a:p>
            <a:r>
              <a:rPr lang="en-US" sz="3300" b="0" dirty="0">
                <a:latin typeface="Calibri" panose="020F0502020204030204" pitchFamily="34" charset="0"/>
                <a:cs typeface="Calibri" panose="020F0502020204030204" pitchFamily="34" charset="0"/>
              </a:rPr>
              <a:t>Stage 5: supporting your loved ones with bereavement over 12 months</a:t>
            </a:r>
          </a:p>
          <a:p>
            <a:endParaRPr lang="en-US" sz="3300" b="0"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4398566B-0D00-4087-9124-BE3A6B87F876}" type="slidenum">
              <a:rPr lang="en-US" smtClean="0"/>
              <a:pPr/>
              <a:t>22</a:t>
            </a:fld>
            <a:endParaRPr lang="en-US" dirty="0"/>
          </a:p>
        </p:txBody>
      </p:sp>
    </p:spTree>
    <p:extLst>
      <p:ext uri="{BB962C8B-B14F-4D97-AF65-F5344CB8AC3E}">
        <p14:creationId xmlns:p14="http://schemas.microsoft.com/office/powerpoint/2010/main" val="354106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504000" y="301322"/>
            <a:ext cx="9070920" cy="887715"/>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Palliative </a:t>
            </a:r>
            <a:r>
              <a:rPr lang="en-US" sz="44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care importance</a:t>
            </a: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171" name="CustomShape 2"/>
          <p:cNvSpPr/>
          <p:nvPr/>
        </p:nvSpPr>
        <p:spPr>
          <a:xfrm>
            <a:off x="87312" y="1493837"/>
            <a:ext cx="10363200" cy="64008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565898" indent="-457200">
              <a:buClr>
                <a:srgbClr val="000000"/>
              </a:buClr>
              <a:buSzPct val="45000"/>
              <a:buFont typeface="Wingdings" panose="05000000000000000000" pitchFamily="2" charset="2"/>
              <a:buChar char="Ø"/>
            </a:pPr>
            <a:r>
              <a:rPr lang="en-US" sz="24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Provides relief from pain and other distressing symptoms</a:t>
            </a: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565898" indent="-457200">
              <a:buClr>
                <a:srgbClr val="000000"/>
              </a:buClr>
              <a:buSzPct val="45000"/>
              <a:buFont typeface="Wingdings" panose="05000000000000000000" pitchFamily="2" charset="2"/>
              <a:buChar char="Ø"/>
            </a:pPr>
            <a:r>
              <a:rPr lang="en-US" sz="24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Affirms life and regards dying as a normal process</a:t>
            </a: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565898" indent="-457200">
              <a:buClr>
                <a:srgbClr val="000000"/>
              </a:buClr>
              <a:buSzPct val="45000"/>
              <a:buFont typeface="Wingdings" panose="05000000000000000000" pitchFamily="2" charset="2"/>
              <a:buChar char="Ø"/>
            </a:pPr>
            <a:r>
              <a:rPr lang="en-US" sz="24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Intends </a:t>
            </a:r>
            <a:r>
              <a:rPr lang="en-US" sz="24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neither to hasten nor postpone death</a:t>
            </a: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565898" indent="-457200">
              <a:buClr>
                <a:srgbClr val="000000"/>
              </a:buClr>
              <a:buSzPct val="45000"/>
              <a:buFont typeface="Wingdings" panose="05000000000000000000" pitchFamily="2" charset="2"/>
              <a:buChar char="Ø"/>
            </a:pPr>
            <a:r>
              <a:rPr lang="en-US" sz="24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Integrates the psychological and spiritual aspects of </a:t>
            </a:r>
            <a:r>
              <a:rPr lang="en-US" sz="24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care</a:t>
            </a:r>
          </a:p>
          <a:p>
            <a:pPr marL="565898" indent="-457200">
              <a:buClr>
                <a:srgbClr val="000000"/>
              </a:buClr>
              <a:buSzPct val="45000"/>
              <a:buFont typeface="Wingdings" panose="05000000000000000000" pitchFamily="2" charset="2"/>
              <a:buChar char="Ø"/>
            </a:pPr>
            <a:r>
              <a:rPr lang="en-US" sz="24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Offers </a:t>
            </a:r>
            <a:r>
              <a:rPr lang="en-US" sz="24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a support system to help patients live as actively as possible till death</a:t>
            </a: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565898" indent="-457200">
              <a:buClr>
                <a:srgbClr val="000000"/>
              </a:buClr>
              <a:buSzPct val="45000"/>
              <a:buFont typeface="Wingdings" panose="05000000000000000000" pitchFamily="2" charset="2"/>
              <a:buChar char="Ø"/>
            </a:pPr>
            <a:r>
              <a:rPr lang="en-US" sz="24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Offers a support system to help the family cope during the patients illness and in bereavement</a:t>
            </a: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565898" indent="-457200">
              <a:buClr>
                <a:srgbClr val="000000"/>
              </a:buClr>
              <a:buSzPct val="45000"/>
              <a:buFont typeface="Wingdings" panose="05000000000000000000" pitchFamily="2" charset="2"/>
              <a:buChar char="Ø"/>
            </a:pPr>
            <a:r>
              <a:rPr lang="en-US" sz="24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Uses a team approach to address the needs of patients and families including bereavement counseling if </a:t>
            </a:r>
            <a:r>
              <a:rPr lang="en-US" sz="24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indicated</a:t>
            </a:r>
            <a:r>
              <a:rPr lang="en-US" sz="2400" spc="-1" dirty="0">
                <a:solidFill>
                  <a:srgbClr val="000000"/>
                </a:solidFill>
                <a:uFill>
                  <a:solidFill>
                    <a:srgbClr val="FFFFFF"/>
                  </a:solidFill>
                </a:uFill>
                <a:ea typeface="DejaVu Sans"/>
              </a:rPr>
              <a:t> </a:t>
            </a:r>
            <a:r>
              <a:rPr lang="en-US" sz="2400" spc="-1" dirty="0" smtClean="0">
                <a:solidFill>
                  <a:srgbClr val="000000"/>
                </a:solidFill>
                <a:uFill>
                  <a:solidFill>
                    <a:srgbClr val="FFFFFF"/>
                  </a:solidFill>
                </a:uFill>
                <a:ea typeface="DejaVu Sans"/>
              </a:rPr>
              <a:t>.</a:t>
            </a:r>
          </a:p>
          <a:p>
            <a:pPr marL="565898" indent="-457200">
              <a:buClr>
                <a:srgbClr val="000000"/>
              </a:buClr>
              <a:buSzPct val="45000"/>
              <a:buFont typeface="Wingdings" panose="05000000000000000000" pitchFamily="2" charset="2"/>
              <a:buChar char="Ø"/>
            </a:pPr>
            <a:r>
              <a:rPr lang="en-US" sz="2400" spc="-1" dirty="0" smtClean="0">
                <a:solidFill>
                  <a:srgbClr val="000000"/>
                </a:solidFill>
                <a:uFill>
                  <a:solidFill>
                    <a:srgbClr val="FFFFFF"/>
                  </a:solidFill>
                </a:uFill>
                <a:ea typeface="DejaVu Sans"/>
              </a:rPr>
              <a:t>Will </a:t>
            </a:r>
            <a:r>
              <a:rPr lang="en-US" sz="2400" spc="-1" dirty="0">
                <a:solidFill>
                  <a:srgbClr val="000000"/>
                </a:solidFill>
                <a:uFill>
                  <a:solidFill>
                    <a:srgbClr val="FFFFFF"/>
                  </a:solidFill>
                </a:uFill>
                <a:ea typeface="DejaVu Sans"/>
              </a:rPr>
              <a:t>enhance quality of life and may also influence positively the course of the illness</a:t>
            </a:r>
            <a:endParaRPr lang="en-US" sz="2400" spc="-1" dirty="0">
              <a:solidFill>
                <a:srgbClr val="000000"/>
              </a:solidFill>
              <a:uFill>
                <a:solidFill>
                  <a:srgbClr val="FFFFFF"/>
                </a:solidFill>
              </a:uFill>
            </a:endParaRPr>
          </a:p>
          <a:p>
            <a:pPr marL="565898" indent="-457200">
              <a:buClr>
                <a:srgbClr val="000000"/>
              </a:buClr>
              <a:buSzPct val="45000"/>
              <a:buFont typeface="Wingdings" panose="05000000000000000000" pitchFamily="2" charset="2"/>
              <a:buChar char="Ø"/>
            </a:pPr>
            <a:r>
              <a:rPr lang="en-US" sz="2400" spc="-1" dirty="0">
                <a:solidFill>
                  <a:srgbClr val="000000"/>
                </a:solidFill>
                <a:uFill>
                  <a:solidFill>
                    <a:srgbClr val="FFFFFF"/>
                  </a:solidFill>
                </a:uFill>
                <a:ea typeface="DejaVu Sans"/>
              </a:rPr>
              <a:t>Is applicable early in the course of illness in conjunction with other therapies that are intended to prolong life like chemotherapy, ARVs, radiotherapy and includes those investigations needed to better understand and manage distressing  clinical  complications</a:t>
            </a:r>
            <a:endParaRPr lang="en-US" sz="24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endParaRPr>
          </a:p>
          <a:p>
            <a:pPr marL="565898" indent="-457200">
              <a:buClr>
                <a:srgbClr val="000000"/>
              </a:buClr>
              <a:buSzPct val="45000"/>
              <a:buFont typeface="Wingdings" panose="05000000000000000000" pitchFamily="2" charset="2"/>
              <a:buChar char="Ø"/>
            </a:pP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565898" indent="-457200">
              <a:buClr>
                <a:srgbClr val="000000"/>
              </a:buClr>
              <a:buSzPct val="45000"/>
              <a:buFont typeface="Wingdings" panose="05000000000000000000" pitchFamily="2" charset="2"/>
              <a:buChar char="Ø"/>
            </a:pPr>
            <a:endParaRPr lang="en-US" sz="3200" spc="-1" dirty="0" smtClean="0">
              <a:solidFill>
                <a:srgbClr val="000000"/>
              </a:solidFill>
              <a:uFill>
                <a:solidFill>
                  <a:srgbClr val="FFFFFF"/>
                </a:solidFill>
              </a:uFill>
              <a:latin typeface="Arial"/>
              <a:ea typeface="DejaVu Sans"/>
            </a:endParaRPr>
          </a:p>
          <a:p>
            <a:pPr marL="565898" indent="-457200">
              <a:buClr>
                <a:srgbClr val="000000"/>
              </a:buClr>
              <a:buSzPct val="45000"/>
              <a:buFont typeface="Wingdings" panose="05000000000000000000" pitchFamily="2" charset="2"/>
              <a:buChar char="Ø"/>
            </a:pPr>
            <a:endParaRPr lang="en-US"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503999" y="301322"/>
            <a:ext cx="9070921" cy="582915"/>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What does palliative care do?</a:t>
            </a: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179" name="CustomShape 2"/>
          <p:cNvSpPr/>
          <p:nvPr/>
        </p:nvSpPr>
        <p:spPr>
          <a:xfrm>
            <a:off x="503999" y="1265237"/>
            <a:ext cx="9576625" cy="4887523"/>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565898" indent="-457200">
              <a:buClr>
                <a:srgbClr val="000000"/>
              </a:buClr>
              <a:buSzPct val="45000"/>
              <a:buFont typeface="Wingdings" panose="05000000000000000000" pitchFamily="2" charset="2"/>
              <a:buChar char="Ø"/>
            </a:pPr>
            <a:r>
              <a:rPr lang="en-US" sz="2000" spc="-1" dirty="0">
                <a:solidFill>
                  <a:srgbClr val="000000"/>
                </a:solidFill>
                <a:uFill>
                  <a:solidFill>
                    <a:srgbClr val="FFFFFF"/>
                  </a:solidFill>
                </a:uFill>
                <a:ea typeface="DejaVu Sans"/>
              </a:rPr>
              <a:t>Pain and symptom control</a:t>
            </a:r>
            <a:endParaRPr lang="en-US" sz="2000" spc="-1" dirty="0">
              <a:solidFill>
                <a:srgbClr val="000000"/>
              </a:solidFill>
              <a:uFill>
                <a:solidFill>
                  <a:srgbClr val="FFFFFF"/>
                </a:solidFill>
              </a:uFill>
            </a:endParaRPr>
          </a:p>
          <a:p>
            <a:pPr marL="565898" indent="-457200">
              <a:buClr>
                <a:srgbClr val="000000"/>
              </a:buClr>
              <a:buSzPct val="45000"/>
              <a:buFont typeface="Wingdings" panose="05000000000000000000" pitchFamily="2" charset="2"/>
              <a:buChar char="Ø"/>
            </a:pPr>
            <a:r>
              <a:rPr lang="en-US" sz="2000" spc="-1" dirty="0">
                <a:solidFill>
                  <a:srgbClr val="000000"/>
                </a:solidFill>
                <a:uFill>
                  <a:solidFill>
                    <a:srgbClr val="FFFFFF"/>
                  </a:solidFill>
                </a:uFill>
                <a:ea typeface="DejaVu Sans"/>
              </a:rPr>
              <a:t>Communication and coordination</a:t>
            </a:r>
            <a:endParaRPr lang="en-US" sz="2000" spc="-1" dirty="0">
              <a:solidFill>
                <a:srgbClr val="000000"/>
              </a:solidFill>
              <a:uFill>
                <a:solidFill>
                  <a:srgbClr val="FFFFFF"/>
                </a:solidFill>
              </a:uFill>
            </a:endParaRPr>
          </a:p>
          <a:p>
            <a:pPr marL="565898" indent="-457200">
              <a:buClr>
                <a:srgbClr val="000000"/>
              </a:buClr>
              <a:buSzPct val="45000"/>
              <a:buFont typeface="Wingdings" panose="05000000000000000000" pitchFamily="2" charset="2"/>
              <a:buChar char="Ø"/>
            </a:pPr>
            <a:r>
              <a:rPr lang="en-US" sz="2000" spc="-1" dirty="0">
                <a:solidFill>
                  <a:srgbClr val="000000"/>
                </a:solidFill>
                <a:uFill>
                  <a:solidFill>
                    <a:srgbClr val="FFFFFF"/>
                  </a:solidFill>
                </a:uFill>
                <a:ea typeface="DejaVu Sans"/>
              </a:rPr>
              <a:t>Emotional support</a:t>
            </a:r>
            <a:endParaRPr lang="en-US" sz="2000" spc="-1" dirty="0">
              <a:solidFill>
                <a:srgbClr val="000000"/>
              </a:solidFill>
              <a:uFill>
                <a:solidFill>
                  <a:srgbClr val="FFFFFF"/>
                </a:solidFill>
              </a:uFill>
            </a:endParaRPr>
          </a:p>
          <a:p>
            <a:pPr marL="565898" indent="-457200">
              <a:buClr>
                <a:srgbClr val="000000"/>
              </a:buClr>
              <a:buSzPct val="45000"/>
              <a:buFont typeface="Wingdings" panose="05000000000000000000" pitchFamily="2" charset="2"/>
              <a:buChar char="Ø"/>
            </a:pPr>
            <a:r>
              <a:rPr lang="en-US" sz="2000" spc="-1" dirty="0">
                <a:solidFill>
                  <a:srgbClr val="000000"/>
                </a:solidFill>
                <a:uFill>
                  <a:solidFill>
                    <a:srgbClr val="FFFFFF"/>
                  </a:solidFill>
                </a:uFill>
                <a:ea typeface="DejaVu Sans"/>
              </a:rPr>
              <a:t>Family/caregiver </a:t>
            </a:r>
            <a:r>
              <a:rPr lang="en-US" sz="2000" spc="-1" dirty="0" smtClean="0">
                <a:solidFill>
                  <a:srgbClr val="000000"/>
                </a:solidFill>
                <a:uFill>
                  <a:solidFill>
                    <a:srgbClr val="FFFFFF"/>
                  </a:solidFill>
                </a:uFill>
                <a:ea typeface="DejaVu Sans"/>
              </a:rPr>
              <a:t>support</a:t>
            </a:r>
          </a:p>
          <a:p>
            <a:pPr marL="108698">
              <a:buClr>
                <a:srgbClr val="000000"/>
              </a:buClr>
              <a:buSzPct val="45000"/>
            </a:pPr>
            <a:r>
              <a:rPr lang="en-US" sz="2000" spc="-1" dirty="0" smtClean="0">
                <a:solidFill>
                  <a:srgbClr val="000000"/>
                </a:solidFill>
                <a:uFill>
                  <a:solidFill>
                    <a:srgbClr val="FFFFFF"/>
                  </a:solidFill>
                </a:uFill>
                <a:ea typeface="DejaVu Sans"/>
              </a:rPr>
              <a:t>What would a patient expect</a:t>
            </a:r>
          </a:p>
          <a:p>
            <a:pPr marL="565898" indent="-457200">
              <a:buClr>
                <a:srgbClr val="000000"/>
              </a:buClr>
              <a:buSzPct val="45000"/>
              <a:buFont typeface="Wingdings" panose="05000000000000000000" pitchFamily="2" charset="2"/>
              <a:buChar char="Ø"/>
            </a:pPr>
            <a:r>
              <a:rPr lang="en-US" sz="2000" spc="-1" dirty="0">
                <a:solidFill>
                  <a:srgbClr val="000000"/>
                </a:solidFill>
                <a:uFill>
                  <a:solidFill>
                    <a:srgbClr val="FFFFFF"/>
                  </a:solidFill>
                </a:uFill>
                <a:ea typeface="DejaVu Sans"/>
              </a:rPr>
              <a:t>To have more control over his or her care</a:t>
            </a:r>
            <a:endParaRPr lang="en-US" sz="2000" spc="-1" dirty="0">
              <a:solidFill>
                <a:srgbClr val="000000"/>
              </a:solidFill>
              <a:uFill>
                <a:solidFill>
                  <a:srgbClr val="FFFFFF"/>
                </a:solidFill>
              </a:uFill>
            </a:endParaRPr>
          </a:p>
          <a:p>
            <a:pPr marL="565898" indent="-457200">
              <a:buClr>
                <a:srgbClr val="000000"/>
              </a:buClr>
              <a:buSzPct val="45000"/>
              <a:buFont typeface="Wingdings" panose="05000000000000000000" pitchFamily="2" charset="2"/>
              <a:buChar char="Ø"/>
            </a:pPr>
            <a:r>
              <a:rPr lang="en-US" sz="2000" spc="-1" dirty="0">
                <a:solidFill>
                  <a:srgbClr val="000000"/>
                </a:solidFill>
                <a:uFill>
                  <a:solidFill>
                    <a:srgbClr val="FFFFFF"/>
                  </a:solidFill>
                </a:uFill>
                <a:ea typeface="DejaVu Sans"/>
              </a:rPr>
              <a:t>A comfortable and supportive atmosphere that reduces anxiety and stress</a:t>
            </a:r>
            <a:endParaRPr lang="en-US" sz="2000" spc="-1" dirty="0">
              <a:solidFill>
                <a:srgbClr val="000000"/>
              </a:solidFill>
              <a:uFill>
                <a:solidFill>
                  <a:srgbClr val="FFFFFF"/>
                </a:solidFill>
              </a:uFill>
            </a:endParaRPr>
          </a:p>
          <a:p>
            <a:pPr marL="565898" indent="-457200">
              <a:buClr>
                <a:srgbClr val="000000"/>
              </a:buClr>
              <a:buSzPct val="45000"/>
              <a:buFont typeface="Wingdings" panose="05000000000000000000" pitchFamily="2" charset="2"/>
              <a:buChar char="Ø"/>
            </a:pPr>
            <a:r>
              <a:rPr lang="en-US" sz="2000" spc="-1" dirty="0">
                <a:solidFill>
                  <a:srgbClr val="000000"/>
                </a:solidFill>
                <a:uFill>
                  <a:solidFill>
                    <a:srgbClr val="FFFFFF"/>
                  </a:solidFill>
                </a:uFill>
                <a:ea typeface="DejaVu Sans"/>
              </a:rPr>
              <a:t>Relief from distressing symptoms like pain, fatigue, vomiting, lack of sleep, constipation </a:t>
            </a:r>
            <a:r>
              <a:rPr lang="en-US" sz="2000" spc="-1" dirty="0" err="1">
                <a:solidFill>
                  <a:srgbClr val="000000"/>
                </a:solidFill>
                <a:uFill>
                  <a:solidFill>
                    <a:srgbClr val="FFFFFF"/>
                  </a:solidFill>
                </a:uFill>
                <a:ea typeface="DejaVu Sans"/>
              </a:rPr>
              <a:t>etc</a:t>
            </a:r>
            <a:endParaRPr lang="en-US" sz="2000" spc="-1" dirty="0">
              <a:solidFill>
                <a:srgbClr val="000000"/>
              </a:solidFill>
              <a:uFill>
                <a:solidFill>
                  <a:srgbClr val="FFFFFF"/>
                </a:solidFill>
              </a:uFill>
            </a:endParaRPr>
          </a:p>
          <a:p>
            <a:pPr marL="431910" indent="-323212">
              <a:buClr>
                <a:srgbClr val="000000"/>
              </a:buClr>
              <a:buSzPct val="45000"/>
              <a:buFont typeface="Wingdings" panose="05000000000000000000" pitchFamily="2" charset="2"/>
              <a:buChar char="Ø"/>
            </a:pPr>
            <a:r>
              <a:rPr lang="en-US" sz="2000" spc="-1" dirty="0">
                <a:solidFill>
                  <a:srgbClr val="000000"/>
                </a:solidFill>
                <a:uFill>
                  <a:solidFill>
                    <a:srgbClr val="FFFFFF"/>
                  </a:solidFill>
                </a:uFill>
                <a:ea typeface="DejaVu Sans"/>
              </a:rPr>
              <a:t>Improve his ability to go through medical </a:t>
            </a:r>
            <a:r>
              <a:rPr lang="en-US" sz="2000" spc="-1" dirty="0" smtClean="0">
                <a:solidFill>
                  <a:srgbClr val="000000"/>
                </a:solidFill>
                <a:uFill>
                  <a:solidFill>
                    <a:srgbClr val="FFFFFF"/>
                  </a:solidFill>
                </a:uFill>
                <a:ea typeface="DejaVu Sans"/>
              </a:rPr>
              <a:t>treatments</a:t>
            </a:r>
            <a:r>
              <a:rPr lang="en-US" sz="2000" spc="-1" dirty="0">
                <a:solidFill>
                  <a:srgbClr val="000000"/>
                </a:solidFill>
                <a:uFill>
                  <a:solidFill>
                    <a:srgbClr val="FFFFFF"/>
                  </a:solidFill>
                </a:uFill>
                <a:latin typeface="Arial"/>
                <a:ea typeface="DejaVu Sans"/>
              </a:rPr>
              <a:t> Better understand his condition and his choices for medical care</a:t>
            </a:r>
            <a:endParaRPr lang="en-US" sz="2000" spc="-1" dirty="0">
              <a:solidFill>
                <a:srgbClr val="000000"/>
              </a:solidFill>
              <a:uFill>
                <a:solidFill>
                  <a:srgbClr val="FFFFFF"/>
                </a:solidFill>
              </a:uFill>
              <a:latin typeface="Arial"/>
            </a:endParaRPr>
          </a:p>
          <a:p>
            <a:pPr marL="431910" indent="-323212">
              <a:buClr>
                <a:srgbClr val="000000"/>
              </a:buClr>
              <a:buSzPct val="45000"/>
              <a:buFont typeface="Wingdings" panose="05000000000000000000" pitchFamily="2" charset="2"/>
              <a:buChar char="Ø"/>
            </a:pPr>
            <a:r>
              <a:rPr lang="en-US" sz="2000" spc="-1" dirty="0">
                <a:solidFill>
                  <a:srgbClr val="000000"/>
                </a:solidFill>
                <a:uFill>
                  <a:solidFill>
                    <a:srgbClr val="FFFFFF"/>
                  </a:solidFill>
                </a:uFill>
                <a:latin typeface="Arial"/>
                <a:ea typeface="DejaVu Sans"/>
              </a:rPr>
              <a:t>Best possible quality of life</a:t>
            </a:r>
            <a:endParaRPr lang="en-US" sz="2000" spc="-1" dirty="0" smtClean="0">
              <a:solidFill>
                <a:srgbClr val="000000"/>
              </a:solidFill>
              <a:uFill>
                <a:solidFill>
                  <a:srgbClr val="FFFFFF"/>
                </a:solidFill>
              </a:uFill>
              <a:ea typeface="DejaVu Sans"/>
            </a:endParaRPr>
          </a:p>
          <a:p>
            <a:pPr marL="565898" indent="-457200">
              <a:buClr>
                <a:srgbClr val="000000"/>
              </a:buClr>
              <a:buSzPct val="45000"/>
              <a:buFont typeface="Wingdings" panose="05000000000000000000" pitchFamily="2" charset="2"/>
              <a:buChar char="Ø"/>
            </a:pPr>
            <a:endParaRPr lang="en-US" sz="2000" spc="-1" dirty="0" smtClean="0">
              <a:solidFill>
                <a:srgbClr val="000000"/>
              </a:solidFill>
              <a:uFill>
                <a:solidFill>
                  <a:srgbClr val="FFFFFF"/>
                </a:solidFill>
              </a:uFill>
              <a:ea typeface="DejaVu Sans"/>
            </a:endParaRPr>
          </a:p>
          <a:p>
            <a:pPr marL="565898" indent="-457200">
              <a:buClr>
                <a:srgbClr val="000000"/>
              </a:buClr>
              <a:buSzPct val="45000"/>
              <a:buFont typeface="Wingdings" panose="05000000000000000000" pitchFamily="2" charset="2"/>
              <a:buChar char="Ø"/>
            </a:pPr>
            <a:endParaRPr lang="en-US" sz="2000" spc="-1" dirty="0" smtClean="0">
              <a:solidFill>
                <a:srgbClr val="000000"/>
              </a:solidFill>
              <a:uFill>
                <a:solidFill>
                  <a:srgbClr val="FFFFFF"/>
                </a:solidFill>
              </a:uFill>
            </a:endParaRPr>
          </a:p>
          <a:p>
            <a:pPr marL="431910" indent="-323212">
              <a:buClr>
                <a:srgbClr val="000000"/>
              </a:buClr>
              <a:buSzPct val="45000"/>
              <a:buFont typeface="Wingdings" charset="2"/>
              <a:buChar char=""/>
            </a:pPr>
            <a:endParaRPr lang="en-US" sz="1600" spc="-1" dirty="0">
              <a:solidFill>
                <a:srgbClr val="000000"/>
              </a:solidFill>
              <a:uFill>
                <a:solidFill>
                  <a:srgbClr val="FFFFFF"/>
                </a:solidFill>
              </a:uFill>
              <a:latin typeface="Arial"/>
            </a:endParaRPr>
          </a:p>
          <a:p>
            <a:pPr marL="431910" indent="-323212">
              <a:buClr>
                <a:srgbClr val="000000"/>
              </a:buClr>
              <a:buSzPct val="45000"/>
              <a:buFont typeface="Wingdings" charset="2"/>
              <a:buChar char=""/>
            </a:pPr>
            <a:endParaRPr lang="en-US"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504000" y="0"/>
            <a:ext cx="9070920" cy="1189037"/>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pc="-1" dirty="0">
                <a:solidFill>
                  <a:srgbClr val="000000"/>
                </a:solidFill>
                <a:uFill>
                  <a:solidFill>
                    <a:srgbClr val="FFFFFF"/>
                  </a:solidFill>
                </a:uFill>
                <a:latin typeface="Calibri" panose="020F0502020204030204" pitchFamily="34" charset="0"/>
                <a:cs typeface="Calibri" panose="020F0502020204030204" pitchFamily="34" charset="0"/>
              </a:rPr>
              <a:t>Interdisciplinary Team approach in palliative care</a:t>
            </a: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187" name="CustomShape 2"/>
          <p:cNvSpPr/>
          <p:nvPr/>
        </p:nvSpPr>
        <p:spPr>
          <a:xfrm>
            <a:off x="239712" y="1189037"/>
            <a:ext cx="9335208" cy="6248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The provision of comprehensive palliative care requires the input of many people ranging from family members to health care professionals and community members.</a:t>
            </a:r>
          </a:p>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In settings where palliative care is well established and well resourced it is often carried out by a interdisciplinary team which may consist of Doctors, nurses, counselors</a:t>
            </a: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 spiritual </a:t>
            </a: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leaders </a:t>
            </a: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,social workers and others.</a:t>
            </a:r>
          </a:p>
          <a:p>
            <a:pPr marL="431910" indent="-323574">
              <a:buClr>
                <a:srgbClr val="000000"/>
              </a:buClr>
              <a:buSzPct val="45000"/>
              <a:buFont typeface="Wingdings" charset="2"/>
              <a:buChar char=""/>
            </a:pP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 </a:t>
            </a: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There is an need to build a team because one cannot provide palliative care on his/her own. An interdisciplinary team involves care that is </a:t>
            </a:r>
          </a:p>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Physical – The role of health care professionals</a:t>
            </a:r>
          </a:p>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Psychological- The role of a counselor </a:t>
            </a:r>
          </a:p>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Social – The role of a social worker (to help in finances, housing, family support </a:t>
            </a:r>
            <a:r>
              <a:rPr lang="en-US" sz="2400" spc="-1" dirty="0" err="1">
                <a:solidFill>
                  <a:srgbClr val="000000"/>
                </a:solidFill>
                <a:uFill>
                  <a:solidFill>
                    <a:srgbClr val="FFFFFF"/>
                  </a:solidFill>
                </a:uFill>
                <a:latin typeface="Calibri" panose="020F0502020204030204" pitchFamily="34" charset="0"/>
                <a:cs typeface="Calibri" panose="020F0502020204030204" pitchFamily="34" charset="0"/>
              </a:rPr>
              <a:t>etc</a:t>
            </a: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a:t>
            </a:r>
          </a:p>
          <a:p>
            <a:pPr marL="431910" indent="-323574">
              <a:buClr>
                <a:srgbClr val="000000"/>
              </a:buClr>
              <a:buSzPct val="45000"/>
              <a:buFont typeface="Wingdings" charset="2"/>
              <a:buChar char=""/>
            </a:pP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 </a:t>
            </a: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Spiritual -The role of a spiritual leader </a:t>
            </a:r>
          </a:p>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Volunteers- who help the patient with basic needs like assisted walking, feeding and improve patient’s comfort.</a:t>
            </a:r>
          </a:p>
          <a:p>
            <a:pPr marL="431910" indent="-323574">
              <a:buClr>
                <a:srgbClr val="000000"/>
              </a:buClr>
              <a:buSzPct val="45000"/>
              <a:buFont typeface="Wingdings" charset="2"/>
              <a:buChar char=""/>
            </a:pPr>
            <a:endParaRPr lang="en-US" sz="2000" spc="-1" dirty="0" smtClean="0">
              <a:solidFill>
                <a:srgbClr val="000000"/>
              </a:solidFill>
              <a:uFill>
                <a:solidFill>
                  <a:srgbClr val="FFFFFF"/>
                </a:solidFill>
              </a:uFill>
              <a:latin typeface="Arial"/>
            </a:endParaRPr>
          </a:p>
          <a:p>
            <a:pPr marL="431910" indent="-323574">
              <a:buClr>
                <a:srgbClr val="000000"/>
              </a:buClr>
              <a:buSzPct val="45000"/>
              <a:buFont typeface="Wingdings" charset="2"/>
              <a:buChar char=""/>
            </a:pPr>
            <a:endPar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574">
              <a:buClr>
                <a:srgbClr val="000000"/>
              </a:buClr>
              <a:buSzPct val="45000"/>
              <a:buFont typeface="Wingdings" charset="2"/>
              <a:buChar char=""/>
            </a:pPr>
            <a:endPar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574">
              <a:buClr>
                <a:srgbClr val="000000"/>
              </a:buClr>
              <a:buSzPct val="45000"/>
              <a:buFont typeface="Wingdings" charset="2"/>
              <a:buChar char=""/>
            </a:pP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239712" y="46037"/>
            <a:ext cx="9223320" cy="506715"/>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pc="-1" dirty="0">
                <a:solidFill>
                  <a:srgbClr val="000000"/>
                </a:solidFill>
                <a:uFill>
                  <a:solidFill>
                    <a:srgbClr val="FFFFFF"/>
                  </a:solidFill>
                </a:uFill>
                <a:latin typeface="Arial"/>
              </a:rPr>
              <a:t>Ethical legal issues in palliative care</a:t>
            </a:r>
            <a:endParaRPr lang="en-US" spc="-1" dirty="0">
              <a:solidFill>
                <a:srgbClr val="000000"/>
              </a:solidFill>
              <a:uFill>
                <a:solidFill>
                  <a:srgbClr val="FFFFFF"/>
                </a:solidFill>
              </a:uFill>
              <a:latin typeface="Arial"/>
            </a:endParaRPr>
          </a:p>
        </p:txBody>
      </p:sp>
      <p:sp>
        <p:nvSpPr>
          <p:cNvPr id="193" name="CustomShape 2"/>
          <p:cNvSpPr/>
          <p:nvPr/>
        </p:nvSpPr>
        <p:spPr>
          <a:xfrm>
            <a:off x="239712" y="731837"/>
            <a:ext cx="9335208" cy="5943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In recognizing the importance of human rights within the health field, the Kenyan patient’s rights Charter 2013 states that every patient has a right to;</a:t>
            </a:r>
          </a:p>
          <a:p>
            <a:pPr marL="431910" indent="-323574">
              <a:buClr>
                <a:srgbClr val="000000"/>
              </a:buClr>
              <a:buSzPct val="45000"/>
              <a:buFont typeface="Wingdings" charset="2"/>
              <a:buChar char=""/>
            </a:pP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 </a:t>
            </a: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access quality health care</a:t>
            </a:r>
          </a:p>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A healthy and safe environment</a:t>
            </a:r>
          </a:p>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Participate in decision making</a:t>
            </a:r>
          </a:p>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Knowledge of ones own insurance/medical </a:t>
            </a: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scheme</a:t>
            </a: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 Choice of health services</a:t>
            </a:r>
          </a:p>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Be treated by a qualified and certified health care provider</a:t>
            </a:r>
          </a:p>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Entitled to confidentiality and privacy</a:t>
            </a:r>
          </a:p>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Informed consent</a:t>
            </a:r>
          </a:p>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Refuse treatment</a:t>
            </a:r>
          </a:p>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Be referred for a second opinion</a:t>
            </a:r>
          </a:p>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Continuity of care</a:t>
            </a:r>
          </a:p>
          <a:p>
            <a:pPr marL="431910" indent="-323574">
              <a:buClr>
                <a:srgbClr val="000000"/>
              </a:buClr>
              <a:buSzPct val="45000"/>
              <a:buFont typeface="Wingdings" charset="2"/>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Complain about health services</a:t>
            </a:r>
            <a:endPar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574">
              <a:buClr>
                <a:srgbClr val="000000"/>
              </a:buClr>
              <a:buSzPct val="45000"/>
              <a:buFont typeface="Wingdings" charset="2"/>
              <a:buChar char=""/>
            </a:pP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574">
              <a:buClr>
                <a:srgbClr val="000000"/>
              </a:buClr>
              <a:buSzPct val="45000"/>
              <a:buFont typeface="Wingdings" charset="2"/>
              <a:buChar char=""/>
            </a:pP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a:lnSpc>
                <a:spcPct val="100000"/>
              </a:lnSpc>
            </a:pPr>
            <a:endParaRPr lang="en-US" spc="-1" dirty="0">
              <a:solidFill>
                <a:srgbClr val="000000"/>
              </a:solidFill>
              <a:uFill>
                <a:solidFill>
                  <a:srgbClr val="FFFFFF"/>
                </a:solidFill>
              </a:uFill>
              <a:latin typeface="Arial"/>
            </a:endParaRPr>
          </a:p>
          <a:p>
            <a:pPr>
              <a:lnSpc>
                <a:spcPct val="100000"/>
              </a:lnSpc>
            </a:pPr>
            <a:endParaRPr lang="en-US"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696912" y="301322"/>
            <a:ext cx="8878008" cy="506715"/>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pc="-1" dirty="0">
                <a:solidFill>
                  <a:srgbClr val="000000"/>
                </a:solidFill>
                <a:uFill>
                  <a:solidFill>
                    <a:srgbClr val="FFFFFF"/>
                  </a:solidFill>
                </a:uFill>
                <a:latin typeface="Calibri" panose="020F0502020204030204" pitchFamily="34" charset="0"/>
                <a:cs typeface="Calibri" panose="020F0502020204030204" pitchFamily="34" charset="0"/>
              </a:rPr>
              <a:t>Ethical principles in Palliative care</a:t>
            </a: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197" name="CustomShape 2"/>
          <p:cNvSpPr/>
          <p:nvPr/>
        </p:nvSpPr>
        <p:spPr>
          <a:xfrm>
            <a:off x="87312" y="960437"/>
            <a:ext cx="9487608" cy="5192323"/>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51236" indent="-342900">
              <a:buClr>
                <a:srgbClr val="000000"/>
              </a:buClr>
              <a:buSzPct val="45000"/>
              <a:buFont typeface="Wingdings" panose="05000000000000000000" pitchFamily="2" charset="2"/>
              <a:buChar char="v"/>
            </a:pPr>
            <a:r>
              <a:rPr lang="en-US" sz="2000" b="1" spc="-1" dirty="0">
                <a:solidFill>
                  <a:srgbClr val="000000"/>
                </a:solidFill>
                <a:uFill>
                  <a:solidFill>
                    <a:srgbClr val="FFFFFF"/>
                  </a:solidFill>
                </a:uFill>
                <a:latin typeface="Calibri" panose="020F0502020204030204" pitchFamily="34" charset="0"/>
                <a:cs typeface="Calibri" panose="020F0502020204030204" pitchFamily="34" charset="0"/>
              </a:rPr>
              <a:t>Autonomy</a:t>
            </a: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 Is about a patient’s right to make decisions concerning their care. Promotes the </a:t>
            </a: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development </a:t>
            </a: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of a trusting relationship between a health worker and a patient. Patient becomes an active member of the management team which restores a sense of control in the face of an illness that has deprived that person of control</a:t>
            </a: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 </a:t>
            </a:r>
          </a:p>
          <a:p>
            <a:pPr marL="108336">
              <a:buClr>
                <a:srgbClr val="000000"/>
              </a:buClr>
              <a:buSzPct val="45000"/>
            </a:pPr>
            <a:endPar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451236" indent="-342900">
              <a:buClr>
                <a:srgbClr val="000000"/>
              </a:buClr>
              <a:buSzPct val="45000"/>
              <a:buFont typeface="Wingdings" panose="05000000000000000000" pitchFamily="2" charset="2"/>
              <a:buChar char="v"/>
            </a:pPr>
            <a:r>
              <a:rPr lang="en-US" sz="2000" b="1" spc="-1" dirty="0" smtClean="0">
                <a:solidFill>
                  <a:srgbClr val="000000"/>
                </a:solidFill>
                <a:uFill>
                  <a:solidFill>
                    <a:srgbClr val="FFFFFF"/>
                  </a:solidFill>
                </a:uFill>
                <a:latin typeface="Calibri" panose="020F0502020204030204" pitchFamily="34" charset="0"/>
                <a:cs typeface="Calibri" panose="020F0502020204030204" pitchFamily="34" charset="0"/>
              </a:rPr>
              <a:t>Beneficence</a:t>
            </a: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 </a:t>
            </a: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To “do good” health professionals should reflect on patient care decisions with this question in mind. ‘Will this treatment benefit the patient’ This require considering risks versus benefits and deciding whether the benefits outweigh the </a:t>
            </a: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risks. </a:t>
            </a:r>
          </a:p>
          <a:p>
            <a:pPr marL="451236" indent="-342900">
              <a:buClr>
                <a:srgbClr val="000000"/>
              </a:buClr>
              <a:buSzPct val="45000"/>
              <a:buFont typeface="Wingdings" panose="05000000000000000000" pitchFamily="2" charset="2"/>
              <a:buChar char="v"/>
            </a:pPr>
            <a:r>
              <a:rPr lang="en-US" sz="2000" b="1" spc="-1" dirty="0" smtClean="0">
                <a:solidFill>
                  <a:srgbClr val="000000"/>
                </a:solidFill>
                <a:uFill>
                  <a:solidFill>
                    <a:srgbClr val="FFFFFF"/>
                  </a:solidFill>
                </a:uFill>
                <a:latin typeface="Calibri" panose="020F0502020204030204" pitchFamily="34" charset="0"/>
                <a:cs typeface="Calibri" panose="020F0502020204030204" pitchFamily="34" charset="0"/>
              </a:rPr>
              <a:t>Non-</a:t>
            </a:r>
            <a:r>
              <a:rPr lang="en-US" sz="2000" b="1" spc="-1" dirty="0" err="1" smtClean="0">
                <a:solidFill>
                  <a:srgbClr val="000000"/>
                </a:solidFill>
                <a:uFill>
                  <a:solidFill>
                    <a:srgbClr val="FFFFFF"/>
                  </a:solidFill>
                </a:uFill>
                <a:latin typeface="Calibri" panose="020F0502020204030204" pitchFamily="34" charset="0"/>
                <a:cs typeface="Calibri" panose="020F0502020204030204" pitchFamily="34" charset="0"/>
              </a:rPr>
              <a:t>malefince</a:t>
            </a:r>
            <a:r>
              <a:rPr lang="en-US" sz="2000" b="1" spc="-1" dirty="0" smtClean="0">
                <a:solidFill>
                  <a:srgbClr val="000000"/>
                </a:solidFill>
                <a:uFill>
                  <a:solidFill>
                    <a:srgbClr val="FFFFFF"/>
                  </a:solidFill>
                </a:uFill>
                <a:latin typeface="Calibri" panose="020F0502020204030204" pitchFamily="34" charset="0"/>
                <a:cs typeface="Calibri" panose="020F0502020204030204" pitchFamily="34" charset="0"/>
              </a:rPr>
              <a:t>-</a:t>
            </a: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To </a:t>
            </a: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do no harm; a health worker needs to have adequate education and knowledge to ensure that the treatment  they offer will not harm or endanger a patient. Many treatment carry some risk of harm and it is up to the health worker to weigh the risk versus benefits</a:t>
            </a: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a:t>
            </a:r>
          </a:p>
          <a:p>
            <a:pPr marL="451236" indent="-342900">
              <a:buClr>
                <a:srgbClr val="000000"/>
              </a:buClr>
              <a:buSzPct val="45000"/>
              <a:buFont typeface="Wingdings" panose="05000000000000000000" pitchFamily="2" charset="2"/>
              <a:buChar char="v"/>
            </a:pPr>
            <a:r>
              <a:rPr lang="en-US" sz="2000" b="1" spc="-1" dirty="0" smtClean="0">
                <a:solidFill>
                  <a:srgbClr val="000000"/>
                </a:solidFill>
                <a:uFill>
                  <a:solidFill>
                    <a:srgbClr val="FFFFFF"/>
                  </a:solidFill>
                </a:uFill>
                <a:latin typeface="Calibri" panose="020F0502020204030204" pitchFamily="34" charset="0"/>
                <a:cs typeface="Calibri" panose="020F0502020204030204" pitchFamily="34" charset="0"/>
              </a:rPr>
              <a:t> </a:t>
            </a:r>
            <a:r>
              <a:rPr lang="en-US" sz="2000" b="1" spc="-1" dirty="0">
                <a:solidFill>
                  <a:srgbClr val="000000"/>
                </a:solidFill>
                <a:uFill>
                  <a:solidFill>
                    <a:srgbClr val="FFFFFF"/>
                  </a:solidFill>
                </a:uFill>
                <a:latin typeface="Calibri" panose="020F0502020204030204" pitchFamily="34" charset="0"/>
                <a:cs typeface="Calibri" panose="020F0502020204030204" pitchFamily="34" charset="0"/>
              </a:rPr>
              <a:t>Justice </a:t>
            </a: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is concerned with the correct use of resources and this is particularly pertinent when working in resource poor settings. for example if a family has very limited resources should the terminally ill patient be prescribed expensive treatment that will cause financial hardship for the rest of the family.</a:t>
            </a:r>
          </a:p>
          <a:p>
            <a:pPr marL="451236" indent="-342900">
              <a:buClr>
                <a:srgbClr val="000000"/>
              </a:buClr>
              <a:buSzPct val="45000"/>
              <a:buFont typeface="Wingdings" panose="05000000000000000000" pitchFamily="2" charset="2"/>
              <a:buChar char="§"/>
            </a:pPr>
            <a:endPar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451236" indent="-342900">
              <a:buClr>
                <a:srgbClr val="000000"/>
              </a:buClr>
              <a:buSzPct val="45000"/>
              <a:buFont typeface="Wingdings" panose="05000000000000000000" pitchFamily="2" charset="2"/>
              <a:buChar char="§"/>
            </a:pP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574">
              <a:buClr>
                <a:srgbClr val="000000"/>
              </a:buClr>
              <a:buSzPct val="45000"/>
              <a:buFont typeface="Wingdings" charset="2"/>
              <a:buChar char=""/>
            </a:pPr>
            <a:endParaRPr lang="en-US" sz="2000" spc="-1" dirty="0" smtClean="0">
              <a:solidFill>
                <a:srgbClr val="000000"/>
              </a:solidFill>
              <a:uFill>
                <a:solidFill>
                  <a:srgbClr val="FFFFFF"/>
                </a:solidFill>
              </a:uFill>
              <a:latin typeface="Arial"/>
            </a:endParaRPr>
          </a:p>
          <a:p>
            <a:pPr marL="431910" indent="-323574">
              <a:buClr>
                <a:srgbClr val="000000"/>
              </a:buClr>
              <a:buSzPct val="45000"/>
              <a:buFont typeface="Wingdings" charset="2"/>
              <a:buChar char=""/>
            </a:pPr>
            <a:endParaRPr lang="en-US" sz="2000" spc="-1" dirty="0">
              <a:solidFill>
                <a:srgbClr val="000000"/>
              </a:solidFill>
              <a:uFill>
                <a:solidFill>
                  <a:srgbClr val="FFFFFF"/>
                </a:solidFill>
              </a:uFill>
              <a:latin typeface="Arial"/>
            </a:endParaRPr>
          </a:p>
          <a:p>
            <a:pPr marL="431910" indent="-323574">
              <a:buClr>
                <a:srgbClr val="000000"/>
              </a:buClr>
              <a:buSzPct val="45000"/>
              <a:buFont typeface="Wingdings" charset="2"/>
              <a:buChar char=""/>
            </a:pPr>
            <a:endPar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574">
              <a:buClr>
                <a:srgbClr val="000000"/>
              </a:buClr>
              <a:buSzPct val="45000"/>
              <a:buFont typeface="Wingdings" charset="2"/>
              <a:buChar char=""/>
            </a:pP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574">
              <a:buClr>
                <a:srgbClr val="000000"/>
              </a:buClr>
              <a:buSzPct val="45000"/>
              <a:buFont typeface="Wingdings" charset="2"/>
              <a:buChar char=""/>
            </a:pPr>
            <a:endPar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574">
              <a:buClr>
                <a:srgbClr val="000000"/>
              </a:buClr>
              <a:buSzPct val="45000"/>
              <a:buFont typeface="Wingdings" charset="2"/>
              <a:buChar char=""/>
            </a:pP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574">
              <a:buClr>
                <a:srgbClr val="000000"/>
              </a:buClr>
              <a:buSzPct val="45000"/>
              <a:buFont typeface="Wingdings" charset="2"/>
              <a:buChar char=""/>
            </a:pPr>
            <a:endParaRPr lang="en-US" sz="3200" spc="-1" dirty="0" smtClean="0">
              <a:solidFill>
                <a:srgbClr val="000000"/>
              </a:solidFill>
              <a:uFill>
                <a:solidFill>
                  <a:srgbClr val="FFFFFF"/>
                </a:solidFill>
              </a:uFill>
              <a:latin typeface="Arial"/>
            </a:endParaRPr>
          </a:p>
          <a:p>
            <a:pPr marL="431910" indent="-323574">
              <a:buClr>
                <a:srgbClr val="000000"/>
              </a:buClr>
              <a:buSzPct val="45000"/>
              <a:buFont typeface="Wingdings" charset="2"/>
              <a:buChar char=""/>
            </a:pPr>
            <a:endParaRPr lang="en-US" sz="3200" spc="-1" dirty="0">
              <a:solidFill>
                <a:srgbClr val="000000"/>
              </a:solidFill>
              <a:uFill>
                <a:solidFill>
                  <a:srgbClr val="FFFFFF"/>
                </a:solidFill>
              </a:uFill>
              <a:latin typeface="Arial"/>
            </a:endParaRPr>
          </a:p>
          <a:p>
            <a:pPr marL="431910" indent="-323574">
              <a:buClr>
                <a:srgbClr val="000000"/>
              </a:buClr>
              <a:buSzPct val="45000"/>
              <a:buFont typeface="Wingdings" charset="2"/>
              <a:buChar char=""/>
            </a:pPr>
            <a:endParaRPr lang="en-US"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315912" y="0"/>
            <a:ext cx="9259008" cy="1036637"/>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pc="-1" dirty="0">
                <a:solidFill>
                  <a:srgbClr val="000000"/>
                </a:solidFill>
                <a:uFill>
                  <a:solidFill>
                    <a:srgbClr val="FFFFFF"/>
                  </a:solidFill>
                </a:uFill>
                <a:latin typeface="Arial"/>
                <a:ea typeface="DejaVu Sans"/>
              </a:rPr>
              <a:t>Difference between palliative care and Hospice care</a:t>
            </a:r>
            <a:endParaRPr lang="en-US" spc="-1" dirty="0">
              <a:solidFill>
                <a:srgbClr val="000000"/>
              </a:solidFill>
              <a:uFill>
                <a:solidFill>
                  <a:srgbClr val="FFFFFF"/>
                </a:solidFill>
              </a:uFill>
              <a:latin typeface="Arial"/>
            </a:endParaRPr>
          </a:p>
        </p:txBody>
      </p:sp>
      <p:sp>
        <p:nvSpPr>
          <p:cNvPr id="167" name="CustomShape 2"/>
          <p:cNvSpPr/>
          <p:nvPr/>
        </p:nvSpPr>
        <p:spPr>
          <a:xfrm>
            <a:off x="504000" y="1769041"/>
            <a:ext cx="9070920" cy="4906397"/>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31910" indent="-323212">
              <a:buClr>
                <a:srgbClr val="000000"/>
              </a:buClr>
              <a:buSzPct val="45000"/>
              <a:buFont typeface="Wingdings" charset="2"/>
              <a:buChar char=""/>
            </a:pPr>
            <a:r>
              <a:rPr lang="en-US" sz="3200" spc="-1" dirty="0">
                <a:solidFill>
                  <a:srgbClr val="000000"/>
                </a:solidFill>
                <a:uFill>
                  <a:solidFill>
                    <a:srgbClr val="FFFFFF"/>
                  </a:solidFill>
                </a:uFill>
                <a:latin typeface="Arial"/>
                <a:ea typeface="DejaVu Sans"/>
              </a:rPr>
              <a:t>Palliative care is for any one with a serious illness. You can have it at any stage of the illness. You can have it alongside  curative treatment.</a:t>
            </a:r>
            <a:endParaRPr lang="en-US" spc="-1" dirty="0">
              <a:solidFill>
                <a:srgbClr val="000000"/>
              </a:solidFill>
              <a:uFill>
                <a:solidFill>
                  <a:srgbClr val="FFFFFF"/>
                </a:solidFill>
              </a:uFill>
              <a:latin typeface="Arial"/>
            </a:endParaRPr>
          </a:p>
          <a:p>
            <a:pPr marL="431910" indent="-323212">
              <a:buClr>
                <a:srgbClr val="000000"/>
              </a:buClr>
              <a:buSzPct val="45000"/>
              <a:buFont typeface="Wingdings" charset="2"/>
              <a:buChar char=""/>
            </a:pPr>
            <a:r>
              <a:rPr lang="en-US" sz="3200" spc="-1" dirty="0">
                <a:solidFill>
                  <a:srgbClr val="000000"/>
                </a:solidFill>
                <a:uFill>
                  <a:solidFill>
                    <a:srgbClr val="FFFFFF"/>
                  </a:solidFill>
                </a:uFill>
                <a:latin typeface="Arial"/>
                <a:ea typeface="DejaVu Sans"/>
              </a:rPr>
              <a:t>Hospice is an important medical care that provides palliative care for terminally ill patients who may have only a few months to live. People who receive hospice care are no longer receiving curative treatment for their underlying disease.</a:t>
            </a:r>
            <a:endParaRPr lang="en-US"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0366658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78" y="944661"/>
            <a:ext cx="7560469" cy="756047"/>
          </a:xfrm>
          <a:solidFill>
            <a:srgbClr val="7030A0"/>
          </a:solidFill>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Nutrition and hydration at the end of life</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60078" y="1637704"/>
            <a:ext cx="7560469" cy="4977309"/>
          </a:xfrm>
        </p:spPr>
        <p:txBody>
          <a:bodyPr>
            <a:normAutofit fontScale="92500" lnSpcReduction="10000"/>
          </a:bodyPr>
          <a:lstStyle/>
          <a:p>
            <a:pPr>
              <a:buNone/>
            </a:pPr>
            <a:r>
              <a:rPr lang="en-US" b="0" dirty="0" smtClean="0">
                <a:latin typeface="Arial" panose="020B0604020202020204" pitchFamily="34" charset="0"/>
                <a:cs typeface="Arial" panose="020B0604020202020204" pitchFamily="34" charset="0"/>
              </a:rPr>
              <a:t>1. </a:t>
            </a:r>
            <a:r>
              <a:rPr lang="en-US" sz="2480" b="0" dirty="0">
                <a:latin typeface="Arial" panose="020B0604020202020204" pitchFamily="34" charset="0"/>
                <a:cs typeface="Arial" panose="020B0604020202020204" pitchFamily="34" charset="0"/>
              </a:rPr>
              <a:t>Anorexia</a:t>
            </a:r>
          </a:p>
          <a:p>
            <a:r>
              <a:rPr lang="en-US" sz="2480" b="0" dirty="0">
                <a:latin typeface="Arial" panose="020B0604020202020204" pitchFamily="34" charset="0"/>
                <a:cs typeface="Arial" panose="020B0604020202020204" pitchFamily="34" charset="0"/>
              </a:rPr>
              <a:t>Anorexia and cachexia are very common symptoms of any serious illness. This is usually characterized by: </a:t>
            </a:r>
          </a:p>
          <a:p>
            <a:pPr lvl="1"/>
            <a:r>
              <a:rPr lang="en-US" sz="2480" dirty="0">
                <a:latin typeface="Arial" panose="020B0604020202020204" pitchFamily="34" charset="0"/>
                <a:cs typeface="Arial" panose="020B0604020202020204" pitchFamily="34" charset="0"/>
              </a:rPr>
              <a:t>disturbance in carbohydrates, proteins, and fat metabolism</a:t>
            </a:r>
          </a:p>
          <a:p>
            <a:pPr lvl="1"/>
            <a:r>
              <a:rPr lang="en-US" sz="2480" dirty="0">
                <a:latin typeface="Arial" panose="020B0604020202020204" pitchFamily="34" charset="0"/>
                <a:cs typeface="Arial" panose="020B0604020202020204" pitchFamily="34" charset="0"/>
              </a:rPr>
              <a:t>Dysfunction of the endocrine system</a:t>
            </a:r>
          </a:p>
          <a:p>
            <a:pPr lvl="1"/>
            <a:r>
              <a:rPr lang="en-US" sz="2480" dirty="0">
                <a:latin typeface="Arial" panose="020B0604020202020204" pitchFamily="34" charset="0"/>
                <a:cs typeface="Arial" panose="020B0604020202020204" pitchFamily="34" charset="0"/>
              </a:rPr>
              <a:t>Anemia; can be exacerbated by situation such as inability to have meals with the progression of the disease</a:t>
            </a:r>
          </a:p>
          <a:p>
            <a:pPr>
              <a:buNone/>
            </a:pPr>
            <a:r>
              <a:rPr lang="en-US" sz="2480" b="0" i="1" dirty="0">
                <a:latin typeface="Arial" panose="020B0604020202020204" pitchFamily="34" charset="0"/>
                <a:cs typeface="Arial" panose="020B0604020202020204" pitchFamily="34" charset="0"/>
              </a:rPr>
              <a:t>Management</a:t>
            </a:r>
          </a:p>
          <a:p>
            <a:r>
              <a:rPr lang="en-US" sz="2480" b="0" dirty="0">
                <a:latin typeface="Arial" panose="020B0604020202020204" pitchFamily="34" charset="0"/>
                <a:cs typeface="Arial" panose="020B0604020202020204" pitchFamily="34" charset="0"/>
              </a:rPr>
              <a:t>Use of pharmacological agents to stimulate appetite e.g. dexamethasone, megestrol acetate, dronabinol. They give temporary weight gain. They should be tapered after 4 to 8 weeks if no response.</a:t>
            </a:r>
          </a:p>
        </p:txBody>
      </p:sp>
      <p:sp>
        <p:nvSpPr>
          <p:cNvPr id="4" name="Slide Number Placeholder 3"/>
          <p:cNvSpPr>
            <a:spLocks noGrp="1"/>
          </p:cNvSpPr>
          <p:nvPr>
            <p:ph type="sldNum" sz="quarter" idx="12"/>
          </p:nvPr>
        </p:nvSpPr>
        <p:spPr/>
        <p:txBody>
          <a:bodyPr/>
          <a:lstStyle/>
          <a:p>
            <a:fld id="{4398566B-0D00-4087-9124-BE3A6B87F876}" type="slidenum">
              <a:rPr lang="en-US" smtClean="0"/>
              <a:pPr/>
              <a:t>29</a:t>
            </a:fld>
            <a:endParaRPr lang="en-US" dirty="0"/>
          </a:p>
        </p:txBody>
      </p:sp>
    </p:spTree>
    <p:extLst>
      <p:ext uri="{BB962C8B-B14F-4D97-AF65-F5344CB8AC3E}">
        <p14:creationId xmlns:p14="http://schemas.microsoft.com/office/powerpoint/2010/main" val="70991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504000" y="301322"/>
            <a:ext cx="9070920" cy="1261439"/>
          </a:xfrm>
          <a:prstGeom prst="rect">
            <a:avLst/>
          </a:prstGeom>
          <a:noFill/>
          <a:ln>
            <a:noFill/>
          </a:ln>
        </p:spPr>
        <p:style>
          <a:lnRef idx="0">
            <a:scrgbClr r="0" g="0" b="0"/>
          </a:lnRef>
          <a:fillRef idx="0">
            <a:scrgbClr r="0" g="0" b="0"/>
          </a:fillRef>
          <a:effectRef idx="0">
            <a:scrgbClr r="0" g="0" b="0"/>
          </a:effectRef>
          <a:fontRef idx="minor"/>
        </p:style>
      </p:sp>
      <p:sp>
        <p:nvSpPr>
          <p:cNvPr id="149" name="CustomShape 2"/>
          <p:cNvSpPr/>
          <p:nvPr/>
        </p:nvSpPr>
        <p:spPr>
          <a:xfrm>
            <a:off x="504000" y="1769040"/>
            <a:ext cx="9070920" cy="43837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15000"/>
              </a:lnSpc>
            </a:pPr>
            <a:endParaRPr lang="en-US" spc="-1" dirty="0">
              <a:solidFill>
                <a:srgbClr val="000000"/>
              </a:solidFill>
              <a:uFill>
                <a:solidFill>
                  <a:srgbClr val="FFFFFF"/>
                </a:solidFill>
              </a:uFill>
              <a:latin typeface="Arial"/>
            </a:endParaRPr>
          </a:p>
          <a:p>
            <a:pPr>
              <a:lnSpc>
                <a:spcPct val="115000"/>
              </a:lnSpc>
            </a:pPr>
            <a:r>
              <a:rPr lang="en-US" sz="3200" spc="-1" dirty="0" smtClean="0">
                <a:solidFill>
                  <a:srgbClr val="000000"/>
                </a:solidFill>
                <a:uFill>
                  <a:solidFill>
                    <a:srgbClr val="FFFFFF"/>
                  </a:solidFill>
                </a:uFill>
                <a:latin typeface="Arial"/>
                <a:ea typeface="DejaVu Sans"/>
              </a:rPr>
              <a:t>- </a:t>
            </a:r>
            <a:r>
              <a:rPr lang="en-US" sz="32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Describe the interdisciplinary </a:t>
            </a:r>
            <a:r>
              <a:rPr lang="en-US" sz="32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team approach in Palliative Care</a:t>
            </a: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a:p>
            <a:pPr>
              <a:lnSpc>
                <a:spcPct val="115000"/>
              </a:lnSpc>
            </a:pPr>
            <a:r>
              <a:rPr lang="en-US" sz="32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 State Ethical </a:t>
            </a:r>
            <a:r>
              <a:rPr lang="en-US" sz="32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Legal Issues in Palliative Care</a:t>
            </a: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a:p>
            <a:pPr>
              <a:lnSpc>
                <a:spcPct val="115000"/>
              </a:lnSpc>
            </a:pPr>
            <a:r>
              <a:rPr lang="en-US" sz="32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 Explain the benefits of the Service </a:t>
            </a:r>
            <a:r>
              <a:rPr lang="en-US" sz="32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User, patient and Public </a:t>
            </a:r>
            <a:r>
              <a:rPr lang="en-US" sz="32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involvement in Palliative care</a:t>
            </a:r>
            <a:endParaRPr lang="en-US"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0078" y="1133673"/>
            <a:ext cx="7560469" cy="5481340"/>
          </a:xfrm>
        </p:spPr>
        <p:txBody>
          <a:bodyPr>
            <a:normAutofit lnSpcReduction="10000"/>
          </a:bodyPr>
          <a:lstStyle/>
          <a:p>
            <a:pPr>
              <a:buNone/>
            </a:pPr>
            <a:r>
              <a:rPr lang="en-US" b="1" dirty="0" smtClean="0"/>
              <a:t>2</a:t>
            </a:r>
            <a:r>
              <a:rPr lang="en-US" b="0" dirty="0" smtClean="0">
                <a:latin typeface="Arial" panose="020B0604020202020204" pitchFamily="34" charset="0"/>
                <a:cs typeface="Arial" panose="020B0604020202020204" pitchFamily="34" charset="0"/>
              </a:rPr>
              <a:t>. Cachexia</a:t>
            </a:r>
          </a:p>
          <a:p>
            <a:pPr>
              <a:buNone/>
            </a:pPr>
            <a:r>
              <a:rPr lang="en-US" b="0" dirty="0" smtClean="0">
                <a:latin typeface="Arial" panose="020B0604020202020204" pitchFamily="34" charset="0"/>
                <a:cs typeface="Arial" panose="020B0604020202020204" pitchFamily="34" charset="0"/>
              </a:rPr>
              <a:t>Def: Severe muscle wasting and weight loss associated with illness.</a:t>
            </a:r>
          </a:p>
          <a:p>
            <a:pPr>
              <a:buNone/>
            </a:pPr>
            <a:r>
              <a:rPr lang="en-US" b="0" i="1" u="sng" dirty="0" smtClean="0">
                <a:latin typeface="Arial" panose="020B0604020202020204" pitchFamily="34" charset="0"/>
                <a:cs typeface="Arial" panose="020B0604020202020204" pitchFamily="34" charset="0"/>
              </a:rPr>
              <a:t>Tips to promote nutrition for terminal illness patients</a:t>
            </a:r>
            <a:r>
              <a:rPr lang="en-US" b="0" dirty="0" smtClean="0">
                <a:latin typeface="Arial" panose="020B0604020202020204" pitchFamily="34" charset="0"/>
                <a:cs typeface="Arial" panose="020B0604020202020204" pitchFamily="34" charset="0"/>
              </a:rPr>
              <a:t>.</a:t>
            </a:r>
          </a:p>
          <a:p>
            <a:pPr>
              <a:buFont typeface="Wingdings" pitchFamily="2" charset="2"/>
              <a:buChar char="ü"/>
            </a:pPr>
            <a:r>
              <a:rPr lang="en-US" b="0" dirty="0" smtClean="0">
                <a:latin typeface="Arial" panose="020B0604020202020204" pitchFamily="34" charset="0"/>
                <a:cs typeface="Arial" panose="020B0604020202020204" pitchFamily="34" charset="0"/>
              </a:rPr>
              <a:t>Offer small portions of favorite food</a:t>
            </a:r>
          </a:p>
          <a:p>
            <a:pPr>
              <a:buFont typeface="Wingdings" pitchFamily="2" charset="2"/>
              <a:buChar char="ü"/>
            </a:pPr>
            <a:r>
              <a:rPr lang="en-US" b="0" dirty="0" smtClean="0">
                <a:latin typeface="Arial" panose="020B0604020202020204" pitchFamily="34" charset="0"/>
                <a:cs typeface="Arial" panose="020B0604020202020204" pitchFamily="34" charset="0"/>
              </a:rPr>
              <a:t>Do not be overly concerned about a balanced diet.</a:t>
            </a:r>
          </a:p>
          <a:p>
            <a:pPr>
              <a:buFont typeface="Wingdings" pitchFamily="2" charset="2"/>
              <a:buChar char="ü"/>
            </a:pPr>
            <a:r>
              <a:rPr lang="en-US" b="0" dirty="0" smtClean="0">
                <a:latin typeface="Arial" panose="020B0604020202020204" pitchFamily="34" charset="0"/>
                <a:cs typeface="Arial" panose="020B0604020202020204" pitchFamily="34" charset="0"/>
              </a:rPr>
              <a:t>Cool foods may be better tolerated than hot foods.</a:t>
            </a:r>
          </a:p>
          <a:p>
            <a:pPr>
              <a:buFont typeface="Wingdings" pitchFamily="2" charset="2"/>
              <a:buChar char="ü"/>
            </a:pPr>
            <a:r>
              <a:rPr lang="en-US" b="0" dirty="0" smtClean="0">
                <a:latin typeface="Arial" panose="020B0604020202020204" pitchFamily="34" charset="0"/>
                <a:cs typeface="Arial" panose="020B0604020202020204" pitchFamily="34" charset="0"/>
              </a:rPr>
              <a:t>Offer cheese, eggs, peanut butter,  fish, chicken (meat may taste bitter and unpleasant)</a:t>
            </a:r>
          </a:p>
          <a:p>
            <a:pPr>
              <a:buFont typeface="Wingdings" pitchFamily="2" charset="2"/>
              <a:buChar char="ü"/>
            </a:pPr>
            <a:r>
              <a:rPr lang="en-US" b="0" dirty="0" smtClean="0">
                <a:latin typeface="Arial" panose="020B0604020202020204" pitchFamily="34" charset="0"/>
                <a:cs typeface="Arial" panose="020B0604020202020204" pitchFamily="34" charset="0"/>
              </a:rPr>
              <a:t>Add milkshakes, milk</a:t>
            </a:r>
          </a:p>
          <a:p>
            <a:pPr>
              <a:buFont typeface="Wingdings" pitchFamily="2" charset="2"/>
              <a:buChar char="ü"/>
            </a:pPr>
            <a:r>
              <a:rPr lang="en-US" b="0" dirty="0" smtClean="0">
                <a:latin typeface="Arial" panose="020B0604020202020204" pitchFamily="34" charset="0"/>
                <a:cs typeface="Arial" panose="020B0604020202020204" pitchFamily="34" charset="0"/>
              </a:rPr>
              <a:t>Place nutritious food at the bedside, fruits and juices</a:t>
            </a:r>
          </a:p>
          <a:p>
            <a:pPr>
              <a:buFont typeface="Wingdings" pitchFamily="2" charset="2"/>
              <a:buChar char="ü"/>
            </a:pPr>
            <a:r>
              <a:rPr lang="en-US" b="0" dirty="0" smtClean="0">
                <a:latin typeface="Arial" panose="020B0604020202020204" pitchFamily="34" charset="0"/>
                <a:cs typeface="Arial" panose="020B0604020202020204" pitchFamily="34" charset="0"/>
              </a:rPr>
              <a:t>Schedule for meals when relatives are around.</a:t>
            </a:r>
          </a:p>
          <a:p>
            <a:pPr>
              <a:buFont typeface="Wingdings" pitchFamily="2" charset="2"/>
              <a:buChar char="ü"/>
            </a:pPr>
            <a:r>
              <a:rPr lang="en-US" b="0" dirty="0" smtClean="0">
                <a:latin typeface="Arial" panose="020B0604020202020204" pitchFamily="34" charset="0"/>
                <a:cs typeface="Arial" panose="020B0604020202020204" pitchFamily="34" charset="0"/>
              </a:rPr>
              <a:t>Avoid argument at meal times</a:t>
            </a:r>
          </a:p>
          <a:p>
            <a:pPr>
              <a:buFont typeface="Wingdings" pitchFamily="2" charset="2"/>
              <a:buChar char="ü"/>
            </a:pPr>
            <a:r>
              <a:rPr lang="en-US" b="0" dirty="0" smtClean="0">
                <a:latin typeface="Arial" panose="020B0604020202020204" pitchFamily="34" charset="0"/>
                <a:cs typeface="Arial" panose="020B0604020202020204" pitchFamily="34" charset="0"/>
              </a:rPr>
              <a:t>Help on oral care</a:t>
            </a:r>
          </a:p>
          <a:p>
            <a:pPr>
              <a:buFont typeface="Wingdings" pitchFamily="2" charset="2"/>
              <a:buChar char="ü"/>
            </a:pPr>
            <a:r>
              <a:rPr lang="en-US" b="0" dirty="0" smtClean="0">
                <a:latin typeface="Arial" panose="020B0604020202020204" pitchFamily="34" charset="0"/>
                <a:cs typeface="Arial" panose="020B0604020202020204" pitchFamily="34" charset="0"/>
              </a:rPr>
              <a:t>Allow patient to refuse food and fluids</a:t>
            </a:r>
          </a:p>
          <a:p>
            <a:pPr>
              <a:buFont typeface="Wingdings" pitchFamily="2" charset="2"/>
              <a:buChar char="ü"/>
            </a:pPr>
            <a:r>
              <a:rPr lang="en-US" b="0" dirty="0" smtClean="0">
                <a:latin typeface="Arial" panose="020B0604020202020204" pitchFamily="34" charset="0"/>
                <a:cs typeface="Arial" panose="020B0604020202020204" pitchFamily="34" charset="0"/>
              </a:rPr>
              <a:t>Treatment of pain and other symptoms</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398566B-0D00-4087-9124-BE3A6B87F876}" type="slidenum">
              <a:rPr lang="en-US" smtClean="0"/>
              <a:pPr/>
              <a:t>30</a:t>
            </a:fld>
            <a:endParaRPr lang="en-US" dirty="0"/>
          </a:p>
        </p:txBody>
      </p:sp>
    </p:spTree>
    <p:extLst>
      <p:ext uri="{BB962C8B-B14F-4D97-AF65-F5344CB8AC3E}">
        <p14:creationId xmlns:p14="http://schemas.microsoft.com/office/powerpoint/2010/main" val="218236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ustomShape 1"/>
          <p:cNvSpPr/>
          <p:nvPr/>
        </p:nvSpPr>
        <p:spPr>
          <a:xfrm>
            <a:off x="504031" y="302387"/>
            <a:ext cx="9072166" cy="4149422"/>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nchor="ctr"/>
          <a:lstStyle/>
          <a:p>
            <a:endParaRPr lang="en-US" sz="2000" spc="-1" dirty="0">
              <a:solidFill>
                <a:srgbClr val="000000"/>
              </a:solidFill>
              <a:uFill>
                <a:solidFill>
                  <a:srgbClr val="FFFFFF"/>
                </a:solidFill>
              </a:uFill>
              <a:latin typeface="Arial"/>
            </a:endParaRPr>
          </a:p>
          <a:p>
            <a:endParaRPr lang="en-US" sz="2000" spc="-1" dirty="0">
              <a:solidFill>
                <a:srgbClr val="000000"/>
              </a:solidFill>
              <a:uFill>
                <a:solidFill>
                  <a:srgbClr val="FFFFFF"/>
                </a:solidFill>
              </a:uFill>
              <a:latin typeface="Arial"/>
            </a:endParaRPr>
          </a:p>
          <a:p>
            <a:endParaRPr lang="en-US" sz="2000" spc="-1" dirty="0">
              <a:solidFill>
                <a:srgbClr val="000000"/>
              </a:solidFill>
              <a:uFill>
                <a:solidFill>
                  <a:srgbClr val="FFFFFF"/>
                </a:solidFill>
              </a:uFill>
              <a:latin typeface="Arial"/>
            </a:endParaRPr>
          </a:p>
          <a:p>
            <a:endParaRPr lang="en-US" sz="2000" spc="-1" dirty="0">
              <a:solidFill>
                <a:srgbClr val="000000"/>
              </a:solidFill>
              <a:uFill>
                <a:solidFill>
                  <a:srgbClr val="FFFFFF"/>
                </a:solidFill>
              </a:uFill>
              <a:latin typeface="Arial"/>
            </a:endParaRPr>
          </a:p>
          <a:p>
            <a:endParaRPr lang="en-US" sz="2000" spc="-1" dirty="0">
              <a:solidFill>
                <a:srgbClr val="000000"/>
              </a:solidFill>
              <a:uFill>
                <a:solidFill>
                  <a:srgbClr val="FFFFFF"/>
                </a:solidFill>
              </a:uFill>
              <a:latin typeface="Arial"/>
            </a:endParaRPr>
          </a:p>
          <a:p>
            <a:pPr algn="ctr">
              <a:lnSpc>
                <a:spcPct val="100000"/>
              </a:lnSpc>
            </a:pPr>
            <a:r>
              <a:rPr lang="en-US" sz="4400" spc="-1" dirty="0">
                <a:solidFill>
                  <a:srgbClr val="000000"/>
                </a:solidFill>
                <a:uFill>
                  <a:solidFill>
                    <a:srgbClr val="FFFFFF"/>
                  </a:solidFill>
                </a:uFill>
                <a:latin typeface="Calibri"/>
              </a:rPr>
              <a:t>PAIN ASSESSMENT AND MANAGEMENT IN  LIFE LIMITING ILLNESSES.</a:t>
            </a:r>
            <a:endParaRPr lang="en-US" sz="4400" spc="-1" dirty="0">
              <a:solidFill>
                <a:srgbClr val="000000"/>
              </a:solidFill>
              <a:uFill>
                <a:solidFill>
                  <a:srgbClr val="FFFFFF"/>
                </a:solidFill>
              </a:uFill>
              <a:latin typeface="Arial"/>
            </a:endParaRPr>
          </a:p>
        </p:txBody>
      </p:sp>
      <p:sp>
        <p:nvSpPr>
          <p:cNvPr id="78" name="CustomShape 2"/>
          <p:cNvSpPr/>
          <p:nvPr/>
        </p:nvSpPr>
        <p:spPr>
          <a:xfrm>
            <a:off x="504031" y="1768686"/>
            <a:ext cx="9071769" cy="438381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endParaRPr lang="en-US" sz="2000" spc="-1" dirty="0">
              <a:solidFill>
                <a:srgbClr val="000000"/>
              </a:solidFill>
              <a:uFill>
                <a:solidFill>
                  <a:srgbClr val="FFFFFF"/>
                </a:solidFill>
              </a:uFill>
              <a:latin typeface="Arial"/>
            </a:endParaRPr>
          </a:p>
          <a:p>
            <a:pPr algn="ctr">
              <a:lnSpc>
                <a:spcPct val="100000"/>
              </a:lnSpc>
            </a:pPr>
            <a:endParaRPr lang="en-US" sz="2000" spc="-1" dirty="0">
              <a:solidFill>
                <a:srgbClr val="000000"/>
              </a:solidFill>
              <a:uFill>
                <a:solidFill>
                  <a:srgbClr val="FFFFFF"/>
                </a:solidFill>
              </a:uFill>
              <a:latin typeface="Arial"/>
            </a:endParaRPr>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2"/>
          <p:cNvPicPr/>
          <p:nvPr/>
        </p:nvPicPr>
        <p:blipFill>
          <a:blip r:embed="rId2" cstate="print"/>
          <a:stretch/>
        </p:blipFill>
        <p:spPr>
          <a:xfrm>
            <a:off x="544512" y="0"/>
            <a:ext cx="8988557" cy="5543762"/>
          </a:xfrm>
          <a:prstGeom prst="rect">
            <a:avLst/>
          </a:prstGeom>
          <a:ln>
            <a:noFill/>
          </a:ln>
        </p:spPr>
      </p:pic>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2"/>
          <p:cNvPicPr/>
          <p:nvPr/>
        </p:nvPicPr>
        <p:blipFill>
          <a:blip r:embed="rId2" cstate="print"/>
          <a:stretch/>
        </p:blipFill>
        <p:spPr>
          <a:xfrm>
            <a:off x="315912" y="0"/>
            <a:ext cx="9352359" cy="5963611"/>
          </a:xfrm>
          <a:prstGeom prst="rect">
            <a:avLst/>
          </a:prstGeom>
          <a:ln>
            <a:noFill/>
          </a:ln>
        </p:spPr>
      </p:pic>
      <p:pic>
        <p:nvPicPr>
          <p:cNvPr id="3" name="Picture 2"/>
          <p:cNvPicPr/>
          <p:nvPr/>
        </p:nvPicPr>
        <p:blipFill>
          <a:blip r:embed="rId3" cstate="print"/>
          <a:stretch/>
        </p:blipFill>
        <p:spPr>
          <a:xfrm>
            <a:off x="21669" y="3779837"/>
            <a:ext cx="10080228" cy="5543762"/>
          </a:xfrm>
          <a:prstGeom prst="rect">
            <a:avLst/>
          </a:prstGeom>
          <a:ln>
            <a:noFill/>
          </a:ln>
        </p:spPr>
      </p:pic>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3" y="83996"/>
            <a:ext cx="8727699" cy="671971"/>
          </a:xfrm>
        </p:spPr>
        <p:txBody>
          <a:bodyPr/>
          <a:lstStyle/>
          <a:p>
            <a:r>
              <a:rPr lang="en-US" dirty="0" smtClean="0"/>
              <a:t>Pain definitions</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0712" y="628539"/>
            <a:ext cx="9039887" cy="729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931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0" y="336118"/>
            <a:ext cx="9576197" cy="1700431"/>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nchor="ctr"/>
          <a:lstStyle/>
          <a:p>
            <a:pPr algn="ctr">
              <a:lnSpc>
                <a:spcPct val="100000"/>
              </a:lnSpc>
            </a:pPr>
            <a:r>
              <a:rPr lang="en-US" sz="4900" b="1" spc="-1" dirty="0">
                <a:solidFill>
                  <a:srgbClr val="000000"/>
                </a:solidFill>
                <a:uFill>
                  <a:solidFill>
                    <a:srgbClr val="FFFFFF"/>
                  </a:solidFill>
                </a:uFill>
                <a:latin typeface="Calibri"/>
              </a:rPr>
              <a:t>PAIN CONTROL IS OF UTMOST IMPORTANCE</a:t>
            </a:r>
            <a:endParaRPr lang="en-US" sz="2000" spc="-1" dirty="0">
              <a:solidFill>
                <a:srgbClr val="000000"/>
              </a:solidFill>
              <a:uFill>
                <a:solidFill>
                  <a:srgbClr val="FFFFFF"/>
                </a:solidFill>
              </a:uFill>
              <a:latin typeface="Arial"/>
            </a:endParaRPr>
          </a:p>
        </p:txBody>
      </p:sp>
      <p:sp>
        <p:nvSpPr>
          <p:cNvPr id="83" name="CustomShape 2"/>
          <p:cNvSpPr/>
          <p:nvPr/>
        </p:nvSpPr>
        <p:spPr>
          <a:xfrm>
            <a:off x="504031" y="2183377"/>
            <a:ext cx="9072166" cy="4838192"/>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lstStyle/>
          <a:p>
            <a:pPr marL="377780" indent="-377383">
              <a:buClr>
                <a:srgbClr val="000000"/>
              </a:buClr>
              <a:buFont typeface="Arial"/>
              <a:buChar char="•"/>
            </a:pPr>
            <a:r>
              <a:rPr lang="en-US" sz="4000" spc="-1" dirty="0" smtClean="0">
                <a:solidFill>
                  <a:srgbClr val="000000"/>
                </a:solidFill>
                <a:uFill>
                  <a:solidFill>
                    <a:srgbClr val="FFFFFF"/>
                  </a:solidFill>
                </a:uFill>
                <a:latin typeface="Calibri"/>
              </a:rPr>
              <a:t>To </a:t>
            </a:r>
            <a:r>
              <a:rPr lang="en-US" sz="4000" spc="-1" dirty="0">
                <a:solidFill>
                  <a:srgbClr val="000000"/>
                </a:solidFill>
                <a:uFill>
                  <a:solidFill>
                    <a:srgbClr val="FFFFFF"/>
                  </a:solidFill>
                </a:uFill>
                <a:latin typeface="Calibri"/>
              </a:rPr>
              <a:t>tolerate the effects of diagnosis and management.</a:t>
            </a:r>
            <a:endParaRPr lang="en-US" sz="2000" spc="-1" dirty="0">
              <a:solidFill>
                <a:srgbClr val="000000"/>
              </a:solidFill>
              <a:uFill>
                <a:solidFill>
                  <a:srgbClr val="FFFFFF"/>
                </a:solidFill>
              </a:uFill>
              <a:latin typeface="Arial"/>
            </a:endParaRPr>
          </a:p>
          <a:p>
            <a:pPr marL="377780" indent="-377383">
              <a:buClr>
                <a:srgbClr val="000000"/>
              </a:buClr>
              <a:buFont typeface="Arial"/>
              <a:buChar char="•"/>
            </a:pPr>
            <a:r>
              <a:rPr lang="en-US" sz="4000" spc="-1" dirty="0">
                <a:solidFill>
                  <a:srgbClr val="000000"/>
                </a:solidFill>
                <a:uFill>
                  <a:solidFill>
                    <a:srgbClr val="FFFFFF"/>
                  </a:solidFill>
                </a:uFill>
                <a:latin typeface="Calibri"/>
              </a:rPr>
              <a:t>Simply allows them to live their final days in peace and dignity.</a:t>
            </a:r>
            <a:r>
              <a:rPr lang="en-US" sz="3500" spc="-1" dirty="0">
                <a:solidFill>
                  <a:srgbClr val="000000"/>
                </a:solidFill>
                <a:uFill>
                  <a:solidFill>
                    <a:srgbClr val="FFFFFF"/>
                  </a:solidFill>
                </a:uFill>
                <a:latin typeface="Calibri"/>
              </a:rPr>
              <a:t>  </a:t>
            </a:r>
            <a:endParaRPr lang="en-US" sz="2000" spc="-1" dirty="0">
              <a:solidFill>
                <a:srgbClr val="000000"/>
              </a:solidFill>
              <a:uFill>
                <a:solidFill>
                  <a:srgbClr val="FFFFFF"/>
                </a:solidFill>
              </a:uFill>
              <a:latin typeface="Arial"/>
            </a:endParaRPr>
          </a:p>
          <a:p>
            <a:pPr marL="377780" indent="-377383">
              <a:buClr>
                <a:srgbClr val="000000"/>
              </a:buClr>
              <a:buFont typeface="Arial"/>
              <a:buChar char="•"/>
            </a:pPr>
            <a:r>
              <a:rPr lang="en-US" sz="4000" spc="-1" dirty="0">
                <a:solidFill>
                  <a:srgbClr val="000000"/>
                </a:solidFill>
                <a:uFill>
                  <a:solidFill>
                    <a:srgbClr val="FFFFFF"/>
                  </a:solidFill>
                </a:uFill>
                <a:latin typeface="Calibri"/>
              </a:rPr>
              <a:t>To enhance comfort and improve quality of life.                                                                                                                                                                                                               </a:t>
            </a:r>
            <a:endParaRPr lang="en-US" sz="2000" spc="-1" dirty="0">
              <a:solidFill>
                <a:srgbClr val="000000"/>
              </a:solidFill>
              <a:uFill>
                <a:solidFill>
                  <a:srgbClr val="FFFFFF"/>
                </a:solidFill>
              </a:uFill>
              <a:latin typeface="Arial"/>
            </a:endParaRPr>
          </a:p>
          <a:p>
            <a:pPr marL="377780" indent="-377383"/>
            <a:r>
              <a:rPr lang="en-US" sz="4000" spc="-1" dirty="0">
                <a:solidFill>
                  <a:srgbClr val="000000"/>
                </a:solidFill>
                <a:uFill>
                  <a:solidFill>
                    <a:srgbClr val="FFFFFF"/>
                  </a:solidFill>
                </a:uFill>
                <a:latin typeface="Calibri"/>
              </a:rPr>
              <a:t> </a:t>
            </a:r>
            <a:endParaRPr lang="en-US" sz="2000" spc="-1" dirty="0">
              <a:solidFill>
                <a:srgbClr val="000000"/>
              </a:solidFill>
              <a:uFill>
                <a:solidFill>
                  <a:srgbClr val="FFFFFF"/>
                </a:solidFill>
              </a:uFill>
              <a:latin typeface="Arial"/>
            </a:endParaRPr>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0078" y="1196677"/>
            <a:ext cx="7560469" cy="5418336"/>
          </a:xfrm>
        </p:spPr>
        <p:txBody>
          <a:bodyPr>
            <a:normAutofit/>
          </a:bodyPr>
          <a:lstStyle/>
          <a:p>
            <a:pPr>
              <a:buNone/>
            </a:pPr>
            <a:r>
              <a:rPr lang="en-US" b="1" dirty="0" smtClean="0"/>
              <a:t>1. Pain</a:t>
            </a:r>
          </a:p>
          <a:p>
            <a:r>
              <a:rPr lang="en-US" dirty="0" smtClean="0"/>
              <a:t>Pain is usually many of the end of life illnesses e.g. cancer.</a:t>
            </a:r>
          </a:p>
          <a:p>
            <a:r>
              <a:rPr lang="en-US" dirty="0" smtClean="0"/>
              <a:t>Poor management of pain affects psychological, emotional, social and financial well being of the patient.</a:t>
            </a:r>
          </a:p>
          <a:p>
            <a:r>
              <a:rPr lang="en-US" dirty="0" smtClean="0"/>
              <a:t>Patients on analgesic for pain should continue receiving those medications and inability to complain should not be mistaken for absence of pain. If patient is unable to swallow oral analgesic, drugs can be administered per rectal or sublingually.</a:t>
            </a:r>
          </a:p>
          <a:p>
            <a:r>
              <a:rPr lang="en-US" dirty="0" smtClean="0"/>
              <a:t>Drugs to combat constipation should also be administered with opioid medication.</a:t>
            </a:r>
          </a:p>
          <a:p>
            <a:r>
              <a:rPr lang="en-US" dirty="0" smtClean="0"/>
              <a:t>Relatives should be taught how to continue offering comfort at home.</a:t>
            </a:r>
          </a:p>
          <a:p>
            <a:r>
              <a:rPr lang="en-US" dirty="0" smtClean="0"/>
              <a:t>Drug duration should be altered with pain increase 3 to 4 hours continuously.</a:t>
            </a:r>
          </a:p>
          <a:p>
            <a:endParaRPr lang="en-US" dirty="0"/>
          </a:p>
        </p:txBody>
      </p:sp>
      <p:sp>
        <p:nvSpPr>
          <p:cNvPr id="4" name="Slide Number Placeholder 3"/>
          <p:cNvSpPr>
            <a:spLocks noGrp="1"/>
          </p:cNvSpPr>
          <p:nvPr>
            <p:ph type="sldNum" sz="quarter" idx="12"/>
          </p:nvPr>
        </p:nvSpPr>
        <p:spPr/>
        <p:txBody>
          <a:bodyPr/>
          <a:lstStyle/>
          <a:p>
            <a:fld id="{4398566B-0D00-4087-9124-BE3A6B87F876}" type="slidenum">
              <a:rPr lang="en-US" smtClean="0"/>
              <a:pPr/>
              <a:t>36</a:t>
            </a:fld>
            <a:endParaRPr lang="en-US" dirty="0"/>
          </a:p>
        </p:txBody>
      </p:sp>
    </p:spTree>
    <p:extLst>
      <p:ext uri="{BB962C8B-B14F-4D97-AF65-F5344CB8AC3E}">
        <p14:creationId xmlns:p14="http://schemas.microsoft.com/office/powerpoint/2010/main" val="1674627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0078" y="1133673"/>
            <a:ext cx="7560469" cy="5481340"/>
          </a:xfrm>
        </p:spPr>
        <p:txBody>
          <a:bodyPr>
            <a:normAutofit/>
          </a:bodyPr>
          <a:lstStyle/>
          <a:p>
            <a:pPr>
              <a:buNone/>
            </a:pPr>
            <a:r>
              <a:rPr lang="en-US" b="1" dirty="0" smtClean="0"/>
              <a:t>2. Dyspnoea</a:t>
            </a:r>
          </a:p>
          <a:p>
            <a:r>
              <a:rPr lang="en-US" dirty="0" smtClean="0"/>
              <a:t>Where possible treatment, of the underlying cause e.g. anemia</a:t>
            </a:r>
          </a:p>
          <a:p>
            <a:pPr>
              <a:buNone/>
            </a:pPr>
            <a:r>
              <a:rPr lang="en-US" b="1" i="1" u="sng" dirty="0" smtClean="0"/>
              <a:t>Assessment of dyspnoea</a:t>
            </a:r>
          </a:p>
          <a:p>
            <a:pPr>
              <a:buFont typeface="Wingdings" pitchFamily="2" charset="2"/>
              <a:buChar char="ü"/>
            </a:pPr>
            <a:r>
              <a:rPr lang="en-US" dirty="0" smtClean="0"/>
              <a:t>Symptoms intensity, distress and interference with activities.</a:t>
            </a:r>
          </a:p>
          <a:p>
            <a:pPr>
              <a:buFont typeface="Wingdings" pitchFamily="2" charset="2"/>
              <a:buChar char="ü"/>
            </a:pPr>
            <a:r>
              <a:rPr lang="en-US" dirty="0" smtClean="0"/>
              <a:t>Auscultation of lung sounds</a:t>
            </a:r>
          </a:p>
          <a:p>
            <a:pPr>
              <a:buFont typeface="Wingdings" pitchFamily="2" charset="2"/>
              <a:buChar char="ü"/>
            </a:pPr>
            <a:r>
              <a:rPr lang="en-US" dirty="0" smtClean="0"/>
              <a:t>Assessment of fluid balance</a:t>
            </a:r>
          </a:p>
          <a:p>
            <a:pPr>
              <a:buFont typeface="Wingdings" pitchFamily="2" charset="2"/>
              <a:buChar char="ü"/>
            </a:pPr>
            <a:r>
              <a:rPr lang="en-US" dirty="0" smtClean="0"/>
              <a:t>Measurement of dependent oedema (circumference of lower extremities)</a:t>
            </a:r>
          </a:p>
          <a:p>
            <a:pPr>
              <a:buFont typeface="Wingdings" pitchFamily="2" charset="2"/>
              <a:buChar char="ü"/>
            </a:pPr>
            <a:r>
              <a:rPr lang="en-US" dirty="0" smtClean="0"/>
              <a:t>Measurement of abdominal girth</a:t>
            </a:r>
          </a:p>
          <a:p>
            <a:pPr>
              <a:buFont typeface="Wingdings" pitchFamily="2" charset="2"/>
              <a:buChar char="ü"/>
            </a:pPr>
            <a:r>
              <a:rPr lang="en-US" dirty="0" smtClean="0"/>
              <a:t>Temperature</a:t>
            </a:r>
          </a:p>
          <a:p>
            <a:pPr>
              <a:buFont typeface="Wingdings" pitchFamily="2" charset="2"/>
              <a:buChar char="ü"/>
            </a:pPr>
            <a:r>
              <a:rPr lang="en-US" dirty="0" smtClean="0"/>
              <a:t>Skin color</a:t>
            </a:r>
          </a:p>
          <a:p>
            <a:pPr>
              <a:buFont typeface="Wingdings" pitchFamily="2" charset="2"/>
              <a:buChar char="ü"/>
            </a:pPr>
            <a:r>
              <a:rPr lang="en-US" dirty="0" smtClean="0"/>
              <a:t>Sputum quantity and character</a:t>
            </a:r>
          </a:p>
          <a:p>
            <a:pPr>
              <a:buFont typeface="Wingdings" pitchFamily="2" charset="2"/>
              <a:buChar char="ü"/>
            </a:pPr>
            <a:r>
              <a:rPr lang="en-US" dirty="0" smtClean="0"/>
              <a:t>cough</a:t>
            </a:r>
            <a:endParaRPr lang="en-US" dirty="0"/>
          </a:p>
        </p:txBody>
      </p:sp>
      <p:sp>
        <p:nvSpPr>
          <p:cNvPr id="4" name="Slide Number Placeholder 3"/>
          <p:cNvSpPr>
            <a:spLocks noGrp="1"/>
          </p:cNvSpPr>
          <p:nvPr>
            <p:ph type="sldNum" sz="quarter" idx="12"/>
          </p:nvPr>
        </p:nvSpPr>
        <p:spPr/>
        <p:txBody>
          <a:bodyPr/>
          <a:lstStyle/>
          <a:p>
            <a:fld id="{4398566B-0D00-4087-9124-BE3A6B87F876}" type="slidenum">
              <a:rPr lang="en-US" smtClean="0"/>
              <a:pPr/>
              <a:t>37</a:t>
            </a:fld>
            <a:endParaRPr lang="en-US" dirty="0"/>
          </a:p>
        </p:txBody>
      </p:sp>
    </p:spTree>
    <p:extLst>
      <p:ext uri="{BB962C8B-B14F-4D97-AF65-F5344CB8AC3E}">
        <p14:creationId xmlns:p14="http://schemas.microsoft.com/office/powerpoint/2010/main" val="1741809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504031" y="335721"/>
            <a:ext cx="9072166" cy="1259549"/>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nchor="ctr"/>
          <a:lstStyle/>
          <a:p>
            <a:pPr algn="ctr">
              <a:lnSpc>
                <a:spcPct val="100000"/>
              </a:lnSpc>
            </a:pPr>
            <a:r>
              <a:rPr lang="en-US" sz="4900" b="1" spc="-1" dirty="0">
                <a:solidFill>
                  <a:srgbClr val="000000"/>
                </a:solidFill>
                <a:uFill>
                  <a:solidFill>
                    <a:srgbClr val="FFFFFF"/>
                  </a:solidFill>
                </a:uFill>
                <a:latin typeface="Calibri"/>
              </a:rPr>
              <a:t>CAUSES OF CANCER PAIN</a:t>
            </a:r>
            <a:endParaRPr lang="en-US" sz="2000" spc="-1" dirty="0">
              <a:solidFill>
                <a:srgbClr val="000000"/>
              </a:solidFill>
              <a:uFill>
                <a:solidFill>
                  <a:srgbClr val="FFFFFF"/>
                </a:solidFill>
              </a:uFill>
              <a:latin typeface="Arial"/>
            </a:endParaRPr>
          </a:p>
        </p:txBody>
      </p:sp>
      <p:sp>
        <p:nvSpPr>
          <p:cNvPr id="85" name="CustomShape 2"/>
          <p:cNvSpPr/>
          <p:nvPr/>
        </p:nvSpPr>
        <p:spPr>
          <a:xfrm>
            <a:off x="504031" y="1596064"/>
            <a:ext cx="9072166" cy="5543365"/>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lstStyle/>
          <a:p>
            <a:pPr marL="377780" indent="-377383">
              <a:lnSpc>
                <a:spcPct val="90000"/>
              </a:lnSpc>
              <a:buClr>
                <a:srgbClr val="000000"/>
              </a:buClr>
              <a:buFont typeface="Arial"/>
              <a:buChar char="•"/>
            </a:pPr>
            <a:r>
              <a:rPr lang="en-US" sz="2800" spc="-1" dirty="0">
                <a:solidFill>
                  <a:srgbClr val="000000"/>
                </a:solidFill>
                <a:uFill>
                  <a:solidFill>
                    <a:srgbClr val="FFFFFF"/>
                  </a:solidFill>
                </a:uFill>
                <a:latin typeface="Calibri"/>
              </a:rPr>
              <a:t>Typically classified according to reasonably well-defined pain syndromes. </a:t>
            </a:r>
            <a:endParaRPr lang="en-US" sz="2800" spc="-1" dirty="0">
              <a:solidFill>
                <a:srgbClr val="000000"/>
              </a:solidFill>
              <a:uFill>
                <a:solidFill>
                  <a:srgbClr val="FFFFFF"/>
                </a:solidFill>
              </a:uFill>
              <a:latin typeface="Arial"/>
            </a:endParaRPr>
          </a:p>
          <a:p>
            <a:pPr marL="377780" indent="-377383">
              <a:lnSpc>
                <a:spcPct val="90000"/>
              </a:lnSpc>
              <a:buClr>
                <a:srgbClr val="000000"/>
              </a:buClr>
              <a:buFont typeface="Arial"/>
              <a:buChar char="•"/>
            </a:pPr>
            <a:r>
              <a:rPr lang="en-US" sz="2800" spc="-1" dirty="0">
                <a:solidFill>
                  <a:srgbClr val="000000"/>
                </a:solidFill>
                <a:uFill>
                  <a:solidFill>
                    <a:srgbClr val="FFFFFF"/>
                  </a:solidFill>
                </a:uFill>
                <a:latin typeface="Calibri"/>
              </a:rPr>
              <a:t>There are many causes of cancer pain; those related to the disease itself, treatment or psychosocial factors.</a:t>
            </a:r>
            <a:endParaRPr lang="en-US" sz="2800" spc="-1" dirty="0">
              <a:solidFill>
                <a:srgbClr val="000000"/>
              </a:solidFill>
              <a:uFill>
                <a:solidFill>
                  <a:srgbClr val="FFFFFF"/>
                </a:solidFill>
              </a:uFill>
              <a:latin typeface="Arial"/>
            </a:endParaRPr>
          </a:p>
          <a:p>
            <a:pPr marL="377780" indent="-377383">
              <a:lnSpc>
                <a:spcPct val="90000"/>
              </a:lnSpc>
              <a:buClr>
                <a:srgbClr val="000000"/>
              </a:buClr>
              <a:buFont typeface="Arial"/>
              <a:buChar char="•"/>
            </a:pPr>
            <a:r>
              <a:rPr lang="en-US" sz="2800" spc="-1" dirty="0" smtClean="0">
                <a:solidFill>
                  <a:srgbClr val="000000"/>
                </a:solidFill>
                <a:uFill>
                  <a:solidFill>
                    <a:srgbClr val="FFFFFF"/>
                  </a:solidFill>
                </a:uFill>
                <a:latin typeface="Calibri"/>
              </a:rPr>
              <a:t> Careful investigation and source of the pain may enable the physician to treat the underlying cause  and at least choose the most appropriate analgesic.</a:t>
            </a:r>
          </a:p>
          <a:p>
            <a:pPr marL="377780" indent="-377383">
              <a:buClr>
                <a:srgbClr val="000000"/>
              </a:buClr>
              <a:buFont typeface="Arial"/>
              <a:buChar char="•"/>
            </a:pPr>
            <a:r>
              <a:rPr lang="en-US" sz="2800" spc="-1" dirty="0">
                <a:solidFill>
                  <a:srgbClr val="000000"/>
                </a:solidFill>
                <a:uFill>
                  <a:solidFill>
                    <a:srgbClr val="FFFFFF"/>
                  </a:solidFill>
                </a:uFill>
                <a:latin typeface="Calibri"/>
              </a:rPr>
              <a:t>Obstruction of hollow viscera or of the ductal systems of solid organs produces characteristic colicky or diffuse visceral pain</a:t>
            </a:r>
            <a:endParaRPr lang="en-US" sz="2800" spc="-1" dirty="0">
              <a:solidFill>
                <a:srgbClr val="000000"/>
              </a:solidFill>
              <a:uFill>
                <a:solidFill>
                  <a:srgbClr val="FFFFFF"/>
                </a:solidFill>
              </a:uFill>
              <a:latin typeface="Arial"/>
            </a:endParaRPr>
          </a:p>
          <a:p>
            <a:pPr marL="377780" indent="-377383">
              <a:buClr>
                <a:srgbClr val="000000"/>
              </a:buClr>
              <a:buFont typeface="Arial"/>
              <a:buChar char="•"/>
            </a:pPr>
            <a:r>
              <a:rPr lang="en-US" sz="2800" spc="-1" dirty="0">
                <a:solidFill>
                  <a:srgbClr val="000000"/>
                </a:solidFill>
                <a:uFill>
                  <a:solidFill>
                    <a:srgbClr val="FFFFFF"/>
                  </a:solidFill>
                </a:uFill>
                <a:latin typeface="Calibri"/>
              </a:rPr>
              <a:t>  Occlusion of blood vessels and lymphatics may cause edema or ischemia; involvement of mucous membranes causes severe burning pain.</a:t>
            </a:r>
            <a:endParaRPr lang="en-US" sz="2800" spc="-1" dirty="0">
              <a:solidFill>
                <a:srgbClr val="000000"/>
              </a:solidFill>
              <a:uFill>
                <a:solidFill>
                  <a:srgbClr val="FFFFFF"/>
                </a:solidFill>
              </a:uFill>
              <a:latin typeface="Arial"/>
            </a:endParaRPr>
          </a:p>
          <a:p>
            <a:pPr marL="377780" indent="-377383">
              <a:lnSpc>
                <a:spcPct val="90000"/>
              </a:lnSpc>
              <a:buClr>
                <a:srgbClr val="000000"/>
              </a:buClr>
              <a:buFont typeface="Arial"/>
              <a:buChar char="•"/>
            </a:pPr>
            <a:endParaRPr lang="en-US" sz="2800" spc="-1" dirty="0" smtClean="0">
              <a:solidFill>
                <a:srgbClr val="000000"/>
              </a:solidFill>
              <a:uFill>
                <a:solidFill>
                  <a:srgbClr val="FFFFFF"/>
                </a:solidFill>
              </a:uFill>
              <a:latin typeface="Calibri"/>
            </a:endParaRPr>
          </a:p>
          <a:p>
            <a:pPr marL="377780" indent="-377383">
              <a:lnSpc>
                <a:spcPct val="90000"/>
              </a:lnSpc>
              <a:buClr>
                <a:srgbClr val="000000"/>
              </a:buClr>
              <a:buFont typeface="Arial"/>
              <a:buChar char="•"/>
            </a:pPr>
            <a:endParaRPr lang="en-US" sz="2800" spc="-1" dirty="0">
              <a:solidFill>
                <a:srgbClr val="000000"/>
              </a:solidFill>
              <a:uFill>
                <a:solidFill>
                  <a:srgbClr val="FFFFFF"/>
                </a:solidFill>
              </a:uFill>
              <a:latin typeface="Arial"/>
            </a:endParaRPr>
          </a:p>
          <a:p>
            <a:pPr marL="377780" indent="-377383">
              <a:lnSpc>
                <a:spcPct val="90000"/>
              </a:lnSpc>
            </a:pPr>
            <a:endParaRPr lang="en-US" sz="2800" spc="-1" dirty="0">
              <a:solidFill>
                <a:srgbClr val="000000"/>
              </a:solidFill>
              <a:uFill>
                <a:solidFill>
                  <a:srgbClr val="FFFFFF"/>
                </a:solidFill>
              </a:uFill>
              <a:latin typeface="Arial"/>
            </a:endParaRPr>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923925" y="336118"/>
            <a:ext cx="8652272" cy="548119"/>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nchor="ctr"/>
          <a:lstStyle/>
          <a:p>
            <a:r>
              <a:rPr lang="en-US" sz="4000" b="1" spc="-1" dirty="0">
                <a:solidFill>
                  <a:srgbClr val="000000"/>
                </a:solidFill>
                <a:uFill>
                  <a:solidFill>
                    <a:srgbClr val="FFFFFF"/>
                  </a:solidFill>
                </a:uFill>
                <a:latin typeface="Calibri"/>
              </a:rPr>
              <a:t>CAUSES OF </a:t>
            </a:r>
            <a:r>
              <a:rPr lang="en-US" sz="4000" b="1" spc="-1" dirty="0" smtClean="0">
                <a:solidFill>
                  <a:srgbClr val="000000"/>
                </a:solidFill>
                <a:uFill>
                  <a:solidFill>
                    <a:srgbClr val="FFFFFF"/>
                  </a:solidFill>
                </a:uFill>
                <a:latin typeface="Calibri"/>
              </a:rPr>
              <a:t>PAIN</a:t>
            </a:r>
            <a:endParaRPr lang="en-US" sz="2000" spc="-1" dirty="0">
              <a:solidFill>
                <a:srgbClr val="000000"/>
              </a:solidFill>
              <a:uFill>
                <a:solidFill>
                  <a:srgbClr val="FFFFFF"/>
                </a:solidFill>
              </a:uFill>
              <a:latin typeface="Arial"/>
            </a:endParaRPr>
          </a:p>
        </p:txBody>
      </p:sp>
      <p:sp>
        <p:nvSpPr>
          <p:cNvPr id="89" name="CustomShape 2"/>
          <p:cNvSpPr/>
          <p:nvPr/>
        </p:nvSpPr>
        <p:spPr>
          <a:xfrm>
            <a:off x="544511" y="884237"/>
            <a:ext cx="9031685" cy="6086934"/>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lstStyle/>
          <a:p>
            <a:pPr marL="397">
              <a:buClr>
                <a:srgbClr val="000000"/>
              </a:buClr>
            </a:pPr>
            <a:r>
              <a:rPr lang="en-US" sz="2400" spc="-1" dirty="0" smtClean="0">
                <a:solidFill>
                  <a:srgbClr val="000000"/>
                </a:solidFill>
                <a:uFill>
                  <a:solidFill>
                    <a:srgbClr val="FFFFFF"/>
                  </a:solidFill>
                </a:uFill>
                <a:latin typeface="Calibri"/>
              </a:rPr>
              <a:t>NEOPLASTIC PROCESS</a:t>
            </a:r>
          </a:p>
          <a:p>
            <a:pPr marL="377780" indent="-377383">
              <a:buClr>
                <a:srgbClr val="000000"/>
              </a:buClr>
              <a:buFont typeface="Arial"/>
              <a:buChar char="•"/>
            </a:pPr>
            <a:r>
              <a:rPr lang="en-US" sz="2400" spc="-1" dirty="0" smtClean="0">
                <a:solidFill>
                  <a:srgbClr val="000000"/>
                </a:solidFill>
                <a:uFill>
                  <a:solidFill>
                    <a:srgbClr val="FFFFFF"/>
                  </a:solidFill>
                </a:uFill>
                <a:latin typeface="Calibri"/>
              </a:rPr>
              <a:t>The </a:t>
            </a:r>
            <a:r>
              <a:rPr lang="en-US" sz="2400" spc="-1" dirty="0">
                <a:solidFill>
                  <a:srgbClr val="000000"/>
                </a:solidFill>
                <a:uFill>
                  <a:solidFill>
                    <a:srgbClr val="FFFFFF"/>
                  </a:solidFill>
                </a:uFill>
                <a:latin typeface="Calibri"/>
              </a:rPr>
              <a:t>most common cause is directly related to the neoplastic process; </a:t>
            </a:r>
            <a:endParaRPr lang="en-US" sz="2400" spc="-1" dirty="0">
              <a:solidFill>
                <a:srgbClr val="000000"/>
              </a:solidFill>
              <a:uFill>
                <a:solidFill>
                  <a:srgbClr val="FFFFFF"/>
                </a:solidFill>
              </a:uFill>
              <a:latin typeface="Arial"/>
            </a:endParaRPr>
          </a:p>
          <a:p>
            <a:pPr marL="377780" indent="-377383">
              <a:buClr>
                <a:srgbClr val="000000"/>
              </a:buClr>
              <a:buFont typeface="Arial"/>
              <a:buChar char="•"/>
            </a:pPr>
            <a:r>
              <a:rPr lang="en-US" sz="2400" spc="-1" dirty="0">
                <a:solidFill>
                  <a:srgbClr val="000000"/>
                </a:solidFill>
                <a:uFill>
                  <a:solidFill>
                    <a:srgbClr val="FFFFFF"/>
                  </a:solidFill>
                </a:uFill>
                <a:latin typeface="Calibri"/>
              </a:rPr>
              <a:t> Within this group, tumor invasion of bone, either locally or by distant metastases, is most frequent, followed by infiltration or compression of nerves by tumor growth. </a:t>
            </a:r>
            <a:endParaRPr lang="en-US" sz="2400" spc="-1" dirty="0" smtClean="0">
              <a:solidFill>
                <a:srgbClr val="000000"/>
              </a:solidFill>
              <a:uFill>
                <a:solidFill>
                  <a:srgbClr val="FFFFFF"/>
                </a:solidFill>
              </a:uFill>
              <a:latin typeface="Calibri"/>
            </a:endParaRPr>
          </a:p>
          <a:p>
            <a:pPr marL="397">
              <a:buClr>
                <a:srgbClr val="000000"/>
              </a:buClr>
            </a:pPr>
            <a:r>
              <a:rPr lang="en-US" sz="2400" spc="-1" dirty="0" smtClean="0">
                <a:solidFill>
                  <a:srgbClr val="000000"/>
                </a:solidFill>
                <a:uFill>
                  <a:solidFill>
                    <a:srgbClr val="FFFFFF"/>
                  </a:solidFill>
                </a:uFill>
                <a:latin typeface="Calibri"/>
              </a:rPr>
              <a:t>PSYCHOLOGICAL FACTORS</a:t>
            </a:r>
          </a:p>
          <a:p>
            <a:pPr marL="377780" indent="-377383">
              <a:lnSpc>
                <a:spcPct val="80000"/>
              </a:lnSpc>
              <a:buClr>
                <a:srgbClr val="000000"/>
              </a:buClr>
              <a:buFont typeface="Arial"/>
              <a:buChar char="•"/>
            </a:pPr>
            <a:r>
              <a:rPr lang="en-US" sz="2400" spc="-1" dirty="0">
                <a:solidFill>
                  <a:srgbClr val="000000"/>
                </a:solidFill>
                <a:uFill>
                  <a:solidFill>
                    <a:srgbClr val="FFFFFF"/>
                  </a:solidFill>
                </a:uFill>
                <a:latin typeface="Calibri"/>
              </a:rPr>
              <a:t>Must not be </a:t>
            </a:r>
            <a:r>
              <a:rPr lang="en-US" sz="2400" spc="-1" dirty="0" smtClean="0">
                <a:solidFill>
                  <a:srgbClr val="000000"/>
                </a:solidFill>
                <a:uFill>
                  <a:solidFill>
                    <a:srgbClr val="FFFFFF"/>
                  </a:solidFill>
                </a:uFill>
                <a:latin typeface="Calibri"/>
              </a:rPr>
              <a:t>ignored</a:t>
            </a:r>
            <a:r>
              <a:rPr lang="en-US" sz="2400" spc="-1" dirty="0">
                <a:solidFill>
                  <a:srgbClr val="000000"/>
                </a:solidFill>
                <a:uFill>
                  <a:solidFill>
                    <a:srgbClr val="FFFFFF"/>
                  </a:solidFill>
                </a:uFill>
                <a:latin typeface="Calibri"/>
              </a:rPr>
              <a:t>.</a:t>
            </a:r>
            <a:endParaRPr lang="en-US" sz="2400" spc="-1" dirty="0" smtClean="0">
              <a:solidFill>
                <a:srgbClr val="000000"/>
              </a:solidFill>
              <a:uFill>
                <a:solidFill>
                  <a:srgbClr val="FFFFFF"/>
                </a:solidFill>
              </a:uFill>
              <a:latin typeface="Calibri"/>
            </a:endParaRPr>
          </a:p>
          <a:p>
            <a:pPr marL="343297" indent="-342900">
              <a:lnSpc>
                <a:spcPct val="80000"/>
              </a:lnSpc>
              <a:buClr>
                <a:srgbClr val="000000"/>
              </a:buClr>
              <a:buFont typeface="Arial" panose="020B0604020202020204" pitchFamily="34" charset="0"/>
              <a:buChar char="•"/>
            </a:pPr>
            <a:r>
              <a:rPr lang="en-US" sz="2400" spc="-1" dirty="0" smtClean="0">
                <a:solidFill>
                  <a:srgbClr val="000000"/>
                </a:solidFill>
                <a:uFill>
                  <a:solidFill>
                    <a:srgbClr val="FFFFFF"/>
                  </a:solidFill>
                </a:uFill>
                <a:latin typeface="Calibri"/>
              </a:rPr>
              <a:t> </a:t>
            </a:r>
            <a:r>
              <a:rPr lang="en-US" sz="2400" spc="-1" dirty="0">
                <a:solidFill>
                  <a:srgbClr val="000000"/>
                </a:solidFill>
                <a:uFill>
                  <a:solidFill>
                    <a:srgbClr val="FFFFFF"/>
                  </a:solidFill>
                </a:uFill>
                <a:latin typeface="Calibri"/>
              </a:rPr>
              <a:t>Anxiety, fear, depression, and feelings of uncertainty and isolation can profoundly lower the patient's pain threshold and alter his or her perception of pain. </a:t>
            </a:r>
            <a:endParaRPr lang="en-US" sz="2400" spc="-1" dirty="0">
              <a:solidFill>
                <a:srgbClr val="000000"/>
              </a:solidFill>
              <a:uFill>
                <a:solidFill>
                  <a:srgbClr val="FFFFFF"/>
                </a:solidFill>
              </a:uFill>
              <a:latin typeface="Arial"/>
            </a:endParaRPr>
          </a:p>
          <a:p>
            <a:pPr marL="377780" indent="-377383">
              <a:lnSpc>
                <a:spcPct val="80000"/>
              </a:lnSpc>
              <a:buClr>
                <a:srgbClr val="000000"/>
              </a:buClr>
              <a:buFont typeface="Arial"/>
              <a:buChar char="•"/>
            </a:pPr>
            <a:r>
              <a:rPr lang="en-US" sz="2400" spc="-1" dirty="0">
                <a:solidFill>
                  <a:srgbClr val="000000"/>
                </a:solidFill>
                <a:uFill>
                  <a:solidFill>
                    <a:srgbClr val="FFFFFF"/>
                  </a:solidFill>
                </a:uFill>
                <a:latin typeface="Calibri"/>
              </a:rPr>
              <a:t>Patients may perceive far more discomfort from stimuli that in other circumstances would be of little consequence</a:t>
            </a:r>
            <a:r>
              <a:rPr lang="en-US" sz="2400" spc="-1" dirty="0" smtClean="0">
                <a:solidFill>
                  <a:srgbClr val="000000"/>
                </a:solidFill>
                <a:uFill>
                  <a:solidFill>
                    <a:srgbClr val="FFFFFF"/>
                  </a:solidFill>
                </a:uFill>
                <a:latin typeface="Calibri"/>
              </a:rPr>
              <a:t>.</a:t>
            </a:r>
          </a:p>
          <a:p>
            <a:pPr marL="343297" indent="-342900">
              <a:buClr>
                <a:srgbClr val="000000"/>
              </a:buClr>
              <a:buFont typeface="Arial" panose="020B0604020202020204" pitchFamily="34" charset="0"/>
              <a:buChar char="•"/>
            </a:pPr>
            <a:r>
              <a:rPr lang="en-US" sz="2400" spc="-1" dirty="0" smtClean="0">
                <a:solidFill>
                  <a:srgbClr val="000000"/>
                </a:solidFill>
                <a:uFill>
                  <a:solidFill>
                    <a:srgbClr val="FFFFFF"/>
                  </a:solidFill>
                </a:uFill>
                <a:latin typeface="Calibri"/>
              </a:rPr>
              <a:t>For </a:t>
            </a:r>
            <a:r>
              <a:rPr lang="en-US" sz="2400" spc="-1" dirty="0">
                <a:solidFill>
                  <a:srgbClr val="000000"/>
                </a:solidFill>
                <a:uFill>
                  <a:solidFill>
                    <a:srgbClr val="FFFFFF"/>
                  </a:solidFill>
                </a:uFill>
                <a:latin typeface="Calibri"/>
              </a:rPr>
              <a:t>many patients, pain was the presenting symptom of cancer, and recurrence of pain may represent to them recurrence or progression of disease.</a:t>
            </a:r>
            <a:endParaRPr lang="en-US" sz="2400" spc="-1" dirty="0">
              <a:solidFill>
                <a:srgbClr val="000000"/>
              </a:solidFill>
              <a:uFill>
                <a:solidFill>
                  <a:srgbClr val="FFFFFF"/>
                </a:solidFill>
              </a:uFill>
              <a:latin typeface="Arial"/>
            </a:endParaRPr>
          </a:p>
          <a:p>
            <a:pPr marL="377780" indent="-377383">
              <a:buClr>
                <a:srgbClr val="000000"/>
              </a:buClr>
              <a:buFont typeface="Arial"/>
              <a:buChar char="•"/>
            </a:pPr>
            <a:r>
              <a:rPr lang="en-US" sz="2400" spc="-1" dirty="0">
                <a:solidFill>
                  <a:srgbClr val="000000"/>
                </a:solidFill>
                <a:uFill>
                  <a:solidFill>
                    <a:srgbClr val="FFFFFF"/>
                  </a:solidFill>
                </a:uFill>
                <a:latin typeface="Calibri"/>
              </a:rPr>
              <a:t> Psychological factors may play an even greater role in patients who have had chronic pain from a preexisting, noncancerous condition. </a:t>
            </a:r>
            <a:endParaRPr lang="en-US" sz="2400" spc="-1" dirty="0">
              <a:solidFill>
                <a:srgbClr val="000000"/>
              </a:solidFill>
              <a:uFill>
                <a:solidFill>
                  <a:srgbClr val="FFFFFF"/>
                </a:solidFill>
              </a:uFill>
              <a:latin typeface="Arial"/>
            </a:endParaRPr>
          </a:p>
          <a:p>
            <a:pPr>
              <a:lnSpc>
                <a:spcPct val="100000"/>
              </a:lnSpc>
            </a:pPr>
            <a:endParaRPr lang="en-US" sz="2400" spc="-1" dirty="0">
              <a:solidFill>
                <a:srgbClr val="000000"/>
              </a:solidFill>
              <a:uFill>
                <a:solidFill>
                  <a:srgbClr val="FFFFFF"/>
                </a:solidFill>
              </a:uFill>
              <a:latin typeface="Arial"/>
            </a:endParaRPr>
          </a:p>
          <a:p>
            <a:pPr marL="377780" indent="-377383"/>
            <a:endParaRPr lang="en-US" sz="2000" spc="-1" dirty="0">
              <a:solidFill>
                <a:srgbClr val="000000"/>
              </a:solidFill>
              <a:uFill>
                <a:solidFill>
                  <a:srgbClr val="FFFFFF"/>
                </a:solidFill>
              </a:uFill>
              <a:latin typeface="Arial"/>
            </a:endParaRPr>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20712" y="1284770"/>
            <a:ext cx="9576594" cy="6253707"/>
          </a:xfrm>
        </p:spPr>
        <p:txBody>
          <a:bodyPr>
            <a:noAutofit/>
          </a:bodyPr>
          <a:lstStyle/>
          <a:p>
            <a:pPr>
              <a:buFont typeface="Wingdings" pitchFamily="2" charset="2"/>
              <a:buChar char="§"/>
            </a:pPr>
            <a:r>
              <a:rPr lang="en-US" sz="2000" b="0" dirty="0" smtClean="0">
                <a:latin typeface="Calibri" panose="020F0502020204030204" pitchFamily="34" charset="0"/>
                <a:cs typeface="Calibri" panose="020F0502020204030204" pitchFamily="34" charset="0"/>
              </a:rPr>
              <a:t>Understanding palliative care begins with the story of hospice. </a:t>
            </a:r>
          </a:p>
          <a:p>
            <a:pPr>
              <a:buFont typeface="Wingdings" pitchFamily="2" charset="2"/>
              <a:buChar char="§"/>
            </a:pPr>
            <a:r>
              <a:rPr lang="en-US" sz="2000" b="0" dirty="0" smtClean="0">
                <a:latin typeface="Calibri" panose="020F0502020204030204" pitchFamily="34" charset="0"/>
                <a:cs typeface="Calibri" panose="020F0502020204030204" pitchFamily="34" charset="0"/>
              </a:rPr>
              <a:t>‘Hospice’ comes from a Latin word </a:t>
            </a:r>
            <a:r>
              <a:rPr lang="en-US" sz="2000" b="0" i="1" dirty="0" err="1" smtClean="0">
                <a:latin typeface="Calibri" panose="020F0502020204030204" pitchFamily="34" charset="0"/>
                <a:cs typeface="Calibri" panose="020F0502020204030204" pitchFamily="34" charset="0"/>
              </a:rPr>
              <a:t>hospitium</a:t>
            </a:r>
            <a:r>
              <a:rPr lang="en-US" sz="2000" b="0" i="1" dirty="0" smtClean="0">
                <a:latin typeface="Calibri" panose="020F0502020204030204" pitchFamily="34" charset="0"/>
                <a:cs typeface="Calibri" panose="020F0502020204030204" pitchFamily="34" charset="0"/>
              </a:rPr>
              <a:t>, </a:t>
            </a:r>
            <a:r>
              <a:rPr lang="en-US" sz="2000" b="0" dirty="0" smtClean="0">
                <a:latin typeface="Calibri" panose="020F0502020204030204" pitchFamily="34" charset="0"/>
                <a:cs typeface="Calibri" panose="020F0502020204030204" pitchFamily="34" charset="0"/>
              </a:rPr>
              <a:t>meaning hospitality, and was used in the Middle Ages in Europe and Mediterranean regions to describe a place of rest for travelers, the dying and pilgrims managed by religious orders. They later disappeared</a:t>
            </a:r>
            <a:r>
              <a:rPr lang="en-US" sz="2000" b="0" dirty="0">
                <a:latin typeface="Calibri" panose="020F0502020204030204" pitchFamily="34" charset="0"/>
                <a:cs typeface="Calibri" panose="020F0502020204030204" pitchFamily="34" charset="0"/>
              </a:rPr>
              <a:t>. </a:t>
            </a:r>
            <a:endParaRPr lang="en-US" sz="2000" b="0" dirty="0" smtClean="0">
              <a:latin typeface="Calibri" panose="020F0502020204030204" pitchFamily="34" charset="0"/>
              <a:cs typeface="Calibri" panose="020F0502020204030204" pitchFamily="34" charset="0"/>
            </a:endParaRPr>
          </a:p>
          <a:p>
            <a:pPr>
              <a:buFont typeface="Wingdings" pitchFamily="2" charset="2"/>
              <a:buChar char="§"/>
            </a:pPr>
            <a:r>
              <a:rPr lang="en-US" sz="2000" b="0" dirty="0" smtClean="0">
                <a:latin typeface="Calibri" panose="020F0502020204030204" pitchFamily="34" charset="0"/>
                <a:cs typeface="Calibri" panose="020F0502020204030204" pitchFamily="34" charset="0"/>
              </a:rPr>
              <a:t>by </a:t>
            </a:r>
            <a:r>
              <a:rPr lang="en-US" sz="2000" b="0" dirty="0" err="1">
                <a:latin typeface="Calibri" panose="020F0502020204030204" pitchFamily="34" charset="0"/>
                <a:cs typeface="Calibri" panose="020F0502020204030204" pitchFamily="34" charset="0"/>
              </a:rPr>
              <a:t>Dr</a:t>
            </a:r>
            <a:r>
              <a:rPr lang="en-US" sz="2000" b="0" dirty="0">
                <a:latin typeface="Calibri" panose="020F0502020204030204" pitchFamily="34" charset="0"/>
                <a:cs typeface="Calibri" panose="020F0502020204030204" pitchFamily="34" charset="0"/>
              </a:rPr>
              <a:t> Cecily Saunders, later Dame Cecily Saunders (1918 – 2005). The modern use of the term hospice dates from 1967 with the opening of St Christopher’s Hospice, London, </a:t>
            </a:r>
            <a:r>
              <a:rPr lang="en-US" sz="2000" b="0" dirty="0" smtClean="0">
                <a:latin typeface="Calibri" panose="020F0502020204030204" pitchFamily="34" charset="0"/>
                <a:cs typeface="Calibri" panose="020F0502020204030204" pitchFamily="34" charset="0"/>
              </a:rPr>
              <a:t>established</a:t>
            </a:r>
          </a:p>
          <a:p>
            <a:pPr>
              <a:buFont typeface="Wingdings" pitchFamily="2" charset="2"/>
              <a:buChar char="§"/>
            </a:pPr>
            <a:r>
              <a:rPr lang="en-US" sz="2000" b="0" dirty="0" smtClean="0">
                <a:latin typeface="Calibri" panose="020F0502020204030204" pitchFamily="34" charset="0"/>
                <a:cs typeface="Calibri" panose="020F0502020204030204" pitchFamily="34" charset="0"/>
              </a:rPr>
              <a:t> </a:t>
            </a:r>
            <a:r>
              <a:rPr lang="en-US" sz="2000" b="0" dirty="0">
                <a:latin typeface="Calibri" panose="020F0502020204030204" pitchFamily="34" charset="0"/>
                <a:cs typeface="Calibri" panose="020F0502020204030204" pitchFamily="34" charset="0"/>
              </a:rPr>
              <a:t>At that time there was a growing awareness that 20</a:t>
            </a:r>
            <a:r>
              <a:rPr lang="en-US" sz="2000" b="0" baseline="30000" dirty="0">
                <a:latin typeface="Calibri" panose="020F0502020204030204" pitchFamily="34" charset="0"/>
                <a:cs typeface="Calibri" panose="020F0502020204030204" pitchFamily="34" charset="0"/>
              </a:rPr>
              <a:t>th</a:t>
            </a:r>
            <a:r>
              <a:rPr lang="en-US" sz="2000" b="0" dirty="0">
                <a:latin typeface="Calibri" panose="020F0502020204030204" pitchFamily="34" charset="0"/>
                <a:cs typeface="Calibri" panose="020F0502020204030204" pitchFamily="34" charset="0"/>
              </a:rPr>
              <a:t> century medical advances, while offering a cure for many illnesses, also resulted in the health system ignoring those people who could not be cured</a:t>
            </a:r>
            <a:r>
              <a:rPr lang="en-US" sz="2000" b="0" dirty="0" smtClean="0">
                <a:latin typeface="Calibri" panose="020F0502020204030204" pitchFamily="34" charset="0"/>
                <a:cs typeface="Calibri" panose="020F0502020204030204" pitchFamily="34" charset="0"/>
              </a:rPr>
              <a:t>.</a:t>
            </a:r>
          </a:p>
          <a:p>
            <a:pPr>
              <a:buFont typeface="Wingdings" pitchFamily="2" charset="2"/>
              <a:buChar char="§"/>
            </a:pPr>
            <a:r>
              <a:rPr lang="en-US" sz="2000" b="0" dirty="0" smtClean="0">
                <a:latin typeface="Calibri" panose="020F0502020204030204" pitchFamily="34" charset="0"/>
                <a:cs typeface="Calibri" panose="020F0502020204030204" pitchFamily="34" charset="0"/>
              </a:rPr>
              <a:t> </a:t>
            </a:r>
            <a:r>
              <a:rPr lang="en-US" sz="2000" b="0" dirty="0">
                <a:latin typeface="Calibri" panose="020F0502020204030204" pitchFamily="34" charset="0"/>
                <a:cs typeface="Calibri" panose="020F0502020204030204" pitchFamily="34" charset="0"/>
              </a:rPr>
              <a:t>Cecily Saunders, originally a nurse, then a social worker (almoner), finally studied medicine to meet this challenge, the neglect of the suffering of the terminally ill</a:t>
            </a:r>
            <a:r>
              <a:rPr lang="en-US" sz="2000" b="0" dirty="0" smtClean="0">
                <a:latin typeface="Calibri" panose="020F0502020204030204" pitchFamily="34" charset="0"/>
                <a:cs typeface="Calibri" panose="020F0502020204030204" pitchFamily="34" charset="0"/>
              </a:rPr>
              <a:t>.  </a:t>
            </a:r>
            <a:r>
              <a:rPr lang="en-US" sz="2000" b="0" dirty="0">
                <a:latin typeface="Calibri" panose="020F0502020204030204" pitchFamily="34" charset="0"/>
                <a:cs typeface="Calibri" panose="020F0502020204030204" pitchFamily="34" charset="0"/>
              </a:rPr>
              <a:t>Her work in building </a:t>
            </a:r>
            <a:r>
              <a:rPr lang="en-US" sz="2000" b="0" dirty="0">
                <a:latin typeface="Calibri" panose="020F0502020204030204" pitchFamily="34" charset="0"/>
                <a:cs typeface="Calibri" panose="020F0502020204030204" pitchFamily="34" charset="0"/>
                <a:hlinkClick r:id="rId2"/>
              </a:rPr>
              <a:t>St Christopher’s Hospice</a:t>
            </a:r>
            <a:r>
              <a:rPr lang="en-US" sz="2000" b="0" dirty="0">
                <a:latin typeface="Calibri" panose="020F0502020204030204" pitchFamily="34" charset="0"/>
                <a:cs typeface="Calibri" panose="020F0502020204030204" pitchFamily="34" charset="0"/>
              </a:rPr>
              <a:t> and her approach to pain and symptom management, recognizing the multi-dimensional nature of suffering and the need for emotional, psychological and spiritual support for both the terminally ill patient and their family was the foundation for modern hospice and palliative care practice.</a:t>
            </a:r>
            <a:endParaRPr lang="en-US" sz="2000" b="0" dirty="0" smtClean="0">
              <a:latin typeface="Calibri" panose="020F0502020204030204" pitchFamily="34" charset="0"/>
              <a:cs typeface="Calibri" panose="020F0502020204030204" pitchFamily="34" charset="0"/>
            </a:endParaRPr>
          </a:p>
          <a:p>
            <a:pPr>
              <a:buFont typeface="Wingdings" pitchFamily="2" charset="2"/>
              <a:buChar char="v"/>
            </a:pPr>
            <a:endParaRPr lang="en-US" sz="2000" b="0" dirty="0" smtClean="0">
              <a:latin typeface="Calibri" panose="020F0502020204030204" pitchFamily="34" charset="0"/>
              <a:cs typeface="Calibri" panose="020F0502020204030204" pitchFamily="34" charset="0"/>
            </a:endParaRPr>
          </a:p>
          <a:p>
            <a:pPr>
              <a:buFont typeface="Wingdings" pitchFamily="2" charset="2"/>
              <a:buChar char="§"/>
            </a:pPr>
            <a:endParaRPr lang="en-US" sz="2000" b="0" dirty="0">
              <a:latin typeface="Calibri" panose="020F0502020204030204" pitchFamily="34" charset="0"/>
              <a:cs typeface="Calibri" panose="020F0502020204030204" pitchFamily="34" charset="0"/>
            </a:endParaRPr>
          </a:p>
          <a:p>
            <a:pPr>
              <a:buFont typeface="Wingdings" pitchFamily="2" charset="2"/>
              <a:buChar char="§"/>
            </a:pPr>
            <a:endParaRPr lang="en-US" sz="2000" b="0" dirty="0" smtClean="0">
              <a:latin typeface="Calibri" panose="020F0502020204030204" pitchFamily="34" charset="0"/>
              <a:cs typeface="Calibri" panose="020F0502020204030204" pitchFamily="34" charset="0"/>
            </a:endParaRPr>
          </a:p>
          <a:p>
            <a:pPr>
              <a:buFont typeface="Wingdings" pitchFamily="2" charset="2"/>
              <a:buChar char="§"/>
            </a:pPr>
            <a:endParaRPr lang="en-US" sz="2000" b="0" dirty="0">
              <a:latin typeface="Calibri" panose="020F0502020204030204" pitchFamily="34" charset="0"/>
              <a:cs typeface="Calibri" panose="020F0502020204030204" pitchFamily="34" charset="0"/>
            </a:endParaRPr>
          </a:p>
        </p:txBody>
      </p:sp>
      <p:sp>
        <p:nvSpPr>
          <p:cNvPr id="2" name="Rectangle 1"/>
          <p:cNvSpPr/>
          <p:nvPr/>
        </p:nvSpPr>
        <p:spPr>
          <a:xfrm>
            <a:off x="849312" y="274637"/>
            <a:ext cx="6172200" cy="523220"/>
          </a:xfrm>
          <a:prstGeom prst="rect">
            <a:avLst/>
          </a:prstGeom>
        </p:spPr>
        <p:txBody>
          <a:bodyPr wrap="square">
            <a:spAutoFit/>
          </a:bodyPr>
          <a:lstStyle/>
          <a:p>
            <a:r>
              <a:rPr lang="en-US" sz="2800" dirty="0">
                <a:latin typeface="Calibri" panose="020F0502020204030204" pitchFamily="34" charset="0"/>
                <a:cs typeface="Calibri" panose="020F0502020204030204" pitchFamily="34" charset="0"/>
              </a:rPr>
              <a:t>History of palliative care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912" y="403183"/>
            <a:ext cx="7358658" cy="604774"/>
          </a:xfrm>
        </p:spPr>
        <p:txBody>
          <a:bodyPr/>
          <a:lstStyle/>
          <a:p>
            <a:r>
              <a:rPr lang="en-US" dirty="0"/>
              <a:t>Impact of Pain on the Patient</a:t>
            </a:r>
          </a:p>
        </p:txBody>
      </p:sp>
      <p:sp>
        <p:nvSpPr>
          <p:cNvPr id="3" name="Content Placeholder 2"/>
          <p:cNvSpPr>
            <a:spLocks noGrp="1"/>
          </p:cNvSpPr>
          <p:nvPr>
            <p:ph idx="1"/>
          </p:nvPr>
        </p:nvSpPr>
        <p:spPr>
          <a:xfrm>
            <a:off x="544512" y="1007957"/>
            <a:ext cx="8654058" cy="4829280"/>
          </a:xfrm>
        </p:spPr>
        <p:txBody>
          <a:bodyPr>
            <a:normAutofit/>
          </a:bodyPr>
          <a:lstStyle/>
          <a:p>
            <a:pPr marL="457200" indent="-457200">
              <a:buFont typeface="Arial" panose="020B0604020202020204" pitchFamily="34" charset="0"/>
              <a:buChar char="•"/>
            </a:pPr>
            <a:r>
              <a:rPr lang="en-US" sz="3500" b="0" dirty="0" smtClean="0"/>
              <a:t> Reduced </a:t>
            </a:r>
            <a:r>
              <a:rPr lang="en-US" sz="3500" b="0" dirty="0"/>
              <a:t>quality of life</a:t>
            </a:r>
          </a:p>
          <a:p>
            <a:pPr marL="285750" indent="-285750">
              <a:buFont typeface="Arial" panose="020B0604020202020204" pitchFamily="34" charset="0"/>
              <a:buChar char="•"/>
            </a:pPr>
            <a:r>
              <a:rPr lang="en-US" b="0" dirty="0" smtClean="0"/>
              <a:t>  </a:t>
            </a:r>
            <a:r>
              <a:rPr lang="en-US" sz="3500" b="0" dirty="0"/>
              <a:t>Induce depression</a:t>
            </a:r>
          </a:p>
          <a:p>
            <a:pPr marL="457200" indent="-457200">
              <a:buFont typeface="Arial" panose="020B0604020202020204" pitchFamily="34" charset="0"/>
              <a:buChar char="•"/>
            </a:pPr>
            <a:r>
              <a:rPr lang="en-US" sz="3500" b="0" dirty="0" smtClean="0"/>
              <a:t> </a:t>
            </a:r>
            <a:r>
              <a:rPr lang="en-US" sz="3500" b="0" dirty="0"/>
              <a:t>Exacerbated anxiety</a:t>
            </a:r>
          </a:p>
          <a:p>
            <a:pPr marL="457200" indent="-457200">
              <a:buFont typeface="Arial" panose="020B0604020202020204" pitchFamily="34" charset="0"/>
              <a:buChar char="•"/>
            </a:pPr>
            <a:r>
              <a:rPr lang="en-US" sz="3500" b="0" dirty="0" smtClean="0"/>
              <a:t> </a:t>
            </a:r>
            <a:r>
              <a:rPr lang="en-US" sz="3500" b="0" dirty="0"/>
              <a:t>Interfere with social performance and impair the quality of relationships</a:t>
            </a:r>
          </a:p>
          <a:p>
            <a:pPr marL="457200" indent="-457200">
              <a:buFont typeface="Arial" panose="020B0604020202020204" pitchFamily="34" charset="0"/>
              <a:buChar char="•"/>
            </a:pPr>
            <a:r>
              <a:rPr lang="en-US" sz="3500" b="0" dirty="0" smtClean="0"/>
              <a:t> </a:t>
            </a:r>
            <a:r>
              <a:rPr lang="en-US" sz="3500" b="0" dirty="0"/>
              <a:t>Impact negatively on physical capability</a:t>
            </a:r>
          </a:p>
          <a:p>
            <a:pPr marL="457200" indent="-457200">
              <a:buFont typeface="Arial" panose="020B0604020202020204" pitchFamily="34" charset="0"/>
              <a:buChar char="•"/>
            </a:pPr>
            <a:r>
              <a:rPr lang="en-US" sz="3500" b="0" dirty="0" smtClean="0"/>
              <a:t> </a:t>
            </a:r>
            <a:r>
              <a:rPr lang="en-US" sz="3500" b="0" dirty="0"/>
              <a:t>Prevent work and reduce income</a:t>
            </a:r>
          </a:p>
        </p:txBody>
      </p:sp>
    </p:spTree>
    <p:extLst>
      <p:ext uri="{BB962C8B-B14F-4D97-AF65-F5344CB8AC3E}">
        <p14:creationId xmlns:p14="http://schemas.microsoft.com/office/powerpoint/2010/main" val="4015740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504031" y="0"/>
            <a:ext cx="9072166" cy="1007560"/>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nchor="ctr"/>
          <a:lstStyle/>
          <a:p>
            <a:pPr algn="ctr">
              <a:lnSpc>
                <a:spcPct val="100000"/>
              </a:lnSpc>
            </a:pPr>
            <a:r>
              <a:rPr lang="en-US" sz="4900" b="1" spc="-1" dirty="0">
                <a:solidFill>
                  <a:srgbClr val="000000"/>
                </a:solidFill>
                <a:uFill>
                  <a:solidFill>
                    <a:srgbClr val="FFFFFF"/>
                  </a:solidFill>
                </a:uFill>
                <a:latin typeface="Calibri"/>
              </a:rPr>
              <a:t>TYPES OF PHYSICAL PAIN</a:t>
            </a:r>
            <a:endParaRPr lang="en-US" sz="2000" spc="-1" dirty="0">
              <a:solidFill>
                <a:srgbClr val="000000"/>
              </a:solidFill>
              <a:uFill>
                <a:solidFill>
                  <a:srgbClr val="FFFFFF"/>
                </a:solidFill>
              </a:uFill>
              <a:latin typeface="Arial"/>
            </a:endParaRPr>
          </a:p>
        </p:txBody>
      </p:sp>
      <p:sp>
        <p:nvSpPr>
          <p:cNvPr id="97" name="CustomShape 2"/>
          <p:cNvSpPr/>
          <p:nvPr/>
        </p:nvSpPr>
        <p:spPr>
          <a:xfrm>
            <a:off x="0" y="808038"/>
            <a:ext cx="11288711" cy="11887200"/>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lstStyle/>
          <a:p>
            <a:pPr marL="377780" indent="-377383">
              <a:lnSpc>
                <a:spcPct val="90000"/>
              </a:lnSpc>
            </a:pPr>
            <a:endParaRPr lang="en-US" sz="2000" spc="-1" dirty="0">
              <a:solidFill>
                <a:srgbClr val="000000"/>
              </a:solidFill>
              <a:uFill>
                <a:solidFill>
                  <a:srgbClr val="FFFFFF"/>
                </a:solidFill>
              </a:uFill>
              <a:latin typeface="Arial"/>
            </a:endParaRPr>
          </a:p>
          <a:p>
            <a:pPr marL="377780" indent="-377383">
              <a:lnSpc>
                <a:spcPct val="90000"/>
              </a:lnSpc>
            </a:pPr>
            <a:endParaRPr lang="en-US" sz="2000" spc="-1" dirty="0">
              <a:solidFill>
                <a:srgbClr val="000000"/>
              </a:solidFill>
              <a:uFill>
                <a:solidFill>
                  <a:srgbClr val="FFFFFF"/>
                </a:solidFill>
              </a:uFill>
              <a:latin typeface="Arial"/>
            </a:endParaRPr>
          </a:p>
          <a:p>
            <a:pPr marL="377780" indent="-377383">
              <a:lnSpc>
                <a:spcPct val="90000"/>
              </a:lnSpc>
            </a:pPr>
            <a:r>
              <a:rPr lang="en-US" sz="2800" b="1" spc="-1" dirty="0">
                <a:solidFill>
                  <a:srgbClr val="000000"/>
                </a:solidFill>
                <a:uFill>
                  <a:solidFill>
                    <a:srgbClr val="FFFFFF"/>
                  </a:solidFill>
                </a:uFill>
                <a:latin typeface="Calibri" panose="020F0502020204030204" pitchFamily="34" charset="0"/>
                <a:cs typeface="Calibri" panose="020F0502020204030204" pitchFamily="34" charset="0"/>
              </a:rPr>
              <a:t>NOCICEPTIVE PAIN</a:t>
            </a:r>
            <a:r>
              <a:rPr lang="en-US" sz="2800" b="1" spc="-1" dirty="0" smtClean="0">
                <a:solidFill>
                  <a:srgbClr val="000000"/>
                </a:solidFill>
                <a:uFill>
                  <a:solidFill>
                    <a:srgbClr val="FFFFFF"/>
                  </a:solidFill>
                </a:uFill>
                <a:latin typeface="Calibri" panose="020F0502020204030204" pitchFamily="34" charset="0"/>
                <a:cs typeface="Calibri" panose="020F0502020204030204" pitchFamily="34" charset="0"/>
              </a:rPr>
              <a:t>.</a:t>
            </a:r>
          </a:p>
          <a:p>
            <a:pPr marL="377780" indent="-377383">
              <a:lnSpc>
                <a:spcPct val="90000"/>
              </a:lnSpc>
            </a:pP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Its caused by potential harmful stimuli being detected by nociceptors around the body.</a:t>
            </a:r>
          </a:p>
          <a:p>
            <a:pPr marL="377780" indent="-377383">
              <a:lnSpc>
                <a:spcPct val="90000"/>
              </a:lnSpc>
            </a:pP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e.g. bruises, burns, fractures</a:t>
            </a:r>
          </a:p>
          <a:p>
            <a:pPr marL="377780" indent="-377383">
              <a:lnSpc>
                <a:spcPct val="90000"/>
              </a:lnSpc>
            </a:pP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When activated by stimuli nociceptors notify the brain about the injury with electrical signals sent via peripheral and CNS. when the brain receive signals, it has perception of pain that being felt</a:t>
            </a: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90000"/>
              </a:lnSpc>
            </a:pPr>
            <a:r>
              <a:rPr lang="en-US" sz="2000" b="1" spc="-1" dirty="0">
                <a:solidFill>
                  <a:srgbClr val="000000"/>
                </a:solidFill>
                <a:uFill>
                  <a:solidFill>
                    <a:srgbClr val="FFFFFF"/>
                  </a:solidFill>
                </a:uFill>
                <a:latin typeface="Calibri" panose="020F0502020204030204" pitchFamily="34" charset="0"/>
                <a:cs typeface="Calibri" panose="020F0502020204030204" pitchFamily="34" charset="0"/>
              </a:rPr>
              <a:t>(</a:t>
            </a: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a)</a:t>
            </a:r>
            <a:r>
              <a:rPr lang="en-US" sz="2000" b="1" spc="-1" dirty="0" smtClean="0">
                <a:solidFill>
                  <a:srgbClr val="000000"/>
                </a:solidFill>
                <a:uFill>
                  <a:solidFill>
                    <a:srgbClr val="FFFFFF"/>
                  </a:solidFill>
                </a:uFill>
                <a:latin typeface="Calibri" panose="020F0502020204030204" pitchFamily="34" charset="0"/>
                <a:cs typeface="Calibri" panose="020F0502020204030204" pitchFamily="34" charset="0"/>
              </a:rPr>
              <a:t>Somatic</a:t>
            </a: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-It happens pain receptor in your tissue are activated</a:t>
            </a: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90000"/>
              </a:lnSpc>
              <a:buClr>
                <a:srgbClr val="000000"/>
              </a:buClr>
              <a:buFont typeface="Arial"/>
              <a:buChar char="•"/>
            </a:pP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Constant or intermittent.</a:t>
            </a:r>
          </a:p>
          <a:p>
            <a:pPr marL="377780" indent="-377383">
              <a:lnSpc>
                <a:spcPct val="90000"/>
              </a:lnSpc>
              <a:buClr>
                <a:srgbClr val="000000"/>
              </a:buClr>
              <a:buFont typeface="Arial"/>
              <a:buChar char="•"/>
            </a:pP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Usually gnawing, aching.</a:t>
            </a:r>
          </a:p>
          <a:p>
            <a:pPr marL="377780" indent="-377383">
              <a:lnSpc>
                <a:spcPct val="90000"/>
              </a:lnSpc>
              <a:buClr>
                <a:srgbClr val="000000"/>
              </a:buClr>
              <a:buFont typeface="Arial"/>
              <a:buChar char="•"/>
            </a:pP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Occasionally cramping.</a:t>
            </a:r>
          </a:p>
          <a:p>
            <a:pPr marL="377780" indent="-377383">
              <a:lnSpc>
                <a:spcPct val="90000"/>
              </a:lnSpc>
              <a:buClr>
                <a:srgbClr val="000000"/>
              </a:buClr>
              <a:buFont typeface="Arial"/>
              <a:buChar char="•"/>
            </a:pP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Well </a:t>
            </a: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localized, headaches and cuts</a:t>
            </a: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r>
              <a:rPr lang="en-US" sz="2000" b="1" spc="-1" dirty="0">
                <a:solidFill>
                  <a:srgbClr val="000000"/>
                </a:solidFill>
                <a:uFill>
                  <a:solidFill>
                    <a:srgbClr val="FFFFFF"/>
                  </a:solidFill>
                </a:uFill>
                <a:latin typeface="Calibri" panose="020F0502020204030204" pitchFamily="34" charset="0"/>
                <a:cs typeface="Calibri" panose="020F0502020204030204" pitchFamily="34" charset="0"/>
              </a:rPr>
              <a:t>Mechanism: </a:t>
            </a: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activation of nociception receptors, e.g., bone metastasis, or muscle/soft tissue </a:t>
            </a: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tumor </a:t>
            </a: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infiltration</a:t>
            </a: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a:t>
            </a:r>
          </a:p>
          <a:p>
            <a:pPr marL="377780" indent="-377383"/>
            <a:r>
              <a:rPr lang="en-US" sz="2000" b="1" spc="-1" dirty="0" smtClean="0">
                <a:solidFill>
                  <a:srgbClr val="000000"/>
                </a:solidFill>
                <a:uFill>
                  <a:solidFill>
                    <a:srgbClr val="FFFFFF"/>
                  </a:solidFill>
                </a:uFill>
                <a:latin typeface="Calibri"/>
              </a:rPr>
              <a:t> </a:t>
            </a:r>
            <a:r>
              <a:rPr lang="en-US" sz="2000" b="1" spc="-1" dirty="0">
                <a:solidFill>
                  <a:srgbClr val="000000"/>
                </a:solidFill>
                <a:uFill>
                  <a:solidFill>
                    <a:srgbClr val="FFFFFF"/>
                  </a:solidFill>
                </a:uFill>
                <a:latin typeface="Calibri"/>
              </a:rPr>
              <a:t>(b) Visceral pain.-</a:t>
            </a:r>
            <a:r>
              <a:rPr lang="en-US" sz="2000" spc="-1" dirty="0">
                <a:solidFill>
                  <a:srgbClr val="000000"/>
                </a:solidFill>
                <a:uFill>
                  <a:solidFill>
                    <a:srgbClr val="FFFFFF"/>
                  </a:solidFill>
                </a:uFill>
                <a:latin typeface="Calibri"/>
              </a:rPr>
              <a:t>it happens when internal organs such as involuntary muscles in the heart are injured or inflamed</a:t>
            </a:r>
          </a:p>
          <a:p>
            <a:pPr marL="377780" indent="-377383"/>
            <a:r>
              <a:rPr lang="en-US" sz="2000" spc="-1" dirty="0">
                <a:solidFill>
                  <a:srgbClr val="000000"/>
                </a:solidFill>
                <a:uFill>
                  <a:solidFill>
                    <a:srgbClr val="FFFFFF"/>
                  </a:solidFill>
                </a:uFill>
                <a:latin typeface="Calibri"/>
              </a:rPr>
              <a:t>Its described as aching</a:t>
            </a:r>
            <a:endParaRPr lang="en-US" sz="1200" spc="-1" dirty="0">
              <a:solidFill>
                <a:srgbClr val="000000"/>
              </a:solidFill>
              <a:uFill>
                <a:solidFill>
                  <a:srgbClr val="FFFFFF"/>
                </a:solidFill>
              </a:uFill>
              <a:latin typeface="Arial"/>
            </a:endParaRPr>
          </a:p>
          <a:p>
            <a:pPr marL="377780" indent="-377383">
              <a:buClr>
                <a:srgbClr val="000000"/>
              </a:buClr>
              <a:buFont typeface="Arial"/>
              <a:buChar char="•"/>
            </a:pPr>
            <a:r>
              <a:rPr lang="en-US" sz="2000" spc="-1" dirty="0">
                <a:solidFill>
                  <a:srgbClr val="000000"/>
                </a:solidFill>
                <a:uFill>
                  <a:solidFill>
                    <a:srgbClr val="FFFFFF"/>
                  </a:solidFill>
                </a:uFill>
                <a:latin typeface="Calibri"/>
              </a:rPr>
              <a:t>Constant.</a:t>
            </a:r>
            <a:endParaRPr lang="en-US" sz="1200" spc="-1" dirty="0">
              <a:solidFill>
                <a:srgbClr val="000000"/>
              </a:solidFill>
              <a:uFill>
                <a:solidFill>
                  <a:srgbClr val="FFFFFF"/>
                </a:solidFill>
              </a:uFill>
              <a:latin typeface="Arial"/>
            </a:endParaRPr>
          </a:p>
          <a:p>
            <a:pPr marL="377780" indent="-377383">
              <a:buClr>
                <a:srgbClr val="000000"/>
              </a:buClr>
              <a:buFont typeface="Arial"/>
              <a:buChar char="•"/>
            </a:pPr>
            <a:r>
              <a:rPr lang="en-US" sz="2000" spc="-1" dirty="0">
                <a:solidFill>
                  <a:srgbClr val="000000"/>
                </a:solidFill>
                <a:uFill>
                  <a:solidFill>
                    <a:srgbClr val="FFFFFF"/>
                  </a:solidFill>
                </a:uFill>
                <a:latin typeface="Calibri"/>
              </a:rPr>
              <a:t>Aching, squeezing, cramping.</a:t>
            </a:r>
            <a:endParaRPr lang="en-US" sz="1200" spc="-1" dirty="0">
              <a:solidFill>
                <a:srgbClr val="000000"/>
              </a:solidFill>
              <a:uFill>
                <a:solidFill>
                  <a:srgbClr val="FFFFFF"/>
                </a:solidFill>
              </a:uFill>
              <a:latin typeface="Arial"/>
            </a:endParaRPr>
          </a:p>
          <a:p>
            <a:pPr marL="377780" indent="-377383">
              <a:buClr>
                <a:srgbClr val="000000"/>
              </a:buClr>
              <a:buFont typeface="Arial"/>
              <a:buChar char="•"/>
            </a:pPr>
            <a:r>
              <a:rPr lang="en-US" sz="2000" spc="-1" dirty="0">
                <a:solidFill>
                  <a:srgbClr val="000000"/>
                </a:solidFill>
                <a:uFill>
                  <a:solidFill>
                    <a:srgbClr val="FFFFFF"/>
                  </a:solidFill>
                </a:uFill>
                <a:latin typeface="Calibri"/>
              </a:rPr>
              <a:t>Poorly localized, occasionally referred.</a:t>
            </a:r>
            <a:endParaRPr lang="en-US" sz="1200" spc="-1" dirty="0">
              <a:solidFill>
                <a:srgbClr val="000000"/>
              </a:solidFill>
              <a:uFill>
                <a:solidFill>
                  <a:srgbClr val="FFFFFF"/>
                </a:solidFill>
              </a:uFill>
              <a:latin typeface="Arial"/>
            </a:endParaRPr>
          </a:p>
          <a:p>
            <a:pPr marL="377780" indent="-377383">
              <a:buClr>
                <a:srgbClr val="000000"/>
              </a:buClr>
              <a:buFont typeface="Arial"/>
              <a:buChar char="•"/>
            </a:pPr>
            <a:r>
              <a:rPr lang="en-US" sz="2000" spc="-1" dirty="0">
                <a:solidFill>
                  <a:srgbClr val="000000"/>
                </a:solidFill>
                <a:uFill>
                  <a:solidFill>
                    <a:srgbClr val="FFFFFF"/>
                  </a:solidFill>
                </a:uFill>
                <a:latin typeface="Calibri"/>
              </a:rPr>
              <a:t>Occasionally well localized.</a:t>
            </a:r>
            <a:endParaRPr lang="en-US" sz="1200" spc="-1" dirty="0">
              <a:solidFill>
                <a:srgbClr val="000000"/>
              </a:solidFill>
              <a:uFill>
                <a:solidFill>
                  <a:srgbClr val="FFFFFF"/>
                </a:solidFill>
              </a:uFill>
              <a:latin typeface="Arial"/>
            </a:endParaRPr>
          </a:p>
          <a:p>
            <a:pPr marL="377780" indent="-377383">
              <a:buClr>
                <a:srgbClr val="000000"/>
              </a:buClr>
              <a:buFont typeface="Arial"/>
              <a:buChar char="•"/>
            </a:pPr>
            <a:r>
              <a:rPr lang="en-US" sz="2000" b="1" spc="-1" dirty="0">
                <a:solidFill>
                  <a:srgbClr val="000000"/>
                </a:solidFill>
                <a:uFill>
                  <a:solidFill>
                    <a:srgbClr val="FFFFFF"/>
                  </a:solidFill>
                </a:uFill>
                <a:latin typeface="Calibri"/>
              </a:rPr>
              <a:t>Mechanism: </a:t>
            </a:r>
            <a:r>
              <a:rPr lang="en-US" sz="2000" spc="-1" dirty="0">
                <a:solidFill>
                  <a:srgbClr val="000000"/>
                </a:solidFill>
                <a:uFill>
                  <a:solidFill>
                    <a:srgbClr val="FFFFFF"/>
                  </a:solidFill>
                </a:uFill>
                <a:latin typeface="Calibri"/>
              </a:rPr>
              <a:t>activation of nociceptors, e.g., intra-abdominal metastases, liver metastases.</a:t>
            </a:r>
            <a:endParaRPr lang="en-US" sz="1200" spc="-1" dirty="0">
              <a:solidFill>
                <a:srgbClr val="000000"/>
              </a:solidFill>
              <a:uFill>
                <a:solidFill>
                  <a:srgbClr val="FFFFFF"/>
                </a:solidFill>
              </a:uFill>
              <a:latin typeface="Arial"/>
            </a:endParaRPr>
          </a:p>
          <a:p>
            <a:pPr marL="377780" indent="-377383">
              <a:lnSpc>
                <a:spcPct val="90000"/>
              </a:lnSpc>
            </a:pPr>
            <a:endPar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90000"/>
              </a:lnSpc>
            </a:pP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90000"/>
              </a:lnSpc>
            </a:pP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504031" y="0"/>
            <a:ext cx="9072166" cy="503237"/>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nchor="ctr"/>
          <a:lstStyle/>
          <a:p>
            <a:pPr algn="ctr">
              <a:lnSpc>
                <a:spcPct val="100000"/>
              </a:lnSpc>
            </a:pPr>
            <a:endParaRPr lang="en-US" sz="2000" spc="-1" dirty="0">
              <a:solidFill>
                <a:srgbClr val="000000"/>
              </a:solidFill>
              <a:uFill>
                <a:solidFill>
                  <a:srgbClr val="FFFFFF"/>
                </a:solidFill>
              </a:uFill>
              <a:latin typeface="Arial"/>
            </a:endParaRPr>
          </a:p>
        </p:txBody>
      </p:sp>
      <p:sp>
        <p:nvSpPr>
          <p:cNvPr id="101" name="CustomShape 2"/>
          <p:cNvSpPr/>
          <p:nvPr/>
        </p:nvSpPr>
        <p:spPr>
          <a:xfrm>
            <a:off x="504031" y="274637"/>
            <a:ext cx="9072166" cy="6696534"/>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lstStyle/>
          <a:p>
            <a:pPr marL="377780" indent="-377383">
              <a:lnSpc>
                <a:spcPct val="90000"/>
              </a:lnSpc>
            </a:pPr>
            <a:r>
              <a:rPr lang="en-US" sz="2800" b="1" spc="-1" dirty="0">
                <a:solidFill>
                  <a:srgbClr val="000000"/>
                </a:solidFill>
                <a:uFill>
                  <a:solidFill>
                    <a:srgbClr val="FFFFFF"/>
                  </a:solidFill>
                </a:uFill>
                <a:latin typeface="Calibri" panose="020F0502020204030204" pitchFamily="34" charset="0"/>
                <a:cs typeface="Calibri" panose="020F0502020204030204" pitchFamily="34" charset="0"/>
              </a:rPr>
              <a:t>NEUROPATHIC PAIN.</a:t>
            </a:r>
            <a:endParaRPr lang="en-US" sz="28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90000"/>
              </a:lnSpc>
            </a:pPr>
            <a:r>
              <a:rPr lang="en-US" sz="2400" b="1" spc="-1" dirty="0">
                <a:solidFill>
                  <a:srgbClr val="000000"/>
                </a:solidFill>
                <a:uFill>
                  <a:solidFill>
                    <a:srgbClr val="FFFFFF"/>
                  </a:solidFill>
                </a:uFill>
                <a:latin typeface="Calibri" panose="020F0502020204030204" pitchFamily="34" charset="0"/>
                <a:cs typeface="Calibri" panose="020F0502020204030204" pitchFamily="34" charset="0"/>
              </a:rPr>
              <a:t>Mechanism: </a:t>
            </a: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Destruction, infiltration, compression of</a:t>
            </a:r>
            <a:r>
              <a:rPr lang="en-US" sz="2400" b="1" spc="-1" dirty="0">
                <a:solidFill>
                  <a:srgbClr val="000000"/>
                </a:solidFill>
                <a:uFill>
                  <a:solidFill>
                    <a:srgbClr val="FFFFFF"/>
                  </a:solidFill>
                </a:uFill>
                <a:latin typeface="Calibri" panose="020F0502020204030204" pitchFamily="34" charset="0"/>
                <a:cs typeface="Calibri" panose="020F0502020204030204" pitchFamily="34" charset="0"/>
              </a:rPr>
              <a:t> </a:t>
            </a: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nerve tissue. Neuropathic cancer pain can have two main clinical manifestations.</a:t>
            </a:r>
          </a:p>
          <a:p>
            <a:pPr marL="377780" indent="-377383">
              <a:lnSpc>
                <a:spcPct val="90000"/>
              </a:lnSpc>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 Sharp, shooting pain, e.g. trigeminal neuralgia</a:t>
            </a: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a:t>
            </a:r>
          </a:p>
          <a:p>
            <a:pPr marL="377780" indent="-377383">
              <a:lnSpc>
                <a:spcPct val="90000"/>
              </a:lnSpc>
            </a:pP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CAUSES</a:t>
            </a:r>
          </a:p>
          <a:p>
            <a:pPr marL="377780" indent="-377383">
              <a:lnSpc>
                <a:spcPct val="90000"/>
              </a:lnSpc>
            </a:pP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DISEASE-C</a:t>
            </a: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90000"/>
              </a:lnSpc>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a:t>
            </a:r>
            <a:r>
              <a:rPr lang="en-US" sz="2400" b="1" spc="-1" dirty="0">
                <a:solidFill>
                  <a:srgbClr val="000000"/>
                </a:solidFill>
                <a:uFill>
                  <a:solidFill>
                    <a:srgbClr val="FFFFFF"/>
                  </a:solidFill>
                </a:uFill>
                <a:latin typeface="Calibri" panose="020F0502020204030204" pitchFamily="34" charset="0"/>
                <a:cs typeface="Calibri" panose="020F0502020204030204" pitchFamily="34" charset="0"/>
              </a:rPr>
              <a:t>a)</a:t>
            </a:r>
            <a:r>
              <a:rPr lang="en-US" sz="2400" b="1" spc="-1" dirty="0" err="1">
                <a:solidFill>
                  <a:srgbClr val="000000"/>
                </a:solidFill>
                <a:uFill>
                  <a:solidFill>
                    <a:srgbClr val="FFFFFF"/>
                  </a:solidFill>
                </a:uFill>
                <a:latin typeface="Calibri" panose="020F0502020204030204" pitchFamily="34" charset="0"/>
                <a:cs typeface="Calibri" panose="020F0502020204030204" pitchFamily="34" charset="0"/>
              </a:rPr>
              <a:t>Dysesthetic</a:t>
            </a:r>
            <a:r>
              <a:rPr lang="en-US" sz="2400" b="1" spc="-1" dirty="0">
                <a:solidFill>
                  <a:srgbClr val="000000"/>
                </a:solidFill>
                <a:uFill>
                  <a:solidFill>
                    <a:srgbClr val="FFFFFF"/>
                  </a:solidFill>
                </a:uFill>
                <a:latin typeface="Calibri" panose="020F0502020204030204" pitchFamily="34" charset="0"/>
                <a:cs typeface="Calibri" panose="020F0502020204030204" pitchFamily="34" charset="0"/>
              </a:rPr>
              <a:t> pain (deafferentation)</a:t>
            </a: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90000"/>
              </a:lnSpc>
              <a:buClr>
                <a:srgbClr val="000000"/>
              </a:buClr>
              <a:buFont typeface="Arial"/>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Constant burning.</a:t>
            </a:r>
          </a:p>
          <a:p>
            <a:pPr marL="377780" indent="-377383">
              <a:lnSpc>
                <a:spcPct val="90000"/>
              </a:lnSpc>
              <a:buClr>
                <a:srgbClr val="000000"/>
              </a:buClr>
              <a:buFont typeface="Arial"/>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 Occasionally radiates, e.g. post hepatic pain.</a:t>
            </a:r>
          </a:p>
          <a:p>
            <a:pPr marL="377780" indent="-377383">
              <a:lnSpc>
                <a:spcPct val="90000"/>
              </a:lnSpc>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a:t>
            </a:r>
            <a:r>
              <a:rPr lang="en-US" sz="2400" b="1" spc="-1" dirty="0">
                <a:solidFill>
                  <a:srgbClr val="000000"/>
                </a:solidFill>
                <a:uFill>
                  <a:solidFill>
                    <a:srgbClr val="FFFFFF"/>
                  </a:solidFill>
                </a:uFill>
                <a:latin typeface="Calibri" panose="020F0502020204030204" pitchFamily="34" charset="0"/>
                <a:cs typeface="Calibri" panose="020F0502020204030204" pitchFamily="34" charset="0"/>
              </a:rPr>
              <a:t>b)Neuropathic pain.</a:t>
            </a: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90000"/>
              </a:lnSpc>
              <a:buClr>
                <a:srgbClr val="000000"/>
              </a:buClr>
              <a:buFont typeface="Arial"/>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Paroxysms of excruciating pain.</a:t>
            </a:r>
          </a:p>
          <a:p>
            <a:pPr marL="377780" indent="-377383">
              <a:lnSpc>
                <a:spcPct val="90000"/>
              </a:lnSpc>
            </a:pP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90000"/>
              </a:lnSpc>
            </a:pP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90000"/>
              </a:lnSpc>
            </a:pPr>
            <a:endParaRPr lang="en-US" sz="2000" spc="-1" dirty="0">
              <a:solidFill>
                <a:srgbClr val="000000"/>
              </a:solidFill>
              <a:uFill>
                <a:solidFill>
                  <a:srgbClr val="FFFFFF"/>
                </a:solidFill>
              </a:uFill>
              <a:latin typeface="Arial"/>
            </a:endParaRPr>
          </a:p>
          <a:p>
            <a:pPr marL="377780" indent="-377383">
              <a:lnSpc>
                <a:spcPct val="90000"/>
              </a:lnSpc>
            </a:pPr>
            <a:endParaRPr lang="en-US" sz="2000" spc="-1" dirty="0">
              <a:solidFill>
                <a:srgbClr val="000000"/>
              </a:solidFill>
              <a:uFill>
                <a:solidFill>
                  <a:srgbClr val="FFFFFF"/>
                </a:solidFill>
              </a:uFill>
              <a:latin typeface="Arial"/>
            </a:endParaRPr>
          </a:p>
          <a:p>
            <a:pPr marL="377780" indent="-377383">
              <a:lnSpc>
                <a:spcPct val="90000"/>
              </a:lnSpc>
            </a:pPr>
            <a:endParaRPr lang="en-US" sz="2000" spc="-1" dirty="0">
              <a:solidFill>
                <a:srgbClr val="000000"/>
              </a:solidFill>
              <a:uFill>
                <a:solidFill>
                  <a:srgbClr val="FFFFFF"/>
                </a:solidFill>
              </a:uFill>
              <a:latin typeface="Arial"/>
            </a:endParaRPr>
          </a:p>
          <a:p>
            <a:pPr marL="377780" indent="-377383">
              <a:lnSpc>
                <a:spcPct val="90000"/>
              </a:lnSpc>
            </a:pPr>
            <a:endParaRPr lang="en-US" sz="2000" spc="-1" dirty="0">
              <a:solidFill>
                <a:srgbClr val="000000"/>
              </a:solidFill>
              <a:uFill>
                <a:solidFill>
                  <a:srgbClr val="FFFFFF"/>
                </a:solidFill>
              </a:uFill>
              <a:latin typeface="Arial"/>
            </a:endParaRPr>
          </a:p>
          <a:p>
            <a:pPr marL="377780" indent="-377383">
              <a:lnSpc>
                <a:spcPct val="90000"/>
              </a:lnSpc>
            </a:pPr>
            <a:endParaRPr lang="en-US" sz="2000" spc="-1" dirty="0">
              <a:solidFill>
                <a:srgbClr val="000000"/>
              </a:solidFill>
              <a:uFill>
                <a:solidFill>
                  <a:srgbClr val="FFFFFF"/>
                </a:solidFill>
              </a:uFill>
              <a:latin typeface="Arial"/>
            </a:endParaRPr>
          </a:p>
          <a:p>
            <a:pPr marL="377780" indent="-377383">
              <a:lnSpc>
                <a:spcPct val="90000"/>
              </a:lnSpc>
            </a:pPr>
            <a:endParaRPr lang="en-US" sz="2000" spc="-1" dirty="0">
              <a:solidFill>
                <a:srgbClr val="000000"/>
              </a:solidFill>
              <a:uFill>
                <a:solidFill>
                  <a:srgbClr val="FFFFFF"/>
                </a:solidFill>
              </a:uFill>
              <a:latin typeface="Arial"/>
            </a:endParaRPr>
          </a:p>
          <a:p>
            <a:pPr marL="377780" indent="-377383">
              <a:lnSpc>
                <a:spcPct val="90000"/>
              </a:lnSpc>
            </a:pPr>
            <a:endParaRPr lang="en-US" sz="2000" spc="-1" dirty="0">
              <a:solidFill>
                <a:srgbClr val="000000"/>
              </a:solidFill>
              <a:uFill>
                <a:solidFill>
                  <a:srgbClr val="FFFFFF"/>
                </a:solidFill>
              </a:uFill>
              <a:latin typeface="Arial"/>
            </a:endParaRPr>
          </a:p>
          <a:p>
            <a:pPr marL="377780" indent="-377383">
              <a:lnSpc>
                <a:spcPct val="90000"/>
              </a:lnSpc>
            </a:pPr>
            <a:endParaRPr lang="en-US" sz="2000" spc="-1" dirty="0">
              <a:solidFill>
                <a:srgbClr val="000000"/>
              </a:solidFill>
              <a:uFill>
                <a:solidFill>
                  <a:srgbClr val="FFFFFF"/>
                </a:solidFill>
              </a:uFill>
              <a:latin typeface="Arial"/>
            </a:endParaRPr>
          </a:p>
          <a:p>
            <a:pPr marL="377780" indent="-377383">
              <a:lnSpc>
                <a:spcPct val="90000"/>
              </a:lnSpc>
            </a:pPr>
            <a:endParaRPr lang="en-US" sz="2000" spc="-1" dirty="0">
              <a:solidFill>
                <a:srgbClr val="000000"/>
              </a:solidFill>
              <a:uFill>
                <a:solidFill>
                  <a:srgbClr val="FFFFFF"/>
                </a:solidFill>
              </a:uFill>
              <a:latin typeface="Arial"/>
            </a:endParaRPr>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31" y="302737"/>
            <a:ext cx="9072563" cy="1038699"/>
          </a:xfrm>
          <a:solidFill>
            <a:schemeClr val="bg1"/>
          </a:solidFill>
        </p:spPr>
        <p:txBody>
          <a:bodyPr>
            <a:normAutofit fontScale="90000"/>
          </a:bodyPr>
          <a:lstStyle/>
          <a:p>
            <a:r>
              <a:rPr lang="en-US" sz="4400" b="1" dirty="0" smtClean="0"/>
              <a:t>Perception of pain is influenced by: </a:t>
            </a:r>
            <a:r>
              <a:rPr lang="en-US" dirty="0" smtClean="0"/>
              <a:t/>
            </a:r>
            <a:br>
              <a:rPr lang="en-US" dirty="0" smtClean="0"/>
            </a:br>
            <a:endParaRPr lang="en-US" dirty="0"/>
          </a:p>
        </p:txBody>
      </p:sp>
      <p:sp>
        <p:nvSpPr>
          <p:cNvPr id="3" name="Content Placeholder 2"/>
          <p:cNvSpPr>
            <a:spLocks noGrp="1"/>
          </p:cNvSpPr>
          <p:nvPr>
            <p:ph idx="1"/>
          </p:nvPr>
        </p:nvSpPr>
        <p:spPr>
          <a:xfrm>
            <a:off x="504031" y="1511935"/>
            <a:ext cx="9576594" cy="6047740"/>
          </a:xfrm>
        </p:spPr>
        <p:txBody>
          <a:bodyPr>
            <a:normAutofit fontScale="92500" lnSpcReduction="10000"/>
          </a:bodyPr>
          <a:lstStyle/>
          <a:p>
            <a:pPr>
              <a:buFont typeface="Arial" pitchFamily="34" charset="0"/>
              <a:buChar char="•"/>
            </a:pPr>
            <a:r>
              <a:rPr lang="en-US" sz="3900" b="0" dirty="0" smtClean="0"/>
              <a:t>Sleep pattern</a:t>
            </a:r>
          </a:p>
          <a:p>
            <a:pPr>
              <a:buFont typeface="Arial" pitchFamily="34" charset="0"/>
              <a:buChar char="•"/>
            </a:pPr>
            <a:r>
              <a:rPr lang="en-US" sz="3900" b="0" dirty="0" smtClean="0"/>
              <a:t>Psychological Personality Variables </a:t>
            </a:r>
          </a:p>
          <a:p>
            <a:pPr>
              <a:buFont typeface="Arial" pitchFamily="34" charset="0"/>
              <a:buChar char="•"/>
            </a:pPr>
            <a:r>
              <a:rPr lang="en-US" sz="3900" b="0" dirty="0" smtClean="0"/>
              <a:t>Age</a:t>
            </a:r>
          </a:p>
          <a:p>
            <a:pPr>
              <a:buFont typeface="Arial" pitchFamily="34" charset="0"/>
              <a:buChar char="•"/>
            </a:pPr>
            <a:r>
              <a:rPr lang="en-US" sz="3900" b="0" dirty="0" smtClean="0"/>
              <a:t>Social Support </a:t>
            </a:r>
          </a:p>
          <a:p>
            <a:pPr>
              <a:buFont typeface="Arial" pitchFamily="34" charset="0"/>
              <a:buChar char="•"/>
            </a:pPr>
            <a:r>
              <a:rPr lang="en-US" sz="3900" b="0" dirty="0" smtClean="0"/>
              <a:t>Marital/sexual Relationship </a:t>
            </a:r>
          </a:p>
          <a:p>
            <a:pPr>
              <a:buFont typeface="Arial" pitchFamily="34" charset="0"/>
              <a:buChar char="•"/>
            </a:pPr>
            <a:r>
              <a:rPr lang="en-US" sz="3900" b="0" dirty="0" smtClean="0"/>
              <a:t>Spiritual Meaning of disease </a:t>
            </a:r>
          </a:p>
          <a:p>
            <a:pPr>
              <a:buFont typeface="Arial" pitchFamily="34" charset="0"/>
              <a:buChar char="•"/>
            </a:pPr>
            <a:r>
              <a:rPr lang="en-US" sz="3900" b="0" dirty="0" smtClean="0"/>
              <a:t>Fear of dying </a:t>
            </a:r>
          </a:p>
          <a:p>
            <a:pPr>
              <a:buFont typeface="Arial" pitchFamily="34" charset="0"/>
              <a:buChar char="•"/>
            </a:pPr>
            <a:r>
              <a:rPr lang="en-US" sz="3900" b="0" dirty="0" smtClean="0"/>
              <a:t>Involvement with Religion activities(spiritual well being)</a:t>
            </a:r>
          </a:p>
          <a:p>
            <a:pPr>
              <a:buFont typeface="Arial" pitchFamily="34" charset="0"/>
              <a:buChar char="•"/>
            </a:pPr>
            <a:r>
              <a:rPr lang="en-US" sz="3900" b="0" dirty="0" smtClean="0"/>
              <a:t>Cultures.</a:t>
            </a:r>
          </a:p>
          <a:p>
            <a:endParaRPr lang="en-US" dirty="0"/>
          </a:p>
        </p:txBody>
      </p:sp>
    </p:spTree>
    <p:extLst>
      <p:ext uri="{BB962C8B-B14F-4D97-AF65-F5344CB8AC3E}">
        <p14:creationId xmlns:p14="http://schemas.microsoft.com/office/powerpoint/2010/main" val="30459449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2"/>
          <p:cNvPicPr/>
          <p:nvPr/>
        </p:nvPicPr>
        <p:blipFill>
          <a:blip r:embed="rId2" cstate="print"/>
          <a:stretch/>
        </p:blipFill>
        <p:spPr>
          <a:xfrm>
            <a:off x="511668" y="587974"/>
            <a:ext cx="8568134" cy="6425129"/>
          </a:xfrm>
          <a:prstGeom prst="rect">
            <a:avLst/>
          </a:prstGeom>
          <a:ln>
            <a:noFill/>
          </a:ln>
        </p:spPr>
      </p:pic>
    </p:spTree>
    <p:extLst>
      <p:ext uri="{BB962C8B-B14F-4D97-AF65-F5344CB8AC3E}">
        <p14:creationId xmlns:p14="http://schemas.microsoft.com/office/powerpoint/2010/main" val="462860746"/>
      </p:ext>
    </p:extLst>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2"/>
          <p:cNvPicPr/>
          <p:nvPr/>
        </p:nvPicPr>
        <p:blipFill>
          <a:blip r:embed="rId2" cstate="print"/>
          <a:stretch/>
        </p:blipFill>
        <p:spPr>
          <a:xfrm>
            <a:off x="468312" y="122237"/>
            <a:ext cx="8400256" cy="6299332"/>
          </a:xfrm>
          <a:prstGeom prst="rect">
            <a:avLst/>
          </a:prstGeom>
          <a:ln>
            <a:noFill/>
          </a:ln>
        </p:spPr>
      </p:pic>
      <p:sp>
        <p:nvSpPr>
          <p:cNvPr id="2" name="Rectangle 1"/>
          <p:cNvSpPr/>
          <p:nvPr/>
        </p:nvSpPr>
        <p:spPr>
          <a:xfrm>
            <a:off x="925512" y="3475037"/>
            <a:ext cx="5724525" cy="2554545"/>
          </a:xfrm>
          <a:prstGeom prst="rect">
            <a:avLst/>
          </a:prstGeom>
        </p:spPr>
        <p:txBody>
          <a:bodyPr wrap="square">
            <a:spAutoFit/>
          </a:bodyPr>
          <a:lstStyle/>
          <a:p>
            <a:pPr marL="377780" indent="-377383"/>
            <a:r>
              <a:rPr lang="en-US" sz="3200" spc="-1" dirty="0">
                <a:solidFill>
                  <a:srgbClr val="000000"/>
                </a:solidFill>
                <a:uFill>
                  <a:solidFill>
                    <a:srgbClr val="FFFFFF"/>
                  </a:solidFill>
                </a:uFill>
                <a:latin typeface="Calibri"/>
              </a:rPr>
              <a:t>-Onset</a:t>
            </a:r>
            <a:endParaRPr lang="en-US" sz="3200" spc="-1" dirty="0">
              <a:solidFill>
                <a:srgbClr val="000000"/>
              </a:solidFill>
              <a:uFill>
                <a:solidFill>
                  <a:srgbClr val="FFFFFF"/>
                </a:solidFill>
              </a:uFill>
              <a:latin typeface="Arial"/>
            </a:endParaRPr>
          </a:p>
          <a:p>
            <a:pPr marL="377780" indent="-377383"/>
            <a:r>
              <a:rPr lang="en-US" sz="3200" spc="-1" dirty="0">
                <a:solidFill>
                  <a:srgbClr val="000000"/>
                </a:solidFill>
                <a:uFill>
                  <a:solidFill>
                    <a:srgbClr val="FFFFFF"/>
                  </a:solidFill>
                </a:uFill>
                <a:latin typeface="Calibri"/>
              </a:rPr>
              <a:t>-Nature</a:t>
            </a:r>
            <a:endParaRPr lang="en-US" sz="3200" spc="-1" dirty="0">
              <a:solidFill>
                <a:srgbClr val="000000"/>
              </a:solidFill>
              <a:uFill>
                <a:solidFill>
                  <a:srgbClr val="FFFFFF"/>
                </a:solidFill>
              </a:uFill>
              <a:latin typeface="Arial"/>
            </a:endParaRPr>
          </a:p>
          <a:p>
            <a:pPr marL="377780" indent="-377383"/>
            <a:r>
              <a:rPr lang="en-US" sz="3200" spc="-1" dirty="0">
                <a:solidFill>
                  <a:srgbClr val="000000"/>
                </a:solidFill>
                <a:uFill>
                  <a:solidFill>
                    <a:srgbClr val="FFFFFF"/>
                  </a:solidFill>
                </a:uFill>
                <a:latin typeface="Calibri"/>
              </a:rPr>
              <a:t>-Radiation</a:t>
            </a:r>
            <a:endParaRPr lang="en-US" sz="3200" spc="-1" dirty="0">
              <a:solidFill>
                <a:srgbClr val="000000"/>
              </a:solidFill>
              <a:uFill>
                <a:solidFill>
                  <a:srgbClr val="FFFFFF"/>
                </a:solidFill>
              </a:uFill>
              <a:latin typeface="Arial"/>
            </a:endParaRPr>
          </a:p>
          <a:p>
            <a:pPr marL="377780" indent="-377383"/>
            <a:r>
              <a:rPr lang="en-US" sz="3200" spc="-1" dirty="0">
                <a:solidFill>
                  <a:srgbClr val="000000"/>
                </a:solidFill>
                <a:uFill>
                  <a:solidFill>
                    <a:srgbClr val="FFFFFF"/>
                  </a:solidFill>
                </a:uFill>
                <a:latin typeface="Calibri"/>
              </a:rPr>
              <a:t>-Relieving factors</a:t>
            </a:r>
            <a:endParaRPr lang="en-US" sz="3200" spc="-1" dirty="0">
              <a:solidFill>
                <a:srgbClr val="000000"/>
              </a:solidFill>
              <a:uFill>
                <a:solidFill>
                  <a:srgbClr val="FFFFFF"/>
                </a:solidFill>
              </a:uFill>
              <a:latin typeface="Arial"/>
            </a:endParaRPr>
          </a:p>
          <a:p>
            <a:pPr marL="377780" indent="-377383"/>
            <a:r>
              <a:rPr lang="en-US" sz="3200" spc="-1" dirty="0">
                <a:solidFill>
                  <a:srgbClr val="000000"/>
                </a:solidFill>
                <a:uFill>
                  <a:solidFill>
                    <a:srgbClr val="FFFFFF"/>
                  </a:solidFill>
                </a:uFill>
                <a:latin typeface="Calibri"/>
              </a:rPr>
              <a:t>-Aggravating factors</a:t>
            </a:r>
            <a:endParaRPr lang="en-US" sz="3200" spc="-1" dirty="0">
              <a:solidFill>
                <a:srgbClr val="000000"/>
              </a:solidFill>
              <a:uFill>
                <a:solidFill>
                  <a:srgbClr val="FFFFFF"/>
                </a:solidFill>
              </a:uFill>
              <a:latin typeface="Arial"/>
            </a:endParaRPr>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2"/>
          <p:cNvPicPr/>
          <p:nvPr/>
        </p:nvPicPr>
        <p:blipFill>
          <a:blip r:embed="rId2" cstate="print"/>
          <a:stretch/>
        </p:blipFill>
        <p:spPr>
          <a:xfrm>
            <a:off x="0" y="167860"/>
            <a:ext cx="10080228" cy="6131869"/>
          </a:xfrm>
          <a:prstGeom prst="rect">
            <a:avLst/>
          </a:prstGeom>
          <a:ln>
            <a:noFill/>
          </a:ln>
        </p:spPr>
      </p:pic>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2"/>
          <p:cNvPicPr/>
          <p:nvPr/>
        </p:nvPicPr>
        <p:blipFill>
          <a:blip r:embed="rId2" cstate="print"/>
          <a:stretch/>
        </p:blipFill>
        <p:spPr>
          <a:xfrm>
            <a:off x="923925" y="1007957"/>
            <a:ext cx="8232378" cy="6173536"/>
          </a:xfrm>
          <a:prstGeom prst="rect">
            <a:avLst/>
          </a:prstGeom>
          <a:ln>
            <a:noFill/>
          </a:ln>
        </p:spPr>
      </p:pic>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 scale</a:t>
            </a:r>
            <a:endParaRPr 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92068" y="1007956"/>
            <a:ext cx="7728479" cy="529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8978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2"/>
          <p:cNvPicPr/>
          <p:nvPr/>
        </p:nvPicPr>
        <p:blipFill>
          <a:blip r:embed="rId2" cstate="print"/>
          <a:stretch/>
        </p:blipFill>
        <p:spPr>
          <a:xfrm>
            <a:off x="588037" y="923828"/>
            <a:ext cx="8064103" cy="6047343"/>
          </a:xfrm>
          <a:prstGeom prst="rect">
            <a:avLst/>
          </a:prstGeom>
          <a:ln>
            <a:noFill/>
          </a:ln>
        </p:spPr>
      </p:pic>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840052" y="1709677"/>
            <a:ext cx="9240573" cy="5428267"/>
          </a:xfrm>
        </p:spPr>
        <p:txBody>
          <a:bodyPr>
            <a:normAutofit lnSpcReduction="10000"/>
          </a:bodyPr>
          <a:lstStyle/>
          <a:p>
            <a:pPr>
              <a:buFont typeface="Wingdings" panose="05000000000000000000" pitchFamily="2" charset="2"/>
              <a:buChar char="§"/>
            </a:pPr>
            <a:r>
              <a:rPr lang="en-US" sz="2000" b="0" dirty="0" smtClean="0">
                <a:latin typeface="Calibri" panose="020F0502020204030204" pitchFamily="34" charset="0"/>
                <a:cs typeface="Calibri" panose="020F0502020204030204" pitchFamily="34" charset="0"/>
              </a:rPr>
              <a:t>The term ‘palliative care’ was first used in 1975 by Canadian surgeon </a:t>
            </a:r>
            <a:r>
              <a:rPr lang="en-US" sz="2000" b="0" dirty="0" smtClean="0">
                <a:latin typeface="Calibri" panose="020F0502020204030204" pitchFamily="34" charset="0"/>
                <a:cs typeface="Calibri" panose="020F0502020204030204" pitchFamily="34" charset="0"/>
                <a:hlinkClick r:id="rId2"/>
              </a:rPr>
              <a:t>Balfour Mount</a:t>
            </a:r>
            <a:r>
              <a:rPr lang="en-US" sz="2000" b="0" dirty="0" smtClean="0">
                <a:latin typeface="Calibri" panose="020F0502020204030204" pitchFamily="34" charset="0"/>
                <a:cs typeface="Calibri" panose="020F0502020204030204" pitchFamily="34" charset="0"/>
              </a:rPr>
              <a:t>, an early Saunders pupil. </a:t>
            </a:r>
          </a:p>
          <a:p>
            <a:pPr>
              <a:buFont typeface="Wingdings" panose="05000000000000000000" pitchFamily="2" charset="2"/>
              <a:buChar char="§"/>
            </a:pPr>
            <a:r>
              <a:rPr lang="en-US" sz="2000" b="0" dirty="0" smtClean="0">
                <a:latin typeface="Calibri" panose="020F0502020204030204" pitchFamily="34" charset="0"/>
                <a:cs typeface="Calibri" panose="020F0502020204030204" pitchFamily="34" charset="0"/>
              </a:rPr>
              <a:t>Returning to French speaking Quebec, he needed to avoid the word hospice because of the poor reputation, particularly the connotation of destitution, associated with these institutions in France</a:t>
            </a:r>
          </a:p>
          <a:p>
            <a:pPr>
              <a:buFont typeface="Wingdings" panose="05000000000000000000" pitchFamily="2" charset="2"/>
              <a:buChar char="§"/>
            </a:pPr>
            <a:r>
              <a:rPr lang="en-US" sz="2000" b="0" dirty="0" smtClean="0">
                <a:latin typeface="Calibri" panose="020F0502020204030204" pitchFamily="34" charset="0"/>
                <a:cs typeface="Calibri" panose="020F0502020204030204" pitchFamily="34" charset="0"/>
              </a:rPr>
              <a:t> </a:t>
            </a:r>
            <a:r>
              <a:rPr lang="en-US" sz="2000" b="0" dirty="0">
                <a:latin typeface="Calibri" panose="020F0502020204030204" pitchFamily="34" charset="0"/>
                <a:cs typeface="Calibri" panose="020F0502020204030204" pitchFamily="34" charset="0"/>
              </a:rPr>
              <a:t>Mount developed a comprehensive hospital-based service at the Royal Victoria Hospital, Montreal that included an in-patient ward, consultation service, home care program, and bereavement support service under the name Palliative Care service by which he meant non-curative therapy aimed at improving the quality of life</a:t>
            </a:r>
            <a:r>
              <a:rPr lang="en-US" sz="2000" b="0" dirty="0" smtClean="0">
                <a:latin typeface="Calibri" panose="020F0502020204030204" pitchFamily="34" charset="0"/>
                <a:cs typeface="Calibri" panose="020F0502020204030204" pitchFamily="34" charset="0"/>
              </a:rPr>
              <a:t>.</a:t>
            </a:r>
          </a:p>
          <a:p>
            <a:pPr>
              <a:buFont typeface="Wingdings" panose="05000000000000000000" pitchFamily="2" charset="2"/>
              <a:buChar char="§"/>
            </a:pPr>
            <a:r>
              <a:rPr lang="en-US" sz="2000" b="0" dirty="0" smtClean="0">
                <a:latin typeface="Calibri" panose="020F0502020204030204" pitchFamily="34" charset="0"/>
                <a:cs typeface="Calibri" panose="020F0502020204030204" pitchFamily="34" charset="0"/>
              </a:rPr>
              <a:t> </a:t>
            </a:r>
            <a:r>
              <a:rPr lang="en-US" sz="2000" b="0" dirty="0">
                <a:latin typeface="Calibri" panose="020F0502020204030204" pitchFamily="34" charset="0"/>
                <a:cs typeface="Calibri" panose="020F0502020204030204" pitchFamily="34" charset="0"/>
              </a:rPr>
              <a:t>Cecily Saunders introduced the idea of specialized care for the dying to the United States during a 1963 visit with Yale University.  </a:t>
            </a:r>
          </a:p>
          <a:p>
            <a:pPr>
              <a:buFont typeface="Wingdings" panose="05000000000000000000" pitchFamily="2" charset="2"/>
              <a:buChar char="§"/>
            </a:pPr>
            <a:r>
              <a:rPr lang="en-US" sz="2000" b="0" dirty="0">
                <a:latin typeface="Calibri" panose="020F0502020204030204" pitchFamily="34" charset="0"/>
                <a:cs typeface="Calibri" panose="020F0502020204030204" pitchFamily="34" charset="0"/>
              </a:rPr>
              <a:t>Her lecture, given to medical students, nurses, social workers, and chaplains about the concept of holistic hospice care, included photos of terminally ill cancer patients and their families, showing the dramatic differences before and after the symptom control care.</a:t>
            </a:r>
          </a:p>
          <a:p>
            <a:pPr>
              <a:buFont typeface="Wingdings" panose="05000000000000000000" pitchFamily="2" charset="2"/>
              <a:buChar char="§"/>
            </a:pPr>
            <a:endParaRPr lang="en-US" sz="2000" b="0" dirty="0" smtClean="0">
              <a:latin typeface="Calibri" panose="020F0502020204030204" pitchFamily="34" charset="0"/>
              <a:cs typeface="Calibri" panose="020F0502020204030204" pitchFamily="34" charset="0"/>
            </a:endParaRPr>
          </a:p>
          <a:p>
            <a:pPr>
              <a:buFont typeface="Arial" pitchFamily="34" charset="0"/>
              <a:buChar char="•"/>
            </a:pPr>
            <a:endParaRPr lang="en-US" sz="2000" b="0" dirty="0"/>
          </a:p>
          <a:p>
            <a:pPr>
              <a:buFont typeface="Arial" pitchFamily="34" charset="0"/>
              <a:buChar char="•"/>
            </a:pPr>
            <a:endParaRPr lang="en-US" sz="2000" b="0" dirty="0" smtClean="0">
              <a:latin typeface="Calibri" panose="020F0502020204030204" pitchFamily="34" charset="0"/>
              <a:cs typeface="Calibri" panose="020F0502020204030204" pitchFamily="34" charset="0"/>
            </a:endParaRPr>
          </a:p>
          <a:p>
            <a:pPr>
              <a:buFont typeface="Arial" pitchFamily="34" charset="0"/>
              <a:buChar char="•"/>
            </a:pPr>
            <a:endParaRPr lang="en-US" sz="2000" b="0" dirty="0" smtClean="0">
              <a:latin typeface="Calibri" panose="020F0502020204030204" pitchFamily="34" charset="0"/>
              <a:cs typeface="Calibri" panose="020F0502020204030204" pitchFamily="34" charset="0"/>
            </a:endParaRPr>
          </a:p>
          <a:p>
            <a:pPr>
              <a:buFont typeface="Arial" pitchFamily="34" charset="0"/>
              <a:buChar char="•"/>
            </a:pPr>
            <a:endParaRPr lang="en-US" sz="2000" b="0" dirty="0" smtClean="0">
              <a:latin typeface="Calibri" panose="020F0502020204030204" pitchFamily="34" charset="0"/>
              <a:cs typeface="Calibri" panose="020F0502020204030204" pitchFamily="34" charset="0"/>
            </a:endParaRPr>
          </a:p>
          <a:p>
            <a:endParaRPr lang="en-US"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2"/>
          <p:cNvPicPr/>
          <p:nvPr/>
        </p:nvPicPr>
        <p:blipFill>
          <a:blip r:embed="rId2" cstate="print"/>
          <a:stretch/>
        </p:blipFill>
        <p:spPr>
          <a:xfrm>
            <a:off x="397" y="251989"/>
            <a:ext cx="10080228" cy="7643407"/>
          </a:xfrm>
          <a:prstGeom prst="rect">
            <a:avLst/>
          </a:prstGeom>
          <a:ln>
            <a:noFill/>
          </a:ln>
        </p:spPr>
      </p:pic>
      <p:sp>
        <p:nvSpPr>
          <p:cNvPr id="2" name="Title 1"/>
          <p:cNvSpPr>
            <a:spLocks noGrp="1"/>
          </p:cNvSpPr>
          <p:nvPr>
            <p:ph type="title" idx="4294967295"/>
          </p:nvPr>
        </p:nvSpPr>
        <p:spPr>
          <a:xfrm>
            <a:off x="1788611" y="402483"/>
            <a:ext cx="8292014" cy="605474"/>
          </a:xfrm>
        </p:spPr>
        <p:txBody>
          <a:bodyPr/>
          <a:lstStyle/>
          <a:p>
            <a:r>
              <a:rPr lang="en-US" dirty="0" smtClean="0"/>
              <a:t>   Five finger scale</a:t>
            </a:r>
            <a:endParaRPr lang="en-US" dirty="0"/>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Wong baker  and Five finger scale</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6073" y="1427939"/>
            <a:ext cx="7644474" cy="394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6701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p:cNvPicPr/>
          <p:nvPr/>
        </p:nvPicPr>
        <p:blipFill>
          <a:blip r:embed="rId2" cstate="print"/>
          <a:stretch/>
        </p:blipFill>
        <p:spPr>
          <a:xfrm>
            <a:off x="1792288" y="2015913"/>
            <a:ext cx="6523831" cy="4871791"/>
          </a:xfrm>
          <a:prstGeom prst="rect">
            <a:avLst/>
          </a:prstGeom>
          <a:ln>
            <a:noFill/>
          </a:ln>
        </p:spPr>
      </p:pic>
      <p:sp>
        <p:nvSpPr>
          <p:cNvPr id="2" name="Title 1"/>
          <p:cNvSpPr>
            <a:spLocks noGrp="1"/>
          </p:cNvSpPr>
          <p:nvPr>
            <p:ph type="title"/>
          </p:nvPr>
        </p:nvSpPr>
        <p:spPr/>
        <p:txBody>
          <a:bodyPr/>
          <a:lstStyle/>
          <a:p>
            <a:r>
              <a:rPr lang="en-US" dirty="0" smtClean="0"/>
              <a:t>     Where is the pain?</a:t>
            </a:r>
            <a:endParaRPr lang="en-US" dirty="0"/>
          </a:p>
        </p:txBody>
      </p:sp>
      <p:sp>
        <p:nvSpPr>
          <p:cNvPr id="3" name="Content Placeholder 2"/>
          <p:cNvSpPr>
            <a:spLocks noGrp="1"/>
          </p:cNvSpPr>
          <p:nvPr>
            <p:ph idx="1"/>
          </p:nvPr>
        </p:nvSpPr>
        <p:spPr>
          <a:xfrm>
            <a:off x="907256" y="1213239"/>
            <a:ext cx="8291314" cy="5254483"/>
          </a:xfrm>
        </p:spPr>
        <p:txBody>
          <a:bodyPr>
            <a:normAutofit/>
          </a:bodyPr>
          <a:lstStyle/>
          <a:p>
            <a:r>
              <a:rPr lang="en-US" dirty="0" smtClean="0"/>
              <a:t>Shade where the pain is</a:t>
            </a:r>
          </a:p>
          <a:p>
            <a:r>
              <a:rPr lang="en-US" dirty="0" smtClean="0"/>
              <a:t>Located.</a:t>
            </a:r>
            <a:endParaRPr lang="en-US" dirty="0"/>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504031" y="-252386"/>
            <a:ext cx="9072166" cy="1259549"/>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nchor="ctr"/>
          <a:lstStyle/>
          <a:p>
            <a:pPr algn="ctr">
              <a:lnSpc>
                <a:spcPct val="100000"/>
              </a:lnSpc>
            </a:pPr>
            <a:r>
              <a:rPr lang="en-US" sz="4900" spc="-1" dirty="0">
                <a:solidFill>
                  <a:srgbClr val="000000"/>
                </a:solidFill>
                <a:uFill>
                  <a:solidFill>
                    <a:srgbClr val="FFFFFF"/>
                  </a:solidFill>
                </a:uFill>
                <a:latin typeface="Calibri"/>
              </a:rPr>
              <a:t>TOTAL PAIN DIAGRAM</a:t>
            </a:r>
            <a:endParaRPr lang="en-US" sz="2000" spc="-1" dirty="0">
              <a:solidFill>
                <a:srgbClr val="000000"/>
              </a:solidFill>
              <a:uFill>
                <a:solidFill>
                  <a:srgbClr val="FFFFFF"/>
                </a:solidFill>
              </a:uFill>
              <a:latin typeface="Arial"/>
            </a:endParaRPr>
          </a:p>
        </p:txBody>
      </p:sp>
      <p:sp>
        <p:nvSpPr>
          <p:cNvPr id="117" name="CustomShape 2"/>
          <p:cNvSpPr/>
          <p:nvPr/>
        </p:nvSpPr>
        <p:spPr>
          <a:xfrm>
            <a:off x="0" y="1175420"/>
            <a:ext cx="10080228" cy="6383461"/>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lstStyle/>
          <a:p>
            <a:pPr marL="377780" indent="-377383"/>
            <a:r>
              <a:rPr lang="en-US" sz="3500" spc="-1" dirty="0">
                <a:solidFill>
                  <a:srgbClr val="000000"/>
                </a:solidFill>
                <a:uFill>
                  <a:solidFill>
                    <a:srgbClr val="FFFFFF"/>
                  </a:solidFill>
                </a:uFill>
                <a:latin typeface="Calibri"/>
              </a:rPr>
              <a:t>                             </a:t>
            </a:r>
            <a:r>
              <a:rPr lang="en-US" sz="2000" spc="-1" dirty="0">
                <a:solidFill>
                  <a:srgbClr val="000000"/>
                </a:solidFill>
                <a:uFill>
                  <a:solidFill>
                    <a:srgbClr val="FFFFFF"/>
                  </a:solidFill>
                </a:uFill>
                <a:latin typeface="Calibri"/>
              </a:rPr>
              <a:t>PHYSICAL</a:t>
            </a:r>
            <a:endParaRPr lang="en-US" sz="2000" spc="-1" dirty="0">
              <a:solidFill>
                <a:srgbClr val="000000"/>
              </a:solidFill>
              <a:uFill>
                <a:solidFill>
                  <a:srgbClr val="FFFFFF"/>
                </a:solidFill>
              </a:uFill>
              <a:latin typeface="Arial"/>
            </a:endParaRPr>
          </a:p>
          <a:p>
            <a:pPr marL="377780" indent="-377383"/>
            <a:r>
              <a:rPr lang="en-US" sz="2000" spc="-1" dirty="0">
                <a:solidFill>
                  <a:srgbClr val="000000"/>
                </a:solidFill>
                <a:uFill>
                  <a:solidFill>
                    <a:srgbClr val="FFFFFF"/>
                  </a:solidFill>
                </a:uFill>
                <a:latin typeface="Calibri"/>
              </a:rPr>
              <a:t>                                   (Drugs, dressings  </a:t>
            </a:r>
            <a:r>
              <a:rPr lang="en-US" sz="2000" spc="-1" dirty="0" err="1">
                <a:solidFill>
                  <a:srgbClr val="000000"/>
                </a:solidFill>
                <a:uFill>
                  <a:solidFill>
                    <a:srgbClr val="FFFFFF"/>
                  </a:solidFill>
                </a:uFill>
                <a:latin typeface="Calibri"/>
              </a:rPr>
              <a:t>etc</a:t>
            </a:r>
            <a:r>
              <a:rPr lang="en-US" sz="2000" spc="-1" dirty="0">
                <a:solidFill>
                  <a:srgbClr val="000000"/>
                </a:solidFill>
                <a:uFill>
                  <a:solidFill>
                    <a:srgbClr val="FFFFFF"/>
                  </a:solidFill>
                </a:uFill>
                <a:latin typeface="Calibri"/>
              </a:rPr>
              <a:t>)</a:t>
            </a:r>
            <a:endParaRPr lang="en-US" sz="2000" spc="-1" dirty="0">
              <a:solidFill>
                <a:srgbClr val="000000"/>
              </a:solidFill>
              <a:uFill>
                <a:solidFill>
                  <a:srgbClr val="FFFFFF"/>
                </a:solidFill>
              </a:uFill>
              <a:latin typeface="Arial"/>
            </a:endParaRPr>
          </a:p>
        </p:txBody>
      </p:sp>
      <p:sp>
        <p:nvSpPr>
          <p:cNvPr id="118" name="CustomShape 3"/>
          <p:cNvSpPr/>
          <p:nvPr/>
        </p:nvSpPr>
        <p:spPr>
          <a:xfrm>
            <a:off x="3360341" y="3779837"/>
            <a:ext cx="1511697" cy="70795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9207" tIns="51588" rIns="99207" bIns="51588"/>
          <a:lstStyle/>
          <a:p>
            <a:pPr>
              <a:lnSpc>
                <a:spcPct val="100000"/>
              </a:lnSpc>
            </a:pPr>
            <a:r>
              <a:rPr lang="en-US" sz="4000" spc="-1" dirty="0">
                <a:solidFill>
                  <a:srgbClr val="FF0000"/>
                </a:solidFill>
                <a:uFill>
                  <a:solidFill>
                    <a:srgbClr val="FFFFFF"/>
                  </a:solidFill>
                </a:uFill>
                <a:latin typeface="Arial"/>
                <a:ea typeface="DejaVu Sans"/>
              </a:rPr>
              <a:t>PAIN</a:t>
            </a:r>
            <a:endParaRPr lang="en-US" sz="2000" spc="-1" dirty="0">
              <a:solidFill>
                <a:srgbClr val="000000"/>
              </a:solidFill>
              <a:uFill>
                <a:solidFill>
                  <a:srgbClr val="FFFFFF"/>
                </a:solidFill>
              </a:uFill>
              <a:latin typeface="Arial"/>
            </a:endParaRPr>
          </a:p>
        </p:txBody>
      </p:sp>
      <p:sp>
        <p:nvSpPr>
          <p:cNvPr id="119" name="CustomShape 4"/>
          <p:cNvSpPr/>
          <p:nvPr/>
        </p:nvSpPr>
        <p:spPr>
          <a:xfrm>
            <a:off x="6132512" y="1092085"/>
            <a:ext cx="3527822" cy="40715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20" name="CustomShape 5"/>
          <p:cNvSpPr/>
          <p:nvPr/>
        </p:nvSpPr>
        <p:spPr>
          <a:xfrm>
            <a:off x="5796359" y="2015913"/>
            <a:ext cx="2435622" cy="116748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9207" tIns="51588" rIns="99207" bIns="51588"/>
          <a:lstStyle/>
          <a:p>
            <a:pPr>
              <a:lnSpc>
                <a:spcPct val="100000"/>
              </a:lnSpc>
            </a:pPr>
            <a:r>
              <a:rPr lang="en-US" sz="2000" spc="-1" dirty="0">
                <a:solidFill>
                  <a:srgbClr val="000000"/>
                </a:solidFill>
                <a:uFill>
                  <a:solidFill>
                    <a:srgbClr val="FFFFFF"/>
                  </a:solidFill>
                </a:uFill>
                <a:latin typeface="Arial"/>
                <a:ea typeface="DejaVu Sans"/>
              </a:rPr>
              <a:t>SPIRITUAL</a:t>
            </a:r>
            <a:endParaRPr lang="en-US" sz="2000" spc="-1" dirty="0">
              <a:solidFill>
                <a:srgbClr val="000000"/>
              </a:solidFill>
              <a:uFill>
                <a:solidFill>
                  <a:srgbClr val="FFFFFF"/>
                </a:solidFill>
              </a:uFill>
              <a:latin typeface="Arial"/>
            </a:endParaRPr>
          </a:p>
          <a:p>
            <a:pPr>
              <a:lnSpc>
                <a:spcPct val="100000"/>
              </a:lnSpc>
            </a:pPr>
            <a:r>
              <a:rPr lang="en-US" sz="2000" spc="-1" dirty="0">
                <a:solidFill>
                  <a:srgbClr val="000000"/>
                </a:solidFill>
                <a:uFill>
                  <a:solidFill>
                    <a:srgbClr val="FFFFFF"/>
                  </a:solidFill>
                </a:uFill>
                <a:latin typeface="Arial"/>
                <a:ea typeface="DejaVu Sans"/>
              </a:rPr>
              <a:t>(Involve spiritual leader)</a:t>
            </a:r>
            <a:endParaRPr lang="en-US" sz="2000" spc="-1" dirty="0">
              <a:solidFill>
                <a:srgbClr val="000000"/>
              </a:solidFill>
              <a:uFill>
                <a:solidFill>
                  <a:srgbClr val="FFFFFF"/>
                </a:solidFill>
              </a:uFill>
              <a:latin typeface="Arial"/>
            </a:endParaRPr>
          </a:p>
        </p:txBody>
      </p:sp>
      <p:sp>
        <p:nvSpPr>
          <p:cNvPr id="121" name="CustomShape 6"/>
          <p:cNvSpPr/>
          <p:nvPr/>
        </p:nvSpPr>
        <p:spPr>
          <a:xfrm>
            <a:off x="6300391" y="4787794"/>
            <a:ext cx="2603897" cy="86509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9207" tIns="51588" rIns="99207" bIns="51588"/>
          <a:lstStyle/>
          <a:p>
            <a:pPr>
              <a:lnSpc>
                <a:spcPct val="100000"/>
              </a:lnSpc>
            </a:pPr>
            <a:r>
              <a:rPr lang="en-US" sz="2000" spc="-1" dirty="0">
                <a:solidFill>
                  <a:srgbClr val="000000"/>
                </a:solidFill>
                <a:uFill>
                  <a:solidFill>
                    <a:srgbClr val="FFFFFF"/>
                  </a:solidFill>
                </a:uFill>
                <a:latin typeface="Arial"/>
                <a:ea typeface="DejaVu Sans"/>
              </a:rPr>
              <a:t>PSYCHOLOGICAL</a:t>
            </a:r>
            <a:endParaRPr lang="en-US" sz="2000" spc="-1" dirty="0">
              <a:solidFill>
                <a:srgbClr val="000000"/>
              </a:solidFill>
              <a:uFill>
                <a:solidFill>
                  <a:srgbClr val="FFFFFF"/>
                </a:solidFill>
              </a:uFill>
              <a:latin typeface="Arial"/>
            </a:endParaRPr>
          </a:p>
          <a:p>
            <a:pPr>
              <a:lnSpc>
                <a:spcPct val="100000"/>
              </a:lnSpc>
            </a:pPr>
            <a:r>
              <a:rPr lang="en-US" sz="2000" spc="-1" dirty="0">
                <a:solidFill>
                  <a:srgbClr val="000000"/>
                </a:solidFill>
                <a:uFill>
                  <a:solidFill>
                    <a:srgbClr val="FFFFFF"/>
                  </a:solidFill>
                </a:uFill>
                <a:latin typeface="Arial"/>
                <a:ea typeface="DejaVu Sans"/>
              </a:rPr>
              <a:t>(Counseling)</a:t>
            </a:r>
            <a:endParaRPr lang="en-US" sz="2000" spc="-1" dirty="0">
              <a:solidFill>
                <a:srgbClr val="000000"/>
              </a:solidFill>
              <a:uFill>
                <a:solidFill>
                  <a:srgbClr val="FFFFFF"/>
                </a:solidFill>
              </a:uFill>
              <a:latin typeface="Arial"/>
            </a:endParaRPr>
          </a:p>
        </p:txBody>
      </p:sp>
      <p:sp>
        <p:nvSpPr>
          <p:cNvPr id="122" name="CustomShape 7"/>
          <p:cNvSpPr/>
          <p:nvPr/>
        </p:nvSpPr>
        <p:spPr>
          <a:xfrm>
            <a:off x="2268141" y="6215600"/>
            <a:ext cx="4199731" cy="86509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9207" tIns="51588" rIns="99207" bIns="51588"/>
          <a:lstStyle/>
          <a:p>
            <a:pPr>
              <a:lnSpc>
                <a:spcPct val="100000"/>
              </a:lnSpc>
            </a:pPr>
            <a:r>
              <a:rPr lang="en-US" sz="2000" spc="-1" dirty="0">
                <a:solidFill>
                  <a:srgbClr val="000000"/>
                </a:solidFill>
                <a:uFill>
                  <a:solidFill>
                    <a:srgbClr val="FFFFFF"/>
                  </a:solidFill>
                </a:uFill>
                <a:latin typeface="Arial"/>
                <a:ea typeface="DejaVu Sans"/>
              </a:rPr>
              <a:t>POOR COMMUNICATION</a:t>
            </a:r>
            <a:endParaRPr lang="en-US" sz="2000" spc="-1" dirty="0">
              <a:solidFill>
                <a:srgbClr val="000000"/>
              </a:solidFill>
              <a:uFill>
                <a:solidFill>
                  <a:srgbClr val="FFFFFF"/>
                </a:solidFill>
              </a:uFill>
              <a:latin typeface="Arial"/>
            </a:endParaRPr>
          </a:p>
          <a:p>
            <a:pPr>
              <a:lnSpc>
                <a:spcPct val="100000"/>
              </a:lnSpc>
            </a:pPr>
            <a:r>
              <a:rPr lang="en-US" sz="2000" spc="-1" dirty="0">
                <a:solidFill>
                  <a:srgbClr val="000000"/>
                </a:solidFill>
                <a:uFill>
                  <a:solidFill>
                    <a:srgbClr val="FFFFFF"/>
                  </a:solidFill>
                </a:uFill>
                <a:latin typeface="Arial"/>
                <a:ea typeface="DejaVu Sans"/>
              </a:rPr>
              <a:t>(Improve skills)</a:t>
            </a:r>
            <a:endParaRPr lang="en-US" sz="2000" spc="-1" dirty="0">
              <a:solidFill>
                <a:srgbClr val="000000"/>
              </a:solidFill>
              <a:uFill>
                <a:solidFill>
                  <a:srgbClr val="FFFFFF"/>
                </a:solidFill>
              </a:uFill>
              <a:latin typeface="Arial"/>
            </a:endParaRPr>
          </a:p>
        </p:txBody>
      </p:sp>
      <p:sp>
        <p:nvSpPr>
          <p:cNvPr id="123" name="CustomShape 8"/>
          <p:cNvSpPr/>
          <p:nvPr/>
        </p:nvSpPr>
        <p:spPr>
          <a:xfrm>
            <a:off x="167878" y="3611977"/>
            <a:ext cx="2184003" cy="116748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9207" tIns="51588" rIns="99207" bIns="51588"/>
          <a:lstStyle/>
          <a:p>
            <a:pPr>
              <a:lnSpc>
                <a:spcPct val="100000"/>
              </a:lnSpc>
            </a:pPr>
            <a:r>
              <a:rPr lang="en-US" sz="2000" spc="-1" dirty="0">
                <a:solidFill>
                  <a:srgbClr val="000000"/>
                </a:solidFill>
                <a:uFill>
                  <a:solidFill>
                    <a:srgbClr val="FFFFFF"/>
                  </a:solidFill>
                </a:uFill>
                <a:latin typeface="Arial"/>
                <a:ea typeface="DejaVu Sans"/>
              </a:rPr>
              <a:t>SOCIAL</a:t>
            </a:r>
            <a:endParaRPr lang="en-US" sz="2000" spc="-1" dirty="0">
              <a:solidFill>
                <a:srgbClr val="000000"/>
              </a:solidFill>
              <a:uFill>
                <a:solidFill>
                  <a:srgbClr val="FFFFFF"/>
                </a:solidFill>
              </a:uFill>
              <a:latin typeface="Arial"/>
            </a:endParaRPr>
          </a:p>
          <a:p>
            <a:pPr>
              <a:lnSpc>
                <a:spcPct val="100000"/>
              </a:lnSpc>
            </a:pPr>
            <a:r>
              <a:rPr lang="en-US" sz="2000" spc="-1" dirty="0">
                <a:solidFill>
                  <a:srgbClr val="000000"/>
                </a:solidFill>
                <a:uFill>
                  <a:solidFill>
                    <a:srgbClr val="FFFFFF"/>
                  </a:solidFill>
                </a:uFill>
                <a:latin typeface="Arial"/>
                <a:ea typeface="DejaVu Sans"/>
              </a:rPr>
              <a:t>(Involves social worker) </a:t>
            </a:r>
            <a:endParaRPr lang="en-US" sz="2000" spc="-1" dirty="0">
              <a:solidFill>
                <a:srgbClr val="000000"/>
              </a:solidFill>
              <a:uFill>
                <a:solidFill>
                  <a:srgbClr val="FFFFFF"/>
                </a:solidFill>
              </a:uFill>
              <a:latin typeface="Arial"/>
            </a:endParaRPr>
          </a:p>
        </p:txBody>
      </p:sp>
      <p:sp>
        <p:nvSpPr>
          <p:cNvPr id="124" name="CustomShape 9"/>
          <p:cNvSpPr/>
          <p:nvPr/>
        </p:nvSpPr>
        <p:spPr>
          <a:xfrm rot="19794600">
            <a:off x="2772172" y="2099248"/>
            <a:ext cx="503634" cy="1077403"/>
          </a:xfrm>
          <a:custGeom>
            <a:avLst/>
            <a:gdLst/>
            <a:ahLst/>
            <a:cxnLst/>
            <a:rect l="l" t="t" r="r" b="b"/>
            <a:pathLst>
              <a:path w="1272" h="2718">
                <a:moveTo>
                  <a:pt x="314" y="0"/>
                </a:moveTo>
                <a:lnTo>
                  <a:pt x="316" y="2082"/>
                </a:lnTo>
                <a:lnTo>
                  <a:pt x="0" y="2082"/>
                </a:lnTo>
                <a:lnTo>
                  <a:pt x="635" y="2717"/>
                </a:lnTo>
                <a:lnTo>
                  <a:pt x="1271" y="2081"/>
                </a:lnTo>
                <a:lnTo>
                  <a:pt x="953" y="2081"/>
                </a:lnTo>
                <a:lnTo>
                  <a:pt x="949" y="0"/>
                </a:lnTo>
                <a:lnTo>
                  <a:pt x="314" y="0"/>
                </a:lnTo>
              </a:path>
            </a:pathLst>
          </a:custGeom>
          <a:solidFill>
            <a:srgbClr val="4F81BD"/>
          </a:solidFill>
          <a:ln w="25560">
            <a:solidFill>
              <a:srgbClr val="385D8A"/>
            </a:solidFill>
            <a:miter/>
          </a:ln>
        </p:spPr>
        <p:style>
          <a:lnRef idx="0">
            <a:scrgbClr r="0" g="0" b="0"/>
          </a:lnRef>
          <a:fillRef idx="0">
            <a:scrgbClr r="0" g="0" b="0"/>
          </a:fillRef>
          <a:effectRef idx="0">
            <a:scrgbClr r="0" g="0" b="0"/>
          </a:effectRef>
          <a:fontRef idx="minor"/>
        </p:style>
      </p:sp>
      <p:sp>
        <p:nvSpPr>
          <p:cNvPr id="125" name="CustomShape 10"/>
          <p:cNvSpPr/>
          <p:nvPr/>
        </p:nvSpPr>
        <p:spPr>
          <a:xfrm rot="20424000">
            <a:off x="1511300" y="4451280"/>
            <a:ext cx="1077516" cy="533344"/>
          </a:xfrm>
          <a:custGeom>
            <a:avLst/>
            <a:gdLst/>
            <a:ahLst/>
            <a:cxnLst/>
            <a:rect l="l" t="t" r="r" b="b"/>
            <a:pathLst>
              <a:path w="2718" h="1347">
                <a:moveTo>
                  <a:pt x="0" y="336"/>
                </a:moveTo>
                <a:lnTo>
                  <a:pt x="2044" y="335"/>
                </a:lnTo>
                <a:lnTo>
                  <a:pt x="2044" y="0"/>
                </a:lnTo>
                <a:lnTo>
                  <a:pt x="2717" y="672"/>
                </a:lnTo>
                <a:lnTo>
                  <a:pt x="2044" y="1346"/>
                </a:lnTo>
                <a:lnTo>
                  <a:pt x="2044" y="1008"/>
                </a:lnTo>
                <a:lnTo>
                  <a:pt x="0" y="1008"/>
                </a:lnTo>
                <a:lnTo>
                  <a:pt x="0" y="336"/>
                </a:lnTo>
              </a:path>
            </a:pathLst>
          </a:custGeom>
          <a:solidFill>
            <a:srgbClr val="4F81BD"/>
          </a:solidFill>
          <a:ln w="25560">
            <a:solidFill>
              <a:srgbClr val="385D8A"/>
            </a:solidFill>
            <a:miter/>
          </a:ln>
        </p:spPr>
        <p:style>
          <a:lnRef idx="0">
            <a:scrgbClr r="0" g="0" b="0"/>
          </a:lnRef>
          <a:fillRef idx="0">
            <a:scrgbClr r="0" g="0" b="0"/>
          </a:fillRef>
          <a:effectRef idx="0">
            <a:scrgbClr r="0" g="0" b="0"/>
          </a:effectRef>
          <a:fontRef idx="minor"/>
        </p:style>
      </p:sp>
      <p:sp>
        <p:nvSpPr>
          <p:cNvPr id="126" name="CustomShape 11"/>
          <p:cNvSpPr/>
          <p:nvPr/>
        </p:nvSpPr>
        <p:spPr>
          <a:xfrm rot="566400">
            <a:off x="3528219" y="4740571"/>
            <a:ext cx="534988" cy="1077403"/>
          </a:xfrm>
          <a:custGeom>
            <a:avLst/>
            <a:gdLst/>
            <a:ahLst/>
            <a:cxnLst/>
            <a:rect l="l" t="t" r="r" b="b"/>
            <a:pathLst>
              <a:path w="1351" h="2719">
                <a:moveTo>
                  <a:pt x="339" y="2718"/>
                </a:moveTo>
                <a:lnTo>
                  <a:pt x="337" y="675"/>
                </a:lnTo>
                <a:lnTo>
                  <a:pt x="0" y="676"/>
                </a:lnTo>
                <a:lnTo>
                  <a:pt x="674" y="0"/>
                </a:lnTo>
                <a:lnTo>
                  <a:pt x="1350" y="674"/>
                </a:lnTo>
                <a:lnTo>
                  <a:pt x="1012" y="675"/>
                </a:lnTo>
                <a:lnTo>
                  <a:pt x="1015" y="2718"/>
                </a:lnTo>
                <a:lnTo>
                  <a:pt x="339" y="2718"/>
                </a:lnTo>
              </a:path>
            </a:pathLst>
          </a:custGeom>
          <a:solidFill>
            <a:srgbClr val="4F81BD"/>
          </a:solidFill>
          <a:ln w="25560">
            <a:solidFill>
              <a:srgbClr val="385D8A"/>
            </a:solidFill>
            <a:miter/>
          </a:ln>
        </p:spPr>
        <p:style>
          <a:lnRef idx="0">
            <a:scrgbClr r="0" g="0" b="0"/>
          </a:lnRef>
          <a:fillRef idx="0">
            <a:scrgbClr r="0" g="0" b="0"/>
          </a:fillRef>
          <a:effectRef idx="0">
            <a:scrgbClr r="0" g="0" b="0"/>
          </a:effectRef>
          <a:fontRef idx="minor"/>
        </p:style>
      </p:sp>
      <p:sp>
        <p:nvSpPr>
          <p:cNvPr id="127" name="CustomShape 12"/>
          <p:cNvSpPr/>
          <p:nvPr/>
        </p:nvSpPr>
        <p:spPr>
          <a:xfrm rot="1757400">
            <a:off x="4912122" y="4344531"/>
            <a:ext cx="1413669" cy="533344"/>
          </a:xfrm>
          <a:custGeom>
            <a:avLst/>
            <a:gdLst/>
            <a:ahLst/>
            <a:cxnLst/>
            <a:rect l="l" t="t" r="r" b="b"/>
            <a:pathLst>
              <a:path w="3566" h="1347">
                <a:moveTo>
                  <a:pt x="3564" y="335"/>
                </a:moveTo>
                <a:lnTo>
                  <a:pt x="672" y="336"/>
                </a:lnTo>
                <a:lnTo>
                  <a:pt x="672" y="0"/>
                </a:lnTo>
                <a:lnTo>
                  <a:pt x="0" y="673"/>
                </a:lnTo>
                <a:lnTo>
                  <a:pt x="673" y="1346"/>
                </a:lnTo>
                <a:lnTo>
                  <a:pt x="673" y="1008"/>
                </a:lnTo>
                <a:lnTo>
                  <a:pt x="3565" y="1008"/>
                </a:lnTo>
                <a:lnTo>
                  <a:pt x="3564" y="335"/>
                </a:lnTo>
              </a:path>
            </a:pathLst>
          </a:custGeom>
          <a:solidFill>
            <a:srgbClr val="4F81BD"/>
          </a:solidFill>
          <a:ln w="25560">
            <a:solidFill>
              <a:srgbClr val="385D8A"/>
            </a:solidFill>
            <a:miter/>
          </a:ln>
        </p:spPr>
        <p:style>
          <a:lnRef idx="0">
            <a:scrgbClr r="0" g="0" b="0"/>
          </a:lnRef>
          <a:fillRef idx="0">
            <a:scrgbClr r="0" g="0" b="0"/>
          </a:fillRef>
          <a:effectRef idx="0">
            <a:scrgbClr r="0" g="0" b="0"/>
          </a:effectRef>
          <a:fontRef idx="minor"/>
        </p:style>
      </p:sp>
      <p:sp>
        <p:nvSpPr>
          <p:cNvPr id="128" name="CustomShape 13"/>
          <p:cNvSpPr/>
          <p:nvPr/>
        </p:nvSpPr>
        <p:spPr>
          <a:xfrm rot="19652400">
            <a:off x="4717653" y="2864740"/>
            <a:ext cx="1077516" cy="365087"/>
          </a:xfrm>
          <a:custGeom>
            <a:avLst/>
            <a:gdLst/>
            <a:ahLst/>
            <a:cxnLst/>
            <a:rect l="l" t="t" r="r" b="b"/>
            <a:pathLst>
              <a:path w="2718" h="923">
                <a:moveTo>
                  <a:pt x="2717" y="229"/>
                </a:moveTo>
                <a:lnTo>
                  <a:pt x="1024" y="230"/>
                </a:lnTo>
                <a:lnTo>
                  <a:pt x="1024" y="0"/>
                </a:lnTo>
                <a:lnTo>
                  <a:pt x="0" y="462"/>
                </a:lnTo>
                <a:lnTo>
                  <a:pt x="1025" y="922"/>
                </a:lnTo>
                <a:lnTo>
                  <a:pt x="1025" y="691"/>
                </a:lnTo>
                <a:lnTo>
                  <a:pt x="2717" y="689"/>
                </a:lnTo>
                <a:lnTo>
                  <a:pt x="2717" y="229"/>
                </a:lnTo>
              </a:path>
            </a:pathLst>
          </a:custGeom>
          <a:solidFill>
            <a:srgbClr val="4F81BD"/>
          </a:solidFill>
          <a:ln w="25560">
            <a:solidFill>
              <a:srgbClr val="385D8A"/>
            </a:solidFill>
            <a:miter/>
          </a:ln>
        </p:spPr>
        <p:style>
          <a:lnRef idx="0">
            <a:scrgbClr r="0" g="0" b="0"/>
          </a:lnRef>
          <a:fillRef idx="0">
            <a:scrgbClr r="0" g="0" b="0"/>
          </a:fillRef>
          <a:effectRef idx="0">
            <a:scrgbClr r="0" g="0" b="0"/>
          </a:effectRef>
          <a:fontRef idx="minor"/>
        </p:style>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252015" y="503581"/>
            <a:ext cx="9072166" cy="755571"/>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nchor="ctr"/>
          <a:lstStyle/>
          <a:p>
            <a:pPr algn="ctr">
              <a:lnSpc>
                <a:spcPct val="100000"/>
              </a:lnSpc>
            </a:pPr>
            <a:r>
              <a:rPr lang="en-US" sz="4500" b="1" spc="-1" dirty="0">
                <a:solidFill>
                  <a:srgbClr val="000000"/>
                </a:solidFill>
                <a:uFill>
                  <a:solidFill>
                    <a:srgbClr val="FFFFFF"/>
                  </a:solidFill>
                </a:uFill>
                <a:latin typeface="Calibri"/>
              </a:rPr>
              <a:t>PAIN MANAGEMENT</a:t>
            </a:r>
            <a:endParaRPr lang="en-US" sz="2000" spc="-1" dirty="0">
              <a:solidFill>
                <a:srgbClr val="000000"/>
              </a:solidFill>
              <a:uFill>
                <a:solidFill>
                  <a:srgbClr val="FFFFFF"/>
                </a:solidFill>
              </a:uFill>
              <a:latin typeface="Arial"/>
            </a:endParaRPr>
          </a:p>
        </p:txBody>
      </p:sp>
      <p:sp>
        <p:nvSpPr>
          <p:cNvPr id="130" name="CustomShape 2"/>
          <p:cNvSpPr/>
          <p:nvPr/>
        </p:nvSpPr>
        <p:spPr>
          <a:xfrm>
            <a:off x="504031" y="1763924"/>
            <a:ext cx="9072166" cy="4988592"/>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lstStyle/>
          <a:p>
            <a:pPr marL="377780" indent="-377383">
              <a:lnSpc>
                <a:spcPct val="90000"/>
              </a:lnSpc>
              <a:buClr>
                <a:srgbClr val="000000"/>
              </a:buClr>
              <a:buFont typeface="Arial"/>
              <a:buChar char="•"/>
            </a:pPr>
            <a:r>
              <a:rPr lang="en-US" sz="3300" spc="-1" dirty="0">
                <a:solidFill>
                  <a:srgbClr val="000000"/>
                </a:solidFill>
                <a:uFill>
                  <a:solidFill>
                    <a:srgbClr val="FFFFFF"/>
                  </a:solidFill>
                </a:uFill>
                <a:latin typeface="Calibri"/>
              </a:rPr>
              <a:t>Commonly used analgesics for cancer patients are generally classified as;                    </a:t>
            </a:r>
            <a:endParaRPr lang="en-US" sz="2000" spc="-1" dirty="0">
              <a:solidFill>
                <a:srgbClr val="000000"/>
              </a:solidFill>
              <a:uFill>
                <a:solidFill>
                  <a:srgbClr val="FFFFFF"/>
                </a:solidFill>
              </a:uFill>
              <a:latin typeface="Arial"/>
            </a:endParaRPr>
          </a:p>
          <a:p>
            <a:pPr marL="377780" indent="-377383">
              <a:lnSpc>
                <a:spcPct val="90000"/>
              </a:lnSpc>
              <a:buClr>
                <a:srgbClr val="000000"/>
              </a:buClr>
              <a:buFont typeface="StarSymbol"/>
              <a:buAutoNum type="arabicPeriod"/>
            </a:pPr>
            <a:r>
              <a:rPr lang="en-US" sz="3300" b="1" spc="-1" dirty="0">
                <a:solidFill>
                  <a:srgbClr val="000000"/>
                </a:solidFill>
                <a:uFill>
                  <a:solidFill>
                    <a:srgbClr val="FFFFFF"/>
                  </a:solidFill>
                </a:uFill>
                <a:latin typeface="Calibri"/>
              </a:rPr>
              <a:t>Non </a:t>
            </a:r>
            <a:r>
              <a:rPr lang="en-US" sz="3300" b="1" spc="-1" dirty="0" err="1" smtClean="0">
                <a:solidFill>
                  <a:srgbClr val="000000"/>
                </a:solidFill>
                <a:uFill>
                  <a:solidFill>
                    <a:srgbClr val="FFFFFF"/>
                  </a:solidFill>
                </a:uFill>
                <a:latin typeface="Calibri"/>
              </a:rPr>
              <a:t>narcotic,non</a:t>
            </a:r>
            <a:r>
              <a:rPr lang="en-US" sz="3300" b="1" spc="-1" dirty="0" smtClean="0">
                <a:solidFill>
                  <a:srgbClr val="000000"/>
                </a:solidFill>
                <a:uFill>
                  <a:solidFill>
                    <a:srgbClr val="FFFFFF"/>
                  </a:solidFill>
                </a:uFill>
                <a:latin typeface="Calibri"/>
              </a:rPr>
              <a:t> opioids analgesics</a:t>
            </a:r>
            <a:r>
              <a:rPr lang="en-US" sz="3300" spc="-1" dirty="0" smtClean="0">
                <a:solidFill>
                  <a:srgbClr val="000000"/>
                </a:solidFill>
                <a:uFill>
                  <a:solidFill>
                    <a:srgbClr val="FFFFFF"/>
                  </a:solidFill>
                </a:uFill>
                <a:latin typeface="Calibri"/>
              </a:rPr>
              <a:t> </a:t>
            </a:r>
            <a:endParaRPr lang="en-US" sz="2000" spc="-1" dirty="0">
              <a:solidFill>
                <a:srgbClr val="000000"/>
              </a:solidFill>
              <a:uFill>
                <a:solidFill>
                  <a:srgbClr val="FFFFFF"/>
                </a:solidFill>
              </a:uFill>
              <a:latin typeface="Arial"/>
            </a:endParaRPr>
          </a:p>
          <a:p>
            <a:pPr marL="377780" indent="-377383">
              <a:lnSpc>
                <a:spcPct val="90000"/>
              </a:lnSpc>
              <a:buClr>
                <a:srgbClr val="000000"/>
              </a:buClr>
              <a:buFont typeface="StarSymbol"/>
              <a:buAutoNum type="arabicPeriod"/>
            </a:pPr>
            <a:r>
              <a:rPr lang="en-US" sz="3300" b="1" spc="-1" dirty="0">
                <a:solidFill>
                  <a:srgbClr val="000000"/>
                </a:solidFill>
                <a:uFill>
                  <a:solidFill>
                    <a:srgbClr val="FFFFFF"/>
                  </a:solidFill>
                </a:uFill>
                <a:latin typeface="Calibri"/>
              </a:rPr>
              <a:t> Narcotic (or opioid</a:t>
            </a:r>
            <a:r>
              <a:rPr lang="en-US" sz="3300" spc="-1" dirty="0">
                <a:solidFill>
                  <a:srgbClr val="000000"/>
                </a:solidFill>
                <a:uFill>
                  <a:solidFill>
                    <a:srgbClr val="FFFFFF"/>
                  </a:solidFill>
                </a:uFill>
                <a:latin typeface="Calibri"/>
              </a:rPr>
              <a:t>).   </a:t>
            </a:r>
            <a:endParaRPr lang="en-US" sz="2000" spc="-1" dirty="0">
              <a:solidFill>
                <a:srgbClr val="000000"/>
              </a:solidFill>
              <a:uFill>
                <a:solidFill>
                  <a:srgbClr val="FFFFFF"/>
                </a:solidFill>
              </a:uFill>
              <a:latin typeface="Arial"/>
            </a:endParaRPr>
          </a:p>
          <a:p>
            <a:pPr marL="377780" indent="-377383">
              <a:lnSpc>
                <a:spcPct val="90000"/>
              </a:lnSpc>
            </a:pPr>
            <a:r>
              <a:rPr lang="en-US" sz="3300" b="1" spc="-1" dirty="0">
                <a:solidFill>
                  <a:srgbClr val="000000"/>
                </a:solidFill>
                <a:uFill>
                  <a:solidFill>
                    <a:srgbClr val="FFFFFF"/>
                  </a:solidFill>
                </a:uFill>
                <a:latin typeface="Calibri"/>
              </a:rPr>
              <a:t>3</a:t>
            </a:r>
            <a:r>
              <a:rPr lang="en-US" sz="3300" b="1" spc="-1" dirty="0" smtClean="0">
                <a:solidFill>
                  <a:srgbClr val="000000"/>
                </a:solidFill>
                <a:uFill>
                  <a:solidFill>
                    <a:srgbClr val="FFFFFF"/>
                  </a:solidFill>
                </a:uFill>
                <a:latin typeface="Calibri"/>
              </a:rPr>
              <a:t>. Adjuvant </a:t>
            </a:r>
            <a:r>
              <a:rPr lang="en-US" sz="3300" b="1" spc="-1" dirty="0">
                <a:solidFill>
                  <a:srgbClr val="000000"/>
                </a:solidFill>
                <a:uFill>
                  <a:solidFill>
                    <a:srgbClr val="FFFFFF"/>
                  </a:solidFill>
                </a:uFill>
                <a:latin typeface="Calibri"/>
              </a:rPr>
              <a:t>analgesics.   </a:t>
            </a:r>
            <a:endParaRPr lang="en-US" sz="2000" spc="-1" dirty="0">
              <a:solidFill>
                <a:srgbClr val="000000"/>
              </a:solidFill>
              <a:uFill>
                <a:solidFill>
                  <a:srgbClr val="FFFFFF"/>
                </a:solidFill>
              </a:uFill>
              <a:latin typeface="Arial"/>
            </a:endParaRPr>
          </a:p>
          <a:p>
            <a:pPr marL="377780" indent="-377383">
              <a:lnSpc>
                <a:spcPct val="90000"/>
              </a:lnSpc>
              <a:buClr>
                <a:srgbClr val="000000"/>
              </a:buClr>
              <a:buFont typeface="Arial"/>
              <a:buChar char="•"/>
            </a:pPr>
            <a:r>
              <a:rPr lang="en-US" sz="3300" spc="-1" dirty="0">
                <a:solidFill>
                  <a:srgbClr val="000000"/>
                </a:solidFill>
                <a:uFill>
                  <a:solidFill>
                    <a:srgbClr val="FFFFFF"/>
                  </a:solidFill>
                </a:uFill>
                <a:latin typeface="Calibri"/>
              </a:rPr>
              <a:t>The WHO advocates the use of an "analgesic ladder". a stepwise approach to the use of analgesics in patients with cancer pain. </a:t>
            </a:r>
            <a:endParaRPr lang="en-US" sz="2000" spc="-1" dirty="0">
              <a:solidFill>
                <a:srgbClr val="000000"/>
              </a:solidFill>
              <a:uFill>
                <a:solidFill>
                  <a:srgbClr val="FFFFFF"/>
                </a:solidFill>
              </a:uFill>
              <a:latin typeface="Arial"/>
            </a:endParaRPr>
          </a:p>
          <a:p>
            <a:pPr marL="377780" indent="-377383">
              <a:lnSpc>
                <a:spcPct val="90000"/>
              </a:lnSpc>
            </a:pPr>
            <a:r>
              <a:rPr lang="en-US" sz="3300" spc="-1" dirty="0">
                <a:solidFill>
                  <a:srgbClr val="000000"/>
                </a:solidFill>
                <a:uFill>
                  <a:solidFill>
                    <a:srgbClr val="FFFFFF"/>
                  </a:solidFill>
                </a:uFill>
                <a:latin typeface="Calibri"/>
              </a:rPr>
              <a:t>								</a:t>
            </a:r>
            <a:endParaRPr lang="en-US" sz="2000" spc="-1" dirty="0">
              <a:solidFill>
                <a:srgbClr val="000000"/>
              </a:solidFill>
              <a:uFill>
                <a:solidFill>
                  <a:srgbClr val="FFFFFF"/>
                </a:solidFill>
              </a:uFill>
              <a:latin typeface="Arial"/>
            </a:endParaRPr>
          </a:p>
          <a:p>
            <a:pPr marL="377780" indent="-377383">
              <a:lnSpc>
                <a:spcPct val="90000"/>
              </a:lnSpc>
            </a:pPr>
            <a:endParaRPr lang="en-US" sz="2000" spc="-1" dirty="0">
              <a:solidFill>
                <a:srgbClr val="000000"/>
              </a:solidFill>
              <a:uFill>
                <a:solidFill>
                  <a:srgbClr val="FFFFFF"/>
                </a:solidFill>
              </a:uFill>
              <a:latin typeface="Arial"/>
            </a:endParaRPr>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397" y="-397"/>
            <a:ext cx="9912350" cy="924225"/>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lstStyle/>
          <a:p>
            <a:pPr marL="377780" indent="-377383"/>
            <a:r>
              <a:rPr lang="en-US" sz="3500" b="1" spc="-1" dirty="0">
                <a:solidFill>
                  <a:srgbClr val="000000"/>
                </a:solidFill>
                <a:uFill>
                  <a:solidFill>
                    <a:srgbClr val="FFFFFF"/>
                  </a:solidFill>
                </a:uFill>
                <a:latin typeface="Calibri"/>
              </a:rPr>
              <a:t>			WHO ANALGESIC LADDER</a:t>
            </a:r>
            <a:endParaRPr lang="en-US" sz="2000" spc="-1" dirty="0">
              <a:solidFill>
                <a:srgbClr val="000000"/>
              </a:solidFill>
              <a:uFill>
                <a:solidFill>
                  <a:srgbClr val="FFFFFF"/>
                </a:solidFill>
              </a:uFill>
              <a:latin typeface="Arial"/>
            </a:endParaRPr>
          </a:p>
        </p:txBody>
      </p:sp>
      <p:sp>
        <p:nvSpPr>
          <p:cNvPr id="132" name="Line 2"/>
          <p:cNvSpPr/>
          <p:nvPr/>
        </p:nvSpPr>
        <p:spPr>
          <a:xfrm flipH="1">
            <a:off x="5040313" y="1596064"/>
            <a:ext cx="3612356" cy="83732"/>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133" name="Line 3"/>
          <p:cNvSpPr/>
          <p:nvPr/>
        </p:nvSpPr>
        <p:spPr>
          <a:xfrm flipH="1">
            <a:off x="5040312" y="1679796"/>
            <a:ext cx="84138" cy="1680192"/>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134" name="Line 4"/>
          <p:cNvSpPr/>
          <p:nvPr/>
        </p:nvSpPr>
        <p:spPr>
          <a:xfrm flipH="1">
            <a:off x="2771775" y="3359988"/>
            <a:ext cx="2268141" cy="83732"/>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135" name="Line 5"/>
          <p:cNvSpPr/>
          <p:nvPr/>
        </p:nvSpPr>
        <p:spPr>
          <a:xfrm>
            <a:off x="2772172" y="3359988"/>
            <a:ext cx="397" cy="2351634"/>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136" name="Line 6"/>
          <p:cNvSpPr/>
          <p:nvPr/>
        </p:nvSpPr>
        <p:spPr>
          <a:xfrm flipH="1">
            <a:off x="-397" y="5711622"/>
            <a:ext cx="2772172" cy="397"/>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137" name="CustomShape 7"/>
          <p:cNvSpPr/>
          <p:nvPr/>
        </p:nvSpPr>
        <p:spPr>
          <a:xfrm>
            <a:off x="5544344" y="923828"/>
            <a:ext cx="3191669" cy="70795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9207" tIns="51588" rIns="99207" bIns="51588"/>
          <a:lstStyle/>
          <a:p>
            <a:pPr>
              <a:lnSpc>
                <a:spcPct val="100000"/>
              </a:lnSpc>
            </a:pPr>
            <a:r>
              <a:rPr lang="en-US" sz="2000" spc="-1" dirty="0">
                <a:solidFill>
                  <a:srgbClr val="000000"/>
                </a:solidFill>
                <a:uFill>
                  <a:solidFill>
                    <a:srgbClr val="FFFFFF"/>
                  </a:solidFill>
                </a:uFill>
                <a:latin typeface="Arial"/>
                <a:ea typeface="DejaVu Sans"/>
              </a:rPr>
              <a:t>Strong </a:t>
            </a:r>
            <a:r>
              <a:rPr lang="en-US" sz="2000" spc="-1" dirty="0" err="1">
                <a:solidFill>
                  <a:srgbClr val="000000"/>
                </a:solidFill>
                <a:uFill>
                  <a:solidFill>
                    <a:srgbClr val="FFFFFF"/>
                  </a:solidFill>
                </a:uFill>
                <a:latin typeface="Arial"/>
                <a:ea typeface="DejaVu Sans"/>
              </a:rPr>
              <a:t>opiods</a:t>
            </a:r>
            <a:r>
              <a:rPr lang="en-US" sz="2000" spc="-1" dirty="0">
                <a:solidFill>
                  <a:srgbClr val="000000"/>
                </a:solidFill>
                <a:uFill>
                  <a:solidFill>
                    <a:srgbClr val="FFFFFF"/>
                  </a:solidFill>
                </a:uFill>
                <a:latin typeface="Arial"/>
                <a:ea typeface="DejaVu Sans"/>
              </a:rPr>
              <a:t> + Co-analgesic. </a:t>
            </a:r>
            <a:r>
              <a:rPr lang="en-US" sz="2000" b="1" spc="-1" dirty="0">
                <a:solidFill>
                  <a:srgbClr val="FF0000"/>
                </a:solidFill>
                <a:uFill>
                  <a:solidFill>
                    <a:srgbClr val="FFFFFF"/>
                  </a:solidFill>
                </a:uFill>
                <a:latin typeface="Arial"/>
                <a:ea typeface="DejaVu Sans"/>
              </a:rPr>
              <a:t>(Step three.)</a:t>
            </a:r>
            <a:endParaRPr lang="en-US" sz="2000" b="1" spc="-1" dirty="0">
              <a:solidFill>
                <a:srgbClr val="FF0000"/>
              </a:solidFill>
              <a:uFill>
                <a:solidFill>
                  <a:srgbClr val="FFFFFF"/>
                </a:solidFill>
              </a:uFill>
              <a:latin typeface="Arial"/>
            </a:endParaRPr>
          </a:p>
        </p:txBody>
      </p:sp>
      <p:sp>
        <p:nvSpPr>
          <p:cNvPr id="138" name="CustomShape 8"/>
          <p:cNvSpPr/>
          <p:nvPr/>
        </p:nvSpPr>
        <p:spPr>
          <a:xfrm>
            <a:off x="5544344" y="1848053"/>
            <a:ext cx="3947716" cy="132463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9207" tIns="51588" rIns="99207" bIns="51588"/>
          <a:lstStyle/>
          <a:p>
            <a:pPr>
              <a:lnSpc>
                <a:spcPct val="100000"/>
              </a:lnSpc>
            </a:pPr>
            <a:r>
              <a:rPr lang="en-US" sz="2000" spc="-1" dirty="0">
                <a:solidFill>
                  <a:srgbClr val="000000"/>
                </a:solidFill>
                <a:uFill>
                  <a:solidFill>
                    <a:srgbClr val="FFFFFF"/>
                  </a:solidFill>
                </a:uFill>
                <a:latin typeface="Arial"/>
                <a:ea typeface="DejaVu Sans"/>
              </a:rPr>
              <a:t>Morphine</a:t>
            </a:r>
            <a:endParaRPr lang="en-US" sz="2000" spc="-1" dirty="0">
              <a:solidFill>
                <a:srgbClr val="000000"/>
              </a:solidFill>
              <a:uFill>
                <a:solidFill>
                  <a:srgbClr val="FFFFFF"/>
                </a:solidFill>
              </a:uFill>
              <a:latin typeface="Arial"/>
            </a:endParaRPr>
          </a:p>
          <a:p>
            <a:pPr>
              <a:lnSpc>
                <a:spcPct val="100000"/>
              </a:lnSpc>
            </a:pPr>
            <a:r>
              <a:rPr lang="en-US" sz="2000" spc="-1" dirty="0" err="1">
                <a:solidFill>
                  <a:srgbClr val="000000"/>
                </a:solidFill>
                <a:uFill>
                  <a:solidFill>
                    <a:srgbClr val="FFFFFF"/>
                  </a:solidFill>
                </a:uFill>
                <a:latin typeface="Arial"/>
                <a:ea typeface="DejaVu Sans"/>
              </a:rPr>
              <a:t>Diamorphine</a:t>
            </a:r>
            <a:endParaRPr lang="en-US" sz="2000" spc="-1" dirty="0">
              <a:solidFill>
                <a:srgbClr val="000000"/>
              </a:solidFill>
              <a:uFill>
                <a:solidFill>
                  <a:srgbClr val="FFFFFF"/>
                </a:solidFill>
              </a:uFill>
              <a:latin typeface="Arial"/>
            </a:endParaRPr>
          </a:p>
          <a:p>
            <a:pPr>
              <a:lnSpc>
                <a:spcPct val="100000"/>
              </a:lnSpc>
            </a:pPr>
            <a:r>
              <a:rPr lang="en-US" sz="2000" spc="-1" dirty="0" err="1">
                <a:solidFill>
                  <a:srgbClr val="000000"/>
                </a:solidFill>
                <a:uFill>
                  <a:solidFill>
                    <a:srgbClr val="FFFFFF"/>
                  </a:solidFill>
                </a:uFill>
                <a:latin typeface="Arial"/>
                <a:ea typeface="DejaVu Sans"/>
              </a:rPr>
              <a:t>Oxycodone</a:t>
            </a:r>
            <a:endParaRPr lang="en-US" sz="2000" spc="-1" dirty="0">
              <a:solidFill>
                <a:srgbClr val="000000"/>
              </a:solidFill>
              <a:uFill>
                <a:solidFill>
                  <a:srgbClr val="FFFFFF"/>
                </a:solidFill>
              </a:uFill>
              <a:latin typeface="Arial"/>
            </a:endParaRPr>
          </a:p>
        </p:txBody>
      </p:sp>
      <p:sp>
        <p:nvSpPr>
          <p:cNvPr id="139" name="CustomShape 9"/>
          <p:cNvSpPr/>
          <p:nvPr/>
        </p:nvSpPr>
        <p:spPr>
          <a:xfrm>
            <a:off x="2688034" y="2519892"/>
            <a:ext cx="2436019" cy="1010338"/>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9207" tIns="51588" rIns="99207" bIns="51588"/>
          <a:lstStyle/>
          <a:p>
            <a:pPr>
              <a:lnSpc>
                <a:spcPct val="100000"/>
              </a:lnSpc>
            </a:pPr>
            <a:r>
              <a:rPr lang="en-US" sz="2000" spc="-1" dirty="0">
                <a:solidFill>
                  <a:srgbClr val="000000"/>
                </a:solidFill>
                <a:uFill>
                  <a:solidFill>
                    <a:srgbClr val="FFFFFF"/>
                  </a:solidFill>
                </a:uFill>
                <a:latin typeface="Arial"/>
                <a:ea typeface="DejaVu Sans"/>
              </a:rPr>
              <a:t>Weak </a:t>
            </a:r>
            <a:r>
              <a:rPr lang="en-US" sz="2000" spc="-1" dirty="0" err="1">
                <a:solidFill>
                  <a:srgbClr val="000000"/>
                </a:solidFill>
                <a:uFill>
                  <a:solidFill>
                    <a:srgbClr val="FFFFFF"/>
                  </a:solidFill>
                </a:uFill>
                <a:latin typeface="Arial"/>
                <a:ea typeface="DejaVu Sans"/>
              </a:rPr>
              <a:t>opiods</a:t>
            </a:r>
            <a:r>
              <a:rPr lang="en-US" sz="2000" spc="-1" dirty="0">
                <a:solidFill>
                  <a:srgbClr val="000000"/>
                </a:solidFill>
                <a:uFill>
                  <a:solidFill>
                    <a:srgbClr val="FFFFFF"/>
                  </a:solidFill>
                </a:uFill>
                <a:latin typeface="Arial"/>
                <a:ea typeface="DejaVu Sans"/>
              </a:rPr>
              <a:t> + co analgesic. </a:t>
            </a:r>
            <a:r>
              <a:rPr lang="en-US" sz="2000" b="1" spc="-1" dirty="0">
                <a:solidFill>
                  <a:srgbClr val="FF0000"/>
                </a:solidFill>
                <a:uFill>
                  <a:solidFill>
                    <a:srgbClr val="FFFFFF"/>
                  </a:solidFill>
                </a:uFill>
                <a:latin typeface="Arial"/>
                <a:ea typeface="DejaVu Sans"/>
              </a:rPr>
              <a:t>(Step two.)</a:t>
            </a:r>
            <a:endParaRPr lang="en-US" sz="2000" b="1" spc="-1" dirty="0">
              <a:solidFill>
                <a:srgbClr val="FF0000"/>
              </a:solidFill>
              <a:uFill>
                <a:solidFill>
                  <a:srgbClr val="FFFFFF"/>
                </a:solidFill>
              </a:uFill>
              <a:latin typeface="Arial"/>
            </a:endParaRPr>
          </a:p>
        </p:txBody>
      </p:sp>
      <p:sp>
        <p:nvSpPr>
          <p:cNvPr id="140" name="CustomShape 10"/>
          <p:cNvSpPr/>
          <p:nvPr/>
        </p:nvSpPr>
        <p:spPr>
          <a:xfrm>
            <a:off x="3108325" y="3527848"/>
            <a:ext cx="2015728" cy="120121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9207" tIns="51588" rIns="99207" bIns="51588"/>
          <a:lstStyle/>
          <a:p>
            <a:pPr>
              <a:lnSpc>
                <a:spcPct val="100000"/>
              </a:lnSpc>
            </a:pPr>
            <a:r>
              <a:rPr lang="en-US" sz="2000" spc="-1" dirty="0" smtClean="0">
                <a:solidFill>
                  <a:srgbClr val="000000"/>
                </a:solidFill>
                <a:uFill>
                  <a:solidFill>
                    <a:srgbClr val="FFFFFF"/>
                  </a:solidFill>
                </a:uFill>
                <a:latin typeface="Arial"/>
                <a:ea typeface="DejaVu Sans"/>
              </a:rPr>
              <a:t>Codeine </a:t>
            </a:r>
            <a:r>
              <a:rPr lang="en-US" sz="2200" spc="-1" dirty="0">
                <a:solidFill>
                  <a:srgbClr val="000000"/>
                </a:solidFill>
                <a:uFill>
                  <a:solidFill>
                    <a:srgbClr val="FFFFFF"/>
                  </a:solidFill>
                </a:uFill>
                <a:latin typeface="Arial"/>
                <a:ea typeface="DejaVu Sans"/>
              </a:rPr>
              <a:t>phosphate</a:t>
            </a:r>
            <a:endParaRPr lang="en-US" sz="2000" spc="-1" dirty="0">
              <a:solidFill>
                <a:srgbClr val="000000"/>
              </a:solidFill>
              <a:uFill>
                <a:solidFill>
                  <a:srgbClr val="FFFFFF"/>
                </a:solidFill>
              </a:uFill>
              <a:latin typeface="Arial"/>
            </a:endParaRPr>
          </a:p>
          <a:p>
            <a:pPr>
              <a:lnSpc>
                <a:spcPct val="100000"/>
              </a:lnSpc>
            </a:pPr>
            <a:r>
              <a:rPr lang="en-US" sz="2000" spc="-1" dirty="0">
                <a:solidFill>
                  <a:srgbClr val="000000"/>
                </a:solidFill>
                <a:uFill>
                  <a:solidFill>
                    <a:srgbClr val="FFFFFF"/>
                  </a:solidFill>
                </a:uFill>
                <a:latin typeface="Arial"/>
                <a:ea typeface="DejaVu Sans"/>
              </a:rPr>
              <a:t>DF 118</a:t>
            </a:r>
            <a:endParaRPr lang="en-US" sz="2000" spc="-1" dirty="0">
              <a:solidFill>
                <a:srgbClr val="000000"/>
              </a:solidFill>
              <a:uFill>
                <a:solidFill>
                  <a:srgbClr val="FFFFFF"/>
                </a:solidFill>
              </a:uFill>
              <a:latin typeface="Arial"/>
            </a:endParaRPr>
          </a:p>
        </p:txBody>
      </p:sp>
      <p:sp>
        <p:nvSpPr>
          <p:cNvPr id="141" name="CustomShape 11"/>
          <p:cNvSpPr/>
          <p:nvPr/>
        </p:nvSpPr>
        <p:spPr>
          <a:xfrm>
            <a:off x="0" y="4955655"/>
            <a:ext cx="2771775" cy="70795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9207" tIns="51588" rIns="99207" bIns="51588"/>
          <a:lstStyle/>
          <a:p>
            <a:pPr>
              <a:lnSpc>
                <a:spcPct val="100000"/>
              </a:lnSpc>
            </a:pPr>
            <a:r>
              <a:rPr lang="en-US" sz="2000" spc="-1" dirty="0">
                <a:solidFill>
                  <a:srgbClr val="000000"/>
                </a:solidFill>
                <a:uFill>
                  <a:solidFill>
                    <a:srgbClr val="FFFFFF"/>
                  </a:solidFill>
                </a:uFill>
                <a:latin typeface="Arial"/>
                <a:ea typeface="DejaVu Sans"/>
              </a:rPr>
              <a:t>Non </a:t>
            </a:r>
            <a:r>
              <a:rPr lang="en-US" sz="2000" spc="-1" dirty="0" err="1">
                <a:solidFill>
                  <a:srgbClr val="000000"/>
                </a:solidFill>
                <a:uFill>
                  <a:solidFill>
                    <a:srgbClr val="FFFFFF"/>
                  </a:solidFill>
                </a:uFill>
                <a:latin typeface="Arial"/>
                <a:ea typeface="DejaVu Sans"/>
              </a:rPr>
              <a:t>opiods</a:t>
            </a:r>
            <a:r>
              <a:rPr lang="en-US" sz="2000" spc="-1" dirty="0">
                <a:solidFill>
                  <a:srgbClr val="000000"/>
                </a:solidFill>
                <a:uFill>
                  <a:solidFill>
                    <a:srgbClr val="FFFFFF"/>
                  </a:solidFill>
                </a:uFill>
                <a:latin typeface="Arial"/>
                <a:ea typeface="DejaVu Sans"/>
              </a:rPr>
              <a:t> + co analgesic. </a:t>
            </a:r>
            <a:r>
              <a:rPr lang="en-US" sz="2000" b="1" spc="-1" dirty="0">
                <a:solidFill>
                  <a:srgbClr val="FF0000"/>
                </a:solidFill>
                <a:uFill>
                  <a:solidFill>
                    <a:srgbClr val="FFFFFF"/>
                  </a:solidFill>
                </a:uFill>
                <a:latin typeface="Arial"/>
                <a:ea typeface="DejaVu Sans"/>
              </a:rPr>
              <a:t>(Step one)</a:t>
            </a:r>
            <a:endParaRPr lang="en-US" sz="2000" b="1" spc="-1" dirty="0">
              <a:solidFill>
                <a:srgbClr val="FF0000"/>
              </a:solidFill>
              <a:uFill>
                <a:solidFill>
                  <a:srgbClr val="FFFFFF"/>
                </a:solidFill>
              </a:uFill>
              <a:latin typeface="Arial"/>
            </a:endParaRPr>
          </a:p>
        </p:txBody>
      </p:sp>
      <p:sp>
        <p:nvSpPr>
          <p:cNvPr id="142" name="CustomShape 12"/>
          <p:cNvSpPr/>
          <p:nvPr/>
        </p:nvSpPr>
        <p:spPr>
          <a:xfrm>
            <a:off x="167878" y="5711622"/>
            <a:ext cx="2940050" cy="40556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9207" tIns="51588" rIns="99207" bIns="51588"/>
          <a:lstStyle/>
          <a:p>
            <a:pPr>
              <a:lnSpc>
                <a:spcPct val="100000"/>
              </a:lnSpc>
            </a:pPr>
            <a:r>
              <a:rPr lang="en-US" sz="2000" spc="-1" dirty="0" err="1">
                <a:solidFill>
                  <a:srgbClr val="000000"/>
                </a:solidFill>
                <a:uFill>
                  <a:solidFill>
                    <a:srgbClr val="FFFFFF"/>
                  </a:solidFill>
                </a:uFill>
                <a:latin typeface="Arial"/>
                <a:ea typeface="DejaVu Sans"/>
              </a:rPr>
              <a:t>Aspirin,Paracetamol</a:t>
            </a:r>
            <a:r>
              <a:rPr lang="en-US" sz="2000" spc="-1" dirty="0">
                <a:solidFill>
                  <a:srgbClr val="000000"/>
                </a:solidFill>
                <a:uFill>
                  <a:solidFill>
                    <a:srgbClr val="FFFFFF"/>
                  </a:solidFill>
                </a:uFill>
                <a:latin typeface="Arial"/>
                <a:ea typeface="DejaVu Sans"/>
              </a:rPr>
              <a:t> etc</a:t>
            </a:r>
            <a:endParaRPr lang="en-US" sz="2000" spc="-1" dirty="0">
              <a:solidFill>
                <a:srgbClr val="000000"/>
              </a:solidFill>
              <a:uFill>
                <a:solidFill>
                  <a:srgbClr val="FFFFFF"/>
                </a:solidFill>
              </a:uFill>
              <a:latin typeface="Arial"/>
            </a:endParaRPr>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1687512" y="-182563"/>
            <a:ext cx="9072166" cy="1259549"/>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nchor="ctr"/>
          <a:lstStyle/>
          <a:p>
            <a:r>
              <a:rPr lang="en-US" sz="2400" b="1" spc="-1" dirty="0">
                <a:solidFill>
                  <a:srgbClr val="000000"/>
                </a:solidFill>
                <a:uFill>
                  <a:solidFill>
                    <a:srgbClr val="FFFFFF"/>
                  </a:solidFill>
                </a:uFill>
                <a:latin typeface="Calibri" panose="020F0502020204030204" pitchFamily="34" charset="0"/>
                <a:cs typeface="Calibri" panose="020F0502020204030204" pitchFamily="34" charset="0"/>
              </a:rPr>
              <a:t>NON -NARCOTIC </a:t>
            </a:r>
            <a:r>
              <a:rPr lang="en-US" sz="2400" b="1" spc="-1" dirty="0" smtClean="0">
                <a:solidFill>
                  <a:srgbClr val="000000"/>
                </a:solidFill>
                <a:uFill>
                  <a:solidFill>
                    <a:srgbClr val="FFFFFF"/>
                  </a:solidFill>
                </a:uFill>
                <a:latin typeface="Calibri" panose="020F0502020204030204" pitchFamily="34" charset="0"/>
                <a:cs typeface="Calibri" panose="020F0502020204030204" pitchFamily="34" charset="0"/>
              </a:rPr>
              <a:t>ANALGESICS/NON OPIOIDS</a:t>
            </a: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algn="ctr">
              <a:lnSpc>
                <a:spcPct val="100000"/>
              </a:lnSpc>
            </a:pPr>
            <a:endParaRPr lang="en-US" sz="2000" spc="-1" dirty="0">
              <a:solidFill>
                <a:srgbClr val="000000"/>
              </a:solidFill>
              <a:uFill>
                <a:solidFill>
                  <a:srgbClr val="FFFFFF"/>
                </a:solidFill>
              </a:uFill>
              <a:latin typeface="Arial"/>
            </a:endParaRPr>
          </a:p>
        </p:txBody>
      </p:sp>
      <p:sp>
        <p:nvSpPr>
          <p:cNvPr id="144" name="CustomShape 2"/>
          <p:cNvSpPr/>
          <p:nvPr/>
        </p:nvSpPr>
        <p:spPr>
          <a:xfrm>
            <a:off x="315912" y="655637"/>
            <a:ext cx="9428163" cy="6096879"/>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lstStyle/>
          <a:p>
            <a:pPr marL="377780" indent="-377383">
              <a:buClr>
                <a:srgbClr val="000000"/>
              </a:buClr>
              <a:buFont typeface="Arial"/>
              <a:buChar char="•"/>
            </a:pP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A drug that has analgesics, antipyretic, and anti inflammatory.</a:t>
            </a:r>
          </a:p>
          <a:p>
            <a:pPr marL="377780" indent="-377383">
              <a:buClr>
                <a:srgbClr val="000000"/>
              </a:buClr>
              <a:buFont typeface="Arial"/>
              <a:buChar char="•"/>
            </a:pP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They do not bind to opioids receptor</a:t>
            </a: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buClr>
                <a:srgbClr val="000000"/>
              </a:buClr>
              <a:buFont typeface="Arial"/>
              <a:buChar char="•"/>
            </a:pP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These </a:t>
            </a: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include aspirin, acetaminophen and the non-steroidal anti-inflammatory drugs(NSAIDS</a:t>
            </a: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).like ibuprofen, diclofenac, indomethacin</a:t>
            </a: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90000"/>
              </a:lnSpc>
              <a:buClr>
                <a:srgbClr val="000000"/>
              </a:buClr>
              <a:buFont typeface="Arial"/>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Non-narcotic analgesics are typically the first-line treatment for mild to moderate cancer pain</a:t>
            </a: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a:t>
            </a:r>
          </a:p>
          <a:p>
            <a:pPr marL="397">
              <a:lnSpc>
                <a:spcPct val="90000"/>
              </a:lnSpc>
              <a:buClr>
                <a:srgbClr val="000000"/>
              </a:buClr>
            </a:pP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97">
              <a:lnSpc>
                <a:spcPct val="90000"/>
              </a:lnSpc>
              <a:buClr>
                <a:srgbClr val="000000"/>
              </a:buClr>
            </a:pP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SIDE EFFECTS OF NON NARCOICS</a:t>
            </a:r>
          </a:p>
          <a:p>
            <a:pPr marL="377780" indent="-377383">
              <a:lnSpc>
                <a:spcPct val="90000"/>
              </a:lnSpc>
              <a:buClr>
                <a:srgbClr val="000000"/>
              </a:buClr>
              <a:buFont typeface="Arial"/>
              <a:buChar char="•"/>
            </a:pP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90000"/>
              </a:lnSpc>
              <a:buClr>
                <a:srgbClr val="000000"/>
              </a:buClr>
              <a:buFont typeface="Arial"/>
              <a:buChar char="•"/>
            </a:pPr>
            <a:endPar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90000"/>
              </a:lnSpc>
              <a:buClr>
                <a:srgbClr val="000000"/>
              </a:buClr>
              <a:buFont typeface="Arial"/>
              <a:buChar char="•"/>
            </a:pP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 </a:t>
            </a:r>
            <a:r>
              <a:rPr lang="en-US" sz="2400" spc="-1" dirty="0">
                <a:solidFill>
                  <a:srgbClr val="000000"/>
                </a:solidFill>
                <a:uFill>
                  <a:solidFill>
                    <a:srgbClr val="FFFFFF"/>
                  </a:solidFill>
                </a:uFill>
                <a:latin typeface="Calibri"/>
              </a:rPr>
              <a:t>The side effects of aspirin are well known, particularly gastrointestinal ulceration, inhibition of platelet aggregation and aspirin hypersensitivity. </a:t>
            </a:r>
            <a:endParaRPr lang="en-US" sz="1200" spc="-1" dirty="0">
              <a:solidFill>
                <a:srgbClr val="000000"/>
              </a:solidFill>
              <a:uFill>
                <a:solidFill>
                  <a:srgbClr val="FFFFFF"/>
                </a:solidFill>
              </a:uFill>
              <a:latin typeface="Arial"/>
            </a:endParaRPr>
          </a:p>
          <a:p>
            <a:pPr marL="377780" indent="-377383">
              <a:lnSpc>
                <a:spcPct val="90000"/>
              </a:lnSpc>
              <a:buClr>
                <a:srgbClr val="000000"/>
              </a:buClr>
              <a:buFont typeface="Arial"/>
              <a:buChar char="•"/>
            </a:pPr>
            <a:r>
              <a:rPr lang="en-US" sz="2400" spc="-1" dirty="0">
                <a:solidFill>
                  <a:srgbClr val="000000"/>
                </a:solidFill>
                <a:uFill>
                  <a:solidFill>
                    <a:srgbClr val="FFFFFF"/>
                  </a:solidFill>
                </a:uFill>
                <a:latin typeface="Calibri"/>
              </a:rPr>
              <a:t>Conversely, acetaminophen is usually safe and free of side effects when given in dosages under 4 g per day.  Hepatotoxicity may occur at a higher dosage, but this is a rare complication. </a:t>
            </a:r>
            <a:endParaRPr lang="en-US" sz="1200" spc="-1" dirty="0">
              <a:solidFill>
                <a:srgbClr val="000000"/>
              </a:solidFill>
              <a:uFill>
                <a:solidFill>
                  <a:srgbClr val="FFFFFF"/>
                </a:solidFill>
              </a:uFill>
              <a:latin typeface="Arial"/>
            </a:endParaRPr>
          </a:p>
          <a:p>
            <a:pPr marL="377780" indent="-377383">
              <a:buClr>
                <a:srgbClr val="000000"/>
              </a:buClr>
              <a:buFont typeface="Arial"/>
              <a:buChar char="•"/>
            </a:pPr>
            <a:endPar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buClr>
                <a:srgbClr val="000000"/>
              </a:buClr>
              <a:buFont typeface="Arial"/>
              <a:buChar char="•"/>
            </a:pP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buClr>
                <a:srgbClr val="000000"/>
              </a:buClr>
              <a:buFont typeface="Arial"/>
              <a:buChar char="•"/>
            </a:pPr>
            <a:endPar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buClr>
                <a:srgbClr val="000000"/>
              </a:buClr>
              <a:buFont typeface="Arial"/>
              <a:buChar char="•"/>
            </a:pPr>
            <a:endPar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buClr>
                <a:srgbClr val="000000"/>
              </a:buClr>
              <a:buFont typeface="Arial"/>
              <a:buChar char="•"/>
            </a:pPr>
            <a:endParaRPr lang="en-US" sz="2000" spc="-1" dirty="0">
              <a:solidFill>
                <a:srgbClr val="000000"/>
              </a:solidFill>
              <a:uFill>
                <a:solidFill>
                  <a:srgbClr val="FFFFFF"/>
                </a:solidFill>
              </a:uFill>
              <a:latin typeface="Arial"/>
            </a:endParaRPr>
          </a:p>
          <a:p>
            <a:pPr marL="377780" indent="-377383"/>
            <a:endParaRPr lang="en-US" sz="2000" spc="-1" dirty="0">
              <a:solidFill>
                <a:srgbClr val="000000"/>
              </a:solidFill>
              <a:uFill>
                <a:solidFill>
                  <a:srgbClr val="FFFFFF"/>
                </a:solidFill>
              </a:uFill>
              <a:latin typeface="Arial"/>
            </a:endParaRPr>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1687512" y="0"/>
            <a:ext cx="9224566" cy="960437"/>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nchor="ctr"/>
          <a:lstStyle/>
          <a:p>
            <a:r>
              <a:rPr lang="en-US" sz="4000" b="1" spc="-1" dirty="0">
                <a:solidFill>
                  <a:srgbClr val="000000"/>
                </a:solidFill>
                <a:uFill>
                  <a:solidFill>
                    <a:srgbClr val="FFFFFF"/>
                  </a:solidFill>
                </a:uFill>
                <a:latin typeface="Calibri" panose="020F0502020204030204" pitchFamily="34" charset="0"/>
                <a:cs typeface="Calibri" panose="020F0502020204030204" pitchFamily="34" charset="0"/>
              </a:rPr>
              <a:t>NARCOTIC ANALGESICS</a:t>
            </a: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algn="ctr">
              <a:lnSpc>
                <a:spcPct val="100000"/>
              </a:lnSpc>
            </a:pPr>
            <a:endParaRPr lang="en-US" sz="2000" spc="-1" dirty="0">
              <a:solidFill>
                <a:srgbClr val="000000"/>
              </a:solidFill>
              <a:uFill>
                <a:solidFill>
                  <a:srgbClr val="FFFFFF"/>
                </a:solidFill>
              </a:uFill>
              <a:latin typeface="Arial"/>
            </a:endParaRPr>
          </a:p>
        </p:txBody>
      </p:sp>
      <p:sp>
        <p:nvSpPr>
          <p:cNvPr id="148" name="CustomShape 2"/>
          <p:cNvSpPr/>
          <p:nvPr/>
        </p:nvSpPr>
        <p:spPr>
          <a:xfrm>
            <a:off x="315912" y="655637"/>
            <a:ext cx="9260285" cy="7010400"/>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lstStyle/>
          <a:p>
            <a:pPr marL="377780" indent="-377383">
              <a:buClr>
                <a:srgbClr val="000000"/>
              </a:buClr>
              <a:buFont typeface="Arial"/>
              <a:buChar char="•"/>
            </a:pP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Opioids are substances that act on opioids receptors to produce morphine like effects like codeine,methadone,tramadol,fentanyl,heroine</a:t>
            </a:r>
          </a:p>
          <a:p>
            <a:pPr marL="377780" indent="-377383">
              <a:buClr>
                <a:srgbClr val="000000"/>
              </a:buClr>
              <a:buFont typeface="Arial"/>
              <a:buChar char="•"/>
            </a:pP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They are used for pain relief including anesthesia other medical uses suppression of diarrhea, suppressing cough, reversing opioids overdose</a:t>
            </a:r>
          </a:p>
          <a:p>
            <a:pPr marL="377780" indent="-377383">
              <a:buClr>
                <a:srgbClr val="000000"/>
              </a:buClr>
              <a:buFont typeface="Arial"/>
              <a:buChar char="•"/>
            </a:pP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The </a:t>
            </a: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narcotic agents remain the gold standard for analgesia.</a:t>
            </a:r>
          </a:p>
          <a:p>
            <a:pPr>
              <a:buFont typeface="Arial" panose="020B0604020202020204" pitchFamily="34" charset="0"/>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 These agents produce a much greater analgesic effect than the non-narcotic analgesics</a:t>
            </a: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a:t>
            </a:r>
          </a:p>
          <a:p>
            <a:r>
              <a:rPr lang="en-US" sz="2400" b="1" spc="-1" dirty="0" smtClean="0">
                <a:solidFill>
                  <a:srgbClr val="000000"/>
                </a:solidFill>
                <a:uFill>
                  <a:solidFill>
                    <a:srgbClr val="FFFFFF"/>
                  </a:solidFill>
                </a:uFill>
                <a:latin typeface="Calibri" panose="020F0502020204030204" pitchFamily="34" charset="0"/>
                <a:cs typeface="Calibri" panose="020F0502020204030204" pitchFamily="34" charset="0"/>
              </a:rPr>
              <a:t>Mode of action</a:t>
            </a:r>
            <a:endParaRPr lang="en-US" sz="2400" b="1" spc="-1" dirty="0">
              <a:solidFill>
                <a:srgbClr val="000000"/>
              </a:solidFill>
              <a:uFill>
                <a:solidFill>
                  <a:srgbClr val="FFFFFF"/>
                </a:solidFill>
              </a:u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 </a:t>
            </a:r>
            <a:r>
              <a:rPr lang="en-US" sz="2400" dirty="0"/>
              <a:t>It has actions on two site, the presynaptic nerve and post synaptic nerve.</a:t>
            </a:r>
          </a:p>
          <a:p>
            <a:pPr>
              <a:buFont typeface="Arial" panose="020B0604020202020204" pitchFamily="34" charset="0"/>
              <a:buChar char="•"/>
            </a:pPr>
            <a:r>
              <a:rPr lang="en-US" sz="2400" dirty="0"/>
              <a:t>The post synaptic actions of opioids are usually inhibitory.</a:t>
            </a:r>
          </a:p>
          <a:p>
            <a:pPr>
              <a:buFont typeface="Arial" panose="020B0604020202020204" pitchFamily="34" charset="0"/>
              <a:buChar char="•"/>
            </a:pPr>
            <a:r>
              <a:rPr lang="en-US" sz="2400" dirty="0"/>
              <a:t>The presynaptic action of opioids is to inhibit neurotransmitter release.</a:t>
            </a:r>
          </a:p>
          <a:p>
            <a:pPr>
              <a:buFont typeface="Arial" panose="020B0604020202020204" pitchFamily="34" charset="0"/>
              <a:buChar char="•"/>
            </a:pPr>
            <a:r>
              <a:rPr lang="en-US" sz="2400" dirty="0"/>
              <a:t>They work by activating opioids receptor in CNS and PNS, this reduces neuronal activity, it reducing transmission of pain receptors</a:t>
            </a:r>
          </a:p>
          <a:p>
            <a:pPr>
              <a:buFont typeface="Arial" panose="020B0604020202020204" pitchFamily="34" charset="0"/>
              <a:buChar char="•"/>
            </a:pPr>
            <a:r>
              <a:rPr lang="en-US" sz="2400" dirty="0"/>
              <a:t>Opioids dull pain perception and increases feelings of pleasure</a:t>
            </a:r>
          </a:p>
          <a:p>
            <a:pPr marL="377780" indent="-377383">
              <a:buClr>
                <a:srgbClr val="000000"/>
              </a:buClr>
              <a:buFont typeface="Arial"/>
              <a:buChar char="•"/>
            </a:pPr>
            <a:endPar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buClr>
                <a:srgbClr val="000000"/>
              </a:buClr>
              <a:buFont typeface="Arial"/>
              <a:buChar char="•"/>
            </a:pP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buClr>
                <a:srgbClr val="000000"/>
              </a:buClr>
              <a:buFont typeface="Arial"/>
              <a:buChar char="•"/>
            </a:pPr>
            <a:endPar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buClr>
                <a:srgbClr val="000000"/>
              </a:buClr>
              <a:buFont typeface="Arial"/>
              <a:buChar char="•"/>
            </a:pP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620712" y="-334963"/>
            <a:ext cx="9072166" cy="1219200"/>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nchor="ctr"/>
          <a:lstStyle/>
          <a:p>
            <a:pPr algn="ctr">
              <a:lnSpc>
                <a:spcPct val="100000"/>
              </a:lnSpc>
            </a:pPr>
            <a:r>
              <a:rPr lang="en-US" sz="4900" b="1" spc="-1" dirty="0">
                <a:solidFill>
                  <a:srgbClr val="000000"/>
                </a:solidFill>
                <a:uFill>
                  <a:solidFill>
                    <a:srgbClr val="FFFFFF"/>
                  </a:solidFill>
                </a:uFill>
                <a:latin typeface="Calibri"/>
              </a:rPr>
              <a:t>ADJUVANT</a:t>
            </a:r>
            <a:endParaRPr lang="en-US" sz="2000" spc="-1" dirty="0">
              <a:solidFill>
                <a:srgbClr val="000000"/>
              </a:solidFill>
              <a:uFill>
                <a:solidFill>
                  <a:srgbClr val="FFFFFF"/>
                </a:solidFill>
              </a:uFill>
              <a:latin typeface="Arial"/>
            </a:endParaRPr>
          </a:p>
        </p:txBody>
      </p:sp>
      <p:sp>
        <p:nvSpPr>
          <p:cNvPr id="154" name="CustomShape 2"/>
          <p:cNvSpPr/>
          <p:nvPr/>
        </p:nvSpPr>
        <p:spPr>
          <a:xfrm>
            <a:off x="544512" y="655637"/>
            <a:ext cx="9148366" cy="6324600"/>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lstStyle/>
          <a:p>
            <a:pPr marL="377780" indent="-377383">
              <a:buFont typeface="Wingdings" panose="05000000000000000000" pitchFamily="2" charset="2"/>
              <a:buChar char="Ø"/>
            </a:pP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They are medications whose primary indication is the management of medical conditions with secondary effects of analgesia.</a:t>
            </a:r>
          </a:p>
          <a:p>
            <a:pPr marL="377780" indent="-377383">
              <a:buFont typeface="Wingdings" panose="05000000000000000000" pitchFamily="2" charset="2"/>
              <a:buChar char="Ø"/>
            </a:pP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They </a:t>
            </a: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are not designed as analgesic but may help in certain kinds of pain alongside standard analgesics.</a:t>
            </a:r>
          </a:p>
          <a:p>
            <a:pPr marL="377780" indent="-377383">
              <a:lnSpc>
                <a:spcPct val="70000"/>
              </a:lnSpc>
              <a:buClr>
                <a:srgbClr val="000000"/>
              </a:buClr>
              <a:buFont typeface="Wingdings" charset="2"/>
              <a:buChar char=""/>
            </a:pP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 They can be started at any step of the analgesic ladder</a:t>
            </a: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a:t>
            </a:r>
          </a:p>
          <a:p>
            <a:pPr marL="377780" indent="-377383">
              <a:lnSpc>
                <a:spcPct val="70000"/>
              </a:lnSpc>
              <a:buClr>
                <a:srgbClr val="000000"/>
              </a:buClr>
              <a:buFont typeface="Wingdings" charset="2"/>
              <a:buChar char=""/>
            </a:pPr>
            <a:r>
              <a:rPr lang="en-US" sz="2000" b="1" spc="-1" dirty="0" smtClean="0">
                <a:solidFill>
                  <a:srgbClr val="000000"/>
                </a:solidFill>
                <a:uFill>
                  <a:solidFill>
                    <a:srgbClr val="FFFFFF"/>
                  </a:solidFill>
                </a:uFill>
                <a:latin typeface="Calibri" panose="020F0502020204030204" pitchFamily="34" charset="0"/>
                <a:cs typeface="Calibri" panose="020F0502020204030204" pitchFamily="34" charset="0"/>
              </a:rPr>
              <a:t> </a:t>
            </a:r>
            <a:r>
              <a:rPr lang="en-US" sz="2000" b="1" spc="-1" dirty="0">
                <a:solidFill>
                  <a:srgbClr val="000000"/>
                </a:solidFill>
                <a:uFill>
                  <a:solidFill>
                    <a:srgbClr val="FFFFFF"/>
                  </a:solidFill>
                </a:uFill>
                <a:latin typeface="Calibri" panose="020F0502020204030204" pitchFamily="34" charset="0"/>
                <a:cs typeface="Calibri" panose="020F0502020204030204" pitchFamily="34" charset="0"/>
              </a:rPr>
              <a:t>Corticosteroids</a:t>
            </a: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a:t>
            </a:r>
          </a:p>
          <a:p>
            <a:pPr marL="377780" indent="-377383">
              <a:lnSpc>
                <a:spcPct val="70000"/>
              </a:lnSpc>
            </a:pP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E.g. dexamethasone 1mg,prednisolone 7mg.</a:t>
            </a:r>
          </a:p>
          <a:p>
            <a:pPr marL="377780" indent="-377383">
              <a:lnSpc>
                <a:spcPct val="70000"/>
              </a:lnSpc>
            </a:pP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They help relieve pain from severe swelling or inflammation.</a:t>
            </a:r>
          </a:p>
          <a:p>
            <a:pPr marL="377780" indent="-377383">
              <a:lnSpc>
                <a:spcPct val="80000"/>
              </a:lnSpc>
              <a:buClr>
                <a:srgbClr val="000000"/>
              </a:buClr>
              <a:buFont typeface="Wingdings" charset="2"/>
              <a:buChar char=""/>
            </a:pP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 Cancer causes local inflammation and swelling. When it spreads to an area of the body where there is very little room for this swelling, it may result in considerable pain e.g. increased intracranial pressure, spinal cord compression and opportunistic infections in HIV e.g. severe </a:t>
            </a: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candidiasis.</a:t>
            </a:r>
            <a:r>
              <a:rPr lang="en-US" sz="2000" b="1" spc="-1" dirty="0" smtClean="0">
                <a:solidFill>
                  <a:srgbClr val="000000"/>
                </a:solidFill>
                <a:uFill>
                  <a:solidFill>
                    <a:srgbClr val="FFFFFF"/>
                  </a:solidFill>
                </a:uFill>
                <a:latin typeface="Calibri" panose="020F0502020204030204" pitchFamily="34" charset="0"/>
                <a:cs typeface="Calibri" panose="020F0502020204030204" pitchFamily="34" charset="0"/>
              </a:rPr>
              <a:t> </a:t>
            </a:r>
          </a:p>
          <a:p>
            <a:pPr marL="377780" indent="-377383">
              <a:lnSpc>
                <a:spcPct val="80000"/>
              </a:lnSpc>
              <a:buClr>
                <a:srgbClr val="000000"/>
              </a:buClr>
              <a:buFont typeface="Wingdings" charset="2"/>
              <a:buChar char=""/>
            </a:pPr>
            <a:r>
              <a:rPr lang="en-US" sz="2000" b="1" spc="-1" dirty="0" smtClean="0">
                <a:solidFill>
                  <a:srgbClr val="000000"/>
                </a:solidFill>
                <a:uFill>
                  <a:solidFill>
                    <a:srgbClr val="FFFFFF"/>
                  </a:solidFill>
                </a:uFill>
                <a:latin typeface="Calibri" panose="020F0502020204030204" pitchFamily="34" charset="0"/>
                <a:cs typeface="Calibri" panose="020F0502020204030204" pitchFamily="34" charset="0"/>
              </a:rPr>
              <a:t>Tricyclic </a:t>
            </a:r>
            <a:r>
              <a:rPr lang="en-US" sz="2000" b="1" spc="-1" dirty="0">
                <a:solidFill>
                  <a:srgbClr val="000000"/>
                </a:solidFill>
                <a:uFill>
                  <a:solidFill>
                    <a:srgbClr val="FFFFFF"/>
                  </a:solidFill>
                </a:uFill>
                <a:latin typeface="Calibri" panose="020F0502020204030204" pitchFamily="34" charset="0"/>
                <a:cs typeface="Calibri" panose="020F0502020204030204" pitchFamily="34" charset="0"/>
              </a:rPr>
              <a:t>antidepressants</a:t>
            </a: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a:t>
            </a:r>
          </a:p>
          <a:p>
            <a:pPr marL="377780" indent="-377383">
              <a:lnSpc>
                <a:spcPct val="80000"/>
              </a:lnSpc>
            </a:pP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E.g. laroxyl and imipramine. Used in pain as a result of nerve damage[neuropathic pain]</a:t>
            </a:r>
          </a:p>
          <a:p>
            <a:pPr marL="377780" indent="-377383">
              <a:lnSpc>
                <a:spcPct val="80000"/>
              </a:lnSpc>
              <a:buClr>
                <a:srgbClr val="000000"/>
              </a:buClr>
              <a:buFont typeface="Wingdings" charset="2"/>
              <a:buChar char=""/>
            </a:pPr>
            <a:r>
              <a:rPr lang="en-US" sz="2000" b="1" spc="-1" dirty="0">
                <a:solidFill>
                  <a:srgbClr val="000000"/>
                </a:solidFill>
                <a:uFill>
                  <a:solidFill>
                    <a:srgbClr val="FFFFFF"/>
                  </a:solidFill>
                </a:uFill>
                <a:latin typeface="Calibri" panose="020F0502020204030204" pitchFamily="34" charset="0"/>
                <a:cs typeface="Calibri" panose="020F0502020204030204" pitchFamily="34" charset="0"/>
              </a:rPr>
              <a:t>Anticonvulsants;</a:t>
            </a: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80000"/>
              </a:lnSpc>
            </a:pP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E.g. tegretol, sodium </a:t>
            </a:r>
            <a:r>
              <a:rPr lang="en-US" sz="2000" spc="-1" dirty="0" smtClean="0">
                <a:solidFill>
                  <a:srgbClr val="000000"/>
                </a:solidFill>
                <a:uFill>
                  <a:solidFill>
                    <a:srgbClr val="FFFFFF"/>
                  </a:solidFill>
                </a:uFill>
                <a:latin typeface="Calibri" panose="020F0502020204030204" pitchFamily="34" charset="0"/>
                <a:cs typeface="Calibri" panose="020F0502020204030204" pitchFamily="34" charset="0"/>
              </a:rPr>
              <a:t>valproate. </a:t>
            </a: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Used in pain as a result of nerve damage.</a:t>
            </a:r>
          </a:p>
          <a:p>
            <a:pPr marL="457597" indent="-457200">
              <a:buClr>
                <a:srgbClr val="000000"/>
              </a:buClr>
              <a:buFont typeface="Arial" panose="020B0604020202020204" pitchFamily="34" charset="0"/>
              <a:buChar char="•"/>
            </a:pP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Damaged nerves causes great pain than you would expect for the extent of injury. </a:t>
            </a:r>
          </a:p>
          <a:p>
            <a:pPr marL="377780" indent="-377383">
              <a:buClr>
                <a:srgbClr val="000000"/>
              </a:buClr>
              <a:buFont typeface="Arial"/>
              <a:buChar char="•"/>
            </a:pPr>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It is difficult to treat with opioids and NSAIDS alone.eg nerve compression, severe damage and severe diabetes causing neuropathy. </a:t>
            </a:r>
          </a:p>
          <a:p>
            <a:pPr marL="377780" indent="-377383">
              <a:buClr>
                <a:srgbClr val="000000"/>
              </a:buClr>
              <a:buFont typeface="Arial"/>
              <a:buChar char="•"/>
            </a:pPr>
            <a:r>
              <a:rPr lang="en-US" sz="2400" spc="-1" dirty="0">
                <a:solidFill>
                  <a:srgbClr val="000000"/>
                </a:solidFill>
                <a:uFill>
                  <a:solidFill>
                    <a:srgbClr val="FFFFFF"/>
                  </a:solidFill>
                </a:uFill>
                <a:latin typeface="Calibri"/>
              </a:rPr>
              <a:t>The pain is burning, shooting or like an electric shock.</a:t>
            </a:r>
            <a:endParaRPr lang="en-US" sz="2400" spc="-1" dirty="0">
              <a:solidFill>
                <a:srgbClr val="000000"/>
              </a:solidFill>
              <a:uFill>
                <a:solidFill>
                  <a:srgbClr val="FFFFFF"/>
                </a:solidFill>
              </a:uFill>
              <a:latin typeface="Arial"/>
            </a:endParaRPr>
          </a:p>
          <a:p>
            <a:pPr marL="377780" indent="-377383">
              <a:buClr>
                <a:srgbClr val="000000"/>
              </a:buClr>
              <a:buFont typeface="Arial"/>
              <a:buChar char="•"/>
            </a:pPr>
            <a:r>
              <a:rPr lang="en-US" sz="2400" spc="-1" dirty="0">
                <a:solidFill>
                  <a:srgbClr val="000000"/>
                </a:solidFill>
                <a:uFill>
                  <a:solidFill>
                    <a:srgbClr val="FFFFFF"/>
                  </a:solidFill>
                </a:uFill>
                <a:latin typeface="Calibri"/>
              </a:rPr>
              <a:t>The area of the skin near the site of the pain is either numb or very sensitive to light touch or clothes.</a:t>
            </a:r>
            <a:endParaRPr lang="en-US" sz="2400" spc="-1" dirty="0">
              <a:solidFill>
                <a:srgbClr val="000000"/>
              </a:solidFill>
              <a:uFill>
                <a:solidFill>
                  <a:srgbClr val="FFFFFF"/>
                </a:solidFill>
              </a:uFill>
              <a:latin typeface="Arial"/>
            </a:endParaRPr>
          </a:p>
          <a:p>
            <a:pPr marL="377780" indent="-377383">
              <a:lnSpc>
                <a:spcPct val="70000"/>
              </a:lnSpc>
            </a:pPr>
            <a:endParaRPr lang="en-US" sz="2400" spc="-1" dirty="0" smtClean="0">
              <a:solidFill>
                <a:srgbClr val="000000"/>
              </a:solidFill>
              <a:uFill>
                <a:solidFill>
                  <a:srgbClr val="FFFFFF"/>
                </a:solidFill>
              </a:uFill>
              <a:latin typeface="Calibri"/>
            </a:endParaRPr>
          </a:p>
          <a:p>
            <a:pPr marL="377780" indent="-377383">
              <a:lnSpc>
                <a:spcPct val="70000"/>
              </a:lnSpc>
            </a:pPr>
            <a:endParaRPr lang="en-US" sz="2400" spc="-1" dirty="0">
              <a:solidFill>
                <a:srgbClr val="000000"/>
              </a:solidFill>
              <a:uFill>
                <a:solidFill>
                  <a:srgbClr val="FFFFFF"/>
                </a:solidFill>
              </a:uFill>
              <a:latin typeface="Calibri"/>
            </a:endParaRPr>
          </a:p>
          <a:p>
            <a:pPr marL="377780" indent="-377383">
              <a:lnSpc>
                <a:spcPct val="70000"/>
              </a:lnSpc>
            </a:pPr>
            <a:endParaRPr lang="en-US" sz="1400" spc="-1" dirty="0">
              <a:solidFill>
                <a:srgbClr val="000000"/>
              </a:solidFill>
              <a:uFill>
                <a:solidFill>
                  <a:srgbClr val="FFFFFF"/>
                </a:solidFill>
              </a:uFill>
              <a:latin typeface="Arial"/>
            </a:endParaRPr>
          </a:p>
          <a:p>
            <a:pPr marL="377780" indent="-377383"/>
            <a:endPar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endPar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r>
              <a:rPr lang="en-US" sz="3500" spc="-1" dirty="0">
                <a:solidFill>
                  <a:srgbClr val="000000"/>
                </a:solidFill>
                <a:uFill>
                  <a:solidFill>
                    <a:srgbClr val="FFFFFF"/>
                  </a:solidFill>
                </a:uFill>
                <a:latin typeface="Calibri"/>
              </a:rPr>
              <a:t>  </a:t>
            </a:r>
            <a:endParaRPr lang="en-US" sz="2000" spc="-1" dirty="0">
              <a:solidFill>
                <a:srgbClr val="000000"/>
              </a:solidFill>
              <a:uFill>
                <a:solidFill>
                  <a:srgbClr val="FFFFFF"/>
                </a:solidFill>
              </a:uFill>
              <a:latin typeface="Arial"/>
            </a:endParaRPr>
          </a:p>
          <a:p>
            <a:pPr marL="377780" indent="-377383"/>
            <a:endParaRPr lang="en-US" sz="2000" spc="-1" dirty="0">
              <a:solidFill>
                <a:srgbClr val="000000"/>
              </a:solidFill>
              <a:uFill>
                <a:solidFill>
                  <a:srgbClr val="FFFFFF"/>
                </a:solidFill>
              </a:uFill>
              <a:latin typeface="Arial"/>
            </a:endParaRPr>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504031" y="251592"/>
            <a:ext cx="9072166" cy="404045"/>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nchor="ctr"/>
          <a:lstStyle/>
          <a:p>
            <a:pPr algn="ctr">
              <a:lnSpc>
                <a:spcPct val="100000"/>
              </a:lnSpc>
            </a:pPr>
            <a:r>
              <a:rPr lang="en-US" sz="4500" spc="-1" dirty="0">
                <a:solidFill>
                  <a:srgbClr val="000000"/>
                </a:solidFill>
                <a:uFill>
                  <a:solidFill>
                    <a:srgbClr val="FFFFFF"/>
                  </a:solidFill>
                </a:uFill>
                <a:latin typeface="Calibri"/>
              </a:rPr>
              <a:t>                           </a:t>
            </a:r>
            <a:endParaRPr lang="en-US" sz="2000" spc="-1" dirty="0">
              <a:solidFill>
                <a:srgbClr val="000000"/>
              </a:solidFill>
              <a:uFill>
                <a:solidFill>
                  <a:srgbClr val="FFFFFF"/>
                </a:solidFill>
              </a:uFill>
              <a:latin typeface="Arial"/>
            </a:endParaRPr>
          </a:p>
        </p:txBody>
      </p:sp>
      <p:sp>
        <p:nvSpPr>
          <p:cNvPr id="161" name="CustomShape 2"/>
          <p:cNvSpPr/>
          <p:nvPr/>
        </p:nvSpPr>
        <p:spPr>
          <a:xfrm>
            <a:off x="205424" y="676274"/>
            <a:ext cx="9576197" cy="6215204"/>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lstStyle/>
          <a:p>
            <a:pPr marL="377780" indent="-377383">
              <a:buClr>
                <a:srgbClr val="000000"/>
              </a:buClr>
              <a:buFont typeface="Arial"/>
              <a:buChar char="•"/>
            </a:pPr>
            <a:r>
              <a:rPr lang="en-US" sz="2400" b="1" spc="-1" dirty="0">
                <a:solidFill>
                  <a:srgbClr val="000000"/>
                </a:solidFill>
                <a:uFill>
                  <a:solidFill>
                    <a:srgbClr val="FFFFFF"/>
                  </a:solidFill>
                </a:uFill>
                <a:latin typeface="Calibri"/>
              </a:rPr>
              <a:t>Benzodiazepines</a:t>
            </a:r>
            <a:r>
              <a:rPr lang="en-US" sz="2400" spc="-1" dirty="0">
                <a:solidFill>
                  <a:srgbClr val="000000"/>
                </a:solidFill>
                <a:uFill>
                  <a:solidFill>
                    <a:srgbClr val="FFFFFF"/>
                  </a:solidFill>
                </a:uFill>
                <a:latin typeface="Calibri"/>
              </a:rPr>
              <a:t>;</a:t>
            </a:r>
            <a:endParaRPr lang="en-US" sz="2400" spc="-1" dirty="0">
              <a:solidFill>
                <a:srgbClr val="000000"/>
              </a:solidFill>
              <a:uFill>
                <a:solidFill>
                  <a:srgbClr val="FFFFFF"/>
                </a:solidFill>
              </a:uFill>
              <a:latin typeface="Arial"/>
            </a:endParaRPr>
          </a:p>
          <a:p>
            <a:pPr marL="377780" indent="-377383"/>
            <a:r>
              <a:rPr lang="en-US" sz="2400" spc="-1" dirty="0">
                <a:solidFill>
                  <a:srgbClr val="000000"/>
                </a:solidFill>
                <a:uFill>
                  <a:solidFill>
                    <a:srgbClr val="FFFFFF"/>
                  </a:solidFill>
                </a:uFill>
                <a:latin typeface="Calibri"/>
              </a:rPr>
              <a:t>E.g. Diazepam. .</a:t>
            </a:r>
            <a:endParaRPr lang="en-US" sz="2400" spc="-1" dirty="0">
              <a:solidFill>
                <a:srgbClr val="000000"/>
              </a:solidFill>
              <a:uFill>
                <a:solidFill>
                  <a:srgbClr val="FFFFFF"/>
                </a:solidFill>
              </a:uFill>
              <a:latin typeface="Arial"/>
            </a:endParaRPr>
          </a:p>
          <a:p>
            <a:pPr marL="377780" indent="-377383"/>
            <a:r>
              <a:rPr lang="en-US" sz="2400" spc="-1" dirty="0">
                <a:solidFill>
                  <a:srgbClr val="000000"/>
                </a:solidFill>
                <a:uFill>
                  <a:solidFill>
                    <a:srgbClr val="FFFFFF"/>
                  </a:solidFill>
                </a:uFill>
                <a:latin typeface="Calibri"/>
              </a:rPr>
              <a:t>Used in skeletal muscle spasm.</a:t>
            </a:r>
            <a:endParaRPr lang="en-US" sz="2400" spc="-1" dirty="0">
              <a:solidFill>
                <a:srgbClr val="000000"/>
              </a:solidFill>
              <a:uFill>
                <a:solidFill>
                  <a:srgbClr val="FFFFFF"/>
                </a:solidFill>
              </a:uFill>
              <a:latin typeface="Arial"/>
            </a:endParaRPr>
          </a:p>
          <a:p>
            <a:pPr marL="377780" indent="-377383">
              <a:buClr>
                <a:srgbClr val="000000"/>
              </a:buClr>
              <a:buFont typeface="Arial"/>
              <a:buChar char="•"/>
            </a:pPr>
            <a:r>
              <a:rPr lang="en-US" sz="2400" b="1" spc="-1" dirty="0" smtClean="0">
                <a:solidFill>
                  <a:srgbClr val="000000"/>
                </a:solidFill>
                <a:uFill>
                  <a:solidFill>
                    <a:srgbClr val="FFFFFF"/>
                  </a:solidFill>
                </a:uFill>
                <a:latin typeface="Calibri"/>
              </a:rPr>
              <a:t>Anticholinergics </a:t>
            </a:r>
            <a:r>
              <a:rPr lang="en-US" sz="2400" spc="-1" dirty="0" smtClean="0">
                <a:solidFill>
                  <a:srgbClr val="000000"/>
                </a:solidFill>
                <a:uFill>
                  <a:solidFill>
                    <a:srgbClr val="FFFFFF"/>
                  </a:solidFill>
                </a:uFill>
                <a:latin typeface="Calibri"/>
              </a:rPr>
              <a:t>;</a:t>
            </a:r>
            <a:endParaRPr lang="en-US" sz="2400" spc="-1" dirty="0">
              <a:solidFill>
                <a:srgbClr val="000000"/>
              </a:solidFill>
              <a:uFill>
                <a:solidFill>
                  <a:srgbClr val="FFFFFF"/>
                </a:solidFill>
              </a:uFill>
              <a:latin typeface="Arial"/>
            </a:endParaRPr>
          </a:p>
          <a:p>
            <a:pPr marL="377780" indent="-377383"/>
            <a:r>
              <a:rPr lang="en-US" sz="2400" spc="-1" dirty="0">
                <a:solidFill>
                  <a:srgbClr val="000000"/>
                </a:solidFill>
                <a:uFill>
                  <a:solidFill>
                    <a:srgbClr val="FFFFFF"/>
                  </a:solidFill>
                </a:uFill>
                <a:latin typeface="Calibri"/>
              </a:rPr>
              <a:t>E.g. </a:t>
            </a:r>
            <a:r>
              <a:rPr lang="en-US" sz="2400" spc="-1" dirty="0" smtClean="0">
                <a:solidFill>
                  <a:srgbClr val="000000"/>
                </a:solidFill>
                <a:uFill>
                  <a:solidFill>
                    <a:srgbClr val="FFFFFF"/>
                  </a:solidFill>
                </a:uFill>
                <a:latin typeface="Calibri"/>
              </a:rPr>
              <a:t>buscopan</a:t>
            </a:r>
          </a:p>
          <a:p>
            <a:pPr marL="377780" indent="-377383"/>
            <a:r>
              <a:rPr lang="en-US" sz="2400" spc="-1" dirty="0" smtClean="0">
                <a:solidFill>
                  <a:srgbClr val="000000"/>
                </a:solidFill>
                <a:uFill>
                  <a:solidFill>
                    <a:srgbClr val="FFFFFF"/>
                  </a:solidFill>
                </a:uFill>
                <a:latin typeface="Calibri"/>
              </a:rPr>
              <a:t>.</a:t>
            </a:r>
            <a:r>
              <a:rPr lang="en-US" sz="2400" spc="-1" dirty="0">
                <a:solidFill>
                  <a:srgbClr val="000000"/>
                </a:solidFill>
                <a:uFill>
                  <a:solidFill>
                    <a:srgbClr val="FFFFFF"/>
                  </a:solidFill>
                </a:uFill>
                <a:latin typeface="Calibri"/>
              </a:rPr>
              <a:t>Help in smooth muscle spasm,eg abdominal colic. Painful muscle </a:t>
            </a:r>
            <a:r>
              <a:rPr lang="en-US" sz="2400" spc="-1" dirty="0" smtClean="0">
                <a:solidFill>
                  <a:srgbClr val="000000"/>
                </a:solidFill>
                <a:uFill>
                  <a:solidFill>
                    <a:srgbClr val="FFFFFF"/>
                  </a:solidFill>
                </a:uFill>
                <a:latin typeface="Calibri"/>
              </a:rPr>
              <a:t>spasm</a:t>
            </a:r>
          </a:p>
          <a:p>
            <a:pPr marL="377780" indent="-377383"/>
            <a:r>
              <a:rPr lang="en-US" sz="2400" spc="-1" dirty="0" smtClean="0">
                <a:solidFill>
                  <a:srgbClr val="000000"/>
                </a:solidFill>
                <a:uFill>
                  <a:solidFill>
                    <a:srgbClr val="FFFFFF"/>
                  </a:solidFill>
                </a:uFill>
                <a:latin typeface="Calibri"/>
              </a:rPr>
              <a:t>can </a:t>
            </a:r>
            <a:r>
              <a:rPr lang="en-US" sz="2400" spc="-1" dirty="0">
                <a:solidFill>
                  <a:srgbClr val="000000"/>
                </a:solidFill>
                <a:uFill>
                  <a:solidFill>
                    <a:srgbClr val="FFFFFF"/>
                  </a:solidFill>
                </a:uFill>
                <a:latin typeface="Calibri"/>
              </a:rPr>
              <a:t>occur in neurogical and in bed-ridden patients.</a:t>
            </a:r>
            <a:endParaRPr lang="en-US" sz="2400" spc="-1" dirty="0">
              <a:solidFill>
                <a:srgbClr val="000000"/>
              </a:solidFill>
              <a:uFill>
                <a:solidFill>
                  <a:srgbClr val="FFFFFF"/>
                </a:solidFill>
              </a:uFill>
              <a:latin typeface="Arial"/>
            </a:endParaRPr>
          </a:p>
          <a:p>
            <a:pPr marL="377780" indent="-377383"/>
            <a:r>
              <a:rPr lang="en-US" sz="2400" b="1" spc="-1" dirty="0">
                <a:solidFill>
                  <a:srgbClr val="000000"/>
                </a:solidFill>
                <a:uFill>
                  <a:solidFill>
                    <a:srgbClr val="FFFFFF"/>
                  </a:solidFill>
                </a:uFill>
                <a:latin typeface="Calibri"/>
              </a:rPr>
              <a:t>N/B</a:t>
            </a:r>
            <a:r>
              <a:rPr lang="en-US" sz="2400" spc="-1" dirty="0">
                <a:solidFill>
                  <a:srgbClr val="000000"/>
                </a:solidFill>
                <a:uFill>
                  <a:solidFill>
                    <a:srgbClr val="FFFFFF"/>
                  </a:solidFill>
                </a:uFill>
                <a:latin typeface="Calibri"/>
              </a:rPr>
              <a:t> Ensure patient is not constipated when using buscopan as it will make this </a:t>
            </a:r>
            <a:r>
              <a:rPr lang="en-US" sz="2400" spc="-1" dirty="0" smtClean="0">
                <a:solidFill>
                  <a:srgbClr val="000000"/>
                </a:solidFill>
                <a:uFill>
                  <a:solidFill>
                    <a:srgbClr val="FFFFFF"/>
                  </a:solidFill>
                </a:uFill>
                <a:latin typeface="Calibri"/>
              </a:rPr>
              <a:t>worse</a:t>
            </a:r>
          </a:p>
          <a:p>
            <a:pPr marL="377780" indent="-377383"/>
            <a:r>
              <a:rPr lang="en-US" sz="2400" spc="-1" dirty="0" smtClean="0">
                <a:solidFill>
                  <a:srgbClr val="000000"/>
                </a:solidFill>
                <a:uFill>
                  <a:solidFill>
                    <a:srgbClr val="FFFFFF"/>
                  </a:solidFill>
                </a:uFill>
                <a:latin typeface="Calibri"/>
              </a:rPr>
              <a:t>.</a:t>
            </a:r>
          </a:p>
          <a:p>
            <a:pPr marL="377780" indent="-377383"/>
            <a:endParaRPr lang="en-US" sz="2400" spc="-1" dirty="0">
              <a:solidFill>
                <a:srgbClr val="000000"/>
              </a:solidFill>
              <a:uFill>
                <a:solidFill>
                  <a:srgbClr val="FFFFFF"/>
                </a:solidFill>
              </a:uFill>
              <a:latin typeface="Arial"/>
            </a:endParaRPr>
          </a:p>
        </p:txBody>
      </p:sp>
      <p:sp>
        <p:nvSpPr>
          <p:cNvPr id="2" name="Rectangle 1"/>
          <p:cNvSpPr/>
          <p:nvPr/>
        </p:nvSpPr>
        <p:spPr>
          <a:xfrm>
            <a:off x="205424" y="3932237"/>
            <a:ext cx="9702402" cy="4413516"/>
          </a:xfrm>
          <a:prstGeom prst="rect">
            <a:avLst/>
          </a:prstGeom>
        </p:spPr>
        <p:txBody>
          <a:bodyPr wrap="square">
            <a:spAutoFit/>
          </a:bodyPr>
          <a:lstStyle/>
          <a:p>
            <a:pPr marL="377780" indent="-377383">
              <a:lnSpc>
                <a:spcPct val="90000"/>
              </a:lnSpc>
              <a:buClr>
                <a:srgbClr val="000000"/>
              </a:buClr>
              <a:buFont typeface="Arial"/>
              <a:buChar char="•"/>
            </a:pPr>
            <a:r>
              <a:rPr lang="en-US" sz="2400" spc="-1" dirty="0">
                <a:solidFill>
                  <a:srgbClr val="000000"/>
                </a:solidFill>
                <a:uFill>
                  <a:solidFill>
                    <a:srgbClr val="FFFFFF"/>
                  </a:solidFill>
                </a:uFill>
                <a:latin typeface="Calibri"/>
              </a:rPr>
              <a:t>Like the narcotic analgesics, corticosteroids pose little threat of long-term sequelae in patients with advanced cancer. </a:t>
            </a:r>
            <a:endParaRPr lang="en-US" sz="2400" spc="-1" dirty="0">
              <a:solidFill>
                <a:srgbClr val="000000"/>
              </a:solidFill>
              <a:uFill>
                <a:solidFill>
                  <a:srgbClr val="FFFFFF"/>
                </a:solidFill>
              </a:uFill>
              <a:latin typeface="Arial"/>
            </a:endParaRPr>
          </a:p>
          <a:p>
            <a:pPr marL="377780" indent="-377383">
              <a:lnSpc>
                <a:spcPct val="90000"/>
              </a:lnSpc>
              <a:buClr>
                <a:srgbClr val="000000"/>
              </a:buClr>
              <a:buFont typeface="Arial"/>
              <a:buChar char="•"/>
            </a:pPr>
            <a:r>
              <a:rPr lang="en-US" sz="2400" spc="-1" dirty="0">
                <a:solidFill>
                  <a:srgbClr val="000000"/>
                </a:solidFill>
                <a:uFill>
                  <a:solidFill>
                    <a:srgbClr val="FFFFFF"/>
                  </a:solidFill>
                </a:uFill>
                <a:latin typeface="Calibri"/>
              </a:rPr>
              <a:t>Fluid retention, hyperglycemia and proximal myopathy can occur relatively quickly in the debilitated patient, and the clinician must be alert to these potential complications. </a:t>
            </a:r>
            <a:endParaRPr lang="en-US" sz="2400" spc="-1" dirty="0" smtClean="0">
              <a:solidFill>
                <a:srgbClr val="000000"/>
              </a:solidFill>
              <a:uFill>
                <a:solidFill>
                  <a:srgbClr val="FFFFFF"/>
                </a:solidFill>
              </a:uFill>
              <a:latin typeface="Calibri"/>
            </a:endParaRPr>
          </a:p>
          <a:p>
            <a:pPr marL="377780" indent="-377383">
              <a:lnSpc>
                <a:spcPct val="90000"/>
              </a:lnSpc>
              <a:buClr>
                <a:srgbClr val="000000"/>
              </a:buClr>
              <a:buFont typeface="Arial"/>
              <a:buChar char="•"/>
            </a:pPr>
            <a:endParaRPr lang="en-US" sz="2400" spc="-1" dirty="0" smtClean="0">
              <a:solidFill>
                <a:srgbClr val="000000"/>
              </a:solidFill>
              <a:uFill>
                <a:solidFill>
                  <a:srgbClr val="FFFFFF"/>
                </a:solidFill>
              </a:uFill>
              <a:latin typeface="Calibri"/>
            </a:endParaRPr>
          </a:p>
          <a:p>
            <a:pPr marL="377780" indent="-377383">
              <a:lnSpc>
                <a:spcPct val="90000"/>
              </a:lnSpc>
              <a:buClr>
                <a:srgbClr val="000000"/>
              </a:buClr>
              <a:buFont typeface="Arial"/>
              <a:buChar char="•"/>
            </a:pPr>
            <a:endParaRPr lang="en-US" sz="2400" spc="-1" dirty="0" smtClean="0">
              <a:solidFill>
                <a:srgbClr val="000000"/>
              </a:solidFill>
              <a:uFill>
                <a:solidFill>
                  <a:srgbClr val="FFFFFF"/>
                </a:solidFill>
              </a:uFill>
              <a:latin typeface="Calibri"/>
            </a:endParaRPr>
          </a:p>
          <a:p>
            <a:pPr marL="377780" indent="-377383">
              <a:lnSpc>
                <a:spcPct val="90000"/>
              </a:lnSpc>
              <a:buClr>
                <a:srgbClr val="000000"/>
              </a:buClr>
              <a:buFont typeface="Arial"/>
              <a:buChar char="•"/>
            </a:pPr>
            <a:endParaRPr lang="en-US" sz="2400" spc="-1" dirty="0" smtClean="0">
              <a:solidFill>
                <a:srgbClr val="000000"/>
              </a:solidFill>
              <a:uFill>
                <a:solidFill>
                  <a:srgbClr val="FFFFFF"/>
                </a:solidFill>
              </a:uFill>
              <a:latin typeface="Calibri"/>
            </a:endParaRPr>
          </a:p>
          <a:p>
            <a:pPr marL="377780" indent="-377383">
              <a:lnSpc>
                <a:spcPct val="90000"/>
              </a:lnSpc>
              <a:buClr>
                <a:srgbClr val="000000"/>
              </a:buClr>
              <a:buFont typeface="Arial"/>
              <a:buChar char="•"/>
            </a:pPr>
            <a:endParaRPr lang="en-US" sz="2400" spc="-1" dirty="0">
              <a:solidFill>
                <a:srgbClr val="000000"/>
              </a:solidFill>
              <a:uFill>
                <a:solidFill>
                  <a:srgbClr val="FFFFFF"/>
                </a:solidFill>
              </a:uFill>
              <a:latin typeface="Calibri"/>
            </a:endParaRPr>
          </a:p>
          <a:p>
            <a:pPr marL="377780" indent="-377383">
              <a:lnSpc>
                <a:spcPct val="90000"/>
              </a:lnSpc>
              <a:buClr>
                <a:srgbClr val="000000"/>
              </a:buClr>
              <a:buFont typeface="Arial"/>
              <a:buChar char="•"/>
            </a:pPr>
            <a:endParaRPr lang="en-US" sz="2400" spc="-1" dirty="0" smtClean="0">
              <a:solidFill>
                <a:srgbClr val="000000"/>
              </a:solidFill>
              <a:uFill>
                <a:solidFill>
                  <a:srgbClr val="FFFFFF"/>
                </a:solidFill>
              </a:uFill>
              <a:latin typeface="Calibri"/>
            </a:endParaRPr>
          </a:p>
          <a:p>
            <a:pPr marL="377780" indent="-377383">
              <a:lnSpc>
                <a:spcPct val="90000"/>
              </a:lnSpc>
              <a:buClr>
                <a:srgbClr val="000000"/>
              </a:buClr>
              <a:buFont typeface="Arial"/>
              <a:buChar char="•"/>
            </a:pPr>
            <a:endParaRPr lang="en-US" sz="2400" spc="-1" dirty="0">
              <a:solidFill>
                <a:srgbClr val="000000"/>
              </a:solidFill>
              <a:uFill>
                <a:solidFill>
                  <a:srgbClr val="FFFFFF"/>
                </a:solidFill>
              </a:uFill>
              <a:latin typeface="Calibri"/>
            </a:endParaRPr>
          </a:p>
          <a:p>
            <a:pPr marL="377780" indent="-377383">
              <a:lnSpc>
                <a:spcPct val="90000"/>
              </a:lnSpc>
              <a:buClr>
                <a:srgbClr val="000000"/>
              </a:buClr>
              <a:buFont typeface="Arial"/>
              <a:buChar char="•"/>
            </a:pPr>
            <a:endParaRPr lang="en-US" sz="2400" spc="-1" dirty="0" smtClean="0">
              <a:solidFill>
                <a:srgbClr val="000000"/>
              </a:solidFill>
              <a:uFill>
                <a:solidFill>
                  <a:srgbClr val="FFFFFF"/>
                </a:solidFill>
              </a:uFill>
              <a:latin typeface="Calibri"/>
            </a:endParaRPr>
          </a:p>
          <a:p>
            <a:pPr marL="377780" indent="-377383">
              <a:lnSpc>
                <a:spcPct val="90000"/>
              </a:lnSpc>
              <a:buClr>
                <a:srgbClr val="000000"/>
              </a:buClr>
              <a:buFont typeface="Arial"/>
              <a:buChar char="•"/>
            </a:pPr>
            <a:endParaRPr lang="en-US" sz="2400" spc="-1" dirty="0">
              <a:solidFill>
                <a:srgbClr val="000000"/>
              </a:solidFill>
              <a:uFill>
                <a:solidFill>
                  <a:srgbClr val="FFFFFF"/>
                </a:solidFill>
              </a:uFill>
              <a:latin typeface="Arial"/>
            </a:endParaRPr>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504000" y="301322"/>
            <a:ext cx="9070920" cy="126143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pc="-1" dirty="0">
                <a:solidFill>
                  <a:srgbClr val="000000"/>
                </a:solidFill>
                <a:uFill>
                  <a:solidFill>
                    <a:srgbClr val="FFFFFF"/>
                  </a:solidFill>
                </a:uFill>
                <a:latin typeface="Arial"/>
                <a:ea typeface="DejaVu Sans"/>
              </a:rPr>
              <a:t>HISTORY OF PALLIATIVE CARE IN KENYA</a:t>
            </a:r>
            <a:endParaRPr lang="en-US" spc="-1" dirty="0">
              <a:solidFill>
                <a:srgbClr val="000000"/>
              </a:solidFill>
              <a:uFill>
                <a:solidFill>
                  <a:srgbClr val="FFFFFF"/>
                </a:solidFill>
              </a:uFill>
              <a:latin typeface="Arial"/>
            </a:endParaRPr>
          </a:p>
        </p:txBody>
      </p:sp>
      <p:sp>
        <p:nvSpPr>
          <p:cNvPr id="151" name="CustomShape 2"/>
          <p:cNvSpPr/>
          <p:nvPr/>
        </p:nvSpPr>
        <p:spPr>
          <a:xfrm>
            <a:off x="0" y="1769039"/>
            <a:ext cx="9574920" cy="5790635"/>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31910" indent="-323212">
              <a:buClr>
                <a:srgbClr val="000000"/>
              </a:buClr>
              <a:buSzPct val="45000"/>
              <a:buFont typeface="Wingdings" charset="2"/>
              <a:buChar char=""/>
            </a:pPr>
            <a:r>
              <a:rPr lang="en-US" sz="20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The first palliative care service and teaching program commenced in 1990 at Nairobi Hospice.</a:t>
            </a: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212">
              <a:buClr>
                <a:srgbClr val="000000"/>
              </a:buClr>
              <a:buSzPct val="45000"/>
              <a:buFont typeface="Wingdings" charset="2"/>
              <a:buChar char=""/>
            </a:pPr>
            <a:r>
              <a:rPr lang="en-US" sz="20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The vision came from Ruth </a:t>
            </a:r>
            <a:r>
              <a:rPr lang="en-US" sz="20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Woodridge </a:t>
            </a:r>
            <a:r>
              <a:rPr lang="en-US" sz="20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the wife of a BBC correspondent and a Nurse herself.</a:t>
            </a: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212">
              <a:buClr>
                <a:srgbClr val="000000"/>
              </a:buClr>
              <a:buSzPct val="45000"/>
              <a:buFont typeface="Wingdings" charset="2"/>
              <a:buChar char=""/>
            </a:pPr>
            <a:r>
              <a:rPr lang="en-US" sz="20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Jane Moore a Kenyan Nurse</a:t>
            </a: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212">
              <a:buClr>
                <a:srgbClr val="000000"/>
              </a:buClr>
              <a:buSzPct val="45000"/>
              <a:buFont typeface="Wingdings" charset="2"/>
              <a:buChar char=""/>
            </a:pPr>
            <a:r>
              <a:rPr lang="en-US" sz="20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Professor Edward </a:t>
            </a:r>
            <a:r>
              <a:rPr lang="en-US" sz="2000" spc="-1" dirty="0" err="1" smtClean="0">
                <a:solidFill>
                  <a:srgbClr val="000000"/>
                </a:solidFill>
                <a:uFill>
                  <a:solidFill>
                    <a:srgbClr val="FFFFFF"/>
                  </a:solidFill>
                </a:uFill>
                <a:latin typeface="Calibri" panose="020F0502020204030204" pitchFamily="34" charset="0"/>
                <a:ea typeface="DejaVu Sans"/>
                <a:cs typeface="Calibri" panose="020F0502020204030204" pitchFamily="34" charset="0"/>
              </a:rPr>
              <a:t>Kasili</a:t>
            </a:r>
            <a:endParaRPr lang="en-US" sz="2000" spc="-1" dirty="0" smtClean="0">
              <a:solidFill>
                <a:srgbClr val="000000"/>
              </a:solidFill>
              <a:uFill>
                <a:solidFill>
                  <a:srgbClr val="FFFFFF"/>
                </a:solidFill>
              </a:uFill>
              <a:latin typeface="Calibri" panose="020F0502020204030204" pitchFamily="34" charset="0"/>
              <a:ea typeface="DejaVu Sans"/>
              <a:cs typeface="Calibri" panose="020F0502020204030204" pitchFamily="34" charset="0"/>
            </a:endParaRPr>
          </a:p>
          <a:p>
            <a:pPr marL="431910" indent="-323212">
              <a:buClr>
                <a:srgbClr val="000000"/>
              </a:buClr>
              <a:buSzPct val="45000"/>
              <a:buFont typeface="Wingdings" charset="2"/>
              <a:buChar char=""/>
            </a:pPr>
            <a:r>
              <a:rPr lang="en-US" sz="20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The Nairobi Hospice not only delivered services to patients and relatives but also focused on advocacy and training of both health care professionals and non health care providers.</a:t>
            </a: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212">
              <a:buClr>
                <a:srgbClr val="000000"/>
              </a:buClr>
              <a:buSzPct val="45000"/>
              <a:buFont typeface="Wingdings" charset="2"/>
              <a:buChar char=""/>
            </a:pPr>
            <a:r>
              <a:rPr lang="en-US" sz="20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This resulted to establishment of Hospices and palliative care units across the country.</a:t>
            </a:r>
            <a:endParaRPr lang="en-US" sz="20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31910" indent="-323212">
              <a:buClr>
                <a:srgbClr val="000000"/>
              </a:buClr>
              <a:buSzPct val="45000"/>
              <a:buFont typeface="Wingdings" charset="2"/>
              <a:buChar char=""/>
            </a:pPr>
            <a:r>
              <a:rPr lang="en-US" sz="2000" spc="-1" dirty="0">
                <a:solidFill>
                  <a:srgbClr val="000000"/>
                </a:solidFill>
                <a:uFill>
                  <a:solidFill>
                    <a:srgbClr val="FFFFFF"/>
                  </a:solidFill>
                </a:uFill>
                <a:latin typeface="Calibri" panose="020F0502020204030204" pitchFamily="34" charset="0"/>
                <a:ea typeface="DejaVu Sans"/>
                <a:cs typeface="Calibri" panose="020F0502020204030204" pitchFamily="34" charset="0"/>
              </a:rPr>
              <a:t>This improved access to palliative care services to patients and families.</a:t>
            </a:r>
          </a:p>
          <a:p>
            <a:pPr marL="431910" indent="-323212">
              <a:buClr>
                <a:srgbClr val="000000"/>
              </a:buClr>
              <a:buSzPct val="45000"/>
              <a:buFont typeface="Wingdings" charset="2"/>
              <a:buChar char=""/>
            </a:pPr>
            <a:endParaRPr lang="en-US" sz="3200" spc="-1" dirty="0" smtClean="0">
              <a:solidFill>
                <a:srgbClr val="000000"/>
              </a:solidFill>
              <a:uFill>
                <a:solidFill>
                  <a:srgbClr val="FFFFFF"/>
                </a:solidFill>
              </a:uFill>
              <a:latin typeface="Arial"/>
              <a:ea typeface="DejaVu Sans"/>
            </a:endParaRPr>
          </a:p>
          <a:p>
            <a:pPr marL="431910" indent="-323212">
              <a:buClr>
                <a:srgbClr val="000000"/>
              </a:buClr>
              <a:buSzPct val="45000"/>
              <a:buFont typeface="Wingdings" charset="2"/>
              <a:buChar char=""/>
            </a:pPr>
            <a:endParaRPr lang="en-US"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504031" y="243656"/>
            <a:ext cx="9072166" cy="1378202"/>
          </a:xfrm>
          <a:prstGeom prst="rect">
            <a:avLst/>
          </a:prstGeom>
          <a:noFill/>
          <a:ln>
            <a:noFill/>
          </a:ln>
        </p:spPr>
        <p:txBody>
          <a:bodyPr lIns="0" tIns="0" rIns="0" bIns="0" anchor="ctr"/>
          <a:lstStyle/>
          <a:p>
            <a:pPr algn="ctr"/>
            <a:r>
              <a:rPr lang="en-US" sz="4900" spc="-1" dirty="0">
                <a:solidFill>
                  <a:srgbClr val="000000"/>
                </a:solidFill>
                <a:uFill>
                  <a:solidFill>
                    <a:srgbClr val="FFFFFF"/>
                  </a:solidFill>
                </a:uFill>
                <a:latin typeface="Arial"/>
              </a:rPr>
              <a:t>Non Pharmacological Pain Management</a:t>
            </a:r>
          </a:p>
        </p:txBody>
      </p:sp>
      <p:sp>
        <p:nvSpPr>
          <p:cNvPr id="167" name="TextShape 2"/>
          <p:cNvSpPr txBox="1"/>
          <p:nvPr/>
        </p:nvSpPr>
        <p:spPr>
          <a:xfrm>
            <a:off x="504031" y="1768686"/>
            <a:ext cx="9072166" cy="4384215"/>
          </a:xfrm>
          <a:prstGeom prst="rect">
            <a:avLst/>
          </a:prstGeom>
          <a:noFill/>
          <a:ln>
            <a:noFill/>
          </a:ln>
        </p:spPr>
        <p:txBody>
          <a:bodyPr lIns="0" tIns="0" rIns="0" bIns="0" anchor="ctr"/>
          <a:lstStyle/>
          <a:p>
            <a:pPr algn="ctr"/>
            <a:r>
              <a:rPr lang="en-US" sz="3500" spc="-1" dirty="0">
                <a:solidFill>
                  <a:srgbClr val="000000"/>
                </a:solidFill>
                <a:uFill>
                  <a:solidFill>
                    <a:srgbClr val="FFFFFF"/>
                  </a:solidFill>
                </a:uFill>
                <a:latin typeface="Arial"/>
              </a:rPr>
              <a:t>Gentle Massage</a:t>
            </a:r>
          </a:p>
          <a:p>
            <a:pPr algn="ctr"/>
            <a:r>
              <a:rPr lang="en-US" sz="3500" spc="-1" dirty="0">
                <a:solidFill>
                  <a:srgbClr val="000000"/>
                </a:solidFill>
                <a:uFill>
                  <a:solidFill>
                    <a:srgbClr val="FFFFFF"/>
                  </a:solidFill>
                </a:uFill>
                <a:latin typeface="Arial"/>
              </a:rPr>
              <a:t>Relaxation technique</a:t>
            </a:r>
          </a:p>
          <a:p>
            <a:pPr algn="ctr"/>
            <a:r>
              <a:rPr lang="en-US" sz="3500" spc="-1" dirty="0">
                <a:solidFill>
                  <a:srgbClr val="000000"/>
                </a:solidFill>
                <a:uFill>
                  <a:solidFill>
                    <a:srgbClr val="FFFFFF"/>
                  </a:solidFill>
                </a:uFill>
                <a:latin typeface="Arial"/>
              </a:rPr>
              <a:t>Physical therapy</a:t>
            </a:r>
          </a:p>
          <a:p>
            <a:pPr algn="ctr"/>
            <a:r>
              <a:rPr lang="en-US" sz="3500" spc="-1" dirty="0">
                <a:solidFill>
                  <a:srgbClr val="000000"/>
                </a:solidFill>
                <a:uFill>
                  <a:solidFill>
                    <a:srgbClr val="FFFFFF"/>
                  </a:solidFill>
                </a:uFill>
                <a:latin typeface="Arial"/>
              </a:rPr>
              <a:t>Music therapy</a:t>
            </a:r>
          </a:p>
          <a:p>
            <a:pPr algn="ctr"/>
            <a:r>
              <a:rPr lang="en-US" sz="3500" spc="-1" dirty="0">
                <a:solidFill>
                  <a:srgbClr val="000000"/>
                </a:solidFill>
                <a:uFill>
                  <a:solidFill>
                    <a:srgbClr val="FFFFFF"/>
                  </a:solidFill>
                </a:uFill>
                <a:latin typeface="Arial"/>
              </a:rPr>
              <a:t>Use of tens (trans-cutaneous electric nerve stimulation)</a:t>
            </a:r>
          </a:p>
        </p:txBody>
      </p:sp>
    </p:spTree>
  </p:cSld>
  <p:clrMapOvr>
    <a:masterClrMapping/>
  </p:clrMapOvr>
  <p:transition spd="slow">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335756" y="419849"/>
            <a:ext cx="9240044" cy="6551322"/>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lstStyle/>
          <a:p>
            <a:pPr marL="377780" indent="-377383"/>
            <a:r>
              <a:rPr lang="en-US" sz="2400" b="1" spc="-1" dirty="0">
                <a:solidFill>
                  <a:srgbClr val="000000"/>
                </a:solidFill>
                <a:uFill>
                  <a:solidFill>
                    <a:srgbClr val="FFFFFF"/>
                  </a:solidFill>
                </a:uFill>
                <a:latin typeface="Calibri" panose="020F0502020204030204" pitchFamily="34" charset="0"/>
                <a:cs typeface="Calibri" panose="020F0502020204030204" pitchFamily="34" charset="0"/>
              </a:rPr>
              <a:t>		TRANSCUTANEUS ELECTRICAL </a:t>
            </a:r>
            <a:r>
              <a:rPr lang="en-US" sz="2400" b="1" spc="-1" dirty="0" smtClean="0">
                <a:solidFill>
                  <a:srgbClr val="000000"/>
                </a:solidFill>
                <a:uFill>
                  <a:solidFill>
                    <a:srgbClr val="FFFFFF"/>
                  </a:solidFill>
                </a:uFill>
                <a:latin typeface="Calibri" panose="020F0502020204030204" pitchFamily="34" charset="0"/>
                <a:cs typeface="Calibri" panose="020F0502020204030204" pitchFamily="34" charset="0"/>
              </a:rPr>
              <a:t>NERVE </a:t>
            </a:r>
            <a:r>
              <a:rPr lang="en-US" sz="2400" b="1" spc="-1" dirty="0">
                <a:solidFill>
                  <a:srgbClr val="000000"/>
                </a:solidFill>
                <a:uFill>
                  <a:solidFill>
                    <a:srgbClr val="FFFFFF"/>
                  </a:solidFill>
                </a:uFill>
                <a:latin typeface="Calibri" panose="020F0502020204030204" pitchFamily="34" charset="0"/>
                <a:cs typeface="Calibri" panose="020F0502020204030204" pitchFamily="34" charset="0"/>
              </a:rPr>
              <a:t>STIMULATION  (TENS</a:t>
            </a: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a:t>
            </a:r>
          </a:p>
          <a:p>
            <a:pPr marL="377780" indent="-377383">
              <a:lnSpc>
                <a:spcPct val="90000"/>
              </a:lnSpc>
              <a:buClr>
                <a:srgbClr val="000000"/>
              </a:buClr>
              <a:buFont typeface="Arial"/>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It stimulates skin mechanoreceptors producing a pre-synaptic spiral inhibition of pain transmission.</a:t>
            </a:r>
          </a:p>
          <a:p>
            <a:pPr marL="377780" indent="-377383">
              <a:lnSpc>
                <a:spcPct val="90000"/>
              </a:lnSpc>
              <a:buClr>
                <a:srgbClr val="000000"/>
              </a:buClr>
              <a:buFont typeface="Arial"/>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There has been little research into the use of tens in cancer pain, but reports suggest it can be helpful.</a:t>
            </a:r>
          </a:p>
          <a:p>
            <a:pPr marL="377780" indent="-377383">
              <a:lnSpc>
                <a:spcPct val="90000"/>
              </a:lnSpc>
              <a:buClr>
                <a:srgbClr val="000000"/>
              </a:buClr>
              <a:buFont typeface="Arial"/>
              <a:buChar char="•"/>
            </a:pP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Many cancer patients have </a:t>
            </a: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muscular-skeletal </a:t>
            </a: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pains (cervical spondylosis, for example is a common condition for which TENS can be helpful </a:t>
            </a:r>
            <a:r>
              <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rPr>
              <a:t>.</a:t>
            </a:r>
          </a:p>
          <a:p>
            <a:pPr marL="377780" indent="-377383">
              <a:lnSpc>
                <a:spcPct val="90000"/>
              </a:lnSpc>
              <a:buClr>
                <a:srgbClr val="000000"/>
              </a:buClr>
              <a:buFont typeface="Arial"/>
              <a:buChar char="•"/>
            </a:pPr>
            <a:r>
              <a:rPr lang="en-US" sz="2400" spc="-1" dirty="0" smtClean="0">
                <a:solidFill>
                  <a:srgbClr val="000000"/>
                </a:solidFill>
                <a:uFill>
                  <a:solidFill>
                    <a:srgbClr val="FFFFFF"/>
                  </a:solidFill>
                </a:uFill>
                <a:latin typeface="Calibri"/>
              </a:rPr>
              <a:t> </a:t>
            </a:r>
            <a:r>
              <a:rPr lang="en-US" sz="2400" spc="-1" dirty="0">
                <a:solidFill>
                  <a:srgbClr val="000000"/>
                </a:solidFill>
                <a:uFill>
                  <a:solidFill>
                    <a:srgbClr val="FFFFFF"/>
                  </a:solidFill>
                </a:uFill>
                <a:latin typeface="Calibri"/>
              </a:rPr>
              <a:t>Electrode location needs to be precise and is most effective when anatomical acupuncture  points are used </a:t>
            </a:r>
            <a:endParaRPr lang="en-US" sz="1200" spc="-1" dirty="0">
              <a:solidFill>
                <a:srgbClr val="000000"/>
              </a:solidFill>
              <a:uFill>
                <a:solidFill>
                  <a:srgbClr val="FFFFFF"/>
                </a:solidFill>
              </a:uFill>
              <a:latin typeface="Arial"/>
            </a:endParaRPr>
          </a:p>
          <a:p>
            <a:pPr marL="377780" indent="-377383">
              <a:lnSpc>
                <a:spcPct val="90000"/>
              </a:lnSpc>
              <a:buClr>
                <a:srgbClr val="000000"/>
              </a:buClr>
              <a:buFont typeface="Arial"/>
              <a:buChar char="•"/>
            </a:pPr>
            <a:r>
              <a:rPr lang="en-US" sz="2400" spc="-1" dirty="0">
                <a:solidFill>
                  <a:srgbClr val="000000"/>
                </a:solidFill>
                <a:uFill>
                  <a:solidFill>
                    <a:srgbClr val="FFFFFF"/>
                  </a:solidFill>
                </a:uFill>
                <a:latin typeface="Calibri"/>
              </a:rPr>
              <a:t>Small electrodes are more effective how frequency TENS should be used for only 15 to 20 minutes to prevent habituation (the nervous system tunes out a repetitive signal). The last effect can last for hours or days </a:t>
            </a:r>
            <a:endParaRPr lang="en-US" sz="1200" spc="-1" dirty="0">
              <a:solidFill>
                <a:srgbClr val="000000"/>
              </a:solidFill>
              <a:uFill>
                <a:solidFill>
                  <a:srgbClr val="FFFFFF"/>
                </a:solidFill>
              </a:uFill>
              <a:latin typeface="Arial"/>
            </a:endParaRPr>
          </a:p>
          <a:p>
            <a:pPr marL="377780" indent="-377383">
              <a:lnSpc>
                <a:spcPct val="90000"/>
              </a:lnSpc>
            </a:pPr>
            <a:r>
              <a:rPr lang="en-US" sz="2400" spc="-1" dirty="0">
                <a:solidFill>
                  <a:srgbClr val="000000"/>
                </a:solidFill>
                <a:uFill>
                  <a:solidFill>
                    <a:srgbClr val="FFFFFF"/>
                  </a:solidFill>
                </a:uFill>
                <a:latin typeface="Calibri"/>
              </a:rPr>
              <a:t> </a:t>
            </a:r>
            <a:r>
              <a:rPr lang="en-US" sz="2400" b="1" spc="-1" dirty="0">
                <a:solidFill>
                  <a:srgbClr val="000000"/>
                </a:solidFill>
                <a:uFill>
                  <a:solidFill>
                    <a:srgbClr val="FFFFFF"/>
                  </a:solidFill>
                </a:uFill>
                <a:latin typeface="Calibri"/>
              </a:rPr>
              <a:t>Contraindications</a:t>
            </a:r>
            <a:endParaRPr lang="en-US" sz="1200" spc="-1" dirty="0">
              <a:solidFill>
                <a:srgbClr val="000000"/>
              </a:solidFill>
              <a:uFill>
                <a:solidFill>
                  <a:srgbClr val="FFFFFF"/>
                </a:solidFill>
              </a:uFill>
              <a:latin typeface="Arial"/>
            </a:endParaRPr>
          </a:p>
          <a:p>
            <a:pPr marL="377780" indent="-377383">
              <a:lnSpc>
                <a:spcPct val="90000"/>
              </a:lnSpc>
              <a:buClr>
                <a:srgbClr val="000000"/>
              </a:buClr>
              <a:buFont typeface="Arial"/>
              <a:buChar char="•"/>
            </a:pPr>
            <a:r>
              <a:rPr lang="en-US" sz="2400" spc="-1" dirty="0">
                <a:solidFill>
                  <a:srgbClr val="000000"/>
                </a:solidFill>
                <a:uFill>
                  <a:solidFill>
                    <a:srgbClr val="FFFFFF"/>
                  </a:solidFill>
                </a:uFill>
                <a:latin typeface="Calibri"/>
              </a:rPr>
              <a:t>Cardiac Pacemaker </a:t>
            </a:r>
            <a:endParaRPr lang="en-US" sz="1200" spc="-1" dirty="0">
              <a:solidFill>
                <a:srgbClr val="000000"/>
              </a:solidFill>
              <a:uFill>
                <a:solidFill>
                  <a:srgbClr val="FFFFFF"/>
                </a:solidFill>
              </a:uFill>
              <a:latin typeface="Arial"/>
            </a:endParaRPr>
          </a:p>
          <a:p>
            <a:pPr marL="377780" indent="-377383">
              <a:lnSpc>
                <a:spcPct val="90000"/>
              </a:lnSpc>
              <a:buClr>
                <a:srgbClr val="000000"/>
              </a:buClr>
              <a:buFont typeface="Arial"/>
              <a:buChar char="•"/>
            </a:pPr>
            <a:r>
              <a:rPr lang="en-US" sz="2400" spc="-1" dirty="0">
                <a:solidFill>
                  <a:srgbClr val="000000"/>
                </a:solidFill>
                <a:uFill>
                  <a:solidFill>
                    <a:srgbClr val="FFFFFF"/>
                  </a:solidFill>
                </a:uFill>
                <a:latin typeface="Calibri"/>
              </a:rPr>
              <a:t>Inflamed or Infected skin </a:t>
            </a:r>
            <a:endParaRPr lang="en-US" sz="1200" spc="-1" dirty="0">
              <a:solidFill>
                <a:srgbClr val="000000"/>
              </a:solidFill>
              <a:uFill>
                <a:solidFill>
                  <a:srgbClr val="FFFFFF"/>
                </a:solidFill>
              </a:uFill>
              <a:latin typeface="Arial"/>
            </a:endParaRPr>
          </a:p>
          <a:p>
            <a:pPr marL="377780" indent="-377383">
              <a:lnSpc>
                <a:spcPct val="90000"/>
              </a:lnSpc>
              <a:buClr>
                <a:srgbClr val="000000"/>
              </a:buClr>
              <a:buFont typeface="Arial"/>
              <a:buChar char="•"/>
            </a:pPr>
            <a:endParaRPr lang="en-US" sz="2400" spc="-1" dirty="0" smtClean="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90000"/>
              </a:lnSpc>
              <a:buClr>
                <a:srgbClr val="000000"/>
              </a:buClr>
              <a:buFont typeface="Arial"/>
              <a:buChar char="•"/>
            </a:pP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lnSpc>
                <a:spcPct val="90000"/>
              </a:lnSpc>
              <a:buClr>
                <a:srgbClr val="000000"/>
              </a:buClr>
              <a:buFont typeface="Arial"/>
              <a:buChar char="•"/>
            </a:pPr>
            <a:endParaRPr lang="en-U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77780" indent="-377383"/>
            <a:endParaRPr lang="en-US" sz="2000" spc="-1" dirty="0">
              <a:solidFill>
                <a:srgbClr val="000000"/>
              </a:solidFill>
              <a:uFill>
                <a:solidFill>
                  <a:srgbClr val="FFFFFF"/>
                </a:solidFill>
              </a:uFill>
              <a:latin typeface="Arial"/>
            </a:endParaRPr>
          </a:p>
          <a:p>
            <a:pPr marL="377780" indent="-377383"/>
            <a:endParaRPr lang="en-US" sz="2000" spc="-1" dirty="0">
              <a:solidFill>
                <a:srgbClr val="000000"/>
              </a:solidFill>
              <a:uFill>
                <a:solidFill>
                  <a:srgbClr val="FFFFFF"/>
                </a:solidFill>
              </a:uFill>
              <a:latin typeface="Arial"/>
            </a:endParaRPr>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a:t>
            </a:r>
            <a:endParaRPr lang="en-US" dirty="0"/>
          </a:p>
        </p:txBody>
      </p:sp>
      <p:pic>
        <p:nvPicPr>
          <p:cNvPr id="4" name="Content Placeholder 3" descr="Image result for transcutaneous nerve stimulation on an african"/>
          <p:cNvPicPr>
            <a:picLocks noGrp="1"/>
          </p:cNvPicPr>
          <p:nvPr>
            <p:ph idx="1"/>
          </p:nvPr>
        </p:nvPicPr>
        <p:blipFill>
          <a:blip r:embed="rId2" cstate="print"/>
          <a:srcRect/>
          <a:stretch>
            <a:fillRect/>
          </a:stretch>
        </p:blipFill>
        <p:spPr bwMode="auto">
          <a:xfrm>
            <a:off x="0" y="1320735"/>
            <a:ext cx="10080625" cy="48213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73112" y="655637"/>
            <a:ext cx="8988557" cy="5503514"/>
          </a:xfrm>
        </p:spPr>
        <p:txBody>
          <a:bodyPr>
            <a:normAutofit fontScale="92500" lnSpcReduction="20000"/>
          </a:bodyPr>
          <a:lstStyle/>
          <a:p>
            <a:r>
              <a:rPr lang="en-US" sz="3600" dirty="0" smtClean="0">
                <a:solidFill>
                  <a:schemeClr val="tx1"/>
                </a:solidFill>
              </a:rPr>
              <a:t>-</a:t>
            </a:r>
            <a:r>
              <a:rPr lang="en-US" sz="3000" b="0" dirty="0" smtClean="0">
                <a:solidFill>
                  <a:schemeClr val="tx1"/>
                </a:solidFill>
                <a:latin typeface="Calibri" panose="020F0502020204030204" pitchFamily="34" charset="0"/>
                <a:cs typeface="Calibri" panose="020F0502020204030204" pitchFamily="34" charset="0"/>
              </a:rPr>
              <a:t>Palliative Radiotherapy</a:t>
            </a:r>
          </a:p>
          <a:p>
            <a:r>
              <a:rPr lang="en-US" sz="3000" b="0" dirty="0" smtClean="0">
                <a:solidFill>
                  <a:schemeClr val="tx1"/>
                </a:solidFill>
                <a:latin typeface="Calibri" panose="020F0502020204030204" pitchFamily="34" charset="0"/>
                <a:cs typeface="Calibri" panose="020F0502020204030204" pitchFamily="34" charset="0"/>
              </a:rPr>
              <a:t>-Palliative Physiotherapy</a:t>
            </a:r>
          </a:p>
          <a:p>
            <a:r>
              <a:rPr lang="en-US" sz="3000" b="0" dirty="0" smtClean="0">
                <a:solidFill>
                  <a:schemeClr val="tx1"/>
                </a:solidFill>
                <a:latin typeface="Calibri" panose="020F0502020204030204" pitchFamily="34" charset="0"/>
                <a:cs typeface="Calibri" panose="020F0502020204030204" pitchFamily="34" charset="0"/>
              </a:rPr>
              <a:t>-Psychological techniques </a:t>
            </a:r>
            <a:r>
              <a:rPr lang="en-US" sz="3000" b="0" dirty="0" err="1" smtClean="0">
                <a:solidFill>
                  <a:schemeClr val="tx1"/>
                </a:solidFill>
                <a:latin typeface="Calibri" panose="020F0502020204030204" pitchFamily="34" charset="0"/>
                <a:cs typeface="Calibri" panose="020F0502020204030204" pitchFamily="34" charset="0"/>
              </a:rPr>
              <a:t>e.g</a:t>
            </a:r>
            <a:r>
              <a:rPr lang="en-US" sz="3000" b="0" dirty="0" smtClean="0">
                <a:solidFill>
                  <a:schemeClr val="tx1"/>
                </a:solidFill>
                <a:latin typeface="Calibri" panose="020F0502020204030204" pitchFamily="34" charset="0"/>
                <a:cs typeface="Calibri" panose="020F0502020204030204" pitchFamily="34" charset="0"/>
              </a:rPr>
              <a:t> simple relaxation, hypnosis, cognitive behavior therapies and biofeedback which train the patient to use coping strategies and behavioral techniques. This is more relevant in non-malignant </a:t>
            </a:r>
            <a:r>
              <a:rPr lang="en-US" sz="3000" b="0" dirty="0" smtClean="0">
                <a:solidFill>
                  <a:schemeClr val="tx1"/>
                </a:solidFill>
                <a:latin typeface="Calibri" panose="020F0502020204030204" pitchFamily="34" charset="0"/>
                <a:cs typeface="Calibri" panose="020F0502020204030204" pitchFamily="34" charset="0"/>
              </a:rPr>
              <a:t>pain</a:t>
            </a:r>
          </a:p>
          <a:p>
            <a:r>
              <a:rPr lang="en-US" sz="3000" dirty="0" smtClean="0">
                <a:solidFill>
                  <a:schemeClr val="tx2">
                    <a:lumMod val="75000"/>
                  </a:schemeClr>
                </a:solidFill>
                <a:latin typeface="Calibri" panose="020F0502020204030204" pitchFamily="34" charset="0"/>
                <a:cs typeface="Calibri" panose="020F0502020204030204" pitchFamily="34" charset="0"/>
              </a:rPr>
              <a:t>Stimulation </a:t>
            </a:r>
            <a:r>
              <a:rPr lang="en-US" sz="3000" dirty="0">
                <a:solidFill>
                  <a:schemeClr val="tx2">
                    <a:lumMod val="75000"/>
                  </a:schemeClr>
                </a:solidFill>
                <a:latin typeface="Calibri" panose="020F0502020204030204" pitchFamily="34" charset="0"/>
                <a:cs typeface="Calibri" panose="020F0502020204030204" pitchFamily="34" charset="0"/>
              </a:rPr>
              <a:t>therapies</a:t>
            </a:r>
          </a:p>
          <a:p>
            <a:pPr>
              <a:buFont typeface="Wingdings" pitchFamily="2" charset="2"/>
              <a:buChar char="ü"/>
            </a:pPr>
            <a:r>
              <a:rPr lang="en-US" sz="3000" b="0" dirty="0">
                <a:solidFill>
                  <a:schemeClr val="accent3"/>
                </a:solidFill>
                <a:latin typeface="Calibri" panose="020F0502020204030204" pitchFamily="34" charset="0"/>
                <a:cs typeface="Calibri" panose="020F0502020204030204" pitchFamily="34" charset="0"/>
              </a:rPr>
              <a:t>Acupuncture</a:t>
            </a:r>
            <a:r>
              <a:rPr lang="en-US" sz="3000" b="0" dirty="0">
                <a:latin typeface="Calibri" panose="020F0502020204030204" pitchFamily="34" charset="0"/>
                <a:cs typeface="Calibri" panose="020F0502020204030204" pitchFamily="34" charset="0"/>
              </a:rPr>
              <a:t>	causes release of endorphins(endogenous analgesics) within the spinal cord. </a:t>
            </a:r>
          </a:p>
          <a:p>
            <a:pPr>
              <a:buFont typeface="Wingdings" pitchFamily="2" charset="2"/>
              <a:buChar char="ü"/>
            </a:pPr>
            <a:r>
              <a:rPr lang="en-US" sz="3000" b="0" dirty="0">
                <a:latin typeface="Calibri" panose="020F0502020204030204" pitchFamily="34" charset="0"/>
                <a:cs typeface="Calibri" panose="020F0502020204030204" pitchFamily="34" charset="0"/>
              </a:rPr>
              <a:t>A study showed that CSF from a rabbit receiving acupuncture when injected into the brain of another rabbit increased pain threshold. </a:t>
            </a:r>
          </a:p>
          <a:p>
            <a:endParaRPr lang="en-US" sz="2000" dirty="0"/>
          </a:p>
          <a:p>
            <a:endParaRPr lang="en-US" sz="2000" b="0" dirty="0" smtClean="0">
              <a:solidFill>
                <a:schemeClr val="tx1"/>
              </a:solidFill>
              <a:latin typeface="Calibri" panose="020F0502020204030204" pitchFamily="34" charset="0"/>
              <a:cs typeface="Calibri" panose="020F0502020204030204" pitchFamily="34" charset="0"/>
            </a:endParaRPr>
          </a:p>
          <a:p>
            <a:endParaRPr lang="en-US" sz="2000" b="0" dirty="0">
              <a:latin typeface="Calibri" panose="020F0502020204030204" pitchFamily="34" charset="0"/>
              <a:cs typeface="Calibri" panose="020F0502020204030204" pitchFamily="34" charset="0"/>
            </a:endParaRPr>
          </a:p>
          <a:p>
            <a:endParaRPr lang="en-US" sz="2000" b="0" dirty="0" smtClean="0">
              <a:solidFill>
                <a:schemeClr val="tx1"/>
              </a:solidFill>
              <a:latin typeface="Calibri" panose="020F0502020204030204" pitchFamily="34" charset="0"/>
              <a:cs typeface="Calibri" panose="020F0502020204030204" pitchFamily="34" charset="0"/>
            </a:endParaRPr>
          </a:p>
          <a:p>
            <a:endParaRPr lang="en-US" sz="2000" b="0" dirty="0">
              <a:latin typeface="Calibri" panose="020F0502020204030204" pitchFamily="34" charset="0"/>
              <a:cs typeface="Calibri" panose="020F0502020204030204" pitchFamily="34" charset="0"/>
            </a:endParaRPr>
          </a:p>
          <a:p>
            <a:endParaRPr lang="en-US" sz="2000" b="0" dirty="0" smtClean="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acupuncture points"/>
          <p:cNvPicPr/>
          <p:nvPr/>
        </p:nvPicPr>
        <p:blipFill>
          <a:blip r:embed="rId2" cstate="print"/>
          <a:srcRect/>
          <a:stretch>
            <a:fillRect/>
          </a:stretch>
        </p:blipFill>
        <p:spPr bwMode="auto">
          <a:xfrm>
            <a:off x="2678112" y="427037"/>
            <a:ext cx="5029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acupuncture"/>
          <p:cNvPicPr/>
          <p:nvPr/>
        </p:nvPicPr>
        <p:blipFill>
          <a:blip r:embed="rId2" cstate="print"/>
          <a:srcRect/>
          <a:stretch>
            <a:fillRect/>
          </a:stretch>
        </p:blipFill>
        <p:spPr bwMode="auto">
          <a:xfrm>
            <a:off x="544512" y="427037"/>
            <a:ext cx="4692650" cy="3191510"/>
          </a:xfrm>
          <a:prstGeom prst="rect">
            <a:avLst/>
          </a:prstGeom>
          <a:noFill/>
          <a:ln w="9525">
            <a:noFill/>
            <a:miter lim="800000"/>
            <a:headEnd/>
            <a:tailEnd/>
          </a:ln>
        </p:spPr>
      </p:pic>
      <p:pic>
        <p:nvPicPr>
          <p:cNvPr id="3" name="Picture 2" descr="Image result for acupuncture on an african"/>
          <p:cNvPicPr/>
          <p:nvPr/>
        </p:nvPicPr>
        <p:blipFill>
          <a:blip r:embed="rId3" cstate="print"/>
          <a:srcRect/>
          <a:stretch>
            <a:fillRect/>
          </a:stretch>
        </p:blipFill>
        <p:spPr bwMode="auto">
          <a:xfrm>
            <a:off x="4137025" y="2802008"/>
            <a:ext cx="5943600" cy="4757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1259946"/>
            <a:ext cx="8904552" cy="5335521"/>
          </a:xfrm>
        </p:spPr>
        <p:txBody>
          <a:bodyPr>
            <a:normAutofit/>
          </a:bodyPr>
          <a:lstStyle/>
          <a:p>
            <a:pPr>
              <a:buFont typeface="Wingdings" pitchFamily="2" charset="2"/>
              <a:buChar char="q"/>
            </a:pPr>
            <a:r>
              <a:rPr lang="en-US" sz="3600" b="0" dirty="0" smtClean="0">
                <a:solidFill>
                  <a:srgbClr val="FF0000"/>
                </a:solidFill>
              </a:rPr>
              <a:t>Massage: </a:t>
            </a:r>
            <a:r>
              <a:rPr lang="en-US" sz="3600" b="0" dirty="0" smtClean="0">
                <a:solidFill>
                  <a:schemeClr val="tx1"/>
                </a:solidFill>
              </a:rPr>
              <a:t>Combines physical relaxation with therapeutic touch and reduces stress by reducing muscular tension and feelings of isolation..</a:t>
            </a:r>
          </a:p>
        </p:txBody>
      </p:sp>
      <p:pic>
        <p:nvPicPr>
          <p:cNvPr id="4" name="Picture 3" descr="Image result for MASSAGE ON AN AFRICAN"/>
          <p:cNvPicPr/>
          <p:nvPr/>
        </p:nvPicPr>
        <p:blipFill>
          <a:blip r:embed="rId2" cstate="print"/>
          <a:srcRect/>
          <a:stretch>
            <a:fillRect/>
          </a:stretch>
        </p:blipFill>
        <p:spPr bwMode="auto">
          <a:xfrm>
            <a:off x="2754312" y="3246437"/>
            <a:ext cx="6629400" cy="431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ASSAGE ON AN AFRICAN"/>
          <p:cNvPicPr/>
          <p:nvPr/>
        </p:nvPicPr>
        <p:blipFill>
          <a:blip r:embed="rId2" cstate="print"/>
          <a:srcRect/>
          <a:stretch>
            <a:fillRect/>
          </a:stretch>
        </p:blipFill>
        <p:spPr bwMode="auto">
          <a:xfrm>
            <a:off x="1230312" y="808037"/>
            <a:ext cx="77724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68312" y="427038"/>
            <a:ext cx="9612313" cy="7795860"/>
          </a:xfrm>
        </p:spPr>
        <p:txBody>
          <a:bodyPr>
            <a:normAutofit/>
          </a:bodyPr>
          <a:lstStyle/>
          <a:p>
            <a:r>
              <a:rPr lang="en-US" sz="2800" b="0" dirty="0" smtClean="0">
                <a:solidFill>
                  <a:schemeClr val="tx1"/>
                </a:solidFill>
                <a:latin typeface="Calibri" panose="020F0502020204030204" pitchFamily="34" charset="0"/>
                <a:cs typeface="Calibri" panose="020F0502020204030204" pitchFamily="34" charset="0"/>
              </a:rPr>
              <a:t>Many patients regress and need more </a:t>
            </a:r>
            <a:r>
              <a:rPr lang="en-US" sz="2800" b="0" dirty="0" smtClean="0">
                <a:solidFill>
                  <a:schemeClr val="accent3"/>
                </a:solidFill>
                <a:latin typeface="Calibri" panose="020F0502020204030204" pitchFamily="34" charset="0"/>
                <a:cs typeface="Calibri" panose="020F0502020204030204" pitchFamily="34" charset="0"/>
              </a:rPr>
              <a:t>physical touch. </a:t>
            </a:r>
            <a:r>
              <a:rPr lang="en-US" sz="2800" b="0" dirty="0" smtClean="0">
                <a:solidFill>
                  <a:schemeClr val="tx1"/>
                </a:solidFill>
                <a:latin typeface="Calibri" panose="020F0502020204030204" pitchFamily="34" charset="0"/>
                <a:cs typeface="Calibri" panose="020F0502020204030204" pitchFamily="34" charset="0"/>
              </a:rPr>
              <a:t>It also conveys empathy and encourages trust and the ventilation of feelings.</a:t>
            </a:r>
          </a:p>
          <a:p>
            <a:r>
              <a:rPr lang="en-US" sz="2800" b="0" dirty="0" smtClean="0">
                <a:solidFill>
                  <a:schemeClr val="accent3"/>
                </a:solidFill>
                <a:latin typeface="Calibri" panose="020F0502020204030204" pitchFamily="34" charset="0"/>
                <a:cs typeface="Calibri" panose="020F0502020204030204" pitchFamily="34" charset="0"/>
              </a:rPr>
              <a:t>Aromatherapy: </a:t>
            </a:r>
            <a:r>
              <a:rPr lang="en-US" sz="2800" b="0" dirty="0" smtClean="0">
                <a:solidFill>
                  <a:schemeClr val="tx1"/>
                </a:solidFill>
                <a:latin typeface="Calibri" panose="020F0502020204030204" pitchFamily="34" charset="0"/>
                <a:cs typeface="Calibri" panose="020F0502020204030204" pitchFamily="34" charset="0"/>
              </a:rPr>
              <a:t>Nice smells from oils for relaxation.</a:t>
            </a:r>
          </a:p>
          <a:p>
            <a:r>
              <a:rPr lang="en-US" sz="2800" b="0" dirty="0" smtClean="0">
                <a:solidFill>
                  <a:schemeClr val="accent3"/>
                </a:solidFill>
                <a:latin typeface="Calibri" panose="020F0502020204030204" pitchFamily="34" charset="0"/>
                <a:cs typeface="Calibri" panose="020F0502020204030204" pitchFamily="34" charset="0"/>
              </a:rPr>
              <a:t>Visualization</a:t>
            </a:r>
            <a:r>
              <a:rPr lang="en-US" sz="2800" b="0" dirty="0" smtClean="0">
                <a:solidFill>
                  <a:schemeClr val="tx1"/>
                </a:solidFill>
                <a:latin typeface="Calibri" panose="020F0502020204030204" pitchFamily="34" charset="0"/>
                <a:cs typeface="Calibri" panose="020F0502020204030204" pitchFamily="34" charset="0"/>
              </a:rPr>
              <a:t>: Regular imagining of the desired outcome </a:t>
            </a:r>
            <a:r>
              <a:rPr lang="en-US" sz="2800" b="0" dirty="0" err="1" smtClean="0">
                <a:solidFill>
                  <a:schemeClr val="tx1"/>
                </a:solidFill>
                <a:latin typeface="Calibri" panose="020F0502020204030204" pitchFamily="34" charset="0"/>
                <a:cs typeface="Calibri" panose="020F0502020204030204" pitchFamily="34" charset="0"/>
              </a:rPr>
              <a:t>e.g</a:t>
            </a:r>
            <a:r>
              <a:rPr lang="en-US" sz="2800" b="0" dirty="0" smtClean="0">
                <a:solidFill>
                  <a:schemeClr val="tx1"/>
                </a:solidFill>
                <a:latin typeface="Calibri" panose="020F0502020204030204" pitchFamily="34" charset="0"/>
                <a:cs typeface="Calibri" panose="020F0502020204030204" pitchFamily="34" charset="0"/>
              </a:rPr>
              <a:t> a shrank tumor. Done 3-4 times a day for 15-20min. Helps the patient to have feelings of control, reduces helplessness</a:t>
            </a:r>
            <a:r>
              <a:rPr lang="en-US" sz="2800" b="0" dirty="0" smtClean="0">
                <a:solidFill>
                  <a:schemeClr val="tx1"/>
                </a:solidFill>
                <a:latin typeface="Calibri" panose="020F0502020204030204" pitchFamily="34" charset="0"/>
                <a:cs typeface="Calibri" panose="020F0502020204030204" pitchFamily="34" charset="0"/>
              </a:rPr>
              <a:t>.</a:t>
            </a:r>
          </a:p>
          <a:p>
            <a:r>
              <a:rPr lang="en-US" sz="2800" b="0" dirty="0" smtClean="0">
                <a:solidFill>
                  <a:schemeClr val="accent3"/>
                </a:solidFill>
                <a:latin typeface="Calibri" panose="020F0502020204030204" pitchFamily="34" charset="0"/>
                <a:cs typeface="Calibri" panose="020F0502020204030204" pitchFamily="34" charset="0"/>
              </a:rPr>
              <a:t> </a:t>
            </a:r>
            <a:r>
              <a:rPr lang="en-US" sz="2800" b="0" dirty="0">
                <a:solidFill>
                  <a:schemeClr val="accent3"/>
                </a:solidFill>
                <a:latin typeface="Calibri" panose="020F0502020204030204" pitchFamily="34" charset="0"/>
                <a:cs typeface="Calibri" panose="020F0502020204030204" pitchFamily="34" charset="0"/>
              </a:rPr>
              <a:t>Muscular relaxation</a:t>
            </a:r>
            <a:r>
              <a:rPr lang="en-US" sz="2800" b="0" dirty="0">
                <a:latin typeface="Calibri" panose="020F0502020204030204" pitchFamily="34" charset="0"/>
                <a:cs typeface="Calibri" panose="020F0502020204030204" pitchFamily="34" charset="0"/>
              </a:rPr>
              <a:t>: Contracting and relaxing different groups of muscles.</a:t>
            </a:r>
          </a:p>
          <a:p>
            <a:r>
              <a:rPr lang="en-US" sz="2800" b="0" dirty="0">
                <a:solidFill>
                  <a:schemeClr val="accent3"/>
                </a:solidFill>
                <a:latin typeface="Calibri" panose="020F0502020204030204" pitchFamily="34" charset="0"/>
                <a:cs typeface="Calibri" panose="020F0502020204030204" pitchFamily="34" charset="0"/>
              </a:rPr>
              <a:t>Biofeedback: </a:t>
            </a:r>
            <a:r>
              <a:rPr lang="en-US" sz="2800" b="0" dirty="0">
                <a:latin typeface="Calibri" panose="020F0502020204030204" pitchFamily="34" charset="0"/>
                <a:cs typeface="Calibri" panose="020F0502020204030204" pitchFamily="34" charset="0"/>
              </a:rPr>
              <a:t>Skin resistance(sweating), pulse rate and muscle tension.</a:t>
            </a:r>
          </a:p>
          <a:p>
            <a:r>
              <a:rPr lang="en-US" sz="2800" b="0" dirty="0">
                <a:solidFill>
                  <a:schemeClr val="accent3"/>
                </a:solidFill>
                <a:latin typeface="Calibri" panose="020F0502020204030204" pitchFamily="34" charset="0"/>
                <a:cs typeface="Calibri" panose="020F0502020204030204" pitchFamily="34" charset="0"/>
              </a:rPr>
              <a:t>Breathing exercises: </a:t>
            </a:r>
            <a:r>
              <a:rPr lang="en-US" sz="2800" b="0" dirty="0">
                <a:latin typeface="Calibri" panose="020F0502020204030204" pitchFamily="34" charset="0"/>
                <a:cs typeface="Calibri" panose="020F0502020204030204" pitchFamily="34" charset="0"/>
              </a:rPr>
              <a:t>To focus on full expiration, lowering the shoulders and using the diaphragm when inhaling so the abdomen rises. Encouraged in times of panic especially.</a:t>
            </a:r>
          </a:p>
          <a:p>
            <a:endParaRPr lang="en-US" sz="2800" dirty="0">
              <a:latin typeface="Calibri" panose="020F0502020204030204" pitchFamily="34" charset="0"/>
              <a:cs typeface="Calibri" panose="020F0502020204030204" pitchFamily="34" charset="0"/>
            </a:endParaRPr>
          </a:p>
          <a:p>
            <a:endParaRPr lang="en-US" sz="2400" b="0" dirty="0" smtClean="0">
              <a:solidFill>
                <a:schemeClr val="tx1"/>
              </a:solidFill>
              <a:latin typeface="Calibri" panose="020F0502020204030204" pitchFamily="34" charset="0"/>
              <a:cs typeface="Calibri" panose="020F0502020204030204" pitchFamily="34" charset="0"/>
            </a:endParaRPr>
          </a:p>
          <a:p>
            <a:endParaRPr lang="en-US" sz="2400" b="0" dirty="0">
              <a:latin typeface="Calibri" panose="020F0502020204030204" pitchFamily="34" charset="0"/>
              <a:cs typeface="Calibri" panose="020F0502020204030204" pitchFamily="34" charset="0"/>
            </a:endParaRPr>
          </a:p>
          <a:p>
            <a:endParaRPr lang="en-US" sz="2400" b="0" dirty="0" smtClean="0">
              <a:solidFill>
                <a:schemeClr val="tx1"/>
              </a:solidFill>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41288" y="1"/>
            <a:ext cx="10221913" cy="8885236"/>
          </a:xfrm>
        </p:spPr>
        <p:txBody>
          <a:bodyPr>
            <a:noAutofit/>
          </a:bodyPr>
          <a:lstStyle/>
          <a:p>
            <a:r>
              <a:rPr lang="en-US" sz="2800" b="0" dirty="0" smtClean="0">
                <a:solidFill>
                  <a:schemeClr val="accent3"/>
                </a:solidFill>
                <a:latin typeface="Calibri" panose="020F0502020204030204" pitchFamily="34" charset="0"/>
                <a:cs typeface="Calibri" panose="020F0502020204030204" pitchFamily="34" charset="0"/>
              </a:rPr>
              <a:t>Meditation: </a:t>
            </a:r>
            <a:r>
              <a:rPr lang="en-US" sz="2800" b="0" dirty="0" smtClean="0">
                <a:latin typeface="Calibri" panose="020F0502020204030204" pitchFamily="34" charset="0"/>
                <a:cs typeface="Calibri" panose="020F0502020204030204" pitchFamily="34" charset="0"/>
              </a:rPr>
              <a:t>Reduces arousal level by means of focused attention using a visual image, a repeated sound or a physical activity </a:t>
            </a:r>
            <a:r>
              <a:rPr lang="en-US" sz="2800" b="0" dirty="0" err="1" smtClean="0">
                <a:latin typeface="Calibri" panose="020F0502020204030204" pitchFamily="34" charset="0"/>
                <a:cs typeface="Calibri" panose="020F0502020204030204" pitchFamily="34" charset="0"/>
              </a:rPr>
              <a:t>e.g</a:t>
            </a:r>
            <a:r>
              <a:rPr lang="en-US" sz="2800" b="0" dirty="0" smtClean="0">
                <a:latin typeface="Calibri" panose="020F0502020204030204" pitchFamily="34" charset="0"/>
                <a:cs typeface="Calibri" panose="020F0502020204030204" pitchFamily="34" charset="0"/>
              </a:rPr>
              <a:t> breathing. Indices deep relaxation. </a:t>
            </a:r>
          </a:p>
          <a:p>
            <a:r>
              <a:rPr lang="en-US" sz="2800" b="0" dirty="0" smtClean="0">
                <a:solidFill>
                  <a:schemeClr val="accent3"/>
                </a:solidFill>
                <a:latin typeface="Calibri" panose="020F0502020204030204" pitchFamily="34" charset="0"/>
                <a:cs typeface="Calibri" panose="020F0502020204030204" pitchFamily="34" charset="0"/>
              </a:rPr>
              <a:t>Reflexology</a:t>
            </a:r>
            <a:r>
              <a:rPr lang="en-US" sz="2800" b="0" dirty="0" smtClean="0">
                <a:latin typeface="Calibri" panose="020F0502020204030204" pitchFamily="34" charset="0"/>
                <a:cs typeface="Calibri" panose="020F0502020204030204" pitchFamily="34" charset="0"/>
              </a:rPr>
              <a:t>: Massage of the feet. Based on the theory that there are 10 zones of energy flow running the length of the body and that massage can remove congestion and energy blocks from the pathways and normalize the function of internal organs</a:t>
            </a:r>
            <a:r>
              <a:rPr lang="en-US" sz="2800" b="0" dirty="0" smtClean="0">
                <a:latin typeface="Calibri" panose="020F0502020204030204" pitchFamily="34" charset="0"/>
                <a:cs typeface="Calibri" panose="020F0502020204030204" pitchFamily="34" charset="0"/>
              </a:rPr>
              <a:t>.</a:t>
            </a:r>
          </a:p>
          <a:p>
            <a:r>
              <a:rPr lang="en-US" sz="2800" b="0" dirty="0" smtClean="0">
                <a:latin typeface="Calibri" panose="020F0502020204030204" pitchFamily="34" charset="0"/>
                <a:cs typeface="Calibri" panose="020F0502020204030204" pitchFamily="34" charset="0"/>
              </a:rPr>
              <a:t> </a:t>
            </a:r>
            <a:r>
              <a:rPr lang="en-US" sz="2800" dirty="0" smtClean="0">
                <a:solidFill>
                  <a:schemeClr val="accent3"/>
                </a:solidFill>
                <a:latin typeface="Calibri" panose="020F0502020204030204" pitchFamily="34" charset="0"/>
                <a:cs typeface="Calibri" panose="020F0502020204030204" pitchFamily="34" charset="0"/>
              </a:rPr>
              <a:t>Faith healing</a:t>
            </a:r>
            <a:r>
              <a:rPr lang="en-US" sz="2800" b="0" dirty="0">
                <a:solidFill>
                  <a:schemeClr val="accent3"/>
                </a:solidFill>
                <a:latin typeface="Calibri" panose="020F0502020204030204" pitchFamily="34" charset="0"/>
                <a:cs typeface="Calibri" panose="020F0502020204030204" pitchFamily="34" charset="0"/>
              </a:rPr>
              <a:t>: </a:t>
            </a:r>
            <a:r>
              <a:rPr lang="en-US" sz="2800" b="0" dirty="0">
                <a:latin typeface="Calibri" panose="020F0502020204030204" pitchFamily="34" charset="0"/>
                <a:cs typeface="Calibri" panose="020F0502020204030204" pitchFamily="34" charset="0"/>
              </a:rPr>
              <a:t>Combines touch, positive thinking and listening. A supernatural power may be invoked.</a:t>
            </a:r>
          </a:p>
          <a:p>
            <a:pPr fontAlgn="base"/>
            <a:r>
              <a:rPr lang="en-US" sz="2800" dirty="0">
                <a:solidFill>
                  <a:schemeClr val="accent3"/>
                </a:solidFill>
                <a:latin typeface="Calibri" panose="020F0502020204030204" pitchFamily="34" charset="0"/>
                <a:cs typeface="Calibri" panose="020F0502020204030204" pitchFamily="34" charset="0"/>
              </a:rPr>
              <a:t>Hypnosis: </a:t>
            </a:r>
            <a:r>
              <a:rPr lang="en-US" sz="2800" b="0" dirty="0">
                <a:solidFill>
                  <a:schemeClr val="accent3"/>
                </a:solidFill>
                <a:latin typeface="Calibri" panose="020F0502020204030204" pitchFamily="34" charset="0"/>
                <a:cs typeface="Calibri" panose="020F0502020204030204" pitchFamily="34" charset="0"/>
              </a:rPr>
              <a:t> </a:t>
            </a:r>
            <a:r>
              <a:rPr lang="en-US" sz="2800" b="0" dirty="0">
                <a:latin typeface="Calibri" panose="020F0502020204030204" pitchFamily="34" charset="0"/>
                <a:cs typeface="Calibri" panose="020F0502020204030204" pitchFamily="34" charset="0"/>
              </a:rPr>
              <a:t>use of imagination. Mental imagery is very powerful. For example, a patient with ulcerative colitis may be asked to imagine what his/her distressed colon looks like, then encouraged in hypnosis (and in self-hypnosis) to imagine this image changing to a healthy one</a:t>
            </a:r>
            <a:r>
              <a:rPr lang="en-US" sz="2800" b="0" dirty="0" smtClean="0">
                <a:latin typeface="Calibri" panose="020F0502020204030204" pitchFamily="34" charset="0"/>
                <a:cs typeface="Calibri" panose="020F0502020204030204" pitchFamily="34" charset="0"/>
              </a:rPr>
              <a:t>.</a:t>
            </a:r>
            <a:r>
              <a:rPr lang="en-US" sz="2800" b="0" dirty="0">
                <a:latin typeface="Calibri" panose="020F0502020204030204" pitchFamily="34" charset="0"/>
                <a:cs typeface="Calibri" panose="020F0502020204030204" pitchFamily="34" charset="0"/>
              </a:rPr>
              <a:t> A second basic hypnotic method is to present ideas or suggestions to the patient. In a state of concentrated attention, ideas and suggestions that are compatible with what the patient wants seem to have a more powerful impact on the mind.</a:t>
            </a:r>
          </a:p>
          <a:p>
            <a:pPr fontAlgn="base"/>
            <a:r>
              <a:rPr lang="en-US" sz="2800" b="0" dirty="0">
                <a:solidFill>
                  <a:schemeClr val="accent3"/>
                </a:solidFill>
                <a:latin typeface="Calibri" panose="020F0502020204030204" pitchFamily="34" charset="0"/>
                <a:cs typeface="Calibri" panose="020F0502020204030204" pitchFamily="34" charset="0"/>
              </a:rPr>
              <a:t>Art/music therapy: </a:t>
            </a:r>
            <a:r>
              <a:rPr lang="en-US" sz="2800" b="0" dirty="0">
                <a:latin typeface="Calibri" panose="020F0502020204030204" pitchFamily="34" charset="0"/>
                <a:cs typeface="Calibri" panose="020F0502020204030204" pitchFamily="34" charset="0"/>
              </a:rPr>
              <a:t>Reduces stress, provides a sense of purpose and improves self esteem.</a:t>
            </a:r>
          </a:p>
          <a:p>
            <a:endParaRPr lang="en-US" sz="2800" b="0" dirty="0" smtClean="0">
              <a:latin typeface="Calibri" panose="020F0502020204030204" pitchFamily="34" charset="0"/>
              <a:cs typeface="Calibri" panose="020F0502020204030204" pitchFamily="34" charset="0"/>
            </a:endParaRPr>
          </a:p>
          <a:p>
            <a:endParaRPr lang="en-US" sz="2800" b="0" dirty="0">
              <a:latin typeface="Calibri" panose="020F0502020204030204" pitchFamily="34" charset="0"/>
              <a:cs typeface="Calibri" panose="020F0502020204030204" pitchFamily="34" charset="0"/>
            </a:endParaRPr>
          </a:p>
          <a:p>
            <a:endParaRPr lang="en-US" sz="2800" b="0" dirty="0" smtClean="0">
              <a:latin typeface="Calibri" panose="020F0502020204030204" pitchFamily="34" charset="0"/>
              <a:cs typeface="Calibri" panose="020F0502020204030204" pitchFamily="34" charset="0"/>
            </a:endParaRPr>
          </a:p>
          <a:p>
            <a:endParaRPr lang="en-US" sz="2800" b="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1" y="-1"/>
            <a:ext cx="8955405" cy="198438"/>
          </a:xfrm>
        </p:spPr>
        <p:txBody>
          <a:bodyPr>
            <a:normAutofit fontScale="90000"/>
          </a:bodyPr>
          <a:lstStyle/>
          <a:p>
            <a:r>
              <a:rPr lang="en-US" b="1" u="sng" dirty="0" smtClean="0">
                <a:effectLst>
                  <a:outerShdw blurRad="38100" dist="38100" dir="2700000" algn="tl">
                    <a:srgbClr val="000000">
                      <a:alpha val="43137"/>
                    </a:srgbClr>
                  </a:outerShdw>
                </a:effectLst>
              </a:rPr>
              <a:t/>
            </a:r>
            <a:br>
              <a:rPr lang="en-US" b="1" u="sng" dirty="0" smtClean="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Nursing care of terminally ill patients</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 y="655637"/>
            <a:ext cx="10080096" cy="6904037"/>
          </a:xfrm>
        </p:spPr>
        <p:txBody>
          <a:bodyPr>
            <a:normAutofit fontScale="70000" lnSpcReduction="20000"/>
          </a:bodyPr>
          <a:lstStyle/>
          <a:p>
            <a:pPr>
              <a:buNone/>
            </a:pPr>
            <a:r>
              <a:rPr lang="en-US" b="1" dirty="0" smtClean="0"/>
              <a:t>1</a:t>
            </a:r>
            <a:r>
              <a:rPr lang="en-US" sz="2900" b="1" dirty="0" smtClean="0">
                <a:latin typeface="Calibri" panose="020F0502020204030204" pitchFamily="34" charset="0"/>
                <a:cs typeface="Calibri" panose="020F0502020204030204" pitchFamily="34" charset="0"/>
              </a:rPr>
              <a:t>. Psychosocial issue</a:t>
            </a:r>
          </a:p>
          <a:p>
            <a:pPr lvl="1"/>
            <a:r>
              <a:rPr lang="en-US" sz="2900" dirty="0" smtClean="0">
                <a:latin typeface="Calibri" panose="020F0502020204030204" pitchFamily="34" charset="0"/>
                <a:cs typeface="Calibri" panose="020F0502020204030204" pitchFamily="34" charset="0"/>
              </a:rPr>
              <a:t>Education about illnesses and patient’s life with the illness</a:t>
            </a:r>
          </a:p>
          <a:p>
            <a:pPr lvl="1"/>
            <a:r>
              <a:rPr lang="en-US" sz="2900" dirty="0" smtClean="0">
                <a:latin typeface="Calibri" panose="020F0502020204030204" pitchFamily="34" charset="0"/>
                <a:cs typeface="Calibri" panose="020F0502020204030204" pitchFamily="34" charset="0"/>
              </a:rPr>
              <a:t>Value clarification</a:t>
            </a:r>
          </a:p>
          <a:p>
            <a:pPr lvl="1"/>
            <a:r>
              <a:rPr lang="en-US" sz="2900" dirty="0" smtClean="0">
                <a:latin typeface="Calibri" panose="020F0502020204030204" pitchFamily="34" charset="0"/>
                <a:cs typeface="Calibri" panose="020F0502020204030204" pitchFamily="34" charset="0"/>
              </a:rPr>
              <a:t>Treatment decision making</a:t>
            </a:r>
          </a:p>
          <a:p>
            <a:pPr lvl="1"/>
            <a:r>
              <a:rPr lang="en-US" sz="2900" dirty="0" smtClean="0">
                <a:latin typeface="Calibri" panose="020F0502020204030204" pitchFamily="34" charset="0"/>
                <a:cs typeface="Calibri" panose="020F0502020204030204" pitchFamily="34" charset="0"/>
              </a:rPr>
              <a:t>End of life closure</a:t>
            </a:r>
          </a:p>
          <a:p>
            <a:pPr>
              <a:buFont typeface="Wingdings" panose="05000000000000000000" pitchFamily="2" charset="2"/>
              <a:buChar char="§"/>
            </a:pPr>
            <a:r>
              <a:rPr lang="en-US" sz="2900" b="0" dirty="0" smtClean="0">
                <a:latin typeface="Calibri" panose="020F0502020204030204" pitchFamily="34" charset="0"/>
                <a:cs typeface="Calibri" panose="020F0502020204030204" pitchFamily="34" charset="0"/>
              </a:rPr>
              <a:t>Nurses should try and understand the illness from the patient's point of view.</a:t>
            </a:r>
          </a:p>
          <a:p>
            <a:pPr>
              <a:buFont typeface="Wingdings" panose="05000000000000000000" pitchFamily="2" charset="2"/>
              <a:buChar char="§"/>
            </a:pPr>
            <a:r>
              <a:rPr lang="en-US" sz="2900" b="0" dirty="0" smtClean="0">
                <a:latin typeface="Calibri" panose="020F0502020204030204" pitchFamily="34" charset="0"/>
                <a:cs typeface="Calibri" panose="020F0502020204030204" pitchFamily="34" charset="0"/>
              </a:rPr>
              <a:t>An honest discussion about death should be held giving the patient information on illness, end of life choices, open discussion about death.</a:t>
            </a:r>
          </a:p>
          <a:p>
            <a:r>
              <a:rPr lang="en-US" sz="2900" b="0" dirty="0" smtClean="0">
                <a:latin typeface="Calibri" panose="020F0502020204030204" pitchFamily="34" charset="0"/>
                <a:cs typeface="Calibri" panose="020F0502020204030204" pitchFamily="34" charset="0"/>
              </a:rPr>
              <a:t>At the same time the nurses should be culturally aware and sensitive in their approaches to communication about death to patient and relatives and how much information they can handle.</a:t>
            </a:r>
            <a:r>
              <a:rPr lang="en-US" sz="2900" b="0" dirty="0">
                <a:latin typeface="Calibri" panose="020F0502020204030204" pitchFamily="34" charset="0"/>
                <a:cs typeface="Calibri" panose="020F0502020204030204" pitchFamily="34" charset="0"/>
              </a:rPr>
              <a:t> </a:t>
            </a:r>
            <a:endParaRPr lang="en-US" sz="2900" b="0" dirty="0" smtClean="0">
              <a:latin typeface="Calibri" panose="020F0502020204030204" pitchFamily="34" charset="0"/>
              <a:cs typeface="Calibri" panose="020F0502020204030204" pitchFamily="34" charset="0"/>
            </a:endParaRPr>
          </a:p>
          <a:p>
            <a:r>
              <a:rPr lang="en-US" sz="2900" b="0" dirty="0" smtClean="0">
                <a:latin typeface="Calibri" panose="020F0502020204030204" pitchFamily="34" charset="0"/>
                <a:cs typeface="Calibri" panose="020F0502020204030204" pitchFamily="34" charset="0"/>
              </a:rPr>
              <a:t>Patient’s </a:t>
            </a:r>
            <a:r>
              <a:rPr lang="en-US" sz="2900" b="0" dirty="0">
                <a:latin typeface="Calibri" panose="020F0502020204030204" pitchFamily="34" charset="0"/>
                <a:cs typeface="Calibri" panose="020F0502020204030204" pitchFamily="34" charset="0"/>
              </a:rPr>
              <a:t>should be allowed to communicate their wishes about the end of their life e.g. about the use of or non-use of medical treatment; authorizing other people to make decisions for them.</a:t>
            </a:r>
          </a:p>
          <a:p>
            <a:r>
              <a:rPr lang="en-US" sz="2900" dirty="0">
                <a:latin typeface="Calibri" panose="020F0502020204030204" pitchFamily="34" charset="0"/>
                <a:cs typeface="Calibri" panose="020F0502020204030204" pitchFamily="34" charset="0"/>
              </a:rPr>
              <a:t>2. Communication</a:t>
            </a:r>
          </a:p>
          <a:p>
            <a:r>
              <a:rPr lang="en-US" sz="2900" dirty="0">
                <a:latin typeface="Calibri" panose="020F0502020204030204" pitchFamily="34" charset="0"/>
                <a:cs typeface="Calibri" panose="020F0502020204030204" pitchFamily="34" charset="0"/>
              </a:rPr>
              <a:t>General guidelines</a:t>
            </a:r>
          </a:p>
          <a:p>
            <a:pPr lvl="1">
              <a:buFont typeface="Wingdings" panose="05000000000000000000" pitchFamily="2" charset="2"/>
              <a:buChar char="ü"/>
            </a:pPr>
            <a:r>
              <a:rPr lang="en-US" sz="2900" dirty="0" smtClean="0">
                <a:latin typeface="Calibri" panose="020F0502020204030204" pitchFamily="34" charset="0"/>
                <a:cs typeface="Calibri" panose="020F0502020204030204" pitchFamily="34" charset="0"/>
              </a:rPr>
              <a:t>Deliver and interpret the technical information necessary for making decisions without hiding behind medical terminology</a:t>
            </a:r>
          </a:p>
          <a:p>
            <a:pPr lvl="1">
              <a:buFont typeface="Wingdings" panose="05000000000000000000" pitchFamily="2" charset="2"/>
              <a:buChar char="ü"/>
            </a:pPr>
            <a:r>
              <a:rPr lang="en-US" sz="2900" dirty="0" smtClean="0">
                <a:latin typeface="Calibri" panose="020F0502020204030204" pitchFamily="34" charset="0"/>
                <a:cs typeface="Calibri" panose="020F0502020204030204" pitchFamily="34" charset="0"/>
              </a:rPr>
              <a:t>Realize </a:t>
            </a:r>
            <a:r>
              <a:rPr lang="en-US" sz="2900" dirty="0">
                <a:latin typeface="Calibri" panose="020F0502020204030204" pitchFamily="34" charset="0"/>
                <a:cs typeface="Calibri" panose="020F0502020204030204" pitchFamily="34" charset="0"/>
              </a:rPr>
              <a:t>that the best time for the patient to talk may be when it is least convenient for you.</a:t>
            </a:r>
          </a:p>
          <a:p>
            <a:pPr lvl="1">
              <a:buFont typeface="Wingdings" panose="05000000000000000000" pitchFamily="2" charset="2"/>
              <a:buChar char="ü"/>
            </a:pPr>
            <a:r>
              <a:rPr lang="en-US" sz="2900" dirty="0" smtClean="0">
                <a:latin typeface="Calibri" panose="020F0502020204030204" pitchFamily="34" charset="0"/>
                <a:cs typeface="Calibri" panose="020F0502020204030204" pitchFamily="34" charset="0"/>
              </a:rPr>
              <a:t>Being fully present during any opportunity for communication is often the most helpful form of communication.</a:t>
            </a:r>
          </a:p>
          <a:p>
            <a:pPr lvl="1">
              <a:buFont typeface="Wingdings" panose="05000000000000000000" pitchFamily="2" charset="2"/>
              <a:buChar char="ü"/>
            </a:pPr>
            <a:r>
              <a:rPr lang="en-US" sz="2900" dirty="0" smtClean="0">
                <a:latin typeface="Calibri" panose="020F0502020204030204" pitchFamily="34" charset="0"/>
                <a:cs typeface="Calibri" panose="020F0502020204030204" pitchFamily="34" charset="0"/>
              </a:rPr>
              <a:t>Allow </a:t>
            </a:r>
            <a:r>
              <a:rPr lang="en-US" sz="2900" dirty="0">
                <a:latin typeface="Calibri" panose="020F0502020204030204" pitchFamily="34" charset="0"/>
                <a:cs typeface="Calibri" panose="020F0502020204030204" pitchFamily="34" charset="0"/>
              </a:rPr>
              <a:t>the patient and family to set the agenda regarding the depth of the conversation.</a:t>
            </a:r>
          </a:p>
          <a:p>
            <a:pPr>
              <a:buFont typeface="Wingdings" panose="05000000000000000000" pitchFamily="2" charset="2"/>
              <a:buChar char="§"/>
            </a:pPr>
            <a:endParaRPr lang="en-US" sz="2900" b="0" dirty="0" smtClean="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9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4398566B-0D00-4087-9124-BE3A6B87F876}" type="slidenum">
              <a:rPr lang="en-US" smtClean="0"/>
              <a:pPr/>
              <a:t>7</a:t>
            </a:fld>
            <a:endParaRPr lang="en-US" dirty="0"/>
          </a:p>
        </p:txBody>
      </p:sp>
    </p:spTree>
    <p:extLst>
      <p:ext uri="{BB962C8B-B14F-4D97-AF65-F5344CB8AC3E}">
        <p14:creationId xmlns:p14="http://schemas.microsoft.com/office/powerpoint/2010/main" val="28137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504031" y="302387"/>
            <a:ext cx="9072166" cy="1259549"/>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nchor="ctr"/>
          <a:lstStyle/>
          <a:p>
            <a:pPr algn="ctr">
              <a:lnSpc>
                <a:spcPct val="100000"/>
              </a:lnSpc>
            </a:pPr>
            <a:r>
              <a:rPr lang="en-US" sz="4900" b="1" spc="-1" dirty="0">
                <a:solidFill>
                  <a:srgbClr val="000000"/>
                </a:solidFill>
                <a:uFill>
                  <a:solidFill>
                    <a:srgbClr val="FFFFFF"/>
                  </a:solidFill>
                </a:uFill>
                <a:latin typeface="Calibri"/>
              </a:rPr>
              <a:t>CONCLUSION.</a:t>
            </a:r>
            <a:endParaRPr lang="en-US" sz="2000" spc="-1" dirty="0">
              <a:solidFill>
                <a:srgbClr val="000000"/>
              </a:solidFill>
              <a:uFill>
                <a:solidFill>
                  <a:srgbClr val="FFFFFF"/>
                </a:solidFill>
              </a:uFill>
              <a:latin typeface="Arial"/>
            </a:endParaRPr>
          </a:p>
        </p:txBody>
      </p:sp>
      <p:sp>
        <p:nvSpPr>
          <p:cNvPr id="169" name="CustomShape 2"/>
          <p:cNvSpPr/>
          <p:nvPr/>
        </p:nvSpPr>
        <p:spPr>
          <a:xfrm>
            <a:off x="504031" y="1763924"/>
            <a:ext cx="9072166" cy="4988592"/>
          </a:xfrm>
          <a:prstGeom prst="rect">
            <a:avLst/>
          </a:prstGeom>
          <a:noFill/>
          <a:ln>
            <a:noFill/>
          </a:ln>
        </p:spPr>
        <p:style>
          <a:lnRef idx="0">
            <a:scrgbClr r="0" g="0" b="0"/>
          </a:lnRef>
          <a:fillRef idx="0">
            <a:scrgbClr r="0" g="0" b="0"/>
          </a:fillRef>
          <a:effectRef idx="0">
            <a:scrgbClr r="0" g="0" b="0"/>
          </a:effectRef>
          <a:fontRef idx="minor"/>
        </p:style>
        <p:txBody>
          <a:bodyPr lIns="99207" tIns="49604" rIns="99207" bIns="49604"/>
          <a:lstStyle/>
          <a:p>
            <a:pPr marL="377780" indent="-377383">
              <a:buClr>
                <a:srgbClr val="000000"/>
              </a:buClr>
              <a:buFont typeface="Arial"/>
              <a:buChar char="•"/>
            </a:pPr>
            <a:r>
              <a:rPr lang="en-US" sz="3500" spc="-1" dirty="0">
                <a:solidFill>
                  <a:srgbClr val="000000"/>
                </a:solidFill>
                <a:uFill>
                  <a:solidFill>
                    <a:srgbClr val="FFFFFF"/>
                  </a:solidFill>
                </a:uFill>
                <a:latin typeface="Calibri"/>
              </a:rPr>
              <a:t>Pain must be controlled before other problems  can be addressed and treated.</a:t>
            </a:r>
            <a:endParaRPr lang="en-US" sz="2000" spc="-1" dirty="0">
              <a:solidFill>
                <a:srgbClr val="000000"/>
              </a:solidFill>
              <a:uFill>
                <a:solidFill>
                  <a:srgbClr val="FFFFFF"/>
                </a:solidFill>
              </a:uFill>
              <a:latin typeface="Arial"/>
            </a:endParaRPr>
          </a:p>
          <a:p>
            <a:pPr marL="377780" indent="-377383">
              <a:buClr>
                <a:srgbClr val="000000"/>
              </a:buClr>
              <a:buFont typeface="Arial"/>
              <a:buChar char="•"/>
            </a:pPr>
            <a:r>
              <a:rPr lang="en-US" sz="3500" spc="-1" dirty="0">
                <a:solidFill>
                  <a:srgbClr val="000000"/>
                </a:solidFill>
                <a:uFill>
                  <a:solidFill>
                    <a:srgbClr val="FFFFFF"/>
                  </a:solidFill>
                </a:uFill>
                <a:latin typeface="Calibri"/>
              </a:rPr>
              <a:t>Good pain control requires accurate and detailed assessment of every different pain experienced and documentation.</a:t>
            </a:r>
            <a:endParaRPr lang="en-US" sz="2000" spc="-1" dirty="0">
              <a:solidFill>
                <a:srgbClr val="000000"/>
              </a:solidFill>
              <a:uFill>
                <a:solidFill>
                  <a:srgbClr val="FFFFFF"/>
                </a:solidFill>
              </a:uFill>
              <a:latin typeface="Arial"/>
            </a:endParaRPr>
          </a:p>
          <a:p>
            <a:pPr marL="377780" indent="-377383">
              <a:buClr>
                <a:srgbClr val="000000"/>
              </a:buClr>
              <a:buFont typeface="Arial"/>
              <a:buChar char="•"/>
            </a:pPr>
            <a:r>
              <a:rPr lang="en-US" sz="3500" spc="-1" dirty="0">
                <a:solidFill>
                  <a:srgbClr val="000000"/>
                </a:solidFill>
                <a:uFill>
                  <a:solidFill>
                    <a:srgbClr val="FFFFFF"/>
                  </a:solidFill>
                </a:uFill>
                <a:latin typeface="Calibri"/>
              </a:rPr>
              <a:t>Pain control requires knowledge of the different types of pain.</a:t>
            </a:r>
            <a:endParaRPr lang="en-US" sz="2000" spc="-1" dirty="0">
              <a:solidFill>
                <a:srgbClr val="000000"/>
              </a:solidFill>
              <a:uFill>
                <a:solidFill>
                  <a:srgbClr val="FFFFFF"/>
                </a:solidFill>
              </a:uFill>
              <a:latin typeface="Arial"/>
            </a:endParaRPr>
          </a:p>
          <a:p>
            <a:pPr>
              <a:lnSpc>
                <a:spcPct val="100000"/>
              </a:lnSpc>
            </a:pPr>
            <a:endParaRPr lang="en-US" sz="2000" spc="-1" dirty="0">
              <a:solidFill>
                <a:srgbClr val="000000"/>
              </a:solidFill>
              <a:uFill>
                <a:solidFill>
                  <a:srgbClr val="FFFFFF"/>
                </a:solidFill>
              </a:uFill>
              <a:latin typeface="Arial"/>
            </a:endParaRPr>
          </a:p>
        </p:txBody>
      </p:sp>
    </p:spTree>
  </p:cSld>
  <p:clrMapOvr>
    <a:masterClrMapping/>
  </p:clrMapOvr>
  <p:transition spd="slow">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a:bodyPr>
          <a:lstStyle/>
          <a:p>
            <a:fld id="{4398566B-0D00-4087-9124-BE3A6B87F876}" type="slidenum">
              <a:rPr lang="en-US" smtClean="0"/>
              <a:pPr/>
              <a:t>71</a:t>
            </a:fld>
            <a:endParaRPr lang="en-US" dirty="0"/>
          </a:p>
        </p:txBody>
      </p:sp>
      <p:sp>
        <p:nvSpPr>
          <p:cNvPr id="3" name="Content Placeholder 2"/>
          <p:cNvSpPr>
            <a:spLocks noGrp="1"/>
          </p:cNvSpPr>
          <p:nvPr>
            <p:ph idx="4294967295"/>
          </p:nvPr>
        </p:nvSpPr>
        <p:spPr>
          <a:xfrm>
            <a:off x="1260078" y="1133673"/>
            <a:ext cx="7308453" cy="5481340"/>
          </a:xfrm>
        </p:spPr>
        <p:txBody>
          <a:bodyPr>
            <a:normAutofit/>
          </a:bodyPr>
          <a:lstStyle/>
          <a:p>
            <a:pPr>
              <a:buNone/>
            </a:pPr>
            <a:r>
              <a:rPr lang="en-US" b="1" u="sng" dirty="0" smtClean="0"/>
              <a:t>Types of loss</a:t>
            </a:r>
          </a:p>
          <a:p>
            <a:r>
              <a:rPr lang="en-US" b="1" dirty="0" smtClean="0"/>
              <a:t>Real loss </a:t>
            </a:r>
            <a:r>
              <a:rPr lang="en-US" dirty="0" smtClean="0"/>
              <a:t>e.g. of a loved one, property or relationship which can be shared by others.</a:t>
            </a:r>
          </a:p>
          <a:p>
            <a:r>
              <a:rPr lang="en-US" b="1" dirty="0" smtClean="0"/>
              <a:t>Perceived loss</a:t>
            </a:r>
            <a:r>
              <a:rPr lang="en-US" dirty="0" smtClean="0"/>
              <a:t>: that is felt by the individual alone and not shared by others e.g. loss of feminity following a major operation e.g. mastectomy or hysterectomy</a:t>
            </a:r>
          </a:p>
          <a:p>
            <a:pPr>
              <a:buNone/>
            </a:pPr>
            <a:r>
              <a:rPr lang="en-US" b="1" dirty="0" smtClean="0"/>
              <a:t>NB</a:t>
            </a:r>
            <a:r>
              <a:rPr lang="en-US" dirty="0" smtClean="0"/>
              <a:t>: Any situation which cause change can be identified as loss. Failure either real or perceived can be viewed as loss. Loss or anticipated loss can trigger a grief response. The period of grief is known as mourning which is a normal response characterized by sadness, guilt, anger, helplessness and despair.</a:t>
            </a:r>
            <a:endParaRPr lang="en-US" dirty="0"/>
          </a:p>
        </p:txBody>
      </p:sp>
    </p:spTree>
    <p:extLst>
      <p:ext uri="{BB962C8B-B14F-4D97-AF65-F5344CB8AC3E}">
        <p14:creationId xmlns:p14="http://schemas.microsoft.com/office/powerpoint/2010/main" val="208959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END OF LIFE CARE</a:t>
            </a:r>
            <a:endParaRPr lang="en-US" dirty="0"/>
          </a:p>
        </p:txBody>
      </p:sp>
      <p:sp>
        <p:nvSpPr>
          <p:cNvPr id="3" name="Content Placeholder 2"/>
          <p:cNvSpPr>
            <a:spLocks noGrp="1"/>
          </p:cNvSpPr>
          <p:nvPr>
            <p:ph idx="1"/>
          </p:nvPr>
        </p:nvSpPr>
        <p:spPr>
          <a:xfrm>
            <a:off x="1001712" y="1646237"/>
            <a:ext cx="8291314" cy="3946121"/>
          </a:xfrm>
        </p:spPr>
        <p:txBody>
          <a:bodyPr>
            <a:normAutofit fontScale="25000" lnSpcReduction="20000"/>
          </a:bodyPr>
          <a:lstStyle/>
          <a:p>
            <a:pPr marL="0" indent="0"/>
            <a:r>
              <a:rPr lang="en-US" sz="14400" spc="-110" dirty="0" smtClean="0"/>
              <a:t>MANIFESTATION OF IMPENDING DEATH</a:t>
            </a:r>
          </a:p>
          <a:p>
            <a:pPr>
              <a:buFont typeface="Arial" pitchFamily="34" charset="0"/>
              <a:buChar char="•"/>
            </a:pPr>
            <a:endParaRPr lang="en-US" b="0" spc="-110" dirty="0"/>
          </a:p>
          <a:p>
            <a:pPr>
              <a:buFont typeface="Arial" pitchFamily="34" charset="0"/>
              <a:buChar char="•"/>
            </a:pPr>
            <a:r>
              <a:rPr lang="en-US" sz="14400" b="0" spc="-110" dirty="0" smtClean="0"/>
              <a:t>Difficulty </a:t>
            </a:r>
            <a:r>
              <a:rPr lang="en-US" sz="14400" b="0" spc="-110" dirty="0"/>
              <a:t>talking or swallowing</a:t>
            </a:r>
            <a:br>
              <a:rPr lang="en-US" sz="14400" b="0" spc="-110" dirty="0"/>
            </a:br>
            <a:endParaRPr lang="en-US" sz="14400" b="0" spc="-110" dirty="0"/>
          </a:p>
          <a:p>
            <a:pPr>
              <a:buFont typeface="Arial" pitchFamily="34" charset="0"/>
              <a:buChar char="•"/>
            </a:pPr>
            <a:r>
              <a:rPr lang="en-US" sz="14400" b="0" spc="-110" dirty="0"/>
              <a:t>Nausea, flatus, abdominal distention</a:t>
            </a:r>
            <a:br>
              <a:rPr lang="en-US" sz="14400" b="0" spc="-110" dirty="0"/>
            </a:br>
            <a:endParaRPr lang="en-US" sz="14400" b="0" spc="-110" dirty="0"/>
          </a:p>
          <a:p>
            <a:pPr>
              <a:buFont typeface="Arial" pitchFamily="34" charset="0"/>
              <a:buChar char="•"/>
            </a:pPr>
            <a:r>
              <a:rPr lang="en-US" sz="14400" b="0" spc="-110" dirty="0"/>
              <a:t>Urinary and/or bowel incontinence, constipation</a:t>
            </a:r>
            <a:br>
              <a:rPr lang="en-US" sz="14400" b="0" spc="-110" dirty="0"/>
            </a:br>
            <a:endParaRPr lang="en-US" sz="14400" b="0" spc="-110" dirty="0"/>
          </a:p>
          <a:p>
            <a:pPr>
              <a:buFont typeface="Arial" pitchFamily="34" charset="0"/>
              <a:buChar char="•"/>
            </a:pPr>
            <a:r>
              <a:rPr lang="en-US" sz="14400" b="0" spc="-110" dirty="0"/>
              <a:t>Decreased sensation, taste, and smell</a:t>
            </a:r>
            <a:br>
              <a:rPr lang="en-US" sz="14400" b="0" spc="-110" dirty="0"/>
            </a:br>
            <a:endParaRPr lang="en-US" sz="14400" b="0" spc="-110" dirty="0"/>
          </a:p>
          <a:p>
            <a:pPr>
              <a:buFont typeface="Arial" pitchFamily="34" charset="0"/>
              <a:buChar char="•"/>
            </a:pPr>
            <a:r>
              <a:rPr lang="en-US" sz="14400" b="0" spc="-110" dirty="0"/>
              <a:t>Weak, slow, and/or irregular pulse</a:t>
            </a:r>
            <a:endParaRPr lang="en-US" sz="14400" dirty="0"/>
          </a:p>
        </p:txBody>
      </p:sp>
    </p:spTree>
    <p:extLst>
      <p:ext uri="{BB962C8B-B14F-4D97-AF65-F5344CB8AC3E}">
        <p14:creationId xmlns:p14="http://schemas.microsoft.com/office/powerpoint/2010/main" val="3555905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buFont typeface="Arial" pitchFamily="34" charset="0"/>
              <a:buChar char="•"/>
            </a:pPr>
            <a:r>
              <a:rPr lang="en-US" sz="3200" b="0" spc="-110" dirty="0"/>
              <a:t>Decreasing blood pressure</a:t>
            </a:r>
            <a:br>
              <a:rPr lang="en-US" sz="3200" b="0" spc="-110" dirty="0"/>
            </a:br>
            <a:endParaRPr lang="en-US" sz="3200" b="0" spc="-110" dirty="0"/>
          </a:p>
          <a:p>
            <a:pPr>
              <a:buFont typeface="Arial" pitchFamily="34" charset="0"/>
              <a:buChar char="•"/>
            </a:pPr>
            <a:r>
              <a:rPr lang="en-US" sz="3200" b="0" spc="-110" dirty="0"/>
              <a:t>Decreased, irregular, or </a:t>
            </a:r>
            <a:r>
              <a:rPr lang="en-US" sz="3200" b="0" spc="-110" dirty="0" err="1"/>
              <a:t>Cheyne</a:t>
            </a:r>
            <a:r>
              <a:rPr lang="en-US" sz="3200" b="0" spc="-110" dirty="0"/>
              <a:t>-Stokes respirations</a:t>
            </a:r>
            <a:br>
              <a:rPr lang="en-US" sz="3200" b="0" spc="-110" dirty="0"/>
            </a:br>
            <a:endParaRPr lang="en-US" sz="3200" b="0" spc="-110" dirty="0"/>
          </a:p>
          <a:p>
            <a:pPr>
              <a:buFont typeface="Arial" pitchFamily="34" charset="0"/>
              <a:buChar char="•"/>
            </a:pPr>
            <a:r>
              <a:rPr lang="en-US" sz="3200" b="0" spc="-110" dirty="0"/>
              <a:t> Changes in level of consciousness</a:t>
            </a:r>
            <a:br>
              <a:rPr lang="en-US" sz="3200" b="0" spc="-110" dirty="0"/>
            </a:br>
            <a:endParaRPr lang="en-US" sz="3200" b="0" spc="-110" dirty="0"/>
          </a:p>
          <a:p>
            <a:pPr>
              <a:buFont typeface="Arial" pitchFamily="34" charset="0"/>
              <a:buChar char="•"/>
            </a:pPr>
            <a:r>
              <a:rPr lang="en-US" sz="3200" b="0" spc="-110" dirty="0"/>
              <a:t>Restlessness, agitation</a:t>
            </a:r>
            <a:br>
              <a:rPr lang="en-US" sz="3200" b="0" spc="-110" dirty="0"/>
            </a:br>
            <a:endParaRPr lang="en-US" sz="3200" b="0" spc="-110" dirty="0"/>
          </a:p>
          <a:p>
            <a:pPr>
              <a:buFont typeface="Arial" pitchFamily="34" charset="0"/>
              <a:buChar char="•"/>
            </a:pPr>
            <a:r>
              <a:rPr lang="en-US" sz="3200" b="0" spc="-110" dirty="0"/>
              <a:t> Coolness, mottling,(spotting) and cyanosis of the extremities</a:t>
            </a:r>
            <a:endParaRPr lang="en-US" sz="3200" b="0" dirty="0"/>
          </a:p>
          <a:p>
            <a:endParaRPr lang="en-US" sz="3200" dirty="0"/>
          </a:p>
        </p:txBody>
      </p:sp>
    </p:spTree>
    <p:extLst>
      <p:ext uri="{BB962C8B-B14F-4D97-AF65-F5344CB8AC3E}">
        <p14:creationId xmlns:p14="http://schemas.microsoft.com/office/powerpoint/2010/main" val="27591731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7" y="-1"/>
            <a:ext cx="9071610" cy="755968"/>
          </a:xfrm>
          <a:solidFill>
            <a:schemeClr val="accent6">
              <a:lumMod val="60000"/>
              <a:lumOff val="40000"/>
            </a:schemeClr>
          </a:solidFill>
        </p:spPr>
        <p:txBody>
          <a:bodyPr>
            <a:normAutofit/>
          </a:bodyPr>
          <a:lstStyle/>
          <a:p>
            <a:r>
              <a:rPr lang="en-US" b="1" u="sng" smtClean="0">
                <a:solidFill>
                  <a:schemeClr val="tx2">
                    <a:lumMod val="50000"/>
                  </a:schemeClr>
                </a:solidFill>
                <a:effectLst>
                  <a:outerShdw blurRad="38100" dist="38100" dir="2700000" algn="tl">
                    <a:srgbClr val="000000">
                      <a:alpha val="43137"/>
                    </a:srgbClr>
                  </a:outerShdw>
                </a:effectLst>
              </a:rPr>
              <a:t>Stages of death by Kubler Ross 1969</a:t>
            </a:r>
            <a:endParaRPr lang="en-US" b="1" u="sng" dirty="0">
              <a:solidFill>
                <a:schemeClr val="tx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9" y="671971"/>
            <a:ext cx="10079567" cy="6887704"/>
          </a:xfrm>
        </p:spPr>
        <p:txBody>
          <a:bodyPr>
            <a:normAutofit/>
          </a:bodyPr>
          <a:lstStyle/>
          <a:p>
            <a:pPr>
              <a:buNone/>
            </a:pPr>
            <a:r>
              <a:rPr lang="en-US" b="1" dirty="0" smtClean="0"/>
              <a:t>1</a:t>
            </a:r>
            <a:r>
              <a:rPr lang="en-US" sz="2800" b="0" dirty="0" smtClean="0"/>
              <a:t>. Denial and isolation: it is very difficult for any individual to face the fact that death is to be faced soon. The most common reaction is to isolate oneself until </a:t>
            </a:r>
            <a:r>
              <a:rPr lang="en-US" sz="2800" b="0" dirty="0" err="1" smtClean="0"/>
              <a:t>defences</a:t>
            </a:r>
            <a:r>
              <a:rPr lang="en-US" sz="2800" b="0" dirty="0" smtClean="0"/>
              <a:t> are achieved.</a:t>
            </a:r>
          </a:p>
          <a:p>
            <a:r>
              <a:rPr lang="en-US" sz="2800" b="0" dirty="0" smtClean="0"/>
              <a:t>Denial permits hope to exist but most patients are ready to accept the fact that they are dying but families continue to express denial.</a:t>
            </a:r>
          </a:p>
          <a:p>
            <a:r>
              <a:rPr lang="en-US" sz="2800" b="0" dirty="0" smtClean="0"/>
              <a:t>Denial delay, communication of concerns with the patient stopping denial and isolation by thinking about unfinished business e.g. personal affairs, finances, arrangement for spouse, children and others.</a:t>
            </a:r>
          </a:p>
          <a:p>
            <a:pPr>
              <a:buNone/>
            </a:pPr>
            <a:r>
              <a:rPr lang="en-US" sz="2800" b="0" dirty="0" smtClean="0"/>
              <a:t>2. Anger: the person experiences anger with the person asking the question; why me? The patient is difficult to nurse as nothing seems to please him  or her. The person wants to express their outrage and helplessness. After expressing their anger they move on.</a:t>
            </a:r>
          </a:p>
          <a:p>
            <a:endParaRPr lang="en-US" sz="2800" b="0" dirty="0"/>
          </a:p>
        </p:txBody>
      </p:sp>
      <p:sp>
        <p:nvSpPr>
          <p:cNvPr id="4" name="Slide Number Placeholder 3"/>
          <p:cNvSpPr>
            <a:spLocks noGrp="1"/>
          </p:cNvSpPr>
          <p:nvPr>
            <p:ph type="sldNum" sz="quarter" idx="12"/>
          </p:nvPr>
        </p:nvSpPr>
        <p:spPr/>
        <p:txBody>
          <a:bodyPr>
            <a:normAutofit fontScale="85000" lnSpcReduction="10000"/>
          </a:bodyPr>
          <a:lstStyle/>
          <a:p>
            <a:fld id="{4398566B-0D00-4087-9124-BE3A6B87F876}" type="slidenum">
              <a:rPr lang="en-US" smtClean="0"/>
              <a:pPr/>
              <a:t>74</a:t>
            </a:fld>
            <a:endParaRPr lang="en-US" dirty="0"/>
          </a:p>
        </p:txBody>
      </p:sp>
    </p:spTree>
    <p:extLst>
      <p:ext uri="{BB962C8B-B14F-4D97-AF65-F5344CB8AC3E}">
        <p14:creationId xmlns:p14="http://schemas.microsoft.com/office/powerpoint/2010/main" val="319018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 y="335985"/>
            <a:ext cx="10079567" cy="7223689"/>
          </a:xfrm>
          <a:gradFill>
            <a:gsLst>
              <a:gs pos="18204">
                <a:srgbClr val="EAEBFA"/>
              </a:gs>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buNone/>
            </a:pPr>
            <a:r>
              <a:rPr lang="en-US" b="1" dirty="0" smtClean="0"/>
              <a:t>3</a:t>
            </a:r>
            <a:r>
              <a:rPr lang="en-US" sz="2800" b="0" dirty="0" smtClean="0"/>
              <a:t>. Bargaining: third phase of dying when the person attempts to negotiate and trade. It usually involves a deal with God; the physician or the nurse. E.g.  If I can live long enough to attend my son’s wedding I will be ready to die. If possible patients should be granted their request.</a:t>
            </a:r>
          </a:p>
          <a:p>
            <a:pPr>
              <a:buNone/>
            </a:pPr>
            <a:r>
              <a:rPr lang="en-US" sz="2800" b="0" dirty="0" smtClean="0"/>
              <a:t>4. Depression: the patient is now aware that death is inevitable. Defense mechanism are no longer effective. Sadness and anguish are felt and expressed.</a:t>
            </a:r>
          </a:p>
          <a:p>
            <a:r>
              <a:rPr lang="en-US" sz="2800" b="0" dirty="0" smtClean="0"/>
              <a:t>The patient may organize to gain support from loved one’s and nurses.</a:t>
            </a:r>
          </a:p>
          <a:p>
            <a:r>
              <a:rPr lang="en-US" sz="2800" b="0" dirty="0" smtClean="0"/>
              <a:t>The resolution leads to final stage. </a:t>
            </a:r>
            <a:endParaRPr lang="en-US" sz="2800" b="0" dirty="0"/>
          </a:p>
        </p:txBody>
      </p:sp>
      <p:sp>
        <p:nvSpPr>
          <p:cNvPr id="4" name="Slide Number Placeholder 3"/>
          <p:cNvSpPr>
            <a:spLocks noGrp="1"/>
          </p:cNvSpPr>
          <p:nvPr>
            <p:ph type="sldNum" sz="quarter" idx="12"/>
          </p:nvPr>
        </p:nvSpPr>
        <p:spPr/>
        <p:txBody>
          <a:bodyPr>
            <a:normAutofit fontScale="92500"/>
          </a:bodyPr>
          <a:lstStyle/>
          <a:p>
            <a:fld id="{4398566B-0D00-4087-9124-BE3A6B87F876}" type="slidenum">
              <a:rPr lang="en-US" smtClean="0"/>
              <a:pPr/>
              <a:t>75</a:t>
            </a:fld>
            <a:endParaRPr lang="en-US" dirty="0"/>
          </a:p>
        </p:txBody>
      </p:sp>
    </p:spTree>
    <p:extLst>
      <p:ext uri="{BB962C8B-B14F-4D97-AF65-F5344CB8AC3E}">
        <p14:creationId xmlns:p14="http://schemas.microsoft.com/office/powerpoint/2010/main" val="31031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 y="-1"/>
            <a:ext cx="10079567" cy="7559675"/>
          </a:xfrm>
        </p:spPr>
        <p:txBody>
          <a:bodyPr>
            <a:normAutofit lnSpcReduction="10000"/>
          </a:bodyPr>
          <a:lstStyle/>
          <a:p>
            <a:pPr>
              <a:buNone/>
            </a:pPr>
            <a:r>
              <a:rPr lang="en-US" b="1" dirty="0" smtClean="0"/>
              <a:t>5</a:t>
            </a:r>
            <a:r>
              <a:rPr lang="en-US" sz="2400" b="0" dirty="0" smtClean="0"/>
              <a:t>. Acceptance: it’s a time of relative peace. The patient wants to review the past and think about the unknown future. Patient may not talk a lot about but he/she wants other people nearby. With pain relieve the person accepts death and wants to be comforted by having significant others nearby. </a:t>
            </a:r>
          </a:p>
          <a:p>
            <a:pPr>
              <a:buNone/>
            </a:pPr>
            <a:r>
              <a:rPr lang="en-US" sz="2400" b="0" u="sng" dirty="0" smtClean="0"/>
              <a:t>Nursing intervention</a:t>
            </a:r>
          </a:p>
          <a:p>
            <a:pPr marL="566968" indent="-566968">
              <a:buFont typeface="+mj-lt"/>
              <a:buAutoNum type="arabicPeriod"/>
            </a:pPr>
            <a:r>
              <a:rPr lang="en-US" sz="2400" b="0" dirty="0" smtClean="0"/>
              <a:t>To give maximum help to the dying by </a:t>
            </a:r>
            <a:r>
              <a:rPr lang="en-US" sz="2400" b="0" smtClean="0"/>
              <a:t>examining the </a:t>
            </a:r>
            <a:r>
              <a:rPr lang="en-US" sz="2400" b="0" dirty="0" smtClean="0"/>
              <a:t>own  feeling about death.</a:t>
            </a:r>
          </a:p>
          <a:p>
            <a:pPr marL="566968" indent="-566968">
              <a:buFont typeface="+mj-lt"/>
              <a:buAutoNum type="arabicPeriod"/>
            </a:pPr>
            <a:r>
              <a:rPr lang="en-US" sz="2400" b="0" dirty="0" smtClean="0"/>
              <a:t>Patient is an individual and should be treated with respect and dignity regardless of background or condition.</a:t>
            </a:r>
          </a:p>
          <a:p>
            <a:pPr marL="566968" indent="-566968">
              <a:buFont typeface="+mj-lt"/>
              <a:buAutoNum type="arabicPeriod"/>
            </a:pPr>
            <a:r>
              <a:rPr lang="en-US" sz="2400" b="0" dirty="0" smtClean="0"/>
              <a:t>Social values may affect reaction to the dying person e.g. age, attractiveness, socio-economic status, former accomplishment. These may affect whether the person is cared for or abandoned while dying.</a:t>
            </a:r>
          </a:p>
          <a:p>
            <a:pPr marL="566968" indent="-566968">
              <a:buFont typeface="+mj-lt"/>
              <a:buAutoNum type="arabicPeriod"/>
            </a:pPr>
            <a:r>
              <a:rPr lang="en-US" sz="2400" b="0" dirty="0" smtClean="0"/>
              <a:t>Nurses usually become the most important link with life for the dying person.</a:t>
            </a:r>
          </a:p>
          <a:p>
            <a:pPr marL="566968" indent="-566968">
              <a:buFont typeface="+mj-lt"/>
              <a:buAutoNum type="arabicPeriod"/>
            </a:pPr>
            <a:r>
              <a:rPr lang="en-US" sz="2400" b="0" dirty="0" smtClean="0"/>
              <a:t>The nurse provides physical comfort and emotional support. It is an emotional stress to the nurse assigned to people who are dying and these need to share their feelings and reactions with others to obtain support.</a:t>
            </a:r>
            <a:endParaRPr lang="en-US" sz="2400" b="0" dirty="0"/>
          </a:p>
        </p:txBody>
      </p:sp>
      <p:sp>
        <p:nvSpPr>
          <p:cNvPr id="4" name="Slide Number Placeholder 3"/>
          <p:cNvSpPr>
            <a:spLocks noGrp="1"/>
          </p:cNvSpPr>
          <p:nvPr>
            <p:ph type="sldNum" sz="quarter" idx="12"/>
          </p:nvPr>
        </p:nvSpPr>
        <p:spPr/>
        <p:txBody>
          <a:bodyPr>
            <a:normAutofit fontScale="92500"/>
          </a:bodyPr>
          <a:lstStyle/>
          <a:p>
            <a:fld id="{4398566B-0D00-4087-9124-BE3A6B87F876}" type="slidenum">
              <a:rPr lang="en-US" smtClean="0"/>
              <a:pPr/>
              <a:t>76</a:t>
            </a:fld>
            <a:endParaRPr lang="en-US" dirty="0"/>
          </a:p>
        </p:txBody>
      </p:sp>
    </p:spTree>
    <p:extLst>
      <p:ext uri="{BB962C8B-B14F-4D97-AF65-F5344CB8AC3E}">
        <p14:creationId xmlns:p14="http://schemas.microsoft.com/office/powerpoint/2010/main" val="34632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7" y="-1"/>
            <a:ext cx="9071610" cy="755968"/>
          </a:xfrm>
        </p:spPr>
        <p:txBody>
          <a:bodyPr>
            <a:normAutofit/>
          </a:bodyPr>
          <a:lstStyle/>
          <a:p>
            <a:r>
              <a:rPr lang="en-US" b="1" u="sng" dirty="0" smtClean="0">
                <a:effectLst>
                  <a:outerShdw blurRad="38100" dist="38100" dir="2700000" algn="tl">
                    <a:srgbClr val="000000">
                      <a:alpha val="43137"/>
                    </a:srgbClr>
                  </a:outerShdw>
                </a:effectLst>
              </a:rPr>
              <a:t>Bill of rights for a dying person</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9" y="671971"/>
            <a:ext cx="10079567" cy="6887704"/>
          </a:xfrm>
        </p:spPr>
        <p:txBody>
          <a:bodyPr>
            <a:normAutofit/>
          </a:bodyPr>
          <a:lstStyle/>
          <a:p>
            <a:pPr marL="566968" indent="-566968">
              <a:buFont typeface="+mj-lt"/>
              <a:buAutoNum type="arabicPeriod"/>
            </a:pPr>
            <a:r>
              <a:rPr lang="en-US" sz="2400" b="0" dirty="0" smtClean="0"/>
              <a:t>I have a right to be treated as a living human being until I die</a:t>
            </a:r>
          </a:p>
          <a:p>
            <a:pPr marL="566968" indent="-566968">
              <a:buFont typeface="+mj-lt"/>
              <a:buAutoNum type="arabicPeriod"/>
            </a:pPr>
            <a:r>
              <a:rPr lang="en-US" sz="2400" b="0" dirty="0" smtClean="0"/>
              <a:t>I have a right to maintain a sense of hopefulness, however changing its focus may be.</a:t>
            </a:r>
          </a:p>
          <a:p>
            <a:pPr marL="566968" indent="-566968">
              <a:buFont typeface="+mj-lt"/>
              <a:buAutoNum type="arabicPeriod"/>
            </a:pPr>
            <a:r>
              <a:rPr lang="en-US" sz="2400" b="0" dirty="0" smtClean="0"/>
              <a:t>I have the right to be cared for by those who can maintain a sense of hopefulness, however changing this may be.</a:t>
            </a:r>
          </a:p>
          <a:p>
            <a:pPr marL="566968" indent="-566968">
              <a:buFont typeface="+mj-lt"/>
              <a:buAutoNum type="arabicPeriod"/>
            </a:pPr>
            <a:r>
              <a:rPr lang="en-US" sz="2400" b="0" dirty="0" smtClean="0"/>
              <a:t>I have a right to express my feelings and emotions and my approaching death in my own way.</a:t>
            </a:r>
          </a:p>
          <a:p>
            <a:pPr marL="566968" indent="-566968">
              <a:buFont typeface="+mj-lt"/>
              <a:buAutoNum type="arabicPeriod"/>
            </a:pPr>
            <a:r>
              <a:rPr lang="en-US" sz="2400" b="0" dirty="0" smtClean="0"/>
              <a:t>I have a right to participate in decision concerning my care.</a:t>
            </a:r>
          </a:p>
          <a:p>
            <a:pPr marL="566968" indent="-566968">
              <a:buFont typeface="+mj-lt"/>
              <a:buAutoNum type="arabicPeriod"/>
            </a:pPr>
            <a:r>
              <a:rPr lang="en-US" sz="2400" b="0" dirty="0" smtClean="0"/>
              <a:t>I have a right to expect continuing medical and nursing attention even though “cure” goals must be changed to comfort goals.</a:t>
            </a:r>
          </a:p>
          <a:p>
            <a:pPr marL="566968" indent="-566968">
              <a:buFont typeface="+mj-lt"/>
              <a:buAutoNum type="arabicPeriod"/>
            </a:pPr>
            <a:r>
              <a:rPr lang="en-US" sz="2400" b="0" dirty="0" smtClean="0"/>
              <a:t>I have a right not to die alone.</a:t>
            </a:r>
          </a:p>
          <a:p>
            <a:pPr marL="566968" indent="-566968">
              <a:buFont typeface="+mj-lt"/>
              <a:buAutoNum type="arabicPeriod"/>
            </a:pPr>
            <a:r>
              <a:rPr lang="en-US" sz="2400" b="0" dirty="0" smtClean="0"/>
              <a:t>I have a right to be free from pain.</a:t>
            </a:r>
          </a:p>
          <a:p>
            <a:pPr marL="566968" indent="-566968">
              <a:buFont typeface="+mj-lt"/>
              <a:buAutoNum type="arabicPeriod"/>
            </a:pPr>
            <a:r>
              <a:rPr lang="en-US" sz="2400" b="0" dirty="0" smtClean="0"/>
              <a:t>I have a right to have my questions answered honestly.</a:t>
            </a:r>
          </a:p>
          <a:p>
            <a:pPr marL="566968" indent="-566968"/>
            <a:endParaRPr lang="en-US" dirty="0"/>
          </a:p>
        </p:txBody>
      </p:sp>
      <p:sp>
        <p:nvSpPr>
          <p:cNvPr id="4" name="Slide Number Placeholder 3"/>
          <p:cNvSpPr>
            <a:spLocks noGrp="1"/>
          </p:cNvSpPr>
          <p:nvPr>
            <p:ph type="sldNum" sz="quarter" idx="12"/>
          </p:nvPr>
        </p:nvSpPr>
        <p:spPr/>
        <p:txBody>
          <a:bodyPr>
            <a:normAutofit fontScale="92500"/>
          </a:bodyPr>
          <a:lstStyle/>
          <a:p>
            <a:fld id="{4398566B-0D00-4087-9124-BE3A6B87F876}" type="slidenum">
              <a:rPr lang="en-US" smtClean="0"/>
              <a:pPr/>
              <a:t>77</a:t>
            </a:fld>
            <a:endParaRPr lang="en-US" dirty="0"/>
          </a:p>
        </p:txBody>
      </p:sp>
    </p:spTree>
    <p:extLst>
      <p:ext uri="{BB962C8B-B14F-4D97-AF65-F5344CB8AC3E}">
        <p14:creationId xmlns:p14="http://schemas.microsoft.com/office/powerpoint/2010/main" val="3404981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 y="167993"/>
            <a:ext cx="10079567" cy="7223689"/>
          </a:xfrm>
        </p:spPr>
        <p:txBody>
          <a:bodyPr>
            <a:normAutofit/>
          </a:bodyPr>
          <a:lstStyle/>
          <a:p>
            <a:pPr marL="566968" indent="-566968"/>
            <a:r>
              <a:rPr lang="en-US" dirty="0" smtClean="0"/>
              <a:t>10</a:t>
            </a:r>
            <a:r>
              <a:rPr lang="en-US" sz="2400" b="0" dirty="0" smtClean="0"/>
              <a:t>. I have a right not to be deceived</a:t>
            </a:r>
          </a:p>
          <a:p>
            <a:pPr marL="566968" indent="-566968"/>
            <a:r>
              <a:rPr lang="en-US" sz="2400" b="0" dirty="0" smtClean="0"/>
              <a:t>11. I have a right to help from and for my family in accepting my death.</a:t>
            </a:r>
          </a:p>
          <a:p>
            <a:pPr marL="566968" indent="-566968"/>
            <a:r>
              <a:rPr lang="en-US" sz="2400" b="0" dirty="0" smtClean="0"/>
              <a:t>12. I have the right to die in peace and with dignity</a:t>
            </a:r>
          </a:p>
          <a:p>
            <a:pPr marL="566968" indent="-566968"/>
            <a:r>
              <a:rPr lang="en-US" sz="2400" b="0" dirty="0" smtClean="0"/>
              <a:t>13. I have the right to retain my individuality and not to be judged by my decision, which may be contrary to the believes of others.</a:t>
            </a:r>
          </a:p>
          <a:p>
            <a:pPr marL="566968" indent="-566968"/>
            <a:r>
              <a:rPr lang="en-US" sz="2400" b="0" dirty="0" smtClean="0"/>
              <a:t>14. I have the right to discuss and enlarge my religious and spiritual experience, regardless of what they mean to others.</a:t>
            </a:r>
          </a:p>
          <a:p>
            <a:pPr marL="566968" indent="-566968"/>
            <a:r>
              <a:rPr lang="en-US" sz="2400" b="0" dirty="0" smtClean="0"/>
              <a:t>15. I have the right to expect that the sanctity of the human body will be respected after death.</a:t>
            </a:r>
          </a:p>
          <a:p>
            <a:pPr marL="566968" indent="-566968"/>
            <a:r>
              <a:rPr lang="en-US" sz="2400" b="0" dirty="0" smtClean="0"/>
              <a:t>16. I have the right to be cared for by caring, sensitive and knowledgeable people who will attempt to understand my needs and will be able to gain some satisfaction in helping me face my death.</a:t>
            </a:r>
            <a:endParaRPr lang="en-US" sz="2400" b="0" dirty="0"/>
          </a:p>
        </p:txBody>
      </p:sp>
      <p:sp>
        <p:nvSpPr>
          <p:cNvPr id="4" name="Slide Number Placeholder 3"/>
          <p:cNvSpPr>
            <a:spLocks noGrp="1"/>
          </p:cNvSpPr>
          <p:nvPr>
            <p:ph type="sldNum" sz="quarter" idx="12"/>
          </p:nvPr>
        </p:nvSpPr>
        <p:spPr/>
        <p:txBody>
          <a:bodyPr>
            <a:normAutofit fontScale="85000" lnSpcReduction="10000"/>
          </a:bodyPr>
          <a:lstStyle/>
          <a:p>
            <a:fld id="{4398566B-0D00-4087-9124-BE3A6B87F876}" type="slidenum">
              <a:rPr lang="en-US" smtClean="0"/>
              <a:pPr/>
              <a:t>78</a:t>
            </a:fld>
            <a:endParaRPr lang="en-US" dirty="0"/>
          </a:p>
        </p:txBody>
      </p:sp>
    </p:spTree>
    <p:extLst>
      <p:ext uri="{BB962C8B-B14F-4D97-AF65-F5344CB8AC3E}">
        <p14:creationId xmlns:p14="http://schemas.microsoft.com/office/powerpoint/2010/main" val="3726819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7" y="-1"/>
            <a:ext cx="9071610" cy="1259946"/>
          </a:xfrm>
        </p:spPr>
        <p:style>
          <a:lnRef idx="0">
            <a:schemeClr val="dk1"/>
          </a:lnRef>
          <a:fillRef idx="3">
            <a:schemeClr val="dk1"/>
          </a:fillRef>
          <a:effectRef idx="3">
            <a:schemeClr val="dk1"/>
          </a:effectRef>
          <a:fontRef idx="minor">
            <a:schemeClr val="lt1"/>
          </a:fontRef>
        </p:style>
        <p:txBody>
          <a:bodyPr/>
          <a:lstStyle/>
          <a:p>
            <a:r>
              <a:rPr lang="en-US" b="1" u="sng" dirty="0" smtClean="0">
                <a:solidFill>
                  <a:srgbClr val="FF0000"/>
                </a:solidFill>
                <a:effectLst>
                  <a:outerShdw blurRad="38100" dist="38100" dir="2700000" algn="tl">
                    <a:srgbClr val="000000">
                      <a:alpha val="43137"/>
                    </a:srgbClr>
                  </a:outerShdw>
                </a:effectLst>
              </a:rPr>
              <a:t>Bereavement</a:t>
            </a:r>
            <a:r>
              <a:rPr lang="en-US" dirty="0" smtClean="0"/>
              <a:t>  </a:t>
            </a:r>
            <a:endParaRPr lang="en-US" dirty="0"/>
          </a:p>
        </p:txBody>
      </p:sp>
      <p:sp>
        <p:nvSpPr>
          <p:cNvPr id="3" name="Content Placeholder 2"/>
          <p:cNvSpPr>
            <a:spLocks noGrp="1"/>
          </p:cNvSpPr>
          <p:nvPr>
            <p:ph idx="1"/>
          </p:nvPr>
        </p:nvSpPr>
        <p:spPr>
          <a:xfrm>
            <a:off x="529" y="1259945"/>
            <a:ext cx="9911574" cy="5459765"/>
          </a:xfrm>
        </p:spPr>
        <p:txBody>
          <a:bodyPr>
            <a:normAutofit fontScale="85000" lnSpcReduction="10000"/>
          </a:bodyPr>
          <a:lstStyle/>
          <a:p>
            <a:r>
              <a:rPr lang="en-US" b="1" dirty="0" smtClean="0"/>
              <a:t>Def</a:t>
            </a:r>
            <a:r>
              <a:rPr lang="en-US" sz="2600" b="0" dirty="0" smtClean="0"/>
              <a:t>: refers to a state of loss resulting from death of a significant person. It produces stress and major symptoms in the affected person.</a:t>
            </a:r>
          </a:p>
          <a:p>
            <a:r>
              <a:rPr lang="en-US" sz="2600" b="0" dirty="0" smtClean="0"/>
              <a:t>The person who has suffered bereavement may have physical, psychological changes due to grief. </a:t>
            </a:r>
          </a:p>
          <a:p>
            <a:r>
              <a:rPr lang="en-US" sz="2600" b="0" dirty="0" smtClean="0"/>
              <a:t>                STAGES OF BEREAVEMENT</a:t>
            </a:r>
          </a:p>
          <a:p>
            <a:pPr marL="0" indent="0"/>
            <a:r>
              <a:rPr lang="en-US" sz="2600" b="0" dirty="0" smtClean="0"/>
              <a:t>1. </a:t>
            </a:r>
            <a:r>
              <a:rPr lang="en-US" sz="2600" b="0" dirty="0"/>
              <a:t>Numbness and denial: a person has a sense of emptiness as if life has stood still. There is also denial; a feeling that it cannot happen to the individual.</a:t>
            </a:r>
          </a:p>
          <a:p>
            <a:pPr marL="0" indent="0"/>
            <a:r>
              <a:rPr lang="en-US" sz="2600" b="0" dirty="0" smtClean="0"/>
              <a:t>2.Yearning </a:t>
            </a:r>
            <a:r>
              <a:rPr lang="en-US" sz="2600" b="0" dirty="0"/>
              <a:t>and pinning: the person is pre-occupied with images of the dead person. The person feels that they have seen, talked or heard the dead person.</a:t>
            </a:r>
          </a:p>
          <a:p>
            <a:pPr marL="0" indent="0"/>
            <a:r>
              <a:rPr lang="en-US" sz="2600" b="0" dirty="0" smtClean="0"/>
              <a:t>3 .Despair </a:t>
            </a:r>
            <a:r>
              <a:rPr lang="en-US" sz="2600" b="0" dirty="0"/>
              <a:t>and depression: stage of acceptance that the person may get disorganized and some people may find it difficult to cope with daily task of life and work. The bereaved person often experiences despair and </a:t>
            </a:r>
            <a:r>
              <a:rPr lang="en-US" sz="2600" b="0" dirty="0" smtClean="0"/>
              <a:t>depression</a:t>
            </a:r>
          </a:p>
          <a:p>
            <a:pPr marL="0" indent="0"/>
            <a:r>
              <a:rPr lang="en-US" sz="2800" b="0" dirty="0" smtClean="0"/>
              <a:t>4.Reality </a:t>
            </a:r>
            <a:r>
              <a:rPr lang="en-US" sz="2800" b="0" dirty="0"/>
              <a:t>and organization: the bereaved person realizes that life must go on without the dead person. Loss is painful but the survivor begins to move on with life.</a:t>
            </a:r>
          </a:p>
          <a:p>
            <a:endParaRPr lang="en-US" sz="2800" dirty="0"/>
          </a:p>
          <a:p>
            <a:pPr marL="566968" indent="-566968">
              <a:buFont typeface="+mj-lt"/>
              <a:buAutoNum type="arabicPeriod"/>
            </a:pPr>
            <a:endParaRPr lang="en-US" sz="2600" b="0" dirty="0"/>
          </a:p>
          <a:p>
            <a:endParaRPr lang="en-US" b="0" dirty="0"/>
          </a:p>
        </p:txBody>
      </p:sp>
      <p:sp>
        <p:nvSpPr>
          <p:cNvPr id="4" name="Slide Number Placeholder 3"/>
          <p:cNvSpPr>
            <a:spLocks noGrp="1"/>
          </p:cNvSpPr>
          <p:nvPr>
            <p:ph type="sldNum" sz="quarter" idx="12"/>
          </p:nvPr>
        </p:nvSpPr>
        <p:spPr/>
        <p:txBody>
          <a:bodyPr>
            <a:normAutofit fontScale="85000" lnSpcReduction="10000"/>
          </a:bodyPr>
          <a:lstStyle/>
          <a:p>
            <a:fld id="{4398566B-0D00-4087-9124-BE3A6B87F876}" type="slidenum">
              <a:rPr lang="en-US" smtClean="0"/>
              <a:pPr/>
              <a:t>79</a:t>
            </a:fld>
            <a:endParaRPr lang="en-US" dirty="0"/>
          </a:p>
        </p:txBody>
      </p:sp>
    </p:spTree>
    <p:extLst>
      <p:ext uri="{BB962C8B-B14F-4D97-AF65-F5344CB8AC3E}">
        <p14:creationId xmlns:p14="http://schemas.microsoft.com/office/powerpoint/2010/main" val="2890168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101" y="944661"/>
            <a:ext cx="6804422" cy="630039"/>
          </a:xfrm>
        </p:spPr>
        <p:txBody>
          <a:bodyPr/>
          <a:lstStyle/>
          <a:p>
            <a:r>
              <a:rPr lang="en-US" b="1" dirty="0" smtClean="0">
                <a:effectLst>
                  <a:outerShdw blurRad="38100" dist="38100" dir="2700000" algn="tl">
                    <a:srgbClr val="000000">
                      <a:alpha val="43137"/>
                    </a:srgbClr>
                  </a:outerShdw>
                </a:effectLst>
              </a:rPr>
              <a:t>Key to effective listening</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60078" y="1511697"/>
            <a:ext cx="7560469" cy="5103316"/>
          </a:xfrm>
        </p:spPr>
        <p:txBody>
          <a:bodyPr>
            <a:normAutofit/>
          </a:bodyPr>
          <a:lstStyle/>
          <a:p>
            <a:pPr marL="425265" indent="-425265">
              <a:buFont typeface="+mj-lt"/>
              <a:buAutoNum type="arabicPeriod"/>
            </a:pPr>
            <a:r>
              <a:rPr lang="en-US" sz="2000" b="0" dirty="0" smtClean="0">
                <a:latin typeface="Calibri" panose="020F0502020204030204" pitchFamily="34" charset="0"/>
                <a:cs typeface="Calibri" panose="020F0502020204030204" pitchFamily="34" charset="0"/>
              </a:rPr>
              <a:t>Resist the impulse to fill the empty space in communication with a talk.</a:t>
            </a:r>
          </a:p>
          <a:p>
            <a:pPr marL="425265" indent="-425265">
              <a:buFont typeface="+mj-lt"/>
              <a:buAutoNum type="arabicPeriod"/>
            </a:pPr>
            <a:r>
              <a:rPr lang="en-US" sz="2000" b="0" dirty="0" smtClean="0">
                <a:latin typeface="Calibri" panose="020F0502020204030204" pitchFamily="34" charset="0"/>
                <a:cs typeface="Calibri" panose="020F0502020204030204" pitchFamily="34" charset="0"/>
              </a:rPr>
              <a:t>Allow the patient and family sufficient time to reflect and respond after asking  a question.</a:t>
            </a:r>
          </a:p>
          <a:p>
            <a:pPr marL="425265" indent="-425265">
              <a:buFont typeface="+mj-lt"/>
              <a:buAutoNum type="arabicPeriod"/>
            </a:pPr>
            <a:r>
              <a:rPr lang="en-US" sz="2000" b="0" dirty="0" smtClean="0">
                <a:latin typeface="Calibri" panose="020F0502020204030204" pitchFamily="34" charset="0"/>
                <a:cs typeface="Calibri" panose="020F0502020204030204" pitchFamily="34" charset="0"/>
              </a:rPr>
              <a:t>Prompt gently, do you need more time to think about this?</a:t>
            </a:r>
          </a:p>
          <a:p>
            <a:pPr marL="425265" indent="-425265">
              <a:buFont typeface="+mj-lt"/>
              <a:buAutoNum type="arabicPeriod"/>
            </a:pPr>
            <a:r>
              <a:rPr lang="en-US" sz="2000" b="0" dirty="0" smtClean="0">
                <a:latin typeface="Calibri" panose="020F0502020204030204" pitchFamily="34" charset="0"/>
                <a:cs typeface="Calibri" panose="020F0502020204030204" pitchFamily="34" charset="0"/>
              </a:rPr>
              <a:t>Avoid distraction/interruptions</a:t>
            </a:r>
          </a:p>
          <a:p>
            <a:pPr marL="425265" indent="-425265">
              <a:buFont typeface="+mj-lt"/>
              <a:buAutoNum type="arabicPeriod"/>
            </a:pPr>
            <a:r>
              <a:rPr lang="en-US" sz="2000" b="0" dirty="0" smtClean="0">
                <a:latin typeface="Calibri" panose="020F0502020204030204" pitchFamily="34" charset="0"/>
                <a:cs typeface="Calibri" panose="020F0502020204030204" pitchFamily="34" charset="0"/>
              </a:rPr>
              <a:t>Avoid impulse to give advice</a:t>
            </a:r>
          </a:p>
          <a:p>
            <a:pPr marL="425265" indent="-425265">
              <a:buFont typeface="+mj-lt"/>
              <a:buAutoNum type="arabicPeriod"/>
            </a:pPr>
            <a:r>
              <a:rPr lang="en-US" sz="2000" b="0" dirty="0" smtClean="0">
                <a:latin typeface="Calibri" panose="020F0502020204030204" pitchFamily="34" charset="0"/>
                <a:cs typeface="Calibri" panose="020F0502020204030204" pitchFamily="34" charset="0"/>
              </a:rPr>
              <a:t>Avoid canned response e.g. I know just how you feel.</a:t>
            </a:r>
          </a:p>
          <a:p>
            <a:pPr marL="425265" indent="-425265">
              <a:buFont typeface="+mj-lt"/>
              <a:buAutoNum type="arabicPeriod"/>
            </a:pPr>
            <a:r>
              <a:rPr lang="en-US" sz="2000" b="0" dirty="0" smtClean="0">
                <a:latin typeface="Calibri" panose="020F0502020204030204" pitchFamily="34" charset="0"/>
                <a:cs typeface="Calibri" panose="020F0502020204030204" pitchFamily="34" charset="0"/>
              </a:rPr>
              <a:t>Ask questions</a:t>
            </a:r>
          </a:p>
          <a:p>
            <a:pPr marL="425265" indent="-425265">
              <a:buFont typeface="+mj-lt"/>
              <a:buAutoNum type="arabicPeriod"/>
            </a:pPr>
            <a:r>
              <a:rPr lang="en-US" sz="2000" b="0" dirty="0" smtClean="0">
                <a:latin typeface="Calibri" panose="020F0502020204030204" pitchFamily="34" charset="0"/>
                <a:cs typeface="Calibri" panose="020F0502020204030204" pitchFamily="34" charset="0"/>
              </a:rPr>
              <a:t>Assess understanding; your own and the patient by restating, summarizing and reviewing.</a:t>
            </a:r>
          </a:p>
          <a:p>
            <a:endParaRPr lang="en-US"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4398566B-0D00-4087-9124-BE3A6B87F876}" type="slidenum">
              <a:rPr lang="en-US" smtClean="0"/>
              <a:pPr/>
              <a:t>8</a:t>
            </a:fld>
            <a:endParaRPr lang="en-US" dirty="0"/>
          </a:p>
        </p:txBody>
      </p:sp>
    </p:spTree>
    <p:extLst>
      <p:ext uri="{BB962C8B-B14F-4D97-AF65-F5344CB8AC3E}">
        <p14:creationId xmlns:p14="http://schemas.microsoft.com/office/powerpoint/2010/main" val="1604077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 y="671971"/>
            <a:ext cx="10079567" cy="6887704"/>
          </a:xfrm>
        </p:spPr>
        <p:txBody>
          <a:bodyPr>
            <a:normAutofit/>
          </a:bodyPr>
          <a:lstStyle/>
          <a:p>
            <a:pPr marL="0" indent="0"/>
            <a:r>
              <a:rPr lang="en-US" sz="2000" b="0" dirty="0" smtClean="0"/>
              <a:t>It’s the response to loss particularly to the loss of someone or some living things that has died.</a:t>
            </a:r>
          </a:p>
          <a:p>
            <a:pPr marL="0" indent="0"/>
            <a:r>
              <a:rPr lang="en-US" sz="2000" b="0" dirty="0"/>
              <a:t>                            TYPES OF GRIEF</a:t>
            </a:r>
          </a:p>
          <a:p>
            <a:pPr marL="0" indent="0"/>
            <a:r>
              <a:rPr lang="en-US" sz="2000" b="0" dirty="0" smtClean="0"/>
              <a:t>1.         ANTICIPATORY GRIEF</a:t>
            </a:r>
            <a:endParaRPr lang="en-US" sz="2000" b="0" dirty="0"/>
          </a:p>
          <a:p>
            <a:r>
              <a:rPr lang="en-US" sz="2000" b="0" dirty="0" smtClean="0"/>
              <a:t>It is the initiation and actual process of grieving that takes place when anticipating a significant loss before it takes place.</a:t>
            </a:r>
          </a:p>
          <a:p>
            <a:r>
              <a:rPr lang="en-US" sz="2000" b="0" dirty="0" smtClean="0"/>
              <a:t>Stages of grieving are similar to those of normal loss with a difference that conventional grief tends to reduce in intensity as time passes.</a:t>
            </a:r>
          </a:p>
          <a:p>
            <a:r>
              <a:rPr lang="en-US" sz="2000" b="0" dirty="0" smtClean="0"/>
              <a:t>Anticipatory grief increases in intensity as expected loss becomes more imminent.</a:t>
            </a:r>
          </a:p>
          <a:p>
            <a:pPr>
              <a:buNone/>
            </a:pPr>
            <a:r>
              <a:rPr lang="en-US" sz="2000" b="0" u="sng" dirty="0" smtClean="0"/>
              <a:t>Disadvantages</a:t>
            </a:r>
          </a:p>
          <a:p>
            <a:pPr marL="566968" indent="-566968">
              <a:buFont typeface="+mj-lt"/>
              <a:buAutoNum type="arabicPeriod"/>
            </a:pPr>
            <a:r>
              <a:rPr lang="en-US" sz="2000" b="0" dirty="0" smtClean="0"/>
              <a:t>If family members complete the process of grieving then attachment from the dying person occurs prematurely.</a:t>
            </a:r>
          </a:p>
          <a:p>
            <a:pPr marL="566968" indent="-566968">
              <a:buFont typeface="+mj-lt"/>
              <a:buAutoNum type="arabicPeriod"/>
            </a:pPr>
            <a:r>
              <a:rPr lang="en-US" sz="2000" b="0" dirty="0" smtClean="0"/>
              <a:t>The person experiences loneliness, isolation as well as  psychological pain of imminent death without family support.</a:t>
            </a:r>
          </a:p>
          <a:p>
            <a:pPr marL="566968" indent="-566968">
              <a:buFont typeface="+mj-lt"/>
              <a:buAutoNum type="arabicPeriod"/>
            </a:pPr>
            <a:r>
              <a:rPr lang="en-US" sz="2000" b="0" dirty="0" smtClean="0"/>
              <a:t>There may be problem of re-establishing prior relationship after grieving if death does not occur.</a:t>
            </a:r>
            <a:endParaRPr lang="en-US" sz="2000" b="0" dirty="0"/>
          </a:p>
        </p:txBody>
      </p:sp>
      <p:sp>
        <p:nvSpPr>
          <p:cNvPr id="4" name="Slide Number Placeholder 3"/>
          <p:cNvSpPr>
            <a:spLocks noGrp="1"/>
          </p:cNvSpPr>
          <p:nvPr>
            <p:ph type="sldNum" sz="quarter" idx="12"/>
          </p:nvPr>
        </p:nvSpPr>
        <p:spPr/>
        <p:txBody>
          <a:bodyPr>
            <a:normAutofit fontScale="85000" lnSpcReduction="10000"/>
          </a:bodyPr>
          <a:lstStyle/>
          <a:p>
            <a:fld id="{4398566B-0D00-4087-9124-BE3A6B87F876}" type="slidenum">
              <a:rPr lang="en-US" smtClean="0"/>
              <a:pPr/>
              <a:t>80</a:t>
            </a:fld>
            <a:endParaRPr lang="en-US" dirty="0"/>
          </a:p>
        </p:txBody>
      </p:sp>
      <p:sp>
        <p:nvSpPr>
          <p:cNvPr id="5" name="Title 4"/>
          <p:cNvSpPr>
            <a:spLocks noGrp="1"/>
          </p:cNvSpPr>
          <p:nvPr>
            <p:ph type="title"/>
          </p:nvPr>
        </p:nvSpPr>
        <p:spPr>
          <a:xfrm>
            <a:off x="420510" y="671971"/>
            <a:ext cx="9407596" cy="83996"/>
          </a:xfrm>
        </p:spPr>
        <p:txBody>
          <a:bodyPr/>
          <a:lstStyle/>
          <a:p>
            <a:r>
              <a:rPr lang="en-US" dirty="0" smtClean="0"/>
              <a:t>GRIEF</a:t>
            </a:r>
            <a:br>
              <a:rPr lang="en-US" dirty="0" smtClean="0"/>
            </a:br>
            <a:endParaRPr lang="en-US" dirty="0"/>
          </a:p>
        </p:txBody>
      </p:sp>
    </p:spTree>
    <p:extLst>
      <p:ext uri="{BB962C8B-B14F-4D97-AF65-F5344CB8AC3E}">
        <p14:creationId xmlns:p14="http://schemas.microsoft.com/office/powerpoint/2010/main" val="3591176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7" y="0"/>
            <a:ext cx="9071610" cy="923960"/>
          </a:xfrm>
          <a:solidFill>
            <a:schemeClr val="accent6">
              <a:lumMod val="60000"/>
              <a:lumOff val="40000"/>
            </a:schemeClr>
          </a:solidFill>
        </p:spPr>
        <p:txBody>
          <a:bodyPr/>
          <a:lstStyle/>
          <a:p>
            <a:r>
              <a:rPr lang="en-US" b="1" u="sng" dirty="0" smtClean="0">
                <a:solidFill>
                  <a:schemeClr val="accent1">
                    <a:lumMod val="20000"/>
                    <a:lumOff val="80000"/>
                  </a:schemeClr>
                </a:solidFill>
                <a:effectLst>
                  <a:outerShdw blurRad="38100" dist="38100" dir="2700000" algn="tl">
                    <a:srgbClr val="000000">
                      <a:alpha val="43137"/>
                    </a:srgbClr>
                  </a:outerShdw>
                </a:effectLst>
              </a:rPr>
              <a:t>2. Prolonged grief</a:t>
            </a:r>
            <a:endParaRPr lang="en-US" b="1" u="sng" dirty="0">
              <a:solidFill>
                <a:schemeClr val="accent1">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6441" y="923960"/>
            <a:ext cx="9764184" cy="6599238"/>
          </a:xfrm>
        </p:spPr>
        <p:txBody>
          <a:bodyPr>
            <a:normAutofit/>
          </a:bodyPr>
          <a:lstStyle/>
          <a:p>
            <a:r>
              <a:rPr lang="en-US" sz="2800" b="0" dirty="0" smtClean="0"/>
              <a:t>Grief is considered prolonged if activities of normal living are not resumed after a period of 4 to 6 weeks.</a:t>
            </a:r>
          </a:p>
          <a:p>
            <a:r>
              <a:rPr lang="en-US" sz="2800" b="0" dirty="0" smtClean="0"/>
              <a:t>If grief is associated with self-blame; difficulties accepting loss, sudden untimely loss, history of dependence on the dead person.</a:t>
            </a:r>
          </a:p>
          <a:p>
            <a:pPr>
              <a:buNone/>
            </a:pPr>
            <a:r>
              <a:rPr lang="en-US" sz="2800" b="0" i="1" u="sng" dirty="0" smtClean="0"/>
              <a:t>Signs and symptoms</a:t>
            </a:r>
          </a:p>
          <a:p>
            <a:pPr marL="566968" indent="-566968">
              <a:buFont typeface="+mj-lt"/>
              <a:buAutoNum type="arabicPeriod"/>
            </a:pPr>
            <a:r>
              <a:rPr lang="en-US" sz="2800" b="0" dirty="0" smtClean="0"/>
              <a:t>Development of physical symptoms experienced by the dead person</a:t>
            </a:r>
          </a:p>
          <a:p>
            <a:pPr marL="566968" indent="-566968">
              <a:buFont typeface="+mj-lt"/>
              <a:buAutoNum type="arabicPeriod"/>
            </a:pPr>
            <a:r>
              <a:rPr lang="en-US" sz="2800" b="0" dirty="0" smtClean="0"/>
              <a:t>Progressive social withdrawal</a:t>
            </a:r>
          </a:p>
          <a:p>
            <a:pPr marL="566968" indent="-566968">
              <a:buFont typeface="+mj-lt"/>
              <a:buAutoNum type="arabicPeriod"/>
            </a:pPr>
            <a:r>
              <a:rPr lang="en-US" sz="2800" b="0" dirty="0" smtClean="0"/>
              <a:t>Poor interpersonal relationships with friends and relatives</a:t>
            </a:r>
          </a:p>
          <a:p>
            <a:pPr marL="566968" indent="-566968">
              <a:buFont typeface="+mj-lt"/>
              <a:buAutoNum type="arabicPeriod"/>
            </a:pPr>
            <a:r>
              <a:rPr lang="en-US" sz="2800" b="0" dirty="0" smtClean="0"/>
              <a:t>Participation in activities detrimental to one’s social  or economic existence.</a:t>
            </a:r>
            <a:endParaRPr lang="en-US" sz="2800" b="0" dirty="0"/>
          </a:p>
        </p:txBody>
      </p:sp>
      <p:sp>
        <p:nvSpPr>
          <p:cNvPr id="4" name="Slide Number Placeholder 3"/>
          <p:cNvSpPr>
            <a:spLocks noGrp="1"/>
          </p:cNvSpPr>
          <p:nvPr>
            <p:ph type="sldNum" sz="quarter" idx="12"/>
          </p:nvPr>
        </p:nvSpPr>
        <p:spPr/>
        <p:txBody>
          <a:bodyPr>
            <a:normAutofit fontScale="92500"/>
          </a:bodyPr>
          <a:lstStyle/>
          <a:p>
            <a:fld id="{4398566B-0D00-4087-9124-BE3A6B87F876}" type="slidenum">
              <a:rPr lang="en-US" smtClean="0"/>
              <a:pPr/>
              <a:t>81</a:t>
            </a:fld>
            <a:endParaRPr lang="en-US" dirty="0"/>
          </a:p>
        </p:txBody>
      </p:sp>
    </p:spTree>
    <p:extLst>
      <p:ext uri="{BB962C8B-B14F-4D97-AF65-F5344CB8AC3E}">
        <p14:creationId xmlns:p14="http://schemas.microsoft.com/office/powerpoint/2010/main" val="398571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7" y="-1"/>
            <a:ext cx="9071610" cy="839964"/>
          </a:xfrm>
          <a:solidFill>
            <a:schemeClr val="accent6">
              <a:lumMod val="60000"/>
              <a:lumOff val="40000"/>
            </a:schemeClr>
          </a:solidFill>
        </p:spPr>
        <p:txBody>
          <a:bodyPr/>
          <a:lstStyle/>
          <a:p>
            <a:r>
              <a:rPr lang="en-US" b="1" u="sng" dirty="0" smtClean="0">
                <a:solidFill>
                  <a:schemeClr val="accent1">
                    <a:lumMod val="20000"/>
                    <a:lumOff val="80000"/>
                  </a:schemeClr>
                </a:solidFill>
                <a:effectLst>
                  <a:outerShdw blurRad="38100" dist="38100" dir="2700000" algn="tl">
                    <a:srgbClr val="000000">
                      <a:alpha val="43137"/>
                    </a:srgbClr>
                  </a:outerShdw>
                </a:effectLst>
              </a:rPr>
              <a:t>3. Exaggerated grief</a:t>
            </a:r>
            <a:endParaRPr lang="en-US" b="1" u="sng" dirty="0">
              <a:solidFill>
                <a:schemeClr val="accent1">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9" y="755967"/>
            <a:ext cx="10079567" cy="6887704"/>
          </a:xfrm>
        </p:spPr>
        <p:txBody>
          <a:bodyPr>
            <a:normAutofit/>
          </a:bodyPr>
          <a:lstStyle/>
          <a:p>
            <a:r>
              <a:rPr lang="en-US" sz="2800" b="0" dirty="0" smtClean="0"/>
              <a:t>Signs and symptoms of normal grieving process are exaggerated.</a:t>
            </a:r>
          </a:p>
          <a:p>
            <a:r>
              <a:rPr lang="en-US" sz="2800" b="0" dirty="0" smtClean="0"/>
              <a:t>Feeling of sadness, helplessness, hopelessness, anger and guilt are accompanied by other somatic complaints.</a:t>
            </a:r>
          </a:p>
          <a:p>
            <a:r>
              <a:rPr lang="en-US" sz="2800" b="0" dirty="0" smtClean="0"/>
              <a:t>This leads to overwhelming behavior without progression toward completion of the grieving process.</a:t>
            </a:r>
          </a:p>
          <a:p>
            <a:r>
              <a:rPr lang="en-US" sz="2800" b="0" dirty="0" smtClean="0"/>
              <a:t>Individual is fixed in anger stage and blames others or self for the loss which leads to depression.</a:t>
            </a:r>
            <a:endParaRPr lang="en-US" sz="2800" b="0" dirty="0"/>
          </a:p>
        </p:txBody>
      </p:sp>
      <p:sp>
        <p:nvSpPr>
          <p:cNvPr id="4" name="Slide Number Placeholder 3"/>
          <p:cNvSpPr>
            <a:spLocks noGrp="1"/>
          </p:cNvSpPr>
          <p:nvPr>
            <p:ph type="sldNum" sz="quarter" idx="12"/>
          </p:nvPr>
        </p:nvSpPr>
        <p:spPr/>
        <p:txBody>
          <a:bodyPr>
            <a:normAutofit fontScale="85000" lnSpcReduction="10000"/>
          </a:bodyPr>
          <a:lstStyle/>
          <a:p>
            <a:fld id="{4398566B-0D00-4087-9124-BE3A6B87F876}" type="slidenum">
              <a:rPr lang="en-US" smtClean="0"/>
              <a:pPr/>
              <a:t>82</a:t>
            </a:fld>
            <a:endParaRPr lang="en-US" dirty="0"/>
          </a:p>
        </p:txBody>
      </p:sp>
    </p:spTree>
    <p:extLst>
      <p:ext uri="{BB962C8B-B14F-4D97-AF65-F5344CB8AC3E}">
        <p14:creationId xmlns:p14="http://schemas.microsoft.com/office/powerpoint/2010/main" val="290771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 y="-1"/>
            <a:ext cx="10079567" cy="839964"/>
          </a:xfrm>
          <a:solidFill>
            <a:schemeClr val="accent2">
              <a:lumMod val="60000"/>
              <a:lumOff val="40000"/>
            </a:schemeClr>
          </a:solidFill>
        </p:spPr>
        <p:txBody>
          <a:bodyPr>
            <a:normAutofit/>
          </a:bodyPr>
          <a:lstStyle/>
          <a:p>
            <a:r>
              <a:rPr lang="en-US" b="1" u="sng" dirty="0" smtClean="0">
                <a:solidFill>
                  <a:schemeClr val="bg2">
                    <a:lumMod val="50000"/>
                  </a:schemeClr>
                </a:solidFill>
                <a:effectLst>
                  <a:outerShdw blurRad="38100" dist="38100" dir="2700000" algn="tl">
                    <a:srgbClr val="000000">
                      <a:alpha val="43137"/>
                    </a:srgbClr>
                  </a:outerShdw>
                </a:effectLst>
              </a:rPr>
              <a:t>Factors that influence outcomes of grief</a:t>
            </a:r>
            <a:endParaRPr lang="en-US" b="1" u="sng" dirty="0">
              <a:solidFill>
                <a:schemeClr val="bg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9" y="755967"/>
            <a:ext cx="10079567" cy="6803708"/>
          </a:xfrm>
        </p:spPr>
        <p:txBody>
          <a:bodyPr>
            <a:noAutofit/>
          </a:bodyPr>
          <a:lstStyle/>
          <a:p>
            <a:pPr marL="566968" indent="-566968">
              <a:buFont typeface="+mj-lt"/>
              <a:buAutoNum type="arabicPeriod"/>
            </a:pPr>
            <a:r>
              <a:rPr lang="en-US" sz="2800" b="0" dirty="0" smtClean="0"/>
              <a:t>The importance of the lost object or person as a source of support</a:t>
            </a:r>
          </a:p>
          <a:p>
            <a:pPr marL="566968" indent="-566968">
              <a:buFont typeface="+mj-lt"/>
              <a:buAutoNum type="arabicPeriod"/>
            </a:pPr>
            <a:r>
              <a:rPr lang="en-US" sz="2800" b="0" dirty="0" smtClean="0"/>
              <a:t>The degree of dependency on relation with lost object or person.</a:t>
            </a:r>
          </a:p>
          <a:p>
            <a:pPr marL="566968" indent="-566968">
              <a:buFont typeface="+mj-lt"/>
              <a:buAutoNum type="arabicPeriod"/>
            </a:pPr>
            <a:r>
              <a:rPr lang="en-US" sz="2800" b="0" dirty="0" smtClean="0"/>
              <a:t>The number and nature of other meaningful relationship the mourner has.</a:t>
            </a:r>
          </a:p>
          <a:p>
            <a:pPr marL="566968" indent="-566968">
              <a:buFont typeface="+mj-lt"/>
              <a:buAutoNum type="arabicPeriod"/>
            </a:pPr>
            <a:r>
              <a:rPr lang="en-US" sz="2800" b="0" dirty="0" smtClean="0"/>
              <a:t>The degree of ambivalence felt towards the lost person or object.</a:t>
            </a:r>
          </a:p>
          <a:p>
            <a:pPr marL="566968" indent="-566968">
              <a:buFont typeface="+mj-lt"/>
              <a:buAutoNum type="arabicPeriod"/>
            </a:pPr>
            <a:r>
              <a:rPr lang="en-US" sz="2800" b="0" dirty="0" smtClean="0"/>
              <a:t>The number and nature of previous grief experiences e.g. grief which can be cumulative especially when the previous grief has not been resolved. </a:t>
            </a:r>
          </a:p>
          <a:p>
            <a:pPr marL="566968" indent="-566968">
              <a:buFont typeface="+mj-lt"/>
              <a:buAutoNum type="arabicPeriod"/>
            </a:pPr>
            <a:r>
              <a:rPr lang="en-US" sz="2800" b="0" dirty="0" smtClean="0"/>
              <a:t>The age of the lost person e.g. child, adult or elderly person.</a:t>
            </a:r>
          </a:p>
          <a:p>
            <a:pPr marL="566968" indent="-566968">
              <a:buFont typeface="+mj-lt"/>
              <a:buAutoNum type="arabicPeriod"/>
            </a:pPr>
            <a:r>
              <a:rPr lang="en-US" sz="2800" b="0" dirty="0" smtClean="0"/>
              <a:t>Health of the mourner at the time of loss. Status of physical, psychological condition and coping capacity for stress.</a:t>
            </a:r>
          </a:p>
          <a:p>
            <a:pPr marL="566968" indent="-566968">
              <a:buFont typeface="+mj-lt"/>
              <a:buAutoNum type="arabicPeriod"/>
            </a:pPr>
            <a:r>
              <a:rPr lang="en-US" sz="2800" b="0" dirty="0" smtClean="0"/>
              <a:t>The degree of preparation for the loss.</a:t>
            </a:r>
            <a:endParaRPr lang="en-US" sz="2800" b="0" dirty="0"/>
          </a:p>
        </p:txBody>
      </p:sp>
      <p:sp>
        <p:nvSpPr>
          <p:cNvPr id="4" name="Slide Number Placeholder 3"/>
          <p:cNvSpPr>
            <a:spLocks noGrp="1"/>
          </p:cNvSpPr>
          <p:nvPr>
            <p:ph type="sldNum" sz="quarter" idx="12"/>
          </p:nvPr>
        </p:nvSpPr>
        <p:spPr/>
        <p:txBody>
          <a:bodyPr>
            <a:normAutofit fontScale="92500"/>
          </a:bodyPr>
          <a:lstStyle/>
          <a:p>
            <a:fld id="{4398566B-0D00-4087-9124-BE3A6B87F876}" type="slidenum">
              <a:rPr lang="en-US" smtClean="0"/>
              <a:pPr/>
              <a:t>83</a:t>
            </a:fld>
            <a:endParaRPr lang="en-US" dirty="0"/>
          </a:p>
        </p:txBody>
      </p:sp>
    </p:spTree>
    <p:extLst>
      <p:ext uri="{BB962C8B-B14F-4D97-AF65-F5344CB8AC3E}">
        <p14:creationId xmlns:p14="http://schemas.microsoft.com/office/powerpoint/2010/main" val="290798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 y="-1"/>
            <a:ext cx="10079567" cy="839964"/>
          </a:xfrm>
        </p:spPr>
        <p:style>
          <a:lnRef idx="0">
            <a:schemeClr val="accent2"/>
          </a:lnRef>
          <a:fillRef idx="3">
            <a:schemeClr val="accent2"/>
          </a:fillRef>
          <a:effectRef idx="3">
            <a:schemeClr val="accent2"/>
          </a:effectRef>
          <a:fontRef idx="minor">
            <a:schemeClr val="lt1"/>
          </a:fontRef>
        </p:style>
        <p:txBody>
          <a:bodyPr/>
          <a:lstStyle/>
          <a:p>
            <a:r>
              <a:rPr lang="en-US" b="1" u="sng" dirty="0" smtClean="0">
                <a:effectLst>
                  <a:outerShdw blurRad="38100" dist="38100" dir="2700000" algn="tl">
                    <a:srgbClr val="000000">
                      <a:alpha val="43137"/>
                    </a:srgbClr>
                  </a:outerShdw>
                </a:effectLst>
              </a:rPr>
              <a:t>STAGES OF GRIEF</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9" y="839963"/>
            <a:ext cx="10079567" cy="6719711"/>
          </a:xfrm>
        </p:spPr>
        <p:txBody>
          <a:bodyPr>
            <a:normAutofit fontScale="62500" lnSpcReduction="20000"/>
          </a:bodyPr>
          <a:lstStyle/>
          <a:p>
            <a:pPr marL="818954" indent="-818954">
              <a:buAutoNum type="arabicPeriod"/>
            </a:pPr>
            <a:r>
              <a:rPr lang="en-US" sz="4960" b="0" dirty="0"/>
              <a:t>SHOCK &amp; DENIAL-</a:t>
            </a:r>
            <a:br>
              <a:rPr lang="en-US" sz="4960" b="0" dirty="0"/>
            </a:br>
            <a:r>
              <a:rPr lang="en-US" sz="4960" b="0" dirty="0"/>
              <a:t>The person reacts to learning of the loss with numbed disbelief. He deny the reality of the loss at some level, in order to avoid the pain. Shock provides emotional protection from being overwhelmed all at once. This may last for weeks.</a:t>
            </a:r>
          </a:p>
          <a:p>
            <a:pPr marL="818954" indent="-818954"/>
            <a:r>
              <a:rPr lang="en-US" sz="4960" b="0" dirty="0"/>
              <a:t>2. PAIN &amp; GUILT-</a:t>
            </a:r>
            <a:br>
              <a:rPr lang="en-US" sz="4960" b="0" dirty="0"/>
            </a:br>
            <a:r>
              <a:rPr lang="en-US" sz="4960" b="0" dirty="0"/>
              <a:t>As the shock wears off, it is replaced with the suffering of unbelievable pain. Although excruciating and almost unbearable, it is important that you experience the pain fully, and not hide it, avoid it or escape from it with alcohol or drugs. He/she may have guilty feelings or remorse over things he/she did or didn't do with your loved one. Life feels chaotic and scary during this phase.</a:t>
            </a:r>
            <a:r>
              <a:rPr lang="en-US" sz="3968" b="0" dirty="0"/>
              <a:t/>
            </a:r>
            <a:br>
              <a:rPr lang="en-US" sz="3968" b="0" dirty="0"/>
            </a:br>
            <a:r>
              <a:rPr lang="en-US" b="0" dirty="0" smtClean="0"/>
              <a:t/>
            </a:r>
            <a:br>
              <a:rPr lang="en-US" b="0" dirty="0" smtClean="0"/>
            </a:br>
            <a:r>
              <a:rPr lang="en-US" b="0" dirty="0" smtClean="0"/>
              <a:t/>
            </a:r>
            <a:br>
              <a:rPr lang="en-US" b="0" dirty="0" smtClean="0"/>
            </a:br>
            <a:endParaRPr lang="en-US" b="0" dirty="0"/>
          </a:p>
        </p:txBody>
      </p:sp>
      <p:sp>
        <p:nvSpPr>
          <p:cNvPr id="4" name="Slide Number Placeholder 3"/>
          <p:cNvSpPr>
            <a:spLocks noGrp="1"/>
          </p:cNvSpPr>
          <p:nvPr>
            <p:ph type="sldNum" sz="quarter" idx="12"/>
          </p:nvPr>
        </p:nvSpPr>
        <p:spPr/>
        <p:txBody>
          <a:bodyPr>
            <a:normAutofit fontScale="92500"/>
          </a:bodyPr>
          <a:lstStyle/>
          <a:p>
            <a:fld id="{4398566B-0D00-4087-9124-BE3A6B87F876}" type="slidenum">
              <a:rPr lang="en-US" smtClean="0"/>
              <a:pPr/>
              <a:t>84</a:t>
            </a:fld>
            <a:endParaRPr lang="en-US" dirty="0"/>
          </a:p>
        </p:txBody>
      </p:sp>
    </p:spTree>
    <p:extLst>
      <p:ext uri="{BB962C8B-B14F-4D97-AF65-F5344CB8AC3E}">
        <p14:creationId xmlns:p14="http://schemas.microsoft.com/office/powerpoint/2010/main" val="237909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 y="251989"/>
            <a:ext cx="10079567" cy="7307686"/>
          </a:xfrm>
        </p:spPr>
        <p:txBody>
          <a:bodyPr>
            <a:normAutofit/>
          </a:bodyPr>
          <a:lstStyle/>
          <a:p>
            <a:pPr>
              <a:buNone/>
            </a:pPr>
            <a:r>
              <a:rPr lang="en-US" b="1" dirty="0" smtClean="0"/>
              <a:t>3</a:t>
            </a:r>
            <a:r>
              <a:rPr lang="en-US" sz="2400" b="0" dirty="0" smtClean="0"/>
              <a:t>. ANGER &amp; BARGAINING-</a:t>
            </a:r>
            <a:br>
              <a:rPr lang="en-US" sz="2400" b="0" dirty="0" smtClean="0"/>
            </a:br>
            <a:r>
              <a:rPr lang="en-US" sz="2400" b="0" dirty="0" smtClean="0"/>
              <a:t>Frustration gives way to anger, and one may lash out and lay unwarranted blame for the death on someone else. This is a time for the release of bottled up emotion. </a:t>
            </a:r>
          </a:p>
          <a:p>
            <a:r>
              <a:rPr lang="en-US" sz="2400" b="0" dirty="0" smtClean="0"/>
              <a:t>One may rail against fate, questioning "Why me?“ one may also try to bargain in vain with the powers that be for a way out of his/her despair ("I will never drink again if you just bring him back").</a:t>
            </a:r>
          </a:p>
          <a:p>
            <a:pPr>
              <a:buNone/>
            </a:pPr>
            <a:r>
              <a:rPr lang="en-US" sz="2400" b="0" dirty="0" smtClean="0"/>
              <a:t>4. "DEPRESSION", REFLECTION, LONELINESS-</a:t>
            </a:r>
            <a:br>
              <a:rPr lang="en-US" sz="2400" b="0" dirty="0" smtClean="0"/>
            </a:br>
            <a:r>
              <a:rPr lang="en-US" sz="2400" b="0" dirty="0" smtClean="0"/>
              <a:t>Just when one’s friends may think he/she should be getting on with life, a long period of sad reflection will likely overtake him/her. This is a normal stage of grief and one should not be "talked out of it" by well-meaning outsiders. Encouragement from others is not helpful during this stage of grieving.</a:t>
            </a:r>
          </a:p>
          <a:p>
            <a:r>
              <a:rPr lang="en-US" sz="2400" b="0" dirty="0" smtClean="0"/>
              <a:t>During this time, one finally realizes the true magnitude of his/her loss, and it depresses him/her. One may isolate self on purpose, reflect on things he/she did with his/her lost one, and focus on memories of the past. One may sense feelings of emptiness or despair.</a:t>
            </a:r>
            <a:endParaRPr lang="en-US" sz="2400" b="0" dirty="0"/>
          </a:p>
        </p:txBody>
      </p:sp>
      <p:sp>
        <p:nvSpPr>
          <p:cNvPr id="4" name="Slide Number Placeholder 3"/>
          <p:cNvSpPr>
            <a:spLocks noGrp="1"/>
          </p:cNvSpPr>
          <p:nvPr>
            <p:ph type="sldNum" sz="quarter" idx="12"/>
          </p:nvPr>
        </p:nvSpPr>
        <p:spPr/>
        <p:txBody>
          <a:bodyPr>
            <a:normAutofit fontScale="92500"/>
          </a:bodyPr>
          <a:lstStyle/>
          <a:p>
            <a:fld id="{4398566B-0D00-4087-9124-BE3A6B87F876}" type="slidenum">
              <a:rPr lang="en-US" smtClean="0"/>
              <a:pPr/>
              <a:t>85</a:t>
            </a:fld>
            <a:endParaRPr lang="en-US" dirty="0"/>
          </a:p>
        </p:txBody>
      </p:sp>
    </p:spTree>
    <p:extLst>
      <p:ext uri="{BB962C8B-B14F-4D97-AF65-F5344CB8AC3E}">
        <p14:creationId xmlns:p14="http://schemas.microsoft.com/office/powerpoint/2010/main" val="2111383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 y="251989"/>
            <a:ext cx="10079567" cy="7307686"/>
          </a:xfrm>
        </p:spPr>
        <p:txBody>
          <a:bodyPr>
            <a:normAutofit/>
          </a:bodyPr>
          <a:lstStyle/>
          <a:p>
            <a:pPr>
              <a:buNone/>
            </a:pPr>
            <a:r>
              <a:rPr lang="en-US" b="1" dirty="0" smtClean="0"/>
              <a:t>5</a:t>
            </a:r>
            <a:r>
              <a:rPr lang="en-US" sz="2800" b="0" dirty="0" smtClean="0"/>
              <a:t>. THE UPWARD TURN-</a:t>
            </a:r>
            <a:br>
              <a:rPr lang="en-US" sz="2800" b="0" dirty="0" smtClean="0"/>
            </a:br>
            <a:r>
              <a:rPr lang="en-US" sz="2800" b="0" dirty="0" smtClean="0"/>
              <a:t>As one starts to adjust to life without his/her dear one, his/her life becomes a little calmer and more organized. One’s  physical symptoms lessen, &amp; "depression" begins to lift slightly.</a:t>
            </a:r>
          </a:p>
          <a:p>
            <a:pPr>
              <a:buNone/>
            </a:pPr>
            <a:r>
              <a:rPr lang="en-US" sz="2800" b="0" dirty="0" smtClean="0"/>
              <a:t>6. RECONSTRUCTION &amp; WORKING THROUGH-</a:t>
            </a:r>
            <a:br>
              <a:rPr lang="en-US" sz="2800" b="0" dirty="0" smtClean="0"/>
            </a:br>
            <a:r>
              <a:rPr lang="en-US" sz="2800" b="0" dirty="0" smtClean="0"/>
              <a:t>As one becomes more functional, his/her mind starts working again, and you will find yourself seeking realistic solutions to problems posed by life without your loved one. You will start to work on practical and financial problems and reconstructing yourself and your life without him or her.</a:t>
            </a:r>
          </a:p>
          <a:p>
            <a:pPr>
              <a:buNone/>
            </a:pPr>
            <a:r>
              <a:rPr lang="en-US" sz="2800" b="0" dirty="0" smtClean="0"/>
              <a:t>7. ACCEPTANCE &amp; HOPE-</a:t>
            </a:r>
            <a:br>
              <a:rPr lang="en-US" sz="2800" b="0" dirty="0" smtClean="0"/>
            </a:br>
            <a:r>
              <a:rPr lang="en-US" sz="2800" b="0" dirty="0" smtClean="0"/>
              <a:t>One learns to accept and deal with the reality of his/her situation. Acceptance does not necessarily mean instant happiness. Given the pain and turmoil one has experienced, one can never return to the carefree, untroubled self that existed before this tragedy. </a:t>
            </a:r>
          </a:p>
          <a:p>
            <a:endParaRPr lang="en-US" sz="2800" b="0" dirty="0"/>
          </a:p>
        </p:txBody>
      </p:sp>
      <p:sp>
        <p:nvSpPr>
          <p:cNvPr id="4" name="Slide Number Placeholder 3"/>
          <p:cNvSpPr>
            <a:spLocks noGrp="1"/>
          </p:cNvSpPr>
          <p:nvPr>
            <p:ph type="sldNum" sz="quarter" idx="12"/>
          </p:nvPr>
        </p:nvSpPr>
        <p:spPr/>
        <p:txBody>
          <a:bodyPr>
            <a:normAutofit fontScale="85000" lnSpcReduction="10000"/>
          </a:bodyPr>
          <a:lstStyle/>
          <a:p>
            <a:fld id="{4398566B-0D00-4087-9124-BE3A6B87F876}" type="slidenum">
              <a:rPr lang="en-US" smtClean="0"/>
              <a:pPr/>
              <a:t>86</a:t>
            </a:fld>
            <a:endParaRPr lang="en-US" dirty="0"/>
          </a:p>
        </p:txBody>
      </p:sp>
    </p:spTree>
    <p:extLst>
      <p:ext uri="{BB962C8B-B14F-4D97-AF65-F5344CB8AC3E}">
        <p14:creationId xmlns:p14="http://schemas.microsoft.com/office/powerpoint/2010/main" val="175874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031" y="484099"/>
            <a:ext cx="9100564" cy="691851"/>
          </a:xfrm>
          <a:solidFill>
            <a:schemeClr val="bg1"/>
          </a:solidFill>
        </p:spPr>
        <p:txBody>
          <a:bodyPr>
            <a:normAutofit fontScale="90000"/>
          </a:bodyPr>
          <a:lstStyle/>
          <a:p>
            <a:r>
              <a:rPr lang="en-US" sz="4000" b="1" dirty="0" smtClean="0"/>
              <a:t>Nurses' Grief</a:t>
            </a:r>
            <a:r>
              <a:rPr lang="en-US" sz="3500" dirty="0" smtClean="0"/>
              <a:t/>
            </a:r>
            <a:br>
              <a:rPr lang="en-US" sz="3500" dirty="0" smtClean="0"/>
            </a:br>
            <a:endParaRPr lang="en-US" sz="3500" dirty="0"/>
          </a:p>
        </p:txBody>
      </p:sp>
      <p:sp>
        <p:nvSpPr>
          <p:cNvPr id="3" name="Content Placeholder 2"/>
          <p:cNvSpPr>
            <a:spLocks noGrp="1"/>
          </p:cNvSpPr>
          <p:nvPr>
            <p:ph idx="1"/>
          </p:nvPr>
        </p:nvSpPr>
        <p:spPr>
          <a:xfrm>
            <a:off x="336021" y="1259946"/>
            <a:ext cx="9240573" cy="5971094"/>
          </a:xfrm>
        </p:spPr>
        <p:txBody>
          <a:bodyPr>
            <a:normAutofit/>
          </a:bodyPr>
          <a:lstStyle/>
          <a:p>
            <a:pPr>
              <a:buFont typeface="Arial" pitchFamily="34" charset="0"/>
              <a:buChar char="•"/>
            </a:pPr>
            <a:r>
              <a:rPr lang="en-US" sz="3600" b="0" dirty="0" smtClean="0"/>
              <a:t>The nurse develops close relationship with the client who has died may experience strong feelings of grief. </a:t>
            </a:r>
          </a:p>
          <a:p>
            <a:pPr>
              <a:buFont typeface="Arial" pitchFamily="34" charset="0"/>
              <a:buChar char="•"/>
            </a:pPr>
            <a:r>
              <a:rPr lang="en-US" sz="3600" b="0" dirty="0" smtClean="0"/>
              <a:t>Crying with families (at one time considered unprofessional) is now recognized as simply an expression of empathy and caring. </a:t>
            </a:r>
          </a:p>
          <a:p>
            <a:pPr>
              <a:buFont typeface="Arial" pitchFamily="34" charset="0"/>
              <a:buChar char="•"/>
            </a:pPr>
            <a:r>
              <a:rPr lang="en-US" sz="3600" b="0" dirty="0" smtClean="0"/>
              <a:t>Sharing grief with the family after the death of a loved one helps both the nurse and family to cope with their feelings about the loss.</a:t>
            </a:r>
            <a:endParaRPr lang="en-US" sz="3600" b="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7256" y="124106"/>
            <a:ext cx="8291314" cy="1162929"/>
          </a:xfrm>
          <a:prstGeom prst="rect">
            <a:avLst/>
          </a:prstGeom>
        </p:spPr>
        <p:txBody>
          <a:bodyPr vert="horz" wrap="square" lIns="0" tIns="679242" rIns="0" bIns="0" rtlCol="0">
            <a:spAutoFit/>
          </a:bodyPr>
          <a:lstStyle/>
          <a:p>
            <a:pPr marL="13999"/>
            <a:r>
              <a:rPr spc="336" dirty="0"/>
              <a:t>FINALLY</a:t>
            </a:r>
          </a:p>
        </p:txBody>
      </p:sp>
      <p:sp>
        <p:nvSpPr>
          <p:cNvPr id="3" name="object 3"/>
          <p:cNvSpPr txBox="1"/>
          <p:nvPr/>
        </p:nvSpPr>
        <p:spPr>
          <a:xfrm>
            <a:off x="590837" y="2156606"/>
            <a:ext cx="8830347" cy="2795637"/>
          </a:xfrm>
          <a:prstGeom prst="rect">
            <a:avLst/>
          </a:prstGeom>
        </p:spPr>
        <p:txBody>
          <a:bodyPr vert="horz" wrap="square" lIns="0" tIns="0" rIns="0" bIns="0" rtlCol="0">
            <a:spAutoFit/>
          </a:bodyPr>
          <a:lstStyle/>
          <a:p>
            <a:pPr marL="381478" marR="5600" indent="-37098" algn="just"/>
            <a:r>
              <a:rPr sz="3500" b="1" dirty="0">
                <a:latin typeface="Constantia"/>
                <a:cs typeface="Constantia"/>
              </a:rPr>
              <a:t>Death should </a:t>
            </a:r>
            <a:r>
              <a:rPr sz="3500" b="1" spc="-6" dirty="0">
                <a:latin typeface="Constantia"/>
                <a:cs typeface="Constantia"/>
              </a:rPr>
              <a:t>simply </a:t>
            </a:r>
            <a:r>
              <a:rPr sz="3500" b="1" spc="-11" dirty="0">
                <a:latin typeface="Constantia"/>
                <a:cs typeface="Constantia"/>
              </a:rPr>
              <a:t>become </a:t>
            </a:r>
            <a:r>
              <a:rPr sz="3500" b="1" dirty="0">
                <a:latin typeface="Constantia"/>
                <a:cs typeface="Constantia"/>
              </a:rPr>
              <a:t>a </a:t>
            </a:r>
            <a:r>
              <a:rPr sz="3500" b="1" spc="-17" dirty="0">
                <a:latin typeface="Constantia"/>
                <a:cs typeface="Constantia"/>
              </a:rPr>
              <a:t>discrete  </a:t>
            </a:r>
            <a:r>
              <a:rPr sz="3500" b="1" dirty="0">
                <a:latin typeface="Constantia"/>
                <a:cs typeface="Constantia"/>
              </a:rPr>
              <a:t>but </a:t>
            </a:r>
            <a:r>
              <a:rPr sz="3500" b="1" spc="6" dirty="0">
                <a:latin typeface="Constantia"/>
                <a:cs typeface="Constantia"/>
              </a:rPr>
              <a:t>dignified </a:t>
            </a:r>
            <a:r>
              <a:rPr sz="3500" b="1" dirty="0">
                <a:latin typeface="Constantia"/>
                <a:cs typeface="Constantia"/>
              </a:rPr>
              <a:t>exit of a </a:t>
            </a:r>
            <a:r>
              <a:rPr sz="3500" b="1" spc="-11" dirty="0">
                <a:latin typeface="Constantia"/>
                <a:cs typeface="Constantia"/>
              </a:rPr>
              <a:t>peaceful </a:t>
            </a:r>
            <a:r>
              <a:rPr sz="3500" b="1" spc="-6" dirty="0">
                <a:latin typeface="Constantia"/>
                <a:cs typeface="Constantia"/>
              </a:rPr>
              <a:t>person  </a:t>
            </a:r>
            <a:r>
              <a:rPr sz="3500" b="1" spc="-11" dirty="0">
                <a:latin typeface="Constantia"/>
                <a:cs typeface="Constantia"/>
              </a:rPr>
              <a:t>from </a:t>
            </a:r>
            <a:r>
              <a:rPr sz="3500" b="1" dirty="0">
                <a:latin typeface="Constantia"/>
                <a:cs typeface="Constantia"/>
              </a:rPr>
              <a:t>a helpful </a:t>
            </a:r>
            <a:r>
              <a:rPr sz="3500" b="1" spc="-33" dirty="0">
                <a:latin typeface="Constantia"/>
                <a:cs typeface="Constantia"/>
              </a:rPr>
              <a:t>society….. </a:t>
            </a:r>
            <a:r>
              <a:rPr sz="3500" b="1" dirty="0">
                <a:latin typeface="Constantia"/>
                <a:cs typeface="Constantia"/>
              </a:rPr>
              <a:t>Without pain  or</a:t>
            </a:r>
            <a:r>
              <a:rPr sz="3500" b="1" spc="-215" dirty="0">
                <a:latin typeface="Constantia"/>
                <a:cs typeface="Constantia"/>
              </a:rPr>
              <a:t> </a:t>
            </a:r>
            <a:r>
              <a:rPr sz="3500" b="1" dirty="0">
                <a:latin typeface="Constantia"/>
                <a:cs typeface="Constantia"/>
              </a:rPr>
              <a:t>suffering</a:t>
            </a:r>
            <a:r>
              <a:rPr sz="3500" b="1" spc="-105" dirty="0">
                <a:latin typeface="Constantia"/>
                <a:cs typeface="Constantia"/>
              </a:rPr>
              <a:t> </a:t>
            </a:r>
            <a:r>
              <a:rPr sz="3500" b="1" dirty="0">
                <a:latin typeface="Constantia"/>
                <a:cs typeface="Constantia"/>
              </a:rPr>
              <a:t>and</a:t>
            </a:r>
            <a:r>
              <a:rPr sz="3500" b="1" spc="-66" dirty="0">
                <a:latin typeface="Constantia"/>
                <a:cs typeface="Constantia"/>
              </a:rPr>
              <a:t> </a:t>
            </a:r>
            <a:r>
              <a:rPr sz="3500" b="1" spc="-11" dirty="0">
                <a:latin typeface="Constantia"/>
                <a:cs typeface="Constantia"/>
              </a:rPr>
              <a:t>ultimately</a:t>
            </a:r>
            <a:r>
              <a:rPr sz="3500" b="1" spc="-198" dirty="0">
                <a:latin typeface="Constantia"/>
                <a:cs typeface="Constantia"/>
              </a:rPr>
              <a:t> </a:t>
            </a:r>
            <a:r>
              <a:rPr sz="3500" b="1" spc="-6" dirty="0">
                <a:latin typeface="Constantia"/>
                <a:cs typeface="Constantia"/>
              </a:rPr>
              <a:t>without</a:t>
            </a:r>
            <a:r>
              <a:rPr sz="3500" b="1" spc="-121" dirty="0">
                <a:latin typeface="Constantia"/>
                <a:cs typeface="Constantia"/>
              </a:rPr>
              <a:t> </a:t>
            </a:r>
            <a:r>
              <a:rPr sz="3500" b="1" spc="-66" dirty="0">
                <a:latin typeface="Constantia"/>
                <a:cs typeface="Constantia"/>
              </a:rPr>
              <a:t>fear.</a:t>
            </a:r>
            <a:endParaRPr sz="3500" dirty="0">
              <a:latin typeface="Constantia"/>
              <a:cs typeface="Constantia"/>
            </a:endParaRPr>
          </a:p>
          <a:p>
            <a:pPr marL="13999">
              <a:spcBef>
                <a:spcPts val="843"/>
              </a:spcBef>
            </a:pPr>
            <a:r>
              <a:rPr sz="3500" dirty="0">
                <a:latin typeface="Constantia"/>
                <a:cs typeface="Constantia"/>
              </a:rPr>
              <a:t>Philippe</a:t>
            </a:r>
            <a:r>
              <a:rPr sz="3500" spc="-171" dirty="0">
                <a:latin typeface="Constantia"/>
                <a:cs typeface="Constantia"/>
              </a:rPr>
              <a:t> </a:t>
            </a:r>
            <a:r>
              <a:rPr sz="3500" spc="-6" dirty="0">
                <a:latin typeface="Constantia"/>
                <a:cs typeface="Constantia"/>
              </a:rPr>
              <a:t>Aries,1977 </a:t>
            </a:r>
            <a:r>
              <a:rPr sz="3500" dirty="0">
                <a:latin typeface="Constantia"/>
                <a:cs typeface="Constantia"/>
              </a:rPr>
              <a:t>(The</a:t>
            </a:r>
            <a:r>
              <a:rPr sz="3500" spc="-121" dirty="0">
                <a:latin typeface="Constantia"/>
                <a:cs typeface="Constantia"/>
              </a:rPr>
              <a:t> </a:t>
            </a:r>
            <a:r>
              <a:rPr sz="3500" spc="-22" dirty="0">
                <a:latin typeface="Constantia"/>
                <a:cs typeface="Constantia"/>
              </a:rPr>
              <a:t>Hour</a:t>
            </a:r>
            <a:r>
              <a:rPr sz="3500" spc="-237" dirty="0">
                <a:latin typeface="Constantia"/>
                <a:cs typeface="Constantia"/>
              </a:rPr>
              <a:t> </a:t>
            </a:r>
            <a:r>
              <a:rPr sz="3500" dirty="0">
                <a:latin typeface="Constantia"/>
                <a:cs typeface="Constantia"/>
              </a:rPr>
              <a:t>of</a:t>
            </a:r>
            <a:r>
              <a:rPr sz="3500" spc="-28" dirty="0">
                <a:latin typeface="Constantia"/>
                <a:cs typeface="Constantia"/>
              </a:rPr>
              <a:t> </a:t>
            </a:r>
            <a:r>
              <a:rPr sz="3500" dirty="0">
                <a:latin typeface="Constantia"/>
                <a:cs typeface="Constantia"/>
              </a:rPr>
              <a:t>our</a:t>
            </a:r>
            <a:r>
              <a:rPr sz="3500" spc="-237" dirty="0">
                <a:latin typeface="Constantia"/>
                <a:cs typeface="Constantia"/>
              </a:rPr>
              <a:t> </a:t>
            </a:r>
            <a:r>
              <a:rPr sz="3500" spc="-28" dirty="0">
                <a:latin typeface="Constantia"/>
                <a:cs typeface="Constantia"/>
              </a:rPr>
              <a:t>death</a:t>
            </a:r>
            <a:r>
              <a:rPr sz="2000" spc="-28" dirty="0">
                <a:latin typeface="Cambria"/>
                <a:cs typeface="Cambria"/>
              </a:rPr>
              <a:t>)</a:t>
            </a:r>
            <a:endParaRPr sz="2000" dirty="0">
              <a:latin typeface="Cambria"/>
              <a:cs typeface="Cambria"/>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idx="1"/>
          </p:nvPr>
        </p:nvSpPr>
        <p:spPr/>
        <p:txBody>
          <a:bodyPr/>
          <a:lstStyle/>
          <a:p>
            <a:endParaRPr lang="en-US" dirty="0"/>
          </a:p>
        </p:txBody>
      </p:sp>
      <p:pic>
        <p:nvPicPr>
          <p:cNvPr id="4" name="Picture 3" descr="Image result for grieve is not a disorder..."/>
          <p:cNvPicPr/>
          <p:nvPr/>
        </p:nvPicPr>
        <p:blipFill>
          <a:blip r:embed="rId2" cstate="print"/>
          <a:srcRect/>
          <a:stretch>
            <a:fillRect/>
          </a:stretch>
        </p:blipFill>
        <p:spPr bwMode="auto">
          <a:xfrm>
            <a:off x="504031" y="0"/>
            <a:ext cx="9072563" cy="7223689"/>
          </a:xfrm>
          <a:prstGeom prst="rect">
            <a:avLst/>
          </a:prstGeom>
          <a:noFill/>
          <a:ln w="9525">
            <a:noFill/>
            <a:miter lim="800000"/>
            <a:headEnd/>
            <a:tailEnd/>
          </a:ln>
        </p:spPr>
      </p:pic>
      <p:sp>
        <p:nvSpPr>
          <p:cNvPr id="5" name="Round Single Corner Rectangle 4"/>
          <p:cNvSpPr/>
          <p:nvPr/>
        </p:nvSpPr>
        <p:spPr>
          <a:xfrm>
            <a:off x="924057" y="6803707"/>
            <a:ext cx="8820547" cy="755968"/>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0078" y="1133673"/>
            <a:ext cx="7560469" cy="5481340"/>
          </a:xfrm>
        </p:spPr>
        <p:txBody>
          <a:bodyPr>
            <a:normAutofit fontScale="92500" lnSpcReduction="20000"/>
          </a:bodyPr>
          <a:lstStyle/>
          <a:p>
            <a:pPr>
              <a:buNone/>
            </a:pPr>
            <a:r>
              <a:rPr lang="en-US" sz="2200" dirty="0" smtClean="0">
                <a:latin typeface="Calibri" panose="020F0502020204030204" pitchFamily="34" charset="0"/>
                <a:cs typeface="Calibri" panose="020F0502020204030204" pitchFamily="34" charset="0"/>
              </a:rPr>
              <a:t>9</a:t>
            </a:r>
            <a:r>
              <a:rPr lang="en-US" sz="2200" b="0" dirty="0" smtClean="0">
                <a:latin typeface="Calibri" panose="020F0502020204030204" pitchFamily="34" charset="0"/>
                <a:cs typeface="Calibri" panose="020F0502020204030204" pitchFamily="34" charset="0"/>
              </a:rPr>
              <a:t>. Spiritual care</a:t>
            </a:r>
          </a:p>
          <a:p>
            <a:pPr>
              <a:buNone/>
            </a:pPr>
            <a:r>
              <a:rPr lang="en-US" sz="2200" b="0" dirty="0" smtClean="0">
                <a:latin typeface="Calibri" panose="020F0502020204030204" pitchFamily="34" charset="0"/>
                <a:cs typeface="Calibri" panose="020F0502020204030204" pitchFamily="34" charset="0"/>
              </a:rPr>
              <a:t>Mnemonic SPIRIT</a:t>
            </a:r>
          </a:p>
          <a:p>
            <a:pPr lvl="1">
              <a:buNone/>
            </a:pPr>
            <a:r>
              <a:rPr lang="en-US" sz="2200" dirty="0" smtClean="0">
                <a:latin typeface="Calibri" panose="020F0502020204030204" pitchFamily="34" charset="0"/>
                <a:cs typeface="Calibri" panose="020F0502020204030204" pitchFamily="34" charset="0"/>
              </a:rPr>
              <a:t>S- spiritual belief system</a:t>
            </a:r>
          </a:p>
          <a:p>
            <a:pPr lvl="1">
              <a:buNone/>
            </a:pPr>
            <a:r>
              <a:rPr lang="en-US" sz="2200" dirty="0" smtClean="0">
                <a:latin typeface="Calibri" panose="020F0502020204030204" pitchFamily="34" charset="0"/>
                <a:cs typeface="Calibri" panose="020F0502020204030204" pitchFamily="34" charset="0"/>
              </a:rPr>
              <a:t>P- person spirituality</a:t>
            </a:r>
          </a:p>
          <a:p>
            <a:pPr lvl="1">
              <a:buNone/>
            </a:pPr>
            <a:r>
              <a:rPr lang="en-US" sz="2200" dirty="0" smtClean="0">
                <a:latin typeface="Calibri" panose="020F0502020204030204" pitchFamily="34" charset="0"/>
                <a:cs typeface="Calibri" panose="020F0502020204030204" pitchFamily="34" charset="0"/>
              </a:rPr>
              <a:t>I- integration and involvement with others in a spiritual community</a:t>
            </a:r>
          </a:p>
          <a:p>
            <a:pPr lvl="1">
              <a:buNone/>
            </a:pPr>
            <a:r>
              <a:rPr lang="en-US" sz="2200" dirty="0" smtClean="0">
                <a:latin typeface="Calibri" panose="020F0502020204030204" pitchFamily="34" charset="0"/>
                <a:cs typeface="Calibri" panose="020F0502020204030204" pitchFamily="34" charset="0"/>
              </a:rPr>
              <a:t>R- ritualized practices and restriction</a:t>
            </a:r>
          </a:p>
          <a:p>
            <a:pPr lvl="1">
              <a:buNone/>
            </a:pPr>
            <a:r>
              <a:rPr lang="en-US" sz="2200" dirty="0" smtClean="0">
                <a:latin typeface="Calibri" panose="020F0502020204030204" pitchFamily="34" charset="0"/>
                <a:cs typeface="Calibri" panose="020F0502020204030204" pitchFamily="34" charset="0"/>
              </a:rPr>
              <a:t>I- implication of medical care</a:t>
            </a:r>
          </a:p>
          <a:p>
            <a:pPr lvl="1">
              <a:buNone/>
            </a:pPr>
            <a:r>
              <a:rPr lang="en-US" sz="2200" dirty="0" smtClean="0">
                <a:latin typeface="Calibri" panose="020F0502020204030204" pitchFamily="34" charset="0"/>
                <a:cs typeface="Calibri" panose="020F0502020204030204" pitchFamily="34" charset="0"/>
              </a:rPr>
              <a:t>T – terminal events planning</a:t>
            </a:r>
          </a:p>
          <a:p>
            <a:pPr>
              <a:buNone/>
            </a:pPr>
            <a:r>
              <a:rPr lang="en-US" sz="2200" b="0" dirty="0" smtClean="0">
                <a:latin typeface="Calibri" panose="020F0502020204030204" pitchFamily="34" charset="0"/>
                <a:cs typeface="Calibri" panose="020F0502020204030204" pitchFamily="34" charset="0"/>
              </a:rPr>
              <a:t>10. Hope</a:t>
            </a:r>
          </a:p>
          <a:p>
            <a:pPr>
              <a:buNone/>
            </a:pPr>
            <a:r>
              <a:rPr lang="en-US" sz="2200" b="0" dirty="0" smtClean="0">
                <a:latin typeface="Calibri" panose="020F0502020204030204" pitchFamily="34" charset="0"/>
                <a:cs typeface="Calibri" panose="020F0502020204030204" pitchFamily="34" charset="0"/>
              </a:rPr>
              <a:t>11. Realistic initial assessment of the threat</a:t>
            </a:r>
          </a:p>
          <a:p>
            <a:pPr>
              <a:buNone/>
            </a:pPr>
            <a:r>
              <a:rPr lang="en-US" sz="2200" b="0" dirty="0" smtClean="0">
                <a:latin typeface="Calibri" panose="020F0502020204030204" pitchFamily="34" charset="0"/>
                <a:cs typeface="Calibri" panose="020F0502020204030204" pitchFamily="34" charset="0"/>
              </a:rPr>
              <a:t>12. Envisioning alternative and setting goals</a:t>
            </a:r>
          </a:p>
          <a:p>
            <a:pPr>
              <a:buNone/>
            </a:pPr>
            <a:r>
              <a:rPr lang="en-US" sz="2200" b="0" dirty="0" smtClean="0">
                <a:latin typeface="Calibri" panose="020F0502020204030204" pitchFamily="34" charset="0"/>
                <a:cs typeface="Calibri" panose="020F0502020204030204" pitchFamily="34" charset="0"/>
              </a:rPr>
              <a:t>13. Bracing for negative outcomes</a:t>
            </a:r>
          </a:p>
          <a:p>
            <a:pPr>
              <a:buNone/>
            </a:pPr>
            <a:r>
              <a:rPr lang="en-US" sz="2200" b="0" dirty="0" smtClean="0">
                <a:latin typeface="Calibri" panose="020F0502020204030204" pitchFamily="34" charset="0"/>
                <a:cs typeface="Calibri" panose="020F0502020204030204" pitchFamily="34" charset="0"/>
              </a:rPr>
              <a:t>14. Realistic assessment of resources</a:t>
            </a:r>
          </a:p>
          <a:p>
            <a:pPr>
              <a:buNone/>
            </a:pPr>
            <a:r>
              <a:rPr lang="en-US" sz="2200" b="0" dirty="0" smtClean="0">
                <a:latin typeface="Calibri" panose="020F0502020204030204" pitchFamily="34" charset="0"/>
                <a:cs typeface="Calibri" panose="020F0502020204030204" pitchFamily="34" charset="0"/>
              </a:rPr>
              <a:t>15. Solicitation of mutually supportive relationship.</a:t>
            </a:r>
          </a:p>
          <a:p>
            <a:pPr>
              <a:buNone/>
            </a:pPr>
            <a:r>
              <a:rPr lang="en-US" sz="2200" b="0" dirty="0" smtClean="0">
                <a:latin typeface="Calibri" panose="020F0502020204030204" pitchFamily="34" charset="0"/>
                <a:cs typeface="Calibri" panose="020F0502020204030204" pitchFamily="34" charset="0"/>
              </a:rPr>
              <a:t>16. Continuous evaluation of signs reinforcing the goals.</a:t>
            </a:r>
          </a:p>
          <a:p>
            <a:pPr>
              <a:buNone/>
            </a:pPr>
            <a:r>
              <a:rPr lang="en-US" sz="2200" b="0" dirty="0" smtClean="0">
                <a:latin typeface="Calibri" panose="020F0502020204030204" pitchFamily="34" charset="0"/>
                <a:cs typeface="Calibri" panose="020F0502020204030204" pitchFamily="34" charset="0"/>
              </a:rPr>
              <a:t>17. Determination to endure</a:t>
            </a:r>
          </a:p>
          <a:p>
            <a:pPr>
              <a:buNone/>
            </a:pPr>
            <a:endParaRPr lang="en-US" sz="2200" dirty="0" smtClean="0">
              <a:latin typeface="Calibri" panose="020F0502020204030204" pitchFamily="34" charset="0"/>
              <a:cs typeface="Calibri" panose="020F0502020204030204" pitchFamily="34" charset="0"/>
            </a:endParaRP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4398566B-0D00-4087-9124-BE3A6B87F876}" type="slidenum">
              <a:rPr lang="en-US" smtClean="0"/>
              <a:pPr/>
              <a:t>9</a:t>
            </a:fld>
            <a:endParaRPr lang="en-US" dirty="0"/>
          </a:p>
        </p:txBody>
      </p:sp>
    </p:spTree>
    <p:extLst>
      <p:ext uri="{BB962C8B-B14F-4D97-AF65-F5344CB8AC3E}">
        <p14:creationId xmlns:p14="http://schemas.microsoft.com/office/powerpoint/2010/main" val="2300019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0836" y="2149327"/>
            <a:ext cx="6333993" cy="2754600"/>
          </a:xfrm>
          <a:prstGeom prst="rect">
            <a:avLst/>
          </a:prstGeom>
        </p:spPr>
        <p:txBody>
          <a:bodyPr vert="horz" wrap="square" lIns="0" tIns="0" rIns="0" bIns="0" rtlCol="0">
            <a:spAutoFit/>
          </a:bodyPr>
          <a:lstStyle/>
          <a:p>
            <a:pPr marL="13999"/>
            <a:r>
              <a:rPr sz="5000" spc="-777" dirty="0">
                <a:solidFill>
                  <a:srgbClr val="0AD0D9"/>
                </a:solidFill>
                <a:latin typeface="Wingdings"/>
                <a:cs typeface="Wingdings"/>
              </a:rPr>
              <a:t></a:t>
            </a:r>
            <a:r>
              <a:rPr sz="5300" i="1" spc="-777" dirty="0">
                <a:solidFill>
                  <a:srgbClr val="0000FF"/>
                </a:solidFill>
                <a:latin typeface="Georgia"/>
                <a:cs typeface="Georgia"/>
              </a:rPr>
              <a:t>To   </a:t>
            </a:r>
            <a:r>
              <a:rPr sz="5300" i="1" spc="99" dirty="0">
                <a:solidFill>
                  <a:srgbClr val="0000FF"/>
                </a:solidFill>
                <a:latin typeface="Georgia"/>
                <a:cs typeface="Georgia"/>
              </a:rPr>
              <a:t>cure</a:t>
            </a:r>
            <a:r>
              <a:rPr sz="5300" i="1" spc="309" dirty="0">
                <a:solidFill>
                  <a:srgbClr val="0000FF"/>
                </a:solidFill>
                <a:latin typeface="Georgia"/>
                <a:cs typeface="Georgia"/>
              </a:rPr>
              <a:t> </a:t>
            </a:r>
            <a:r>
              <a:rPr sz="5300" i="1" spc="187" dirty="0">
                <a:solidFill>
                  <a:srgbClr val="0000FF"/>
                </a:solidFill>
                <a:latin typeface="Georgia"/>
                <a:cs typeface="Georgia"/>
              </a:rPr>
              <a:t>sometimes</a:t>
            </a:r>
            <a:endParaRPr sz="5300" dirty="0">
              <a:latin typeface="Georgia"/>
              <a:cs typeface="Georgia"/>
            </a:endParaRPr>
          </a:p>
          <a:p>
            <a:pPr marL="13999">
              <a:spcBef>
                <a:spcPts val="1273"/>
              </a:spcBef>
            </a:pPr>
            <a:r>
              <a:rPr sz="5000" spc="-755" dirty="0">
                <a:solidFill>
                  <a:srgbClr val="0AD0D9"/>
                </a:solidFill>
                <a:latin typeface="Wingdings"/>
                <a:cs typeface="Wingdings"/>
              </a:rPr>
              <a:t></a:t>
            </a:r>
            <a:r>
              <a:rPr sz="5300" i="1" spc="-755" dirty="0">
                <a:latin typeface="Georgia"/>
                <a:cs typeface="Georgia"/>
              </a:rPr>
              <a:t>to   </a:t>
            </a:r>
            <a:r>
              <a:rPr sz="5300" i="1" spc="44" dirty="0">
                <a:latin typeface="Georgia"/>
                <a:cs typeface="Georgia"/>
              </a:rPr>
              <a:t>relive</a:t>
            </a:r>
            <a:r>
              <a:rPr sz="5300" i="1" spc="231" dirty="0">
                <a:latin typeface="Georgia"/>
                <a:cs typeface="Georgia"/>
              </a:rPr>
              <a:t> </a:t>
            </a:r>
            <a:r>
              <a:rPr sz="5300" i="1" spc="105" dirty="0">
                <a:latin typeface="Georgia"/>
                <a:cs typeface="Georgia"/>
              </a:rPr>
              <a:t>often</a:t>
            </a:r>
            <a:endParaRPr sz="5300" dirty="0">
              <a:latin typeface="Georgia"/>
              <a:cs typeface="Georgia"/>
            </a:endParaRPr>
          </a:p>
          <a:p>
            <a:pPr marL="13999">
              <a:spcBef>
                <a:spcPts val="1268"/>
              </a:spcBef>
            </a:pPr>
            <a:r>
              <a:rPr sz="5000" spc="-755" dirty="0">
                <a:solidFill>
                  <a:srgbClr val="0AD0D9"/>
                </a:solidFill>
                <a:latin typeface="Wingdings"/>
                <a:cs typeface="Wingdings"/>
              </a:rPr>
              <a:t></a:t>
            </a:r>
            <a:r>
              <a:rPr sz="5300" i="1" spc="-755" dirty="0">
                <a:solidFill>
                  <a:srgbClr val="FF0000"/>
                </a:solidFill>
                <a:latin typeface="Georgia"/>
                <a:cs typeface="Georgia"/>
              </a:rPr>
              <a:t>to   </a:t>
            </a:r>
            <a:r>
              <a:rPr sz="5300" i="1" spc="-22" dirty="0">
                <a:solidFill>
                  <a:srgbClr val="FF0000"/>
                </a:solidFill>
                <a:latin typeface="Georgia"/>
                <a:cs typeface="Georgia"/>
              </a:rPr>
              <a:t>comfort</a:t>
            </a:r>
            <a:r>
              <a:rPr sz="5300" i="1" spc="243" dirty="0">
                <a:solidFill>
                  <a:srgbClr val="FF0000"/>
                </a:solidFill>
                <a:latin typeface="Georgia"/>
                <a:cs typeface="Georgia"/>
              </a:rPr>
              <a:t> </a:t>
            </a:r>
            <a:r>
              <a:rPr sz="5300" i="1" spc="209" dirty="0">
                <a:solidFill>
                  <a:srgbClr val="FF0000"/>
                </a:solidFill>
                <a:latin typeface="Georgia"/>
                <a:cs typeface="Georgia"/>
              </a:rPr>
              <a:t>always!</a:t>
            </a:r>
            <a:endParaRPr sz="5300" dirty="0">
              <a:latin typeface="Georgia"/>
              <a:cs typeface="Georgia"/>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discussions</a:t>
            </a:r>
            <a:endParaRPr lang="en-US" dirty="0"/>
          </a:p>
        </p:txBody>
      </p:sp>
      <p:sp>
        <p:nvSpPr>
          <p:cNvPr id="3" name="Content Placeholder 2"/>
          <p:cNvSpPr>
            <a:spLocks noGrp="1"/>
          </p:cNvSpPr>
          <p:nvPr>
            <p:ph idx="1"/>
          </p:nvPr>
        </p:nvSpPr>
        <p:spPr/>
        <p:txBody>
          <a:bodyPr/>
          <a:lstStyle/>
          <a:p>
            <a:r>
              <a:rPr lang="en-US" dirty="0" smtClean="0"/>
              <a:t>Group 1-types of pain nociceptive pain</a:t>
            </a:r>
          </a:p>
          <a:p>
            <a:r>
              <a:rPr lang="en-US" dirty="0" smtClean="0"/>
              <a:t>Group </a:t>
            </a:r>
            <a:r>
              <a:rPr lang="en-US" dirty="0"/>
              <a:t>1</a:t>
            </a:r>
            <a:r>
              <a:rPr lang="en-US" dirty="0" smtClean="0"/>
              <a:t>neuropathic pain</a:t>
            </a:r>
          </a:p>
          <a:p>
            <a:r>
              <a:rPr lang="en-US" dirty="0" smtClean="0"/>
              <a:t>Group 2-pain assessment</a:t>
            </a:r>
          </a:p>
          <a:p>
            <a:r>
              <a:rPr lang="en-US" dirty="0" smtClean="0"/>
              <a:t>Group 3 –pain management non narcotic</a:t>
            </a:r>
          </a:p>
          <a:p>
            <a:r>
              <a:rPr lang="en-US" dirty="0" smtClean="0"/>
              <a:t>Group 4-narcotic and adjuvant analgesics</a:t>
            </a:r>
          </a:p>
          <a:p>
            <a:r>
              <a:rPr lang="en-US" dirty="0" smtClean="0"/>
              <a:t>Group 5-non pharmacological pain management</a:t>
            </a:r>
            <a:endParaRPr lang="en-US" dirty="0"/>
          </a:p>
        </p:txBody>
      </p:sp>
    </p:spTree>
    <p:extLst>
      <p:ext uri="{BB962C8B-B14F-4D97-AF65-F5344CB8AC3E}">
        <p14:creationId xmlns:p14="http://schemas.microsoft.com/office/powerpoint/2010/main" val="18025701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908175"/>
            <a:ext cx="6227763" cy="1327150"/>
          </a:xfrm>
        </p:spPr>
        <p:txBody>
          <a:bodyPr/>
          <a:lstStyle/>
          <a:p>
            <a:r>
              <a:rPr lang="en-US" sz="9600" dirty="0" smtClean="0"/>
              <a:t>END</a:t>
            </a:r>
            <a:endParaRPr lang="en-US" sz="9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4823</TotalTime>
  <Words>6484</Words>
  <Application>Microsoft Office PowerPoint</Application>
  <PresentationFormat>Custom</PresentationFormat>
  <Paragraphs>704</Paragraphs>
  <Slides>92</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92</vt:i4>
      </vt:variant>
    </vt:vector>
  </HeadingPairs>
  <TitlesOfParts>
    <vt:vector size="106" baseType="lpstr">
      <vt:lpstr>Arial</vt:lpstr>
      <vt:lpstr>Calibri</vt:lpstr>
      <vt:lpstr>Cambria</vt:lpstr>
      <vt:lpstr>Constantia</vt:lpstr>
      <vt:lpstr>DejaVu Sans</vt:lpstr>
      <vt:lpstr>Franklin Gothic Book</vt:lpstr>
      <vt:lpstr>Franklin Gothic Medium</vt:lpstr>
      <vt:lpstr>Georgia</vt:lpstr>
      <vt:lpstr>StarSymbol</vt:lpstr>
      <vt:lpstr>Times New Roman</vt:lpstr>
      <vt:lpstr>Tunga</vt:lpstr>
      <vt:lpstr>Wingdings</vt:lpstr>
      <vt:lpstr>Angles</vt:lpstr>
      <vt:lpstr>1_Angles</vt:lpstr>
      <vt:lpstr>PowerPoint Presentation</vt:lpstr>
      <vt:lpstr>PowerPoint Presentation</vt:lpstr>
      <vt:lpstr>PowerPoint Presentation</vt:lpstr>
      <vt:lpstr>PowerPoint Presentation</vt:lpstr>
      <vt:lpstr>PowerPoint Presentation</vt:lpstr>
      <vt:lpstr>PowerPoint Presentation</vt:lpstr>
      <vt:lpstr> Nursing care of terminally ill patients</vt:lpstr>
      <vt:lpstr>Key to effective listening</vt:lpstr>
      <vt:lpstr>PowerPoint Presentation</vt:lpstr>
      <vt:lpstr>Nursing intervention to improve or support hope</vt:lpstr>
      <vt:lpstr>PowerPoint Presentation</vt:lpstr>
      <vt:lpstr>Principles of hospice care</vt:lpstr>
      <vt:lpstr>PowerPoint Presentation</vt:lpstr>
      <vt:lpstr>PowerPoint Presentation</vt:lpstr>
      <vt:lpstr>Key features of palliative care</vt:lpstr>
      <vt:lpstr>PowerPoint Presentation</vt:lpstr>
      <vt:lpstr>Domains of quality palliative care</vt:lpstr>
      <vt:lpstr> Benefits of palliative care</vt:lpstr>
      <vt:lpstr>Elements of palliative care</vt:lpstr>
      <vt:lpstr>PRINCIPLES OF PALLIATIVE CARE</vt:lpstr>
      <vt:lpstr>PowerPoint Presentation</vt:lpstr>
      <vt:lpstr>STAGES OF PALLIATIVE CARE</vt:lpstr>
      <vt:lpstr>PowerPoint Presentation</vt:lpstr>
      <vt:lpstr>PowerPoint Presentation</vt:lpstr>
      <vt:lpstr>PowerPoint Presentation</vt:lpstr>
      <vt:lpstr>PowerPoint Presentation</vt:lpstr>
      <vt:lpstr>PowerPoint Presentation</vt:lpstr>
      <vt:lpstr>PowerPoint Presentation</vt:lpstr>
      <vt:lpstr>Nutrition and hydration at the end of life</vt:lpstr>
      <vt:lpstr>PowerPoint Presentation</vt:lpstr>
      <vt:lpstr>PowerPoint Presentation</vt:lpstr>
      <vt:lpstr>PowerPoint Presentation</vt:lpstr>
      <vt:lpstr>PowerPoint Presentation</vt:lpstr>
      <vt:lpstr>Pain definitions</vt:lpstr>
      <vt:lpstr>PowerPoint Presentation</vt:lpstr>
      <vt:lpstr>PowerPoint Presentation</vt:lpstr>
      <vt:lpstr>PowerPoint Presentation</vt:lpstr>
      <vt:lpstr>PowerPoint Presentation</vt:lpstr>
      <vt:lpstr>PowerPoint Presentation</vt:lpstr>
      <vt:lpstr>Impact of Pain on the Patient</vt:lpstr>
      <vt:lpstr>PowerPoint Presentation</vt:lpstr>
      <vt:lpstr>PowerPoint Presentation</vt:lpstr>
      <vt:lpstr>Perception of pain is influenced by:  </vt:lpstr>
      <vt:lpstr>PowerPoint Presentation</vt:lpstr>
      <vt:lpstr>PowerPoint Presentation</vt:lpstr>
      <vt:lpstr>PowerPoint Presentation</vt:lpstr>
      <vt:lpstr>PowerPoint Presentation</vt:lpstr>
      <vt:lpstr>Numeric scale</vt:lpstr>
      <vt:lpstr>PowerPoint Presentation</vt:lpstr>
      <vt:lpstr>   Five finger scale</vt:lpstr>
      <vt:lpstr>Wong baker  and Five finger scale</vt:lpstr>
      <vt:lpstr>     Where is the pain?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END OF LIFE CARE</vt:lpstr>
      <vt:lpstr>PowerPoint Presentation</vt:lpstr>
      <vt:lpstr>Stages of death by Kubler Ross 1969</vt:lpstr>
      <vt:lpstr>PowerPoint Presentation</vt:lpstr>
      <vt:lpstr>PowerPoint Presentation</vt:lpstr>
      <vt:lpstr>Bill of rights for a dying person</vt:lpstr>
      <vt:lpstr>PowerPoint Presentation</vt:lpstr>
      <vt:lpstr>Bereavement  </vt:lpstr>
      <vt:lpstr>GRIEF </vt:lpstr>
      <vt:lpstr>2. Prolonged grief</vt:lpstr>
      <vt:lpstr>3. Exaggerated grief</vt:lpstr>
      <vt:lpstr>Factors that influence outcomes of grief</vt:lpstr>
      <vt:lpstr>STAGES OF GRIEF</vt:lpstr>
      <vt:lpstr>PowerPoint Presentation</vt:lpstr>
      <vt:lpstr>PowerPoint Presentation</vt:lpstr>
      <vt:lpstr>Nurses' Grief </vt:lpstr>
      <vt:lpstr>FINALLY</vt:lpstr>
      <vt:lpstr>PowerPoint Presentation</vt:lpstr>
      <vt:lpstr>PowerPoint Presentation</vt:lpstr>
      <vt:lpstr>Group discussions</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SARAPHINA</dc:creator>
  <cp:lastModifiedBy>hp</cp:lastModifiedBy>
  <cp:revision>97</cp:revision>
  <dcterms:created xsi:type="dcterms:W3CDTF">2016-11-10T12:42:03Z</dcterms:created>
  <dcterms:modified xsi:type="dcterms:W3CDTF">2023-01-08T14:05:32Z</dcterms:modified>
  <dc:language>en-US</dc:language>
</cp:coreProperties>
</file>