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276" y="60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9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5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7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7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1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9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0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7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4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8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3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0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3.png"/><Relationship Id="rId7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jpg"/><Relationship Id="rId4" Type="http://schemas.openxmlformats.org/officeDocument/2006/relationships/image" Target="../media/image9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066803" y="2180343"/>
            <a:ext cx="9448799" cy="143052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978025" marR="5080" indent="-1965325">
              <a:lnSpc>
                <a:spcPts val="5180"/>
              </a:lnSpc>
              <a:spcBef>
                <a:spcPts val="755"/>
              </a:spcBef>
            </a:pPr>
            <a:r>
              <a:rPr sz="6000" spc="-5" dirty="0"/>
              <a:t>PRINCIPLES IN FRACTURES 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4327" y="970798"/>
            <a:ext cx="6943344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13386" y="1028565"/>
            <a:ext cx="636841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FRACTURE</a:t>
            </a:r>
            <a:r>
              <a:rPr spc="-85" dirty="0"/>
              <a:t> </a:t>
            </a:r>
            <a:r>
              <a:rPr spc="-20" dirty="0"/>
              <a:t>CLASSIFICATION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2531" y="2420499"/>
            <a:ext cx="7145020" cy="28219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20" dirty="0">
                <a:latin typeface="Arial"/>
                <a:cs typeface="Arial"/>
              </a:rPr>
              <a:t>ANATOMICAL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LOCATION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7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CONDITION OF </a:t>
            </a:r>
            <a:r>
              <a:rPr sz="2000" spc="-20" dirty="0">
                <a:latin typeface="Arial"/>
                <a:cs typeface="Arial"/>
              </a:rPr>
              <a:t>OVERLYING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8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DIRECTION OF FRACTURE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LINE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8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MECHANISM OF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INJURY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7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WHETHER THE FRACTURE IS LINEAR OR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COMMINUTED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9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AO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CLASSIFICATION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7319" y="600455"/>
            <a:ext cx="9357360" cy="1331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5645" y="827997"/>
            <a:ext cx="8301991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/>
              <a:t>AO</a:t>
            </a:r>
            <a:r>
              <a:rPr sz="6600" spc="-90" dirty="0"/>
              <a:t> </a:t>
            </a:r>
            <a:r>
              <a:rPr sz="6600" spc="-35" dirty="0"/>
              <a:t>CLASSIFICATION</a:t>
            </a:r>
            <a:endParaRPr sz="6600"/>
          </a:p>
        </p:txBody>
      </p:sp>
      <p:sp>
        <p:nvSpPr>
          <p:cNvPr id="4" name="object 4"/>
          <p:cNvSpPr txBox="1"/>
          <p:nvPr/>
        </p:nvSpPr>
        <p:spPr>
          <a:xfrm>
            <a:off x="992537" y="2184507"/>
            <a:ext cx="6905625" cy="2846292"/>
          </a:xfrm>
          <a:prstGeom prst="rect">
            <a:avLst/>
          </a:prstGeom>
        </p:spPr>
        <p:txBody>
          <a:bodyPr vert="horz" wrap="square" lIns="0" tIns="2736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155"/>
              </a:spcBef>
              <a:buChar char="•"/>
              <a:tabLst>
                <a:tab pos="241300" algn="l"/>
              </a:tabLst>
            </a:pPr>
            <a:r>
              <a:rPr sz="4400" dirty="0">
                <a:latin typeface="Arial"/>
                <a:cs typeface="Arial"/>
              </a:rPr>
              <a:t>A: SIMPLE</a:t>
            </a:r>
            <a:r>
              <a:rPr sz="4400" spc="-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FRACTURE</a:t>
            </a:r>
            <a:endParaRPr sz="4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055"/>
              </a:spcBef>
              <a:buChar char="•"/>
              <a:tabLst>
                <a:tab pos="241300" algn="l"/>
              </a:tabLst>
            </a:pPr>
            <a:r>
              <a:rPr sz="4400" dirty="0">
                <a:latin typeface="Arial"/>
                <a:cs typeface="Arial"/>
              </a:rPr>
              <a:t>B: WEDGE</a:t>
            </a:r>
            <a:r>
              <a:rPr sz="4400" spc="-3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FRACTURE</a:t>
            </a:r>
            <a:endParaRPr sz="4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060"/>
              </a:spcBef>
              <a:buChar char="•"/>
              <a:tabLst>
                <a:tab pos="241300" algn="l"/>
              </a:tabLst>
            </a:pPr>
            <a:r>
              <a:rPr sz="4400" dirty="0">
                <a:latin typeface="Arial"/>
                <a:cs typeface="Arial"/>
              </a:rPr>
              <a:t>C: COMPLEX</a:t>
            </a:r>
            <a:r>
              <a:rPr sz="4400" spc="-5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FRACTURE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7203" y="537975"/>
            <a:ext cx="5114544" cy="739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25495" y="596307"/>
            <a:ext cx="454101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/>
              <a:t>AO</a:t>
            </a:r>
            <a:r>
              <a:rPr spc="-90" dirty="0"/>
              <a:t> </a:t>
            </a:r>
            <a:r>
              <a:rPr spc="-20" dirty="0"/>
              <a:t>CLASSIFICATION</a:t>
            </a:r>
          </a:p>
        </p:txBody>
      </p:sp>
      <p:sp>
        <p:nvSpPr>
          <p:cNvPr id="5" name="object 5"/>
          <p:cNvSpPr/>
          <p:nvPr/>
        </p:nvSpPr>
        <p:spPr>
          <a:xfrm>
            <a:off x="6134100" y="3676658"/>
            <a:ext cx="2971800" cy="561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34101" y="3676658"/>
            <a:ext cx="66675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28975" y="3676658"/>
            <a:ext cx="2971800" cy="561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57757" y="2457460"/>
            <a:ext cx="2619375" cy="13430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86349" y="2935360"/>
            <a:ext cx="217297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Tahoma"/>
                <a:cs typeface="Tahoma"/>
              </a:rPr>
              <a:t>A= simple</a:t>
            </a:r>
            <a:r>
              <a:rPr sz="21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Tahoma"/>
                <a:cs typeface="Tahoma"/>
              </a:rPr>
              <a:t>fract.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28825" y="4191010"/>
            <a:ext cx="2457451" cy="12477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99258" y="4482850"/>
            <a:ext cx="212407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Tahoma"/>
                <a:cs typeface="Tahoma"/>
              </a:rPr>
              <a:t>A1 simple</a:t>
            </a:r>
            <a:r>
              <a:rPr sz="2100" b="1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Tahoma"/>
                <a:cs typeface="Tahoma"/>
              </a:rPr>
              <a:t>fract.</a:t>
            </a:r>
            <a:endParaRPr sz="21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2100" b="1" spc="-5" dirty="0">
                <a:solidFill>
                  <a:srgbClr val="FFFFFF"/>
                </a:solidFill>
                <a:latin typeface="Tahoma"/>
                <a:cs typeface="Tahoma"/>
              </a:rPr>
              <a:t>Spiral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43476" y="4191010"/>
            <a:ext cx="2447925" cy="12477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10735" y="4482850"/>
            <a:ext cx="212344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Tahoma"/>
                <a:cs typeface="Tahoma"/>
              </a:rPr>
              <a:t>A2 simple</a:t>
            </a:r>
            <a:r>
              <a:rPr sz="2100" b="1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Tahoma"/>
                <a:cs typeface="Tahoma"/>
              </a:rPr>
              <a:t>fract.</a:t>
            </a:r>
            <a:endParaRPr sz="2100">
              <a:latin typeface="Tahoma"/>
              <a:cs typeface="Tahoma"/>
            </a:endParaRPr>
          </a:p>
          <a:p>
            <a:pPr marL="146685">
              <a:lnSpc>
                <a:spcPct val="100000"/>
              </a:lnSpc>
              <a:spcBef>
                <a:spcPts val="10"/>
              </a:spcBef>
            </a:pPr>
            <a:r>
              <a:rPr sz="2100" b="1" spc="-5" dirty="0">
                <a:solidFill>
                  <a:srgbClr val="FFFFFF"/>
                </a:solidFill>
                <a:latin typeface="Tahoma"/>
                <a:cs typeface="Tahoma"/>
              </a:rPr>
              <a:t>Oblique(≥30)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848601" y="4191010"/>
            <a:ext cx="2457451" cy="12477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937125" y="4482850"/>
            <a:ext cx="2294255" cy="657231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85090">
              <a:lnSpc>
                <a:spcPct val="100499"/>
              </a:lnSpc>
              <a:spcBef>
                <a:spcPts val="85"/>
              </a:spcBef>
            </a:pPr>
            <a:r>
              <a:rPr sz="2100" b="1" dirty="0">
                <a:solidFill>
                  <a:srgbClr val="FFFFFF"/>
                </a:solidFill>
                <a:latin typeface="Tahoma"/>
                <a:cs typeface="Tahoma"/>
              </a:rPr>
              <a:t>A3 simple </a:t>
            </a:r>
            <a:r>
              <a:rPr sz="2100" b="1" spc="-5" dirty="0">
                <a:solidFill>
                  <a:srgbClr val="FFFFFF"/>
                </a:solidFill>
                <a:latin typeface="Tahoma"/>
                <a:cs typeface="Tahoma"/>
              </a:rPr>
              <a:t>fract.  Transverse</a:t>
            </a:r>
            <a:r>
              <a:rPr sz="2100" b="1" spc="-10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2100" b="1" spc="5" dirty="0">
                <a:solidFill>
                  <a:srgbClr val="FFFFFF"/>
                </a:solidFill>
                <a:latin typeface="Tahoma"/>
                <a:cs typeface="Tahoma"/>
              </a:rPr>
              <a:t>&lt;</a:t>
            </a:r>
            <a:r>
              <a:rPr sz="2100" b="1" spc="-10" dirty="0">
                <a:solidFill>
                  <a:srgbClr val="FFFFFF"/>
                </a:solidFill>
                <a:latin typeface="Tahoma"/>
                <a:cs typeface="Tahoma"/>
              </a:rPr>
              <a:t>30</a:t>
            </a:r>
            <a:r>
              <a:rPr sz="2100" b="1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sz="21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7203" y="537975"/>
            <a:ext cx="5114544" cy="739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25495" y="596307"/>
            <a:ext cx="454101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/>
              <a:t>AO</a:t>
            </a:r>
            <a:r>
              <a:rPr spc="-90" dirty="0"/>
              <a:t> </a:t>
            </a:r>
            <a:r>
              <a:rPr spc="-20" dirty="0"/>
              <a:t>CLASSIFICATION</a:t>
            </a:r>
          </a:p>
        </p:txBody>
      </p:sp>
      <p:sp>
        <p:nvSpPr>
          <p:cNvPr id="5" name="object 5"/>
          <p:cNvSpPr/>
          <p:nvPr/>
        </p:nvSpPr>
        <p:spPr>
          <a:xfrm>
            <a:off x="6096001" y="3709797"/>
            <a:ext cx="2911475" cy="505459"/>
          </a:xfrm>
          <a:custGeom>
            <a:avLst/>
            <a:gdLst/>
            <a:ahLst/>
            <a:cxnLst/>
            <a:rect l="l" t="t" r="r" b="b"/>
            <a:pathLst>
              <a:path w="2911475" h="505460">
                <a:moveTo>
                  <a:pt x="0" y="0"/>
                </a:moveTo>
                <a:lnTo>
                  <a:pt x="0" y="252602"/>
                </a:lnTo>
                <a:lnTo>
                  <a:pt x="2911221" y="252602"/>
                </a:lnTo>
                <a:lnTo>
                  <a:pt x="2911221" y="505205"/>
                </a:lnTo>
              </a:path>
            </a:pathLst>
          </a:custGeom>
          <a:ln w="15874">
            <a:solidFill>
              <a:srgbClr val="22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0" y="3709797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205"/>
                </a:lnTo>
              </a:path>
            </a:pathLst>
          </a:custGeom>
          <a:ln w="15875">
            <a:solidFill>
              <a:srgbClr val="22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84781" y="3709797"/>
            <a:ext cx="2911475" cy="505459"/>
          </a:xfrm>
          <a:custGeom>
            <a:avLst/>
            <a:gdLst/>
            <a:ahLst/>
            <a:cxnLst/>
            <a:rect l="l" t="t" r="r" b="b"/>
            <a:pathLst>
              <a:path w="2911475" h="505460">
                <a:moveTo>
                  <a:pt x="2911221" y="0"/>
                </a:moveTo>
                <a:lnTo>
                  <a:pt x="2911221" y="252602"/>
                </a:lnTo>
                <a:lnTo>
                  <a:pt x="0" y="252602"/>
                </a:lnTo>
                <a:lnTo>
                  <a:pt x="0" y="505205"/>
                </a:lnTo>
              </a:path>
            </a:pathLst>
          </a:custGeom>
          <a:ln w="15874">
            <a:solidFill>
              <a:srgbClr val="22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93062" y="2506812"/>
            <a:ext cx="2406015" cy="1203325"/>
          </a:xfrm>
          <a:custGeom>
            <a:avLst/>
            <a:gdLst/>
            <a:ahLst/>
            <a:cxnLst/>
            <a:rect l="l" t="t" r="r" b="b"/>
            <a:pathLst>
              <a:path w="2406015" h="1203325">
                <a:moveTo>
                  <a:pt x="0" y="1202994"/>
                </a:moveTo>
                <a:lnTo>
                  <a:pt x="2406015" y="1202994"/>
                </a:lnTo>
                <a:lnTo>
                  <a:pt x="2406015" y="0"/>
                </a:lnTo>
                <a:lnTo>
                  <a:pt x="0" y="0"/>
                </a:lnTo>
                <a:lnTo>
                  <a:pt x="0" y="1202994"/>
                </a:lnTo>
                <a:close/>
              </a:path>
            </a:pathLst>
          </a:custGeom>
          <a:solidFill>
            <a:srgbClr val="2EA2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93062" y="2506812"/>
            <a:ext cx="2406015" cy="1203325"/>
          </a:xfrm>
          <a:custGeom>
            <a:avLst/>
            <a:gdLst/>
            <a:ahLst/>
            <a:cxnLst/>
            <a:rect l="l" t="t" r="r" b="b"/>
            <a:pathLst>
              <a:path w="2406015" h="1203325">
                <a:moveTo>
                  <a:pt x="0" y="1202994"/>
                </a:moveTo>
                <a:lnTo>
                  <a:pt x="2406015" y="1202994"/>
                </a:lnTo>
                <a:lnTo>
                  <a:pt x="2406015" y="0"/>
                </a:lnTo>
                <a:lnTo>
                  <a:pt x="0" y="0"/>
                </a:lnTo>
                <a:lnTo>
                  <a:pt x="0" y="1202994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1714" y="4215089"/>
            <a:ext cx="2406015" cy="1203325"/>
          </a:xfrm>
          <a:custGeom>
            <a:avLst/>
            <a:gdLst/>
            <a:ahLst/>
            <a:cxnLst/>
            <a:rect l="l" t="t" r="r" b="b"/>
            <a:pathLst>
              <a:path w="2406015" h="1203325">
                <a:moveTo>
                  <a:pt x="0" y="1202994"/>
                </a:moveTo>
                <a:lnTo>
                  <a:pt x="2406015" y="1202994"/>
                </a:lnTo>
                <a:lnTo>
                  <a:pt x="2406015" y="0"/>
                </a:lnTo>
                <a:lnTo>
                  <a:pt x="0" y="0"/>
                </a:lnTo>
                <a:lnTo>
                  <a:pt x="0" y="1202994"/>
                </a:lnTo>
                <a:close/>
              </a:path>
            </a:pathLst>
          </a:custGeom>
          <a:solidFill>
            <a:srgbClr val="2EA2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81714" y="4215089"/>
            <a:ext cx="2406015" cy="1203325"/>
          </a:xfrm>
          <a:custGeom>
            <a:avLst/>
            <a:gdLst/>
            <a:ahLst/>
            <a:cxnLst/>
            <a:rect l="l" t="t" r="r" b="b"/>
            <a:pathLst>
              <a:path w="2406015" h="1203325">
                <a:moveTo>
                  <a:pt x="0" y="1202994"/>
                </a:moveTo>
                <a:lnTo>
                  <a:pt x="2406015" y="1202994"/>
                </a:lnTo>
                <a:lnTo>
                  <a:pt x="2406015" y="0"/>
                </a:lnTo>
                <a:lnTo>
                  <a:pt x="0" y="0"/>
                </a:lnTo>
                <a:lnTo>
                  <a:pt x="0" y="1202994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15108" y="4436745"/>
            <a:ext cx="23412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B1 </a:t>
            </a: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wedge</a:t>
            </a:r>
            <a:r>
              <a:rPr sz="2400" b="1" spc="-8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fract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93062" y="4215089"/>
            <a:ext cx="2406015" cy="1203325"/>
          </a:xfrm>
          <a:custGeom>
            <a:avLst/>
            <a:gdLst/>
            <a:ahLst/>
            <a:cxnLst/>
            <a:rect l="l" t="t" r="r" b="b"/>
            <a:pathLst>
              <a:path w="2406015" h="1203325">
                <a:moveTo>
                  <a:pt x="0" y="1202994"/>
                </a:moveTo>
                <a:lnTo>
                  <a:pt x="2406015" y="1202994"/>
                </a:lnTo>
                <a:lnTo>
                  <a:pt x="2406015" y="0"/>
                </a:lnTo>
                <a:lnTo>
                  <a:pt x="0" y="0"/>
                </a:lnTo>
                <a:lnTo>
                  <a:pt x="0" y="1202994"/>
                </a:lnTo>
                <a:close/>
              </a:path>
            </a:pathLst>
          </a:custGeom>
          <a:solidFill>
            <a:srgbClr val="2EA2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93062" y="4215089"/>
            <a:ext cx="2406015" cy="1203325"/>
          </a:xfrm>
          <a:custGeom>
            <a:avLst/>
            <a:gdLst/>
            <a:ahLst/>
            <a:cxnLst/>
            <a:rect l="l" t="t" r="r" b="b"/>
            <a:pathLst>
              <a:path w="2406015" h="1203325">
                <a:moveTo>
                  <a:pt x="0" y="1202994"/>
                </a:moveTo>
                <a:lnTo>
                  <a:pt x="2406015" y="1202994"/>
                </a:lnTo>
                <a:lnTo>
                  <a:pt x="2406015" y="0"/>
                </a:lnTo>
                <a:lnTo>
                  <a:pt x="0" y="0"/>
                </a:lnTo>
                <a:lnTo>
                  <a:pt x="0" y="1202994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04283" y="4215089"/>
            <a:ext cx="2406015" cy="1203325"/>
          </a:xfrm>
          <a:custGeom>
            <a:avLst/>
            <a:gdLst/>
            <a:ahLst/>
            <a:cxnLst/>
            <a:rect l="l" t="t" r="r" b="b"/>
            <a:pathLst>
              <a:path w="2406015" h="1203325">
                <a:moveTo>
                  <a:pt x="0" y="1202994"/>
                </a:moveTo>
                <a:lnTo>
                  <a:pt x="2406015" y="1202994"/>
                </a:lnTo>
                <a:lnTo>
                  <a:pt x="2406015" y="0"/>
                </a:lnTo>
                <a:lnTo>
                  <a:pt x="0" y="0"/>
                </a:lnTo>
                <a:lnTo>
                  <a:pt x="0" y="1202994"/>
                </a:lnTo>
                <a:close/>
              </a:path>
            </a:pathLst>
          </a:custGeom>
          <a:solidFill>
            <a:srgbClr val="2EA2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04283" y="4215089"/>
            <a:ext cx="2406015" cy="1203325"/>
          </a:xfrm>
          <a:custGeom>
            <a:avLst/>
            <a:gdLst/>
            <a:ahLst/>
            <a:cxnLst/>
            <a:rect l="l" t="t" r="r" b="b"/>
            <a:pathLst>
              <a:path w="2406015" h="1203325">
                <a:moveTo>
                  <a:pt x="0" y="1202994"/>
                </a:moveTo>
                <a:lnTo>
                  <a:pt x="2406015" y="1202994"/>
                </a:lnTo>
                <a:lnTo>
                  <a:pt x="2406015" y="0"/>
                </a:lnTo>
                <a:lnTo>
                  <a:pt x="0" y="0"/>
                </a:lnTo>
                <a:lnTo>
                  <a:pt x="0" y="1202994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57900" y="3676658"/>
            <a:ext cx="2971800" cy="561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57901" y="3676658"/>
            <a:ext cx="66675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52775" y="3676658"/>
            <a:ext cx="2971800" cy="561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10132" y="2457460"/>
            <a:ext cx="2562225" cy="13430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091182" y="2950595"/>
            <a:ext cx="2008505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rgbClr val="FFFFFF"/>
                </a:solidFill>
                <a:latin typeface="Tahoma"/>
                <a:cs typeface="Tahoma"/>
              </a:rPr>
              <a:t>B= Wedge</a:t>
            </a:r>
            <a:r>
              <a:rPr sz="19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Tahoma"/>
                <a:cs typeface="Tahoma"/>
              </a:rPr>
              <a:t>fract.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52625" y="4191010"/>
            <a:ext cx="2457451" cy="12477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255654" y="4513583"/>
            <a:ext cx="1856105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rgbClr val="FFFFFF"/>
                </a:solidFill>
                <a:latin typeface="Tahoma"/>
                <a:cs typeface="Tahoma"/>
              </a:rPr>
              <a:t>B1 wedge</a:t>
            </a:r>
            <a:r>
              <a:rPr sz="19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Tahoma"/>
                <a:cs typeface="Tahoma"/>
              </a:rPr>
              <a:t>fract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52782" y="4742179"/>
            <a:ext cx="20637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spc="-675" baseline="-11574" dirty="0">
                <a:solidFill>
                  <a:srgbClr val="FF0000"/>
                </a:solidFill>
                <a:latin typeface="Tahoma"/>
                <a:cs typeface="Tahoma"/>
              </a:rPr>
              <a:t>Sp</a:t>
            </a:r>
            <a:r>
              <a:rPr sz="1900" b="1" spc="-450" dirty="0">
                <a:solidFill>
                  <a:srgbClr val="FFFFFF"/>
                </a:solidFill>
                <a:latin typeface="Tahoma"/>
                <a:cs typeface="Tahoma"/>
              </a:rPr>
              <a:t>Sp</a:t>
            </a:r>
            <a:r>
              <a:rPr sz="3600" b="1" spc="-675" baseline="-11574" dirty="0">
                <a:solidFill>
                  <a:srgbClr val="FF0000"/>
                </a:solidFill>
                <a:latin typeface="Tahoma"/>
                <a:cs typeface="Tahoma"/>
              </a:rPr>
              <a:t>ir</a:t>
            </a:r>
            <a:r>
              <a:rPr sz="1900" b="1" spc="-450" dirty="0">
                <a:solidFill>
                  <a:srgbClr val="FFFFFF"/>
                </a:solidFill>
                <a:latin typeface="Tahoma"/>
                <a:cs typeface="Tahoma"/>
              </a:rPr>
              <a:t>ir</a:t>
            </a:r>
            <a:r>
              <a:rPr sz="3600" b="1" spc="-675" baseline="-11574" dirty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1900" b="1" spc="-4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600" b="1" spc="-675" baseline="-11574" dirty="0">
                <a:solidFill>
                  <a:srgbClr val="FF0000"/>
                </a:solidFill>
                <a:latin typeface="Tahoma"/>
                <a:cs typeface="Tahoma"/>
              </a:rPr>
              <a:t>l</a:t>
            </a:r>
            <a:r>
              <a:rPr sz="1900" b="1" spc="-45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900" b="1" spc="-4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spc="-1095" baseline="-11574" dirty="0">
                <a:solidFill>
                  <a:srgbClr val="FF0000"/>
                </a:solidFill>
                <a:latin typeface="Tahoma"/>
                <a:cs typeface="Tahoma"/>
              </a:rPr>
              <a:t>w</a:t>
            </a:r>
            <a:r>
              <a:rPr sz="1900" b="1" spc="-730" dirty="0">
                <a:solidFill>
                  <a:srgbClr val="FFFFFF"/>
                </a:solidFill>
                <a:latin typeface="Tahoma"/>
                <a:cs typeface="Tahoma"/>
              </a:rPr>
              <a:t>we</a:t>
            </a:r>
            <a:r>
              <a:rPr sz="3600" b="1" spc="-1095" baseline="-11574" dirty="0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sz="1900" b="1" spc="-73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3600" b="1" spc="-1095" baseline="-11574" dirty="0">
                <a:solidFill>
                  <a:srgbClr val="FF0000"/>
                </a:solidFill>
                <a:latin typeface="Tahoma"/>
                <a:cs typeface="Tahoma"/>
              </a:rPr>
              <a:t>d</a:t>
            </a:r>
            <a:r>
              <a:rPr sz="1900" b="1" spc="-73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3600" b="1" spc="-1095" baseline="-11574" dirty="0">
                <a:solidFill>
                  <a:srgbClr val="FF0000"/>
                </a:solidFill>
                <a:latin typeface="Tahoma"/>
                <a:cs typeface="Tahoma"/>
              </a:rPr>
              <a:t>g</a:t>
            </a:r>
            <a:r>
              <a:rPr sz="1900" b="1" spc="-73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900" b="1" spc="-3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baseline="-11574" dirty="0">
                <a:solidFill>
                  <a:srgbClr val="FF0000"/>
                </a:solidFill>
                <a:latin typeface="Tahoma"/>
                <a:cs typeface="Tahoma"/>
              </a:rPr>
              <a:t>e</a:t>
            </a:r>
            <a:endParaRPr sz="3600" baseline="-11574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67276" y="4191010"/>
            <a:ext cx="2447925" cy="12477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876800" y="4252981"/>
            <a:ext cx="2438400" cy="73609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 marR="30480" indent="24130">
              <a:lnSpc>
                <a:spcPts val="2700"/>
              </a:lnSpc>
              <a:spcBef>
                <a:spcPts val="340"/>
              </a:spcBef>
            </a:pPr>
            <a:r>
              <a:rPr sz="2400" b="1" spc="-500" dirty="0">
                <a:solidFill>
                  <a:srgbClr val="FF0000"/>
                </a:solidFill>
                <a:latin typeface="Tahoma"/>
                <a:cs typeface="Tahoma"/>
              </a:rPr>
              <a:t>B2</a:t>
            </a:r>
            <a:r>
              <a:rPr sz="2850" b="1" spc="-750" baseline="-11695" dirty="0">
                <a:solidFill>
                  <a:srgbClr val="FFFFFF"/>
                </a:solidFill>
                <a:latin typeface="Tahoma"/>
                <a:cs typeface="Tahoma"/>
              </a:rPr>
              <a:t>B2</a:t>
            </a:r>
            <a:r>
              <a:rPr sz="2400" b="1" spc="-500" dirty="0">
                <a:solidFill>
                  <a:srgbClr val="FF0000"/>
                </a:solidFill>
                <a:latin typeface="Tahoma"/>
                <a:cs typeface="Tahoma"/>
              </a:rPr>
              <a:t>w</a:t>
            </a:r>
            <a:r>
              <a:rPr sz="2850" b="1" spc="-750" baseline="-11695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2400" b="1" spc="-500" dirty="0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sz="2850" b="1" spc="-750" baseline="-1169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500" dirty="0">
                <a:solidFill>
                  <a:srgbClr val="FF0000"/>
                </a:solidFill>
                <a:latin typeface="Tahoma"/>
                <a:cs typeface="Tahoma"/>
              </a:rPr>
              <a:t>d</a:t>
            </a:r>
            <a:r>
              <a:rPr sz="2850" b="1" spc="-750" baseline="-1169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400" b="1" spc="-500" dirty="0">
                <a:solidFill>
                  <a:srgbClr val="FF0000"/>
                </a:solidFill>
                <a:latin typeface="Tahoma"/>
                <a:cs typeface="Tahoma"/>
              </a:rPr>
              <a:t>g</a:t>
            </a:r>
            <a:r>
              <a:rPr sz="2850" b="1" spc="-750" baseline="-11695" dirty="0">
                <a:solidFill>
                  <a:srgbClr val="FFFFFF"/>
                </a:solidFill>
                <a:latin typeface="Tahoma"/>
                <a:cs typeface="Tahoma"/>
              </a:rPr>
              <a:t>ge</a:t>
            </a:r>
            <a:r>
              <a:rPr sz="2400" b="1" spc="-500" dirty="0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sz="2850" b="1" spc="-750" baseline="-11695" dirty="0">
                <a:solidFill>
                  <a:srgbClr val="FFFFFF"/>
                </a:solidFill>
                <a:latin typeface="Tahoma"/>
                <a:cs typeface="Tahoma"/>
              </a:rPr>
              <a:t>fr</a:t>
            </a:r>
            <a:r>
              <a:rPr sz="2400" b="1" spc="-500" dirty="0">
                <a:solidFill>
                  <a:srgbClr val="FF0000"/>
                </a:solidFill>
                <a:latin typeface="Tahoma"/>
                <a:cs typeface="Tahoma"/>
              </a:rPr>
              <a:t>f</a:t>
            </a:r>
            <a:r>
              <a:rPr sz="2850" b="1" spc="-750" baseline="-1169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b="1" spc="-500" dirty="0">
                <a:solidFill>
                  <a:srgbClr val="FF0000"/>
                </a:solidFill>
                <a:latin typeface="Tahoma"/>
                <a:cs typeface="Tahoma"/>
              </a:rPr>
              <a:t>r</a:t>
            </a:r>
            <a:r>
              <a:rPr sz="2850" b="1" spc="-750" baseline="-1169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400" b="1" spc="-500" dirty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2850" b="1" spc="-750" baseline="-1169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b="1" spc="-500" dirty="0">
                <a:solidFill>
                  <a:srgbClr val="FF0000"/>
                </a:solidFill>
                <a:latin typeface="Tahoma"/>
                <a:cs typeface="Tahoma"/>
              </a:rPr>
              <a:t>ct  </a:t>
            </a:r>
            <a:r>
              <a:rPr sz="3600" b="1" spc="-862" baseline="-4629" dirty="0">
                <a:solidFill>
                  <a:srgbClr val="FF0000"/>
                </a:solidFill>
                <a:latin typeface="Tahoma"/>
                <a:cs typeface="Tahoma"/>
              </a:rPr>
              <a:t>Be</a:t>
            </a:r>
            <a:r>
              <a:rPr sz="1900" b="1" spc="-575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3600" b="1" spc="-862" baseline="-4629" dirty="0">
                <a:solidFill>
                  <a:srgbClr val="FF0000"/>
                </a:solidFill>
                <a:latin typeface="Tahoma"/>
                <a:cs typeface="Tahoma"/>
              </a:rPr>
              <a:t>n</a:t>
            </a:r>
            <a:r>
              <a:rPr sz="1900" b="1" spc="-575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3600" b="1" spc="-862" baseline="-4629" dirty="0">
                <a:solidFill>
                  <a:srgbClr val="FF0000"/>
                </a:solidFill>
                <a:latin typeface="Tahoma"/>
                <a:cs typeface="Tahoma"/>
              </a:rPr>
              <a:t>d</a:t>
            </a:r>
            <a:r>
              <a:rPr sz="1900" b="1" spc="-57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3600" b="1" spc="-862" baseline="-4629" dirty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sz="1900" b="1" spc="-57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3600" b="1" spc="-862" baseline="-4629" dirty="0">
                <a:solidFill>
                  <a:srgbClr val="FF0000"/>
                </a:solidFill>
                <a:latin typeface="Tahoma"/>
                <a:cs typeface="Tahoma"/>
              </a:rPr>
              <a:t>n</a:t>
            </a:r>
            <a:r>
              <a:rPr sz="1900" b="1" spc="-57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3600" b="1" spc="-862" baseline="-4629" dirty="0">
                <a:solidFill>
                  <a:srgbClr val="FF0000"/>
                </a:solidFill>
                <a:latin typeface="Tahoma"/>
                <a:cs typeface="Tahoma"/>
              </a:rPr>
              <a:t>g</a:t>
            </a:r>
            <a:r>
              <a:rPr sz="1900" b="1" spc="-57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9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b="1" spc="-610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3600" b="1" spc="-914" baseline="-4629" dirty="0">
                <a:solidFill>
                  <a:srgbClr val="FF0000"/>
                </a:solidFill>
                <a:latin typeface="Tahoma"/>
                <a:cs typeface="Tahoma"/>
              </a:rPr>
              <a:t>w</a:t>
            </a:r>
            <a:r>
              <a:rPr sz="1900" b="1" spc="-6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600" b="1" spc="-914" baseline="-4629" dirty="0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sz="1900" b="1" spc="-61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3600" b="1" spc="-914" baseline="-4629" dirty="0">
                <a:solidFill>
                  <a:srgbClr val="FF0000"/>
                </a:solidFill>
                <a:latin typeface="Tahoma"/>
                <a:cs typeface="Tahoma"/>
              </a:rPr>
              <a:t>d</a:t>
            </a:r>
            <a:r>
              <a:rPr sz="1900" b="1" spc="-610" dirty="0">
                <a:solidFill>
                  <a:srgbClr val="FFFFFF"/>
                </a:solidFill>
                <a:latin typeface="Tahoma"/>
                <a:cs typeface="Tahoma"/>
              </a:rPr>
              <a:t>ge</a:t>
            </a:r>
            <a:r>
              <a:rPr sz="3600" b="1" spc="-914" baseline="-4629" dirty="0">
                <a:solidFill>
                  <a:srgbClr val="FF0000"/>
                </a:solidFill>
                <a:latin typeface="Tahoma"/>
                <a:cs typeface="Tahoma"/>
              </a:rPr>
              <a:t>ge</a:t>
            </a:r>
            <a:endParaRPr sz="3600" baseline="-4629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772401" y="4191010"/>
            <a:ext cx="2457451" cy="12477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850257" y="4222245"/>
            <a:ext cx="2313305" cy="59965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231140">
              <a:lnSpc>
                <a:spcPct val="101099"/>
              </a:lnSpc>
              <a:spcBef>
                <a:spcPts val="70"/>
              </a:spcBef>
            </a:pPr>
            <a:r>
              <a:rPr sz="1900" b="1" spc="-10" dirty="0">
                <a:solidFill>
                  <a:srgbClr val="FFFFFF"/>
                </a:solidFill>
                <a:latin typeface="Tahoma"/>
                <a:cs typeface="Tahoma"/>
              </a:rPr>
              <a:t>B3 wedge fract  fragmented</a:t>
            </a:r>
            <a:r>
              <a:rPr sz="19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Tahoma"/>
                <a:cs typeface="Tahoma"/>
              </a:rPr>
              <a:t>wedge</a:t>
            </a:r>
            <a:endParaRPr sz="19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7203" y="537975"/>
            <a:ext cx="5114544" cy="739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25495" y="596307"/>
            <a:ext cx="454101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/>
              <a:t>AO</a:t>
            </a:r>
            <a:r>
              <a:rPr spc="-90" dirty="0"/>
              <a:t> </a:t>
            </a:r>
            <a:r>
              <a:rPr spc="-20" dirty="0"/>
              <a:t>CLASSIFICATION</a:t>
            </a:r>
          </a:p>
        </p:txBody>
      </p:sp>
      <p:sp>
        <p:nvSpPr>
          <p:cNvPr id="5" name="object 5"/>
          <p:cNvSpPr/>
          <p:nvPr/>
        </p:nvSpPr>
        <p:spPr>
          <a:xfrm>
            <a:off x="6057900" y="3676658"/>
            <a:ext cx="2971800" cy="561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57901" y="3676658"/>
            <a:ext cx="66675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2775" y="3676658"/>
            <a:ext cx="2971800" cy="561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10132" y="2457460"/>
            <a:ext cx="2562225" cy="13430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86610" y="2712857"/>
            <a:ext cx="1928495" cy="785471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541020" marR="5080" indent="-528955">
              <a:lnSpc>
                <a:spcPct val="100899"/>
              </a:lnSpc>
              <a:spcBef>
                <a:spcPts val="65"/>
              </a:spcBef>
            </a:pPr>
            <a:r>
              <a:rPr sz="2500" b="1" spc="-10" dirty="0">
                <a:solidFill>
                  <a:srgbClr val="FFFFFF"/>
                </a:solidFill>
                <a:latin typeface="Tahoma"/>
                <a:cs typeface="Tahoma"/>
              </a:rPr>
              <a:t>C=</a:t>
            </a:r>
            <a:r>
              <a:rPr sz="25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Tahoma"/>
                <a:cs typeface="Tahoma"/>
              </a:rPr>
              <a:t>complex  </a:t>
            </a:r>
            <a:r>
              <a:rPr sz="2500" b="1" spc="-5" dirty="0">
                <a:solidFill>
                  <a:srgbClr val="FFFFFF"/>
                </a:solidFill>
                <a:latin typeface="Tahoma"/>
                <a:cs typeface="Tahoma"/>
              </a:rPr>
              <a:t>fract.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52625" y="4191010"/>
            <a:ext cx="2457451" cy="12477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04091" y="4229862"/>
            <a:ext cx="1870711" cy="117532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46405" marR="5080" indent="-434340">
              <a:lnSpc>
                <a:spcPct val="100600"/>
              </a:lnSpc>
              <a:spcBef>
                <a:spcPts val="75"/>
              </a:spcBef>
            </a:pPr>
            <a:r>
              <a:rPr sz="2500" b="1" spc="-5" dirty="0">
                <a:solidFill>
                  <a:srgbClr val="FFFFFF"/>
                </a:solidFill>
                <a:latin typeface="Tahoma"/>
                <a:cs typeface="Tahoma"/>
              </a:rPr>
              <a:t>C1</a:t>
            </a:r>
            <a:r>
              <a:rPr sz="25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Tahoma"/>
                <a:cs typeface="Tahoma"/>
              </a:rPr>
              <a:t>complex  </a:t>
            </a:r>
            <a:r>
              <a:rPr sz="2500" b="1" spc="-5" dirty="0">
                <a:solidFill>
                  <a:srgbClr val="FFFFFF"/>
                </a:solidFill>
                <a:latin typeface="Tahoma"/>
                <a:cs typeface="Tahoma"/>
              </a:rPr>
              <a:t>fract.  spiral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67276" y="4191010"/>
            <a:ext cx="2447925" cy="12477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15565" y="4229862"/>
            <a:ext cx="1870711" cy="117532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0600"/>
              </a:lnSpc>
              <a:spcBef>
                <a:spcPts val="75"/>
              </a:spcBef>
            </a:pPr>
            <a:r>
              <a:rPr sz="2500" b="1" spc="-5" dirty="0">
                <a:solidFill>
                  <a:srgbClr val="FFFFFF"/>
                </a:solidFill>
                <a:latin typeface="Tahoma"/>
                <a:cs typeface="Tahoma"/>
              </a:rPr>
              <a:t>C2</a:t>
            </a:r>
            <a:r>
              <a:rPr sz="25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Tahoma"/>
                <a:cs typeface="Tahoma"/>
              </a:rPr>
              <a:t>complex  </a:t>
            </a:r>
            <a:r>
              <a:rPr sz="2500" b="1" spc="-5" dirty="0">
                <a:solidFill>
                  <a:srgbClr val="FFFFFF"/>
                </a:solidFill>
                <a:latin typeface="Tahoma"/>
                <a:cs typeface="Tahoma"/>
              </a:rPr>
              <a:t>fract.  segmental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72401" y="4191010"/>
            <a:ext cx="2457451" cy="12477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027295" y="4229862"/>
            <a:ext cx="1870711" cy="117532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0600"/>
              </a:lnSpc>
              <a:spcBef>
                <a:spcPts val="75"/>
              </a:spcBef>
            </a:pPr>
            <a:r>
              <a:rPr sz="2500" b="1" spc="-5" dirty="0">
                <a:solidFill>
                  <a:srgbClr val="FFFFFF"/>
                </a:solidFill>
                <a:latin typeface="Tahoma"/>
                <a:cs typeface="Tahoma"/>
              </a:rPr>
              <a:t>C3</a:t>
            </a:r>
            <a:r>
              <a:rPr sz="25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Tahoma"/>
                <a:cs typeface="Tahoma"/>
              </a:rPr>
              <a:t>complex  </a:t>
            </a:r>
            <a:r>
              <a:rPr sz="2500" b="1" spc="-5" dirty="0">
                <a:solidFill>
                  <a:srgbClr val="FFFFFF"/>
                </a:solidFill>
                <a:latin typeface="Tahoma"/>
                <a:cs typeface="Tahoma"/>
              </a:rPr>
              <a:t>fract.  irregular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820" y="1674280"/>
            <a:ext cx="11719477" cy="3515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7355" y="970798"/>
            <a:ext cx="7257288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6407" y="1028565"/>
            <a:ext cx="6680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OPEN </a:t>
            </a:r>
            <a:r>
              <a:rPr dirty="0"/>
              <a:t>AND CLOSE</a:t>
            </a:r>
            <a:r>
              <a:rPr spc="-295" dirty="0"/>
              <a:t> </a:t>
            </a:r>
            <a:r>
              <a:rPr dirty="0"/>
              <a:t>FRACTURE</a:t>
            </a:r>
          </a:p>
        </p:txBody>
      </p:sp>
      <p:sp>
        <p:nvSpPr>
          <p:cNvPr id="4" name="object 4"/>
          <p:cNvSpPr/>
          <p:nvPr/>
        </p:nvSpPr>
        <p:spPr>
          <a:xfrm>
            <a:off x="1273054" y="2214728"/>
            <a:ext cx="3414903" cy="4563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3745" y="2214686"/>
            <a:ext cx="5381499" cy="4473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2683" y="376427"/>
            <a:ext cx="9055608" cy="1095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5979" y="1117101"/>
            <a:ext cx="6478524" cy="1095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2535" y="562441"/>
            <a:ext cx="9119871" cy="4292201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308225" marR="5080" indent="-1193800">
              <a:lnSpc>
                <a:spcPts val="5840"/>
              </a:lnSpc>
              <a:spcBef>
                <a:spcPts val="830"/>
              </a:spcBef>
            </a:pPr>
            <a:r>
              <a:rPr sz="5400" dirty="0">
                <a:solidFill>
                  <a:srgbClr val="2EA2ED"/>
                </a:solidFill>
                <a:latin typeface="Arial"/>
                <a:cs typeface="Arial"/>
              </a:rPr>
              <a:t>MECHANISM OF</a:t>
            </a:r>
            <a:r>
              <a:rPr sz="5400" spc="-60" dirty="0">
                <a:solidFill>
                  <a:srgbClr val="2EA2ED"/>
                </a:solidFill>
                <a:latin typeface="Arial"/>
                <a:cs typeface="Arial"/>
              </a:rPr>
              <a:t> </a:t>
            </a:r>
            <a:r>
              <a:rPr sz="5400" spc="-20" dirty="0">
                <a:solidFill>
                  <a:srgbClr val="2EA2ED"/>
                </a:solidFill>
                <a:latin typeface="Arial"/>
                <a:cs typeface="Arial"/>
              </a:rPr>
              <a:t>INJURY  </a:t>
            </a:r>
            <a:r>
              <a:rPr sz="5400" spc="-30" dirty="0">
                <a:solidFill>
                  <a:srgbClr val="2EA2ED"/>
                </a:solidFill>
                <a:latin typeface="Arial"/>
                <a:cs typeface="Arial"/>
              </a:rPr>
              <a:t>CLASSIFICATION</a:t>
            </a:r>
            <a:endParaRPr sz="5400">
              <a:latin typeface="Arial"/>
              <a:cs typeface="Arial"/>
            </a:endParaRPr>
          </a:p>
          <a:p>
            <a:pPr marL="306705" indent="-294640">
              <a:lnSpc>
                <a:spcPct val="100000"/>
              </a:lnSpc>
              <a:spcBef>
                <a:spcPts val="2590"/>
              </a:spcBef>
              <a:buSzPct val="98484"/>
              <a:buChar char="•"/>
              <a:tabLst>
                <a:tab pos="307340" algn="l"/>
              </a:tabLst>
            </a:pPr>
            <a:r>
              <a:rPr sz="6600" dirty="0">
                <a:latin typeface="Arial"/>
                <a:cs typeface="Arial"/>
              </a:rPr>
              <a:t>DIRECT</a:t>
            </a:r>
            <a:r>
              <a:rPr sz="6600" spc="-254" dirty="0">
                <a:latin typeface="Arial"/>
                <a:cs typeface="Arial"/>
              </a:rPr>
              <a:t> </a:t>
            </a:r>
            <a:r>
              <a:rPr sz="6600" dirty="0">
                <a:latin typeface="Arial"/>
                <a:cs typeface="Arial"/>
              </a:rPr>
              <a:t>TRAUMA</a:t>
            </a:r>
            <a:endParaRPr sz="6600">
              <a:latin typeface="Arial"/>
              <a:cs typeface="Arial"/>
            </a:endParaRPr>
          </a:p>
          <a:p>
            <a:pPr marL="306705" indent="-294640">
              <a:lnSpc>
                <a:spcPct val="100000"/>
              </a:lnSpc>
              <a:spcBef>
                <a:spcPts val="2585"/>
              </a:spcBef>
              <a:buSzPct val="98484"/>
              <a:buChar char="•"/>
              <a:tabLst>
                <a:tab pos="307340" algn="l"/>
              </a:tabLst>
            </a:pPr>
            <a:r>
              <a:rPr sz="6600" dirty="0">
                <a:latin typeface="Arial"/>
                <a:cs typeface="Arial"/>
              </a:rPr>
              <a:t>INDIRECT</a:t>
            </a:r>
            <a:r>
              <a:rPr sz="6600" spc="-265" dirty="0">
                <a:latin typeface="Arial"/>
                <a:cs typeface="Arial"/>
              </a:rPr>
              <a:t> </a:t>
            </a:r>
            <a:r>
              <a:rPr sz="6600" dirty="0">
                <a:latin typeface="Arial"/>
                <a:cs typeface="Arial"/>
              </a:rPr>
              <a:t>TRAUMA</a:t>
            </a:r>
            <a:endParaRPr sz="6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3783" y="746759"/>
            <a:ext cx="6502908" cy="1095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6091" y="933154"/>
            <a:ext cx="564134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DIRECT</a:t>
            </a:r>
            <a:r>
              <a:rPr sz="5400" spc="-280" dirty="0"/>
              <a:t> </a:t>
            </a:r>
            <a:r>
              <a:rPr sz="5400" dirty="0"/>
              <a:t>TRAUMA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992536" y="2217197"/>
            <a:ext cx="5118735" cy="2975814"/>
          </a:xfrm>
          <a:prstGeom prst="rect">
            <a:avLst/>
          </a:prstGeom>
        </p:spPr>
        <p:txBody>
          <a:bodyPr vert="horz" wrap="square" lIns="0" tIns="22415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764"/>
              </a:spcBef>
              <a:buChar char="•"/>
              <a:tabLst>
                <a:tab pos="241300" algn="l"/>
              </a:tabLst>
            </a:pPr>
            <a:r>
              <a:rPr sz="2800" spc="-35" dirty="0">
                <a:latin typeface="Arial"/>
                <a:cs typeface="Arial"/>
              </a:rPr>
              <a:t>TAPPING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FRACTURES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67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CRUSHING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FRACTURES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685"/>
              </a:spcBef>
              <a:buChar char="•"/>
              <a:tabLst>
                <a:tab pos="241300" algn="l"/>
              </a:tabLst>
            </a:pPr>
            <a:r>
              <a:rPr sz="2800" spc="-25" dirty="0">
                <a:latin typeface="Arial"/>
                <a:cs typeface="Arial"/>
              </a:rPr>
              <a:t>PENETRATING </a:t>
            </a:r>
            <a:r>
              <a:rPr sz="2800" spc="-10" dirty="0">
                <a:latin typeface="Arial"/>
                <a:cs typeface="Arial"/>
              </a:rPr>
              <a:t>FRACTURES:</a:t>
            </a:r>
            <a:endParaRPr sz="28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1130"/>
              </a:spcBef>
              <a:buChar char="•"/>
              <a:tabLst>
                <a:tab pos="699135" algn="l"/>
              </a:tabLst>
            </a:pPr>
            <a:r>
              <a:rPr sz="2400" dirty="0">
                <a:latin typeface="Arial"/>
                <a:cs typeface="Arial"/>
              </a:rPr>
              <a:t>HIGH </a:t>
            </a:r>
            <a:r>
              <a:rPr sz="2400" spc="-5" dirty="0">
                <a:latin typeface="Arial"/>
                <a:cs typeface="Arial"/>
              </a:rPr>
              <a:t>VELOCITY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&gt; </a:t>
            </a:r>
            <a:r>
              <a:rPr sz="2400" spc="-5" dirty="0">
                <a:latin typeface="Arial"/>
                <a:cs typeface="Arial"/>
              </a:rPr>
              <a:t>2500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F/S</a:t>
            </a:r>
            <a:endParaRPr sz="24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1080"/>
              </a:spcBef>
              <a:buChar char="•"/>
              <a:tabLst>
                <a:tab pos="699135" algn="l"/>
              </a:tabLst>
            </a:pPr>
            <a:r>
              <a:rPr sz="2400" dirty="0">
                <a:latin typeface="Arial"/>
                <a:cs typeface="Arial"/>
              </a:rPr>
              <a:t>LOW </a:t>
            </a:r>
            <a:r>
              <a:rPr sz="2400" spc="-5" dirty="0">
                <a:latin typeface="Arial"/>
                <a:cs typeface="Arial"/>
              </a:rPr>
              <a:t>VELOCITY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&lt; </a:t>
            </a:r>
            <a:r>
              <a:rPr sz="2400" spc="-5" dirty="0">
                <a:latin typeface="Arial"/>
                <a:cs typeface="Arial"/>
              </a:rPr>
              <a:t>2500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F/S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0883" y="746759"/>
            <a:ext cx="7188708" cy="1095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3196" y="933154"/>
            <a:ext cx="632777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INDIRECT</a:t>
            </a:r>
            <a:r>
              <a:rPr sz="5400" spc="-275" dirty="0"/>
              <a:t> </a:t>
            </a:r>
            <a:r>
              <a:rPr sz="5400" dirty="0"/>
              <a:t>TRAUMA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992531" y="2209272"/>
            <a:ext cx="7563484" cy="2900794"/>
          </a:xfrm>
          <a:prstGeom prst="rect">
            <a:avLst/>
          </a:prstGeom>
        </p:spPr>
        <p:txBody>
          <a:bodyPr vert="horz" wrap="square" lIns="0" tIns="2362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860"/>
              </a:spcBef>
              <a:buChar char="•"/>
              <a:tabLst>
                <a:tab pos="241300" algn="l"/>
              </a:tabLst>
            </a:pPr>
            <a:r>
              <a:rPr sz="3200" dirty="0">
                <a:latin typeface="Arial"/>
                <a:cs typeface="Arial"/>
              </a:rPr>
              <a:t>TRACTION OR TENSION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FRACTURES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64"/>
              </a:spcBef>
              <a:buChar char="•"/>
              <a:tabLst>
                <a:tab pos="241300" algn="l"/>
              </a:tabLst>
            </a:pPr>
            <a:r>
              <a:rPr sz="3200" spc="-25" dirty="0">
                <a:latin typeface="Arial"/>
                <a:cs typeface="Arial"/>
              </a:rPr>
              <a:t>ANGULATION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FRACTURES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80"/>
              </a:spcBef>
              <a:buChar char="•"/>
              <a:tabLst>
                <a:tab pos="241300" algn="l"/>
              </a:tabLst>
            </a:pPr>
            <a:r>
              <a:rPr sz="3200" spc="-45" dirty="0">
                <a:latin typeface="Arial"/>
                <a:cs typeface="Arial"/>
              </a:rPr>
              <a:t>ROTATIONAL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FRACTURES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64"/>
              </a:spcBef>
              <a:buChar char="•"/>
              <a:tabLst>
                <a:tab pos="241300" algn="l"/>
              </a:tabLst>
            </a:pPr>
            <a:r>
              <a:rPr sz="3200" dirty="0">
                <a:latin typeface="Arial"/>
                <a:cs typeface="Arial"/>
              </a:rPr>
              <a:t>COMPRESSION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FRACTURES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0255" y="970798"/>
            <a:ext cx="6571488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99314" y="1028565"/>
            <a:ext cx="59963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DEFINITION OF</a:t>
            </a:r>
            <a:r>
              <a:rPr spc="-90" dirty="0"/>
              <a:t> </a:t>
            </a:r>
            <a:r>
              <a:rPr dirty="0"/>
              <a:t>FRACTURE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2529" y="2241275"/>
            <a:ext cx="9914891" cy="3654205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3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FRACTURE </a:t>
            </a:r>
            <a:r>
              <a:rPr sz="2000" spc="-5" dirty="0">
                <a:latin typeface="Arial"/>
                <a:cs typeface="Arial"/>
              </a:rPr>
              <a:t>IS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BREAK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STRUCTURAL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CONTINUITY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BONE.</a:t>
            </a:r>
            <a:endParaRPr sz="2000">
              <a:latin typeface="Arial"/>
              <a:cs typeface="Arial"/>
            </a:endParaRPr>
          </a:p>
          <a:p>
            <a:pPr marL="241300" marR="898525" indent="-228600">
              <a:lnSpc>
                <a:spcPct val="110000"/>
              </a:lnSpc>
              <a:spcBef>
                <a:spcPts val="994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IF THE </a:t>
            </a:r>
            <a:r>
              <a:rPr sz="2000" spc="-20" dirty="0">
                <a:latin typeface="Arial"/>
                <a:cs typeface="Arial"/>
              </a:rPr>
              <a:t>OVERLYING </a:t>
            </a:r>
            <a:r>
              <a:rPr sz="2000" spc="-5" dirty="0">
                <a:latin typeface="Arial"/>
                <a:cs typeface="Arial"/>
              </a:rPr>
              <a:t>SKIN </a:t>
            </a:r>
            <a:r>
              <a:rPr sz="2000" dirty="0">
                <a:latin typeface="Arial"/>
                <a:cs typeface="Arial"/>
              </a:rPr>
              <a:t>REMAINS </a:t>
            </a:r>
            <a:r>
              <a:rPr sz="2000" spc="-25" dirty="0">
                <a:latin typeface="Arial"/>
                <a:cs typeface="Arial"/>
              </a:rPr>
              <a:t>INTACT </a:t>
            </a:r>
            <a:r>
              <a:rPr sz="2000" spc="-5" dirty="0">
                <a:latin typeface="Arial"/>
                <a:cs typeface="Arial"/>
              </a:rPr>
              <a:t>IT </a:t>
            </a:r>
            <a:r>
              <a:rPr sz="2000" dirty="0">
                <a:latin typeface="Arial"/>
                <a:cs typeface="Arial"/>
              </a:rPr>
              <a:t>IS A </a:t>
            </a:r>
            <a:r>
              <a:rPr sz="2000" b="1" i="1" dirty="0">
                <a:latin typeface="Arial"/>
                <a:cs typeface="Arial"/>
              </a:rPr>
              <a:t>CLOSED </a:t>
            </a:r>
            <a:r>
              <a:rPr sz="2000" b="1" dirty="0">
                <a:latin typeface="Arial"/>
                <a:cs typeface="Arial"/>
              </a:rPr>
              <a:t>(OR</a:t>
            </a:r>
            <a:r>
              <a:rPr sz="2000" b="1" spc="-330" dirty="0">
                <a:latin typeface="Arial"/>
                <a:cs typeface="Arial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SIMPLE)  </a:t>
            </a:r>
            <a:r>
              <a:rPr sz="2000" b="1" i="1" dirty="0">
                <a:latin typeface="Arial"/>
                <a:cs typeface="Arial"/>
              </a:rPr>
              <a:t>FRACTURE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25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IF THE </a:t>
            </a:r>
            <a:r>
              <a:rPr sz="2000" spc="-5" dirty="0">
                <a:latin typeface="Arial"/>
                <a:cs typeface="Arial"/>
              </a:rPr>
              <a:t>SKIN </a:t>
            </a:r>
            <a:r>
              <a:rPr sz="2000" dirty="0">
                <a:latin typeface="Arial"/>
                <a:cs typeface="Arial"/>
              </a:rPr>
              <a:t>OR ONE OF THE BODY </a:t>
            </a:r>
            <a:r>
              <a:rPr sz="2000" spc="-20" dirty="0">
                <a:latin typeface="Arial"/>
                <a:cs typeface="Arial"/>
              </a:rPr>
              <a:t>CAVITIES </a:t>
            </a:r>
            <a:r>
              <a:rPr sz="2000" spc="-5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BREACHED IT IS AN </a:t>
            </a:r>
            <a:r>
              <a:rPr sz="2000" b="1" i="1" dirty="0">
                <a:latin typeface="Arial"/>
                <a:cs typeface="Arial"/>
              </a:rPr>
              <a:t>OPEN</a:t>
            </a:r>
            <a:r>
              <a:rPr sz="2000" b="1" i="1" spc="-3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(OR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240"/>
              </a:spcBef>
            </a:pPr>
            <a:r>
              <a:rPr sz="2000" b="1" i="1" dirty="0">
                <a:latin typeface="Arial"/>
                <a:cs typeface="Arial"/>
              </a:rPr>
              <a:t>COMPOUND</a:t>
            </a:r>
            <a:r>
              <a:rPr sz="2000" dirty="0">
                <a:latin typeface="Arial"/>
                <a:cs typeface="Arial"/>
              </a:rPr>
              <a:t>)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FRACTURE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23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FRACTURES </a:t>
            </a:r>
            <a:r>
              <a:rPr sz="2000" spc="-25" dirty="0">
                <a:latin typeface="Arial"/>
                <a:cs typeface="Arial"/>
              </a:rPr>
              <a:t>RESULT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FROM:</a:t>
            </a:r>
            <a:endParaRPr sz="20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740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800" spc="-10" dirty="0">
                <a:latin typeface="Arial"/>
                <a:cs typeface="Arial"/>
              </a:rPr>
              <a:t>INJURY</a:t>
            </a:r>
            <a:endParaRPr sz="18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REPETITIVE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STRESS</a:t>
            </a:r>
            <a:endParaRPr sz="18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ABNORMAL </a:t>
            </a:r>
            <a:r>
              <a:rPr sz="1800" spc="-5" dirty="0">
                <a:latin typeface="Arial"/>
                <a:cs typeface="Arial"/>
              </a:rPr>
              <a:t>WEAKENING </a:t>
            </a:r>
            <a:r>
              <a:rPr sz="1800" dirty="0">
                <a:latin typeface="Arial"/>
                <a:cs typeface="Arial"/>
              </a:rPr>
              <a:t>OF THE BONE (A </a:t>
            </a:r>
            <a:r>
              <a:rPr sz="1800" spc="-30" dirty="0">
                <a:latin typeface="Arial"/>
                <a:cs typeface="Arial"/>
              </a:rPr>
              <a:t>‘PATHOLOGICAL’</a:t>
            </a:r>
            <a:r>
              <a:rPr sz="1800" spc="-3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FRACTURE)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3552" y="147828"/>
            <a:ext cx="5876544" cy="1331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1176" y="1053083"/>
            <a:ext cx="7089648" cy="1331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9495" y="374986"/>
            <a:ext cx="6035040" cy="1948609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 marR="5080" indent="722630">
              <a:lnSpc>
                <a:spcPts val="7130"/>
              </a:lnSpc>
              <a:spcBef>
                <a:spcPts val="994"/>
              </a:spcBef>
            </a:pPr>
            <a:r>
              <a:rPr sz="6600" dirty="0"/>
              <a:t>FRACTURE  MANAGEM</a:t>
            </a:r>
            <a:r>
              <a:rPr sz="6600" spc="10" dirty="0"/>
              <a:t>E</a:t>
            </a:r>
            <a:r>
              <a:rPr sz="6600" dirty="0"/>
              <a:t>NT</a:t>
            </a:r>
            <a:endParaRPr sz="6600"/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992533" y="2303147"/>
            <a:ext cx="7617459" cy="1322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2010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spc="-40" dirty="0"/>
              <a:t>TREATMENT </a:t>
            </a:r>
            <a:r>
              <a:rPr dirty="0"/>
              <a:t>OF</a:t>
            </a:r>
            <a:r>
              <a:rPr spc="-140" dirty="0"/>
              <a:t> </a:t>
            </a:r>
            <a:r>
              <a:rPr dirty="0"/>
              <a:t>CLOSED  FRACTURES</a:t>
            </a:r>
          </a:p>
          <a:p>
            <a:pPr marL="241300" marR="783590" indent="-228600">
              <a:lnSpc>
                <a:spcPct val="120000"/>
              </a:lnSpc>
              <a:spcBef>
                <a:spcPts val="994"/>
              </a:spcBef>
              <a:buChar char="•"/>
              <a:tabLst>
                <a:tab pos="241300" algn="l"/>
              </a:tabLst>
            </a:pPr>
            <a:r>
              <a:rPr spc="-40" dirty="0"/>
              <a:t>TREATMENT </a:t>
            </a:r>
            <a:r>
              <a:rPr dirty="0"/>
              <a:t>OF</a:t>
            </a:r>
            <a:r>
              <a:rPr spc="-140" dirty="0"/>
              <a:t> </a:t>
            </a:r>
            <a:r>
              <a:rPr dirty="0"/>
              <a:t>OPEN  FRACTURES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6251" y="490727"/>
            <a:ext cx="5650992" cy="978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71716" y="490727"/>
            <a:ext cx="3471672" cy="978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34387" y="1149096"/>
            <a:ext cx="4521708" cy="978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01323" y="655401"/>
            <a:ext cx="7389495" cy="1429879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830705" marR="5080" indent="-1818639">
              <a:lnSpc>
                <a:spcPts val="5190"/>
              </a:lnSpc>
              <a:spcBef>
                <a:spcPts val="750"/>
              </a:spcBef>
            </a:pPr>
            <a:r>
              <a:rPr sz="4800" spc="-40" dirty="0"/>
              <a:t>TREATMENT </a:t>
            </a:r>
            <a:r>
              <a:rPr sz="4800" dirty="0"/>
              <a:t>OF</a:t>
            </a:r>
            <a:r>
              <a:rPr sz="4800" spc="-130" dirty="0"/>
              <a:t> </a:t>
            </a:r>
            <a:r>
              <a:rPr sz="4800" dirty="0"/>
              <a:t>CLOSED  FRACTURES</a:t>
            </a:r>
            <a:endParaRPr sz="4800"/>
          </a:p>
        </p:txBody>
      </p:sp>
      <p:sp>
        <p:nvSpPr>
          <p:cNvPr id="6" name="object 6"/>
          <p:cNvSpPr txBox="1"/>
          <p:nvPr/>
        </p:nvSpPr>
        <p:spPr>
          <a:xfrm>
            <a:off x="992531" y="2201036"/>
            <a:ext cx="9349740" cy="3725635"/>
          </a:xfrm>
          <a:prstGeom prst="rect">
            <a:avLst/>
          </a:prstGeom>
        </p:spPr>
        <p:txBody>
          <a:bodyPr vert="horz" wrap="square" lIns="0" tIns="2489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960"/>
              </a:spcBef>
              <a:buChar char="•"/>
              <a:tabLst>
                <a:tab pos="241300" algn="l"/>
              </a:tabLst>
            </a:pPr>
            <a:r>
              <a:rPr sz="3600" dirty="0">
                <a:latin typeface="Arial"/>
                <a:cs typeface="Arial"/>
              </a:rPr>
              <a:t>EMERGENCY CARE</a:t>
            </a:r>
            <a:r>
              <a:rPr sz="3600" spc="-1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(SPLINTING)</a:t>
            </a:r>
            <a:endParaRPr sz="3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860"/>
              </a:spcBef>
              <a:buChar char="•"/>
              <a:tabLst>
                <a:tab pos="241300" algn="l"/>
              </a:tabLst>
            </a:pPr>
            <a:r>
              <a:rPr sz="3600" dirty="0">
                <a:latin typeface="Arial"/>
                <a:cs typeface="Arial"/>
              </a:rPr>
              <a:t>DEFINITIVE </a:t>
            </a:r>
            <a:r>
              <a:rPr sz="3600" spc="-5" dirty="0">
                <a:latin typeface="Arial"/>
                <a:cs typeface="Arial"/>
              </a:rPr>
              <a:t>FRACTURE</a:t>
            </a:r>
            <a:r>
              <a:rPr sz="3600" spc="-75" dirty="0">
                <a:latin typeface="Arial"/>
                <a:cs typeface="Arial"/>
              </a:rPr>
              <a:t> </a:t>
            </a:r>
            <a:r>
              <a:rPr sz="3600" spc="-30" dirty="0">
                <a:latin typeface="Arial"/>
                <a:cs typeface="Arial"/>
              </a:rPr>
              <a:t>TREATMENT</a:t>
            </a:r>
            <a:endParaRPr sz="3600">
              <a:latin typeface="Arial"/>
              <a:cs typeface="Arial"/>
            </a:endParaRPr>
          </a:p>
          <a:p>
            <a:pPr marL="241300" marR="5080" indent="-228600">
              <a:lnSpc>
                <a:spcPct val="120000"/>
              </a:lnSpc>
              <a:spcBef>
                <a:spcPts val="1010"/>
              </a:spcBef>
              <a:buChar char="•"/>
              <a:tabLst>
                <a:tab pos="241300" algn="l"/>
              </a:tabLst>
            </a:pPr>
            <a:r>
              <a:rPr sz="3600" spc="-40" dirty="0">
                <a:latin typeface="Arial"/>
                <a:cs typeface="Arial"/>
              </a:rPr>
              <a:t>REHABILITATION </a:t>
            </a:r>
            <a:r>
              <a:rPr sz="3600" spc="-5" dirty="0">
                <a:latin typeface="Arial"/>
                <a:cs typeface="Arial"/>
              </a:rPr>
              <a:t>(MUSCLE </a:t>
            </a:r>
            <a:r>
              <a:rPr sz="3600" dirty="0">
                <a:latin typeface="Arial"/>
                <a:cs typeface="Arial"/>
              </a:rPr>
              <a:t>ACTIVITY</a:t>
            </a:r>
            <a:r>
              <a:rPr sz="3600" spc="-459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AND  </a:t>
            </a:r>
            <a:r>
              <a:rPr sz="3600" spc="-55" dirty="0">
                <a:latin typeface="Arial"/>
                <a:cs typeface="Arial"/>
              </a:rPr>
              <a:t>EARLY </a:t>
            </a:r>
            <a:r>
              <a:rPr sz="3600" dirty="0">
                <a:latin typeface="Arial"/>
                <a:cs typeface="Arial"/>
              </a:rPr>
              <a:t>WEIGHTBEARING ARE  ENCOURAGED)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819911"/>
            <a:ext cx="10364724" cy="978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7939" y="984962"/>
            <a:ext cx="959612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EMERGENCY CARE</a:t>
            </a:r>
            <a:r>
              <a:rPr sz="4800" spc="-170" dirty="0"/>
              <a:t> </a:t>
            </a:r>
            <a:r>
              <a:rPr sz="4800" spc="-5" dirty="0"/>
              <a:t>(SPLINTING)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992533" y="2209272"/>
            <a:ext cx="7610475" cy="3347070"/>
          </a:xfrm>
          <a:prstGeom prst="rect">
            <a:avLst/>
          </a:prstGeom>
        </p:spPr>
        <p:txBody>
          <a:bodyPr vert="horz" wrap="square" lIns="0" tIns="2362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860"/>
              </a:spcBef>
              <a:buChar char="•"/>
              <a:tabLst>
                <a:tab pos="241300" algn="l"/>
              </a:tabLst>
            </a:pPr>
            <a:r>
              <a:rPr sz="3200" dirty="0">
                <a:latin typeface="Arial"/>
                <a:cs typeface="Arial"/>
              </a:rPr>
              <a:t>SPLINT THEM WHERE THEY</a:t>
            </a:r>
            <a:r>
              <a:rPr sz="3200" spc="-3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LIE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64"/>
              </a:spcBef>
              <a:buChar char="•"/>
              <a:tabLst>
                <a:tab pos="241300" algn="l"/>
              </a:tabLst>
            </a:pPr>
            <a:r>
              <a:rPr sz="3200" spc="-30" dirty="0">
                <a:latin typeface="Arial"/>
                <a:cs typeface="Arial"/>
              </a:rPr>
              <a:t>ADEQUATE </a:t>
            </a:r>
            <a:r>
              <a:rPr sz="3200" dirty="0">
                <a:latin typeface="Arial"/>
                <a:cs typeface="Arial"/>
              </a:rPr>
              <a:t>SPLINTING IS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DESIRABLE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80"/>
              </a:spcBef>
              <a:buChar char="•"/>
              <a:tabLst>
                <a:tab pos="241300" algn="l"/>
              </a:tabLst>
            </a:pPr>
            <a:r>
              <a:rPr sz="3200" dirty="0">
                <a:latin typeface="Arial"/>
                <a:cs typeface="Arial"/>
              </a:rPr>
              <a:t>TYPE </a:t>
            </a:r>
            <a:r>
              <a:rPr sz="3200" spc="5" dirty="0">
                <a:latin typeface="Arial"/>
                <a:cs typeface="Arial"/>
              </a:rPr>
              <a:t>OF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SPLINTS:</a:t>
            </a:r>
            <a:endParaRPr sz="32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1230"/>
              </a:spcBef>
              <a:buChar char="•"/>
              <a:tabLst>
                <a:tab pos="699135" algn="l"/>
              </a:tabLst>
            </a:pPr>
            <a:r>
              <a:rPr sz="2800" spc="-5" dirty="0">
                <a:latin typeface="Arial"/>
                <a:cs typeface="Arial"/>
              </a:rPr>
              <a:t>IMPROVISED</a:t>
            </a:r>
            <a:endParaRPr sz="28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1175"/>
              </a:spcBef>
              <a:buChar char="•"/>
              <a:tabLst>
                <a:tab pos="699135" algn="l"/>
              </a:tabLst>
            </a:pPr>
            <a:r>
              <a:rPr sz="2800" spc="-10" dirty="0">
                <a:latin typeface="Arial"/>
                <a:cs typeface="Arial"/>
              </a:rPr>
              <a:t>CONVENTIONAL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9783" y="918972"/>
            <a:ext cx="9550908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0846" y="1055070"/>
            <a:ext cx="891730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DEFINITIVE </a:t>
            </a:r>
            <a:r>
              <a:rPr sz="4000" spc="-10" dirty="0"/>
              <a:t>FRACTURE</a:t>
            </a:r>
            <a:r>
              <a:rPr sz="4000" spc="-60" dirty="0"/>
              <a:t> </a:t>
            </a:r>
            <a:r>
              <a:rPr sz="4000" spc="-40" dirty="0"/>
              <a:t>TREATMENT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992533" y="2351919"/>
            <a:ext cx="10191115" cy="2788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2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THE GOAL OF </a:t>
            </a:r>
            <a:r>
              <a:rPr sz="2400" spc="-10" dirty="0">
                <a:latin typeface="Arial"/>
                <a:cs typeface="Arial"/>
              </a:rPr>
              <a:t>FRACTURE </a:t>
            </a:r>
            <a:r>
              <a:rPr sz="2400" spc="-25" dirty="0">
                <a:latin typeface="Arial"/>
                <a:cs typeface="Arial"/>
              </a:rPr>
              <a:t>TREATMENT </a:t>
            </a:r>
            <a:r>
              <a:rPr sz="2400" dirty="0">
                <a:latin typeface="Arial"/>
                <a:cs typeface="Arial"/>
              </a:rPr>
              <a:t>IS </a:t>
            </a:r>
            <a:r>
              <a:rPr sz="2400" spc="-30" dirty="0">
                <a:latin typeface="Arial"/>
                <a:cs typeface="Arial"/>
              </a:rPr>
              <a:t>TO </a:t>
            </a:r>
            <a:r>
              <a:rPr sz="2400" spc="-35" dirty="0">
                <a:latin typeface="Arial"/>
                <a:cs typeface="Arial"/>
              </a:rPr>
              <a:t>OBTAIN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UNION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OF  THE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FRACTURE </a:t>
            </a:r>
            <a:r>
              <a:rPr sz="2400" dirty="0">
                <a:latin typeface="Arial"/>
                <a:cs typeface="Arial"/>
              </a:rPr>
              <a:t>IN THE MOST </a:t>
            </a:r>
            <a:r>
              <a:rPr sz="2400" spc="-25" dirty="0">
                <a:latin typeface="Arial"/>
                <a:cs typeface="Arial"/>
              </a:rPr>
              <a:t>ANATOMICAL </a:t>
            </a:r>
            <a:r>
              <a:rPr sz="2400" dirty="0">
                <a:latin typeface="Arial"/>
                <a:cs typeface="Arial"/>
              </a:rPr>
              <a:t>POSITION</a:t>
            </a:r>
            <a:r>
              <a:rPr sz="2400" spc="-39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COMPATIBLE  </a:t>
            </a:r>
            <a:r>
              <a:rPr sz="2400" dirty="0">
                <a:latin typeface="Arial"/>
                <a:cs typeface="Arial"/>
              </a:rPr>
              <a:t>WITH MAXIMAL </a:t>
            </a:r>
            <a:r>
              <a:rPr sz="2400" spc="-5" dirty="0">
                <a:latin typeface="Arial"/>
                <a:cs typeface="Arial"/>
              </a:rPr>
              <a:t>FUNCTIONAL RETURN </a:t>
            </a:r>
            <a:r>
              <a:rPr sz="2400" dirty="0">
                <a:latin typeface="Arial"/>
                <a:cs typeface="Arial"/>
              </a:rPr>
              <a:t>OF THE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EXTREMITY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57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2 </a:t>
            </a:r>
            <a:r>
              <a:rPr sz="2400" spc="-5" dirty="0">
                <a:latin typeface="Arial"/>
                <a:cs typeface="Arial"/>
              </a:rPr>
              <a:t>TYPES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DEFINITIVE FRACTURE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TREATMENT:</a:t>
            </a:r>
            <a:endParaRPr sz="24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1045"/>
              </a:spcBef>
              <a:buChar char="•"/>
              <a:tabLst>
                <a:tab pos="698500" algn="l"/>
                <a:tab pos="699135" algn="l"/>
              </a:tabLst>
            </a:pPr>
            <a:r>
              <a:rPr sz="2000" spc="-30" dirty="0">
                <a:latin typeface="Arial"/>
                <a:cs typeface="Arial"/>
              </a:rPr>
              <a:t>CONSERVATIVE</a:t>
            </a:r>
            <a:endParaRPr sz="20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985"/>
              </a:spcBef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Arial"/>
                <a:cs typeface="Arial"/>
              </a:rPr>
              <a:t>SURGICAL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40123" y="970798"/>
            <a:ext cx="4110228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29429" y="1028565"/>
            <a:ext cx="353504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CONSE</a:t>
            </a:r>
            <a:r>
              <a:rPr spc="-55" dirty="0"/>
              <a:t>R</a:t>
            </a:r>
            <a:r>
              <a:rPr spc="-270" dirty="0"/>
              <a:t>VA</a:t>
            </a:r>
            <a:r>
              <a:rPr dirty="0"/>
              <a:t>TI</a:t>
            </a:r>
            <a:r>
              <a:rPr spc="-15" dirty="0"/>
              <a:t>V</a:t>
            </a:r>
            <a:r>
              <a:rPr dirty="0"/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2532" y="2360151"/>
            <a:ext cx="9915525" cy="3813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18440" indent="-228600">
              <a:lnSpc>
                <a:spcPct val="12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REDUCTION: IF DISPLACED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UNDER GENERAL ANASTHESIA, THE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SOONER  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BETTER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7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STEPS 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REDUCTION:</a:t>
            </a:r>
            <a:endParaRPr sz="20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969"/>
              </a:spcBef>
              <a:buChar char="•"/>
              <a:tabLst>
                <a:tab pos="698500" algn="l"/>
                <a:tab pos="699135" algn="l"/>
              </a:tabLst>
            </a:pPr>
            <a:r>
              <a:rPr sz="1800" dirty="0">
                <a:latin typeface="Arial"/>
                <a:cs typeface="Arial"/>
              </a:rPr>
              <a:t>TRACTION</a:t>
            </a:r>
            <a:endParaRPr sz="18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935"/>
              </a:spcBef>
              <a:buChar char="•"/>
              <a:tabLst>
                <a:tab pos="698500" algn="l"/>
                <a:tab pos="699135" algn="l"/>
              </a:tabLst>
            </a:pPr>
            <a:r>
              <a:rPr sz="1800" spc="-5" dirty="0">
                <a:latin typeface="Arial"/>
                <a:cs typeface="Arial"/>
              </a:rPr>
              <a:t>ALIGN (WHICH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FRAGMENT)</a:t>
            </a:r>
            <a:endParaRPr sz="18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925"/>
              </a:spcBef>
              <a:buChar char="•"/>
              <a:tabLst>
                <a:tab pos="698500" algn="l"/>
                <a:tab pos="699135" algn="l"/>
              </a:tabLst>
            </a:pPr>
            <a:r>
              <a:rPr sz="1800" spc="-5" dirty="0">
                <a:latin typeface="Arial"/>
                <a:cs typeface="Arial"/>
              </a:rPr>
              <a:t>REVERSE MECHANISM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INJURY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5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Arial"/>
                <a:cs typeface="Arial"/>
              </a:rPr>
              <a:t>IMMOBILIZATION: </a:t>
            </a:r>
            <a:r>
              <a:rPr sz="2000" dirty="0">
                <a:latin typeface="Arial"/>
                <a:cs typeface="Arial"/>
              </a:rPr>
              <a:t>POP </a:t>
            </a:r>
            <a:r>
              <a:rPr sz="2000" spc="-5" dirty="0">
                <a:latin typeface="Arial"/>
                <a:cs typeface="Arial"/>
              </a:rPr>
              <a:t>(PLASTER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25" dirty="0">
                <a:latin typeface="Arial"/>
                <a:cs typeface="Arial"/>
              </a:rPr>
              <a:t>PARIS) </a:t>
            </a:r>
            <a:r>
              <a:rPr sz="2000" spc="-45" dirty="0">
                <a:latin typeface="Arial"/>
                <a:cs typeface="Arial"/>
              </a:rPr>
              <a:t>CAST, </a:t>
            </a:r>
            <a:r>
              <a:rPr sz="2000" dirty="0">
                <a:latin typeface="Arial"/>
                <a:cs typeface="Arial"/>
              </a:rPr>
              <a:t>SLAB, TRACTION (FIXED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latin typeface="Arial"/>
                <a:cs typeface="Arial"/>
              </a:rPr>
              <a:t>BALANCED)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7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20" dirty="0">
                <a:latin typeface="Arial"/>
                <a:cs typeface="Arial"/>
              </a:rPr>
              <a:t>REHABILITATION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93011" y="966226"/>
            <a:ext cx="5329428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2321" y="1024298"/>
            <a:ext cx="475297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CLOSED</a:t>
            </a:r>
            <a:r>
              <a:rPr spc="-10" dirty="0"/>
              <a:t> </a:t>
            </a:r>
            <a:r>
              <a:rPr spc="-5" dirty="0"/>
              <a:t>REDUCTION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1272" y="2201045"/>
            <a:ext cx="2844800" cy="710451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 indent="92710">
              <a:lnSpc>
                <a:spcPts val="2450"/>
              </a:lnSpc>
              <a:spcBef>
                <a:spcPts val="540"/>
              </a:spcBef>
            </a:pPr>
            <a:r>
              <a:rPr sz="2400" spc="-5" dirty="0">
                <a:latin typeface="Arial"/>
                <a:cs typeface="Arial"/>
              </a:rPr>
              <a:t>TRACTION </a:t>
            </a:r>
            <a:r>
              <a:rPr sz="2400" dirty="0">
                <a:latin typeface="Arial"/>
                <a:cs typeface="Arial"/>
              </a:rPr>
              <a:t>IN THE  LINE OF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BONE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2989" y="2943396"/>
            <a:ext cx="3282387" cy="1748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96688" y="2511629"/>
            <a:ext cx="22040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Arial"/>
                <a:cs typeface="Arial"/>
              </a:rPr>
              <a:t>DISIMPACTION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40557" y="2943383"/>
            <a:ext cx="3313683" cy="1748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10555" y="2054732"/>
            <a:ext cx="2835911" cy="8438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ctr">
              <a:lnSpc>
                <a:spcPct val="85100"/>
              </a:lnSpc>
              <a:spcBef>
                <a:spcPts val="459"/>
              </a:spcBef>
            </a:pPr>
            <a:r>
              <a:rPr sz="2000" dirty="0">
                <a:latin typeface="Arial"/>
                <a:cs typeface="Arial"/>
              </a:rPr>
              <a:t>PRESSING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FRAGMENT  </a:t>
            </a:r>
            <a:r>
              <a:rPr sz="2000" spc="-10" dirty="0">
                <a:latin typeface="Arial"/>
                <a:cs typeface="Arial"/>
              </a:rPr>
              <a:t>INTO </a:t>
            </a:r>
            <a:r>
              <a:rPr sz="2000" dirty="0">
                <a:latin typeface="Arial"/>
                <a:cs typeface="Arial"/>
              </a:rPr>
              <a:t>REDUCED  </a:t>
            </a:r>
            <a:r>
              <a:rPr sz="2000" spc="-5" dirty="0">
                <a:latin typeface="Arial"/>
                <a:cs typeface="Arial"/>
              </a:rPr>
              <a:t>POSITION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98715" y="2990857"/>
            <a:ext cx="3318596" cy="17010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4009" y="596269"/>
            <a:ext cx="6985635" cy="1562607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861060" marR="854710" algn="ctr">
              <a:lnSpc>
                <a:spcPts val="3890"/>
              </a:lnSpc>
              <a:spcBef>
                <a:spcPts val="585"/>
              </a:spcBef>
            </a:pPr>
            <a:r>
              <a:rPr spc="-5" dirty="0">
                <a:solidFill>
                  <a:srgbClr val="000000"/>
                </a:solidFill>
              </a:rPr>
              <a:t>CLOSED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UNDISPLACED  CLOSED,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REDUCIBLE</a:t>
            </a:r>
          </a:p>
          <a:p>
            <a:pPr algn="ctr">
              <a:lnSpc>
                <a:spcPts val="3829"/>
              </a:lnSpc>
            </a:pPr>
            <a:r>
              <a:rPr dirty="0">
                <a:solidFill>
                  <a:srgbClr val="000000"/>
                </a:solidFill>
                <a:latin typeface="Wingdings"/>
                <a:cs typeface="Wingdings"/>
              </a:rPr>
              <a:t>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50" dirty="0">
                <a:solidFill>
                  <a:srgbClr val="000000"/>
                </a:solidFill>
              </a:rPr>
              <a:t>CONSERVATIVE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TREATMENT</a:t>
            </a:r>
          </a:p>
        </p:txBody>
      </p:sp>
      <p:sp>
        <p:nvSpPr>
          <p:cNvPr id="3" name="object 3"/>
          <p:cNvSpPr/>
          <p:nvPr/>
        </p:nvSpPr>
        <p:spPr>
          <a:xfrm>
            <a:off x="805834" y="3496574"/>
            <a:ext cx="1469263" cy="1956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19558" y="3371479"/>
            <a:ext cx="1597279" cy="2207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55166" y="3455895"/>
            <a:ext cx="1676527" cy="2170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79903" y="5078587"/>
            <a:ext cx="2133727" cy="1603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02451" y="4657950"/>
            <a:ext cx="2706879" cy="2023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13601" y="4685796"/>
            <a:ext cx="12039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Below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knee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62291" y="4199386"/>
            <a:ext cx="123063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Above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knee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1" y="50"/>
            <a:ext cx="7465803" cy="5742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3" y="5742602"/>
            <a:ext cx="7533772" cy="1115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41321" y="970798"/>
            <a:ext cx="6307835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30376" y="1028565"/>
            <a:ext cx="573341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PLASTER OF </a:t>
            </a:r>
            <a:r>
              <a:rPr spc="-55" dirty="0"/>
              <a:t>PARIS</a:t>
            </a:r>
            <a:r>
              <a:rPr spc="-80" dirty="0"/>
              <a:t> </a:t>
            </a:r>
            <a:r>
              <a:rPr spc="-5" dirty="0"/>
              <a:t>(POP)</a:t>
            </a:r>
          </a:p>
        </p:txBody>
      </p:sp>
      <p:sp>
        <p:nvSpPr>
          <p:cNvPr id="4" name="object 4"/>
          <p:cNvSpPr/>
          <p:nvPr/>
        </p:nvSpPr>
        <p:spPr>
          <a:xfrm>
            <a:off x="4163567" y="3912108"/>
            <a:ext cx="2650236" cy="1773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79195" y="2178949"/>
            <a:ext cx="2619375" cy="1743075"/>
          </a:xfrm>
          <a:custGeom>
            <a:avLst/>
            <a:gdLst/>
            <a:ahLst/>
            <a:cxnLst/>
            <a:rect l="l" t="t" r="r" b="b"/>
            <a:pathLst>
              <a:path w="2619375" h="1743075">
                <a:moveTo>
                  <a:pt x="2469641" y="0"/>
                </a:moveTo>
                <a:lnTo>
                  <a:pt x="149860" y="0"/>
                </a:lnTo>
                <a:lnTo>
                  <a:pt x="102477" y="7636"/>
                </a:lnTo>
                <a:lnTo>
                  <a:pt x="61337" y="28903"/>
                </a:lnTo>
                <a:lnTo>
                  <a:pt x="28903" y="61337"/>
                </a:lnTo>
                <a:lnTo>
                  <a:pt x="7636" y="102477"/>
                </a:lnTo>
                <a:lnTo>
                  <a:pt x="0" y="149860"/>
                </a:lnTo>
                <a:lnTo>
                  <a:pt x="0" y="1593215"/>
                </a:lnTo>
                <a:lnTo>
                  <a:pt x="7636" y="1640597"/>
                </a:lnTo>
                <a:lnTo>
                  <a:pt x="28903" y="1681737"/>
                </a:lnTo>
                <a:lnTo>
                  <a:pt x="61337" y="1714171"/>
                </a:lnTo>
                <a:lnTo>
                  <a:pt x="102477" y="1735438"/>
                </a:lnTo>
                <a:lnTo>
                  <a:pt x="149860" y="1743075"/>
                </a:lnTo>
                <a:lnTo>
                  <a:pt x="2469641" y="1743075"/>
                </a:lnTo>
                <a:lnTo>
                  <a:pt x="2516962" y="1735438"/>
                </a:lnTo>
                <a:lnTo>
                  <a:pt x="2558064" y="1714171"/>
                </a:lnTo>
                <a:lnTo>
                  <a:pt x="2590479" y="1681737"/>
                </a:lnTo>
                <a:lnTo>
                  <a:pt x="2611739" y="1640597"/>
                </a:lnTo>
                <a:lnTo>
                  <a:pt x="2619375" y="1593215"/>
                </a:lnTo>
                <a:lnTo>
                  <a:pt x="2619375" y="149860"/>
                </a:lnTo>
                <a:lnTo>
                  <a:pt x="2611739" y="102477"/>
                </a:lnTo>
                <a:lnTo>
                  <a:pt x="2590479" y="61337"/>
                </a:lnTo>
                <a:lnTo>
                  <a:pt x="2558064" y="28903"/>
                </a:lnTo>
                <a:lnTo>
                  <a:pt x="2516962" y="7636"/>
                </a:lnTo>
                <a:lnTo>
                  <a:pt x="246964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79195" y="2178949"/>
            <a:ext cx="2619375" cy="1743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94576" y="2854451"/>
            <a:ext cx="4776216" cy="3845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89903" y="3050511"/>
            <a:ext cx="4188332" cy="32555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6891" y="3459489"/>
            <a:ext cx="3759708" cy="28635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091" y="3524529"/>
            <a:ext cx="3575812" cy="26794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3039" y="3505479"/>
            <a:ext cx="3614420" cy="2717800"/>
          </a:xfrm>
          <a:custGeom>
            <a:avLst/>
            <a:gdLst/>
            <a:ahLst/>
            <a:cxnLst/>
            <a:rect l="l" t="t" r="r" b="b"/>
            <a:pathLst>
              <a:path w="3614420" h="2717800">
                <a:moveTo>
                  <a:pt x="0" y="2717546"/>
                </a:moveTo>
                <a:lnTo>
                  <a:pt x="3613912" y="2717546"/>
                </a:lnTo>
                <a:lnTo>
                  <a:pt x="3613912" y="0"/>
                </a:lnTo>
                <a:lnTo>
                  <a:pt x="0" y="0"/>
                </a:lnTo>
                <a:lnTo>
                  <a:pt x="0" y="2717546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1064" y="970798"/>
            <a:ext cx="4309872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30371" y="1028565"/>
            <a:ext cx="373570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SLAB OR</a:t>
            </a:r>
            <a:r>
              <a:rPr spc="-100" dirty="0"/>
              <a:t> </a:t>
            </a:r>
            <a:r>
              <a:rPr dirty="0"/>
              <a:t>SPLINT</a:t>
            </a:r>
          </a:p>
        </p:txBody>
      </p:sp>
      <p:sp>
        <p:nvSpPr>
          <p:cNvPr id="4" name="object 4"/>
          <p:cNvSpPr/>
          <p:nvPr/>
        </p:nvSpPr>
        <p:spPr>
          <a:xfrm>
            <a:off x="1557781" y="1903447"/>
            <a:ext cx="3708147" cy="4714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03803" y="2214638"/>
            <a:ext cx="4354703" cy="4091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507" y="621795"/>
            <a:ext cx="7005828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9817" y="680713"/>
            <a:ext cx="643191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FRACTURES DUE </a:t>
            </a:r>
            <a:r>
              <a:rPr spc="-35" dirty="0"/>
              <a:t>TO</a:t>
            </a:r>
            <a:r>
              <a:rPr spc="-145" dirty="0"/>
              <a:t> </a:t>
            </a:r>
            <a:r>
              <a:rPr spc="-10" dirty="0"/>
              <a:t>INJURY</a:t>
            </a:r>
          </a:p>
        </p:txBody>
      </p:sp>
      <p:sp>
        <p:nvSpPr>
          <p:cNvPr id="4" name="object 4"/>
          <p:cNvSpPr/>
          <p:nvPr/>
        </p:nvSpPr>
        <p:spPr>
          <a:xfrm>
            <a:off x="1262125" y="1323118"/>
            <a:ext cx="9073816" cy="5329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5341" y="970798"/>
            <a:ext cx="2939795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4653" y="1028565"/>
            <a:ext cx="23641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TRACTION</a:t>
            </a:r>
          </a:p>
        </p:txBody>
      </p:sp>
      <p:sp>
        <p:nvSpPr>
          <p:cNvPr id="4" name="object 4"/>
          <p:cNvSpPr/>
          <p:nvPr/>
        </p:nvSpPr>
        <p:spPr>
          <a:xfrm>
            <a:off x="2511425" y="1738773"/>
            <a:ext cx="7040995" cy="5019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9921" y="524255"/>
            <a:ext cx="5850635" cy="1452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5739" y="774654"/>
            <a:ext cx="470154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/>
              <a:t>SURGICAL</a:t>
            </a:r>
            <a:endParaRPr sz="7200"/>
          </a:p>
        </p:txBody>
      </p:sp>
      <p:sp>
        <p:nvSpPr>
          <p:cNvPr id="4" name="object 4"/>
          <p:cNvSpPr txBox="1"/>
          <p:nvPr/>
        </p:nvSpPr>
        <p:spPr>
          <a:xfrm>
            <a:off x="992533" y="2311001"/>
            <a:ext cx="8240395" cy="353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2010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sz="4400" dirty="0">
                <a:latin typeface="Arial"/>
                <a:cs typeface="Arial"/>
              </a:rPr>
              <a:t>OPEN REDUCTION</a:t>
            </a:r>
            <a:r>
              <a:rPr sz="4400" spc="-5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INTERNAL  </a:t>
            </a:r>
            <a:r>
              <a:rPr sz="4400" spc="-40" dirty="0">
                <a:latin typeface="Arial"/>
                <a:cs typeface="Arial"/>
              </a:rPr>
              <a:t>FIXATION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(ORIF)</a:t>
            </a:r>
            <a:endParaRPr sz="4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050"/>
              </a:spcBef>
              <a:buChar char="•"/>
              <a:tabLst>
                <a:tab pos="241300" algn="l"/>
              </a:tabLst>
            </a:pPr>
            <a:r>
              <a:rPr sz="4400" spc="-25" dirty="0">
                <a:latin typeface="Arial"/>
                <a:cs typeface="Arial"/>
              </a:rPr>
              <a:t>PERCUTANEOUS</a:t>
            </a:r>
            <a:r>
              <a:rPr sz="4400" spc="-1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PINNING</a:t>
            </a:r>
            <a:endParaRPr sz="4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070"/>
              </a:spcBef>
              <a:buChar char="•"/>
              <a:tabLst>
                <a:tab pos="241300" algn="l"/>
              </a:tabLst>
            </a:pPr>
            <a:r>
              <a:rPr sz="4400" dirty="0">
                <a:latin typeface="Arial"/>
                <a:cs typeface="Arial"/>
              </a:rPr>
              <a:t>EXTERNAL</a:t>
            </a:r>
            <a:r>
              <a:rPr sz="4400" spc="-204" dirty="0">
                <a:latin typeface="Arial"/>
                <a:cs typeface="Arial"/>
              </a:rPr>
              <a:t> </a:t>
            </a:r>
            <a:r>
              <a:rPr sz="4400" spc="-40" dirty="0">
                <a:latin typeface="Arial"/>
                <a:cs typeface="Arial"/>
              </a:rPr>
              <a:t>FIXATION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819911"/>
            <a:ext cx="6483096" cy="978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00443" y="819911"/>
            <a:ext cx="4678680" cy="978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7941" y="984962"/>
            <a:ext cx="959993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OPEN REDUCTION</a:t>
            </a:r>
            <a:r>
              <a:rPr sz="4800" spc="-80" dirty="0"/>
              <a:t> </a:t>
            </a:r>
            <a:r>
              <a:rPr sz="4800" spc="-35" dirty="0"/>
              <a:t>INDICATIONS</a:t>
            </a:r>
            <a:endParaRPr sz="4800"/>
          </a:p>
        </p:txBody>
      </p:sp>
      <p:sp>
        <p:nvSpPr>
          <p:cNvPr id="5" name="object 5"/>
          <p:cNvSpPr txBox="1"/>
          <p:nvPr/>
        </p:nvSpPr>
        <p:spPr>
          <a:xfrm>
            <a:off x="992533" y="2335764"/>
            <a:ext cx="9622155" cy="397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29539" indent="-228600">
              <a:lnSpc>
                <a:spcPct val="12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3200" spc="-25" dirty="0">
                <a:latin typeface="Arial"/>
                <a:cs typeface="Arial"/>
              </a:rPr>
              <a:t>OPERATIVE </a:t>
            </a:r>
            <a:r>
              <a:rPr sz="3200" dirty="0">
                <a:latin typeface="Arial"/>
                <a:cs typeface="Arial"/>
              </a:rPr>
              <a:t>REDUCTION OF THE FRACTURE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  </a:t>
            </a:r>
            <a:r>
              <a:rPr sz="3200" spc="-25" dirty="0">
                <a:latin typeface="Arial"/>
                <a:cs typeface="Arial"/>
              </a:rPr>
              <a:t>INDICATED:</a:t>
            </a:r>
            <a:endParaRPr sz="32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1240"/>
              </a:spcBef>
              <a:buAutoNum type="arabicPeriod"/>
              <a:tabLst>
                <a:tab pos="813435" algn="l"/>
              </a:tabLst>
            </a:pPr>
            <a:r>
              <a:rPr sz="2800" spc="-10" dirty="0">
                <a:latin typeface="Arial"/>
                <a:cs typeface="Arial"/>
              </a:rPr>
              <a:t>WHEN </a:t>
            </a:r>
            <a:r>
              <a:rPr sz="2800" spc="-5" dirty="0">
                <a:latin typeface="Arial"/>
                <a:cs typeface="Arial"/>
              </a:rPr>
              <a:t>CLOSED REDUCTION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FAILS</a:t>
            </a:r>
            <a:endParaRPr sz="2800">
              <a:latin typeface="Arial"/>
              <a:cs typeface="Arial"/>
            </a:endParaRPr>
          </a:p>
          <a:p>
            <a:pPr marL="812800" marR="210820" lvl="1" indent="-342900">
              <a:lnSpc>
                <a:spcPct val="120000"/>
              </a:lnSpc>
              <a:spcBef>
                <a:spcPts val="495"/>
              </a:spcBef>
              <a:buAutoNum type="arabicPeriod"/>
              <a:tabLst>
                <a:tab pos="813435" algn="l"/>
              </a:tabLst>
            </a:pPr>
            <a:r>
              <a:rPr sz="2800" spc="-5" dirty="0">
                <a:latin typeface="Arial"/>
                <a:cs typeface="Arial"/>
              </a:rPr>
              <a:t>WHEN </a:t>
            </a:r>
            <a:r>
              <a:rPr sz="2800" spc="-10" dirty="0">
                <a:latin typeface="Arial"/>
                <a:cs typeface="Arial"/>
              </a:rPr>
              <a:t>THERE </a:t>
            </a:r>
            <a:r>
              <a:rPr sz="2800" spc="-5" dirty="0">
                <a:latin typeface="Arial"/>
                <a:cs typeface="Arial"/>
              </a:rPr>
              <a:t>IS A LARGE </a:t>
            </a:r>
            <a:r>
              <a:rPr sz="2800" spc="-10" dirty="0">
                <a:latin typeface="Arial"/>
                <a:cs typeface="Arial"/>
              </a:rPr>
              <a:t>ARTICULAR</a:t>
            </a:r>
            <a:r>
              <a:rPr sz="2800" spc="-4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FRAGMENT  </a:t>
            </a:r>
            <a:r>
              <a:rPr sz="2800" spc="-60" dirty="0">
                <a:latin typeface="Arial"/>
                <a:cs typeface="Arial"/>
              </a:rPr>
              <a:t>THAT </a:t>
            </a:r>
            <a:r>
              <a:rPr sz="2800" spc="-10" dirty="0">
                <a:latin typeface="Arial"/>
                <a:cs typeface="Arial"/>
              </a:rPr>
              <a:t>NEEDS </a:t>
            </a:r>
            <a:r>
              <a:rPr sz="2800" spc="-35" dirty="0">
                <a:latin typeface="Arial"/>
                <a:cs typeface="Arial"/>
              </a:rPr>
              <a:t>ACCURATE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POSITIONING</a:t>
            </a:r>
            <a:endParaRPr sz="2800">
              <a:latin typeface="Arial"/>
              <a:cs typeface="Arial"/>
            </a:endParaRPr>
          </a:p>
          <a:p>
            <a:pPr marL="812800" marR="5080" lvl="1" indent="-342900">
              <a:lnSpc>
                <a:spcPct val="120000"/>
              </a:lnSpc>
              <a:spcBef>
                <a:spcPts val="505"/>
              </a:spcBef>
              <a:buAutoNum type="arabicPeriod"/>
              <a:tabLst>
                <a:tab pos="813435" algn="l"/>
              </a:tabLst>
            </a:pPr>
            <a:r>
              <a:rPr sz="2800" spc="-10" dirty="0">
                <a:latin typeface="Arial"/>
                <a:cs typeface="Arial"/>
              </a:rPr>
              <a:t>FOR TRACTION </a:t>
            </a:r>
            <a:r>
              <a:rPr sz="2800" spc="-25" dirty="0">
                <a:latin typeface="Arial"/>
                <a:cs typeface="Arial"/>
              </a:rPr>
              <a:t>(AVULSION) </a:t>
            </a:r>
            <a:r>
              <a:rPr sz="2800" spc="-10" dirty="0">
                <a:latin typeface="Arial"/>
                <a:cs typeface="Arial"/>
              </a:rPr>
              <a:t>FRACTURES </a:t>
            </a:r>
            <a:r>
              <a:rPr sz="2800" spc="-5" dirty="0">
                <a:latin typeface="Arial"/>
                <a:cs typeface="Arial"/>
              </a:rPr>
              <a:t>IN WHICH  THE FRAGMENTS ARE HELD</a:t>
            </a:r>
            <a:r>
              <a:rPr sz="2800" spc="-28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APART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9599" y="871727"/>
            <a:ext cx="9511284" cy="897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2662" y="1020013"/>
            <a:ext cx="881189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INTERNAL </a:t>
            </a:r>
            <a:r>
              <a:rPr sz="4400" spc="-40" dirty="0"/>
              <a:t>FIXATION</a:t>
            </a:r>
            <a:r>
              <a:rPr sz="4400" spc="-229" dirty="0"/>
              <a:t> </a:t>
            </a:r>
            <a:r>
              <a:rPr sz="4400" spc="-30" dirty="0"/>
              <a:t>INDICATION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992531" y="2420499"/>
            <a:ext cx="10129520" cy="39222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Arial"/>
                <a:cs typeface="Arial"/>
              </a:rPr>
              <a:t>FRACTURES </a:t>
            </a:r>
            <a:r>
              <a:rPr sz="2000" spc="-35" dirty="0">
                <a:latin typeface="Arial"/>
                <a:cs typeface="Arial"/>
              </a:rPr>
              <a:t>THAT </a:t>
            </a:r>
            <a:r>
              <a:rPr sz="2000" dirty="0">
                <a:latin typeface="Arial"/>
                <a:cs typeface="Arial"/>
              </a:rPr>
              <a:t>CANNOT BE REDUCED </a:t>
            </a:r>
            <a:r>
              <a:rPr sz="2000" spc="-5" dirty="0">
                <a:latin typeface="Arial"/>
                <a:cs typeface="Arial"/>
              </a:rPr>
              <a:t>EXCEPT </a:t>
            </a:r>
            <a:r>
              <a:rPr sz="2000" dirty="0">
                <a:latin typeface="Arial"/>
                <a:cs typeface="Arial"/>
              </a:rPr>
              <a:t>BY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OPERATION</a:t>
            </a:r>
            <a:endParaRPr sz="2000">
              <a:latin typeface="Arial"/>
              <a:cs typeface="Arial"/>
            </a:endParaRPr>
          </a:p>
          <a:p>
            <a:pPr marL="469900" marR="5080" indent="-457834">
              <a:lnSpc>
                <a:spcPct val="120000"/>
              </a:lnSpc>
              <a:spcBef>
                <a:spcPts val="994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Arial"/>
                <a:cs typeface="Arial"/>
              </a:rPr>
              <a:t>FRACTURES </a:t>
            </a:r>
            <a:r>
              <a:rPr sz="2000" spc="-35" dirty="0">
                <a:latin typeface="Arial"/>
                <a:cs typeface="Arial"/>
              </a:rPr>
              <a:t>THAT </a:t>
            </a:r>
            <a:r>
              <a:rPr sz="2000" dirty="0">
                <a:latin typeface="Arial"/>
                <a:cs typeface="Arial"/>
              </a:rPr>
              <a:t>ARE </a:t>
            </a:r>
            <a:r>
              <a:rPr sz="2000" spc="-15" dirty="0">
                <a:latin typeface="Arial"/>
                <a:cs typeface="Arial"/>
              </a:rPr>
              <a:t>INHERENTLY </a:t>
            </a:r>
            <a:r>
              <a:rPr sz="2000" spc="-20" dirty="0">
                <a:latin typeface="Arial"/>
                <a:cs typeface="Arial"/>
              </a:rPr>
              <a:t>UNSTABLE </a:t>
            </a:r>
            <a:r>
              <a:rPr sz="2000" dirty="0">
                <a:latin typeface="Arial"/>
                <a:cs typeface="Arial"/>
              </a:rPr>
              <a:t>AND PRONE </a:t>
            </a:r>
            <a:r>
              <a:rPr sz="2000" spc="-20" dirty="0">
                <a:latin typeface="Arial"/>
                <a:cs typeface="Arial"/>
              </a:rPr>
              <a:t>TO</a:t>
            </a:r>
            <a:r>
              <a:rPr sz="2000" spc="-2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RE-DISPLACE  AFTER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REDUCTION</a:t>
            </a:r>
            <a:endParaRPr sz="20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49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Arial"/>
                <a:cs typeface="Arial"/>
              </a:rPr>
              <a:t>FRACTURES </a:t>
            </a:r>
            <a:r>
              <a:rPr sz="2000" spc="-35" dirty="0">
                <a:latin typeface="Arial"/>
                <a:cs typeface="Arial"/>
              </a:rPr>
              <a:t>THAT </a:t>
            </a:r>
            <a:r>
              <a:rPr sz="2000" dirty="0">
                <a:latin typeface="Arial"/>
                <a:cs typeface="Arial"/>
              </a:rPr>
              <a:t>UNITE </a:t>
            </a:r>
            <a:r>
              <a:rPr sz="2000" spc="-25" dirty="0">
                <a:latin typeface="Arial"/>
                <a:cs typeface="Arial"/>
              </a:rPr>
              <a:t>POORLY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SLOWLY</a:t>
            </a:r>
            <a:endParaRPr sz="2000">
              <a:latin typeface="Arial"/>
              <a:cs typeface="Arial"/>
            </a:endParaRPr>
          </a:p>
          <a:p>
            <a:pPr marL="469900" marR="1007744" indent="-457834">
              <a:lnSpc>
                <a:spcPct val="120000"/>
              </a:lnSpc>
              <a:spcBef>
                <a:spcPts val="994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spc="-25" dirty="0">
                <a:latin typeface="Arial"/>
                <a:cs typeface="Arial"/>
              </a:rPr>
              <a:t>PATHOLOGICAL </a:t>
            </a:r>
            <a:r>
              <a:rPr sz="2000" dirty="0">
                <a:latin typeface="Arial"/>
                <a:cs typeface="Arial"/>
              </a:rPr>
              <a:t>FRACTURES IN WHICH BONE </a:t>
            </a:r>
            <a:r>
              <a:rPr sz="2000" spc="-5" dirty="0">
                <a:latin typeface="Arial"/>
                <a:cs typeface="Arial"/>
              </a:rPr>
              <a:t>DISEASE </a:t>
            </a:r>
            <a:r>
              <a:rPr sz="2000" spc="-50" dirty="0">
                <a:latin typeface="Arial"/>
                <a:cs typeface="Arial"/>
              </a:rPr>
              <a:t>MAY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PREVENT  HEALING</a:t>
            </a:r>
            <a:endParaRPr sz="2000">
              <a:latin typeface="Arial"/>
              <a:cs typeface="Arial"/>
            </a:endParaRPr>
          </a:p>
          <a:p>
            <a:pPr marL="469900" marR="701675" indent="-457834">
              <a:lnSpc>
                <a:spcPct val="120000"/>
              </a:lnSpc>
              <a:spcBef>
                <a:spcPts val="10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spc="-20" dirty="0">
                <a:latin typeface="Arial"/>
                <a:cs typeface="Arial"/>
              </a:rPr>
              <a:t>MULTIPLE </a:t>
            </a:r>
            <a:r>
              <a:rPr sz="2000" dirty="0">
                <a:latin typeface="Arial"/>
                <a:cs typeface="Arial"/>
              </a:rPr>
              <a:t>FRACTURES WHERE </a:t>
            </a:r>
            <a:r>
              <a:rPr sz="2000" spc="-30" dirty="0">
                <a:latin typeface="Arial"/>
                <a:cs typeface="Arial"/>
              </a:rPr>
              <a:t>EARLY </a:t>
            </a:r>
            <a:r>
              <a:rPr sz="2000" spc="-20" dirty="0">
                <a:latin typeface="Arial"/>
                <a:cs typeface="Arial"/>
              </a:rPr>
              <a:t>FIXATION </a:t>
            </a:r>
            <a:r>
              <a:rPr sz="2000" dirty="0">
                <a:latin typeface="Arial"/>
                <a:cs typeface="Arial"/>
              </a:rPr>
              <a:t>REDUCES THE </a:t>
            </a:r>
            <a:r>
              <a:rPr sz="2000" spc="-5" dirty="0">
                <a:latin typeface="Arial"/>
                <a:cs typeface="Arial"/>
              </a:rPr>
              <a:t>RISK </a:t>
            </a:r>
            <a:r>
              <a:rPr sz="2000" dirty="0">
                <a:latin typeface="Arial"/>
                <a:cs typeface="Arial"/>
              </a:rPr>
              <a:t>OF  GENERAL </a:t>
            </a:r>
            <a:r>
              <a:rPr sz="2000" spc="-10" dirty="0">
                <a:latin typeface="Arial"/>
                <a:cs typeface="Arial"/>
              </a:rPr>
              <a:t>COMPLICATIONS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-35" dirty="0">
                <a:latin typeface="Arial"/>
                <a:cs typeface="Arial"/>
              </a:rPr>
              <a:t>LATE </a:t>
            </a:r>
            <a:r>
              <a:rPr sz="2000" spc="-15" dirty="0">
                <a:latin typeface="Arial"/>
                <a:cs typeface="Arial"/>
              </a:rPr>
              <a:t>MULTISYSTEM </a:t>
            </a:r>
            <a:r>
              <a:rPr sz="2000" dirty="0">
                <a:latin typeface="Arial"/>
                <a:cs typeface="Arial"/>
              </a:rPr>
              <a:t>ORGAN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FAILURE</a:t>
            </a:r>
            <a:endParaRPr sz="20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48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Arial"/>
                <a:cs typeface="Arial"/>
              </a:rPr>
              <a:t>FRACTURES IN </a:t>
            </a:r>
            <a:r>
              <a:rPr sz="2000" spc="-40" dirty="0">
                <a:latin typeface="Arial"/>
                <a:cs typeface="Arial"/>
              </a:rPr>
              <a:t>PATIENTS </a:t>
            </a:r>
            <a:r>
              <a:rPr sz="2000" spc="5" dirty="0">
                <a:latin typeface="Arial"/>
                <a:cs typeface="Arial"/>
              </a:rPr>
              <a:t>WHO </a:t>
            </a:r>
            <a:r>
              <a:rPr sz="2000" dirty="0">
                <a:latin typeface="Arial"/>
                <a:cs typeface="Arial"/>
              </a:rPr>
              <a:t>PRESENT NURSING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DIFFICULTIES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904" y="746759"/>
            <a:ext cx="10680192" cy="1095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8211" y="933154"/>
            <a:ext cx="98171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TYPE OF </a:t>
            </a:r>
            <a:r>
              <a:rPr sz="5400" spc="-5" dirty="0"/>
              <a:t>INTERNAL</a:t>
            </a:r>
            <a:r>
              <a:rPr sz="5400" spc="-290" dirty="0"/>
              <a:t> </a:t>
            </a:r>
            <a:r>
              <a:rPr sz="5400" spc="-50" dirty="0"/>
              <a:t>FIXATION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992535" y="2209267"/>
            <a:ext cx="10029191" cy="3460115"/>
          </a:xfrm>
          <a:prstGeom prst="rect">
            <a:avLst/>
          </a:prstGeom>
        </p:spPr>
        <p:txBody>
          <a:bodyPr vert="horz" wrap="square" lIns="0" tIns="2362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860"/>
              </a:spcBef>
              <a:buChar char="•"/>
              <a:tabLst>
                <a:tab pos="241300" algn="l"/>
              </a:tabLst>
            </a:pPr>
            <a:r>
              <a:rPr sz="3200" spc="-20" dirty="0">
                <a:latin typeface="Arial"/>
                <a:cs typeface="Arial"/>
              </a:rPr>
              <a:t>INTERFRAGMENTARY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SCREWS</a:t>
            </a:r>
            <a:endParaRPr sz="3200">
              <a:latin typeface="Arial"/>
              <a:cs typeface="Arial"/>
            </a:endParaRPr>
          </a:p>
          <a:p>
            <a:pPr marL="241300" marR="5080" indent="-228600">
              <a:lnSpc>
                <a:spcPct val="120100"/>
              </a:lnSpc>
              <a:spcBef>
                <a:spcPts val="994"/>
              </a:spcBef>
              <a:buChar char="•"/>
              <a:tabLst>
                <a:tab pos="241300" algn="l"/>
              </a:tabLst>
            </a:pPr>
            <a:r>
              <a:rPr sz="3200" dirty="0">
                <a:latin typeface="Arial"/>
                <a:cs typeface="Arial"/>
              </a:rPr>
              <a:t>WIRES (TRANSFIXING, CERCLAGE AND</a:t>
            </a:r>
            <a:r>
              <a:rPr sz="3200" spc="-3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TENSION-  BAND)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75"/>
              </a:spcBef>
              <a:buChar char="•"/>
              <a:tabLst>
                <a:tab pos="241300" algn="l"/>
              </a:tabLst>
            </a:pPr>
            <a:r>
              <a:rPr sz="3200" spc="-40" dirty="0">
                <a:latin typeface="Arial"/>
                <a:cs typeface="Arial"/>
              </a:rPr>
              <a:t>PLATES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SCREWS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64"/>
              </a:spcBef>
              <a:buChar char="•"/>
              <a:tabLst>
                <a:tab pos="241300" algn="l"/>
              </a:tabLst>
            </a:pPr>
            <a:r>
              <a:rPr sz="3200" spc="-5" dirty="0">
                <a:latin typeface="Arial"/>
                <a:cs typeface="Arial"/>
              </a:rPr>
              <a:t>INTRAMEDULLARY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NAILS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4513" y="970798"/>
            <a:ext cx="5521451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23823" y="1028565"/>
            <a:ext cx="494411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PLATES </a:t>
            </a:r>
            <a:r>
              <a:rPr dirty="0"/>
              <a:t>AND</a:t>
            </a:r>
            <a:r>
              <a:rPr spc="-270" dirty="0"/>
              <a:t> </a:t>
            </a:r>
            <a:r>
              <a:rPr dirty="0"/>
              <a:t>SCREWS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2531" y="2324387"/>
            <a:ext cx="10167620" cy="3940181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45"/>
              </a:spcBef>
              <a:buChar char="•"/>
              <a:tabLst>
                <a:tab pos="240665" algn="l"/>
                <a:tab pos="241300" algn="l"/>
              </a:tabLst>
            </a:pPr>
            <a:r>
              <a:rPr sz="1900" spc="-30" dirty="0">
                <a:latin typeface="Arial"/>
                <a:cs typeface="Arial"/>
              </a:rPr>
              <a:t>PLATES </a:t>
            </a:r>
            <a:r>
              <a:rPr sz="1900" spc="-45" dirty="0">
                <a:latin typeface="Arial"/>
                <a:cs typeface="Arial"/>
              </a:rPr>
              <a:t>HAVE </a:t>
            </a:r>
            <a:r>
              <a:rPr sz="1900" spc="-5" dirty="0">
                <a:latin typeface="Arial"/>
                <a:cs typeface="Arial"/>
              </a:rPr>
              <a:t>FIVE DIFFERENT</a:t>
            </a:r>
            <a:r>
              <a:rPr sz="1900" spc="5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FUNCTIONS:</a:t>
            </a:r>
            <a:endParaRPr sz="19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700" i="1" spc="-10" dirty="0">
                <a:latin typeface="Arial"/>
                <a:cs typeface="Arial"/>
              </a:rPr>
              <a:t>NEUTRALIZATION</a:t>
            </a:r>
            <a:endParaRPr sz="17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515"/>
              </a:spcBef>
              <a:buChar char="•"/>
              <a:tabLst>
                <a:tab pos="1155700" algn="l"/>
                <a:tab pos="1156335" algn="l"/>
              </a:tabLst>
            </a:pPr>
            <a:r>
              <a:rPr sz="1500" spc="-15" dirty="0">
                <a:latin typeface="Arial"/>
                <a:cs typeface="Arial"/>
              </a:rPr>
              <a:t>TO </a:t>
            </a:r>
            <a:r>
              <a:rPr sz="1500" spc="-5" dirty="0">
                <a:latin typeface="Arial"/>
                <a:cs typeface="Arial"/>
              </a:rPr>
              <a:t>BRIDGE </a:t>
            </a:r>
            <a:r>
              <a:rPr sz="1500" dirty="0">
                <a:latin typeface="Arial"/>
                <a:cs typeface="Arial"/>
              </a:rPr>
              <a:t>A </a:t>
            </a:r>
            <a:r>
              <a:rPr sz="1500" spc="-5" dirty="0">
                <a:latin typeface="Arial"/>
                <a:cs typeface="Arial"/>
              </a:rPr>
              <a:t>FRACTURE AND SUPPLEMENT THE EFFECT OF </a:t>
            </a:r>
            <a:r>
              <a:rPr sz="1500" spc="-15" dirty="0">
                <a:latin typeface="Arial"/>
                <a:cs typeface="Arial"/>
              </a:rPr>
              <a:t>INTERFRAGMENTARY </a:t>
            </a:r>
            <a:r>
              <a:rPr sz="1500" spc="-5" dirty="0">
                <a:latin typeface="Arial"/>
                <a:cs typeface="Arial"/>
              </a:rPr>
              <a:t>LAG</a:t>
            </a:r>
            <a:r>
              <a:rPr sz="1500" spc="-2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SCREWS</a:t>
            </a:r>
            <a:endParaRPr sz="15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495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700" i="1" dirty="0">
                <a:latin typeface="Arial"/>
                <a:cs typeface="Arial"/>
              </a:rPr>
              <a:t>COMPRESSION</a:t>
            </a:r>
            <a:endParaRPr sz="1700">
              <a:latin typeface="Arial"/>
              <a:cs typeface="Arial"/>
            </a:endParaRPr>
          </a:p>
          <a:p>
            <a:pPr marL="1155700" marR="214629" lvl="2" indent="-228600">
              <a:lnSpc>
                <a:spcPct val="100000"/>
              </a:lnSpc>
              <a:spcBef>
                <a:spcPts val="505"/>
              </a:spcBef>
              <a:buChar char="•"/>
              <a:tabLst>
                <a:tab pos="1155700" algn="l"/>
                <a:tab pos="1156335" algn="l"/>
              </a:tabLst>
            </a:pPr>
            <a:r>
              <a:rPr sz="1500" spc="-5" dirty="0">
                <a:latin typeface="Arial"/>
                <a:cs typeface="Arial"/>
              </a:rPr>
              <a:t>USED </a:t>
            </a:r>
            <a:r>
              <a:rPr sz="1500" dirty="0">
                <a:latin typeface="Arial"/>
                <a:cs typeface="Arial"/>
              </a:rPr>
              <a:t>IN </a:t>
            </a:r>
            <a:r>
              <a:rPr sz="1500" spc="-20" dirty="0">
                <a:latin typeface="Arial"/>
                <a:cs typeface="Arial"/>
              </a:rPr>
              <a:t>METAPHYSEAL </a:t>
            </a:r>
            <a:r>
              <a:rPr sz="1500" spc="-5" dirty="0">
                <a:latin typeface="Arial"/>
                <a:cs typeface="Arial"/>
              </a:rPr>
              <a:t>FRACTURES </a:t>
            </a:r>
            <a:r>
              <a:rPr sz="1500" dirty="0">
                <a:latin typeface="Arial"/>
                <a:cs typeface="Arial"/>
              </a:rPr>
              <a:t>WHERE </a:t>
            </a:r>
            <a:r>
              <a:rPr sz="1500" spc="-5" dirty="0">
                <a:latin typeface="Arial"/>
                <a:cs typeface="Arial"/>
              </a:rPr>
              <a:t>HEALING ACROSS THE CANCELLOUS FRACTURE  GAP </a:t>
            </a:r>
            <a:r>
              <a:rPr sz="1500" spc="-40" dirty="0">
                <a:latin typeface="Arial"/>
                <a:cs typeface="Arial"/>
              </a:rPr>
              <a:t>MAY </a:t>
            </a:r>
            <a:r>
              <a:rPr sz="1500" spc="-5" dirty="0">
                <a:latin typeface="Arial"/>
                <a:cs typeface="Arial"/>
              </a:rPr>
              <a:t>OCCUR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DIRECTLY</a:t>
            </a:r>
            <a:endParaRPr sz="15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495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700" i="1" dirty="0">
                <a:latin typeface="Arial"/>
                <a:cs typeface="Arial"/>
              </a:rPr>
              <a:t>BUTTRESSING</a:t>
            </a:r>
            <a:endParaRPr sz="17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509"/>
              </a:spcBef>
              <a:buChar char="•"/>
              <a:tabLst>
                <a:tab pos="1155700" algn="l"/>
                <a:tab pos="1156335" algn="l"/>
              </a:tabLst>
            </a:pPr>
            <a:r>
              <a:rPr sz="1500" spc="-10" dirty="0">
                <a:latin typeface="Arial"/>
                <a:cs typeface="Arial"/>
              </a:rPr>
              <a:t>‘OVERHANG’ </a:t>
            </a:r>
            <a:r>
              <a:rPr sz="1500" dirty="0">
                <a:latin typeface="Arial"/>
                <a:cs typeface="Arial"/>
              </a:rPr>
              <a:t>OF </a:t>
            </a:r>
            <a:r>
              <a:rPr sz="1500" spc="-5" dirty="0">
                <a:latin typeface="Arial"/>
                <a:cs typeface="Arial"/>
              </a:rPr>
              <a:t>THE </a:t>
            </a:r>
            <a:r>
              <a:rPr sz="1500" spc="-20" dirty="0">
                <a:latin typeface="Arial"/>
                <a:cs typeface="Arial"/>
              </a:rPr>
              <a:t>EXPANDED METAPHYSES </a:t>
            </a:r>
            <a:r>
              <a:rPr sz="1500" dirty="0">
                <a:latin typeface="Arial"/>
                <a:cs typeface="Arial"/>
              </a:rPr>
              <a:t>OF </a:t>
            </a:r>
            <a:r>
              <a:rPr sz="1500" spc="-5" dirty="0">
                <a:latin typeface="Arial"/>
                <a:cs typeface="Arial"/>
              </a:rPr>
              <a:t>LONG</a:t>
            </a:r>
            <a:r>
              <a:rPr sz="1500" spc="2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BONES</a:t>
            </a:r>
            <a:endParaRPr sz="15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484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700" i="1" dirty="0">
                <a:latin typeface="Arial"/>
                <a:cs typeface="Arial"/>
              </a:rPr>
              <a:t>TENSION-BAND</a:t>
            </a:r>
            <a:endParaRPr sz="1700">
              <a:latin typeface="Arial"/>
              <a:cs typeface="Arial"/>
            </a:endParaRPr>
          </a:p>
          <a:p>
            <a:pPr marL="1155700" marR="461645" lvl="2" indent="-228600">
              <a:lnSpc>
                <a:spcPct val="100000"/>
              </a:lnSpc>
              <a:spcBef>
                <a:spcPts val="509"/>
              </a:spcBef>
              <a:buChar char="•"/>
              <a:tabLst>
                <a:tab pos="1155700" algn="l"/>
                <a:tab pos="1156335" algn="l"/>
              </a:tabLst>
            </a:pPr>
            <a:r>
              <a:rPr sz="1500" dirty="0">
                <a:latin typeface="Arial"/>
                <a:cs typeface="Arial"/>
              </a:rPr>
              <a:t>ALLOWS </a:t>
            </a:r>
            <a:r>
              <a:rPr sz="1500" spc="-5" dirty="0">
                <a:latin typeface="Arial"/>
                <a:cs typeface="Arial"/>
              </a:rPr>
              <a:t>COMPRESSION </a:t>
            </a:r>
            <a:r>
              <a:rPr sz="1500" spc="-15" dirty="0">
                <a:latin typeface="Arial"/>
                <a:cs typeface="Arial"/>
              </a:rPr>
              <a:t>TO </a:t>
            </a:r>
            <a:r>
              <a:rPr sz="1500" spc="-5" dirty="0">
                <a:latin typeface="Arial"/>
                <a:cs typeface="Arial"/>
              </a:rPr>
              <a:t>BE APPLIED </a:t>
            </a:r>
            <a:r>
              <a:rPr sz="1500" spc="-15" dirty="0">
                <a:latin typeface="Arial"/>
                <a:cs typeface="Arial"/>
              </a:rPr>
              <a:t>TO </a:t>
            </a:r>
            <a:r>
              <a:rPr sz="1500" spc="-5" dirty="0">
                <a:latin typeface="Arial"/>
                <a:cs typeface="Arial"/>
              </a:rPr>
              <a:t>THE </a:t>
            </a:r>
            <a:r>
              <a:rPr sz="1500" spc="-10" dirty="0">
                <a:latin typeface="Arial"/>
                <a:cs typeface="Arial"/>
              </a:rPr>
              <a:t>BIOMECHANICALLY </a:t>
            </a:r>
            <a:r>
              <a:rPr sz="1500" spc="-5" dirty="0">
                <a:latin typeface="Arial"/>
                <a:cs typeface="Arial"/>
              </a:rPr>
              <a:t>MORE</a:t>
            </a:r>
            <a:r>
              <a:rPr sz="1500" spc="-25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ADVANTAGEOUS  </a:t>
            </a:r>
            <a:r>
              <a:rPr sz="1500" spc="-5" dirty="0">
                <a:latin typeface="Arial"/>
                <a:cs typeface="Arial"/>
              </a:rPr>
              <a:t>SIDE </a:t>
            </a:r>
            <a:r>
              <a:rPr sz="1500" dirty="0">
                <a:latin typeface="Arial"/>
                <a:cs typeface="Arial"/>
              </a:rPr>
              <a:t>OF </a:t>
            </a:r>
            <a:r>
              <a:rPr sz="1500" spc="-5" dirty="0">
                <a:latin typeface="Arial"/>
                <a:cs typeface="Arial"/>
              </a:rPr>
              <a:t>THE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FRACTURE</a:t>
            </a:r>
            <a:endParaRPr sz="15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700" i="1" dirty="0">
                <a:latin typeface="Arial"/>
                <a:cs typeface="Arial"/>
              </a:rPr>
              <a:t>ANTI-GLIDE</a:t>
            </a:r>
            <a:endParaRPr sz="17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500"/>
              </a:spcBef>
              <a:buChar char="•"/>
              <a:tabLst>
                <a:tab pos="1155700" algn="l"/>
                <a:tab pos="1156335" algn="l"/>
              </a:tabLst>
            </a:pPr>
            <a:r>
              <a:rPr sz="1500" spc="-15" dirty="0">
                <a:latin typeface="Arial"/>
                <a:cs typeface="Arial"/>
              </a:rPr>
              <a:t>TO </a:t>
            </a:r>
            <a:r>
              <a:rPr sz="1500" spc="-5" dirty="0">
                <a:latin typeface="Arial"/>
                <a:cs typeface="Arial"/>
              </a:rPr>
              <a:t>PREVENT </a:t>
            </a:r>
            <a:r>
              <a:rPr sz="1500" spc="-10" dirty="0">
                <a:latin typeface="Arial"/>
                <a:cs typeface="Arial"/>
              </a:rPr>
              <a:t>SHORTENING </a:t>
            </a:r>
            <a:r>
              <a:rPr sz="1500" spc="-5" dirty="0">
                <a:latin typeface="Arial"/>
                <a:cs typeface="Arial"/>
              </a:rPr>
              <a:t>AND RECURRENT DISPLACEMENT </a:t>
            </a:r>
            <a:r>
              <a:rPr sz="1500" dirty="0">
                <a:latin typeface="Arial"/>
                <a:cs typeface="Arial"/>
              </a:rPr>
              <a:t>OF </a:t>
            </a:r>
            <a:r>
              <a:rPr sz="1500" spc="-5" dirty="0">
                <a:latin typeface="Arial"/>
                <a:cs typeface="Arial"/>
              </a:rPr>
              <a:t>THE</a:t>
            </a:r>
            <a:r>
              <a:rPr sz="1500" spc="-9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FRAGMENTS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8385" y="5"/>
            <a:ext cx="9055363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191" y="746759"/>
            <a:ext cx="2947416" cy="1095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31592" y="746759"/>
            <a:ext cx="1118616" cy="1095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0192" y="746759"/>
            <a:ext cx="8357616" cy="10957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06195" y="933154"/>
            <a:ext cx="978408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INTRA-MEDULLARY</a:t>
            </a:r>
            <a:r>
              <a:rPr sz="5400" spc="-130" dirty="0"/>
              <a:t> </a:t>
            </a:r>
            <a:r>
              <a:rPr sz="5400" spc="-50" dirty="0"/>
              <a:t>FIXATION</a:t>
            </a:r>
            <a:endParaRPr sz="5400"/>
          </a:p>
        </p:txBody>
      </p:sp>
      <p:sp>
        <p:nvSpPr>
          <p:cNvPr id="6" name="object 6"/>
          <p:cNvSpPr txBox="1"/>
          <p:nvPr/>
        </p:nvSpPr>
        <p:spPr>
          <a:xfrm>
            <a:off x="992529" y="2251759"/>
            <a:ext cx="8695691" cy="3783329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25"/>
              </a:spcBef>
              <a:buChar char="•"/>
              <a:tabLst>
                <a:tab pos="241300" algn="l"/>
              </a:tabLst>
            </a:pPr>
            <a:r>
              <a:rPr sz="3200" spc="-5" dirty="0">
                <a:latin typeface="Arial"/>
                <a:cs typeface="Arial"/>
              </a:rPr>
              <a:t>CENTRO-MEDULLARY</a:t>
            </a:r>
            <a:endParaRPr sz="32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1240"/>
              </a:spcBef>
              <a:buChar char="•"/>
              <a:tabLst>
                <a:tab pos="699135" algn="l"/>
              </a:tabLst>
            </a:pPr>
            <a:r>
              <a:rPr sz="2800" spc="-5" dirty="0">
                <a:latin typeface="Arial"/>
                <a:cs typeface="Arial"/>
              </a:rPr>
              <a:t>UNLOCKED</a:t>
            </a:r>
            <a:endParaRPr sz="2800">
              <a:latin typeface="Arial"/>
              <a:cs typeface="Arial"/>
            </a:endParaRPr>
          </a:p>
          <a:p>
            <a:pPr marL="698500" marR="5080" lvl="1" indent="-228600">
              <a:lnSpc>
                <a:spcPct val="120000"/>
              </a:lnSpc>
              <a:spcBef>
                <a:spcPts val="495"/>
              </a:spcBef>
              <a:buChar char="•"/>
              <a:tabLst>
                <a:tab pos="699135" algn="l"/>
              </a:tabLst>
            </a:pPr>
            <a:r>
              <a:rPr sz="2800" spc="-5" dirty="0">
                <a:latin typeface="Arial"/>
                <a:cs typeface="Arial"/>
              </a:rPr>
              <a:t>INTERLOCKING </a:t>
            </a:r>
            <a:r>
              <a:rPr sz="2800" spc="-65" dirty="0">
                <a:latin typeface="Arial"/>
                <a:cs typeface="Arial"/>
              </a:rPr>
              <a:t>(STATIC </a:t>
            </a: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10" dirty="0">
                <a:latin typeface="Arial"/>
                <a:cs typeface="Arial"/>
              </a:rPr>
              <a:t>DYNAMIC </a:t>
            </a: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10" dirty="0">
                <a:latin typeface="Arial"/>
                <a:cs typeface="Arial"/>
              </a:rPr>
              <a:t>DOUBLE  </a:t>
            </a:r>
            <a:r>
              <a:rPr sz="2800" spc="-5" dirty="0">
                <a:latin typeface="Arial"/>
                <a:cs typeface="Arial"/>
              </a:rPr>
              <a:t>LOCKED)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14"/>
              </a:spcBef>
              <a:buChar char="•"/>
              <a:tabLst>
                <a:tab pos="241300" algn="l"/>
              </a:tabLst>
            </a:pPr>
            <a:r>
              <a:rPr sz="3200" dirty="0">
                <a:latin typeface="Arial"/>
                <a:cs typeface="Arial"/>
              </a:rPr>
              <a:t>CONDYLOCEPHALIC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64"/>
              </a:spcBef>
              <a:buChar char="•"/>
              <a:tabLst>
                <a:tab pos="241300" algn="l"/>
              </a:tabLst>
            </a:pPr>
            <a:r>
              <a:rPr sz="3200" spc="-5" dirty="0">
                <a:latin typeface="Arial"/>
                <a:cs typeface="Arial"/>
              </a:rPr>
              <a:t>CEPHALLOMEDULLARY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4432" y="628660"/>
            <a:ext cx="9953625" cy="3343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59841" y="5110259"/>
            <a:ext cx="9676131" cy="898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5080" algn="ctr">
              <a:lnSpc>
                <a:spcPct val="1201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AN OBLIQUE FRACTURE </a:t>
            </a:r>
            <a:r>
              <a:rPr sz="1600" spc="-10" dirty="0">
                <a:latin typeface="Arial"/>
                <a:cs typeface="Arial"/>
              </a:rPr>
              <a:t>OF </a:t>
            </a:r>
            <a:r>
              <a:rPr sz="1600" spc="-5" dirty="0">
                <a:latin typeface="Arial"/>
                <a:cs typeface="Arial"/>
              </a:rPr>
              <a:t>THE SHAFT OF THE FEMUR, BEFORE AND AFTER REAMED  INTRAMEDULLARY </a:t>
            </a:r>
            <a:r>
              <a:rPr sz="1600" spc="-20" dirty="0">
                <a:latin typeface="Arial"/>
                <a:cs typeface="Arial"/>
              </a:rPr>
              <a:t>FIXATION </a:t>
            </a:r>
            <a:r>
              <a:rPr sz="1600" spc="-5" dirty="0">
                <a:latin typeface="Arial"/>
                <a:cs typeface="Arial"/>
              </a:rPr>
              <a:t>WITH A </a:t>
            </a:r>
            <a:r>
              <a:rPr sz="1600" spc="-10" dirty="0">
                <a:latin typeface="Arial"/>
                <a:cs typeface="Arial"/>
              </a:rPr>
              <a:t>STOUT </a:t>
            </a:r>
            <a:r>
              <a:rPr sz="1600" spc="-5" dirty="0">
                <a:latin typeface="Arial"/>
                <a:cs typeface="Arial"/>
              </a:rPr>
              <a:t>NAIL AND INTERLOCKING </a:t>
            </a:r>
            <a:r>
              <a:rPr sz="1600" dirty="0">
                <a:latin typeface="Arial"/>
                <a:cs typeface="Arial"/>
              </a:rPr>
              <a:t>SCREWS.</a:t>
            </a:r>
            <a:r>
              <a:rPr sz="1600" spc="-3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THIS </a:t>
            </a:r>
            <a:r>
              <a:rPr sz="1600" spc="-20" dirty="0">
                <a:latin typeface="Arial"/>
                <a:cs typeface="Arial"/>
              </a:rPr>
              <a:t>TREATMENT  </a:t>
            </a:r>
            <a:r>
              <a:rPr sz="1600" spc="-5" dirty="0">
                <a:latin typeface="Arial"/>
                <a:cs typeface="Arial"/>
              </a:rPr>
              <a:t>ALLOWS NEAR </a:t>
            </a:r>
            <a:r>
              <a:rPr sz="1600" spc="-20" dirty="0">
                <a:latin typeface="Arial"/>
                <a:cs typeface="Arial"/>
              </a:rPr>
              <a:t>IMMEDIATE AMBULATION </a:t>
            </a:r>
            <a:r>
              <a:rPr sz="1600" spc="-10" dirty="0">
                <a:latin typeface="Arial"/>
                <a:cs typeface="Arial"/>
              </a:rPr>
              <a:t>FOR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PATIENT.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4750" y="185546"/>
            <a:ext cx="9822561" cy="4888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96057" y="970798"/>
            <a:ext cx="5198363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5363" y="1028565"/>
            <a:ext cx="46202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EXTERNAL</a:t>
            </a:r>
            <a:r>
              <a:rPr spc="-180" dirty="0"/>
              <a:t> </a:t>
            </a:r>
            <a:r>
              <a:rPr spc="-40" dirty="0"/>
              <a:t>FIXATION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2532" y="2283742"/>
            <a:ext cx="10093325" cy="309418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8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Arial"/>
                <a:cs typeface="Arial"/>
              </a:rPr>
              <a:t>INDICATIONS:</a:t>
            </a:r>
            <a:endParaRPr sz="2000">
              <a:latin typeface="Arial"/>
              <a:cs typeface="Arial"/>
            </a:endParaRPr>
          </a:p>
          <a:p>
            <a:pPr marL="812800" marR="5080" lvl="1" indent="-342900">
              <a:lnSpc>
                <a:spcPct val="120000"/>
              </a:lnSpc>
              <a:spcBef>
                <a:spcPts val="535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800" spc="-5" dirty="0">
                <a:latin typeface="Arial"/>
                <a:cs typeface="Arial"/>
              </a:rPr>
              <a:t>FRACTURES </a:t>
            </a:r>
            <a:r>
              <a:rPr sz="1800" spc="-15" dirty="0">
                <a:latin typeface="Arial"/>
                <a:cs typeface="Arial"/>
              </a:rPr>
              <a:t>ASSOCIATED </a:t>
            </a:r>
            <a:r>
              <a:rPr sz="1800" dirty="0">
                <a:latin typeface="Arial"/>
                <a:cs typeface="Arial"/>
              </a:rPr>
              <a:t>WITH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SEVERE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SOFT-TISSUE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DAMAGE </a:t>
            </a:r>
            <a:r>
              <a:rPr sz="1800" spc="-5" dirty="0">
                <a:latin typeface="Arial"/>
                <a:cs typeface="Arial"/>
              </a:rPr>
              <a:t>(INCLUDING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OPEN  FRACTURES) OR THOSE </a:t>
            </a:r>
            <a:r>
              <a:rPr sz="1800" spc="-35" dirty="0">
                <a:latin typeface="Arial"/>
                <a:cs typeface="Arial"/>
              </a:rPr>
              <a:t>THAT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20" dirty="0"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CONTAMINATED</a:t>
            </a:r>
            <a:endParaRPr sz="1800">
              <a:latin typeface="Arial"/>
              <a:cs typeface="Arial"/>
            </a:endParaRPr>
          </a:p>
          <a:p>
            <a:pPr marL="812800" marR="170815" lvl="1" indent="-342900">
              <a:lnSpc>
                <a:spcPct val="120000"/>
              </a:lnSpc>
              <a:spcBef>
                <a:spcPts val="495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800" spc="-5" dirty="0">
                <a:latin typeface="Arial"/>
                <a:cs typeface="Arial"/>
              </a:rPr>
              <a:t>FRACTURES AROUND </a:t>
            </a:r>
            <a:r>
              <a:rPr sz="1800" dirty="0">
                <a:latin typeface="Arial"/>
                <a:cs typeface="Arial"/>
              </a:rPr>
              <a:t>JOINTS </a:t>
            </a:r>
            <a:r>
              <a:rPr sz="1800" spc="-35" dirty="0">
                <a:latin typeface="Arial"/>
                <a:cs typeface="Arial"/>
              </a:rPr>
              <a:t>THAT </a:t>
            </a:r>
            <a:r>
              <a:rPr sz="1800" dirty="0">
                <a:latin typeface="Arial"/>
                <a:cs typeface="Arial"/>
              </a:rPr>
              <a:t>ARE </a:t>
            </a:r>
            <a:r>
              <a:rPr sz="1800" spc="-15" dirty="0">
                <a:latin typeface="Arial"/>
                <a:cs typeface="Arial"/>
              </a:rPr>
              <a:t>POTENTIALLY </a:t>
            </a:r>
            <a:r>
              <a:rPr sz="1800" spc="-20" dirty="0">
                <a:latin typeface="Arial"/>
                <a:cs typeface="Arial"/>
              </a:rPr>
              <a:t>SUITABLE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INTERNAL  </a:t>
            </a:r>
            <a:r>
              <a:rPr sz="1800" spc="-20" dirty="0">
                <a:latin typeface="Arial"/>
                <a:cs typeface="Arial"/>
              </a:rPr>
              <a:t>FIXATION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SOFT</a:t>
            </a:r>
            <a:r>
              <a:rPr sz="18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TISSUES</a:t>
            </a:r>
            <a:r>
              <a:rPr sz="1800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ARE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TOO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SWOLLEN</a:t>
            </a:r>
            <a:r>
              <a:rPr sz="18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TO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ALLOW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SAFE </a:t>
            </a:r>
            <a:r>
              <a:rPr sz="1800" spc="-10" dirty="0">
                <a:latin typeface="Arial"/>
                <a:cs typeface="Arial"/>
              </a:rPr>
              <a:t>SURGERY</a:t>
            </a:r>
            <a:endParaRPr sz="18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800" spc="-35" dirty="0">
                <a:latin typeface="Arial"/>
                <a:cs typeface="Arial"/>
              </a:rPr>
              <a:t>PATIENTS </a:t>
            </a:r>
            <a:r>
              <a:rPr sz="1800" dirty="0">
                <a:latin typeface="Arial"/>
                <a:cs typeface="Arial"/>
              </a:rPr>
              <a:t>WITH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SEVERE 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MULTIPLE</a:t>
            </a:r>
            <a:r>
              <a:rPr sz="18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INJURIES</a:t>
            </a:r>
            <a:endParaRPr sz="18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AutoNum type="arabicPeriod"/>
              <a:tabLst>
                <a:tab pos="812800" algn="l"/>
                <a:tab pos="813435" algn="l"/>
              </a:tabLst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UNUNITED </a:t>
            </a:r>
            <a:r>
              <a:rPr sz="1800" dirty="0">
                <a:latin typeface="Arial"/>
                <a:cs typeface="Arial"/>
              </a:rPr>
              <a:t>FRACTURES, WHICH </a:t>
            </a:r>
            <a:r>
              <a:rPr sz="1800" spc="-5" dirty="0">
                <a:latin typeface="Arial"/>
                <a:cs typeface="Arial"/>
              </a:rPr>
              <a:t>CAN </a:t>
            </a:r>
            <a:r>
              <a:rPr sz="1800" dirty="0">
                <a:latin typeface="Arial"/>
                <a:cs typeface="Arial"/>
              </a:rPr>
              <a:t>BE </a:t>
            </a:r>
            <a:r>
              <a:rPr sz="1800" spc="-5" dirty="0">
                <a:latin typeface="Arial"/>
                <a:cs typeface="Arial"/>
              </a:rPr>
              <a:t>EXCISED AND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COMPRESSED</a:t>
            </a:r>
            <a:endParaRPr sz="18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925"/>
              </a:spcBef>
              <a:buClr>
                <a:srgbClr val="000000"/>
              </a:buClr>
              <a:buAutoNum type="arabicPeriod"/>
              <a:tabLst>
                <a:tab pos="812800" algn="l"/>
                <a:tab pos="813435" algn="l"/>
              </a:tabLst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INFECTED</a:t>
            </a:r>
            <a:r>
              <a:rPr sz="18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FRACTURES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8827" y="970798"/>
            <a:ext cx="8214359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77872" y="1028565"/>
            <a:ext cx="763650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FATIGUE </a:t>
            </a:r>
            <a:r>
              <a:rPr dirty="0"/>
              <a:t>OR </a:t>
            </a:r>
            <a:r>
              <a:rPr spc="-5" dirty="0"/>
              <a:t>STRESS</a:t>
            </a:r>
            <a:r>
              <a:rPr spc="45" dirty="0"/>
              <a:t> </a:t>
            </a:r>
            <a:r>
              <a:rPr spc="-5" dirty="0"/>
              <a:t>FRACTURES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2529" y="2420498"/>
            <a:ext cx="10052051" cy="30553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BONE , </a:t>
            </a:r>
            <a:r>
              <a:rPr sz="2000" spc="-5" dirty="0">
                <a:latin typeface="Arial"/>
                <a:cs typeface="Arial"/>
              </a:rPr>
              <a:t>LIKE </a:t>
            </a:r>
            <a:r>
              <a:rPr sz="2000" dirty="0">
                <a:latin typeface="Arial"/>
                <a:cs typeface="Arial"/>
              </a:rPr>
              <a:t>OTHER </a:t>
            </a:r>
            <a:r>
              <a:rPr sz="2000" spc="-20" dirty="0">
                <a:latin typeface="Arial"/>
                <a:cs typeface="Arial"/>
              </a:rPr>
              <a:t>MATERIALS </a:t>
            </a:r>
            <a:r>
              <a:rPr sz="2000" dirty="0">
                <a:latin typeface="Arial"/>
                <a:cs typeface="Arial"/>
              </a:rPr>
              <a:t>, REACTS </a:t>
            </a:r>
            <a:r>
              <a:rPr sz="2000" spc="-20" dirty="0">
                <a:latin typeface="Arial"/>
                <a:cs typeface="Arial"/>
              </a:rPr>
              <a:t>TO REPEATED </a:t>
            </a:r>
            <a:r>
              <a:rPr sz="2000" dirty="0">
                <a:latin typeface="Arial"/>
                <a:cs typeface="Arial"/>
              </a:rPr>
              <a:t>LOADING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7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ON OCCASION , IT BECOMES </a:t>
            </a:r>
            <a:r>
              <a:rPr sz="2000" spc="-35" dirty="0">
                <a:latin typeface="Arial"/>
                <a:cs typeface="Arial"/>
              </a:rPr>
              <a:t>FATIGUED </a:t>
            </a:r>
            <a:r>
              <a:rPr sz="2000" dirty="0">
                <a:latin typeface="Arial"/>
                <a:cs typeface="Arial"/>
              </a:rPr>
              <a:t>&amp; A CRACK</a:t>
            </a:r>
            <a:r>
              <a:rPr sz="2000" spc="-3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DEVELOPS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8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Arial"/>
                <a:cs typeface="Arial"/>
              </a:rPr>
              <a:t>E.G </a:t>
            </a:r>
            <a:r>
              <a:rPr sz="2000" spc="-25" dirty="0">
                <a:latin typeface="Arial"/>
                <a:cs typeface="Arial"/>
              </a:rPr>
              <a:t>MILITARY INSTALLATIONS </a:t>
            </a:r>
            <a:r>
              <a:rPr sz="2000" dirty="0">
                <a:latin typeface="Arial"/>
                <a:cs typeface="Arial"/>
              </a:rPr>
              <a:t>, BALLET DANCERS &amp;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ATHLETES.</a:t>
            </a:r>
            <a:endParaRPr sz="2000">
              <a:latin typeface="Arial"/>
              <a:cs typeface="Arial"/>
            </a:endParaRPr>
          </a:p>
          <a:p>
            <a:pPr marL="241300" marR="5080" indent="-228600">
              <a:lnSpc>
                <a:spcPct val="120000"/>
              </a:lnSpc>
              <a:spcBef>
                <a:spcPts val="10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SIMILAR </a:t>
            </a:r>
            <a:r>
              <a:rPr sz="2000" dirty="0">
                <a:latin typeface="Arial"/>
                <a:cs typeface="Arial"/>
              </a:rPr>
              <a:t>PROBLEM </a:t>
            </a:r>
            <a:r>
              <a:rPr sz="2000" spc="5" dirty="0">
                <a:latin typeface="Arial"/>
                <a:cs typeface="Arial"/>
              </a:rPr>
              <a:t>OCCURS </a:t>
            </a:r>
            <a:r>
              <a:rPr sz="2000" dirty="0">
                <a:latin typeface="Arial"/>
                <a:cs typeface="Arial"/>
              </a:rPr>
              <a:t>IN INDIVIDUALS WHO ARE ON </a:t>
            </a:r>
            <a:r>
              <a:rPr sz="2000" spc="-15" dirty="0">
                <a:latin typeface="Arial"/>
                <a:cs typeface="Arial"/>
              </a:rPr>
              <a:t>MEDICATION</a:t>
            </a:r>
            <a:r>
              <a:rPr sz="2000" spc="-39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THAT  </a:t>
            </a:r>
            <a:r>
              <a:rPr sz="2000" spc="-25" dirty="0">
                <a:latin typeface="Arial"/>
                <a:cs typeface="Arial"/>
              </a:rPr>
              <a:t>ALTERS </a:t>
            </a:r>
            <a:r>
              <a:rPr sz="2000" dirty="0">
                <a:latin typeface="Arial"/>
                <a:cs typeface="Arial"/>
              </a:rPr>
              <a:t>THE NORMAL BALANCE OF BONE RESORPTION AND</a:t>
            </a:r>
            <a:r>
              <a:rPr sz="2000" spc="-2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REPLACEMENT</a:t>
            </a:r>
            <a:endParaRPr sz="2000">
              <a:latin typeface="Arial"/>
              <a:cs typeface="Arial"/>
            </a:endParaRPr>
          </a:p>
          <a:p>
            <a:pPr marL="241300" marR="921385" indent="-228600">
              <a:lnSpc>
                <a:spcPct val="120000"/>
              </a:lnSpc>
              <a:spcBef>
                <a:spcPts val="994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Arial"/>
                <a:cs typeface="Arial"/>
              </a:rPr>
              <a:t>E.G. </a:t>
            </a:r>
            <a:r>
              <a:rPr sz="2000" spc="-40" dirty="0">
                <a:latin typeface="Arial"/>
                <a:cs typeface="Arial"/>
              </a:rPr>
              <a:t>PATIENTS </a:t>
            </a:r>
            <a:r>
              <a:rPr sz="2000" dirty="0">
                <a:latin typeface="Arial"/>
                <a:cs typeface="Arial"/>
              </a:rPr>
              <a:t>WITH CHRONIC </a:t>
            </a:r>
            <a:r>
              <a:rPr sz="2000" spc="-20" dirty="0">
                <a:latin typeface="Arial"/>
                <a:cs typeface="Arial"/>
              </a:rPr>
              <a:t>INFLAMMATORY </a:t>
            </a:r>
            <a:r>
              <a:rPr sz="2000" dirty="0">
                <a:latin typeface="Arial"/>
                <a:cs typeface="Arial"/>
              </a:rPr>
              <a:t>DISEASES </a:t>
            </a:r>
            <a:r>
              <a:rPr sz="2000" spc="5" dirty="0">
                <a:latin typeface="Arial"/>
                <a:cs typeface="Arial"/>
              </a:rPr>
              <a:t>WHO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  </a:t>
            </a:r>
            <a:r>
              <a:rPr sz="2000" spc="-20" dirty="0">
                <a:latin typeface="Arial"/>
                <a:cs typeface="Arial"/>
              </a:rPr>
              <a:t>TREATMENT </a:t>
            </a:r>
            <a:r>
              <a:rPr sz="2000" dirty="0">
                <a:latin typeface="Arial"/>
                <a:cs typeface="Arial"/>
              </a:rPr>
              <a:t>WITH STEROIDS OR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METHOTREXATE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5969" y="203"/>
            <a:ext cx="11508123" cy="6857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8684" y="970798"/>
            <a:ext cx="4294632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37992" y="1028565"/>
            <a:ext cx="371792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REHABILI</a:t>
            </a:r>
            <a:r>
              <a:rPr spc="-275" dirty="0"/>
              <a:t>T</a:t>
            </a:r>
            <a:r>
              <a:rPr spc="-270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2531" y="2351913"/>
            <a:ext cx="9596120" cy="32306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2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10" dirty="0">
                <a:latin typeface="Arial"/>
                <a:cs typeface="Arial"/>
              </a:rPr>
              <a:t>RESTORE </a:t>
            </a:r>
            <a:r>
              <a:rPr sz="2400" spc="-5" dirty="0">
                <a:latin typeface="Arial"/>
                <a:cs typeface="Arial"/>
              </a:rPr>
              <a:t>FUNCTION </a:t>
            </a:r>
            <a:r>
              <a:rPr sz="2400" dirty="0">
                <a:latin typeface="Arial"/>
                <a:cs typeface="Arial"/>
              </a:rPr>
              <a:t>– NOT </a:t>
            </a:r>
            <a:r>
              <a:rPr sz="2400" spc="-50" dirty="0">
                <a:latin typeface="Arial"/>
                <a:cs typeface="Arial"/>
              </a:rPr>
              <a:t>ONLY </a:t>
            </a:r>
            <a:r>
              <a:rPr sz="2400" spc="-30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INJURED </a:t>
            </a:r>
            <a:r>
              <a:rPr sz="2400" spc="-50" dirty="0">
                <a:latin typeface="Arial"/>
                <a:cs typeface="Arial"/>
              </a:rPr>
              <a:t>PARTS </a:t>
            </a:r>
            <a:r>
              <a:rPr sz="2400" spc="-5" dirty="0">
                <a:latin typeface="Arial"/>
                <a:cs typeface="Arial"/>
              </a:rPr>
              <a:t>BUT  ALSO </a:t>
            </a:r>
            <a:r>
              <a:rPr sz="2400" spc="-30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5" dirty="0">
                <a:latin typeface="Arial"/>
                <a:cs typeface="Arial"/>
              </a:rPr>
              <a:t>PATIENT </a:t>
            </a:r>
            <a:r>
              <a:rPr sz="2400" dirty="0">
                <a:latin typeface="Arial"/>
                <a:cs typeface="Arial"/>
              </a:rPr>
              <a:t>AS A</a:t>
            </a:r>
            <a:r>
              <a:rPr sz="2400" spc="-4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WHOLE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57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OBJECTIVES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ARE:</a:t>
            </a:r>
            <a:endParaRPr sz="24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1050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2000" spc="-20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REDUCE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OEDEMA</a:t>
            </a:r>
            <a:endParaRPr sz="20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2000" spc="-5" dirty="0">
                <a:latin typeface="Arial"/>
                <a:cs typeface="Arial"/>
              </a:rPr>
              <a:t>PRESERVE </a:t>
            </a:r>
            <a:r>
              <a:rPr sz="2000" dirty="0">
                <a:latin typeface="Arial"/>
                <a:cs typeface="Arial"/>
              </a:rPr>
              <a:t>JOINT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MOVEMENT</a:t>
            </a:r>
            <a:endParaRPr sz="20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969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2000" spc="-5" dirty="0">
                <a:latin typeface="Arial"/>
                <a:cs typeface="Arial"/>
              </a:rPr>
              <a:t>RESTORE </a:t>
            </a:r>
            <a:r>
              <a:rPr sz="2000" dirty="0">
                <a:latin typeface="Arial"/>
                <a:cs typeface="Arial"/>
              </a:rPr>
              <a:t>MUSCLE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POWER</a:t>
            </a:r>
            <a:endParaRPr sz="20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990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2000" dirty="0">
                <a:latin typeface="Arial"/>
                <a:cs typeface="Arial"/>
              </a:rPr>
              <a:t>GUIDE THE </a:t>
            </a:r>
            <a:r>
              <a:rPr sz="2000" spc="-45" dirty="0">
                <a:latin typeface="Arial"/>
                <a:cs typeface="Arial"/>
              </a:rPr>
              <a:t>PATIENT </a:t>
            </a:r>
            <a:r>
              <a:rPr sz="2000" spc="-5" dirty="0">
                <a:latin typeface="Arial"/>
                <a:cs typeface="Arial"/>
              </a:rPr>
              <a:t>BACK </a:t>
            </a:r>
            <a:r>
              <a:rPr sz="2000" spc="-20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NORMAL</a:t>
            </a:r>
            <a:r>
              <a:rPr sz="2000" spc="-3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ACTIVITY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2533" y="0"/>
            <a:ext cx="8666776" cy="68579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5376" y="970798"/>
            <a:ext cx="4242816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04691" y="970798"/>
            <a:ext cx="4820412" cy="739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54429" y="1028565"/>
            <a:ext cx="788479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TREATMENT </a:t>
            </a:r>
            <a:r>
              <a:rPr dirty="0"/>
              <a:t>OF OPEN</a:t>
            </a:r>
            <a:r>
              <a:rPr spc="-130" dirty="0"/>
              <a:t> </a:t>
            </a:r>
            <a:r>
              <a:rPr dirty="0"/>
              <a:t>FRACTURES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2532" y="2184507"/>
            <a:ext cx="7380605" cy="2846292"/>
          </a:xfrm>
          <a:prstGeom prst="rect">
            <a:avLst/>
          </a:prstGeom>
        </p:spPr>
        <p:txBody>
          <a:bodyPr vert="horz" wrap="square" lIns="0" tIns="2736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155"/>
              </a:spcBef>
              <a:buChar char="•"/>
              <a:tabLst>
                <a:tab pos="241300" algn="l"/>
              </a:tabLst>
            </a:pPr>
            <a:r>
              <a:rPr sz="4400" dirty="0">
                <a:latin typeface="Arial"/>
                <a:cs typeface="Arial"/>
              </a:rPr>
              <a:t>INITIAL</a:t>
            </a:r>
            <a:r>
              <a:rPr sz="4400" spc="-17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MANAGEMENT</a:t>
            </a:r>
            <a:endParaRPr sz="4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055"/>
              </a:spcBef>
              <a:buChar char="•"/>
              <a:tabLst>
                <a:tab pos="241300" algn="l"/>
              </a:tabLst>
            </a:pPr>
            <a:r>
              <a:rPr sz="4400" dirty="0">
                <a:latin typeface="Arial"/>
                <a:cs typeface="Arial"/>
              </a:rPr>
              <a:t>CLASSIFYING THE</a:t>
            </a:r>
            <a:r>
              <a:rPr sz="4400" spc="-150" dirty="0">
                <a:latin typeface="Arial"/>
                <a:cs typeface="Arial"/>
              </a:rPr>
              <a:t> </a:t>
            </a:r>
            <a:r>
              <a:rPr sz="4400" spc="-15" dirty="0">
                <a:latin typeface="Arial"/>
                <a:cs typeface="Arial"/>
              </a:rPr>
              <a:t>INJURY</a:t>
            </a:r>
            <a:endParaRPr sz="4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060"/>
              </a:spcBef>
              <a:buChar char="•"/>
              <a:tabLst>
                <a:tab pos="241300" algn="l"/>
              </a:tabLst>
            </a:pPr>
            <a:r>
              <a:rPr sz="4400" dirty="0">
                <a:latin typeface="Arial"/>
                <a:cs typeface="Arial"/>
              </a:rPr>
              <a:t>DEFINITIVE</a:t>
            </a:r>
            <a:r>
              <a:rPr sz="4400" spc="-110" dirty="0">
                <a:latin typeface="Arial"/>
                <a:cs typeface="Arial"/>
              </a:rPr>
              <a:t> </a:t>
            </a:r>
            <a:r>
              <a:rPr sz="4400" spc="-35" dirty="0">
                <a:latin typeface="Arial"/>
                <a:cs typeface="Arial"/>
              </a:rPr>
              <a:t>TREATMENT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26891" y="970798"/>
            <a:ext cx="2261616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85003" y="970798"/>
            <a:ext cx="3880104" cy="739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16199" y="690013"/>
            <a:ext cx="496062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INITIAL</a:t>
            </a:r>
            <a:r>
              <a:rPr spc="-210" dirty="0"/>
              <a:t> </a:t>
            </a:r>
            <a:r>
              <a:rPr dirty="0"/>
              <a:t>MANAGEMENT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2537" y="2394585"/>
            <a:ext cx="9868535" cy="32976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0665" algn="l"/>
                <a:tab pos="241300" algn="l"/>
              </a:tabLst>
            </a:pPr>
            <a:r>
              <a:rPr sz="1900" spc="-5" dirty="0">
                <a:latin typeface="Arial"/>
                <a:cs typeface="Arial"/>
              </a:rPr>
              <a:t>IT IS ESSENTIAL </a:t>
            </a:r>
            <a:r>
              <a:rPr sz="1900" spc="-40" dirty="0">
                <a:latin typeface="Arial"/>
                <a:cs typeface="Arial"/>
              </a:rPr>
              <a:t>THAT </a:t>
            </a:r>
            <a:r>
              <a:rPr sz="1900" spc="-5" dirty="0">
                <a:latin typeface="Arial"/>
                <a:cs typeface="Arial"/>
              </a:rPr>
              <a:t>THE </a:t>
            </a:r>
            <a:r>
              <a:rPr sz="1900" spc="-20" dirty="0">
                <a:latin typeface="Arial"/>
                <a:cs typeface="Arial"/>
              </a:rPr>
              <a:t>STEP-BY-STEP </a:t>
            </a:r>
            <a:r>
              <a:rPr sz="1900" spc="-10" dirty="0">
                <a:latin typeface="Arial"/>
                <a:cs typeface="Arial"/>
              </a:rPr>
              <a:t>APPROACH </a:t>
            </a:r>
            <a:r>
              <a:rPr sz="1900" spc="-5" dirty="0">
                <a:latin typeface="Arial"/>
                <a:cs typeface="Arial"/>
              </a:rPr>
              <a:t>IN </a:t>
            </a:r>
            <a:r>
              <a:rPr sz="1900" spc="-25" dirty="0">
                <a:solidFill>
                  <a:srgbClr val="FF0000"/>
                </a:solidFill>
                <a:latin typeface="Arial"/>
                <a:cs typeface="Arial"/>
              </a:rPr>
              <a:t>ADVANCED </a:t>
            </a:r>
            <a:r>
              <a:rPr sz="1900" spc="-5" dirty="0">
                <a:solidFill>
                  <a:srgbClr val="FF0000"/>
                </a:solidFill>
                <a:latin typeface="Arial"/>
                <a:cs typeface="Arial"/>
              </a:rPr>
              <a:t>TRAUMA</a:t>
            </a:r>
            <a:r>
              <a:rPr sz="1900" spc="-3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Arial"/>
                <a:cs typeface="Arial"/>
              </a:rPr>
              <a:t>LIFE  </a:t>
            </a:r>
            <a:r>
              <a:rPr sz="1900" spc="-10" dirty="0">
                <a:solidFill>
                  <a:srgbClr val="FF0000"/>
                </a:solidFill>
                <a:latin typeface="Arial"/>
                <a:cs typeface="Arial"/>
              </a:rPr>
              <a:t>SUPPORT </a:t>
            </a:r>
            <a:r>
              <a:rPr sz="1900" spc="-5" dirty="0">
                <a:solidFill>
                  <a:srgbClr val="FF0000"/>
                </a:solidFill>
                <a:latin typeface="Arial"/>
                <a:cs typeface="Arial"/>
              </a:rPr>
              <a:t>NOT BE</a:t>
            </a:r>
            <a:r>
              <a:rPr sz="19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Arial"/>
                <a:cs typeface="Arial"/>
              </a:rPr>
              <a:t>FORGOTTEN</a:t>
            </a:r>
            <a:endParaRPr sz="1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Char char="•"/>
              <a:tabLst>
                <a:tab pos="240665" algn="l"/>
                <a:tab pos="241300" algn="l"/>
              </a:tabLst>
            </a:pPr>
            <a:r>
              <a:rPr sz="1900" spc="-10" dirty="0">
                <a:latin typeface="Arial"/>
                <a:cs typeface="Arial"/>
              </a:rPr>
              <a:t>WHEN </a:t>
            </a:r>
            <a:r>
              <a:rPr sz="1900" spc="-5" dirty="0">
                <a:latin typeface="Arial"/>
                <a:cs typeface="Arial"/>
              </a:rPr>
              <a:t>THE FRACTURE IS READY </a:t>
            </a:r>
            <a:r>
              <a:rPr sz="1900" spc="-20" dirty="0">
                <a:latin typeface="Arial"/>
                <a:cs typeface="Arial"/>
              </a:rPr>
              <a:t>TO </a:t>
            </a:r>
            <a:r>
              <a:rPr sz="1900" spc="-5" dirty="0">
                <a:latin typeface="Arial"/>
                <a:cs typeface="Arial"/>
              </a:rPr>
              <a:t>BE </a:t>
            </a:r>
            <a:r>
              <a:rPr sz="1900" spc="-35" dirty="0">
                <a:latin typeface="Arial"/>
                <a:cs typeface="Arial"/>
              </a:rPr>
              <a:t>DEALT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WITH:</a:t>
            </a:r>
            <a:endParaRPr sz="19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509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700" spc="5" dirty="0">
                <a:latin typeface="Arial"/>
                <a:cs typeface="Arial"/>
              </a:rPr>
              <a:t>THE </a:t>
            </a:r>
            <a:r>
              <a:rPr sz="1700" dirty="0">
                <a:latin typeface="Arial"/>
                <a:cs typeface="Arial"/>
              </a:rPr>
              <a:t>WOUND </a:t>
            </a:r>
            <a:r>
              <a:rPr sz="1700" spc="-5" dirty="0">
                <a:latin typeface="Arial"/>
                <a:cs typeface="Arial"/>
              </a:rPr>
              <a:t>IS </a:t>
            </a:r>
            <a:r>
              <a:rPr sz="1700" spc="-10" dirty="0">
                <a:latin typeface="Arial"/>
                <a:cs typeface="Arial"/>
              </a:rPr>
              <a:t>CAREFULLY</a:t>
            </a:r>
            <a:r>
              <a:rPr sz="1700" spc="-1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INSPECTED</a:t>
            </a:r>
            <a:endParaRPr sz="17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495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700" dirty="0">
                <a:latin typeface="Arial"/>
                <a:cs typeface="Arial"/>
              </a:rPr>
              <a:t>ANY GROSS </a:t>
            </a:r>
            <a:r>
              <a:rPr sz="1700" spc="-20" dirty="0">
                <a:latin typeface="Arial"/>
                <a:cs typeface="Arial"/>
              </a:rPr>
              <a:t>CONTAMINATION </a:t>
            </a:r>
            <a:r>
              <a:rPr sz="1700" spc="-5" dirty="0">
                <a:latin typeface="Arial"/>
                <a:cs typeface="Arial"/>
              </a:rPr>
              <a:t>IS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REMOVED</a:t>
            </a:r>
            <a:endParaRPr sz="17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700" spc="5" dirty="0">
                <a:latin typeface="Arial"/>
                <a:cs typeface="Arial"/>
              </a:rPr>
              <a:t>THE </a:t>
            </a:r>
            <a:r>
              <a:rPr sz="1700" dirty="0">
                <a:latin typeface="Arial"/>
                <a:cs typeface="Arial"/>
              </a:rPr>
              <a:t>WOUND </a:t>
            </a:r>
            <a:r>
              <a:rPr sz="1700" spc="-5" dirty="0">
                <a:latin typeface="Arial"/>
                <a:cs typeface="Arial"/>
              </a:rPr>
              <a:t>IS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PHOTOGRAPHED</a:t>
            </a:r>
            <a:endParaRPr sz="17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700" spc="5" dirty="0">
                <a:latin typeface="Arial"/>
                <a:cs typeface="Arial"/>
              </a:rPr>
              <a:t>THE</a:t>
            </a:r>
            <a:r>
              <a:rPr sz="1700" spc="-1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AREA</a:t>
            </a:r>
            <a:r>
              <a:rPr sz="1700" spc="-130" dirty="0">
                <a:latin typeface="Arial"/>
                <a:cs typeface="Arial"/>
              </a:rPr>
              <a:t> </a:t>
            </a:r>
            <a:r>
              <a:rPr sz="1700" spc="5" dirty="0">
                <a:latin typeface="Arial"/>
                <a:cs typeface="Arial"/>
              </a:rPr>
              <a:t>THEN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COVERED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WITH</a:t>
            </a:r>
            <a:r>
              <a:rPr sz="1700" spc="-1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10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SALINE-SOAKED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DRESSING</a:t>
            </a:r>
            <a:endParaRPr sz="17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490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700" spc="5" dirty="0">
                <a:latin typeface="Arial"/>
                <a:cs typeface="Arial"/>
              </a:rPr>
              <a:t>THE </a:t>
            </a:r>
            <a:r>
              <a:rPr sz="1700" spc="-35" dirty="0">
                <a:latin typeface="Arial"/>
                <a:cs typeface="Arial"/>
              </a:rPr>
              <a:t>PATIENT </a:t>
            </a:r>
            <a:r>
              <a:rPr sz="1700" spc="-5" dirty="0">
                <a:latin typeface="Arial"/>
                <a:cs typeface="Arial"/>
              </a:rPr>
              <a:t>IS GIVEN</a:t>
            </a:r>
            <a:r>
              <a:rPr sz="1700" spc="-1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ANTIBIOTICS</a:t>
            </a:r>
            <a:endParaRPr sz="17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700" spc="-15" dirty="0">
                <a:latin typeface="Arial"/>
                <a:cs typeface="Arial"/>
              </a:rPr>
              <a:t>TETANUS </a:t>
            </a:r>
            <a:r>
              <a:rPr sz="1700" dirty="0">
                <a:latin typeface="Arial"/>
                <a:cs typeface="Arial"/>
              </a:rPr>
              <a:t>PROPHYLAXIS </a:t>
            </a:r>
            <a:r>
              <a:rPr sz="1700" spc="-5" dirty="0">
                <a:latin typeface="Arial"/>
                <a:cs typeface="Arial"/>
              </a:rPr>
              <a:t>IS</a:t>
            </a:r>
            <a:r>
              <a:rPr sz="1700" spc="-1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ADMINISTERED</a:t>
            </a:r>
            <a:endParaRPr sz="17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700" spc="5" dirty="0">
                <a:latin typeface="Arial"/>
                <a:cs typeface="Arial"/>
              </a:rPr>
              <a:t>THE </a:t>
            </a:r>
            <a:r>
              <a:rPr sz="1700" spc="-5" dirty="0">
                <a:latin typeface="Arial"/>
                <a:cs typeface="Arial"/>
              </a:rPr>
              <a:t>LIMB </a:t>
            </a:r>
            <a:r>
              <a:rPr sz="1700" spc="-15" dirty="0">
                <a:latin typeface="Arial"/>
                <a:cs typeface="Arial"/>
              </a:rPr>
              <a:t>CIRCULATION </a:t>
            </a:r>
            <a:r>
              <a:rPr sz="1700" dirty="0">
                <a:latin typeface="Arial"/>
                <a:cs typeface="Arial"/>
              </a:rPr>
              <a:t>AND </a:t>
            </a:r>
            <a:r>
              <a:rPr sz="1700" spc="-20" dirty="0">
                <a:latin typeface="Arial"/>
                <a:cs typeface="Arial"/>
              </a:rPr>
              <a:t>DISTAL </a:t>
            </a:r>
            <a:r>
              <a:rPr sz="1700" spc="-5" dirty="0">
                <a:latin typeface="Arial"/>
                <a:cs typeface="Arial"/>
              </a:rPr>
              <a:t>NEUROLOGICAL </a:t>
            </a:r>
            <a:r>
              <a:rPr sz="1700" spc="-35" dirty="0">
                <a:latin typeface="Arial"/>
                <a:cs typeface="Arial"/>
              </a:rPr>
              <a:t>STATUS </a:t>
            </a:r>
            <a:r>
              <a:rPr sz="1700" dirty="0">
                <a:latin typeface="Arial"/>
                <a:cs typeface="Arial"/>
              </a:rPr>
              <a:t>CHECKED</a:t>
            </a:r>
            <a:r>
              <a:rPr sz="1700" spc="-26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REPEATEDLY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0361" y="970798"/>
            <a:ext cx="6429755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9413" y="1028565"/>
            <a:ext cx="585597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CLASSIFYING THE</a:t>
            </a:r>
            <a:r>
              <a:rPr spc="-145" dirty="0"/>
              <a:t> </a:t>
            </a:r>
            <a:r>
              <a:rPr spc="-10" dirty="0"/>
              <a:t>INJURY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2533" y="2360142"/>
            <a:ext cx="10069195" cy="45745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11505" indent="-228600">
              <a:lnSpc>
                <a:spcPct val="12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WITH</a:t>
            </a:r>
            <a:r>
              <a:rPr sz="2000" u="heavy" dirty="0">
                <a:solidFill>
                  <a:srgbClr val="426625"/>
                </a:solidFill>
                <a:uFill>
                  <a:solidFill>
                    <a:srgbClr val="426625"/>
                  </a:solidFill>
                </a:uFill>
                <a:latin typeface="Arial"/>
                <a:cs typeface="Arial"/>
              </a:rPr>
              <a:t> GUSTILO’S </a:t>
            </a:r>
            <a:r>
              <a:rPr sz="2000" u="heavy" spc="-15" dirty="0">
                <a:solidFill>
                  <a:srgbClr val="426625"/>
                </a:solidFill>
                <a:uFill>
                  <a:solidFill>
                    <a:srgbClr val="426625"/>
                  </a:solidFill>
                </a:uFill>
                <a:latin typeface="Arial"/>
                <a:cs typeface="Arial"/>
              </a:rPr>
              <a:t>CLASSIFICATION</a:t>
            </a:r>
            <a:r>
              <a:rPr sz="2000" spc="-15" dirty="0">
                <a:solidFill>
                  <a:srgbClr val="426625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OPEN FRACTURES (GUSTILO ET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AL.,  </a:t>
            </a:r>
            <a:r>
              <a:rPr sz="2000" dirty="0">
                <a:latin typeface="Arial"/>
                <a:cs typeface="Arial"/>
              </a:rPr>
              <a:t>1984):</a:t>
            </a:r>
            <a:endParaRPr sz="2000">
              <a:latin typeface="Arial"/>
              <a:cs typeface="Arial"/>
            </a:endParaRPr>
          </a:p>
          <a:p>
            <a:pPr marL="698500" marR="5080" lvl="1" indent="-228600">
              <a:lnSpc>
                <a:spcPct val="119500"/>
              </a:lnSpc>
              <a:spcBef>
                <a:spcPts val="450"/>
              </a:spcBef>
              <a:buFont typeface="Arial"/>
              <a:buChar char="•"/>
              <a:tabLst>
                <a:tab pos="699135" algn="l"/>
              </a:tabLst>
            </a:pPr>
            <a:r>
              <a:rPr sz="2400" i="1" spc="-5" dirty="0">
                <a:latin typeface="Arial"/>
                <a:cs typeface="Arial"/>
              </a:rPr>
              <a:t>TYPE 1 </a:t>
            </a:r>
            <a:r>
              <a:rPr sz="1800" dirty="0">
                <a:latin typeface="Arial"/>
                <a:cs typeface="Arial"/>
              </a:rPr>
              <a:t>– THE </a:t>
            </a:r>
            <a:r>
              <a:rPr sz="1800" spc="-5" dirty="0">
                <a:latin typeface="Arial"/>
                <a:cs typeface="Arial"/>
              </a:rPr>
              <a:t>WOUND </a:t>
            </a:r>
            <a:r>
              <a:rPr sz="1800" dirty="0">
                <a:latin typeface="Arial"/>
                <a:cs typeface="Arial"/>
              </a:rPr>
              <a:t>IS </a:t>
            </a:r>
            <a:r>
              <a:rPr sz="1800" spc="-25" dirty="0">
                <a:latin typeface="Arial"/>
                <a:cs typeface="Arial"/>
              </a:rPr>
              <a:t>USUALLY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65" dirty="0"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SMALL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CLEAN PUNCTURE </a:t>
            </a:r>
            <a:r>
              <a:rPr sz="1800" dirty="0">
                <a:latin typeface="Arial"/>
                <a:cs typeface="Arial"/>
              </a:rPr>
              <a:t>THROUGH WHICH  A </a:t>
            </a:r>
            <a:r>
              <a:rPr sz="1800" spc="-5" dirty="0">
                <a:latin typeface="Arial"/>
                <a:cs typeface="Arial"/>
              </a:rPr>
              <a:t>BONE </a:t>
            </a:r>
            <a:r>
              <a:rPr sz="1800" dirty="0">
                <a:latin typeface="Arial"/>
                <a:cs typeface="Arial"/>
              </a:rPr>
              <a:t>SPIKE </a:t>
            </a:r>
            <a:r>
              <a:rPr sz="1800" spc="-5" dirty="0">
                <a:latin typeface="Arial"/>
                <a:cs typeface="Arial"/>
              </a:rPr>
              <a:t>HAS PROTRUDED. </a:t>
            </a:r>
            <a:r>
              <a:rPr sz="1800" dirty="0">
                <a:latin typeface="Arial"/>
                <a:cs typeface="Arial"/>
              </a:rPr>
              <a:t>THERE IS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LITTLE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SOFT-TISSUE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DAMAGE </a:t>
            </a:r>
            <a:r>
              <a:rPr sz="1800" dirty="0">
                <a:latin typeface="Arial"/>
                <a:cs typeface="Arial"/>
              </a:rPr>
              <a:t>WITH NO  </a:t>
            </a:r>
            <a:r>
              <a:rPr sz="1800" spc="-5" dirty="0">
                <a:latin typeface="Arial"/>
                <a:cs typeface="Arial"/>
              </a:rPr>
              <a:t>CRUSHING AND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FRACTURE </a:t>
            </a:r>
            <a:r>
              <a:rPr sz="1800" dirty="0">
                <a:latin typeface="Arial"/>
                <a:cs typeface="Arial"/>
              </a:rPr>
              <a:t>IS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NOT COMMINUTED </a:t>
            </a:r>
            <a:r>
              <a:rPr sz="1800" dirty="0">
                <a:latin typeface="Arial"/>
                <a:cs typeface="Arial"/>
              </a:rPr>
              <a:t>(I.E. A </a:t>
            </a:r>
            <a:r>
              <a:rPr sz="1800" spc="-5" dirty="0">
                <a:latin typeface="Arial"/>
                <a:cs typeface="Arial"/>
              </a:rPr>
              <a:t>LOW-ENERGY  </a:t>
            </a:r>
            <a:r>
              <a:rPr sz="1800" dirty="0">
                <a:latin typeface="Arial"/>
                <a:cs typeface="Arial"/>
              </a:rPr>
              <a:t>FRACTURE).</a:t>
            </a:r>
            <a:endParaRPr sz="1800">
              <a:latin typeface="Arial"/>
              <a:cs typeface="Arial"/>
            </a:endParaRPr>
          </a:p>
          <a:p>
            <a:pPr marL="698500" marR="238125" lvl="1" indent="-228600">
              <a:lnSpc>
                <a:spcPct val="119500"/>
              </a:lnSpc>
              <a:spcBef>
                <a:spcPts val="409"/>
              </a:spcBef>
              <a:buFont typeface="Arial"/>
              <a:buChar char="•"/>
              <a:tabLst>
                <a:tab pos="699135" algn="l"/>
              </a:tabLst>
            </a:pPr>
            <a:r>
              <a:rPr sz="2400" i="1" spc="-5" dirty="0">
                <a:latin typeface="Arial"/>
                <a:cs typeface="Arial"/>
              </a:rPr>
              <a:t>TYPE </a:t>
            </a:r>
            <a:r>
              <a:rPr sz="2400" i="1" dirty="0">
                <a:latin typeface="Arial"/>
                <a:cs typeface="Arial"/>
              </a:rPr>
              <a:t>II </a:t>
            </a:r>
            <a:r>
              <a:rPr sz="1800" dirty="0">
                <a:latin typeface="Arial"/>
                <a:cs typeface="Arial"/>
              </a:rPr>
              <a:t>– THE </a:t>
            </a:r>
            <a:r>
              <a:rPr sz="1800" spc="-5" dirty="0">
                <a:latin typeface="Arial"/>
                <a:cs typeface="Arial"/>
              </a:rPr>
              <a:t>WOUND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IS MORE THAN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1 CM LONG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sz="1800" dirty="0">
                <a:latin typeface="Arial"/>
                <a:cs typeface="Arial"/>
              </a:rPr>
              <a:t>BUT </a:t>
            </a:r>
            <a:r>
              <a:rPr sz="1800" spc="-5" dirty="0">
                <a:latin typeface="Arial"/>
                <a:cs typeface="Arial"/>
              </a:rPr>
              <a:t>THERE </a:t>
            </a:r>
            <a:r>
              <a:rPr sz="1800" dirty="0">
                <a:latin typeface="Arial"/>
                <a:cs typeface="Arial"/>
              </a:rPr>
              <a:t>IS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NO SKIN</a:t>
            </a:r>
            <a:r>
              <a:rPr sz="1800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0000"/>
                </a:solidFill>
                <a:latin typeface="Arial"/>
                <a:cs typeface="Arial"/>
              </a:rPr>
              <a:t>FLAP</a:t>
            </a:r>
            <a:r>
              <a:rPr sz="1800" spc="-50" dirty="0">
                <a:latin typeface="Arial"/>
                <a:cs typeface="Arial"/>
              </a:rPr>
              <a:t>.  </a:t>
            </a:r>
            <a:r>
              <a:rPr sz="1800" dirty="0">
                <a:latin typeface="Arial"/>
                <a:cs typeface="Arial"/>
              </a:rPr>
              <a:t>THERE IS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NOT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MUCH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SOFT-TISSUE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DAMAGE </a:t>
            </a:r>
            <a:r>
              <a:rPr sz="1800" spc="-5" dirty="0">
                <a:latin typeface="Arial"/>
                <a:cs typeface="Arial"/>
              </a:rPr>
              <a:t>AND NO </a:t>
            </a:r>
            <a:r>
              <a:rPr sz="1800" dirty="0">
                <a:latin typeface="Arial"/>
                <a:cs typeface="Arial"/>
              </a:rPr>
              <a:t>MORE THAN 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MODERATE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CRUSHING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OR COMMINUTION </a:t>
            </a:r>
            <a:r>
              <a:rPr sz="1800" dirty="0">
                <a:latin typeface="Arial"/>
                <a:cs typeface="Arial"/>
              </a:rPr>
              <a:t>OF THE </a:t>
            </a:r>
            <a:r>
              <a:rPr sz="1800" spc="-5" dirty="0">
                <a:latin typeface="Arial"/>
                <a:cs typeface="Arial"/>
              </a:rPr>
              <a:t>FRACTURE (ALSO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LOW- </a:t>
            </a:r>
            <a:r>
              <a:rPr sz="1800" spc="-10" dirty="0">
                <a:latin typeface="Arial"/>
                <a:cs typeface="Arial"/>
              </a:rPr>
              <a:t>TO </a:t>
            </a:r>
            <a:r>
              <a:rPr sz="1800" spc="-15" dirty="0">
                <a:latin typeface="Arial"/>
                <a:cs typeface="Arial"/>
              </a:rPr>
              <a:t>MODERATE-  </a:t>
            </a:r>
            <a:r>
              <a:rPr sz="1800" spc="-5" dirty="0">
                <a:latin typeface="Arial"/>
                <a:cs typeface="Arial"/>
              </a:rPr>
              <a:t>ENERGY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FRACTURE).</a:t>
            </a:r>
            <a:endParaRPr sz="1800">
              <a:latin typeface="Arial"/>
              <a:cs typeface="Arial"/>
            </a:endParaRPr>
          </a:p>
          <a:p>
            <a:pPr marL="698500" marR="403225" lvl="1" indent="-228600">
              <a:lnSpc>
                <a:spcPct val="118300"/>
              </a:lnSpc>
              <a:spcBef>
                <a:spcPts val="459"/>
              </a:spcBef>
              <a:buFont typeface="Arial"/>
              <a:buChar char="•"/>
              <a:tabLst>
                <a:tab pos="699135" algn="l"/>
              </a:tabLst>
            </a:pPr>
            <a:r>
              <a:rPr sz="2400" i="1" spc="-5" dirty="0">
                <a:latin typeface="Arial"/>
                <a:cs typeface="Arial"/>
              </a:rPr>
              <a:t>TYPE </a:t>
            </a:r>
            <a:r>
              <a:rPr sz="2400" i="1" dirty="0">
                <a:latin typeface="Arial"/>
                <a:cs typeface="Arial"/>
              </a:rPr>
              <a:t>III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THERE </a:t>
            </a:r>
            <a:r>
              <a:rPr sz="1800" dirty="0">
                <a:latin typeface="Arial"/>
                <a:cs typeface="Arial"/>
              </a:rPr>
              <a:t>IS A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LARGE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LACERATION</a:t>
            </a:r>
            <a:r>
              <a:rPr sz="1800" spc="-15" dirty="0">
                <a:latin typeface="Arial"/>
                <a:cs typeface="Arial"/>
              </a:rPr>
              <a:t>,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EXTENSIVE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DAMAGE </a:t>
            </a:r>
            <a:r>
              <a:rPr sz="1800" spc="-1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SKIN</a:t>
            </a:r>
            <a:r>
              <a:rPr sz="1800" spc="-3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  </a:t>
            </a:r>
            <a:r>
              <a:rPr sz="1800" spc="-20" dirty="0">
                <a:latin typeface="Arial"/>
                <a:cs typeface="Arial"/>
              </a:rPr>
              <a:t>UNDERLYING </a:t>
            </a:r>
            <a:r>
              <a:rPr sz="1800" dirty="0">
                <a:latin typeface="Arial"/>
                <a:cs typeface="Arial"/>
              </a:rPr>
              <a:t>SOFT TISSUE </a:t>
            </a:r>
            <a:r>
              <a:rPr sz="1800" spc="-5" dirty="0">
                <a:latin typeface="Arial"/>
                <a:cs typeface="Arial"/>
              </a:rPr>
              <a:t>AND, </a:t>
            </a:r>
            <a:r>
              <a:rPr sz="1800" dirty="0">
                <a:latin typeface="Arial"/>
                <a:cs typeface="Arial"/>
              </a:rPr>
              <a:t>IN THE MOST </a:t>
            </a:r>
            <a:r>
              <a:rPr sz="1800" spc="-5" dirty="0">
                <a:latin typeface="Arial"/>
                <a:cs typeface="Arial"/>
              </a:rPr>
              <a:t>SEVERE EXAMPLES,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VASCULAR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0361" y="970798"/>
            <a:ext cx="6429755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9413" y="1028565"/>
            <a:ext cx="585597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CLASSIFYING THE</a:t>
            </a:r>
            <a:r>
              <a:rPr spc="-145" dirty="0"/>
              <a:t> </a:t>
            </a:r>
            <a:r>
              <a:rPr spc="-10" dirty="0"/>
              <a:t>INJURY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2533" y="2312837"/>
            <a:ext cx="9815195" cy="2921954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THERE ARE THREE GRADES OF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SEVERITY:</a:t>
            </a:r>
            <a:endParaRPr sz="2000">
              <a:latin typeface="Arial"/>
              <a:cs typeface="Arial"/>
            </a:endParaRPr>
          </a:p>
          <a:p>
            <a:pPr marL="698500" marR="5080" lvl="1" indent="-228600">
              <a:lnSpc>
                <a:spcPct val="118300"/>
              </a:lnSpc>
              <a:spcBef>
                <a:spcPts val="490"/>
              </a:spcBef>
              <a:buFont typeface="Arial"/>
              <a:buChar char="•"/>
              <a:tabLst>
                <a:tab pos="699135" algn="l"/>
              </a:tabLst>
            </a:pPr>
            <a:r>
              <a:rPr sz="2400" i="1" spc="-5" dirty="0">
                <a:latin typeface="Arial"/>
                <a:cs typeface="Arial"/>
              </a:rPr>
              <a:t>TYPE </a:t>
            </a:r>
            <a:r>
              <a:rPr sz="2400" i="1" dirty="0">
                <a:latin typeface="Arial"/>
                <a:cs typeface="Arial"/>
              </a:rPr>
              <a:t>III A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FRACTURED </a:t>
            </a:r>
            <a:r>
              <a:rPr sz="1800" dirty="0">
                <a:latin typeface="Arial"/>
                <a:cs typeface="Arial"/>
              </a:rPr>
              <a:t>BONE </a:t>
            </a:r>
            <a:r>
              <a:rPr sz="1800" spc="-5" dirty="0">
                <a:latin typeface="Arial"/>
                <a:cs typeface="Arial"/>
              </a:rPr>
              <a:t>CAN </a:t>
            </a:r>
            <a:r>
              <a:rPr sz="1800" dirty="0">
                <a:latin typeface="Arial"/>
                <a:cs typeface="Arial"/>
              </a:rPr>
              <a:t>BE </a:t>
            </a:r>
            <a:r>
              <a:rPr sz="1800" spc="-30" dirty="0">
                <a:solidFill>
                  <a:srgbClr val="FF0000"/>
                </a:solidFill>
                <a:latin typeface="Arial"/>
                <a:cs typeface="Arial"/>
              </a:rPr>
              <a:t>ADEQUATELY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COVERED BY</a:t>
            </a:r>
            <a:r>
              <a:rPr sz="1800" spc="-3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SOFT  TISSUE </a:t>
            </a:r>
            <a:r>
              <a:rPr sz="1800" dirty="0">
                <a:latin typeface="Arial"/>
                <a:cs typeface="Arial"/>
              </a:rPr>
              <a:t>DESPITE THE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LACERATION.</a:t>
            </a:r>
            <a:endParaRPr sz="18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975"/>
              </a:spcBef>
              <a:buFont typeface="Arial"/>
              <a:buChar char="•"/>
              <a:tabLst>
                <a:tab pos="699135" algn="l"/>
              </a:tabLst>
            </a:pPr>
            <a:r>
              <a:rPr sz="2400" i="1" spc="-5" dirty="0">
                <a:latin typeface="Arial"/>
                <a:cs typeface="Arial"/>
              </a:rPr>
              <a:t>TYPE </a:t>
            </a:r>
            <a:r>
              <a:rPr sz="2400" i="1" dirty="0">
                <a:latin typeface="Arial"/>
                <a:cs typeface="Arial"/>
              </a:rPr>
              <a:t>III B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THERE IS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EXTENSIVE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PERIOSTEAL STRIPPING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-2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FRACTURE</a:t>
            </a:r>
            <a:endParaRPr sz="180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  <a:spcBef>
                <a:spcPts val="525"/>
              </a:spcBef>
            </a:pPr>
            <a:r>
              <a:rPr sz="1800" spc="-5" dirty="0">
                <a:latin typeface="Arial"/>
                <a:cs typeface="Arial"/>
              </a:rPr>
              <a:t>COVER </a:t>
            </a:r>
            <a:r>
              <a:rPr sz="1800" dirty="0">
                <a:latin typeface="Arial"/>
                <a:cs typeface="Arial"/>
              </a:rPr>
              <a:t>IS NOT </a:t>
            </a:r>
            <a:r>
              <a:rPr sz="1800" spc="-5" dirty="0">
                <a:latin typeface="Arial"/>
                <a:cs typeface="Arial"/>
              </a:rPr>
              <a:t>POSSIBLE </a:t>
            </a:r>
            <a:r>
              <a:rPr sz="1800" dirty="0">
                <a:latin typeface="Arial"/>
                <a:cs typeface="Arial"/>
              </a:rPr>
              <a:t>WITHOUT USE OF </a:t>
            </a:r>
            <a:r>
              <a:rPr sz="1800" spc="-5" dirty="0">
                <a:latin typeface="Arial"/>
                <a:cs typeface="Arial"/>
              </a:rPr>
              <a:t>LOCAL </a:t>
            </a:r>
            <a:r>
              <a:rPr sz="1800" dirty="0">
                <a:latin typeface="Arial"/>
                <a:cs typeface="Arial"/>
              </a:rPr>
              <a:t>OR </a:t>
            </a:r>
            <a:r>
              <a:rPr sz="1800" spc="-20" dirty="0">
                <a:latin typeface="Arial"/>
                <a:cs typeface="Arial"/>
              </a:rPr>
              <a:t>DISTANT</a:t>
            </a:r>
            <a:r>
              <a:rPr sz="1800" spc="-2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FLAPS.</a:t>
            </a:r>
            <a:endParaRPr sz="1800">
              <a:latin typeface="Arial"/>
              <a:cs typeface="Arial"/>
            </a:endParaRPr>
          </a:p>
          <a:p>
            <a:pPr marL="698500" marR="340360" lvl="1" indent="-228600">
              <a:lnSpc>
                <a:spcPct val="118300"/>
              </a:lnSpc>
              <a:spcBef>
                <a:spcPts val="459"/>
              </a:spcBef>
              <a:buFont typeface="Arial"/>
              <a:buChar char="•"/>
              <a:tabLst>
                <a:tab pos="699135" algn="l"/>
              </a:tabLst>
            </a:pPr>
            <a:r>
              <a:rPr sz="2400" i="1" spc="-5" dirty="0">
                <a:latin typeface="Arial"/>
                <a:cs typeface="Arial"/>
              </a:rPr>
              <a:t>TYPE </a:t>
            </a:r>
            <a:r>
              <a:rPr sz="2400" i="1" dirty="0">
                <a:latin typeface="Arial"/>
                <a:cs typeface="Arial"/>
              </a:rPr>
              <a:t>III </a:t>
            </a:r>
            <a:r>
              <a:rPr sz="2400" i="1" spc="-5" dirty="0">
                <a:latin typeface="Arial"/>
                <a:cs typeface="Arial"/>
              </a:rPr>
              <a:t>C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THERE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3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ARTERIAL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INJURY </a:t>
            </a:r>
            <a:r>
              <a:rPr sz="1800" spc="-35" dirty="0">
                <a:latin typeface="Arial"/>
                <a:cs typeface="Arial"/>
              </a:rPr>
              <a:t>THAT </a:t>
            </a:r>
            <a:r>
              <a:rPr sz="1800" spc="-5" dirty="0">
                <a:latin typeface="Arial"/>
                <a:cs typeface="Arial"/>
              </a:rPr>
              <a:t>NEEDS </a:t>
            </a:r>
            <a:r>
              <a:rPr sz="1800" spc="-10" dirty="0">
                <a:latin typeface="Arial"/>
                <a:cs typeface="Arial"/>
              </a:rPr>
              <a:t>TO </a:t>
            </a:r>
            <a:r>
              <a:rPr sz="1800" dirty="0">
                <a:latin typeface="Arial"/>
                <a:cs typeface="Arial"/>
              </a:rPr>
              <a:t>BE </a:t>
            </a:r>
            <a:r>
              <a:rPr sz="1800" spc="-15" dirty="0">
                <a:latin typeface="Arial"/>
                <a:cs typeface="Arial"/>
              </a:rPr>
              <a:t>REPAIRED,  </a:t>
            </a:r>
            <a:r>
              <a:rPr sz="1800" spc="-5" dirty="0">
                <a:latin typeface="Arial"/>
                <a:cs typeface="Arial"/>
              </a:rPr>
              <a:t>REGARDLESS </a:t>
            </a:r>
            <a:r>
              <a:rPr sz="1800" dirty="0">
                <a:latin typeface="Arial"/>
                <a:cs typeface="Arial"/>
              </a:rPr>
              <a:t>OF THE AMOUNT OF OTHER </a:t>
            </a:r>
            <a:r>
              <a:rPr sz="1800" spc="-10" dirty="0">
                <a:latin typeface="Arial"/>
                <a:cs typeface="Arial"/>
              </a:rPr>
              <a:t>SOFT-TISSUE</a:t>
            </a:r>
            <a:r>
              <a:rPr sz="1800" spc="-2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DAMAGE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5183" y="970798"/>
            <a:ext cx="6960108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4241" y="1028565"/>
            <a:ext cx="638683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PRINCIPLES OF</a:t>
            </a:r>
            <a:r>
              <a:rPr spc="-150" dirty="0"/>
              <a:t> </a:t>
            </a:r>
            <a:r>
              <a:rPr spc="-30" dirty="0"/>
              <a:t>TREATMENT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2532" y="2351913"/>
            <a:ext cx="9275445" cy="32306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2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ALL OPEN FRACTURES, </a:t>
            </a:r>
            <a:r>
              <a:rPr sz="2400" dirty="0">
                <a:latin typeface="Arial"/>
                <a:cs typeface="Arial"/>
              </a:rPr>
              <a:t>NO </a:t>
            </a:r>
            <a:r>
              <a:rPr sz="2400" spc="-35" dirty="0">
                <a:latin typeface="Arial"/>
                <a:cs typeface="Arial"/>
              </a:rPr>
              <a:t>MATTER </a:t>
            </a:r>
            <a:r>
              <a:rPr sz="2400" dirty="0">
                <a:latin typeface="Arial"/>
                <a:cs typeface="Arial"/>
              </a:rPr>
              <a:t>HOW TRIVIAL </a:t>
            </a:r>
            <a:r>
              <a:rPr sz="2400" spc="-5" dirty="0">
                <a:latin typeface="Arial"/>
                <a:cs typeface="Arial"/>
              </a:rPr>
              <a:t>THEY</a:t>
            </a:r>
            <a:r>
              <a:rPr sz="2400" spc="-30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MAY  </a:t>
            </a:r>
            <a:r>
              <a:rPr sz="2400" spc="-5" dirty="0">
                <a:latin typeface="Arial"/>
                <a:cs typeface="Arial"/>
              </a:rPr>
              <a:t>SEEM, </a:t>
            </a:r>
            <a:r>
              <a:rPr sz="2400" dirty="0">
                <a:latin typeface="Arial"/>
                <a:cs typeface="Arial"/>
              </a:rPr>
              <a:t>MUST BE </a:t>
            </a:r>
            <a:r>
              <a:rPr sz="2400" spc="-5" dirty="0">
                <a:latin typeface="Arial"/>
                <a:cs typeface="Arial"/>
              </a:rPr>
              <a:t>ASSUMED </a:t>
            </a:r>
            <a:r>
              <a:rPr sz="2400" spc="-3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CONTAMINATED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57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FOUR ESSENTIALS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ARE:</a:t>
            </a:r>
            <a:endParaRPr sz="24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1050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2000" dirty="0">
                <a:latin typeface="Arial"/>
                <a:cs typeface="Arial"/>
              </a:rPr>
              <a:t>ANTIBIOTIC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PROPHYLAXIS.</a:t>
            </a:r>
            <a:endParaRPr sz="20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2000" dirty="0">
                <a:latin typeface="Arial"/>
                <a:cs typeface="Arial"/>
              </a:rPr>
              <a:t>URGENT WOUND AND FRACTURE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DEBRIDEMENT.</a:t>
            </a:r>
            <a:endParaRPr sz="20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969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2000" spc="-25" dirty="0">
                <a:latin typeface="Arial"/>
                <a:cs typeface="Arial"/>
              </a:rPr>
              <a:t>STABILIZATION </a:t>
            </a:r>
            <a:r>
              <a:rPr sz="2000" dirty="0">
                <a:latin typeface="Arial"/>
                <a:cs typeface="Arial"/>
              </a:rPr>
              <a:t>OF THE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FRACTURE.</a:t>
            </a:r>
            <a:endParaRPr sz="20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990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2000" spc="-30" dirty="0">
                <a:latin typeface="Arial"/>
                <a:cs typeface="Arial"/>
              </a:rPr>
              <a:t>EARLY </a:t>
            </a:r>
            <a:r>
              <a:rPr sz="2000" dirty="0">
                <a:latin typeface="Arial"/>
                <a:cs typeface="Arial"/>
              </a:rPr>
              <a:t>DEFINITIVE </a:t>
            </a:r>
            <a:r>
              <a:rPr sz="2000" spc="5" dirty="0">
                <a:latin typeface="Arial"/>
                <a:cs typeface="Arial"/>
              </a:rPr>
              <a:t>WOUND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COVER.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872" y="0"/>
            <a:ext cx="11883237" cy="6857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6007" y="1197103"/>
            <a:ext cx="5311140" cy="139179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065" marR="5080" indent="-635" algn="ctr">
              <a:lnSpc>
                <a:spcPct val="90000"/>
              </a:lnSpc>
              <a:spcBef>
                <a:spcPts val="484"/>
              </a:spcBef>
            </a:pPr>
            <a:r>
              <a:rPr sz="3200" b="1" dirty="0">
                <a:solidFill>
                  <a:srgbClr val="000000"/>
                </a:solidFill>
                <a:latin typeface="Arial"/>
                <a:cs typeface="Arial"/>
              </a:rPr>
              <a:t>WOUND EXTENSIONS</a:t>
            </a:r>
            <a:r>
              <a:rPr sz="3200" b="1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00"/>
                </a:solidFill>
                <a:latin typeface="Arial"/>
                <a:cs typeface="Arial"/>
              </a:rPr>
              <a:t>FOR  ACCESS IN OPEN  FRACTURES OF THE</a:t>
            </a:r>
            <a:r>
              <a:rPr sz="3200" b="1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00"/>
                </a:solidFill>
                <a:latin typeface="Arial"/>
                <a:cs typeface="Arial"/>
              </a:rPr>
              <a:t>TIBIA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53303" y="533410"/>
            <a:ext cx="3390900" cy="5324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2537" y="2639978"/>
            <a:ext cx="858519" cy="10961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WOUND  ACC</a:t>
            </a:r>
            <a:r>
              <a:rPr sz="1600" spc="-15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SS  ALONG  BEHIND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0522" y="2639973"/>
            <a:ext cx="4889500" cy="10961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9539" algn="just">
              <a:lnSpc>
                <a:spcPct val="11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INCISIONS (EXTENSIONS) FOR </a:t>
            </a:r>
            <a:r>
              <a:rPr sz="1600" spc="-20" dirty="0">
                <a:latin typeface="Arial"/>
                <a:cs typeface="Arial"/>
              </a:rPr>
              <a:t>ADEQUATE  TO </a:t>
            </a:r>
            <a:r>
              <a:rPr sz="1600" spc="-5" dirty="0">
                <a:latin typeface="Arial"/>
                <a:cs typeface="Arial"/>
              </a:rPr>
              <a:t>AN OPEN TIBIAL FRACTURE ARE </a:t>
            </a:r>
            <a:r>
              <a:rPr sz="1600" spc="-10" dirty="0">
                <a:latin typeface="Arial"/>
                <a:cs typeface="Arial"/>
              </a:rPr>
              <a:t>MADE  </a:t>
            </a:r>
            <a:r>
              <a:rPr sz="1600" spc="-20" dirty="0">
                <a:latin typeface="Arial"/>
                <a:cs typeface="Arial"/>
              </a:rPr>
              <a:t>STANDARD </a:t>
            </a:r>
            <a:r>
              <a:rPr sz="1600" spc="-15" dirty="0">
                <a:latin typeface="Arial"/>
                <a:cs typeface="Arial"/>
              </a:rPr>
              <a:t>FASCIOTOMY </a:t>
            </a:r>
            <a:r>
              <a:rPr sz="1600" spc="-5" dirty="0">
                <a:latin typeface="Arial"/>
                <a:cs typeface="Arial"/>
              </a:rPr>
              <a:t>INCISIONS: 1 </a:t>
            </a:r>
            <a:r>
              <a:rPr sz="1600" spc="-10" dirty="0">
                <a:latin typeface="Arial"/>
                <a:cs typeface="Arial"/>
              </a:rPr>
              <a:t>CM  </a:t>
            </a:r>
            <a:r>
              <a:rPr sz="1600" spc="-5" dirty="0">
                <a:latin typeface="Arial"/>
                <a:cs typeface="Arial"/>
              </a:rPr>
              <a:t>THE POSTEROMEDIAL BORDER </a:t>
            </a:r>
            <a:r>
              <a:rPr sz="1600" dirty="0">
                <a:latin typeface="Arial"/>
                <a:cs typeface="Arial"/>
              </a:rPr>
              <a:t>OF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2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TIBIA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94835" y="4598289"/>
            <a:ext cx="249047" cy="2131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00929" y="5529453"/>
            <a:ext cx="259715" cy="2131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2531" y="3712844"/>
            <a:ext cx="5788660" cy="32496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60" algn="just">
              <a:lnSpc>
                <a:spcPct val="11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AND 2–3 CM </a:t>
            </a:r>
            <a:r>
              <a:rPr sz="1600" spc="-20" dirty="0">
                <a:latin typeface="Arial"/>
                <a:cs typeface="Arial"/>
              </a:rPr>
              <a:t>LATERAL TO </a:t>
            </a:r>
            <a:r>
              <a:rPr sz="1600" spc="-5" dirty="0">
                <a:latin typeface="Arial"/>
                <a:cs typeface="Arial"/>
              </a:rPr>
              <a:t>THE CREST </a:t>
            </a:r>
            <a:r>
              <a:rPr sz="1600" spc="-10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TIBIA AS  SHOWN IN THIS EXAMPLE OF A TWO-INCISION  </a:t>
            </a:r>
            <a:r>
              <a:rPr sz="1600" spc="-35" dirty="0">
                <a:latin typeface="Arial"/>
                <a:cs typeface="Arial"/>
              </a:rPr>
              <a:t>FASCIOTOMY.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DOTTED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LINES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MARK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OUT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CREST</a:t>
            </a:r>
            <a:endParaRPr sz="16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sz="1600" spc="-5" dirty="0">
                <a:latin typeface="Arial"/>
                <a:cs typeface="Arial"/>
              </a:rPr>
              <a:t>(C) AND POSTEROMEDIAL CORNER (PM) OF THE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TIBIA</a:t>
            </a:r>
            <a:endParaRPr sz="1600">
              <a:latin typeface="Arial"/>
              <a:cs typeface="Arial"/>
            </a:endParaRPr>
          </a:p>
          <a:p>
            <a:pPr marL="12700" marR="257810" algn="just">
              <a:lnSpc>
                <a:spcPct val="110100"/>
              </a:lnSpc>
              <a:spcBef>
                <a:spcPts val="995"/>
              </a:spcBef>
            </a:pPr>
            <a:r>
              <a:rPr sz="1600" spc="-5" dirty="0">
                <a:latin typeface="Arial"/>
                <a:cs typeface="Arial"/>
              </a:rPr>
              <a:t>THESE INCISIONS </a:t>
            </a:r>
            <a:r>
              <a:rPr sz="1600" spc="-30" dirty="0">
                <a:latin typeface="Arial"/>
                <a:cs typeface="Arial"/>
              </a:rPr>
              <a:t>AVOID </a:t>
            </a:r>
            <a:r>
              <a:rPr sz="1600" spc="-10" dirty="0">
                <a:latin typeface="Arial"/>
                <a:cs typeface="Arial"/>
              </a:rPr>
              <a:t>INJURY </a:t>
            </a:r>
            <a:r>
              <a:rPr sz="1600" spc="-20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PERFORATING  </a:t>
            </a:r>
            <a:r>
              <a:rPr sz="1600" spc="-5" dirty="0">
                <a:latin typeface="Arial"/>
                <a:cs typeface="Arial"/>
              </a:rPr>
              <a:t>BRANCHES </a:t>
            </a:r>
            <a:r>
              <a:rPr sz="1600" spc="-35" dirty="0">
                <a:latin typeface="Arial"/>
                <a:cs typeface="Arial"/>
              </a:rPr>
              <a:t>THAT </a:t>
            </a:r>
            <a:r>
              <a:rPr sz="1600" spc="-25" dirty="0">
                <a:latin typeface="Arial"/>
                <a:cs typeface="Arial"/>
              </a:rPr>
              <a:t>SUPPLY </a:t>
            </a:r>
            <a:r>
              <a:rPr sz="1600" spc="-5" dirty="0">
                <a:latin typeface="Arial"/>
                <a:cs typeface="Arial"/>
              </a:rPr>
              <a:t>AREAS OF SKIN </a:t>
            </a:r>
            <a:r>
              <a:rPr sz="1600" spc="-35" dirty="0">
                <a:latin typeface="Arial"/>
                <a:cs typeface="Arial"/>
              </a:rPr>
              <a:t>THAT </a:t>
            </a:r>
            <a:r>
              <a:rPr sz="1600" spc="-5" dirty="0">
                <a:latin typeface="Arial"/>
                <a:cs typeface="Arial"/>
              </a:rPr>
              <a:t>CAN</a:t>
            </a:r>
            <a:r>
              <a:rPr sz="1600" spc="-1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BE  USED AS FLAPS </a:t>
            </a:r>
            <a:r>
              <a:rPr sz="1600" spc="-20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COVER THE EXPOSED</a:t>
            </a:r>
            <a:r>
              <a:rPr sz="1600" spc="-1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FRACTURE</a:t>
            </a: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110000"/>
              </a:lnSpc>
              <a:spcBef>
                <a:spcPts val="1005"/>
              </a:spcBef>
            </a:pPr>
            <a:r>
              <a:rPr sz="1600" spc="-5" dirty="0">
                <a:latin typeface="Arial"/>
                <a:cs typeface="Arial"/>
              </a:rPr>
              <a:t>THIS CLINICAL EXAMPLE SHOWS HOW LOCAL SKIN  NECROSIS AROUND AN OPEN FRACTURE IS EXCISED  AND THE WOUND </a:t>
            </a:r>
            <a:r>
              <a:rPr sz="1600" spc="-10" dirty="0">
                <a:latin typeface="Arial"/>
                <a:cs typeface="Arial"/>
              </a:rPr>
              <a:t>EXTENDED </a:t>
            </a:r>
            <a:r>
              <a:rPr sz="1600" spc="-15" dirty="0">
                <a:latin typeface="Arial"/>
                <a:cs typeface="Arial"/>
              </a:rPr>
              <a:t>PROXIMALLY </a:t>
            </a:r>
            <a:r>
              <a:rPr sz="1600" dirty="0">
                <a:latin typeface="Arial"/>
                <a:cs typeface="Arial"/>
              </a:rPr>
              <a:t>ALONG </a:t>
            </a:r>
            <a:r>
              <a:rPr sz="1600" spc="-5" dirty="0">
                <a:latin typeface="Arial"/>
                <a:cs typeface="Arial"/>
              </a:rPr>
              <a:t>A  </a:t>
            </a:r>
            <a:r>
              <a:rPr sz="1600" spc="-15" dirty="0">
                <a:latin typeface="Arial"/>
                <a:cs typeface="Arial"/>
              </a:rPr>
              <a:t>FASCIOTOMY </a:t>
            </a:r>
            <a:r>
              <a:rPr sz="1600" spc="-5" dirty="0">
                <a:latin typeface="Arial"/>
                <a:cs typeface="Arial"/>
              </a:rPr>
              <a:t>INCISION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56736" y="6741829"/>
            <a:ext cx="406400" cy="116205"/>
          </a:xfrm>
          <a:custGeom>
            <a:avLst/>
            <a:gdLst/>
            <a:ahLst/>
            <a:cxnLst/>
            <a:rect l="l" t="t" r="r" b="b"/>
            <a:pathLst>
              <a:path w="406400" h="116204">
                <a:moveTo>
                  <a:pt x="278257" y="40082"/>
                </a:moveTo>
                <a:lnTo>
                  <a:pt x="241006" y="61741"/>
                </a:lnTo>
                <a:lnTo>
                  <a:pt x="233934" y="94614"/>
                </a:lnTo>
                <a:lnTo>
                  <a:pt x="234741" y="106958"/>
                </a:lnTo>
                <a:lnTo>
                  <a:pt x="236784" y="116179"/>
                </a:lnTo>
                <a:lnTo>
                  <a:pt x="266405" y="116179"/>
                </a:lnTo>
                <a:lnTo>
                  <a:pt x="263905" y="112067"/>
                </a:lnTo>
                <a:lnTo>
                  <a:pt x="262254" y="103951"/>
                </a:lnTo>
                <a:lnTo>
                  <a:pt x="262329" y="82055"/>
                </a:lnTo>
                <a:lnTo>
                  <a:pt x="264540" y="74475"/>
                </a:lnTo>
                <a:lnTo>
                  <a:pt x="273430" y="63983"/>
                </a:lnTo>
                <a:lnTo>
                  <a:pt x="279018" y="61361"/>
                </a:lnTo>
                <a:lnTo>
                  <a:pt x="336550" y="61361"/>
                </a:lnTo>
                <a:lnTo>
                  <a:pt x="336550" y="54730"/>
                </a:lnTo>
                <a:lnTo>
                  <a:pt x="308737" y="54730"/>
                </a:lnTo>
                <a:lnTo>
                  <a:pt x="301974" y="48322"/>
                </a:lnTo>
                <a:lnTo>
                  <a:pt x="294639" y="43744"/>
                </a:lnTo>
                <a:lnTo>
                  <a:pt x="286734" y="40998"/>
                </a:lnTo>
                <a:lnTo>
                  <a:pt x="278257" y="40082"/>
                </a:lnTo>
                <a:close/>
              </a:path>
              <a:path w="406400" h="116204">
                <a:moveTo>
                  <a:pt x="336550" y="61361"/>
                </a:moveTo>
                <a:lnTo>
                  <a:pt x="292353" y="61361"/>
                </a:lnTo>
                <a:lnTo>
                  <a:pt x="297941" y="64016"/>
                </a:lnTo>
                <a:lnTo>
                  <a:pt x="302260" y="69329"/>
                </a:lnTo>
                <a:lnTo>
                  <a:pt x="308863" y="106228"/>
                </a:lnTo>
                <a:lnTo>
                  <a:pt x="306577" y="114360"/>
                </a:lnTo>
                <a:lnTo>
                  <a:pt x="305092" y="116179"/>
                </a:lnTo>
                <a:lnTo>
                  <a:pt x="336550" y="116179"/>
                </a:lnTo>
                <a:lnTo>
                  <a:pt x="336550" y="61361"/>
                </a:lnTo>
                <a:close/>
              </a:path>
              <a:path w="406400" h="116204">
                <a:moveTo>
                  <a:pt x="336550" y="2473"/>
                </a:moveTo>
                <a:lnTo>
                  <a:pt x="308737" y="2473"/>
                </a:lnTo>
                <a:lnTo>
                  <a:pt x="308737" y="54730"/>
                </a:lnTo>
                <a:lnTo>
                  <a:pt x="336550" y="54730"/>
                </a:lnTo>
                <a:lnTo>
                  <a:pt x="336550" y="2473"/>
                </a:lnTo>
                <a:close/>
              </a:path>
              <a:path w="406400" h="116204">
                <a:moveTo>
                  <a:pt x="115824" y="40082"/>
                </a:moveTo>
                <a:lnTo>
                  <a:pt x="78612" y="54582"/>
                </a:lnTo>
                <a:lnTo>
                  <a:pt x="64770" y="95110"/>
                </a:lnTo>
                <a:lnTo>
                  <a:pt x="65628" y="107283"/>
                </a:lnTo>
                <a:lnTo>
                  <a:pt x="67753" y="116179"/>
                </a:lnTo>
                <a:lnTo>
                  <a:pt x="97659" y="116179"/>
                </a:lnTo>
                <a:lnTo>
                  <a:pt x="96954" y="115009"/>
                </a:lnTo>
                <a:lnTo>
                  <a:pt x="95011" y="109089"/>
                </a:lnTo>
                <a:lnTo>
                  <a:pt x="93854" y="101797"/>
                </a:lnTo>
                <a:lnTo>
                  <a:pt x="93559" y="95110"/>
                </a:lnTo>
                <a:lnTo>
                  <a:pt x="93472" y="81913"/>
                </a:lnTo>
                <a:lnTo>
                  <a:pt x="95503" y="73913"/>
                </a:lnTo>
                <a:lnTo>
                  <a:pt x="99567" y="69129"/>
                </a:lnTo>
                <a:lnTo>
                  <a:pt x="103759" y="64347"/>
                </a:lnTo>
                <a:lnTo>
                  <a:pt x="109220" y="61954"/>
                </a:lnTo>
                <a:lnTo>
                  <a:pt x="157746" y="61954"/>
                </a:lnTo>
                <a:lnTo>
                  <a:pt x="156051" y="58775"/>
                </a:lnTo>
                <a:lnTo>
                  <a:pt x="124944" y="40598"/>
                </a:lnTo>
                <a:lnTo>
                  <a:pt x="115824" y="40082"/>
                </a:lnTo>
                <a:close/>
              </a:path>
              <a:path w="406400" h="116204">
                <a:moveTo>
                  <a:pt x="136651" y="107283"/>
                </a:moveTo>
                <a:lnTo>
                  <a:pt x="135254" y="114607"/>
                </a:lnTo>
                <a:lnTo>
                  <a:pt x="134559" y="116179"/>
                </a:lnTo>
                <a:lnTo>
                  <a:pt x="162710" y="116179"/>
                </a:lnTo>
                <a:lnTo>
                  <a:pt x="163957" y="111935"/>
                </a:lnTo>
                <a:lnTo>
                  <a:pt x="136651" y="107283"/>
                </a:lnTo>
                <a:close/>
              </a:path>
              <a:path w="406400" h="116204">
                <a:moveTo>
                  <a:pt x="157746" y="61954"/>
                </a:moveTo>
                <a:lnTo>
                  <a:pt x="121412" y="61954"/>
                </a:lnTo>
                <a:lnTo>
                  <a:pt x="125602" y="63341"/>
                </a:lnTo>
                <a:lnTo>
                  <a:pt x="132207" y="68883"/>
                </a:lnTo>
                <a:lnTo>
                  <a:pt x="134238" y="73007"/>
                </a:lnTo>
                <a:lnTo>
                  <a:pt x="135254" y="78483"/>
                </a:lnTo>
                <a:lnTo>
                  <a:pt x="162560" y="73534"/>
                </a:lnTo>
                <a:lnTo>
                  <a:pt x="159698" y="65613"/>
                </a:lnTo>
                <a:lnTo>
                  <a:pt x="157746" y="61954"/>
                </a:lnTo>
                <a:close/>
              </a:path>
              <a:path w="406400" h="116204">
                <a:moveTo>
                  <a:pt x="374523" y="0"/>
                </a:moveTo>
                <a:lnTo>
                  <a:pt x="355600" y="0"/>
                </a:lnTo>
                <a:lnTo>
                  <a:pt x="361892" y="14433"/>
                </a:lnTo>
                <a:lnTo>
                  <a:pt x="367077" y="27748"/>
                </a:lnTo>
                <a:lnTo>
                  <a:pt x="378047" y="72680"/>
                </a:lnTo>
                <a:lnTo>
                  <a:pt x="379299" y="104054"/>
                </a:lnTo>
                <a:lnTo>
                  <a:pt x="378840" y="110863"/>
                </a:lnTo>
                <a:lnTo>
                  <a:pt x="378198" y="116179"/>
                </a:lnTo>
                <a:lnTo>
                  <a:pt x="404179" y="116179"/>
                </a:lnTo>
                <a:lnTo>
                  <a:pt x="404399" y="114953"/>
                </a:lnTo>
                <a:lnTo>
                  <a:pt x="405614" y="104054"/>
                </a:lnTo>
                <a:lnTo>
                  <a:pt x="406018" y="93526"/>
                </a:lnTo>
                <a:lnTo>
                  <a:pt x="405497" y="81297"/>
                </a:lnTo>
                <a:lnTo>
                  <a:pt x="393239" y="33365"/>
                </a:lnTo>
                <a:lnTo>
                  <a:pt x="381619" y="10799"/>
                </a:lnTo>
                <a:lnTo>
                  <a:pt x="374523" y="0"/>
                </a:lnTo>
                <a:close/>
              </a:path>
              <a:path w="406400" h="116204">
                <a:moveTo>
                  <a:pt x="50291" y="0"/>
                </a:moveTo>
                <a:lnTo>
                  <a:pt x="31368" y="0"/>
                </a:lnTo>
                <a:lnTo>
                  <a:pt x="25084" y="9568"/>
                </a:lnTo>
                <a:lnTo>
                  <a:pt x="5464" y="53833"/>
                </a:lnTo>
                <a:lnTo>
                  <a:pt x="0" y="95011"/>
                </a:lnTo>
                <a:lnTo>
                  <a:pt x="480" y="106640"/>
                </a:lnTo>
                <a:lnTo>
                  <a:pt x="1655" y="116179"/>
                </a:lnTo>
                <a:lnTo>
                  <a:pt x="27777" y="116179"/>
                </a:lnTo>
                <a:lnTo>
                  <a:pt x="27304" y="112034"/>
                </a:lnTo>
                <a:lnTo>
                  <a:pt x="26733" y="103770"/>
                </a:lnTo>
                <a:lnTo>
                  <a:pt x="29436" y="61691"/>
                </a:lnTo>
                <a:lnTo>
                  <a:pt x="44053" y="14433"/>
                </a:lnTo>
                <a:lnTo>
                  <a:pt x="50291" y="0"/>
                </a:lnTo>
                <a:close/>
              </a:path>
            </a:pathLst>
          </a:custGeom>
          <a:solidFill>
            <a:srgbClr val="B7EA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18998" y="6803180"/>
            <a:ext cx="23495" cy="55244"/>
          </a:xfrm>
          <a:custGeom>
            <a:avLst/>
            <a:gdLst/>
            <a:ahLst/>
            <a:cxnLst/>
            <a:rect l="l" t="t" r="r" b="b"/>
            <a:pathLst>
              <a:path w="23495" h="55245">
                <a:moveTo>
                  <a:pt x="23241" y="0"/>
                </a:moveTo>
                <a:lnTo>
                  <a:pt x="16763" y="0"/>
                </a:lnTo>
                <a:lnTo>
                  <a:pt x="11175" y="2622"/>
                </a:lnTo>
                <a:lnTo>
                  <a:pt x="6731" y="7867"/>
                </a:lnTo>
                <a:lnTo>
                  <a:pt x="2286" y="13114"/>
                </a:lnTo>
                <a:lnTo>
                  <a:pt x="0" y="20948"/>
                </a:lnTo>
                <a:lnTo>
                  <a:pt x="0" y="31374"/>
                </a:lnTo>
                <a:lnTo>
                  <a:pt x="0" y="42590"/>
                </a:lnTo>
                <a:lnTo>
                  <a:pt x="1650" y="50705"/>
                </a:lnTo>
                <a:lnTo>
                  <a:pt x="4150" y="54817"/>
                </a:lnTo>
              </a:path>
            </a:pathLst>
          </a:custGeom>
          <a:ln w="22860">
            <a:solidFill>
              <a:srgbClr val="4AC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42239" y="6803180"/>
            <a:ext cx="23495" cy="55244"/>
          </a:xfrm>
          <a:custGeom>
            <a:avLst/>
            <a:gdLst/>
            <a:ahLst/>
            <a:cxnLst/>
            <a:rect l="l" t="t" r="r" b="b"/>
            <a:pathLst>
              <a:path w="23495" h="55245">
                <a:moveTo>
                  <a:pt x="19596" y="54817"/>
                </a:moveTo>
                <a:lnTo>
                  <a:pt x="21081" y="52998"/>
                </a:lnTo>
                <a:lnTo>
                  <a:pt x="23367" y="44866"/>
                </a:lnTo>
                <a:lnTo>
                  <a:pt x="23367" y="34046"/>
                </a:lnTo>
                <a:lnTo>
                  <a:pt x="6857" y="0"/>
                </a:lnTo>
                <a:lnTo>
                  <a:pt x="0" y="0"/>
                </a:lnTo>
              </a:path>
            </a:pathLst>
          </a:custGeom>
          <a:ln w="22860">
            <a:solidFill>
              <a:srgbClr val="4AC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50215" y="6781901"/>
            <a:ext cx="69215" cy="76200"/>
          </a:xfrm>
          <a:custGeom>
            <a:avLst/>
            <a:gdLst/>
            <a:ahLst/>
            <a:cxnLst/>
            <a:rect l="l" t="t" r="r" b="b"/>
            <a:pathLst>
              <a:path w="69214" h="76200">
                <a:moveTo>
                  <a:pt x="22351" y="0"/>
                </a:moveTo>
                <a:lnTo>
                  <a:pt x="62579" y="18692"/>
                </a:lnTo>
                <a:lnTo>
                  <a:pt x="69087" y="33451"/>
                </a:lnTo>
                <a:lnTo>
                  <a:pt x="41782" y="38400"/>
                </a:lnTo>
                <a:lnTo>
                  <a:pt x="40766" y="32924"/>
                </a:lnTo>
                <a:lnTo>
                  <a:pt x="38735" y="28801"/>
                </a:lnTo>
                <a:lnTo>
                  <a:pt x="35432" y="26029"/>
                </a:lnTo>
                <a:lnTo>
                  <a:pt x="32130" y="23258"/>
                </a:lnTo>
                <a:lnTo>
                  <a:pt x="27939" y="21871"/>
                </a:lnTo>
                <a:lnTo>
                  <a:pt x="22732" y="21871"/>
                </a:lnTo>
                <a:lnTo>
                  <a:pt x="15748" y="21871"/>
                </a:lnTo>
                <a:lnTo>
                  <a:pt x="10287" y="24264"/>
                </a:lnTo>
                <a:lnTo>
                  <a:pt x="6095" y="29047"/>
                </a:lnTo>
                <a:lnTo>
                  <a:pt x="2031" y="33831"/>
                </a:lnTo>
                <a:lnTo>
                  <a:pt x="0" y="41831"/>
                </a:lnTo>
                <a:lnTo>
                  <a:pt x="0" y="53049"/>
                </a:lnTo>
                <a:lnTo>
                  <a:pt x="382" y="61714"/>
                </a:lnTo>
                <a:lnTo>
                  <a:pt x="1539" y="69007"/>
                </a:lnTo>
                <a:lnTo>
                  <a:pt x="3482" y="74927"/>
                </a:lnTo>
                <a:lnTo>
                  <a:pt x="4187" y="76096"/>
                </a:lnTo>
              </a:path>
            </a:pathLst>
          </a:custGeom>
          <a:ln w="22860">
            <a:solidFill>
              <a:srgbClr val="4AC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91296" y="6849102"/>
            <a:ext cx="29845" cy="8890"/>
          </a:xfrm>
          <a:custGeom>
            <a:avLst/>
            <a:gdLst/>
            <a:ahLst/>
            <a:cxnLst/>
            <a:rect l="l" t="t" r="r" b="b"/>
            <a:pathLst>
              <a:path w="29845" h="8890">
                <a:moveTo>
                  <a:pt x="0" y="8895"/>
                </a:moveTo>
                <a:lnTo>
                  <a:pt x="695" y="7323"/>
                </a:lnTo>
                <a:lnTo>
                  <a:pt x="2092" y="0"/>
                </a:lnTo>
                <a:lnTo>
                  <a:pt x="29397" y="4651"/>
                </a:lnTo>
                <a:lnTo>
                  <a:pt x="28151" y="8895"/>
                </a:lnTo>
              </a:path>
            </a:pathLst>
          </a:custGeom>
          <a:ln w="22860">
            <a:solidFill>
              <a:srgbClr val="4AC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21509" y="6781901"/>
            <a:ext cx="51435" cy="76200"/>
          </a:xfrm>
          <a:custGeom>
            <a:avLst/>
            <a:gdLst/>
            <a:ahLst/>
            <a:cxnLst/>
            <a:rect l="l" t="t" r="r" b="b"/>
            <a:pathLst>
              <a:path w="51435" h="76200">
                <a:moveTo>
                  <a:pt x="2983" y="76096"/>
                </a:moveTo>
                <a:lnTo>
                  <a:pt x="857" y="67194"/>
                </a:lnTo>
                <a:lnTo>
                  <a:pt x="0" y="55027"/>
                </a:lnTo>
                <a:lnTo>
                  <a:pt x="877" y="42733"/>
                </a:lnTo>
                <a:lnTo>
                  <a:pt x="21318" y="8155"/>
                </a:lnTo>
                <a:lnTo>
                  <a:pt x="39935" y="906"/>
                </a:lnTo>
                <a:lnTo>
                  <a:pt x="51053" y="0"/>
                </a:lnTo>
              </a:path>
            </a:pathLst>
          </a:custGeom>
          <a:ln w="22860">
            <a:solidFill>
              <a:srgbClr val="4AC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65475" y="6744292"/>
            <a:ext cx="27940" cy="114300"/>
          </a:xfrm>
          <a:custGeom>
            <a:avLst/>
            <a:gdLst/>
            <a:ahLst/>
            <a:cxnLst/>
            <a:rect l="l" t="t" r="r" b="b"/>
            <a:pathLst>
              <a:path w="27939" h="114300">
                <a:moveTo>
                  <a:pt x="0" y="0"/>
                </a:moveTo>
                <a:lnTo>
                  <a:pt x="27812" y="0"/>
                </a:lnTo>
                <a:lnTo>
                  <a:pt x="27812" y="113705"/>
                </a:lnTo>
              </a:path>
            </a:pathLst>
          </a:custGeom>
          <a:ln w="22859">
            <a:solidFill>
              <a:srgbClr val="4AC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90670" y="6744292"/>
            <a:ext cx="74931" cy="114300"/>
          </a:xfrm>
          <a:custGeom>
            <a:avLst/>
            <a:gdLst/>
            <a:ahLst/>
            <a:cxnLst/>
            <a:rect l="l" t="t" r="r" b="b"/>
            <a:pathLst>
              <a:path w="74929" h="114300">
                <a:moveTo>
                  <a:pt x="2850" y="113705"/>
                </a:moveTo>
                <a:lnTo>
                  <a:pt x="807" y="104484"/>
                </a:lnTo>
                <a:lnTo>
                  <a:pt x="0" y="92141"/>
                </a:lnTo>
                <a:lnTo>
                  <a:pt x="785" y="79581"/>
                </a:lnTo>
                <a:lnTo>
                  <a:pt x="19266" y="45430"/>
                </a:lnTo>
                <a:lnTo>
                  <a:pt x="44323" y="37608"/>
                </a:lnTo>
                <a:lnTo>
                  <a:pt x="52800" y="38524"/>
                </a:lnTo>
                <a:lnTo>
                  <a:pt x="60705" y="41270"/>
                </a:lnTo>
                <a:lnTo>
                  <a:pt x="68040" y="45848"/>
                </a:lnTo>
                <a:lnTo>
                  <a:pt x="74802" y="52256"/>
                </a:lnTo>
                <a:lnTo>
                  <a:pt x="74802" y="0"/>
                </a:lnTo>
              </a:path>
            </a:pathLst>
          </a:custGeom>
          <a:ln w="22860">
            <a:solidFill>
              <a:srgbClr val="4AC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12336" y="6741829"/>
            <a:ext cx="50800" cy="116205"/>
          </a:xfrm>
          <a:custGeom>
            <a:avLst/>
            <a:gdLst/>
            <a:ahLst/>
            <a:cxnLst/>
            <a:rect l="l" t="t" r="r" b="b"/>
            <a:pathLst>
              <a:path w="50800" h="116204">
                <a:moveTo>
                  <a:pt x="0" y="0"/>
                </a:moveTo>
                <a:lnTo>
                  <a:pt x="18923" y="0"/>
                </a:lnTo>
                <a:lnTo>
                  <a:pt x="26019" y="10799"/>
                </a:lnTo>
                <a:lnTo>
                  <a:pt x="45757" y="57099"/>
                </a:lnTo>
                <a:lnTo>
                  <a:pt x="50418" y="93526"/>
                </a:lnTo>
                <a:lnTo>
                  <a:pt x="50014" y="104054"/>
                </a:lnTo>
                <a:lnTo>
                  <a:pt x="48799" y="114953"/>
                </a:lnTo>
                <a:lnTo>
                  <a:pt x="48579" y="116179"/>
                </a:lnTo>
              </a:path>
            </a:pathLst>
          </a:custGeom>
          <a:ln w="22860">
            <a:solidFill>
              <a:srgbClr val="4AC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12337" y="6741829"/>
            <a:ext cx="24131" cy="116205"/>
          </a:xfrm>
          <a:custGeom>
            <a:avLst/>
            <a:gdLst/>
            <a:ahLst/>
            <a:cxnLst/>
            <a:rect l="l" t="t" r="r" b="b"/>
            <a:pathLst>
              <a:path w="24129" h="116204">
                <a:moveTo>
                  <a:pt x="22598" y="116179"/>
                </a:moveTo>
                <a:lnTo>
                  <a:pt x="23240" y="110863"/>
                </a:lnTo>
                <a:lnTo>
                  <a:pt x="23749" y="103324"/>
                </a:lnTo>
                <a:lnTo>
                  <a:pt x="23749" y="95605"/>
                </a:lnTo>
                <a:lnTo>
                  <a:pt x="18668" y="51018"/>
                </a:lnTo>
                <a:lnTo>
                  <a:pt x="6292" y="14433"/>
                </a:lnTo>
                <a:lnTo>
                  <a:pt x="0" y="0"/>
                </a:lnTo>
              </a:path>
            </a:pathLst>
          </a:custGeom>
          <a:ln w="22860">
            <a:solidFill>
              <a:srgbClr val="4AC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83281" y="6741829"/>
            <a:ext cx="24131" cy="116205"/>
          </a:xfrm>
          <a:custGeom>
            <a:avLst/>
            <a:gdLst/>
            <a:ahLst/>
            <a:cxnLst/>
            <a:rect l="l" t="t" r="r" b="b"/>
            <a:pathLst>
              <a:path w="24129" h="116204">
                <a:moveTo>
                  <a:pt x="4825" y="0"/>
                </a:moveTo>
                <a:lnTo>
                  <a:pt x="23749" y="0"/>
                </a:lnTo>
                <a:lnTo>
                  <a:pt x="17510" y="14433"/>
                </a:lnTo>
                <a:lnTo>
                  <a:pt x="12319" y="27748"/>
                </a:lnTo>
                <a:lnTo>
                  <a:pt x="1301" y="72680"/>
                </a:lnTo>
                <a:lnTo>
                  <a:pt x="0" y="95605"/>
                </a:lnTo>
                <a:lnTo>
                  <a:pt x="190" y="103770"/>
                </a:lnTo>
                <a:lnTo>
                  <a:pt x="762" y="112034"/>
                </a:lnTo>
                <a:lnTo>
                  <a:pt x="1234" y="116179"/>
                </a:lnTo>
              </a:path>
            </a:pathLst>
          </a:custGeom>
          <a:ln w="22860">
            <a:solidFill>
              <a:srgbClr val="4AC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56742" y="6741829"/>
            <a:ext cx="31751" cy="116205"/>
          </a:xfrm>
          <a:custGeom>
            <a:avLst/>
            <a:gdLst/>
            <a:ahLst/>
            <a:cxnLst/>
            <a:rect l="l" t="t" r="r" b="b"/>
            <a:pathLst>
              <a:path w="31750" h="116204">
                <a:moveTo>
                  <a:pt x="1655" y="116179"/>
                </a:moveTo>
                <a:lnTo>
                  <a:pt x="480" y="106640"/>
                </a:lnTo>
                <a:lnTo>
                  <a:pt x="0" y="95011"/>
                </a:lnTo>
                <a:lnTo>
                  <a:pt x="599" y="80901"/>
                </a:lnTo>
                <a:lnTo>
                  <a:pt x="9778" y="40874"/>
                </a:lnTo>
                <a:lnTo>
                  <a:pt x="25084" y="9568"/>
                </a:lnTo>
                <a:lnTo>
                  <a:pt x="31368" y="0"/>
                </a:lnTo>
              </a:path>
            </a:pathLst>
          </a:custGeom>
          <a:ln w="22860">
            <a:solidFill>
              <a:srgbClr val="4AC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20915" y="0"/>
            <a:ext cx="4871084" cy="6857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8427" y="970798"/>
            <a:ext cx="6995159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7475" y="1028565"/>
            <a:ext cx="641858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PATHOLOGICAL</a:t>
            </a:r>
            <a:r>
              <a:rPr spc="-185" dirty="0"/>
              <a:t> </a:t>
            </a:r>
            <a:r>
              <a:rPr dirty="0"/>
              <a:t>FRACTURES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2529" y="2360143"/>
            <a:ext cx="9798051" cy="22518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78105" indent="-228600">
              <a:lnSpc>
                <a:spcPct val="12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FRACTURES </a:t>
            </a:r>
            <a:r>
              <a:rPr sz="2000" spc="-50" dirty="0">
                <a:latin typeface="Arial"/>
                <a:cs typeface="Arial"/>
              </a:rPr>
              <a:t>MAY </a:t>
            </a:r>
            <a:r>
              <a:rPr sz="2000" dirty="0">
                <a:latin typeface="Arial"/>
                <a:cs typeface="Arial"/>
              </a:rPr>
              <a:t>OCCUR EVEN WITH NORMAL STRESSES IF THE BONE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HAS  BEEN WEAKENED BY A CHANGE IN </a:t>
            </a:r>
            <a:r>
              <a:rPr sz="2000" spc="-5" dirty="0">
                <a:latin typeface="Arial"/>
                <a:cs typeface="Arial"/>
              </a:rPr>
              <a:t>ITS</a:t>
            </a:r>
            <a:r>
              <a:rPr sz="2000" spc="-2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STRUCTURE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7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Arial"/>
                <a:cs typeface="Arial"/>
              </a:rPr>
              <a:t>E.G. </a:t>
            </a:r>
            <a:r>
              <a:rPr sz="2000" dirty="0">
                <a:latin typeface="Arial"/>
                <a:cs typeface="Arial"/>
              </a:rPr>
              <a:t>IN OSTEOPOROSIS, OSTEOGENESIS </a:t>
            </a:r>
            <a:r>
              <a:rPr sz="2000" spc="-15" dirty="0">
                <a:latin typeface="Arial"/>
                <a:cs typeface="Arial"/>
              </a:rPr>
              <a:t>IMPERFECTA </a:t>
            </a:r>
            <a:r>
              <a:rPr sz="2000" dirty="0">
                <a:latin typeface="Arial"/>
                <a:cs typeface="Arial"/>
              </a:rPr>
              <a:t>OR </a:t>
            </a:r>
            <a:r>
              <a:rPr sz="2000" spc="-25" dirty="0">
                <a:latin typeface="Arial"/>
                <a:cs typeface="Arial"/>
              </a:rPr>
              <a:t>PAGET’S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DISEASE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9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OR </a:t>
            </a:r>
            <a:r>
              <a:rPr sz="2000" spc="5" dirty="0">
                <a:latin typeface="Arial"/>
                <a:cs typeface="Arial"/>
              </a:rPr>
              <a:t>THROUGH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35" dirty="0">
                <a:latin typeface="Arial"/>
                <a:cs typeface="Arial"/>
              </a:rPr>
              <a:t>LYTIC</a:t>
            </a:r>
            <a:r>
              <a:rPr sz="2000" spc="-3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LESION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7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Arial"/>
                <a:cs typeface="Arial"/>
              </a:rPr>
              <a:t>E.G.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BONE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CYST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METASTASIS.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" y="278146"/>
            <a:ext cx="12174959" cy="6379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4432" y="628660"/>
            <a:ext cx="9953625" cy="3343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2537" y="5116313"/>
            <a:ext cx="10208895" cy="14709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290"/>
              </a:spcBef>
              <a:buChar char="•"/>
              <a:tabLst>
                <a:tab pos="299085" algn="l"/>
                <a:tab pos="299720" algn="l"/>
                <a:tab pos="857250" algn="l"/>
                <a:tab pos="2070100" algn="l"/>
                <a:tab pos="3083560" algn="l"/>
                <a:tab pos="3656965" algn="l"/>
                <a:tab pos="4080510" algn="l"/>
                <a:tab pos="5516245" algn="l"/>
                <a:tab pos="6098540" algn="l"/>
                <a:tab pos="7247890" algn="l"/>
                <a:tab pos="8321040" algn="l"/>
                <a:tab pos="8714105" algn="l"/>
                <a:tab pos="9273540" algn="l"/>
                <a:tab pos="9912350" algn="l"/>
              </a:tabLst>
            </a:pPr>
            <a:r>
              <a:rPr sz="1600" spc="-5" dirty="0">
                <a:latin typeface="Arial"/>
                <a:cs typeface="Arial"/>
              </a:rPr>
              <a:t>THE	EXTER</a:t>
            </a:r>
            <a:r>
              <a:rPr sz="1600" spc="-20" dirty="0">
                <a:latin typeface="Arial"/>
                <a:cs typeface="Arial"/>
              </a:rPr>
              <a:t>N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FIX</a:t>
            </a:r>
            <a:r>
              <a:rPr sz="1600" spc="-125" dirty="0">
                <a:latin typeface="Arial"/>
                <a:cs typeface="Arial"/>
              </a:rPr>
              <a:t>A</a:t>
            </a:r>
            <a:r>
              <a:rPr sz="1600" spc="-35" dirty="0">
                <a:latin typeface="Arial"/>
                <a:cs typeface="Arial"/>
              </a:rPr>
              <a:t>T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5" dirty="0">
                <a:latin typeface="Arial"/>
                <a:cs typeface="Arial"/>
              </a:rPr>
              <a:t>M</a:t>
            </a:r>
            <a:r>
              <a:rPr sz="1600" spc="-125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Y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BE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EXCH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N</a:t>
            </a:r>
            <a:r>
              <a:rPr sz="1600" spc="-15" dirty="0">
                <a:latin typeface="Arial"/>
                <a:cs typeface="Arial"/>
              </a:rPr>
              <a:t>G</a:t>
            </a:r>
            <a:r>
              <a:rPr sz="1600" spc="-5" dirty="0">
                <a:latin typeface="Arial"/>
                <a:cs typeface="Arial"/>
              </a:rPr>
              <a:t>ED</a:t>
            </a:r>
            <a:r>
              <a:rPr sz="1600" dirty="0">
                <a:latin typeface="Arial"/>
                <a:cs typeface="Arial"/>
              </a:rPr>
              <a:t>	F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5" dirty="0">
                <a:latin typeface="Arial"/>
                <a:cs typeface="Arial"/>
              </a:rPr>
              <a:t>N</a:t>
            </a:r>
            <a:r>
              <a:rPr sz="1600" spc="-5" dirty="0">
                <a:latin typeface="Arial"/>
                <a:cs typeface="Arial"/>
              </a:rPr>
              <a:t>TERNAL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FIX</a:t>
            </a:r>
            <a:r>
              <a:rPr sz="1600" spc="-125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25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TIME</a:t>
            </a:r>
            <a:r>
              <a:rPr sz="1600" dirty="0">
                <a:latin typeface="Arial"/>
                <a:cs typeface="Arial"/>
              </a:rPr>
              <a:t>	OF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195"/>
              </a:spcBef>
            </a:pPr>
            <a:r>
              <a:rPr sz="1600" spc="-5" dirty="0">
                <a:latin typeface="Arial"/>
                <a:cs typeface="Arial"/>
              </a:rPr>
              <a:t>DEFINITIVE WOUND COVER AS LONG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AS:</a:t>
            </a:r>
            <a:endParaRPr sz="16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690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400" spc="-5" dirty="0">
                <a:latin typeface="Arial"/>
                <a:cs typeface="Arial"/>
              </a:rPr>
              <a:t>THE </a:t>
            </a:r>
            <a:r>
              <a:rPr sz="1400" spc="-25" dirty="0">
                <a:latin typeface="Arial"/>
                <a:cs typeface="Arial"/>
              </a:rPr>
              <a:t>DELAY </a:t>
            </a:r>
            <a:r>
              <a:rPr sz="1400" spc="-15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WOUND COVER IS </a:t>
            </a:r>
            <a:r>
              <a:rPr sz="1400" spc="-5" dirty="0">
                <a:latin typeface="Arial"/>
                <a:cs typeface="Arial"/>
              </a:rPr>
              <a:t>LESS THAN </a:t>
            </a:r>
            <a:r>
              <a:rPr sz="1400" dirty="0">
                <a:latin typeface="Arial"/>
                <a:cs typeface="Arial"/>
              </a:rPr>
              <a:t>7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DAYS</a:t>
            </a:r>
            <a:endParaRPr sz="14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400" dirty="0">
                <a:latin typeface="Arial"/>
                <a:cs typeface="Arial"/>
              </a:rPr>
              <a:t>WOUND </a:t>
            </a:r>
            <a:r>
              <a:rPr sz="1400" spc="-20" dirty="0">
                <a:latin typeface="Arial"/>
                <a:cs typeface="Arial"/>
              </a:rPr>
              <a:t>CONTAMINATION </a:t>
            </a:r>
            <a:r>
              <a:rPr sz="1400" dirty="0">
                <a:latin typeface="Arial"/>
                <a:cs typeface="Arial"/>
              </a:rPr>
              <a:t>IS </a:t>
            </a:r>
            <a:r>
              <a:rPr sz="1400" spc="-5" dirty="0">
                <a:latin typeface="Arial"/>
                <a:cs typeface="Arial"/>
              </a:rPr>
              <a:t>NOT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VISIBLE</a:t>
            </a:r>
            <a:endParaRPr sz="14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400" spc="-5" dirty="0">
                <a:latin typeface="Arial"/>
                <a:cs typeface="Arial"/>
              </a:rPr>
              <a:t>INTERNAL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FIXATION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CAN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CONTROL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THE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FRACTURE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WELL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THE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EXTERNAL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FIXATOR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" y="10"/>
            <a:ext cx="12191959" cy="5100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8627" y="524255"/>
            <a:ext cx="6713220" cy="1452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4191" y="774654"/>
            <a:ext cx="556514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/>
              <a:t>AFTERCARE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2533" y="2351914"/>
            <a:ext cx="10165715" cy="29284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954405" indent="-228600">
              <a:lnSpc>
                <a:spcPct val="12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IN THE </a:t>
            </a:r>
            <a:r>
              <a:rPr sz="2400" spc="-20" dirty="0">
                <a:latin typeface="Arial"/>
                <a:cs typeface="Arial"/>
              </a:rPr>
              <a:t>WARD,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THE LIMB IS </a:t>
            </a:r>
            <a:r>
              <a:rPr sz="2400" spc="-50" dirty="0">
                <a:solidFill>
                  <a:srgbClr val="FF0000"/>
                </a:solidFill>
                <a:latin typeface="Arial"/>
                <a:cs typeface="Arial"/>
              </a:rPr>
              <a:t>ELEVATED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ITS</a:t>
            </a:r>
            <a:r>
              <a:rPr sz="2400" spc="-24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CIRCULATION  </a:t>
            </a:r>
            <a:r>
              <a:rPr sz="2400" spc="-25" dirty="0">
                <a:latin typeface="Arial"/>
                <a:cs typeface="Arial"/>
              </a:rPr>
              <a:t>CAREFULLY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WATCHED.</a:t>
            </a:r>
            <a:endParaRPr sz="2400">
              <a:latin typeface="Arial"/>
              <a:cs typeface="Arial"/>
            </a:endParaRPr>
          </a:p>
          <a:p>
            <a:pPr marL="241300" marR="151765" indent="-228600">
              <a:lnSpc>
                <a:spcPct val="120100"/>
              </a:lnSpc>
              <a:spcBef>
                <a:spcPts val="99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ANTIBIOTIC COVER </a:t>
            </a:r>
            <a:r>
              <a:rPr sz="240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CONTINUED BUT </a:t>
            </a:r>
            <a:r>
              <a:rPr sz="2400" spc="-50" dirty="0">
                <a:latin typeface="Arial"/>
                <a:cs typeface="Arial"/>
              </a:rPr>
              <a:t>ONLY </a:t>
            </a:r>
            <a:r>
              <a:rPr sz="2400" dirty="0">
                <a:latin typeface="Arial"/>
                <a:cs typeface="Arial"/>
              </a:rPr>
              <a:t>FOR A MAXIMUM</a:t>
            </a:r>
            <a:r>
              <a:rPr sz="2400" spc="-3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72 HOURS </a:t>
            </a:r>
            <a:r>
              <a:rPr sz="2400" dirty="0">
                <a:latin typeface="Arial"/>
                <a:cs typeface="Arial"/>
              </a:rPr>
              <a:t>IN THE MORE </a:t>
            </a:r>
            <a:r>
              <a:rPr sz="2400" spc="-5" dirty="0">
                <a:latin typeface="Arial"/>
                <a:cs typeface="Arial"/>
              </a:rPr>
              <a:t>SEVERE GRADES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INJURY</a:t>
            </a:r>
            <a:endParaRPr sz="2400">
              <a:latin typeface="Arial"/>
              <a:cs typeface="Arial"/>
            </a:endParaRPr>
          </a:p>
          <a:p>
            <a:pPr marL="241300" marR="5080" indent="-228600">
              <a:lnSpc>
                <a:spcPct val="120000"/>
              </a:lnSpc>
              <a:spcBef>
                <a:spcPts val="1010"/>
              </a:spcBef>
              <a:buClr>
                <a:srgbClr val="000000"/>
              </a:buClr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WOUND </a:t>
            </a:r>
            <a:r>
              <a:rPr sz="2400" spc="-30" dirty="0">
                <a:solidFill>
                  <a:srgbClr val="FF0000"/>
                </a:solidFill>
                <a:latin typeface="Arial"/>
                <a:cs typeface="Arial"/>
              </a:rPr>
              <a:t>CULTURES </a:t>
            </a:r>
            <a:r>
              <a:rPr sz="2400" spc="-5" dirty="0">
                <a:latin typeface="Arial"/>
                <a:cs typeface="Arial"/>
              </a:rPr>
              <a:t>ARE SELDOM HELPFUL, </a:t>
            </a:r>
            <a:r>
              <a:rPr sz="2400" dirty="0">
                <a:latin typeface="Arial"/>
                <a:cs typeface="Arial"/>
              </a:rPr>
              <a:t>IF IT </a:t>
            </a:r>
            <a:r>
              <a:rPr sz="2400" spc="-5" dirty="0">
                <a:latin typeface="Arial"/>
                <a:cs typeface="Arial"/>
              </a:rPr>
              <a:t>WERE </a:t>
            </a:r>
            <a:r>
              <a:rPr sz="2400" spc="-30" dirty="0">
                <a:latin typeface="Arial"/>
                <a:cs typeface="Arial"/>
              </a:rPr>
              <a:t>TO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ENSUE,  </a:t>
            </a:r>
            <a:r>
              <a:rPr sz="2400" dirty="0">
                <a:latin typeface="Arial"/>
                <a:cs typeface="Arial"/>
              </a:rPr>
              <a:t>IS OFTEN </a:t>
            </a:r>
            <a:r>
              <a:rPr sz="2400" spc="-10" dirty="0">
                <a:latin typeface="Arial"/>
                <a:cs typeface="Arial"/>
              </a:rPr>
              <a:t>CAUSED </a:t>
            </a:r>
            <a:r>
              <a:rPr sz="2400" spc="-5" dirty="0">
                <a:latin typeface="Arial"/>
                <a:cs typeface="Arial"/>
              </a:rPr>
              <a:t>BY </a:t>
            </a:r>
            <a:r>
              <a:rPr sz="2400" spc="-15" dirty="0">
                <a:latin typeface="Arial"/>
                <a:cs typeface="Arial"/>
              </a:rPr>
              <a:t>HOSPITAL-DERIVED </a:t>
            </a:r>
            <a:r>
              <a:rPr sz="2400" dirty="0">
                <a:latin typeface="Arial"/>
                <a:cs typeface="Arial"/>
              </a:rPr>
              <a:t>ORGANISMS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9929" y="1028565"/>
            <a:ext cx="315341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REFEREN</a:t>
            </a:r>
            <a:r>
              <a:rPr spc="10" dirty="0">
                <a:solidFill>
                  <a:srgbClr val="000000"/>
                </a:solidFill>
              </a:rPr>
              <a:t>C</a:t>
            </a:r>
            <a:r>
              <a:rPr dirty="0">
                <a:solidFill>
                  <a:srgbClr val="000000"/>
                </a:solidFill>
              </a:rPr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2533" y="2360142"/>
            <a:ext cx="10170795" cy="235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20000"/>
              </a:lnSpc>
              <a:spcBef>
                <a:spcPts val="1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Arial"/>
                <a:cs typeface="Arial"/>
              </a:rPr>
              <a:t>SOLOMON L, </a:t>
            </a:r>
            <a:r>
              <a:rPr sz="2000" spc="-15" dirty="0">
                <a:latin typeface="Arial"/>
                <a:cs typeface="Arial"/>
              </a:rPr>
              <a:t>WARWICK </a:t>
            </a:r>
            <a:r>
              <a:rPr sz="2000" spc="5" dirty="0">
                <a:latin typeface="Arial"/>
                <a:cs typeface="Arial"/>
              </a:rPr>
              <a:t>DJ, </a:t>
            </a:r>
            <a:r>
              <a:rPr sz="2000" spc="-45" dirty="0">
                <a:latin typeface="Arial"/>
                <a:cs typeface="Arial"/>
              </a:rPr>
              <a:t>NAYAGAM </a:t>
            </a:r>
            <a:r>
              <a:rPr sz="2000" dirty="0">
                <a:latin typeface="Arial"/>
                <a:cs typeface="Arial"/>
              </a:rPr>
              <a:t>S. </a:t>
            </a:r>
            <a:r>
              <a:rPr sz="2000" i="1" spc="-5" dirty="0">
                <a:latin typeface="Arial"/>
                <a:cs typeface="Arial"/>
              </a:rPr>
              <a:t>APLEY’S SYSTEM </a:t>
            </a:r>
            <a:r>
              <a:rPr sz="2000" i="1" dirty="0">
                <a:latin typeface="Arial"/>
                <a:cs typeface="Arial"/>
              </a:rPr>
              <a:t>OF</a:t>
            </a:r>
            <a:r>
              <a:rPr sz="2000" i="1" spc="-90" dirty="0">
                <a:latin typeface="Arial"/>
                <a:cs typeface="Arial"/>
              </a:rPr>
              <a:t> </a:t>
            </a:r>
            <a:r>
              <a:rPr sz="2000" i="1" spc="-15" dirty="0">
                <a:latin typeface="Arial"/>
                <a:cs typeface="Arial"/>
              </a:rPr>
              <a:t>ORTHOPAEDICS  </a:t>
            </a:r>
            <a:r>
              <a:rPr sz="2000" i="1" dirty="0">
                <a:latin typeface="Arial"/>
                <a:cs typeface="Arial"/>
              </a:rPr>
              <a:t>AND FRACTURES</a:t>
            </a:r>
            <a:r>
              <a:rPr sz="2000" dirty="0">
                <a:latin typeface="Arial"/>
                <a:cs typeface="Arial"/>
              </a:rPr>
              <a:t>. CRC PRESS;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2010.</a:t>
            </a:r>
            <a:endParaRPr sz="2000">
              <a:latin typeface="Arial"/>
              <a:cs typeface="Arial"/>
            </a:endParaRPr>
          </a:p>
          <a:p>
            <a:pPr marL="469900" marR="5080" indent="-457834">
              <a:lnSpc>
                <a:spcPct val="120100"/>
              </a:lnSpc>
              <a:spcBef>
                <a:spcPts val="99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spc="-110" dirty="0">
                <a:latin typeface="Arial"/>
                <a:cs typeface="Arial"/>
              </a:rPr>
              <a:t>F. </a:t>
            </a:r>
            <a:r>
              <a:rPr sz="2000" dirty="0">
                <a:latin typeface="Arial"/>
                <a:cs typeface="Arial"/>
              </a:rPr>
              <a:t>CHARLES BRUNICARDI, DANA </a:t>
            </a:r>
            <a:r>
              <a:rPr sz="2000" spc="-5" dirty="0">
                <a:latin typeface="Arial"/>
                <a:cs typeface="Arial"/>
              </a:rPr>
              <a:t>K. </a:t>
            </a:r>
            <a:r>
              <a:rPr sz="2000" dirty="0">
                <a:latin typeface="Arial"/>
                <a:cs typeface="Arial"/>
              </a:rPr>
              <a:t>ANDERSEN, TIMOTHY R. </a:t>
            </a:r>
            <a:r>
              <a:rPr sz="2000" spc="-5" dirty="0">
                <a:latin typeface="Arial"/>
                <a:cs typeface="Arial"/>
              </a:rPr>
              <a:t>BILLIAR, </a:t>
            </a:r>
            <a:r>
              <a:rPr sz="2000" spc="-30" dirty="0">
                <a:latin typeface="Arial"/>
                <a:cs typeface="Arial"/>
              </a:rPr>
              <a:t>DAVID </a:t>
            </a:r>
            <a:r>
              <a:rPr sz="2000" dirty="0">
                <a:latin typeface="Arial"/>
                <a:cs typeface="Arial"/>
              </a:rPr>
              <a:t>L.  DUNN, </a:t>
            </a:r>
            <a:r>
              <a:rPr sz="2000" spc="5" dirty="0">
                <a:latin typeface="Arial"/>
                <a:cs typeface="Arial"/>
              </a:rPr>
              <a:t>JOHN </a:t>
            </a:r>
            <a:r>
              <a:rPr sz="2000" dirty="0">
                <a:latin typeface="Arial"/>
                <a:cs typeface="Arial"/>
              </a:rPr>
              <a:t>G. HUNTER, RAPHAEL </a:t>
            </a:r>
            <a:r>
              <a:rPr sz="2000" spc="-5" dirty="0">
                <a:latin typeface="Arial"/>
                <a:cs typeface="Arial"/>
              </a:rPr>
              <a:t>E. </a:t>
            </a:r>
            <a:r>
              <a:rPr sz="2000" dirty="0">
                <a:latin typeface="Arial"/>
                <a:cs typeface="Arial"/>
              </a:rPr>
              <a:t>POLLOCK, </a:t>
            </a:r>
            <a:r>
              <a:rPr sz="2000" spc="-5" dirty="0">
                <a:latin typeface="Arial"/>
                <a:cs typeface="Arial"/>
              </a:rPr>
              <a:t>ET AL. </a:t>
            </a:r>
            <a:r>
              <a:rPr sz="2000" i="1" spc="-10" dirty="0">
                <a:latin typeface="Arial"/>
                <a:cs typeface="Arial"/>
              </a:rPr>
              <a:t>SCHWARTZ’S  </a:t>
            </a:r>
            <a:r>
              <a:rPr sz="2000" i="1" dirty="0">
                <a:latin typeface="Arial"/>
                <a:cs typeface="Arial"/>
              </a:rPr>
              <a:t>PRINCIPLES OF </a:t>
            </a:r>
            <a:r>
              <a:rPr sz="2000" i="1" spc="-30" dirty="0">
                <a:latin typeface="Arial"/>
                <a:cs typeface="Arial"/>
              </a:rPr>
              <a:t>SURGERY. </a:t>
            </a:r>
            <a:r>
              <a:rPr sz="2000" i="1" dirty="0">
                <a:latin typeface="Arial"/>
                <a:cs typeface="Arial"/>
              </a:rPr>
              <a:t>9TH ED</a:t>
            </a:r>
            <a:r>
              <a:rPr sz="2000" dirty="0">
                <a:latin typeface="Arial"/>
                <a:cs typeface="Arial"/>
              </a:rPr>
              <a:t>. NEW YORK/US: </a:t>
            </a:r>
            <a:r>
              <a:rPr sz="2000" spc="-10" dirty="0">
                <a:latin typeface="Arial"/>
                <a:cs typeface="Arial"/>
              </a:rPr>
              <a:t>MCGRAW-HILL</a:t>
            </a:r>
            <a:r>
              <a:rPr sz="2000" spc="-27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EDUCATION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- EUROPE;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2009.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1741" y="2016261"/>
            <a:ext cx="7252715" cy="1537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00077" y="2548011"/>
            <a:ext cx="5918073" cy="752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94049" y="2730119"/>
            <a:ext cx="198755" cy="270510"/>
          </a:xfrm>
          <a:custGeom>
            <a:avLst/>
            <a:gdLst/>
            <a:ahLst/>
            <a:cxnLst/>
            <a:rect l="l" t="t" r="r" b="b"/>
            <a:pathLst>
              <a:path w="198754" h="270510">
                <a:moveTo>
                  <a:pt x="98298" y="0"/>
                </a:moveTo>
                <a:lnTo>
                  <a:pt x="0" y="270001"/>
                </a:lnTo>
                <a:lnTo>
                  <a:pt x="198627" y="270001"/>
                </a:lnTo>
                <a:lnTo>
                  <a:pt x="98298" y="0"/>
                </a:lnTo>
                <a:close/>
              </a:path>
            </a:pathLst>
          </a:custGeom>
          <a:ln w="12192">
            <a:solidFill>
              <a:srgbClr val="2EA2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69608" y="2673604"/>
            <a:ext cx="402591" cy="501650"/>
          </a:xfrm>
          <a:custGeom>
            <a:avLst/>
            <a:gdLst/>
            <a:ahLst/>
            <a:cxnLst/>
            <a:rect l="l" t="t" r="r" b="b"/>
            <a:pathLst>
              <a:path w="402590" h="501650">
                <a:moveTo>
                  <a:pt x="201929" y="0"/>
                </a:moveTo>
                <a:lnTo>
                  <a:pt x="158708" y="3883"/>
                </a:lnTo>
                <a:lnTo>
                  <a:pt x="119903" y="15541"/>
                </a:lnTo>
                <a:lnTo>
                  <a:pt x="85504" y="34986"/>
                </a:lnTo>
                <a:lnTo>
                  <a:pt x="55499" y="62230"/>
                </a:lnTo>
                <a:lnTo>
                  <a:pt x="31182" y="97329"/>
                </a:lnTo>
                <a:lnTo>
                  <a:pt x="13843" y="140335"/>
                </a:lnTo>
                <a:lnTo>
                  <a:pt x="3456" y="191246"/>
                </a:lnTo>
                <a:lnTo>
                  <a:pt x="0" y="250062"/>
                </a:lnTo>
                <a:lnTo>
                  <a:pt x="3552" y="308141"/>
                </a:lnTo>
                <a:lnTo>
                  <a:pt x="14224" y="358743"/>
                </a:lnTo>
                <a:lnTo>
                  <a:pt x="32039" y="401867"/>
                </a:lnTo>
                <a:lnTo>
                  <a:pt x="57023" y="437515"/>
                </a:lnTo>
                <a:lnTo>
                  <a:pt x="87504" y="465371"/>
                </a:lnTo>
                <a:lnTo>
                  <a:pt x="121808" y="485298"/>
                </a:lnTo>
                <a:lnTo>
                  <a:pt x="159946" y="497272"/>
                </a:lnTo>
                <a:lnTo>
                  <a:pt x="201929" y="501269"/>
                </a:lnTo>
                <a:lnTo>
                  <a:pt x="243885" y="497316"/>
                </a:lnTo>
                <a:lnTo>
                  <a:pt x="281924" y="485457"/>
                </a:lnTo>
                <a:lnTo>
                  <a:pt x="316033" y="465693"/>
                </a:lnTo>
                <a:lnTo>
                  <a:pt x="346201" y="438023"/>
                </a:lnTo>
                <a:lnTo>
                  <a:pt x="370798" y="402373"/>
                </a:lnTo>
                <a:lnTo>
                  <a:pt x="388381" y="358854"/>
                </a:lnTo>
                <a:lnTo>
                  <a:pt x="398940" y="307453"/>
                </a:lnTo>
                <a:lnTo>
                  <a:pt x="402463" y="248158"/>
                </a:lnTo>
                <a:lnTo>
                  <a:pt x="399034" y="189555"/>
                </a:lnTo>
                <a:lnTo>
                  <a:pt x="388747" y="138906"/>
                </a:lnTo>
                <a:lnTo>
                  <a:pt x="371601" y="96210"/>
                </a:lnTo>
                <a:lnTo>
                  <a:pt x="347599" y="61468"/>
                </a:lnTo>
                <a:lnTo>
                  <a:pt x="317926" y="34557"/>
                </a:lnTo>
                <a:lnTo>
                  <a:pt x="283765" y="15351"/>
                </a:lnTo>
                <a:lnTo>
                  <a:pt x="245104" y="3835"/>
                </a:lnTo>
                <a:lnTo>
                  <a:pt x="201929" y="0"/>
                </a:lnTo>
                <a:close/>
              </a:path>
            </a:pathLst>
          </a:custGeom>
          <a:ln w="12192">
            <a:solidFill>
              <a:srgbClr val="2EA2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37886" y="2560320"/>
            <a:ext cx="580391" cy="740410"/>
          </a:xfrm>
          <a:custGeom>
            <a:avLst/>
            <a:gdLst/>
            <a:ahLst/>
            <a:cxnLst/>
            <a:rect l="l" t="t" r="r" b="b"/>
            <a:pathLst>
              <a:path w="580390" h="740410">
                <a:moveTo>
                  <a:pt x="0" y="0"/>
                </a:moveTo>
                <a:lnTo>
                  <a:pt x="146939" y="0"/>
                </a:lnTo>
                <a:lnTo>
                  <a:pt x="146939" y="394207"/>
                </a:lnTo>
                <a:lnTo>
                  <a:pt x="147274" y="436951"/>
                </a:lnTo>
                <a:lnTo>
                  <a:pt x="149992" y="497720"/>
                </a:lnTo>
                <a:lnTo>
                  <a:pt x="158763" y="537013"/>
                </a:lnTo>
                <a:lnTo>
                  <a:pt x="181207" y="572879"/>
                </a:lnTo>
                <a:lnTo>
                  <a:pt x="216715" y="599336"/>
                </a:lnTo>
                <a:lnTo>
                  <a:pt x="265241" y="612862"/>
                </a:lnTo>
                <a:lnTo>
                  <a:pt x="294386" y="614552"/>
                </a:lnTo>
                <a:lnTo>
                  <a:pt x="323719" y="612957"/>
                </a:lnTo>
                <a:lnTo>
                  <a:pt x="370859" y="600194"/>
                </a:lnTo>
                <a:lnTo>
                  <a:pt x="402933" y="575470"/>
                </a:lnTo>
                <a:lnTo>
                  <a:pt x="426847" y="526160"/>
                </a:lnTo>
                <a:lnTo>
                  <a:pt x="431704" y="476662"/>
                </a:lnTo>
                <a:lnTo>
                  <a:pt x="433324" y="402589"/>
                </a:lnTo>
                <a:lnTo>
                  <a:pt x="433324" y="0"/>
                </a:lnTo>
                <a:lnTo>
                  <a:pt x="580263" y="0"/>
                </a:lnTo>
                <a:lnTo>
                  <a:pt x="580263" y="382269"/>
                </a:lnTo>
                <a:lnTo>
                  <a:pt x="579522" y="442991"/>
                </a:lnTo>
                <a:lnTo>
                  <a:pt x="577294" y="494093"/>
                </a:lnTo>
                <a:lnTo>
                  <a:pt x="573565" y="535574"/>
                </a:lnTo>
                <a:lnTo>
                  <a:pt x="561137" y="593419"/>
                </a:lnTo>
                <a:lnTo>
                  <a:pt x="539142" y="639052"/>
                </a:lnTo>
                <a:lnTo>
                  <a:pt x="507025" y="676392"/>
                </a:lnTo>
                <a:lnTo>
                  <a:pt x="464214" y="706058"/>
                </a:lnTo>
                <a:lnTo>
                  <a:pt x="409952" y="727725"/>
                </a:lnTo>
                <a:lnTo>
                  <a:pt x="339951" y="738774"/>
                </a:lnTo>
                <a:lnTo>
                  <a:pt x="298830" y="740155"/>
                </a:lnTo>
                <a:lnTo>
                  <a:pt x="249872" y="738635"/>
                </a:lnTo>
                <a:lnTo>
                  <a:pt x="207200" y="734091"/>
                </a:lnTo>
                <a:lnTo>
                  <a:pt x="140716" y="716026"/>
                </a:lnTo>
                <a:lnTo>
                  <a:pt x="92551" y="688403"/>
                </a:lnTo>
                <a:lnTo>
                  <a:pt x="55625" y="653541"/>
                </a:lnTo>
                <a:lnTo>
                  <a:pt x="29718" y="614124"/>
                </a:lnTo>
                <a:lnTo>
                  <a:pt x="14477" y="572896"/>
                </a:lnTo>
                <a:lnTo>
                  <a:pt x="3619" y="495426"/>
                </a:lnTo>
                <a:lnTo>
                  <a:pt x="904" y="445559"/>
                </a:lnTo>
                <a:lnTo>
                  <a:pt x="0" y="388238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2EA2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94321" y="2560320"/>
            <a:ext cx="680720" cy="727710"/>
          </a:xfrm>
          <a:custGeom>
            <a:avLst/>
            <a:gdLst/>
            <a:ahLst/>
            <a:cxnLst/>
            <a:rect l="l" t="t" r="r" b="b"/>
            <a:pathLst>
              <a:path w="680720" h="727710">
                <a:moveTo>
                  <a:pt x="0" y="0"/>
                </a:moveTo>
                <a:lnTo>
                  <a:pt x="172211" y="0"/>
                </a:lnTo>
                <a:lnTo>
                  <a:pt x="343407" y="287908"/>
                </a:lnTo>
                <a:lnTo>
                  <a:pt x="511175" y="0"/>
                </a:lnTo>
                <a:lnTo>
                  <a:pt x="680466" y="0"/>
                </a:lnTo>
                <a:lnTo>
                  <a:pt x="413003" y="422401"/>
                </a:lnTo>
                <a:lnTo>
                  <a:pt x="413003" y="727709"/>
                </a:lnTo>
                <a:lnTo>
                  <a:pt x="266573" y="727709"/>
                </a:lnTo>
                <a:lnTo>
                  <a:pt x="266573" y="42151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2EA2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8150" y="2560320"/>
            <a:ext cx="656591" cy="727710"/>
          </a:xfrm>
          <a:custGeom>
            <a:avLst/>
            <a:gdLst/>
            <a:ahLst/>
            <a:cxnLst/>
            <a:rect l="l" t="t" r="r" b="b"/>
            <a:pathLst>
              <a:path w="656590" h="727710">
                <a:moveTo>
                  <a:pt x="0" y="0"/>
                </a:moveTo>
                <a:lnTo>
                  <a:pt x="146938" y="0"/>
                </a:lnTo>
                <a:lnTo>
                  <a:pt x="146938" y="323214"/>
                </a:lnTo>
                <a:lnTo>
                  <a:pt x="443738" y="0"/>
                </a:lnTo>
                <a:lnTo>
                  <a:pt x="641223" y="0"/>
                </a:lnTo>
                <a:lnTo>
                  <a:pt x="367283" y="283463"/>
                </a:lnTo>
                <a:lnTo>
                  <a:pt x="656081" y="727709"/>
                </a:lnTo>
                <a:lnTo>
                  <a:pt x="466089" y="727709"/>
                </a:lnTo>
                <a:lnTo>
                  <a:pt x="265938" y="386206"/>
                </a:lnTo>
                <a:lnTo>
                  <a:pt x="146938" y="507872"/>
                </a:lnTo>
                <a:lnTo>
                  <a:pt x="146938" y="727709"/>
                </a:lnTo>
                <a:lnTo>
                  <a:pt x="0" y="72770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2EA2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43074" y="2560320"/>
            <a:ext cx="577215" cy="727710"/>
          </a:xfrm>
          <a:custGeom>
            <a:avLst/>
            <a:gdLst/>
            <a:ahLst/>
            <a:cxnLst/>
            <a:rect l="l" t="t" r="r" b="b"/>
            <a:pathLst>
              <a:path w="577214" h="727710">
                <a:moveTo>
                  <a:pt x="0" y="0"/>
                </a:moveTo>
                <a:lnTo>
                  <a:pt x="142875" y="0"/>
                </a:lnTo>
                <a:lnTo>
                  <a:pt x="440690" y="486028"/>
                </a:lnTo>
                <a:lnTo>
                  <a:pt x="440690" y="0"/>
                </a:lnTo>
                <a:lnTo>
                  <a:pt x="577215" y="0"/>
                </a:lnTo>
                <a:lnTo>
                  <a:pt x="577215" y="727709"/>
                </a:lnTo>
                <a:lnTo>
                  <a:pt x="429768" y="727709"/>
                </a:lnTo>
                <a:lnTo>
                  <a:pt x="136525" y="253237"/>
                </a:lnTo>
                <a:lnTo>
                  <a:pt x="136525" y="727709"/>
                </a:lnTo>
                <a:lnTo>
                  <a:pt x="0" y="72770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2EA2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33061" y="2560320"/>
            <a:ext cx="730251" cy="727710"/>
          </a:xfrm>
          <a:custGeom>
            <a:avLst/>
            <a:gdLst/>
            <a:ahLst/>
            <a:cxnLst/>
            <a:rect l="l" t="t" r="r" b="b"/>
            <a:pathLst>
              <a:path w="730250" h="727710">
                <a:moveTo>
                  <a:pt x="283337" y="0"/>
                </a:moveTo>
                <a:lnTo>
                  <a:pt x="438785" y="0"/>
                </a:lnTo>
                <a:lnTo>
                  <a:pt x="730123" y="727709"/>
                </a:lnTo>
                <a:lnTo>
                  <a:pt x="570229" y="727709"/>
                </a:lnTo>
                <a:lnTo>
                  <a:pt x="506729" y="562355"/>
                </a:lnTo>
                <a:lnTo>
                  <a:pt x="215900" y="562355"/>
                </a:lnTo>
                <a:lnTo>
                  <a:pt x="155828" y="727709"/>
                </a:lnTo>
                <a:lnTo>
                  <a:pt x="0" y="727709"/>
                </a:lnTo>
                <a:lnTo>
                  <a:pt x="283337" y="0"/>
                </a:lnTo>
                <a:close/>
              </a:path>
            </a:pathLst>
          </a:custGeom>
          <a:ln w="12192">
            <a:solidFill>
              <a:srgbClr val="2EA2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766820" y="2554223"/>
          <a:ext cx="581024" cy="7277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6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76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6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63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A2ED"/>
                      </a:solidFill>
                      <a:prstDash val="solid"/>
                    </a:lnL>
                    <a:lnR w="12700">
                      <a:solidFill>
                        <a:srgbClr val="2EA2ED"/>
                      </a:solidFill>
                      <a:prstDash val="solid"/>
                    </a:lnR>
                    <a:lnT w="12700">
                      <a:solidFill>
                        <a:srgbClr val="2EA2E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A2ED"/>
                      </a:solidFill>
                      <a:prstDash val="solid"/>
                    </a:lnL>
                    <a:lnR w="12700">
                      <a:solidFill>
                        <a:srgbClr val="2EA2ED"/>
                      </a:solidFill>
                      <a:prstDash val="solid"/>
                    </a:lnR>
                    <a:lnT w="12700">
                      <a:solidFill>
                        <a:srgbClr val="2EA2ED"/>
                      </a:solidFill>
                      <a:prstDash val="solid"/>
                    </a:lnT>
                    <a:lnB w="12700">
                      <a:solidFill>
                        <a:srgbClr val="2EA2E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A2ED"/>
                      </a:solidFill>
                      <a:prstDash val="solid"/>
                    </a:lnL>
                    <a:lnR w="12700">
                      <a:solidFill>
                        <a:srgbClr val="2EA2ED"/>
                      </a:solidFill>
                      <a:prstDash val="solid"/>
                    </a:lnR>
                    <a:lnT w="12700">
                      <a:solidFill>
                        <a:srgbClr val="2EA2ED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31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A2ED"/>
                      </a:solidFill>
                      <a:prstDash val="solid"/>
                    </a:lnL>
                    <a:lnR w="12700">
                      <a:solidFill>
                        <a:srgbClr val="2EA2ED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81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A2ED"/>
                      </a:solidFill>
                      <a:prstDash val="solid"/>
                    </a:lnL>
                    <a:lnR w="12700">
                      <a:solidFill>
                        <a:srgbClr val="2EA2ED"/>
                      </a:solidFill>
                      <a:prstDash val="solid"/>
                    </a:lnR>
                    <a:lnB w="12700">
                      <a:solidFill>
                        <a:srgbClr val="2EA2E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A2ED"/>
                      </a:solidFill>
                      <a:prstDash val="solid"/>
                    </a:lnL>
                    <a:lnR w="12700">
                      <a:solidFill>
                        <a:srgbClr val="2EA2ED"/>
                      </a:solidFill>
                      <a:prstDash val="solid"/>
                    </a:lnR>
                    <a:lnT w="12700">
                      <a:solidFill>
                        <a:srgbClr val="2EA2E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A2ED"/>
                      </a:solidFill>
                      <a:prstDash val="solid"/>
                    </a:lnL>
                    <a:lnR w="12700">
                      <a:solidFill>
                        <a:srgbClr val="2EA2ED"/>
                      </a:solidFill>
                      <a:prstDash val="solid"/>
                    </a:lnR>
                    <a:lnB w="12700">
                      <a:solidFill>
                        <a:srgbClr val="2EA2E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3100072" y="2560320"/>
            <a:ext cx="578485" cy="727710"/>
          </a:xfrm>
          <a:custGeom>
            <a:avLst/>
            <a:gdLst/>
            <a:ahLst/>
            <a:cxnLst/>
            <a:rect l="l" t="t" r="r" b="b"/>
            <a:pathLst>
              <a:path w="578485" h="727710">
                <a:moveTo>
                  <a:pt x="0" y="0"/>
                </a:moveTo>
                <a:lnTo>
                  <a:pt x="578231" y="0"/>
                </a:lnTo>
                <a:lnTo>
                  <a:pt x="578231" y="123189"/>
                </a:lnTo>
                <a:lnTo>
                  <a:pt x="362839" y="123189"/>
                </a:lnTo>
                <a:lnTo>
                  <a:pt x="362839" y="727709"/>
                </a:lnTo>
                <a:lnTo>
                  <a:pt x="215900" y="727709"/>
                </a:lnTo>
                <a:lnTo>
                  <a:pt x="215900" y="123189"/>
                </a:lnTo>
                <a:lnTo>
                  <a:pt x="0" y="1231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2EA2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18221" y="2548011"/>
            <a:ext cx="706120" cy="752475"/>
          </a:xfrm>
          <a:custGeom>
            <a:avLst/>
            <a:gdLst/>
            <a:ahLst/>
            <a:cxnLst/>
            <a:rect l="l" t="t" r="r" b="b"/>
            <a:pathLst>
              <a:path w="706120" h="752475">
                <a:moveTo>
                  <a:pt x="351789" y="0"/>
                </a:moveTo>
                <a:lnTo>
                  <a:pt x="403649" y="2772"/>
                </a:lnTo>
                <a:lnTo>
                  <a:pt x="451917" y="11086"/>
                </a:lnTo>
                <a:lnTo>
                  <a:pt x="496601" y="24939"/>
                </a:lnTo>
                <a:lnTo>
                  <a:pt x="537708" y="44327"/>
                </a:lnTo>
                <a:lnTo>
                  <a:pt x="575245" y="69247"/>
                </a:lnTo>
                <a:lnTo>
                  <a:pt x="609219" y="99695"/>
                </a:lnTo>
                <a:lnTo>
                  <a:pt x="638725" y="135128"/>
                </a:lnTo>
                <a:lnTo>
                  <a:pt x="662860" y="174883"/>
                </a:lnTo>
                <a:lnTo>
                  <a:pt x="681624" y="218963"/>
                </a:lnTo>
                <a:lnTo>
                  <a:pt x="695023" y="267372"/>
                </a:lnTo>
                <a:lnTo>
                  <a:pt x="703060" y="320113"/>
                </a:lnTo>
                <a:lnTo>
                  <a:pt x="705738" y="377189"/>
                </a:lnTo>
                <a:lnTo>
                  <a:pt x="703081" y="433799"/>
                </a:lnTo>
                <a:lnTo>
                  <a:pt x="695108" y="486151"/>
                </a:lnTo>
                <a:lnTo>
                  <a:pt x="681815" y="534241"/>
                </a:lnTo>
                <a:lnTo>
                  <a:pt x="663198" y="578066"/>
                </a:lnTo>
                <a:lnTo>
                  <a:pt x="639255" y="617622"/>
                </a:lnTo>
                <a:lnTo>
                  <a:pt x="609980" y="652907"/>
                </a:lnTo>
                <a:lnTo>
                  <a:pt x="576251" y="683301"/>
                </a:lnTo>
                <a:lnTo>
                  <a:pt x="538940" y="708184"/>
                </a:lnTo>
                <a:lnTo>
                  <a:pt x="498046" y="727551"/>
                </a:lnTo>
                <a:lnTo>
                  <a:pt x="453564" y="741393"/>
                </a:lnTo>
                <a:lnTo>
                  <a:pt x="405490" y="749703"/>
                </a:lnTo>
                <a:lnTo>
                  <a:pt x="353822" y="752475"/>
                </a:lnTo>
                <a:lnTo>
                  <a:pt x="301571" y="749723"/>
                </a:lnTo>
                <a:lnTo>
                  <a:pt x="253021" y="741468"/>
                </a:lnTo>
                <a:lnTo>
                  <a:pt x="208168" y="727710"/>
                </a:lnTo>
                <a:lnTo>
                  <a:pt x="167009" y="708448"/>
                </a:lnTo>
                <a:lnTo>
                  <a:pt x="129540" y="683683"/>
                </a:lnTo>
                <a:lnTo>
                  <a:pt x="95757" y="653414"/>
                </a:lnTo>
                <a:lnTo>
                  <a:pt x="66483" y="618320"/>
                </a:lnTo>
                <a:lnTo>
                  <a:pt x="42540" y="579077"/>
                </a:lnTo>
                <a:lnTo>
                  <a:pt x="23923" y="535686"/>
                </a:lnTo>
                <a:lnTo>
                  <a:pt x="10630" y="488145"/>
                </a:lnTo>
                <a:lnTo>
                  <a:pt x="2657" y="436456"/>
                </a:lnTo>
                <a:lnTo>
                  <a:pt x="0" y="380619"/>
                </a:lnTo>
                <a:lnTo>
                  <a:pt x="2071" y="327304"/>
                </a:lnTo>
                <a:lnTo>
                  <a:pt x="8286" y="278431"/>
                </a:lnTo>
                <a:lnTo>
                  <a:pt x="18645" y="234011"/>
                </a:lnTo>
                <a:lnTo>
                  <a:pt x="33147" y="194056"/>
                </a:lnTo>
                <a:lnTo>
                  <a:pt x="62579" y="141287"/>
                </a:lnTo>
                <a:lnTo>
                  <a:pt x="100964" y="94234"/>
                </a:lnTo>
                <a:lnTo>
                  <a:pt x="145922" y="55752"/>
                </a:lnTo>
                <a:lnTo>
                  <a:pt x="195072" y="28701"/>
                </a:lnTo>
                <a:lnTo>
                  <a:pt x="268192" y="7159"/>
                </a:lnTo>
                <a:lnTo>
                  <a:pt x="308693" y="1787"/>
                </a:lnTo>
                <a:lnTo>
                  <a:pt x="351789" y="0"/>
                </a:lnTo>
                <a:close/>
              </a:path>
            </a:pathLst>
          </a:custGeom>
          <a:ln w="12192">
            <a:solidFill>
              <a:srgbClr val="2EA2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383" y="231647"/>
            <a:ext cx="8333232" cy="1921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5449" y="565863"/>
            <a:ext cx="680275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dirty="0"/>
              <a:t>DIAGNOSIS</a:t>
            </a:r>
            <a:endParaRPr sz="9600"/>
          </a:p>
        </p:txBody>
      </p:sp>
      <p:sp>
        <p:nvSpPr>
          <p:cNvPr id="4" name="object 4"/>
          <p:cNvSpPr txBox="1"/>
          <p:nvPr/>
        </p:nvSpPr>
        <p:spPr>
          <a:xfrm>
            <a:off x="992529" y="2140125"/>
            <a:ext cx="8705851" cy="2708434"/>
          </a:xfrm>
          <a:prstGeom prst="rect">
            <a:avLst/>
          </a:prstGeom>
        </p:spPr>
        <p:txBody>
          <a:bodyPr vert="horz" wrap="square" lIns="0" tIns="340360" rIns="0" bIns="0" rtlCol="0">
            <a:spAutoFit/>
          </a:bodyPr>
          <a:lstStyle/>
          <a:p>
            <a:pPr marL="306705" indent="-294640">
              <a:lnSpc>
                <a:spcPct val="100000"/>
              </a:lnSpc>
              <a:spcBef>
                <a:spcPts val="2680"/>
              </a:spcBef>
              <a:buSzPct val="98484"/>
              <a:buChar char="•"/>
              <a:tabLst>
                <a:tab pos="307340" algn="l"/>
              </a:tabLst>
            </a:pPr>
            <a:r>
              <a:rPr sz="6600" spc="-5" dirty="0">
                <a:latin typeface="Arial"/>
                <a:cs typeface="Arial"/>
              </a:rPr>
              <a:t>CLINICAL</a:t>
            </a:r>
            <a:r>
              <a:rPr sz="6600" spc="-254" dirty="0">
                <a:latin typeface="Arial"/>
                <a:cs typeface="Arial"/>
              </a:rPr>
              <a:t> </a:t>
            </a:r>
            <a:r>
              <a:rPr sz="6600" spc="-65" dirty="0">
                <a:latin typeface="Arial"/>
                <a:cs typeface="Arial"/>
              </a:rPr>
              <a:t>FEATURES</a:t>
            </a:r>
            <a:endParaRPr sz="6600">
              <a:latin typeface="Arial"/>
              <a:cs typeface="Arial"/>
            </a:endParaRPr>
          </a:p>
          <a:p>
            <a:pPr marL="306705" indent="-294640">
              <a:lnSpc>
                <a:spcPct val="100000"/>
              </a:lnSpc>
              <a:spcBef>
                <a:spcPts val="2580"/>
              </a:spcBef>
              <a:buSzPct val="98484"/>
              <a:buChar char="•"/>
              <a:tabLst>
                <a:tab pos="307340" algn="l"/>
              </a:tabLst>
            </a:pPr>
            <a:r>
              <a:rPr sz="6600" dirty="0">
                <a:latin typeface="Arial"/>
                <a:cs typeface="Arial"/>
              </a:rPr>
              <a:t>RADIOLOGY</a:t>
            </a:r>
            <a:r>
              <a:rPr sz="6600" spc="-155" dirty="0">
                <a:latin typeface="Arial"/>
                <a:cs typeface="Arial"/>
              </a:rPr>
              <a:t> </a:t>
            </a:r>
            <a:r>
              <a:rPr sz="6600" spc="-75" dirty="0">
                <a:latin typeface="Arial"/>
                <a:cs typeface="Arial"/>
              </a:rPr>
              <a:t>(X-RAY)</a:t>
            </a:r>
            <a:endParaRPr sz="6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8247" y="970798"/>
            <a:ext cx="5173980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97553" y="1028565"/>
            <a:ext cx="45974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CLINICAL</a:t>
            </a:r>
            <a:r>
              <a:rPr spc="-229" dirty="0"/>
              <a:t> </a:t>
            </a:r>
            <a:r>
              <a:rPr spc="-35" dirty="0"/>
              <a:t>FEATURES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2535" y="2420500"/>
            <a:ext cx="4304031" cy="31886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Arial"/>
                <a:cs typeface="Arial"/>
              </a:rPr>
              <a:t>HISTORY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TRAUMA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7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Arial"/>
                <a:cs typeface="Arial"/>
              </a:rPr>
              <a:t>SYMPTOMS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SIGNS:</a:t>
            </a:r>
            <a:endParaRPr sz="20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965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800" spc="-35" dirty="0">
                <a:latin typeface="Arial"/>
                <a:cs typeface="Arial"/>
              </a:rPr>
              <a:t>PAIN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TENDERNESS</a:t>
            </a:r>
            <a:endParaRPr sz="18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800" spc="-5" dirty="0">
                <a:latin typeface="Arial"/>
                <a:cs typeface="Arial"/>
              </a:rPr>
              <a:t>SWELLING</a:t>
            </a:r>
            <a:endParaRPr sz="18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925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DEFORMITY</a:t>
            </a:r>
            <a:endParaRPr sz="18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CREPITUS</a:t>
            </a:r>
            <a:endParaRPr sz="18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LOSS 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FUNCTION</a:t>
            </a:r>
            <a:endParaRPr sz="18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925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800" spc="-10" dirty="0">
                <a:latin typeface="Arial"/>
                <a:cs typeface="Arial"/>
              </a:rPr>
              <a:t>NERVE </a:t>
            </a:r>
            <a:r>
              <a:rPr sz="1800" spc="-5" dirty="0">
                <a:latin typeface="Arial"/>
                <a:cs typeface="Arial"/>
              </a:rPr>
              <a:t>AND </a:t>
            </a:r>
            <a:r>
              <a:rPr sz="1800" spc="-20" dirty="0">
                <a:latin typeface="Arial"/>
                <a:cs typeface="Arial"/>
              </a:rPr>
              <a:t>VASCULAR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INJURY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021" y="228371"/>
            <a:ext cx="8077835" cy="640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4264" y="970798"/>
            <a:ext cx="6443472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3323" y="690013"/>
            <a:ext cx="587057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RADIOGRAPHIC</a:t>
            </a:r>
            <a:r>
              <a:rPr spc="-45" dirty="0"/>
              <a:t> </a:t>
            </a:r>
            <a:r>
              <a:rPr spc="-5" dirty="0"/>
              <a:t>FINDINGS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2535" y="2360145"/>
            <a:ext cx="10176511" cy="24878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82245" indent="-228600">
              <a:lnSpc>
                <a:spcPct val="12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PLAIN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X-RAY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SHOULD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SHOW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JOINT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ABOVE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 JOINT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BELOW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AT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LEAST</a:t>
            </a:r>
            <a:r>
              <a:rPr sz="2000" dirty="0">
                <a:latin typeface="Arial"/>
                <a:cs typeface="Arial"/>
              </a:rPr>
              <a:t> 2  VIEWS, </a:t>
            </a:r>
            <a:r>
              <a:rPr sz="2000" spc="-5" dirty="0">
                <a:latin typeface="Arial"/>
                <a:cs typeface="Arial"/>
              </a:rPr>
              <a:t>SPECIAL </a:t>
            </a:r>
            <a:r>
              <a:rPr sz="2000" dirty="0">
                <a:latin typeface="Arial"/>
                <a:cs typeface="Arial"/>
              </a:rPr>
              <a:t>VIEW ON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REQUEST</a:t>
            </a:r>
            <a:endParaRPr sz="2000">
              <a:latin typeface="Arial"/>
              <a:cs typeface="Arial"/>
            </a:endParaRPr>
          </a:p>
          <a:p>
            <a:pPr marL="241300" indent="-228600" algn="just">
              <a:lnSpc>
                <a:spcPct val="100000"/>
              </a:lnSpc>
              <a:spcBef>
                <a:spcPts val="1475"/>
              </a:spcBef>
              <a:buChar char="•"/>
              <a:tabLst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CT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SCAN</a:t>
            </a:r>
            <a:endParaRPr sz="2000">
              <a:latin typeface="Arial"/>
              <a:cs typeface="Arial"/>
            </a:endParaRPr>
          </a:p>
          <a:p>
            <a:pPr marL="241300" marR="5080" indent="-228600" algn="just">
              <a:lnSpc>
                <a:spcPct val="120000"/>
              </a:lnSpc>
              <a:spcBef>
                <a:spcPts val="1010"/>
              </a:spcBef>
              <a:buChar char="•"/>
              <a:tabLst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MRI </a:t>
            </a:r>
            <a:r>
              <a:rPr sz="2000" spc="5" dirty="0">
                <a:latin typeface="Wingdings"/>
                <a:cs typeface="Wingdings"/>
              </a:rPr>
              <a:t>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IT </a:t>
            </a:r>
            <a:r>
              <a:rPr sz="2000" spc="-5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NOT HELPFUL 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FRACTURE DIAGNOSIS OTHER THAN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DELINEATING  ASSOCIATED </a:t>
            </a:r>
            <a:r>
              <a:rPr sz="2000" dirty="0">
                <a:latin typeface="Arial"/>
                <a:cs typeface="Arial"/>
              </a:rPr>
              <a:t>INJURIES </a:t>
            </a:r>
            <a:r>
              <a:rPr sz="2000" spc="-20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THE CNS , SUBTROCHANTERIC (ST) DISRUPTION OR  </a:t>
            </a:r>
            <a:r>
              <a:rPr sz="2000" spc="-10" dirty="0">
                <a:latin typeface="Arial"/>
                <a:cs typeface="Arial"/>
              </a:rPr>
              <a:t>OCCASIONALLY </a:t>
            </a:r>
            <a:r>
              <a:rPr sz="2000" spc="-35" dirty="0">
                <a:latin typeface="Arial"/>
                <a:cs typeface="Arial"/>
              </a:rPr>
              <a:t>FATIGUE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FRACTURE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1526</Words>
  <Application>Microsoft Office PowerPoint</Application>
  <PresentationFormat>Custom</PresentationFormat>
  <Paragraphs>227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PRINCIPLES IN FRACTURES  MANAGEMENT</vt:lpstr>
      <vt:lpstr>DEFINITION OF FRACTURE</vt:lpstr>
      <vt:lpstr>FRACTURES DUE TO INJURY</vt:lpstr>
      <vt:lpstr>FATIGUE OR STRESS FRACTURES</vt:lpstr>
      <vt:lpstr>PATHOLOGICAL FRACTURES</vt:lpstr>
      <vt:lpstr>DIAGNOSIS</vt:lpstr>
      <vt:lpstr>CLINICAL FEATURES</vt:lpstr>
      <vt:lpstr>PowerPoint Presentation</vt:lpstr>
      <vt:lpstr>RADIOGRAPHIC FINDINGS</vt:lpstr>
      <vt:lpstr>FRACTURE CLASSIFICATION</vt:lpstr>
      <vt:lpstr>AO CLASSIFICATION</vt:lpstr>
      <vt:lpstr>AO CLASSIFICATION</vt:lpstr>
      <vt:lpstr>AO CLASSIFICATION</vt:lpstr>
      <vt:lpstr>AO CLASSIFICATION</vt:lpstr>
      <vt:lpstr>PowerPoint Presentation</vt:lpstr>
      <vt:lpstr>OPEN AND CLOSE FRACTURE</vt:lpstr>
      <vt:lpstr>PowerPoint Presentation</vt:lpstr>
      <vt:lpstr>DIRECT TRAUMA</vt:lpstr>
      <vt:lpstr>INDIRECT TRAUMA</vt:lpstr>
      <vt:lpstr>FRACTURE  MANAGEMENT</vt:lpstr>
      <vt:lpstr>TREATMENT OF CLOSED  FRACTURES</vt:lpstr>
      <vt:lpstr>EMERGENCY CARE (SPLINTING)</vt:lpstr>
      <vt:lpstr>DEFINITIVE FRACTURE TREATMENT</vt:lpstr>
      <vt:lpstr>CONSERVATIVE</vt:lpstr>
      <vt:lpstr>CLOSED REDUCTION</vt:lpstr>
      <vt:lpstr>CLOSED UNDISPLACED  CLOSED, REDUCIBLE  CONSERVATIVE TREATMENT</vt:lpstr>
      <vt:lpstr>PowerPoint Presentation</vt:lpstr>
      <vt:lpstr>PLASTER OF PARIS (POP)</vt:lpstr>
      <vt:lpstr>SLAB OR SPLINT</vt:lpstr>
      <vt:lpstr>TRACTION</vt:lpstr>
      <vt:lpstr>SURGICAL</vt:lpstr>
      <vt:lpstr>OPEN REDUCTION INDICATIONS</vt:lpstr>
      <vt:lpstr>INTERNAL FIXATION INDICATION</vt:lpstr>
      <vt:lpstr>TYPE OF INTERNAL FIXATION</vt:lpstr>
      <vt:lpstr>PLATES AND SCREWS</vt:lpstr>
      <vt:lpstr>PowerPoint Presentation</vt:lpstr>
      <vt:lpstr>INTRA-MEDULLARY FIXATION</vt:lpstr>
      <vt:lpstr>PowerPoint Presentation</vt:lpstr>
      <vt:lpstr>EXTERNAL FIXATION</vt:lpstr>
      <vt:lpstr>PowerPoint Presentation</vt:lpstr>
      <vt:lpstr>REHABILITATION</vt:lpstr>
      <vt:lpstr>PowerPoint Presentation</vt:lpstr>
      <vt:lpstr>TREATMENT OF OPEN FRACTURES</vt:lpstr>
      <vt:lpstr>INITIAL MANAGEMENT</vt:lpstr>
      <vt:lpstr>CLASSIFYING THE INJURY</vt:lpstr>
      <vt:lpstr>CLASSIFYING THE INJURY</vt:lpstr>
      <vt:lpstr>PRINCIPLES OF TREATMENT</vt:lpstr>
      <vt:lpstr>PowerPoint Presentation</vt:lpstr>
      <vt:lpstr>WOUND EXTENSIONS FOR  ACCESS IN OPEN  FRACTURES OF THE TIBIA</vt:lpstr>
      <vt:lpstr>PowerPoint Presentation</vt:lpstr>
      <vt:lpstr>PowerPoint Presentation</vt:lpstr>
      <vt:lpstr>AFTERCARE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IN FRACTURES  MANAGEMENT</dc:title>
  <dc:creator>Mercy</dc:creator>
  <cp:lastModifiedBy>admin</cp:lastModifiedBy>
  <cp:revision>4</cp:revision>
  <dcterms:created xsi:type="dcterms:W3CDTF">2021-02-01T07:07:17Z</dcterms:created>
  <dcterms:modified xsi:type="dcterms:W3CDTF">2021-10-24T12:23:22Z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2013-10-10T00:00:00Z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2021-02-01T00:00:00Z</vt:filetime>
  </property>
</Properties>
</file>