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25"/>
  </p:notesMasterIdLst>
  <p:sldIdLst>
    <p:sldId id="284" r:id="rId2"/>
    <p:sldId id="256" r:id="rId3"/>
    <p:sldId id="270" r:id="rId4"/>
    <p:sldId id="258" r:id="rId5"/>
    <p:sldId id="259" r:id="rId6"/>
    <p:sldId id="260" r:id="rId7"/>
    <p:sldId id="262" r:id="rId8"/>
    <p:sldId id="263" r:id="rId9"/>
    <p:sldId id="261" r:id="rId10"/>
    <p:sldId id="264" r:id="rId11"/>
    <p:sldId id="266" r:id="rId12"/>
    <p:sldId id="267" r:id="rId13"/>
    <p:sldId id="268" r:id="rId14"/>
    <p:sldId id="269" r:id="rId15"/>
    <p:sldId id="271" r:id="rId16"/>
    <p:sldId id="275" r:id="rId17"/>
    <p:sldId id="276" r:id="rId18"/>
    <p:sldId id="277" r:id="rId19"/>
    <p:sldId id="278" r:id="rId20"/>
    <p:sldId id="279" r:id="rId21"/>
    <p:sldId id="280" r:id="rId22"/>
    <p:sldId id="281" r:id="rId23"/>
    <p:sldId id="28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61" autoAdjust="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5CDE98-6211-41E8-9E6C-C3AFBCBA194C}" type="datetimeFigureOut">
              <a:rPr lang="en-US" smtClean="0"/>
              <a:t>5/16/2022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79FF4-CB12-4233-B6C7-C904039234DA}" type="slidenum">
              <a:rPr lang="en-US" smtClean="0"/>
              <a:t>‹#›</a:t>
            </a:fld>
            <a:endParaRPr lang="en-US"/>
          </a:p>
        </p:txBody>
      </p:sp>
    </p:spTree>
    <p:extLst>
      <p:ext uri="{BB962C8B-B14F-4D97-AF65-F5344CB8AC3E}">
        <p14:creationId xmlns:p14="http://schemas.microsoft.com/office/powerpoint/2010/main" val="151457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Nephrolithiasis – kidney stones.</a:t>
            </a:r>
          </a:p>
          <a:p>
            <a:r>
              <a:rPr lang="en-US" dirty="0" smtClean="0"/>
              <a:t>Glucose</a:t>
            </a:r>
            <a:r>
              <a:rPr lang="en-US" baseline="0" dirty="0" smtClean="0"/>
              <a:t> intolerance is cause by biochemical abnormalities like hypercalcemia, hypophosphatemia and elevated PTH which will sustain a form of insulin resistance</a:t>
            </a:r>
            <a:endParaRPr lang="en-US" dirty="0"/>
          </a:p>
        </p:txBody>
      </p:sp>
      <p:sp>
        <p:nvSpPr>
          <p:cNvPr id="4" name="Slide Number Placeholder 3"/>
          <p:cNvSpPr>
            <a:spLocks noGrp="1"/>
          </p:cNvSpPr>
          <p:nvPr>
            <p:ph type="sldNum" sz="quarter" idx="10"/>
          </p:nvPr>
        </p:nvSpPr>
        <p:spPr/>
        <p:txBody>
          <a:bodyPr/>
          <a:lstStyle/>
          <a:p>
            <a:fld id="{39B79FF4-CB12-4233-B6C7-C904039234DA}" type="slidenum">
              <a:rPr lang="en-US" smtClean="0"/>
              <a:t>6</a:t>
            </a:fld>
            <a:endParaRPr lang="en-US"/>
          </a:p>
        </p:txBody>
      </p:sp>
    </p:spTree>
    <p:extLst>
      <p:ext uri="{BB962C8B-B14F-4D97-AF65-F5344CB8AC3E}">
        <p14:creationId xmlns:p14="http://schemas.microsoft.com/office/powerpoint/2010/main" val="1786400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Ataxia is a term for </a:t>
            </a:r>
            <a:r>
              <a:rPr lang="en-US" b="1" dirty="0" smtClean="0"/>
              <a:t>a group of disorders that affect co-ordination, balance and speech</a:t>
            </a:r>
            <a:r>
              <a:rPr lang="en-US" dirty="0" smtClean="0"/>
              <a:t>.</a:t>
            </a:r>
            <a:endParaRPr lang="en-US" dirty="0"/>
          </a:p>
        </p:txBody>
      </p:sp>
      <p:sp>
        <p:nvSpPr>
          <p:cNvPr id="4" name="Slide Number Placeholder 3"/>
          <p:cNvSpPr>
            <a:spLocks noGrp="1"/>
          </p:cNvSpPr>
          <p:nvPr>
            <p:ph type="sldNum" sz="quarter" idx="10"/>
          </p:nvPr>
        </p:nvSpPr>
        <p:spPr/>
        <p:txBody>
          <a:bodyPr/>
          <a:lstStyle/>
          <a:p>
            <a:fld id="{39B79FF4-CB12-4233-B6C7-C904039234DA}" type="slidenum">
              <a:rPr lang="en-US" smtClean="0"/>
              <a:t>8</a:t>
            </a:fld>
            <a:endParaRPr lang="en-US"/>
          </a:p>
        </p:txBody>
      </p:sp>
    </p:spTree>
    <p:extLst>
      <p:ext uri="{BB962C8B-B14F-4D97-AF65-F5344CB8AC3E}">
        <p14:creationId xmlns:p14="http://schemas.microsoft.com/office/powerpoint/2010/main" val="359437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Because kidney involvement is possible, patients with hyperparathyroidism</a:t>
            </a:r>
            <a:r>
              <a:rPr lang="en-US" baseline="0" dirty="0" smtClean="0"/>
              <a:t> </a:t>
            </a:r>
            <a:r>
              <a:rPr lang="en-US" dirty="0" smtClean="0"/>
              <a:t>are at risk for renal calculi. Therefore, a fluid intake</a:t>
            </a:r>
            <a:r>
              <a:rPr lang="en-US" baseline="0" dirty="0" smtClean="0"/>
              <a:t> </a:t>
            </a:r>
            <a:r>
              <a:rPr lang="en-US" dirty="0" smtClean="0"/>
              <a:t>of 2,000 mL or more is encouraged to help</a:t>
            </a:r>
            <a:r>
              <a:rPr lang="en-US" baseline="0" dirty="0" smtClean="0"/>
              <a:t> </a:t>
            </a:r>
            <a:r>
              <a:rPr lang="en-US" dirty="0" smtClean="0"/>
              <a:t>prevent calculus</a:t>
            </a:r>
            <a:r>
              <a:rPr lang="en-US" baseline="0" dirty="0" smtClean="0"/>
              <a:t> </a:t>
            </a:r>
            <a:r>
              <a:rPr lang="en-US" dirty="0" smtClean="0"/>
              <a:t>formation.</a:t>
            </a:r>
          </a:p>
          <a:p>
            <a:r>
              <a:rPr lang="en-US" sz="1200" b="0" i="0" u="none" strike="noStrike" kern="1200" baseline="0" dirty="0" smtClean="0">
                <a:solidFill>
                  <a:schemeClr val="tx1"/>
                </a:solidFill>
                <a:latin typeface="+mn-lt"/>
                <a:ea typeface="+mn-ea"/>
                <a:cs typeface="+mn-cs"/>
              </a:rPr>
              <a:t>Thiazide diuretics are avoided because they decrease the renal excretion of calcium and further elevate serum calcium levels. Because of the risk of hypercalcemic crisis, the patient is instructed to avoid dehydration and to seek immediate health care if conditions that commonly produce dehydration</a:t>
            </a:r>
            <a:endParaRPr lang="en-US" dirty="0"/>
          </a:p>
        </p:txBody>
      </p:sp>
      <p:sp>
        <p:nvSpPr>
          <p:cNvPr id="4" name="Slide Number Placeholder 3"/>
          <p:cNvSpPr>
            <a:spLocks noGrp="1"/>
          </p:cNvSpPr>
          <p:nvPr>
            <p:ph type="sldNum" sz="quarter" idx="10"/>
          </p:nvPr>
        </p:nvSpPr>
        <p:spPr/>
        <p:txBody>
          <a:bodyPr/>
          <a:lstStyle/>
          <a:p>
            <a:fld id="{39B79FF4-CB12-4233-B6C7-C904039234DA}" type="slidenum">
              <a:rPr lang="en-US" smtClean="0"/>
              <a:t>13</a:t>
            </a:fld>
            <a:endParaRPr lang="en-US"/>
          </a:p>
        </p:txBody>
      </p:sp>
    </p:spTree>
    <p:extLst>
      <p:ext uri="{BB962C8B-B14F-4D97-AF65-F5344CB8AC3E}">
        <p14:creationId xmlns:p14="http://schemas.microsoft.com/office/powerpoint/2010/main" val="91321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most common cause of hypoparathyroidism is inadequate</a:t>
            </a:r>
            <a:r>
              <a:rPr lang="en-US" baseline="0" dirty="0" smtClean="0"/>
              <a:t> </a:t>
            </a:r>
            <a:r>
              <a:rPr lang="en-US" dirty="0" smtClean="0"/>
              <a:t>secretion of parathyroid hormone after interruption of the blood</a:t>
            </a:r>
            <a:r>
              <a:rPr lang="en-US" baseline="0" dirty="0" smtClean="0"/>
              <a:t> </a:t>
            </a:r>
            <a:r>
              <a:rPr lang="en-US" dirty="0" smtClean="0"/>
              <a:t>supply or surgical removal of parathyroid gland tissue during thyroidectomy,</a:t>
            </a:r>
            <a:r>
              <a:rPr lang="en-US" baseline="0" dirty="0" smtClean="0"/>
              <a:t> </a:t>
            </a:r>
            <a:r>
              <a:rPr lang="en-US" dirty="0" err="1" smtClean="0"/>
              <a:t>parathyroidectomy</a:t>
            </a:r>
            <a:r>
              <a:rPr lang="en-US" dirty="0" smtClean="0"/>
              <a:t>, or radical neck dissection. Atrophy</a:t>
            </a:r>
            <a:r>
              <a:rPr lang="en-US" baseline="0" dirty="0" smtClean="0"/>
              <a:t> </a:t>
            </a:r>
            <a:r>
              <a:rPr lang="en-US" dirty="0" smtClean="0"/>
              <a:t>of the parathyroid glands of unknown cause is a less common</a:t>
            </a:r>
            <a:r>
              <a:rPr lang="en-US" baseline="0" dirty="0" smtClean="0"/>
              <a:t> </a:t>
            </a:r>
            <a:r>
              <a:rPr lang="en-US" dirty="0" smtClean="0"/>
              <a:t>cause of hypoparathyroidism.</a:t>
            </a:r>
            <a:endParaRPr lang="en-US" dirty="0"/>
          </a:p>
        </p:txBody>
      </p:sp>
      <p:sp>
        <p:nvSpPr>
          <p:cNvPr id="4" name="Slide Number Placeholder 3"/>
          <p:cNvSpPr>
            <a:spLocks noGrp="1"/>
          </p:cNvSpPr>
          <p:nvPr>
            <p:ph type="sldNum" sz="quarter" idx="10"/>
          </p:nvPr>
        </p:nvSpPr>
        <p:spPr/>
        <p:txBody>
          <a:bodyPr/>
          <a:lstStyle/>
          <a:p>
            <a:fld id="{39B79FF4-CB12-4233-B6C7-C904039234DA}" type="slidenum">
              <a:rPr lang="en-US" smtClean="0"/>
              <a:t>16</a:t>
            </a:fld>
            <a:endParaRPr lang="en-US"/>
          </a:p>
        </p:txBody>
      </p:sp>
    </p:spTree>
    <p:extLst>
      <p:ext uri="{BB962C8B-B14F-4D97-AF65-F5344CB8AC3E}">
        <p14:creationId xmlns:p14="http://schemas.microsoft.com/office/powerpoint/2010/main" val="189601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Symptoms of hypoparathyroidism are caused by a deficiency of</a:t>
            </a:r>
            <a:r>
              <a:rPr lang="en-US" baseline="0" dirty="0" smtClean="0"/>
              <a:t> </a:t>
            </a:r>
            <a:r>
              <a:rPr lang="en-US" dirty="0" err="1" smtClean="0"/>
              <a:t>parathormone</a:t>
            </a:r>
            <a:r>
              <a:rPr lang="en-US" dirty="0" smtClean="0"/>
              <a:t> that results in elevated blood phosphate (hyperphosphatemia)</a:t>
            </a:r>
            <a:r>
              <a:rPr lang="en-US" baseline="0" dirty="0" smtClean="0"/>
              <a:t> </a:t>
            </a:r>
            <a:r>
              <a:rPr lang="en-US" dirty="0" smtClean="0"/>
              <a:t>and decreased blood calcium (hypocalcemia) levels.</a:t>
            </a:r>
            <a:r>
              <a:rPr lang="en-US" baseline="0" dirty="0" smtClean="0"/>
              <a:t> </a:t>
            </a:r>
            <a:r>
              <a:rPr lang="en-US" dirty="0" smtClean="0"/>
              <a:t>In the absence of </a:t>
            </a:r>
            <a:r>
              <a:rPr lang="en-US" dirty="0" err="1" smtClean="0"/>
              <a:t>parathormone</a:t>
            </a:r>
            <a:r>
              <a:rPr lang="en-US" dirty="0" smtClean="0"/>
              <a:t>, there is decreased intestinal</a:t>
            </a:r>
            <a:r>
              <a:rPr lang="en-US" baseline="0" dirty="0" smtClean="0"/>
              <a:t> </a:t>
            </a:r>
            <a:r>
              <a:rPr lang="en-US" dirty="0" smtClean="0"/>
              <a:t>absorption of dietary calcium and decreased resorption of calcium</a:t>
            </a:r>
            <a:r>
              <a:rPr lang="en-US" baseline="0" dirty="0" smtClean="0"/>
              <a:t> </a:t>
            </a:r>
            <a:r>
              <a:rPr lang="en-US" dirty="0" smtClean="0"/>
              <a:t>from bone and</a:t>
            </a:r>
            <a:r>
              <a:rPr lang="en-US" baseline="0" dirty="0" smtClean="0"/>
              <a:t> </a:t>
            </a:r>
            <a:r>
              <a:rPr lang="en-US" dirty="0" smtClean="0"/>
              <a:t>through the renal tubules. Decreased renal</a:t>
            </a:r>
            <a:r>
              <a:rPr lang="en-US" baseline="0" dirty="0" smtClean="0"/>
              <a:t> </a:t>
            </a:r>
            <a:r>
              <a:rPr lang="en-US" dirty="0" smtClean="0"/>
              <a:t>excretion of phosphate causes hypophosphaturia, and low serum</a:t>
            </a:r>
            <a:r>
              <a:rPr lang="en-US" baseline="0" dirty="0" smtClean="0"/>
              <a:t> </a:t>
            </a:r>
            <a:r>
              <a:rPr lang="en-US" dirty="0" smtClean="0"/>
              <a:t>calcium levels result in </a:t>
            </a:r>
            <a:r>
              <a:rPr lang="en-US" dirty="0" err="1" smtClean="0"/>
              <a:t>hypocalciuria</a:t>
            </a:r>
            <a:r>
              <a:rPr lang="en-US" dirty="0" smtClean="0"/>
              <a:t>.</a:t>
            </a:r>
            <a:endParaRPr lang="en-US" dirty="0"/>
          </a:p>
        </p:txBody>
      </p:sp>
      <p:sp>
        <p:nvSpPr>
          <p:cNvPr id="4" name="Slide Number Placeholder 3"/>
          <p:cNvSpPr>
            <a:spLocks noGrp="1"/>
          </p:cNvSpPr>
          <p:nvPr>
            <p:ph type="sldNum" sz="quarter" idx="10"/>
          </p:nvPr>
        </p:nvSpPr>
        <p:spPr/>
        <p:txBody>
          <a:bodyPr/>
          <a:lstStyle/>
          <a:p>
            <a:fld id="{39B79FF4-CB12-4233-B6C7-C904039234DA}" type="slidenum">
              <a:rPr lang="en-US" smtClean="0"/>
              <a:t>17</a:t>
            </a:fld>
            <a:endParaRPr lang="en-US"/>
          </a:p>
        </p:txBody>
      </p:sp>
    </p:spTree>
    <p:extLst>
      <p:ext uri="{BB962C8B-B14F-4D97-AF65-F5344CB8AC3E}">
        <p14:creationId xmlns:p14="http://schemas.microsoft.com/office/powerpoint/2010/main" val="34254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Tetany is a general muscle hypertonia, with tremor and spasmodic or uncoordinated contractions occurring with or without efforts to make voluntary movements. Symptoms of latent tetany are numbness, tingling, and cramps in the extremities, and the patient complains of stiffness in the hands and feet. In overt tetany, the signs include bronchospasm, laryngeal spasm, </a:t>
            </a:r>
            <a:r>
              <a:rPr lang="en-US" sz="1200" b="0" i="0" u="none" strike="noStrike" kern="1200" baseline="0" dirty="0" err="1" smtClean="0">
                <a:solidFill>
                  <a:schemeClr val="tx1"/>
                </a:solidFill>
                <a:latin typeface="+mn-lt"/>
                <a:ea typeface="+mn-ea"/>
                <a:cs typeface="+mn-cs"/>
              </a:rPr>
              <a:t>carpopedal</a:t>
            </a:r>
            <a:r>
              <a:rPr lang="en-US" sz="1200" b="0" i="0" u="none" strike="noStrike" kern="1200" baseline="0" dirty="0" smtClean="0">
                <a:solidFill>
                  <a:schemeClr val="tx1"/>
                </a:solidFill>
                <a:latin typeface="+mn-lt"/>
                <a:ea typeface="+mn-ea"/>
                <a:cs typeface="+mn-cs"/>
              </a:rPr>
              <a:t> spasm (flexion of the elbows and wrists and extension of the </a:t>
            </a:r>
            <a:r>
              <a:rPr lang="en-US" sz="1200" b="0" i="0" u="none" strike="noStrike" kern="1200" baseline="0" dirty="0" err="1" smtClean="0">
                <a:solidFill>
                  <a:schemeClr val="tx1"/>
                </a:solidFill>
                <a:latin typeface="+mn-lt"/>
                <a:ea typeface="+mn-ea"/>
                <a:cs typeface="+mn-cs"/>
              </a:rPr>
              <a:t>carpophalangeal</a:t>
            </a:r>
            <a:r>
              <a:rPr lang="en-US" sz="1200" b="0" i="0" u="none" strike="noStrike" kern="1200" baseline="0" dirty="0" smtClean="0">
                <a:solidFill>
                  <a:schemeClr val="tx1"/>
                </a:solidFill>
                <a:latin typeface="+mn-lt"/>
                <a:ea typeface="+mn-ea"/>
                <a:cs typeface="+mn-cs"/>
              </a:rPr>
              <a:t> joints), dysphagia, photophobia, cardiac dysrhythmias, and seizures.</a:t>
            </a:r>
          </a:p>
        </p:txBody>
      </p:sp>
      <p:sp>
        <p:nvSpPr>
          <p:cNvPr id="4" name="Slide Number Placeholder 3"/>
          <p:cNvSpPr>
            <a:spLocks noGrp="1"/>
          </p:cNvSpPr>
          <p:nvPr>
            <p:ph type="sldNum" sz="quarter" idx="10"/>
          </p:nvPr>
        </p:nvSpPr>
        <p:spPr/>
        <p:txBody>
          <a:bodyPr/>
          <a:lstStyle/>
          <a:p>
            <a:fld id="{39B79FF4-CB12-4233-B6C7-C904039234DA}" type="slidenum">
              <a:rPr lang="en-US" smtClean="0"/>
              <a:t>19</a:t>
            </a:fld>
            <a:endParaRPr lang="en-US"/>
          </a:p>
        </p:txBody>
      </p:sp>
    </p:spTree>
    <p:extLst>
      <p:ext uri="{BB962C8B-B14F-4D97-AF65-F5344CB8AC3E}">
        <p14:creationId xmlns:p14="http://schemas.microsoft.com/office/powerpoint/2010/main" val="110597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53D31A27-F65A-4F3D-BD12-BE0E545DB89B}" type="datetimeFigureOut">
              <a:rPr lang="en-US" smtClean="0"/>
              <a:pPr/>
              <a:t>5/16/2022</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15BE0778-26F1-44B0-9B71-ADD8FA9F3273}"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5721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D31A27-F65A-4F3D-BD12-BE0E545DB89B}" type="datetimeFigureOut">
              <a:rPr lang="en-US" smtClean="0"/>
              <a:pPr/>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E0778-26F1-44B0-9B71-ADD8FA9F3273}" type="slidenum">
              <a:rPr lang="en-US" smtClean="0"/>
              <a:pPr/>
              <a:t>‹#›</a:t>
            </a:fld>
            <a:endParaRPr lang="en-US"/>
          </a:p>
        </p:txBody>
      </p:sp>
    </p:spTree>
    <p:extLst>
      <p:ext uri="{BB962C8B-B14F-4D97-AF65-F5344CB8AC3E}">
        <p14:creationId xmlns:p14="http://schemas.microsoft.com/office/powerpoint/2010/main" val="327617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D31A27-F65A-4F3D-BD12-BE0E545DB89B}" type="datetimeFigureOut">
              <a:rPr lang="en-US" smtClean="0"/>
              <a:pPr/>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E0778-26F1-44B0-9B71-ADD8FA9F3273}" type="slidenum">
              <a:rPr lang="en-US" smtClean="0"/>
              <a:pPr/>
              <a:t>‹#›</a:t>
            </a:fld>
            <a:endParaRPr lang="en-US"/>
          </a:p>
        </p:txBody>
      </p:sp>
    </p:spTree>
    <p:extLst>
      <p:ext uri="{BB962C8B-B14F-4D97-AF65-F5344CB8AC3E}">
        <p14:creationId xmlns:p14="http://schemas.microsoft.com/office/powerpoint/2010/main" val="482534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D31A27-F65A-4F3D-BD12-BE0E545DB89B}" type="datetimeFigureOut">
              <a:rPr lang="en-US" smtClean="0"/>
              <a:pPr/>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E0778-26F1-44B0-9B71-ADD8FA9F3273}" type="slidenum">
              <a:rPr lang="en-US" smtClean="0"/>
              <a:pPr/>
              <a:t>‹#›</a:t>
            </a:fld>
            <a:endParaRPr lang="en-US"/>
          </a:p>
        </p:txBody>
      </p:sp>
    </p:spTree>
    <p:extLst>
      <p:ext uri="{BB962C8B-B14F-4D97-AF65-F5344CB8AC3E}">
        <p14:creationId xmlns:p14="http://schemas.microsoft.com/office/powerpoint/2010/main" val="702608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D31A27-F65A-4F3D-BD12-BE0E545DB89B}" type="datetimeFigureOut">
              <a:rPr lang="en-US" smtClean="0"/>
              <a:pPr/>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E0778-26F1-44B0-9B71-ADD8FA9F3273}" type="slidenum">
              <a:rPr lang="en-US" smtClean="0"/>
              <a:pPr/>
              <a:t>‹#›</a:t>
            </a:fld>
            <a:endParaRPr lang="en-US"/>
          </a:p>
        </p:txBody>
      </p:sp>
    </p:spTree>
    <p:extLst>
      <p:ext uri="{BB962C8B-B14F-4D97-AF65-F5344CB8AC3E}">
        <p14:creationId xmlns:p14="http://schemas.microsoft.com/office/powerpoint/2010/main" val="2335272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D31A27-F65A-4F3D-BD12-BE0E545DB89B}" type="datetimeFigureOut">
              <a:rPr lang="en-US" smtClean="0"/>
              <a:pPr/>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E0778-26F1-44B0-9B71-ADD8FA9F3273}" type="slidenum">
              <a:rPr lang="en-US" smtClean="0"/>
              <a:pPr/>
              <a:t>‹#›</a:t>
            </a:fld>
            <a:endParaRPr lang="en-US"/>
          </a:p>
        </p:txBody>
      </p:sp>
    </p:spTree>
    <p:extLst>
      <p:ext uri="{BB962C8B-B14F-4D97-AF65-F5344CB8AC3E}">
        <p14:creationId xmlns:p14="http://schemas.microsoft.com/office/powerpoint/2010/main" val="2757848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D31A27-F65A-4F3D-BD12-BE0E545DB89B}" type="datetimeFigureOut">
              <a:rPr lang="en-US" smtClean="0"/>
              <a:pPr/>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E0778-26F1-44B0-9B71-ADD8FA9F3273}" type="slidenum">
              <a:rPr lang="en-US" smtClean="0"/>
              <a:pPr/>
              <a:t>‹#›</a:t>
            </a:fld>
            <a:endParaRPr lang="en-US"/>
          </a:p>
        </p:txBody>
      </p:sp>
    </p:spTree>
    <p:extLst>
      <p:ext uri="{BB962C8B-B14F-4D97-AF65-F5344CB8AC3E}">
        <p14:creationId xmlns:p14="http://schemas.microsoft.com/office/powerpoint/2010/main" val="1566981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D31A27-F65A-4F3D-BD12-BE0E545DB89B}" type="datetimeFigureOut">
              <a:rPr lang="en-US" smtClean="0"/>
              <a:pPr/>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E0778-26F1-44B0-9B71-ADD8FA9F3273}" type="slidenum">
              <a:rPr lang="en-US" smtClean="0"/>
              <a:pPr/>
              <a:t>‹#›</a:t>
            </a:fld>
            <a:endParaRPr lang="en-US"/>
          </a:p>
        </p:txBody>
      </p:sp>
    </p:spTree>
    <p:extLst>
      <p:ext uri="{BB962C8B-B14F-4D97-AF65-F5344CB8AC3E}">
        <p14:creationId xmlns:p14="http://schemas.microsoft.com/office/powerpoint/2010/main" val="3767869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D31A27-F65A-4F3D-BD12-BE0E545DB89B}" type="datetimeFigureOut">
              <a:rPr lang="en-US" smtClean="0"/>
              <a:pPr/>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E0778-26F1-44B0-9B71-ADD8FA9F3273}" type="slidenum">
              <a:rPr lang="en-US" smtClean="0"/>
              <a:pPr/>
              <a:t>‹#›</a:t>
            </a:fld>
            <a:endParaRPr lang="en-US"/>
          </a:p>
        </p:txBody>
      </p:sp>
    </p:spTree>
    <p:extLst>
      <p:ext uri="{BB962C8B-B14F-4D97-AF65-F5344CB8AC3E}">
        <p14:creationId xmlns:p14="http://schemas.microsoft.com/office/powerpoint/2010/main" val="383853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53D31A27-F65A-4F3D-BD12-BE0E545DB89B}" type="datetimeFigureOut">
              <a:rPr lang="en-US" smtClean="0"/>
              <a:pPr/>
              <a:t>5/16/2022</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15BE0778-26F1-44B0-9B71-ADD8FA9F3273}" type="slidenum">
              <a:rPr lang="en-US" smtClean="0"/>
              <a:pPr/>
              <a:t>‹#›</a:t>
            </a:fld>
            <a:endParaRPr lang="en-US"/>
          </a:p>
        </p:txBody>
      </p:sp>
    </p:spTree>
    <p:extLst>
      <p:ext uri="{BB962C8B-B14F-4D97-AF65-F5344CB8AC3E}">
        <p14:creationId xmlns:p14="http://schemas.microsoft.com/office/powerpoint/2010/main" val="277720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D31A27-F65A-4F3D-BD12-BE0E545DB89B}" type="datetimeFigureOut">
              <a:rPr lang="en-US" smtClean="0"/>
              <a:pPr/>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15BE0778-26F1-44B0-9B71-ADD8FA9F3273}" type="slidenum">
              <a:rPr lang="en-US" smtClean="0"/>
              <a:pPr/>
              <a:t>‹#›</a:t>
            </a:fld>
            <a:endParaRPr lang="en-US"/>
          </a:p>
        </p:txBody>
      </p:sp>
    </p:spTree>
    <p:extLst>
      <p:ext uri="{BB962C8B-B14F-4D97-AF65-F5344CB8AC3E}">
        <p14:creationId xmlns:p14="http://schemas.microsoft.com/office/powerpoint/2010/main" val="100279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D31A27-F65A-4F3D-BD12-BE0E545DB89B}" type="datetimeFigureOut">
              <a:rPr lang="en-US" smtClean="0"/>
              <a:pPr/>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E0778-26F1-44B0-9B71-ADD8FA9F3273}" type="slidenum">
              <a:rPr lang="en-US" smtClean="0"/>
              <a:pPr/>
              <a:t>‹#›</a:t>
            </a:fld>
            <a:endParaRPr lang="en-US"/>
          </a:p>
        </p:txBody>
      </p:sp>
    </p:spTree>
    <p:extLst>
      <p:ext uri="{BB962C8B-B14F-4D97-AF65-F5344CB8AC3E}">
        <p14:creationId xmlns:p14="http://schemas.microsoft.com/office/powerpoint/2010/main" val="151971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D31A27-F65A-4F3D-BD12-BE0E545DB89B}" type="datetimeFigureOut">
              <a:rPr lang="en-US" smtClean="0"/>
              <a:pPr/>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BE0778-26F1-44B0-9B71-ADD8FA9F3273}" type="slidenum">
              <a:rPr lang="en-US" smtClean="0"/>
              <a:pPr/>
              <a:t>‹#›</a:t>
            </a:fld>
            <a:endParaRPr lang="en-US"/>
          </a:p>
        </p:txBody>
      </p:sp>
    </p:spTree>
    <p:extLst>
      <p:ext uri="{BB962C8B-B14F-4D97-AF65-F5344CB8AC3E}">
        <p14:creationId xmlns:p14="http://schemas.microsoft.com/office/powerpoint/2010/main" val="194200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D31A27-F65A-4F3D-BD12-BE0E545DB89B}" type="datetimeFigureOut">
              <a:rPr lang="en-US" smtClean="0"/>
              <a:pPr/>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BE0778-26F1-44B0-9B71-ADD8FA9F3273}" type="slidenum">
              <a:rPr lang="en-US" smtClean="0"/>
              <a:pPr/>
              <a:t>‹#›</a:t>
            </a:fld>
            <a:endParaRPr lang="en-US"/>
          </a:p>
        </p:txBody>
      </p:sp>
    </p:spTree>
    <p:extLst>
      <p:ext uri="{BB962C8B-B14F-4D97-AF65-F5344CB8AC3E}">
        <p14:creationId xmlns:p14="http://schemas.microsoft.com/office/powerpoint/2010/main" val="110653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31A27-F65A-4F3D-BD12-BE0E545DB89B}" type="datetimeFigureOut">
              <a:rPr lang="en-US" smtClean="0"/>
              <a:pPr/>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BE0778-26F1-44B0-9B71-ADD8FA9F3273}" type="slidenum">
              <a:rPr lang="en-US" smtClean="0"/>
              <a:pPr/>
              <a:t>‹#›</a:t>
            </a:fld>
            <a:endParaRPr lang="en-US"/>
          </a:p>
        </p:txBody>
      </p:sp>
    </p:spTree>
    <p:extLst>
      <p:ext uri="{BB962C8B-B14F-4D97-AF65-F5344CB8AC3E}">
        <p14:creationId xmlns:p14="http://schemas.microsoft.com/office/powerpoint/2010/main" val="300782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D31A27-F65A-4F3D-BD12-BE0E545DB89B}" type="datetimeFigureOut">
              <a:rPr lang="en-US" smtClean="0"/>
              <a:pPr/>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E0778-26F1-44B0-9B71-ADD8FA9F3273}" type="slidenum">
              <a:rPr lang="en-US" smtClean="0"/>
              <a:pPr/>
              <a:t>‹#›</a:t>
            </a:fld>
            <a:endParaRPr lang="en-US"/>
          </a:p>
        </p:txBody>
      </p:sp>
    </p:spTree>
    <p:extLst>
      <p:ext uri="{BB962C8B-B14F-4D97-AF65-F5344CB8AC3E}">
        <p14:creationId xmlns:p14="http://schemas.microsoft.com/office/powerpoint/2010/main" val="49754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D31A27-F65A-4F3D-BD12-BE0E545DB89B}" type="datetimeFigureOut">
              <a:rPr lang="en-US" smtClean="0"/>
              <a:pPr/>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E0778-26F1-44B0-9B71-ADD8FA9F3273}" type="slidenum">
              <a:rPr lang="en-US" smtClean="0"/>
              <a:pPr/>
              <a:t>‹#›</a:t>
            </a:fld>
            <a:endParaRPr lang="en-US"/>
          </a:p>
        </p:txBody>
      </p:sp>
    </p:spTree>
    <p:extLst>
      <p:ext uri="{BB962C8B-B14F-4D97-AF65-F5344CB8AC3E}">
        <p14:creationId xmlns:p14="http://schemas.microsoft.com/office/powerpoint/2010/main" val="29749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D31A27-F65A-4F3D-BD12-BE0E545DB89B}" type="datetimeFigureOut">
              <a:rPr lang="en-US" smtClean="0"/>
              <a:pPr/>
              <a:t>5/16/2022</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BE0778-26F1-44B0-9B71-ADD8FA9F3273}" type="slidenum">
              <a:rPr lang="en-US" smtClean="0"/>
              <a:pPr/>
              <a:t>‹#›</a:t>
            </a:fld>
            <a:endParaRPr lang="en-US"/>
          </a:p>
        </p:txBody>
      </p:sp>
    </p:spTree>
    <p:extLst>
      <p:ext uri="{BB962C8B-B14F-4D97-AF65-F5344CB8AC3E}">
        <p14:creationId xmlns:p14="http://schemas.microsoft.com/office/powerpoint/2010/main" val="375653601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accent1"/>
                </a:solidFill>
              </a:rPr>
              <a:t>PARATHYROID DISORDERS</a:t>
            </a:r>
            <a:endParaRPr lang="en-US" b="1" dirty="0">
              <a:solidFill>
                <a:schemeClr val="accent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27012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857250"/>
            <a:ext cx="7514035" cy="571500"/>
          </a:xfrm>
        </p:spPr>
        <p:txBody>
          <a:bodyPr>
            <a:normAutofit fontScale="90000"/>
          </a:bodyPr>
          <a:lstStyle/>
          <a:p>
            <a:pPr algn="l"/>
            <a:r>
              <a:rPr lang="en-US" b="1" dirty="0" smtClean="0">
                <a:solidFill>
                  <a:schemeClr val="accent1"/>
                </a:solidFill>
              </a:rPr>
              <a:t>Diagnosis </a:t>
            </a:r>
            <a:endParaRPr lang="en-US" b="1" dirty="0">
              <a:solidFill>
                <a:schemeClr val="accent1"/>
              </a:solidFill>
            </a:endParaRPr>
          </a:p>
        </p:txBody>
      </p:sp>
      <p:sp>
        <p:nvSpPr>
          <p:cNvPr id="3" name="Content Placeholder 2"/>
          <p:cNvSpPr>
            <a:spLocks noGrp="1"/>
          </p:cNvSpPr>
          <p:nvPr>
            <p:ph idx="1"/>
          </p:nvPr>
        </p:nvSpPr>
        <p:spPr>
          <a:xfrm>
            <a:off x="1629966" y="2457450"/>
            <a:ext cx="7514035" cy="2400300"/>
          </a:xfrm>
        </p:spPr>
        <p:txBody>
          <a:bodyPr>
            <a:noAutofit/>
          </a:bodyPr>
          <a:lstStyle/>
          <a:p>
            <a:r>
              <a:rPr lang="en-US" sz="2700" b="1" dirty="0"/>
              <a:t>S</a:t>
            </a:r>
            <a:r>
              <a:rPr lang="en-US" sz="2700" b="1" dirty="0"/>
              <a:t>erum </a:t>
            </a:r>
            <a:r>
              <a:rPr lang="en-US" sz="2700" b="1" dirty="0"/>
              <a:t>calcium.</a:t>
            </a:r>
          </a:p>
          <a:p>
            <a:r>
              <a:rPr lang="en-US" sz="2700" b="1" dirty="0"/>
              <a:t>S</a:t>
            </a:r>
            <a:r>
              <a:rPr lang="en-US" sz="2700" b="1" dirty="0"/>
              <a:t>erum </a:t>
            </a:r>
            <a:r>
              <a:rPr lang="en-US" sz="2700" b="1" dirty="0"/>
              <a:t>PTH.</a:t>
            </a:r>
          </a:p>
          <a:p>
            <a:r>
              <a:rPr lang="en-US" sz="2700" b="1" dirty="0"/>
              <a:t>S</a:t>
            </a:r>
            <a:r>
              <a:rPr lang="en-US" sz="2700" b="1" dirty="0"/>
              <a:t>erum </a:t>
            </a:r>
            <a:r>
              <a:rPr lang="en-US" sz="2700" b="1" dirty="0"/>
              <a:t>phosphate.</a:t>
            </a:r>
          </a:p>
          <a:p>
            <a:r>
              <a:rPr lang="en-US" sz="2700" b="1" dirty="0"/>
              <a:t>U</a:t>
            </a:r>
            <a:r>
              <a:rPr lang="en-US" sz="2700" b="1" dirty="0"/>
              <a:t>rine </a:t>
            </a:r>
            <a:r>
              <a:rPr lang="en-US" sz="2700" b="1" dirty="0"/>
              <a:t>calcium.</a:t>
            </a:r>
          </a:p>
          <a:p>
            <a:r>
              <a:rPr lang="en-US" sz="2700" b="1" dirty="0"/>
              <a:t>P</a:t>
            </a:r>
            <a:r>
              <a:rPr lang="en-US" sz="2700" b="1" dirty="0"/>
              <a:t>resence of kidney stones on </a:t>
            </a:r>
            <a:r>
              <a:rPr lang="en-US" sz="2700" b="1" dirty="0"/>
              <a:t>ultrasound.</a:t>
            </a:r>
          </a:p>
          <a:p>
            <a:r>
              <a:rPr lang="en-US" sz="2700" b="1" dirty="0"/>
              <a:t>Fine </a:t>
            </a:r>
            <a:r>
              <a:rPr lang="en-US" sz="2700" b="1" dirty="0"/>
              <a:t>needle biopsy of the parathyroid tumor</a:t>
            </a:r>
            <a:r>
              <a:rPr lang="en-US" sz="2700" b="1" dirty="0"/>
              <a:t>.</a:t>
            </a:r>
          </a:p>
          <a:p>
            <a:r>
              <a:rPr lang="en-US" sz="2700" b="1" dirty="0"/>
              <a:t>Serum Vitamin D level</a:t>
            </a:r>
          </a:p>
          <a:p>
            <a:r>
              <a:rPr lang="en-US" sz="2700" b="1" dirty="0"/>
              <a:t>Bone density</a:t>
            </a:r>
            <a:endParaRPr lang="en-US" sz="27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971550"/>
            <a:ext cx="7514035" cy="800100"/>
          </a:xfrm>
        </p:spPr>
        <p:txBody>
          <a:bodyPr/>
          <a:lstStyle/>
          <a:p>
            <a:pPr algn="l"/>
            <a:r>
              <a:rPr lang="en-US" b="1" dirty="0" smtClean="0">
                <a:solidFill>
                  <a:schemeClr val="accent1"/>
                </a:solidFill>
              </a:rPr>
              <a:t>Complications </a:t>
            </a:r>
            <a:endParaRPr lang="en-US" b="1" dirty="0">
              <a:solidFill>
                <a:schemeClr val="accent1"/>
              </a:solidFill>
            </a:endParaRPr>
          </a:p>
        </p:txBody>
      </p:sp>
      <p:sp>
        <p:nvSpPr>
          <p:cNvPr id="3" name="Content Placeholder 2"/>
          <p:cNvSpPr>
            <a:spLocks noGrp="1"/>
          </p:cNvSpPr>
          <p:nvPr>
            <p:ph idx="1"/>
          </p:nvPr>
        </p:nvSpPr>
        <p:spPr>
          <a:xfrm>
            <a:off x="1113233" y="1600201"/>
            <a:ext cx="7514035" cy="3600450"/>
          </a:xfrm>
        </p:spPr>
        <p:txBody>
          <a:bodyPr>
            <a:normAutofit/>
          </a:bodyPr>
          <a:lstStyle/>
          <a:p>
            <a:pPr marL="0" indent="0">
              <a:buNone/>
            </a:pPr>
            <a:r>
              <a:rPr lang="en-US" sz="2400" b="1" dirty="0">
                <a:solidFill>
                  <a:schemeClr val="accent1"/>
                </a:solidFill>
              </a:rPr>
              <a:t>Acute hypercalcemic crisis </a:t>
            </a:r>
            <a:r>
              <a:rPr lang="en-US" sz="2400" b="1" dirty="0"/>
              <a:t>can </a:t>
            </a:r>
            <a:r>
              <a:rPr lang="en-US" sz="2400" b="1" dirty="0"/>
              <a:t>occur with extreme elevation </a:t>
            </a:r>
            <a:r>
              <a:rPr lang="en-US" sz="2400" b="1" dirty="0"/>
              <a:t>of serum </a:t>
            </a:r>
            <a:r>
              <a:rPr lang="en-US" sz="2400" b="1" dirty="0"/>
              <a:t>calcium levels. </a:t>
            </a:r>
            <a:endParaRPr lang="en-US" sz="2400" b="1" dirty="0"/>
          </a:p>
          <a:p>
            <a:pPr marL="0" indent="0">
              <a:buNone/>
            </a:pPr>
            <a:r>
              <a:rPr lang="en-US" sz="2400" b="1" dirty="0"/>
              <a:t>Serum </a:t>
            </a:r>
            <a:r>
              <a:rPr lang="en-US" sz="2400" b="1" dirty="0"/>
              <a:t>calcium levels higher than 15 </a:t>
            </a:r>
            <a:r>
              <a:rPr lang="en-US" sz="2400" b="1" dirty="0"/>
              <a:t>mg/</a:t>
            </a:r>
            <a:r>
              <a:rPr lang="en-US" sz="2400" b="1" dirty="0" err="1"/>
              <a:t>dL</a:t>
            </a:r>
            <a:r>
              <a:rPr lang="en-US" sz="2400" b="1" dirty="0"/>
              <a:t> </a:t>
            </a:r>
            <a:r>
              <a:rPr lang="en-US" sz="2400" b="1" dirty="0"/>
              <a:t>(3.7 </a:t>
            </a:r>
            <a:r>
              <a:rPr lang="en-US" sz="2400" b="1" dirty="0" err="1"/>
              <a:t>mmol</a:t>
            </a:r>
            <a:r>
              <a:rPr lang="en-US" sz="2400" b="1" dirty="0"/>
              <a:t>/L) result in neurologic, cardiovascular, and </a:t>
            </a:r>
            <a:r>
              <a:rPr lang="en-US" sz="2400" b="1" dirty="0"/>
              <a:t>renal symptoms </a:t>
            </a:r>
            <a:r>
              <a:rPr lang="en-US" sz="2400" b="1" dirty="0"/>
              <a:t>that can be life-threatening. </a:t>
            </a:r>
            <a:endParaRPr lang="en-US" sz="2400" b="1" dirty="0"/>
          </a:p>
          <a:p>
            <a:pPr marL="0" indent="0">
              <a:buNone/>
            </a:pP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150" y="1943100"/>
            <a:ext cx="7514035" cy="2628901"/>
          </a:xfrm>
        </p:spPr>
        <p:txBody>
          <a:bodyPr>
            <a:noAutofit/>
          </a:bodyPr>
          <a:lstStyle/>
          <a:p>
            <a:r>
              <a:rPr lang="en-US" sz="2400" b="1" dirty="0"/>
              <a:t>Treatment includes rehydration with large volumes of intravenous fluids, diuretic agents to promote renal excretion of excess calcium, and phosphate therapy to correct hypophosphatemia and decrease serum calcium levels by promoting calcium deposit in bone and reducing the gastrointestinal absorption of calcium. </a:t>
            </a:r>
          </a:p>
          <a:p>
            <a:r>
              <a:rPr lang="en-US" sz="2400" b="1" dirty="0"/>
              <a:t>Cytotoxic agents (</a:t>
            </a:r>
            <a:r>
              <a:rPr lang="en-US" sz="2400" b="1" dirty="0" err="1"/>
              <a:t>mithramycin</a:t>
            </a:r>
            <a:r>
              <a:rPr lang="en-US" sz="2400" b="1" dirty="0"/>
              <a:t>), calcitonin, and dialysis may be used in emergency situations to decrease serum calcium levels quickly</a:t>
            </a:r>
            <a:endParaRPr lang="en-US" sz="2400" dirty="0"/>
          </a:p>
        </p:txBody>
      </p:sp>
    </p:spTree>
    <p:extLst>
      <p:ext uri="{BB962C8B-B14F-4D97-AF65-F5344CB8AC3E}">
        <p14:creationId xmlns:p14="http://schemas.microsoft.com/office/powerpoint/2010/main" val="142275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210" y="971551"/>
            <a:ext cx="7514035" cy="800100"/>
          </a:xfrm>
        </p:spPr>
        <p:txBody>
          <a:bodyPr/>
          <a:lstStyle/>
          <a:p>
            <a:pPr algn="l"/>
            <a:r>
              <a:rPr lang="en-US" b="1" dirty="0" smtClean="0">
                <a:solidFill>
                  <a:schemeClr val="accent1"/>
                </a:solidFill>
              </a:rPr>
              <a:t>Management </a:t>
            </a:r>
            <a:endParaRPr lang="en-US" b="1" dirty="0">
              <a:solidFill>
                <a:schemeClr val="accent1"/>
              </a:solidFill>
            </a:endParaRPr>
          </a:p>
        </p:txBody>
      </p:sp>
      <p:sp>
        <p:nvSpPr>
          <p:cNvPr id="3" name="Content Placeholder 2"/>
          <p:cNvSpPr>
            <a:spLocks noGrp="1"/>
          </p:cNvSpPr>
          <p:nvPr>
            <p:ph idx="1"/>
          </p:nvPr>
        </p:nvSpPr>
        <p:spPr>
          <a:xfrm>
            <a:off x="1139210" y="2686050"/>
            <a:ext cx="7514035" cy="2457450"/>
          </a:xfrm>
        </p:spPr>
        <p:txBody>
          <a:bodyPr>
            <a:noAutofit/>
          </a:bodyPr>
          <a:lstStyle/>
          <a:p>
            <a:r>
              <a:rPr lang="en-US" sz="2400" b="1" dirty="0"/>
              <a:t>Fluid replacement</a:t>
            </a:r>
            <a:r>
              <a:rPr lang="it-IT" sz="2400" b="1" dirty="0"/>
              <a:t> - IV normal saline to dilute serum calcium</a:t>
            </a:r>
            <a:endParaRPr lang="en-US" sz="2400" b="1" dirty="0"/>
          </a:p>
          <a:p>
            <a:r>
              <a:rPr lang="en-US" sz="2400" b="1" dirty="0"/>
              <a:t>Drugs – </a:t>
            </a:r>
            <a:r>
              <a:rPr lang="en-US" sz="2400" b="1" dirty="0" err="1"/>
              <a:t>Calcitonin</a:t>
            </a:r>
            <a:r>
              <a:rPr lang="en-US" sz="2400" b="1" dirty="0"/>
              <a:t>, </a:t>
            </a:r>
            <a:r>
              <a:rPr lang="en-US" sz="2400" b="1" dirty="0" err="1"/>
              <a:t>Plicamycin</a:t>
            </a:r>
            <a:endParaRPr lang="en-US" sz="2400" b="1" dirty="0"/>
          </a:p>
          <a:p>
            <a:r>
              <a:rPr lang="en-US" sz="2400" b="1" dirty="0"/>
              <a:t>Surgical removal of the parathyroid tumor.</a:t>
            </a:r>
          </a:p>
          <a:p>
            <a:r>
              <a:rPr lang="en-US" sz="2400" b="1" dirty="0"/>
              <a:t>Administer </a:t>
            </a:r>
            <a:r>
              <a:rPr lang="en-US" sz="2400" b="1" dirty="0" err="1"/>
              <a:t>bisphosphonates</a:t>
            </a:r>
            <a:r>
              <a:rPr lang="en-US" sz="2400" b="1" dirty="0"/>
              <a:t> to lower serum calcium by increasing </a:t>
            </a:r>
            <a:r>
              <a:rPr lang="en-US" sz="2400" b="1" dirty="0"/>
              <a:t>calcium absorption </a:t>
            </a:r>
            <a:r>
              <a:rPr lang="en-US" sz="2400" b="1" dirty="0"/>
              <a:t>in the </a:t>
            </a:r>
            <a:r>
              <a:rPr lang="en-US" sz="2400" b="1" dirty="0"/>
              <a:t>bone.</a:t>
            </a:r>
            <a:r>
              <a:rPr lang="it-IT" sz="2400" b="1" dirty="0"/>
              <a:t>.</a:t>
            </a:r>
            <a:endParaRPr lang="it-IT" sz="2400" b="1" dirty="0"/>
          </a:p>
          <a:p>
            <a:r>
              <a:rPr lang="en-US" sz="2400" b="1" dirty="0"/>
              <a:t>Diuretic </a:t>
            </a:r>
            <a:r>
              <a:rPr lang="en-US" sz="2400" b="1" dirty="0"/>
              <a:t>such as </a:t>
            </a:r>
            <a:r>
              <a:rPr lang="en-US" sz="2400" b="1" dirty="0" err="1"/>
              <a:t>furosemide</a:t>
            </a:r>
            <a:r>
              <a:rPr lang="en-US" sz="2400" b="1" dirty="0"/>
              <a:t> to excrete excess calcium in the urine.</a:t>
            </a:r>
            <a:endParaRPr lang="en-US" sz="2400" b="1" dirty="0"/>
          </a:p>
          <a:p>
            <a:endParaRPr lang="en-US" sz="2400" b="1" dirty="0"/>
          </a:p>
        </p:txBody>
      </p:sp>
    </p:spTree>
    <p:extLst>
      <p:ext uri="{BB962C8B-B14F-4D97-AF65-F5344CB8AC3E}">
        <p14:creationId xmlns:p14="http://schemas.microsoft.com/office/powerpoint/2010/main" val="93607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700" b="1" dirty="0"/>
              <a:t>Read on the nursing management of hyperparathyroidism</a:t>
            </a:r>
            <a:endParaRPr lang="en-US" sz="2700" b="1" dirty="0"/>
          </a:p>
        </p:txBody>
      </p:sp>
    </p:spTree>
    <p:extLst>
      <p:ext uri="{BB962C8B-B14F-4D97-AF65-F5344CB8AC3E}">
        <p14:creationId xmlns:p14="http://schemas.microsoft.com/office/powerpoint/2010/main" val="357192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8850" y="2571751"/>
            <a:ext cx="6572250" cy="1485899"/>
          </a:xfrm>
        </p:spPr>
        <p:txBody>
          <a:bodyPr>
            <a:normAutofit fontScale="90000"/>
          </a:bodyPr>
          <a:lstStyle/>
          <a:p>
            <a:r>
              <a:rPr lang="en-US" b="1" dirty="0" smtClean="0">
                <a:solidFill>
                  <a:schemeClr val="accent1"/>
                </a:solidFill>
              </a:rPr>
              <a:t>HYPOPARATHYROIDISM </a:t>
            </a:r>
            <a:endParaRPr lang="en-US" b="1" dirty="0">
              <a:solidFill>
                <a:schemeClr val="accent1"/>
              </a:solidFill>
            </a:endParaRPr>
          </a:p>
        </p:txBody>
      </p:sp>
    </p:spTree>
    <p:extLst>
      <p:ext uri="{BB962C8B-B14F-4D97-AF65-F5344CB8AC3E}">
        <p14:creationId xmlns:p14="http://schemas.microsoft.com/office/powerpoint/2010/main" val="2633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936" y="971551"/>
            <a:ext cx="7514035" cy="914400"/>
          </a:xfrm>
        </p:spPr>
        <p:txBody>
          <a:bodyPr/>
          <a:lstStyle/>
          <a:p>
            <a:pPr algn="l"/>
            <a:r>
              <a:rPr lang="en-US" b="1" dirty="0" smtClean="0">
                <a:solidFill>
                  <a:schemeClr val="accent1"/>
                </a:solidFill>
              </a:rPr>
              <a:t>Definition </a:t>
            </a:r>
            <a:endParaRPr lang="en-US" b="1" dirty="0">
              <a:solidFill>
                <a:schemeClr val="accent1"/>
              </a:solidFill>
            </a:endParaRPr>
          </a:p>
        </p:txBody>
      </p:sp>
      <p:sp>
        <p:nvSpPr>
          <p:cNvPr id="3" name="Content Placeholder 2"/>
          <p:cNvSpPr>
            <a:spLocks noGrp="1"/>
          </p:cNvSpPr>
          <p:nvPr>
            <p:ph idx="1"/>
          </p:nvPr>
        </p:nvSpPr>
        <p:spPr>
          <a:xfrm>
            <a:off x="1131936" y="2171700"/>
            <a:ext cx="7514035" cy="2343151"/>
          </a:xfrm>
        </p:spPr>
        <p:txBody>
          <a:bodyPr>
            <a:noAutofit/>
          </a:bodyPr>
          <a:lstStyle/>
          <a:p>
            <a:r>
              <a:rPr lang="en-US" sz="2700" b="1" dirty="0"/>
              <a:t>Hypoparathyroidism is diminished functioning of the parathyroid glands</a:t>
            </a:r>
          </a:p>
          <a:p>
            <a:r>
              <a:rPr lang="en-US" sz="2700" b="1" dirty="0"/>
              <a:t>leads </a:t>
            </a:r>
            <a:r>
              <a:rPr lang="en-US" sz="2700" b="1" dirty="0"/>
              <a:t>to low levels of </a:t>
            </a:r>
            <a:r>
              <a:rPr lang="en-US" sz="2700" b="1" dirty="0"/>
              <a:t>PTH</a:t>
            </a:r>
          </a:p>
          <a:p>
            <a:r>
              <a:rPr lang="en-US" sz="2700" b="1" dirty="0"/>
              <a:t>C</a:t>
            </a:r>
            <a:r>
              <a:rPr lang="en-US" sz="2700" b="1" dirty="0"/>
              <a:t>auses </a:t>
            </a:r>
            <a:r>
              <a:rPr lang="en-US" sz="2700" b="1" dirty="0"/>
              <a:t>hypocalcemia</a:t>
            </a:r>
            <a:r>
              <a:rPr lang="en-US" sz="2700" b="1" dirty="0"/>
              <a:t>.</a:t>
            </a:r>
          </a:p>
        </p:txBody>
      </p:sp>
    </p:spTree>
    <p:extLst>
      <p:ext uri="{BB962C8B-B14F-4D97-AF65-F5344CB8AC3E}">
        <p14:creationId xmlns:p14="http://schemas.microsoft.com/office/powerpoint/2010/main" val="2910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Pathophysiology </a:t>
            </a:r>
            <a:endParaRPr lang="en-US" dirty="0"/>
          </a:p>
        </p:txBody>
      </p:sp>
      <p:pic>
        <p:nvPicPr>
          <p:cNvPr id="2050" name="Picture 2" descr="C:\Users\Public\Pictures\Sample Pictures\hypoparathyroidism-6-638.jpg"/>
          <p:cNvPicPr>
            <a:picLocks noGrp="1" noChangeAspect="1" noChangeArrowheads="1"/>
          </p:cNvPicPr>
          <p:nvPr>
            <p:ph idx="1"/>
          </p:nvPr>
        </p:nvPicPr>
        <p:blipFill>
          <a:blip r:embed="rId3"/>
          <a:srcRect/>
          <a:stretch>
            <a:fillRect/>
          </a:stretch>
        </p:blipFill>
        <p:spPr bwMode="auto">
          <a:xfrm>
            <a:off x="0" y="857250"/>
            <a:ext cx="9144000" cy="5143500"/>
          </a:xfrm>
          <a:prstGeom prst="rect">
            <a:avLst/>
          </a:prstGeom>
          <a:noFill/>
        </p:spPr>
      </p:pic>
    </p:spTree>
    <p:extLst>
      <p:ext uri="{BB962C8B-B14F-4D97-AF65-F5344CB8AC3E}">
        <p14:creationId xmlns:p14="http://schemas.microsoft.com/office/powerpoint/2010/main" val="330566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860367"/>
            <a:ext cx="7514035" cy="914400"/>
          </a:xfrm>
        </p:spPr>
        <p:txBody>
          <a:bodyPr/>
          <a:lstStyle/>
          <a:p>
            <a:pPr algn="l"/>
            <a:r>
              <a:rPr lang="en-US" b="1" dirty="0" smtClean="0">
                <a:solidFill>
                  <a:schemeClr val="accent1"/>
                </a:solidFill>
              </a:rPr>
              <a:t>Causes </a:t>
            </a:r>
            <a:endParaRPr lang="en-US" b="1" dirty="0">
              <a:solidFill>
                <a:schemeClr val="accent1"/>
              </a:solidFill>
            </a:endParaRPr>
          </a:p>
        </p:txBody>
      </p:sp>
      <p:sp>
        <p:nvSpPr>
          <p:cNvPr id="3" name="Content Placeholder 2"/>
          <p:cNvSpPr>
            <a:spLocks noGrp="1"/>
          </p:cNvSpPr>
          <p:nvPr>
            <p:ph idx="1"/>
          </p:nvPr>
        </p:nvSpPr>
        <p:spPr>
          <a:xfrm>
            <a:off x="1085850" y="1943100"/>
            <a:ext cx="7514035" cy="3086101"/>
          </a:xfrm>
        </p:spPr>
        <p:txBody>
          <a:bodyPr>
            <a:normAutofit fontScale="70000" lnSpcReduction="20000"/>
          </a:bodyPr>
          <a:lstStyle/>
          <a:p>
            <a:r>
              <a:rPr lang="en-US" sz="3825" b="1" dirty="0"/>
              <a:t>Injury</a:t>
            </a:r>
            <a:r>
              <a:rPr lang="en-US" sz="3825" b="1" dirty="0"/>
              <a:t> to or removal of the parathyroid glands.</a:t>
            </a:r>
          </a:p>
          <a:p>
            <a:r>
              <a:rPr lang="en-US" sz="3825" b="1" dirty="0"/>
              <a:t>Surgical removal of parathyroid glands</a:t>
            </a:r>
            <a:endParaRPr lang="en-US" sz="3825" b="1" dirty="0"/>
          </a:p>
          <a:p>
            <a:r>
              <a:rPr lang="en-US" sz="3825" b="1" dirty="0"/>
              <a:t>Genetics</a:t>
            </a:r>
            <a:r>
              <a:rPr lang="en-US" sz="3825" b="1" dirty="0"/>
              <a:t>.</a:t>
            </a:r>
          </a:p>
          <a:p>
            <a:r>
              <a:rPr lang="en-US" sz="3825" b="1" dirty="0"/>
              <a:t>Autoimmune </a:t>
            </a:r>
            <a:r>
              <a:rPr lang="en-US" sz="3825" b="1" dirty="0"/>
              <a:t>disease.</a:t>
            </a:r>
          </a:p>
          <a:p>
            <a:r>
              <a:rPr lang="en-US" sz="3825" b="1" dirty="0"/>
              <a:t>Cancer </a:t>
            </a:r>
            <a:r>
              <a:rPr lang="en-US" sz="3825" b="1" dirty="0"/>
              <a:t>radiation treatments.</a:t>
            </a:r>
          </a:p>
          <a:p>
            <a:r>
              <a:rPr lang="en-US" sz="3825" b="1" dirty="0"/>
              <a:t>Low </a:t>
            </a:r>
            <a:r>
              <a:rPr lang="en-US" sz="3825" b="1" dirty="0"/>
              <a:t>magnesium levels.</a:t>
            </a:r>
          </a:p>
          <a:p>
            <a:pPr>
              <a:buNone/>
            </a:pPr>
            <a:endParaRPr lang="en-US" b="1" dirty="0"/>
          </a:p>
        </p:txBody>
      </p:sp>
    </p:spTree>
    <p:extLst>
      <p:ext uri="{BB962C8B-B14F-4D97-AF65-F5344CB8AC3E}">
        <p14:creationId xmlns:p14="http://schemas.microsoft.com/office/powerpoint/2010/main" val="263279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624" y="1028701"/>
            <a:ext cx="7514035" cy="742950"/>
          </a:xfrm>
        </p:spPr>
        <p:txBody>
          <a:bodyPr/>
          <a:lstStyle/>
          <a:p>
            <a:pPr algn="l"/>
            <a:r>
              <a:rPr lang="en-US" b="1" dirty="0" smtClean="0">
                <a:solidFill>
                  <a:schemeClr val="accent1"/>
                </a:solidFill>
              </a:rPr>
              <a:t>Signs and symptoms</a:t>
            </a:r>
            <a:endParaRPr lang="en-US" b="1" dirty="0">
              <a:solidFill>
                <a:schemeClr val="accent1"/>
              </a:solidFill>
            </a:endParaRPr>
          </a:p>
        </p:txBody>
      </p:sp>
      <p:sp>
        <p:nvSpPr>
          <p:cNvPr id="3" name="Content Placeholder 2"/>
          <p:cNvSpPr>
            <a:spLocks noGrp="1"/>
          </p:cNvSpPr>
          <p:nvPr>
            <p:ph idx="1"/>
          </p:nvPr>
        </p:nvSpPr>
        <p:spPr>
          <a:xfrm>
            <a:off x="1123623" y="2228850"/>
            <a:ext cx="7791777" cy="2343151"/>
          </a:xfrm>
        </p:spPr>
        <p:txBody>
          <a:bodyPr>
            <a:noAutofit/>
          </a:bodyPr>
          <a:lstStyle/>
          <a:p>
            <a:r>
              <a:rPr lang="en-US" sz="2400" b="1" dirty="0"/>
              <a:t>Tetany (muscle irritability) due to abnormal levels of calcium</a:t>
            </a:r>
          </a:p>
          <a:p>
            <a:r>
              <a:rPr lang="en-US" sz="2400" b="1" dirty="0"/>
              <a:t>Tingling </a:t>
            </a:r>
            <a:r>
              <a:rPr lang="en-US" sz="2400" b="1" dirty="0"/>
              <a:t>of periorbital area, hands, and feet from abnormal calcium levels</a:t>
            </a:r>
          </a:p>
          <a:p>
            <a:r>
              <a:rPr lang="en-US" sz="2400" b="1" dirty="0"/>
              <a:t>Lethargy </a:t>
            </a:r>
            <a:r>
              <a:rPr lang="en-US" sz="2400" b="1" dirty="0"/>
              <a:t>due to low levels of parathyroid hormone</a:t>
            </a:r>
          </a:p>
          <a:p>
            <a:r>
              <a:rPr lang="en-US" sz="2400" b="1" dirty="0"/>
              <a:t>Cataract </a:t>
            </a:r>
            <a:r>
              <a:rPr lang="en-US" sz="2400" b="1" dirty="0"/>
              <a:t>development</a:t>
            </a:r>
          </a:p>
          <a:p>
            <a:r>
              <a:rPr lang="en-US" sz="2400" b="1" dirty="0"/>
              <a:t>Convulsions </a:t>
            </a:r>
            <a:r>
              <a:rPr lang="en-US" sz="2400" b="1" dirty="0"/>
              <a:t>due to acute low calcium levels</a:t>
            </a:r>
          </a:p>
        </p:txBody>
      </p:sp>
    </p:spTree>
    <p:extLst>
      <p:ext uri="{BB962C8B-B14F-4D97-AF65-F5344CB8AC3E}">
        <p14:creationId xmlns:p14="http://schemas.microsoft.com/office/powerpoint/2010/main" val="299493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2117" y="1943100"/>
            <a:ext cx="6915150" cy="1771650"/>
          </a:xfrm>
        </p:spPr>
        <p:txBody>
          <a:bodyPr/>
          <a:lstStyle/>
          <a:p>
            <a:r>
              <a:rPr lang="en-US" b="1" dirty="0" smtClean="0">
                <a:solidFill>
                  <a:schemeClr val="accent1"/>
                </a:solidFill>
              </a:rPr>
              <a:t>HYPERPARATHYROIDISM</a:t>
            </a:r>
            <a:endParaRPr lang="en-US" b="1" dirty="0">
              <a:solidFill>
                <a:schemeClr val="accent1"/>
              </a:solidFill>
            </a:endParaRPr>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solidFill>
              </a:rPr>
              <a:t>Cont…</a:t>
            </a:r>
            <a:endParaRPr lang="en-US" b="1" dirty="0">
              <a:solidFill>
                <a:schemeClr val="accent1"/>
              </a:solidFill>
            </a:endParaRPr>
          </a:p>
        </p:txBody>
      </p:sp>
      <p:sp>
        <p:nvSpPr>
          <p:cNvPr id="3" name="Content Placeholder 2"/>
          <p:cNvSpPr>
            <a:spLocks noGrp="1"/>
          </p:cNvSpPr>
          <p:nvPr>
            <p:ph idx="1"/>
          </p:nvPr>
        </p:nvSpPr>
        <p:spPr/>
        <p:txBody>
          <a:bodyPr>
            <a:normAutofit/>
          </a:bodyPr>
          <a:lstStyle/>
          <a:p>
            <a:r>
              <a:rPr lang="en-US" sz="2400" b="1" dirty="0"/>
              <a:t>A positive </a:t>
            </a:r>
            <a:r>
              <a:rPr lang="en-US" sz="2400" b="1" dirty="0" err="1"/>
              <a:t>Chvostek’s</a:t>
            </a:r>
            <a:r>
              <a:rPr lang="en-US" sz="2400" b="1" dirty="0"/>
              <a:t> sign</a:t>
            </a:r>
          </a:p>
          <a:p>
            <a:r>
              <a:rPr lang="en-US" sz="2400" b="1" dirty="0"/>
              <a:t>A positive trousseau’s sign</a:t>
            </a:r>
          </a:p>
          <a:p>
            <a:r>
              <a:rPr lang="en-US" sz="2400" b="1" dirty="0"/>
              <a:t>Hypotension </a:t>
            </a:r>
          </a:p>
          <a:p>
            <a:r>
              <a:rPr lang="en-US" sz="2400" b="1" dirty="0" err="1"/>
              <a:t>Osteomalacia</a:t>
            </a:r>
            <a:endParaRPr lang="en-US" sz="2400" b="1" dirty="0"/>
          </a:p>
          <a:p>
            <a:r>
              <a:rPr lang="en-US" sz="2400" b="1" dirty="0"/>
              <a:t>Cardiac insufficiency </a:t>
            </a:r>
            <a:endParaRPr lang="en-US" sz="2400" b="1" dirty="0"/>
          </a:p>
        </p:txBody>
      </p:sp>
      <p:pic>
        <p:nvPicPr>
          <p:cNvPr id="3074" name="Picture 2" descr="C:\Users\Public\Pictures\Sample Pictures\tmp602f44_thumb22_thumb.png"/>
          <p:cNvPicPr>
            <a:picLocks noChangeAspect="1" noChangeArrowheads="1"/>
          </p:cNvPicPr>
          <p:nvPr/>
        </p:nvPicPr>
        <p:blipFill>
          <a:blip r:embed="rId2"/>
          <a:srcRect/>
          <a:stretch>
            <a:fillRect/>
          </a:stretch>
        </p:blipFill>
        <p:spPr bwMode="auto">
          <a:xfrm>
            <a:off x="5026817" y="1371600"/>
            <a:ext cx="3600450" cy="4000500"/>
          </a:xfrm>
          <a:prstGeom prst="rect">
            <a:avLst/>
          </a:prstGeom>
          <a:noFill/>
        </p:spPr>
      </p:pic>
    </p:spTree>
    <p:extLst>
      <p:ext uri="{BB962C8B-B14F-4D97-AF65-F5344CB8AC3E}">
        <p14:creationId xmlns:p14="http://schemas.microsoft.com/office/powerpoint/2010/main" val="120825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1028701"/>
            <a:ext cx="7514035" cy="800100"/>
          </a:xfrm>
        </p:spPr>
        <p:txBody>
          <a:bodyPr/>
          <a:lstStyle/>
          <a:p>
            <a:pPr algn="l"/>
            <a:r>
              <a:rPr lang="en-US" sz="3300" b="1" dirty="0">
                <a:solidFill>
                  <a:schemeClr val="accent1"/>
                </a:solidFill>
              </a:rPr>
              <a:t>Diagnosis</a:t>
            </a:r>
            <a:r>
              <a:rPr lang="en-US" dirty="0" smtClean="0"/>
              <a:t> </a:t>
            </a:r>
            <a:endParaRPr lang="en-US" dirty="0"/>
          </a:p>
        </p:txBody>
      </p:sp>
      <p:sp>
        <p:nvSpPr>
          <p:cNvPr id="3" name="Content Placeholder 2"/>
          <p:cNvSpPr>
            <a:spLocks noGrp="1"/>
          </p:cNvSpPr>
          <p:nvPr>
            <p:ph idx="1"/>
          </p:nvPr>
        </p:nvSpPr>
        <p:spPr>
          <a:xfrm>
            <a:off x="1141808" y="1943100"/>
            <a:ext cx="7859318" cy="3314700"/>
          </a:xfrm>
        </p:spPr>
        <p:txBody>
          <a:bodyPr>
            <a:noAutofit/>
          </a:bodyPr>
          <a:lstStyle/>
          <a:p>
            <a:r>
              <a:rPr lang="en-US" sz="2400" b="1" dirty="0"/>
              <a:t>S</a:t>
            </a:r>
            <a:r>
              <a:rPr lang="en-US" sz="2400" b="1" dirty="0"/>
              <a:t>erum </a:t>
            </a:r>
            <a:r>
              <a:rPr lang="en-US" sz="2400" b="1" dirty="0"/>
              <a:t>calcium due to low levels of PTH.</a:t>
            </a:r>
          </a:p>
          <a:p>
            <a:r>
              <a:rPr lang="en-US" sz="2400" b="1" dirty="0"/>
              <a:t>S</a:t>
            </a:r>
            <a:r>
              <a:rPr lang="en-US" sz="2400" b="1" dirty="0"/>
              <a:t>erum </a:t>
            </a:r>
            <a:r>
              <a:rPr lang="en-US" sz="2400" b="1" dirty="0"/>
              <a:t>phosphate due to low levels of PTH.</a:t>
            </a:r>
          </a:p>
          <a:p>
            <a:r>
              <a:rPr lang="en-US" sz="2400" b="1" dirty="0"/>
              <a:t>S</a:t>
            </a:r>
            <a:r>
              <a:rPr lang="en-US" sz="2400" b="1" dirty="0"/>
              <a:t>erum </a:t>
            </a:r>
            <a:r>
              <a:rPr lang="en-US" sz="2400" b="1" dirty="0"/>
              <a:t>PTH from diminished secretion from the </a:t>
            </a:r>
            <a:r>
              <a:rPr lang="en-US" sz="2400" b="1" dirty="0"/>
              <a:t>parathyroid glands</a:t>
            </a:r>
            <a:r>
              <a:rPr lang="en-US" sz="2400" b="1" dirty="0"/>
              <a:t>.</a:t>
            </a:r>
          </a:p>
          <a:p>
            <a:r>
              <a:rPr lang="en-US" sz="2400" b="1" dirty="0"/>
              <a:t>U</a:t>
            </a:r>
            <a:r>
              <a:rPr lang="en-US" sz="2400" b="1" dirty="0"/>
              <a:t>rinary </a:t>
            </a:r>
            <a:r>
              <a:rPr lang="en-US" sz="2400" b="1" dirty="0"/>
              <a:t>calcium </a:t>
            </a:r>
            <a:r>
              <a:rPr lang="en-US" sz="2400" b="1" dirty="0"/>
              <a:t>levels</a:t>
            </a:r>
            <a:endParaRPr lang="en-US" sz="2400" b="1" dirty="0"/>
          </a:p>
          <a:p>
            <a:r>
              <a:rPr lang="en-US" sz="2400" b="1" dirty="0"/>
              <a:t>Positive </a:t>
            </a:r>
            <a:r>
              <a:rPr lang="en-US" sz="2400" b="1" dirty="0" err="1"/>
              <a:t>Chvostek’s</a:t>
            </a:r>
            <a:r>
              <a:rPr lang="en-US" sz="2400" b="1" dirty="0"/>
              <a:t> sign due to decreased calcium levels.</a:t>
            </a:r>
          </a:p>
          <a:p>
            <a:r>
              <a:rPr lang="en-US" sz="2400" b="1" dirty="0"/>
              <a:t>Positive </a:t>
            </a:r>
            <a:r>
              <a:rPr lang="en-US" sz="2400" b="1" dirty="0"/>
              <a:t>Trousseau’s sign due to decreased calcium levels.</a:t>
            </a:r>
          </a:p>
        </p:txBody>
      </p:sp>
    </p:spTree>
    <p:extLst>
      <p:ext uri="{BB962C8B-B14F-4D97-AF65-F5344CB8AC3E}">
        <p14:creationId xmlns:p14="http://schemas.microsoft.com/office/powerpoint/2010/main" val="199099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971551"/>
            <a:ext cx="7514035" cy="971550"/>
          </a:xfrm>
        </p:spPr>
        <p:txBody>
          <a:bodyPr/>
          <a:lstStyle/>
          <a:p>
            <a:pPr algn="l"/>
            <a:r>
              <a:rPr lang="en-US" b="1" dirty="0" smtClean="0">
                <a:solidFill>
                  <a:schemeClr val="accent1"/>
                </a:solidFill>
              </a:rPr>
              <a:t>Management </a:t>
            </a:r>
            <a:endParaRPr lang="en-US" b="1" dirty="0">
              <a:solidFill>
                <a:schemeClr val="accent1"/>
              </a:solidFill>
            </a:endParaRPr>
          </a:p>
        </p:txBody>
      </p:sp>
      <p:sp>
        <p:nvSpPr>
          <p:cNvPr id="3" name="Content Placeholder 2"/>
          <p:cNvSpPr>
            <a:spLocks noGrp="1"/>
          </p:cNvSpPr>
          <p:nvPr>
            <p:ph idx="1"/>
          </p:nvPr>
        </p:nvSpPr>
        <p:spPr>
          <a:xfrm>
            <a:off x="1185603" y="2514600"/>
            <a:ext cx="7514035" cy="2343151"/>
          </a:xfrm>
        </p:spPr>
        <p:txBody>
          <a:bodyPr>
            <a:noAutofit/>
          </a:bodyPr>
          <a:lstStyle/>
          <a:p>
            <a:r>
              <a:rPr lang="en-US" sz="2700" b="1" dirty="0"/>
              <a:t>Administer calcium </a:t>
            </a:r>
            <a:r>
              <a:rPr lang="en-US" sz="2700" b="1" dirty="0" err="1"/>
              <a:t>gluconate</a:t>
            </a:r>
            <a:r>
              <a:rPr lang="en-US" sz="2700" b="1" dirty="0"/>
              <a:t> by slow IV drip for acute </a:t>
            </a:r>
            <a:r>
              <a:rPr lang="en-US" sz="2700" b="1" dirty="0" err="1"/>
              <a:t>hypocalcemia</a:t>
            </a:r>
            <a:r>
              <a:rPr lang="en-US" sz="2700" b="1" dirty="0"/>
              <a:t>.</a:t>
            </a:r>
          </a:p>
          <a:p>
            <a:r>
              <a:rPr lang="en-US" sz="2700" b="1" dirty="0"/>
              <a:t>Oral calcium—calcium </a:t>
            </a:r>
            <a:r>
              <a:rPr lang="en-US" sz="2700" b="1" dirty="0" err="1"/>
              <a:t>gluconate</a:t>
            </a:r>
            <a:r>
              <a:rPr lang="en-US" sz="2700" b="1" dirty="0"/>
              <a:t>, lactate, carbonate </a:t>
            </a:r>
          </a:p>
          <a:p>
            <a:r>
              <a:rPr lang="en-US" sz="2700" b="1" dirty="0"/>
              <a:t>Large </a:t>
            </a:r>
            <a:r>
              <a:rPr lang="en-US" sz="2700" b="1" dirty="0"/>
              <a:t>doses of vitamin D (</a:t>
            </a:r>
            <a:r>
              <a:rPr lang="en-US" sz="2700" b="1" dirty="0" err="1"/>
              <a:t>calciferol</a:t>
            </a:r>
            <a:r>
              <a:rPr lang="en-US" sz="2700" b="1" dirty="0"/>
              <a:t>) to help absorption of calcium.</a:t>
            </a:r>
          </a:p>
          <a:p>
            <a:r>
              <a:rPr lang="en-US" sz="2700" b="1" dirty="0"/>
              <a:t>Aluminum </a:t>
            </a:r>
            <a:r>
              <a:rPr lang="en-US" sz="2700" b="1" dirty="0"/>
              <a:t>hydroxide </a:t>
            </a:r>
            <a:r>
              <a:rPr lang="en-US" sz="2700" b="1" dirty="0"/>
              <a:t>to </a:t>
            </a:r>
            <a:r>
              <a:rPr lang="en-US" sz="2700" b="1" dirty="0"/>
              <a:t>decrease phosphate levels.</a:t>
            </a:r>
          </a:p>
        </p:txBody>
      </p:sp>
    </p:spTree>
    <p:extLst>
      <p:ext uri="{BB962C8B-B14F-4D97-AF65-F5344CB8AC3E}">
        <p14:creationId xmlns:p14="http://schemas.microsoft.com/office/powerpoint/2010/main" val="96907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solidFill>
              </a:rPr>
              <a:t>Nursing care</a:t>
            </a:r>
            <a:endParaRPr lang="en-US" b="1" dirty="0">
              <a:solidFill>
                <a:schemeClr val="accent1"/>
              </a:solidFill>
            </a:endParaRPr>
          </a:p>
        </p:txBody>
      </p:sp>
      <p:sp>
        <p:nvSpPr>
          <p:cNvPr id="3" name="Content Placeholder 2"/>
          <p:cNvSpPr>
            <a:spLocks noGrp="1"/>
          </p:cNvSpPr>
          <p:nvPr>
            <p:ph idx="1"/>
          </p:nvPr>
        </p:nvSpPr>
        <p:spPr/>
        <p:txBody>
          <a:bodyPr>
            <a:normAutofit/>
          </a:bodyPr>
          <a:lstStyle/>
          <a:p>
            <a:r>
              <a:rPr lang="en-US" sz="2700" b="1"/>
              <a:t>Assignment:</a:t>
            </a:r>
          </a:p>
          <a:p>
            <a:r>
              <a:rPr lang="en-US" sz="2700" b="1" dirty="0"/>
              <a:t>What kind of nursing care would you offer this patient?</a:t>
            </a:r>
          </a:p>
          <a:p>
            <a:r>
              <a:rPr lang="en-US" sz="2700" b="1" dirty="0"/>
              <a:t>Formulate two nursing diagnoses and two interventions for each for such a patient</a:t>
            </a:r>
            <a:endParaRPr lang="en-US" sz="2700" b="1" dirty="0"/>
          </a:p>
        </p:txBody>
      </p:sp>
    </p:spTree>
    <p:extLst>
      <p:ext uri="{BB962C8B-B14F-4D97-AF65-F5344CB8AC3E}">
        <p14:creationId xmlns:p14="http://schemas.microsoft.com/office/powerpoint/2010/main" val="286560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 y="857251"/>
            <a:ext cx="9144000" cy="5143499"/>
          </a:xfrm>
          <a:prstGeom prst="rect">
            <a:avLst/>
          </a:prstGeom>
        </p:spPr>
      </p:pic>
    </p:spTree>
    <p:extLst>
      <p:ext uri="{BB962C8B-B14F-4D97-AF65-F5344CB8AC3E}">
        <p14:creationId xmlns:p14="http://schemas.microsoft.com/office/powerpoint/2010/main" val="296630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1"/>
            <a:ext cx="7514035" cy="742950"/>
          </a:xfrm>
        </p:spPr>
        <p:txBody>
          <a:bodyPr/>
          <a:lstStyle/>
          <a:p>
            <a:pPr algn="l"/>
            <a:r>
              <a:rPr lang="en-US" b="1" dirty="0" smtClean="0">
                <a:solidFill>
                  <a:schemeClr val="accent1"/>
                </a:solidFill>
              </a:rPr>
              <a:t>Definition </a:t>
            </a:r>
            <a:endParaRPr lang="en-US" b="1" dirty="0">
              <a:solidFill>
                <a:schemeClr val="accent1"/>
              </a:solidFill>
            </a:endParaRPr>
          </a:p>
        </p:txBody>
      </p:sp>
      <p:sp>
        <p:nvSpPr>
          <p:cNvPr id="3" name="Content Placeholder 2"/>
          <p:cNvSpPr>
            <a:spLocks noGrp="1"/>
          </p:cNvSpPr>
          <p:nvPr>
            <p:ph idx="1"/>
          </p:nvPr>
        </p:nvSpPr>
        <p:spPr>
          <a:xfrm>
            <a:off x="1028700" y="2185146"/>
            <a:ext cx="7628335" cy="2343151"/>
          </a:xfrm>
        </p:spPr>
        <p:txBody>
          <a:bodyPr>
            <a:noAutofit/>
          </a:bodyPr>
          <a:lstStyle/>
          <a:p>
            <a:r>
              <a:rPr lang="en-US" sz="2700" b="1" dirty="0"/>
              <a:t>Over activity </a:t>
            </a:r>
            <a:r>
              <a:rPr lang="en-US" sz="2700" b="1" dirty="0"/>
              <a:t>of the parathyroid </a:t>
            </a:r>
            <a:r>
              <a:rPr lang="en-US" sz="2700" b="1" dirty="0"/>
              <a:t>glands </a:t>
            </a:r>
          </a:p>
          <a:p>
            <a:r>
              <a:rPr lang="en-US" sz="2700" b="1" dirty="0"/>
              <a:t>P</a:t>
            </a:r>
            <a:r>
              <a:rPr lang="en-US" sz="2700" b="1" dirty="0"/>
              <a:t>roduces </a:t>
            </a:r>
            <a:r>
              <a:rPr lang="en-US" sz="2700" b="1" dirty="0"/>
              <a:t>too much </a:t>
            </a:r>
            <a:r>
              <a:rPr lang="en-US" sz="2700" b="1" dirty="0"/>
              <a:t>PTH resulting </a:t>
            </a:r>
            <a:r>
              <a:rPr lang="en-US" sz="2700" b="1" dirty="0"/>
              <a:t>in </a:t>
            </a:r>
            <a:r>
              <a:rPr lang="en-US" sz="2700" b="1" dirty="0" err="1"/>
              <a:t>hypercalcemia</a:t>
            </a:r>
            <a:r>
              <a:rPr lang="en-US" sz="2700" b="1" dirty="0"/>
              <a:t> and </a:t>
            </a:r>
            <a:r>
              <a:rPr lang="en-US" sz="2700" b="1" dirty="0" err="1"/>
              <a:t>hypophosphatemia</a:t>
            </a:r>
            <a:r>
              <a:rPr lang="en-US" sz="2700" b="1" dirty="0"/>
              <a:t>. </a:t>
            </a:r>
            <a:endParaRPr lang="en-US" sz="2700" b="1" dirty="0"/>
          </a:p>
          <a:p>
            <a:r>
              <a:rPr lang="en-US" sz="2700" b="1" dirty="0"/>
              <a:t>Excess </a:t>
            </a:r>
            <a:r>
              <a:rPr lang="en-US" sz="2700" b="1" dirty="0"/>
              <a:t>calcium is reabsorbed </a:t>
            </a:r>
            <a:r>
              <a:rPr lang="en-US" sz="2700" b="1" dirty="0"/>
              <a:t>by the </a:t>
            </a:r>
            <a:r>
              <a:rPr lang="en-US" sz="2700" b="1" dirty="0"/>
              <a:t>kidneys and may result in kidney </a:t>
            </a:r>
            <a:r>
              <a:rPr lang="en-US" sz="2700" b="1" dirty="0"/>
              <a:t>stones</a:t>
            </a:r>
            <a:endParaRPr lang="en-US" sz="27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877421"/>
            <a:ext cx="7514035" cy="685800"/>
          </a:xfrm>
        </p:spPr>
        <p:txBody>
          <a:bodyPr>
            <a:normAutofit fontScale="90000"/>
          </a:bodyPr>
          <a:lstStyle/>
          <a:p>
            <a:pPr algn="l"/>
            <a:r>
              <a:rPr lang="en-US" b="1" dirty="0" smtClean="0">
                <a:solidFill>
                  <a:schemeClr val="accent1"/>
                </a:solidFill>
              </a:rPr>
              <a:t>Cont…</a:t>
            </a:r>
            <a:endParaRPr lang="en-US" b="1" dirty="0">
              <a:solidFill>
                <a:schemeClr val="accent1"/>
              </a:solidFill>
            </a:endParaRPr>
          </a:p>
        </p:txBody>
      </p:sp>
      <p:sp>
        <p:nvSpPr>
          <p:cNvPr id="3" name="Content Placeholder 2"/>
          <p:cNvSpPr>
            <a:spLocks noGrp="1"/>
          </p:cNvSpPr>
          <p:nvPr>
            <p:ph idx="1"/>
          </p:nvPr>
        </p:nvSpPr>
        <p:spPr>
          <a:xfrm>
            <a:off x="1085850" y="2400300"/>
            <a:ext cx="7514035" cy="2343151"/>
          </a:xfrm>
        </p:spPr>
        <p:txBody>
          <a:bodyPr>
            <a:noAutofit/>
          </a:bodyPr>
          <a:lstStyle/>
          <a:p>
            <a:r>
              <a:rPr lang="en-US" sz="2700" b="1" dirty="0"/>
              <a:t>Parathyroid tumors are usually benign.</a:t>
            </a:r>
          </a:p>
          <a:p>
            <a:r>
              <a:rPr lang="en-US" sz="2700" b="1" dirty="0"/>
              <a:t>Can be classified as primary or secondary hyperparathyroidism</a:t>
            </a:r>
          </a:p>
          <a:p>
            <a:r>
              <a:rPr lang="en-US" sz="2700" b="1" dirty="0">
                <a:solidFill>
                  <a:schemeClr val="accent1"/>
                </a:solidFill>
              </a:rPr>
              <a:t>Primary hyperparathyroidism </a:t>
            </a:r>
            <a:r>
              <a:rPr lang="en-US" sz="2700" b="1" dirty="0"/>
              <a:t>- due </a:t>
            </a:r>
            <a:r>
              <a:rPr lang="en-US" sz="2700" b="1" dirty="0"/>
              <a:t>to a single benign tumor known as a parathyroid adenoma. </a:t>
            </a:r>
            <a:endParaRPr lang="en-US" sz="2700" b="1" dirty="0"/>
          </a:p>
          <a:p>
            <a:r>
              <a:rPr lang="en-US" sz="2700" b="1" dirty="0">
                <a:solidFill>
                  <a:schemeClr val="accent1"/>
                </a:solidFill>
              </a:rPr>
              <a:t>Secondary </a:t>
            </a:r>
            <a:r>
              <a:rPr lang="en-US" sz="2700" b="1" dirty="0">
                <a:solidFill>
                  <a:schemeClr val="accent1"/>
                </a:solidFill>
              </a:rPr>
              <a:t>hyperparathyroidism</a:t>
            </a:r>
            <a:r>
              <a:rPr lang="en-US" sz="2700" b="1" dirty="0"/>
              <a:t> </a:t>
            </a:r>
            <a:r>
              <a:rPr lang="en-US" sz="2700" b="1" dirty="0"/>
              <a:t>- </a:t>
            </a:r>
            <a:r>
              <a:rPr lang="en-US" sz="2700" b="1" dirty="0"/>
              <a:t>occurs due to vitamin D deficiency, chronic kidney disease, or other causes of low blood calcium.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971551"/>
            <a:ext cx="7514035" cy="971550"/>
          </a:xfrm>
        </p:spPr>
        <p:txBody>
          <a:bodyPr/>
          <a:lstStyle/>
          <a:p>
            <a:pPr algn="l"/>
            <a:r>
              <a:rPr lang="en-US" b="1" dirty="0" smtClean="0">
                <a:solidFill>
                  <a:schemeClr val="accent1"/>
                </a:solidFill>
              </a:rPr>
              <a:t>Pathophysiology </a:t>
            </a:r>
            <a:endParaRPr lang="en-US" b="1" dirty="0">
              <a:solidFill>
                <a:schemeClr val="accent1"/>
              </a:solidFill>
            </a:endParaRPr>
          </a:p>
        </p:txBody>
      </p:sp>
      <p:sp>
        <p:nvSpPr>
          <p:cNvPr id="3" name="Content Placeholder 2"/>
          <p:cNvSpPr>
            <a:spLocks noGrp="1"/>
          </p:cNvSpPr>
          <p:nvPr>
            <p:ph idx="1"/>
          </p:nvPr>
        </p:nvSpPr>
        <p:spPr>
          <a:xfrm>
            <a:off x="1085850" y="2400300"/>
            <a:ext cx="7943850" cy="2343151"/>
          </a:xfrm>
        </p:spPr>
        <p:txBody>
          <a:bodyPr>
            <a:normAutofit fontScale="25000" lnSpcReduction="20000"/>
          </a:bodyPr>
          <a:lstStyle/>
          <a:p>
            <a:endParaRPr lang="en-US" dirty="0" smtClean="0"/>
          </a:p>
          <a:p>
            <a:r>
              <a:rPr lang="en-US" sz="10800" b="1" dirty="0"/>
              <a:t>There is </a:t>
            </a:r>
            <a:r>
              <a:rPr lang="en-US" sz="10800" b="1" dirty="0" err="1"/>
              <a:t>hypersecretion</a:t>
            </a:r>
            <a:r>
              <a:rPr lang="en-US" sz="10800" b="1" dirty="0"/>
              <a:t> </a:t>
            </a:r>
            <a:r>
              <a:rPr lang="en-US" sz="10800" b="1" dirty="0"/>
              <a:t>of parathyroid hormone (PTH) leading to </a:t>
            </a:r>
            <a:r>
              <a:rPr lang="en-US" sz="10800" b="1" dirty="0" err="1"/>
              <a:t>hypercalcemia</a:t>
            </a:r>
            <a:r>
              <a:rPr lang="en-US" sz="10800" b="1" dirty="0"/>
              <a:t> and relative </a:t>
            </a:r>
            <a:r>
              <a:rPr lang="en-US" sz="10800" b="1" dirty="0" err="1"/>
              <a:t>hypophosphatemia</a:t>
            </a:r>
            <a:r>
              <a:rPr lang="en-US" sz="10800" b="1" dirty="0"/>
              <a:t>.</a:t>
            </a:r>
          </a:p>
          <a:p>
            <a:r>
              <a:rPr lang="en-US" sz="10800" b="1" dirty="0"/>
              <a:t>PTH hypersecretion </a:t>
            </a:r>
            <a:r>
              <a:rPr lang="en-US" sz="10800" b="1" dirty="0"/>
              <a:t>can </a:t>
            </a:r>
            <a:r>
              <a:rPr lang="en-US" sz="10800" b="1" dirty="0"/>
              <a:t>lead to bony demineralization, nephrolithiasis, and hypercalcemic crisis. </a:t>
            </a:r>
            <a:endParaRPr lang="en-US" sz="10800" b="1" dirty="0"/>
          </a:p>
          <a:p>
            <a:r>
              <a:rPr lang="en-US" sz="10800" b="1" dirty="0"/>
              <a:t>It </a:t>
            </a:r>
            <a:r>
              <a:rPr lang="en-US" sz="10800" b="1" dirty="0"/>
              <a:t>may also be associated with mental disturbances, neuromuscular disease, hypertension, and glucose intolerance.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971551"/>
            <a:ext cx="7514035" cy="800100"/>
          </a:xfrm>
        </p:spPr>
        <p:txBody>
          <a:bodyPr>
            <a:normAutofit/>
          </a:bodyPr>
          <a:lstStyle/>
          <a:p>
            <a:pPr algn="l"/>
            <a:r>
              <a:rPr lang="en-US" sz="3300" b="1" dirty="0">
                <a:solidFill>
                  <a:schemeClr val="accent1"/>
                </a:solidFill>
              </a:rPr>
              <a:t>Causes </a:t>
            </a:r>
            <a:endParaRPr lang="en-US" sz="3300" b="1" dirty="0">
              <a:solidFill>
                <a:schemeClr val="accent1"/>
              </a:solidFill>
            </a:endParaRPr>
          </a:p>
        </p:txBody>
      </p:sp>
      <p:sp>
        <p:nvSpPr>
          <p:cNvPr id="3" name="Content Placeholder 2"/>
          <p:cNvSpPr>
            <a:spLocks noGrp="1"/>
          </p:cNvSpPr>
          <p:nvPr>
            <p:ph idx="1"/>
          </p:nvPr>
        </p:nvSpPr>
        <p:spPr>
          <a:xfrm>
            <a:off x="1238597" y="2343150"/>
            <a:ext cx="7514035" cy="2343151"/>
          </a:xfrm>
        </p:spPr>
        <p:txBody>
          <a:bodyPr/>
          <a:lstStyle/>
          <a:p>
            <a:r>
              <a:rPr lang="en-US" sz="2700" b="1" dirty="0" err="1"/>
              <a:t>Neoplasms</a:t>
            </a:r>
            <a:r>
              <a:rPr lang="en-US" sz="2700" b="1" dirty="0"/>
              <a:t> </a:t>
            </a:r>
          </a:p>
          <a:p>
            <a:r>
              <a:rPr lang="en-US" sz="2700" b="1" dirty="0"/>
              <a:t>Hyperplasia </a:t>
            </a:r>
          </a:p>
          <a:p>
            <a:r>
              <a:rPr lang="en-US" sz="2700" b="1" dirty="0"/>
              <a:t>Radiation treatment to the neck area</a:t>
            </a:r>
          </a:p>
          <a:p>
            <a:r>
              <a:rPr lang="en-US" sz="2700" b="1" dirty="0"/>
              <a:t>Cancer of the parathyroid gland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971550"/>
            <a:ext cx="7514035" cy="400050"/>
          </a:xfrm>
        </p:spPr>
        <p:txBody>
          <a:bodyPr>
            <a:normAutofit fontScale="90000"/>
          </a:bodyPr>
          <a:lstStyle/>
          <a:p>
            <a:pPr algn="l"/>
            <a:r>
              <a:rPr lang="en-US" b="1" dirty="0" smtClean="0">
                <a:solidFill>
                  <a:schemeClr val="accent1"/>
                </a:solidFill>
              </a:rPr>
              <a:t>Clinical manifestations</a:t>
            </a:r>
            <a:endParaRPr lang="en-US" b="1" dirty="0">
              <a:solidFill>
                <a:schemeClr val="accent1"/>
              </a:solidFill>
            </a:endParaRPr>
          </a:p>
        </p:txBody>
      </p:sp>
      <p:sp>
        <p:nvSpPr>
          <p:cNvPr id="3" name="Content Placeholder 2"/>
          <p:cNvSpPr>
            <a:spLocks noGrp="1"/>
          </p:cNvSpPr>
          <p:nvPr>
            <p:ph idx="1"/>
          </p:nvPr>
        </p:nvSpPr>
        <p:spPr>
          <a:xfrm>
            <a:off x="1287434" y="1657350"/>
            <a:ext cx="7514035" cy="4114800"/>
          </a:xfrm>
        </p:spPr>
        <p:txBody>
          <a:bodyPr>
            <a:normAutofit fontScale="85000" lnSpcReduction="20000"/>
          </a:bodyPr>
          <a:lstStyle/>
          <a:p>
            <a:r>
              <a:rPr lang="en-US" sz="2700" b="1" dirty="0"/>
              <a:t>Ataxia</a:t>
            </a:r>
          </a:p>
          <a:p>
            <a:r>
              <a:rPr lang="en-US" sz="2700" b="1" dirty="0"/>
              <a:t>Hypertension </a:t>
            </a:r>
          </a:p>
          <a:p>
            <a:r>
              <a:rPr lang="en-US" sz="2700" b="1" dirty="0"/>
              <a:t>Lethargy, muscle weakness</a:t>
            </a:r>
          </a:p>
          <a:p>
            <a:r>
              <a:rPr lang="en-US" sz="2700" b="1" dirty="0"/>
              <a:t>N</a:t>
            </a:r>
            <a:r>
              <a:rPr lang="en-US" sz="2700" b="1" dirty="0"/>
              <a:t>ausea </a:t>
            </a:r>
          </a:p>
          <a:p>
            <a:r>
              <a:rPr lang="en-US" sz="2700" b="1" dirty="0"/>
              <a:t>Depression</a:t>
            </a:r>
          </a:p>
          <a:p>
            <a:r>
              <a:rPr lang="en-US" sz="2700" b="1" dirty="0"/>
              <a:t>Loss of appetite</a:t>
            </a:r>
          </a:p>
          <a:p>
            <a:r>
              <a:rPr lang="en-US" sz="2700" b="1" dirty="0"/>
              <a:t>Constipation </a:t>
            </a:r>
          </a:p>
          <a:p>
            <a:r>
              <a:rPr lang="en-US" sz="2700" b="1" dirty="0"/>
              <a:t>Reduced kidney function (severe cases)</a:t>
            </a:r>
          </a:p>
          <a:p>
            <a:r>
              <a:rPr lang="en-US" sz="2700" b="1" dirty="0"/>
              <a:t>Osteoporosis</a:t>
            </a:r>
          </a:p>
          <a:p>
            <a:endParaRPr lang="en-US" sz="27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1085850"/>
            <a:ext cx="7514035" cy="685800"/>
          </a:xfrm>
        </p:spPr>
        <p:txBody>
          <a:bodyPr>
            <a:normAutofit fontScale="90000"/>
          </a:bodyPr>
          <a:lstStyle/>
          <a:p>
            <a:pPr algn="l"/>
            <a:r>
              <a:rPr lang="en-US" b="1" dirty="0" smtClean="0">
                <a:solidFill>
                  <a:schemeClr val="accent1"/>
                </a:solidFill>
              </a:rPr>
              <a:t>Clinical manifestations</a:t>
            </a:r>
            <a:endParaRPr lang="en-US" b="1" dirty="0">
              <a:solidFill>
                <a:schemeClr val="accent1"/>
              </a:solidFill>
            </a:endParaRPr>
          </a:p>
        </p:txBody>
      </p:sp>
      <p:sp>
        <p:nvSpPr>
          <p:cNvPr id="3" name="Content Placeholder 2"/>
          <p:cNvSpPr>
            <a:spLocks noGrp="1"/>
          </p:cNvSpPr>
          <p:nvPr>
            <p:ph idx="1"/>
          </p:nvPr>
        </p:nvSpPr>
        <p:spPr>
          <a:xfrm>
            <a:off x="1200150" y="2343150"/>
            <a:ext cx="7514035" cy="2343151"/>
          </a:xfrm>
        </p:spPr>
        <p:txBody>
          <a:bodyPr>
            <a:noAutofit/>
          </a:bodyPr>
          <a:lstStyle/>
          <a:p>
            <a:r>
              <a:rPr lang="en-US" sz="2700" b="1" dirty="0"/>
              <a:t>Bone </a:t>
            </a:r>
            <a:r>
              <a:rPr lang="en-US" sz="2700" b="1" dirty="0"/>
              <a:t>pain or fracture as a result of excreting calcium from bone</a:t>
            </a:r>
          </a:p>
          <a:p>
            <a:r>
              <a:rPr lang="en-US" sz="2700" b="1" dirty="0"/>
              <a:t>Flank pain - Kidney </a:t>
            </a:r>
            <a:r>
              <a:rPr lang="en-US" sz="2700" b="1" dirty="0"/>
              <a:t>stones</a:t>
            </a:r>
          </a:p>
          <a:p>
            <a:r>
              <a:rPr lang="en-US" sz="2700" b="1" dirty="0"/>
              <a:t>Frequent </a:t>
            </a:r>
            <a:r>
              <a:rPr lang="en-US" sz="2700" b="1" dirty="0"/>
              <a:t>urination as a result of increased calcium in the urine (</a:t>
            </a:r>
            <a:r>
              <a:rPr lang="en-US" sz="2700" b="1" dirty="0" err="1"/>
              <a:t>hypercalciuria</a:t>
            </a:r>
            <a:r>
              <a:rPr lang="en-US" sz="27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1295</TotalTime>
  <Words>968</Words>
  <Application>Microsoft Office PowerPoint</Application>
  <PresentationFormat>On-screen Show (4:3)</PresentationFormat>
  <Paragraphs>111</Paragraphs>
  <Slides>23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Corbel</vt:lpstr>
      <vt:lpstr>Parallax</vt:lpstr>
      <vt:lpstr>PARATHYROID DISORDERS</vt:lpstr>
      <vt:lpstr>HYPERPARATHYROIDISM</vt:lpstr>
      <vt:lpstr>PowerPoint Presentation</vt:lpstr>
      <vt:lpstr>Definition </vt:lpstr>
      <vt:lpstr>Cont…</vt:lpstr>
      <vt:lpstr>Pathophysiology </vt:lpstr>
      <vt:lpstr>Causes </vt:lpstr>
      <vt:lpstr>Clinical manifestations</vt:lpstr>
      <vt:lpstr>Clinical manifestations</vt:lpstr>
      <vt:lpstr>Diagnosis </vt:lpstr>
      <vt:lpstr>Complications </vt:lpstr>
      <vt:lpstr>PowerPoint Presentation</vt:lpstr>
      <vt:lpstr>Management </vt:lpstr>
      <vt:lpstr>PowerPoint Presentation</vt:lpstr>
      <vt:lpstr>HYPOPARATHYROIDISM </vt:lpstr>
      <vt:lpstr>Definition </vt:lpstr>
      <vt:lpstr>Pathophysiology </vt:lpstr>
      <vt:lpstr>Causes </vt:lpstr>
      <vt:lpstr>Signs and symptoms</vt:lpstr>
      <vt:lpstr>Cont…</vt:lpstr>
      <vt:lpstr>Diagnosis </vt:lpstr>
      <vt:lpstr>Management </vt:lpstr>
      <vt:lpstr>Nursing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HYPERPARATHYROIDISM</dc:title>
  <dc:creator>Mike</dc:creator>
  <cp:lastModifiedBy>Everlyn</cp:lastModifiedBy>
  <cp:revision>20</cp:revision>
  <dcterms:created xsi:type="dcterms:W3CDTF">2019-12-02T10:32:27Z</dcterms:created>
  <dcterms:modified xsi:type="dcterms:W3CDTF">2022-05-16T20:56:24Z</dcterms:modified>
</cp:coreProperties>
</file>