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256" r:id="rId2"/>
    <p:sldId id="273" r:id="rId3"/>
    <p:sldId id="271" r:id="rId4"/>
    <p:sldId id="274" r:id="rId5"/>
    <p:sldId id="276" r:id="rId6"/>
    <p:sldId id="282" r:id="rId7"/>
    <p:sldId id="272" r:id="rId8"/>
    <p:sldId id="275" r:id="rId9"/>
    <p:sldId id="277" r:id="rId10"/>
    <p:sldId id="278" r:id="rId11"/>
    <p:sldId id="279" r:id="rId12"/>
    <p:sldId id="280" r:id="rId13"/>
    <p:sldId id="281" r:id="rId14"/>
    <p:sldId id="283" r:id="rId15"/>
    <p:sldId id="284" r:id="rId16"/>
    <p:sldId id="285" r:id="rId17"/>
    <p:sldId id="286" r:id="rId18"/>
    <p:sldId id="287" r:id="rId19"/>
    <p:sldId id="288" r:id="rId20"/>
    <p:sldId id="289" r:id="rId21"/>
    <p:sldId id="290" r:id="rId22"/>
    <p:sldId id="291" r:id="rId23"/>
    <p:sldId id="292" r:id="rId24"/>
    <p:sldId id="300" r:id="rId25"/>
    <p:sldId id="293" r:id="rId26"/>
    <p:sldId id="294" r:id="rId27"/>
    <p:sldId id="295" r:id="rId28"/>
    <p:sldId id="296" r:id="rId29"/>
    <p:sldId id="297" r:id="rId30"/>
    <p:sldId id="298" r:id="rId31"/>
    <p:sldId id="299" r:id="rId32"/>
    <p:sldId id="301" r:id="rId33"/>
    <p:sldId id="329" r:id="rId34"/>
    <p:sldId id="327" r:id="rId35"/>
    <p:sldId id="302" r:id="rId36"/>
    <p:sldId id="379" r:id="rId37"/>
    <p:sldId id="388" r:id="rId38"/>
    <p:sldId id="303" r:id="rId39"/>
    <p:sldId id="330" r:id="rId40"/>
    <p:sldId id="304" r:id="rId41"/>
    <p:sldId id="331" r:id="rId42"/>
    <p:sldId id="305" r:id="rId43"/>
    <p:sldId id="306" r:id="rId44"/>
    <p:sldId id="307" r:id="rId45"/>
    <p:sldId id="332" r:id="rId46"/>
    <p:sldId id="333" r:id="rId47"/>
    <p:sldId id="380" r:id="rId48"/>
    <p:sldId id="334" r:id="rId49"/>
    <p:sldId id="381" r:id="rId50"/>
    <p:sldId id="335" r:id="rId51"/>
    <p:sldId id="336" r:id="rId52"/>
    <p:sldId id="383" r:id="rId53"/>
    <p:sldId id="382" r:id="rId54"/>
    <p:sldId id="384" r:id="rId55"/>
    <p:sldId id="337" r:id="rId56"/>
    <p:sldId id="385" r:id="rId57"/>
    <p:sldId id="338" r:id="rId58"/>
    <p:sldId id="339" r:id="rId59"/>
    <p:sldId id="340" r:id="rId60"/>
    <p:sldId id="386" r:id="rId61"/>
    <p:sldId id="341" r:id="rId62"/>
    <p:sldId id="342" r:id="rId63"/>
    <p:sldId id="308" r:id="rId64"/>
    <p:sldId id="309" r:id="rId65"/>
    <p:sldId id="310" r:id="rId66"/>
    <p:sldId id="311" r:id="rId67"/>
    <p:sldId id="312" r:id="rId68"/>
    <p:sldId id="387" r:id="rId69"/>
    <p:sldId id="313" r:id="rId70"/>
    <p:sldId id="314" r:id="rId71"/>
    <p:sldId id="315" r:id="rId72"/>
    <p:sldId id="389" r:id="rId73"/>
    <p:sldId id="319" r:id="rId74"/>
    <p:sldId id="317" r:id="rId75"/>
    <p:sldId id="318" r:id="rId76"/>
    <p:sldId id="390" r:id="rId77"/>
    <p:sldId id="326" r:id="rId78"/>
    <p:sldId id="320" r:id="rId79"/>
    <p:sldId id="321" r:id="rId80"/>
    <p:sldId id="322" r:id="rId81"/>
    <p:sldId id="323" r:id="rId82"/>
    <p:sldId id="324" r:id="rId83"/>
    <p:sldId id="325" r:id="rId84"/>
    <p:sldId id="347" r:id="rId85"/>
    <p:sldId id="348" r:id="rId86"/>
    <p:sldId id="328" r:id="rId87"/>
    <p:sldId id="343" r:id="rId88"/>
    <p:sldId id="344" r:id="rId89"/>
    <p:sldId id="345" r:id="rId90"/>
    <p:sldId id="346"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257" r:id="rId122"/>
    <p:sldId id="258" r:id="rId123"/>
    <p:sldId id="259" r:id="rId124"/>
    <p:sldId id="260" r:id="rId125"/>
    <p:sldId id="261" r:id="rId126"/>
    <p:sldId id="262" r:id="rId127"/>
    <p:sldId id="263" r:id="rId128"/>
    <p:sldId id="264" r:id="rId129"/>
    <p:sldId id="265" r:id="rId130"/>
    <p:sldId id="266" r:id="rId131"/>
    <p:sldId id="267" r:id="rId132"/>
    <p:sldId id="268" r:id="rId133"/>
    <p:sldId id="269" r:id="rId134"/>
    <p:sldId id="270" r:id="rId1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0000"/>
    <a:srgbClr val="333300"/>
    <a:srgbClr val="CC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5" autoAdjust="0"/>
    <p:restoredTop sz="94706" autoAdjust="0"/>
  </p:normalViewPr>
  <p:slideViewPr>
    <p:cSldViewPr>
      <p:cViewPr>
        <p:scale>
          <a:sx n="62" d="100"/>
          <a:sy n="62" d="100"/>
        </p:scale>
        <p:origin x="-1374" y="-96"/>
      </p:cViewPr>
      <p:guideLst>
        <p:guide orient="horz" pos="2160"/>
        <p:guide pos="2880"/>
      </p:guideLst>
    </p:cSldViewPr>
  </p:slideViewPr>
  <p:outlineViewPr>
    <p:cViewPr>
      <p:scale>
        <a:sx n="33" d="100"/>
        <a:sy n="33" d="100"/>
      </p:scale>
      <p:origin x="0" y="3815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A9EDA-82C3-49A0-9071-770F715071A2}" type="datetimeFigureOut">
              <a:rPr lang="en-US" smtClean="0"/>
              <a:pPr/>
              <a:t>10/9/2018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49EAC6-A168-4EFB-B1F0-B7C5DBB5E6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inflammatory process is redundant and complex. This makes it a challenging subject to study. </a:t>
            </a:r>
            <a:endParaRPr lang="en-US" dirty="0"/>
          </a:p>
        </p:txBody>
      </p:sp>
      <p:sp>
        <p:nvSpPr>
          <p:cNvPr id="4" name="Slide Number Placeholder 3"/>
          <p:cNvSpPr>
            <a:spLocks noGrp="1"/>
          </p:cNvSpPr>
          <p:nvPr>
            <p:ph type="sldNum" sz="quarter" idx="10"/>
          </p:nvPr>
        </p:nvSpPr>
        <p:spPr/>
        <p:txBody>
          <a:bodyPr/>
          <a:lstStyle/>
          <a:p>
            <a:fld id="{E249EAC6-A168-4EFB-B1F0-B7C5DBB5E6C5}"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The types of reaction will be discussed in more detail later (In the lesson on Immune Mediated Inflammation). </a:t>
            </a:r>
            <a:endParaRPr lang="en-US" dirty="0"/>
          </a:p>
        </p:txBody>
      </p:sp>
      <p:sp>
        <p:nvSpPr>
          <p:cNvPr id="4" name="Slide Number Placeholder 3"/>
          <p:cNvSpPr>
            <a:spLocks noGrp="1"/>
          </p:cNvSpPr>
          <p:nvPr>
            <p:ph type="sldNum" sz="quarter" idx="10"/>
          </p:nvPr>
        </p:nvSpPr>
        <p:spPr/>
        <p:txBody>
          <a:bodyPr/>
          <a:lstStyle/>
          <a:p>
            <a:fld id="{E249EAC6-A168-4EFB-B1F0-B7C5DBB5E6C5}" type="slidenum">
              <a:rPr lang="en-US" smtClean="0"/>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The edge of a recent infarct often shows an acute inflammatory response. </a:t>
            </a:r>
            <a:endParaRPr lang="en-US" dirty="0"/>
          </a:p>
        </p:txBody>
      </p:sp>
      <p:sp>
        <p:nvSpPr>
          <p:cNvPr id="4" name="Slide Number Placeholder 3"/>
          <p:cNvSpPr>
            <a:spLocks noGrp="1"/>
          </p:cNvSpPr>
          <p:nvPr>
            <p:ph type="sldNum" sz="quarter" idx="10"/>
          </p:nvPr>
        </p:nvSpPr>
        <p:spPr/>
        <p:txBody>
          <a:bodyPr/>
          <a:lstStyle/>
          <a:p>
            <a:fld id="{E249EAC6-A168-4EFB-B1F0-B7C5DBB5E6C5}"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CBC Complete</a:t>
            </a:r>
            <a:r>
              <a:rPr lang="en-US" baseline="0" dirty="0" smtClean="0"/>
              <a:t> Blood Count</a:t>
            </a:r>
            <a:endParaRPr lang="en-US" dirty="0"/>
          </a:p>
        </p:txBody>
      </p:sp>
      <p:sp>
        <p:nvSpPr>
          <p:cNvPr id="4" name="Slide Number Placeholder 3"/>
          <p:cNvSpPr>
            <a:spLocks noGrp="1"/>
          </p:cNvSpPr>
          <p:nvPr>
            <p:ph type="sldNum" sz="quarter" idx="10"/>
          </p:nvPr>
        </p:nvSpPr>
        <p:spPr/>
        <p:txBody>
          <a:bodyPr/>
          <a:lstStyle/>
          <a:p>
            <a:fld id="{E249EAC6-A168-4EFB-B1F0-B7C5DBB5E6C5}" type="slidenum">
              <a:rPr lang="en-US" smtClean="0"/>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t>
            </a:r>
            <a:r>
              <a:rPr lang="en-US" sz="1200" b="1" i="0" kern="1200" dirty="0" smtClean="0">
                <a:solidFill>
                  <a:schemeClr val="tx1"/>
                </a:solidFill>
                <a:latin typeface="+mn-lt"/>
                <a:ea typeface="+mn-ea"/>
                <a:cs typeface="+mn-cs"/>
              </a:rPr>
              <a:t>hypothalamus</a:t>
            </a:r>
            <a:r>
              <a:rPr lang="en-US" sz="1200" b="0" i="0" kern="1200" dirty="0" smtClean="0">
                <a:solidFill>
                  <a:schemeClr val="tx1"/>
                </a:solidFill>
                <a:latin typeface="+mn-lt"/>
                <a:ea typeface="+mn-ea"/>
                <a:cs typeface="+mn-cs"/>
              </a:rPr>
              <a:t> is a portion of the brain that contains a number of small nuclei with a variety of functions</a:t>
            </a:r>
            <a:endParaRPr lang="en-US" dirty="0"/>
          </a:p>
        </p:txBody>
      </p:sp>
      <p:sp>
        <p:nvSpPr>
          <p:cNvPr id="4" name="Slide Number Placeholder 3"/>
          <p:cNvSpPr>
            <a:spLocks noGrp="1"/>
          </p:cNvSpPr>
          <p:nvPr>
            <p:ph type="sldNum" sz="quarter" idx="10"/>
          </p:nvPr>
        </p:nvSpPr>
        <p:spPr/>
        <p:txBody>
          <a:bodyPr/>
          <a:lstStyle/>
          <a:p>
            <a:fld id="{E249EAC6-A168-4EFB-B1F0-B7C5DBB5E6C5}"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the germs that affect other species don't harm us. For example, the viruses that cause leukemia in cats or distemper in dogs don't affect humans. Innate immunity works both ways because some viruses that make humans ill — such as the virus that causes HIV/AIDS — don't make cats or dogs sick. </a:t>
            </a:r>
            <a:endParaRPr lang="en-US" dirty="0"/>
          </a:p>
        </p:txBody>
      </p:sp>
      <p:sp>
        <p:nvSpPr>
          <p:cNvPr id="4" name="Slide Number Placeholder 3"/>
          <p:cNvSpPr>
            <a:spLocks noGrp="1"/>
          </p:cNvSpPr>
          <p:nvPr>
            <p:ph type="sldNum" sz="quarter" idx="10"/>
          </p:nvPr>
        </p:nvSpPr>
        <p:spPr/>
        <p:txBody>
          <a:bodyPr/>
          <a:lstStyle/>
          <a:p>
            <a:fld id="{E249EAC6-A168-4EFB-B1F0-B7C5DBB5E6C5}" type="slidenum">
              <a:rPr lang="en-US" smtClean="0"/>
              <a:pPr/>
              <a:t>79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cell filled with </a:t>
            </a:r>
            <a:r>
              <a:rPr lang="en-US" sz="1200" b="0" i="0" kern="1200" dirty="0" err="1" smtClean="0">
                <a:solidFill>
                  <a:schemeClr val="tx1"/>
                </a:solidFill>
                <a:latin typeface="+mn-lt"/>
                <a:ea typeface="+mn-ea"/>
                <a:cs typeface="+mn-cs"/>
              </a:rPr>
              <a:t>basophil</a:t>
            </a:r>
            <a:r>
              <a:rPr lang="en-US" sz="1200" b="0" i="0" kern="1200" dirty="0" smtClean="0">
                <a:solidFill>
                  <a:schemeClr val="tx1"/>
                </a:solidFill>
                <a:latin typeface="+mn-lt"/>
                <a:ea typeface="+mn-ea"/>
                <a:cs typeface="+mn-cs"/>
              </a:rPr>
              <a:t> granules, found in numbers in connective tissue and releasing histamine and other substances during inflammatory and allergic reactions.</a:t>
            </a:r>
            <a:endParaRPr lang="en-US" dirty="0"/>
          </a:p>
        </p:txBody>
      </p:sp>
      <p:sp>
        <p:nvSpPr>
          <p:cNvPr id="4" name="Slide Number Placeholder 3"/>
          <p:cNvSpPr>
            <a:spLocks noGrp="1"/>
          </p:cNvSpPr>
          <p:nvPr>
            <p:ph type="sldNum" sz="quarter" idx="10"/>
          </p:nvPr>
        </p:nvSpPr>
        <p:spPr/>
        <p:txBody>
          <a:bodyPr/>
          <a:lstStyle/>
          <a:p>
            <a:fld id="{E249EAC6-A168-4EFB-B1F0-B7C5DBB5E6C5}" type="slidenum">
              <a:rPr lang="en-US" smtClean="0"/>
              <a:pPr/>
              <a:t>94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(body’s own cell look similar to Strep </a:t>
            </a:r>
            <a:r>
              <a:rPr lang="en-US" dirty="0" err="1" smtClean="0">
                <a:latin typeface="Times New Roman" pitchFamily="18" charset="0"/>
                <a:cs typeface="Times New Roman" pitchFamily="18" charset="0"/>
              </a:rPr>
              <a:t>Pyo</a:t>
            </a:r>
            <a:r>
              <a:rPr lang="en-US" dirty="0" smtClean="0">
                <a:latin typeface="Times New Roman" pitchFamily="18" charset="0"/>
                <a:cs typeface="Times New Roman" pitchFamily="18" charset="0"/>
              </a:rPr>
              <a:t>)</a:t>
            </a:r>
          </a:p>
          <a:p>
            <a:endParaRPr lang="en-US" dirty="0"/>
          </a:p>
        </p:txBody>
      </p:sp>
      <p:sp>
        <p:nvSpPr>
          <p:cNvPr id="4" name="Slide Number Placeholder 3"/>
          <p:cNvSpPr>
            <a:spLocks noGrp="1"/>
          </p:cNvSpPr>
          <p:nvPr>
            <p:ph type="sldNum" sz="quarter" idx="10"/>
          </p:nvPr>
        </p:nvSpPr>
        <p:spPr/>
        <p:txBody>
          <a:bodyPr/>
          <a:lstStyle/>
          <a:p>
            <a:fld id="{E249EAC6-A168-4EFB-B1F0-B7C5DBB5E6C5}" type="slidenum">
              <a:rPr lang="en-US" smtClean="0"/>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A1387E-40EE-4EAF-ACA0-BE47927B41C4}"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8AC2-E565-4F6F-B9DB-ED7BE8220E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1387E-40EE-4EAF-ACA0-BE47927B41C4}"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8AC2-E565-4F6F-B9DB-ED7BE8220E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1387E-40EE-4EAF-ACA0-BE47927B41C4}"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8AC2-E565-4F6F-B9DB-ED7BE8220E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1387E-40EE-4EAF-ACA0-BE47927B41C4}"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8AC2-E565-4F6F-B9DB-ED7BE8220E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A1387E-40EE-4EAF-ACA0-BE47927B41C4}"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8AC2-E565-4F6F-B9DB-ED7BE8220E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A1387E-40EE-4EAF-ACA0-BE47927B41C4}"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D8AC2-E565-4F6F-B9DB-ED7BE8220E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A1387E-40EE-4EAF-ACA0-BE47927B41C4}"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D8AC2-E565-4F6F-B9DB-ED7BE8220E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A1387E-40EE-4EAF-ACA0-BE47927B41C4}"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D8AC2-E565-4F6F-B9DB-ED7BE8220E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1387E-40EE-4EAF-ACA0-BE47927B41C4}"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D8AC2-E565-4F6F-B9DB-ED7BE8220E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1387E-40EE-4EAF-ACA0-BE47927B41C4}"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D8AC2-E565-4F6F-B9DB-ED7BE8220E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1387E-40EE-4EAF-ACA0-BE47927B41C4}"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D8AC2-E565-4F6F-B9DB-ED7BE8220E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1387E-40EE-4EAF-ACA0-BE47927B41C4}" type="datetimeFigureOut">
              <a:rPr lang="en-US" smtClean="0"/>
              <a:pPr/>
              <a:t>10/9/2018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D8AC2-E565-4F6F-B9DB-ED7BE8220E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PATHOLOGY</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UNIT 1,2 &amp;3</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fontScale="85000" lnSpcReduction="20000"/>
          </a:bodyPr>
          <a:lstStyle/>
          <a:p>
            <a:r>
              <a:rPr lang="en-US" b="1" dirty="0" smtClean="0">
                <a:solidFill>
                  <a:srgbClr val="7030A0"/>
                </a:solidFill>
                <a:latin typeface="Times New Roman" pitchFamily="18" charset="0"/>
                <a:cs typeface="Times New Roman" pitchFamily="18" charset="0"/>
              </a:rPr>
              <a:t>CERTIFICATE</a:t>
            </a:r>
          </a:p>
          <a:p>
            <a:r>
              <a:rPr lang="en-US" b="1" dirty="0" smtClean="0">
                <a:solidFill>
                  <a:srgbClr val="7030A0"/>
                </a:solidFill>
                <a:latin typeface="Times New Roman" pitchFamily="18" charset="0"/>
                <a:cs typeface="Times New Roman" pitchFamily="18" charset="0"/>
              </a:rPr>
              <a:t>HRI CLASS</a:t>
            </a:r>
          </a:p>
          <a:p>
            <a:r>
              <a:rPr lang="en-US" b="1" dirty="0" smtClean="0">
                <a:solidFill>
                  <a:srgbClr val="7030A0"/>
                </a:solidFill>
                <a:latin typeface="Times New Roman" pitchFamily="18" charset="0"/>
                <a:cs typeface="Times New Roman" pitchFamily="18" charset="0"/>
              </a:rPr>
              <a:t>BY</a:t>
            </a:r>
            <a:r>
              <a:rPr lang="en-US" b="1" dirty="0" smtClean="0">
                <a:solidFill>
                  <a:srgbClr val="7030A0"/>
                </a:solidFill>
                <a:latin typeface="Times New Roman" pitchFamily="18" charset="0"/>
                <a:cs typeface="Times New Roman" pitchFamily="18" charset="0"/>
              </a:rPr>
              <a:t>;</a:t>
            </a:r>
          </a:p>
          <a:p>
            <a:r>
              <a:rPr lang="en-US" b="1" dirty="0" smtClean="0">
                <a:solidFill>
                  <a:srgbClr val="7030A0"/>
                </a:solidFill>
                <a:latin typeface="Times New Roman" pitchFamily="18" charset="0"/>
                <a:cs typeface="Times New Roman" pitchFamily="18" charset="0"/>
              </a:rPr>
              <a:t>MS. MERCY M. AGITA</a:t>
            </a:r>
            <a:endParaRPr lang="en-US"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Degenerative diseases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1" algn="just">
              <a:lnSpc>
                <a:spcPct val="150000"/>
              </a:lnSpc>
              <a:buNone/>
            </a:pPr>
            <a:r>
              <a:rPr lang="en-US" dirty="0" smtClean="0"/>
              <a:t>	</a:t>
            </a:r>
            <a:r>
              <a:rPr lang="en-US" dirty="0" smtClean="0">
                <a:latin typeface="Times New Roman" pitchFamily="18" charset="0"/>
                <a:cs typeface="Times New Roman" pitchFamily="18" charset="0"/>
              </a:rPr>
              <a:t>In this category, the primary abnormality is degeneration of various parts of the body, this may be a manifestation of the of the aging process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USTINE\Desktop\my images\eczemaseffec.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Through a similar mechanism Type I Hypersensitivity can lead to exacerbation of </a:t>
            </a:r>
            <a:r>
              <a:rPr lang="en-US" b="1" dirty="0" smtClean="0">
                <a:latin typeface="Times New Roman" pitchFamily="18" charset="0"/>
                <a:cs typeface="Times New Roman" pitchFamily="18" charset="0"/>
              </a:rPr>
              <a:t>Allergic</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Asthma </a:t>
            </a:r>
            <a:r>
              <a:rPr lang="en-US" dirty="0" smtClean="0">
                <a:latin typeface="Times New Roman" pitchFamily="18" charset="0"/>
                <a:cs typeface="Times New Roman" pitchFamily="18" charset="0"/>
              </a:rPr>
              <a:t>by environmental triggers.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This type of hypersensitivity is also the mechanism behind more serious conditions like peanut or bee sting allergies that can lead to swelling of the lips/tongue/throat, shortness of breath, </a:t>
            </a:r>
            <a:r>
              <a:rPr lang="en-US" dirty="0" err="1" smtClean="0">
                <a:latin typeface="Times New Roman" pitchFamily="18" charset="0"/>
                <a:cs typeface="Times New Roman" pitchFamily="18" charset="0"/>
              </a:rPr>
              <a:t>stridor</a:t>
            </a:r>
            <a:r>
              <a:rPr lang="en-US" dirty="0" smtClean="0">
                <a:latin typeface="Times New Roman" pitchFamily="18" charset="0"/>
                <a:cs typeface="Times New Roman" pitchFamily="18" charset="0"/>
              </a:rPr>
              <a:t>, and anaphylactic shock.</a:t>
            </a:r>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b="1" dirty="0" err="1" smtClean="0">
                <a:latin typeface="Times New Roman" pitchFamily="18" charset="0"/>
                <a:cs typeface="Times New Roman" pitchFamily="18" charset="0"/>
              </a:rPr>
              <a:t>Anaphylatic</a:t>
            </a:r>
            <a:r>
              <a:rPr lang="en-US" b="1" dirty="0" smtClean="0">
                <a:latin typeface="Times New Roman" pitchFamily="18" charset="0"/>
                <a:cs typeface="Times New Roman" pitchFamily="18" charset="0"/>
              </a:rPr>
              <a:t> shock</a:t>
            </a:r>
            <a:r>
              <a:rPr lang="en-US" dirty="0" smtClean="0">
                <a:latin typeface="Times New Roman" pitchFamily="18" charset="0"/>
                <a:cs typeface="Times New Roman" pitchFamily="18" charset="0"/>
              </a:rPr>
              <a:t> is a life threatening condition in which systemic histamine directed inflammation causes hypotension via global </a:t>
            </a:r>
            <a:r>
              <a:rPr lang="en-US" dirty="0" err="1" smtClean="0">
                <a:latin typeface="Times New Roman" pitchFamily="18" charset="0"/>
                <a:cs typeface="Times New Roman" pitchFamily="18" charset="0"/>
              </a:rPr>
              <a:t>vasodilation</a:t>
            </a:r>
            <a:r>
              <a:rPr lang="en-US" dirty="0" smtClean="0">
                <a:latin typeface="Times New Roman" pitchFamily="18" charset="0"/>
                <a:cs typeface="Times New Roman" pitchFamily="18" charset="0"/>
              </a:rPr>
              <a:t>, an increase in vascular permeability and significant fluid movement into the tissue. </a:t>
            </a:r>
            <a:endParaRPr lang="en-US" dirty="0" smtClean="0">
              <a:solidFill>
                <a:srgbClr val="FF0000"/>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USTINE\Desktop\my images\anaphylatic shock.jpg"/>
          <p:cNvPicPr>
            <a:picLocks noGrp="1" noChangeAspect="1" noChangeArrowheads="1"/>
          </p:cNvPicPr>
          <p:nvPr>
            <p:ph idx="1"/>
          </p:nvPr>
        </p:nvPicPr>
        <p:blipFill>
          <a:blip r:embed="rId2"/>
          <a:srcRect/>
          <a:stretch>
            <a:fillRect/>
          </a:stretch>
        </p:blipFill>
        <p:spPr bwMode="auto">
          <a:xfrm>
            <a:off x="1600200" y="1676400"/>
            <a:ext cx="6248400" cy="457466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u="sng" dirty="0" smtClean="0">
                <a:solidFill>
                  <a:srgbClr val="FF0000"/>
                </a:solidFill>
                <a:latin typeface="Times New Roman" pitchFamily="18" charset="0"/>
                <a:cs typeface="Times New Roman" pitchFamily="18" charset="0"/>
              </a:rPr>
              <a:t>Type II Hypersensitivity</a:t>
            </a:r>
            <a:r>
              <a:rPr lang="en-US"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lnSpc>
                <a:spcPct val="150000"/>
              </a:lnSpc>
            </a:pPr>
            <a:r>
              <a:rPr lang="en-US" dirty="0" smtClean="0">
                <a:latin typeface="Times New Roman" pitchFamily="18" charset="0"/>
                <a:cs typeface="Times New Roman" pitchFamily="18" charset="0"/>
              </a:rPr>
              <a:t>It is the process by which </a:t>
            </a:r>
            <a:r>
              <a:rPr lang="en-US" dirty="0" err="1" smtClean="0">
                <a:latin typeface="Times New Roman" pitchFamily="18" charset="0"/>
                <a:cs typeface="Times New Roman" pitchFamily="18" charset="0"/>
              </a:rPr>
              <a:t>IgG</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IgM</a:t>
            </a:r>
            <a:r>
              <a:rPr lang="en-US" dirty="0" smtClean="0">
                <a:latin typeface="Times New Roman" pitchFamily="18" charset="0"/>
                <a:cs typeface="Times New Roman" pitchFamily="18" charset="0"/>
              </a:rPr>
              <a:t> binds to a cell to cause injury or death (Antibody Dependent </a:t>
            </a:r>
            <a:r>
              <a:rPr lang="en-US" dirty="0" err="1" smtClean="0">
                <a:latin typeface="Times New Roman" pitchFamily="18" charset="0"/>
                <a:cs typeface="Times New Roman" pitchFamily="18" charset="0"/>
              </a:rPr>
              <a:t>Cytotoxicity</a:t>
            </a:r>
            <a:r>
              <a:rPr lang="en-US" dirty="0" smtClean="0">
                <a:latin typeface="Times New Roman" pitchFamily="18" charset="0"/>
                <a:cs typeface="Times New Roman" pitchFamily="18" charset="0"/>
              </a:rPr>
              <a:t>).</a:t>
            </a:r>
          </a:p>
          <a:p>
            <a:pPr algn="just">
              <a:lnSpc>
                <a:spcPct val="150000"/>
              </a:lnSpc>
            </a:pPr>
            <a:r>
              <a:rPr lang="en-US" dirty="0" smtClean="0">
                <a:latin typeface="Times New Roman" pitchFamily="18" charset="0"/>
                <a:cs typeface="Times New Roman" pitchFamily="18" charset="0"/>
              </a:rPr>
              <a:t>This process has the same mechanism of action as normal </a:t>
            </a:r>
            <a:r>
              <a:rPr lang="en-US" dirty="0" err="1" smtClean="0">
                <a:latin typeface="Times New Roman" pitchFamily="18" charset="0"/>
                <a:cs typeface="Times New Roman" pitchFamily="18" charset="0"/>
              </a:rPr>
              <a:t>humoral</a:t>
            </a:r>
            <a:r>
              <a:rPr lang="en-US" dirty="0" smtClean="0">
                <a:latin typeface="Times New Roman" pitchFamily="18" charset="0"/>
                <a:cs typeface="Times New Roman" pitchFamily="18" charset="0"/>
              </a:rPr>
              <a:t> immunity except it is targeted at the body’s own cells instead of pathogens.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The variable region of the antibody binds to the host cell while the constant portion interacts with NK cells, complement and macrophages.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Examples of this reaction can be seen in </a:t>
            </a:r>
            <a:r>
              <a:rPr lang="en-US" b="1" dirty="0" smtClean="0">
                <a:latin typeface="Times New Roman" pitchFamily="18" charset="0"/>
                <a:cs typeface="Times New Roman" pitchFamily="18" charset="0"/>
              </a:rPr>
              <a:t>Rheumatic Fever</a:t>
            </a:r>
            <a:r>
              <a:rPr lang="en-US"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USTINE\Desktop\my images\Rheumatic Fever.jpg"/>
          <p:cNvPicPr>
            <a:picLocks noGrp="1" noChangeAspect="1" noChangeArrowheads="1"/>
          </p:cNvPicPr>
          <p:nvPr>
            <p:ph idx="1"/>
          </p:nvPr>
        </p:nvPicPr>
        <p:blipFill>
          <a:blip r:embed="rId2"/>
          <a:srcRect/>
          <a:stretch>
            <a:fillRect/>
          </a:stretch>
        </p:blipFill>
        <p:spPr bwMode="auto">
          <a:xfrm>
            <a:off x="1600200" y="1447800"/>
            <a:ext cx="5791200" cy="4419600"/>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u="sng" dirty="0" smtClean="0">
                <a:solidFill>
                  <a:srgbClr val="FF0000"/>
                </a:solidFill>
                <a:latin typeface="Times New Roman" pitchFamily="18" charset="0"/>
                <a:cs typeface="Times New Roman" pitchFamily="18" charset="0"/>
              </a:rPr>
              <a:t>Type III Hypersensitivity</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Is tissue damage created by immune complexes. </a:t>
            </a:r>
            <a:r>
              <a:rPr lang="en-US" b="1" dirty="0" smtClean="0">
                <a:latin typeface="Times New Roman" pitchFamily="18" charset="0"/>
                <a:cs typeface="Times New Roman" pitchFamily="18" charset="0"/>
              </a:rPr>
              <a:t>Immune Complexes</a:t>
            </a:r>
            <a:r>
              <a:rPr lang="en-US" dirty="0" smtClean="0">
                <a:latin typeface="Times New Roman" pitchFamily="18" charset="0"/>
                <a:cs typeface="Times New Roman" pitchFamily="18" charset="0"/>
              </a:rPr>
              <a:t> are aggregations of antigen and antibodies.</a:t>
            </a:r>
          </a:p>
          <a:p>
            <a:pPr algn="just">
              <a:lnSpc>
                <a:spcPct val="150000"/>
              </a:lnSpc>
            </a:pPr>
            <a:r>
              <a:rPr lang="en-US" dirty="0" smtClean="0">
                <a:latin typeface="Times New Roman" pitchFamily="18" charset="0"/>
                <a:cs typeface="Times New Roman" pitchFamily="18" charset="0"/>
              </a:rPr>
              <a:t>Usually, there are far more antibodies than antigen.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Metabolic Diseases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The chief abnormality seen in metabolic disorders is a disturbance in some important metabolic process in the body</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However, if there is a large amount of antigen or antigen is not being cleared properly by the immune system the antigen: antibody ratio increases.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When the amount of antigen and antibody is comparable immune complexes can form. In this scenario a single antibody can simultaneously bind to multiple antigens which are themselves bound to multiple antibodies.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This “clump” of antigens and antibody deposits in tissues (most often the vessel, kidneys or joints) and causes inflammation by activating complement and attracting </a:t>
            </a:r>
            <a:r>
              <a:rPr lang="en-US" dirty="0" err="1" smtClean="0">
                <a:latin typeface="Times New Roman" pitchFamily="18" charset="0"/>
                <a:cs typeface="Times New Roman" pitchFamily="18" charset="0"/>
              </a:rPr>
              <a:t>neutrophils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dirty="0" smtClean="0"/>
              <a:t>Example include </a:t>
            </a:r>
            <a:r>
              <a:rPr lang="en-US" b="1" dirty="0" smtClean="0"/>
              <a:t>Rheumatoid Arthritis</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USTINE\Desktop\my images\rheumatoid.jpg"/>
          <p:cNvPicPr>
            <a:picLocks noGrp="1" noChangeAspect="1" noChangeArrowheads="1"/>
          </p:cNvPicPr>
          <p:nvPr>
            <p:ph idx="1"/>
          </p:nvPr>
        </p:nvPicPr>
        <p:blipFill>
          <a:blip r:embed="rId2"/>
          <a:srcRect/>
          <a:stretch>
            <a:fillRect/>
          </a:stretch>
        </p:blipFill>
        <p:spPr bwMode="auto">
          <a:xfrm>
            <a:off x="1828800" y="1600200"/>
            <a:ext cx="5943600" cy="4495799"/>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solidFill>
                  <a:srgbClr val="FF0000"/>
                </a:solidFill>
                <a:latin typeface="Times New Roman" pitchFamily="18" charset="0"/>
                <a:cs typeface="Times New Roman" pitchFamily="18" charset="0"/>
              </a:rPr>
              <a:t>Type IV Hypersensitivity</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Is referred to as delayed hypersensitivity and involves The </a:t>
            </a:r>
            <a:r>
              <a:rPr lang="en-US" b="1" dirty="0" smtClean="0">
                <a:latin typeface="Times New Roman" pitchFamily="18" charset="0"/>
                <a:cs typeface="Times New Roman" pitchFamily="18" charset="0"/>
              </a:rPr>
              <a:t>T-Cells</a:t>
            </a:r>
            <a:r>
              <a:rPr lang="en-US" dirty="0" smtClean="0">
                <a:latin typeface="Times New Roman" pitchFamily="18" charset="0"/>
                <a:cs typeface="Times New Roman" pitchFamily="18" charset="0"/>
              </a:rPr>
              <a:t> attracting and activating Macrophages. It is called delayed because it takes a few days to kick in. This type of hypersensitivity is Cell-Mediated and </a:t>
            </a:r>
            <a:r>
              <a:rPr lang="en-US" b="1" dirty="0" smtClean="0">
                <a:latin typeface="Times New Roman" pitchFamily="18" charset="0"/>
                <a:cs typeface="Times New Roman" pitchFamily="18" charset="0"/>
              </a:rPr>
              <a:t>Antibody Independent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Type IV Hypersensitivity is the only type of hypersensitivity that doesn’t involve antibodies. Examples include </a:t>
            </a:r>
            <a:r>
              <a:rPr lang="en-US" b="1" dirty="0" smtClean="0">
                <a:latin typeface="Times New Roman" pitchFamily="18" charset="0"/>
                <a:cs typeface="Times New Roman" pitchFamily="18" charset="0"/>
              </a:rPr>
              <a:t>Contact Dermatitis</a:t>
            </a:r>
            <a:r>
              <a:rPr lang="en-US" dirty="0" smtClean="0">
                <a:latin typeface="Times New Roman" pitchFamily="18" charset="0"/>
                <a:cs typeface="Times New Roman" pitchFamily="18" charset="0"/>
              </a:rPr>
              <a:t> (poison ivy and cheap nickel jewelry)</a:t>
            </a:r>
          </a:p>
          <a:p>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USTINE\Desktop\my images\Rash.jpg"/>
          <p:cNvPicPr>
            <a:picLocks noGrp="1" noChangeAspect="1" noChangeArrowheads="1"/>
          </p:cNvPicPr>
          <p:nvPr>
            <p:ph idx="1"/>
          </p:nvPr>
        </p:nvPicPr>
        <p:blipFill>
          <a:blip r:embed="rId2"/>
          <a:srcRect/>
          <a:stretch>
            <a:fillRect/>
          </a:stretch>
        </p:blipFill>
        <p:spPr bwMode="auto">
          <a:xfrm>
            <a:off x="1214460" y="1600200"/>
            <a:ext cx="6715079" cy="4525963"/>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Atopic conditions should not be confused with contact dermatitis. Both conditions involve dermatologic problems as a result of hypersensitivity. However, they act via different mechanisms. The key to differentiate the two is the timeline.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Atopic problems form within minutes, while contact dermatitis takes days to form. Any mention of being in the woods is also a big hint suggesting poison ivy exposure which is contact dermatitis.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err="1" smtClean="0">
                <a:solidFill>
                  <a:srgbClr val="FF0000"/>
                </a:solidFill>
                <a:latin typeface="Times New Roman" pitchFamily="18" charset="0"/>
                <a:cs typeface="Times New Roman" pitchFamily="18" charset="0"/>
              </a:rPr>
              <a:t>Neoplastic</a:t>
            </a:r>
            <a:r>
              <a:rPr lang="en-US" b="1" dirty="0" smtClean="0">
                <a:solidFill>
                  <a:srgbClr val="FF0000"/>
                </a:solidFill>
                <a:latin typeface="Times New Roman" pitchFamily="18" charset="0"/>
                <a:cs typeface="Times New Roman" pitchFamily="18" charset="0"/>
              </a:rPr>
              <a:t> disease</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Neoplastic</a:t>
            </a:r>
            <a:r>
              <a:rPr lang="en-US" dirty="0" smtClean="0">
                <a:latin typeface="Times New Roman" pitchFamily="18" charset="0"/>
                <a:cs typeface="Times New Roman" pitchFamily="18" charset="0"/>
              </a:rPr>
              <a:t> diseases are characterized by abnormal cell growth that leads to the formation of various types of benign and malignant </a:t>
            </a:r>
            <a:r>
              <a:rPr lang="en-US" dirty="0" err="1" smtClean="0">
                <a:latin typeface="Times New Roman" pitchFamily="18" charset="0"/>
                <a:cs typeface="Times New Roman" pitchFamily="18" charset="0"/>
              </a:rPr>
              <a:t>tumours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INTERGUMENTARY SYSTEM</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Skin Lesions</a:t>
            </a:r>
          </a:p>
          <a:p>
            <a:r>
              <a:rPr lang="en-US" b="1" dirty="0"/>
              <a:t>Lesions are areas of tissue that have been pathologically</a:t>
            </a:r>
          </a:p>
          <a:p>
            <a:r>
              <a:rPr lang="en-US" dirty="0"/>
              <a:t>altered by injury, wound, or infection.</a:t>
            </a:r>
          </a:p>
          <a:p>
            <a:r>
              <a:rPr lang="en-US" dirty="0"/>
              <a:t>Lesions may affect tissue over an area of a definite</a:t>
            </a:r>
          </a:p>
          <a:p>
            <a:r>
              <a:rPr lang="en-US" dirty="0"/>
              <a:t>size (</a:t>
            </a:r>
            <a:r>
              <a:rPr lang="en-US" b="1" dirty="0"/>
              <a:t>localized) or may be widely spread throughout</a:t>
            </a:r>
          </a:p>
          <a:p>
            <a:r>
              <a:rPr lang="en-US" dirty="0"/>
              <a:t>the body (</a:t>
            </a:r>
            <a:r>
              <a:rPr lang="en-US" b="1" dirty="0"/>
              <a:t>systemic). Evaluation of skin</a:t>
            </a:r>
          </a:p>
          <a:p>
            <a:r>
              <a:rPr lang="en-US" dirty="0"/>
              <a:t>lesions, injuries, or changes to tissue helps establish</a:t>
            </a:r>
          </a:p>
          <a:p>
            <a:r>
              <a:rPr lang="en-US" dirty="0"/>
              <a:t>the diagnosis of skin disorders. Lesions are</a:t>
            </a:r>
          </a:p>
          <a:p>
            <a:r>
              <a:rPr lang="en-US" dirty="0"/>
              <a:t>described as primary or secondary. </a:t>
            </a:r>
            <a:r>
              <a:rPr lang="en-US" b="1" dirty="0"/>
              <a:t>Primary skin</a:t>
            </a:r>
          </a:p>
          <a:p>
            <a:r>
              <a:rPr lang="en-US" b="1" dirty="0"/>
              <a:t>lesions are the initial reaction to pathologically</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altered tissue and may be flat or elevated.</a:t>
            </a:r>
          </a:p>
          <a:p>
            <a:r>
              <a:rPr lang="en-US" b="1" dirty="0"/>
              <a:t>Secondary skin lesions are changes that take place</a:t>
            </a:r>
          </a:p>
          <a:p>
            <a:r>
              <a:rPr lang="en-US" dirty="0"/>
              <a:t>in the primary lesion due to infection, scratching,</a:t>
            </a:r>
          </a:p>
          <a:p>
            <a:r>
              <a:rPr lang="en-US" dirty="0"/>
              <a:t>trauma, or various stages of a disease. Lesions are</a:t>
            </a:r>
          </a:p>
          <a:p>
            <a:r>
              <a:rPr lang="en-US" dirty="0"/>
              <a:t>also described by their appearance, color, location,</a:t>
            </a:r>
          </a:p>
          <a:p>
            <a:r>
              <a:rPr lang="en-US" dirty="0"/>
              <a:t>and size as measured in centimeters.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a:t>Burns</a:t>
            </a:r>
          </a:p>
          <a:p>
            <a:r>
              <a:rPr lang="en-US" dirty="0"/>
              <a:t>Burns are tissue injuries caused by contact with</a:t>
            </a:r>
          </a:p>
          <a:p>
            <a:r>
              <a:rPr lang="en-US" dirty="0"/>
              <a:t>thermal, chemical, electrical, or radioactive agents.</a:t>
            </a:r>
          </a:p>
          <a:p>
            <a:r>
              <a:rPr lang="en-US" dirty="0"/>
              <a:t>Although burns generally occur on the skin, they</a:t>
            </a:r>
          </a:p>
          <a:p>
            <a:r>
              <a:rPr lang="en-US" dirty="0"/>
              <a:t>can also affect the respiratory and digestive tract</a:t>
            </a:r>
          </a:p>
          <a:p>
            <a:r>
              <a:rPr lang="en-US" dirty="0"/>
              <a:t>linings. Burns that have a local effect are not as</a:t>
            </a:r>
          </a:p>
          <a:p>
            <a:r>
              <a:rPr lang="en-US" dirty="0"/>
              <a:t>serious as those that have a systemic effect.</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Neoplasms</a:t>
            </a:r>
            <a:r>
              <a:rPr lang="en-US" b="1" dirty="0"/>
              <a:t> are abnormal growths of new tissue</a:t>
            </a:r>
          </a:p>
          <a:p>
            <a:r>
              <a:rPr lang="en-US" dirty="0"/>
              <a:t>that are classified as benign or malignant.</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Benign</a:t>
            </a:r>
          </a:p>
          <a:p>
            <a:r>
              <a:rPr lang="en-US" b="1" dirty="0" err="1"/>
              <a:t>neoplasms</a:t>
            </a:r>
            <a:r>
              <a:rPr lang="en-US" b="1" dirty="0"/>
              <a:t> are noncancerous growths composed</a:t>
            </a:r>
          </a:p>
          <a:p>
            <a:r>
              <a:rPr lang="en-US" dirty="0"/>
              <a:t>of the same type of cells as the tissue in which they</a:t>
            </a:r>
          </a:p>
          <a:p>
            <a:r>
              <a:rPr lang="en-US" dirty="0"/>
              <a:t>are </a:t>
            </a:r>
            <a:r>
              <a:rPr lang="en-US" dirty="0" err="1"/>
              <a:t>growing.They</a:t>
            </a:r>
            <a:r>
              <a:rPr lang="en-US" dirty="0"/>
              <a:t> harm the individual only insofar</a:t>
            </a:r>
          </a:p>
          <a:p>
            <a:r>
              <a:rPr lang="en-US" dirty="0"/>
              <a:t>as they place pressure on surrounding structures. If</a:t>
            </a:r>
          </a:p>
          <a:p>
            <a:r>
              <a:rPr lang="en-US" dirty="0"/>
              <a:t>the benign neoplasm remains small and places no</a:t>
            </a:r>
          </a:p>
          <a:p>
            <a:r>
              <a:rPr lang="en-US" dirty="0"/>
              <a:t>pressure on adjacent structures, it commonly is not</a:t>
            </a:r>
          </a:p>
          <a:p>
            <a:r>
              <a:rPr lang="en-US" dirty="0" err="1"/>
              <a:t>removed.When</a:t>
            </a:r>
            <a:r>
              <a:rPr lang="en-US" dirty="0"/>
              <a:t> it becomes excessively large, causes</a:t>
            </a:r>
          </a:p>
          <a:p>
            <a:r>
              <a:rPr lang="en-US" dirty="0"/>
              <a:t>pain, or places pressure on other organs or structures,</a:t>
            </a:r>
          </a:p>
          <a:p>
            <a:r>
              <a:rPr lang="en-US" dirty="0"/>
              <a:t>excision is necessary.</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Malignant </a:t>
            </a:r>
            <a:r>
              <a:rPr lang="en-US" b="1" dirty="0" err="1"/>
              <a:t>neoplasms</a:t>
            </a:r>
            <a:endParaRPr lang="en-US" b="1" dirty="0"/>
          </a:p>
          <a:p>
            <a:r>
              <a:rPr lang="en-US" dirty="0"/>
              <a:t>are composed of cells that are invasive and spread to</a:t>
            </a:r>
          </a:p>
          <a:p>
            <a:r>
              <a:rPr lang="en-US" dirty="0"/>
              <a:t>remote regions of the body. These cells show altered</a:t>
            </a:r>
          </a:p>
          <a:p>
            <a:r>
              <a:rPr lang="en-US" dirty="0"/>
              <a:t>function, altered appearance, and uncontrolled</a:t>
            </a:r>
          </a:p>
          <a:p>
            <a:r>
              <a:rPr lang="en-US" dirty="0"/>
              <a:t>growth. They invade surrounding tissue and, ultimately,</a:t>
            </a:r>
          </a:p>
          <a:p>
            <a:r>
              <a:rPr lang="en-US" dirty="0"/>
              <a:t>some of the malignant cells from the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primary tumor may enter blood and lymph </a:t>
            </a:r>
            <a:r>
              <a:rPr lang="en-US" dirty="0" smtClean="0"/>
              <a:t>vessels and </a:t>
            </a:r>
            <a:r>
              <a:rPr lang="en-US" dirty="0"/>
              <a:t>travel to remote regions of the body to </a:t>
            </a:r>
            <a:r>
              <a:rPr lang="en-US" dirty="0" smtClean="0"/>
              <a:t>form secondary </a:t>
            </a:r>
            <a:r>
              <a:rPr lang="en-US" dirty="0"/>
              <a:t>tumor sites, a process called </a:t>
            </a:r>
            <a:r>
              <a:rPr lang="en-US" b="1" i="1" dirty="0"/>
              <a:t>metastasis.</a:t>
            </a:r>
          </a:p>
          <a:p>
            <a:r>
              <a:rPr lang="en-US" dirty="0"/>
              <a:t>The presence of a malignant growth (tumor)</a:t>
            </a:r>
            <a:r>
              <a:rPr lang="en-US" i="1" dirty="0"/>
              <a:t>, </a:t>
            </a:r>
            <a:r>
              <a:rPr lang="en-US" i="1" dirty="0" smtClean="0"/>
              <a:t>is </a:t>
            </a:r>
            <a:r>
              <a:rPr lang="en-US" dirty="0" smtClean="0"/>
              <a:t>the </a:t>
            </a:r>
            <a:r>
              <a:rPr lang="en-US" dirty="0"/>
              <a:t>disease called </a:t>
            </a:r>
            <a:r>
              <a:rPr lang="en-US" b="1" i="1" dirty="0"/>
              <a:t>cancer. The ability to invade </a:t>
            </a:r>
            <a:r>
              <a:rPr lang="en-US" b="1" i="1" dirty="0" smtClean="0"/>
              <a:t>surrounding </a:t>
            </a:r>
            <a:r>
              <a:rPr lang="en-US" dirty="0" smtClean="0"/>
              <a:t>tissues </a:t>
            </a:r>
            <a:r>
              <a:rPr lang="en-US" dirty="0"/>
              <a:t>and spread to remote </a:t>
            </a:r>
            <a:r>
              <a:rPr lang="en-US" dirty="0" smtClean="0"/>
              <a:t>regions of </a:t>
            </a:r>
            <a:r>
              <a:rPr lang="en-US" dirty="0"/>
              <a:t>the body is a distinguishing feature of cancer. </a:t>
            </a:r>
            <a:endParaRPr lang="en-US" dirty="0" smtClean="0"/>
          </a:p>
          <a:p>
            <a:r>
              <a:rPr lang="en-US" dirty="0" smtClean="0"/>
              <a:t>If</a:t>
            </a:r>
            <a:r>
              <a:rPr lang="en-US" dirty="0"/>
              <a:t> </a:t>
            </a:r>
            <a:r>
              <a:rPr lang="en-US" dirty="0" smtClean="0"/>
              <a:t>left </a:t>
            </a:r>
            <a:r>
              <a:rPr lang="en-US" dirty="0"/>
              <a:t>untreated, cancer is usually progressive </a:t>
            </a:r>
            <a:r>
              <a:rPr lang="en-US" dirty="0" smtClean="0"/>
              <a:t>and generally </a:t>
            </a:r>
            <a:r>
              <a:rPr lang="en-US" dirty="0"/>
              <a:t>fatal.</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used to treat skin infections</a:t>
            </a:r>
            <a:endParaRPr lang="en-US" dirty="0"/>
          </a:p>
        </p:txBody>
      </p:sp>
      <p:sp>
        <p:nvSpPr>
          <p:cNvPr id="3" name="Content Placeholder 2"/>
          <p:cNvSpPr>
            <a:spLocks noGrp="1"/>
          </p:cNvSpPr>
          <p:nvPr>
            <p:ph idx="1"/>
          </p:nvPr>
        </p:nvSpPr>
        <p:spPr/>
        <p:txBody>
          <a:bodyPr/>
          <a:lstStyle/>
          <a:p>
            <a:r>
              <a:rPr lang="en-US" dirty="0" smtClean="0"/>
              <a:t>Antihistamines - Inhibit allergic reactions of inflammation, redness, and itching caused by the release of histamine</a:t>
            </a:r>
          </a:p>
          <a:p>
            <a:r>
              <a:rPr lang="en-US" dirty="0" smtClean="0"/>
              <a:t>Antiseptics - Topically applied agents that inhibit growth of bacteria, thus preventing infections in cuts, scratches, and surgical incisions</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Corticosteroids - Decrease inflammation and itching by suppressing the immune system’s inflammatory response to tissue damage</a:t>
            </a:r>
          </a:p>
          <a:p>
            <a:r>
              <a:rPr lang="en-US" dirty="0" err="1" smtClean="0"/>
              <a:t>Keratolytics</a:t>
            </a:r>
            <a:r>
              <a:rPr lang="en-US" dirty="0" smtClean="0"/>
              <a:t> - Destroy and soften the outer layer of skin so that it is sloughed off or shed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7030A0"/>
                </a:solidFill>
                <a:latin typeface="Times New Roman" pitchFamily="18" charset="0"/>
                <a:cs typeface="Times New Roman" pitchFamily="18" charset="0"/>
              </a:rPr>
              <a:t>Basic principles of diagnosis</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Font typeface="Wingdings" pitchFamily="2" charset="2"/>
              <a:buChar char="v"/>
            </a:pPr>
            <a:r>
              <a:rPr lang="en-US" dirty="0" smtClean="0">
                <a:latin typeface="Times New Roman" pitchFamily="18" charset="0"/>
                <a:cs typeface="Times New Roman" pitchFamily="18" charset="0"/>
              </a:rPr>
              <a:t>Diagnosis is based on the clinician’s evaluation of the patients subjective symptoms, the physical findings, and the results of various laboratory tests together with other appropriate diagnostic procedures</a:t>
            </a:r>
          </a:p>
          <a:p>
            <a:pPr algn="just">
              <a:buFont typeface="Wingdings" pitchFamily="2" charset="2"/>
              <a:buChar char="v"/>
            </a:pPr>
            <a:r>
              <a:rPr lang="en-US" dirty="0" smtClean="0">
                <a:latin typeface="Times New Roman" pitchFamily="18" charset="0"/>
                <a:cs typeface="Times New Roman" pitchFamily="18" charset="0"/>
              </a:rPr>
              <a:t>When the practitioner as reached a diagnosis, he/she can offer a prognosis then a course of treatment is instituted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edge">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a:t>
            </a:r>
            <a:endParaRPr lang="en-US" dirty="0"/>
          </a:p>
        </p:txBody>
      </p:sp>
      <p:sp>
        <p:nvSpPr>
          <p:cNvPr id="3" name="Content Placeholder 2"/>
          <p:cNvSpPr>
            <a:spLocks noGrp="1"/>
          </p:cNvSpPr>
          <p:nvPr>
            <p:ph idx="1"/>
          </p:nvPr>
        </p:nvSpPr>
        <p:spPr/>
        <p:txBody>
          <a:bodyPr/>
          <a:lstStyle/>
          <a:p>
            <a:r>
              <a:rPr lang="en-US" b="1" dirty="0" smtClean="0"/>
              <a:t>Peptic Ulcer Disease</a:t>
            </a:r>
          </a:p>
          <a:p>
            <a:r>
              <a:rPr lang="en-US" b="1" dirty="0" smtClean="0"/>
              <a:t>Peptic ulcer disease (PUD) develops in the parts of </a:t>
            </a:r>
            <a:r>
              <a:rPr lang="en-US" dirty="0" smtClean="0"/>
              <a:t>the GI tract that are exposed to hydrochloric acid and pepsin.</a:t>
            </a:r>
          </a:p>
          <a:p>
            <a:r>
              <a:rPr lang="en-US" dirty="0" smtClean="0"/>
              <a:t>The bacterium </a:t>
            </a:r>
            <a:r>
              <a:rPr lang="en-US" i="1" dirty="0" smtClean="0"/>
              <a:t>Helicobacter pylori as a leading cause of </a:t>
            </a:r>
            <a:r>
              <a:rPr lang="en-US" dirty="0" smtClean="0"/>
              <a:t>PUD.</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Hernia</a:t>
            </a:r>
          </a:p>
          <a:p>
            <a:pPr>
              <a:buNone/>
            </a:pPr>
            <a:r>
              <a:rPr lang="en-US" dirty="0" smtClean="0"/>
              <a:t>	A </a:t>
            </a:r>
            <a:r>
              <a:rPr lang="en-US" b="1" dirty="0" smtClean="0"/>
              <a:t>hernia is a protrusion of any organ, tissue, or </a:t>
            </a:r>
            <a:r>
              <a:rPr lang="en-US" dirty="0" smtClean="0"/>
              <a:t>structure through the wall of the cavity in which it is naturally contained.</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buAutoNum type="arabicParenBoth"/>
            </a:pPr>
            <a:r>
              <a:rPr lang="en-US" b="1" dirty="0" smtClean="0"/>
              <a:t>inguinal hernia develops in the groin </a:t>
            </a:r>
            <a:r>
              <a:rPr lang="en-US" dirty="0" smtClean="0"/>
              <a:t>where the abdominal folds of flesh meet the thighs.</a:t>
            </a:r>
          </a:p>
          <a:p>
            <a:pPr marL="514350" indent="-514350">
              <a:buAutoNum type="arabicParenBoth"/>
            </a:pPr>
            <a:r>
              <a:rPr lang="en-US" b="1" dirty="0" smtClean="0"/>
              <a:t>strangulated hernia may develop leading to </a:t>
            </a:r>
            <a:r>
              <a:rPr lang="en-US" dirty="0" smtClean="0"/>
              <a:t>necrosis with gangrene.</a:t>
            </a:r>
          </a:p>
          <a:p>
            <a:pPr marL="514350" indent="-514350">
              <a:buAutoNum type="arabicParenBoth"/>
            </a:pPr>
            <a:r>
              <a:rPr lang="en-US" b="1" dirty="0" smtClean="0"/>
              <a:t>umbilical hernia is </a:t>
            </a:r>
            <a:r>
              <a:rPr lang="en-US" dirty="0" smtClean="0"/>
              <a:t>a protrusion of part of the intestine at the navel. It occurs more commonly in obese women and among those who have had several pregnancies.</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Intestinal Obstruction</a:t>
            </a:r>
          </a:p>
          <a:p>
            <a:r>
              <a:rPr lang="en-US" dirty="0" smtClean="0"/>
              <a:t>An intestinal obstruction is a partial or complete blockage in the small or large intestine that prevents forward flow of digestive products. Complete obstruction in any part of the intestine constitutes a medical emergency and requires rapid diagnosis and treatment within a 24-hour period to prevent death.</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Hemorrhoids</a:t>
            </a:r>
          </a:p>
        </p:txBody>
      </p:sp>
      <p:sp>
        <p:nvSpPr>
          <p:cNvPr id="3" name="Content Placeholder 2"/>
          <p:cNvSpPr>
            <a:spLocks noGrp="1"/>
          </p:cNvSpPr>
          <p:nvPr>
            <p:ph idx="1"/>
          </p:nvPr>
        </p:nvSpPr>
        <p:spPr/>
        <p:txBody>
          <a:bodyPr>
            <a:normAutofit fontScale="92500"/>
          </a:bodyPr>
          <a:lstStyle/>
          <a:p>
            <a:r>
              <a:rPr lang="en-US" dirty="0" smtClean="0"/>
              <a:t>Enlarged veins in the mucous membrane of the anal canal are called </a:t>
            </a:r>
            <a:r>
              <a:rPr lang="en-US" b="1" i="1" dirty="0" smtClean="0"/>
              <a:t>hemorrhoids. Often they </a:t>
            </a:r>
            <a:r>
              <a:rPr lang="en-US" dirty="0" smtClean="0"/>
              <a:t>may bleed, hurt, or itch. They may occur inside (</a:t>
            </a:r>
            <a:r>
              <a:rPr lang="en-US" b="1" dirty="0" smtClean="0"/>
              <a:t>internal) or outside (external) the rectal area.</a:t>
            </a:r>
          </a:p>
          <a:p>
            <a:r>
              <a:rPr lang="en-US" dirty="0" smtClean="0"/>
              <a:t>Hemorrhoids are usually caused by abdominal pressure, such as from straining during bowel movement, pregnancy, and standing or sitting for long periods. They may also be </a:t>
            </a:r>
            <a:r>
              <a:rPr lang="en-US" smtClean="0"/>
              <a:t>associated with some </a:t>
            </a:r>
            <a:r>
              <a:rPr lang="en-US" dirty="0" smtClean="0"/>
              <a:t>disorders of the liver or the heart.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lumMod val="60000"/>
                    <a:lumOff val="40000"/>
                  </a:schemeClr>
                </a:solidFill>
                <a:latin typeface="Times New Roman" pitchFamily="18" charset="0"/>
                <a:cs typeface="Times New Roman" pitchFamily="18" charset="0"/>
              </a:rPr>
              <a:t>Steps in diagnosis</a:t>
            </a:r>
            <a:endParaRPr lang="en-US" b="1" dirty="0">
              <a:solidFill>
                <a:schemeClr val="tx2">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b="1" dirty="0" smtClean="0">
                <a:solidFill>
                  <a:schemeClr val="bg2">
                    <a:lumMod val="25000"/>
                  </a:schemeClr>
                </a:solidFill>
                <a:latin typeface="Times New Roman" pitchFamily="18" charset="0"/>
                <a:cs typeface="Times New Roman" pitchFamily="18" charset="0"/>
              </a:rPr>
              <a:t>The History</a:t>
            </a:r>
          </a:p>
          <a:p>
            <a:pPr algn="just">
              <a:buNone/>
            </a:pPr>
            <a:r>
              <a:rPr lang="en-US" dirty="0" smtClean="0">
                <a:latin typeface="Times New Roman" pitchFamily="18" charset="0"/>
                <a:cs typeface="Times New Roman" pitchFamily="18" charset="0"/>
              </a:rPr>
              <a:t>	The clinical history is a very important part of the evaluation. It consists of several parts;</a:t>
            </a:r>
          </a:p>
          <a:p>
            <a:pPr algn="just">
              <a:buFont typeface="Wingdings" pitchFamily="2" charset="2"/>
              <a:buChar char="ü"/>
            </a:pPr>
            <a:r>
              <a:rPr lang="en-US" dirty="0" smtClean="0">
                <a:latin typeface="Times New Roman" pitchFamily="18" charset="0"/>
                <a:cs typeface="Times New Roman" pitchFamily="18" charset="0"/>
              </a:rPr>
              <a:t>The history of the patients current illness</a:t>
            </a:r>
          </a:p>
          <a:p>
            <a:pPr algn="just">
              <a:buFont typeface="Wingdings" pitchFamily="2" charset="2"/>
              <a:buChar char="ü"/>
            </a:pPr>
            <a:r>
              <a:rPr lang="en-US" dirty="0" smtClean="0">
                <a:latin typeface="Times New Roman" pitchFamily="18" charset="0"/>
                <a:cs typeface="Times New Roman" pitchFamily="18" charset="0"/>
              </a:rPr>
              <a:t>The past medical history</a:t>
            </a:r>
          </a:p>
          <a:p>
            <a:pPr algn="just">
              <a:buFont typeface="Wingdings" pitchFamily="2" charset="2"/>
              <a:buChar char="ü"/>
            </a:pPr>
            <a:r>
              <a:rPr lang="en-US" dirty="0" smtClean="0">
                <a:latin typeface="Times New Roman" pitchFamily="18" charset="0"/>
                <a:cs typeface="Times New Roman" pitchFamily="18" charset="0"/>
              </a:rPr>
              <a:t>The family history</a:t>
            </a:r>
          </a:p>
          <a:p>
            <a:pPr algn="just">
              <a:buFont typeface="Wingdings" pitchFamily="2" charset="2"/>
              <a:buChar char="ü"/>
            </a:pPr>
            <a:r>
              <a:rPr lang="en-US" dirty="0" smtClean="0">
                <a:latin typeface="Times New Roman" pitchFamily="18" charset="0"/>
                <a:cs typeface="Times New Roman" pitchFamily="18" charset="0"/>
              </a:rPr>
              <a:t>The social history</a:t>
            </a:r>
          </a:p>
          <a:p>
            <a:pPr algn="just">
              <a:buFont typeface="Wingdings" pitchFamily="2" charset="2"/>
              <a:buChar char="ü"/>
            </a:pPr>
            <a:r>
              <a:rPr lang="en-US" dirty="0" smtClean="0">
                <a:latin typeface="Times New Roman" pitchFamily="18" charset="0"/>
                <a:cs typeface="Times New Roman" pitchFamily="18" charset="0"/>
              </a:rPr>
              <a:t>The review of systems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plus(in)">
                                      <p:cBhvr>
                                        <p:cTn id="17" dur="2000"/>
                                        <p:tgtEl>
                                          <p:spTgt spid="3">
                                            <p:txEl>
                                              <p:pRg st="1" end="1"/>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plus(in)">
                                      <p:cBhvr>
                                        <p:cTn id="20" dur="2000"/>
                                        <p:tgtEl>
                                          <p:spTgt spid="3">
                                            <p:txEl>
                                              <p:pRg st="2" end="2"/>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par>
                                <p:cTn id="24" presetID="13"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plus(in)">
                                      <p:cBhvr>
                                        <p:cTn id="26" dur="2000"/>
                                        <p:tgtEl>
                                          <p:spTgt spid="3">
                                            <p:txEl>
                                              <p:pRg st="4" end="4"/>
                                            </p:txEl>
                                          </p:spTgt>
                                        </p:tgtEl>
                                      </p:cBhvr>
                                    </p:animEffect>
                                  </p:childTnLst>
                                </p:cTn>
                              </p:par>
                              <p:par>
                                <p:cTn id="27" presetID="13"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plus(in)">
                                      <p:cBhvr>
                                        <p:cTn id="29" dur="2000"/>
                                        <p:tgtEl>
                                          <p:spTgt spid="3">
                                            <p:txEl>
                                              <p:pRg st="5" end="5"/>
                                            </p:txEl>
                                          </p:spTgt>
                                        </p:tgtEl>
                                      </p:cBhvr>
                                    </p:animEffect>
                                  </p:childTnLst>
                                </p:cTn>
                              </p:par>
                              <p:par>
                                <p:cTn id="30" presetID="13" presetClass="entr" presetSubtype="16"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plus(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None/>
            </a:pPr>
            <a:r>
              <a:rPr lang="en-US" b="1" dirty="0" smtClean="0">
                <a:solidFill>
                  <a:schemeClr val="accent3">
                    <a:lumMod val="50000"/>
                  </a:schemeClr>
                </a:solidFill>
                <a:latin typeface="Times New Roman" pitchFamily="18" charset="0"/>
                <a:cs typeface="Times New Roman" pitchFamily="18" charset="0"/>
              </a:rPr>
              <a:t>2. The physical examination</a:t>
            </a:r>
          </a:p>
          <a:p>
            <a:pPr marL="514350" indent="-514350" algn="just">
              <a:buNone/>
            </a:pPr>
            <a:r>
              <a:rPr lang="en-US" dirty="0" smtClean="0">
                <a:latin typeface="Times New Roman" pitchFamily="18" charset="0"/>
                <a:cs typeface="Times New Roman" pitchFamily="18" charset="0"/>
              </a:rPr>
              <a:t>	This is the systematic examination of the patient</a:t>
            </a:r>
          </a:p>
          <a:p>
            <a:pPr marL="514350" indent="-514350" algn="just">
              <a:buNone/>
            </a:pPr>
            <a:r>
              <a:rPr lang="en-US" dirty="0" smtClean="0">
                <a:latin typeface="Times New Roman" pitchFamily="18" charset="0"/>
                <a:cs typeface="Times New Roman" pitchFamily="18" charset="0"/>
              </a:rPr>
              <a:t>	The clinician places particular emphasis on the part of the body affected by the illness, such as ears, throat, chest and lungs in the case of respiratory infection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smtClean="0">
                <a:latin typeface="Times New Roman" pitchFamily="18" charset="0"/>
                <a:cs typeface="Times New Roman" pitchFamily="18" charset="0"/>
              </a:rPr>
              <a:t>Any abnormalities detected on the physical examination are correlated with the clinical history.</a:t>
            </a:r>
          </a:p>
          <a:p>
            <a:pPr algn="just">
              <a:lnSpc>
                <a:spcPct val="150000"/>
              </a:lnSpc>
            </a:pPr>
            <a:r>
              <a:rPr lang="en-US" dirty="0" smtClean="0">
                <a:latin typeface="Times New Roman" pitchFamily="18" charset="0"/>
                <a:cs typeface="Times New Roman" pitchFamily="18" charset="0"/>
              </a:rPr>
              <a:t>At this point, the clinician begins to consider the various diseases or conditions that would fit with the clinical findings, sometimes more than one diagnosis is considered.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smtClean="0">
                <a:latin typeface="Times New Roman" pitchFamily="18" charset="0"/>
                <a:cs typeface="Times New Roman" pitchFamily="18" charset="0"/>
              </a:rPr>
              <a:t>In a differential diagnosis, the clinician considers a number of diseases that are characterized by the patients symptoms</a:t>
            </a:r>
          </a:p>
          <a:p>
            <a:pPr algn="just">
              <a:lnSpc>
                <a:spcPct val="150000"/>
              </a:lnSpc>
            </a:pPr>
            <a:r>
              <a:rPr lang="en-US" dirty="0" smtClean="0">
                <a:latin typeface="Times New Roman" pitchFamily="18" charset="0"/>
                <a:cs typeface="Times New Roman" pitchFamily="18" charset="0"/>
              </a:rPr>
              <a:t>The practitioner can narrow the list of diagnosis possibilities and arrive at a correct diagnosis by using selected laboratory tests or other specialized diagnostic procedures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In difficult cases, the clinician may also wish to obtain the opinion of a medical consultant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chemeClr val="accent3">
                    <a:lumMod val="50000"/>
                  </a:schemeClr>
                </a:solidFill>
                <a:latin typeface="Times New Roman" pitchFamily="18" charset="0"/>
                <a:cs typeface="Times New Roman" pitchFamily="18" charset="0"/>
              </a:rPr>
              <a:t>3. Treatment</a:t>
            </a:r>
          </a:p>
          <a:p>
            <a:pPr algn="just">
              <a:lnSpc>
                <a:spcPct val="150000"/>
              </a:lnSpc>
              <a:buNone/>
            </a:pPr>
            <a:r>
              <a:rPr lang="en-US" dirty="0" smtClean="0"/>
              <a:t>	</a:t>
            </a:r>
            <a:r>
              <a:rPr lang="en-US" dirty="0" smtClean="0">
                <a:latin typeface="Times New Roman" pitchFamily="18" charset="0"/>
                <a:cs typeface="Times New Roman" pitchFamily="18" charset="0"/>
              </a:rPr>
              <a:t>There are two types of treatment:</a:t>
            </a:r>
          </a:p>
          <a:p>
            <a:pPr marL="971550" lvl="1" indent="-571500" algn="just">
              <a:lnSpc>
                <a:spcPct val="150000"/>
              </a:lnSpc>
              <a:buFont typeface="+mj-lt"/>
              <a:buAutoNum type="romanLcPeriod"/>
            </a:pPr>
            <a:r>
              <a:rPr lang="en-US" dirty="0" smtClean="0">
                <a:latin typeface="Times New Roman" pitchFamily="18" charset="0"/>
                <a:cs typeface="Times New Roman" pitchFamily="18" charset="0"/>
              </a:rPr>
              <a:t>Specific treatment</a:t>
            </a:r>
          </a:p>
          <a:p>
            <a:pPr marL="971550" lvl="1" indent="-571500" algn="just">
              <a:lnSpc>
                <a:spcPct val="150000"/>
              </a:lnSpc>
              <a:buFont typeface="+mj-lt"/>
              <a:buAutoNum type="romanLcPeriod"/>
            </a:pPr>
            <a:r>
              <a:rPr lang="en-US" dirty="0" smtClean="0">
                <a:latin typeface="Times New Roman" pitchFamily="18" charset="0"/>
                <a:cs typeface="Times New Roman" pitchFamily="18" charset="0"/>
              </a:rPr>
              <a:t>Symptomatic treatment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itchFamily="18" charset="0"/>
                <a:cs typeface="Times New Roman" pitchFamily="18" charset="0"/>
              </a:rPr>
              <a:t>Introduction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buNone/>
            </a:pPr>
            <a:r>
              <a:rPr lang="en-US" dirty="0" smtClean="0">
                <a:latin typeface="Times New Roman" pitchFamily="18" charset="0"/>
                <a:cs typeface="Times New Roman" pitchFamily="18" charset="0"/>
              </a:rPr>
              <a:t>	General concepts of disease and principles of diagnosis</a:t>
            </a:r>
          </a:p>
          <a:p>
            <a:pPr algn="just">
              <a:buNone/>
            </a:pPr>
            <a:r>
              <a:rPr lang="en-US" b="1" u="sng" dirty="0" smtClean="0">
                <a:solidFill>
                  <a:schemeClr val="tx2"/>
                </a:solidFill>
                <a:latin typeface="Times New Roman" pitchFamily="18" charset="0"/>
                <a:cs typeface="Times New Roman" pitchFamily="18" charset="0"/>
              </a:rPr>
              <a:t>Learning objectives</a:t>
            </a:r>
          </a:p>
          <a:p>
            <a:pPr algn="just">
              <a:buNone/>
            </a:pPr>
            <a:r>
              <a:rPr lang="en-US" dirty="0" smtClean="0">
                <a:latin typeface="Times New Roman" pitchFamily="18" charset="0"/>
                <a:cs typeface="Times New Roman" pitchFamily="18" charset="0"/>
              </a:rPr>
              <a:t>At the end, learners should be able to;</a:t>
            </a:r>
          </a:p>
          <a:p>
            <a:pPr algn="just">
              <a:buFont typeface="Wingdings" pitchFamily="2" charset="2"/>
              <a:buChar char="Ø"/>
            </a:pPr>
            <a:r>
              <a:rPr lang="en-US" dirty="0" smtClean="0">
                <a:latin typeface="Times New Roman" pitchFamily="18" charset="0"/>
                <a:cs typeface="Times New Roman" pitchFamily="18" charset="0"/>
              </a:rPr>
              <a:t>Define terms in pathology</a:t>
            </a:r>
          </a:p>
          <a:p>
            <a:pPr algn="just">
              <a:buFont typeface="Wingdings" pitchFamily="2" charset="2"/>
              <a:buChar char="Ø"/>
            </a:pPr>
            <a:r>
              <a:rPr lang="en-US" dirty="0" smtClean="0">
                <a:latin typeface="Times New Roman" pitchFamily="18" charset="0"/>
                <a:cs typeface="Times New Roman" pitchFamily="18" charset="0"/>
              </a:rPr>
              <a:t>Describe Characteristics of disease process</a:t>
            </a:r>
          </a:p>
          <a:p>
            <a:pPr algn="just">
              <a:buFont typeface="Wingdings" pitchFamily="2" charset="2"/>
              <a:buChar char="Ø"/>
            </a:pPr>
            <a:r>
              <a:rPr lang="en-US" dirty="0" smtClean="0">
                <a:latin typeface="Times New Roman" pitchFamily="18" charset="0"/>
                <a:cs typeface="Times New Roman" pitchFamily="18" charset="0"/>
              </a:rPr>
              <a:t>Explain Basic principles  of diagnosis</a:t>
            </a:r>
          </a:p>
          <a:p>
            <a:pPr algn="just">
              <a:buFont typeface="Wingdings" pitchFamily="2" charset="2"/>
              <a:buChar char="Ø"/>
            </a:pPr>
            <a:r>
              <a:rPr lang="en-US" dirty="0" smtClean="0">
                <a:latin typeface="Times New Roman" pitchFamily="18" charset="0"/>
                <a:cs typeface="Times New Roman" pitchFamily="18" charset="0"/>
              </a:rPr>
              <a:t>Explain the use of diagnostic tests and procedures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FF0000"/>
                </a:solidFill>
                <a:latin typeface="Times New Roman" pitchFamily="18" charset="0"/>
                <a:cs typeface="Times New Roman" pitchFamily="18" charset="0"/>
              </a:rPr>
              <a:t>The use of diagnostic tests and procedures</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150000"/>
              </a:lnSpc>
              <a:buNone/>
            </a:pPr>
            <a:r>
              <a:rPr lang="en-US" dirty="0" smtClean="0">
                <a:latin typeface="Times New Roman" pitchFamily="18" charset="0"/>
                <a:cs typeface="Times New Roman" pitchFamily="18" charset="0"/>
              </a:rPr>
              <a:t>They fall into two classifications:</a:t>
            </a:r>
          </a:p>
          <a:p>
            <a:pPr marL="971550" lvl="1" indent="-571500">
              <a:lnSpc>
                <a:spcPct val="150000"/>
              </a:lnSpc>
              <a:buFont typeface="+mj-lt"/>
              <a:buAutoNum type="romanLcPeriod"/>
            </a:pPr>
            <a:r>
              <a:rPr lang="en-US" dirty="0" smtClean="0">
                <a:solidFill>
                  <a:srgbClr val="00B050"/>
                </a:solidFill>
                <a:latin typeface="Times New Roman" pitchFamily="18" charset="0"/>
                <a:cs typeface="Times New Roman" pitchFamily="18" charset="0"/>
              </a:rPr>
              <a:t>Invasive procedures</a:t>
            </a:r>
          </a:p>
          <a:p>
            <a:pPr marL="971550" lvl="1" indent="-571500">
              <a:lnSpc>
                <a:spcPct val="150000"/>
              </a:lnSpc>
              <a:buFont typeface="+mj-lt"/>
              <a:buAutoNum type="romanLcPeriod"/>
            </a:pPr>
            <a:r>
              <a:rPr lang="en-US" dirty="0" smtClean="0">
                <a:solidFill>
                  <a:srgbClr val="00B050"/>
                </a:solidFill>
                <a:latin typeface="Times New Roman" pitchFamily="18" charset="0"/>
                <a:cs typeface="Times New Roman" pitchFamily="18" charset="0"/>
              </a:rPr>
              <a:t>Noninvasive procedures</a:t>
            </a:r>
            <a:endParaRPr lang="en-US"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B050"/>
                </a:solidFill>
                <a:latin typeface="Times New Roman" pitchFamily="18" charset="0"/>
                <a:cs typeface="Times New Roman" pitchFamily="18" charset="0"/>
              </a:rPr>
              <a:t>Invasive procedures</a:t>
            </a:r>
            <a:endParaRPr lang="en-US"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The patients body is actually invaded in some way in order to obtain diagnostic information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by use of needles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50"/>
                </a:solidFill>
                <a:latin typeface="Times New Roman" pitchFamily="18" charset="0"/>
                <a:cs typeface="Times New Roman" pitchFamily="18" charset="0"/>
              </a:rPr>
              <a:t>Noninvasive</a:t>
            </a:r>
            <a:endParaRPr lang="en-US"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These are those that entail no risk or minimal risk or discomfort to the patient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examination of urine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lnSpc>
                <a:spcPct val="170000"/>
              </a:lnSpc>
            </a:pPr>
            <a:r>
              <a:rPr lang="en-US" dirty="0" smtClean="0">
                <a:latin typeface="Times New Roman" pitchFamily="18" charset="0"/>
                <a:cs typeface="Times New Roman" pitchFamily="18" charset="0"/>
              </a:rPr>
              <a:t>Diagnostic tests and procedures can be classified in several major categories;</a:t>
            </a:r>
          </a:p>
          <a:p>
            <a:pPr marL="514350" indent="-514350" algn="just">
              <a:buFont typeface="+mj-lt"/>
              <a:buAutoNum type="arabicPeriod"/>
            </a:pPr>
            <a:r>
              <a:rPr lang="en-US" dirty="0" smtClean="0">
                <a:solidFill>
                  <a:schemeClr val="accent6"/>
                </a:solidFill>
              </a:rPr>
              <a:t>Clinical laboratory tests</a:t>
            </a:r>
          </a:p>
          <a:p>
            <a:pPr marL="514350" indent="-514350" algn="just">
              <a:buFont typeface="+mj-lt"/>
              <a:buAutoNum type="arabicPeriod"/>
            </a:pPr>
            <a:r>
              <a:rPr lang="en-US" dirty="0" smtClean="0">
                <a:solidFill>
                  <a:schemeClr val="accent6"/>
                </a:solidFill>
              </a:rPr>
              <a:t>Tests that measure the electrical activity of the body</a:t>
            </a:r>
          </a:p>
          <a:p>
            <a:pPr marL="514350" indent="-514350" algn="just">
              <a:buFont typeface="+mj-lt"/>
              <a:buAutoNum type="arabicPeriod"/>
            </a:pPr>
            <a:r>
              <a:rPr lang="en-US" dirty="0" smtClean="0">
                <a:solidFill>
                  <a:schemeClr val="accent6"/>
                </a:solidFill>
              </a:rPr>
              <a:t>Tests using radioisotopes</a:t>
            </a:r>
          </a:p>
          <a:p>
            <a:pPr marL="514350" indent="-514350" algn="just">
              <a:buFont typeface="+mj-lt"/>
              <a:buAutoNum type="arabicPeriod"/>
            </a:pPr>
            <a:r>
              <a:rPr lang="en-US" dirty="0" smtClean="0">
                <a:solidFill>
                  <a:schemeClr val="accent6"/>
                </a:solidFill>
              </a:rPr>
              <a:t>Endoscopy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slide(fromBottom)">
                                      <p:cBhvr>
                                        <p:cTn id="13" dur="500"/>
                                        <p:tgtEl>
                                          <p:spTgt spid="3">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Bottom)">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14350" indent="-514350" algn="just">
              <a:lnSpc>
                <a:spcPct val="150000"/>
              </a:lnSpc>
              <a:buNone/>
            </a:pPr>
            <a:r>
              <a:rPr lang="en-US" dirty="0" smtClean="0">
                <a:solidFill>
                  <a:schemeClr val="accent6"/>
                </a:solidFill>
              </a:rPr>
              <a:t>5</a:t>
            </a:r>
            <a:r>
              <a:rPr lang="en-US" dirty="0" smtClean="0">
                <a:solidFill>
                  <a:schemeClr val="accent6"/>
                </a:solidFill>
                <a:latin typeface="Times New Roman" pitchFamily="18" charset="0"/>
                <a:cs typeface="Times New Roman" pitchFamily="18" charset="0"/>
              </a:rPr>
              <a:t>. Ultrasound procedures</a:t>
            </a:r>
          </a:p>
          <a:p>
            <a:pPr marL="514350" indent="-514350" algn="just">
              <a:lnSpc>
                <a:spcPct val="150000"/>
              </a:lnSpc>
              <a:buNone/>
            </a:pPr>
            <a:r>
              <a:rPr lang="en-US" dirty="0" smtClean="0">
                <a:solidFill>
                  <a:schemeClr val="accent6"/>
                </a:solidFill>
                <a:latin typeface="Times New Roman" pitchFamily="18" charset="0"/>
                <a:cs typeface="Times New Roman" pitchFamily="18" charset="0"/>
              </a:rPr>
              <a:t>6. </a:t>
            </a:r>
            <a:r>
              <a:rPr lang="en-US" dirty="0" err="1" smtClean="0">
                <a:solidFill>
                  <a:schemeClr val="accent6"/>
                </a:solidFill>
                <a:latin typeface="Times New Roman" pitchFamily="18" charset="0"/>
                <a:cs typeface="Times New Roman" pitchFamily="18" charset="0"/>
              </a:rPr>
              <a:t>Xray</a:t>
            </a:r>
            <a:r>
              <a:rPr lang="en-US" dirty="0" smtClean="0">
                <a:solidFill>
                  <a:schemeClr val="accent6"/>
                </a:solidFill>
                <a:latin typeface="Times New Roman" pitchFamily="18" charset="0"/>
                <a:cs typeface="Times New Roman" pitchFamily="18" charset="0"/>
              </a:rPr>
              <a:t> examination</a:t>
            </a:r>
          </a:p>
          <a:p>
            <a:pPr marL="514350" indent="-514350" algn="just">
              <a:lnSpc>
                <a:spcPct val="150000"/>
              </a:lnSpc>
              <a:buNone/>
            </a:pPr>
            <a:r>
              <a:rPr lang="en-US" dirty="0" smtClean="0">
                <a:solidFill>
                  <a:schemeClr val="accent6"/>
                </a:solidFill>
                <a:latin typeface="Times New Roman" pitchFamily="18" charset="0"/>
                <a:cs typeface="Times New Roman" pitchFamily="18" charset="0"/>
              </a:rPr>
              <a:t>7. Magnetic resonance imaging</a:t>
            </a:r>
          </a:p>
          <a:p>
            <a:pPr marL="514350" indent="-514350" algn="just">
              <a:lnSpc>
                <a:spcPct val="150000"/>
              </a:lnSpc>
              <a:buNone/>
            </a:pPr>
            <a:r>
              <a:rPr lang="en-US" dirty="0" smtClean="0">
                <a:solidFill>
                  <a:schemeClr val="accent6"/>
                </a:solidFill>
                <a:latin typeface="Times New Roman" pitchFamily="18" charset="0"/>
                <a:cs typeface="Times New Roman" pitchFamily="18" charset="0"/>
              </a:rPr>
              <a:t>8. Positron emission topography</a:t>
            </a:r>
          </a:p>
          <a:p>
            <a:pPr marL="514350" indent="-514350" algn="just">
              <a:lnSpc>
                <a:spcPct val="150000"/>
              </a:lnSpc>
              <a:buNone/>
            </a:pPr>
            <a:r>
              <a:rPr lang="en-US" dirty="0" smtClean="0">
                <a:solidFill>
                  <a:schemeClr val="accent6"/>
                </a:solidFill>
                <a:latin typeface="Times New Roman" pitchFamily="18" charset="0"/>
                <a:cs typeface="Times New Roman" pitchFamily="18" charset="0"/>
              </a:rPr>
              <a:t>9. </a:t>
            </a:r>
            <a:r>
              <a:rPr lang="en-US" dirty="0" err="1" smtClean="0">
                <a:solidFill>
                  <a:schemeClr val="accent6"/>
                </a:solidFill>
                <a:latin typeface="Times New Roman" pitchFamily="18" charset="0"/>
                <a:cs typeface="Times New Roman" pitchFamily="18" charset="0"/>
              </a:rPr>
              <a:t>Cytologic</a:t>
            </a:r>
            <a:r>
              <a:rPr lang="en-US" dirty="0" smtClean="0">
                <a:solidFill>
                  <a:schemeClr val="accent6"/>
                </a:solidFill>
                <a:latin typeface="Times New Roman" pitchFamily="18" charset="0"/>
                <a:cs typeface="Times New Roman" pitchFamily="18" charset="0"/>
              </a:rPr>
              <a:t> and </a:t>
            </a:r>
            <a:r>
              <a:rPr lang="en-US" dirty="0" err="1" smtClean="0">
                <a:solidFill>
                  <a:schemeClr val="accent6"/>
                </a:solidFill>
                <a:latin typeface="Times New Roman" pitchFamily="18" charset="0"/>
                <a:cs typeface="Times New Roman" pitchFamily="18" charset="0"/>
              </a:rPr>
              <a:t>histologic</a:t>
            </a:r>
            <a:r>
              <a:rPr lang="en-US" dirty="0" smtClean="0">
                <a:solidFill>
                  <a:schemeClr val="accent6"/>
                </a:solidFill>
                <a:latin typeface="Times New Roman" pitchFamily="18" charset="0"/>
                <a:cs typeface="Times New Roman" pitchFamily="18" charset="0"/>
              </a:rPr>
              <a:t> examination of the cells and tissues removed from the patient</a:t>
            </a:r>
            <a:endParaRPr lang="en-US" dirty="0">
              <a:solidFill>
                <a:schemeClr val="accent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6"/>
                </a:solidFill>
              </a:rPr>
              <a:t>1. Clinical Lab tests</a:t>
            </a:r>
            <a:endParaRPr lang="en-US" b="1" dirty="0">
              <a:solidFill>
                <a:schemeClr val="accent6"/>
              </a:solidFill>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The are used to determine the concentration of various constituents in the blood and urine which is frequently altered by disease.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6"/>
                </a:solidFill>
                <a:latin typeface="Times New Roman" pitchFamily="18" charset="0"/>
                <a:cs typeface="Times New Roman" pitchFamily="18" charset="0"/>
              </a:rPr>
              <a:t>2. Tests of electrical activity</a:t>
            </a:r>
            <a:endParaRPr lang="en-US" b="1" dirty="0">
              <a:solidFill>
                <a:schemeClr val="accent6"/>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Several different tests measure the electrical impulses associated with various bodily functions and activities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electrocardiogram</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6"/>
                </a:solidFill>
                <a:latin typeface="Times New Roman" pitchFamily="18" charset="0"/>
                <a:cs typeface="Times New Roman" pitchFamily="18" charset="0"/>
              </a:rPr>
              <a:t>3. </a:t>
            </a:r>
            <a:r>
              <a:rPr lang="en-US" b="1" dirty="0" err="1" smtClean="0">
                <a:solidFill>
                  <a:schemeClr val="accent6"/>
                </a:solidFill>
                <a:latin typeface="Times New Roman" pitchFamily="18" charset="0"/>
                <a:cs typeface="Times New Roman" pitchFamily="18" charset="0"/>
              </a:rPr>
              <a:t>Radiostope</a:t>
            </a:r>
            <a:r>
              <a:rPr lang="en-US" b="1" dirty="0" smtClean="0">
                <a:solidFill>
                  <a:schemeClr val="accent6"/>
                </a:solidFill>
                <a:latin typeface="Times New Roman" pitchFamily="18" charset="0"/>
                <a:cs typeface="Times New Roman" pitchFamily="18" charset="0"/>
              </a:rPr>
              <a:t> studies</a:t>
            </a:r>
            <a:endParaRPr lang="en-US" b="1" dirty="0">
              <a:solidFill>
                <a:schemeClr val="accent6"/>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6"/>
                </a:solidFill>
                <a:latin typeface="Times New Roman" pitchFamily="18" charset="0"/>
                <a:cs typeface="Times New Roman" pitchFamily="18" charset="0"/>
              </a:rPr>
              <a:t>4. Endoscopy</a:t>
            </a:r>
            <a:endParaRPr lang="en-US" b="1" dirty="0">
              <a:solidFill>
                <a:schemeClr val="accent6"/>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Examination of the interior of the body by means of various types of rigid  or flexible tubular instruments that are named according to the part of the body they are designed to examine.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6"/>
                </a:solidFill>
                <a:latin typeface="Times New Roman" pitchFamily="18" charset="0"/>
                <a:cs typeface="Times New Roman" pitchFamily="18" charset="0"/>
              </a:rPr>
              <a:t>5. Ultrasound</a:t>
            </a:r>
            <a:endParaRPr lang="en-US" b="1" dirty="0">
              <a:solidFill>
                <a:schemeClr val="accent6"/>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This is a technique of mapping the echoes produced by high-frequency sound waves transmitted into the body.</a:t>
            </a:r>
          </a:p>
          <a:p>
            <a:pPr algn="just"/>
            <a:r>
              <a:rPr lang="en-US" dirty="0" smtClean="0">
                <a:latin typeface="Times New Roman" pitchFamily="18" charset="0"/>
                <a:cs typeface="Times New Roman" pitchFamily="18" charset="0"/>
              </a:rPr>
              <a:t>Echoes are reflected whenever there is change in the density of the tissue. The reflected waves are recorded on sensitive detector and images are produced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itchFamily="18" charset="0"/>
                <a:cs typeface="Times New Roman" pitchFamily="18" charset="0"/>
              </a:rPr>
              <a:t>Introduction Cont..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1">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Pathology:</a:t>
            </a:r>
            <a:r>
              <a:rPr lang="en-US" dirty="0" smtClean="0">
                <a:latin typeface="Times New Roman" pitchFamily="18" charset="0"/>
                <a:cs typeface="Times New Roman" pitchFamily="18" charset="0"/>
              </a:rPr>
              <a:t> is the study of structural and functional abnormalities that are expressed as disease  of organs and systems</a:t>
            </a:r>
          </a:p>
          <a:p>
            <a:pPr lvl="1">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Disease:</a:t>
            </a:r>
            <a:r>
              <a:rPr lang="en-US" dirty="0" smtClean="0">
                <a:latin typeface="Times New Roman" pitchFamily="18" charset="0"/>
                <a:cs typeface="Times New Roman" pitchFamily="18" charset="0"/>
              </a:rPr>
              <a:t> any disturbance of structure or function of the body </a:t>
            </a:r>
          </a:p>
          <a:p>
            <a:pPr lvl="1">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Gross examination: </a:t>
            </a:r>
            <a:r>
              <a:rPr lang="en-US" dirty="0" smtClean="0">
                <a:latin typeface="Times New Roman" pitchFamily="18" charset="0"/>
                <a:cs typeface="Times New Roman" pitchFamily="18" charset="0"/>
              </a:rPr>
              <a:t>examining the disease tissue with naked eyes</a:t>
            </a:r>
          </a:p>
          <a:p>
            <a:pPr lvl="1">
              <a:buNone/>
            </a:pPr>
            <a:r>
              <a:rPr lang="en-US" dirty="0" smtClean="0">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Histologic</a:t>
            </a:r>
            <a:r>
              <a:rPr lang="en-US" dirty="0" smtClean="0">
                <a:solidFill>
                  <a:srgbClr val="FF0000"/>
                </a:solidFill>
                <a:latin typeface="Times New Roman" pitchFamily="18" charset="0"/>
                <a:cs typeface="Times New Roman" pitchFamily="18" charset="0"/>
              </a:rPr>
              <a:t> examination: </a:t>
            </a:r>
            <a:r>
              <a:rPr lang="en-US" dirty="0" smtClean="0">
                <a:latin typeface="Times New Roman" pitchFamily="18" charset="0"/>
                <a:cs typeface="Times New Roman" pitchFamily="18" charset="0"/>
              </a:rPr>
              <a:t>examining disease by the aid of a microscope</a:t>
            </a:r>
            <a:endParaRPr lang="en-US"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This method is widely used to study the uterus during pregnancy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6"/>
                </a:solidFill>
                <a:latin typeface="Times New Roman" pitchFamily="18" charset="0"/>
                <a:cs typeface="Times New Roman" pitchFamily="18" charset="0"/>
              </a:rPr>
              <a:t>6. X-RAY Examination</a:t>
            </a:r>
            <a:endParaRPr lang="en-US" b="1" dirty="0">
              <a:solidFill>
                <a:schemeClr val="accent6"/>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USTINE\Desktop\my images\thank you.jpg"/>
          <p:cNvPicPr>
            <a:picLocks noGrp="1" noChangeAspect="1" noChangeArrowheads="1"/>
          </p:cNvPicPr>
          <p:nvPr>
            <p:ph idx="1"/>
          </p:nvPr>
        </p:nvPicPr>
        <p:blipFill>
          <a:blip r:embed="rId2"/>
          <a:srcRect/>
          <a:stretch>
            <a:fillRect/>
          </a:stretch>
        </p:blipFill>
        <p:spPr bwMode="auto">
          <a:xfrm>
            <a:off x="2534577" y="1600200"/>
            <a:ext cx="4074846" cy="452596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Inflammation Process and its role in disease and injury</a:t>
            </a:r>
            <a:endParaRPr lang="en-US" b="1" dirty="0">
              <a:solidFill>
                <a:srgbClr val="FF0000"/>
              </a:solidFill>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r>
              <a:rPr lang="en-US" b="1" dirty="0" smtClean="0">
                <a:solidFill>
                  <a:srgbClr val="0070C0"/>
                </a:solidFill>
                <a:latin typeface="Times New Roman" pitchFamily="18" charset="0"/>
                <a:cs typeface="Times New Roman" pitchFamily="18" charset="0"/>
              </a:rPr>
              <a:t>By </a:t>
            </a:r>
          </a:p>
          <a:p>
            <a:r>
              <a:rPr lang="en-US" b="1" dirty="0" smtClean="0">
                <a:solidFill>
                  <a:srgbClr val="0070C0"/>
                </a:solidFill>
                <a:latin typeface="Times New Roman" pitchFamily="18" charset="0"/>
                <a:cs typeface="Times New Roman" pitchFamily="18" charset="0"/>
              </a:rPr>
              <a:t>Ms Mercy M. </a:t>
            </a:r>
            <a:r>
              <a:rPr lang="en-US" b="1" dirty="0" err="1" smtClean="0">
                <a:solidFill>
                  <a:srgbClr val="0070C0"/>
                </a:solidFill>
                <a:latin typeface="Times New Roman" pitchFamily="18" charset="0"/>
                <a:cs typeface="Times New Roman" pitchFamily="18" charset="0"/>
              </a:rPr>
              <a:t>Agita</a:t>
            </a:r>
            <a:endParaRPr lang="en-US"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latin typeface="Times New Roman" pitchFamily="18" charset="0"/>
                <a:cs typeface="Times New Roman" pitchFamily="18" charset="0"/>
              </a:rPr>
              <a:t>Introduction</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None/>
            </a:pPr>
            <a:r>
              <a:rPr lang="en-US" b="1" dirty="0" smtClean="0">
                <a:solidFill>
                  <a:srgbClr val="00B050"/>
                </a:solidFill>
                <a:latin typeface="Times New Roman" pitchFamily="18" charset="0"/>
                <a:cs typeface="Times New Roman" pitchFamily="18" charset="0"/>
              </a:rPr>
              <a:t>Learning Objectives</a:t>
            </a:r>
          </a:p>
          <a:p>
            <a:pPr algn="just">
              <a:lnSpc>
                <a:spcPct val="150000"/>
              </a:lnSpc>
            </a:pPr>
            <a:r>
              <a:rPr lang="en-US" dirty="0" smtClean="0">
                <a:latin typeface="Times New Roman" pitchFamily="18" charset="0"/>
                <a:cs typeface="Times New Roman" pitchFamily="18" charset="0"/>
              </a:rPr>
              <a:t>Define Inflammation and Infection</a:t>
            </a:r>
          </a:p>
          <a:p>
            <a:pPr algn="just">
              <a:lnSpc>
                <a:spcPct val="150000"/>
              </a:lnSpc>
            </a:pPr>
            <a:r>
              <a:rPr lang="en-US" dirty="0" smtClean="0">
                <a:latin typeface="Times New Roman" pitchFamily="18" charset="0"/>
                <a:cs typeface="Times New Roman" pitchFamily="18" charset="0"/>
              </a:rPr>
              <a:t>Describe the inflammatory process</a:t>
            </a:r>
          </a:p>
          <a:p>
            <a:pPr algn="just">
              <a:lnSpc>
                <a:spcPct val="150000"/>
              </a:lnSpc>
            </a:pPr>
            <a:r>
              <a:rPr lang="en-US" dirty="0" smtClean="0">
                <a:latin typeface="Times New Roman" pitchFamily="18" charset="0"/>
                <a:cs typeface="Times New Roman" pitchFamily="18" charset="0"/>
              </a:rPr>
              <a:t>Differentiate Acute and Chronic inflammation</a:t>
            </a:r>
          </a:p>
          <a:p>
            <a:pPr algn="just">
              <a:lnSpc>
                <a:spcPct val="150000"/>
              </a:lnSpc>
            </a:pPr>
            <a:r>
              <a:rPr lang="en-US" dirty="0" smtClean="0">
                <a:latin typeface="Times New Roman" pitchFamily="18" charset="0"/>
                <a:cs typeface="Times New Roman" pitchFamily="18" charset="0"/>
              </a:rPr>
              <a:t>Compare Inflammation and Infection</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70C0"/>
                </a:solidFill>
                <a:latin typeface="Times New Roman" pitchFamily="18" charset="0"/>
                <a:cs typeface="Times New Roman" pitchFamily="18" charset="0"/>
              </a:rPr>
              <a:t>Inflammatory Process and its role in Disease and injury</a:t>
            </a:r>
            <a:endParaRPr lang="en-US"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just">
              <a:lnSpc>
                <a:spcPct val="150000"/>
              </a:lnSpc>
              <a:buNone/>
            </a:pPr>
            <a:r>
              <a:rPr lang="en-US" dirty="0" smtClean="0">
                <a:solidFill>
                  <a:srgbClr val="FF0000"/>
                </a:solidFill>
                <a:latin typeface="Times New Roman" pitchFamily="18" charset="0"/>
                <a:cs typeface="Times New Roman" pitchFamily="18" charset="0"/>
              </a:rPr>
              <a:t>Inflammation</a:t>
            </a:r>
            <a:r>
              <a:rPr lang="en-US" dirty="0" smtClean="0">
                <a:latin typeface="Times New Roman" pitchFamily="18" charset="0"/>
                <a:cs typeface="Times New Roman" pitchFamily="18" charset="0"/>
              </a:rPr>
              <a:t> </a:t>
            </a:r>
          </a:p>
          <a:p>
            <a:pPr algn="just">
              <a:lnSpc>
                <a:spcPct val="150000"/>
              </a:lnSpc>
            </a:pPr>
            <a:r>
              <a:rPr lang="en-US" dirty="0" smtClean="0">
                <a:latin typeface="Times New Roman" pitchFamily="18" charset="0"/>
                <a:cs typeface="Times New Roman" pitchFamily="18" charset="0"/>
              </a:rPr>
              <a:t>It is the response of living tissue to injury. It involves a well-organized cascade of fluidic and cellular changes. </a:t>
            </a:r>
          </a:p>
          <a:p>
            <a:pPr algn="just">
              <a:lnSpc>
                <a:spcPct val="150000"/>
              </a:lnSpc>
              <a:buNone/>
            </a:pPr>
            <a:r>
              <a:rPr lang="en-US" dirty="0" smtClean="0">
                <a:solidFill>
                  <a:srgbClr val="FF0000"/>
                </a:solidFill>
                <a:latin typeface="Times New Roman" pitchFamily="18" charset="0"/>
                <a:cs typeface="Times New Roman" pitchFamily="18" charset="0"/>
              </a:rPr>
              <a:t>Infection</a:t>
            </a:r>
            <a:r>
              <a:rPr lang="en-US" dirty="0" smtClean="0">
                <a:latin typeface="Times New Roman" pitchFamily="18" charset="0"/>
                <a:cs typeface="Times New Roman" pitchFamily="18" charset="0"/>
              </a:rPr>
              <a:t> </a:t>
            </a:r>
          </a:p>
          <a:p>
            <a:pPr algn="just">
              <a:lnSpc>
                <a:spcPct val="150000"/>
              </a:lnSpc>
            </a:pPr>
            <a:r>
              <a:rPr lang="en-US" dirty="0" smtClean="0">
                <a:latin typeface="Times New Roman" pitchFamily="18" charset="0"/>
                <a:cs typeface="Times New Roman" pitchFamily="18" charset="0"/>
              </a:rPr>
              <a:t>It is the invasion of an organism's body tissues by disease-causing agents, their multiplication, and the reaction of host tissues to the infectious agents and the toxins they produce.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Inflammation</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pic>
        <p:nvPicPr>
          <p:cNvPr id="5122" name="Picture 2" descr="C:\Users\AUSTINE\Desktop\my images\inflammation.jpg"/>
          <p:cNvPicPr>
            <a:picLocks noChangeAspect="1" noChangeArrowheads="1"/>
          </p:cNvPicPr>
          <p:nvPr/>
        </p:nvPicPr>
        <p:blipFill>
          <a:blip r:embed="rId2"/>
          <a:srcRect/>
          <a:stretch>
            <a:fillRect/>
          </a:stretch>
        </p:blipFill>
        <p:spPr bwMode="auto">
          <a:xfrm>
            <a:off x="228600" y="1600200"/>
            <a:ext cx="8382000" cy="4876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Infection</a:t>
            </a:r>
            <a:endParaRPr lang="en-US" b="1" dirty="0">
              <a:solidFill>
                <a:srgbClr val="FF0000"/>
              </a:solidFill>
              <a:latin typeface="Times New Roman" pitchFamily="18" charset="0"/>
              <a:cs typeface="Times New Roman" pitchFamily="18" charset="0"/>
            </a:endParaRPr>
          </a:p>
        </p:txBody>
      </p:sp>
      <p:pic>
        <p:nvPicPr>
          <p:cNvPr id="6146" name="Picture 2" descr="C:\Users\AUSTINE\Desktop\my images\infection.jpg"/>
          <p:cNvPicPr>
            <a:picLocks noGrp="1" noChangeAspect="1" noChangeArrowheads="1"/>
          </p:cNvPicPr>
          <p:nvPr>
            <p:ph idx="1"/>
          </p:nvPr>
        </p:nvPicPr>
        <p:blipFill>
          <a:blip r:embed="rId2"/>
          <a:srcRect/>
          <a:stretch>
            <a:fillRect/>
          </a:stretch>
        </p:blipFill>
        <p:spPr bwMode="auto">
          <a:xfrm>
            <a:off x="548922" y="1600200"/>
            <a:ext cx="8046156" cy="452596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6600"/>
                </a:solidFill>
                <a:latin typeface="Times New Roman" pitchFamily="18" charset="0"/>
                <a:cs typeface="Times New Roman" pitchFamily="18" charset="0"/>
              </a:rPr>
              <a:t>General Characteristics of Inflammation</a:t>
            </a:r>
            <a:endParaRPr lang="en-US" b="1"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14350" indent="-514350" algn="just">
              <a:lnSpc>
                <a:spcPct val="150000"/>
              </a:lnSpc>
              <a:buFont typeface="+mj-lt"/>
              <a:buAutoNum type="arabicPeriod"/>
            </a:pPr>
            <a:r>
              <a:rPr lang="en-US" dirty="0" smtClean="0">
                <a:latin typeface="Times New Roman" pitchFamily="18" charset="0"/>
                <a:cs typeface="Times New Roman" pitchFamily="18" charset="0"/>
              </a:rPr>
              <a:t>Many mediators of inflammation have the same functions and many mediators have multiple functions. Also, the same mediator may have different effects on different tissues.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lgn="just">
              <a:lnSpc>
                <a:spcPct val="150000"/>
              </a:lnSpc>
              <a:buNone/>
            </a:pPr>
            <a:r>
              <a:rPr lang="en-US" dirty="0" smtClean="0"/>
              <a:t>2. </a:t>
            </a:r>
            <a:r>
              <a:rPr lang="en-US" dirty="0" smtClean="0">
                <a:latin typeface="Times New Roman" pitchFamily="18" charset="0"/>
                <a:cs typeface="Times New Roman" pitchFamily="18" charset="0"/>
              </a:rPr>
              <a:t>The process is continuous over a period of time. </a:t>
            </a:r>
            <a:r>
              <a:rPr lang="en-US" dirty="0" err="1" smtClean="0">
                <a:latin typeface="Times New Roman" pitchFamily="18" charset="0"/>
                <a:cs typeface="Times New Roman" pitchFamily="18" charset="0"/>
              </a:rPr>
              <a:t>Peracute</a:t>
            </a:r>
            <a:r>
              <a:rPr lang="en-US" dirty="0" smtClean="0">
                <a:latin typeface="Times New Roman" pitchFamily="18" charset="0"/>
                <a:cs typeface="Times New Roman" pitchFamily="18" charset="0"/>
              </a:rPr>
              <a:t>, acute, </a:t>
            </a:r>
            <a:r>
              <a:rPr lang="en-US" dirty="0" err="1" smtClean="0">
                <a:latin typeface="Times New Roman" pitchFamily="18" charset="0"/>
                <a:cs typeface="Times New Roman" pitchFamily="18" charset="0"/>
              </a:rPr>
              <a:t>subacute</a:t>
            </a:r>
            <a:r>
              <a:rPr lang="en-US" dirty="0" smtClean="0">
                <a:latin typeface="Times New Roman" pitchFamily="18" charset="0"/>
                <a:cs typeface="Times New Roman" pitchFamily="18" charset="0"/>
              </a:rPr>
              <a:t>, and chronic are terms used to describe different stages of inflammation.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solidFill>
                  <a:srgbClr val="FF0000"/>
                </a:solidFill>
                <a:latin typeface="Times New Roman" pitchFamily="18" charset="0"/>
                <a:cs typeface="Times New Roman" pitchFamily="18" charset="0"/>
              </a:rPr>
              <a:t>Symptom: </a:t>
            </a:r>
            <a:r>
              <a:rPr lang="en-US" dirty="0" smtClean="0">
                <a:latin typeface="Times New Roman" pitchFamily="18" charset="0"/>
                <a:cs typeface="Times New Roman" pitchFamily="18" charset="0"/>
              </a:rPr>
              <a:t>various subjective manifestations such as  weakness or pain in an infected individual</a:t>
            </a:r>
          </a:p>
          <a:p>
            <a:pPr algn="just"/>
            <a:r>
              <a:rPr lang="en-US" dirty="0" smtClean="0">
                <a:solidFill>
                  <a:srgbClr val="FF0000"/>
                </a:solidFill>
                <a:latin typeface="Times New Roman" pitchFamily="18" charset="0"/>
                <a:cs typeface="Times New Roman" pitchFamily="18" charset="0"/>
              </a:rPr>
              <a:t>Signs: </a:t>
            </a:r>
            <a:r>
              <a:rPr lang="en-US" dirty="0" smtClean="0">
                <a:latin typeface="Times New Roman" pitchFamily="18" charset="0"/>
                <a:cs typeface="Times New Roman" pitchFamily="18" charset="0"/>
              </a:rPr>
              <a:t>Objective manifestations detectable by the clinician</a:t>
            </a:r>
          </a:p>
          <a:p>
            <a:pPr algn="just"/>
            <a:r>
              <a:rPr lang="en-US" dirty="0" smtClean="0">
                <a:solidFill>
                  <a:srgbClr val="FF0000"/>
                </a:solidFill>
                <a:latin typeface="Times New Roman" pitchFamily="18" charset="0"/>
                <a:cs typeface="Times New Roman" pitchFamily="18" charset="0"/>
              </a:rPr>
              <a:t>Asymptomatic disease: </a:t>
            </a:r>
            <a:r>
              <a:rPr lang="en-US" dirty="0" smtClean="0">
                <a:latin typeface="Times New Roman" pitchFamily="18" charset="0"/>
                <a:cs typeface="Times New Roman" pitchFamily="18" charset="0"/>
              </a:rPr>
              <a:t>A disease that causes no discomfort or disability to the affected individual</a:t>
            </a:r>
            <a:endParaRPr lang="en-US" dirty="0">
              <a:latin typeface="Times New Roman" pitchFamily="18" charset="0"/>
              <a:cs typeface="Times New Roman" pitchFamily="18" charset="0"/>
            </a:endParaRPr>
          </a:p>
        </p:txBody>
      </p:sp>
    </p:spTree>
  </p:cSld>
  <p:clrMapOvr>
    <a:masterClrMapping/>
  </p:clrMapOvr>
  <p:transition>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lgn="just">
              <a:lnSpc>
                <a:spcPct val="150000"/>
              </a:lnSpc>
              <a:buNone/>
            </a:pPr>
            <a:r>
              <a:rPr lang="en-US" dirty="0" smtClean="0">
                <a:latin typeface="Times New Roman" pitchFamily="18" charset="0"/>
                <a:cs typeface="Times New Roman" pitchFamily="18" charset="0"/>
              </a:rPr>
              <a:t>3. Inflammation is caused by a stimulus and removal of the stimulus should result in abatement of inflammation. If it doesn’t get fixed in the acute period, it becomes chronic. </a:t>
            </a:r>
          </a:p>
          <a:p>
            <a:pPr marL="514350" indent="-514350" algn="just">
              <a:lnSpc>
                <a:spcPct val="150000"/>
              </a:lnSpc>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lgn="just">
              <a:lnSpc>
                <a:spcPct val="150000"/>
              </a:lnSpc>
              <a:buNone/>
            </a:pPr>
            <a:r>
              <a:rPr lang="en-US" dirty="0" smtClean="0">
                <a:latin typeface="Times New Roman" pitchFamily="18" charset="0"/>
                <a:cs typeface="Times New Roman" pitchFamily="18" charset="0"/>
              </a:rPr>
              <a:t>4. Blood is the primary delivery system for inflammatory components. </a:t>
            </a:r>
          </a:p>
          <a:p>
            <a:pPr marL="514350" indent="-514350" algn="just">
              <a:lnSpc>
                <a:spcPct val="150000"/>
              </a:lnSpc>
              <a:buNone/>
            </a:pPr>
            <a:r>
              <a:rPr lang="en-US" dirty="0" smtClean="0">
                <a:latin typeface="Times New Roman" pitchFamily="18" charset="0"/>
                <a:cs typeface="Times New Roman" pitchFamily="18" charset="0"/>
              </a:rPr>
              <a:t>5. Inflammation is on a continuum with the healing process.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itchFamily="18" charset="0"/>
                <a:cs typeface="Times New Roman" pitchFamily="18" charset="0"/>
              </a:rPr>
              <a:t>Clinical Manifestation of Inflammation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None/>
            </a:pPr>
            <a:r>
              <a:rPr lang="en-US" b="1" dirty="0" smtClean="0">
                <a:solidFill>
                  <a:srgbClr val="FF0000"/>
                </a:solidFill>
                <a:latin typeface="Times New Roman" pitchFamily="18" charset="0"/>
                <a:cs typeface="Times New Roman" pitchFamily="18" charset="0"/>
              </a:rPr>
              <a:t>Redness (</a:t>
            </a:r>
            <a:r>
              <a:rPr lang="en-US" b="1" dirty="0" err="1" smtClean="0">
                <a:solidFill>
                  <a:srgbClr val="FF0000"/>
                </a:solidFill>
                <a:latin typeface="Times New Roman" pitchFamily="18" charset="0"/>
                <a:cs typeface="Times New Roman" pitchFamily="18" charset="0"/>
              </a:rPr>
              <a:t>rubor</a:t>
            </a:r>
            <a:r>
              <a:rPr lang="en-US" b="1" dirty="0" smtClean="0">
                <a:solidFill>
                  <a:srgbClr val="FF0000"/>
                </a:solidFill>
                <a:latin typeface="Times New Roman" pitchFamily="18" charset="0"/>
                <a:cs typeface="Times New Roman" pitchFamily="18" charset="0"/>
              </a:rPr>
              <a:t>) </a:t>
            </a:r>
          </a:p>
          <a:p>
            <a:pPr algn="just">
              <a:lnSpc>
                <a:spcPct val="150000"/>
              </a:lnSpc>
            </a:pPr>
            <a:r>
              <a:rPr lang="en-US" dirty="0" smtClean="0">
                <a:latin typeface="Times New Roman" pitchFamily="18" charset="0"/>
                <a:cs typeface="Times New Roman" pitchFamily="18" charset="0"/>
              </a:rPr>
              <a:t>An acutely inflamed tissue appears red, due to dilatation of small blood vessels within the damaged area (hyperemia).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3">
                                            <p:txEl>
                                              <p:pRg st="0" end="0"/>
                                            </p:txEl>
                                          </p:spTgt>
                                        </p:tgtEl>
                                        <p:attrNameLst>
                                          <p:attrName>style.visibility</p:attrName>
                                        </p:attrNameLst>
                                      </p:cBhvr>
                                      <p:to>
                                        <p:strVal val="visible"/>
                                      </p:to>
                                    </p:set>
                                  </p:childTnLst>
                                </p:cTn>
                              </p:par>
                              <p:par>
                                <p:cTn id="7" presetID="11" presetClass="entr" presetSubtype="0" fill="hold" nodeType="withEffect">
                                  <p:stCondLst>
                                    <p:cond delay="0"/>
                                  </p:stCondLst>
                                  <p:childTnLst>
                                    <p:set>
                                      <p:cBhvr>
                                        <p:cTn id="8" dur="1000">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b="1" dirty="0" smtClean="0">
                <a:solidFill>
                  <a:srgbClr val="006600"/>
                </a:solidFill>
              </a:rPr>
              <a:t>Swelling (tumor) </a:t>
            </a:r>
          </a:p>
          <a:p>
            <a:pPr algn="just">
              <a:lnSpc>
                <a:spcPct val="150000"/>
              </a:lnSpc>
            </a:pPr>
            <a:r>
              <a:rPr lang="en-US" dirty="0" smtClean="0">
                <a:latin typeface="Times New Roman" pitchFamily="18" charset="0"/>
                <a:cs typeface="Times New Roman" pitchFamily="18" charset="0"/>
              </a:rPr>
              <a:t>Swelling results from edema, the accumulation of fluid in the </a:t>
            </a:r>
            <a:r>
              <a:rPr lang="en-US" dirty="0" err="1" smtClean="0">
                <a:latin typeface="Times New Roman" pitchFamily="18" charset="0"/>
                <a:cs typeface="Times New Roman" pitchFamily="18" charset="0"/>
              </a:rPr>
              <a:t>extravascular</a:t>
            </a:r>
            <a:r>
              <a:rPr lang="en-US" dirty="0" smtClean="0">
                <a:latin typeface="Times New Roman" pitchFamily="18" charset="0"/>
                <a:cs typeface="Times New Roman" pitchFamily="18" charset="0"/>
              </a:rPr>
              <a:t> space as part of the inflammatory fluid </a:t>
            </a:r>
            <a:r>
              <a:rPr lang="en-US" dirty="0" err="1" smtClean="0">
                <a:latin typeface="Times New Roman" pitchFamily="18" charset="0"/>
                <a:cs typeface="Times New Roman" pitchFamily="18" charset="0"/>
              </a:rPr>
              <a:t>exudate</a:t>
            </a:r>
            <a:r>
              <a:rPr lang="en-US" dirty="0" smtClean="0">
                <a:latin typeface="Times New Roman" pitchFamily="18" charset="0"/>
                <a:cs typeface="Times New Roman" pitchFamily="18" charset="0"/>
              </a:rPr>
              <a:t>, and to a much lesser extent, from the physical mass of the inflammatory cells migrating into the area.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b="1" dirty="0" smtClean="0">
                <a:solidFill>
                  <a:srgbClr val="FF0000"/>
                </a:solidFill>
                <a:latin typeface="Times New Roman" pitchFamily="18" charset="0"/>
                <a:cs typeface="Times New Roman" pitchFamily="18" charset="0"/>
              </a:rPr>
              <a:t>Heat (</a:t>
            </a:r>
            <a:r>
              <a:rPr lang="en-US" b="1" dirty="0" err="1" smtClean="0">
                <a:solidFill>
                  <a:srgbClr val="FF0000"/>
                </a:solidFill>
                <a:latin typeface="Times New Roman" pitchFamily="18" charset="0"/>
                <a:cs typeface="Times New Roman" pitchFamily="18" charset="0"/>
              </a:rPr>
              <a:t>calor</a:t>
            </a:r>
            <a:r>
              <a:rPr lang="en-US" b="1" dirty="0" smtClean="0">
                <a:solidFill>
                  <a:srgbClr val="FF0000"/>
                </a:solidFill>
                <a:latin typeface="Times New Roman" pitchFamily="18" charset="0"/>
                <a:cs typeface="Times New Roman" pitchFamily="18" charset="0"/>
              </a:rPr>
              <a:t>) </a:t>
            </a:r>
          </a:p>
          <a:p>
            <a:pPr algn="just">
              <a:lnSpc>
                <a:spcPct val="150000"/>
              </a:lnSpc>
            </a:pPr>
            <a:r>
              <a:rPr lang="en-US" dirty="0" smtClean="0">
                <a:latin typeface="Times New Roman" pitchFamily="18" charset="0"/>
                <a:cs typeface="Times New Roman" pitchFamily="18" charset="0"/>
              </a:rPr>
              <a:t>Increase in temperature is readily detected in the skin. It is due to increased blood flow (hyperemia) through the region, resulting in vascular dilation and the delivery of warm blood to the area.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FF0000"/>
                </a:solidFill>
                <a:latin typeface="Times New Roman" pitchFamily="18" charset="0"/>
                <a:cs typeface="Times New Roman" pitchFamily="18" charset="0"/>
              </a:rPr>
              <a:t>Pain (dolor)</a:t>
            </a:r>
            <a:r>
              <a:rPr lang="en-US" b="1" dirty="0" smtClean="0">
                <a:latin typeface="Times New Roman" pitchFamily="18" charset="0"/>
                <a:cs typeface="Times New Roman" pitchFamily="18" charset="0"/>
              </a:rPr>
              <a:t> </a:t>
            </a:r>
          </a:p>
          <a:p>
            <a:pPr algn="just">
              <a:lnSpc>
                <a:spcPct val="150000"/>
              </a:lnSpc>
            </a:pPr>
            <a:r>
              <a:rPr lang="en-US" dirty="0" smtClean="0">
                <a:latin typeface="Times New Roman" pitchFamily="18" charset="0"/>
                <a:cs typeface="Times New Roman" pitchFamily="18" charset="0"/>
              </a:rPr>
              <a:t>Pain results partly from the stretching and distortion of tissues due to inflammatory edema and, in part from some of the chemical mediators of acute inflammation, especially some of the prostaglandins.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solidFill>
                  <a:srgbClr val="FF0000"/>
                </a:solidFill>
                <a:latin typeface="Times New Roman" pitchFamily="18" charset="0"/>
                <a:cs typeface="Times New Roman" pitchFamily="18" charset="0"/>
              </a:rPr>
              <a:t>Loss of function (</a:t>
            </a:r>
            <a:r>
              <a:rPr lang="en-US" b="1" dirty="0" err="1" smtClean="0">
                <a:solidFill>
                  <a:srgbClr val="FF0000"/>
                </a:solidFill>
                <a:latin typeface="Times New Roman" pitchFamily="18" charset="0"/>
                <a:cs typeface="Times New Roman" pitchFamily="18" charset="0"/>
              </a:rPr>
              <a:t>functio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laesa</a:t>
            </a:r>
            <a:r>
              <a:rPr lang="en-US" b="1" dirty="0" smtClean="0">
                <a:solidFill>
                  <a:srgbClr val="FF0000"/>
                </a:solidFill>
                <a:latin typeface="Times New Roman" pitchFamily="18" charset="0"/>
                <a:cs typeface="Times New Roman" pitchFamily="18" charset="0"/>
              </a:rPr>
              <a:t>)</a:t>
            </a:r>
          </a:p>
          <a:p>
            <a:pPr algn="just">
              <a:lnSpc>
                <a:spcPct val="160000"/>
              </a:lnSpc>
            </a:pPr>
            <a:r>
              <a:rPr lang="en-US" dirty="0" smtClean="0"/>
              <a:t> </a:t>
            </a:r>
            <a:r>
              <a:rPr lang="en-US" dirty="0" smtClean="0">
                <a:latin typeface="Times New Roman" pitchFamily="18" charset="0"/>
                <a:cs typeface="Times New Roman" pitchFamily="18" charset="0"/>
              </a:rPr>
              <a:t>Loss of function, a well-known consequence of inflammation, was added by Virchow (1821-1902) to the list of features described in </a:t>
            </a:r>
            <a:r>
              <a:rPr lang="en-US" dirty="0" err="1" smtClean="0">
                <a:latin typeface="Times New Roman" pitchFamily="18" charset="0"/>
                <a:cs typeface="Times New Roman" pitchFamily="18" charset="0"/>
              </a:rPr>
              <a:t>Celsus</a:t>
            </a:r>
            <a:r>
              <a:rPr lang="en-US" dirty="0" smtClean="0">
                <a:latin typeface="Times New Roman" pitchFamily="18" charset="0"/>
                <a:cs typeface="Times New Roman" pitchFamily="18" charset="0"/>
              </a:rPr>
              <a:t>’ written work. Movement of an inflamed area is inhibited by pain, either consciously or by reflexes, while severe swelling may physically immobilize the affected area.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USTINE\Desktop\my images\Clinical manifest.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Causes of Inflammation</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None/>
            </a:pPr>
            <a:r>
              <a:rPr lang="en-US" b="1" dirty="0" smtClean="0">
                <a:solidFill>
                  <a:schemeClr val="tx2"/>
                </a:solidFill>
                <a:latin typeface="Times New Roman" pitchFamily="18" charset="0"/>
                <a:cs typeface="Times New Roman" pitchFamily="18" charset="0"/>
              </a:rPr>
              <a:t>1. Microbial infections</a:t>
            </a:r>
            <a:r>
              <a:rPr lang="en-US" dirty="0" smtClean="0"/>
              <a:t> </a:t>
            </a:r>
          </a:p>
          <a:p>
            <a:pPr algn="just"/>
            <a:r>
              <a:rPr lang="en-US" dirty="0" smtClean="0">
                <a:latin typeface="Times New Roman" pitchFamily="18" charset="0"/>
                <a:cs typeface="Times New Roman" pitchFamily="18" charset="0"/>
              </a:rPr>
              <a:t>One of the most common causes of inflammation is microbial infection. Microbes include viruses, bacteria, protozoa, fungi and various parasites. Viruses lead to death of individual cells by intracellular multiplication, and either cause the cell to stop functioning and die, or cause explosion of the cell (</a:t>
            </a:r>
            <a:r>
              <a:rPr lang="en-US" dirty="0" err="1" smtClean="0">
                <a:latin typeface="Times New Roman" pitchFamily="18" charset="0"/>
                <a:cs typeface="Times New Roman" pitchFamily="18" charset="0"/>
              </a:rPr>
              <a:t>cytolytic</a:t>
            </a:r>
            <a:r>
              <a:rPr lang="en-US" dirty="0" smtClean="0">
                <a:latin typeface="Times New Roman" pitchFamily="18" charset="0"/>
                <a:cs typeface="Times New Roman" pitchFamily="18" charset="0"/>
              </a:rPr>
              <a:t>), in which case it also dies.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latin typeface="Times New Roman" pitchFamily="18" charset="0"/>
                <a:cs typeface="Times New Roman" pitchFamily="18" charset="0"/>
              </a:rPr>
              <a:t>Bacteria release specific toxins – either </a:t>
            </a:r>
            <a:r>
              <a:rPr lang="en-US" dirty="0" err="1" smtClean="0">
                <a:latin typeface="Times New Roman" pitchFamily="18" charset="0"/>
                <a:cs typeface="Times New Roman" pitchFamily="18" charset="0"/>
              </a:rPr>
              <a:t>exotoxins</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endotoxins</a:t>
            </a:r>
            <a:r>
              <a:rPr lang="en-US" dirty="0" smtClean="0">
                <a:latin typeface="Times New Roman" pitchFamily="18" charset="0"/>
                <a:cs typeface="Times New Roman" pitchFamily="18" charset="0"/>
              </a:rPr>
              <a:t>. </a:t>
            </a:r>
          </a:p>
          <a:p>
            <a:pPr algn="just">
              <a:buNone/>
            </a:pPr>
            <a:r>
              <a:rPr lang="en-US" b="1" dirty="0" smtClean="0">
                <a:solidFill>
                  <a:srgbClr val="CC0099"/>
                </a:solidFill>
                <a:latin typeface="Times New Roman" pitchFamily="18" charset="0"/>
                <a:cs typeface="Times New Roman" pitchFamily="18" charset="0"/>
              </a:rPr>
              <a:t>What’s the difference? </a:t>
            </a:r>
          </a:p>
          <a:p>
            <a:pPr algn="just"/>
            <a:r>
              <a:rPr lang="en-US" dirty="0" err="1" smtClean="0">
                <a:latin typeface="Times New Roman" pitchFamily="18" charset="0"/>
                <a:cs typeface="Times New Roman" pitchFamily="18" charset="0"/>
              </a:rPr>
              <a:t>Exotoxins</a:t>
            </a:r>
            <a:r>
              <a:rPr lang="en-US" dirty="0" smtClean="0">
                <a:latin typeface="Times New Roman" pitchFamily="18" charset="0"/>
                <a:cs typeface="Times New Roman" pitchFamily="18" charset="0"/>
              </a:rPr>
              <a:t> are produced specifically for export (like tetanus toxins) whereas </a:t>
            </a:r>
            <a:r>
              <a:rPr lang="en-US" dirty="0" err="1" smtClean="0">
                <a:latin typeface="Times New Roman" pitchFamily="18" charset="0"/>
                <a:cs typeface="Times New Roman" pitchFamily="18" charset="0"/>
              </a:rPr>
              <a:t>endotoxins</a:t>
            </a:r>
            <a:r>
              <a:rPr lang="en-US" dirty="0" smtClean="0">
                <a:latin typeface="Times New Roman" pitchFamily="18" charset="0"/>
                <a:cs typeface="Times New Roman" pitchFamily="18" charset="0"/>
              </a:rPr>
              <a:t> are just part of the cell walls of Gram negative bacteria and they do terrible things to the body too but they aren’t as specific in their actions as the </a:t>
            </a:r>
            <a:r>
              <a:rPr lang="en-US" dirty="0" err="1" smtClean="0">
                <a:latin typeface="Times New Roman" pitchFamily="18" charset="0"/>
                <a:cs typeface="Times New Roman" pitchFamily="18" charset="0"/>
              </a:rPr>
              <a:t>exotoxins</a:t>
            </a:r>
            <a:r>
              <a:rPr lang="en-US" dirty="0" smtClean="0">
                <a:latin typeface="Times New Roman" pitchFamily="18" charset="0"/>
                <a:cs typeface="Times New Roman" pitchFamily="18" charset="0"/>
              </a:rPr>
              <a:t>. </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4)">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solidFill>
                  <a:srgbClr val="FF0000"/>
                </a:solidFill>
                <a:latin typeface="Times New Roman" pitchFamily="18" charset="0"/>
                <a:cs typeface="Times New Roman" pitchFamily="18" charset="0"/>
              </a:rPr>
              <a:t>Etiology:  </a:t>
            </a:r>
            <a:r>
              <a:rPr lang="en-US" dirty="0" smtClean="0">
                <a:latin typeface="Times New Roman" pitchFamily="18" charset="0"/>
                <a:cs typeface="Times New Roman" pitchFamily="18" charset="0"/>
              </a:rPr>
              <a:t>The study o the causes of disease</a:t>
            </a:r>
          </a:p>
          <a:p>
            <a:pPr algn="just"/>
            <a:r>
              <a:rPr lang="en-US" dirty="0" smtClean="0">
                <a:solidFill>
                  <a:srgbClr val="FF0000"/>
                </a:solidFill>
                <a:latin typeface="Times New Roman" pitchFamily="18" charset="0"/>
                <a:cs typeface="Times New Roman" pitchFamily="18" charset="0"/>
              </a:rPr>
              <a:t>Pathogenesis: </a:t>
            </a:r>
            <a:r>
              <a:rPr lang="en-US" dirty="0" smtClean="0">
                <a:latin typeface="Times New Roman" pitchFamily="18" charset="0"/>
                <a:cs typeface="Times New Roman" pitchFamily="18" charset="0"/>
              </a:rPr>
              <a:t>Refers to the manner by which a disease develops</a:t>
            </a:r>
          </a:p>
          <a:p>
            <a:pPr algn="just"/>
            <a:r>
              <a:rPr lang="en-US" dirty="0" smtClean="0">
                <a:solidFill>
                  <a:srgbClr val="FF0000"/>
                </a:solidFill>
                <a:latin typeface="Times New Roman" pitchFamily="18" charset="0"/>
                <a:cs typeface="Times New Roman" pitchFamily="18" charset="0"/>
              </a:rPr>
              <a:t>Pathogen: </a:t>
            </a:r>
            <a:r>
              <a:rPr lang="en-US" dirty="0" smtClean="0">
                <a:latin typeface="Times New Roman" pitchFamily="18" charset="0"/>
                <a:cs typeface="Times New Roman" pitchFamily="18" charset="0"/>
              </a:rPr>
              <a:t>Any microorganism, such as a bacterium or virus that can cause a disease</a:t>
            </a:r>
          </a:p>
          <a:p>
            <a:pPr algn="just"/>
            <a:r>
              <a:rPr lang="en-US" dirty="0" smtClean="0">
                <a:solidFill>
                  <a:srgbClr val="FF0000"/>
                </a:solidFill>
                <a:latin typeface="Times New Roman" pitchFamily="18" charset="0"/>
                <a:cs typeface="Times New Roman" pitchFamily="18" charset="0"/>
              </a:rPr>
              <a:t>Diagnosis: </a:t>
            </a:r>
            <a:r>
              <a:rPr lang="en-US" dirty="0" smtClean="0">
                <a:latin typeface="Times New Roman" pitchFamily="18" charset="0"/>
                <a:cs typeface="Times New Roman" pitchFamily="18" charset="0"/>
              </a:rPr>
              <a:t>It is the determination of nature and cause of patients illness by a physician or other health practitioner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chemeClr val="tx2"/>
                </a:solidFill>
                <a:latin typeface="Times New Roman" pitchFamily="18" charset="0"/>
                <a:cs typeface="Times New Roman" pitchFamily="18" charset="0"/>
              </a:rPr>
              <a:t>2. Hypersensitivity reactions </a:t>
            </a:r>
          </a:p>
          <a:p>
            <a:pPr algn="just"/>
            <a:r>
              <a:rPr lang="en-US" dirty="0" smtClean="0">
                <a:latin typeface="Times New Roman" pitchFamily="18" charset="0"/>
                <a:cs typeface="Times New Roman" pitchFamily="18" charset="0"/>
              </a:rPr>
              <a:t>A hypersensitivity reaction occurs when an altered state of immunologic responsiveness causes an inappropriate or excessive immune reaction that damages the tissues.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solidFill>
                  <a:srgbClr val="002060"/>
                </a:solidFill>
                <a:latin typeface="Times New Roman" pitchFamily="18" charset="0"/>
                <a:cs typeface="Times New Roman" pitchFamily="18" charset="0"/>
              </a:rPr>
              <a:t>3. Physical agents, irritant and corrosive chemicals </a:t>
            </a:r>
          </a:p>
          <a:p>
            <a:pPr algn="just">
              <a:lnSpc>
                <a:spcPct val="150000"/>
              </a:lnSpc>
            </a:pPr>
            <a:r>
              <a:rPr lang="en-US" dirty="0" smtClean="0">
                <a:latin typeface="Times New Roman" pitchFamily="18" charset="0"/>
                <a:cs typeface="Times New Roman" pitchFamily="18" charset="0"/>
              </a:rPr>
              <a:t>Tissue damage leading to inflammation may occur through physical trauma, ultraviolet or other ionizing radiation, burns or excessive cooling ('frostbite').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USTINE\Desktop\my images\frost bite.jpg"/>
          <p:cNvPicPr>
            <a:picLocks noGrp="1" noChangeAspect="1" noChangeArrowheads="1"/>
          </p:cNvPicPr>
          <p:nvPr>
            <p:ph idx="1"/>
          </p:nvPr>
        </p:nvPicPr>
        <p:blipFill>
          <a:blip r:embed="rId2"/>
          <a:srcRect/>
          <a:stretch>
            <a:fillRect/>
          </a:stretch>
        </p:blipFill>
        <p:spPr bwMode="auto">
          <a:xfrm>
            <a:off x="381000" y="2362200"/>
            <a:ext cx="3886200" cy="3352800"/>
          </a:xfrm>
          <a:prstGeom prst="rect">
            <a:avLst/>
          </a:prstGeom>
          <a:noFill/>
        </p:spPr>
      </p:pic>
      <p:pic>
        <p:nvPicPr>
          <p:cNvPr id="2051" name="Picture 3" descr="C:\Users\AUSTINE\Desktop\my images\frost bite2.jpg"/>
          <p:cNvPicPr>
            <a:picLocks noChangeAspect="1" noChangeArrowheads="1"/>
          </p:cNvPicPr>
          <p:nvPr/>
        </p:nvPicPr>
        <p:blipFill>
          <a:blip r:embed="rId3"/>
          <a:srcRect/>
          <a:stretch>
            <a:fillRect/>
          </a:stretch>
        </p:blipFill>
        <p:spPr bwMode="auto">
          <a:xfrm>
            <a:off x="4419600" y="2362200"/>
            <a:ext cx="4495800" cy="33528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Corrosive chemicals (acids, alkalis, oxidizing agents) provoke inflammation through direct tissue damage. These chemical irritants cause tissue damage that leads directly to inflammation.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USTINE\Desktop\my images\corrosive.jpg"/>
          <p:cNvPicPr>
            <a:picLocks noGrp="1" noChangeAspect="1" noChangeArrowheads="1"/>
          </p:cNvPicPr>
          <p:nvPr>
            <p:ph idx="1"/>
          </p:nvPr>
        </p:nvPicPr>
        <p:blipFill>
          <a:blip r:embed="rId2"/>
          <a:srcRect/>
          <a:stretch>
            <a:fillRect/>
          </a:stretch>
        </p:blipFill>
        <p:spPr bwMode="auto">
          <a:xfrm>
            <a:off x="1143000" y="1828801"/>
            <a:ext cx="7086600" cy="4191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002060"/>
                </a:solidFill>
                <a:latin typeface="Times New Roman" pitchFamily="18" charset="0"/>
                <a:cs typeface="Times New Roman" pitchFamily="18" charset="0"/>
              </a:rPr>
              <a:t>4. Tissue necrosis </a:t>
            </a:r>
          </a:p>
          <a:p>
            <a:pPr algn="just">
              <a:lnSpc>
                <a:spcPct val="150000"/>
              </a:lnSpc>
            </a:pPr>
            <a:r>
              <a:rPr lang="en-US" dirty="0" smtClean="0">
                <a:latin typeface="Times New Roman" pitchFamily="18" charset="0"/>
                <a:cs typeface="Times New Roman" pitchFamily="18" charset="0"/>
              </a:rPr>
              <a:t>Death of tissues from lack of oxygen or nutrients resulting from inadequate blood flow (infarction) is a potent inflammatory stimulus.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USTINE\Desktop\my images\tissue necrosis.JPG"/>
          <p:cNvPicPr>
            <a:picLocks noGrp="1" noChangeAspect="1" noChangeArrowheads="1"/>
          </p:cNvPicPr>
          <p:nvPr>
            <p:ph idx="1"/>
          </p:nvPr>
        </p:nvPicPr>
        <p:blipFill>
          <a:blip r:embed="rId2"/>
          <a:srcRect/>
          <a:stretch>
            <a:fillRect/>
          </a:stretch>
        </p:blipFill>
        <p:spPr bwMode="auto">
          <a:xfrm>
            <a:off x="466818" y="1600200"/>
            <a:ext cx="8210364" cy="4525963"/>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Effects of Inflammation </a:t>
            </a:r>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dirty="0" smtClean="0">
                <a:latin typeface="Times New Roman" pitchFamily="18" charset="0"/>
                <a:cs typeface="Times New Roman" pitchFamily="18" charset="0"/>
              </a:rPr>
              <a:t>The effects of inflammation can be both</a:t>
            </a:r>
            <a:r>
              <a:rPr lang="en-US" b="1" dirty="0" smtClean="0">
                <a:solidFill>
                  <a:srgbClr val="006600"/>
                </a:solidFill>
                <a:latin typeface="Times New Roman" pitchFamily="18" charset="0"/>
                <a:cs typeface="Times New Roman" pitchFamily="18" charset="0"/>
              </a:rPr>
              <a:t> local </a:t>
            </a:r>
            <a:r>
              <a:rPr lang="en-US" dirty="0" smtClean="0">
                <a:latin typeface="Times New Roman" pitchFamily="18" charset="0"/>
                <a:cs typeface="Times New Roman" pitchFamily="18" charset="0"/>
              </a:rPr>
              <a:t>and </a:t>
            </a:r>
            <a:r>
              <a:rPr lang="en-US" b="1" dirty="0" smtClean="0">
                <a:solidFill>
                  <a:srgbClr val="006600"/>
                </a:solidFill>
                <a:latin typeface="Times New Roman" pitchFamily="18" charset="0"/>
                <a:cs typeface="Times New Roman" pitchFamily="18" charset="0"/>
              </a:rPr>
              <a:t>systemic</a:t>
            </a:r>
            <a:r>
              <a:rPr lang="en-US" dirty="0" smtClean="0">
                <a:latin typeface="Times New Roman" pitchFamily="18" charset="0"/>
                <a:cs typeface="Times New Roman" pitchFamily="18" charset="0"/>
              </a:rPr>
              <a:t>. The systemic effects of acute inflammation include </a:t>
            </a:r>
            <a:r>
              <a:rPr lang="en-US" dirty="0" smtClean="0">
                <a:solidFill>
                  <a:srgbClr val="CC0099"/>
                </a:solidFill>
                <a:latin typeface="Times New Roman" pitchFamily="18" charset="0"/>
                <a:cs typeface="Times New Roman" pitchFamily="18" charset="0"/>
              </a:rPr>
              <a:t>fever</a:t>
            </a:r>
            <a:r>
              <a:rPr lang="en-US" dirty="0" smtClean="0">
                <a:latin typeface="Times New Roman" pitchFamily="18" charset="0"/>
                <a:cs typeface="Times New Roman" pitchFamily="18" charset="0"/>
              </a:rPr>
              <a:t>, </a:t>
            </a:r>
            <a:r>
              <a:rPr lang="en-US" dirty="0" smtClean="0">
                <a:solidFill>
                  <a:srgbClr val="CC0099"/>
                </a:solidFill>
                <a:latin typeface="Times New Roman" pitchFamily="18" charset="0"/>
                <a:cs typeface="Times New Roman" pitchFamily="18" charset="0"/>
              </a:rPr>
              <a:t>malaise</a:t>
            </a:r>
            <a:r>
              <a:rPr lang="en-US" dirty="0" smtClean="0">
                <a:latin typeface="Times New Roman" pitchFamily="18" charset="0"/>
                <a:cs typeface="Times New Roman" pitchFamily="18" charset="0"/>
              </a:rPr>
              <a:t>, and </a:t>
            </a:r>
            <a:r>
              <a:rPr lang="en-US" dirty="0" err="1" smtClean="0">
                <a:solidFill>
                  <a:srgbClr val="CC0099"/>
                </a:solidFill>
                <a:latin typeface="Times New Roman" pitchFamily="18" charset="0"/>
                <a:cs typeface="Times New Roman" pitchFamily="18" charset="0"/>
              </a:rPr>
              <a:t>leukocytosis</a:t>
            </a:r>
            <a:r>
              <a:rPr lang="en-US" dirty="0" smtClean="0">
                <a:latin typeface="Times New Roman" pitchFamily="18" charset="0"/>
                <a:cs typeface="Times New Roman" pitchFamily="18" charset="0"/>
              </a:rPr>
              <a:t>. The local effects are usually clearly beneficial, for example the destruction of invading microorganisms, but at other times they appear to serve no obvious function, or may even be harmful.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smtClean="0">
                <a:solidFill>
                  <a:srgbClr val="00B050"/>
                </a:solidFill>
                <a:latin typeface="Times New Roman" pitchFamily="18" charset="0"/>
                <a:cs typeface="Times New Roman" pitchFamily="18" charset="0"/>
              </a:rPr>
              <a:t>Local effects</a:t>
            </a:r>
            <a:endParaRPr lang="en-US" b="1" dirty="0">
              <a:solidFill>
                <a:srgbClr val="00B05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382000" cy="4572000"/>
        </p:xfrm>
        <a:graphic>
          <a:graphicData uri="http://schemas.openxmlformats.org/drawingml/2006/table">
            <a:tbl>
              <a:tblPr firstRow="1" bandRow="1">
                <a:tableStyleId>{5C22544A-7EE6-4342-B048-85BDC9FD1C3A}</a:tableStyleId>
              </a:tblPr>
              <a:tblGrid>
                <a:gridCol w="4191000"/>
                <a:gridCol w="4191000"/>
              </a:tblGrid>
              <a:tr h="924532">
                <a:tc>
                  <a:txBody>
                    <a:bodyPr/>
                    <a:lstStyle/>
                    <a:p>
                      <a:r>
                        <a:rPr lang="en-US" dirty="0" smtClean="0"/>
                        <a:t>Beneficial</a:t>
                      </a:r>
                      <a:r>
                        <a:rPr lang="en-US" baseline="0" dirty="0" smtClean="0"/>
                        <a:t> effects of inflammation</a:t>
                      </a:r>
                      <a:endParaRPr lang="en-US" dirty="0"/>
                    </a:p>
                  </a:txBody>
                  <a:tcPr/>
                </a:tc>
                <a:tc>
                  <a:txBody>
                    <a:bodyPr/>
                    <a:lstStyle/>
                    <a:p>
                      <a:r>
                        <a:rPr lang="en-US" dirty="0" smtClean="0"/>
                        <a:t>Harmful effects of inflammation</a:t>
                      </a:r>
                      <a:endParaRPr lang="en-US" dirty="0"/>
                    </a:p>
                  </a:txBody>
                  <a:tcPr/>
                </a:tc>
              </a:tr>
              <a:tr h="3647468">
                <a:tc>
                  <a:txBody>
                    <a:bodyPr/>
                    <a:lstStyle/>
                    <a:p>
                      <a:pPr>
                        <a:lnSpc>
                          <a:spcPct val="200000"/>
                        </a:lnSpc>
                      </a:pPr>
                      <a:r>
                        <a:rPr lang="en-US" dirty="0" smtClean="0"/>
                        <a:t>Dilution of toxins</a:t>
                      </a:r>
                    </a:p>
                    <a:p>
                      <a:pPr>
                        <a:lnSpc>
                          <a:spcPct val="200000"/>
                        </a:lnSpc>
                      </a:pPr>
                      <a:r>
                        <a:rPr lang="en-US" dirty="0" smtClean="0"/>
                        <a:t>Entry of antibodies</a:t>
                      </a:r>
                    </a:p>
                    <a:p>
                      <a:pPr>
                        <a:lnSpc>
                          <a:spcPct val="200000"/>
                        </a:lnSpc>
                      </a:pPr>
                      <a:r>
                        <a:rPr lang="en-US" dirty="0" smtClean="0"/>
                        <a:t>Fibrin formation</a:t>
                      </a:r>
                    </a:p>
                    <a:p>
                      <a:pPr>
                        <a:lnSpc>
                          <a:spcPct val="200000"/>
                        </a:lnSpc>
                      </a:pPr>
                      <a:r>
                        <a:rPr lang="en-US" dirty="0" smtClean="0"/>
                        <a:t>Delivery of nutrients and oxygen</a:t>
                      </a:r>
                    </a:p>
                    <a:p>
                      <a:pPr>
                        <a:lnSpc>
                          <a:spcPct val="200000"/>
                        </a:lnSpc>
                      </a:pPr>
                      <a:r>
                        <a:rPr lang="en-US" dirty="0" smtClean="0"/>
                        <a:t>Stimulation</a:t>
                      </a:r>
                      <a:r>
                        <a:rPr lang="en-US" baseline="0" dirty="0" smtClean="0"/>
                        <a:t> of immune system</a:t>
                      </a:r>
                      <a:endParaRPr lang="en-US" dirty="0"/>
                    </a:p>
                  </a:txBody>
                  <a:tcPr/>
                </a:tc>
                <a:tc>
                  <a:txBody>
                    <a:bodyPr/>
                    <a:lstStyle/>
                    <a:p>
                      <a:pPr>
                        <a:lnSpc>
                          <a:spcPct val="200000"/>
                        </a:lnSpc>
                      </a:pPr>
                      <a:r>
                        <a:rPr lang="en-US" dirty="0" smtClean="0"/>
                        <a:t>Persistent cytokine release</a:t>
                      </a:r>
                    </a:p>
                    <a:p>
                      <a:pPr>
                        <a:lnSpc>
                          <a:spcPct val="200000"/>
                        </a:lnSpc>
                      </a:pPr>
                      <a:r>
                        <a:rPr lang="en-US" dirty="0" smtClean="0"/>
                        <a:t>Destruction of normal tissues</a:t>
                      </a:r>
                    </a:p>
                    <a:p>
                      <a:pPr>
                        <a:lnSpc>
                          <a:spcPct val="200000"/>
                        </a:lnSpc>
                      </a:pPr>
                      <a:r>
                        <a:rPr lang="en-US" dirty="0" smtClean="0"/>
                        <a:t>Swelling</a:t>
                      </a:r>
                    </a:p>
                    <a:p>
                      <a:pPr>
                        <a:lnSpc>
                          <a:spcPct val="200000"/>
                        </a:lnSpc>
                      </a:pPr>
                      <a:r>
                        <a:rPr lang="en-US" dirty="0" smtClean="0"/>
                        <a:t>Inappropriate inflammatory response</a:t>
                      </a:r>
                      <a:endParaRPr lang="en-US" dirty="0"/>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smtClean="0">
                <a:solidFill>
                  <a:srgbClr val="00B050"/>
                </a:solidFill>
                <a:latin typeface="Times New Roman" pitchFamily="18" charset="0"/>
                <a:cs typeface="Times New Roman" pitchFamily="18" charset="0"/>
              </a:rPr>
              <a:t>Systemic effects</a:t>
            </a:r>
            <a:endParaRPr lang="en-US"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Leukocytosis</a:t>
            </a:r>
            <a:r>
              <a:rPr lang="en-US" b="1" dirty="0" smtClean="0">
                <a:solidFill>
                  <a:srgbClr val="FF0000"/>
                </a:solidFill>
                <a:latin typeface="Times New Roman" pitchFamily="18" charset="0"/>
                <a:cs typeface="Times New Roman" pitchFamily="18" charset="0"/>
              </a:rPr>
              <a:t> </a:t>
            </a:r>
          </a:p>
          <a:p>
            <a:pPr algn="just">
              <a:lnSpc>
                <a:spcPct val="160000"/>
              </a:lnSpc>
            </a:pPr>
            <a:r>
              <a:rPr lang="en-US" dirty="0" err="1" smtClean="0">
                <a:latin typeface="Times New Roman" pitchFamily="18" charset="0"/>
                <a:cs typeface="Times New Roman" pitchFamily="18" charset="0"/>
              </a:rPr>
              <a:t>Leukocytosis</a:t>
            </a:r>
            <a:r>
              <a:rPr lang="en-US" dirty="0" smtClean="0">
                <a:latin typeface="Times New Roman" pitchFamily="18" charset="0"/>
                <a:cs typeface="Times New Roman" pitchFamily="18" charset="0"/>
              </a:rPr>
              <a:t> is a common feature of inflammatory reactions. </a:t>
            </a:r>
            <a:r>
              <a:rPr lang="en-US" dirty="0" err="1" smtClean="0">
                <a:latin typeface="Times New Roman" pitchFamily="18" charset="0"/>
                <a:cs typeface="Times New Roman" pitchFamily="18" charset="0"/>
              </a:rPr>
              <a:t>Leukocytosis</a:t>
            </a:r>
            <a:r>
              <a:rPr lang="en-US" dirty="0" smtClean="0">
                <a:latin typeface="Times New Roman" pitchFamily="18" charset="0"/>
                <a:cs typeface="Times New Roman" pitchFamily="18" charset="0"/>
              </a:rPr>
              <a:t> means that there is an abnormally high number of circulating white blood cells.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solidFill>
                  <a:srgbClr val="FF0000"/>
                </a:solidFill>
                <a:latin typeface="Times New Roman" pitchFamily="18" charset="0"/>
                <a:cs typeface="Times New Roman" pitchFamily="18" charset="0"/>
              </a:rPr>
              <a:t>Prognosis: </a:t>
            </a:r>
            <a:r>
              <a:rPr lang="en-US" dirty="0" smtClean="0">
                <a:latin typeface="Times New Roman" pitchFamily="18" charset="0"/>
                <a:cs typeface="Times New Roman" pitchFamily="18" charset="0"/>
              </a:rPr>
              <a:t>This is an opinion concerning the eventual outcome of a disease</a:t>
            </a:r>
            <a:endParaRPr lang="en-US"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US" dirty="0" smtClean="0">
                <a:latin typeface="Times New Roman" pitchFamily="18" charset="0"/>
                <a:cs typeface="Times New Roman" pitchFamily="18" charset="0"/>
              </a:rPr>
              <a:t>A general rule is that increased </a:t>
            </a:r>
            <a:r>
              <a:rPr lang="en-US" dirty="0" err="1" smtClean="0">
                <a:latin typeface="Times New Roman" pitchFamily="18" charset="0"/>
                <a:cs typeface="Times New Roman" pitchFamily="18" charset="0"/>
              </a:rPr>
              <a:t>neutrophils</a:t>
            </a:r>
            <a:r>
              <a:rPr lang="en-US" dirty="0" smtClean="0">
                <a:latin typeface="Times New Roman" pitchFamily="18" charset="0"/>
                <a:cs typeface="Times New Roman" pitchFamily="18" charset="0"/>
              </a:rPr>
              <a:t> indicate a bacterial infection whereas increased lymphocytes are most likely to occur in viral infections. This is one reason why we often do a CBC when an animal is sick – gives us more clues.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solidFill>
                  <a:srgbClr val="FF0000"/>
                </a:solidFill>
                <a:latin typeface="Times New Roman" pitchFamily="18" charset="0"/>
                <a:cs typeface="Times New Roman" pitchFamily="18" charset="0"/>
              </a:rPr>
              <a:t>2. Fever </a:t>
            </a:r>
          </a:p>
          <a:p>
            <a:pPr algn="just">
              <a:lnSpc>
                <a:spcPct val="150000"/>
              </a:lnSpc>
            </a:pPr>
            <a:r>
              <a:rPr lang="en-US" dirty="0" smtClean="0">
                <a:latin typeface="Times New Roman" pitchFamily="18" charset="0"/>
                <a:cs typeface="Times New Roman" pitchFamily="18" charset="0"/>
              </a:rPr>
              <a:t>Fever is a common systemic response to inflammation. Fever is most often associated with inflammation that has an infectious cause, although there are some non-infectious febrile diseases. Fever is coordinated by the hypothalamus and involves a wide range of factors.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CC0000"/>
                </a:solidFill>
                <a:latin typeface="Times New Roman" pitchFamily="18" charset="0"/>
                <a:cs typeface="Times New Roman" pitchFamily="18" charset="0"/>
              </a:rPr>
              <a:t>What is the function of fever? </a:t>
            </a:r>
          </a:p>
          <a:p>
            <a:pPr algn="just">
              <a:lnSpc>
                <a:spcPct val="150000"/>
              </a:lnSpc>
            </a:pPr>
            <a:r>
              <a:rPr lang="en-US" dirty="0" smtClean="0">
                <a:latin typeface="Times New Roman" pitchFamily="18" charset="0"/>
                <a:cs typeface="Times New Roman" pitchFamily="18" charset="0"/>
              </a:rPr>
              <a:t>The elevation of body temperature is thought to improve the efficiency of leukocyte killing and may also impair the replication of many invading organisms.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333300"/>
                </a:solidFill>
                <a:latin typeface="Times New Roman" pitchFamily="18" charset="0"/>
                <a:cs typeface="Times New Roman" pitchFamily="18" charset="0"/>
              </a:rPr>
              <a:t>Inflammatory phases:</a:t>
            </a:r>
            <a:endParaRPr lang="en-US" b="1" dirty="0">
              <a:solidFill>
                <a:srgbClr val="3333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lgn="just">
              <a:lnSpc>
                <a:spcPct val="150000"/>
              </a:lnSpc>
              <a:buNone/>
            </a:pPr>
            <a:r>
              <a:rPr lang="en-US" dirty="0" smtClean="0">
                <a:solidFill>
                  <a:srgbClr val="FF0000"/>
                </a:solidFill>
                <a:latin typeface="Times New Roman" pitchFamily="18" charset="0"/>
                <a:cs typeface="Times New Roman" pitchFamily="18" charset="0"/>
              </a:rPr>
              <a:t>Alteration</a:t>
            </a:r>
            <a:r>
              <a:rPr lang="en-US" dirty="0" smtClean="0">
                <a:latin typeface="Times New Roman" pitchFamily="18" charset="0"/>
                <a:cs typeface="Times New Roman" pitchFamily="18" charset="0"/>
              </a:rPr>
              <a:t> – damage (dystrophy and necrosis) </a:t>
            </a:r>
          </a:p>
          <a:p>
            <a:pPr algn="just">
              <a:lnSpc>
                <a:spcPct val="150000"/>
              </a:lnSpc>
              <a:buNone/>
            </a:pPr>
            <a:r>
              <a:rPr lang="en-US" dirty="0" smtClean="0">
                <a:solidFill>
                  <a:srgbClr val="FF0000"/>
                </a:solidFill>
                <a:latin typeface="Times New Roman" pitchFamily="18" charset="0"/>
                <a:cs typeface="Times New Roman" pitchFamily="18" charset="0"/>
              </a:rPr>
              <a:t>Exudation</a:t>
            </a:r>
            <a:r>
              <a:rPr lang="en-US" dirty="0" smtClean="0">
                <a:latin typeface="Times New Roman" pitchFamily="18" charset="0"/>
                <a:cs typeface="Times New Roman" pitchFamily="18" charset="0"/>
              </a:rPr>
              <a:t> – the reaction of microcirculation, formation of liquid </a:t>
            </a:r>
            <a:r>
              <a:rPr lang="en-US" dirty="0" err="1" smtClean="0">
                <a:latin typeface="Times New Roman" pitchFamily="18" charset="0"/>
                <a:cs typeface="Times New Roman" pitchFamily="18" charset="0"/>
              </a:rPr>
              <a:t>exudate</a:t>
            </a:r>
            <a:r>
              <a:rPr lang="en-US" dirty="0" smtClean="0">
                <a:latin typeface="Times New Roman" pitchFamily="18" charset="0"/>
                <a:cs typeface="Times New Roman" pitchFamily="18" charset="0"/>
              </a:rPr>
              <a:t>, migration of leukocytes and </a:t>
            </a:r>
            <a:r>
              <a:rPr lang="en-US" dirty="0" err="1" smtClean="0">
                <a:latin typeface="Times New Roman" pitchFamily="18" charset="0"/>
                <a:cs typeface="Times New Roman" pitchFamily="18" charset="0"/>
              </a:rPr>
              <a:t>phagocytosis</a:t>
            </a:r>
            <a:r>
              <a:rPr lang="en-US" dirty="0" smtClean="0">
                <a:latin typeface="Times New Roman" pitchFamily="18" charset="0"/>
                <a:cs typeface="Times New Roman" pitchFamily="18" charset="0"/>
              </a:rPr>
              <a:t> </a:t>
            </a:r>
          </a:p>
          <a:p>
            <a:pPr algn="just">
              <a:lnSpc>
                <a:spcPct val="150000"/>
              </a:lnSpc>
              <a:buNone/>
            </a:pPr>
            <a:r>
              <a:rPr lang="en-US" dirty="0" smtClean="0">
                <a:solidFill>
                  <a:srgbClr val="FF0000"/>
                </a:solidFill>
                <a:latin typeface="Times New Roman" pitchFamily="18" charset="0"/>
                <a:cs typeface="Times New Roman" pitchFamily="18" charset="0"/>
              </a:rPr>
              <a:t>Proliferation</a:t>
            </a:r>
            <a:r>
              <a:rPr lang="en-US" dirty="0" smtClean="0">
                <a:latin typeface="Times New Roman" pitchFamily="18" charset="0"/>
                <a:cs typeface="Times New Roman" pitchFamily="18" charset="0"/>
              </a:rPr>
              <a:t> - proliferation of cell of </a:t>
            </a:r>
            <a:r>
              <a:rPr lang="en-US" dirty="0" err="1" smtClean="0">
                <a:latin typeface="Times New Roman" pitchFamily="18" charset="0"/>
                <a:cs typeface="Times New Roman" pitchFamily="18" charset="0"/>
              </a:rPr>
              <a:t>hematogenous</a:t>
            </a:r>
            <a:r>
              <a:rPr lang="en-US" dirty="0" smtClean="0">
                <a:latin typeface="Times New Roman" pitchFamily="18" charset="0"/>
                <a:cs typeface="Times New Roman" pitchFamily="18" charset="0"/>
              </a:rPr>
              <a:t> (macrophages, lymphocytes) and </a:t>
            </a:r>
            <a:r>
              <a:rPr lang="en-US" dirty="0" err="1" smtClean="0">
                <a:latin typeface="Times New Roman" pitchFamily="18" charset="0"/>
                <a:cs typeface="Times New Roman" pitchFamily="18" charset="0"/>
              </a:rPr>
              <a:t>histiogenous</a:t>
            </a:r>
            <a:r>
              <a:rPr lang="en-US" dirty="0" smtClean="0">
                <a:latin typeface="Times New Roman" pitchFamily="18" charset="0"/>
                <a:cs typeface="Times New Roman" pitchFamily="18" charset="0"/>
              </a:rPr>
              <a:t> (fibroblasts) nature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333300"/>
                </a:solidFill>
                <a:latin typeface="Times New Roman" pitchFamily="18" charset="0"/>
                <a:cs typeface="Times New Roman" pitchFamily="18" charset="0"/>
              </a:rPr>
              <a:t>Classification of Inflammation</a:t>
            </a:r>
            <a:endParaRPr lang="en-US" b="1" dirty="0">
              <a:solidFill>
                <a:srgbClr val="3333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algn="just">
              <a:lnSpc>
                <a:spcPct val="160000"/>
              </a:lnSpc>
              <a:buNone/>
            </a:pPr>
            <a:r>
              <a:rPr lang="en-US" b="1" dirty="0" smtClean="0">
                <a:solidFill>
                  <a:schemeClr val="tx2">
                    <a:lumMod val="75000"/>
                  </a:schemeClr>
                </a:solidFill>
              </a:rPr>
              <a:t>• </a:t>
            </a:r>
            <a:r>
              <a:rPr lang="en-US" b="1" dirty="0" smtClean="0">
                <a:solidFill>
                  <a:schemeClr val="tx2">
                    <a:lumMod val="75000"/>
                  </a:schemeClr>
                </a:solidFill>
                <a:latin typeface="Times New Roman" pitchFamily="18" charset="0"/>
                <a:cs typeface="Times New Roman" pitchFamily="18" charset="0"/>
              </a:rPr>
              <a:t>According to the course: </a:t>
            </a:r>
          </a:p>
          <a:p>
            <a:pPr algn="just">
              <a:lnSpc>
                <a:spcPct val="160000"/>
              </a:lnSpc>
              <a:buFont typeface="Wingdings" pitchFamily="2" charset="2"/>
              <a:buChar char="Ø"/>
            </a:pPr>
            <a:r>
              <a:rPr lang="en-US" dirty="0" smtClean="0">
                <a:latin typeface="Times New Roman" pitchFamily="18" charset="0"/>
                <a:cs typeface="Times New Roman" pitchFamily="18" charset="0"/>
              </a:rPr>
              <a:t>Acute </a:t>
            </a:r>
          </a:p>
          <a:p>
            <a:pPr algn="just">
              <a:lnSpc>
                <a:spcPct val="160000"/>
              </a:lnSpc>
              <a:buFont typeface="Wingdings" pitchFamily="2" charset="2"/>
              <a:buChar char="Ø"/>
            </a:pPr>
            <a:r>
              <a:rPr lang="en-US" dirty="0" smtClean="0">
                <a:latin typeface="Times New Roman" pitchFamily="18" charset="0"/>
                <a:cs typeface="Times New Roman" pitchFamily="18" charset="0"/>
              </a:rPr>
              <a:t>Sub acute </a:t>
            </a:r>
          </a:p>
          <a:p>
            <a:pPr algn="just">
              <a:lnSpc>
                <a:spcPct val="160000"/>
              </a:lnSpc>
              <a:buFont typeface="Wingdings" pitchFamily="2" charset="2"/>
              <a:buChar char="Ø"/>
            </a:pPr>
            <a:r>
              <a:rPr lang="en-US" dirty="0" smtClean="0">
                <a:latin typeface="Times New Roman" pitchFamily="18" charset="0"/>
                <a:cs typeface="Times New Roman" pitchFamily="18" charset="0"/>
              </a:rPr>
              <a:t>Chronic </a:t>
            </a:r>
          </a:p>
          <a:p>
            <a:pPr algn="just">
              <a:lnSpc>
                <a:spcPct val="160000"/>
              </a:lnSpc>
              <a:buNone/>
            </a:pPr>
            <a:r>
              <a:rPr lang="en-US" b="1" dirty="0" smtClean="0">
                <a:solidFill>
                  <a:schemeClr val="tx2">
                    <a:lumMod val="75000"/>
                  </a:schemeClr>
                </a:solidFill>
                <a:latin typeface="Times New Roman" pitchFamily="18" charset="0"/>
                <a:cs typeface="Times New Roman" pitchFamily="18" charset="0"/>
              </a:rPr>
              <a:t>• According to the predominant phase: </a:t>
            </a:r>
          </a:p>
          <a:p>
            <a:pPr algn="just">
              <a:lnSpc>
                <a:spcPct val="160000"/>
              </a:lnSpc>
              <a:buFont typeface="Wingdings" pitchFamily="2" charset="2"/>
              <a:buChar char="Ø"/>
            </a:pPr>
            <a:r>
              <a:rPr lang="en-US" dirty="0" smtClean="0">
                <a:latin typeface="Times New Roman" pitchFamily="18" charset="0"/>
                <a:cs typeface="Times New Roman" pitchFamily="18" charset="0"/>
              </a:rPr>
              <a:t>Alterative</a:t>
            </a:r>
          </a:p>
          <a:p>
            <a:pPr algn="just">
              <a:lnSpc>
                <a:spcPct val="160000"/>
              </a:lnSpc>
              <a:buFont typeface="Wingdings" pitchFamily="2" charset="2"/>
              <a:buChar char="Ø"/>
            </a:pPr>
            <a:r>
              <a:rPr lang="en-US" dirty="0" err="1" smtClean="0">
                <a:latin typeface="Times New Roman" pitchFamily="18" charset="0"/>
                <a:cs typeface="Times New Roman" pitchFamily="18" charset="0"/>
              </a:rPr>
              <a:t>Exudative</a:t>
            </a:r>
            <a:endParaRPr lang="en-US" dirty="0" smtClean="0">
              <a:latin typeface="Times New Roman" pitchFamily="18" charset="0"/>
              <a:cs typeface="Times New Roman" pitchFamily="18" charset="0"/>
            </a:endParaRPr>
          </a:p>
          <a:p>
            <a:pPr algn="just">
              <a:lnSpc>
                <a:spcPct val="160000"/>
              </a:lnSpc>
              <a:buFont typeface="Wingdings" pitchFamily="2" charset="2"/>
              <a:buChar char="Ø"/>
            </a:pPr>
            <a:r>
              <a:rPr lang="en-US" dirty="0" smtClean="0">
                <a:latin typeface="Times New Roman" pitchFamily="18" charset="0"/>
                <a:cs typeface="Times New Roman" pitchFamily="18" charset="0"/>
              </a:rPr>
              <a:t>Proliferative (productive) </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plus(in)">
                                      <p:cBhvr>
                                        <p:cTn id="10" dur="2000"/>
                                        <p:tgtEl>
                                          <p:spTgt spid="3">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plus(in)">
                                      <p:cBhvr>
                                        <p:cTn id="13" dur="2000"/>
                                        <p:tgtEl>
                                          <p:spTgt spid="3">
                                            <p:txEl>
                                              <p:pRg st="2" end="2"/>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plus(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1" presetClass="entr" presetSubtype="0" fill="hold" nodeType="clickEffect">
                                  <p:stCondLst>
                                    <p:cond delay="0"/>
                                  </p:stCondLst>
                                  <p:childTnLst>
                                    <p:set>
                                      <p:cBhvr>
                                        <p:cTn id="20" dur="1000">
                                          <p:stCondLst>
                                            <p:cond delay="0"/>
                                          </p:stCondLst>
                                        </p:cTn>
                                        <p:tgtEl>
                                          <p:spTgt spid="3">
                                            <p:txEl>
                                              <p:pRg st="4" end="4"/>
                                            </p:txEl>
                                          </p:spTgt>
                                        </p:tgtEl>
                                        <p:attrNameLst>
                                          <p:attrName>style.visibility</p:attrName>
                                        </p:attrNameLst>
                                      </p:cBhvr>
                                      <p:to>
                                        <p:strVal val="visible"/>
                                      </p:to>
                                    </p:set>
                                  </p:childTnLst>
                                </p:cTn>
                              </p:par>
                              <p:par>
                                <p:cTn id="21" presetID="11" presetClass="entr" presetSubtype="0" fill="hold" nodeType="withEffect">
                                  <p:stCondLst>
                                    <p:cond delay="0"/>
                                  </p:stCondLst>
                                  <p:childTnLst>
                                    <p:set>
                                      <p:cBhvr>
                                        <p:cTn id="22" dur="1000">
                                          <p:stCondLst>
                                            <p:cond delay="0"/>
                                          </p:stCondLst>
                                        </p:cTn>
                                        <p:tgtEl>
                                          <p:spTgt spid="3">
                                            <p:txEl>
                                              <p:pRg st="5" end="5"/>
                                            </p:txEl>
                                          </p:spTgt>
                                        </p:tgtEl>
                                        <p:attrNameLst>
                                          <p:attrName>style.visibility</p:attrName>
                                        </p:attrNameLst>
                                      </p:cBhvr>
                                      <p:to>
                                        <p:strVal val="visible"/>
                                      </p:to>
                                    </p:set>
                                  </p:childTnLst>
                                </p:cTn>
                              </p:par>
                              <p:par>
                                <p:cTn id="23" presetID="11" presetClass="entr" presetSubtype="0" fill="hold" nodeType="withEffect">
                                  <p:stCondLst>
                                    <p:cond delay="0"/>
                                  </p:stCondLst>
                                  <p:childTnLst>
                                    <p:set>
                                      <p:cBhvr>
                                        <p:cTn id="24" dur="1000">
                                          <p:stCondLst>
                                            <p:cond delay="0"/>
                                          </p:stCondLst>
                                        </p:cTn>
                                        <p:tgtEl>
                                          <p:spTgt spid="3">
                                            <p:txEl>
                                              <p:pRg st="6" end="6"/>
                                            </p:txEl>
                                          </p:spTgt>
                                        </p:tgtEl>
                                        <p:attrNameLst>
                                          <p:attrName>style.visibility</p:attrName>
                                        </p:attrNameLst>
                                      </p:cBhvr>
                                      <p:to>
                                        <p:strVal val="visible"/>
                                      </p:to>
                                    </p:set>
                                  </p:childTnLst>
                                </p:cTn>
                              </p:par>
                              <p:par>
                                <p:cTn id="25" presetID="11" presetClass="entr" presetSubtype="0" fill="hold" nodeType="withEffect">
                                  <p:stCondLst>
                                    <p:cond delay="0"/>
                                  </p:stCondLst>
                                  <p:childTnLst>
                                    <p:set>
                                      <p:cBhvr>
                                        <p:cTn id="26" dur="1000">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buNone/>
            </a:pPr>
            <a:r>
              <a:rPr lang="en-US" b="1" dirty="0" smtClean="0">
                <a:solidFill>
                  <a:schemeClr val="tx2">
                    <a:lumMod val="75000"/>
                  </a:schemeClr>
                </a:solidFill>
              </a:rPr>
              <a:t>• </a:t>
            </a:r>
            <a:r>
              <a:rPr lang="en-US" b="1" dirty="0" smtClean="0">
                <a:solidFill>
                  <a:schemeClr val="tx2">
                    <a:lumMod val="75000"/>
                  </a:schemeClr>
                </a:solidFill>
                <a:latin typeface="Times New Roman" pitchFamily="18" charset="0"/>
                <a:cs typeface="Times New Roman" pitchFamily="18" charset="0"/>
              </a:rPr>
              <a:t>According to the causative factors: </a:t>
            </a:r>
          </a:p>
          <a:p>
            <a:pPr algn="just">
              <a:lnSpc>
                <a:spcPct val="150000"/>
              </a:lnSpc>
              <a:buFont typeface="Wingdings" pitchFamily="2" charset="2"/>
              <a:buChar char="Ø"/>
            </a:pPr>
            <a:r>
              <a:rPr lang="en-US" dirty="0" smtClean="0">
                <a:latin typeface="Times New Roman" pitchFamily="18" charset="0"/>
                <a:cs typeface="Times New Roman" pitchFamily="18" charset="0"/>
              </a:rPr>
              <a:t>Trivial</a:t>
            </a:r>
          </a:p>
          <a:p>
            <a:pPr algn="just">
              <a:lnSpc>
                <a:spcPct val="150000"/>
              </a:lnSpc>
              <a:buFont typeface="Wingdings" pitchFamily="2" charset="2"/>
              <a:buChar char="Ø"/>
            </a:pPr>
            <a:r>
              <a:rPr lang="en-US" dirty="0" smtClean="0">
                <a:latin typeface="Times New Roman" pitchFamily="18" charset="0"/>
                <a:cs typeface="Times New Roman" pitchFamily="18" charset="0"/>
              </a:rPr>
              <a:t>Specific</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Acute inflammation</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Lasts from several days up to several months</a:t>
            </a:r>
          </a:p>
          <a:p>
            <a:pPr algn="just">
              <a:lnSpc>
                <a:spcPct val="150000"/>
              </a:lnSpc>
            </a:pPr>
            <a:r>
              <a:rPr lang="en-US" dirty="0" smtClean="0">
                <a:latin typeface="Times New Roman" pitchFamily="18" charset="0"/>
                <a:cs typeface="Times New Roman" pitchFamily="18" charset="0"/>
              </a:rPr>
              <a:t>In the focus of inflammation - </a:t>
            </a:r>
            <a:r>
              <a:rPr lang="en-US" dirty="0" err="1" smtClean="0">
                <a:latin typeface="Times New Roman" pitchFamily="18" charset="0"/>
                <a:cs typeface="Times New Roman" pitchFamily="18" charset="0"/>
              </a:rPr>
              <a:t>neutrophils</a:t>
            </a:r>
            <a:r>
              <a:rPr lang="en-US" dirty="0" smtClean="0">
                <a:latin typeface="Times New Roman" pitchFamily="18" charset="0"/>
                <a:cs typeface="Times New Roman" pitchFamily="18" charset="0"/>
              </a:rPr>
              <a:t>, intravascular  platelet  activation </a:t>
            </a:r>
          </a:p>
          <a:p>
            <a:pPr algn="just">
              <a:lnSpc>
                <a:spcPct val="150000"/>
              </a:lnSpc>
            </a:pPr>
            <a:r>
              <a:rPr lang="en-US" dirty="0" err="1" smtClean="0">
                <a:latin typeface="Times New Roman" pitchFamily="18" charset="0"/>
                <a:cs typeface="Times New Roman" pitchFamily="18" charset="0"/>
              </a:rPr>
              <a:t>Exudative</a:t>
            </a:r>
            <a:r>
              <a:rPr lang="en-US" dirty="0" smtClean="0">
                <a:latin typeface="Times New Roman" pitchFamily="18" charset="0"/>
                <a:cs typeface="Times New Roman" pitchFamily="18" charset="0"/>
              </a:rPr>
              <a:t> inflammation and rarely observed productive (viruses)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Chronic inflammation</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dirty="0" smtClean="0">
                <a:latin typeface="Times New Roman" pitchFamily="18" charset="0"/>
                <a:cs typeface="Times New Roman" pitchFamily="18" charset="0"/>
              </a:rPr>
              <a:t>Lasts from a few months up to tens of years − alternating exacerbations and remissions </a:t>
            </a:r>
          </a:p>
          <a:p>
            <a:pPr algn="just">
              <a:lnSpc>
                <a:spcPct val="150000"/>
              </a:lnSpc>
            </a:pPr>
            <a:r>
              <a:rPr lang="en-US" dirty="0" smtClean="0">
                <a:latin typeface="Times New Roman" pitchFamily="18" charset="0"/>
                <a:cs typeface="Times New Roman" pitchFamily="18" charset="0"/>
              </a:rPr>
              <a:t>In the focus of inflammation – mononuclear cells (lymphocytes, </a:t>
            </a:r>
            <a:r>
              <a:rPr lang="en-US" dirty="0" err="1" smtClean="0">
                <a:latin typeface="Times New Roman" pitchFamily="18" charset="0"/>
                <a:cs typeface="Times New Roman" pitchFamily="18" charset="0"/>
              </a:rPr>
              <a:t>plasmocytes</a:t>
            </a:r>
            <a:r>
              <a:rPr lang="en-US" dirty="0" smtClean="0">
                <a:latin typeface="Times New Roman" pitchFamily="18" charset="0"/>
                <a:cs typeface="Times New Roman" pitchFamily="18" charset="0"/>
              </a:rPr>
              <a:t>, macrophages), in case of exacerbations </a:t>
            </a:r>
            <a:r>
              <a:rPr lang="en-US" dirty="0" err="1" smtClean="0">
                <a:latin typeface="Times New Roman" pitchFamily="18" charset="0"/>
                <a:cs typeface="Times New Roman" pitchFamily="18" charset="0"/>
              </a:rPr>
              <a:t>neutrophils</a:t>
            </a:r>
            <a:r>
              <a:rPr lang="en-US" dirty="0" smtClean="0">
                <a:latin typeface="Times New Roman" pitchFamily="18" charset="0"/>
                <a:cs typeface="Times New Roman" pitchFamily="18" charset="0"/>
              </a:rPr>
              <a:t> are added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Productive inflammation, during exacerbations an </a:t>
            </a:r>
            <a:r>
              <a:rPr lang="en-US" dirty="0" err="1" smtClean="0">
                <a:latin typeface="Times New Roman" pitchFamily="18" charset="0"/>
                <a:cs typeface="Times New Roman" pitchFamily="18" charset="0"/>
              </a:rPr>
              <a:t>exudative</a:t>
            </a:r>
            <a:r>
              <a:rPr lang="en-US" dirty="0" smtClean="0">
                <a:latin typeface="Times New Roman" pitchFamily="18" charset="0"/>
                <a:cs typeface="Times New Roman" pitchFamily="18" charset="0"/>
              </a:rPr>
              <a:t> reaction is added,</a:t>
            </a:r>
          </a:p>
          <a:p>
            <a:pPr algn="just">
              <a:lnSpc>
                <a:spcPct val="150000"/>
              </a:lnSpc>
            </a:pPr>
            <a:r>
              <a:rPr lang="en-US" dirty="0" smtClean="0">
                <a:latin typeface="Times New Roman" pitchFamily="18" charset="0"/>
                <a:cs typeface="Times New Roman" pitchFamily="18" charset="0"/>
              </a:rPr>
              <a:t>Presence of fibrosis is essential</a:t>
            </a:r>
          </a:p>
          <a:p>
            <a:pPr algn="just">
              <a:lnSpc>
                <a:spcPct val="150000"/>
              </a:lnSpc>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Outcomes of acute inflammation</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b="1" dirty="0" smtClean="0">
                <a:solidFill>
                  <a:srgbClr val="002060"/>
                </a:solidFill>
                <a:latin typeface="Times New Roman" pitchFamily="18" charset="0"/>
                <a:cs typeface="Times New Roman" pitchFamily="18" charset="0"/>
              </a:rPr>
              <a:t>Favorable </a:t>
            </a:r>
          </a:p>
          <a:p>
            <a:pPr algn="just">
              <a:lnSpc>
                <a:spcPct val="150000"/>
              </a:lnSpc>
            </a:pPr>
            <a:r>
              <a:rPr lang="en-US" dirty="0" smtClean="0">
                <a:latin typeface="Times New Roman" pitchFamily="18" charset="0"/>
                <a:cs typeface="Times New Roman" pitchFamily="18" charset="0"/>
              </a:rPr>
              <a:t>Absorption, tissue repair (the most favorable outcome) </a:t>
            </a:r>
          </a:p>
          <a:p>
            <a:pPr algn="just">
              <a:lnSpc>
                <a:spcPct val="150000"/>
              </a:lnSpc>
            </a:pPr>
            <a:r>
              <a:rPr lang="en-US" dirty="0" smtClean="0">
                <a:latin typeface="Times New Roman" pitchFamily="18" charset="0"/>
                <a:cs typeface="Times New Roman" pitchFamily="18" charset="0"/>
              </a:rPr>
              <a:t>Organization – scar formation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Characteristics of disease process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US" dirty="0" smtClean="0">
                <a:latin typeface="Times New Roman" pitchFamily="18" charset="0"/>
                <a:cs typeface="Times New Roman" pitchFamily="18" charset="0"/>
              </a:rPr>
              <a:t>Diseases are conveniently classified into the following groups:</a:t>
            </a:r>
          </a:p>
          <a:p>
            <a:pPr marL="514350" indent="-514350" algn="just">
              <a:buFont typeface="+mj-lt"/>
              <a:buAutoNum type="arabicPeriod"/>
            </a:pPr>
            <a:r>
              <a:rPr lang="en-US" dirty="0" smtClean="0">
                <a:solidFill>
                  <a:schemeClr val="accent3">
                    <a:lumMod val="50000"/>
                  </a:schemeClr>
                </a:solidFill>
                <a:latin typeface="Times New Roman" pitchFamily="18" charset="0"/>
                <a:cs typeface="Times New Roman" pitchFamily="18" charset="0"/>
              </a:rPr>
              <a:t>Congenital and hereditary diseases</a:t>
            </a:r>
          </a:p>
          <a:p>
            <a:pPr marL="514350" indent="-514350" algn="just">
              <a:buFont typeface="+mj-lt"/>
              <a:buAutoNum type="arabicPeriod"/>
            </a:pPr>
            <a:r>
              <a:rPr lang="en-US" dirty="0" smtClean="0">
                <a:solidFill>
                  <a:schemeClr val="accent3">
                    <a:lumMod val="50000"/>
                  </a:schemeClr>
                </a:solidFill>
                <a:latin typeface="Times New Roman" pitchFamily="18" charset="0"/>
                <a:cs typeface="Times New Roman" pitchFamily="18" charset="0"/>
              </a:rPr>
              <a:t>Inflammatory diseases</a:t>
            </a:r>
          </a:p>
          <a:p>
            <a:pPr marL="514350" indent="-514350" algn="just">
              <a:buFont typeface="+mj-lt"/>
              <a:buAutoNum type="arabicPeriod"/>
            </a:pPr>
            <a:r>
              <a:rPr lang="en-US" dirty="0" smtClean="0">
                <a:solidFill>
                  <a:schemeClr val="accent3">
                    <a:lumMod val="50000"/>
                  </a:schemeClr>
                </a:solidFill>
                <a:latin typeface="Times New Roman" pitchFamily="18" charset="0"/>
                <a:cs typeface="Times New Roman" pitchFamily="18" charset="0"/>
              </a:rPr>
              <a:t>Degenerative diseases</a:t>
            </a:r>
          </a:p>
          <a:p>
            <a:pPr marL="514350" indent="-514350" algn="just">
              <a:buFont typeface="+mj-lt"/>
              <a:buAutoNum type="arabicPeriod"/>
            </a:pPr>
            <a:r>
              <a:rPr lang="en-US" dirty="0" smtClean="0">
                <a:solidFill>
                  <a:schemeClr val="accent3">
                    <a:lumMod val="50000"/>
                  </a:schemeClr>
                </a:solidFill>
                <a:latin typeface="Times New Roman" pitchFamily="18" charset="0"/>
                <a:cs typeface="Times New Roman" pitchFamily="18" charset="0"/>
              </a:rPr>
              <a:t>Metabolic diseases</a:t>
            </a:r>
          </a:p>
          <a:p>
            <a:pPr marL="514350" indent="-514350" algn="just">
              <a:buFont typeface="+mj-lt"/>
              <a:buAutoNum type="arabicPeriod"/>
            </a:pPr>
            <a:r>
              <a:rPr lang="en-US" dirty="0" err="1" smtClean="0">
                <a:solidFill>
                  <a:schemeClr val="accent3">
                    <a:lumMod val="50000"/>
                  </a:schemeClr>
                </a:solidFill>
                <a:latin typeface="Times New Roman" pitchFamily="18" charset="0"/>
                <a:cs typeface="Times New Roman" pitchFamily="18" charset="0"/>
              </a:rPr>
              <a:t>Neoplastic</a:t>
            </a:r>
            <a:r>
              <a:rPr lang="en-US" dirty="0" smtClean="0">
                <a:solidFill>
                  <a:schemeClr val="accent3">
                    <a:lumMod val="50000"/>
                  </a:schemeClr>
                </a:solidFill>
                <a:latin typeface="Times New Roman" pitchFamily="18" charset="0"/>
                <a:cs typeface="Times New Roman" pitchFamily="18" charset="0"/>
              </a:rPr>
              <a:t> diseases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b="1" dirty="0" smtClean="0">
                <a:solidFill>
                  <a:srgbClr val="002060"/>
                </a:solidFill>
                <a:latin typeface="Times New Roman" pitchFamily="18" charset="0"/>
                <a:cs typeface="Times New Roman" pitchFamily="18" charset="0"/>
              </a:rPr>
              <a:t>Unfavorable </a:t>
            </a:r>
          </a:p>
          <a:p>
            <a:pPr algn="just">
              <a:lnSpc>
                <a:spcPct val="150000"/>
              </a:lnSpc>
            </a:pPr>
            <a:r>
              <a:rPr lang="en-US" dirty="0" smtClean="0">
                <a:latin typeface="Times New Roman" pitchFamily="18" charset="0"/>
                <a:cs typeface="Times New Roman" pitchFamily="18" charset="0"/>
              </a:rPr>
              <a:t>Acute organ insufficiency </a:t>
            </a:r>
          </a:p>
          <a:p>
            <a:pPr algn="just">
              <a:lnSpc>
                <a:spcPct val="150000"/>
              </a:lnSpc>
            </a:pPr>
            <a:r>
              <a:rPr lang="en-US" dirty="0" smtClean="0">
                <a:latin typeface="Times New Roman" pitchFamily="18" charset="0"/>
                <a:cs typeface="Times New Roman" pitchFamily="18" charset="0"/>
              </a:rPr>
              <a:t>Abscess formation - </a:t>
            </a:r>
            <a:r>
              <a:rPr lang="en-US" dirty="0" err="1" smtClean="0">
                <a:latin typeface="Times New Roman" pitchFamily="18" charset="0"/>
                <a:cs typeface="Times New Roman" pitchFamily="18" charset="0"/>
              </a:rPr>
              <a:t>pyonecrotic</a:t>
            </a:r>
            <a:r>
              <a:rPr lang="en-US" dirty="0" smtClean="0">
                <a:latin typeface="Times New Roman" pitchFamily="18" charset="0"/>
                <a:cs typeface="Times New Roman" pitchFamily="18" charset="0"/>
              </a:rPr>
              <a:t> cavity</a:t>
            </a:r>
          </a:p>
          <a:p>
            <a:pPr algn="just">
              <a:lnSpc>
                <a:spcPct val="150000"/>
              </a:lnSpc>
            </a:pPr>
            <a:r>
              <a:rPr lang="en-US" dirty="0" smtClean="0">
                <a:latin typeface="Times New Roman" pitchFamily="18" charset="0"/>
                <a:cs typeface="Times New Roman" pitchFamily="18" charset="0"/>
              </a:rPr>
              <a:t>Persistence of inflammation and </a:t>
            </a:r>
            <a:r>
              <a:rPr lang="en-US" dirty="0" err="1" smtClean="0">
                <a:latin typeface="Times New Roman" pitchFamily="18" charset="0"/>
                <a:cs typeface="Times New Roman" pitchFamily="18" charset="0"/>
              </a:rPr>
              <a:t>chronicity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CC0000"/>
                </a:solidFill>
                <a:latin typeface="Times New Roman" pitchFamily="18" charset="0"/>
                <a:cs typeface="Times New Roman" pitchFamily="18" charset="0"/>
              </a:rPr>
              <a:t>Outcomes of chronic inflammation</a:t>
            </a:r>
            <a:endParaRPr lang="en-US" b="1" dirty="0">
              <a:solidFill>
                <a:srgbClr val="CC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Fibrosis </a:t>
            </a:r>
          </a:p>
          <a:p>
            <a:pPr algn="just"/>
            <a:r>
              <a:rPr lang="en-US" dirty="0" smtClean="0">
                <a:latin typeface="Times New Roman" pitchFamily="18" charset="0"/>
                <a:cs typeface="Times New Roman" pitchFamily="18" charset="0"/>
              </a:rPr>
              <a:t>Cirrhosis </a:t>
            </a:r>
          </a:p>
          <a:p>
            <a:pPr algn="just"/>
            <a:r>
              <a:rPr lang="en-US" dirty="0" smtClean="0">
                <a:latin typeface="Times New Roman" pitchFamily="18" charset="0"/>
                <a:cs typeface="Times New Roman" pitchFamily="18" charset="0"/>
              </a:rPr>
              <a:t>Chronic organ insufficiency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AUSTINE\Desktop\my images\acute and chronic.png"/>
          <p:cNvPicPr>
            <a:picLocks noGrp="1" noChangeAspect="1" noChangeArrowheads="1"/>
          </p:cNvPicPr>
          <p:nvPr>
            <p:ph idx="1"/>
          </p:nvPr>
        </p:nvPicPr>
        <p:blipFill>
          <a:blip r:embed="rId2"/>
          <a:srcRect/>
          <a:stretch>
            <a:fillRect/>
          </a:stretch>
        </p:blipFill>
        <p:spPr bwMode="auto">
          <a:xfrm>
            <a:off x="838200" y="990600"/>
            <a:ext cx="7772400" cy="4800599"/>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Acute and Chronic Inflammation</a:t>
            </a:r>
            <a:endParaRPr lang="en-US" dirty="0"/>
          </a:p>
        </p:txBody>
      </p:sp>
      <p:graphicFrame>
        <p:nvGraphicFramePr>
          <p:cNvPr id="4" name="Content Placeholder 3"/>
          <p:cNvGraphicFramePr>
            <a:graphicFrameLocks noGrp="1"/>
          </p:cNvGraphicFramePr>
          <p:nvPr>
            <p:ph idx="1"/>
          </p:nvPr>
        </p:nvGraphicFramePr>
        <p:xfrm>
          <a:off x="152400" y="1442720"/>
          <a:ext cx="8991600" cy="5415280"/>
        </p:xfrm>
        <a:graphic>
          <a:graphicData uri="http://schemas.openxmlformats.org/drawingml/2006/table">
            <a:tbl>
              <a:tblPr firstRow="1" bandRow="1">
                <a:tableStyleId>{5C22544A-7EE6-4342-B048-85BDC9FD1C3A}</a:tableStyleId>
              </a:tblPr>
              <a:tblGrid>
                <a:gridCol w="2997200"/>
                <a:gridCol w="2997200"/>
                <a:gridCol w="2997200"/>
              </a:tblGrid>
              <a:tr h="370840">
                <a:tc>
                  <a:txBody>
                    <a:bodyPr/>
                    <a:lstStyle/>
                    <a:p>
                      <a:r>
                        <a:rPr lang="en-US" dirty="0" smtClean="0"/>
                        <a:t>Features</a:t>
                      </a:r>
                      <a:endParaRPr lang="en-US" dirty="0"/>
                    </a:p>
                  </a:txBody>
                  <a:tcPr/>
                </a:tc>
                <a:tc>
                  <a:txBody>
                    <a:bodyPr/>
                    <a:lstStyle/>
                    <a:p>
                      <a:r>
                        <a:rPr lang="en-US" dirty="0" smtClean="0"/>
                        <a:t>Acute Inflammation</a:t>
                      </a:r>
                      <a:endParaRPr lang="en-US" dirty="0"/>
                    </a:p>
                  </a:txBody>
                  <a:tcPr/>
                </a:tc>
                <a:tc>
                  <a:txBody>
                    <a:bodyPr/>
                    <a:lstStyle/>
                    <a:p>
                      <a:r>
                        <a:rPr lang="en-US" dirty="0" smtClean="0"/>
                        <a:t>Chronic Inflammation</a:t>
                      </a:r>
                      <a:endParaRPr lang="en-US" dirty="0"/>
                    </a:p>
                  </a:txBody>
                  <a:tcPr/>
                </a:tc>
              </a:tr>
              <a:tr h="370840">
                <a:tc>
                  <a:txBody>
                    <a:bodyPr/>
                    <a:lstStyle/>
                    <a:p>
                      <a:r>
                        <a:rPr lang="en-US" dirty="0" smtClean="0"/>
                        <a:t>Onset</a:t>
                      </a:r>
                      <a:endParaRPr lang="en-US" dirty="0"/>
                    </a:p>
                  </a:txBody>
                  <a:tcPr/>
                </a:tc>
                <a:tc>
                  <a:txBody>
                    <a:bodyPr/>
                    <a:lstStyle/>
                    <a:p>
                      <a:r>
                        <a:rPr lang="en-US" dirty="0" smtClean="0"/>
                        <a:t>Rapid onset </a:t>
                      </a:r>
                      <a:endParaRPr lang="en-US" dirty="0"/>
                    </a:p>
                  </a:txBody>
                  <a:tcPr/>
                </a:tc>
                <a:tc>
                  <a:txBody>
                    <a:bodyPr/>
                    <a:lstStyle/>
                    <a:p>
                      <a:r>
                        <a:rPr lang="en-US" dirty="0" smtClean="0"/>
                        <a:t>Insidious/delayed onset</a:t>
                      </a:r>
                      <a:endParaRPr lang="en-US" dirty="0"/>
                    </a:p>
                  </a:txBody>
                  <a:tcPr/>
                </a:tc>
              </a:tr>
              <a:tr h="370840">
                <a:tc>
                  <a:txBody>
                    <a:bodyPr/>
                    <a:lstStyle/>
                    <a:p>
                      <a:r>
                        <a:rPr lang="en-US" dirty="0" smtClean="0"/>
                        <a:t>Duration of Course </a:t>
                      </a:r>
                      <a:endParaRPr lang="en-US" dirty="0"/>
                    </a:p>
                  </a:txBody>
                  <a:tcPr/>
                </a:tc>
                <a:tc>
                  <a:txBody>
                    <a:bodyPr/>
                    <a:lstStyle/>
                    <a:p>
                      <a:r>
                        <a:rPr lang="en-US" dirty="0" smtClean="0"/>
                        <a:t>Short (Days) </a:t>
                      </a:r>
                      <a:endParaRPr lang="en-US" dirty="0"/>
                    </a:p>
                  </a:txBody>
                  <a:tcPr/>
                </a:tc>
                <a:tc>
                  <a:txBody>
                    <a:bodyPr/>
                    <a:lstStyle/>
                    <a:p>
                      <a:r>
                        <a:rPr lang="en-US" dirty="0" smtClean="0"/>
                        <a:t>Long (Weeks to Months)</a:t>
                      </a:r>
                      <a:endParaRPr lang="en-US" dirty="0"/>
                    </a:p>
                  </a:txBody>
                  <a:tcPr/>
                </a:tc>
              </a:tr>
              <a:tr h="370840">
                <a:tc>
                  <a:txBody>
                    <a:bodyPr/>
                    <a:lstStyle/>
                    <a:p>
                      <a:r>
                        <a:rPr lang="en-US" dirty="0" smtClean="0"/>
                        <a:t>Specificity</a:t>
                      </a:r>
                      <a:endParaRPr lang="en-US" dirty="0"/>
                    </a:p>
                  </a:txBody>
                  <a:tcPr/>
                </a:tc>
                <a:tc>
                  <a:txBody>
                    <a:bodyPr/>
                    <a:lstStyle/>
                    <a:p>
                      <a:r>
                        <a:rPr lang="en-US" dirty="0" smtClean="0"/>
                        <a:t>Non-specific </a:t>
                      </a:r>
                      <a:endParaRPr lang="en-US" dirty="0"/>
                    </a:p>
                  </a:txBody>
                  <a:tcPr/>
                </a:tc>
                <a:tc>
                  <a:txBody>
                    <a:bodyPr/>
                    <a:lstStyle/>
                    <a:p>
                      <a:r>
                        <a:rPr lang="en-US" dirty="0" smtClean="0"/>
                        <a:t>Specific as it involves Acquired Immunity </a:t>
                      </a:r>
                      <a:endParaRPr lang="en-US" dirty="0"/>
                    </a:p>
                  </a:txBody>
                  <a:tcPr/>
                </a:tc>
              </a:tr>
              <a:tr h="370840">
                <a:tc>
                  <a:txBody>
                    <a:bodyPr/>
                    <a:lstStyle/>
                    <a:p>
                      <a:r>
                        <a:rPr lang="en-US" dirty="0" smtClean="0"/>
                        <a:t>Cardinal Signs</a:t>
                      </a:r>
                      <a:endParaRPr lang="en-US" dirty="0"/>
                    </a:p>
                  </a:txBody>
                  <a:tcPr/>
                </a:tc>
                <a:tc>
                  <a:txBody>
                    <a:bodyPr/>
                    <a:lstStyle/>
                    <a:p>
                      <a:r>
                        <a:rPr lang="en-US" dirty="0" smtClean="0"/>
                        <a:t>Pain (Dolor) ,Heat (</a:t>
                      </a:r>
                      <a:r>
                        <a:rPr lang="en-US" dirty="0" err="1" smtClean="0"/>
                        <a:t>Calor</a:t>
                      </a:r>
                      <a:r>
                        <a:rPr lang="en-US" dirty="0" smtClean="0"/>
                        <a:t>),</a:t>
                      </a:r>
                      <a:r>
                        <a:rPr lang="en-US" baseline="0" dirty="0" smtClean="0"/>
                        <a:t> </a:t>
                      </a:r>
                      <a:r>
                        <a:rPr lang="en-US" dirty="0" smtClean="0"/>
                        <a:t>Redness (</a:t>
                      </a:r>
                      <a:r>
                        <a:rPr lang="en-US" dirty="0" err="1" smtClean="0"/>
                        <a:t>Rubor</a:t>
                      </a:r>
                      <a:r>
                        <a:rPr lang="en-US" dirty="0" smtClean="0"/>
                        <a:t>),</a:t>
                      </a:r>
                      <a:r>
                        <a:rPr lang="en-US" baseline="0" dirty="0" smtClean="0"/>
                        <a:t> </a:t>
                      </a:r>
                      <a:r>
                        <a:rPr lang="en-US" dirty="0" smtClean="0"/>
                        <a:t>Swelling (Tumor) ,Loss of Function (</a:t>
                      </a:r>
                      <a:r>
                        <a:rPr lang="en-US" dirty="0" err="1" smtClean="0"/>
                        <a:t>Functio</a:t>
                      </a:r>
                      <a:r>
                        <a:rPr lang="en-US" dirty="0" smtClean="0"/>
                        <a:t> </a:t>
                      </a:r>
                      <a:r>
                        <a:rPr lang="en-US" dirty="0" err="1" smtClean="0"/>
                        <a:t>Leasa</a:t>
                      </a:r>
                      <a:r>
                        <a:rPr lang="en-US" dirty="0" smtClean="0"/>
                        <a:t>)</a:t>
                      </a:r>
                      <a:endParaRPr lang="en-US" dirty="0"/>
                    </a:p>
                  </a:txBody>
                  <a:tcPr/>
                </a:tc>
                <a:tc>
                  <a:txBody>
                    <a:bodyPr/>
                    <a:lstStyle/>
                    <a:p>
                      <a:r>
                        <a:rPr lang="en-US" dirty="0" smtClean="0"/>
                        <a:t>Absent in any of cardinal signs </a:t>
                      </a:r>
                      <a:endParaRPr lang="en-US" dirty="0"/>
                    </a:p>
                  </a:txBody>
                  <a:tcPr/>
                </a:tc>
              </a:tr>
              <a:tr h="370840">
                <a:tc>
                  <a:txBody>
                    <a:bodyPr/>
                    <a:lstStyle/>
                    <a:p>
                      <a:r>
                        <a:rPr lang="en-US" dirty="0" smtClean="0"/>
                        <a:t>Causative Agents</a:t>
                      </a:r>
                      <a:endParaRPr lang="en-US" dirty="0"/>
                    </a:p>
                  </a:txBody>
                  <a:tcPr/>
                </a:tc>
                <a:tc>
                  <a:txBody>
                    <a:bodyPr/>
                    <a:lstStyle/>
                    <a:p>
                      <a:r>
                        <a:rPr lang="en-US" dirty="0" smtClean="0"/>
                        <a:t>Physical and Chemical damages,</a:t>
                      </a:r>
                      <a:r>
                        <a:rPr lang="en-US" baseline="0" dirty="0" smtClean="0"/>
                        <a:t> </a:t>
                      </a:r>
                      <a:r>
                        <a:rPr lang="en-US" dirty="0" smtClean="0"/>
                        <a:t>Pathogen invasion,</a:t>
                      </a:r>
                      <a:r>
                        <a:rPr lang="en-US" baseline="0" dirty="0" smtClean="0"/>
                        <a:t> </a:t>
                      </a:r>
                      <a:r>
                        <a:rPr lang="en-US" dirty="0" smtClean="0"/>
                        <a:t>Tissue necrosis,</a:t>
                      </a:r>
                      <a:r>
                        <a:rPr lang="en-US" baseline="0" dirty="0" smtClean="0"/>
                        <a:t> </a:t>
                      </a:r>
                      <a:r>
                        <a:rPr lang="en-US" dirty="0" smtClean="0"/>
                        <a:t>Immune response</a:t>
                      </a:r>
                      <a:endParaRPr lang="en-US" dirty="0"/>
                    </a:p>
                  </a:txBody>
                  <a:tcPr/>
                </a:tc>
                <a:tc>
                  <a:txBody>
                    <a:bodyPr/>
                    <a:lstStyle/>
                    <a:p>
                      <a:r>
                        <a:rPr lang="en-US" dirty="0" err="1" smtClean="0"/>
                        <a:t>Presistent</a:t>
                      </a:r>
                      <a:r>
                        <a:rPr lang="en-US" dirty="0" smtClean="0"/>
                        <a:t> infection  Presence of foreign bodies  Autoimmunity </a:t>
                      </a:r>
                      <a:endParaRPr lang="en-US" dirty="0"/>
                    </a:p>
                  </a:txBody>
                  <a:tcPr/>
                </a:tc>
              </a:tr>
              <a:tr h="370840">
                <a:tc>
                  <a:txBody>
                    <a:bodyPr/>
                    <a:lstStyle/>
                    <a:p>
                      <a:r>
                        <a:rPr lang="en-US" dirty="0" smtClean="0"/>
                        <a:t>Fundamental Cells</a:t>
                      </a:r>
                      <a:endParaRPr lang="en-US" dirty="0"/>
                    </a:p>
                  </a:txBody>
                  <a:tcPr/>
                </a:tc>
                <a:tc>
                  <a:txBody>
                    <a:bodyPr/>
                    <a:lstStyle/>
                    <a:p>
                      <a:r>
                        <a:rPr lang="en-US" dirty="0" err="1" smtClean="0"/>
                        <a:t>Neutrophils</a:t>
                      </a:r>
                      <a:r>
                        <a:rPr lang="en-US" dirty="0" smtClean="0"/>
                        <a:t> ,</a:t>
                      </a:r>
                      <a:r>
                        <a:rPr lang="en-US" baseline="0" dirty="0" smtClean="0"/>
                        <a:t> </a:t>
                      </a:r>
                      <a:r>
                        <a:rPr lang="en-US" dirty="0" smtClean="0"/>
                        <a:t>Macrophages</a:t>
                      </a:r>
                      <a:endParaRPr lang="en-US" dirty="0"/>
                    </a:p>
                  </a:txBody>
                  <a:tcPr/>
                </a:tc>
                <a:tc>
                  <a:txBody>
                    <a:bodyPr/>
                    <a:lstStyle/>
                    <a:p>
                      <a:r>
                        <a:rPr lang="en-US" dirty="0" smtClean="0"/>
                        <a:t>Lymphocytes (T cells o B cells),</a:t>
                      </a:r>
                      <a:r>
                        <a:rPr lang="en-US" baseline="0" dirty="0" smtClean="0"/>
                        <a:t> </a:t>
                      </a:r>
                      <a:r>
                        <a:rPr lang="en-US" dirty="0" smtClean="0"/>
                        <a:t>Macrophages,</a:t>
                      </a:r>
                      <a:r>
                        <a:rPr lang="en-US" baseline="0" dirty="0" smtClean="0"/>
                        <a:t> </a:t>
                      </a:r>
                      <a:r>
                        <a:rPr lang="en-US" dirty="0" smtClean="0"/>
                        <a:t>Fibroblasts </a:t>
                      </a:r>
                      <a:endParaRPr lang="en-US" dirty="0"/>
                    </a:p>
                  </a:txBody>
                  <a:tcPr/>
                </a:tc>
              </a:tr>
              <a:tr h="370840">
                <a:tc>
                  <a:txBody>
                    <a:bodyPr/>
                    <a:lstStyle/>
                    <a:p>
                      <a:r>
                        <a:rPr lang="en-US" dirty="0" smtClean="0"/>
                        <a:t>Fluid Exudation and Edema</a:t>
                      </a:r>
                      <a:endParaRPr lang="en-US" dirty="0"/>
                    </a:p>
                  </a:txBody>
                  <a:tcPr/>
                </a:tc>
                <a:tc>
                  <a:txBody>
                    <a:bodyPr/>
                    <a:lstStyle/>
                    <a:p>
                      <a:r>
                        <a:rPr lang="en-US" dirty="0" smtClean="0"/>
                        <a:t>Present </a:t>
                      </a:r>
                      <a:endParaRPr lang="en-US" dirty="0"/>
                    </a:p>
                  </a:txBody>
                  <a:tcPr/>
                </a:tc>
                <a:tc>
                  <a:txBody>
                    <a:bodyPr/>
                    <a:lstStyle/>
                    <a:p>
                      <a:r>
                        <a:rPr lang="en-US" dirty="0" smtClean="0"/>
                        <a:t>Absent </a:t>
                      </a:r>
                      <a:endParaRPr lang="en-US" dirty="0"/>
                    </a:p>
                  </a:txBody>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Infection and Inflammation</a:t>
            </a:r>
            <a:endParaRPr lang="en-US" dirty="0"/>
          </a:p>
        </p:txBody>
      </p:sp>
      <p:graphicFrame>
        <p:nvGraphicFramePr>
          <p:cNvPr id="4" name="Content Placeholder 3"/>
          <p:cNvGraphicFramePr>
            <a:graphicFrameLocks noGrp="1"/>
          </p:cNvGraphicFramePr>
          <p:nvPr>
            <p:ph idx="1"/>
          </p:nvPr>
        </p:nvGraphicFramePr>
        <p:xfrm>
          <a:off x="457200" y="1600200"/>
          <a:ext cx="8229600" cy="36652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Infection</a:t>
                      </a:r>
                      <a:endParaRPr lang="en-US" dirty="0"/>
                    </a:p>
                  </a:txBody>
                  <a:tcPr/>
                </a:tc>
                <a:tc>
                  <a:txBody>
                    <a:bodyPr/>
                    <a:lstStyle/>
                    <a:p>
                      <a:r>
                        <a:rPr lang="en-US" dirty="0" smtClean="0"/>
                        <a:t>Inflammation</a:t>
                      </a:r>
                      <a:endParaRPr lang="en-US" dirty="0"/>
                    </a:p>
                  </a:txBody>
                  <a:tcPr/>
                </a:tc>
              </a:tr>
              <a:tr h="370840">
                <a:tc>
                  <a:txBody>
                    <a:bodyPr/>
                    <a:lstStyle/>
                    <a:p>
                      <a:r>
                        <a:rPr lang="en-US" sz="1800" b="0" i="0" kern="1200" dirty="0" smtClean="0">
                          <a:solidFill>
                            <a:schemeClr val="dk1"/>
                          </a:solidFill>
                          <a:latin typeface="+mn-lt"/>
                          <a:ea typeface="+mn-ea"/>
                          <a:cs typeface="+mn-cs"/>
                        </a:rPr>
                        <a:t>Has exterior causes</a:t>
                      </a:r>
                      <a:endParaRPr lang="en-US" dirty="0"/>
                    </a:p>
                  </a:txBody>
                  <a:tcPr/>
                </a:tc>
                <a:tc>
                  <a:txBody>
                    <a:bodyPr/>
                    <a:lstStyle/>
                    <a:p>
                      <a:r>
                        <a:rPr lang="en-US" sz="1800" b="0" i="0" kern="1200" dirty="0" smtClean="0">
                          <a:solidFill>
                            <a:schemeClr val="dk1"/>
                          </a:solidFill>
                          <a:latin typeface="+mn-lt"/>
                          <a:ea typeface="+mn-ea"/>
                          <a:cs typeface="+mn-cs"/>
                        </a:rPr>
                        <a:t>Is an interior reaction</a:t>
                      </a:r>
                      <a:endParaRPr lang="en-US" dirty="0"/>
                    </a:p>
                  </a:txBody>
                  <a:tcPr/>
                </a:tc>
              </a:tr>
              <a:tr h="370840">
                <a:tc>
                  <a:txBody>
                    <a:bodyPr/>
                    <a:lstStyle/>
                    <a:p>
                      <a:r>
                        <a:rPr lang="en-US" sz="1800" b="0" i="0" kern="1200" dirty="0" smtClean="0">
                          <a:solidFill>
                            <a:schemeClr val="dk1"/>
                          </a:solidFill>
                          <a:latin typeface="+mn-lt"/>
                          <a:ea typeface="+mn-ea"/>
                          <a:cs typeface="+mn-cs"/>
                        </a:rPr>
                        <a:t>Means that the body was invaded by harmful parasites that are multiplying</a:t>
                      </a:r>
                      <a:endParaRPr lang="en-US" dirty="0"/>
                    </a:p>
                  </a:txBody>
                  <a:tcPr/>
                </a:tc>
                <a:tc>
                  <a:txBody>
                    <a:bodyPr/>
                    <a:lstStyle/>
                    <a:p>
                      <a:r>
                        <a:rPr lang="en-US" dirty="0"/>
                        <a:t>Means that the body has started to react to the presence of parasites and is removing them</a:t>
                      </a:r>
                    </a:p>
                  </a:txBody>
                  <a:tcPr marL="66675" marR="66675" marT="66675" marB="66675" anchor="ctr"/>
                </a:tc>
              </a:tr>
              <a:tr h="370840">
                <a:tc>
                  <a:txBody>
                    <a:bodyPr/>
                    <a:lstStyle/>
                    <a:p>
                      <a:r>
                        <a:rPr lang="en-US" dirty="0"/>
                        <a:t>Causes inflammation</a:t>
                      </a:r>
                    </a:p>
                  </a:txBody>
                  <a:tcPr marL="66675" marR="66675" marT="66675" marB="66675" anchor="ctr"/>
                </a:tc>
                <a:tc>
                  <a:txBody>
                    <a:bodyPr/>
                    <a:lstStyle/>
                    <a:p>
                      <a:r>
                        <a:rPr lang="en-US" sz="1800" b="0" i="0" kern="1200" dirty="0" smtClean="0">
                          <a:solidFill>
                            <a:schemeClr val="dk1"/>
                          </a:solidFill>
                          <a:latin typeface="+mn-lt"/>
                          <a:ea typeface="+mn-ea"/>
                          <a:cs typeface="+mn-cs"/>
                        </a:rPr>
                        <a:t>Is caused by infection, among other things</a:t>
                      </a:r>
                      <a:endParaRPr lang="en-US" dirty="0"/>
                    </a:p>
                  </a:txBody>
                  <a:tcPr/>
                </a:tc>
              </a:tr>
              <a:tr h="370840">
                <a:tc>
                  <a:txBody>
                    <a:bodyPr/>
                    <a:lstStyle/>
                    <a:p>
                      <a:r>
                        <a:rPr lang="en-US" sz="1800" b="0" i="0" kern="1200" dirty="0" smtClean="0">
                          <a:solidFill>
                            <a:schemeClr val="dk1"/>
                          </a:solidFill>
                          <a:latin typeface="+mn-lt"/>
                          <a:ea typeface="+mn-ea"/>
                          <a:cs typeface="+mn-cs"/>
                        </a:rPr>
                        <a:t>Is fought off through the body’s inflammatory response and medication</a:t>
                      </a:r>
                      <a:endParaRPr lang="en-US" dirty="0"/>
                    </a:p>
                  </a:txBody>
                  <a:tcPr/>
                </a:tc>
                <a:tc>
                  <a:txBody>
                    <a:bodyPr/>
                    <a:lstStyle/>
                    <a:p>
                      <a:r>
                        <a:rPr lang="en-US" sz="1800" b="0" i="0" kern="1200" dirty="0" smtClean="0">
                          <a:solidFill>
                            <a:schemeClr val="dk1"/>
                          </a:solidFill>
                          <a:latin typeface="+mn-lt"/>
                          <a:ea typeface="+mn-ea"/>
                          <a:cs typeface="+mn-cs"/>
                        </a:rPr>
                        <a:t>When it is acute, it represents the body’s attempt to heal; when it is chronic, it has no real cause to react and it can be fought off through a healthier lifestyle</a:t>
                      </a:r>
                      <a:endParaRPr lang="en-US" dirty="0"/>
                    </a:p>
                  </a:txBody>
                  <a:tcPr/>
                </a:tc>
              </a:tr>
              <a:tr h="370840">
                <a:tc>
                  <a:txBody>
                    <a:bodyPr/>
                    <a:lstStyle/>
                    <a:p>
                      <a:endParaRPr lang="en-US"/>
                    </a:p>
                  </a:txBody>
                  <a:tcPr/>
                </a:tc>
                <a:tc>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USTINE\Desktop\my images\just ask.jpg"/>
          <p:cNvPicPr>
            <a:picLocks noGrp="1" noChangeAspect="1" noChangeArrowheads="1"/>
          </p:cNvPicPr>
          <p:nvPr>
            <p:ph idx="1"/>
          </p:nvPr>
        </p:nvPicPr>
        <p:blipFill>
          <a:blip r:embed="rId2"/>
          <a:srcRect/>
          <a:stretch>
            <a:fillRect/>
          </a:stretch>
        </p:blipFill>
        <p:spPr bwMode="auto">
          <a:xfrm>
            <a:off x="2496182" y="1600200"/>
            <a:ext cx="4151635" cy="4525963"/>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BODY IMMUNITY</a:t>
            </a:r>
            <a:endParaRPr lang="en-US" b="1" dirty="0">
              <a:solidFill>
                <a:srgbClr val="FF0000"/>
              </a:solidFill>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r>
              <a:rPr lang="en-US" b="1" dirty="0" smtClean="0">
                <a:solidFill>
                  <a:srgbClr val="006600"/>
                </a:solidFill>
                <a:latin typeface="Times New Roman" pitchFamily="18" charset="0"/>
                <a:cs typeface="Times New Roman" pitchFamily="18" charset="0"/>
              </a:rPr>
              <a:t>BY </a:t>
            </a:r>
          </a:p>
          <a:p>
            <a:r>
              <a:rPr lang="en-US" b="1" dirty="0" smtClean="0">
                <a:solidFill>
                  <a:srgbClr val="006600"/>
                </a:solidFill>
                <a:latin typeface="Times New Roman" pitchFamily="18" charset="0"/>
                <a:cs typeface="Times New Roman" pitchFamily="18" charset="0"/>
              </a:rPr>
              <a:t>MS. MERCY M. AGITA</a:t>
            </a:r>
            <a:endParaRPr lang="en-US" b="1" dirty="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Immunity</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lgn="just">
              <a:lnSpc>
                <a:spcPct val="150000"/>
              </a:lnSpc>
              <a:buNone/>
            </a:pPr>
            <a:r>
              <a:rPr lang="en-US" b="1" dirty="0" smtClean="0">
                <a:solidFill>
                  <a:srgbClr val="00B0F0"/>
                </a:solidFill>
                <a:latin typeface="Times New Roman" pitchFamily="18" charset="0"/>
                <a:cs typeface="Times New Roman" pitchFamily="18" charset="0"/>
              </a:rPr>
              <a:t>Learning objectives</a:t>
            </a:r>
          </a:p>
          <a:p>
            <a:pPr algn="just">
              <a:lnSpc>
                <a:spcPct val="150000"/>
              </a:lnSpc>
              <a:buNone/>
            </a:pPr>
            <a:r>
              <a:rPr lang="en-US" dirty="0" smtClean="0">
                <a:latin typeface="Times New Roman" pitchFamily="18" charset="0"/>
                <a:cs typeface="Times New Roman" pitchFamily="18" charset="0"/>
              </a:rPr>
              <a:t>By the end of the topic you should be able to;</a:t>
            </a:r>
          </a:p>
          <a:p>
            <a:pPr algn="just">
              <a:lnSpc>
                <a:spcPct val="150000"/>
              </a:lnSpc>
            </a:pPr>
            <a:r>
              <a:rPr lang="en-US" dirty="0" smtClean="0">
                <a:latin typeface="Times New Roman" pitchFamily="18" charset="0"/>
                <a:cs typeface="Times New Roman" pitchFamily="18" charset="0"/>
              </a:rPr>
              <a:t>Define immunity</a:t>
            </a:r>
          </a:p>
          <a:p>
            <a:pPr algn="just">
              <a:lnSpc>
                <a:spcPct val="150000"/>
              </a:lnSpc>
            </a:pPr>
            <a:r>
              <a:rPr lang="en-US" dirty="0" smtClean="0">
                <a:latin typeface="Times New Roman" pitchFamily="18" charset="0"/>
                <a:cs typeface="Times New Roman" pitchFamily="18" charset="0"/>
              </a:rPr>
              <a:t>Describe different types of immunity</a:t>
            </a:r>
          </a:p>
          <a:p>
            <a:pPr algn="just">
              <a:lnSpc>
                <a:spcPct val="150000"/>
              </a:lnSpc>
            </a:pPr>
            <a:r>
              <a:rPr lang="en-US" dirty="0" smtClean="0">
                <a:latin typeface="Times New Roman" pitchFamily="18" charset="0"/>
                <a:cs typeface="Times New Roman" pitchFamily="18" charset="0"/>
              </a:rPr>
              <a:t>Explain the role of lymphocytes in the immune response</a:t>
            </a:r>
          </a:p>
          <a:p>
            <a:pPr algn="just">
              <a:lnSpc>
                <a:spcPct val="150000"/>
              </a:lnSpc>
            </a:pPr>
            <a:r>
              <a:rPr lang="en-US" dirty="0" smtClean="0">
                <a:latin typeface="Times New Roman" pitchFamily="18" charset="0"/>
                <a:cs typeface="Times New Roman" pitchFamily="18" charset="0"/>
              </a:rPr>
              <a:t>Compare immunity and hypersensitivity</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6600"/>
                </a:solidFill>
                <a:latin typeface="Times New Roman" pitchFamily="18" charset="0"/>
                <a:cs typeface="Times New Roman" pitchFamily="18" charset="0"/>
              </a:rPr>
              <a:t>Immunity</a:t>
            </a:r>
            <a:endParaRPr lang="en-US" b="1"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The ability of an organism to resist a particular infection or toxin by the action of specific antibodies or sensitized white blood cells.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smtClean="0">
                <a:solidFill>
                  <a:srgbClr val="006600"/>
                </a:solidFill>
                <a:latin typeface="Times New Roman" pitchFamily="18" charset="0"/>
                <a:cs typeface="Times New Roman" pitchFamily="18" charset="0"/>
              </a:rPr>
              <a:t>Types of Immunity</a:t>
            </a:r>
            <a:endParaRPr lang="en-US" b="1"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None/>
            </a:pPr>
            <a:r>
              <a:rPr lang="en-US" b="1" dirty="0" smtClean="0">
                <a:solidFill>
                  <a:srgbClr val="FF0000"/>
                </a:solidFill>
                <a:latin typeface="Times New Roman" pitchFamily="18" charset="0"/>
                <a:cs typeface="Times New Roman" pitchFamily="18" charset="0"/>
              </a:rPr>
              <a:t>Innate Immunity </a:t>
            </a:r>
          </a:p>
          <a:p>
            <a:pPr algn="just">
              <a:lnSpc>
                <a:spcPct val="150000"/>
              </a:lnSpc>
            </a:pPr>
            <a:r>
              <a:rPr lang="en-US" dirty="0" smtClean="0">
                <a:latin typeface="Times New Roman" pitchFamily="18" charset="0"/>
                <a:cs typeface="Times New Roman" pitchFamily="18" charset="0"/>
              </a:rPr>
              <a:t>Everyone is born with innate (or natural) immunity, a type of general protection.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Times New Roman" pitchFamily="18" charset="0"/>
                <a:cs typeface="Times New Roman" pitchFamily="18" charset="0"/>
              </a:rPr>
              <a:t>Congenital and hereditary disease</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None/>
            </a:pPr>
            <a:r>
              <a:rPr lang="en-US" dirty="0" smtClean="0">
                <a:latin typeface="Times New Roman" pitchFamily="18" charset="0"/>
                <a:cs typeface="Times New Roman" pitchFamily="18" charset="0"/>
              </a:rPr>
              <a:t>	These are diseases that result from developmental disturbances. They are caused by genetic abnormalities, Inter uterine injury as a result of various agents, or an interaction of genetic and environmental 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Innate immunity also includes the external barriers of the body, like the skin and mucous membranes (like those that line the nose, throat, and gastrointestinal tract), which are the first line of defense in preventing diseases from entering the body.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If this outer defensive wall is broken (as through a cut), the skin attempts to heal the break quickly and special immune cells on the skin attack invading germs.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buNone/>
            </a:pPr>
            <a:r>
              <a:rPr lang="en-US" b="1" dirty="0" smtClean="0">
                <a:solidFill>
                  <a:srgbClr val="FF0000"/>
                </a:solidFill>
                <a:latin typeface="Times New Roman" pitchFamily="18" charset="0"/>
                <a:cs typeface="Times New Roman" pitchFamily="18" charset="0"/>
              </a:rPr>
              <a:t>Adaptive Immunity </a:t>
            </a:r>
          </a:p>
          <a:p>
            <a:pPr algn="just">
              <a:lnSpc>
                <a:spcPct val="150000"/>
              </a:lnSpc>
            </a:pPr>
            <a:r>
              <a:rPr lang="en-US" dirty="0" smtClean="0">
                <a:latin typeface="Times New Roman" pitchFamily="18" charset="0"/>
                <a:cs typeface="Times New Roman" pitchFamily="18" charset="0"/>
              </a:rPr>
              <a:t>The second kind of protection is adaptive (or active) immunity, which develops throughout our lives. Adaptive immunity involves the lymphocytes and develops as people are exposed to diseases or immunized against diseases through vaccination.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plus(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buNone/>
            </a:pPr>
            <a:r>
              <a:rPr lang="en-US" b="1" dirty="0" smtClean="0">
                <a:solidFill>
                  <a:srgbClr val="FF0000"/>
                </a:solidFill>
                <a:latin typeface="Times New Roman" pitchFamily="18" charset="0"/>
                <a:cs typeface="Times New Roman" pitchFamily="18" charset="0"/>
              </a:rPr>
              <a:t>Passive immunity </a:t>
            </a:r>
          </a:p>
          <a:p>
            <a:pPr algn="just">
              <a:lnSpc>
                <a:spcPct val="150000"/>
              </a:lnSpc>
            </a:pPr>
            <a:r>
              <a:rPr lang="en-US" dirty="0" smtClean="0">
                <a:latin typeface="Times New Roman" pitchFamily="18" charset="0"/>
                <a:cs typeface="Times New Roman" pitchFamily="18" charset="0"/>
              </a:rPr>
              <a:t>It is "borrowed" from another source and it lasts for a short time. </a:t>
            </a:r>
          </a:p>
          <a:p>
            <a:pPr algn="just">
              <a:lnSpc>
                <a:spcPct val="150000"/>
              </a:lnSpc>
            </a:pPr>
            <a:r>
              <a:rPr lang="en-US" dirty="0" smtClean="0">
                <a:latin typeface="Times New Roman" pitchFamily="18" charset="0"/>
                <a:cs typeface="Times New Roman" pitchFamily="18" charset="0"/>
              </a:rPr>
              <a:t>For example, antibodies in a mother's breast milk provide a baby with temporary immunity to diseases the mother has been exposed to. This can help protect the baby against infection during the early years of childhood.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smtClean="0">
                <a:solidFill>
                  <a:srgbClr val="FF0000"/>
                </a:solidFill>
                <a:latin typeface="Times New Roman" pitchFamily="18" charset="0"/>
                <a:cs typeface="Times New Roman" pitchFamily="18" charset="0"/>
              </a:rPr>
              <a:t>Antibody</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An </a:t>
            </a:r>
            <a:r>
              <a:rPr lang="en-US" b="1" dirty="0" smtClean="0">
                <a:latin typeface="Times New Roman" pitchFamily="18" charset="0"/>
                <a:cs typeface="Times New Roman" pitchFamily="18" charset="0"/>
              </a:rPr>
              <a:t>antibody</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Ab</a:t>
            </a:r>
            <a:r>
              <a:rPr lang="en-US" dirty="0" smtClean="0">
                <a:latin typeface="Times New Roman" pitchFamily="18" charset="0"/>
                <a:cs typeface="Times New Roman" pitchFamily="18" charset="0"/>
              </a:rPr>
              <a:t>), also known as an </a:t>
            </a:r>
            <a:r>
              <a:rPr lang="en-US" b="1" dirty="0" smtClean="0">
                <a:latin typeface="Times New Roman" pitchFamily="18" charset="0"/>
                <a:cs typeface="Times New Roman" pitchFamily="18" charset="0"/>
              </a:rPr>
              <a:t>immunoglobulin</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Ig</a:t>
            </a:r>
            <a:r>
              <a:rPr lang="en-US" dirty="0" smtClean="0">
                <a:latin typeface="Times New Roman" pitchFamily="18" charset="0"/>
                <a:cs typeface="Times New Roman" pitchFamily="18" charset="0"/>
              </a:rPr>
              <a:t>), is a large, Y-shaped protein produced mainly by plasma cells that is used by the immune system to neutralize pathogens such as pathogenic bacteria and viruses.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smtClean="0">
                <a:solidFill>
                  <a:srgbClr val="FF0000"/>
                </a:solidFill>
                <a:latin typeface="Times New Roman" pitchFamily="18" charset="0"/>
                <a:cs typeface="Times New Roman" pitchFamily="18" charset="0"/>
              </a:rPr>
              <a:t>Antigen</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US" dirty="0" smtClean="0">
                <a:latin typeface="Times New Roman" pitchFamily="18" charset="0"/>
                <a:cs typeface="Times New Roman" pitchFamily="18" charset="0"/>
              </a:rPr>
              <a:t>An </a:t>
            </a:r>
            <a:r>
              <a:rPr lang="en-US" b="1" dirty="0" smtClean="0">
                <a:latin typeface="Times New Roman" pitchFamily="18" charset="0"/>
                <a:cs typeface="Times New Roman" pitchFamily="18" charset="0"/>
              </a:rPr>
              <a:t>antigen</a:t>
            </a:r>
            <a:r>
              <a:rPr lang="en-US" dirty="0" smtClean="0">
                <a:latin typeface="Times New Roman" pitchFamily="18" charset="0"/>
                <a:cs typeface="Times New Roman" pitchFamily="18" charset="0"/>
              </a:rPr>
              <a:t> is a molecule capable of inducing an immune response (to produce an antibody) in the host organism. Sometimes antigens are part of the host itself in an autoimmune disease. Type I </a:t>
            </a:r>
            <a:r>
              <a:rPr lang="en-US" dirty="0" err="1" smtClean="0">
                <a:latin typeface="Times New Roman" pitchFamily="18" charset="0"/>
                <a:cs typeface="Times New Roman" pitchFamily="18" charset="0"/>
              </a:rPr>
              <a:t>Hypearsensitivity</a:t>
            </a:r>
            <a:r>
              <a:rPr lang="en-US" dirty="0" smtClean="0">
                <a:latin typeface="Times New Roman" pitchFamily="18" charset="0"/>
                <a:cs typeface="Times New Roman" pitchFamily="18" charset="0"/>
              </a:rPr>
              <a:t> is the process that leads to various different “allergies”.</a:t>
            </a:r>
          </a:p>
          <a:p>
            <a:pPr algn="just">
              <a:lnSpc>
                <a:spcPct val="150000"/>
              </a:lnSpc>
            </a:pPr>
            <a:r>
              <a:rPr lang="en-US" dirty="0" smtClean="0">
                <a:latin typeface="Times New Roman" pitchFamily="18" charset="0"/>
                <a:cs typeface="Times New Roman" pitchFamily="18" charset="0"/>
              </a:rPr>
              <a:t>A more mild form would include </a:t>
            </a:r>
            <a:r>
              <a:rPr lang="en-US" b="1" dirty="0" smtClean="0">
                <a:latin typeface="Times New Roman" pitchFamily="18" charset="0"/>
                <a:cs typeface="Times New Roman" pitchFamily="18" charset="0"/>
              </a:rPr>
              <a:t>Allergic Rhinitis</a:t>
            </a:r>
            <a:r>
              <a:rPr lang="en-US" dirty="0" smtClean="0">
                <a:latin typeface="Times New Roman" pitchFamily="18" charset="0"/>
                <a:cs typeface="Times New Roman" pitchFamily="18" charset="0"/>
              </a:rPr>
              <a:t> (seasonal allergies) that cause things like coughing, sneezing, watery eyes and nasal congestion. </a:t>
            </a:r>
            <a:endParaRPr lang="en-US" smtClean="0">
              <a:latin typeface="Times New Roman" pitchFamily="18" charset="0"/>
              <a:cs typeface="Times New Roman" pitchFamily="18" charset="0"/>
            </a:endParaRPr>
          </a:p>
          <a:p>
            <a:pPr algn="just">
              <a:lnSpc>
                <a:spcPct val="150000"/>
              </a:lnSpc>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Classes of Antibodies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algn="just">
              <a:buNone/>
            </a:pPr>
            <a:r>
              <a:rPr lang="en-US" b="1" dirty="0" err="1" smtClean="0">
                <a:solidFill>
                  <a:srgbClr val="006600"/>
                </a:solidFill>
                <a:latin typeface="Times New Roman" pitchFamily="18" charset="0"/>
                <a:cs typeface="Times New Roman" pitchFamily="18" charset="0"/>
              </a:rPr>
              <a:t>IgG</a:t>
            </a:r>
            <a:r>
              <a:rPr lang="en-US" b="1" dirty="0" smtClean="0">
                <a:solidFill>
                  <a:srgbClr val="006600"/>
                </a:solidFill>
                <a:latin typeface="Times New Roman" pitchFamily="18" charset="0"/>
                <a:cs typeface="Times New Roman" pitchFamily="18" charset="0"/>
              </a:rPr>
              <a:t> </a:t>
            </a:r>
          </a:p>
          <a:p>
            <a:pPr algn="just">
              <a:lnSpc>
                <a:spcPct val="160000"/>
              </a:lnSpc>
            </a:pPr>
            <a:r>
              <a:rPr lang="en-US" dirty="0" smtClean="0">
                <a:latin typeface="Times New Roman" pitchFamily="18" charset="0"/>
                <a:cs typeface="Times New Roman" pitchFamily="18" charset="0"/>
              </a:rPr>
              <a:t>Classical antibody --&gt; monomer --&gt; bivalent --&gt; Found in blood &amp; lymph </a:t>
            </a:r>
          </a:p>
          <a:p>
            <a:pPr algn="just">
              <a:lnSpc>
                <a:spcPct val="160000"/>
              </a:lnSpc>
            </a:pPr>
            <a:r>
              <a:rPr lang="en-US" dirty="0" smtClean="0">
                <a:latin typeface="Times New Roman" pitchFamily="18" charset="0"/>
                <a:cs typeface="Times New Roman" pitchFamily="18" charset="0"/>
              </a:rPr>
              <a:t>Crosses placenta --&gt; protects fetus and newborn </a:t>
            </a:r>
          </a:p>
          <a:p>
            <a:pPr algn="just">
              <a:lnSpc>
                <a:spcPct val="160000"/>
              </a:lnSpc>
            </a:pPr>
            <a:r>
              <a:rPr lang="en-US" dirty="0" smtClean="0">
                <a:latin typeface="Times New Roman" pitchFamily="18" charset="0"/>
                <a:cs typeface="Times New Roman" pitchFamily="18" charset="0"/>
              </a:rPr>
              <a:t>80-85% total serum antibody (vast majority) </a:t>
            </a:r>
          </a:p>
          <a:p>
            <a:pPr algn="just">
              <a:lnSpc>
                <a:spcPct val="160000"/>
              </a:lnSpc>
            </a:pPr>
            <a:r>
              <a:rPr lang="en-US" dirty="0" smtClean="0">
                <a:latin typeface="Times New Roman" pitchFamily="18" charset="0"/>
                <a:cs typeface="Times New Roman" pitchFamily="18" charset="0"/>
              </a:rPr>
              <a:t>Enhances </a:t>
            </a:r>
            <a:r>
              <a:rPr lang="en-US" dirty="0" err="1" smtClean="0">
                <a:latin typeface="Times New Roman" pitchFamily="18" charset="0"/>
                <a:cs typeface="Times New Roman" pitchFamily="18" charset="0"/>
              </a:rPr>
              <a:t>phagocytosis</a:t>
            </a:r>
            <a:r>
              <a:rPr lang="en-US" dirty="0" smtClean="0">
                <a:latin typeface="Times New Roman" pitchFamily="18" charset="0"/>
                <a:cs typeface="Times New Roman" pitchFamily="18" charset="0"/>
              </a:rPr>
              <a:t>, neutralizes toxins, inactivates virus, kills bacteria </a:t>
            </a:r>
          </a:p>
          <a:p>
            <a:pPr algn="just">
              <a:lnSpc>
                <a:spcPct val="160000"/>
              </a:lnSpc>
            </a:pPr>
            <a:r>
              <a:rPr lang="en-US" dirty="0" smtClean="0">
                <a:latin typeface="Times New Roman" pitchFamily="18" charset="0"/>
                <a:cs typeface="Times New Roman" pitchFamily="18" charset="0"/>
              </a:rPr>
              <a:t>Responds after (later than) </a:t>
            </a:r>
            <a:r>
              <a:rPr lang="en-US" dirty="0" err="1" smtClean="0">
                <a:latin typeface="Times New Roman" pitchFamily="18" charset="0"/>
                <a:cs typeface="Times New Roman" pitchFamily="18" charset="0"/>
              </a:rPr>
              <a:t>IgM</a:t>
            </a:r>
            <a:r>
              <a:rPr lang="en-US" dirty="0" smtClean="0">
                <a:latin typeface="Times New Roman" pitchFamily="18" charset="0"/>
                <a:cs typeface="Times New Roman" pitchFamily="18" charset="0"/>
              </a:rPr>
              <a:t> </a:t>
            </a:r>
          </a:p>
          <a:p>
            <a:pPr algn="just">
              <a:lnSpc>
                <a:spcPct val="160000"/>
              </a:lnSpc>
            </a:pPr>
            <a:r>
              <a:rPr lang="en-US" dirty="0" smtClean="0">
                <a:latin typeface="Times New Roman" pitchFamily="18" charset="0"/>
                <a:cs typeface="Times New Roman" pitchFamily="18" charset="0"/>
              </a:rPr>
              <a:t>Greatly increased in </a:t>
            </a:r>
            <a:r>
              <a:rPr lang="en-US" dirty="0" err="1" smtClean="0">
                <a:latin typeface="Times New Roman" pitchFamily="18" charset="0"/>
                <a:cs typeface="Times New Roman" pitchFamily="18" charset="0"/>
              </a:rPr>
              <a:t>anamnestic</a:t>
            </a:r>
            <a:r>
              <a:rPr lang="en-US" dirty="0" smtClean="0">
                <a:latin typeface="Times New Roman" pitchFamily="18" charset="0"/>
                <a:cs typeface="Times New Roman" pitchFamily="18" charset="0"/>
              </a:rPr>
              <a:t> response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buNone/>
            </a:pPr>
            <a:r>
              <a:rPr lang="en-US" b="1" dirty="0" err="1" smtClean="0">
                <a:solidFill>
                  <a:srgbClr val="006600"/>
                </a:solidFill>
                <a:latin typeface="Times New Roman" pitchFamily="18" charset="0"/>
                <a:cs typeface="Times New Roman" pitchFamily="18" charset="0"/>
              </a:rPr>
              <a:t>IgM</a:t>
            </a:r>
            <a:r>
              <a:rPr lang="en-US" b="1" dirty="0" smtClean="0">
                <a:solidFill>
                  <a:srgbClr val="006600"/>
                </a:solidFill>
                <a:latin typeface="Times New Roman" pitchFamily="18" charset="0"/>
                <a:cs typeface="Times New Roman" pitchFamily="18" charset="0"/>
              </a:rPr>
              <a:t> (</a:t>
            </a:r>
            <a:r>
              <a:rPr lang="en-US" b="1" dirty="0" err="1" smtClean="0">
                <a:solidFill>
                  <a:srgbClr val="006600"/>
                </a:solidFill>
                <a:latin typeface="Times New Roman" pitchFamily="18" charset="0"/>
                <a:cs typeface="Times New Roman" pitchFamily="18" charset="0"/>
              </a:rPr>
              <a:t>Ig</a:t>
            </a:r>
            <a:r>
              <a:rPr lang="en-US" b="1" dirty="0" smtClean="0">
                <a:solidFill>
                  <a:srgbClr val="006600"/>
                </a:solidFill>
                <a:latin typeface="Times New Roman" pitchFamily="18" charset="0"/>
                <a:cs typeface="Times New Roman" pitchFamily="18" charset="0"/>
              </a:rPr>
              <a:t> Macro) </a:t>
            </a:r>
          </a:p>
          <a:p>
            <a:pPr algn="just">
              <a:lnSpc>
                <a:spcPct val="170000"/>
              </a:lnSpc>
            </a:pPr>
            <a:r>
              <a:rPr lang="en-US" dirty="0" err="1" smtClean="0"/>
              <a:t>Pentamer</a:t>
            </a:r>
            <a:r>
              <a:rPr lang="en-US" dirty="0" smtClean="0"/>
              <a:t> --&gt; 10 combining sites --&gt; found in blood &amp; lymph </a:t>
            </a:r>
          </a:p>
          <a:p>
            <a:pPr algn="just">
              <a:lnSpc>
                <a:spcPct val="170000"/>
              </a:lnSpc>
            </a:pPr>
            <a:r>
              <a:rPr lang="en-US" dirty="0" smtClean="0"/>
              <a:t>Adult levels reached by 9 months of age (first class to reach adult levels) </a:t>
            </a:r>
          </a:p>
          <a:p>
            <a:pPr algn="just">
              <a:lnSpc>
                <a:spcPct val="170000"/>
              </a:lnSpc>
            </a:pPr>
            <a:r>
              <a:rPr lang="en-US" dirty="0" smtClean="0"/>
              <a:t>5-10% total serum antibody </a:t>
            </a:r>
          </a:p>
          <a:p>
            <a:pPr algn="just">
              <a:lnSpc>
                <a:spcPct val="170000"/>
              </a:lnSpc>
            </a:pPr>
            <a:r>
              <a:rPr lang="en-US" dirty="0" smtClean="0"/>
              <a:t>Agglutinates, promotes </a:t>
            </a:r>
            <a:r>
              <a:rPr lang="en-US" dirty="0" err="1" smtClean="0"/>
              <a:t>lysis</a:t>
            </a:r>
            <a:r>
              <a:rPr lang="en-US" dirty="0" smtClean="0"/>
              <a:t> and </a:t>
            </a:r>
            <a:r>
              <a:rPr lang="en-US" dirty="0" err="1" smtClean="0"/>
              <a:t>phagocytosis</a:t>
            </a:r>
            <a:r>
              <a:rPr lang="en-US" dirty="0" smtClean="0"/>
              <a:t> of microorganism --&gt; high bactericidal action </a:t>
            </a:r>
          </a:p>
          <a:p>
            <a:pPr algn="just">
              <a:lnSpc>
                <a:spcPct val="170000"/>
              </a:lnSpc>
            </a:pPr>
            <a:r>
              <a:rPr lang="en-US" dirty="0" smtClean="0"/>
              <a:t>First found in blood stream after infection </a:t>
            </a:r>
          </a:p>
          <a:p>
            <a:pPr algn="just">
              <a:lnSpc>
                <a:spcPct val="170000"/>
              </a:lnSpc>
            </a:pPr>
            <a:r>
              <a:rPr lang="en-US" dirty="0" smtClean="0"/>
              <a:t>Relatively short lived (half life = 5 days) when compared to </a:t>
            </a:r>
            <a:r>
              <a:rPr lang="en-US" dirty="0" err="1" smtClean="0"/>
              <a:t>IgG</a:t>
            </a:r>
            <a:r>
              <a:rPr lang="en-US" dirty="0" smtClean="0"/>
              <a:t> (half life = 25 days)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err="1" smtClean="0">
                <a:solidFill>
                  <a:srgbClr val="006600"/>
                </a:solidFill>
                <a:latin typeface="Times New Roman" pitchFamily="18" charset="0"/>
                <a:cs typeface="Times New Roman" pitchFamily="18" charset="0"/>
              </a:rPr>
              <a:t>IgA</a:t>
            </a:r>
            <a:r>
              <a:rPr lang="en-US" b="1" dirty="0" smtClean="0">
                <a:solidFill>
                  <a:srgbClr val="006600"/>
                </a:solidFill>
                <a:latin typeface="Times New Roman" pitchFamily="18" charset="0"/>
                <a:cs typeface="Times New Roman" pitchFamily="18" charset="0"/>
              </a:rPr>
              <a:t> </a:t>
            </a:r>
          </a:p>
          <a:p>
            <a:pPr algn="just">
              <a:lnSpc>
                <a:spcPct val="150000"/>
              </a:lnSpc>
            </a:pPr>
            <a:r>
              <a:rPr lang="en-US" dirty="0" smtClean="0">
                <a:latin typeface="Times New Roman" pitchFamily="18" charset="0"/>
                <a:cs typeface="Times New Roman" pitchFamily="18" charset="0"/>
              </a:rPr>
              <a:t>Serum monomer and </a:t>
            </a:r>
            <a:r>
              <a:rPr lang="en-US" dirty="0" err="1" smtClean="0">
                <a:latin typeface="Times New Roman" pitchFamily="18" charset="0"/>
                <a:cs typeface="Times New Roman" pitchFamily="18" charset="0"/>
              </a:rPr>
              <a:t>secretory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dimer</a:t>
            </a:r>
            <a:r>
              <a:rPr lang="en-US" dirty="0" smtClean="0">
                <a:latin typeface="Times New Roman" pitchFamily="18" charset="0"/>
                <a:cs typeface="Times New Roman" pitchFamily="18" charset="0"/>
              </a:rPr>
              <a:t> --&gt; 15% total serum antibody </a:t>
            </a:r>
          </a:p>
          <a:p>
            <a:pPr algn="just">
              <a:lnSpc>
                <a:spcPct val="150000"/>
              </a:lnSpc>
            </a:pPr>
            <a:r>
              <a:rPr lang="en-US" dirty="0" smtClean="0">
                <a:latin typeface="Times New Roman" pitchFamily="18" charset="0"/>
                <a:cs typeface="Times New Roman" pitchFamily="18" charset="0"/>
              </a:rPr>
              <a:t>Found in secretions of mucus and mucous membranes --&gt; also found in milk and saliva </a:t>
            </a:r>
          </a:p>
          <a:p>
            <a:pPr algn="just">
              <a:lnSpc>
                <a:spcPct val="150000"/>
              </a:lnSpc>
            </a:pPr>
            <a:r>
              <a:rPr lang="en-US" dirty="0" smtClean="0">
                <a:latin typeface="Times New Roman" pitchFamily="18" charset="0"/>
                <a:cs typeface="Times New Roman" pitchFamily="18" charset="0"/>
              </a:rPr>
              <a:t>Less specific --&gt; many kinds of foreign objects </a:t>
            </a:r>
          </a:p>
          <a:p>
            <a:pPr algn="just">
              <a:lnSpc>
                <a:spcPct val="150000"/>
              </a:lnSpc>
            </a:pPr>
            <a:r>
              <a:rPr lang="en-US" dirty="0" smtClean="0">
                <a:latin typeface="Times New Roman" pitchFamily="18" charset="0"/>
                <a:cs typeface="Times New Roman" pitchFamily="18" charset="0"/>
              </a:rPr>
              <a:t>Localized protection of mucosal surfaces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smtClean="0">
                <a:solidFill>
                  <a:srgbClr val="006600"/>
                </a:solidFill>
                <a:latin typeface="Times New Roman" pitchFamily="18" charset="0"/>
                <a:cs typeface="Times New Roman" pitchFamily="18" charset="0"/>
              </a:rPr>
              <a:t>IgD</a:t>
            </a:r>
            <a:r>
              <a:rPr lang="en-US" b="1" dirty="0" smtClean="0">
                <a:solidFill>
                  <a:srgbClr val="006600"/>
                </a:solidFill>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1. Found on β cell surfaces and in blood and lymph --&gt; monomer </a:t>
            </a:r>
          </a:p>
          <a:p>
            <a:pPr algn="just">
              <a:buNone/>
            </a:pPr>
            <a:r>
              <a:rPr lang="en-US" dirty="0" smtClean="0">
                <a:latin typeface="Times New Roman" pitchFamily="18" charset="0"/>
                <a:cs typeface="Times New Roman" pitchFamily="18" charset="0"/>
              </a:rPr>
              <a:t>2. 0.2% total serum antibody </a:t>
            </a:r>
          </a:p>
          <a:p>
            <a:pPr algn="just">
              <a:buNone/>
            </a:pPr>
            <a:r>
              <a:rPr lang="en-US" dirty="0" smtClean="0">
                <a:latin typeface="Times New Roman" pitchFamily="18" charset="0"/>
                <a:cs typeface="Times New Roman" pitchFamily="18" charset="0"/>
              </a:rPr>
              <a:t>3. May activate β cells </a:t>
            </a:r>
          </a:p>
          <a:p>
            <a:pPr algn="just">
              <a:buNone/>
            </a:pPr>
            <a:r>
              <a:rPr lang="en-US" dirty="0" smtClean="0">
                <a:latin typeface="Times New Roman" pitchFamily="18" charset="0"/>
                <a:cs typeface="Times New Roman" pitchFamily="18" charset="0"/>
              </a:rPr>
              <a:t>4. </a:t>
            </a:r>
            <a:r>
              <a:rPr lang="en-US" dirty="0" err="1" smtClean="0">
                <a:latin typeface="Times New Roman" pitchFamily="18" charset="0"/>
                <a:cs typeface="Times New Roman" pitchFamily="18" charset="0"/>
              </a:rPr>
              <a:t>IgD</a:t>
            </a:r>
            <a:r>
              <a:rPr lang="en-US" dirty="0" smtClean="0">
                <a:latin typeface="Times New Roman" pitchFamily="18" charset="0"/>
                <a:cs typeface="Times New Roman" pitchFamily="18" charset="0"/>
              </a:rPr>
              <a:t> may react with </a:t>
            </a:r>
            <a:r>
              <a:rPr lang="en-US" dirty="0" err="1" smtClean="0">
                <a:latin typeface="Times New Roman" pitchFamily="18" charset="0"/>
                <a:cs typeface="Times New Roman" pitchFamily="18" charset="0"/>
              </a:rPr>
              <a:t>haptens</a:t>
            </a:r>
            <a:r>
              <a:rPr lang="en-US" dirty="0" smtClean="0">
                <a:latin typeface="Times New Roman" pitchFamily="18" charset="0"/>
                <a:cs typeface="Times New Roman" pitchFamily="18" charset="0"/>
              </a:rPr>
              <a:t> (penicillin) and serum proteins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Inflammatory diseases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150000"/>
              </a:lnSpc>
              <a:buNone/>
            </a:pPr>
            <a:r>
              <a:rPr lang="en-US" dirty="0" smtClean="0">
                <a:latin typeface="Times New Roman" pitchFamily="18" charset="0"/>
                <a:cs typeface="Times New Roman" pitchFamily="18" charset="0"/>
              </a:rPr>
              <a:t>	These are diseases which the body reacts to an injurious agent by means of inflammation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err="1" smtClean="0">
                <a:solidFill>
                  <a:srgbClr val="006600"/>
                </a:solidFill>
                <a:latin typeface="Times New Roman" pitchFamily="18" charset="0"/>
                <a:cs typeface="Times New Roman" pitchFamily="18" charset="0"/>
              </a:rPr>
              <a:t>IgE</a:t>
            </a:r>
            <a:r>
              <a:rPr lang="en-US" b="1" dirty="0" smtClean="0">
                <a:solidFill>
                  <a:srgbClr val="006600"/>
                </a:solidFill>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1. Monomer --&gt; bound to mast cells and </a:t>
            </a:r>
            <a:r>
              <a:rPr lang="en-US" dirty="0" err="1" smtClean="0">
                <a:latin typeface="Times New Roman" pitchFamily="18" charset="0"/>
                <a:cs typeface="Times New Roman" pitchFamily="18" charset="0"/>
              </a:rPr>
              <a:t>basophils</a:t>
            </a: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2. 0.002% total serum antibody </a:t>
            </a:r>
          </a:p>
          <a:p>
            <a:pPr algn="just">
              <a:buNone/>
            </a:pPr>
            <a:r>
              <a:rPr lang="en-US" dirty="0" smtClean="0">
                <a:latin typeface="Times New Roman" pitchFamily="18" charset="0"/>
                <a:cs typeface="Times New Roman" pitchFamily="18" charset="0"/>
              </a:rPr>
              <a:t>3. Allergic reactions and </a:t>
            </a:r>
            <a:r>
              <a:rPr lang="en-US" dirty="0" err="1" smtClean="0">
                <a:latin typeface="Times New Roman" pitchFamily="18" charset="0"/>
                <a:cs typeface="Times New Roman" pitchFamily="18" charset="0"/>
              </a:rPr>
              <a:t>lysis</a:t>
            </a:r>
            <a:r>
              <a:rPr lang="en-US" dirty="0" smtClean="0">
                <a:latin typeface="Times New Roman" pitchFamily="18" charset="0"/>
                <a:cs typeface="Times New Roman" pitchFamily="18" charset="0"/>
              </a:rPr>
              <a:t> of protozoan parasites </a:t>
            </a:r>
          </a:p>
          <a:p>
            <a:pPr algn="just">
              <a:buNone/>
            </a:pPr>
            <a:r>
              <a:rPr lang="en-US" dirty="0" smtClean="0">
                <a:latin typeface="Times New Roman" pitchFamily="18" charset="0"/>
                <a:cs typeface="Times New Roman" pitchFamily="18" charset="0"/>
              </a:rPr>
              <a:t>4. Antigen + </a:t>
            </a:r>
            <a:r>
              <a:rPr lang="en-US" dirty="0" err="1" smtClean="0">
                <a:latin typeface="Times New Roman" pitchFamily="18" charset="0"/>
                <a:cs typeface="Times New Roman" pitchFamily="18" charset="0"/>
              </a:rPr>
              <a:t>IgE</a:t>
            </a:r>
            <a:r>
              <a:rPr lang="en-US" dirty="0" smtClean="0">
                <a:latin typeface="Times New Roman" pitchFamily="18" charset="0"/>
                <a:cs typeface="Times New Roman" pitchFamily="18" charset="0"/>
              </a:rPr>
              <a:t> (on mast cells) causes release of histamine --&gt; this results in inflammatory response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plus(in)">
                                      <p:cBhvr>
                                        <p:cTn id="7" dur="2000"/>
                                        <p:tgtEl>
                                          <p:spTgt spid="3">
                                            <p:txEl>
                                              <p:pRg st="1" end="1"/>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plus(in)">
                                      <p:cBhvr>
                                        <p:cTn id="10" dur="2000"/>
                                        <p:tgtEl>
                                          <p:spTgt spid="3">
                                            <p:txEl>
                                              <p:pRg st="2" end="2"/>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plus(in)">
                                      <p:cBhvr>
                                        <p:cTn id="13" dur="2000"/>
                                        <p:tgtEl>
                                          <p:spTgt spid="3">
                                            <p:txEl>
                                              <p:pRg st="3" end="3"/>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plus(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Hypersensitivity</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It is when an otherwise healthy immune system has an undesirable exaggerated response to a foreign substance (or perceived foreign substance) that damages the body’s own cells.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These are the same immune processes that are necessary to prevent infection, but they create problems when they are hyperactive or misguided.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Types of Hypersensitivity</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None/>
            </a:pPr>
            <a:r>
              <a:rPr lang="en-US" dirty="0" smtClean="0">
                <a:latin typeface="Times New Roman" pitchFamily="18" charset="0"/>
                <a:cs typeface="Times New Roman" pitchFamily="18" charset="0"/>
              </a:rPr>
              <a:t>Can simply be identified as </a:t>
            </a:r>
            <a:r>
              <a:rPr lang="en-US" b="1" dirty="0" smtClean="0">
                <a:solidFill>
                  <a:srgbClr val="0070C0"/>
                </a:solidFill>
                <a:latin typeface="Times New Roman" pitchFamily="18" charset="0"/>
                <a:cs typeface="Times New Roman" pitchFamily="18" charset="0"/>
              </a:rPr>
              <a:t>ABCD</a:t>
            </a:r>
          </a:p>
          <a:p>
            <a:pPr algn="just">
              <a:lnSpc>
                <a:spcPct val="150000"/>
              </a:lnSpc>
            </a:pPr>
            <a:r>
              <a:rPr lang="en-US" dirty="0" smtClean="0">
                <a:latin typeface="Times New Roman" pitchFamily="18" charset="0"/>
                <a:cs typeface="Times New Roman" pitchFamily="18" charset="0"/>
              </a:rPr>
              <a:t>Type I = </a:t>
            </a:r>
            <a:r>
              <a:rPr lang="en-US" b="1" dirty="0" smtClean="0">
                <a:solidFill>
                  <a:srgbClr val="006600"/>
                </a:solidFill>
                <a:latin typeface="Times New Roman" pitchFamily="18" charset="0"/>
                <a:cs typeface="Times New Roman" pitchFamily="18" charset="0"/>
              </a:rPr>
              <a:t>A</a:t>
            </a:r>
            <a:r>
              <a:rPr lang="en-US" dirty="0" smtClean="0">
                <a:latin typeface="Times New Roman" pitchFamily="18" charset="0"/>
                <a:cs typeface="Times New Roman" pitchFamily="18" charset="0"/>
              </a:rPr>
              <a:t>llergic, </a:t>
            </a:r>
            <a:r>
              <a:rPr lang="en-US" b="1" dirty="0" smtClean="0">
                <a:solidFill>
                  <a:srgbClr val="006600"/>
                </a:solidFill>
                <a:latin typeface="Times New Roman" pitchFamily="18" charset="0"/>
                <a:cs typeface="Times New Roman" pitchFamily="18" charset="0"/>
              </a:rPr>
              <a:t>A</a:t>
            </a:r>
            <a:r>
              <a:rPr lang="en-US" dirty="0" smtClean="0">
                <a:latin typeface="Times New Roman" pitchFamily="18" charset="0"/>
                <a:cs typeface="Times New Roman" pitchFamily="18" charset="0"/>
              </a:rPr>
              <a:t>naphylaxis and </a:t>
            </a:r>
            <a:r>
              <a:rPr lang="en-US" b="1" dirty="0" err="1" smtClean="0">
                <a:solidFill>
                  <a:srgbClr val="006600"/>
                </a:solidFill>
                <a:latin typeface="Times New Roman" pitchFamily="18" charset="0"/>
                <a:cs typeface="Times New Roman" pitchFamily="18" charset="0"/>
              </a:rPr>
              <a:t>A</a:t>
            </a:r>
            <a:r>
              <a:rPr lang="en-US" dirty="0" err="1" smtClean="0">
                <a:latin typeface="Times New Roman" pitchFamily="18" charset="0"/>
                <a:cs typeface="Times New Roman" pitchFamily="18" charset="0"/>
              </a:rPr>
              <a:t>topy</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Type II = anti </a:t>
            </a:r>
            <a:r>
              <a:rPr lang="en-US" b="1" dirty="0" smtClean="0">
                <a:solidFill>
                  <a:srgbClr val="006600"/>
                </a:solidFill>
                <a:latin typeface="Times New Roman" pitchFamily="18" charset="0"/>
                <a:cs typeface="Times New Roman" pitchFamily="18" charset="0"/>
              </a:rPr>
              <a:t>B</a:t>
            </a:r>
            <a:r>
              <a:rPr lang="en-US" dirty="0" smtClean="0">
                <a:latin typeface="Times New Roman" pitchFamily="18" charset="0"/>
                <a:cs typeface="Times New Roman" pitchFamily="18" charset="0"/>
              </a:rPr>
              <a:t>ody</a:t>
            </a:r>
          </a:p>
          <a:p>
            <a:pPr algn="just">
              <a:lnSpc>
                <a:spcPct val="150000"/>
              </a:lnSpc>
            </a:pPr>
            <a:r>
              <a:rPr lang="en-US" dirty="0" smtClean="0">
                <a:latin typeface="Times New Roman" pitchFamily="18" charset="0"/>
                <a:cs typeface="Times New Roman" pitchFamily="18" charset="0"/>
              </a:rPr>
              <a:t>Type III = immune </a:t>
            </a:r>
            <a:r>
              <a:rPr lang="en-US" b="1" dirty="0" smtClean="0">
                <a:solidFill>
                  <a:srgbClr val="006600"/>
                </a:solidFill>
                <a:latin typeface="Times New Roman" pitchFamily="18" charset="0"/>
                <a:cs typeface="Times New Roman" pitchFamily="18" charset="0"/>
              </a:rPr>
              <a:t>C</a:t>
            </a:r>
            <a:r>
              <a:rPr lang="en-US" dirty="0" smtClean="0">
                <a:latin typeface="Times New Roman" pitchFamily="18" charset="0"/>
                <a:cs typeface="Times New Roman" pitchFamily="18" charset="0"/>
              </a:rPr>
              <a:t>omplex</a:t>
            </a:r>
          </a:p>
          <a:p>
            <a:pPr algn="just">
              <a:lnSpc>
                <a:spcPct val="150000"/>
              </a:lnSpc>
            </a:pPr>
            <a:r>
              <a:rPr lang="en-US" dirty="0" smtClean="0">
                <a:latin typeface="Times New Roman" pitchFamily="18" charset="0"/>
                <a:cs typeface="Times New Roman" pitchFamily="18" charset="0"/>
              </a:rPr>
              <a:t>Type IV = </a:t>
            </a:r>
            <a:r>
              <a:rPr lang="en-US" b="1" dirty="0" smtClean="0">
                <a:solidFill>
                  <a:srgbClr val="006600"/>
                </a:solidFill>
                <a:latin typeface="Times New Roman" pitchFamily="18" charset="0"/>
                <a:cs typeface="Times New Roman" pitchFamily="18" charset="0"/>
              </a:rPr>
              <a:t>D</a:t>
            </a:r>
            <a:r>
              <a:rPr lang="en-US" dirty="0" smtClean="0">
                <a:latin typeface="Times New Roman" pitchFamily="18" charset="0"/>
                <a:cs typeface="Times New Roman" pitchFamily="18" charset="0"/>
              </a:rPr>
              <a:t>elayed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u="sng" dirty="0" smtClean="0">
                <a:solidFill>
                  <a:srgbClr val="FF0000"/>
                </a:solidFill>
                <a:latin typeface="Times New Roman" pitchFamily="18" charset="0"/>
                <a:cs typeface="Times New Roman" pitchFamily="18" charset="0"/>
              </a:rPr>
              <a:t>Type I Hypersensitivity</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dirty="0" smtClean="0">
                <a:latin typeface="Times New Roman" pitchFamily="18" charset="0"/>
                <a:cs typeface="Times New Roman" pitchFamily="18" charset="0"/>
              </a:rPr>
              <a:t>Is triggered by an innocuous foreign substance (like dust, pollen or animal dander) that would cause no problems in the majority of people.</a:t>
            </a:r>
          </a:p>
          <a:p>
            <a:pPr algn="just">
              <a:lnSpc>
                <a:spcPct val="150000"/>
              </a:lnSpc>
            </a:pPr>
            <a:r>
              <a:rPr lang="en-US" dirty="0" smtClean="0">
                <a:latin typeface="Times New Roman" pitchFamily="18" charset="0"/>
                <a:cs typeface="Times New Roman" pitchFamily="18" charset="0"/>
              </a:rPr>
              <a:t>The antigen simultaneously binds more than one membrane bound </a:t>
            </a:r>
            <a:r>
              <a:rPr lang="en-US" dirty="0" err="1" smtClean="0">
                <a:latin typeface="Times New Roman" pitchFamily="18" charset="0"/>
                <a:cs typeface="Times New Roman" pitchFamily="18" charset="0"/>
              </a:rPr>
              <a:t>IgE</a:t>
            </a:r>
            <a:r>
              <a:rPr lang="en-US" dirty="0" smtClean="0">
                <a:latin typeface="Times New Roman" pitchFamily="18" charset="0"/>
                <a:cs typeface="Times New Roman" pitchFamily="18" charset="0"/>
              </a:rPr>
              <a:t> on a mast cell (or </a:t>
            </a:r>
            <a:r>
              <a:rPr lang="en-US" dirty="0" err="1" smtClean="0">
                <a:latin typeface="Times New Roman" pitchFamily="18" charset="0"/>
                <a:cs typeface="Times New Roman" pitchFamily="18" charset="0"/>
              </a:rPr>
              <a:t>basophil</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dirty="0" smtClean="0">
                <a:latin typeface="Times New Roman" pitchFamily="18" charset="0"/>
                <a:cs typeface="Times New Roman" pitchFamily="18" charset="0"/>
              </a:rPr>
              <a:t>This process, called </a:t>
            </a:r>
            <a:r>
              <a:rPr lang="en-US" b="1" dirty="0" err="1" smtClean="0">
                <a:latin typeface="Times New Roman" pitchFamily="18" charset="0"/>
                <a:cs typeface="Times New Roman" pitchFamily="18" charset="0"/>
              </a:rPr>
              <a:t>Crosslinking</a:t>
            </a:r>
            <a:r>
              <a:rPr lang="en-US" dirty="0" smtClean="0">
                <a:latin typeface="Times New Roman" pitchFamily="18" charset="0"/>
                <a:cs typeface="Times New Roman" pitchFamily="18" charset="0"/>
              </a:rPr>
              <a:t>, triggers the release of mast cell granules full of histamine. </a:t>
            </a:r>
          </a:p>
          <a:p>
            <a:pPr algn="just">
              <a:lnSpc>
                <a:spcPct val="150000"/>
              </a:lnSpc>
            </a:pPr>
            <a:r>
              <a:rPr lang="en-US" b="1" dirty="0" smtClean="0">
                <a:latin typeface="Times New Roman" pitchFamily="18" charset="0"/>
                <a:cs typeface="Times New Roman" pitchFamily="18" charset="0"/>
              </a:rPr>
              <a:t>Histamine</a:t>
            </a:r>
            <a:r>
              <a:rPr lang="en-US" dirty="0" smtClean="0">
                <a:latin typeface="Times New Roman" pitchFamily="18" charset="0"/>
                <a:cs typeface="Times New Roman" pitchFamily="18" charset="0"/>
              </a:rPr>
              <a:t> then goes on to signal the various changes associated with allergies similar to how it functions during acute inflammation.</a:t>
            </a:r>
          </a:p>
          <a:p>
            <a:pPr algn="just">
              <a:lnSpc>
                <a:spcPct val="150000"/>
              </a:lnSpc>
            </a:pPr>
            <a:r>
              <a:rPr lang="en-US" dirty="0" smtClean="0">
                <a:latin typeface="Times New Roman" pitchFamily="18" charset="0"/>
                <a:cs typeface="Times New Roman" pitchFamily="18" charset="0"/>
              </a:rPr>
              <a:t>This allergic reaction happens almost instantly and the symptoms can become evident within minutes.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This is possible because the mast cells are </a:t>
            </a:r>
            <a:r>
              <a:rPr lang="en-US" b="1" dirty="0" smtClean="0">
                <a:latin typeface="Times New Roman" pitchFamily="18" charset="0"/>
                <a:cs typeface="Times New Roman" pitchFamily="18" charset="0"/>
              </a:rPr>
              <a:t>Pre-Sensitized</a:t>
            </a:r>
            <a:r>
              <a:rPr lang="en-US" dirty="0" smtClean="0">
                <a:latin typeface="Times New Roman" pitchFamily="18" charset="0"/>
                <a:cs typeface="Times New Roman" pitchFamily="18" charset="0"/>
              </a:rPr>
              <a:t> to the innocuous substance which means they have pre-formed membrane bound </a:t>
            </a:r>
            <a:r>
              <a:rPr lang="en-US" dirty="0" err="1" smtClean="0">
                <a:latin typeface="Times New Roman" pitchFamily="18" charset="0"/>
                <a:cs typeface="Times New Roman" pitchFamily="18" charset="0"/>
              </a:rPr>
              <a:t>IgE</a:t>
            </a:r>
            <a:r>
              <a:rPr lang="en-US" dirty="0" smtClean="0">
                <a:latin typeface="Times New Roman" pitchFamily="18" charset="0"/>
                <a:cs typeface="Times New Roman" pitchFamily="18" charset="0"/>
              </a:rPr>
              <a:t> that recognizes the particular innocuous antigen.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To be pre-sensitized the immune system must have seen the antigen previously, because antibody (</a:t>
            </a:r>
            <a:r>
              <a:rPr lang="en-US" dirty="0" err="1" smtClean="0">
                <a:latin typeface="Times New Roman" pitchFamily="18" charset="0"/>
                <a:cs typeface="Times New Roman" pitchFamily="18" charset="0"/>
              </a:rPr>
              <a:t>IgE</a:t>
            </a:r>
            <a:r>
              <a:rPr lang="en-US" dirty="0" smtClean="0">
                <a:latin typeface="Times New Roman" pitchFamily="18" charset="0"/>
                <a:cs typeface="Times New Roman" pitchFamily="18" charset="0"/>
              </a:rPr>
              <a:t>) formation takes time.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just">
              <a:lnSpc>
                <a:spcPct val="150000"/>
              </a:lnSpc>
            </a:pPr>
            <a:r>
              <a:rPr lang="en-US" dirty="0" smtClean="0">
                <a:latin typeface="Times New Roman" pitchFamily="18" charset="0"/>
                <a:cs typeface="Times New Roman" pitchFamily="18" charset="0"/>
              </a:rPr>
              <a:t>Type I </a:t>
            </a:r>
            <a:r>
              <a:rPr lang="en-US" dirty="0" err="1" smtClean="0">
                <a:latin typeface="Times New Roman" pitchFamily="18" charset="0"/>
                <a:cs typeface="Times New Roman" pitchFamily="18" charset="0"/>
              </a:rPr>
              <a:t>Hypearsensitivity</a:t>
            </a:r>
            <a:r>
              <a:rPr lang="en-US" dirty="0" smtClean="0">
                <a:latin typeface="Times New Roman" pitchFamily="18" charset="0"/>
                <a:cs typeface="Times New Roman" pitchFamily="18" charset="0"/>
              </a:rPr>
              <a:t> is the process that leads to various different “allergies”.</a:t>
            </a:r>
          </a:p>
          <a:p>
            <a:pPr algn="just">
              <a:lnSpc>
                <a:spcPct val="150000"/>
              </a:lnSpc>
            </a:pPr>
            <a:r>
              <a:rPr lang="en-US" dirty="0" smtClean="0">
                <a:latin typeface="Times New Roman" pitchFamily="18" charset="0"/>
                <a:cs typeface="Times New Roman" pitchFamily="18" charset="0"/>
              </a:rPr>
              <a:t>A more mild form would include </a:t>
            </a:r>
            <a:r>
              <a:rPr lang="en-US" b="1" dirty="0" smtClean="0">
                <a:latin typeface="Times New Roman" pitchFamily="18" charset="0"/>
                <a:cs typeface="Times New Roman" pitchFamily="18" charset="0"/>
              </a:rPr>
              <a:t>Allergic Rhinitis</a:t>
            </a:r>
            <a:r>
              <a:rPr lang="en-US" dirty="0" smtClean="0">
                <a:latin typeface="Times New Roman" pitchFamily="18" charset="0"/>
                <a:cs typeface="Times New Roman" pitchFamily="18" charset="0"/>
              </a:rPr>
              <a:t> (seasonal allergies) that cause things like coughing, sneezing, watery eyes and nasal congestion.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Some individuals with these allergies also experience an atopic rash referred to as </a:t>
            </a:r>
            <a:r>
              <a:rPr lang="en-US" b="1" dirty="0" err="1" smtClean="0">
                <a:latin typeface="Times New Roman" pitchFamily="18" charset="0"/>
                <a:cs typeface="Times New Roman" pitchFamily="18" charset="0"/>
              </a:rPr>
              <a:t>Urticaria</a:t>
            </a:r>
            <a:r>
              <a:rPr lang="en-US" dirty="0" smtClean="0">
                <a:latin typeface="Times New Roman" pitchFamily="18" charset="0"/>
                <a:cs typeface="Times New Roman" pitchFamily="18" charset="0"/>
              </a:rPr>
              <a:t> (Hives) or </a:t>
            </a:r>
            <a:r>
              <a:rPr lang="en-US" b="1" dirty="0" smtClean="0">
                <a:latin typeface="Times New Roman" pitchFamily="18" charset="0"/>
                <a:cs typeface="Times New Roman" pitchFamily="18" charset="0"/>
              </a:rPr>
              <a:t>Atopic Dermatitis</a:t>
            </a:r>
            <a:r>
              <a:rPr lang="en-US" dirty="0" smtClean="0">
                <a:latin typeface="Times New Roman" pitchFamily="18" charset="0"/>
                <a:cs typeface="Times New Roman" pitchFamily="18" charset="0"/>
              </a:rPr>
              <a:t> (Eczema). </a:t>
            </a:r>
          </a:p>
          <a:p>
            <a:pPr algn="just">
              <a:lnSpc>
                <a:spcPct val="150000"/>
              </a:lnSpc>
            </a:pPr>
            <a:r>
              <a:rPr lang="en-US" dirty="0" smtClean="0">
                <a:latin typeface="Times New Roman" pitchFamily="18" charset="0"/>
                <a:cs typeface="Times New Roman" pitchFamily="18" charset="0"/>
              </a:rPr>
              <a:t>This red rash is raised and </a:t>
            </a:r>
            <a:r>
              <a:rPr lang="en-US" dirty="0" err="1" smtClean="0">
                <a:latin typeface="Times New Roman" pitchFamily="18" charset="0"/>
                <a:cs typeface="Times New Roman" pitchFamily="18" charset="0"/>
              </a:rPr>
              <a:t>pruritic</a:t>
            </a:r>
            <a:r>
              <a:rPr lang="en-US" dirty="0" smtClean="0">
                <a:latin typeface="Times New Roman" pitchFamily="18" charset="0"/>
                <a:cs typeface="Times New Roman" pitchFamily="18" charset="0"/>
              </a:rPr>
              <a:t> (itchy).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4052</TotalTime>
  <Words>3892</Words>
  <Application>Microsoft Office PowerPoint</Application>
  <PresentationFormat>On-screen Show (4:3)</PresentationFormat>
  <Paragraphs>415</Paragraphs>
  <Slides>134</Slides>
  <Notes>8</Notes>
  <HiddenSlides>0</HiddenSlides>
  <MMClips>0</MMClips>
  <ScaleCrop>false</ScaleCrop>
  <HeadingPairs>
    <vt:vector size="4" baseType="variant">
      <vt:variant>
        <vt:lpstr>Theme</vt:lpstr>
      </vt:variant>
      <vt:variant>
        <vt:i4>1</vt:i4>
      </vt:variant>
      <vt:variant>
        <vt:lpstr>Slide Titles</vt:lpstr>
      </vt:variant>
      <vt:variant>
        <vt:i4>134</vt:i4>
      </vt:variant>
    </vt:vector>
  </HeadingPairs>
  <TitlesOfParts>
    <vt:vector size="135" baseType="lpstr">
      <vt:lpstr>Office Theme</vt:lpstr>
      <vt:lpstr>PATHOLOGY UNIT 1,2 &amp;3</vt:lpstr>
      <vt:lpstr>Introduction</vt:lpstr>
      <vt:lpstr>Introduction Cont..</vt:lpstr>
      <vt:lpstr>Slide 4</vt:lpstr>
      <vt:lpstr>Slide 5</vt:lpstr>
      <vt:lpstr>Slide 6</vt:lpstr>
      <vt:lpstr>Characteristics of disease process</vt:lpstr>
      <vt:lpstr>Congenital and hereditary disease</vt:lpstr>
      <vt:lpstr>Inflammatory diseases</vt:lpstr>
      <vt:lpstr>Degenerative diseases</vt:lpstr>
      <vt:lpstr>Metabolic Diseases</vt:lpstr>
      <vt:lpstr>Neoplastic disease</vt:lpstr>
      <vt:lpstr>Basic principles of diagnosis</vt:lpstr>
      <vt:lpstr>Steps in diagnosis</vt:lpstr>
      <vt:lpstr>Slide 15</vt:lpstr>
      <vt:lpstr>Slide 16</vt:lpstr>
      <vt:lpstr>Slide 17</vt:lpstr>
      <vt:lpstr>Slide 18</vt:lpstr>
      <vt:lpstr>Slide 19</vt:lpstr>
      <vt:lpstr>The use of diagnostic tests and procedures</vt:lpstr>
      <vt:lpstr>Invasive procedures</vt:lpstr>
      <vt:lpstr>Noninvasive</vt:lpstr>
      <vt:lpstr>Slide 23</vt:lpstr>
      <vt:lpstr>Slide 24</vt:lpstr>
      <vt:lpstr>1. Clinical Lab tests</vt:lpstr>
      <vt:lpstr>2. Tests of electrical activity</vt:lpstr>
      <vt:lpstr>3. Radiostope studies</vt:lpstr>
      <vt:lpstr>4. Endoscopy</vt:lpstr>
      <vt:lpstr>5. Ultrasound</vt:lpstr>
      <vt:lpstr>Slide 30</vt:lpstr>
      <vt:lpstr>6. X-RAY Examination</vt:lpstr>
      <vt:lpstr>Slide 32</vt:lpstr>
      <vt:lpstr>Inflammation Process and its role in disease and injury</vt:lpstr>
      <vt:lpstr>Introduction</vt:lpstr>
      <vt:lpstr>Inflammatory Process and its role in Disease and injury</vt:lpstr>
      <vt:lpstr>Inflammation</vt:lpstr>
      <vt:lpstr>Infection</vt:lpstr>
      <vt:lpstr>General Characteristics of Inflammation</vt:lpstr>
      <vt:lpstr>Slide 39</vt:lpstr>
      <vt:lpstr>Slide 40</vt:lpstr>
      <vt:lpstr>Slide 41</vt:lpstr>
      <vt:lpstr>Clinical Manifestation of Inflammation</vt:lpstr>
      <vt:lpstr>Slide 43</vt:lpstr>
      <vt:lpstr>Slide 44</vt:lpstr>
      <vt:lpstr>Slide 45</vt:lpstr>
      <vt:lpstr>Slide 46</vt:lpstr>
      <vt:lpstr>Slide 47</vt:lpstr>
      <vt:lpstr>Causes of Inflammation</vt:lpstr>
      <vt:lpstr>Slide 49</vt:lpstr>
      <vt:lpstr>Slide 50</vt:lpstr>
      <vt:lpstr>Slide 51</vt:lpstr>
      <vt:lpstr>Slide 52</vt:lpstr>
      <vt:lpstr>Slide 53</vt:lpstr>
      <vt:lpstr>Slide 54</vt:lpstr>
      <vt:lpstr>Slide 55</vt:lpstr>
      <vt:lpstr>Slide 56</vt:lpstr>
      <vt:lpstr>Effects of Inflammation </vt:lpstr>
      <vt:lpstr>Local effects</vt:lpstr>
      <vt:lpstr>Systemic effects</vt:lpstr>
      <vt:lpstr>Slide 60</vt:lpstr>
      <vt:lpstr>Slide 61</vt:lpstr>
      <vt:lpstr>Slide 62</vt:lpstr>
      <vt:lpstr>Inflammatory phases:</vt:lpstr>
      <vt:lpstr>Classification of Inflammation</vt:lpstr>
      <vt:lpstr>Slide 65</vt:lpstr>
      <vt:lpstr>Acute inflammation</vt:lpstr>
      <vt:lpstr>Chronic inflammation</vt:lpstr>
      <vt:lpstr>Slide 68</vt:lpstr>
      <vt:lpstr>Outcomes of acute inflammation</vt:lpstr>
      <vt:lpstr>Slide 70</vt:lpstr>
      <vt:lpstr>Outcomes of chronic inflammation</vt:lpstr>
      <vt:lpstr>Slide 72</vt:lpstr>
      <vt:lpstr>Differences between Acute and Chronic Inflammation</vt:lpstr>
      <vt:lpstr>Differences between Infection and Inflammation</vt:lpstr>
      <vt:lpstr>Slide 75</vt:lpstr>
      <vt:lpstr>BODY IMMUNITY</vt:lpstr>
      <vt:lpstr>Immunity</vt:lpstr>
      <vt:lpstr>Immunity</vt:lpstr>
      <vt:lpstr>Types of Immunity</vt:lpstr>
      <vt:lpstr>Slide 80</vt:lpstr>
      <vt:lpstr>Slide 81</vt:lpstr>
      <vt:lpstr>Slide 82</vt:lpstr>
      <vt:lpstr>Slide 83</vt:lpstr>
      <vt:lpstr>Antibody</vt:lpstr>
      <vt:lpstr>Antigen</vt:lpstr>
      <vt:lpstr>Classes of Antibodies</vt:lpstr>
      <vt:lpstr>Slide 87</vt:lpstr>
      <vt:lpstr>Slide 88</vt:lpstr>
      <vt:lpstr>Slide 89</vt:lpstr>
      <vt:lpstr>Slide 90</vt:lpstr>
      <vt:lpstr>Hypersensitivity</vt:lpstr>
      <vt:lpstr>Slide 92</vt:lpstr>
      <vt:lpstr>Types of Hypersensitivity</vt:lpstr>
      <vt:lpstr>Type I Hypersensitivity</vt:lpstr>
      <vt:lpstr>Slide 95</vt:lpstr>
      <vt:lpstr>Slide 96</vt:lpstr>
      <vt:lpstr>Slide 97</vt:lpstr>
      <vt:lpstr>Slide 98</vt:lpstr>
      <vt:lpstr>Slide 99</vt:lpstr>
      <vt:lpstr>Slide 100</vt:lpstr>
      <vt:lpstr>Slide 101</vt:lpstr>
      <vt:lpstr>Slide 102</vt:lpstr>
      <vt:lpstr>Slide 103</vt:lpstr>
      <vt:lpstr>Slide 104</vt:lpstr>
      <vt:lpstr>Type II Hypersensitivity </vt:lpstr>
      <vt:lpstr>Slide 106</vt:lpstr>
      <vt:lpstr>Slide 107</vt:lpstr>
      <vt:lpstr>Slide 108</vt:lpstr>
      <vt:lpstr>Type III Hypersensitivity</vt:lpstr>
      <vt:lpstr>Slide 110</vt:lpstr>
      <vt:lpstr>Slide 111</vt:lpstr>
      <vt:lpstr>Slide 112</vt:lpstr>
      <vt:lpstr>Slide 113</vt:lpstr>
      <vt:lpstr>Slide 114</vt:lpstr>
      <vt:lpstr>Type IV Hypersensitivity</vt:lpstr>
      <vt:lpstr>Slide 116</vt:lpstr>
      <vt:lpstr>Slide 117</vt:lpstr>
      <vt:lpstr>Slide 118</vt:lpstr>
      <vt:lpstr>Slide 119</vt:lpstr>
      <vt:lpstr>Slide 120</vt:lpstr>
      <vt:lpstr>INTERGUMENTARY SYSTEM</vt:lpstr>
      <vt:lpstr>Slide 122</vt:lpstr>
      <vt:lpstr>Slide 123</vt:lpstr>
      <vt:lpstr>Slide 124</vt:lpstr>
      <vt:lpstr>Slide 125</vt:lpstr>
      <vt:lpstr>Slide 126</vt:lpstr>
      <vt:lpstr>Slide 127</vt:lpstr>
      <vt:lpstr>Drugs used to treat skin infections</vt:lpstr>
      <vt:lpstr>Slide 129</vt:lpstr>
      <vt:lpstr>DIGESTIVE SYSTEM</vt:lpstr>
      <vt:lpstr>Slide 131</vt:lpstr>
      <vt:lpstr>Slide 132</vt:lpstr>
      <vt:lpstr>Slide 133</vt:lpstr>
      <vt:lpstr>Hemorrhoids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dc:title>
  <dc:creator>AUSTINE</dc:creator>
  <cp:lastModifiedBy>AUSTINE</cp:lastModifiedBy>
  <cp:revision>342</cp:revision>
  <dcterms:created xsi:type="dcterms:W3CDTF">2018-06-05T12:47:45Z</dcterms:created>
  <dcterms:modified xsi:type="dcterms:W3CDTF">2018-10-09T08:12:45Z</dcterms:modified>
</cp:coreProperties>
</file>