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676AD-A5A9-4066-B37D-B755906D208A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77CF8-EDE3-4D28-BBF8-E1D186D31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D3455D-F4D5-4738-9F7E-129513076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BAA23DB-B7EA-4FDD-B46E-9ADE7A20E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5E6DAA0-3604-4EA0-B6FE-01649BFF2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49A6-F6D5-42E4-8457-302F0F9F9445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E625557-C941-4A13-B625-FE3E9473B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6C2E3D-8734-42CA-81B3-F6A20B03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441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2F7412-2A47-4C5A-A6C7-C876474E9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1075F51-BCDB-4EEC-8B82-767F313443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A2796F5-8E1D-4F97-B1A0-D512E71F7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702F-3090-46ED-BD21-07C6F5FD87AD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4A502A4-29DD-4983-B0F3-293CB0373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2C5293-161F-4878-9956-EE8FEF821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0547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8B8FAAA-39FA-4BF6-A8B7-A58A475D89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4DCC335-7D84-4632-AD61-3E621A86A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836CC6D-4C66-408B-85D5-478D7B569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B3C6-70CF-4132-976B-B7C124BC3314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95FE032-173A-45E9-BEF5-C19704908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9B0807D-A160-4844-ACD5-9442B0FA6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699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E9A214-3616-4181-9751-644837577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F56D5E3-8520-4F5E-8CB2-C4834FBFD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E27F50F-3453-4795-BD81-0172852B6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E580-ACBA-4176-91C2-32E8EA405E5C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F5ADA1B-5877-4F0B-B2FB-25791BD8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CA46878-0A69-494D-8F48-BF84750B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369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E10ECA-941A-4CB0-A652-D0632C1BB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B2E53BE-1627-40A7-A666-08A56CD75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F52665F-5F00-4C6C-8FF7-DEFEF5C05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F243-272E-4FF3-8BE7-CBBF23A23C40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E314341-FC34-468D-AF29-90D7305D3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401465D-7B0C-4A29-A744-90EB9466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705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729F41-C2E4-4C02-961B-BB16E6F6D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C640294-E051-4138-92BD-FDBCECEC44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50FA972-B985-40ED-824C-F3B3FE70D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F14BF23-A224-4A1D-93D3-8BE66462D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20A6B-6F06-433B-8F01-987B36A4D772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489BF81-E8E3-4B3C-9431-534DAB81D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28EF7DF-A550-4B6E-982B-9C1363FD4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6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5DD852-364A-49D2-9532-B650C3303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DB321C2-BC2D-41F4-BF60-8055B5221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7FFD3D4-0656-4A09-AB7C-4ED74DBD8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DAA7D41-0F63-4837-9F76-2F63C10E8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6C10D06-D38B-4B91-96FE-5109B5945C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A4010DD-9104-43D6-A984-9021E64B4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547C-D6CF-4002-81C3-2A11D8EA0546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10119A9-CDD2-43F9-82CD-B669E208A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DD3BCED-98F7-4BBB-AED9-D088FD24A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1024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EE1BF9-0A57-4010-9AFE-1A7CE8040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ED4F614-D2B9-472E-BFD9-D5BDB2C8D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7DF8-D3EF-418F-836D-85EE7D094A6D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862493E-0C53-4F0B-ABA2-2E6DA194C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334AC0A-3F08-4BA8-8465-C50BB5E23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729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EE34D73-C368-4697-9C1B-90FB6A972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F1B4-6E6C-45F8-8921-FB0C88597E12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1575B94-9560-4BCF-941E-1098107B9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5C17893-A819-440C-9121-445E0D5D3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9273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3475CF-86A6-4CC2-850B-8A6F8EC52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9AA7C60-74E0-4CE2-8BE9-C3D405E6E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88D66FC-6D61-4D47-AB67-7AAD2F211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FFC95CF-CFD0-47C2-881C-C135DD57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0C53-EDBF-4FC2-AF2C-C3BD0C395708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5C8358-EA26-445E-A243-81E8073D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D414A3A-0A9F-4B95-819B-E3E7055B8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00101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5EEC4E-4AB1-4E16-AD63-CFDA30764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BA18238-098F-4DD4-BC35-883D6AB3F9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13DEE57-4811-442B-855C-EF33D529E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D76B8AE-7EBF-4377-AA38-E6A55D6BB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5CAE-508C-432F-908A-8DA764F2542F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F96756B-CAAC-46AF-859A-D1302B586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1968230-A50E-41E1-9927-A57A274AB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271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03A9E6D-A75F-4178-B2CC-854357B51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24F6E42-5F31-4E51-B401-9689DF37D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58864C4-31E5-4D1F-A9CE-7C4FD2BBFE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DCD4C-E824-4D09-B3BD-FD016812116E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3156891-8E3A-45A0-892C-2CFBC839FC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ChristaMayienga Jaundice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E33DE42-CB00-4B7E-BFC7-C25F4124E5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8ADDB-8545-40DE-A281-13D5FF6AB8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216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2C8292-F2C5-40D1-8EA4-1A6F0FAC0B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Jaundice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1941B2C-8372-4CF5-857D-8A4395A793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ChristaMayienga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D1B7-B00B-4F13-BD35-CC37E50D3DF2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0267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Causes of Jaundice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Causes of Conjugated </a:t>
            </a:r>
            <a:r>
              <a:rPr lang="en-US" b="1" dirty="0" err="1" smtClean="0"/>
              <a:t>Hyperbilirubinemia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Deficiency of </a:t>
            </a:r>
            <a:r>
              <a:rPr lang="en-US" dirty="0" err="1" smtClean="0"/>
              <a:t>canalicular</a:t>
            </a:r>
            <a:r>
              <a:rPr lang="en-US" dirty="0" smtClean="0"/>
              <a:t> membrane transporters (</a:t>
            </a:r>
            <a:r>
              <a:rPr lang="en-US" dirty="0" err="1" smtClean="0"/>
              <a:t>Dubin</a:t>
            </a:r>
            <a:r>
              <a:rPr lang="en-US" dirty="0" smtClean="0"/>
              <a:t>-Johnson syndrome, Rotor syndrome)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Impaired bile flow like in </a:t>
            </a:r>
            <a:r>
              <a:rPr lang="en-US" dirty="0" err="1" smtClean="0"/>
              <a:t>billiary</a:t>
            </a:r>
            <a:r>
              <a:rPr lang="en-US" dirty="0" smtClean="0"/>
              <a:t> stone or cancers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r>
              <a:rPr lang="en-US" b="1" dirty="0" smtClean="0"/>
              <a:t>Assignment:  </a:t>
            </a:r>
            <a:r>
              <a:rPr lang="en-US" dirty="0" smtClean="0"/>
              <a:t>What are the Diagnostic Differences Between Hemolytic and Obstructive  Jaundice.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C4A4-7CEC-4E19-BB4B-33608C33151E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5B7B80-1661-4AD5-90C5-931C67CAD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r>
              <a:rPr lang="en-US" b="1" dirty="0" smtClean="0"/>
              <a:t>Jaundice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5996FA0-5CC9-4733-A2F5-5E2ECFD74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200"/>
            <a:ext cx="10515600" cy="4826000"/>
          </a:xfrm>
        </p:spPr>
        <p:txBody>
          <a:bodyPr/>
          <a:lstStyle/>
          <a:p>
            <a:r>
              <a:rPr lang="en-US" dirty="0"/>
              <a:t>Jaundice is a yellowish discoloration of the skin, sclerae, mucous membranes and nails due to excessive accumulation of bilirubin in the blood(</a:t>
            </a:r>
            <a:r>
              <a:rPr lang="en-US" b="1" dirty="0"/>
              <a:t>Hyperbilirubinemia).</a:t>
            </a:r>
          </a:p>
          <a:p>
            <a:r>
              <a:rPr lang="en-US" dirty="0"/>
              <a:t>It is Clinically </a:t>
            </a:r>
            <a:r>
              <a:rPr lang="en-US" dirty="0" smtClean="0"/>
              <a:t>apparent </a:t>
            </a:r>
            <a:r>
              <a:rPr lang="en-US" dirty="0"/>
              <a:t>when bilirubin levels reach 2-3 mg/dL (34-51 </a:t>
            </a:r>
            <a:r>
              <a:rPr lang="en-US" dirty="0" err="1"/>
              <a:t>mmol</a:t>
            </a:r>
            <a:r>
              <a:rPr lang="en-US" dirty="0"/>
              <a:t>/L</a:t>
            </a:r>
            <a:r>
              <a:rPr lang="en-US" dirty="0" smtClean="0"/>
              <a:t>)- </a:t>
            </a:r>
            <a:r>
              <a:rPr lang="en-US" b="1" dirty="0" smtClean="0"/>
              <a:t>Normal levels are 0.3-1.2mg/dl</a:t>
            </a:r>
            <a:endParaRPr lang="en-US" b="1" dirty="0"/>
          </a:p>
          <a:p>
            <a:r>
              <a:rPr lang="en-US" dirty="0"/>
              <a:t>May be the earliest sign of liver dysfunction and therefore needs urgent evaluation.</a:t>
            </a:r>
          </a:p>
          <a:p>
            <a:r>
              <a:rPr lang="en-US" dirty="0" smtClean="0"/>
              <a:t>Rate of </a:t>
            </a:r>
            <a:r>
              <a:rPr lang="en-US" dirty="0" err="1" smtClean="0"/>
              <a:t>bilirubin</a:t>
            </a:r>
            <a:r>
              <a:rPr lang="en-US" dirty="0" smtClean="0"/>
              <a:t> production should equal hepatic uptake, conjugation and excretion. Jaundice occurs when equilibrium </a:t>
            </a:r>
            <a:r>
              <a:rPr lang="en-US" dirty="0" err="1" smtClean="0"/>
              <a:t>btn</a:t>
            </a:r>
            <a:r>
              <a:rPr lang="en-US" dirty="0" smtClean="0"/>
              <a:t> production and </a:t>
            </a:r>
            <a:r>
              <a:rPr lang="en-US" dirty="0" smtClean="0"/>
              <a:t>excretion </a:t>
            </a:r>
            <a:r>
              <a:rPr lang="en-US" dirty="0" smtClean="0"/>
              <a:t>is disturbed.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EF7A-8320-4F54-B0C6-68D2707309CC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2566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F1142A-3C83-493B-ADB4-9A732D3E1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Bilirubin Metabolism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88E328-DEC6-4BE2-8105-A0F5CC928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Bilirubin is the final product of </a:t>
            </a:r>
            <a:r>
              <a:rPr lang="en-US" dirty="0" err="1"/>
              <a:t>haem</a:t>
            </a:r>
            <a:r>
              <a:rPr lang="en-US" dirty="0"/>
              <a:t> catabolism, which is mostly derived from </a:t>
            </a:r>
            <a:r>
              <a:rPr lang="en-US" dirty="0" err="1"/>
              <a:t>haemoglobin</a:t>
            </a:r>
            <a:r>
              <a:rPr lang="en-US" dirty="0"/>
              <a:t> (75% ) and (25% ) from breakdown of other proteins such as myoglobin, cytochromes, and nitric oxide synthases. </a:t>
            </a:r>
          </a:p>
          <a:p>
            <a:r>
              <a:rPr lang="en-US" dirty="0"/>
              <a:t>In RES, </a:t>
            </a:r>
            <a:r>
              <a:rPr lang="en-US" dirty="0" err="1"/>
              <a:t>haem</a:t>
            </a:r>
            <a:r>
              <a:rPr lang="en-US" dirty="0"/>
              <a:t> is further </a:t>
            </a:r>
            <a:r>
              <a:rPr lang="en-US" dirty="0" err="1"/>
              <a:t>catabolised</a:t>
            </a:r>
            <a:r>
              <a:rPr lang="en-US" dirty="0"/>
              <a:t> by </a:t>
            </a:r>
            <a:r>
              <a:rPr lang="en-US" dirty="0" err="1"/>
              <a:t>haem</a:t>
            </a:r>
            <a:r>
              <a:rPr lang="en-US" dirty="0"/>
              <a:t> oxygenase  to biliverdin. </a:t>
            </a:r>
          </a:p>
          <a:p>
            <a:r>
              <a:rPr lang="en-US" dirty="0"/>
              <a:t>This is acted upon by biliverdin reductase to form bilirubin. </a:t>
            </a:r>
          </a:p>
          <a:p>
            <a:r>
              <a:rPr lang="en-US" dirty="0"/>
              <a:t>Bilirubin is then bound to serum albumin in the plasma and is transported to the liver.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9C35-D941-4D8B-BB07-2CD3C9E4F748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4992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6312CD-E40E-460B-B909-2ACEF0A05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Bilirubin</a:t>
            </a:r>
            <a:r>
              <a:rPr lang="en-US" b="1" dirty="0" smtClean="0"/>
              <a:t> Metabolism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D7B5BCB-0416-49C7-8EF7-58EB52540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dissociates from albumin, and is taken up into the </a:t>
            </a:r>
            <a:r>
              <a:rPr lang="en-US" dirty="0" err="1"/>
              <a:t>hepatocytes</a:t>
            </a:r>
            <a:r>
              <a:rPr lang="en-US" dirty="0"/>
              <a:t> where it is conjugated by the uridine </a:t>
            </a:r>
            <a:r>
              <a:rPr lang="en-US" dirty="0" err="1"/>
              <a:t>diphosphoglucuronyl</a:t>
            </a:r>
            <a:r>
              <a:rPr lang="en-US" dirty="0"/>
              <a:t> </a:t>
            </a:r>
            <a:r>
              <a:rPr lang="en-US" dirty="0" err="1"/>
              <a:t>transferase</a:t>
            </a:r>
            <a:r>
              <a:rPr lang="en-US" dirty="0"/>
              <a:t> (UDPGT) enzyme. </a:t>
            </a:r>
            <a:endParaRPr lang="en-US" dirty="0" smtClean="0"/>
          </a:p>
          <a:p>
            <a:r>
              <a:rPr lang="en-US" dirty="0" smtClean="0"/>
              <a:t>It is </a:t>
            </a:r>
            <a:r>
              <a:rPr lang="en-US" dirty="0" smtClean="0"/>
              <a:t>then </a:t>
            </a:r>
            <a:r>
              <a:rPr lang="en-US" dirty="0" smtClean="0"/>
              <a:t>excreted from Hepatocytes into the bile </a:t>
            </a:r>
            <a:r>
              <a:rPr lang="en-US" dirty="0" err="1" smtClean="0"/>
              <a:t>canaliculi</a:t>
            </a:r>
            <a:r>
              <a:rPr lang="en-US" dirty="0" smtClean="0"/>
              <a:t> then into the intestines where its converted to </a:t>
            </a:r>
            <a:r>
              <a:rPr lang="en-US" dirty="0" err="1" smtClean="0"/>
              <a:t>urobilinogen</a:t>
            </a:r>
            <a:r>
              <a:rPr lang="en-US" dirty="0" smtClean="0"/>
              <a:t> by bacterial action.</a:t>
            </a:r>
          </a:p>
          <a:p>
            <a:r>
              <a:rPr lang="en-US" dirty="0" smtClean="0"/>
              <a:t>Some </a:t>
            </a:r>
            <a:r>
              <a:rPr lang="en-US" dirty="0" err="1" smtClean="0"/>
              <a:t>urobilinogen</a:t>
            </a:r>
            <a:r>
              <a:rPr lang="en-US" dirty="0" smtClean="0"/>
              <a:t> is absorbed back to the blood stream and into the liver(</a:t>
            </a:r>
            <a:r>
              <a:rPr lang="en-US" dirty="0" err="1" smtClean="0"/>
              <a:t>enterohepatic</a:t>
            </a:r>
            <a:r>
              <a:rPr lang="en-US" dirty="0" smtClean="0"/>
              <a:t> circulation) and some is excreted in the urine.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bilirubin</a:t>
            </a:r>
            <a:r>
              <a:rPr lang="en-US" dirty="0" smtClean="0"/>
              <a:t> in the intestines is excreted in the feces as </a:t>
            </a:r>
            <a:r>
              <a:rPr lang="en-US" dirty="0" err="1" smtClean="0"/>
              <a:t>stercobilin</a:t>
            </a:r>
            <a:r>
              <a:rPr lang="en-US" dirty="0" smtClean="0"/>
              <a:t> giving stool its characteristic </a:t>
            </a:r>
            <a:r>
              <a:rPr lang="en-US" dirty="0" err="1" smtClean="0"/>
              <a:t>colour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5557-DC2B-4306-8623-CCCE45872141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984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6200" y="0"/>
            <a:ext cx="8661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BE5A-3D70-4E5E-B937-591F7B61EBD8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62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7600"/>
            <a:ext cx="10515600" cy="5359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buNone/>
              <a:tabLst>
                <a:tab pos="893763" algn="l"/>
              </a:tabLst>
            </a:pPr>
            <a:r>
              <a:rPr lang="en-AU" dirty="0" err="1" smtClean="0">
                <a:cs typeface="Aharoni" pitchFamily="2" charset="-79"/>
              </a:rPr>
              <a:t>Bilirubin</a:t>
            </a:r>
            <a:r>
              <a:rPr lang="en-AU" dirty="0" smtClean="0">
                <a:cs typeface="Aharoni" pitchFamily="2" charset="-79"/>
              </a:rPr>
              <a:t> exists in two main forms in serum</a:t>
            </a:r>
          </a:p>
          <a:p>
            <a:pPr>
              <a:buNone/>
            </a:pPr>
            <a:r>
              <a:rPr lang="en-US" b="1" dirty="0" err="1" smtClean="0">
                <a:cs typeface="Aharoni" pitchFamily="2" charset="-79"/>
              </a:rPr>
              <a:t>Unconjugated</a:t>
            </a:r>
            <a:r>
              <a:rPr lang="en-US" b="1" dirty="0" smtClean="0">
                <a:cs typeface="Aharoni" pitchFamily="2" charset="-79"/>
              </a:rPr>
              <a:t> </a:t>
            </a:r>
            <a:r>
              <a:rPr lang="en-US" b="1" dirty="0" err="1" smtClean="0">
                <a:cs typeface="Aharoni" pitchFamily="2" charset="-79"/>
              </a:rPr>
              <a:t>Bilirubin</a:t>
            </a:r>
            <a:endParaRPr lang="en-US" b="1" dirty="0" smtClean="0">
              <a:cs typeface="Aharoni" pitchFamily="2" charset="-79"/>
            </a:endParaRPr>
          </a:p>
          <a:p>
            <a:pPr marL="454914" indent="-457200">
              <a:defRPr/>
            </a:pPr>
            <a:r>
              <a:rPr lang="en-US" dirty="0" smtClean="0">
                <a:cs typeface="Aharoni" pitchFamily="2" charset="-79"/>
              </a:rPr>
              <a:t>Tightly compounded to </a:t>
            </a:r>
            <a:r>
              <a:rPr lang="en-US" dirty="0" smtClean="0">
                <a:cs typeface="Aharoni" pitchFamily="2" charset="-79"/>
              </a:rPr>
              <a:t>serum </a:t>
            </a:r>
            <a:r>
              <a:rPr lang="en-US" dirty="0" smtClean="0">
                <a:cs typeface="Aharoni" pitchFamily="2" charset="-79"/>
              </a:rPr>
              <a:t>albumin </a:t>
            </a:r>
          </a:p>
          <a:p>
            <a:pPr marL="454914" indent="-457200">
              <a:defRPr/>
            </a:pPr>
            <a:r>
              <a:rPr lang="en-US" dirty="0" smtClean="0">
                <a:cs typeface="Aharoni" pitchFamily="2" charset="-79"/>
              </a:rPr>
              <a:t>Normally very small amount is present as albumin free </a:t>
            </a:r>
          </a:p>
          <a:p>
            <a:pPr marL="454914" indent="-457200">
              <a:defRPr/>
            </a:pPr>
            <a:r>
              <a:rPr lang="en-US" dirty="0" smtClean="0">
                <a:cs typeface="Aharoni" pitchFamily="2" charset="-79"/>
              </a:rPr>
              <a:t> Insoluble in water can not be excreted in urine</a:t>
            </a:r>
          </a:p>
          <a:p>
            <a:pPr marL="454914" indent="-457200">
              <a:defRPr/>
            </a:pPr>
            <a:r>
              <a:rPr lang="en-US" dirty="0" smtClean="0">
                <a:cs typeface="Aharoni" pitchFamily="2" charset="-79"/>
              </a:rPr>
              <a:t>Toxic </a:t>
            </a:r>
          </a:p>
          <a:p>
            <a:pPr>
              <a:buNone/>
            </a:pPr>
            <a:r>
              <a:rPr lang="en-US" b="1" dirty="0" smtClean="0">
                <a:cs typeface="Aharoni" pitchFamily="2" charset="-79"/>
              </a:rPr>
              <a:t>Conjugated </a:t>
            </a:r>
            <a:r>
              <a:rPr lang="en-US" b="1" dirty="0" err="1" smtClean="0">
                <a:cs typeface="Aharoni" pitchFamily="2" charset="-79"/>
              </a:rPr>
              <a:t>Bilirubin</a:t>
            </a:r>
            <a:endParaRPr lang="en-US" b="1" dirty="0" smtClean="0">
              <a:cs typeface="Aharoni" pitchFamily="2" charset="-79"/>
            </a:endParaRPr>
          </a:p>
          <a:p>
            <a:pPr marL="525780" indent="-457200">
              <a:defRPr/>
            </a:pPr>
            <a:r>
              <a:rPr lang="en-US" dirty="0" smtClean="0">
                <a:cs typeface="Aharoni" pitchFamily="2" charset="-79"/>
              </a:rPr>
              <a:t>Non toxic</a:t>
            </a:r>
          </a:p>
          <a:p>
            <a:pPr marL="525780" indent="-457200">
              <a:defRPr/>
            </a:pPr>
            <a:r>
              <a:rPr lang="en-US" dirty="0" smtClean="0">
                <a:cs typeface="Aharoni" pitchFamily="2" charset="-79"/>
              </a:rPr>
              <a:t>Water soluble</a:t>
            </a:r>
          </a:p>
          <a:p>
            <a:pPr marL="525780" indent="-457200">
              <a:defRPr/>
            </a:pPr>
            <a:r>
              <a:rPr lang="en-US" dirty="0" smtClean="0">
                <a:cs typeface="Aharoni" pitchFamily="2" charset="-79"/>
              </a:rPr>
              <a:t>Loosely bound to albumin. Delta fraction </a:t>
            </a:r>
            <a:endParaRPr lang="ar-SA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BB60-13A6-43EF-99C9-CF2CB064CCA1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Causes of Jaundice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0080" indent="-571500">
              <a:defRPr/>
            </a:pPr>
            <a:r>
              <a:rPr lang="en-US" dirty="0" smtClean="0"/>
              <a:t>Excessive extra hepatic production of </a:t>
            </a:r>
            <a:r>
              <a:rPr lang="en-US" dirty="0" err="1" smtClean="0"/>
              <a:t>bilirubin</a:t>
            </a:r>
            <a:endParaRPr lang="en-US" dirty="0" smtClean="0"/>
          </a:p>
          <a:p>
            <a:pPr marL="640080" indent="-571500">
              <a:defRPr/>
            </a:pPr>
            <a:r>
              <a:rPr lang="en-US" dirty="0" smtClean="0"/>
              <a:t>Reduced hepatic uptake</a:t>
            </a:r>
          </a:p>
          <a:p>
            <a:pPr marL="640080" indent="-571500">
              <a:defRPr/>
            </a:pPr>
            <a:r>
              <a:rPr lang="en-US" dirty="0" smtClean="0"/>
              <a:t>Impaired conjugation</a:t>
            </a:r>
          </a:p>
          <a:p>
            <a:pPr marL="640080" indent="-571500">
              <a:defRPr/>
            </a:pPr>
            <a:r>
              <a:rPr lang="en-US" dirty="0" smtClean="0"/>
              <a:t>Decreased </a:t>
            </a:r>
            <a:r>
              <a:rPr lang="en-US" dirty="0" err="1" smtClean="0"/>
              <a:t>hepatocellular</a:t>
            </a:r>
            <a:r>
              <a:rPr lang="en-US" dirty="0" smtClean="0"/>
              <a:t> excretion</a:t>
            </a:r>
          </a:p>
          <a:p>
            <a:pPr marL="640080" indent="-571500">
              <a:defRPr/>
            </a:pPr>
            <a:r>
              <a:rPr lang="en-US" dirty="0" smtClean="0"/>
              <a:t>Impaired bile flow</a:t>
            </a:r>
          </a:p>
          <a:p>
            <a:pPr marL="640080" indent="-571500">
              <a:buNone/>
              <a:defRPr/>
            </a:pPr>
            <a:r>
              <a:rPr lang="en-US" b="1" dirty="0" smtClean="0"/>
              <a:t>Classification:</a:t>
            </a:r>
          </a:p>
          <a:p>
            <a:pPr marL="640080" indent="-571500">
              <a:buNone/>
              <a:defRPr/>
            </a:pPr>
            <a:r>
              <a:rPr lang="en-US" dirty="0" err="1" smtClean="0"/>
              <a:t>Prehepatic</a:t>
            </a:r>
            <a:r>
              <a:rPr lang="en-US" dirty="0" smtClean="0"/>
              <a:t>- Hemolytic</a:t>
            </a:r>
          </a:p>
          <a:p>
            <a:pPr marL="640080" indent="-571500">
              <a:buNone/>
              <a:defRPr/>
            </a:pPr>
            <a:r>
              <a:rPr lang="en-US" dirty="0" smtClean="0"/>
              <a:t>Hepatic- Liver disease</a:t>
            </a:r>
          </a:p>
          <a:p>
            <a:pPr marL="640080" indent="-571500">
              <a:buNone/>
              <a:defRPr/>
            </a:pPr>
            <a:r>
              <a:rPr lang="en-US" dirty="0" smtClean="0"/>
              <a:t>Post hepatic- obstructive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F738-F0B9-4EBB-AED1-98AD0FE2C7B7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52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6600"/>
            <a:ext cx="10515600" cy="54403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Causes of </a:t>
            </a:r>
            <a:r>
              <a:rPr lang="en-US" b="1" dirty="0" err="1" smtClean="0"/>
              <a:t>unconjugated</a:t>
            </a:r>
            <a:r>
              <a:rPr lang="en-US" b="1" dirty="0" smtClean="0"/>
              <a:t> </a:t>
            </a:r>
            <a:r>
              <a:rPr lang="en-US" b="1" dirty="0" err="1" smtClean="0"/>
              <a:t>hyperbilirubinemia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1. Excess production of </a:t>
            </a:r>
            <a:r>
              <a:rPr lang="en-US" b="1" dirty="0" err="1" smtClean="0"/>
              <a:t>bilirubin</a:t>
            </a:r>
            <a:r>
              <a:rPr lang="en-US" b="1" dirty="0" smtClean="0"/>
              <a:t> </a:t>
            </a:r>
            <a:r>
              <a:rPr lang="en-US" dirty="0" smtClean="0"/>
              <a:t>like in </a:t>
            </a:r>
            <a:r>
              <a:rPr lang="en-US" dirty="0" err="1" smtClean="0"/>
              <a:t>Hemolysis</a:t>
            </a:r>
            <a:r>
              <a:rPr lang="en-US" dirty="0" smtClean="0"/>
              <a:t>, </a:t>
            </a:r>
            <a:r>
              <a:rPr lang="en-US" dirty="0" err="1" smtClean="0"/>
              <a:t>Resorption</a:t>
            </a:r>
            <a:r>
              <a:rPr lang="en-US" dirty="0" smtClean="0"/>
              <a:t> of blood from internal hemorrhage Like in GI bleeding, hematomas and Ineffective </a:t>
            </a:r>
            <a:r>
              <a:rPr lang="en-US" dirty="0" err="1" smtClean="0"/>
              <a:t>erythropoiesis</a:t>
            </a:r>
            <a:r>
              <a:rPr lang="en-US" dirty="0" smtClean="0"/>
              <a:t> like in pernicious anemia, </a:t>
            </a:r>
            <a:r>
              <a:rPr lang="en-US" dirty="0" err="1" smtClean="0"/>
              <a:t>thalassemia</a:t>
            </a:r>
            <a:r>
              <a:rPr lang="en-US" dirty="0" smtClean="0"/>
              <a:t>, SCD.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b="1" dirty="0" smtClean="0"/>
              <a:t>Reduced hepatic uptake </a:t>
            </a:r>
            <a:r>
              <a:rPr lang="en-US" dirty="0" smtClean="0"/>
              <a:t>like in Drug interference with membrane carrier systems and Some cases of Gilbert syndrome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en-US" b="1" dirty="0" smtClean="0"/>
              <a:t>Impaired </a:t>
            </a:r>
            <a:r>
              <a:rPr lang="en-US" b="1" dirty="0" err="1" smtClean="0"/>
              <a:t>bilirubin</a:t>
            </a:r>
            <a:r>
              <a:rPr lang="en-US" b="1" dirty="0" smtClean="0"/>
              <a:t> conjugation</a:t>
            </a:r>
          </a:p>
          <a:p>
            <a:r>
              <a:rPr lang="en-US" dirty="0" smtClean="0"/>
              <a:t>   Physiologic jaundice of the newborn (decreased UGT1A1 activity, decreased excretion)</a:t>
            </a:r>
          </a:p>
          <a:p>
            <a:r>
              <a:rPr lang="en-US" dirty="0" smtClean="0"/>
              <a:t>   Breast milk jaundice (</a:t>
            </a:r>
            <a:r>
              <a:rPr lang="el-GR" dirty="0" smtClean="0"/>
              <a:t>β-</a:t>
            </a:r>
            <a:r>
              <a:rPr lang="en-US" dirty="0" err="1" smtClean="0"/>
              <a:t>glucuronidases</a:t>
            </a:r>
            <a:r>
              <a:rPr lang="en-US" dirty="0" smtClean="0"/>
              <a:t> in milk)</a:t>
            </a:r>
          </a:p>
          <a:p>
            <a:r>
              <a:rPr lang="en-US" dirty="0" smtClean="0"/>
              <a:t>   Genetic deficiency of UGT1A1 activity (</a:t>
            </a:r>
            <a:r>
              <a:rPr lang="en-US" dirty="0" err="1" smtClean="0"/>
              <a:t>Crigler-Najjar</a:t>
            </a:r>
            <a:r>
              <a:rPr lang="en-US" dirty="0" smtClean="0"/>
              <a:t> syndrome types I &amp; II)</a:t>
            </a:r>
          </a:p>
          <a:p>
            <a:r>
              <a:rPr lang="en-US" dirty="0" smtClean="0"/>
              <a:t>   Gilbert syndrome</a:t>
            </a:r>
          </a:p>
          <a:p>
            <a:r>
              <a:rPr lang="en-US" dirty="0" smtClean="0"/>
              <a:t>   Diffuse </a:t>
            </a:r>
            <a:r>
              <a:rPr lang="en-US" dirty="0" err="1" smtClean="0"/>
              <a:t>hepatocellular</a:t>
            </a:r>
            <a:r>
              <a:rPr lang="en-US" dirty="0" smtClean="0"/>
              <a:t> disease (e.g., viral or drug-induced hepatitis, cirrhosis)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BF522-BD1D-4593-A017-D699AE0F76EE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000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Hereditary </a:t>
            </a:r>
            <a:r>
              <a:rPr lang="en-US" b="1" dirty="0" err="1" smtClean="0"/>
              <a:t>Hyperbilirubinemias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E580-ACBA-4176-91C2-32E8EA405E5C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Jaundice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ADDB-8545-40DE-A281-13D5FF6AB839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92727" y="886691"/>
            <a:ext cx="11208328" cy="5389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539</Words>
  <Application>Microsoft Office PowerPoint</Application>
  <PresentationFormat>Custom</PresentationFormat>
  <Paragraphs>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Jaundice</vt:lpstr>
      <vt:lpstr>Jaundice</vt:lpstr>
      <vt:lpstr>Bilirubin Metabolism</vt:lpstr>
      <vt:lpstr>Bilirubin Metabolism</vt:lpstr>
      <vt:lpstr>Slide 5</vt:lpstr>
      <vt:lpstr>Slide 6</vt:lpstr>
      <vt:lpstr>Causes of Jaundice</vt:lpstr>
      <vt:lpstr>Slide 8</vt:lpstr>
      <vt:lpstr>Hereditary Hyperbilirubinemias</vt:lpstr>
      <vt:lpstr>Causes of Jaundice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Christabel</dc:creator>
  <cp:lastModifiedBy>Christabel</cp:lastModifiedBy>
  <cp:revision>34</cp:revision>
  <dcterms:created xsi:type="dcterms:W3CDTF">2019-04-22T14:11:58Z</dcterms:created>
  <dcterms:modified xsi:type="dcterms:W3CDTF">2019-04-29T14:35:28Z</dcterms:modified>
</cp:coreProperties>
</file>