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6" r:id="rId9"/>
    <p:sldId id="267" r:id="rId10"/>
    <p:sldId id="275" r:id="rId11"/>
    <p:sldId id="263" r:id="rId12"/>
    <p:sldId id="271" r:id="rId13"/>
    <p:sldId id="270" r:id="rId14"/>
    <p:sldId id="269" r:id="rId15"/>
    <p:sldId id="272" r:id="rId16"/>
    <p:sldId id="273" r:id="rId17"/>
    <p:sldId id="268" r:id="rId18"/>
    <p:sldId id="274" r:id="rId19"/>
    <p:sldId id="26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3F5BA0-4FD9-464D-B70E-141C9027969E}" type="datetimeFigureOut">
              <a:rPr lang="en-US" smtClean="0"/>
              <a:pPr/>
              <a:t>4/29/2019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A7F737-0DEB-4169-9F0B-80F4C38327F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47415-65A8-4D17-8F06-868F1B62E304}" type="datetime1">
              <a:rPr lang="en-US" smtClean="0"/>
              <a:pPr/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ChristaMayienga PHTN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387C8-61FE-414B-8B4A-D06E076171B4}" type="datetime1">
              <a:rPr lang="en-US" smtClean="0"/>
              <a:pPr/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ChristaMayienga PHTN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F1866-B5B9-4A5D-9C32-8C7E71F355DC}" type="datetime1">
              <a:rPr lang="en-US" smtClean="0"/>
              <a:pPr/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ChristaMayienga PHTN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ADCCD-E375-40E5-A804-60FE21BBF1DD}" type="datetime1">
              <a:rPr lang="en-US" smtClean="0"/>
              <a:pPr/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ChristaMayienga PHTN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EC2B9-D326-42B0-933F-47C2B2B21ED9}" type="datetime1">
              <a:rPr lang="en-US" smtClean="0"/>
              <a:pPr/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ChristaMayienga PHTN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C83FB-32A9-4AA5-B012-FBCE5A76C255}" type="datetime1">
              <a:rPr lang="en-US" smtClean="0"/>
              <a:pPr/>
              <a:t>4/29/2019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ChristaMayienga PHTN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A67DC-E527-4138-ACC0-7CACA6485AA9}" type="datetime1">
              <a:rPr lang="en-US" smtClean="0"/>
              <a:pPr/>
              <a:t>4/29/2019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ChristaMayienga PHTN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134F7-FFB1-4B70-8F32-20035EF5FB2C}" type="datetime1">
              <a:rPr lang="en-US" smtClean="0"/>
              <a:pPr/>
              <a:t>4/29/2019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ChristaMayienga PHTN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D9F09-DFCE-4E1E-A298-43BAEABF81BC}" type="datetime1">
              <a:rPr lang="en-US" smtClean="0"/>
              <a:pPr/>
              <a:t>4/29/2019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ChristaMayienga PHTN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50219-4714-4817-9F85-99374D69951B}" type="datetime1">
              <a:rPr lang="en-US" smtClean="0"/>
              <a:pPr/>
              <a:t>4/29/2019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ChristaMayienga PHTN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17EAD-A5CB-4B71-9BB0-D534F013DD2B}" type="datetime1">
              <a:rPr lang="en-US" smtClean="0"/>
              <a:pPr/>
              <a:t>4/29/2019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ChristaMayienga PHTN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99EDC-8E4E-46D8-AD9C-764DDE20819C}" type="datetime1">
              <a:rPr lang="en-US" smtClean="0"/>
              <a:pPr/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ChristaMayienga PHTN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Portal </a:t>
            </a:r>
            <a:r>
              <a:rPr lang="en-US" b="1" dirty="0" err="1" smtClean="0"/>
              <a:t>Hypertention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err="1" smtClean="0"/>
              <a:t>ChristaMayienga</a:t>
            </a:r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F546A-46DE-43BA-AE58-276595A67F35}" type="datetime1">
              <a:rPr lang="en-US" smtClean="0"/>
              <a:pPr/>
              <a:t>4/29/2019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ChristaMayienga PHTN</a:t>
            </a:r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Effects of PHTN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Rectal </a:t>
            </a:r>
            <a:r>
              <a:rPr lang="en-US" b="1" dirty="0" err="1" smtClean="0"/>
              <a:t>Varices</a:t>
            </a:r>
            <a:r>
              <a:rPr lang="en-US" dirty="0" smtClean="0"/>
              <a:t>-Dilated superior rectal </a:t>
            </a:r>
            <a:r>
              <a:rPr lang="en-US" dirty="0" smtClean="0"/>
              <a:t>veins. The </a:t>
            </a:r>
            <a:r>
              <a:rPr lang="en-US" dirty="0" smtClean="0"/>
              <a:t>inferior mesenteric </a:t>
            </a:r>
            <a:r>
              <a:rPr lang="en-US" dirty="0" smtClean="0"/>
              <a:t>vein which drains the upper and middle portion of the rectum into the portal system </a:t>
            </a:r>
            <a:r>
              <a:rPr lang="en-US" dirty="0" err="1" smtClean="0"/>
              <a:t>anastomoses</a:t>
            </a:r>
            <a:r>
              <a:rPr lang="en-US" dirty="0" smtClean="0"/>
              <a:t> with </a:t>
            </a:r>
            <a:r>
              <a:rPr lang="en-US" dirty="0" err="1" smtClean="0"/>
              <a:t>cutenous</a:t>
            </a:r>
            <a:r>
              <a:rPr lang="en-US" dirty="0" smtClean="0"/>
              <a:t> veins at the level of the rectum. Due to congestion and elevated pressure in the portal system, blood reverses and backflows through the inferior mesenteric causing </a:t>
            </a:r>
            <a:r>
              <a:rPr lang="en-US" dirty="0" smtClean="0"/>
              <a:t>congestion of rectal veins.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ADCCD-E375-40E5-A804-60FE21BBF1DD}" type="datetime1">
              <a:rPr lang="en-US" smtClean="0"/>
              <a:pPr/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ChristaMayienga PHTN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 descr="Image result for The portal-caval anastomosis"/>
          <p:cNvSpPr>
            <a:spLocks noChangeAspect="1" noChangeArrowheads="1"/>
          </p:cNvSpPr>
          <p:nvPr/>
        </p:nvSpPr>
        <p:spPr bwMode="auto">
          <a:xfrm>
            <a:off x="155575" y="-1858963"/>
            <a:ext cx="5162550" cy="38766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75" name="Picture 3" descr="C:\Users\Christabel\Desktop\slide_2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D8D5-D802-46C1-9B4E-E2913103C474}" type="datetime1">
              <a:rPr lang="en-US" smtClean="0"/>
              <a:pPr/>
              <a:t>4/29/2019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ChristaMayienga PHTN</a:t>
            </a:r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Effects of PHTN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Caput </a:t>
            </a:r>
            <a:r>
              <a:rPr lang="en-US" b="1" dirty="0" err="1" smtClean="0"/>
              <a:t>Medusae</a:t>
            </a:r>
            <a:r>
              <a:rPr lang="en-US" b="1" dirty="0" smtClean="0"/>
              <a:t>- </a:t>
            </a:r>
            <a:r>
              <a:rPr lang="en-US" dirty="0" smtClean="0"/>
              <a:t>Dilated </a:t>
            </a:r>
            <a:r>
              <a:rPr lang="en-US" dirty="0" err="1" smtClean="0"/>
              <a:t>paraumbilical</a:t>
            </a:r>
            <a:r>
              <a:rPr lang="en-US" dirty="0" smtClean="0"/>
              <a:t> veins</a:t>
            </a:r>
            <a:r>
              <a:rPr lang="en-US" b="1" dirty="0" smtClean="0"/>
              <a:t>. </a:t>
            </a:r>
            <a:r>
              <a:rPr lang="en-US" dirty="0" smtClean="0"/>
              <a:t>The </a:t>
            </a:r>
            <a:r>
              <a:rPr lang="en-US" dirty="0" smtClean="0"/>
              <a:t>portal blood avoids the high resistance liver and follow the umbilical vein which has </a:t>
            </a:r>
            <a:r>
              <a:rPr lang="en-US" dirty="0" err="1" smtClean="0"/>
              <a:t>subcutenous</a:t>
            </a:r>
            <a:r>
              <a:rPr lang="en-US" dirty="0" smtClean="0"/>
              <a:t> branches to drain into the </a:t>
            </a:r>
            <a:r>
              <a:rPr lang="en-US" dirty="0" err="1" smtClean="0"/>
              <a:t>illiacs</a:t>
            </a:r>
            <a:r>
              <a:rPr lang="en-US" dirty="0" smtClean="0"/>
              <a:t>.</a:t>
            </a:r>
          </a:p>
          <a:p>
            <a:r>
              <a:rPr lang="en-US" b="1" dirty="0" err="1" smtClean="0"/>
              <a:t>Spleenomegally</a:t>
            </a:r>
            <a:r>
              <a:rPr lang="en-US" b="1" dirty="0" smtClean="0"/>
              <a:t>-</a:t>
            </a:r>
            <a:r>
              <a:rPr lang="en-US" dirty="0" smtClean="0"/>
              <a:t>Backflow and congestion through the </a:t>
            </a:r>
            <a:r>
              <a:rPr lang="en-US" dirty="0" err="1" smtClean="0"/>
              <a:t>spleenic</a:t>
            </a:r>
            <a:r>
              <a:rPr lang="en-US" dirty="0" smtClean="0"/>
              <a:t> vein. This causes </a:t>
            </a:r>
            <a:r>
              <a:rPr lang="en-US" dirty="0" err="1" smtClean="0"/>
              <a:t>hyperspleenism</a:t>
            </a:r>
            <a:r>
              <a:rPr lang="en-US" dirty="0" smtClean="0"/>
              <a:t> manifesting as </a:t>
            </a:r>
            <a:r>
              <a:rPr lang="en-US" dirty="0" err="1" smtClean="0"/>
              <a:t>pancytopenia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Jaundice</a:t>
            </a:r>
            <a:r>
              <a:rPr lang="en-US" dirty="0" smtClean="0"/>
              <a:t>-</a:t>
            </a:r>
            <a:r>
              <a:rPr lang="en-US" dirty="0" err="1" smtClean="0"/>
              <a:t>Intrahepatic</a:t>
            </a:r>
            <a:r>
              <a:rPr lang="en-US" dirty="0" smtClean="0"/>
              <a:t> obstruction of bile flow causes accumulation and signs of </a:t>
            </a:r>
            <a:r>
              <a:rPr lang="en-US" dirty="0" err="1" smtClean="0"/>
              <a:t>obstrucive</a:t>
            </a:r>
            <a:r>
              <a:rPr lang="en-US" dirty="0" smtClean="0"/>
              <a:t> J.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B04DE-F337-40F5-A897-13BF1338E5CB}" type="datetime1">
              <a:rPr lang="en-US" smtClean="0"/>
              <a:pPr/>
              <a:t>4/29/2019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ChristaMayienga PHTN</a:t>
            </a:r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Effects of PHTN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 err="1" smtClean="0"/>
              <a:t>Ascites</a:t>
            </a:r>
            <a:r>
              <a:rPr lang="en-US" b="1" dirty="0" smtClean="0"/>
              <a:t>-</a:t>
            </a:r>
            <a:r>
              <a:rPr lang="en-US" dirty="0" smtClean="0"/>
              <a:t> pooling and high intravascular pressure in the portal system causes fluid to move from intravascular spaces to the abdominal cavity.</a:t>
            </a:r>
          </a:p>
          <a:p>
            <a:r>
              <a:rPr lang="en-US" dirty="0" smtClean="0"/>
              <a:t>Pooling-&gt; low RBF-&gt; activation of RAAS-&gt; salt and fluid retention.</a:t>
            </a:r>
            <a:endParaRPr lang="en-US" dirty="0"/>
          </a:p>
        </p:txBody>
      </p:sp>
      <p:pic>
        <p:nvPicPr>
          <p:cNvPr id="26627" name="Picture 3" descr="C:\Users\Christabel\Desktop\pathogenesis_of_ascites-149C3B65EC606302226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648200" y="1676400"/>
            <a:ext cx="4495800" cy="4572000"/>
          </a:xfrm>
          <a:prstGeom prst="rect">
            <a:avLst/>
          </a:prstGeom>
          <a:noFill/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46EDD-C450-43F7-BB64-435C3896B6B5}" type="datetime1">
              <a:rPr lang="en-US" smtClean="0"/>
              <a:pPr/>
              <a:t>4/29/2019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ChristaMayienga PHTN</a:t>
            </a:r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Effects of PHTN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Hepatic encephalopathy</a:t>
            </a:r>
            <a:r>
              <a:rPr lang="en-US" dirty="0" smtClean="0"/>
              <a:t>-poor or no detoxification of Ammonia intoxicates the brain causing neurological symptoms.</a:t>
            </a:r>
          </a:p>
          <a:p>
            <a:r>
              <a:rPr lang="en-US" b="1" dirty="0" err="1" smtClean="0"/>
              <a:t>Hepato</a:t>
            </a:r>
            <a:r>
              <a:rPr lang="en-US" b="1" dirty="0" smtClean="0"/>
              <a:t>-Pulmonary Syndrome- </a:t>
            </a:r>
            <a:r>
              <a:rPr lang="en-US" dirty="0" smtClean="0"/>
              <a:t>not fully understood but postulations indicate that release of </a:t>
            </a:r>
            <a:r>
              <a:rPr lang="en-US" dirty="0" err="1" smtClean="0"/>
              <a:t>endothiline</a:t>
            </a:r>
            <a:r>
              <a:rPr lang="en-US" dirty="0" smtClean="0"/>
              <a:t> and NO from </a:t>
            </a:r>
            <a:r>
              <a:rPr lang="en-US" dirty="0" err="1" smtClean="0"/>
              <a:t>fibrosed</a:t>
            </a:r>
            <a:r>
              <a:rPr lang="en-US" dirty="0" smtClean="0"/>
              <a:t> </a:t>
            </a:r>
            <a:r>
              <a:rPr lang="en-US" dirty="0" err="1" smtClean="0"/>
              <a:t>hepatocytes</a:t>
            </a:r>
            <a:r>
              <a:rPr lang="en-US" dirty="0" smtClean="0"/>
              <a:t> causes </a:t>
            </a:r>
            <a:r>
              <a:rPr lang="en-US" dirty="0" err="1" smtClean="0"/>
              <a:t>vasodilation</a:t>
            </a:r>
            <a:r>
              <a:rPr lang="en-US" dirty="0" smtClean="0"/>
              <a:t> of pulmonary capillaries leading to high blood flow and build up of pressure that causes </a:t>
            </a:r>
            <a:r>
              <a:rPr lang="en-US" dirty="0" err="1" smtClean="0"/>
              <a:t>dyspnoea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B14ED-107C-4CA2-B210-27182B580985}" type="datetime1">
              <a:rPr lang="en-US" smtClean="0"/>
              <a:pPr/>
              <a:t>4/29/2019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ChristaMayienga PHTN</a:t>
            </a:r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Effects of PHTN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Hepato</a:t>
            </a:r>
            <a:r>
              <a:rPr lang="en-US" b="1" dirty="0" smtClean="0"/>
              <a:t>-renal syndrome- </a:t>
            </a:r>
            <a:r>
              <a:rPr lang="en-US" dirty="0" smtClean="0"/>
              <a:t>due to pooling of blood in the portal system, there is low RBF-&gt; low GFR -&gt; accumulation of nitrogenous wastes, salt and water retention.</a:t>
            </a:r>
          </a:p>
          <a:p>
            <a:r>
              <a:rPr lang="en-US" b="1" dirty="0" err="1" smtClean="0"/>
              <a:t>Hepatocellullar</a:t>
            </a:r>
            <a:r>
              <a:rPr lang="en-US" b="1" dirty="0" smtClean="0"/>
              <a:t> carcinoma </a:t>
            </a:r>
            <a:r>
              <a:rPr lang="en-US" dirty="0" smtClean="0"/>
              <a:t>due to abnormal multiplication of </a:t>
            </a:r>
            <a:r>
              <a:rPr lang="en-US" dirty="0" err="1" smtClean="0"/>
              <a:t>hepatocytes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F85CE-8043-471F-9B8C-F2384E23B24A}" type="datetime1">
              <a:rPr lang="en-US" smtClean="0"/>
              <a:pPr/>
              <a:t>4/29/2019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ChristaMayienga PHTN</a:t>
            </a:r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:\Users\Christabel\Desktop\f5d47d3d8c122c3e42632d6f2b77256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228600"/>
            <a:ext cx="6019800" cy="6629399"/>
          </a:xfrm>
          <a:prstGeom prst="rect">
            <a:avLst/>
          </a:prstGeom>
          <a:noFill/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94D68-D572-4DB5-8D82-420D196D534F}" type="datetime1">
              <a:rPr lang="en-US" smtClean="0"/>
              <a:pPr/>
              <a:t>4/29/2019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ChristaMayienga PHTN</a:t>
            </a:r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Clinical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71601"/>
            <a:ext cx="4572000" cy="5105399"/>
          </a:xfrm>
        </p:spPr>
        <p:txBody>
          <a:bodyPr>
            <a:normAutofit/>
          </a:bodyPr>
          <a:lstStyle/>
          <a:p>
            <a:r>
              <a:rPr lang="en-US" dirty="0" smtClean="0"/>
              <a:t>Four major clinical consequences of portal hypertension are </a:t>
            </a:r>
          </a:p>
          <a:p>
            <a:r>
              <a:rPr lang="en-US" dirty="0" smtClean="0"/>
              <a:t>1) </a:t>
            </a:r>
            <a:r>
              <a:rPr lang="en-US" dirty="0" err="1" smtClean="0"/>
              <a:t>Ascites</a:t>
            </a:r>
            <a:r>
              <a:rPr lang="en-US" dirty="0" smtClean="0"/>
              <a:t>, </a:t>
            </a:r>
          </a:p>
          <a:p>
            <a:r>
              <a:rPr lang="en-US" dirty="0" smtClean="0"/>
              <a:t>2) Formation of </a:t>
            </a:r>
            <a:r>
              <a:rPr lang="en-US" dirty="0" err="1" smtClean="0"/>
              <a:t>portosystemic</a:t>
            </a:r>
            <a:r>
              <a:rPr lang="en-US" dirty="0" smtClean="0"/>
              <a:t> venous shunts, </a:t>
            </a:r>
          </a:p>
          <a:p>
            <a:r>
              <a:rPr lang="en-US" dirty="0" smtClean="0"/>
              <a:t>3) congestive </a:t>
            </a:r>
            <a:r>
              <a:rPr lang="en-US" dirty="0" err="1" smtClean="0"/>
              <a:t>splenomegaly</a:t>
            </a:r>
            <a:r>
              <a:rPr lang="en-US" dirty="0" smtClean="0"/>
              <a:t>.</a:t>
            </a:r>
          </a:p>
          <a:p>
            <a:r>
              <a:rPr lang="en-US" dirty="0" smtClean="0"/>
              <a:t>4) hepatic encephalopathy </a:t>
            </a:r>
          </a:p>
          <a:p>
            <a:endParaRPr lang="en-US" dirty="0"/>
          </a:p>
        </p:txBody>
      </p:sp>
      <p:pic>
        <p:nvPicPr>
          <p:cNvPr id="2355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800600" y="1447800"/>
            <a:ext cx="4343399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1E861-D762-46EC-BD0C-DA303E5E3579}" type="datetime1">
              <a:rPr lang="en-US" smtClean="0"/>
              <a:pPr/>
              <a:t>4/29/2019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ChristaMayienga PHTN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Investigations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Imaging</a:t>
            </a:r>
            <a:r>
              <a:rPr lang="en-US" dirty="0" smtClean="0"/>
              <a:t>- Abdominal ultrasound, Ct scan and MRI. Can identify the cause and measure the extend of damage.</a:t>
            </a:r>
          </a:p>
          <a:p>
            <a:r>
              <a:rPr lang="en-US" b="1" dirty="0" smtClean="0"/>
              <a:t>FHGM</a:t>
            </a:r>
          </a:p>
          <a:p>
            <a:r>
              <a:rPr lang="en-US" b="1" dirty="0" smtClean="0"/>
              <a:t>Esophageal endoscopy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D3C4C-67B7-49E8-8325-72164D0205F4}" type="datetime1">
              <a:rPr lang="en-US" smtClean="0"/>
              <a:pPr/>
              <a:t>4/29/2019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ChristaMayienga PHTN</a:t>
            </a:r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C:\Users\Christabel\Desktop\caputmedusae.web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304800"/>
            <a:ext cx="5638800" cy="4191000"/>
          </a:xfrm>
          <a:prstGeom prst="rect">
            <a:avLst/>
          </a:prstGeom>
          <a:noFill/>
        </p:spPr>
      </p:pic>
      <p:pic>
        <p:nvPicPr>
          <p:cNvPr id="22531" name="Picture 3" descr="C:\Users\Christabel\Desktop\spider-angiom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4267200"/>
            <a:ext cx="2667000" cy="2233613"/>
          </a:xfrm>
          <a:prstGeom prst="rect">
            <a:avLst/>
          </a:prstGeom>
          <a:noFill/>
        </p:spPr>
      </p:pic>
      <p:pic>
        <p:nvPicPr>
          <p:cNvPr id="22532" name="Picture 4" descr="C:\Users\Christabel\Desktop\440-cirrhosis-palmar-erythema-slide-7-springer-high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05400" y="4038600"/>
            <a:ext cx="3733800" cy="2279650"/>
          </a:xfrm>
          <a:prstGeom prst="rect">
            <a:avLst/>
          </a:prstGeom>
          <a:noFill/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7D76-4449-409B-B161-4298C1C97F2C}" type="datetime1">
              <a:rPr lang="en-US" smtClean="0"/>
              <a:pPr/>
              <a:t>4/29/2019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ChristaMayienga PHTN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1"/>
            <a:ext cx="8229600" cy="5668964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Portal hypertension</a:t>
            </a:r>
            <a:r>
              <a:rPr lang="en-US" dirty="0" smtClean="0"/>
              <a:t> is characterized by a pathologic increase in </a:t>
            </a:r>
            <a:r>
              <a:rPr lang="en-US" b="1" dirty="0" smtClean="0"/>
              <a:t>portal</a:t>
            </a:r>
            <a:r>
              <a:rPr lang="en-US" dirty="0" smtClean="0"/>
              <a:t> venous pressure( from 5MMHG to &gt; 12MMHG) </a:t>
            </a:r>
          </a:p>
          <a:p>
            <a:r>
              <a:rPr lang="en-US" dirty="0" smtClean="0"/>
              <a:t>This leads to the formation of extensive network of </a:t>
            </a:r>
            <a:r>
              <a:rPr lang="en-US" dirty="0" err="1" smtClean="0"/>
              <a:t>porto</a:t>
            </a:r>
            <a:r>
              <a:rPr lang="en-US" dirty="0" smtClean="0"/>
              <a:t>-systemic collaterals diverting a large fraction of </a:t>
            </a:r>
            <a:r>
              <a:rPr lang="en-US" b="1" dirty="0" smtClean="0"/>
              <a:t>portal</a:t>
            </a:r>
            <a:r>
              <a:rPr lang="en-US" dirty="0" smtClean="0"/>
              <a:t> blood to the systemic circulation, bypassing the liver.</a:t>
            </a:r>
          </a:p>
          <a:p>
            <a:r>
              <a:rPr lang="en-US" dirty="0" smtClean="0"/>
              <a:t>As the </a:t>
            </a:r>
            <a:r>
              <a:rPr lang="en-US" b="1" dirty="0" smtClean="0"/>
              <a:t>PHTN</a:t>
            </a:r>
            <a:r>
              <a:rPr lang="en-US" dirty="0" smtClean="0"/>
              <a:t> progresses, formation of collateral vessels and arterial </a:t>
            </a:r>
            <a:r>
              <a:rPr lang="en-US" dirty="0" err="1" smtClean="0"/>
              <a:t>vasodilation</a:t>
            </a:r>
            <a:r>
              <a:rPr lang="en-US" dirty="0" smtClean="0"/>
              <a:t> progress Eventually causing a  </a:t>
            </a:r>
            <a:r>
              <a:rPr lang="en-US" dirty="0" err="1" smtClean="0"/>
              <a:t>hyperdynamic</a:t>
            </a:r>
            <a:r>
              <a:rPr lang="en-US" dirty="0" smtClean="0"/>
              <a:t> circulatory syndrome that manifests as esophageal </a:t>
            </a:r>
            <a:r>
              <a:rPr lang="en-US" dirty="0" err="1" smtClean="0"/>
              <a:t>varices</a:t>
            </a:r>
            <a:r>
              <a:rPr lang="en-US" dirty="0" smtClean="0"/>
              <a:t>, </a:t>
            </a:r>
            <a:r>
              <a:rPr lang="en-US" dirty="0" err="1" smtClean="0"/>
              <a:t>ascites</a:t>
            </a:r>
            <a:r>
              <a:rPr lang="en-US" dirty="0" smtClean="0"/>
              <a:t>, and other stigmata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FD095-075B-4D2B-A995-BF363D964299}" type="datetime1">
              <a:rPr lang="en-US" smtClean="0"/>
              <a:pPr/>
              <a:t>4/29/2019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ChristaMayienga PHTN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Christabel\Desktop\Veins+of+Hepatic+Portal+Syste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5C44-A101-4851-9EA8-BE89E024E0B8}" type="datetime1">
              <a:rPr lang="en-US" smtClean="0"/>
              <a:pPr/>
              <a:t>4/29/2019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ChristaMayienga PHTN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b="1" dirty="0" smtClean="0"/>
              <a:t>The portal system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791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portal system drains the GIT from the esophagus to the upper 1/3 of the rectum.</a:t>
            </a:r>
          </a:p>
          <a:p>
            <a:r>
              <a:rPr lang="en-US" dirty="0" smtClean="0"/>
              <a:t>The flow is under very low pressures -5mmHG</a:t>
            </a:r>
          </a:p>
          <a:p>
            <a:r>
              <a:rPr lang="en-US" b="1" dirty="0" smtClean="0"/>
              <a:t>Branches- </a:t>
            </a:r>
          </a:p>
          <a:p>
            <a:r>
              <a:rPr lang="en-US" dirty="0" smtClean="0"/>
              <a:t>Left gastric vein drains the lower part of the esophagus</a:t>
            </a:r>
          </a:p>
          <a:p>
            <a:r>
              <a:rPr lang="en-US" dirty="0" err="1" smtClean="0"/>
              <a:t>Spleenic</a:t>
            </a:r>
            <a:r>
              <a:rPr lang="en-US" dirty="0" smtClean="0"/>
              <a:t> vein drains the spleen </a:t>
            </a:r>
            <a:r>
              <a:rPr lang="en-US" dirty="0" err="1" smtClean="0"/>
              <a:t>pancrease</a:t>
            </a:r>
            <a:r>
              <a:rPr lang="en-US" dirty="0" smtClean="0"/>
              <a:t> and part of the stomach</a:t>
            </a:r>
          </a:p>
          <a:p>
            <a:r>
              <a:rPr lang="en-US" dirty="0" smtClean="0"/>
              <a:t>Superior mesenteric vein drain the ileum and upper part of the colon</a:t>
            </a:r>
          </a:p>
          <a:p>
            <a:r>
              <a:rPr lang="en-US" dirty="0" smtClean="0"/>
              <a:t>Inferior mesenteric vein drains the later parts of the colon and upper rectum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F3CC8-10B6-48CC-89DA-18893FA214EB}" type="datetime1">
              <a:rPr lang="en-US" smtClean="0"/>
              <a:pPr/>
              <a:t>4/29/2019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ChristaMayienga PHTN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Causes of PHTN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err="1" smtClean="0"/>
              <a:t>Prehepatic</a:t>
            </a:r>
            <a:r>
              <a:rPr lang="en-US" b="1" dirty="0" smtClean="0"/>
              <a:t> cause</a:t>
            </a:r>
            <a:r>
              <a:rPr lang="en-US" dirty="0" smtClean="0"/>
              <a:t>s-Congenital abnormalities like </a:t>
            </a:r>
            <a:r>
              <a:rPr lang="en-US" dirty="0" err="1" smtClean="0"/>
              <a:t>atresia</a:t>
            </a:r>
            <a:r>
              <a:rPr lang="en-US" dirty="0" smtClean="0"/>
              <a:t>, obstructive thrombosis, narrowing of the portal vein before it ramifies within the liver, massive </a:t>
            </a:r>
            <a:r>
              <a:rPr lang="en-US" dirty="0" err="1" smtClean="0"/>
              <a:t>splenomegaly</a:t>
            </a:r>
            <a:r>
              <a:rPr lang="en-US" dirty="0" smtClean="0"/>
              <a:t> with increased </a:t>
            </a:r>
            <a:r>
              <a:rPr lang="en-US" dirty="0" err="1" smtClean="0"/>
              <a:t>splenic</a:t>
            </a:r>
            <a:r>
              <a:rPr lang="en-US" dirty="0" smtClean="0"/>
              <a:t> vein blood flow or </a:t>
            </a:r>
            <a:r>
              <a:rPr lang="en-US" dirty="0" err="1" smtClean="0"/>
              <a:t>Wilms</a:t>
            </a:r>
            <a:r>
              <a:rPr lang="en-US" dirty="0" smtClean="0"/>
              <a:t> tumor pressing on the portal vein.</a:t>
            </a:r>
          </a:p>
          <a:p>
            <a:r>
              <a:rPr lang="en-US" b="1" dirty="0" smtClean="0"/>
              <a:t>post-hepatic causes- </a:t>
            </a:r>
            <a:r>
              <a:rPr lang="en-US" dirty="0" smtClean="0"/>
              <a:t>Severe RHF, constrictive </a:t>
            </a:r>
            <a:r>
              <a:rPr lang="en-US" dirty="0" err="1" smtClean="0"/>
              <a:t>pericarditis</a:t>
            </a:r>
            <a:r>
              <a:rPr lang="en-US" dirty="0" smtClean="0"/>
              <a:t>, hepatic vein outflow obstruction, Budd-</a:t>
            </a:r>
            <a:r>
              <a:rPr lang="en-US" dirty="0" err="1" smtClean="0"/>
              <a:t>Chiary</a:t>
            </a:r>
            <a:r>
              <a:rPr lang="en-US" dirty="0" smtClean="0"/>
              <a:t> syndrome or blocked IVC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C8CF-F553-45D6-A700-4C701720257D}" type="datetime1">
              <a:rPr lang="en-US" smtClean="0"/>
              <a:pPr/>
              <a:t>4/29/2019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ChristaMayienga PHTN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Causes of PHTN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Intrahepatic</a:t>
            </a:r>
            <a:r>
              <a:rPr lang="en-US" b="1" dirty="0" smtClean="0"/>
              <a:t> cause</a:t>
            </a:r>
            <a:r>
              <a:rPr lang="en-US" dirty="0" smtClean="0"/>
              <a:t>-Mainly cirrhosis, accounting for most cases, </a:t>
            </a:r>
            <a:r>
              <a:rPr lang="en-US" dirty="0" err="1" smtClean="0"/>
              <a:t>schistosomiasis</a:t>
            </a:r>
            <a:r>
              <a:rPr lang="en-US" dirty="0" smtClean="0"/>
              <a:t>, massive fatty change, diffuse </a:t>
            </a:r>
            <a:r>
              <a:rPr lang="en-US" dirty="0" err="1" smtClean="0"/>
              <a:t>fibrosing</a:t>
            </a:r>
            <a:r>
              <a:rPr lang="en-US" dirty="0" smtClean="0"/>
              <a:t> </a:t>
            </a:r>
            <a:r>
              <a:rPr lang="en-US" dirty="0" err="1" smtClean="0"/>
              <a:t>granulomatous</a:t>
            </a:r>
            <a:r>
              <a:rPr lang="en-US" dirty="0" smtClean="0"/>
              <a:t> disease such as </a:t>
            </a:r>
            <a:r>
              <a:rPr lang="en-US" dirty="0" err="1" smtClean="0"/>
              <a:t>sarcoidosis</a:t>
            </a:r>
            <a:r>
              <a:rPr lang="en-US" dirty="0" smtClean="0"/>
              <a:t>, Drugs, polycystic liver disease, congenital liver fibrosis, malignant liver disease and diseases affecting the portal microcirculation such as nodular regenerative hyperplasia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CFDD1-759A-4F66-BFA1-159D9436B6FE}" type="datetime1">
              <a:rPr lang="en-US" smtClean="0"/>
              <a:pPr/>
              <a:t>4/29/2019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ChristaMayienga PHTN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b="1" dirty="0" err="1" smtClean="0"/>
              <a:t>P</a:t>
            </a:r>
            <a:r>
              <a:rPr lang="en-US" b="1" dirty="0" err="1" smtClean="0"/>
              <a:t>athophysiology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1"/>
            <a:ext cx="8229600" cy="5410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 involves two phenomena</a:t>
            </a:r>
          </a:p>
          <a:p>
            <a:r>
              <a:rPr lang="en-US" b="1" dirty="0" smtClean="0"/>
              <a:t>1) Increase in resistance to portal flow at the level of sinusoids.</a:t>
            </a:r>
          </a:p>
          <a:p>
            <a:r>
              <a:rPr lang="en-US" dirty="0" smtClean="0"/>
              <a:t>The increased resistance to portal flow at the level of the sinusoids is caused by scarring and the formation of </a:t>
            </a:r>
            <a:r>
              <a:rPr lang="en-US" dirty="0" err="1" smtClean="0"/>
              <a:t>parenchymal</a:t>
            </a:r>
            <a:r>
              <a:rPr lang="en-US" dirty="0" smtClean="0"/>
              <a:t> nodules.</a:t>
            </a:r>
          </a:p>
          <a:p>
            <a:r>
              <a:rPr lang="en-US" dirty="0" smtClean="0"/>
              <a:t>Sinusoidal remodeling &amp; </a:t>
            </a:r>
            <a:r>
              <a:rPr lang="en-US" dirty="0" err="1" smtClean="0"/>
              <a:t>anastomosis</a:t>
            </a:r>
            <a:r>
              <a:rPr lang="en-US" dirty="0" smtClean="0"/>
              <a:t> </a:t>
            </a:r>
            <a:r>
              <a:rPr lang="en-US" dirty="0" err="1" smtClean="0"/>
              <a:t>btn</a:t>
            </a:r>
            <a:r>
              <a:rPr lang="en-US" dirty="0" smtClean="0"/>
              <a:t> the arterial &amp; portal system in the fibrous septa contribute to PHTN by imposing arterial pressures on the low pressure portal venous system. </a:t>
            </a:r>
          </a:p>
          <a:p>
            <a:r>
              <a:rPr lang="en-US" dirty="0" smtClean="0"/>
              <a:t>Sinusoidal remodeling and </a:t>
            </a:r>
            <a:r>
              <a:rPr lang="en-US" dirty="0" err="1" smtClean="0"/>
              <a:t>intrahepatic</a:t>
            </a:r>
            <a:r>
              <a:rPr lang="en-US" dirty="0" smtClean="0"/>
              <a:t> shunts also interfere with the metabolic exchange between sinusoidal blood and </a:t>
            </a:r>
            <a:r>
              <a:rPr lang="en-US" dirty="0" err="1" smtClean="0"/>
              <a:t>hepatocytes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F32E3-0BEA-4824-BB9F-FB264C4DEFB4}" type="datetime1">
              <a:rPr lang="en-US" smtClean="0"/>
              <a:pPr/>
              <a:t>4/29/2019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ChristaMayienga PHTN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pathophysiology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2) Increase in portal blood flow caused by </a:t>
            </a:r>
            <a:r>
              <a:rPr lang="en-US" b="1" dirty="0" err="1" smtClean="0"/>
              <a:t>hyperdynamic</a:t>
            </a:r>
            <a:r>
              <a:rPr lang="en-US" b="1" dirty="0" smtClean="0"/>
              <a:t> circulation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This is caused by arterial </a:t>
            </a:r>
            <a:r>
              <a:rPr lang="en-US" dirty="0" err="1" smtClean="0"/>
              <a:t>vasodilation</a:t>
            </a:r>
            <a:r>
              <a:rPr lang="en-US" dirty="0" smtClean="0"/>
              <a:t>, primarily in the </a:t>
            </a:r>
            <a:r>
              <a:rPr lang="en-US" dirty="0" err="1" smtClean="0"/>
              <a:t>splanchnic</a:t>
            </a:r>
            <a:r>
              <a:rPr lang="en-US" dirty="0" smtClean="0"/>
              <a:t> circulation. </a:t>
            </a:r>
          </a:p>
          <a:p>
            <a:r>
              <a:rPr lang="en-US" dirty="0" smtClean="0"/>
              <a:t>The increased </a:t>
            </a:r>
            <a:r>
              <a:rPr lang="en-US" dirty="0" err="1" smtClean="0"/>
              <a:t>splanchnic</a:t>
            </a:r>
            <a:r>
              <a:rPr lang="en-US" dirty="0" smtClean="0"/>
              <a:t> arterial blood flow in turn leads to increased venous efflux into the portal venous system.</a:t>
            </a:r>
          </a:p>
          <a:p>
            <a:r>
              <a:rPr lang="en-US" dirty="0" err="1" smtClean="0"/>
              <a:t>Vasodilation</a:t>
            </a:r>
            <a:r>
              <a:rPr lang="en-US" dirty="0" smtClean="0"/>
              <a:t> is caused majorly by NO produced by gut bacteria</a:t>
            </a:r>
          </a:p>
          <a:p>
            <a:r>
              <a:rPr lang="en-US" dirty="0" smtClean="0"/>
              <a:t>The two phenomena cause congestion and pooling of blood in the portal system-&gt; </a:t>
            </a:r>
            <a:r>
              <a:rPr lang="en-US" b="1" dirty="0" smtClean="0"/>
              <a:t>PHTN</a:t>
            </a:r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91971-6003-4931-86F7-F197948D6D57}" type="datetime1">
              <a:rPr lang="en-US" smtClean="0"/>
              <a:pPr/>
              <a:t>4/29/2019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ChristaMayienga PHTN</a:t>
            </a: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b="1" dirty="0" smtClean="0"/>
              <a:t>Effects of PHTN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399"/>
          </a:xfrm>
        </p:spPr>
        <p:txBody>
          <a:bodyPr>
            <a:normAutofit/>
          </a:bodyPr>
          <a:lstStyle/>
          <a:p>
            <a:r>
              <a:rPr lang="en-US" b="1" dirty="0" err="1" smtClean="0"/>
              <a:t>Esophegeal</a:t>
            </a:r>
            <a:r>
              <a:rPr lang="en-US" b="1" dirty="0" smtClean="0"/>
              <a:t> </a:t>
            </a:r>
            <a:r>
              <a:rPr lang="en-US" b="1" dirty="0" err="1" smtClean="0"/>
              <a:t>varices</a:t>
            </a:r>
            <a:r>
              <a:rPr lang="en-US" b="1" dirty="0" smtClean="0"/>
              <a:t>- </a:t>
            </a:r>
            <a:r>
              <a:rPr lang="en-US" dirty="0" smtClean="0"/>
              <a:t>Dilated </a:t>
            </a:r>
            <a:r>
              <a:rPr lang="en-US" dirty="0" err="1" smtClean="0"/>
              <a:t>esophegeal</a:t>
            </a:r>
            <a:r>
              <a:rPr lang="en-US" dirty="0" smtClean="0"/>
              <a:t> veins</a:t>
            </a:r>
            <a:r>
              <a:rPr lang="en-US" dirty="0" smtClean="0"/>
              <a:t>. </a:t>
            </a:r>
            <a:r>
              <a:rPr lang="en-US" dirty="0" smtClean="0"/>
              <a:t>The </a:t>
            </a:r>
            <a:r>
              <a:rPr lang="en-US" dirty="0" smtClean="0"/>
              <a:t>left gastric </a:t>
            </a:r>
            <a:r>
              <a:rPr lang="en-US" dirty="0" smtClean="0"/>
              <a:t>vein which drains the esophagus into the portal system </a:t>
            </a:r>
            <a:r>
              <a:rPr lang="en-US" dirty="0" err="1" smtClean="0"/>
              <a:t>anastomoses</a:t>
            </a:r>
            <a:r>
              <a:rPr lang="en-US" dirty="0" smtClean="0"/>
              <a:t> with </a:t>
            </a:r>
            <a:r>
              <a:rPr lang="en-US" dirty="0" smtClean="0"/>
              <a:t>the </a:t>
            </a:r>
            <a:r>
              <a:rPr lang="en-US" dirty="0" err="1" smtClean="0"/>
              <a:t>azygous</a:t>
            </a:r>
            <a:r>
              <a:rPr lang="en-US" dirty="0" smtClean="0"/>
              <a:t> &amp; </a:t>
            </a:r>
            <a:r>
              <a:rPr lang="en-US" dirty="0" err="1" smtClean="0"/>
              <a:t>Hemiazygous</a:t>
            </a:r>
            <a:r>
              <a:rPr lang="en-US" dirty="0" smtClean="0"/>
              <a:t> vein </a:t>
            </a:r>
            <a:r>
              <a:rPr lang="en-US" dirty="0" smtClean="0"/>
              <a:t>at the level of lower esophagus. Portal congestion and elevated pressure causes </a:t>
            </a:r>
            <a:r>
              <a:rPr lang="en-US" dirty="0" smtClean="0"/>
              <a:t>backflow </a:t>
            </a:r>
            <a:r>
              <a:rPr lang="en-US" dirty="0" smtClean="0"/>
              <a:t>through the left gastric vein </a:t>
            </a:r>
            <a:r>
              <a:rPr lang="en-US" dirty="0" smtClean="0"/>
              <a:t>into</a:t>
            </a:r>
            <a:r>
              <a:rPr lang="en-US" dirty="0" smtClean="0"/>
              <a:t> the </a:t>
            </a:r>
            <a:r>
              <a:rPr lang="en-US" dirty="0" err="1" smtClean="0"/>
              <a:t>azygous</a:t>
            </a:r>
            <a:r>
              <a:rPr lang="en-US" dirty="0" smtClean="0"/>
              <a:t> &amp; </a:t>
            </a:r>
            <a:r>
              <a:rPr lang="en-US" dirty="0" err="1" smtClean="0"/>
              <a:t>Hemiazygous</a:t>
            </a:r>
            <a:r>
              <a:rPr lang="en-US" dirty="0" smtClean="0"/>
              <a:t> vein then to the </a:t>
            </a:r>
            <a:r>
              <a:rPr lang="en-US" dirty="0" smtClean="0"/>
              <a:t>IVC. </a:t>
            </a:r>
            <a:r>
              <a:rPr lang="en-US" dirty="0" smtClean="0"/>
              <a:t>The </a:t>
            </a:r>
            <a:r>
              <a:rPr lang="en-US" dirty="0" err="1" smtClean="0"/>
              <a:t>varices</a:t>
            </a:r>
            <a:r>
              <a:rPr lang="en-US" dirty="0" smtClean="0"/>
              <a:t> may bleed and it is a major cause of death.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A1421-F61D-431D-A56D-EA703723A956}" type="datetime1">
              <a:rPr lang="en-US" smtClean="0"/>
              <a:pPr/>
              <a:t>4/29/2019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ChristaMayienga PHTN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505</TotalTime>
  <Words>882</Words>
  <Application>Microsoft Office PowerPoint</Application>
  <PresentationFormat>On-screen Show (4:3)</PresentationFormat>
  <Paragraphs>115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Portal Hypertention</vt:lpstr>
      <vt:lpstr>Slide 2</vt:lpstr>
      <vt:lpstr>Slide 3</vt:lpstr>
      <vt:lpstr>The portal system</vt:lpstr>
      <vt:lpstr>Causes of PHTN</vt:lpstr>
      <vt:lpstr>Causes of PHTN</vt:lpstr>
      <vt:lpstr>Pathophysiology</vt:lpstr>
      <vt:lpstr>pathophysiology</vt:lpstr>
      <vt:lpstr>Effects of PHTN</vt:lpstr>
      <vt:lpstr>Effects of PHTN</vt:lpstr>
      <vt:lpstr>Slide 11</vt:lpstr>
      <vt:lpstr>Effects of PHTN</vt:lpstr>
      <vt:lpstr>Effects of PHTN</vt:lpstr>
      <vt:lpstr>Effects of PHTN</vt:lpstr>
      <vt:lpstr>Effects of PHTN</vt:lpstr>
      <vt:lpstr>Slide 16</vt:lpstr>
      <vt:lpstr>Clinical Features</vt:lpstr>
      <vt:lpstr>Investigations</vt:lpstr>
      <vt:lpstr>Slide 19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Portal Hypertention</dc:title>
  <dc:creator>Christabel</dc:creator>
  <cp:lastModifiedBy>Christabel</cp:lastModifiedBy>
  <cp:revision>48</cp:revision>
  <dcterms:created xsi:type="dcterms:W3CDTF">2006-08-16T00:00:00Z</dcterms:created>
  <dcterms:modified xsi:type="dcterms:W3CDTF">2019-04-29T15:11:01Z</dcterms:modified>
</cp:coreProperties>
</file>