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57"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0" r:id="rId24"/>
    <p:sldId id="279" r:id="rId25"/>
    <p:sldId id="281" r:id="rId26"/>
    <p:sldId id="283" r:id="rId27"/>
    <p:sldId id="282"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981199"/>
          </a:xfrm>
        </p:spPr>
        <p:txBody>
          <a:bodyPr>
            <a:normAutofit fontScale="90000"/>
          </a:bodyPr>
          <a:lstStyle/>
          <a:p>
            <a:r>
              <a:rPr lang="en-US" dirty="0" err="1" smtClean="0"/>
              <a:t>Cholelithiasis</a:t>
            </a:r>
            <a:r>
              <a:rPr lang="en-US" dirty="0" smtClean="0"/>
              <a:t>, </a:t>
            </a:r>
            <a:r>
              <a:rPr lang="en-US" dirty="0"/>
              <a:t>Cholecystitis, </a:t>
            </a:r>
            <a:r>
              <a:rPr lang="en-US" dirty="0" err="1" smtClean="0"/>
              <a:t>choledocolithiasis</a:t>
            </a:r>
            <a:r>
              <a:rPr lang="en-US" dirty="0" smtClean="0"/>
              <a:t> and cholangitis</a:t>
            </a:r>
            <a:endParaRPr lang="en-US" dirty="0"/>
          </a:p>
        </p:txBody>
      </p:sp>
      <p:sp>
        <p:nvSpPr>
          <p:cNvPr id="3" name="Subtitle 2"/>
          <p:cNvSpPr>
            <a:spLocks noGrp="1"/>
          </p:cNvSpPr>
          <p:nvPr>
            <p:ph type="subTitle" idx="1"/>
          </p:nvPr>
        </p:nvSpPr>
        <p:spPr/>
        <p:txBody>
          <a:bodyPr/>
          <a:lstStyle/>
          <a:p>
            <a:r>
              <a:rPr lang="en-US" dirty="0" smtClean="0"/>
              <a:t>Gall </a:t>
            </a:r>
            <a:r>
              <a:rPr lang="en-US" smtClean="0"/>
              <a:t>Bladder Pathology</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Pathogenesis of </a:t>
            </a:r>
            <a:r>
              <a:rPr lang="en-US" dirty="0" smtClean="0"/>
              <a:t>Bilirubin/pigmented </a:t>
            </a:r>
            <a:r>
              <a:rPr lang="en-US" dirty="0"/>
              <a:t>stones</a:t>
            </a:r>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smtClean="0"/>
              <a:t>They are complex </a:t>
            </a:r>
            <a:r>
              <a:rPr lang="en-US" dirty="0"/>
              <a:t>mixtures of abnormal insoluble calcium salts of unconjugated bilirubin along with inorganic calcium salts.</a:t>
            </a:r>
          </a:p>
          <a:p>
            <a:r>
              <a:rPr lang="en-US" dirty="0"/>
              <a:t>Disorders that are associated with elevated levels of unconjugated bilirubin in bile such as hemolytic syndromes, severe </a:t>
            </a:r>
            <a:r>
              <a:rPr lang="en-US" dirty="0" err="1"/>
              <a:t>ileal</a:t>
            </a:r>
            <a:r>
              <a:rPr lang="en-US" dirty="0"/>
              <a:t> dysfunction (</a:t>
            </a:r>
            <a:r>
              <a:rPr lang="en-US" dirty="0" smtClean="0"/>
              <a:t>or bypass</a:t>
            </a:r>
            <a:r>
              <a:rPr lang="en-US" dirty="0"/>
              <a:t>), and bacterial contamination of the biliary tree, increase the risk of developing pigment stones. </a:t>
            </a:r>
            <a:endParaRPr lang="en-US" dirty="0" smtClean="0"/>
          </a:p>
          <a:p>
            <a:r>
              <a:rPr lang="en-US" dirty="0"/>
              <a:t>I</a:t>
            </a:r>
            <a:r>
              <a:rPr lang="en-US" dirty="0" smtClean="0"/>
              <a:t>nfection </a:t>
            </a:r>
            <a:r>
              <a:rPr lang="en-US" dirty="0"/>
              <a:t>of the biliary tract with Escherichia coli, </a:t>
            </a:r>
            <a:r>
              <a:rPr lang="en-US" dirty="0" err="1"/>
              <a:t>Ascaris</a:t>
            </a:r>
            <a:r>
              <a:rPr lang="en-US" dirty="0"/>
              <a:t> </a:t>
            </a:r>
            <a:r>
              <a:rPr lang="en-US" dirty="0" err="1"/>
              <a:t>lumbricoides</a:t>
            </a:r>
            <a:r>
              <a:rPr lang="en-US" dirty="0"/>
              <a:t>, or the liver fluke O. </a:t>
            </a:r>
            <a:r>
              <a:rPr lang="en-US" dirty="0" err="1"/>
              <a:t>sinensis</a:t>
            </a:r>
            <a:r>
              <a:rPr lang="en-US" dirty="0"/>
              <a:t>, </a:t>
            </a:r>
            <a:r>
              <a:rPr lang="en-US" dirty="0" smtClean="0"/>
              <a:t>the increases risk</a:t>
            </a:r>
          </a:p>
        </p:txBody>
      </p:sp>
    </p:spTree>
    <p:extLst>
      <p:ext uri="{BB962C8B-B14F-4D97-AF65-F5344CB8AC3E}">
        <p14:creationId xmlns:p14="http://schemas.microsoft.com/office/powerpoint/2010/main" val="2009783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Pathogenesis of Bilirubin/pigmented stones</a:t>
            </a:r>
          </a:p>
        </p:txBody>
      </p:sp>
      <p:sp>
        <p:nvSpPr>
          <p:cNvPr id="3" name="Content Placeholder 2"/>
          <p:cNvSpPr>
            <a:spLocks noGrp="1"/>
          </p:cNvSpPr>
          <p:nvPr>
            <p:ph idx="1"/>
          </p:nvPr>
        </p:nvSpPr>
        <p:spPr/>
        <p:txBody>
          <a:bodyPr/>
          <a:lstStyle/>
          <a:p>
            <a:r>
              <a:rPr lang="en-US" dirty="0" smtClean="0"/>
              <a:t>They are black or brown in </a:t>
            </a:r>
            <a:r>
              <a:rPr lang="en-US" dirty="0" err="1" smtClean="0"/>
              <a:t>colour</a:t>
            </a:r>
            <a:endParaRPr lang="en-US" dirty="0" smtClean="0"/>
          </a:p>
          <a:p>
            <a:r>
              <a:rPr lang="en-US" dirty="0" smtClean="0"/>
              <a:t>Formed when there is excess bilirubin in bile.</a:t>
            </a:r>
          </a:p>
          <a:p>
            <a:r>
              <a:rPr lang="en-US" dirty="0" smtClean="0"/>
              <a:t>Bilirubin combines with calcium to form calcium </a:t>
            </a:r>
            <a:r>
              <a:rPr lang="en-US" dirty="0" err="1" smtClean="0"/>
              <a:t>Bilirubinate</a:t>
            </a:r>
            <a:r>
              <a:rPr lang="en-US" dirty="0" smtClean="0"/>
              <a:t>.</a:t>
            </a:r>
          </a:p>
          <a:p>
            <a:r>
              <a:rPr lang="en-US" dirty="0" smtClean="0"/>
              <a:t>Mostly made of unconjugated bilirubin.</a:t>
            </a:r>
          </a:p>
          <a:p>
            <a:r>
              <a:rPr lang="en-US" dirty="0" smtClean="0"/>
              <a:t>They are radio-opaque.</a:t>
            </a:r>
            <a:endParaRPr lang="en-US" dirty="0"/>
          </a:p>
        </p:txBody>
      </p:sp>
    </p:spTree>
    <p:extLst>
      <p:ext uri="{BB962C8B-B14F-4D97-AF65-F5344CB8AC3E}">
        <p14:creationId xmlns:p14="http://schemas.microsoft.com/office/powerpoint/2010/main" val="3564288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a:bodyPr>
          <a:lstStyle/>
          <a:p>
            <a:r>
              <a:rPr lang="en-US" dirty="0" smtClean="0"/>
              <a:t>Asymptomatic.</a:t>
            </a:r>
            <a:endParaRPr lang="en-US" dirty="0"/>
          </a:p>
          <a:p>
            <a:r>
              <a:rPr lang="en-US" dirty="0" smtClean="0"/>
              <a:t>Excruciating or colicky or dull RUQ pain as </a:t>
            </a:r>
            <a:r>
              <a:rPr lang="en-US" dirty="0"/>
              <a:t>a result </a:t>
            </a:r>
            <a:r>
              <a:rPr lang="en-US" dirty="0" smtClean="0"/>
              <a:t>of the </a:t>
            </a:r>
            <a:r>
              <a:rPr lang="en-US" dirty="0"/>
              <a:t>obstructive nature of gallstones in the biliary tree </a:t>
            </a:r>
            <a:r>
              <a:rPr lang="en-US" dirty="0" smtClean="0"/>
              <a:t>gallbladder </a:t>
            </a:r>
            <a:r>
              <a:rPr lang="en-US" dirty="0"/>
              <a:t>itself. </a:t>
            </a:r>
            <a:endParaRPr lang="en-US" dirty="0" smtClean="0"/>
          </a:p>
          <a:p>
            <a:r>
              <a:rPr lang="en-US" dirty="0" smtClean="0"/>
              <a:t>Pain is worse with fatty foods</a:t>
            </a:r>
          </a:p>
          <a:p>
            <a:r>
              <a:rPr lang="en-US" dirty="0" err="1" smtClean="0"/>
              <a:t>Abd</a:t>
            </a:r>
            <a:r>
              <a:rPr lang="en-US" dirty="0" smtClean="0"/>
              <a:t>. U/S- demonstrates the stone</a:t>
            </a:r>
          </a:p>
          <a:p>
            <a:r>
              <a:rPr lang="en-US" dirty="0" smtClean="0"/>
              <a:t>ERCP- diagnosis and can remove the stone.</a:t>
            </a:r>
            <a:endParaRPr lang="en-US" dirty="0"/>
          </a:p>
        </p:txBody>
      </p:sp>
    </p:spTree>
    <p:extLst>
      <p:ext uri="{BB962C8B-B14F-4D97-AF65-F5344CB8AC3E}">
        <p14:creationId xmlns:p14="http://schemas.microsoft.com/office/powerpoint/2010/main" val="1418385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
            </a:r>
            <a:r>
              <a:rPr lang="en-US" dirty="0" smtClean="0"/>
              <a:t>omplications</a:t>
            </a:r>
            <a:endParaRPr lang="en-US" dirty="0"/>
          </a:p>
        </p:txBody>
      </p:sp>
      <p:sp>
        <p:nvSpPr>
          <p:cNvPr id="3" name="Content Placeholder 2"/>
          <p:cNvSpPr>
            <a:spLocks noGrp="1"/>
          </p:cNvSpPr>
          <p:nvPr>
            <p:ph idx="1"/>
          </p:nvPr>
        </p:nvSpPr>
        <p:spPr/>
        <p:txBody>
          <a:bodyPr/>
          <a:lstStyle/>
          <a:p>
            <a:r>
              <a:rPr lang="en-US" dirty="0"/>
              <a:t>cholecystitis,</a:t>
            </a:r>
          </a:p>
          <a:p>
            <a:r>
              <a:rPr lang="en-US" dirty="0"/>
              <a:t>Cholangitis</a:t>
            </a:r>
          </a:p>
          <a:p>
            <a:r>
              <a:rPr lang="en-US" dirty="0"/>
              <a:t>Pancreatitis</a:t>
            </a:r>
          </a:p>
          <a:p>
            <a:r>
              <a:rPr lang="en-US" dirty="0"/>
              <a:t> intestinal obstruction</a:t>
            </a:r>
          </a:p>
        </p:txBody>
      </p:sp>
    </p:spTree>
    <p:extLst>
      <p:ext uri="{BB962C8B-B14F-4D97-AF65-F5344CB8AC3E}">
        <p14:creationId xmlns:p14="http://schemas.microsoft.com/office/powerpoint/2010/main" val="290340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Cholecystitis </a:t>
            </a:r>
            <a:endParaRPr lang="en-US" dirty="0"/>
          </a:p>
        </p:txBody>
      </p:sp>
      <p:sp>
        <p:nvSpPr>
          <p:cNvPr id="3" name="Content Placeholder 2"/>
          <p:cNvSpPr>
            <a:spLocks noGrp="1"/>
          </p:cNvSpPr>
          <p:nvPr>
            <p:ph idx="1"/>
          </p:nvPr>
        </p:nvSpPr>
        <p:spPr/>
        <p:txBody>
          <a:bodyPr/>
          <a:lstStyle/>
          <a:p>
            <a:r>
              <a:rPr lang="en-US" b="1" dirty="0" smtClean="0"/>
              <a:t>Def: </a:t>
            </a:r>
            <a:r>
              <a:rPr lang="en-US" dirty="0" err="1" smtClean="0"/>
              <a:t>Inflamation</a:t>
            </a:r>
            <a:r>
              <a:rPr lang="en-US" dirty="0" smtClean="0"/>
              <a:t> of the gall bladder caused by obstruction of the cystic duct by a gall stone.</a:t>
            </a:r>
          </a:p>
          <a:p>
            <a:r>
              <a:rPr lang="en-US" dirty="0" smtClean="0"/>
              <a:t>It is a complication of </a:t>
            </a:r>
            <a:r>
              <a:rPr lang="en-US" dirty="0" err="1" smtClean="0"/>
              <a:t>cholelithiasis</a:t>
            </a:r>
            <a:r>
              <a:rPr lang="en-US" dirty="0" smtClean="0"/>
              <a:t> and </a:t>
            </a:r>
            <a:r>
              <a:rPr lang="en-US" dirty="0" err="1" smtClean="0"/>
              <a:t>choledocholithiasis</a:t>
            </a:r>
            <a:r>
              <a:rPr lang="en-US" dirty="0" smtClean="0"/>
              <a:t>.</a:t>
            </a:r>
          </a:p>
          <a:p>
            <a:r>
              <a:rPr lang="en-US" dirty="0" smtClean="0"/>
              <a:t>May </a:t>
            </a:r>
            <a:r>
              <a:rPr lang="en-US" dirty="0"/>
              <a:t>be acute, chronic, or acute superimposed on </a:t>
            </a:r>
            <a:r>
              <a:rPr lang="en-US" dirty="0" smtClean="0"/>
              <a:t>chronic.</a:t>
            </a:r>
            <a:endParaRPr lang="en-US" dirty="0"/>
          </a:p>
        </p:txBody>
      </p:sp>
    </p:spTree>
    <p:extLst>
      <p:ext uri="{BB962C8B-B14F-4D97-AF65-F5344CB8AC3E}">
        <p14:creationId xmlns:p14="http://schemas.microsoft.com/office/powerpoint/2010/main" val="3079894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cholecystitis </a:t>
            </a:r>
          </a:p>
        </p:txBody>
      </p:sp>
      <p:sp>
        <p:nvSpPr>
          <p:cNvPr id="3" name="Content Placeholder 2"/>
          <p:cNvSpPr>
            <a:spLocks noGrp="1"/>
          </p:cNvSpPr>
          <p:nvPr>
            <p:ph idx="1"/>
          </p:nvPr>
        </p:nvSpPr>
        <p:spPr/>
        <p:txBody>
          <a:bodyPr>
            <a:normAutofit fontScale="85000" lnSpcReduction="10000"/>
          </a:bodyPr>
          <a:lstStyle/>
          <a:p>
            <a:r>
              <a:rPr lang="en-US" dirty="0" smtClean="0"/>
              <a:t>Acute </a:t>
            </a:r>
            <a:r>
              <a:rPr lang="en-US" dirty="0"/>
              <a:t>inflammation of the gallbladder, precipitated 90% of the time by obstruction of the neck or </a:t>
            </a:r>
            <a:r>
              <a:rPr lang="en-US" dirty="0" smtClean="0"/>
              <a:t>cystic duct.</a:t>
            </a:r>
          </a:p>
          <a:p>
            <a:r>
              <a:rPr lang="en-US" b="1" dirty="0" smtClean="0"/>
              <a:t>Pathogenesis</a:t>
            </a:r>
          </a:p>
          <a:p>
            <a:r>
              <a:rPr lang="en-US" dirty="0" smtClean="0"/>
              <a:t>Due to the blocked cystic duct, there is cholestasis and a  </a:t>
            </a:r>
            <a:r>
              <a:rPr lang="en-US" dirty="0"/>
              <a:t>chemical irritation </a:t>
            </a:r>
            <a:r>
              <a:rPr lang="en-US" dirty="0" smtClean="0"/>
              <a:t>on the walls of the G.B.</a:t>
            </a:r>
          </a:p>
          <a:p>
            <a:r>
              <a:rPr lang="en-US" dirty="0" smtClean="0"/>
              <a:t>The </a:t>
            </a:r>
            <a:r>
              <a:rPr lang="en-US" dirty="0"/>
              <a:t>normally protective glycoprotein mucus layer is disrupted, </a:t>
            </a:r>
            <a:r>
              <a:rPr lang="en-US" dirty="0" smtClean="0"/>
              <a:t>exposing the </a:t>
            </a:r>
            <a:r>
              <a:rPr lang="en-US" dirty="0"/>
              <a:t>mucosal epithelium to the direct detergent action of bile salts. </a:t>
            </a:r>
            <a:endParaRPr lang="en-US" dirty="0" smtClean="0"/>
          </a:p>
          <a:p>
            <a:r>
              <a:rPr lang="en-US" dirty="0" smtClean="0"/>
              <a:t>The G.B starts to secrete prostaglandins, enzymes and more mucous which cause inflammation.</a:t>
            </a:r>
          </a:p>
        </p:txBody>
      </p:sp>
    </p:spTree>
    <p:extLst>
      <p:ext uri="{BB962C8B-B14F-4D97-AF65-F5344CB8AC3E}">
        <p14:creationId xmlns:p14="http://schemas.microsoft.com/office/powerpoint/2010/main" val="534888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cholecystitis </a:t>
            </a:r>
            <a:r>
              <a:rPr lang="en-US" dirty="0" smtClean="0"/>
              <a:t>-Pathogenesis</a:t>
            </a:r>
            <a:endParaRPr lang="en-US" dirty="0"/>
          </a:p>
        </p:txBody>
      </p:sp>
      <p:sp>
        <p:nvSpPr>
          <p:cNvPr id="3" name="Content Placeholder 2"/>
          <p:cNvSpPr>
            <a:spLocks noGrp="1"/>
          </p:cNvSpPr>
          <p:nvPr>
            <p:ph idx="1"/>
          </p:nvPr>
        </p:nvSpPr>
        <p:spPr/>
        <p:txBody>
          <a:bodyPr>
            <a:normAutofit/>
          </a:bodyPr>
          <a:lstStyle/>
          <a:p>
            <a:r>
              <a:rPr lang="en-US" dirty="0" smtClean="0"/>
              <a:t>Inflammation, edema and accumulation of bile cause distention and pressure build up.</a:t>
            </a:r>
          </a:p>
          <a:p>
            <a:r>
              <a:rPr lang="en-US" dirty="0" smtClean="0"/>
              <a:t>Bile stasis creates media for </a:t>
            </a:r>
            <a:r>
              <a:rPr lang="en-US" dirty="0"/>
              <a:t>bacterial growth.</a:t>
            </a:r>
          </a:p>
          <a:p>
            <a:r>
              <a:rPr lang="en-US" dirty="0"/>
              <a:t>Bacteria-E. coli, Enterococci, </a:t>
            </a:r>
            <a:r>
              <a:rPr lang="en-US" dirty="0" err="1"/>
              <a:t>bacteroids</a:t>
            </a:r>
            <a:r>
              <a:rPr lang="en-US" dirty="0"/>
              <a:t> </a:t>
            </a:r>
            <a:r>
              <a:rPr lang="en-US" dirty="0" err="1"/>
              <a:t>fragilis</a:t>
            </a:r>
            <a:r>
              <a:rPr lang="en-US" dirty="0"/>
              <a:t> and clostridium.</a:t>
            </a:r>
          </a:p>
          <a:p>
            <a:r>
              <a:rPr lang="en-US" dirty="0"/>
              <a:t>They may invade through the walls of the GB to the peritoneum to cause peritonitis.</a:t>
            </a:r>
          </a:p>
          <a:p>
            <a:endParaRPr lang="en-US" dirty="0" smtClean="0"/>
          </a:p>
          <a:p>
            <a:endParaRPr lang="en-US" dirty="0"/>
          </a:p>
        </p:txBody>
      </p:sp>
    </p:spTree>
    <p:extLst>
      <p:ext uri="{BB962C8B-B14F-4D97-AF65-F5344CB8AC3E}">
        <p14:creationId xmlns:p14="http://schemas.microsoft.com/office/powerpoint/2010/main" val="2158256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cholecystitis -Pathogenesis</a:t>
            </a:r>
          </a:p>
        </p:txBody>
      </p:sp>
      <p:sp>
        <p:nvSpPr>
          <p:cNvPr id="3" name="Content Placeholder 2"/>
          <p:cNvSpPr>
            <a:spLocks noGrp="1"/>
          </p:cNvSpPr>
          <p:nvPr>
            <p:ph idx="1"/>
          </p:nvPr>
        </p:nvSpPr>
        <p:spPr/>
        <p:txBody>
          <a:bodyPr/>
          <a:lstStyle/>
          <a:p>
            <a:r>
              <a:rPr lang="en-US" dirty="0"/>
              <a:t>Gallbladder </a:t>
            </a:r>
            <a:r>
              <a:rPr lang="en-US" dirty="0" err="1"/>
              <a:t>dysmotility</a:t>
            </a:r>
            <a:r>
              <a:rPr lang="en-US" dirty="0"/>
              <a:t> develops; distention and increased intraluminal pressure </a:t>
            </a:r>
            <a:r>
              <a:rPr lang="en-US" dirty="0" smtClean="0"/>
              <a:t>compromise blood flow </a:t>
            </a:r>
            <a:r>
              <a:rPr lang="en-US" dirty="0"/>
              <a:t>to the mucosa -&gt; ischemia, gangrene-&gt;rupture and bile seeding the gut-&gt; chemical peritonitis</a:t>
            </a:r>
            <a:r>
              <a:rPr lang="en-US" dirty="0" smtClean="0"/>
              <a:t>.</a:t>
            </a:r>
          </a:p>
          <a:p>
            <a:r>
              <a:rPr lang="en-US" dirty="0" smtClean="0"/>
              <a:t>Bacteria in the bile may get into the blood vessels -&gt;septicemia</a:t>
            </a:r>
            <a:endParaRPr lang="en-US" dirty="0"/>
          </a:p>
          <a:p>
            <a:endParaRPr lang="en-US" dirty="0"/>
          </a:p>
        </p:txBody>
      </p:sp>
    </p:spTree>
    <p:extLst>
      <p:ext uri="{BB962C8B-B14F-4D97-AF65-F5344CB8AC3E}">
        <p14:creationId xmlns:p14="http://schemas.microsoft.com/office/powerpoint/2010/main" val="1726135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r>
              <a:rPr lang="en-US" dirty="0" smtClean="0"/>
              <a:t>RUQ pain that radiates to the back.</a:t>
            </a:r>
          </a:p>
          <a:p>
            <a:r>
              <a:rPr lang="en-US" dirty="0" smtClean="0"/>
              <a:t>Fever, Nausea, vomiting</a:t>
            </a:r>
          </a:p>
          <a:p>
            <a:r>
              <a:rPr lang="en-US" dirty="0" smtClean="0">
                <a:solidFill>
                  <a:srgbClr val="FFFF00"/>
                </a:solidFill>
              </a:rPr>
              <a:t>Jaundice</a:t>
            </a:r>
            <a:r>
              <a:rPr lang="en-US" dirty="0" smtClean="0"/>
              <a:t> (+ or -)</a:t>
            </a:r>
          </a:p>
          <a:p>
            <a:r>
              <a:rPr lang="en-US" dirty="0" smtClean="0"/>
              <a:t>+</a:t>
            </a:r>
            <a:r>
              <a:rPr lang="en-US" dirty="0" err="1" smtClean="0"/>
              <a:t>ve</a:t>
            </a:r>
            <a:r>
              <a:rPr lang="en-US" dirty="0" smtClean="0"/>
              <a:t> Murphy’s sign</a:t>
            </a:r>
          </a:p>
          <a:p>
            <a:r>
              <a:rPr lang="en-US" dirty="0" smtClean="0"/>
              <a:t>Elevated WBCs</a:t>
            </a:r>
          </a:p>
          <a:p>
            <a:endParaRPr lang="en-US" dirty="0"/>
          </a:p>
        </p:txBody>
      </p:sp>
    </p:spTree>
    <p:extLst>
      <p:ext uri="{BB962C8B-B14F-4D97-AF65-F5344CB8AC3E}">
        <p14:creationId xmlns:p14="http://schemas.microsoft.com/office/powerpoint/2010/main" val="425847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Investigations</a:t>
            </a:r>
            <a:endParaRPr lang="en-US" dirty="0"/>
          </a:p>
        </p:txBody>
      </p:sp>
      <p:sp>
        <p:nvSpPr>
          <p:cNvPr id="3" name="Content Placeholder 2"/>
          <p:cNvSpPr>
            <a:spLocks noGrp="1"/>
          </p:cNvSpPr>
          <p:nvPr>
            <p:ph idx="1"/>
          </p:nvPr>
        </p:nvSpPr>
        <p:spPr/>
        <p:txBody>
          <a:bodyPr>
            <a:normAutofit lnSpcReduction="10000"/>
          </a:bodyPr>
          <a:lstStyle/>
          <a:p>
            <a:r>
              <a:rPr lang="en-US" dirty="0" smtClean="0"/>
              <a:t>LFTs-----Elevated ALP</a:t>
            </a:r>
          </a:p>
          <a:p>
            <a:r>
              <a:rPr lang="en-US" dirty="0" smtClean="0"/>
              <a:t>FBC----Elevated WBC</a:t>
            </a:r>
          </a:p>
          <a:p>
            <a:r>
              <a:rPr lang="en-US" dirty="0" smtClean="0"/>
              <a:t>Imaging-Abdominal ultrasound with a special scan called </a:t>
            </a:r>
            <a:r>
              <a:rPr lang="en-US" b="1" dirty="0" err="1" smtClean="0"/>
              <a:t>Hida</a:t>
            </a:r>
            <a:r>
              <a:rPr lang="en-US" b="1" dirty="0" smtClean="0"/>
              <a:t> scan</a:t>
            </a:r>
            <a:r>
              <a:rPr lang="en-US" dirty="0" smtClean="0"/>
              <a:t>. Its </a:t>
            </a:r>
            <a:r>
              <a:rPr lang="en-US" dirty="0" err="1" smtClean="0"/>
              <a:t>cholescintigraphy</a:t>
            </a:r>
            <a:r>
              <a:rPr lang="en-US" dirty="0" smtClean="0"/>
              <a:t> where a contrast scan lights up the biliary tree</a:t>
            </a:r>
          </a:p>
          <a:p>
            <a:r>
              <a:rPr lang="en-US" dirty="0" smtClean="0"/>
              <a:t>Endoscopic retrograde cholangiopancretography </a:t>
            </a:r>
            <a:r>
              <a:rPr lang="en-US" b="1" dirty="0" smtClean="0"/>
              <a:t>(ERCP)</a:t>
            </a:r>
          </a:p>
          <a:p>
            <a:r>
              <a:rPr lang="en-US" dirty="0"/>
              <a:t>Magnetic Resonance </a:t>
            </a:r>
            <a:r>
              <a:rPr lang="en-US" dirty="0" smtClean="0"/>
              <a:t>cholangiopancretography </a:t>
            </a:r>
            <a:r>
              <a:rPr lang="en-US" b="1" dirty="0" smtClean="0"/>
              <a:t>(MRCP)</a:t>
            </a:r>
          </a:p>
          <a:p>
            <a:endParaRPr lang="en-US" dirty="0"/>
          </a:p>
        </p:txBody>
      </p:sp>
    </p:spTree>
    <p:extLst>
      <p:ext uri="{BB962C8B-B14F-4D97-AF65-F5344CB8AC3E}">
        <p14:creationId xmlns:p14="http://schemas.microsoft.com/office/powerpoint/2010/main" val="279842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ristabel\Downloads\Hepatobilliary\Billiary tree.png"/>
          <p:cNvPicPr>
            <a:picLocks noChangeAspect="1" noChangeArrowheads="1"/>
          </p:cNvPicPr>
          <p:nvPr/>
        </p:nvPicPr>
        <p:blipFill>
          <a:blip r:embed="rId2"/>
          <a:srcRect/>
          <a:stretch>
            <a:fillRect/>
          </a:stretch>
        </p:blipFill>
        <p:spPr bwMode="auto">
          <a:xfrm>
            <a:off x="609600" y="304800"/>
            <a:ext cx="8001000" cy="61722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a:xfrm>
            <a:off x="457200" y="1219200"/>
            <a:ext cx="8229600" cy="5181600"/>
          </a:xfrm>
        </p:spPr>
        <p:txBody>
          <a:bodyPr>
            <a:normAutofit/>
          </a:bodyPr>
          <a:lstStyle/>
          <a:p>
            <a:r>
              <a:rPr lang="en-US" dirty="0" smtClean="0"/>
              <a:t>Chronic cholecystitis</a:t>
            </a:r>
          </a:p>
          <a:p>
            <a:r>
              <a:rPr lang="en-US" dirty="0" smtClean="0"/>
              <a:t>Empyema (</a:t>
            </a:r>
            <a:r>
              <a:rPr lang="en-US" dirty="0" err="1" smtClean="0"/>
              <a:t>Mirizzi’s</a:t>
            </a:r>
            <a:r>
              <a:rPr lang="en-US" dirty="0" smtClean="0"/>
              <a:t> syndrome) may cause obstruction of the hepatic duct.</a:t>
            </a:r>
          </a:p>
          <a:p>
            <a:r>
              <a:rPr lang="en-US" dirty="0" smtClean="0"/>
              <a:t>Perforation</a:t>
            </a:r>
          </a:p>
          <a:p>
            <a:r>
              <a:rPr lang="en-US" dirty="0" smtClean="0"/>
              <a:t>GB-Duodenal fistula-&gt; gall stones ileus</a:t>
            </a:r>
          </a:p>
          <a:p>
            <a:r>
              <a:rPr lang="en-US" dirty="0" smtClean="0"/>
              <a:t>Cholangitis</a:t>
            </a:r>
            <a:r>
              <a:rPr lang="en-US" dirty="0"/>
              <a:t>, </a:t>
            </a:r>
            <a:r>
              <a:rPr lang="en-US" dirty="0" smtClean="0"/>
              <a:t>choledocolithiasis</a:t>
            </a:r>
          </a:p>
          <a:p>
            <a:r>
              <a:rPr lang="en-US" dirty="0" err="1" smtClean="0"/>
              <a:t>Pancretitis</a:t>
            </a:r>
            <a:endParaRPr lang="en-US" dirty="0" smtClean="0"/>
          </a:p>
          <a:p>
            <a:r>
              <a:rPr lang="en-US" dirty="0" err="1" smtClean="0"/>
              <a:t>Mucoceal</a:t>
            </a:r>
            <a:endParaRPr lang="en-US" dirty="0" smtClean="0"/>
          </a:p>
          <a:p>
            <a:r>
              <a:rPr lang="en-US" dirty="0" smtClean="0"/>
              <a:t>GB cancer</a:t>
            </a:r>
          </a:p>
          <a:p>
            <a:endParaRPr lang="en-US" dirty="0"/>
          </a:p>
        </p:txBody>
      </p:sp>
    </p:spTree>
    <p:extLst>
      <p:ext uri="{BB962C8B-B14F-4D97-AF65-F5344CB8AC3E}">
        <p14:creationId xmlns:p14="http://schemas.microsoft.com/office/powerpoint/2010/main" val="3241476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Chronic Cholecystitis</a:t>
            </a:r>
            <a:endParaRPr lang="en-US" b="1" dirty="0"/>
          </a:p>
        </p:txBody>
      </p:sp>
      <p:sp>
        <p:nvSpPr>
          <p:cNvPr id="3" name="Content Placeholder 2"/>
          <p:cNvSpPr>
            <a:spLocks noGrp="1"/>
          </p:cNvSpPr>
          <p:nvPr>
            <p:ph idx="1"/>
          </p:nvPr>
        </p:nvSpPr>
        <p:spPr>
          <a:xfrm>
            <a:off x="457200" y="1066800"/>
            <a:ext cx="8229600" cy="5410200"/>
          </a:xfrm>
        </p:spPr>
        <p:txBody>
          <a:bodyPr>
            <a:normAutofit fontScale="85000" lnSpcReduction="20000"/>
          </a:bodyPr>
          <a:lstStyle/>
          <a:p>
            <a:r>
              <a:rPr lang="en-US" dirty="0" smtClean="0"/>
              <a:t>Caused by frequent/recurrent acute cholecystitis.</a:t>
            </a:r>
          </a:p>
          <a:p>
            <a:r>
              <a:rPr lang="en-US" dirty="0" smtClean="0"/>
              <a:t>Associated </a:t>
            </a:r>
            <a:r>
              <a:rPr lang="en-US" dirty="0"/>
              <a:t>with </a:t>
            </a:r>
            <a:r>
              <a:rPr lang="en-US" dirty="0" err="1"/>
              <a:t>cholelithiasis</a:t>
            </a:r>
            <a:r>
              <a:rPr lang="en-US" dirty="0"/>
              <a:t> in more than 90% of </a:t>
            </a:r>
            <a:r>
              <a:rPr lang="en-US" dirty="0" smtClean="0"/>
              <a:t>cases.</a:t>
            </a:r>
          </a:p>
          <a:p>
            <a:r>
              <a:rPr lang="en-US" dirty="0"/>
              <a:t>The evolution of chronic cholecystitis is </a:t>
            </a:r>
            <a:r>
              <a:rPr lang="en-US" dirty="0" smtClean="0"/>
              <a:t>unclear, but its thought that gallstones may </a:t>
            </a:r>
            <a:r>
              <a:rPr lang="en-US" dirty="0"/>
              <a:t>play a direct role </a:t>
            </a:r>
            <a:r>
              <a:rPr lang="en-US" dirty="0" smtClean="0"/>
              <a:t>in the </a:t>
            </a:r>
            <a:r>
              <a:rPr lang="en-US" dirty="0"/>
              <a:t>initiation of inflammation or the development of </a:t>
            </a:r>
            <a:r>
              <a:rPr lang="en-US" dirty="0" smtClean="0"/>
              <a:t>pain</a:t>
            </a:r>
            <a:r>
              <a:rPr lang="en-US" dirty="0"/>
              <a:t>.</a:t>
            </a:r>
          </a:p>
          <a:p>
            <a:r>
              <a:rPr lang="en-US" dirty="0" smtClean="0"/>
              <a:t>Rather</a:t>
            </a:r>
            <a:r>
              <a:rPr lang="en-US" dirty="0"/>
              <a:t>, </a:t>
            </a:r>
            <a:r>
              <a:rPr lang="en-US" dirty="0" err="1"/>
              <a:t>supersaturation</a:t>
            </a:r>
            <a:r>
              <a:rPr lang="en-US" dirty="0"/>
              <a:t> of bile predisposes to both chronic inflammation and, in most instances, </a:t>
            </a:r>
            <a:r>
              <a:rPr lang="en-US" dirty="0" smtClean="0"/>
              <a:t>stone formation</a:t>
            </a:r>
            <a:r>
              <a:rPr lang="en-US" dirty="0"/>
              <a:t>. </a:t>
            </a:r>
            <a:endParaRPr lang="en-US" dirty="0" smtClean="0"/>
          </a:p>
          <a:p>
            <a:r>
              <a:rPr lang="en-US" dirty="0" smtClean="0"/>
              <a:t>Microorganisms</a:t>
            </a:r>
            <a:r>
              <a:rPr lang="en-US" dirty="0"/>
              <a:t>, usually E. coli and </a:t>
            </a:r>
            <a:r>
              <a:rPr lang="en-US" dirty="0" smtClean="0"/>
              <a:t>enterococci play a role, but obstruction </a:t>
            </a:r>
            <a:r>
              <a:rPr lang="en-US" dirty="0"/>
              <a:t>of gallbladder outflow is not a </a:t>
            </a:r>
            <a:r>
              <a:rPr lang="en-US" dirty="0" smtClean="0"/>
              <a:t>requisite.</a:t>
            </a:r>
          </a:p>
          <a:p>
            <a:r>
              <a:rPr lang="en-US" dirty="0"/>
              <a:t>S</a:t>
            </a:r>
            <a:r>
              <a:rPr lang="en-US" dirty="0" smtClean="0"/>
              <a:t>ymptoms range </a:t>
            </a:r>
            <a:r>
              <a:rPr lang="en-US" dirty="0"/>
              <a:t>from biliary colic to indolent right upper quadrant pain and epigastric distress. </a:t>
            </a:r>
          </a:p>
        </p:txBody>
      </p:sp>
    </p:spTree>
    <p:extLst>
      <p:ext uri="{BB962C8B-B14F-4D97-AF65-F5344CB8AC3E}">
        <p14:creationId xmlns:p14="http://schemas.microsoft.com/office/powerpoint/2010/main" val="41388483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Pathogenesis</a:t>
            </a:r>
            <a:endParaRPr lang="en-US" b="1" dirty="0"/>
          </a:p>
        </p:txBody>
      </p:sp>
      <p:sp>
        <p:nvSpPr>
          <p:cNvPr id="3" name="Content Placeholder 2"/>
          <p:cNvSpPr>
            <a:spLocks noGrp="1"/>
          </p:cNvSpPr>
          <p:nvPr>
            <p:ph idx="1"/>
          </p:nvPr>
        </p:nvSpPr>
        <p:spPr>
          <a:xfrm>
            <a:off x="304800" y="838200"/>
            <a:ext cx="8610600" cy="5943600"/>
          </a:xfrm>
        </p:spPr>
        <p:txBody>
          <a:bodyPr>
            <a:normAutofit fontScale="77500" lnSpcReduction="20000"/>
          </a:bodyPr>
          <a:lstStyle/>
          <a:p>
            <a:r>
              <a:rPr lang="en-US" dirty="0" smtClean="0"/>
              <a:t>Presence of gall stones cause chronic irritation of the GB wall</a:t>
            </a:r>
          </a:p>
          <a:p>
            <a:r>
              <a:rPr lang="en-US" dirty="0" smtClean="0"/>
              <a:t>The GB wall starts to show signs of cellular damage and it may die off.</a:t>
            </a:r>
          </a:p>
          <a:p>
            <a:r>
              <a:rPr lang="en-US" dirty="0"/>
              <a:t>Reactive proliferation of the mucosa and fusion of the mucosal </a:t>
            </a:r>
            <a:r>
              <a:rPr lang="en-US" dirty="0" smtClean="0"/>
              <a:t>folds may </a:t>
            </a:r>
            <a:r>
              <a:rPr lang="en-US" dirty="0"/>
              <a:t>give rise to buried crypts of epithelium within the gallbladder wall. </a:t>
            </a:r>
            <a:endParaRPr lang="en-US" dirty="0" smtClean="0"/>
          </a:p>
          <a:p>
            <a:r>
              <a:rPr lang="en-US" dirty="0" smtClean="0"/>
              <a:t>Outpouchings </a:t>
            </a:r>
            <a:r>
              <a:rPr lang="en-US" dirty="0"/>
              <a:t>of the mucosal epithelium through the </a:t>
            </a:r>
            <a:r>
              <a:rPr lang="en-US" dirty="0" smtClean="0"/>
              <a:t>wall lead to lesions called </a:t>
            </a:r>
            <a:r>
              <a:rPr lang="en-US" b="1" dirty="0" err="1" smtClean="0"/>
              <a:t>Rokitansky-Aschoff</a:t>
            </a:r>
            <a:r>
              <a:rPr lang="en-US" b="1" dirty="0" smtClean="0"/>
              <a:t> sinuses.</a:t>
            </a:r>
            <a:endParaRPr lang="en-US" dirty="0"/>
          </a:p>
          <a:p>
            <a:r>
              <a:rPr lang="en-US" dirty="0" smtClean="0"/>
              <a:t>Gradual fibrosis, then calcification caused the GB to take up a blue </a:t>
            </a:r>
            <a:r>
              <a:rPr lang="en-US" dirty="0" err="1" smtClean="0"/>
              <a:t>colour</a:t>
            </a:r>
            <a:r>
              <a:rPr lang="en-US" dirty="0" smtClean="0"/>
              <a:t> called </a:t>
            </a:r>
            <a:r>
              <a:rPr lang="en-US" b="1" dirty="0"/>
              <a:t>porcelain </a:t>
            </a:r>
            <a:r>
              <a:rPr lang="en-US" b="1" dirty="0" smtClean="0"/>
              <a:t>gallbladder</a:t>
            </a:r>
            <a:r>
              <a:rPr lang="en-US" dirty="0" smtClean="0"/>
              <a:t>. It’s a risk for development of GB cancer.</a:t>
            </a:r>
          </a:p>
          <a:p>
            <a:r>
              <a:rPr lang="en-US" b="1" dirty="0" err="1" smtClean="0"/>
              <a:t>Xanthogranulomatous</a:t>
            </a:r>
            <a:r>
              <a:rPr lang="en-US" b="1" dirty="0" smtClean="0"/>
              <a:t> </a:t>
            </a:r>
            <a:r>
              <a:rPr lang="en-US" b="1" dirty="0"/>
              <a:t>cholecystitis </a:t>
            </a:r>
            <a:r>
              <a:rPr lang="en-US" dirty="0"/>
              <a:t>is </a:t>
            </a:r>
            <a:r>
              <a:rPr lang="en-US" dirty="0" smtClean="0"/>
              <a:t>where the GB </a:t>
            </a:r>
            <a:r>
              <a:rPr lang="en-US" dirty="0"/>
              <a:t>has a massively thickened wall, is shrunken, nodular, and chronically inflamed with foci of necrosis and hemorrhage. </a:t>
            </a:r>
            <a:endParaRPr lang="en-US" dirty="0" smtClean="0"/>
          </a:p>
          <a:p>
            <a:r>
              <a:rPr lang="en-US" dirty="0" smtClean="0"/>
              <a:t>Finally, an </a:t>
            </a:r>
            <a:r>
              <a:rPr lang="en-US" dirty="0"/>
              <a:t>atrophic, chronically obstructed gallbladder may contain only clear secretions, a condition known as </a:t>
            </a:r>
            <a:r>
              <a:rPr lang="en-US" b="1" dirty="0"/>
              <a:t>hydrops of the gallbladder</a:t>
            </a:r>
            <a:r>
              <a:rPr lang="en-US" dirty="0"/>
              <a:t>.</a:t>
            </a:r>
          </a:p>
        </p:txBody>
      </p:sp>
    </p:spTree>
    <p:extLst>
      <p:ext uri="{BB962C8B-B14F-4D97-AF65-F5344CB8AC3E}">
        <p14:creationId xmlns:p14="http://schemas.microsoft.com/office/powerpoint/2010/main" val="5431766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Clinical Features</a:t>
            </a:r>
          </a:p>
        </p:txBody>
      </p:sp>
      <p:sp>
        <p:nvSpPr>
          <p:cNvPr id="3" name="Content Placeholder 2"/>
          <p:cNvSpPr>
            <a:spLocks noGrp="1"/>
          </p:cNvSpPr>
          <p:nvPr>
            <p:ph idx="1"/>
          </p:nvPr>
        </p:nvSpPr>
        <p:spPr/>
        <p:txBody>
          <a:bodyPr/>
          <a:lstStyle/>
          <a:p>
            <a:r>
              <a:rPr lang="en-US" dirty="0"/>
              <a:t>Chronic cholecystitis does not have the striking manifestations of the acute forms and is usually characterized by recurrent attacks of either steady or colicky epigastric or RUQ pain. Nausea, vomiting, and intolerance for fatty foods.</a:t>
            </a:r>
          </a:p>
          <a:p>
            <a:endParaRPr lang="en-US" dirty="0"/>
          </a:p>
        </p:txBody>
      </p:sp>
    </p:spTree>
    <p:extLst>
      <p:ext uri="{BB962C8B-B14F-4D97-AF65-F5344CB8AC3E}">
        <p14:creationId xmlns:p14="http://schemas.microsoft.com/office/powerpoint/2010/main" val="2167829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Complications</a:t>
            </a:r>
            <a:endParaRPr lang="en-US" b="1" dirty="0"/>
          </a:p>
        </p:txBody>
      </p:sp>
      <p:sp>
        <p:nvSpPr>
          <p:cNvPr id="3" name="Content Placeholder 2"/>
          <p:cNvSpPr>
            <a:spLocks noGrp="1"/>
          </p:cNvSpPr>
          <p:nvPr>
            <p:ph idx="1"/>
          </p:nvPr>
        </p:nvSpPr>
        <p:spPr/>
        <p:txBody>
          <a:bodyPr>
            <a:normAutofit fontScale="85000" lnSpcReduction="10000"/>
          </a:bodyPr>
          <a:lstStyle/>
          <a:p>
            <a:r>
              <a:rPr lang="en-US" dirty="0" smtClean="0"/>
              <a:t>Bacterial </a:t>
            </a:r>
            <a:r>
              <a:rPr lang="en-US" dirty="0"/>
              <a:t>superinfection leading to cholangitis or sepsis</a:t>
            </a:r>
          </a:p>
          <a:p>
            <a:r>
              <a:rPr lang="en-US" dirty="0"/>
              <a:t>Gallbladder perforation and local abscess formation</a:t>
            </a:r>
          </a:p>
          <a:p>
            <a:r>
              <a:rPr lang="en-US" dirty="0"/>
              <a:t>Gallbladder rupture with diffuse peritonitis</a:t>
            </a:r>
          </a:p>
          <a:p>
            <a:r>
              <a:rPr lang="en-US" dirty="0"/>
              <a:t>Biliary enteric (</a:t>
            </a:r>
            <a:r>
              <a:rPr lang="en-US" dirty="0" err="1"/>
              <a:t>cholecystenteric</a:t>
            </a:r>
            <a:r>
              <a:rPr lang="en-US" dirty="0"/>
              <a:t>) fistula, with drainage of bile into adjacent organs, entry of air and bacteria into the biliary tree, and potentially, gallstone-induced intestinal obstruction (ileus)</a:t>
            </a:r>
          </a:p>
          <a:p>
            <a:r>
              <a:rPr lang="en-US" dirty="0"/>
              <a:t>Aggravation of preexisting medical illness, with cardiac, pulmonary, renal, or liver decompensation</a:t>
            </a:r>
          </a:p>
          <a:p>
            <a:r>
              <a:rPr lang="en-US" dirty="0"/>
              <a:t>Porcelain gallbladder, with increased risk of cancer, </a:t>
            </a:r>
          </a:p>
        </p:txBody>
      </p:sp>
    </p:spTree>
    <p:extLst>
      <p:ext uri="{BB962C8B-B14F-4D97-AF65-F5344CB8AC3E}">
        <p14:creationId xmlns:p14="http://schemas.microsoft.com/office/powerpoint/2010/main" val="545790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CHOLEDOCHOLITHIASIS</a:t>
            </a:r>
          </a:p>
        </p:txBody>
      </p:sp>
      <p:sp>
        <p:nvSpPr>
          <p:cNvPr id="3" name="Content Placeholder 2"/>
          <p:cNvSpPr>
            <a:spLocks noGrp="1"/>
          </p:cNvSpPr>
          <p:nvPr>
            <p:ph idx="1"/>
          </p:nvPr>
        </p:nvSpPr>
        <p:spPr/>
        <p:txBody>
          <a:bodyPr>
            <a:normAutofit/>
          </a:bodyPr>
          <a:lstStyle/>
          <a:p>
            <a:r>
              <a:rPr lang="en-US" dirty="0" smtClean="0"/>
              <a:t>It is obstruction of the common bile duct by a gall </a:t>
            </a:r>
          </a:p>
          <a:p>
            <a:r>
              <a:rPr lang="en-US" dirty="0" smtClean="0"/>
              <a:t>The </a:t>
            </a:r>
            <a:r>
              <a:rPr lang="en-US" dirty="0"/>
              <a:t>stones are usually pigmented and associated with biliary </a:t>
            </a:r>
            <a:r>
              <a:rPr lang="en-US" dirty="0" smtClean="0"/>
              <a:t>tract infections.</a:t>
            </a:r>
          </a:p>
          <a:p>
            <a:r>
              <a:rPr lang="en-US" dirty="0" smtClean="0"/>
              <a:t>There is proximal inflammation, obstructive jaundice and dilated hepatic ducts.</a:t>
            </a:r>
          </a:p>
          <a:p>
            <a:r>
              <a:rPr lang="en-US" dirty="0" smtClean="0"/>
              <a:t>Strongly associated with Cholangitis.</a:t>
            </a:r>
          </a:p>
        </p:txBody>
      </p:sp>
    </p:spTree>
    <p:extLst>
      <p:ext uri="{BB962C8B-B14F-4D97-AF65-F5344CB8AC3E}">
        <p14:creationId xmlns:p14="http://schemas.microsoft.com/office/powerpoint/2010/main" val="1658119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CHOLEDOCHOLITHIASIS</a:t>
            </a:r>
          </a:p>
        </p:txBody>
      </p:sp>
      <p:sp>
        <p:nvSpPr>
          <p:cNvPr id="3" name="Content Placeholder 2"/>
          <p:cNvSpPr>
            <a:spLocks noGrp="1"/>
          </p:cNvSpPr>
          <p:nvPr>
            <p:ph idx="1"/>
          </p:nvPr>
        </p:nvSpPr>
        <p:spPr/>
        <p:txBody>
          <a:bodyPr/>
          <a:lstStyle/>
          <a:p>
            <a:r>
              <a:rPr lang="en-US" dirty="0"/>
              <a:t>Choledocholithiasis may be asymptomatic or may cause symptoms from:</a:t>
            </a:r>
          </a:p>
          <a:p>
            <a:r>
              <a:rPr lang="en-US" dirty="0"/>
              <a:t>obstruction, pancreatitis, cholangitis, hepatic abscess, secondary biliary cirrhosis, acute cholecystitis</a:t>
            </a:r>
          </a:p>
          <a:p>
            <a:endParaRPr lang="en-US" dirty="0"/>
          </a:p>
        </p:txBody>
      </p:sp>
    </p:spTree>
    <p:extLst>
      <p:ext uri="{BB962C8B-B14F-4D97-AF65-F5344CB8AC3E}">
        <p14:creationId xmlns:p14="http://schemas.microsoft.com/office/powerpoint/2010/main" val="1768478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b="1" dirty="0" smtClean="0"/>
              <a:t>CHOLANGITIS (ASCENDING CHOLANGITIS</a:t>
            </a:r>
            <a:r>
              <a:rPr lang="en-US" dirty="0" smtClean="0"/>
              <a:t>)</a:t>
            </a:r>
            <a:endParaRPr lang="en-US"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a:t>Cholangitis is </a:t>
            </a:r>
            <a:r>
              <a:rPr lang="en-US" dirty="0" smtClean="0"/>
              <a:t>inflammation of the entire biliary tree. </a:t>
            </a:r>
            <a:endParaRPr lang="en-US" dirty="0"/>
          </a:p>
          <a:p>
            <a:r>
              <a:rPr lang="en-US" dirty="0" smtClean="0"/>
              <a:t>Results </a:t>
            </a:r>
            <a:r>
              <a:rPr lang="en-US" dirty="0"/>
              <a:t>from any lesion that creates obstruction to </a:t>
            </a:r>
            <a:r>
              <a:rPr lang="en-US" dirty="0" smtClean="0"/>
              <a:t>bile flow</a:t>
            </a:r>
            <a:r>
              <a:rPr lang="en-US" dirty="0"/>
              <a:t>, most commonly </a:t>
            </a:r>
            <a:r>
              <a:rPr lang="en-US" dirty="0" err="1"/>
              <a:t>choledocholithiasis</a:t>
            </a:r>
            <a:r>
              <a:rPr lang="en-US" dirty="0"/>
              <a:t> and biliary strictures. </a:t>
            </a:r>
            <a:endParaRPr lang="en-US" dirty="0" smtClean="0"/>
          </a:p>
          <a:p>
            <a:r>
              <a:rPr lang="en-US" dirty="0" smtClean="0"/>
              <a:t>Less </a:t>
            </a:r>
            <a:r>
              <a:rPr lang="en-US" dirty="0"/>
              <a:t>common causes include indwelling stents or catheters, tumors, </a:t>
            </a:r>
            <a:r>
              <a:rPr lang="en-US" dirty="0" smtClean="0"/>
              <a:t>acute pancreatitis</a:t>
            </a:r>
            <a:r>
              <a:rPr lang="en-US" dirty="0"/>
              <a:t>, and rarely, fungi, viruses, or parasites. </a:t>
            </a:r>
            <a:endParaRPr lang="en-US" dirty="0" smtClean="0"/>
          </a:p>
          <a:p>
            <a:r>
              <a:rPr lang="en-US" dirty="0" smtClean="0"/>
              <a:t>Bacteria </a:t>
            </a:r>
            <a:r>
              <a:rPr lang="en-US" dirty="0"/>
              <a:t>most likely enter the biliary tract through the sphincter of </a:t>
            </a:r>
            <a:r>
              <a:rPr lang="en-US" dirty="0" err="1" smtClean="0"/>
              <a:t>Oddi</a:t>
            </a:r>
            <a:r>
              <a:rPr lang="en-US" dirty="0" smtClean="0"/>
              <a:t>; </a:t>
            </a:r>
          </a:p>
          <a:p>
            <a:r>
              <a:rPr lang="en-US" dirty="0" smtClean="0"/>
              <a:t>The </a:t>
            </a:r>
            <a:r>
              <a:rPr lang="en-US" dirty="0"/>
              <a:t>bacteria are usually enteric gram-negative aerobes such as E. </a:t>
            </a:r>
            <a:r>
              <a:rPr lang="en-US" dirty="0" smtClean="0"/>
              <a:t>coli, </a:t>
            </a:r>
            <a:r>
              <a:rPr lang="en-US" dirty="0" err="1" smtClean="0"/>
              <a:t>Klebsiella</a:t>
            </a:r>
            <a:r>
              <a:rPr lang="en-US" dirty="0"/>
              <a:t>, </a:t>
            </a:r>
            <a:r>
              <a:rPr lang="en-US" dirty="0" err="1"/>
              <a:t>Interococcus</a:t>
            </a:r>
            <a:r>
              <a:rPr lang="en-US" dirty="0"/>
              <a:t>, or </a:t>
            </a:r>
            <a:r>
              <a:rPr lang="en-US" dirty="0" err="1"/>
              <a:t>Enterobacter</a:t>
            </a:r>
            <a:r>
              <a:rPr lang="en-US" dirty="0"/>
              <a:t>. Clostridium and </a:t>
            </a:r>
            <a:r>
              <a:rPr lang="en-US" dirty="0" err="1"/>
              <a:t>Bacteroides</a:t>
            </a:r>
            <a:r>
              <a:rPr lang="en-US" dirty="0"/>
              <a:t> are usually present as a mixed infection</a:t>
            </a:r>
            <a:r>
              <a:rPr lang="en-US" dirty="0" smtClean="0"/>
              <a:t>.</a:t>
            </a:r>
          </a:p>
          <a:p>
            <a:r>
              <a:rPr lang="en-US" dirty="0"/>
              <a:t>I</a:t>
            </a:r>
            <a:r>
              <a:rPr lang="en-US" dirty="0" smtClean="0"/>
              <a:t>nfection </a:t>
            </a:r>
            <a:r>
              <a:rPr lang="en-US" dirty="0"/>
              <a:t>of intrahepatic biliary radicles is termed ascending cholangitis. </a:t>
            </a:r>
          </a:p>
        </p:txBody>
      </p:sp>
    </p:spTree>
    <p:extLst>
      <p:ext uri="{BB962C8B-B14F-4D97-AF65-F5344CB8AC3E}">
        <p14:creationId xmlns:p14="http://schemas.microsoft.com/office/powerpoint/2010/main" val="1433820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CHOLANGITIS (ASCENDING CHOLANGITIS)</a:t>
            </a:r>
          </a:p>
        </p:txBody>
      </p:sp>
      <p:sp>
        <p:nvSpPr>
          <p:cNvPr id="3" name="Content Placeholder 2"/>
          <p:cNvSpPr>
            <a:spLocks noGrp="1"/>
          </p:cNvSpPr>
          <p:nvPr>
            <p:ph idx="1"/>
          </p:nvPr>
        </p:nvSpPr>
        <p:spPr/>
        <p:txBody>
          <a:bodyPr>
            <a:normAutofit lnSpcReduction="10000"/>
          </a:bodyPr>
          <a:lstStyle/>
          <a:p>
            <a:r>
              <a:rPr lang="en-US" dirty="0"/>
              <a:t>Cholangitis </a:t>
            </a:r>
            <a:r>
              <a:rPr lang="en-US" dirty="0" smtClean="0"/>
              <a:t>usually presents </a:t>
            </a:r>
            <a:r>
              <a:rPr lang="en-US" dirty="0"/>
              <a:t>with fever, chills, abdominal pain, and </a:t>
            </a:r>
            <a:r>
              <a:rPr lang="en-US" dirty="0" smtClean="0"/>
              <a:t>jaundice</a:t>
            </a:r>
          </a:p>
          <a:p>
            <a:r>
              <a:rPr lang="en-US" dirty="0" smtClean="0"/>
              <a:t>The </a:t>
            </a:r>
            <a:r>
              <a:rPr lang="en-US" dirty="0"/>
              <a:t>most severe form of cholangitis is </a:t>
            </a:r>
            <a:r>
              <a:rPr lang="en-US" dirty="0" err="1"/>
              <a:t>suppurative</a:t>
            </a:r>
            <a:r>
              <a:rPr lang="en-US" dirty="0"/>
              <a:t> </a:t>
            </a:r>
            <a:r>
              <a:rPr lang="en-US" dirty="0" smtClean="0"/>
              <a:t>cholangitis</a:t>
            </a:r>
            <a:r>
              <a:rPr lang="en-US" dirty="0"/>
              <a:t>:</a:t>
            </a:r>
            <a:r>
              <a:rPr lang="en-US" dirty="0" smtClean="0"/>
              <a:t> </a:t>
            </a:r>
            <a:r>
              <a:rPr lang="en-US" dirty="0"/>
              <a:t>purulent bile fills and distends </a:t>
            </a:r>
            <a:r>
              <a:rPr lang="en-US" dirty="0" smtClean="0"/>
              <a:t>bile ducts</a:t>
            </a:r>
            <a:r>
              <a:rPr lang="en-US" dirty="0"/>
              <a:t>. </a:t>
            </a:r>
            <a:endParaRPr lang="en-US" dirty="0" smtClean="0"/>
          </a:p>
          <a:p>
            <a:r>
              <a:rPr lang="en-US" dirty="0" smtClean="0"/>
              <a:t>Since </a:t>
            </a:r>
            <a:r>
              <a:rPr lang="en-US" dirty="0"/>
              <a:t>sepsis rather than cholestasis tends to dominate the picture, prompt diagnostic evaluation and intervention are imperative </a:t>
            </a:r>
            <a:r>
              <a:rPr lang="en-US" dirty="0" smtClean="0"/>
              <a:t>in these </a:t>
            </a:r>
            <a:r>
              <a:rPr lang="en-US" dirty="0"/>
              <a:t>seriously ill patients</a:t>
            </a:r>
          </a:p>
        </p:txBody>
      </p:sp>
    </p:spTree>
    <p:extLst>
      <p:ext uri="{BB962C8B-B14F-4D97-AF65-F5344CB8AC3E}">
        <p14:creationId xmlns:p14="http://schemas.microsoft.com/office/powerpoint/2010/main" val="5920048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CHOLANGITIS (ASCENDING CHOLANGITIS)</a:t>
            </a:r>
          </a:p>
        </p:txBody>
      </p:sp>
      <p:sp>
        <p:nvSpPr>
          <p:cNvPr id="3" name="Content Placeholder 2"/>
          <p:cNvSpPr>
            <a:spLocks noGrp="1"/>
          </p:cNvSpPr>
          <p:nvPr>
            <p:ph idx="1"/>
          </p:nvPr>
        </p:nvSpPr>
        <p:spPr/>
        <p:txBody>
          <a:bodyPr/>
          <a:lstStyle/>
          <a:p>
            <a:r>
              <a:rPr lang="en-US" dirty="0" smtClean="0"/>
              <a:t>Diagnosis is by </a:t>
            </a:r>
            <a:r>
              <a:rPr lang="en-US" dirty="0" err="1" smtClean="0"/>
              <a:t>Charcots</a:t>
            </a:r>
            <a:r>
              <a:rPr lang="en-US" dirty="0" smtClean="0"/>
              <a:t> triad:</a:t>
            </a:r>
          </a:p>
          <a:p>
            <a:pPr marL="514350" indent="-514350">
              <a:buFont typeface="+mj-lt"/>
              <a:buAutoNum type="arabicPeriod"/>
            </a:pPr>
            <a:r>
              <a:rPr lang="en-US" b="1" dirty="0" err="1" smtClean="0"/>
              <a:t>Reynods</a:t>
            </a:r>
            <a:r>
              <a:rPr lang="en-US" b="1" dirty="0" smtClean="0"/>
              <a:t> Pentad</a:t>
            </a:r>
          </a:p>
          <a:p>
            <a:pPr marL="514350" indent="-514350">
              <a:buFont typeface="+mj-lt"/>
              <a:buAutoNum type="arabicPeriod"/>
            </a:pPr>
            <a:r>
              <a:rPr lang="en-US" b="1" dirty="0" err="1" smtClean="0"/>
              <a:t>Hypotention</a:t>
            </a:r>
            <a:endParaRPr lang="en-US" b="1" dirty="0" smtClean="0"/>
          </a:p>
          <a:p>
            <a:pPr marL="514350" indent="-514350">
              <a:buFont typeface="+mj-lt"/>
              <a:buAutoNum type="arabicPeriod"/>
            </a:pPr>
            <a:r>
              <a:rPr lang="en-US" b="1" dirty="0" smtClean="0"/>
              <a:t>Altered mental status</a:t>
            </a:r>
          </a:p>
          <a:p>
            <a:pPr marL="514350" indent="-514350">
              <a:buFont typeface="+mj-lt"/>
              <a:buAutoNum type="arabicPeriod"/>
            </a:pPr>
            <a:endParaRPr lang="en-US" b="1" dirty="0"/>
          </a:p>
          <a:p>
            <a:pPr marL="0" indent="0">
              <a:buNone/>
            </a:pPr>
            <a:r>
              <a:rPr lang="en-US" b="1" dirty="0" smtClean="0"/>
              <a:t>Rx-Emergency ERCP, </a:t>
            </a:r>
            <a:r>
              <a:rPr lang="en-US" b="1" smtClean="0"/>
              <a:t>I.V antibiotics.</a:t>
            </a:r>
          </a:p>
          <a:p>
            <a:pPr marL="0" indent="0">
              <a:buNone/>
            </a:pPr>
            <a:endParaRPr lang="en-US" b="1" dirty="0"/>
          </a:p>
        </p:txBody>
      </p:sp>
    </p:spTree>
    <p:extLst>
      <p:ext uri="{BB962C8B-B14F-4D97-AF65-F5344CB8AC3E}">
        <p14:creationId xmlns:p14="http://schemas.microsoft.com/office/powerpoint/2010/main" val="1929778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gall bladder</a:t>
            </a:r>
            <a:endParaRPr lang="en-US" b="1" dirty="0"/>
          </a:p>
        </p:txBody>
      </p:sp>
      <p:sp>
        <p:nvSpPr>
          <p:cNvPr id="3" name="Content Placeholder 2"/>
          <p:cNvSpPr>
            <a:spLocks noGrp="1"/>
          </p:cNvSpPr>
          <p:nvPr>
            <p:ph idx="1"/>
          </p:nvPr>
        </p:nvSpPr>
        <p:spPr/>
        <p:txBody>
          <a:bodyPr>
            <a:normAutofit lnSpcReduction="10000"/>
          </a:bodyPr>
          <a:lstStyle/>
          <a:p>
            <a:r>
              <a:rPr lang="en-US" dirty="0" smtClean="0"/>
              <a:t>1 L of bile is secreted by the liver per day.</a:t>
            </a:r>
          </a:p>
          <a:p>
            <a:r>
              <a:rPr lang="en-US" dirty="0" smtClean="0"/>
              <a:t>Between meals bile is stored in the gallbladder, where it is concentrated. </a:t>
            </a:r>
          </a:p>
          <a:p>
            <a:r>
              <a:rPr lang="en-US" dirty="0" smtClean="0"/>
              <a:t>The adult gallbladder has a capacity of about 50 </a:t>
            </a:r>
            <a:r>
              <a:rPr lang="en-US" dirty="0" err="1" smtClean="0"/>
              <a:t>mL.</a:t>
            </a:r>
            <a:r>
              <a:rPr lang="en-US" dirty="0" smtClean="0"/>
              <a:t> The organ is not essential for biliary function, since humans do not suffer from indigestion or malabsorption of fat after cholecystectomy.</a:t>
            </a:r>
          </a:p>
          <a:p>
            <a:r>
              <a:rPr lang="en-US" dirty="0" smtClean="0"/>
              <a:t>Bile </a:t>
            </a:r>
            <a:r>
              <a:rPr lang="en-US" dirty="0" err="1" smtClean="0"/>
              <a:t>Emulsifys</a:t>
            </a:r>
            <a:r>
              <a:rPr lang="en-US" dirty="0" smtClean="0"/>
              <a:t> fat and makes it easy to absorb</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52400"/>
            <a:ext cx="7772400" cy="6248400"/>
          </a:xfrm>
          <a:prstGeom prst="rect">
            <a:avLst/>
          </a:prstGeom>
        </p:spPr>
      </p:pic>
    </p:spTree>
    <p:extLst>
      <p:ext uri="{BB962C8B-B14F-4D97-AF65-F5344CB8AC3E}">
        <p14:creationId xmlns:p14="http://schemas.microsoft.com/office/powerpoint/2010/main" val="2535266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Cholelithiasis</a:t>
            </a:r>
            <a:endParaRPr lang="en-US" dirty="0"/>
          </a:p>
        </p:txBody>
      </p:sp>
      <p:sp>
        <p:nvSpPr>
          <p:cNvPr id="3" name="Content Placeholder 2"/>
          <p:cNvSpPr>
            <a:spLocks noGrp="1"/>
          </p:cNvSpPr>
          <p:nvPr>
            <p:ph idx="1"/>
          </p:nvPr>
        </p:nvSpPr>
        <p:spPr/>
        <p:txBody>
          <a:bodyPr>
            <a:normAutofit/>
          </a:bodyPr>
          <a:lstStyle/>
          <a:p>
            <a:r>
              <a:rPr lang="en-US" dirty="0" smtClean="0"/>
              <a:t>Over 95% of biliary tract disease is attributable to </a:t>
            </a:r>
            <a:r>
              <a:rPr lang="en-US" dirty="0" err="1" smtClean="0"/>
              <a:t>cholelithiasis</a:t>
            </a:r>
            <a:r>
              <a:rPr lang="en-US" dirty="0" smtClean="0"/>
              <a:t> (gallstones).</a:t>
            </a:r>
          </a:p>
          <a:p>
            <a:r>
              <a:rPr lang="en-US" dirty="0"/>
              <a:t>M</a:t>
            </a:r>
            <a:r>
              <a:rPr lang="en-US" dirty="0" smtClean="0"/>
              <a:t>ajority </a:t>
            </a:r>
            <a:r>
              <a:rPr lang="en-US" dirty="0"/>
              <a:t>of gallstones (&gt;80%) are “silent,” and most individuals</a:t>
            </a:r>
          </a:p>
          <a:p>
            <a:r>
              <a:rPr lang="en-US" dirty="0" smtClean="0"/>
              <a:t>Most are </a:t>
            </a:r>
            <a:r>
              <a:rPr lang="en-US" b="1" dirty="0" smtClean="0"/>
              <a:t>cholesterol </a:t>
            </a:r>
            <a:r>
              <a:rPr lang="en-US" b="1" dirty="0"/>
              <a:t>stones</a:t>
            </a:r>
            <a:r>
              <a:rPr lang="en-US" dirty="0"/>
              <a:t>, containing more than 50% of crystalline cholesterol monohydrate. The rest </a:t>
            </a:r>
            <a:r>
              <a:rPr lang="en-US" dirty="0" smtClean="0"/>
              <a:t>are composed of </a:t>
            </a:r>
            <a:r>
              <a:rPr lang="en-US" b="1" dirty="0"/>
              <a:t>bilirubin calcium salts</a:t>
            </a:r>
            <a:r>
              <a:rPr lang="en-US" dirty="0" smtClean="0"/>
              <a:t>.( Pigmented stones)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en-US"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b="1" dirty="0" err="1" smtClean="0"/>
              <a:t>Cholesteral</a:t>
            </a:r>
            <a:r>
              <a:rPr lang="en-US" b="1" dirty="0" smtClean="0"/>
              <a:t> stones:</a:t>
            </a:r>
          </a:p>
          <a:p>
            <a:r>
              <a:rPr lang="en-US" dirty="0"/>
              <a:t>Demography: northern Europeans, North and South Americans, Native Americans, Mexican-Americans</a:t>
            </a:r>
          </a:p>
          <a:p>
            <a:r>
              <a:rPr lang="en-US" dirty="0" smtClean="0"/>
              <a:t>Advancing age</a:t>
            </a:r>
            <a:endParaRPr lang="en-US" dirty="0"/>
          </a:p>
          <a:p>
            <a:r>
              <a:rPr lang="en-US" dirty="0" smtClean="0"/>
              <a:t>Female gender-Estrogen increases </a:t>
            </a:r>
            <a:r>
              <a:rPr lang="en-US" dirty="0" err="1" smtClean="0"/>
              <a:t>cholesteral</a:t>
            </a:r>
            <a:r>
              <a:rPr lang="en-US" dirty="0" smtClean="0"/>
              <a:t> </a:t>
            </a:r>
            <a:r>
              <a:rPr lang="en-US" dirty="0" err="1" smtClean="0"/>
              <a:t>presipitation</a:t>
            </a:r>
            <a:endParaRPr lang="en-US" dirty="0"/>
          </a:p>
          <a:p>
            <a:r>
              <a:rPr lang="en-US" dirty="0" smtClean="0"/>
              <a:t>Oral contraceptives</a:t>
            </a:r>
            <a:endParaRPr lang="en-US" dirty="0"/>
          </a:p>
          <a:p>
            <a:r>
              <a:rPr lang="en-US" dirty="0"/>
              <a:t> </a:t>
            </a:r>
            <a:r>
              <a:rPr lang="en-US" dirty="0" smtClean="0"/>
              <a:t>Pregnancy</a:t>
            </a:r>
            <a:endParaRPr lang="en-US" dirty="0"/>
          </a:p>
          <a:p>
            <a:r>
              <a:rPr lang="en-US" dirty="0"/>
              <a:t> </a:t>
            </a:r>
            <a:r>
              <a:rPr lang="en-US" dirty="0" smtClean="0"/>
              <a:t>Obesity </a:t>
            </a:r>
            <a:r>
              <a:rPr lang="en-US" dirty="0"/>
              <a:t>and metabolic syndrome</a:t>
            </a:r>
          </a:p>
          <a:p>
            <a:r>
              <a:rPr lang="en-US" dirty="0"/>
              <a:t> </a:t>
            </a:r>
            <a:r>
              <a:rPr lang="en-US" dirty="0" smtClean="0"/>
              <a:t>Rapid </a:t>
            </a:r>
            <a:r>
              <a:rPr lang="en-US" dirty="0"/>
              <a:t>weight reduction</a:t>
            </a:r>
          </a:p>
          <a:p>
            <a:r>
              <a:rPr lang="en-US" dirty="0"/>
              <a:t> </a:t>
            </a:r>
            <a:r>
              <a:rPr lang="en-US" dirty="0" smtClean="0"/>
              <a:t>Gallbladder </a:t>
            </a:r>
            <a:r>
              <a:rPr lang="en-US" dirty="0"/>
              <a:t>stasis</a:t>
            </a:r>
          </a:p>
          <a:p>
            <a:r>
              <a:rPr lang="en-US" dirty="0"/>
              <a:t> </a:t>
            </a:r>
            <a:r>
              <a:rPr lang="en-US" dirty="0" smtClean="0"/>
              <a:t>Inborn </a:t>
            </a:r>
            <a:r>
              <a:rPr lang="en-US" dirty="0"/>
              <a:t>disorders of bile acid </a:t>
            </a:r>
            <a:r>
              <a:rPr lang="en-US" dirty="0" smtClean="0"/>
              <a:t>metabolism</a:t>
            </a:r>
            <a:endParaRPr lang="en-US" dirty="0"/>
          </a:p>
        </p:txBody>
      </p:sp>
    </p:spTree>
    <p:extLst>
      <p:ext uri="{BB962C8B-B14F-4D97-AF65-F5344CB8AC3E}">
        <p14:creationId xmlns:p14="http://schemas.microsoft.com/office/powerpoint/2010/main" val="368872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p:txBody>
          <a:bodyPr>
            <a:normAutofit/>
          </a:bodyPr>
          <a:lstStyle/>
          <a:p>
            <a:r>
              <a:rPr lang="en-US" b="1" dirty="0" smtClean="0"/>
              <a:t>Pigmented Stones:</a:t>
            </a:r>
          </a:p>
          <a:p>
            <a:r>
              <a:rPr lang="en-US" dirty="0" smtClean="0"/>
              <a:t>Demography</a:t>
            </a:r>
            <a:r>
              <a:rPr lang="en-US" dirty="0"/>
              <a:t>: Asians more than Westerners, rural more than urban</a:t>
            </a:r>
          </a:p>
          <a:p>
            <a:r>
              <a:rPr lang="en-US" dirty="0" smtClean="0"/>
              <a:t>Chronic </a:t>
            </a:r>
            <a:r>
              <a:rPr lang="en-US" dirty="0"/>
              <a:t>hemolytic syndromes</a:t>
            </a:r>
          </a:p>
          <a:p>
            <a:r>
              <a:rPr lang="en-US" dirty="0" smtClean="0"/>
              <a:t>Biliary </a:t>
            </a:r>
            <a:r>
              <a:rPr lang="en-US" dirty="0"/>
              <a:t>infection</a:t>
            </a:r>
          </a:p>
          <a:p>
            <a:r>
              <a:rPr lang="en-US" dirty="0" smtClean="0"/>
              <a:t>Gastrointestinal </a:t>
            </a:r>
            <a:r>
              <a:rPr lang="en-US" dirty="0"/>
              <a:t>disorders: </a:t>
            </a:r>
            <a:r>
              <a:rPr lang="en-US" dirty="0" err="1"/>
              <a:t>ileal</a:t>
            </a:r>
            <a:r>
              <a:rPr lang="en-US" dirty="0"/>
              <a:t> disease (e.g., Crohn disease), </a:t>
            </a:r>
            <a:r>
              <a:rPr lang="en-US" dirty="0" err="1"/>
              <a:t>ileal</a:t>
            </a:r>
            <a:r>
              <a:rPr lang="en-US" dirty="0"/>
              <a:t> resection or bypass, cystic fibrosis with </a:t>
            </a:r>
            <a:r>
              <a:rPr lang="en-US" dirty="0" smtClean="0"/>
              <a:t>pancreatic insufficiency</a:t>
            </a:r>
            <a:endParaRPr lang="en-US" dirty="0"/>
          </a:p>
        </p:txBody>
      </p:sp>
    </p:spTree>
    <p:extLst>
      <p:ext uri="{BB962C8B-B14F-4D97-AF65-F5344CB8AC3E}">
        <p14:creationId xmlns:p14="http://schemas.microsoft.com/office/powerpoint/2010/main" val="1312030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 of Cholesterol stones</a:t>
            </a:r>
            <a:endParaRPr lang="en-US" dirty="0"/>
          </a:p>
        </p:txBody>
      </p:sp>
      <p:sp>
        <p:nvSpPr>
          <p:cNvPr id="3" name="Content Placeholder 2"/>
          <p:cNvSpPr>
            <a:spLocks noGrp="1"/>
          </p:cNvSpPr>
          <p:nvPr>
            <p:ph idx="1"/>
          </p:nvPr>
        </p:nvSpPr>
        <p:spPr/>
        <p:txBody>
          <a:bodyPr>
            <a:normAutofit lnSpcReduction="10000"/>
          </a:bodyPr>
          <a:lstStyle/>
          <a:p>
            <a:r>
              <a:rPr lang="en-US" dirty="0"/>
              <a:t>Cholesterol </a:t>
            </a:r>
            <a:r>
              <a:rPr lang="en-US" dirty="0" smtClean="0"/>
              <a:t>is kept </a:t>
            </a:r>
            <a:r>
              <a:rPr lang="en-US" dirty="0"/>
              <a:t>soluble in bile by aggregation with water-soluble bile salts and water-insoluble </a:t>
            </a:r>
            <a:r>
              <a:rPr lang="en-US" dirty="0" err="1" smtClean="0"/>
              <a:t>lecithins</a:t>
            </a:r>
            <a:r>
              <a:rPr lang="en-US" dirty="0" smtClean="0"/>
              <a:t>.</a:t>
            </a:r>
            <a:endParaRPr lang="en-US" dirty="0"/>
          </a:p>
          <a:p>
            <a:r>
              <a:rPr lang="en-US" dirty="0" smtClean="0"/>
              <a:t>When </a:t>
            </a:r>
            <a:r>
              <a:rPr lang="en-US" dirty="0"/>
              <a:t>cholesterol concentrations exceed the solubilizing capacity of bile (</a:t>
            </a:r>
            <a:r>
              <a:rPr lang="en-US" dirty="0" err="1"/>
              <a:t>supersaturation</a:t>
            </a:r>
            <a:r>
              <a:rPr lang="en-US" dirty="0" smtClean="0"/>
              <a:t>), it nucleates </a:t>
            </a:r>
            <a:r>
              <a:rPr lang="en-US" dirty="0"/>
              <a:t>into solid </a:t>
            </a:r>
            <a:r>
              <a:rPr lang="en-US" dirty="0" smtClean="0"/>
              <a:t>cholesterol crystals.</a:t>
            </a:r>
          </a:p>
          <a:p>
            <a:r>
              <a:rPr lang="en-US" dirty="0" err="1" smtClean="0"/>
              <a:t>Cholesteral</a:t>
            </a:r>
            <a:r>
              <a:rPr lang="en-US" dirty="0" smtClean="0"/>
              <a:t> stones are radiolucent unless mixed with calcium ions. (Which is in most cases) </a:t>
            </a:r>
            <a:endParaRPr lang="en-US" dirty="0"/>
          </a:p>
        </p:txBody>
      </p:sp>
    </p:spTree>
    <p:extLst>
      <p:ext uri="{BB962C8B-B14F-4D97-AF65-F5344CB8AC3E}">
        <p14:creationId xmlns:p14="http://schemas.microsoft.com/office/powerpoint/2010/main" val="176915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Pathogenesis of Cholesterol stones</a:t>
            </a:r>
          </a:p>
        </p:txBody>
      </p:sp>
      <p:sp>
        <p:nvSpPr>
          <p:cNvPr id="3" name="Content Placeholder 2"/>
          <p:cNvSpPr>
            <a:spLocks noGrp="1"/>
          </p:cNvSpPr>
          <p:nvPr>
            <p:ph idx="1"/>
          </p:nvPr>
        </p:nvSpPr>
        <p:spPr/>
        <p:txBody>
          <a:bodyPr/>
          <a:lstStyle/>
          <a:p>
            <a:r>
              <a:rPr lang="en-US" dirty="0" smtClean="0"/>
              <a:t>3 Conditions contribute to formation of stones;</a:t>
            </a:r>
          </a:p>
          <a:p>
            <a:r>
              <a:rPr lang="en-US" dirty="0" smtClean="0"/>
              <a:t>1. </a:t>
            </a:r>
            <a:r>
              <a:rPr lang="en-US" dirty="0" err="1" smtClean="0"/>
              <a:t>Supersaturation</a:t>
            </a:r>
            <a:r>
              <a:rPr lang="en-US" dirty="0" smtClean="0"/>
              <a:t> of </a:t>
            </a:r>
            <a:r>
              <a:rPr lang="en-US" dirty="0" err="1" smtClean="0"/>
              <a:t>cholesteral</a:t>
            </a:r>
            <a:r>
              <a:rPr lang="en-US" dirty="0" smtClean="0"/>
              <a:t> in bile so it precipitates and forms a stone.</a:t>
            </a:r>
          </a:p>
          <a:p>
            <a:r>
              <a:rPr lang="en-US" dirty="0" smtClean="0"/>
              <a:t>2. Less/lack of bile salts and acids or phospholipids that keep </a:t>
            </a:r>
            <a:r>
              <a:rPr lang="en-US" dirty="0" err="1" smtClean="0"/>
              <a:t>cholesteral</a:t>
            </a:r>
            <a:r>
              <a:rPr lang="en-US" dirty="0" smtClean="0"/>
              <a:t> in solution</a:t>
            </a:r>
          </a:p>
          <a:p>
            <a:r>
              <a:rPr lang="en-US" dirty="0" smtClean="0"/>
              <a:t>3. Bile stasis-&gt; precipitation and stone formation.</a:t>
            </a:r>
            <a:endParaRPr lang="en-US" dirty="0"/>
          </a:p>
        </p:txBody>
      </p:sp>
    </p:spTree>
    <p:extLst>
      <p:ext uri="{BB962C8B-B14F-4D97-AF65-F5344CB8AC3E}">
        <p14:creationId xmlns:p14="http://schemas.microsoft.com/office/powerpoint/2010/main" val="856124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3486</TotalTime>
  <Words>1460</Words>
  <Application>Microsoft Office PowerPoint</Application>
  <PresentationFormat>On-screen Show (4:3)</PresentationFormat>
  <Paragraphs>147</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Cholelithiasis, Cholecystitis, choledocolithiasis and cholangitis</vt:lpstr>
      <vt:lpstr>PowerPoint Presentation</vt:lpstr>
      <vt:lpstr>The gall bladder</vt:lpstr>
      <vt:lpstr>PowerPoint Presentation</vt:lpstr>
      <vt:lpstr>Cholelithiasis</vt:lpstr>
      <vt:lpstr>Risk Factors</vt:lpstr>
      <vt:lpstr>Risk Factors</vt:lpstr>
      <vt:lpstr>Pathogenesis of Cholesterol stones</vt:lpstr>
      <vt:lpstr>Pathogenesis of Cholesterol stones</vt:lpstr>
      <vt:lpstr>Pathogenesis of Bilirubin/pigmented stones</vt:lpstr>
      <vt:lpstr>Pathogenesis of Bilirubin/pigmented stones</vt:lpstr>
      <vt:lpstr>Clinical features</vt:lpstr>
      <vt:lpstr>Complications</vt:lpstr>
      <vt:lpstr>Cholecystitis </vt:lpstr>
      <vt:lpstr>Acute cholecystitis </vt:lpstr>
      <vt:lpstr>Acute cholecystitis -Pathogenesis</vt:lpstr>
      <vt:lpstr>Acute cholecystitis -Pathogenesis</vt:lpstr>
      <vt:lpstr>Clinical features</vt:lpstr>
      <vt:lpstr>Investigations</vt:lpstr>
      <vt:lpstr>Complications</vt:lpstr>
      <vt:lpstr>Chronic Cholecystitis</vt:lpstr>
      <vt:lpstr>Pathogenesis</vt:lpstr>
      <vt:lpstr>Clinical Features</vt:lpstr>
      <vt:lpstr>Complications</vt:lpstr>
      <vt:lpstr>CHOLEDOCHOLITHIASIS</vt:lpstr>
      <vt:lpstr>CHOLEDOCHOLITHIASIS</vt:lpstr>
      <vt:lpstr>CHOLANGITIS (ASCENDING CHOLANGITIS)</vt:lpstr>
      <vt:lpstr>CHOLANGITIS (ASCENDING CHOLANGITIS)</vt:lpstr>
      <vt:lpstr>CHOLANGITIS (ASCENDING CHOLANGITIS)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Cholecystitis, Cholelithiasis, cholangitis choledocolithiasis</dc:title>
  <dc:creator>Christabel</dc:creator>
  <cp:lastModifiedBy>Christabel</cp:lastModifiedBy>
  <cp:revision>74</cp:revision>
  <dcterms:created xsi:type="dcterms:W3CDTF">2006-08-16T00:00:00Z</dcterms:created>
  <dcterms:modified xsi:type="dcterms:W3CDTF">2019-05-21T07:44:12Z</dcterms:modified>
</cp:coreProperties>
</file>