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latin typeface="Perpetua" panose="02020502060401020303" pitchFamily="18" charset="0"/>
              </a:rPr>
              <a:t>Paediatric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latin typeface="Perpetua" panose="02020502060401020303" pitchFamily="18" charset="0"/>
              </a:rPr>
              <a:t>Wk. </a:t>
            </a:r>
            <a:r>
              <a:rPr lang="en-US" sz="5400" b="1" dirty="0" smtClean="0">
                <a:latin typeface="Perpetua" panose="02020502060401020303" pitchFamily="18" charset="0"/>
              </a:rPr>
              <a:t>6 lesson 2</a:t>
            </a:r>
            <a:endParaRPr lang="en-US" sz="5400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79121"/>
            <a:ext cx="9601196" cy="1097280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Components of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. health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61160"/>
            <a:ext cx="9601196" cy="4214708"/>
          </a:xfrm>
        </p:spPr>
        <p:txBody>
          <a:bodyPr/>
          <a:lstStyle/>
          <a:p>
            <a:pPr marL="742950" lvl="0" indent="-742950">
              <a:buClr>
                <a:srgbClr val="83992A"/>
              </a:buClr>
              <a:buFont typeface="Arial"/>
              <a:buAutoNum type="arabicPeriod" startAt="3"/>
            </a:pPr>
            <a:r>
              <a:rPr lang="en-US" sz="33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Past Health history</a:t>
            </a:r>
            <a:r>
              <a:rPr lang="en-US" sz="3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:</a:t>
            </a:r>
            <a:r>
              <a:rPr lang="en-GB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Times New Roman" panose="02020603050405020304" pitchFamily="18" charset="0"/>
              </a:rPr>
              <a:t> </a:t>
            </a:r>
            <a:r>
              <a:rPr lang="en-GB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Times New Roman" panose="02020603050405020304" pitchFamily="18" charset="0"/>
              </a:rPr>
              <a:t>Post natal </a:t>
            </a:r>
            <a:r>
              <a:rPr lang="en-GB" sz="3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Times New Roman" panose="02020603050405020304" pitchFamily="18" charset="0"/>
              </a:rPr>
              <a:t>hx</a:t>
            </a:r>
            <a:endParaRPr lang="en-US" sz="3300" b="1" dirty="0" smtClean="0">
              <a:solidFill>
                <a:prstClr val="black">
                  <a:lumMod val="85000"/>
                  <a:lumOff val="15000"/>
                </a:prstClr>
              </a:solidFill>
              <a:latin typeface="Perpetua" panose="02020502060401020303" pitchFamily="18" charset="0"/>
            </a:endParaRPr>
          </a:p>
          <a:p>
            <a:pPr lvl="0">
              <a:buClr>
                <a:srgbClr val="83992A"/>
              </a:buClr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If went home with baby together?, Hospitalization days ,Breathing/ feeding problems early in life ,Medicine received, Bottle or breast feeding and fever after delivery.</a:t>
            </a:r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7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79121"/>
            <a:ext cx="9601196" cy="1173480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Components of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. health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98320"/>
            <a:ext cx="9601196" cy="4077548"/>
          </a:xfrm>
        </p:spPr>
        <p:txBody>
          <a:bodyPr/>
          <a:lstStyle/>
          <a:p>
            <a:pPr marL="0" indent="0">
              <a:buNone/>
            </a:pPr>
            <a:r>
              <a:rPr lang="en-US" sz="3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3. Past </a:t>
            </a:r>
            <a:r>
              <a:rPr lang="en-US" sz="33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Health </a:t>
            </a:r>
            <a:r>
              <a:rPr lang="en-US" sz="3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history: Medical history </a:t>
            </a:r>
            <a:endParaRPr lang="en-US" dirty="0" smtClean="0"/>
          </a:p>
          <a:p>
            <a:r>
              <a:rPr lang="en-US" sz="3600" dirty="0" err="1">
                <a:latin typeface="Perpetua" panose="02020502060401020303" pitchFamily="18" charset="0"/>
              </a:rPr>
              <a:t>H</a:t>
            </a:r>
            <a:r>
              <a:rPr lang="en-US" sz="3600" dirty="0" err="1" smtClean="0">
                <a:latin typeface="Perpetua" panose="02020502060401020303" pitchFamily="18" charset="0"/>
              </a:rPr>
              <a:t>ospitaization</a:t>
            </a:r>
            <a:r>
              <a:rPr lang="en-US" sz="3600" dirty="0" smtClean="0">
                <a:latin typeface="Perpetua" panose="02020502060401020303" pitchFamily="18" charset="0"/>
              </a:rPr>
              <a:t> </a:t>
            </a:r>
            <a:r>
              <a:rPr lang="en-US" sz="3600" dirty="0">
                <a:latin typeface="Perpetua" panose="02020502060401020303" pitchFamily="18" charset="0"/>
              </a:rPr>
              <a:t>or OPD treatments. Injuries/ Accidents: </a:t>
            </a:r>
            <a:r>
              <a:rPr lang="en-US" sz="3600" dirty="0" err="1">
                <a:latin typeface="Perpetua" panose="02020502060401020303" pitchFamily="18" charset="0"/>
              </a:rPr>
              <a:t>eg</a:t>
            </a:r>
            <a:r>
              <a:rPr lang="en-US" sz="3600" dirty="0">
                <a:latin typeface="Perpetua" panose="02020502060401020303" pitchFamily="18" charset="0"/>
              </a:rPr>
              <a:t> repeat trauma may indicate </a:t>
            </a:r>
            <a:r>
              <a:rPr lang="en-US" sz="3600" dirty="0" smtClean="0">
                <a:latin typeface="Perpetua" panose="02020502060401020303" pitchFamily="18" charset="0"/>
              </a:rPr>
              <a:t>abuse.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Childhood </a:t>
            </a:r>
            <a:r>
              <a:rPr lang="en-US" sz="3600" dirty="0">
                <a:latin typeface="Perpetua" panose="02020502060401020303" pitchFamily="18" charset="0"/>
              </a:rPr>
              <a:t>illnesses: e.g. measles, mumps, rubella, chicken pox, </a:t>
            </a:r>
            <a:r>
              <a:rPr lang="en-US" sz="3600" dirty="0" err="1" smtClean="0">
                <a:latin typeface="Perpetua" panose="02020502060401020303" pitchFamily="18" charset="0"/>
              </a:rPr>
              <a:t>pertusis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Immunizations </a:t>
            </a:r>
            <a:r>
              <a:rPr lang="en-US" sz="3600" dirty="0">
                <a:latin typeface="Perpetua" panose="02020502060401020303" pitchFamily="18" charset="0"/>
              </a:rPr>
              <a:t>status need </a:t>
            </a:r>
            <a:r>
              <a:rPr lang="en-US" sz="3600" dirty="0" smtClean="0">
                <a:latin typeface="Perpetua" panose="02020502060401020303" pitchFamily="18" charset="0"/>
              </a:rPr>
              <a:t>to </a:t>
            </a:r>
            <a:r>
              <a:rPr lang="en-US" sz="3600" dirty="0">
                <a:latin typeface="Perpetua" panose="02020502060401020303" pitchFamily="18" charset="0"/>
              </a:rPr>
              <a:t>be confirmed</a:t>
            </a:r>
          </a:p>
        </p:txBody>
      </p:sp>
    </p:spTree>
    <p:extLst>
      <p:ext uri="{BB962C8B-B14F-4D97-AF65-F5344CB8AC3E}">
        <p14:creationId xmlns:p14="http://schemas.microsoft.com/office/powerpoint/2010/main" val="176334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33401"/>
            <a:ext cx="9601196" cy="1158240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Components of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. health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84960"/>
            <a:ext cx="9601196" cy="4290908"/>
          </a:xfrm>
        </p:spPr>
        <p:txBody>
          <a:bodyPr>
            <a:normAutofit fontScale="92500"/>
          </a:bodyPr>
          <a:lstStyle/>
          <a:p>
            <a:pPr marL="742950" indent="-742950">
              <a:buAutoNum type="arabicPeriod" startAt="4"/>
            </a:pPr>
            <a:r>
              <a:rPr lang="en-US" sz="3600" b="1" dirty="0" smtClean="0">
                <a:latin typeface="Perpetua" panose="02020502060401020303" pitchFamily="18" charset="0"/>
              </a:rPr>
              <a:t>Family </a:t>
            </a:r>
            <a:r>
              <a:rPr lang="en-US" sz="3600" b="1" dirty="0">
                <a:latin typeface="Perpetua" panose="02020502060401020303" pitchFamily="18" charset="0"/>
              </a:rPr>
              <a:t>health </a:t>
            </a:r>
            <a:r>
              <a:rPr lang="en-US" sz="3600" b="1" dirty="0" smtClean="0">
                <a:latin typeface="Perpetua" panose="02020502060401020303" pitchFamily="18" charset="0"/>
              </a:rPr>
              <a:t>history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Perpetua" panose="02020502060401020303" pitchFamily="18" charset="0"/>
              </a:rPr>
              <a:t>Inquire about age &amp; health status (if dead, age, cause of death) of child’s mother, father, siblings, grand parents, ant &amp; uncles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Family </a:t>
            </a:r>
            <a:r>
              <a:rPr lang="en-US" sz="3600" dirty="0">
                <a:latin typeface="Perpetua" panose="02020502060401020303" pitchFamily="18" charset="0"/>
              </a:rPr>
              <a:t>disease  – like  alcoholism, asthma, congenital disorders, mental retardation, diabetes mellitus, </a:t>
            </a:r>
            <a:r>
              <a:rPr lang="en-US" sz="3600" dirty="0" smtClean="0">
                <a:latin typeface="Perpetua" panose="02020502060401020303" pitchFamily="18" charset="0"/>
              </a:rPr>
              <a:t>seizures,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Sudden </a:t>
            </a:r>
            <a:r>
              <a:rPr lang="en-US" sz="3600" dirty="0">
                <a:latin typeface="Perpetua" panose="02020502060401020303" pitchFamily="18" charset="0"/>
              </a:rPr>
              <a:t>infant death </a:t>
            </a:r>
            <a:r>
              <a:rPr lang="en-US" sz="3600" dirty="0" err="1">
                <a:latin typeface="Perpetua" panose="02020502060401020303" pitchFamily="18" charset="0"/>
              </a:rPr>
              <a:t>synrdome</a:t>
            </a:r>
            <a:r>
              <a:rPr lang="en-US" sz="3600" dirty="0">
                <a:latin typeface="Perpetua" panose="02020502060401020303" pitchFamily="18" charset="0"/>
              </a:rPr>
              <a:t>  need to be elicited </a:t>
            </a:r>
            <a:r>
              <a:rPr lang="en-US" sz="3600" dirty="0" err="1">
                <a:latin typeface="Perpetua" panose="02020502060401020303" pitchFamily="18" charset="0"/>
              </a:rPr>
              <a:t>etc</a:t>
            </a:r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7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18161"/>
            <a:ext cx="9601196" cy="1082040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Components of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. health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54480"/>
            <a:ext cx="9601196" cy="4321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Perpetua" panose="02020502060401020303" pitchFamily="18" charset="0"/>
              </a:rPr>
              <a:t>5. Social history 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Work </a:t>
            </a:r>
            <a:r>
              <a:rPr lang="en-US" sz="3600" dirty="0">
                <a:latin typeface="Perpetua" panose="02020502060401020303" pitchFamily="18" charset="0"/>
              </a:rPr>
              <a:t>environment - Schools, day care facilities – how much time spent there, academic performance.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Home </a:t>
            </a:r>
            <a:r>
              <a:rPr lang="en-US" sz="3600" dirty="0">
                <a:latin typeface="Perpetua" panose="02020502060401020303" pitchFamily="18" charset="0"/>
              </a:rPr>
              <a:t>environment -potential exposure to lead – pregnancy and young children.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b="1" dirty="0" smtClean="0">
                <a:latin typeface="Perpetua" panose="02020502060401020303" pitchFamily="18" charset="0"/>
              </a:rPr>
              <a:t>Note </a:t>
            </a:r>
            <a:r>
              <a:rPr lang="en-US" sz="3600" dirty="0">
                <a:latin typeface="Perpetua" panose="02020502060401020303" pitchFamily="18" charset="0"/>
              </a:rPr>
              <a:t>that lead affects brain development &amp; nervous system</a:t>
            </a:r>
            <a:r>
              <a:rPr lang="en-US" sz="3600" dirty="0" smtClean="0">
                <a:latin typeface="Perpetua" panose="02020502060401020303" pitchFamily="18" charset="0"/>
              </a:rPr>
              <a:t>. </a:t>
            </a:r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3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Components of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. health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83992A"/>
              </a:buClr>
              <a:buNone/>
            </a:pP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5. Social history </a:t>
            </a: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cont..</a:t>
            </a:r>
            <a:endParaRPr lang="en-US" sz="3600" dirty="0" smtClean="0">
              <a:solidFill>
                <a:prstClr val="black">
                  <a:lumMod val="85000"/>
                  <a:lumOff val="15000"/>
                </a:prstClr>
              </a:solidFill>
              <a:latin typeface="Perpetua" panose="02020502060401020303" pitchFamily="18" charset="0"/>
            </a:endParaRPr>
          </a:p>
          <a:p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Child’s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Personal habits – check activities that the child enjoys, stress coping, temper tantrums and discipline measures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Assessment</a:t>
            </a:r>
            <a:r>
              <a:rPr lang="en-US" b="1" dirty="0" smtClean="0">
                <a:latin typeface="Perpetua" panose="02020502060401020303" pitchFamily="18" charset="0"/>
              </a:rPr>
              <a:t/>
            </a:r>
            <a:br>
              <a:rPr lang="en-US" b="1" dirty="0" smtClean="0">
                <a:latin typeface="Perpetua" panose="02020502060401020303" pitchFamily="18" charset="0"/>
              </a:rPr>
            </a:br>
            <a:r>
              <a:rPr lang="en-US" b="1" dirty="0" smtClean="0">
                <a:latin typeface="Perpetua" panose="02020502060401020303" pitchFamily="18" charset="0"/>
              </a:rPr>
              <a:t>6. Health </a:t>
            </a:r>
            <a:r>
              <a:rPr lang="en-US" b="1" dirty="0">
                <a:latin typeface="Perpetua" panose="02020502060401020303" pitchFamily="18" charset="0"/>
              </a:rPr>
              <a:t>maintenance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erpetua" panose="02020502060401020303" pitchFamily="18" charset="0"/>
                <a:ea typeface="Calibri" panose="020F0502020204030204" pitchFamily="34" charset="0"/>
              </a:rPr>
              <a:t>Sleep-Naps, share bedroom etc</a:t>
            </a:r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Diet </a:t>
            </a:r>
            <a:r>
              <a:rPr lang="en-US" sz="3600" dirty="0">
                <a:latin typeface="Perpetua" panose="02020502060401020303" pitchFamily="18" charset="0"/>
                <a:ea typeface="Calibri" panose="020F0502020204030204" pitchFamily="34" charset="0"/>
              </a:rPr>
              <a:t>should be tailored to child’s developmental </a:t>
            </a:r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level</a:t>
            </a:r>
          </a:p>
          <a:p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Safety-use </a:t>
            </a:r>
            <a:r>
              <a:rPr lang="en-US" sz="3600" dirty="0">
                <a:latin typeface="Perpetua" panose="02020502060401020303" pitchFamily="18" charset="0"/>
                <a:ea typeface="Calibri" panose="020F0502020204030204" pitchFamily="34" charset="0"/>
              </a:rPr>
              <a:t>methods used for child proofing the environment</a:t>
            </a:r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41960"/>
            <a:ext cx="9601196" cy="1737359"/>
          </a:xfrm>
        </p:spPr>
        <p:txBody>
          <a:bodyPr>
            <a:noAutofit/>
          </a:bodyPr>
          <a:lstStyle/>
          <a:p>
            <a:r>
              <a:rPr lang="en-US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Nutritional assessment</a:t>
            </a:r>
            <a:br>
              <a:rPr lang="en-US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</a:br>
            <a:r>
              <a:rPr lang="en-US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Purpose</a:t>
            </a:r>
            <a:endParaRPr lang="en-US" b="1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31720"/>
            <a:ext cx="9601196" cy="3544148"/>
          </a:xfrm>
        </p:spPr>
        <p:txBody>
          <a:bodyPr>
            <a:noAutofit/>
          </a:bodyPr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To determine the overall nutritional status of </a:t>
            </a: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child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in order to initiate appropriate interventions</a:t>
            </a:r>
          </a:p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To identify </a:t>
            </a: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children at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risk patients for malnutrition </a:t>
            </a:r>
          </a:p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To assess growth and development in children</a:t>
            </a:r>
          </a:p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To monitor and evaluate therapy and </a:t>
            </a: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client progress</a:t>
            </a:r>
            <a:endParaRPr lang="en-US" sz="3600" dirty="0">
              <a:solidFill>
                <a:prstClr val="black">
                  <a:lumMod val="85000"/>
                  <a:lumOff val="15000"/>
                </a:prst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2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79121"/>
            <a:ext cx="9601196" cy="124968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</a:t>
            </a:r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</a:t>
            </a:r>
            <a:b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</a:br>
            <a:r>
              <a:rPr lang="en-US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Nutritional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13560"/>
            <a:ext cx="9601196" cy="406230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Perpetua" panose="02020502060401020303" pitchFamily="18" charset="0"/>
              </a:rPr>
              <a:t>There are various methods used to assess nutritional status: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History </a:t>
            </a:r>
            <a:r>
              <a:rPr lang="en-US" sz="3600" dirty="0">
                <a:latin typeface="Perpetua" panose="02020502060401020303" pitchFamily="18" charset="0"/>
              </a:rPr>
              <a:t>of dietary intake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Laboratory </a:t>
            </a:r>
            <a:r>
              <a:rPr lang="en-US" sz="3600" dirty="0">
                <a:latin typeface="Perpetua" panose="02020502060401020303" pitchFamily="18" charset="0"/>
              </a:rPr>
              <a:t>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Anthropometric </a:t>
            </a:r>
            <a:r>
              <a:rPr lang="en-US" sz="3600" dirty="0">
                <a:latin typeface="Perpetua" panose="02020502060401020303" pitchFamily="18" charset="0"/>
              </a:rPr>
              <a:t>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Physical </a:t>
            </a:r>
            <a:r>
              <a:rPr lang="en-US" sz="3600" dirty="0">
                <a:latin typeface="Perpetua" panose="02020502060401020303" pitchFamily="18" charset="0"/>
              </a:rPr>
              <a:t>examination</a:t>
            </a:r>
          </a:p>
          <a:p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0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0561"/>
            <a:ext cx="9601196" cy="105155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Assessment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/>
            </a:r>
            <a:b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</a:b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Dietary intake and history: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28800"/>
            <a:ext cx="9601196" cy="404706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Perpetua" panose="02020502060401020303" pitchFamily="18" charset="0"/>
              </a:rPr>
              <a:t>Records </a:t>
            </a:r>
            <a:r>
              <a:rPr lang="en-US" sz="3600" dirty="0">
                <a:latin typeface="Perpetua" panose="02020502060401020303" pitchFamily="18" charset="0"/>
              </a:rPr>
              <a:t>of dietary intake e.g. food diary 24 hour recall</a:t>
            </a:r>
            <a:r>
              <a:rPr lang="en-US" sz="3600" dirty="0" smtClean="0">
                <a:latin typeface="Perpetua" panose="02020502060401020303" pitchFamily="18" charset="0"/>
              </a:rPr>
              <a:t>. Type </a:t>
            </a:r>
            <a:r>
              <a:rPr lang="en-US" sz="3600" dirty="0">
                <a:latin typeface="Perpetua" panose="02020502060401020303" pitchFamily="18" charset="0"/>
              </a:rPr>
              <a:t>and amount of food information gotten. Know about liquids given.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Dietary </a:t>
            </a:r>
            <a:r>
              <a:rPr lang="en-US" sz="3600" dirty="0">
                <a:latin typeface="Perpetua" panose="02020502060401020303" pitchFamily="18" charset="0"/>
              </a:rPr>
              <a:t>history depends on age. </a:t>
            </a:r>
            <a:r>
              <a:rPr lang="en-US" sz="3600" dirty="0" smtClean="0">
                <a:latin typeface="Perpetua" panose="02020502060401020303" pitchFamily="18" charset="0"/>
              </a:rPr>
              <a:t>Questions </a:t>
            </a:r>
            <a:r>
              <a:rPr lang="en-US" sz="3600" dirty="0">
                <a:latin typeface="Perpetua" panose="02020502060401020303" pitchFamily="18" charset="0"/>
              </a:rPr>
              <a:t>relate to what is expected at that age e.g. balanced diet</a:t>
            </a:r>
            <a:r>
              <a:rPr lang="en-US" sz="3600" dirty="0" smtClean="0">
                <a:latin typeface="Perpetua" panose="02020502060401020303" pitchFamily="18" charset="0"/>
              </a:rPr>
              <a:t>, fast </a:t>
            </a:r>
            <a:r>
              <a:rPr lang="en-US" sz="3600" dirty="0">
                <a:latin typeface="Perpetua" panose="02020502060401020303" pitchFamily="18" charset="0"/>
              </a:rPr>
              <a:t>foods/ snacks, dental care , Frequency ,adequacy</a:t>
            </a:r>
          </a:p>
        </p:txBody>
      </p:sp>
    </p:spTree>
    <p:extLst>
      <p:ext uri="{BB962C8B-B14F-4D97-AF65-F5344CB8AC3E}">
        <p14:creationId xmlns:p14="http://schemas.microsoft.com/office/powerpoint/2010/main" val="47965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33401"/>
            <a:ext cx="9601196" cy="1371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</a:t>
            </a:r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</a:t>
            </a:r>
            <a:b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</a:br>
            <a:r>
              <a:rPr lang="en-GB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Times New Roman" panose="02020603050405020304" pitchFamily="18" charset="0"/>
              </a:rPr>
              <a:t>Lab. Evaluation: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28800"/>
            <a:ext cx="9601196" cy="404706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The 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tests that are ordered usually are albumin &amp; pre- albumin -</a:t>
            </a:r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They 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reflects adequate calories &amp; protein </a:t>
            </a:r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intake</a:t>
            </a:r>
          </a:p>
          <a:p>
            <a:r>
              <a:rPr lang="en-GB" sz="3600" b="1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Serum </a:t>
            </a:r>
            <a:r>
              <a:rPr lang="en-GB" sz="3600" b="1" dirty="0">
                <a:latin typeface="Perpetua" panose="02020502060401020303" pitchFamily="18" charset="0"/>
                <a:ea typeface="Times New Roman" panose="02020603050405020304" pitchFamily="18" charset="0"/>
              </a:rPr>
              <a:t>albumin 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– reflect previous month’s food </a:t>
            </a:r>
            <a:r>
              <a:rPr lang="en-GB" sz="3600" dirty="0" err="1" smtClean="0">
                <a:latin typeface="Perpetua" panose="02020502060401020303" pitchFamily="18" charset="0"/>
                <a:ea typeface="Times New Roman" panose="02020603050405020304" pitchFamily="18" charset="0"/>
              </a:rPr>
              <a:t>intake.</a:t>
            </a:r>
            <a:r>
              <a:rPr lang="en-GB" sz="3600" b="1" dirty="0" err="1" smtClean="0">
                <a:latin typeface="Perpetua" panose="02020502060401020303" pitchFamily="18" charset="0"/>
                <a:ea typeface="Times New Roman" panose="02020603050405020304" pitchFamily="18" charset="0"/>
              </a:rPr>
              <a:t>Pre</a:t>
            </a:r>
            <a:r>
              <a:rPr lang="en-GB" sz="3600" b="1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-albumin</a:t>
            </a:r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reflects previous one week </a:t>
            </a:r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intake</a:t>
            </a:r>
          </a:p>
          <a:p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</a:rPr>
              <a:t>Complete 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blood cell </a:t>
            </a:r>
            <a:r>
              <a:rPr lang="en-GB" sz="3600" dirty="0" err="1">
                <a:latin typeface="Perpetua" panose="02020502060401020303" pitchFamily="18" charset="0"/>
                <a:ea typeface="Times New Roman" panose="02020603050405020304" pitchFamily="18" charset="0"/>
              </a:rPr>
              <a:t>cont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 (</a:t>
            </a:r>
            <a:r>
              <a:rPr lang="en-GB" sz="3600" dirty="0" err="1">
                <a:latin typeface="Perpetua" panose="02020502060401020303" pitchFamily="18" charset="0"/>
                <a:ea typeface="Times New Roman" panose="02020603050405020304" pitchFamily="18" charset="0"/>
              </a:rPr>
              <a:t>Hb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Perpetua" panose="02020502060401020303" pitchFamily="18" charset="0"/>
                <a:ea typeface="Times New Roman" panose="02020603050405020304" pitchFamily="18" charset="0"/>
              </a:rPr>
              <a:t>hematocint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 &amp; RBC </a:t>
            </a:r>
            <a:r>
              <a:rPr lang="en-GB" sz="3600" dirty="0" err="1">
                <a:latin typeface="Perpetua" panose="02020502060401020303" pitchFamily="18" charset="0"/>
                <a:ea typeface="Times New Roman" panose="02020603050405020304" pitchFamily="18" charset="0"/>
              </a:rPr>
              <a:t>indeces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</a:rPr>
              <a:t>, iron status and cholesterol</a:t>
            </a:r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2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03505"/>
            <a:ext cx="9601196" cy="1243584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65376"/>
            <a:ext cx="9601196" cy="401049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Perpetua" panose="02020502060401020303" pitchFamily="18" charset="0"/>
              </a:rPr>
              <a:t>Learning objectives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dirty="0" smtClean="0">
                <a:latin typeface="Perpetua" panose="02020502060401020303" pitchFamily="18" charset="0"/>
              </a:rPr>
              <a:t>Elicit </a:t>
            </a:r>
            <a:r>
              <a:rPr lang="en-US" sz="3900" dirty="0">
                <a:latin typeface="Perpetua" panose="02020502060401020303" pitchFamily="18" charset="0"/>
              </a:rPr>
              <a:t>a complete health history from a child and caregiver using standard components of a pediatric health </a:t>
            </a:r>
            <a:r>
              <a:rPr lang="en-US" sz="3900" dirty="0" smtClean="0">
                <a:latin typeface="Perpetua" panose="02020502060401020303" pitchFamily="18" charset="0"/>
              </a:rPr>
              <a:t>history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dirty="0" smtClean="0">
                <a:latin typeface="Perpetua" panose="02020502060401020303" pitchFamily="18" charset="0"/>
              </a:rPr>
              <a:t>Discuss </a:t>
            </a:r>
            <a:r>
              <a:rPr lang="en-US" sz="3900" dirty="0">
                <a:latin typeface="Perpetua" panose="02020502060401020303" pitchFamily="18" charset="0"/>
              </a:rPr>
              <a:t>the purpose of a nutritional assessment and its </a:t>
            </a:r>
            <a:r>
              <a:rPr lang="en-US" sz="3900" dirty="0" smtClean="0">
                <a:latin typeface="Perpetua" panose="02020502060401020303" pitchFamily="18" charset="0"/>
              </a:rPr>
              <a:t>components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41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0561"/>
            <a:ext cx="9601196" cy="124968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</a:t>
            </a:r>
            <a:r>
              <a:rPr 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/>
            </a:r>
            <a:b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</a:b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Anthropometric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74520"/>
            <a:ext cx="9601196" cy="40013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Perpetua" panose="02020502060401020303" pitchFamily="18" charset="0"/>
              </a:rPr>
              <a:t>Measurement </a:t>
            </a:r>
            <a:r>
              <a:rPr lang="en-US" sz="3600" dirty="0">
                <a:latin typeface="Perpetua" panose="02020502060401020303" pitchFamily="18" charset="0"/>
              </a:rPr>
              <a:t>of parameters e.g. Height   , weight, skin folds etc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Physical </a:t>
            </a:r>
            <a:r>
              <a:rPr lang="en-US" sz="3600" dirty="0">
                <a:latin typeface="Perpetua" panose="02020502060401020303" pitchFamily="18" charset="0"/>
              </a:rPr>
              <a:t>growth measured by weight, </a:t>
            </a:r>
            <a:r>
              <a:rPr lang="en-US" sz="3600" dirty="0" err="1">
                <a:latin typeface="Perpetua" panose="02020502060401020303" pitchFamily="18" charset="0"/>
              </a:rPr>
              <a:t>ht</a:t>
            </a:r>
            <a:r>
              <a:rPr lang="en-US" sz="3600" dirty="0">
                <a:latin typeface="Perpetua" panose="02020502060401020303" pitchFamily="18" charset="0"/>
              </a:rPr>
              <a:t>/length, skin fold thickness, arm circumference which indicate body fat stores, nutritional status and  skeletal muscle mass</a:t>
            </a:r>
          </a:p>
          <a:p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8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02921"/>
            <a:ext cx="9601196" cy="9143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Perpetua" panose="02020502060401020303" pitchFamily="18" charset="0"/>
              </a:rPr>
              <a:t>Physical examination </a:t>
            </a:r>
            <a:endParaRPr lang="en-US" b="1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80160"/>
            <a:ext cx="9601196" cy="45957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Perpetua" panose="02020502060401020303" pitchFamily="18" charset="0"/>
              </a:rPr>
              <a:t>Physical </a:t>
            </a:r>
            <a:r>
              <a:rPr lang="en-US" sz="3600" b="1" dirty="0">
                <a:latin typeface="Perpetua" panose="02020502060401020303" pitchFamily="18" charset="0"/>
              </a:rPr>
              <a:t>examination </a:t>
            </a:r>
            <a:r>
              <a:rPr lang="en-US" sz="3600" dirty="0">
                <a:latin typeface="Perpetua" panose="02020502060401020303" pitchFamily="18" charset="0"/>
              </a:rPr>
              <a:t>of all systems can indicate nutritional status  </a:t>
            </a:r>
            <a:r>
              <a:rPr lang="en-US" sz="3600" dirty="0" err="1">
                <a:latin typeface="Perpetua" panose="02020502060401020303" pitchFamily="18" charset="0"/>
              </a:rPr>
              <a:t>eg</a:t>
            </a:r>
            <a:r>
              <a:rPr lang="en-US" sz="3600" dirty="0">
                <a:latin typeface="Perpetua" panose="02020502060401020303" pitchFamily="18" charset="0"/>
              </a:rPr>
              <a:t> in  musculoskeletal system poor nutritional status will be indicated by reduced muscle tone, flappy muscle</a:t>
            </a:r>
            <a:r>
              <a:rPr lang="en-US" sz="3600" dirty="0" smtClean="0">
                <a:latin typeface="Perpetua" panose="02020502060401020303" pitchFamily="18" charset="0"/>
              </a:rPr>
              <a:t>, bowing </a:t>
            </a:r>
            <a:r>
              <a:rPr lang="en-US" sz="3600" dirty="0">
                <a:latin typeface="Perpetua" panose="02020502060401020303" pitchFamily="18" charset="0"/>
              </a:rPr>
              <a:t>lower extremities, frequent fractures and weakness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>
                <a:latin typeface="Perpetua" panose="02020502060401020303" pitchFamily="18" charset="0"/>
              </a:rPr>
              <a:t>I</a:t>
            </a:r>
            <a:r>
              <a:rPr lang="en-US" sz="3600" dirty="0" smtClean="0">
                <a:latin typeface="Perpetua" panose="02020502060401020303" pitchFamily="18" charset="0"/>
              </a:rPr>
              <a:t>n </a:t>
            </a:r>
            <a:r>
              <a:rPr lang="en-US" sz="3600" dirty="0">
                <a:latin typeface="Perpetua" panose="02020502060401020303" pitchFamily="18" charset="0"/>
              </a:rPr>
              <a:t>cardiovascular system- palpitations, swelling, cardiac </a:t>
            </a:r>
            <a:r>
              <a:rPr lang="en-US" sz="3600" dirty="0" smtClean="0">
                <a:latin typeface="Perpetua" panose="02020502060401020303" pitchFamily="18" charset="0"/>
              </a:rPr>
              <a:t>enlargement </a:t>
            </a:r>
            <a:r>
              <a:rPr lang="en-US" sz="3600" dirty="0">
                <a:latin typeface="Perpetua" panose="02020502060401020303" pitchFamily="18" charset="0"/>
              </a:rPr>
              <a:t>, changes in </a:t>
            </a:r>
            <a:r>
              <a:rPr lang="en-US" sz="3600" dirty="0" err="1" smtClean="0">
                <a:latin typeface="Perpetua" panose="02020502060401020303" pitchFamily="18" charset="0"/>
              </a:rPr>
              <a:t>bp</a:t>
            </a:r>
            <a:r>
              <a:rPr lang="en-US" sz="3600" dirty="0" smtClean="0">
                <a:latin typeface="Perpetua" panose="02020502060401020303" pitchFamily="18" charset="0"/>
              </a:rPr>
              <a:t>, </a:t>
            </a:r>
            <a:r>
              <a:rPr lang="en-US" sz="3600" dirty="0">
                <a:latin typeface="Perpetua" panose="02020502060401020303" pitchFamily="18" charset="0"/>
              </a:rPr>
              <a:t>edema  heart murmurs and tachycardia.</a:t>
            </a:r>
          </a:p>
        </p:txBody>
      </p:sp>
    </p:spTree>
    <p:extLst>
      <p:ext uri="{BB962C8B-B14F-4D97-AF65-F5344CB8AC3E}">
        <p14:creationId xmlns:p14="http://schemas.microsoft.com/office/powerpoint/2010/main" val="73335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erpetua" panose="02020502060401020303" pitchFamily="18" charset="0"/>
                <a:ea typeface="Times New Roman" panose="02020603050405020304" pitchFamily="18" charset="0"/>
              </a:rPr>
              <a:t>Development assessment</a:t>
            </a:r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Perpetua" panose="02020502060401020303" pitchFamily="18" charset="0"/>
              </a:rPr>
              <a:t>Used to assess developmental functioning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The </a:t>
            </a:r>
            <a:r>
              <a:rPr lang="en-US" sz="3600" dirty="0">
                <a:latin typeface="Perpetua" panose="02020502060401020303" pitchFamily="18" charset="0"/>
              </a:rPr>
              <a:t>purposes is to</a:t>
            </a:r>
            <a:r>
              <a:rPr lang="en-US" sz="3600" dirty="0" smtClean="0">
                <a:latin typeface="Perpetua" panose="02020502060401020303" pitchFamily="18" charset="0"/>
              </a:rPr>
              <a:t>:-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validate </a:t>
            </a:r>
            <a:r>
              <a:rPr lang="en-US" sz="3600" dirty="0">
                <a:latin typeface="Perpetua" panose="02020502060401020303" pitchFamily="18" charset="0"/>
              </a:rPr>
              <a:t>normal development,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detect </a:t>
            </a:r>
            <a:r>
              <a:rPr lang="en-US" sz="3600" dirty="0">
                <a:latin typeface="Perpetua" panose="02020502060401020303" pitchFamily="18" charset="0"/>
              </a:rPr>
              <a:t>problems early, </a:t>
            </a:r>
            <a:r>
              <a:rPr lang="en-US" sz="3600" dirty="0" smtClean="0">
                <a:latin typeface="Perpetua" panose="02020502060401020303" pitchFamily="18" charset="0"/>
              </a:rPr>
              <a:t>basis </a:t>
            </a:r>
            <a:r>
              <a:rPr lang="en-US" sz="3600" dirty="0">
                <a:latin typeface="Perpetua" panose="02020502060401020303" pitchFamily="18" charset="0"/>
              </a:rPr>
              <a:t>for anticipatory guidance and as identify caregivers’ concerns </a:t>
            </a:r>
            <a:r>
              <a:rPr lang="en-US" sz="3200" dirty="0">
                <a:latin typeface="Perpetua" panose="02020502060401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78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63880"/>
            <a:ext cx="9601196" cy="92964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Times New Roman" panose="02020603050405020304" pitchFamily="18" charset="0"/>
              </a:rPr>
              <a:t>Development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3080"/>
            <a:ext cx="9601196" cy="4092788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>
                <a:latin typeface="Perpetua" panose="02020502060401020303" pitchFamily="18" charset="0"/>
              </a:rPr>
              <a:t>Many tests can be used for developmental assessment e.g.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200" dirty="0" smtClean="0">
                <a:latin typeface="Perpetua" panose="02020502060401020303" pitchFamily="18" charset="0"/>
              </a:rPr>
              <a:t>Denver </a:t>
            </a:r>
            <a:r>
              <a:rPr lang="en-US" sz="4200" dirty="0">
                <a:latin typeface="Perpetua" panose="02020502060401020303" pitchFamily="18" charset="0"/>
              </a:rPr>
              <a:t>Articulation   screening test    </a:t>
            </a:r>
            <a:r>
              <a:rPr lang="en-US" sz="4200" dirty="0" smtClean="0">
                <a:latin typeface="Perpetua" panose="02020502060401020303" pitchFamily="18" charset="0"/>
              </a:rPr>
              <a:t>(2.5 </a:t>
            </a:r>
            <a:r>
              <a:rPr lang="en-US" sz="4200" dirty="0">
                <a:latin typeface="Perpetua" panose="02020502060401020303" pitchFamily="18" charset="0"/>
              </a:rPr>
              <a:t>– 6yrs)- intelligent and </a:t>
            </a:r>
            <a:r>
              <a:rPr lang="en-US" sz="4200" dirty="0" smtClean="0">
                <a:latin typeface="Perpetua" panose="02020502060401020303" pitchFamily="18" charset="0"/>
              </a:rPr>
              <a:t>articulation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200" dirty="0" smtClean="0">
                <a:latin typeface="Perpetua" panose="02020502060401020303" pitchFamily="18" charset="0"/>
              </a:rPr>
              <a:t>Denver </a:t>
            </a:r>
            <a:r>
              <a:rPr lang="en-US" sz="4200" dirty="0">
                <a:latin typeface="Perpetua" panose="02020502060401020303" pitchFamily="18" charset="0"/>
              </a:rPr>
              <a:t>II  (Birth – 6 </a:t>
            </a:r>
            <a:r>
              <a:rPr lang="en-US" sz="4200" dirty="0" err="1">
                <a:latin typeface="Perpetua" panose="02020502060401020303" pitchFamily="18" charset="0"/>
              </a:rPr>
              <a:t>yrs</a:t>
            </a:r>
            <a:r>
              <a:rPr lang="en-US" sz="4200" dirty="0">
                <a:latin typeface="Perpetua" panose="02020502060401020303" pitchFamily="18" charset="0"/>
              </a:rPr>
              <a:t>) - Neuromuscular </a:t>
            </a:r>
            <a:r>
              <a:rPr lang="en-US" sz="4200" dirty="0" smtClean="0">
                <a:latin typeface="Perpetua" panose="02020502060401020303" pitchFamily="18" charset="0"/>
              </a:rPr>
              <a:t>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200" dirty="0" smtClean="0">
                <a:latin typeface="Perpetua" panose="02020502060401020303" pitchFamily="18" charset="0"/>
              </a:rPr>
              <a:t>Early </a:t>
            </a:r>
            <a:r>
              <a:rPr lang="en-US" sz="4200" dirty="0">
                <a:latin typeface="Perpetua" panose="02020502060401020303" pitchFamily="18" charset="0"/>
              </a:rPr>
              <a:t>language 	(Birth – 3 </a:t>
            </a:r>
            <a:r>
              <a:rPr lang="en-US" sz="4200" dirty="0" err="1">
                <a:latin typeface="Perpetua" panose="02020502060401020303" pitchFamily="18" charset="0"/>
              </a:rPr>
              <a:t>yrs</a:t>
            </a:r>
            <a:r>
              <a:rPr lang="en-US" sz="4200" dirty="0">
                <a:latin typeface="Perpetua" panose="02020502060401020303" pitchFamily="18" charset="0"/>
              </a:rPr>
              <a:t>)- Expressive and receptive components of </a:t>
            </a:r>
            <a:r>
              <a:rPr lang="en-US" sz="4200" dirty="0" smtClean="0">
                <a:latin typeface="Perpetua" panose="02020502060401020303" pitchFamily="18" charset="0"/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3685624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Times New Roman" panose="02020603050405020304" pitchFamily="18" charset="0"/>
              </a:rPr>
              <a:t>Development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Perpetua" panose="02020502060401020303" pitchFamily="18" charset="0"/>
              </a:rPr>
              <a:t>Caution during testing</a:t>
            </a:r>
            <a:r>
              <a:rPr lang="en-US" sz="3600" dirty="0">
                <a:latin typeface="Perpetua" panose="02020502060401020303" pitchFamily="18" charset="0"/>
              </a:rPr>
              <a:t>: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Child’s </a:t>
            </a:r>
            <a:r>
              <a:rPr lang="en-US" sz="3600" dirty="0">
                <a:latin typeface="Perpetua" panose="02020502060401020303" pitchFamily="18" charset="0"/>
              </a:rPr>
              <a:t>performance can be affected by: Current illness, fear/ anxiety, deafness and blindness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Early </a:t>
            </a:r>
            <a:r>
              <a:rPr lang="en-US" sz="3600" dirty="0">
                <a:latin typeface="Perpetua" panose="02020502060401020303" pitchFamily="18" charset="0"/>
              </a:rPr>
              <a:t>detection of any abnormalities will leads to appropriate intervention and assistance</a:t>
            </a:r>
          </a:p>
        </p:txBody>
      </p:sp>
    </p:spTree>
    <p:extLst>
      <p:ext uri="{BB962C8B-B14F-4D97-AF65-F5344CB8AC3E}">
        <p14:creationId xmlns:p14="http://schemas.microsoft.com/office/powerpoint/2010/main" val="360403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18161"/>
            <a:ext cx="9601196" cy="1005840"/>
          </a:xfrm>
        </p:spPr>
        <p:txBody>
          <a:bodyPr>
            <a:noAutofit/>
          </a:bodyPr>
          <a:lstStyle/>
          <a:p>
            <a:r>
              <a:rPr lang="en-US" b="1" dirty="0"/>
              <a:t>How make Paediatric </a:t>
            </a:r>
            <a:r>
              <a:rPr lang="en-US" b="1" dirty="0" smtClean="0"/>
              <a:t>ass. successful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10640"/>
            <a:ext cx="9601196" cy="456522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Perpetua" panose="02020502060401020303" pitchFamily="18" charset="0"/>
              </a:rPr>
              <a:t>The </a:t>
            </a:r>
            <a:r>
              <a:rPr lang="en-US" sz="3600" dirty="0">
                <a:latin typeface="Perpetua" panose="02020502060401020303" pitchFamily="18" charset="0"/>
              </a:rPr>
              <a:t>following considerations are important in facilitating </a:t>
            </a:r>
            <a:r>
              <a:rPr lang="en-US" sz="3600" dirty="0" err="1">
                <a:latin typeface="Perpetua" panose="02020502060401020303" pitchFamily="18" charset="0"/>
              </a:rPr>
              <a:t>paediatric</a:t>
            </a:r>
            <a:r>
              <a:rPr lang="en-US" sz="3600" dirty="0">
                <a:latin typeface="Perpetua" panose="02020502060401020303" pitchFamily="18" charset="0"/>
              </a:rPr>
              <a:t> assessment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Use </a:t>
            </a:r>
            <a:r>
              <a:rPr lang="en-US" sz="3600" dirty="0">
                <a:latin typeface="Perpetua" panose="02020502060401020303" pitchFamily="18" charset="0"/>
              </a:rPr>
              <a:t>game playing and distraction to increase cooperativeness e.g. small toys, wind up musical toys, humming/ </a:t>
            </a:r>
            <a:r>
              <a:rPr lang="en-US" sz="3600" dirty="0" smtClean="0">
                <a:latin typeface="Perpetua" panose="02020502060401020303" pitchFamily="18" charset="0"/>
              </a:rPr>
              <a:t>whistling.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Demonstrate </a:t>
            </a:r>
            <a:r>
              <a:rPr lang="en-US" sz="3600" dirty="0">
                <a:latin typeface="Perpetua" panose="02020502060401020303" pitchFamily="18" charset="0"/>
              </a:rPr>
              <a:t>procedure on a doll, stuffed toy or even the caregiver prior to performing them on the child.</a:t>
            </a:r>
          </a:p>
          <a:p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4361"/>
            <a:ext cx="9601196" cy="1066800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How make Paediatric ass.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76400"/>
            <a:ext cx="9601196" cy="4199468"/>
          </a:xfrm>
        </p:spPr>
        <p:txBody>
          <a:bodyPr>
            <a:noAutofit/>
          </a:bodyPr>
          <a:lstStyle/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Explain </a:t>
            </a:r>
            <a:r>
              <a:rPr lang="en-US" sz="3600" dirty="0">
                <a:latin typeface="Perpetua" panose="02020502060401020303" pitchFamily="18" charset="0"/>
              </a:rPr>
              <a:t>procedure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Warm </a:t>
            </a:r>
            <a:r>
              <a:rPr lang="en-US" sz="3600" dirty="0">
                <a:latin typeface="Perpetua" panose="02020502060401020303" pitchFamily="18" charset="0"/>
              </a:rPr>
              <a:t>equipment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Invasive </a:t>
            </a:r>
            <a:r>
              <a:rPr lang="en-US" sz="3600" dirty="0">
                <a:latin typeface="Perpetua" panose="02020502060401020303" pitchFamily="18" charset="0"/>
              </a:rPr>
              <a:t>procedures should be done last e.g. ear </a:t>
            </a:r>
            <a:r>
              <a:rPr lang="en-US" sz="3600" dirty="0" smtClean="0">
                <a:latin typeface="Perpetua" panose="02020502060401020303" pitchFamily="18" charset="0"/>
              </a:rPr>
              <a:t>inspection.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Interview </a:t>
            </a:r>
            <a:r>
              <a:rPr lang="en-US" sz="3600" dirty="0">
                <a:latin typeface="Perpetua" panose="02020502060401020303" pitchFamily="18" charset="0"/>
              </a:rPr>
              <a:t>older children separately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Caregiver </a:t>
            </a:r>
            <a:r>
              <a:rPr lang="en-US" sz="3600" dirty="0">
                <a:latin typeface="Perpetua" panose="02020502060401020303" pitchFamily="18" charset="0"/>
              </a:rPr>
              <a:t>present during  assessment</a:t>
            </a:r>
          </a:p>
          <a:p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28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anose="02020502060401020303" pitchFamily="18" charset="0"/>
              </a:rPr>
              <a:t>Physical assessment </a:t>
            </a:r>
            <a:endParaRPr lang="en-US" b="1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Perpetua" panose="02020502060401020303" pitchFamily="18" charset="0"/>
              </a:rPr>
              <a:t>Activity</a:t>
            </a:r>
            <a:r>
              <a:rPr lang="en-US" sz="3600" dirty="0" smtClean="0">
                <a:latin typeface="Perpetua" panose="02020502060401020303" pitchFamily="18" charset="0"/>
              </a:rPr>
              <a:t>: Review </a:t>
            </a:r>
            <a:r>
              <a:rPr lang="en-US" sz="3600" dirty="0">
                <a:latin typeface="Perpetua" panose="02020502060401020303" pitchFamily="18" charset="0"/>
              </a:rPr>
              <a:t>techniques of physical Assessment: Inspection, auscultation, percussion and palpitation</a:t>
            </a:r>
          </a:p>
        </p:txBody>
      </p:sp>
    </p:spTree>
    <p:extLst>
      <p:ext uri="{BB962C8B-B14F-4D97-AF65-F5344CB8AC3E}">
        <p14:creationId xmlns:p14="http://schemas.microsoft.com/office/powerpoint/2010/main" val="1055654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18161"/>
            <a:ext cx="9601196" cy="1417320"/>
          </a:xfrm>
        </p:spPr>
        <p:txBody>
          <a:bodyPr>
            <a:noAutofit/>
          </a:bodyPr>
          <a:lstStyle/>
          <a:p>
            <a:r>
              <a:rPr lang="en-US" b="1" dirty="0">
                <a:latin typeface="Perpetua" panose="02020502060401020303" pitchFamily="18" charset="0"/>
              </a:rPr>
              <a:t>Assessment of different aspects of the </a:t>
            </a:r>
            <a:r>
              <a:rPr lang="en-US" b="1" dirty="0" err="1" smtClean="0">
                <a:latin typeface="Perpetua" panose="02020502060401020303" pitchFamily="18" charset="0"/>
              </a:rPr>
              <a:t>paediatric</a:t>
            </a:r>
            <a:r>
              <a:rPr lang="en-US" b="1" dirty="0" smtClean="0">
                <a:latin typeface="Perpetua" panose="02020502060401020303" pitchFamily="18" charset="0"/>
              </a:rPr>
              <a:t> </a:t>
            </a:r>
            <a:r>
              <a:rPr lang="en-US" b="1" dirty="0">
                <a:latin typeface="Perpetua" panose="02020502060401020303" pitchFamily="18" charset="0"/>
              </a:rPr>
              <a:t>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13560"/>
            <a:ext cx="9601196" cy="40623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Perpetua" panose="02020502060401020303" pitchFamily="18" charset="0"/>
              </a:rPr>
              <a:t>Vital signs: </a:t>
            </a:r>
            <a:endParaRPr lang="en-US" sz="3600" b="1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Obtain </a:t>
            </a:r>
            <a:r>
              <a:rPr lang="en-US" sz="3600" dirty="0">
                <a:latin typeface="Perpetua" panose="02020502060401020303" pitchFamily="18" charset="0"/>
              </a:rPr>
              <a:t>these </a:t>
            </a:r>
            <a:r>
              <a:rPr lang="en-US" sz="3600" dirty="0" err="1">
                <a:latin typeface="Perpetua" panose="02020502060401020303" pitchFamily="18" charset="0"/>
              </a:rPr>
              <a:t>paramaters</a:t>
            </a:r>
            <a:r>
              <a:rPr lang="en-US" sz="3600" dirty="0">
                <a:latin typeface="Perpetua" panose="02020502060401020303" pitchFamily="18" charset="0"/>
              </a:rPr>
              <a:t> at beginning of assessment or during assessment of systems </a:t>
            </a:r>
            <a:r>
              <a:rPr lang="en-US" sz="3600" dirty="0" err="1">
                <a:latin typeface="Perpetua" panose="02020502060401020303" pitchFamily="18" charset="0"/>
              </a:rPr>
              <a:t>i.e</a:t>
            </a:r>
            <a:r>
              <a:rPr lang="en-US" sz="3600" dirty="0">
                <a:latin typeface="Perpetua" panose="02020502060401020303" pitchFamily="18" charset="0"/>
              </a:rPr>
              <a:t>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blood </a:t>
            </a:r>
            <a:r>
              <a:rPr lang="en-US" sz="3600" dirty="0">
                <a:latin typeface="Perpetua" panose="02020502060401020303" pitchFamily="18" charset="0"/>
              </a:rPr>
              <a:t>pressure, pulse, respiratory, pulse – indicate the child’s basic physiological status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>
                <a:latin typeface="Perpetua" panose="02020502060401020303" pitchFamily="18" charset="0"/>
              </a:rPr>
              <a:t>The </a:t>
            </a:r>
            <a:r>
              <a:rPr lang="en-US" sz="3600" dirty="0" err="1">
                <a:latin typeface="Perpetua" panose="02020502060401020303" pitchFamily="18" charset="0"/>
              </a:rPr>
              <a:t>normals</a:t>
            </a:r>
            <a:r>
              <a:rPr lang="en-US" sz="3600" dirty="0">
                <a:latin typeface="Perpetua" panose="02020502060401020303" pitchFamily="18" charset="0"/>
              </a:rPr>
              <a:t> depend on </a:t>
            </a:r>
            <a:r>
              <a:rPr lang="en-US" sz="3600" dirty="0" smtClean="0">
                <a:latin typeface="Perpetua" panose="02020502060401020303" pitchFamily="18" charset="0"/>
              </a:rPr>
              <a:t>age-Review </a:t>
            </a:r>
            <a:r>
              <a:rPr lang="en-US" sz="3600" dirty="0">
                <a:latin typeface="Perpetua" panose="02020502060401020303" pitchFamily="18" charset="0"/>
              </a:rPr>
              <a:t>the </a:t>
            </a:r>
            <a:r>
              <a:rPr lang="en-US" sz="3600" dirty="0" smtClean="0">
                <a:latin typeface="Perpetua" panose="02020502060401020303" pitchFamily="18" charset="0"/>
              </a:rPr>
              <a:t>G &amp;D</a:t>
            </a:r>
          </a:p>
          <a:p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5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 of different aspects of the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Perpetua" panose="02020502060401020303" pitchFamily="18" charset="0"/>
              </a:rPr>
              <a:t>Temperature</a:t>
            </a:r>
            <a:r>
              <a:rPr lang="en-US" sz="3600" dirty="0">
                <a:latin typeface="Perpetua" panose="02020502060401020303" pitchFamily="18" charset="0"/>
              </a:rPr>
              <a:t>: </a:t>
            </a:r>
            <a:r>
              <a:rPr lang="en-US" sz="3600" dirty="0" smtClean="0">
                <a:latin typeface="Perpetua" panose="02020502060401020303" pitchFamily="18" charset="0"/>
              </a:rPr>
              <a:t>Oral</a:t>
            </a:r>
            <a:r>
              <a:rPr lang="en-US" sz="3600" dirty="0">
                <a:latin typeface="Perpetua" panose="02020502060401020303" pitchFamily="18" charset="0"/>
              </a:rPr>
              <a:t>, rectal, auxiliary &amp; tympanic temperatures </a:t>
            </a:r>
            <a:r>
              <a:rPr lang="en-US" sz="3600" dirty="0" err="1" smtClean="0">
                <a:latin typeface="Perpetua" panose="02020502060401020303" pitchFamily="18" charset="0"/>
              </a:rPr>
              <a:t>taken.Depends</a:t>
            </a:r>
            <a:r>
              <a:rPr lang="en-US" sz="3600" dirty="0" smtClean="0">
                <a:latin typeface="Perpetua" panose="02020502060401020303" pitchFamily="18" charset="0"/>
              </a:rPr>
              <a:t> </a:t>
            </a:r>
            <a:r>
              <a:rPr lang="en-US" sz="3600" dirty="0">
                <a:latin typeface="Perpetua" panose="02020502060401020303" pitchFamily="18" charset="0"/>
              </a:rPr>
              <a:t>on age, condition, development stage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Perpetua" panose="02020502060401020303" pitchFamily="18" charset="0"/>
              </a:rPr>
              <a:t>Rectal </a:t>
            </a:r>
            <a:r>
              <a:rPr lang="en-US" sz="3600" b="1" dirty="0">
                <a:latin typeface="Perpetua" panose="02020502060401020303" pitchFamily="18" charset="0"/>
              </a:rPr>
              <a:t>temp</a:t>
            </a:r>
            <a:r>
              <a:rPr lang="en-US" sz="3600" dirty="0">
                <a:latin typeface="Perpetua" panose="02020502060401020303" pitchFamily="18" charset="0"/>
              </a:rPr>
              <a:t>.– good for all ages but if diarrhea is there </a:t>
            </a:r>
            <a:r>
              <a:rPr lang="en-US" sz="3600" dirty="0" smtClean="0">
                <a:latin typeface="Perpetua" panose="02020502060401020303" pitchFamily="18" charset="0"/>
              </a:rPr>
              <a:t> </a:t>
            </a:r>
            <a:r>
              <a:rPr lang="en-US" sz="3600" dirty="0">
                <a:latin typeface="Perpetua" panose="02020502060401020303" pitchFamily="18" charset="0"/>
              </a:rPr>
              <a:t>no </a:t>
            </a:r>
            <a:r>
              <a:rPr lang="en-US" sz="3600" dirty="0" smtClean="0">
                <a:latin typeface="Perpetua" panose="02020502060401020303" pitchFamily="18" charset="0"/>
              </a:rPr>
              <a:t>use, </a:t>
            </a:r>
            <a:r>
              <a:rPr lang="en-US" sz="3600" dirty="0">
                <a:latin typeface="Perpetua" panose="02020502060401020303" pitchFamily="18" charset="0"/>
              </a:rPr>
              <a:t>&lt; 2 yrs</a:t>
            </a:r>
            <a:r>
              <a:rPr lang="en-US" sz="3600" dirty="0" smtClean="0">
                <a:latin typeface="Perpetua" panose="02020502060401020303" pitchFamily="18" charset="0"/>
              </a:rPr>
              <a:t>. Rectal </a:t>
            </a:r>
            <a:r>
              <a:rPr lang="en-US" sz="3600" dirty="0">
                <a:latin typeface="Perpetua" panose="02020502060401020303" pitchFamily="18" charset="0"/>
              </a:rPr>
              <a:t>perforation  is also possible</a:t>
            </a:r>
            <a:r>
              <a:rPr lang="en-US" sz="3200" dirty="0">
                <a:latin typeface="Perpetua" panose="02020502060401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98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1793"/>
            <a:ext cx="9601196" cy="932688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Assessment-obj.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91056"/>
            <a:ext cx="9601196" cy="4284812"/>
          </a:xfrm>
        </p:spPr>
        <p:txBody>
          <a:bodyPr>
            <a:noAutofit/>
          </a:bodyPr>
          <a:lstStyle/>
          <a:p>
            <a:pPr lvl="1">
              <a:buClr>
                <a:srgbClr val="83992A"/>
              </a:buCl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Identify various techniques of approaching children at different developmental levels before initiating the physical assessment</a:t>
            </a:r>
          </a:p>
          <a:p>
            <a:pPr lvl="1">
              <a:buClr>
                <a:srgbClr val="83992A"/>
              </a:buClr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Describe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inspection, palpation, percussion and auscultation in a head-toe-assessment of a child</a:t>
            </a:r>
          </a:p>
          <a:p>
            <a:pPr lvl="1">
              <a:buClr>
                <a:srgbClr val="83992A"/>
              </a:buClr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Identify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normal and abnormal findings obtained during the physical assessment</a:t>
            </a:r>
          </a:p>
          <a:p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60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 of different aspects of the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latin typeface="Perpetua" panose="02020502060401020303" pitchFamily="18" charset="0"/>
              </a:rPr>
              <a:t>Axillary temp. – all age but not very accurate &amp; may not detect early changes in temperature 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Oral </a:t>
            </a:r>
            <a:r>
              <a:rPr lang="en-US" sz="3600" dirty="0">
                <a:latin typeface="Perpetua" panose="02020502060401020303" pitchFamily="18" charset="0"/>
              </a:rPr>
              <a:t>temperature requires  cooperativeness of the child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Perpetua" panose="02020502060401020303" pitchFamily="18" charset="0"/>
              </a:rPr>
              <a:t>Taking  </a:t>
            </a:r>
            <a:r>
              <a:rPr lang="en-US" sz="3600" dirty="0">
                <a:latin typeface="Perpetua" panose="02020502060401020303" pitchFamily="18" charset="0"/>
              </a:rPr>
              <a:t>of tympanic  temperature is  controversial </a:t>
            </a:r>
          </a:p>
        </p:txBody>
      </p:sp>
    </p:spTree>
    <p:extLst>
      <p:ext uri="{BB962C8B-B14F-4D97-AF65-F5344CB8AC3E}">
        <p14:creationId xmlns:p14="http://schemas.microsoft.com/office/powerpoint/2010/main" val="2461947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33401"/>
            <a:ext cx="9601196" cy="13868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 of different aspects of the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05000"/>
            <a:ext cx="9601196" cy="397086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Perpetua" panose="02020502060401020303" pitchFamily="18" charset="0"/>
              </a:rPr>
              <a:t>Respiratory Rate</a:t>
            </a:r>
            <a:r>
              <a:rPr lang="en-US" sz="3600" dirty="0">
                <a:latin typeface="Perpetua" panose="02020502060401020303" pitchFamily="18" charset="0"/>
              </a:rPr>
              <a:t>: </a:t>
            </a:r>
            <a:r>
              <a:rPr lang="en-US" sz="3600" dirty="0" smtClean="0">
                <a:latin typeface="Perpetua" panose="02020502060401020303" pitchFamily="18" charset="0"/>
              </a:rPr>
              <a:t>Obtained </a:t>
            </a:r>
            <a:r>
              <a:rPr lang="en-US" sz="3600" dirty="0">
                <a:latin typeface="Perpetua" panose="02020502060401020303" pitchFamily="18" charset="0"/>
              </a:rPr>
              <a:t>early in assessment when child is cooperative.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If </a:t>
            </a:r>
            <a:r>
              <a:rPr lang="en-US" sz="3600" dirty="0">
                <a:latin typeface="Perpetua" panose="02020502060401020303" pitchFamily="18" charset="0"/>
              </a:rPr>
              <a:t>child crying, measurement becomes inaccurate and you need to retake it.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Observe </a:t>
            </a:r>
            <a:r>
              <a:rPr lang="en-US" sz="3600" dirty="0">
                <a:latin typeface="Perpetua" panose="02020502060401020303" pitchFamily="18" charset="0"/>
              </a:rPr>
              <a:t>the expansion of the abdomen in infants and toddlers – chest </a:t>
            </a:r>
            <a:r>
              <a:rPr lang="en-US" sz="3600" dirty="0" err="1" smtClean="0">
                <a:latin typeface="Perpetua" panose="02020502060401020303" pitchFamily="18" charset="0"/>
              </a:rPr>
              <a:t>mvts</a:t>
            </a:r>
            <a:r>
              <a:rPr lang="en-US" sz="3600" dirty="0" smtClean="0">
                <a:latin typeface="Perpetua" panose="02020502060401020303" pitchFamily="18" charset="0"/>
              </a:rPr>
              <a:t> </a:t>
            </a:r>
            <a:r>
              <a:rPr lang="en-US" sz="3600" dirty="0">
                <a:latin typeface="Perpetua" panose="02020502060401020303" pitchFamily="18" charset="0"/>
              </a:rPr>
              <a:t>may not be visible.</a:t>
            </a:r>
          </a:p>
        </p:txBody>
      </p:sp>
    </p:spTree>
    <p:extLst>
      <p:ext uri="{BB962C8B-B14F-4D97-AF65-F5344CB8AC3E}">
        <p14:creationId xmlns:p14="http://schemas.microsoft.com/office/powerpoint/2010/main" val="3257507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4841"/>
            <a:ext cx="9601196" cy="126492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 of different aspects of the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59280"/>
            <a:ext cx="9601196" cy="40165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Perpetua" panose="02020502060401020303" pitchFamily="18" charset="0"/>
              </a:rPr>
              <a:t>Pulse</a:t>
            </a:r>
            <a:r>
              <a:rPr lang="en-US" sz="3600" dirty="0">
                <a:latin typeface="Perpetua" panose="02020502060401020303" pitchFamily="18" charset="0"/>
              </a:rPr>
              <a:t>: An apical pulse is taken especially for children &lt;2 </a:t>
            </a:r>
            <a:r>
              <a:rPr lang="en-US" sz="3600" dirty="0" err="1" smtClean="0">
                <a:latin typeface="Perpetua" panose="02020502060401020303" pitchFamily="18" charset="0"/>
              </a:rPr>
              <a:t>yrs,all</a:t>
            </a:r>
            <a:r>
              <a:rPr lang="en-US" sz="3600" dirty="0" smtClean="0">
                <a:latin typeface="Perpetua" panose="02020502060401020303" pitchFamily="18" charset="0"/>
              </a:rPr>
              <a:t> </a:t>
            </a:r>
            <a:r>
              <a:rPr lang="en-US" sz="3600" dirty="0">
                <a:latin typeface="Perpetua" panose="02020502060401020303" pitchFamily="18" charset="0"/>
              </a:rPr>
              <a:t>those with cardiac problems and those on digitalis </a:t>
            </a:r>
            <a:r>
              <a:rPr lang="en-US" sz="3600" dirty="0" err="1">
                <a:latin typeface="Perpetua" panose="02020502060401020303" pitchFamily="18" charset="0"/>
              </a:rPr>
              <a:t>preparation.Place</a:t>
            </a:r>
            <a:r>
              <a:rPr lang="en-US" sz="3600" dirty="0">
                <a:latin typeface="Perpetua" panose="02020502060401020303" pitchFamily="18" charset="0"/>
              </a:rPr>
              <a:t> stethoscope on </a:t>
            </a:r>
            <a:r>
              <a:rPr lang="en-US" sz="3600" dirty="0" smtClean="0">
                <a:latin typeface="Perpetua" panose="02020502060401020303" pitchFamily="18" charset="0"/>
              </a:rPr>
              <a:t>precordium.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Children </a:t>
            </a:r>
            <a:r>
              <a:rPr lang="en-US" sz="3600" dirty="0">
                <a:latin typeface="Perpetua" panose="02020502060401020303" pitchFamily="18" charset="0"/>
              </a:rPr>
              <a:t>over 2 years you can take the radial </a:t>
            </a:r>
            <a:r>
              <a:rPr lang="en-US" sz="3600" dirty="0" smtClean="0">
                <a:latin typeface="Perpetua" panose="02020502060401020303" pitchFamily="18" charset="0"/>
              </a:rPr>
              <a:t>pulse-Tachycardia </a:t>
            </a:r>
            <a:r>
              <a:rPr lang="en-US" sz="3600" dirty="0">
                <a:latin typeface="Perpetua" panose="02020502060401020303" pitchFamily="18" charset="0"/>
              </a:rPr>
              <a:t>is indicative of fever, anxiety, dysrhythmias or medications</a:t>
            </a:r>
          </a:p>
        </p:txBody>
      </p:sp>
    </p:spTree>
    <p:extLst>
      <p:ext uri="{BB962C8B-B14F-4D97-AF65-F5344CB8AC3E}">
        <p14:creationId xmlns:p14="http://schemas.microsoft.com/office/powerpoint/2010/main" val="1179822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 of different aspects of the </a:t>
            </a:r>
            <a:r>
              <a:rPr lang="en-US" sz="4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>
                <a:latin typeface="Perpetua" panose="02020502060401020303" pitchFamily="18" charset="0"/>
              </a:rPr>
              <a:t>Blood pressure</a:t>
            </a:r>
            <a:r>
              <a:rPr lang="en-US" sz="3600" dirty="0">
                <a:latin typeface="Perpetua" panose="02020502060401020303" pitchFamily="18" charset="0"/>
              </a:rPr>
              <a:t>: Choose correct cuff </a:t>
            </a:r>
            <a:r>
              <a:rPr lang="en-US" sz="3600" dirty="0" smtClean="0">
                <a:latin typeface="Perpetua" panose="02020502060401020303" pitchFamily="18" charset="0"/>
              </a:rPr>
              <a:t>size, </a:t>
            </a:r>
            <a:r>
              <a:rPr lang="en-US" sz="3600" dirty="0" err="1" smtClean="0">
                <a:latin typeface="Perpetua" panose="02020502060401020303" pitchFamily="18" charset="0"/>
              </a:rPr>
              <a:t>eg</a:t>
            </a:r>
            <a:r>
              <a:rPr lang="en-US" sz="3600" dirty="0" smtClean="0">
                <a:latin typeface="Perpetua" panose="02020502060401020303" pitchFamily="18" charset="0"/>
              </a:rPr>
              <a:t> BP of 1yr is 102/55mmHg</a:t>
            </a:r>
          </a:p>
          <a:p>
            <a:r>
              <a:rPr lang="en-US" sz="3600" dirty="0">
                <a:latin typeface="Perpetua" panose="02020502060401020303" pitchFamily="18" charset="0"/>
              </a:rPr>
              <a:t>You can use the following formulae in determining normal blood pressure in children who are one year and above: </a:t>
            </a:r>
          </a:p>
          <a:p>
            <a:r>
              <a:rPr lang="en-US" sz="3600" dirty="0">
                <a:latin typeface="Perpetua" panose="02020502060401020303" pitchFamily="18" charset="0"/>
              </a:rPr>
              <a:t>Systolic = normal (80mmHg) + (2 x age in </a:t>
            </a:r>
            <a:r>
              <a:rPr lang="en-US" sz="3600" dirty="0" err="1">
                <a:latin typeface="Perpetua" panose="02020502060401020303" pitchFamily="18" charset="0"/>
              </a:rPr>
              <a:t>yr</a:t>
            </a:r>
            <a:r>
              <a:rPr lang="en-US" sz="3600" dirty="0">
                <a:latin typeface="Perpetua" panose="02020502060401020303" pitchFamily="18" charset="0"/>
              </a:rPr>
              <a:t>).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Normal </a:t>
            </a:r>
            <a:r>
              <a:rPr lang="en-US" sz="3600" dirty="0">
                <a:latin typeface="Perpetua" panose="02020502060401020303" pitchFamily="18" charset="0"/>
              </a:rPr>
              <a:t>diastolic is usually 2/3 of systolic pressure.</a:t>
            </a:r>
          </a:p>
          <a:p>
            <a:endParaRPr lang="en-US" sz="3600" dirty="0" smtClean="0">
              <a:latin typeface="Perpetua" panose="02020502060401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10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0561"/>
            <a:ext cx="9601196" cy="111252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Physical growth</a:t>
            </a:r>
            <a:r>
              <a:rPr lang="en-US" sz="3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13560"/>
            <a:ext cx="9601196" cy="40623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Perpetua" panose="02020502060401020303" pitchFamily="18" charset="0"/>
              </a:rPr>
              <a:t>Weight</a:t>
            </a:r>
            <a:r>
              <a:rPr lang="en-US" sz="3600" dirty="0">
                <a:latin typeface="Perpetua" panose="02020502060401020303" pitchFamily="18" charset="0"/>
              </a:rPr>
              <a:t>: Scale used depends on age of the child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Neonates </a:t>
            </a:r>
            <a:r>
              <a:rPr lang="en-US" sz="3600" dirty="0">
                <a:latin typeface="Perpetua" panose="02020502060401020303" pitchFamily="18" charset="0"/>
              </a:rPr>
              <a:t>usually lose 10% of </a:t>
            </a:r>
            <a:r>
              <a:rPr lang="en-US" sz="3600" dirty="0" err="1">
                <a:latin typeface="Perpetua" panose="02020502060401020303" pitchFamily="18" charset="0"/>
              </a:rPr>
              <a:t>Bwt</a:t>
            </a:r>
            <a:r>
              <a:rPr lang="en-US" sz="3600" dirty="0">
                <a:latin typeface="Perpetua" panose="02020502060401020303" pitchFamily="18" charset="0"/>
              </a:rPr>
              <a:t> by 3rd – 4th day after birth which they regain it by 2 weeks of age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This </a:t>
            </a:r>
            <a:r>
              <a:rPr lang="en-US" sz="3600" dirty="0">
                <a:latin typeface="Perpetua" panose="02020502060401020303" pitchFamily="18" charset="0"/>
              </a:rPr>
              <a:t>is called physiological weight loss – This is due to loss of   extracellular fluid &amp; meconium</a:t>
            </a:r>
          </a:p>
        </p:txBody>
      </p:sp>
    </p:spTree>
    <p:extLst>
      <p:ext uri="{BB962C8B-B14F-4D97-AF65-F5344CB8AC3E}">
        <p14:creationId xmlns:p14="http://schemas.microsoft.com/office/powerpoint/2010/main" val="1636508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Physical growth</a:t>
            </a:r>
            <a:r>
              <a:rPr lang="en-US" sz="3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Perpetua" panose="02020502060401020303" pitchFamily="18" charset="0"/>
                <a:ea typeface="Calibri" panose="020F0502020204030204" pitchFamily="34" charset="0"/>
              </a:rPr>
              <a:t>Length/ Height </a:t>
            </a:r>
            <a:r>
              <a:rPr lang="en-US" sz="3600" dirty="0">
                <a:latin typeface="Perpetua" panose="02020502060401020303" pitchFamily="18" charset="0"/>
                <a:ea typeface="Calibri" panose="020F0502020204030204" pitchFamily="34" charset="0"/>
              </a:rPr>
              <a:t>–Length is measured for children &lt;2yrs. </a:t>
            </a:r>
            <a:endParaRPr lang="en-US" sz="3600" dirty="0" smtClean="0">
              <a:latin typeface="Perpetua" panose="02020502060401020303" pitchFamily="18" charset="0"/>
              <a:ea typeface="Calibri" panose="020F0502020204030204" pitchFamily="34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May </a:t>
            </a:r>
            <a:r>
              <a:rPr lang="en-US" sz="3600" dirty="0">
                <a:latin typeface="Perpetua" panose="02020502060401020303" pitchFamily="18" charset="0"/>
                <a:ea typeface="Calibri" panose="020F0502020204030204" pitchFamily="34" charset="0"/>
              </a:rPr>
              <a:t>place child on supine position &amp; measure head to heel. </a:t>
            </a:r>
            <a:endParaRPr lang="en-US" sz="3600" dirty="0" smtClean="0">
              <a:latin typeface="Perpetua" panose="02020502060401020303" pitchFamily="18" charset="0"/>
              <a:ea typeface="Calibri" panose="020F0502020204030204" pitchFamily="34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Other </a:t>
            </a:r>
            <a:r>
              <a:rPr lang="en-US" sz="3600" dirty="0" err="1">
                <a:latin typeface="Perpetua" panose="02020502060401020303" pitchFamily="18" charset="0"/>
                <a:ea typeface="Calibri" panose="020F0502020204030204" pitchFamily="34" charset="0"/>
              </a:rPr>
              <a:t>childrens</a:t>
            </a:r>
            <a:r>
              <a:rPr lang="en-US" sz="3600" dirty="0">
                <a:latin typeface="Perpetua" panose="02020502060401020303" pitchFamily="18" charset="0"/>
                <a:ea typeface="Calibri" panose="020F0502020204030204" pitchFamily="34" charset="0"/>
              </a:rPr>
              <a:t> height is measured just like in adults</a:t>
            </a:r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Physical growth</a:t>
            </a:r>
            <a:r>
              <a:rPr lang="en-US" sz="3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Calibri" panose="020F0502020204030204" pitchFamily="34" charset="0"/>
              </a:rPr>
              <a:t>Head circumference-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Calibri" panose="020F0502020204030204" pitchFamily="34" charset="0"/>
              </a:rPr>
              <a:t>For children &lt;2yrs or a child with known or suspected hydrocephalus. Tape measure is </a:t>
            </a: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  <a:ea typeface="Calibri" panose="020F0502020204030204" pitchFamily="34" charset="0"/>
              </a:rPr>
              <a:t>used</a:t>
            </a:r>
          </a:p>
          <a:p>
            <a:pPr lvl="0">
              <a:buClr>
                <a:srgbClr val="83992A"/>
              </a:buClr>
            </a:pP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It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is placed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anterioly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 just above the eyebrows and around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posterioly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 to the </a:t>
            </a: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occipital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protuberance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40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Physical growth</a:t>
            </a:r>
            <a:r>
              <a:rPr lang="en-US" sz="3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Perpetua" panose="02020502060401020303" pitchFamily="18" charset="0"/>
              </a:rPr>
              <a:t>Normal growth size – 1-1.5cm/ month for 1st </a:t>
            </a:r>
            <a:r>
              <a:rPr lang="en-US" sz="3600" dirty="0" smtClean="0">
                <a:latin typeface="Perpetua" panose="02020502060401020303" pitchFamily="18" charset="0"/>
              </a:rPr>
              <a:t>year.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Small </a:t>
            </a:r>
            <a:r>
              <a:rPr lang="en-US" sz="3600" dirty="0">
                <a:latin typeface="Perpetua" panose="02020502060401020303" pitchFamily="18" charset="0"/>
              </a:rPr>
              <a:t>head circumference may indicate prematurity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Other </a:t>
            </a:r>
            <a:r>
              <a:rPr lang="en-US" sz="3600" dirty="0">
                <a:latin typeface="Perpetua" panose="02020502060401020303" pitchFamily="18" charset="0"/>
              </a:rPr>
              <a:t>problems could be </a:t>
            </a:r>
            <a:r>
              <a:rPr lang="en-US" sz="3600" dirty="0" err="1">
                <a:latin typeface="Perpetua" panose="02020502060401020303" pitchFamily="18" charset="0"/>
              </a:rPr>
              <a:t>microcephalus</a:t>
            </a:r>
            <a:r>
              <a:rPr lang="en-US" sz="3600" dirty="0">
                <a:latin typeface="Perpetua" panose="02020502060401020303" pitchFamily="18" charset="0"/>
              </a:rPr>
              <a:t> and hydrocephalus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034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0081"/>
            <a:ext cx="9601196" cy="1066800"/>
          </a:xfrm>
        </p:spPr>
        <p:txBody>
          <a:bodyPr/>
          <a:lstStyle/>
          <a:p>
            <a:r>
              <a:rPr lang="en-US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Physical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3080"/>
            <a:ext cx="9601196" cy="40927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Perpetua" panose="02020502060401020303" pitchFamily="18" charset="0"/>
              </a:rPr>
              <a:t>Chest circumference </a:t>
            </a:r>
            <a:r>
              <a:rPr lang="en-US" sz="3600" dirty="0">
                <a:latin typeface="Perpetua" panose="02020502060401020303" pitchFamily="18" charset="0"/>
              </a:rPr>
              <a:t>–Measured till up to 1 year.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Not </a:t>
            </a:r>
            <a:r>
              <a:rPr lang="en-US" sz="3600" dirty="0">
                <a:latin typeface="Perpetua" panose="02020502060401020303" pitchFamily="18" charset="0"/>
              </a:rPr>
              <a:t>useful by itself but compared with head circle to know about overall growth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3600" dirty="0" smtClean="0">
                <a:latin typeface="Perpetua" panose="02020502060401020303" pitchFamily="18" charset="0"/>
              </a:rPr>
              <a:t>Tape </a:t>
            </a:r>
            <a:r>
              <a:rPr lang="en-US" sz="3600" dirty="0">
                <a:latin typeface="Perpetua" panose="02020502060401020303" pitchFamily="18" charset="0"/>
              </a:rPr>
              <a:t>measure placed around chest at the nipple.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It </a:t>
            </a:r>
            <a:r>
              <a:rPr lang="en-US" sz="3600" dirty="0">
                <a:latin typeface="Perpetua" panose="02020502060401020303" pitchFamily="18" charset="0"/>
              </a:rPr>
              <a:t>should be measured at end of exhalation from birth-1yr. </a:t>
            </a:r>
            <a:endParaRPr lang="en-US" sz="3600" dirty="0" smtClean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39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Physical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Head circumference is initially bigger than chest circumference, after wards its vice – versa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7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Assessment</a:t>
            </a:r>
            <a:b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</a:b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Perpetua" panose="02020502060401020303" pitchFamily="18" charset="0"/>
              </a:rPr>
              <a:t>Children undergo physical cognitive and social changes as they </a:t>
            </a:r>
            <a:r>
              <a:rPr lang="en-US" sz="3600" dirty="0" smtClean="0">
                <a:latin typeface="Perpetua" panose="02020502060401020303" pitchFamily="18" charset="0"/>
              </a:rPr>
              <a:t>mature.</a:t>
            </a:r>
          </a:p>
          <a:p>
            <a:r>
              <a:rPr lang="en-US" sz="3600" dirty="0">
                <a:latin typeface="Perpetua" panose="02020502060401020303" pitchFamily="18" charset="0"/>
              </a:rPr>
              <a:t>T</a:t>
            </a:r>
            <a:r>
              <a:rPr lang="en-US" sz="3600" dirty="0" smtClean="0">
                <a:latin typeface="Perpetua" panose="02020502060401020303" pitchFamily="18" charset="0"/>
              </a:rPr>
              <a:t>he </a:t>
            </a:r>
            <a:r>
              <a:rPr lang="en-US" sz="3600" dirty="0">
                <a:latin typeface="Perpetua" panose="02020502060401020303" pitchFamily="18" charset="0"/>
              </a:rPr>
              <a:t>nurses must be aware of these changes while continually reassessing what is considered within normal limits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132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0081"/>
            <a:ext cx="9601196" cy="102108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Perpetua" panose="02020502060401020303" pitchFamily="18" charset="0"/>
              </a:rPr>
              <a:t>Learning activity</a:t>
            </a:r>
            <a:endParaRPr lang="en-US" b="1" dirty="0"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61160"/>
            <a:ext cx="9601196" cy="421470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Perpetua" panose="02020502060401020303" pitchFamily="18" charset="0"/>
              </a:rPr>
              <a:t>Review </a:t>
            </a:r>
            <a:r>
              <a:rPr lang="en-US" sz="3600" dirty="0">
                <a:latin typeface="Perpetua" panose="02020502060401020303" pitchFamily="18" charset="0"/>
              </a:rPr>
              <a:t>techniques of physical Assessment: Inspection, auscultation, percussion and palpitation</a:t>
            </a:r>
            <a:endParaRPr lang="en-US" sz="3600" dirty="0" smtClean="0">
              <a:latin typeface="Perpetua" panose="02020502060401020303" pitchFamily="18" charset="0"/>
            </a:endParaRPr>
          </a:p>
          <a:p>
            <a:r>
              <a:rPr lang="en-US" sz="3600" dirty="0" smtClean="0">
                <a:latin typeface="Perpetua" panose="02020502060401020303" pitchFamily="18" charset="0"/>
              </a:rPr>
              <a:t>On </a:t>
            </a:r>
            <a:r>
              <a:rPr lang="en-US" sz="3600" dirty="0">
                <a:latin typeface="Perpetua" panose="02020502060401020303" pitchFamily="18" charset="0"/>
              </a:rPr>
              <a:t>the basis of your knowledge of growth and development covered in previous chapters, indicate your findings on inspection, palpation, auscultation and </a:t>
            </a:r>
            <a:r>
              <a:rPr lang="en-US" sz="3600" dirty="0" err="1">
                <a:latin typeface="Perpetua" panose="02020502060401020303" pitchFamily="18" charset="0"/>
              </a:rPr>
              <a:t>percission</a:t>
            </a:r>
            <a:r>
              <a:rPr lang="en-US" sz="3600" dirty="0">
                <a:latin typeface="Perpetua" panose="02020502060401020303" pitchFamily="18" charset="0"/>
              </a:rPr>
              <a:t> of </a:t>
            </a:r>
            <a:r>
              <a:rPr lang="en-US" sz="3600" dirty="0" err="1">
                <a:latin typeface="Perpetua" panose="02020502060401020303" pitchFamily="18" charset="0"/>
              </a:rPr>
              <a:t>paediatric</a:t>
            </a:r>
            <a:r>
              <a:rPr lang="en-US" sz="3600" dirty="0">
                <a:latin typeface="Perpetua" panose="02020502060401020303" pitchFamily="18" charset="0"/>
              </a:rPr>
              <a:t> clients at different stages of </a:t>
            </a:r>
            <a:r>
              <a:rPr lang="en-US" sz="3600" dirty="0" smtClean="0">
                <a:latin typeface="Perpetua" panose="02020502060401020303" pitchFamily="18" charset="0"/>
              </a:rPr>
              <a:t>development</a:t>
            </a:r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66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0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latin typeface="Perpetua" panose="02020502060401020303" pitchFamily="18" charset="0"/>
              </a:rPr>
              <a:t>Physical growth</a:t>
            </a:r>
            <a:r>
              <a:rPr lang="en-US" sz="3600" dirty="0">
                <a:latin typeface="Perpetua" panose="02020502060401020303" pitchFamily="18" charset="0"/>
              </a:rPr>
              <a:t>: Parameter indicative of physical growth include: weight, length, height, and head circumference. The parameters can be normal/ abnormal depending on </a:t>
            </a:r>
            <a:r>
              <a:rPr lang="en-US" sz="3600" dirty="0" smtClean="0">
                <a:latin typeface="Perpetua" panose="02020502060401020303" pitchFamily="18" charset="0"/>
              </a:rPr>
              <a:t>age</a:t>
            </a:r>
          </a:p>
          <a:p>
            <a:r>
              <a:rPr lang="en-US" sz="3600" b="1" dirty="0" smtClean="0">
                <a:latin typeface="Perpetua" panose="02020502060401020303" pitchFamily="18" charset="0"/>
              </a:rPr>
              <a:t>Note</a:t>
            </a:r>
            <a:r>
              <a:rPr lang="en-US" sz="3600" dirty="0" smtClean="0">
                <a:latin typeface="Perpetua" panose="02020502060401020303" pitchFamily="18" charset="0"/>
              </a:rPr>
              <a:t>/Refer </a:t>
            </a:r>
            <a:r>
              <a:rPr lang="en-US" sz="3600" dirty="0">
                <a:latin typeface="Perpetua" panose="02020502060401020303" pitchFamily="18" charset="0"/>
              </a:rPr>
              <a:t>to growth and development at different stages for normal </a:t>
            </a:r>
            <a:r>
              <a:rPr lang="en-US" sz="3600" dirty="0" err="1">
                <a:latin typeface="Perpetua" panose="02020502060401020303" pitchFamily="18" charset="0"/>
              </a:rPr>
              <a:t>paramaters</a:t>
            </a:r>
            <a:r>
              <a:rPr lang="en-US" sz="3600" dirty="0">
                <a:latin typeface="Perpetua" panose="02020502060401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77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Paediatric Assessment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/>
            </a:r>
            <a:b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</a:b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Health 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paediatric history, the historian is usually the caregiver, hence its important to know the relationship with the </a:t>
            </a:r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with </a:t>
            </a:r>
            <a:r>
              <a:rPr lang="en-GB" sz="3600" dirty="0" err="1"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GB" sz="3600" dirty="0"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taking depending on age/ development e.g. adolescents, school age .</a:t>
            </a:r>
            <a:endParaRPr lang="en-US" sz="3600" dirty="0">
              <a:latin typeface="Perpetua" panose="02020502060401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6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8369"/>
            <a:ext cx="9601196" cy="11155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Components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of </a:t>
            </a:r>
            <a:r>
              <a:rPr lang="en-US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.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health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10512"/>
            <a:ext cx="9601196" cy="406535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b="1" dirty="0" smtClean="0">
                <a:latin typeface="Perpetua" panose="02020502060401020303" pitchFamily="18" charset="0"/>
              </a:rPr>
              <a:t>Biographical </a:t>
            </a:r>
            <a:r>
              <a:rPr lang="en-US" sz="3600" b="1" dirty="0">
                <a:latin typeface="Perpetua" panose="02020502060401020303" pitchFamily="18" charset="0"/>
              </a:rPr>
              <a:t>data</a:t>
            </a:r>
            <a:r>
              <a:rPr lang="en-US" sz="3600" dirty="0">
                <a:latin typeface="Perpetua" panose="02020502060401020303" pitchFamily="18" charset="0"/>
              </a:rPr>
              <a:t>: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Name </a:t>
            </a:r>
            <a:r>
              <a:rPr lang="en-US" sz="3600" dirty="0">
                <a:latin typeface="Perpetua" panose="02020502060401020303" pitchFamily="18" charset="0"/>
              </a:rPr>
              <a:t>of child &amp; legal guardian care; Address and phone number - child or/and guardian.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Source </a:t>
            </a:r>
            <a:r>
              <a:rPr lang="en-US" sz="3600" dirty="0">
                <a:latin typeface="Perpetua" panose="02020502060401020303" pitchFamily="18" charset="0"/>
              </a:rPr>
              <a:t>of information- other than the caregiver, other sources include: Medical/ school records, diaries, clinic notes etc.</a:t>
            </a:r>
          </a:p>
        </p:txBody>
      </p:sp>
    </p:spTree>
    <p:extLst>
      <p:ext uri="{BB962C8B-B14F-4D97-AF65-F5344CB8AC3E}">
        <p14:creationId xmlns:p14="http://schemas.microsoft.com/office/powerpoint/2010/main" val="317235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03505"/>
            <a:ext cx="9601196" cy="1188720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Components of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. health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47088"/>
            <a:ext cx="9601196" cy="4028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Perpetua" panose="02020502060401020303" pitchFamily="18" charset="0"/>
              </a:rPr>
              <a:t>2. Client </a:t>
            </a:r>
            <a:r>
              <a:rPr lang="en-US" sz="3600" b="1" dirty="0">
                <a:latin typeface="Perpetua" panose="02020502060401020303" pitchFamily="18" charset="0"/>
              </a:rPr>
              <a:t>complaint: </a:t>
            </a:r>
            <a:endParaRPr lang="en-US" sz="3600" b="1" dirty="0" smtClean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Usually </a:t>
            </a:r>
            <a:r>
              <a:rPr lang="en-US" sz="3600" dirty="0">
                <a:latin typeface="Perpetua" panose="02020502060401020303" pitchFamily="18" charset="0"/>
              </a:rPr>
              <a:t>given by care giver – for infants, toddler &amp; </a:t>
            </a:r>
            <a:r>
              <a:rPr lang="en-US" sz="3600" dirty="0" err="1">
                <a:latin typeface="Perpetua" panose="02020502060401020303" pitchFamily="18" charset="0"/>
              </a:rPr>
              <a:t>pre-schoolers</a:t>
            </a:r>
            <a:r>
              <a:rPr lang="en-US" sz="3600" dirty="0">
                <a:latin typeface="Perpetua" panose="02020502060401020303" pitchFamily="18" charset="0"/>
              </a:rPr>
              <a:t> whose age &amp; mental status prevent them from offering genuine </a:t>
            </a:r>
            <a:r>
              <a:rPr lang="en-US" sz="3600" dirty="0" smtClean="0">
                <a:latin typeface="Perpetua" panose="02020502060401020303" pitchFamily="18" charset="0"/>
              </a:rPr>
              <a:t>information.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Older </a:t>
            </a:r>
            <a:r>
              <a:rPr lang="en-US" sz="3600" dirty="0" err="1">
                <a:latin typeface="Perpetua" panose="02020502060401020303" pitchFamily="18" charset="0"/>
              </a:rPr>
              <a:t>pre-schooler</a:t>
            </a:r>
            <a:r>
              <a:rPr lang="en-US" sz="3600" dirty="0">
                <a:latin typeface="Perpetua" panose="02020502060401020303" pitchFamily="18" charset="0"/>
              </a:rPr>
              <a:t>, school age &amp; adolescent able to describe their complaint</a:t>
            </a:r>
          </a:p>
        </p:txBody>
      </p:sp>
    </p:spTree>
    <p:extLst>
      <p:ext uri="{BB962C8B-B14F-4D97-AF65-F5344CB8AC3E}">
        <p14:creationId xmlns:p14="http://schemas.microsoft.com/office/powerpoint/2010/main" val="97244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33401"/>
            <a:ext cx="9601196" cy="1097280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Components of </a:t>
            </a:r>
            <a:r>
              <a:rPr lang="en-US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paed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. health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28800"/>
            <a:ext cx="9601196" cy="404706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AutoNum type="arabicPeriod" startAt="3"/>
            </a:pPr>
            <a:r>
              <a:rPr lang="en-US" sz="3600" b="1" dirty="0" smtClean="0">
                <a:latin typeface="Perpetua" panose="02020502060401020303" pitchFamily="18" charset="0"/>
              </a:rPr>
              <a:t>Past </a:t>
            </a:r>
            <a:r>
              <a:rPr lang="en-US" sz="3600" b="1" dirty="0">
                <a:latin typeface="Perpetua" panose="02020502060401020303" pitchFamily="18" charset="0"/>
              </a:rPr>
              <a:t>Health </a:t>
            </a:r>
            <a:r>
              <a:rPr lang="en-US" sz="3600" b="1" dirty="0" smtClean="0">
                <a:latin typeface="Perpetua" panose="02020502060401020303" pitchFamily="18" charset="0"/>
              </a:rPr>
              <a:t>history: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 Birth history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Perpetua" panose="02020502060401020303" pitchFamily="18" charset="0"/>
              </a:rPr>
              <a:t>: </a:t>
            </a:r>
            <a:endParaRPr lang="en-US" sz="3600" b="1" dirty="0" smtClean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Prenatal </a:t>
            </a:r>
            <a:r>
              <a:rPr lang="en-US" sz="3600" dirty="0">
                <a:latin typeface="Perpetua" panose="02020502060401020303" pitchFamily="18" charset="0"/>
              </a:rPr>
              <a:t>history – Planning, date of start of clinic, number of children/ abortions, medication.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Illnesses </a:t>
            </a:r>
            <a:r>
              <a:rPr lang="en-US" sz="3600" dirty="0">
                <a:latin typeface="Perpetua" panose="02020502060401020303" pitchFamily="18" charset="0"/>
              </a:rPr>
              <a:t>in </a:t>
            </a:r>
            <a:r>
              <a:rPr lang="en-US" sz="3600" dirty="0" err="1" smtClean="0">
                <a:latin typeface="Perpetua" panose="02020502060401020303" pitchFamily="18" charset="0"/>
              </a:rPr>
              <a:t>pregnancy,Labour</a:t>
            </a:r>
            <a:r>
              <a:rPr lang="en-US" sz="3600" dirty="0">
                <a:latin typeface="Perpetua" panose="02020502060401020303" pitchFamily="18" charset="0"/>
              </a:rPr>
              <a:t>/ delivery -gestation, labour duration, C/S or </a:t>
            </a:r>
            <a:r>
              <a:rPr lang="en-US" sz="3600" dirty="0" smtClean="0">
                <a:latin typeface="Perpetua" panose="02020502060401020303" pitchFamily="18" charset="0"/>
              </a:rPr>
              <a:t>vaginal, </a:t>
            </a:r>
            <a:r>
              <a:rPr lang="en-US" sz="3600" dirty="0">
                <a:latin typeface="Perpetua" panose="02020502060401020303" pitchFamily="18" charset="0"/>
              </a:rPr>
              <a:t>Birth weight and length of neonate, </a:t>
            </a:r>
            <a:r>
              <a:rPr lang="en-US" sz="3600" dirty="0" err="1">
                <a:latin typeface="Perpetua" panose="02020502060401020303" pitchFamily="18" charset="0"/>
              </a:rPr>
              <a:t>Agpar</a:t>
            </a:r>
            <a:r>
              <a:rPr lang="en-US" sz="3600" dirty="0">
                <a:latin typeface="Perpetua" panose="02020502060401020303" pitchFamily="18" charset="0"/>
              </a:rPr>
              <a:t> score, </a:t>
            </a:r>
            <a:endParaRPr lang="en-US" sz="3600" dirty="0" smtClean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erpetua" panose="02020502060401020303" pitchFamily="18" charset="0"/>
              </a:rPr>
              <a:t>where </a:t>
            </a:r>
            <a:r>
              <a:rPr lang="en-US" sz="3600" dirty="0">
                <a:latin typeface="Perpetua" panose="02020502060401020303" pitchFamily="18" charset="0"/>
              </a:rPr>
              <a:t>baby born </a:t>
            </a:r>
            <a:r>
              <a:rPr lang="en-US" sz="3600" dirty="0" err="1">
                <a:latin typeface="Perpetua" panose="02020502060401020303" pitchFamily="18" charset="0"/>
              </a:rPr>
              <a:t>i.e</a:t>
            </a:r>
            <a:r>
              <a:rPr lang="en-US" sz="3600" dirty="0">
                <a:latin typeface="Perpetua" panose="02020502060401020303" pitchFamily="18" charset="0"/>
              </a:rPr>
              <a:t> home/ hospital </a:t>
            </a:r>
            <a:r>
              <a:rPr lang="en-US" sz="3600" dirty="0" smtClean="0">
                <a:latin typeface="Perpetua" panose="02020502060401020303" pitchFamily="18" charset="0"/>
              </a:rPr>
              <a:t>.</a:t>
            </a:r>
            <a:endParaRPr lang="en-US" sz="36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23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1691</Words>
  <Application>Microsoft Office PowerPoint</Application>
  <PresentationFormat>Widescreen</PresentationFormat>
  <Paragraphs>157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Garamond</vt:lpstr>
      <vt:lpstr>Perpetua</vt:lpstr>
      <vt:lpstr>Times New Roman</vt:lpstr>
      <vt:lpstr>Organic</vt:lpstr>
      <vt:lpstr>Paediatric Assessment</vt:lpstr>
      <vt:lpstr>Paediatric Assessment</vt:lpstr>
      <vt:lpstr>Paediatric Assessment-obj.</vt:lpstr>
      <vt:lpstr>Paediatric Assessment Introduction</vt:lpstr>
      <vt:lpstr>Paediatric Assessment</vt:lpstr>
      <vt:lpstr>Paediatric Assessment Health history</vt:lpstr>
      <vt:lpstr>Components of paed. health history </vt:lpstr>
      <vt:lpstr>Components of paed. health history </vt:lpstr>
      <vt:lpstr>Components of paed. health history </vt:lpstr>
      <vt:lpstr>Components of paed. health history </vt:lpstr>
      <vt:lpstr>Components of paed. health history </vt:lpstr>
      <vt:lpstr>Components of paed. health history </vt:lpstr>
      <vt:lpstr>Components of paed. health history </vt:lpstr>
      <vt:lpstr>Components of paed. health history </vt:lpstr>
      <vt:lpstr>Paediatric Assessment 6. Health maintenance activities</vt:lpstr>
      <vt:lpstr>Nutritional assessment Purpose</vt:lpstr>
      <vt:lpstr>Paediatric Assessment Nutritional assessment</vt:lpstr>
      <vt:lpstr>Paediatric Assessment Dietary intake and history: </vt:lpstr>
      <vt:lpstr>Paediatric Assessment Lab. Evaluation:</vt:lpstr>
      <vt:lpstr>Paediatric Assessment Anthropometric data </vt:lpstr>
      <vt:lpstr>Physical examination </vt:lpstr>
      <vt:lpstr>Development assessment</vt:lpstr>
      <vt:lpstr>Development assessment</vt:lpstr>
      <vt:lpstr>Development assessment</vt:lpstr>
      <vt:lpstr>How make Paediatric ass. successful</vt:lpstr>
      <vt:lpstr>How make Paediatric ass. successful</vt:lpstr>
      <vt:lpstr>Physical assessment </vt:lpstr>
      <vt:lpstr>Assessment of different aspects of the paediatric client</vt:lpstr>
      <vt:lpstr>Assessment of different aspects of the paediatric client</vt:lpstr>
      <vt:lpstr>Assessment of different aspects of the paediatric client</vt:lpstr>
      <vt:lpstr>Assessment of different aspects of the paediatric client</vt:lpstr>
      <vt:lpstr>Assessment of different aspects of the paediatric client</vt:lpstr>
      <vt:lpstr>Assessment of different aspects of the paediatric client</vt:lpstr>
      <vt:lpstr>Physical growth: </vt:lpstr>
      <vt:lpstr>Physical growth: </vt:lpstr>
      <vt:lpstr>Physical growth: </vt:lpstr>
      <vt:lpstr>Physical growth: </vt:lpstr>
      <vt:lpstr>Physical growth</vt:lpstr>
      <vt:lpstr>Physical growth</vt:lpstr>
      <vt:lpstr>Learning activity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20</cp:revision>
  <dcterms:created xsi:type="dcterms:W3CDTF">2021-02-19T18:40:41Z</dcterms:created>
  <dcterms:modified xsi:type="dcterms:W3CDTF">2021-02-23T13:49:13Z</dcterms:modified>
</cp:coreProperties>
</file>