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4" r:id="rId3"/>
    <p:sldId id="325" r:id="rId4"/>
    <p:sldId id="326" r:id="rId5"/>
    <p:sldId id="327" r:id="rId6"/>
    <p:sldId id="328" r:id="rId7"/>
    <p:sldId id="329" r:id="rId8"/>
    <p:sldId id="257" r:id="rId9"/>
    <p:sldId id="258" r:id="rId10"/>
    <p:sldId id="330" r:id="rId11"/>
    <p:sldId id="259" r:id="rId12"/>
    <p:sldId id="260" r:id="rId13"/>
    <p:sldId id="261" r:id="rId14"/>
    <p:sldId id="262" r:id="rId15"/>
    <p:sldId id="263" r:id="rId16"/>
    <p:sldId id="264" r:id="rId17"/>
    <p:sldId id="265" r:id="rId18"/>
    <p:sldId id="266" r:id="rId19"/>
    <p:sldId id="267" r:id="rId20"/>
    <p:sldId id="268" r:id="rId21"/>
    <p:sldId id="269" r:id="rId22"/>
    <p:sldId id="331" r:id="rId23"/>
    <p:sldId id="270" r:id="rId24"/>
    <p:sldId id="332" r:id="rId25"/>
    <p:sldId id="336" r:id="rId26"/>
    <p:sldId id="337" r:id="rId27"/>
    <p:sldId id="338" r:id="rId28"/>
    <p:sldId id="339" r:id="rId29"/>
    <p:sldId id="271" r:id="rId30"/>
    <p:sldId id="334" r:id="rId31"/>
    <p:sldId id="335" r:id="rId32"/>
    <p:sldId id="333" r:id="rId33"/>
    <p:sldId id="272" r:id="rId34"/>
    <p:sldId id="273" r:id="rId35"/>
    <p:sldId id="274" r:id="rId36"/>
    <p:sldId id="275" r:id="rId37"/>
    <p:sldId id="276" r:id="rId38"/>
    <p:sldId id="277" r:id="rId39"/>
    <p:sldId id="278" r:id="rId40"/>
    <p:sldId id="279" r:id="rId41"/>
    <p:sldId id="280" r:id="rId42"/>
    <p:sldId id="281" r:id="rId43"/>
    <p:sldId id="282" r:id="rId44"/>
    <p:sldId id="341" r:id="rId45"/>
    <p:sldId id="342" r:id="rId46"/>
    <p:sldId id="343" r:id="rId47"/>
    <p:sldId id="344" r:id="rId48"/>
    <p:sldId id="340" r:id="rId49"/>
    <p:sldId id="283" r:id="rId50"/>
    <p:sldId id="284" r:id="rId51"/>
    <p:sldId id="285" r:id="rId52"/>
    <p:sldId id="286" r:id="rId53"/>
    <p:sldId id="287" r:id="rId54"/>
    <p:sldId id="288" r:id="rId55"/>
    <p:sldId id="346" r:id="rId56"/>
    <p:sldId id="345" r:id="rId57"/>
    <p:sldId id="347" r:id="rId58"/>
    <p:sldId id="289" r:id="rId59"/>
    <p:sldId id="356" r:id="rId60"/>
    <p:sldId id="357" r:id="rId61"/>
    <p:sldId id="358" r:id="rId62"/>
    <p:sldId id="359" r:id="rId63"/>
    <p:sldId id="360" r:id="rId64"/>
    <p:sldId id="361" r:id="rId65"/>
    <p:sldId id="362" r:id="rId66"/>
    <p:sldId id="363" r:id="rId67"/>
    <p:sldId id="364" r:id="rId68"/>
    <p:sldId id="365" r:id="rId69"/>
    <p:sldId id="366" r:id="rId70"/>
    <p:sldId id="290" r:id="rId71"/>
    <p:sldId id="291" r:id="rId72"/>
    <p:sldId id="348" r:id="rId73"/>
    <p:sldId id="349" r:id="rId74"/>
    <p:sldId id="350" r:id="rId75"/>
    <p:sldId id="292" r:id="rId76"/>
    <p:sldId id="293" r:id="rId77"/>
    <p:sldId id="294" r:id="rId78"/>
    <p:sldId id="295" r:id="rId79"/>
    <p:sldId id="296" r:id="rId80"/>
    <p:sldId id="297" r:id="rId81"/>
    <p:sldId id="351" r:id="rId82"/>
    <p:sldId id="298" r:id="rId83"/>
    <p:sldId id="352" r:id="rId84"/>
    <p:sldId id="353" r:id="rId85"/>
    <p:sldId id="299" r:id="rId86"/>
    <p:sldId id="300" r:id="rId87"/>
    <p:sldId id="301" r:id="rId88"/>
    <p:sldId id="302" r:id="rId89"/>
    <p:sldId id="303" r:id="rId90"/>
    <p:sldId id="304" r:id="rId91"/>
    <p:sldId id="305" r:id="rId92"/>
    <p:sldId id="306" r:id="rId93"/>
    <p:sldId id="307" r:id="rId94"/>
    <p:sldId id="308" r:id="rId95"/>
    <p:sldId id="354" r:id="rId96"/>
    <p:sldId id="309" r:id="rId97"/>
    <p:sldId id="355" r:id="rId98"/>
    <p:sldId id="310" r:id="rId99"/>
    <p:sldId id="311" r:id="rId100"/>
    <p:sldId id="312" r:id="rId101"/>
    <p:sldId id="313" r:id="rId102"/>
    <p:sldId id="314" r:id="rId103"/>
    <p:sldId id="315" r:id="rId104"/>
    <p:sldId id="316" r:id="rId105"/>
    <p:sldId id="317" r:id="rId106"/>
    <p:sldId id="318" r:id="rId107"/>
    <p:sldId id="319" r:id="rId108"/>
    <p:sldId id="320" r:id="rId109"/>
    <p:sldId id="321" r:id="rId110"/>
    <p:sldId id="322" r:id="rId111"/>
    <p:sldId id="323"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660"/>
  </p:normalViewPr>
  <p:slideViewPr>
    <p:cSldViewPr snapToGrid="0">
      <p:cViewPr varScale="1">
        <p:scale>
          <a:sx n="74" d="100"/>
          <a:sy n="74" d="100"/>
        </p:scale>
        <p:origin x="6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77FBE9-E58A-4A39-9190-2157190CFAD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3A445-1A32-4CC9-A37A-A07CF5E30ED4}" type="slidenum">
              <a:rPr lang="en-US" smtClean="0"/>
              <a:t>‹#›</a:t>
            </a:fld>
            <a:endParaRPr lang="en-US"/>
          </a:p>
        </p:txBody>
      </p:sp>
    </p:spTree>
    <p:extLst>
      <p:ext uri="{BB962C8B-B14F-4D97-AF65-F5344CB8AC3E}">
        <p14:creationId xmlns:p14="http://schemas.microsoft.com/office/powerpoint/2010/main" val="3537834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7FBE9-E58A-4A39-9190-2157190CFAD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3A445-1A32-4CC9-A37A-A07CF5E30ED4}" type="slidenum">
              <a:rPr lang="en-US" smtClean="0"/>
              <a:t>‹#›</a:t>
            </a:fld>
            <a:endParaRPr lang="en-US"/>
          </a:p>
        </p:txBody>
      </p:sp>
    </p:spTree>
    <p:extLst>
      <p:ext uri="{BB962C8B-B14F-4D97-AF65-F5344CB8AC3E}">
        <p14:creationId xmlns:p14="http://schemas.microsoft.com/office/powerpoint/2010/main" val="309747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7FBE9-E58A-4A39-9190-2157190CFAD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3A445-1A32-4CC9-A37A-A07CF5E30ED4}" type="slidenum">
              <a:rPr lang="en-US" smtClean="0"/>
              <a:t>‹#›</a:t>
            </a:fld>
            <a:endParaRPr lang="en-US"/>
          </a:p>
        </p:txBody>
      </p:sp>
    </p:spTree>
    <p:extLst>
      <p:ext uri="{BB962C8B-B14F-4D97-AF65-F5344CB8AC3E}">
        <p14:creationId xmlns:p14="http://schemas.microsoft.com/office/powerpoint/2010/main" val="140114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7FBE9-E58A-4A39-9190-2157190CFAD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3A445-1A32-4CC9-A37A-A07CF5E30ED4}" type="slidenum">
              <a:rPr lang="en-US" smtClean="0"/>
              <a:t>‹#›</a:t>
            </a:fld>
            <a:endParaRPr lang="en-US"/>
          </a:p>
        </p:txBody>
      </p:sp>
    </p:spTree>
    <p:extLst>
      <p:ext uri="{BB962C8B-B14F-4D97-AF65-F5344CB8AC3E}">
        <p14:creationId xmlns:p14="http://schemas.microsoft.com/office/powerpoint/2010/main" val="126962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7FBE9-E58A-4A39-9190-2157190CFADE}"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13A445-1A32-4CC9-A37A-A07CF5E30ED4}" type="slidenum">
              <a:rPr lang="en-US" smtClean="0"/>
              <a:t>‹#›</a:t>
            </a:fld>
            <a:endParaRPr lang="en-US"/>
          </a:p>
        </p:txBody>
      </p:sp>
    </p:spTree>
    <p:extLst>
      <p:ext uri="{BB962C8B-B14F-4D97-AF65-F5344CB8AC3E}">
        <p14:creationId xmlns:p14="http://schemas.microsoft.com/office/powerpoint/2010/main" val="283929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77FBE9-E58A-4A39-9190-2157190CFADE}"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3A445-1A32-4CC9-A37A-A07CF5E30ED4}" type="slidenum">
              <a:rPr lang="en-US" smtClean="0"/>
              <a:t>‹#›</a:t>
            </a:fld>
            <a:endParaRPr lang="en-US"/>
          </a:p>
        </p:txBody>
      </p:sp>
    </p:spTree>
    <p:extLst>
      <p:ext uri="{BB962C8B-B14F-4D97-AF65-F5344CB8AC3E}">
        <p14:creationId xmlns:p14="http://schemas.microsoft.com/office/powerpoint/2010/main" val="4010242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77FBE9-E58A-4A39-9190-2157190CFADE}"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13A445-1A32-4CC9-A37A-A07CF5E30ED4}" type="slidenum">
              <a:rPr lang="en-US" smtClean="0"/>
              <a:t>‹#›</a:t>
            </a:fld>
            <a:endParaRPr lang="en-US"/>
          </a:p>
        </p:txBody>
      </p:sp>
    </p:spTree>
    <p:extLst>
      <p:ext uri="{BB962C8B-B14F-4D97-AF65-F5344CB8AC3E}">
        <p14:creationId xmlns:p14="http://schemas.microsoft.com/office/powerpoint/2010/main" val="3241714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77FBE9-E58A-4A39-9190-2157190CFADE}"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13A445-1A32-4CC9-A37A-A07CF5E30ED4}" type="slidenum">
              <a:rPr lang="en-US" smtClean="0"/>
              <a:t>‹#›</a:t>
            </a:fld>
            <a:endParaRPr lang="en-US"/>
          </a:p>
        </p:txBody>
      </p:sp>
    </p:spTree>
    <p:extLst>
      <p:ext uri="{BB962C8B-B14F-4D97-AF65-F5344CB8AC3E}">
        <p14:creationId xmlns:p14="http://schemas.microsoft.com/office/powerpoint/2010/main" val="1989170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E9-E58A-4A39-9190-2157190CFADE}"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13A445-1A32-4CC9-A37A-A07CF5E30ED4}" type="slidenum">
              <a:rPr lang="en-US" smtClean="0"/>
              <a:t>‹#›</a:t>
            </a:fld>
            <a:endParaRPr lang="en-US"/>
          </a:p>
        </p:txBody>
      </p:sp>
    </p:spTree>
    <p:extLst>
      <p:ext uri="{BB962C8B-B14F-4D97-AF65-F5344CB8AC3E}">
        <p14:creationId xmlns:p14="http://schemas.microsoft.com/office/powerpoint/2010/main" val="95153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7FBE9-E58A-4A39-9190-2157190CFADE}"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3A445-1A32-4CC9-A37A-A07CF5E30ED4}" type="slidenum">
              <a:rPr lang="en-US" smtClean="0"/>
              <a:t>‹#›</a:t>
            </a:fld>
            <a:endParaRPr lang="en-US"/>
          </a:p>
        </p:txBody>
      </p:sp>
    </p:spTree>
    <p:extLst>
      <p:ext uri="{BB962C8B-B14F-4D97-AF65-F5344CB8AC3E}">
        <p14:creationId xmlns:p14="http://schemas.microsoft.com/office/powerpoint/2010/main" val="62408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7FBE9-E58A-4A39-9190-2157190CFADE}"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3A445-1A32-4CC9-A37A-A07CF5E30ED4}" type="slidenum">
              <a:rPr lang="en-US" smtClean="0"/>
              <a:t>‹#›</a:t>
            </a:fld>
            <a:endParaRPr lang="en-US"/>
          </a:p>
        </p:txBody>
      </p:sp>
    </p:spTree>
    <p:extLst>
      <p:ext uri="{BB962C8B-B14F-4D97-AF65-F5344CB8AC3E}">
        <p14:creationId xmlns:p14="http://schemas.microsoft.com/office/powerpoint/2010/main" val="100949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7FBE9-E58A-4A39-9190-2157190CFADE}" type="datetimeFigureOut">
              <a:rPr lang="en-US" smtClean="0"/>
              <a:t>10/5/2018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13A445-1A32-4CC9-A37A-A07CF5E30ED4}" type="slidenum">
              <a:rPr lang="en-US" smtClean="0"/>
              <a:t>‹#›</a:t>
            </a:fld>
            <a:endParaRPr lang="en-US"/>
          </a:p>
        </p:txBody>
      </p:sp>
    </p:spTree>
    <p:extLst>
      <p:ext uri="{BB962C8B-B14F-4D97-AF65-F5344CB8AC3E}">
        <p14:creationId xmlns:p14="http://schemas.microsoft.com/office/powerpoint/2010/main" val="162586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file:///D:\JACOB\AMREF%20AND%20NCK%20NOTES\Module%201%20General%20Nursing\Unit%205%20Part%202%20Critical%20Care%20and%20Operating%20Room%20Nursing\pages\pg20060322071522790.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file:///D:\JACOB\AMREF%20AND%20NCK%20NOTES\Module%201%20General%20Nursing\Unit%205%20Part%202%20Critical%20Care%20and%20Operating%20Room%20Nursing\pages\pg20060322071522790.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file:///D:\JACOB\AMREF%20AND%20NCK%20NOTES\Module%201%20General%20Nursing\Unit%205%20Part%202%20Critical%20Care%20and%20Operating%20Room%20Nursing\pages\pg20060322071522790.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file:///D:\JACOB\AMREF%20AND%20NCK%20NOTES\Module%201%20General%20Nursing\Unit%205%20Part%202%20Critical%20Care%20and%20Operating%20Room%20Nursing\pages\pg20060322071522867.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file:///D:\JACOB\AMREF%20AND%20NCK%20NOTES\Module%201%20General%20Nursing\Unit%205%20Part%202%20Critical%20Care%20and%20Operating%20Room%20Nursing\pages\pg20060322071522960.html"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file:///D:\JACOB\AMREF%20AND%20NCK%20NOTES\Module%201%20General%20Nursing\Unit%205%20Part%202%20Critical%20Care%20and%20Operating%20Room%20Nursing\pages\pg20060322071522960.html"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file:///D:\JACOB\AMREF%20AND%20NCK%20NOTES\Module%201%20General%20Nursing\Unit%205%20Part%202%20Critical%20Care%20and%20Operating%20Room%20Nursing\pages\pg20060322071522960.html"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file:///D:\JACOB\AMREF%20AND%20NCK%20NOTES\Module%201%20General%20Nursing\Unit%205%20Part%202%20Critical%20Care%20and%20Operating%20Room%20Nursing\pages\pg20060322071522993.htm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file:///D:\JACOB\AMREF%20AND%20NCK%20NOTES\Module%201%20General%20Nursing\Unit%205%20Part%202%20Critical%20Care%20and%20Operating%20Room%20Nursing\pages\pg20060322071522993.html"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file:///D:\JACOB\AMREF%20AND%20NCK%20NOTES\Module%201%20General%20Nursing\Unit%205%20Part%202%20Critical%20Care%20and%20Operating%20Room%20Nursing\pages\pg20060322071522993.html"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file:///D:\JACOB\AMREF%20AND%20NCK%20NOTES\Module%201%20General%20Nursing\Unit%205%20Part%202%20Critical%20Care%20and%20Operating%20Room%20Nursing\pages\pg20060322071614433.html"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file:///D:\JACOB\AMREF%20AND%20NCK%20NOTES\Module%201%20General%20Nursing\Unit%205%20Part%202%20Critical%20Care%20and%20Operating%20Room%20Nursing\pages\pg20060322071614433.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Peri-operative nursing </a:t>
            </a:r>
            <a:endParaRPr lang="en-US" dirty="0"/>
          </a:p>
        </p:txBody>
      </p:sp>
      <p:sp>
        <p:nvSpPr>
          <p:cNvPr id="3" name="Subtitle 2"/>
          <p:cNvSpPr>
            <a:spLocks noGrp="1"/>
          </p:cNvSpPr>
          <p:nvPr>
            <p:ph type="subTitle" idx="1"/>
          </p:nvPr>
        </p:nvSpPr>
        <p:spPr/>
        <p:txBody>
          <a:bodyPr/>
          <a:lstStyle/>
          <a:p>
            <a:r>
              <a:rPr lang="en-US" dirty="0" smtClean="0"/>
              <a:t>nzuki</a:t>
            </a:r>
            <a:endParaRPr lang="en-US" dirty="0"/>
          </a:p>
        </p:txBody>
      </p:sp>
    </p:spTree>
    <p:extLst>
      <p:ext uri="{BB962C8B-B14F-4D97-AF65-F5344CB8AC3E}">
        <p14:creationId xmlns:p14="http://schemas.microsoft.com/office/powerpoint/2010/main" val="329766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nSpc>
                <a:spcPct val="115000"/>
              </a:lnSpc>
              <a:spcBef>
                <a:spcPts val="0"/>
              </a:spcBef>
              <a:spcAft>
                <a:spcPts val="1000"/>
              </a:spcAft>
            </a:pPr>
            <a:r>
              <a:rPr lang="en-GB"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Preoperative Care</a:t>
            </a:r>
            <a:endParaRPr lang="en-US" dirty="0"/>
          </a:p>
        </p:txBody>
      </p:sp>
      <p:sp>
        <p:nvSpPr>
          <p:cNvPr id="3" name="Content Placeholder 2"/>
          <p:cNvSpPr>
            <a:spLocks noGrp="1"/>
          </p:cNvSpPr>
          <p:nvPr>
            <p:ph idx="1"/>
          </p:nvPr>
        </p:nvSpPr>
        <p:spPr/>
        <p:txBody>
          <a:bodyPr>
            <a:normAutofit fontScale="70000" lnSpcReduction="20000"/>
          </a:bodyPr>
          <a:lstStyle/>
          <a:p>
            <a:pPr marL="0" marR="0" lvl="0" indent="0">
              <a:lnSpc>
                <a:spcPct val="107000"/>
              </a:lnSpc>
              <a:spcBef>
                <a:spcPts val="0"/>
              </a:spcBef>
              <a:spcAft>
                <a:spcPts val="800"/>
              </a:spcAft>
              <a:buNone/>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 Make sure that the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patient observes a ‘Nil by oral’ rule</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b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fasting should usually </a:t>
            </a:r>
            <a:r>
              <a:rPr lang="en-GB"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start six 6 hours before the operation</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800"/>
              </a:spcAft>
              <a:buNone/>
              <a:tabLst>
                <a:tab pos="457200" algn="l"/>
              </a:tabLst>
            </a:pPr>
            <a:r>
              <a:rPr lang="en-US" sz="36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Blood works: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should be </a:t>
            </a:r>
            <a:r>
              <a:rPr lang="en-GB"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within the acceptable ranges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e.g. </a:t>
            </a:r>
            <a:r>
              <a:rPr lang="en-GB"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full </a:t>
            </a:r>
            <a:r>
              <a:rPr lang="en-GB" i="1"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Haemogram</a:t>
            </a:r>
            <a:r>
              <a:rPr lang="en-GB"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including HB, urea, electrolytes and creatinine.</a:t>
            </a:r>
            <a:endParaRPr lang="en-US" sz="36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0"/>
              </a:spcAft>
              <a:buNone/>
              <a:tabLst>
                <a:tab pos="457200" algn="l"/>
              </a:tabLst>
            </a:pPr>
            <a:r>
              <a:rPr lang="en-GB" dirty="0" smtClean="0">
                <a:solidFill>
                  <a:srgbClr val="000000"/>
                </a:solidFill>
                <a:effectLst/>
                <a:latin typeface="Arial" panose="020B0604020202020204" pitchFamily="34" charset="0"/>
                <a:ea typeface="Times New Roman" panose="02020603050405020304" pitchFamily="18" charset="0"/>
              </a:rPr>
              <a:t>6.  The patient should be </a:t>
            </a:r>
            <a:r>
              <a:rPr lang="en-GB" b="1" i="1" dirty="0" smtClean="0">
                <a:solidFill>
                  <a:srgbClr val="000000"/>
                </a:solidFill>
                <a:effectLst/>
                <a:latin typeface="Arial" panose="020B0604020202020204" pitchFamily="34" charset="0"/>
                <a:ea typeface="Times New Roman" panose="02020603050405020304" pitchFamily="18" charset="0"/>
              </a:rPr>
              <a:t>counselled and reassured </a:t>
            </a:r>
            <a:r>
              <a:rPr lang="en-GB" dirty="0" smtClean="0">
                <a:solidFill>
                  <a:srgbClr val="000000"/>
                </a:solidFill>
                <a:effectLst/>
                <a:latin typeface="Arial" panose="020B0604020202020204" pitchFamily="34" charset="0"/>
                <a:ea typeface="Times New Roman" panose="02020603050405020304" pitchFamily="18" charset="0"/>
              </a:rPr>
              <a:t>especially those receiving operations such as </a:t>
            </a:r>
            <a:r>
              <a:rPr lang="en-GB" b="1" dirty="0" smtClean="0">
                <a:solidFill>
                  <a:srgbClr val="FF0000"/>
                </a:solidFill>
                <a:effectLst/>
                <a:latin typeface="Arial" panose="020B0604020202020204" pitchFamily="34" charset="0"/>
                <a:ea typeface="Times New Roman" panose="02020603050405020304" pitchFamily="18" charset="0"/>
              </a:rPr>
              <a:t>amputation, or mastectomy.</a:t>
            </a:r>
            <a:r>
              <a:rPr lang="en-GB" dirty="0" smtClean="0">
                <a:solidFill>
                  <a:srgbClr val="000000"/>
                </a:solidFill>
                <a:effectLst/>
                <a:latin typeface="Arial" panose="020B0604020202020204" pitchFamily="34" charset="0"/>
                <a:ea typeface="Times New Roman" panose="02020603050405020304" pitchFamily="18" charset="0"/>
              </a:rPr>
              <a:t/>
            </a:r>
            <a:br>
              <a:rPr lang="en-GB" dirty="0" smtClean="0">
                <a:solidFill>
                  <a:srgbClr val="000000"/>
                </a:solidFill>
                <a:effectLst/>
                <a:latin typeface="Arial" panose="020B0604020202020204" pitchFamily="34" charset="0"/>
                <a:ea typeface="Times New Roman" panose="02020603050405020304" pitchFamily="18" charset="0"/>
              </a:rPr>
            </a:br>
            <a:r>
              <a:rPr lang="en-GB" dirty="0" smtClean="0">
                <a:solidFill>
                  <a:srgbClr val="000000"/>
                </a:solidFill>
                <a:effectLst/>
                <a:latin typeface="Arial" panose="020B0604020202020204" pitchFamily="34" charset="0"/>
                <a:ea typeface="Times New Roman" panose="02020603050405020304" pitchFamily="18" charset="0"/>
              </a:rPr>
              <a:t>7. The site to be </a:t>
            </a:r>
            <a:r>
              <a:rPr lang="en-GB" dirty="0" smtClean="0">
                <a:solidFill>
                  <a:srgbClr val="FF0000"/>
                </a:solidFill>
                <a:effectLst/>
                <a:latin typeface="Arial" panose="020B0604020202020204" pitchFamily="34" charset="0"/>
                <a:ea typeface="Times New Roman" panose="02020603050405020304" pitchFamily="18" charset="0"/>
              </a:rPr>
              <a:t>operated on should be shaved </a:t>
            </a:r>
            <a:r>
              <a:rPr lang="en-GB" dirty="0" smtClean="0">
                <a:solidFill>
                  <a:srgbClr val="000000"/>
                </a:solidFill>
                <a:effectLst/>
                <a:latin typeface="Arial" panose="020B0604020202020204" pitchFamily="34" charset="0"/>
                <a:ea typeface="Times New Roman" panose="02020603050405020304" pitchFamily="18" charset="0"/>
              </a:rPr>
              <a:t>of hair and </a:t>
            </a:r>
            <a:r>
              <a:rPr lang="en-GB" b="1" dirty="0" smtClean="0">
                <a:solidFill>
                  <a:srgbClr val="000000"/>
                </a:solidFill>
                <a:effectLst/>
                <a:latin typeface="Arial" panose="020B0604020202020204" pitchFamily="34" charset="0"/>
                <a:ea typeface="Times New Roman" panose="02020603050405020304" pitchFamily="18" charset="0"/>
              </a:rPr>
              <a:t>cleaned with warm soapy water, to reduce the bacteria on the patient’s skin</a:t>
            </a:r>
            <a:r>
              <a:rPr lang="en-GB" dirty="0" smtClean="0">
                <a:solidFill>
                  <a:srgbClr val="000000"/>
                </a:solidFill>
                <a:effectLst/>
                <a:latin typeface="Arial" panose="020B0604020202020204" pitchFamily="34" charset="0"/>
                <a:ea typeface="Times New Roman" panose="02020603050405020304" pitchFamily="18" charset="0"/>
              </a:rPr>
              <a:t>. The </a:t>
            </a:r>
            <a:r>
              <a:rPr lang="en-GB" i="1" dirty="0" smtClean="0">
                <a:solidFill>
                  <a:srgbClr val="FF0000"/>
                </a:solidFill>
                <a:effectLst/>
                <a:latin typeface="Arial" panose="020B0604020202020204" pitchFamily="34" charset="0"/>
                <a:ea typeface="Times New Roman" panose="02020603050405020304" pitchFamily="18" charset="0"/>
              </a:rPr>
              <a:t>area shaved should be larger than the incision site.</a:t>
            </a:r>
            <a:r>
              <a:rPr lang="en-GB" dirty="0" smtClean="0">
                <a:solidFill>
                  <a:srgbClr val="000000"/>
                </a:solidFill>
                <a:effectLst/>
                <a:latin typeface="Arial" panose="020B0604020202020204" pitchFamily="34" charset="0"/>
                <a:ea typeface="Times New Roman" panose="02020603050405020304" pitchFamily="18" charset="0"/>
              </a:rPr>
              <a:t/>
            </a:r>
            <a:br>
              <a:rPr lang="en-GB" dirty="0" smtClean="0">
                <a:solidFill>
                  <a:srgbClr val="000000"/>
                </a:solidFill>
                <a:effectLst/>
                <a:latin typeface="Arial" panose="020B0604020202020204" pitchFamily="34" charset="0"/>
                <a:ea typeface="Times New Roman" panose="02020603050405020304" pitchFamily="18" charset="0"/>
              </a:rPr>
            </a:br>
            <a:r>
              <a:rPr lang="en-GB" dirty="0" smtClean="0">
                <a:solidFill>
                  <a:srgbClr val="000000"/>
                </a:solidFill>
                <a:effectLst/>
                <a:latin typeface="Arial" panose="020B0604020202020204" pitchFamily="34" charset="0"/>
                <a:ea typeface="Times New Roman" panose="02020603050405020304" pitchFamily="18" charset="0"/>
              </a:rPr>
              <a:t>8.  </a:t>
            </a:r>
            <a:r>
              <a:rPr lang="en-GB" dirty="0" smtClean="0">
                <a:solidFill>
                  <a:srgbClr val="FF0000"/>
                </a:solidFill>
                <a:effectLst/>
                <a:latin typeface="Arial" panose="020B0604020202020204" pitchFamily="34" charset="0"/>
                <a:ea typeface="Times New Roman" panose="02020603050405020304" pitchFamily="18" charset="0"/>
              </a:rPr>
              <a:t>Catheterisation and IV </a:t>
            </a:r>
            <a:r>
              <a:rPr lang="en-GB" dirty="0" err="1" smtClean="0">
                <a:solidFill>
                  <a:srgbClr val="FF0000"/>
                </a:solidFill>
                <a:effectLst/>
                <a:latin typeface="Arial" panose="020B0604020202020204" pitchFamily="34" charset="0"/>
                <a:ea typeface="Times New Roman" panose="02020603050405020304" pitchFamily="18" charset="0"/>
              </a:rPr>
              <a:t>branula</a:t>
            </a:r>
            <a:r>
              <a:rPr lang="en-GB" dirty="0" smtClean="0">
                <a:solidFill>
                  <a:srgbClr val="FF0000"/>
                </a:solidFill>
                <a:effectLst/>
                <a:latin typeface="Arial" panose="020B0604020202020204" pitchFamily="34" charset="0"/>
                <a:ea typeface="Times New Roman" panose="02020603050405020304" pitchFamily="18" charset="0"/>
              </a:rPr>
              <a:t> insertion </a:t>
            </a:r>
            <a:r>
              <a:rPr lang="en-GB" dirty="0" smtClean="0">
                <a:solidFill>
                  <a:srgbClr val="000000"/>
                </a:solidFill>
                <a:effectLst/>
                <a:latin typeface="Arial" panose="020B0604020202020204" pitchFamily="34" charset="0"/>
                <a:ea typeface="Times New Roman" panose="02020603050405020304" pitchFamily="18" charset="0"/>
              </a:rPr>
              <a:t>may be necessary depending on </a:t>
            </a:r>
            <a:br>
              <a:rPr lang="en-GB" dirty="0" smtClean="0">
                <a:solidFill>
                  <a:srgbClr val="000000"/>
                </a:solidFill>
                <a:effectLst/>
                <a:latin typeface="Arial" panose="020B0604020202020204" pitchFamily="34" charset="0"/>
                <a:ea typeface="Times New Roman" panose="02020603050405020304" pitchFamily="18" charset="0"/>
              </a:rPr>
            </a:br>
            <a:r>
              <a:rPr lang="en-GB" dirty="0" smtClean="0">
                <a:solidFill>
                  <a:srgbClr val="000000"/>
                </a:solidFill>
                <a:effectLst/>
                <a:latin typeface="Arial" panose="020B0604020202020204" pitchFamily="34" charset="0"/>
                <a:ea typeface="Times New Roman" panose="02020603050405020304" pitchFamily="18" charset="0"/>
              </a:rPr>
              <a:t>         the surgery.</a:t>
            </a:r>
            <a:br>
              <a:rPr lang="en-GB" dirty="0" smtClean="0">
                <a:solidFill>
                  <a:srgbClr val="000000"/>
                </a:solidFill>
                <a:effectLst/>
                <a:latin typeface="Arial" panose="020B0604020202020204" pitchFamily="34" charset="0"/>
                <a:ea typeface="Times New Roman" panose="02020603050405020304" pitchFamily="18" charset="0"/>
              </a:rPr>
            </a:br>
            <a:r>
              <a:rPr lang="en-GB" dirty="0" smtClean="0">
                <a:solidFill>
                  <a:srgbClr val="000000"/>
                </a:solidFill>
                <a:effectLst/>
                <a:latin typeface="Arial" panose="020B0604020202020204" pitchFamily="34" charset="0"/>
                <a:ea typeface="Times New Roman" panose="02020603050405020304" pitchFamily="18" charset="0"/>
              </a:rPr>
              <a:t>9.  Observations of </a:t>
            </a:r>
            <a:r>
              <a:rPr lang="en-GB" b="1" dirty="0" smtClean="0">
                <a:solidFill>
                  <a:srgbClr val="FF0000"/>
                </a:solidFill>
                <a:effectLst/>
                <a:latin typeface="Arial" panose="020B0604020202020204" pitchFamily="34" charset="0"/>
                <a:ea typeface="Times New Roman" panose="02020603050405020304" pitchFamily="18" charset="0"/>
              </a:rPr>
              <a:t>vital signs, urine testing for sugars, proteins and acetone</a:t>
            </a:r>
            <a:r>
              <a:rPr lang="en-GB" dirty="0" smtClean="0">
                <a:solidFill>
                  <a:srgbClr val="000000"/>
                </a:solidFill>
                <a:effectLst/>
                <a:latin typeface="Arial" panose="020B0604020202020204" pitchFamily="34" charset="0"/>
                <a:ea typeface="Times New Roman" panose="02020603050405020304" pitchFamily="18" charset="0"/>
              </a:rPr>
              <a:t> should be done.</a:t>
            </a:r>
            <a:br>
              <a:rPr lang="en-GB" dirty="0" smtClean="0">
                <a:solidFill>
                  <a:srgbClr val="000000"/>
                </a:solidFill>
                <a:effectLst/>
                <a:latin typeface="Arial" panose="020B0604020202020204" pitchFamily="34" charset="0"/>
                <a:ea typeface="Times New Roman" panose="02020603050405020304" pitchFamily="18" charset="0"/>
              </a:rPr>
            </a:br>
            <a:r>
              <a:rPr lang="en-GB" dirty="0" smtClean="0">
                <a:solidFill>
                  <a:srgbClr val="000000"/>
                </a:solidFill>
                <a:effectLst/>
                <a:latin typeface="Arial" panose="020B0604020202020204" pitchFamily="34" charset="0"/>
                <a:ea typeface="Times New Roman" panose="02020603050405020304" pitchFamily="18" charset="0"/>
              </a:rPr>
              <a:t>10.  The receiving area </a:t>
            </a:r>
            <a:r>
              <a:rPr lang="en-GB" b="1" dirty="0" smtClean="0">
                <a:solidFill>
                  <a:srgbClr val="000000"/>
                </a:solidFill>
                <a:effectLst/>
                <a:latin typeface="Arial" panose="020B0604020202020204" pitchFamily="34" charset="0"/>
                <a:ea typeface="Times New Roman" panose="02020603050405020304" pitchFamily="18" charset="0"/>
              </a:rPr>
              <a:t>nurse should confirm that the above preoperative measures h</a:t>
            </a:r>
            <a:r>
              <a:rPr lang="en-GB" dirty="0" smtClean="0">
                <a:solidFill>
                  <a:srgbClr val="000000"/>
                </a:solidFill>
                <a:effectLst/>
                <a:latin typeface="Arial" panose="020B0604020202020204" pitchFamily="34" charset="0"/>
                <a:ea typeface="Times New Roman" panose="02020603050405020304" pitchFamily="18" charset="0"/>
              </a:rPr>
              <a:t>ave been taken by the ward nurse in order to allow the patient in theatre.</a:t>
            </a:r>
            <a:endParaRPr lang="en-US" dirty="0" smtClean="0">
              <a:solidFill>
                <a:srgbClr val="000000"/>
              </a:solidFill>
              <a:effectLst/>
            </a:endParaRPr>
          </a:p>
          <a:p>
            <a:endParaRPr lang="en-US" dirty="0"/>
          </a:p>
        </p:txBody>
      </p:sp>
    </p:spTree>
    <p:extLst>
      <p:ext uri="{BB962C8B-B14F-4D97-AF65-F5344CB8AC3E}">
        <p14:creationId xmlns:p14="http://schemas.microsoft.com/office/powerpoint/2010/main" val="17896616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14287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524934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07964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914177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976709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54762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60805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867752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734156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432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rPr>
              <a:t>Legal Aspects in Theatre Nursing </a:t>
            </a:r>
            <a:endParaRPr lang="en-US" dirty="0"/>
          </a:p>
        </p:txBody>
      </p:sp>
      <p:sp>
        <p:nvSpPr>
          <p:cNvPr id="3" name="Content Placeholder 2"/>
          <p:cNvSpPr>
            <a:spLocks noGrp="1"/>
          </p:cNvSpPr>
          <p:nvPr>
            <p:ph idx="1"/>
          </p:nvPr>
        </p:nvSpPr>
        <p:spPr/>
        <p:txBody>
          <a:bodyPr>
            <a:normAutofit fontScale="92500"/>
          </a:bodyPr>
          <a:lstStyle/>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it is said that a person has the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legal right to informed consent</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what is meant is that </a:t>
            </a:r>
            <a:r>
              <a:rPr lang="en-GB" i="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they must be given information regarding the type of operation to be performed</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why it is necessary, and </a:t>
            </a:r>
            <a:r>
              <a:rPr lang="en-GB"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its effects both bad and good</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before being requested to sign the consent form for the operation.</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However</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you must also be aware of the fact that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 all patients are given all the information regarding the type of operation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they are to undergo. Before you give such information, you need to take factors such as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age and level of education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into consideration.</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281957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061844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8322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rPr>
              <a:t>Legal Aspects in Theatre Nursing </a:t>
            </a:r>
            <a:endParaRPr lang="en-US" dirty="0"/>
          </a:p>
        </p:txBody>
      </p:sp>
      <p:sp>
        <p:nvSpPr>
          <p:cNvPr id="3" name="Content Placeholder 2"/>
          <p:cNvSpPr>
            <a:spLocks noGrp="1"/>
          </p:cNvSpPr>
          <p:nvPr>
            <p:ph idx="1"/>
          </p:nvPr>
        </p:nvSpPr>
        <p:spPr/>
        <p:txBody>
          <a:bodyPr>
            <a:normAutofit fontScale="85000" lnSpcReduction="20000"/>
          </a:bodyPr>
          <a:lstStyle/>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matter how impossible it is to communicate this information to a patient, it would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 against the law and their individual rights to ask them to sign the consent form for an operation when they have not fully understood the implications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on this basis that those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below the legal age of adulthood (18 years in Kenya) are not legally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bound to sign the consent form. It is signed by the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parents/guardians on their behalf</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the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same way</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consent for the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mentally ill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sought from their parents/guardians/relatives. It is also important to note that consent for an operation should be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obtained from the patient before they are pre-medicated, as pre-medication drugs have the potential of affecting their reasoning capacity,</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hence making consent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signed not legally binding.</a:t>
            </a:r>
            <a:endParaRPr lang="en-US" sz="3600" b="1"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205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rPr>
              <a:t>Legal Aspects in Theatre Nursing </a:t>
            </a:r>
            <a:endParaRPr lang="en-US" dirty="0"/>
          </a:p>
        </p:txBody>
      </p:sp>
      <p:sp>
        <p:nvSpPr>
          <p:cNvPr id="3" name="Content Placeholder 2"/>
          <p:cNvSpPr>
            <a:spLocks noGrp="1"/>
          </p:cNvSpPr>
          <p:nvPr>
            <p:ph idx="1"/>
          </p:nvPr>
        </p:nvSpPr>
        <p:spPr/>
        <p:txBody>
          <a:bodyPr>
            <a:normAutofit fontScale="92500" lnSpcReduction="10000"/>
          </a:bodyPr>
          <a:lstStyle/>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Having looked at confidentiality and informed consent, it is important to mention that the custody and security of the patient before, during and after operation is vested in the theatre team. It has already been implied earlier that by signing the consent form, the patient takes some responsibility for the whole loss of life or part of their body. However, this does not take away the responsibility of the theatre team to ensure the security of the patient's life during the operation.</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legal aspect in theatre nursing involves the care of the patient from the time the patient is accepted in theatre, until they are handed over back to the ward.</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7519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procedure to be adhered to:</a:t>
            </a:r>
            <a:endParaRPr lang="en-US" dirty="0"/>
          </a:p>
        </p:txBody>
      </p:sp>
      <p:sp>
        <p:nvSpPr>
          <p:cNvPr id="3" name="Content Placeholder 2"/>
          <p:cNvSpPr>
            <a:spLocks noGrp="1"/>
          </p:cNvSpPr>
          <p:nvPr>
            <p:ph idx="1"/>
          </p:nvPr>
        </p:nvSpPr>
        <p:spPr/>
        <p:txBody>
          <a:bodyPr>
            <a:normAutofit fontScale="62500" lnSpcReduction="20000"/>
          </a:bodyPr>
          <a:lstStyle/>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these reasons, the following </a:t>
            </a:r>
            <a:r>
              <a:rPr lang="en-GB"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procedure should be adhered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Any patient going to theatre must be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properly prepared preoperatively. </a:t>
            </a:r>
            <a:endParaRPr lang="en-US" sz="3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patient must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sign an informed consent, obtained by the surgeon</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patient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must be protected from any harm, falls or eventuality, during the stay in theatre</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Confidentiality</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must be observed regarding the patient.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Measures must be taken to ensure that the patient taken to theatre is the right one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the intended operation.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items to be used for the operation must be counted and recorded before and after operation to prevent loss of swabs, tubes, blades, forceps, abdominal pacts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any instrument used.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Theatre nurses must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know where the exits are</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for use in case of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emergency</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Sockets in theatre should be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covered during scrubbing to prevent risk of conducting currents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They should also be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one meter or more above the floor level. </a:t>
            </a:r>
            <a:endParaRPr lang="en-US" sz="3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electrical machines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must be checked to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ascertain optimum function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before use on the patient.</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7260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effectLst/>
                <a:latin typeface="Arial" panose="020B0604020202020204" pitchFamily="34" charset="0"/>
                <a:ea typeface="Times New Roman" panose="02020603050405020304" pitchFamily="18" charset="0"/>
              </a:rPr>
              <a:t>Layout of an Operating Theatre</a:t>
            </a:r>
            <a:endParaRPr lang="en-US" dirty="0">
              <a:solidFill>
                <a:srgbClr val="00B050"/>
              </a:solidFill>
            </a:endParaRPr>
          </a:p>
        </p:txBody>
      </p:sp>
      <p:sp>
        <p:nvSpPr>
          <p:cNvPr id="3" name="Content Placeholder 2"/>
          <p:cNvSpPr>
            <a:spLocks noGrp="1"/>
          </p:cNvSpPr>
          <p:nvPr>
            <p:ph idx="1"/>
          </p:nvPr>
        </p:nvSpPr>
        <p:spPr/>
        <p:txBody>
          <a:bodyPr>
            <a:normAutofit fontScale="85000" lnSpcReduction="20000"/>
          </a:bodyPr>
          <a:lstStyle/>
          <a:p>
            <a:pPr marL="0" marR="0">
              <a:lnSpc>
                <a:spcPct val="107000"/>
              </a:lnSpc>
              <a:spcBef>
                <a:spcPts val="0"/>
              </a:spcBef>
              <a:spcAft>
                <a:spcPts val="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theatre unit is a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block of buildings with a series of rooms leading off a corridor with closed doors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which separate it from the main hospital.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doors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reduce unnecessary movement to and from theatre</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theatre should be </a:t>
            </a:r>
            <a:r>
              <a:rPr lang="en-GB"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built in a central place possibly near an intensive care unit, the surgical wards and other special wards,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example,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renal unit and burns unit.</a:t>
            </a:r>
            <a:endParaRPr lang="en-US" sz="3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these units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should be in relation to each other,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but construction should be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separate and independent from all traffic and air movement within the hospital.</a:t>
            </a:r>
            <a:endParaRPr lang="en-US" sz="36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theatre unit is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self contained with changing rooms, shower rooms, toilets, anaesthetic room, operating room, cleaning </a:t>
            </a:r>
            <a:r>
              <a:rPr lang="en-GB" b="1"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room,at</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least four beds, sluice room, linen room and sterilising room</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50023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latin typeface="Arial" panose="020B0604020202020204" pitchFamily="34" charset="0"/>
                <a:ea typeface="Times New Roman" panose="02020603050405020304" pitchFamily="18" charset="0"/>
              </a:rPr>
              <a:t>Layout of an Operating Theatre</a:t>
            </a:r>
            <a:endParaRPr lang="en-US" dirty="0"/>
          </a:p>
        </p:txBody>
      </p:sp>
      <p:sp>
        <p:nvSpPr>
          <p:cNvPr id="3" name="Content Placeholder 2"/>
          <p:cNvSpPr>
            <a:spLocks noGrp="1"/>
          </p:cNvSpPr>
          <p:nvPr>
            <p:ph idx="1"/>
          </p:nvPr>
        </p:nvSpPr>
        <p:spPr/>
        <p:txBody>
          <a:bodyPr>
            <a:normAutofit lnSpcReduction="10000"/>
          </a:bodyPr>
          <a:lstStyle/>
          <a:p>
            <a:pPr marL="0" marR="0">
              <a:lnSpc>
                <a:spcPct val="107000"/>
              </a:lnSpc>
              <a:spcBef>
                <a:spcPts val="0"/>
              </a:spcBef>
              <a:spcAft>
                <a:spcPts val="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Inside the theatre,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walls, floor and roof are built with </a:t>
            </a:r>
            <a:r>
              <a:rPr lang="en-GB"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labour saving materials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hygiene purposes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It has </a:t>
            </a:r>
            <a:r>
              <a:rPr lang="en-GB" i="1" dirty="0" smtClean="0">
                <a:solidFill>
                  <a:schemeClr val="accent5">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artificial ventilators, efficient artificial lights and emergency systems for use during power failure</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theatre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furnishings and fittings are made of stainless materials for quick and thorough cleaning</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the trolleys are fitted with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non-electricity conducting rubbers to minimise the risk of electric conduction</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doors and corridors are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wide and high for easy movement</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ceilings are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high enough for proper theatre ventilation</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4339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solidFill>
                  <a:schemeClr val="accent4">
                    <a:lumMod val="50000"/>
                  </a:schemeClr>
                </a:solidFill>
                <a:effectLst/>
                <a:latin typeface="Arial" panose="020B0604020202020204" pitchFamily="34" charset="0"/>
                <a:ea typeface="Times New Roman" panose="02020603050405020304" pitchFamily="18" charset="0"/>
              </a:rPr>
              <a:t>Safety and Infection Prevention in Theatre-</a:t>
            </a:r>
            <a:r>
              <a:rPr lang="en-GB" sz="3200" dirty="0" smtClean="0">
                <a:solidFill>
                  <a:schemeClr val="accent4">
                    <a:lumMod val="50000"/>
                  </a:schemeClr>
                </a:solidFill>
                <a:effectLst/>
                <a:latin typeface="Arial" panose="020B0604020202020204" pitchFamily="34" charset="0"/>
                <a:ea typeface="Times New Roman" panose="02020603050405020304" pitchFamily="18" charset="0"/>
              </a:rPr>
              <a:t> </a:t>
            </a:r>
            <a:r>
              <a:rPr lang="en-GB" sz="2400" dirty="0" smtClean="0">
                <a:solidFill>
                  <a:srgbClr val="000000"/>
                </a:solidFill>
                <a:effectLst/>
                <a:latin typeface="Arial" panose="020B0604020202020204" pitchFamily="34" charset="0"/>
                <a:ea typeface="Times New Roman" panose="02020603050405020304" pitchFamily="18" charset="0"/>
              </a:rPr>
              <a:t> </a:t>
            </a:r>
            <a:r>
              <a:rPr lang="en-GB" sz="3200" b="1" dirty="0" smtClean="0">
                <a:solidFill>
                  <a:srgbClr val="990000"/>
                </a:solidFill>
                <a:effectLst/>
                <a:latin typeface="Arial" panose="020B0604020202020204" pitchFamily="34" charset="0"/>
                <a:ea typeface="Times New Roman" panose="02020603050405020304" pitchFamily="18" charset="0"/>
              </a:rPr>
              <a:t>Principles of Infection Prevention in the Operation Theatre </a:t>
            </a:r>
            <a:endParaRPr lang="en-US" sz="3200" dirty="0">
              <a:solidFill>
                <a:schemeClr val="accent4">
                  <a:lumMod val="50000"/>
                </a:schemeClr>
              </a:solidFill>
            </a:endParaRPr>
          </a:p>
        </p:txBody>
      </p:sp>
      <p:sp>
        <p:nvSpPr>
          <p:cNvPr id="3" name="Content Placeholder 2"/>
          <p:cNvSpPr>
            <a:spLocks noGrp="1"/>
          </p:cNvSpPr>
          <p:nvPr>
            <p:ph idx="1"/>
          </p:nvPr>
        </p:nvSpPr>
        <p:spPr/>
        <p:txBody>
          <a:bodyPr/>
          <a:lstStyle/>
          <a:p>
            <a:r>
              <a:rPr lang="en-GB" dirty="0" smtClean="0">
                <a:solidFill>
                  <a:srgbClr val="000000"/>
                </a:solidFill>
                <a:effectLst/>
                <a:latin typeface="Arial" panose="020B0604020202020204" pitchFamily="34" charset="0"/>
                <a:ea typeface="Times New Roman" panose="02020603050405020304" pitchFamily="18" charset="0"/>
              </a:rPr>
              <a:t>Safety and infection prevention are of utmost importance in the operating theatre</a:t>
            </a:r>
          </a:p>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ensure safety and prevent infection in the theatre, you must consider the following points:</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Preparation of the operation room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Preparation of a theatre nurse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Preparation of the equipment</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32451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nSpc>
                <a:spcPct val="107000"/>
              </a:lnSpc>
              <a:spcBef>
                <a:spcPts val="0"/>
              </a:spcBef>
              <a:spcAft>
                <a:spcPts val="0"/>
              </a:spcAf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Preparation of the Operating Room</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normAutofit fontScale="70000" lnSpcReduction="20000"/>
          </a:bodyPr>
          <a:lstStyle/>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theatre and equipment must be </a:t>
            </a:r>
            <a:r>
              <a:rPr lang="en-GB" u="sng"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cleaned thoroughly every morning to minimise the number of micro-organisms.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Ensure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high dusting of walls and clean trolleys, drip stand, operating tables and all equipment therein.</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You should also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ensure that the floor is scrubbed with soapy water and then mopped with a disinfectant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recommended by the hospital. After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cleaning and drying the theatre floor</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all the equipment must be returned to its proper place.</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Prepare the operating table by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drying it after cleaning and placing it in the right position directly below the overhead operating lights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It should then be </a:t>
            </a:r>
            <a:r>
              <a:rPr lang="en-GB" i="1" u="sng"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draped with a clean sheet ready to receive the patient</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You should then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set the anaesthetic tray ready and check the anaesthetic machine to ensure it is in working order for use to cauterise any bleeding vessel during operation.</a:t>
            </a:r>
            <a:endParaRPr lang="en-US" sz="3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operating lights should be checked to ensure they are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 good working order</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required operating set of equipment should be ordered from the theatre sterilising room/unit.</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4665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Post operation </a:t>
            </a:r>
            <a:endParaRPr lang="en-US" b="1" dirty="0">
              <a:solidFill>
                <a:srgbClr val="00B050"/>
              </a:solidFill>
            </a:endParaRP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GB" u="sng"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After the operation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has been completed you should:</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Clean all fitments and equipment thoroughly </a:t>
            </a:r>
            <a:endParaRPr lang="en-US" sz="3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high and low level dusting using the disinfectant </a:t>
            </a:r>
            <a:endParaRPr lang="en-US" sz="3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Clean the floor and drains with the disinfectant </a:t>
            </a:r>
            <a:endParaRPr lang="en-US" sz="3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Wipe the operating lights with a clean damp towel</a:t>
            </a:r>
            <a:endParaRPr lang="en-US" sz="3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5160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effectLst/>
                <a:latin typeface="Arial" panose="020B0604020202020204" pitchFamily="34" charset="0"/>
                <a:ea typeface="Times New Roman" panose="02020603050405020304" pitchFamily="18" charset="0"/>
              </a:rPr>
              <a:t>History of Theatre Nursing </a:t>
            </a:r>
            <a:endParaRPr lang="en-US" dirty="0">
              <a:solidFill>
                <a:srgbClr val="00B050"/>
              </a:solidFill>
            </a:endParaRPr>
          </a:p>
        </p:txBody>
      </p:sp>
      <p:sp>
        <p:nvSpPr>
          <p:cNvPr id="3" name="Content Placeholder 2"/>
          <p:cNvSpPr>
            <a:spLocks noGrp="1"/>
          </p:cNvSpPr>
          <p:nvPr>
            <p:ph idx="1"/>
          </p:nvPr>
        </p:nvSpPr>
        <p:spPr/>
        <p:txBody>
          <a:bodyPr>
            <a:normAutofit/>
          </a:bodyPr>
          <a:lstStyle/>
          <a:p>
            <a:pPr marL="0" marR="0">
              <a:lnSpc>
                <a:spcPct val="107000"/>
              </a:lnSpc>
              <a:spcBef>
                <a:spcPts val="0"/>
              </a:spcBef>
              <a:spcAft>
                <a:spcPts val="0"/>
              </a:spcAft>
            </a:pP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Theatre nursing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has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developed alongside the history of surgery</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Surgery is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 old form of treatment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can be traced back through the history of man. In the past,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 were no theatres, no trained personnel, no anaesthesia and no equipment.</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Operations were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performed at home</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Problems during this time included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infection, bleeding and pain</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2928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nSpc>
                <a:spcPct val="107000"/>
              </a:lnSpc>
              <a:spcBef>
                <a:spcPts val="0"/>
              </a:spcBef>
              <a:spcAft>
                <a:spcPts val="0"/>
              </a:spcAft>
            </a:pPr>
            <a:r>
              <a:rPr lang="en-GB"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Preparation of the Nurse</a:t>
            </a:r>
            <a:r>
              <a:rPr lang="en-GB"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solidFill>
                <a:srgbClr val="7030A0"/>
              </a:solidFill>
            </a:endParaRPr>
          </a:p>
        </p:txBody>
      </p:sp>
      <p:sp>
        <p:nvSpPr>
          <p:cNvPr id="3" name="Content Placeholder 2"/>
          <p:cNvSpPr>
            <a:spLocks noGrp="1"/>
          </p:cNvSpPr>
          <p:nvPr>
            <p:ph idx="1"/>
          </p:nvPr>
        </p:nvSpPr>
        <p:spPr/>
        <p:txBody>
          <a:bodyPr>
            <a:normAutofit fontScale="77500" lnSpcReduction="20000"/>
          </a:bodyPr>
          <a:lstStyle/>
          <a:p>
            <a:pPr marL="0" marR="0">
              <a:lnSpc>
                <a:spcPct val="107000"/>
              </a:lnSpc>
              <a:spcBef>
                <a:spcPts val="0"/>
              </a:spcBef>
              <a:spcAft>
                <a:spcPts val="800"/>
              </a:spcAf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After entering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theatre unit, you should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go straight to the changing rooms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take a shower and change into your theatre suit and boots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Personal clothes should be locked in a locker within the changing room</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Your head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should be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covered with a clean, sterile theatre cap</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If you have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any respiratory infection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are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ADVISED NOT to enter the operating room</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very high standard of personal hygiene should be maintained</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You should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avoid movement in and out of the theatre and any time that happens you should change into another clean theatre suit before re-entering the operating room</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is advisable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you </a:t>
            </a:r>
            <a:r>
              <a:rPr lang="en-GB"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to visit the toilet to empty your bowels and bladder before taking a shower and putting on the sterile theatre suit to minimise the need of using this facility later during the theatre activities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However, this is just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precautionary measure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you </a:t>
            </a:r>
            <a:r>
              <a:rPr lang="en-GB" dirty="0" smtClean="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should change your theatre suit any time the toilet facilities are used if you are to go back to the operating room</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5727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nSpc>
                <a:spcPct val="107000"/>
              </a:lnSpc>
              <a:spcBef>
                <a:spcPts val="0"/>
              </a:spcBef>
              <a:spcAft>
                <a:spcPts val="0"/>
              </a:spcAft>
            </a:pPr>
            <a:r>
              <a:rPr lang="en-GB" b="1" dirty="0" smtClean="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Scrubbing</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normAutofit fontScale="62500" lnSpcReduction="20000"/>
          </a:bodyPr>
          <a:lstStyle/>
          <a:p>
            <a:pPr marL="0" marR="0">
              <a:lnSpc>
                <a:spcPct val="107000"/>
              </a:lnSpc>
              <a:spcBef>
                <a:spcPts val="0"/>
              </a:spcBef>
              <a:spcAft>
                <a:spcPts val="800"/>
              </a:spcAft>
            </a:pPr>
            <a:r>
              <a:rPr lang="en-GB" sz="3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is done to </a:t>
            </a:r>
            <a:r>
              <a:rPr lang="en-GB" sz="3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remove micro-organisms </a:t>
            </a:r>
            <a:r>
              <a:rPr lang="en-GB" sz="3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from </a:t>
            </a:r>
            <a:r>
              <a:rPr lang="en-GB" sz="3200" u="sng"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forearm and arms by mechanical washing and chemical disinfections before taking part in surgical procedure</a:t>
            </a:r>
            <a:r>
              <a:rPr lang="en-GB" sz="3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helps prevent the possibility of the patient being contaminated by bacteria from the hands and arms.</a:t>
            </a:r>
            <a:endParaRPr lang="en-US" sz="3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3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Preparation for this procedure involves the following:</a:t>
            </a:r>
            <a:endParaRPr lang="en-US" sz="3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3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theatre suit should have the top/shirt tidily tucked in</a:t>
            </a:r>
            <a:r>
              <a:rPr lang="en-GB" sz="3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32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Roll the sleeves up to at least three (3) inches above the elbow</a:t>
            </a:r>
            <a:r>
              <a:rPr lang="en-GB" sz="3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5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3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cap should be worn to cover all the hair</a:t>
            </a:r>
            <a:r>
              <a:rPr lang="en-GB" sz="3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32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tie the tape at the back</a:t>
            </a:r>
            <a:r>
              <a:rPr lang="en-GB" sz="3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5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32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 mask should be worn with the short side above the nose </a:t>
            </a:r>
            <a:r>
              <a:rPr lang="en-GB" sz="3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the long side under the chin. </a:t>
            </a:r>
            <a:endParaRPr lang="en-US" sz="45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32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Remove all jewellery, wide wedding rings, dress rings, watches, earrings and necklaces.</a:t>
            </a:r>
            <a:r>
              <a:rPr lang="en-GB" sz="3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5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32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Finger nails </a:t>
            </a:r>
            <a:r>
              <a:rPr lang="en-GB" sz="3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must be </a:t>
            </a:r>
            <a:r>
              <a:rPr lang="en-GB" sz="32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short and clean </a:t>
            </a:r>
            <a:r>
              <a:rPr lang="en-GB" sz="32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without nail </a:t>
            </a:r>
            <a:r>
              <a:rPr lang="en-GB" sz="3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varnish. </a:t>
            </a:r>
            <a:endParaRPr lang="en-US" sz="45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2245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Scrubbing</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normAutofit fontScale="92500" lnSpcReduction="2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cut wounds or septic wound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fingers.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upper respiratory tract infection</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gastroenteritis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Wear a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mackintosh apron to protect your scrub suit</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Regulate temperature and flow of water to suit you</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Scrubbing time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varies according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the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type of soap or chemical used</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For example, if using </a:t>
            </a:r>
            <a:r>
              <a:rPr lang="en-GB" b="1" u="sng"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gamophen</a:t>
            </a:r>
            <a:r>
              <a:rPr lang="en-GB" b="1" u="sng"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soap, which contains hexachlorophene disinfectants, you should scrub for 5 minutes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if using </a:t>
            </a:r>
            <a:r>
              <a:rPr lang="en-GB"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hibiscrub</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2 minutes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ordinary soap, ten to fifteen 10-15 minutes.</a:t>
            </a:r>
            <a:endParaRPr lang="en-US" sz="3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32245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Scrubbing</a:t>
            </a:r>
            <a:endParaRPr lang="en-US" dirty="0"/>
          </a:p>
        </p:txBody>
      </p:sp>
      <p:sp>
        <p:nvSpPr>
          <p:cNvPr id="3" name="Content Placeholder 2"/>
          <p:cNvSpPr>
            <a:spLocks noGrp="1"/>
          </p:cNvSpPr>
          <p:nvPr>
            <p:ph idx="1"/>
          </p:nvPr>
        </p:nvSpPr>
        <p:spPr/>
        <p:txBody>
          <a:bodyPr>
            <a:normAutofit lnSpcReduction="10000"/>
          </a:bodyPr>
          <a:lstStyle/>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following procedure should be followed for a complete scrub:</a:t>
            </a:r>
            <a:r>
              <a:rPr lang="en-GB" dirty="0" smtClean="0">
                <a:solidFill>
                  <a:srgbClr val="99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 the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wall clock to time yourself</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Wet the hands and arms to the elbow</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Pick the soap and make a lot of lather on the hands and arms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soap remains in hands until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point of drop </a:t>
            </a:r>
            <a:b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off later</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Wash hands and arms for one  1 minute</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is called a </a:t>
            </a:r>
            <a:b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b="1"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social wash. </a:t>
            </a:r>
            <a:endParaRPr lang="en-US" sz="36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0163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Scrubbing</a:t>
            </a:r>
            <a:endParaRPr lang="en-US" dirty="0"/>
          </a:p>
        </p:txBody>
      </p:sp>
      <p:sp>
        <p:nvSpPr>
          <p:cNvPr id="3" name="Content Placeholder 2"/>
          <p:cNvSpPr>
            <a:spLocks noGrp="1"/>
          </p:cNvSpPr>
          <p:nvPr>
            <p:ph idx="1"/>
          </p:nvPr>
        </p:nvSpPr>
        <p:spPr/>
        <p:txBody>
          <a:bodyPr>
            <a:noAutofit/>
          </a:bodyPr>
          <a:lstStyle/>
          <a:p>
            <a:pPr marL="342900" marR="0" lvl="0" indent="-342900">
              <a:lnSpc>
                <a:spcPct val="107000"/>
              </a:lnSpc>
              <a:spcBef>
                <a:spcPts val="0"/>
              </a:spcBef>
              <a:spcAft>
                <a:spcPts val="800"/>
              </a:spcAft>
              <a:buFont typeface="+mj-lt"/>
              <a:buAutoNum type="arabicPeriod"/>
              <a:tabLst>
                <a:tab pos="457200" algn="l"/>
              </a:tabLst>
            </a:pP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Keeping the </a:t>
            </a:r>
            <a:r>
              <a:rPr lang="en-GB"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fingertips uppermost all the time, rinse hands to the elbow. </a:t>
            </a:r>
            <a:endParaRPr lang="en-US" sz="1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Using the elbow, press the hutch of the dispenser and pick one sterile brush</a:t>
            </a: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Lather the brush and keep tablet of soap at back of the brush between your palm and brush in your right hand</a:t>
            </a: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Starting with the </a:t>
            </a:r>
            <a:r>
              <a:rPr lang="en-GB"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left hand put your fingers together and scrub the fingernails</a:t>
            </a: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Move to the fingers, and then wipe </a:t>
            </a:r>
            <a:r>
              <a:rPr lang="en-GB"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off the hand and palm</a:t>
            </a: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Use a </a:t>
            </a:r>
            <a:r>
              <a:rPr lang="en-GB"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circular movement inside the palm</a:t>
            </a: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Spend </a:t>
            </a:r>
            <a:r>
              <a:rPr lang="en-GB"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extra time at the folds of the wrist</a:t>
            </a: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Do this for </a:t>
            </a:r>
            <a:r>
              <a:rPr lang="en-GB" sz="1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1½ minutes, rinsing often and starting again</a:t>
            </a:r>
            <a:r>
              <a:rPr lang="en-GB"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Rinse the hands from fingertips to wrists after the 1½  minutes</a:t>
            </a: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u="sng" dirty="0" smtClean="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Rinse the brush and soap as well</a:t>
            </a:r>
          </a:p>
          <a:p>
            <a:pPr marL="342900" marR="0" lvl="0" indent="-342900">
              <a:lnSpc>
                <a:spcPct val="107000"/>
              </a:lnSpc>
              <a:spcBef>
                <a:spcPts val="0"/>
              </a:spcBef>
              <a:spcAft>
                <a:spcPts val="800"/>
              </a:spcAft>
              <a:buFont typeface="+mj-lt"/>
              <a:buAutoNum type="arabicPeriod"/>
              <a:tabLst>
                <a:tab pos="457200" algn="l"/>
              </a:tabLst>
            </a:pP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Change </a:t>
            </a:r>
            <a:r>
              <a:rPr lang="en-GB"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 to the right hand and repeat the procedures (3) – (4). </a:t>
            </a: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Spend </a:t>
            </a:r>
            <a:r>
              <a:rPr lang="en-GB"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another 1½ minutes</a:t>
            </a: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Drop the bush into the</a:t>
            </a: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correct receptacle provided</a:t>
            </a: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dirty="0" smtClean="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Keep the soap still in hands</a:t>
            </a:r>
          </a:p>
          <a:p>
            <a:pPr marL="342900" marR="0" lvl="0" indent="-342900">
              <a:lnSpc>
                <a:spcPct val="107000"/>
              </a:lnSpc>
              <a:spcBef>
                <a:spcPts val="0"/>
              </a:spcBef>
              <a:spcAft>
                <a:spcPts val="800"/>
              </a:spcAft>
              <a:buFont typeface="+mj-lt"/>
              <a:buAutoNum type="arabicPeriod"/>
              <a:tabLst>
                <a:tab pos="457200" algn="l"/>
              </a:tabLst>
            </a:pPr>
            <a:r>
              <a:rPr lang="en-GB"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Lather hands and wash up to the wrist for another 1 minute</a:t>
            </a: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Rinse </a:t>
            </a:r>
            <a:r>
              <a:rPr lang="en-GB"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soap and drop it back into the soap dish</a:t>
            </a: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Take all necessary precautions to </a:t>
            </a:r>
            <a:r>
              <a:rPr lang="en-GB"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avoid touching the tap handles during this exercise as this contaminates the hands</a:t>
            </a: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Rinse the hands and arms thoroughly in one direction only starting from fingertips working down systematically to elbows. </a:t>
            </a:r>
            <a:endParaRPr lang="en-GB" sz="14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Close the </a:t>
            </a:r>
            <a:r>
              <a:rPr lang="en-GB"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taps using elbows.</a:t>
            </a: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Keep hands together upright, fingers higher than elbows</a:t>
            </a: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a:t>
            </a:r>
            <a:r>
              <a:rPr lang="en-GB"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of five to ten minutes have been observed during the procedur</a:t>
            </a: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a:t>
            </a:r>
            <a:endPar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a:t>
            </a:r>
            <a:r>
              <a:rPr lang="en-GB" sz="14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circulating nurse </a:t>
            </a:r>
            <a:r>
              <a:rPr lang="en-GB"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will remove the mackintosh apron.</a:t>
            </a:r>
            <a:r>
              <a:rPr lang="en-US" sz="1400" dirty="0" smtClean="0"/>
              <a:t> </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0163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Scrubbing </a:t>
            </a:r>
            <a:endParaRPr lang="en-US" dirty="0"/>
          </a:p>
        </p:txBody>
      </p:sp>
      <p:pic>
        <p:nvPicPr>
          <p:cNvPr id="2050" name="Picture 2" descr="Image result for steps of scrubbing before surge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3945" y="1825625"/>
            <a:ext cx="1045764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283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teps of scrubbing before surgery"/>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923504" y="721061"/>
            <a:ext cx="6542468" cy="511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139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337" y="724638"/>
            <a:ext cx="9580855" cy="510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8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teps of scrubbing before surg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218" y="257578"/>
            <a:ext cx="10818252" cy="627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191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Drying</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Gowning</a:t>
            </a:r>
            <a:endParaRPr lang="en-US" dirty="0"/>
          </a:p>
        </p:txBody>
      </p:sp>
      <p:sp>
        <p:nvSpPr>
          <p:cNvPr id="3" name="Content Placeholder 2"/>
          <p:cNvSpPr>
            <a:spLocks noGrp="1"/>
          </p:cNvSpPr>
          <p:nvPr>
            <p:ph idx="1"/>
          </p:nvPr>
        </p:nvSpPr>
        <p:spPr/>
        <p:txBody>
          <a:bodyPr>
            <a:normAutofit fontScale="62500" lnSpcReduction="20000"/>
          </a:bodyPr>
          <a:lstStyle/>
          <a:p>
            <a:pPr marL="457200" marR="0">
              <a:lnSpc>
                <a:spcPct val="107000"/>
              </a:lnSpc>
              <a:spcBef>
                <a:spcPts val="0"/>
              </a:spcBef>
              <a:spcAft>
                <a:spcPts val="800"/>
              </a:spcAft>
            </a:pPr>
            <a:r>
              <a:rPr lang="en-GB"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Drying</a:t>
            </a:r>
            <a:endPar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GB"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Pick up the towel and step back</a:t>
            </a:r>
            <a:r>
              <a:rPr lang="en-GB"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Start with the </a:t>
            </a:r>
            <a:r>
              <a:rPr lang="en-GB"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left hand and blot dry the fingers</a:t>
            </a:r>
            <a:r>
              <a:rPr lang="en-GB"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webs of the hand and the palm well. and then move to the back of the hand, and the forearm, using a circular movement to the elbows</a:t>
            </a:r>
            <a:r>
              <a:rPr lang="en-GB"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Change </a:t>
            </a:r>
            <a:r>
              <a:rPr lang="en-GB"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towel to the left hand with the wet part against the left palm</a:t>
            </a:r>
            <a:r>
              <a:rPr lang="en-GB"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Using the </a:t>
            </a:r>
            <a:r>
              <a:rPr lang="en-GB"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dry part of the towel, repeat the same procedure on the other arm</a:t>
            </a:r>
            <a:r>
              <a:rPr lang="en-GB"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When </a:t>
            </a:r>
            <a:r>
              <a:rPr lang="en-GB" dirty="0" smtClean="0">
                <a:solidFill>
                  <a:srgbClr val="7030A0"/>
                </a:solidFill>
                <a:effectLst/>
                <a:latin typeface="Arial" panose="020B0604020202020204" pitchFamily="34" charset="0"/>
                <a:ea typeface="Calibri" panose="020F0502020204030204" pitchFamily="34" charset="0"/>
                <a:cs typeface="Times New Roman" panose="02020603050405020304" pitchFamily="18" charset="0"/>
              </a:rPr>
              <a:t>you get to the elbow, discard the used towel in the dispenser provided</a:t>
            </a:r>
            <a:r>
              <a:rPr lang="en-GB"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Gowning</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following procedure should be followed when gowning: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Pick a gown and step back</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Hold the neck-band and let the bottom hem drop</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Open the gown and slide both hands in through the arm holes.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not touch the outside of the gown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your bare hands.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Runner Nurse will first tie the neck and shoulder bands then wristbands </a:t>
            </a:r>
            <a:r>
              <a:rPr lang="en-GB" dirty="0" smtClean="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without touching the gown.</a:t>
            </a:r>
            <a:endParaRPr lang="en-US" sz="36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199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990000"/>
                </a:solidFill>
                <a:latin typeface="Arial" panose="020B0604020202020204" pitchFamily="34" charset="0"/>
              </a:rPr>
              <a:t>Pain control history</a:t>
            </a:r>
            <a:endParaRPr lang="en-US" dirty="0"/>
          </a:p>
        </p:txBody>
      </p:sp>
      <p:sp>
        <p:nvSpPr>
          <p:cNvPr id="3" name="Content Placeholder 2"/>
          <p:cNvSpPr>
            <a:spLocks noGrp="1"/>
          </p:cNvSpPr>
          <p:nvPr>
            <p:ph idx="1"/>
          </p:nvPr>
        </p:nvSpPr>
        <p:spPr/>
        <p:txBody>
          <a:bodyPr>
            <a:normAutofit fontScale="92500" lnSpcReduction="10000"/>
          </a:bodyPr>
          <a:lstStyle/>
          <a:p>
            <a:pPr marL="0" marR="0">
              <a:lnSpc>
                <a:spcPct val="107000"/>
              </a:lnSpc>
              <a:spcBef>
                <a:spcPts val="0"/>
              </a:spcBef>
              <a:spcAft>
                <a:spcPts val="800"/>
              </a:spcAft>
            </a:pPr>
            <a:r>
              <a:rPr lang="en-GB"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However</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with time, efforts were made to solve these problems. For example, in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17 BC, alcohol and opium were used to relieve pain by Napoleon</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who performed an amputation while the patient slept for 24 hours. By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1772, Joseph Priestly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discovered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use of nitrous oxide as anaesthesia</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in </a:t>
            </a:r>
            <a:r>
              <a:rPr lang="en-GB"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1842, Dr Crawford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discovered the use of ether</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a:t>
            </a:r>
            <a:r>
              <a:rPr lang="en-GB"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1847 James Young</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began to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use chloroform</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the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18th century a great breakthrough was made with the </a:t>
            </a:r>
            <a:r>
              <a:rPr lang="en-GB"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use of </a:t>
            </a:r>
            <a:r>
              <a:rPr lang="en-GB"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trilene</a:t>
            </a:r>
            <a:r>
              <a:rPr lang="en-GB"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thiopentone</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b="1"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clytopopaine</a:t>
            </a:r>
            <a:r>
              <a:rPr lang="en-GB"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and curare,</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which are muscle relaxants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By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end of 19th century</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pain relief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was an integral part </a:t>
            </a:r>
            <a:b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surgery.</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162928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Gowning </a:t>
            </a:r>
            <a:endParaRPr lang="en-US" dirty="0"/>
          </a:p>
        </p:txBody>
      </p:sp>
      <p:pic>
        <p:nvPicPr>
          <p:cNvPr id="1026" name="Picture 2" descr="Image result for steps of gow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8495" y="2150772"/>
            <a:ext cx="8899301" cy="3889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579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keo la picha la steps of Drying before surgery"/>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89397" y="721217"/>
            <a:ext cx="10470523" cy="536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562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Gloving</a:t>
            </a:r>
            <a:endParaRPr lang="en-US" dirty="0"/>
          </a:p>
        </p:txBody>
      </p:sp>
      <p:sp>
        <p:nvSpPr>
          <p:cNvPr id="3" name="Content Placeholder 2"/>
          <p:cNvSpPr>
            <a:spLocks noGrp="1"/>
          </p:cNvSpPr>
          <p:nvPr>
            <p:ph idx="1"/>
          </p:nvPr>
        </p:nvSpPr>
        <p:spPr/>
        <p:txBody>
          <a:bodyPr>
            <a:normAutofit fontScale="77500" lnSpcReduction="20000"/>
          </a:bodyPr>
          <a:lstStyle/>
          <a:p>
            <a:pPr marL="0" marR="0">
              <a:lnSpc>
                <a:spcPct val="107000"/>
              </a:lnSpc>
              <a:spcBef>
                <a:spcPts val="0"/>
              </a:spcBef>
              <a:spcAft>
                <a:spcPts val="0"/>
              </a:spcAf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Gloving</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
            <a:b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following procedure should be adhered to: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Arrange gloves on the trolley with glove finger portion away from you</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Pick the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glove with left hand holding at the folded part and slip in your right hand</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Fold the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tip of the sleeve on right hand and pass the glove over</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Using the gloved hand slip your fingers beneath the folded area of the remaining glove and slip</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the left hand into the glove.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Unroll the cuff of the glove covering the cuff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the sleeve.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the same for the opposite hand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using the same technique.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Ensure you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not contaminate any area that will come in contact with the sterile field.</a:t>
            </a:r>
            <a:endParaRPr lang="en-US" sz="3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61990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keo la picha la steps of glooving before surg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732" y="515155"/>
            <a:ext cx="10443737" cy="5460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037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Patient’s Skin Preparation</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3" name="Content Placeholder 2"/>
          <p:cNvSpPr>
            <a:spLocks noGrp="1"/>
          </p:cNvSpPr>
          <p:nvPr>
            <p:ph idx="1"/>
          </p:nvPr>
        </p:nvSpPr>
        <p:spPr>
          <a:xfrm>
            <a:off x="838200" y="1429555"/>
            <a:ext cx="10515600" cy="4747408"/>
          </a:xfrm>
        </p:spPr>
        <p:txBody>
          <a:bodyPr>
            <a:noAutofit/>
          </a:bodyPr>
          <a:lstStyle/>
          <a:p>
            <a:pPr marL="0" marR="0">
              <a:lnSpc>
                <a:spcPct val="107000"/>
              </a:lnSpc>
              <a:spcBef>
                <a:spcPts val="0"/>
              </a:spcBef>
              <a:spcAft>
                <a:spcPts val="800"/>
              </a:spcAft>
            </a:pPr>
            <a:r>
              <a:rPr lang="en-GB"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Skin preparation depends on the area being operated. </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GB"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Preparation of the skin includes </a:t>
            </a:r>
            <a:r>
              <a:rPr lang="en-GB" sz="20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vigorous sponging of the skin with a sponge soaked in strong disinfectant held in a sponge holding forceps</a:t>
            </a:r>
            <a:r>
              <a:rPr lang="en-GB"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GB"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Disinfectants used include </a:t>
            </a:r>
            <a:r>
              <a:rPr lang="en-GB" sz="2000" b="1" dirty="0" err="1" smtClean="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centrimide</a:t>
            </a:r>
            <a:r>
              <a:rPr lang="en-GB" sz="2000" b="1" dirty="0" smtClean="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and </a:t>
            </a:r>
            <a:r>
              <a:rPr lang="en-GB" sz="2000" b="1" dirty="0" err="1" smtClean="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hibitine</a:t>
            </a:r>
            <a:r>
              <a:rPr lang="en-GB" sz="2000" b="1" dirty="0" smtClean="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2000" dirty="0" smtClean="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in spirit</a:t>
            </a:r>
            <a:r>
              <a:rPr lang="en-GB"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After sponging, the area is swabbed once with iodine in </a:t>
            </a:r>
            <a:r>
              <a:rPr lang="en-GB" sz="2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spirit or </a:t>
            </a:r>
            <a:r>
              <a:rPr lang="en-GB" sz="2000" b="1"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hibitine</a:t>
            </a:r>
            <a:r>
              <a:rPr lang="en-GB" sz="2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 in 70% alcohol</a:t>
            </a:r>
            <a:r>
              <a:rPr lang="en-GB"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GB" sz="24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Draping of Patient</a:t>
            </a:r>
            <a:r>
              <a:rPr lang="en-GB" sz="2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purpose of draping is to </a:t>
            </a:r>
            <a:r>
              <a:rPr lang="en-GB" sz="2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maintain an adequate sterile field for the surgical procedure</a:t>
            </a:r>
            <a:r>
              <a:rPr lang="en-GB"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scrub nurse gives the </a:t>
            </a:r>
            <a:r>
              <a:rPr lang="en-GB" sz="2000"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surgeon the sterile towel to cover </a:t>
            </a:r>
            <a:r>
              <a:rPr lang="en-GB"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area above the operation site and below and the sides.</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GB" sz="20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After draping, the scrub nurse brings the operation trolley and instrument trolley next to the table.</a:t>
            </a:r>
            <a:endParaRPr lang="en-US" sz="32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696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Positioning of Patient</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lstStyle/>
          <a:p>
            <a:pPr marL="0" lvl="0" indent="0">
              <a:lnSpc>
                <a:spcPct val="107000"/>
              </a:lnSpc>
              <a:spcBef>
                <a:spcPts val="0"/>
              </a:spcBef>
              <a:buNone/>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Positioning of Patient</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spcBef>
                <a:spcPts val="0"/>
              </a:spcBef>
              <a:spcAft>
                <a:spcPts val="800"/>
              </a:spcAft>
            </a:pPr>
            <a:r>
              <a:rPr lang="en-GB"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Positioning is done by the </a:t>
            </a:r>
            <a:r>
              <a:rPr lang="en-GB"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other team members who have not scrubbed up and worn sterile gowns and gloves</a:t>
            </a:r>
            <a:r>
              <a:rPr lang="en-GB"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Patients are </a:t>
            </a:r>
            <a:r>
              <a:rPr lang="en-GB"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positioned before the skin preparation and draping described previously</a:t>
            </a:r>
            <a:r>
              <a:rPr lang="en-GB"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spcBef>
                <a:spcPts val="0"/>
              </a:spcBef>
              <a:spcAft>
                <a:spcPts val="800"/>
              </a:spcAft>
            </a:pPr>
            <a:r>
              <a:rPr lang="en-GB"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involves </a:t>
            </a:r>
            <a:r>
              <a:rPr lang="en-GB" sz="24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placing the patient on the operating table to a desirable level for surgery and ensures that any harm to the patient, such as pressure on the nerves, is prevented</a:t>
            </a:r>
            <a:r>
              <a:rPr lang="en-GB"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After positioning, the theatre gown is removed and skin prepared.</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42861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7030A0"/>
                </a:solidFill>
              </a:rPr>
              <a:t>Trendelenburg</a:t>
            </a:r>
            <a:endParaRPr lang="en-US" dirty="0">
              <a:solidFill>
                <a:srgbClr val="7030A0"/>
              </a:solidFill>
            </a:endParaRPr>
          </a:p>
        </p:txBody>
      </p:sp>
      <p:sp>
        <p:nvSpPr>
          <p:cNvPr id="3" name="Content Placeholder 2"/>
          <p:cNvSpPr>
            <a:spLocks noGrp="1"/>
          </p:cNvSpPr>
          <p:nvPr>
            <p:ph idx="1"/>
          </p:nvPr>
        </p:nvSpPr>
        <p:spPr/>
        <p:txBody>
          <a:bodyPr/>
          <a:lstStyle/>
          <a:p>
            <a:r>
              <a:rPr lang="en-US" dirty="0" err="1" smtClean="0"/>
              <a:t>Trendelenburg</a:t>
            </a:r>
            <a:r>
              <a:rPr lang="en-US" dirty="0" smtClean="0"/>
              <a:t>, which is most commonly used in pelvic operations, where the patient is placed </a:t>
            </a:r>
            <a:r>
              <a:rPr lang="en-US" dirty="0" smtClean="0">
                <a:solidFill>
                  <a:srgbClr val="7030A0"/>
                </a:solidFill>
              </a:rPr>
              <a:t>supine and the head lowered </a:t>
            </a:r>
            <a:r>
              <a:rPr lang="en-US" dirty="0" smtClean="0"/>
              <a:t>and the </a:t>
            </a:r>
            <a:r>
              <a:rPr lang="en-US" b="1" dirty="0" smtClean="0"/>
              <a:t>table is broken at the knee joint to lower the lower section slightly to flex the patient’s knees</a:t>
            </a:r>
            <a:r>
              <a:rPr lang="en-US" dirty="0" smtClean="0"/>
              <a:t>.</a:t>
            </a:r>
          </a:p>
          <a:p>
            <a:endParaRPr lang="en-US" dirty="0" smtClean="0"/>
          </a:p>
          <a:p>
            <a:endParaRPr lang="en-US" dirty="0"/>
          </a:p>
        </p:txBody>
      </p:sp>
    </p:spTree>
    <p:extLst>
      <p:ext uri="{BB962C8B-B14F-4D97-AF65-F5344CB8AC3E}">
        <p14:creationId xmlns:p14="http://schemas.microsoft.com/office/powerpoint/2010/main" val="1431991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11_innerEl" descr="Patient in Trendelenburg position"/>
          <p:cNvPicPr>
            <a:picLocks noGrp="1"/>
          </p:cNvPicPr>
          <p:nvPr>
            <p:ph idx="4294967295"/>
          </p:nvPr>
        </p:nvPicPr>
        <p:blipFill>
          <a:blip r:embed="rId2"/>
          <a:srcRect/>
          <a:stretch>
            <a:fillRect/>
          </a:stretch>
        </p:blipFill>
        <p:spPr bwMode="auto">
          <a:xfrm>
            <a:off x="2846231" y="1571178"/>
            <a:ext cx="5786438" cy="3808413"/>
          </a:xfrm>
          <a:prstGeom prst="rect">
            <a:avLst/>
          </a:prstGeom>
          <a:noFill/>
          <a:ln w="9525">
            <a:noFill/>
            <a:miter lim="800000"/>
            <a:headEnd/>
            <a:tailEnd/>
          </a:ln>
        </p:spPr>
      </p:pic>
    </p:spTree>
    <p:extLst>
      <p:ext uri="{BB962C8B-B14F-4D97-AF65-F5344CB8AC3E}">
        <p14:creationId xmlns:p14="http://schemas.microsoft.com/office/powerpoint/2010/main" val="4191248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Kidney position</a:t>
            </a:r>
            <a:endParaRPr lang="en-US" dirty="0">
              <a:solidFill>
                <a:srgbClr val="0070C0"/>
              </a:solidFill>
            </a:endParaRPr>
          </a:p>
        </p:txBody>
      </p:sp>
      <p:sp>
        <p:nvSpPr>
          <p:cNvPr id="3" name="Content Placeholder 2"/>
          <p:cNvSpPr>
            <a:spLocks noGrp="1"/>
          </p:cNvSpPr>
          <p:nvPr>
            <p:ph idx="1"/>
          </p:nvPr>
        </p:nvSpPr>
        <p:spPr/>
        <p:txBody>
          <a:bodyPr/>
          <a:lstStyle/>
          <a:p>
            <a:pPr marL="0" marR="0">
              <a:lnSpc>
                <a:spcPct val="115000"/>
              </a:lnSpc>
              <a:spcBef>
                <a:spcPts val="0"/>
              </a:spcBef>
              <a:spcAft>
                <a:spcPts val="1000"/>
              </a:spcAft>
            </a:pPr>
            <a:r>
              <a:rPr lang="en-GB"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Kidney position, where the bridge of the table is raised to elevate the loins between the lower limbs and the iliac crest.</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ia_el_12_innerEl" descr="Patient in Kidney position"/>
          <p:cNvPicPr/>
          <p:nvPr/>
        </p:nvPicPr>
        <p:blipFill>
          <a:blip r:embed="rId2"/>
          <a:srcRect/>
          <a:stretch>
            <a:fillRect/>
          </a:stretch>
        </p:blipFill>
        <p:spPr bwMode="auto">
          <a:xfrm>
            <a:off x="3969886" y="3000778"/>
            <a:ext cx="4787748" cy="3580326"/>
          </a:xfrm>
          <a:prstGeom prst="rect">
            <a:avLst/>
          </a:prstGeom>
          <a:noFill/>
          <a:ln w="9525">
            <a:noFill/>
            <a:miter lim="800000"/>
            <a:headEnd/>
            <a:tailEnd/>
          </a:ln>
        </p:spPr>
      </p:pic>
    </p:spTree>
    <p:extLst>
      <p:ext uri="{BB962C8B-B14F-4D97-AF65-F5344CB8AC3E}">
        <p14:creationId xmlns:p14="http://schemas.microsoft.com/office/powerpoint/2010/main" val="1380471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nSpc>
                <a:spcPct val="115000"/>
              </a:lnSpc>
              <a:spcBef>
                <a:spcPts val="0"/>
              </a:spcBef>
              <a:spcAft>
                <a:spcPts val="1000"/>
              </a:spcAft>
            </a:pPr>
            <a:r>
              <a:rPr lang="en-GB" u="sng" dirty="0" smtClean="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Lithotomy</a:t>
            </a: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1000"/>
              </a:spcAft>
            </a:pPr>
            <a:r>
              <a:rPr lang="en-GB"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Lithotomy, which is used in perineum operation. The patient lies supine and the lower limbs are raised on stirrups from the pelvis. Both legs must be raised simultaneously to avoid injury. The knees are flexed.</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ia_el_13_innerEl" descr="Patient in Lithotomy position"/>
          <p:cNvPicPr/>
          <p:nvPr/>
        </p:nvPicPr>
        <p:blipFill>
          <a:blip r:embed="rId3"/>
          <a:srcRect/>
          <a:stretch>
            <a:fillRect/>
          </a:stretch>
        </p:blipFill>
        <p:spPr bwMode="auto">
          <a:xfrm>
            <a:off x="3878137" y="3387145"/>
            <a:ext cx="4435726" cy="3116686"/>
          </a:xfrm>
          <a:prstGeom prst="rect">
            <a:avLst/>
          </a:prstGeom>
          <a:noFill/>
          <a:ln w="9525">
            <a:noFill/>
            <a:miter lim="800000"/>
            <a:headEnd/>
            <a:tailEnd/>
          </a:ln>
        </p:spPr>
      </p:pic>
    </p:spTree>
    <p:extLst>
      <p:ext uri="{BB962C8B-B14F-4D97-AF65-F5344CB8AC3E}">
        <p14:creationId xmlns:p14="http://schemas.microsoft.com/office/powerpoint/2010/main" val="186199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Control of  haemorrhage history</a:t>
            </a:r>
            <a:endParaRPr lang="en-US" dirty="0"/>
          </a:p>
        </p:txBody>
      </p:sp>
      <p:sp>
        <p:nvSpPr>
          <p:cNvPr id="3" name="Content Placeholder 2"/>
          <p:cNvSpPr>
            <a:spLocks noGrp="1"/>
          </p:cNvSpPr>
          <p:nvPr>
            <p:ph idx="1"/>
          </p:nvPr>
        </p:nvSpPr>
        <p:spPr/>
        <p:txBody>
          <a:bodyPr/>
          <a:lstStyle/>
          <a:p>
            <a:pPr marL="0" marR="0">
              <a:lnSpc>
                <a:spcPct val="107000"/>
              </a:lnSpc>
              <a:spcBef>
                <a:spcPts val="0"/>
              </a:spcBef>
              <a:spcAft>
                <a:spcPts val="0"/>
              </a:spcAft>
            </a:pPr>
            <a:r>
              <a:rPr lang="en-GB" b="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 order to control haemorrhaging</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ancient Greeks and Romans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far back as the </a:t>
            </a:r>
            <a:r>
              <a:rPr lang="en-GB" dirty="0" smtClean="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16th century BC, used strings as ligatures.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Later on,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during the Middle Ages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they came up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 the use of hot iron</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idea has been developed into the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 of cautery to control bleeding</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By the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beginning of the 20th century, many types of ligatures were available, prepared from metal, nylon and cotton</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52383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Laminectomy</a:t>
            </a:r>
            <a:endParaRPr lang="en-US" dirty="0"/>
          </a:p>
        </p:txBody>
      </p:sp>
      <p:sp>
        <p:nvSpPr>
          <p:cNvPr id="3" name="Content Placeholder 2"/>
          <p:cNvSpPr>
            <a:spLocks noGrp="1"/>
          </p:cNvSpPr>
          <p:nvPr>
            <p:ph idx="1"/>
          </p:nvPr>
        </p:nvSpPr>
        <p:spPr/>
        <p:txBody>
          <a:bodyPr/>
          <a:lstStyle/>
          <a:p>
            <a:pPr marL="0" marR="0">
              <a:lnSpc>
                <a:spcPct val="115000"/>
              </a:lnSpc>
              <a:spcBef>
                <a:spcPts val="0"/>
              </a:spcBef>
              <a:spcAft>
                <a:spcPts val="1000"/>
              </a:spcAft>
            </a:pPr>
            <a:r>
              <a:rPr lang="en-GB"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Laminectomy position, where the patient </a:t>
            </a:r>
            <a:r>
              <a:rPr lang="en-GB" sz="20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put in the prone position </a:t>
            </a:r>
            <a:r>
              <a:rPr lang="en-GB"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 the </a:t>
            </a:r>
            <a:r>
              <a:rPr lang="en-GB" sz="20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head beyond the end of the table with the forehead resting</a:t>
            </a:r>
            <a:r>
              <a:rPr lang="en-GB"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and supported on a </a:t>
            </a:r>
            <a:r>
              <a:rPr lang="en-GB" sz="20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horseshoe fixed six inches below the level of the table</a:t>
            </a:r>
            <a:r>
              <a:rPr lang="en-GB" sz="2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ia_el_14_innerEl" descr="Patient in Laminectomy position"/>
          <p:cNvPicPr/>
          <p:nvPr/>
        </p:nvPicPr>
        <p:blipFill>
          <a:blip r:embed="rId3"/>
          <a:srcRect/>
          <a:stretch>
            <a:fillRect/>
          </a:stretch>
        </p:blipFill>
        <p:spPr bwMode="auto">
          <a:xfrm>
            <a:off x="2756079" y="3026536"/>
            <a:ext cx="5782614" cy="2879124"/>
          </a:xfrm>
          <a:prstGeom prst="rect">
            <a:avLst/>
          </a:prstGeom>
          <a:noFill/>
          <a:ln w="9525">
            <a:noFill/>
            <a:miter lim="800000"/>
            <a:headEnd/>
            <a:tailEnd/>
          </a:ln>
        </p:spPr>
      </p:pic>
    </p:spTree>
    <p:extLst>
      <p:ext uri="{BB962C8B-B14F-4D97-AF65-F5344CB8AC3E}">
        <p14:creationId xmlns:p14="http://schemas.microsoft.com/office/powerpoint/2010/main" val="3182414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Supine (</a:t>
            </a:r>
            <a:r>
              <a:rPr lang="en-GB" u="sng" dirty="0" err="1" smtClean="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laparatomy</a:t>
            </a:r>
            <a:r>
              <a:rPr lang="en-GB" u="sng" dirty="0" smtClean="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2"/>
              </a:rPr>
              <a:t> position)</a:t>
            </a:r>
            <a:endParaRPr lang="en-US" dirty="0"/>
          </a:p>
        </p:txBody>
      </p:sp>
      <p:sp>
        <p:nvSpPr>
          <p:cNvPr id="3" name="Content Placeholder 2"/>
          <p:cNvSpPr>
            <a:spLocks noGrp="1"/>
          </p:cNvSpPr>
          <p:nvPr>
            <p:ph idx="1"/>
          </p:nvPr>
        </p:nvSpPr>
        <p:spPr/>
        <p:txBody>
          <a:bodyPr/>
          <a:lstStyle/>
          <a:p>
            <a:pPr marL="457200" marR="0">
              <a:lnSpc>
                <a:spcPct val="107000"/>
              </a:lnSpc>
              <a:spcBef>
                <a:spcPts val="0"/>
              </a:spcBef>
              <a:spcAft>
                <a:spcPts val="800"/>
              </a:spcAft>
            </a:pPr>
            <a:r>
              <a:rPr lang="en-GB"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Supine (</a:t>
            </a:r>
            <a:r>
              <a:rPr lang="en-GB"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laparatomy</a:t>
            </a:r>
            <a:r>
              <a:rPr lang="en-GB"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position), where the patient lies on the back with arms on the sides on arm boards.</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ia_el_15_innerEl" descr="Patient in supine position"/>
          <p:cNvPicPr/>
          <p:nvPr/>
        </p:nvPicPr>
        <p:blipFill>
          <a:blip r:embed="rId3"/>
          <a:srcRect/>
          <a:stretch>
            <a:fillRect/>
          </a:stretch>
        </p:blipFill>
        <p:spPr bwMode="auto">
          <a:xfrm>
            <a:off x="2627291" y="3090931"/>
            <a:ext cx="5705340" cy="2655412"/>
          </a:xfrm>
          <a:prstGeom prst="rect">
            <a:avLst/>
          </a:prstGeom>
          <a:noFill/>
          <a:ln w="9525">
            <a:noFill/>
            <a:miter lim="800000"/>
            <a:headEnd/>
            <a:tailEnd/>
          </a:ln>
        </p:spPr>
      </p:pic>
    </p:spTree>
    <p:extLst>
      <p:ext uri="{BB962C8B-B14F-4D97-AF65-F5344CB8AC3E}">
        <p14:creationId xmlns:p14="http://schemas.microsoft.com/office/powerpoint/2010/main" val="1759579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Assignment </a:t>
            </a:r>
            <a:endParaRPr lang="en-US"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Note of the following positions:</a:t>
            </a:r>
          </a:p>
          <a:p>
            <a:r>
              <a:rPr lang="en-US" dirty="0" smtClean="0"/>
              <a:t>Lithotomy			lateral</a:t>
            </a:r>
          </a:p>
          <a:p>
            <a:r>
              <a:rPr lang="en-US" dirty="0" smtClean="0"/>
              <a:t>Supine			prone</a:t>
            </a:r>
          </a:p>
          <a:p>
            <a:r>
              <a:rPr lang="en-US" dirty="0" smtClean="0"/>
              <a:t>Jack knife			fowlers</a:t>
            </a:r>
          </a:p>
          <a:p>
            <a:r>
              <a:rPr lang="en-US" dirty="0" smtClean="0"/>
              <a:t>Albee			</a:t>
            </a:r>
            <a:r>
              <a:rPr lang="en-US" dirty="0" err="1" smtClean="0"/>
              <a:t>semiprone</a:t>
            </a:r>
            <a:endParaRPr lang="en-US" dirty="0" smtClean="0"/>
          </a:p>
          <a:p>
            <a:r>
              <a:rPr lang="en-US" dirty="0" smtClean="0"/>
              <a:t>Table			knee chest</a:t>
            </a:r>
          </a:p>
          <a:p>
            <a:r>
              <a:rPr lang="en-US" dirty="0" err="1" smtClean="0"/>
              <a:t>Trendenberg</a:t>
            </a:r>
            <a:r>
              <a:rPr lang="en-US" dirty="0" smtClean="0"/>
              <a:t>		Sims</a:t>
            </a:r>
          </a:p>
          <a:p>
            <a:r>
              <a:rPr lang="en-US" dirty="0" smtClean="0"/>
              <a:t>Reverse </a:t>
            </a:r>
            <a:r>
              <a:rPr lang="en-US" dirty="0" err="1" smtClean="0"/>
              <a:t>trendelenberg</a:t>
            </a:r>
            <a:r>
              <a:rPr lang="en-US" dirty="0" smtClean="0"/>
              <a:t>	 </a:t>
            </a:r>
          </a:p>
        </p:txBody>
      </p:sp>
    </p:spTree>
    <p:extLst>
      <p:ext uri="{BB962C8B-B14F-4D97-AF65-F5344CB8AC3E}">
        <p14:creationId xmlns:p14="http://schemas.microsoft.com/office/powerpoint/2010/main" val="3319698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rPr>
              <a:t>Equipment Used in Theatre </a:t>
            </a:r>
            <a:endParaRPr lang="en-US" dirty="0"/>
          </a:p>
        </p:txBody>
      </p:sp>
      <p:sp>
        <p:nvSpPr>
          <p:cNvPr id="3" name="Content Placeholder 2"/>
          <p:cNvSpPr>
            <a:spLocks noGrp="1"/>
          </p:cNvSpPr>
          <p:nvPr>
            <p:ph idx="1"/>
          </p:nvPr>
        </p:nvSpPr>
        <p:spPr/>
        <p:txBody>
          <a:bodyPr>
            <a:noAutofit/>
          </a:bodyPr>
          <a:lstStyle/>
          <a:p>
            <a:pPr marL="0" marR="0">
              <a:lnSpc>
                <a:spcPct val="107000"/>
              </a:lnSpc>
              <a:spcBef>
                <a:spcPts val="0"/>
              </a:spcBef>
              <a:spcAft>
                <a:spcPts val="800"/>
              </a:spcAft>
            </a:pPr>
            <a: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Ligatures and Sutures</a:t>
            </a:r>
            <a:b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18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 suture </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is </a:t>
            </a:r>
            <a: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stitch or series of stitches </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used in surgery to </a:t>
            </a:r>
            <a: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bring together living tissues </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until the normal healing process takes place. </a:t>
            </a:r>
            <a: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ligature</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is a </a:t>
            </a:r>
            <a:r>
              <a:rPr lang="en-GB" sz="18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suture used for tying blood vessels to arrest bleeding.</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There are </a:t>
            </a:r>
            <a: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two types of sutures</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They can be </a:t>
            </a:r>
            <a: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absorbable</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which means </a:t>
            </a:r>
            <a: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they dissolve in the tissue after some time, for example, catgut</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They can also be </a:t>
            </a:r>
            <a: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non-absorbable</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which means that </a:t>
            </a:r>
            <a:r>
              <a:rPr lang="en-GB" sz="18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the body tissue cannot digest the material used, for example, silkworm gut, nylon, cotton, linen, silk </a:t>
            </a:r>
            <a:br>
              <a:rPr lang="en-GB" sz="18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br>
            <a:r>
              <a:rPr lang="en-GB" sz="18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and metal.</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latter </a:t>
            </a:r>
            <a: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must be removed when the wound is healed</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GB" sz="18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Metal </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clips are also available and are used in </a:t>
            </a:r>
            <a:r>
              <a:rPr lang="en-GB" sz="1800" b="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neuro</a:t>
            </a:r>
            <a: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-surgery to compress nerve endings, and also on skin  incision to give a good grip.</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Traumatic sutures are used together with a needle for suturing the skin. Ligatures are </a:t>
            </a:r>
            <a: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lengths of suture material used without a needle to tie a blood vessel in order to control or arrest bleeding</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sz="18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Most ligatures are non-absorbable, for example, those made of linen, cotton, silk, polyester, wire and clips</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Absorbable include </a:t>
            </a:r>
            <a:r>
              <a:rPr lang="en-GB" sz="18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chromic catgut. </a:t>
            </a:r>
            <a:r>
              <a:rPr lang="en-GB"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Metal clips can be used as ligatures</a:t>
            </a:r>
            <a:r>
              <a:rPr lang="en-GB" sz="18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6356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099" y="409574"/>
            <a:ext cx="7620000" cy="644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85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tures and liga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162" y="741896"/>
            <a:ext cx="6168981" cy="426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48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Image result for metal clips in surg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101" y="656824"/>
            <a:ext cx="6399771" cy="4616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942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etal clips in surg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705" y="1429556"/>
            <a:ext cx="8833878" cy="330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440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rPr>
              <a:t>Equipment Used in Theatre </a:t>
            </a:r>
            <a:endParaRPr lang="en-US" dirty="0"/>
          </a:p>
        </p:txBody>
      </p:sp>
      <p:sp>
        <p:nvSpPr>
          <p:cNvPr id="3" name="Content Placeholder 2"/>
          <p:cNvSpPr>
            <a:spLocks noGrp="1"/>
          </p:cNvSpPr>
          <p:nvPr>
            <p:ph idx="1"/>
          </p:nvPr>
        </p:nvSpPr>
        <p:spPr/>
        <p:txBody>
          <a:bodyPr>
            <a:normAutofit fontScale="92500" lnSpcReduction="10000"/>
          </a:bodyPr>
          <a:lstStyle/>
          <a:p>
            <a:pPr marL="0" marR="0">
              <a:lnSpc>
                <a:spcPct val="115000"/>
              </a:lnSpc>
              <a:spcBef>
                <a:spcPts val="0"/>
              </a:spcBef>
              <a:spcAft>
                <a:spcPts val="1000"/>
              </a:spcAft>
            </a:pPr>
            <a:r>
              <a:rPr lang="en-GB"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Round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bodied needles</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which are </a:t>
            </a:r>
            <a:r>
              <a:rPr lang="en-GB" dirty="0">
                <a:solidFill>
                  <a:srgbClr val="FF0000"/>
                </a:solidFill>
                <a:latin typeface="Arial" panose="020B0604020202020204" pitchFamily="34" charset="0"/>
                <a:ea typeface="Calibri" panose="020F0502020204030204" pitchFamily="34" charset="0"/>
                <a:cs typeface="Times New Roman" panose="02020603050405020304" pitchFamily="18" charset="0"/>
              </a:rPr>
              <a:t>round and smooth, cause less damage and make a puncture</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They are used in </a:t>
            </a:r>
            <a:r>
              <a:rPr lang="en-GB" dirty="0">
                <a:solidFill>
                  <a:srgbClr val="7030A0"/>
                </a:solidFill>
                <a:latin typeface="Arial" panose="020B0604020202020204" pitchFamily="34" charset="0"/>
                <a:ea typeface="Calibri" panose="020F0502020204030204" pitchFamily="34" charset="0"/>
                <a:cs typeface="Times New Roman" panose="02020603050405020304" pitchFamily="18" charset="0"/>
              </a:rPr>
              <a:t>delicate tissues and organs.</a:t>
            </a:r>
            <a:endParaRPr lang="en-US"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 traumatic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needles</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which are either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cutting or round bodied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whose traumatising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chance is minimal</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These needles have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no eye</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Suture and needles are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made joined-together</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Cutting needles</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which have </a:t>
            </a:r>
            <a:r>
              <a:rPr lang="en-GB" dirty="0">
                <a:solidFill>
                  <a:srgbClr val="7030A0"/>
                </a:solidFill>
                <a:latin typeface="Arial" panose="020B0604020202020204" pitchFamily="34" charset="0"/>
                <a:ea typeface="Calibri" panose="020F0502020204030204" pitchFamily="34" charset="0"/>
                <a:cs typeface="Times New Roman" panose="02020603050405020304" pitchFamily="18" charset="0"/>
              </a:rPr>
              <a:t>a sharp edge, cut a crack as they pass, and are used on strong tissues</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for example, </a:t>
            </a:r>
            <a:r>
              <a:rPr lang="en-GB" dirty="0">
                <a:solidFill>
                  <a:srgbClr val="FF0000"/>
                </a:solidFill>
                <a:latin typeface="Arial" panose="020B0604020202020204" pitchFamily="34" charset="0"/>
                <a:ea typeface="Calibri" panose="020F0502020204030204" pitchFamily="34" charset="0"/>
                <a:cs typeface="Times New Roman" panose="02020603050405020304" pitchFamily="18" charset="0"/>
              </a:rPr>
              <a:t>skin, </a:t>
            </a:r>
            <a:br>
              <a:rPr lang="en-GB" dirty="0">
                <a:solidFill>
                  <a:srgbClr val="FF0000"/>
                </a:solidFill>
                <a:latin typeface="Arial" panose="020B0604020202020204" pitchFamily="34" charset="0"/>
                <a:ea typeface="Calibri" panose="020F0502020204030204" pitchFamily="34" charset="0"/>
                <a:cs typeface="Times New Roman" panose="02020603050405020304" pitchFamily="18" charset="0"/>
              </a:rPr>
            </a:br>
            <a:r>
              <a:rPr lang="en-GB" dirty="0">
                <a:solidFill>
                  <a:srgbClr val="FF0000"/>
                </a:solidFill>
                <a:latin typeface="Arial" panose="020B0604020202020204" pitchFamily="34" charset="0"/>
                <a:ea typeface="Calibri" panose="020F0502020204030204" pitchFamily="34" charset="0"/>
                <a:cs typeface="Times New Roman" panose="02020603050405020304" pitchFamily="18" charset="0"/>
              </a:rPr>
              <a:t>tendon, muscles.</a:t>
            </a:r>
            <a:endPar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16356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ound body s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535" y="1415065"/>
            <a:ext cx="5897496" cy="517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17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History of </a:t>
            </a:r>
            <a:r>
              <a:rPr lang="en-GB" b="1" dirty="0" smtClean="0">
                <a:solidFill>
                  <a:srgbClr val="7030A0"/>
                </a:solidFill>
                <a:effectLst/>
                <a:ea typeface="Times New Roman" panose="02020603050405020304" pitchFamily="18" charset="0"/>
                <a:cs typeface="Times New Roman" panose="02020603050405020304" pitchFamily="18" charset="0"/>
              </a:rPr>
              <a:t>The control of infection </a:t>
            </a:r>
            <a:endParaRPr lang="en-US" b="1"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pPr marL="0" marR="0">
              <a:lnSpc>
                <a:spcPct val="107000"/>
              </a:lnSpc>
              <a:spcBef>
                <a:spcPts val="0"/>
              </a:spcBef>
              <a:spcAft>
                <a:spcPts val="80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control of infection dates back to the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efforts of Louis Pasteur,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who proved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bacteria caused infections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1865, Joseph Lister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used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carbonic acid to reduce the growth of bacteria in wounds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1886 Von </a:t>
            </a:r>
            <a:r>
              <a:rPr lang="en-GB" dirty="0" err="1"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Bergemen</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introduced sterilisation of dressings</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have at one time or another,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used gloves while providing care</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They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were introduced in surgery in 1890</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b="1" dirty="0" smtClean="0">
                <a:solidFill>
                  <a:schemeClr val="accent5">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YOU ARE NOW PROBABLY THINKING BACK AND ASKING WHERE THEATRE NURSING STARTED?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question is answered when you look back at the history of nursing. You will recall that in unit one on general nursing the history of nursing was discussed.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history of nursing is very much related to the history of theatre nursing.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29742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round body su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829" y="1313645"/>
            <a:ext cx="7301292" cy="402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714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Cutting need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829" y="918580"/>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26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Surgical Needles</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normAutofit fontScale="62500" lnSpcReduction="20000"/>
          </a:bodyPr>
          <a:lstStyle/>
          <a:p>
            <a:pPr marL="0" marR="0" indent="0">
              <a:lnSpc>
                <a:spcPct val="107000"/>
              </a:lnSpc>
              <a:spcBef>
                <a:spcPts val="0"/>
              </a:spcBef>
              <a:spcAft>
                <a:spcPts val="800"/>
              </a:spcAft>
              <a:buNone/>
            </a:pP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These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are made from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plated carbon steel or stainless steel</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different parts of a needle are the eye, shaft, and point.</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 needle is either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straight or curved.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There are different classes of needles. These include: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Cutting needles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Cutting needles, which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have a sharp edge</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cut a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crack as they pass</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are used on strong tissues, for example,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skin, </a:t>
            </a:r>
            <a:r>
              <a:rPr lang="en-GB"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tendon</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 muscles.</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Round bodied needles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Round bodied needles, which are round and smooth,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cause less damage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and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make a puncture</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They are used in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delicate tissues and organs.</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u="sng" dirty="0" err="1"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Atraumatic</a:t>
            </a:r>
            <a:r>
              <a:rPr lang="en-GB"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 needles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Atraumatic</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needles, which are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either cutting or round bodied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whose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traumatising chance is minimal.</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These needles have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no eye.</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Suture and needles are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made joined-together</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949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Atraumatic</a:t>
            </a:r>
            <a:r>
              <a:rPr lang="en-US" dirty="0" smtClean="0"/>
              <a:t> needles</a:t>
            </a:r>
            <a:endParaRPr lang="en-US" dirty="0"/>
          </a:p>
        </p:txBody>
      </p:sp>
      <p:pic>
        <p:nvPicPr>
          <p:cNvPr id="8196" name="Picture 4" descr="Image result for Atraumatic needl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3346" y="1825625"/>
            <a:ext cx="628832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716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115000"/>
              </a:lnSpc>
              <a:spcBef>
                <a:spcPts val="0"/>
              </a:spcBef>
              <a:spcAft>
                <a:spcPts val="1000"/>
              </a:spcAft>
            </a:pP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General Set of Instruments</a:t>
            </a:r>
            <a:r>
              <a:rPr lang="en-US" sz="5400" dirty="0">
                <a:latin typeface="Calibri" panose="020F0502020204030204" pitchFamily="34" charset="0"/>
                <a:ea typeface="Calibri" panose="020F0502020204030204" pitchFamily="34" charset="0"/>
                <a:cs typeface="Times New Roman" panose="02020603050405020304" pitchFamily="18" charset="0"/>
              </a:rPr>
              <a:t/>
            </a:r>
            <a:br>
              <a:rPr lang="en-US" sz="54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normAutofit fontScale="92500" lnSpcReduction="20000"/>
          </a:bodyPr>
          <a:lstStyle/>
          <a:p>
            <a:r>
              <a:rPr lang="en-US" dirty="0"/>
              <a:t>This is a set of instruments that are used for a general operation</a:t>
            </a:r>
            <a:r>
              <a:rPr lang="en-US" dirty="0" smtClean="0"/>
              <a:t>. (</a:t>
            </a:r>
            <a:r>
              <a:rPr lang="en-US" dirty="0"/>
              <a:t>see Houghton et al [1967] p.105 - 109) for more detailed information including photographs.</a:t>
            </a:r>
          </a:p>
          <a:p>
            <a:pPr marL="0" indent="0">
              <a:buNone/>
            </a:pPr>
            <a:r>
              <a:rPr lang="en-US" dirty="0"/>
              <a:t>No	</a:t>
            </a:r>
            <a:r>
              <a:rPr lang="en-US" dirty="0" smtClean="0"/>
              <a:t>Item</a:t>
            </a:r>
            <a:endParaRPr lang="en-US" dirty="0"/>
          </a:p>
          <a:p>
            <a:r>
              <a:rPr lang="en-US" b="1" dirty="0"/>
              <a:t>5	</a:t>
            </a:r>
            <a:r>
              <a:rPr lang="en-US" b="1" dirty="0" err="1"/>
              <a:t>Rampley</a:t>
            </a:r>
            <a:r>
              <a:rPr lang="en-US" b="1" dirty="0"/>
              <a:t> sponge holding forceps</a:t>
            </a:r>
          </a:p>
          <a:p>
            <a:r>
              <a:rPr lang="en-US" b="1" dirty="0"/>
              <a:t>2	Bard parker handle No. 4 (BP)</a:t>
            </a:r>
          </a:p>
          <a:p>
            <a:r>
              <a:rPr lang="en-US" b="1" dirty="0"/>
              <a:t>1	Bard parker handle No. 3 (BP)</a:t>
            </a:r>
          </a:p>
          <a:p>
            <a:r>
              <a:rPr lang="en-US" b="1" dirty="0"/>
              <a:t>1	Mayo scissors curved on flat 71/2</a:t>
            </a:r>
          </a:p>
          <a:p>
            <a:r>
              <a:rPr lang="en-US" b="1" dirty="0"/>
              <a:t>2	Mayo scissors straight 71/2</a:t>
            </a:r>
          </a:p>
          <a:p>
            <a:r>
              <a:rPr lang="en-US" b="1" dirty="0"/>
              <a:t>1	Mayo scissors curved on flat 61/2</a:t>
            </a:r>
          </a:p>
          <a:p>
            <a:r>
              <a:rPr lang="en-US" b="1" dirty="0"/>
              <a:t>1	</a:t>
            </a:r>
            <a:r>
              <a:rPr lang="en-US" b="1" dirty="0" err="1"/>
              <a:t>Cartless</a:t>
            </a:r>
            <a:r>
              <a:rPr lang="en-US" b="1" dirty="0"/>
              <a:t> ligatures </a:t>
            </a:r>
            <a:r>
              <a:rPr lang="en-US" b="1" dirty="0" smtClean="0"/>
              <a:t>scissors</a:t>
            </a:r>
            <a:endParaRPr lang="en-US" b="1" dirty="0"/>
          </a:p>
        </p:txBody>
      </p:sp>
    </p:spTree>
    <p:extLst>
      <p:ext uri="{BB962C8B-B14F-4D97-AF65-F5344CB8AC3E}">
        <p14:creationId xmlns:p14="http://schemas.microsoft.com/office/powerpoint/2010/main" val="24892018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1</a:t>
            </a:r>
            <a:r>
              <a:rPr lang="en-US" b="1" dirty="0"/>
              <a:t>	Dissecting forceps toothed</a:t>
            </a:r>
          </a:p>
          <a:p>
            <a:r>
              <a:rPr lang="en-US" b="1" dirty="0"/>
              <a:t>1	Dissecting forceps non-toothed</a:t>
            </a:r>
          </a:p>
          <a:p>
            <a:r>
              <a:rPr lang="en-US" b="1" dirty="0"/>
              <a:t>1	Dunhill Artery forceps curved or flat</a:t>
            </a:r>
          </a:p>
          <a:p>
            <a:r>
              <a:rPr lang="en-US" b="1" dirty="0"/>
              <a:t>10	Chances Artery forceps curved or flat</a:t>
            </a:r>
          </a:p>
          <a:p>
            <a:r>
              <a:rPr lang="en-US" b="1" dirty="0"/>
              <a:t>10	Spencer wells curved on straight</a:t>
            </a:r>
          </a:p>
          <a:p>
            <a:r>
              <a:rPr lang="en-US" b="1" dirty="0"/>
              <a:t>4	Little wood tissue force</a:t>
            </a:r>
          </a:p>
          <a:p>
            <a:r>
              <a:rPr lang="en-US" b="1" dirty="0"/>
              <a:t>2	Lanes Tissue forceps</a:t>
            </a:r>
          </a:p>
          <a:p>
            <a:r>
              <a:rPr lang="en-US" b="1" dirty="0"/>
              <a:t>4	Allis Tissue forceps</a:t>
            </a:r>
          </a:p>
          <a:p>
            <a:r>
              <a:rPr lang="en-US" b="1" dirty="0"/>
              <a:t>2	</a:t>
            </a:r>
            <a:r>
              <a:rPr lang="en-US" b="1" dirty="0" err="1"/>
              <a:t>Langerbeek</a:t>
            </a:r>
            <a:r>
              <a:rPr lang="en-US" b="1" dirty="0"/>
              <a:t> retractors 13/4 *1/8</a:t>
            </a:r>
          </a:p>
          <a:p>
            <a:r>
              <a:rPr lang="en-US" b="1" dirty="0"/>
              <a:t>2	Canny </a:t>
            </a:r>
            <a:r>
              <a:rPr lang="en-US" b="1" dirty="0" err="1"/>
              <a:t>Ryalls</a:t>
            </a:r>
            <a:r>
              <a:rPr lang="en-US" b="1" dirty="0"/>
              <a:t> Retractors</a:t>
            </a:r>
          </a:p>
          <a:p>
            <a:r>
              <a:rPr lang="en-US" b="1" dirty="0"/>
              <a:t>1	Lister Sinus forceps</a:t>
            </a:r>
          </a:p>
          <a:p>
            <a:r>
              <a:rPr lang="en-US" b="1" dirty="0"/>
              <a:t>1	Watson </a:t>
            </a:r>
            <a:r>
              <a:rPr lang="en-US" b="1" dirty="0" err="1"/>
              <a:t>cheyne</a:t>
            </a:r>
            <a:r>
              <a:rPr lang="en-US" b="1" dirty="0"/>
              <a:t> probe and </a:t>
            </a:r>
            <a:r>
              <a:rPr lang="en-US" b="1" dirty="0" smtClean="0"/>
              <a:t>dissector</a:t>
            </a:r>
            <a:endParaRPr lang="en-US" b="1" dirty="0"/>
          </a:p>
        </p:txBody>
      </p:sp>
    </p:spTree>
    <p:extLst>
      <p:ext uri="{BB962C8B-B14F-4D97-AF65-F5344CB8AC3E}">
        <p14:creationId xmlns:p14="http://schemas.microsoft.com/office/powerpoint/2010/main" val="2489201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1</a:t>
            </a:r>
            <a:r>
              <a:rPr lang="en-US" b="1" dirty="0"/>
              <a:t>	Stanley Boyd’s bone </a:t>
            </a:r>
            <a:r>
              <a:rPr lang="en-US" b="1" dirty="0" err="1"/>
              <a:t>currettes</a:t>
            </a:r>
            <a:r>
              <a:rPr lang="en-US" b="1" dirty="0"/>
              <a:t> double ended</a:t>
            </a:r>
          </a:p>
          <a:p>
            <a:r>
              <a:rPr lang="en-US" b="1" dirty="0"/>
              <a:t>1	Silver probe</a:t>
            </a:r>
          </a:p>
          <a:p>
            <a:r>
              <a:rPr lang="en-US" b="1" dirty="0"/>
              <a:t>2	Sinus needle Holders</a:t>
            </a:r>
          </a:p>
          <a:p>
            <a:r>
              <a:rPr lang="en-US" b="1" dirty="0"/>
              <a:t>10	</a:t>
            </a:r>
            <a:r>
              <a:rPr lang="en-US" b="1" dirty="0" err="1"/>
              <a:t>Shardless</a:t>
            </a:r>
            <a:r>
              <a:rPr lang="en-US" b="1" dirty="0"/>
              <a:t> cross Action Towel clip</a:t>
            </a:r>
          </a:p>
          <a:p>
            <a:r>
              <a:rPr lang="en-US" b="1" dirty="0"/>
              <a:t>4	Mayo pins</a:t>
            </a:r>
          </a:p>
          <a:p>
            <a:r>
              <a:rPr lang="en-US" b="1" dirty="0"/>
              <a:t>1	</a:t>
            </a:r>
            <a:r>
              <a:rPr lang="en-US" b="1" dirty="0" err="1"/>
              <a:t>Yankaur</a:t>
            </a:r>
            <a:r>
              <a:rPr lang="en-US" b="1" dirty="0"/>
              <a:t> Sucker Tube</a:t>
            </a:r>
          </a:p>
          <a:p>
            <a:r>
              <a:rPr lang="en-US" b="1" dirty="0"/>
              <a:t>1	</a:t>
            </a:r>
            <a:r>
              <a:rPr lang="en-US" b="1" dirty="0" err="1"/>
              <a:t>Yankaur</a:t>
            </a:r>
            <a:r>
              <a:rPr lang="en-US" b="1" dirty="0"/>
              <a:t> Universal Sucker Handles</a:t>
            </a:r>
          </a:p>
          <a:p>
            <a:r>
              <a:rPr lang="en-US" b="1" dirty="0"/>
              <a:t>1	</a:t>
            </a:r>
            <a:r>
              <a:rPr lang="en-US" b="1" dirty="0" err="1"/>
              <a:t>Yankaur</a:t>
            </a:r>
            <a:r>
              <a:rPr lang="en-US" b="1" dirty="0"/>
              <a:t> sucker tube fine</a:t>
            </a:r>
          </a:p>
          <a:p>
            <a:r>
              <a:rPr lang="en-US" b="1" dirty="0"/>
              <a:t>1	</a:t>
            </a:r>
            <a:r>
              <a:rPr lang="en-US" b="1" dirty="0" err="1"/>
              <a:t>Yankuar</a:t>
            </a:r>
            <a:r>
              <a:rPr lang="en-US" b="1" dirty="0"/>
              <a:t> tube medium</a:t>
            </a:r>
          </a:p>
          <a:p>
            <a:r>
              <a:rPr lang="en-US" b="1" dirty="0"/>
              <a:t>1	</a:t>
            </a:r>
            <a:r>
              <a:rPr lang="en-US" b="1" dirty="0" err="1"/>
              <a:t>Yankaur</a:t>
            </a:r>
            <a:r>
              <a:rPr lang="en-US" b="1" dirty="0"/>
              <a:t> sucker tube Basket type</a:t>
            </a:r>
          </a:p>
          <a:p>
            <a:r>
              <a:rPr lang="en-US" b="1" dirty="0"/>
              <a:t>1	Pressure tube Anti-static 2 </a:t>
            </a:r>
            <a:r>
              <a:rPr lang="en-US" b="1" dirty="0" err="1"/>
              <a:t>metres</a:t>
            </a:r>
            <a:r>
              <a:rPr lang="en-US" b="1" dirty="0"/>
              <a:t> long Diathermy </a:t>
            </a:r>
            <a:r>
              <a:rPr lang="en-US" b="1" dirty="0" smtClean="0"/>
              <a:t>heed</a:t>
            </a:r>
            <a:endParaRPr lang="en-US" b="1" dirty="0"/>
          </a:p>
        </p:txBody>
      </p:sp>
    </p:spTree>
    <p:extLst>
      <p:ext uri="{BB962C8B-B14F-4D97-AF65-F5344CB8AC3E}">
        <p14:creationId xmlns:p14="http://schemas.microsoft.com/office/powerpoint/2010/main" val="24892018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dirty="0" smtClean="0"/>
              <a:t>1</a:t>
            </a:r>
            <a:r>
              <a:rPr lang="en-US" b="1" dirty="0"/>
              <a:t>	Diathermy handle with Ball or Riches forceps</a:t>
            </a:r>
          </a:p>
          <a:p>
            <a:r>
              <a:rPr lang="en-US" b="1" dirty="0"/>
              <a:t>1	</a:t>
            </a:r>
            <a:r>
              <a:rPr lang="en-US" b="1" dirty="0" err="1"/>
              <a:t>Edinburch</a:t>
            </a:r>
            <a:r>
              <a:rPr lang="en-US" b="1" dirty="0"/>
              <a:t> Tray 24’’ * 113/4’’</a:t>
            </a:r>
          </a:p>
          <a:p>
            <a:r>
              <a:rPr lang="en-US" b="1" dirty="0"/>
              <a:t>1	Spring cord</a:t>
            </a:r>
          </a:p>
          <a:p>
            <a:r>
              <a:rPr lang="en-US" b="1" dirty="0"/>
              <a:t>1	Green wrapper large</a:t>
            </a:r>
          </a:p>
          <a:p>
            <a:r>
              <a:rPr lang="en-US" b="1" dirty="0"/>
              <a:t>1	White wrapper</a:t>
            </a:r>
          </a:p>
          <a:p>
            <a:r>
              <a:rPr lang="en-US" b="1" dirty="0"/>
              <a:t>1	Basic pack contains:</a:t>
            </a:r>
          </a:p>
          <a:p>
            <a:r>
              <a:rPr lang="en-US" b="1" dirty="0"/>
              <a:t>2 bundles </a:t>
            </a:r>
            <a:r>
              <a:rPr lang="en-US" b="1" dirty="0" err="1"/>
              <a:t>raytec</a:t>
            </a:r>
            <a:r>
              <a:rPr lang="en-US" b="1" dirty="0"/>
              <a:t> gauze (20)</a:t>
            </a:r>
          </a:p>
          <a:p>
            <a:r>
              <a:rPr lang="en-US" b="1" dirty="0"/>
              <a:t>10 green towels</a:t>
            </a:r>
          </a:p>
          <a:p>
            <a:r>
              <a:rPr lang="en-US" b="1" dirty="0"/>
              <a:t>1 abdominal sheet</a:t>
            </a:r>
          </a:p>
          <a:p>
            <a:r>
              <a:rPr lang="en-US" b="1" dirty="0"/>
              <a:t>1 chest sheet</a:t>
            </a:r>
          </a:p>
          <a:p>
            <a:r>
              <a:rPr lang="en-US" b="1" dirty="0"/>
              <a:t>1 Mayo cover</a:t>
            </a:r>
          </a:p>
          <a:p>
            <a:endParaRPr lang="en-US" dirty="0"/>
          </a:p>
        </p:txBody>
      </p:sp>
    </p:spTree>
    <p:extLst>
      <p:ext uri="{BB962C8B-B14F-4D97-AF65-F5344CB8AC3E}">
        <p14:creationId xmlns:p14="http://schemas.microsoft.com/office/powerpoint/2010/main" val="24892018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general set of instru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071" y="476519"/>
            <a:ext cx="8086904" cy="5927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629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4826" y="471492"/>
            <a:ext cx="5232330" cy="480131"/>
          </a:xfrm>
          <a:prstGeom prst="rect">
            <a:avLst/>
          </a:prstGeom>
        </p:spPr>
        <p:txBody>
          <a:bodyPr wrap="none">
            <a:spAutoFit/>
          </a:bodyPr>
          <a:lstStyle/>
          <a:p>
            <a:pPr marL="228600" lvl="0" indent="-228600">
              <a:lnSpc>
                <a:spcPct val="90000"/>
              </a:lnSpc>
              <a:spcBef>
                <a:spcPts val="1000"/>
              </a:spcBef>
              <a:buFont typeface="Arial" panose="020B0604020202020204" pitchFamily="34" charset="0"/>
              <a:buChar char="•"/>
            </a:pPr>
            <a:r>
              <a:rPr lang="en-US" sz="2800" b="1" dirty="0" err="1">
                <a:solidFill>
                  <a:prstClr val="black"/>
                </a:solidFill>
              </a:rPr>
              <a:t>Rampley</a:t>
            </a:r>
            <a:r>
              <a:rPr lang="en-US" sz="2800" b="1" dirty="0">
                <a:solidFill>
                  <a:prstClr val="black"/>
                </a:solidFill>
              </a:rPr>
              <a:t> sponge holding forceps</a:t>
            </a:r>
          </a:p>
        </p:txBody>
      </p:sp>
      <p:pic>
        <p:nvPicPr>
          <p:cNvPr id="17410" name="Picture 2" descr="Image result for Rampley sponge holding forc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826" y="1712890"/>
            <a:ext cx="7274025" cy="3943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78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Operating theatre nursing</a:t>
            </a:r>
            <a:endParaRPr lang="en-US" dirty="0">
              <a:solidFill>
                <a:schemeClr val="accent4">
                  <a:lumMod val="50000"/>
                </a:schemeClr>
              </a:solidFill>
            </a:endParaRPr>
          </a:p>
        </p:txBody>
      </p:sp>
      <p:sp>
        <p:nvSpPr>
          <p:cNvPr id="3" name="Content Placeholder 2"/>
          <p:cNvSpPr>
            <a:spLocks noGrp="1"/>
          </p:cNvSpPr>
          <p:nvPr>
            <p:ph idx="1"/>
          </p:nvPr>
        </p:nvSpPr>
        <p:spPr/>
        <p:txBody>
          <a:bodyPr/>
          <a:lstStyle/>
          <a:p>
            <a:pPr marL="0" marR="0">
              <a:lnSpc>
                <a:spcPct val="107000"/>
              </a:lnSpc>
              <a:spcBef>
                <a:spcPts val="0"/>
              </a:spcBef>
              <a:spcAft>
                <a:spcPts val="800"/>
              </a:spcAft>
            </a:pP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Operating theatre nursing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is a special branch of nursing. </a:t>
            </a:r>
            <a:r>
              <a:rPr lang="en-GB" b="1"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theatre nurse has evolved </a:t>
            </a:r>
            <a:r>
              <a:rPr lang="en-GB" b="1" i="1"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together with the development of the theatre</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They are a member of a bigger team, all of whom work together to provide a safe passage through the operating theatre for every patient.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However</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small or insignificant the task to be performed,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theatre nurse is responsible for the success of the procedure</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They must, therefore, be highly skilled and trained, in order to be able to ensure a successful outcome for the patient.</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127552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7757" y="759041"/>
            <a:ext cx="3121624" cy="523220"/>
          </a:xfrm>
          <a:prstGeom prst="rect">
            <a:avLst/>
          </a:prstGeom>
        </p:spPr>
        <p:txBody>
          <a:bodyPr wrap="none">
            <a:spAutoFit/>
          </a:bodyPr>
          <a:lstStyle/>
          <a:p>
            <a:r>
              <a:rPr lang="en-US" sz="2800" b="1" dirty="0">
                <a:solidFill>
                  <a:prstClr val="black"/>
                </a:solidFill>
              </a:rPr>
              <a:t>Bard parker handle </a:t>
            </a:r>
            <a:endParaRPr lang="en-US" dirty="0"/>
          </a:p>
        </p:txBody>
      </p:sp>
      <p:pic>
        <p:nvPicPr>
          <p:cNvPr id="18434" name="Picture 2" descr="Image result for Bard parker han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9" y="1282261"/>
            <a:ext cx="9704042" cy="510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354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0003" y="591615"/>
            <a:ext cx="4464107" cy="523220"/>
          </a:xfrm>
          <a:prstGeom prst="rect">
            <a:avLst/>
          </a:prstGeom>
        </p:spPr>
        <p:txBody>
          <a:bodyPr wrap="none">
            <a:spAutoFit/>
          </a:bodyPr>
          <a:lstStyle/>
          <a:p>
            <a:r>
              <a:rPr lang="en-US" sz="2800" b="1" dirty="0">
                <a:solidFill>
                  <a:prstClr val="black"/>
                </a:solidFill>
              </a:rPr>
              <a:t>Mayo scissors curved on flat </a:t>
            </a:r>
            <a:endParaRPr lang="en-US" dirty="0"/>
          </a:p>
        </p:txBody>
      </p:sp>
      <p:pic>
        <p:nvPicPr>
          <p:cNvPr id="19458" name="Picture 2" descr="Image result for Mayo scissors curved on f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293" y="1488322"/>
            <a:ext cx="5330825" cy="442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8014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2989" y="1038163"/>
            <a:ext cx="4161460" cy="480131"/>
          </a:xfrm>
          <a:prstGeom prst="rect">
            <a:avLst/>
          </a:prstGeom>
        </p:spPr>
        <p:txBody>
          <a:bodyPr wrap="none">
            <a:spAutoFit/>
          </a:bodyPr>
          <a:lstStyle/>
          <a:p>
            <a:pPr marL="228600" lvl="0" indent="-228600">
              <a:lnSpc>
                <a:spcPct val="90000"/>
              </a:lnSpc>
              <a:spcBef>
                <a:spcPts val="1000"/>
              </a:spcBef>
              <a:buFont typeface="Arial" panose="020B0604020202020204" pitchFamily="34" charset="0"/>
              <a:buChar char="•"/>
            </a:pPr>
            <a:r>
              <a:rPr lang="en-US" sz="2800" b="1" dirty="0" err="1">
                <a:solidFill>
                  <a:prstClr val="black"/>
                </a:solidFill>
              </a:rPr>
              <a:t>Cartless</a:t>
            </a:r>
            <a:r>
              <a:rPr lang="en-US" sz="2800" b="1" dirty="0">
                <a:solidFill>
                  <a:prstClr val="black"/>
                </a:solidFill>
              </a:rPr>
              <a:t> ligatures scissors</a:t>
            </a:r>
          </a:p>
        </p:txBody>
      </p:sp>
      <p:pic>
        <p:nvPicPr>
          <p:cNvPr id="20482" name="Picture 2" descr="Image result for Cartless ligatures sciss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074" y="2479608"/>
            <a:ext cx="5443349" cy="286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7848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9898" y="823435"/>
            <a:ext cx="2944011" cy="523220"/>
          </a:xfrm>
          <a:prstGeom prst="rect">
            <a:avLst/>
          </a:prstGeom>
        </p:spPr>
        <p:txBody>
          <a:bodyPr wrap="none">
            <a:spAutoFit/>
          </a:bodyPr>
          <a:lstStyle/>
          <a:p>
            <a:r>
              <a:rPr lang="en-US" sz="2800" b="1" dirty="0">
                <a:solidFill>
                  <a:prstClr val="black"/>
                </a:solidFill>
              </a:rPr>
              <a:t>Dissecting forceps </a:t>
            </a:r>
            <a:endParaRPr lang="en-US" dirty="0"/>
          </a:p>
        </p:txBody>
      </p:sp>
      <p:pic>
        <p:nvPicPr>
          <p:cNvPr id="21506" name="Picture 2" descr="Image result for Dissecting forc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625" y="1346655"/>
            <a:ext cx="622049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4713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9871" y="1184043"/>
            <a:ext cx="3534365" cy="523220"/>
          </a:xfrm>
          <a:prstGeom prst="rect">
            <a:avLst/>
          </a:prstGeom>
        </p:spPr>
        <p:txBody>
          <a:bodyPr wrap="none">
            <a:spAutoFit/>
          </a:bodyPr>
          <a:lstStyle/>
          <a:p>
            <a:r>
              <a:rPr lang="en-US" sz="2800" b="1" dirty="0">
                <a:solidFill>
                  <a:prstClr val="black"/>
                </a:solidFill>
              </a:rPr>
              <a:t>Dunhill Artery forceps </a:t>
            </a:r>
            <a:endParaRPr lang="en-US" dirty="0"/>
          </a:p>
        </p:txBody>
      </p:sp>
      <p:pic>
        <p:nvPicPr>
          <p:cNvPr id="22530" name="Picture 2" descr="Image result for Dunhill Artery forc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870" y="2780651"/>
            <a:ext cx="5279310" cy="324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1837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Spencer wells cur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051" y="1429556"/>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68562" y="754828"/>
            <a:ext cx="5236690" cy="480131"/>
          </a:xfrm>
          <a:prstGeom prst="rect">
            <a:avLst/>
          </a:prstGeom>
        </p:spPr>
        <p:txBody>
          <a:bodyPr wrap="none">
            <a:spAutoFit/>
          </a:bodyPr>
          <a:lstStyle/>
          <a:p>
            <a:pPr marL="228600" lvl="0" indent="-228600">
              <a:lnSpc>
                <a:spcPct val="90000"/>
              </a:lnSpc>
              <a:spcBef>
                <a:spcPts val="1000"/>
              </a:spcBef>
              <a:buFont typeface="Arial" panose="020B0604020202020204" pitchFamily="34" charset="0"/>
              <a:buChar char="•"/>
            </a:pPr>
            <a:r>
              <a:rPr lang="en-US" sz="2800" b="1" dirty="0">
                <a:solidFill>
                  <a:prstClr val="black"/>
                </a:solidFill>
              </a:rPr>
              <a:t>Spencer wells curved on straight</a:t>
            </a:r>
          </a:p>
        </p:txBody>
      </p:sp>
    </p:spTree>
    <p:extLst>
      <p:ext uri="{BB962C8B-B14F-4D97-AF65-F5344CB8AC3E}">
        <p14:creationId xmlns:p14="http://schemas.microsoft.com/office/powerpoint/2010/main" val="13928941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6964" y="651797"/>
            <a:ext cx="3885936" cy="480131"/>
          </a:xfrm>
          <a:prstGeom prst="rect">
            <a:avLst/>
          </a:prstGeom>
        </p:spPr>
        <p:txBody>
          <a:bodyPr wrap="none">
            <a:spAutoFit/>
          </a:bodyPr>
          <a:lstStyle/>
          <a:p>
            <a:pPr marL="228600" lvl="0" indent="-228600">
              <a:lnSpc>
                <a:spcPct val="90000"/>
              </a:lnSpc>
              <a:spcBef>
                <a:spcPts val="1000"/>
              </a:spcBef>
              <a:buFont typeface="Arial" panose="020B0604020202020204" pitchFamily="34" charset="0"/>
              <a:buChar char="•"/>
            </a:pPr>
            <a:r>
              <a:rPr lang="en-US" sz="2800" b="1" dirty="0">
                <a:solidFill>
                  <a:prstClr val="black"/>
                </a:solidFill>
              </a:rPr>
              <a:t>Little wood tissue force</a:t>
            </a:r>
          </a:p>
        </p:txBody>
      </p:sp>
      <p:pic>
        <p:nvPicPr>
          <p:cNvPr id="24578" name="Picture 2" descr="Image result for Little wood tissue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400" y="2218923"/>
            <a:ext cx="7722090" cy="414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6740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Lanes Tissue forc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468" y="1931831"/>
            <a:ext cx="6348256" cy="28479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53455" y="850006"/>
            <a:ext cx="3260989" cy="523220"/>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Lanes Tissue forceps</a:t>
            </a:r>
            <a:endParaRPr lang="en-US" sz="4400" dirty="0"/>
          </a:p>
        </p:txBody>
      </p:sp>
    </p:spTree>
    <p:extLst>
      <p:ext uri="{BB962C8B-B14F-4D97-AF65-F5344CB8AC3E}">
        <p14:creationId xmlns:p14="http://schemas.microsoft.com/office/powerpoint/2010/main" val="3856575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6913" y="875762"/>
            <a:ext cx="2634952" cy="461665"/>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Allis Tissue forceps</a:t>
            </a:r>
            <a:endParaRPr lang="en-US" sz="4000" dirty="0"/>
          </a:p>
        </p:txBody>
      </p:sp>
      <p:pic>
        <p:nvPicPr>
          <p:cNvPr id="26626" name="Picture 2" descr="Image result for Allis Tissue forc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564" y="1795417"/>
            <a:ext cx="5755828" cy="420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7771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4942" y="1057271"/>
            <a:ext cx="2294731" cy="369332"/>
          </a:xfrm>
          <a:prstGeom prst="rect">
            <a:avLst/>
          </a:prstGeom>
        </p:spPr>
        <p:txBody>
          <a:bodyPr wrap="none">
            <a:spAutoFit/>
          </a:bodyPr>
          <a:lstStyle/>
          <a:p>
            <a:r>
              <a:rPr lang="en-US" dirty="0" err="1">
                <a:latin typeface="Calibri" panose="020F0502020204030204" pitchFamily="34" charset="0"/>
                <a:ea typeface="Calibri" panose="020F0502020204030204" pitchFamily="34" charset="0"/>
                <a:cs typeface="Times New Roman" panose="02020603050405020304" pitchFamily="18" charset="0"/>
              </a:rPr>
              <a:t>Langerbeek</a:t>
            </a:r>
            <a:r>
              <a:rPr lang="en-US" dirty="0">
                <a:latin typeface="Calibri" panose="020F0502020204030204" pitchFamily="34" charset="0"/>
                <a:ea typeface="Calibri" panose="020F0502020204030204" pitchFamily="34" charset="0"/>
                <a:cs typeface="Times New Roman" panose="02020603050405020304" pitchFamily="18" charset="0"/>
              </a:rPr>
              <a:t> retractors </a:t>
            </a:r>
            <a:endParaRPr lang="en-US" sz="3200" dirty="0"/>
          </a:p>
        </p:txBody>
      </p:sp>
      <p:pic>
        <p:nvPicPr>
          <p:cNvPr id="27650" name="Picture 2" descr="Image result for Langenbeck retracto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310" y="1642057"/>
            <a:ext cx="8572500" cy="442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2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T</a:t>
            </a:r>
            <a:r>
              <a:rPr lang="en-GB"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 aims of a theatre nurse</a:t>
            </a:r>
            <a:endParaRPr lang="en-US" dirty="0"/>
          </a:p>
        </p:txBody>
      </p:sp>
      <p:sp>
        <p:nvSpPr>
          <p:cNvPr id="3" name="Content Placeholder 2"/>
          <p:cNvSpPr>
            <a:spLocks noGrp="1"/>
          </p:cNvSpPr>
          <p:nvPr>
            <p:ph idx="1"/>
          </p:nvPr>
        </p:nvSpPr>
        <p:spPr/>
        <p:txBody>
          <a:bodyPr>
            <a:normAutofit lnSpcReduction="10000"/>
          </a:bodyPr>
          <a:lstStyle/>
          <a:p>
            <a:pPr marL="0" marR="0">
              <a:lnSpc>
                <a:spcPct val="115000"/>
              </a:lnSpc>
              <a:spcBef>
                <a:spcPts val="0"/>
              </a:spcBef>
              <a:spcAft>
                <a:spcPts val="1000"/>
              </a:spcAft>
            </a:pPr>
            <a:r>
              <a:rPr lang="en-GB"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What do you think are the aims of a theatre nurse?</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Some of the aims of the theatre nurse are: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prepare conscientiously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by study to adapt to the changing world of medicine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allay the fears of the patient </a:t>
            </a:r>
            <a:endParaRPr lang="en-US" sz="36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integrate the patient care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during their period in theatre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become highly skilled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theatre techniques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be able to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impart knowledge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others</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49093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Equipment</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normAutofit/>
          </a:bodyPr>
          <a:lstStyle/>
          <a:p>
            <a:pPr marL="0" marR="0">
              <a:lnSpc>
                <a:spcPct val="107000"/>
              </a:lnSpc>
              <a:spcBef>
                <a:spcPts val="0"/>
              </a:spcBef>
              <a:spcAft>
                <a:spcPts val="800"/>
              </a:spcAft>
            </a:pP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It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is important to note that dirty and unsterile equipment can become a source of infection. To reduce this, all dirty equipment must be soaked in a standard disinfectant preferably </a:t>
            </a:r>
            <a:r>
              <a:rPr lang="en-GB"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Jik</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for ten minutes. This makes it safe for handling and cleaning. It should then be cleaned in soap water, rinsed, dried and then taken for autoclaving. The same should be done to linen, for example, towels, abdominal draping sheets, and gowns, which become contaminated</a:t>
            </a:r>
            <a:b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during the operation.</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824316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228600">
              <a:lnSpc>
                <a:spcPct val="107000"/>
              </a:lnSpc>
              <a:spcBef>
                <a:spcPts val="0"/>
              </a:spcBef>
            </a:pPr>
            <a:r>
              <a:rPr lang="en-GB" sz="3100" b="1" dirty="0">
                <a:solidFill>
                  <a:srgbClr val="990000"/>
                </a:solidFill>
                <a:latin typeface="Arial" panose="020B0604020202020204" pitchFamily="34" charset="0"/>
                <a:ea typeface="Times New Roman" panose="02020603050405020304" pitchFamily="18" charset="0"/>
                <a:cs typeface="Times New Roman" panose="02020603050405020304" pitchFamily="18" charset="0"/>
              </a:rPr>
              <a:t>Anaesthesia </a:t>
            </a:r>
            <a:endParaRPr lang="en-US" dirty="0"/>
          </a:p>
        </p:txBody>
      </p:sp>
      <p:sp>
        <p:nvSpPr>
          <p:cNvPr id="3" name="Content Placeholder 2"/>
          <p:cNvSpPr>
            <a:spLocks noGrp="1"/>
          </p:cNvSpPr>
          <p:nvPr>
            <p:ph idx="1"/>
          </p:nvPr>
        </p:nvSpPr>
        <p:spPr>
          <a:xfrm>
            <a:off x="838200" y="1339403"/>
            <a:ext cx="10515600" cy="4837560"/>
          </a:xfrm>
        </p:spPr>
        <p:txBody>
          <a:bodyPr>
            <a:normAutofit fontScale="92500" lnSpcReduction="20000"/>
          </a:bodyPr>
          <a:lstStyle/>
          <a:p>
            <a:pPr marL="0" marR="0">
              <a:lnSpc>
                <a:spcPct val="115000"/>
              </a:lnSpc>
              <a:spcBef>
                <a:spcPts val="0"/>
              </a:spcBef>
              <a:spcAft>
                <a:spcPts val="1000"/>
              </a:spcAft>
            </a:pP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Anaesthesia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is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the loss of pain and sensation to a part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or the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whole body induced by drugs</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There are two types of anaesthesia: local and general.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Local Anaesthesia</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Local anaesthesia induces a</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nalgesia in the region where it is administered</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for example, </a:t>
            </a:r>
            <a:r>
              <a:rPr lang="en-GB"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lignocaine, procaine hydrochloride, </a:t>
            </a:r>
            <a:r>
              <a:rPr lang="en-GB"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xylocaine</a:t>
            </a:r>
            <a:r>
              <a:rPr lang="en-GB"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and </a:t>
            </a:r>
            <a:r>
              <a:rPr lang="en-GB"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lidocaine</a:t>
            </a:r>
            <a:r>
              <a:rPr lang="en-GB"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local anaesthesia last for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forty five minutes to three hours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depending on the type of anaesthesia used. It is given locally to the affected part of the body by one of the following methods</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Infiltration, nerve block, field block, refrigeration analgesia, spinal analgesia, epidural anaesthesia</a:t>
            </a:r>
            <a:r>
              <a:rPr lang="en-GB" dirty="0" smtClean="0">
                <a:solidFill>
                  <a:srgbClr val="7030A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24382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indent="-228600">
              <a:lnSpc>
                <a:spcPct val="107000"/>
              </a:lnSpc>
              <a:spcBef>
                <a:spcPts val="0"/>
              </a:spcBef>
            </a:pPr>
            <a:r>
              <a:rPr lang="en-GB" sz="3100" b="1" dirty="0" smtClean="0">
                <a:solidFill>
                  <a:srgbClr val="990000"/>
                </a:solidFill>
                <a:latin typeface="Arial" panose="020B0604020202020204" pitchFamily="34" charset="0"/>
                <a:ea typeface="Times New Roman" panose="02020603050405020304" pitchFamily="18" charset="0"/>
                <a:cs typeface="Times New Roman" panose="02020603050405020304" pitchFamily="18" charset="0"/>
              </a:rPr>
              <a:t>Anaesthesia</a:t>
            </a:r>
            <a:endParaRPr lang="en-US" dirty="0"/>
          </a:p>
        </p:txBody>
      </p:sp>
      <p:sp>
        <p:nvSpPr>
          <p:cNvPr id="3" name="Content Placeholder 2"/>
          <p:cNvSpPr>
            <a:spLocks noGrp="1"/>
          </p:cNvSpPr>
          <p:nvPr>
            <p:ph idx="1"/>
          </p:nvPr>
        </p:nvSpPr>
        <p:spPr/>
        <p:txBody>
          <a:bodyPr>
            <a:normAutofit fontScale="55000" lnSpcReduction="20000"/>
          </a:bodyPr>
          <a:lstStyle/>
          <a:p>
            <a:pPr marL="0" marR="0">
              <a:lnSpc>
                <a:spcPct val="107000"/>
              </a:lnSpc>
              <a:spcBef>
                <a:spcPts val="0"/>
              </a:spcBef>
              <a:spcAft>
                <a:spcPts val="800"/>
              </a:spcAft>
            </a:pPr>
            <a:r>
              <a:rPr lang="en-GB"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Local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Anaesthesia Methods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Infiltration</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drug is injected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on and around (in various points of) the affected area</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Nerve Block</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nerve supplying the affected area is infiltrated by the anaesthetic drugs, inducing loss of sensation on the affected area supplied by that specific nerve.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Field Block</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Similar to nerve block but cover a larger area and may involve more than one nerve.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Refrigeration Analgesia</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It is administered by use of a </a:t>
            </a:r>
            <a:r>
              <a:rPr lang="en-GB"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vapouriser</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Drugs used include: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Ethyl chloride or Diethyl ether.</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Spinal Analgesia</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Used for operations from the abdomen and below, e.g. caesarean section. A lumbar puncture is done and the local anaesthesia introduced through the spine. The drug paralyses the area below the puncture.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Epidural Anaesthesia</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drug is injected in the </a:t>
            </a:r>
            <a:r>
              <a:rPr lang="en-GB"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dura</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mater space of the spinal cord. Used for operations of the abdomen and below</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24382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Infiltration </a:t>
            </a:r>
            <a:r>
              <a:rPr lang="en-US" dirty="0" err="1" smtClean="0"/>
              <a:t>anaesthesia</a:t>
            </a:r>
            <a:r>
              <a:rPr lang="en-US" dirty="0" smtClean="0"/>
              <a:t> </a:t>
            </a:r>
            <a:endParaRPr lang="en-US" dirty="0"/>
          </a:p>
        </p:txBody>
      </p:sp>
      <p:pic>
        <p:nvPicPr>
          <p:cNvPr id="15362" name="Picture 2" descr="Image result for Infiltration Anaesthes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56000" y="2248694"/>
            <a:ext cx="5080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2134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Infiltration Anaesthesia"/>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511380" y="708338"/>
            <a:ext cx="7662930" cy="522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240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descr="Image result for Local Anaesthes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0600" y="2077244"/>
            <a:ext cx="51308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1972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Field Block</a:t>
            </a:r>
            <a:endParaRPr lang="en-US" dirty="0"/>
          </a:p>
        </p:txBody>
      </p:sp>
      <p:pic>
        <p:nvPicPr>
          <p:cNvPr id="11266" name="Picture 2" descr="Image result for Field Block"/>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81837" y="1825625"/>
            <a:ext cx="493919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1843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Nerve block </a:t>
            </a:r>
            <a:endParaRPr lang="en-US" dirty="0"/>
          </a:p>
        </p:txBody>
      </p:sp>
      <p:pic>
        <p:nvPicPr>
          <p:cNvPr id="12290" name="Picture 2" descr="Image result for Nerve Blo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1837" y="1957589"/>
            <a:ext cx="5190588" cy="347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6152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00"/>
                </a:solidFill>
                <a:latin typeface="Arial" panose="020B0604020202020204" pitchFamily="34" charset="0"/>
                <a:ea typeface="Times New Roman" panose="02020603050405020304" pitchFamily="18" charset="0"/>
              </a:rPr>
              <a:t>Spinal Analgesia</a:t>
            </a:r>
            <a:endParaRPr lang="en-US" dirty="0"/>
          </a:p>
        </p:txBody>
      </p:sp>
      <p:pic>
        <p:nvPicPr>
          <p:cNvPr id="13314" name="Picture 2" descr="Image result for Spinal Analges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2141" y="2564090"/>
            <a:ext cx="4142973" cy="399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730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00"/>
                </a:solidFill>
                <a:latin typeface="Arial" panose="020B0604020202020204" pitchFamily="34" charset="0"/>
                <a:ea typeface="Times New Roman" panose="02020603050405020304" pitchFamily="18" charset="0"/>
              </a:rPr>
              <a:t>Epidural Anaesthesia</a:t>
            </a:r>
            <a:endParaRPr lang="en-US" dirty="0"/>
          </a:p>
        </p:txBody>
      </p:sp>
      <p:pic>
        <p:nvPicPr>
          <p:cNvPr id="14338" name="Picture 2" descr="Image result for Epidural Anaesthes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2135" y="2201185"/>
            <a:ext cx="5566893" cy="398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274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990000"/>
                </a:solidFill>
                <a:effectLst/>
                <a:latin typeface="Arial" panose="020B0604020202020204" pitchFamily="34" charset="0"/>
                <a:ea typeface="Times New Roman" panose="02020603050405020304" pitchFamily="18" charset="0"/>
              </a:rPr>
              <a:t>Legal Aspects in Theatre Nursing </a:t>
            </a:r>
            <a:endParaRPr lang="en-US" dirty="0"/>
          </a:p>
        </p:txBody>
      </p:sp>
      <p:sp>
        <p:nvSpPr>
          <p:cNvPr id="3" name="Content Placeholder 2"/>
          <p:cNvSpPr>
            <a:spLocks noGrp="1"/>
          </p:cNvSpPr>
          <p:nvPr>
            <p:ph idx="1"/>
          </p:nvPr>
        </p:nvSpPr>
        <p:spPr/>
        <p:txBody>
          <a:bodyPr/>
          <a:lstStyle/>
          <a:p>
            <a:r>
              <a:rPr lang="en-GB" dirty="0" smtClean="0">
                <a:solidFill>
                  <a:srgbClr val="000000"/>
                </a:solidFill>
                <a:effectLst/>
                <a:latin typeface="Arial" panose="020B0604020202020204" pitchFamily="34" charset="0"/>
                <a:ea typeface="Times New Roman" panose="02020603050405020304" pitchFamily="18" charset="0"/>
              </a:rPr>
              <a:t>The dictionary defines the word legal as </a:t>
            </a:r>
            <a:r>
              <a:rPr lang="en-GB" dirty="0" smtClean="0">
                <a:solidFill>
                  <a:srgbClr val="FF0000"/>
                </a:solidFill>
                <a:effectLst/>
                <a:latin typeface="Arial" panose="020B0604020202020204" pitchFamily="34" charset="0"/>
                <a:ea typeface="Times New Roman" panose="02020603050405020304" pitchFamily="18" charset="0"/>
              </a:rPr>
              <a:t>'required’ or 'permitted by law'. </a:t>
            </a:r>
            <a:r>
              <a:rPr lang="en-GB" dirty="0" smtClean="0">
                <a:solidFill>
                  <a:srgbClr val="000000"/>
                </a:solidFill>
                <a:effectLst/>
                <a:latin typeface="Arial" panose="020B0604020202020204" pitchFamily="34" charset="0"/>
                <a:ea typeface="Times New Roman" panose="02020603050405020304" pitchFamily="18" charset="0"/>
              </a:rPr>
              <a:t>Therefore, when we talk of legal aspects in theatre nursing, we are referring to </a:t>
            </a:r>
            <a:r>
              <a:rPr lang="en-GB" dirty="0" smtClean="0">
                <a:solidFill>
                  <a:srgbClr val="FF0000"/>
                </a:solidFill>
                <a:effectLst/>
                <a:latin typeface="Arial" panose="020B0604020202020204" pitchFamily="34" charset="0"/>
                <a:ea typeface="Times New Roman" panose="02020603050405020304" pitchFamily="18" charset="0"/>
              </a:rPr>
              <a:t>what the law requires us to do in the theatre before, during and after the operation</a:t>
            </a:r>
            <a:r>
              <a:rPr lang="en-GB" dirty="0" smtClean="0">
                <a:solidFill>
                  <a:srgbClr val="000000"/>
                </a:solidFill>
                <a:effectLst/>
                <a:latin typeface="Arial" panose="020B0604020202020204" pitchFamily="34" charset="0"/>
                <a:ea typeface="Times New Roman" panose="02020603050405020304" pitchFamily="18" charset="0"/>
              </a:rPr>
              <a:t>. </a:t>
            </a:r>
          </a:p>
          <a:p>
            <a:r>
              <a:rPr lang="en-GB" dirty="0" smtClean="0">
                <a:solidFill>
                  <a:srgbClr val="000000"/>
                </a:solidFill>
                <a:effectLst/>
                <a:latin typeface="Arial" panose="020B0604020202020204" pitchFamily="34" charset="0"/>
                <a:ea typeface="Times New Roman" panose="02020603050405020304" pitchFamily="18" charset="0"/>
              </a:rPr>
              <a:t>In your clinical practice as a nurse, you may have participated in nursing a patient who was to undergo an operation. Can you remember what preoperative care </a:t>
            </a:r>
            <a:r>
              <a:rPr lang="en-GB" b="1" dirty="0" smtClean="0">
                <a:solidFill>
                  <a:srgbClr val="000000"/>
                </a:solidFill>
                <a:effectLst/>
                <a:latin typeface="Arial" panose="020B0604020202020204" pitchFamily="34" charset="0"/>
                <a:ea typeface="Times New Roman" panose="02020603050405020304" pitchFamily="18" charset="0"/>
              </a:rPr>
              <a:t>was required before the patient could go for the operation</a:t>
            </a:r>
            <a:r>
              <a:rPr lang="en-GB" dirty="0" smtClean="0">
                <a:solidFill>
                  <a:srgbClr val="000000"/>
                </a:solidFill>
                <a:effectLst/>
                <a:latin typeface="Arial" panose="020B0604020202020204" pitchFamily="34" charset="0"/>
                <a:ea typeface="Times New Roman" panose="02020603050405020304" pitchFamily="18" charset="0"/>
              </a:rPr>
              <a:t>?</a:t>
            </a:r>
            <a:endParaRPr lang="en-US" dirty="0"/>
          </a:p>
        </p:txBody>
      </p:sp>
    </p:spTree>
    <p:extLst>
      <p:ext uri="{BB962C8B-B14F-4D97-AF65-F5344CB8AC3E}">
        <p14:creationId xmlns:p14="http://schemas.microsoft.com/office/powerpoint/2010/main" val="27981084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General </a:t>
            </a:r>
            <a:r>
              <a:rPr lang="en-GB"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Anaesthesia</a:t>
            </a:r>
            <a:endParaRPr lang="en-US" dirty="0"/>
          </a:p>
        </p:txBody>
      </p:sp>
      <p:sp>
        <p:nvSpPr>
          <p:cNvPr id="3" name="Content Placeholder 2"/>
          <p:cNvSpPr>
            <a:spLocks noGrp="1"/>
          </p:cNvSpPr>
          <p:nvPr>
            <p:ph idx="1"/>
          </p:nvPr>
        </p:nvSpPr>
        <p:spPr/>
        <p:txBody>
          <a:bodyPr>
            <a:normAutofit lnSpcReduction="10000"/>
          </a:bodyPr>
          <a:lstStyle/>
          <a:p>
            <a:pPr marL="0" marR="0">
              <a:lnSpc>
                <a:spcPct val="115000"/>
              </a:lnSpc>
              <a:spcBef>
                <a:spcPts val="0"/>
              </a:spcBef>
              <a:spcAft>
                <a:spcPts val="1000"/>
              </a:spcAft>
            </a:pPr>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General Anaesthesia</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General anaesthesia causes the patient to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lose consciousness, for example, </a:t>
            </a:r>
            <a:r>
              <a:rPr lang="en-GB" b="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thiopentone</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ketalar</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and halothane</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Anaesthesia can be categorised into: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pre-medication, preoperative and postoperative procedures</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Pre-medication</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following procedures should be adhered to prior to the operation</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22583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General </a:t>
            </a:r>
            <a:r>
              <a:rPr lang="en-GB"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Anaesthesia</a:t>
            </a:r>
            <a:endParaRPr lang="en-US" dirty="0"/>
          </a:p>
        </p:txBody>
      </p:sp>
      <p:sp>
        <p:nvSpPr>
          <p:cNvPr id="3" name="Content Placeholder 2"/>
          <p:cNvSpPr>
            <a:spLocks noGrp="1"/>
          </p:cNvSpPr>
          <p:nvPr>
            <p:ph idx="1"/>
          </p:nvPr>
        </p:nvSpPr>
        <p:spPr/>
        <p:txBody>
          <a:bodyPr>
            <a:normAutofit fontScale="70000" lnSpcReduction="200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Atropine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0.6mg intramuscular (for adults)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administered one hour before the operation to reduce Respiratory Secretion (RS) and to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prevent bradycardia</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Children should be </a:t>
            </a:r>
            <a:r>
              <a:rPr lang="en-GB"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given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0.3mg.</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b="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Pethidine</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50 - 100mg intramuscular for adults</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which has an analgesic effect on the patient; and 25 - 50mg for children depending on age and weight.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b="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Valium</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can be given one night before to a very </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nervous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patient.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b="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Hyoscine</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0.4mg for adults</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which can also be given for pre-medication although it has the potential side effect </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of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amnesia.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Morphine 10 - 15mg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intramuscular can also be used.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Oral pre-medication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is the best for children and should be administered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two hours before operation. </a:t>
            </a:r>
            <a:endPar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Remember to make the patient observe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nil by mouth for six hours prior to operation</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22583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Pre-operative Anaesthesia (Induction Agents)</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normAutofit fontScale="85000" lnSpcReduction="20000"/>
          </a:bodyPr>
          <a:lstStyle/>
          <a:p>
            <a:pPr marL="0" marR="0" indent="0">
              <a:lnSpc>
                <a:spcPct val="107000"/>
              </a:lnSpc>
              <a:spcBef>
                <a:spcPts val="0"/>
              </a:spcBef>
              <a:spcAft>
                <a:spcPts val="800"/>
              </a:spcAft>
              <a:buNone/>
            </a:pP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There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are several types of anaesthetic agents.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Volatile Agents (Inhalations)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Volatile agents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include ether, which is </a:t>
            </a:r>
            <a:r>
              <a:rPr lang="en-GB" dirty="0">
                <a:solidFill>
                  <a:srgbClr val="7030A0"/>
                </a:solidFill>
                <a:latin typeface="Arial" panose="020B0604020202020204" pitchFamily="34" charset="0"/>
                <a:ea typeface="Calibri" panose="020F0502020204030204" pitchFamily="34" charset="0"/>
                <a:cs typeface="Times New Roman" panose="02020603050405020304" pitchFamily="18" charset="0"/>
              </a:rPr>
              <a:t>highly inflammable in the presence of diathermy and irritates the respiratory tract</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On the other hand, it has the advantage of being cheap to administer.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Halothane is very good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as an </a:t>
            </a:r>
            <a:r>
              <a:rPr lang="en-GB" b="1" dirty="0">
                <a:solidFill>
                  <a:srgbClr val="7030A0"/>
                </a:solidFill>
                <a:latin typeface="Arial" panose="020B0604020202020204" pitchFamily="34" charset="0"/>
                <a:ea typeface="Calibri" panose="020F0502020204030204" pitchFamily="34" charset="0"/>
                <a:cs typeface="Times New Roman" panose="02020603050405020304" pitchFamily="18" charset="0"/>
              </a:rPr>
              <a:t>induction agent but can cause halothane hepatitis</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Trilene</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 is not a very good induction agent</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but is a good maintenance anaesthetic agent. Its side effects include </a:t>
            </a:r>
            <a:r>
              <a:rPr lang="en-GB" b="1" dirty="0" err="1">
                <a:solidFill>
                  <a:srgbClr val="7030A0"/>
                </a:solidFill>
                <a:latin typeface="Arial" panose="020B0604020202020204" pitchFamily="34" charset="0"/>
                <a:ea typeface="Calibri" panose="020F0502020204030204" pitchFamily="34" charset="0"/>
                <a:cs typeface="Times New Roman" panose="02020603050405020304" pitchFamily="18" charset="0"/>
              </a:rPr>
              <a:t>tachypnoea</a:t>
            </a:r>
            <a:r>
              <a:rPr lang="en-GB" b="1" dirty="0">
                <a:solidFill>
                  <a:srgbClr val="7030A0"/>
                </a:solidFill>
                <a:latin typeface="Arial" panose="020B0604020202020204" pitchFamily="34" charset="0"/>
                <a:ea typeface="Calibri" panose="020F0502020204030204" pitchFamily="34" charset="0"/>
                <a:cs typeface="Times New Roman" panose="02020603050405020304" pitchFamily="18" charset="0"/>
              </a:rPr>
              <a:t> and vomiting</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However it has a good analgesic effect postoperatively and it is cheap.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A mixture of O2 and NO2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and one of the volatile anaesthetic agents, is the best way of </a:t>
            </a:r>
            <a:b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maintaining anaesthesia</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3635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Pre-operative Anaesthesia (Induction Agents)</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noAutofit/>
          </a:bodyPr>
          <a:lstStyle/>
          <a:p>
            <a:pPr marL="0" lvl="0">
              <a:lnSpc>
                <a:spcPct val="115000"/>
              </a:lnSpc>
              <a:spcBef>
                <a:spcPts val="0"/>
              </a:spcBef>
              <a:spcAft>
                <a:spcPts val="1000"/>
              </a:spcAft>
            </a:pPr>
            <a:r>
              <a:rPr lang="en-GB" sz="24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Intravenous </a:t>
            </a:r>
            <a:r>
              <a:rPr lang="en-GB" sz="24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Agents</a:t>
            </a:r>
            <a:endParaRPr lang="en-GB"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6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Intravenous </a:t>
            </a:r>
            <a:r>
              <a:rPr lang="en-GB"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agents </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include barbiturates, for example</a:t>
            </a:r>
            <a:r>
              <a:rPr lang="en-GB"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sz="16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thiopentone</a:t>
            </a:r>
            <a:r>
              <a:rPr lang="en-GB"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which causes sleep very quickly. </a:t>
            </a:r>
            <a:r>
              <a:rPr lang="en-GB" sz="16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Methohexitone</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can be used as </a:t>
            </a:r>
            <a:r>
              <a:rPr lang="en-GB"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an induction agent </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but cannot be used without equipment for resuscitation and is contraindicated in </a:t>
            </a:r>
            <a:r>
              <a:rPr lang="en-GB"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epilepsy. </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These are mainly sedative drugs thus they do not have any analgesic effect. Ketamine can be given IV or IM. It has an analgesic effect and can be used alone in minor surgeries. Side effects include bad dreams and elevated blood pressure. Ketamine is also used with </a:t>
            </a:r>
            <a:r>
              <a:rPr lang="en-GB"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valium</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It is contraindicated in hypertension.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6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Muscle </a:t>
            </a:r>
            <a:r>
              <a:rPr lang="en-GB" sz="16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Relaxants</a:t>
            </a:r>
            <a:endParaRPr lang="en-GB" sz="16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Muscle relaxants can be divided into two categories. Short acting (depolarising) relaxants include </a:t>
            </a:r>
            <a:r>
              <a:rPr lang="en-GB" sz="16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suxamethonium</a:t>
            </a:r>
            <a:r>
              <a:rPr lang="en-GB"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sz="1600"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scoline</a:t>
            </a:r>
            <a:r>
              <a:rPr lang="en-GB"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which is mainly used for intubation. Its main side effect is that it causes </a:t>
            </a:r>
            <a:r>
              <a:rPr lang="en-GB"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bradycardia. </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Long acting (non-depolarising) relaxants include curare, </a:t>
            </a:r>
            <a:r>
              <a:rPr lang="en-GB"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flaxedil</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a:t>
            </a:r>
            <a:r>
              <a:rPr lang="en-GB"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pancuronium</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The action of these agents has to be reversed to revive the patient by neostigmine atropine.</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GB" sz="16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3635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Pre-operative Anaesthesia (Induction Agents)</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noAutofit/>
          </a:bodyPr>
          <a:lstStyle/>
          <a:p>
            <a:pPr marL="0" marR="0">
              <a:lnSpc>
                <a:spcPct val="115000"/>
              </a:lnSpc>
              <a:spcBef>
                <a:spcPts val="0"/>
              </a:spcBef>
              <a:spcAft>
                <a:spcPts val="1000"/>
              </a:spcAft>
            </a:pPr>
            <a:r>
              <a:rPr lang="en-GB" sz="1600" u="sng" dirty="0" smtClean="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Analgesics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Analgesics are used to relieve pain and include </a:t>
            </a:r>
            <a:r>
              <a:rPr lang="en-GB"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pethidine</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sosagen</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morphine and fentanyl. The postoperative patient is given a drug for pain relief, for example, </a:t>
            </a:r>
            <a:r>
              <a:rPr lang="en-GB"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pethidine</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or </a:t>
            </a:r>
            <a:r>
              <a:rPr lang="en-GB"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valium</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an anti-emetic for instance, </a:t>
            </a:r>
            <a:r>
              <a:rPr lang="en-GB"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plasil</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metoclopropamide</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stemetil</a:t>
            </a:r>
            <a:r>
              <a:rPr lang="en-GB"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or </a:t>
            </a:r>
            <a:r>
              <a:rPr lang="en-GB"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phenergan</a:t>
            </a:r>
            <a:r>
              <a:rPr lang="en-GB"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3635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cs typeface="Times New Roman" panose="02020603050405020304" pitchFamily="18" charset="0"/>
              </a:rPr>
              <a:t>Preoperative </a:t>
            </a:r>
            <a:r>
              <a:rPr lang="en-GB" b="1" dirty="0" smtClean="0">
                <a:solidFill>
                  <a:srgbClr val="990000"/>
                </a:solidFill>
                <a:latin typeface="Arial" panose="020B0604020202020204" pitchFamily="34" charset="0"/>
                <a:ea typeface="Times New Roman" panose="02020603050405020304" pitchFamily="18" charset="0"/>
                <a:cs typeface="Times New Roman" panose="02020603050405020304" pitchFamily="18" charset="0"/>
              </a:rPr>
              <a:t>Care</a:t>
            </a:r>
            <a:endParaRPr lang="en-US" dirty="0"/>
          </a:p>
        </p:txBody>
      </p:sp>
      <p:sp>
        <p:nvSpPr>
          <p:cNvPr id="3" name="Content Placeholder 2"/>
          <p:cNvSpPr>
            <a:spLocks noGrp="1"/>
          </p:cNvSpPr>
          <p:nvPr>
            <p:ph idx="1"/>
          </p:nvPr>
        </p:nvSpPr>
        <p:spPr/>
        <p:txBody>
          <a:bodyPr>
            <a:normAutofit fontScale="62500" lnSpcReduction="20000"/>
          </a:bodyPr>
          <a:lstStyle/>
          <a:p>
            <a:pPr marL="0" marR="0">
              <a:lnSpc>
                <a:spcPct val="107000"/>
              </a:lnSpc>
              <a:spcBef>
                <a:spcPts val="0"/>
              </a:spcBef>
              <a:spcAft>
                <a:spcPts val="0"/>
              </a:spcAft>
            </a:pP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patient comes from the ward to the receiving area. They are then moved to the anaesthetic room, operating room, recovery ward, back transfer, and finally back to the ward.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receiving area is where the </a:t>
            </a:r>
            <a:r>
              <a:rPr lang="en-GB"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ward nurse identifies the patient to the theatre nurse, discusses and hands over the patient’s notes, and formally hands over the patient</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You should note that at this point the patient is usually </a:t>
            </a:r>
            <a:r>
              <a:rPr lang="en-GB"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apprehensive and hence needs to be reassured again</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You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should check the patient’s identification bands, name on the notes, and in patient number (IP No.)</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All these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should correspond</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Check whether the consent form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is the correct one and is correctly signed, and that the consent obtained is relevant to the operation about to take place.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Check what pre-medication was given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and indicated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by ticking and signing</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noting the time it was given on the preoperative checklist.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patient should then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be transferred from the ward trolley to the theatre trolley.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Make a physical check that the patient has been prepared and tick the patient traffic in </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theatre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list.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Check for x-rays if indicated</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It is the responsibility of the ward nurse to check for blood from the blood bank and to bring it to theatre.</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If these things are not properly done, patients should not </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be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received.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04094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cs typeface="Times New Roman" panose="02020603050405020304" pitchFamily="18" charset="0"/>
              </a:rPr>
              <a:t>Preoperative Care</a:t>
            </a:r>
            <a:endParaRPr lang="en-US" dirty="0"/>
          </a:p>
        </p:txBody>
      </p:sp>
      <p:sp>
        <p:nvSpPr>
          <p:cNvPr id="3" name="Content Placeholder 2"/>
          <p:cNvSpPr>
            <a:spLocks noGrp="1"/>
          </p:cNvSpPr>
          <p:nvPr>
            <p:ph idx="1"/>
          </p:nvPr>
        </p:nvSpPr>
        <p:spPr/>
        <p:txBody>
          <a:bodyPr>
            <a:normAutofit lnSpcReduction="10000"/>
          </a:bodyPr>
          <a:lstStyle/>
          <a:p>
            <a:pPr marL="0" marR="0">
              <a:lnSpc>
                <a:spcPct val="107000"/>
              </a:lnSpc>
              <a:spcBef>
                <a:spcPts val="0"/>
              </a:spcBef>
              <a:spcAft>
                <a:spcPts val="80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recovery area nurse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should observe the patients waiting to go to the wards while still under general anaesthesia. </a:t>
            </a:r>
            <a:r>
              <a:rPr lang="en-GB"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Observe for any abnormality, that is, the wound, vital signs and report any abnormalities to the anaesthetist or the surgeon</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dirty="0">
                <a:solidFill>
                  <a:srgbClr val="FF0000"/>
                </a:solidFill>
              </a:rPr>
              <a:t>Anaesthetic Room Nurse </a:t>
            </a:r>
            <a:endParaRPr lang="en-GB" b="1" dirty="0" smtClean="0">
              <a:solidFill>
                <a:srgbClr val="FF0000"/>
              </a:solidFill>
            </a:endParaRPr>
          </a:p>
          <a:p>
            <a:r>
              <a:rPr lang="en-GB" dirty="0" smtClean="0"/>
              <a:t>The </a:t>
            </a:r>
            <a:r>
              <a:rPr lang="en-GB" dirty="0"/>
              <a:t>role of the anaesthetic room nurse is to </a:t>
            </a:r>
            <a:r>
              <a:rPr lang="en-GB" b="1" dirty="0"/>
              <a:t>offer assistance to the anaesthetist during induction, intubations and operation</a:t>
            </a:r>
            <a:r>
              <a:rPr lang="en-GB" dirty="0"/>
              <a:t>. You are </a:t>
            </a:r>
            <a:r>
              <a:rPr lang="en-GB" b="1" dirty="0"/>
              <a:t>in charge of the anaesthetic room</a:t>
            </a:r>
            <a:r>
              <a:rPr lang="en-GB" dirty="0"/>
              <a:t> and assist in setting up the anaesthetic equipment containing all drugs that are mandatory </a:t>
            </a:r>
            <a:br>
              <a:rPr lang="en-GB" dirty="0"/>
            </a:br>
            <a:r>
              <a:rPr lang="en-GB" dirty="0"/>
              <a:t>in anaesthesia.</a:t>
            </a:r>
            <a:endParaRPr lang="en-US" dirty="0"/>
          </a:p>
        </p:txBody>
      </p:sp>
    </p:spTree>
    <p:extLst>
      <p:ext uri="{BB962C8B-B14F-4D97-AF65-F5344CB8AC3E}">
        <p14:creationId xmlns:p14="http://schemas.microsoft.com/office/powerpoint/2010/main" val="25271188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cs typeface="Times New Roman" panose="02020603050405020304" pitchFamily="18" charset="0"/>
              </a:rPr>
              <a:t>Preoperative Care</a:t>
            </a:r>
            <a:endParaRPr lang="en-US" dirty="0"/>
          </a:p>
        </p:txBody>
      </p:sp>
      <p:sp>
        <p:nvSpPr>
          <p:cNvPr id="3" name="Content Placeholder 2"/>
          <p:cNvSpPr>
            <a:spLocks noGrp="1"/>
          </p:cNvSpPr>
          <p:nvPr>
            <p:ph idx="1"/>
          </p:nvPr>
        </p:nvSpPr>
        <p:spPr/>
        <p:txBody>
          <a:bodyPr>
            <a:normAutofit fontScale="77500" lnSpcReduction="20000"/>
          </a:bodyPr>
          <a:lstStyle/>
          <a:p>
            <a:r>
              <a:rPr lang="en-US" dirty="0"/>
              <a:t>As you receive the patient into the </a:t>
            </a:r>
            <a:r>
              <a:rPr lang="en-US" dirty="0" smtClean="0"/>
              <a:t>anesthetic </a:t>
            </a:r>
            <a:r>
              <a:rPr lang="en-US" dirty="0"/>
              <a:t>room, you should do </a:t>
            </a:r>
            <a:r>
              <a:rPr lang="en-US" b="1" dirty="0"/>
              <a:t>your best to reassure them to allay any anxiety.</a:t>
            </a:r>
            <a:r>
              <a:rPr lang="en-US" dirty="0"/>
              <a:t> You should also </a:t>
            </a:r>
            <a:r>
              <a:rPr lang="en-US" b="1" dirty="0"/>
              <a:t>help during the emergencies, for example, cardiac arrest.</a:t>
            </a:r>
            <a:r>
              <a:rPr lang="en-US" dirty="0"/>
              <a:t> C</a:t>
            </a:r>
            <a:r>
              <a:rPr lang="en-US" b="1" dirty="0"/>
              <a:t>lean and tidy the </a:t>
            </a:r>
            <a:r>
              <a:rPr lang="en-US" b="1" dirty="0" smtClean="0"/>
              <a:t>anesthetic </a:t>
            </a:r>
            <a:r>
              <a:rPr lang="en-US" b="1" dirty="0"/>
              <a:t>room after use and see that the proper registers are available</a:t>
            </a:r>
            <a:r>
              <a:rPr lang="en-US" dirty="0"/>
              <a:t>. </a:t>
            </a:r>
            <a:r>
              <a:rPr lang="en-US" dirty="0">
                <a:solidFill>
                  <a:srgbClr val="FF0000"/>
                </a:solidFill>
              </a:rPr>
              <a:t>Keep the required forms ready</a:t>
            </a:r>
            <a:r>
              <a:rPr lang="en-US" dirty="0"/>
              <a:t>, for example</a:t>
            </a:r>
            <a:r>
              <a:rPr lang="en-US" dirty="0">
                <a:solidFill>
                  <a:srgbClr val="FF0000"/>
                </a:solidFill>
              </a:rPr>
              <a:t>, the pathological and x-ray forms</a:t>
            </a:r>
            <a:r>
              <a:rPr lang="en-US" dirty="0"/>
              <a:t>. The </a:t>
            </a:r>
            <a:r>
              <a:rPr lang="en-US" dirty="0" smtClean="0"/>
              <a:t>anesthetic </a:t>
            </a:r>
            <a:r>
              <a:rPr lang="en-US" dirty="0"/>
              <a:t>nurse should also </a:t>
            </a:r>
            <a:r>
              <a:rPr lang="en-US" b="1" dirty="0"/>
              <a:t>fix electro cardiac monitors and </a:t>
            </a:r>
            <a:r>
              <a:rPr lang="en-US" b="1" dirty="0" smtClean="0"/>
              <a:t>catheterize </a:t>
            </a:r>
            <a:r>
              <a:rPr lang="en-US" b="1" dirty="0"/>
              <a:t>the patient</a:t>
            </a:r>
            <a:r>
              <a:rPr lang="en-US" dirty="0"/>
              <a:t>. They should </a:t>
            </a:r>
            <a:r>
              <a:rPr lang="en-US" b="1" dirty="0"/>
              <a:t>prepare </a:t>
            </a:r>
            <a:r>
              <a:rPr lang="en-US" b="1" dirty="0" smtClean="0"/>
              <a:t>anesthetic </a:t>
            </a:r>
            <a:r>
              <a:rPr lang="en-US" b="1" dirty="0"/>
              <a:t>throat packs and take and record vital signs observations.</a:t>
            </a:r>
            <a:r>
              <a:rPr lang="en-US" dirty="0"/>
              <a:t> </a:t>
            </a:r>
            <a:r>
              <a:rPr lang="en-US" b="1" dirty="0"/>
              <a:t>The </a:t>
            </a:r>
            <a:r>
              <a:rPr lang="en-US" b="1" dirty="0" smtClean="0"/>
              <a:t>anesthetic </a:t>
            </a:r>
            <a:r>
              <a:rPr lang="en-US" b="1" dirty="0"/>
              <a:t>nurse monitors urinary output and hands over the patient to the recovery area nurse</a:t>
            </a:r>
            <a:r>
              <a:rPr lang="en-US" dirty="0" smtClean="0"/>
              <a:t>.</a:t>
            </a:r>
            <a:endParaRPr lang="en-US" dirty="0"/>
          </a:p>
          <a:p>
            <a:r>
              <a:rPr lang="en-US" b="1" dirty="0"/>
              <a:t>You should collect the inventory, laryngoscope introducers, artery forceps, </a:t>
            </a:r>
            <a:r>
              <a:rPr lang="en-US" b="1" dirty="0" err="1"/>
              <a:t>magills</a:t>
            </a:r>
            <a:r>
              <a:rPr lang="en-US" b="1" dirty="0"/>
              <a:t> forceps, arm boards, </a:t>
            </a:r>
            <a:r>
              <a:rPr lang="en-US" b="1" dirty="0" smtClean="0"/>
              <a:t>endotracheal </a:t>
            </a:r>
            <a:r>
              <a:rPr lang="en-US" b="1" dirty="0"/>
              <a:t>tube jelly, dissecting forceps and a pair of scissors</a:t>
            </a:r>
            <a:r>
              <a:rPr lang="en-US" dirty="0"/>
              <a:t>. </a:t>
            </a:r>
          </a:p>
          <a:p>
            <a:r>
              <a:rPr lang="en-US" dirty="0"/>
              <a:t>You should also </a:t>
            </a:r>
            <a:r>
              <a:rPr lang="en-US" b="1" dirty="0"/>
              <a:t>ensure that the suction machine is in good order and a sterile suction tube is available</a:t>
            </a:r>
            <a:r>
              <a:rPr lang="en-US" dirty="0"/>
              <a:t>. Ascertain that the </a:t>
            </a:r>
            <a:r>
              <a:rPr lang="en-US" b="1" dirty="0"/>
              <a:t>drugs and equipment for induction, reversing drugs, muscle relaxants, infusions, cannulas, Ryle’s tubes, needles and syringes </a:t>
            </a:r>
            <a:r>
              <a:rPr lang="en-US" b="1" dirty="0" smtClean="0"/>
              <a:t>are </a:t>
            </a:r>
            <a:r>
              <a:rPr lang="en-US" b="1" dirty="0"/>
              <a:t>available</a:t>
            </a:r>
            <a:r>
              <a:rPr lang="en-US" dirty="0"/>
              <a:t>.</a:t>
            </a:r>
          </a:p>
          <a:p>
            <a:r>
              <a:rPr lang="en-US" dirty="0"/>
              <a:t>Also </a:t>
            </a:r>
            <a:r>
              <a:rPr lang="en-US" b="1" dirty="0"/>
              <a:t>make sure that there are various types of connectors and strapping cut in different sizes</a:t>
            </a:r>
            <a:r>
              <a:rPr lang="en-US" dirty="0"/>
              <a:t>.</a:t>
            </a:r>
          </a:p>
          <a:p>
            <a:endParaRPr lang="en-US" dirty="0"/>
          </a:p>
        </p:txBody>
      </p:sp>
    </p:spTree>
    <p:extLst>
      <p:ext uri="{BB962C8B-B14F-4D97-AF65-F5344CB8AC3E}">
        <p14:creationId xmlns:p14="http://schemas.microsoft.com/office/powerpoint/2010/main" val="500713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nSpc>
                <a:spcPct val="115000"/>
              </a:lnSpc>
              <a:spcBef>
                <a:spcPts val="0"/>
              </a:spcBef>
              <a:spcAft>
                <a:spcPts val="1000"/>
              </a:spcAft>
            </a:pP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Duties of the Anaesthetist </a:t>
            </a:r>
            <a:r>
              <a:rPr lang="en-GB"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Nurse</a:t>
            </a:r>
            <a:endParaRPr lang="en-US" dirty="0"/>
          </a:p>
        </p:txBody>
      </p:sp>
      <p:sp>
        <p:nvSpPr>
          <p:cNvPr id="3" name="Content Placeholder 2"/>
          <p:cNvSpPr>
            <a:spLocks noGrp="1"/>
          </p:cNvSpPr>
          <p:nvPr>
            <p:ph idx="1"/>
          </p:nvPr>
        </p:nvSpPr>
        <p:spPr/>
        <p:txBody>
          <a:bodyPr>
            <a:normAutofit fontScale="85000" lnSpcReduction="20000"/>
          </a:bodyPr>
          <a:lstStyle/>
          <a:p>
            <a:pPr marL="0" marR="0">
              <a:lnSpc>
                <a:spcPct val="115000"/>
              </a:lnSpc>
              <a:spcBef>
                <a:spcPts val="0"/>
              </a:spcBef>
              <a:spcAft>
                <a:spcPts val="1000"/>
              </a:spcAft>
            </a:pPr>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During induction</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The following are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the basic duties of the anaesthetist nurse </a:t>
            </a:r>
            <a:r>
              <a:rPr lang="en-GB"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during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induction: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600" dirty="0">
                <a:solidFill>
                  <a:srgbClr val="000000"/>
                </a:solidFill>
                <a:latin typeface="Arial" panose="020B0604020202020204" pitchFamily="34" charset="0"/>
                <a:ea typeface="Calibri" panose="020F0502020204030204" pitchFamily="34" charset="0"/>
                <a:cs typeface="Times New Roman" panose="02020603050405020304" pitchFamily="18" charset="0"/>
              </a:rPr>
              <a:t>Help the anaesthetist to put </a:t>
            </a:r>
            <a:r>
              <a:rPr lang="en-GB" sz="2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the IV cannulas </a:t>
            </a:r>
            <a:endPar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Administer oxygen by mask </a:t>
            </a:r>
            <a:endPar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Hand over the airway and the strapping to fix </a:t>
            </a:r>
            <a:r>
              <a:rPr lang="en-GB" sz="26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endotracheal tube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Inflate the endotracheal tube and clip it </a:t>
            </a:r>
            <a:r>
              <a:rPr lang="en-GB" sz="2600" dirty="0">
                <a:solidFill>
                  <a:srgbClr val="000000"/>
                </a:solidFill>
                <a:latin typeface="Arial" panose="020B0604020202020204" pitchFamily="34" charset="0"/>
                <a:ea typeface="Calibri" panose="020F0502020204030204" pitchFamily="34" charset="0"/>
                <a:cs typeface="Times New Roman" panose="02020603050405020304" pitchFamily="18" charset="0"/>
              </a:rPr>
              <a:t>with the </a:t>
            </a:r>
            <a:r>
              <a:rPr lang="en-GB" sz="2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artery </a:t>
            </a:r>
            <a:r>
              <a:rPr lang="en-GB" sz="2600" dirty="0">
                <a:solidFill>
                  <a:srgbClr val="000000"/>
                </a:solidFill>
                <a:latin typeface="Arial" panose="020B0604020202020204" pitchFamily="34" charset="0"/>
                <a:ea typeface="Calibri" panose="020F0502020204030204" pitchFamily="34" charset="0"/>
                <a:cs typeface="Times New Roman" panose="02020603050405020304" pitchFamily="18" charset="0"/>
              </a:rPr>
              <a:t>forceps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Remove the blanket cover and cover the patient with a </a:t>
            </a:r>
            <a:r>
              <a:rPr lang="en-GB" sz="26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draw </a:t>
            </a:r>
            <a:r>
              <a:rPr lang="en-GB" sz="2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sheet </a:t>
            </a:r>
            <a:endPar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Wheel the patient to the operating room, position the patient and assist in putting the patient on the operating table</a:t>
            </a:r>
            <a:endPar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115780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Duties of the Anaesthetist Nurse</a:t>
            </a:r>
            <a:endParaRPr lang="en-US" dirty="0"/>
          </a:p>
        </p:txBody>
      </p:sp>
      <p:sp>
        <p:nvSpPr>
          <p:cNvPr id="3" name="Content Placeholder 2"/>
          <p:cNvSpPr>
            <a:spLocks noGrp="1"/>
          </p:cNvSpPr>
          <p:nvPr>
            <p:ph idx="1"/>
          </p:nvPr>
        </p:nvSpPr>
        <p:spPr/>
        <p:txBody>
          <a:bodyPr>
            <a:normAutofit fontScale="92500" lnSpcReduction="10000"/>
          </a:bodyPr>
          <a:lstStyle/>
          <a:p>
            <a:pPr marL="0" marR="0">
              <a:lnSpc>
                <a:spcPct val="115000"/>
              </a:lnSpc>
              <a:spcBef>
                <a:spcPts val="0"/>
              </a:spcBef>
              <a:spcAft>
                <a:spcPts val="1000"/>
              </a:spcAft>
            </a:pPr>
            <a:r>
              <a:rPr lang="en-GB"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a:rPr>
              <a:t>During the operation</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During the operation you should: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Fix the arms and secure them by strapping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them to the </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arm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board </a:t>
            </a:r>
            <a:endPar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Observe the patient during the operation, check the colour, whether sweating, restless and report to the anaesthetist</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or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doctor </a:t>
            </a:r>
            <a:endPar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Assist the anaesthetist to remove the intubation tube </a:t>
            </a:r>
            <a:r>
              <a:rPr lang="en-GB"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after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operation </a:t>
            </a:r>
            <a:endParaRPr lang="en-US"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Tidy the anaesthetist room, clean the anaesthetist catheters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and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set for the next patient</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Clear all trolleys used and the trays and send them to the sluice room where they are to be thoroughly </a:t>
            </a:r>
            <a:r>
              <a:rPr lang="en-GB"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scrubbed</a:t>
            </a:r>
            <a:endParaRPr lang="en-US" sz="32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5500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nSpc>
                <a:spcPct val="115000"/>
              </a:lnSpc>
              <a:spcBef>
                <a:spcPts val="0"/>
              </a:spcBef>
              <a:spcAft>
                <a:spcPts val="1000"/>
              </a:spcAft>
            </a:pPr>
            <a:r>
              <a:rPr lang="en-GB"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Preoperative Care</a:t>
            </a:r>
            <a:endParaRPr lang="en-US" dirty="0"/>
          </a:p>
        </p:txBody>
      </p:sp>
      <p:sp>
        <p:nvSpPr>
          <p:cNvPr id="3" name="Content Placeholder 2"/>
          <p:cNvSpPr>
            <a:spLocks noGrp="1"/>
          </p:cNvSpPr>
          <p:nvPr>
            <p:ph idx="1"/>
          </p:nvPr>
        </p:nvSpPr>
        <p:spPr/>
        <p:txBody>
          <a:bodyPr>
            <a:normAutofit lnSpcReduction="10000"/>
          </a:bodyPr>
          <a:lstStyle/>
          <a:p>
            <a:pPr marL="0" marR="0" indent="0">
              <a:lnSpc>
                <a:spcPct val="107000"/>
              </a:lnSpc>
              <a:spcBef>
                <a:spcPts val="0"/>
              </a:spcBef>
              <a:spcAft>
                <a:spcPts val="0"/>
              </a:spcAft>
              <a:buNone/>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preoperative care requirements are: </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should make sure that the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surgeon explains clearly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the patient what will happen to them.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 surgeon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should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obtain an informed consent from the patient or parent/guardian/</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next of kin for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those under age or not in a position to sign </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(e.g. unconscious person).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nurse</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ensures that the patient has signed an informed consent</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b="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after the surgeon has explained</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i="1"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advantages and outcomes of the operation</a:t>
            </a:r>
            <a:r>
              <a:rPr lang="en-GB"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36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96616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cs typeface="Times New Roman" panose="02020603050405020304" pitchFamily="18" charset="0"/>
              </a:rPr>
              <a:t>Scrub-Up </a:t>
            </a:r>
            <a:r>
              <a:rPr lang="en-GB" b="1" dirty="0" smtClean="0">
                <a:solidFill>
                  <a:srgbClr val="990000"/>
                </a:solidFill>
                <a:latin typeface="Arial" panose="020B0604020202020204" pitchFamily="34" charset="0"/>
                <a:ea typeface="Times New Roman" panose="02020603050405020304" pitchFamily="18" charset="0"/>
                <a:cs typeface="Times New Roman" panose="02020603050405020304" pitchFamily="18" charset="0"/>
              </a:rPr>
              <a:t>Nurse</a:t>
            </a:r>
            <a:endParaRPr lang="en-US" dirty="0"/>
          </a:p>
        </p:txBody>
      </p:sp>
      <p:sp>
        <p:nvSpPr>
          <p:cNvPr id="3" name="Content Placeholder 2"/>
          <p:cNvSpPr>
            <a:spLocks noGrp="1"/>
          </p:cNvSpPr>
          <p:nvPr>
            <p:ph idx="1"/>
          </p:nvPr>
        </p:nvSpPr>
        <p:spPr/>
        <p:txBody>
          <a:bodyPr>
            <a:normAutofit fontScale="85000" lnSpcReduction="20000"/>
          </a:bodyPr>
          <a:lstStyle/>
          <a:p>
            <a:pPr marL="0" marR="0">
              <a:lnSpc>
                <a:spcPct val="107000"/>
              </a:lnSpc>
              <a:spcBef>
                <a:spcPts val="0"/>
              </a:spcBef>
              <a:spcAft>
                <a:spcPts val="0"/>
              </a:spcAft>
            </a:pP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You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should ensure </a:t>
            </a:r>
            <a:r>
              <a:rPr lang="en-GB"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sterility by cleaning yourself thoroughly, from the tip of the fingers to the elbow and by putting on sterile gloves and a gown hence ensuring sterility around the operating table</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You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should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arrange the sterile instruments around the operating table before the operation. Check the numbers of each instrument category and report to the runner nurse.</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Prepare ligatures and put them ready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for different stages of the operation.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You should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count all the equipment at different stages where the cavity needs to be closed to prevent any loss in the cavity and report correctness to the surgeon.</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Pass the cavity mops to the surgeons (a sponge for cleaning the cavity or operation area</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Clear all the instruments used, count them and take them for sterilisation in preparation for the next operation.</a:t>
            </a:r>
            <a:endParaRPr lang="en-US" sz="36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716686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cs typeface="Times New Roman" panose="02020603050405020304" pitchFamily="18" charset="0"/>
              </a:rPr>
              <a:t>Circulating or Runner </a:t>
            </a:r>
            <a:r>
              <a:rPr lang="en-GB" b="1" dirty="0" smtClean="0">
                <a:solidFill>
                  <a:srgbClr val="990000"/>
                </a:solidFill>
                <a:latin typeface="Arial" panose="020B0604020202020204" pitchFamily="34" charset="0"/>
                <a:ea typeface="Times New Roman" panose="02020603050405020304" pitchFamily="18" charset="0"/>
                <a:cs typeface="Times New Roman" panose="02020603050405020304" pitchFamily="18" charset="0"/>
              </a:rPr>
              <a:t>Nurse</a:t>
            </a:r>
            <a:endParaRPr lang="en-US" dirty="0"/>
          </a:p>
        </p:txBody>
      </p:sp>
      <p:sp>
        <p:nvSpPr>
          <p:cNvPr id="3" name="Content Placeholder 2"/>
          <p:cNvSpPr>
            <a:spLocks noGrp="1"/>
          </p:cNvSpPr>
          <p:nvPr>
            <p:ph idx="1"/>
          </p:nvPr>
        </p:nvSpPr>
        <p:spPr/>
        <p:txBody>
          <a:bodyPr>
            <a:normAutofit fontScale="92500" lnSpcReduction="20000"/>
          </a:bodyPr>
          <a:lstStyle/>
          <a:p>
            <a:pPr marL="0" marR="0">
              <a:lnSpc>
                <a:spcPct val="107000"/>
              </a:lnSpc>
              <a:spcBef>
                <a:spcPts val="0"/>
              </a:spcBef>
              <a:spcAft>
                <a:spcPts val="0"/>
              </a:spcAft>
            </a:pP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You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should </a:t>
            </a:r>
            <a:r>
              <a:rPr lang="en-GB"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assist in positioning the patient</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Always watch the scrub-up nurse and bring what they require and sterilise equipment as directed</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Make sure any extra equipment for the operation is working properly, for example, diathermy machine, suction machine and other electric apparatus.</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Bring and change lotions as required</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Check the records (swabs and packs) and count the used swabs and confirm correctness</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You should also record the time the tourniquet was applied or removed</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 circulating nurse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ensures the welfare of the entire scrub-up team and the patient plus the sterility in the operating room.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Finally, you should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remember to record the bandages, IV fluids, drugs, and strapping used if need be.</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878150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cs typeface="Times New Roman" panose="02020603050405020304" pitchFamily="18" charset="0"/>
              </a:rPr>
              <a:t>Recovery Room </a:t>
            </a:r>
            <a:r>
              <a:rPr lang="en-GB" b="1" dirty="0" smtClean="0">
                <a:solidFill>
                  <a:srgbClr val="990000"/>
                </a:solidFill>
                <a:latin typeface="Arial" panose="020B0604020202020204" pitchFamily="34" charset="0"/>
                <a:ea typeface="Times New Roman" panose="02020603050405020304" pitchFamily="18" charset="0"/>
                <a:cs typeface="Times New Roman" panose="02020603050405020304" pitchFamily="18" charset="0"/>
              </a:rPr>
              <a:t>Nurse</a:t>
            </a:r>
            <a:endParaRPr lang="en-US" dirty="0"/>
          </a:p>
        </p:txBody>
      </p:sp>
      <p:sp>
        <p:nvSpPr>
          <p:cNvPr id="3" name="Content Placeholder 2"/>
          <p:cNvSpPr>
            <a:spLocks noGrp="1"/>
          </p:cNvSpPr>
          <p:nvPr>
            <p:ph idx="1"/>
          </p:nvPr>
        </p:nvSpPr>
        <p:spPr/>
        <p:txBody>
          <a:bodyPr>
            <a:normAutofit fontScale="77500" lnSpcReduction="20000"/>
          </a:bodyPr>
          <a:lstStyle/>
          <a:p>
            <a:pPr marL="0" marR="0">
              <a:lnSpc>
                <a:spcPct val="107000"/>
              </a:lnSpc>
              <a:spcBef>
                <a:spcPts val="0"/>
              </a:spcBef>
              <a:spcAft>
                <a:spcPts val="0"/>
              </a:spcAft>
            </a:pPr>
            <a:r>
              <a:rPr lang="en-GB"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Observe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general condition of the patient and the vital signs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(temperature, blood pressure, pulse, respiration) on reception of patient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every fifteen minutes.</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rise or fall in any of the vital signs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indicates all is not well with the patient and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alert the anaesthetist.</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You should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observe and ensure postoperative blood transfusion and other infusions are running as required.</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You should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prepare all the </a:t>
            </a:r>
            <a:r>
              <a:rPr lang="en-GB" b="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equipments</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and medications required in the recovery area.</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Monitor and record both fluid input and output</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This helps you to monitor kidney functions.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decrease in urine, or lack of its production, calls for urgent action</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Should this happen, inform the surgeon immediately. If excess fluid runs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intravenously, administering a diuretic drug induces diuresis</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This is recommended.</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156841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990000"/>
                </a:solidFill>
                <a:latin typeface="Arial" panose="020B0604020202020204" pitchFamily="34" charset="0"/>
                <a:ea typeface="Times New Roman" panose="02020603050405020304" pitchFamily="18" charset="0"/>
                <a:cs typeface="Times New Roman" panose="02020603050405020304" pitchFamily="18" charset="0"/>
              </a:rPr>
              <a:t>Theatre </a:t>
            </a:r>
            <a:r>
              <a:rPr lang="en-GB" b="1" dirty="0" smtClean="0">
                <a:solidFill>
                  <a:srgbClr val="990000"/>
                </a:solidFill>
                <a:latin typeface="Arial" panose="020B0604020202020204" pitchFamily="34" charset="0"/>
                <a:ea typeface="Times New Roman" panose="02020603050405020304" pitchFamily="18" charset="0"/>
                <a:cs typeface="Times New Roman" panose="02020603050405020304" pitchFamily="18" charset="0"/>
              </a:rPr>
              <a:t>Attendant</a:t>
            </a:r>
            <a:r>
              <a:rPr lang="en-US" sz="4000" dirty="0" smtClean="0">
                <a:latin typeface="Calibri" panose="020F0502020204030204" pitchFamily="34" charset="0"/>
                <a:ea typeface="Times New Roman" panose="02020603050405020304" pitchFamily="18" charset="0"/>
                <a:cs typeface="Times New Roman" panose="02020603050405020304" pitchFamily="18" charset="0"/>
              </a:rPr>
              <a:t>/</a:t>
            </a:r>
            <a:r>
              <a:rPr lang="en-GB" b="1" dirty="0">
                <a:solidFill>
                  <a:srgbClr val="990000"/>
                </a:solidFill>
                <a:latin typeface="Arial" panose="020B0604020202020204" pitchFamily="34" charset="0"/>
                <a:ea typeface="Times New Roman" panose="02020603050405020304" pitchFamily="18" charset="0"/>
                <a:cs typeface="Times New Roman" panose="02020603050405020304" pitchFamily="18" charset="0"/>
              </a:rPr>
              <a:t>The Nurse </a:t>
            </a:r>
            <a:r>
              <a:rPr lang="en-GB" b="1" dirty="0" smtClean="0">
                <a:solidFill>
                  <a:srgbClr val="990000"/>
                </a:solidFill>
                <a:latin typeface="Arial" panose="020B0604020202020204" pitchFamily="34" charset="0"/>
                <a:ea typeface="Times New Roman" panose="02020603050405020304" pitchFamily="18" charset="0"/>
                <a:cs typeface="Times New Roman" panose="02020603050405020304" pitchFamily="18" charset="0"/>
              </a:rPr>
              <a:t>Administrator</a:t>
            </a:r>
            <a:endParaRPr lang="en-US" dirty="0"/>
          </a:p>
        </p:txBody>
      </p:sp>
      <p:sp>
        <p:nvSpPr>
          <p:cNvPr id="3" name="Content Placeholder 2"/>
          <p:cNvSpPr>
            <a:spLocks noGrp="1"/>
          </p:cNvSpPr>
          <p:nvPr>
            <p:ph idx="1"/>
          </p:nvPr>
        </p:nvSpPr>
        <p:spPr/>
        <p:txBody>
          <a:bodyPr>
            <a:normAutofit fontScale="62500" lnSpcReduction="20000"/>
          </a:bodyPr>
          <a:lstStyle/>
          <a:p>
            <a:pPr marL="0" marR="0">
              <a:lnSpc>
                <a:spcPct val="107000"/>
              </a:lnSpc>
              <a:spcBef>
                <a:spcPts val="0"/>
              </a:spcBef>
              <a:spcAft>
                <a:spcPts val="0"/>
              </a:spcAft>
            </a:pPr>
            <a:r>
              <a:rPr lang="en-GB" sz="4000" b="1" dirty="0">
                <a:solidFill>
                  <a:srgbClr val="990000"/>
                </a:solidFill>
                <a:latin typeface="Arial" panose="020B0604020202020204" pitchFamily="34" charset="0"/>
                <a:ea typeface="Times New Roman" panose="02020603050405020304" pitchFamily="18" charset="0"/>
                <a:cs typeface="Times New Roman" panose="02020603050405020304" pitchFamily="18" charset="0"/>
              </a:rPr>
              <a:t>Theatre Attendant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Your duties as a theatre attendant include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cleaning the sluice room thoroughly and washing all the instruments after an operation.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You should also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clean the mackintosh and arrange all the instruments for packing ready for sterilisation.</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4000" b="1" dirty="0">
                <a:solidFill>
                  <a:srgbClr val="990000"/>
                </a:solidFill>
                <a:latin typeface="Arial" panose="020B0604020202020204" pitchFamily="34" charset="0"/>
                <a:ea typeface="Times New Roman" panose="02020603050405020304" pitchFamily="18" charset="0"/>
                <a:cs typeface="Times New Roman" panose="02020603050405020304" pitchFamily="18" charset="0"/>
              </a:rPr>
              <a:t>The Nurse Administrator</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nurse administrator is the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overall administrator of the theatre</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and sees that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all staff and patients are safe.</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They ensure that every area in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theatre is satisfactorily staffed for 24 hours and the staff work as required</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person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should orientate new staff in theatre</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and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ensure availability of equipment needed in theatre.</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They should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also </a:t>
            </a:r>
            <a:r>
              <a:rPr lang="en-GB" b="1"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liase</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with the specific wards and other departments for the smooth running of the theatre.</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Finally they should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maintain discipline </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theatre</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24791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rPr>
              <a:t>General Principles in Postoperative Care </a:t>
            </a:r>
            <a:endParaRPr lang="en-US" dirty="0"/>
          </a:p>
        </p:txBody>
      </p:sp>
      <p:sp>
        <p:nvSpPr>
          <p:cNvPr id="3" name="Content Placeholder 2"/>
          <p:cNvSpPr>
            <a:spLocks noGrp="1"/>
          </p:cNvSpPr>
          <p:nvPr>
            <p:ph idx="1"/>
          </p:nvPr>
        </p:nvSpPr>
        <p:spPr/>
        <p:txBody>
          <a:bodyPr>
            <a:normAutofit fontScale="92500" lnSpcReduction="10000"/>
          </a:bodyPr>
          <a:lstStyle/>
          <a:p>
            <a:pPr marL="0" marR="0">
              <a:lnSpc>
                <a:spcPct val="107000"/>
              </a:lnSpc>
              <a:spcBef>
                <a:spcPts val="0"/>
              </a:spcBef>
              <a:spcAft>
                <a:spcPts val="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general principles in postoperative care include: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Ensuring clear airway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Supporting circulation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Controlling bleeding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Preventing infection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Monitoring any complications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Controlling pain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Ensuring return of gastro intestinal motility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Ensuring easy ambulation </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49588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rPr>
              <a:t>General Principles in Postoperative Care </a:t>
            </a:r>
            <a:endParaRPr lang="en-US" dirty="0"/>
          </a:p>
        </p:txBody>
      </p:sp>
      <p:sp>
        <p:nvSpPr>
          <p:cNvPr id="3" name="Content Placeholder 2"/>
          <p:cNvSpPr>
            <a:spLocks noGrp="1"/>
          </p:cNvSpPr>
          <p:nvPr>
            <p:ph idx="1"/>
          </p:nvPr>
        </p:nvSpPr>
        <p:spPr/>
        <p:txBody>
          <a:bodyPr>
            <a:normAutofit fontScale="47500" lnSpcReduction="20000"/>
          </a:bodyPr>
          <a:lstStyle/>
          <a:p>
            <a:pPr marL="800100" lvl="1" indent="-342900">
              <a:lnSpc>
                <a:spcPct val="107000"/>
              </a:lnSpc>
              <a:spcBef>
                <a:spcPts val="0"/>
              </a:spcBef>
              <a:spcAft>
                <a:spcPts val="800"/>
              </a:spcAft>
              <a:buSzPts val="1000"/>
              <a:buFont typeface="Symbol" panose="05050102010706020507" pitchFamily="18" charset="2"/>
              <a:buChar char=""/>
              <a:tabLst>
                <a:tab pos="457200" algn="l"/>
              </a:tabLst>
            </a:pPr>
            <a:r>
              <a:rPr lang="en-GB" sz="31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Preparing </a:t>
            </a:r>
            <a:r>
              <a:rPr lang="en-GB" sz="3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patient for discharge and home-based </a:t>
            </a:r>
            <a:r>
              <a:rPr lang="en-GB" sz="3100"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care</a:t>
            </a:r>
            <a:endParaRPr lang="en-US" sz="4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35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Ensuring Clear Airway</a:t>
            </a:r>
            <a:r>
              <a:rPr lang="en-GB" sz="3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5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3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You should place the patient in </a:t>
            </a:r>
            <a:r>
              <a:rPr lang="en-GB" sz="35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recovery position (three-quarters prone, or left-lateral</a:t>
            </a:r>
            <a:r>
              <a:rPr lang="en-GB" sz="3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This allows </a:t>
            </a:r>
            <a:r>
              <a:rPr lang="en-GB" sz="35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secretions from the lungs and mouth to drain out</a:t>
            </a:r>
            <a:r>
              <a:rPr lang="en-GB" sz="3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Suck the secretions using a suction machine if they are excessive.</a:t>
            </a:r>
            <a:endParaRPr lang="en-US" sz="45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35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Supporting Circulation</a:t>
            </a:r>
            <a:r>
              <a:rPr lang="en-GB" sz="3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5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3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is done in order to </a:t>
            </a:r>
            <a:r>
              <a:rPr lang="en-GB" sz="35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maintain the functions of the lungs, the heart and the kidney.</a:t>
            </a:r>
            <a:r>
              <a:rPr lang="en-GB" sz="3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This is achieved through adequate blood volume. You should maintain the infusion running at the required rates.</a:t>
            </a:r>
            <a:endParaRPr lang="en-US" sz="45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GB" sz="3500"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Remember</a:t>
            </a:r>
            <a:br>
              <a:rPr lang="en-GB" sz="3500"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GB" sz="3500"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The amount of fluid required is calculated as:</a:t>
            </a:r>
            <a:br>
              <a:rPr lang="en-GB" sz="3500"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GB" sz="3500"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Maintenance requirement + fluid loss (loss during operation + normal body loss + insensible loss).</a:t>
            </a:r>
            <a:endParaRPr lang="en-US" sz="45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35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Supporting Circulation</a:t>
            </a:r>
            <a:r>
              <a:rPr lang="en-GB" sz="3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5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3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an adult, the body requires </a:t>
            </a:r>
            <a:r>
              <a:rPr lang="en-GB" sz="35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35ml per kg body weight in 24 hours</a:t>
            </a:r>
            <a:r>
              <a:rPr lang="en-GB" sz="3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 insensible loss (loss through skin, normal faeces and breathing) is approximately </a:t>
            </a:r>
            <a:r>
              <a:rPr lang="en-GB" sz="35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0.5ml per kg body weight per hour</a:t>
            </a:r>
            <a:r>
              <a:rPr lang="en-GB" sz="3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In children these figures vary by age as follows:</a:t>
            </a:r>
            <a:endParaRPr lang="en-US" sz="45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949588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rPr>
              <a:t>General Principles in Postoperative Care </a:t>
            </a:r>
            <a:endParaRPr lang="en-US" dirty="0"/>
          </a:p>
        </p:txBody>
      </p:sp>
      <p:sp>
        <p:nvSpPr>
          <p:cNvPr id="3" name="Content Placeholder 2"/>
          <p:cNvSpPr>
            <a:spLocks noGrp="1"/>
          </p:cNvSpPr>
          <p:nvPr>
            <p:ph idx="1"/>
          </p:nvPr>
        </p:nvSpPr>
        <p:spPr/>
        <p:txBody>
          <a:bodyPr>
            <a:normAutofit fontScale="70000" lnSpcReduction="20000"/>
          </a:bodyPr>
          <a:lstStyle/>
          <a:p>
            <a:pPr marL="0" marR="0">
              <a:lnSpc>
                <a:spcPct val="107000"/>
              </a:lnSpc>
              <a:spcBef>
                <a:spcPts val="0"/>
              </a:spcBef>
              <a:spcAft>
                <a:spcPts val="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Supporting Circulation</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 an adult, the body requires 35ml per kg body weight in 24 hours. The insensible loss (loss through skin, normal faeces and breathing) is approximately 0.5ml per kg body weight per hour. In children these figures vary by age as follows: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Below three months old</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 maintenance requirement is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5mls/kg/hour, or 150ml/kg/24 hours </a:t>
            </a:r>
            <a:endPar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Infants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above three months and weighing between 3-10kg require 5ml/kg/hour </a:t>
            </a:r>
            <a:endPar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Those weighing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10-20kg need 3ml/kg/hour </a:t>
            </a:r>
            <a:endParaRPr lang="en-US" sz="36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Children above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20kg need 2.5ml/kg/hour </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Watters et al 1991)</a:t>
            </a:r>
            <a:endParaRPr lang="en-US" sz="36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You should select fluid that will supply the required electrolytes, for example, </a:t>
            </a: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normal saline or ringer lactate 500ml to alternate with 1000ml of 5% dextrose and add 3g of potassium chloride per litre of dextrose (Watters et al 1991</a:t>
            </a:r>
            <a:r>
              <a:rPr lang="en-GB"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5146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rPr>
              <a:t>General Principles in Postoperative Care </a:t>
            </a:r>
            <a:endParaRPr lang="en-US" dirty="0"/>
          </a:p>
        </p:txBody>
      </p:sp>
      <p:sp>
        <p:nvSpPr>
          <p:cNvPr id="3" name="Content Placeholder 2"/>
          <p:cNvSpPr>
            <a:spLocks noGrp="1"/>
          </p:cNvSpPr>
          <p:nvPr>
            <p:ph idx="1"/>
          </p:nvPr>
        </p:nvSpPr>
        <p:spPr/>
        <p:txBody>
          <a:bodyPr>
            <a:normAutofit fontScale="55000" lnSpcReduction="20000"/>
          </a:bodyPr>
          <a:lstStyle/>
          <a:p>
            <a:pPr marL="0" marR="0">
              <a:lnSpc>
                <a:spcPct val="107000"/>
              </a:lnSpc>
              <a:spcBef>
                <a:spcPts val="0"/>
              </a:spcBef>
              <a:spcAft>
                <a:spcPts val="0"/>
              </a:spcAft>
            </a:pPr>
            <a:r>
              <a:rPr lang="en-GB" sz="29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Controlling </a:t>
            </a:r>
            <a:r>
              <a:rPr lang="en-GB" sz="2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Bleeding and Wound Care</a:t>
            </a:r>
            <a:r>
              <a:rPr lang="en-GB" sz="2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Monitor the wound for any signs of bleeding</a:t>
            </a:r>
            <a:r>
              <a:rPr lang="en-GB" sz="2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Should this occur, </a:t>
            </a:r>
            <a:r>
              <a:rPr lang="en-GB" sz="2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apply a firm dressing and inform the surgeon.</a:t>
            </a:r>
            <a:r>
              <a:rPr lang="en-GB" sz="2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After 24 hours, </a:t>
            </a:r>
            <a:r>
              <a:rPr lang="en-GB" sz="2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check for signs of infection</a:t>
            </a:r>
            <a:r>
              <a:rPr lang="en-GB" sz="2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these include </a:t>
            </a:r>
            <a:r>
              <a:rPr lang="en-GB" sz="2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redness, tenderness, oedema and low grade feve</a:t>
            </a:r>
            <a:r>
              <a:rPr lang="en-GB" sz="2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 If this occurs the sutures are removed to allow the pus to drain and the wound cleaned three times a day with antiseptic lotion.</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2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Preventing Infection</a:t>
            </a:r>
            <a:r>
              <a:rPr lang="en-GB" sz="2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Septicaemia is likely following an operation, due to peritonitis. Pneumonia may follow bed confinement. This is indicated by a rise in body temperature and should this occur, you will need to administer antibiotic without delay. In some hospitals it is a common practice to cover the patient with antibiotics following surgery, where septicaemia is likely. The principle of infection prevention that you covered in module one, unit one should be applied to prevent infection.</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29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Monitoring of Complications</a:t>
            </a:r>
            <a:r>
              <a:rPr lang="en-GB" sz="2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sz="2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You should monitor pulse, blood pressure, and respiration rate and body temperature until they are stable and within the normal ranges for the age and sex of the patient. The recommended frequency is to observe the patient every 15 minutes for the first two hours, followed by every 30 minutes for the next two hours, then four hourly if they appear to be stable. Other important observations to make at the same time are level of consciousness, and urine output.</a:t>
            </a:r>
            <a:endParaRPr lang="en-US" sz="4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055146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rPr>
              <a:t>General Principles in Postoperative Care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Controlling Pain </a:t>
            </a:r>
          </a:p>
          <a:p>
            <a:r>
              <a:rPr lang="en-US" dirty="0"/>
              <a:t>This is achieved by the administration of pain relief drugs once the patient is conscious. You should administer an intermittent bolus of </a:t>
            </a:r>
            <a:r>
              <a:rPr lang="en-US" dirty="0" err="1"/>
              <a:t>pethidine</a:t>
            </a:r>
            <a:r>
              <a:rPr lang="en-US" dirty="0"/>
              <a:t> 50-100mg intramuscularly or morphine 10-15mg for adult. Other measures include correct positioning of the patient so as to avoid pressure on the nerves, administering analgesics, use of heat/cold massage and guided imagery (a process of suppressing pain by focusing on something else).</a:t>
            </a:r>
          </a:p>
          <a:p>
            <a:pPr marL="0" indent="0">
              <a:buNone/>
            </a:pPr>
            <a:r>
              <a:rPr lang="en-US" dirty="0"/>
              <a:t>Ensuring Return of Gastro Intestinal Motility </a:t>
            </a:r>
          </a:p>
          <a:p>
            <a:r>
              <a:rPr lang="en-US" dirty="0"/>
              <a:t>Postoperatively you should assess the return of gastric motility. This is indicated by the return of bowel sounds and passing of flatus. Following abdominal surgery (</a:t>
            </a:r>
            <a:r>
              <a:rPr lang="en-US" dirty="0" err="1"/>
              <a:t>laparatomy</a:t>
            </a:r>
            <a:r>
              <a:rPr lang="en-US" dirty="0"/>
              <a:t>), gastro intestinal motility returns to normal in three to four days. The patient should not take food orally before this period is over. The stomach is decompressed through nasal gastric tube suction. This should be removed when the aspirate falls bellow 400mls per day. Should postoperative </a:t>
            </a:r>
            <a:r>
              <a:rPr lang="en-US" dirty="0" err="1"/>
              <a:t>diarrhoea</a:t>
            </a:r>
            <a:r>
              <a:rPr lang="en-US" dirty="0"/>
              <a:t> occur, reassure the patient, as this clears in two to three days, but ensure adequate hydration. When bowel sounds are back give oral sips, fluid diet, light diet, then resume normal diet.</a:t>
            </a:r>
          </a:p>
          <a:p>
            <a:endParaRPr lang="en-US" dirty="0"/>
          </a:p>
        </p:txBody>
      </p:sp>
    </p:spTree>
    <p:extLst>
      <p:ext uri="{BB962C8B-B14F-4D97-AF65-F5344CB8AC3E}">
        <p14:creationId xmlns:p14="http://schemas.microsoft.com/office/powerpoint/2010/main" val="23841502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990000"/>
                </a:solidFill>
                <a:latin typeface="Arial" panose="020B0604020202020204" pitchFamily="34" charset="0"/>
                <a:ea typeface="Times New Roman" panose="02020603050405020304" pitchFamily="18" charset="0"/>
              </a:rPr>
              <a:t>General Principles in Postoperative Care </a:t>
            </a:r>
            <a:endParaRPr lang="en-US" dirty="0"/>
          </a:p>
        </p:txBody>
      </p:sp>
      <p:sp>
        <p:nvSpPr>
          <p:cNvPr id="3" name="Content Placeholder 2"/>
          <p:cNvSpPr>
            <a:spLocks noGrp="1"/>
          </p:cNvSpPr>
          <p:nvPr>
            <p:ph idx="1"/>
          </p:nvPr>
        </p:nvSpPr>
        <p:spPr/>
        <p:txBody>
          <a:bodyPr>
            <a:normAutofit fontScale="62500" lnSpcReduction="20000"/>
          </a:bodyPr>
          <a:lstStyle/>
          <a:p>
            <a:pPr marL="0" marR="0">
              <a:lnSpc>
                <a:spcPct val="107000"/>
              </a:lnSpc>
              <a:spcBef>
                <a:spcPts val="0"/>
              </a:spcBef>
              <a:spcAft>
                <a:spcPts val="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Ensuring Early Ambulation</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Encourage the patient to move out of bed as soon as their condition allows. This will prevent deep venous thrombosis (the development of a blood clot in a vein), which can complicate to pulmonary embolism (a circulating blood clot in the veins of the lungs).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signs of thrombosis include, warm swollen painful limbs and low-grade fever. If noticed, the affected limb should be elevated until the swelling subsides. Heparin in a dose of 5000units, eight hourly, is administered subcutaneously when the diagnosis is confirmed.</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postoperative care should start from the recovery area of a theatre, and continue in the postoperative ward where the patient is rehabilitated then discharged.</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Preparing the Patient for Discharge and Home Based Care</a:t>
            </a: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postoperative patient needs to be made aware of the expected outcome of the surgery as well as the medical and nursing care that they will require at home. This will reduce the possibility of last minute crises on the day of discharge.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 patient should be given an opportunity to get ready to cope at home and in the community as they ask you how to deal with a changed body image. Home based care concepts will be covered in detail in unit seven of module three</a:t>
            </a:r>
            <a:r>
              <a:rPr lang="en-GB"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9402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5782</Words>
  <Application>Microsoft Office PowerPoint</Application>
  <PresentationFormat>Widescreen</PresentationFormat>
  <Paragraphs>380</Paragraphs>
  <Slides>111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111</vt:i4>
      </vt:variant>
    </vt:vector>
  </HeadingPairs>
  <TitlesOfParts>
    <vt:vector size="117" baseType="lpstr">
      <vt:lpstr>Arial</vt:lpstr>
      <vt:lpstr>Calibri</vt:lpstr>
      <vt:lpstr>Calibri Light</vt:lpstr>
      <vt:lpstr>Symbol</vt:lpstr>
      <vt:lpstr>Times New Roman</vt:lpstr>
      <vt:lpstr>Office Theme</vt:lpstr>
      <vt:lpstr>Peri-operative nursing </vt:lpstr>
      <vt:lpstr>History of Theatre Nursing </vt:lpstr>
      <vt:lpstr>Pain control history</vt:lpstr>
      <vt:lpstr>Control of  haemorrhage history</vt:lpstr>
      <vt:lpstr>History of The control of infection </vt:lpstr>
      <vt:lpstr>Operating theatre nursing</vt:lpstr>
      <vt:lpstr>The aims of a theatre nurse</vt:lpstr>
      <vt:lpstr>Legal Aspects in Theatre Nursing </vt:lpstr>
      <vt:lpstr>Preoperative Care</vt:lpstr>
      <vt:lpstr>Preoperative Care</vt:lpstr>
      <vt:lpstr>Legal Aspects in Theatre Nursing </vt:lpstr>
      <vt:lpstr>Legal Aspects in Theatre Nursing </vt:lpstr>
      <vt:lpstr>Legal Aspects in Theatre Nursing </vt:lpstr>
      <vt:lpstr>procedure to be adhered to:</vt:lpstr>
      <vt:lpstr>Layout of an Operating Theatre</vt:lpstr>
      <vt:lpstr>Layout of an Operating Theatre</vt:lpstr>
      <vt:lpstr>Safety and Infection Prevention in Theatre-  Principles of Infection Prevention in the Operation Theatre </vt:lpstr>
      <vt:lpstr>Preparation of the Operating Room </vt:lpstr>
      <vt:lpstr>Post operation </vt:lpstr>
      <vt:lpstr>Preparation of the Nurse </vt:lpstr>
      <vt:lpstr>Scrubbing </vt:lpstr>
      <vt:lpstr>Scrubbing </vt:lpstr>
      <vt:lpstr>Scrubbing</vt:lpstr>
      <vt:lpstr>Scrubbing</vt:lpstr>
      <vt:lpstr>Scrubbing </vt:lpstr>
      <vt:lpstr>PowerPoint Presentation</vt:lpstr>
      <vt:lpstr>PowerPoint Presentation</vt:lpstr>
      <vt:lpstr>PowerPoint Presentation</vt:lpstr>
      <vt:lpstr>Drying, Gowning</vt:lpstr>
      <vt:lpstr>Gowning </vt:lpstr>
      <vt:lpstr>PowerPoint Presentation</vt:lpstr>
      <vt:lpstr>Gloving</vt:lpstr>
      <vt:lpstr>PowerPoint Presentation</vt:lpstr>
      <vt:lpstr>Patient’s Skin Preparation </vt:lpstr>
      <vt:lpstr>Positioning of Patient </vt:lpstr>
      <vt:lpstr>Trendelenburg</vt:lpstr>
      <vt:lpstr>PowerPoint Presentation</vt:lpstr>
      <vt:lpstr>Kidney position</vt:lpstr>
      <vt:lpstr>Lithotomy</vt:lpstr>
      <vt:lpstr>Laminectomy</vt:lpstr>
      <vt:lpstr>Supine (laparatomy position)</vt:lpstr>
      <vt:lpstr>Assignment </vt:lpstr>
      <vt:lpstr>Equipment Used in Theatre </vt:lpstr>
      <vt:lpstr>PowerPoint Presentation</vt:lpstr>
      <vt:lpstr>PowerPoint Presentation</vt:lpstr>
      <vt:lpstr>PowerPoint Presentation</vt:lpstr>
      <vt:lpstr>PowerPoint Presentation</vt:lpstr>
      <vt:lpstr>Equipment Used in Theatre </vt:lpstr>
      <vt:lpstr>PowerPoint Presentation</vt:lpstr>
      <vt:lpstr>PowerPoint Presentation</vt:lpstr>
      <vt:lpstr>PowerPoint Presentation</vt:lpstr>
      <vt:lpstr>Surgical Needles </vt:lpstr>
      <vt:lpstr>Atraumatic needles</vt:lpstr>
      <vt:lpstr>General Set of Instruments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Equipment </vt:lpstr>
      <vt:lpstr>Anaesthesia </vt:lpstr>
      <vt:lpstr>Anaesthesia</vt:lpstr>
      <vt:lpstr>Infiltration anaesthesia </vt:lpstr>
      <vt:lpstr>PowerPoint Presentation</vt:lpstr>
      <vt:lpstr>PowerPoint Presentation</vt:lpstr>
      <vt:lpstr>Field Block</vt:lpstr>
      <vt:lpstr>Nerve block </vt:lpstr>
      <vt:lpstr>Spinal Analgesia</vt:lpstr>
      <vt:lpstr>Epidural Anaesthesia</vt:lpstr>
      <vt:lpstr>General Anaesthesia</vt:lpstr>
      <vt:lpstr>General Anaesthesia</vt:lpstr>
      <vt:lpstr>Pre-operative Anaesthesia (Induction Agents) </vt:lpstr>
      <vt:lpstr>Pre-operative Anaesthesia (Induction Agents) </vt:lpstr>
      <vt:lpstr>Pre-operative Anaesthesia (Induction Agents) </vt:lpstr>
      <vt:lpstr>Preoperative Care</vt:lpstr>
      <vt:lpstr>Preoperative Care</vt:lpstr>
      <vt:lpstr>Preoperative Care</vt:lpstr>
      <vt:lpstr>Duties of the Anaesthetist Nurse</vt:lpstr>
      <vt:lpstr>Duties of the Anaesthetist Nurse</vt:lpstr>
      <vt:lpstr>Scrub-Up Nurse</vt:lpstr>
      <vt:lpstr>Circulating or Runner Nurse</vt:lpstr>
      <vt:lpstr>Recovery Room Nurse</vt:lpstr>
      <vt:lpstr>Theatre Attendant/The Nurse Administrator</vt:lpstr>
      <vt:lpstr>General Principles in Postoperative Care </vt:lpstr>
      <vt:lpstr>General Principles in Postoperative Care </vt:lpstr>
      <vt:lpstr>General Principles in Postoperative Care </vt:lpstr>
      <vt:lpstr>General Principles in Postoperative Care </vt:lpstr>
      <vt:lpstr>General Principles in Postoperative Care </vt:lpstr>
      <vt:lpstr>General Principles in Postoperative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Peri-operative nursing</dc:title>
  <dc:creator>david nzuki</dc:creator>
  <cp:lastModifiedBy>Windows User</cp:lastModifiedBy>
  <cp:revision>26</cp:revision>
  <dcterms:created xsi:type="dcterms:W3CDTF">2018-10-01T08:59:58Z</dcterms:created>
  <dcterms:modified xsi:type="dcterms:W3CDTF">2018-10-05T03:33:06Z</dcterms:modified>
</cp:coreProperties>
</file>