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sldIdLst>
    <p:sldId id="256" r:id="rId2"/>
    <p:sldId id="328" r:id="rId3"/>
    <p:sldId id="326" r:id="rId4"/>
    <p:sldId id="257" r:id="rId5"/>
    <p:sldId id="258" r:id="rId6"/>
    <p:sldId id="260" r:id="rId7"/>
    <p:sldId id="330" r:id="rId8"/>
    <p:sldId id="334" r:id="rId9"/>
    <p:sldId id="332" r:id="rId10"/>
    <p:sldId id="336" r:id="rId11"/>
    <p:sldId id="338" r:id="rId12"/>
    <p:sldId id="340" r:id="rId13"/>
    <p:sldId id="345" r:id="rId14"/>
    <p:sldId id="395" r:id="rId15"/>
    <p:sldId id="347" r:id="rId16"/>
    <p:sldId id="342" r:id="rId17"/>
    <p:sldId id="397" r:id="rId18"/>
    <p:sldId id="399" r:id="rId19"/>
    <p:sldId id="349" r:id="rId20"/>
    <p:sldId id="351" r:id="rId21"/>
    <p:sldId id="353" r:id="rId22"/>
    <p:sldId id="355" r:id="rId23"/>
    <p:sldId id="357" r:id="rId24"/>
    <p:sldId id="379" r:id="rId25"/>
    <p:sldId id="382" r:id="rId26"/>
    <p:sldId id="380" r:id="rId27"/>
    <p:sldId id="410" r:id="rId28"/>
    <p:sldId id="383" r:id="rId29"/>
    <p:sldId id="384" r:id="rId30"/>
    <p:sldId id="385" r:id="rId31"/>
    <p:sldId id="366" r:id="rId32"/>
    <p:sldId id="370" r:id="rId33"/>
    <p:sldId id="372" r:id="rId34"/>
    <p:sldId id="374" r:id="rId35"/>
    <p:sldId id="412" r:id="rId36"/>
    <p:sldId id="413" r:id="rId37"/>
    <p:sldId id="401" r:id="rId38"/>
    <p:sldId id="402" r:id="rId39"/>
    <p:sldId id="301" r:id="rId40"/>
    <p:sldId id="300" r:id="rId41"/>
    <p:sldId id="302" r:id="rId42"/>
    <p:sldId id="415" r:id="rId43"/>
    <p:sldId id="417" r:id="rId44"/>
    <p:sldId id="404" r:id="rId45"/>
    <p:sldId id="406" r:id="rId46"/>
    <p:sldId id="408" r:id="rId47"/>
    <p:sldId id="419" r:id="rId48"/>
    <p:sldId id="390" r:id="rId49"/>
    <p:sldId id="421" r:id="rId50"/>
    <p:sldId id="391" r:id="rId51"/>
    <p:sldId id="392" r:id="rId52"/>
    <p:sldId id="393" r:id="rId53"/>
    <p:sldId id="423" r:id="rId54"/>
    <p:sldId id="425" r:id="rId55"/>
    <p:sldId id="427" r:id="rId56"/>
    <p:sldId id="429" r:id="rId57"/>
    <p:sldId id="431" r:id="rId58"/>
    <p:sldId id="435" r:id="rId59"/>
    <p:sldId id="433" r:id="rId60"/>
    <p:sldId id="437" r:id="rId61"/>
    <p:sldId id="439" r:id="rId62"/>
    <p:sldId id="453" r:id="rId63"/>
    <p:sldId id="455" r:id="rId64"/>
    <p:sldId id="443" r:id="rId65"/>
    <p:sldId id="445" r:id="rId66"/>
    <p:sldId id="447" r:id="rId67"/>
    <p:sldId id="449" r:id="rId68"/>
    <p:sldId id="451" r:id="rId69"/>
    <p:sldId id="456" r:id="rId70"/>
    <p:sldId id="460" r:id="rId71"/>
    <p:sldId id="458" r:id="rId72"/>
    <p:sldId id="463"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slide" Target="slides/slide67.xml" /><Relationship Id="rId76" Type="http://schemas.openxmlformats.org/officeDocument/2006/relationships/viewProps" Target="viewProps.xml" /><Relationship Id="rId7" Type="http://schemas.openxmlformats.org/officeDocument/2006/relationships/slide" Target="slides/slide6.xml" /><Relationship Id="rId71" Type="http://schemas.openxmlformats.org/officeDocument/2006/relationships/slide" Target="slides/slide70.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slide" Target="slides/slide65.xml" /><Relationship Id="rId74"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slide" Target="slides/slide60.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77" Type="http://schemas.openxmlformats.org/officeDocument/2006/relationships/theme" Target="theme/theme1.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94DFA5-ACFD-430D-9A3A-8DA64789BA41}" type="datetimeFigureOut">
              <a:rPr lang="en-US" smtClean="0"/>
              <a:pPr/>
              <a:t>5/10/2021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692338-8866-41B3-A156-DD68532F326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21C66D-834D-4488-993E-6C022E15ABCE}" type="slidenum">
              <a:rPr lang="ar-SA" altLang="en-US"/>
              <a:pPr/>
              <a:t>7</a:t>
            </a:fld>
            <a:endParaRPr lang="en-US" alt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pPr marL="228600" indent="-228600">
              <a:lnSpc>
                <a:spcPct val="90000"/>
              </a:lnSpc>
            </a:pPr>
            <a:endParaRPr lang="en-GB" altLang="en-US"/>
          </a:p>
        </p:txBody>
      </p:sp>
    </p:spTree>
    <p:extLst>
      <p:ext uri="{BB962C8B-B14F-4D97-AF65-F5344CB8AC3E}">
        <p14:creationId xmlns:p14="http://schemas.microsoft.com/office/powerpoint/2010/main" val="4030892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692338-8866-41B3-A156-DD68532F326F}" type="slidenum">
              <a:rPr lang="en-IN" smtClean="0"/>
              <a:pPr/>
              <a:t>11</a:t>
            </a:fld>
            <a:endParaRPr lang="en-IN"/>
          </a:p>
        </p:txBody>
      </p:sp>
    </p:spTree>
    <p:extLst>
      <p:ext uri="{BB962C8B-B14F-4D97-AF65-F5344CB8AC3E}">
        <p14:creationId xmlns:p14="http://schemas.microsoft.com/office/powerpoint/2010/main" val="2578425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5D78AA-AC81-4ACF-9228-C71FA386236A}" type="slidenum">
              <a:rPr lang="ar-SA" altLang="en-US"/>
              <a:pPr/>
              <a:t>16</a:t>
            </a:fld>
            <a:endParaRPr lang="en-US" alt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GB" altLang="en-US"/>
          </a:p>
        </p:txBody>
      </p:sp>
    </p:spTree>
    <p:extLst>
      <p:ext uri="{BB962C8B-B14F-4D97-AF65-F5344CB8AC3E}">
        <p14:creationId xmlns:p14="http://schemas.microsoft.com/office/powerpoint/2010/main" val="3487523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692338-8866-41B3-A156-DD68532F326F}" type="slidenum">
              <a:rPr lang="en-IN" smtClean="0"/>
              <a:pPr/>
              <a:t>23</a:t>
            </a:fld>
            <a:endParaRPr lang="en-IN"/>
          </a:p>
        </p:txBody>
      </p:sp>
    </p:spTree>
    <p:extLst>
      <p:ext uri="{BB962C8B-B14F-4D97-AF65-F5344CB8AC3E}">
        <p14:creationId xmlns:p14="http://schemas.microsoft.com/office/powerpoint/2010/main" val="177334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MS PGothic" panose="020B0600070205080204" pitchFamily="34" charset="-128"/>
              </a:defRPr>
            </a:lvl1pPr>
            <a:lvl2pPr marL="37931725" indent="-37474525">
              <a:defRPr sz="2400">
                <a:solidFill>
                  <a:schemeClr val="tx1"/>
                </a:solidFill>
                <a:latin typeface="Times New Roman" panose="02020603050405020304" pitchFamily="18" charset="0"/>
                <a:ea typeface="MS PGothic" panose="020B0600070205080204" pitchFamily="34" charset="-128"/>
              </a:defRPr>
            </a:lvl2pPr>
            <a:lvl3pPr>
              <a:defRPr sz="2400">
                <a:solidFill>
                  <a:schemeClr val="tx1"/>
                </a:solidFill>
                <a:latin typeface="Times New Roman" panose="02020603050405020304" pitchFamily="18" charset="0"/>
                <a:ea typeface="MS PGothic" panose="020B0600070205080204" pitchFamily="34" charset="-128"/>
              </a:defRPr>
            </a:lvl3pPr>
            <a:lvl4pPr>
              <a:defRPr sz="2400">
                <a:solidFill>
                  <a:schemeClr val="tx1"/>
                </a:solidFill>
                <a:latin typeface="Times New Roman" panose="02020603050405020304" pitchFamily="18" charset="0"/>
                <a:ea typeface="MS PGothic" panose="020B0600070205080204" pitchFamily="34" charset="-128"/>
              </a:defRPr>
            </a:lvl4pPr>
            <a:lvl5pPr>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B23BBFE6-7FA0-4968-9B27-233A6354ABFC}" type="slidenum">
              <a:rPr lang="en-US" altLang="en-US" sz="1200"/>
              <a:pPr/>
              <a:t>56</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077137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MS PGothic" panose="020B0600070205080204" pitchFamily="34" charset="-128"/>
              </a:defRPr>
            </a:lvl1pPr>
            <a:lvl2pPr marL="37931725" indent="-37474525">
              <a:defRPr sz="2400">
                <a:solidFill>
                  <a:schemeClr val="tx1"/>
                </a:solidFill>
                <a:latin typeface="Times New Roman" panose="02020603050405020304" pitchFamily="18" charset="0"/>
                <a:ea typeface="MS PGothic" panose="020B0600070205080204" pitchFamily="34" charset="-128"/>
              </a:defRPr>
            </a:lvl2pPr>
            <a:lvl3pPr>
              <a:defRPr sz="2400">
                <a:solidFill>
                  <a:schemeClr val="tx1"/>
                </a:solidFill>
                <a:latin typeface="Times New Roman" panose="02020603050405020304" pitchFamily="18" charset="0"/>
                <a:ea typeface="MS PGothic" panose="020B0600070205080204" pitchFamily="34" charset="-128"/>
              </a:defRPr>
            </a:lvl3pPr>
            <a:lvl4pPr>
              <a:defRPr sz="2400">
                <a:solidFill>
                  <a:schemeClr val="tx1"/>
                </a:solidFill>
                <a:latin typeface="Times New Roman" panose="02020603050405020304" pitchFamily="18" charset="0"/>
                <a:ea typeface="MS PGothic" panose="020B0600070205080204" pitchFamily="34" charset="-128"/>
              </a:defRPr>
            </a:lvl4pPr>
            <a:lvl5pPr>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D66ED0B4-5EB8-49D5-9DEA-B451FE564265}" type="slidenum">
              <a:rPr lang="en-US" altLang="en-US" sz="1200"/>
              <a:pPr/>
              <a:t>57</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726146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8E6232-0CAE-4BF1-9AFC-D3FB47AE91CA}" type="slidenum">
              <a:rPr lang="en-US" altLang="en-US"/>
              <a:pPr/>
              <a:t>71</a:t>
            </a:fld>
            <a:endParaRPr lang="en-US" alt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58025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7.xml" /></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7.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533400"/>
            <a:ext cx="8458200" cy="1470025"/>
          </a:xfrm>
        </p:spPr>
        <p:txBody>
          <a:bodyPr>
            <a:noAutofit/>
          </a:bodyPr>
          <a:lstStyle/>
          <a:p>
            <a:r>
              <a:rPr lang="en-US" sz="7200" b="1" dirty="0">
                <a:solidFill>
                  <a:srgbClr val="7030A0"/>
                </a:solidFill>
              </a:rPr>
              <a:t>PHARMACOKINETICS</a:t>
            </a:r>
            <a:endParaRPr lang="en-IN" sz="7200" dirty="0"/>
          </a:p>
        </p:txBody>
      </p:sp>
      <p:sp>
        <p:nvSpPr>
          <p:cNvPr id="3" name="Subtitle 2"/>
          <p:cNvSpPr>
            <a:spLocks noGrp="1"/>
          </p:cNvSpPr>
          <p:nvPr>
            <p:ph type="subTitle" idx="1"/>
          </p:nvPr>
        </p:nvSpPr>
        <p:spPr>
          <a:xfrm>
            <a:off x="1371600" y="3886200"/>
            <a:ext cx="7772400" cy="2971800"/>
          </a:xfrm>
        </p:spPr>
        <p:txBody>
          <a:bodyPr/>
          <a:lstStyle/>
          <a:p>
            <a:endParaRPr lang="en-US" b="1" dirty="0">
              <a:solidFill>
                <a:schemeClr val="tx1"/>
              </a:solidFill>
            </a:endParaRPr>
          </a:p>
          <a:p>
            <a:endParaRPr lang="en-US" b="1" dirty="0">
              <a:solidFill>
                <a:schemeClr val="tx1"/>
              </a:solidFill>
            </a:endParaRPr>
          </a:p>
          <a:p>
            <a:endParaRPr lang="en-US" b="1" dirty="0">
              <a:solidFill>
                <a:schemeClr val="tx1"/>
              </a:solidFill>
            </a:endParaRPr>
          </a:p>
          <a:p>
            <a:r>
              <a:rPr lang="en-US" b="1" dirty="0">
                <a:solidFill>
                  <a:schemeClr val="tx1"/>
                </a:solidFill>
              </a:rPr>
              <a:t>                                       Ms Ireri</a:t>
            </a:r>
            <a:endParaRPr lang="en-IN"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3" name="object 3"/>
          <p:cNvSpPr txBox="1">
            <a:spLocks noGrp="1"/>
          </p:cNvSpPr>
          <p:nvPr>
            <p:ph type="title"/>
          </p:nvPr>
        </p:nvSpPr>
        <p:spPr>
          <a:xfrm>
            <a:off x="1402080" y="497840"/>
            <a:ext cx="6202680" cy="695960"/>
          </a:xfrm>
          <a:prstGeom prst="rect">
            <a:avLst/>
          </a:prstGeom>
        </p:spPr>
        <p:txBody>
          <a:bodyPr vert="horz" wrap="square" lIns="0" tIns="12700" rIns="0" bIns="0" rtlCol="0">
            <a:spAutoFit/>
          </a:bodyPr>
          <a:lstStyle/>
          <a:p>
            <a:pPr marL="12700">
              <a:lnSpc>
                <a:spcPct val="100000"/>
              </a:lnSpc>
              <a:spcBef>
                <a:spcPts val="100"/>
              </a:spcBef>
            </a:pPr>
            <a:r>
              <a:rPr sz="4400" b="0" dirty="0">
                <a:latin typeface="Calibri"/>
                <a:cs typeface="Calibri"/>
              </a:rPr>
              <a:t>Drug</a:t>
            </a:r>
            <a:r>
              <a:rPr sz="4400" b="0" spc="-25" dirty="0">
                <a:latin typeface="Calibri"/>
                <a:cs typeface="Calibri"/>
              </a:rPr>
              <a:t> </a:t>
            </a:r>
            <a:r>
              <a:rPr sz="4400" b="0" spc="-5" dirty="0">
                <a:latin typeface="Calibri"/>
                <a:cs typeface="Calibri"/>
              </a:rPr>
              <a:t>Absorption</a:t>
            </a:r>
            <a:r>
              <a:rPr sz="4400" b="0" spc="-20" dirty="0">
                <a:latin typeface="Calibri"/>
                <a:cs typeface="Calibri"/>
              </a:rPr>
              <a:t> </a:t>
            </a:r>
            <a:r>
              <a:rPr sz="4400" b="0" dirty="0">
                <a:latin typeface="Calibri"/>
                <a:cs typeface="Calibri"/>
              </a:rPr>
              <a:t>of</a:t>
            </a:r>
            <a:r>
              <a:rPr sz="4400" b="0" spc="-20" dirty="0">
                <a:latin typeface="Calibri"/>
                <a:cs typeface="Calibri"/>
              </a:rPr>
              <a:t> </a:t>
            </a:r>
            <a:r>
              <a:rPr sz="4400" b="0" spc="-5" dirty="0">
                <a:latin typeface="Calibri"/>
                <a:cs typeface="Calibri"/>
              </a:rPr>
              <a:t>Various</a:t>
            </a:r>
            <a:endParaRPr sz="4400">
              <a:latin typeface="Calibri"/>
              <a:cs typeface="Calibri"/>
            </a:endParaRPr>
          </a:p>
        </p:txBody>
      </p:sp>
      <p:sp>
        <p:nvSpPr>
          <p:cNvPr id="4" name="object 4"/>
          <p:cNvSpPr txBox="1"/>
          <p:nvPr/>
        </p:nvSpPr>
        <p:spPr>
          <a:xfrm>
            <a:off x="535940" y="1533615"/>
            <a:ext cx="3667125" cy="4382135"/>
          </a:xfrm>
          <a:prstGeom prst="rect">
            <a:avLst/>
          </a:prstGeom>
        </p:spPr>
        <p:txBody>
          <a:bodyPr vert="horz" wrap="square" lIns="0" tIns="210185" rIns="0" bIns="0" rtlCol="0">
            <a:spAutoFit/>
          </a:bodyPr>
          <a:lstStyle/>
          <a:p>
            <a:pPr marL="12700" algn="just">
              <a:lnSpc>
                <a:spcPct val="100000"/>
              </a:lnSpc>
              <a:spcBef>
                <a:spcPts val="1655"/>
              </a:spcBef>
            </a:pPr>
            <a:r>
              <a:rPr sz="3200" spc="-5" dirty="0">
                <a:latin typeface="Calibri"/>
                <a:cs typeface="Calibri"/>
              </a:rPr>
              <a:t>Oral</a:t>
            </a:r>
            <a:r>
              <a:rPr sz="3200" spc="-40" dirty="0">
                <a:latin typeface="Calibri"/>
                <a:cs typeface="Calibri"/>
              </a:rPr>
              <a:t> </a:t>
            </a:r>
            <a:r>
              <a:rPr sz="3200" spc="-5" dirty="0">
                <a:latin typeface="Calibri"/>
                <a:cs typeface="Calibri"/>
              </a:rPr>
              <a:t>Preparations</a:t>
            </a:r>
            <a:endParaRPr sz="3200">
              <a:latin typeface="Calibri"/>
              <a:cs typeface="Calibri"/>
            </a:endParaRPr>
          </a:p>
          <a:p>
            <a:pPr marL="474345" marR="78105" indent="-5080" algn="just">
              <a:lnSpc>
                <a:spcPct val="119900"/>
              </a:lnSpc>
              <a:spcBef>
                <a:spcPts val="690"/>
              </a:spcBef>
            </a:pPr>
            <a:r>
              <a:rPr sz="2800" spc="-10" dirty="0">
                <a:latin typeface="Calibri"/>
                <a:cs typeface="Calibri"/>
              </a:rPr>
              <a:t>Liquids, elixirs, syrups </a:t>
            </a:r>
            <a:r>
              <a:rPr sz="2800" spc="-620" dirty="0">
                <a:latin typeface="Calibri"/>
                <a:cs typeface="Calibri"/>
              </a:rPr>
              <a:t> </a:t>
            </a:r>
            <a:r>
              <a:rPr sz="2800" spc="-10" dirty="0">
                <a:latin typeface="Calibri"/>
                <a:cs typeface="Calibri"/>
              </a:rPr>
              <a:t>Suspension solutions </a:t>
            </a:r>
            <a:r>
              <a:rPr sz="2800" spc="-5" dirty="0">
                <a:latin typeface="Calibri"/>
                <a:cs typeface="Calibri"/>
              </a:rPr>
              <a:t> </a:t>
            </a:r>
            <a:r>
              <a:rPr sz="2800" spc="-10" dirty="0">
                <a:latin typeface="Calibri"/>
                <a:cs typeface="Calibri"/>
              </a:rPr>
              <a:t>Powders</a:t>
            </a:r>
            <a:endParaRPr sz="2800">
              <a:latin typeface="Calibri"/>
              <a:cs typeface="Calibri"/>
            </a:endParaRPr>
          </a:p>
          <a:p>
            <a:pPr marL="474345" marR="1084580">
              <a:lnSpc>
                <a:spcPct val="119900"/>
              </a:lnSpc>
              <a:spcBef>
                <a:spcPts val="10"/>
              </a:spcBef>
            </a:pPr>
            <a:r>
              <a:rPr sz="2800" spc="-10" dirty="0">
                <a:latin typeface="Calibri"/>
                <a:cs typeface="Calibri"/>
              </a:rPr>
              <a:t>Capsules </a:t>
            </a:r>
            <a:r>
              <a:rPr sz="2800" spc="-5" dirty="0">
                <a:latin typeface="Calibri"/>
                <a:cs typeface="Calibri"/>
              </a:rPr>
              <a:t> Tablets </a:t>
            </a:r>
            <a:r>
              <a:rPr sz="2800" dirty="0">
                <a:latin typeface="Calibri"/>
                <a:cs typeface="Calibri"/>
              </a:rPr>
              <a:t> </a:t>
            </a:r>
            <a:r>
              <a:rPr sz="2800" spc="-5" dirty="0">
                <a:latin typeface="Calibri"/>
                <a:cs typeface="Calibri"/>
              </a:rPr>
              <a:t>Coated</a:t>
            </a:r>
            <a:r>
              <a:rPr sz="2800" spc="-90" dirty="0">
                <a:latin typeface="Calibri"/>
                <a:cs typeface="Calibri"/>
              </a:rPr>
              <a:t> </a:t>
            </a:r>
            <a:r>
              <a:rPr sz="2800" spc="-5" dirty="0">
                <a:latin typeface="Calibri"/>
                <a:cs typeface="Calibri"/>
              </a:rPr>
              <a:t>tablets</a:t>
            </a:r>
            <a:endParaRPr sz="2800">
              <a:latin typeface="Calibri"/>
              <a:cs typeface="Calibri"/>
            </a:endParaRPr>
          </a:p>
          <a:p>
            <a:pPr marL="474345">
              <a:lnSpc>
                <a:spcPct val="100000"/>
              </a:lnSpc>
              <a:spcBef>
                <a:spcPts val="670"/>
              </a:spcBef>
            </a:pPr>
            <a:r>
              <a:rPr sz="2800" spc="-5" dirty="0">
                <a:latin typeface="Calibri"/>
                <a:cs typeface="Calibri"/>
              </a:rPr>
              <a:t>Enteric-coated</a:t>
            </a:r>
            <a:r>
              <a:rPr sz="2800" spc="-80" dirty="0">
                <a:latin typeface="Calibri"/>
                <a:cs typeface="Calibri"/>
              </a:rPr>
              <a:t> </a:t>
            </a:r>
            <a:r>
              <a:rPr sz="2800" spc="-5" dirty="0">
                <a:latin typeface="Calibri"/>
                <a:cs typeface="Calibri"/>
              </a:rPr>
              <a:t>tablets</a:t>
            </a:r>
            <a:endParaRPr sz="2800">
              <a:latin typeface="Calibri"/>
              <a:cs typeface="Calibri"/>
            </a:endParaRPr>
          </a:p>
        </p:txBody>
      </p:sp>
      <p:sp>
        <p:nvSpPr>
          <p:cNvPr id="5" name="object 5"/>
          <p:cNvSpPr txBox="1"/>
          <p:nvPr/>
        </p:nvSpPr>
        <p:spPr>
          <a:xfrm>
            <a:off x="5867400" y="2306319"/>
            <a:ext cx="1144905" cy="3609340"/>
          </a:xfrm>
          <a:prstGeom prst="rect">
            <a:avLst/>
          </a:prstGeom>
        </p:spPr>
        <p:txBody>
          <a:bodyPr vert="horz" wrap="square" lIns="0" tIns="97790" rIns="0" bIns="0" rtlCol="0">
            <a:spAutoFit/>
          </a:bodyPr>
          <a:lstStyle/>
          <a:p>
            <a:pPr algn="ctr">
              <a:lnSpc>
                <a:spcPct val="100000"/>
              </a:lnSpc>
              <a:spcBef>
                <a:spcPts val="770"/>
              </a:spcBef>
            </a:pPr>
            <a:r>
              <a:rPr sz="2800" spc="-5" dirty="0">
                <a:latin typeface="Calibri"/>
                <a:cs typeface="Calibri"/>
              </a:rPr>
              <a:t>Fastest</a:t>
            </a:r>
            <a:endParaRPr sz="2800">
              <a:latin typeface="Calibri"/>
              <a:cs typeface="Calibri"/>
            </a:endParaRPr>
          </a:p>
          <a:p>
            <a:pPr marL="635" algn="ctr">
              <a:lnSpc>
                <a:spcPct val="100000"/>
              </a:lnSpc>
              <a:spcBef>
                <a:spcPts val="670"/>
              </a:spcBef>
            </a:pPr>
            <a:r>
              <a:rPr sz="2800" spc="1835" dirty="0">
                <a:latin typeface="Segoe UI Symbol"/>
                <a:cs typeface="Segoe UI Symbol"/>
              </a:rPr>
              <a:t>𝗍</a:t>
            </a:r>
            <a:endParaRPr sz="2800">
              <a:latin typeface="Segoe UI Symbol"/>
              <a:cs typeface="Segoe UI Symbol"/>
            </a:endParaRPr>
          </a:p>
          <a:p>
            <a:pPr marL="635" algn="ctr">
              <a:lnSpc>
                <a:spcPct val="100000"/>
              </a:lnSpc>
              <a:spcBef>
                <a:spcPts val="670"/>
              </a:spcBef>
            </a:pPr>
            <a:r>
              <a:rPr sz="2800" spc="1835" dirty="0">
                <a:latin typeface="Segoe UI Symbol"/>
                <a:cs typeface="Segoe UI Symbol"/>
              </a:rPr>
              <a:t>𝗍</a:t>
            </a:r>
            <a:endParaRPr sz="2800">
              <a:latin typeface="Segoe UI Symbol"/>
              <a:cs typeface="Segoe UI Symbol"/>
            </a:endParaRPr>
          </a:p>
          <a:p>
            <a:pPr marL="635" algn="ctr">
              <a:lnSpc>
                <a:spcPct val="100000"/>
              </a:lnSpc>
              <a:spcBef>
                <a:spcPts val="680"/>
              </a:spcBef>
            </a:pPr>
            <a:r>
              <a:rPr sz="2800" spc="1835" dirty="0">
                <a:latin typeface="Segoe UI Symbol"/>
                <a:cs typeface="Segoe UI Symbol"/>
              </a:rPr>
              <a:t>𝗍</a:t>
            </a:r>
            <a:endParaRPr sz="2800">
              <a:latin typeface="Segoe UI Symbol"/>
              <a:cs typeface="Segoe UI Symbol"/>
            </a:endParaRPr>
          </a:p>
          <a:p>
            <a:pPr marL="635" algn="ctr">
              <a:lnSpc>
                <a:spcPct val="100000"/>
              </a:lnSpc>
              <a:spcBef>
                <a:spcPts val="670"/>
              </a:spcBef>
            </a:pPr>
            <a:r>
              <a:rPr sz="2800" spc="1835" dirty="0">
                <a:latin typeface="Segoe UI Symbol"/>
                <a:cs typeface="Segoe UI Symbol"/>
              </a:rPr>
              <a:t>𝗍</a:t>
            </a:r>
            <a:endParaRPr sz="2800">
              <a:latin typeface="Segoe UI Symbol"/>
              <a:cs typeface="Segoe UI Symbol"/>
            </a:endParaRPr>
          </a:p>
          <a:p>
            <a:pPr marL="635" algn="ctr">
              <a:lnSpc>
                <a:spcPct val="100000"/>
              </a:lnSpc>
              <a:spcBef>
                <a:spcPts val="670"/>
              </a:spcBef>
            </a:pPr>
            <a:r>
              <a:rPr sz="2800" spc="1835" dirty="0">
                <a:latin typeface="Segoe UI Symbol"/>
                <a:cs typeface="Segoe UI Symbol"/>
              </a:rPr>
              <a:t>𝗍</a:t>
            </a:r>
            <a:endParaRPr sz="2800">
              <a:latin typeface="Segoe UI Symbol"/>
              <a:cs typeface="Segoe UI Symbol"/>
            </a:endParaRPr>
          </a:p>
          <a:p>
            <a:pPr algn="ctr">
              <a:lnSpc>
                <a:spcPct val="100000"/>
              </a:lnSpc>
              <a:spcBef>
                <a:spcPts val="670"/>
              </a:spcBef>
            </a:pPr>
            <a:r>
              <a:rPr sz="2800" spc="-5" dirty="0">
                <a:latin typeface="Calibri"/>
                <a:cs typeface="Calibri"/>
              </a:rPr>
              <a:t>Slowest</a:t>
            </a:r>
            <a:endParaRPr sz="2800">
              <a:latin typeface="Calibri"/>
              <a:cs typeface="Calibri"/>
            </a:endParaRPr>
          </a:p>
        </p:txBody>
      </p:sp>
      <p:sp>
        <p:nvSpPr>
          <p:cNvPr id="6" name="object 6"/>
          <p:cNvSpPr txBox="1"/>
          <p:nvPr/>
        </p:nvSpPr>
        <p:spPr>
          <a:xfrm>
            <a:off x="7785100" y="6435090"/>
            <a:ext cx="824230"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888888"/>
                </a:solidFill>
                <a:latin typeface="Times New Roman"/>
                <a:cs typeface="Times New Roman"/>
              </a:rPr>
              <a:t>Chapter</a:t>
            </a:r>
            <a:r>
              <a:rPr sz="1200" spc="-55" dirty="0">
                <a:solidFill>
                  <a:srgbClr val="888888"/>
                </a:solidFill>
                <a:latin typeface="Times New Roman"/>
                <a:cs typeface="Times New Roman"/>
              </a:rPr>
              <a:t> </a:t>
            </a:r>
            <a:r>
              <a:rPr sz="1200" spc="-5" dirty="0">
                <a:solidFill>
                  <a:srgbClr val="888888"/>
                </a:solidFill>
                <a:latin typeface="Times New Roman"/>
                <a:cs typeface="Times New Roman"/>
              </a:rPr>
              <a:t>2-67</a:t>
            </a:r>
            <a:endParaRPr sz="1200">
              <a:latin typeface="Times New Roman"/>
              <a:cs typeface="Times New Roman"/>
            </a:endParaRPr>
          </a:p>
        </p:txBody>
      </p:sp>
      <p:sp>
        <p:nvSpPr>
          <p:cNvPr id="7" name="object 7"/>
          <p:cNvSpPr txBox="1"/>
          <p:nvPr/>
        </p:nvSpPr>
        <p:spPr>
          <a:xfrm>
            <a:off x="4210050" y="6435090"/>
            <a:ext cx="723900"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888888"/>
                </a:solidFill>
                <a:latin typeface="Times New Roman"/>
                <a:cs typeface="Times New Roman"/>
              </a:rPr>
              <a:t>Mr.Dipti</a:t>
            </a:r>
            <a:r>
              <a:rPr sz="1200" spc="-60" dirty="0">
                <a:solidFill>
                  <a:srgbClr val="888888"/>
                </a:solidFill>
                <a:latin typeface="Times New Roman"/>
                <a:cs typeface="Times New Roman"/>
              </a:rPr>
              <a:t> </a:t>
            </a:r>
            <a:r>
              <a:rPr sz="1200" dirty="0">
                <a:solidFill>
                  <a:srgbClr val="888888"/>
                </a:solidFill>
                <a:latin typeface="Times New Roman"/>
                <a:cs typeface="Times New Roman"/>
              </a:rPr>
              <a:t>S.</a:t>
            </a:r>
            <a:endParaRPr sz="1200">
              <a:latin typeface="Times New Roman"/>
              <a:cs typeface="Times New Roman"/>
            </a:endParaRPr>
          </a:p>
        </p:txBody>
      </p:sp>
      <p:sp>
        <p:nvSpPr>
          <p:cNvPr id="8" name="object 8"/>
          <p:cNvSpPr txBox="1"/>
          <p:nvPr/>
        </p:nvSpPr>
        <p:spPr>
          <a:xfrm>
            <a:off x="534669" y="6435090"/>
            <a:ext cx="567690" cy="208279"/>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888888"/>
                </a:solidFill>
                <a:latin typeface="Times New Roman"/>
                <a:cs typeface="Times New Roman"/>
              </a:rPr>
              <a:t>0</a:t>
            </a:r>
            <a:r>
              <a:rPr sz="1200" spc="-10" dirty="0">
                <a:solidFill>
                  <a:srgbClr val="888888"/>
                </a:solidFill>
                <a:latin typeface="Times New Roman"/>
                <a:cs typeface="Times New Roman"/>
              </a:rPr>
              <a:t>8</a:t>
            </a:r>
            <a:r>
              <a:rPr sz="1200" spc="5" dirty="0">
                <a:solidFill>
                  <a:srgbClr val="888888"/>
                </a:solidFill>
                <a:latin typeface="Times New Roman"/>
                <a:cs typeface="Times New Roman"/>
              </a:rPr>
              <a:t>/</a:t>
            </a:r>
            <a:r>
              <a:rPr sz="1200" dirty="0">
                <a:solidFill>
                  <a:srgbClr val="888888"/>
                </a:solidFill>
                <a:latin typeface="Times New Roman"/>
                <a:cs typeface="Times New Roman"/>
              </a:rPr>
              <a:t>23</a:t>
            </a:r>
            <a:r>
              <a:rPr sz="1200" spc="5" dirty="0">
                <a:solidFill>
                  <a:srgbClr val="888888"/>
                </a:solidFill>
                <a:latin typeface="Times New Roman"/>
                <a:cs typeface="Times New Roman"/>
              </a:rPr>
              <a:t>/</a:t>
            </a:r>
            <a:r>
              <a:rPr sz="1200" dirty="0">
                <a:solidFill>
                  <a:srgbClr val="888888"/>
                </a:solidFill>
                <a:latin typeface="Times New Roman"/>
                <a:cs typeface="Times New Roman"/>
              </a:rPr>
              <a:t>18</a:t>
            </a:r>
            <a:endParaRPr sz="1200">
              <a:latin typeface="Times New Roman"/>
              <a:cs typeface="Times New Roman"/>
            </a:endParaRPr>
          </a:p>
        </p:txBody>
      </p:sp>
    </p:spTree>
    <p:extLst>
      <p:ext uri="{BB962C8B-B14F-4D97-AF65-F5344CB8AC3E}">
        <p14:creationId xmlns:p14="http://schemas.microsoft.com/office/powerpoint/2010/main" val="764519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741363" y="638175"/>
            <a:ext cx="7648575" cy="1143000"/>
          </a:xfrm>
        </p:spPr>
        <p:txBody>
          <a:bodyPr>
            <a:noAutofit/>
          </a:bodyPr>
          <a:lstStyle/>
          <a:p>
            <a:pPr>
              <a:spcBef>
                <a:spcPct val="10000"/>
              </a:spcBef>
              <a:spcAft>
                <a:spcPct val="15000"/>
              </a:spcAft>
            </a:pPr>
            <a:r>
              <a:rPr lang="en-US" b="1" dirty="0"/>
              <a:t>Factors That Affect Absorption</a:t>
            </a:r>
            <a:br>
              <a:rPr lang="en-US" b="1" dirty="0"/>
            </a:br>
            <a:endParaRPr lang="en-US" b="1" dirty="0"/>
          </a:p>
        </p:txBody>
      </p:sp>
      <p:sp>
        <p:nvSpPr>
          <p:cNvPr id="72707" name="Rectangle 3"/>
          <p:cNvSpPr>
            <a:spLocks noGrp="1" noChangeArrowheads="1"/>
          </p:cNvSpPr>
          <p:nvPr>
            <p:ph type="body" idx="1"/>
          </p:nvPr>
        </p:nvSpPr>
        <p:spPr>
          <a:xfrm>
            <a:off x="741363" y="1229285"/>
            <a:ext cx="7635875" cy="4535487"/>
          </a:xfrm>
        </p:spPr>
        <p:txBody>
          <a:bodyPr>
            <a:normAutofit fontScale="85000" lnSpcReduction="10000"/>
          </a:bodyPr>
          <a:lstStyle/>
          <a:p>
            <a:r>
              <a:rPr lang="en-US" dirty="0"/>
              <a:t>Route of administration of  the drug</a:t>
            </a:r>
          </a:p>
          <a:p>
            <a:r>
              <a:rPr lang="en-US" dirty="0"/>
              <a:t>Food or fluids administered with the drug</a:t>
            </a:r>
          </a:p>
          <a:p>
            <a:r>
              <a:rPr lang="en-US" dirty="0"/>
              <a:t>Dosage formulation of the drug</a:t>
            </a:r>
          </a:p>
          <a:p>
            <a:r>
              <a:rPr lang="en-US" dirty="0"/>
              <a:t>Status of the absorptive surface- blood supply</a:t>
            </a:r>
          </a:p>
          <a:p>
            <a:r>
              <a:rPr lang="en-US" dirty="0"/>
              <a:t>Rate of blood flow to the small intestine</a:t>
            </a:r>
          </a:p>
          <a:p>
            <a:r>
              <a:rPr lang="en-US" dirty="0"/>
              <a:t>Acidity of the stomach (GUT Ph)</a:t>
            </a:r>
          </a:p>
          <a:p>
            <a:r>
              <a:rPr lang="en-US" dirty="0"/>
              <a:t>Size of the drug (molecular weight)</a:t>
            </a:r>
          </a:p>
          <a:p>
            <a:r>
              <a:rPr lang="en-US" dirty="0"/>
              <a:t>Status of GI motility (diarrhea, vomiting)</a:t>
            </a:r>
          </a:p>
          <a:p>
            <a:r>
              <a:rPr lang="en-US" dirty="0"/>
              <a:t>Food-drug interactions</a:t>
            </a:r>
          </a:p>
          <a:p>
            <a:r>
              <a:rPr lang="en-US" dirty="0"/>
              <a:t>Solubility of the drug</a:t>
            </a:r>
          </a:p>
          <a:p>
            <a:pPr marL="0" indent="0">
              <a:buNone/>
            </a:pPr>
            <a:endParaRPr lang="en-US" dirty="0"/>
          </a:p>
        </p:txBody>
      </p:sp>
    </p:spTree>
    <p:extLst>
      <p:ext uri="{BB962C8B-B14F-4D97-AF65-F5344CB8AC3E}">
        <p14:creationId xmlns:p14="http://schemas.microsoft.com/office/powerpoint/2010/main" val="1989468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839200" cy="1143000"/>
          </a:xfrm>
        </p:spPr>
        <p:txBody>
          <a:bodyPr/>
          <a:lstStyle/>
          <a:p>
            <a:pPr algn="l"/>
            <a:r>
              <a:rPr lang="en-US" altLang="en-US" b="1"/>
              <a:t>Absorption in the Pediatric Patient</a:t>
            </a:r>
            <a:endParaRPr lang="en-US" altLang="en-US"/>
          </a:p>
        </p:txBody>
      </p:sp>
      <p:sp>
        <p:nvSpPr>
          <p:cNvPr id="18435" name="Rectangle 3"/>
          <p:cNvSpPr>
            <a:spLocks noGrp="1" noChangeArrowheads="1"/>
          </p:cNvSpPr>
          <p:nvPr>
            <p:ph type="body" idx="1"/>
          </p:nvPr>
        </p:nvSpPr>
        <p:spPr/>
        <p:txBody>
          <a:bodyPr/>
          <a:lstStyle/>
          <a:p>
            <a:r>
              <a:rPr lang="en-US" altLang="en-US" dirty="0"/>
              <a:t>Gastrointestinal pH changes</a:t>
            </a:r>
          </a:p>
          <a:p>
            <a:r>
              <a:rPr lang="en-US" altLang="en-US" dirty="0"/>
              <a:t>Gastric emptying</a:t>
            </a:r>
          </a:p>
          <a:p>
            <a:r>
              <a:rPr lang="en-US" altLang="en-US" dirty="0"/>
              <a:t>Gastric enzymes</a:t>
            </a:r>
          </a:p>
          <a:p>
            <a:r>
              <a:rPr lang="en-US" altLang="en-US" dirty="0"/>
              <a:t>Bile acids &amp; biliary function</a:t>
            </a:r>
          </a:p>
          <a:p>
            <a:r>
              <a:rPr lang="en-US" altLang="en-US" dirty="0"/>
              <a:t>Gastrointestinal flora</a:t>
            </a:r>
          </a:p>
          <a:p>
            <a:r>
              <a:rPr lang="en-US" altLang="en-US" dirty="0"/>
              <a:t>Formula/food interaction</a:t>
            </a:r>
          </a:p>
        </p:txBody>
      </p:sp>
    </p:spTree>
    <p:extLst>
      <p:ext uri="{BB962C8B-B14F-4D97-AF65-F5344CB8AC3E}">
        <p14:creationId xmlns:p14="http://schemas.microsoft.com/office/powerpoint/2010/main" val="3083496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4294967295"/>
          </p:nvPr>
        </p:nvSpPr>
        <p:spPr>
          <a:xfrm>
            <a:off x="228600" y="457200"/>
            <a:ext cx="8229600" cy="4525963"/>
          </a:xfrm>
        </p:spPr>
        <p:txBody>
          <a:bodyPr>
            <a:normAutofit/>
          </a:bodyPr>
          <a:lstStyle/>
          <a:p>
            <a:pPr algn="ctr" rtl="0">
              <a:lnSpc>
                <a:spcPct val="90000"/>
              </a:lnSpc>
              <a:buFont typeface="Wingdings" panose="05000000000000000000" pitchFamily="2" charset="2"/>
              <a:buNone/>
            </a:pPr>
            <a:r>
              <a:rPr lang="en-US" altLang="en-US" sz="4400" b="1" dirty="0">
                <a:solidFill>
                  <a:schemeClr val="hlink"/>
                </a:solidFill>
              </a:rPr>
              <a:t>Drug distribution</a:t>
            </a:r>
          </a:p>
          <a:p>
            <a:pPr algn="l" rtl="0">
              <a:lnSpc>
                <a:spcPct val="90000"/>
              </a:lnSpc>
              <a:buFont typeface="Wingdings" panose="05000000000000000000" pitchFamily="2" charset="2"/>
              <a:buNone/>
            </a:pPr>
            <a:r>
              <a:rPr lang="en-US" altLang="en-US" sz="4400" b="1" dirty="0"/>
              <a:t>Passage of drugs from blood to different tissues (site of action)</a:t>
            </a:r>
          </a:p>
          <a:p>
            <a:pPr algn="l" rtl="0">
              <a:lnSpc>
                <a:spcPct val="90000"/>
              </a:lnSpc>
              <a:buFont typeface="Wingdings" panose="05000000000000000000" pitchFamily="2" charset="2"/>
              <a:buNone/>
            </a:pPr>
            <a:endParaRPr lang="en-US" altLang="en-US" sz="4400" b="1" dirty="0"/>
          </a:p>
        </p:txBody>
      </p:sp>
    </p:spTree>
    <p:extLst>
      <p:ext uri="{BB962C8B-B14F-4D97-AF65-F5344CB8AC3E}">
        <p14:creationId xmlns:p14="http://schemas.microsoft.com/office/powerpoint/2010/main" val="2692748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Volume of Distribution</a:t>
            </a:r>
          </a:p>
        </p:txBody>
      </p:sp>
      <p:sp>
        <p:nvSpPr>
          <p:cNvPr id="3" name="Content Placeholder 2"/>
          <p:cNvSpPr>
            <a:spLocks noGrp="1"/>
          </p:cNvSpPr>
          <p:nvPr>
            <p:ph idx="1"/>
          </p:nvPr>
        </p:nvSpPr>
        <p:spPr/>
        <p:txBody>
          <a:bodyPr>
            <a:normAutofit fontScale="92500" lnSpcReduction="10000"/>
          </a:bodyPr>
          <a:lstStyle/>
          <a:p>
            <a:r>
              <a:rPr lang="en-US" dirty="0"/>
              <a:t>Volume of distribution (</a:t>
            </a:r>
            <a:r>
              <a:rPr lang="en-US" dirty="0" err="1"/>
              <a:t>Vd</a:t>
            </a:r>
            <a:r>
              <a:rPr lang="en-US" dirty="0"/>
              <a:t>) relates the amount of drug in the body to the concentration of drug (C) in blood or plasma:</a:t>
            </a:r>
          </a:p>
          <a:p>
            <a:r>
              <a:rPr lang="en-US" dirty="0"/>
              <a:t> is an apparent volume </a:t>
            </a:r>
          </a:p>
          <a:p>
            <a:r>
              <a:rPr lang="en-US" dirty="0"/>
              <a:t>Drugs with very high volumes of distribution have much higher concentrations in extravascular tissue than in the vascular compartment, </a:t>
            </a:r>
            <a:r>
              <a:rPr lang="en-US" dirty="0" err="1"/>
              <a:t>ie</a:t>
            </a:r>
            <a:r>
              <a:rPr lang="en-US" dirty="0"/>
              <a:t>, they are not homogeneously distributed. </a:t>
            </a:r>
          </a:p>
          <a:p>
            <a:r>
              <a:rPr lang="en-US" dirty="0"/>
              <a:t>The units for Volume of Distribution are typically reported in (ml or liter)/kg body weight</a:t>
            </a:r>
          </a:p>
        </p:txBody>
      </p:sp>
    </p:spTree>
    <p:extLst>
      <p:ext uri="{BB962C8B-B14F-4D97-AF65-F5344CB8AC3E}">
        <p14:creationId xmlns:p14="http://schemas.microsoft.com/office/powerpoint/2010/main" val="377544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4294967295"/>
          </p:nvPr>
        </p:nvSpPr>
        <p:spPr>
          <a:xfrm>
            <a:off x="457200" y="838200"/>
            <a:ext cx="8229600" cy="4525963"/>
          </a:xfrm>
        </p:spPr>
        <p:txBody>
          <a:bodyPr>
            <a:normAutofit fontScale="92500" lnSpcReduction="10000"/>
          </a:bodyPr>
          <a:lstStyle/>
          <a:p>
            <a:pPr>
              <a:lnSpc>
                <a:spcPct val="90000"/>
              </a:lnSpc>
              <a:buNone/>
            </a:pPr>
            <a:r>
              <a:rPr lang="en-US" altLang="en-US" b="1" dirty="0"/>
              <a:t>Extent of distribution could be measured by a constant known as AVD</a:t>
            </a:r>
          </a:p>
          <a:p>
            <a:pPr algn="l" rtl="0">
              <a:lnSpc>
                <a:spcPct val="90000"/>
              </a:lnSpc>
              <a:buFont typeface="Wingdings" panose="05000000000000000000" pitchFamily="2" charset="2"/>
              <a:buNone/>
            </a:pPr>
            <a:r>
              <a:rPr lang="en-US" altLang="en-US" b="1" dirty="0"/>
              <a:t>Apparent volume of distribution </a:t>
            </a:r>
            <a:r>
              <a:rPr lang="en-US" altLang="en-US" b="1" dirty="0">
                <a:solidFill>
                  <a:schemeClr val="hlink"/>
                </a:solidFill>
              </a:rPr>
              <a:t>(AVD)</a:t>
            </a:r>
            <a:r>
              <a:rPr lang="en-US" altLang="en-US" b="1" dirty="0"/>
              <a:t>:</a:t>
            </a:r>
          </a:p>
          <a:p>
            <a:pPr algn="l" rtl="0">
              <a:lnSpc>
                <a:spcPct val="90000"/>
              </a:lnSpc>
              <a:buFont typeface="Wingdings" panose="05000000000000000000" pitchFamily="2" charset="2"/>
              <a:buNone/>
            </a:pPr>
            <a:r>
              <a:rPr lang="en-US" altLang="en-US" b="1" dirty="0"/>
              <a:t>The total volume in which the free form of a given drug distributes in different body compartments at equilibrium</a:t>
            </a:r>
          </a:p>
          <a:p>
            <a:pPr algn="l" rtl="0">
              <a:lnSpc>
                <a:spcPct val="90000"/>
              </a:lnSpc>
              <a:buFont typeface="Wingdings" panose="05000000000000000000" pitchFamily="2" charset="2"/>
              <a:buNone/>
            </a:pPr>
            <a:endParaRPr lang="en-US" altLang="en-US" b="1" dirty="0"/>
          </a:p>
          <a:p>
            <a:pPr algn="l" rtl="0">
              <a:lnSpc>
                <a:spcPct val="90000"/>
              </a:lnSpc>
              <a:buFont typeface="Wingdings" panose="05000000000000000000" pitchFamily="2" charset="2"/>
              <a:buNone/>
            </a:pPr>
            <a:r>
              <a:rPr lang="en-US" altLang="en-US" b="1" dirty="0"/>
              <a:t>               AVD = Dose (mg)/C</a:t>
            </a:r>
            <a:r>
              <a:rPr lang="en-US" altLang="en-US" b="1" baseline="-25000" dirty="0"/>
              <a:t>0</a:t>
            </a:r>
            <a:r>
              <a:rPr lang="en-US" altLang="en-US" b="1" dirty="0"/>
              <a:t> (mg/L)</a:t>
            </a:r>
          </a:p>
          <a:p>
            <a:pPr algn="l" rtl="0">
              <a:lnSpc>
                <a:spcPct val="90000"/>
              </a:lnSpc>
              <a:buFont typeface="Wingdings" panose="05000000000000000000" pitchFamily="2" charset="2"/>
              <a:buNone/>
            </a:pPr>
            <a:endParaRPr lang="en-US" altLang="en-US" b="1" dirty="0"/>
          </a:p>
          <a:p>
            <a:pPr algn="l" rtl="0">
              <a:lnSpc>
                <a:spcPct val="90000"/>
              </a:lnSpc>
              <a:buFont typeface="Wingdings" panose="05000000000000000000" pitchFamily="2" charset="2"/>
              <a:buNone/>
            </a:pPr>
            <a:r>
              <a:rPr lang="en-US" altLang="en-US" b="1" dirty="0"/>
              <a:t>C</a:t>
            </a:r>
            <a:r>
              <a:rPr lang="en-US" altLang="en-US" b="1" baseline="-25000" dirty="0"/>
              <a:t>0 </a:t>
            </a:r>
            <a:r>
              <a:rPr lang="en-US" altLang="en-US" b="1" dirty="0"/>
              <a:t>=</a:t>
            </a:r>
            <a:r>
              <a:rPr lang="en-US" altLang="en-US" b="1" baseline="-25000" dirty="0"/>
              <a:t> </a:t>
            </a:r>
            <a:r>
              <a:rPr lang="en-US" altLang="en-US" b="1" dirty="0"/>
              <a:t>Concentration of drug in blood at time zero</a:t>
            </a:r>
          </a:p>
          <a:p>
            <a:pPr algn="l" rtl="0">
              <a:lnSpc>
                <a:spcPct val="90000"/>
              </a:lnSpc>
              <a:buFont typeface="Wingdings" panose="05000000000000000000" pitchFamily="2" charset="2"/>
              <a:buNone/>
            </a:pPr>
            <a:endParaRPr lang="en-US" altLang="en-US" sz="2800" b="1" dirty="0"/>
          </a:p>
          <a:p>
            <a:pPr algn="l" rtl="0">
              <a:lnSpc>
                <a:spcPct val="90000"/>
              </a:lnSpc>
              <a:buFont typeface="Wingdings" panose="05000000000000000000" pitchFamily="2" charset="2"/>
              <a:buNone/>
            </a:pPr>
            <a:endParaRPr lang="en-US" altLang="en-US" sz="2800" b="1" dirty="0"/>
          </a:p>
        </p:txBody>
      </p:sp>
    </p:spTree>
    <p:extLst>
      <p:ext uri="{BB962C8B-B14F-4D97-AF65-F5344CB8AC3E}">
        <p14:creationId xmlns:p14="http://schemas.microsoft.com/office/powerpoint/2010/main" val="263777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CA32D4D-3D53-4456-927B-052845170A91}" type="slidenum">
              <a:rPr lang="ar-SA" altLang="en-US"/>
              <a:pPr/>
              <a:t>16</a:t>
            </a:fld>
            <a:endParaRPr lang="en-US" altLang="en-US"/>
          </a:p>
        </p:txBody>
      </p:sp>
      <p:sp>
        <p:nvSpPr>
          <p:cNvPr id="87042" name="Rectangle 2"/>
          <p:cNvSpPr>
            <a:spLocks noGrp="1" noChangeArrowheads="1"/>
          </p:cNvSpPr>
          <p:nvPr>
            <p:ph type="title"/>
          </p:nvPr>
        </p:nvSpPr>
        <p:spPr>
          <a:xfrm>
            <a:off x="1066800" y="152400"/>
            <a:ext cx="7772400" cy="762000"/>
          </a:xfrm>
        </p:spPr>
        <p:txBody>
          <a:bodyPr/>
          <a:lstStyle/>
          <a:p>
            <a:r>
              <a:rPr lang="en-US" altLang="en-US" sz="4000" u="sng" dirty="0">
                <a:solidFill>
                  <a:srgbClr val="FFFF00"/>
                </a:solidFill>
              </a:rPr>
              <a:t>Drug distribution</a:t>
            </a:r>
            <a:endParaRPr lang="en-GB" altLang="en-US" sz="4000" u="sng" dirty="0">
              <a:solidFill>
                <a:srgbClr val="FFFF00"/>
              </a:solidFill>
            </a:endParaRPr>
          </a:p>
        </p:txBody>
      </p:sp>
      <p:sp>
        <p:nvSpPr>
          <p:cNvPr id="87043" name="Rectangle 3"/>
          <p:cNvSpPr>
            <a:spLocks noGrp="1" noChangeArrowheads="1"/>
          </p:cNvSpPr>
          <p:nvPr>
            <p:ph type="body" idx="1"/>
          </p:nvPr>
        </p:nvSpPr>
        <p:spPr>
          <a:xfrm>
            <a:off x="721659" y="771151"/>
            <a:ext cx="7924800" cy="5867400"/>
          </a:xfrm>
        </p:spPr>
        <p:txBody>
          <a:bodyPr/>
          <a:lstStyle/>
          <a:p>
            <a:pPr>
              <a:lnSpc>
                <a:spcPct val="140000"/>
              </a:lnSpc>
            </a:pPr>
            <a:r>
              <a:rPr lang="en-US" altLang="en-US" sz="2400" dirty="0"/>
              <a:t>Once the drug is absorbed, it is rapidly distributed around the blood supply, then slowly distributed to the various tissues and organs.</a:t>
            </a:r>
          </a:p>
          <a:p>
            <a:pPr>
              <a:lnSpc>
                <a:spcPct val="140000"/>
              </a:lnSpc>
            </a:pPr>
            <a:r>
              <a:rPr lang="en-US" altLang="en-US" sz="2400" dirty="0"/>
              <a:t>Distribution to the </a:t>
            </a:r>
            <a:r>
              <a:rPr lang="en-US" altLang="en-US" sz="2400" u="sng" dirty="0"/>
              <a:t>interstitial fluid</a:t>
            </a:r>
            <a:r>
              <a:rPr lang="en-US" altLang="en-US" sz="2400" dirty="0"/>
              <a:t> surrounding tissues and organs is rapid if the drug is not </a:t>
            </a:r>
            <a:r>
              <a:rPr lang="en-US" altLang="en-US" sz="2400" u="sng" dirty="0"/>
              <a:t>bound to plasma proteins .</a:t>
            </a:r>
          </a:p>
          <a:p>
            <a:pPr>
              <a:lnSpc>
                <a:spcPct val="140000"/>
              </a:lnSpc>
            </a:pPr>
            <a:r>
              <a:rPr lang="en-US" altLang="en-US" sz="2400" dirty="0"/>
              <a:t>Some drugs have to enter cells in order to reach their target.</a:t>
            </a:r>
          </a:p>
          <a:p>
            <a:pPr>
              <a:lnSpc>
                <a:spcPct val="140000"/>
              </a:lnSpc>
            </a:pPr>
            <a:r>
              <a:rPr lang="en-US" altLang="en-US" sz="2400" dirty="0"/>
              <a:t>A certain percentage of a drug may be absorbed into </a:t>
            </a:r>
            <a:r>
              <a:rPr lang="en-US" altLang="en-US" sz="2400" u="sng" dirty="0"/>
              <a:t>fatty tissue</a:t>
            </a:r>
            <a:r>
              <a:rPr lang="en-US" altLang="en-US" sz="2400" dirty="0"/>
              <a:t> (e.g. Barbiturates) and/or bound to </a:t>
            </a:r>
            <a:r>
              <a:rPr lang="en-US" altLang="en-US" sz="2400" u="sng" dirty="0"/>
              <a:t>macromolecules</a:t>
            </a:r>
          </a:p>
        </p:txBody>
      </p:sp>
    </p:spTree>
    <p:extLst>
      <p:ext uri="{BB962C8B-B14F-4D97-AF65-F5344CB8AC3E}">
        <p14:creationId xmlns:p14="http://schemas.microsoft.com/office/powerpoint/2010/main" val="1439269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Vd</a:t>
            </a:r>
            <a:endParaRPr lang="en-US" dirty="0"/>
          </a:p>
        </p:txBody>
      </p:sp>
      <p:sp>
        <p:nvSpPr>
          <p:cNvPr id="3" name="Content Placeholder 2"/>
          <p:cNvSpPr>
            <a:spLocks noGrp="1"/>
          </p:cNvSpPr>
          <p:nvPr>
            <p:ph idx="1"/>
          </p:nvPr>
        </p:nvSpPr>
        <p:spPr/>
        <p:txBody>
          <a:bodyPr>
            <a:normAutofit fontScale="85000" lnSpcReduction="10000"/>
          </a:bodyPr>
          <a:lstStyle/>
          <a:p>
            <a:r>
              <a:rPr lang="en-US" dirty="0"/>
              <a:t>A theoretical volume that the drug would be if all the body had the same concentration as plasma</a:t>
            </a:r>
          </a:p>
          <a:p>
            <a:r>
              <a:rPr lang="en-US" dirty="0"/>
              <a:t>It gives an idea of how fat soluble the drug is and how well it binds to plasma proteins</a:t>
            </a:r>
          </a:p>
          <a:p>
            <a:r>
              <a:rPr lang="en-US" dirty="0" err="1"/>
              <a:t>Vd</a:t>
            </a:r>
            <a:r>
              <a:rPr lang="en-US" dirty="0"/>
              <a:t> approximates extracellular fluid volume (5-30l) for drugs that are ionized( have a charge)</a:t>
            </a:r>
          </a:p>
          <a:p>
            <a:r>
              <a:rPr lang="en-US" dirty="0"/>
              <a:t>This is because these drugs are not very soluble in fat, and cannot easily cross cell membranes to the intracellular fluid, but can easily diffuse out of the vascular space into the interstitial space thereby occupying the whole extracellular space </a:t>
            </a:r>
            <a:r>
              <a:rPr lang="en-US" dirty="0" err="1"/>
              <a:t>e.g</a:t>
            </a:r>
            <a:r>
              <a:rPr lang="en-US" dirty="0"/>
              <a:t> gentamicin</a:t>
            </a:r>
          </a:p>
        </p:txBody>
      </p:sp>
    </p:spTree>
    <p:extLst>
      <p:ext uri="{BB962C8B-B14F-4D97-AF65-F5344CB8AC3E}">
        <p14:creationId xmlns:p14="http://schemas.microsoft.com/office/powerpoint/2010/main" val="4029455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Vd</a:t>
            </a:r>
            <a:endParaRPr lang="en-US" dirty="0"/>
          </a:p>
        </p:txBody>
      </p:sp>
      <p:sp>
        <p:nvSpPr>
          <p:cNvPr id="3" name="Content Placeholder 2"/>
          <p:cNvSpPr>
            <a:spLocks noGrp="1"/>
          </p:cNvSpPr>
          <p:nvPr>
            <p:ph idx="1"/>
          </p:nvPr>
        </p:nvSpPr>
        <p:spPr/>
        <p:txBody>
          <a:bodyPr/>
          <a:lstStyle/>
          <a:p>
            <a:r>
              <a:rPr lang="en-US" dirty="0" err="1"/>
              <a:t>Vd</a:t>
            </a:r>
            <a:r>
              <a:rPr lang="en-US" dirty="0"/>
              <a:t> is close to total body water (30-45l) for drugs that are highly fat soluble. They are able to cross cell membranes to enter intracellular fluid. E.g. diazepam</a:t>
            </a:r>
          </a:p>
          <a:p>
            <a:r>
              <a:rPr lang="en-US" dirty="0" err="1"/>
              <a:t>Vd</a:t>
            </a:r>
            <a:r>
              <a:rPr lang="en-US" dirty="0"/>
              <a:t> is greater than total body water for drugs which enter cells and which bind extensively to tissue proteins e.g. digoxin</a:t>
            </a:r>
          </a:p>
        </p:txBody>
      </p:sp>
    </p:spTree>
    <p:extLst>
      <p:ext uri="{BB962C8B-B14F-4D97-AF65-F5344CB8AC3E}">
        <p14:creationId xmlns:p14="http://schemas.microsoft.com/office/powerpoint/2010/main" val="961434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4294967295"/>
          </p:nvPr>
        </p:nvSpPr>
        <p:spPr>
          <a:xfrm>
            <a:off x="533400" y="914400"/>
            <a:ext cx="8229600" cy="4525963"/>
          </a:xfrm>
        </p:spPr>
        <p:txBody>
          <a:bodyPr>
            <a:normAutofit fontScale="85000" lnSpcReduction="20000"/>
          </a:bodyPr>
          <a:lstStyle/>
          <a:p>
            <a:pPr algn="l" rtl="0">
              <a:lnSpc>
                <a:spcPct val="90000"/>
              </a:lnSpc>
              <a:buFont typeface="Wingdings" panose="05000000000000000000" pitchFamily="2" charset="2"/>
              <a:buNone/>
            </a:pPr>
            <a:r>
              <a:rPr lang="en-US" altLang="en-US" b="1" dirty="0">
                <a:solidFill>
                  <a:schemeClr val="hlink"/>
                </a:solidFill>
              </a:rPr>
              <a:t>Factors affecting drug distribution:</a:t>
            </a:r>
          </a:p>
          <a:p>
            <a:pPr algn="l" rtl="0">
              <a:lnSpc>
                <a:spcPct val="90000"/>
              </a:lnSpc>
              <a:buFontTx/>
              <a:buChar char="-"/>
            </a:pPr>
            <a:r>
              <a:rPr lang="en-US" altLang="en-US" b="1" dirty="0"/>
              <a:t>Compartmental selectivity</a:t>
            </a:r>
          </a:p>
          <a:p>
            <a:pPr algn="l" rtl="0">
              <a:lnSpc>
                <a:spcPct val="90000"/>
              </a:lnSpc>
              <a:buFontTx/>
              <a:buChar char="-"/>
            </a:pPr>
            <a:r>
              <a:rPr lang="en-US" altLang="en-US" b="1" dirty="0"/>
              <a:t>Organ selectivity</a:t>
            </a:r>
          </a:p>
          <a:p>
            <a:pPr algn="l" rtl="0">
              <a:lnSpc>
                <a:spcPct val="90000"/>
              </a:lnSpc>
              <a:buFontTx/>
              <a:buChar char="-"/>
            </a:pPr>
            <a:r>
              <a:rPr lang="en-US" altLang="en-US" b="1" dirty="0"/>
              <a:t>Protein binding ( Major factor)</a:t>
            </a:r>
          </a:p>
          <a:p>
            <a:pPr algn="l" rtl="0">
              <a:lnSpc>
                <a:spcPct val="90000"/>
              </a:lnSpc>
              <a:buFontTx/>
              <a:buChar char="-"/>
            </a:pPr>
            <a:r>
              <a:rPr lang="en-US" altLang="en-US" b="1" dirty="0"/>
              <a:t>Size of organ</a:t>
            </a:r>
          </a:p>
          <a:p>
            <a:pPr algn="l" rtl="0">
              <a:lnSpc>
                <a:spcPct val="90000"/>
              </a:lnSpc>
              <a:buFontTx/>
              <a:buChar char="-"/>
            </a:pPr>
            <a:r>
              <a:rPr lang="en-US" altLang="en-US" b="1" dirty="0"/>
              <a:t>Solubility</a:t>
            </a:r>
          </a:p>
          <a:p>
            <a:pPr algn="l" rtl="0">
              <a:lnSpc>
                <a:spcPct val="90000"/>
              </a:lnSpc>
              <a:buFontTx/>
              <a:buChar char="-"/>
            </a:pPr>
            <a:r>
              <a:rPr lang="en-US" altLang="en-US" b="1" dirty="0"/>
              <a:t>Blood flow</a:t>
            </a:r>
          </a:p>
          <a:p>
            <a:pPr algn="l" rtl="0">
              <a:lnSpc>
                <a:spcPct val="90000"/>
              </a:lnSpc>
              <a:buFontTx/>
              <a:buChar char="-"/>
            </a:pPr>
            <a:r>
              <a:rPr lang="en-US" altLang="en-US" b="1" dirty="0"/>
              <a:t>Natural barriers</a:t>
            </a:r>
          </a:p>
          <a:p>
            <a:pPr algn="l" rtl="0">
              <a:lnSpc>
                <a:spcPct val="90000"/>
              </a:lnSpc>
              <a:buFontTx/>
              <a:buNone/>
            </a:pPr>
            <a:r>
              <a:rPr lang="en-US" altLang="en-US" b="1" dirty="0"/>
              <a:t>          BBB </a:t>
            </a:r>
          </a:p>
          <a:p>
            <a:pPr algn="l" rtl="0">
              <a:lnSpc>
                <a:spcPct val="90000"/>
              </a:lnSpc>
              <a:buFontTx/>
              <a:buNone/>
            </a:pPr>
            <a:r>
              <a:rPr lang="en-US" altLang="en-US" b="1" dirty="0"/>
              <a:t>          Placenta </a:t>
            </a:r>
          </a:p>
          <a:p>
            <a:pPr algn="l" rtl="0">
              <a:lnSpc>
                <a:spcPct val="90000"/>
              </a:lnSpc>
              <a:buFontTx/>
              <a:buNone/>
            </a:pPr>
            <a:r>
              <a:rPr lang="en-US" altLang="en-US" b="1" dirty="0"/>
              <a:t>          Mammary glands </a:t>
            </a:r>
          </a:p>
        </p:txBody>
      </p:sp>
    </p:spTree>
    <p:extLst>
      <p:ext uri="{BB962C8B-B14F-4D97-AF65-F5344CB8AC3E}">
        <p14:creationId xmlns:p14="http://schemas.microsoft.com/office/powerpoint/2010/main" val="2758611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a:r>
              <a:rPr lang="en-US" altLang="en-US" b="1"/>
              <a:t>Clinical Pharmacokinetics</a:t>
            </a:r>
            <a:endParaRPr lang="en-US" altLang="en-US"/>
          </a:p>
        </p:txBody>
      </p:sp>
      <p:sp>
        <p:nvSpPr>
          <p:cNvPr id="8195" name="Rectangle 3"/>
          <p:cNvSpPr>
            <a:spLocks noGrp="1" noChangeArrowheads="1"/>
          </p:cNvSpPr>
          <p:nvPr>
            <p:ph type="body" idx="1"/>
          </p:nvPr>
        </p:nvSpPr>
        <p:spPr/>
        <p:txBody>
          <a:bodyPr/>
          <a:lstStyle/>
          <a:p>
            <a:r>
              <a:rPr lang="en-US" altLang="en-US"/>
              <a:t>The science of the rate of movement of drugs within biological systems, as affected by the absorption, distribution, metabolism, and elimination of medications</a:t>
            </a:r>
          </a:p>
        </p:txBody>
      </p:sp>
    </p:spTree>
    <p:extLst>
      <p:ext uri="{BB962C8B-B14F-4D97-AF65-F5344CB8AC3E}">
        <p14:creationId xmlns:p14="http://schemas.microsoft.com/office/powerpoint/2010/main" val="122830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US" b="1" dirty="0"/>
              <a:t>Determinants of Distribution</a:t>
            </a:r>
          </a:p>
          <a:p>
            <a:pPr>
              <a:buNone/>
            </a:pPr>
            <a:r>
              <a:rPr lang="en-US" dirty="0"/>
              <a:t>The distribution of drugs to the tissues depends on the following:</a:t>
            </a:r>
          </a:p>
          <a:p>
            <a:pPr>
              <a:buNone/>
            </a:pPr>
            <a:endParaRPr lang="en-US" b="1" dirty="0"/>
          </a:p>
          <a:p>
            <a:pPr>
              <a:buNone/>
            </a:pPr>
            <a:r>
              <a:rPr lang="en-US" b="1" dirty="0"/>
              <a:t>1.Size of the Organ</a:t>
            </a:r>
          </a:p>
          <a:p>
            <a:pPr>
              <a:buNone/>
            </a:pPr>
            <a:endParaRPr lang="en-US" b="1" dirty="0"/>
          </a:p>
          <a:p>
            <a:pPr>
              <a:buNone/>
            </a:pPr>
            <a:r>
              <a:rPr lang="en-US" dirty="0"/>
              <a:t>The size of the organ determines the concentration gradient between blood and the organ. For example, skeletal muscle can take up a large amount of drug because the concentration in the muscle tissue remains low (and the blood–tissue gradient high) even after relatively large amounts of drug have been transferred; this occurs because skeletal muscle is a very large organ. In contrast, because the brain is smaller, distribution of a smaller amount of drug into it will raise the tissue concentration and reduce to zero the blood-tissue concentration gradient, preventing further uptake of drug.</a:t>
            </a:r>
          </a:p>
        </p:txBody>
      </p:sp>
      <p:sp>
        <p:nvSpPr>
          <p:cNvPr id="2" name="Title 1"/>
          <p:cNvSpPr>
            <a:spLocks noGrp="1"/>
          </p:cNvSpPr>
          <p:nvPr>
            <p:ph type="title"/>
          </p:nvPr>
        </p:nvSpPr>
        <p:spPr/>
        <p:txBody>
          <a:bodyPr/>
          <a:lstStyle/>
          <a:p>
            <a:r>
              <a:rPr lang="en-US" dirty="0"/>
              <a:t>Distribution of Drugs</a:t>
            </a:r>
          </a:p>
        </p:txBody>
      </p:sp>
    </p:spTree>
    <p:extLst>
      <p:ext uri="{BB962C8B-B14F-4D97-AF65-F5344CB8AC3E}">
        <p14:creationId xmlns:p14="http://schemas.microsoft.com/office/powerpoint/2010/main" val="2937664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The solubility of a drug in tissue influences the concentration of the drug in the extracellular fluid surrounding the blood vessels. If the drug is very soluble in the cells, the concentration in the </a:t>
            </a:r>
            <a:r>
              <a:rPr lang="en-US" dirty="0" err="1"/>
              <a:t>perivascular</a:t>
            </a:r>
            <a:r>
              <a:rPr lang="en-US" dirty="0"/>
              <a:t> extracellular space will be lower and diffusion from the vessel into the </a:t>
            </a:r>
            <a:r>
              <a:rPr lang="en-US" dirty="0" err="1"/>
              <a:t>extravascular</a:t>
            </a:r>
            <a:r>
              <a:rPr lang="en-US" dirty="0"/>
              <a:t> tissue space will be facilitated. For example, some organs (including the brain) have a high lipid content and thus dissolve a high concentration of lipid-soluble agents. As a result, a very lipid-soluble anesthetic will transfer out of the blood and into the brain tissue more rapidly and to a greater extent than a drug with low lipid solubility.</a:t>
            </a:r>
          </a:p>
          <a:p>
            <a:endParaRPr lang="en-US" dirty="0"/>
          </a:p>
          <a:p>
            <a:endParaRPr lang="en-US" dirty="0"/>
          </a:p>
        </p:txBody>
      </p:sp>
      <p:sp>
        <p:nvSpPr>
          <p:cNvPr id="2" name="Title 1"/>
          <p:cNvSpPr>
            <a:spLocks noGrp="1"/>
          </p:cNvSpPr>
          <p:nvPr>
            <p:ph type="title"/>
          </p:nvPr>
        </p:nvSpPr>
        <p:spPr/>
        <p:txBody>
          <a:bodyPr>
            <a:normAutofit fontScale="90000"/>
          </a:bodyPr>
          <a:lstStyle/>
          <a:p>
            <a:r>
              <a:rPr lang="en-US" b="1" dirty="0"/>
              <a:t>2.Solubility</a:t>
            </a:r>
            <a:br>
              <a:rPr lang="en-US" b="1" dirty="0"/>
            </a:br>
            <a:endParaRPr lang="en-US" dirty="0"/>
          </a:p>
        </p:txBody>
      </p:sp>
    </p:spTree>
    <p:extLst>
      <p:ext uri="{BB962C8B-B14F-4D97-AF65-F5344CB8AC3E}">
        <p14:creationId xmlns:p14="http://schemas.microsoft.com/office/powerpoint/2010/main" val="2997266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endParaRPr lang="en-US" dirty="0"/>
          </a:p>
          <a:p>
            <a:pPr>
              <a:buNone/>
            </a:pPr>
            <a:r>
              <a:rPr lang="en-US" dirty="0"/>
              <a:t>  Blood flow to the tissue is an important determinant of the </a:t>
            </a:r>
            <a:r>
              <a:rPr lang="en-US" i="1" dirty="0"/>
              <a:t>rate</a:t>
            </a:r>
            <a:r>
              <a:rPr lang="en-US" dirty="0"/>
              <a:t> of uptake, although blood flow may not affect the amount of drug in the tissue at equilibrium. As a result, well-</a:t>
            </a:r>
            <a:r>
              <a:rPr lang="en-US" dirty="0" err="1"/>
              <a:t>perfused</a:t>
            </a:r>
            <a:r>
              <a:rPr lang="en-US" dirty="0"/>
              <a:t> tissues (</a:t>
            </a:r>
            <a:r>
              <a:rPr lang="en-US" dirty="0" err="1"/>
              <a:t>eg</a:t>
            </a:r>
            <a:r>
              <a:rPr lang="en-US" dirty="0"/>
              <a:t>, brain, heart, kidneys, and </a:t>
            </a:r>
            <a:r>
              <a:rPr lang="en-US" dirty="0" err="1"/>
              <a:t>splanchnic</a:t>
            </a:r>
            <a:r>
              <a:rPr lang="en-US" dirty="0"/>
              <a:t> organs) usually achieve high tissue concentrations sooner than poorly </a:t>
            </a:r>
            <a:r>
              <a:rPr lang="en-US" dirty="0" err="1"/>
              <a:t>perfused</a:t>
            </a:r>
            <a:r>
              <a:rPr lang="en-US" dirty="0"/>
              <a:t> tissues (</a:t>
            </a:r>
            <a:r>
              <a:rPr lang="en-US" dirty="0" err="1"/>
              <a:t>eg</a:t>
            </a:r>
            <a:r>
              <a:rPr lang="en-US" dirty="0"/>
              <a:t>, fat, bone). If the drug is rapidly eliminated, the concentration in poorly </a:t>
            </a:r>
            <a:r>
              <a:rPr lang="en-US" dirty="0" err="1"/>
              <a:t>perfused</a:t>
            </a:r>
            <a:r>
              <a:rPr lang="en-US" dirty="0"/>
              <a:t> tissues may never rise significantly.</a:t>
            </a:r>
          </a:p>
          <a:p>
            <a:endParaRPr lang="en-US" dirty="0"/>
          </a:p>
        </p:txBody>
      </p:sp>
      <p:sp>
        <p:nvSpPr>
          <p:cNvPr id="2" name="Title 1"/>
          <p:cNvSpPr>
            <a:spLocks noGrp="1"/>
          </p:cNvSpPr>
          <p:nvPr>
            <p:ph type="title"/>
          </p:nvPr>
        </p:nvSpPr>
        <p:spPr/>
        <p:txBody>
          <a:bodyPr>
            <a:normAutofit fontScale="90000"/>
          </a:bodyPr>
          <a:lstStyle/>
          <a:p>
            <a:r>
              <a:rPr lang="en-US" b="1" dirty="0"/>
              <a:t>3.Blood Flow</a:t>
            </a:r>
            <a:br>
              <a:rPr lang="en-US" b="1" dirty="0"/>
            </a:br>
            <a:endParaRPr lang="en-US" dirty="0"/>
          </a:p>
        </p:txBody>
      </p:sp>
    </p:spTree>
    <p:extLst>
      <p:ext uri="{BB962C8B-B14F-4D97-AF65-F5344CB8AC3E}">
        <p14:creationId xmlns:p14="http://schemas.microsoft.com/office/powerpoint/2010/main" val="2368079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a:t>Binding</a:t>
            </a:r>
          </a:p>
          <a:p>
            <a:pPr>
              <a:buNone/>
            </a:pPr>
            <a:r>
              <a:rPr lang="en-US" dirty="0"/>
              <a:t>Binding of a drug to macromolecules in the blood or a tissue compartment tends to increase the drug's concentration in that compartment. For example, </a:t>
            </a:r>
            <a:r>
              <a:rPr lang="en-US" dirty="0" err="1"/>
              <a:t>warfarin</a:t>
            </a:r>
            <a:r>
              <a:rPr lang="en-US" dirty="0"/>
              <a:t> is strongly bound to plasma albumin, which restricts </a:t>
            </a:r>
            <a:r>
              <a:rPr lang="en-US" dirty="0" err="1"/>
              <a:t>warfarin's</a:t>
            </a:r>
            <a:r>
              <a:rPr lang="en-US" dirty="0"/>
              <a:t> diffusion out of the vascular compartment. Conversely, </a:t>
            </a:r>
            <a:r>
              <a:rPr lang="en-US" dirty="0" err="1"/>
              <a:t>chloroquine</a:t>
            </a:r>
            <a:r>
              <a:rPr lang="en-US" dirty="0"/>
              <a:t> is strongly bound to </a:t>
            </a:r>
            <a:r>
              <a:rPr lang="en-US" dirty="0" err="1"/>
              <a:t>extravascular</a:t>
            </a:r>
            <a:r>
              <a:rPr lang="en-US" dirty="0"/>
              <a:t> tissue proteins, which results in a marked reduction in the plasma concentration of </a:t>
            </a:r>
            <a:r>
              <a:rPr lang="en-US" dirty="0" err="1"/>
              <a:t>chloroquine</a:t>
            </a:r>
            <a:r>
              <a:rPr lang="en-US" dirty="0"/>
              <a:t>.</a:t>
            </a:r>
          </a:p>
          <a:p>
            <a:pPr>
              <a:buNone/>
            </a:pPr>
            <a:endParaRPr lang="en-US" dirty="0"/>
          </a:p>
          <a:p>
            <a:endParaRPr lang="en-US" dirty="0"/>
          </a:p>
        </p:txBody>
      </p:sp>
      <p:sp>
        <p:nvSpPr>
          <p:cNvPr id="2" name="Title 1"/>
          <p:cNvSpPr>
            <a:spLocks noGrp="1"/>
          </p:cNvSpPr>
          <p:nvPr>
            <p:ph type="title"/>
          </p:nvPr>
        </p:nvSpPr>
        <p:spPr/>
        <p:txBody>
          <a:bodyPr>
            <a:normAutofit fontScale="90000"/>
          </a:bodyPr>
          <a:lstStyle/>
          <a:p>
            <a:r>
              <a:rPr lang="en-US" b="1" dirty="0"/>
              <a:t>4.Binding</a:t>
            </a:r>
            <a:br>
              <a:rPr lang="en-US" b="1" dirty="0"/>
            </a:br>
            <a:endParaRPr lang="en-US" dirty="0"/>
          </a:p>
        </p:txBody>
      </p:sp>
    </p:spTree>
    <p:extLst>
      <p:ext uri="{BB962C8B-B14F-4D97-AF65-F5344CB8AC3E}">
        <p14:creationId xmlns:p14="http://schemas.microsoft.com/office/powerpoint/2010/main" val="1441939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3" name="object 3"/>
          <p:cNvSpPr txBox="1">
            <a:spLocks noGrp="1"/>
          </p:cNvSpPr>
          <p:nvPr>
            <p:ph type="title"/>
          </p:nvPr>
        </p:nvSpPr>
        <p:spPr>
          <a:xfrm>
            <a:off x="3162300" y="71120"/>
            <a:ext cx="2816225" cy="695960"/>
          </a:xfrm>
          <a:prstGeom prst="rect">
            <a:avLst/>
          </a:prstGeom>
        </p:spPr>
        <p:txBody>
          <a:bodyPr vert="horz" wrap="square" lIns="0" tIns="12700" rIns="0" bIns="0" rtlCol="0">
            <a:spAutoFit/>
          </a:bodyPr>
          <a:lstStyle/>
          <a:p>
            <a:pPr marL="12700">
              <a:lnSpc>
                <a:spcPct val="100000"/>
              </a:lnSpc>
              <a:spcBef>
                <a:spcPts val="100"/>
              </a:spcBef>
            </a:pPr>
            <a:r>
              <a:rPr sz="4400" u="heavy" spc="-5" dirty="0">
                <a:solidFill>
                  <a:srgbClr val="FFFF00"/>
                </a:solidFill>
                <a:uFill>
                  <a:solidFill>
                    <a:srgbClr val="FFFF00"/>
                  </a:solidFill>
                </a:uFill>
                <a:latin typeface="Calibri"/>
                <a:cs typeface="Calibri"/>
              </a:rPr>
              <a:t>Metabolism</a:t>
            </a:r>
            <a:endParaRPr sz="4400">
              <a:latin typeface="Calibri"/>
              <a:cs typeface="Calibri"/>
            </a:endParaRPr>
          </a:p>
        </p:txBody>
      </p:sp>
      <p:grpSp>
        <p:nvGrpSpPr>
          <p:cNvPr id="4" name="object 4"/>
          <p:cNvGrpSpPr/>
          <p:nvPr/>
        </p:nvGrpSpPr>
        <p:grpSpPr>
          <a:xfrm>
            <a:off x="1898710" y="2514600"/>
            <a:ext cx="3901440" cy="3049270"/>
            <a:chOff x="1898710" y="2514600"/>
            <a:chExt cx="3901440" cy="3049270"/>
          </a:xfrm>
        </p:grpSpPr>
        <p:sp>
          <p:nvSpPr>
            <p:cNvPr id="5" name="object 5"/>
            <p:cNvSpPr/>
            <p:nvPr/>
          </p:nvSpPr>
          <p:spPr>
            <a:xfrm>
              <a:off x="2285999" y="2819400"/>
              <a:ext cx="0" cy="0"/>
            </a:xfrm>
            <a:custGeom>
              <a:avLst/>
              <a:gdLst/>
              <a:ahLst/>
              <a:cxnLst/>
              <a:rect l="l" t="t" r="r" b="b"/>
              <a:pathLst>
                <a:path>
                  <a:moveTo>
                    <a:pt x="0" y="0"/>
                  </a:moveTo>
                  <a:lnTo>
                    <a:pt x="0" y="0"/>
                  </a:lnTo>
                </a:path>
              </a:pathLst>
            </a:custGeom>
            <a:ln w="50676">
              <a:solidFill>
                <a:srgbClr val="FFFFFF"/>
              </a:solidFill>
            </a:ln>
          </p:spPr>
          <p:txBody>
            <a:bodyPr wrap="square" lIns="0" tIns="0" rIns="0" bIns="0" rtlCol="0"/>
            <a:lstStyle/>
            <a:p>
              <a:endParaRPr/>
            </a:p>
          </p:txBody>
        </p:sp>
        <p:pic>
          <p:nvPicPr>
            <p:cNvPr id="6" name="object 6"/>
            <p:cNvPicPr/>
            <p:nvPr/>
          </p:nvPicPr>
          <p:blipFill>
            <a:blip r:embed="rId2" cstate="print"/>
            <a:stretch>
              <a:fillRect/>
            </a:stretch>
          </p:blipFill>
          <p:spPr>
            <a:xfrm>
              <a:off x="1898710" y="2514600"/>
              <a:ext cx="3900859" cy="3025079"/>
            </a:xfrm>
            <a:prstGeom prst="rect">
              <a:avLst/>
            </a:prstGeom>
          </p:spPr>
        </p:pic>
      </p:grpSp>
      <p:grpSp>
        <p:nvGrpSpPr>
          <p:cNvPr id="7" name="object 7"/>
          <p:cNvGrpSpPr/>
          <p:nvPr/>
        </p:nvGrpSpPr>
        <p:grpSpPr>
          <a:xfrm>
            <a:off x="5848350" y="4724400"/>
            <a:ext cx="1390650" cy="1123950"/>
            <a:chOff x="5848350" y="4724400"/>
            <a:chExt cx="1390650" cy="1123950"/>
          </a:xfrm>
        </p:grpSpPr>
        <p:sp>
          <p:nvSpPr>
            <p:cNvPr id="8" name="object 8"/>
            <p:cNvSpPr/>
            <p:nvPr/>
          </p:nvSpPr>
          <p:spPr>
            <a:xfrm>
              <a:off x="5943600" y="5562600"/>
              <a:ext cx="0" cy="0"/>
            </a:xfrm>
            <a:custGeom>
              <a:avLst/>
              <a:gdLst/>
              <a:ahLst/>
              <a:cxnLst/>
              <a:rect l="l" t="t" r="r" b="b"/>
              <a:pathLst>
                <a:path>
                  <a:moveTo>
                    <a:pt x="0" y="0"/>
                  </a:moveTo>
                  <a:lnTo>
                    <a:pt x="0" y="0"/>
                  </a:lnTo>
                </a:path>
              </a:pathLst>
            </a:custGeom>
            <a:ln w="50676">
              <a:solidFill>
                <a:srgbClr val="FFFFFF"/>
              </a:solidFill>
            </a:ln>
          </p:spPr>
          <p:txBody>
            <a:bodyPr wrap="square" lIns="0" tIns="0" rIns="0" bIns="0" rtlCol="0"/>
            <a:lstStyle/>
            <a:p>
              <a:endParaRPr/>
            </a:p>
          </p:txBody>
        </p:sp>
        <p:sp>
          <p:nvSpPr>
            <p:cNvPr id="9" name="object 9"/>
            <p:cNvSpPr/>
            <p:nvPr/>
          </p:nvSpPr>
          <p:spPr>
            <a:xfrm>
              <a:off x="5867400" y="4786630"/>
              <a:ext cx="1285240" cy="928369"/>
            </a:xfrm>
            <a:custGeom>
              <a:avLst/>
              <a:gdLst/>
              <a:ahLst/>
              <a:cxnLst/>
              <a:rect l="l" t="t" r="r" b="b"/>
              <a:pathLst>
                <a:path w="1285240" h="928370">
                  <a:moveTo>
                    <a:pt x="0" y="928370"/>
                  </a:moveTo>
                  <a:lnTo>
                    <a:pt x="1285240" y="0"/>
                  </a:lnTo>
                </a:path>
              </a:pathLst>
            </a:custGeom>
            <a:ln w="38100">
              <a:solidFill>
                <a:srgbClr val="FFFF00"/>
              </a:solidFill>
            </a:ln>
          </p:spPr>
          <p:txBody>
            <a:bodyPr wrap="square" lIns="0" tIns="0" rIns="0" bIns="0" rtlCol="0"/>
            <a:lstStyle/>
            <a:p>
              <a:endParaRPr/>
            </a:p>
          </p:txBody>
        </p:sp>
        <p:sp>
          <p:nvSpPr>
            <p:cNvPr id="10" name="object 10"/>
            <p:cNvSpPr/>
            <p:nvPr/>
          </p:nvSpPr>
          <p:spPr>
            <a:xfrm>
              <a:off x="7112000" y="4724400"/>
              <a:ext cx="127000" cy="113030"/>
            </a:xfrm>
            <a:custGeom>
              <a:avLst/>
              <a:gdLst/>
              <a:ahLst/>
              <a:cxnLst/>
              <a:rect l="l" t="t" r="r" b="b"/>
              <a:pathLst>
                <a:path w="127000" h="113029">
                  <a:moveTo>
                    <a:pt x="127000" y="0"/>
                  </a:moveTo>
                  <a:lnTo>
                    <a:pt x="0" y="20319"/>
                  </a:lnTo>
                  <a:lnTo>
                    <a:pt x="67309" y="113030"/>
                  </a:lnTo>
                  <a:lnTo>
                    <a:pt x="127000" y="0"/>
                  </a:lnTo>
                  <a:close/>
                </a:path>
              </a:pathLst>
            </a:custGeom>
            <a:solidFill>
              <a:srgbClr val="FFFF00"/>
            </a:solidFill>
          </p:spPr>
          <p:txBody>
            <a:bodyPr wrap="square" lIns="0" tIns="0" rIns="0" bIns="0" rtlCol="0"/>
            <a:lstStyle/>
            <a:p>
              <a:endParaRPr/>
            </a:p>
          </p:txBody>
        </p:sp>
        <p:sp>
          <p:nvSpPr>
            <p:cNvPr id="11" name="object 11"/>
            <p:cNvSpPr/>
            <p:nvPr/>
          </p:nvSpPr>
          <p:spPr>
            <a:xfrm>
              <a:off x="5867400" y="5791200"/>
              <a:ext cx="1188720" cy="0"/>
            </a:xfrm>
            <a:custGeom>
              <a:avLst/>
              <a:gdLst/>
              <a:ahLst/>
              <a:cxnLst/>
              <a:rect l="l" t="t" r="r" b="b"/>
              <a:pathLst>
                <a:path w="1188720">
                  <a:moveTo>
                    <a:pt x="0" y="0"/>
                  </a:moveTo>
                  <a:lnTo>
                    <a:pt x="1188720" y="0"/>
                  </a:lnTo>
                </a:path>
              </a:pathLst>
            </a:custGeom>
            <a:ln w="38100">
              <a:solidFill>
                <a:srgbClr val="FFFF00"/>
              </a:solidFill>
            </a:ln>
          </p:spPr>
          <p:txBody>
            <a:bodyPr wrap="square" lIns="0" tIns="0" rIns="0" bIns="0" rtlCol="0"/>
            <a:lstStyle/>
            <a:p>
              <a:endParaRPr/>
            </a:p>
          </p:txBody>
        </p:sp>
        <p:sp>
          <p:nvSpPr>
            <p:cNvPr id="12" name="object 12"/>
            <p:cNvSpPr/>
            <p:nvPr/>
          </p:nvSpPr>
          <p:spPr>
            <a:xfrm>
              <a:off x="7048500" y="5734050"/>
              <a:ext cx="114300" cy="114300"/>
            </a:xfrm>
            <a:custGeom>
              <a:avLst/>
              <a:gdLst/>
              <a:ahLst/>
              <a:cxnLst/>
              <a:rect l="l" t="t" r="r" b="b"/>
              <a:pathLst>
                <a:path w="114300" h="114300">
                  <a:moveTo>
                    <a:pt x="0" y="0"/>
                  </a:moveTo>
                  <a:lnTo>
                    <a:pt x="0" y="114300"/>
                  </a:lnTo>
                  <a:lnTo>
                    <a:pt x="114300" y="57150"/>
                  </a:lnTo>
                  <a:lnTo>
                    <a:pt x="0" y="0"/>
                  </a:lnTo>
                  <a:close/>
                </a:path>
              </a:pathLst>
            </a:custGeom>
            <a:solidFill>
              <a:srgbClr val="FFFF00"/>
            </a:solidFill>
          </p:spPr>
          <p:txBody>
            <a:bodyPr wrap="square" lIns="0" tIns="0" rIns="0" bIns="0" rtlCol="0"/>
            <a:lstStyle/>
            <a:p>
              <a:endParaRPr/>
            </a:p>
          </p:txBody>
        </p:sp>
      </p:grpSp>
      <p:sp>
        <p:nvSpPr>
          <p:cNvPr id="13" name="object 13"/>
          <p:cNvSpPr txBox="1"/>
          <p:nvPr/>
        </p:nvSpPr>
        <p:spPr>
          <a:xfrm>
            <a:off x="915669" y="5749290"/>
            <a:ext cx="2562225" cy="452120"/>
          </a:xfrm>
          <a:prstGeom prst="rect">
            <a:avLst/>
          </a:prstGeom>
        </p:spPr>
        <p:txBody>
          <a:bodyPr vert="horz" wrap="square" lIns="0" tIns="12700" rIns="0" bIns="0" rtlCol="0">
            <a:spAutoFit/>
          </a:bodyPr>
          <a:lstStyle/>
          <a:p>
            <a:pPr marL="12700">
              <a:lnSpc>
                <a:spcPct val="100000"/>
              </a:lnSpc>
              <a:spcBef>
                <a:spcPts val="100"/>
              </a:spcBef>
            </a:pPr>
            <a:r>
              <a:rPr sz="2800" b="1" spc="-5" dirty="0">
                <a:solidFill>
                  <a:srgbClr val="66FF33"/>
                </a:solidFill>
                <a:latin typeface="Times New Roman"/>
                <a:cs typeface="Times New Roman"/>
              </a:rPr>
              <a:t>Unchanged</a:t>
            </a:r>
            <a:r>
              <a:rPr sz="2800" b="1" spc="-80" dirty="0">
                <a:solidFill>
                  <a:srgbClr val="66FF33"/>
                </a:solidFill>
                <a:latin typeface="Times New Roman"/>
                <a:cs typeface="Times New Roman"/>
              </a:rPr>
              <a:t> </a:t>
            </a:r>
            <a:r>
              <a:rPr sz="2800" b="1" spc="-5" dirty="0">
                <a:solidFill>
                  <a:srgbClr val="66FF33"/>
                </a:solidFill>
                <a:latin typeface="Times New Roman"/>
                <a:cs typeface="Times New Roman"/>
              </a:rPr>
              <a:t>drug</a:t>
            </a:r>
            <a:endParaRPr sz="2800">
              <a:latin typeface="Times New Roman"/>
              <a:cs typeface="Times New Roman"/>
            </a:endParaRPr>
          </a:p>
        </p:txBody>
      </p:sp>
      <p:sp>
        <p:nvSpPr>
          <p:cNvPr id="14" name="object 14"/>
          <p:cNvSpPr txBox="1"/>
          <p:nvPr/>
        </p:nvSpPr>
        <p:spPr>
          <a:xfrm>
            <a:off x="3963670" y="5458459"/>
            <a:ext cx="1801495" cy="452120"/>
          </a:xfrm>
          <a:prstGeom prst="rect">
            <a:avLst/>
          </a:prstGeom>
        </p:spPr>
        <p:txBody>
          <a:bodyPr vert="horz" wrap="square" lIns="0" tIns="12700" rIns="0" bIns="0" rtlCol="0">
            <a:spAutoFit/>
          </a:bodyPr>
          <a:lstStyle/>
          <a:p>
            <a:pPr marL="12700">
              <a:lnSpc>
                <a:spcPct val="100000"/>
              </a:lnSpc>
              <a:spcBef>
                <a:spcPts val="100"/>
              </a:spcBef>
            </a:pPr>
            <a:r>
              <a:rPr sz="2800" b="1" spc="-5" dirty="0">
                <a:solidFill>
                  <a:srgbClr val="00FFFF"/>
                </a:solidFill>
                <a:latin typeface="Times New Roman"/>
                <a:cs typeface="Times New Roman"/>
              </a:rPr>
              <a:t>Metabolites</a:t>
            </a:r>
            <a:endParaRPr sz="2800">
              <a:latin typeface="Times New Roman"/>
              <a:cs typeface="Times New Roman"/>
            </a:endParaRPr>
          </a:p>
        </p:txBody>
      </p:sp>
      <p:sp>
        <p:nvSpPr>
          <p:cNvPr id="15" name="object 15"/>
          <p:cNvSpPr txBox="1"/>
          <p:nvPr/>
        </p:nvSpPr>
        <p:spPr>
          <a:xfrm>
            <a:off x="7316469" y="5703570"/>
            <a:ext cx="1551305" cy="756920"/>
          </a:xfrm>
          <a:prstGeom prst="rect">
            <a:avLst/>
          </a:prstGeom>
        </p:spPr>
        <p:txBody>
          <a:bodyPr vert="horz" wrap="square" lIns="0" tIns="12700" rIns="0" bIns="0" rtlCol="0">
            <a:spAutoFit/>
          </a:bodyPr>
          <a:lstStyle/>
          <a:p>
            <a:pPr marL="12700" marR="5080" indent="347980">
              <a:lnSpc>
                <a:spcPct val="100000"/>
              </a:lnSpc>
              <a:spcBef>
                <a:spcPts val="100"/>
              </a:spcBef>
            </a:pPr>
            <a:r>
              <a:rPr sz="2400" b="1" spc="-5" dirty="0">
                <a:solidFill>
                  <a:srgbClr val="FFFF00"/>
                </a:solidFill>
                <a:latin typeface="Times New Roman"/>
                <a:cs typeface="Times New Roman"/>
              </a:rPr>
              <a:t>Active </a:t>
            </a:r>
            <a:r>
              <a:rPr sz="2400" b="1" dirty="0">
                <a:solidFill>
                  <a:srgbClr val="FFFF00"/>
                </a:solidFill>
                <a:latin typeface="Times New Roman"/>
                <a:cs typeface="Times New Roman"/>
              </a:rPr>
              <a:t> M</a:t>
            </a:r>
            <a:r>
              <a:rPr sz="2400" b="1" spc="-5" dirty="0">
                <a:solidFill>
                  <a:srgbClr val="FFFF00"/>
                </a:solidFill>
                <a:latin typeface="Times New Roman"/>
                <a:cs typeface="Times New Roman"/>
              </a:rPr>
              <a:t>e</a:t>
            </a:r>
            <a:r>
              <a:rPr sz="2400" b="1" spc="5" dirty="0">
                <a:solidFill>
                  <a:srgbClr val="FFFF00"/>
                </a:solidFill>
                <a:latin typeface="Times New Roman"/>
                <a:cs typeface="Times New Roman"/>
              </a:rPr>
              <a:t>t</a:t>
            </a:r>
            <a:r>
              <a:rPr sz="2400" b="1" dirty="0">
                <a:solidFill>
                  <a:srgbClr val="FFFF00"/>
                </a:solidFill>
                <a:latin typeface="Times New Roman"/>
                <a:cs typeface="Times New Roman"/>
              </a:rPr>
              <a:t>a</a:t>
            </a:r>
            <a:r>
              <a:rPr sz="2400" b="1" spc="-5" dirty="0">
                <a:solidFill>
                  <a:srgbClr val="FFFF00"/>
                </a:solidFill>
                <a:latin typeface="Times New Roman"/>
                <a:cs typeface="Times New Roman"/>
              </a:rPr>
              <a:t>b</a:t>
            </a:r>
            <a:r>
              <a:rPr sz="2400" b="1" dirty="0">
                <a:solidFill>
                  <a:srgbClr val="FFFF00"/>
                </a:solidFill>
                <a:latin typeface="Times New Roman"/>
                <a:cs typeface="Times New Roman"/>
              </a:rPr>
              <a:t>oli</a:t>
            </a:r>
            <a:r>
              <a:rPr sz="2400" b="1" spc="5" dirty="0">
                <a:solidFill>
                  <a:srgbClr val="FFFF00"/>
                </a:solidFill>
                <a:latin typeface="Times New Roman"/>
                <a:cs typeface="Times New Roman"/>
              </a:rPr>
              <a:t>t</a:t>
            </a:r>
            <a:r>
              <a:rPr sz="2400" b="1" dirty="0">
                <a:solidFill>
                  <a:srgbClr val="FFFF00"/>
                </a:solidFill>
                <a:latin typeface="Times New Roman"/>
                <a:cs typeface="Times New Roman"/>
              </a:rPr>
              <a:t>es</a:t>
            </a:r>
            <a:endParaRPr sz="2400">
              <a:latin typeface="Times New Roman"/>
              <a:cs typeface="Times New Roman"/>
            </a:endParaRPr>
          </a:p>
        </p:txBody>
      </p:sp>
      <p:sp>
        <p:nvSpPr>
          <p:cNvPr id="16" name="object 16"/>
          <p:cNvSpPr txBox="1"/>
          <p:nvPr/>
        </p:nvSpPr>
        <p:spPr>
          <a:xfrm>
            <a:off x="1334769" y="972820"/>
            <a:ext cx="7533005" cy="4390390"/>
          </a:xfrm>
          <a:prstGeom prst="rect">
            <a:avLst/>
          </a:prstGeom>
        </p:spPr>
        <p:txBody>
          <a:bodyPr vert="horz" wrap="square" lIns="0" tIns="12700" rIns="0" bIns="0" rtlCol="0">
            <a:spAutoFit/>
          </a:bodyPr>
          <a:lstStyle/>
          <a:p>
            <a:pPr marL="12700">
              <a:lnSpc>
                <a:spcPct val="100000"/>
              </a:lnSpc>
              <a:spcBef>
                <a:spcPts val="100"/>
              </a:spcBef>
            </a:pPr>
            <a:r>
              <a:rPr sz="3200" b="1" spc="-5" dirty="0">
                <a:solidFill>
                  <a:srgbClr val="FFFFFF"/>
                </a:solidFill>
                <a:latin typeface="Calibri"/>
                <a:cs typeface="Calibri"/>
              </a:rPr>
              <a:t>Major</a:t>
            </a:r>
            <a:r>
              <a:rPr sz="3200" b="1" spc="-20" dirty="0">
                <a:solidFill>
                  <a:srgbClr val="FFFFFF"/>
                </a:solidFill>
                <a:latin typeface="Calibri"/>
                <a:cs typeface="Calibri"/>
              </a:rPr>
              <a:t> </a:t>
            </a:r>
            <a:r>
              <a:rPr sz="3200" b="1" dirty="0">
                <a:solidFill>
                  <a:srgbClr val="FFFFFF"/>
                </a:solidFill>
                <a:latin typeface="Calibri"/>
                <a:cs typeface="Calibri"/>
              </a:rPr>
              <a:t>organ</a:t>
            </a:r>
            <a:r>
              <a:rPr sz="3200" b="1" spc="-10" dirty="0">
                <a:solidFill>
                  <a:srgbClr val="FFFFFF"/>
                </a:solidFill>
                <a:latin typeface="Calibri"/>
                <a:cs typeface="Calibri"/>
              </a:rPr>
              <a:t> </a:t>
            </a:r>
            <a:r>
              <a:rPr sz="3200" b="1" spc="-5" dirty="0">
                <a:solidFill>
                  <a:srgbClr val="FFFFFF"/>
                </a:solidFill>
                <a:latin typeface="Calibri"/>
                <a:cs typeface="Calibri"/>
              </a:rPr>
              <a:t>of</a:t>
            </a:r>
            <a:r>
              <a:rPr sz="3200" b="1" spc="-15" dirty="0">
                <a:solidFill>
                  <a:srgbClr val="FFFFFF"/>
                </a:solidFill>
                <a:latin typeface="Calibri"/>
                <a:cs typeface="Calibri"/>
              </a:rPr>
              <a:t> </a:t>
            </a:r>
            <a:r>
              <a:rPr sz="3200" b="1" spc="-5" dirty="0">
                <a:solidFill>
                  <a:srgbClr val="FFFFFF"/>
                </a:solidFill>
                <a:latin typeface="Calibri"/>
                <a:cs typeface="Calibri"/>
              </a:rPr>
              <a:t>metabolism</a:t>
            </a:r>
            <a:r>
              <a:rPr sz="3200" b="1" spc="-15" dirty="0">
                <a:solidFill>
                  <a:srgbClr val="FFFFFF"/>
                </a:solidFill>
                <a:latin typeface="Calibri"/>
                <a:cs typeface="Calibri"/>
              </a:rPr>
              <a:t> </a:t>
            </a:r>
            <a:r>
              <a:rPr sz="3200" b="1" dirty="0">
                <a:solidFill>
                  <a:srgbClr val="FFFFFF"/>
                </a:solidFill>
                <a:latin typeface="Calibri"/>
                <a:cs typeface="Calibri"/>
              </a:rPr>
              <a:t>-</a:t>
            </a:r>
            <a:r>
              <a:rPr sz="3200" b="1" spc="-5" dirty="0">
                <a:solidFill>
                  <a:srgbClr val="FFFFFF"/>
                </a:solidFill>
                <a:latin typeface="Calibri"/>
                <a:cs typeface="Calibri"/>
              </a:rPr>
              <a:t> LIVER</a:t>
            </a:r>
            <a:endParaRPr sz="3200">
              <a:latin typeface="Calibri"/>
              <a:cs typeface="Calibri"/>
            </a:endParaRPr>
          </a:p>
          <a:p>
            <a:pPr>
              <a:lnSpc>
                <a:spcPct val="100000"/>
              </a:lnSpc>
              <a:spcBef>
                <a:spcPts val="45"/>
              </a:spcBef>
            </a:pPr>
            <a:endParaRPr sz="3050">
              <a:latin typeface="Calibri"/>
              <a:cs typeface="Calibri"/>
            </a:endParaRPr>
          </a:p>
          <a:p>
            <a:pPr marL="1946275">
              <a:lnSpc>
                <a:spcPct val="100000"/>
              </a:lnSpc>
            </a:pPr>
            <a:r>
              <a:rPr sz="3200" b="1" dirty="0">
                <a:solidFill>
                  <a:srgbClr val="FF9933"/>
                </a:solidFill>
                <a:latin typeface="Times New Roman"/>
                <a:cs typeface="Times New Roman"/>
              </a:rPr>
              <a:t>DRUG</a:t>
            </a:r>
            <a:endParaRPr sz="3200">
              <a:latin typeface="Times New Roman"/>
              <a:cs typeface="Times New Roman"/>
            </a:endParaRPr>
          </a:p>
          <a:p>
            <a:pPr>
              <a:lnSpc>
                <a:spcPct val="100000"/>
              </a:lnSpc>
            </a:pPr>
            <a:endParaRPr sz="3500">
              <a:latin typeface="Times New Roman"/>
              <a:cs typeface="Times New Roman"/>
            </a:endParaRPr>
          </a:p>
          <a:p>
            <a:pPr marL="1346200">
              <a:lnSpc>
                <a:spcPct val="100000"/>
              </a:lnSpc>
              <a:spcBef>
                <a:spcPts val="3055"/>
              </a:spcBef>
            </a:pPr>
            <a:r>
              <a:rPr sz="2800" b="1" spc="-10" dirty="0">
                <a:solidFill>
                  <a:srgbClr val="FFFF99"/>
                </a:solidFill>
                <a:latin typeface="Times New Roman"/>
                <a:cs typeface="Times New Roman"/>
              </a:rPr>
              <a:t>Enzyme</a:t>
            </a:r>
            <a:r>
              <a:rPr sz="2800" b="1" spc="-60" dirty="0">
                <a:solidFill>
                  <a:srgbClr val="FFFF99"/>
                </a:solidFill>
                <a:latin typeface="Times New Roman"/>
                <a:cs typeface="Times New Roman"/>
              </a:rPr>
              <a:t> </a:t>
            </a:r>
            <a:r>
              <a:rPr sz="2800" b="1" spc="-10" dirty="0">
                <a:solidFill>
                  <a:srgbClr val="FFFF99"/>
                </a:solidFill>
                <a:latin typeface="Times New Roman"/>
                <a:cs typeface="Times New Roman"/>
              </a:rPr>
              <a:t>Pathways</a:t>
            </a:r>
            <a:endParaRPr sz="2800">
              <a:latin typeface="Times New Roman"/>
              <a:cs typeface="Times New Roman"/>
            </a:endParaRPr>
          </a:p>
          <a:p>
            <a:pPr>
              <a:lnSpc>
                <a:spcPct val="100000"/>
              </a:lnSpc>
            </a:pPr>
            <a:endParaRPr sz="3100">
              <a:latin typeface="Times New Roman"/>
              <a:cs typeface="Times New Roman"/>
            </a:endParaRPr>
          </a:p>
          <a:p>
            <a:pPr>
              <a:lnSpc>
                <a:spcPct val="100000"/>
              </a:lnSpc>
              <a:spcBef>
                <a:spcPts val="50"/>
              </a:spcBef>
            </a:pPr>
            <a:endParaRPr sz="2700">
              <a:latin typeface="Times New Roman"/>
              <a:cs typeface="Times New Roman"/>
            </a:endParaRPr>
          </a:p>
          <a:p>
            <a:pPr marL="5994400" marR="5080" indent="237490">
              <a:lnSpc>
                <a:spcPct val="100000"/>
              </a:lnSpc>
            </a:pPr>
            <a:r>
              <a:rPr sz="2400" b="1" spc="-5" dirty="0">
                <a:solidFill>
                  <a:srgbClr val="FFFF00"/>
                </a:solidFill>
                <a:latin typeface="Times New Roman"/>
                <a:cs typeface="Times New Roman"/>
              </a:rPr>
              <a:t>Inactive </a:t>
            </a:r>
            <a:r>
              <a:rPr sz="2400" b="1" dirty="0">
                <a:solidFill>
                  <a:srgbClr val="FFFF00"/>
                </a:solidFill>
                <a:latin typeface="Times New Roman"/>
                <a:cs typeface="Times New Roman"/>
              </a:rPr>
              <a:t> M</a:t>
            </a:r>
            <a:r>
              <a:rPr sz="2400" b="1" spc="-5" dirty="0">
                <a:solidFill>
                  <a:srgbClr val="FFFF00"/>
                </a:solidFill>
                <a:latin typeface="Times New Roman"/>
                <a:cs typeface="Times New Roman"/>
              </a:rPr>
              <a:t>e</a:t>
            </a:r>
            <a:r>
              <a:rPr sz="2400" b="1" spc="5" dirty="0">
                <a:solidFill>
                  <a:srgbClr val="FFFF00"/>
                </a:solidFill>
                <a:latin typeface="Times New Roman"/>
                <a:cs typeface="Times New Roman"/>
              </a:rPr>
              <a:t>t</a:t>
            </a:r>
            <a:r>
              <a:rPr sz="2400" b="1" dirty="0">
                <a:solidFill>
                  <a:srgbClr val="FFFF00"/>
                </a:solidFill>
                <a:latin typeface="Times New Roman"/>
                <a:cs typeface="Times New Roman"/>
              </a:rPr>
              <a:t>a</a:t>
            </a:r>
            <a:r>
              <a:rPr sz="2400" b="1" spc="-5" dirty="0">
                <a:solidFill>
                  <a:srgbClr val="FFFF00"/>
                </a:solidFill>
                <a:latin typeface="Times New Roman"/>
                <a:cs typeface="Times New Roman"/>
              </a:rPr>
              <a:t>b</a:t>
            </a:r>
            <a:r>
              <a:rPr sz="2400" b="1" dirty="0">
                <a:solidFill>
                  <a:srgbClr val="FFFF00"/>
                </a:solidFill>
                <a:latin typeface="Times New Roman"/>
                <a:cs typeface="Times New Roman"/>
              </a:rPr>
              <a:t>oli</a:t>
            </a:r>
            <a:r>
              <a:rPr sz="2400" b="1" spc="5" dirty="0">
                <a:solidFill>
                  <a:srgbClr val="FFFF00"/>
                </a:solidFill>
                <a:latin typeface="Times New Roman"/>
                <a:cs typeface="Times New Roman"/>
              </a:rPr>
              <a:t>t</a:t>
            </a:r>
            <a:r>
              <a:rPr sz="2400" b="1" dirty="0">
                <a:solidFill>
                  <a:srgbClr val="FFFF00"/>
                </a:solidFill>
                <a:latin typeface="Times New Roman"/>
                <a:cs typeface="Times New Roman"/>
              </a:rPr>
              <a:t>es</a:t>
            </a:r>
            <a:endParaRPr sz="2400">
              <a:latin typeface="Times New Roman"/>
              <a:cs typeface="Times New Roman"/>
            </a:endParaRPr>
          </a:p>
        </p:txBody>
      </p:sp>
    </p:spTree>
    <p:extLst>
      <p:ext uri="{BB962C8B-B14F-4D97-AF65-F5344CB8AC3E}">
        <p14:creationId xmlns:p14="http://schemas.microsoft.com/office/powerpoint/2010/main" val="1894172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5400" b="1" dirty="0"/>
              <a:t>Metabolism</a:t>
            </a:r>
            <a:r>
              <a:rPr lang="en-US" dirty="0"/>
              <a:t> </a:t>
            </a:r>
            <a:endParaRPr lang="en-IN" dirty="0"/>
          </a:p>
        </p:txBody>
      </p:sp>
      <p:sp>
        <p:nvSpPr>
          <p:cNvPr id="3" name="Content Placeholder 2"/>
          <p:cNvSpPr>
            <a:spLocks noGrp="1"/>
          </p:cNvSpPr>
          <p:nvPr>
            <p:ph idx="1"/>
          </p:nvPr>
        </p:nvSpPr>
        <p:spPr>
          <a:xfrm>
            <a:off x="228600" y="1143000"/>
            <a:ext cx="8915400" cy="5410200"/>
          </a:xfrm>
        </p:spPr>
        <p:txBody>
          <a:bodyPr>
            <a:normAutofit/>
          </a:bodyPr>
          <a:lstStyle/>
          <a:p>
            <a:r>
              <a:rPr lang="en-US" sz="2200" dirty="0"/>
              <a:t>Liver is the primary site for metabolism.</a:t>
            </a:r>
          </a:p>
          <a:p>
            <a:pPr>
              <a:buNone/>
            </a:pPr>
            <a:endParaRPr lang="en-US" sz="2200" dirty="0"/>
          </a:p>
          <a:p>
            <a:r>
              <a:rPr lang="en-US" sz="2200" dirty="0"/>
              <a:t>Most of the drugs are inactivated by metabolism.</a:t>
            </a:r>
          </a:p>
          <a:p>
            <a:pPr>
              <a:buNone/>
            </a:pPr>
            <a:endParaRPr lang="en-US" sz="2200" dirty="0"/>
          </a:p>
          <a:p>
            <a:r>
              <a:rPr lang="en-US" sz="2200" dirty="0"/>
              <a:t> Some drugs may be activated from the inactive compounds (</a:t>
            </a:r>
            <a:r>
              <a:rPr lang="en-US" sz="2200" b="1" dirty="0"/>
              <a:t>Prodrugs</a:t>
            </a:r>
            <a:r>
              <a:rPr lang="en-US" sz="2200" dirty="0"/>
              <a:t>) and others may give rise to active metabolites from the active compound.</a:t>
            </a:r>
          </a:p>
          <a:p>
            <a:endParaRPr lang="en-US" sz="2200" dirty="0"/>
          </a:p>
          <a:p>
            <a:r>
              <a:rPr lang="en-US" sz="2200" dirty="0"/>
              <a:t>Metabolism may occur with help of </a:t>
            </a:r>
            <a:r>
              <a:rPr lang="en-US" sz="2200" b="1" dirty="0"/>
              <a:t>microsomal or non-microsomal enzymes.</a:t>
            </a:r>
          </a:p>
          <a:p>
            <a:endParaRPr lang="en-US" sz="2200" dirty="0"/>
          </a:p>
          <a:p>
            <a:r>
              <a:rPr lang="en-US" sz="2200" dirty="0"/>
              <a:t>Microsomal enzymes (</a:t>
            </a:r>
            <a:r>
              <a:rPr lang="en-US" sz="2200" b="1" dirty="0"/>
              <a:t>monooxygenase, cytochrome P450 and </a:t>
            </a:r>
            <a:r>
              <a:rPr lang="en-US" sz="2200" b="1" dirty="0" err="1"/>
              <a:t>glucoronyl</a:t>
            </a:r>
            <a:r>
              <a:rPr lang="en-US" sz="2200" b="1" dirty="0"/>
              <a:t> transferase</a:t>
            </a:r>
            <a:r>
              <a:rPr lang="en-US" sz="2200" dirty="0"/>
              <a:t>) may be induced or inhibited by other drugs whereas </a:t>
            </a:r>
            <a:r>
              <a:rPr lang="en-US" sz="2200" b="1" dirty="0"/>
              <a:t>non-microsomal </a:t>
            </a:r>
            <a:r>
              <a:rPr lang="en-US" sz="2200" dirty="0"/>
              <a:t>enzymes are not subjected to these interactions.</a:t>
            </a:r>
          </a:p>
          <a:p>
            <a:pPr>
              <a:buNone/>
            </a:pPr>
            <a:endParaRPr lang="en-IN" dirty="0"/>
          </a:p>
        </p:txBody>
      </p:sp>
    </p:spTree>
    <p:extLst>
      <p:ext uri="{BB962C8B-B14F-4D97-AF65-F5344CB8AC3E}">
        <p14:creationId xmlns:p14="http://schemas.microsoft.com/office/powerpoint/2010/main" val="3481355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a:r>
              <a:rPr lang="en-US" altLang="en-US" b="1"/>
              <a:t>Metabolism</a:t>
            </a:r>
            <a:endParaRPr lang="en-US" altLang="en-US"/>
          </a:p>
        </p:txBody>
      </p:sp>
      <p:sp>
        <p:nvSpPr>
          <p:cNvPr id="11267" name="Rectangle 3"/>
          <p:cNvSpPr>
            <a:spLocks noGrp="1" noChangeArrowheads="1"/>
          </p:cNvSpPr>
          <p:nvPr>
            <p:ph type="body" idx="1"/>
          </p:nvPr>
        </p:nvSpPr>
        <p:spPr/>
        <p:txBody>
          <a:bodyPr/>
          <a:lstStyle/>
          <a:p>
            <a:r>
              <a:rPr lang="en-US" altLang="en-US" dirty="0"/>
              <a:t>Drugs and toxins are seen as foreign to patients bodies</a:t>
            </a:r>
          </a:p>
          <a:p>
            <a:r>
              <a:rPr lang="en-US" altLang="en-US" dirty="0"/>
              <a:t>Body works to convert drugs to less active forms and increase water solubility to enhance elimination</a:t>
            </a:r>
          </a:p>
        </p:txBody>
      </p:sp>
    </p:spTree>
    <p:extLst>
      <p:ext uri="{BB962C8B-B14F-4D97-AF65-F5344CB8AC3E}">
        <p14:creationId xmlns:p14="http://schemas.microsoft.com/office/powerpoint/2010/main" val="4040745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4294967295"/>
          </p:nvPr>
        </p:nvSpPr>
        <p:spPr>
          <a:xfrm>
            <a:off x="381000" y="838200"/>
            <a:ext cx="8229600" cy="4525963"/>
          </a:xfrm>
        </p:spPr>
        <p:txBody>
          <a:bodyPr/>
          <a:lstStyle/>
          <a:p>
            <a:pPr algn="l" rtl="0">
              <a:lnSpc>
                <a:spcPct val="90000"/>
              </a:lnSpc>
              <a:buFont typeface="Wingdings" panose="05000000000000000000" pitchFamily="2" charset="2"/>
              <a:buNone/>
            </a:pPr>
            <a:r>
              <a:rPr lang="en-US" altLang="en-US" b="1" dirty="0">
                <a:solidFill>
                  <a:schemeClr val="hlink"/>
                </a:solidFill>
              </a:rPr>
              <a:t>Characteristics of an ideal metabolite:</a:t>
            </a:r>
          </a:p>
          <a:p>
            <a:pPr algn="l" rtl="0">
              <a:lnSpc>
                <a:spcPct val="90000"/>
              </a:lnSpc>
              <a:buFontTx/>
              <a:buChar char="-"/>
            </a:pPr>
            <a:r>
              <a:rPr lang="en-US" altLang="en-US" b="1" dirty="0"/>
              <a:t>Water soluble</a:t>
            </a:r>
          </a:p>
          <a:p>
            <a:pPr algn="l" rtl="0">
              <a:lnSpc>
                <a:spcPct val="90000"/>
              </a:lnSpc>
              <a:buFontTx/>
              <a:buChar char="-"/>
            </a:pPr>
            <a:r>
              <a:rPr lang="en-US" altLang="en-US" b="1" dirty="0"/>
              <a:t>Pharmacologically inactive</a:t>
            </a:r>
          </a:p>
          <a:p>
            <a:pPr algn="l" rtl="0">
              <a:lnSpc>
                <a:spcPct val="90000"/>
              </a:lnSpc>
              <a:buFontTx/>
              <a:buChar char="-"/>
            </a:pPr>
            <a:r>
              <a:rPr lang="en-US" altLang="en-US" b="1" dirty="0"/>
              <a:t>Not to be toxic</a:t>
            </a:r>
          </a:p>
          <a:p>
            <a:pPr algn="l" rtl="0">
              <a:lnSpc>
                <a:spcPct val="90000"/>
              </a:lnSpc>
              <a:buFontTx/>
              <a:buNone/>
            </a:pPr>
            <a:r>
              <a:rPr lang="en-US" altLang="en-US" b="1" dirty="0">
                <a:solidFill>
                  <a:schemeClr val="hlink"/>
                </a:solidFill>
              </a:rPr>
              <a:t>Sites of drug metabolism:</a:t>
            </a:r>
          </a:p>
          <a:p>
            <a:pPr algn="l" rtl="0">
              <a:lnSpc>
                <a:spcPct val="90000"/>
              </a:lnSpc>
              <a:buFontTx/>
              <a:buChar char="-"/>
            </a:pPr>
            <a:r>
              <a:rPr lang="en-US" altLang="en-US" b="1" dirty="0"/>
              <a:t>Liver (major site)</a:t>
            </a:r>
          </a:p>
          <a:p>
            <a:pPr algn="l" rtl="0">
              <a:lnSpc>
                <a:spcPct val="90000"/>
              </a:lnSpc>
              <a:buFontTx/>
              <a:buChar char="-"/>
            </a:pPr>
            <a:r>
              <a:rPr lang="en-US" altLang="en-US" b="1" dirty="0"/>
              <a:t>Intestine</a:t>
            </a:r>
          </a:p>
          <a:p>
            <a:pPr algn="l" rtl="0">
              <a:lnSpc>
                <a:spcPct val="90000"/>
              </a:lnSpc>
              <a:buFontTx/>
              <a:buChar char="-"/>
            </a:pPr>
            <a:r>
              <a:rPr lang="en-US" altLang="en-US" b="1" dirty="0"/>
              <a:t>Lungs; brain; kidney; plasma, adrenals...</a:t>
            </a:r>
            <a:r>
              <a:rPr lang="en-US" altLang="en-US" b="1" dirty="0" err="1"/>
              <a:t>etc</a:t>
            </a:r>
            <a:endParaRPr lang="en-US" altLang="en-US" b="1" dirty="0"/>
          </a:p>
          <a:p>
            <a:pPr algn="l" rtl="0">
              <a:lnSpc>
                <a:spcPct val="90000"/>
              </a:lnSpc>
              <a:buFontTx/>
              <a:buChar char="-"/>
            </a:pPr>
            <a:endParaRPr lang="en-US" altLang="en-US" b="1" dirty="0"/>
          </a:p>
        </p:txBody>
      </p:sp>
    </p:spTree>
    <p:extLst>
      <p:ext uri="{BB962C8B-B14F-4D97-AF65-F5344CB8AC3E}">
        <p14:creationId xmlns:p14="http://schemas.microsoft.com/office/powerpoint/2010/main" val="2952164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b="1" dirty="0">
                <a:latin typeface="Times New Roman" pitchFamily="18" charset="0"/>
                <a:cs typeface="Times New Roman" pitchFamily="18" charset="0"/>
              </a:rPr>
              <a:t>Phases of Drug Metabolism</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144963"/>
          </a:xfrm>
        </p:spPr>
        <p:txBody>
          <a:bodyPr>
            <a:normAutofit/>
          </a:bodyPr>
          <a:lstStyle/>
          <a:p>
            <a:r>
              <a:rPr lang="en-US" sz="2800" b="1" dirty="0">
                <a:latin typeface="Times New Roman" pitchFamily="18" charset="0"/>
                <a:cs typeface="Times New Roman" pitchFamily="18" charset="0"/>
              </a:rPr>
              <a:t>Phase I (non-synthetic</a:t>
            </a:r>
            <a:r>
              <a:rPr lang="en-US" sz="2800" dirty="0">
                <a:latin typeface="Times New Roman" pitchFamily="18" charset="0"/>
                <a:cs typeface="Times New Roman" pitchFamily="18" charset="0"/>
              </a:rPr>
              <a:t>) – in this reaction functional group get attached with drug molecule. </a:t>
            </a:r>
          </a:p>
          <a:p>
            <a:pPr>
              <a:buNone/>
            </a:pPr>
            <a:r>
              <a:rPr lang="en-US" sz="2800" dirty="0">
                <a:latin typeface="Times New Roman" pitchFamily="18" charset="0"/>
                <a:cs typeface="Times New Roman" pitchFamily="18" charset="0"/>
              </a:rPr>
              <a:t>    After phase I reaction, drug may become water soluble or lipid soluble.</a:t>
            </a:r>
          </a:p>
          <a:p>
            <a:pPr>
              <a:buNone/>
            </a:pP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Phase II (synthetic) </a:t>
            </a:r>
            <a:r>
              <a:rPr lang="en-US" sz="2800" dirty="0">
                <a:latin typeface="Times New Roman" pitchFamily="18" charset="0"/>
                <a:cs typeface="Times New Roman" pitchFamily="18" charset="0"/>
              </a:rPr>
              <a:t>– in this reaction a conjugate is attached to drug and make it water soluble.</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4010067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l"/>
            <a:r>
              <a:rPr lang="en-US" altLang="en-US" b="1"/>
              <a:t>Phase I reactions</a:t>
            </a:r>
            <a:endParaRPr lang="en-US" altLang="en-US"/>
          </a:p>
        </p:txBody>
      </p:sp>
      <p:sp>
        <p:nvSpPr>
          <p:cNvPr id="13315" name="Rectangle 3"/>
          <p:cNvSpPr>
            <a:spLocks noGrp="1" noChangeArrowheads="1"/>
          </p:cNvSpPr>
          <p:nvPr>
            <p:ph type="body" idx="1"/>
          </p:nvPr>
        </p:nvSpPr>
        <p:spPr>
          <a:xfrm>
            <a:off x="685800" y="1676400"/>
            <a:ext cx="7772400" cy="4419600"/>
          </a:xfrm>
        </p:spPr>
        <p:txBody>
          <a:bodyPr/>
          <a:lstStyle/>
          <a:p>
            <a:r>
              <a:rPr lang="en-US" altLang="en-US"/>
              <a:t>Cytochrome P450 system</a:t>
            </a:r>
          </a:p>
          <a:p>
            <a:r>
              <a:rPr lang="en-US" altLang="en-US"/>
              <a:t>Located within the endoplasmic reticulum of hepatocytes</a:t>
            </a:r>
          </a:p>
          <a:p>
            <a:r>
              <a:rPr lang="en-US" altLang="en-US"/>
              <a:t>Through electron transport chain, a drug bound to the CYP450 system undergoes oxidation or reduction</a:t>
            </a:r>
          </a:p>
          <a:p>
            <a:r>
              <a:rPr lang="en-US" altLang="en-US"/>
              <a:t>Enzyme induction</a:t>
            </a:r>
          </a:p>
          <a:p>
            <a:r>
              <a:rPr lang="en-US" altLang="en-US"/>
              <a:t>Drug interactions</a:t>
            </a:r>
          </a:p>
          <a:p>
            <a:endParaRPr lang="en-US" altLang="en-US"/>
          </a:p>
        </p:txBody>
      </p:sp>
    </p:spTree>
    <p:extLst>
      <p:ext uri="{BB962C8B-B14F-4D97-AF65-F5344CB8AC3E}">
        <p14:creationId xmlns:p14="http://schemas.microsoft.com/office/powerpoint/2010/main" val="358590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457200" y="381000"/>
            <a:ext cx="8229600" cy="4525963"/>
          </a:xfrm>
        </p:spPr>
        <p:txBody>
          <a:bodyPr/>
          <a:lstStyle/>
          <a:p>
            <a:pPr algn="l" rtl="0">
              <a:buFont typeface="Wingdings" panose="05000000000000000000" pitchFamily="2" charset="2"/>
              <a:buNone/>
            </a:pPr>
            <a:r>
              <a:rPr lang="en-US" altLang="en-US" b="1" dirty="0">
                <a:solidFill>
                  <a:schemeClr val="hlink"/>
                </a:solidFill>
              </a:rPr>
              <a:t>** </a:t>
            </a:r>
            <a:r>
              <a:rPr lang="en-US" altLang="en-US" sz="4400" b="1" dirty="0">
                <a:solidFill>
                  <a:schemeClr val="hlink"/>
                </a:solidFill>
              </a:rPr>
              <a:t>Pharmacokinetic process</a:t>
            </a:r>
          </a:p>
          <a:p>
            <a:pPr algn="l" rtl="0">
              <a:buFont typeface="Wingdings" panose="05000000000000000000" pitchFamily="2" charset="2"/>
              <a:buNone/>
            </a:pPr>
            <a:r>
              <a:rPr lang="en-US" altLang="en-US" sz="4400" b="1" dirty="0"/>
              <a:t>It is the study of what the body does to a drug</a:t>
            </a:r>
          </a:p>
          <a:p>
            <a:pPr algn="l" rtl="0">
              <a:buFont typeface="Wingdings" panose="05000000000000000000" pitchFamily="2" charset="2"/>
              <a:buNone/>
            </a:pPr>
            <a:r>
              <a:rPr lang="en-US" altLang="en-US" sz="4400" b="1" dirty="0"/>
              <a:t>It includes the processes:</a:t>
            </a:r>
          </a:p>
          <a:p>
            <a:pPr algn="l" rtl="0">
              <a:buFont typeface="Wingdings" panose="05000000000000000000" pitchFamily="2" charset="2"/>
              <a:buNone/>
            </a:pPr>
            <a:endParaRPr lang="en-US" altLang="en-US" sz="4400" b="1" dirty="0"/>
          </a:p>
        </p:txBody>
      </p:sp>
    </p:spTree>
    <p:extLst>
      <p:ext uri="{BB962C8B-B14F-4D97-AF65-F5344CB8AC3E}">
        <p14:creationId xmlns:p14="http://schemas.microsoft.com/office/powerpoint/2010/main" val="6592834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l"/>
            <a:r>
              <a:rPr lang="en-US" altLang="en-US" b="1"/>
              <a:t>Phase I reactions types</a:t>
            </a:r>
            <a:endParaRPr lang="en-US" altLang="en-US"/>
          </a:p>
        </p:txBody>
      </p:sp>
      <p:sp>
        <p:nvSpPr>
          <p:cNvPr id="21507" name="Rectangle 3"/>
          <p:cNvSpPr>
            <a:spLocks noGrp="1" noChangeArrowheads="1"/>
          </p:cNvSpPr>
          <p:nvPr>
            <p:ph type="body" idx="1"/>
          </p:nvPr>
        </p:nvSpPr>
        <p:spPr/>
        <p:txBody>
          <a:bodyPr/>
          <a:lstStyle/>
          <a:p>
            <a:r>
              <a:rPr lang="en-US" altLang="en-US"/>
              <a:t>Hydrolysis</a:t>
            </a:r>
          </a:p>
          <a:p>
            <a:r>
              <a:rPr lang="en-US" altLang="en-US"/>
              <a:t>Oxidation</a:t>
            </a:r>
          </a:p>
          <a:p>
            <a:r>
              <a:rPr lang="en-US" altLang="en-US"/>
              <a:t>Reduction</a:t>
            </a:r>
          </a:p>
          <a:p>
            <a:r>
              <a:rPr lang="en-US" altLang="en-US"/>
              <a:t>Demethylation</a:t>
            </a:r>
          </a:p>
          <a:p>
            <a:r>
              <a:rPr lang="en-US" altLang="en-US"/>
              <a:t>Methylation</a:t>
            </a:r>
          </a:p>
          <a:p>
            <a:r>
              <a:rPr lang="en-US" altLang="en-US"/>
              <a:t>Alcohol dehydrogenase metabolism</a:t>
            </a:r>
          </a:p>
        </p:txBody>
      </p:sp>
    </p:spTree>
    <p:extLst>
      <p:ext uri="{BB962C8B-B14F-4D97-AF65-F5344CB8AC3E}">
        <p14:creationId xmlns:p14="http://schemas.microsoft.com/office/powerpoint/2010/main" val="1271797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a:r>
              <a:rPr lang="en-US" altLang="en-US" b="1"/>
              <a:t>Phase II reactions</a:t>
            </a:r>
            <a:endParaRPr lang="en-US" altLang="en-US"/>
          </a:p>
        </p:txBody>
      </p:sp>
      <p:sp>
        <p:nvSpPr>
          <p:cNvPr id="14339" name="Rectangle 3"/>
          <p:cNvSpPr>
            <a:spLocks noGrp="1" noChangeArrowheads="1"/>
          </p:cNvSpPr>
          <p:nvPr>
            <p:ph type="body" idx="1"/>
          </p:nvPr>
        </p:nvSpPr>
        <p:spPr/>
        <p:txBody>
          <a:bodyPr/>
          <a:lstStyle/>
          <a:p>
            <a:r>
              <a:rPr lang="en-US" altLang="en-US" dirty="0"/>
              <a:t>involve the addition of highly polar </a:t>
            </a:r>
            <a:r>
              <a:rPr lang="en-US" altLang="en-US" u="sng" dirty="0"/>
              <a:t>molecules</a:t>
            </a:r>
            <a:r>
              <a:rPr lang="en-US" altLang="en-US" dirty="0"/>
              <a:t> to a functional group</a:t>
            </a:r>
          </a:p>
          <a:p>
            <a:r>
              <a:rPr lang="en-US" altLang="en-US" dirty="0"/>
              <a:t>Polar group is conjugated to the drug</a:t>
            </a:r>
          </a:p>
          <a:p>
            <a:r>
              <a:rPr lang="en-US" altLang="en-US" dirty="0"/>
              <a:t>Results in increased polarity of the drug</a:t>
            </a:r>
          </a:p>
          <a:p>
            <a:r>
              <a:rPr lang="en-US" altLang="en-US" dirty="0"/>
              <a:t>Types of reactions</a:t>
            </a:r>
          </a:p>
          <a:p>
            <a:pPr lvl="1"/>
            <a:r>
              <a:rPr lang="en-US" altLang="en-US" dirty="0"/>
              <a:t>Glycine conjugation</a:t>
            </a:r>
          </a:p>
          <a:p>
            <a:pPr lvl="1"/>
            <a:r>
              <a:rPr lang="en-US" altLang="en-US" dirty="0"/>
              <a:t>Glucuronide conjugation</a:t>
            </a:r>
          </a:p>
          <a:p>
            <a:pPr lvl="1"/>
            <a:r>
              <a:rPr lang="en-US" altLang="en-US" dirty="0"/>
              <a:t>Sulfate conjugation</a:t>
            </a:r>
          </a:p>
          <a:p>
            <a:endParaRPr lang="en-US" altLang="en-US" dirty="0"/>
          </a:p>
        </p:txBody>
      </p:sp>
    </p:spTree>
    <p:extLst>
      <p:ext uri="{BB962C8B-B14F-4D97-AF65-F5344CB8AC3E}">
        <p14:creationId xmlns:p14="http://schemas.microsoft.com/office/powerpoint/2010/main" val="36700736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Metabolic Reactions</a:t>
            </a:r>
            <a:endParaRPr lang="en-IN"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760021">
                <a:tc>
                  <a:txBody>
                    <a:bodyPr/>
                    <a:lstStyle/>
                    <a:p>
                      <a:r>
                        <a:rPr lang="en-US" sz="2200" dirty="0">
                          <a:latin typeface="Times New Roman" pitchFamily="18" charset="0"/>
                          <a:cs typeface="Times New Roman" pitchFamily="18" charset="0"/>
                        </a:rPr>
                        <a:t>      </a:t>
                      </a:r>
                      <a:r>
                        <a:rPr lang="en-US" sz="2600" dirty="0">
                          <a:solidFill>
                            <a:schemeClr val="tx1"/>
                          </a:solidFill>
                          <a:latin typeface="Times New Roman" pitchFamily="18" charset="0"/>
                          <a:cs typeface="Times New Roman" pitchFamily="18" charset="0"/>
                        </a:rPr>
                        <a:t>Phase </a:t>
                      </a:r>
                      <a:r>
                        <a:rPr lang="en-US" sz="2600" b="1" dirty="0">
                          <a:solidFill>
                            <a:schemeClr val="tx1"/>
                          </a:solidFill>
                          <a:latin typeface="Times New Roman" pitchFamily="18" charset="0"/>
                          <a:cs typeface="Times New Roman" pitchFamily="18" charset="0"/>
                        </a:rPr>
                        <a:t>I</a:t>
                      </a:r>
                      <a:r>
                        <a:rPr lang="en-US" sz="2600" dirty="0">
                          <a:solidFill>
                            <a:schemeClr val="tx1"/>
                          </a:solidFill>
                          <a:latin typeface="Times New Roman" pitchFamily="18" charset="0"/>
                          <a:cs typeface="Times New Roman" pitchFamily="18" charset="0"/>
                        </a:rPr>
                        <a:t> (non-synthetic) </a:t>
                      </a:r>
                      <a:endParaRPr lang="en-IN" sz="2600" dirty="0">
                        <a:solidFill>
                          <a:schemeClr val="tx1"/>
                        </a:solidFill>
                        <a:latin typeface="Times New Roman" pitchFamily="18" charset="0"/>
                        <a:cs typeface="Times New Roman" pitchFamily="18" charset="0"/>
                      </a:endParaRPr>
                    </a:p>
                  </a:txBody>
                  <a:tcPr/>
                </a:tc>
                <a:tc>
                  <a:txBody>
                    <a:bodyPr/>
                    <a:lstStyle/>
                    <a:p>
                      <a:r>
                        <a:rPr lang="en-US" sz="2200" dirty="0">
                          <a:latin typeface="Times New Roman" pitchFamily="18" charset="0"/>
                          <a:cs typeface="Times New Roman" pitchFamily="18" charset="0"/>
                        </a:rPr>
                        <a:t>       </a:t>
                      </a:r>
                      <a:r>
                        <a:rPr lang="en-US" sz="2600" dirty="0">
                          <a:solidFill>
                            <a:schemeClr val="tx1"/>
                          </a:solidFill>
                          <a:latin typeface="Times New Roman" pitchFamily="18" charset="0"/>
                          <a:cs typeface="Times New Roman" pitchFamily="18" charset="0"/>
                        </a:rPr>
                        <a:t>Phase </a:t>
                      </a:r>
                      <a:r>
                        <a:rPr lang="en-US" sz="2600" b="1" dirty="0">
                          <a:solidFill>
                            <a:schemeClr val="tx1"/>
                          </a:solidFill>
                          <a:latin typeface="Times New Roman" pitchFamily="18" charset="0"/>
                          <a:cs typeface="Times New Roman" pitchFamily="18" charset="0"/>
                        </a:rPr>
                        <a:t>II</a:t>
                      </a:r>
                      <a:r>
                        <a:rPr lang="en-US" sz="2600" dirty="0">
                          <a:solidFill>
                            <a:schemeClr val="tx1"/>
                          </a:solidFill>
                          <a:latin typeface="Times New Roman" pitchFamily="18" charset="0"/>
                          <a:cs typeface="Times New Roman" pitchFamily="18" charset="0"/>
                        </a:rPr>
                        <a:t> (synthetic) </a:t>
                      </a:r>
                      <a:endParaRPr lang="en-IN" sz="26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1140031">
                <a:tc>
                  <a:txBody>
                    <a:bodyPr/>
                    <a:lstStyle/>
                    <a:p>
                      <a:r>
                        <a:rPr lang="en-US" sz="2200" dirty="0">
                          <a:latin typeface="Times New Roman" pitchFamily="18" charset="0"/>
                          <a:cs typeface="Times New Roman" pitchFamily="18" charset="0"/>
                        </a:rPr>
                        <a:t>Functional group get attached with drug molecule</a:t>
                      </a:r>
                    </a:p>
                    <a:p>
                      <a:endParaRPr lang="en-IN" sz="2200" dirty="0">
                        <a:latin typeface="Times New Roman" pitchFamily="18" charset="0"/>
                        <a:cs typeface="Times New Roman" pitchFamily="18" charset="0"/>
                      </a:endParaRPr>
                    </a:p>
                  </a:txBody>
                  <a:tcPr/>
                </a:tc>
                <a:tc>
                  <a:txBody>
                    <a:bodyPr/>
                    <a:lstStyle/>
                    <a:p>
                      <a:r>
                        <a:rPr lang="en-US" sz="2200" dirty="0">
                          <a:latin typeface="Times New Roman" pitchFamily="18" charset="0"/>
                          <a:cs typeface="Times New Roman" pitchFamily="18" charset="0"/>
                        </a:rPr>
                        <a:t>Conjugate is attached to drug .</a:t>
                      </a:r>
                      <a:endParaRPr lang="en-IN" sz="22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1140031">
                <a:tc>
                  <a:txBody>
                    <a:bodyPr/>
                    <a:lstStyle/>
                    <a:p>
                      <a:r>
                        <a:rPr lang="en-US" sz="2200" dirty="0">
                          <a:latin typeface="Times New Roman" pitchFamily="18" charset="0"/>
                          <a:cs typeface="Times New Roman" pitchFamily="18" charset="0"/>
                        </a:rPr>
                        <a:t>Drug may become water soluble or lipid soluble.</a:t>
                      </a:r>
                    </a:p>
                    <a:p>
                      <a:endParaRPr lang="en-IN" sz="2200" dirty="0">
                        <a:latin typeface="Times New Roman" pitchFamily="18" charset="0"/>
                        <a:cs typeface="Times New Roman" pitchFamily="18" charset="0"/>
                      </a:endParaRPr>
                    </a:p>
                  </a:txBody>
                  <a:tcPr/>
                </a:tc>
                <a:tc>
                  <a:txBody>
                    <a:bodyPr/>
                    <a:lstStyle/>
                    <a:p>
                      <a:r>
                        <a:rPr lang="en-US" sz="2200" dirty="0">
                          <a:latin typeface="Times New Roman" pitchFamily="18" charset="0"/>
                          <a:cs typeface="Times New Roman" pitchFamily="18" charset="0"/>
                        </a:rPr>
                        <a:t>Make it water soluble</a:t>
                      </a:r>
                      <a:endParaRPr lang="en-IN" sz="22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1836717">
                <a:tc>
                  <a:txBody>
                    <a:bodyPr/>
                    <a:lstStyle/>
                    <a:p>
                      <a:r>
                        <a:rPr lang="en-US" sz="2200" dirty="0">
                          <a:latin typeface="Times New Roman" pitchFamily="18" charset="0"/>
                          <a:cs typeface="Times New Roman" pitchFamily="18" charset="0"/>
                        </a:rPr>
                        <a:t>Include </a:t>
                      </a:r>
                      <a:r>
                        <a:rPr lang="en-US" sz="2200" b="1" dirty="0">
                          <a:latin typeface="Times New Roman" pitchFamily="18" charset="0"/>
                          <a:cs typeface="Times New Roman" pitchFamily="18" charset="0"/>
                        </a:rPr>
                        <a:t>oxidation, reduction, hydrolysis, </a:t>
                      </a:r>
                      <a:r>
                        <a:rPr lang="en-US" sz="2200" b="1" dirty="0" err="1">
                          <a:latin typeface="Times New Roman" pitchFamily="18" charset="0"/>
                          <a:cs typeface="Times New Roman" pitchFamily="18" charset="0"/>
                        </a:rPr>
                        <a:t>cyclization</a:t>
                      </a:r>
                      <a:r>
                        <a:rPr lang="en-US" sz="2200" b="1" dirty="0">
                          <a:latin typeface="Times New Roman" pitchFamily="18" charset="0"/>
                          <a:cs typeface="Times New Roman" pitchFamily="18" charset="0"/>
                        </a:rPr>
                        <a:t>, and </a:t>
                      </a:r>
                      <a:r>
                        <a:rPr lang="en-US" sz="2200" b="1" dirty="0" err="1">
                          <a:latin typeface="Times New Roman" pitchFamily="18" charset="0"/>
                          <a:cs typeface="Times New Roman" pitchFamily="18" charset="0"/>
                        </a:rPr>
                        <a:t>decyclization</a:t>
                      </a:r>
                      <a:r>
                        <a:rPr lang="en-US" sz="2200" b="1" baseline="0" dirty="0">
                          <a:latin typeface="Times New Roman" pitchFamily="18" charset="0"/>
                          <a:cs typeface="Times New Roman" pitchFamily="18" charset="0"/>
                        </a:rPr>
                        <a:t> etc</a:t>
                      </a:r>
                      <a:r>
                        <a:rPr lang="en-US" sz="2200" baseline="0" dirty="0">
                          <a:latin typeface="Times New Roman" pitchFamily="18" charset="0"/>
                          <a:cs typeface="Times New Roman" pitchFamily="18" charset="0"/>
                        </a:rPr>
                        <a:t>.</a:t>
                      </a:r>
                      <a:endParaRPr lang="en-IN" sz="2200" dirty="0">
                        <a:latin typeface="Times New Roman" pitchFamily="18" charset="0"/>
                        <a:cs typeface="Times New Roman" pitchFamily="18" charset="0"/>
                      </a:endParaRPr>
                    </a:p>
                  </a:txBody>
                  <a:tcPr/>
                </a:tc>
                <a:tc>
                  <a:txBody>
                    <a:bodyPr/>
                    <a:lstStyle/>
                    <a:p>
                      <a:r>
                        <a:rPr lang="en-US" sz="2200" dirty="0">
                          <a:latin typeface="Times New Roman" pitchFamily="18" charset="0"/>
                          <a:cs typeface="Times New Roman" pitchFamily="18" charset="0"/>
                        </a:rPr>
                        <a:t>Include </a:t>
                      </a:r>
                      <a:r>
                        <a:rPr lang="en-US" sz="2200" b="1" dirty="0" err="1">
                          <a:latin typeface="Times New Roman" pitchFamily="18" charset="0"/>
                          <a:cs typeface="Times New Roman" pitchFamily="18" charset="0"/>
                        </a:rPr>
                        <a:t>glucuronidation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acetylation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methylation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sulfation,and</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glycine</a:t>
                      </a:r>
                      <a:r>
                        <a:rPr lang="en-US" sz="2200" b="1" dirty="0">
                          <a:latin typeface="Times New Roman" pitchFamily="18" charset="0"/>
                          <a:cs typeface="Times New Roman" pitchFamily="18" charset="0"/>
                        </a:rPr>
                        <a:t> conjugation </a:t>
                      </a:r>
                      <a:r>
                        <a:rPr lang="en-US" sz="2200" dirty="0">
                          <a:latin typeface="Times New Roman" pitchFamily="18" charset="0"/>
                          <a:cs typeface="Times New Roman" pitchFamily="18" charset="0"/>
                        </a:rPr>
                        <a:t>etc.</a:t>
                      </a:r>
                      <a:endParaRPr lang="en-IN" sz="22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54704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The dose and frequency of administration required to achieve effective therapeutic blood and tissue levels vary in different patients because of individual differences in drug distribution and rates of drug metabolism and elimination.</a:t>
            </a:r>
          </a:p>
          <a:p>
            <a:pPr>
              <a:buNone/>
            </a:pPr>
            <a:r>
              <a:rPr lang="en-US" dirty="0"/>
              <a:t>• These differences are determined by genetic factors and </a:t>
            </a:r>
            <a:r>
              <a:rPr lang="en-US" dirty="0" err="1"/>
              <a:t>nongenetic</a:t>
            </a:r>
            <a:r>
              <a:rPr lang="en-US" dirty="0"/>
              <a:t> variables, such as age, sex, liver size, liver function, circadian rhythm, body temperature, and nutritional and environmental factors such as concomitant exposure to inducers or inhibitors of drug metabolism</a:t>
            </a:r>
          </a:p>
        </p:txBody>
      </p:sp>
      <p:sp>
        <p:nvSpPr>
          <p:cNvPr id="2" name="Title 1"/>
          <p:cNvSpPr>
            <a:spLocks noGrp="1"/>
          </p:cNvSpPr>
          <p:nvPr>
            <p:ph type="title"/>
          </p:nvPr>
        </p:nvSpPr>
        <p:spPr/>
        <p:txBody>
          <a:bodyPr>
            <a:normAutofit fontScale="90000"/>
          </a:bodyPr>
          <a:lstStyle/>
          <a:p>
            <a:r>
              <a:rPr lang="en-US" b="1" dirty="0"/>
              <a:t>CLINICAL RELEVANCE OF DRUG</a:t>
            </a:r>
            <a:br>
              <a:rPr lang="en-US" b="1" dirty="0"/>
            </a:br>
            <a:r>
              <a:rPr lang="en-US" b="1" dirty="0"/>
              <a:t>METABOLISM</a:t>
            </a:r>
            <a:endParaRPr lang="en-US" dirty="0"/>
          </a:p>
        </p:txBody>
      </p:sp>
    </p:spTree>
    <p:extLst>
      <p:ext uri="{BB962C8B-B14F-4D97-AF65-F5344CB8AC3E}">
        <p14:creationId xmlns:p14="http://schemas.microsoft.com/office/powerpoint/2010/main" val="34113514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dirty="0"/>
              <a:t>• Acute or chronic diseases that affect liver architecture or function markedly affect hepatic metabolism of some drugs.</a:t>
            </a:r>
          </a:p>
          <a:p>
            <a:pPr>
              <a:buNone/>
            </a:pPr>
            <a:r>
              <a:rPr lang="en-US" dirty="0"/>
              <a:t>• alcoholic hepatitis, active or inactive alcoholic cirrhosis, </a:t>
            </a:r>
            <a:r>
              <a:rPr lang="en-US" dirty="0" err="1"/>
              <a:t>hemochromatosis</a:t>
            </a:r>
            <a:r>
              <a:rPr lang="en-US" dirty="0"/>
              <a:t>, chronic active hepatitis, </a:t>
            </a:r>
            <a:r>
              <a:rPr lang="en-US" dirty="0" err="1"/>
              <a:t>biliary</a:t>
            </a:r>
            <a:r>
              <a:rPr lang="en-US" dirty="0"/>
              <a:t> cirrhosis, and acute viral or drug induced hepatitis.</a:t>
            </a:r>
          </a:p>
          <a:p>
            <a:pPr>
              <a:buNone/>
            </a:pPr>
            <a:r>
              <a:rPr lang="en-US" dirty="0"/>
              <a:t>• these conditions may significantly impair hepatic drug-metabolizing enzymes, particularly </a:t>
            </a:r>
            <a:r>
              <a:rPr lang="en-US" dirty="0" err="1"/>
              <a:t>microsomal</a:t>
            </a:r>
            <a:r>
              <a:rPr lang="en-US" dirty="0"/>
              <a:t> </a:t>
            </a:r>
            <a:r>
              <a:rPr lang="en-US" dirty="0" err="1"/>
              <a:t>oxidases</a:t>
            </a:r>
            <a:r>
              <a:rPr lang="en-US" dirty="0"/>
              <a:t>, and thereby markedly affect drug elimination</a:t>
            </a:r>
          </a:p>
        </p:txBody>
      </p:sp>
      <p:sp>
        <p:nvSpPr>
          <p:cNvPr id="2" name="Title 1"/>
          <p:cNvSpPr>
            <a:spLocks noGrp="1"/>
          </p:cNvSpPr>
          <p:nvPr>
            <p:ph type="title"/>
          </p:nvPr>
        </p:nvSpPr>
        <p:spPr/>
        <p:txBody>
          <a:bodyPr>
            <a:normAutofit fontScale="90000"/>
          </a:bodyPr>
          <a:lstStyle/>
          <a:p>
            <a:r>
              <a:rPr lang="en-US" b="1" dirty="0"/>
              <a:t>Diseases Affecting Drug Metabolism</a:t>
            </a:r>
            <a:endParaRPr lang="en-US" dirty="0"/>
          </a:p>
        </p:txBody>
      </p:sp>
    </p:spTree>
    <p:extLst>
      <p:ext uri="{BB962C8B-B14F-4D97-AF65-F5344CB8AC3E}">
        <p14:creationId xmlns:p14="http://schemas.microsoft.com/office/powerpoint/2010/main" val="1796120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idx="4294967295"/>
          </p:nvPr>
        </p:nvSpPr>
        <p:spPr>
          <a:xfrm>
            <a:off x="228600" y="381000"/>
            <a:ext cx="8229600" cy="1219200"/>
          </a:xfrm>
        </p:spPr>
        <p:txBody>
          <a:bodyPr>
            <a:normAutofit fontScale="90000"/>
          </a:bodyPr>
          <a:lstStyle/>
          <a:p>
            <a:pPr>
              <a:defRPr/>
            </a:pPr>
            <a:br>
              <a:rPr lang="en-US" altLang="en-US" b="1" dirty="0">
                <a:solidFill>
                  <a:schemeClr val="hlink"/>
                </a:solidFill>
              </a:rPr>
            </a:br>
            <a:r>
              <a:rPr lang="en-US" altLang="en-US" b="1" dirty="0">
                <a:solidFill>
                  <a:schemeClr val="hlink"/>
                </a:solidFill>
              </a:rPr>
              <a:t>Factors affecting drug metabolism:</a:t>
            </a:r>
            <a:br>
              <a:rPr lang="en-US" altLang="en-US" b="1" dirty="0">
                <a:solidFill>
                  <a:schemeClr val="hlink"/>
                </a:solidFill>
              </a:rPr>
            </a:br>
            <a:r>
              <a:rPr lang="en-US" sz="3100" b="1" dirty="0">
                <a:latin typeface="Times New Roman"/>
                <a:cs typeface="Times New Roman"/>
              </a:rPr>
              <a:t>i.e.</a:t>
            </a:r>
            <a:r>
              <a:rPr lang="en-US" sz="3100" b="1" spc="5" dirty="0">
                <a:latin typeface="Times New Roman"/>
                <a:cs typeface="Times New Roman"/>
              </a:rPr>
              <a:t> </a:t>
            </a:r>
            <a:r>
              <a:rPr lang="en-US" sz="3100" b="1" dirty="0">
                <a:latin typeface="Times New Roman"/>
                <a:cs typeface="Times New Roman"/>
              </a:rPr>
              <a:t>compete</a:t>
            </a:r>
            <a:r>
              <a:rPr lang="en-US" sz="3100" b="1" spc="5" dirty="0">
                <a:latin typeface="Times New Roman"/>
                <a:cs typeface="Times New Roman"/>
              </a:rPr>
              <a:t> for</a:t>
            </a:r>
            <a:r>
              <a:rPr lang="en-US" sz="3100" b="1" dirty="0">
                <a:latin typeface="Times New Roman"/>
                <a:cs typeface="Times New Roman"/>
              </a:rPr>
              <a:t> enzyme</a:t>
            </a:r>
            <a:r>
              <a:rPr lang="en-US" sz="3100" b="1" spc="5" dirty="0">
                <a:latin typeface="Times New Roman"/>
                <a:cs typeface="Times New Roman"/>
              </a:rPr>
              <a:t> </a:t>
            </a:r>
            <a:r>
              <a:rPr lang="en-US" sz="3100" b="1" spc="-5" dirty="0">
                <a:latin typeface="Times New Roman"/>
                <a:cs typeface="Times New Roman"/>
              </a:rPr>
              <a:t>pathways</a:t>
            </a:r>
            <a:r>
              <a:rPr lang="en-US" sz="3100" b="1" dirty="0">
                <a:latin typeface="Times New Roman"/>
                <a:cs typeface="Times New Roman"/>
              </a:rPr>
              <a:t> </a:t>
            </a:r>
            <a:r>
              <a:rPr lang="en-US" sz="3100" b="1" spc="-5" dirty="0">
                <a:latin typeface="Times New Roman"/>
                <a:cs typeface="Times New Roman"/>
              </a:rPr>
              <a:t>in</a:t>
            </a:r>
            <a:r>
              <a:rPr lang="en-US" sz="3100" b="1" dirty="0">
                <a:latin typeface="Times New Roman"/>
                <a:cs typeface="Times New Roman"/>
              </a:rPr>
              <a:t> </a:t>
            </a:r>
            <a:r>
              <a:rPr lang="en-US" sz="3100" b="1" spc="-5" dirty="0">
                <a:latin typeface="Times New Roman"/>
                <a:cs typeface="Times New Roman"/>
              </a:rPr>
              <a:t>the</a:t>
            </a:r>
            <a:r>
              <a:rPr lang="en-US" sz="3100" b="1" spc="10" dirty="0">
                <a:latin typeface="Times New Roman"/>
                <a:cs typeface="Times New Roman"/>
              </a:rPr>
              <a:t> </a:t>
            </a:r>
            <a:r>
              <a:rPr lang="en-US" sz="3100" b="1" spc="-5" dirty="0">
                <a:latin typeface="Times New Roman"/>
                <a:cs typeface="Times New Roman"/>
              </a:rPr>
              <a:t>liver)</a:t>
            </a:r>
            <a:br>
              <a:rPr lang="en-US" dirty="0">
                <a:latin typeface="Times New Roman"/>
                <a:cs typeface="Times New Roman"/>
              </a:rPr>
            </a:br>
            <a:br>
              <a:rPr lang="en-US" altLang="en-US" b="1" dirty="0">
                <a:solidFill>
                  <a:schemeClr val="hlink"/>
                </a:solidFill>
              </a:rPr>
            </a:br>
            <a:endParaRPr lang="en-US" kern="0" dirty="0">
              <a:latin typeface="+mj-lt"/>
              <a:cs typeface="+mj-cs"/>
            </a:endParaRPr>
          </a:p>
        </p:txBody>
      </p:sp>
      <p:sp>
        <p:nvSpPr>
          <p:cNvPr id="50179" name="Rectangle 3"/>
          <p:cNvSpPr>
            <a:spLocks noGrp="1" noChangeArrowheads="1"/>
          </p:cNvSpPr>
          <p:nvPr>
            <p:ph type="body" idx="4294967295"/>
          </p:nvPr>
        </p:nvSpPr>
        <p:spPr/>
        <p:txBody>
          <a:bodyPr/>
          <a:lstStyle/>
          <a:p>
            <a:pPr algn="l" rtl="0">
              <a:buFontTx/>
              <a:buChar char="-"/>
            </a:pPr>
            <a:r>
              <a:rPr lang="en-US" altLang="en-US" sz="2800" b="1" dirty="0"/>
              <a:t>Genetic factors and species differences (major factor) (slow and rapid metabolizers)</a:t>
            </a:r>
          </a:p>
          <a:p>
            <a:pPr algn="l" rtl="0">
              <a:buFontTx/>
              <a:buChar char="-"/>
            </a:pPr>
            <a:r>
              <a:rPr lang="en-US" altLang="en-US" sz="2800" b="1" dirty="0"/>
              <a:t>Sex </a:t>
            </a:r>
          </a:p>
          <a:p>
            <a:pPr algn="l" rtl="0">
              <a:buFontTx/>
              <a:buChar char="-"/>
            </a:pPr>
            <a:r>
              <a:rPr lang="en-US" altLang="en-US" sz="2800" b="1" dirty="0"/>
              <a:t>Drug-drug interactions</a:t>
            </a:r>
          </a:p>
          <a:p>
            <a:pPr algn="l" rtl="0">
              <a:buFontTx/>
              <a:buChar char="-"/>
            </a:pPr>
            <a:r>
              <a:rPr lang="en-US" altLang="en-US" sz="2800" b="1" dirty="0"/>
              <a:t>Age </a:t>
            </a:r>
          </a:p>
          <a:p>
            <a:pPr algn="l" rtl="0">
              <a:buFontTx/>
              <a:buChar char="-"/>
            </a:pPr>
            <a:r>
              <a:rPr lang="en-US" altLang="en-US" sz="2800" b="1" dirty="0"/>
              <a:t>General health of patients and nutritional status</a:t>
            </a:r>
          </a:p>
          <a:p>
            <a:pPr algn="l" rtl="0">
              <a:buFontTx/>
              <a:buChar char="-"/>
            </a:pPr>
            <a:r>
              <a:rPr lang="en-US" altLang="en-US" sz="2800" b="1" dirty="0"/>
              <a:t>Dose and frequency of administration</a:t>
            </a:r>
          </a:p>
        </p:txBody>
      </p:sp>
    </p:spTree>
    <p:extLst>
      <p:ext uri="{BB962C8B-B14F-4D97-AF65-F5344CB8AC3E}">
        <p14:creationId xmlns:p14="http://schemas.microsoft.com/office/powerpoint/2010/main" val="1019540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
          <p:cNvSpPr txBox="1"/>
          <p:nvPr/>
        </p:nvSpPr>
        <p:spPr>
          <a:xfrm>
            <a:off x="927100" y="2298700"/>
            <a:ext cx="7696200" cy="2547685"/>
          </a:xfrm>
          <a:prstGeom prst="rect">
            <a:avLst/>
          </a:prstGeom>
          <a:ln w="12579">
            <a:solidFill>
              <a:srgbClr val="FFFF00"/>
            </a:solidFill>
          </a:ln>
        </p:spPr>
        <p:txBody>
          <a:bodyPr vert="horz" wrap="square" lIns="0" tIns="31750" rIns="0" bIns="0" rtlCol="0">
            <a:spAutoFit/>
          </a:bodyPr>
          <a:lstStyle/>
          <a:p>
            <a:pPr marL="76835">
              <a:lnSpc>
                <a:spcPct val="100000"/>
              </a:lnSpc>
              <a:spcBef>
                <a:spcPts val="690"/>
              </a:spcBef>
            </a:pPr>
            <a:r>
              <a:rPr sz="2800" b="1" dirty="0">
                <a:solidFill>
                  <a:srgbClr val="FFFF99"/>
                </a:solidFill>
                <a:latin typeface="Calibri"/>
                <a:cs typeface="Calibri"/>
              </a:rPr>
              <a:t>#</a:t>
            </a:r>
            <a:r>
              <a:rPr sz="2800" b="1" spc="-15" dirty="0">
                <a:solidFill>
                  <a:srgbClr val="FFFF99"/>
                </a:solidFill>
                <a:latin typeface="Calibri"/>
                <a:cs typeface="Calibri"/>
              </a:rPr>
              <a:t> </a:t>
            </a:r>
            <a:r>
              <a:rPr sz="2800" b="1" spc="-5" dirty="0">
                <a:latin typeface="Calibri"/>
                <a:cs typeface="Calibri"/>
              </a:rPr>
              <a:t>Other</a:t>
            </a:r>
            <a:r>
              <a:rPr sz="2800" b="1" spc="-15" dirty="0">
                <a:latin typeface="Calibri"/>
                <a:cs typeface="Calibri"/>
              </a:rPr>
              <a:t> </a:t>
            </a:r>
            <a:r>
              <a:rPr sz="2800" b="1" spc="-5" dirty="0">
                <a:latin typeface="Calibri"/>
                <a:cs typeface="Calibri"/>
              </a:rPr>
              <a:t>drugs</a:t>
            </a:r>
            <a:r>
              <a:rPr sz="2800" b="1" spc="5" dirty="0">
                <a:latin typeface="Calibri"/>
                <a:cs typeface="Calibri"/>
              </a:rPr>
              <a:t> </a:t>
            </a:r>
            <a:r>
              <a:rPr sz="2800" b="1" i="1" spc="-5" dirty="0">
                <a:latin typeface="Calibri"/>
                <a:cs typeface="Calibri"/>
              </a:rPr>
              <a:t>e.g.</a:t>
            </a:r>
            <a:r>
              <a:rPr sz="2800" b="1" i="1" spc="-15" dirty="0">
                <a:latin typeface="Calibri"/>
                <a:cs typeface="Calibri"/>
              </a:rPr>
              <a:t> </a:t>
            </a:r>
            <a:r>
              <a:rPr sz="2800" b="1" i="1" spc="-10" dirty="0">
                <a:latin typeface="Calibri"/>
                <a:cs typeface="Calibri"/>
              </a:rPr>
              <a:t>Cimetidine</a:t>
            </a:r>
            <a:r>
              <a:rPr sz="2800" b="1" i="1" spc="-20" dirty="0">
                <a:latin typeface="Calibri"/>
                <a:cs typeface="Calibri"/>
              </a:rPr>
              <a:t> </a:t>
            </a:r>
            <a:r>
              <a:rPr sz="2800" b="1" i="1" dirty="0">
                <a:latin typeface="Calibri"/>
                <a:cs typeface="Calibri"/>
              </a:rPr>
              <a:t>/</a:t>
            </a:r>
            <a:r>
              <a:rPr sz="2800" b="1" i="1" spc="-10" dirty="0">
                <a:latin typeface="Calibri"/>
                <a:cs typeface="Calibri"/>
              </a:rPr>
              <a:t> </a:t>
            </a:r>
            <a:r>
              <a:rPr sz="2800" b="1" i="1" spc="-5" dirty="0">
                <a:latin typeface="Calibri"/>
                <a:cs typeface="Calibri"/>
              </a:rPr>
              <a:t>Ciproxen</a:t>
            </a:r>
            <a:endParaRPr sz="2800" dirty="0">
              <a:latin typeface="Calibri"/>
              <a:cs typeface="Calibri"/>
            </a:endParaRPr>
          </a:p>
          <a:p>
            <a:pPr marL="76835">
              <a:lnSpc>
                <a:spcPct val="100000"/>
              </a:lnSpc>
              <a:spcBef>
                <a:spcPts val="700"/>
              </a:spcBef>
            </a:pPr>
            <a:r>
              <a:rPr sz="2800" b="1" dirty="0">
                <a:latin typeface="Calibri"/>
                <a:cs typeface="Calibri"/>
              </a:rPr>
              <a:t>#</a:t>
            </a:r>
            <a:r>
              <a:rPr sz="2800" b="1" spc="-50" dirty="0">
                <a:latin typeface="Calibri"/>
                <a:cs typeface="Calibri"/>
              </a:rPr>
              <a:t> </a:t>
            </a:r>
            <a:r>
              <a:rPr sz="2800" b="1" spc="-5" dirty="0">
                <a:latin typeface="Calibri"/>
                <a:cs typeface="Calibri"/>
              </a:rPr>
              <a:t>Smoking</a:t>
            </a:r>
            <a:endParaRPr sz="2800" dirty="0">
              <a:latin typeface="Calibri"/>
              <a:cs typeface="Calibri"/>
            </a:endParaRPr>
          </a:p>
          <a:p>
            <a:pPr marL="76835" marR="815340">
              <a:lnSpc>
                <a:spcPct val="120500"/>
              </a:lnSpc>
              <a:spcBef>
                <a:spcPts val="10"/>
              </a:spcBef>
            </a:pPr>
            <a:r>
              <a:rPr sz="2800" b="1" spc="-5" dirty="0">
                <a:latin typeface="Calibri"/>
                <a:cs typeface="Calibri"/>
              </a:rPr>
              <a:t>#Enzyme</a:t>
            </a:r>
            <a:r>
              <a:rPr sz="2800" b="1" spc="45" dirty="0">
                <a:latin typeface="Calibri"/>
                <a:cs typeface="Calibri"/>
              </a:rPr>
              <a:t> </a:t>
            </a:r>
            <a:r>
              <a:rPr sz="2800" b="1" spc="-10" dirty="0">
                <a:latin typeface="Calibri"/>
                <a:cs typeface="Calibri"/>
              </a:rPr>
              <a:t>induction/inhibition(CYP450/others) </a:t>
            </a:r>
            <a:r>
              <a:rPr sz="2800" b="1" spc="-615" dirty="0">
                <a:latin typeface="Calibri"/>
                <a:cs typeface="Calibri"/>
              </a:rPr>
              <a:t> </a:t>
            </a:r>
            <a:r>
              <a:rPr sz="2800" b="1" dirty="0">
                <a:latin typeface="Calibri"/>
                <a:cs typeface="Calibri"/>
              </a:rPr>
              <a:t>#</a:t>
            </a:r>
            <a:r>
              <a:rPr sz="2800" b="1" spc="-10" dirty="0">
                <a:latin typeface="Calibri"/>
                <a:cs typeface="Calibri"/>
              </a:rPr>
              <a:t> </a:t>
            </a:r>
            <a:r>
              <a:rPr sz="2800" b="1" spc="-5" dirty="0">
                <a:latin typeface="Calibri"/>
                <a:cs typeface="Calibri"/>
              </a:rPr>
              <a:t>Some foods</a:t>
            </a:r>
            <a:endParaRPr sz="2800" dirty="0">
              <a:latin typeface="Calibri"/>
              <a:cs typeface="Calibri"/>
            </a:endParaRPr>
          </a:p>
          <a:p>
            <a:pPr marL="76835" marR="5551805">
              <a:lnSpc>
                <a:spcPct val="120500"/>
              </a:lnSpc>
              <a:spcBef>
                <a:spcPts val="10"/>
              </a:spcBef>
            </a:pPr>
            <a:r>
              <a:rPr sz="2800" b="1" spc="-5" dirty="0">
                <a:latin typeface="Calibri"/>
                <a:cs typeface="Calibri"/>
              </a:rPr>
              <a:t>#Liver</a:t>
            </a:r>
            <a:r>
              <a:rPr sz="2800" b="1" spc="-70" dirty="0">
                <a:latin typeface="Calibri"/>
                <a:cs typeface="Calibri"/>
              </a:rPr>
              <a:t> </a:t>
            </a:r>
            <a:r>
              <a:rPr sz="2800" b="1" spc="-10" dirty="0">
                <a:latin typeface="Calibri"/>
                <a:cs typeface="Calibri"/>
              </a:rPr>
              <a:t>disease</a:t>
            </a:r>
            <a:endParaRPr sz="2800" dirty="0">
              <a:latin typeface="Calibri"/>
              <a:cs typeface="Calibri"/>
            </a:endParaRPr>
          </a:p>
        </p:txBody>
      </p:sp>
    </p:spTree>
    <p:extLst>
      <p:ext uri="{BB962C8B-B14F-4D97-AF65-F5344CB8AC3E}">
        <p14:creationId xmlns:p14="http://schemas.microsoft.com/office/powerpoint/2010/main" val="4201300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Diet &amp; Environmental Factors</a:t>
            </a:r>
            <a:br>
              <a:rPr lang="en-US" b="1" dirty="0"/>
            </a:br>
            <a:endParaRPr lang="en-US" dirty="0"/>
          </a:p>
        </p:txBody>
      </p:sp>
      <p:sp>
        <p:nvSpPr>
          <p:cNvPr id="3" name="Content Placeholder 2"/>
          <p:cNvSpPr>
            <a:spLocks noGrp="1"/>
          </p:cNvSpPr>
          <p:nvPr>
            <p:ph idx="1"/>
          </p:nvPr>
        </p:nvSpPr>
        <p:spPr/>
        <p:txBody>
          <a:bodyPr/>
          <a:lstStyle/>
          <a:p>
            <a:r>
              <a:rPr lang="en-US" dirty="0"/>
              <a:t>Diet and environmental factors contribute to individual variations in drug metabolism. Charcoal-broiled foods and cruciferous vegetables are known to induce CYP1A enzymes, whereas grapefruit juice is known to inhibit the CYP3A metabolism of </a:t>
            </a:r>
            <a:r>
              <a:rPr lang="en-US" dirty="0" err="1"/>
              <a:t>coadministered</a:t>
            </a:r>
            <a:r>
              <a:rPr lang="en-US" dirty="0"/>
              <a:t> drug substrates </a:t>
            </a:r>
          </a:p>
        </p:txBody>
      </p:sp>
    </p:spTree>
    <p:extLst>
      <p:ext uri="{BB962C8B-B14F-4D97-AF65-F5344CB8AC3E}">
        <p14:creationId xmlns:p14="http://schemas.microsoft.com/office/powerpoint/2010/main" val="10803065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 &amp; Sex</a:t>
            </a:r>
            <a:endParaRPr lang="en-US" dirty="0"/>
          </a:p>
        </p:txBody>
      </p:sp>
      <p:sp>
        <p:nvSpPr>
          <p:cNvPr id="3" name="Content Placeholder 2"/>
          <p:cNvSpPr>
            <a:spLocks noGrp="1"/>
          </p:cNvSpPr>
          <p:nvPr>
            <p:ph idx="1"/>
          </p:nvPr>
        </p:nvSpPr>
        <p:spPr/>
        <p:txBody>
          <a:bodyPr>
            <a:normAutofit lnSpcReduction="10000"/>
          </a:bodyPr>
          <a:lstStyle/>
          <a:p>
            <a:r>
              <a:rPr lang="en-US" dirty="0"/>
              <a:t>Increased susceptibility to the pharmacologic or toxic activity of drugs has been reported in very young and very old patients compared with young adults</a:t>
            </a:r>
          </a:p>
          <a:p>
            <a:r>
              <a:rPr lang="en-US" dirty="0"/>
              <a:t>Clinical reports suggest that similar sex-dependent differences in drug metabolism also exist in humans for ethanol, propranolol, some benzodiazepines, estrogens, and salicylates.</a:t>
            </a:r>
          </a:p>
        </p:txBody>
      </p:sp>
    </p:spTree>
    <p:extLst>
      <p:ext uri="{BB962C8B-B14F-4D97-AF65-F5344CB8AC3E}">
        <p14:creationId xmlns:p14="http://schemas.microsoft.com/office/powerpoint/2010/main" val="30356284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a:t>Enzyme inhibitors</a:t>
            </a:r>
            <a:endParaRPr lang="en-IN" b="1" dirty="0"/>
          </a:p>
        </p:txBody>
      </p:sp>
      <p:graphicFrame>
        <p:nvGraphicFramePr>
          <p:cNvPr id="4" name="Content Placeholder 3"/>
          <p:cNvGraphicFramePr>
            <a:graphicFrameLocks noGrp="1"/>
          </p:cNvGraphicFramePr>
          <p:nvPr>
            <p:ph idx="1"/>
          </p:nvPr>
        </p:nvGraphicFramePr>
        <p:xfrm>
          <a:off x="2209800" y="1143000"/>
          <a:ext cx="4876800" cy="5181600"/>
        </p:xfrm>
        <a:graphic>
          <a:graphicData uri="http://schemas.openxmlformats.org/drawingml/2006/table">
            <a:tbl>
              <a:tblPr firstRow="1" bandRow="1">
                <a:tableStyleId>{5C22544A-7EE6-4342-B048-85BDC9FD1C3A}</a:tableStyleId>
              </a:tblPr>
              <a:tblGrid>
                <a:gridCol w="1845276">
                  <a:extLst>
                    <a:ext uri="{9D8B030D-6E8A-4147-A177-3AD203B41FA5}">
                      <a16:colId xmlns:a16="http://schemas.microsoft.com/office/drawing/2014/main" val="20000"/>
                    </a:ext>
                  </a:extLst>
                </a:gridCol>
                <a:gridCol w="3031524">
                  <a:extLst>
                    <a:ext uri="{9D8B030D-6E8A-4147-A177-3AD203B41FA5}">
                      <a16:colId xmlns:a16="http://schemas.microsoft.com/office/drawing/2014/main" val="20001"/>
                    </a:ext>
                  </a:extLst>
                </a:gridCol>
              </a:tblGrid>
              <a:tr h="863600">
                <a:tc>
                  <a:txBody>
                    <a:bodyPr/>
                    <a:lstStyle/>
                    <a:p>
                      <a:r>
                        <a:rPr lang="en-US" sz="3200" b="1" dirty="0">
                          <a:solidFill>
                            <a:schemeClr val="tx1"/>
                          </a:solidFill>
                        </a:rPr>
                        <a:t>V</a:t>
                      </a:r>
                      <a:r>
                        <a:rPr lang="en-US" sz="3200" dirty="0"/>
                        <a:t>itamin </a:t>
                      </a:r>
                      <a:endParaRPr lang="en-IN" sz="3200" dirty="0"/>
                    </a:p>
                  </a:txBody>
                  <a:tcPr/>
                </a:tc>
                <a:tc>
                  <a:txBody>
                    <a:bodyPr/>
                    <a:lstStyle/>
                    <a:p>
                      <a:r>
                        <a:rPr lang="en-US" sz="3200" dirty="0" err="1">
                          <a:solidFill>
                            <a:schemeClr val="tx1"/>
                          </a:solidFill>
                        </a:rPr>
                        <a:t>V</a:t>
                      </a:r>
                      <a:r>
                        <a:rPr lang="en-US" sz="3200" dirty="0" err="1"/>
                        <a:t>alproate</a:t>
                      </a:r>
                      <a:r>
                        <a:rPr lang="en-US" sz="3200" dirty="0"/>
                        <a:t> </a:t>
                      </a:r>
                      <a:endParaRPr lang="en-IN" sz="3200" dirty="0"/>
                    </a:p>
                  </a:txBody>
                  <a:tcPr/>
                </a:tc>
                <a:extLst>
                  <a:ext uri="{0D108BD9-81ED-4DB2-BD59-A6C34878D82A}">
                    <a16:rowId xmlns:a16="http://schemas.microsoft.com/office/drawing/2014/main" val="10000"/>
                  </a:ext>
                </a:extLst>
              </a:tr>
              <a:tr h="863600">
                <a:tc>
                  <a:txBody>
                    <a:bodyPr/>
                    <a:lstStyle/>
                    <a:p>
                      <a:r>
                        <a:rPr lang="en-US" sz="3200" b="1" dirty="0"/>
                        <a:t>K</a:t>
                      </a:r>
                      <a:r>
                        <a:rPr lang="en-US" sz="3200" dirty="0"/>
                        <a:t> </a:t>
                      </a:r>
                      <a:endParaRPr lang="en-IN" sz="3200" dirty="0"/>
                    </a:p>
                  </a:txBody>
                  <a:tcPr/>
                </a:tc>
                <a:tc>
                  <a:txBody>
                    <a:bodyPr/>
                    <a:lstStyle/>
                    <a:p>
                      <a:r>
                        <a:rPr lang="en-US" sz="3200" b="1" dirty="0" err="1"/>
                        <a:t>K</a:t>
                      </a:r>
                      <a:r>
                        <a:rPr lang="en-US" sz="3200" b="0" dirty="0" err="1"/>
                        <a:t>etoconazole</a:t>
                      </a:r>
                      <a:endParaRPr lang="en-IN" sz="3200" b="1" dirty="0"/>
                    </a:p>
                  </a:txBody>
                  <a:tcPr/>
                </a:tc>
                <a:extLst>
                  <a:ext uri="{0D108BD9-81ED-4DB2-BD59-A6C34878D82A}">
                    <a16:rowId xmlns:a16="http://schemas.microsoft.com/office/drawing/2014/main" val="10001"/>
                  </a:ext>
                </a:extLst>
              </a:tr>
              <a:tr h="863600">
                <a:tc>
                  <a:txBody>
                    <a:bodyPr/>
                    <a:lstStyle/>
                    <a:p>
                      <a:r>
                        <a:rPr lang="en-US" sz="3200" b="1" dirty="0"/>
                        <a:t>C</a:t>
                      </a:r>
                      <a:r>
                        <a:rPr lang="en-US" sz="3200" dirty="0"/>
                        <a:t>annot </a:t>
                      </a:r>
                      <a:endParaRPr lang="en-IN" sz="3200" dirty="0"/>
                    </a:p>
                  </a:txBody>
                  <a:tcPr/>
                </a:tc>
                <a:tc>
                  <a:txBody>
                    <a:bodyPr/>
                    <a:lstStyle/>
                    <a:p>
                      <a:r>
                        <a:rPr lang="en-US" sz="3200" b="1" dirty="0" err="1"/>
                        <a:t>C</a:t>
                      </a:r>
                      <a:r>
                        <a:rPr lang="en-US" sz="3200" dirty="0" err="1"/>
                        <a:t>imetidine</a:t>
                      </a:r>
                      <a:r>
                        <a:rPr lang="en-US" sz="3200" dirty="0"/>
                        <a:t> </a:t>
                      </a:r>
                      <a:endParaRPr lang="en-IN" sz="3200" dirty="0"/>
                    </a:p>
                  </a:txBody>
                  <a:tcPr/>
                </a:tc>
                <a:extLst>
                  <a:ext uri="{0D108BD9-81ED-4DB2-BD59-A6C34878D82A}">
                    <a16:rowId xmlns:a16="http://schemas.microsoft.com/office/drawing/2014/main" val="10002"/>
                  </a:ext>
                </a:extLst>
              </a:tr>
              <a:tr h="863600">
                <a:tc>
                  <a:txBody>
                    <a:bodyPr/>
                    <a:lstStyle/>
                    <a:p>
                      <a:r>
                        <a:rPr lang="en-US" sz="3200" b="1" dirty="0"/>
                        <a:t>C</a:t>
                      </a:r>
                      <a:r>
                        <a:rPr lang="en-US" sz="3200" dirty="0"/>
                        <a:t>ause </a:t>
                      </a:r>
                      <a:endParaRPr lang="en-IN" sz="3200" dirty="0"/>
                    </a:p>
                  </a:txBody>
                  <a:tcPr/>
                </a:tc>
                <a:tc>
                  <a:txBody>
                    <a:bodyPr/>
                    <a:lstStyle/>
                    <a:p>
                      <a:r>
                        <a:rPr lang="en-US" sz="3200" b="1" dirty="0"/>
                        <a:t>C</a:t>
                      </a:r>
                      <a:r>
                        <a:rPr lang="en-US" sz="3200" dirty="0"/>
                        <a:t>iprofloxacin</a:t>
                      </a:r>
                      <a:endParaRPr lang="en-IN" sz="3200" dirty="0"/>
                    </a:p>
                  </a:txBody>
                  <a:tcPr/>
                </a:tc>
                <a:extLst>
                  <a:ext uri="{0D108BD9-81ED-4DB2-BD59-A6C34878D82A}">
                    <a16:rowId xmlns:a16="http://schemas.microsoft.com/office/drawing/2014/main" val="10003"/>
                  </a:ext>
                </a:extLst>
              </a:tr>
              <a:tr h="863600">
                <a:tc>
                  <a:txBody>
                    <a:bodyPr/>
                    <a:lstStyle/>
                    <a:p>
                      <a:r>
                        <a:rPr lang="en-US" sz="3200" b="1" dirty="0"/>
                        <a:t>E</a:t>
                      </a:r>
                      <a:r>
                        <a:rPr lang="en-US" sz="3200" dirty="0"/>
                        <a:t>nzyme</a:t>
                      </a:r>
                      <a:endParaRPr lang="en-IN" sz="3200" dirty="0"/>
                    </a:p>
                  </a:txBody>
                  <a:tcPr/>
                </a:tc>
                <a:tc>
                  <a:txBody>
                    <a:bodyPr/>
                    <a:lstStyle/>
                    <a:p>
                      <a:r>
                        <a:rPr lang="en-US" sz="3200" b="1" dirty="0"/>
                        <a:t>E</a:t>
                      </a:r>
                      <a:r>
                        <a:rPr lang="en-US" sz="3200" dirty="0"/>
                        <a:t>rythromycin</a:t>
                      </a:r>
                      <a:endParaRPr lang="en-IN" sz="3200" dirty="0"/>
                    </a:p>
                  </a:txBody>
                  <a:tcPr/>
                </a:tc>
                <a:extLst>
                  <a:ext uri="{0D108BD9-81ED-4DB2-BD59-A6C34878D82A}">
                    <a16:rowId xmlns:a16="http://schemas.microsoft.com/office/drawing/2014/main" val="10004"/>
                  </a:ext>
                </a:extLst>
              </a:tr>
              <a:tr h="863600">
                <a:tc>
                  <a:txBody>
                    <a:bodyPr/>
                    <a:lstStyle/>
                    <a:p>
                      <a:r>
                        <a:rPr lang="en-US" sz="3200" b="1" dirty="0"/>
                        <a:t>I</a:t>
                      </a:r>
                      <a:r>
                        <a:rPr lang="en-US" sz="3200" dirty="0"/>
                        <a:t>nhibition</a:t>
                      </a:r>
                      <a:endParaRPr lang="en-IN" sz="3200" dirty="0"/>
                    </a:p>
                  </a:txBody>
                  <a:tcPr/>
                </a:tc>
                <a:tc>
                  <a:txBody>
                    <a:bodyPr/>
                    <a:lstStyle/>
                    <a:p>
                      <a:r>
                        <a:rPr lang="en-US" sz="3200" b="1" dirty="0"/>
                        <a:t>I</a:t>
                      </a:r>
                      <a:r>
                        <a:rPr lang="en-US" sz="3200" dirty="0"/>
                        <a:t>NH</a:t>
                      </a:r>
                      <a:endParaRPr lang="en-IN" sz="32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82563" indent="0">
              <a:defRPr/>
            </a:pPr>
            <a:br>
              <a:rPr lang="en-US" b="1" dirty="0">
                <a:solidFill>
                  <a:srgbClr val="FFFF00"/>
                </a:solidFill>
              </a:rPr>
            </a:br>
            <a:r>
              <a:rPr lang="en-US" sz="5300" b="1" dirty="0">
                <a:solidFill>
                  <a:srgbClr val="7030A0"/>
                </a:solidFill>
              </a:rPr>
              <a:t>Pharmacokinetics of drugs </a:t>
            </a:r>
            <a:br>
              <a:rPr lang="en-US" sz="5300" b="1" dirty="0">
                <a:solidFill>
                  <a:srgbClr val="7030A0"/>
                </a:solidFill>
              </a:rPr>
            </a:br>
            <a:r>
              <a:rPr lang="en-US" sz="5300" b="1" dirty="0">
                <a:solidFill>
                  <a:srgbClr val="7030A0"/>
                </a:solidFill>
              </a:rPr>
              <a:t>(ADME)</a:t>
            </a:r>
            <a:br>
              <a:rPr lang="en-US" b="1" dirty="0">
                <a:solidFill>
                  <a:srgbClr val="FFFF00"/>
                </a:solidFill>
              </a:rPr>
            </a:br>
            <a:endParaRPr lang="en-IN" dirty="0"/>
          </a:p>
        </p:txBody>
      </p:sp>
      <p:sp>
        <p:nvSpPr>
          <p:cNvPr id="3" name="Content Placeholder 2"/>
          <p:cNvSpPr>
            <a:spLocks noGrp="1"/>
          </p:cNvSpPr>
          <p:nvPr>
            <p:ph idx="1"/>
          </p:nvPr>
        </p:nvSpPr>
        <p:spPr>
          <a:xfrm>
            <a:off x="228600" y="1600200"/>
            <a:ext cx="8763000" cy="4525963"/>
          </a:xfrm>
        </p:spPr>
        <p:txBody>
          <a:bodyPr>
            <a:normAutofit fontScale="92500"/>
          </a:bodyPr>
          <a:lstStyle/>
          <a:p>
            <a:pPr marL="182563" indent="0">
              <a:buNone/>
              <a:defRPr/>
            </a:pPr>
            <a:r>
              <a:rPr lang="en-US" sz="4800" b="1" dirty="0"/>
              <a:t>	</a:t>
            </a:r>
            <a:r>
              <a:rPr lang="en-US" sz="3600" b="1" dirty="0"/>
              <a:t>Are studies of </a:t>
            </a:r>
            <a:endParaRPr lang="en-US" sz="4800" b="1" dirty="0"/>
          </a:p>
          <a:p>
            <a:pPr marL="182563" indent="0">
              <a:buClr>
                <a:srgbClr val="FF0066"/>
              </a:buClr>
              <a:buFont typeface="Wingdings" pitchFamily="2" charset="2"/>
              <a:buChar char="q"/>
              <a:defRPr/>
            </a:pPr>
            <a:r>
              <a:rPr lang="en-US" sz="4800" b="1" dirty="0"/>
              <a:t>	</a:t>
            </a:r>
            <a:r>
              <a:rPr lang="en-US" sz="4800" b="1" dirty="0">
                <a:solidFill>
                  <a:srgbClr val="7030A0"/>
                </a:solidFill>
              </a:rPr>
              <a:t>A</a:t>
            </a:r>
            <a:r>
              <a:rPr lang="en-US" sz="4800" b="1" dirty="0"/>
              <a:t>bsorption</a:t>
            </a:r>
          </a:p>
          <a:p>
            <a:pPr marL="182563" indent="0">
              <a:buClr>
                <a:srgbClr val="FF0066"/>
              </a:buClr>
              <a:buFont typeface="Wingdings" pitchFamily="2" charset="2"/>
              <a:buChar char="q"/>
              <a:defRPr/>
            </a:pPr>
            <a:r>
              <a:rPr lang="en-US" sz="4800" b="1" dirty="0"/>
              <a:t>	</a:t>
            </a:r>
            <a:r>
              <a:rPr lang="en-US" sz="4800" b="1" dirty="0">
                <a:solidFill>
                  <a:srgbClr val="7030A0"/>
                </a:solidFill>
              </a:rPr>
              <a:t>D</a:t>
            </a:r>
            <a:r>
              <a:rPr lang="en-US" sz="4800" b="1" dirty="0"/>
              <a:t>istribution</a:t>
            </a:r>
          </a:p>
          <a:p>
            <a:pPr marL="182563" indent="0">
              <a:buClr>
                <a:srgbClr val="FF0066"/>
              </a:buClr>
              <a:buFont typeface="Wingdings" pitchFamily="2" charset="2"/>
              <a:buChar char="q"/>
              <a:defRPr/>
            </a:pPr>
            <a:r>
              <a:rPr lang="en-US" sz="4800" b="1" dirty="0"/>
              <a:t>	</a:t>
            </a:r>
            <a:r>
              <a:rPr lang="en-US" sz="4800" b="1" dirty="0">
                <a:solidFill>
                  <a:srgbClr val="7030A0"/>
                </a:solidFill>
              </a:rPr>
              <a:t>M</a:t>
            </a:r>
            <a:r>
              <a:rPr lang="en-US" sz="4800" b="1" dirty="0"/>
              <a:t>etabolism </a:t>
            </a:r>
          </a:p>
          <a:p>
            <a:pPr marL="182563" indent="0">
              <a:buClr>
                <a:srgbClr val="FF0066"/>
              </a:buClr>
              <a:buFont typeface="Wingdings" pitchFamily="2" charset="2"/>
              <a:buChar char="q"/>
              <a:defRPr/>
            </a:pPr>
            <a:r>
              <a:rPr lang="en-US" sz="4800" b="1" dirty="0"/>
              <a:t>	</a:t>
            </a:r>
            <a:r>
              <a:rPr lang="en-US" sz="4800" b="1" dirty="0">
                <a:solidFill>
                  <a:srgbClr val="7030A0"/>
                </a:solidFill>
              </a:rPr>
              <a:t>E</a:t>
            </a:r>
            <a:r>
              <a:rPr lang="en-US" sz="4800" b="1" dirty="0"/>
              <a:t>xcretion of drugs= Elimination</a:t>
            </a:r>
          </a:p>
          <a:p>
            <a:pPr>
              <a:buNone/>
            </a:pPr>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dirty="0"/>
              <a:t>Enzyme inducers</a:t>
            </a:r>
            <a:endParaRPr lang="en-IN" b="1" dirty="0"/>
          </a:p>
        </p:txBody>
      </p:sp>
      <p:sp>
        <p:nvSpPr>
          <p:cNvPr id="3" name="Content Placeholder 2"/>
          <p:cNvSpPr>
            <a:spLocks noGrp="1"/>
          </p:cNvSpPr>
          <p:nvPr>
            <p:ph idx="1"/>
          </p:nvPr>
        </p:nvSpPr>
        <p:spPr>
          <a:xfrm>
            <a:off x="457200" y="990600"/>
            <a:ext cx="8229600" cy="5638800"/>
          </a:xfrm>
        </p:spPr>
        <p:txBody>
          <a:bodyPr/>
          <a:lstStyle/>
          <a:p>
            <a:r>
              <a:rPr lang="en-US" sz="2800" dirty="0"/>
              <a:t>Increases the metabolism of other drugs and reduce their effect.</a:t>
            </a:r>
          </a:p>
          <a:p>
            <a:pPr>
              <a:buNone/>
            </a:pPr>
            <a:endParaRPr lang="en-IN" dirty="0"/>
          </a:p>
        </p:txBody>
      </p:sp>
      <p:graphicFrame>
        <p:nvGraphicFramePr>
          <p:cNvPr id="4" name="Table 3"/>
          <p:cNvGraphicFramePr>
            <a:graphicFrameLocks noGrp="1"/>
          </p:cNvGraphicFramePr>
          <p:nvPr/>
        </p:nvGraphicFramePr>
        <p:xfrm>
          <a:off x="2590800" y="1981200"/>
          <a:ext cx="4343400" cy="420624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tblGrid>
              <a:tr h="370840">
                <a:tc>
                  <a:txBody>
                    <a:bodyPr/>
                    <a:lstStyle/>
                    <a:p>
                      <a:r>
                        <a:rPr lang="en-US" sz="2400" b="1" dirty="0">
                          <a:solidFill>
                            <a:schemeClr val="tx1"/>
                          </a:solidFill>
                        </a:rPr>
                        <a:t>G</a:t>
                      </a:r>
                      <a:endParaRPr lang="en-IN" sz="2400" b="1" dirty="0">
                        <a:solidFill>
                          <a:schemeClr val="tx1"/>
                        </a:solidFill>
                      </a:endParaRPr>
                    </a:p>
                  </a:txBody>
                  <a:tcPr/>
                </a:tc>
                <a:tc>
                  <a:txBody>
                    <a:bodyPr/>
                    <a:lstStyle/>
                    <a:p>
                      <a:r>
                        <a:rPr lang="en-US" sz="2400" dirty="0" err="1">
                          <a:solidFill>
                            <a:schemeClr val="tx1"/>
                          </a:solidFill>
                        </a:rPr>
                        <a:t>G</a:t>
                      </a:r>
                      <a:r>
                        <a:rPr lang="en-US" sz="2400" dirty="0" err="1"/>
                        <a:t>riseofulvin</a:t>
                      </a:r>
                      <a:endParaRPr lang="en-IN" sz="2400" dirty="0"/>
                    </a:p>
                  </a:txBody>
                  <a:tcPr/>
                </a:tc>
                <a:extLst>
                  <a:ext uri="{0D108BD9-81ED-4DB2-BD59-A6C34878D82A}">
                    <a16:rowId xmlns:a16="http://schemas.microsoft.com/office/drawing/2014/main" val="10000"/>
                  </a:ext>
                </a:extLst>
              </a:tr>
              <a:tr h="370840">
                <a:tc>
                  <a:txBody>
                    <a:bodyPr/>
                    <a:lstStyle/>
                    <a:p>
                      <a:r>
                        <a:rPr lang="en-US" sz="2400" b="1" dirty="0"/>
                        <a:t>P</a:t>
                      </a:r>
                    </a:p>
                    <a:p>
                      <a:endParaRPr lang="en-IN" sz="2400" b="1" dirty="0"/>
                    </a:p>
                  </a:txBody>
                  <a:tcPr/>
                </a:tc>
                <a:tc>
                  <a:txBody>
                    <a:bodyPr/>
                    <a:lstStyle/>
                    <a:p>
                      <a:r>
                        <a:rPr lang="en-US" sz="2400" b="1" dirty="0" err="1"/>
                        <a:t>P</a:t>
                      </a:r>
                      <a:r>
                        <a:rPr lang="en-US" sz="2400" dirty="0" err="1"/>
                        <a:t>henytoin</a:t>
                      </a:r>
                      <a:r>
                        <a:rPr lang="en-US" sz="2400" dirty="0"/>
                        <a:t> </a:t>
                      </a:r>
                      <a:endParaRPr lang="en-IN" sz="2400" dirty="0"/>
                    </a:p>
                  </a:txBody>
                  <a:tcPr/>
                </a:tc>
                <a:extLst>
                  <a:ext uri="{0D108BD9-81ED-4DB2-BD59-A6C34878D82A}">
                    <a16:rowId xmlns:a16="http://schemas.microsoft.com/office/drawing/2014/main" val="10001"/>
                  </a:ext>
                </a:extLst>
              </a:tr>
              <a:tr h="370840">
                <a:tc>
                  <a:txBody>
                    <a:bodyPr/>
                    <a:lstStyle/>
                    <a:p>
                      <a:r>
                        <a:rPr lang="en-US" sz="2400" b="1" dirty="0"/>
                        <a:t>R</a:t>
                      </a:r>
                    </a:p>
                    <a:p>
                      <a:endParaRPr lang="en-IN" sz="2400" b="1" dirty="0"/>
                    </a:p>
                  </a:txBody>
                  <a:tcPr/>
                </a:tc>
                <a:tc>
                  <a:txBody>
                    <a:bodyPr/>
                    <a:lstStyle/>
                    <a:p>
                      <a:r>
                        <a:rPr lang="en-US" sz="2400" b="1" dirty="0" err="1"/>
                        <a:t>R</a:t>
                      </a:r>
                      <a:r>
                        <a:rPr lang="en-US" sz="2400" dirty="0" err="1"/>
                        <a:t>ifampicin</a:t>
                      </a:r>
                      <a:r>
                        <a:rPr lang="en-US" sz="2400" dirty="0"/>
                        <a:t> </a:t>
                      </a:r>
                      <a:endParaRPr lang="en-IN" sz="2400" dirty="0"/>
                    </a:p>
                  </a:txBody>
                  <a:tcPr/>
                </a:tc>
                <a:extLst>
                  <a:ext uri="{0D108BD9-81ED-4DB2-BD59-A6C34878D82A}">
                    <a16:rowId xmlns:a16="http://schemas.microsoft.com/office/drawing/2014/main" val="10002"/>
                  </a:ext>
                </a:extLst>
              </a:tr>
              <a:tr h="370840">
                <a:tc>
                  <a:txBody>
                    <a:bodyPr/>
                    <a:lstStyle/>
                    <a:p>
                      <a:r>
                        <a:rPr lang="en-US" sz="2400" b="1" dirty="0"/>
                        <a:t>S</a:t>
                      </a:r>
                    </a:p>
                    <a:p>
                      <a:endParaRPr lang="en-IN" sz="2400" b="1" dirty="0"/>
                    </a:p>
                  </a:txBody>
                  <a:tcPr/>
                </a:tc>
                <a:tc>
                  <a:txBody>
                    <a:bodyPr/>
                    <a:lstStyle/>
                    <a:p>
                      <a:r>
                        <a:rPr lang="en-US" sz="2400" b="1" dirty="0"/>
                        <a:t>S</a:t>
                      </a:r>
                      <a:r>
                        <a:rPr lang="en-US" sz="2400" dirty="0"/>
                        <a:t>moking </a:t>
                      </a:r>
                      <a:endParaRPr lang="en-IN" sz="2400" dirty="0"/>
                    </a:p>
                  </a:txBody>
                  <a:tcPr/>
                </a:tc>
                <a:extLst>
                  <a:ext uri="{0D108BD9-81ED-4DB2-BD59-A6C34878D82A}">
                    <a16:rowId xmlns:a16="http://schemas.microsoft.com/office/drawing/2014/main" val="10003"/>
                  </a:ext>
                </a:extLst>
              </a:tr>
              <a:tr h="370840">
                <a:tc>
                  <a:txBody>
                    <a:bodyPr/>
                    <a:lstStyle/>
                    <a:p>
                      <a:r>
                        <a:rPr lang="en-US" sz="2400" b="1" dirty="0"/>
                        <a:t>Cell</a:t>
                      </a:r>
                    </a:p>
                    <a:p>
                      <a:endParaRPr lang="en-IN" sz="2400" b="1" dirty="0"/>
                    </a:p>
                  </a:txBody>
                  <a:tcPr/>
                </a:tc>
                <a:tc>
                  <a:txBody>
                    <a:bodyPr/>
                    <a:lstStyle/>
                    <a:p>
                      <a:r>
                        <a:rPr lang="en-US" sz="2400" b="1" dirty="0" err="1"/>
                        <a:t>C</a:t>
                      </a:r>
                      <a:r>
                        <a:rPr lang="en-US" sz="2400" dirty="0" err="1"/>
                        <a:t>arbamazepine</a:t>
                      </a:r>
                      <a:r>
                        <a:rPr lang="en-US" sz="2400" dirty="0"/>
                        <a:t> </a:t>
                      </a:r>
                      <a:endParaRPr lang="en-IN" sz="2400" dirty="0"/>
                    </a:p>
                  </a:txBody>
                  <a:tcPr/>
                </a:tc>
                <a:extLst>
                  <a:ext uri="{0D108BD9-81ED-4DB2-BD59-A6C34878D82A}">
                    <a16:rowId xmlns:a16="http://schemas.microsoft.com/office/drawing/2014/main" val="10004"/>
                  </a:ext>
                </a:extLst>
              </a:tr>
              <a:tr h="370840">
                <a:tc>
                  <a:txBody>
                    <a:bodyPr/>
                    <a:lstStyle/>
                    <a:p>
                      <a:r>
                        <a:rPr lang="en-US" sz="2400" b="1" dirty="0"/>
                        <a:t>Phone</a:t>
                      </a:r>
                      <a:endParaRPr lang="en-IN" sz="2400" b="1" dirty="0"/>
                    </a:p>
                  </a:txBody>
                  <a:tcPr/>
                </a:tc>
                <a:tc>
                  <a:txBody>
                    <a:bodyPr/>
                    <a:lstStyle/>
                    <a:p>
                      <a:r>
                        <a:rPr lang="en-US" sz="2400" b="1" dirty="0" err="1"/>
                        <a:t>P</a:t>
                      </a:r>
                      <a:r>
                        <a:rPr lang="en-US" sz="2400" dirty="0" err="1"/>
                        <a:t>henobarbitone</a:t>
                      </a:r>
                      <a:r>
                        <a:rPr lang="en-US" sz="2400" dirty="0"/>
                        <a:t> </a:t>
                      </a:r>
                      <a:endParaRPr lang="en-IN" sz="24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724400" cy="6629400"/>
          </a:xfrm>
        </p:spPr>
        <p:txBody>
          <a:bodyPr>
            <a:noAutofit/>
          </a:bodyPr>
          <a:lstStyle/>
          <a:p>
            <a:pPr algn="l"/>
            <a:r>
              <a:rPr lang="en-IN" sz="2600" b="1" dirty="0" err="1"/>
              <a:t>Prodrug</a:t>
            </a:r>
            <a:r>
              <a:rPr lang="en-IN" sz="2600" b="1" dirty="0"/>
              <a:t> </a:t>
            </a:r>
            <a:br>
              <a:rPr lang="en-IN" sz="2600" dirty="0"/>
            </a:br>
            <a:r>
              <a:rPr lang="en-IN" sz="2400" dirty="0">
                <a:latin typeface="Times New Roman" pitchFamily="18" charset="0"/>
                <a:cs typeface="Times New Roman" pitchFamily="18" charset="0"/>
              </a:rPr>
              <a:t>Few drugs are inactive as such and need conversion in the body to one or more active metabolites.  Such a drug are called a </a:t>
            </a:r>
            <a:r>
              <a:rPr lang="en-IN" sz="2400" b="1" dirty="0" err="1">
                <a:latin typeface="Times New Roman" pitchFamily="18" charset="0"/>
                <a:cs typeface="Times New Roman" pitchFamily="18" charset="0"/>
              </a:rPr>
              <a:t>prodrug</a:t>
            </a:r>
            <a:r>
              <a:rPr lang="en-IN" sz="2400" b="1" dirty="0">
                <a:latin typeface="Times New Roman" pitchFamily="18" charset="0"/>
                <a:cs typeface="Times New Roman" pitchFamily="18" charset="0"/>
              </a:rPr>
              <a:t> . </a:t>
            </a:r>
            <a:br>
              <a:rPr lang="en-IN" sz="2400" b="1" dirty="0">
                <a:latin typeface="Times New Roman" pitchFamily="18" charset="0"/>
                <a:cs typeface="Times New Roman" pitchFamily="18" charset="0"/>
              </a:rPr>
            </a:br>
            <a:br>
              <a:rPr lang="en-IN" sz="2400" b="1" dirty="0">
                <a:latin typeface="Times New Roman" pitchFamily="18" charset="0"/>
                <a:cs typeface="Times New Roman" pitchFamily="18" charset="0"/>
              </a:rPr>
            </a:br>
            <a:r>
              <a:rPr lang="en-IN" sz="2400" dirty="0">
                <a:latin typeface="Times New Roman" pitchFamily="18" charset="0"/>
                <a:cs typeface="Times New Roman" pitchFamily="18" charset="0"/>
              </a:rPr>
              <a:t>The </a:t>
            </a:r>
            <a:r>
              <a:rPr lang="en-IN" sz="2400" dirty="0" err="1">
                <a:latin typeface="Times New Roman" pitchFamily="18" charset="0"/>
                <a:cs typeface="Times New Roman" pitchFamily="18" charset="0"/>
              </a:rPr>
              <a:t>prodrug</a:t>
            </a:r>
            <a:r>
              <a:rPr lang="en-IN" sz="2400" dirty="0">
                <a:latin typeface="Times New Roman" pitchFamily="18" charset="0"/>
                <a:cs typeface="Times New Roman" pitchFamily="18" charset="0"/>
              </a:rPr>
              <a:t> may offer advantages over the active form in being more stable, having  better bioavailability or other desirable pharmacokinetic properties or less side effects and toxicity. </a:t>
            </a:r>
            <a:br>
              <a:rPr lang="en-IN" sz="2400" dirty="0">
                <a:latin typeface="Times New Roman" pitchFamily="18" charset="0"/>
                <a:cs typeface="Times New Roman" pitchFamily="18" charset="0"/>
              </a:rPr>
            </a:br>
            <a:r>
              <a:rPr lang="en-IN" sz="2400" dirty="0">
                <a:latin typeface="Times New Roman" pitchFamily="18" charset="0"/>
                <a:cs typeface="Times New Roman" pitchFamily="18" charset="0"/>
              </a:rPr>
              <a:t>Some </a:t>
            </a:r>
            <a:r>
              <a:rPr lang="en-IN" sz="2400" dirty="0" err="1">
                <a:latin typeface="Times New Roman" pitchFamily="18" charset="0"/>
                <a:cs typeface="Times New Roman" pitchFamily="18" charset="0"/>
              </a:rPr>
              <a:t>prodrugs</a:t>
            </a:r>
            <a:r>
              <a:rPr lang="en-IN" sz="2400" dirty="0">
                <a:latin typeface="Times New Roman" pitchFamily="18" charset="0"/>
                <a:cs typeface="Times New Roman" pitchFamily="18" charset="0"/>
              </a:rPr>
              <a:t> are activated selectively at the site of action.</a:t>
            </a:r>
          </a:p>
        </p:txBody>
      </p:sp>
      <p:pic>
        <p:nvPicPr>
          <p:cNvPr id="14337" name="Picture 1"/>
          <p:cNvPicPr>
            <a:picLocks noGrp="1" noChangeAspect="1" noChangeArrowheads="1"/>
          </p:cNvPicPr>
          <p:nvPr>
            <p:ph idx="1"/>
          </p:nvPr>
        </p:nvPicPr>
        <p:blipFill>
          <a:blip r:embed="rId2"/>
          <a:srcRect/>
          <a:stretch>
            <a:fillRect/>
          </a:stretch>
        </p:blipFill>
        <p:spPr bwMode="auto">
          <a:xfrm>
            <a:off x="5043420" y="152400"/>
            <a:ext cx="4100580" cy="6553200"/>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idx="4294967295"/>
          </p:nvPr>
        </p:nvSpPr>
        <p:spPr/>
        <p:txBody>
          <a:bodyPr>
            <a:noAutofit/>
          </a:bodyPr>
          <a:lstStyle/>
          <a:p>
            <a:pPr>
              <a:defRPr/>
            </a:pPr>
            <a:br>
              <a:rPr lang="en-US" altLang="en-US" sz="5400" b="1" dirty="0"/>
            </a:br>
            <a:r>
              <a:rPr lang="en-US" altLang="en-US" sz="5400" b="1" dirty="0"/>
              <a:t>Drug excretion</a:t>
            </a:r>
            <a:br>
              <a:rPr lang="en-US" altLang="en-US" sz="5400" b="1" dirty="0">
                <a:solidFill>
                  <a:schemeClr val="hlink"/>
                </a:solidFill>
              </a:rPr>
            </a:br>
            <a:endParaRPr lang="en-US" sz="5400" b="1" kern="0" dirty="0"/>
          </a:p>
        </p:txBody>
      </p:sp>
      <p:sp>
        <p:nvSpPr>
          <p:cNvPr id="54275" name="Rectangle 3"/>
          <p:cNvSpPr>
            <a:spLocks noGrp="1" noChangeArrowheads="1"/>
          </p:cNvSpPr>
          <p:nvPr>
            <p:ph type="body" idx="4294967295"/>
          </p:nvPr>
        </p:nvSpPr>
        <p:spPr/>
        <p:txBody>
          <a:bodyPr>
            <a:normAutofit lnSpcReduction="10000"/>
          </a:bodyPr>
          <a:lstStyle/>
          <a:p>
            <a:pPr algn="l" rtl="0">
              <a:buFont typeface="Wingdings" panose="05000000000000000000" pitchFamily="2" charset="2"/>
              <a:buNone/>
            </a:pPr>
            <a:r>
              <a:rPr lang="en-US" altLang="en-US" b="1" dirty="0"/>
              <a:t>A process by which a drug or it</a:t>
            </a:r>
            <a:r>
              <a:rPr lang="en-US" altLang="en-US" b="1" dirty="0">
                <a:latin typeface="Arial" panose="020B0604020202020204" pitchFamily="34" charset="0"/>
              </a:rPr>
              <a:t>’</a:t>
            </a:r>
            <a:r>
              <a:rPr lang="en-US" altLang="en-US" b="1" dirty="0"/>
              <a:t>s metabolites are eliminated from the body</a:t>
            </a:r>
          </a:p>
          <a:p>
            <a:pPr algn="l" rtl="0">
              <a:buFont typeface="Wingdings" panose="05000000000000000000" pitchFamily="2" charset="2"/>
              <a:buNone/>
            </a:pPr>
            <a:r>
              <a:rPr lang="en-US" altLang="en-US" b="1" dirty="0"/>
              <a:t>Major sites:</a:t>
            </a:r>
          </a:p>
          <a:p>
            <a:pPr algn="l" rtl="0">
              <a:buFontTx/>
              <a:buChar char="-"/>
            </a:pPr>
            <a:r>
              <a:rPr lang="en-US" altLang="en-US" b="1" dirty="0"/>
              <a:t>Kidney (most drugs)</a:t>
            </a:r>
          </a:p>
          <a:p>
            <a:pPr algn="l" rtl="0">
              <a:buFontTx/>
              <a:buChar char="-"/>
            </a:pPr>
            <a:r>
              <a:rPr lang="en-US" altLang="en-US" b="1" dirty="0"/>
              <a:t>Liver</a:t>
            </a:r>
          </a:p>
          <a:p>
            <a:pPr algn="l" rtl="0">
              <a:buFontTx/>
              <a:buChar char="-"/>
            </a:pPr>
            <a:r>
              <a:rPr lang="en-US" altLang="en-US" b="1" dirty="0"/>
              <a:t>gut</a:t>
            </a:r>
          </a:p>
          <a:p>
            <a:pPr algn="l" rtl="0">
              <a:buFontTx/>
              <a:buChar char="-"/>
            </a:pPr>
            <a:r>
              <a:rPr lang="en-US" altLang="en-US" b="1" dirty="0"/>
              <a:t>Skin, saliva, breast milk </a:t>
            </a:r>
          </a:p>
          <a:p>
            <a:pPr algn="l" rtl="0">
              <a:buFontTx/>
              <a:buNone/>
            </a:pPr>
            <a:r>
              <a:rPr lang="en-US" altLang="en-US" b="1" dirty="0"/>
              <a:t>Kidney function (old people)!!!!!</a:t>
            </a:r>
          </a:p>
        </p:txBody>
      </p:sp>
    </p:spTree>
    <p:extLst>
      <p:ext uri="{BB962C8B-B14F-4D97-AF65-F5344CB8AC3E}">
        <p14:creationId xmlns:p14="http://schemas.microsoft.com/office/powerpoint/2010/main" val="42470443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59130" y="304799"/>
            <a:ext cx="7696200" cy="6019799"/>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4" name="object 4"/>
          <p:cNvSpPr txBox="1">
            <a:spLocks noGrp="1"/>
          </p:cNvSpPr>
          <p:nvPr>
            <p:ph type="title"/>
          </p:nvPr>
        </p:nvSpPr>
        <p:spPr>
          <a:xfrm>
            <a:off x="2838450" y="1630679"/>
            <a:ext cx="3284220" cy="878840"/>
          </a:xfrm>
          <a:prstGeom prst="rect">
            <a:avLst/>
          </a:prstGeom>
        </p:spPr>
        <p:txBody>
          <a:bodyPr vert="horz" wrap="square" lIns="0" tIns="12700" rIns="0" bIns="0" rtlCol="0">
            <a:spAutoFit/>
          </a:bodyPr>
          <a:lstStyle/>
          <a:p>
            <a:pPr marL="12700">
              <a:lnSpc>
                <a:spcPct val="100000"/>
              </a:lnSpc>
              <a:spcBef>
                <a:spcPts val="100"/>
              </a:spcBef>
            </a:pPr>
            <a:r>
              <a:rPr sz="5600" b="0" i="1" spc="-10" dirty="0">
                <a:solidFill>
                  <a:srgbClr val="00FFFF"/>
                </a:solidFill>
                <a:latin typeface="Calibri"/>
                <a:cs typeface="Calibri"/>
              </a:rPr>
              <a:t>Elimination</a:t>
            </a:r>
            <a:endParaRPr sz="5600">
              <a:latin typeface="Calibri"/>
              <a:cs typeface="Calibri"/>
            </a:endParaRPr>
          </a:p>
        </p:txBody>
      </p:sp>
      <p:sp>
        <p:nvSpPr>
          <p:cNvPr id="5" name="object 5"/>
          <p:cNvSpPr txBox="1"/>
          <p:nvPr/>
        </p:nvSpPr>
        <p:spPr>
          <a:xfrm>
            <a:off x="4320540" y="2641600"/>
            <a:ext cx="373380" cy="863600"/>
          </a:xfrm>
          <a:prstGeom prst="rect">
            <a:avLst/>
          </a:prstGeom>
        </p:spPr>
        <p:txBody>
          <a:bodyPr vert="horz" wrap="square" lIns="0" tIns="12700" rIns="0" bIns="0" rtlCol="0">
            <a:spAutoFit/>
          </a:bodyPr>
          <a:lstStyle/>
          <a:p>
            <a:pPr marL="12700">
              <a:lnSpc>
                <a:spcPct val="100000"/>
              </a:lnSpc>
              <a:spcBef>
                <a:spcPts val="100"/>
              </a:spcBef>
            </a:pPr>
            <a:r>
              <a:rPr sz="5500" b="1" dirty="0">
                <a:solidFill>
                  <a:srgbClr val="00FFFF"/>
                </a:solidFill>
                <a:latin typeface="Calibri"/>
                <a:cs typeface="Calibri"/>
              </a:rPr>
              <a:t>=</a:t>
            </a:r>
            <a:endParaRPr sz="5500">
              <a:latin typeface="Calibri"/>
              <a:cs typeface="Calibri"/>
            </a:endParaRPr>
          </a:p>
        </p:txBody>
      </p:sp>
      <p:sp>
        <p:nvSpPr>
          <p:cNvPr id="6" name="object 6"/>
          <p:cNvSpPr txBox="1"/>
          <p:nvPr/>
        </p:nvSpPr>
        <p:spPr>
          <a:xfrm>
            <a:off x="4419600" y="4448809"/>
            <a:ext cx="304165" cy="695960"/>
          </a:xfrm>
          <a:prstGeom prst="rect">
            <a:avLst/>
          </a:prstGeom>
        </p:spPr>
        <p:txBody>
          <a:bodyPr vert="horz" wrap="square" lIns="0" tIns="12700" rIns="0" bIns="0" rtlCol="0">
            <a:spAutoFit/>
          </a:bodyPr>
          <a:lstStyle/>
          <a:p>
            <a:pPr marL="12700">
              <a:lnSpc>
                <a:spcPct val="100000"/>
              </a:lnSpc>
              <a:spcBef>
                <a:spcPts val="100"/>
              </a:spcBef>
            </a:pPr>
            <a:r>
              <a:rPr sz="4400" dirty="0">
                <a:solidFill>
                  <a:srgbClr val="00FFFF"/>
                </a:solidFill>
                <a:latin typeface="Calibri"/>
                <a:cs typeface="Calibri"/>
              </a:rPr>
              <a:t>+</a:t>
            </a:r>
            <a:endParaRPr sz="4400">
              <a:latin typeface="Calibri"/>
              <a:cs typeface="Calibri"/>
            </a:endParaRPr>
          </a:p>
        </p:txBody>
      </p:sp>
      <p:grpSp>
        <p:nvGrpSpPr>
          <p:cNvPr id="7" name="object 7"/>
          <p:cNvGrpSpPr/>
          <p:nvPr/>
        </p:nvGrpSpPr>
        <p:grpSpPr>
          <a:xfrm>
            <a:off x="1371600" y="3352800"/>
            <a:ext cx="6248400" cy="990600"/>
            <a:chOff x="1371600" y="3352800"/>
            <a:chExt cx="6248400" cy="990600"/>
          </a:xfrm>
        </p:grpSpPr>
        <p:sp>
          <p:nvSpPr>
            <p:cNvPr id="8" name="object 8"/>
            <p:cNvSpPr/>
            <p:nvPr/>
          </p:nvSpPr>
          <p:spPr>
            <a:xfrm>
              <a:off x="1371600" y="3352800"/>
              <a:ext cx="6248400" cy="990600"/>
            </a:xfrm>
            <a:custGeom>
              <a:avLst/>
              <a:gdLst/>
              <a:ahLst/>
              <a:cxnLst/>
              <a:rect l="l" t="t" r="r" b="b"/>
              <a:pathLst>
                <a:path w="6248400" h="990600">
                  <a:moveTo>
                    <a:pt x="6248400" y="0"/>
                  </a:moveTo>
                  <a:lnTo>
                    <a:pt x="0" y="0"/>
                  </a:lnTo>
                  <a:lnTo>
                    <a:pt x="0" y="990600"/>
                  </a:lnTo>
                  <a:lnTo>
                    <a:pt x="6248400" y="990600"/>
                  </a:lnTo>
                  <a:lnTo>
                    <a:pt x="6248400" y="0"/>
                  </a:lnTo>
                  <a:close/>
                </a:path>
              </a:pathLst>
            </a:custGeom>
            <a:solidFill>
              <a:srgbClr val="000000"/>
            </a:solidFill>
          </p:spPr>
          <p:txBody>
            <a:bodyPr wrap="square" lIns="0" tIns="0" rIns="0" bIns="0" rtlCol="0"/>
            <a:lstStyle/>
            <a:p>
              <a:endParaRPr/>
            </a:p>
          </p:txBody>
        </p:sp>
        <p:sp>
          <p:nvSpPr>
            <p:cNvPr id="9" name="object 9"/>
            <p:cNvSpPr/>
            <p:nvPr/>
          </p:nvSpPr>
          <p:spPr>
            <a:xfrm>
              <a:off x="1371600" y="3352800"/>
              <a:ext cx="6248400" cy="123189"/>
            </a:xfrm>
            <a:custGeom>
              <a:avLst/>
              <a:gdLst/>
              <a:ahLst/>
              <a:cxnLst/>
              <a:rect l="l" t="t" r="r" b="b"/>
              <a:pathLst>
                <a:path w="6248400" h="123189">
                  <a:moveTo>
                    <a:pt x="6248400" y="0"/>
                  </a:moveTo>
                  <a:lnTo>
                    <a:pt x="0" y="0"/>
                  </a:lnTo>
                  <a:lnTo>
                    <a:pt x="123190" y="123189"/>
                  </a:lnTo>
                  <a:lnTo>
                    <a:pt x="6123940" y="123189"/>
                  </a:lnTo>
                  <a:lnTo>
                    <a:pt x="6248400" y="0"/>
                  </a:lnTo>
                  <a:close/>
                </a:path>
              </a:pathLst>
            </a:custGeom>
            <a:solidFill>
              <a:srgbClr val="333333"/>
            </a:solidFill>
          </p:spPr>
          <p:txBody>
            <a:bodyPr wrap="square" lIns="0" tIns="0" rIns="0" bIns="0" rtlCol="0"/>
            <a:lstStyle/>
            <a:p>
              <a:endParaRPr/>
            </a:p>
          </p:txBody>
        </p:sp>
        <p:sp>
          <p:nvSpPr>
            <p:cNvPr id="10" name="object 10"/>
            <p:cNvSpPr/>
            <p:nvPr/>
          </p:nvSpPr>
          <p:spPr>
            <a:xfrm>
              <a:off x="1371600" y="3352799"/>
              <a:ext cx="6248400" cy="990600"/>
            </a:xfrm>
            <a:custGeom>
              <a:avLst/>
              <a:gdLst/>
              <a:ahLst/>
              <a:cxnLst/>
              <a:rect l="l" t="t" r="r" b="b"/>
              <a:pathLst>
                <a:path w="6248400" h="990600">
                  <a:moveTo>
                    <a:pt x="6248400" y="0"/>
                  </a:moveTo>
                  <a:lnTo>
                    <a:pt x="6123940" y="123190"/>
                  </a:lnTo>
                  <a:lnTo>
                    <a:pt x="6123940" y="866140"/>
                  </a:lnTo>
                  <a:lnTo>
                    <a:pt x="123190" y="866140"/>
                  </a:lnTo>
                  <a:lnTo>
                    <a:pt x="0" y="990600"/>
                  </a:lnTo>
                  <a:lnTo>
                    <a:pt x="6248400" y="990600"/>
                  </a:lnTo>
                  <a:lnTo>
                    <a:pt x="6248400" y="0"/>
                  </a:lnTo>
                  <a:close/>
                </a:path>
              </a:pathLst>
            </a:custGeom>
            <a:solidFill>
              <a:srgbClr val="000000"/>
            </a:solidFill>
          </p:spPr>
          <p:txBody>
            <a:bodyPr wrap="square" lIns="0" tIns="0" rIns="0" bIns="0" rtlCol="0"/>
            <a:lstStyle/>
            <a:p>
              <a:endParaRPr/>
            </a:p>
          </p:txBody>
        </p:sp>
        <p:sp>
          <p:nvSpPr>
            <p:cNvPr id="11" name="object 11"/>
            <p:cNvSpPr/>
            <p:nvPr/>
          </p:nvSpPr>
          <p:spPr>
            <a:xfrm>
              <a:off x="1371600" y="3352800"/>
              <a:ext cx="123189" cy="990600"/>
            </a:xfrm>
            <a:custGeom>
              <a:avLst/>
              <a:gdLst/>
              <a:ahLst/>
              <a:cxnLst/>
              <a:rect l="l" t="t" r="r" b="b"/>
              <a:pathLst>
                <a:path w="123190" h="990600">
                  <a:moveTo>
                    <a:pt x="0" y="0"/>
                  </a:moveTo>
                  <a:lnTo>
                    <a:pt x="0" y="990600"/>
                  </a:lnTo>
                  <a:lnTo>
                    <a:pt x="123190" y="866139"/>
                  </a:lnTo>
                  <a:lnTo>
                    <a:pt x="123190" y="123189"/>
                  </a:lnTo>
                  <a:lnTo>
                    <a:pt x="0" y="0"/>
                  </a:lnTo>
                  <a:close/>
                </a:path>
              </a:pathLst>
            </a:custGeom>
            <a:solidFill>
              <a:srgbClr val="666666"/>
            </a:solidFill>
          </p:spPr>
          <p:txBody>
            <a:bodyPr wrap="square" lIns="0" tIns="0" rIns="0" bIns="0" rtlCol="0"/>
            <a:lstStyle/>
            <a:p>
              <a:endParaRPr/>
            </a:p>
          </p:txBody>
        </p:sp>
      </p:grpSp>
      <p:sp>
        <p:nvSpPr>
          <p:cNvPr id="12" name="object 12"/>
          <p:cNvSpPr txBox="1"/>
          <p:nvPr/>
        </p:nvSpPr>
        <p:spPr>
          <a:xfrm>
            <a:off x="1371600" y="3352800"/>
            <a:ext cx="6248400" cy="990600"/>
          </a:xfrm>
          <a:prstGeom prst="rect">
            <a:avLst/>
          </a:prstGeom>
        </p:spPr>
        <p:txBody>
          <a:bodyPr vert="horz" wrap="square" lIns="0" tIns="236220" rIns="0" bIns="0" rtlCol="0">
            <a:spAutoFit/>
          </a:bodyPr>
          <a:lstStyle/>
          <a:p>
            <a:pPr algn="ctr">
              <a:lnSpc>
                <a:spcPct val="100000"/>
              </a:lnSpc>
              <a:spcBef>
                <a:spcPts val="1860"/>
              </a:spcBef>
            </a:pPr>
            <a:r>
              <a:rPr sz="3400" b="1" spc="-5" dirty="0">
                <a:solidFill>
                  <a:srgbClr val="00FFCC"/>
                </a:solidFill>
                <a:latin typeface="Times New Roman"/>
                <a:cs typeface="Times New Roman"/>
              </a:rPr>
              <a:t>Metabolism</a:t>
            </a:r>
            <a:endParaRPr sz="3400">
              <a:latin typeface="Times New Roman"/>
              <a:cs typeface="Times New Roman"/>
            </a:endParaRPr>
          </a:p>
        </p:txBody>
      </p:sp>
      <p:grpSp>
        <p:nvGrpSpPr>
          <p:cNvPr id="13" name="object 13"/>
          <p:cNvGrpSpPr/>
          <p:nvPr/>
        </p:nvGrpSpPr>
        <p:grpSpPr>
          <a:xfrm>
            <a:off x="1447800" y="5486400"/>
            <a:ext cx="6172200" cy="838200"/>
            <a:chOff x="1447800" y="5486400"/>
            <a:chExt cx="6172200" cy="838200"/>
          </a:xfrm>
        </p:grpSpPr>
        <p:sp>
          <p:nvSpPr>
            <p:cNvPr id="14" name="object 14"/>
            <p:cNvSpPr/>
            <p:nvPr/>
          </p:nvSpPr>
          <p:spPr>
            <a:xfrm>
              <a:off x="1447800" y="5486400"/>
              <a:ext cx="6172200" cy="838200"/>
            </a:xfrm>
            <a:custGeom>
              <a:avLst/>
              <a:gdLst/>
              <a:ahLst/>
              <a:cxnLst/>
              <a:rect l="l" t="t" r="r" b="b"/>
              <a:pathLst>
                <a:path w="6172200" h="838200">
                  <a:moveTo>
                    <a:pt x="6172200" y="0"/>
                  </a:moveTo>
                  <a:lnTo>
                    <a:pt x="0" y="0"/>
                  </a:lnTo>
                  <a:lnTo>
                    <a:pt x="0" y="838200"/>
                  </a:lnTo>
                  <a:lnTo>
                    <a:pt x="6172200" y="838200"/>
                  </a:lnTo>
                  <a:lnTo>
                    <a:pt x="6172200" y="0"/>
                  </a:lnTo>
                  <a:close/>
                </a:path>
              </a:pathLst>
            </a:custGeom>
            <a:solidFill>
              <a:srgbClr val="000000"/>
            </a:solidFill>
          </p:spPr>
          <p:txBody>
            <a:bodyPr wrap="square" lIns="0" tIns="0" rIns="0" bIns="0" rtlCol="0"/>
            <a:lstStyle/>
            <a:p>
              <a:endParaRPr/>
            </a:p>
          </p:txBody>
        </p:sp>
        <p:sp>
          <p:nvSpPr>
            <p:cNvPr id="15" name="object 15"/>
            <p:cNvSpPr/>
            <p:nvPr/>
          </p:nvSpPr>
          <p:spPr>
            <a:xfrm>
              <a:off x="1447800" y="5486400"/>
              <a:ext cx="6172200" cy="104139"/>
            </a:xfrm>
            <a:custGeom>
              <a:avLst/>
              <a:gdLst/>
              <a:ahLst/>
              <a:cxnLst/>
              <a:rect l="l" t="t" r="r" b="b"/>
              <a:pathLst>
                <a:path w="6172200" h="104139">
                  <a:moveTo>
                    <a:pt x="6172200" y="0"/>
                  </a:moveTo>
                  <a:lnTo>
                    <a:pt x="0" y="0"/>
                  </a:lnTo>
                  <a:lnTo>
                    <a:pt x="104140" y="104140"/>
                  </a:lnTo>
                  <a:lnTo>
                    <a:pt x="6066790" y="104140"/>
                  </a:lnTo>
                  <a:lnTo>
                    <a:pt x="6172200" y="0"/>
                  </a:lnTo>
                  <a:close/>
                </a:path>
              </a:pathLst>
            </a:custGeom>
            <a:solidFill>
              <a:srgbClr val="333333"/>
            </a:solidFill>
          </p:spPr>
          <p:txBody>
            <a:bodyPr wrap="square" lIns="0" tIns="0" rIns="0" bIns="0" rtlCol="0"/>
            <a:lstStyle/>
            <a:p>
              <a:endParaRPr/>
            </a:p>
          </p:txBody>
        </p:sp>
        <p:sp>
          <p:nvSpPr>
            <p:cNvPr id="16" name="object 16"/>
            <p:cNvSpPr/>
            <p:nvPr/>
          </p:nvSpPr>
          <p:spPr>
            <a:xfrm>
              <a:off x="1447800" y="5486399"/>
              <a:ext cx="6172200" cy="838200"/>
            </a:xfrm>
            <a:custGeom>
              <a:avLst/>
              <a:gdLst/>
              <a:ahLst/>
              <a:cxnLst/>
              <a:rect l="l" t="t" r="r" b="b"/>
              <a:pathLst>
                <a:path w="6172200" h="838200">
                  <a:moveTo>
                    <a:pt x="6172200" y="0"/>
                  </a:moveTo>
                  <a:lnTo>
                    <a:pt x="6066790" y="104140"/>
                  </a:lnTo>
                  <a:lnTo>
                    <a:pt x="6066790" y="732790"/>
                  </a:lnTo>
                  <a:lnTo>
                    <a:pt x="104140" y="732790"/>
                  </a:lnTo>
                  <a:lnTo>
                    <a:pt x="0" y="838200"/>
                  </a:lnTo>
                  <a:lnTo>
                    <a:pt x="6172200" y="838200"/>
                  </a:lnTo>
                  <a:lnTo>
                    <a:pt x="6172200" y="0"/>
                  </a:lnTo>
                  <a:close/>
                </a:path>
              </a:pathLst>
            </a:custGeom>
            <a:solidFill>
              <a:srgbClr val="000000"/>
            </a:solidFill>
          </p:spPr>
          <p:txBody>
            <a:bodyPr wrap="square" lIns="0" tIns="0" rIns="0" bIns="0" rtlCol="0"/>
            <a:lstStyle/>
            <a:p>
              <a:endParaRPr/>
            </a:p>
          </p:txBody>
        </p:sp>
        <p:sp>
          <p:nvSpPr>
            <p:cNvPr id="17" name="object 17"/>
            <p:cNvSpPr/>
            <p:nvPr/>
          </p:nvSpPr>
          <p:spPr>
            <a:xfrm>
              <a:off x="1447800" y="5486400"/>
              <a:ext cx="104139" cy="838200"/>
            </a:xfrm>
            <a:custGeom>
              <a:avLst/>
              <a:gdLst/>
              <a:ahLst/>
              <a:cxnLst/>
              <a:rect l="l" t="t" r="r" b="b"/>
              <a:pathLst>
                <a:path w="104140" h="838200">
                  <a:moveTo>
                    <a:pt x="0" y="0"/>
                  </a:moveTo>
                  <a:lnTo>
                    <a:pt x="0" y="838200"/>
                  </a:lnTo>
                  <a:lnTo>
                    <a:pt x="104140" y="732790"/>
                  </a:lnTo>
                  <a:lnTo>
                    <a:pt x="104140" y="104140"/>
                  </a:lnTo>
                  <a:lnTo>
                    <a:pt x="0" y="0"/>
                  </a:lnTo>
                  <a:close/>
                </a:path>
              </a:pathLst>
            </a:custGeom>
            <a:solidFill>
              <a:srgbClr val="666666"/>
            </a:solidFill>
          </p:spPr>
          <p:txBody>
            <a:bodyPr wrap="square" lIns="0" tIns="0" rIns="0" bIns="0" rtlCol="0"/>
            <a:lstStyle/>
            <a:p>
              <a:endParaRPr/>
            </a:p>
          </p:txBody>
        </p:sp>
      </p:grpSp>
      <p:sp>
        <p:nvSpPr>
          <p:cNvPr id="18" name="object 18"/>
          <p:cNvSpPr txBox="1"/>
          <p:nvPr/>
        </p:nvSpPr>
        <p:spPr>
          <a:xfrm>
            <a:off x="1447800" y="5486400"/>
            <a:ext cx="6172200" cy="838200"/>
          </a:xfrm>
          <a:prstGeom prst="rect">
            <a:avLst/>
          </a:prstGeom>
        </p:spPr>
        <p:txBody>
          <a:bodyPr vert="horz" wrap="square" lIns="0" tIns="160020" rIns="0" bIns="0" rtlCol="0">
            <a:spAutoFit/>
          </a:bodyPr>
          <a:lstStyle/>
          <a:p>
            <a:pPr algn="ctr">
              <a:lnSpc>
                <a:spcPct val="100000"/>
              </a:lnSpc>
              <a:spcBef>
                <a:spcPts val="1260"/>
              </a:spcBef>
            </a:pPr>
            <a:r>
              <a:rPr sz="3400" b="1" spc="-5" dirty="0">
                <a:solidFill>
                  <a:srgbClr val="FFFFFF"/>
                </a:solidFill>
                <a:latin typeface="Times New Roman"/>
                <a:cs typeface="Times New Roman"/>
              </a:rPr>
              <a:t>Excretion</a:t>
            </a:r>
            <a:endParaRPr sz="3400">
              <a:latin typeface="Times New Roman"/>
              <a:cs typeface="Times New Roman"/>
            </a:endParaRPr>
          </a:p>
        </p:txBody>
      </p:sp>
    </p:spTree>
    <p:extLst>
      <p:ext uri="{BB962C8B-B14F-4D97-AF65-F5344CB8AC3E}">
        <p14:creationId xmlns:p14="http://schemas.microsoft.com/office/powerpoint/2010/main" val="37190781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a:t>Excretion</a:t>
            </a:r>
            <a:r>
              <a:rPr lang="en-US" dirty="0"/>
              <a:t> </a:t>
            </a:r>
            <a:endParaRPr lang="en-IN" dirty="0"/>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r>
              <a:rPr lang="en-US" sz="2400" dirty="0">
                <a:latin typeface="Times New Roman" pitchFamily="18" charset="0"/>
                <a:cs typeface="Times New Roman" pitchFamily="18" charset="0"/>
              </a:rPr>
              <a:t>Kidney is the major route of excretion. </a:t>
            </a:r>
          </a:p>
          <a:p>
            <a:pPr>
              <a:buNone/>
            </a:pP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Excretion through kidneys occurs by </a:t>
            </a:r>
            <a:r>
              <a:rPr lang="en-US" sz="2400" dirty="0" err="1">
                <a:latin typeface="Times New Roman" pitchFamily="18" charset="0"/>
                <a:cs typeface="Times New Roman" pitchFamily="18" charset="0"/>
              </a:rPr>
              <a:t>glomerular</a:t>
            </a:r>
            <a:r>
              <a:rPr lang="en-US" sz="2400" dirty="0">
                <a:latin typeface="Times New Roman" pitchFamily="18" charset="0"/>
                <a:cs typeface="Times New Roman" pitchFamily="18" charset="0"/>
              </a:rPr>
              <a:t>  filtration, tubular </a:t>
            </a:r>
            <a:r>
              <a:rPr lang="en-US" sz="2400" dirty="0" err="1">
                <a:latin typeface="Times New Roman" pitchFamily="18" charset="0"/>
                <a:cs typeface="Times New Roman" pitchFamily="18" charset="0"/>
              </a:rPr>
              <a:t>reabsorption</a:t>
            </a:r>
            <a:r>
              <a:rPr lang="en-US" sz="2400" dirty="0">
                <a:latin typeface="Times New Roman" pitchFamily="18" charset="0"/>
                <a:cs typeface="Times New Roman" pitchFamily="18" charset="0"/>
              </a:rPr>
              <a:t> and tubular secretion.</a:t>
            </a:r>
          </a:p>
          <a:p>
            <a:pPr>
              <a:buNone/>
            </a:pP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Glomerular</a:t>
            </a:r>
            <a:r>
              <a:rPr lang="en-US" sz="2400" b="1" dirty="0">
                <a:latin typeface="Times New Roman" pitchFamily="18" charset="0"/>
                <a:cs typeface="Times New Roman" pitchFamily="18" charset="0"/>
              </a:rPr>
              <a:t>  filtration </a:t>
            </a:r>
            <a:r>
              <a:rPr lang="en-US" sz="2400" dirty="0">
                <a:latin typeface="Times New Roman" pitchFamily="18" charset="0"/>
                <a:cs typeface="Times New Roman" pitchFamily="18" charset="0"/>
              </a:rPr>
              <a:t>depend on the plasma protein binding and renal blood flow. </a:t>
            </a:r>
          </a:p>
          <a:p>
            <a:r>
              <a:rPr lang="en-US" sz="2400" dirty="0">
                <a:latin typeface="Times New Roman" pitchFamily="18" charset="0"/>
                <a:cs typeface="Times New Roman" pitchFamily="18" charset="0"/>
              </a:rPr>
              <a:t>It does not depend on the lipid solubility because all substances (</a:t>
            </a:r>
            <a:r>
              <a:rPr lang="en-US" sz="2400" dirty="0" err="1">
                <a:latin typeface="Times New Roman" pitchFamily="18" charset="0"/>
                <a:cs typeface="Times New Roman" pitchFamily="18" charset="0"/>
              </a:rPr>
              <a:t>wether</a:t>
            </a:r>
            <a:r>
              <a:rPr lang="en-US" sz="2400" dirty="0">
                <a:latin typeface="Times New Roman" pitchFamily="18" charset="0"/>
                <a:cs typeface="Times New Roman" pitchFamily="18" charset="0"/>
              </a:rPr>
              <a:t> water soluble or lipid soluble) can cross fenestrated </a:t>
            </a:r>
            <a:r>
              <a:rPr lang="en-US" sz="2400" dirty="0" err="1">
                <a:latin typeface="Times New Roman" pitchFamily="18" charset="0"/>
                <a:cs typeface="Times New Roman" pitchFamily="18" charset="0"/>
              </a:rPr>
              <a:t>glomerular</a:t>
            </a:r>
            <a:r>
              <a:rPr lang="en-US" sz="2400" dirty="0">
                <a:latin typeface="Times New Roman" pitchFamily="18" charset="0"/>
                <a:cs typeface="Times New Roman" pitchFamily="18" charset="0"/>
              </a:rPr>
              <a:t> membrane.</a:t>
            </a:r>
          </a:p>
          <a:p>
            <a:pPr>
              <a:buNone/>
            </a:pPr>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Tubular </a:t>
            </a:r>
            <a:r>
              <a:rPr lang="en-US" sz="2400" b="1" dirty="0" err="1">
                <a:latin typeface="Times New Roman" pitchFamily="18" charset="0"/>
                <a:cs typeface="Times New Roman" pitchFamily="18" charset="0"/>
              </a:rPr>
              <a:t>reabsorption</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depends on lipid solubility. </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If a drug is lipid soluble, more of it will be reabsorbed and less will be excreted. Opposite is true for lipid insoluble drugs.</a:t>
            </a:r>
          </a:p>
          <a:p>
            <a:endParaRPr lang="en-IN" dirty="0"/>
          </a:p>
        </p:txBody>
      </p:sp>
    </p:spTree>
    <p:extLst>
      <p:ext uri="{BB962C8B-B14F-4D97-AF65-F5344CB8AC3E}">
        <p14:creationId xmlns:p14="http://schemas.microsoft.com/office/powerpoint/2010/main" val="11763178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a:t>Excretion</a:t>
            </a:r>
            <a:endParaRPr lang="en-IN" dirty="0"/>
          </a:p>
        </p:txBody>
      </p:sp>
      <p:sp>
        <p:nvSpPr>
          <p:cNvPr id="3" name="Content Placeholder 2"/>
          <p:cNvSpPr>
            <a:spLocks noGrp="1"/>
          </p:cNvSpPr>
          <p:nvPr>
            <p:ph idx="1"/>
          </p:nvPr>
        </p:nvSpPr>
        <p:spPr>
          <a:xfrm>
            <a:off x="457200" y="1295400"/>
            <a:ext cx="8229600" cy="4830763"/>
          </a:xfrm>
        </p:spPr>
        <p:txBody>
          <a:bodyPr>
            <a:normAutofit/>
          </a:bodyPr>
          <a:lstStyle/>
          <a:p>
            <a:r>
              <a:rPr lang="en-US" sz="2600" dirty="0">
                <a:latin typeface="Times New Roman" pitchFamily="18" charset="0"/>
                <a:cs typeface="Times New Roman" pitchFamily="18" charset="0"/>
              </a:rPr>
              <a:t>As lipid solubility depends on ionization, the ionized drug  will be excreted by the kidney. </a:t>
            </a:r>
          </a:p>
          <a:p>
            <a:pPr>
              <a:buNone/>
            </a:pPr>
            <a:endParaRPr lang="en-US" sz="2600" dirty="0">
              <a:latin typeface="Times New Roman" pitchFamily="18" charset="0"/>
              <a:cs typeface="Times New Roman" pitchFamily="18" charset="0"/>
            </a:endParaRPr>
          </a:p>
          <a:p>
            <a:r>
              <a:rPr lang="en-US" sz="2600" dirty="0">
                <a:latin typeface="Times New Roman" pitchFamily="18" charset="0"/>
                <a:cs typeface="Times New Roman" pitchFamily="18" charset="0"/>
              </a:rPr>
              <a:t>Thus, in acidic drug poisoning (</a:t>
            </a:r>
            <a:r>
              <a:rPr lang="en-US" sz="2600" dirty="0" err="1">
                <a:latin typeface="Times New Roman" pitchFamily="18" charset="0"/>
                <a:cs typeface="Times New Roman" pitchFamily="18" charset="0"/>
              </a:rPr>
              <a:t>salicylate</a:t>
            </a:r>
            <a:r>
              <a:rPr lang="en-US" sz="2600" dirty="0">
                <a:latin typeface="Times New Roman" pitchFamily="18" charset="0"/>
                <a:cs typeface="Times New Roman" pitchFamily="18" charset="0"/>
              </a:rPr>
              <a:t>, barbiturates etc.) urine should be alkalinized with sodium bicarbonate because weak acids are in ionized from in alkaline urine and thus are easily excreted. </a:t>
            </a:r>
          </a:p>
          <a:p>
            <a:endParaRPr lang="en-US" sz="2600" dirty="0">
              <a:latin typeface="Times New Roman" pitchFamily="18" charset="0"/>
              <a:cs typeface="Times New Roman" pitchFamily="18" charset="0"/>
            </a:endParaRPr>
          </a:p>
          <a:p>
            <a:r>
              <a:rPr lang="en-US" sz="2600" dirty="0">
                <a:latin typeface="Times New Roman" pitchFamily="18" charset="0"/>
                <a:cs typeface="Times New Roman" pitchFamily="18" charset="0"/>
              </a:rPr>
              <a:t>Similarly for basic drug poisoning (e.g. morphine, amphetamine etc.), urine should be acidified using ammonium-chloride.</a:t>
            </a:r>
            <a:endParaRPr lang="en-US" sz="2600" b="1" dirty="0">
              <a:latin typeface="Times New Roman" pitchFamily="18" charset="0"/>
              <a:cs typeface="Times New Roman" pitchFamily="18" charset="0"/>
            </a:endParaRPr>
          </a:p>
          <a:p>
            <a:endParaRPr lang="en-IN" sz="2200" dirty="0"/>
          </a:p>
        </p:txBody>
      </p:sp>
    </p:spTree>
    <p:extLst>
      <p:ext uri="{BB962C8B-B14F-4D97-AF65-F5344CB8AC3E}">
        <p14:creationId xmlns:p14="http://schemas.microsoft.com/office/powerpoint/2010/main" val="6320248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b="1" dirty="0"/>
              <a:t>Excretion</a:t>
            </a:r>
            <a:endParaRPr lang="en-IN" dirty="0"/>
          </a:p>
        </p:txBody>
      </p:sp>
      <p:sp>
        <p:nvSpPr>
          <p:cNvPr id="3" name="Content Placeholder 2"/>
          <p:cNvSpPr>
            <a:spLocks noGrp="1"/>
          </p:cNvSpPr>
          <p:nvPr>
            <p:ph idx="1"/>
          </p:nvPr>
        </p:nvSpPr>
        <p:spPr>
          <a:xfrm>
            <a:off x="457200" y="1143000"/>
            <a:ext cx="8229600" cy="5257800"/>
          </a:xfrm>
        </p:spPr>
        <p:txBody>
          <a:bodyPr>
            <a:normAutofit lnSpcReduction="10000"/>
          </a:bodyPr>
          <a:lstStyle/>
          <a:p>
            <a:pPr>
              <a:buNone/>
            </a:pPr>
            <a:r>
              <a:rPr lang="en-US" b="1" dirty="0"/>
              <a:t>Tubular secretion</a:t>
            </a:r>
            <a:endParaRPr lang="en-US" dirty="0"/>
          </a:p>
          <a:p>
            <a:endParaRPr lang="en-US" sz="2000" dirty="0"/>
          </a:p>
          <a:p>
            <a:r>
              <a:rPr lang="en-US" sz="2400" dirty="0">
                <a:latin typeface="Times New Roman" pitchFamily="18" charset="0"/>
                <a:cs typeface="Times New Roman" pitchFamily="18" charset="0"/>
              </a:rPr>
              <a:t>Does not  depend on lipid solubility or plasma protein binding.</a:t>
            </a:r>
          </a:p>
          <a:p>
            <a:pPr>
              <a:buNone/>
            </a:pP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In the </a:t>
            </a:r>
            <a:r>
              <a:rPr lang="en-US" sz="2400" dirty="0" err="1">
                <a:latin typeface="Times New Roman" pitchFamily="18" charset="0"/>
                <a:cs typeface="Times New Roman" pitchFamily="18" charset="0"/>
              </a:rPr>
              <a:t>nephron</a:t>
            </a:r>
            <a:r>
              <a:rPr lang="en-US" sz="2400" dirty="0">
                <a:latin typeface="Times New Roman" pitchFamily="18" charset="0"/>
                <a:cs typeface="Times New Roman" pitchFamily="18" charset="0"/>
              </a:rPr>
              <a:t>, separate pumps are present for acidic and basic drugs. </a:t>
            </a:r>
          </a:p>
          <a:p>
            <a:r>
              <a:rPr lang="en-US" sz="2400" dirty="0">
                <a:latin typeface="Times New Roman" pitchFamily="18" charset="0"/>
                <a:cs typeface="Times New Roman" pitchFamily="18" charset="0"/>
              </a:rPr>
              <a:t>Drugs utilizing the same transporter may show drug interactions e.g. </a:t>
            </a:r>
            <a:r>
              <a:rPr lang="en-US" sz="2400" dirty="0" err="1">
                <a:latin typeface="Times New Roman" pitchFamily="18" charset="0"/>
                <a:cs typeface="Times New Roman" pitchFamily="18" charset="0"/>
              </a:rPr>
              <a:t>Probenecid</a:t>
            </a:r>
            <a:r>
              <a:rPr lang="en-US" sz="2400" dirty="0">
                <a:latin typeface="Times New Roman" pitchFamily="18" charset="0"/>
                <a:cs typeface="Times New Roman" pitchFamily="18" charset="0"/>
              </a:rPr>
              <a:t>  decreases the excretion of penicillin and increases the excretion of uric acid.</a:t>
            </a:r>
          </a:p>
          <a:p>
            <a:pPr>
              <a:buNone/>
            </a:pP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Remember, exogenous substances e.g. </a:t>
            </a:r>
            <a:r>
              <a:rPr lang="en-US" sz="2400" dirty="0" err="1">
                <a:latin typeface="Times New Roman" pitchFamily="18" charset="0"/>
                <a:cs typeface="Times New Roman" pitchFamily="18" charset="0"/>
              </a:rPr>
              <a:t>Penicillins</a:t>
            </a:r>
            <a:r>
              <a:rPr lang="en-US" sz="2400" dirty="0">
                <a:latin typeface="Times New Roman" pitchFamily="18" charset="0"/>
                <a:cs typeface="Times New Roman" pitchFamily="18" charset="0"/>
              </a:rPr>
              <a:t> are removed whereas endogenous substances like uric acid are retained by these pumps.</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044650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4" name="object 4"/>
          <p:cNvSpPr txBox="1"/>
          <p:nvPr/>
        </p:nvSpPr>
        <p:spPr>
          <a:xfrm>
            <a:off x="381001" y="1098550"/>
            <a:ext cx="8229600" cy="4075475"/>
          </a:xfrm>
          <a:prstGeom prst="rect">
            <a:avLst/>
          </a:prstGeom>
        </p:spPr>
        <p:txBody>
          <a:bodyPr vert="horz" wrap="square" lIns="0" tIns="12700" rIns="0" bIns="0" rtlCol="0">
            <a:spAutoFit/>
          </a:bodyPr>
          <a:lstStyle/>
          <a:p>
            <a:pPr marL="354965" marR="266700" indent="-342900">
              <a:lnSpc>
                <a:spcPct val="100000"/>
              </a:lnSpc>
              <a:spcBef>
                <a:spcPts val="100"/>
              </a:spcBef>
            </a:pPr>
            <a:r>
              <a:rPr sz="3200" b="1" spc="-5" dirty="0">
                <a:solidFill>
                  <a:srgbClr val="FFFF00"/>
                </a:solidFill>
                <a:latin typeface="Calibri"/>
                <a:cs typeface="Calibri"/>
              </a:rPr>
              <a:t>#</a:t>
            </a:r>
            <a:r>
              <a:rPr sz="3200" b="1" i="1" dirty="0">
                <a:solidFill>
                  <a:srgbClr val="FFFF00"/>
                </a:solidFill>
                <a:latin typeface="Calibri"/>
                <a:cs typeface="Calibri"/>
              </a:rPr>
              <a:t># </a:t>
            </a:r>
            <a:r>
              <a:rPr sz="4400" spc="-5" dirty="0">
                <a:latin typeface="Calibri"/>
                <a:cs typeface="Calibri"/>
              </a:rPr>
              <a:t>N.B. Patients </a:t>
            </a:r>
            <a:r>
              <a:rPr sz="4400" dirty="0">
                <a:latin typeface="Calibri"/>
                <a:cs typeface="Calibri"/>
              </a:rPr>
              <a:t>with </a:t>
            </a:r>
            <a:r>
              <a:rPr sz="4400" spc="-5" dirty="0">
                <a:latin typeface="Calibri"/>
                <a:cs typeface="Calibri"/>
              </a:rPr>
              <a:t>renal disease or </a:t>
            </a:r>
            <a:r>
              <a:rPr sz="4400" dirty="0">
                <a:latin typeface="Calibri"/>
                <a:cs typeface="Calibri"/>
              </a:rPr>
              <a:t> </a:t>
            </a:r>
            <a:r>
              <a:rPr sz="4400" spc="-5" dirty="0">
                <a:latin typeface="Calibri"/>
                <a:cs typeface="Calibri"/>
              </a:rPr>
              <a:t>dysfunction</a:t>
            </a:r>
            <a:r>
              <a:rPr sz="4400" spc="5" dirty="0">
                <a:latin typeface="Calibri"/>
                <a:cs typeface="Calibri"/>
              </a:rPr>
              <a:t> </a:t>
            </a:r>
            <a:r>
              <a:rPr sz="4400" spc="-5" dirty="0">
                <a:latin typeface="Calibri"/>
                <a:cs typeface="Calibri"/>
              </a:rPr>
              <a:t>(elderly/heart disease)</a:t>
            </a:r>
            <a:r>
              <a:rPr sz="4400" spc="-15" dirty="0">
                <a:latin typeface="Calibri"/>
                <a:cs typeface="Calibri"/>
              </a:rPr>
              <a:t> </a:t>
            </a:r>
            <a:r>
              <a:rPr sz="4400" spc="-5" dirty="0">
                <a:latin typeface="Calibri"/>
                <a:cs typeface="Calibri"/>
              </a:rPr>
              <a:t>may </a:t>
            </a:r>
            <a:r>
              <a:rPr sz="4400" dirty="0">
                <a:latin typeface="Calibri"/>
                <a:cs typeface="Calibri"/>
              </a:rPr>
              <a:t> </a:t>
            </a:r>
            <a:r>
              <a:rPr sz="4400" spc="-5" dirty="0">
                <a:latin typeface="Calibri"/>
                <a:cs typeface="Calibri"/>
              </a:rPr>
              <a:t>require </a:t>
            </a:r>
            <a:r>
              <a:rPr sz="4400" dirty="0">
                <a:latin typeface="Calibri"/>
                <a:cs typeface="Calibri"/>
              </a:rPr>
              <a:t>lower </a:t>
            </a:r>
            <a:r>
              <a:rPr sz="4400" spc="-5" dirty="0">
                <a:latin typeface="Calibri"/>
                <a:cs typeface="Calibri"/>
              </a:rPr>
              <a:t>doses </a:t>
            </a:r>
            <a:r>
              <a:rPr sz="4400" dirty="0">
                <a:latin typeface="Calibri"/>
                <a:cs typeface="Calibri"/>
              </a:rPr>
              <a:t>as the drug will be </a:t>
            </a:r>
            <a:r>
              <a:rPr sz="4400" spc="5" dirty="0">
                <a:latin typeface="Calibri"/>
                <a:cs typeface="Calibri"/>
              </a:rPr>
              <a:t> </a:t>
            </a:r>
            <a:r>
              <a:rPr sz="4400" spc="-5" dirty="0">
                <a:latin typeface="Calibri"/>
                <a:cs typeface="Calibri"/>
              </a:rPr>
              <a:t>retained</a:t>
            </a:r>
            <a:r>
              <a:rPr sz="4400" spc="-10" dirty="0">
                <a:latin typeface="Calibri"/>
                <a:cs typeface="Calibri"/>
              </a:rPr>
              <a:t> </a:t>
            </a:r>
            <a:r>
              <a:rPr sz="4400" spc="-5" dirty="0">
                <a:latin typeface="Calibri"/>
                <a:cs typeface="Calibri"/>
              </a:rPr>
              <a:t>for</a:t>
            </a:r>
            <a:r>
              <a:rPr sz="4400" spc="-10" dirty="0">
                <a:latin typeface="Calibri"/>
                <a:cs typeface="Calibri"/>
              </a:rPr>
              <a:t> </a:t>
            </a:r>
            <a:r>
              <a:rPr sz="4400" spc="-5" dirty="0">
                <a:latin typeface="Calibri"/>
                <a:cs typeface="Calibri"/>
              </a:rPr>
              <a:t>longer than</a:t>
            </a:r>
            <a:r>
              <a:rPr sz="4400" spc="-10" dirty="0">
                <a:latin typeface="Calibri"/>
                <a:cs typeface="Calibri"/>
              </a:rPr>
              <a:t> </a:t>
            </a:r>
            <a:r>
              <a:rPr sz="4400" spc="5" dirty="0">
                <a:latin typeface="Calibri"/>
                <a:cs typeface="Calibri"/>
              </a:rPr>
              <a:t>in</a:t>
            </a:r>
            <a:r>
              <a:rPr sz="4400" spc="-5" dirty="0">
                <a:latin typeface="Calibri"/>
                <a:cs typeface="Calibri"/>
              </a:rPr>
              <a:t> ‘normal’ patients</a:t>
            </a:r>
            <a:endParaRPr sz="4400" dirty="0">
              <a:latin typeface="Calibri"/>
              <a:cs typeface="Calibri"/>
            </a:endParaRPr>
          </a:p>
        </p:txBody>
      </p:sp>
    </p:spTree>
    <p:extLst>
      <p:ext uri="{BB962C8B-B14F-4D97-AF65-F5344CB8AC3E}">
        <p14:creationId xmlns:p14="http://schemas.microsoft.com/office/powerpoint/2010/main" val="26612300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5122"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extLst>
      <p:ext uri="{BB962C8B-B14F-4D97-AF65-F5344CB8AC3E}">
        <p14:creationId xmlns:p14="http://schemas.microsoft.com/office/powerpoint/2010/main" val="42203020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Content Placeholder 2"/>
          <p:cNvSpPr>
            <a:spLocks noGrp="1"/>
          </p:cNvSpPr>
          <p:nvPr>
            <p:ph idx="1"/>
          </p:nvPr>
        </p:nvSpPr>
        <p:spPr>
          <a:xfrm>
            <a:off x="457200" y="304800"/>
            <a:ext cx="8382000" cy="5943600"/>
          </a:xfrm>
        </p:spPr>
        <p:txBody>
          <a:bodyPr>
            <a:noAutofit/>
          </a:bodyPr>
          <a:lstStyle/>
          <a:p>
            <a:r>
              <a:rPr lang="en-US" altLang="en-US" sz="2400" dirty="0">
                <a:latin typeface="Calibri" panose="020F0502020204030204" pitchFamily="34" charset="0"/>
                <a:cs typeface="Calibri" panose="020F0502020204030204" pitchFamily="34" charset="0"/>
              </a:rPr>
              <a:t>The fraction of an administered dose of drug that reaches the blood stream. </a:t>
            </a:r>
          </a:p>
          <a:p>
            <a:r>
              <a:rPr lang="en-US" altLang="en-US" sz="2400" dirty="0">
                <a:latin typeface="Calibri" panose="020F0502020204030204" pitchFamily="34" charset="0"/>
                <a:cs typeface="Calibri" panose="020F0502020204030204" pitchFamily="34" charset="0"/>
              </a:rPr>
              <a:t>What determines bioavailability?</a:t>
            </a:r>
          </a:p>
          <a:p>
            <a:pPr lvl="1"/>
            <a:r>
              <a:rPr lang="en-US" altLang="en-US" sz="2400" dirty="0">
                <a:latin typeface="Calibri" panose="020F0502020204030204" pitchFamily="34" charset="0"/>
                <a:cs typeface="Calibri" panose="020F0502020204030204" pitchFamily="34" charset="0"/>
              </a:rPr>
              <a:t>Physical properties of the drug (hydrophobicity, </a:t>
            </a:r>
            <a:r>
              <a:rPr lang="en-US" altLang="en-US" sz="2400" dirty="0" err="1">
                <a:latin typeface="Calibri" panose="020F0502020204030204" pitchFamily="34" charset="0"/>
                <a:cs typeface="Calibri" panose="020F0502020204030204" pitchFamily="34" charset="0"/>
              </a:rPr>
              <a:t>pKa</a:t>
            </a:r>
            <a:r>
              <a:rPr lang="en-US" altLang="en-US" sz="2400" dirty="0">
                <a:latin typeface="Calibri" panose="020F0502020204030204" pitchFamily="34" charset="0"/>
                <a:cs typeface="Calibri" panose="020F0502020204030204" pitchFamily="34" charset="0"/>
              </a:rPr>
              <a:t>, solubility)</a:t>
            </a:r>
          </a:p>
          <a:p>
            <a:pPr lvl="1"/>
            <a:r>
              <a:rPr lang="en-US" altLang="en-US" sz="2400" dirty="0">
                <a:latin typeface="Calibri" panose="020F0502020204030204" pitchFamily="34" charset="0"/>
                <a:cs typeface="Calibri" panose="020F0502020204030204" pitchFamily="34" charset="0"/>
              </a:rPr>
              <a:t>The drug formulation (immediate release, delayed release, etc.)</a:t>
            </a:r>
          </a:p>
          <a:p>
            <a:pPr lvl="1"/>
            <a:r>
              <a:rPr lang="en-US" altLang="en-US" sz="2400" dirty="0">
                <a:latin typeface="Calibri" panose="020F0502020204030204" pitchFamily="34" charset="0"/>
                <a:cs typeface="Calibri" panose="020F0502020204030204" pitchFamily="34" charset="0"/>
              </a:rPr>
              <a:t>If the drug is administered in a fed or fasted state</a:t>
            </a:r>
          </a:p>
          <a:p>
            <a:pPr lvl="1"/>
            <a:r>
              <a:rPr lang="en-US" altLang="en-US" sz="2400" dirty="0">
                <a:latin typeface="Calibri" panose="020F0502020204030204" pitchFamily="34" charset="0"/>
                <a:cs typeface="Calibri" panose="020F0502020204030204" pitchFamily="34" charset="0"/>
              </a:rPr>
              <a:t>Gastric emptying rate</a:t>
            </a:r>
            <a:endParaRPr lang="en-US" altLang="en-US" sz="2400" dirty="0">
              <a:solidFill>
                <a:srgbClr val="000000"/>
              </a:solidFill>
              <a:latin typeface="Calibri" panose="020F0502020204030204" pitchFamily="34" charset="0"/>
              <a:cs typeface="Calibri" panose="020F0502020204030204" pitchFamily="34" charset="0"/>
            </a:endParaRPr>
          </a:p>
          <a:p>
            <a:pPr lvl="1"/>
            <a:r>
              <a:rPr lang="en-US" altLang="en-US" sz="2400" dirty="0">
                <a:latin typeface="Calibri" panose="020F0502020204030204" pitchFamily="34" charset="0"/>
                <a:cs typeface="Calibri" panose="020F0502020204030204" pitchFamily="34" charset="0"/>
              </a:rPr>
              <a:t>Interactions with other drugs</a:t>
            </a:r>
          </a:p>
          <a:p>
            <a:pPr lvl="1"/>
            <a:r>
              <a:rPr lang="en-US" altLang="en-US" sz="2400" dirty="0">
                <a:latin typeface="Calibri" panose="020F0502020204030204" pitchFamily="34" charset="0"/>
                <a:cs typeface="Calibri" panose="020F0502020204030204" pitchFamily="34" charset="0"/>
              </a:rPr>
              <a:t>Age</a:t>
            </a:r>
          </a:p>
          <a:p>
            <a:pPr lvl="1"/>
            <a:r>
              <a:rPr lang="en-US" altLang="en-US" sz="2400" dirty="0">
                <a:latin typeface="Calibri" panose="020F0502020204030204" pitchFamily="34" charset="0"/>
                <a:cs typeface="Calibri" panose="020F0502020204030204" pitchFamily="34" charset="0"/>
              </a:rPr>
              <a:t>Diet </a:t>
            </a:r>
          </a:p>
          <a:p>
            <a:pPr lvl="1"/>
            <a:r>
              <a:rPr lang="en-US" altLang="en-US" sz="2400" dirty="0">
                <a:latin typeface="Calibri" panose="020F0502020204030204" pitchFamily="34" charset="0"/>
                <a:cs typeface="Calibri" panose="020F0502020204030204" pitchFamily="34" charset="0"/>
              </a:rPr>
              <a:t>Gender</a:t>
            </a:r>
          </a:p>
          <a:p>
            <a:pPr lvl="1"/>
            <a:r>
              <a:rPr lang="en-US" altLang="en-US" sz="2400" dirty="0">
                <a:latin typeface="Calibri" panose="020F0502020204030204" pitchFamily="34" charset="0"/>
                <a:cs typeface="Calibri" panose="020F0502020204030204" pitchFamily="34" charset="0"/>
              </a:rPr>
              <a:t>Disease state</a:t>
            </a:r>
            <a:endParaRPr lang="en-US" altLang="en-US" sz="2400" b="1" dirty="0">
              <a:latin typeface="Calibri" panose="020F0502020204030204" pitchFamily="34" charset="0"/>
              <a:cs typeface="Calibri" panose="020F0502020204030204" pitchFamily="34" charset="0"/>
            </a:endParaRPr>
          </a:p>
          <a:p>
            <a:endParaRPr lang="en-US" altLang="en-US" sz="2400" dirty="0"/>
          </a:p>
        </p:txBody>
      </p:sp>
    </p:spTree>
    <p:extLst>
      <p:ext uri="{BB962C8B-B14F-4D97-AF65-F5344CB8AC3E}">
        <p14:creationId xmlns:p14="http://schemas.microsoft.com/office/powerpoint/2010/main" val="817988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4" name="Picture 4" descr="adme"/>
          <p:cNvPicPr>
            <a:picLocks noGrp="1" noChangeAspect="1" noChangeArrowheads="1"/>
          </p:cNvPicPr>
          <p:nvPr>
            <p:ph idx="1"/>
          </p:nvPr>
        </p:nvPicPr>
        <p:blipFill>
          <a:blip r:embed="rId2"/>
          <a:srcRect/>
          <a:stretch>
            <a:fillRect/>
          </a:stretch>
        </p:blipFill>
        <p:spPr>
          <a:xfrm>
            <a:off x="0" y="0"/>
            <a:ext cx="9144000" cy="6858000"/>
          </a:xfrm>
          <a:solidFill>
            <a:srgbClr val="9999FF"/>
          </a:solidFill>
          <a:ln>
            <a:solidFill>
              <a:srgbClr val="9999FF"/>
            </a:solidFill>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latin typeface="Times New Roman" pitchFamily="18" charset="0"/>
              </a:rPr>
              <a:t>Factors Affecting Bioavailability</a:t>
            </a:r>
            <a:endParaRPr lang="en-IN" dirty="0"/>
          </a:p>
        </p:txBody>
      </p:sp>
      <p:sp>
        <p:nvSpPr>
          <p:cNvPr id="3" name="Content Placeholder 2"/>
          <p:cNvSpPr>
            <a:spLocks noGrp="1"/>
          </p:cNvSpPr>
          <p:nvPr>
            <p:ph idx="1"/>
          </p:nvPr>
        </p:nvSpPr>
        <p:spPr>
          <a:xfrm>
            <a:off x="0" y="1600200"/>
            <a:ext cx="9144000" cy="4525963"/>
          </a:xfrm>
        </p:spPr>
        <p:txBody>
          <a:bodyPr>
            <a:normAutofit/>
          </a:bodyPr>
          <a:lstStyle/>
          <a:p>
            <a:pPr lvl="1">
              <a:buClr>
                <a:schemeClr val="hlink"/>
              </a:buClr>
              <a:buFont typeface="Wingdings" pitchFamily="2" charset="2"/>
              <a:buChar char="Ø"/>
              <a:defRPr/>
            </a:pPr>
            <a:r>
              <a:rPr lang="en-US" sz="3200" b="1" dirty="0">
                <a:latin typeface="Times New Roman" pitchFamily="18" charset="0"/>
              </a:rPr>
              <a:t>  Molecular weight of drug.</a:t>
            </a:r>
          </a:p>
          <a:p>
            <a:pPr lvl="1">
              <a:buClr>
                <a:schemeClr val="hlink"/>
              </a:buClr>
              <a:buFont typeface="Wingdings" pitchFamily="2" charset="2"/>
              <a:buChar char="Ø"/>
              <a:defRPr/>
            </a:pPr>
            <a:r>
              <a:rPr lang="en-US" sz="3200" b="1" dirty="0">
                <a:latin typeface="Times New Roman" pitchFamily="18" charset="0"/>
              </a:rPr>
              <a:t>  Drug Formulation (ease of dissolution).</a:t>
            </a:r>
          </a:p>
          <a:p>
            <a:pPr lvl="1">
              <a:buClr>
                <a:schemeClr val="hlink"/>
              </a:buClr>
              <a:buNone/>
              <a:defRPr/>
            </a:pPr>
            <a:r>
              <a:rPr lang="en-US" sz="3200" b="1" dirty="0">
                <a:latin typeface="Times New Roman" pitchFamily="18" charset="0"/>
              </a:rPr>
              <a:t>     (solution &gt; suspension &gt; capsule &gt; tablet)</a:t>
            </a:r>
          </a:p>
          <a:p>
            <a:pPr lvl="1">
              <a:buClr>
                <a:schemeClr val="hlink"/>
              </a:buClr>
              <a:buFont typeface="Wingdings" pitchFamily="2" charset="2"/>
              <a:buChar char="Ø"/>
              <a:defRPr/>
            </a:pPr>
            <a:r>
              <a:rPr lang="en-US" sz="3200" b="1" dirty="0">
                <a:latin typeface="Times New Roman" pitchFamily="18" charset="0"/>
              </a:rPr>
              <a:t>  Solubility of the drug</a:t>
            </a:r>
          </a:p>
          <a:p>
            <a:pPr lvl="1">
              <a:buClr>
                <a:schemeClr val="hlink"/>
              </a:buClr>
              <a:buFont typeface="Wingdings" pitchFamily="2" charset="2"/>
              <a:buChar char="Ø"/>
              <a:defRPr/>
            </a:pPr>
            <a:r>
              <a:rPr lang="en-US" sz="3200" b="1" dirty="0">
                <a:latin typeface="Times New Roman" pitchFamily="18" charset="0"/>
              </a:rPr>
              <a:t>  Chemical instability in gastric pH </a:t>
            </a:r>
          </a:p>
          <a:p>
            <a:pPr lvl="1">
              <a:buClr>
                <a:schemeClr val="hlink"/>
              </a:buClr>
              <a:buNone/>
              <a:defRPr/>
            </a:pPr>
            <a:r>
              <a:rPr lang="en-US" sz="3200" b="1" dirty="0">
                <a:latin typeface="Times New Roman" pitchFamily="18" charset="0"/>
              </a:rPr>
              <a:t>      (Penicillin &amp; insulin )</a:t>
            </a:r>
          </a:p>
          <a:p>
            <a:pPr lvl="1">
              <a:buClr>
                <a:schemeClr val="hlink"/>
              </a:buClr>
              <a:buFont typeface="Wingdings" pitchFamily="2" charset="2"/>
              <a:buChar char="Ø"/>
              <a:defRPr/>
            </a:pPr>
            <a:r>
              <a:rPr lang="en-US" sz="3200" b="1" dirty="0">
                <a:latin typeface="Times New Roman" pitchFamily="18" charset="0"/>
              </a:rPr>
              <a:t>  First pass metabolism reduces bioavailability</a:t>
            </a:r>
          </a:p>
          <a:p>
            <a:endParaRPr lang="en-IN" dirty="0"/>
          </a:p>
        </p:txBody>
      </p:sp>
    </p:spTree>
    <p:extLst>
      <p:ext uri="{BB962C8B-B14F-4D97-AF65-F5344CB8AC3E}">
        <p14:creationId xmlns:p14="http://schemas.microsoft.com/office/powerpoint/2010/main" val="29711003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6146"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extLst>
      <p:ext uri="{BB962C8B-B14F-4D97-AF65-F5344CB8AC3E}">
        <p14:creationId xmlns:p14="http://schemas.microsoft.com/office/powerpoint/2010/main" val="30521219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7030A0"/>
                </a:solidFill>
                <a:latin typeface="Times New Roman" pitchFamily="18" charset="0"/>
              </a:rPr>
              <a:t>Factors Affecting Bioavailability (BAV)</a:t>
            </a:r>
            <a:endParaRPr lang="en-IN" dirty="0">
              <a:solidFill>
                <a:srgbClr val="7030A0"/>
              </a:solidFill>
            </a:endParaRPr>
          </a:p>
        </p:txBody>
      </p:sp>
      <p:sp>
        <p:nvSpPr>
          <p:cNvPr id="3" name="Content Placeholder 2"/>
          <p:cNvSpPr>
            <a:spLocks noGrp="1"/>
          </p:cNvSpPr>
          <p:nvPr>
            <p:ph idx="1"/>
          </p:nvPr>
        </p:nvSpPr>
        <p:spPr/>
        <p:txBody>
          <a:bodyPr/>
          <a:lstStyle/>
          <a:p>
            <a:pPr lvl="1">
              <a:buClr>
                <a:schemeClr val="hlink"/>
              </a:buClr>
              <a:buFont typeface="Wingdings" pitchFamily="2" charset="2"/>
              <a:buChar char="Ø"/>
              <a:defRPr/>
            </a:pPr>
            <a:r>
              <a:rPr lang="en-US" b="1" dirty="0">
                <a:solidFill>
                  <a:srgbClr val="7030A0"/>
                </a:solidFill>
                <a:latin typeface="Times New Roman" pitchFamily="18" charset="0"/>
              </a:rPr>
              <a:t>Intestinal motility (Transit Time)</a:t>
            </a:r>
          </a:p>
          <a:p>
            <a:pPr lvl="2">
              <a:buClr>
                <a:schemeClr val="hlink"/>
              </a:buClr>
              <a:defRPr/>
            </a:pPr>
            <a:r>
              <a:rPr lang="en-US" sz="2800" b="1" dirty="0">
                <a:latin typeface="Times New Roman" pitchFamily="18" charset="0"/>
              </a:rPr>
              <a:t> Diarrhea reduce absorption</a:t>
            </a:r>
          </a:p>
          <a:p>
            <a:pPr lvl="1">
              <a:buClr>
                <a:schemeClr val="hlink"/>
              </a:buClr>
              <a:buFont typeface="Wingdings" pitchFamily="2" charset="2"/>
              <a:buChar char="Ø"/>
              <a:defRPr/>
            </a:pPr>
            <a:r>
              <a:rPr lang="en-US" b="1" dirty="0">
                <a:solidFill>
                  <a:srgbClr val="002060"/>
                </a:solidFill>
                <a:latin typeface="Times New Roman" pitchFamily="18" charset="0"/>
              </a:rPr>
              <a:t>Drug interactions </a:t>
            </a:r>
          </a:p>
          <a:p>
            <a:pPr lvl="1">
              <a:buClr>
                <a:schemeClr val="hlink"/>
              </a:buClr>
              <a:buFont typeface="Wingdings" pitchFamily="2" charset="2"/>
              <a:buChar char="Ø"/>
              <a:defRPr/>
            </a:pPr>
            <a:r>
              <a:rPr lang="en-US" b="1" dirty="0">
                <a:solidFill>
                  <a:srgbClr val="002060"/>
                </a:solidFill>
                <a:latin typeface="Times New Roman" pitchFamily="18" charset="0"/>
              </a:rPr>
              <a:t>Food </a:t>
            </a:r>
          </a:p>
          <a:p>
            <a:pPr lvl="2">
              <a:buClr>
                <a:schemeClr val="hlink"/>
              </a:buClr>
              <a:defRPr/>
            </a:pPr>
            <a:r>
              <a:rPr lang="en-US" sz="2800" b="1" dirty="0">
                <a:latin typeface="Times New Roman" pitchFamily="18" charset="0"/>
              </a:rPr>
              <a:t> slow gastric emptying </a:t>
            </a:r>
          </a:p>
          <a:p>
            <a:pPr lvl="2">
              <a:buClr>
                <a:schemeClr val="hlink"/>
              </a:buClr>
              <a:defRPr/>
            </a:pPr>
            <a:r>
              <a:rPr lang="en-US" sz="2800" b="1" dirty="0">
                <a:latin typeface="Times New Roman" pitchFamily="18" charset="0"/>
              </a:rPr>
              <a:t> generally slow absorption</a:t>
            </a:r>
          </a:p>
          <a:p>
            <a:pPr lvl="2">
              <a:buClr>
                <a:schemeClr val="hlink"/>
              </a:buClr>
              <a:defRPr/>
            </a:pPr>
            <a:r>
              <a:rPr lang="en-US" sz="2800" b="1" dirty="0">
                <a:latin typeface="Times New Roman" pitchFamily="18" charset="0"/>
              </a:rPr>
              <a:t> Tetracycline, aspirin, penicillin V</a:t>
            </a:r>
          </a:p>
          <a:p>
            <a:endParaRPr lang="en-IN" dirty="0"/>
          </a:p>
        </p:txBody>
      </p:sp>
    </p:spTree>
    <p:extLst>
      <p:ext uri="{BB962C8B-B14F-4D97-AF65-F5344CB8AC3E}">
        <p14:creationId xmlns:p14="http://schemas.microsoft.com/office/powerpoint/2010/main" val="25981398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en-US" b="1" dirty="0">
                <a:latin typeface="Times New Roman" pitchFamily="18" charset="0"/>
                <a:cs typeface="Times New Roman" pitchFamily="18" charset="0"/>
              </a:rPr>
              <a:t>Kinetics Of Elimination</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068763"/>
          </a:xfrm>
        </p:spPr>
        <p:txBody>
          <a:bodyPr>
            <a:normAutofit/>
          </a:bodyPr>
          <a:lstStyle/>
          <a:p>
            <a:r>
              <a:rPr lang="en-US" sz="2600" dirty="0">
                <a:latin typeface="Times New Roman" pitchFamily="18" charset="0"/>
                <a:cs typeface="Times New Roman" pitchFamily="18" charset="0"/>
              </a:rPr>
              <a:t>Rate of elimination is the amount of drug eliminated (in units of weight like grams) per unit time. </a:t>
            </a:r>
          </a:p>
          <a:p>
            <a:pPr>
              <a:buNone/>
            </a:pPr>
            <a:endParaRPr lang="en-US" sz="2600" dirty="0">
              <a:latin typeface="Times New Roman" pitchFamily="18" charset="0"/>
              <a:cs typeface="Times New Roman" pitchFamily="18" charset="0"/>
            </a:endParaRPr>
          </a:p>
          <a:p>
            <a:r>
              <a:rPr lang="en-US" sz="2600" dirty="0">
                <a:latin typeface="Times New Roman" pitchFamily="18" charset="0"/>
                <a:cs typeface="Times New Roman" pitchFamily="18" charset="0"/>
              </a:rPr>
              <a:t>If it is seen as a function of plasma concentration, we derive an important parameter known as clearance </a:t>
            </a:r>
            <a:r>
              <a:rPr lang="en-US" sz="2600" b="1" dirty="0">
                <a:latin typeface="Times New Roman" pitchFamily="18" charset="0"/>
                <a:cs typeface="Times New Roman" pitchFamily="18" charset="0"/>
              </a:rPr>
              <a:t>(CL).</a:t>
            </a:r>
          </a:p>
          <a:p>
            <a:pPr>
              <a:buNone/>
            </a:pPr>
            <a:r>
              <a:rPr lang="en-US" sz="2600" b="1" dirty="0">
                <a:latin typeface="Times New Roman" pitchFamily="18" charset="0"/>
                <a:cs typeface="Times New Roman" pitchFamily="18" charset="0"/>
              </a:rPr>
              <a:t> </a:t>
            </a:r>
          </a:p>
          <a:p>
            <a:r>
              <a:rPr lang="en-US" sz="2600" dirty="0">
                <a:latin typeface="Times New Roman" pitchFamily="18" charset="0"/>
                <a:cs typeface="Times New Roman" pitchFamily="18" charset="0"/>
              </a:rPr>
              <a:t>Thus </a:t>
            </a:r>
            <a:r>
              <a:rPr lang="en-US" sz="2600" b="1" dirty="0">
                <a:latin typeface="Times New Roman" pitchFamily="18" charset="0"/>
                <a:cs typeface="Times New Roman" pitchFamily="18" charset="0"/>
              </a:rPr>
              <a:t>clearance</a:t>
            </a:r>
            <a:r>
              <a:rPr lang="en-US" sz="2600" dirty="0">
                <a:latin typeface="Times New Roman" pitchFamily="18" charset="0"/>
                <a:cs typeface="Times New Roman" pitchFamily="18" charset="0"/>
              </a:rPr>
              <a:t> is the rate of elimination of a drug divided by its plasma concentration.</a:t>
            </a:r>
          </a:p>
          <a:p>
            <a:pPr>
              <a:buNone/>
            </a:pPr>
            <a:endParaRPr lang="en-US" sz="2400" dirty="0"/>
          </a:p>
        </p:txBody>
      </p:sp>
    </p:spTree>
    <p:extLst>
      <p:ext uri="{BB962C8B-B14F-4D97-AF65-F5344CB8AC3E}">
        <p14:creationId xmlns:p14="http://schemas.microsoft.com/office/powerpoint/2010/main" val="30269327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Clearance</a:t>
            </a:r>
            <a:br>
              <a:rPr lang="en-US" dirty="0"/>
            </a:br>
            <a:endParaRPr lang="en-US" dirty="0"/>
          </a:p>
        </p:txBody>
      </p:sp>
      <p:sp>
        <p:nvSpPr>
          <p:cNvPr id="3" name="Content Placeholder 2"/>
          <p:cNvSpPr>
            <a:spLocks noGrp="1"/>
          </p:cNvSpPr>
          <p:nvPr>
            <p:ph idx="1"/>
          </p:nvPr>
        </p:nvSpPr>
        <p:spPr>
          <a:xfrm>
            <a:off x="457200" y="1219200"/>
            <a:ext cx="8229600" cy="4525963"/>
          </a:xfrm>
        </p:spPr>
        <p:txBody>
          <a:bodyPr>
            <a:normAutofit fontScale="85000" lnSpcReduction="20000"/>
          </a:bodyPr>
          <a:lstStyle/>
          <a:p>
            <a:r>
              <a:rPr lang="en-US" dirty="0"/>
              <a:t>the factor that predicts the rate of elimination in relation to the drug concentration</a:t>
            </a:r>
          </a:p>
          <a:p>
            <a:r>
              <a:rPr lang="en-US" dirty="0"/>
              <a:t>Elimination of drug from the body may involve processes occurring in the kidney, the lung, the liver, and other organs</a:t>
            </a:r>
          </a:p>
          <a:p>
            <a:r>
              <a:rPr lang="en-US" dirty="0"/>
              <a:t>The two major sites of drug elimination are the kidneys and the liver.</a:t>
            </a:r>
          </a:p>
          <a:p>
            <a:r>
              <a:rPr lang="en-US" dirty="0"/>
              <a:t>Clearance of unchanged drug in the urine represents renal clearance. Within the liver, drug elimination occurs via biotransformation of parent drug to one or more metabolites, or excretion of unchanged drug into the bile, or both</a:t>
            </a:r>
          </a:p>
        </p:txBody>
      </p:sp>
    </p:spTree>
    <p:extLst>
      <p:ext uri="{BB962C8B-B14F-4D97-AF65-F5344CB8AC3E}">
        <p14:creationId xmlns:p14="http://schemas.microsoft.com/office/powerpoint/2010/main" val="15415230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Clearance</a:t>
            </a:r>
            <a:br>
              <a:rPr lang="en-US" dirty="0"/>
            </a:br>
            <a:endParaRPr lang="en-US" dirty="0"/>
          </a:p>
        </p:txBody>
      </p:sp>
      <p:sp>
        <p:nvSpPr>
          <p:cNvPr id="3" name="Content Placeholder 2"/>
          <p:cNvSpPr>
            <a:spLocks noGrp="1"/>
          </p:cNvSpPr>
          <p:nvPr>
            <p:ph idx="1"/>
          </p:nvPr>
        </p:nvSpPr>
        <p:spPr>
          <a:xfrm>
            <a:off x="457200" y="1143000"/>
            <a:ext cx="8229600" cy="4525963"/>
          </a:xfrm>
        </p:spPr>
        <p:txBody>
          <a:bodyPr>
            <a:normAutofit fontScale="77500" lnSpcReduction="20000"/>
          </a:bodyPr>
          <a:lstStyle/>
          <a:p>
            <a:r>
              <a:rPr lang="en-US" dirty="0"/>
              <a:t>the rate of drug elimination is directly proportional to concentration –</a:t>
            </a:r>
            <a:r>
              <a:rPr lang="en-US" b="1" dirty="0"/>
              <a:t>first order elimination</a:t>
            </a:r>
          </a:p>
          <a:p>
            <a:r>
              <a:rPr lang="en-US" b="1" dirty="0"/>
              <a:t>Capacity-Limited Elimination</a:t>
            </a:r>
            <a:r>
              <a:rPr lang="en-US" dirty="0"/>
              <a:t>-dosing rate exceeds elimination capacity, steady state cannot be achieved: The concentration will keep on rising as long as dosing continues</a:t>
            </a:r>
          </a:p>
          <a:p>
            <a:r>
              <a:rPr lang="en-US" dirty="0"/>
              <a:t>Also known as  </a:t>
            </a:r>
            <a:r>
              <a:rPr lang="en-US" dirty="0" err="1"/>
              <a:t>saturable</a:t>
            </a:r>
            <a:r>
              <a:rPr lang="en-US" dirty="0"/>
              <a:t>, dose- or concentration-dependent, nonlinear, and </a:t>
            </a:r>
            <a:r>
              <a:rPr lang="en-US" dirty="0" err="1"/>
              <a:t>Michaelis-Menten</a:t>
            </a:r>
            <a:r>
              <a:rPr lang="en-US" dirty="0"/>
              <a:t> elimination</a:t>
            </a:r>
            <a:r>
              <a:rPr lang="en-US" b="1" dirty="0"/>
              <a:t>.</a:t>
            </a:r>
          </a:p>
          <a:p>
            <a:r>
              <a:rPr lang="en-US" b="1" dirty="0"/>
              <a:t>Zero order elimination. </a:t>
            </a:r>
            <a:r>
              <a:rPr lang="en-US" dirty="0"/>
              <a:t>For drugs that exhibit capacity-limited elimination (</a:t>
            </a:r>
            <a:r>
              <a:rPr lang="en-US" dirty="0" err="1"/>
              <a:t>eg</a:t>
            </a:r>
            <a:r>
              <a:rPr lang="en-US" dirty="0"/>
              <a:t>, phenytoin, ethanol), clearance will vary depending on the concentration of drug that is achieved </a:t>
            </a:r>
          </a:p>
          <a:p>
            <a:endParaRPr lang="en-US" b="1" dirty="0"/>
          </a:p>
        </p:txBody>
      </p:sp>
    </p:spTree>
    <p:extLst>
      <p:ext uri="{BB962C8B-B14F-4D97-AF65-F5344CB8AC3E}">
        <p14:creationId xmlns:p14="http://schemas.microsoft.com/office/powerpoint/2010/main" val="35296648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p:cNvSpPr txBox="1">
            <a:spLocks noChangeArrowheads="1"/>
          </p:cNvSpPr>
          <p:nvPr/>
        </p:nvSpPr>
        <p:spPr bwMode="auto">
          <a:xfrm>
            <a:off x="990600" y="457200"/>
            <a:ext cx="7010401"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37931725" indent="-37474525">
              <a:defRPr sz="2400">
                <a:solidFill>
                  <a:schemeClr val="tx1"/>
                </a:solidFill>
                <a:latin typeface="Times New Roman" panose="02020603050405020304" pitchFamily="18" charset="0"/>
                <a:ea typeface="MS PGothic" panose="020B0600070205080204" pitchFamily="34" charset="-128"/>
              </a:defRPr>
            </a:lvl2pPr>
            <a:lvl3pPr>
              <a:defRPr sz="2400">
                <a:solidFill>
                  <a:schemeClr val="tx1"/>
                </a:solidFill>
                <a:latin typeface="Times New Roman" panose="02020603050405020304" pitchFamily="18" charset="0"/>
                <a:ea typeface="MS PGothic" panose="020B0600070205080204" pitchFamily="34" charset="-128"/>
              </a:defRPr>
            </a:lvl3pPr>
            <a:lvl4pPr>
              <a:defRPr sz="2400">
                <a:solidFill>
                  <a:schemeClr val="tx1"/>
                </a:solidFill>
                <a:latin typeface="Times New Roman" panose="02020603050405020304" pitchFamily="18" charset="0"/>
                <a:ea typeface="MS PGothic" panose="020B0600070205080204" pitchFamily="34" charset="-128"/>
              </a:defRPr>
            </a:lvl4pPr>
            <a:lvl5pPr>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r>
              <a:rPr lang="en-US" altLang="en-US" sz="3600" i="1" dirty="0">
                <a:latin typeface="Calibri" panose="020F0502020204030204" pitchFamily="34" charset="0"/>
                <a:cs typeface="Calibri" panose="020F0502020204030204" pitchFamily="34" charset="0"/>
              </a:rPr>
              <a:t>First order kinetics</a:t>
            </a:r>
          </a:p>
          <a:p>
            <a:endParaRPr lang="en-US" altLang="en-US" sz="3600" dirty="0">
              <a:cs typeface="Calibri" panose="020F0502020204030204" pitchFamily="34" charset="0"/>
            </a:endParaRPr>
          </a:p>
          <a:p>
            <a:r>
              <a:rPr lang="en-US" altLang="en-US" sz="3600" dirty="0">
                <a:latin typeface="Calibri" panose="020F0502020204030204" pitchFamily="34" charset="0"/>
                <a:cs typeface="Calibri" panose="020F0502020204030204" pitchFamily="34" charset="0"/>
              </a:rPr>
              <a:t>A constant </a:t>
            </a:r>
            <a:r>
              <a:rPr lang="en-US" altLang="en-US" sz="3600" i="1" u="sng" dirty="0">
                <a:latin typeface="Calibri" panose="020F0502020204030204" pitchFamily="34" charset="0"/>
                <a:cs typeface="Calibri" panose="020F0502020204030204" pitchFamily="34" charset="0"/>
              </a:rPr>
              <a:t>fraction</a:t>
            </a:r>
            <a:r>
              <a:rPr lang="en-US" altLang="en-US" sz="3600" dirty="0">
                <a:latin typeface="Calibri" panose="020F0502020204030204" pitchFamily="34" charset="0"/>
                <a:cs typeface="Calibri" panose="020F0502020204030204" pitchFamily="34" charset="0"/>
              </a:rPr>
              <a:t> of drug is eliminated per unit of time.</a:t>
            </a:r>
          </a:p>
          <a:p>
            <a:endParaRPr lang="en-US" altLang="en-US" sz="3600" dirty="0">
              <a:latin typeface="Calibri" panose="020F0502020204030204" pitchFamily="34" charset="0"/>
              <a:cs typeface="Calibri" panose="020F0502020204030204" pitchFamily="34" charset="0"/>
            </a:endParaRPr>
          </a:p>
          <a:p>
            <a:r>
              <a:rPr lang="en-US" altLang="en-US" sz="3600" dirty="0">
                <a:latin typeface="Calibri" panose="020F0502020204030204" pitchFamily="34" charset="0"/>
                <a:cs typeface="Calibri" panose="020F0502020204030204" pitchFamily="34" charset="0"/>
              </a:rPr>
              <a:t>When drug concentration is high, rate of disappearance</a:t>
            </a:r>
          </a:p>
          <a:p>
            <a:r>
              <a:rPr lang="en-US" altLang="en-US" sz="3600" dirty="0">
                <a:latin typeface="Calibri" panose="020F0502020204030204" pitchFamily="34" charset="0"/>
                <a:cs typeface="Calibri" panose="020F0502020204030204" pitchFamily="34" charset="0"/>
              </a:rPr>
              <a:t>is high.</a:t>
            </a:r>
          </a:p>
        </p:txBody>
      </p:sp>
    </p:spTree>
    <p:extLst>
      <p:ext uri="{BB962C8B-B14F-4D97-AF65-F5344CB8AC3E}">
        <p14:creationId xmlns:p14="http://schemas.microsoft.com/office/powerpoint/2010/main" val="20042115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838201" y="650875"/>
            <a:ext cx="7772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37931725" indent="-37474525">
              <a:defRPr sz="2400">
                <a:solidFill>
                  <a:schemeClr val="tx1"/>
                </a:solidFill>
                <a:latin typeface="Times New Roman" panose="02020603050405020304" pitchFamily="18" charset="0"/>
                <a:ea typeface="MS PGothic" panose="020B0600070205080204" pitchFamily="34" charset="-128"/>
              </a:defRPr>
            </a:lvl2pPr>
            <a:lvl3pPr>
              <a:defRPr sz="2400">
                <a:solidFill>
                  <a:schemeClr val="tx1"/>
                </a:solidFill>
                <a:latin typeface="Times New Roman" panose="02020603050405020304" pitchFamily="18" charset="0"/>
                <a:ea typeface="MS PGothic" panose="020B0600070205080204" pitchFamily="34" charset="-128"/>
              </a:defRPr>
            </a:lvl3pPr>
            <a:lvl4pPr>
              <a:defRPr sz="2400">
                <a:solidFill>
                  <a:schemeClr val="tx1"/>
                </a:solidFill>
                <a:latin typeface="Times New Roman" panose="02020603050405020304" pitchFamily="18" charset="0"/>
                <a:ea typeface="MS PGothic" panose="020B0600070205080204" pitchFamily="34" charset="-128"/>
              </a:defRPr>
            </a:lvl4pPr>
            <a:lvl5pPr>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r>
              <a:rPr lang="en-US" altLang="en-US" sz="3600" i="1" dirty="0">
                <a:latin typeface="Calibri" panose="020F0502020204030204" pitchFamily="34" charset="0"/>
                <a:cs typeface="Calibri" panose="020F0502020204030204" pitchFamily="34" charset="0"/>
              </a:rPr>
              <a:t>Zero order kinetics</a:t>
            </a:r>
          </a:p>
          <a:p>
            <a:endParaRPr lang="en-US" altLang="en-US" sz="3600" dirty="0">
              <a:cs typeface="Calibri" panose="020F0502020204030204" pitchFamily="34" charset="0"/>
            </a:endParaRPr>
          </a:p>
          <a:p>
            <a:r>
              <a:rPr lang="en-US" altLang="en-US" sz="3600" dirty="0">
                <a:latin typeface="Calibri" panose="020F0502020204030204" pitchFamily="34" charset="0"/>
                <a:cs typeface="Calibri" panose="020F0502020204030204" pitchFamily="34" charset="0"/>
              </a:rPr>
              <a:t>Rate of elimination is constant.</a:t>
            </a:r>
          </a:p>
          <a:p>
            <a:r>
              <a:rPr lang="en-US" altLang="en-US" sz="3600" dirty="0">
                <a:latin typeface="Calibri" panose="020F0502020204030204" pitchFamily="34" charset="0"/>
                <a:cs typeface="Calibri" panose="020F0502020204030204" pitchFamily="34" charset="0"/>
              </a:rPr>
              <a:t>Rate of elimination is independent of drug concentration.</a:t>
            </a:r>
          </a:p>
          <a:p>
            <a:endParaRPr lang="en-US" altLang="en-US" sz="3600" dirty="0">
              <a:latin typeface="Calibri" panose="020F0502020204030204" pitchFamily="34" charset="0"/>
              <a:cs typeface="Calibri" panose="020F0502020204030204" pitchFamily="34" charset="0"/>
            </a:endParaRPr>
          </a:p>
          <a:p>
            <a:r>
              <a:rPr lang="en-US" altLang="en-US" sz="3600" dirty="0">
                <a:latin typeface="Calibri" panose="020F0502020204030204" pitchFamily="34" charset="0"/>
                <a:cs typeface="Calibri" panose="020F0502020204030204" pitchFamily="34" charset="0"/>
              </a:rPr>
              <a:t>Constant </a:t>
            </a:r>
            <a:r>
              <a:rPr lang="en-US" altLang="en-US" sz="3600" i="1" u="sng" dirty="0">
                <a:latin typeface="Calibri" panose="020F0502020204030204" pitchFamily="34" charset="0"/>
                <a:cs typeface="Calibri" panose="020F0502020204030204" pitchFamily="34" charset="0"/>
              </a:rPr>
              <a:t>amount</a:t>
            </a:r>
            <a:r>
              <a:rPr lang="en-US" altLang="en-US" sz="3600" dirty="0">
                <a:latin typeface="Calibri" panose="020F0502020204030204" pitchFamily="34" charset="0"/>
                <a:cs typeface="Calibri" panose="020F0502020204030204" pitchFamily="34" charset="0"/>
              </a:rPr>
              <a:t> eliminated per unit of time.</a:t>
            </a:r>
          </a:p>
          <a:p>
            <a:endParaRPr lang="en-US" altLang="en-US" sz="3600" dirty="0">
              <a:latin typeface="Calibri" panose="020F0502020204030204" pitchFamily="34" charset="0"/>
              <a:cs typeface="Calibri" panose="020F0502020204030204" pitchFamily="34" charset="0"/>
            </a:endParaRPr>
          </a:p>
          <a:p>
            <a:r>
              <a:rPr lang="en-US" altLang="en-US" sz="3600" dirty="0">
                <a:latin typeface="Calibri" panose="020F0502020204030204" pitchFamily="34" charset="0"/>
                <a:cs typeface="Calibri" panose="020F0502020204030204" pitchFamily="34" charset="0"/>
              </a:rPr>
              <a:t>Example:  Alcohol</a:t>
            </a:r>
          </a:p>
        </p:txBody>
      </p:sp>
    </p:spTree>
    <p:extLst>
      <p:ext uri="{BB962C8B-B14F-4D97-AF65-F5344CB8AC3E}">
        <p14:creationId xmlns:p14="http://schemas.microsoft.com/office/powerpoint/2010/main" val="37429838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69660064"/>
              </p:ext>
            </p:extLst>
          </p:nvPr>
        </p:nvGraphicFramePr>
        <p:xfrm>
          <a:off x="152400" y="228600"/>
          <a:ext cx="8839199" cy="6400800"/>
        </p:xfrm>
        <a:graphic>
          <a:graphicData uri="http://schemas.openxmlformats.org/drawingml/2006/table">
            <a:tbl>
              <a:tblPr firstRow="1" bandRow="1">
                <a:tableStyleId>{5C22544A-7EE6-4342-B048-85BDC9FD1C3A}</a:tableStyleId>
              </a:tblPr>
              <a:tblGrid>
                <a:gridCol w="4577442">
                  <a:extLst>
                    <a:ext uri="{9D8B030D-6E8A-4147-A177-3AD203B41FA5}">
                      <a16:colId xmlns:a16="http://schemas.microsoft.com/office/drawing/2014/main" val="20000"/>
                    </a:ext>
                  </a:extLst>
                </a:gridCol>
                <a:gridCol w="4261757">
                  <a:extLst>
                    <a:ext uri="{9D8B030D-6E8A-4147-A177-3AD203B41FA5}">
                      <a16:colId xmlns:a16="http://schemas.microsoft.com/office/drawing/2014/main" val="20001"/>
                    </a:ext>
                  </a:extLst>
                </a:gridCol>
              </a:tblGrid>
              <a:tr h="959247">
                <a:tc>
                  <a:txBody>
                    <a:bodyPr/>
                    <a:lstStyle/>
                    <a:p>
                      <a:r>
                        <a:rPr lang="en-US" dirty="0"/>
                        <a:t>              </a:t>
                      </a:r>
                      <a:r>
                        <a:rPr lang="en-US" sz="2600" dirty="0">
                          <a:solidFill>
                            <a:schemeClr val="tx1"/>
                          </a:solidFill>
                        </a:rPr>
                        <a:t>First Order kinetics</a:t>
                      </a:r>
                    </a:p>
                    <a:p>
                      <a:r>
                        <a:rPr lang="en-US" sz="2600" dirty="0">
                          <a:solidFill>
                            <a:schemeClr val="tx1"/>
                          </a:solidFill>
                        </a:rPr>
                        <a:t>            (Linear kinetics)</a:t>
                      </a:r>
                      <a:endParaRPr lang="en-IN" sz="2600" dirty="0">
                        <a:solidFill>
                          <a:schemeClr val="tx1"/>
                        </a:solidFill>
                      </a:endParaRPr>
                    </a:p>
                  </a:txBody>
                  <a:tcPr/>
                </a:tc>
                <a:tc>
                  <a:txBody>
                    <a:bodyPr/>
                    <a:lstStyle/>
                    <a:p>
                      <a:r>
                        <a:rPr lang="en-US" sz="2600" dirty="0"/>
                        <a:t>        </a:t>
                      </a:r>
                      <a:r>
                        <a:rPr lang="en-US" sz="2600" dirty="0">
                          <a:solidFill>
                            <a:schemeClr val="tx1"/>
                          </a:solidFill>
                        </a:rPr>
                        <a:t>Zero Order kinetics </a:t>
                      </a:r>
                    </a:p>
                    <a:p>
                      <a:r>
                        <a:rPr lang="en-US" sz="2600" dirty="0">
                          <a:solidFill>
                            <a:schemeClr val="tx1"/>
                          </a:solidFill>
                        </a:rPr>
                        <a:t>       (Non linear kinetics)</a:t>
                      </a:r>
                      <a:endParaRPr lang="en-IN" sz="2600" dirty="0">
                        <a:solidFill>
                          <a:schemeClr val="tx1"/>
                        </a:solidFill>
                      </a:endParaRPr>
                    </a:p>
                  </a:txBody>
                  <a:tcPr/>
                </a:tc>
                <a:extLst>
                  <a:ext uri="{0D108BD9-81ED-4DB2-BD59-A6C34878D82A}">
                    <a16:rowId xmlns:a16="http://schemas.microsoft.com/office/drawing/2014/main" val="10000"/>
                  </a:ext>
                </a:extLst>
              </a:tr>
              <a:tr h="5441553">
                <a:tc>
                  <a:txBody>
                    <a:bodyPr/>
                    <a:lstStyle/>
                    <a:p>
                      <a:pPr marL="342900" indent="-342900">
                        <a:buFont typeface="+mj-lt"/>
                        <a:buAutoNum type="arabicPeriod"/>
                      </a:pPr>
                      <a:r>
                        <a:rPr lang="en-US" dirty="0"/>
                        <a:t> Constant fraction of drug is eliminated per unit time.</a:t>
                      </a:r>
                    </a:p>
                    <a:p>
                      <a:pPr marL="342900" indent="-342900">
                        <a:buFont typeface="+mj-lt"/>
                        <a:buAutoNum type="arabicPeriod"/>
                      </a:pPr>
                      <a:endParaRPr lang="en-US" dirty="0"/>
                    </a:p>
                    <a:p>
                      <a:pPr marL="342900" indent="-342900">
                        <a:buFont typeface="+mj-lt"/>
                        <a:buAutoNum type="arabicPeriod"/>
                      </a:pPr>
                      <a:r>
                        <a:rPr lang="en-US" dirty="0"/>
                        <a:t> Rate of elimination is proportional to plasma concentration.</a:t>
                      </a:r>
                    </a:p>
                    <a:p>
                      <a:pPr marL="342900" indent="-342900">
                        <a:buFont typeface="+mj-lt"/>
                        <a:buAutoNum type="arabicPeriod"/>
                      </a:pPr>
                      <a:endParaRPr lang="en-US" dirty="0"/>
                    </a:p>
                    <a:p>
                      <a:pPr marL="342900" indent="-342900">
                        <a:buFont typeface="+mj-lt"/>
                        <a:buAutoNum type="arabicPeriod"/>
                      </a:pPr>
                      <a:r>
                        <a:rPr lang="en-US" dirty="0"/>
                        <a:t> Clearance remains constant.</a:t>
                      </a:r>
                    </a:p>
                    <a:p>
                      <a:pPr marL="342900" indent="-342900">
                        <a:buFont typeface="+mj-lt"/>
                        <a:buAutoNum type="arabicPeriod"/>
                      </a:pPr>
                      <a:endParaRPr lang="en-US" dirty="0"/>
                    </a:p>
                    <a:p>
                      <a:pPr marL="342900" indent="-342900">
                        <a:buFont typeface="+mj-lt"/>
                        <a:buAutoNum type="arabicPeriod"/>
                      </a:pPr>
                      <a:r>
                        <a:rPr lang="en-US" dirty="0"/>
                        <a:t> Half  life</a:t>
                      </a:r>
                      <a:r>
                        <a:rPr lang="en-US" baseline="0" dirty="0"/>
                        <a:t> remain constant.</a:t>
                      </a:r>
                      <a:endParaRPr lang="en-US" dirty="0"/>
                    </a:p>
                    <a:p>
                      <a:pPr marL="342900" indent="-342900">
                        <a:buFont typeface="+mj-lt"/>
                        <a:buAutoNum type="arabicPeriod"/>
                      </a:pPr>
                      <a:endParaRPr lang="en-US" dirty="0"/>
                    </a:p>
                    <a:p>
                      <a:pPr marL="342900" indent="-342900">
                        <a:buFont typeface="+mj-lt"/>
                        <a:buAutoNum type="arabicPeriod"/>
                      </a:pPr>
                      <a:r>
                        <a:rPr lang="en-US" dirty="0"/>
                        <a:t> Most of the drugs follow</a:t>
                      </a:r>
                      <a:r>
                        <a:rPr lang="en-US" baseline="0" dirty="0"/>
                        <a:t> first order kinetics.</a:t>
                      </a:r>
                      <a:endParaRPr lang="en-IN" dirty="0"/>
                    </a:p>
                  </a:txBody>
                  <a:tcPr/>
                </a:tc>
                <a:tc>
                  <a:txBody>
                    <a:bodyPr/>
                    <a:lstStyle/>
                    <a:p>
                      <a:pPr marL="342900" indent="-342900">
                        <a:buFont typeface="+mj-lt"/>
                        <a:buAutoNum type="arabicPeriod"/>
                      </a:pPr>
                      <a:r>
                        <a:rPr lang="en-US" dirty="0"/>
                        <a:t> Constant amount of the drug is eliminated per unit time.</a:t>
                      </a:r>
                    </a:p>
                    <a:p>
                      <a:pPr marL="342900" indent="-342900">
                        <a:buFont typeface="+mj-lt"/>
                        <a:buAutoNum type="arabicPeriod"/>
                      </a:pPr>
                      <a:endParaRPr lang="en-US" dirty="0"/>
                    </a:p>
                    <a:p>
                      <a:pPr marL="342900" indent="-342900">
                        <a:buFont typeface="+mj-lt"/>
                        <a:buAutoNum type="arabicPeriod"/>
                      </a:pPr>
                      <a:r>
                        <a:rPr lang="en-US" dirty="0"/>
                        <a:t> Rate of elimination is  independent  of plasma concentration.</a:t>
                      </a:r>
                    </a:p>
                    <a:p>
                      <a:pPr marL="342900" indent="-342900">
                        <a:buFont typeface="+mj-lt"/>
                        <a:buAutoNum type="arabicPeriod"/>
                      </a:pPr>
                      <a:endParaRPr lang="en-US" dirty="0"/>
                    </a:p>
                    <a:p>
                      <a:pPr marL="342900" indent="-342900">
                        <a:buFont typeface="+mj-lt"/>
                        <a:buAutoNum type="arabicPeriod"/>
                      </a:pPr>
                      <a:r>
                        <a:rPr lang="en-US" dirty="0"/>
                        <a:t> Clearance  is more at low concentrations</a:t>
                      </a:r>
                      <a:r>
                        <a:rPr lang="en-US" baseline="0" dirty="0"/>
                        <a:t> and less at high conc.</a:t>
                      </a:r>
                    </a:p>
                    <a:p>
                      <a:pPr marL="342900" indent="-342900">
                        <a:buFont typeface="+mj-lt"/>
                        <a:buAutoNum type="arabicPeriod"/>
                      </a:pPr>
                      <a:endParaRPr lang="en-US" baseline="0" dirty="0"/>
                    </a:p>
                    <a:p>
                      <a:pPr marL="342900" indent="-342900">
                        <a:buFont typeface="+mj-lt"/>
                        <a:buAutoNum type="arabicPeriod"/>
                      </a:pPr>
                      <a:r>
                        <a:rPr lang="en-US" baseline="0" dirty="0"/>
                        <a:t>Half life is less at low conc.  and  more at high conc.</a:t>
                      </a:r>
                    </a:p>
                    <a:p>
                      <a:pPr marL="342900" indent="-342900">
                        <a:buFont typeface="+mj-lt"/>
                        <a:buAutoNum type="arabicPeriod"/>
                      </a:pPr>
                      <a:endParaRPr lang="en-US" baseline="0" dirty="0"/>
                    </a:p>
                    <a:p>
                      <a:pPr marL="342900" indent="-342900">
                        <a:buFont typeface="+mj-lt"/>
                        <a:buAutoNum type="arabicPeriod"/>
                      </a:pPr>
                      <a:r>
                        <a:rPr lang="en-US" baseline="0" dirty="0"/>
                        <a:t>Very few drugs follow pure zero order kinetics e.g. alcohol.</a:t>
                      </a:r>
                    </a:p>
                    <a:p>
                      <a:pPr marL="342900" indent="-342900">
                        <a:buFont typeface="+mj-lt"/>
                        <a:buAutoNum type="arabicPeriod"/>
                      </a:pPr>
                      <a:endParaRPr lang="en-US" baseline="0" dirty="0"/>
                    </a:p>
                    <a:p>
                      <a:pPr marL="342900" indent="-342900">
                        <a:buFont typeface="+mj-lt"/>
                        <a:buAutoNum type="arabicPeriod"/>
                      </a:pPr>
                      <a:r>
                        <a:rPr lang="en-US" baseline="0" dirty="0"/>
                        <a:t>Any drug at high conc. (when metabolic or elimination pathway is saturated)  May show zero order kinetics.</a:t>
                      </a:r>
                      <a:endParaRPr lang="en-IN"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80988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sz="half" idx="1"/>
          </p:nvPr>
        </p:nvSpPr>
        <p:spPr>
          <a:xfrm>
            <a:off x="228600" y="685800"/>
            <a:ext cx="4114800" cy="4114800"/>
          </a:xfrm>
        </p:spPr>
        <p:txBody>
          <a:bodyPr/>
          <a:lstStyle/>
          <a:p>
            <a:r>
              <a:rPr lang="en-US" altLang="en-US" dirty="0">
                <a:latin typeface="Calibri" panose="020F0502020204030204" pitchFamily="34" charset="0"/>
                <a:cs typeface="Calibri" panose="020F0502020204030204" pitchFamily="34" charset="0"/>
              </a:rPr>
              <a:t>First Order Elimination</a:t>
            </a:r>
          </a:p>
          <a:p>
            <a:pPr lvl="1"/>
            <a:r>
              <a:rPr lang="en-US" altLang="en-US" dirty="0">
                <a:latin typeface="Calibri" panose="020F0502020204030204" pitchFamily="34" charset="0"/>
                <a:cs typeface="Calibri" panose="020F0502020204030204" pitchFamily="34" charset="0"/>
              </a:rPr>
              <a:t>[drug] decreases exponentially w/ time</a:t>
            </a:r>
          </a:p>
          <a:p>
            <a:pPr lvl="1"/>
            <a:r>
              <a:rPr lang="en-US" altLang="en-US" dirty="0">
                <a:latin typeface="Calibri" panose="020F0502020204030204" pitchFamily="34" charset="0"/>
                <a:cs typeface="Calibri" panose="020F0502020204030204" pitchFamily="34" charset="0"/>
              </a:rPr>
              <a:t>Rate of elimination is proportional to [drug]</a:t>
            </a:r>
          </a:p>
          <a:p>
            <a:pPr lvl="1"/>
            <a:r>
              <a:rPr lang="en-US" altLang="en-US" dirty="0">
                <a:latin typeface="Calibri" panose="020F0502020204030204" pitchFamily="34" charset="0"/>
                <a:cs typeface="Calibri" panose="020F0502020204030204" pitchFamily="34" charset="0"/>
              </a:rPr>
              <a:t>t </a:t>
            </a:r>
            <a:r>
              <a:rPr lang="en-US" altLang="en-US" baseline="-25000" dirty="0">
                <a:latin typeface="Calibri" panose="020F0502020204030204" pitchFamily="34" charset="0"/>
                <a:cs typeface="Calibri" panose="020F0502020204030204" pitchFamily="34" charset="0"/>
              </a:rPr>
              <a:t>1/2</a:t>
            </a:r>
            <a:r>
              <a:rPr lang="en-US" altLang="en-US" dirty="0">
                <a:latin typeface="Calibri" panose="020F0502020204030204" pitchFamily="34" charset="0"/>
                <a:cs typeface="Calibri" panose="020F0502020204030204" pitchFamily="34" charset="0"/>
              </a:rPr>
              <a:t> is constant regardless of [drug]</a:t>
            </a:r>
          </a:p>
        </p:txBody>
      </p:sp>
      <p:sp>
        <p:nvSpPr>
          <p:cNvPr id="51204" name="Rectangle 4"/>
          <p:cNvSpPr>
            <a:spLocks noGrp="1" noChangeArrowheads="1"/>
          </p:cNvSpPr>
          <p:nvPr>
            <p:ph type="body" sz="half" idx="2"/>
          </p:nvPr>
        </p:nvSpPr>
        <p:spPr>
          <a:xfrm>
            <a:off x="4800600" y="685800"/>
            <a:ext cx="4038600" cy="4114800"/>
          </a:xfrm>
        </p:spPr>
        <p:txBody>
          <a:bodyPr/>
          <a:lstStyle/>
          <a:p>
            <a:r>
              <a:rPr lang="en-US" altLang="en-US" dirty="0">
                <a:latin typeface="Calibri" panose="020F0502020204030204" pitchFamily="34" charset="0"/>
                <a:cs typeface="Calibri" panose="020F0502020204030204" pitchFamily="34" charset="0"/>
              </a:rPr>
              <a:t>Zero Order Elimination</a:t>
            </a:r>
          </a:p>
          <a:p>
            <a:pPr lvl="1"/>
            <a:r>
              <a:rPr lang="en-US" altLang="en-US" dirty="0">
                <a:latin typeface="Calibri" panose="020F0502020204030204" pitchFamily="34" charset="0"/>
                <a:cs typeface="Calibri" panose="020F0502020204030204" pitchFamily="34" charset="0"/>
              </a:rPr>
              <a:t>[drug] decreases linearly with time</a:t>
            </a:r>
          </a:p>
          <a:p>
            <a:pPr lvl="1"/>
            <a:r>
              <a:rPr lang="en-US" altLang="en-US" dirty="0">
                <a:latin typeface="Calibri" panose="020F0502020204030204" pitchFamily="34" charset="0"/>
                <a:cs typeface="Calibri" panose="020F0502020204030204" pitchFamily="34" charset="0"/>
              </a:rPr>
              <a:t>Rate of elimination is constant</a:t>
            </a:r>
          </a:p>
          <a:p>
            <a:pPr lvl="1"/>
            <a:r>
              <a:rPr lang="en-US" altLang="en-US" dirty="0">
                <a:latin typeface="Calibri" panose="020F0502020204030204" pitchFamily="34" charset="0"/>
                <a:cs typeface="Calibri" panose="020F0502020204030204" pitchFamily="34" charset="0"/>
              </a:rPr>
              <a:t>No true t </a:t>
            </a:r>
            <a:r>
              <a:rPr lang="en-US" altLang="en-US" baseline="-25000" dirty="0">
                <a:latin typeface="Calibri" panose="020F0502020204030204" pitchFamily="34" charset="0"/>
                <a:cs typeface="Calibri" panose="020F0502020204030204" pitchFamily="34" charset="0"/>
              </a:rPr>
              <a:t>1/2</a:t>
            </a:r>
          </a:p>
          <a:p>
            <a:pPr lvl="1"/>
            <a:endParaRPr lang="en-US" altLang="en-US" dirty="0"/>
          </a:p>
        </p:txBody>
      </p:sp>
    </p:spTree>
    <p:extLst>
      <p:ext uri="{BB962C8B-B14F-4D97-AF65-F5344CB8AC3E}">
        <p14:creationId xmlns:p14="http://schemas.microsoft.com/office/powerpoint/2010/main" val="1422240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DRUG ABSORPTION</a:t>
            </a:r>
            <a:br>
              <a:rPr lang="en-IN"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br>
            <a:endParaRPr lang="en-IN" dirty="0"/>
          </a:p>
        </p:txBody>
      </p:sp>
      <p:sp>
        <p:nvSpPr>
          <p:cNvPr id="3" name="Content Placeholder 2"/>
          <p:cNvSpPr>
            <a:spLocks noGrp="1"/>
          </p:cNvSpPr>
          <p:nvPr>
            <p:ph idx="1"/>
          </p:nvPr>
        </p:nvSpPr>
        <p:spPr/>
        <p:txBody>
          <a:bodyPr>
            <a:normAutofit lnSpcReduction="10000"/>
          </a:bodyPr>
          <a:lstStyle/>
          <a:p>
            <a:pPr indent="22225">
              <a:buNone/>
              <a:defRPr/>
            </a:pPr>
            <a:r>
              <a:rPr lang="en-US" b="1" dirty="0"/>
              <a:t>Is the passage of drug through cell membranes to reach its site of action.</a:t>
            </a:r>
          </a:p>
          <a:p>
            <a:pPr indent="22225">
              <a:buNone/>
              <a:defRPr/>
            </a:pPr>
            <a:endParaRPr lang="en-US" b="1" dirty="0">
              <a:solidFill>
                <a:srgbClr val="FFFF00"/>
              </a:solidFill>
            </a:endParaRPr>
          </a:p>
          <a:p>
            <a:pPr indent="22225">
              <a:buNone/>
              <a:defRPr/>
            </a:pPr>
            <a:r>
              <a:rPr lang="en-US" b="1" dirty="0">
                <a:solidFill>
                  <a:srgbClr val="7030A0"/>
                </a:solidFill>
              </a:rPr>
              <a:t>Mechanisms of drug absorption</a:t>
            </a:r>
          </a:p>
          <a:p>
            <a:pPr marL="1077913" lvl="1" indent="-533400">
              <a:buFontTx/>
              <a:buAutoNum type="arabicPeriod"/>
              <a:defRPr/>
            </a:pPr>
            <a:r>
              <a:rPr lang="en-US" sz="3200" b="1" dirty="0"/>
              <a:t>Simple diffusion = passive diffusion.</a:t>
            </a:r>
          </a:p>
          <a:p>
            <a:pPr marL="1077913" lvl="1" indent="-533400">
              <a:buFontTx/>
              <a:buAutoNum type="arabicPeriod"/>
              <a:defRPr/>
            </a:pPr>
            <a:r>
              <a:rPr lang="en-US" sz="3200" b="1" dirty="0"/>
              <a:t>Active transport.</a:t>
            </a:r>
          </a:p>
          <a:p>
            <a:pPr marL="1077913" lvl="1" indent="-533400">
              <a:buFontTx/>
              <a:buAutoNum type="arabicPeriod"/>
              <a:defRPr/>
            </a:pPr>
            <a:r>
              <a:rPr lang="en-US" sz="3200" b="1" dirty="0"/>
              <a:t>Facilitated diffusion.</a:t>
            </a:r>
          </a:p>
          <a:p>
            <a:pPr marL="1077913" lvl="1" indent="-533400">
              <a:buFontTx/>
              <a:buAutoNum type="arabicPeriod"/>
              <a:defRPr/>
            </a:pPr>
            <a:r>
              <a:rPr lang="en-US" sz="3200" b="1" dirty="0" err="1"/>
              <a:t>Pinocytosis</a:t>
            </a:r>
            <a:r>
              <a:rPr lang="en-US" sz="3200" b="1" dirty="0"/>
              <a:t> (</a:t>
            </a:r>
            <a:r>
              <a:rPr lang="en-US" sz="3200" b="1" dirty="0" err="1"/>
              <a:t>Endocytosis</a:t>
            </a:r>
            <a:r>
              <a:rPr lang="en-US" sz="3200" b="1" dirty="0"/>
              <a:t>).</a:t>
            </a:r>
          </a:p>
          <a:p>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clearance</a:t>
            </a:r>
          </a:p>
        </p:txBody>
      </p:sp>
      <p:sp>
        <p:nvSpPr>
          <p:cNvPr id="3" name="Content Placeholder 2"/>
          <p:cNvSpPr>
            <a:spLocks noGrp="1"/>
          </p:cNvSpPr>
          <p:nvPr>
            <p:ph idx="1"/>
          </p:nvPr>
        </p:nvSpPr>
        <p:spPr/>
        <p:txBody>
          <a:bodyPr>
            <a:normAutofit/>
          </a:bodyPr>
          <a:lstStyle/>
          <a:p>
            <a:r>
              <a:rPr lang="en-US" dirty="0"/>
              <a:t>A drug with a small volume of distribution is cleared fast</a:t>
            </a:r>
          </a:p>
          <a:p>
            <a:r>
              <a:rPr lang="en-US" dirty="0"/>
              <a:t>The half life will be long if the drug is widely distributed in the body ( large </a:t>
            </a:r>
            <a:r>
              <a:rPr lang="en-US" dirty="0" err="1"/>
              <a:t>vd</a:t>
            </a:r>
            <a:r>
              <a:rPr lang="en-US" dirty="0"/>
              <a:t>) and is excreted slowly by the kidneys and liver ( slow clearance)</a:t>
            </a:r>
          </a:p>
        </p:txBody>
      </p:sp>
    </p:spTree>
    <p:extLst>
      <p:ext uri="{BB962C8B-B14F-4D97-AF65-F5344CB8AC3E}">
        <p14:creationId xmlns:p14="http://schemas.microsoft.com/office/powerpoint/2010/main" val="37581976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6" name="object 6"/>
          <p:cNvSpPr txBox="1">
            <a:spLocks noGrp="1"/>
          </p:cNvSpPr>
          <p:nvPr>
            <p:ph type="title"/>
          </p:nvPr>
        </p:nvSpPr>
        <p:spPr>
          <a:xfrm>
            <a:off x="550544" y="332946"/>
            <a:ext cx="8220709" cy="695960"/>
          </a:xfrm>
          <a:prstGeom prst="rect">
            <a:avLst/>
          </a:prstGeom>
        </p:spPr>
        <p:txBody>
          <a:bodyPr vert="horz" wrap="square" lIns="0" tIns="12700" rIns="0" bIns="0" rtlCol="0">
            <a:spAutoFit/>
          </a:bodyPr>
          <a:lstStyle/>
          <a:p>
            <a:pPr marR="121285" algn="ctr">
              <a:lnSpc>
                <a:spcPct val="100000"/>
              </a:lnSpc>
              <a:spcBef>
                <a:spcPts val="100"/>
              </a:spcBef>
            </a:pPr>
            <a:r>
              <a:rPr sz="4400" b="1" spc="-5" dirty="0">
                <a:latin typeface="Calibri"/>
                <a:cs typeface="Calibri"/>
              </a:rPr>
              <a:t>Half-life</a:t>
            </a:r>
            <a:endParaRPr sz="4400" b="1" dirty="0">
              <a:latin typeface="Calibri"/>
              <a:cs typeface="Calibri"/>
            </a:endParaRPr>
          </a:p>
        </p:txBody>
      </p:sp>
      <p:sp>
        <p:nvSpPr>
          <p:cNvPr id="8" name="object 8"/>
          <p:cNvSpPr txBox="1"/>
          <p:nvPr/>
        </p:nvSpPr>
        <p:spPr>
          <a:xfrm>
            <a:off x="8440419" y="5904696"/>
            <a:ext cx="247650" cy="196215"/>
          </a:xfrm>
          <a:prstGeom prst="rect">
            <a:avLst/>
          </a:prstGeom>
        </p:spPr>
        <p:txBody>
          <a:bodyPr vert="horz" wrap="square" lIns="0" tIns="0" rIns="0" bIns="0" rtlCol="0">
            <a:spAutoFit/>
          </a:bodyPr>
          <a:lstStyle/>
          <a:p>
            <a:pPr marL="38100">
              <a:lnSpc>
                <a:spcPts val="1425"/>
              </a:lnSpc>
            </a:pPr>
            <a:fld id="{81D60167-4931-47E6-BA6A-407CBD079E47}" type="slidenum">
              <a:rPr sz="1200" dirty="0">
                <a:latin typeface="Arial"/>
                <a:cs typeface="Arial"/>
              </a:rPr>
              <a:t>61</a:t>
            </a:fld>
            <a:endParaRPr sz="1200">
              <a:latin typeface="Arial"/>
              <a:cs typeface="Arial"/>
            </a:endParaRPr>
          </a:p>
        </p:txBody>
      </p:sp>
      <p:sp>
        <p:nvSpPr>
          <p:cNvPr id="7" name="object 7"/>
          <p:cNvSpPr txBox="1"/>
          <p:nvPr/>
        </p:nvSpPr>
        <p:spPr>
          <a:xfrm>
            <a:off x="405128" y="1339325"/>
            <a:ext cx="8511540" cy="3792220"/>
          </a:xfrm>
          <a:prstGeom prst="rect">
            <a:avLst/>
          </a:prstGeom>
        </p:spPr>
        <p:txBody>
          <a:bodyPr vert="horz" wrap="square" lIns="0" tIns="12700" rIns="0" bIns="0" rtlCol="0">
            <a:spAutoFit/>
          </a:bodyPr>
          <a:lstStyle/>
          <a:p>
            <a:pPr marL="355600" marR="5080" indent="-342900">
              <a:lnSpc>
                <a:spcPct val="100000"/>
              </a:lnSpc>
              <a:spcBef>
                <a:spcPts val="100"/>
              </a:spcBef>
              <a:buFont typeface="Arial"/>
              <a:buChar char="•"/>
              <a:tabLst>
                <a:tab pos="354965" algn="l"/>
                <a:tab pos="355600" algn="l"/>
              </a:tabLst>
            </a:pPr>
            <a:r>
              <a:rPr sz="2800" spc="-10" dirty="0">
                <a:latin typeface="Times New Roman"/>
                <a:cs typeface="Times New Roman"/>
              </a:rPr>
              <a:t>Refers </a:t>
            </a:r>
            <a:r>
              <a:rPr sz="2800" dirty="0">
                <a:latin typeface="Times New Roman"/>
                <a:cs typeface="Times New Roman"/>
              </a:rPr>
              <a:t>to the </a:t>
            </a:r>
            <a:r>
              <a:rPr sz="2800" spc="-5" dirty="0">
                <a:latin typeface="Times New Roman"/>
                <a:cs typeface="Times New Roman"/>
              </a:rPr>
              <a:t>time required for </a:t>
            </a:r>
            <a:r>
              <a:rPr sz="2800" dirty="0">
                <a:latin typeface="Times New Roman"/>
                <a:cs typeface="Times New Roman"/>
              </a:rPr>
              <a:t>the body to </a:t>
            </a:r>
            <a:r>
              <a:rPr sz="2800" spc="-5" dirty="0">
                <a:latin typeface="Times New Roman"/>
                <a:cs typeface="Times New Roman"/>
              </a:rPr>
              <a:t>eliminate </a:t>
            </a:r>
            <a:r>
              <a:rPr sz="2800" dirty="0">
                <a:latin typeface="Times New Roman"/>
                <a:cs typeface="Times New Roman"/>
              </a:rPr>
              <a:t>50% </a:t>
            </a:r>
            <a:r>
              <a:rPr sz="2800" spc="-685" dirty="0">
                <a:latin typeface="Times New Roman"/>
                <a:cs typeface="Times New Roman"/>
              </a:rPr>
              <a:t> </a:t>
            </a:r>
            <a:r>
              <a:rPr sz="2800" dirty="0">
                <a:latin typeface="Times New Roman"/>
                <a:cs typeface="Times New Roman"/>
              </a:rPr>
              <a:t>of</a:t>
            </a:r>
            <a:r>
              <a:rPr sz="2800" spc="-20" dirty="0">
                <a:latin typeface="Times New Roman"/>
                <a:cs typeface="Times New Roman"/>
              </a:rPr>
              <a:t> </a:t>
            </a:r>
            <a:r>
              <a:rPr sz="2800" dirty="0">
                <a:latin typeface="Times New Roman"/>
                <a:cs typeface="Times New Roman"/>
              </a:rPr>
              <a:t>the</a:t>
            </a:r>
            <a:r>
              <a:rPr sz="2800" spc="-15" dirty="0">
                <a:latin typeface="Times New Roman"/>
                <a:cs typeface="Times New Roman"/>
              </a:rPr>
              <a:t> </a:t>
            </a:r>
            <a:r>
              <a:rPr sz="2800" dirty="0">
                <a:latin typeface="Times New Roman"/>
                <a:cs typeface="Times New Roman"/>
              </a:rPr>
              <a:t>drug.</a:t>
            </a:r>
          </a:p>
          <a:p>
            <a:pPr marL="469900">
              <a:lnSpc>
                <a:spcPct val="100000"/>
              </a:lnSpc>
              <a:spcBef>
                <a:spcPts val="690"/>
              </a:spcBef>
            </a:pPr>
            <a:r>
              <a:rPr sz="4200" baseline="2976" dirty="0">
                <a:latin typeface="Arial"/>
                <a:cs typeface="Arial"/>
              </a:rPr>
              <a:t>–</a:t>
            </a:r>
            <a:r>
              <a:rPr sz="4200" spc="-142" baseline="2976" dirty="0">
                <a:latin typeface="Arial"/>
                <a:cs typeface="Arial"/>
              </a:rPr>
              <a:t> </a:t>
            </a:r>
            <a:r>
              <a:rPr sz="2800" dirty="0">
                <a:latin typeface="Times New Roman"/>
                <a:cs typeface="Times New Roman"/>
              </a:rPr>
              <a:t>It</a:t>
            </a:r>
            <a:r>
              <a:rPr sz="2800" spc="-20" dirty="0">
                <a:latin typeface="Times New Roman"/>
                <a:cs typeface="Times New Roman"/>
              </a:rPr>
              <a:t> </a:t>
            </a:r>
            <a:r>
              <a:rPr sz="2800" dirty="0">
                <a:latin typeface="Times New Roman"/>
                <a:cs typeface="Times New Roman"/>
              </a:rPr>
              <a:t>is</a:t>
            </a:r>
            <a:r>
              <a:rPr sz="2800" spc="-10" dirty="0">
                <a:latin typeface="Times New Roman"/>
                <a:cs typeface="Times New Roman"/>
              </a:rPr>
              <a:t> </a:t>
            </a:r>
            <a:r>
              <a:rPr sz="2800" spc="-5" dirty="0">
                <a:latin typeface="Times New Roman"/>
                <a:cs typeface="Times New Roman"/>
              </a:rPr>
              <a:t>important </a:t>
            </a:r>
            <a:r>
              <a:rPr sz="2800" dirty="0">
                <a:latin typeface="Times New Roman"/>
                <a:cs typeface="Times New Roman"/>
              </a:rPr>
              <a:t>in</a:t>
            </a:r>
            <a:r>
              <a:rPr sz="2800" spc="-5" dirty="0">
                <a:latin typeface="Times New Roman"/>
                <a:cs typeface="Times New Roman"/>
              </a:rPr>
              <a:t> </a:t>
            </a:r>
            <a:r>
              <a:rPr sz="2800" dirty="0">
                <a:latin typeface="Times New Roman"/>
                <a:cs typeface="Times New Roman"/>
              </a:rPr>
              <a:t>planning</a:t>
            </a:r>
            <a:r>
              <a:rPr sz="2800" spc="-10" dirty="0">
                <a:latin typeface="Times New Roman"/>
                <a:cs typeface="Times New Roman"/>
              </a:rPr>
              <a:t> </a:t>
            </a:r>
            <a:r>
              <a:rPr sz="2800" dirty="0">
                <a:latin typeface="Times New Roman"/>
                <a:cs typeface="Times New Roman"/>
              </a:rPr>
              <a:t>the</a:t>
            </a:r>
            <a:r>
              <a:rPr sz="2800" spc="5" dirty="0">
                <a:latin typeface="Times New Roman"/>
                <a:cs typeface="Times New Roman"/>
              </a:rPr>
              <a:t> </a:t>
            </a:r>
            <a:r>
              <a:rPr sz="2800" i="1" spc="-5" dirty="0">
                <a:latin typeface="Times New Roman"/>
                <a:cs typeface="Times New Roman"/>
              </a:rPr>
              <a:t>frequency</a:t>
            </a:r>
            <a:r>
              <a:rPr sz="2800" i="1" spc="-20" dirty="0">
                <a:latin typeface="Times New Roman"/>
                <a:cs typeface="Times New Roman"/>
              </a:rPr>
              <a:t> </a:t>
            </a:r>
            <a:r>
              <a:rPr sz="2800" dirty="0">
                <a:latin typeface="Times New Roman"/>
                <a:cs typeface="Times New Roman"/>
              </a:rPr>
              <a:t>of</a:t>
            </a:r>
            <a:r>
              <a:rPr sz="2800" spc="-30" dirty="0">
                <a:latin typeface="Times New Roman"/>
                <a:cs typeface="Times New Roman"/>
              </a:rPr>
              <a:t> </a:t>
            </a:r>
            <a:r>
              <a:rPr sz="2800" dirty="0">
                <a:latin typeface="Times New Roman"/>
                <a:cs typeface="Times New Roman"/>
              </a:rPr>
              <a:t>dosing.</a:t>
            </a:r>
          </a:p>
          <a:p>
            <a:pPr marL="355600" indent="-342900">
              <a:lnSpc>
                <a:spcPct val="100000"/>
              </a:lnSpc>
              <a:spcBef>
                <a:spcPts val="700"/>
              </a:spcBef>
              <a:buFont typeface="Arial"/>
              <a:buChar char="•"/>
              <a:tabLst>
                <a:tab pos="354965" algn="l"/>
                <a:tab pos="355600" algn="l"/>
                <a:tab pos="4402455" algn="l"/>
              </a:tabLst>
            </a:pPr>
            <a:r>
              <a:rPr sz="2800" dirty="0">
                <a:latin typeface="Times New Roman"/>
                <a:cs typeface="Times New Roman"/>
              </a:rPr>
              <a:t>Short</a:t>
            </a:r>
            <a:r>
              <a:rPr sz="2800" spc="-15" dirty="0">
                <a:latin typeface="Times New Roman"/>
                <a:cs typeface="Times New Roman"/>
              </a:rPr>
              <a:t> </a:t>
            </a:r>
            <a:r>
              <a:rPr sz="2800" spc="-5" dirty="0">
                <a:latin typeface="Times New Roman"/>
                <a:cs typeface="Times New Roman"/>
              </a:rPr>
              <a:t>half-life</a:t>
            </a:r>
            <a:r>
              <a:rPr sz="2800" spc="-10" dirty="0">
                <a:latin typeface="Times New Roman"/>
                <a:cs typeface="Times New Roman"/>
              </a:rPr>
              <a:t> </a:t>
            </a:r>
            <a:r>
              <a:rPr sz="2800" dirty="0">
                <a:latin typeface="Times New Roman"/>
                <a:cs typeface="Times New Roman"/>
              </a:rPr>
              <a:t>(2-4 hours)</a:t>
            </a:r>
            <a:r>
              <a:rPr sz="2800" spc="10" dirty="0">
                <a:latin typeface="Times New Roman"/>
                <a:cs typeface="Times New Roman"/>
              </a:rPr>
              <a:t> </a:t>
            </a:r>
            <a:r>
              <a:rPr sz="2800" dirty="0">
                <a:latin typeface="Times New Roman"/>
                <a:cs typeface="Times New Roman"/>
              </a:rPr>
              <a:t>:	needs</a:t>
            </a:r>
            <a:r>
              <a:rPr sz="2800" spc="-15" dirty="0">
                <a:latin typeface="Times New Roman"/>
                <a:cs typeface="Times New Roman"/>
              </a:rPr>
              <a:t> </a:t>
            </a:r>
            <a:r>
              <a:rPr sz="2800" dirty="0">
                <a:latin typeface="Times New Roman"/>
                <a:cs typeface="Times New Roman"/>
              </a:rPr>
              <a:t>to</a:t>
            </a:r>
            <a:r>
              <a:rPr sz="2800" spc="-10" dirty="0">
                <a:latin typeface="Times New Roman"/>
                <a:cs typeface="Times New Roman"/>
              </a:rPr>
              <a:t> </a:t>
            </a:r>
            <a:r>
              <a:rPr sz="2800" dirty="0">
                <a:latin typeface="Times New Roman"/>
                <a:cs typeface="Times New Roman"/>
              </a:rPr>
              <a:t>be</a:t>
            </a:r>
            <a:r>
              <a:rPr sz="2800" spc="-30" dirty="0">
                <a:latin typeface="Times New Roman"/>
                <a:cs typeface="Times New Roman"/>
              </a:rPr>
              <a:t> </a:t>
            </a:r>
            <a:r>
              <a:rPr sz="2800" dirty="0">
                <a:latin typeface="Times New Roman"/>
                <a:cs typeface="Times New Roman"/>
              </a:rPr>
              <a:t>given</a:t>
            </a:r>
            <a:r>
              <a:rPr sz="2800" spc="-15" dirty="0">
                <a:latin typeface="Times New Roman"/>
                <a:cs typeface="Times New Roman"/>
              </a:rPr>
              <a:t> </a:t>
            </a:r>
            <a:r>
              <a:rPr sz="2800" spc="-5" dirty="0">
                <a:latin typeface="Times New Roman"/>
                <a:cs typeface="Times New Roman"/>
              </a:rPr>
              <a:t>frequently</a:t>
            </a:r>
            <a:endParaRPr sz="2800" dirty="0">
              <a:latin typeface="Times New Roman"/>
              <a:cs typeface="Times New Roman"/>
            </a:endParaRPr>
          </a:p>
          <a:p>
            <a:pPr marL="355600" marR="836294" indent="-342900">
              <a:lnSpc>
                <a:spcPct val="100000"/>
              </a:lnSpc>
              <a:spcBef>
                <a:spcPts val="700"/>
              </a:spcBef>
              <a:buFont typeface="Arial"/>
              <a:buChar char="•"/>
              <a:tabLst>
                <a:tab pos="354965" algn="l"/>
                <a:tab pos="355600" algn="l"/>
              </a:tabLst>
            </a:pPr>
            <a:r>
              <a:rPr sz="2800" spc="-5" dirty="0">
                <a:latin typeface="Times New Roman"/>
                <a:cs typeface="Times New Roman"/>
              </a:rPr>
              <a:t>Long half </a:t>
            </a:r>
            <a:r>
              <a:rPr sz="2800" spc="-10" dirty="0">
                <a:latin typeface="Times New Roman"/>
                <a:cs typeface="Times New Roman"/>
              </a:rPr>
              <a:t>life:</a:t>
            </a:r>
            <a:r>
              <a:rPr sz="2800" spc="-5" dirty="0">
                <a:latin typeface="Times New Roman"/>
                <a:cs typeface="Times New Roman"/>
              </a:rPr>
              <a:t> </a:t>
            </a:r>
            <a:r>
              <a:rPr sz="2800" dirty="0">
                <a:latin typeface="Times New Roman"/>
                <a:cs typeface="Times New Roman"/>
              </a:rPr>
              <a:t>(21-24</a:t>
            </a:r>
            <a:r>
              <a:rPr sz="2800" spc="5" dirty="0">
                <a:latin typeface="Times New Roman"/>
                <a:cs typeface="Times New Roman"/>
              </a:rPr>
              <a:t> </a:t>
            </a:r>
            <a:r>
              <a:rPr sz="2800" dirty="0">
                <a:latin typeface="Times New Roman"/>
                <a:cs typeface="Times New Roman"/>
              </a:rPr>
              <a:t>hours):</a:t>
            </a:r>
            <a:r>
              <a:rPr sz="2800" spc="-5" dirty="0">
                <a:latin typeface="Times New Roman"/>
                <a:cs typeface="Times New Roman"/>
              </a:rPr>
              <a:t> requires less frequent </a:t>
            </a:r>
            <a:r>
              <a:rPr sz="2800" spc="-685" dirty="0">
                <a:latin typeface="Times New Roman"/>
                <a:cs typeface="Times New Roman"/>
              </a:rPr>
              <a:t> </a:t>
            </a:r>
            <a:r>
              <a:rPr sz="2800" dirty="0">
                <a:latin typeface="Times New Roman"/>
                <a:cs typeface="Times New Roman"/>
              </a:rPr>
              <a:t>dosing</a:t>
            </a:r>
          </a:p>
          <a:p>
            <a:pPr marL="355600" marR="330835" indent="-342900">
              <a:lnSpc>
                <a:spcPct val="100000"/>
              </a:lnSpc>
              <a:spcBef>
                <a:spcPts val="690"/>
              </a:spcBef>
              <a:tabLst>
                <a:tab pos="1840864" algn="l"/>
                <a:tab pos="3669665" algn="l"/>
              </a:tabLst>
            </a:pPr>
            <a:r>
              <a:rPr sz="2800" spc="-5" dirty="0">
                <a:latin typeface="Times New Roman"/>
                <a:cs typeface="Times New Roman"/>
              </a:rPr>
              <a:t>Note:</a:t>
            </a:r>
            <a:r>
              <a:rPr sz="2800" spc="275" dirty="0">
                <a:latin typeface="Times New Roman"/>
                <a:cs typeface="Times New Roman"/>
              </a:rPr>
              <a:t> </a:t>
            </a:r>
            <a:r>
              <a:rPr sz="2800" dirty="0">
                <a:latin typeface="Times New Roman"/>
                <a:cs typeface="Times New Roman"/>
              </a:rPr>
              <a:t>It</a:t>
            </a:r>
            <a:r>
              <a:rPr sz="2800" spc="-20" dirty="0">
                <a:latin typeface="Times New Roman"/>
                <a:cs typeface="Times New Roman"/>
              </a:rPr>
              <a:t> </a:t>
            </a:r>
            <a:r>
              <a:rPr sz="2800" spc="-5" dirty="0">
                <a:latin typeface="Times New Roman"/>
                <a:cs typeface="Times New Roman"/>
              </a:rPr>
              <a:t>takes</a:t>
            </a:r>
            <a:r>
              <a:rPr sz="2800" spc="-10" dirty="0">
                <a:latin typeface="Times New Roman"/>
                <a:cs typeface="Times New Roman"/>
              </a:rPr>
              <a:t> </a:t>
            </a:r>
            <a:r>
              <a:rPr sz="2800" dirty="0">
                <a:latin typeface="Times New Roman"/>
                <a:cs typeface="Times New Roman"/>
              </a:rPr>
              <a:t>5 to</a:t>
            </a:r>
            <a:r>
              <a:rPr sz="2800" spc="-5" dirty="0">
                <a:latin typeface="Times New Roman"/>
                <a:cs typeface="Times New Roman"/>
              </a:rPr>
              <a:t> </a:t>
            </a:r>
            <a:r>
              <a:rPr sz="2800" dirty="0">
                <a:latin typeface="Times New Roman"/>
                <a:cs typeface="Times New Roman"/>
              </a:rPr>
              <a:t>6</a:t>
            </a:r>
            <a:r>
              <a:rPr sz="2800" spc="-5" dirty="0">
                <a:latin typeface="Times New Roman"/>
                <a:cs typeface="Times New Roman"/>
              </a:rPr>
              <a:t> </a:t>
            </a:r>
            <a:r>
              <a:rPr sz="2800" dirty="0">
                <a:latin typeface="Times New Roman"/>
                <a:cs typeface="Times New Roman"/>
              </a:rPr>
              <a:t>half</a:t>
            </a:r>
            <a:r>
              <a:rPr sz="2800" spc="-15" dirty="0">
                <a:latin typeface="Times New Roman"/>
                <a:cs typeface="Times New Roman"/>
              </a:rPr>
              <a:t> </a:t>
            </a:r>
            <a:r>
              <a:rPr sz="2800" dirty="0">
                <a:latin typeface="Times New Roman"/>
                <a:cs typeface="Times New Roman"/>
              </a:rPr>
              <a:t>lives</a:t>
            </a:r>
            <a:r>
              <a:rPr sz="2800" spc="-20" dirty="0">
                <a:latin typeface="Times New Roman"/>
                <a:cs typeface="Times New Roman"/>
              </a:rPr>
              <a:t> </a:t>
            </a:r>
            <a:r>
              <a:rPr sz="2800" dirty="0">
                <a:latin typeface="Times New Roman"/>
                <a:cs typeface="Times New Roman"/>
              </a:rPr>
              <a:t>to</a:t>
            </a:r>
            <a:r>
              <a:rPr sz="2800" spc="-10" dirty="0">
                <a:latin typeface="Times New Roman"/>
                <a:cs typeface="Times New Roman"/>
              </a:rPr>
              <a:t> </a:t>
            </a:r>
            <a:r>
              <a:rPr sz="2800" spc="-5" dirty="0">
                <a:latin typeface="Times New Roman"/>
                <a:cs typeface="Times New Roman"/>
              </a:rPr>
              <a:t>eliminate</a:t>
            </a:r>
            <a:r>
              <a:rPr sz="2800" spc="-20" dirty="0">
                <a:latin typeface="Times New Roman"/>
                <a:cs typeface="Times New Roman"/>
              </a:rPr>
              <a:t> </a:t>
            </a:r>
            <a:r>
              <a:rPr sz="2800" spc="-5" dirty="0">
                <a:latin typeface="Times New Roman"/>
                <a:cs typeface="Times New Roman"/>
              </a:rPr>
              <a:t>approximately </a:t>
            </a:r>
            <a:r>
              <a:rPr sz="2800" spc="-685" dirty="0">
                <a:latin typeface="Times New Roman"/>
                <a:cs typeface="Times New Roman"/>
              </a:rPr>
              <a:t> </a:t>
            </a:r>
            <a:r>
              <a:rPr sz="2800" dirty="0">
                <a:latin typeface="Times New Roman"/>
                <a:cs typeface="Times New Roman"/>
              </a:rPr>
              <a:t>98%</a:t>
            </a:r>
            <a:r>
              <a:rPr sz="2800" spc="-15" dirty="0">
                <a:latin typeface="Times New Roman"/>
                <a:cs typeface="Times New Roman"/>
              </a:rPr>
              <a:t> </a:t>
            </a:r>
            <a:r>
              <a:rPr sz="2800" dirty="0">
                <a:latin typeface="Times New Roman"/>
                <a:cs typeface="Times New Roman"/>
              </a:rPr>
              <a:t>of</a:t>
            </a:r>
            <a:r>
              <a:rPr sz="2800" spc="-15" dirty="0">
                <a:latin typeface="Times New Roman"/>
                <a:cs typeface="Times New Roman"/>
              </a:rPr>
              <a:t> </a:t>
            </a:r>
            <a:r>
              <a:rPr sz="2800" dirty="0">
                <a:latin typeface="Times New Roman"/>
                <a:cs typeface="Times New Roman"/>
              </a:rPr>
              <a:t>a	drug</a:t>
            </a:r>
            <a:r>
              <a:rPr sz="2800" spc="10" dirty="0">
                <a:latin typeface="Times New Roman"/>
                <a:cs typeface="Times New Roman"/>
              </a:rPr>
              <a:t> </a:t>
            </a:r>
            <a:r>
              <a:rPr sz="2800" spc="-5" dirty="0">
                <a:latin typeface="Times New Roman"/>
                <a:cs typeface="Times New Roman"/>
              </a:rPr>
              <a:t>from	</a:t>
            </a:r>
            <a:r>
              <a:rPr sz="2800" dirty="0">
                <a:latin typeface="Times New Roman"/>
                <a:cs typeface="Times New Roman"/>
              </a:rPr>
              <a:t>the</a:t>
            </a:r>
            <a:r>
              <a:rPr sz="2800" spc="-5" dirty="0">
                <a:latin typeface="Times New Roman"/>
                <a:cs typeface="Times New Roman"/>
              </a:rPr>
              <a:t> </a:t>
            </a:r>
            <a:r>
              <a:rPr sz="2800" dirty="0">
                <a:latin typeface="Times New Roman"/>
                <a:cs typeface="Times New Roman"/>
              </a:rPr>
              <a:t>body</a:t>
            </a:r>
          </a:p>
        </p:txBody>
      </p:sp>
    </p:spTree>
    <p:extLst>
      <p:ext uri="{BB962C8B-B14F-4D97-AF65-F5344CB8AC3E}">
        <p14:creationId xmlns:p14="http://schemas.microsoft.com/office/powerpoint/2010/main" val="22876196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Half-Life</a:t>
            </a:r>
          </a:p>
        </p:txBody>
      </p:sp>
      <p:sp>
        <p:nvSpPr>
          <p:cNvPr id="3" name="Content Placeholder 2"/>
          <p:cNvSpPr>
            <a:spLocks noGrp="1"/>
          </p:cNvSpPr>
          <p:nvPr>
            <p:ph idx="1"/>
          </p:nvPr>
        </p:nvSpPr>
        <p:spPr/>
        <p:txBody>
          <a:bodyPr>
            <a:normAutofit fontScale="92500" lnSpcReduction="20000"/>
          </a:bodyPr>
          <a:lstStyle/>
          <a:p>
            <a:r>
              <a:rPr lang="en-US" dirty="0"/>
              <a:t>Half-life (t1/2) is the time required to change the amount of drug in the body by one-half during elimination (or during a constant infusion). </a:t>
            </a:r>
          </a:p>
          <a:p>
            <a:r>
              <a:rPr lang="en-US" dirty="0"/>
              <a:t>It is also the time taken for the concentration of the drug in the blood stream to fall to half of its original value, very important in the design of the infusion systems.</a:t>
            </a:r>
          </a:p>
          <a:p>
            <a:r>
              <a:rPr lang="en-US" dirty="0"/>
              <a:t>Half-life is useful because it indicates the time required to attain 50% of steady state—or to decay 50% from steady-state conditions—after a change in the rate of drug administration.</a:t>
            </a:r>
          </a:p>
        </p:txBody>
      </p:sp>
    </p:spTree>
    <p:extLst>
      <p:ext uri="{BB962C8B-B14F-4D97-AF65-F5344CB8AC3E}">
        <p14:creationId xmlns:p14="http://schemas.microsoft.com/office/powerpoint/2010/main" val="20510110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3" name="object 3"/>
          <p:cNvSpPr txBox="1"/>
          <p:nvPr/>
        </p:nvSpPr>
        <p:spPr>
          <a:xfrm>
            <a:off x="910589" y="1633220"/>
            <a:ext cx="7042784" cy="3792220"/>
          </a:xfrm>
          <a:prstGeom prst="rect">
            <a:avLst/>
          </a:prstGeom>
        </p:spPr>
        <p:txBody>
          <a:bodyPr vert="horz" wrap="square" lIns="0" tIns="12700" rIns="0" bIns="0" rtlCol="0">
            <a:spAutoFit/>
          </a:bodyPr>
          <a:lstStyle/>
          <a:p>
            <a:pPr marL="355600" marR="483870" indent="-342900">
              <a:lnSpc>
                <a:spcPct val="100000"/>
              </a:lnSpc>
              <a:spcBef>
                <a:spcPts val="100"/>
              </a:spcBef>
              <a:buFont typeface="Arial"/>
              <a:buChar char="•"/>
              <a:tabLst>
                <a:tab pos="354965" algn="l"/>
                <a:tab pos="355600" algn="l"/>
              </a:tabLst>
            </a:pPr>
            <a:r>
              <a:rPr sz="2800" spc="-5" dirty="0">
                <a:solidFill>
                  <a:srgbClr val="FFFF00"/>
                </a:solidFill>
                <a:latin typeface="Times New Roman"/>
                <a:cs typeface="Times New Roman"/>
              </a:rPr>
              <a:t>Liver </a:t>
            </a:r>
            <a:r>
              <a:rPr sz="2800" dirty="0">
                <a:solidFill>
                  <a:srgbClr val="FFFF00"/>
                </a:solidFill>
                <a:latin typeface="Times New Roman"/>
                <a:cs typeface="Times New Roman"/>
              </a:rPr>
              <a:t>and </a:t>
            </a:r>
            <a:r>
              <a:rPr sz="2800" spc="-5" dirty="0">
                <a:solidFill>
                  <a:srgbClr val="FFFF00"/>
                </a:solidFill>
                <a:latin typeface="Times New Roman"/>
                <a:cs typeface="Times New Roman"/>
              </a:rPr>
              <a:t>kidney disease patients </a:t>
            </a:r>
            <a:r>
              <a:rPr sz="2800" spc="-10" dirty="0">
                <a:solidFill>
                  <a:srgbClr val="FFFF00"/>
                </a:solidFill>
                <a:latin typeface="Times New Roman"/>
                <a:cs typeface="Times New Roman"/>
              </a:rPr>
              <a:t>may </a:t>
            </a:r>
            <a:r>
              <a:rPr sz="2800" spc="-5" dirty="0">
                <a:solidFill>
                  <a:srgbClr val="FFFF00"/>
                </a:solidFill>
                <a:latin typeface="Times New Roman"/>
                <a:cs typeface="Times New Roman"/>
              </a:rPr>
              <a:t>have </a:t>
            </a:r>
            <a:r>
              <a:rPr sz="2800" spc="-685" dirty="0">
                <a:solidFill>
                  <a:srgbClr val="FFFF00"/>
                </a:solidFill>
                <a:latin typeface="Times New Roman"/>
                <a:cs typeface="Times New Roman"/>
              </a:rPr>
              <a:t> </a:t>
            </a:r>
            <a:r>
              <a:rPr sz="2800" spc="-5" dirty="0">
                <a:solidFill>
                  <a:srgbClr val="FFFF00"/>
                </a:solidFill>
                <a:latin typeface="Times New Roman"/>
                <a:cs typeface="Times New Roman"/>
              </a:rPr>
              <a:t>problems</a:t>
            </a:r>
            <a:r>
              <a:rPr sz="2800" spc="-10" dirty="0">
                <a:solidFill>
                  <a:srgbClr val="FFFF00"/>
                </a:solidFill>
                <a:latin typeface="Times New Roman"/>
                <a:cs typeface="Times New Roman"/>
              </a:rPr>
              <a:t> </a:t>
            </a:r>
            <a:r>
              <a:rPr sz="2800" dirty="0">
                <a:solidFill>
                  <a:srgbClr val="FFFF00"/>
                </a:solidFill>
                <a:latin typeface="Times New Roman"/>
                <a:cs typeface="Times New Roman"/>
              </a:rPr>
              <a:t>of</a:t>
            </a:r>
            <a:r>
              <a:rPr sz="2800" spc="-5" dirty="0">
                <a:solidFill>
                  <a:srgbClr val="FFFF00"/>
                </a:solidFill>
                <a:latin typeface="Times New Roman"/>
                <a:cs typeface="Times New Roman"/>
              </a:rPr>
              <a:t> excreting </a:t>
            </a:r>
            <a:r>
              <a:rPr sz="2800" dirty="0">
                <a:solidFill>
                  <a:srgbClr val="FFFF00"/>
                </a:solidFill>
                <a:latin typeface="Times New Roman"/>
                <a:cs typeface="Times New Roman"/>
              </a:rPr>
              <a:t>a</a:t>
            </a:r>
            <a:r>
              <a:rPr sz="2800" spc="-15" dirty="0">
                <a:solidFill>
                  <a:srgbClr val="FFFF00"/>
                </a:solidFill>
                <a:latin typeface="Times New Roman"/>
                <a:cs typeface="Times New Roman"/>
              </a:rPr>
              <a:t> </a:t>
            </a:r>
            <a:r>
              <a:rPr sz="2800" dirty="0">
                <a:solidFill>
                  <a:srgbClr val="FFFF00"/>
                </a:solidFill>
                <a:latin typeface="Times New Roman"/>
                <a:cs typeface="Times New Roman"/>
              </a:rPr>
              <a:t>drug.</a:t>
            </a:r>
            <a:endParaRPr sz="2800">
              <a:latin typeface="Times New Roman"/>
              <a:cs typeface="Times New Roman"/>
            </a:endParaRPr>
          </a:p>
          <a:p>
            <a:pPr>
              <a:lnSpc>
                <a:spcPct val="100000"/>
              </a:lnSpc>
              <a:spcBef>
                <a:spcPts val="35"/>
              </a:spcBef>
              <a:buClr>
                <a:srgbClr val="FFFF00"/>
              </a:buClr>
              <a:buFont typeface="Arial"/>
              <a:buChar char="•"/>
            </a:pPr>
            <a:endParaRPr sz="4100">
              <a:latin typeface="Times New Roman"/>
              <a:cs typeface="Times New Roman"/>
            </a:endParaRPr>
          </a:p>
          <a:p>
            <a:pPr marL="355600" marR="606425" indent="-342900">
              <a:lnSpc>
                <a:spcPct val="100000"/>
              </a:lnSpc>
              <a:buFont typeface="Arial"/>
              <a:buChar char="•"/>
              <a:tabLst>
                <a:tab pos="354965" algn="l"/>
                <a:tab pos="355600" algn="l"/>
              </a:tabLst>
            </a:pPr>
            <a:r>
              <a:rPr sz="2800" spc="-5" dirty="0">
                <a:solidFill>
                  <a:srgbClr val="FFFF00"/>
                </a:solidFill>
                <a:latin typeface="Times New Roman"/>
                <a:cs typeface="Times New Roman"/>
              </a:rPr>
              <a:t>Difficulty </a:t>
            </a:r>
            <a:r>
              <a:rPr sz="2800" dirty="0">
                <a:solidFill>
                  <a:srgbClr val="FFFF00"/>
                </a:solidFill>
                <a:latin typeface="Times New Roman"/>
                <a:cs typeface="Times New Roman"/>
              </a:rPr>
              <a:t>in</a:t>
            </a:r>
            <a:r>
              <a:rPr sz="2800" spc="-15" dirty="0">
                <a:solidFill>
                  <a:srgbClr val="FFFF00"/>
                </a:solidFill>
                <a:latin typeface="Times New Roman"/>
                <a:cs typeface="Times New Roman"/>
              </a:rPr>
              <a:t> </a:t>
            </a:r>
            <a:r>
              <a:rPr sz="2800" spc="-5" dirty="0">
                <a:solidFill>
                  <a:srgbClr val="FFFF00"/>
                </a:solidFill>
                <a:latin typeface="Times New Roman"/>
                <a:cs typeface="Times New Roman"/>
              </a:rPr>
              <a:t>excreting</a:t>
            </a:r>
            <a:r>
              <a:rPr sz="2800" spc="-10" dirty="0">
                <a:solidFill>
                  <a:srgbClr val="FFFF00"/>
                </a:solidFill>
                <a:latin typeface="Times New Roman"/>
                <a:cs typeface="Times New Roman"/>
              </a:rPr>
              <a:t> </a:t>
            </a:r>
            <a:r>
              <a:rPr sz="2800" dirty="0">
                <a:solidFill>
                  <a:srgbClr val="FFFF00"/>
                </a:solidFill>
                <a:latin typeface="Times New Roman"/>
                <a:cs typeface="Times New Roman"/>
              </a:rPr>
              <a:t>a</a:t>
            </a:r>
            <a:r>
              <a:rPr sz="2800" spc="-25" dirty="0">
                <a:solidFill>
                  <a:srgbClr val="FFFF00"/>
                </a:solidFill>
                <a:latin typeface="Times New Roman"/>
                <a:cs typeface="Times New Roman"/>
              </a:rPr>
              <a:t> </a:t>
            </a:r>
            <a:r>
              <a:rPr sz="2800" dirty="0">
                <a:solidFill>
                  <a:srgbClr val="FFFF00"/>
                </a:solidFill>
                <a:latin typeface="Times New Roman"/>
                <a:cs typeface="Times New Roman"/>
              </a:rPr>
              <a:t>drug</a:t>
            </a:r>
            <a:r>
              <a:rPr sz="2800" spc="-15" dirty="0">
                <a:solidFill>
                  <a:srgbClr val="FFFF00"/>
                </a:solidFill>
                <a:latin typeface="Times New Roman"/>
                <a:cs typeface="Times New Roman"/>
              </a:rPr>
              <a:t> </a:t>
            </a:r>
            <a:r>
              <a:rPr sz="2800" spc="-5" dirty="0">
                <a:solidFill>
                  <a:srgbClr val="FFFF00"/>
                </a:solidFill>
                <a:latin typeface="Times New Roman"/>
                <a:cs typeface="Times New Roman"/>
              </a:rPr>
              <a:t>increases</a:t>
            </a:r>
            <a:r>
              <a:rPr sz="2800" spc="-10" dirty="0">
                <a:solidFill>
                  <a:srgbClr val="FFFF00"/>
                </a:solidFill>
                <a:latin typeface="Times New Roman"/>
                <a:cs typeface="Times New Roman"/>
              </a:rPr>
              <a:t> </a:t>
            </a:r>
            <a:r>
              <a:rPr sz="2800" dirty="0">
                <a:solidFill>
                  <a:srgbClr val="FFFF00"/>
                </a:solidFill>
                <a:latin typeface="Times New Roman"/>
                <a:cs typeface="Times New Roman"/>
              </a:rPr>
              <a:t>the </a:t>
            </a:r>
            <a:r>
              <a:rPr sz="2800" spc="-685" dirty="0">
                <a:solidFill>
                  <a:srgbClr val="FFFF00"/>
                </a:solidFill>
                <a:latin typeface="Times New Roman"/>
                <a:cs typeface="Times New Roman"/>
              </a:rPr>
              <a:t> </a:t>
            </a:r>
            <a:r>
              <a:rPr sz="2800" spc="-5" dirty="0">
                <a:solidFill>
                  <a:srgbClr val="FFFF00"/>
                </a:solidFill>
                <a:latin typeface="Times New Roman"/>
                <a:cs typeface="Times New Roman"/>
              </a:rPr>
              <a:t>half-life</a:t>
            </a:r>
            <a:r>
              <a:rPr sz="2800" spc="-15" dirty="0">
                <a:solidFill>
                  <a:srgbClr val="FFFF00"/>
                </a:solidFill>
                <a:latin typeface="Times New Roman"/>
                <a:cs typeface="Times New Roman"/>
              </a:rPr>
              <a:t> </a:t>
            </a:r>
            <a:r>
              <a:rPr sz="2800" spc="-5" dirty="0">
                <a:solidFill>
                  <a:srgbClr val="FFFF00"/>
                </a:solidFill>
                <a:latin typeface="Times New Roman"/>
                <a:cs typeface="Times New Roman"/>
              </a:rPr>
              <a:t>and increases</a:t>
            </a:r>
            <a:r>
              <a:rPr sz="2800" spc="-10" dirty="0">
                <a:solidFill>
                  <a:srgbClr val="FFFF00"/>
                </a:solidFill>
                <a:latin typeface="Times New Roman"/>
                <a:cs typeface="Times New Roman"/>
              </a:rPr>
              <a:t> </a:t>
            </a:r>
            <a:r>
              <a:rPr sz="2800" dirty="0">
                <a:solidFill>
                  <a:srgbClr val="FFFF00"/>
                </a:solidFill>
                <a:latin typeface="Times New Roman"/>
                <a:cs typeface="Times New Roman"/>
              </a:rPr>
              <a:t>the</a:t>
            </a:r>
            <a:r>
              <a:rPr sz="2800" spc="-10" dirty="0">
                <a:solidFill>
                  <a:srgbClr val="FFFF00"/>
                </a:solidFill>
                <a:latin typeface="Times New Roman"/>
                <a:cs typeface="Times New Roman"/>
              </a:rPr>
              <a:t> </a:t>
            </a:r>
            <a:r>
              <a:rPr sz="2800" spc="-5" dirty="0">
                <a:solidFill>
                  <a:srgbClr val="FFFF00"/>
                </a:solidFill>
                <a:latin typeface="Times New Roman"/>
                <a:cs typeface="Times New Roman"/>
              </a:rPr>
              <a:t>risk</a:t>
            </a:r>
            <a:r>
              <a:rPr sz="2800" spc="-10" dirty="0">
                <a:solidFill>
                  <a:srgbClr val="FFFF00"/>
                </a:solidFill>
                <a:latin typeface="Times New Roman"/>
                <a:cs typeface="Times New Roman"/>
              </a:rPr>
              <a:t> </a:t>
            </a:r>
            <a:r>
              <a:rPr sz="2800" dirty="0">
                <a:solidFill>
                  <a:srgbClr val="FFFF00"/>
                </a:solidFill>
                <a:latin typeface="Times New Roman"/>
                <a:cs typeface="Times New Roman"/>
              </a:rPr>
              <a:t>of</a:t>
            </a:r>
            <a:r>
              <a:rPr sz="2800" spc="-20" dirty="0">
                <a:solidFill>
                  <a:srgbClr val="FFFF00"/>
                </a:solidFill>
                <a:latin typeface="Times New Roman"/>
                <a:cs typeface="Times New Roman"/>
              </a:rPr>
              <a:t> </a:t>
            </a:r>
            <a:r>
              <a:rPr sz="2800" dirty="0">
                <a:solidFill>
                  <a:srgbClr val="FFFF00"/>
                </a:solidFill>
                <a:latin typeface="Times New Roman"/>
                <a:cs typeface="Times New Roman"/>
              </a:rPr>
              <a:t>toxicity.</a:t>
            </a:r>
            <a:endParaRPr sz="2800">
              <a:latin typeface="Times New Roman"/>
              <a:cs typeface="Times New Roman"/>
            </a:endParaRPr>
          </a:p>
          <a:p>
            <a:pPr>
              <a:lnSpc>
                <a:spcPct val="100000"/>
              </a:lnSpc>
              <a:spcBef>
                <a:spcPts val="35"/>
              </a:spcBef>
              <a:buClr>
                <a:srgbClr val="FFFF00"/>
              </a:buClr>
              <a:buFont typeface="Arial"/>
              <a:buChar char="•"/>
            </a:pPr>
            <a:endParaRPr sz="4100">
              <a:latin typeface="Times New Roman"/>
              <a:cs typeface="Times New Roman"/>
            </a:endParaRPr>
          </a:p>
          <a:p>
            <a:pPr marL="355600" marR="5080" indent="-342900">
              <a:lnSpc>
                <a:spcPct val="100000"/>
              </a:lnSpc>
              <a:buFont typeface="Arial"/>
              <a:buChar char="•"/>
              <a:tabLst>
                <a:tab pos="354965" algn="l"/>
                <a:tab pos="355600" algn="l"/>
              </a:tabLst>
            </a:pPr>
            <a:r>
              <a:rPr sz="2800" spc="-5" dirty="0">
                <a:solidFill>
                  <a:srgbClr val="FFFF00"/>
                </a:solidFill>
                <a:latin typeface="Times New Roman"/>
                <a:cs typeface="Times New Roman"/>
              </a:rPr>
              <a:t>Implication:</a:t>
            </a:r>
            <a:r>
              <a:rPr sz="2800" dirty="0">
                <a:solidFill>
                  <a:srgbClr val="FFFF00"/>
                </a:solidFill>
                <a:latin typeface="Times New Roman"/>
                <a:cs typeface="Times New Roman"/>
              </a:rPr>
              <a:t> </a:t>
            </a:r>
            <a:r>
              <a:rPr sz="2800" spc="-15" dirty="0">
                <a:solidFill>
                  <a:srgbClr val="FFFF00"/>
                </a:solidFill>
                <a:latin typeface="Times New Roman"/>
                <a:cs typeface="Times New Roman"/>
              </a:rPr>
              <a:t>may</a:t>
            </a:r>
            <a:r>
              <a:rPr sz="2800" spc="10" dirty="0">
                <a:solidFill>
                  <a:srgbClr val="FFFF00"/>
                </a:solidFill>
                <a:latin typeface="Times New Roman"/>
                <a:cs typeface="Times New Roman"/>
              </a:rPr>
              <a:t> </a:t>
            </a:r>
            <a:r>
              <a:rPr sz="2800" spc="-5" dirty="0">
                <a:solidFill>
                  <a:srgbClr val="FFFF00"/>
                </a:solidFill>
                <a:latin typeface="Times New Roman"/>
                <a:cs typeface="Times New Roman"/>
              </a:rPr>
              <a:t>require</a:t>
            </a:r>
            <a:r>
              <a:rPr sz="2800" spc="-20" dirty="0">
                <a:solidFill>
                  <a:srgbClr val="FFFF00"/>
                </a:solidFill>
                <a:latin typeface="Times New Roman"/>
                <a:cs typeface="Times New Roman"/>
              </a:rPr>
              <a:t> </a:t>
            </a:r>
            <a:r>
              <a:rPr sz="2800" spc="-5" dirty="0">
                <a:solidFill>
                  <a:srgbClr val="FFFF00"/>
                </a:solidFill>
                <a:latin typeface="Times New Roman"/>
                <a:cs typeface="Times New Roman"/>
              </a:rPr>
              <a:t>frequent</a:t>
            </a:r>
            <a:r>
              <a:rPr sz="2800" spc="-10" dirty="0">
                <a:solidFill>
                  <a:srgbClr val="FFFF00"/>
                </a:solidFill>
                <a:latin typeface="Times New Roman"/>
                <a:cs typeface="Times New Roman"/>
              </a:rPr>
              <a:t> </a:t>
            </a:r>
            <a:r>
              <a:rPr sz="2800" spc="-5" dirty="0">
                <a:solidFill>
                  <a:srgbClr val="FFFF00"/>
                </a:solidFill>
                <a:latin typeface="Times New Roman"/>
                <a:cs typeface="Times New Roman"/>
              </a:rPr>
              <a:t>diagnostic </a:t>
            </a:r>
            <a:r>
              <a:rPr sz="2800" dirty="0">
                <a:solidFill>
                  <a:srgbClr val="FFFF00"/>
                </a:solidFill>
                <a:latin typeface="Times New Roman"/>
                <a:cs typeface="Times New Roman"/>
              </a:rPr>
              <a:t> </a:t>
            </a:r>
            <a:r>
              <a:rPr sz="2800" spc="-5" dirty="0">
                <a:solidFill>
                  <a:srgbClr val="FFFF00"/>
                </a:solidFill>
                <a:latin typeface="Times New Roman"/>
                <a:cs typeface="Times New Roman"/>
              </a:rPr>
              <a:t>tests</a:t>
            </a:r>
            <a:r>
              <a:rPr sz="2800" spc="-20" dirty="0">
                <a:solidFill>
                  <a:srgbClr val="FFFF00"/>
                </a:solidFill>
                <a:latin typeface="Times New Roman"/>
                <a:cs typeface="Times New Roman"/>
              </a:rPr>
              <a:t> </a:t>
            </a:r>
            <a:r>
              <a:rPr sz="2800" dirty="0">
                <a:solidFill>
                  <a:srgbClr val="FFFF00"/>
                </a:solidFill>
                <a:latin typeface="Times New Roman"/>
                <a:cs typeface="Times New Roman"/>
              </a:rPr>
              <a:t>and </a:t>
            </a:r>
            <a:r>
              <a:rPr sz="2800" spc="-10" dirty="0">
                <a:solidFill>
                  <a:srgbClr val="FFFF00"/>
                </a:solidFill>
                <a:latin typeface="Times New Roman"/>
                <a:cs typeface="Times New Roman"/>
              </a:rPr>
              <a:t>measuring</a:t>
            </a:r>
            <a:r>
              <a:rPr sz="2800" spc="-5" dirty="0">
                <a:solidFill>
                  <a:srgbClr val="FFFF00"/>
                </a:solidFill>
                <a:latin typeface="Times New Roman"/>
                <a:cs typeface="Times New Roman"/>
              </a:rPr>
              <a:t> renal and</a:t>
            </a:r>
            <a:r>
              <a:rPr sz="2800" spc="-10" dirty="0">
                <a:solidFill>
                  <a:srgbClr val="FFFF00"/>
                </a:solidFill>
                <a:latin typeface="Times New Roman"/>
                <a:cs typeface="Times New Roman"/>
              </a:rPr>
              <a:t> </a:t>
            </a:r>
            <a:r>
              <a:rPr sz="2800" spc="-5" dirty="0">
                <a:solidFill>
                  <a:srgbClr val="FFFF00"/>
                </a:solidFill>
                <a:latin typeface="Times New Roman"/>
                <a:cs typeface="Times New Roman"/>
              </a:rPr>
              <a:t>hepatic</a:t>
            </a:r>
            <a:r>
              <a:rPr sz="2800" spc="-20" dirty="0">
                <a:solidFill>
                  <a:srgbClr val="FFFF00"/>
                </a:solidFill>
                <a:latin typeface="Times New Roman"/>
                <a:cs typeface="Times New Roman"/>
              </a:rPr>
              <a:t> </a:t>
            </a:r>
            <a:r>
              <a:rPr sz="2800" dirty="0">
                <a:solidFill>
                  <a:srgbClr val="FFFF00"/>
                </a:solidFill>
                <a:latin typeface="Times New Roman"/>
                <a:cs typeface="Times New Roman"/>
              </a:rPr>
              <a:t>function.</a:t>
            </a:r>
            <a:endParaRPr sz="2800">
              <a:latin typeface="Times New Roman"/>
              <a:cs typeface="Times New Roman"/>
            </a:endParaRPr>
          </a:p>
        </p:txBody>
      </p:sp>
      <p:grpSp>
        <p:nvGrpSpPr>
          <p:cNvPr id="4" name="object 4"/>
          <p:cNvGrpSpPr/>
          <p:nvPr/>
        </p:nvGrpSpPr>
        <p:grpSpPr>
          <a:xfrm>
            <a:off x="452527" y="269647"/>
            <a:ext cx="8239125" cy="1172845"/>
            <a:chOff x="452527" y="269647"/>
            <a:chExt cx="8239125" cy="1172845"/>
          </a:xfrm>
        </p:grpSpPr>
        <p:sp>
          <p:nvSpPr>
            <p:cNvPr id="5" name="object 5"/>
            <p:cNvSpPr/>
            <p:nvPr/>
          </p:nvSpPr>
          <p:spPr>
            <a:xfrm>
              <a:off x="457199" y="294639"/>
              <a:ext cx="8229600" cy="1143000"/>
            </a:xfrm>
            <a:custGeom>
              <a:avLst/>
              <a:gdLst/>
              <a:ahLst/>
              <a:cxnLst/>
              <a:rect l="l" t="t" r="r" b="b"/>
              <a:pathLst>
                <a:path w="8229600" h="1143000">
                  <a:moveTo>
                    <a:pt x="4114800" y="1142999"/>
                  </a:moveTo>
                  <a:lnTo>
                    <a:pt x="0" y="1142999"/>
                  </a:lnTo>
                  <a:lnTo>
                    <a:pt x="0" y="0"/>
                  </a:lnTo>
                  <a:lnTo>
                    <a:pt x="8229600" y="0"/>
                  </a:lnTo>
                  <a:lnTo>
                    <a:pt x="8229600" y="1142999"/>
                  </a:lnTo>
                  <a:lnTo>
                    <a:pt x="4114800" y="1142999"/>
                  </a:lnTo>
                  <a:close/>
                </a:path>
              </a:pathLst>
            </a:custGeom>
            <a:ln w="9344">
              <a:solidFill>
                <a:srgbClr val="000000"/>
              </a:solidFill>
            </a:ln>
          </p:spPr>
          <p:txBody>
            <a:bodyPr wrap="square" lIns="0" tIns="0" rIns="0" bIns="0" rtlCol="0"/>
            <a:lstStyle/>
            <a:p>
              <a:endParaRPr/>
            </a:p>
          </p:txBody>
        </p:sp>
        <p:sp>
          <p:nvSpPr>
            <p:cNvPr id="6" name="object 6"/>
            <p:cNvSpPr/>
            <p:nvPr/>
          </p:nvSpPr>
          <p:spPr>
            <a:xfrm>
              <a:off x="457199" y="274319"/>
              <a:ext cx="8229600" cy="1143000"/>
            </a:xfrm>
            <a:custGeom>
              <a:avLst/>
              <a:gdLst/>
              <a:ahLst/>
              <a:cxnLst/>
              <a:rect l="l" t="t" r="r" b="b"/>
              <a:pathLst>
                <a:path w="8229600" h="1143000">
                  <a:moveTo>
                    <a:pt x="4114800" y="1143000"/>
                  </a:moveTo>
                  <a:lnTo>
                    <a:pt x="0" y="1143000"/>
                  </a:lnTo>
                  <a:lnTo>
                    <a:pt x="0" y="0"/>
                  </a:lnTo>
                  <a:lnTo>
                    <a:pt x="8229600" y="0"/>
                  </a:lnTo>
                  <a:lnTo>
                    <a:pt x="8229600" y="1143000"/>
                  </a:lnTo>
                  <a:lnTo>
                    <a:pt x="4114800" y="1143000"/>
                  </a:lnTo>
                  <a:close/>
                </a:path>
              </a:pathLst>
            </a:custGeom>
            <a:ln w="9344">
              <a:solidFill>
                <a:srgbClr val="97B853"/>
              </a:solidFill>
            </a:ln>
          </p:spPr>
          <p:txBody>
            <a:bodyPr wrap="square" lIns="0" tIns="0" rIns="0" bIns="0" rtlCol="0"/>
            <a:lstStyle/>
            <a:p>
              <a:endParaRPr/>
            </a:p>
          </p:txBody>
        </p:sp>
      </p:grpSp>
      <p:sp>
        <p:nvSpPr>
          <p:cNvPr id="7" name="object 7"/>
          <p:cNvSpPr txBox="1">
            <a:spLocks noGrp="1"/>
          </p:cNvSpPr>
          <p:nvPr>
            <p:ph type="title"/>
          </p:nvPr>
        </p:nvSpPr>
        <p:spPr>
          <a:xfrm>
            <a:off x="461872" y="497840"/>
            <a:ext cx="8220709" cy="695960"/>
          </a:xfrm>
          <a:prstGeom prst="rect">
            <a:avLst/>
          </a:prstGeom>
        </p:spPr>
        <p:txBody>
          <a:bodyPr vert="horz" wrap="square" lIns="0" tIns="12700" rIns="0" bIns="0" rtlCol="0">
            <a:spAutoFit/>
          </a:bodyPr>
          <a:lstStyle/>
          <a:p>
            <a:pPr marR="121285" algn="ctr">
              <a:lnSpc>
                <a:spcPct val="100000"/>
              </a:lnSpc>
              <a:spcBef>
                <a:spcPts val="100"/>
              </a:spcBef>
            </a:pPr>
            <a:r>
              <a:rPr sz="4400" spc="-5" dirty="0">
                <a:solidFill>
                  <a:srgbClr val="FFFF00"/>
                </a:solidFill>
                <a:latin typeface="Calibri"/>
                <a:cs typeface="Calibri"/>
              </a:rPr>
              <a:t>Half-life</a:t>
            </a:r>
            <a:endParaRPr sz="4400">
              <a:latin typeface="Calibri"/>
              <a:cs typeface="Calibri"/>
            </a:endParaRPr>
          </a:p>
        </p:txBody>
      </p:sp>
      <p:sp>
        <p:nvSpPr>
          <p:cNvPr id="8" name="object 8"/>
          <p:cNvSpPr txBox="1"/>
          <p:nvPr/>
        </p:nvSpPr>
        <p:spPr>
          <a:xfrm>
            <a:off x="8440419" y="5904696"/>
            <a:ext cx="247650" cy="196215"/>
          </a:xfrm>
          <a:prstGeom prst="rect">
            <a:avLst/>
          </a:prstGeom>
        </p:spPr>
        <p:txBody>
          <a:bodyPr vert="horz" wrap="square" lIns="0" tIns="0" rIns="0" bIns="0" rtlCol="0">
            <a:spAutoFit/>
          </a:bodyPr>
          <a:lstStyle/>
          <a:p>
            <a:pPr marL="38100">
              <a:lnSpc>
                <a:spcPts val="1425"/>
              </a:lnSpc>
            </a:pPr>
            <a:fld id="{81D60167-4931-47E6-BA6A-407CBD079E47}" type="slidenum">
              <a:rPr sz="1200" dirty="0">
                <a:latin typeface="Arial"/>
                <a:cs typeface="Arial"/>
              </a:rPr>
              <a:t>63</a:t>
            </a:fld>
            <a:endParaRPr sz="1200">
              <a:latin typeface="Arial"/>
              <a:cs typeface="Arial"/>
            </a:endParaRPr>
          </a:p>
        </p:txBody>
      </p:sp>
    </p:spTree>
    <p:extLst>
      <p:ext uri="{BB962C8B-B14F-4D97-AF65-F5344CB8AC3E}">
        <p14:creationId xmlns:p14="http://schemas.microsoft.com/office/powerpoint/2010/main" val="37410313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3" name="object 3"/>
          <p:cNvSpPr txBox="1">
            <a:spLocks noGrp="1"/>
          </p:cNvSpPr>
          <p:nvPr>
            <p:ph type="title"/>
          </p:nvPr>
        </p:nvSpPr>
        <p:spPr>
          <a:xfrm>
            <a:off x="3049270" y="703579"/>
            <a:ext cx="2909570" cy="635000"/>
          </a:xfrm>
          <a:prstGeom prst="rect">
            <a:avLst/>
          </a:prstGeom>
        </p:spPr>
        <p:txBody>
          <a:bodyPr vert="horz" wrap="square" lIns="0" tIns="12700" rIns="0" bIns="0" rtlCol="0">
            <a:spAutoFit/>
          </a:bodyPr>
          <a:lstStyle/>
          <a:p>
            <a:pPr marL="12700">
              <a:lnSpc>
                <a:spcPct val="100000"/>
              </a:lnSpc>
              <a:spcBef>
                <a:spcPts val="100"/>
              </a:spcBef>
            </a:pPr>
            <a:r>
              <a:rPr u="heavy" spc="-5" dirty="0">
                <a:solidFill>
                  <a:srgbClr val="FFFF00"/>
                </a:solidFill>
                <a:uFill>
                  <a:solidFill>
                    <a:srgbClr val="FFFF00"/>
                  </a:solidFill>
                </a:uFill>
              </a:rPr>
              <a:t>Half</a:t>
            </a:r>
            <a:r>
              <a:rPr u="heavy" spc="-30" dirty="0">
                <a:solidFill>
                  <a:srgbClr val="FFFF00"/>
                </a:solidFill>
                <a:uFill>
                  <a:solidFill>
                    <a:srgbClr val="FFFF00"/>
                  </a:solidFill>
                </a:uFill>
              </a:rPr>
              <a:t> </a:t>
            </a:r>
            <a:r>
              <a:rPr u="heavy" spc="-5" dirty="0">
                <a:solidFill>
                  <a:srgbClr val="FFFF00"/>
                </a:solidFill>
                <a:uFill>
                  <a:solidFill>
                    <a:srgbClr val="FFFF00"/>
                  </a:solidFill>
                </a:uFill>
              </a:rPr>
              <a:t>Life</a:t>
            </a:r>
            <a:r>
              <a:rPr u="heavy" spc="-40" dirty="0">
                <a:solidFill>
                  <a:srgbClr val="FFFF00"/>
                </a:solidFill>
                <a:uFill>
                  <a:solidFill>
                    <a:srgbClr val="FFFF00"/>
                  </a:solidFill>
                </a:uFill>
              </a:rPr>
              <a:t> </a:t>
            </a:r>
            <a:r>
              <a:rPr u="heavy" dirty="0">
                <a:solidFill>
                  <a:srgbClr val="FFFF00"/>
                </a:solidFill>
                <a:uFill>
                  <a:solidFill>
                    <a:srgbClr val="FFFF00"/>
                  </a:solidFill>
                </a:uFill>
              </a:rPr>
              <a:t>=</a:t>
            </a:r>
            <a:r>
              <a:rPr u="heavy" spc="-35" dirty="0">
                <a:solidFill>
                  <a:srgbClr val="FFFF00"/>
                </a:solidFill>
                <a:uFill>
                  <a:solidFill>
                    <a:srgbClr val="FFFF00"/>
                  </a:solidFill>
                </a:uFill>
              </a:rPr>
              <a:t> </a:t>
            </a:r>
            <a:r>
              <a:rPr u="heavy" dirty="0">
                <a:solidFill>
                  <a:srgbClr val="FFFF00"/>
                </a:solidFill>
                <a:uFill>
                  <a:solidFill>
                    <a:srgbClr val="FFFF00"/>
                  </a:solidFill>
                </a:uFill>
              </a:rPr>
              <a:t>½</a:t>
            </a:r>
          </a:p>
        </p:txBody>
      </p:sp>
      <p:sp>
        <p:nvSpPr>
          <p:cNvPr id="4" name="object 4"/>
          <p:cNvSpPr txBox="1"/>
          <p:nvPr/>
        </p:nvSpPr>
        <p:spPr>
          <a:xfrm>
            <a:off x="382270" y="1710689"/>
            <a:ext cx="8328025" cy="3973829"/>
          </a:xfrm>
          <a:prstGeom prst="rect">
            <a:avLst/>
          </a:prstGeom>
        </p:spPr>
        <p:txBody>
          <a:bodyPr vert="horz" wrap="square" lIns="0" tIns="12700" rIns="0" bIns="0" rtlCol="0">
            <a:spAutoFit/>
          </a:bodyPr>
          <a:lstStyle/>
          <a:p>
            <a:pPr marL="583565" marR="5080" indent="-571500">
              <a:lnSpc>
                <a:spcPct val="119900"/>
              </a:lnSpc>
              <a:spcBef>
                <a:spcPts val="100"/>
              </a:spcBef>
              <a:tabLst>
                <a:tab pos="469265" algn="l"/>
              </a:tabLst>
            </a:pPr>
            <a:r>
              <a:rPr sz="3600" b="1" dirty="0">
                <a:solidFill>
                  <a:srgbClr val="EDEBE0"/>
                </a:solidFill>
                <a:latin typeface="Times New Roman"/>
                <a:cs typeface="Times New Roman"/>
              </a:rPr>
              <a:t>#	</a:t>
            </a:r>
            <a:r>
              <a:rPr sz="3600" b="1" spc="-10" dirty="0">
                <a:solidFill>
                  <a:srgbClr val="EDEBE0"/>
                </a:solidFill>
                <a:latin typeface="Times New Roman"/>
                <a:cs typeface="Times New Roman"/>
              </a:rPr>
              <a:t>Time </a:t>
            </a:r>
            <a:r>
              <a:rPr sz="3600" b="1" spc="-5" dirty="0">
                <a:solidFill>
                  <a:srgbClr val="EDEBE0"/>
                </a:solidFill>
                <a:latin typeface="Times New Roman"/>
                <a:cs typeface="Times New Roman"/>
              </a:rPr>
              <a:t>in </a:t>
            </a:r>
            <a:r>
              <a:rPr sz="3600" b="1" spc="-10" dirty="0">
                <a:solidFill>
                  <a:srgbClr val="EDEBE0"/>
                </a:solidFill>
                <a:latin typeface="Times New Roman"/>
                <a:cs typeface="Times New Roman"/>
              </a:rPr>
              <a:t>which </a:t>
            </a:r>
            <a:r>
              <a:rPr sz="3600" b="1" dirty="0">
                <a:solidFill>
                  <a:srgbClr val="EDEBE0"/>
                </a:solidFill>
                <a:latin typeface="Times New Roman"/>
                <a:cs typeface="Times New Roman"/>
              </a:rPr>
              <a:t>a</a:t>
            </a:r>
            <a:r>
              <a:rPr sz="3600" b="1" spc="5" dirty="0">
                <a:solidFill>
                  <a:srgbClr val="EDEBE0"/>
                </a:solidFill>
                <a:latin typeface="Times New Roman"/>
                <a:cs typeface="Times New Roman"/>
              </a:rPr>
              <a:t> </a:t>
            </a:r>
            <a:r>
              <a:rPr sz="3600" b="1" spc="-5" dirty="0">
                <a:solidFill>
                  <a:srgbClr val="EDEBE0"/>
                </a:solidFill>
                <a:latin typeface="Times New Roman"/>
                <a:cs typeface="Times New Roman"/>
              </a:rPr>
              <a:t>measure</a:t>
            </a:r>
            <a:r>
              <a:rPr sz="3600" b="1" spc="-10" dirty="0">
                <a:solidFill>
                  <a:srgbClr val="EDEBE0"/>
                </a:solidFill>
                <a:latin typeface="Times New Roman"/>
                <a:cs typeface="Times New Roman"/>
              </a:rPr>
              <a:t> (concentration </a:t>
            </a:r>
            <a:r>
              <a:rPr sz="3600" b="1" spc="-885" dirty="0">
                <a:solidFill>
                  <a:srgbClr val="EDEBE0"/>
                </a:solidFill>
                <a:latin typeface="Times New Roman"/>
                <a:cs typeface="Times New Roman"/>
              </a:rPr>
              <a:t> </a:t>
            </a:r>
            <a:r>
              <a:rPr sz="3600" b="1" spc="-10" dirty="0">
                <a:solidFill>
                  <a:srgbClr val="EDEBE0"/>
                </a:solidFill>
                <a:latin typeface="Times New Roman"/>
                <a:cs typeface="Times New Roman"/>
              </a:rPr>
              <a:t>effects) declines </a:t>
            </a:r>
            <a:r>
              <a:rPr sz="3600" b="1" spc="-5" dirty="0">
                <a:solidFill>
                  <a:srgbClr val="EDEBE0"/>
                </a:solidFill>
                <a:latin typeface="Times New Roman"/>
                <a:cs typeface="Times New Roman"/>
              </a:rPr>
              <a:t>by</a:t>
            </a:r>
            <a:r>
              <a:rPr sz="3600" b="1" spc="10" dirty="0">
                <a:solidFill>
                  <a:srgbClr val="EDEBE0"/>
                </a:solidFill>
                <a:latin typeface="Times New Roman"/>
                <a:cs typeface="Times New Roman"/>
              </a:rPr>
              <a:t> </a:t>
            </a:r>
            <a:r>
              <a:rPr sz="3600" b="1" dirty="0">
                <a:solidFill>
                  <a:srgbClr val="EDEBE0"/>
                </a:solidFill>
                <a:latin typeface="Times New Roman"/>
                <a:cs typeface="Times New Roman"/>
              </a:rPr>
              <a:t>one </a:t>
            </a:r>
            <a:r>
              <a:rPr sz="3600" b="1" spc="-5" dirty="0">
                <a:solidFill>
                  <a:srgbClr val="EDEBE0"/>
                </a:solidFill>
                <a:latin typeface="Times New Roman"/>
                <a:cs typeface="Times New Roman"/>
              </a:rPr>
              <a:t>half</a:t>
            </a:r>
            <a:endParaRPr sz="3600">
              <a:latin typeface="Times New Roman"/>
              <a:cs typeface="Times New Roman"/>
            </a:endParaRPr>
          </a:p>
          <a:p>
            <a:pPr marL="12700">
              <a:lnSpc>
                <a:spcPct val="100000"/>
              </a:lnSpc>
              <a:spcBef>
                <a:spcPts val="860"/>
              </a:spcBef>
            </a:pPr>
            <a:r>
              <a:rPr sz="3600" b="1" dirty="0">
                <a:solidFill>
                  <a:srgbClr val="EDEBE0"/>
                </a:solidFill>
                <a:latin typeface="Times New Roman"/>
                <a:cs typeface="Times New Roman"/>
              </a:rPr>
              <a:t>#</a:t>
            </a:r>
            <a:r>
              <a:rPr sz="3600" b="1" spc="-10" dirty="0">
                <a:solidFill>
                  <a:srgbClr val="EDEBE0"/>
                </a:solidFill>
                <a:latin typeface="Times New Roman"/>
                <a:cs typeface="Times New Roman"/>
              </a:rPr>
              <a:t> </a:t>
            </a:r>
            <a:r>
              <a:rPr sz="3600" b="1" spc="-5" dirty="0">
                <a:solidFill>
                  <a:srgbClr val="EDEBE0"/>
                </a:solidFill>
                <a:latin typeface="Times New Roman"/>
                <a:cs typeface="Times New Roman"/>
              </a:rPr>
              <a:t>Measured</a:t>
            </a:r>
            <a:r>
              <a:rPr sz="3600" b="1" spc="-20" dirty="0">
                <a:solidFill>
                  <a:srgbClr val="EDEBE0"/>
                </a:solidFill>
                <a:latin typeface="Times New Roman"/>
                <a:cs typeface="Times New Roman"/>
              </a:rPr>
              <a:t> </a:t>
            </a:r>
            <a:r>
              <a:rPr sz="3600" b="1" spc="-5" dirty="0">
                <a:solidFill>
                  <a:srgbClr val="EDEBE0"/>
                </a:solidFill>
                <a:latin typeface="Times New Roman"/>
                <a:cs typeface="Times New Roman"/>
              </a:rPr>
              <a:t>in</a:t>
            </a:r>
            <a:r>
              <a:rPr sz="3600" b="1" spc="-10" dirty="0">
                <a:solidFill>
                  <a:srgbClr val="EDEBE0"/>
                </a:solidFill>
                <a:latin typeface="Times New Roman"/>
                <a:cs typeface="Times New Roman"/>
              </a:rPr>
              <a:t> </a:t>
            </a:r>
            <a:r>
              <a:rPr sz="3600" b="1" dirty="0">
                <a:solidFill>
                  <a:srgbClr val="EDEBE0"/>
                </a:solidFill>
                <a:latin typeface="Times New Roman"/>
                <a:cs typeface="Times New Roman"/>
              </a:rPr>
              <a:t>3</a:t>
            </a:r>
            <a:r>
              <a:rPr sz="3600" b="1" spc="-10" dirty="0">
                <a:solidFill>
                  <a:srgbClr val="EDEBE0"/>
                </a:solidFill>
                <a:latin typeface="Times New Roman"/>
                <a:cs typeface="Times New Roman"/>
              </a:rPr>
              <a:t> </a:t>
            </a:r>
            <a:r>
              <a:rPr sz="3600" b="1" spc="-5" dirty="0">
                <a:solidFill>
                  <a:srgbClr val="EDEBE0"/>
                </a:solidFill>
                <a:latin typeface="Times New Roman"/>
                <a:cs typeface="Times New Roman"/>
              </a:rPr>
              <a:t>ways</a:t>
            </a:r>
            <a:r>
              <a:rPr sz="3600" b="1" spc="-15" dirty="0">
                <a:solidFill>
                  <a:srgbClr val="EDEBE0"/>
                </a:solidFill>
                <a:latin typeface="Times New Roman"/>
                <a:cs typeface="Times New Roman"/>
              </a:rPr>
              <a:t> </a:t>
            </a:r>
            <a:r>
              <a:rPr sz="3600" b="1" dirty="0">
                <a:solidFill>
                  <a:srgbClr val="EDEBE0"/>
                </a:solidFill>
                <a:latin typeface="Times New Roman"/>
                <a:cs typeface="Times New Roman"/>
              </a:rPr>
              <a:t>:</a:t>
            </a:r>
            <a:r>
              <a:rPr sz="3600" b="1" spc="-10" dirty="0">
                <a:solidFill>
                  <a:srgbClr val="EDEBE0"/>
                </a:solidFill>
                <a:latin typeface="Times New Roman"/>
                <a:cs typeface="Times New Roman"/>
              </a:rPr>
              <a:t> </a:t>
            </a:r>
            <a:r>
              <a:rPr sz="3600" b="1" dirty="0">
                <a:solidFill>
                  <a:srgbClr val="EDEBE0"/>
                </a:solidFill>
                <a:latin typeface="Times New Roman"/>
                <a:cs typeface="Times New Roman"/>
              </a:rPr>
              <a:t>-</a:t>
            </a:r>
            <a:endParaRPr sz="3600">
              <a:latin typeface="Times New Roman"/>
              <a:cs typeface="Times New Roman"/>
            </a:endParaRPr>
          </a:p>
          <a:p>
            <a:pPr marL="1536065" indent="-609600">
              <a:lnSpc>
                <a:spcPct val="100000"/>
              </a:lnSpc>
              <a:spcBef>
                <a:spcPts val="860"/>
              </a:spcBef>
              <a:buAutoNum type="arabicParenR"/>
              <a:tabLst>
                <a:tab pos="1536065" algn="l"/>
                <a:tab pos="1536700" algn="l"/>
              </a:tabLst>
            </a:pPr>
            <a:r>
              <a:rPr sz="3600" b="1" spc="-5" dirty="0">
                <a:solidFill>
                  <a:srgbClr val="EDEBE0"/>
                </a:solidFill>
                <a:latin typeface="Times New Roman"/>
                <a:cs typeface="Times New Roman"/>
              </a:rPr>
              <a:t>Plasma</a:t>
            </a:r>
            <a:r>
              <a:rPr sz="3600" b="1" spc="-25" dirty="0">
                <a:solidFill>
                  <a:srgbClr val="EDEBE0"/>
                </a:solidFill>
                <a:latin typeface="Times New Roman"/>
                <a:cs typeface="Times New Roman"/>
              </a:rPr>
              <a:t> </a:t>
            </a:r>
            <a:r>
              <a:rPr sz="3600" b="1" spc="-5" dirty="0">
                <a:solidFill>
                  <a:srgbClr val="EDEBE0"/>
                </a:solidFill>
                <a:latin typeface="Times New Roman"/>
                <a:cs typeface="Times New Roman"/>
              </a:rPr>
              <a:t>half</a:t>
            </a:r>
            <a:r>
              <a:rPr sz="3600" b="1" spc="-45" dirty="0">
                <a:solidFill>
                  <a:srgbClr val="EDEBE0"/>
                </a:solidFill>
                <a:latin typeface="Times New Roman"/>
                <a:cs typeface="Times New Roman"/>
              </a:rPr>
              <a:t> </a:t>
            </a:r>
            <a:r>
              <a:rPr sz="3600" b="1" spc="-10" dirty="0">
                <a:solidFill>
                  <a:srgbClr val="EDEBE0"/>
                </a:solidFill>
                <a:latin typeface="Times New Roman"/>
                <a:cs typeface="Times New Roman"/>
              </a:rPr>
              <a:t>life</a:t>
            </a:r>
            <a:endParaRPr sz="3600">
              <a:latin typeface="Times New Roman"/>
              <a:cs typeface="Times New Roman"/>
            </a:endParaRPr>
          </a:p>
          <a:p>
            <a:pPr marL="1536065" indent="-609600">
              <a:lnSpc>
                <a:spcPct val="100000"/>
              </a:lnSpc>
              <a:spcBef>
                <a:spcPts val="869"/>
              </a:spcBef>
              <a:buAutoNum type="arabicParenR"/>
              <a:tabLst>
                <a:tab pos="1536065" algn="l"/>
                <a:tab pos="1536700" algn="l"/>
              </a:tabLst>
            </a:pPr>
            <a:r>
              <a:rPr sz="3600" b="1" spc="-5" dirty="0">
                <a:solidFill>
                  <a:srgbClr val="EDEBE0"/>
                </a:solidFill>
                <a:latin typeface="Times New Roman"/>
                <a:cs typeface="Times New Roman"/>
              </a:rPr>
              <a:t>Biological</a:t>
            </a:r>
            <a:r>
              <a:rPr sz="3600" b="1" spc="-15" dirty="0">
                <a:solidFill>
                  <a:srgbClr val="EDEBE0"/>
                </a:solidFill>
                <a:latin typeface="Times New Roman"/>
                <a:cs typeface="Times New Roman"/>
              </a:rPr>
              <a:t> </a:t>
            </a:r>
            <a:r>
              <a:rPr sz="3600" b="1" spc="-10" dirty="0">
                <a:solidFill>
                  <a:srgbClr val="EDEBE0"/>
                </a:solidFill>
                <a:latin typeface="Times New Roman"/>
                <a:cs typeface="Times New Roman"/>
              </a:rPr>
              <a:t>effect </a:t>
            </a:r>
            <a:r>
              <a:rPr sz="3600" b="1" spc="-5" dirty="0">
                <a:solidFill>
                  <a:srgbClr val="EDEBE0"/>
                </a:solidFill>
                <a:latin typeface="Times New Roman"/>
                <a:cs typeface="Times New Roman"/>
              </a:rPr>
              <a:t>half</a:t>
            </a:r>
            <a:r>
              <a:rPr sz="3600" b="1" spc="-20" dirty="0">
                <a:solidFill>
                  <a:srgbClr val="EDEBE0"/>
                </a:solidFill>
                <a:latin typeface="Times New Roman"/>
                <a:cs typeface="Times New Roman"/>
              </a:rPr>
              <a:t> </a:t>
            </a:r>
            <a:r>
              <a:rPr sz="3600" b="1" spc="-10" dirty="0">
                <a:solidFill>
                  <a:srgbClr val="EDEBE0"/>
                </a:solidFill>
                <a:latin typeface="Times New Roman"/>
                <a:cs typeface="Times New Roman"/>
              </a:rPr>
              <a:t>life</a:t>
            </a:r>
            <a:endParaRPr sz="3600">
              <a:latin typeface="Times New Roman"/>
              <a:cs typeface="Times New Roman"/>
            </a:endParaRPr>
          </a:p>
          <a:p>
            <a:pPr marL="1536065" indent="-609600">
              <a:lnSpc>
                <a:spcPct val="100000"/>
              </a:lnSpc>
              <a:spcBef>
                <a:spcPts val="860"/>
              </a:spcBef>
              <a:buAutoNum type="arabicParenR"/>
              <a:tabLst>
                <a:tab pos="1536065" algn="l"/>
                <a:tab pos="1536700" algn="l"/>
              </a:tabLst>
            </a:pPr>
            <a:r>
              <a:rPr sz="3600" b="1" spc="-5" dirty="0">
                <a:solidFill>
                  <a:srgbClr val="EDEBE0"/>
                </a:solidFill>
                <a:latin typeface="Times New Roman"/>
                <a:cs typeface="Times New Roman"/>
              </a:rPr>
              <a:t>Biological</a:t>
            </a:r>
            <a:r>
              <a:rPr sz="3600" b="1" spc="-20" dirty="0">
                <a:solidFill>
                  <a:srgbClr val="EDEBE0"/>
                </a:solidFill>
                <a:latin typeface="Times New Roman"/>
                <a:cs typeface="Times New Roman"/>
              </a:rPr>
              <a:t> </a:t>
            </a:r>
            <a:r>
              <a:rPr sz="3600" b="1" spc="-5" dirty="0">
                <a:solidFill>
                  <a:srgbClr val="EDEBE0"/>
                </a:solidFill>
                <a:latin typeface="Times New Roman"/>
                <a:cs typeface="Times New Roman"/>
              </a:rPr>
              <a:t>half</a:t>
            </a:r>
            <a:r>
              <a:rPr sz="3600" b="1" spc="-30" dirty="0">
                <a:solidFill>
                  <a:srgbClr val="EDEBE0"/>
                </a:solidFill>
                <a:latin typeface="Times New Roman"/>
                <a:cs typeface="Times New Roman"/>
              </a:rPr>
              <a:t> </a:t>
            </a:r>
            <a:r>
              <a:rPr sz="3600" b="1" spc="-10" dirty="0">
                <a:solidFill>
                  <a:srgbClr val="EDEBE0"/>
                </a:solidFill>
                <a:latin typeface="Times New Roman"/>
                <a:cs typeface="Times New Roman"/>
              </a:rPr>
              <a:t>life</a:t>
            </a:r>
            <a:endParaRPr sz="3600">
              <a:latin typeface="Times New Roman"/>
              <a:cs typeface="Times New Roman"/>
            </a:endParaRPr>
          </a:p>
        </p:txBody>
      </p:sp>
    </p:spTree>
    <p:extLst>
      <p:ext uri="{BB962C8B-B14F-4D97-AF65-F5344CB8AC3E}">
        <p14:creationId xmlns:p14="http://schemas.microsoft.com/office/powerpoint/2010/main" val="7174500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3" name="object 3"/>
          <p:cNvSpPr txBox="1">
            <a:spLocks noGrp="1"/>
          </p:cNvSpPr>
          <p:nvPr>
            <p:ph type="title"/>
          </p:nvPr>
        </p:nvSpPr>
        <p:spPr>
          <a:xfrm>
            <a:off x="2439670" y="415290"/>
            <a:ext cx="4073525" cy="635000"/>
          </a:xfrm>
          <a:prstGeom prst="rect">
            <a:avLst/>
          </a:prstGeom>
        </p:spPr>
        <p:txBody>
          <a:bodyPr vert="horz" wrap="square" lIns="0" tIns="12700" rIns="0" bIns="0" rtlCol="0">
            <a:spAutoFit/>
          </a:bodyPr>
          <a:lstStyle/>
          <a:p>
            <a:pPr marL="12700">
              <a:lnSpc>
                <a:spcPct val="100000"/>
              </a:lnSpc>
              <a:spcBef>
                <a:spcPts val="100"/>
              </a:spcBef>
            </a:pPr>
            <a:r>
              <a:rPr u="heavy" spc="-5" dirty="0">
                <a:solidFill>
                  <a:srgbClr val="FFFF00"/>
                </a:solidFill>
                <a:uFill>
                  <a:solidFill>
                    <a:srgbClr val="FFFF00"/>
                  </a:solidFill>
                </a:uFill>
              </a:rPr>
              <a:t>Plasma</a:t>
            </a:r>
            <a:r>
              <a:rPr u="heavy" spc="-30" dirty="0">
                <a:solidFill>
                  <a:srgbClr val="FFFF00"/>
                </a:solidFill>
                <a:uFill>
                  <a:solidFill>
                    <a:srgbClr val="FFFF00"/>
                  </a:solidFill>
                </a:uFill>
              </a:rPr>
              <a:t> </a:t>
            </a:r>
            <a:r>
              <a:rPr u="heavy" dirty="0">
                <a:solidFill>
                  <a:srgbClr val="FFFF00"/>
                </a:solidFill>
                <a:uFill>
                  <a:solidFill>
                    <a:srgbClr val="FFFF00"/>
                  </a:solidFill>
                </a:uFill>
              </a:rPr>
              <a:t>–</a:t>
            </a:r>
            <a:r>
              <a:rPr u="heavy" spc="-30" dirty="0">
                <a:solidFill>
                  <a:srgbClr val="FFFF00"/>
                </a:solidFill>
                <a:uFill>
                  <a:solidFill>
                    <a:srgbClr val="FFFF00"/>
                  </a:solidFill>
                </a:uFill>
              </a:rPr>
              <a:t> </a:t>
            </a:r>
            <a:r>
              <a:rPr u="heavy" spc="-5" dirty="0">
                <a:solidFill>
                  <a:srgbClr val="FFFF00"/>
                </a:solidFill>
                <a:uFill>
                  <a:solidFill>
                    <a:srgbClr val="FFFF00"/>
                  </a:solidFill>
                </a:uFill>
              </a:rPr>
              <a:t>Half</a:t>
            </a:r>
            <a:r>
              <a:rPr u="heavy" spc="-25" dirty="0">
                <a:solidFill>
                  <a:srgbClr val="FFFF00"/>
                </a:solidFill>
                <a:uFill>
                  <a:solidFill>
                    <a:srgbClr val="FFFF00"/>
                  </a:solidFill>
                </a:uFill>
              </a:rPr>
              <a:t> </a:t>
            </a:r>
            <a:r>
              <a:rPr u="heavy" spc="-5" dirty="0">
                <a:solidFill>
                  <a:srgbClr val="FFFF00"/>
                </a:solidFill>
                <a:uFill>
                  <a:solidFill>
                    <a:srgbClr val="FFFF00"/>
                  </a:solidFill>
                </a:uFill>
              </a:rPr>
              <a:t>Life</a:t>
            </a:r>
          </a:p>
        </p:txBody>
      </p:sp>
      <p:sp>
        <p:nvSpPr>
          <p:cNvPr id="4" name="object 4"/>
          <p:cNvSpPr txBox="1"/>
          <p:nvPr/>
        </p:nvSpPr>
        <p:spPr>
          <a:xfrm>
            <a:off x="382270" y="1421130"/>
            <a:ext cx="8305165" cy="4775410"/>
          </a:xfrm>
          <a:prstGeom prst="rect">
            <a:avLst/>
          </a:prstGeom>
        </p:spPr>
        <p:txBody>
          <a:bodyPr vert="horz" wrap="square" lIns="0" tIns="12700" rIns="0" bIns="0" rtlCol="0">
            <a:spAutoFit/>
          </a:bodyPr>
          <a:lstStyle/>
          <a:p>
            <a:pPr marL="583565" marR="5080" indent="-571500">
              <a:lnSpc>
                <a:spcPct val="119900"/>
              </a:lnSpc>
              <a:spcBef>
                <a:spcPts val="100"/>
              </a:spcBef>
              <a:tabLst>
                <a:tab pos="469265" algn="l"/>
              </a:tabLst>
            </a:pPr>
            <a:r>
              <a:rPr sz="3600" b="1" dirty="0">
                <a:solidFill>
                  <a:srgbClr val="EDEBE0"/>
                </a:solidFill>
                <a:latin typeface="Times New Roman"/>
                <a:cs typeface="Times New Roman"/>
              </a:rPr>
              <a:t>#	</a:t>
            </a:r>
            <a:r>
              <a:rPr lang="en-IN" sz="3200" dirty="0"/>
              <a:t>The Plasma half-life  </a:t>
            </a:r>
            <a:r>
              <a:rPr lang="en-IN" sz="3200" b="1" dirty="0"/>
              <a:t>(t</a:t>
            </a:r>
            <a:r>
              <a:rPr lang="en-IN" sz="3200" b="1" baseline="-25000" dirty="0"/>
              <a:t>1/2</a:t>
            </a:r>
            <a:r>
              <a:rPr lang="en-IN" sz="3200" b="1" dirty="0"/>
              <a:t>)  </a:t>
            </a:r>
            <a:r>
              <a:rPr lang="en-IN" sz="3200" dirty="0"/>
              <a:t>of a  drug is the time taken for its plasma concentration to be reduced to half of its original value.</a:t>
            </a:r>
            <a:r>
              <a:rPr lang="en-US" sz="3200" b="1" spc="-10" dirty="0">
                <a:latin typeface="Times New Roman"/>
                <a:cs typeface="Times New Roman"/>
              </a:rPr>
              <a:t> </a:t>
            </a:r>
          </a:p>
          <a:p>
            <a:pPr marL="583565" marR="5080" indent="-571500">
              <a:lnSpc>
                <a:spcPct val="119900"/>
              </a:lnSpc>
              <a:spcBef>
                <a:spcPts val="100"/>
              </a:spcBef>
              <a:tabLst>
                <a:tab pos="469265" algn="l"/>
              </a:tabLst>
            </a:pPr>
            <a:r>
              <a:rPr lang="en-US" sz="3200" b="1" spc="-10" dirty="0">
                <a:latin typeface="Times New Roman"/>
                <a:cs typeface="Times New Roman"/>
              </a:rPr>
              <a:t>Time </a:t>
            </a:r>
            <a:r>
              <a:rPr lang="en-US" sz="3200" b="1" spc="-5" dirty="0">
                <a:latin typeface="Times New Roman"/>
                <a:cs typeface="Times New Roman"/>
              </a:rPr>
              <a:t>in </a:t>
            </a:r>
            <a:r>
              <a:rPr lang="en-US" sz="3200" b="1" spc="-10" dirty="0">
                <a:latin typeface="Times New Roman"/>
                <a:cs typeface="Times New Roman"/>
              </a:rPr>
              <a:t>which </a:t>
            </a:r>
            <a:r>
              <a:rPr lang="en-US" sz="3200" b="1" dirty="0">
                <a:latin typeface="Times New Roman"/>
                <a:cs typeface="Times New Roman"/>
              </a:rPr>
              <a:t>the </a:t>
            </a:r>
            <a:r>
              <a:rPr lang="en-US" sz="3200" b="1" spc="-5" dirty="0">
                <a:latin typeface="Times New Roman"/>
                <a:cs typeface="Times New Roman"/>
              </a:rPr>
              <a:t>plasma concentration </a:t>
            </a:r>
            <a:r>
              <a:rPr lang="en-US" sz="3200" b="1" spc="-885" dirty="0">
                <a:latin typeface="Times New Roman"/>
                <a:cs typeface="Times New Roman"/>
              </a:rPr>
              <a:t> </a:t>
            </a:r>
            <a:r>
              <a:rPr lang="en-US" sz="3200" b="1" spc="-10" dirty="0">
                <a:latin typeface="Times New Roman"/>
                <a:cs typeface="Times New Roman"/>
              </a:rPr>
              <a:t>falls</a:t>
            </a:r>
            <a:r>
              <a:rPr lang="en-US" sz="3200" b="1" spc="-5" dirty="0">
                <a:latin typeface="Times New Roman"/>
                <a:cs typeface="Times New Roman"/>
              </a:rPr>
              <a:t> by</a:t>
            </a:r>
            <a:r>
              <a:rPr lang="en-US" sz="3200" b="1" spc="5" dirty="0">
                <a:latin typeface="Times New Roman"/>
                <a:cs typeface="Times New Roman"/>
              </a:rPr>
              <a:t> </a:t>
            </a:r>
            <a:r>
              <a:rPr lang="en-US" sz="3200" b="1" dirty="0">
                <a:latin typeface="Times New Roman"/>
                <a:cs typeface="Times New Roman"/>
              </a:rPr>
              <a:t>one </a:t>
            </a:r>
            <a:r>
              <a:rPr lang="en-US" sz="3200" b="1" spc="-5" dirty="0">
                <a:latin typeface="Times New Roman"/>
                <a:cs typeface="Times New Roman"/>
              </a:rPr>
              <a:t>half</a:t>
            </a:r>
          </a:p>
          <a:p>
            <a:pPr marL="469265" marR="758825" indent="-457200">
              <a:lnSpc>
                <a:spcPct val="119900"/>
              </a:lnSpc>
              <a:spcBef>
                <a:spcPts val="10"/>
              </a:spcBef>
              <a:tabLst>
                <a:tab pos="469265" algn="l"/>
              </a:tabLst>
            </a:pPr>
            <a:r>
              <a:rPr sz="3200" b="1" spc="-10" dirty="0">
                <a:latin typeface="Times New Roman"/>
                <a:cs typeface="Times New Roman"/>
              </a:rPr>
              <a:t>Influenced </a:t>
            </a:r>
            <a:r>
              <a:rPr sz="3200" b="1" dirty="0">
                <a:latin typeface="Times New Roman"/>
                <a:cs typeface="Times New Roman"/>
              </a:rPr>
              <a:t>by </a:t>
            </a:r>
            <a:r>
              <a:rPr sz="3200" b="1" spc="-5" dirty="0">
                <a:latin typeface="Times New Roman"/>
                <a:cs typeface="Times New Roman"/>
              </a:rPr>
              <a:t>various factor </a:t>
            </a:r>
            <a:r>
              <a:rPr sz="3200" b="1" dirty="0">
                <a:latin typeface="Times New Roman"/>
                <a:cs typeface="Times New Roman"/>
              </a:rPr>
              <a:t>– </a:t>
            </a:r>
            <a:r>
              <a:rPr sz="3200" b="1" spc="-5" dirty="0">
                <a:latin typeface="Times New Roman"/>
                <a:cs typeface="Times New Roman"/>
              </a:rPr>
              <a:t>tissue </a:t>
            </a:r>
            <a:r>
              <a:rPr sz="3200" b="1" spc="-885" dirty="0">
                <a:latin typeface="Times New Roman"/>
                <a:cs typeface="Times New Roman"/>
              </a:rPr>
              <a:t> </a:t>
            </a:r>
            <a:r>
              <a:rPr sz="3200" b="1" spc="-10" dirty="0">
                <a:latin typeface="Times New Roman"/>
                <a:cs typeface="Times New Roman"/>
              </a:rPr>
              <a:t>diffusion, </a:t>
            </a:r>
            <a:r>
              <a:rPr sz="3200" b="1" spc="-5" dirty="0">
                <a:latin typeface="Times New Roman"/>
                <a:cs typeface="Times New Roman"/>
              </a:rPr>
              <a:t>protein</a:t>
            </a:r>
            <a:r>
              <a:rPr sz="3200" b="1" dirty="0">
                <a:latin typeface="Times New Roman"/>
                <a:cs typeface="Times New Roman"/>
              </a:rPr>
              <a:t> </a:t>
            </a:r>
            <a:r>
              <a:rPr sz="3200" b="1" spc="-5" dirty="0">
                <a:latin typeface="Times New Roman"/>
                <a:cs typeface="Times New Roman"/>
              </a:rPr>
              <a:t>binding </a:t>
            </a:r>
            <a:r>
              <a:rPr sz="3200" b="1" dirty="0">
                <a:latin typeface="Times New Roman"/>
                <a:cs typeface="Times New Roman"/>
              </a:rPr>
              <a:t>, </a:t>
            </a:r>
            <a:r>
              <a:rPr sz="3200" b="1" spc="-10" dirty="0">
                <a:latin typeface="Times New Roman"/>
                <a:cs typeface="Times New Roman"/>
              </a:rPr>
              <a:t>renal </a:t>
            </a:r>
            <a:r>
              <a:rPr sz="3200" b="1" spc="-5" dirty="0">
                <a:latin typeface="Times New Roman"/>
                <a:cs typeface="Times New Roman"/>
              </a:rPr>
              <a:t> excretion</a:t>
            </a:r>
            <a:endParaRPr sz="3200" dirty="0">
              <a:latin typeface="Times New Roman"/>
              <a:cs typeface="Times New Roman"/>
            </a:endParaRPr>
          </a:p>
        </p:txBody>
      </p:sp>
    </p:spTree>
    <p:extLst>
      <p:ext uri="{BB962C8B-B14F-4D97-AF65-F5344CB8AC3E}">
        <p14:creationId xmlns:p14="http://schemas.microsoft.com/office/powerpoint/2010/main" val="12590761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p:cNvPicPr>
            <a:picLocks noGrp="1" noChangeAspect="1" noChangeArrowheads="1"/>
          </p:cNvPicPr>
          <p:nvPr>
            <p:ph idx="1"/>
          </p:nvPr>
        </p:nvPicPr>
        <p:blipFill>
          <a:blip r:embed="rId2"/>
          <a:srcRect/>
          <a:stretch>
            <a:fillRect/>
          </a:stretch>
        </p:blipFill>
        <p:spPr bwMode="auto">
          <a:xfrm>
            <a:off x="152400" y="228600"/>
            <a:ext cx="8839199" cy="6477000"/>
          </a:xfrm>
          <a:prstGeom prst="rect">
            <a:avLst/>
          </a:prstGeom>
          <a:noFill/>
          <a:ln w="9525">
            <a:noFill/>
            <a:miter lim="800000"/>
            <a:headEnd/>
            <a:tailEnd/>
          </a:ln>
          <a:effectLst/>
        </p:spPr>
      </p:pic>
    </p:spTree>
    <p:extLst>
      <p:ext uri="{BB962C8B-B14F-4D97-AF65-F5344CB8AC3E}">
        <p14:creationId xmlns:p14="http://schemas.microsoft.com/office/powerpoint/2010/main" val="2420877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3" name="object 3"/>
          <p:cNvSpPr txBox="1">
            <a:spLocks noGrp="1"/>
          </p:cNvSpPr>
          <p:nvPr>
            <p:ph type="title"/>
          </p:nvPr>
        </p:nvSpPr>
        <p:spPr>
          <a:xfrm>
            <a:off x="1524635" y="537207"/>
            <a:ext cx="6094730" cy="689932"/>
          </a:xfrm>
          <a:prstGeom prst="rect">
            <a:avLst/>
          </a:prstGeom>
        </p:spPr>
        <p:txBody>
          <a:bodyPr vert="horz" wrap="square" lIns="0" tIns="12700" rIns="0" bIns="0" rtlCol="0">
            <a:spAutoFit/>
          </a:bodyPr>
          <a:lstStyle/>
          <a:p>
            <a:pPr marL="12700">
              <a:lnSpc>
                <a:spcPct val="100000"/>
              </a:lnSpc>
              <a:spcBef>
                <a:spcPts val="100"/>
              </a:spcBef>
            </a:pPr>
            <a:r>
              <a:rPr u="heavy" dirty="0">
                <a:solidFill>
                  <a:srgbClr val="FFFF00"/>
                </a:solidFill>
                <a:uFill>
                  <a:solidFill>
                    <a:srgbClr val="FFFF00"/>
                  </a:solidFill>
                </a:uFill>
              </a:rPr>
              <a:t>Biological</a:t>
            </a:r>
            <a:r>
              <a:rPr u="heavy" spc="-35" dirty="0">
                <a:solidFill>
                  <a:srgbClr val="FFFF00"/>
                </a:solidFill>
                <a:uFill>
                  <a:solidFill>
                    <a:srgbClr val="FFFF00"/>
                  </a:solidFill>
                </a:uFill>
              </a:rPr>
              <a:t> </a:t>
            </a:r>
            <a:r>
              <a:rPr u="heavy" dirty="0">
                <a:solidFill>
                  <a:srgbClr val="FFFF00"/>
                </a:solidFill>
                <a:uFill>
                  <a:solidFill>
                    <a:srgbClr val="FFFF00"/>
                  </a:solidFill>
                </a:uFill>
              </a:rPr>
              <a:t>effect</a:t>
            </a:r>
            <a:r>
              <a:rPr u="heavy" spc="-30" dirty="0">
                <a:solidFill>
                  <a:srgbClr val="FFFF00"/>
                </a:solidFill>
                <a:uFill>
                  <a:solidFill>
                    <a:srgbClr val="FFFF00"/>
                  </a:solidFill>
                </a:uFill>
              </a:rPr>
              <a:t> </a:t>
            </a:r>
            <a:r>
              <a:rPr u="heavy" dirty="0">
                <a:solidFill>
                  <a:srgbClr val="FFFF00"/>
                </a:solidFill>
                <a:uFill>
                  <a:solidFill>
                    <a:srgbClr val="FFFF00"/>
                  </a:solidFill>
                </a:uFill>
              </a:rPr>
              <a:t>half</a:t>
            </a:r>
            <a:r>
              <a:rPr u="heavy" spc="-25" dirty="0">
                <a:solidFill>
                  <a:srgbClr val="FFFF00"/>
                </a:solidFill>
                <a:uFill>
                  <a:solidFill>
                    <a:srgbClr val="FFFF00"/>
                  </a:solidFill>
                </a:uFill>
              </a:rPr>
              <a:t> </a:t>
            </a:r>
            <a:r>
              <a:rPr u="heavy" spc="-5" dirty="0">
                <a:solidFill>
                  <a:srgbClr val="FFFF00"/>
                </a:solidFill>
                <a:uFill>
                  <a:solidFill>
                    <a:srgbClr val="FFFF00"/>
                  </a:solidFill>
                </a:uFill>
              </a:rPr>
              <a:t>life</a:t>
            </a:r>
          </a:p>
        </p:txBody>
      </p:sp>
      <p:sp>
        <p:nvSpPr>
          <p:cNvPr id="4" name="object 4"/>
          <p:cNvSpPr txBox="1"/>
          <p:nvPr/>
        </p:nvSpPr>
        <p:spPr>
          <a:xfrm>
            <a:off x="382270" y="1710689"/>
            <a:ext cx="8107680" cy="3973829"/>
          </a:xfrm>
          <a:prstGeom prst="rect">
            <a:avLst/>
          </a:prstGeom>
        </p:spPr>
        <p:txBody>
          <a:bodyPr vert="horz" wrap="square" lIns="0" tIns="12700" rIns="0" bIns="0" rtlCol="0">
            <a:spAutoFit/>
          </a:bodyPr>
          <a:lstStyle/>
          <a:p>
            <a:pPr marL="583565" marR="5080" indent="-571500">
              <a:lnSpc>
                <a:spcPct val="119900"/>
              </a:lnSpc>
              <a:spcBef>
                <a:spcPts val="100"/>
              </a:spcBef>
              <a:tabLst>
                <a:tab pos="469265" algn="l"/>
              </a:tabLst>
            </a:pPr>
            <a:r>
              <a:rPr sz="3600" b="1" dirty="0">
                <a:solidFill>
                  <a:srgbClr val="F1DBDA"/>
                </a:solidFill>
                <a:latin typeface="Times New Roman"/>
                <a:cs typeface="Times New Roman"/>
              </a:rPr>
              <a:t>#	</a:t>
            </a:r>
            <a:r>
              <a:rPr sz="3600" b="1" spc="-10" dirty="0">
                <a:solidFill>
                  <a:srgbClr val="F1DBDA"/>
                </a:solidFill>
                <a:latin typeface="Times New Roman"/>
                <a:cs typeface="Times New Roman"/>
              </a:rPr>
              <a:t>Time </a:t>
            </a:r>
            <a:r>
              <a:rPr sz="3600" b="1" spc="-5" dirty="0">
                <a:solidFill>
                  <a:srgbClr val="F1DBDA"/>
                </a:solidFill>
                <a:latin typeface="Times New Roman"/>
                <a:cs typeface="Times New Roman"/>
              </a:rPr>
              <a:t>in </a:t>
            </a:r>
            <a:r>
              <a:rPr sz="3600" b="1" spc="-10" dirty="0">
                <a:solidFill>
                  <a:srgbClr val="F1DBDA"/>
                </a:solidFill>
                <a:latin typeface="Times New Roman"/>
                <a:cs typeface="Times New Roman"/>
              </a:rPr>
              <a:t>which </a:t>
            </a:r>
            <a:r>
              <a:rPr sz="3600" b="1" dirty="0">
                <a:solidFill>
                  <a:srgbClr val="F1DBDA"/>
                </a:solidFill>
                <a:latin typeface="Times New Roman"/>
                <a:cs typeface="Times New Roman"/>
              </a:rPr>
              <a:t>a the </a:t>
            </a:r>
            <a:r>
              <a:rPr sz="3600" b="1" spc="-5" dirty="0">
                <a:solidFill>
                  <a:srgbClr val="F1DBDA"/>
                </a:solidFill>
                <a:latin typeface="Times New Roman"/>
                <a:cs typeface="Times New Roman"/>
              </a:rPr>
              <a:t>pharmacological </a:t>
            </a:r>
            <a:r>
              <a:rPr sz="3600" b="1" dirty="0">
                <a:solidFill>
                  <a:srgbClr val="F1DBDA"/>
                </a:solidFill>
                <a:latin typeface="Times New Roman"/>
                <a:cs typeface="Times New Roman"/>
              </a:rPr>
              <a:t> </a:t>
            </a:r>
            <a:r>
              <a:rPr sz="3600" b="1" spc="-10" dirty="0">
                <a:solidFill>
                  <a:srgbClr val="F1DBDA"/>
                </a:solidFill>
                <a:latin typeface="Times New Roman"/>
                <a:cs typeface="Times New Roman"/>
              </a:rPr>
              <a:t>effect </a:t>
            </a:r>
            <a:r>
              <a:rPr sz="3600" b="1" dirty="0">
                <a:solidFill>
                  <a:srgbClr val="F1DBDA"/>
                </a:solidFill>
                <a:latin typeface="Times New Roman"/>
                <a:cs typeface="Times New Roman"/>
              </a:rPr>
              <a:t>of the </a:t>
            </a:r>
            <a:r>
              <a:rPr sz="3600" b="1" spc="-5" dirty="0">
                <a:solidFill>
                  <a:srgbClr val="F1DBDA"/>
                </a:solidFill>
                <a:latin typeface="Times New Roman"/>
                <a:cs typeface="Times New Roman"/>
              </a:rPr>
              <a:t>drug, </a:t>
            </a:r>
            <a:r>
              <a:rPr sz="3600" b="1" dirty="0">
                <a:solidFill>
                  <a:srgbClr val="F1DBDA"/>
                </a:solidFill>
                <a:latin typeface="Times New Roman"/>
                <a:cs typeface="Times New Roman"/>
              </a:rPr>
              <a:t>and of any of </a:t>
            </a:r>
            <a:r>
              <a:rPr sz="3600" b="1" spc="-5" dirty="0">
                <a:solidFill>
                  <a:srgbClr val="F1DBDA"/>
                </a:solidFill>
                <a:latin typeface="Times New Roman"/>
                <a:cs typeface="Times New Roman"/>
              </a:rPr>
              <a:t>the </a:t>
            </a:r>
            <a:r>
              <a:rPr sz="3600" b="1" dirty="0">
                <a:solidFill>
                  <a:srgbClr val="F1DBDA"/>
                </a:solidFill>
                <a:latin typeface="Times New Roman"/>
                <a:cs typeface="Times New Roman"/>
              </a:rPr>
              <a:t> </a:t>
            </a:r>
            <a:r>
              <a:rPr sz="3600" b="1" spc="-5" dirty="0">
                <a:solidFill>
                  <a:srgbClr val="F1DBDA"/>
                </a:solidFill>
                <a:latin typeface="Times New Roman"/>
                <a:cs typeface="Times New Roman"/>
              </a:rPr>
              <a:t>active metabolites, has </a:t>
            </a:r>
            <a:r>
              <a:rPr sz="3600" b="1" spc="-10" dirty="0">
                <a:solidFill>
                  <a:srgbClr val="F1DBDA"/>
                </a:solidFill>
                <a:latin typeface="Times New Roman"/>
                <a:cs typeface="Times New Roman"/>
              </a:rPr>
              <a:t>declined </a:t>
            </a:r>
            <a:r>
              <a:rPr sz="3600" b="1" spc="-5" dirty="0">
                <a:solidFill>
                  <a:srgbClr val="F1DBDA"/>
                </a:solidFill>
                <a:latin typeface="Times New Roman"/>
                <a:cs typeface="Times New Roman"/>
              </a:rPr>
              <a:t>by </a:t>
            </a:r>
            <a:r>
              <a:rPr sz="3600" b="1" dirty="0">
                <a:solidFill>
                  <a:srgbClr val="F1DBDA"/>
                </a:solidFill>
                <a:latin typeface="Times New Roman"/>
                <a:cs typeface="Times New Roman"/>
              </a:rPr>
              <a:t>one </a:t>
            </a:r>
            <a:r>
              <a:rPr sz="3600" b="1" spc="-885" dirty="0">
                <a:solidFill>
                  <a:srgbClr val="F1DBDA"/>
                </a:solidFill>
                <a:latin typeface="Times New Roman"/>
                <a:cs typeface="Times New Roman"/>
              </a:rPr>
              <a:t> </a:t>
            </a:r>
            <a:r>
              <a:rPr sz="3600" b="1" spc="-5" dirty="0">
                <a:solidFill>
                  <a:srgbClr val="F1DBDA"/>
                </a:solidFill>
                <a:latin typeface="Times New Roman"/>
                <a:cs typeface="Times New Roman"/>
              </a:rPr>
              <a:t>half</a:t>
            </a:r>
            <a:endParaRPr sz="3600">
              <a:latin typeface="Times New Roman"/>
              <a:cs typeface="Times New Roman"/>
            </a:endParaRPr>
          </a:p>
          <a:p>
            <a:pPr marL="583565" marR="531495" indent="-571500">
              <a:lnSpc>
                <a:spcPct val="119900"/>
              </a:lnSpc>
              <a:spcBef>
                <a:spcPts val="10"/>
              </a:spcBef>
              <a:tabLst>
                <a:tab pos="583565" algn="l"/>
              </a:tabLst>
            </a:pPr>
            <a:r>
              <a:rPr sz="3600" b="1" dirty="0">
                <a:solidFill>
                  <a:srgbClr val="F1DBDA"/>
                </a:solidFill>
                <a:latin typeface="Times New Roman"/>
                <a:cs typeface="Times New Roman"/>
              </a:rPr>
              <a:t>#	</a:t>
            </a:r>
            <a:r>
              <a:rPr sz="3600" b="1" spc="-10" dirty="0">
                <a:solidFill>
                  <a:srgbClr val="F1DBDA"/>
                </a:solidFill>
                <a:latin typeface="Times New Roman"/>
                <a:cs typeface="Times New Roman"/>
              </a:rPr>
              <a:t>Eg. </a:t>
            </a:r>
            <a:r>
              <a:rPr sz="3600" b="1" spc="-5" dirty="0">
                <a:solidFill>
                  <a:srgbClr val="F1DBDA"/>
                </a:solidFill>
                <a:latin typeface="Times New Roman"/>
                <a:cs typeface="Times New Roman"/>
              </a:rPr>
              <a:t>For antibiotics, varies </a:t>
            </a:r>
            <a:r>
              <a:rPr sz="3600" b="1" spc="-10" dirty="0">
                <a:solidFill>
                  <a:srgbClr val="F1DBDA"/>
                </a:solidFill>
                <a:latin typeface="Times New Roman"/>
                <a:cs typeface="Times New Roman"/>
              </a:rPr>
              <a:t>with </a:t>
            </a:r>
            <a:r>
              <a:rPr sz="3600" b="1" spc="-5" dirty="0">
                <a:solidFill>
                  <a:srgbClr val="F1DBDA"/>
                </a:solidFill>
                <a:latin typeface="Times New Roman"/>
                <a:cs typeface="Times New Roman"/>
              </a:rPr>
              <a:t>each </a:t>
            </a:r>
            <a:r>
              <a:rPr sz="3600" b="1" spc="-885" dirty="0">
                <a:solidFill>
                  <a:srgbClr val="F1DBDA"/>
                </a:solidFill>
                <a:latin typeface="Times New Roman"/>
                <a:cs typeface="Times New Roman"/>
              </a:rPr>
              <a:t> </a:t>
            </a:r>
            <a:r>
              <a:rPr sz="3600" b="1" spc="-10" dirty="0">
                <a:solidFill>
                  <a:srgbClr val="F1DBDA"/>
                </a:solidFill>
                <a:latin typeface="Times New Roman"/>
                <a:cs typeface="Times New Roman"/>
              </a:rPr>
              <a:t>infection</a:t>
            </a:r>
            <a:endParaRPr sz="3600">
              <a:latin typeface="Times New Roman"/>
              <a:cs typeface="Times New Roman"/>
            </a:endParaRPr>
          </a:p>
        </p:txBody>
      </p:sp>
    </p:spTree>
    <p:extLst>
      <p:ext uri="{BB962C8B-B14F-4D97-AF65-F5344CB8AC3E}">
        <p14:creationId xmlns:p14="http://schemas.microsoft.com/office/powerpoint/2010/main" val="15730272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3" name="object 3"/>
          <p:cNvSpPr txBox="1">
            <a:spLocks noGrp="1"/>
          </p:cNvSpPr>
          <p:nvPr>
            <p:ph type="title"/>
          </p:nvPr>
        </p:nvSpPr>
        <p:spPr>
          <a:xfrm>
            <a:off x="2592070" y="676113"/>
            <a:ext cx="4875530" cy="689932"/>
          </a:xfrm>
          <a:prstGeom prst="rect">
            <a:avLst/>
          </a:prstGeom>
        </p:spPr>
        <p:txBody>
          <a:bodyPr vert="horz" wrap="square" lIns="0" tIns="12700" rIns="0" bIns="0" rtlCol="0">
            <a:spAutoFit/>
          </a:bodyPr>
          <a:lstStyle/>
          <a:p>
            <a:pPr marL="12700">
              <a:lnSpc>
                <a:spcPct val="100000"/>
              </a:lnSpc>
              <a:spcBef>
                <a:spcPts val="100"/>
              </a:spcBef>
            </a:pPr>
            <a:r>
              <a:rPr u="heavy" spc="-5" dirty="0">
                <a:solidFill>
                  <a:srgbClr val="FFFF00"/>
                </a:solidFill>
                <a:uFill>
                  <a:solidFill>
                    <a:srgbClr val="FFFF00"/>
                  </a:solidFill>
                </a:uFill>
              </a:rPr>
              <a:t>Biological</a:t>
            </a:r>
            <a:r>
              <a:rPr u="heavy" spc="-25" dirty="0">
                <a:solidFill>
                  <a:srgbClr val="FFFF00"/>
                </a:solidFill>
                <a:uFill>
                  <a:solidFill>
                    <a:srgbClr val="FFFF00"/>
                  </a:solidFill>
                </a:uFill>
              </a:rPr>
              <a:t> </a:t>
            </a:r>
            <a:r>
              <a:rPr u="heavy" dirty="0">
                <a:solidFill>
                  <a:srgbClr val="FFFF00"/>
                </a:solidFill>
                <a:uFill>
                  <a:solidFill>
                    <a:srgbClr val="FFFF00"/>
                  </a:solidFill>
                </a:uFill>
              </a:rPr>
              <a:t>half</a:t>
            </a:r>
            <a:r>
              <a:rPr u="heavy" spc="-5" dirty="0">
                <a:solidFill>
                  <a:srgbClr val="FFFF00"/>
                </a:solidFill>
                <a:uFill>
                  <a:solidFill>
                    <a:srgbClr val="FFFF00"/>
                  </a:solidFill>
                </a:uFill>
              </a:rPr>
              <a:t> life</a:t>
            </a:r>
          </a:p>
        </p:txBody>
      </p:sp>
      <p:sp>
        <p:nvSpPr>
          <p:cNvPr id="4" name="object 4"/>
          <p:cNvSpPr txBox="1"/>
          <p:nvPr/>
        </p:nvSpPr>
        <p:spPr>
          <a:xfrm>
            <a:off x="306070" y="1710689"/>
            <a:ext cx="8500110" cy="3973829"/>
          </a:xfrm>
          <a:prstGeom prst="rect">
            <a:avLst/>
          </a:prstGeom>
        </p:spPr>
        <p:txBody>
          <a:bodyPr vert="horz" wrap="square" lIns="0" tIns="12700" rIns="0" bIns="0" rtlCol="0">
            <a:spAutoFit/>
          </a:bodyPr>
          <a:lstStyle/>
          <a:p>
            <a:pPr marL="583565" marR="5080" indent="-571500">
              <a:lnSpc>
                <a:spcPct val="119900"/>
              </a:lnSpc>
              <a:spcBef>
                <a:spcPts val="100"/>
              </a:spcBef>
              <a:tabLst>
                <a:tab pos="469265" algn="l"/>
              </a:tabLst>
            </a:pPr>
            <a:r>
              <a:rPr sz="3600" b="1" dirty="0">
                <a:solidFill>
                  <a:srgbClr val="00FFFF"/>
                </a:solidFill>
                <a:latin typeface="Times New Roman"/>
                <a:cs typeface="Times New Roman"/>
              </a:rPr>
              <a:t>#	</a:t>
            </a:r>
            <a:r>
              <a:rPr sz="3600" b="1" spc="-10" dirty="0">
                <a:solidFill>
                  <a:srgbClr val="00FFFF"/>
                </a:solidFill>
                <a:latin typeface="Times New Roman"/>
                <a:cs typeface="Times New Roman"/>
              </a:rPr>
              <a:t>Time </a:t>
            </a:r>
            <a:r>
              <a:rPr sz="3600" b="1" spc="-5" dirty="0">
                <a:solidFill>
                  <a:srgbClr val="00FFFF"/>
                </a:solidFill>
                <a:latin typeface="Times New Roman"/>
                <a:cs typeface="Times New Roman"/>
              </a:rPr>
              <a:t>in </a:t>
            </a:r>
            <a:r>
              <a:rPr sz="3600" b="1" spc="-10" dirty="0">
                <a:solidFill>
                  <a:srgbClr val="00FFFF"/>
                </a:solidFill>
                <a:latin typeface="Times New Roman"/>
                <a:cs typeface="Times New Roman"/>
              </a:rPr>
              <a:t>which </a:t>
            </a:r>
            <a:r>
              <a:rPr sz="3600" b="1" dirty="0">
                <a:solidFill>
                  <a:srgbClr val="00FFFF"/>
                </a:solidFill>
                <a:latin typeface="Times New Roman"/>
                <a:cs typeface="Times New Roman"/>
              </a:rPr>
              <a:t>a the </a:t>
            </a:r>
            <a:r>
              <a:rPr sz="3600" b="1" spc="-5" dirty="0">
                <a:solidFill>
                  <a:srgbClr val="00FFFF"/>
                </a:solidFill>
                <a:latin typeface="Times New Roman"/>
                <a:cs typeface="Times New Roman"/>
              </a:rPr>
              <a:t>total </a:t>
            </a:r>
            <a:r>
              <a:rPr sz="3600" b="1" dirty="0">
                <a:solidFill>
                  <a:srgbClr val="00FFFF"/>
                </a:solidFill>
                <a:latin typeface="Times New Roman"/>
                <a:cs typeface="Times New Roman"/>
              </a:rPr>
              <a:t>amount of </a:t>
            </a:r>
            <a:r>
              <a:rPr sz="3600" b="1" spc="-5" dirty="0">
                <a:solidFill>
                  <a:srgbClr val="00FFFF"/>
                </a:solidFill>
                <a:latin typeface="Times New Roman"/>
                <a:cs typeface="Times New Roman"/>
              </a:rPr>
              <a:t>drug </a:t>
            </a:r>
            <a:r>
              <a:rPr sz="3600" b="1" spc="-885" dirty="0">
                <a:solidFill>
                  <a:srgbClr val="00FFFF"/>
                </a:solidFill>
                <a:latin typeface="Times New Roman"/>
                <a:cs typeface="Times New Roman"/>
              </a:rPr>
              <a:t> </a:t>
            </a:r>
            <a:r>
              <a:rPr sz="3600" b="1" spc="-5" dirty="0">
                <a:solidFill>
                  <a:srgbClr val="00FFFF"/>
                </a:solidFill>
                <a:latin typeface="Times New Roman"/>
                <a:cs typeface="Times New Roman"/>
              </a:rPr>
              <a:t>in the </a:t>
            </a:r>
            <a:r>
              <a:rPr sz="3600" b="1" dirty="0">
                <a:solidFill>
                  <a:srgbClr val="00FFFF"/>
                </a:solidFill>
                <a:latin typeface="Times New Roman"/>
                <a:cs typeface="Times New Roman"/>
              </a:rPr>
              <a:t>body </a:t>
            </a:r>
            <a:r>
              <a:rPr sz="3600" b="1" spc="-5" dirty="0">
                <a:solidFill>
                  <a:srgbClr val="00FFFF"/>
                </a:solidFill>
                <a:latin typeface="Times New Roman"/>
                <a:cs typeface="Times New Roman"/>
              </a:rPr>
              <a:t>after </a:t>
            </a:r>
            <a:r>
              <a:rPr sz="3600" b="1" spc="-10" dirty="0">
                <a:solidFill>
                  <a:srgbClr val="00FFFF"/>
                </a:solidFill>
                <a:latin typeface="Times New Roman"/>
                <a:cs typeface="Times New Roman"/>
              </a:rPr>
              <a:t>equilibrium </a:t>
            </a:r>
            <a:r>
              <a:rPr sz="3600" b="1" dirty="0">
                <a:solidFill>
                  <a:srgbClr val="00FFFF"/>
                </a:solidFill>
                <a:latin typeface="Times New Roman"/>
                <a:cs typeface="Times New Roman"/>
              </a:rPr>
              <a:t>of </a:t>
            </a:r>
            <a:r>
              <a:rPr sz="3600" b="1" spc="-5" dirty="0">
                <a:solidFill>
                  <a:srgbClr val="00FFFF"/>
                </a:solidFill>
                <a:latin typeface="Times New Roman"/>
                <a:cs typeface="Times New Roman"/>
              </a:rPr>
              <a:t>plasma </a:t>
            </a:r>
            <a:r>
              <a:rPr sz="3600" b="1" dirty="0">
                <a:solidFill>
                  <a:srgbClr val="00FFFF"/>
                </a:solidFill>
                <a:latin typeface="Times New Roman"/>
                <a:cs typeface="Times New Roman"/>
              </a:rPr>
              <a:t> </a:t>
            </a:r>
            <a:r>
              <a:rPr sz="3600" b="1" spc="-10" dirty="0">
                <a:solidFill>
                  <a:srgbClr val="00FFFF"/>
                </a:solidFill>
                <a:latin typeface="Times New Roman"/>
                <a:cs typeface="Times New Roman"/>
              </a:rPr>
              <a:t>with </a:t>
            </a:r>
            <a:r>
              <a:rPr sz="3600" b="1" spc="-5" dirty="0">
                <a:solidFill>
                  <a:srgbClr val="00FFFF"/>
                </a:solidFill>
                <a:latin typeface="Times New Roman"/>
                <a:cs typeface="Times New Roman"/>
              </a:rPr>
              <a:t>other</a:t>
            </a:r>
            <a:r>
              <a:rPr sz="3600" b="1" spc="-10" dirty="0">
                <a:solidFill>
                  <a:srgbClr val="00FFFF"/>
                </a:solidFill>
                <a:latin typeface="Times New Roman"/>
                <a:cs typeface="Times New Roman"/>
              </a:rPr>
              <a:t> </a:t>
            </a:r>
            <a:r>
              <a:rPr sz="3600" b="1" spc="-5" dirty="0">
                <a:solidFill>
                  <a:srgbClr val="00FFFF"/>
                </a:solidFill>
                <a:latin typeface="Times New Roman"/>
                <a:cs typeface="Times New Roman"/>
              </a:rPr>
              <a:t>compartments</a:t>
            </a:r>
            <a:r>
              <a:rPr sz="3600" b="1" spc="10" dirty="0">
                <a:solidFill>
                  <a:srgbClr val="00FFFF"/>
                </a:solidFill>
                <a:latin typeface="Times New Roman"/>
                <a:cs typeface="Times New Roman"/>
              </a:rPr>
              <a:t> </a:t>
            </a:r>
            <a:r>
              <a:rPr sz="3600" b="1" spc="-5" dirty="0">
                <a:solidFill>
                  <a:srgbClr val="00FFFF"/>
                </a:solidFill>
                <a:latin typeface="Times New Roman"/>
                <a:cs typeface="Times New Roman"/>
              </a:rPr>
              <a:t>(fat,</a:t>
            </a:r>
            <a:r>
              <a:rPr sz="3600" b="1" dirty="0">
                <a:solidFill>
                  <a:srgbClr val="00FFFF"/>
                </a:solidFill>
                <a:latin typeface="Times New Roman"/>
                <a:cs typeface="Times New Roman"/>
              </a:rPr>
              <a:t> </a:t>
            </a:r>
            <a:r>
              <a:rPr sz="3600" b="1" spc="-5" dirty="0">
                <a:solidFill>
                  <a:srgbClr val="00FFFF"/>
                </a:solidFill>
                <a:latin typeface="Times New Roman"/>
                <a:cs typeface="Times New Roman"/>
              </a:rPr>
              <a:t>muscle)</a:t>
            </a:r>
            <a:r>
              <a:rPr sz="3600" b="1" dirty="0">
                <a:solidFill>
                  <a:srgbClr val="00FFFF"/>
                </a:solidFill>
                <a:latin typeface="Times New Roman"/>
                <a:cs typeface="Times New Roman"/>
              </a:rPr>
              <a:t> </a:t>
            </a:r>
            <a:r>
              <a:rPr sz="3600" b="1" spc="-5" dirty="0">
                <a:solidFill>
                  <a:srgbClr val="00FFFF"/>
                </a:solidFill>
                <a:latin typeface="Times New Roman"/>
                <a:cs typeface="Times New Roman"/>
              </a:rPr>
              <a:t>is </a:t>
            </a:r>
            <a:r>
              <a:rPr sz="3600" b="1" spc="-885" dirty="0">
                <a:solidFill>
                  <a:srgbClr val="00FFFF"/>
                </a:solidFill>
                <a:latin typeface="Times New Roman"/>
                <a:cs typeface="Times New Roman"/>
              </a:rPr>
              <a:t> </a:t>
            </a:r>
            <a:r>
              <a:rPr sz="3600" b="1" spc="-5" dirty="0">
                <a:solidFill>
                  <a:srgbClr val="00FFFF"/>
                </a:solidFill>
                <a:latin typeface="Times New Roman"/>
                <a:cs typeface="Times New Roman"/>
              </a:rPr>
              <a:t>halved</a:t>
            </a:r>
            <a:endParaRPr sz="3600">
              <a:latin typeface="Times New Roman"/>
              <a:cs typeface="Times New Roman"/>
            </a:endParaRPr>
          </a:p>
          <a:p>
            <a:pPr marL="583565" marR="410845" indent="-571500">
              <a:lnSpc>
                <a:spcPct val="119900"/>
              </a:lnSpc>
              <a:spcBef>
                <a:spcPts val="10"/>
              </a:spcBef>
              <a:tabLst>
                <a:tab pos="583565" algn="l"/>
              </a:tabLst>
            </a:pPr>
            <a:r>
              <a:rPr sz="3600" b="1" dirty="0">
                <a:solidFill>
                  <a:srgbClr val="00FFFF"/>
                </a:solidFill>
                <a:latin typeface="Times New Roman"/>
                <a:cs typeface="Times New Roman"/>
              </a:rPr>
              <a:t>#	</a:t>
            </a:r>
            <a:r>
              <a:rPr sz="3600" b="1" spc="-5" dirty="0">
                <a:solidFill>
                  <a:srgbClr val="00FFFF"/>
                </a:solidFill>
                <a:latin typeface="Times New Roman"/>
                <a:cs typeface="Times New Roman"/>
              </a:rPr>
              <a:t>Measured using radioisotopes, </a:t>
            </a:r>
            <a:r>
              <a:rPr sz="3600" b="1" spc="-10" dirty="0">
                <a:solidFill>
                  <a:srgbClr val="00FFFF"/>
                </a:solidFill>
                <a:latin typeface="Times New Roman"/>
                <a:cs typeface="Times New Roman"/>
              </a:rPr>
              <a:t>rates </a:t>
            </a:r>
            <a:r>
              <a:rPr sz="3600" b="1" dirty="0">
                <a:solidFill>
                  <a:srgbClr val="00FFFF"/>
                </a:solidFill>
                <a:latin typeface="Times New Roman"/>
                <a:cs typeface="Times New Roman"/>
              </a:rPr>
              <a:t>of </a:t>
            </a:r>
            <a:r>
              <a:rPr sz="3600" b="1" spc="-885" dirty="0">
                <a:solidFill>
                  <a:srgbClr val="00FFFF"/>
                </a:solidFill>
                <a:latin typeface="Times New Roman"/>
                <a:cs typeface="Times New Roman"/>
              </a:rPr>
              <a:t> </a:t>
            </a:r>
            <a:r>
              <a:rPr sz="3600" b="1" spc="-5" dirty="0">
                <a:solidFill>
                  <a:srgbClr val="00FFFF"/>
                </a:solidFill>
                <a:latin typeface="Times New Roman"/>
                <a:cs typeface="Times New Roman"/>
              </a:rPr>
              <a:t>excretion</a:t>
            </a:r>
            <a:endParaRPr sz="3600">
              <a:latin typeface="Times New Roman"/>
              <a:cs typeface="Times New Roman"/>
            </a:endParaRPr>
          </a:p>
        </p:txBody>
      </p:sp>
    </p:spTree>
    <p:extLst>
      <p:ext uri="{BB962C8B-B14F-4D97-AF65-F5344CB8AC3E}">
        <p14:creationId xmlns:p14="http://schemas.microsoft.com/office/powerpoint/2010/main" val="42796315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0"/>
            <a:ext cx="8382000" cy="5632311"/>
          </a:xfrm>
          <a:prstGeom prst="rect">
            <a:avLst/>
          </a:prstGeom>
        </p:spPr>
        <p:txBody>
          <a:bodyPr wrap="square">
            <a:spAutoFit/>
          </a:bodyPr>
          <a:lstStyle/>
          <a:p>
            <a:r>
              <a:rPr lang="en-US" sz="3600" b="1" dirty="0">
                <a:solidFill>
                  <a:srgbClr val="202124"/>
                </a:solidFill>
                <a:latin typeface="arial" panose="020B0604020202020204" pitchFamily="34" charset="0"/>
              </a:rPr>
              <a:t>           Steady</a:t>
            </a:r>
            <a:r>
              <a:rPr lang="en-US" sz="3600" dirty="0">
                <a:solidFill>
                  <a:srgbClr val="202124"/>
                </a:solidFill>
                <a:latin typeface="arial" panose="020B0604020202020204" pitchFamily="34" charset="0"/>
              </a:rPr>
              <a:t>-</a:t>
            </a:r>
            <a:r>
              <a:rPr lang="en-US" sz="3600" b="1" dirty="0">
                <a:solidFill>
                  <a:srgbClr val="202124"/>
                </a:solidFill>
                <a:latin typeface="arial" panose="020B0604020202020204" pitchFamily="34" charset="0"/>
              </a:rPr>
              <a:t>state</a:t>
            </a:r>
            <a:r>
              <a:rPr lang="en-US" sz="3600" dirty="0">
                <a:solidFill>
                  <a:srgbClr val="202124"/>
                </a:solidFill>
                <a:latin typeface="arial" panose="020B0604020202020204" pitchFamily="34" charset="0"/>
              </a:rPr>
              <a:t> </a:t>
            </a:r>
            <a:r>
              <a:rPr lang="en-US" sz="3600" b="1" dirty="0">
                <a:solidFill>
                  <a:srgbClr val="202124"/>
                </a:solidFill>
                <a:latin typeface="arial" panose="020B0604020202020204" pitchFamily="34" charset="0"/>
              </a:rPr>
              <a:t>Concentration</a:t>
            </a:r>
          </a:p>
          <a:p>
            <a:pPr marL="571500" indent="-571500">
              <a:buFont typeface="Wingdings" panose="05000000000000000000" pitchFamily="2" charset="2"/>
              <a:buChar char="v"/>
            </a:pPr>
            <a:r>
              <a:rPr lang="en-US" sz="3600" dirty="0">
                <a:solidFill>
                  <a:srgbClr val="202124"/>
                </a:solidFill>
                <a:latin typeface="arial" panose="020B0604020202020204" pitchFamily="34" charset="0"/>
              </a:rPr>
              <a:t> is the time during which the concentration of the </a:t>
            </a:r>
            <a:r>
              <a:rPr lang="en-US" sz="3600" b="1" dirty="0">
                <a:solidFill>
                  <a:srgbClr val="202124"/>
                </a:solidFill>
                <a:latin typeface="arial" panose="020B0604020202020204" pitchFamily="34" charset="0"/>
              </a:rPr>
              <a:t>drug</a:t>
            </a:r>
            <a:r>
              <a:rPr lang="en-US" sz="3600" dirty="0">
                <a:solidFill>
                  <a:srgbClr val="202124"/>
                </a:solidFill>
                <a:latin typeface="arial" panose="020B0604020202020204" pitchFamily="34" charset="0"/>
              </a:rPr>
              <a:t> in the body stays consistent. </a:t>
            </a:r>
          </a:p>
          <a:p>
            <a:pPr marL="571500" indent="-571500">
              <a:buFont typeface="Wingdings" panose="05000000000000000000" pitchFamily="2" charset="2"/>
              <a:buChar char="v"/>
            </a:pPr>
            <a:r>
              <a:rPr lang="en-US" sz="3600" dirty="0">
                <a:solidFill>
                  <a:srgbClr val="202124"/>
                </a:solidFill>
                <a:latin typeface="arial" panose="020B0604020202020204" pitchFamily="34" charset="0"/>
              </a:rPr>
              <a:t>For most </a:t>
            </a:r>
            <a:r>
              <a:rPr lang="en-US" sz="3600" b="1" dirty="0">
                <a:solidFill>
                  <a:srgbClr val="202124"/>
                </a:solidFill>
                <a:latin typeface="arial" panose="020B0604020202020204" pitchFamily="34" charset="0"/>
              </a:rPr>
              <a:t>drugs</a:t>
            </a:r>
            <a:r>
              <a:rPr lang="en-US" sz="3600" dirty="0">
                <a:solidFill>
                  <a:srgbClr val="202124"/>
                </a:solidFill>
                <a:latin typeface="arial" panose="020B0604020202020204" pitchFamily="34" charset="0"/>
              </a:rPr>
              <a:t>, the time to reach </a:t>
            </a:r>
            <a:r>
              <a:rPr lang="en-US" sz="3600" b="1" dirty="0">
                <a:solidFill>
                  <a:srgbClr val="202124"/>
                </a:solidFill>
                <a:latin typeface="arial" panose="020B0604020202020204" pitchFamily="34" charset="0"/>
              </a:rPr>
              <a:t>steady state</a:t>
            </a:r>
            <a:r>
              <a:rPr lang="en-US" sz="3600" dirty="0">
                <a:solidFill>
                  <a:srgbClr val="202124"/>
                </a:solidFill>
                <a:latin typeface="arial" panose="020B0604020202020204" pitchFamily="34" charset="0"/>
              </a:rPr>
              <a:t> is four to five half-lives if the </a:t>
            </a:r>
            <a:r>
              <a:rPr lang="en-US" sz="3600" b="1" dirty="0">
                <a:solidFill>
                  <a:srgbClr val="202124"/>
                </a:solidFill>
                <a:latin typeface="arial" panose="020B0604020202020204" pitchFamily="34" charset="0"/>
              </a:rPr>
              <a:t>drug</a:t>
            </a:r>
            <a:r>
              <a:rPr lang="en-US" sz="3600" dirty="0">
                <a:solidFill>
                  <a:srgbClr val="202124"/>
                </a:solidFill>
                <a:latin typeface="arial" panose="020B0604020202020204" pitchFamily="34" charset="0"/>
              </a:rPr>
              <a:t> is given at regular intervals—no matter the number of doses, the dose size, or the dosing interval.</a:t>
            </a:r>
            <a:endParaRPr lang="en-US" sz="3600" dirty="0"/>
          </a:p>
        </p:txBody>
      </p:sp>
    </p:spTree>
    <p:extLst>
      <p:ext uri="{BB962C8B-B14F-4D97-AF65-F5344CB8AC3E}">
        <p14:creationId xmlns:p14="http://schemas.microsoft.com/office/powerpoint/2010/main" val="3695495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94E311E-DC1E-486E-8D6F-9387965082B6}" type="slidenum">
              <a:rPr lang="ar-SA" altLang="en-US"/>
              <a:pPr/>
              <a:t>7</a:t>
            </a:fld>
            <a:endParaRPr lang="en-US" altLang="en-US"/>
          </a:p>
        </p:txBody>
      </p:sp>
      <p:sp>
        <p:nvSpPr>
          <p:cNvPr id="136195" name="Rectangle 3"/>
          <p:cNvSpPr>
            <a:spLocks noGrp="1" noChangeArrowheads="1"/>
          </p:cNvSpPr>
          <p:nvPr>
            <p:ph type="body" idx="1"/>
          </p:nvPr>
        </p:nvSpPr>
        <p:spPr>
          <a:xfrm>
            <a:off x="168556" y="-26894"/>
            <a:ext cx="7848600" cy="5486400"/>
          </a:xfrm>
        </p:spPr>
        <p:txBody>
          <a:bodyPr/>
          <a:lstStyle/>
          <a:p>
            <a:endParaRPr lang="en-US" altLang="en-US" sz="2400" b="1" u="sng" dirty="0">
              <a:solidFill>
                <a:srgbClr val="FFFF00"/>
              </a:solidFill>
            </a:endParaRPr>
          </a:p>
          <a:p>
            <a:pPr algn="ctr">
              <a:buFontTx/>
              <a:buNone/>
            </a:pPr>
            <a:r>
              <a:rPr lang="en-US" altLang="en-US" sz="3600" b="1" u="sng" dirty="0">
                <a:solidFill>
                  <a:srgbClr val="FFFF00"/>
                </a:solidFill>
              </a:rPr>
              <a:t>Drug absorption</a:t>
            </a:r>
            <a:r>
              <a:rPr lang="en-US" altLang="en-US" dirty="0"/>
              <a:t> </a:t>
            </a:r>
          </a:p>
          <a:p>
            <a:r>
              <a:rPr lang="en-US" altLang="en-US" sz="2800" dirty="0"/>
              <a:t>Refers to the route or method by which the drug reaches the blood supply, this depends on how the drug is administered.</a:t>
            </a:r>
          </a:p>
          <a:p>
            <a:r>
              <a:rPr lang="en-US" altLang="en-US" sz="2800" u="sng" dirty="0"/>
              <a:t>The most common and preferred method of administration is the oral route.</a:t>
            </a:r>
          </a:p>
          <a:p>
            <a:r>
              <a:rPr lang="en-US" altLang="en-US" sz="2800" u="sng" dirty="0"/>
              <a:t>It depends on hydrophilic/hydrophobic properties, polarity and ionization of the drug.</a:t>
            </a:r>
          </a:p>
        </p:txBody>
      </p:sp>
      <p:pic>
        <p:nvPicPr>
          <p:cNvPr id="136196" name="Picture 4" descr="StJohns_Wo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1638" y="0"/>
            <a:ext cx="1122362"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66746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19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619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619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136196"/>
                                        </p:tgtEl>
                                        <p:attrNameLst>
                                          <p:attrName>style.visibility</p:attrName>
                                        </p:attrNameLst>
                                      </p:cBhvr>
                                      <p:to>
                                        <p:strVal val="visible"/>
                                      </p:to>
                                    </p:set>
                                    <p:animEffect transition="in" filter="checkerboard(across)">
                                      <p:cBhvr>
                                        <p:cTn id="23" dur="500"/>
                                        <p:tgtEl>
                                          <p:spTgt spid="136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04800"/>
            <a:ext cx="8153400" cy="5632311"/>
          </a:xfrm>
          <a:prstGeom prst="rect">
            <a:avLst/>
          </a:prstGeom>
        </p:spPr>
        <p:txBody>
          <a:bodyPr wrap="square">
            <a:spAutoFit/>
          </a:bodyPr>
          <a:lstStyle/>
          <a:p>
            <a:r>
              <a:rPr lang="en-US" sz="4000" dirty="0">
                <a:solidFill>
                  <a:srgbClr val="202124"/>
                </a:solidFill>
                <a:latin typeface="arial" panose="020B0604020202020204" pitchFamily="34" charset="0"/>
              </a:rPr>
              <a:t>The time to reach </a:t>
            </a:r>
            <a:r>
              <a:rPr lang="en-US" sz="4000" b="1" dirty="0">
                <a:solidFill>
                  <a:srgbClr val="202124"/>
                </a:solidFill>
                <a:latin typeface="arial" panose="020B0604020202020204" pitchFamily="34" charset="0"/>
              </a:rPr>
              <a:t>steady state</a:t>
            </a:r>
            <a:r>
              <a:rPr lang="en-US" sz="4000" dirty="0">
                <a:solidFill>
                  <a:srgbClr val="202124"/>
                </a:solidFill>
                <a:latin typeface="arial" panose="020B0604020202020204" pitchFamily="34" charset="0"/>
              </a:rPr>
              <a:t> is defined by the elimination half-life of the </a:t>
            </a:r>
            <a:r>
              <a:rPr lang="en-US" sz="4000" b="1" dirty="0">
                <a:solidFill>
                  <a:srgbClr val="202124"/>
                </a:solidFill>
                <a:latin typeface="arial" panose="020B0604020202020204" pitchFamily="34" charset="0"/>
              </a:rPr>
              <a:t>drug</a:t>
            </a:r>
            <a:r>
              <a:rPr lang="en-US" sz="4000" dirty="0">
                <a:solidFill>
                  <a:srgbClr val="202124"/>
                </a:solidFill>
                <a:latin typeface="arial" panose="020B0604020202020204" pitchFamily="34" charset="0"/>
              </a:rPr>
              <a:t>. After 1 half-life, you will have reached 50% of </a:t>
            </a:r>
            <a:r>
              <a:rPr lang="en-US" sz="4000" b="1" dirty="0">
                <a:solidFill>
                  <a:srgbClr val="202124"/>
                </a:solidFill>
                <a:latin typeface="arial" panose="020B0604020202020204" pitchFamily="34" charset="0"/>
              </a:rPr>
              <a:t>steady state</a:t>
            </a:r>
            <a:r>
              <a:rPr lang="en-US" sz="4000" dirty="0">
                <a:solidFill>
                  <a:srgbClr val="202124"/>
                </a:solidFill>
                <a:latin typeface="arial" panose="020B0604020202020204" pitchFamily="34" charset="0"/>
              </a:rPr>
              <a:t>. After 2 half-lives, you will have reached 75% of </a:t>
            </a:r>
            <a:r>
              <a:rPr lang="en-US" sz="4000" b="1" dirty="0">
                <a:solidFill>
                  <a:srgbClr val="202124"/>
                </a:solidFill>
                <a:latin typeface="arial" panose="020B0604020202020204" pitchFamily="34" charset="0"/>
              </a:rPr>
              <a:t>steady state</a:t>
            </a:r>
            <a:r>
              <a:rPr lang="en-US" sz="4000" dirty="0">
                <a:solidFill>
                  <a:srgbClr val="202124"/>
                </a:solidFill>
                <a:latin typeface="arial" panose="020B0604020202020204" pitchFamily="34" charset="0"/>
              </a:rPr>
              <a:t>, and after 3 half-lives you will have reached 87.5% of </a:t>
            </a:r>
            <a:r>
              <a:rPr lang="en-US" sz="4000" b="1" dirty="0">
                <a:solidFill>
                  <a:srgbClr val="202124"/>
                </a:solidFill>
                <a:latin typeface="arial" panose="020B0604020202020204" pitchFamily="34" charset="0"/>
              </a:rPr>
              <a:t>steady state</a:t>
            </a:r>
            <a:r>
              <a:rPr lang="en-US" sz="4000" dirty="0">
                <a:solidFill>
                  <a:srgbClr val="202124"/>
                </a:solidFill>
                <a:latin typeface="arial" panose="020B0604020202020204" pitchFamily="34" charset="0"/>
              </a:rPr>
              <a:t>.</a:t>
            </a:r>
            <a:endParaRPr lang="en-US" sz="4000" dirty="0"/>
          </a:p>
        </p:txBody>
      </p:sp>
    </p:spTree>
    <p:extLst>
      <p:ext uri="{BB962C8B-B14F-4D97-AF65-F5344CB8AC3E}">
        <p14:creationId xmlns:p14="http://schemas.microsoft.com/office/powerpoint/2010/main" val="634034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533400" y="609600"/>
            <a:ext cx="8229600" cy="4525963"/>
          </a:xfrm>
        </p:spPr>
        <p:txBody>
          <a:bodyPr>
            <a:normAutofit lnSpcReduction="10000"/>
          </a:bodyPr>
          <a:lstStyle/>
          <a:p>
            <a:r>
              <a:rPr lang="en-US" altLang="en-US" dirty="0"/>
              <a:t>Drugs with short half-life reach steady state rapidly; drugs with long half-life take days to weeks to reach steady state</a:t>
            </a:r>
          </a:p>
          <a:p>
            <a:r>
              <a:rPr lang="en-US" dirty="0"/>
              <a:t>Important for choosing the right dose and dosing interval to achieve a desired.</a:t>
            </a:r>
          </a:p>
          <a:p>
            <a:r>
              <a:rPr lang="en-US" dirty="0"/>
              <a:t> Determining how long it will take for therapeutic exposures to be achieved during repeat or continuous dosing, since it might take several doses for a drug to achieve</a:t>
            </a:r>
            <a:endParaRPr lang="en-US" altLang="en-US" dirty="0"/>
          </a:p>
        </p:txBody>
      </p:sp>
    </p:spTree>
    <p:extLst>
      <p:ext uri="{BB962C8B-B14F-4D97-AF65-F5344CB8AC3E}">
        <p14:creationId xmlns:p14="http://schemas.microsoft.com/office/powerpoint/2010/main" val="35321052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838200" y="1219200"/>
            <a:ext cx="7772400" cy="1143000"/>
          </a:xfrm>
        </p:spPr>
        <p:txBody>
          <a:bodyPr>
            <a:normAutofit fontScale="90000"/>
          </a:bodyPr>
          <a:lstStyle/>
          <a:p>
            <a:r>
              <a:rPr lang="en-US" altLang="en-US" sz="8000"/>
              <a:t>REMEMBER</a:t>
            </a:r>
            <a:endParaRPr lang="en-US" altLang="en-US"/>
          </a:p>
        </p:txBody>
      </p:sp>
      <p:sp>
        <p:nvSpPr>
          <p:cNvPr id="71683" name="Rectangle 3"/>
          <p:cNvSpPr>
            <a:spLocks noGrp="1" noChangeArrowheads="1"/>
          </p:cNvSpPr>
          <p:nvPr>
            <p:ph type="subTitle" idx="1"/>
          </p:nvPr>
        </p:nvSpPr>
        <p:spPr>
          <a:xfrm>
            <a:off x="1524000" y="3200400"/>
            <a:ext cx="6400800" cy="1752600"/>
          </a:xfrm>
        </p:spPr>
        <p:txBody>
          <a:bodyPr>
            <a:normAutofit lnSpcReduction="10000"/>
          </a:bodyPr>
          <a:lstStyle/>
          <a:p>
            <a:r>
              <a:rPr lang="en-US" altLang="en-US" sz="6000"/>
              <a:t>No drug produces a single effect!!!</a:t>
            </a:r>
          </a:p>
        </p:txBody>
      </p:sp>
    </p:spTree>
    <p:extLst>
      <p:ext uri="{BB962C8B-B14F-4D97-AF65-F5344CB8AC3E}">
        <p14:creationId xmlns:p14="http://schemas.microsoft.com/office/powerpoint/2010/main" val="152733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7E7E7E"/>
          </a:solidFill>
        </p:spPr>
        <p:txBody>
          <a:bodyPr wrap="square" lIns="0" tIns="0" rIns="0" bIns="0" rtlCol="0"/>
          <a:lstStyle/>
          <a:p>
            <a:endParaRPr/>
          </a:p>
        </p:txBody>
      </p:sp>
      <p:sp>
        <p:nvSpPr>
          <p:cNvPr id="3" name="object 3"/>
          <p:cNvSpPr txBox="1">
            <a:spLocks noGrp="1"/>
          </p:cNvSpPr>
          <p:nvPr>
            <p:ph type="title"/>
          </p:nvPr>
        </p:nvSpPr>
        <p:spPr>
          <a:xfrm>
            <a:off x="3145789" y="421640"/>
            <a:ext cx="2849880" cy="756920"/>
          </a:xfrm>
          <a:prstGeom prst="rect">
            <a:avLst/>
          </a:prstGeom>
        </p:spPr>
        <p:txBody>
          <a:bodyPr vert="horz" wrap="square" lIns="0" tIns="12700" rIns="0" bIns="0" rtlCol="0">
            <a:spAutoFit/>
          </a:bodyPr>
          <a:lstStyle/>
          <a:p>
            <a:pPr marL="12700">
              <a:lnSpc>
                <a:spcPct val="100000"/>
              </a:lnSpc>
              <a:spcBef>
                <a:spcPts val="100"/>
              </a:spcBef>
            </a:pPr>
            <a:r>
              <a:rPr lang="en-US" sz="4800" dirty="0">
                <a:latin typeface="Calibri"/>
                <a:cs typeface="Calibri"/>
              </a:rPr>
              <a:t>N/B</a:t>
            </a:r>
            <a:endParaRPr sz="4800" dirty="0">
              <a:latin typeface="Calibri"/>
              <a:cs typeface="Calibri"/>
            </a:endParaRPr>
          </a:p>
        </p:txBody>
      </p:sp>
      <p:grpSp>
        <p:nvGrpSpPr>
          <p:cNvPr id="4" name="object 4"/>
          <p:cNvGrpSpPr/>
          <p:nvPr/>
        </p:nvGrpSpPr>
        <p:grpSpPr>
          <a:xfrm>
            <a:off x="414427" y="1595527"/>
            <a:ext cx="8429625" cy="4352925"/>
            <a:chOff x="414427" y="1595527"/>
            <a:chExt cx="8429625" cy="4352925"/>
          </a:xfrm>
        </p:grpSpPr>
        <p:sp>
          <p:nvSpPr>
            <p:cNvPr id="5" name="object 5"/>
            <p:cNvSpPr/>
            <p:nvPr/>
          </p:nvSpPr>
          <p:spPr>
            <a:xfrm>
              <a:off x="419099" y="1600200"/>
              <a:ext cx="8420100" cy="4343400"/>
            </a:xfrm>
            <a:custGeom>
              <a:avLst/>
              <a:gdLst/>
              <a:ahLst/>
              <a:cxnLst/>
              <a:rect l="l" t="t" r="r" b="b"/>
              <a:pathLst>
                <a:path w="8420100" h="4343400">
                  <a:moveTo>
                    <a:pt x="8420100" y="0"/>
                  </a:moveTo>
                  <a:lnTo>
                    <a:pt x="0" y="0"/>
                  </a:lnTo>
                  <a:lnTo>
                    <a:pt x="0" y="4343400"/>
                  </a:lnTo>
                  <a:lnTo>
                    <a:pt x="4210050" y="4343400"/>
                  </a:lnTo>
                  <a:lnTo>
                    <a:pt x="8420100" y="4343400"/>
                  </a:lnTo>
                  <a:lnTo>
                    <a:pt x="8420100" y="0"/>
                  </a:lnTo>
                  <a:close/>
                </a:path>
              </a:pathLst>
            </a:custGeom>
            <a:solidFill>
              <a:srgbClr val="000000"/>
            </a:solidFill>
          </p:spPr>
          <p:txBody>
            <a:bodyPr wrap="square" lIns="0" tIns="0" rIns="0" bIns="0" rtlCol="0"/>
            <a:lstStyle/>
            <a:p>
              <a:endParaRPr/>
            </a:p>
          </p:txBody>
        </p:sp>
        <p:sp>
          <p:nvSpPr>
            <p:cNvPr id="6" name="object 6"/>
            <p:cNvSpPr/>
            <p:nvPr/>
          </p:nvSpPr>
          <p:spPr>
            <a:xfrm>
              <a:off x="419099" y="1600200"/>
              <a:ext cx="8420100" cy="4343400"/>
            </a:xfrm>
            <a:custGeom>
              <a:avLst/>
              <a:gdLst/>
              <a:ahLst/>
              <a:cxnLst/>
              <a:rect l="l" t="t" r="r" b="b"/>
              <a:pathLst>
                <a:path w="8420100" h="4343400">
                  <a:moveTo>
                    <a:pt x="4210050" y="4343400"/>
                  </a:moveTo>
                  <a:lnTo>
                    <a:pt x="0" y="4343400"/>
                  </a:lnTo>
                  <a:lnTo>
                    <a:pt x="0" y="0"/>
                  </a:lnTo>
                  <a:lnTo>
                    <a:pt x="8420100" y="0"/>
                  </a:lnTo>
                  <a:lnTo>
                    <a:pt x="8420100" y="4343400"/>
                  </a:lnTo>
                  <a:lnTo>
                    <a:pt x="4210050" y="4343400"/>
                  </a:lnTo>
                  <a:close/>
                </a:path>
              </a:pathLst>
            </a:custGeom>
            <a:ln w="9344">
              <a:solidFill>
                <a:srgbClr val="FFFFFF"/>
              </a:solidFill>
            </a:ln>
          </p:spPr>
          <p:txBody>
            <a:bodyPr wrap="square" lIns="0" tIns="0" rIns="0" bIns="0" rtlCol="0"/>
            <a:lstStyle/>
            <a:p>
              <a:endParaRPr/>
            </a:p>
          </p:txBody>
        </p:sp>
      </p:grpSp>
      <p:sp>
        <p:nvSpPr>
          <p:cNvPr id="7" name="object 7"/>
          <p:cNvSpPr txBox="1"/>
          <p:nvPr/>
        </p:nvSpPr>
        <p:spPr>
          <a:xfrm>
            <a:off x="497840" y="1633220"/>
            <a:ext cx="8233409" cy="1790234"/>
          </a:xfrm>
          <a:prstGeom prst="rect">
            <a:avLst/>
          </a:prstGeom>
        </p:spPr>
        <p:txBody>
          <a:bodyPr vert="horz" wrap="square" lIns="0" tIns="12700" rIns="0" bIns="0" rtlCol="0">
            <a:spAutoFit/>
          </a:bodyPr>
          <a:lstStyle/>
          <a:p>
            <a:pPr marL="355600" marR="5080" indent="-342900">
              <a:lnSpc>
                <a:spcPct val="100000"/>
              </a:lnSpc>
              <a:spcBef>
                <a:spcPts val="100"/>
              </a:spcBef>
            </a:pPr>
            <a:r>
              <a:rPr sz="3600" b="1" dirty="0">
                <a:solidFill>
                  <a:srgbClr val="FFFF00"/>
                </a:solidFill>
                <a:latin typeface="Calibri"/>
                <a:cs typeface="Calibri"/>
              </a:rPr>
              <a:t># To </a:t>
            </a:r>
            <a:r>
              <a:rPr sz="3600" b="1" spc="-5" dirty="0">
                <a:solidFill>
                  <a:srgbClr val="FFFF00"/>
                </a:solidFill>
                <a:latin typeface="Calibri"/>
                <a:cs typeface="Calibri"/>
              </a:rPr>
              <a:t>be effective </a:t>
            </a:r>
            <a:r>
              <a:rPr sz="3600" b="1" dirty="0">
                <a:solidFill>
                  <a:srgbClr val="FFFF00"/>
                </a:solidFill>
                <a:latin typeface="Calibri"/>
                <a:cs typeface="Calibri"/>
              </a:rPr>
              <a:t>a </a:t>
            </a:r>
            <a:r>
              <a:rPr sz="3600" b="1" spc="-5" dirty="0">
                <a:solidFill>
                  <a:srgbClr val="FFFF00"/>
                </a:solidFill>
                <a:latin typeface="Calibri"/>
                <a:cs typeface="Calibri"/>
              </a:rPr>
              <a:t>drug must be absorbed </a:t>
            </a:r>
            <a:r>
              <a:rPr sz="3600" b="1" dirty="0">
                <a:solidFill>
                  <a:srgbClr val="FFFF00"/>
                </a:solidFill>
                <a:latin typeface="Calibri"/>
                <a:cs typeface="Calibri"/>
              </a:rPr>
              <a:t>- </a:t>
            </a:r>
            <a:r>
              <a:rPr sz="3600" b="1" spc="-800" dirty="0">
                <a:solidFill>
                  <a:srgbClr val="FFFF00"/>
                </a:solidFill>
                <a:latin typeface="Calibri"/>
                <a:cs typeface="Calibri"/>
              </a:rPr>
              <a:t> </a:t>
            </a:r>
            <a:r>
              <a:rPr sz="3600" b="1" spc="-5" dirty="0">
                <a:solidFill>
                  <a:srgbClr val="FFFF00"/>
                </a:solidFill>
                <a:latin typeface="Calibri"/>
                <a:cs typeface="Calibri"/>
              </a:rPr>
              <a:t>except</a:t>
            </a:r>
            <a:r>
              <a:rPr sz="3600" b="1" spc="-15" dirty="0">
                <a:solidFill>
                  <a:srgbClr val="FFFF00"/>
                </a:solidFill>
                <a:latin typeface="Calibri"/>
                <a:cs typeface="Calibri"/>
              </a:rPr>
              <a:t> </a:t>
            </a:r>
            <a:r>
              <a:rPr sz="3600" b="1" spc="-5" dirty="0">
                <a:solidFill>
                  <a:srgbClr val="FFFF00"/>
                </a:solidFill>
                <a:latin typeface="Calibri"/>
                <a:cs typeface="Calibri"/>
              </a:rPr>
              <a:t>for</a:t>
            </a:r>
            <a:r>
              <a:rPr sz="3600" b="1" spc="-10" dirty="0">
                <a:solidFill>
                  <a:srgbClr val="FFFF00"/>
                </a:solidFill>
                <a:latin typeface="Calibri"/>
                <a:cs typeface="Calibri"/>
              </a:rPr>
              <a:t> </a:t>
            </a:r>
            <a:r>
              <a:rPr sz="3600" b="1" spc="-5" dirty="0">
                <a:solidFill>
                  <a:srgbClr val="FFFF00"/>
                </a:solidFill>
                <a:latin typeface="Calibri"/>
                <a:cs typeface="Calibri"/>
              </a:rPr>
              <a:t>topical and</a:t>
            </a:r>
            <a:r>
              <a:rPr sz="3600" b="1" dirty="0">
                <a:solidFill>
                  <a:srgbClr val="FFFF00"/>
                </a:solidFill>
                <a:latin typeface="Calibri"/>
                <a:cs typeface="Calibri"/>
              </a:rPr>
              <a:t> </a:t>
            </a:r>
            <a:r>
              <a:rPr sz="3600" b="1" spc="-5" dirty="0">
                <a:solidFill>
                  <a:srgbClr val="FFFF00"/>
                </a:solidFill>
                <a:latin typeface="Calibri"/>
                <a:cs typeface="Calibri"/>
              </a:rPr>
              <a:t>IV</a:t>
            </a:r>
            <a:endParaRPr sz="3600" dirty="0">
              <a:latin typeface="Calibri"/>
              <a:cs typeface="Calibri"/>
            </a:endParaRPr>
          </a:p>
          <a:p>
            <a:pPr marL="355600" marR="1257935" indent="-342900">
              <a:lnSpc>
                <a:spcPct val="100000"/>
              </a:lnSpc>
              <a:spcBef>
                <a:spcPts val="900"/>
              </a:spcBef>
            </a:pPr>
            <a:endParaRPr sz="3600" dirty="0">
              <a:latin typeface="Calibri"/>
              <a:cs typeface="Calibri"/>
            </a:endParaRPr>
          </a:p>
        </p:txBody>
      </p:sp>
    </p:spTree>
    <p:extLst>
      <p:ext uri="{BB962C8B-B14F-4D97-AF65-F5344CB8AC3E}">
        <p14:creationId xmlns:p14="http://schemas.microsoft.com/office/powerpoint/2010/main" val="2926750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4294967295"/>
          </p:nvPr>
        </p:nvSpPr>
        <p:spPr>
          <a:xfrm>
            <a:off x="533400" y="533400"/>
            <a:ext cx="8229600" cy="4525963"/>
          </a:xfrm>
        </p:spPr>
        <p:txBody>
          <a:bodyPr/>
          <a:lstStyle/>
          <a:p>
            <a:pPr algn="l" rtl="0">
              <a:buFont typeface="Wingdings" panose="05000000000000000000" pitchFamily="2" charset="2"/>
              <a:buNone/>
            </a:pPr>
            <a:r>
              <a:rPr lang="en-US" altLang="en-US" b="1" u="sng" dirty="0">
                <a:solidFill>
                  <a:schemeClr val="hlink"/>
                </a:solidFill>
              </a:rPr>
              <a:t>Sites of drug absorption:</a:t>
            </a:r>
          </a:p>
          <a:p>
            <a:pPr algn="l" rtl="0">
              <a:buFontTx/>
              <a:buChar char="-"/>
            </a:pPr>
            <a:r>
              <a:rPr lang="en-US" altLang="en-US" b="1" dirty="0"/>
              <a:t>Oral mucosa (buccal; sublingual tab.)</a:t>
            </a:r>
          </a:p>
          <a:p>
            <a:pPr algn="l" rtl="0">
              <a:buFontTx/>
              <a:buChar char="-"/>
            </a:pPr>
            <a:r>
              <a:rPr lang="en-US" altLang="en-US" b="1" dirty="0"/>
              <a:t>Stomach (aspirin)</a:t>
            </a:r>
          </a:p>
          <a:p>
            <a:pPr algn="l" rtl="0">
              <a:buFontTx/>
              <a:buChar char="-"/>
            </a:pPr>
            <a:r>
              <a:rPr lang="en-US" altLang="en-US" b="1" dirty="0"/>
              <a:t>Intestine (iron; </a:t>
            </a:r>
            <a:r>
              <a:rPr lang="en-US" altLang="en-US" b="1" dirty="0" err="1"/>
              <a:t>vit</a:t>
            </a:r>
            <a:r>
              <a:rPr lang="en-US" altLang="en-US" b="1" dirty="0"/>
              <a:t>. B</a:t>
            </a:r>
            <a:r>
              <a:rPr lang="en-US" altLang="en-US" sz="2000" b="1" baseline="-25000" dirty="0"/>
              <a:t>12</a:t>
            </a:r>
            <a:r>
              <a:rPr lang="en-US" altLang="en-US" b="1" dirty="0"/>
              <a:t>)</a:t>
            </a:r>
          </a:p>
          <a:p>
            <a:pPr algn="l" rtl="0">
              <a:buFontTx/>
              <a:buChar char="-"/>
            </a:pPr>
            <a:r>
              <a:rPr lang="en-US" altLang="en-US" b="1" dirty="0"/>
              <a:t>Lungs (general anesthetics)</a:t>
            </a:r>
          </a:p>
          <a:p>
            <a:pPr algn="l" rtl="0">
              <a:buFontTx/>
              <a:buChar char="-"/>
            </a:pPr>
            <a:r>
              <a:rPr lang="en-US" altLang="en-US" b="1" dirty="0"/>
              <a:t>Rectum (suppositories)</a:t>
            </a:r>
          </a:p>
          <a:p>
            <a:pPr algn="l" rtl="0">
              <a:buFontTx/>
              <a:buChar char="-"/>
            </a:pPr>
            <a:r>
              <a:rPr lang="en-US" altLang="en-US" b="1" dirty="0"/>
              <a:t>Skin (local preparations)</a:t>
            </a:r>
          </a:p>
        </p:txBody>
      </p:sp>
    </p:spTree>
    <p:extLst>
      <p:ext uri="{BB962C8B-B14F-4D97-AF65-F5344CB8AC3E}">
        <p14:creationId xmlns:p14="http://schemas.microsoft.com/office/powerpoint/2010/main" val="1214113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1329</TotalTime>
  <Words>3098</Words>
  <Application>Microsoft Office PowerPoint</Application>
  <PresentationFormat>On-screen Show (4:3)</PresentationFormat>
  <Paragraphs>427</Paragraphs>
  <Slides>72</Slides>
  <Notes>7</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Office Theme</vt:lpstr>
      <vt:lpstr>PHARMACOKINETICS</vt:lpstr>
      <vt:lpstr>Clinical Pharmacokinetics</vt:lpstr>
      <vt:lpstr>PowerPoint Presentation</vt:lpstr>
      <vt:lpstr> Pharmacokinetics of drugs  (ADME) </vt:lpstr>
      <vt:lpstr>PowerPoint Presentation</vt:lpstr>
      <vt:lpstr>DRUG ABSORPTION </vt:lpstr>
      <vt:lpstr>PowerPoint Presentation</vt:lpstr>
      <vt:lpstr>N/B</vt:lpstr>
      <vt:lpstr>PowerPoint Presentation</vt:lpstr>
      <vt:lpstr>Drug Absorption of Various</vt:lpstr>
      <vt:lpstr>Factors That Affect Absorption </vt:lpstr>
      <vt:lpstr>Absorption in the Pediatric Patient</vt:lpstr>
      <vt:lpstr>PowerPoint Presentation</vt:lpstr>
      <vt:lpstr>Volume of Distribution</vt:lpstr>
      <vt:lpstr>PowerPoint Presentation</vt:lpstr>
      <vt:lpstr>Drug distribution</vt:lpstr>
      <vt:lpstr>Vd</vt:lpstr>
      <vt:lpstr>Vd</vt:lpstr>
      <vt:lpstr>PowerPoint Presentation</vt:lpstr>
      <vt:lpstr>Distribution of Drugs</vt:lpstr>
      <vt:lpstr>2.Solubility </vt:lpstr>
      <vt:lpstr>3.Blood Flow </vt:lpstr>
      <vt:lpstr>4.Binding </vt:lpstr>
      <vt:lpstr>Metabolism</vt:lpstr>
      <vt:lpstr>Metabolism </vt:lpstr>
      <vt:lpstr>Metabolism</vt:lpstr>
      <vt:lpstr>PowerPoint Presentation</vt:lpstr>
      <vt:lpstr>Phases of Drug Metabolism</vt:lpstr>
      <vt:lpstr>Phase I reactions</vt:lpstr>
      <vt:lpstr>Phase I reactions types</vt:lpstr>
      <vt:lpstr>Phase II reactions</vt:lpstr>
      <vt:lpstr>Metabolic Reactions</vt:lpstr>
      <vt:lpstr>CLINICAL RELEVANCE OF DRUG METABOLISM</vt:lpstr>
      <vt:lpstr>Diseases Affecting Drug Metabolism</vt:lpstr>
      <vt:lpstr> Factors affecting drug metabolism: i.e. compete for enzyme pathways in the liver)  </vt:lpstr>
      <vt:lpstr>PowerPoint Presentation</vt:lpstr>
      <vt:lpstr>Diet &amp; Environmental Factors </vt:lpstr>
      <vt:lpstr>Age &amp; Sex</vt:lpstr>
      <vt:lpstr>Enzyme inhibitors</vt:lpstr>
      <vt:lpstr>Enzyme inducers</vt:lpstr>
      <vt:lpstr>Prodrug  Few drugs are inactive as such and need conversion in the body to one or more active metabolites.  Such a drug are called a prodrug .   The prodrug may offer advantages over the active form in being more stable, having  better bioavailability or other desirable pharmacokinetic properties or less side effects and toxicity.  Some prodrugs are activated selectively at the site of action.</vt:lpstr>
      <vt:lpstr> Drug excretion </vt:lpstr>
      <vt:lpstr>Elimination</vt:lpstr>
      <vt:lpstr>Excretion </vt:lpstr>
      <vt:lpstr>Excretion</vt:lpstr>
      <vt:lpstr>Excretion</vt:lpstr>
      <vt:lpstr>PowerPoint Presentation</vt:lpstr>
      <vt:lpstr>PowerPoint Presentation</vt:lpstr>
      <vt:lpstr>PowerPoint Presentation</vt:lpstr>
      <vt:lpstr>Factors Affecting Bioavailability</vt:lpstr>
      <vt:lpstr>PowerPoint Presentation</vt:lpstr>
      <vt:lpstr>Factors Affecting Bioavailability (BAV)</vt:lpstr>
      <vt:lpstr>Kinetics Of Elimination</vt:lpstr>
      <vt:lpstr>Clearance </vt:lpstr>
      <vt:lpstr>Clearance </vt:lpstr>
      <vt:lpstr>PowerPoint Presentation</vt:lpstr>
      <vt:lpstr>PowerPoint Presentation</vt:lpstr>
      <vt:lpstr>PowerPoint Presentation</vt:lpstr>
      <vt:lpstr>PowerPoint Presentation</vt:lpstr>
      <vt:lpstr>clearance</vt:lpstr>
      <vt:lpstr>Half-life</vt:lpstr>
      <vt:lpstr>Half-Life</vt:lpstr>
      <vt:lpstr>Half-life</vt:lpstr>
      <vt:lpstr>Half Life = ½</vt:lpstr>
      <vt:lpstr>Plasma – Half Life</vt:lpstr>
      <vt:lpstr>PowerPoint Presentation</vt:lpstr>
      <vt:lpstr>Biological effect half life</vt:lpstr>
      <vt:lpstr>Biological half life</vt:lpstr>
      <vt:lpstr>PowerPoint Presentation</vt:lpstr>
      <vt:lpstr>PowerPoint Presentation</vt:lpstr>
      <vt:lpstr>PowerPoint Presentation</vt:lpstr>
      <vt:lpstr>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NARENDRA</dc:creator>
  <cp:lastModifiedBy>Unknown User</cp:lastModifiedBy>
  <cp:revision>65</cp:revision>
  <dcterms:created xsi:type="dcterms:W3CDTF">2006-08-16T00:00:00Z</dcterms:created>
  <dcterms:modified xsi:type="dcterms:W3CDTF">2021-05-10T11:50:22Z</dcterms:modified>
</cp:coreProperties>
</file>