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72"/>
  </p:notesMasterIdLst>
  <p:sldIdLst>
    <p:sldId id="325" r:id="rId2"/>
    <p:sldId id="257" r:id="rId3"/>
    <p:sldId id="343" r:id="rId4"/>
    <p:sldId id="344" r:id="rId5"/>
    <p:sldId id="345" r:id="rId6"/>
    <p:sldId id="346" r:id="rId7"/>
    <p:sldId id="347" r:id="rId8"/>
    <p:sldId id="348" r:id="rId9"/>
    <p:sldId id="349" r:id="rId10"/>
    <p:sldId id="350" r:id="rId11"/>
    <p:sldId id="351" r:id="rId12"/>
    <p:sldId id="352" r:id="rId13"/>
    <p:sldId id="353" r:id="rId14"/>
    <p:sldId id="354" r:id="rId15"/>
    <p:sldId id="355" r:id="rId16"/>
    <p:sldId id="356" r:id="rId17"/>
    <p:sldId id="260" r:id="rId18"/>
    <p:sldId id="263" r:id="rId19"/>
    <p:sldId id="264" r:id="rId20"/>
    <p:sldId id="294" r:id="rId21"/>
    <p:sldId id="265" r:id="rId22"/>
    <p:sldId id="266" r:id="rId23"/>
    <p:sldId id="268" r:id="rId24"/>
    <p:sldId id="270" r:id="rId25"/>
    <p:sldId id="271" r:id="rId26"/>
    <p:sldId id="295" r:id="rId27"/>
    <p:sldId id="296" r:id="rId28"/>
    <p:sldId id="272" r:id="rId29"/>
    <p:sldId id="273" r:id="rId30"/>
    <p:sldId id="275" r:id="rId31"/>
    <p:sldId id="269" r:id="rId32"/>
    <p:sldId id="280" r:id="rId33"/>
    <p:sldId id="277" r:id="rId34"/>
    <p:sldId id="327" r:id="rId35"/>
    <p:sldId id="282" r:id="rId36"/>
    <p:sldId id="283" r:id="rId37"/>
    <p:sldId id="284" r:id="rId38"/>
    <p:sldId id="358" r:id="rId39"/>
    <p:sldId id="290" r:id="rId40"/>
    <p:sldId id="292" r:id="rId41"/>
    <p:sldId id="291" r:id="rId42"/>
    <p:sldId id="299" r:id="rId43"/>
    <p:sldId id="302" r:id="rId44"/>
    <p:sldId id="303"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04" r:id="rId58"/>
    <p:sldId id="306" r:id="rId59"/>
    <p:sldId id="320" r:id="rId60"/>
    <p:sldId id="307" r:id="rId61"/>
    <p:sldId id="308" r:id="rId62"/>
    <p:sldId id="309" r:id="rId63"/>
    <p:sldId id="321" r:id="rId64"/>
    <p:sldId id="313" r:id="rId65"/>
    <p:sldId id="314" r:id="rId66"/>
    <p:sldId id="315" r:id="rId67"/>
    <p:sldId id="316" r:id="rId68"/>
    <p:sldId id="317" r:id="rId69"/>
    <p:sldId id="322" r:id="rId70"/>
    <p:sldId id="323"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1" d="100"/>
          <a:sy n="71" d="100"/>
        </p:scale>
        <p:origin x="1356" y="5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794DFA5-ACFD-430D-9A3A-8DA64789BA41}" type="datetimeFigureOut">
              <a:rPr lang="en-US" smtClean="0"/>
              <a:pPr/>
              <a:t>11/11/2020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B692338-8866-41B3-A156-DD68532F326F}"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1D3B1A51-ED38-4EC0-9845-ED44FE46573C}" type="slidenum">
              <a:rPr lang="ar-SA" smtClean="0"/>
              <a:pPr/>
              <a:t>32</a:t>
            </a:fld>
            <a:endParaRPr 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96E7F4-705F-4AFF-9B09-06189934FADC}" type="slidenum">
              <a:rPr lang="ar-SA" altLang="en-US"/>
              <a:pPr/>
              <a:t>38</a:t>
            </a:fld>
            <a:endParaRPr lang="en-US" alt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GB" altLang="en-US"/>
          </a:p>
        </p:txBody>
      </p:sp>
    </p:spTree>
    <p:extLst>
      <p:ext uri="{BB962C8B-B14F-4D97-AF65-F5344CB8AC3E}">
        <p14:creationId xmlns:p14="http://schemas.microsoft.com/office/powerpoint/2010/main" val="2796596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4408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28018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44519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1620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4256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554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24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55168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1901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23067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840587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D8BD707-D9CF-40AE-B4C6-C98DA3205C09}" type="datetimeFigureOut">
              <a:rPr lang="en-US" smtClean="0"/>
              <a:pPr/>
              <a:t>11/11/2020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5877136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gif"/></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en.wikipedia.org/wiki/Sulfonates" TargetMode="External"/><Relationship Id="rId2" Type="http://schemas.openxmlformats.org/officeDocument/2006/relationships/hyperlink" Target="http://en.wikipedia.org/wiki/Glucuronic_acid" TargetMode="External"/><Relationship Id="rId1" Type="http://schemas.openxmlformats.org/officeDocument/2006/relationships/slideLayout" Target="../slideLayouts/slideLayout2.xml"/><Relationship Id="rId6" Type="http://schemas.openxmlformats.org/officeDocument/2006/relationships/hyperlink" Target="http://en.wikipedia.org/wiki/Detoxication" TargetMode="External"/><Relationship Id="rId5" Type="http://schemas.openxmlformats.org/officeDocument/2006/relationships/hyperlink" Target="http://en.wikipedia.org/wiki/Amino_acids" TargetMode="External"/><Relationship Id="rId4" Type="http://schemas.openxmlformats.org/officeDocument/2006/relationships/hyperlink" Target="http://en.wikipedia.org/wiki/Glutathione"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en.wikipedia.org/wiki/Acute_toxicity"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685800"/>
            <a:ext cx="8305800" cy="5440363"/>
          </a:xfrm>
        </p:spPr>
        <p:txBody>
          <a:bodyPr/>
          <a:lstStyle/>
          <a:p>
            <a:pPr marL="0" indent="0">
              <a:buNone/>
            </a:pPr>
            <a:endParaRPr lang="en-US" b="1" dirty="0" smtClean="0">
              <a:solidFill>
                <a:srgbClr val="7030A0"/>
              </a:solidFill>
            </a:endParaRPr>
          </a:p>
          <a:p>
            <a:pPr marL="0" indent="0">
              <a:buNone/>
            </a:pPr>
            <a:r>
              <a:rPr lang="en-US" b="1" dirty="0">
                <a:solidFill>
                  <a:srgbClr val="7030A0"/>
                </a:solidFill>
              </a:rPr>
              <a:t> </a:t>
            </a:r>
            <a:r>
              <a:rPr lang="en-US" b="1" dirty="0" smtClean="0">
                <a:solidFill>
                  <a:srgbClr val="7030A0"/>
                </a:solidFill>
              </a:rPr>
              <a:t>     </a:t>
            </a:r>
          </a:p>
          <a:p>
            <a:pPr marL="0" indent="0">
              <a:buNone/>
            </a:pPr>
            <a:r>
              <a:rPr lang="en-US" sz="6000" b="1" dirty="0" smtClean="0">
                <a:solidFill>
                  <a:srgbClr val="7030A0"/>
                </a:solidFill>
                <a:latin typeface="Arial" panose="020B0604020202020204" pitchFamily="34" charset="0"/>
                <a:cs typeface="Arial" panose="020B0604020202020204" pitchFamily="34" charset="0"/>
              </a:rPr>
              <a:t>       Pharmacokinetics </a:t>
            </a:r>
            <a:r>
              <a:rPr lang="en-US" sz="6000" b="1" dirty="0">
                <a:solidFill>
                  <a:srgbClr val="7030A0"/>
                </a:solidFill>
                <a:latin typeface="Arial" panose="020B0604020202020204" pitchFamily="34" charset="0"/>
                <a:cs typeface="Arial" panose="020B0604020202020204" pitchFamily="34" charset="0"/>
              </a:rPr>
              <a:t/>
            </a:r>
            <a:br>
              <a:rPr lang="en-US" sz="6000" b="1" dirty="0">
                <a:solidFill>
                  <a:srgbClr val="7030A0"/>
                </a:solidFill>
                <a:latin typeface="Arial" panose="020B0604020202020204" pitchFamily="34" charset="0"/>
                <a:cs typeface="Arial" panose="020B0604020202020204" pitchFamily="34" charset="0"/>
              </a:rPr>
            </a:br>
            <a:r>
              <a:rPr lang="en-US" sz="6000" b="1" dirty="0">
                <a:solidFill>
                  <a:srgbClr val="FFFF00"/>
                </a:solidFill>
                <a:latin typeface="Arial" panose="020B0604020202020204" pitchFamily="34" charset="0"/>
                <a:cs typeface="Arial" panose="020B0604020202020204" pitchFamily="34" charset="0"/>
              </a:rPr>
              <a:t/>
            </a:r>
            <a:br>
              <a:rPr lang="en-US" sz="6000" b="1" dirty="0">
                <a:solidFill>
                  <a:srgbClr val="FFFF00"/>
                </a:solidFill>
                <a:latin typeface="Arial" panose="020B0604020202020204" pitchFamily="34" charset="0"/>
                <a:cs typeface="Arial" panose="020B0604020202020204" pitchFamily="34" charset="0"/>
              </a:rPr>
            </a:br>
            <a:endParaRPr lang="en-US" sz="6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33449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Volume of Distribution</a:t>
            </a:r>
            <a:endParaRPr lang="en-US" dirty="0"/>
          </a:p>
        </p:txBody>
      </p:sp>
      <p:sp>
        <p:nvSpPr>
          <p:cNvPr id="3" name="Content Placeholder 2"/>
          <p:cNvSpPr>
            <a:spLocks noGrp="1"/>
          </p:cNvSpPr>
          <p:nvPr>
            <p:ph idx="1"/>
          </p:nvPr>
        </p:nvSpPr>
        <p:spPr/>
        <p:txBody>
          <a:bodyPr>
            <a:normAutofit/>
          </a:bodyPr>
          <a:lstStyle/>
          <a:p>
            <a:r>
              <a:rPr lang="en-US" dirty="0" smtClean="0"/>
              <a:t>Volume of distribution (</a:t>
            </a:r>
            <a:r>
              <a:rPr lang="en-US" dirty="0" err="1" smtClean="0"/>
              <a:t>Vd</a:t>
            </a:r>
            <a:r>
              <a:rPr lang="en-US" dirty="0" smtClean="0"/>
              <a:t>) relates the amount of drug in the body to the concentration of drug (C) in blood or plasma:</a:t>
            </a:r>
          </a:p>
          <a:p>
            <a:r>
              <a:rPr lang="en-US" dirty="0" smtClean="0"/>
              <a:t> is an apparent volume </a:t>
            </a:r>
          </a:p>
          <a:p>
            <a:r>
              <a:rPr lang="en-US" dirty="0" smtClean="0"/>
              <a:t>Drugs with very high volumes of distribution have much higher concentrations in extravascular tissue than in the vascular compartment, </a:t>
            </a:r>
            <a:r>
              <a:rPr lang="en-US" dirty="0" err="1" smtClean="0"/>
              <a:t>ie</a:t>
            </a:r>
            <a:r>
              <a:rPr lang="en-US" dirty="0" smtClean="0"/>
              <a:t>, they are not homogeneously distributed. </a:t>
            </a:r>
          </a:p>
          <a:p>
            <a:r>
              <a:rPr lang="en-US" dirty="0" smtClean="0"/>
              <a:t>The units for Volume of Distribution are typically reported in (ml or liter)/kg body weight</a:t>
            </a:r>
            <a:endParaRPr lang="en-US" dirty="0"/>
          </a:p>
        </p:txBody>
      </p:sp>
    </p:spTree>
    <p:extLst>
      <p:ext uri="{BB962C8B-B14F-4D97-AF65-F5344CB8AC3E}">
        <p14:creationId xmlns:p14="http://schemas.microsoft.com/office/powerpoint/2010/main" val="423386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Vd</a:t>
            </a:r>
            <a:endParaRPr lang="en-US" dirty="0"/>
          </a:p>
        </p:txBody>
      </p:sp>
      <p:sp>
        <p:nvSpPr>
          <p:cNvPr id="3" name="Content Placeholder 2"/>
          <p:cNvSpPr>
            <a:spLocks noGrp="1"/>
          </p:cNvSpPr>
          <p:nvPr>
            <p:ph idx="1"/>
          </p:nvPr>
        </p:nvSpPr>
        <p:spPr/>
        <p:txBody>
          <a:bodyPr/>
          <a:lstStyle/>
          <a:p>
            <a:r>
              <a:rPr lang="en-US" dirty="0" err="1" smtClean="0"/>
              <a:t>Vd</a:t>
            </a:r>
            <a:r>
              <a:rPr lang="en-US" dirty="0" smtClean="0"/>
              <a:t> is close to total body water (30-45l) for drugs that are highly fat soluble. They are able to cross cell membranes to enter intracellular fluid. E.g. diazepam</a:t>
            </a:r>
          </a:p>
          <a:p>
            <a:r>
              <a:rPr lang="en-US" dirty="0" err="1" smtClean="0"/>
              <a:t>Vd</a:t>
            </a:r>
            <a:r>
              <a:rPr lang="en-US" dirty="0" smtClean="0"/>
              <a:t> is greater than total body water for drugs which enter cells and which bind extensively to tissue proteins e.g. digoxin</a:t>
            </a:r>
            <a:endParaRPr lang="en-US" dirty="0"/>
          </a:p>
        </p:txBody>
      </p:sp>
    </p:spTree>
    <p:extLst>
      <p:ext uri="{BB962C8B-B14F-4D97-AF65-F5344CB8AC3E}">
        <p14:creationId xmlns:p14="http://schemas.microsoft.com/office/powerpoint/2010/main" val="1027432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Clearance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factor that predicts the rate of elimination in relation to the drug concentration</a:t>
            </a:r>
          </a:p>
          <a:p>
            <a:r>
              <a:rPr lang="en-US" dirty="0" smtClean="0"/>
              <a:t>Elimination of drug from the body may involve processes occurring in the kidney, the lung, the liver, and other organs</a:t>
            </a:r>
          </a:p>
          <a:p>
            <a:r>
              <a:rPr lang="en-US" dirty="0" smtClean="0"/>
              <a:t>The two major sites of drug elimination are the kidneys and the liver.</a:t>
            </a:r>
          </a:p>
          <a:p>
            <a:r>
              <a:rPr lang="en-US" dirty="0" smtClean="0"/>
              <a:t>Clearance of unchanged drug in the urine represents renal clearance. Within the liver, drug elimination occurs via biotransformation of parent drug to one or more metabolites, or excretion of unchanged drug into the bile, or both</a:t>
            </a:r>
            <a:endParaRPr lang="en-US" dirty="0"/>
          </a:p>
        </p:txBody>
      </p:sp>
    </p:spTree>
    <p:extLst>
      <p:ext uri="{BB962C8B-B14F-4D97-AF65-F5344CB8AC3E}">
        <p14:creationId xmlns:p14="http://schemas.microsoft.com/office/powerpoint/2010/main" val="31331000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Clearance</a:t>
            </a:r>
            <a:br>
              <a:rPr lang="en-US" dirty="0" smtClean="0"/>
            </a:br>
            <a:endParaRPr lang="en-US" dirty="0"/>
          </a:p>
        </p:txBody>
      </p:sp>
      <p:sp>
        <p:nvSpPr>
          <p:cNvPr id="3" name="Content Placeholder 2"/>
          <p:cNvSpPr>
            <a:spLocks noGrp="1"/>
          </p:cNvSpPr>
          <p:nvPr>
            <p:ph idx="1"/>
          </p:nvPr>
        </p:nvSpPr>
        <p:spPr/>
        <p:txBody>
          <a:bodyPr>
            <a:normAutofit/>
          </a:bodyPr>
          <a:lstStyle/>
          <a:p>
            <a:r>
              <a:rPr lang="en-US" dirty="0" smtClean="0"/>
              <a:t>the rate of drug elimination is directly proportional to concentration –</a:t>
            </a:r>
            <a:r>
              <a:rPr lang="en-US" b="1" dirty="0" smtClean="0"/>
              <a:t>first order elimination</a:t>
            </a:r>
          </a:p>
          <a:p>
            <a:r>
              <a:rPr lang="en-US" b="1" dirty="0" smtClean="0"/>
              <a:t>Capacity-Limited Elimination</a:t>
            </a:r>
            <a:r>
              <a:rPr lang="en-US" dirty="0" smtClean="0"/>
              <a:t>-dosing rate exceeds elimination capacity, steady state cannot be achieved: The concentration will keep on rising as long as dosing continues</a:t>
            </a:r>
          </a:p>
          <a:p>
            <a:r>
              <a:rPr lang="en-US" dirty="0" smtClean="0"/>
              <a:t>Also known as  </a:t>
            </a:r>
            <a:r>
              <a:rPr lang="en-US" dirty="0" err="1" smtClean="0"/>
              <a:t>saturable</a:t>
            </a:r>
            <a:r>
              <a:rPr lang="en-US" dirty="0" smtClean="0"/>
              <a:t>, dose- or concentration-dependent, nonlinear, and </a:t>
            </a:r>
            <a:r>
              <a:rPr lang="en-US" dirty="0" err="1" smtClean="0"/>
              <a:t>Michaelis-Menten</a:t>
            </a:r>
            <a:r>
              <a:rPr lang="en-US" dirty="0" smtClean="0"/>
              <a:t> elimination</a:t>
            </a:r>
            <a:r>
              <a:rPr lang="en-US" b="1" dirty="0" smtClean="0"/>
              <a:t>.</a:t>
            </a:r>
          </a:p>
          <a:p>
            <a:r>
              <a:rPr lang="en-US" b="1" dirty="0" smtClean="0"/>
              <a:t>Zero order elimination. </a:t>
            </a:r>
            <a:r>
              <a:rPr lang="en-US" dirty="0" smtClean="0"/>
              <a:t>For drugs that exhibit capacity-limited elimination (</a:t>
            </a:r>
            <a:r>
              <a:rPr lang="en-US" dirty="0" err="1" smtClean="0"/>
              <a:t>eg</a:t>
            </a:r>
            <a:r>
              <a:rPr lang="en-US" dirty="0" smtClean="0"/>
              <a:t>, phenytoin, ethanol), clearance will vary depending on the concentration of drug that is achieved </a:t>
            </a:r>
          </a:p>
          <a:p>
            <a:endParaRPr lang="en-US" b="1" dirty="0"/>
          </a:p>
        </p:txBody>
      </p:sp>
    </p:spTree>
    <p:extLst>
      <p:ext uri="{BB962C8B-B14F-4D97-AF65-F5344CB8AC3E}">
        <p14:creationId xmlns:p14="http://schemas.microsoft.com/office/powerpoint/2010/main" val="145520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Half-Life</a:t>
            </a:r>
            <a:endParaRPr lang="en-US" dirty="0"/>
          </a:p>
        </p:txBody>
      </p:sp>
      <p:sp>
        <p:nvSpPr>
          <p:cNvPr id="3" name="Content Placeholder 2"/>
          <p:cNvSpPr>
            <a:spLocks noGrp="1"/>
          </p:cNvSpPr>
          <p:nvPr>
            <p:ph idx="1"/>
          </p:nvPr>
        </p:nvSpPr>
        <p:spPr/>
        <p:txBody>
          <a:bodyPr>
            <a:normAutofit/>
          </a:bodyPr>
          <a:lstStyle/>
          <a:p>
            <a:r>
              <a:rPr lang="en-US" dirty="0" smtClean="0"/>
              <a:t>Half-life (t1/2) is the time required to change the amount of drug in the body by one-half during elimination (or during a constant infusion). </a:t>
            </a:r>
          </a:p>
          <a:p>
            <a:r>
              <a:rPr lang="en-US" dirty="0" smtClean="0"/>
              <a:t>It is also the time taken for the concentration of the drug in the blood stream to fall to half of its original value, very important in the design of the infusion systems.</a:t>
            </a:r>
          </a:p>
          <a:p>
            <a:r>
              <a:rPr lang="en-US" dirty="0" smtClean="0"/>
              <a:t>Half-life is useful because it indicates the time required to attain 50% of steady state—or to decay 50% from steady-state conditions—after a change in the rate of drug administration.</a:t>
            </a:r>
            <a:endParaRPr lang="en-US" dirty="0"/>
          </a:p>
        </p:txBody>
      </p:sp>
    </p:spTree>
    <p:extLst>
      <p:ext uri="{BB962C8B-B14F-4D97-AF65-F5344CB8AC3E}">
        <p14:creationId xmlns:p14="http://schemas.microsoft.com/office/powerpoint/2010/main" val="8691044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41363" y="695325"/>
            <a:ext cx="7648575" cy="1143000"/>
          </a:xfrm>
        </p:spPr>
        <p:txBody>
          <a:bodyPr/>
          <a:lstStyle/>
          <a:p>
            <a:pPr>
              <a:spcBef>
                <a:spcPct val="30000"/>
              </a:spcBef>
              <a:spcAft>
                <a:spcPct val="30000"/>
              </a:spcAft>
            </a:pPr>
            <a:r>
              <a:rPr lang="en-US"/>
              <a:t>First-Pass Effect</a:t>
            </a:r>
          </a:p>
        </p:txBody>
      </p:sp>
      <p:sp>
        <p:nvSpPr>
          <p:cNvPr id="75779" name="Rectangle 3"/>
          <p:cNvSpPr>
            <a:spLocks noGrp="1" noChangeArrowheads="1"/>
          </p:cNvSpPr>
          <p:nvPr>
            <p:ph idx="1"/>
          </p:nvPr>
        </p:nvSpPr>
        <p:spPr>
          <a:xfrm>
            <a:off x="741363" y="1981200"/>
            <a:ext cx="7675562" cy="4305300"/>
          </a:xfrm>
        </p:spPr>
        <p:txBody>
          <a:bodyPr/>
          <a:lstStyle/>
          <a:p>
            <a:pPr>
              <a:lnSpc>
                <a:spcPct val="85000"/>
              </a:lnSpc>
              <a:spcBef>
                <a:spcPct val="25000"/>
              </a:spcBef>
              <a:spcAft>
                <a:spcPct val="25000"/>
              </a:spcAft>
              <a:buFontTx/>
              <a:buNone/>
            </a:pPr>
            <a:r>
              <a:rPr lang="en-US"/>
              <a:t>The metabolism of a drug and its passage </a:t>
            </a:r>
            <a:br>
              <a:rPr lang="en-US"/>
            </a:br>
            <a:r>
              <a:rPr lang="en-US"/>
              <a:t>from the liver into the circulation.</a:t>
            </a:r>
          </a:p>
          <a:p>
            <a:pPr>
              <a:lnSpc>
                <a:spcPct val="85000"/>
              </a:lnSpc>
              <a:spcBef>
                <a:spcPct val="25000"/>
              </a:spcBef>
              <a:spcAft>
                <a:spcPct val="25000"/>
              </a:spcAft>
            </a:pPr>
            <a:r>
              <a:rPr lang="en-US" sz="2400"/>
              <a:t>A drug given via the oral route may be extensively metabolized by the liver before reaching the systemic circulation (high first-pass effect).</a:t>
            </a:r>
          </a:p>
          <a:p>
            <a:pPr>
              <a:lnSpc>
                <a:spcPct val="85000"/>
              </a:lnSpc>
              <a:spcBef>
                <a:spcPct val="25000"/>
              </a:spcBef>
              <a:spcAft>
                <a:spcPct val="25000"/>
              </a:spcAft>
            </a:pPr>
            <a:r>
              <a:rPr lang="en-US" sz="2400"/>
              <a:t>The same drug—given IV—bypasses the liver, preventing the first-pass effect from taking place, and more drug reaches the circulation.</a:t>
            </a:r>
            <a:endParaRPr lang="en-US"/>
          </a:p>
        </p:txBody>
      </p:sp>
    </p:spTree>
    <p:extLst>
      <p:ext uri="{BB962C8B-B14F-4D97-AF65-F5344CB8AC3E}">
        <p14:creationId xmlns:p14="http://schemas.microsoft.com/office/powerpoint/2010/main" val="42939047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First-Pass Elimination</a:t>
            </a:r>
            <a:endParaRPr lang="en-US" dirty="0"/>
          </a:p>
        </p:txBody>
      </p:sp>
      <p:sp>
        <p:nvSpPr>
          <p:cNvPr id="3" name="Content Placeholder 2"/>
          <p:cNvSpPr>
            <a:spLocks noGrp="1"/>
          </p:cNvSpPr>
          <p:nvPr>
            <p:ph idx="1"/>
          </p:nvPr>
        </p:nvSpPr>
        <p:spPr/>
        <p:txBody>
          <a:bodyPr>
            <a:normAutofit/>
          </a:bodyPr>
          <a:lstStyle/>
          <a:p>
            <a:r>
              <a:rPr lang="en-US" dirty="0" smtClean="0"/>
              <a:t>Following absorption across the gut wall, the portal blood delivers the drug to the liver prior to entry into the systemic circulation.</a:t>
            </a:r>
          </a:p>
          <a:p>
            <a:r>
              <a:rPr lang="en-US" dirty="0" smtClean="0"/>
              <a:t> A drug can be metabolized in the gut wall (</a:t>
            </a:r>
            <a:r>
              <a:rPr lang="en-US" dirty="0" err="1" smtClean="0"/>
              <a:t>eg</a:t>
            </a:r>
            <a:r>
              <a:rPr lang="en-US" dirty="0" smtClean="0"/>
              <a:t>, by the CYP3A4 enzyme system) or even in the portal blood, but most commonly it is the liver that is responsible for metabolism before the drug reaches the systemic circulation.</a:t>
            </a:r>
          </a:p>
          <a:p>
            <a:r>
              <a:rPr lang="en-US" dirty="0" smtClean="0"/>
              <a:t>Any of these sites can contribute to this reduction in bioavailability</a:t>
            </a:r>
          </a:p>
          <a:p>
            <a:r>
              <a:rPr lang="en-US" dirty="0" smtClean="0"/>
              <a:t>The effect of first-pass hepatic elimination on bioavailability is expressed as the </a:t>
            </a:r>
            <a:r>
              <a:rPr lang="en-US" b="1" dirty="0" smtClean="0"/>
              <a:t>extraction ratio (ER):</a:t>
            </a:r>
          </a:p>
          <a:p>
            <a:endParaRPr lang="en-US" dirty="0"/>
          </a:p>
        </p:txBody>
      </p:sp>
    </p:spTree>
    <p:extLst>
      <p:ext uri="{BB962C8B-B14F-4D97-AF65-F5344CB8AC3E}">
        <p14:creationId xmlns:p14="http://schemas.microsoft.com/office/powerpoint/2010/main" val="24485678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DRUG ABSORPTION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normAutofit/>
          </a:bodyPr>
          <a:lstStyle/>
          <a:p>
            <a:pPr indent="22225">
              <a:buNone/>
              <a:defRPr/>
            </a:pPr>
            <a:r>
              <a:rPr lang="en-US" b="1" dirty="0" smtClean="0"/>
              <a:t>Is the passage of drug through cell membranes to reach its site of action.</a:t>
            </a:r>
          </a:p>
          <a:p>
            <a:pPr indent="22225">
              <a:buNone/>
              <a:defRPr/>
            </a:pPr>
            <a:endParaRPr lang="en-US" b="1" dirty="0" smtClean="0">
              <a:solidFill>
                <a:srgbClr val="FFFF00"/>
              </a:solidFill>
            </a:endParaRPr>
          </a:p>
          <a:p>
            <a:pPr indent="22225">
              <a:buNone/>
              <a:defRPr/>
            </a:pPr>
            <a:r>
              <a:rPr lang="en-US" b="1" dirty="0" smtClean="0">
                <a:solidFill>
                  <a:srgbClr val="7030A0"/>
                </a:solidFill>
              </a:rPr>
              <a:t>Mechanisms of drug absorption</a:t>
            </a:r>
          </a:p>
          <a:p>
            <a:pPr marL="1077913" lvl="1" indent="-533400">
              <a:buFontTx/>
              <a:buAutoNum type="arabicPeriod"/>
              <a:defRPr/>
            </a:pPr>
            <a:r>
              <a:rPr lang="en-US" sz="3200" b="1" dirty="0" smtClean="0"/>
              <a:t>Simple diffusion = passive diffusion.</a:t>
            </a:r>
          </a:p>
          <a:p>
            <a:pPr marL="1077913" lvl="1" indent="-533400">
              <a:buFontTx/>
              <a:buAutoNum type="arabicPeriod"/>
              <a:defRPr/>
            </a:pPr>
            <a:r>
              <a:rPr lang="en-US" sz="3200" b="1" dirty="0" smtClean="0"/>
              <a:t>Active transport.</a:t>
            </a:r>
          </a:p>
          <a:p>
            <a:pPr marL="1077913" lvl="1" indent="-533400">
              <a:buFontTx/>
              <a:buAutoNum type="arabicPeriod"/>
              <a:defRPr/>
            </a:pPr>
            <a:r>
              <a:rPr lang="en-US" sz="3200" b="1" dirty="0" smtClean="0"/>
              <a:t>Facilitated diffusion.</a:t>
            </a:r>
          </a:p>
          <a:p>
            <a:pPr marL="1077913" lvl="1" indent="-533400">
              <a:buFontTx/>
              <a:buAutoNum type="arabicPeriod"/>
              <a:defRPr/>
            </a:pPr>
            <a:r>
              <a:rPr lang="en-US" sz="3200" b="1" dirty="0" err="1" smtClean="0"/>
              <a:t>Pinocytosis</a:t>
            </a:r>
            <a:r>
              <a:rPr lang="en-US" sz="3200" b="1" dirty="0" smtClean="0"/>
              <a:t> (</a:t>
            </a:r>
            <a:r>
              <a:rPr lang="en-US" sz="3200" b="1" dirty="0" err="1" smtClean="0"/>
              <a:t>Endocytosis</a:t>
            </a:r>
            <a:r>
              <a:rPr lang="en-US" sz="3200" b="1" dirty="0" smtClean="0"/>
              <a:t>).</a:t>
            </a:r>
          </a:p>
          <a:p>
            <a:endParaRPr lang="en-IN"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Simple or passive diffusion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a:xfrm>
            <a:off x="0" y="1600200"/>
            <a:ext cx="9144000" cy="4525963"/>
          </a:xfrm>
        </p:spPr>
        <p:txBody>
          <a:bodyPr/>
          <a:lstStyle/>
          <a:p>
            <a:pPr lvl="2">
              <a:buClr>
                <a:schemeClr val="hlink"/>
              </a:buClr>
              <a:buFont typeface="Wingdings" pitchFamily="2" charset="2"/>
              <a:buChar char="Ø"/>
              <a:defRPr/>
            </a:pPr>
            <a:endParaRPr lang="en-US" sz="2800" b="1" dirty="0" smtClean="0">
              <a:solidFill>
                <a:srgbClr val="FFFF00"/>
              </a:solidFill>
              <a:latin typeface="Times New Roman" pitchFamily="18" charset="0"/>
            </a:endParaRPr>
          </a:p>
          <a:p>
            <a:pPr lvl="2">
              <a:buClr>
                <a:schemeClr val="hlink"/>
              </a:buClr>
              <a:buFont typeface="Wingdings" pitchFamily="2" charset="2"/>
              <a:buChar char="Ø"/>
              <a:defRPr/>
            </a:pPr>
            <a:r>
              <a:rPr lang="en-US" sz="2800" b="1" dirty="0" smtClean="0">
                <a:solidFill>
                  <a:srgbClr val="7030A0"/>
                </a:solidFill>
                <a:latin typeface="Times New Roman" pitchFamily="18" charset="0"/>
              </a:rPr>
              <a:t>water soluble drug </a:t>
            </a:r>
            <a:r>
              <a:rPr lang="en-US" sz="2800" b="1" dirty="0" smtClean="0">
                <a:latin typeface="Times New Roman" pitchFamily="18" charset="0"/>
              </a:rPr>
              <a:t>(ionized or polar) is readily absorbed via aqueous channels or pores in cell </a:t>
            </a:r>
            <a:r>
              <a:rPr lang="en-US" sz="2800" b="1" dirty="0" smtClean="0">
                <a:latin typeface="Times New Roman" pitchFamily="18" charset="0"/>
              </a:rPr>
              <a:t>membrane. </a:t>
            </a:r>
            <a:r>
              <a:rPr lang="en-US" sz="2800" b="1" dirty="0" smtClean="0">
                <a:latin typeface="Times New Roman" pitchFamily="18" charset="0"/>
              </a:rPr>
              <a:t>Drugs that dissolve in water</a:t>
            </a:r>
            <a:r>
              <a:rPr lang="en-US" sz="2800" b="1" dirty="0" smtClean="0">
                <a:latin typeface="Times New Roman" pitchFamily="18" charset="0"/>
              </a:rPr>
              <a:t> </a:t>
            </a:r>
            <a:r>
              <a:rPr lang="en-US" sz="2800" b="1" dirty="0" err="1" smtClean="0">
                <a:latin typeface="Times New Roman" pitchFamily="18" charset="0"/>
              </a:rPr>
              <a:t>e.g</a:t>
            </a:r>
            <a:r>
              <a:rPr lang="en-US" sz="2800" b="1" dirty="0" smtClean="0">
                <a:latin typeface="Times New Roman" pitchFamily="18" charset="0"/>
              </a:rPr>
              <a:t> Atenolol</a:t>
            </a:r>
            <a:endParaRPr lang="en-US" sz="2800" b="1" dirty="0" smtClean="0">
              <a:latin typeface="Times New Roman" pitchFamily="18" charset="0"/>
            </a:endParaRPr>
          </a:p>
          <a:p>
            <a:pPr lvl="2">
              <a:buClr>
                <a:schemeClr val="hlink"/>
              </a:buClr>
              <a:buNone/>
              <a:defRPr/>
            </a:pPr>
            <a:endParaRPr lang="en-US" sz="2800" b="1" dirty="0" smtClean="0">
              <a:latin typeface="Times New Roman" pitchFamily="18" charset="0"/>
            </a:endParaRPr>
          </a:p>
          <a:p>
            <a:pPr lvl="2">
              <a:buClr>
                <a:schemeClr val="hlink"/>
              </a:buClr>
              <a:buFont typeface="Wingdings" pitchFamily="2" charset="2"/>
              <a:buChar char="Ø"/>
              <a:defRPr/>
            </a:pPr>
            <a:r>
              <a:rPr lang="en-US" sz="2800" b="1" dirty="0" smtClean="0">
                <a:solidFill>
                  <a:srgbClr val="7030A0"/>
                </a:solidFill>
                <a:latin typeface="Times New Roman" pitchFamily="18" charset="0"/>
              </a:rPr>
              <a:t>Lipid soluble drug </a:t>
            </a:r>
            <a:r>
              <a:rPr lang="en-US" sz="2800" b="1" dirty="0" smtClean="0">
                <a:latin typeface="Times New Roman" pitchFamily="18" charset="0"/>
              </a:rPr>
              <a:t>(</a:t>
            </a:r>
            <a:r>
              <a:rPr lang="en-US" sz="2800" b="1" dirty="0" err="1" smtClean="0">
                <a:latin typeface="Times New Roman" pitchFamily="18" charset="0"/>
              </a:rPr>
              <a:t>nonionized</a:t>
            </a:r>
            <a:r>
              <a:rPr lang="en-US" sz="2800" b="1" dirty="0" smtClean="0">
                <a:latin typeface="Times New Roman" pitchFamily="18" charset="0"/>
              </a:rPr>
              <a:t> or non polar) is readily absorbed via cell membrane itself</a:t>
            </a:r>
            <a:r>
              <a:rPr lang="en-US" sz="2800" b="1" dirty="0" smtClean="0">
                <a:latin typeface="Times New Roman" pitchFamily="18" charset="0"/>
              </a:rPr>
              <a:t>. Diffuses rapidly across cell membranes </a:t>
            </a:r>
            <a:r>
              <a:rPr lang="en-US" sz="2800" b="1" dirty="0" err="1" smtClean="0">
                <a:latin typeface="Times New Roman" pitchFamily="18" charset="0"/>
              </a:rPr>
              <a:t>e.g</a:t>
            </a:r>
            <a:r>
              <a:rPr lang="en-US" sz="2800" b="1" dirty="0" smtClean="0">
                <a:latin typeface="Times New Roman" pitchFamily="18" charset="0"/>
              </a:rPr>
              <a:t> vitamin A,D propranolol</a:t>
            </a:r>
          </a:p>
          <a:p>
            <a:pPr lvl="2">
              <a:buClr>
                <a:schemeClr val="hlink"/>
              </a:buClr>
              <a:buFont typeface="Wingdings" pitchFamily="2" charset="2"/>
              <a:buChar char="Ø"/>
              <a:defRPr/>
            </a:pPr>
            <a:r>
              <a:rPr lang="en-US" sz="2800" b="1" dirty="0" smtClean="0">
                <a:latin typeface="Times New Roman" pitchFamily="18" charset="0"/>
              </a:rPr>
              <a:t>Absorption of drugs from GIT to blood stream</a:t>
            </a:r>
            <a:endParaRPr lang="en-US" sz="2800" b="1" dirty="0" smtClean="0">
              <a:latin typeface="Times New Roman" pitchFamily="18" charset="0"/>
            </a:endParaRPr>
          </a:p>
          <a:p>
            <a:endParaRPr lang="en-IN"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2"/>
          <p:cNvPicPr>
            <a:picLocks noGrp="1" noChangeAspect="1" noChangeArrowheads="1"/>
          </p:cNvPicPr>
          <p:nvPr>
            <p:ph idx="1"/>
          </p:nvPr>
        </p:nvPicPr>
        <p:blipFill>
          <a:blip r:embed="rId2">
            <a:lum bright="-16000" contrast="2000"/>
          </a:blip>
          <a:srcRect/>
          <a:stretch>
            <a:fillRect/>
          </a:stretch>
        </p:blipFill>
        <p:spPr>
          <a:xfrm>
            <a:off x="0" y="0"/>
            <a:ext cx="9143999" cy="68580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182563" indent="0">
              <a:defRPr/>
            </a:pPr>
            <a:r>
              <a:rPr lang="en-US" b="1" dirty="0" smtClean="0">
                <a:solidFill>
                  <a:srgbClr val="FFFF00"/>
                </a:solidFill>
              </a:rPr>
              <a:t/>
            </a:r>
            <a:br>
              <a:rPr lang="en-US" b="1" dirty="0" smtClean="0">
                <a:solidFill>
                  <a:srgbClr val="FFFF00"/>
                </a:solidFill>
              </a:rPr>
            </a:br>
            <a:endParaRPr lang="en-IN" dirty="0"/>
          </a:p>
        </p:txBody>
      </p:sp>
      <p:sp>
        <p:nvSpPr>
          <p:cNvPr id="3" name="Content Placeholder 2"/>
          <p:cNvSpPr>
            <a:spLocks noGrp="1"/>
          </p:cNvSpPr>
          <p:nvPr>
            <p:ph idx="1"/>
          </p:nvPr>
        </p:nvSpPr>
        <p:spPr>
          <a:xfrm>
            <a:off x="457200" y="609600"/>
            <a:ext cx="8229600" cy="5516563"/>
          </a:xfrm>
        </p:spPr>
        <p:txBody>
          <a:bodyPr>
            <a:normAutofit/>
          </a:bodyPr>
          <a:lstStyle/>
          <a:p>
            <a:pPr marL="182563" indent="0">
              <a:buNone/>
              <a:defRPr/>
            </a:pPr>
            <a:r>
              <a:rPr lang="en-US" sz="5400" b="1" dirty="0" smtClean="0"/>
              <a:t>Pharmacokinetics of drugs are studies of :</a:t>
            </a:r>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A</a:t>
            </a:r>
            <a:r>
              <a:rPr lang="en-US" sz="4800" b="1" dirty="0" smtClean="0"/>
              <a:t>bsorption</a:t>
            </a:r>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D</a:t>
            </a:r>
            <a:r>
              <a:rPr lang="en-US" sz="4800" b="1" dirty="0" smtClean="0"/>
              <a:t>istribution</a:t>
            </a:r>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M</a:t>
            </a:r>
            <a:r>
              <a:rPr lang="en-US" sz="4800" b="1" dirty="0" smtClean="0"/>
              <a:t>etabolism </a:t>
            </a:r>
          </a:p>
          <a:p>
            <a:pPr marL="182563" indent="0">
              <a:buClr>
                <a:srgbClr val="FF0066"/>
              </a:buClr>
              <a:buFont typeface="Wingdings" pitchFamily="2" charset="2"/>
              <a:buChar char="q"/>
              <a:defRPr/>
            </a:pPr>
            <a:r>
              <a:rPr lang="en-US" sz="4800" b="1" dirty="0" smtClean="0"/>
              <a:t>	</a:t>
            </a:r>
            <a:r>
              <a:rPr lang="en-US" sz="4800" b="1" dirty="0" smtClean="0">
                <a:solidFill>
                  <a:srgbClr val="7030A0"/>
                </a:solidFill>
              </a:rPr>
              <a:t>E</a:t>
            </a:r>
            <a:r>
              <a:rPr lang="en-US" sz="4800" b="1" dirty="0" smtClean="0"/>
              <a:t>xcretion of drugs</a:t>
            </a:r>
          </a:p>
          <a:p>
            <a:pPr>
              <a:buNone/>
            </a:pPr>
            <a:endParaRPr lang="en-IN"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58674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0" y="5867400"/>
            <a:ext cx="91440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Simple diffusion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normAutofit lnSpcReduction="10000"/>
          </a:bodyPr>
          <a:lstStyle/>
          <a:p>
            <a:pPr>
              <a:lnSpc>
                <a:spcPct val="90000"/>
              </a:lnSpc>
              <a:buNone/>
              <a:defRPr/>
            </a:pPr>
            <a:r>
              <a:rPr lang="en-US" b="1" dirty="0" smtClean="0">
                <a:solidFill>
                  <a:srgbClr val="EC1EDD"/>
                </a:solidFill>
              </a:rPr>
              <a:t>Characters</a:t>
            </a:r>
            <a:endParaRPr lang="en-US" b="1" dirty="0" smtClean="0"/>
          </a:p>
          <a:p>
            <a:pPr lvl="1">
              <a:lnSpc>
                <a:spcPct val="90000"/>
              </a:lnSpc>
              <a:buClr>
                <a:schemeClr val="tx1"/>
              </a:buClr>
              <a:buFont typeface="Wingdings" pitchFamily="2" charset="2"/>
              <a:buChar char="Ø"/>
              <a:defRPr/>
            </a:pPr>
            <a:r>
              <a:rPr lang="en-US" b="1" dirty="0" smtClean="0"/>
              <a:t> </a:t>
            </a:r>
            <a:r>
              <a:rPr lang="en-US" sz="3000" b="1" dirty="0" smtClean="0"/>
              <a:t>common.</a:t>
            </a:r>
          </a:p>
          <a:p>
            <a:pPr lvl="1">
              <a:lnSpc>
                <a:spcPct val="90000"/>
              </a:lnSpc>
              <a:buClr>
                <a:schemeClr val="tx1"/>
              </a:buClr>
              <a:buFont typeface="Wingdings" pitchFamily="2" charset="2"/>
              <a:buChar char="Ø"/>
              <a:defRPr/>
            </a:pPr>
            <a:r>
              <a:rPr lang="en-US" sz="3000" b="1" dirty="0" smtClean="0"/>
              <a:t> Occurs along concentration gradient </a:t>
            </a:r>
          </a:p>
          <a:p>
            <a:pPr lvl="1">
              <a:lnSpc>
                <a:spcPct val="90000"/>
              </a:lnSpc>
              <a:buClr>
                <a:schemeClr val="tx1"/>
              </a:buClr>
              <a:buFont typeface="Wingdings" pitchFamily="2" charset="2"/>
              <a:buChar char="Ø"/>
              <a:defRPr/>
            </a:pPr>
            <a:r>
              <a:rPr lang="en-US" sz="3000" b="1" dirty="0" smtClean="0"/>
              <a:t> Non selective</a:t>
            </a:r>
          </a:p>
          <a:p>
            <a:pPr lvl="1">
              <a:lnSpc>
                <a:spcPct val="90000"/>
              </a:lnSpc>
              <a:buClr>
                <a:schemeClr val="tx1"/>
              </a:buClr>
              <a:buFont typeface="Wingdings" pitchFamily="2" charset="2"/>
              <a:buChar char="Ø"/>
              <a:defRPr/>
            </a:pPr>
            <a:r>
              <a:rPr lang="en-US" sz="3000" b="1" dirty="0" smtClean="0"/>
              <a:t> Not </a:t>
            </a:r>
            <a:r>
              <a:rPr lang="en-US" sz="3000" b="1" dirty="0" err="1" smtClean="0"/>
              <a:t>saturable</a:t>
            </a:r>
            <a:endParaRPr lang="en-US" sz="3000" b="1" dirty="0" smtClean="0"/>
          </a:p>
          <a:p>
            <a:pPr lvl="1">
              <a:lnSpc>
                <a:spcPct val="90000"/>
              </a:lnSpc>
              <a:buClr>
                <a:schemeClr val="tx1"/>
              </a:buClr>
              <a:buFont typeface="Wingdings" pitchFamily="2" charset="2"/>
              <a:buChar char="Ø"/>
              <a:defRPr/>
            </a:pPr>
            <a:r>
              <a:rPr lang="en-US" sz="3000" b="1" dirty="0" smtClean="0"/>
              <a:t> Requires no energy</a:t>
            </a:r>
          </a:p>
          <a:p>
            <a:pPr lvl="1">
              <a:lnSpc>
                <a:spcPct val="90000"/>
              </a:lnSpc>
              <a:buClr>
                <a:schemeClr val="tx1"/>
              </a:buClr>
              <a:buFont typeface="Wingdings" pitchFamily="2" charset="2"/>
              <a:buChar char="Ø"/>
              <a:defRPr/>
            </a:pPr>
            <a:r>
              <a:rPr lang="en-US" sz="3000" b="1" dirty="0" smtClean="0"/>
              <a:t> No carrier is needed</a:t>
            </a:r>
          </a:p>
          <a:p>
            <a:pPr lvl="1">
              <a:lnSpc>
                <a:spcPct val="90000"/>
              </a:lnSpc>
              <a:buClr>
                <a:schemeClr val="tx1"/>
              </a:buClr>
              <a:buFont typeface="Wingdings" pitchFamily="2" charset="2"/>
              <a:buChar char="Ø"/>
              <a:defRPr/>
            </a:pPr>
            <a:r>
              <a:rPr lang="en-US" sz="3000" b="1" dirty="0" smtClean="0"/>
              <a:t> Depends on lipid solubility</a:t>
            </a:r>
          </a:p>
          <a:p>
            <a:pPr lvl="1">
              <a:lnSpc>
                <a:spcPct val="90000"/>
              </a:lnSpc>
              <a:buClr>
                <a:schemeClr val="tx1"/>
              </a:buClr>
              <a:buFont typeface="Wingdings" pitchFamily="2" charset="2"/>
              <a:buChar char="Ø"/>
              <a:defRPr/>
            </a:pPr>
            <a:r>
              <a:rPr lang="en-US" sz="3000" b="1" dirty="0" smtClean="0"/>
              <a:t> Depends on </a:t>
            </a:r>
            <a:r>
              <a:rPr lang="en-US" sz="3200" b="1" dirty="0" err="1" smtClean="0"/>
              <a:t>pka</a:t>
            </a:r>
            <a:r>
              <a:rPr lang="en-US" sz="3200" b="1" dirty="0" smtClean="0"/>
              <a:t> </a:t>
            </a:r>
            <a:r>
              <a:rPr lang="en-US" sz="3200" b="1" dirty="0" smtClean="0"/>
              <a:t>(protein Kinase a)of </a:t>
            </a:r>
            <a:r>
              <a:rPr lang="en-US" sz="3200" b="1" dirty="0" smtClean="0"/>
              <a:t>drug - pH of medium</a:t>
            </a:r>
          </a:p>
          <a:p>
            <a:endParaRPr lang="en-IN"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0" y="0"/>
            <a:ext cx="91440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2"/>
          <a:srcRect/>
          <a:stretch>
            <a:fillRect/>
          </a:stretch>
        </p:blipFill>
        <p:spPr bwMode="auto">
          <a:xfrm>
            <a:off x="0" y="0"/>
            <a:ext cx="914400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normAutofit/>
          </a:bodyPr>
          <a:lstStyle/>
          <a:p>
            <a:pPr>
              <a:lnSpc>
                <a:spcPct val="90000"/>
              </a:lnSpc>
              <a:buNone/>
              <a:defRPr/>
            </a:pPr>
            <a:r>
              <a:rPr lang="en-US" b="1" dirty="0" err="1" smtClean="0">
                <a:solidFill>
                  <a:srgbClr val="7030A0"/>
                </a:solidFill>
                <a:latin typeface="Times New Roman" pitchFamily="18" charset="0"/>
              </a:rPr>
              <a:t>PKa</a:t>
            </a:r>
            <a:r>
              <a:rPr lang="en-US" b="1" dirty="0" smtClean="0">
                <a:solidFill>
                  <a:srgbClr val="7030A0"/>
                </a:solidFill>
                <a:latin typeface="Times New Roman" pitchFamily="18" charset="0"/>
              </a:rPr>
              <a:t> of the drug</a:t>
            </a:r>
          </a:p>
          <a:p>
            <a:pPr>
              <a:lnSpc>
                <a:spcPct val="90000"/>
              </a:lnSpc>
              <a:buNone/>
              <a:defRPr/>
            </a:pPr>
            <a:r>
              <a:rPr lang="en-US" b="1" dirty="0" smtClean="0">
                <a:latin typeface="Times New Roman" pitchFamily="18" charset="0"/>
              </a:rPr>
              <a:t>	(Dissociation or ionization constant):</a:t>
            </a:r>
          </a:p>
          <a:p>
            <a:pPr>
              <a:lnSpc>
                <a:spcPct val="90000"/>
              </a:lnSpc>
              <a:buNone/>
              <a:defRPr/>
            </a:pPr>
            <a:r>
              <a:rPr lang="en-US" b="1" dirty="0" smtClean="0">
                <a:latin typeface="Times New Roman" pitchFamily="18" charset="0"/>
              </a:rPr>
              <a:t>	pH at which half of the substance is ionized &amp; half is unionized.</a:t>
            </a:r>
          </a:p>
          <a:p>
            <a:pPr>
              <a:lnSpc>
                <a:spcPct val="90000"/>
              </a:lnSpc>
              <a:buNone/>
              <a:defRPr/>
            </a:pPr>
            <a:endParaRPr lang="en-US" b="1" dirty="0" smtClean="0">
              <a:solidFill>
                <a:srgbClr val="EC1EDD"/>
              </a:solidFill>
              <a:latin typeface="Times New Roman" pitchFamily="18" charset="0"/>
            </a:endParaRPr>
          </a:p>
          <a:p>
            <a:pPr>
              <a:lnSpc>
                <a:spcPct val="90000"/>
              </a:lnSpc>
              <a:buNone/>
              <a:defRPr/>
            </a:pPr>
            <a:r>
              <a:rPr lang="en-US" b="1" dirty="0" smtClean="0">
                <a:solidFill>
                  <a:srgbClr val="7030A0"/>
                </a:solidFill>
                <a:latin typeface="Times New Roman" pitchFamily="18" charset="0"/>
              </a:rPr>
              <a:t>pH of the medium </a:t>
            </a:r>
          </a:p>
          <a:p>
            <a:pPr>
              <a:lnSpc>
                <a:spcPct val="90000"/>
              </a:lnSpc>
              <a:buNone/>
              <a:defRPr/>
            </a:pPr>
            <a:r>
              <a:rPr lang="en-US" sz="3600" b="1" dirty="0" smtClean="0">
                <a:latin typeface="Times New Roman" pitchFamily="18" charset="0"/>
              </a:rPr>
              <a:t>     Affects ionization of drugs.</a:t>
            </a:r>
          </a:p>
          <a:p>
            <a:pPr lvl="1">
              <a:lnSpc>
                <a:spcPct val="90000"/>
              </a:lnSpc>
              <a:defRPr/>
            </a:pPr>
            <a:r>
              <a:rPr lang="en-US" sz="3200" b="1" dirty="0" smtClean="0">
                <a:latin typeface="Times New Roman" pitchFamily="18" charset="0"/>
              </a:rPr>
              <a:t>Weak acids </a:t>
            </a:r>
            <a:r>
              <a:rPr lang="en-US" sz="3200" b="1" dirty="0" smtClean="0">
                <a:latin typeface="Times New Roman" pitchFamily="18" charset="0"/>
                <a:sym typeface="Symbol" pitchFamily="18" charset="2"/>
              </a:rPr>
              <a:t></a:t>
            </a:r>
            <a:r>
              <a:rPr lang="en-US" sz="3200" b="1" dirty="0" smtClean="0">
                <a:latin typeface="Times New Roman" pitchFamily="18" charset="0"/>
              </a:rPr>
              <a:t> best absorbed in stomach.</a:t>
            </a:r>
          </a:p>
          <a:p>
            <a:pPr lvl="1">
              <a:lnSpc>
                <a:spcPct val="90000"/>
              </a:lnSpc>
              <a:defRPr/>
            </a:pPr>
            <a:r>
              <a:rPr lang="en-US" sz="3200" b="1" dirty="0" smtClean="0">
                <a:latin typeface="Times New Roman" pitchFamily="18" charset="0"/>
              </a:rPr>
              <a:t>Weak bases </a:t>
            </a:r>
            <a:r>
              <a:rPr lang="en-US" sz="3200" b="1" dirty="0" smtClean="0">
                <a:latin typeface="Times New Roman" pitchFamily="18" charset="0"/>
                <a:sym typeface="Symbol" pitchFamily="18" charset="2"/>
              </a:rPr>
              <a:t></a:t>
            </a:r>
            <a:r>
              <a:rPr lang="en-US" sz="3200" b="1" dirty="0" smtClean="0">
                <a:latin typeface="Times New Roman" pitchFamily="18" charset="0"/>
              </a:rPr>
              <a:t> best absorbed in intestine.</a:t>
            </a:r>
          </a:p>
          <a:p>
            <a:endParaRPr lang="en-IN"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Active Transport</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normAutofit fontScale="92500" lnSpcReduction="20000"/>
          </a:bodyPr>
          <a:lstStyle/>
          <a:p>
            <a:pPr lvl="1" defTabSz="2220913">
              <a:buClr>
                <a:schemeClr val="tx1"/>
              </a:buClr>
              <a:buFont typeface="Wingdings" pitchFamily="2" charset="2"/>
              <a:buChar char="Ø"/>
              <a:defRPr/>
            </a:pPr>
            <a:r>
              <a:rPr lang="en-US" sz="3200" b="1" dirty="0" smtClean="0"/>
              <a:t>Occurs against concentration gradient</a:t>
            </a:r>
            <a:r>
              <a:rPr lang="en-US" sz="3200" b="1" dirty="0" smtClean="0"/>
              <a:t>.</a:t>
            </a:r>
          </a:p>
          <a:p>
            <a:pPr lvl="1" defTabSz="2220913">
              <a:buClr>
                <a:schemeClr val="tx1"/>
              </a:buClr>
              <a:buFont typeface="Wingdings" pitchFamily="2" charset="2"/>
              <a:buChar char="Ø"/>
              <a:defRPr/>
            </a:pPr>
            <a:r>
              <a:rPr lang="en-US" sz="3200" b="1" dirty="0" smtClean="0"/>
              <a:t>Drugs move from a region of low concentration to a region of high concentration</a:t>
            </a:r>
            <a:endParaRPr lang="en-US" sz="3200" b="1" dirty="0" smtClean="0"/>
          </a:p>
          <a:p>
            <a:pPr lvl="1" defTabSz="2220913">
              <a:buClr>
                <a:schemeClr val="tx1"/>
              </a:buClr>
              <a:buFont typeface="Wingdings" pitchFamily="2" charset="2"/>
              <a:buChar char="Ø"/>
              <a:defRPr/>
            </a:pPr>
            <a:r>
              <a:rPr lang="en-US" sz="3200" b="1" dirty="0" smtClean="0"/>
              <a:t>Requires carrier and energy.</a:t>
            </a:r>
          </a:p>
          <a:p>
            <a:pPr lvl="1" defTabSz="2220913">
              <a:buClr>
                <a:schemeClr val="tx1"/>
              </a:buClr>
              <a:buFont typeface="Wingdings" pitchFamily="2" charset="2"/>
              <a:buChar char="Ø"/>
              <a:defRPr/>
            </a:pPr>
            <a:r>
              <a:rPr lang="en-US" sz="3200" b="1" dirty="0" smtClean="0"/>
              <a:t>Specific </a:t>
            </a:r>
          </a:p>
          <a:p>
            <a:pPr lvl="1" defTabSz="2220913">
              <a:buClr>
                <a:schemeClr val="tx1"/>
              </a:buClr>
              <a:buFont typeface="Wingdings" pitchFamily="2" charset="2"/>
              <a:buChar char="Ø"/>
              <a:defRPr/>
            </a:pPr>
            <a:r>
              <a:rPr lang="en-US" sz="3200" b="1" dirty="0" err="1" smtClean="0"/>
              <a:t>Saturable</a:t>
            </a:r>
            <a:r>
              <a:rPr lang="en-US" sz="3200" b="1" dirty="0" smtClean="0"/>
              <a:t>.</a:t>
            </a:r>
          </a:p>
          <a:p>
            <a:pPr lvl="1" defTabSz="2220913">
              <a:buClr>
                <a:schemeClr val="tx1"/>
              </a:buClr>
              <a:buFont typeface="Wingdings" pitchFamily="2" charset="2"/>
              <a:buChar char="Ø"/>
              <a:defRPr/>
            </a:pPr>
            <a:r>
              <a:rPr lang="en-US" sz="3200" b="1" dirty="0" smtClean="0"/>
              <a:t>Limited to drugs structurally similar to endogenous substances </a:t>
            </a:r>
            <a:r>
              <a:rPr lang="en-US" sz="3200" b="1" dirty="0" err="1" smtClean="0"/>
              <a:t>e.gIron</a:t>
            </a:r>
            <a:r>
              <a:rPr lang="en-US" sz="3200" b="1" dirty="0" smtClean="0"/>
              <a:t> </a:t>
            </a:r>
            <a:r>
              <a:rPr lang="en-US" sz="3200" b="1" dirty="0" err="1" smtClean="0"/>
              <a:t>absorption,vitamins,amino</a:t>
            </a:r>
            <a:r>
              <a:rPr lang="en-US" sz="3200" b="1" dirty="0" smtClean="0"/>
              <a:t> acids.</a:t>
            </a:r>
            <a:endParaRPr lang="en-US" sz="3200" b="1" dirty="0" smtClean="0"/>
          </a:p>
          <a:p>
            <a:pPr lvl="1" defTabSz="2220913">
              <a:buClr>
                <a:schemeClr val="tx1"/>
              </a:buClr>
              <a:buFont typeface="Wingdings" pitchFamily="2" charset="2"/>
              <a:buChar char="Ø"/>
              <a:defRPr/>
            </a:pPr>
            <a:r>
              <a:rPr lang="en-US" sz="3200" b="1" dirty="0" smtClean="0"/>
              <a:t>Uptake of </a:t>
            </a:r>
            <a:r>
              <a:rPr lang="en-US" sz="3200" b="1" dirty="0" err="1" smtClean="0"/>
              <a:t>levodopa</a:t>
            </a:r>
            <a:r>
              <a:rPr lang="en-US" sz="3200" b="1" dirty="0" smtClean="0"/>
              <a:t> by brain.</a:t>
            </a:r>
          </a:p>
          <a:p>
            <a:endParaRPr lang="en-IN"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a:stretch>
            <a:fillRect/>
          </a:stretch>
        </p:blipFill>
        <p:spPr bwMode="auto">
          <a:xfrm>
            <a:off x="685800" y="0"/>
            <a:ext cx="7772400" cy="5867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685800" y="5867400"/>
            <a:ext cx="7772400" cy="990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228600" y="0"/>
            <a:ext cx="8610600" cy="52578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0" y="5257800"/>
            <a:ext cx="9144000" cy="160020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 name="Picture 5" descr="passive_active_transport"/>
          <p:cNvPicPr>
            <a:picLocks noGrp="1" noChangeAspect="1" noChangeArrowheads="1"/>
          </p:cNvPicPr>
          <p:nvPr>
            <p:ph idx="1"/>
          </p:nvPr>
        </p:nvPicPr>
        <p:blipFill>
          <a:blip r:embed="rId2"/>
          <a:srcRect/>
          <a:stretch>
            <a:fillRect/>
          </a:stretch>
        </p:blipFill>
        <p:spPr bwMode="auto">
          <a:xfrm>
            <a:off x="152400" y="228600"/>
            <a:ext cx="8839200" cy="647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Carrier-mediated Facilitated Diffusion</a:t>
            </a:r>
            <a:br>
              <a:rPr lang="en-IN"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br>
            <a:endParaRPr lang="en-IN" dirty="0"/>
          </a:p>
        </p:txBody>
      </p:sp>
      <p:sp>
        <p:nvSpPr>
          <p:cNvPr id="3" name="Content Placeholder 2"/>
          <p:cNvSpPr>
            <a:spLocks noGrp="1"/>
          </p:cNvSpPr>
          <p:nvPr>
            <p:ph idx="1"/>
          </p:nvPr>
        </p:nvSpPr>
        <p:spPr/>
        <p:txBody>
          <a:bodyPr>
            <a:normAutofit fontScale="85000" lnSpcReduction="20000"/>
          </a:bodyPr>
          <a:lstStyle/>
          <a:p>
            <a:pPr marL="990600" lvl="1" indent="-533400">
              <a:buClr>
                <a:schemeClr val="tx1"/>
              </a:buClr>
              <a:buFont typeface="Wingdings" pitchFamily="2" charset="2"/>
              <a:buChar char="Ø"/>
              <a:defRPr/>
            </a:pPr>
            <a:r>
              <a:rPr lang="en-US" sz="3200" b="1" dirty="0" smtClean="0"/>
              <a:t>Regardless of absorption site the drug must cross cell membrane to reach systematic circulation.</a:t>
            </a:r>
          </a:p>
          <a:p>
            <a:pPr marL="990600" lvl="1" indent="-533400">
              <a:buClr>
                <a:schemeClr val="tx1"/>
              </a:buClr>
              <a:buFont typeface="Wingdings" pitchFamily="2" charset="2"/>
              <a:buChar char="Ø"/>
              <a:defRPr/>
            </a:pPr>
            <a:r>
              <a:rPr lang="en-US" sz="3200" b="1" dirty="0" smtClean="0"/>
              <a:t>Occurs </a:t>
            </a:r>
            <a:r>
              <a:rPr lang="en-US" sz="3200" b="1" dirty="0" smtClean="0"/>
              <a:t>along concentration gradient.</a:t>
            </a:r>
          </a:p>
          <a:p>
            <a:pPr marL="990600" lvl="1" indent="-533400">
              <a:buClr>
                <a:schemeClr val="tx1"/>
              </a:buClr>
              <a:buFont typeface="Wingdings" pitchFamily="2" charset="2"/>
              <a:buChar char="Ø"/>
              <a:defRPr/>
            </a:pPr>
            <a:r>
              <a:rPr lang="en-US" sz="3200" b="1" dirty="0" smtClean="0"/>
              <a:t>Requires </a:t>
            </a:r>
            <a:r>
              <a:rPr lang="en-US" sz="3200" b="1" dirty="0" smtClean="0"/>
              <a:t>carriers- carrier protein , carrier channels</a:t>
            </a:r>
          </a:p>
          <a:p>
            <a:pPr marL="990600" lvl="1" indent="-533400">
              <a:buClr>
                <a:schemeClr val="tx1"/>
              </a:buClr>
              <a:buFont typeface="Wingdings" pitchFamily="2" charset="2"/>
              <a:buChar char="Ø"/>
              <a:defRPr/>
            </a:pPr>
            <a:r>
              <a:rPr lang="en-US" sz="3200" b="1" dirty="0" smtClean="0"/>
              <a:t>Results in transfer of large hydrophilic molecules</a:t>
            </a:r>
            <a:endParaRPr lang="en-US" sz="3200" b="1" dirty="0" smtClean="0"/>
          </a:p>
          <a:p>
            <a:pPr marL="990600" lvl="1" indent="-533400">
              <a:buClr>
                <a:schemeClr val="tx1"/>
              </a:buClr>
              <a:buFont typeface="Wingdings" pitchFamily="2" charset="2"/>
              <a:buChar char="Ø"/>
              <a:defRPr/>
            </a:pPr>
            <a:r>
              <a:rPr lang="en-US" sz="3200" b="1" dirty="0" smtClean="0"/>
              <a:t>Selective. </a:t>
            </a:r>
          </a:p>
          <a:p>
            <a:pPr marL="990600" lvl="1" indent="-533400">
              <a:buClr>
                <a:schemeClr val="tx1"/>
              </a:buClr>
              <a:buFont typeface="Wingdings" pitchFamily="2" charset="2"/>
              <a:buChar char="Ø"/>
              <a:defRPr/>
            </a:pPr>
            <a:r>
              <a:rPr lang="en-US" sz="3200" b="1" dirty="0" err="1" smtClean="0"/>
              <a:t>Saturable</a:t>
            </a:r>
            <a:r>
              <a:rPr lang="en-US" sz="3200" b="1" dirty="0" smtClean="0"/>
              <a:t>. </a:t>
            </a:r>
          </a:p>
          <a:p>
            <a:pPr marL="990600" lvl="1" indent="-533400">
              <a:buClr>
                <a:schemeClr val="tx1"/>
              </a:buClr>
              <a:buFont typeface="Wingdings" pitchFamily="2" charset="2"/>
              <a:buChar char="Ø"/>
              <a:defRPr/>
            </a:pPr>
            <a:r>
              <a:rPr lang="en-US" sz="3200" b="1" dirty="0" smtClean="0"/>
              <a:t>No energy is required</a:t>
            </a:r>
            <a:r>
              <a:rPr lang="en-US" sz="3200" b="1" dirty="0" smtClean="0"/>
              <a:t>.</a:t>
            </a:r>
          </a:p>
          <a:p>
            <a:pPr marL="990600" lvl="1" indent="-533400">
              <a:buClr>
                <a:schemeClr val="tx1"/>
              </a:buClr>
              <a:buFont typeface="Wingdings" pitchFamily="2" charset="2"/>
              <a:buChar char="Ø"/>
              <a:defRPr/>
            </a:pPr>
            <a:r>
              <a:rPr lang="en-US" sz="3200" b="1" dirty="0" err="1" smtClean="0"/>
              <a:t>E.g</a:t>
            </a:r>
            <a:r>
              <a:rPr lang="en-US" sz="3200" b="1" dirty="0" smtClean="0"/>
              <a:t> transport of glucose from the cell to blood stream</a:t>
            </a:r>
            <a:endParaRPr lang="en-US" sz="3200" b="1" dirty="0" smtClean="0"/>
          </a:p>
          <a:p>
            <a:endParaRPr lang="en-IN"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Drug Receptors &amp; Pharmacodynamics</a:t>
            </a:r>
            <a:endParaRPr lang="en-US" dirty="0"/>
          </a:p>
        </p:txBody>
      </p:sp>
      <p:sp>
        <p:nvSpPr>
          <p:cNvPr id="3" name="Content Placeholder 2"/>
          <p:cNvSpPr>
            <a:spLocks noGrp="1"/>
          </p:cNvSpPr>
          <p:nvPr>
            <p:ph idx="1"/>
          </p:nvPr>
        </p:nvSpPr>
        <p:spPr/>
        <p:txBody>
          <a:bodyPr>
            <a:normAutofit/>
          </a:bodyPr>
          <a:lstStyle/>
          <a:p>
            <a:r>
              <a:rPr lang="en-US" b="1" dirty="0" smtClean="0"/>
              <a:t>receptor: </a:t>
            </a:r>
            <a:r>
              <a:rPr lang="en-US" dirty="0" smtClean="0"/>
              <a:t>the component of a cell or organism that interacts with a drug and initiates the chain of events leading to the drug's observed effects</a:t>
            </a:r>
          </a:p>
          <a:p>
            <a:r>
              <a:rPr lang="en-US" dirty="0" smtClean="0"/>
              <a:t> Receptors largely determine the quantitative relations between dose or concentration of drug and pharmacologic effects</a:t>
            </a:r>
          </a:p>
          <a:p>
            <a:r>
              <a:rPr lang="en-US" dirty="0" smtClean="0"/>
              <a:t>Receptors are responsible for selectivity of drug action.</a:t>
            </a:r>
          </a:p>
          <a:p>
            <a:r>
              <a:rPr lang="en-US" dirty="0" smtClean="0"/>
              <a:t>Receptors mediate the actions of pharmacologic agonists and antagonists</a:t>
            </a:r>
            <a:endParaRPr lang="en-US" dirty="0"/>
          </a:p>
        </p:txBody>
      </p:sp>
    </p:spTree>
    <p:extLst>
      <p:ext uri="{BB962C8B-B14F-4D97-AF65-F5344CB8AC3E}">
        <p14:creationId xmlns:p14="http://schemas.microsoft.com/office/powerpoint/2010/main" val="6371048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9" name="Rectangle 3"/>
          <p:cNvSpPr>
            <a:spLocks noGrp="1" noChangeArrowheads="1"/>
          </p:cNvSpPr>
          <p:nvPr>
            <p:ph idx="1"/>
          </p:nvPr>
        </p:nvSpPr>
        <p:spPr>
          <a:xfrm>
            <a:off x="395288" y="1341438"/>
            <a:ext cx="8497887" cy="5111750"/>
          </a:xfrm>
        </p:spPr>
        <p:txBody>
          <a:bodyPr/>
          <a:lstStyle/>
          <a:p>
            <a:pPr marL="812800" indent="-812800" algn="l" eaLnBrk="1" hangingPunct="1">
              <a:lnSpc>
                <a:spcPct val="90000"/>
              </a:lnSpc>
              <a:buSzTx/>
              <a:buFont typeface="Wingdings" pitchFamily="2" charset="2"/>
              <a:buNone/>
              <a:defRPr/>
            </a:pPr>
            <a:r>
              <a:rPr lang="en-US" sz="2800" b="1" dirty="0" err="1" smtClean="0">
                <a:solidFill>
                  <a:srgbClr val="002060"/>
                </a:solidFill>
                <a:effectLst/>
              </a:rPr>
              <a:t>Endocytosis</a:t>
            </a:r>
            <a:r>
              <a:rPr lang="en-US" sz="2800" b="1" dirty="0" smtClean="0">
                <a:solidFill>
                  <a:schemeClr val="tx2"/>
                </a:solidFill>
                <a:effectLst/>
              </a:rPr>
              <a:t>: uptake of membrane-bound particles.</a:t>
            </a:r>
            <a:r>
              <a:rPr lang="en-US" sz="2800" b="1" dirty="0" smtClean="0">
                <a:solidFill>
                  <a:schemeClr val="tx2"/>
                </a:solidFill>
              </a:rPr>
              <a:t> </a:t>
            </a:r>
          </a:p>
          <a:p>
            <a:pPr marL="812800" indent="-812800" algn="l" eaLnBrk="1" hangingPunct="1">
              <a:lnSpc>
                <a:spcPct val="90000"/>
              </a:lnSpc>
              <a:buSzTx/>
              <a:buFont typeface="Wingdings" pitchFamily="2" charset="2"/>
              <a:buNone/>
              <a:defRPr/>
            </a:pPr>
            <a:r>
              <a:rPr lang="en-US" sz="2800" b="1" dirty="0" err="1" smtClean="0">
                <a:solidFill>
                  <a:srgbClr val="002060"/>
                </a:solidFill>
                <a:effectLst/>
              </a:rPr>
              <a:t>Exocytosis</a:t>
            </a:r>
            <a:r>
              <a:rPr lang="en-US" sz="2800" b="1" dirty="0" smtClean="0">
                <a:solidFill>
                  <a:schemeClr val="tx2"/>
                </a:solidFill>
                <a:effectLst/>
              </a:rPr>
              <a:t>: expulsion of membrane-bound particles.</a:t>
            </a:r>
            <a:r>
              <a:rPr lang="en-US" sz="2800" b="1" dirty="0" smtClean="0">
                <a:solidFill>
                  <a:schemeClr val="tx2"/>
                </a:solidFill>
              </a:rPr>
              <a:t> </a:t>
            </a:r>
          </a:p>
          <a:p>
            <a:pPr marL="812800" indent="-812800" algn="l" eaLnBrk="1" hangingPunct="1">
              <a:lnSpc>
                <a:spcPct val="90000"/>
              </a:lnSpc>
              <a:buSzTx/>
              <a:buFont typeface="Wingdings" pitchFamily="2" charset="2"/>
              <a:buNone/>
              <a:defRPr/>
            </a:pPr>
            <a:r>
              <a:rPr lang="en-US" sz="2800" b="1" dirty="0" smtClean="0"/>
              <a:t>High molecular weight drugs   or </a:t>
            </a:r>
          </a:p>
          <a:p>
            <a:pPr marL="812800" indent="-812800" algn="l" eaLnBrk="1" hangingPunct="1">
              <a:lnSpc>
                <a:spcPct val="90000"/>
              </a:lnSpc>
              <a:buSzTx/>
              <a:buFont typeface="Wingdings" pitchFamily="2" charset="2"/>
              <a:buNone/>
              <a:defRPr/>
            </a:pPr>
            <a:r>
              <a:rPr lang="en-US" sz="2800" b="1" dirty="0" smtClean="0"/>
              <a:t>Highly lipid insoluble drugs</a:t>
            </a:r>
          </a:p>
          <a:p>
            <a:pPr marL="812800" indent="-812800" algn="l" eaLnBrk="1" hangingPunct="1">
              <a:lnSpc>
                <a:spcPct val="90000"/>
              </a:lnSpc>
              <a:buSzTx/>
              <a:buFont typeface="Wingdings" pitchFamily="2" charset="2"/>
              <a:buNone/>
              <a:defRPr/>
            </a:pPr>
            <a:r>
              <a:rPr lang="en-US" sz="2800" b="1" dirty="0" smtClean="0"/>
              <a:t> </a:t>
            </a:r>
          </a:p>
        </p:txBody>
      </p:sp>
      <p:sp>
        <p:nvSpPr>
          <p:cNvPr id="22531" name="WordArt 4"/>
          <p:cNvSpPr>
            <a:spLocks noChangeArrowheads="1" noChangeShapeType="1" noTextEdit="1"/>
          </p:cNvSpPr>
          <p:nvPr/>
        </p:nvSpPr>
        <p:spPr bwMode="auto">
          <a:xfrm>
            <a:off x="762000" y="260350"/>
            <a:ext cx="6186488" cy="647700"/>
          </a:xfrm>
          <a:prstGeom prst="rect">
            <a:avLst/>
          </a:prstGeom>
        </p:spPr>
        <p:txBody>
          <a:bodyPr wrap="none" fromWordArt="1">
            <a:prstTxWarp prst="textPlain">
              <a:avLst>
                <a:gd name="adj" fmla="val 50000"/>
              </a:avLst>
            </a:prstTxWarp>
          </a:bodyPr>
          <a:lstStyle/>
          <a:p>
            <a:pPr algn="ctr"/>
            <a:r>
              <a:rPr lang="en-I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 </a:t>
            </a:r>
            <a:r>
              <a:rPr lang="en-I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Endocytosis </a:t>
            </a:r>
            <a:r>
              <a:rPr lang="en-I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&amp; </a:t>
            </a:r>
            <a:r>
              <a:rPr lang="en-IN" sz="3600" kern="10" dirty="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rPr>
              <a:t>Exocytosis </a:t>
            </a:r>
            <a:endParaRPr lang="en-IN" sz="36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a:endParaRPr>
          </a:p>
        </p:txBody>
      </p:sp>
      <p:pic>
        <p:nvPicPr>
          <p:cNvPr id="22532" name="Picture 6" descr="endocytosisAnimated"/>
          <p:cNvPicPr>
            <a:picLocks noChangeAspect="1" noChangeArrowheads="1" noCrop="1"/>
          </p:cNvPicPr>
          <p:nvPr/>
        </p:nvPicPr>
        <p:blipFill>
          <a:blip r:embed="rId3"/>
          <a:srcRect/>
          <a:stretch>
            <a:fillRect/>
          </a:stretch>
        </p:blipFill>
        <p:spPr bwMode="auto">
          <a:xfrm>
            <a:off x="971550" y="3933825"/>
            <a:ext cx="3162300" cy="2505075"/>
          </a:xfrm>
          <a:prstGeom prst="rect">
            <a:avLst/>
          </a:prstGeom>
          <a:noFill/>
          <a:ln w="9525">
            <a:noFill/>
            <a:miter lim="800000"/>
            <a:headEnd/>
            <a:tailEnd/>
          </a:ln>
        </p:spPr>
      </p:pic>
      <p:pic>
        <p:nvPicPr>
          <p:cNvPr id="22533" name="Picture 7" descr="exocytosisAnimated"/>
          <p:cNvPicPr>
            <a:picLocks noChangeAspect="1" noChangeArrowheads="1" noCrop="1"/>
          </p:cNvPicPr>
          <p:nvPr/>
        </p:nvPicPr>
        <p:blipFill>
          <a:blip r:embed="rId4"/>
          <a:srcRect/>
          <a:stretch>
            <a:fillRect/>
          </a:stretch>
        </p:blipFill>
        <p:spPr bwMode="auto">
          <a:xfrm>
            <a:off x="5148263" y="3876675"/>
            <a:ext cx="3162300" cy="25050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2"/>
          <a:srcRect/>
          <a:stretch>
            <a:fillRect/>
          </a:stretch>
        </p:blipFill>
        <p:spPr bwMode="auto">
          <a:xfrm>
            <a:off x="0" y="7620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4294967295"/>
            <p:extLst>
              <p:ext uri="{D42A27DB-BD31-4B8C-83A1-F6EECF244321}">
                <p14:modId xmlns:p14="http://schemas.microsoft.com/office/powerpoint/2010/main" val="3899166271"/>
              </p:ext>
            </p:extLst>
          </p:nvPr>
        </p:nvGraphicFramePr>
        <p:xfrm>
          <a:off x="0" y="92075"/>
          <a:ext cx="8763001" cy="6019800"/>
        </p:xfrm>
        <a:graphic>
          <a:graphicData uri="http://schemas.openxmlformats.org/drawingml/2006/table">
            <a:tbl>
              <a:tblPr firstRow="1" bandRow="1">
                <a:tableStyleId>{5C22544A-7EE6-4342-B048-85BDC9FD1C3A}</a:tableStyleId>
              </a:tblPr>
              <a:tblGrid>
                <a:gridCol w="2867891">
                  <a:extLst>
                    <a:ext uri="{9D8B030D-6E8A-4147-A177-3AD203B41FA5}">
                      <a16:colId xmlns:a16="http://schemas.microsoft.com/office/drawing/2014/main" val="20000"/>
                    </a:ext>
                  </a:extLst>
                </a:gridCol>
                <a:gridCol w="2867891">
                  <a:extLst>
                    <a:ext uri="{9D8B030D-6E8A-4147-A177-3AD203B41FA5}">
                      <a16:colId xmlns:a16="http://schemas.microsoft.com/office/drawing/2014/main" val="20001"/>
                    </a:ext>
                  </a:extLst>
                </a:gridCol>
                <a:gridCol w="3027219">
                  <a:extLst>
                    <a:ext uri="{9D8B030D-6E8A-4147-A177-3AD203B41FA5}">
                      <a16:colId xmlns:a16="http://schemas.microsoft.com/office/drawing/2014/main" val="20002"/>
                    </a:ext>
                  </a:extLst>
                </a:gridCol>
              </a:tblGrid>
              <a:tr h="569441">
                <a:tc>
                  <a:txBody>
                    <a:bodyPr/>
                    <a:lstStyle/>
                    <a:p>
                      <a:r>
                        <a:rPr lang="en-US" dirty="0" smtClean="0"/>
                        <a:t>Route</a:t>
                      </a:r>
                    </a:p>
                    <a:p>
                      <a:endParaRPr lang="en-US" dirty="0"/>
                    </a:p>
                  </a:txBody>
                  <a:tcPr/>
                </a:tc>
                <a:tc>
                  <a:txBody>
                    <a:bodyPr/>
                    <a:lstStyle/>
                    <a:p>
                      <a:r>
                        <a:rPr lang="en-US" dirty="0" smtClean="0"/>
                        <a:t>Bioavailability (%)</a:t>
                      </a:r>
                    </a:p>
                    <a:p>
                      <a:endParaRPr lang="en-US" dirty="0"/>
                    </a:p>
                  </a:txBody>
                  <a:tcPr/>
                </a:tc>
                <a:tc>
                  <a:txBody>
                    <a:bodyPr/>
                    <a:lstStyle/>
                    <a:p>
                      <a:r>
                        <a:rPr lang="en-US" dirty="0" smtClean="0"/>
                        <a:t>Characteristics</a:t>
                      </a:r>
                    </a:p>
                    <a:p>
                      <a:endParaRPr lang="en-US" dirty="0"/>
                    </a:p>
                  </a:txBody>
                  <a:tcPr/>
                </a:tc>
                <a:extLst>
                  <a:ext uri="{0D108BD9-81ED-4DB2-BD59-A6C34878D82A}">
                    <a16:rowId xmlns:a16="http://schemas.microsoft.com/office/drawing/2014/main" val="10000"/>
                  </a:ext>
                </a:extLst>
              </a:tr>
              <a:tr h="569441">
                <a:tc>
                  <a:txBody>
                    <a:bodyPr/>
                    <a:lstStyle/>
                    <a:p>
                      <a:r>
                        <a:rPr lang="en-US" dirty="0" smtClean="0"/>
                        <a:t>Intravenous (IV)</a:t>
                      </a:r>
                    </a:p>
                    <a:p>
                      <a:endParaRPr lang="en-US" dirty="0"/>
                    </a:p>
                  </a:txBody>
                  <a:tcPr/>
                </a:tc>
                <a:tc>
                  <a:txBody>
                    <a:bodyPr/>
                    <a:lstStyle/>
                    <a:p>
                      <a:r>
                        <a:rPr lang="en-US" dirty="0" smtClean="0"/>
                        <a:t>100 (by definition</a:t>
                      </a:r>
                      <a:endParaRPr lang="en-US" dirty="0"/>
                    </a:p>
                  </a:txBody>
                  <a:tcPr/>
                </a:tc>
                <a:tc>
                  <a:txBody>
                    <a:bodyPr/>
                    <a:lstStyle/>
                    <a:p>
                      <a:r>
                        <a:rPr lang="en-US" dirty="0" smtClean="0"/>
                        <a:t>Most rapid onset</a:t>
                      </a:r>
                    </a:p>
                    <a:p>
                      <a:endParaRPr lang="en-US" dirty="0"/>
                    </a:p>
                  </a:txBody>
                  <a:tcPr/>
                </a:tc>
                <a:extLst>
                  <a:ext uri="{0D108BD9-81ED-4DB2-BD59-A6C34878D82A}">
                    <a16:rowId xmlns:a16="http://schemas.microsoft.com/office/drawing/2014/main" val="10001"/>
                  </a:ext>
                </a:extLst>
              </a:tr>
              <a:tr h="813486">
                <a:tc>
                  <a:txBody>
                    <a:bodyPr/>
                    <a:lstStyle/>
                    <a:p>
                      <a:r>
                        <a:rPr lang="en-US" dirty="0" smtClean="0"/>
                        <a:t>Intramuscular (IM)</a:t>
                      </a:r>
                    </a:p>
                    <a:p>
                      <a:endParaRPr lang="en-US" dirty="0"/>
                    </a:p>
                  </a:txBody>
                  <a:tcPr/>
                </a:tc>
                <a:tc>
                  <a:txBody>
                    <a:bodyPr/>
                    <a:lstStyle/>
                    <a:p>
                      <a:r>
                        <a:rPr lang="en-US" dirty="0" smtClean="0"/>
                        <a:t>75 to ≤ 100</a:t>
                      </a:r>
                    </a:p>
                    <a:p>
                      <a:endParaRPr lang="en-US" dirty="0"/>
                    </a:p>
                  </a:txBody>
                  <a:tcPr/>
                </a:tc>
                <a:tc>
                  <a:txBody>
                    <a:bodyPr/>
                    <a:lstStyle/>
                    <a:p>
                      <a:r>
                        <a:rPr lang="en-US" dirty="0" smtClean="0"/>
                        <a:t>Large volumes often feasible; may be painful</a:t>
                      </a:r>
                    </a:p>
                    <a:p>
                      <a:endParaRPr lang="en-US" dirty="0"/>
                    </a:p>
                  </a:txBody>
                  <a:tcPr/>
                </a:tc>
                <a:extLst>
                  <a:ext uri="{0D108BD9-81ED-4DB2-BD59-A6C34878D82A}">
                    <a16:rowId xmlns:a16="http://schemas.microsoft.com/office/drawing/2014/main" val="10002"/>
                  </a:ext>
                </a:extLst>
              </a:tr>
              <a:tr h="813486">
                <a:tc>
                  <a:txBody>
                    <a:bodyPr/>
                    <a:lstStyle/>
                    <a:p>
                      <a:r>
                        <a:rPr lang="en-US" dirty="0" smtClean="0"/>
                        <a:t>Subcutaneous (SC)</a:t>
                      </a:r>
                    </a:p>
                    <a:p>
                      <a:endParaRPr lang="en-US" dirty="0"/>
                    </a:p>
                  </a:txBody>
                  <a:tcPr/>
                </a:tc>
                <a:tc>
                  <a:txBody>
                    <a:bodyPr/>
                    <a:lstStyle/>
                    <a:p>
                      <a:r>
                        <a:rPr lang="en-US" dirty="0" smtClean="0"/>
                        <a:t>75 to ≤ 100</a:t>
                      </a:r>
                    </a:p>
                    <a:p>
                      <a:endParaRPr lang="en-US" dirty="0"/>
                    </a:p>
                  </a:txBody>
                  <a:tcPr/>
                </a:tc>
                <a:tc>
                  <a:txBody>
                    <a:bodyPr/>
                    <a:lstStyle/>
                    <a:p>
                      <a:r>
                        <a:rPr lang="en-US" dirty="0" smtClean="0"/>
                        <a:t>Smaller volumes than IM; may be painful</a:t>
                      </a:r>
                    </a:p>
                    <a:p>
                      <a:endParaRPr lang="en-US" dirty="0"/>
                    </a:p>
                  </a:txBody>
                  <a:tcPr/>
                </a:tc>
                <a:extLst>
                  <a:ext uri="{0D108BD9-81ED-4DB2-BD59-A6C34878D82A}">
                    <a16:rowId xmlns:a16="http://schemas.microsoft.com/office/drawing/2014/main" val="10003"/>
                  </a:ext>
                </a:extLst>
              </a:tr>
              <a:tr h="813486">
                <a:tc>
                  <a:txBody>
                    <a:bodyPr/>
                    <a:lstStyle/>
                    <a:p>
                      <a:r>
                        <a:rPr lang="en-US" dirty="0" smtClean="0"/>
                        <a:t>Oral (PO)</a:t>
                      </a:r>
                      <a:endParaRPr lang="en-US" dirty="0"/>
                    </a:p>
                  </a:txBody>
                  <a:tcPr/>
                </a:tc>
                <a:tc>
                  <a:txBody>
                    <a:bodyPr/>
                    <a:lstStyle/>
                    <a:p>
                      <a:r>
                        <a:rPr lang="en-US" dirty="0" smtClean="0"/>
                        <a:t>5 to &lt; 100</a:t>
                      </a:r>
                    </a:p>
                    <a:p>
                      <a:endParaRPr lang="en-US" dirty="0"/>
                    </a:p>
                  </a:txBody>
                  <a:tcPr/>
                </a:tc>
                <a:tc>
                  <a:txBody>
                    <a:bodyPr/>
                    <a:lstStyle/>
                    <a:p>
                      <a:r>
                        <a:rPr lang="en-US" dirty="0" smtClean="0"/>
                        <a:t>Most convenient; first-pass effect may be significant</a:t>
                      </a:r>
                    </a:p>
                    <a:p>
                      <a:endParaRPr lang="en-US" dirty="0"/>
                    </a:p>
                  </a:txBody>
                  <a:tcPr/>
                </a:tc>
                <a:extLst>
                  <a:ext uri="{0D108BD9-81ED-4DB2-BD59-A6C34878D82A}">
                    <a16:rowId xmlns:a16="http://schemas.microsoft.com/office/drawing/2014/main" val="10004"/>
                  </a:ext>
                </a:extLst>
              </a:tr>
              <a:tr h="569441">
                <a:tc>
                  <a:txBody>
                    <a:bodyPr/>
                    <a:lstStyle/>
                    <a:p>
                      <a:r>
                        <a:rPr lang="en-US" dirty="0" smtClean="0"/>
                        <a:t>Rectal (PR)</a:t>
                      </a:r>
                    </a:p>
                    <a:p>
                      <a:endParaRPr lang="en-US" dirty="0"/>
                    </a:p>
                  </a:txBody>
                  <a:tcPr/>
                </a:tc>
                <a:tc>
                  <a:txBody>
                    <a:bodyPr/>
                    <a:lstStyle/>
                    <a:p>
                      <a:r>
                        <a:rPr lang="en-US" dirty="0" smtClean="0"/>
                        <a:t>30 to &lt; 100</a:t>
                      </a:r>
                    </a:p>
                    <a:p>
                      <a:endParaRPr lang="en-US" dirty="0"/>
                    </a:p>
                  </a:txBody>
                  <a:tcPr/>
                </a:tc>
                <a:tc>
                  <a:txBody>
                    <a:bodyPr/>
                    <a:lstStyle/>
                    <a:p>
                      <a:r>
                        <a:rPr lang="en-US" dirty="0" smtClean="0"/>
                        <a:t>Less first-pass effect than oral</a:t>
                      </a:r>
                    </a:p>
                    <a:p>
                      <a:endParaRPr lang="en-US" dirty="0"/>
                    </a:p>
                  </a:txBody>
                  <a:tcPr/>
                </a:tc>
                <a:extLst>
                  <a:ext uri="{0D108BD9-81ED-4DB2-BD59-A6C34878D82A}">
                    <a16:rowId xmlns:a16="http://schemas.microsoft.com/office/drawing/2014/main" val="10005"/>
                  </a:ext>
                </a:extLst>
              </a:tr>
              <a:tr h="569441">
                <a:tc>
                  <a:txBody>
                    <a:bodyPr/>
                    <a:lstStyle/>
                    <a:p>
                      <a:r>
                        <a:rPr lang="en-US" dirty="0" smtClean="0"/>
                        <a:t>Inhalation</a:t>
                      </a:r>
                      <a:endParaRPr lang="en-US" dirty="0"/>
                    </a:p>
                  </a:txBody>
                  <a:tcPr/>
                </a:tc>
                <a:tc>
                  <a:txBody>
                    <a:bodyPr/>
                    <a:lstStyle/>
                    <a:p>
                      <a:r>
                        <a:rPr lang="en-US" dirty="0" smtClean="0"/>
                        <a:t>5 to &lt; 100</a:t>
                      </a:r>
                    </a:p>
                    <a:p>
                      <a:endParaRPr lang="en-US" dirty="0"/>
                    </a:p>
                  </a:txBody>
                  <a:tcPr/>
                </a:tc>
                <a:tc>
                  <a:txBody>
                    <a:bodyPr/>
                    <a:lstStyle/>
                    <a:p>
                      <a:r>
                        <a:rPr lang="en-US" dirty="0" smtClean="0"/>
                        <a:t>Often very rapid onset</a:t>
                      </a:r>
                    </a:p>
                    <a:p>
                      <a:endParaRPr lang="en-US" dirty="0"/>
                    </a:p>
                  </a:txBody>
                  <a:tcPr/>
                </a:tc>
                <a:extLst>
                  <a:ext uri="{0D108BD9-81ED-4DB2-BD59-A6C34878D82A}">
                    <a16:rowId xmlns:a16="http://schemas.microsoft.com/office/drawing/2014/main" val="10006"/>
                  </a:ext>
                </a:extLst>
              </a:tr>
              <a:tr h="1301578">
                <a:tc>
                  <a:txBody>
                    <a:bodyPr/>
                    <a:lstStyle/>
                    <a:p>
                      <a:r>
                        <a:rPr lang="en-US" dirty="0" smtClean="0"/>
                        <a:t>Transdermal</a:t>
                      </a:r>
                    </a:p>
                    <a:p>
                      <a:endParaRPr lang="en-US" dirty="0"/>
                    </a:p>
                  </a:txBody>
                  <a:tcPr/>
                </a:tc>
                <a:tc>
                  <a:txBody>
                    <a:bodyPr/>
                    <a:lstStyle/>
                    <a:p>
                      <a:r>
                        <a:rPr lang="en-US" dirty="0" smtClean="0"/>
                        <a:t>80 to ≤ 100</a:t>
                      </a:r>
                    </a:p>
                    <a:p>
                      <a:endParaRPr lang="en-US" dirty="0"/>
                    </a:p>
                  </a:txBody>
                  <a:tcPr/>
                </a:tc>
                <a:tc>
                  <a:txBody>
                    <a:bodyPr/>
                    <a:lstStyle/>
                    <a:p>
                      <a:r>
                        <a:rPr lang="en-US" dirty="0" smtClean="0"/>
                        <a:t>Usually very slow absorption; used for lack of first-pass effect; prolonged duration of action</a:t>
                      </a:r>
                    </a:p>
                    <a:p>
                      <a:endParaRPr lang="en-US" dirty="0"/>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457273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7030A0"/>
                </a:solidFill>
                <a:latin typeface="Times New Roman" pitchFamily="18" charset="0"/>
              </a:rPr>
              <a:t>Factors Affecting Bioavailability</a:t>
            </a:r>
            <a:endParaRPr lang="en-IN" dirty="0"/>
          </a:p>
        </p:txBody>
      </p:sp>
      <p:sp>
        <p:nvSpPr>
          <p:cNvPr id="3" name="Content Placeholder 2"/>
          <p:cNvSpPr>
            <a:spLocks noGrp="1"/>
          </p:cNvSpPr>
          <p:nvPr>
            <p:ph idx="1"/>
          </p:nvPr>
        </p:nvSpPr>
        <p:spPr>
          <a:xfrm>
            <a:off x="0" y="1600200"/>
            <a:ext cx="9144000" cy="4525963"/>
          </a:xfrm>
        </p:spPr>
        <p:txBody>
          <a:bodyPr>
            <a:normAutofit/>
          </a:bodyPr>
          <a:lstStyle/>
          <a:p>
            <a:pPr lvl="1">
              <a:buClr>
                <a:schemeClr val="hlink"/>
              </a:buClr>
              <a:buFont typeface="Wingdings" pitchFamily="2" charset="2"/>
              <a:buChar char="Ø"/>
              <a:defRPr/>
            </a:pPr>
            <a:r>
              <a:rPr lang="en-US" sz="3200" b="1" dirty="0" smtClean="0">
                <a:latin typeface="Times New Roman" pitchFamily="18" charset="0"/>
              </a:rPr>
              <a:t>  Molecular weight of drug.</a:t>
            </a:r>
          </a:p>
          <a:p>
            <a:pPr lvl="1">
              <a:buClr>
                <a:schemeClr val="hlink"/>
              </a:buClr>
              <a:buFont typeface="Wingdings" pitchFamily="2" charset="2"/>
              <a:buChar char="Ø"/>
              <a:defRPr/>
            </a:pPr>
            <a:r>
              <a:rPr lang="en-US" sz="3200" b="1" dirty="0" smtClean="0">
                <a:latin typeface="Times New Roman" pitchFamily="18" charset="0"/>
              </a:rPr>
              <a:t>  Drug Formulation (ease of dissolution).</a:t>
            </a:r>
          </a:p>
          <a:p>
            <a:pPr lvl="1">
              <a:buClr>
                <a:schemeClr val="hlink"/>
              </a:buClr>
              <a:buNone/>
              <a:defRPr/>
            </a:pPr>
            <a:r>
              <a:rPr lang="en-US" sz="3200" b="1" dirty="0" smtClean="0">
                <a:latin typeface="Times New Roman" pitchFamily="18" charset="0"/>
              </a:rPr>
              <a:t>     (solution &gt; suspension &gt; capsule &gt; tablet)</a:t>
            </a:r>
          </a:p>
          <a:p>
            <a:pPr lvl="1">
              <a:buClr>
                <a:schemeClr val="hlink"/>
              </a:buClr>
              <a:buFont typeface="Wingdings" pitchFamily="2" charset="2"/>
              <a:buChar char="Ø"/>
              <a:defRPr/>
            </a:pPr>
            <a:r>
              <a:rPr lang="en-US" sz="3200" b="1" dirty="0" smtClean="0">
                <a:latin typeface="Times New Roman" pitchFamily="18" charset="0"/>
              </a:rPr>
              <a:t>  Solubility of the drug</a:t>
            </a:r>
          </a:p>
          <a:p>
            <a:pPr lvl="1">
              <a:buClr>
                <a:schemeClr val="hlink"/>
              </a:buClr>
              <a:buFont typeface="Wingdings" pitchFamily="2" charset="2"/>
              <a:buChar char="Ø"/>
              <a:defRPr/>
            </a:pPr>
            <a:r>
              <a:rPr lang="en-US" sz="3200" b="1" dirty="0" smtClean="0">
                <a:latin typeface="Times New Roman" pitchFamily="18" charset="0"/>
              </a:rPr>
              <a:t>  Chemical instability in gastric pH </a:t>
            </a:r>
          </a:p>
          <a:p>
            <a:pPr lvl="1">
              <a:buClr>
                <a:schemeClr val="hlink"/>
              </a:buClr>
              <a:buNone/>
              <a:defRPr/>
            </a:pPr>
            <a:r>
              <a:rPr lang="en-US" sz="3200" b="1" dirty="0" smtClean="0">
                <a:latin typeface="Times New Roman" pitchFamily="18" charset="0"/>
              </a:rPr>
              <a:t>      (Penicillin &amp; insulin )</a:t>
            </a:r>
          </a:p>
          <a:p>
            <a:pPr lvl="1">
              <a:buClr>
                <a:schemeClr val="hlink"/>
              </a:buClr>
              <a:buFont typeface="Wingdings" pitchFamily="2" charset="2"/>
              <a:buChar char="Ø"/>
              <a:defRPr/>
            </a:pPr>
            <a:r>
              <a:rPr lang="en-US" sz="3200" b="1" dirty="0" smtClean="0">
                <a:latin typeface="Times New Roman" pitchFamily="18" charset="0"/>
              </a:rPr>
              <a:t>  First pass metabolism reduces bioavailability</a:t>
            </a:r>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7030A0"/>
                </a:solidFill>
                <a:latin typeface="Times New Roman" pitchFamily="18" charset="0"/>
              </a:rPr>
              <a:t>Factors Affecting Bioavailability (BAV)</a:t>
            </a:r>
            <a:endParaRPr lang="en-IN" dirty="0">
              <a:solidFill>
                <a:srgbClr val="7030A0"/>
              </a:solidFill>
            </a:endParaRPr>
          </a:p>
        </p:txBody>
      </p:sp>
      <p:sp>
        <p:nvSpPr>
          <p:cNvPr id="3" name="Content Placeholder 2"/>
          <p:cNvSpPr>
            <a:spLocks noGrp="1"/>
          </p:cNvSpPr>
          <p:nvPr>
            <p:ph idx="1"/>
          </p:nvPr>
        </p:nvSpPr>
        <p:spPr/>
        <p:txBody>
          <a:bodyPr/>
          <a:lstStyle/>
          <a:p>
            <a:pPr lvl="1">
              <a:buClr>
                <a:schemeClr val="hlink"/>
              </a:buClr>
              <a:buFont typeface="Wingdings" pitchFamily="2" charset="2"/>
              <a:buChar char="Ø"/>
              <a:defRPr/>
            </a:pPr>
            <a:r>
              <a:rPr lang="en-US" b="1" dirty="0" smtClean="0">
                <a:solidFill>
                  <a:srgbClr val="7030A0"/>
                </a:solidFill>
                <a:latin typeface="Times New Roman" pitchFamily="18" charset="0"/>
              </a:rPr>
              <a:t>Intestinal motility (Transit Time)</a:t>
            </a:r>
          </a:p>
          <a:p>
            <a:pPr lvl="2">
              <a:buClr>
                <a:schemeClr val="hlink"/>
              </a:buClr>
              <a:defRPr/>
            </a:pPr>
            <a:r>
              <a:rPr lang="en-US" sz="2800" b="1" dirty="0" smtClean="0">
                <a:latin typeface="Times New Roman" pitchFamily="18" charset="0"/>
              </a:rPr>
              <a:t> Diarrhea reduce absorption</a:t>
            </a:r>
          </a:p>
          <a:p>
            <a:pPr lvl="1">
              <a:buClr>
                <a:schemeClr val="hlink"/>
              </a:buClr>
              <a:buFont typeface="Wingdings" pitchFamily="2" charset="2"/>
              <a:buChar char="Ø"/>
              <a:defRPr/>
            </a:pPr>
            <a:r>
              <a:rPr lang="en-US" b="1" dirty="0" smtClean="0">
                <a:solidFill>
                  <a:srgbClr val="002060"/>
                </a:solidFill>
                <a:latin typeface="Times New Roman" pitchFamily="18" charset="0"/>
              </a:rPr>
              <a:t>Drug interactions </a:t>
            </a:r>
          </a:p>
          <a:p>
            <a:pPr lvl="1">
              <a:buClr>
                <a:schemeClr val="hlink"/>
              </a:buClr>
              <a:buFont typeface="Wingdings" pitchFamily="2" charset="2"/>
              <a:buChar char="Ø"/>
              <a:defRPr/>
            </a:pPr>
            <a:r>
              <a:rPr lang="en-US" b="1" dirty="0" smtClean="0">
                <a:solidFill>
                  <a:srgbClr val="002060"/>
                </a:solidFill>
                <a:latin typeface="Times New Roman" pitchFamily="18" charset="0"/>
              </a:rPr>
              <a:t>Food </a:t>
            </a:r>
          </a:p>
          <a:p>
            <a:pPr lvl="2">
              <a:buClr>
                <a:schemeClr val="hlink"/>
              </a:buClr>
              <a:defRPr/>
            </a:pPr>
            <a:r>
              <a:rPr lang="en-US" sz="2800" b="1" dirty="0" smtClean="0">
                <a:latin typeface="Times New Roman" pitchFamily="18" charset="0"/>
              </a:rPr>
              <a:t> slow gastric emptying </a:t>
            </a:r>
          </a:p>
          <a:p>
            <a:pPr lvl="2">
              <a:buClr>
                <a:schemeClr val="hlink"/>
              </a:buClr>
              <a:defRPr/>
            </a:pPr>
            <a:r>
              <a:rPr lang="en-US" sz="2800" b="1" dirty="0" smtClean="0">
                <a:latin typeface="Times New Roman" pitchFamily="18" charset="0"/>
              </a:rPr>
              <a:t> generally slow absorption</a:t>
            </a:r>
          </a:p>
          <a:p>
            <a:pPr lvl="2">
              <a:buClr>
                <a:schemeClr val="hlink"/>
              </a:buClr>
              <a:defRPr/>
            </a:pPr>
            <a:r>
              <a:rPr lang="en-US" sz="2800" b="1" dirty="0" smtClean="0">
                <a:latin typeface="Times New Roman" pitchFamily="18" charset="0"/>
              </a:rPr>
              <a:t> Tetracycline, aspirin, penicillin V</a:t>
            </a:r>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43000" y="228600"/>
            <a:ext cx="7772400" cy="762000"/>
          </a:xfrm>
        </p:spPr>
        <p:txBody>
          <a:bodyPr/>
          <a:lstStyle/>
          <a:p>
            <a:r>
              <a:rPr lang="en-US" altLang="en-US" sz="4000" b="1" u="sng" dirty="0"/>
              <a:t>Drug distribution</a:t>
            </a:r>
            <a:endParaRPr lang="en-GB" altLang="en-US" sz="4000" b="1" u="sng" dirty="0"/>
          </a:p>
        </p:txBody>
      </p:sp>
      <p:sp>
        <p:nvSpPr>
          <p:cNvPr id="87043" name="Rectangle 3"/>
          <p:cNvSpPr>
            <a:spLocks noGrp="1" noChangeArrowheads="1"/>
          </p:cNvSpPr>
          <p:nvPr>
            <p:ph idx="1"/>
          </p:nvPr>
        </p:nvSpPr>
        <p:spPr>
          <a:xfrm>
            <a:off x="1219200" y="990600"/>
            <a:ext cx="7924800" cy="5867400"/>
          </a:xfrm>
        </p:spPr>
        <p:txBody>
          <a:bodyPr/>
          <a:lstStyle/>
          <a:p>
            <a:pPr>
              <a:lnSpc>
                <a:spcPct val="140000"/>
              </a:lnSpc>
            </a:pPr>
            <a:r>
              <a:rPr lang="en-US" altLang="en-US" sz="2400"/>
              <a:t>Once the drug is absorbed, it is rapidly distributed around the blood supply, then slowly distributed to the various tissues and organs.</a:t>
            </a:r>
          </a:p>
          <a:p>
            <a:pPr>
              <a:lnSpc>
                <a:spcPct val="140000"/>
              </a:lnSpc>
            </a:pPr>
            <a:r>
              <a:rPr lang="en-US" altLang="en-US" sz="2400"/>
              <a:t>Distribution to the </a:t>
            </a:r>
            <a:r>
              <a:rPr lang="en-US" altLang="en-US" sz="2400" u="sng"/>
              <a:t>interstitial fluid</a:t>
            </a:r>
            <a:r>
              <a:rPr lang="en-US" altLang="en-US" sz="2400"/>
              <a:t> surrounding tissues and organs is rapid if the drug is not </a:t>
            </a:r>
            <a:r>
              <a:rPr lang="en-US" altLang="en-US" sz="2400" u="sng"/>
              <a:t>bound to plasma proteins .</a:t>
            </a:r>
          </a:p>
          <a:p>
            <a:pPr>
              <a:lnSpc>
                <a:spcPct val="140000"/>
              </a:lnSpc>
            </a:pPr>
            <a:r>
              <a:rPr lang="en-US" altLang="en-US" sz="2400"/>
              <a:t>Some drugs have to enter cells in order to reach their target.</a:t>
            </a:r>
          </a:p>
          <a:p>
            <a:pPr>
              <a:lnSpc>
                <a:spcPct val="140000"/>
              </a:lnSpc>
            </a:pPr>
            <a:r>
              <a:rPr lang="en-US" altLang="en-US" sz="2400"/>
              <a:t>A certain percentage of a drug may be absorbed into </a:t>
            </a:r>
            <a:r>
              <a:rPr lang="en-US" altLang="en-US" sz="2400" u="sng"/>
              <a:t>fatty tissue</a:t>
            </a:r>
            <a:r>
              <a:rPr lang="en-US" altLang="en-US" sz="2400"/>
              <a:t> (e.g. Barbiturates) and/or bound to </a:t>
            </a:r>
            <a:r>
              <a:rPr lang="en-US" altLang="en-US" sz="2400" u="sng"/>
              <a:t>macromolecules</a:t>
            </a:r>
          </a:p>
        </p:txBody>
      </p:sp>
      <p:sp>
        <p:nvSpPr>
          <p:cNvPr id="4" name="Slide Number Placeholder 5"/>
          <p:cNvSpPr>
            <a:spLocks noGrp="1"/>
          </p:cNvSpPr>
          <p:nvPr>
            <p:ph type="sldNum" sz="quarter" idx="12"/>
          </p:nvPr>
        </p:nvSpPr>
        <p:spPr/>
        <p:txBody>
          <a:bodyPr/>
          <a:lstStyle/>
          <a:p>
            <a:fld id="{5BB8D7EB-31BF-405F-B53E-42AA5DB99F6B}" type="slidenum">
              <a:rPr lang="ar-SA" altLang="en-US"/>
              <a:pPr/>
              <a:t>38</a:t>
            </a:fld>
            <a:endParaRPr lang="en-US" altLang="en-US"/>
          </a:p>
        </p:txBody>
      </p:sp>
    </p:spTree>
    <p:extLst>
      <p:ext uri="{BB962C8B-B14F-4D97-AF65-F5344CB8AC3E}">
        <p14:creationId xmlns:p14="http://schemas.microsoft.com/office/powerpoint/2010/main" val="5093430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sz="5400" b="1" dirty="0" smtClean="0"/>
              <a:t>Drug Distribution</a:t>
            </a:r>
            <a:endParaRPr lang="en-IN" sz="5400" b="1" dirty="0"/>
          </a:p>
        </p:txBody>
      </p:sp>
      <p:sp>
        <p:nvSpPr>
          <p:cNvPr id="3" name="Content Placeholder 2"/>
          <p:cNvSpPr>
            <a:spLocks noGrp="1"/>
          </p:cNvSpPr>
          <p:nvPr>
            <p:ph idx="1"/>
          </p:nvPr>
        </p:nvSpPr>
        <p:spPr>
          <a:xfrm>
            <a:off x="228600" y="1600200"/>
            <a:ext cx="8686800" cy="4953000"/>
          </a:xfrm>
        </p:spPr>
        <p:txBody>
          <a:bodyPr>
            <a:noAutofit/>
          </a:bodyPr>
          <a:lstStyle/>
          <a:p>
            <a:pPr>
              <a:buNone/>
            </a:pPr>
            <a:r>
              <a:rPr lang="en-IN" sz="2400" b="1" dirty="0" smtClean="0">
                <a:latin typeface="Times New Roman" pitchFamily="18" charset="0"/>
                <a:cs typeface="Times New Roman" pitchFamily="18" charset="0"/>
              </a:rPr>
              <a:t>• Once in the bloodstream, a drug is distributed throughout the body</a:t>
            </a:r>
          </a:p>
          <a:p>
            <a:pPr>
              <a:buNone/>
            </a:pPr>
            <a:r>
              <a:rPr lang="en-IN" sz="2400" b="1" dirty="0" smtClean="0">
                <a:latin typeface="Times New Roman" pitchFamily="18" charset="0"/>
                <a:cs typeface="Times New Roman" pitchFamily="18" charset="0"/>
              </a:rPr>
              <a:t>• Very little of the drug is in contact with receptors at any given time</a:t>
            </a:r>
          </a:p>
          <a:p>
            <a:pPr>
              <a:buNone/>
            </a:pPr>
            <a:r>
              <a:rPr lang="en-IN" sz="2400" b="1" dirty="0" smtClean="0">
                <a:latin typeface="Times New Roman" pitchFamily="18" charset="0"/>
                <a:cs typeface="Times New Roman" pitchFamily="18" charset="0"/>
              </a:rPr>
              <a:t>• Most of the drug is in areas remote from the site of action (of interest), such as</a:t>
            </a:r>
          </a:p>
          <a:p>
            <a:pPr>
              <a:buNone/>
            </a:pPr>
            <a:r>
              <a:rPr lang="en-IN" sz="2400" b="1" dirty="0" smtClean="0">
                <a:latin typeface="Times New Roman" pitchFamily="18" charset="0"/>
                <a:cs typeface="Times New Roman" pitchFamily="18" charset="0"/>
              </a:rPr>
              <a:t>– Plasma binding sites</a:t>
            </a:r>
          </a:p>
          <a:p>
            <a:pPr>
              <a:buNone/>
            </a:pPr>
            <a:r>
              <a:rPr lang="en-IN" sz="2400" b="1" dirty="0" smtClean="0">
                <a:latin typeface="Times New Roman" pitchFamily="18" charset="0"/>
                <a:cs typeface="Times New Roman" pitchFamily="18" charset="0"/>
              </a:rPr>
              <a:t>– Muscle tissue</a:t>
            </a:r>
          </a:p>
          <a:p>
            <a:pPr>
              <a:buNone/>
            </a:pPr>
            <a:r>
              <a:rPr lang="en-IN" sz="2400" b="1" dirty="0" smtClean="0">
                <a:latin typeface="Times New Roman" pitchFamily="18" charset="0"/>
                <a:cs typeface="Times New Roman" pitchFamily="18" charset="0"/>
              </a:rPr>
              <a:t>– Adipose tissue (fat)</a:t>
            </a:r>
          </a:p>
          <a:p>
            <a:pPr>
              <a:buNone/>
            </a:pPr>
            <a:r>
              <a:rPr lang="en-IN" sz="2400" b="1" dirty="0" smtClean="0">
                <a:latin typeface="Times New Roman" pitchFamily="18" charset="0"/>
                <a:cs typeface="Times New Roman" pitchFamily="18" charset="0"/>
              </a:rPr>
              <a:t>– Liver</a:t>
            </a:r>
          </a:p>
          <a:p>
            <a:pPr>
              <a:buNone/>
            </a:pPr>
            <a:r>
              <a:rPr lang="en-IN" sz="2400" b="1" dirty="0" smtClean="0">
                <a:latin typeface="Times New Roman" pitchFamily="18" charset="0"/>
                <a:cs typeface="Times New Roman" pitchFamily="18" charset="0"/>
              </a:rPr>
              <a:t>– Kidneys</a:t>
            </a:r>
            <a:endParaRPr lang="en-IN"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Macromolecular Nature of Drug Receptors</a:t>
            </a:r>
            <a:endParaRPr lang="en-US" dirty="0"/>
          </a:p>
        </p:txBody>
      </p:sp>
      <p:sp>
        <p:nvSpPr>
          <p:cNvPr id="3" name="Content Placeholder 2"/>
          <p:cNvSpPr>
            <a:spLocks noGrp="1"/>
          </p:cNvSpPr>
          <p:nvPr>
            <p:ph idx="1"/>
          </p:nvPr>
        </p:nvSpPr>
        <p:spPr/>
        <p:txBody>
          <a:bodyPr>
            <a:normAutofit/>
          </a:bodyPr>
          <a:lstStyle/>
          <a:p>
            <a:r>
              <a:rPr lang="en-US" dirty="0" smtClean="0"/>
              <a:t>Most receptors are proteins, presumably because the structures of polypeptides provide both the necessary diversity and the necessary specificity of shape and electrical charge</a:t>
            </a:r>
          </a:p>
          <a:p>
            <a:r>
              <a:rPr lang="en-US" dirty="0" smtClean="0"/>
              <a:t>The best-characterized drug receptors are </a:t>
            </a:r>
            <a:r>
              <a:rPr lang="en-US" b="1" dirty="0" smtClean="0"/>
              <a:t>regulatory proteins</a:t>
            </a:r>
            <a:r>
              <a:rPr lang="en-US" dirty="0" smtClean="0"/>
              <a:t>, which mediate the actions of endogenous chemical signals such as neurotransmitters, autacoids, and hormones</a:t>
            </a:r>
          </a:p>
          <a:p>
            <a:r>
              <a:rPr lang="en-US" dirty="0" smtClean="0"/>
              <a:t>Other classes of proteins that have been clearly identified as drug receptors include </a:t>
            </a:r>
            <a:r>
              <a:rPr lang="en-US" b="1" dirty="0" smtClean="0"/>
              <a:t>enzymes</a:t>
            </a:r>
            <a:r>
              <a:rPr lang="en-US" dirty="0" smtClean="0"/>
              <a:t>, </a:t>
            </a:r>
            <a:r>
              <a:rPr lang="en-US" b="1" dirty="0" smtClean="0"/>
              <a:t>transport proteins</a:t>
            </a:r>
            <a:r>
              <a:rPr lang="en-US" dirty="0" smtClean="0"/>
              <a:t>, </a:t>
            </a:r>
            <a:r>
              <a:rPr lang="en-US" b="1" dirty="0" smtClean="0"/>
              <a:t>structural proteins</a:t>
            </a:r>
            <a:endParaRPr lang="en-US" b="1" dirty="0"/>
          </a:p>
        </p:txBody>
      </p:sp>
    </p:spTree>
    <p:extLst>
      <p:ext uri="{BB962C8B-B14F-4D97-AF65-F5344CB8AC3E}">
        <p14:creationId xmlns:p14="http://schemas.microsoft.com/office/powerpoint/2010/main" val="3586971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smtClean="0"/>
              <a:t>VOLUME OF DISTRIBUTION</a:t>
            </a:r>
            <a:endParaRPr lang="en-IN" b="1" dirty="0"/>
          </a:p>
        </p:txBody>
      </p:sp>
      <p:sp>
        <p:nvSpPr>
          <p:cNvPr id="3" name="Content Placeholder 2"/>
          <p:cNvSpPr>
            <a:spLocks noGrp="1"/>
          </p:cNvSpPr>
          <p:nvPr>
            <p:ph idx="1"/>
          </p:nvPr>
        </p:nvSpPr>
        <p:spPr/>
        <p:txBody>
          <a:bodyPr>
            <a:normAutofit/>
          </a:bodyPr>
          <a:lstStyle/>
          <a:p>
            <a:r>
              <a:rPr lang="en-IN" sz="2400" b="1" dirty="0" smtClean="0"/>
              <a:t>Apparent volume of distribution (V </a:t>
            </a:r>
            <a:r>
              <a:rPr lang="en-IN" sz="2400" b="1" baseline="-25000" dirty="0" smtClean="0"/>
              <a:t>d</a:t>
            </a:r>
            <a:r>
              <a:rPr lang="en-IN" sz="2400" b="1" dirty="0" smtClean="0"/>
              <a:t>) Presuming that the body behaves as a single homogeneous compartment with volume V into which drug gets immediately and uniformly distributed</a:t>
            </a:r>
          </a:p>
          <a:p>
            <a:endParaRPr lang="en-US" sz="2400" dirty="0" smtClean="0"/>
          </a:p>
          <a:p>
            <a:endParaRPr lang="en-IN" sz="2400" dirty="0"/>
          </a:p>
        </p:txBody>
      </p:sp>
      <p:pic>
        <p:nvPicPr>
          <p:cNvPr id="5123" name="Picture 3"/>
          <p:cNvPicPr>
            <a:picLocks noChangeAspect="1" noChangeArrowheads="1"/>
          </p:cNvPicPr>
          <p:nvPr/>
        </p:nvPicPr>
        <p:blipFill>
          <a:blip r:embed="rId2"/>
          <a:srcRect/>
          <a:stretch>
            <a:fillRect/>
          </a:stretch>
        </p:blipFill>
        <p:spPr bwMode="auto">
          <a:xfrm>
            <a:off x="1905000" y="3657600"/>
            <a:ext cx="4572000" cy="1524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2"/>
          <a:srcRect/>
          <a:stretch>
            <a:fillRect/>
          </a:stretch>
        </p:blipFill>
        <p:spPr bwMode="auto">
          <a:xfrm>
            <a:off x="228600" y="228600"/>
            <a:ext cx="8762999"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5400" b="1" dirty="0" smtClean="0"/>
              <a:t>Metabolism</a:t>
            </a:r>
            <a:r>
              <a:rPr lang="en-US" dirty="0" smtClean="0"/>
              <a:t> </a:t>
            </a:r>
            <a:endParaRPr lang="en-IN" dirty="0"/>
          </a:p>
        </p:txBody>
      </p:sp>
      <p:sp>
        <p:nvSpPr>
          <p:cNvPr id="3" name="Content Placeholder 2"/>
          <p:cNvSpPr>
            <a:spLocks noGrp="1"/>
          </p:cNvSpPr>
          <p:nvPr>
            <p:ph idx="1"/>
          </p:nvPr>
        </p:nvSpPr>
        <p:spPr>
          <a:xfrm>
            <a:off x="228600" y="1143000"/>
            <a:ext cx="8915400" cy="5410200"/>
          </a:xfrm>
        </p:spPr>
        <p:txBody>
          <a:bodyPr>
            <a:normAutofit/>
          </a:bodyPr>
          <a:lstStyle/>
          <a:p>
            <a:r>
              <a:rPr lang="en-US" sz="2200" dirty="0" smtClean="0"/>
              <a:t>Chemical alteration or breakdown of a drug by the body</a:t>
            </a:r>
          </a:p>
          <a:p>
            <a:r>
              <a:rPr lang="en-US" sz="2200" dirty="0" smtClean="0"/>
              <a:t>Liver </a:t>
            </a:r>
            <a:r>
              <a:rPr lang="en-US" sz="2200" dirty="0" smtClean="0"/>
              <a:t>is the primary site for </a:t>
            </a:r>
            <a:r>
              <a:rPr lang="en-US" sz="2200" dirty="0" err="1" smtClean="0"/>
              <a:t>metaboloism</a:t>
            </a:r>
            <a:r>
              <a:rPr lang="en-US" sz="2200" dirty="0" smtClean="0"/>
              <a:t>.</a:t>
            </a:r>
          </a:p>
          <a:p>
            <a:pPr>
              <a:buNone/>
            </a:pPr>
            <a:endParaRPr lang="en-US" sz="2200" dirty="0" smtClean="0"/>
          </a:p>
          <a:p>
            <a:r>
              <a:rPr lang="en-US" sz="2200" dirty="0" smtClean="0"/>
              <a:t>Most of the drugs are inactivated by metabolism.</a:t>
            </a:r>
          </a:p>
          <a:p>
            <a:pPr>
              <a:buNone/>
            </a:pPr>
            <a:endParaRPr lang="en-US" sz="2200" dirty="0" smtClean="0"/>
          </a:p>
          <a:p>
            <a:r>
              <a:rPr lang="en-US" sz="2200" dirty="0" smtClean="0"/>
              <a:t> Some drugs may be activated from the inactive </a:t>
            </a:r>
            <a:r>
              <a:rPr lang="en-US" sz="2200" dirty="0" err="1" smtClean="0"/>
              <a:t>compunds</a:t>
            </a:r>
            <a:r>
              <a:rPr lang="en-US" sz="2200" dirty="0" smtClean="0"/>
              <a:t> (</a:t>
            </a:r>
            <a:r>
              <a:rPr lang="en-US" sz="2200" b="1" dirty="0" err="1" smtClean="0"/>
              <a:t>Prodrugs</a:t>
            </a:r>
            <a:r>
              <a:rPr lang="en-US" sz="2200" dirty="0" smtClean="0"/>
              <a:t>) and others may give rise to active metabolites from the active compound.</a:t>
            </a:r>
          </a:p>
          <a:p>
            <a:endParaRPr lang="en-US" sz="2200" dirty="0" smtClean="0"/>
          </a:p>
          <a:p>
            <a:r>
              <a:rPr lang="en-US" sz="2200" dirty="0" smtClean="0"/>
              <a:t>Metabolism may occur with help of </a:t>
            </a:r>
            <a:r>
              <a:rPr lang="en-US" sz="2200" b="1" dirty="0" err="1" smtClean="0"/>
              <a:t>microsomal</a:t>
            </a:r>
            <a:r>
              <a:rPr lang="en-US" sz="2200" b="1" dirty="0" smtClean="0"/>
              <a:t> or non-</a:t>
            </a:r>
            <a:r>
              <a:rPr lang="en-US" sz="2200" b="1" dirty="0" err="1" smtClean="0"/>
              <a:t>microsomal</a:t>
            </a:r>
            <a:r>
              <a:rPr lang="en-US" sz="2200" b="1" dirty="0" smtClean="0"/>
              <a:t> enzymes.</a:t>
            </a:r>
          </a:p>
          <a:p>
            <a:endParaRPr lang="en-US" sz="2200" dirty="0" smtClean="0"/>
          </a:p>
          <a:p>
            <a:r>
              <a:rPr lang="en-US" sz="2200" dirty="0" err="1" smtClean="0"/>
              <a:t>Microsomal</a:t>
            </a:r>
            <a:r>
              <a:rPr lang="en-US" sz="2200" dirty="0" smtClean="0"/>
              <a:t> enzymes (</a:t>
            </a:r>
            <a:r>
              <a:rPr lang="en-US" sz="2200" b="1" dirty="0" err="1" smtClean="0"/>
              <a:t>monooxygenase</a:t>
            </a:r>
            <a:r>
              <a:rPr lang="en-US" sz="2200" b="1" dirty="0" smtClean="0"/>
              <a:t>, </a:t>
            </a:r>
            <a:r>
              <a:rPr lang="en-US" sz="2200" b="1" dirty="0" err="1" smtClean="0"/>
              <a:t>cytochrome</a:t>
            </a:r>
            <a:r>
              <a:rPr lang="en-US" sz="2200" b="1" dirty="0" smtClean="0"/>
              <a:t> P450 and </a:t>
            </a:r>
            <a:r>
              <a:rPr lang="en-US" sz="2200" b="1" dirty="0" err="1" smtClean="0"/>
              <a:t>glucoronyl</a:t>
            </a:r>
            <a:r>
              <a:rPr lang="en-US" sz="2200" b="1" dirty="0" smtClean="0"/>
              <a:t> </a:t>
            </a:r>
            <a:r>
              <a:rPr lang="en-US" sz="2200" b="1" dirty="0" err="1" smtClean="0"/>
              <a:t>transferase</a:t>
            </a:r>
            <a:r>
              <a:rPr lang="en-US" sz="2200" dirty="0" smtClean="0"/>
              <a:t>) may be induced or inhibited by other drugs whereas </a:t>
            </a:r>
            <a:r>
              <a:rPr lang="en-US" sz="2200" b="1" dirty="0" smtClean="0"/>
              <a:t>non-</a:t>
            </a:r>
            <a:r>
              <a:rPr lang="en-US" sz="2200" b="1" dirty="0" err="1" smtClean="0"/>
              <a:t>microsomal</a:t>
            </a:r>
            <a:r>
              <a:rPr lang="en-US" sz="2200" b="1" dirty="0" smtClean="0"/>
              <a:t> </a:t>
            </a:r>
            <a:r>
              <a:rPr lang="en-US" sz="2200" dirty="0" smtClean="0"/>
              <a:t>enzymes are not subjected to these interactions.</a:t>
            </a:r>
          </a:p>
          <a:p>
            <a:pPr>
              <a:buNone/>
            </a:pPr>
            <a:endParaRPr lang="en-IN"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724400" cy="6629400"/>
          </a:xfrm>
        </p:spPr>
        <p:txBody>
          <a:bodyPr>
            <a:noAutofit/>
          </a:bodyPr>
          <a:lstStyle/>
          <a:p>
            <a:pPr algn="l"/>
            <a:r>
              <a:rPr lang="en-IN" sz="2600" b="1" dirty="0" err="1" smtClean="0"/>
              <a:t>Prodrug</a:t>
            </a:r>
            <a:r>
              <a:rPr lang="en-IN" sz="2600" b="1" dirty="0" smtClean="0"/>
              <a:t> </a:t>
            </a:r>
            <a:r>
              <a:rPr lang="en-IN" sz="2600" dirty="0" smtClean="0"/>
              <a:t/>
            </a:r>
            <a:br>
              <a:rPr lang="en-IN" sz="2600" dirty="0" smtClean="0"/>
            </a:br>
            <a:r>
              <a:rPr lang="en-IN" sz="2400" dirty="0" smtClean="0">
                <a:latin typeface="Times New Roman" pitchFamily="18" charset="0"/>
                <a:cs typeface="Times New Roman" pitchFamily="18" charset="0"/>
              </a:rPr>
              <a:t>Few drugs are inactive as such and need conversion in the body to one or more active metabolites.  Such a drug are called a </a:t>
            </a:r>
            <a:r>
              <a:rPr lang="en-IN" sz="2400" b="1" dirty="0" err="1" smtClean="0">
                <a:latin typeface="Times New Roman" pitchFamily="18" charset="0"/>
                <a:cs typeface="Times New Roman" pitchFamily="18" charset="0"/>
              </a:rPr>
              <a:t>prodrug</a:t>
            </a:r>
            <a:r>
              <a:rPr lang="en-IN" sz="2400" b="1" dirty="0" smtClean="0">
                <a:latin typeface="Times New Roman" pitchFamily="18" charset="0"/>
                <a:cs typeface="Times New Roman" pitchFamily="18" charset="0"/>
              </a:rPr>
              <a:t> . </a:t>
            </a:r>
            <a:br>
              <a:rPr lang="en-IN" sz="2400" b="1" dirty="0" smtClean="0">
                <a:latin typeface="Times New Roman" pitchFamily="18" charset="0"/>
                <a:cs typeface="Times New Roman" pitchFamily="18" charset="0"/>
              </a:rPr>
            </a:br>
            <a:r>
              <a:rPr lang="en-IN" sz="2400" b="1" dirty="0" smtClean="0">
                <a:latin typeface="Times New Roman" pitchFamily="18" charset="0"/>
                <a:cs typeface="Times New Roman" pitchFamily="18" charset="0"/>
              </a:rPr>
              <a:t/>
            </a:r>
            <a:br>
              <a:rPr lang="en-IN" sz="2400" b="1" dirty="0" smtClean="0">
                <a:latin typeface="Times New Roman" pitchFamily="18" charset="0"/>
                <a:cs typeface="Times New Roman" pitchFamily="18" charset="0"/>
              </a:rPr>
            </a:br>
            <a:r>
              <a:rPr lang="en-IN" sz="2400" dirty="0" smtClean="0">
                <a:latin typeface="Times New Roman" pitchFamily="18" charset="0"/>
                <a:cs typeface="Times New Roman" pitchFamily="18" charset="0"/>
              </a:rPr>
              <a:t>The </a:t>
            </a:r>
            <a:r>
              <a:rPr lang="en-IN" sz="2400" dirty="0" err="1" smtClean="0">
                <a:latin typeface="Times New Roman" pitchFamily="18" charset="0"/>
                <a:cs typeface="Times New Roman" pitchFamily="18" charset="0"/>
              </a:rPr>
              <a:t>prodrug</a:t>
            </a:r>
            <a:r>
              <a:rPr lang="en-IN" sz="2400" dirty="0" smtClean="0">
                <a:latin typeface="Times New Roman" pitchFamily="18" charset="0"/>
                <a:cs typeface="Times New Roman" pitchFamily="18" charset="0"/>
              </a:rPr>
              <a:t> may offer advantages over the active form in being more stable, having  better bioavailability or other desirable pharmacokinetic properties or less side effects and toxicity. </a:t>
            </a:r>
            <a:br>
              <a:rPr lang="en-IN" sz="2400" dirty="0" smtClean="0">
                <a:latin typeface="Times New Roman" pitchFamily="18" charset="0"/>
                <a:cs typeface="Times New Roman" pitchFamily="18" charset="0"/>
              </a:rPr>
            </a:br>
            <a:r>
              <a:rPr lang="en-IN" sz="2400" dirty="0" smtClean="0">
                <a:latin typeface="Times New Roman" pitchFamily="18" charset="0"/>
                <a:cs typeface="Times New Roman" pitchFamily="18" charset="0"/>
              </a:rPr>
              <a:t>Some </a:t>
            </a:r>
            <a:r>
              <a:rPr lang="en-IN" sz="2400" dirty="0" err="1" smtClean="0">
                <a:latin typeface="Times New Roman" pitchFamily="18" charset="0"/>
                <a:cs typeface="Times New Roman" pitchFamily="18" charset="0"/>
              </a:rPr>
              <a:t>prodrugs</a:t>
            </a:r>
            <a:r>
              <a:rPr lang="en-IN" sz="2400" dirty="0" smtClean="0">
                <a:latin typeface="Times New Roman" pitchFamily="18" charset="0"/>
                <a:cs typeface="Times New Roman" pitchFamily="18" charset="0"/>
              </a:rPr>
              <a:t> are activated selectively at the site of action.</a:t>
            </a:r>
            <a:endParaRPr lang="en-IN" sz="2400" dirty="0">
              <a:latin typeface="Times New Roman" pitchFamily="18" charset="0"/>
              <a:cs typeface="Times New Roman" pitchFamily="18" charset="0"/>
            </a:endParaRPr>
          </a:p>
        </p:txBody>
      </p:sp>
      <p:pic>
        <p:nvPicPr>
          <p:cNvPr id="14337" name="Picture 1"/>
          <p:cNvPicPr>
            <a:picLocks noGrp="1" noChangeAspect="1" noChangeArrowheads="1"/>
          </p:cNvPicPr>
          <p:nvPr>
            <p:ph idx="1"/>
          </p:nvPr>
        </p:nvPicPr>
        <p:blipFill>
          <a:blip r:embed="rId2"/>
          <a:srcRect/>
          <a:stretch>
            <a:fillRect/>
          </a:stretch>
        </p:blipFill>
        <p:spPr bwMode="auto">
          <a:xfrm>
            <a:off x="5043420" y="152400"/>
            <a:ext cx="4100580" cy="655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lstStyle/>
          <a:p>
            <a:r>
              <a:rPr lang="en-US" b="1" dirty="0" smtClean="0">
                <a:latin typeface="Times New Roman" pitchFamily="18" charset="0"/>
                <a:cs typeface="Times New Roman" pitchFamily="18" charset="0"/>
              </a:rPr>
              <a:t>Phases of Drug Metabolism</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981200"/>
            <a:ext cx="8229600" cy="4144963"/>
          </a:xfrm>
        </p:spPr>
        <p:txBody>
          <a:bodyPr>
            <a:normAutofit/>
          </a:bodyPr>
          <a:lstStyle/>
          <a:p>
            <a:r>
              <a:rPr lang="en-US" sz="2800" b="1" dirty="0" smtClean="0">
                <a:latin typeface="Times New Roman" pitchFamily="18" charset="0"/>
                <a:cs typeface="Times New Roman" pitchFamily="18" charset="0"/>
              </a:rPr>
              <a:t>Phase I (non-synthetic</a:t>
            </a:r>
            <a:r>
              <a:rPr lang="en-US" sz="2800" dirty="0" smtClean="0">
                <a:latin typeface="Times New Roman" pitchFamily="18" charset="0"/>
                <a:cs typeface="Times New Roman" pitchFamily="18" charset="0"/>
              </a:rPr>
              <a:t>) – in this reaction functional group get attached with drug molecule. </a:t>
            </a:r>
          </a:p>
          <a:p>
            <a:pPr>
              <a:buNone/>
            </a:pPr>
            <a:r>
              <a:rPr lang="en-US" sz="2800" dirty="0" smtClean="0">
                <a:latin typeface="Times New Roman" pitchFamily="18" charset="0"/>
                <a:cs typeface="Times New Roman" pitchFamily="18" charset="0"/>
              </a:rPr>
              <a:t>    After phase I reaction, drug may become water soluble or lipid soluble.</a:t>
            </a:r>
          </a:p>
          <a:p>
            <a:pPr>
              <a:buNone/>
            </a:pPr>
            <a:endParaRPr lang="en-US" sz="2800" dirty="0" smtClean="0">
              <a:latin typeface="Times New Roman" pitchFamily="18" charset="0"/>
              <a:cs typeface="Times New Roman" pitchFamily="18" charset="0"/>
            </a:endParaRPr>
          </a:p>
          <a:p>
            <a:r>
              <a:rPr lang="en-US" sz="2800" b="1" dirty="0" smtClean="0">
                <a:latin typeface="Times New Roman" pitchFamily="18" charset="0"/>
                <a:cs typeface="Times New Roman" pitchFamily="18" charset="0"/>
              </a:rPr>
              <a:t>Phase II (synthetic) </a:t>
            </a:r>
            <a:r>
              <a:rPr lang="en-US" sz="2800" dirty="0" smtClean="0">
                <a:latin typeface="Times New Roman" pitchFamily="18" charset="0"/>
                <a:cs typeface="Times New Roman" pitchFamily="18" charset="0"/>
              </a:rPr>
              <a:t>– in this reaction a conjugate is attached to drug and make it water soluble.</a:t>
            </a:r>
            <a:endParaRPr lang="en-IN"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I reactions</a:t>
            </a:r>
          </a:p>
        </p:txBody>
      </p:sp>
      <p:sp>
        <p:nvSpPr>
          <p:cNvPr id="3" name="Content Placeholder 2"/>
          <p:cNvSpPr>
            <a:spLocks noGrp="1"/>
          </p:cNvSpPr>
          <p:nvPr>
            <p:ph idx="1"/>
          </p:nvPr>
        </p:nvSpPr>
        <p:spPr/>
        <p:txBody>
          <a:bodyPr>
            <a:normAutofit/>
          </a:bodyPr>
          <a:lstStyle/>
          <a:p>
            <a:r>
              <a:rPr lang="en-US" dirty="0"/>
              <a:t>they contain the important class of enzymes known as the mixed function oxidases (MFOs), or </a:t>
            </a:r>
            <a:r>
              <a:rPr lang="en-US" dirty="0" err="1" smtClean="0"/>
              <a:t>monooxygenases</a:t>
            </a:r>
            <a:endParaRPr lang="en-US" dirty="0" smtClean="0"/>
          </a:p>
          <a:p>
            <a:r>
              <a:rPr lang="en-US" b="1" dirty="0"/>
              <a:t>Phase I reactions </a:t>
            </a:r>
            <a:r>
              <a:rPr lang="en-US" dirty="0"/>
              <a:t>(also termed </a:t>
            </a:r>
            <a:r>
              <a:rPr lang="en-US" dirty="0" err="1"/>
              <a:t>nonsynthetic</a:t>
            </a:r>
            <a:r>
              <a:rPr lang="en-US" dirty="0"/>
              <a:t> reactions) may occur by oxidation, reduction, hydrolysis, cyclization, and </a:t>
            </a:r>
            <a:r>
              <a:rPr lang="en-US" dirty="0" err="1"/>
              <a:t>decyclization</a:t>
            </a:r>
            <a:r>
              <a:rPr lang="en-US" dirty="0"/>
              <a:t> addition of oxygen or removal of hydrogen, carried out by mixed function oxidases, often in the liver</a:t>
            </a:r>
          </a:p>
        </p:txBody>
      </p:sp>
    </p:spTree>
    <p:extLst>
      <p:ext uri="{BB962C8B-B14F-4D97-AF65-F5344CB8AC3E}">
        <p14:creationId xmlns:p14="http://schemas.microsoft.com/office/powerpoint/2010/main" val="10314067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INDUCTION</a:t>
            </a:r>
            <a:endParaRPr lang="en-US" dirty="0"/>
          </a:p>
        </p:txBody>
      </p:sp>
      <p:sp>
        <p:nvSpPr>
          <p:cNvPr id="3" name="Content Placeholder 2"/>
          <p:cNvSpPr>
            <a:spLocks noGrp="1"/>
          </p:cNvSpPr>
          <p:nvPr>
            <p:ph idx="1"/>
          </p:nvPr>
        </p:nvSpPr>
        <p:spPr/>
        <p:txBody>
          <a:bodyPr>
            <a:normAutofit/>
          </a:bodyPr>
          <a:lstStyle/>
          <a:p>
            <a:r>
              <a:rPr lang="en-US" dirty="0"/>
              <a:t>It is noteworthy that CYP3A4 alone is responsible for the metabolism of over 50% of the prescription drugs metabolized by the liver</a:t>
            </a:r>
            <a:r>
              <a:rPr lang="en-US" dirty="0" smtClean="0"/>
              <a:t>.</a:t>
            </a:r>
          </a:p>
          <a:p>
            <a:r>
              <a:rPr lang="en-US" dirty="0"/>
              <a:t>Some of the chemically dissimilar P450 substrate drugs, on repeated administration, </a:t>
            </a:r>
            <a:r>
              <a:rPr lang="en-US" i="1" dirty="0"/>
              <a:t>induce</a:t>
            </a:r>
            <a:r>
              <a:rPr lang="en-US" dirty="0"/>
              <a:t> P450 expression by enhancing the rate of its synthesis or reducing its rate of </a:t>
            </a:r>
            <a:r>
              <a:rPr lang="en-US" dirty="0" smtClean="0"/>
              <a:t>degradation</a:t>
            </a:r>
          </a:p>
          <a:p>
            <a:r>
              <a:rPr lang="en-US" dirty="0" smtClean="0"/>
              <a:t> </a:t>
            </a:r>
            <a:r>
              <a:rPr lang="en-US" dirty="0"/>
              <a:t>Environmental chemicals and pollutants are also capable of inducing P450 enzymes</a:t>
            </a:r>
          </a:p>
        </p:txBody>
      </p:sp>
    </p:spTree>
    <p:extLst>
      <p:ext uri="{BB962C8B-B14F-4D97-AF65-F5344CB8AC3E}">
        <p14:creationId xmlns:p14="http://schemas.microsoft.com/office/powerpoint/2010/main" val="25255816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ENZYME </a:t>
            </a:r>
            <a:r>
              <a:rPr lang="en-US" dirty="0"/>
              <a:t>Induction</a:t>
            </a:r>
          </a:p>
        </p:txBody>
      </p:sp>
      <p:sp>
        <p:nvSpPr>
          <p:cNvPr id="3" name="Content Placeholder 2"/>
          <p:cNvSpPr>
            <a:spLocks noGrp="1"/>
          </p:cNvSpPr>
          <p:nvPr>
            <p:ph idx="1"/>
          </p:nvPr>
        </p:nvSpPr>
        <p:spPr/>
        <p:txBody>
          <a:bodyPr/>
          <a:lstStyle/>
          <a:p>
            <a:r>
              <a:rPr lang="en-US" dirty="0"/>
              <a:t>Induction results in accelerated substrate metabolism and usually in a decrease in the pharmacologic action of the inducer and also of </a:t>
            </a:r>
            <a:r>
              <a:rPr lang="en-US" dirty="0" smtClean="0"/>
              <a:t>co administered drugs</a:t>
            </a:r>
          </a:p>
          <a:p>
            <a:r>
              <a:rPr lang="en-US" dirty="0"/>
              <a:t>in the case of drugs metabolically transformed to reactive metabolites, enzyme induction may exacerbate metabolite-mediated toxicity.</a:t>
            </a:r>
          </a:p>
          <a:p>
            <a:endParaRPr lang="en-US" dirty="0"/>
          </a:p>
        </p:txBody>
      </p:sp>
    </p:spTree>
    <p:extLst>
      <p:ext uri="{BB962C8B-B14F-4D97-AF65-F5344CB8AC3E}">
        <p14:creationId xmlns:p14="http://schemas.microsoft.com/office/powerpoint/2010/main" val="783938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Enzyme Inhibition</a:t>
            </a:r>
            <a:endParaRPr lang="en-US" dirty="0"/>
          </a:p>
        </p:txBody>
      </p:sp>
      <p:sp>
        <p:nvSpPr>
          <p:cNvPr id="3" name="Content Placeholder 2"/>
          <p:cNvSpPr>
            <a:spLocks noGrp="1"/>
          </p:cNvSpPr>
          <p:nvPr>
            <p:ph idx="1"/>
          </p:nvPr>
        </p:nvSpPr>
        <p:spPr/>
        <p:txBody>
          <a:bodyPr/>
          <a:lstStyle/>
          <a:p>
            <a:r>
              <a:rPr lang="en-US" dirty="0"/>
              <a:t>Certain drug substrates inhibit cytochrome P450 enzyme activity </a:t>
            </a:r>
            <a:endParaRPr lang="en-US" dirty="0" smtClean="0"/>
          </a:p>
          <a:p>
            <a:r>
              <a:rPr lang="en-US" dirty="0"/>
              <a:t>Imidazole-containing drugs such as cimetidine and ketoconazole bind tightly to the P450 </a:t>
            </a:r>
            <a:r>
              <a:rPr lang="en-US" dirty="0" err="1"/>
              <a:t>heme</a:t>
            </a:r>
            <a:r>
              <a:rPr lang="en-US" dirty="0"/>
              <a:t> iron and effectively reduce the metabolism of endogenous substrates (</a:t>
            </a:r>
            <a:r>
              <a:rPr lang="en-US" dirty="0" err="1"/>
              <a:t>eg</a:t>
            </a:r>
            <a:r>
              <a:rPr lang="en-US" dirty="0"/>
              <a:t>, testosterone) or other </a:t>
            </a:r>
            <a:r>
              <a:rPr lang="en-US" dirty="0" err="1"/>
              <a:t>coadministered</a:t>
            </a:r>
            <a:r>
              <a:rPr lang="en-US" dirty="0"/>
              <a:t> drugs through competitive inhibition.</a:t>
            </a:r>
          </a:p>
        </p:txBody>
      </p:sp>
    </p:spTree>
    <p:extLst>
      <p:ext uri="{BB962C8B-B14F-4D97-AF65-F5344CB8AC3E}">
        <p14:creationId xmlns:p14="http://schemas.microsoft.com/office/powerpoint/2010/main" val="31456085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Enzyme Inhibition</a:t>
            </a:r>
            <a:endParaRPr lang="en-US" dirty="0"/>
          </a:p>
        </p:txBody>
      </p:sp>
      <p:sp>
        <p:nvSpPr>
          <p:cNvPr id="3" name="Content Placeholder 2"/>
          <p:cNvSpPr>
            <a:spLocks noGrp="1"/>
          </p:cNvSpPr>
          <p:nvPr>
            <p:ph idx="1"/>
          </p:nvPr>
        </p:nvSpPr>
        <p:spPr/>
        <p:txBody>
          <a:bodyPr/>
          <a:lstStyle/>
          <a:p>
            <a:r>
              <a:rPr lang="en-US" dirty="0"/>
              <a:t>Macrolide antibiotics such as </a:t>
            </a:r>
            <a:r>
              <a:rPr lang="en-US" dirty="0" err="1"/>
              <a:t>troleandomycin</a:t>
            </a:r>
            <a:r>
              <a:rPr lang="en-US" dirty="0"/>
              <a:t>, erythromycin, and erythromycin derivatives are metabolized, apparently by CYP3A, to metabolites that complex the cytochrome P450 </a:t>
            </a:r>
            <a:r>
              <a:rPr lang="en-US" dirty="0" err="1"/>
              <a:t>heme</a:t>
            </a:r>
            <a:r>
              <a:rPr lang="en-US" dirty="0"/>
              <a:t> iron and render it catalytically </a:t>
            </a:r>
            <a:r>
              <a:rPr lang="en-US" dirty="0" smtClean="0"/>
              <a:t>inactive</a:t>
            </a:r>
          </a:p>
          <a:p>
            <a:endParaRPr lang="en-US" dirty="0"/>
          </a:p>
        </p:txBody>
      </p:sp>
    </p:spTree>
    <p:extLst>
      <p:ext uri="{BB962C8B-B14F-4D97-AF65-F5344CB8AC3E}">
        <p14:creationId xmlns:p14="http://schemas.microsoft.com/office/powerpoint/2010/main" val="22234113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Dose &amp; Response in Patients</a:t>
            </a:r>
            <a:endParaRPr lang="en-US" dirty="0"/>
          </a:p>
        </p:txBody>
      </p:sp>
      <p:sp>
        <p:nvSpPr>
          <p:cNvPr id="3" name="Content Placeholder 2"/>
          <p:cNvSpPr>
            <a:spLocks noGrp="1"/>
          </p:cNvSpPr>
          <p:nvPr>
            <p:ph idx="1"/>
          </p:nvPr>
        </p:nvSpPr>
        <p:spPr/>
        <p:txBody>
          <a:bodyPr>
            <a:normAutofit/>
          </a:bodyPr>
          <a:lstStyle/>
          <a:p>
            <a:r>
              <a:rPr lang="en-US" b="1" dirty="0" smtClean="0"/>
              <a:t>Potency</a:t>
            </a:r>
          </a:p>
          <a:p>
            <a:r>
              <a:rPr lang="en-US" dirty="0" smtClean="0"/>
              <a:t> Potency refers to the concentration </a:t>
            </a:r>
            <a:r>
              <a:rPr lang="en-US" dirty="0" smtClean="0"/>
              <a:t> </a:t>
            </a:r>
            <a:r>
              <a:rPr lang="en-US" dirty="0" smtClean="0"/>
              <a:t>or dose </a:t>
            </a:r>
            <a:r>
              <a:rPr lang="en-US" dirty="0" smtClean="0"/>
              <a:t>of </a:t>
            </a:r>
            <a:r>
              <a:rPr lang="en-US" dirty="0" smtClean="0"/>
              <a:t>a drug required to produce 50% of that drug's maximal effect.</a:t>
            </a:r>
          </a:p>
          <a:p>
            <a:r>
              <a:rPr lang="en-US" dirty="0" smtClean="0"/>
              <a:t> a measure of drug activity expressed in terms of the amount required to produce an effect of given intensity</a:t>
            </a:r>
          </a:p>
          <a:p>
            <a:r>
              <a:rPr lang="en-US" dirty="0" smtClean="0"/>
              <a:t>A highly potent drug (e.g., morphine, alprazolam, chlorpromazine) evokes a larger response at low concentrations, while a drug of lower potency (ibuprofen, acetylsalicylic acid) evokes a small response at low concentrations. </a:t>
            </a:r>
            <a:endParaRPr lang="en-US" dirty="0"/>
          </a:p>
        </p:txBody>
      </p:sp>
    </p:spTree>
    <p:extLst>
      <p:ext uri="{BB962C8B-B14F-4D97-AF65-F5344CB8AC3E}">
        <p14:creationId xmlns:p14="http://schemas.microsoft.com/office/powerpoint/2010/main" val="2047397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Phase II Reactions</a:t>
            </a:r>
            <a:endParaRPr lang="en-US" dirty="0"/>
          </a:p>
        </p:txBody>
      </p:sp>
      <p:sp>
        <p:nvSpPr>
          <p:cNvPr id="3" name="Content Placeholder 2"/>
          <p:cNvSpPr>
            <a:spLocks noGrp="1"/>
          </p:cNvSpPr>
          <p:nvPr>
            <p:ph idx="1"/>
          </p:nvPr>
        </p:nvSpPr>
        <p:spPr/>
        <p:txBody>
          <a:bodyPr>
            <a:normAutofit/>
          </a:bodyPr>
          <a:lstStyle/>
          <a:p>
            <a:r>
              <a:rPr lang="en-US" dirty="0"/>
              <a:t>Parent drugs or their phase I metabolites that contain suitable chemical groups often undergo coupling or conjugation reactions with an endogenous substance to yield </a:t>
            </a:r>
            <a:r>
              <a:rPr lang="en-US" b="1" dirty="0"/>
              <a:t>drug conjugates</a:t>
            </a:r>
            <a:r>
              <a:rPr lang="en-US" dirty="0"/>
              <a:t>  </a:t>
            </a:r>
            <a:endParaRPr lang="en-US" dirty="0" smtClean="0"/>
          </a:p>
          <a:p>
            <a:r>
              <a:rPr lang="en-US" dirty="0"/>
              <a:t>conjugates are polar molecules that are readily excreted and often </a:t>
            </a:r>
            <a:r>
              <a:rPr lang="en-US" dirty="0" smtClean="0"/>
              <a:t>inactive</a:t>
            </a:r>
          </a:p>
          <a:p>
            <a:r>
              <a:rPr lang="en-US" dirty="0"/>
              <a:t>Conjugate formation involves high-energy intermediates and specific transfer enzymes</a:t>
            </a:r>
            <a:endParaRPr lang="en-US" dirty="0" smtClean="0"/>
          </a:p>
          <a:p>
            <a:endParaRPr lang="en-US" dirty="0"/>
          </a:p>
        </p:txBody>
      </p:sp>
    </p:spTree>
    <p:extLst>
      <p:ext uri="{BB962C8B-B14F-4D97-AF65-F5344CB8AC3E}">
        <p14:creationId xmlns:p14="http://schemas.microsoft.com/office/powerpoint/2010/main" val="17070266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Phase II Reactions</a:t>
            </a:r>
            <a:endParaRPr lang="en-US" dirty="0"/>
          </a:p>
        </p:txBody>
      </p:sp>
      <p:sp>
        <p:nvSpPr>
          <p:cNvPr id="3" name="Content Placeholder 2"/>
          <p:cNvSpPr>
            <a:spLocks noGrp="1"/>
          </p:cNvSpPr>
          <p:nvPr>
            <p:ph idx="1"/>
          </p:nvPr>
        </p:nvSpPr>
        <p:spPr/>
        <p:txBody>
          <a:bodyPr/>
          <a:lstStyle/>
          <a:p>
            <a:r>
              <a:rPr lang="en-US" i="1" dirty="0" smtClean="0"/>
              <a:t>phase </a:t>
            </a:r>
            <a:r>
              <a:rPr lang="en-US" i="1" dirty="0"/>
              <a:t>II reactions</a:t>
            </a:r>
            <a:r>
              <a:rPr lang="en-US" dirty="0"/>
              <a:t> — usually known as conjugation reactions (e.g., with </a:t>
            </a:r>
            <a:r>
              <a:rPr lang="en-US" dirty="0" err="1">
                <a:hlinkClick r:id="rId2" tooltip="Glucuronic acid"/>
              </a:rPr>
              <a:t>glucuronic</a:t>
            </a:r>
            <a:r>
              <a:rPr lang="en-US" dirty="0">
                <a:hlinkClick r:id="rId2" tooltip="Glucuronic acid"/>
              </a:rPr>
              <a:t> acid</a:t>
            </a:r>
            <a:r>
              <a:rPr lang="en-US" dirty="0"/>
              <a:t>, </a:t>
            </a:r>
            <a:r>
              <a:rPr lang="en-US" dirty="0" err="1">
                <a:hlinkClick r:id="rId3" tooltip="Sulfonates"/>
              </a:rPr>
              <a:t>sulfonates</a:t>
            </a:r>
            <a:r>
              <a:rPr lang="en-US" dirty="0"/>
              <a:t> (commonly known as </a:t>
            </a:r>
            <a:r>
              <a:rPr lang="en-US" dirty="0" err="1"/>
              <a:t>sulfation</a:t>
            </a:r>
            <a:r>
              <a:rPr lang="en-US" dirty="0"/>
              <a:t>), </a:t>
            </a:r>
            <a:r>
              <a:rPr lang="en-US" dirty="0">
                <a:hlinkClick r:id="rId4" tooltip="Glutathione"/>
              </a:rPr>
              <a:t>glutathione</a:t>
            </a:r>
            <a:r>
              <a:rPr lang="en-US" dirty="0"/>
              <a:t> or </a:t>
            </a:r>
            <a:r>
              <a:rPr lang="en-US" dirty="0">
                <a:hlinkClick r:id="rId5" tooltip="Amino acids"/>
              </a:rPr>
              <a:t>amino acids</a:t>
            </a:r>
            <a:r>
              <a:rPr lang="en-US" dirty="0"/>
              <a:t>) — are </a:t>
            </a:r>
            <a:r>
              <a:rPr lang="en-US" dirty="0" smtClean="0"/>
              <a:t>usually </a:t>
            </a:r>
            <a:r>
              <a:rPr lang="en-US" dirty="0" err="1" smtClean="0">
                <a:hlinkClick r:id="rId6" tooltip="Detoxication"/>
              </a:rPr>
              <a:t>detoxicating</a:t>
            </a:r>
            <a:r>
              <a:rPr lang="en-US" dirty="0"/>
              <a:t> in nature, and involve the interactions of the polar functional groups of phase I metabolites</a:t>
            </a:r>
          </a:p>
        </p:txBody>
      </p:sp>
    </p:spTree>
    <p:extLst>
      <p:ext uri="{BB962C8B-B14F-4D97-AF65-F5344CB8AC3E}">
        <p14:creationId xmlns:p14="http://schemas.microsoft.com/office/powerpoint/2010/main" val="199026984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cap="all" dirty="0"/>
              <a:t>Phase II Reactions</a:t>
            </a:r>
            <a:endParaRPr lang="en-US" dirty="0"/>
          </a:p>
        </p:txBody>
      </p:sp>
      <p:sp>
        <p:nvSpPr>
          <p:cNvPr id="3" name="Content Placeholder 2"/>
          <p:cNvSpPr>
            <a:spLocks noGrp="1"/>
          </p:cNvSpPr>
          <p:nvPr>
            <p:ph idx="1"/>
          </p:nvPr>
        </p:nvSpPr>
        <p:spPr/>
        <p:txBody>
          <a:bodyPr/>
          <a:lstStyle/>
          <a:p>
            <a:r>
              <a:rPr lang="en-US" dirty="0"/>
              <a:t>Such enzymes (</a:t>
            </a:r>
            <a:r>
              <a:rPr lang="en-US" b="1" dirty="0" err="1"/>
              <a:t>transferases</a:t>
            </a:r>
            <a:r>
              <a:rPr lang="en-US" dirty="0"/>
              <a:t> ) may be located in </a:t>
            </a:r>
            <a:r>
              <a:rPr lang="en-US" dirty="0" err="1"/>
              <a:t>microsomes</a:t>
            </a:r>
            <a:r>
              <a:rPr lang="en-US" dirty="0"/>
              <a:t> or in the cytosol. Of these, </a:t>
            </a:r>
            <a:r>
              <a:rPr lang="en-US" b="1" dirty="0" err="1"/>
              <a:t>uridine</a:t>
            </a:r>
            <a:r>
              <a:rPr lang="en-US" b="1" dirty="0"/>
              <a:t> 5'-diphosphate</a:t>
            </a:r>
            <a:r>
              <a:rPr lang="en-US" dirty="0"/>
              <a:t>  [UDP]-</a:t>
            </a:r>
            <a:r>
              <a:rPr lang="en-US" dirty="0" err="1"/>
              <a:t>glucuronosyl</a:t>
            </a:r>
            <a:r>
              <a:rPr lang="en-US" dirty="0"/>
              <a:t> </a:t>
            </a:r>
            <a:r>
              <a:rPr lang="en-US" dirty="0" err="1"/>
              <a:t>transferases</a:t>
            </a:r>
            <a:r>
              <a:rPr lang="en-US" dirty="0"/>
              <a:t> [</a:t>
            </a:r>
            <a:r>
              <a:rPr lang="en-US" b="1" dirty="0"/>
              <a:t>UGTs</a:t>
            </a:r>
            <a:r>
              <a:rPr lang="en-US" dirty="0"/>
              <a:t> ] are the most dominant enzymes </a:t>
            </a:r>
          </a:p>
        </p:txBody>
      </p:sp>
    </p:spTree>
    <p:extLst>
      <p:ext uri="{BB962C8B-B14F-4D97-AF65-F5344CB8AC3E}">
        <p14:creationId xmlns:p14="http://schemas.microsoft.com/office/powerpoint/2010/main" val="29886391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cap="all" dirty="0"/>
              <a:t>Clinical Relevance of Drug Metabolism</a:t>
            </a:r>
            <a:endParaRPr lang="en-US" dirty="0"/>
          </a:p>
        </p:txBody>
      </p:sp>
      <p:sp>
        <p:nvSpPr>
          <p:cNvPr id="3" name="Content Placeholder 2"/>
          <p:cNvSpPr>
            <a:spLocks noGrp="1"/>
          </p:cNvSpPr>
          <p:nvPr>
            <p:ph idx="1"/>
          </p:nvPr>
        </p:nvSpPr>
        <p:spPr/>
        <p:txBody>
          <a:bodyPr>
            <a:normAutofit/>
          </a:bodyPr>
          <a:lstStyle/>
          <a:p>
            <a:r>
              <a:rPr lang="en-US" dirty="0"/>
              <a:t>The dose and frequency of administration required to achieve effective therapeutic blood and tissue levels vary in different patients because of individual differences in drug distribution and rates of drug metabolism and elimination</a:t>
            </a:r>
            <a:r>
              <a:rPr lang="en-US" dirty="0" smtClean="0"/>
              <a:t>.</a:t>
            </a:r>
          </a:p>
          <a:p>
            <a:r>
              <a:rPr lang="en-US" dirty="0"/>
              <a:t>These differences are determined by genetic factors and </a:t>
            </a:r>
            <a:r>
              <a:rPr lang="en-US" dirty="0" err="1"/>
              <a:t>nongenetic</a:t>
            </a:r>
            <a:r>
              <a:rPr lang="en-US" dirty="0"/>
              <a:t> variables, such as age, sex, liver size, liver function, circadian rhythm, body temperature, and nutritional and environmental factors such as concomitant exposure to inducers or inhibitors of drug metabolism</a:t>
            </a:r>
          </a:p>
        </p:txBody>
      </p:sp>
    </p:spTree>
    <p:extLst>
      <p:ext uri="{BB962C8B-B14F-4D97-AF65-F5344CB8AC3E}">
        <p14:creationId xmlns:p14="http://schemas.microsoft.com/office/powerpoint/2010/main" val="28211346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Drug-Drug Interactions during Metabolism</a:t>
            </a:r>
            <a:br>
              <a:rPr lang="en-US" b="1" dirty="0"/>
            </a:br>
            <a:endParaRPr lang="en-US" dirty="0"/>
          </a:p>
        </p:txBody>
      </p:sp>
      <p:sp>
        <p:nvSpPr>
          <p:cNvPr id="3" name="Content Placeholder 2"/>
          <p:cNvSpPr>
            <a:spLocks noGrp="1"/>
          </p:cNvSpPr>
          <p:nvPr>
            <p:ph idx="1"/>
          </p:nvPr>
        </p:nvSpPr>
        <p:spPr/>
        <p:txBody>
          <a:bodyPr>
            <a:normAutofit/>
          </a:bodyPr>
          <a:lstStyle/>
          <a:p>
            <a:r>
              <a:rPr lang="en-US" dirty="0"/>
              <a:t>Enzyme-inducing drugs include various sedative-hypnotics, antipsychotics, anticonvulsants, the </a:t>
            </a:r>
            <a:r>
              <a:rPr lang="en-US" dirty="0" err="1"/>
              <a:t>antitubercular</a:t>
            </a:r>
            <a:r>
              <a:rPr lang="en-US" dirty="0"/>
              <a:t> drug rifampin, and insecticides </a:t>
            </a:r>
            <a:endParaRPr lang="en-US" dirty="0" smtClean="0"/>
          </a:p>
          <a:p>
            <a:r>
              <a:rPr lang="en-US" dirty="0" smtClean="0"/>
              <a:t>Patients </a:t>
            </a:r>
            <a:r>
              <a:rPr lang="en-US" dirty="0"/>
              <a:t>who routinely ingest barbiturates, other sedative-hypnotics, or certain antipsychotic drugs may require considerably higher doses of warfarin to maintain a therapeutic effect.</a:t>
            </a:r>
          </a:p>
        </p:txBody>
      </p:sp>
    </p:spTree>
    <p:extLst>
      <p:ext uri="{BB962C8B-B14F-4D97-AF65-F5344CB8AC3E}">
        <p14:creationId xmlns:p14="http://schemas.microsoft.com/office/powerpoint/2010/main" val="10372379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Interactions between Drugs &amp; Endogenous Compounds</a:t>
            </a:r>
            <a:endParaRPr lang="en-US" dirty="0"/>
          </a:p>
        </p:txBody>
      </p:sp>
      <p:sp>
        <p:nvSpPr>
          <p:cNvPr id="3" name="Content Placeholder 2"/>
          <p:cNvSpPr>
            <a:spLocks noGrp="1"/>
          </p:cNvSpPr>
          <p:nvPr>
            <p:ph idx="1"/>
          </p:nvPr>
        </p:nvSpPr>
        <p:spPr/>
        <p:txBody>
          <a:bodyPr/>
          <a:lstStyle/>
          <a:p>
            <a:r>
              <a:rPr lang="en-US" dirty="0"/>
              <a:t>different drugs may compete for the same endogenous substrates, and the faster-reacting drug may effectively deplete endogenous substrate levels and impair the metabolism of the slower-reacting drug.</a:t>
            </a:r>
          </a:p>
        </p:txBody>
      </p:sp>
    </p:spTree>
    <p:extLst>
      <p:ext uri="{BB962C8B-B14F-4D97-AF65-F5344CB8AC3E}">
        <p14:creationId xmlns:p14="http://schemas.microsoft.com/office/powerpoint/2010/main" val="150255286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Diseases Affecting Drug Metabolism</a:t>
            </a:r>
            <a:endParaRPr lang="en-US" dirty="0"/>
          </a:p>
        </p:txBody>
      </p:sp>
      <p:sp>
        <p:nvSpPr>
          <p:cNvPr id="3" name="Content Placeholder 2"/>
          <p:cNvSpPr>
            <a:spLocks noGrp="1"/>
          </p:cNvSpPr>
          <p:nvPr>
            <p:ph idx="1"/>
          </p:nvPr>
        </p:nvSpPr>
        <p:spPr/>
        <p:txBody>
          <a:bodyPr>
            <a:normAutofit/>
          </a:bodyPr>
          <a:lstStyle/>
          <a:p>
            <a:r>
              <a:rPr lang="en-US" dirty="0"/>
              <a:t>Acute or chronic diseases that affect liver architecture or function markedly affect hepatic metabolism of some drugs</a:t>
            </a:r>
            <a:r>
              <a:rPr lang="en-US" dirty="0" smtClean="0"/>
              <a:t>.</a:t>
            </a:r>
          </a:p>
          <a:p>
            <a:r>
              <a:rPr lang="en-US" dirty="0"/>
              <a:t>alcoholic hepatitis, active or inactive alcoholic cirrhosis, hemochromatosis, chronic active hepatitis, biliary cirrhosis, and acute viral or drug-induced hepatitis</a:t>
            </a:r>
            <a:r>
              <a:rPr lang="en-US" dirty="0" smtClean="0"/>
              <a:t>.</a:t>
            </a:r>
          </a:p>
          <a:p>
            <a:r>
              <a:rPr lang="en-US" dirty="0"/>
              <a:t>these conditions may significantly impair hepatic drug-metabolizing enzymes, particularly microsomal oxidases, and thereby markedly affect drug elimination</a:t>
            </a:r>
          </a:p>
        </p:txBody>
      </p:sp>
    </p:spTree>
    <p:extLst>
      <p:ext uri="{BB962C8B-B14F-4D97-AF65-F5344CB8AC3E}">
        <p14:creationId xmlns:p14="http://schemas.microsoft.com/office/powerpoint/2010/main" val="297856547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Times New Roman" pitchFamily="18" charset="0"/>
                <a:cs typeface="Times New Roman" pitchFamily="18" charset="0"/>
              </a:rPr>
              <a:t>Metabolic Reactions</a:t>
            </a:r>
            <a:endParaRPr lang="en-IN" b="1" dirty="0">
              <a:latin typeface="Times New Roman" pitchFamily="18" charset="0"/>
              <a:cs typeface="Times New Roman" pitchFamily="18" charset="0"/>
            </a:endParaRPr>
          </a:p>
        </p:txBody>
      </p:sp>
      <p:graphicFrame>
        <p:nvGraphicFramePr>
          <p:cNvPr id="4" name="Content Placeholder 3"/>
          <p:cNvGraphicFramePr>
            <a:graphicFrameLocks noGrp="1"/>
          </p:cNvGraphicFramePr>
          <p:nvPr>
            <p:ph idx="1"/>
          </p:nvPr>
        </p:nvGraphicFramePr>
        <p:xfrm>
          <a:off x="628650" y="1825625"/>
          <a:ext cx="7886700" cy="4876800"/>
        </p:xfrm>
        <a:graphic>
          <a:graphicData uri="http://schemas.openxmlformats.org/drawingml/2006/table">
            <a:tbl>
              <a:tblPr firstRow="1" bandRow="1">
                <a:tableStyleId>{5C22544A-7EE6-4342-B048-85BDC9FD1C3A}</a:tableStyleId>
              </a:tblPr>
              <a:tblGrid>
                <a:gridCol w="3943350">
                  <a:extLst>
                    <a:ext uri="{9D8B030D-6E8A-4147-A177-3AD203B41FA5}">
                      <a16:colId xmlns:a16="http://schemas.microsoft.com/office/drawing/2014/main" val="20000"/>
                    </a:ext>
                  </a:extLst>
                </a:gridCol>
                <a:gridCol w="3943350">
                  <a:extLst>
                    <a:ext uri="{9D8B030D-6E8A-4147-A177-3AD203B41FA5}">
                      <a16:colId xmlns:a16="http://schemas.microsoft.com/office/drawing/2014/main" val="20001"/>
                    </a:ext>
                  </a:extLst>
                </a:gridCol>
              </a:tblGrid>
              <a:tr h="760021">
                <a:tc>
                  <a:txBody>
                    <a:bodyPr/>
                    <a:lstStyle/>
                    <a:p>
                      <a:r>
                        <a:rPr lang="en-US" sz="2200" dirty="0" smtClean="0">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Phase </a:t>
                      </a:r>
                      <a:r>
                        <a:rPr lang="en-US" sz="2600" b="1" dirty="0" smtClean="0">
                          <a:solidFill>
                            <a:schemeClr val="tx1"/>
                          </a:solidFill>
                          <a:latin typeface="Times New Roman" pitchFamily="18" charset="0"/>
                          <a:cs typeface="Times New Roman" pitchFamily="18" charset="0"/>
                        </a:rPr>
                        <a:t>I</a:t>
                      </a:r>
                      <a:r>
                        <a:rPr lang="en-US" sz="2600" dirty="0" smtClean="0">
                          <a:solidFill>
                            <a:schemeClr val="tx1"/>
                          </a:solidFill>
                          <a:latin typeface="Times New Roman" pitchFamily="18" charset="0"/>
                          <a:cs typeface="Times New Roman" pitchFamily="18" charset="0"/>
                        </a:rPr>
                        <a:t> (non-synthetic) </a:t>
                      </a:r>
                      <a:endParaRPr lang="en-IN" sz="2600" dirty="0">
                        <a:solidFill>
                          <a:schemeClr val="tx1"/>
                        </a:solidFill>
                        <a:latin typeface="Times New Roman" pitchFamily="18" charset="0"/>
                        <a:cs typeface="Times New Roman" pitchFamily="18" charset="0"/>
                      </a:endParaRPr>
                    </a:p>
                  </a:txBody>
                  <a:tcPr marL="87630" marR="87630"/>
                </a:tc>
                <a:tc>
                  <a:txBody>
                    <a:bodyPr/>
                    <a:lstStyle/>
                    <a:p>
                      <a:r>
                        <a:rPr lang="en-US" sz="2200" dirty="0" smtClean="0">
                          <a:latin typeface="Times New Roman" pitchFamily="18" charset="0"/>
                          <a:cs typeface="Times New Roman" pitchFamily="18" charset="0"/>
                        </a:rPr>
                        <a:t>       </a:t>
                      </a:r>
                      <a:r>
                        <a:rPr lang="en-US" sz="2600" dirty="0" smtClean="0">
                          <a:solidFill>
                            <a:schemeClr val="tx1"/>
                          </a:solidFill>
                          <a:latin typeface="Times New Roman" pitchFamily="18" charset="0"/>
                          <a:cs typeface="Times New Roman" pitchFamily="18" charset="0"/>
                        </a:rPr>
                        <a:t>Phase </a:t>
                      </a:r>
                      <a:r>
                        <a:rPr lang="en-US" sz="2600" b="1" dirty="0" smtClean="0">
                          <a:solidFill>
                            <a:schemeClr val="tx1"/>
                          </a:solidFill>
                          <a:latin typeface="Times New Roman" pitchFamily="18" charset="0"/>
                          <a:cs typeface="Times New Roman" pitchFamily="18" charset="0"/>
                        </a:rPr>
                        <a:t>II</a:t>
                      </a:r>
                      <a:r>
                        <a:rPr lang="en-US" sz="2600" dirty="0" smtClean="0">
                          <a:solidFill>
                            <a:schemeClr val="tx1"/>
                          </a:solidFill>
                          <a:latin typeface="Times New Roman" pitchFamily="18" charset="0"/>
                          <a:cs typeface="Times New Roman" pitchFamily="18" charset="0"/>
                        </a:rPr>
                        <a:t> (synthetic) </a:t>
                      </a:r>
                      <a:endParaRPr lang="en-IN" sz="2600" dirty="0">
                        <a:solidFill>
                          <a:schemeClr val="tx1"/>
                        </a:solidFill>
                        <a:latin typeface="Times New Roman" pitchFamily="18" charset="0"/>
                        <a:cs typeface="Times New Roman" pitchFamily="18" charset="0"/>
                      </a:endParaRPr>
                    </a:p>
                  </a:txBody>
                  <a:tcPr marL="87630" marR="87630"/>
                </a:tc>
                <a:extLst>
                  <a:ext uri="{0D108BD9-81ED-4DB2-BD59-A6C34878D82A}">
                    <a16:rowId xmlns:a16="http://schemas.microsoft.com/office/drawing/2014/main" val="10000"/>
                  </a:ext>
                </a:extLst>
              </a:tr>
              <a:tr h="1140031">
                <a:tc>
                  <a:txBody>
                    <a:bodyPr/>
                    <a:lstStyle/>
                    <a:p>
                      <a:r>
                        <a:rPr lang="en-US" sz="2200" dirty="0" smtClean="0">
                          <a:latin typeface="Times New Roman" pitchFamily="18" charset="0"/>
                          <a:cs typeface="Times New Roman" pitchFamily="18" charset="0"/>
                        </a:rPr>
                        <a:t>Functional group get attached with drug molecule</a:t>
                      </a:r>
                    </a:p>
                    <a:p>
                      <a:endParaRPr lang="en-IN" sz="2200" dirty="0">
                        <a:latin typeface="Times New Roman" pitchFamily="18" charset="0"/>
                        <a:cs typeface="Times New Roman" pitchFamily="18" charset="0"/>
                      </a:endParaRPr>
                    </a:p>
                  </a:txBody>
                  <a:tcPr marL="87630" marR="87630"/>
                </a:tc>
                <a:tc>
                  <a:txBody>
                    <a:bodyPr/>
                    <a:lstStyle/>
                    <a:p>
                      <a:r>
                        <a:rPr lang="en-US" sz="2200" dirty="0" smtClean="0">
                          <a:latin typeface="Times New Roman" pitchFamily="18" charset="0"/>
                          <a:cs typeface="Times New Roman" pitchFamily="18" charset="0"/>
                        </a:rPr>
                        <a:t>Conjugate is attached to drug .</a:t>
                      </a:r>
                      <a:endParaRPr lang="en-IN" sz="2200" dirty="0">
                        <a:latin typeface="Times New Roman" pitchFamily="18" charset="0"/>
                        <a:cs typeface="Times New Roman" pitchFamily="18" charset="0"/>
                      </a:endParaRPr>
                    </a:p>
                  </a:txBody>
                  <a:tcPr marL="87630" marR="87630"/>
                </a:tc>
                <a:extLst>
                  <a:ext uri="{0D108BD9-81ED-4DB2-BD59-A6C34878D82A}">
                    <a16:rowId xmlns:a16="http://schemas.microsoft.com/office/drawing/2014/main" val="10001"/>
                  </a:ext>
                </a:extLst>
              </a:tr>
              <a:tr h="1140031">
                <a:tc>
                  <a:txBody>
                    <a:bodyPr/>
                    <a:lstStyle/>
                    <a:p>
                      <a:r>
                        <a:rPr lang="en-US" sz="2200" dirty="0" smtClean="0">
                          <a:latin typeface="Times New Roman" pitchFamily="18" charset="0"/>
                          <a:cs typeface="Times New Roman" pitchFamily="18" charset="0"/>
                        </a:rPr>
                        <a:t>Drug may become water soluble or lipid soluble.</a:t>
                      </a:r>
                    </a:p>
                    <a:p>
                      <a:endParaRPr lang="en-IN" sz="2200" dirty="0">
                        <a:latin typeface="Times New Roman" pitchFamily="18" charset="0"/>
                        <a:cs typeface="Times New Roman" pitchFamily="18" charset="0"/>
                      </a:endParaRPr>
                    </a:p>
                  </a:txBody>
                  <a:tcPr marL="87630" marR="87630"/>
                </a:tc>
                <a:tc>
                  <a:txBody>
                    <a:bodyPr/>
                    <a:lstStyle/>
                    <a:p>
                      <a:r>
                        <a:rPr lang="en-US" sz="2200" dirty="0" smtClean="0">
                          <a:latin typeface="Times New Roman" pitchFamily="18" charset="0"/>
                          <a:cs typeface="Times New Roman" pitchFamily="18" charset="0"/>
                        </a:rPr>
                        <a:t>Make it water soluble</a:t>
                      </a:r>
                      <a:endParaRPr lang="en-IN" sz="2200" dirty="0">
                        <a:latin typeface="Times New Roman" pitchFamily="18" charset="0"/>
                        <a:cs typeface="Times New Roman" pitchFamily="18" charset="0"/>
                      </a:endParaRPr>
                    </a:p>
                  </a:txBody>
                  <a:tcPr marL="87630" marR="87630"/>
                </a:tc>
                <a:extLst>
                  <a:ext uri="{0D108BD9-81ED-4DB2-BD59-A6C34878D82A}">
                    <a16:rowId xmlns:a16="http://schemas.microsoft.com/office/drawing/2014/main" val="10002"/>
                  </a:ext>
                </a:extLst>
              </a:tr>
              <a:tr h="1836717">
                <a:tc>
                  <a:txBody>
                    <a:bodyPr/>
                    <a:lstStyle/>
                    <a:p>
                      <a:r>
                        <a:rPr lang="en-US" sz="2200" dirty="0" smtClean="0">
                          <a:latin typeface="Times New Roman" pitchFamily="18" charset="0"/>
                          <a:cs typeface="Times New Roman" pitchFamily="18" charset="0"/>
                        </a:rPr>
                        <a:t>Include </a:t>
                      </a:r>
                      <a:r>
                        <a:rPr lang="en-US" sz="2200" b="1" dirty="0" smtClean="0">
                          <a:latin typeface="Times New Roman" pitchFamily="18" charset="0"/>
                          <a:cs typeface="Times New Roman" pitchFamily="18" charset="0"/>
                        </a:rPr>
                        <a:t>oxidation, reduction, hydrolysis, </a:t>
                      </a:r>
                      <a:r>
                        <a:rPr lang="en-US" sz="2200" b="1" dirty="0" err="1" smtClean="0">
                          <a:latin typeface="Times New Roman" pitchFamily="18" charset="0"/>
                          <a:cs typeface="Times New Roman" pitchFamily="18" charset="0"/>
                        </a:rPr>
                        <a:t>cyclization</a:t>
                      </a:r>
                      <a:r>
                        <a:rPr lang="en-US" sz="2200" b="1" dirty="0" smtClean="0">
                          <a:latin typeface="Times New Roman" pitchFamily="18" charset="0"/>
                          <a:cs typeface="Times New Roman" pitchFamily="18" charset="0"/>
                        </a:rPr>
                        <a:t>, and </a:t>
                      </a:r>
                      <a:r>
                        <a:rPr lang="en-US" sz="2200" b="1" dirty="0" err="1" smtClean="0">
                          <a:latin typeface="Times New Roman" pitchFamily="18" charset="0"/>
                          <a:cs typeface="Times New Roman" pitchFamily="18" charset="0"/>
                        </a:rPr>
                        <a:t>decyclization</a:t>
                      </a:r>
                      <a:r>
                        <a:rPr lang="en-US" sz="2200" b="1" baseline="0" dirty="0" smtClean="0">
                          <a:latin typeface="Times New Roman" pitchFamily="18" charset="0"/>
                          <a:cs typeface="Times New Roman" pitchFamily="18" charset="0"/>
                        </a:rPr>
                        <a:t> etc</a:t>
                      </a:r>
                      <a:r>
                        <a:rPr lang="en-US" sz="2200" baseline="0" dirty="0" smtClean="0">
                          <a:latin typeface="Times New Roman" pitchFamily="18" charset="0"/>
                          <a:cs typeface="Times New Roman" pitchFamily="18" charset="0"/>
                        </a:rPr>
                        <a:t>.</a:t>
                      </a:r>
                      <a:endParaRPr lang="en-IN" sz="2200" dirty="0">
                        <a:latin typeface="Times New Roman" pitchFamily="18" charset="0"/>
                        <a:cs typeface="Times New Roman" pitchFamily="18" charset="0"/>
                      </a:endParaRPr>
                    </a:p>
                  </a:txBody>
                  <a:tcPr marL="87630" marR="87630"/>
                </a:tc>
                <a:tc>
                  <a:txBody>
                    <a:bodyPr/>
                    <a:lstStyle/>
                    <a:p>
                      <a:r>
                        <a:rPr lang="en-US" sz="2200" dirty="0" smtClean="0">
                          <a:latin typeface="Times New Roman" pitchFamily="18" charset="0"/>
                          <a:cs typeface="Times New Roman" pitchFamily="18" charset="0"/>
                        </a:rPr>
                        <a:t>Include </a:t>
                      </a:r>
                      <a:r>
                        <a:rPr lang="en-US" sz="2200" b="1" dirty="0" err="1" smtClean="0">
                          <a:latin typeface="Times New Roman" pitchFamily="18" charset="0"/>
                          <a:cs typeface="Times New Roman" pitchFamily="18" charset="0"/>
                        </a:rPr>
                        <a:t>glucuronidation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acetylation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methylation</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sulfation,and</a:t>
                      </a:r>
                      <a:r>
                        <a:rPr lang="en-US" sz="2200" b="1" dirty="0" smtClean="0">
                          <a:latin typeface="Times New Roman" pitchFamily="18" charset="0"/>
                          <a:cs typeface="Times New Roman" pitchFamily="18" charset="0"/>
                        </a:rPr>
                        <a:t> </a:t>
                      </a:r>
                      <a:r>
                        <a:rPr lang="en-US" sz="2200" b="1" dirty="0" err="1" smtClean="0">
                          <a:latin typeface="Times New Roman" pitchFamily="18" charset="0"/>
                          <a:cs typeface="Times New Roman" pitchFamily="18" charset="0"/>
                        </a:rPr>
                        <a:t>glycine</a:t>
                      </a:r>
                      <a:r>
                        <a:rPr lang="en-US" sz="2200" b="1" dirty="0" smtClean="0">
                          <a:latin typeface="Times New Roman" pitchFamily="18" charset="0"/>
                          <a:cs typeface="Times New Roman" pitchFamily="18" charset="0"/>
                        </a:rPr>
                        <a:t> conjugation </a:t>
                      </a:r>
                      <a:r>
                        <a:rPr lang="en-US" sz="2200" dirty="0" smtClean="0">
                          <a:latin typeface="Times New Roman" pitchFamily="18" charset="0"/>
                          <a:cs typeface="Times New Roman" pitchFamily="18" charset="0"/>
                        </a:rPr>
                        <a:t>etc.</a:t>
                      </a:r>
                      <a:endParaRPr lang="en-IN" sz="2200" dirty="0">
                        <a:latin typeface="Times New Roman" pitchFamily="18" charset="0"/>
                        <a:cs typeface="Times New Roman" pitchFamily="18" charset="0"/>
                      </a:endParaRPr>
                    </a:p>
                  </a:txBody>
                  <a:tcPr marL="87630" marR="87630"/>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Excretion</a:t>
            </a:r>
            <a:r>
              <a:rPr lang="en-US" dirty="0" smtClean="0"/>
              <a:t> </a:t>
            </a:r>
            <a:endParaRPr lang="en-IN" dirty="0"/>
          </a:p>
        </p:txBody>
      </p:sp>
      <p:sp>
        <p:nvSpPr>
          <p:cNvPr id="3" name="Content Placeholder 2"/>
          <p:cNvSpPr>
            <a:spLocks noGrp="1"/>
          </p:cNvSpPr>
          <p:nvPr>
            <p:ph idx="1"/>
          </p:nvPr>
        </p:nvSpPr>
        <p:spPr>
          <a:xfrm>
            <a:off x="457200" y="1295400"/>
            <a:ext cx="8229600" cy="5257800"/>
          </a:xfrm>
        </p:spPr>
        <p:txBody>
          <a:bodyPr>
            <a:normAutofit fontScale="92500" lnSpcReduction="10000"/>
          </a:bodyPr>
          <a:lstStyle/>
          <a:p>
            <a:r>
              <a:rPr lang="en-US" sz="2400" dirty="0" smtClean="0">
                <a:latin typeface="Times New Roman" pitchFamily="18" charset="0"/>
                <a:cs typeface="Times New Roman" pitchFamily="18" charset="0"/>
              </a:rPr>
              <a:t>Kidney is the major route of excretion. </a:t>
            </a:r>
          </a:p>
          <a:p>
            <a:pPr>
              <a:buNone/>
            </a:pP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Excretion through kidneys occurs by </a:t>
            </a:r>
            <a:r>
              <a:rPr lang="en-US" sz="2400" dirty="0" err="1" smtClean="0">
                <a:latin typeface="Times New Roman" pitchFamily="18" charset="0"/>
                <a:cs typeface="Times New Roman" pitchFamily="18" charset="0"/>
              </a:rPr>
              <a:t>glomerular</a:t>
            </a:r>
            <a:r>
              <a:rPr lang="en-US" sz="2400" dirty="0" smtClean="0">
                <a:latin typeface="Times New Roman" pitchFamily="18" charset="0"/>
                <a:cs typeface="Times New Roman" pitchFamily="18" charset="0"/>
              </a:rPr>
              <a:t>  filtration, tubular </a:t>
            </a:r>
            <a:r>
              <a:rPr lang="en-US" sz="2400" dirty="0" err="1" smtClean="0">
                <a:latin typeface="Times New Roman" pitchFamily="18" charset="0"/>
                <a:cs typeface="Times New Roman" pitchFamily="18" charset="0"/>
              </a:rPr>
              <a:t>reabsorption</a:t>
            </a:r>
            <a:r>
              <a:rPr lang="en-US" sz="2400" dirty="0" smtClean="0">
                <a:latin typeface="Times New Roman" pitchFamily="18" charset="0"/>
                <a:cs typeface="Times New Roman" pitchFamily="18" charset="0"/>
              </a:rPr>
              <a:t> and tubular secretion.</a:t>
            </a:r>
          </a:p>
          <a:p>
            <a:pPr>
              <a:buNone/>
            </a:pPr>
            <a:endParaRPr lang="en-US" sz="2400" dirty="0" smtClean="0">
              <a:latin typeface="Times New Roman" pitchFamily="18" charset="0"/>
              <a:cs typeface="Times New Roman" pitchFamily="18" charset="0"/>
            </a:endParaRPr>
          </a:p>
          <a:p>
            <a:r>
              <a:rPr lang="en-US" sz="2400" b="1" dirty="0" err="1" smtClean="0">
                <a:latin typeface="Times New Roman" pitchFamily="18" charset="0"/>
                <a:cs typeface="Times New Roman" pitchFamily="18" charset="0"/>
              </a:rPr>
              <a:t>Glomerular</a:t>
            </a:r>
            <a:r>
              <a:rPr lang="en-US" sz="2400" b="1" dirty="0" smtClean="0">
                <a:latin typeface="Times New Roman" pitchFamily="18" charset="0"/>
                <a:cs typeface="Times New Roman" pitchFamily="18" charset="0"/>
              </a:rPr>
              <a:t>  filtration </a:t>
            </a:r>
            <a:r>
              <a:rPr lang="en-US" sz="2400" dirty="0" smtClean="0">
                <a:latin typeface="Times New Roman" pitchFamily="18" charset="0"/>
                <a:cs typeface="Times New Roman" pitchFamily="18" charset="0"/>
              </a:rPr>
              <a:t>depend on the plasma protein binding and renal blood flow. </a:t>
            </a:r>
          </a:p>
          <a:p>
            <a:r>
              <a:rPr lang="en-US" sz="2400" dirty="0" smtClean="0">
                <a:latin typeface="Times New Roman" pitchFamily="18" charset="0"/>
                <a:cs typeface="Times New Roman" pitchFamily="18" charset="0"/>
              </a:rPr>
              <a:t>It does not depend on the lipid solubility because all substances (</a:t>
            </a:r>
            <a:r>
              <a:rPr lang="en-US" sz="2400" dirty="0" smtClean="0">
                <a:latin typeface="Times New Roman" pitchFamily="18" charset="0"/>
                <a:cs typeface="Times New Roman" pitchFamily="18" charset="0"/>
              </a:rPr>
              <a:t>whether </a:t>
            </a:r>
            <a:r>
              <a:rPr lang="en-US" sz="2400" dirty="0" smtClean="0">
                <a:latin typeface="Times New Roman" pitchFamily="18" charset="0"/>
                <a:cs typeface="Times New Roman" pitchFamily="18" charset="0"/>
              </a:rPr>
              <a:t>water soluble or lipid soluble) can cross fenestrated glomerular membrane.</a:t>
            </a:r>
          </a:p>
          <a:p>
            <a:pPr>
              <a:buNone/>
            </a:pP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Tubular </a:t>
            </a:r>
            <a:r>
              <a:rPr lang="en-US" sz="2400" b="1" dirty="0" err="1" smtClean="0">
                <a:latin typeface="Times New Roman" pitchFamily="18" charset="0"/>
                <a:cs typeface="Times New Roman" pitchFamily="18" charset="0"/>
              </a:rPr>
              <a:t>reabsorption</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depends on lipid solubility. </a:t>
            </a:r>
          </a:p>
          <a:p>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If a drug is lipid soluble, more of it will be reabsorbed and less will be excreted. Opposite is true for lipid insoluble drugs.</a:t>
            </a:r>
          </a:p>
          <a:p>
            <a:endParaRPr lang="en-IN"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dirty="0" smtClean="0"/>
              <a:t>Excretion</a:t>
            </a:r>
            <a:endParaRPr lang="en-IN" dirty="0"/>
          </a:p>
        </p:txBody>
      </p:sp>
      <p:sp>
        <p:nvSpPr>
          <p:cNvPr id="3" name="Content Placeholder 2"/>
          <p:cNvSpPr>
            <a:spLocks noGrp="1"/>
          </p:cNvSpPr>
          <p:nvPr>
            <p:ph idx="1"/>
          </p:nvPr>
        </p:nvSpPr>
        <p:spPr>
          <a:xfrm>
            <a:off x="457200" y="1295400"/>
            <a:ext cx="8229600" cy="4830763"/>
          </a:xfrm>
        </p:spPr>
        <p:txBody>
          <a:bodyPr>
            <a:normAutofit/>
          </a:bodyPr>
          <a:lstStyle/>
          <a:p>
            <a:r>
              <a:rPr lang="en-US" sz="2600" dirty="0" smtClean="0">
                <a:latin typeface="Times New Roman" pitchFamily="18" charset="0"/>
                <a:cs typeface="Times New Roman" pitchFamily="18" charset="0"/>
              </a:rPr>
              <a:t>As lipid solubility depends on ionization, the ionized drug  will be excreted by the kidney. </a:t>
            </a:r>
          </a:p>
          <a:p>
            <a:pPr>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Thus, in acidic drug poisoning (</a:t>
            </a:r>
            <a:r>
              <a:rPr lang="en-US" sz="2600" dirty="0" err="1" smtClean="0">
                <a:latin typeface="Times New Roman" pitchFamily="18" charset="0"/>
                <a:cs typeface="Times New Roman" pitchFamily="18" charset="0"/>
              </a:rPr>
              <a:t>salicylate</a:t>
            </a:r>
            <a:r>
              <a:rPr lang="en-US" sz="2600" dirty="0" smtClean="0">
                <a:latin typeface="Times New Roman" pitchFamily="18" charset="0"/>
                <a:cs typeface="Times New Roman" pitchFamily="18" charset="0"/>
              </a:rPr>
              <a:t>, barbiturates etc.) urine should be alkalinized with sodium bicarbonate because weak acids are in ionized from in alkaline urine and thus are easily excreted. </a:t>
            </a:r>
          </a:p>
          <a:p>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Similarly for basic drug poisoning (e.g. morphine, amphetamine etc.), urine should be acidified using ammonium-chloride.</a:t>
            </a:r>
            <a:endParaRPr lang="en-US" sz="2600" b="1" dirty="0" smtClean="0">
              <a:latin typeface="Times New Roman" pitchFamily="18" charset="0"/>
              <a:cs typeface="Times New Roman" pitchFamily="18" charset="0"/>
            </a:endParaRPr>
          </a:p>
          <a:p>
            <a:endParaRPr lang="en-IN" sz="22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Potency</a:t>
            </a:r>
            <a:br>
              <a:rPr lang="en-US" dirty="0" smtClean="0"/>
            </a:br>
            <a:endParaRPr lang="en-US" dirty="0"/>
          </a:p>
        </p:txBody>
      </p:sp>
      <p:sp>
        <p:nvSpPr>
          <p:cNvPr id="3" name="Content Placeholder 2"/>
          <p:cNvSpPr>
            <a:spLocks noGrp="1"/>
          </p:cNvSpPr>
          <p:nvPr>
            <p:ph idx="1"/>
          </p:nvPr>
        </p:nvSpPr>
        <p:spPr/>
        <p:txBody>
          <a:bodyPr/>
          <a:lstStyle/>
          <a:p>
            <a:r>
              <a:rPr lang="en-US" dirty="0" smtClean="0"/>
              <a:t>For therapeutic purposes, the potency of a drug should be stated in dosage units, usually in terms of a particular therapeutic end point (</a:t>
            </a:r>
            <a:r>
              <a:rPr lang="en-US" dirty="0" err="1" smtClean="0"/>
              <a:t>eg</a:t>
            </a:r>
            <a:r>
              <a:rPr lang="en-US" dirty="0" smtClean="0"/>
              <a:t>, 50 mg for mild sedation</a:t>
            </a:r>
          </a:p>
          <a:p>
            <a:endParaRPr lang="en-US" dirty="0"/>
          </a:p>
        </p:txBody>
      </p:sp>
    </p:spTree>
    <p:extLst>
      <p:ext uri="{BB962C8B-B14F-4D97-AF65-F5344CB8AC3E}">
        <p14:creationId xmlns:p14="http://schemas.microsoft.com/office/powerpoint/2010/main" val="288429503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lstStyle/>
          <a:p>
            <a:r>
              <a:rPr lang="en-US" b="1" dirty="0" smtClean="0"/>
              <a:t>Excretion</a:t>
            </a:r>
            <a:endParaRPr lang="en-IN" dirty="0"/>
          </a:p>
        </p:txBody>
      </p:sp>
      <p:sp>
        <p:nvSpPr>
          <p:cNvPr id="3" name="Content Placeholder 2"/>
          <p:cNvSpPr>
            <a:spLocks noGrp="1"/>
          </p:cNvSpPr>
          <p:nvPr>
            <p:ph idx="1"/>
          </p:nvPr>
        </p:nvSpPr>
        <p:spPr>
          <a:xfrm>
            <a:off x="457200" y="1143000"/>
            <a:ext cx="8229600" cy="5257800"/>
          </a:xfrm>
        </p:spPr>
        <p:txBody>
          <a:bodyPr>
            <a:normAutofit/>
          </a:bodyPr>
          <a:lstStyle/>
          <a:p>
            <a:pPr>
              <a:buNone/>
            </a:pPr>
            <a:r>
              <a:rPr lang="en-US" b="1" dirty="0" smtClean="0"/>
              <a:t>Tubular secretion</a:t>
            </a:r>
            <a:endParaRPr lang="en-US" dirty="0" smtClean="0"/>
          </a:p>
          <a:p>
            <a:endParaRPr lang="en-US" sz="2000" dirty="0" smtClean="0"/>
          </a:p>
          <a:p>
            <a:r>
              <a:rPr lang="en-US" sz="2400" dirty="0" smtClean="0">
                <a:latin typeface="Times New Roman" pitchFamily="18" charset="0"/>
                <a:cs typeface="Times New Roman" pitchFamily="18" charset="0"/>
              </a:rPr>
              <a:t>Does not  depend on lipid solubility or plasma protein binding.</a:t>
            </a:r>
          </a:p>
          <a:p>
            <a:pPr>
              <a:buNone/>
            </a:pP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In the </a:t>
            </a:r>
            <a:r>
              <a:rPr lang="en-US" sz="2400" dirty="0" err="1" smtClean="0">
                <a:latin typeface="Times New Roman" pitchFamily="18" charset="0"/>
                <a:cs typeface="Times New Roman" pitchFamily="18" charset="0"/>
              </a:rPr>
              <a:t>nephron</a:t>
            </a:r>
            <a:r>
              <a:rPr lang="en-US" sz="2400" dirty="0" smtClean="0">
                <a:latin typeface="Times New Roman" pitchFamily="18" charset="0"/>
                <a:cs typeface="Times New Roman" pitchFamily="18" charset="0"/>
              </a:rPr>
              <a:t>, separate pumps are present for acidic and basic drugs. </a:t>
            </a:r>
          </a:p>
          <a:p>
            <a:r>
              <a:rPr lang="en-US" sz="2400" dirty="0" smtClean="0">
                <a:latin typeface="Times New Roman" pitchFamily="18" charset="0"/>
                <a:cs typeface="Times New Roman" pitchFamily="18" charset="0"/>
              </a:rPr>
              <a:t>Drugs utilizing the same transporter may show drug interactions e.g. </a:t>
            </a:r>
            <a:r>
              <a:rPr lang="en-US" sz="2400" dirty="0" err="1" smtClean="0">
                <a:latin typeface="Times New Roman" pitchFamily="18" charset="0"/>
                <a:cs typeface="Times New Roman" pitchFamily="18" charset="0"/>
              </a:rPr>
              <a:t>Probenecid</a:t>
            </a:r>
            <a:r>
              <a:rPr lang="en-US" sz="2400" dirty="0" smtClean="0">
                <a:latin typeface="Times New Roman" pitchFamily="18" charset="0"/>
                <a:cs typeface="Times New Roman" pitchFamily="18" charset="0"/>
              </a:rPr>
              <a:t>  decreases the excretion of penicillin and increases the excretion of uric acid.</a:t>
            </a:r>
          </a:p>
          <a:p>
            <a:pPr>
              <a:buNone/>
            </a:pPr>
            <a:r>
              <a:rPr lang="en-US" sz="2400" dirty="0" smtClean="0">
                <a:latin typeface="Times New Roman" pitchFamily="18" charset="0"/>
                <a:cs typeface="Times New Roman" pitchFamily="18" charset="0"/>
              </a:rPr>
              <a:t> </a:t>
            </a:r>
          </a:p>
          <a:p>
            <a:r>
              <a:rPr lang="en-US" sz="2400" dirty="0" smtClean="0">
                <a:latin typeface="Times New Roman" pitchFamily="18" charset="0"/>
                <a:cs typeface="Times New Roman" pitchFamily="18" charset="0"/>
              </a:rPr>
              <a:t>Remember, exogenous substances e.g. </a:t>
            </a:r>
            <a:r>
              <a:rPr lang="en-US" sz="2400" dirty="0" err="1" smtClean="0">
                <a:latin typeface="Times New Roman" pitchFamily="18" charset="0"/>
                <a:cs typeface="Times New Roman" pitchFamily="18" charset="0"/>
              </a:rPr>
              <a:t>Penicillins</a:t>
            </a:r>
            <a:r>
              <a:rPr lang="en-US" sz="2400" dirty="0" smtClean="0">
                <a:latin typeface="Times New Roman" pitchFamily="18" charset="0"/>
                <a:cs typeface="Times New Roman" pitchFamily="18" charset="0"/>
              </a:rPr>
              <a:t> are removed whereas endogenous substances like uric acid are retained by these pumps.</a:t>
            </a:r>
            <a:endParaRPr lang="en-IN"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dirty="0" smtClean="0">
                <a:latin typeface="Times New Roman" pitchFamily="18" charset="0"/>
                <a:cs typeface="Times New Roman" pitchFamily="18" charset="0"/>
              </a:rPr>
              <a:t>Kinetics Of Elimination</a:t>
            </a:r>
            <a:endParaRPr lang="en-IN"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2057400"/>
            <a:ext cx="8229600" cy="4068763"/>
          </a:xfrm>
        </p:spPr>
        <p:txBody>
          <a:bodyPr>
            <a:normAutofit/>
          </a:bodyPr>
          <a:lstStyle/>
          <a:p>
            <a:r>
              <a:rPr lang="en-US" sz="2600" dirty="0" smtClean="0">
                <a:latin typeface="Times New Roman" pitchFamily="18" charset="0"/>
                <a:cs typeface="Times New Roman" pitchFamily="18" charset="0"/>
              </a:rPr>
              <a:t>Rate of elimination is the amount of drug eliminated (in units of weight like grams) per unit time. </a:t>
            </a:r>
          </a:p>
          <a:p>
            <a:pPr>
              <a:buNone/>
            </a:pPr>
            <a:endParaRPr lang="en-US" sz="2600" dirty="0" smtClean="0">
              <a:latin typeface="Times New Roman" pitchFamily="18" charset="0"/>
              <a:cs typeface="Times New Roman" pitchFamily="18" charset="0"/>
            </a:endParaRPr>
          </a:p>
          <a:p>
            <a:r>
              <a:rPr lang="en-US" sz="2600" dirty="0" smtClean="0">
                <a:latin typeface="Times New Roman" pitchFamily="18" charset="0"/>
                <a:cs typeface="Times New Roman" pitchFamily="18" charset="0"/>
              </a:rPr>
              <a:t>If it is seen as a function of plasma concentration, we derive an important parameter known as clearance </a:t>
            </a:r>
            <a:r>
              <a:rPr lang="en-US" sz="2600" b="1" dirty="0" smtClean="0">
                <a:latin typeface="Times New Roman" pitchFamily="18" charset="0"/>
                <a:cs typeface="Times New Roman" pitchFamily="18" charset="0"/>
              </a:rPr>
              <a:t>(CL).</a:t>
            </a:r>
          </a:p>
          <a:p>
            <a:pPr>
              <a:buNone/>
            </a:pPr>
            <a:r>
              <a:rPr lang="en-US" sz="2600" b="1" dirty="0" smtClean="0">
                <a:latin typeface="Times New Roman" pitchFamily="18" charset="0"/>
                <a:cs typeface="Times New Roman" pitchFamily="18" charset="0"/>
              </a:rPr>
              <a:t> </a:t>
            </a:r>
          </a:p>
          <a:p>
            <a:r>
              <a:rPr lang="en-US" sz="2600" dirty="0" smtClean="0">
                <a:latin typeface="Times New Roman" pitchFamily="18" charset="0"/>
                <a:cs typeface="Times New Roman" pitchFamily="18" charset="0"/>
              </a:rPr>
              <a:t>Thus </a:t>
            </a:r>
            <a:r>
              <a:rPr lang="en-US" sz="2600" b="1" dirty="0" smtClean="0">
                <a:latin typeface="Times New Roman" pitchFamily="18" charset="0"/>
                <a:cs typeface="Times New Roman" pitchFamily="18" charset="0"/>
              </a:rPr>
              <a:t>clearance</a:t>
            </a:r>
            <a:r>
              <a:rPr lang="en-US" sz="2600" dirty="0" smtClean="0">
                <a:latin typeface="Times New Roman" pitchFamily="18" charset="0"/>
                <a:cs typeface="Times New Roman" pitchFamily="18" charset="0"/>
              </a:rPr>
              <a:t> is the rate of elimination of a drug divided by its plasma concentration.</a:t>
            </a:r>
          </a:p>
          <a:p>
            <a:pPr>
              <a:buNone/>
            </a:pPr>
            <a:endParaRPr lang="en-US" sz="2400"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52400" y="228600"/>
          <a:ext cx="8839199" cy="6400800"/>
        </p:xfrm>
        <a:graphic>
          <a:graphicData uri="http://schemas.openxmlformats.org/drawingml/2006/table">
            <a:tbl>
              <a:tblPr firstRow="1" bandRow="1">
                <a:tableStyleId>{5C22544A-7EE6-4342-B048-85BDC9FD1C3A}</a:tableStyleId>
              </a:tblPr>
              <a:tblGrid>
                <a:gridCol w="4577442">
                  <a:extLst>
                    <a:ext uri="{9D8B030D-6E8A-4147-A177-3AD203B41FA5}">
                      <a16:colId xmlns:a16="http://schemas.microsoft.com/office/drawing/2014/main" val="20000"/>
                    </a:ext>
                  </a:extLst>
                </a:gridCol>
                <a:gridCol w="4261757">
                  <a:extLst>
                    <a:ext uri="{9D8B030D-6E8A-4147-A177-3AD203B41FA5}">
                      <a16:colId xmlns:a16="http://schemas.microsoft.com/office/drawing/2014/main" val="20001"/>
                    </a:ext>
                  </a:extLst>
                </a:gridCol>
              </a:tblGrid>
              <a:tr h="959247">
                <a:tc>
                  <a:txBody>
                    <a:bodyPr/>
                    <a:lstStyle/>
                    <a:p>
                      <a:r>
                        <a:rPr lang="en-US" dirty="0" smtClean="0"/>
                        <a:t>              </a:t>
                      </a:r>
                      <a:r>
                        <a:rPr lang="en-US" sz="2600" dirty="0" smtClean="0">
                          <a:solidFill>
                            <a:schemeClr val="tx1"/>
                          </a:solidFill>
                        </a:rPr>
                        <a:t>First Order kinetics</a:t>
                      </a:r>
                    </a:p>
                    <a:p>
                      <a:r>
                        <a:rPr lang="en-US" sz="2600" dirty="0" smtClean="0">
                          <a:solidFill>
                            <a:schemeClr val="tx1"/>
                          </a:solidFill>
                        </a:rPr>
                        <a:t>            (Linear kinetics)</a:t>
                      </a:r>
                      <a:endParaRPr lang="en-IN" sz="2600" dirty="0">
                        <a:solidFill>
                          <a:schemeClr val="tx1"/>
                        </a:solidFill>
                      </a:endParaRPr>
                    </a:p>
                  </a:txBody>
                  <a:tcPr/>
                </a:tc>
                <a:tc>
                  <a:txBody>
                    <a:bodyPr/>
                    <a:lstStyle/>
                    <a:p>
                      <a:r>
                        <a:rPr lang="en-US" sz="2600" dirty="0" smtClean="0"/>
                        <a:t>        </a:t>
                      </a:r>
                      <a:r>
                        <a:rPr lang="en-US" sz="2600" dirty="0" smtClean="0">
                          <a:solidFill>
                            <a:schemeClr val="tx1"/>
                          </a:solidFill>
                        </a:rPr>
                        <a:t>Zero Order kinetics </a:t>
                      </a:r>
                    </a:p>
                    <a:p>
                      <a:r>
                        <a:rPr lang="en-US" sz="2600" dirty="0" smtClean="0">
                          <a:solidFill>
                            <a:schemeClr val="tx1"/>
                          </a:solidFill>
                        </a:rPr>
                        <a:t>       (Non linear kinetics)</a:t>
                      </a:r>
                      <a:endParaRPr lang="en-IN" sz="2600" dirty="0">
                        <a:solidFill>
                          <a:schemeClr val="tx1"/>
                        </a:solidFill>
                      </a:endParaRPr>
                    </a:p>
                  </a:txBody>
                  <a:tcPr/>
                </a:tc>
                <a:extLst>
                  <a:ext uri="{0D108BD9-81ED-4DB2-BD59-A6C34878D82A}">
                    <a16:rowId xmlns:a16="http://schemas.microsoft.com/office/drawing/2014/main" val="10000"/>
                  </a:ext>
                </a:extLst>
              </a:tr>
              <a:tr h="5441553">
                <a:tc>
                  <a:txBody>
                    <a:bodyPr/>
                    <a:lstStyle/>
                    <a:p>
                      <a:pPr marL="342900" indent="-342900">
                        <a:buFont typeface="+mj-lt"/>
                        <a:buAutoNum type="arabicPeriod"/>
                      </a:pPr>
                      <a:r>
                        <a:rPr lang="en-US" dirty="0" smtClean="0"/>
                        <a:t> Constant fraction of drug is eliminated per unit time.</a:t>
                      </a:r>
                    </a:p>
                    <a:p>
                      <a:pPr marL="342900" indent="-342900">
                        <a:buFont typeface="+mj-lt"/>
                        <a:buAutoNum type="arabicPeriod"/>
                      </a:pPr>
                      <a:endParaRPr lang="en-US" dirty="0" smtClean="0"/>
                    </a:p>
                    <a:p>
                      <a:pPr marL="342900" indent="-342900">
                        <a:buFont typeface="+mj-lt"/>
                        <a:buAutoNum type="arabicPeriod"/>
                      </a:pPr>
                      <a:r>
                        <a:rPr lang="en-US" dirty="0" smtClean="0"/>
                        <a:t> Rate of elimination is proportional to plasma concentration.</a:t>
                      </a:r>
                    </a:p>
                    <a:p>
                      <a:pPr marL="342900" indent="-342900">
                        <a:buFont typeface="+mj-lt"/>
                        <a:buAutoNum type="arabicPeriod"/>
                      </a:pPr>
                      <a:endParaRPr lang="en-US" dirty="0" smtClean="0"/>
                    </a:p>
                    <a:p>
                      <a:pPr marL="342900" indent="-342900">
                        <a:buFont typeface="+mj-lt"/>
                        <a:buAutoNum type="arabicPeriod"/>
                      </a:pPr>
                      <a:r>
                        <a:rPr lang="en-US" dirty="0" smtClean="0"/>
                        <a:t> Clearance remains constant.</a:t>
                      </a:r>
                    </a:p>
                    <a:p>
                      <a:pPr marL="342900" indent="-342900">
                        <a:buFont typeface="+mj-lt"/>
                        <a:buAutoNum type="arabicPeriod"/>
                      </a:pPr>
                      <a:endParaRPr lang="en-US" dirty="0" smtClean="0"/>
                    </a:p>
                    <a:p>
                      <a:pPr marL="342900" indent="-342900">
                        <a:buFont typeface="+mj-lt"/>
                        <a:buAutoNum type="arabicPeriod"/>
                      </a:pPr>
                      <a:r>
                        <a:rPr lang="en-US" dirty="0" smtClean="0"/>
                        <a:t> Half  life</a:t>
                      </a:r>
                      <a:r>
                        <a:rPr lang="en-US" baseline="0" dirty="0" smtClean="0"/>
                        <a:t> remain constant.</a:t>
                      </a:r>
                      <a:endParaRPr lang="en-US" dirty="0" smtClean="0"/>
                    </a:p>
                    <a:p>
                      <a:pPr marL="342900" indent="-342900">
                        <a:buFont typeface="+mj-lt"/>
                        <a:buAutoNum type="arabicPeriod"/>
                      </a:pPr>
                      <a:endParaRPr lang="en-US" dirty="0" smtClean="0"/>
                    </a:p>
                    <a:p>
                      <a:pPr marL="342900" indent="-342900">
                        <a:buFont typeface="+mj-lt"/>
                        <a:buAutoNum type="arabicPeriod"/>
                      </a:pPr>
                      <a:r>
                        <a:rPr lang="en-US" dirty="0" smtClean="0"/>
                        <a:t> Most of the drugs follow</a:t>
                      </a:r>
                      <a:r>
                        <a:rPr lang="en-US" baseline="0" dirty="0" smtClean="0"/>
                        <a:t> first order kinetics.</a:t>
                      </a:r>
                      <a:endParaRPr lang="en-IN" dirty="0"/>
                    </a:p>
                  </a:txBody>
                  <a:tcPr/>
                </a:tc>
                <a:tc>
                  <a:txBody>
                    <a:bodyPr/>
                    <a:lstStyle/>
                    <a:p>
                      <a:pPr marL="342900" indent="-342900">
                        <a:buFont typeface="+mj-lt"/>
                        <a:buAutoNum type="arabicPeriod"/>
                      </a:pPr>
                      <a:r>
                        <a:rPr lang="en-US" dirty="0" smtClean="0"/>
                        <a:t> Constant amount of the drug is eliminated per unit time.</a:t>
                      </a:r>
                    </a:p>
                    <a:p>
                      <a:pPr marL="342900" indent="-342900">
                        <a:buFont typeface="+mj-lt"/>
                        <a:buAutoNum type="arabicPeriod"/>
                      </a:pPr>
                      <a:endParaRPr lang="en-US" dirty="0" smtClean="0"/>
                    </a:p>
                    <a:p>
                      <a:pPr marL="342900" indent="-342900">
                        <a:buFont typeface="+mj-lt"/>
                        <a:buAutoNum type="arabicPeriod"/>
                      </a:pPr>
                      <a:r>
                        <a:rPr lang="en-US" dirty="0" smtClean="0"/>
                        <a:t> Rate of elimination is  </a:t>
                      </a:r>
                      <a:r>
                        <a:rPr lang="en-US" dirty="0" err="1" smtClean="0"/>
                        <a:t>independant</a:t>
                      </a:r>
                      <a:r>
                        <a:rPr lang="en-US" dirty="0" smtClean="0"/>
                        <a:t>  of plasma concentration.</a:t>
                      </a:r>
                    </a:p>
                    <a:p>
                      <a:pPr marL="342900" indent="-342900">
                        <a:buFont typeface="+mj-lt"/>
                        <a:buAutoNum type="arabicPeriod"/>
                      </a:pPr>
                      <a:endParaRPr lang="en-US" dirty="0" smtClean="0"/>
                    </a:p>
                    <a:p>
                      <a:pPr marL="342900" indent="-342900">
                        <a:buFont typeface="+mj-lt"/>
                        <a:buAutoNum type="arabicPeriod"/>
                      </a:pPr>
                      <a:r>
                        <a:rPr lang="en-US" dirty="0" smtClean="0"/>
                        <a:t> Clearance  is more at low concentrations</a:t>
                      </a:r>
                      <a:r>
                        <a:rPr lang="en-US" baseline="0" dirty="0" smtClean="0"/>
                        <a:t> and less at high conc.</a:t>
                      </a:r>
                    </a:p>
                    <a:p>
                      <a:pPr marL="342900" indent="-342900">
                        <a:buFont typeface="+mj-lt"/>
                        <a:buAutoNum type="arabicPeriod"/>
                      </a:pPr>
                      <a:endParaRPr lang="en-US" baseline="0" dirty="0" smtClean="0"/>
                    </a:p>
                    <a:p>
                      <a:pPr marL="342900" indent="-342900">
                        <a:buFont typeface="+mj-lt"/>
                        <a:buAutoNum type="arabicPeriod"/>
                      </a:pPr>
                      <a:r>
                        <a:rPr lang="en-US" baseline="0" dirty="0" smtClean="0"/>
                        <a:t>Half life is less at low conc.  and  more at high conc.</a:t>
                      </a:r>
                    </a:p>
                    <a:p>
                      <a:pPr marL="342900" indent="-342900">
                        <a:buFont typeface="+mj-lt"/>
                        <a:buAutoNum type="arabicPeriod"/>
                      </a:pPr>
                      <a:endParaRPr lang="en-US" baseline="0" dirty="0" smtClean="0"/>
                    </a:p>
                    <a:p>
                      <a:pPr marL="342900" indent="-342900">
                        <a:buFont typeface="+mj-lt"/>
                        <a:buAutoNum type="arabicPeriod"/>
                      </a:pPr>
                      <a:r>
                        <a:rPr lang="en-US" baseline="0" dirty="0" smtClean="0"/>
                        <a:t>Very few drugs follow pure zero order kinetics e.g. alcohol.</a:t>
                      </a:r>
                    </a:p>
                    <a:p>
                      <a:pPr marL="342900" indent="-342900">
                        <a:buFont typeface="+mj-lt"/>
                        <a:buAutoNum type="arabicPeriod"/>
                      </a:pPr>
                      <a:endParaRPr lang="en-US" baseline="0" dirty="0" smtClean="0"/>
                    </a:p>
                    <a:p>
                      <a:pPr marL="342900" indent="-342900">
                        <a:buFont typeface="+mj-lt"/>
                        <a:buAutoNum type="arabicPeriod"/>
                      </a:pPr>
                      <a:r>
                        <a:rPr lang="en-US" baseline="0" dirty="0" smtClean="0"/>
                        <a:t>Any drug at high conc. (when metabolic or elimination pathway is saturated)  May show zero order kinetics.</a:t>
                      </a:r>
                      <a:endParaRPr lang="en-IN" dirty="0"/>
                    </a:p>
                  </a:txBody>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22" name="Picture 2"/>
          <p:cNvPicPr>
            <a:picLocks noGrp="1" noChangeAspect="1" noChangeArrowheads="1"/>
          </p:cNvPicPr>
          <p:nvPr>
            <p:ph idx="1"/>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IN" b="1" dirty="0" smtClean="0"/>
              <a:t>Plasma half-life</a:t>
            </a:r>
            <a:endParaRPr lang="en-IN" b="1" dirty="0"/>
          </a:p>
        </p:txBody>
      </p:sp>
      <p:graphicFrame>
        <p:nvGraphicFramePr>
          <p:cNvPr id="5" name="Content Placeholder 4"/>
          <p:cNvGraphicFramePr>
            <a:graphicFrameLocks noGrp="1"/>
          </p:cNvGraphicFramePr>
          <p:nvPr>
            <p:ph idx="1"/>
          </p:nvPr>
        </p:nvGraphicFramePr>
        <p:xfrm>
          <a:off x="228600" y="762000"/>
          <a:ext cx="8763000" cy="5867400"/>
        </p:xfrm>
        <a:graphic>
          <a:graphicData uri="http://schemas.openxmlformats.org/drawingml/2006/table">
            <a:tbl>
              <a:tblPr firstRow="1" bandRow="1">
                <a:tableStyleId>{5C22544A-7EE6-4342-B048-85BDC9FD1C3A}</a:tableStyleId>
              </a:tblPr>
              <a:tblGrid>
                <a:gridCol w="4150895">
                  <a:extLst>
                    <a:ext uri="{9D8B030D-6E8A-4147-A177-3AD203B41FA5}">
                      <a16:colId xmlns:a16="http://schemas.microsoft.com/office/drawing/2014/main" val="20000"/>
                    </a:ext>
                  </a:extLst>
                </a:gridCol>
                <a:gridCol w="4612105">
                  <a:extLst>
                    <a:ext uri="{9D8B030D-6E8A-4147-A177-3AD203B41FA5}">
                      <a16:colId xmlns:a16="http://schemas.microsoft.com/office/drawing/2014/main" val="20001"/>
                    </a:ext>
                  </a:extLst>
                </a:gridCol>
              </a:tblGrid>
              <a:tr h="5867400">
                <a:tc>
                  <a:txBody>
                    <a:bodyPr/>
                    <a:lstStyle/>
                    <a:p>
                      <a:pPr marL="342900" indent="-342900">
                        <a:buFont typeface="+mj-lt"/>
                        <a:buAutoNum type="arabicPeriod"/>
                      </a:pPr>
                      <a:r>
                        <a:rPr lang="en-IN" sz="1800" dirty="0" smtClean="0"/>
                        <a:t>The Plasma half-life  </a:t>
                      </a:r>
                      <a:r>
                        <a:rPr lang="en-IN" sz="2000" b="1" dirty="0" smtClean="0"/>
                        <a:t>(t</a:t>
                      </a:r>
                      <a:r>
                        <a:rPr lang="en-IN" sz="2000" b="1" baseline="-25000" dirty="0" smtClean="0"/>
                        <a:t>1/2</a:t>
                      </a:r>
                      <a:r>
                        <a:rPr lang="en-IN" sz="2000" b="1" dirty="0" smtClean="0"/>
                        <a:t>)  </a:t>
                      </a:r>
                      <a:r>
                        <a:rPr lang="en-IN" sz="1800" dirty="0" smtClean="0"/>
                        <a:t>of a  drug is the time taken for its plasma concentration to be reduced to half of its original value.</a:t>
                      </a:r>
                    </a:p>
                    <a:p>
                      <a:pPr marL="342900" indent="-342900">
                        <a:buFont typeface="+mj-lt"/>
                        <a:buNone/>
                      </a:pPr>
                      <a:endParaRPr lang="en-IN" sz="1800" dirty="0" smtClean="0"/>
                    </a:p>
                    <a:p>
                      <a:pPr marL="342900" indent="-342900">
                        <a:buFont typeface="+mj-lt"/>
                        <a:buNone/>
                      </a:pPr>
                      <a:r>
                        <a:rPr lang="en-IN" sz="1800" dirty="0" smtClean="0"/>
                        <a:t>     • initial rapidly declining </a:t>
                      </a:r>
                      <a:r>
                        <a:rPr lang="en-IN" sz="1800" b="1" dirty="0" smtClean="0"/>
                        <a:t>(</a:t>
                      </a:r>
                      <a:r>
                        <a:rPr lang="el-GR" sz="1800" b="1" dirty="0" smtClean="0"/>
                        <a:t>α</a:t>
                      </a:r>
                      <a:r>
                        <a:rPr lang="en-IN" sz="1800" b="1" dirty="0" smtClean="0"/>
                        <a:t>) </a:t>
                      </a:r>
                      <a:r>
                        <a:rPr lang="en-IN" sz="1800" dirty="0" smtClean="0"/>
                        <a:t>phase-due to distribution.</a:t>
                      </a:r>
                    </a:p>
                    <a:p>
                      <a:pPr marL="342900" indent="-342900">
                        <a:buFont typeface="+mj-lt"/>
                        <a:buNone/>
                      </a:pPr>
                      <a:endParaRPr lang="en-IN" sz="1800" dirty="0" smtClean="0"/>
                    </a:p>
                    <a:p>
                      <a:pPr marL="342900" indent="-342900">
                        <a:buFont typeface="+mj-lt"/>
                        <a:buNone/>
                      </a:pPr>
                      <a:r>
                        <a:rPr lang="en-IN" sz="1800" dirty="0" smtClean="0"/>
                        <a:t>     • later less declined </a:t>
                      </a:r>
                      <a:r>
                        <a:rPr lang="en-IN" sz="1800" b="1" dirty="0" smtClean="0"/>
                        <a:t>(</a:t>
                      </a:r>
                      <a:r>
                        <a:rPr lang="el-GR" sz="1800" b="1" dirty="0" smtClean="0"/>
                        <a:t>β</a:t>
                      </a:r>
                      <a:r>
                        <a:rPr lang="en-IN" sz="1800" b="1" dirty="0" smtClean="0"/>
                        <a:t>) </a:t>
                      </a:r>
                      <a:r>
                        <a:rPr lang="en-IN" sz="1800" dirty="0" smtClean="0"/>
                        <a:t>phase-due to elimination.</a:t>
                      </a:r>
                    </a:p>
                    <a:p>
                      <a:pPr marL="342900" indent="-342900">
                        <a:buFont typeface="+mj-lt"/>
                        <a:buNone/>
                      </a:pPr>
                      <a:endParaRPr lang="en-IN" sz="1800" dirty="0" smtClean="0"/>
                    </a:p>
                    <a:p>
                      <a:pPr marL="342900" indent="-342900">
                        <a:buFont typeface="+mj-lt"/>
                        <a:buNone/>
                      </a:pPr>
                      <a:r>
                        <a:rPr lang="en-IN" sz="1800" dirty="0" smtClean="0"/>
                        <a:t>2.   At least two half-lives (distribution </a:t>
                      </a:r>
                      <a:r>
                        <a:rPr lang="en-IN" sz="1800" b="1" dirty="0" smtClean="0"/>
                        <a:t>t</a:t>
                      </a:r>
                      <a:r>
                        <a:rPr lang="en-IN" sz="1800" b="1" baseline="-25000" dirty="0" smtClean="0"/>
                        <a:t>1/2</a:t>
                      </a:r>
                      <a:r>
                        <a:rPr lang="en-IN" sz="1800" b="1" dirty="0" smtClean="0"/>
                        <a:t> </a:t>
                      </a:r>
                      <a:r>
                        <a:rPr lang="en-IN" sz="1800" dirty="0" smtClean="0"/>
                        <a:t>and elimination </a:t>
                      </a:r>
                      <a:r>
                        <a:rPr lang="en-IN" sz="1800" b="1" dirty="0" smtClean="0"/>
                        <a:t>t</a:t>
                      </a:r>
                      <a:r>
                        <a:rPr lang="en-IN" sz="1800" b="1" baseline="-25000" dirty="0" smtClean="0"/>
                        <a:t>1/2</a:t>
                      </a:r>
                      <a:r>
                        <a:rPr lang="en-IN" sz="1800" dirty="0" smtClean="0"/>
                        <a:t>) can be calculated from the two slopes.  </a:t>
                      </a:r>
                    </a:p>
                    <a:p>
                      <a:pPr marL="342900" indent="-342900">
                        <a:buFont typeface="+mj-lt"/>
                        <a:buNone/>
                      </a:pPr>
                      <a:endParaRPr lang="en-IN" sz="1800" dirty="0" smtClean="0"/>
                    </a:p>
                    <a:p>
                      <a:pPr marL="342900" indent="-342900">
                        <a:buFont typeface="+mj-lt"/>
                        <a:buNone/>
                      </a:pPr>
                      <a:r>
                        <a:rPr lang="en-IN" sz="1800" dirty="0" smtClean="0"/>
                        <a:t>3.   The elimination half life derived from the </a:t>
                      </a:r>
                      <a:r>
                        <a:rPr lang="el-GR" sz="1800" b="1" dirty="0" smtClean="0"/>
                        <a:t>β</a:t>
                      </a:r>
                      <a:r>
                        <a:rPr lang="en-IN" sz="1800" dirty="0" smtClean="0"/>
                        <a:t> slope is simply called the 'half life' of the drug.</a:t>
                      </a:r>
                    </a:p>
                    <a:p>
                      <a:pPr marL="342900" indent="-342900">
                        <a:buFont typeface="+mj-lt"/>
                        <a:buNone/>
                      </a:pPr>
                      <a:endParaRPr lang="en-IN" dirty="0"/>
                    </a:p>
                  </a:txBody>
                  <a:tcPr/>
                </a:tc>
                <a:tc>
                  <a:txBody>
                    <a:bodyPr/>
                    <a:lstStyle/>
                    <a:p>
                      <a:r>
                        <a:rPr lang="en-US" dirty="0" smtClean="0"/>
                        <a:t>      </a:t>
                      </a:r>
                      <a:endParaRPr lang="en-IN" dirty="0"/>
                    </a:p>
                  </a:txBody>
                  <a:tcPr/>
                </a:tc>
                <a:extLst>
                  <a:ext uri="{0D108BD9-81ED-4DB2-BD59-A6C34878D82A}">
                    <a16:rowId xmlns:a16="http://schemas.microsoft.com/office/drawing/2014/main" val="10000"/>
                  </a:ext>
                </a:extLst>
              </a:tr>
            </a:tbl>
          </a:graphicData>
        </a:graphic>
      </p:graphicFrame>
      <p:pic>
        <p:nvPicPr>
          <p:cNvPr id="70660" name="Picture 4"/>
          <p:cNvPicPr>
            <a:picLocks noChangeAspect="1" noChangeArrowheads="1"/>
          </p:cNvPicPr>
          <p:nvPr/>
        </p:nvPicPr>
        <p:blipFill>
          <a:blip r:embed="rId2"/>
          <a:srcRect/>
          <a:stretch>
            <a:fillRect/>
          </a:stretch>
        </p:blipFill>
        <p:spPr bwMode="auto">
          <a:xfrm>
            <a:off x="4419600" y="762000"/>
            <a:ext cx="4581525" cy="5867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Grp="1" noChangeAspect="1" noChangeArrowheads="1"/>
          </p:cNvPicPr>
          <p:nvPr>
            <p:ph idx="1"/>
          </p:nvPr>
        </p:nvPicPr>
        <p:blipFill>
          <a:blip r:embed="rId2"/>
          <a:srcRect/>
          <a:stretch>
            <a:fillRect/>
          </a:stretch>
        </p:blipFill>
        <p:spPr bwMode="auto">
          <a:xfrm>
            <a:off x="152400" y="304800"/>
            <a:ext cx="8839199" cy="6477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Dose strategy</a:t>
            </a:r>
            <a:endParaRPr lang="en-IN" b="1" dirty="0"/>
          </a:p>
        </p:txBody>
      </p:sp>
      <p:sp>
        <p:nvSpPr>
          <p:cNvPr id="3" name="Content Placeholder 2"/>
          <p:cNvSpPr>
            <a:spLocks noGrp="1"/>
          </p:cNvSpPr>
          <p:nvPr>
            <p:ph idx="1"/>
          </p:nvPr>
        </p:nvSpPr>
        <p:spPr/>
        <p:txBody>
          <a:bodyPr>
            <a:normAutofit lnSpcReduction="10000"/>
          </a:bodyPr>
          <a:lstStyle/>
          <a:p>
            <a:r>
              <a:rPr lang="en-US" sz="2200" dirty="0" smtClean="0">
                <a:latin typeface="Times New Roman" pitchFamily="18" charset="0"/>
                <a:cs typeface="Times New Roman" pitchFamily="18" charset="0"/>
              </a:rPr>
              <a:t>The drugs having high volume of distribution are given by this strategy. </a:t>
            </a:r>
          </a:p>
          <a:p>
            <a:r>
              <a:rPr lang="en-US" sz="2200" dirty="0" smtClean="0">
                <a:latin typeface="Times New Roman" pitchFamily="18" charset="0"/>
                <a:cs typeface="Times New Roman" pitchFamily="18" charset="0"/>
              </a:rPr>
              <a:t>First a large dose (</a:t>
            </a:r>
            <a:r>
              <a:rPr lang="en-US" sz="2200" b="1" dirty="0" smtClean="0">
                <a:latin typeface="Times New Roman" pitchFamily="18" charset="0"/>
                <a:cs typeface="Times New Roman" pitchFamily="18" charset="0"/>
              </a:rPr>
              <a:t>loading dose</a:t>
            </a:r>
            <a:r>
              <a:rPr lang="en-US" sz="2200" dirty="0" smtClean="0">
                <a:latin typeface="Times New Roman" pitchFamily="18" charset="0"/>
                <a:cs typeface="Times New Roman" pitchFamily="18" charset="0"/>
              </a:rPr>
              <a:t>) is administered to attain the steady state quickly and later on, to maintain the plasma concentration smaller dose is given (</a:t>
            </a:r>
            <a:r>
              <a:rPr lang="en-US" sz="2200" b="1" dirty="0" smtClean="0">
                <a:latin typeface="Times New Roman" pitchFamily="18" charset="0"/>
                <a:cs typeface="Times New Roman" pitchFamily="18" charset="0"/>
              </a:rPr>
              <a:t>maintenance dose</a:t>
            </a:r>
            <a:r>
              <a:rPr lang="en-US" sz="2200" dirty="0" smtClean="0">
                <a:latin typeface="Times New Roman" pitchFamily="18" charset="0"/>
                <a:cs typeface="Times New Roman" pitchFamily="18" charset="0"/>
              </a:rPr>
              <a:t>).</a:t>
            </a:r>
          </a:p>
          <a:p>
            <a:pPr>
              <a:buNone/>
            </a:pPr>
            <a:endParaRPr lang="en-US" sz="2200" dirty="0" smtClean="0">
              <a:latin typeface="Times New Roman" pitchFamily="18" charset="0"/>
              <a:cs typeface="Times New Roman" pitchFamily="18" charset="0"/>
            </a:endParaRPr>
          </a:p>
          <a:p>
            <a:r>
              <a:rPr lang="en-US" sz="2200" b="1" dirty="0" smtClean="0">
                <a:latin typeface="Times New Roman" pitchFamily="18" charset="0"/>
                <a:cs typeface="Times New Roman" pitchFamily="18" charset="0"/>
              </a:rPr>
              <a:t>Loading dose </a:t>
            </a:r>
            <a:r>
              <a:rPr lang="en-US" sz="2200" dirty="0" smtClean="0">
                <a:latin typeface="Times New Roman" pitchFamily="18" charset="0"/>
                <a:cs typeface="Times New Roman" pitchFamily="18" charset="0"/>
              </a:rPr>
              <a:t>: it is given to load (saturate) the tissue stores. So it is mainly dependent on </a:t>
            </a:r>
            <a:r>
              <a:rPr lang="en-US" sz="2200" b="1" dirty="0" smtClean="0">
                <a:latin typeface="Times New Roman" pitchFamily="18" charset="0"/>
                <a:cs typeface="Times New Roman" pitchFamily="18" charset="0"/>
              </a:rPr>
              <a:t>V </a:t>
            </a:r>
            <a:r>
              <a:rPr lang="en-US" sz="2200" b="1" baseline="-25000" dirty="0" smtClean="0">
                <a:latin typeface="Times New Roman" pitchFamily="18" charset="0"/>
                <a:cs typeface="Times New Roman" pitchFamily="18" charset="0"/>
              </a:rPr>
              <a:t>d </a:t>
            </a:r>
            <a:r>
              <a:rPr lang="en-US" sz="2200" b="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t>
            </a:r>
          </a:p>
          <a:p>
            <a:endParaRPr lang="en-US" sz="2200" dirty="0" smtClean="0"/>
          </a:p>
          <a:p>
            <a:pPr>
              <a:buNone/>
            </a:pPr>
            <a:r>
              <a:rPr lang="en-US" sz="2200" baseline="-25000" dirty="0" smtClean="0"/>
              <a:t> </a:t>
            </a:r>
          </a:p>
          <a:p>
            <a:pPr>
              <a:buNone/>
            </a:pPr>
            <a:endParaRPr lang="en-US" sz="2200" baseline="-25000" dirty="0" smtClean="0"/>
          </a:p>
          <a:p>
            <a:pPr>
              <a:buNone/>
            </a:pPr>
            <a:endParaRPr lang="en-US" sz="2200" baseline="-25000" dirty="0" smtClean="0"/>
          </a:p>
          <a:p>
            <a:pPr>
              <a:buNone/>
            </a:pPr>
            <a:endParaRPr lang="en-US" sz="2200" baseline="-25000" dirty="0" smtClean="0"/>
          </a:p>
          <a:p>
            <a:pPr>
              <a:buNone/>
            </a:pPr>
            <a:r>
              <a:rPr lang="en-US" sz="2200" baseline="-25000" dirty="0" smtClean="0"/>
              <a:t> </a:t>
            </a:r>
            <a:endParaRPr lang="en-IN" sz="2200" baseline="-25000" dirty="0"/>
          </a:p>
        </p:txBody>
      </p:sp>
      <p:sp>
        <p:nvSpPr>
          <p:cNvPr id="4" name="Rectangle 3"/>
          <p:cNvSpPr/>
          <p:nvPr/>
        </p:nvSpPr>
        <p:spPr>
          <a:xfrm>
            <a:off x="1066800" y="4876800"/>
            <a:ext cx="7467600" cy="914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t>       </a:t>
            </a:r>
            <a:r>
              <a:rPr lang="en-US" sz="2400" b="1" dirty="0" smtClean="0"/>
              <a:t>Loading dose  =   V </a:t>
            </a:r>
            <a:r>
              <a:rPr lang="en-US" sz="2400" b="1" baseline="-25000" dirty="0" smtClean="0"/>
              <a:t>d</a:t>
            </a:r>
            <a:r>
              <a:rPr lang="en-US" sz="2400" b="1" dirty="0" smtClean="0"/>
              <a:t>   x   Target plasma concentration</a:t>
            </a:r>
            <a:endParaRPr lang="en-IN" b="1"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Maintenance  Dose</a:t>
            </a:r>
            <a:endParaRPr lang="en-IN" b="1" dirty="0"/>
          </a:p>
        </p:txBody>
      </p:sp>
      <p:sp>
        <p:nvSpPr>
          <p:cNvPr id="3" name="Content Placeholder 2"/>
          <p:cNvSpPr>
            <a:spLocks noGrp="1"/>
          </p:cNvSpPr>
          <p:nvPr>
            <p:ph idx="1"/>
          </p:nvPr>
        </p:nvSpPr>
        <p:spPr/>
        <p:txBody>
          <a:bodyPr/>
          <a:lstStyle/>
          <a:p>
            <a:endParaRPr lang="en-US" dirty="0" smtClean="0"/>
          </a:p>
          <a:p>
            <a:r>
              <a:rPr lang="en-US" dirty="0" smtClean="0"/>
              <a:t>It is mainly dependent </a:t>
            </a:r>
            <a:r>
              <a:rPr lang="en-US" dirty="0" smtClean="0"/>
              <a:t>on clearance (</a:t>
            </a:r>
            <a:r>
              <a:rPr lang="en-US" b="1" dirty="0" smtClean="0"/>
              <a:t>CL</a:t>
            </a:r>
            <a:r>
              <a:rPr lang="en-US" dirty="0" smtClean="0"/>
              <a:t>.)</a:t>
            </a:r>
            <a:endParaRPr lang="en-US" dirty="0" smtClean="0"/>
          </a:p>
          <a:p>
            <a:pPr>
              <a:buNone/>
            </a:pPr>
            <a:endParaRPr lang="en-US" dirty="0" smtClean="0"/>
          </a:p>
          <a:p>
            <a:pPr>
              <a:buNone/>
            </a:pPr>
            <a:endParaRPr lang="en-US" dirty="0" smtClean="0"/>
          </a:p>
          <a:p>
            <a:pPr>
              <a:buNone/>
            </a:pPr>
            <a:r>
              <a:rPr lang="en-US" b="1" dirty="0" smtClean="0"/>
              <a:t>Maintenance dose </a:t>
            </a:r>
            <a:r>
              <a:rPr lang="en-US" dirty="0" smtClean="0"/>
              <a:t>=  </a:t>
            </a:r>
            <a:r>
              <a:rPr lang="en-US" b="1" dirty="0" smtClean="0"/>
              <a:t>CL </a:t>
            </a:r>
            <a:r>
              <a:rPr lang="en-US" dirty="0" smtClean="0"/>
              <a:t> x  Target plasma conc.</a:t>
            </a:r>
            <a:endParaRPr lang="en-IN"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t>Therapeutic Drug Monitoring </a:t>
            </a:r>
            <a:r>
              <a:rPr lang="en-US" dirty="0" smtClean="0"/>
              <a:t>(</a:t>
            </a:r>
            <a:r>
              <a:rPr lang="en-US" b="1" dirty="0" smtClean="0"/>
              <a:t>TDM</a:t>
            </a:r>
            <a:r>
              <a:rPr lang="en-US" dirty="0" smtClean="0"/>
              <a:t>)</a:t>
            </a:r>
            <a:endParaRPr lang="en-IN" dirty="0"/>
          </a:p>
        </p:txBody>
      </p:sp>
      <p:sp>
        <p:nvSpPr>
          <p:cNvPr id="3" name="Content Placeholder 2"/>
          <p:cNvSpPr>
            <a:spLocks noGrp="1"/>
          </p:cNvSpPr>
          <p:nvPr>
            <p:ph idx="1"/>
          </p:nvPr>
        </p:nvSpPr>
        <p:spPr>
          <a:xfrm>
            <a:off x="457200" y="990600"/>
            <a:ext cx="8229600" cy="5486400"/>
          </a:xfrm>
        </p:spPr>
        <p:txBody>
          <a:bodyPr>
            <a:noAutofit/>
          </a:bodyPr>
          <a:lstStyle/>
          <a:p>
            <a:r>
              <a:rPr lang="en-US" sz="2100" b="1" dirty="0" smtClean="0">
                <a:latin typeface="Times New Roman" pitchFamily="18" charset="0"/>
                <a:cs typeface="Times New Roman" pitchFamily="18" charset="0"/>
              </a:rPr>
              <a:t>TDM</a:t>
            </a:r>
            <a:r>
              <a:rPr lang="en-US" sz="2100" dirty="0" smtClean="0">
                <a:latin typeface="Times New Roman" pitchFamily="18" charset="0"/>
                <a:cs typeface="Times New Roman" pitchFamily="18" charset="0"/>
              </a:rPr>
              <a:t> is a process by which the dose of a drug is adjusted according to its plasma concentration.</a:t>
            </a:r>
          </a:p>
          <a:p>
            <a:pPr>
              <a:buNone/>
            </a:pP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It is done for drugs having wide variation in pharmacokinetics ,both intra- as well as inter- individual.</a:t>
            </a:r>
          </a:p>
          <a:p>
            <a:pPr>
              <a:buNone/>
            </a:pPr>
            <a:endParaRPr lang="en-US" sz="2100" dirty="0" smtClean="0">
              <a:latin typeface="Times New Roman" pitchFamily="18" charset="0"/>
              <a:cs typeface="Times New Roman" pitchFamily="18" charset="0"/>
            </a:endParaRPr>
          </a:p>
          <a:p>
            <a:r>
              <a:rPr lang="en-US" sz="2100" dirty="0" smtClean="0">
                <a:latin typeface="Times New Roman" pitchFamily="18" charset="0"/>
                <a:cs typeface="Times New Roman" pitchFamily="18" charset="0"/>
              </a:rPr>
              <a:t>It is done for the drugs having low therapeutic index like </a:t>
            </a:r>
            <a:r>
              <a:rPr lang="en-US" sz="2100" dirty="0" err="1" smtClean="0">
                <a:latin typeface="Times New Roman" pitchFamily="18" charset="0"/>
                <a:cs typeface="Times New Roman" pitchFamily="18" charset="0"/>
              </a:rPr>
              <a:t>theophylline</a:t>
            </a:r>
            <a:r>
              <a:rPr lang="en-US" sz="2100" dirty="0" smtClean="0">
                <a:latin typeface="Times New Roman" pitchFamily="18" charset="0"/>
                <a:cs typeface="Times New Roman" pitchFamily="18" charset="0"/>
              </a:rPr>
              <a:t>, lithium, </a:t>
            </a:r>
            <a:r>
              <a:rPr lang="en-US" sz="2100" dirty="0" err="1" smtClean="0">
                <a:latin typeface="Times New Roman" pitchFamily="18" charset="0"/>
                <a:cs typeface="Times New Roman" pitchFamily="18" charset="0"/>
              </a:rPr>
              <a:t>antiepileptics</a:t>
            </a:r>
            <a:r>
              <a:rPr lang="en-US" sz="2100" dirty="0" smtClean="0">
                <a:latin typeface="Times New Roman" pitchFamily="18" charset="0"/>
                <a:cs typeface="Times New Roman" pitchFamily="18" charset="0"/>
              </a:rPr>
              <a:t>, </a:t>
            </a:r>
            <a:r>
              <a:rPr lang="en-US" sz="2100" dirty="0" err="1" smtClean="0">
                <a:latin typeface="Times New Roman" pitchFamily="18" charset="0"/>
                <a:cs typeface="Times New Roman" pitchFamily="18" charset="0"/>
              </a:rPr>
              <a:t>immuno</a:t>
            </a:r>
            <a:r>
              <a:rPr lang="en-US" sz="2100" dirty="0" smtClean="0">
                <a:latin typeface="Times New Roman" pitchFamily="18" charset="0"/>
                <a:cs typeface="Times New Roman" pitchFamily="18" charset="0"/>
              </a:rPr>
              <a:t>-modulators and anti-</a:t>
            </a:r>
            <a:r>
              <a:rPr lang="en-US" sz="2100" dirty="0" err="1" smtClean="0">
                <a:latin typeface="Times New Roman" pitchFamily="18" charset="0"/>
                <a:cs typeface="Times New Roman" pitchFamily="18" charset="0"/>
              </a:rPr>
              <a:t>arrhythmics</a:t>
            </a:r>
            <a:r>
              <a:rPr lang="en-US" sz="2100" dirty="0" smtClean="0">
                <a:latin typeface="Times New Roman" pitchFamily="18" charset="0"/>
                <a:cs typeface="Times New Roman" pitchFamily="18" charset="0"/>
              </a:rPr>
              <a:t> etc.</a:t>
            </a:r>
          </a:p>
          <a:p>
            <a:pPr>
              <a:buNone/>
            </a:pPr>
            <a:endParaRPr lang="en-US" sz="2100" dirty="0" smtClean="0">
              <a:latin typeface="Times New Roman" pitchFamily="18" charset="0"/>
              <a:cs typeface="Times New Roman" pitchFamily="18" charset="0"/>
            </a:endParaRPr>
          </a:p>
          <a:p>
            <a:r>
              <a:rPr lang="en-US" sz="2100" b="1" dirty="0" smtClean="0">
                <a:latin typeface="Times New Roman" pitchFamily="18" charset="0"/>
                <a:cs typeface="Times New Roman" pitchFamily="18" charset="0"/>
              </a:rPr>
              <a:t>TDM</a:t>
            </a:r>
            <a:r>
              <a:rPr lang="en-US" sz="2100" dirty="0" smtClean="0">
                <a:latin typeface="Times New Roman" pitchFamily="18" charset="0"/>
                <a:cs typeface="Times New Roman" pitchFamily="18" charset="0"/>
              </a:rPr>
              <a:t> is done for those whose effect cannot be easily measured (like effect of antihypertensive drugs can be easily measured by monitoring BP, so </a:t>
            </a:r>
            <a:r>
              <a:rPr lang="en-US" sz="2100" b="1" dirty="0" smtClean="0">
                <a:latin typeface="Times New Roman" pitchFamily="18" charset="0"/>
                <a:cs typeface="Times New Roman" pitchFamily="18" charset="0"/>
              </a:rPr>
              <a:t>TDM</a:t>
            </a:r>
            <a:r>
              <a:rPr lang="en-US" sz="2100" dirty="0" smtClean="0">
                <a:latin typeface="Times New Roman" pitchFamily="18" charset="0"/>
                <a:cs typeface="Times New Roman" pitchFamily="18" charset="0"/>
              </a:rPr>
              <a:t> is not used).</a:t>
            </a:r>
          </a:p>
          <a:p>
            <a:pPr>
              <a:buNone/>
            </a:pPr>
            <a:endParaRPr lang="en-US" sz="2100" dirty="0" smtClean="0">
              <a:latin typeface="Times New Roman" pitchFamily="18" charset="0"/>
              <a:cs typeface="Times New Roman" pitchFamily="18" charset="0"/>
            </a:endParaRPr>
          </a:p>
          <a:p>
            <a:r>
              <a:rPr lang="en-US" sz="2100" b="1" dirty="0" smtClean="0">
                <a:latin typeface="Times New Roman" pitchFamily="18" charset="0"/>
                <a:cs typeface="Times New Roman" pitchFamily="18" charset="0"/>
              </a:rPr>
              <a:t>TDM </a:t>
            </a:r>
            <a:r>
              <a:rPr lang="en-US" sz="2100" dirty="0" smtClean="0">
                <a:latin typeface="Times New Roman" pitchFamily="18" charset="0"/>
                <a:cs typeface="Times New Roman" pitchFamily="18" charset="0"/>
              </a:rPr>
              <a:t>is not done for the drugs which are activated in the body or produce active metabolites (</a:t>
            </a:r>
            <a:r>
              <a:rPr lang="en-US" sz="2100" dirty="0" err="1" smtClean="0">
                <a:latin typeface="Times New Roman" pitchFamily="18" charset="0"/>
                <a:cs typeface="Times New Roman" pitchFamily="18" charset="0"/>
              </a:rPr>
              <a:t>Prodrugs</a:t>
            </a:r>
            <a:r>
              <a:rPr lang="en-US" sz="2100" dirty="0" smtClean="0">
                <a:latin typeface="Times New Roman" pitchFamily="18" charset="0"/>
                <a:cs typeface="Times New Roman" pitchFamily="18" charset="0"/>
              </a:rPr>
              <a:t>).</a:t>
            </a:r>
            <a:endParaRPr lang="en-IN" sz="21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86800" cy="838200"/>
          </a:xfrm>
        </p:spPr>
        <p:txBody>
          <a:bodyPr>
            <a:normAutofit fontScale="90000"/>
          </a:bodyPr>
          <a:lstStyle/>
          <a:p>
            <a:r>
              <a:rPr lang="en-IN" sz="4000" b="1" dirty="0" smtClean="0"/>
              <a:t/>
            </a:r>
            <a:br>
              <a:rPr lang="en-IN" sz="4000" b="1" dirty="0" smtClean="0"/>
            </a:br>
            <a:r>
              <a:rPr lang="en-IN" sz="4000" b="1" dirty="0" smtClean="0"/>
              <a:t>Fixed dose ratio combination preparations</a:t>
            </a:r>
            <a:r>
              <a:rPr lang="en-IN" dirty="0" smtClean="0"/>
              <a:t/>
            </a:r>
            <a:br>
              <a:rPr lang="en-IN" dirty="0" smtClean="0"/>
            </a:br>
            <a:endParaRPr lang="en-IN" dirty="0"/>
          </a:p>
        </p:txBody>
      </p:sp>
      <p:sp>
        <p:nvSpPr>
          <p:cNvPr id="3" name="Content Placeholder 2"/>
          <p:cNvSpPr>
            <a:spLocks noGrp="1"/>
          </p:cNvSpPr>
          <p:nvPr>
            <p:ph idx="1"/>
          </p:nvPr>
        </p:nvSpPr>
        <p:spPr>
          <a:xfrm>
            <a:off x="228600" y="1143000"/>
            <a:ext cx="8686800" cy="5486400"/>
          </a:xfrm>
        </p:spPr>
        <p:txBody>
          <a:bodyPr>
            <a:normAutofit fontScale="92500" lnSpcReduction="20000"/>
          </a:bodyPr>
          <a:lstStyle/>
          <a:p>
            <a:pPr>
              <a:buNone/>
            </a:pPr>
            <a:r>
              <a:rPr lang="en-IN" sz="2400" b="1" dirty="0" smtClean="0"/>
              <a:t>Advantages</a:t>
            </a:r>
          </a:p>
          <a:p>
            <a:pPr>
              <a:buAutoNum type="arabicPeriod"/>
            </a:pPr>
            <a:r>
              <a:rPr lang="en-IN" sz="2400" dirty="0" smtClean="0"/>
              <a:t>Convenience and better patient compliance.</a:t>
            </a:r>
          </a:p>
          <a:p>
            <a:pPr>
              <a:buNone/>
            </a:pPr>
            <a:endParaRPr lang="en-IN" sz="2400" dirty="0" smtClean="0"/>
          </a:p>
          <a:p>
            <a:pPr>
              <a:buNone/>
            </a:pPr>
            <a:r>
              <a:rPr lang="en-IN" sz="2400" dirty="0" smtClean="0"/>
              <a:t>2. Certain drug combinations are synergistic, e.g. </a:t>
            </a:r>
            <a:r>
              <a:rPr lang="en-IN" sz="2400" dirty="0" err="1" smtClean="0"/>
              <a:t>sulfamethoxazole</a:t>
            </a:r>
            <a:r>
              <a:rPr lang="en-IN" sz="2400" dirty="0" smtClean="0"/>
              <a:t> + </a:t>
            </a:r>
            <a:r>
              <a:rPr lang="en-IN" sz="2400" dirty="0" err="1" smtClean="0"/>
              <a:t>trimethoprim</a:t>
            </a:r>
            <a:r>
              <a:rPr lang="en-IN" sz="2400" dirty="0" smtClean="0"/>
              <a:t>; </a:t>
            </a:r>
            <a:r>
              <a:rPr lang="en-IN" sz="2400" dirty="0" err="1" smtClean="0"/>
              <a:t>levodopa</a:t>
            </a:r>
            <a:r>
              <a:rPr lang="en-IN" sz="2400" dirty="0" smtClean="0"/>
              <a:t> + </a:t>
            </a:r>
            <a:r>
              <a:rPr lang="en-IN" sz="2400" dirty="0" err="1" smtClean="0"/>
              <a:t>carbidopa</a:t>
            </a:r>
            <a:r>
              <a:rPr lang="en-IN" sz="2400" dirty="0" smtClean="0"/>
              <a:t>/</a:t>
            </a:r>
            <a:r>
              <a:rPr lang="en-IN" sz="2400" dirty="0" err="1" smtClean="0"/>
              <a:t>benserazide</a:t>
            </a:r>
            <a:r>
              <a:rPr lang="en-IN" sz="2400" dirty="0" smtClean="0"/>
              <a:t>;  combination oral contraceptives.</a:t>
            </a:r>
          </a:p>
          <a:p>
            <a:pPr>
              <a:buNone/>
            </a:pPr>
            <a:endParaRPr lang="en-IN" sz="2400" dirty="0" smtClean="0"/>
          </a:p>
          <a:p>
            <a:pPr>
              <a:buNone/>
            </a:pPr>
            <a:r>
              <a:rPr lang="en-IN" sz="2400" dirty="0" smtClean="0"/>
              <a:t>3. The therapeutic effect of two components being same may add up while the side effects being different may not, e.g. </a:t>
            </a:r>
            <a:r>
              <a:rPr lang="en-IN" sz="2400" dirty="0" err="1" smtClean="0"/>
              <a:t>amlodipine</a:t>
            </a:r>
            <a:r>
              <a:rPr lang="en-IN" sz="2400" dirty="0" smtClean="0"/>
              <a:t> + </a:t>
            </a:r>
            <a:r>
              <a:rPr lang="en-IN" sz="2400" dirty="0" err="1" smtClean="0"/>
              <a:t>atenolol</a:t>
            </a:r>
            <a:r>
              <a:rPr lang="en-IN" sz="2400" dirty="0" smtClean="0"/>
              <a:t> as antihypertensive.</a:t>
            </a:r>
          </a:p>
          <a:p>
            <a:pPr>
              <a:buNone/>
            </a:pPr>
            <a:endParaRPr lang="en-IN" sz="2400" dirty="0" smtClean="0"/>
          </a:p>
          <a:p>
            <a:pPr>
              <a:buNone/>
            </a:pPr>
            <a:r>
              <a:rPr lang="en-IN" sz="2400" dirty="0" smtClean="0"/>
              <a:t>4. The side effect of one component may be counteracted by the other, e.g. a </a:t>
            </a:r>
            <a:r>
              <a:rPr lang="en-IN" sz="2400" dirty="0" err="1" smtClean="0"/>
              <a:t>thiazide</a:t>
            </a:r>
            <a:r>
              <a:rPr lang="en-IN" sz="2400" dirty="0" smtClean="0"/>
              <a:t> + a potassium sparing diuretic. </a:t>
            </a:r>
          </a:p>
          <a:p>
            <a:pPr>
              <a:buNone/>
            </a:pPr>
            <a:endParaRPr lang="en-IN" sz="2400" dirty="0" smtClean="0"/>
          </a:p>
          <a:p>
            <a:pPr>
              <a:buNone/>
            </a:pPr>
            <a:r>
              <a:rPr lang="en-IN" sz="2400" dirty="0" smtClean="0"/>
              <a:t>5. Combined formulation ensures that a single drug will not be administered. This is important in the treatment of </a:t>
            </a:r>
            <a:r>
              <a:rPr lang="en-IN" sz="2400" b="1" dirty="0" smtClean="0"/>
              <a:t>tuberculosis </a:t>
            </a:r>
            <a:r>
              <a:rPr lang="en-IN" sz="2400" dirty="0" smtClean="0"/>
              <a:t>and </a:t>
            </a:r>
            <a:r>
              <a:rPr lang="en-IN" sz="2400" b="1" dirty="0" smtClean="0"/>
              <a:t>HIV-AIDS. </a:t>
            </a:r>
          </a:p>
          <a:p>
            <a:pPr>
              <a:buNone/>
            </a:pPr>
            <a:endParaRPr lang="en-IN" sz="16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Efficacy</a:t>
            </a:r>
            <a:endParaRPr lang="en-US" dirty="0"/>
          </a:p>
        </p:txBody>
      </p:sp>
      <p:sp>
        <p:nvSpPr>
          <p:cNvPr id="3" name="Content Placeholder 2"/>
          <p:cNvSpPr>
            <a:spLocks noGrp="1"/>
          </p:cNvSpPr>
          <p:nvPr>
            <p:ph idx="1"/>
          </p:nvPr>
        </p:nvSpPr>
        <p:spPr/>
        <p:txBody>
          <a:bodyPr/>
          <a:lstStyle/>
          <a:p>
            <a:r>
              <a:rPr lang="en-US" dirty="0" smtClean="0"/>
              <a:t>efficacy denotes the extent or degree of an effect that can be achieved in the intact patient.</a:t>
            </a:r>
          </a:p>
          <a:p>
            <a:r>
              <a:rPr lang="en-US" dirty="0" smtClean="0"/>
              <a:t> Efficacy is the relationship between receptor occupancy and the ability to initiate a response at the molecular, cellular, tissue or system level</a:t>
            </a:r>
            <a:endParaRPr lang="en-US" dirty="0"/>
          </a:p>
        </p:txBody>
      </p:sp>
    </p:spTree>
    <p:extLst>
      <p:ext uri="{BB962C8B-B14F-4D97-AF65-F5344CB8AC3E}">
        <p14:creationId xmlns:p14="http://schemas.microsoft.com/office/powerpoint/2010/main" val="1151861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705600"/>
          </a:xfrm>
        </p:spPr>
        <p:txBody>
          <a:bodyPr>
            <a:normAutofit fontScale="70000" lnSpcReduction="20000"/>
          </a:bodyPr>
          <a:lstStyle/>
          <a:p>
            <a:pPr>
              <a:buNone/>
            </a:pPr>
            <a:r>
              <a:rPr lang="en-IN" sz="3400" b="1" dirty="0" smtClean="0"/>
              <a:t>                Disadvantages of fixed dose ratio combinations</a:t>
            </a:r>
          </a:p>
          <a:p>
            <a:pPr>
              <a:buNone/>
            </a:pPr>
            <a:endParaRPr lang="en-IN" sz="2300" b="1" dirty="0" smtClean="0"/>
          </a:p>
          <a:p>
            <a:pPr>
              <a:buNone/>
            </a:pPr>
            <a:r>
              <a:rPr lang="en-IN" sz="2600" dirty="0" smtClean="0"/>
              <a:t>1.   The patient may not actually need all the drugs present in a combination</a:t>
            </a:r>
          </a:p>
          <a:p>
            <a:pPr>
              <a:buNone/>
            </a:pPr>
            <a:endParaRPr lang="en-IN" sz="2600" dirty="0" smtClean="0"/>
          </a:p>
          <a:p>
            <a:pPr>
              <a:buNone/>
            </a:pPr>
            <a:r>
              <a:rPr lang="en-IN" sz="2600" dirty="0" smtClean="0"/>
              <a:t>2.   The dose of most drugs needs to be adjusted and individualised. When a combined formulation is used, this cannot be done without altering the dose of the other component(s).</a:t>
            </a:r>
          </a:p>
          <a:p>
            <a:pPr>
              <a:buNone/>
            </a:pPr>
            <a:endParaRPr lang="en-IN" sz="2600" dirty="0" smtClean="0"/>
          </a:p>
          <a:p>
            <a:pPr>
              <a:buNone/>
            </a:pPr>
            <a:r>
              <a:rPr lang="en-IN" sz="2600" dirty="0" smtClean="0"/>
              <a:t>3.   The time course of action of the components may be different: administering them at the same intervals may be inappropriate.</a:t>
            </a:r>
          </a:p>
          <a:p>
            <a:pPr>
              <a:buNone/>
            </a:pPr>
            <a:endParaRPr lang="en-IN" sz="2600" dirty="0" smtClean="0"/>
          </a:p>
          <a:p>
            <a:pPr>
              <a:buNone/>
            </a:pPr>
            <a:r>
              <a:rPr lang="en-IN" sz="2600" dirty="0" smtClean="0"/>
              <a:t>4.   Altered renal or hepatic function of the patient may differently affect the  pharmacokinetics of the components.</a:t>
            </a:r>
          </a:p>
          <a:p>
            <a:pPr>
              <a:buNone/>
            </a:pPr>
            <a:endParaRPr lang="en-IN" sz="2600" dirty="0" smtClean="0"/>
          </a:p>
          <a:p>
            <a:pPr>
              <a:buNone/>
            </a:pPr>
            <a:r>
              <a:rPr lang="en-IN" sz="2600" dirty="0" smtClean="0"/>
              <a:t>5.   Adverse effect, when it occurs, cannot be easily ascribed to the particular drug causing it.</a:t>
            </a:r>
          </a:p>
          <a:p>
            <a:pPr>
              <a:buNone/>
            </a:pPr>
            <a:endParaRPr lang="en-IN" sz="2600" dirty="0" smtClean="0"/>
          </a:p>
          <a:p>
            <a:pPr>
              <a:buNone/>
            </a:pPr>
            <a:r>
              <a:rPr lang="en-IN" sz="2600" dirty="0" smtClean="0"/>
              <a:t>6.   Contraindication to one component (allergy, other conditions) contraindicates the whole preparation.</a:t>
            </a:r>
          </a:p>
          <a:p>
            <a:pPr>
              <a:buNone/>
            </a:pPr>
            <a:endParaRPr lang="en-IN" sz="2600" dirty="0" smtClean="0"/>
          </a:p>
          <a:p>
            <a:pPr marL="514350" indent="-514350">
              <a:buAutoNum type="arabicPeriod" startAt="7"/>
            </a:pPr>
            <a:r>
              <a:rPr lang="en-IN" sz="2600" dirty="0" smtClean="0"/>
              <a:t>Confusion of therapeutic aims and false sense of superiority of two drugs over one is fostered, specially in case of antimicrobials whose combinations should be avoided. </a:t>
            </a:r>
          </a:p>
          <a:p>
            <a:pPr marL="514350" indent="-514350">
              <a:buNone/>
            </a:pPr>
            <a:endParaRPr lang="en-IN" sz="2600" dirty="0" smtClean="0"/>
          </a:p>
          <a:p>
            <a:pPr>
              <a:buNone/>
            </a:pPr>
            <a:r>
              <a:rPr lang="en-IN" sz="2600" b="1" dirty="0" smtClean="0"/>
              <a:t>      </a:t>
            </a:r>
            <a:r>
              <a:rPr lang="en-IN" sz="4000" b="1" dirty="0" smtClean="0"/>
              <a:t>Corticosteroids should never be combined with any other drug meant for internal use.</a:t>
            </a:r>
            <a:endParaRPr lang="en-IN" sz="2600" b="1"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Efficacy</a:t>
            </a:r>
          </a:p>
        </p:txBody>
      </p:sp>
      <p:sp>
        <p:nvSpPr>
          <p:cNvPr id="3" name="Content Placeholder 2"/>
          <p:cNvSpPr>
            <a:spLocks noGrp="1"/>
          </p:cNvSpPr>
          <p:nvPr>
            <p:ph idx="1"/>
          </p:nvPr>
        </p:nvSpPr>
        <p:spPr/>
        <p:txBody>
          <a:bodyPr>
            <a:normAutofit/>
          </a:bodyPr>
          <a:lstStyle/>
          <a:p>
            <a:r>
              <a:rPr lang="en-US" dirty="0" smtClean="0"/>
              <a:t> </a:t>
            </a:r>
            <a:r>
              <a:rPr lang="en-US" b="1" dirty="0" smtClean="0"/>
              <a:t>median effective dose (ED50), </a:t>
            </a:r>
          </a:p>
          <a:p>
            <a:r>
              <a:rPr lang="en-US" dirty="0" smtClean="0"/>
              <a:t>which is the dose at which 50% of individuals exhibit the specified </a:t>
            </a:r>
            <a:r>
              <a:rPr lang="en-US" dirty="0" err="1" smtClean="0"/>
              <a:t>quantal</a:t>
            </a:r>
            <a:r>
              <a:rPr lang="en-US" dirty="0" smtClean="0"/>
              <a:t> effect</a:t>
            </a:r>
          </a:p>
          <a:p>
            <a:r>
              <a:rPr lang="en-US" b="1" dirty="0" smtClean="0"/>
              <a:t>median toxic dose (TD50). </a:t>
            </a:r>
          </a:p>
          <a:p>
            <a:r>
              <a:rPr lang="en-US" dirty="0" smtClean="0"/>
              <a:t> the dose required to produce a particular toxic effect in 50% of animals</a:t>
            </a:r>
          </a:p>
          <a:p>
            <a:r>
              <a:rPr lang="en-US" dirty="0" smtClean="0"/>
              <a:t>If the toxic effect is death of the animal, a </a:t>
            </a:r>
            <a:r>
              <a:rPr lang="en-US" b="1" dirty="0" smtClean="0"/>
              <a:t>median lethal dose (LD50)</a:t>
            </a:r>
          </a:p>
          <a:p>
            <a:r>
              <a:rPr lang="en-US" dirty="0" smtClean="0"/>
              <a:t> </a:t>
            </a:r>
            <a:r>
              <a:rPr lang="en-US" dirty="0"/>
              <a:t>LD</a:t>
            </a:r>
            <a:r>
              <a:rPr lang="en-US" baseline="-25000" dirty="0"/>
              <a:t>50</a:t>
            </a:r>
            <a:r>
              <a:rPr lang="en-US" dirty="0"/>
              <a:t> figures are frequently used as a general indicator of a substance's </a:t>
            </a:r>
            <a:r>
              <a:rPr lang="en-US" dirty="0">
                <a:hlinkClick r:id="rId2" tooltip="Acute toxicity"/>
              </a:rPr>
              <a:t>acute toxicity</a:t>
            </a:r>
            <a:r>
              <a:rPr lang="en-US" dirty="0"/>
              <a:t>.</a:t>
            </a:r>
            <a:endParaRPr lang="en-US" b="1" dirty="0"/>
          </a:p>
        </p:txBody>
      </p:sp>
    </p:spTree>
    <p:extLst>
      <p:ext uri="{BB962C8B-B14F-4D97-AF65-F5344CB8AC3E}">
        <p14:creationId xmlns:p14="http://schemas.microsoft.com/office/powerpoint/2010/main" val="126256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Therapeutic index</a:t>
            </a:r>
            <a:endParaRPr lang="en-US" dirty="0"/>
          </a:p>
        </p:txBody>
      </p:sp>
      <p:sp>
        <p:nvSpPr>
          <p:cNvPr id="3" name="Content Placeholder 2"/>
          <p:cNvSpPr>
            <a:spLocks noGrp="1"/>
          </p:cNvSpPr>
          <p:nvPr>
            <p:ph idx="1"/>
          </p:nvPr>
        </p:nvSpPr>
        <p:spPr/>
        <p:txBody>
          <a:bodyPr>
            <a:normAutofit/>
          </a:bodyPr>
          <a:lstStyle/>
          <a:p>
            <a:r>
              <a:rPr lang="en-US" dirty="0" err="1" smtClean="0"/>
              <a:t>Quantal</a:t>
            </a:r>
            <a:r>
              <a:rPr lang="en-US" dirty="0" smtClean="0"/>
              <a:t> dose-effect curves may also be used to generate information regarding the margin of safety to be expected from a particular drug used to produce a specified effect.</a:t>
            </a:r>
          </a:p>
          <a:p>
            <a:r>
              <a:rPr lang="en-US" b="1" dirty="0" smtClean="0"/>
              <a:t>The therapeutic index </a:t>
            </a:r>
            <a:r>
              <a:rPr lang="en-US" dirty="0" smtClean="0"/>
              <a:t>(also known as therapeutic ratio), is a comparison of the amount of a therapeutic agent that causes the therapeutic effect to the amount that causes death (in animal studies) or toxicity (in human studies)</a:t>
            </a:r>
            <a:endParaRPr lang="en-US" dirty="0"/>
          </a:p>
        </p:txBody>
      </p:sp>
    </p:spTree>
    <p:extLst>
      <p:ext uri="{BB962C8B-B14F-4D97-AF65-F5344CB8AC3E}">
        <p14:creationId xmlns:p14="http://schemas.microsoft.com/office/powerpoint/2010/main" val="18334171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1248</TotalTime>
  <Words>3421</Words>
  <Application>Microsoft Office PowerPoint</Application>
  <PresentationFormat>On-screen Show (4:3)</PresentationFormat>
  <Paragraphs>367</Paragraphs>
  <Slides>70</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Arial Black</vt:lpstr>
      <vt:lpstr>Calibri</vt:lpstr>
      <vt:lpstr>Calibri Light</vt:lpstr>
      <vt:lpstr>Symbol</vt:lpstr>
      <vt:lpstr>Times New Roman</vt:lpstr>
      <vt:lpstr>Wingdings</vt:lpstr>
      <vt:lpstr>Office Theme</vt:lpstr>
      <vt:lpstr>PowerPoint Presentation</vt:lpstr>
      <vt:lpstr> </vt:lpstr>
      <vt:lpstr>Drug Receptors &amp; Pharmacodynamics</vt:lpstr>
      <vt:lpstr>Macromolecular Nature of Drug Receptors</vt:lpstr>
      <vt:lpstr>Dose &amp; Response in Patients</vt:lpstr>
      <vt:lpstr>Potency </vt:lpstr>
      <vt:lpstr>Efficacy</vt:lpstr>
      <vt:lpstr>Efficacy</vt:lpstr>
      <vt:lpstr>Therapeutic index</vt:lpstr>
      <vt:lpstr>Volume of Distribution</vt:lpstr>
      <vt:lpstr>Vd</vt:lpstr>
      <vt:lpstr>Clearance </vt:lpstr>
      <vt:lpstr>Clearance </vt:lpstr>
      <vt:lpstr>Half-Life</vt:lpstr>
      <vt:lpstr>First-Pass Effect</vt:lpstr>
      <vt:lpstr>First-Pass Elimination</vt:lpstr>
      <vt:lpstr>DRUG ABSORPTION </vt:lpstr>
      <vt:lpstr>Simple or passive diffusion </vt:lpstr>
      <vt:lpstr>PowerPoint Presentation</vt:lpstr>
      <vt:lpstr>PowerPoint Presentation</vt:lpstr>
      <vt:lpstr>Simple diffusion </vt:lpstr>
      <vt:lpstr>PowerPoint Presentation</vt:lpstr>
      <vt:lpstr>PowerPoint Presentation</vt:lpstr>
      <vt:lpstr>PowerPoint Presentation</vt:lpstr>
      <vt:lpstr>Active Transport </vt:lpstr>
      <vt:lpstr>PowerPoint Presentation</vt:lpstr>
      <vt:lpstr>PowerPoint Presentation</vt:lpstr>
      <vt:lpstr>PowerPoint Presentation</vt:lpstr>
      <vt:lpstr> Carrier-mediated Facilitated Diffusion </vt:lpstr>
      <vt:lpstr>PowerPoint Presentation</vt:lpstr>
      <vt:lpstr>PowerPoint Presentation</vt:lpstr>
      <vt:lpstr>PowerPoint Presentation</vt:lpstr>
      <vt:lpstr>PowerPoint Presentation</vt:lpstr>
      <vt:lpstr>PowerPoint Presentation</vt:lpstr>
      <vt:lpstr>Factors Affecting Bioavailability</vt:lpstr>
      <vt:lpstr>PowerPoint Presentation</vt:lpstr>
      <vt:lpstr>Factors Affecting Bioavailability (BAV)</vt:lpstr>
      <vt:lpstr>Drug distribution</vt:lpstr>
      <vt:lpstr>Drug Distribution</vt:lpstr>
      <vt:lpstr>VOLUME OF DISTRIBUTION</vt:lpstr>
      <vt:lpstr>PowerPoint Presentation</vt:lpstr>
      <vt:lpstr>Metabolism </vt:lpstr>
      <vt:lpstr>Prodrug  Few drugs are inactive as such and need conversion in the body to one or more active metabolites.  Such a drug are called a prodrug .   The prodrug may offer advantages over the active form in being more stable, having  better bioavailability or other desirable pharmacokinetic properties or less side effects and toxicity.  Some prodrugs are activated selectively at the site of action.</vt:lpstr>
      <vt:lpstr>Phases of Drug Metabolism</vt:lpstr>
      <vt:lpstr>Phase I reactions</vt:lpstr>
      <vt:lpstr>ENZYME INDUCTION</vt:lpstr>
      <vt:lpstr>ENZYME Induction</vt:lpstr>
      <vt:lpstr>Enzyme Inhibition</vt:lpstr>
      <vt:lpstr>Enzyme Inhibition</vt:lpstr>
      <vt:lpstr>Phase II Reactions</vt:lpstr>
      <vt:lpstr>Phase II Reactions</vt:lpstr>
      <vt:lpstr>Phase II Reactions</vt:lpstr>
      <vt:lpstr>Clinical Relevance of Drug Metabolism</vt:lpstr>
      <vt:lpstr>Drug-Drug Interactions during Metabolism </vt:lpstr>
      <vt:lpstr>Interactions between Drugs &amp; Endogenous Compounds</vt:lpstr>
      <vt:lpstr>Diseases Affecting Drug Metabolism</vt:lpstr>
      <vt:lpstr>Metabolic Reactions</vt:lpstr>
      <vt:lpstr>Excretion </vt:lpstr>
      <vt:lpstr>Excretion</vt:lpstr>
      <vt:lpstr>Excretion</vt:lpstr>
      <vt:lpstr>Kinetics Of Elimination</vt:lpstr>
      <vt:lpstr>PowerPoint Presentation</vt:lpstr>
      <vt:lpstr>PowerPoint Presentation</vt:lpstr>
      <vt:lpstr>Plasma half-life</vt:lpstr>
      <vt:lpstr>PowerPoint Presentation</vt:lpstr>
      <vt:lpstr>Dose strategy</vt:lpstr>
      <vt:lpstr>Maintenance  Dose</vt:lpstr>
      <vt:lpstr>Therapeutic Drug Monitoring (TDM)</vt:lpstr>
      <vt:lpstr> Fixed dose ratio combination preparations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DR NARENDRA</dc:creator>
  <cp:lastModifiedBy>Ms Ireri</cp:lastModifiedBy>
  <cp:revision>43</cp:revision>
  <dcterms:created xsi:type="dcterms:W3CDTF">2006-08-16T00:00:00Z</dcterms:created>
  <dcterms:modified xsi:type="dcterms:W3CDTF">2020-11-11T10:23:14Z</dcterms:modified>
</cp:coreProperties>
</file>