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sldIdLst>
    <p:sldId id="256" r:id="rId2"/>
    <p:sldId id="257" r:id="rId3"/>
    <p:sldId id="258" r:id="rId4"/>
    <p:sldId id="286" r:id="rId5"/>
    <p:sldId id="287" r:id="rId6"/>
    <p:sldId id="259" r:id="rId7"/>
    <p:sldId id="260" r:id="rId8"/>
    <p:sldId id="261" r:id="rId9"/>
    <p:sldId id="262" r:id="rId10"/>
    <p:sldId id="281" r:id="rId11"/>
    <p:sldId id="263" r:id="rId12"/>
    <p:sldId id="264" r:id="rId13"/>
    <p:sldId id="300" r:id="rId14"/>
    <p:sldId id="265" r:id="rId15"/>
    <p:sldId id="301" r:id="rId16"/>
    <p:sldId id="266" r:id="rId17"/>
    <p:sldId id="303" r:id="rId18"/>
    <p:sldId id="302" r:id="rId19"/>
    <p:sldId id="289" r:id="rId20"/>
    <p:sldId id="267" r:id="rId21"/>
    <p:sldId id="290" r:id="rId22"/>
    <p:sldId id="291" r:id="rId23"/>
    <p:sldId id="292" r:id="rId24"/>
    <p:sldId id="293" r:id="rId25"/>
    <p:sldId id="282" r:id="rId26"/>
    <p:sldId id="283" r:id="rId27"/>
    <p:sldId id="268" r:id="rId28"/>
    <p:sldId id="294" r:id="rId29"/>
    <p:sldId id="295" r:id="rId30"/>
    <p:sldId id="284" r:id="rId31"/>
    <p:sldId id="296" r:id="rId32"/>
    <p:sldId id="297" r:id="rId33"/>
    <p:sldId id="298" r:id="rId34"/>
    <p:sldId id="299" r:id="rId35"/>
    <p:sldId id="269" r:id="rId36"/>
    <p:sldId id="320"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270" r:id="rId54"/>
    <p:sldId id="271" r:id="rId55"/>
    <p:sldId id="272" r:id="rId56"/>
    <p:sldId id="273" r:id="rId57"/>
    <p:sldId id="285" r:id="rId58"/>
    <p:sldId id="274" r:id="rId59"/>
    <p:sldId id="275" r:id="rId60"/>
    <p:sldId id="276" r:id="rId61"/>
    <p:sldId id="277" r:id="rId62"/>
    <p:sldId id="278" r:id="rId63"/>
    <p:sldId id="279"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40" r:id="rId83"/>
    <p:sldId id="341" r:id="rId84"/>
    <p:sldId id="342"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5D1C7B-0F20-47F6-B689-DD84E5FFE21E}" type="datetimeFigureOut">
              <a:rPr lang="en-US" smtClean="0"/>
              <a:t>5/30/2022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82AEDE-1103-49F5-98FF-12BDC5CA0769}" type="slidenum">
              <a:rPr lang="en-US" smtClean="0"/>
              <a:t>‹#›</a:t>
            </a:fld>
            <a:endParaRPr lang="en-US"/>
          </a:p>
        </p:txBody>
      </p:sp>
    </p:spTree>
    <p:extLst>
      <p:ext uri="{BB962C8B-B14F-4D97-AF65-F5344CB8AC3E}">
        <p14:creationId xmlns:p14="http://schemas.microsoft.com/office/powerpoint/2010/main" val="183692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82AEDE-1103-49F5-98FF-12BDC5CA0769}" type="slidenum">
              <a:rPr lang="en-US" smtClean="0"/>
              <a:t>3</a:t>
            </a:fld>
            <a:endParaRPr lang="en-US"/>
          </a:p>
        </p:txBody>
      </p:sp>
    </p:spTree>
    <p:extLst>
      <p:ext uri="{BB962C8B-B14F-4D97-AF65-F5344CB8AC3E}">
        <p14:creationId xmlns:p14="http://schemas.microsoft.com/office/powerpoint/2010/main" val="3751343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2072440-1CF5-4E34-8F74-521DC177B792}" type="datetimeFigureOut">
              <a:rPr lang="en-GB" smtClean="0"/>
              <a:t>30/05/2022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3778624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072440-1CF5-4E34-8F74-521DC177B792}" type="datetimeFigureOut">
              <a:rPr lang="en-GB" smtClean="0"/>
              <a:t>30/05/2022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381682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072440-1CF5-4E34-8F74-521DC177B792}" type="datetimeFigureOut">
              <a:rPr lang="en-GB" smtClean="0"/>
              <a:t>30/05/2022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303874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072440-1CF5-4E34-8F74-521DC177B792}" type="datetimeFigureOut">
              <a:rPr lang="en-GB" smtClean="0"/>
              <a:t>30/05/2022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4231630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72440-1CF5-4E34-8F74-521DC177B792}" type="datetimeFigureOut">
              <a:rPr lang="en-GB" smtClean="0"/>
              <a:t>30/05/2022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4196468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2072440-1CF5-4E34-8F74-521DC177B792}" type="datetimeFigureOut">
              <a:rPr lang="en-GB" smtClean="0"/>
              <a:t>30/05/2022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4207809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2072440-1CF5-4E34-8F74-521DC177B792}" type="datetimeFigureOut">
              <a:rPr lang="en-GB" smtClean="0"/>
              <a:t>30/05/2022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1496140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2072440-1CF5-4E34-8F74-521DC177B792}" type="datetimeFigureOut">
              <a:rPr lang="en-GB" smtClean="0"/>
              <a:t>30/05/2022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384498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072440-1CF5-4E34-8F74-521DC177B792}" type="datetimeFigureOut">
              <a:rPr lang="en-GB" smtClean="0"/>
              <a:t>30/05/2022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238347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72440-1CF5-4E34-8F74-521DC177B792}" type="datetimeFigureOut">
              <a:rPr lang="en-GB" smtClean="0"/>
              <a:t>30/05/2022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101252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72440-1CF5-4E34-8F74-521DC177B792}" type="datetimeFigureOut">
              <a:rPr lang="en-GB" smtClean="0"/>
              <a:t>30/05/2022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AAC4B6-DDD3-4701-A352-E6DB83A2C605}" type="slidenum">
              <a:rPr lang="en-GB" smtClean="0"/>
              <a:t>‹#›</a:t>
            </a:fld>
            <a:endParaRPr lang="en-GB"/>
          </a:p>
        </p:txBody>
      </p:sp>
    </p:spTree>
    <p:extLst>
      <p:ext uri="{BB962C8B-B14F-4D97-AF65-F5344CB8AC3E}">
        <p14:creationId xmlns:p14="http://schemas.microsoft.com/office/powerpoint/2010/main" val="759054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72440-1CF5-4E34-8F74-521DC177B792}" type="datetimeFigureOut">
              <a:rPr lang="en-GB" smtClean="0"/>
              <a:t>30/05/2022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AC4B6-DDD3-4701-A352-E6DB83A2C605}" type="slidenum">
              <a:rPr lang="en-GB" smtClean="0"/>
              <a:t>‹#›</a:t>
            </a:fld>
            <a:endParaRPr lang="en-GB"/>
          </a:p>
        </p:txBody>
      </p:sp>
    </p:spTree>
    <p:extLst>
      <p:ext uri="{BB962C8B-B14F-4D97-AF65-F5344CB8AC3E}">
        <p14:creationId xmlns:p14="http://schemas.microsoft.com/office/powerpoint/2010/main" val="3357665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k:@MSITStore:C:\Users\peter%20kailemia\Desktop\E-BOOKS\E-PHARMACOLOGY\Rang.&amp;.Dale's.Pharmacology.CHM::/www.studentconsult.com/content/bookcontent.cfm@id=hc003002.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Pharmacology 1</a:t>
            </a:r>
            <a:endParaRPr lang="en-GB" dirty="0"/>
          </a:p>
        </p:txBody>
      </p:sp>
      <p:sp>
        <p:nvSpPr>
          <p:cNvPr id="3" name="Subtitle 2"/>
          <p:cNvSpPr>
            <a:spLocks noGrp="1"/>
          </p:cNvSpPr>
          <p:nvPr>
            <p:ph type="subTitle" idx="1"/>
          </p:nvPr>
        </p:nvSpPr>
        <p:spPr/>
        <p:txBody>
          <a:bodyPr/>
          <a:lstStyle/>
          <a:p>
            <a:r>
              <a:rPr lang="en-GB" dirty="0" smtClean="0"/>
              <a:t>  </a:t>
            </a:r>
            <a:r>
              <a:rPr lang="en-GB" dirty="0" smtClean="0"/>
              <a:t>2022 KECN  MARCH </a:t>
            </a:r>
          </a:p>
          <a:p>
            <a:r>
              <a:rPr lang="en-GB" dirty="0" smtClean="0"/>
              <a:t>class</a:t>
            </a:r>
            <a:endParaRPr lang="en-GB" dirty="0"/>
          </a:p>
        </p:txBody>
      </p:sp>
    </p:spTree>
    <p:extLst>
      <p:ext uri="{BB962C8B-B14F-4D97-AF65-F5344CB8AC3E}">
        <p14:creationId xmlns:p14="http://schemas.microsoft.com/office/powerpoint/2010/main" val="2355940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739"/>
            <a:ext cx="9144000" cy="6869739"/>
          </a:xfrm>
        </p:spPr>
        <p:txBody>
          <a:bodyPr/>
          <a:lstStyle/>
          <a:p>
            <a:pPr>
              <a:buNone/>
            </a:pPr>
            <a:r>
              <a:rPr lang="en-US" b="1" dirty="0" smtClean="0"/>
              <a:t>Types of drug dependence</a:t>
            </a:r>
            <a:endParaRPr lang="en-US" dirty="0" smtClean="0"/>
          </a:p>
          <a:p>
            <a:pPr>
              <a:buNone/>
            </a:pPr>
            <a:r>
              <a:rPr lang="en-US" dirty="0" smtClean="0"/>
              <a:t>There are two types of dependence:</a:t>
            </a:r>
            <a:r>
              <a:rPr lang="en-US" b="1" dirty="0" smtClean="0"/>
              <a:t> </a:t>
            </a:r>
          </a:p>
          <a:p>
            <a:r>
              <a:rPr lang="en-US" i="1" dirty="0" smtClean="0">
                <a:solidFill>
                  <a:srgbClr val="FF0000"/>
                </a:solidFill>
              </a:rPr>
              <a:t>Psychological dependence</a:t>
            </a:r>
            <a:r>
              <a:rPr lang="en-US" dirty="0" smtClean="0"/>
              <a:t>: Usually first to appear, where individual has a craving for the effect or response that the drug produces. Emotional distress like fear, anxiety, and irritability occur when the drug is withdrawn.</a:t>
            </a:r>
          </a:p>
          <a:p>
            <a:r>
              <a:rPr lang="en-US" i="1" dirty="0" smtClean="0">
                <a:solidFill>
                  <a:srgbClr val="FF0000"/>
                </a:solidFill>
              </a:rPr>
              <a:t>Physical dependence</a:t>
            </a:r>
            <a:r>
              <a:rPr lang="en-US" dirty="0" smtClean="0"/>
              <a:t>: This dependence is usually defined in terms of withdrawal/ abstinence syndrome that are physical in nature i.e. there is physical illness that accompanies withdrawal.</a:t>
            </a:r>
          </a:p>
          <a:p>
            <a:endParaRPr lang="en-GB" dirty="0"/>
          </a:p>
        </p:txBody>
      </p:sp>
    </p:spTree>
    <p:extLst>
      <p:ext uri="{BB962C8B-B14F-4D97-AF65-F5344CB8AC3E}">
        <p14:creationId xmlns:p14="http://schemas.microsoft.com/office/powerpoint/2010/main" val="2342166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a:buNone/>
            </a:pPr>
            <a:r>
              <a:rPr lang="en-US" b="1" dirty="0"/>
              <a:t>Iatrogenic </a:t>
            </a:r>
            <a:r>
              <a:rPr lang="en-US" b="1" dirty="0" smtClean="0"/>
              <a:t>Responses</a:t>
            </a:r>
          </a:p>
          <a:p>
            <a:r>
              <a:rPr lang="en-US" dirty="0" smtClean="0"/>
              <a:t>These </a:t>
            </a:r>
            <a:r>
              <a:rPr lang="en-US" dirty="0"/>
              <a:t>are responses produced unintentionally during the treatment of client e.g. </a:t>
            </a:r>
            <a:r>
              <a:rPr lang="en-US" dirty="0" err="1"/>
              <a:t>Penicillins</a:t>
            </a:r>
            <a:r>
              <a:rPr lang="en-US" dirty="0"/>
              <a:t> may cause hepatic toxicity</a:t>
            </a:r>
            <a:r>
              <a:rPr lang="en-US" dirty="0" smtClean="0"/>
              <a:t>; </a:t>
            </a:r>
            <a:r>
              <a:rPr lang="en-US" dirty="0"/>
              <a:t>steroids may cause Cushing’s syndrome </a:t>
            </a:r>
            <a:endParaRPr lang="en-US" dirty="0" smtClean="0"/>
          </a:p>
          <a:p>
            <a:r>
              <a:rPr lang="en-US" dirty="0" smtClean="0"/>
              <a:t>An iatrogenic illness is an illness that is caused by a medication.</a:t>
            </a:r>
            <a:endParaRPr lang="en-US" dirty="0"/>
          </a:p>
          <a:p>
            <a:pPr>
              <a:buNone/>
            </a:pPr>
            <a:r>
              <a:rPr lang="en-US" b="1" dirty="0" smtClean="0"/>
              <a:t>Pharmacy</a:t>
            </a:r>
          </a:p>
          <a:p>
            <a:r>
              <a:rPr lang="en-US" dirty="0" smtClean="0"/>
              <a:t>Branch </a:t>
            </a:r>
            <a:r>
              <a:rPr lang="en-US" dirty="0"/>
              <a:t>of health science that deals with preparation and dispensing of drugs.</a:t>
            </a:r>
          </a:p>
          <a:p>
            <a:pPr>
              <a:buNone/>
            </a:pPr>
            <a:r>
              <a:rPr lang="en-US" b="1" dirty="0" err="1" smtClean="0"/>
              <a:t>Pharmacognosy</a:t>
            </a:r>
            <a:endParaRPr lang="en-US" b="1" dirty="0" smtClean="0"/>
          </a:p>
          <a:p>
            <a:r>
              <a:rPr lang="en-US" dirty="0" smtClean="0"/>
              <a:t>Study </a:t>
            </a:r>
            <a:r>
              <a:rPr lang="en-US" dirty="0"/>
              <a:t>of drugs that come from natural sources e.g. plants, animals and minerals </a:t>
            </a:r>
          </a:p>
          <a:p>
            <a:pPr>
              <a:buNone/>
            </a:pPr>
            <a:r>
              <a:rPr lang="en-US" b="1" dirty="0" smtClean="0"/>
              <a:t>Receptors</a:t>
            </a:r>
          </a:p>
          <a:p>
            <a:r>
              <a:rPr lang="en-US" dirty="0" smtClean="0"/>
              <a:t>A</a:t>
            </a:r>
            <a:r>
              <a:rPr lang="en-US" b="1" dirty="0" smtClean="0"/>
              <a:t> receptor </a:t>
            </a:r>
            <a:r>
              <a:rPr lang="en-US" dirty="0" smtClean="0"/>
              <a:t>is the </a:t>
            </a:r>
            <a:r>
              <a:rPr lang="en-US" dirty="0"/>
              <a:t>component of a cell or organism that interacts with a drug and initiates the chain of events leading to the drug’s observed effects, (therapeutic or </a:t>
            </a:r>
            <a:r>
              <a:rPr lang="en-US" dirty="0" smtClean="0"/>
              <a:t>adverse. </a:t>
            </a:r>
            <a:endParaRPr lang="en-US" dirty="0"/>
          </a:p>
        </p:txBody>
      </p:sp>
    </p:spTree>
    <p:extLst>
      <p:ext uri="{BB962C8B-B14F-4D97-AF65-F5344CB8AC3E}">
        <p14:creationId xmlns:p14="http://schemas.microsoft.com/office/powerpoint/2010/main" val="2424649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b="1" dirty="0" smtClean="0"/>
              <a:t>Agonists</a:t>
            </a:r>
            <a:r>
              <a:rPr lang="en-US" dirty="0" smtClean="0">
                <a:latin typeface="Times New Roman"/>
                <a:ea typeface="Calibri"/>
              </a:rPr>
              <a:t> </a:t>
            </a:r>
          </a:p>
          <a:p>
            <a:pPr>
              <a:buNone/>
            </a:pPr>
            <a:r>
              <a:rPr lang="en-US" dirty="0" smtClean="0">
                <a:latin typeface="Times New Roman"/>
                <a:ea typeface="Calibri"/>
              </a:rPr>
              <a:t>Drugs </a:t>
            </a:r>
            <a:r>
              <a:rPr lang="en-US" dirty="0">
                <a:latin typeface="Times New Roman"/>
                <a:ea typeface="Calibri"/>
              </a:rPr>
              <a:t>that </a:t>
            </a:r>
            <a:r>
              <a:rPr lang="en-US" i="1" dirty="0">
                <a:latin typeface="Times New Roman"/>
                <a:ea typeface="Calibri"/>
              </a:rPr>
              <a:t>mimic </a:t>
            </a:r>
            <a:r>
              <a:rPr lang="en-US" dirty="0">
                <a:latin typeface="Times New Roman"/>
                <a:ea typeface="Calibri"/>
              </a:rPr>
              <a:t>the body’s own regulatory molecules are called </a:t>
            </a:r>
            <a:r>
              <a:rPr lang="en-US" i="1" dirty="0">
                <a:latin typeface="Times New Roman"/>
                <a:ea typeface="Calibri"/>
              </a:rPr>
              <a:t>agonists</a:t>
            </a:r>
            <a:r>
              <a:rPr lang="en-US" dirty="0">
                <a:solidFill>
                  <a:srgbClr val="000000"/>
                </a:solidFill>
                <a:latin typeface="Times New Roman"/>
              </a:rPr>
              <a:t> </a:t>
            </a:r>
            <a:endParaRPr lang="en-US" b="1" dirty="0" smtClean="0"/>
          </a:p>
          <a:p>
            <a:pPr marL="0" indent="0">
              <a:buNone/>
            </a:pPr>
            <a:r>
              <a:rPr lang="en-US" b="1" dirty="0"/>
              <a:t> </a:t>
            </a:r>
            <a:r>
              <a:rPr lang="en-US" dirty="0" smtClean="0"/>
              <a:t>These </a:t>
            </a:r>
            <a:r>
              <a:rPr lang="en-US" dirty="0"/>
              <a:t>are</a:t>
            </a:r>
            <a:r>
              <a:rPr lang="en-US" b="1" dirty="0"/>
              <a:t> </a:t>
            </a:r>
            <a:r>
              <a:rPr lang="en-US" dirty="0"/>
              <a:t>drugs that bind and activate receptors because they resemble the natural chemicals and produce the same effects as the natural chemicals. </a:t>
            </a:r>
            <a:endParaRPr lang="en-US" dirty="0" smtClean="0"/>
          </a:p>
          <a:p>
            <a:r>
              <a:rPr lang="en-US" dirty="0" smtClean="0"/>
              <a:t>They </a:t>
            </a:r>
            <a:r>
              <a:rPr lang="en-US" dirty="0"/>
              <a:t>act longer than the natural substance to be of significance e.g. </a:t>
            </a:r>
            <a:r>
              <a:rPr lang="en-US" dirty="0" smtClean="0"/>
              <a:t>i) salbutamol </a:t>
            </a:r>
            <a:r>
              <a:rPr lang="en-US" dirty="0"/>
              <a:t>acts on beta 2 </a:t>
            </a:r>
            <a:r>
              <a:rPr lang="en-US" dirty="0" err="1"/>
              <a:t>adrenoceptors</a:t>
            </a:r>
            <a:r>
              <a:rPr lang="en-US" dirty="0"/>
              <a:t> to </a:t>
            </a:r>
            <a:r>
              <a:rPr lang="en-US" dirty="0" smtClean="0"/>
              <a:t>cause </a:t>
            </a:r>
            <a:r>
              <a:rPr lang="en-US" dirty="0" err="1" smtClean="0"/>
              <a:t>bronchodilation</a:t>
            </a:r>
            <a:r>
              <a:rPr lang="en-US" dirty="0" smtClean="0"/>
              <a:t> </a:t>
            </a:r>
            <a:r>
              <a:rPr lang="en-US" dirty="0"/>
              <a:t>and acts longer than the natural substance, adrenaline</a:t>
            </a:r>
            <a:r>
              <a:rPr lang="en-US" dirty="0" smtClean="0"/>
              <a:t>.</a:t>
            </a:r>
            <a:r>
              <a:rPr lang="en-US" i="1" dirty="0"/>
              <a:t> </a:t>
            </a:r>
            <a:r>
              <a:rPr lang="en-US" i="1" dirty="0" smtClean="0"/>
              <a:t>Ii)</a:t>
            </a:r>
            <a:r>
              <a:rPr lang="en-US" i="1" dirty="0" err="1" smtClean="0"/>
              <a:t>dobutamine</a:t>
            </a:r>
            <a:r>
              <a:rPr lang="en-US" i="1" dirty="0" smtClean="0"/>
              <a:t> </a:t>
            </a:r>
            <a:r>
              <a:rPr lang="en-US" i="1" dirty="0"/>
              <a:t>mimics the action of norepinephrine at receptors on the heart, thereby increasing the heart rate &amp; force of contraction</a:t>
            </a:r>
            <a:endParaRPr lang="en-US" dirty="0"/>
          </a:p>
          <a:p>
            <a:pPr marL="0" indent="0">
              <a:buNone/>
            </a:pPr>
            <a:r>
              <a:rPr lang="en-US" dirty="0" smtClean="0"/>
              <a:t> </a:t>
            </a:r>
            <a:endParaRPr lang="en-US" dirty="0"/>
          </a:p>
          <a:p>
            <a:endParaRPr lang="en-US" dirty="0"/>
          </a:p>
        </p:txBody>
      </p:sp>
    </p:spTree>
    <p:extLst>
      <p:ext uri="{BB962C8B-B14F-4D97-AF65-F5344CB8AC3E}">
        <p14:creationId xmlns:p14="http://schemas.microsoft.com/office/powerpoint/2010/main" val="4110452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sz="3000" b="1" dirty="0">
                <a:solidFill>
                  <a:prstClr val="black"/>
                </a:solidFill>
              </a:rPr>
              <a:t>Inverse agonists</a:t>
            </a:r>
          </a:p>
          <a:p>
            <a:pPr lvl="0"/>
            <a:r>
              <a:rPr lang="en-US" sz="3000" dirty="0">
                <a:solidFill>
                  <a:prstClr val="black"/>
                </a:solidFill>
              </a:rPr>
              <a:t>These produce effects that are specifically opposite of those produced by the agonist e.g. adenosine binds to adenosine receptors to produce drowsiness whereas caffeine binds to the same receptors to produce alertness.</a:t>
            </a:r>
          </a:p>
        </p:txBody>
      </p:sp>
    </p:spTree>
    <p:extLst>
      <p:ext uri="{BB962C8B-B14F-4D97-AF65-F5344CB8AC3E}">
        <p14:creationId xmlns:p14="http://schemas.microsoft.com/office/powerpoint/2010/main" val="4183649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a:buNone/>
            </a:pPr>
            <a:r>
              <a:rPr lang="en-US" b="1" dirty="0" smtClean="0"/>
              <a:t>Antagonist (blockers)</a:t>
            </a:r>
          </a:p>
          <a:p>
            <a:pPr marL="0" marR="0">
              <a:lnSpc>
                <a:spcPct val="150000"/>
              </a:lnSpc>
              <a:spcBef>
                <a:spcPts val="0"/>
              </a:spcBef>
              <a:spcAft>
                <a:spcPts val="1000"/>
              </a:spcAft>
            </a:pPr>
            <a:r>
              <a:rPr lang="en-US" dirty="0" smtClean="0"/>
              <a:t>These are substances/drugs that are sufficiently similar to the natural substance to be recognized by the receptors and to occupy them without activation thereby preventing (blocking) the natural substance from exerting its effect. </a:t>
            </a:r>
            <a:r>
              <a:rPr lang="en-US" dirty="0">
                <a:solidFill>
                  <a:srgbClr val="000000"/>
                </a:solidFill>
                <a:latin typeface="Times New Roman"/>
                <a:cs typeface="Times New Roman"/>
              </a:rPr>
              <a:t>.</a:t>
            </a:r>
            <a:r>
              <a:rPr lang="en-US" i="1" dirty="0">
                <a:latin typeface="Times New Roman"/>
                <a:ea typeface="Calibri"/>
                <a:cs typeface="Times New Roman"/>
              </a:rPr>
              <a:t>Naloxone use to treat drug toxicity- it blocks receptors for morphine &amp; related opioids; by preventing activation of opioid receptors, naloxone can completely reverse all symptoms of opioid overdose</a:t>
            </a:r>
            <a:r>
              <a:rPr lang="en-US" i="1" dirty="0" smtClean="0">
                <a:latin typeface="Times New Roman"/>
                <a:ea typeface="Calibri"/>
                <a:cs typeface="Times New Roman"/>
              </a:rPr>
              <a:t>.</a:t>
            </a:r>
            <a:endParaRPr lang="en-US" dirty="0" smtClean="0"/>
          </a:p>
          <a:p>
            <a:r>
              <a:rPr lang="en-US" dirty="0" smtClean="0"/>
              <a:t>The antagonists that have completely no activating effect are called pure antagonist. </a:t>
            </a:r>
          </a:p>
          <a:p>
            <a:r>
              <a:rPr lang="en-US" dirty="0" smtClean="0"/>
              <a:t>Others exert low degree activation and are called partial agonist. </a:t>
            </a:r>
          </a:p>
          <a:p>
            <a:pPr>
              <a:buNone/>
            </a:pPr>
            <a:endParaRPr lang="en-US" dirty="0" smtClean="0"/>
          </a:p>
          <a:p>
            <a:endParaRPr lang="en-US" dirty="0"/>
          </a:p>
        </p:txBody>
      </p:sp>
    </p:spTree>
    <p:extLst>
      <p:ext uri="{BB962C8B-B14F-4D97-AF65-F5344CB8AC3E}">
        <p14:creationId xmlns:p14="http://schemas.microsoft.com/office/powerpoint/2010/main" val="3858508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Enzymes</a:t>
            </a:r>
          </a:p>
          <a:p>
            <a:r>
              <a:rPr lang="en-US" dirty="0"/>
              <a:t>Many drugs are targeted on enzymes. The drug molecule is a substrate analogue that acts as a competitive inhibitor of the enzyme e.g. </a:t>
            </a:r>
            <a:r>
              <a:rPr lang="en-US" u="sng" dirty="0">
                <a:hlinkClick r:id="rId2" action="ppaction://hlinkfile" tooltip="View drug information"/>
              </a:rPr>
              <a:t>captopril,</a:t>
            </a:r>
            <a:r>
              <a:rPr lang="en-US" b="1" dirty="0">
                <a:hlinkClick r:id="rId2" action="ppaction://hlinkfile" tooltip="View drug information"/>
              </a:rPr>
              <a:t> </a:t>
            </a:r>
            <a:r>
              <a:rPr lang="en-US" dirty="0"/>
              <a:t>acting on angiotensin-converting enzyme or  </a:t>
            </a:r>
            <a:r>
              <a:rPr lang="en-US" u="sng" dirty="0" err="1">
                <a:hlinkClick r:id="rId2" action="ppaction://hlinkfile" tooltip="View drug information"/>
              </a:rPr>
              <a:t>aspirin,</a:t>
            </a:r>
            <a:r>
              <a:rPr lang="en-US" dirty="0" err="1"/>
              <a:t>acting</a:t>
            </a:r>
            <a:r>
              <a:rPr lang="en-US" dirty="0"/>
              <a:t> on </a:t>
            </a:r>
            <a:r>
              <a:rPr lang="en-US" dirty="0" err="1"/>
              <a:t>cyclo-oxygenase</a:t>
            </a:r>
            <a:r>
              <a:rPr lang="en-US" dirty="0"/>
              <a:t>. </a:t>
            </a:r>
          </a:p>
        </p:txBody>
      </p:sp>
    </p:spTree>
    <p:extLst>
      <p:ext uri="{BB962C8B-B14F-4D97-AF65-F5344CB8AC3E}">
        <p14:creationId xmlns:p14="http://schemas.microsoft.com/office/powerpoint/2010/main" val="1778733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b="1" dirty="0" smtClean="0"/>
              <a:t>Potency</a:t>
            </a:r>
          </a:p>
          <a:p>
            <a:r>
              <a:rPr lang="en-US" dirty="0" smtClean="0"/>
              <a:t>This </a:t>
            </a:r>
            <a:r>
              <a:rPr lang="en-US" dirty="0"/>
              <a:t>is the amount (weight) of a drug in relation to its effects e.g. if weight-for-weight drug A has greater effect than drug B then drug A is more potent than drug B, but the maximum therapeutic effect obtainable may be similar with both drugs.  </a:t>
            </a:r>
            <a:endParaRPr lang="en-US" dirty="0" smtClean="0"/>
          </a:p>
          <a:p>
            <a:r>
              <a:rPr lang="en-US" dirty="0" smtClean="0"/>
              <a:t>It is a measure of drug activity expressed in terms of the amount required to produce an effect of given intensity.</a:t>
            </a:r>
          </a:p>
          <a:p>
            <a:r>
              <a:rPr lang="en-US" dirty="0" smtClean="0">
                <a:solidFill>
                  <a:schemeClr val="tx2"/>
                </a:solidFill>
              </a:rPr>
              <a:t>For </a:t>
            </a:r>
            <a:r>
              <a:rPr lang="en-US" dirty="0">
                <a:solidFill>
                  <a:schemeClr val="tx2"/>
                </a:solidFill>
              </a:rPr>
              <a:t>instance, the diuretic effect of 1 mg of </a:t>
            </a:r>
            <a:r>
              <a:rPr lang="en-US" dirty="0" err="1">
                <a:solidFill>
                  <a:schemeClr val="tx2"/>
                </a:solidFill>
              </a:rPr>
              <a:t>bumetanide</a:t>
            </a:r>
            <a:r>
              <a:rPr lang="en-US" dirty="0">
                <a:solidFill>
                  <a:schemeClr val="tx2"/>
                </a:solidFill>
              </a:rPr>
              <a:t> is equivalent to 50mg of </a:t>
            </a:r>
            <a:r>
              <a:rPr lang="en-US" dirty="0" err="1">
                <a:solidFill>
                  <a:schemeClr val="tx2"/>
                </a:solidFill>
              </a:rPr>
              <a:t>furosemide</a:t>
            </a:r>
            <a:r>
              <a:rPr lang="en-US" dirty="0">
                <a:solidFill>
                  <a:schemeClr val="tx2"/>
                </a:solidFill>
              </a:rPr>
              <a:t> hence </a:t>
            </a:r>
            <a:r>
              <a:rPr lang="en-US" dirty="0" err="1">
                <a:solidFill>
                  <a:schemeClr val="tx2"/>
                </a:solidFill>
              </a:rPr>
              <a:t>bumetanide</a:t>
            </a:r>
            <a:r>
              <a:rPr lang="en-US" dirty="0">
                <a:solidFill>
                  <a:schemeClr val="tx2"/>
                </a:solidFill>
              </a:rPr>
              <a:t> is more potent than </a:t>
            </a:r>
            <a:r>
              <a:rPr lang="en-US" dirty="0" err="1">
                <a:solidFill>
                  <a:schemeClr val="tx2"/>
                </a:solidFill>
              </a:rPr>
              <a:t>furosemide</a:t>
            </a:r>
            <a:r>
              <a:rPr lang="en-US" dirty="0">
                <a:solidFill>
                  <a:schemeClr val="tx2"/>
                </a:solidFill>
              </a:rPr>
              <a:t> but both drugs may achieve the same maximum effect. </a:t>
            </a:r>
          </a:p>
          <a:p>
            <a:endParaRPr lang="en-US" dirty="0"/>
          </a:p>
        </p:txBody>
      </p:sp>
    </p:spTree>
    <p:extLst>
      <p:ext uri="{BB962C8B-B14F-4D97-AF65-F5344CB8AC3E}">
        <p14:creationId xmlns:p14="http://schemas.microsoft.com/office/powerpoint/2010/main" val="1924662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Therapeutic efficacy</a:t>
            </a:r>
          </a:p>
          <a:p>
            <a:r>
              <a:rPr lang="en-US" dirty="0"/>
              <a:t>Therapeutic efficacy is the capacity of a drug to produce an effect and it  refers to the maximum  effect e.g. if a drug A can produce a therapeutic effect that cannot be obtained with drug B no matter how much of drug B is given, then drug A has the higher therapeutic efficacy. </a:t>
            </a:r>
          </a:p>
          <a:p>
            <a:endParaRPr lang="en-US" dirty="0"/>
          </a:p>
        </p:txBody>
      </p:sp>
    </p:spTree>
    <p:extLst>
      <p:ext uri="{BB962C8B-B14F-4D97-AF65-F5344CB8AC3E}">
        <p14:creationId xmlns:p14="http://schemas.microsoft.com/office/powerpoint/2010/main" val="3542669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lvl="0" algn="just">
              <a:lnSpc>
                <a:spcPct val="200000"/>
              </a:lnSpc>
              <a:spcBef>
                <a:spcPts val="0"/>
              </a:spcBef>
              <a:buFont typeface="Symbol"/>
              <a:buChar char=""/>
            </a:pPr>
            <a:r>
              <a:rPr lang="en-US" sz="4600" b="1" dirty="0">
                <a:latin typeface="Times New Roman"/>
                <a:ea typeface="Calibri"/>
                <a:cs typeface="Times New Roman"/>
              </a:rPr>
              <a:t>Bioavailability</a:t>
            </a:r>
            <a:endParaRPr lang="en-US" sz="4600" dirty="0">
              <a:ea typeface="Calibri"/>
              <a:cs typeface="Times New Roman"/>
            </a:endParaRPr>
          </a:p>
          <a:p>
            <a:pPr marL="0" marR="0" indent="0" algn="just">
              <a:lnSpc>
                <a:spcPct val="200000"/>
              </a:lnSpc>
              <a:spcBef>
                <a:spcPts val="0"/>
              </a:spcBef>
              <a:spcAft>
                <a:spcPts val="1000"/>
              </a:spcAft>
              <a:buNone/>
            </a:pPr>
            <a:r>
              <a:rPr lang="en-US" sz="3800" b="1" dirty="0" smtClean="0">
                <a:latin typeface="Times New Roman"/>
                <a:ea typeface="Calibri"/>
                <a:cs typeface="Times New Roman"/>
              </a:rPr>
              <a:t>This means the percentage of active substances of a drug that is absorbed and becomes </a:t>
            </a:r>
            <a:r>
              <a:rPr lang="en-US" sz="3800" b="1" dirty="0">
                <a:latin typeface="Times New Roman"/>
                <a:ea typeface="Calibri"/>
                <a:cs typeface="Times New Roman"/>
              </a:rPr>
              <a:t>available to the target tissues following administration. The drug preparation/form and the degree of absorption determine </a:t>
            </a:r>
            <a:r>
              <a:rPr lang="en-US" sz="3800" b="1" dirty="0" smtClean="0">
                <a:latin typeface="Times New Roman"/>
                <a:ea typeface="Calibri"/>
                <a:cs typeface="Times New Roman"/>
              </a:rPr>
              <a:t>degree </a:t>
            </a:r>
            <a:r>
              <a:rPr lang="en-US" sz="3800" b="1" dirty="0">
                <a:latin typeface="Times New Roman"/>
                <a:ea typeface="Calibri"/>
                <a:cs typeface="Times New Roman"/>
              </a:rPr>
              <a:t>of bioavailability. </a:t>
            </a:r>
            <a:r>
              <a:rPr lang="en-US" sz="3800" b="1" dirty="0" smtClean="0">
                <a:latin typeface="Times New Roman"/>
                <a:ea typeface="Calibri"/>
                <a:cs typeface="Times New Roman"/>
              </a:rPr>
              <a:t>Intravenous </a:t>
            </a:r>
            <a:r>
              <a:rPr lang="en-US" sz="3800" b="1" dirty="0">
                <a:latin typeface="Times New Roman"/>
                <a:ea typeface="Calibri"/>
                <a:cs typeface="Times New Roman"/>
              </a:rPr>
              <a:t>administered drugs are 100 % available to the target sites while other routes results to less than 100% bioavailability.</a:t>
            </a:r>
            <a:endParaRPr lang="en-US" sz="3800" b="1" dirty="0">
              <a:ea typeface="Calibri"/>
              <a:cs typeface="Times New Roman"/>
            </a:endParaRPr>
          </a:p>
          <a:p>
            <a:endParaRPr lang="en-US" sz="3800" dirty="0"/>
          </a:p>
        </p:txBody>
      </p:sp>
    </p:spTree>
    <p:extLst>
      <p:ext uri="{BB962C8B-B14F-4D97-AF65-F5344CB8AC3E}">
        <p14:creationId xmlns:p14="http://schemas.microsoft.com/office/powerpoint/2010/main" val="1543092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SOURCES OF DRUGS</a:t>
            </a:r>
            <a:endParaRPr lang="en-US" dirty="0"/>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dirty="0">
                <a:latin typeface="Times New Roman"/>
                <a:ea typeface="Calibri"/>
                <a:cs typeface="Times New Roman"/>
              </a:rPr>
              <a:t>Drugs are obtained from six major sources:</a:t>
            </a:r>
            <a:endParaRPr lang="en-US" sz="2800" dirty="0">
              <a:ea typeface="Calibri"/>
              <a:cs typeface="Times New Roman"/>
            </a:endParaRPr>
          </a:p>
          <a:p>
            <a:pPr lvl="0">
              <a:lnSpc>
                <a:spcPct val="115000"/>
              </a:lnSpc>
              <a:spcBef>
                <a:spcPts val="0"/>
              </a:spcBef>
              <a:spcAft>
                <a:spcPts val="1000"/>
              </a:spcAft>
              <a:buFont typeface="+mj-lt"/>
              <a:buAutoNum type="arabicPeriod"/>
              <a:tabLst>
                <a:tab pos="457200" algn="l"/>
              </a:tabLst>
            </a:pPr>
            <a:r>
              <a:rPr lang="en-US" dirty="0">
                <a:latin typeface="Times New Roman"/>
                <a:ea typeface="Calibri"/>
                <a:cs typeface="Times New Roman"/>
              </a:rPr>
              <a:t>Plant sources</a:t>
            </a:r>
            <a:endParaRPr lang="en-US" sz="2800" dirty="0">
              <a:ea typeface="Calibri"/>
              <a:cs typeface="Times New Roman"/>
            </a:endParaRPr>
          </a:p>
          <a:p>
            <a:pPr lvl="0">
              <a:lnSpc>
                <a:spcPct val="115000"/>
              </a:lnSpc>
              <a:spcBef>
                <a:spcPts val="0"/>
              </a:spcBef>
              <a:spcAft>
                <a:spcPts val="1000"/>
              </a:spcAft>
              <a:buFont typeface="+mj-lt"/>
              <a:buAutoNum type="arabicPeriod"/>
              <a:tabLst>
                <a:tab pos="457200" algn="l"/>
              </a:tabLst>
            </a:pPr>
            <a:r>
              <a:rPr lang="en-US" dirty="0">
                <a:latin typeface="Times New Roman"/>
                <a:ea typeface="Calibri"/>
                <a:cs typeface="Times New Roman"/>
              </a:rPr>
              <a:t>Animal sources</a:t>
            </a:r>
            <a:endParaRPr lang="en-US" sz="2800" dirty="0">
              <a:ea typeface="Calibri"/>
              <a:cs typeface="Times New Roman"/>
            </a:endParaRPr>
          </a:p>
          <a:p>
            <a:pPr lvl="0">
              <a:lnSpc>
                <a:spcPct val="115000"/>
              </a:lnSpc>
              <a:spcBef>
                <a:spcPts val="0"/>
              </a:spcBef>
              <a:spcAft>
                <a:spcPts val="1000"/>
              </a:spcAft>
              <a:buFont typeface="+mj-lt"/>
              <a:buAutoNum type="arabicPeriod"/>
              <a:tabLst>
                <a:tab pos="457200" algn="l"/>
              </a:tabLst>
            </a:pPr>
            <a:r>
              <a:rPr lang="en-US" dirty="0">
                <a:latin typeface="Times New Roman"/>
                <a:ea typeface="Calibri"/>
                <a:cs typeface="Times New Roman"/>
              </a:rPr>
              <a:t>Mineral/ </a:t>
            </a:r>
            <a:r>
              <a:rPr lang="en-US" dirty="0" smtClean="0">
                <a:latin typeface="Times New Roman"/>
                <a:ea typeface="Calibri"/>
                <a:cs typeface="Times New Roman"/>
              </a:rPr>
              <a:t>Earth sources</a:t>
            </a:r>
            <a:r>
              <a:rPr lang="en-US" b="1" dirty="0">
                <a:solidFill>
                  <a:prstClr val="black"/>
                </a:solidFill>
              </a:rPr>
              <a:t> </a:t>
            </a:r>
            <a:r>
              <a:rPr lang="en-US" b="1" dirty="0" smtClean="0">
                <a:solidFill>
                  <a:prstClr val="black"/>
                </a:solidFill>
              </a:rPr>
              <a:t>(Inorganic sources)</a:t>
            </a:r>
            <a:endParaRPr lang="en-US" sz="2800" dirty="0">
              <a:ea typeface="Calibri"/>
              <a:cs typeface="Times New Roman"/>
            </a:endParaRPr>
          </a:p>
          <a:p>
            <a:pPr lvl="0">
              <a:lnSpc>
                <a:spcPct val="115000"/>
              </a:lnSpc>
              <a:spcBef>
                <a:spcPts val="0"/>
              </a:spcBef>
              <a:spcAft>
                <a:spcPts val="1000"/>
              </a:spcAft>
              <a:buFont typeface="+mj-lt"/>
              <a:buAutoNum type="arabicPeriod"/>
              <a:tabLst>
                <a:tab pos="457200" algn="l"/>
              </a:tabLst>
            </a:pPr>
            <a:r>
              <a:rPr lang="en-US" dirty="0">
                <a:latin typeface="Times New Roman"/>
                <a:ea typeface="Calibri"/>
                <a:cs typeface="Times New Roman"/>
              </a:rPr>
              <a:t>Microbiological sources</a:t>
            </a:r>
            <a:endParaRPr lang="en-US" sz="2800" dirty="0">
              <a:ea typeface="Calibri"/>
              <a:cs typeface="Times New Roman"/>
            </a:endParaRPr>
          </a:p>
          <a:p>
            <a:pPr lvl="0">
              <a:lnSpc>
                <a:spcPct val="115000"/>
              </a:lnSpc>
              <a:spcBef>
                <a:spcPts val="0"/>
              </a:spcBef>
              <a:spcAft>
                <a:spcPts val="1000"/>
              </a:spcAft>
              <a:buFont typeface="+mj-lt"/>
              <a:buAutoNum type="arabicPeriod"/>
              <a:tabLst>
                <a:tab pos="457200" algn="l"/>
              </a:tabLst>
            </a:pPr>
            <a:r>
              <a:rPr lang="en-US" dirty="0">
                <a:latin typeface="Times New Roman"/>
                <a:ea typeface="Calibri"/>
                <a:cs typeface="Times New Roman"/>
              </a:rPr>
              <a:t>Semi synthetic sources/ Synthetic sources</a:t>
            </a:r>
            <a:endParaRPr lang="en-US" sz="2800" dirty="0">
              <a:ea typeface="Calibri"/>
              <a:cs typeface="Times New Roman"/>
            </a:endParaRPr>
          </a:p>
        </p:txBody>
      </p:sp>
    </p:spTree>
    <p:extLst>
      <p:ext uri="{BB962C8B-B14F-4D97-AF65-F5344CB8AC3E}">
        <p14:creationId xmlns:p14="http://schemas.microsoft.com/office/powerpoint/2010/main" val="2760332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a:normAutofit fontScale="90000"/>
          </a:bodyPr>
          <a:lstStyle/>
          <a:p>
            <a:r>
              <a:rPr lang="en-US" dirty="0" smtClean="0">
                <a:solidFill>
                  <a:srgbClr val="FF0000"/>
                </a:solidFill>
              </a:rPr>
              <a:t>OBJECTIVES</a:t>
            </a:r>
            <a:r>
              <a:rPr lang="en-US" dirty="0" smtClean="0"/>
              <a:t> </a:t>
            </a:r>
            <a:endParaRPr lang="en-US" dirty="0"/>
          </a:p>
        </p:txBody>
      </p:sp>
      <p:sp>
        <p:nvSpPr>
          <p:cNvPr id="3" name="Content Placeholder 2"/>
          <p:cNvSpPr>
            <a:spLocks noGrp="1"/>
          </p:cNvSpPr>
          <p:nvPr>
            <p:ph idx="1"/>
          </p:nvPr>
        </p:nvSpPr>
        <p:spPr>
          <a:xfrm>
            <a:off x="0" y="609600"/>
            <a:ext cx="9144000" cy="6248400"/>
          </a:xfrm>
        </p:spPr>
        <p:txBody>
          <a:bodyPr/>
          <a:lstStyle/>
          <a:p>
            <a:pPr>
              <a:buNone/>
            </a:pPr>
            <a:r>
              <a:rPr lang="en-US" dirty="0" smtClean="0">
                <a:latin typeface="Georgia" pitchFamily="18" charset="0"/>
              </a:rPr>
              <a:t>By the end of the lesson, you should be able to:</a:t>
            </a:r>
          </a:p>
          <a:p>
            <a:r>
              <a:rPr lang="en-US" dirty="0" smtClean="0">
                <a:latin typeface="Georgia" pitchFamily="18" charset="0"/>
              </a:rPr>
              <a:t>Define pharmacology</a:t>
            </a:r>
          </a:p>
          <a:p>
            <a:r>
              <a:rPr lang="en-US" dirty="0" smtClean="0">
                <a:latin typeface="Georgia" pitchFamily="18" charset="0"/>
              </a:rPr>
              <a:t>Explain the meaning of key terms in pharmacology</a:t>
            </a:r>
          </a:p>
          <a:p>
            <a:r>
              <a:rPr lang="en-US" dirty="0" smtClean="0">
                <a:latin typeface="Georgia" pitchFamily="18" charset="0"/>
              </a:rPr>
              <a:t>Describe the historical development of pharmacology</a:t>
            </a:r>
          </a:p>
          <a:p>
            <a:r>
              <a:rPr lang="en-US" dirty="0" smtClean="0">
                <a:latin typeface="Georgia" pitchFamily="18" charset="0"/>
              </a:rPr>
              <a:t>Identify various sources and uses of drugs</a:t>
            </a:r>
          </a:p>
          <a:p>
            <a:r>
              <a:rPr lang="en-US" dirty="0" smtClean="0">
                <a:latin typeface="Georgia" pitchFamily="18" charset="0"/>
              </a:rPr>
              <a:t>Describe the drug development process</a:t>
            </a:r>
            <a:endParaRPr lang="en-US" dirty="0">
              <a:latin typeface="Georgia" pitchFamily="18" charset="0"/>
            </a:endParaRPr>
          </a:p>
        </p:txBody>
      </p:sp>
    </p:spTree>
    <p:extLst>
      <p:ext uri="{BB962C8B-B14F-4D97-AF65-F5344CB8AC3E}">
        <p14:creationId xmlns:p14="http://schemas.microsoft.com/office/powerpoint/2010/main" val="37120531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r>
              <a:rPr lang="en-US" b="1" u="sng" dirty="0" smtClean="0">
                <a:solidFill>
                  <a:srgbClr val="FF0000"/>
                </a:solidFill>
              </a:rPr>
              <a:t>a</a:t>
            </a:r>
            <a:r>
              <a:rPr lang="en-US" b="1" u="sng" dirty="0">
                <a:solidFill>
                  <a:srgbClr val="FF0000"/>
                </a:solidFill>
              </a:rPr>
              <a:t>) Plants sources</a:t>
            </a:r>
          </a:p>
          <a:p>
            <a:r>
              <a:rPr lang="en-US" dirty="0"/>
              <a:t>Plants have been used as sources of drugs since pre-historic times. </a:t>
            </a:r>
            <a:endParaRPr lang="en-US" dirty="0" smtClean="0"/>
          </a:p>
          <a:p>
            <a:r>
              <a:rPr lang="en-US" dirty="0" smtClean="0"/>
              <a:t>Plants </a:t>
            </a:r>
            <a:r>
              <a:rPr lang="en-US" dirty="0"/>
              <a:t>are an </a:t>
            </a:r>
            <a:r>
              <a:rPr lang="en-US" dirty="0" smtClean="0"/>
              <a:t>important source </a:t>
            </a:r>
            <a:r>
              <a:rPr lang="en-US" dirty="0"/>
              <a:t>of chemicals that are developed into drugs. Any part of the plant; including </a:t>
            </a:r>
            <a:r>
              <a:rPr lang="en-US" dirty="0" smtClean="0"/>
              <a:t>leaves, roots </a:t>
            </a:r>
            <a:r>
              <a:rPr lang="en-US" dirty="0"/>
              <a:t>and back can be used. </a:t>
            </a:r>
            <a:endParaRPr lang="en-US" dirty="0" smtClean="0"/>
          </a:p>
          <a:p>
            <a:r>
              <a:rPr lang="en-US" dirty="0" smtClean="0"/>
              <a:t>Drugs may also be processed using the synthetic version of the active chemical found in a plant</a:t>
            </a:r>
            <a:endParaRPr lang="en-US" sz="3600" dirty="0" smtClean="0"/>
          </a:p>
        </p:txBody>
      </p:sp>
    </p:spTree>
    <p:extLst>
      <p:ext uri="{BB962C8B-B14F-4D97-AF65-F5344CB8AC3E}">
        <p14:creationId xmlns:p14="http://schemas.microsoft.com/office/powerpoint/2010/main" val="29136239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0" marR="0">
              <a:lnSpc>
                <a:spcPct val="115000"/>
              </a:lnSpc>
              <a:spcBef>
                <a:spcPts val="0"/>
              </a:spcBef>
              <a:spcAft>
                <a:spcPts val="1000"/>
              </a:spcAft>
            </a:pPr>
            <a:r>
              <a:rPr lang="en-US" b="1" dirty="0">
                <a:latin typeface="Times New Roman"/>
                <a:ea typeface="Calibri"/>
                <a:cs typeface="Times New Roman"/>
              </a:rPr>
              <a:t>Flowers:</a:t>
            </a:r>
            <a:r>
              <a:rPr lang="en-US" dirty="0">
                <a:latin typeface="Times New Roman"/>
                <a:ea typeface="Calibri"/>
                <a:cs typeface="Times New Roman"/>
              </a:rPr>
              <a:t>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Poppy </a:t>
            </a:r>
            <a:r>
              <a:rPr lang="en-US" dirty="0" err="1">
                <a:latin typeface="Times New Roman"/>
                <a:ea typeface="Calibri"/>
                <a:cs typeface="Times New Roman"/>
              </a:rPr>
              <a:t>papaver</a:t>
            </a:r>
            <a:r>
              <a:rPr lang="en-US" dirty="0">
                <a:latin typeface="Times New Roman"/>
                <a:ea typeface="Calibri"/>
                <a:cs typeface="Times New Roman"/>
              </a:rPr>
              <a:t> </a:t>
            </a:r>
            <a:r>
              <a:rPr lang="en-US" dirty="0" err="1">
                <a:latin typeface="Times New Roman"/>
                <a:ea typeface="Calibri"/>
                <a:cs typeface="Times New Roman"/>
              </a:rPr>
              <a:t>somniferum</a:t>
            </a:r>
            <a:r>
              <a:rPr lang="en-US" dirty="0">
                <a:latin typeface="Times New Roman"/>
                <a:ea typeface="Calibri"/>
                <a:cs typeface="Times New Roman"/>
              </a:rPr>
              <a:t> gives morphine (opioid)</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err="1">
                <a:latin typeface="Times New Roman"/>
                <a:ea typeface="Calibri"/>
                <a:cs typeface="Times New Roman"/>
              </a:rPr>
              <a:t>Vinca</a:t>
            </a:r>
            <a:r>
              <a:rPr lang="en-US" dirty="0">
                <a:latin typeface="Times New Roman"/>
                <a:ea typeface="Calibri"/>
                <a:cs typeface="Times New Roman"/>
              </a:rPr>
              <a:t> </a:t>
            </a:r>
            <a:r>
              <a:rPr lang="en-US" dirty="0" err="1">
                <a:latin typeface="Times New Roman"/>
                <a:ea typeface="Calibri"/>
                <a:cs typeface="Times New Roman"/>
              </a:rPr>
              <a:t>rosea</a:t>
            </a:r>
            <a:r>
              <a:rPr lang="en-US" dirty="0">
                <a:latin typeface="Times New Roman"/>
                <a:ea typeface="Calibri"/>
                <a:cs typeface="Times New Roman"/>
              </a:rPr>
              <a:t> gives vincristine &amp; vinblastine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Rose gives rose water used as tonic.</a:t>
            </a:r>
            <a:endParaRPr lang="en-US" sz="2800" dirty="0">
              <a:ea typeface="Calibri"/>
              <a:cs typeface="Times New Roman"/>
            </a:endParaRPr>
          </a:p>
          <a:p>
            <a:pPr marL="0" marR="0">
              <a:lnSpc>
                <a:spcPct val="115000"/>
              </a:lnSpc>
              <a:spcBef>
                <a:spcPts val="0"/>
              </a:spcBef>
              <a:spcAft>
                <a:spcPts val="1000"/>
              </a:spcAft>
            </a:pPr>
            <a:r>
              <a:rPr lang="en-US" b="1" dirty="0">
                <a:latin typeface="Times New Roman"/>
                <a:ea typeface="Calibri"/>
                <a:cs typeface="Times New Roman"/>
              </a:rPr>
              <a:t>Leaves:</a:t>
            </a:r>
            <a:r>
              <a:rPr lang="en-US" dirty="0">
                <a:latin typeface="Times New Roman"/>
                <a:ea typeface="Calibri"/>
                <a:cs typeface="Times New Roman"/>
              </a:rPr>
              <a:t>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a. Leaves of Digitalis </a:t>
            </a:r>
            <a:r>
              <a:rPr lang="en-US" dirty="0" err="1">
                <a:latin typeface="Times New Roman"/>
                <a:ea typeface="Calibri"/>
                <a:cs typeface="Times New Roman"/>
              </a:rPr>
              <a:t>Purpurea</a:t>
            </a:r>
            <a:r>
              <a:rPr lang="en-US" dirty="0">
                <a:latin typeface="Times New Roman"/>
                <a:ea typeface="Calibri"/>
                <a:cs typeface="Times New Roman"/>
              </a:rPr>
              <a:t> are the source of </a:t>
            </a:r>
            <a:r>
              <a:rPr lang="en-US" dirty="0" err="1">
                <a:latin typeface="Times New Roman"/>
                <a:ea typeface="Calibri"/>
                <a:cs typeface="Times New Roman"/>
              </a:rPr>
              <a:t>Digitoxin</a:t>
            </a:r>
            <a:r>
              <a:rPr lang="en-US" dirty="0">
                <a:latin typeface="Times New Roman"/>
                <a:ea typeface="Calibri"/>
                <a:cs typeface="Times New Roman"/>
              </a:rPr>
              <a:t> &amp; Digoxin, cardiac glycosides.</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b. Leaves of Eucalyptus give oil of Eucalyptus, an important component of cough syrup.</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c. Tobacco leaves give nicotine.</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d. </a:t>
            </a:r>
            <a:r>
              <a:rPr lang="en-US" dirty="0" err="1">
                <a:latin typeface="Times New Roman"/>
                <a:ea typeface="Calibri"/>
                <a:cs typeface="Times New Roman"/>
              </a:rPr>
              <a:t>Atropa</a:t>
            </a:r>
            <a:r>
              <a:rPr lang="en-US" dirty="0">
                <a:latin typeface="Times New Roman"/>
                <a:ea typeface="Calibri"/>
                <a:cs typeface="Times New Roman"/>
              </a:rPr>
              <a:t> belladonna gives atropine.</a:t>
            </a:r>
            <a:endParaRPr lang="en-US" sz="2800" dirty="0">
              <a:ea typeface="Calibri"/>
              <a:cs typeface="Times New Roman"/>
            </a:endParaRPr>
          </a:p>
        </p:txBody>
      </p:sp>
    </p:spTree>
    <p:extLst>
      <p:ext uri="{BB962C8B-B14F-4D97-AF65-F5344CB8AC3E}">
        <p14:creationId xmlns:p14="http://schemas.microsoft.com/office/powerpoint/2010/main" val="926268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marR="0">
              <a:lnSpc>
                <a:spcPct val="115000"/>
              </a:lnSpc>
              <a:spcBef>
                <a:spcPts val="0"/>
              </a:spcBef>
              <a:spcAft>
                <a:spcPts val="1000"/>
              </a:spcAft>
            </a:pPr>
            <a:r>
              <a:rPr lang="en-US" b="1" dirty="0">
                <a:latin typeface="Times New Roman"/>
                <a:ea typeface="Calibri"/>
                <a:cs typeface="Times New Roman"/>
              </a:rPr>
              <a:t>Fruits:</a:t>
            </a:r>
            <a:r>
              <a:rPr lang="en-US" dirty="0">
                <a:latin typeface="Times New Roman"/>
                <a:ea typeface="Calibri"/>
                <a:cs typeface="Times New Roman"/>
              </a:rPr>
              <a:t>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err="1">
                <a:latin typeface="Times New Roman"/>
                <a:ea typeface="Calibri"/>
                <a:cs typeface="Times New Roman"/>
              </a:rPr>
              <a:t>Senna</a:t>
            </a:r>
            <a:r>
              <a:rPr lang="en-US" dirty="0">
                <a:latin typeface="Times New Roman"/>
                <a:ea typeface="Calibri"/>
                <a:cs typeface="Times New Roman"/>
              </a:rPr>
              <a:t> pod gives </a:t>
            </a:r>
            <a:r>
              <a:rPr lang="en-US" dirty="0" err="1">
                <a:latin typeface="Times New Roman"/>
                <a:ea typeface="Calibri"/>
                <a:cs typeface="Times New Roman"/>
              </a:rPr>
              <a:t>anthracine</a:t>
            </a:r>
            <a:r>
              <a:rPr lang="en-US" dirty="0">
                <a:latin typeface="Times New Roman"/>
                <a:ea typeface="Calibri"/>
                <a:cs typeface="Times New Roman"/>
              </a:rPr>
              <a:t>, a purgative (used in constipation)</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err="1">
                <a:latin typeface="Times New Roman"/>
                <a:ea typeface="Calibri"/>
                <a:cs typeface="Times New Roman"/>
              </a:rPr>
              <a:t>Calabar</a:t>
            </a:r>
            <a:r>
              <a:rPr lang="en-US" dirty="0">
                <a:latin typeface="Times New Roman"/>
                <a:ea typeface="Calibri"/>
                <a:cs typeface="Times New Roman"/>
              </a:rPr>
              <a:t> beans give </a:t>
            </a:r>
            <a:r>
              <a:rPr lang="en-US" dirty="0" err="1">
                <a:latin typeface="Times New Roman"/>
                <a:ea typeface="Calibri"/>
                <a:cs typeface="Times New Roman"/>
              </a:rPr>
              <a:t>physostigmine</a:t>
            </a:r>
            <a:r>
              <a:rPr lang="en-US" dirty="0">
                <a:latin typeface="Times New Roman"/>
                <a:ea typeface="Calibri"/>
                <a:cs typeface="Times New Roman"/>
              </a:rPr>
              <a:t>, a </a:t>
            </a:r>
            <a:r>
              <a:rPr lang="en-US" dirty="0" err="1">
                <a:latin typeface="Times New Roman"/>
                <a:ea typeface="Calibri"/>
                <a:cs typeface="Times New Roman"/>
              </a:rPr>
              <a:t>cholinomimetic</a:t>
            </a:r>
            <a:r>
              <a:rPr lang="en-US" dirty="0">
                <a:latin typeface="Times New Roman"/>
                <a:ea typeface="Calibri"/>
                <a:cs typeface="Times New Roman"/>
              </a:rPr>
              <a:t> agent.</a:t>
            </a:r>
            <a:endParaRPr lang="en-US" sz="2800" dirty="0">
              <a:ea typeface="Calibri"/>
              <a:cs typeface="Times New Roman"/>
            </a:endParaRPr>
          </a:p>
          <a:p>
            <a:pPr marL="0" marR="0">
              <a:lnSpc>
                <a:spcPct val="115000"/>
              </a:lnSpc>
              <a:spcBef>
                <a:spcPts val="0"/>
              </a:spcBef>
              <a:spcAft>
                <a:spcPts val="1000"/>
              </a:spcAft>
            </a:pPr>
            <a:r>
              <a:rPr lang="en-US" b="1" dirty="0">
                <a:latin typeface="Times New Roman"/>
                <a:ea typeface="Calibri"/>
                <a:cs typeface="Times New Roman"/>
              </a:rPr>
              <a:t>Seeds:</a:t>
            </a:r>
            <a:r>
              <a:rPr lang="en-US" dirty="0">
                <a:latin typeface="Times New Roman"/>
                <a:ea typeface="Calibri"/>
                <a:cs typeface="Times New Roman"/>
              </a:rPr>
              <a:t>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Seeds of </a:t>
            </a:r>
            <a:r>
              <a:rPr lang="en-US" dirty="0" err="1">
                <a:latin typeface="Times New Roman"/>
                <a:ea typeface="Calibri"/>
                <a:cs typeface="Times New Roman"/>
              </a:rPr>
              <a:t>Nux</a:t>
            </a:r>
            <a:r>
              <a:rPr lang="en-US" dirty="0">
                <a:latin typeface="Times New Roman"/>
                <a:ea typeface="Calibri"/>
                <a:cs typeface="Times New Roman"/>
              </a:rPr>
              <a:t> Vomica give strychnine, a CNS stimulant.</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Castor oil seeds give castor oil.</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err="1">
                <a:latin typeface="Times New Roman"/>
                <a:ea typeface="Calibri"/>
                <a:cs typeface="Times New Roman"/>
              </a:rPr>
              <a:t>Calabar</a:t>
            </a:r>
            <a:r>
              <a:rPr lang="en-US" dirty="0">
                <a:latin typeface="Times New Roman"/>
                <a:ea typeface="Calibri"/>
                <a:cs typeface="Times New Roman"/>
              </a:rPr>
              <a:t> beans give </a:t>
            </a:r>
            <a:r>
              <a:rPr lang="en-US" dirty="0" err="1">
                <a:latin typeface="Times New Roman"/>
                <a:ea typeface="Calibri"/>
                <a:cs typeface="Times New Roman"/>
              </a:rPr>
              <a:t>Physostigmine</a:t>
            </a:r>
            <a:r>
              <a:rPr lang="en-US" dirty="0">
                <a:latin typeface="Times New Roman"/>
                <a:ea typeface="Calibri"/>
                <a:cs typeface="Times New Roman"/>
              </a:rPr>
              <a:t>, a </a:t>
            </a:r>
            <a:r>
              <a:rPr lang="en-US" dirty="0" err="1">
                <a:latin typeface="Times New Roman"/>
                <a:ea typeface="Calibri"/>
                <a:cs typeface="Times New Roman"/>
              </a:rPr>
              <a:t>cholinomimetic</a:t>
            </a:r>
            <a:r>
              <a:rPr lang="en-US" dirty="0">
                <a:latin typeface="Times New Roman"/>
                <a:ea typeface="Calibri"/>
                <a:cs typeface="Times New Roman"/>
              </a:rPr>
              <a:t> drug.</a:t>
            </a:r>
            <a:endParaRPr lang="en-US" sz="2800" dirty="0">
              <a:ea typeface="Calibri"/>
              <a:cs typeface="Times New Roman"/>
            </a:endParaRPr>
          </a:p>
        </p:txBody>
      </p:sp>
    </p:spTree>
    <p:extLst>
      <p:ext uri="{BB962C8B-B14F-4D97-AF65-F5344CB8AC3E}">
        <p14:creationId xmlns:p14="http://schemas.microsoft.com/office/powerpoint/2010/main" val="1653952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marR="0">
              <a:lnSpc>
                <a:spcPct val="115000"/>
              </a:lnSpc>
              <a:spcBef>
                <a:spcPts val="0"/>
              </a:spcBef>
              <a:spcAft>
                <a:spcPts val="1000"/>
              </a:spcAft>
            </a:pPr>
            <a:r>
              <a:rPr lang="en-US" b="1" dirty="0">
                <a:latin typeface="Times New Roman"/>
                <a:ea typeface="Calibri"/>
                <a:cs typeface="Times New Roman"/>
              </a:rPr>
              <a:t>Stem:</a:t>
            </a:r>
            <a:r>
              <a:rPr lang="en-US" dirty="0">
                <a:latin typeface="Times New Roman"/>
                <a:ea typeface="Calibri"/>
                <a:cs typeface="Times New Roman"/>
              </a:rPr>
              <a:t>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err="1">
                <a:latin typeface="Times New Roman"/>
                <a:ea typeface="Calibri"/>
                <a:cs typeface="Times New Roman"/>
              </a:rPr>
              <a:t>Chondrodendron</a:t>
            </a:r>
            <a:r>
              <a:rPr lang="en-US" dirty="0">
                <a:latin typeface="Times New Roman"/>
                <a:ea typeface="Calibri"/>
                <a:cs typeface="Times New Roman"/>
              </a:rPr>
              <a:t> </a:t>
            </a:r>
            <a:r>
              <a:rPr lang="en-US" dirty="0" err="1">
                <a:latin typeface="Times New Roman"/>
                <a:ea typeface="Calibri"/>
                <a:cs typeface="Times New Roman"/>
              </a:rPr>
              <a:t>tomentosum</a:t>
            </a:r>
            <a:r>
              <a:rPr lang="en-US" dirty="0">
                <a:latin typeface="Times New Roman"/>
                <a:ea typeface="Calibri"/>
                <a:cs typeface="Times New Roman"/>
              </a:rPr>
              <a:t> gives </a:t>
            </a:r>
            <a:r>
              <a:rPr lang="en-US" dirty="0" err="1">
                <a:latin typeface="Times New Roman"/>
                <a:ea typeface="Calibri"/>
                <a:cs typeface="Times New Roman"/>
              </a:rPr>
              <a:t>tuboqurarine</a:t>
            </a:r>
            <a:r>
              <a:rPr lang="en-US" dirty="0">
                <a:latin typeface="Times New Roman"/>
                <a:ea typeface="Calibri"/>
                <a:cs typeface="Times New Roman"/>
              </a:rPr>
              <a:t>, which is skeletal muscle relaxant used in general anesthesia.</a:t>
            </a:r>
            <a:endParaRPr lang="en-US" sz="2800" dirty="0">
              <a:ea typeface="Calibri"/>
              <a:cs typeface="Times New Roman"/>
            </a:endParaRPr>
          </a:p>
          <a:p>
            <a:pPr marL="0" marR="0">
              <a:lnSpc>
                <a:spcPct val="115000"/>
              </a:lnSpc>
              <a:spcBef>
                <a:spcPts val="0"/>
              </a:spcBef>
              <a:spcAft>
                <a:spcPts val="1000"/>
              </a:spcAft>
            </a:pPr>
            <a:r>
              <a:rPr lang="en-US" b="1" dirty="0">
                <a:latin typeface="Times New Roman"/>
                <a:ea typeface="Calibri"/>
                <a:cs typeface="Times New Roman"/>
              </a:rPr>
              <a:t>Bark:</a:t>
            </a:r>
            <a:r>
              <a:rPr lang="en-US" dirty="0">
                <a:latin typeface="Times New Roman"/>
                <a:ea typeface="Calibri"/>
                <a:cs typeface="Times New Roman"/>
              </a:rPr>
              <a:t>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Cinchona bark gives quinine &amp; quinidine, which are antimalarial drugs. Quinidine also has </a:t>
            </a:r>
            <a:r>
              <a:rPr lang="en-US" dirty="0" err="1">
                <a:latin typeface="Times New Roman"/>
                <a:ea typeface="Calibri"/>
                <a:cs typeface="Times New Roman"/>
              </a:rPr>
              <a:t>antiarrythmic</a:t>
            </a:r>
            <a:r>
              <a:rPr lang="en-US" dirty="0">
                <a:latin typeface="Times New Roman"/>
                <a:ea typeface="Calibri"/>
                <a:cs typeface="Times New Roman"/>
              </a:rPr>
              <a:t> properties.</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err="1">
                <a:latin typeface="Times New Roman"/>
                <a:ea typeface="Calibri"/>
                <a:cs typeface="Times New Roman"/>
              </a:rPr>
              <a:t>Atropa</a:t>
            </a:r>
            <a:r>
              <a:rPr lang="en-US" dirty="0">
                <a:latin typeface="Times New Roman"/>
                <a:ea typeface="Calibri"/>
                <a:cs typeface="Times New Roman"/>
              </a:rPr>
              <a:t> belladonna gives atropine, an anticholinergic.</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err="1">
                <a:latin typeface="Times New Roman"/>
                <a:ea typeface="Calibri"/>
                <a:cs typeface="Times New Roman"/>
              </a:rPr>
              <a:t>Hyoscyamus</a:t>
            </a:r>
            <a:r>
              <a:rPr lang="en-US" dirty="0">
                <a:latin typeface="Times New Roman"/>
                <a:ea typeface="Calibri"/>
                <a:cs typeface="Times New Roman"/>
              </a:rPr>
              <a:t> Niger gives </a:t>
            </a:r>
            <a:r>
              <a:rPr lang="en-US" dirty="0" err="1">
                <a:latin typeface="Times New Roman"/>
                <a:ea typeface="Calibri"/>
                <a:cs typeface="Times New Roman"/>
              </a:rPr>
              <a:t>Hyosine</a:t>
            </a:r>
            <a:r>
              <a:rPr lang="en-US" dirty="0">
                <a:latin typeface="Times New Roman"/>
                <a:ea typeface="Calibri"/>
                <a:cs typeface="Times New Roman"/>
              </a:rPr>
              <a:t>, also an anticholinergic.</a:t>
            </a:r>
            <a:endParaRPr lang="en-US" sz="2800" dirty="0">
              <a:ea typeface="Calibri"/>
              <a:cs typeface="Times New Roman"/>
            </a:endParaRPr>
          </a:p>
        </p:txBody>
      </p:sp>
    </p:spTree>
    <p:extLst>
      <p:ext uri="{BB962C8B-B14F-4D97-AF65-F5344CB8AC3E}">
        <p14:creationId xmlns:p14="http://schemas.microsoft.com/office/powerpoint/2010/main" val="1369355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b="1" dirty="0">
                <a:latin typeface="Times New Roman"/>
                <a:ea typeface="Calibri"/>
                <a:cs typeface="Times New Roman"/>
              </a:rPr>
              <a:t>Roots:</a:t>
            </a:r>
            <a:r>
              <a:rPr lang="en-US" dirty="0">
                <a:latin typeface="Times New Roman"/>
                <a:ea typeface="Calibri"/>
                <a:cs typeface="Times New Roman"/>
              </a:rPr>
              <a:t>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err="1">
                <a:latin typeface="Times New Roman"/>
                <a:ea typeface="Calibri"/>
                <a:cs typeface="Times New Roman"/>
              </a:rPr>
              <a:t>Ipecacuanha</a:t>
            </a:r>
            <a:r>
              <a:rPr lang="en-US" dirty="0">
                <a:latin typeface="Times New Roman"/>
                <a:ea typeface="Calibri"/>
                <a:cs typeface="Times New Roman"/>
              </a:rPr>
              <a:t> root gives Emetine, used to induce vomiting as in accidental poisoning. It also has </a:t>
            </a:r>
            <a:r>
              <a:rPr lang="en-US" dirty="0" err="1">
                <a:latin typeface="Times New Roman"/>
                <a:ea typeface="Calibri"/>
                <a:cs typeface="Times New Roman"/>
              </a:rPr>
              <a:t>amoebicidal</a:t>
            </a:r>
            <a:r>
              <a:rPr lang="en-US" dirty="0">
                <a:latin typeface="Times New Roman"/>
                <a:ea typeface="Calibri"/>
                <a:cs typeface="Times New Roman"/>
              </a:rPr>
              <a:t> properties.</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err="1">
                <a:latin typeface="Times New Roman"/>
                <a:ea typeface="Calibri"/>
                <a:cs typeface="Times New Roman"/>
              </a:rPr>
              <a:t>Rauwolfia</a:t>
            </a:r>
            <a:r>
              <a:rPr lang="en-US" dirty="0">
                <a:latin typeface="Times New Roman"/>
                <a:ea typeface="Calibri"/>
                <a:cs typeface="Times New Roman"/>
              </a:rPr>
              <a:t> </a:t>
            </a:r>
            <a:r>
              <a:rPr lang="en-US" dirty="0" err="1">
                <a:latin typeface="Times New Roman"/>
                <a:ea typeface="Calibri"/>
                <a:cs typeface="Times New Roman"/>
              </a:rPr>
              <a:t>serpentina</a:t>
            </a:r>
            <a:r>
              <a:rPr lang="en-US" dirty="0">
                <a:latin typeface="Times New Roman"/>
                <a:ea typeface="Calibri"/>
                <a:cs typeface="Times New Roman"/>
              </a:rPr>
              <a:t> gives reserpine, a hypotensive agent.</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Reserpine was used for hypertension treatment</a:t>
            </a:r>
            <a:endParaRPr lang="en-US" sz="2800" dirty="0">
              <a:ea typeface="Calibri"/>
              <a:cs typeface="Times New Roman"/>
            </a:endParaRPr>
          </a:p>
        </p:txBody>
      </p:sp>
    </p:spTree>
    <p:extLst>
      <p:ext uri="{BB962C8B-B14F-4D97-AF65-F5344CB8AC3E}">
        <p14:creationId xmlns:p14="http://schemas.microsoft.com/office/powerpoint/2010/main" val="2581546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2" y="24694"/>
            <a:ext cx="9151872" cy="6833306"/>
          </a:xfrm>
        </p:spPr>
        <p:txBody>
          <a:bodyPr>
            <a:normAutofit/>
          </a:bodyPr>
          <a:lstStyle/>
          <a:p>
            <a:pPr>
              <a:buNone/>
            </a:pPr>
            <a:r>
              <a:rPr lang="en-US" dirty="0" smtClean="0"/>
              <a:t>(i) </a:t>
            </a:r>
            <a:r>
              <a:rPr lang="en-US" b="1" dirty="0" smtClean="0"/>
              <a:t>Alkaloids</a:t>
            </a:r>
            <a:r>
              <a:rPr lang="en-US" dirty="0" smtClean="0"/>
              <a:t> taste bitter and are poorly absorbed in water but become soluble if dissolved in acids.  Examples of drugs derived from alkaloids include: Atropine, cocaine quinine, codeine and morphine.</a:t>
            </a:r>
          </a:p>
          <a:p>
            <a:pPr>
              <a:buNone/>
            </a:pPr>
            <a:r>
              <a:rPr lang="en-US" dirty="0" smtClean="0"/>
              <a:t>(ii</a:t>
            </a:r>
            <a:r>
              <a:rPr lang="en-US" b="1" dirty="0" smtClean="0"/>
              <a:t>) Glycosides</a:t>
            </a:r>
            <a:r>
              <a:rPr lang="en-US" dirty="0" smtClean="0"/>
              <a:t>: These are Digitalis products e.g. digoxin, </a:t>
            </a:r>
            <a:r>
              <a:rPr lang="en-US" dirty="0" err="1" smtClean="0"/>
              <a:t>digitoxin</a:t>
            </a:r>
            <a:r>
              <a:rPr lang="en-US" dirty="0" smtClean="0"/>
              <a:t> which are gotten from Digitalis </a:t>
            </a:r>
            <a:r>
              <a:rPr lang="en-US" dirty="0" err="1" smtClean="0"/>
              <a:t>Purpurea</a:t>
            </a:r>
            <a:r>
              <a:rPr lang="en-US" dirty="0" smtClean="0"/>
              <a:t> or foxglove plant.</a:t>
            </a:r>
          </a:p>
          <a:p>
            <a:pPr>
              <a:buNone/>
            </a:pPr>
            <a:r>
              <a:rPr lang="en-US" dirty="0" smtClean="0"/>
              <a:t>(iii) </a:t>
            </a:r>
            <a:r>
              <a:rPr lang="en-US" b="1" dirty="0" smtClean="0"/>
              <a:t>Gums</a:t>
            </a:r>
            <a:r>
              <a:rPr lang="en-US" dirty="0" smtClean="0"/>
              <a:t>: These are polysaccharides exudates that can be used for bulk laxatives and dental adhesives.</a:t>
            </a:r>
          </a:p>
          <a:p>
            <a:pPr>
              <a:buNone/>
            </a:pPr>
            <a:r>
              <a:rPr lang="en-US" dirty="0" smtClean="0"/>
              <a:t>(iv</a:t>
            </a:r>
            <a:r>
              <a:rPr lang="en-US" b="1" dirty="0" smtClean="0"/>
              <a:t>) Resins</a:t>
            </a:r>
            <a:r>
              <a:rPr lang="en-US" dirty="0" smtClean="0"/>
              <a:t>: the most common resin is benzoin which is used as an antiseptic.</a:t>
            </a:r>
          </a:p>
          <a:p>
            <a:endParaRPr lang="en-GB" dirty="0"/>
          </a:p>
        </p:txBody>
      </p:sp>
    </p:spTree>
    <p:extLst>
      <p:ext uri="{BB962C8B-B14F-4D97-AF65-F5344CB8AC3E}">
        <p14:creationId xmlns:p14="http://schemas.microsoft.com/office/powerpoint/2010/main" val="19033358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dirty="0" smtClean="0"/>
              <a:t>(v) </a:t>
            </a:r>
            <a:r>
              <a:rPr lang="en-US" b="1" dirty="0" smtClean="0"/>
              <a:t>Oils</a:t>
            </a:r>
            <a:r>
              <a:rPr lang="en-US" dirty="0" smtClean="0"/>
              <a:t>: These can be volatile oils like peppermint, spearmint, menthol, cinnamon, lemon camphor. These have pleasant fragrance and evaporate easily. The other type of oil is fixed oils which include castor oil-used as laxative; olive oil for cooking; emollients used in cosmetics; solvents for injections.</a:t>
            </a:r>
          </a:p>
          <a:p>
            <a:endParaRPr lang="en-GB" dirty="0"/>
          </a:p>
        </p:txBody>
      </p:sp>
    </p:spTree>
    <p:extLst>
      <p:ext uri="{BB962C8B-B14F-4D97-AF65-F5344CB8AC3E}">
        <p14:creationId xmlns:p14="http://schemas.microsoft.com/office/powerpoint/2010/main" val="25167393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b="1" dirty="0" smtClean="0"/>
              <a:t>b) Animal sources</a:t>
            </a:r>
          </a:p>
          <a:p>
            <a:r>
              <a:rPr lang="en-US" dirty="0" smtClean="0"/>
              <a:t>These are used to replace human chemicals that are not produced adequately due to disease or genetic problems e.g. insulin from pancreases of cows and pigs. </a:t>
            </a:r>
          </a:p>
          <a:p>
            <a:r>
              <a:rPr lang="en-US" dirty="0" smtClean="0"/>
              <a:t>However, genetic engineering permits scientists to produce human insulin by altering Escherichia coli bacteria, making insulin a better product without some impurities that come with animal products. </a:t>
            </a:r>
          </a:p>
          <a:p>
            <a:r>
              <a:rPr lang="en-US" dirty="0" smtClean="0"/>
              <a:t>Other substances gotten from animals include thyroid drugs (from animal thyroid) and growth hormone preparation from animal hypothalamus. </a:t>
            </a:r>
          </a:p>
          <a:p>
            <a:r>
              <a:rPr lang="en-US" dirty="0" smtClean="0"/>
              <a:t>Despite these animal sources most of these products are currently produced synthetically which provides purer and safer products than animal sources.</a:t>
            </a:r>
          </a:p>
          <a:p>
            <a:pPr>
              <a:buNone/>
            </a:pPr>
            <a:endParaRPr lang="en-US" dirty="0" smtClean="0"/>
          </a:p>
          <a:p>
            <a:endParaRPr lang="en-US" dirty="0"/>
          </a:p>
        </p:txBody>
      </p:sp>
    </p:spTree>
    <p:extLst>
      <p:ext uri="{BB962C8B-B14F-4D97-AF65-F5344CB8AC3E}">
        <p14:creationId xmlns:p14="http://schemas.microsoft.com/office/powerpoint/2010/main" val="38957565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Pancreas is a source of Insulin, used in treatment of Diabetes.</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Urine of pregnant women gives human chorionic gonadotropin (</a:t>
            </a:r>
            <a:r>
              <a:rPr lang="en-US" dirty="0" err="1">
                <a:latin typeface="Times New Roman"/>
                <a:ea typeface="Calibri"/>
                <a:cs typeface="Times New Roman"/>
              </a:rPr>
              <a:t>hCG</a:t>
            </a:r>
            <a:r>
              <a:rPr lang="en-US" dirty="0">
                <a:latin typeface="Times New Roman"/>
                <a:ea typeface="Calibri"/>
                <a:cs typeface="Times New Roman"/>
              </a:rPr>
              <a:t>) used for treatment of infertility.</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Sheep thyroid is a source of thyroxin, used in hypertension.</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Cod liver is used as a source of vitamin A &amp; D.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Anterior pituitary is a source of pituitary gonadotropins, used in treatment of infertility.</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Animals blood is used in preparation of vaccines.</a:t>
            </a:r>
            <a:endParaRPr lang="en-US" sz="2800" dirty="0">
              <a:ea typeface="Calibri"/>
              <a:cs typeface="Times New Roman"/>
            </a:endParaRPr>
          </a:p>
        </p:txBody>
      </p:sp>
    </p:spTree>
    <p:extLst>
      <p:ext uri="{BB962C8B-B14F-4D97-AF65-F5344CB8AC3E}">
        <p14:creationId xmlns:p14="http://schemas.microsoft.com/office/powerpoint/2010/main" val="24061808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C) </a:t>
            </a:r>
            <a:r>
              <a:rPr lang="en-US" b="1" dirty="0"/>
              <a:t>Inorganic sources</a:t>
            </a:r>
          </a:p>
          <a:p>
            <a:r>
              <a:rPr lang="en-US" dirty="0"/>
              <a:t>Salts of various elements can have therapeutic effects in the human body e.g. Aluminum (used as antacids), Fluoride (used to prevent dental cavities and osteoporosis), Gold (used for rheumatoid arthritis), iron (used for Anemia) and potassium (used in K+ supplements).</a:t>
            </a:r>
          </a:p>
          <a:p>
            <a:pPr>
              <a:buNone/>
            </a:pPr>
            <a:endParaRPr lang="en-US" b="1" dirty="0"/>
          </a:p>
        </p:txBody>
      </p:sp>
    </p:spTree>
    <p:extLst>
      <p:ext uri="{BB962C8B-B14F-4D97-AF65-F5344CB8AC3E}">
        <p14:creationId xmlns:p14="http://schemas.microsoft.com/office/powerpoint/2010/main" val="1781208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latin typeface="Georgia" pitchFamily="18" charset="0"/>
              </a:rPr>
              <a:t>Definition of pharmacology</a:t>
            </a:r>
            <a:endParaRPr lang="en-US" dirty="0" smtClean="0">
              <a:latin typeface="Georgia" pitchFamily="18" charset="0"/>
            </a:endParaRPr>
          </a:p>
          <a:p>
            <a:r>
              <a:rPr lang="en-US" dirty="0" smtClean="0">
                <a:solidFill>
                  <a:srgbClr val="FF0000"/>
                </a:solidFill>
                <a:latin typeface="Georgia" pitchFamily="18" charset="0"/>
              </a:rPr>
              <a:t>The study of the effects of drugs on the functions of living systems.</a:t>
            </a:r>
            <a:endParaRPr lang="en-US" dirty="0" smtClean="0">
              <a:latin typeface="Georgia" pitchFamily="18" charset="0"/>
            </a:endParaRPr>
          </a:p>
          <a:p>
            <a:r>
              <a:rPr lang="en-US" dirty="0" smtClean="0">
                <a:latin typeface="Georgia" pitchFamily="18" charset="0"/>
              </a:rPr>
              <a:t>The study of substances that interact with living systems through chemical processes. These substances are administered to achieve a beneficial therapeutic effect on some processes within the patient or for their toxic effects on regulatory processes in parasites infecting the patient.</a:t>
            </a:r>
          </a:p>
          <a:p>
            <a:r>
              <a:rPr lang="en-US" dirty="0" smtClean="0"/>
              <a:t> </a:t>
            </a:r>
            <a:r>
              <a:rPr lang="en-US" dirty="0"/>
              <a:t>Pharmacology deals with all kinds of drugs: legal or illegal, prescription or non-prescription (OTC).</a:t>
            </a:r>
          </a:p>
          <a:p>
            <a:endParaRPr lang="en-US" dirty="0" smtClean="0">
              <a:latin typeface="Georgia" pitchFamily="18" charset="0"/>
            </a:endParaRPr>
          </a:p>
          <a:p>
            <a:endParaRPr lang="en-US" dirty="0">
              <a:latin typeface="Georgia" pitchFamily="18" charset="0"/>
            </a:endParaRPr>
          </a:p>
        </p:txBody>
      </p:sp>
    </p:spTree>
    <p:extLst>
      <p:ext uri="{BB962C8B-B14F-4D97-AF65-F5344CB8AC3E}">
        <p14:creationId xmlns:p14="http://schemas.microsoft.com/office/powerpoint/2010/main" val="18853794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9472"/>
            <a:ext cx="9144000" cy="6838528"/>
          </a:xfrm>
        </p:spPr>
        <p:txBody>
          <a:bodyPr>
            <a:normAutofit fontScale="92500" lnSpcReduction="10000"/>
          </a:bodyPr>
          <a:lstStyle/>
          <a:p>
            <a:pPr>
              <a:buNone/>
            </a:pPr>
            <a:r>
              <a:rPr lang="en-US" b="1" dirty="0"/>
              <a:t>d) Synthetic Sources</a:t>
            </a:r>
          </a:p>
          <a:p>
            <a:r>
              <a:rPr lang="en-US" dirty="0"/>
              <a:t>Many drugs are developed synthetically after chemicals in plants, animals or other </a:t>
            </a:r>
            <a:r>
              <a:rPr lang="en-US" dirty="0" smtClean="0"/>
              <a:t>environment </a:t>
            </a:r>
            <a:r>
              <a:rPr lang="en-US" dirty="0"/>
              <a:t>have been screened for signs of therapeutic activity </a:t>
            </a:r>
            <a:r>
              <a:rPr lang="en-US" dirty="0" smtClean="0"/>
              <a:t>.</a:t>
            </a:r>
          </a:p>
          <a:p>
            <a:r>
              <a:rPr lang="en-US" dirty="0" smtClean="0"/>
              <a:t>Genetic </a:t>
            </a:r>
            <a:r>
              <a:rPr lang="en-US" dirty="0"/>
              <a:t>engineering </a:t>
            </a:r>
            <a:r>
              <a:rPr lang="en-US" dirty="0" smtClean="0"/>
              <a:t>are used </a:t>
            </a:r>
            <a:r>
              <a:rPr lang="en-US" dirty="0"/>
              <a:t>to produce chemicals that have therapeutic effects. </a:t>
            </a:r>
            <a:endParaRPr lang="en-US" dirty="0" smtClean="0"/>
          </a:p>
          <a:p>
            <a:r>
              <a:rPr lang="en-US" dirty="0" smtClean="0"/>
              <a:t>Other </a:t>
            </a:r>
            <a:r>
              <a:rPr lang="en-US" dirty="0"/>
              <a:t>technological advances </a:t>
            </a:r>
            <a:r>
              <a:rPr lang="en-US" dirty="0" smtClean="0"/>
              <a:t>are used </a:t>
            </a:r>
            <a:r>
              <a:rPr lang="en-US" dirty="0"/>
              <a:t>to alter a chemical with a proven therapeutic activity to make it better. </a:t>
            </a:r>
            <a:endParaRPr lang="en-US" dirty="0" smtClean="0"/>
          </a:p>
          <a:p>
            <a:r>
              <a:rPr lang="en-US" dirty="0" smtClean="0"/>
              <a:t>Sometimes a small </a:t>
            </a:r>
            <a:r>
              <a:rPr lang="en-US" dirty="0"/>
              <a:t>change in a chemical structure can make that chemical more useful as a drug </a:t>
            </a:r>
            <a:r>
              <a:rPr lang="en-US" dirty="0" smtClean="0"/>
              <a:t>i.e. more </a:t>
            </a:r>
            <a:r>
              <a:rPr lang="en-US" dirty="0"/>
              <a:t>potent, less toxic or more stable. </a:t>
            </a:r>
            <a:endParaRPr lang="en-US" dirty="0" smtClean="0"/>
          </a:p>
          <a:p>
            <a:r>
              <a:rPr lang="en-US" dirty="0" smtClean="0"/>
              <a:t>These </a:t>
            </a:r>
            <a:r>
              <a:rPr lang="en-US" dirty="0"/>
              <a:t>alterations change the </a:t>
            </a:r>
            <a:r>
              <a:rPr lang="en-US" dirty="0" smtClean="0"/>
              <a:t>pharmacokinetic properties </a:t>
            </a:r>
            <a:r>
              <a:rPr lang="en-US" dirty="0"/>
              <a:t>which makes that chemical more useful as a drug in different situations. </a:t>
            </a:r>
          </a:p>
        </p:txBody>
      </p:sp>
    </p:spTree>
    <p:extLst>
      <p:ext uri="{BB962C8B-B14F-4D97-AF65-F5344CB8AC3E}">
        <p14:creationId xmlns:p14="http://schemas.microsoft.com/office/powerpoint/2010/main" val="33917785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smtClean="0"/>
              <a:t>  E) MICROBIAL </a:t>
            </a:r>
            <a:r>
              <a:rPr lang="en-US" b="1" dirty="0"/>
              <a:t>SOURCES</a:t>
            </a:r>
            <a:endParaRPr lang="en-US" dirty="0"/>
          </a:p>
          <a:p>
            <a:pPr lvl="0"/>
            <a:r>
              <a:rPr lang="en-US" dirty="0" err="1"/>
              <a:t>Penicillium</a:t>
            </a:r>
            <a:r>
              <a:rPr lang="en-US" dirty="0"/>
              <a:t> </a:t>
            </a:r>
            <a:r>
              <a:rPr lang="en-US" dirty="0" err="1"/>
              <a:t>notatum</a:t>
            </a:r>
            <a:r>
              <a:rPr lang="en-US" dirty="0"/>
              <a:t> fungus gives penicillin.</a:t>
            </a:r>
          </a:p>
          <a:p>
            <a:pPr lvl="0"/>
            <a:r>
              <a:rPr lang="en-US" dirty="0" err="1"/>
              <a:t>Actinobacteria</a:t>
            </a:r>
            <a:r>
              <a:rPr lang="en-US" dirty="0"/>
              <a:t> give Streptomycin.</a:t>
            </a:r>
          </a:p>
          <a:p>
            <a:pPr lvl="0"/>
            <a:r>
              <a:rPr lang="en-US" dirty="0"/>
              <a:t>Aminoglycosides such as gentamicin &amp; tobramycin are obtained from </a:t>
            </a:r>
            <a:r>
              <a:rPr lang="en-US" dirty="0" err="1"/>
              <a:t>streptomycis</a:t>
            </a:r>
            <a:r>
              <a:rPr lang="en-US" dirty="0"/>
              <a:t> &amp; </a:t>
            </a:r>
            <a:r>
              <a:rPr lang="en-US" dirty="0" err="1"/>
              <a:t>micromonosporas</a:t>
            </a:r>
            <a:r>
              <a:rPr lang="en-US" dirty="0"/>
              <a:t>.</a:t>
            </a:r>
          </a:p>
        </p:txBody>
      </p:sp>
    </p:spTree>
    <p:extLst>
      <p:ext uri="{BB962C8B-B14F-4D97-AF65-F5344CB8AC3E}">
        <p14:creationId xmlns:p14="http://schemas.microsoft.com/office/powerpoint/2010/main" val="2712211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marR="0" indent="0">
              <a:lnSpc>
                <a:spcPct val="115000"/>
              </a:lnSpc>
              <a:spcBef>
                <a:spcPts val="0"/>
              </a:spcBef>
              <a:spcAft>
                <a:spcPts val="1000"/>
              </a:spcAft>
              <a:buNone/>
            </a:pPr>
            <a:r>
              <a:rPr lang="en-US" b="1" dirty="0" smtClean="0">
                <a:latin typeface="Times New Roman"/>
                <a:ea typeface="Calibri"/>
                <a:cs typeface="Times New Roman"/>
              </a:rPr>
              <a:t>F). RECOMBINANT </a:t>
            </a:r>
            <a:r>
              <a:rPr lang="en-US" b="1" dirty="0">
                <a:latin typeface="Times New Roman"/>
                <a:ea typeface="Calibri"/>
                <a:cs typeface="Times New Roman"/>
              </a:rPr>
              <a:t>DNA TECHNOLOGY</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Recombinant DNA technology involves cleavage of DNA by enzyme restriction endonucleases.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  The desired gene is coupled to rapidly replicating DNA (viral, bacterial or plasmid). </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The new genetic combination is inserted into the bacterial cultures which allow production of vast amount of genetic material </a:t>
            </a:r>
            <a:r>
              <a:rPr lang="en-US" i="1" dirty="0">
                <a:latin typeface="Times New Roman"/>
                <a:ea typeface="Calibri"/>
                <a:cs typeface="Times New Roman"/>
              </a:rPr>
              <a:t>e.g. Hepatitis B vaccine, Growth hormone &amp; Insulin.</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1762562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b="1" dirty="0">
                <a:latin typeface="Times New Roman"/>
                <a:ea typeface="Calibri"/>
                <a:cs typeface="Times New Roman"/>
              </a:rPr>
              <a:t>Advantages</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Huge amounts of drugs can be produced.</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Drug can be obtained in pure form.</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It is less antigenic.</a:t>
            </a:r>
            <a:endParaRPr lang="en-US" sz="2800" dirty="0">
              <a:ea typeface="Calibri"/>
              <a:cs typeface="Times New Roman"/>
            </a:endParaRPr>
          </a:p>
        </p:txBody>
      </p:sp>
    </p:spTree>
    <p:extLst>
      <p:ext uri="{BB962C8B-B14F-4D97-AF65-F5344CB8AC3E}">
        <p14:creationId xmlns:p14="http://schemas.microsoft.com/office/powerpoint/2010/main" val="35903800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nSpc>
                <a:spcPct val="115000"/>
              </a:lnSpc>
              <a:spcBef>
                <a:spcPts val="0"/>
              </a:spcBef>
              <a:spcAft>
                <a:spcPts val="1000"/>
              </a:spcAft>
            </a:pPr>
            <a:r>
              <a:rPr lang="en-US" b="1" dirty="0">
                <a:latin typeface="Times New Roman"/>
                <a:ea typeface="Calibri"/>
                <a:cs typeface="Times New Roman"/>
              </a:rPr>
              <a:t>Disadvantages</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Well equipped lab is required.</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Highly trained staff is required.</a:t>
            </a:r>
            <a:endParaRPr lang="en-US" sz="2800" dirty="0">
              <a:ea typeface="Calibri"/>
              <a:cs typeface="Times New Roman"/>
            </a:endParaRPr>
          </a:p>
          <a:p>
            <a:pPr lvl="0">
              <a:lnSpc>
                <a:spcPct val="115000"/>
              </a:lnSpc>
              <a:spcBef>
                <a:spcPts val="0"/>
              </a:spcBef>
              <a:spcAft>
                <a:spcPts val="1000"/>
              </a:spcAft>
              <a:buFont typeface="Arial"/>
              <a:buChar char="•"/>
              <a:tabLst>
                <a:tab pos="457200" algn="l"/>
              </a:tabLst>
            </a:pPr>
            <a:r>
              <a:rPr lang="en-US" dirty="0">
                <a:latin typeface="Times New Roman"/>
                <a:ea typeface="Calibri"/>
                <a:cs typeface="Times New Roman"/>
              </a:rPr>
              <a:t>It is a complex &amp; complicated technique.</a:t>
            </a:r>
            <a:endParaRPr lang="en-US" sz="2800" dirty="0">
              <a:ea typeface="Calibri"/>
              <a:cs typeface="Times New Roman"/>
            </a:endParaRPr>
          </a:p>
        </p:txBody>
      </p:sp>
    </p:spTree>
    <p:extLst>
      <p:ext uri="{BB962C8B-B14F-4D97-AF65-F5344CB8AC3E}">
        <p14:creationId xmlns:p14="http://schemas.microsoft.com/office/powerpoint/2010/main" val="2588530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08720"/>
          </a:xfrm>
        </p:spPr>
        <p:txBody>
          <a:bodyPr/>
          <a:lstStyle/>
          <a:p>
            <a:r>
              <a:rPr lang="en-US" dirty="0" smtClean="0"/>
              <a:t>Uses of drugs</a:t>
            </a:r>
            <a:endParaRPr lang="en-US" dirty="0"/>
          </a:p>
        </p:txBody>
      </p:sp>
      <p:sp>
        <p:nvSpPr>
          <p:cNvPr id="3" name="Content Placeholder 2"/>
          <p:cNvSpPr>
            <a:spLocks noGrp="1"/>
          </p:cNvSpPr>
          <p:nvPr>
            <p:ph idx="1"/>
          </p:nvPr>
        </p:nvSpPr>
        <p:spPr>
          <a:xfrm>
            <a:off x="0" y="1052736"/>
            <a:ext cx="9144000" cy="5805264"/>
          </a:xfrm>
        </p:spPr>
        <p:txBody>
          <a:bodyPr>
            <a:normAutofit lnSpcReduction="10000"/>
          </a:bodyPr>
          <a:lstStyle/>
          <a:p>
            <a:pPr lvl="0"/>
            <a:r>
              <a:rPr lang="en-US" dirty="0">
                <a:solidFill>
                  <a:srgbClr val="FF0000"/>
                </a:solidFill>
              </a:rPr>
              <a:t>Curative purpose- </a:t>
            </a:r>
            <a:r>
              <a:rPr lang="en-US" dirty="0"/>
              <a:t>This could be primary therapy e.g. in treating infections or </a:t>
            </a:r>
            <a:r>
              <a:rPr lang="en-US" dirty="0" smtClean="0"/>
              <a:t>auxiliary </a:t>
            </a:r>
            <a:r>
              <a:rPr lang="en-US" dirty="0"/>
              <a:t>therapy e.g. application of </a:t>
            </a:r>
            <a:r>
              <a:rPr lang="en-US" dirty="0" smtClean="0"/>
              <a:t>anesthetic </a:t>
            </a:r>
            <a:r>
              <a:rPr lang="en-US" dirty="0"/>
              <a:t>medication.</a:t>
            </a:r>
          </a:p>
          <a:p>
            <a:pPr lvl="0"/>
            <a:r>
              <a:rPr lang="en-US" dirty="0">
                <a:solidFill>
                  <a:srgbClr val="FF0000"/>
                </a:solidFill>
              </a:rPr>
              <a:t>Suppress, signs and symptoms</a:t>
            </a:r>
            <a:r>
              <a:rPr lang="en-US" dirty="0"/>
              <a:t>, hence improve quality of life without attaining cure e.g. anti diabetics.</a:t>
            </a:r>
          </a:p>
          <a:p>
            <a:pPr lvl="0"/>
            <a:r>
              <a:rPr lang="en-US" dirty="0">
                <a:solidFill>
                  <a:srgbClr val="FF0000"/>
                </a:solidFill>
              </a:rPr>
              <a:t>Preventive/ prophylaxis- </a:t>
            </a:r>
            <a:r>
              <a:rPr lang="en-US" dirty="0"/>
              <a:t>This could be primary e.g. use of vaccines to prevent one from getting a disease or secondary to stop progression of an already existing disease.</a:t>
            </a:r>
          </a:p>
          <a:p>
            <a:pPr lvl="0"/>
            <a:r>
              <a:rPr lang="en-US" dirty="0">
                <a:solidFill>
                  <a:srgbClr val="FF0000"/>
                </a:solidFill>
              </a:rPr>
              <a:t>Diagnosis of disease- </a:t>
            </a:r>
            <a:r>
              <a:rPr lang="en-US" dirty="0"/>
              <a:t>For instance the use of tuberculin test to diagnose PTB.</a:t>
            </a:r>
          </a:p>
          <a:p>
            <a:pPr>
              <a:buNone/>
            </a:pPr>
            <a:endParaRPr lang="en-US" dirty="0"/>
          </a:p>
        </p:txBody>
      </p:sp>
    </p:spTree>
    <p:extLst>
      <p:ext uri="{BB962C8B-B14F-4D97-AF65-F5344CB8AC3E}">
        <p14:creationId xmlns:p14="http://schemas.microsoft.com/office/powerpoint/2010/main" val="6949274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next development of drugs</a:t>
            </a:r>
          </a:p>
          <a:p>
            <a:endParaRPr lang="en-US" dirty="0"/>
          </a:p>
        </p:txBody>
      </p:sp>
    </p:spTree>
    <p:extLst>
      <p:ext uri="{BB962C8B-B14F-4D97-AF65-F5344CB8AC3E}">
        <p14:creationId xmlns:p14="http://schemas.microsoft.com/office/powerpoint/2010/main" val="3955520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57200" marR="0">
              <a:lnSpc>
                <a:spcPct val="150000"/>
              </a:lnSpc>
              <a:spcBef>
                <a:spcPts val="0"/>
              </a:spcBef>
              <a:spcAft>
                <a:spcPts val="0"/>
              </a:spcAft>
            </a:pPr>
            <a:r>
              <a:rPr lang="en-US" b="1" kern="0" dirty="0">
                <a:solidFill>
                  <a:srgbClr val="000000"/>
                </a:solidFill>
                <a:latin typeface="Times New Roman"/>
                <a:ea typeface="Times New Roman"/>
                <a:cs typeface="Times New Roman"/>
              </a:rPr>
              <a:t>GENERAL PRINCIPLES OF PHARMACOLOGY</a:t>
            </a:r>
            <a:endParaRPr lang="en-US" sz="3200" b="1" kern="0" dirty="0">
              <a:solidFill>
                <a:srgbClr val="000000"/>
              </a:solidFill>
              <a:latin typeface="Arial"/>
              <a:ea typeface="Times New Roman"/>
              <a:cs typeface="Times New Roman"/>
            </a:endParaRPr>
          </a:p>
        </p:txBody>
      </p:sp>
      <p:sp>
        <p:nvSpPr>
          <p:cNvPr id="3" name="Content Placeholder 2"/>
          <p:cNvSpPr>
            <a:spLocks noGrp="1"/>
          </p:cNvSpPr>
          <p:nvPr>
            <p:ph idx="1"/>
          </p:nvPr>
        </p:nvSpPr>
        <p:spPr/>
        <p:txBody>
          <a:bodyPr>
            <a:normAutofit fontScale="92500" lnSpcReduction="10000"/>
          </a:bodyPr>
          <a:lstStyle/>
          <a:p>
            <a:pPr marL="0" marR="0">
              <a:lnSpc>
                <a:spcPct val="150000"/>
              </a:lnSpc>
              <a:spcBef>
                <a:spcPts val="0"/>
              </a:spcBef>
              <a:spcAft>
                <a:spcPts val="1000"/>
              </a:spcAft>
            </a:pPr>
            <a:r>
              <a:rPr lang="en-US" b="1" dirty="0" smtClean="0">
                <a:solidFill>
                  <a:srgbClr val="4F81BD"/>
                </a:solidFill>
                <a:latin typeface="Times New Roman"/>
                <a:ea typeface="SimSun"/>
                <a:cs typeface="Times New Roman"/>
              </a:rPr>
              <a:t>DRUG-BODY </a:t>
            </a:r>
            <a:r>
              <a:rPr lang="en-US" b="1" dirty="0">
                <a:solidFill>
                  <a:srgbClr val="4F81BD"/>
                </a:solidFill>
                <a:latin typeface="Times New Roman"/>
                <a:ea typeface="SimSun"/>
                <a:cs typeface="Times New Roman"/>
              </a:rPr>
              <a:t>INTERACTIONS</a:t>
            </a:r>
            <a:r>
              <a:rPr lang="en-US" dirty="0">
                <a:latin typeface="Times New Roman"/>
                <a:ea typeface="Calibri"/>
                <a:cs typeface="Times New Roman"/>
              </a:rPr>
              <a:t/>
            </a:r>
            <a:br>
              <a:rPr lang="en-US" dirty="0">
                <a:latin typeface="Times New Roman"/>
                <a:ea typeface="Calibri"/>
                <a:cs typeface="Times New Roman"/>
              </a:rPr>
            </a:br>
            <a:r>
              <a:rPr lang="en-US" dirty="0">
                <a:latin typeface="Times New Roman"/>
                <a:ea typeface="Calibri"/>
                <a:cs typeface="Times New Roman"/>
              </a:rPr>
              <a:t>The interactions between a drug and the body are conveniently divided into two classes. </a:t>
            </a:r>
            <a:endParaRPr lang="en-US" sz="2800" dirty="0">
              <a:ea typeface="Calibri"/>
              <a:cs typeface="Times New Roman"/>
            </a:endParaRPr>
          </a:p>
          <a:p>
            <a:pPr marL="0" marR="0">
              <a:lnSpc>
                <a:spcPct val="150000"/>
              </a:lnSpc>
              <a:spcBef>
                <a:spcPts val="0"/>
              </a:spcBef>
              <a:spcAft>
                <a:spcPts val="1000"/>
              </a:spcAft>
            </a:pPr>
            <a:r>
              <a:rPr lang="en-US" dirty="0">
                <a:latin typeface="Times New Roman"/>
                <a:ea typeface="Calibri"/>
                <a:cs typeface="Times New Roman"/>
              </a:rPr>
              <a:t>-The actions of the drug on the body are termed </a:t>
            </a:r>
            <a:r>
              <a:rPr lang="en-US" b="1" dirty="0" err="1">
                <a:latin typeface="Times New Roman"/>
                <a:ea typeface="Calibri"/>
                <a:cs typeface="Times New Roman"/>
              </a:rPr>
              <a:t>pharmacodynamic</a:t>
            </a:r>
            <a:r>
              <a:rPr lang="en-US" dirty="0">
                <a:latin typeface="Times New Roman"/>
                <a:ea typeface="Calibri"/>
                <a:cs typeface="Times New Roman"/>
              </a:rPr>
              <a:t> processes. </a:t>
            </a:r>
            <a:endParaRPr lang="en-US" sz="2800" dirty="0">
              <a:ea typeface="Calibri"/>
              <a:cs typeface="Times New Roman"/>
            </a:endParaRPr>
          </a:p>
          <a:p>
            <a:r>
              <a:rPr lang="en-US" dirty="0">
                <a:latin typeface="Times New Roman"/>
                <a:ea typeface="Calibri"/>
              </a:rPr>
              <a:t>-The actions of the body on the drug are called </a:t>
            </a:r>
            <a:r>
              <a:rPr lang="en-US" b="1" dirty="0">
                <a:latin typeface="Times New Roman"/>
                <a:ea typeface="Calibri"/>
              </a:rPr>
              <a:t>pharmacokinetic</a:t>
            </a:r>
            <a:r>
              <a:rPr lang="en-US" dirty="0">
                <a:latin typeface="Times New Roman"/>
                <a:ea typeface="Calibri"/>
              </a:rPr>
              <a:t> processes</a:t>
            </a:r>
            <a:endParaRPr lang="en-US" dirty="0"/>
          </a:p>
        </p:txBody>
      </p:sp>
    </p:spTree>
    <p:extLst>
      <p:ext uri="{BB962C8B-B14F-4D97-AF65-F5344CB8AC3E}">
        <p14:creationId xmlns:p14="http://schemas.microsoft.com/office/powerpoint/2010/main" val="27614867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457200" marR="0" algn="just">
              <a:lnSpc>
                <a:spcPct val="150000"/>
              </a:lnSpc>
              <a:spcBef>
                <a:spcPts val="0"/>
              </a:spcBef>
              <a:spcAft>
                <a:spcPts val="0"/>
              </a:spcAft>
            </a:pPr>
            <a:r>
              <a:rPr lang="en-US" b="1" kern="0" dirty="0">
                <a:solidFill>
                  <a:srgbClr val="000000"/>
                </a:solidFill>
                <a:latin typeface="Times New Roman"/>
                <a:ea typeface="Times New Roman"/>
                <a:cs typeface="Times New Roman"/>
              </a:rPr>
              <a:t>PHARMACODYNAMICS</a:t>
            </a:r>
            <a:r>
              <a:rPr lang="en-US" kern="0" dirty="0">
                <a:solidFill>
                  <a:srgbClr val="000000"/>
                </a:solidFill>
                <a:latin typeface="Times New Roman"/>
                <a:ea typeface="Times New Roman"/>
                <a:cs typeface="Times New Roman"/>
              </a:rPr>
              <a:t> </a:t>
            </a:r>
            <a:endParaRPr lang="en-US" sz="2000" b="1" kern="0" dirty="0">
              <a:solidFill>
                <a:srgbClr val="000000"/>
              </a:solidFill>
              <a:latin typeface="Arial"/>
              <a:ea typeface="Times New Roman"/>
              <a:cs typeface="Times New Roman"/>
            </a:endParaRPr>
          </a:p>
          <a:p>
            <a:pPr lvl="0">
              <a:lnSpc>
                <a:spcPct val="150000"/>
              </a:lnSpc>
              <a:spcBef>
                <a:spcPts val="0"/>
              </a:spcBef>
              <a:spcAft>
                <a:spcPts val="1000"/>
              </a:spcAft>
              <a:buFont typeface="Courier New"/>
              <a:buChar char="o"/>
              <a:tabLst>
                <a:tab pos="457200" algn="l"/>
              </a:tabLst>
            </a:pPr>
            <a:r>
              <a:rPr lang="en-US" dirty="0">
                <a:latin typeface="Times New Roman"/>
                <a:ea typeface="Calibri"/>
                <a:cs typeface="Times New Roman"/>
              </a:rPr>
              <a:t>Deals with the study of the biochemical and physiological effects of drugs  in living tissues and their mechanisms of action. </a:t>
            </a:r>
            <a:endParaRPr lang="en-US" sz="2800" dirty="0">
              <a:ea typeface="Calibri"/>
              <a:cs typeface="Times New Roman"/>
            </a:endParaRPr>
          </a:p>
          <a:p>
            <a:pPr lvl="0">
              <a:lnSpc>
                <a:spcPct val="150000"/>
              </a:lnSpc>
              <a:spcBef>
                <a:spcPts val="0"/>
              </a:spcBef>
              <a:spcAft>
                <a:spcPts val="1000"/>
              </a:spcAft>
              <a:buFont typeface="Courier New"/>
              <a:buChar char="o"/>
              <a:tabLst>
                <a:tab pos="457200" algn="l"/>
              </a:tabLst>
            </a:pPr>
            <a:r>
              <a:rPr lang="en-US" dirty="0">
                <a:latin typeface="Times New Roman"/>
                <a:ea typeface="Calibri"/>
                <a:cs typeface="Times New Roman"/>
              </a:rPr>
              <a:t>Most drugs must bind to a receptor to bring about an effect. </a:t>
            </a:r>
            <a:endParaRPr lang="en-US" sz="2800" dirty="0">
              <a:ea typeface="Calibri"/>
              <a:cs typeface="Times New Roman"/>
            </a:endParaRPr>
          </a:p>
        </p:txBody>
      </p:sp>
    </p:spTree>
    <p:extLst>
      <p:ext uri="{BB962C8B-B14F-4D97-AF65-F5344CB8AC3E}">
        <p14:creationId xmlns:p14="http://schemas.microsoft.com/office/powerpoint/2010/main" val="27400013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228600" marR="0">
              <a:lnSpc>
                <a:spcPct val="150000"/>
              </a:lnSpc>
              <a:spcBef>
                <a:spcPts val="0"/>
              </a:spcBef>
              <a:spcAft>
                <a:spcPts val="1000"/>
              </a:spcAft>
            </a:pPr>
            <a:r>
              <a:rPr lang="en-US" b="1" dirty="0" err="1">
                <a:latin typeface="Times New Roman"/>
                <a:ea typeface="Calibri"/>
                <a:cs typeface="Times New Roman"/>
              </a:rPr>
              <a:t>Pharmacodynamic</a:t>
            </a:r>
            <a:r>
              <a:rPr lang="en-US" b="1" dirty="0">
                <a:latin typeface="Times New Roman"/>
                <a:ea typeface="Calibri"/>
                <a:cs typeface="Times New Roman"/>
              </a:rPr>
              <a:t> principles</a:t>
            </a:r>
            <a:endParaRPr lang="en-US" sz="2800" dirty="0">
              <a:ea typeface="Calibri"/>
              <a:cs typeface="Times New Roman"/>
            </a:endParaRPr>
          </a:p>
          <a:p>
            <a:pPr marL="228600" marR="0">
              <a:lnSpc>
                <a:spcPct val="150000"/>
              </a:lnSpc>
              <a:spcBef>
                <a:spcPts val="0"/>
              </a:spcBef>
              <a:spcAft>
                <a:spcPts val="1000"/>
              </a:spcAft>
            </a:pPr>
            <a:r>
              <a:rPr lang="en-US" b="1" dirty="0">
                <a:latin typeface="Times New Roman"/>
                <a:ea typeface="Calibri"/>
                <a:cs typeface="Times New Roman"/>
              </a:rPr>
              <a:t>Mechanisms of Drug Action</a:t>
            </a:r>
            <a:endParaRPr lang="en-US" sz="2800" dirty="0">
              <a:ea typeface="Calibri"/>
              <a:cs typeface="Times New Roman"/>
            </a:endParaRPr>
          </a:p>
          <a:p>
            <a:pPr lvl="0">
              <a:lnSpc>
                <a:spcPct val="150000"/>
              </a:lnSpc>
              <a:spcBef>
                <a:spcPts val="0"/>
              </a:spcBef>
              <a:spcAft>
                <a:spcPts val="1000"/>
              </a:spcAft>
              <a:buFont typeface="Wingdings 2"/>
              <a:buChar char=""/>
              <a:tabLst>
                <a:tab pos="457200" algn="l"/>
              </a:tabLst>
            </a:pPr>
            <a:r>
              <a:rPr lang="en-US" dirty="0">
                <a:latin typeface="Times New Roman"/>
                <a:ea typeface="Calibri"/>
                <a:cs typeface="Times New Roman"/>
              </a:rPr>
              <a:t>Ways by which a drug produces </a:t>
            </a:r>
            <a:r>
              <a:rPr lang="en-US" dirty="0" err="1">
                <a:latin typeface="Times New Roman"/>
                <a:ea typeface="Calibri"/>
                <a:cs typeface="Times New Roman"/>
              </a:rPr>
              <a:t>therapeautic</a:t>
            </a:r>
            <a:r>
              <a:rPr lang="en-US" dirty="0">
                <a:latin typeface="Times New Roman"/>
                <a:ea typeface="Calibri"/>
                <a:cs typeface="Times New Roman"/>
              </a:rPr>
              <a:t> effects, to initiate an effect in a cell, most drugs combine with some molecular structure on the surface of or within the cell. This molecular structure is called a </a:t>
            </a:r>
            <a:r>
              <a:rPr lang="en-US" b="1" i="1" dirty="0">
                <a:latin typeface="Times New Roman"/>
                <a:ea typeface="Calibri"/>
                <a:cs typeface="Times New Roman"/>
              </a:rPr>
              <a:t>receptor. </a:t>
            </a:r>
            <a:endParaRPr lang="en-US" sz="2800" dirty="0">
              <a:ea typeface="Calibri"/>
              <a:cs typeface="Times New Roman"/>
            </a:endParaRPr>
          </a:p>
        </p:txBody>
      </p:sp>
    </p:spTree>
    <p:extLst>
      <p:ext uri="{BB962C8B-B14F-4D97-AF65-F5344CB8AC3E}">
        <p14:creationId xmlns:p14="http://schemas.microsoft.com/office/powerpoint/2010/main" val="202548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HISTORICAL BACKGROUND</a:t>
            </a:r>
          </a:p>
        </p:txBody>
      </p:sp>
      <p:sp>
        <p:nvSpPr>
          <p:cNvPr id="3" name="Content Placeholder 2"/>
          <p:cNvSpPr>
            <a:spLocks noGrp="1"/>
          </p:cNvSpPr>
          <p:nvPr>
            <p:ph idx="1"/>
          </p:nvPr>
        </p:nvSpPr>
        <p:spPr/>
        <p:txBody>
          <a:bodyPr>
            <a:normAutofit fontScale="70000" lnSpcReduction="20000"/>
          </a:bodyPr>
          <a:lstStyle/>
          <a:p>
            <a:pPr lvl="0">
              <a:lnSpc>
                <a:spcPct val="150000"/>
              </a:lnSpc>
              <a:spcBef>
                <a:spcPts val="0"/>
              </a:spcBef>
              <a:spcAft>
                <a:spcPts val="1000"/>
              </a:spcAft>
              <a:buFont typeface="Wingdings"/>
              <a:buChar char=""/>
              <a:tabLst>
                <a:tab pos="457200" algn="l"/>
              </a:tabLst>
            </a:pPr>
            <a:r>
              <a:rPr lang="en-US" dirty="0">
                <a:latin typeface="Times New Roman"/>
                <a:ea typeface="Calibri"/>
                <a:cs typeface="Times New Roman"/>
              </a:rPr>
              <a:t>In 5</a:t>
            </a:r>
            <a:r>
              <a:rPr lang="en-US" baseline="30000" dirty="0">
                <a:latin typeface="Times New Roman"/>
                <a:ea typeface="Calibri"/>
                <a:cs typeface="Times New Roman"/>
              </a:rPr>
              <a:t>th</a:t>
            </a:r>
            <a:r>
              <a:rPr lang="en-US" dirty="0">
                <a:latin typeface="Times New Roman"/>
                <a:ea typeface="Calibri"/>
                <a:cs typeface="Times New Roman"/>
              </a:rPr>
              <a:t> century, Hippocrates (460-377BC) (Father of medicine) and Galen (his follower) replaced demonical concepts of disease by a theory and practice of medicine based on observation and natural causes. </a:t>
            </a:r>
            <a:endParaRPr lang="en-US" sz="2800" dirty="0">
              <a:ea typeface="Calibri"/>
              <a:cs typeface="Times New Roman"/>
            </a:endParaRPr>
          </a:p>
          <a:p>
            <a:pPr lvl="0">
              <a:lnSpc>
                <a:spcPct val="150000"/>
              </a:lnSpc>
              <a:spcBef>
                <a:spcPts val="0"/>
              </a:spcBef>
              <a:spcAft>
                <a:spcPts val="1000"/>
              </a:spcAft>
              <a:buFont typeface="Wingdings"/>
              <a:buChar char=""/>
              <a:tabLst>
                <a:tab pos="457200" algn="l"/>
              </a:tabLst>
            </a:pPr>
            <a:r>
              <a:rPr lang="en-US" dirty="0">
                <a:latin typeface="Times New Roman"/>
                <a:ea typeface="Calibri"/>
                <a:cs typeface="Times New Roman"/>
              </a:rPr>
              <a:t>He said that the causes of disease need to be investigated so that they can be dealt with accordingly. </a:t>
            </a:r>
            <a:endParaRPr lang="en-US" sz="2800" dirty="0">
              <a:ea typeface="Calibri"/>
              <a:cs typeface="Times New Roman"/>
            </a:endParaRPr>
          </a:p>
          <a:p>
            <a:pPr lvl="0">
              <a:lnSpc>
                <a:spcPct val="150000"/>
              </a:lnSpc>
              <a:spcBef>
                <a:spcPts val="0"/>
              </a:spcBef>
              <a:spcAft>
                <a:spcPts val="1000"/>
              </a:spcAft>
              <a:buFont typeface="Wingdings"/>
              <a:buChar char=""/>
              <a:tabLst>
                <a:tab pos="457200" algn="l"/>
              </a:tabLst>
            </a:pPr>
            <a:r>
              <a:rPr lang="en-US" dirty="0">
                <a:latin typeface="Times New Roman"/>
                <a:ea typeface="Calibri"/>
                <a:cs typeface="Times New Roman"/>
              </a:rPr>
              <a:t>They proposed the </a:t>
            </a:r>
            <a:r>
              <a:rPr lang="en-US" dirty="0" err="1">
                <a:latin typeface="Times New Roman"/>
                <a:ea typeface="Calibri"/>
                <a:cs typeface="Times New Roman"/>
              </a:rPr>
              <a:t>humoral</a:t>
            </a:r>
            <a:r>
              <a:rPr lang="en-US" dirty="0">
                <a:latin typeface="Times New Roman"/>
                <a:ea typeface="Calibri"/>
                <a:cs typeface="Times New Roman"/>
              </a:rPr>
              <a:t> theory of </a:t>
            </a:r>
            <a:r>
              <a:rPr lang="en-US" dirty="0" smtClean="0">
                <a:latin typeface="Times New Roman"/>
                <a:ea typeface="Calibri"/>
                <a:cs typeface="Times New Roman"/>
              </a:rPr>
              <a:t>disease </a:t>
            </a:r>
            <a:r>
              <a:rPr lang="en-US" dirty="0">
                <a:latin typeface="Times New Roman"/>
                <a:ea typeface="Calibri"/>
                <a:cs typeface="Times New Roman"/>
              </a:rPr>
              <a:t>was seen as being caused by disturbance in the body of the distribution of the four </a:t>
            </a:r>
            <a:r>
              <a:rPr lang="en-US" dirty="0" err="1">
                <a:latin typeface="Times New Roman"/>
                <a:ea typeface="Calibri"/>
                <a:cs typeface="Times New Roman"/>
              </a:rPr>
              <a:t>humours</a:t>
            </a:r>
            <a:r>
              <a:rPr lang="en-US" dirty="0">
                <a:latin typeface="Times New Roman"/>
                <a:ea typeface="Calibri"/>
                <a:cs typeface="Times New Roman"/>
              </a:rPr>
              <a:t>-black bile, yellow bile, blood and phlegm</a:t>
            </a:r>
            <a:endParaRPr lang="en-US" sz="2800" dirty="0">
              <a:ea typeface="Calibri"/>
              <a:cs typeface="Times New Roman"/>
            </a:endParaRPr>
          </a:p>
        </p:txBody>
      </p:sp>
    </p:spTree>
    <p:extLst>
      <p:ext uri="{BB962C8B-B14F-4D97-AF65-F5344CB8AC3E}">
        <p14:creationId xmlns:p14="http://schemas.microsoft.com/office/powerpoint/2010/main" val="31745024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lnSpc>
                <a:spcPct val="150000"/>
              </a:lnSpc>
              <a:spcBef>
                <a:spcPts val="0"/>
              </a:spcBef>
              <a:spcAft>
                <a:spcPts val="1000"/>
              </a:spcAft>
              <a:buFont typeface="Wingdings 2"/>
              <a:buChar char=""/>
              <a:tabLst>
                <a:tab pos="457200" algn="l"/>
              </a:tabLst>
            </a:pPr>
            <a:r>
              <a:rPr lang="en-US" i="1" dirty="0">
                <a:latin typeface="Times New Roman"/>
                <a:ea typeface="Calibri"/>
                <a:cs typeface="Times New Roman"/>
              </a:rPr>
              <a:t>The combination </a:t>
            </a:r>
            <a:r>
              <a:rPr lang="en-US" dirty="0">
                <a:latin typeface="Times New Roman"/>
                <a:ea typeface="Calibri"/>
                <a:cs typeface="Times New Roman"/>
              </a:rPr>
              <a:t>of the drug and the receptor results in a molecular change in the receptor, such as an altered configuration or charge distribution, and thereby triggers a chain of events leading to a </a:t>
            </a:r>
            <a:r>
              <a:rPr lang="en-US" b="1" i="1" dirty="0">
                <a:latin typeface="Times New Roman"/>
                <a:ea typeface="Calibri"/>
                <a:cs typeface="Times New Roman"/>
              </a:rPr>
              <a:t>response</a:t>
            </a:r>
            <a:endParaRPr lang="en-US" sz="2800" dirty="0">
              <a:ea typeface="Calibri"/>
              <a:cs typeface="Times New Roman"/>
            </a:endParaRPr>
          </a:p>
          <a:p>
            <a:pPr lvl="0">
              <a:lnSpc>
                <a:spcPct val="150000"/>
              </a:lnSpc>
              <a:spcBef>
                <a:spcPts val="0"/>
              </a:spcBef>
              <a:spcAft>
                <a:spcPts val="1000"/>
              </a:spcAft>
              <a:buFont typeface="Wingdings 2"/>
              <a:buChar char=""/>
              <a:tabLst>
                <a:tab pos="457200" algn="l"/>
              </a:tabLst>
            </a:pPr>
            <a:r>
              <a:rPr lang="en-US" dirty="0">
                <a:latin typeface="Times New Roman"/>
                <a:ea typeface="Calibri"/>
                <a:cs typeface="Times New Roman"/>
              </a:rPr>
              <a:t>Others are enzymes and non specific interactions</a:t>
            </a:r>
            <a:endParaRPr lang="en-US" sz="2800" dirty="0">
              <a:ea typeface="Calibri"/>
              <a:cs typeface="Times New Roman"/>
            </a:endParaRPr>
          </a:p>
          <a:p>
            <a:pPr lvl="0">
              <a:lnSpc>
                <a:spcPct val="150000"/>
              </a:lnSpc>
              <a:spcBef>
                <a:spcPts val="0"/>
              </a:spcBef>
              <a:spcAft>
                <a:spcPts val="1000"/>
              </a:spcAft>
              <a:buFont typeface="Wingdings 2"/>
              <a:buChar char=""/>
              <a:tabLst>
                <a:tab pos="457200" algn="l"/>
              </a:tabLst>
            </a:pPr>
            <a:r>
              <a:rPr lang="en-US" dirty="0">
                <a:latin typeface="Times New Roman"/>
                <a:ea typeface="Calibri"/>
                <a:cs typeface="Times New Roman"/>
              </a:rPr>
              <a:t>The effects that a particular drug has depends on the cells or organ targeted by the drug</a:t>
            </a:r>
            <a:endParaRPr lang="en-US" sz="2800" dirty="0">
              <a:ea typeface="Calibri"/>
              <a:cs typeface="Times New Roman"/>
            </a:endParaRPr>
          </a:p>
          <a:p>
            <a:pPr lvl="0">
              <a:lnSpc>
                <a:spcPct val="150000"/>
              </a:lnSpc>
              <a:spcBef>
                <a:spcPts val="0"/>
              </a:spcBef>
              <a:spcAft>
                <a:spcPts val="1000"/>
              </a:spcAft>
              <a:buFont typeface="Wingdings 2"/>
              <a:buChar char=""/>
              <a:tabLst>
                <a:tab pos="457200" algn="l"/>
              </a:tabLst>
            </a:pPr>
            <a:r>
              <a:rPr lang="en-US" dirty="0">
                <a:latin typeface="Times New Roman"/>
                <a:ea typeface="Calibri"/>
                <a:cs typeface="Times New Roman"/>
              </a:rPr>
              <a:t>Once the drug hits its “site of action” it can modify the rate at which a cell or tissue functions</a:t>
            </a:r>
            <a:endParaRPr lang="en-US" sz="2800" dirty="0">
              <a:ea typeface="Calibri"/>
              <a:cs typeface="Times New Roman"/>
            </a:endParaRPr>
          </a:p>
        </p:txBody>
      </p:sp>
    </p:spTree>
    <p:extLst>
      <p:ext uri="{BB962C8B-B14F-4D97-AF65-F5344CB8AC3E}">
        <p14:creationId xmlns:p14="http://schemas.microsoft.com/office/powerpoint/2010/main" val="28620754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marR="0">
              <a:lnSpc>
                <a:spcPct val="150000"/>
              </a:lnSpc>
              <a:spcBef>
                <a:spcPts val="0"/>
              </a:spcBef>
              <a:spcAft>
                <a:spcPts val="1000"/>
              </a:spcAft>
            </a:pPr>
            <a:r>
              <a:rPr lang="en-US" b="1" dirty="0">
                <a:latin typeface="Times New Roman"/>
                <a:ea typeface="Calibri"/>
                <a:cs typeface="Times New Roman"/>
              </a:rPr>
              <a:t>DOSE-RESPONSE RELATIONSHIPS</a:t>
            </a:r>
            <a:endParaRPr lang="en-US" sz="2800" dirty="0">
              <a:ea typeface="Calibri"/>
              <a:cs typeface="Times New Roman"/>
            </a:endParaRPr>
          </a:p>
          <a:p>
            <a:pPr marL="0" marR="0">
              <a:lnSpc>
                <a:spcPct val="150000"/>
              </a:lnSpc>
              <a:spcBef>
                <a:spcPts val="0"/>
              </a:spcBef>
              <a:spcAft>
                <a:spcPts val="1000"/>
              </a:spcAft>
            </a:pPr>
            <a:r>
              <a:rPr lang="en-US" dirty="0">
                <a:latin typeface="Times New Roman"/>
                <a:ea typeface="Calibri"/>
                <a:cs typeface="Times New Roman"/>
              </a:rPr>
              <a:t>Determine -the minimum amount of drug that we can use, </a:t>
            </a:r>
            <a:endParaRPr lang="en-US" sz="2800" dirty="0">
              <a:ea typeface="Calibri"/>
              <a:cs typeface="Times New Roman"/>
            </a:endParaRPr>
          </a:p>
          <a:p>
            <a:pPr lvl="1">
              <a:lnSpc>
                <a:spcPct val="150000"/>
              </a:lnSpc>
              <a:spcBef>
                <a:spcPts val="0"/>
              </a:spcBef>
              <a:spcAft>
                <a:spcPts val="1000"/>
              </a:spcAft>
              <a:buFont typeface="Arial"/>
              <a:buChar char="–"/>
              <a:tabLst>
                <a:tab pos="914400" algn="l"/>
              </a:tabLst>
            </a:pPr>
            <a:r>
              <a:rPr lang="en-US" dirty="0">
                <a:latin typeface="Times New Roman"/>
                <a:ea typeface="Calibri"/>
                <a:cs typeface="Times New Roman"/>
              </a:rPr>
              <a:t>the maximum response that a drug can elicit, &amp;</a:t>
            </a:r>
            <a:endParaRPr lang="en-US" sz="2400" dirty="0">
              <a:ea typeface="Calibri"/>
              <a:cs typeface="Times New Roman"/>
            </a:endParaRPr>
          </a:p>
          <a:p>
            <a:pPr lvl="1">
              <a:lnSpc>
                <a:spcPct val="150000"/>
              </a:lnSpc>
              <a:spcBef>
                <a:spcPts val="0"/>
              </a:spcBef>
              <a:spcAft>
                <a:spcPts val="1000"/>
              </a:spcAft>
              <a:buFont typeface="Arial"/>
              <a:buChar char="–"/>
              <a:tabLst>
                <a:tab pos="914400" algn="l"/>
              </a:tabLst>
            </a:pPr>
            <a:r>
              <a:rPr lang="en-US" dirty="0">
                <a:latin typeface="Times New Roman"/>
                <a:ea typeface="Calibri"/>
                <a:cs typeface="Times New Roman"/>
              </a:rPr>
              <a:t>how much we need to increase the dosage to produce the desired increase in response </a:t>
            </a:r>
            <a:endParaRPr lang="en-US" sz="2400" dirty="0">
              <a:ea typeface="Calibri"/>
              <a:cs typeface="Times New Roman"/>
            </a:endParaRPr>
          </a:p>
        </p:txBody>
      </p:sp>
    </p:spTree>
    <p:extLst>
      <p:ext uri="{BB962C8B-B14F-4D97-AF65-F5344CB8AC3E}">
        <p14:creationId xmlns:p14="http://schemas.microsoft.com/office/powerpoint/2010/main" val="3082899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marR="0">
              <a:lnSpc>
                <a:spcPct val="150000"/>
              </a:lnSpc>
              <a:spcBef>
                <a:spcPts val="0"/>
              </a:spcBef>
              <a:spcAft>
                <a:spcPts val="1000"/>
              </a:spcAft>
            </a:pPr>
            <a:r>
              <a:rPr lang="en-US" dirty="0">
                <a:latin typeface="Times New Roman"/>
                <a:ea typeface="Calibri"/>
                <a:cs typeface="Times New Roman"/>
              </a:rPr>
              <a:t>The dose-response relationship has </a:t>
            </a:r>
            <a:r>
              <a:rPr lang="en-US" i="1" dirty="0">
                <a:latin typeface="Times New Roman"/>
                <a:ea typeface="Calibri"/>
                <a:cs typeface="Times New Roman"/>
              </a:rPr>
              <a:t>3 phases</a:t>
            </a:r>
            <a:endParaRPr lang="en-US" sz="2800" dirty="0">
              <a:ea typeface="Calibri"/>
              <a:cs typeface="Times New Roman"/>
            </a:endParaRPr>
          </a:p>
          <a:p>
            <a:pPr lvl="1">
              <a:lnSpc>
                <a:spcPct val="150000"/>
              </a:lnSpc>
              <a:spcBef>
                <a:spcPts val="0"/>
              </a:spcBef>
              <a:spcAft>
                <a:spcPts val="1000"/>
              </a:spcAft>
              <a:buFont typeface="Arial"/>
              <a:buChar char="–"/>
              <a:tabLst>
                <a:tab pos="914400" algn="l"/>
              </a:tabLst>
            </a:pPr>
            <a:r>
              <a:rPr lang="en-US" i="1" dirty="0">
                <a:latin typeface="Times New Roman"/>
                <a:ea typeface="Calibri"/>
                <a:cs typeface="Times New Roman"/>
              </a:rPr>
              <a:t>Phase 1</a:t>
            </a:r>
            <a:r>
              <a:rPr lang="en-US" dirty="0">
                <a:latin typeface="Times New Roman"/>
                <a:ea typeface="Calibri"/>
                <a:cs typeface="Times New Roman"/>
              </a:rPr>
              <a:t>- occurs at low doses; the curve is flat because doses are too low to elicit a measurable response</a:t>
            </a:r>
            <a:endParaRPr lang="en-US" sz="2400" dirty="0">
              <a:ea typeface="Calibri"/>
              <a:cs typeface="Times New Roman"/>
            </a:endParaRPr>
          </a:p>
          <a:p>
            <a:pPr lvl="1">
              <a:lnSpc>
                <a:spcPct val="150000"/>
              </a:lnSpc>
              <a:spcBef>
                <a:spcPts val="0"/>
              </a:spcBef>
              <a:spcAft>
                <a:spcPts val="1000"/>
              </a:spcAft>
              <a:buFont typeface="Arial"/>
              <a:buChar char="–"/>
              <a:tabLst>
                <a:tab pos="914400" algn="l"/>
              </a:tabLst>
            </a:pPr>
            <a:r>
              <a:rPr lang="en-US" i="1" dirty="0">
                <a:latin typeface="Times New Roman"/>
                <a:ea typeface="Calibri"/>
                <a:cs typeface="Times New Roman"/>
              </a:rPr>
              <a:t>Phase 2</a:t>
            </a:r>
            <a:r>
              <a:rPr lang="en-US" dirty="0">
                <a:latin typeface="Times New Roman"/>
                <a:ea typeface="Calibri"/>
                <a:cs typeface="Times New Roman"/>
              </a:rPr>
              <a:t>- an increase in dose elicits a corresponding increase in the response; the dose response relationship is graded during this phase</a:t>
            </a:r>
            <a:endParaRPr lang="en-US" sz="2400" dirty="0">
              <a:ea typeface="Calibri"/>
              <a:cs typeface="Times New Roman"/>
            </a:endParaRPr>
          </a:p>
          <a:p>
            <a:pPr lvl="1">
              <a:lnSpc>
                <a:spcPct val="150000"/>
              </a:lnSpc>
              <a:spcBef>
                <a:spcPts val="0"/>
              </a:spcBef>
              <a:spcAft>
                <a:spcPts val="1000"/>
              </a:spcAft>
              <a:buFont typeface="Arial"/>
              <a:buChar char="–"/>
              <a:tabLst>
                <a:tab pos="914400" algn="l"/>
              </a:tabLst>
            </a:pPr>
            <a:r>
              <a:rPr lang="en-US" i="1" dirty="0">
                <a:latin typeface="Times New Roman"/>
                <a:ea typeface="Calibri"/>
                <a:cs typeface="Times New Roman"/>
              </a:rPr>
              <a:t>Phase 3</a:t>
            </a:r>
            <a:r>
              <a:rPr lang="en-US" dirty="0">
                <a:latin typeface="Times New Roman"/>
                <a:ea typeface="Calibri"/>
                <a:cs typeface="Times New Roman"/>
              </a:rPr>
              <a:t>- an increase in dose is unable to elicit a further increase in response; the curve flattens out  </a:t>
            </a:r>
            <a:endParaRPr lang="en-US" sz="2400" dirty="0">
              <a:ea typeface="Calibri"/>
              <a:cs typeface="Times New Roman"/>
            </a:endParaRPr>
          </a:p>
        </p:txBody>
      </p:sp>
    </p:spTree>
    <p:extLst>
      <p:ext uri="{BB962C8B-B14F-4D97-AF65-F5344CB8AC3E}">
        <p14:creationId xmlns:p14="http://schemas.microsoft.com/office/powerpoint/2010/main" val="24270581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marR="0">
              <a:lnSpc>
                <a:spcPct val="150000"/>
              </a:lnSpc>
              <a:spcBef>
                <a:spcPts val="0"/>
              </a:spcBef>
              <a:spcAft>
                <a:spcPts val="1000"/>
              </a:spcAft>
            </a:pPr>
            <a:r>
              <a:rPr lang="en-US" dirty="0">
                <a:latin typeface="Times New Roman"/>
                <a:ea typeface="Calibri"/>
                <a:cs typeface="Times New Roman"/>
              </a:rPr>
              <a:t>Dose-response curves reveal 2 characteristic properties of drugs: </a:t>
            </a:r>
            <a:endParaRPr lang="en-US" sz="2800" dirty="0">
              <a:ea typeface="Calibri"/>
              <a:cs typeface="Times New Roman"/>
            </a:endParaRPr>
          </a:p>
          <a:p>
            <a:pPr lvl="1">
              <a:lnSpc>
                <a:spcPct val="150000"/>
              </a:lnSpc>
              <a:spcBef>
                <a:spcPts val="0"/>
              </a:spcBef>
              <a:spcAft>
                <a:spcPts val="1000"/>
              </a:spcAft>
              <a:buFont typeface="Arial"/>
              <a:buChar char="–"/>
              <a:tabLst>
                <a:tab pos="914400" algn="l"/>
              </a:tabLst>
            </a:pPr>
            <a:r>
              <a:rPr lang="en-US" i="1" dirty="0">
                <a:latin typeface="Times New Roman"/>
                <a:ea typeface="Calibri"/>
                <a:cs typeface="Times New Roman"/>
              </a:rPr>
              <a:t>maximal efficacy </a:t>
            </a:r>
            <a:r>
              <a:rPr lang="en-US" dirty="0">
                <a:latin typeface="Times New Roman"/>
                <a:ea typeface="Calibri"/>
                <a:cs typeface="Times New Roman"/>
              </a:rPr>
              <a:t>&amp; </a:t>
            </a:r>
            <a:endParaRPr lang="en-US" sz="2400" dirty="0">
              <a:ea typeface="Calibri"/>
              <a:cs typeface="Times New Roman"/>
            </a:endParaRPr>
          </a:p>
          <a:p>
            <a:pPr lvl="1">
              <a:lnSpc>
                <a:spcPct val="150000"/>
              </a:lnSpc>
              <a:spcBef>
                <a:spcPts val="0"/>
              </a:spcBef>
              <a:spcAft>
                <a:spcPts val="1000"/>
              </a:spcAft>
              <a:buFont typeface="Arial"/>
              <a:buChar char="–"/>
              <a:tabLst>
                <a:tab pos="914400" algn="l"/>
              </a:tabLst>
            </a:pPr>
            <a:r>
              <a:rPr lang="en-US" i="1" dirty="0">
                <a:latin typeface="Times New Roman"/>
                <a:ea typeface="Calibri"/>
                <a:cs typeface="Times New Roman"/>
              </a:rPr>
              <a:t>relative potency</a:t>
            </a:r>
            <a:endParaRPr lang="en-US" sz="2400" dirty="0">
              <a:ea typeface="Calibri"/>
              <a:cs typeface="Times New Roman"/>
            </a:endParaRPr>
          </a:p>
          <a:p>
            <a:pPr marL="0" marR="0">
              <a:lnSpc>
                <a:spcPct val="150000"/>
              </a:lnSpc>
              <a:spcBef>
                <a:spcPts val="0"/>
              </a:spcBef>
              <a:spcAft>
                <a:spcPts val="1000"/>
              </a:spcAft>
            </a:pPr>
            <a:r>
              <a:rPr lang="en-US" b="1" dirty="0">
                <a:latin typeface="Times New Roman"/>
                <a:ea typeface="Calibri"/>
                <a:cs typeface="Times New Roman"/>
              </a:rPr>
              <a:t>Maximal efficacy </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The </a:t>
            </a:r>
            <a:r>
              <a:rPr lang="en-US" u="sng" dirty="0">
                <a:latin typeface="Times New Roman"/>
                <a:ea typeface="Calibri"/>
                <a:cs typeface="Times New Roman"/>
              </a:rPr>
              <a:t>largest effect </a:t>
            </a:r>
            <a:r>
              <a:rPr lang="en-US" dirty="0">
                <a:latin typeface="Times New Roman"/>
                <a:ea typeface="Calibri"/>
                <a:cs typeface="Times New Roman"/>
              </a:rPr>
              <a:t>that a drug can produce</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Indicated by height of dose-response curve</a:t>
            </a:r>
            <a:endParaRPr lang="en-US" sz="2800" dirty="0">
              <a:ea typeface="Calibri"/>
              <a:cs typeface="Times New Roman"/>
            </a:endParaRPr>
          </a:p>
        </p:txBody>
      </p:sp>
    </p:spTree>
    <p:extLst>
      <p:ext uri="{BB962C8B-B14F-4D97-AF65-F5344CB8AC3E}">
        <p14:creationId xmlns:p14="http://schemas.microsoft.com/office/powerpoint/2010/main" val="3242404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lnSpc>
                <a:spcPct val="150000"/>
              </a:lnSpc>
              <a:spcBef>
                <a:spcPts val="0"/>
              </a:spcBef>
              <a:spcAft>
                <a:spcPts val="1000"/>
              </a:spcAft>
              <a:buFont typeface="Arial"/>
              <a:buChar char="–"/>
              <a:tabLst>
                <a:tab pos="914400" algn="l"/>
              </a:tabLst>
            </a:pPr>
            <a:r>
              <a:rPr lang="en-US" dirty="0">
                <a:latin typeface="Times New Roman"/>
                <a:ea typeface="Calibri"/>
                <a:cs typeface="Times New Roman"/>
              </a:rPr>
              <a:t>Given 2 similar drugs (analgesics), the drug which levels off at a higher maximum height has a greater maximal efficacy. It will achieve more pain relief</a:t>
            </a:r>
            <a:endParaRPr lang="en-US" sz="24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Efficacy is an important quality of a drug</a:t>
            </a:r>
            <a:endParaRPr lang="en-US" sz="2800" dirty="0">
              <a:ea typeface="Calibri"/>
              <a:cs typeface="Times New Roman"/>
            </a:endParaRPr>
          </a:p>
          <a:p>
            <a:pPr lvl="1">
              <a:lnSpc>
                <a:spcPct val="150000"/>
              </a:lnSpc>
              <a:spcBef>
                <a:spcPts val="0"/>
              </a:spcBef>
              <a:spcAft>
                <a:spcPts val="1000"/>
              </a:spcAft>
              <a:buFont typeface="Arial"/>
              <a:buChar char="–"/>
              <a:tabLst>
                <a:tab pos="914400" algn="l"/>
              </a:tabLst>
            </a:pPr>
            <a:r>
              <a:rPr lang="en-US" dirty="0">
                <a:latin typeface="Times New Roman"/>
                <a:ea typeface="Calibri"/>
                <a:cs typeface="Times New Roman"/>
              </a:rPr>
              <a:t>NB: we want to match the intensity of the response with the patient’s needs</a:t>
            </a:r>
            <a:endParaRPr lang="en-US" sz="2400" dirty="0">
              <a:ea typeface="Calibri"/>
              <a:cs typeface="Times New Roman"/>
            </a:endParaRPr>
          </a:p>
          <a:p>
            <a:endParaRPr lang="en-US" dirty="0"/>
          </a:p>
        </p:txBody>
      </p:sp>
    </p:spTree>
    <p:extLst>
      <p:ext uri="{BB962C8B-B14F-4D97-AF65-F5344CB8AC3E}">
        <p14:creationId xmlns:p14="http://schemas.microsoft.com/office/powerpoint/2010/main" val="14041979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0" marR="0">
              <a:lnSpc>
                <a:spcPct val="150000"/>
              </a:lnSpc>
              <a:spcBef>
                <a:spcPts val="0"/>
              </a:spcBef>
              <a:spcAft>
                <a:spcPts val="1000"/>
              </a:spcAft>
            </a:pPr>
            <a:r>
              <a:rPr lang="en-US" b="1" dirty="0">
                <a:latin typeface="Times New Roman"/>
                <a:ea typeface="Calibri"/>
                <a:cs typeface="Times New Roman"/>
              </a:rPr>
              <a:t>Relative potency</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The </a:t>
            </a:r>
            <a:r>
              <a:rPr lang="en-US" u="sng" dirty="0">
                <a:latin typeface="Times New Roman"/>
                <a:ea typeface="Calibri"/>
                <a:cs typeface="Times New Roman"/>
              </a:rPr>
              <a:t>amount of drug </a:t>
            </a:r>
            <a:r>
              <a:rPr lang="en-US" dirty="0">
                <a:latin typeface="Times New Roman"/>
                <a:ea typeface="Calibri"/>
                <a:cs typeface="Times New Roman"/>
              </a:rPr>
              <a:t>we must give to elicit an effect</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Indicated by the relative position of the dose-response curve along the X (dosage) axis</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Rarely an important characteristic of a drug </a:t>
            </a:r>
            <a:endParaRPr lang="en-US" sz="2800" dirty="0">
              <a:ea typeface="Calibri"/>
              <a:cs typeface="Times New Roman"/>
            </a:endParaRPr>
          </a:p>
          <a:p>
            <a:pPr lvl="1">
              <a:lnSpc>
                <a:spcPct val="150000"/>
              </a:lnSpc>
              <a:spcBef>
                <a:spcPts val="0"/>
              </a:spcBef>
              <a:spcAft>
                <a:spcPts val="1000"/>
              </a:spcAft>
              <a:buFont typeface="Arial"/>
              <a:buChar char="–"/>
              <a:tabLst>
                <a:tab pos="914400" algn="l"/>
              </a:tabLst>
            </a:pPr>
            <a:r>
              <a:rPr lang="en-US" dirty="0">
                <a:latin typeface="Times New Roman"/>
                <a:ea typeface="Calibri"/>
                <a:cs typeface="Times New Roman"/>
              </a:rPr>
              <a:t>e.g. morphine produces pain relief at lower doses than </a:t>
            </a:r>
            <a:r>
              <a:rPr lang="en-US" dirty="0" err="1">
                <a:latin typeface="Times New Roman"/>
                <a:ea typeface="Calibri"/>
                <a:cs typeface="Times New Roman"/>
              </a:rPr>
              <a:t>meperidine</a:t>
            </a:r>
            <a:r>
              <a:rPr lang="en-US" dirty="0">
                <a:latin typeface="Times New Roman"/>
                <a:ea typeface="Calibri"/>
                <a:cs typeface="Times New Roman"/>
              </a:rPr>
              <a:t>; (is more potent than </a:t>
            </a:r>
            <a:r>
              <a:rPr lang="en-US" dirty="0" err="1">
                <a:latin typeface="Times New Roman"/>
                <a:ea typeface="Calibri"/>
                <a:cs typeface="Times New Roman"/>
              </a:rPr>
              <a:t>meperidine</a:t>
            </a:r>
            <a:r>
              <a:rPr lang="en-US" dirty="0">
                <a:latin typeface="Times New Roman"/>
                <a:ea typeface="Calibri"/>
                <a:cs typeface="Times New Roman"/>
              </a:rPr>
              <a:t>) </a:t>
            </a:r>
            <a:endParaRPr lang="en-US" sz="2400" dirty="0">
              <a:ea typeface="Calibri"/>
              <a:cs typeface="Times New Roman"/>
            </a:endParaRPr>
          </a:p>
          <a:p>
            <a:pPr lvl="1">
              <a:lnSpc>
                <a:spcPct val="150000"/>
              </a:lnSpc>
              <a:spcBef>
                <a:spcPts val="0"/>
              </a:spcBef>
              <a:spcAft>
                <a:spcPts val="1000"/>
              </a:spcAft>
              <a:buFont typeface="Arial"/>
              <a:buChar char="–"/>
              <a:tabLst>
                <a:tab pos="914400" algn="l"/>
              </a:tabLst>
            </a:pPr>
            <a:r>
              <a:rPr lang="en-US" dirty="0">
                <a:latin typeface="Times New Roman"/>
                <a:ea typeface="Calibri"/>
                <a:cs typeface="Times New Roman"/>
              </a:rPr>
              <a:t>It does not mean morphine is a superior drug than </a:t>
            </a:r>
            <a:r>
              <a:rPr lang="en-US" dirty="0" err="1">
                <a:latin typeface="Times New Roman"/>
                <a:ea typeface="Calibri"/>
                <a:cs typeface="Times New Roman"/>
              </a:rPr>
              <a:t>meperidine</a:t>
            </a:r>
            <a:r>
              <a:rPr lang="en-US" dirty="0">
                <a:latin typeface="Times New Roman"/>
                <a:ea typeface="Calibri"/>
                <a:cs typeface="Times New Roman"/>
              </a:rPr>
              <a:t> </a:t>
            </a:r>
            <a:endParaRPr lang="en-US" sz="24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The potency of a drug implies nothing about its maximal efficacy</a:t>
            </a:r>
            <a:endParaRPr lang="en-US" sz="2800" dirty="0">
              <a:ea typeface="Calibri"/>
              <a:cs typeface="Times New Roman"/>
            </a:endParaRPr>
          </a:p>
        </p:txBody>
      </p:sp>
    </p:spTree>
    <p:extLst>
      <p:ext uri="{BB962C8B-B14F-4D97-AF65-F5344CB8AC3E}">
        <p14:creationId xmlns:p14="http://schemas.microsoft.com/office/powerpoint/2010/main" val="2854249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marR="0">
              <a:lnSpc>
                <a:spcPct val="150000"/>
              </a:lnSpc>
              <a:spcBef>
                <a:spcPts val="0"/>
              </a:spcBef>
              <a:spcAft>
                <a:spcPts val="1000"/>
              </a:spcAft>
            </a:pPr>
            <a:r>
              <a:rPr lang="en-US" b="1" dirty="0">
                <a:latin typeface="Times New Roman"/>
                <a:ea typeface="Calibri"/>
                <a:cs typeface="Times New Roman"/>
              </a:rPr>
              <a:t>DRUG-RECEPTOR INTERACTIONS</a:t>
            </a:r>
            <a:endParaRPr lang="en-US" sz="2800" dirty="0">
              <a:ea typeface="Calibri"/>
              <a:cs typeface="Times New Roman"/>
            </a:endParaRPr>
          </a:p>
          <a:p>
            <a:pPr marL="0" marR="0">
              <a:lnSpc>
                <a:spcPct val="150000"/>
              </a:lnSpc>
              <a:spcBef>
                <a:spcPts val="0"/>
              </a:spcBef>
              <a:spcAft>
                <a:spcPts val="1000"/>
              </a:spcAft>
            </a:pPr>
            <a:r>
              <a:rPr lang="en-US" b="1" dirty="0">
                <a:latin typeface="Times New Roman"/>
                <a:ea typeface="Calibri"/>
                <a:cs typeface="Times New Roman"/>
              </a:rPr>
              <a:t>Drug receptors</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Any functional macromolecules to which a drug binds to produce its effects</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Drugs act through the body’s own receptors for </a:t>
            </a:r>
            <a:r>
              <a:rPr lang="en-US" i="1" dirty="0">
                <a:latin typeface="Times New Roman"/>
                <a:ea typeface="Calibri"/>
                <a:cs typeface="Times New Roman"/>
              </a:rPr>
              <a:t>hormones</a:t>
            </a:r>
            <a:r>
              <a:rPr lang="en-US" dirty="0">
                <a:latin typeface="Times New Roman"/>
                <a:ea typeface="Calibri"/>
                <a:cs typeface="Times New Roman"/>
              </a:rPr>
              <a:t>, </a:t>
            </a:r>
            <a:r>
              <a:rPr lang="en-US" i="1" dirty="0">
                <a:latin typeface="Times New Roman"/>
                <a:ea typeface="Calibri"/>
                <a:cs typeface="Times New Roman"/>
              </a:rPr>
              <a:t>neurotransmitters, &amp;</a:t>
            </a:r>
            <a:r>
              <a:rPr lang="en-US" dirty="0">
                <a:latin typeface="Times New Roman"/>
                <a:ea typeface="Calibri"/>
                <a:cs typeface="Times New Roman"/>
              </a:rPr>
              <a:t> </a:t>
            </a:r>
            <a:r>
              <a:rPr lang="en-US" i="1" dirty="0">
                <a:latin typeface="Times New Roman"/>
                <a:ea typeface="Calibri"/>
                <a:cs typeface="Times New Roman"/>
              </a:rPr>
              <a:t>other regulatory molecules</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39866967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lnSpc>
                <a:spcPct val="150000"/>
              </a:lnSpc>
              <a:spcBef>
                <a:spcPts val="0"/>
              </a:spcBef>
              <a:spcAft>
                <a:spcPts val="1000"/>
              </a:spcAft>
              <a:buFont typeface="Arial"/>
              <a:buChar char="•"/>
              <a:tabLst>
                <a:tab pos="457200" algn="l"/>
              </a:tabLst>
            </a:pPr>
            <a:r>
              <a:rPr lang="en-US" b="1" dirty="0">
                <a:latin typeface="Times New Roman"/>
                <a:ea typeface="Calibri"/>
                <a:cs typeface="Times New Roman"/>
              </a:rPr>
              <a:t>D + R</a:t>
            </a:r>
            <a:r>
              <a:rPr lang="en-US" b="1" dirty="0">
                <a:latin typeface="Cambria Math"/>
                <a:ea typeface="Calibri"/>
                <a:cs typeface="Cambria Math"/>
              </a:rPr>
              <a:t>⇌</a:t>
            </a:r>
            <a:r>
              <a:rPr lang="en-US" b="1" dirty="0">
                <a:latin typeface="Times New Roman"/>
                <a:ea typeface="Calibri"/>
                <a:cs typeface="Times New Roman"/>
              </a:rPr>
              <a:t> DR COMPLEX → RESPONSE</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Binding of a drug to its receptor is almost always </a:t>
            </a:r>
            <a:r>
              <a:rPr lang="en-US" i="1" dirty="0">
                <a:latin typeface="Times New Roman"/>
                <a:ea typeface="Calibri"/>
                <a:cs typeface="Times New Roman"/>
              </a:rPr>
              <a:t>reversible</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Receptor activity is normally regulated by endogenous compounds (</a:t>
            </a:r>
            <a:r>
              <a:rPr lang="en-US" i="1" dirty="0">
                <a:latin typeface="Times New Roman"/>
                <a:ea typeface="Calibri"/>
                <a:cs typeface="Times New Roman"/>
              </a:rPr>
              <a:t>neurotransmitters, hormones &amp; other regulatory molecules</a:t>
            </a:r>
            <a:r>
              <a:rPr lang="en-US" dirty="0">
                <a:latin typeface="Times New Roman"/>
                <a:ea typeface="Calibri"/>
                <a:cs typeface="Times New Roman"/>
              </a:rPr>
              <a:t>)</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When a drug binds to a receptor, it </a:t>
            </a:r>
            <a:r>
              <a:rPr lang="en-US" i="1" dirty="0">
                <a:latin typeface="Times New Roman"/>
                <a:ea typeface="Calibri"/>
                <a:cs typeface="Times New Roman"/>
              </a:rPr>
              <a:t>mimics</a:t>
            </a:r>
            <a:r>
              <a:rPr lang="en-US" dirty="0">
                <a:latin typeface="Times New Roman"/>
                <a:ea typeface="Calibri"/>
                <a:cs typeface="Times New Roman"/>
              </a:rPr>
              <a:t> or </a:t>
            </a:r>
            <a:r>
              <a:rPr lang="en-US" i="1" dirty="0">
                <a:latin typeface="Times New Roman"/>
                <a:ea typeface="Calibri"/>
                <a:cs typeface="Times New Roman"/>
              </a:rPr>
              <a:t>blocks</a:t>
            </a:r>
            <a:r>
              <a:rPr lang="en-US" dirty="0">
                <a:latin typeface="Times New Roman"/>
                <a:ea typeface="Calibri"/>
                <a:cs typeface="Times New Roman"/>
              </a:rPr>
              <a:t> the actions of endogenous regulatory molecules</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Thereby increases or decreases the rate of the physiologic activity normally controlled by that receptor.</a:t>
            </a:r>
            <a:endParaRPr lang="en-US" sz="2800" dirty="0">
              <a:ea typeface="Calibri"/>
              <a:cs typeface="Times New Roman"/>
            </a:endParaRPr>
          </a:p>
        </p:txBody>
      </p:sp>
    </p:spTree>
    <p:extLst>
      <p:ext uri="{BB962C8B-B14F-4D97-AF65-F5344CB8AC3E}">
        <p14:creationId xmlns:p14="http://schemas.microsoft.com/office/powerpoint/2010/main" val="19546733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228600" marR="0">
              <a:lnSpc>
                <a:spcPct val="150000"/>
              </a:lnSpc>
              <a:spcBef>
                <a:spcPts val="0"/>
              </a:spcBef>
              <a:spcAft>
                <a:spcPts val="1000"/>
              </a:spcAft>
            </a:pPr>
            <a:r>
              <a:rPr lang="en-US" b="1" dirty="0">
                <a:latin typeface="Times New Roman"/>
                <a:ea typeface="Calibri"/>
                <a:cs typeface="Times New Roman"/>
              </a:rPr>
              <a:t>Receptors &amp; selectivity of drug action </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Selectivity is a highly desirable characteristic of a drug</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The more selective a drug is the fewer side effects it will produce</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There are many types of receptors, each regulating just a few processes</a:t>
            </a:r>
            <a:endParaRPr lang="en-US" sz="2800" dirty="0">
              <a:ea typeface="Calibri"/>
              <a:cs typeface="Times New Roman"/>
            </a:endParaRPr>
          </a:p>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If a single receptor type is responsible for regulating several physiologic processes, then drugs that interact with that receptor will also influence a variety of processes</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30829875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nSpc>
                <a:spcPct val="150000"/>
              </a:lnSpc>
              <a:spcBef>
                <a:spcPts val="0"/>
              </a:spcBef>
              <a:spcAft>
                <a:spcPts val="1000"/>
              </a:spcAft>
              <a:buFont typeface="Arial"/>
              <a:buChar char="•"/>
              <a:tabLst>
                <a:tab pos="457200" algn="l"/>
              </a:tabLst>
            </a:pPr>
            <a:r>
              <a:rPr lang="en-US" dirty="0">
                <a:latin typeface="Times New Roman"/>
                <a:ea typeface="Calibri"/>
                <a:cs typeface="Times New Roman"/>
              </a:rPr>
              <a:t>E.g. morphine receptors:</a:t>
            </a:r>
            <a:endParaRPr lang="en-US" sz="2800" dirty="0">
              <a:ea typeface="Calibri"/>
              <a:cs typeface="Times New Roman"/>
            </a:endParaRPr>
          </a:p>
          <a:p>
            <a:pPr lvl="1">
              <a:lnSpc>
                <a:spcPct val="150000"/>
              </a:lnSpc>
              <a:spcBef>
                <a:spcPts val="0"/>
              </a:spcBef>
              <a:spcAft>
                <a:spcPts val="1000"/>
              </a:spcAft>
              <a:buFont typeface="Arial"/>
              <a:buChar char="•"/>
              <a:tabLst>
                <a:tab pos="914400" algn="l"/>
              </a:tabLst>
            </a:pPr>
            <a:r>
              <a:rPr lang="en-US" dirty="0">
                <a:latin typeface="Times New Roman"/>
                <a:ea typeface="Calibri"/>
                <a:cs typeface="Times New Roman"/>
              </a:rPr>
              <a:t>Modulate perception of pain; also regulate respiration &amp; motility of the bowel.  </a:t>
            </a:r>
            <a:endParaRPr lang="en-US" sz="2400" dirty="0">
              <a:ea typeface="Calibri"/>
              <a:cs typeface="Times New Roman"/>
            </a:endParaRPr>
          </a:p>
          <a:p>
            <a:pPr lvl="1">
              <a:lnSpc>
                <a:spcPct val="150000"/>
              </a:lnSpc>
              <a:spcBef>
                <a:spcPts val="0"/>
              </a:spcBef>
              <a:spcAft>
                <a:spcPts val="1000"/>
              </a:spcAft>
              <a:buFont typeface="Arial"/>
              <a:buChar char="•"/>
              <a:tabLst>
                <a:tab pos="914400" algn="l"/>
              </a:tabLst>
            </a:pPr>
            <a:r>
              <a:rPr lang="en-US" dirty="0">
                <a:latin typeface="Times New Roman"/>
                <a:ea typeface="Calibri"/>
                <a:cs typeface="Times New Roman"/>
              </a:rPr>
              <a:t>It is common for morphine to cause respiratory depression &amp; constipation along with pain reduction</a:t>
            </a:r>
            <a:endParaRPr lang="en-US" sz="2400" dirty="0">
              <a:ea typeface="Calibri"/>
              <a:cs typeface="Times New Roman"/>
            </a:endParaRPr>
          </a:p>
          <a:p>
            <a:endParaRPr lang="en-US" dirty="0"/>
          </a:p>
        </p:txBody>
      </p:sp>
    </p:spTree>
    <p:extLst>
      <p:ext uri="{BB962C8B-B14F-4D97-AF65-F5344CB8AC3E}">
        <p14:creationId xmlns:p14="http://schemas.microsoft.com/office/powerpoint/2010/main" val="647714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lnSpc>
                <a:spcPct val="150000"/>
              </a:lnSpc>
              <a:spcBef>
                <a:spcPts val="0"/>
              </a:spcBef>
              <a:spcAft>
                <a:spcPts val="1000"/>
              </a:spcAft>
              <a:buFont typeface="Wingdings"/>
              <a:buChar char=""/>
              <a:tabLst>
                <a:tab pos="457200" algn="l"/>
              </a:tabLst>
            </a:pPr>
            <a:r>
              <a:rPr lang="en-US" dirty="0">
                <a:latin typeface="Times New Roman"/>
                <a:ea typeface="Calibri"/>
                <a:cs typeface="Times New Roman"/>
              </a:rPr>
              <a:t>Pharmacology is a young science dating back to mid 19</a:t>
            </a:r>
            <a:r>
              <a:rPr lang="en-US" baseline="30000" dirty="0">
                <a:latin typeface="Times New Roman"/>
                <a:ea typeface="Calibri"/>
                <a:cs typeface="Times New Roman"/>
              </a:rPr>
              <a:t>th</a:t>
            </a:r>
            <a:r>
              <a:rPr lang="en-US" dirty="0">
                <a:latin typeface="Times New Roman"/>
                <a:ea typeface="Calibri"/>
                <a:cs typeface="Times New Roman"/>
              </a:rPr>
              <a:t> century. </a:t>
            </a:r>
            <a:endParaRPr lang="en-US" sz="2800" dirty="0">
              <a:ea typeface="Calibri"/>
              <a:cs typeface="Times New Roman"/>
            </a:endParaRPr>
          </a:p>
          <a:p>
            <a:pPr lvl="0">
              <a:lnSpc>
                <a:spcPct val="150000"/>
              </a:lnSpc>
              <a:spcBef>
                <a:spcPts val="0"/>
              </a:spcBef>
              <a:spcAft>
                <a:spcPts val="1000"/>
              </a:spcAft>
              <a:buFont typeface="Wingdings"/>
              <a:buChar char=""/>
              <a:tabLst>
                <a:tab pos="457200" algn="l"/>
              </a:tabLst>
            </a:pPr>
            <a:r>
              <a:rPr lang="en-US" dirty="0">
                <a:latin typeface="Times New Roman"/>
                <a:ea typeface="Calibri"/>
                <a:cs typeface="Times New Roman"/>
              </a:rPr>
              <a:t>Primitive people believed disease was caused by the devil and evil spirits. </a:t>
            </a:r>
            <a:endParaRPr lang="en-US" sz="2800" dirty="0">
              <a:ea typeface="Calibri"/>
              <a:cs typeface="Times New Roman"/>
            </a:endParaRPr>
          </a:p>
          <a:p>
            <a:pPr lvl="0">
              <a:lnSpc>
                <a:spcPct val="150000"/>
              </a:lnSpc>
              <a:spcBef>
                <a:spcPts val="0"/>
              </a:spcBef>
              <a:spcAft>
                <a:spcPts val="1000"/>
              </a:spcAft>
              <a:buFont typeface="Wingdings"/>
              <a:buChar char=""/>
              <a:tabLst>
                <a:tab pos="457200" algn="l"/>
              </a:tabLst>
            </a:pPr>
            <a:r>
              <a:rPr lang="en-US" dirty="0">
                <a:latin typeface="Times New Roman"/>
                <a:ea typeface="Calibri"/>
                <a:cs typeface="Times New Roman"/>
              </a:rPr>
              <a:t>Sick people were mistreated, especially those with mental illness. </a:t>
            </a:r>
            <a:endParaRPr lang="en-US" sz="2800" dirty="0">
              <a:ea typeface="Calibri"/>
              <a:cs typeface="Times New Roman"/>
            </a:endParaRPr>
          </a:p>
          <a:p>
            <a:pPr lvl="0">
              <a:lnSpc>
                <a:spcPct val="150000"/>
              </a:lnSpc>
              <a:spcBef>
                <a:spcPts val="0"/>
              </a:spcBef>
              <a:spcAft>
                <a:spcPts val="1000"/>
              </a:spcAft>
              <a:buFont typeface="Wingdings"/>
              <a:buChar char=""/>
              <a:tabLst>
                <a:tab pos="457200" algn="l"/>
              </a:tabLst>
            </a:pPr>
            <a:r>
              <a:rPr lang="en-US" dirty="0">
                <a:latin typeface="Times New Roman"/>
                <a:ea typeface="Calibri"/>
                <a:cs typeface="Times New Roman"/>
              </a:rPr>
              <a:t>Methods of treatment like blood letting, </a:t>
            </a:r>
            <a:r>
              <a:rPr lang="en-US" dirty="0" err="1">
                <a:latin typeface="Times New Roman"/>
                <a:ea typeface="Calibri"/>
                <a:cs typeface="Times New Roman"/>
              </a:rPr>
              <a:t>whiping</a:t>
            </a:r>
            <a:r>
              <a:rPr lang="en-US" dirty="0">
                <a:latin typeface="Times New Roman"/>
                <a:ea typeface="Calibri"/>
                <a:cs typeface="Times New Roman"/>
              </a:rPr>
              <a:t> were used. </a:t>
            </a:r>
            <a:endParaRPr lang="en-US" sz="2800" dirty="0">
              <a:ea typeface="Calibri"/>
              <a:cs typeface="Times New Roman"/>
            </a:endParaRPr>
          </a:p>
          <a:p>
            <a:r>
              <a:rPr lang="en-US" dirty="0">
                <a:latin typeface="Times New Roman"/>
                <a:ea typeface="Calibri"/>
              </a:rPr>
              <a:t>Religion was also used to treat disease through rituals like sacrifices.</a:t>
            </a:r>
            <a:endParaRPr lang="en-US" dirty="0"/>
          </a:p>
        </p:txBody>
      </p:sp>
    </p:spTree>
    <p:extLst>
      <p:ext uri="{BB962C8B-B14F-4D97-AF65-F5344CB8AC3E}">
        <p14:creationId xmlns:p14="http://schemas.microsoft.com/office/powerpoint/2010/main" val="6206342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228600" marR="0">
              <a:lnSpc>
                <a:spcPct val="150000"/>
              </a:lnSpc>
              <a:spcBef>
                <a:spcPts val="0"/>
              </a:spcBef>
              <a:spcAft>
                <a:spcPts val="1000"/>
              </a:spcAft>
            </a:pPr>
            <a:r>
              <a:rPr lang="en-US" b="1" dirty="0">
                <a:latin typeface="Times New Roman"/>
                <a:ea typeface="Calibri"/>
                <a:cs typeface="Times New Roman"/>
              </a:rPr>
              <a:t>Agonists, Antagonists, &amp; Partial Agonists</a:t>
            </a:r>
            <a:endParaRPr lang="en-US" sz="2800" dirty="0">
              <a:ea typeface="Calibri"/>
              <a:cs typeface="Times New Roman"/>
            </a:endParaRPr>
          </a:p>
          <a:p>
            <a:pPr marL="0" marR="0">
              <a:lnSpc>
                <a:spcPct val="150000"/>
              </a:lnSpc>
              <a:spcBef>
                <a:spcPts val="0"/>
              </a:spcBef>
              <a:spcAft>
                <a:spcPts val="1000"/>
              </a:spcAft>
            </a:pPr>
            <a:r>
              <a:rPr lang="en-US" dirty="0">
                <a:latin typeface="Times New Roman"/>
                <a:ea typeface="Calibri"/>
                <a:cs typeface="Times New Roman"/>
              </a:rPr>
              <a:t>Drugs that </a:t>
            </a:r>
            <a:r>
              <a:rPr lang="en-US" i="1" dirty="0">
                <a:latin typeface="Times New Roman"/>
                <a:ea typeface="Calibri"/>
                <a:cs typeface="Times New Roman"/>
              </a:rPr>
              <a:t>mimic </a:t>
            </a:r>
            <a:r>
              <a:rPr lang="en-US" dirty="0">
                <a:latin typeface="Times New Roman"/>
                <a:ea typeface="Calibri"/>
                <a:cs typeface="Times New Roman"/>
              </a:rPr>
              <a:t>the body’s own regulatory molecules are called </a:t>
            </a:r>
            <a:r>
              <a:rPr lang="en-US" i="1" dirty="0">
                <a:latin typeface="Times New Roman"/>
                <a:ea typeface="Calibri"/>
                <a:cs typeface="Times New Roman"/>
              </a:rPr>
              <a:t>agonists</a:t>
            </a:r>
            <a:r>
              <a:rPr lang="en-US" dirty="0">
                <a:solidFill>
                  <a:srgbClr val="000000"/>
                </a:solidFill>
                <a:latin typeface="Times New Roman"/>
                <a:cs typeface="Times New Roman"/>
              </a:rPr>
              <a:t> .</a:t>
            </a:r>
            <a:r>
              <a:rPr lang="en-US" i="1" dirty="0">
                <a:latin typeface="Times New Roman"/>
                <a:ea typeface="Calibri"/>
                <a:cs typeface="Times New Roman"/>
              </a:rPr>
              <a:t>Examples of agonist drugs: </a:t>
            </a:r>
            <a:r>
              <a:rPr lang="en-US" i="1" dirty="0" err="1">
                <a:latin typeface="Times New Roman"/>
                <a:ea typeface="Calibri"/>
                <a:cs typeface="Times New Roman"/>
              </a:rPr>
              <a:t>dobutamine</a:t>
            </a:r>
            <a:r>
              <a:rPr lang="en-US" i="1" dirty="0">
                <a:latin typeface="Times New Roman"/>
                <a:ea typeface="Calibri"/>
                <a:cs typeface="Times New Roman"/>
              </a:rPr>
              <a:t> mimics the action of norepinephrine at receptors on the heart, thereby increasing the heart rate &amp; force of contraction</a:t>
            </a:r>
            <a:endParaRPr lang="en-US" sz="2800" dirty="0">
              <a:ea typeface="Calibri"/>
              <a:cs typeface="Times New Roman"/>
            </a:endParaRPr>
          </a:p>
        </p:txBody>
      </p:sp>
    </p:spTree>
    <p:extLst>
      <p:ext uri="{BB962C8B-B14F-4D97-AF65-F5344CB8AC3E}">
        <p14:creationId xmlns:p14="http://schemas.microsoft.com/office/powerpoint/2010/main" val="7424189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marR="0">
              <a:lnSpc>
                <a:spcPct val="150000"/>
              </a:lnSpc>
              <a:spcBef>
                <a:spcPts val="0"/>
              </a:spcBef>
              <a:spcAft>
                <a:spcPts val="1000"/>
              </a:spcAft>
            </a:pPr>
            <a:r>
              <a:rPr lang="en-US" dirty="0">
                <a:latin typeface="Times New Roman"/>
                <a:ea typeface="Calibri"/>
                <a:cs typeface="Times New Roman"/>
              </a:rPr>
              <a:t>Drugs that </a:t>
            </a:r>
            <a:r>
              <a:rPr lang="en-US" i="1" dirty="0">
                <a:latin typeface="Times New Roman"/>
                <a:ea typeface="Calibri"/>
                <a:cs typeface="Times New Roman"/>
              </a:rPr>
              <a:t>block</a:t>
            </a:r>
            <a:r>
              <a:rPr lang="en-US" dirty="0">
                <a:latin typeface="Times New Roman"/>
                <a:ea typeface="Calibri"/>
                <a:cs typeface="Times New Roman"/>
              </a:rPr>
              <a:t> the actions of endogenous regulators are called </a:t>
            </a:r>
            <a:r>
              <a:rPr lang="en-US" i="1" dirty="0">
                <a:latin typeface="Times New Roman"/>
                <a:ea typeface="Calibri"/>
                <a:cs typeface="Times New Roman"/>
              </a:rPr>
              <a:t>antagonists</a:t>
            </a:r>
            <a:r>
              <a:rPr lang="en-US" dirty="0">
                <a:solidFill>
                  <a:srgbClr val="000000"/>
                </a:solidFill>
                <a:latin typeface="Times New Roman"/>
                <a:cs typeface="Times New Roman"/>
              </a:rPr>
              <a:t> .</a:t>
            </a:r>
            <a:r>
              <a:rPr lang="en-US" i="1" dirty="0">
                <a:latin typeface="Times New Roman"/>
                <a:ea typeface="Calibri"/>
                <a:cs typeface="Times New Roman"/>
              </a:rPr>
              <a:t>Naloxone use to treat drug toxicity- it blocks receptors for morphine &amp; related opioids; by preventing activation of opioid receptors, naloxone can completely reverse all symptoms of opioid overdose</a:t>
            </a:r>
            <a:r>
              <a:rPr lang="en-US" i="1" dirty="0" smtClean="0">
                <a:latin typeface="Times New Roman"/>
                <a:ea typeface="Calibri"/>
                <a:cs typeface="Times New Roman"/>
              </a:rPr>
              <a:t>.</a:t>
            </a:r>
          </a:p>
          <a:p>
            <a:pPr marL="0" marR="0">
              <a:lnSpc>
                <a:spcPct val="150000"/>
              </a:lnSpc>
              <a:spcBef>
                <a:spcPts val="0"/>
              </a:spcBef>
              <a:spcAft>
                <a:spcPts val="1000"/>
              </a:spcAft>
            </a:pPr>
            <a:r>
              <a:rPr lang="en-US" sz="2800" dirty="0" smtClean="0">
                <a:latin typeface="Times New Roman"/>
                <a:ea typeface="Calibri"/>
                <a:cs typeface="Times New Roman"/>
              </a:rPr>
              <a:t> </a:t>
            </a:r>
            <a:r>
              <a:rPr lang="en-US" sz="2800" dirty="0">
                <a:latin typeface="Times New Roman"/>
                <a:ea typeface="Calibri"/>
                <a:cs typeface="Times New Roman"/>
              </a:rPr>
              <a:t>Partial agonists also mimic the action of endogenous regulatory molecules, but they produce responses of reduced intensity.</a:t>
            </a:r>
            <a:endParaRPr lang="en-US" sz="2400" dirty="0">
              <a:ea typeface="Calibri"/>
              <a:cs typeface="Times New Roman"/>
            </a:endParaRPr>
          </a:p>
          <a:p>
            <a:pPr marL="0" marR="0">
              <a:lnSpc>
                <a:spcPct val="150000"/>
              </a:lnSpc>
              <a:spcBef>
                <a:spcPts val="0"/>
              </a:spcBef>
              <a:spcAft>
                <a:spcPts val="1000"/>
              </a:spcAft>
            </a:pPr>
            <a:endParaRPr lang="en-US" sz="2800" dirty="0">
              <a:ea typeface="Calibri"/>
              <a:cs typeface="Times New Roman"/>
            </a:endParaRPr>
          </a:p>
          <a:p>
            <a:endParaRPr lang="en-US" dirty="0"/>
          </a:p>
        </p:txBody>
      </p:sp>
    </p:spTree>
    <p:extLst>
      <p:ext uri="{BB962C8B-B14F-4D97-AF65-F5344CB8AC3E}">
        <p14:creationId xmlns:p14="http://schemas.microsoft.com/office/powerpoint/2010/main" val="3140409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736027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685800"/>
          </a:xfrm>
        </p:spPr>
        <p:txBody>
          <a:bodyPr>
            <a:normAutofit fontScale="90000"/>
          </a:bodyPr>
          <a:lstStyle/>
          <a:p>
            <a:r>
              <a:rPr lang="en-US" b="1" dirty="0" smtClean="0"/>
              <a:t>Development of drugs</a:t>
            </a:r>
            <a:endParaRPr lang="en-US" b="1" dirty="0"/>
          </a:p>
        </p:txBody>
      </p:sp>
      <p:sp>
        <p:nvSpPr>
          <p:cNvPr id="3" name="Content Placeholder 2"/>
          <p:cNvSpPr>
            <a:spLocks noGrp="1"/>
          </p:cNvSpPr>
          <p:nvPr>
            <p:ph idx="1"/>
          </p:nvPr>
        </p:nvSpPr>
        <p:spPr>
          <a:xfrm>
            <a:off x="0" y="548680"/>
            <a:ext cx="9144000" cy="6309320"/>
          </a:xfrm>
        </p:spPr>
        <p:txBody>
          <a:bodyPr>
            <a:normAutofit/>
          </a:bodyPr>
          <a:lstStyle/>
          <a:p>
            <a:r>
              <a:rPr lang="en-US" dirty="0"/>
              <a:t>After a chemical that might have a therapeutic value is identified it must undergo a series of scientific tests to evaluate its actual therapeutic and toxic effects</a:t>
            </a:r>
            <a:r>
              <a:rPr lang="en-US" dirty="0" smtClean="0"/>
              <a:t>.</a:t>
            </a:r>
          </a:p>
          <a:p>
            <a:r>
              <a:rPr lang="en-US" dirty="0" smtClean="0"/>
              <a:t> </a:t>
            </a:r>
            <a:r>
              <a:rPr lang="en-US" dirty="0"/>
              <a:t>This process is controlled by legally established bodies’ e.g. Pharmacy and Poisons Board and Food &amp; drug administration (FDA) in Kenya and US respectively. </a:t>
            </a:r>
            <a:endParaRPr lang="en-US" dirty="0" smtClean="0"/>
          </a:p>
          <a:p>
            <a:r>
              <a:rPr lang="en-US" dirty="0" smtClean="0"/>
              <a:t>For </a:t>
            </a:r>
            <a:r>
              <a:rPr lang="en-US" dirty="0"/>
              <a:t>every 100,000 chemicals that are identified as being potential drugs, only 5 end up being marketed. </a:t>
            </a:r>
          </a:p>
        </p:txBody>
      </p:sp>
    </p:spTree>
    <p:extLst>
      <p:ext uri="{BB962C8B-B14F-4D97-AF65-F5344CB8AC3E}">
        <p14:creationId xmlns:p14="http://schemas.microsoft.com/office/powerpoint/2010/main" val="20204333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685800"/>
          </a:xfrm>
        </p:spPr>
        <p:txBody>
          <a:bodyPr>
            <a:normAutofit fontScale="90000"/>
          </a:bodyPr>
          <a:lstStyle/>
          <a:p>
            <a:r>
              <a:rPr lang="en-US" b="1" dirty="0" smtClean="0"/>
              <a:t>Phases of drug development</a:t>
            </a:r>
            <a:endParaRPr lang="en-US" b="1" dirty="0"/>
          </a:p>
        </p:txBody>
      </p:sp>
      <p:sp>
        <p:nvSpPr>
          <p:cNvPr id="3" name="Content Placeholder 2"/>
          <p:cNvSpPr>
            <a:spLocks noGrp="1"/>
          </p:cNvSpPr>
          <p:nvPr>
            <p:ph idx="1"/>
          </p:nvPr>
        </p:nvSpPr>
        <p:spPr>
          <a:xfrm>
            <a:off x="0" y="548680"/>
            <a:ext cx="9144000" cy="6309320"/>
          </a:xfrm>
        </p:spPr>
        <p:txBody>
          <a:bodyPr>
            <a:normAutofit/>
          </a:bodyPr>
          <a:lstStyle/>
          <a:p>
            <a:pPr>
              <a:buNone/>
            </a:pPr>
            <a:r>
              <a:rPr lang="en-US" b="1" dirty="0" smtClean="0"/>
              <a:t>Pre- clinical trials</a:t>
            </a:r>
          </a:p>
          <a:p>
            <a:r>
              <a:rPr lang="en-US" dirty="0"/>
              <a:t>This phase involves testing of the drugs on laboratory animals to determine if they have presumed effect in living tissue and evaluate any adverse effects. </a:t>
            </a:r>
            <a:endParaRPr lang="en-US" dirty="0" smtClean="0"/>
          </a:p>
          <a:p>
            <a:r>
              <a:rPr lang="en-US" dirty="0"/>
              <a:t>At the end of these trials, some chemicals may be discarded for the following reasons:</a:t>
            </a:r>
          </a:p>
          <a:p>
            <a:pPr lvl="1"/>
            <a:r>
              <a:rPr lang="en-US" dirty="0"/>
              <a:t>They may lack therapeutic activity </a:t>
            </a:r>
          </a:p>
          <a:p>
            <a:pPr lvl="1"/>
            <a:r>
              <a:rPr lang="en-US" dirty="0"/>
              <a:t>They may be too toxic </a:t>
            </a:r>
          </a:p>
          <a:p>
            <a:pPr lvl="1"/>
            <a:r>
              <a:rPr lang="en-US" dirty="0"/>
              <a:t>If discovered to be  </a:t>
            </a:r>
            <a:r>
              <a:rPr lang="en-US" dirty="0" err="1"/>
              <a:t>teratogenic</a:t>
            </a:r>
            <a:r>
              <a:rPr lang="en-US" dirty="0"/>
              <a:t> – Cause adverse effects on fetus </a:t>
            </a:r>
          </a:p>
          <a:p>
            <a:pPr lvl="1"/>
            <a:r>
              <a:rPr lang="en-US" dirty="0"/>
              <a:t>True safety margin may be too small for chemical use.</a:t>
            </a:r>
          </a:p>
          <a:p>
            <a:pPr lvl="1">
              <a:buNone/>
            </a:pPr>
            <a:endParaRPr lang="en-US" dirty="0">
              <a:solidFill>
                <a:srgbClr val="FF0000"/>
              </a:solidFill>
            </a:endParaRPr>
          </a:p>
        </p:txBody>
      </p:sp>
    </p:spTree>
    <p:extLst>
      <p:ext uri="{BB962C8B-B14F-4D97-AF65-F5344CB8AC3E}">
        <p14:creationId xmlns:p14="http://schemas.microsoft.com/office/powerpoint/2010/main" val="109121519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buNone/>
            </a:pPr>
            <a:r>
              <a:rPr lang="en-US" b="1" dirty="0"/>
              <a:t>Phase I:  Clinical pharmacology</a:t>
            </a:r>
          </a:p>
          <a:p>
            <a:r>
              <a:rPr lang="en-US" sz="3800" dirty="0"/>
              <a:t>In this first phase, human volunteers, usually 20- 50 (healthy volunteers or volunteer patients depending on the class of drug and its safety) are used to test the drug</a:t>
            </a:r>
            <a:r>
              <a:rPr lang="en-US" sz="3800" dirty="0" smtClean="0"/>
              <a:t>.</a:t>
            </a:r>
          </a:p>
          <a:p>
            <a:r>
              <a:rPr lang="en-US" sz="3800" dirty="0" smtClean="0"/>
              <a:t>In </a:t>
            </a:r>
            <a:r>
              <a:rPr lang="en-US" sz="3800" dirty="0"/>
              <a:t>this phase the pharmacokinetics and </a:t>
            </a:r>
            <a:r>
              <a:rPr lang="en-US" sz="3800" dirty="0" err="1"/>
              <a:t>pharmacodynamic</a:t>
            </a:r>
            <a:r>
              <a:rPr lang="en-US" sz="3800" dirty="0"/>
              <a:t> of the drug </a:t>
            </a:r>
            <a:r>
              <a:rPr lang="en-US" sz="3800" dirty="0" smtClean="0"/>
              <a:t>are tested</a:t>
            </a:r>
            <a:r>
              <a:rPr lang="en-US" sz="3800" dirty="0"/>
              <a:t>. </a:t>
            </a:r>
            <a:endParaRPr lang="en-US" sz="3800" dirty="0" smtClean="0"/>
          </a:p>
          <a:p>
            <a:r>
              <a:rPr lang="en-US" sz="3800" dirty="0" smtClean="0"/>
              <a:t>This </a:t>
            </a:r>
            <a:r>
              <a:rPr lang="en-US" sz="3800" dirty="0"/>
              <a:t>is done in tightly controlled studies by specially trained  </a:t>
            </a:r>
            <a:r>
              <a:rPr lang="en-US" sz="3800" dirty="0" smtClean="0"/>
              <a:t>clinical </a:t>
            </a:r>
            <a:r>
              <a:rPr lang="en-US" sz="3800" dirty="0"/>
              <a:t>investigators. </a:t>
            </a:r>
            <a:endParaRPr lang="en-US" sz="3800" dirty="0" smtClean="0"/>
          </a:p>
          <a:p>
            <a:r>
              <a:rPr lang="en-US" sz="3800" dirty="0" smtClean="0"/>
              <a:t>Ethical </a:t>
            </a:r>
            <a:r>
              <a:rPr lang="en-US" sz="3800" dirty="0"/>
              <a:t>principles need to be considered since one </a:t>
            </a:r>
            <a:r>
              <a:rPr lang="en-US" sz="3800" dirty="0" smtClean="0"/>
              <a:t>is dealing </a:t>
            </a:r>
            <a:r>
              <a:rPr lang="en-US" sz="3800" dirty="0"/>
              <a:t>with human </a:t>
            </a:r>
            <a:r>
              <a:rPr lang="en-US" sz="3800" dirty="0" smtClean="0"/>
              <a:t>beings. Such </a:t>
            </a:r>
            <a:r>
              <a:rPr lang="en-US" sz="3800" dirty="0"/>
              <a:t>considerations include: informed </a:t>
            </a:r>
            <a:r>
              <a:rPr lang="en-US" sz="3800" dirty="0" smtClean="0"/>
              <a:t>and voluntary </a:t>
            </a:r>
            <a:r>
              <a:rPr lang="en-US" sz="3800" dirty="0"/>
              <a:t>consent, Freedom to withdraw from the study and freedom </a:t>
            </a:r>
            <a:r>
              <a:rPr lang="en-US" sz="3800" dirty="0" smtClean="0"/>
              <a:t>from harm </a:t>
            </a:r>
            <a:r>
              <a:rPr lang="en-US" sz="3800" dirty="0"/>
              <a:t>of any kind </a:t>
            </a:r>
            <a:r>
              <a:rPr lang="en-US" sz="3800" dirty="0" smtClean="0"/>
              <a:t>.</a:t>
            </a:r>
          </a:p>
          <a:p>
            <a:r>
              <a:rPr lang="en-US" sz="3800" dirty="0" smtClean="0"/>
              <a:t>It’s </a:t>
            </a:r>
            <a:r>
              <a:rPr lang="en-US" sz="3800" dirty="0"/>
              <a:t>usually healthy young men who are used as the effects </a:t>
            </a:r>
            <a:r>
              <a:rPr lang="en-US" sz="3800" dirty="0" smtClean="0"/>
              <a:t>on their </a:t>
            </a:r>
            <a:r>
              <a:rPr lang="en-US" sz="3800" dirty="0"/>
              <a:t>fertility may be quite negligible (sperms are continuously produced</a:t>
            </a:r>
            <a:r>
              <a:rPr lang="en-US" sz="3800" dirty="0" smtClean="0"/>
              <a:t>).</a:t>
            </a:r>
          </a:p>
        </p:txBody>
      </p:sp>
    </p:spTree>
    <p:extLst>
      <p:ext uri="{BB962C8B-B14F-4D97-AF65-F5344CB8AC3E}">
        <p14:creationId xmlns:p14="http://schemas.microsoft.com/office/powerpoint/2010/main" val="62865272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t>At this stage, drugs may be rejected for the following reasons:-</a:t>
            </a:r>
          </a:p>
          <a:p>
            <a:pPr lvl="1"/>
            <a:r>
              <a:rPr lang="en-US" sz="3500" dirty="0" smtClean="0">
                <a:solidFill>
                  <a:srgbClr val="FF0000"/>
                </a:solidFill>
              </a:rPr>
              <a:t>Lack of therapeutic effect in man</a:t>
            </a:r>
          </a:p>
          <a:p>
            <a:pPr lvl="1"/>
            <a:r>
              <a:rPr lang="en-US" sz="3500" dirty="0" smtClean="0">
                <a:solidFill>
                  <a:srgbClr val="FF0000"/>
                </a:solidFill>
              </a:rPr>
              <a:t>They may have severe adverse effects and/or be too toxic</a:t>
            </a:r>
          </a:p>
          <a:p>
            <a:pPr lvl="1"/>
            <a:r>
              <a:rPr lang="en-US" sz="3500" dirty="0" smtClean="0">
                <a:solidFill>
                  <a:srgbClr val="FF0000"/>
                </a:solidFill>
              </a:rPr>
              <a:t>If discovered to be </a:t>
            </a:r>
            <a:r>
              <a:rPr lang="en-US" sz="3500" dirty="0" err="1" smtClean="0">
                <a:solidFill>
                  <a:srgbClr val="FF0000"/>
                </a:solidFill>
              </a:rPr>
              <a:t>Teratogenic</a:t>
            </a:r>
            <a:r>
              <a:rPr lang="en-US" sz="3500" dirty="0" smtClean="0">
                <a:solidFill>
                  <a:srgbClr val="FF0000"/>
                </a:solidFill>
              </a:rPr>
              <a:t>. </a:t>
            </a:r>
          </a:p>
          <a:p>
            <a:pPr lvl="1"/>
            <a:r>
              <a:rPr lang="en-US" sz="3500" dirty="0" smtClean="0">
                <a:solidFill>
                  <a:srgbClr val="FF0000"/>
                </a:solidFill>
              </a:rPr>
              <a:t>Those seen to have some usefulness are taken to the next level of evaluation.</a:t>
            </a:r>
          </a:p>
          <a:p>
            <a:pPr>
              <a:buNone/>
            </a:pPr>
            <a:endParaRPr lang="en-US" dirty="0"/>
          </a:p>
        </p:txBody>
      </p:sp>
    </p:spTree>
    <p:extLst>
      <p:ext uri="{BB962C8B-B14F-4D97-AF65-F5344CB8AC3E}">
        <p14:creationId xmlns:p14="http://schemas.microsoft.com/office/powerpoint/2010/main" val="1543506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20" y="7354"/>
            <a:ext cx="9161419" cy="6850646"/>
          </a:xfrm>
        </p:spPr>
        <p:txBody>
          <a:bodyPr/>
          <a:lstStyle/>
          <a:p>
            <a:pPr>
              <a:buNone/>
            </a:pPr>
            <a:r>
              <a:rPr lang="en-US" b="1" dirty="0"/>
              <a:t>Phase II: Therapeutic exploration</a:t>
            </a:r>
          </a:p>
          <a:p>
            <a:r>
              <a:rPr lang="en-US" dirty="0"/>
              <a:t>In this phase, clinical investigators test drugs in patients </a:t>
            </a:r>
            <a:r>
              <a:rPr lang="en-US" dirty="0" smtClean="0"/>
              <a:t>who have </a:t>
            </a:r>
            <a:r>
              <a:rPr lang="en-US" dirty="0"/>
              <a:t>the disease that the drug is meant to treat. </a:t>
            </a:r>
            <a:endParaRPr lang="en-US" dirty="0" smtClean="0"/>
          </a:p>
          <a:p>
            <a:r>
              <a:rPr lang="en-US" dirty="0" smtClean="0"/>
              <a:t>Usually 100-200 </a:t>
            </a:r>
            <a:r>
              <a:rPr lang="en-US" dirty="0"/>
              <a:t>patients are involved in the </a:t>
            </a:r>
            <a:r>
              <a:rPr lang="en-US" dirty="0" smtClean="0"/>
              <a:t>study.</a:t>
            </a:r>
          </a:p>
          <a:p>
            <a:r>
              <a:rPr lang="en-US" dirty="0" smtClean="0"/>
              <a:t>Pharmacokinetics and pharmacodynamics are determined </a:t>
            </a:r>
            <a:r>
              <a:rPr lang="en-US" dirty="0"/>
              <a:t>as well as </a:t>
            </a:r>
            <a:r>
              <a:rPr lang="en-US" dirty="0" smtClean="0"/>
              <a:t>Dosing requirements </a:t>
            </a:r>
            <a:r>
              <a:rPr lang="en-US" dirty="0"/>
              <a:t>and efficacy of the drug at the given dose</a:t>
            </a:r>
            <a:r>
              <a:rPr lang="en-US" dirty="0" smtClean="0"/>
              <a:t>.</a:t>
            </a:r>
          </a:p>
          <a:p>
            <a:r>
              <a:rPr lang="en-US" dirty="0"/>
              <a:t>Ethical considerations are again adhered to. These studies are done at multiple sites e.g.  different levels of healthcare organizations. </a:t>
            </a:r>
          </a:p>
          <a:p>
            <a:pPr marL="0" indent="0">
              <a:buNone/>
            </a:pPr>
            <a:endParaRPr lang="en-US" dirty="0"/>
          </a:p>
        </p:txBody>
      </p:sp>
    </p:spTree>
    <p:extLst>
      <p:ext uri="{BB962C8B-B14F-4D97-AF65-F5344CB8AC3E}">
        <p14:creationId xmlns:p14="http://schemas.microsoft.com/office/powerpoint/2010/main" val="183460305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dirty="0" smtClean="0"/>
              <a:t>After </a:t>
            </a:r>
            <a:r>
              <a:rPr lang="en-US" dirty="0"/>
              <a:t>Phase II studies, a drug may be moved for further investigation for the following reasons:-</a:t>
            </a:r>
          </a:p>
          <a:p>
            <a:pPr lvl="1"/>
            <a:r>
              <a:rPr lang="en-US" sz="3200" dirty="0"/>
              <a:t>If the drug is less effective than anticipated.</a:t>
            </a:r>
          </a:p>
          <a:p>
            <a:pPr lvl="1"/>
            <a:r>
              <a:rPr lang="en-US" sz="3200" dirty="0"/>
              <a:t>If it is discovered to be too toxic when used in humans.</a:t>
            </a:r>
          </a:p>
          <a:p>
            <a:pPr lvl="1"/>
            <a:r>
              <a:rPr lang="en-US" sz="3200" dirty="0"/>
              <a:t>If the drug is likely to produce unacceptable adverse effects</a:t>
            </a:r>
          </a:p>
          <a:p>
            <a:pPr lvl="1"/>
            <a:r>
              <a:rPr lang="en-US" sz="3200" dirty="0"/>
              <a:t>Drugs with low benefit- risk ratio i.e. therapeutic benefits do not outweigh the risk of potential adverse effects.</a:t>
            </a:r>
          </a:p>
          <a:p>
            <a:pPr lvl="1"/>
            <a:r>
              <a:rPr lang="en-US" sz="3200" dirty="0"/>
              <a:t>If it is not more effective than other drugs already in the market making the cost of continued research uneconomical to the company.</a:t>
            </a:r>
          </a:p>
          <a:p>
            <a:r>
              <a:rPr lang="en-US" dirty="0"/>
              <a:t>Drugs that show promise of a therapeutic agent go to phase III</a:t>
            </a:r>
          </a:p>
          <a:p>
            <a:endParaRPr lang="en-US" dirty="0"/>
          </a:p>
        </p:txBody>
      </p:sp>
    </p:spTree>
    <p:extLst>
      <p:ext uri="{BB962C8B-B14F-4D97-AF65-F5344CB8AC3E}">
        <p14:creationId xmlns:p14="http://schemas.microsoft.com/office/powerpoint/2010/main" val="352055816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b="1" dirty="0" smtClean="0"/>
              <a:t>Phase </a:t>
            </a:r>
            <a:r>
              <a:rPr lang="en-US" b="1" dirty="0"/>
              <a:t>III: Therapeutic confirmation</a:t>
            </a:r>
          </a:p>
          <a:p>
            <a:r>
              <a:rPr lang="en-US" dirty="0"/>
              <a:t>After the second phase,</a:t>
            </a:r>
            <a:r>
              <a:rPr lang="en-US" b="1" dirty="0"/>
              <a:t> </a:t>
            </a:r>
            <a:r>
              <a:rPr lang="en-US" dirty="0"/>
              <a:t>the drugs are taken to the third phase whereby they are used in a vast clinical market. 300 – 3,000 patients are involved in the study. </a:t>
            </a:r>
            <a:endParaRPr lang="en-US" dirty="0" smtClean="0"/>
          </a:p>
          <a:p>
            <a:r>
              <a:rPr lang="en-US" dirty="0" smtClean="0"/>
              <a:t>Prescribers </a:t>
            </a:r>
            <a:r>
              <a:rPr lang="en-US" dirty="0"/>
              <a:t>are informed of all known actions of the drug and precaution to take for its safe use. </a:t>
            </a:r>
            <a:endParaRPr lang="en-US" dirty="0" smtClean="0"/>
          </a:p>
          <a:p>
            <a:r>
              <a:rPr lang="en-US" dirty="0" smtClean="0"/>
              <a:t>It’s </a:t>
            </a:r>
            <a:r>
              <a:rPr lang="en-US" dirty="0"/>
              <a:t>important to note that unexpected responses may occur in wide use of a drug. </a:t>
            </a:r>
            <a:endParaRPr lang="en-US" dirty="0" smtClean="0"/>
          </a:p>
          <a:p>
            <a:r>
              <a:rPr lang="en-US" dirty="0" smtClean="0"/>
              <a:t>Prescribers </a:t>
            </a:r>
            <a:r>
              <a:rPr lang="en-US" dirty="0"/>
              <a:t>observe patients closely for drug adverse effects and also therapeutic effects. </a:t>
            </a:r>
            <a:endParaRPr lang="en-US" dirty="0" smtClean="0"/>
          </a:p>
          <a:p>
            <a:r>
              <a:rPr lang="en-US" dirty="0" smtClean="0"/>
              <a:t>Patients </a:t>
            </a:r>
            <a:r>
              <a:rPr lang="en-US" dirty="0"/>
              <a:t>may be asked to keep journals for any unwanted/unexpected effects they experience. </a:t>
            </a:r>
            <a:endParaRPr lang="en-US" dirty="0" smtClean="0"/>
          </a:p>
          <a:p>
            <a:r>
              <a:rPr lang="en-US" dirty="0" smtClean="0"/>
              <a:t>This </a:t>
            </a:r>
            <a:r>
              <a:rPr lang="en-US" dirty="0"/>
              <a:t>information is analyzed by the prescribers and the drug company to see it its caused by the disease or the drug</a:t>
            </a:r>
            <a:r>
              <a:rPr lang="en-US" dirty="0" smtClean="0"/>
              <a:t>.</a:t>
            </a:r>
            <a:endParaRPr lang="en-US" dirty="0"/>
          </a:p>
        </p:txBody>
      </p:sp>
    </p:spTree>
    <p:extLst>
      <p:ext uri="{BB962C8B-B14F-4D97-AF65-F5344CB8AC3E}">
        <p14:creationId xmlns:p14="http://schemas.microsoft.com/office/powerpoint/2010/main" val="1718374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b="1" dirty="0" smtClean="0"/>
              <a:t>Terminologies used in pharmacology</a:t>
            </a:r>
            <a:endParaRPr lang="en-US" b="1" dirty="0"/>
          </a:p>
        </p:txBody>
      </p:sp>
      <p:sp>
        <p:nvSpPr>
          <p:cNvPr id="3" name="Content Placeholder 2"/>
          <p:cNvSpPr>
            <a:spLocks noGrp="1"/>
          </p:cNvSpPr>
          <p:nvPr>
            <p:ph idx="1"/>
          </p:nvPr>
        </p:nvSpPr>
        <p:spPr>
          <a:xfrm>
            <a:off x="0" y="838200"/>
            <a:ext cx="9144000" cy="6019800"/>
          </a:xfrm>
        </p:spPr>
        <p:txBody>
          <a:bodyPr>
            <a:normAutofit fontScale="85000" lnSpcReduction="20000"/>
          </a:bodyPr>
          <a:lstStyle/>
          <a:p>
            <a:pPr>
              <a:buNone/>
            </a:pPr>
            <a:r>
              <a:rPr lang="en-US" b="1" dirty="0" smtClean="0"/>
              <a:t>Drug </a:t>
            </a:r>
          </a:p>
          <a:p>
            <a:r>
              <a:rPr lang="en-US" dirty="0" smtClean="0"/>
              <a:t>Any substance used in diagnosis , cure, treatment or prevention of a disease.</a:t>
            </a:r>
          </a:p>
          <a:p>
            <a:r>
              <a:rPr lang="en-US" dirty="0">
                <a:solidFill>
                  <a:srgbClr val="FF0000"/>
                </a:solidFill>
              </a:rPr>
              <a:t>A</a:t>
            </a:r>
            <a:r>
              <a:rPr lang="en-US" dirty="0" smtClean="0">
                <a:solidFill>
                  <a:srgbClr val="FF0000"/>
                </a:solidFill>
              </a:rPr>
              <a:t>ny substance that brings about a change in biologic function through its chemical actions.</a:t>
            </a:r>
          </a:p>
          <a:p>
            <a:pPr>
              <a:buNone/>
            </a:pPr>
            <a:r>
              <a:rPr lang="en-US" b="1" dirty="0" smtClean="0"/>
              <a:t>Indication </a:t>
            </a:r>
            <a:endParaRPr lang="en-US" dirty="0" smtClean="0"/>
          </a:p>
          <a:p>
            <a:r>
              <a:rPr lang="en-US" dirty="0"/>
              <a:t>A</a:t>
            </a:r>
            <a:r>
              <a:rPr lang="en-US" dirty="0" smtClean="0"/>
              <a:t>n illness or disorder for the treatment of which a specific drug has documented usefulness.</a:t>
            </a:r>
          </a:p>
          <a:p>
            <a:pPr>
              <a:buNone/>
            </a:pPr>
            <a:r>
              <a:rPr lang="en-US" b="1" dirty="0" smtClean="0"/>
              <a:t>Contraindication</a:t>
            </a:r>
          </a:p>
          <a:p>
            <a:r>
              <a:rPr lang="en-US" dirty="0" smtClean="0"/>
              <a:t>A health condition/state that would preclude the administration of a drug.</a:t>
            </a:r>
          </a:p>
          <a:p>
            <a:pPr>
              <a:buNone/>
            </a:pPr>
            <a:r>
              <a:rPr lang="en-US" b="1" dirty="0" smtClean="0"/>
              <a:t>Half – life/half time (</a:t>
            </a:r>
            <a:r>
              <a:rPr lang="en-US" b="1" dirty="0"/>
              <a:t>t½</a:t>
            </a:r>
            <a:r>
              <a:rPr lang="en-US" b="1" dirty="0" smtClean="0"/>
              <a:t>) </a:t>
            </a:r>
          </a:p>
          <a:p>
            <a:r>
              <a:rPr lang="en-US" dirty="0"/>
              <a:t>Time taken for plasma concentration of a drug to fall by half or </a:t>
            </a:r>
            <a:r>
              <a:rPr lang="en-US" dirty="0" smtClean="0"/>
              <a:t>50% following </a:t>
            </a:r>
            <a:r>
              <a:rPr lang="en-US" dirty="0"/>
              <a:t>its elimination from the body. </a:t>
            </a:r>
            <a:r>
              <a:rPr lang="en-US" dirty="0" smtClean="0"/>
              <a:t>It determines the frequency of drug administration.</a:t>
            </a:r>
          </a:p>
          <a:p>
            <a:endParaRPr lang="en-US" dirty="0"/>
          </a:p>
        </p:txBody>
      </p:sp>
    </p:spTree>
    <p:extLst>
      <p:ext uri="{BB962C8B-B14F-4D97-AF65-F5344CB8AC3E}">
        <p14:creationId xmlns:p14="http://schemas.microsoft.com/office/powerpoint/2010/main" val="17747772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t> A drug that produces unacceptable adverse effects is discarded for further research by the drug company. Sometimes regulatory bodies request that certain drugs be withdrawn from the market. </a:t>
            </a:r>
          </a:p>
          <a:p>
            <a:r>
              <a:rPr lang="en-US" dirty="0" smtClean="0"/>
              <a:t>Once the regulatory body is satisfied that a drug has undergone phase III, then it approves the marketing of the drug. Duration of drug development and approval is approximately 5-6 years but this duration may be shortened if the drug is needed urgently. </a:t>
            </a:r>
          </a:p>
          <a:p>
            <a:r>
              <a:rPr lang="en-US" dirty="0" smtClean="0"/>
              <a:t>The process of drug development which runs from discovery to its eventual marketing is quite expensive.</a:t>
            </a:r>
          </a:p>
          <a:p>
            <a:pPr>
              <a:buNone/>
            </a:pPr>
            <a:endParaRPr lang="en-US" dirty="0"/>
          </a:p>
        </p:txBody>
      </p:sp>
    </p:spTree>
    <p:extLst>
      <p:ext uri="{BB962C8B-B14F-4D97-AF65-F5344CB8AC3E}">
        <p14:creationId xmlns:p14="http://schemas.microsoft.com/office/powerpoint/2010/main" val="2122528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u="sng" dirty="0">
                <a:solidFill>
                  <a:srgbClr val="FF0000"/>
                </a:solidFill>
              </a:rPr>
              <a:t>Phase IV: </a:t>
            </a:r>
          </a:p>
          <a:p>
            <a:r>
              <a:rPr lang="en-US" dirty="0"/>
              <a:t>After a drug is approved for marketing, it enters a continuous evaluation phase (phase IV) which goes on for unspecified duration of time. </a:t>
            </a:r>
            <a:endParaRPr lang="en-US" dirty="0" smtClean="0"/>
          </a:p>
          <a:p>
            <a:r>
              <a:rPr lang="en-US" dirty="0" smtClean="0"/>
              <a:t>Prescribers </a:t>
            </a:r>
            <a:r>
              <a:rPr lang="en-US" dirty="0"/>
              <a:t>are expected to report to the regulatory bodies any unexpected effects which then evaluate this information</a:t>
            </a:r>
            <a:r>
              <a:rPr lang="en-US" dirty="0" smtClean="0"/>
              <a:t>.</a:t>
            </a:r>
          </a:p>
          <a:p>
            <a:r>
              <a:rPr lang="en-US" dirty="0" smtClean="0"/>
              <a:t> </a:t>
            </a:r>
            <a:r>
              <a:rPr lang="en-US" dirty="0"/>
              <a:t>After wide distribution some unexpected effects may occur e.g. </a:t>
            </a:r>
            <a:r>
              <a:rPr lang="en-US" dirty="0" err="1"/>
              <a:t>antipakinsonism</a:t>
            </a:r>
            <a:r>
              <a:rPr lang="en-US" dirty="0"/>
              <a:t> </a:t>
            </a:r>
            <a:r>
              <a:rPr lang="en-US" dirty="0" err="1"/>
              <a:t>amantadine</a:t>
            </a:r>
            <a:r>
              <a:rPr lang="en-US" dirty="0"/>
              <a:t> seen to have antiviral effects &amp; therapeutic effect. </a:t>
            </a:r>
            <a:endParaRPr lang="en-US" dirty="0" smtClean="0"/>
          </a:p>
          <a:p>
            <a:r>
              <a:rPr lang="en-US" dirty="0" smtClean="0"/>
              <a:t>A </a:t>
            </a:r>
            <a:r>
              <a:rPr lang="en-US" dirty="0"/>
              <a:t>drug may be withdrawn from the market if it produces toxic effects e.g. thalidomide.</a:t>
            </a:r>
          </a:p>
          <a:p>
            <a:pPr>
              <a:buNone/>
            </a:pPr>
            <a:endParaRPr lang="en-US" dirty="0"/>
          </a:p>
        </p:txBody>
      </p:sp>
    </p:spTree>
    <p:extLst>
      <p:ext uri="{BB962C8B-B14F-4D97-AF65-F5344CB8AC3E}">
        <p14:creationId xmlns:p14="http://schemas.microsoft.com/office/powerpoint/2010/main" val="75426025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b="1" dirty="0" smtClean="0"/>
              <a:t>Naming of drugs</a:t>
            </a:r>
            <a:endParaRPr lang="en-US" b="1" dirty="0"/>
          </a:p>
        </p:txBody>
      </p:sp>
      <p:sp>
        <p:nvSpPr>
          <p:cNvPr id="3" name="Content Placeholder 2"/>
          <p:cNvSpPr>
            <a:spLocks noGrp="1"/>
          </p:cNvSpPr>
          <p:nvPr>
            <p:ph idx="1"/>
          </p:nvPr>
        </p:nvSpPr>
        <p:spPr>
          <a:xfrm>
            <a:off x="0" y="838200"/>
            <a:ext cx="9144000" cy="5638800"/>
          </a:xfrm>
        </p:spPr>
        <p:txBody>
          <a:bodyPr>
            <a:normAutofit fontScale="85000" lnSpcReduction="10000"/>
          </a:bodyPr>
          <a:lstStyle/>
          <a:p>
            <a:r>
              <a:rPr lang="en-US" dirty="0"/>
              <a:t>As a drug goes through different stages </a:t>
            </a:r>
            <a:r>
              <a:rPr lang="en-US" dirty="0" smtClean="0"/>
              <a:t>of evaluation/development</a:t>
            </a:r>
            <a:r>
              <a:rPr lang="en-US" dirty="0"/>
              <a:t>, it assumes and retains many </a:t>
            </a:r>
            <a:r>
              <a:rPr lang="en-US" dirty="0" smtClean="0"/>
              <a:t>names.</a:t>
            </a:r>
          </a:p>
          <a:p>
            <a:r>
              <a:rPr lang="en-US" dirty="0" smtClean="0"/>
              <a:t>Any </a:t>
            </a:r>
            <a:r>
              <a:rPr lang="en-US" dirty="0"/>
              <a:t>drug may have names in all three of the following classes.</a:t>
            </a:r>
          </a:p>
          <a:p>
            <a:r>
              <a:rPr lang="en-US" b="1" i="1" dirty="0"/>
              <a:t>Chemical name</a:t>
            </a:r>
            <a:r>
              <a:rPr lang="en-US" b="1" dirty="0"/>
              <a:t> </a:t>
            </a:r>
            <a:r>
              <a:rPr lang="en-US" dirty="0"/>
              <a:t>–Is the name that shows the chemical </a:t>
            </a:r>
            <a:r>
              <a:rPr lang="en-US" dirty="0" smtClean="0"/>
              <a:t>formulae, chemical composition and molecular structure of the drug.</a:t>
            </a:r>
            <a:endParaRPr lang="en-US" dirty="0"/>
          </a:p>
          <a:p>
            <a:r>
              <a:rPr lang="en-US" b="1" i="1" dirty="0"/>
              <a:t>Generic name</a:t>
            </a:r>
            <a:r>
              <a:rPr lang="en-US" b="1" dirty="0"/>
              <a:t> </a:t>
            </a:r>
            <a:r>
              <a:rPr lang="en-US" dirty="0"/>
              <a:t>– Is the name assigned to the drug by the company that first made it. It’s also called  nonproprietary name or approved name. Ensure that you differentiate between generic name and generic drug as the two terms do not mean the same thing.</a:t>
            </a:r>
          </a:p>
          <a:p>
            <a:r>
              <a:rPr lang="en-US" b="1" dirty="0"/>
              <a:t>Trade name/proprietary </a:t>
            </a:r>
            <a:r>
              <a:rPr lang="en-US" b="1" dirty="0" smtClean="0"/>
              <a:t>name/brand name</a:t>
            </a:r>
            <a:r>
              <a:rPr lang="en-US" dirty="0" smtClean="0"/>
              <a:t>-Is </a:t>
            </a:r>
            <a:r>
              <a:rPr lang="en-US" dirty="0"/>
              <a:t>the name that identifies the different manufacturer of a particular drug.</a:t>
            </a:r>
          </a:p>
          <a:p>
            <a:pPr>
              <a:buNone/>
            </a:pPr>
            <a:endParaRPr lang="en-US" dirty="0"/>
          </a:p>
        </p:txBody>
      </p:sp>
    </p:spTree>
    <p:extLst>
      <p:ext uri="{BB962C8B-B14F-4D97-AF65-F5344CB8AC3E}">
        <p14:creationId xmlns:p14="http://schemas.microsoft.com/office/powerpoint/2010/main" val="197948544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457200" y="457199"/>
          <a:ext cx="8229600" cy="5943600"/>
        </p:xfrm>
        <a:graphic>
          <a:graphicData uri="http://schemas.openxmlformats.org/drawingml/2006/table">
            <a:tbl>
              <a:tblPr firstRow="1" bandRow="1">
                <a:tableStyleId>{5C22544A-7EE6-4342-B048-85BDC9FD1C3A}</a:tableStyleId>
              </a:tblPr>
              <a:tblGrid>
                <a:gridCol w="4114800"/>
                <a:gridCol w="4114800"/>
              </a:tblGrid>
              <a:tr h="1981200">
                <a:tc>
                  <a:txBody>
                    <a:bodyPr/>
                    <a:lstStyle/>
                    <a:p>
                      <a:r>
                        <a:rPr lang="en-US" dirty="0" smtClean="0"/>
                        <a:t>Chemical</a:t>
                      </a:r>
                      <a:r>
                        <a:rPr lang="en-US" baseline="0" dirty="0" smtClean="0"/>
                        <a:t> name</a:t>
                      </a:r>
                      <a:endParaRPr lang="en-US" dirty="0"/>
                    </a:p>
                  </a:txBody>
                  <a:tcPr/>
                </a:tc>
                <a:tc>
                  <a:txBody>
                    <a:bodyPr/>
                    <a:lstStyle/>
                    <a:p>
                      <a:r>
                        <a:rPr lang="en-US" dirty="0" smtClean="0"/>
                        <a:t>N-acetyl-</a:t>
                      </a:r>
                      <a:r>
                        <a:rPr lang="en-US" dirty="0" err="1" smtClean="0"/>
                        <a:t>para</a:t>
                      </a:r>
                      <a:r>
                        <a:rPr lang="en-US" dirty="0" smtClean="0"/>
                        <a:t>-aminophenol</a:t>
                      </a:r>
                      <a:endParaRPr lang="en-US" dirty="0"/>
                    </a:p>
                  </a:txBody>
                  <a:tcPr/>
                </a:tc>
              </a:tr>
              <a:tr h="1981200">
                <a:tc>
                  <a:txBody>
                    <a:bodyPr/>
                    <a:lstStyle/>
                    <a:p>
                      <a:r>
                        <a:rPr lang="en-US" dirty="0" smtClean="0"/>
                        <a:t>Generic</a:t>
                      </a:r>
                      <a:r>
                        <a:rPr lang="en-US" baseline="0" dirty="0" smtClean="0"/>
                        <a:t> name</a:t>
                      </a:r>
                      <a:endParaRPr lang="en-US" dirty="0"/>
                    </a:p>
                  </a:txBody>
                  <a:tcPr/>
                </a:tc>
                <a:tc>
                  <a:txBody>
                    <a:bodyPr/>
                    <a:lstStyle/>
                    <a:p>
                      <a:r>
                        <a:rPr lang="en-US" dirty="0" err="1" smtClean="0"/>
                        <a:t>Paracetamol</a:t>
                      </a:r>
                      <a:endParaRPr lang="en-US" dirty="0"/>
                    </a:p>
                  </a:txBody>
                  <a:tcPr/>
                </a:tc>
              </a:tr>
              <a:tr h="1981200">
                <a:tc>
                  <a:txBody>
                    <a:bodyPr/>
                    <a:lstStyle/>
                    <a:p>
                      <a:r>
                        <a:rPr lang="en-US" dirty="0" smtClean="0"/>
                        <a:t>Trade name</a:t>
                      </a:r>
                      <a:endParaRPr lang="en-US" dirty="0"/>
                    </a:p>
                  </a:txBody>
                  <a:tcPr/>
                </a:tc>
                <a:tc>
                  <a:txBody>
                    <a:bodyPr/>
                    <a:lstStyle/>
                    <a:p>
                      <a:r>
                        <a:rPr lang="en-US" dirty="0" err="1" smtClean="0"/>
                        <a:t>Panadol</a:t>
                      </a:r>
                      <a:r>
                        <a:rPr lang="en-US" dirty="0" smtClean="0"/>
                        <a:t>, </a:t>
                      </a:r>
                      <a:r>
                        <a:rPr lang="en-US" dirty="0" err="1" smtClean="0"/>
                        <a:t>calpol</a:t>
                      </a:r>
                      <a:r>
                        <a:rPr lang="en-US" dirty="0" smtClean="0"/>
                        <a:t>,</a:t>
                      </a:r>
                      <a:r>
                        <a:rPr lang="en-US" baseline="0" dirty="0" smtClean="0"/>
                        <a:t> </a:t>
                      </a:r>
                      <a:r>
                        <a:rPr lang="en-US" baseline="0" dirty="0" err="1" smtClean="0"/>
                        <a:t>coldex</a:t>
                      </a:r>
                      <a:r>
                        <a:rPr lang="en-US" baseline="0" dirty="0" smtClean="0"/>
                        <a:t>, </a:t>
                      </a:r>
                      <a:r>
                        <a:rPr lang="en-US" baseline="0" dirty="0" err="1" smtClean="0"/>
                        <a:t>tylenol</a:t>
                      </a:r>
                      <a:endParaRPr lang="en-US" dirty="0"/>
                    </a:p>
                  </a:txBody>
                  <a:tcPr/>
                </a:tc>
              </a:tr>
            </a:tbl>
          </a:graphicData>
        </a:graphic>
      </p:graphicFrame>
    </p:spTree>
    <p:extLst>
      <p:ext uri="{BB962C8B-B14F-4D97-AF65-F5344CB8AC3E}">
        <p14:creationId xmlns:p14="http://schemas.microsoft.com/office/powerpoint/2010/main" val="271275313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Administration of medication</a:t>
            </a:r>
            <a:endParaRPr lang="en-US" dirty="0"/>
          </a:p>
        </p:txBody>
      </p:sp>
      <p:sp>
        <p:nvSpPr>
          <p:cNvPr id="3" name="Content Placeholder 2"/>
          <p:cNvSpPr>
            <a:spLocks noGrp="1"/>
          </p:cNvSpPr>
          <p:nvPr>
            <p:ph idx="1"/>
          </p:nvPr>
        </p:nvSpPr>
        <p:spPr/>
        <p:txBody>
          <a:bodyPr>
            <a:normAutofit fontScale="92500" lnSpcReduction="10000"/>
          </a:bodyPr>
          <a:lstStyle/>
          <a:p>
            <a:pPr marL="228600" lvl="0" indent="-228600">
              <a:lnSpc>
                <a:spcPct val="90000"/>
              </a:lnSpc>
              <a:spcBef>
                <a:spcPts val="1000"/>
              </a:spcBef>
            </a:pPr>
            <a:r>
              <a:rPr lang="en-US" sz="2800" dirty="0">
                <a:solidFill>
                  <a:prstClr val="black"/>
                </a:solidFill>
              </a:rPr>
              <a:t>Administration of medication involves all the activities related to safe drug use which are the </a:t>
            </a:r>
            <a:r>
              <a:rPr lang="en-US" sz="2800" b="1" dirty="0">
                <a:solidFill>
                  <a:prstClr val="black"/>
                </a:solidFill>
              </a:rPr>
              <a:t>nursing responsibilities</a:t>
            </a:r>
            <a:r>
              <a:rPr lang="en-US" sz="2800" dirty="0">
                <a:solidFill>
                  <a:prstClr val="black"/>
                </a:solidFill>
              </a:rPr>
              <a:t>.</a:t>
            </a:r>
          </a:p>
          <a:p>
            <a:pPr marL="514350" lvl="0" indent="-514350">
              <a:lnSpc>
                <a:spcPct val="90000"/>
              </a:lnSpc>
              <a:spcBef>
                <a:spcPts val="1000"/>
              </a:spcBef>
              <a:buFont typeface="+mj-lt"/>
              <a:buAutoNum type="arabicPeriod"/>
            </a:pPr>
            <a:r>
              <a:rPr lang="en-US" sz="2800" dirty="0">
                <a:solidFill>
                  <a:prstClr val="black"/>
                </a:solidFill>
              </a:rPr>
              <a:t>Assessing  the risk to a client of a new drug order.</a:t>
            </a:r>
          </a:p>
          <a:p>
            <a:pPr marL="514350" lvl="0" indent="-514350">
              <a:lnSpc>
                <a:spcPct val="90000"/>
              </a:lnSpc>
              <a:spcBef>
                <a:spcPts val="1000"/>
              </a:spcBef>
              <a:buFont typeface="+mj-lt"/>
              <a:buAutoNum type="arabicPeriod"/>
            </a:pPr>
            <a:r>
              <a:rPr lang="en-US" sz="2800" dirty="0">
                <a:solidFill>
                  <a:prstClr val="black"/>
                </a:solidFill>
              </a:rPr>
              <a:t>Delivering the drug dose to the proper body tissues.</a:t>
            </a:r>
          </a:p>
          <a:p>
            <a:pPr marL="514350" lvl="0" indent="-514350">
              <a:lnSpc>
                <a:spcPct val="90000"/>
              </a:lnSpc>
              <a:spcBef>
                <a:spcPts val="1000"/>
              </a:spcBef>
              <a:buFont typeface="+mj-lt"/>
              <a:buAutoNum type="arabicPeriod"/>
            </a:pPr>
            <a:r>
              <a:rPr lang="en-US" sz="2800" dirty="0">
                <a:solidFill>
                  <a:prstClr val="black"/>
                </a:solidFill>
              </a:rPr>
              <a:t>Assessing the client’s response to drug therapy.</a:t>
            </a:r>
          </a:p>
          <a:p>
            <a:pPr marL="514350" lvl="0" indent="-514350">
              <a:lnSpc>
                <a:spcPct val="90000"/>
              </a:lnSpc>
              <a:spcBef>
                <a:spcPts val="1000"/>
              </a:spcBef>
              <a:buFont typeface="+mj-lt"/>
              <a:buAutoNum type="arabicPeriod"/>
            </a:pPr>
            <a:r>
              <a:rPr lang="en-US" sz="2800" dirty="0">
                <a:solidFill>
                  <a:prstClr val="black"/>
                </a:solidFill>
              </a:rPr>
              <a:t>Treatment of adverse reactions to drugs.</a:t>
            </a:r>
          </a:p>
          <a:p>
            <a:pPr marL="514350" lvl="0" indent="-514350">
              <a:lnSpc>
                <a:spcPct val="90000"/>
              </a:lnSpc>
              <a:spcBef>
                <a:spcPts val="1000"/>
              </a:spcBef>
              <a:buFont typeface="+mj-lt"/>
              <a:buAutoNum type="arabicPeriod"/>
            </a:pPr>
            <a:r>
              <a:rPr lang="en-US" sz="2800" dirty="0">
                <a:solidFill>
                  <a:prstClr val="black"/>
                </a:solidFill>
              </a:rPr>
              <a:t>Consulting with the doctor about adjusting the prescribed regime. </a:t>
            </a:r>
          </a:p>
          <a:p>
            <a:pPr marL="514350" lvl="0" indent="-514350">
              <a:lnSpc>
                <a:spcPct val="90000"/>
              </a:lnSpc>
              <a:spcBef>
                <a:spcPts val="1000"/>
              </a:spcBef>
              <a:buFont typeface="+mj-lt"/>
              <a:buAutoNum type="arabicPeriod"/>
            </a:pPr>
            <a:r>
              <a:rPr lang="en-US" sz="2800" dirty="0">
                <a:solidFill>
                  <a:prstClr val="black"/>
                </a:solidFill>
              </a:rPr>
              <a:t>Educating the client about proper use of drugs substances.</a:t>
            </a:r>
          </a:p>
        </p:txBody>
      </p:sp>
    </p:spTree>
    <p:extLst>
      <p:ext uri="{BB962C8B-B14F-4D97-AF65-F5344CB8AC3E}">
        <p14:creationId xmlns:p14="http://schemas.microsoft.com/office/powerpoint/2010/main" val="22359818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Calibri Light"/>
              </a:rPr>
              <a:t>Principles of drug administration</a:t>
            </a:r>
            <a:endParaRPr lang="en-US" dirty="0"/>
          </a:p>
        </p:txBody>
      </p:sp>
      <p:sp>
        <p:nvSpPr>
          <p:cNvPr id="3" name="Content Placeholder 2"/>
          <p:cNvSpPr>
            <a:spLocks noGrp="1"/>
          </p:cNvSpPr>
          <p:nvPr>
            <p:ph idx="1"/>
          </p:nvPr>
        </p:nvSpPr>
        <p:spPr/>
        <p:txBody>
          <a:bodyPr>
            <a:normAutofit lnSpcReduction="10000"/>
          </a:bodyPr>
          <a:lstStyle/>
          <a:p>
            <a:pPr marL="228600" lvl="0" indent="-228600">
              <a:lnSpc>
                <a:spcPct val="90000"/>
              </a:lnSpc>
              <a:spcBef>
                <a:spcPts val="1000"/>
              </a:spcBef>
            </a:pPr>
            <a:r>
              <a:rPr lang="en-US" sz="2800" dirty="0">
                <a:solidFill>
                  <a:prstClr val="black"/>
                </a:solidFill>
              </a:rPr>
              <a:t>For a Nurse administration of medication is an important responsibility.to avoid errors  a nurse must adhere to the principles of drug administration.</a:t>
            </a:r>
          </a:p>
          <a:p>
            <a:pPr marL="228600" lvl="0" indent="-228600">
              <a:lnSpc>
                <a:spcPct val="90000"/>
              </a:lnSpc>
              <a:spcBef>
                <a:spcPts val="1000"/>
              </a:spcBef>
            </a:pPr>
            <a:r>
              <a:rPr lang="en-US" sz="2800" dirty="0">
                <a:solidFill>
                  <a:prstClr val="black"/>
                </a:solidFill>
              </a:rPr>
              <a:t>To provide safe administration of drugs a nurse should practice  the rights of drug administration. they are</a:t>
            </a:r>
          </a:p>
          <a:p>
            <a:pPr marL="514350" lvl="0" indent="-514350">
              <a:lnSpc>
                <a:spcPct val="90000"/>
              </a:lnSpc>
              <a:spcBef>
                <a:spcPts val="1000"/>
              </a:spcBef>
              <a:buFont typeface="+mj-lt"/>
              <a:buAutoNum type="arabicPeriod"/>
            </a:pPr>
            <a:r>
              <a:rPr lang="en-US" sz="2800" dirty="0">
                <a:solidFill>
                  <a:prstClr val="black"/>
                </a:solidFill>
              </a:rPr>
              <a:t>Right patient.</a:t>
            </a:r>
          </a:p>
          <a:p>
            <a:pPr marL="514350" lvl="0" indent="-514350">
              <a:lnSpc>
                <a:spcPct val="90000"/>
              </a:lnSpc>
              <a:spcBef>
                <a:spcPts val="1000"/>
              </a:spcBef>
              <a:buFont typeface="+mj-lt"/>
              <a:buAutoNum type="arabicPeriod"/>
            </a:pPr>
            <a:r>
              <a:rPr lang="en-US" sz="2800" dirty="0">
                <a:solidFill>
                  <a:prstClr val="black"/>
                </a:solidFill>
              </a:rPr>
              <a:t>Right drug.</a:t>
            </a:r>
          </a:p>
          <a:p>
            <a:pPr marL="514350" lvl="0" indent="-514350">
              <a:lnSpc>
                <a:spcPct val="90000"/>
              </a:lnSpc>
              <a:spcBef>
                <a:spcPts val="1000"/>
              </a:spcBef>
              <a:buFont typeface="+mj-lt"/>
              <a:buAutoNum type="arabicPeriod"/>
            </a:pPr>
            <a:r>
              <a:rPr lang="en-US" sz="2800" dirty="0">
                <a:solidFill>
                  <a:prstClr val="black"/>
                </a:solidFill>
              </a:rPr>
              <a:t>Right dose.</a:t>
            </a:r>
          </a:p>
          <a:p>
            <a:pPr marL="514350" lvl="0" indent="-514350">
              <a:lnSpc>
                <a:spcPct val="90000"/>
              </a:lnSpc>
              <a:spcBef>
                <a:spcPts val="1000"/>
              </a:spcBef>
              <a:buFont typeface="+mj-lt"/>
              <a:buAutoNum type="arabicPeriod"/>
            </a:pPr>
            <a:r>
              <a:rPr lang="en-US" sz="2800" dirty="0">
                <a:solidFill>
                  <a:prstClr val="black"/>
                </a:solidFill>
              </a:rPr>
              <a:t>Right time.</a:t>
            </a:r>
          </a:p>
          <a:p>
            <a:pPr marL="514350" lvl="0" indent="-514350">
              <a:lnSpc>
                <a:spcPct val="90000"/>
              </a:lnSpc>
              <a:spcBef>
                <a:spcPts val="1000"/>
              </a:spcBef>
              <a:buFont typeface="+mj-lt"/>
              <a:buAutoNum type="arabicPeriod"/>
            </a:pPr>
            <a:r>
              <a:rPr lang="en-US" sz="2800" dirty="0">
                <a:solidFill>
                  <a:prstClr val="black"/>
                </a:solidFill>
              </a:rPr>
              <a:t>Right route.</a:t>
            </a:r>
          </a:p>
          <a:p>
            <a:endParaRPr lang="en-US" dirty="0"/>
          </a:p>
        </p:txBody>
      </p:sp>
    </p:spTree>
    <p:extLst>
      <p:ext uri="{BB962C8B-B14F-4D97-AF65-F5344CB8AC3E}">
        <p14:creationId xmlns:p14="http://schemas.microsoft.com/office/powerpoint/2010/main" val="9972012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lnSpc>
                <a:spcPct val="90000"/>
              </a:lnSpc>
              <a:spcBef>
                <a:spcPts val="1000"/>
              </a:spcBef>
              <a:buNone/>
            </a:pPr>
            <a:r>
              <a:rPr lang="en-US" sz="2600" dirty="0">
                <a:solidFill>
                  <a:prstClr val="black"/>
                </a:solidFill>
              </a:rPr>
              <a:t>Five additional right  are essential in professional nursing practice. they are</a:t>
            </a:r>
          </a:p>
          <a:p>
            <a:pPr marL="514350" lvl="0" indent="-514350">
              <a:lnSpc>
                <a:spcPct val="90000"/>
              </a:lnSpc>
              <a:spcBef>
                <a:spcPts val="1000"/>
              </a:spcBef>
              <a:buFont typeface="+mj-lt"/>
              <a:buAutoNum type="arabicPeriod"/>
            </a:pPr>
            <a:r>
              <a:rPr lang="en-US" sz="2600" dirty="0">
                <a:solidFill>
                  <a:prstClr val="black"/>
                </a:solidFill>
              </a:rPr>
              <a:t>The right assessment e.g. patients ability to swallow, allergies, contraindication, new signs and symptoms that may indicate adverse effects of administration, heart, liver or kidney disorders. </a:t>
            </a:r>
          </a:p>
          <a:p>
            <a:pPr marL="514350" lvl="0" indent="-514350">
              <a:lnSpc>
                <a:spcPct val="90000"/>
              </a:lnSpc>
              <a:spcBef>
                <a:spcPts val="1000"/>
              </a:spcBef>
              <a:buFont typeface="+mj-lt"/>
              <a:buAutoNum type="arabicPeriod"/>
            </a:pPr>
            <a:r>
              <a:rPr lang="en-US" sz="2600" dirty="0">
                <a:solidFill>
                  <a:prstClr val="black"/>
                </a:solidFill>
              </a:rPr>
              <a:t>The right documentation.</a:t>
            </a:r>
          </a:p>
          <a:p>
            <a:pPr marL="514350" lvl="0" indent="-514350">
              <a:lnSpc>
                <a:spcPct val="90000"/>
              </a:lnSpc>
              <a:spcBef>
                <a:spcPts val="1000"/>
              </a:spcBef>
              <a:buFont typeface="+mj-lt"/>
              <a:buAutoNum type="arabicPeriod"/>
            </a:pPr>
            <a:r>
              <a:rPr lang="en-US" sz="2600" dirty="0">
                <a:solidFill>
                  <a:prstClr val="black"/>
                </a:solidFill>
              </a:rPr>
              <a:t>The clients right to information  of name, purpose, action and potential side effects. </a:t>
            </a:r>
          </a:p>
          <a:p>
            <a:pPr marL="514350" lvl="0" indent="-514350">
              <a:lnSpc>
                <a:spcPct val="90000"/>
              </a:lnSpc>
              <a:spcBef>
                <a:spcPts val="1000"/>
              </a:spcBef>
              <a:buFont typeface="+mj-lt"/>
              <a:buAutoNum type="arabicPeriod"/>
            </a:pPr>
            <a:r>
              <a:rPr lang="en-US" sz="2600" dirty="0">
                <a:solidFill>
                  <a:prstClr val="black"/>
                </a:solidFill>
              </a:rPr>
              <a:t>The right evaluation.</a:t>
            </a:r>
          </a:p>
          <a:p>
            <a:pPr marL="514350" lvl="0" indent="-514350">
              <a:lnSpc>
                <a:spcPct val="90000"/>
              </a:lnSpc>
              <a:spcBef>
                <a:spcPts val="1000"/>
              </a:spcBef>
              <a:buFont typeface="+mj-lt"/>
              <a:buAutoNum type="arabicPeriod"/>
            </a:pPr>
            <a:r>
              <a:rPr lang="en-US" sz="2600" dirty="0">
                <a:solidFill>
                  <a:prstClr val="black"/>
                </a:solidFill>
              </a:rPr>
              <a:t>The clients right to refuse medication regardless of the consequences. </a:t>
            </a:r>
          </a:p>
        </p:txBody>
      </p:sp>
    </p:spTree>
    <p:extLst>
      <p:ext uri="{BB962C8B-B14F-4D97-AF65-F5344CB8AC3E}">
        <p14:creationId xmlns:p14="http://schemas.microsoft.com/office/powerpoint/2010/main" val="42631500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228600" lvl="0" indent="-228600">
              <a:lnSpc>
                <a:spcPct val="90000"/>
              </a:lnSpc>
              <a:spcBef>
                <a:spcPts val="1000"/>
              </a:spcBef>
            </a:pPr>
            <a:r>
              <a:rPr lang="en-US" sz="4000" b="1" dirty="0">
                <a:solidFill>
                  <a:prstClr val="black"/>
                </a:solidFill>
              </a:rPr>
              <a:t>Right client/patient:</a:t>
            </a:r>
          </a:p>
          <a:p>
            <a:pPr marL="0" lvl="0" indent="0">
              <a:lnSpc>
                <a:spcPct val="90000"/>
              </a:lnSpc>
              <a:spcBef>
                <a:spcPts val="1000"/>
              </a:spcBef>
              <a:buNone/>
            </a:pPr>
            <a:r>
              <a:rPr lang="en-US" sz="2800" dirty="0">
                <a:solidFill>
                  <a:prstClr val="black"/>
                </a:solidFill>
              </a:rPr>
              <a:t>-You should make sure that the right client receives the right drug</a:t>
            </a:r>
            <a:r>
              <a:rPr lang="en-US" sz="2800" b="1" dirty="0">
                <a:solidFill>
                  <a:prstClr val="black"/>
                </a:solidFill>
              </a:rPr>
              <a:t>.</a:t>
            </a:r>
          </a:p>
          <a:p>
            <a:pPr marL="0" lvl="0" indent="0">
              <a:lnSpc>
                <a:spcPct val="90000"/>
              </a:lnSpc>
              <a:spcBef>
                <a:spcPts val="1000"/>
              </a:spcBef>
              <a:buNone/>
            </a:pPr>
            <a:r>
              <a:rPr lang="en-US" sz="2800" dirty="0">
                <a:solidFill>
                  <a:prstClr val="black"/>
                </a:solidFill>
              </a:rPr>
              <a:t>-You should only give drugs to the person for whom they are prescribed or recommended for.</a:t>
            </a:r>
          </a:p>
          <a:p>
            <a:pPr marL="0" lvl="0" indent="0">
              <a:lnSpc>
                <a:spcPct val="90000"/>
              </a:lnSpc>
              <a:spcBef>
                <a:spcPts val="1000"/>
              </a:spcBef>
              <a:buNone/>
            </a:pPr>
            <a:r>
              <a:rPr lang="en-US" sz="2800" dirty="0">
                <a:solidFill>
                  <a:prstClr val="black"/>
                </a:solidFill>
              </a:rPr>
              <a:t>-If the patient is wearing an identification bracelet, check the clients name on the identification bracelet with the name, hospital  number on the medication card in your hand.</a:t>
            </a:r>
          </a:p>
          <a:p>
            <a:pPr marL="0" lvl="0" indent="0">
              <a:lnSpc>
                <a:spcPct val="90000"/>
              </a:lnSpc>
              <a:spcBef>
                <a:spcPts val="1000"/>
              </a:spcBef>
              <a:buNone/>
            </a:pPr>
            <a:r>
              <a:rPr lang="en-US" sz="2800" dirty="0">
                <a:solidFill>
                  <a:prstClr val="black"/>
                </a:solidFill>
              </a:rPr>
              <a:t>-Alternatively if the patient is conscious and sane simply call out the patients name.</a:t>
            </a:r>
          </a:p>
          <a:p>
            <a:endParaRPr lang="en-US" dirty="0"/>
          </a:p>
        </p:txBody>
      </p:sp>
    </p:spTree>
    <p:extLst>
      <p:ext uri="{BB962C8B-B14F-4D97-AF65-F5344CB8AC3E}">
        <p14:creationId xmlns:p14="http://schemas.microsoft.com/office/powerpoint/2010/main" val="10890992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0" indent="0">
              <a:buNone/>
            </a:pPr>
            <a:r>
              <a:rPr lang="en-US" sz="6600" b="1" dirty="0"/>
              <a:t>Right drug</a:t>
            </a:r>
          </a:p>
          <a:p>
            <a:r>
              <a:rPr lang="en-US" dirty="0"/>
              <a:t>You must check and double check the package label , the </a:t>
            </a:r>
            <a:r>
              <a:rPr lang="en-US" dirty="0" err="1"/>
              <a:t>cardex</a:t>
            </a:r>
            <a:r>
              <a:rPr lang="en-US" dirty="0"/>
              <a:t> and the medication card or sheet.</a:t>
            </a:r>
          </a:p>
          <a:p>
            <a:r>
              <a:rPr lang="en-US" dirty="0"/>
              <a:t>The right drug label should be read at list three times;</a:t>
            </a:r>
          </a:p>
          <a:p>
            <a:pPr marL="0" indent="0">
              <a:buNone/>
            </a:pPr>
            <a:r>
              <a:rPr lang="en-US" dirty="0"/>
              <a:t>-before removing the drug from the cupboard.</a:t>
            </a:r>
          </a:p>
          <a:p>
            <a:pPr marL="0" indent="0">
              <a:buNone/>
            </a:pPr>
            <a:r>
              <a:rPr lang="en-US" dirty="0"/>
              <a:t>-Before preparing or measuring the actual prescribed does.</a:t>
            </a:r>
          </a:p>
          <a:p>
            <a:pPr marL="0" indent="0">
              <a:buNone/>
            </a:pPr>
            <a:r>
              <a:rPr lang="en-US" dirty="0"/>
              <a:t>-Before replacing the drug on the shelf just before administering the drug to the client.</a:t>
            </a:r>
          </a:p>
          <a:p>
            <a:r>
              <a:rPr lang="en-US" dirty="0"/>
              <a:t>You must prepare the medication you give yourself and </a:t>
            </a:r>
            <a:r>
              <a:rPr lang="en-US" b="1" dirty="0"/>
              <a:t>DO NOT </a:t>
            </a:r>
            <a:r>
              <a:rPr lang="en-US" dirty="0"/>
              <a:t>giver drugs prepared by someone else.</a:t>
            </a:r>
          </a:p>
          <a:p>
            <a:r>
              <a:rPr lang="en-US" dirty="0"/>
              <a:t>You should recheck the order, label and the medication card if a client questions the medication.</a:t>
            </a:r>
          </a:p>
          <a:p>
            <a:pPr marL="0" indent="0">
              <a:buNone/>
            </a:pPr>
            <a:r>
              <a:rPr lang="en-US" dirty="0"/>
              <a:t>A Mentally alert person will notice a change in medication or mention problems that have arisen from the medication. </a:t>
            </a:r>
          </a:p>
        </p:txBody>
      </p:sp>
    </p:spTree>
    <p:extLst>
      <p:ext uri="{BB962C8B-B14F-4D97-AF65-F5344CB8AC3E}">
        <p14:creationId xmlns:p14="http://schemas.microsoft.com/office/powerpoint/2010/main" val="15782715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lnSpc>
                <a:spcPct val="90000"/>
              </a:lnSpc>
              <a:spcBef>
                <a:spcPts val="1000"/>
              </a:spcBef>
              <a:buNone/>
            </a:pPr>
            <a:r>
              <a:rPr lang="en-US" sz="2800" dirty="0">
                <a:solidFill>
                  <a:prstClr val="black"/>
                </a:solidFill>
              </a:rPr>
              <a:t>ensure  that you take the following precaution when administering medicine.</a:t>
            </a:r>
          </a:p>
          <a:p>
            <a:pPr marL="514350" lvl="0" indent="-514350">
              <a:lnSpc>
                <a:spcPct val="90000"/>
              </a:lnSpc>
              <a:spcBef>
                <a:spcPts val="1000"/>
              </a:spcBef>
              <a:buFont typeface="+mj-lt"/>
              <a:buAutoNum type="arabicPeriod"/>
            </a:pPr>
            <a:r>
              <a:rPr lang="en-US" sz="2800" dirty="0">
                <a:solidFill>
                  <a:prstClr val="black"/>
                </a:solidFill>
              </a:rPr>
              <a:t>All doses are best prepared from the original container.</a:t>
            </a:r>
          </a:p>
          <a:p>
            <a:pPr marL="514350" lvl="0" indent="-514350">
              <a:lnSpc>
                <a:spcPct val="90000"/>
              </a:lnSpc>
              <a:spcBef>
                <a:spcPts val="1000"/>
              </a:spcBef>
              <a:buFont typeface="+mj-lt"/>
              <a:buAutoNum type="arabicPeriod"/>
            </a:pPr>
            <a:r>
              <a:rPr lang="en-US" sz="2800" dirty="0">
                <a:solidFill>
                  <a:prstClr val="black"/>
                </a:solidFill>
              </a:rPr>
              <a:t>Medicines should not be prepared in the dark</a:t>
            </a:r>
          </a:p>
          <a:p>
            <a:pPr marL="514350" lvl="0" indent="-514350">
              <a:lnSpc>
                <a:spcPct val="90000"/>
              </a:lnSpc>
              <a:spcBef>
                <a:spcPts val="1000"/>
              </a:spcBef>
              <a:buFont typeface="+mj-lt"/>
              <a:buAutoNum type="arabicPeriod"/>
            </a:pPr>
            <a:r>
              <a:rPr lang="en-US" sz="2800" dirty="0">
                <a:solidFill>
                  <a:prstClr val="black"/>
                </a:solidFill>
              </a:rPr>
              <a:t>You should caution clients about the use of non-</a:t>
            </a:r>
            <a:r>
              <a:rPr lang="en-US" sz="2800" dirty="0" err="1">
                <a:solidFill>
                  <a:prstClr val="black"/>
                </a:solidFill>
              </a:rPr>
              <a:t>labelled</a:t>
            </a:r>
            <a:r>
              <a:rPr lang="en-US" sz="2800" dirty="0">
                <a:solidFill>
                  <a:prstClr val="black"/>
                </a:solidFill>
              </a:rPr>
              <a:t> pillboxes</a:t>
            </a:r>
          </a:p>
          <a:p>
            <a:pPr marL="514350" lvl="0" indent="-514350">
              <a:lnSpc>
                <a:spcPct val="90000"/>
              </a:lnSpc>
              <a:spcBef>
                <a:spcPts val="1000"/>
              </a:spcBef>
              <a:buFont typeface="+mj-lt"/>
              <a:buAutoNum type="arabicPeriod"/>
            </a:pPr>
            <a:r>
              <a:rPr lang="en-US" sz="2800" dirty="0">
                <a:solidFill>
                  <a:prstClr val="black"/>
                </a:solidFill>
              </a:rPr>
              <a:t>Do not mix supplies of several tablets or capsules in a single container</a:t>
            </a:r>
          </a:p>
          <a:p>
            <a:pPr marL="514350" lvl="0" indent="-514350">
              <a:lnSpc>
                <a:spcPct val="90000"/>
              </a:lnSpc>
              <a:spcBef>
                <a:spcPts val="1000"/>
              </a:spcBef>
              <a:buFont typeface="+mj-lt"/>
              <a:buAutoNum type="arabicPeriod"/>
            </a:pPr>
            <a:r>
              <a:rPr lang="en-US" sz="2800" dirty="0">
                <a:solidFill>
                  <a:prstClr val="black"/>
                </a:solidFill>
              </a:rPr>
              <a:t> make sure you check medication label  before removing from the shelf before pouring or measuring  and when returning to the shelf.</a:t>
            </a:r>
          </a:p>
          <a:p>
            <a:pPr marL="514350" lvl="0" indent="-514350">
              <a:lnSpc>
                <a:spcPct val="90000"/>
              </a:lnSpc>
              <a:spcBef>
                <a:spcPts val="1000"/>
              </a:spcBef>
              <a:buFont typeface="+mj-lt"/>
              <a:buAutoNum type="arabicPeriod"/>
            </a:pPr>
            <a:endParaRPr lang="en-US" sz="2800" dirty="0">
              <a:solidFill>
                <a:prstClr val="black"/>
              </a:solidFill>
            </a:endParaRPr>
          </a:p>
          <a:p>
            <a:endParaRPr lang="en-US" dirty="0"/>
          </a:p>
        </p:txBody>
      </p:sp>
    </p:spTree>
    <p:extLst>
      <p:ext uri="{BB962C8B-B14F-4D97-AF65-F5344CB8AC3E}">
        <p14:creationId xmlns:p14="http://schemas.microsoft.com/office/powerpoint/2010/main" val="2899727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a:buNone/>
            </a:pPr>
            <a:r>
              <a:rPr lang="en-US" b="1" dirty="0" smtClean="0"/>
              <a:t>Pharmacokinetics</a:t>
            </a:r>
          </a:p>
          <a:p>
            <a:r>
              <a:rPr lang="en-US" dirty="0" smtClean="0"/>
              <a:t>This </a:t>
            </a:r>
            <a:r>
              <a:rPr lang="en-US" dirty="0"/>
              <a:t>is the study of how the body acts on the drugs. It’s characterized by the processes of absorption, distribution, metabolism (biotransformation) and excretion/elimination. </a:t>
            </a:r>
            <a:endParaRPr lang="en-US" dirty="0" smtClean="0"/>
          </a:p>
          <a:p>
            <a:r>
              <a:rPr lang="en-US" dirty="0" smtClean="0"/>
              <a:t>It </a:t>
            </a:r>
            <a:r>
              <a:rPr lang="en-US" dirty="0"/>
              <a:t>can further be described as how the body handles drugs from the site of administration to the site of action and elimination</a:t>
            </a:r>
            <a:r>
              <a:rPr lang="en-US" dirty="0" smtClean="0"/>
              <a:t>.</a:t>
            </a:r>
            <a:endParaRPr lang="en-US" dirty="0"/>
          </a:p>
          <a:p>
            <a:pPr>
              <a:buNone/>
            </a:pPr>
            <a:r>
              <a:rPr lang="en-US" b="1" dirty="0" err="1" smtClean="0"/>
              <a:t>Pharmacodynamics</a:t>
            </a:r>
            <a:r>
              <a:rPr lang="en-US" b="1" dirty="0" smtClean="0"/>
              <a:t>/mechanism of action</a:t>
            </a:r>
          </a:p>
          <a:p>
            <a:r>
              <a:rPr lang="en-US" dirty="0" smtClean="0"/>
              <a:t>The </a:t>
            </a:r>
            <a:r>
              <a:rPr lang="en-US" dirty="0"/>
              <a:t>study of how drugs act on the body. </a:t>
            </a:r>
            <a:r>
              <a:rPr lang="en-US" dirty="0">
                <a:solidFill>
                  <a:srgbClr val="00B0F0"/>
                </a:solidFill>
              </a:rPr>
              <a:t>It is the chemical changes or effects that a drug has on body cells and tissues</a:t>
            </a:r>
            <a:r>
              <a:rPr lang="en-US" dirty="0"/>
              <a:t>. </a:t>
            </a:r>
            <a:endParaRPr lang="en-US" dirty="0" smtClean="0"/>
          </a:p>
          <a:p>
            <a:pPr>
              <a:buNone/>
            </a:pPr>
            <a:r>
              <a:rPr lang="en-US" b="1" dirty="0" err="1" smtClean="0"/>
              <a:t>Pharmacogenetics</a:t>
            </a:r>
            <a:endParaRPr lang="en-US" dirty="0" smtClean="0"/>
          </a:p>
          <a:p>
            <a:r>
              <a:rPr lang="en-US" dirty="0" smtClean="0"/>
              <a:t>The study of the effects that genetics have on an individual’s response to a drug. </a:t>
            </a:r>
          </a:p>
          <a:p>
            <a:pPr>
              <a:buNone/>
            </a:pPr>
            <a:r>
              <a:rPr lang="en-US" b="1" dirty="0" smtClean="0"/>
              <a:t>Over – the counter drugs</a:t>
            </a:r>
          </a:p>
          <a:p>
            <a:r>
              <a:rPr lang="en-US" dirty="0" smtClean="0"/>
              <a:t>Drugs that can be purchased without a prescription.</a:t>
            </a:r>
          </a:p>
          <a:p>
            <a:pPr>
              <a:buNone/>
            </a:pPr>
            <a:endParaRPr lang="en-US" dirty="0" smtClean="0"/>
          </a:p>
          <a:p>
            <a:pPr>
              <a:buNone/>
            </a:pPr>
            <a:endParaRPr lang="en-US" dirty="0"/>
          </a:p>
        </p:txBody>
      </p:sp>
    </p:spTree>
    <p:extLst>
      <p:ext uri="{BB962C8B-B14F-4D97-AF65-F5344CB8AC3E}">
        <p14:creationId xmlns:p14="http://schemas.microsoft.com/office/powerpoint/2010/main" val="38708696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sz="4800" b="1" dirty="0"/>
              <a:t>right dose:</a:t>
            </a:r>
          </a:p>
          <a:p>
            <a:pPr marL="0" indent="0">
              <a:buNone/>
            </a:pPr>
            <a:r>
              <a:rPr lang="en-US" dirty="0"/>
              <a:t>-to obtain the right dose you must carefully measure the medicine.</a:t>
            </a:r>
          </a:p>
          <a:p>
            <a:pPr marL="0" indent="0">
              <a:buNone/>
            </a:pPr>
            <a:r>
              <a:rPr lang="en-US" dirty="0"/>
              <a:t>-when pouring solid drugs such as capsules and tablets use proper technique to avoid contaminating the drugs. you should pour the medication in the container cap, and transfer the number of units required from the cap to the medication cup</a:t>
            </a:r>
          </a:p>
          <a:p>
            <a:pPr marL="0" indent="0">
              <a:buNone/>
            </a:pPr>
            <a:r>
              <a:rPr lang="en-US" dirty="0"/>
              <a:t>-if a half a tablet is required a scored tablet may be cut into two pieces with a knife-edge or folded in a clean paper and broken with the fingers. this procedure is easiest with large tablets.</a:t>
            </a:r>
          </a:p>
          <a:p>
            <a:pPr marL="0" indent="0">
              <a:buNone/>
            </a:pPr>
            <a:r>
              <a:rPr lang="en-US" dirty="0"/>
              <a:t>-for small tablets which provide little leverage for fingers ,should be cut with a knife.</a:t>
            </a:r>
          </a:p>
        </p:txBody>
      </p:sp>
    </p:spTree>
    <p:extLst>
      <p:ext uri="{BB962C8B-B14F-4D97-AF65-F5344CB8AC3E}">
        <p14:creationId xmlns:p14="http://schemas.microsoft.com/office/powerpoint/2010/main" val="37542622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228600" lvl="0" indent="-228600">
              <a:lnSpc>
                <a:spcPct val="90000"/>
              </a:lnSpc>
              <a:spcBef>
                <a:spcPts val="1000"/>
              </a:spcBef>
            </a:pPr>
            <a:r>
              <a:rPr lang="en-US" sz="2800" dirty="0">
                <a:solidFill>
                  <a:prstClr val="black"/>
                </a:solidFill>
              </a:rPr>
              <a:t>DO NOT ATTEMPT  to split NON-SCORED tablets or to divide a dose of a single capsule.</a:t>
            </a:r>
          </a:p>
          <a:p>
            <a:pPr marL="228600" lvl="0" indent="-228600">
              <a:lnSpc>
                <a:spcPct val="90000"/>
              </a:lnSpc>
              <a:spcBef>
                <a:spcPts val="1000"/>
              </a:spcBef>
            </a:pPr>
            <a:r>
              <a:rPr lang="en-US" sz="2800" dirty="0">
                <a:solidFill>
                  <a:prstClr val="black"/>
                </a:solidFill>
              </a:rPr>
              <a:t>-when you split  tablets, give the two halves in successive doses so that any deviation from the prescribed dose due to uneven breakage is </a:t>
            </a:r>
            <a:r>
              <a:rPr lang="en-US" sz="2800" dirty="0" err="1">
                <a:solidFill>
                  <a:prstClr val="black"/>
                </a:solidFill>
              </a:rPr>
              <a:t>levelled</a:t>
            </a:r>
            <a:r>
              <a:rPr lang="en-US" sz="2800" dirty="0">
                <a:solidFill>
                  <a:prstClr val="black"/>
                </a:solidFill>
              </a:rPr>
              <a:t> out as quickly as possible.</a:t>
            </a:r>
          </a:p>
          <a:p>
            <a:pPr marL="228600" lvl="0" indent="-228600">
              <a:lnSpc>
                <a:spcPct val="90000"/>
              </a:lnSpc>
              <a:spcBef>
                <a:spcPts val="1000"/>
              </a:spcBef>
            </a:pPr>
            <a:r>
              <a:rPr lang="en-US" sz="2800" dirty="0">
                <a:solidFill>
                  <a:prstClr val="black"/>
                </a:solidFill>
              </a:rPr>
              <a:t>-DO NOT break all the tablets available and mix the halves.</a:t>
            </a:r>
          </a:p>
          <a:p>
            <a:pPr marL="228600" lvl="0" indent="-228600">
              <a:lnSpc>
                <a:spcPct val="90000"/>
              </a:lnSpc>
              <a:spcBef>
                <a:spcPts val="1000"/>
              </a:spcBef>
            </a:pPr>
            <a:r>
              <a:rPr lang="en-US" sz="2800" dirty="0">
                <a:solidFill>
                  <a:prstClr val="black"/>
                </a:solidFill>
              </a:rPr>
              <a:t>Liquids should be measured with a scale that provides a mark for the required dose e.g. plastic glasses or spoons.</a:t>
            </a:r>
          </a:p>
          <a:p>
            <a:pPr marL="228600" lvl="0" indent="-228600">
              <a:lnSpc>
                <a:spcPct val="90000"/>
              </a:lnSpc>
              <a:spcBef>
                <a:spcPts val="1000"/>
              </a:spcBef>
            </a:pPr>
            <a:r>
              <a:rPr lang="en-US" sz="2800" dirty="0">
                <a:solidFill>
                  <a:prstClr val="black"/>
                </a:solidFill>
              </a:rPr>
              <a:t>Dosage calculation  use the (WIG) calculation; what you want multiply by what's in and divide by what you got equal to amount to give.</a:t>
            </a:r>
          </a:p>
        </p:txBody>
      </p:sp>
    </p:spTree>
    <p:extLst>
      <p:ext uri="{BB962C8B-B14F-4D97-AF65-F5344CB8AC3E}">
        <p14:creationId xmlns:p14="http://schemas.microsoft.com/office/powerpoint/2010/main" val="30325323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lvl="0" indent="0">
              <a:lnSpc>
                <a:spcPct val="90000"/>
              </a:lnSpc>
              <a:spcBef>
                <a:spcPts val="1000"/>
              </a:spcBef>
              <a:buNone/>
            </a:pPr>
            <a:r>
              <a:rPr lang="en-US" sz="4000" b="1" dirty="0">
                <a:solidFill>
                  <a:prstClr val="black"/>
                </a:solidFill>
              </a:rPr>
              <a:t>Right  route:</a:t>
            </a:r>
          </a:p>
          <a:p>
            <a:pPr marL="228600" lvl="0" indent="-228600">
              <a:lnSpc>
                <a:spcPct val="90000"/>
              </a:lnSpc>
              <a:spcBef>
                <a:spcPts val="1000"/>
              </a:spcBef>
            </a:pPr>
            <a:r>
              <a:rPr lang="en-US" sz="2600" dirty="0">
                <a:solidFill>
                  <a:prstClr val="black"/>
                </a:solidFill>
              </a:rPr>
              <a:t>The right route must be used for drug delivery.</a:t>
            </a:r>
          </a:p>
          <a:p>
            <a:pPr marL="228600" lvl="0" indent="-228600">
              <a:lnSpc>
                <a:spcPct val="90000"/>
              </a:lnSpc>
              <a:spcBef>
                <a:spcPts val="1000"/>
              </a:spcBef>
            </a:pPr>
            <a:r>
              <a:rPr lang="en-US" sz="2600" dirty="0">
                <a:solidFill>
                  <a:prstClr val="black"/>
                </a:solidFill>
              </a:rPr>
              <a:t>Most drugs are given orally or by topical application .</a:t>
            </a:r>
          </a:p>
          <a:p>
            <a:pPr marL="228600" lvl="0" indent="-228600">
              <a:lnSpc>
                <a:spcPct val="90000"/>
              </a:lnSpc>
              <a:spcBef>
                <a:spcPts val="1000"/>
              </a:spcBef>
            </a:pPr>
            <a:r>
              <a:rPr lang="en-US" sz="2600" dirty="0">
                <a:solidFill>
                  <a:prstClr val="black"/>
                </a:solidFill>
              </a:rPr>
              <a:t>Ensure the patient understands how the drug is to be taken.</a:t>
            </a:r>
          </a:p>
          <a:p>
            <a:pPr marL="228600" lvl="0" indent="-228600">
              <a:lnSpc>
                <a:spcPct val="90000"/>
              </a:lnSpc>
              <a:spcBef>
                <a:spcPts val="1000"/>
              </a:spcBef>
            </a:pPr>
            <a:r>
              <a:rPr lang="en-US" sz="2600" dirty="0">
                <a:solidFill>
                  <a:prstClr val="black"/>
                </a:solidFill>
              </a:rPr>
              <a:t> sub lingual or chewable tablets should</a:t>
            </a:r>
            <a:r>
              <a:rPr lang="en-US" sz="2600" b="1" dirty="0">
                <a:solidFill>
                  <a:prstClr val="black"/>
                </a:solidFill>
              </a:rPr>
              <a:t> NOT BE </a:t>
            </a:r>
            <a:r>
              <a:rPr lang="en-US" sz="2600" dirty="0">
                <a:solidFill>
                  <a:prstClr val="black"/>
                </a:solidFill>
              </a:rPr>
              <a:t>swallowed whole.</a:t>
            </a:r>
          </a:p>
          <a:p>
            <a:pPr marL="228600" lvl="0" indent="-228600">
              <a:lnSpc>
                <a:spcPct val="90000"/>
              </a:lnSpc>
              <a:spcBef>
                <a:spcPts val="1000"/>
              </a:spcBef>
            </a:pPr>
            <a:r>
              <a:rPr lang="en-US" sz="2600" dirty="0">
                <a:solidFill>
                  <a:prstClr val="black"/>
                </a:solidFill>
              </a:rPr>
              <a:t>Crush oral drugs if swallowing is difficult or if they are to be taken in liquid form.</a:t>
            </a:r>
          </a:p>
          <a:p>
            <a:pPr marL="228600" lvl="0" indent="-228600">
              <a:lnSpc>
                <a:spcPct val="90000"/>
              </a:lnSpc>
              <a:spcBef>
                <a:spcPts val="1000"/>
              </a:spcBef>
            </a:pPr>
            <a:r>
              <a:rPr lang="en-US" sz="2600" dirty="0">
                <a:solidFill>
                  <a:prstClr val="black"/>
                </a:solidFill>
              </a:rPr>
              <a:t> Demonstrate to the patient the procedures for application of topical drugs.</a:t>
            </a:r>
          </a:p>
          <a:p>
            <a:pPr marL="228600" lvl="0" indent="-228600">
              <a:lnSpc>
                <a:spcPct val="90000"/>
              </a:lnSpc>
              <a:spcBef>
                <a:spcPts val="1000"/>
              </a:spcBef>
            </a:pPr>
            <a:r>
              <a:rPr lang="en-US" sz="2600" dirty="0">
                <a:solidFill>
                  <a:prstClr val="black"/>
                </a:solidFill>
              </a:rPr>
              <a:t>Always check the  doctors orders ,the </a:t>
            </a:r>
            <a:r>
              <a:rPr lang="en-US" sz="2600" dirty="0" err="1">
                <a:solidFill>
                  <a:prstClr val="black"/>
                </a:solidFill>
              </a:rPr>
              <a:t>cardex</a:t>
            </a:r>
            <a:r>
              <a:rPr lang="en-US" sz="2600" dirty="0">
                <a:solidFill>
                  <a:prstClr val="black"/>
                </a:solidFill>
              </a:rPr>
              <a:t> and the treatment sheet to verify the medication route.</a:t>
            </a:r>
          </a:p>
        </p:txBody>
      </p:sp>
    </p:spTree>
    <p:extLst>
      <p:ext uri="{BB962C8B-B14F-4D97-AF65-F5344CB8AC3E}">
        <p14:creationId xmlns:p14="http://schemas.microsoft.com/office/powerpoint/2010/main" val="34123587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228600" lvl="0" indent="-228600">
              <a:lnSpc>
                <a:spcPct val="90000"/>
              </a:lnSpc>
              <a:spcBef>
                <a:spcPts val="1000"/>
              </a:spcBef>
            </a:pPr>
            <a:r>
              <a:rPr lang="en-US" sz="2800" dirty="0">
                <a:solidFill>
                  <a:prstClr val="black"/>
                </a:solidFill>
              </a:rPr>
              <a:t>Alert the doctor if the route is not in accord with which is recommended for the drug preparation.</a:t>
            </a:r>
          </a:p>
          <a:p>
            <a:pPr marL="0" lvl="0" indent="0">
              <a:lnSpc>
                <a:spcPct val="90000"/>
              </a:lnSpc>
              <a:spcBef>
                <a:spcPts val="1000"/>
              </a:spcBef>
              <a:buNone/>
            </a:pPr>
            <a:r>
              <a:rPr lang="en-US" sz="4000" b="1" dirty="0">
                <a:solidFill>
                  <a:prstClr val="black"/>
                </a:solidFill>
              </a:rPr>
              <a:t>Right time:</a:t>
            </a:r>
          </a:p>
          <a:p>
            <a:pPr marL="228600" lvl="0" indent="-228600">
              <a:lnSpc>
                <a:spcPct val="90000"/>
              </a:lnSpc>
              <a:spcBef>
                <a:spcPts val="1000"/>
              </a:spcBef>
            </a:pPr>
            <a:r>
              <a:rPr lang="en-US" sz="2800" dirty="0">
                <a:solidFill>
                  <a:prstClr val="black"/>
                </a:solidFill>
              </a:rPr>
              <a:t>Under normal circumstances the  right time  for drug administration Is not indicated by the doctor. The doctor only indicates the number of  times a drug is  to be given.</a:t>
            </a:r>
          </a:p>
          <a:p>
            <a:pPr marL="228600" lvl="0" indent="-228600">
              <a:lnSpc>
                <a:spcPct val="90000"/>
              </a:lnSpc>
              <a:spcBef>
                <a:spcPts val="1000"/>
              </a:spcBef>
            </a:pPr>
            <a:r>
              <a:rPr lang="en-US" sz="2800" dirty="0">
                <a:solidFill>
                  <a:prstClr val="black"/>
                </a:solidFill>
              </a:rPr>
              <a:t>For example;</a:t>
            </a:r>
          </a:p>
          <a:p>
            <a:pPr marL="0" lvl="0" indent="0">
              <a:lnSpc>
                <a:spcPct val="90000"/>
              </a:lnSpc>
              <a:spcBef>
                <a:spcPts val="1000"/>
              </a:spcBef>
              <a:buNone/>
            </a:pPr>
            <a:r>
              <a:rPr lang="en-US" sz="2800" dirty="0">
                <a:solidFill>
                  <a:prstClr val="black"/>
                </a:solidFill>
              </a:rPr>
              <a:t>The hourly interval between doses</a:t>
            </a:r>
          </a:p>
          <a:p>
            <a:pPr marL="0" lvl="0" indent="0">
              <a:lnSpc>
                <a:spcPct val="90000"/>
              </a:lnSpc>
              <a:spcBef>
                <a:spcPts val="1000"/>
              </a:spcBef>
              <a:buNone/>
            </a:pPr>
            <a:r>
              <a:rPr lang="en-US" sz="2800">
                <a:solidFill>
                  <a:prstClr val="black"/>
                </a:solidFill>
              </a:rPr>
              <a:t>The relationship of dose to the clients activity ,such as before or after  meals, on rising or retiring, every 4hours, hour, 12 hours.</a:t>
            </a:r>
            <a:endParaRPr lang="en-US" sz="2800" dirty="0">
              <a:solidFill>
                <a:prstClr val="black"/>
              </a:solidFill>
            </a:endParaRPr>
          </a:p>
        </p:txBody>
      </p:sp>
    </p:spTree>
    <p:extLst>
      <p:ext uri="{BB962C8B-B14F-4D97-AF65-F5344CB8AC3E}">
        <p14:creationId xmlns:p14="http://schemas.microsoft.com/office/powerpoint/2010/main" val="16129500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228600" lvl="0" indent="-228600">
              <a:lnSpc>
                <a:spcPct val="90000"/>
              </a:lnSpc>
              <a:spcBef>
                <a:spcPts val="1000"/>
              </a:spcBef>
            </a:pPr>
            <a:r>
              <a:rPr lang="en-US" sz="2800" dirty="0">
                <a:solidFill>
                  <a:prstClr val="black"/>
                </a:solidFill>
              </a:rPr>
              <a:t>Patients with poor time orientation, short term memory defects or distracting activity schedule need some systems for guiding them in self medication.</a:t>
            </a:r>
          </a:p>
          <a:p>
            <a:pPr marL="228600" lvl="0" indent="-228600">
              <a:lnSpc>
                <a:spcPct val="90000"/>
              </a:lnSpc>
              <a:spcBef>
                <a:spcPts val="1000"/>
              </a:spcBef>
            </a:pPr>
            <a:r>
              <a:rPr lang="en-US" sz="2800" dirty="0">
                <a:solidFill>
                  <a:prstClr val="black"/>
                </a:solidFill>
              </a:rPr>
              <a:t>Most hospitals have set up routines for intervals and times for medication</a:t>
            </a:r>
          </a:p>
          <a:p>
            <a:pPr marL="228600" lvl="0" indent="-228600">
              <a:lnSpc>
                <a:spcPct val="90000"/>
              </a:lnSpc>
              <a:spcBef>
                <a:spcPts val="1000"/>
              </a:spcBef>
            </a:pPr>
            <a:r>
              <a:rPr lang="en-US" sz="2800" dirty="0">
                <a:solidFill>
                  <a:prstClr val="black"/>
                </a:solidFill>
              </a:rPr>
              <a:t>Nonetheless you must be familiar with times for medications and the appropriate times for administering them.</a:t>
            </a:r>
          </a:p>
          <a:p>
            <a:endParaRPr lang="en-US" dirty="0"/>
          </a:p>
        </p:txBody>
      </p:sp>
    </p:spTree>
    <p:extLst>
      <p:ext uri="{BB962C8B-B14F-4D97-AF65-F5344CB8AC3E}">
        <p14:creationId xmlns:p14="http://schemas.microsoft.com/office/powerpoint/2010/main" val="19378698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Calibri Light"/>
              </a:rPr>
              <a:t>medication in children</a:t>
            </a:r>
            <a:endParaRPr lang="en-US" dirty="0"/>
          </a:p>
        </p:txBody>
      </p:sp>
      <p:sp>
        <p:nvSpPr>
          <p:cNvPr id="3" name="Content Placeholder 2"/>
          <p:cNvSpPr>
            <a:spLocks noGrp="1"/>
          </p:cNvSpPr>
          <p:nvPr>
            <p:ph idx="1"/>
          </p:nvPr>
        </p:nvSpPr>
        <p:spPr/>
        <p:txBody>
          <a:bodyPr>
            <a:normAutofit fontScale="92500" lnSpcReduction="20000"/>
          </a:bodyPr>
          <a:lstStyle/>
          <a:p>
            <a:pPr marL="0" lvl="0" indent="0">
              <a:lnSpc>
                <a:spcPct val="90000"/>
              </a:lnSpc>
              <a:spcBef>
                <a:spcPts val="1000"/>
              </a:spcBef>
              <a:buNone/>
            </a:pPr>
            <a:r>
              <a:rPr lang="en-US" sz="2800" dirty="0">
                <a:solidFill>
                  <a:prstClr val="black"/>
                </a:solidFill>
              </a:rPr>
              <a:t>Take great care when administering drugs  in children;</a:t>
            </a:r>
          </a:p>
          <a:p>
            <a:pPr marL="228600" lvl="0" indent="-228600">
              <a:lnSpc>
                <a:spcPct val="90000"/>
              </a:lnSpc>
              <a:spcBef>
                <a:spcPts val="1000"/>
              </a:spcBef>
            </a:pPr>
            <a:r>
              <a:rPr lang="en-US" sz="2800" dirty="0">
                <a:solidFill>
                  <a:prstClr val="black"/>
                </a:solidFill>
              </a:rPr>
              <a:t>There is high risk of errors due to changes in weight and age.</a:t>
            </a:r>
          </a:p>
          <a:p>
            <a:pPr marL="228600" lvl="0" indent="-228600">
              <a:lnSpc>
                <a:spcPct val="90000"/>
              </a:lnSpc>
              <a:spcBef>
                <a:spcPts val="1000"/>
              </a:spcBef>
            </a:pPr>
            <a:r>
              <a:rPr lang="en-US" sz="2800" dirty="0">
                <a:solidFill>
                  <a:prstClr val="black"/>
                </a:solidFill>
              </a:rPr>
              <a:t>Most drugs have not been tested in children.</a:t>
            </a:r>
          </a:p>
          <a:p>
            <a:pPr marL="228600" lvl="0" indent="-228600">
              <a:lnSpc>
                <a:spcPct val="90000"/>
              </a:lnSpc>
              <a:spcBef>
                <a:spcPts val="1000"/>
              </a:spcBef>
            </a:pPr>
            <a:r>
              <a:rPr lang="en-US" sz="2800" dirty="0">
                <a:solidFill>
                  <a:prstClr val="black"/>
                </a:solidFill>
              </a:rPr>
              <a:t>Many drugs are marked in dosage forms and concentration suitable for adults. Therefore this requires dilution, calculation  preparation and administration of very small doses.</a:t>
            </a:r>
          </a:p>
          <a:p>
            <a:pPr marL="228600" lvl="0" indent="-228600">
              <a:lnSpc>
                <a:spcPct val="90000"/>
              </a:lnSpc>
              <a:spcBef>
                <a:spcPts val="1000"/>
              </a:spcBef>
            </a:pPr>
            <a:r>
              <a:rPr lang="en-US" sz="2800" dirty="0">
                <a:solidFill>
                  <a:prstClr val="black"/>
                </a:solidFill>
              </a:rPr>
              <a:t>Children have  limited sites for  IV (intravenous)administration ,several drugs may be given through the same site.</a:t>
            </a:r>
          </a:p>
          <a:p>
            <a:pPr marL="228600" lvl="0" indent="-228600">
              <a:lnSpc>
                <a:spcPct val="90000"/>
              </a:lnSpc>
              <a:spcBef>
                <a:spcPts val="1000"/>
              </a:spcBef>
            </a:pPr>
            <a:r>
              <a:rPr lang="en-US" sz="2800" dirty="0">
                <a:solidFill>
                  <a:prstClr val="black"/>
                </a:solidFill>
              </a:rPr>
              <a:t>This increases the need for small volumes of fluid and flushing between sites.</a:t>
            </a:r>
          </a:p>
        </p:txBody>
      </p:sp>
    </p:spTree>
    <p:extLst>
      <p:ext uri="{BB962C8B-B14F-4D97-AF65-F5344CB8AC3E}">
        <p14:creationId xmlns:p14="http://schemas.microsoft.com/office/powerpoint/2010/main" val="26539001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Calibri Light"/>
              </a:rPr>
              <a:t>medication errors</a:t>
            </a:r>
            <a:endParaRPr lang="en-US" dirty="0"/>
          </a:p>
        </p:txBody>
      </p:sp>
      <p:sp>
        <p:nvSpPr>
          <p:cNvPr id="3" name="Content Placeholder 2"/>
          <p:cNvSpPr>
            <a:spLocks noGrp="1"/>
          </p:cNvSpPr>
          <p:nvPr>
            <p:ph idx="1"/>
          </p:nvPr>
        </p:nvSpPr>
        <p:spPr/>
        <p:txBody>
          <a:bodyPr/>
          <a:lstStyle/>
          <a:p>
            <a:pPr marL="228600" lvl="0" indent="-228600">
              <a:lnSpc>
                <a:spcPct val="90000"/>
              </a:lnSpc>
              <a:spcBef>
                <a:spcPts val="1000"/>
              </a:spcBef>
            </a:pPr>
            <a:r>
              <a:rPr lang="en-US" sz="2800" dirty="0">
                <a:solidFill>
                  <a:prstClr val="black"/>
                </a:solidFill>
              </a:rPr>
              <a:t>Wrong client </a:t>
            </a:r>
          </a:p>
          <a:p>
            <a:pPr marL="228600" lvl="0" indent="-228600">
              <a:lnSpc>
                <a:spcPct val="90000"/>
              </a:lnSpc>
              <a:spcBef>
                <a:spcPts val="1000"/>
              </a:spcBef>
            </a:pPr>
            <a:r>
              <a:rPr lang="en-US" sz="2800" dirty="0">
                <a:solidFill>
                  <a:prstClr val="black"/>
                </a:solidFill>
              </a:rPr>
              <a:t>Wrong route</a:t>
            </a:r>
          </a:p>
          <a:p>
            <a:pPr marL="228600" lvl="0" indent="-228600">
              <a:lnSpc>
                <a:spcPct val="90000"/>
              </a:lnSpc>
              <a:spcBef>
                <a:spcPts val="1000"/>
              </a:spcBef>
            </a:pPr>
            <a:r>
              <a:rPr lang="en-US" sz="2800" dirty="0">
                <a:solidFill>
                  <a:prstClr val="black"/>
                </a:solidFill>
              </a:rPr>
              <a:t>Wrong medication or IV fluids</a:t>
            </a:r>
          </a:p>
          <a:p>
            <a:pPr marL="228600" lvl="0" indent="-228600">
              <a:lnSpc>
                <a:spcPct val="90000"/>
              </a:lnSpc>
              <a:spcBef>
                <a:spcPts val="1000"/>
              </a:spcBef>
            </a:pPr>
            <a:r>
              <a:rPr lang="en-US" sz="2800" dirty="0">
                <a:solidFill>
                  <a:prstClr val="black"/>
                </a:solidFill>
              </a:rPr>
              <a:t>Wrong dose or IV rate</a:t>
            </a:r>
          </a:p>
          <a:p>
            <a:pPr marL="228600" lvl="0" indent="-228600">
              <a:lnSpc>
                <a:spcPct val="90000"/>
              </a:lnSpc>
              <a:spcBef>
                <a:spcPts val="1000"/>
              </a:spcBef>
            </a:pPr>
            <a:r>
              <a:rPr lang="en-US" sz="2800" dirty="0">
                <a:solidFill>
                  <a:prstClr val="black"/>
                </a:solidFill>
              </a:rPr>
              <a:t> Omission of dose</a:t>
            </a:r>
          </a:p>
          <a:p>
            <a:pPr marL="228600" lvl="0" indent="-228600">
              <a:lnSpc>
                <a:spcPct val="90000"/>
              </a:lnSpc>
              <a:spcBef>
                <a:spcPts val="1000"/>
              </a:spcBef>
            </a:pPr>
            <a:r>
              <a:rPr lang="en-US" sz="2800" dirty="0">
                <a:solidFill>
                  <a:prstClr val="black"/>
                </a:solidFill>
              </a:rPr>
              <a:t> Incorrect discontinuation of treatment.</a:t>
            </a:r>
          </a:p>
          <a:p>
            <a:endParaRPr lang="en-US" dirty="0"/>
          </a:p>
        </p:txBody>
      </p:sp>
    </p:spTree>
    <p:extLst>
      <p:ext uri="{BB962C8B-B14F-4D97-AF65-F5344CB8AC3E}">
        <p14:creationId xmlns:p14="http://schemas.microsoft.com/office/powerpoint/2010/main" val="34228094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drug records</a:t>
            </a:r>
            <a:endParaRPr lang="en-US" dirty="0"/>
          </a:p>
        </p:txBody>
      </p:sp>
      <p:sp>
        <p:nvSpPr>
          <p:cNvPr id="3" name="Content Placeholder 2"/>
          <p:cNvSpPr>
            <a:spLocks noGrp="1"/>
          </p:cNvSpPr>
          <p:nvPr>
            <p:ph idx="1"/>
          </p:nvPr>
        </p:nvSpPr>
        <p:spPr/>
        <p:txBody>
          <a:bodyPr>
            <a:normAutofit fontScale="77500" lnSpcReduction="20000"/>
          </a:bodyPr>
          <a:lstStyle/>
          <a:p>
            <a:r>
              <a:rPr lang="en-US" dirty="0"/>
              <a:t>Every health institution has  its own records for drug accountability,</a:t>
            </a:r>
          </a:p>
          <a:p>
            <a:pPr marL="0" indent="0">
              <a:buNone/>
            </a:pPr>
            <a:r>
              <a:rPr lang="en-US" b="1" dirty="0"/>
              <a:t>these are;</a:t>
            </a:r>
          </a:p>
          <a:p>
            <a:pPr marL="514350" indent="-514350">
              <a:buFont typeface="+mj-lt"/>
              <a:buAutoNum type="arabicPeriod"/>
            </a:pPr>
            <a:r>
              <a:rPr lang="en-US" dirty="0"/>
              <a:t> patients drug order card/treatment sheet</a:t>
            </a:r>
          </a:p>
          <a:p>
            <a:pPr marL="514350" indent="-514350">
              <a:buFont typeface="+mj-lt"/>
              <a:buAutoNum type="arabicPeriod"/>
            </a:pPr>
            <a:r>
              <a:rPr lang="en-US" dirty="0"/>
              <a:t>Antibiotic register oral and </a:t>
            </a:r>
            <a:r>
              <a:rPr lang="en-US" dirty="0" smtClean="0"/>
              <a:t>injectable </a:t>
            </a:r>
            <a:r>
              <a:rPr lang="en-US" dirty="0"/>
              <a:t>this has,  stock at hand, drugs received from pharmacy, drug issued to patients, date and time issued, signature of the dispensing nurse. this book is balanced  at he end of each page.</a:t>
            </a:r>
          </a:p>
          <a:p>
            <a:pPr marL="514350" indent="-514350">
              <a:buFont typeface="+mj-lt"/>
              <a:buAutoNum type="arabicPeriod"/>
            </a:pPr>
            <a:r>
              <a:rPr lang="en-US" dirty="0"/>
              <a:t>Handing over register  for the purpose of handing over drug during each shift.</a:t>
            </a:r>
          </a:p>
          <a:p>
            <a:pPr marL="514350" indent="-514350">
              <a:buFont typeface="+mj-lt"/>
              <a:buAutoNum type="arabicPeriod"/>
            </a:pPr>
            <a:r>
              <a:rPr lang="en-US" dirty="0"/>
              <a:t>Requisition register for ordering drugs from pharmacy should always be accompanied by the drug register.</a:t>
            </a:r>
          </a:p>
        </p:txBody>
      </p:sp>
    </p:spTree>
    <p:extLst>
      <p:ext uri="{BB962C8B-B14F-4D97-AF65-F5344CB8AC3E}">
        <p14:creationId xmlns:p14="http://schemas.microsoft.com/office/powerpoint/2010/main" val="40684062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drug storage</a:t>
            </a:r>
            <a:endParaRPr lang="en-US" dirty="0"/>
          </a:p>
        </p:txBody>
      </p:sp>
      <p:sp>
        <p:nvSpPr>
          <p:cNvPr id="3" name="Content Placeholder 2"/>
          <p:cNvSpPr>
            <a:spLocks noGrp="1"/>
          </p:cNvSpPr>
          <p:nvPr>
            <p:ph idx="1"/>
          </p:nvPr>
        </p:nvSpPr>
        <p:spPr/>
        <p:txBody>
          <a:bodyPr>
            <a:normAutofit fontScale="77500" lnSpcReduction="20000"/>
          </a:bodyPr>
          <a:lstStyle/>
          <a:p>
            <a:r>
              <a:rPr lang="en-US" dirty="0"/>
              <a:t>Many factors can change your medication including heat, .air , light, and moisture. This will infective or even harmful.</a:t>
            </a:r>
          </a:p>
          <a:p>
            <a:r>
              <a:rPr lang="en-US" dirty="0"/>
              <a:t>Drugs require careful storage and handling to maintain their safety and potency.</a:t>
            </a:r>
          </a:p>
          <a:p>
            <a:r>
              <a:rPr lang="en-US" dirty="0"/>
              <a:t>Every medication has its owner recommended storage condition from room temperature, refrigeration and freezing thus check the specific storage condition.</a:t>
            </a:r>
          </a:p>
          <a:p>
            <a:r>
              <a:rPr lang="en-US" dirty="0"/>
              <a:t>They must be kept in special spaces secured from access by unauthorized persons.</a:t>
            </a:r>
          </a:p>
          <a:p>
            <a:r>
              <a:rPr lang="en-US" dirty="0"/>
              <a:t>Storage areas should be kept clean, cool, and dry with no direct sun light.</a:t>
            </a:r>
          </a:p>
          <a:p>
            <a:r>
              <a:rPr lang="en-US" dirty="0"/>
              <a:t> Drugs should not be placed on the floor.</a:t>
            </a:r>
          </a:p>
          <a:p>
            <a:r>
              <a:rPr lang="en-US" dirty="0"/>
              <a:t>Sterile substances should be protected from contamination. </a:t>
            </a:r>
          </a:p>
        </p:txBody>
      </p:sp>
    </p:spTree>
    <p:extLst>
      <p:ext uri="{BB962C8B-B14F-4D97-AF65-F5344CB8AC3E}">
        <p14:creationId xmlns:p14="http://schemas.microsoft.com/office/powerpoint/2010/main" val="13945287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Drugs are best kept in their original containers. original containers protect their content.</a:t>
            </a:r>
          </a:p>
          <a:p>
            <a:r>
              <a:rPr lang="en-US" dirty="0"/>
              <a:t>Do not transfer sterile substances from container to container as it increases the probability of contamination. Protect the label from soiling  to ensure it remains legible.</a:t>
            </a:r>
          </a:p>
          <a:p>
            <a:r>
              <a:rPr lang="en-US" dirty="0"/>
              <a:t>Drugs should only be labeled in pharmacy.</a:t>
            </a:r>
          </a:p>
        </p:txBody>
      </p:sp>
    </p:spTree>
    <p:extLst>
      <p:ext uri="{BB962C8B-B14F-4D97-AF65-F5344CB8AC3E}">
        <p14:creationId xmlns:p14="http://schemas.microsoft.com/office/powerpoint/2010/main" val="487494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buNone/>
            </a:pPr>
            <a:r>
              <a:rPr lang="en-US" b="1" dirty="0" smtClean="0"/>
              <a:t>Drug Interactions</a:t>
            </a:r>
          </a:p>
          <a:p>
            <a:r>
              <a:rPr lang="en-US" dirty="0" smtClean="0"/>
              <a:t>The </a:t>
            </a:r>
            <a:r>
              <a:rPr lang="en-US" dirty="0"/>
              <a:t>effect produced when some drugs are given together and in the course of their action they alter each other’s duration and magnitude of pharmacological action</a:t>
            </a:r>
            <a:r>
              <a:rPr lang="en-US" dirty="0" smtClean="0"/>
              <a:t>.</a:t>
            </a:r>
            <a:r>
              <a:rPr lang="en-US" b="1" dirty="0"/>
              <a:t> </a:t>
            </a:r>
            <a:endParaRPr lang="en-US" b="1" dirty="0" smtClean="0"/>
          </a:p>
          <a:p>
            <a:pPr>
              <a:buNone/>
            </a:pPr>
            <a:r>
              <a:rPr lang="en-US" b="1" dirty="0" smtClean="0"/>
              <a:t>Idiosyncrasy</a:t>
            </a:r>
          </a:p>
          <a:p>
            <a:r>
              <a:rPr lang="en-US" dirty="0" smtClean="0"/>
              <a:t>Inherited </a:t>
            </a:r>
            <a:r>
              <a:rPr lang="en-US" dirty="0"/>
              <a:t>abnormal response to drugs mediated by single genes. Response can be increased, decreased or </a:t>
            </a:r>
            <a:r>
              <a:rPr lang="en-US" dirty="0" smtClean="0"/>
              <a:t>bizarre e.g</a:t>
            </a:r>
            <a:r>
              <a:rPr lang="en-US" dirty="0"/>
              <a:t>. fast and slow acetylation of isoniazid</a:t>
            </a:r>
            <a:r>
              <a:rPr lang="en-US" dirty="0" smtClean="0"/>
              <a:t>.</a:t>
            </a:r>
          </a:p>
          <a:p>
            <a:r>
              <a:rPr lang="en-US" dirty="0"/>
              <a:t>Unpredictable /uncommon effects-overreacts or under reacts to a medication or has a reaction different from normal</a:t>
            </a:r>
          </a:p>
          <a:p>
            <a:endParaRPr lang="en-US" b="1" dirty="0" smtClean="0"/>
          </a:p>
          <a:p>
            <a:pPr>
              <a:buNone/>
            </a:pPr>
            <a:r>
              <a:rPr lang="en-US" b="1" dirty="0" smtClean="0"/>
              <a:t>Intolerance</a:t>
            </a:r>
          </a:p>
          <a:p>
            <a:r>
              <a:rPr lang="en-US" dirty="0" smtClean="0"/>
              <a:t>Low </a:t>
            </a:r>
            <a:r>
              <a:rPr lang="en-US" dirty="0"/>
              <a:t>threshold to normal pharmacological action of a drug. A drug causes an exaggeration of a normal pharmacological response e.g.  Morphine may cause coma instead of respiratory distress which occurs with administration of a normal dose.</a:t>
            </a:r>
          </a:p>
          <a:p>
            <a:pPr>
              <a:buNone/>
            </a:pPr>
            <a:endParaRPr lang="en-US" dirty="0"/>
          </a:p>
          <a:p>
            <a:endParaRPr lang="en-US" dirty="0"/>
          </a:p>
        </p:txBody>
      </p:sp>
    </p:spTree>
    <p:extLst>
      <p:ext uri="{BB962C8B-B14F-4D97-AF65-F5344CB8AC3E}">
        <p14:creationId xmlns:p14="http://schemas.microsoft.com/office/powerpoint/2010/main" val="72202787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latin typeface="Calibri Light"/>
              </a:rPr>
              <a:t>Stock control</a:t>
            </a:r>
            <a:endParaRPr lang="en-US" dirty="0"/>
          </a:p>
        </p:txBody>
      </p:sp>
      <p:sp>
        <p:nvSpPr>
          <p:cNvPr id="3" name="Content Placeholder 2"/>
          <p:cNvSpPr>
            <a:spLocks noGrp="1"/>
          </p:cNvSpPr>
          <p:nvPr>
            <p:ph idx="1"/>
          </p:nvPr>
        </p:nvSpPr>
        <p:spPr/>
        <p:txBody>
          <a:bodyPr>
            <a:normAutofit fontScale="70000" lnSpcReduction="20000"/>
          </a:bodyPr>
          <a:lstStyle/>
          <a:p>
            <a:pPr marL="0" lvl="0" indent="0">
              <a:buNone/>
            </a:pPr>
            <a:r>
              <a:rPr lang="en-US" b="1" dirty="0">
                <a:solidFill>
                  <a:prstClr val="black"/>
                </a:solidFill>
              </a:rPr>
              <a:t>Stock control; </a:t>
            </a:r>
          </a:p>
          <a:p>
            <a:pPr marL="0" lvl="0" indent="0">
              <a:buNone/>
            </a:pPr>
            <a:r>
              <a:rPr lang="en-US" dirty="0">
                <a:solidFill>
                  <a:prstClr val="black"/>
                </a:solidFill>
              </a:rPr>
              <a:t>This is  done by use of a medication stock sheet  for each drug .</a:t>
            </a:r>
          </a:p>
          <a:p>
            <a:pPr marL="0" lvl="0" indent="0">
              <a:buNone/>
            </a:pPr>
            <a:r>
              <a:rPr lang="en-US" dirty="0">
                <a:solidFill>
                  <a:prstClr val="black"/>
                </a:solidFill>
              </a:rPr>
              <a:t>Content of the sheet is the </a:t>
            </a:r>
          </a:p>
          <a:p>
            <a:pPr marL="0" lvl="0" indent="0">
              <a:buNone/>
            </a:pPr>
            <a:r>
              <a:rPr lang="en-US" dirty="0">
                <a:solidFill>
                  <a:prstClr val="black"/>
                </a:solidFill>
              </a:rPr>
              <a:t>-name of the drug  </a:t>
            </a:r>
          </a:p>
          <a:p>
            <a:pPr marL="0" lvl="0" indent="0">
              <a:buNone/>
            </a:pPr>
            <a:r>
              <a:rPr lang="en-US" dirty="0">
                <a:solidFill>
                  <a:prstClr val="black"/>
                </a:solidFill>
              </a:rPr>
              <a:t>-date and time</a:t>
            </a:r>
          </a:p>
          <a:p>
            <a:pPr marL="0" lvl="0" indent="0">
              <a:buNone/>
            </a:pPr>
            <a:r>
              <a:rPr lang="en-US" dirty="0">
                <a:solidFill>
                  <a:prstClr val="black"/>
                </a:solidFill>
              </a:rPr>
              <a:t>-quantity stock</a:t>
            </a:r>
          </a:p>
          <a:p>
            <a:pPr marL="0" lvl="0" indent="0">
              <a:buNone/>
            </a:pPr>
            <a:r>
              <a:rPr lang="en-US" dirty="0">
                <a:solidFill>
                  <a:prstClr val="black"/>
                </a:solidFill>
              </a:rPr>
              <a:t>-quantity received</a:t>
            </a:r>
          </a:p>
          <a:p>
            <a:pPr marL="0" lvl="0" indent="0">
              <a:buNone/>
            </a:pPr>
            <a:r>
              <a:rPr lang="en-US" dirty="0">
                <a:solidFill>
                  <a:prstClr val="black"/>
                </a:solidFill>
              </a:rPr>
              <a:t>-quantity used</a:t>
            </a:r>
          </a:p>
          <a:p>
            <a:pPr marL="0" lvl="0" indent="0">
              <a:buNone/>
            </a:pPr>
            <a:r>
              <a:rPr lang="en-US" dirty="0">
                <a:solidFill>
                  <a:prstClr val="black"/>
                </a:solidFill>
              </a:rPr>
              <a:t>-quantity discarded </a:t>
            </a:r>
          </a:p>
          <a:p>
            <a:pPr marL="0" lvl="0" indent="0">
              <a:buNone/>
            </a:pPr>
            <a:r>
              <a:rPr lang="en-US" dirty="0" smtClean="0">
                <a:solidFill>
                  <a:prstClr val="black"/>
                </a:solidFill>
              </a:rPr>
              <a:t>-Expiry </a:t>
            </a:r>
            <a:r>
              <a:rPr lang="en-US" dirty="0">
                <a:solidFill>
                  <a:prstClr val="black"/>
                </a:solidFill>
              </a:rPr>
              <a:t>date.</a:t>
            </a:r>
          </a:p>
          <a:p>
            <a:pPr marL="0" lvl="0" indent="0">
              <a:buNone/>
            </a:pPr>
            <a:r>
              <a:rPr lang="en-US" dirty="0">
                <a:solidFill>
                  <a:prstClr val="black"/>
                </a:solidFill>
              </a:rPr>
              <a:t>Use </a:t>
            </a:r>
            <a:r>
              <a:rPr lang="en-US" b="1" dirty="0">
                <a:solidFill>
                  <a:prstClr val="black"/>
                </a:solidFill>
              </a:rPr>
              <a:t>FEFO (</a:t>
            </a:r>
            <a:r>
              <a:rPr lang="en-US" dirty="0">
                <a:solidFill>
                  <a:prstClr val="black"/>
                </a:solidFill>
              </a:rPr>
              <a:t>first expiry first out)  when arranging and issuing drugs , for drugs with the same expiry date use </a:t>
            </a:r>
            <a:r>
              <a:rPr lang="en-US" b="1" dirty="0">
                <a:solidFill>
                  <a:prstClr val="black"/>
                </a:solidFill>
              </a:rPr>
              <a:t>FIFO</a:t>
            </a:r>
            <a:r>
              <a:rPr lang="en-US" dirty="0">
                <a:solidFill>
                  <a:prstClr val="black"/>
                </a:solidFill>
              </a:rPr>
              <a:t> (first in first out</a:t>
            </a:r>
            <a:endParaRPr lang="en-US" dirty="0"/>
          </a:p>
        </p:txBody>
      </p:sp>
    </p:spTree>
    <p:extLst>
      <p:ext uri="{BB962C8B-B14F-4D97-AF65-F5344CB8AC3E}">
        <p14:creationId xmlns:p14="http://schemas.microsoft.com/office/powerpoint/2010/main" val="7619914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a:t>
            </a:r>
            <a:r>
              <a:rPr lang="en-US" dirty="0" smtClean="0"/>
              <a:t>uestions</a:t>
            </a:r>
            <a:endParaRPr lang="en-US" dirty="0"/>
          </a:p>
        </p:txBody>
      </p:sp>
      <p:sp>
        <p:nvSpPr>
          <p:cNvPr id="3" name="Content Placeholder 2"/>
          <p:cNvSpPr>
            <a:spLocks noGrp="1"/>
          </p:cNvSpPr>
          <p:nvPr>
            <p:ph idx="1"/>
          </p:nvPr>
        </p:nvSpPr>
        <p:spPr>
          <a:xfrm>
            <a:off x="467544" y="1628800"/>
            <a:ext cx="8229600" cy="4525963"/>
          </a:xfrm>
        </p:spPr>
        <p:txBody>
          <a:bodyPr>
            <a:normAutofit lnSpcReduction="10000"/>
          </a:bodyPr>
          <a:lstStyle/>
          <a:p>
            <a:r>
              <a:rPr lang="en-US" sz="4000" b="1" dirty="0" smtClean="0"/>
              <a:t>List four factors affecting absorption</a:t>
            </a:r>
          </a:p>
          <a:p>
            <a:pPr marL="228600" lvl="0" indent="-228600">
              <a:lnSpc>
                <a:spcPct val="90000"/>
              </a:lnSpc>
              <a:spcBef>
                <a:spcPts val="1000"/>
              </a:spcBef>
            </a:pPr>
            <a:r>
              <a:rPr lang="en-US" sz="2800" dirty="0">
                <a:solidFill>
                  <a:prstClr val="black"/>
                </a:solidFill>
              </a:rPr>
              <a:t>Route of drug administration.</a:t>
            </a:r>
          </a:p>
          <a:p>
            <a:pPr marL="228600" lvl="0" indent="-228600">
              <a:lnSpc>
                <a:spcPct val="90000"/>
              </a:lnSpc>
              <a:spcBef>
                <a:spcPts val="1000"/>
              </a:spcBef>
            </a:pPr>
            <a:r>
              <a:rPr lang="en-US" sz="2800" dirty="0">
                <a:solidFill>
                  <a:prstClr val="black"/>
                </a:solidFill>
              </a:rPr>
              <a:t>Dose.</a:t>
            </a:r>
          </a:p>
          <a:p>
            <a:pPr marL="228600" lvl="0" indent="-228600">
              <a:lnSpc>
                <a:spcPct val="90000"/>
              </a:lnSpc>
              <a:spcBef>
                <a:spcPts val="1000"/>
              </a:spcBef>
            </a:pPr>
            <a:r>
              <a:rPr lang="en-US" sz="2800" dirty="0">
                <a:solidFill>
                  <a:prstClr val="black"/>
                </a:solidFill>
              </a:rPr>
              <a:t>Dosage formulation.</a:t>
            </a:r>
          </a:p>
          <a:p>
            <a:pPr marL="228600" lvl="0" indent="-228600">
              <a:lnSpc>
                <a:spcPct val="90000"/>
              </a:lnSpc>
              <a:spcBef>
                <a:spcPts val="1000"/>
              </a:spcBef>
            </a:pPr>
            <a:r>
              <a:rPr lang="en-US" sz="2800" dirty="0">
                <a:solidFill>
                  <a:prstClr val="black"/>
                </a:solidFill>
              </a:rPr>
              <a:t>Food and fluids administered with the drugs.</a:t>
            </a:r>
          </a:p>
          <a:p>
            <a:pPr marL="228600" lvl="0" indent="-228600">
              <a:lnSpc>
                <a:spcPct val="90000"/>
              </a:lnSpc>
              <a:spcBef>
                <a:spcPts val="1000"/>
              </a:spcBef>
            </a:pPr>
            <a:r>
              <a:rPr lang="en-US" sz="2800" dirty="0">
                <a:solidFill>
                  <a:prstClr val="black"/>
                </a:solidFill>
              </a:rPr>
              <a:t>Status of the absorptive surface. </a:t>
            </a:r>
          </a:p>
          <a:p>
            <a:pPr marL="228600" lvl="0" indent="-228600">
              <a:lnSpc>
                <a:spcPct val="90000"/>
              </a:lnSpc>
              <a:spcBef>
                <a:spcPts val="1000"/>
              </a:spcBef>
            </a:pPr>
            <a:r>
              <a:rPr lang="en-US" sz="2800" dirty="0">
                <a:solidFill>
                  <a:prstClr val="black"/>
                </a:solidFill>
              </a:rPr>
              <a:t>Rate of blood flow to the small intestines.</a:t>
            </a:r>
          </a:p>
          <a:p>
            <a:pPr marL="228600" lvl="0" indent="-228600">
              <a:lnSpc>
                <a:spcPct val="90000"/>
              </a:lnSpc>
              <a:spcBef>
                <a:spcPts val="1000"/>
              </a:spcBef>
            </a:pPr>
            <a:r>
              <a:rPr lang="en-US" sz="2800" dirty="0">
                <a:solidFill>
                  <a:prstClr val="black"/>
                </a:solidFill>
              </a:rPr>
              <a:t> acidity of the stomach</a:t>
            </a:r>
          </a:p>
          <a:p>
            <a:pPr marL="228600" lvl="0" indent="-228600">
              <a:lnSpc>
                <a:spcPct val="90000"/>
              </a:lnSpc>
              <a:spcBef>
                <a:spcPts val="1000"/>
              </a:spcBef>
            </a:pPr>
            <a:r>
              <a:rPr lang="en-US" sz="2800" dirty="0">
                <a:solidFill>
                  <a:prstClr val="black"/>
                </a:solidFill>
              </a:rPr>
              <a:t>Status of GI motility.</a:t>
            </a:r>
          </a:p>
          <a:p>
            <a:endParaRPr lang="en-US" dirty="0"/>
          </a:p>
        </p:txBody>
      </p:sp>
    </p:spTree>
    <p:extLst>
      <p:ext uri="{BB962C8B-B14F-4D97-AF65-F5344CB8AC3E}">
        <p14:creationId xmlns:p14="http://schemas.microsoft.com/office/powerpoint/2010/main" val="8211825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List four Factors </a:t>
            </a:r>
            <a:r>
              <a:rPr lang="en-US" b="1" dirty="0"/>
              <a:t>influencing drug administration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nature of the absorbing surface.</a:t>
            </a:r>
          </a:p>
          <a:p>
            <a:r>
              <a:rPr lang="en-US" dirty="0"/>
              <a:t>Blood flow to the site of administration; increase in blood flow facilitates abortion ; and e.g.  sublingual route and pulmonary epithelium.</a:t>
            </a:r>
          </a:p>
          <a:p>
            <a:r>
              <a:rPr lang="en-US" dirty="0"/>
              <a:t>The health status of the person taking the drug. This affects the rate of absorption and transportation.</a:t>
            </a:r>
          </a:p>
          <a:p>
            <a:r>
              <a:rPr lang="en-US" dirty="0"/>
              <a:t>The lipid solubility of drugs the higher the solubility the more a drug is absorbed especially in the GIT.</a:t>
            </a:r>
          </a:p>
          <a:p>
            <a:r>
              <a:rPr lang="en-US" dirty="0"/>
              <a:t>The PH of the drug.</a:t>
            </a:r>
          </a:p>
          <a:p>
            <a:r>
              <a:rPr lang="en-US" dirty="0"/>
              <a:t>Drug concentration and critical concentration.</a:t>
            </a:r>
          </a:p>
          <a:p>
            <a:endParaRPr lang="en-US" dirty="0"/>
          </a:p>
        </p:txBody>
      </p:sp>
    </p:spTree>
    <p:extLst>
      <p:ext uri="{BB962C8B-B14F-4D97-AF65-F5344CB8AC3E}">
        <p14:creationId xmlns:p14="http://schemas.microsoft.com/office/powerpoint/2010/main" val="81767397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prstClr val="black"/>
                </a:solidFill>
                <a:latin typeface="Calibri Light"/>
              </a:rPr>
              <a:t>List four Factors </a:t>
            </a:r>
            <a:r>
              <a:rPr lang="en-US" sz="3600" b="1" dirty="0">
                <a:solidFill>
                  <a:prstClr val="black"/>
                </a:solidFill>
                <a:latin typeface="Calibri Light"/>
              </a:rPr>
              <a:t>to consider when choosing the route of drug administration</a:t>
            </a:r>
            <a:endParaRPr lang="en-US" sz="3600"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a:t>The time at which the effect of the drug is required.</a:t>
            </a:r>
          </a:p>
          <a:p>
            <a:pPr marL="514350" indent="-514350">
              <a:buFont typeface="+mj-lt"/>
              <a:buAutoNum type="arabicPeriod"/>
            </a:pPr>
            <a:r>
              <a:rPr lang="en-US" dirty="0"/>
              <a:t>The method most suitable for the drug required.</a:t>
            </a:r>
          </a:p>
          <a:p>
            <a:pPr marL="514350" indent="-514350">
              <a:buFont typeface="+mj-lt"/>
              <a:buAutoNum type="arabicPeriod"/>
            </a:pPr>
            <a:r>
              <a:rPr lang="en-US" dirty="0"/>
              <a:t>The site of drug action.</a:t>
            </a:r>
          </a:p>
          <a:p>
            <a:pPr marL="514350" indent="-514350">
              <a:buFont typeface="+mj-lt"/>
              <a:buAutoNum type="arabicPeriod"/>
            </a:pPr>
            <a:r>
              <a:rPr lang="en-US" dirty="0"/>
              <a:t>Patients status whether conscious or unconscious.</a:t>
            </a:r>
          </a:p>
          <a:p>
            <a:pPr marL="514350" indent="-514350">
              <a:buFont typeface="+mj-lt"/>
              <a:buAutoNum type="arabicPeriod"/>
            </a:pPr>
            <a:r>
              <a:rPr lang="en-US" dirty="0"/>
              <a:t>Desire off the patient</a:t>
            </a:r>
          </a:p>
        </p:txBody>
      </p:sp>
    </p:spTree>
    <p:extLst>
      <p:ext uri="{BB962C8B-B14F-4D97-AF65-F5344CB8AC3E}">
        <p14:creationId xmlns:p14="http://schemas.microsoft.com/office/powerpoint/2010/main" val="19916950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prstClr val="black"/>
                </a:solidFill>
                <a:latin typeface="Calibri Light"/>
              </a:rPr>
              <a:t>List five Principles </a:t>
            </a:r>
            <a:r>
              <a:rPr lang="en-US" sz="3600" b="1" dirty="0">
                <a:solidFill>
                  <a:prstClr val="black"/>
                </a:solidFill>
                <a:latin typeface="Calibri Light"/>
              </a:rPr>
              <a:t>of drug administration</a:t>
            </a:r>
            <a:endParaRPr lang="en-US" sz="3600" dirty="0"/>
          </a:p>
        </p:txBody>
      </p:sp>
      <p:sp>
        <p:nvSpPr>
          <p:cNvPr id="3" name="Content Placeholder 2"/>
          <p:cNvSpPr>
            <a:spLocks noGrp="1"/>
          </p:cNvSpPr>
          <p:nvPr>
            <p:ph idx="1"/>
          </p:nvPr>
        </p:nvSpPr>
        <p:spPr/>
        <p:txBody>
          <a:bodyPr/>
          <a:lstStyle/>
          <a:p>
            <a:pPr marL="514350" indent="-514350">
              <a:buFont typeface="+mj-lt"/>
              <a:buAutoNum type="arabicPeriod"/>
            </a:pPr>
            <a:r>
              <a:rPr lang="en-US" dirty="0"/>
              <a:t>Right patient.</a:t>
            </a:r>
          </a:p>
          <a:p>
            <a:pPr marL="514350" indent="-514350">
              <a:buFont typeface="+mj-lt"/>
              <a:buAutoNum type="arabicPeriod"/>
            </a:pPr>
            <a:r>
              <a:rPr lang="en-US" dirty="0"/>
              <a:t>Right drug.</a:t>
            </a:r>
          </a:p>
          <a:p>
            <a:pPr marL="514350" indent="-514350">
              <a:buFont typeface="+mj-lt"/>
              <a:buAutoNum type="arabicPeriod"/>
            </a:pPr>
            <a:r>
              <a:rPr lang="en-US" dirty="0"/>
              <a:t>Right dose.</a:t>
            </a:r>
          </a:p>
          <a:p>
            <a:pPr marL="514350" indent="-514350">
              <a:buFont typeface="+mj-lt"/>
              <a:buAutoNum type="arabicPeriod"/>
            </a:pPr>
            <a:r>
              <a:rPr lang="en-US" dirty="0"/>
              <a:t>Right time.</a:t>
            </a:r>
          </a:p>
          <a:p>
            <a:pPr marL="514350" indent="-514350">
              <a:buFont typeface="+mj-lt"/>
              <a:buAutoNum type="arabicPeriod"/>
            </a:pPr>
            <a:r>
              <a:rPr lang="en-US" dirty="0"/>
              <a:t>Right route</a:t>
            </a:r>
            <a:r>
              <a:rPr lang="en-US" dirty="0" smtClean="0"/>
              <a:t>.</a:t>
            </a:r>
          </a:p>
          <a:p>
            <a:pPr>
              <a:buFontTx/>
              <a:buChar char="-"/>
            </a:pPr>
            <a:r>
              <a:rPr lang="en-US" dirty="0" smtClean="0"/>
              <a:t>State four processes of pharmacokinetics</a:t>
            </a:r>
          </a:p>
          <a:p>
            <a:pPr>
              <a:buFontTx/>
              <a:buChar char="-"/>
            </a:pPr>
            <a:r>
              <a:rPr lang="en-US" dirty="0" smtClean="0"/>
              <a:t>Define bio-availability, half – life and </a:t>
            </a:r>
            <a:r>
              <a:rPr lang="en-US" dirty="0" smtClean="0">
                <a:solidFill>
                  <a:prstClr val="black"/>
                </a:solidFill>
              </a:rPr>
              <a:t>Agonists</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709238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a:buNone/>
            </a:pPr>
            <a:r>
              <a:rPr lang="en-US" sz="5100" b="1" dirty="0" smtClean="0"/>
              <a:t>Tolerance</a:t>
            </a:r>
          </a:p>
          <a:p>
            <a:r>
              <a:rPr lang="en-US" sz="5100" dirty="0" smtClean="0"/>
              <a:t>Decreased </a:t>
            </a:r>
            <a:r>
              <a:rPr lang="en-US" sz="5100" dirty="0"/>
              <a:t>response to a drug as a result of continuous exposure at the same dose or need to increase the dose of a drug to achieve the same effect</a:t>
            </a:r>
            <a:r>
              <a:rPr lang="en-US" sz="5100" dirty="0" smtClean="0"/>
              <a:t>.</a:t>
            </a:r>
          </a:p>
          <a:p>
            <a:pPr>
              <a:buNone/>
            </a:pPr>
            <a:r>
              <a:rPr lang="en-US" sz="5100" b="1" dirty="0" smtClean="0"/>
              <a:t>Dependence</a:t>
            </a:r>
          </a:p>
          <a:p>
            <a:r>
              <a:rPr lang="en-US" sz="5100" dirty="0" smtClean="0"/>
              <a:t>State </a:t>
            </a:r>
            <a:r>
              <a:rPr lang="en-US" sz="5100" dirty="0"/>
              <a:t>arising from repeated periodic or continuous administration of a drug that results in harm to the individual and sometimes society. </a:t>
            </a:r>
            <a:endParaRPr lang="en-US" sz="5100" dirty="0" smtClean="0"/>
          </a:p>
          <a:p>
            <a:r>
              <a:rPr lang="en-US" sz="5100" dirty="0" smtClean="0"/>
              <a:t>Persons </a:t>
            </a:r>
            <a:r>
              <a:rPr lang="en-US" sz="5100" dirty="0"/>
              <a:t>feel a desire or a compulsion to continue using the drug and feel ill if abruptly withdrawn or an antidote is used. </a:t>
            </a:r>
            <a:endParaRPr lang="en-US" sz="5100" dirty="0" smtClean="0"/>
          </a:p>
          <a:p>
            <a:r>
              <a:rPr lang="en-US" sz="5100" dirty="0" smtClean="0"/>
              <a:t>Substances </a:t>
            </a:r>
            <a:r>
              <a:rPr lang="en-US" sz="5100" dirty="0"/>
              <a:t>that cause dependence are taken to induce good feelings, or avoid discomfort of their absence. </a:t>
            </a:r>
            <a:endParaRPr lang="en-US" sz="5100" dirty="0" smtClean="0"/>
          </a:p>
          <a:p>
            <a:pPr>
              <a:buNone/>
            </a:pPr>
            <a:endParaRPr lang="en-US" dirty="0"/>
          </a:p>
          <a:p>
            <a:pPr>
              <a:buNone/>
            </a:pPr>
            <a:r>
              <a:rPr lang="en-US" dirty="0" smtClean="0"/>
              <a:t> </a:t>
            </a:r>
            <a:endParaRPr lang="en-US" dirty="0"/>
          </a:p>
          <a:p>
            <a:endParaRPr lang="en-US" dirty="0"/>
          </a:p>
        </p:txBody>
      </p:sp>
    </p:spTree>
    <p:extLst>
      <p:ext uri="{BB962C8B-B14F-4D97-AF65-F5344CB8AC3E}">
        <p14:creationId xmlns:p14="http://schemas.microsoft.com/office/powerpoint/2010/main" val="4188688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2502</TotalTime>
  <Words>5693</Words>
  <Application>Microsoft Office PowerPoint</Application>
  <PresentationFormat>On-screen Show (4:3)</PresentationFormat>
  <Paragraphs>441</Paragraphs>
  <Slides>84</Slides>
  <Notes>1</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Theme</vt:lpstr>
      <vt:lpstr>Pharmacology 1</vt:lpstr>
      <vt:lpstr>OBJECTIVES </vt:lpstr>
      <vt:lpstr>PowerPoint Presentation</vt:lpstr>
      <vt:lpstr>HISTORICAL BACKGROUND</vt:lpstr>
      <vt:lpstr>PowerPoint Presentation</vt:lpstr>
      <vt:lpstr>Terminologies used in pharmacology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SOURCES OF DRUGS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Uses of drugs</vt:lpstr>
      <vt:lpstr>PowerPoint Presentation</vt:lpstr>
      <vt:lpstr>GENERAL PRINCIPLES OF PHARMACOLOGY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Development of drugs</vt:lpstr>
      <vt:lpstr>Phases of drug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Naming of drugs</vt:lpstr>
      <vt:lpstr>PowerPoint Presentation</vt:lpstr>
      <vt:lpstr> Administration of medication</vt:lpstr>
      <vt:lpstr>Principles of drug administration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medication in children</vt:lpstr>
      <vt:lpstr>medication errors</vt:lpstr>
      <vt:lpstr>drug records</vt:lpstr>
      <vt:lpstr>drug storage</vt:lpstr>
      <vt:lpstr>PowerPoint Presentation</vt:lpstr>
      <vt:lpstr>Stock control</vt:lpstr>
      <vt:lpstr>Questions</vt:lpstr>
      <vt:lpstr>List four Factors influencing drug administration</vt:lpstr>
      <vt:lpstr>List four Factors to consider when choosing the route of drug administration</vt:lpstr>
      <vt:lpstr>List five Principles of drug administration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 1</dc:title>
  <dc:creator>elkime</dc:creator>
  <cp:lastModifiedBy>Geoffrey</cp:lastModifiedBy>
  <cp:revision>66</cp:revision>
  <dcterms:created xsi:type="dcterms:W3CDTF">2014-11-17T05:00:25Z</dcterms:created>
  <dcterms:modified xsi:type="dcterms:W3CDTF">2022-05-30T07:44:44Z</dcterms:modified>
</cp:coreProperties>
</file>